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973" r:id="rId2"/>
    <p:sldId id="1058" r:id="rId3"/>
    <p:sldId id="1059" r:id="rId4"/>
    <p:sldId id="855" r:id="rId5"/>
    <p:sldId id="854" r:id="rId6"/>
    <p:sldId id="1063" r:id="rId7"/>
    <p:sldId id="1077" r:id="rId8"/>
    <p:sldId id="1060" r:id="rId9"/>
    <p:sldId id="999" r:id="rId10"/>
    <p:sldId id="1062" r:id="rId11"/>
    <p:sldId id="1073" r:id="rId12"/>
    <p:sldId id="1074" r:id="rId13"/>
    <p:sldId id="1075" r:id="rId14"/>
    <p:sldId id="1009" r:id="rId15"/>
    <p:sldId id="1056" r:id="rId16"/>
    <p:sldId id="1057" r:id="rId17"/>
    <p:sldId id="1005" r:id="rId18"/>
    <p:sldId id="1078" r:id="rId19"/>
    <p:sldId id="632" r:id="rId20"/>
    <p:sldId id="636" r:id="rId21"/>
    <p:sldId id="644" r:id="rId22"/>
    <p:sldId id="992" r:id="rId23"/>
    <p:sldId id="641" r:id="rId24"/>
    <p:sldId id="988" r:id="rId25"/>
    <p:sldId id="1076" r:id="rId26"/>
    <p:sldId id="989" r:id="rId27"/>
    <p:sldId id="990" r:id="rId28"/>
    <p:sldId id="977" r:id="rId29"/>
    <p:sldId id="1064" r:id="rId30"/>
    <p:sldId id="1065" r:id="rId31"/>
    <p:sldId id="1066" r:id="rId32"/>
    <p:sldId id="1067" r:id="rId33"/>
    <p:sldId id="1068" r:id="rId34"/>
    <p:sldId id="1070" r:id="rId35"/>
    <p:sldId id="471" r:id="rId36"/>
    <p:sldId id="976" r:id="rId37"/>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Renner" initials="" lastIdx="1" clrIdx="0"/>
  <p:cmAuthor id="1" name="Rosana Francescato" initials="RF"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6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53" autoAdjust="0"/>
    <p:restoredTop sz="89732" autoAdjust="0"/>
  </p:normalViewPr>
  <p:slideViewPr>
    <p:cSldViewPr snapToGrid="0" snapToObjects="1">
      <p:cViewPr varScale="1">
        <p:scale>
          <a:sx n="81" d="100"/>
          <a:sy n="81" d="100"/>
        </p:scale>
        <p:origin x="1744"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9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Potential Service Restoration Timeframes (M7.9 Earthquake)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Sheet1!$A$17</c:f>
              <c:strCache>
                <c:ptCount val="1"/>
                <c:pt idx="0">
                  <c:v>Gas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Sheet1!$B$19:$K$19</c:f>
              <c:strCache>
                <c:ptCount val="10"/>
                <c:pt idx="0">
                  <c:v>1 day</c:v>
                </c:pt>
                <c:pt idx="1">
                  <c:v>2 days</c:v>
                </c:pt>
                <c:pt idx="2">
                  <c:v>3 days</c:v>
                </c:pt>
                <c:pt idx="3">
                  <c:v>1 week</c:v>
                </c:pt>
                <c:pt idx="4">
                  <c:v>2 weeks</c:v>
                </c:pt>
                <c:pt idx="5">
                  <c:v>3 weeks</c:v>
                </c:pt>
                <c:pt idx="6">
                  <c:v>1 month</c:v>
                </c:pt>
                <c:pt idx="7">
                  <c:v>2 months</c:v>
                </c:pt>
                <c:pt idx="8">
                  <c:v>3 months</c:v>
                </c:pt>
                <c:pt idx="9">
                  <c:v>6 months</c:v>
                </c:pt>
              </c:strCache>
            </c:strRef>
          </c:cat>
          <c:val>
            <c:numRef>
              <c:f>Sheet1!$B$17:$K$17</c:f>
              <c:numCache>
                <c:formatCode>General</c:formatCode>
                <c:ptCount val="10"/>
                <c:pt idx="0">
                  <c:v>0</c:v>
                </c:pt>
                <c:pt idx="1">
                  <c:v>0</c:v>
                </c:pt>
                <c:pt idx="2">
                  <c:v>0</c:v>
                </c:pt>
                <c:pt idx="3">
                  <c:v>0</c:v>
                </c:pt>
                <c:pt idx="4">
                  <c:v>2.5</c:v>
                </c:pt>
                <c:pt idx="5">
                  <c:v>5</c:v>
                </c:pt>
                <c:pt idx="6">
                  <c:v>10</c:v>
                </c:pt>
                <c:pt idx="7">
                  <c:v>30</c:v>
                </c:pt>
                <c:pt idx="8">
                  <c:v>65</c:v>
                </c:pt>
                <c:pt idx="9">
                  <c:v>100</c:v>
                </c:pt>
              </c:numCache>
            </c:numRef>
          </c:val>
          <c:smooth val="0"/>
          <c:extLst>
            <c:ext xmlns:c16="http://schemas.microsoft.com/office/drawing/2014/chart" uri="{C3380CC4-5D6E-409C-BE32-E72D297353CC}">
              <c16:uniqueId val="{00000000-46EB-B64E-B3A9-6DA9A3F253C7}"/>
            </c:ext>
          </c:extLst>
        </c:ser>
        <c:ser>
          <c:idx val="1"/>
          <c:order val="1"/>
          <c:tx>
            <c:strRef>
              <c:f>Sheet1!$A$18</c:f>
              <c:strCache>
                <c:ptCount val="1"/>
                <c:pt idx="0">
                  <c:v>Electricity</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Sheet1!$B$19:$K$19</c:f>
              <c:strCache>
                <c:ptCount val="10"/>
                <c:pt idx="0">
                  <c:v>1 day</c:v>
                </c:pt>
                <c:pt idx="1">
                  <c:v>2 days</c:v>
                </c:pt>
                <c:pt idx="2">
                  <c:v>3 days</c:v>
                </c:pt>
                <c:pt idx="3">
                  <c:v>1 week</c:v>
                </c:pt>
                <c:pt idx="4">
                  <c:v>2 weeks</c:v>
                </c:pt>
                <c:pt idx="5">
                  <c:v>3 weeks</c:v>
                </c:pt>
                <c:pt idx="6">
                  <c:v>1 month</c:v>
                </c:pt>
                <c:pt idx="7">
                  <c:v>2 months</c:v>
                </c:pt>
                <c:pt idx="8">
                  <c:v>3 months</c:v>
                </c:pt>
                <c:pt idx="9">
                  <c:v>6 months</c:v>
                </c:pt>
              </c:strCache>
            </c:strRef>
          </c:cat>
          <c:val>
            <c:numRef>
              <c:f>Sheet1!$B$18:$K$18</c:f>
              <c:numCache>
                <c:formatCode>General</c:formatCode>
                <c:ptCount val="10"/>
                <c:pt idx="0">
                  <c:v>5</c:v>
                </c:pt>
                <c:pt idx="1">
                  <c:v>25</c:v>
                </c:pt>
                <c:pt idx="2">
                  <c:v>60</c:v>
                </c:pt>
                <c:pt idx="3">
                  <c:v>95</c:v>
                </c:pt>
                <c:pt idx="4">
                  <c:v>97</c:v>
                </c:pt>
                <c:pt idx="5">
                  <c:v>98.5</c:v>
                </c:pt>
                <c:pt idx="6">
                  <c:v>100</c:v>
                </c:pt>
                <c:pt idx="7">
                  <c:v>100</c:v>
                </c:pt>
                <c:pt idx="8">
                  <c:v>100</c:v>
                </c:pt>
                <c:pt idx="9">
                  <c:v>100</c:v>
                </c:pt>
              </c:numCache>
            </c:numRef>
          </c:val>
          <c:smooth val="0"/>
          <c:extLst>
            <c:ext xmlns:c16="http://schemas.microsoft.com/office/drawing/2014/chart" uri="{C3380CC4-5D6E-409C-BE32-E72D297353CC}">
              <c16:uniqueId val="{00000001-46EB-B64E-B3A9-6DA9A3F253C7}"/>
            </c:ext>
          </c:extLst>
        </c:ser>
        <c:dLbls>
          <c:dLblPos val="ctr"/>
          <c:showLegendKey val="0"/>
          <c:showVal val="1"/>
          <c:showCatName val="0"/>
          <c:showSerName val="0"/>
          <c:showPercent val="0"/>
          <c:showBubbleSize val="0"/>
        </c:dLbls>
        <c:marker val="1"/>
        <c:smooth val="0"/>
        <c:axId val="115385304"/>
        <c:axId val="115384912"/>
      </c:lineChart>
      <c:catAx>
        <c:axId val="1153853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15384912"/>
        <c:crosses val="autoZero"/>
        <c:auto val="1"/>
        <c:lblAlgn val="ctr"/>
        <c:lblOffset val="100"/>
        <c:noMultiLvlLbl val="0"/>
      </c:catAx>
      <c:valAx>
        <c:axId val="115384912"/>
        <c:scaling>
          <c:orientation val="minMax"/>
          <c:max val="1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1538530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0.02555</cdr:x>
      <cdr:y>0.23535</cdr:y>
    </cdr:from>
    <cdr:to>
      <cdr:x>0.26235</cdr:x>
      <cdr:y>0.36714</cdr:y>
    </cdr:to>
    <cdr:sp macro="" textlink="">
      <cdr:nvSpPr>
        <cdr:cNvPr id="2" name="TextBox 1">
          <a:extLst xmlns:a="http://schemas.openxmlformats.org/drawingml/2006/main">
            <a:ext uri="{FF2B5EF4-FFF2-40B4-BE49-F238E27FC236}">
              <a16:creationId xmlns:a16="http://schemas.microsoft.com/office/drawing/2014/main" id="{B76E56D9-A64B-5644-AAA7-B161A5C5DA45}"/>
            </a:ext>
          </a:extLst>
        </cdr:cNvPr>
        <cdr:cNvSpPr txBox="1"/>
      </cdr:nvSpPr>
      <cdr:spPr>
        <a:xfrm xmlns:a="http://schemas.openxmlformats.org/drawingml/2006/main">
          <a:off x="185351" y="1103369"/>
          <a:ext cx="1717589" cy="6178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60% restoration in 3 days. </a:t>
          </a:r>
        </a:p>
      </cdr:txBody>
    </cdr:sp>
  </cdr:relSizeAnchor>
  <cdr:relSizeAnchor xmlns:cdr="http://schemas.openxmlformats.org/drawingml/2006/chartDrawing">
    <cdr:from>
      <cdr:x>0.22802</cdr:x>
      <cdr:y>0.40404</cdr:y>
    </cdr:from>
    <cdr:to>
      <cdr:x>0.2879</cdr:x>
      <cdr:y>0.5</cdr:y>
    </cdr:to>
    <cdr:sp macro="" textlink="">
      <cdr:nvSpPr>
        <cdr:cNvPr id="3" name="Connector 2">
          <a:extLst xmlns:a="http://schemas.openxmlformats.org/drawingml/2006/main">
            <a:ext uri="{FF2B5EF4-FFF2-40B4-BE49-F238E27FC236}">
              <a16:creationId xmlns:a16="http://schemas.microsoft.com/office/drawing/2014/main" id="{447EBC9D-EA70-3040-9FA6-6A34424FBCB9}"/>
            </a:ext>
          </a:extLst>
        </cdr:cNvPr>
        <cdr:cNvSpPr/>
      </cdr:nvSpPr>
      <cdr:spPr>
        <a:xfrm xmlns:a="http://schemas.openxmlformats.org/drawingml/2006/main">
          <a:off x="1653951" y="1894202"/>
          <a:ext cx="434341" cy="449877"/>
        </a:xfrm>
        <a:prstGeom xmlns:a="http://schemas.openxmlformats.org/drawingml/2006/main" prst="flowChartConnector">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0.15162</cdr:x>
      <cdr:y>0.29597</cdr:y>
    </cdr:from>
    <cdr:to>
      <cdr:x>0.22487</cdr:x>
      <cdr:y>0.40931</cdr:y>
    </cdr:to>
    <cdr:cxnSp macro="">
      <cdr:nvCxnSpPr>
        <cdr:cNvPr id="5" name="Straight Arrow Connector 4">
          <a:extLst xmlns:a="http://schemas.openxmlformats.org/drawingml/2006/main">
            <a:ext uri="{FF2B5EF4-FFF2-40B4-BE49-F238E27FC236}">
              <a16:creationId xmlns:a16="http://schemas.microsoft.com/office/drawing/2014/main" id="{99B8DB32-A340-D04A-88CB-ECB6BBEA3D86}"/>
            </a:ext>
          </a:extLst>
        </cdr:cNvPr>
        <cdr:cNvCxnSpPr/>
      </cdr:nvCxnSpPr>
      <cdr:spPr>
        <a:xfrm xmlns:a="http://schemas.openxmlformats.org/drawingml/2006/main" flipH="1" flipV="1">
          <a:off x="1099751" y="1387575"/>
          <a:ext cx="531341" cy="53134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0.29642</cdr:x>
      <cdr:y>0.44885</cdr:y>
    </cdr:from>
    <cdr:to>
      <cdr:x>0.8109</cdr:x>
      <cdr:y>0.44885</cdr:y>
    </cdr:to>
    <cdr:cxnSp macro="">
      <cdr:nvCxnSpPr>
        <cdr:cNvPr id="7" name="Straight Arrow Connector 6">
          <a:extLst xmlns:a="http://schemas.openxmlformats.org/drawingml/2006/main">
            <a:ext uri="{FF2B5EF4-FFF2-40B4-BE49-F238E27FC236}">
              <a16:creationId xmlns:a16="http://schemas.microsoft.com/office/drawing/2014/main" id="{7A1009E1-6F45-5C41-AB0B-8A002A2CABAC}"/>
            </a:ext>
          </a:extLst>
        </cdr:cNvPr>
        <cdr:cNvCxnSpPr/>
      </cdr:nvCxnSpPr>
      <cdr:spPr>
        <a:xfrm xmlns:a="http://schemas.openxmlformats.org/drawingml/2006/main">
          <a:off x="2150075" y="2104267"/>
          <a:ext cx="3731741"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0.48041</cdr:x>
      <cdr:y>0.47257</cdr:y>
    </cdr:from>
    <cdr:to>
      <cdr:x>0.66269</cdr:x>
      <cdr:y>0.53583</cdr:y>
    </cdr:to>
    <cdr:sp macro="" textlink="">
      <cdr:nvSpPr>
        <cdr:cNvPr id="8" name="TextBox 7">
          <a:extLst xmlns:a="http://schemas.openxmlformats.org/drawingml/2006/main">
            <a:ext uri="{FF2B5EF4-FFF2-40B4-BE49-F238E27FC236}">
              <a16:creationId xmlns:a16="http://schemas.microsoft.com/office/drawing/2014/main" id="{B0B0C65D-431F-8E47-A164-9D598722D6CD}"/>
            </a:ext>
          </a:extLst>
        </cdr:cNvPr>
        <cdr:cNvSpPr txBox="1"/>
      </cdr:nvSpPr>
      <cdr:spPr>
        <a:xfrm xmlns:a="http://schemas.openxmlformats.org/drawingml/2006/main">
          <a:off x="3484605" y="2215477"/>
          <a:ext cx="1322173" cy="2965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0.28647</cdr:x>
      <cdr:y>0.44214</cdr:y>
    </cdr:from>
    <cdr:to>
      <cdr:x>0.76006</cdr:x>
      <cdr:y>0.55786</cdr:y>
    </cdr:to>
    <cdr:sp macro="" textlink="">
      <cdr:nvSpPr>
        <cdr:cNvPr id="9" name="TextBox 8">
          <a:extLst xmlns:a="http://schemas.openxmlformats.org/drawingml/2006/main">
            <a:ext uri="{FF2B5EF4-FFF2-40B4-BE49-F238E27FC236}">
              <a16:creationId xmlns:a16="http://schemas.microsoft.com/office/drawing/2014/main" id="{AB2BFF13-CFDB-7E48-BA55-A8DCE0358ED2}"/>
            </a:ext>
          </a:extLst>
        </cdr:cNvPr>
        <cdr:cNvSpPr txBox="1"/>
      </cdr:nvSpPr>
      <cdr:spPr>
        <a:xfrm xmlns:a="http://schemas.openxmlformats.org/drawingml/2006/main">
          <a:off x="2077885" y="2072819"/>
          <a:ext cx="3435145" cy="542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t>Restoration for gas takes 10 times longer than electricity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7753DB00-E5E7-FE4C-82FA-41858B8BB508}" type="datetimeFigureOut">
              <a:rPr lang="en-US" smtClean="0"/>
              <a:pPr/>
              <a:t>8/29/18</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173F42F-5DDD-5940-934A-6CC8FC553EAC}" type="slidenum">
              <a:rPr lang="en-US" smtClean="0"/>
              <a:pPr/>
              <a:t>‹#›</a:t>
            </a:fld>
            <a:endParaRPr lang="en-US"/>
          </a:p>
        </p:txBody>
      </p:sp>
    </p:spTree>
    <p:extLst>
      <p:ext uri="{BB962C8B-B14F-4D97-AF65-F5344CB8AC3E}">
        <p14:creationId xmlns:p14="http://schemas.microsoft.com/office/powerpoint/2010/main" val="2344339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A61119C3-2D3A-D44F-8A94-02150682CDBD}" type="datetimeFigureOut">
              <a:rPr lang="en-US" smtClean="0"/>
              <a:pPr/>
              <a:t>8/29/18</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78BB393-29C9-4448-96C4-0DA85A6FFB62}" type="slidenum">
              <a:rPr lang="en-US" smtClean="0"/>
              <a:pPr/>
              <a:t>‹#›</a:t>
            </a:fld>
            <a:endParaRPr lang="en-US"/>
          </a:p>
        </p:txBody>
      </p:sp>
    </p:spTree>
    <p:extLst>
      <p:ext uri="{BB962C8B-B14F-4D97-AF65-F5344CB8AC3E}">
        <p14:creationId xmlns:p14="http://schemas.microsoft.com/office/powerpoint/2010/main" val="2641386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onomacleanpower.org/advancedenergyrebuil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v-magazine-usa.com/2018/03/27/distributed-solar-and-efficiency-saves-california-2-6-billion-on-power-lin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qatargreenleaders.com/news/sustainability-news/1668-unlocking-the-distributed-grid-with-flexibility-management-softwar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6196" fontAlgn="base">
              <a:spcBef>
                <a:spcPct val="0"/>
              </a:spcBef>
              <a:spcAft>
                <a:spcPct val="0"/>
              </a:spcAft>
              <a:defRPr/>
            </a:pPr>
            <a:fld id="{F6430095-C63B-4218-B85F-DEFDD5F2AA56}" type="slidenum">
              <a:rPr lang="en-US">
                <a:ea typeface="ＭＳ Ｐゴシック"/>
                <a:cs typeface="ＭＳ Ｐゴシック"/>
              </a:rPr>
              <a:pPr defTabSz="926196" fontAlgn="base">
                <a:spcBef>
                  <a:spcPct val="0"/>
                </a:spcBef>
                <a:spcAft>
                  <a:spcPct val="0"/>
                </a:spcAft>
                <a:defRPr/>
              </a:pPr>
              <a:t>1</a:t>
            </a:fld>
            <a:endParaRPr lang="en-US" dirty="0">
              <a:ea typeface="ＭＳ Ｐゴシック"/>
              <a:cs typeface="ＭＳ Ｐゴシック"/>
            </a:endParaRPr>
          </a:p>
        </p:txBody>
      </p:sp>
      <p:sp>
        <p:nvSpPr>
          <p:cNvPr id="17410" name="Rectangle 2"/>
          <p:cNvSpPr>
            <a:spLocks noGrp="1" noRot="1" noChangeAspect="1" noChangeArrowheads="1" noTextEdit="1"/>
          </p:cNvSpPr>
          <p:nvPr>
            <p:ph type="sldImg"/>
          </p:nvPr>
        </p:nvSpPr>
        <p:spPr bwMode="auto">
          <a:xfrm>
            <a:off x="1196975" y="701675"/>
            <a:ext cx="4683125" cy="3511550"/>
          </a:xfrm>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884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10</a:t>
            </a:fld>
            <a:endParaRPr lang="en-US" sz="1200" dirty="0">
              <a:latin typeface="Calibri" pitchFamily="34" charset="0"/>
            </a:endParaRPr>
          </a:p>
        </p:txBody>
      </p:sp>
    </p:spTree>
    <p:extLst>
      <p:ext uri="{BB962C8B-B14F-4D97-AF65-F5344CB8AC3E}">
        <p14:creationId xmlns:p14="http://schemas.microsoft.com/office/powerpoint/2010/main" val="186276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ICA map shows feeders and substations in the area. </a:t>
            </a:r>
          </a:p>
          <a:p>
            <a:pPr>
              <a:spcBef>
                <a:spcPct val="0"/>
              </a:spcBef>
            </a:pPr>
            <a:r>
              <a:rPr lang="en-US" dirty="0"/>
              <a:t>PG&amp;E has not yet identified a location for a Community Microgrid deployment but this is in process.</a:t>
            </a:r>
          </a:p>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11</a:t>
            </a:fld>
            <a:endParaRPr lang="en-US" sz="1200" dirty="0">
              <a:latin typeface="Calibri" pitchFamily="34" charset="0"/>
            </a:endParaRPr>
          </a:p>
        </p:txBody>
      </p:sp>
    </p:spTree>
    <p:extLst>
      <p:ext uri="{BB962C8B-B14F-4D97-AF65-F5344CB8AC3E}">
        <p14:creationId xmlns:p14="http://schemas.microsoft.com/office/powerpoint/2010/main" val="114043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12</a:t>
            </a:fld>
            <a:endParaRPr lang="en-US" sz="1200" dirty="0">
              <a:latin typeface="Calibri" pitchFamily="34" charset="0"/>
            </a:endParaRPr>
          </a:p>
        </p:txBody>
      </p:sp>
    </p:spTree>
    <p:extLst>
      <p:ext uri="{BB962C8B-B14F-4D97-AF65-F5344CB8AC3E}">
        <p14:creationId xmlns:p14="http://schemas.microsoft.com/office/powerpoint/2010/main" val="168552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14</a:t>
            </a:fld>
            <a:endParaRPr lang="en-US" sz="1200" dirty="0">
              <a:latin typeface="Calibri" pitchFamily="34" charset="0"/>
            </a:endParaRPr>
          </a:p>
        </p:txBody>
      </p:sp>
    </p:spTree>
    <p:extLst>
      <p:ext uri="{BB962C8B-B14F-4D97-AF65-F5344CB8AC3E}">
        <p14:creationId xmlns:p14="http://schemas.microsoft.com/office/powerpoint/2010/main" val="118264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Source: </a:t>
            </a:r>
            <a:r>
              <a:rPr lang="en-US" sz="1200" dirty="0">
                <a:solidFill>
                  <a:schemeClr val="tx1"/>
                </a:solidFill>
                <a:latin typeface="Arial" panose="020B0604020202020204" pitchFamily="34" charset="0"/>
                <a:cs typeface="Arial" panose="020B0604020202020204" pitchFamily="34" charset="0"/>
                <a:hlinkClick r:id="rId3"/>
              </a:rPr>
              <a:t>https://sonomacleanpower.org/advancedenergyrebuild/</a:t>
            </a:r>
            <a:endParaRPr lang="en-US" sz="120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dirty="0">
                <a:solidFill>
                  <a:schemeClr val="tx1"/>
                </a:solidFill>
                <a:latin typeface="Arial" charset="0"/>
                <a:ea typeface="Arial" charset="0"/>
                <a:cs typeface="Arial" charset="0"/>
              </a:rPr>
              <a:t>For questions about the program, please e-mail </a:t>
            </a:r>
            <a:r>
              <a:rPr lang="en-US" sz="1200" dirty="0" err="1">
                <a:solidFill>
                  <a:schemeClr val="tx1"/>
                </a:solidFill>
                <a:latin typeface="Arial" charset="0"/>
                <a:ea typeface="Arial" charset="0"/>
                <a:cs typeface="Arial" charset="0"/>
              </a:rPr>
              <a:t>programs@sonomacleanpower.org</a:t>
            </a:r>
            <a:r>
              <a:rPr lang="en-US" sz="1200" dirty="0">
                <a:solidFill>
                  <a:schemeClr val="tx1"/>
                </a:solidFill>
                <a:latin typeface="Arial" charset="0"/>
                <a:ea typeface="Arial" charset="0"/>
                <a:cs typeface="Arial" charset="0"/>
              </a:rPr>
              <a:t>.</a:t>
            </a:r>
          </a:p>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15</a:t>
            </a:fld>
            <a:endParaRPr lang="en-US" sz="1200" dirty="0">
              <a:latin typeface="Calibri" pitchFamily="34" charset="0"/>
            </a:endParaRPr>
          </a:p>
        </p:txBody>
      </p:sp>
    </p:spTree>
    <p:extLst>
      <p:ext uri="{BB962C8B-B14F-4D97-AF65-F5344CB8AC3E}">
        <p14:creationId xmlns:p14="http://schemas.microsoft.com/office/powerpoint/2010/main" val="66570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16</a:t>
            </a:fld>
            <a:endParaRPr lang="en-US" sz="1200" dirty="0">
              <a:latin typeface="Calibri" pitchFamily="34" charset="0"/>
            </a:endParaRPr>
          </a:p>
        </p:txBody>
      </p:sp>
    </p:spTree>
    <p:extLst>
      <p:ext uri="{BB962C8B-B14F-4D97-AF65-F5344CB8AC3E}">
        <p14:creationId xmlns:p14="http://schemas.microsoft.com/office/powerpoint/2010/main" val="1727089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ENERGY BENEFITS</a:t>
            </a:r>
          </a:p>
          <a:p>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Cost Parity via 20-year LCOE: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cs typeface="Arial" pitchFamily="34" charset="0"/>
              </a:rPr>
              <a:t>14.9</a:t>
            </a:r>
            <a:r>
              <a:rPr lang="en-US" sz="1200" dirty="0"/>
              <a:t>¢/kWh solar vs. $15.3¢/kWh new combined cycle natural gas, LCOE.  </a:t>
            </a:r>
            <a:r>
              <a:rPr lang="en-US" sz="1200" kern="1200" dirty="0">
                <a:solidFill>
                  <a:schemeClr val="tx1"/>
                </a:solidFill>
                <a:effectLst/>
                <a:latin typeface="+mn-lt"/>
                <a:ea typeface="+mn-ea"/>
                <a:cs typeface="+mn-cs"/>
              </a:rPr>
              <a:t>Modeling performed with NREL System Advisor Modeling (SAM) and </a:t>
            </a:r>
            <a:r>
              <a:rPr lang="en-US" sz="1200" kern="1200" dirty="0" err="1">
                <a:solidFill>
                  <a:schemeClr val="tx1"/>
                </a:solidFill>
                <a:effectLst/>
                <a:latin typeface="+mn-lt"/>
                <a:ea typeface="+mn-ea"/>
                <a:cs typeface="+mn-cs"/>
              </a:rPr>
              <a:t>PVWatts</a:t>
            </a:r>
            <a:r>
              <a:rPr lang="en-US" sz="1200" kern="1200" dirty="0">
                <a:solidFill>
                  <a:schemeClr val="tx1"/>
                </a:solidFill>
                <a:effectLst/>
                <a:latin typeface="+mn-lt"/>
                <a:ea typeface="+mn-ea"/>
                <a:cs typeface="+mn-cs"/>
              </a:rPr>
              <a:t> system design, using the mid-case</a:t>
            </a:r>
            <a:r>
              <a:rPr lang="en-US" sz="1200" kern="1200" baseline="0" dirty="0">
                <a:solidFill>
                  <a:schemeClr val="tx1"/>
                </a:solidFill>
                <a:effectLst/>
                <a:latin typeface="+mn-lt"/>
                <a:ea typeface="+mn-ea"/>
                <a:cs typeface="+mn-cs"/>
              </a:rPr>
              <a:t> scenario</a:t>
            </a:r>
            <a:r>
              <a:rPr lang="en-US" sz="1200" b="0" kern="1200" dirty="0">
                <a:solidFill>
                  <a:schemeClr val="tx1"/>
                </a:solidFill>
                <a:effectLst/>
                <a:latin typeface="+mn-lt"/>
                <a:ea typeface="+mn-ea"/>
                <a:cs typeface="+mn-cs"/>
              </a:rPr>
              <a:t>. For more details, see detailed LCOE</a:t>
            </a:r>
            <a:r>
              <a:rPr lang="en-US" sz="1200" b="0" kern="1200" baseline="0" dirty="0">
                <a:solidFill>
                  <a:schemeClr val="tx1"/>
                </a:solidFill>
                <a:effectLst/>
                <a:latin typeface="+mn-lt"/>
                <a:ea typeface="+mn-ea"/>
                <a:cs typeface="+mn-cs"/>
              </a:rPr>
              <a:t> slide later in deck.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Local Energy</a:t>
            </a:r>
            <a:r>
              <a:rPr lang="en-US" sz="1200" b="1" kern="1200" baseline="0" dirty="0">
                <a:solidFill>
                  <a:schemeClr val="tx1"/>
                </a:solidFill>
                <a:effectLst/>
                <a:latin typeface="+mn-lt"/>
                <a:ea typeface="+mn-ea"/>
                <a:cs typeface="+mn-cs"/>
              </a:rPr>
              <a:t> Spend</a:t>
            </a:r>
          </a:p>
          <a:p>
            <a:endParaRPr lang="en-US" sz="1200" b="1" kern="1200" baseline="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Based on 20 year average of $2,619,260 per year from </a:t>
            </a:r>
            <a:r>
              <a:rPr lang="en-US" sz="1200" kern="1200" dirty="0" err="1">
                <a:solidFill>
                  <a:schemeClr val="tx1"/>
                </a:solidFill>
                <a:effectLst/>
                <a:latin typeface="+mn-lt"/>
                <a:ea typeface="+mn-ea"/>
                <a:cs typeface="+mn-cs"/>
              </a:rPr>
              <a:t>avg</a:t>
            </a:r>
            <a:r>
              <a:rPr lang="en-US" sz="1200" kern="1200" dirty="0">
                <a:solidFill>
                  <a:schemeClr val="tx1"/>
                </a:solidFill>
                <a:effectLst/>
                <a:latin typeface="+mn-lt"/>
                <a:ea typeface="+mn-ea"/>
                <a:cs typeface="+mn-cs"/>
              </a:rPr>
              <a:t> output of 1484kWh/</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 over that period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$52M</a:t>
            </a:r>
            <a:r>
              <a:rPr lang="en-US" sz="1200" kern="1200" baseline="0" dirty="0">
                <a:solidFill>
                  <a:schemeClr val="tx1"/>
                </a:solidFill>
                <a:effectLst/>
                <a:latin typeface="+mn-lt"/>
                <a:ea typeface="+mn-ea"/>
                <a:cs typeface="+mn-cs"/>
              </a:rPr>
              <a:t> over 20 years per 10MW</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Avoided transmission</a:t>
            </a:r>
            <a:r>
              <a:rPr lang="en-US" sz="1200" b="1" kern="1200" baseline="0" dirty="0">
                <a:solidFill>
                  <a:schemeClr val="tx1"/>
                </a:solidFill>
                <a:effectLst/>
                <a:latin typeface="+mn-lt"/>
                <a:ea typeface="+mn-ea"/>
                <a:cs typeface="+mn-cs"/>
              </a:rPr>
              <a:t> access charges (TAC):</a:t>
            </a: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Calculated</a:t>
            </a:r>
            <a:r>
              <a:rPr lang="en-US" sz="1200" kern="1200" baseline="0" dirty="0">
                <a:solidFill>
                  <a:schemeClr val="tx1"/>
                </a:solidFill>
                <a:effectLst/>
                <a:latin typeface="+mn-lt"/>
                <a:ea typeface="+mn-ea"/>
                <a:cs typeface="+mn-cs"/>
              </a:rPr>
              <a:t> from </a:t>
            </a:r>
            <a:r>
              <a:rPr lang="en-US" sz="1200" kern="1200" dirty="0">
                <a:solidFill>
                  <a:schemeClr val="tx1"/>
                </a:solidFill>
                <a:effectLst/>
                <a:latin typeface="+mn-lt"/>
                <a:ea typeface="+mn-ea"/>
                <a:cs typeface="+mn-cs"/>
              </a:rPr>
              <a:t>CAISO 2013 TAC schedule and infrastructure projections.</a:t>
            </a:r>
            <a:r>
              <a:rPr lang="en-US" sz="1200" kern="1200" baseline="0" dirty="0">
                <a:solidFill>
                  <a:schemeClr val="tx1"/>
                </a:solidFill>
                <a:effectLst/>
                <a:latin typeface="+mn-lt"/>
                <a:ea typeface="+mn-ea"/>
                <a:cs typeface="+mn-cs"/>
              </a:rPr>
              <a:t>  Note that the reductions in TAC are included in the LCOE</a:t>
            </a:r>
            <a:r>
              <a:rPr lang="en-US" dirty="0">
                <a:effectLst/>
              </a:rPr>
              <a:t> comparison.</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Avoided Costs</a:t>
            </a:r>
            <a:r>
              <a:rPr lang="en-US" sz="1200" b="1" kern="1200" baseline="0" dirty="0">
                <a:solidFill>
                  <a:schemeClr val="tx1"/>
                </a:solidFill>
                <a:effectLst/>
                <a:latin typeface="+mn-lt"/>
                <a:ea typeface="+mn-ea"/>
                <a:cs typeface="+mn-cs"/>
              </a:rPr>
              <a:t> from </a:t>
            </a:r>
            <a:r>
              <a:rPr lang="en-US" sz="1200" b="1" kern="1200" dirty="0">
                <a:solidFill>
                  <a:schemeClr val="tx1"/>
                </a:solidFill>
                <a:effectLst/>
                <a:latin typeface="+mn-lt"/>
                <a:ea typeface="+mn-ea"/>
                <a:cs typeface="+mn-cs"/>
              </a:rPr>
              <a:t>New Transmission</a:t>
            </a:r>
            <a:r>
              <a:rPr lang="en-US" sz="1200" b="1" kern="1200" baseline="0" dirty="0">
                <a:solidFill>
                  <a:schemeClr val="tx1"/>
                </a:solidFill>
                <a:effectLst/>
                <a:latin typeface="+mn-lt"/>
                <a:ea typeface="+mn-ea"/>
                <a:cs typeface="+mn-cs"/>
              </a:rPr>
              <a:t> Capacity:</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10 MW of added PV DG capacity will reduce the need for added transmission capacity investment by 0.05% relative to CAISO BAU projections and the related growth in TAC </a:t>
            </a:r>
            <a:r>
              <a:rPr lang="en-US" sz="1200" kern="1200" dirty="0" err="1">
                <a:solidFill>
                  <a:schemeClr val="tx1"/>
                </a:solidFill>
                <a:effectLst/>
                <a:latin typeface="+mn-lt"/>
                <a:ea typeface="+mn-ea"/>
                <a:cs typeface="+mn-cs"/>
              </a:rPr>
              <a:t>ratesResults</a:t>
            </a:r>
            <a:r>
              <a:rPr lang="en-US" sz="1200" kern="1200" dirty="0">
                <a:solidFill>
                  <a:schemeClr val="tx1"/>
                </a:solidFill>
                <a:effectLst/>
                <a:latin typeface="+mn-lt"/>
                <a:ea typeface="+mn-ea"/>
                <a:cs typeface="+mn-cs"/>
              </a:rPr>
              <a:t> in 0.0012¢/kWh reduction TAC rates applied to virtually all of the 254,000 </a:t>
            </a:r>
            <a:r>
              <a:rPr lang="en-US" sz="1200" kern="1200" dirty="0" err="1">
                <a:solidFill>
                  <a:schemeClr val="tx1"/>
                </a:solidFill>
                <a:effectLst/>
                <a:latin typeface="+mn-lt"/>
                <a:ea typeface="+mn-ea"/>
                <a:cs typeface="+mn-cs"/>
              </a:rPr>
              <a:t>GWh</a:t>
            </a:r>
            <a:r>
              <a:rPr lang="en-US" sz="1200" kern="1200" dirty="0">
                <a:solidFill>
                  <a:schemeClr val="tx1"/>
                </a:solidFill>
                <a:effectLst/>
                <a:latin typeface="+mn-lt"/>
                <a:ea typeface="+mn-ea"/>
                <a:cs typeface="+mn-cs"/>
              </a:rPr>
              <a:t> consumed within CAISO transmission system electricity by 2020</a:t>
            </a:r>
          </a:p>
          <a:p>
            <a:endParaRPr lang="en-US" sz="1200" kern="1200" dirty="0">
              <a:solidFill>
                <a:schemeClr val="tx1"/>
              </a:solidFill>
              <a:effectLst/>
              <a:latin typeface="+mn-lt"/>
              <a:ea typeface="+mn-ea"/>
              <a:cs typeface="+mn-cs"/>
            </a:endParaRPr>
          </a:p>
          <a:p>
            <a:r>
              <a:rPr lang="en-US" b="1" dirty="0">
                <a:effectLst/>
              </a:rPr>
              <a:t>Avoided Line Losses</a:t>
            </a:r>
            <a:endParaRPr lang="en-US" dirty="0">
              <a:effectLst/>
            </a:endParaRPr>
          </a:p>
          <a:p>
            <a:r>
              <a:rPr lang="en-US" sz="1200" kern="1200" dirty="0">
                <a:solidFill>
                  <a:schemeClr val="tx1"/>
                </a:solidFill>
                <a:effectLst/>
                <a:latin typeface="+mn-lt"/>
                <a:ea typeface="+mn-ea"/>
                <a:cs typeface="+mn-cs"/>
              </a:rPr>
              <a:t>Based on PG&amp;E Bay Area reported line loss rates, combined avoided line losses from transmission and distribution due to distributed generation average 5%, or 789 </a:t>
            </a:r>
            <a:r>
              <a:rPr lang="en-US" sz="1200" kern="1200" dirty="0" err="1">
                <a:solidFill>
                  <a:schemeClr val="tx1"/>
                </a:solidFill>
                <a:effectLst/>
                <a:latin typeface="+mn-lt"/>
                <a:ea typeface="+mn-ea"/>
                <a:cs typeface="+mn-cs"/>
              </a:rPr>
              <a:t>MWh</a:t>
            </a:r>
            <a:r>
              <a:rPr lang="en-US" sz="1200" kern="1200" dirty="0">
                <a:solidFill>
                  <a:schemeClr val="tx1"/>
                </a:solidFill>
                <a:effectLst/>
                <a:latin typeface="+mn-lt"/>
                <a:ea typeface="+mn-ea"/>
                <a:cs typeface="+mn-cs"/>
              </a:rPr>
              <a:t> per year for each 10 MW of PV DG installed.  At an average current retail value of 15¢/kWh, the value of avoided losses is $118,350 per year, totaling $2,367,000 over 20 years.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Note that avoided lines losses are included in LCOE comparison.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Avoided Costs in Local Power System Interruptions:</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PG&amp;E figures for Hunters Point outages, 10 MW of local DG would result in a 10% reduction in annual outages alone, or $304,000 per year, or $6M over</a:t>
            </a:r>
            <a:r>
              <a:rPr lang="en-US" sz="1200" kern="1200" baseline="0" dirty="0">
                <a:solidFill>
                  <a:schemeClr val="tx1"/>
                </a:solidFill>
                <a:effectLst/>
                <a:latin typeface="+mn-lt"/>
                <a:ea typeface="+mn-ea"/>
                <a:cs typeface="+mn-cs"/>
              </a:rPr>
              <a:t> a 20 year period</a:t>
            </a:r>
            <a:r>
              <a:rPr lang="en-US" sz="1200" kern="1200" dirty="0">
                <a:solidFill>
                  <a:schemeClr val="tx1"/>
                </a:solidFill>
                <a:effectLst/>
                <a:latin typeface="+mn-lt"/>
                <a:ea typeface="+mn-ea"/>
                <a:cs typeface="+mn-cs"/>
              </a:rPr>
              <a:t>.  50 MW would equal five</a:t>
            </a:r>
            <a:r>
              <a:rPr lang="en-US" sz="1200" kern="1200" baseline="0" dirty="0">
                <a:solidFill>
                  <a:schemeClr val="tx1"/>
                </a:solidFill>
                <a:effectLst/>
                <a:latin typeface="+mn-lt"/>
                <a:ea typeface="+mn-ea"/>
                <a:cs typeface="+mn-cs"/>
              </a:rPr>
              <a:t> times that, or $30M over 20 years. Source:  </a:t>
            </a:r>
            <a:r>
              <a:rPr lang="en-US" sz="1200" kern="1200" dirty="0">
                <a:solidFill>
                  <a:schemeClr val="tx1"/>
                </a:solidFill>
                <a:effectLst/>
                <a:latin typeface="+mn-lt"/>
                <a:ea typeface="+mn-ea"/>
                <a:cs typeface="+mn-cs"/>
              </a:rPr>
              <a:t>PG&amp;E 2012 Reliability Annual Report, DOE Interruption Cost Calculator - http://</a:t>
            </a:r>
            <a:r>
              <a:rPr lang="en-US" sz="1200" kern="1200" dirty="0" err="1">
                <a:solidFill>
                  <a:schemeClr val="tx1"/>
                </a:solidFill>
                <a:effectLst/>
                <a:latin typeface="+mn-lt"/>
                <a:ea typeface="+mn-ea"/>
                <a:cs typeface="+mn-cs"/>
              </a:rPr>
              <a:t>www.icecalculator.com</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ECONOMIC</a:t>
            </a:r>
            <a:r>
              <a:rPr lang="en-US" sz="1200" b="1" u="sng" kern="1200" baseline="0" dirty="0">
                <a:solidFill>
                  <a:schemeClr val="tx1"/>
                </a:solidFill>
                <a:effectLst/>
                <a:latin typeface="+mn-lt"/>
                <a:ea typeface="+mn-ea"/>
                <a:cs typeface="+mn-cs"/>
              </a:rPr>
              <a:t> BENEFITS</a:t>
            </a:r>
            <a:endParaRPr lang="en-US" sz="1200" b="1" u="sng"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Private Investment + Operations &amp; Maintenance:</a:t>
            </a:r>
            <a:r>
              <a:rPr lang="en-US" sz="1200" b="1" kern="1200" baseline="0" dirty="0">
                <a:solidFill>
                  <a:schemeClr val="tx1"/>
                </a:solidFill>
                <a:effectLst/>
                <a:latin typeface="+mn-lt"/>
                <a:ea typeface="+mn-ea"/>
                <a:cs typeface="+mn-cs"/>
              </a:rPr>
              <a:t>  </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$200M investment over 20 years is comprised of near-term plus ongoing operations and maintenance as follows:</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1. </a:t>
            </a:r>
            <a:r>
              <a:rPr lang="en-US" sz="1200" b="0" kern="1200" dirty="0">
                <a:solidFill>
                  <a:schemeClr val="tx1"/>
                </a:solidFill>
                <a:effectLst/>
                <a:latin typeface="+mn-lt"/>
                <a:ea typeface="+mn-ea"/>
                <a:cs typeface="+mn-cs"/>
              </a:rPr>
              <a:t>$165M represents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the private investment</a:t>
            </a:r>
            <a:r>
              <a:rPr lang="en-US" sz="1200" b="0" kern="1200" baseline="0" dirty="0">
                <a:solidFill>
                  <a:schemeClr val="tx1"/>
                </a:solidFill>
                <a:effectLst/>
                <a:latin typeface="+mn-lt"/>
                <a:ea typeface="+mn-ea"/>
                <a:cs typeface="+mn-cs"/>
              </a:rPr>
              <a:t> amount </a:t>
            </a:r>
            <a:r>
              <a:rPr lang="en-US" sz="1200" b="0" kern="1200" dirty="0">
                <a:solidFill>
                  <a:schemeClr val="tx1"/>
                </a:solidFill>
                <a:effectLst/>
                <a:latin typeface="+mn-lt"/>
                <a:ea typeface="+mn-ea"/>
                <a:cs typeface="+mn-cs"/>
              </a:rPr>
              <a:t>for a 50MW PV system over 20 Years, as follows:</a:t>
            </a:r>
          </a:p>
          <a:p>
            <a:pPr marL="171450" indent="-171450">
              <a:buFont typeface="Arial"/>
              <a:buChar char="•"/>
            </a:pPr>
            <a:r>
              <a:rPr lang="en-US" sz="1200" b="0" kern="1200" dirty="0">
                <a:solidFill>
                  <a:schemeClr val="tx1"/>
                </a:solidFill>
                <a:effectLst/>
                <a:latin typeface="+mn-lt"/>
                <a:ea typeface="+mn-ea"/>
                <a:cs typeface="+mn-cs"/>
              </a:rPr>
              <a:t>Installation &amp; Construction: $137M ($27.5M per 10 MW)</a:t>
            </a:r>
          </a:p>
          <a:p>
            <a:pPr marL="171450" indent="-171450">
              <a:buFont typeface="Arial"/>
              <a:buChar char="•"/>
            </a:pPr>
            <a:r>
              <a:rPr lang="en-US" sz="1200" b="0" kern="1200" dirty="0">
                <a:solidFill>
                  <a:schemeClr val="tx1"/>
                </a:solidFill>
                <a:effectLst/>
                <a:latin typeface="+mn-lt"/>
                <a:ea typeface="+mn-ea"/>
                <a:cs typeface="+mn-cs"/>
              </a:rPr>
              <a:t>Dynamic</a:t>
            </a:r>
            <a:r>
              <a:rPr lang="en-US" sz="1200" b="0" kern="1200" baseline="0" dirty="0">
                <a:solidFill>
                  <a:schemeClr val="tx1"/>
                </a:solidFill>
                <a:effectLst/>
                <a:latin typeface="+mn-lt"/>
                <a:ea typeface="+mn-ea"/>
                <a:cs typeface="+mn-cs"/>
              </a:rPr>
              <a:t> Grid Solutions @ 20% = $27,500</a:t>
            </a:r>
          </a:p>
          <a:p>
            <a:pPr marL="171450" indent="-171450">
              <a:buFont typeface="Arial"/>
              <a:buChar char="•"/>
            </a:pPr>
            <a:r>
              <a:rPr lang="en-US" sz="1200" b="0" kern="1200" baseline="0" dirty="0">
                <a:solidFill>
                  <a:schemeClr val="tx1"/>
                </a:solidFill>
                <a:effectLst/>
                <a:latin typeface="+mn-lt"/>
                <a:ea typeface="+mn-ea"/>
                <a:cs typeface="+mn-cs"/>
              </a:rPr>
              <a:t>Total = $165K</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228600" indent="-228600">
              <a:buAutoNum type="arabicPeriod" startAt="2"/>
            </a:pPr>
            <a:r>
              <a:rPr lang="en-US" sz="1200" b="0" kern="1200" dirty="0">
                <a:solidFill>
                  <a:schemeClr val="tx1"/>
                </a:solidFill>
                <a:effectLst/>
                <a:latin typeface="+mn-lt"/>
                <a:ea typeface="+mn-ea"/>
                <a:cs typeface="+mn-cs"/>
              </a:rPr>
              <a:t>O&amp;M:  $35M</a:t>
            </a:r>
            <a:r>
              <a:rPr lang="en-US" sz="1200" b="0" kern="1200" baseline="0" dirty="0">
                <a:solidFill>
                  <a:schemeClr val="tx1"/>
                </a:solidFill>
                <a:effectLst/>
                <a:latin typeface="+mn-lt"/>
                <a:ea typeface="+mn-ea"/>
                <a:cs typeface="+mn-cs"/>
              </a:rPr>
              <a:t> represents the O&amp;M costs for a 50MW PV system over 20 years, as follows:</a:t>
            </a:r>
            <a:endParaRPr lang="en-US" sz="1200" b="0" kern="1200" dirty="0">
              <a:solidFill>
                <a:schemeClr val="tx1"/>
              </a:solidFill>
              <a:effectLst/>
              <a:latin typeface="+mn-lt"/>
              <a:ea typeface="+mn-ea"/>
              <a:cs typeface="+mn-cs"/>
            </a:endParaRPr>
          </a:p>
          <a:p>
            <a:pPr marL="171450" indent="-171450">
              <a:buFont typeface="Arial"/>
              <a:buChar char="•"/>
            </a:pPr>
            <a:r>
              <a:rPr lang="en-US" sz="1200" b="0" kern="1200" dirty="0">
                <a:solidFill>
                  <a:schemeClr val="tx1"/>
                </a:solidFill>
                <a:effectLst/>
                <a:latin typeface="+mn-lt"/>
                <a:ea typeface="+mn-ea"/>
                <a:cs typeface="+mn-cs"/>
              </a:rPr>
              <a:t>O&amp;M </a:t>
            </a:r>
            <a:r>
              <a:rPr lang="en-US" sz="1200" b="0" kern="1200" baseline="0" dirty="0">
                <a:solidFill>
                  <a:schemeClr val="tx1"/>
                </a:solidFill>
                <a:effectLst/>
                <a:latin typeface="+mn-lt"/>
                <a:ea typeface="+mn-ea"/>
                <a:cs typeface="+mn-cs"/>
              </a:rPr>
              <a:t>adds $1.48M annually, or $29.7M over 20 years</a:t>
            </a:r>
          </a:p>
          <a:p>
            <a:pPr marL="171450" indent="-171450">
              <a:buFont typeface="Arial"/>
              <a:buChar char="•"/>
            </a:pPr>
            <a:r>
              <a:rPr lang="en-US" sz="1200" b="0" kern="1200" baseline="0" dirty="0">
                <a:solidFill>
                  <a:schemeClr val="tx1"/>
                </a:solidFill>
                <a:effectLst/>
                <a:latin typeface="+mn-lt"/>
                <a:ea typeface="+mn-ea"/>
                <a:cs typeface="+mn-cs"/>
              </a:rPr>
              <a:t>plus 20% or $5.9M for Dynamic Grid Solutions</a:t>
            </a:r>
          </a:p>
          <a:p>
            <a:pPr marL="171450" indent="-171450">
              <a:buFont typeface="Arial"/>
              <a:buChar char="•"/>
            </a:pPr>
            <a:r>
              <a:rPr lang="en-US" sz="1200" b="0" kern="1200" baseline="0" dirty="0">
                <a:solidFill>
                  <a:schemeClr val="tx1"/>
                </a:solidFill>
                <a:effectLst/>
                <a:latin typeface="+mn-lt"/>
                <a:ea typeface="+mn-ea"/>
                <a:cs typeface="+mn-cs"/>
              </a:rPr>
              <a:t>Total = $35.6M over 20 years.</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Local Employment and Economic Impact: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Specific to MTA – Metropolitan</a:t>
            </a:r>
            <a:r>
              <a:rPr lang="en-US" sz="1200" kern="1200" baseline="0" dirty="0">
                <a:solidFill>
                  <a:schemeClr val="tx1"/>
                </a:solidFill>
                <a:effectLst/>
                <a:latin typeface="+mn-lt"/>
                <a:ea typeface="+mn-ea"/>
                <a:cs typeface="+mn-cs"/>
              </a:rPr>
              <a:t> Region.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Refers to PV installed in San Francisco at an average installed cost of $2.75/W(dc) (before taxes and incentives).</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Local economic output is calculated as the value of expenditures on goods and services resulting from the project and captured within the study area, and excludes expenditures outside the region, such as to module manufacturers. During operating years local economic output is comprised of payments made </a:t>
            </a:r>
            <a:r>
              <a:rPr lang="en-US" sz="1200" u="sng" kern="1200" dirty="0">
                <a:solidFill>
                  <a:schemeClr val="tx1"/>
                </a:solidFill>
                <a:effectLst/>
                <a:latin typeface="+mn-lt"/>
                <a:ea typeface="+mn-ea"/>
                <a:cs typeface="+mn-cs"/>
              </a:rPr>
              <a:t>by</a:t>
            </a:r>
            <a:r>
              <a:rPr lang="en-US" sz="1200" kern="1200" dirty="0">
                <a:solidFill>
                  <a:schemeClr val="tx1"/>
                </a:solidFill>
                <a:effectLst/>
                <a:latin typeface="+mn-lt"/>
                <a:ea typeface="+mn-ea"/>
                <a:cs typeface="+mn-cs"/>
              </a:rPr>
              <a:t> project owners, including the portion of project debt payments made to lenders located within the local analysis area. Payments including incentives, refunds, or revenues </a:t>
            </a:r>
            <a:r>
              <a:rPr lang="en-US" sz="1200" u="sng"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project owners from the sale of energy produced by installed facilities are not included.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Economic activity in input-output models is assessed in three categories:</a:t>
            </a:r>
          </a:p>
          <a:p>
            <a:pPr marL="171450" indent="-171450">
              <a:buFont typeface="Arial"/>
              <a:buChar char="•"/>
            </a:pPr>
            <a:r>
              <a:rPr lang="en-US" sz="1200" kern="1200" dirty="0">
                <a:solidFill>
                  <a:schemeClr val="tx1"/>
                </a:solidFill>
                <a:latin typeface="+mn-lt"/>
                <a:ea typeface="+mn-ea"/>
                <a:cs typeface="+mn-cs"/>
              </a:rPr>
              <a:t>Salaries and wages for the project on-site labor and direct professional services    </a:t>
            </a:r>
          </a:p>
          <a:p>
            <a:pPr marL="171450" indent="-171450">
              <a:buFont typeface="Arial"/>
              <a:buChar char="•"/>
            </a:pPr>
            <a:r>
              <a:rPr lang="en-US" sz="1200" kern="1200" dirty="0">
                <a:solidFill>
                  <a:schemeClr val="tx1"/>
                </a:solidFill>
                <a:latin typeface="+mn-lt"/>
                <a:ea typeface="+mn-ea"/>
                <a:cs typeface="+mn-cs"/>
              </a:rPr>
              <a:t>Local supply chain revenue related to materials acquisition, manufacture and services, including the local share of revenues from project financing and investment</a:t>
            </a:r>
          </a:p>
          <a:p>
            <a:pPr marL="171450" indent="-171450">
              <a:buFont typeface="Arial"/>
              <a:buChar char="•"/>
            </a:pPr>
            <a:r>
              <a:rPr lang="en-US" sz="1200" kern="1200" dirty="0">
                <a:solidFill>
                  <a:schemeClr val="tx1"/>
                </a:solidFill>
                <a:latin typeface="+mn-lt"/>
                <a:ea typeface="+mn-ea"/>
                <a:cs typeface="+mn-cs"/>
              </a:rPr>
              <a:t>Induced impacts in the local economy that result from workers salaries and wages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model’s “output” is the sum of the above three categories for construction and for operations. State-specific multipliers and personal spending patterns are used to derive the results.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Near-term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Job years of regional local employment from construction and installation.  Ongoing job years in operation and maintenance over 25 years of operation.</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Local wages in construction &amp; installation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SF successor RDA estimates that 50% of the jobs and economic output will be captured within the boundaries</a:t>
            </a:r>
            <a:r>
              <a:rPr lang="en-US" sz="1200" kern="1200" baseline="0" dirty="0">
                <a:solidFill>
                  <a:schemeClr val="tx1"/>
                </a:solidFill>
                <a:effectLst/>
                <a:latin typeface="+mn-lt"/>
                <a:ea typeface="+mn-ea"/>
                <a:cs typeface="+mn-cs"/>
              </a:rPr>
              <a:t> of the city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Equipment and material sales will generate tax revenue as indicated.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NREL's JEDI models classify the first category of results—on-site labor and professional services results—as dollars spent on labor from companies engaged in development and on-site construction and operation of power generation and distribution. These results include labor only—no materials. </a:t>
            </a:r>
          </a:p>
          <a:p>
            <a:endParaRPr lang="en-US" sz="1200" b="1"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Econ impact</a:t>
            </a:r>
            <a:r>
              <a:rPr lang="en-US" dirty="0"/>
              <a:t> </a:t>
            </a:r>
          </a:p>
          <a:p>
            <a:pPr marL="171450" indent="-171450">
              <a:buFontTx/>
              <a:buChar char="•"/>
            </a:pPr>
            <a:r>
              <a:rPr lang="en-US" sz="1200" b="0" i="0" u="none" strike="noStrike" kern="1200" dirty="0">
                <a:solidFill>
                  <a:schemeClr val="tx1"/>
                </a:solidFill>
                <a:effectLst/>
                <a:latin typeface="+mn-lt"/>
                <a:ea typeface="+mn-ea"/>
                <a:cs typeface="+mn-cs"/>
              </a:rPr>
              <a:t>NREL JEDI model version PV 10.17.11</a:t>
            </a:r>
            <a:r>
              <a:rPr lang="en-US" dirty="0"/>
              <a:t> </a:t>
            </a:r>
          </a:p>
          <a:p>
            <a:pPr marL="171450" indent="-171450">
              <a:buFontTx/>
              <a:buChar char="•"/>
            </a:pPr>
            <a:r>
              <a:rPr lang="en-US" sz="1200" b="0" i="0" u="none" strike="noStrike" kern="1200" dirty="0">
                <a:solidFill>
                  <a:schemeClr val="tx1"/>
                </a:solidFill>
                <a:effectLst/>
                <a:latin typeface="+mn-lt"/>
                <a:ea typeface="+mn-ea"/>
                <a:cs typeface="+mn-cs"/>
              </a:rPr>
              <a:t>NREL JEDI Scenario model PVS 4.5.13</a:t>
            </a:r>
            <a:r>
              <a:rPr lang="en-US" dirty="0"/>
              <a:t> </a:t>
            </a:r>
          </a:p>
          <a:p>
            <a:pPr marL="171450" indent="-171450">
              <a:buFontTx/>
              <a:buChar char="•"/>
            </a:pPr>
            <a:endParaRPr lang="en-US" sz="1200" b="0" i="0" u="none" strike="noStrike" kern="1200" dirty="0">
              <a:solidFill>
                <a:schemeClr val="tx1"/>
              </a:solidFill>
              <a:effectLst/>
              <a:latin typeface="+mn-lt"/>
              <a:ea typeface="+mn-ea"/>
              <a:cs typeface="+mn-cs"/>
            </a:endParaRPr>
          </a:p>
          <a:p>
            <a:pPr marL="0" indent="0">
              <a:buFontTx/>
              <a:buNone/>
            </a:pPr>
            <a:r>
              <a:rPr lang="en-US" sz="1200" b="0" i="0" u="none" strike="noStrike" kern="1200" dirty="0">
                <a:solidFill>
                  <a:schemeClr val="tx1"/>
                </a:solidFill>
                <a:effectLst/>
                <a:latin typeface="+mn-lt"/>
                <a:ea typeface="+mn-ea"/>
                <a:cs typeface="+mn-cs"/>
              </a:rPr>
              <a:t>PV PPA pricing </a:t>
            </a:r>
          </a:p>
          <a:p>
            <a:pPr marL="171450" indent="-171450">
              <a:buFontTx/>
              <a:buChar char="•"/>
            </a:pPr>
            <a:r>
              <a:rPr lang="en-US" sz="1200" b="0" i="0" u="none" strike="noStrike" kern="1200" dirty="0">
                <a:solidFill>
                  <a:schemeClr val="tx1"/>
                </a:solidFill>
                <a:effectLst/>
                <a:latin typeface="+mn-lt"/>
                <a:ea typeface="+mn-ea"/>
                <a:cs typeface="+mn-cs"/>
              </a:rPr>
              <a:t>NREL System Advisor Model (SAM) v. 2013.9.20</a:t>
            </a:r>
            <a:r>
              <a:rPr lang="en-US" dirty="0"/>
              <a:t> </a:t>
            </a:r>
          </a:p>
          <a:p>
            <a:pPr marL="171450" indent="-171450">
              <a:buFontTx/>
              <a:buChar char="•"/>
            </a:pPr>
            <a:r>
              <a:rPr lang="en-US" sz="1200" b="0" i="0" u="none" strike="noStrike" kern="1200" dirty="0">
                <a:solidFill>
                  <a:schemeClr val="tx1"/>
                </a:solidFill>
                <a:effectLst/>
                <a:latin typeface="+mn-lt"/>
                <a:ea typeface="+mn-ea"/>
                <a:cs typeface="+mn-cs"/>
              </a:rPr>
              <a:t>CEC Cost of Generation Model v.2</a:t>
            </a:r>
            <a:r>
              <a:rPr lang="en-US" dirty="0"/>
              <a:t> </a:t>
            </a:r>
          </a:p>
          <a:p>
            <a:pPr marL="171450" indent="-171450">
              <a:buFontTx/>
              <a:buChar char="•"/>
            </a:pPr>
            <a:endParaRPr lang="en-US" dirty="0"/>
          </a:p>
          <a:p>
            <a:pPr marL="171450" indent="-171450">
              <a:buFontTx/>
              <a:buChar char="•"/>
            </a:pPr>
            <a:endParaRPr lang="en-US" dirty="0"/>
          </a:p>
          <a:p>
            <a:pPr marL="0" indent="0">
              <a:buFontTx/>
              <a:buNone/>
            </a:pPr>
            <a:r>
              <a:rPr lang="en-US" b="1" u="sng" dirty="0"/>
              <a:t>ENVIRONMENTAL</a:t>
            </a:r>
            <a:r>
              <a:rPr lang="en-US" b="1" u="sng" baseline="0" dirty="0"/>
              <a:t> BENEFITS</a:t>
            </a:r>
          </a:p>
          <a:p>
            <a:pPr marL="0" indent="0">
              <a:buFontTx/>
              <a:buNone/>
            </a:pPr>
            <a:endParaRPr lang="en-US" b="1" u="sng"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GHG Reductions:</a:t>
            </a:r>
          </a:p>
          <a:p>
            <a:r>
              <a:rPr lang="en-US" sz="1200" kern="1200" dirty="0">
                <a:solidFill>
                  <a:schemeClr val="tx1"/>
                </a:solidFill>
                <a:effectLst/>
                <a:latin typeface="+mn-lt"/>
                <a:ea typeface="+mn-ea"/>
                <a:cs typeface="+mn-cs"/>
              </a:rPr>
              <a:t>Assuming PV replaces Combined Cycle Natural Gas (CCNG) generation in contributing to California’s Renewable Portfolio Standard (RPS), avoided emissions from displaced CCNG facilities equal:</a:t>
            </a:r>
          </a:p>
          <a:p>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16,630,000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(7461 Metric tons)</a:t>
            </a:r>
          </a:p>
          <a:p>
            <a:r>
              <a:rPr lang="en-US" sz="1200" kern="1200" dirty="0">
                <a:solidFill>
                  <a:schemeClr val="tx1"/>
                </a:solidFill>
                <a:effectLst/>
                <a:latin typeface="+mn-lt"/>
                <a:ea typeface="+mn-ea"/>
                <a:cs typeface="+mn-cs"/>
              </a:rPr>
              <a:t>NO</a:t>
            </a:r>
            <a:r>
              <a:rPr lang="en-US" sz="1200"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30,700 </a:t>
            </a:r>
            <a:r>
              <a:rPr lang="en-US" sz="1200" kern="1200" dirty="0" err="1">
                <a:solidFill>
                  <a:schemeClr val="tx1"/>
                </a:solidFill>
                <a:effectLst/>
                <a:latin typeface="+mn-lt"/>
                <a:ea typeface="+mn-ea"/>
                <a:cs typeface="+mn-cs"/>
              </a:rPr>
              <a:t>lbs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Mercury (Hg): 0.016 </a:t>
            </a:r>
            <a:r>
              <a:rPr lang="en-US" sz="1200" kern="1200" dirty="0" err="1">
                <a:solidFill>
                  <a:schemeClr val="tx1"/>
                </a:solidFill>
                <a:effectLst/>
                <a:latin typeface="+mn-lt"/>
                <a:ea typeface="+mn-ea"/>
                <a:cs typeface="+mn-cs"/>
              </a:rPr>
              <a:t>lbs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a:t>
            </a:r>
            <a:r>
              <a:rPr lang="en-US" sz="1200" dirty="0"/>
              <a:t>NREL Emissions Health Calculator, PG&amp;E service territory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Water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Thermal generation, including both fossil and nuclear facilities requires significant water use for cooling. NGCC facilities with cooling towers consume 0.7 cubic meters of water per </a:t>
            </a:r>
            <a:r>
              <a:rPr lang="en-US" sz="1200" kern="1200" dirty="0" err="1">
                <a:solidFill>
                  <a:schemeClr val="tx1"/>
                </a:solidFill>
                <a:effectLst/>
                <a:latin typeface="+mn-lt"/>
                <a:ea typeface="+mn-ea"/>
                <a:cs typeface="+mn-cs"/>
              </a:rPr>
              <a:t>MWh</a:t>
            </a:r>
            <a:r>
              <a:rPr lang="en-US" sz="1200" kern="1200" dirty="0">
                <a:solidFill>
                  <a:schemeClr val="tx1"/>
                </a:solidFill>
                <a:effectLst/>
                <a:latin typeface="+mn-lt"/>
                <a:ea typeface="+mn-ea"/>
                <a:cs typeface="+mn-cs"/>
              </a:rPr>
              <a:t> through evaporation. </a:t>
            </a:r>
          </a:p>
          <a:p>
            <a:r>
              <a:rPr lang="en-US" sz="1200" kern="1200" dirty="0">
                <a:solidFill>
                  <a:schemeClr val="tx1"/>
                </a:solidFill>
                <a:effectLst/>
                <a:latin typeface="+mn-lt"/>
                <a:ea typeface="+mn-ea"/>
                <a:cs typeface="+mn-cs"/>
              </a:rPr>
              <a:t>A 10 MW PV facility would save:</a:t>
            </a:r>
          </a:p>
          <a:p>
            <a:r>
              <a:rPr lang="en-US" sz="1200" kern="1200" dirty="0">
                <a:solidFill>
                  <a:schemeClr val="tx1"/>
                </a:solidFill>
                <a:effectLst/>
                <a:latin typeface="+mn-lt"/>
                <a:ea typeface="+mn-ea"/>
                <a:cs typeface="+mn-cs"/>
              </a:rPr>
              <a:t>11,050 cubic meters of water per year, or nearly 3 Million gallons, or 3,900 cubic feet. </a:t>
            </a:r>
          </a:p>
          <a:p>
            <a:r>
              <a:rPr lang="en-US" sz="1200" kern="1200" dirty="0">
                <a:solidFill>
                  <a:schemeClr val="tx1"/>
                </a:solidFill>
                <a:effectLst/>
                <a:latin typeface="+mn-lt"/>
                <a:ea typeface="+mn-ea"/>
                <a:cs typeface="+mn-cs"/>
              </a:rPr>
              <a:t>This is equivalent to the average annual water use of 75 San Francisco residents.</a:t>
            </a: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dirty="0"/>
              <a:t>DOE 2009</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Land saved,</a:t>
            </a:r>
            <a:r>
              <a:rPr lang="en-US" sz="1200" b="1" kern="1200" baseline="0" dirty="0">
                <a:solidFill>
                  <a:schemeClr val="tx1"/>
                </a:solidFill>
                <a:effectLst/>
                <a:latin typeface="+mn-lt"/>
                <a:ea typeface="+mn-ea"/>
                <a:cs typeface="+mn-cs"/>
              </a:rPr>
              <a:t> acres</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DG avoids land impacts vs. conventional generation because it is typically deployed as a secondary use on existing structures, parking lots or otherwise already disturbed land.  Each 10MW of DG preserves</a:t>
            </a:r>
            <a:r>
              <a:rPr lang="en-US" sz="1200" kern="1200" baseline="0" dirty="0">
                <a:solidFill>
                  <a:schemeClr val="tx1"/>
                </a:solidFill>
                <a:effectLst/>
                <a:latin typeface="+mn-lt"/>
                <a:ea typeface="+mn-ea"/>
                <a:cs typeface="+mn-cs"/>
              </a:rPr>
              <a:t> 75 acres of land.  This does not include savings for adding transmission lines as well.  Source:  </a:t>
            </a:r>
            <a:r>
              <a:rPr lang="en-US" sz="1200" dirty="0"/>
              <a:t>Civil Society Institute – “Hidden Costs of Electricity” (Sep 2012)  </a:t>
            </a:r>
            <a:endParaRPr lang="en-US" b="1" u="sng"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17</a:t>
            </a:fld>
            <a:endParaRPr lang="en-US"/>
          </a:p>
        </p:txBody>
      </p:sp>
    </p:spTree>
    <p:extLst>
      <p:ext uri="{BB962C8B-B14F-4D97-AF65-F5344CB8AC3E}">
        <p14:creationId xmlns:p14="http://schemas.microsoft.com/office/powerpoint/2010/main" val="107565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kern="1200" dirty="0">
                <a:solidFill>
                  <a:schemeClr val="tx1"/>
                </a:solidFill>
                <a:effectLst/>
                <a:latin typeface="+mn-lt"/>
                <a:ea typeface="+mn-ea"/>
                <a:cs typeface="+mn-cs"/>
              </a:rPr>
              <a:t>- Major power outages due to extreme weather now cost Americans between $20 and $55 billion annually. https://</a:t>
            </a:r>
            <a:r>
              <a:rPr lang="en-US" sz="1200" b="0" i="0" u="none" kern="1200" dirty="0" err="1">
                <a:solidFill>
                  <a:schemeClr val="tx1"/>
                </a:solidFill>
                <a:effectLst/>
                <a:latin typeface="+mn-lt"/>
                <a:ea typeface="+mn-ea"/>
                <a:cs typeface="+mn-cs"/>
              </a:rPr>
              <a:t>www.earthnetworks.com</a:t>
            </a:r>
            <a:r>
              <a:rPr lang="en-US" sz="1200" b="0" i="0" u="none" kern="1200" dirty="0">
                <a:solidFill>
                  <a:schemeClr val="tx1"/>
                </a:solidFill>
                <a:effectLst/>
                <a:latin typeface="+mn-lt"/>
                <a:ea typeface="+mn-ea"/>
                <a:cs typeface="+mn-cs"/>
              </a:rPr>
              <a:t>/blog/weather-related-power-outages-utility-companies-need-know/</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kern="1200" dirty="0">
                <a:solidFill>
                  <a:schemeClr val="tx1"/>
                </a:solidFill>
                <a:effectLst/>
                <a:latin typeface="+mn-lt"/>
                <a:ea typeface="+mn-ea"/>
                <a:cs typeface="+mn-cs"/>
              </a:rPr>
              <a:t>- Cost of Power Interruptions to Electricity Customers in the United States, LBLN, Feb 2006: https://</a:t>
            </a:r>
            <a:r>
              <a:rPr lang="en-US" sz="1200" b="0" i="0" u="none" kern="1200" dirty="0" err="1">
                <a:solidFill>
                  <a:schemeClr val="tx1"/>
                </a:solidFill>
                <a:effectLst/>
                <a:latin typeface="+mn-lt"/>
                <a:ea typeface="+mn-ea"/>
                <a:cs typeface="+mn-cs"/>
              </a:rPr>
              <a:t>emp.lbl.gov</a:t>
            </a:r>
            <a:r>
              <a:rPr lang="en-US" sz="1200" b="0" i="0" u="none" kern="1200" dirty="0">
                <a:solidFill>
                  <a:schemeClr val="tx1"/>
                </a:solidFill>
                <a:effectLst/>
                <a:latin typeface="+mn-lt"/>
                <a:ea typeface="+mn-ea"/>
                <a:cs typeface="+mn-cs"/>
              </a:rPr>
              <a:t>/sites/all/files/report-lbnl-58164.pdf</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kern="1200" dirty="0">
                <a:solidFill>
                  <a:schemeClr val="tx1"/>
                </a:solidFill>
                <a:effectLst/>
                <a:latin typeface="+mn-lt"/>
                <a:ea typeface="+mn-ea"/>
                <a:cs typeface="+mn-cs"/>
              </a:rPr>
              <a:t>- Economic Benefits of Increasing Electric Grid Resilience to Weather Outages, U.S. DOE, Aug 2013: https://</a:t>
            </a:r>
            <a:r>
              <a:rPr lang="en-US" sz="1200" b="0" i="0" u="none" kern="1200" dirty="0" err="1">
                <a:solidFill>
                  <a:schemeClr val="tx1"/>
                </a:solidFill>
                <a:effectLst/>
                <a:latin typeface="+mn-lt"/>
                <a:ea typeface="+mn-ea"/>
                <a:cs typeface="+mn-cs"/>
              </a:rPr>
              <a:t>energy.gov</a:t>
            </a:r>
            <a:r>
              <a:rPr lang="en-US" sz="1200" b="0" i="0" u="none" kern="1200" dirty="0">
                <a:solidFill>
                  <a:schemeClr val="tx1"/>
                </a:solidFill>
                <a:effectLst/>
                <a:latin typeface="+mn-lt"/>
                <a:ea typeface="+mn-ea"/>
                <a:cs typeface="+mn-cs"/>
              </a:rPr>
              <a:t>/sites/prod/files/2013/08/f2/Grid%20Resiliency%20Report_FINAL.pdf</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kern="1200" dirty="0">
                <a:solidFill>
                  <a:schemeClr val="tx1"/>
                </a:solidFill>
                <a:effectLst/>
                <a:latin typeface="+mn-lt"/>
                <a:ea typeface="+mn-ea"/>
                <a:cs typeface="+mn-cs"/>
              </a:rPr>
              <a:t>- Business Blackout: </a:t>
            </a:r>
            <a:r>
              <a:rPr lang="en-US" dirty="0"/>
              <a:t>The insurance implications of a cyber attack on the US power grid, Lloyd’s of London and University of Cambridge Centre for Risk Studies, May 2015: https://</a:t>
            </a:r>
            <a:r>
              <a:rPr lang="en-US" dirty="0" err="1"/>
              <a:t>www.lloyds.com</a:t>
            </a:r>
            <a:r>
              <a:rPr lang="en-US" dirty="0"/>
              <a:t>/news-and-risk-insight/risk-reports/library/society-and-security/business-blackout</a:t>
            </a:r>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19</a:t>
            </a:fld>
            <a:endParaRPr lang="en-US"/>
          </a:p>
        </p:txBody>
      </p:sp>
    </p:spTree>
    <p:extLst>
      <p:ext uri="{BB962C8B-B14F-4D97-AF65-F5344CB8AC3E}">
        <p14:creationId xmlns:p14="http://schemas.microsoft.com/office/powerpoint/2010/main" val="3273939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dirty="0">
                <a:solidFill>
                  <a:schemeClr val="tx1"/>
                </a:solidFill>
              </a:rPr>
              <a:t>Includes advanced inverters + DER: Capable of riding through events that would cause older systems to shut down, and of responding to voltage and frequency excursions to mitigate these events</a:t>
            </a:r>
            <a:endParaRPr lang="en-US" dirty="0"/>
          </a:p>
        </p:txBody>
      </p:sp>
      <p:sp>
        <p:nvSpPr>
          <p:cNvPr id="35844"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16" tIns="45708" rIns="91416" bIns="45708" anchor="b"/>
          <a:lstStyle/>
          <a:p>
            <a:pPr algn="r"/>
            <a:fld id="{7EA841E0-2D0D-4211-ACAE-C96B997E0FCF}" type="slidenum">
              <a:rPr lang="en-US" sz="1200">
                <a:latin typeface="Calibri" pitchFamily="34" charset="0"/>
              </a:rPr>
              <a:pPr algn="r"/>
              <a:t>20</a:t>
            </a:fld>
            <a:endParaRPr lang="en-US" sz="1200" dirty="0">
              <a:latin typeface="Calibri" pitchFamily="34" charset="0"/>
            </a:endParaRPr>
          </a:p>
        </p:txBody>
      </p:sp>
    </p:spTree>
    <p:extLst>
      <p:ext uri="{BB962C8B-B14F-4D97-AF65-F5344CB8AC3E}">
        <p14:creationId xmlns:p14="http://schemas.microsoft.com/office/powerpoint/2010/main" val="397757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latin typeface="+mn-lt"/>
              </a:rPr>
              <a:t>Source:</a:t>
            </a:r>
            <a:r>
              <a:rPr lang="en-US" sz="1200" dirty="0">
                <a:latin typeface="+mn-lt"/>
              </a:rPr>
              <a:t> </a:t>
            </a:r>
            <a:r>
              <a:rPr lang="en-US" sz="1200" u="sng" dirty="0">
                <a:latin typeface="+mn-lt"/>
              </a:rPr>
              <a:t>Grid Modernization Laboratory Consortium, 2017</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21</a:t>
            </a:fld>
            <a:endParaRPr lang="en-US"/>
          </a:p>
        </p:txBody>
      </p:sp>
    </p:spTree>
    <p:extLst>
      <p:ext uri="{BB962C8B-B14F-4D97-AF65-F5344CB8AC3E}">
        <p14:creationId xmlns:p14="http://schemas.microsoft.com/office/powerpoint/2010/main" val="425290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1979466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22</a:t>
            </a:fld>
            <a:endParaRPr lang="en-US"/>
          </a:p>
        </p:txBody>
      </p:sp>
    </p:spTree>
    <p:extLst>
      <p:ext uri="{BB962C8B-B14F-4D97-AF65-F5344CB8AC3E}">
        <p14:creationId xmlns:p14="http://schemas.microsoft.com/office/powerpoint/2010/main" val="3945950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Length of outage: </a:t>
            </a:r>
            <a:r>
              <a:rPr lang="en-US" sz="1200" dirty="0">
                <a:solidFill>
                  <a:schemeClr val="tx1"/>
                </a:solidFill>
              </a:rPr>
              <a:t>Do you want to prepare for short outages of a few minutes, or prepare for outages lasting several days or more?</a:t>
            </a:r>
          </a:p>
          <a:p>
            <a:endParaRPr lang="en-US" dirty="0"/>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23</a:t>
            </a:fld>
            <a:endParaRPr lang="en-US"/>
          </a:p>
        </p:txBody>
      </p:sp>
    </p:spTree>
    <p:extLst>
      <p:ext uri="{BB962C8B-B14F-4D97-AF65-F5344CB8AC3E}">
        <p14:creationId xmlns:p14="http://schemas.microsoft.com/office/powerpoint/2010/main" val="1845153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buFont typeface="Arial" panose="020B0604020202020204" pitchFamily="34" charset="0"/>
              <a:buChar char="•"/>
            </a:pPr>
            <a:r>
              <a:rPr lang="en-US" sz="1800" b="1" dirty="0">
                <a:solidFill>
                  <a:schemeClr val="tx1"/>
                </a:solidFill>
              </a:rPr>
              <a:t>Resilience cost</a:t>
            </a:r>
            <a:r>
              <a:rPr lang="en-US" sz="1800" dirty="0">
                <a:solidFill>
                  <a:schemeClr val="tx1"/>
                </a:solidFill>
              </a:rPr>
              <a:t>:</a:t>
            </a:r>
          </a:p>
          <a:p>
            <a:pPr lvl="1">
              <a:spcBef>
                <a:spcPts val="600"/>
              </a:spcBef>
              <a:buClrTx/>
              <a:buFont typeface="Arial" panose="020B0604020202020204" pitchFamily="34" charset="0"/>
              <a:buChar char="•"/>
            </a:pPr>
            <a:r>
              <a:rPr lang="en-US" sz="1600" dirty="0">
                <a:solidFill>
                  <a:schemeClr val="tx1"/>
                </a:solidFill>
              </a:rPr>
              <a:t>Using information about your critical load, solar resource in your area, and your energy storage system, we calculate the battery size and other Community Microgrid elements you need for resilience. That gives us the total resilient system cost.</a:t>
            </a:r>
          </a:p>
          <a:p>
            <a:pPr lvl="1">
              <a:spcBef>
                <a:spcPts val="600"/>
              </a:spcBef>
              <a:buClrTx/>
              <a:buFont typeface="Arial" panose="020B0604020202020204" pitchFamily="34" charset="0"/>
              <a:buChar char="•"/>
            </a:pPr>
            <a:r>
              <a:rPr lang="en-US" sz="1600" dirty="0">
                <a:solidFill>
                  <a:schemeClr val="tx1"/>
                </a:solidFill>
              </a:rPr>
              <a:t>Using information about your site and the solar resource in your area, we calculate the battery size you need for demand charge reduction. That gives us the cost/benefit values for the demand charge portion of your system.</a:t>
            </a:r>
          </a:p>
          <a:p>
            <a:pPr lvl="1">
              <a:spcBef>
                <a:spcPts val="600"/>
              </a:spcBef>
              <a:buClrTx/>
              <a:buFont typeface="Arial" panose="020B0604020202020204" pitchFamily="34" charset="0"/>
              <a:buChar char="•"/>
            </a:pPr>
            <a:r>
              <a:rPr lang="en-US" sz="1600" dirty="0">
                <a:solidFill>
                  <a:schemeClr val="tx1"/>
                </a:solidFill>
              </a:rPr>
              <a:t>We subtract the demand charge reduction value from the total system cost to get the </a:t>
            </a:r>
            <a:r>
              <a:rPr lang="en-US" sz="1600" b="1" dirty="0">
                <a:solidFill>
                  <a:schemeClr val="tx1"/>
                </a:solidFill>
              </a:rPr>
              <a:t>cost for the resilience portion of your system</a:t>
            </a:r>
            <a:r>
              <a:rPr lang="en-US" sz="1600" dirty="0">
                <a:solidFill>
                  <a:schemeClr val="tx1"/>
                </a:solidFill>
              </a:rPr>
              <a:t>.</a:t>
            </a:r>
          </a:p>
          <a:p>
            <a:pPr>
              <a:spcBef>
                <a:spcPts val="1800"/>
              </a:spcBef>
              <a:buFont typeface="Arial" panose="020B0604020202020204" pitchFamily="34" charset="0"/>
              <a:buChar char="•"/>
            </a:pPr>
            <a:r>
              <a:rPr lang="en-US" sz="1800" b="1" dirty="0">
                <a:solidFill>
                  <a:schemeClr val="tx1"/>
                </a:solidFill>
              </a:rPr>
              <a:t>Resilience value</a:t>
            </a:r>
            <a:r>
              <a:rPr lang="en-US" sz="1800" dirty="0">
                <a:solidFill>
                  <a:schemeClr val="tx1"/>
                </a:solidFill>
              </a:rPr>
              <a:t>:</a:t>
            </a:r>
          </a:p>
          <a:p>
            <a:pPr lvl="1">
              <a:spcBef>
                <a:spcPts val="600"/>
              </a:spcBef>
              <a:buClrTx/>
              <a:buFont typeface="Arial" panose="020B0604020202020204" pitchFamily="34" charset="0"/>
              <a:buChar char="•"/>
            </a:pPr>
            <a:r>
              <a:rPr lang="en-US" sz="1600" dirty="0">
                <a:solidFill>
                  <a:schemeClr val="tx1"/>
                </a:solidFill>
              </a:rPr>
              <a:t>Using information about the cost of an outage, your critical load, and the length of outage to prepare for, we get </a:t>
            </a:r>
            <a:r>
              <a:rPr lang="en-US" sz="1600" b="1" dirty="0">
                <a:solidFill>
                  <a:schemeClr val="tx1"/>
                </a:solidFill>
              </a:rPr>
              <a:t>your annual value of resilience</a:t>
            </a:r>
            <a:r>
              <a:rPr lang="en-US" sz="1600" dirty="0">
                <a:solidFill>
                  <a:schemeClr val="tx1"/>
                </a:solidFill>
              </a:rPr>
              <a:t>. </a:t>
            </a:r>
          </a:p>
          <a:p>
            <a:pPr lvl="1">
              <a:spcBef>
                <a:spcPts val="600"/>
              </a:spcBef>
              <a:buClrTx/>
              <a:buFont typeface="Arial" panose="020B0604020202020204" pitchFamily="34" charset="0"/>
              <a:buChar char="•"/>
            </a:pPr>
            <a:r>
              <a:rPr lang="en-US" sz="1600" dirty="0">
                <a:solidFill>
                  <a:schemeClr val="tx1"/>
                </a:solidFill>
              </a:rPr>
              <a:t>Your value of resilience will be higher if:</a:t>
            </a:r>
          </a:p>
          <a:p>
            <a:pPr lvl="2">
              <a:spcBef>
                <a:spcPts val="600"/>
              </a:spcBef>
              <a:buClrTx/>
              <a:buFont typeface="Arial" panose="020B0604020202020204" pitchFamily="34" charset="0"/>
              <a:buChar char="•"/>
            </a:pPr>
            <a:r>
              <a:rPr lang="en-US" sz="1400" dirty="0">
                <a:solidFill>
                  <a:schemeClr val="tx1"/>
                </a:solidFill>
              </a:rPr>
              <a:t>Your cost of outage is higher than the national average of $117 per kilowatt-hour</a:t>
            </a:r>
          </a:p>
          <a:p>
            <a:pPr lvl="2">
              <a:spcBef>
                <a:spcPts val="600"/>
              </a:spcBef>
              <a:buClrTx/>
              <a:buFont typeface="Arial" panose="020B0604020202020204" pitchFamily="34" charset="0"/>
              <a:buChar char="•"/>
            </a:pPr>
            <a:r>
              <a:rPr lang="en-US" sz="1400" dirty="0">
                <a:solidFill>
                  <a:schemeClr val="tx1"/>
                </a:solidFill>
              </a:rPr>
              <a:t>You want to prepare for outages lasting longer than one day</a:t>
            </a:r>
          </a:p>
          <a:p>
            <a:endParaRPr lang="en-US" dirty="0"/>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24</a:t>
            </a:fld>
            <a:endParaRPr lang="en-US"/>
          </a:p>
        </p:txBody>
      </p:sp>
    </p:spTree>
    <p:extLst>
      <p:ext uri="{BB962C8B-B14F-4D97-AF65-F5344CB8AC3E}">
        <p14:creationId xmlns:p14="http://schemas.microsoft.com/office/powerpoint/2010/main" val="330602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Negative cost of resilience indicates that the needed capacity for demand charge reduction is sufficient for the required resilience goals. Therefore, by installing batteries for demand charge management for this particular load, the customer would get one day of resilience for their critical load for free.  </a:t>
            </a:r>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25</a:t>
            </a:fld>
            <a:endParaRPr lang="en-US"/>
          </a:p>
        </p:txBody>
      </p:sp>
    </p:spTree>
    <p:extLst>
      <p:ext uri="{BB962C8B-B14F-4D97-AF65-F5344CB8AC3E}">
        <p14:creationId xmlns:p14="http://schemas.microsoft.com/office/powerpoint/2010/main" val="225525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26</a:t>
            </a:fld>
            <a:endParaRPr lang="en-US"/>
          </a:p>
        </p:txBody>
      </p:sp>
    </p:spTree>
    <p:extLst>
      <p:ext uri="{BB962C8B-B14F-4D97-AF65-F5344CB8AC3E}">
        <p14:creationId xmlns:p14="http://schemas.microsoft.com/office/powerpoint/2010/main" val="2709309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27</a:t>
            </a:fld>
            <a:endParaRPr lang="en-US"/>
          </a:p>
        </p:txBody>
      </p:sp>
    </p:spTree>
    <p:extLst>
      <p:ext uri="{BB962C8B-B14F-4D97-AF65-F5344CB8AC3E}">
        <p14:creationId xmlns:p14="http://schemas.microsoft.com/office/powerpoint/2010/main" val="119586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28</a:t>
            </a:fld>
            <a:endParaRPr lang="en-US"/>
          </a:p>
        </p:txBody>
      </p:sp>
    </p:spTree>
    <p:extLst>
      <p:ext uri="{BB962C8B-B14F-4D97-AF65-F5344CB8AC3E}">
        <p14:creationId xmlns:p14="http://schemas.microsoft.com/office/powerpoint/2010/main" val="41212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dirty="0"/>
              <a:t> </a:t>
            </a:r>
            <a:r>
              <a:rPr lang="en-US" sz="1200" dirty="0">
                <a:hlinkClick r:id="rId3"/>
              </a:rPr>
              <a:t>https://pv-magazine-usa.com/2018/03/27/distributed-solar-and-efficiency-saves-california-2-6-billion-on-power-lines/</a:t>
            </a:r>
            <a:endParaRPr lang="en-US" sz="1200" dirty="0"/>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29</a:t>
            </a:fld>
            <a:endParaRPr lang="en-US"/>
          </a:p>
        </p:txBody>
      </p:sp>
    </p:spTree>
    <p:extLst>
      <p:ext uri="{BB962C8B-B14F-4D97-AF65-F5344CB8AC3E}">
        <p14:creationId xmlns:p14="http://schemas.microsoft.com/office/powerpoint/2010/main" val="1397630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dirty="0"/>
              <a:t>  https://</a:t>
            </a:r>
            <a:r>
              <a:rPr lang="en-US" sz="1200" dirty="0" err="1"/>
              <a:t>www.greentechmedia.com</a:t>
            </a:r>
            <a:r>
              <a:rPr lang="en-US" sz="1200" dirty="0"/>
              <a:t>/articles/read/</a:t>
            </a:r>
            <a:r>
              <a:rPr lang="en-US" sz="1200" dirty="0" err="1"/>
              <a:t>sacramento</a:t>
            </a:r>
            <a:r>
              <a:rPr lang="en-US" sz="1200" dirty="0"/>
              <a:t>-utility-pushes-all-electric-homes</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30</a:t>
            </a:fld>
            <a:endParaRPr lang="en-US"/>
          </a:p>
        </p:txBody>
      </p:sp>
    </p:spTree>
    <p:extLst>
      <p:ext uri="{BB962C8B-B14F-4D97-AF65-F5344CB8AC3E}">
        <p14:creationId xmlns:p14="http://schemas.microsoft.com/office/powerpoint/2010/main" val="1275344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dirty="0"/>
              <a:t> https://</a:t>
            </a:r>
            <a:r>
              <a:rPr lang="en-US" sz="1200" dirty="0" err="1"/>
              <a:t>www.nrcan.gc.ca</a:t>
            </a:r>
            <a:r>
              <a:rPr lang="en-US" sz="1200" dirty="0"/>
              <a:t>/sites/</a:t>
            </a:r>
            <a:r>
              <a:rPr lang="en-US" sz="1200" dirty="0" err="1"/>
              <a:t>www.nrcan.gc.ca</a:t>
            </a:r>
            <a:r>
              <a:rPr lang="en-US" sz="1200" dirty="0"/>
              <a:t>/files/</a:t>
            </a:r>
            <a:r>
              <a:rPr lang="en-US" sz="1200" dirty="0" err="1"/>
              <a:t>emmc</a:t>
            </a:r>
            <a:r>
              <a:rPr lang="en-US" sz="1200" dirty="0"/>
              <a:t>/pdf/</a:t>
            </a:r>
            <a:r>
              <a:rPr lang="en-US" sz="1200" dirty="0" err="1"/>
              <a:t>Building_Smart_en.pdf</a:t>
            </a:r>
            <a:endParaRPr lang="en-US" sz="1200" dirty="0"/>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31</a:t>
            </a:fld>
            <a:endParaRPr lang="en-US"/>
          </a:p>
        </p:txBody>
      </p:sp>
    </p:spTree>
    <p:extLst>
      <p:ext uri="{BB962C8B-B14F-4D97-AF65-F5344CB8AC3E}">
        <p14:creationId xmlns:p14="http://schemas.microsoft.com/office/powerpoint/2010/main" val="110114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1408" tIns="45704" rIns="91408" bIns="45704" numCol="1" anchor="t" anchorCtr="0" compatLnSpc="1">
            <a:prstTxWarp prst="textNoShape">
              <a:avLst/>
            </a:prstTxWarp>
          </a:bodyPr>
          <a:lstStyle/>
          <a:p>
            <a:pPr eaLnBrk="1" hangingPunct="1">
              <a:lnSpc>
                <a:spcPct val="90000"/>
              </a:lnSpc>
              <a:spcBef>
                <a:spcPct val="0"/>
              </a:spcBef>
            </a:pPr>
            <a:endParaRPr lang="en-US" dirty="0"/>
          </a:p>
        </p:txBody>
      </p:sp>
      <p:sp>
        <p:nvSpPr>
          <p:cNvPr id="29699"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08" tIns="45704" rIns="91408" bIns="45704" anchor="b"/>
          <a:lstStyle/>
          <a:p>
            <a:pPr algn="r" defTabSz="431689"/>
            <a:fld id="{7642A50C-BD33-44E6-8165-C292B934BFC2}" type="slidenum">
              <a:rPr lang="en-US" sz="1200">
                <a:latin typeface="Calibri" pitchFamily="34" charset="0"/>
              </a:rPr>
              <a:pPr algn="r" defTabSz="431689"/>
              <a:t>3</a:t>
            </a:fld>
            <a:endParaRPr lang="en-US" sz="1200" dirty="0">
              <a:latin typeface="Calibri" pitchFamily="34" charset="0"/>
            </a:endParaRPr>
          </a:p>
        </p:txBody>
      </p:sp>
    </p:spTree>
    <p:extLst>
      <p:ext uri="{BB962C8B-B14F-4D97-AF65-F5344CB8AC3E}">
        <p14:creationId xmlns:p14="http://schemas.microsoft.com/office/powerpoint/2010/main" val="1526252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dirty="0">
                <a:latin typeface="Arial" panose="020B0604020202020204" pitchFamily="34" charset="0"/>
                <a:cs typeface="Arial" panose="020B0604020202020204" pitchFamily="34" charset="0"/>
                <a:hlinkClick r:id="rId3"/>
              </a:rPr>
              <a:t>http://www.qatargreenleaders.com/news/sustainability-news/1668-unlocking-the-distributed-grid-with-flexibility-management-software</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8BB393-29C9-4448-96C4-0DA85A6FFB62}" type="slidenum">
              <a:rPr lang="en-US" smtClean="0"/>
              <a:pPr/>
              <a:t>32</a:t>
            </a:fld>
            <a:endParaRPr lang="en-US"/>
          </a:p>
        </p:txBody>
      </p:sp>
    </p:spTree>
    <p:extLst>
      <p:ext uri="{BB962C8B-B14F-4D97-AF65-F5344CB8AC3E}">
        <p14:creationId xmlns:p14="http://schemas.microsoft.com/office/powerpoint/2010/main" val="2252512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u="sng" dirty="0">
                <a:latin typeface="Arial" panose="020B0604020202020204" pitchFamily="34" charset="0"/>
                <a:cs typeface="Arial" panose="020B0604020202020204" pitchFamily="34" charset="0"/>
              </a:rPr>
              <a:t>https://</a:t>
            </a:r>
            <a:r>
              <a:rPr lang="en-US" sz="1200" u="sng" dirty="0" err="1">
                <a:latin typeface="Arial" panose="020B0604020202020204" pitchFamily="34" charset="0"/>
                <a:cs typeface="Arial" panose="020B0604020202020204" pitchFamily="34" charset="0"/>
              </a:rPr>
              <a:t>www.utilitydive.com</a:t>
            </a:r>
            <a:r>
              <a:rPr lang="en-US" sz="1200" u="sng" dirty="0">
                <a:latin typeface="Arial" panose="020B0604020202020204" pitchFamily="34" charset="0"/>
                <a:cs typeface="Arial" panose="020B0604020202020204" pitchFamily="34" charset="0"/>
              </a:rPr>
              <a:t>/news/13-projects-from-the-leading-edge-of-the-utility-transformation/524099/</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33</a:t>
            </a:fld>
            <a:endParaRPr lang="en-US" sz="1200" dirty="0">
              <a:latin typeface="Calibri" pitchFamily="34" charset="0"/>
            </a:endParaRPr>
          </a:p>
        </p:txBody>
      </p:sp>
    </p:spTree>
    <p:extLst>
      <p:ext uri="{BB962C8B-B14F-4D97-AF65-F5344CB8AC3E}">
        <p14:creationId xmlns:p14="http://schemas.microsoft.com/office/powerpoint/2010/main" val="99140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16" tIns="45708" rIns="91416" bIns="45708" anchor="b"/>
          <a:lstStyle/>
          <a:p>
            <a:pPr algn="r"/>
            <a:fld id="{7EA841E0-2D0D-4211-ACAE-C96B997E0FCF}" type="slidenum">
              <a:rPr lang="en-US" sz="1200">
                <a:latin typeface="Calibri" pitchFamily="34" charset="0"/>
              </a:rPr>
              <a:pPr algn="r"/>
              <a:t>34</a:t>
            </a:fld>
            <a:endParaRPr lang="en-US" sz="1200" dirty="0">
              <a:latin typeface="Calibri" pitchFamily="34" charset="0"/>
            </a:endParaRPr>
          </a:p>
        </p:txBody>
      </p:sp>
    </p:spTree>
    <p:extLst>
      <p:ext uri="{BB962C8B-B14F-4D97-AF65-F5344CB8AC3E}">
        <p14:creationId xmlns:p14="http://schemas.microsoft.com/office/powerpoint/2010/main" val="1347005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vast majority of Palo Alto's carbon footprint now comes from gasoline for transportation and natural gas for space heating and hot water.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fuel-switching is extremely slow; paced primarily by new construction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restoration times for electric service are an order of magnitude faster than for gas service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Restoration for gas takes 10 times longer than for electricity</a:t>
            </a:r>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35</a:t>
            </a:fld>
            <a:endParaRPr lang="en-US"/>
          </a:p>
        </p:txBody>
      </p:sp>
    </p:spTree>
    <p:extLst>
      <p:ext uri="{BB962C8B-B14F-4D97-AF65-F5344CB8AC3E}">
        <p14:creationId xmlns:p14="http://schemas.microsoft.com/office/powerpoint/2010/main" val="749710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1408" tIns="45704" rIns="91408" bIns="45704" numCol="1" anchor="t" anchorCtr="0" compatLnSpc="1">
            <a:prstTxWarp prst="textNoShape">
              <a:avLst/>
            </a:prstTxWarp>
          </a:bodyPr>
          <a:lstStyle/>
          <a:p>
            <a:pPr eaLnBrk="1" hangingPunct="1">
              <a:lnSpc>
                <a:spcPct val="90000"/>
              </a:lnSpc>
              <a:spcBef>
                <a:spcPct val="0"/>
              </a:spcBef>
            </a:pPr>
            <a:endParaRPr lang="en-US" dirty="0"/>
          </a:p>
        </p:txBody>
      </p:sp>
      <p:sp>
        <p:nvSpPr>
          <p:cNvPr id="29699"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08" tIns="45704" rIns="91408" bIns="45704" anchor="b"/>
          <a:lstStyle/>
          <a:p>
            <a:pPr algn="r" defTabSz="431689"/>
            <a:fld id="{7642A50C-BD33-44E6-8165-C292B934BFC2}" type="slidenum">
              <a:rPr lang="en-US" sz="1200">
                <a:latin typeface="Calibri" pitchFamily="34" charset="0"/>
              </a:rPr>
              <a:pPr algn="r" defTabSz="431689"/>
              <a:t>36</a:t>
            </a:fld>
            <a:endParaRPr lang="en-US" sz="1200" dirty="0">
              <a:latin typeface="Calibri" pitchFamily="34" charset="0"/>
            </a:endParaRPr>
          </a:p>
        </p:txBody>
      </p:sp>
    </p:spTree>
    <p:extLst>
      <p:ext uri="{BB962C8B-B14F-4D97-AF65-F5344CB8AC3E}">
        <p14:creationId xmlns:p14="http://schemas.microsoft.com/office/powerpoint/2010/main" val="354361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defTabSz="469682" eaLnBrk="0" fontAlgn="base" hangingPunct="0">
              <a:spcBef>
                <a:spcPct val="0"/>
              </a:spcBef>
              <a:spcAft>
                <a:spcPct val="0"/>
              </a:spcAft>
              <a:defRPr/>
            </a:pPr>
            <a:endParaRPr lang="en-US" dirty="0">
              <a:effectLst/>
            </a:endParaRPr>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4</a:t>
            </a:fld>
            <a:endParaRPr lang="en-US" sz="1200" dirty="0">
              <a:latin typeface="Calibri" pitchFamily="34" charset="0"/>
            </a:endParaRPr>
          </a:p>
        </p:txBody>
      </p:sp>
    </p:spTree>
    <p:extLst>
      <p:ext uri="{BB962C8B-B14F-4D97-AF65-F5344CB8AC3E}">
        <p14:creationId xmlns:p14="http://schemas.microsoft.com/office/powerpoint/2010/main" val="209478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defTabSz="469682" eaLnBrk="0" fontAlgn="base" hangingPunct="0">
              <a:spcBef>
                <a:spcPct val="0"/>
              </a:spcBef>
              <a:spcAft>
                <a:spcPct val="0"/>
              </a:spcAft>
              <a:defRPr/>
            </a:pPr>
            <a:endParaRPr lang="en-US" dirty="0">
              <a:effectLst/>
            </a:endParaRPr>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5</a:t>
            </a:fld>
            <a:endParaRPr lang="en-US" sz="1200" dirty="0">
              <a:latin typeface="Calibri" pitchFamily="34" charset="0"/>
            </a:endParaRPr>
          </a:p>
        </p:txBody>
      </p:sp>
    </p:spTree>
    <p:extLst>
      <p:ext uri="{BB962C8B-B14F-4D97-AF65-F5344CB8AC3E}">
        <p14:creationId xmlns:p14="http://schemas.microsoft.com/office/powerpoint/2010/main" val="124922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mj-lt"/>
              <a:buAutoNum type="arabicPeriod"/>
            </a:pPr>
            <a:r>
              <a:rPr lang="en-US" b="1" dirty="0">
                <a:latin typeface="Arial" panose="020B0604020202020204" pitchFamily="34" charset="0"/>
                <a:cs typeface="Arial" panose="020B0604020202020204" pitchFamily="34" charset="0"/>
              </a:rPr>
              <a:t>Image</a:t>
            </a:r>
            <a:r>
              <a:rPr lang="en-US" b="1">
                <a:latin typeface="Arial" panose="020B0604020202020204" pitchFamily="34" charset="0"/>
                <a:cs typeface="Arial" panose="020B0604020202020204" pitchFamily="34" charset="0"/>
              </a:rPr>
              <a:t>: Berkeley Labs</a:t>
            </a:r>
          </a:p>
          <a:p>
            <a:pPr marL="342900" lvl="1" indent="-342900">
              <a:buFont typeface="+mj-lt"/>
              <a:buAutoNum type="arabicPeriod"/>
            </a:pPr>
            <a:endParaRPr lang="en-US" b="1" dirty="0">
              <a:latin typeface="Arial" panose="020B0604020202020204" pitchFamily="34" charset="0"/>
              <a:cs typeface="Arial" panose="020B0604020202020204" pitchFamily="34" charset="0"/>
            </a:endParaRPr>
          </a:p>
          <a:p>
            <a:pPr marL="342900" lvl="1" indent="-342900">
              <a:buFont typeface="+mj-lt"/>
              <a:buAutoNum type="arabicPeriod"/>
            </a:pPr>
            <a:r>
              <a:rPr lang="en-US" b="1" dirty="0">
                <a:latin typeface="Arial" panose="020B0604020202020204" pitchFamily="34" charset="0"/>
                <a:cs typeface="Arial" panose="020B0604020202020204" pitchFamily="34" charset="0"/>
              </a:rPr>
              <a:t>Lowers customer and system costs:  </a:t>
            </a:r>
            <a:r>
              <a:rPr lang="en-US" dirty="0">
                <a:latin typeface="Arial" panose="020B0604020202020204" pitchFamily="34" charset="0"/>
                <a:cs typeface="Arial" panose="020B0604020202020204" pitchFamily="34" charset="0"/>
              </a:rPr>
              <a:t>Reduces the most expensive peak periods and associated energy and infrastructure costs.</a:t>
            </a:r>
            <a:endParaRPr lang="en-US" b="1" dirty="0">
              <a:latin typeface="Arial" panose="020B0604020202020204" pitchFamily="34" charset="0"/>
              <a:cs typeface="Arial" panose="020B0604020202020204" pitchFamily="34" charset="0"/>
            </a:endParaRPr>
          </a:p>
          <a:p>
            <a:pPr marL="342900" lvl="1" indent="-342900">
              <a:buFont typeface="+mj-lt"/>
              <a:buAutoNum type="arabicPeriod"/>
            </a:pPr>
            <a:endParaRPr lang="en-US" b="1" dirty="0">
              <a:latin typeface="Arial" panose="020B0604020202020204" pitchFamily="34" charset="0"/>
              <a:cs typeface="Arial" panose="020B0604020202020204" pitchFamily="34" charset="0"/>
            </a:endParaRPr>
          </a:p>
          <a:p>
            <a:pPr marL="342900" lvl="1" indent="-342900">
              <a:buFont typeface="+mj-lt"/>
              <a:buAutoNum type="arabicPeriod"/>
            </a:pPr>
            <a:r>
              <a:rPr lang="en-US" b="1" dirty="0">
                <a:latin typeface="Arial" panose="020B0604020202020204" pitchFamily="34" charset="0"/>
                <a:cs typeface="Arial" panose="020B0604020202020204" pitchFamily="34" charset="0"/>
              </a:rPr>
              <a:t>Increases local investments:  </a:t>
            </a:r>
            <a:r>
              <a:rPr lang="en-US" dirty="0">
                <a:latin typeface="Arial" panose="020B0604020202020204" pitchFamily="34" charset="0"/>
                <a:cs typeface="Arial" panose="020B0604020202020204" pitchFamily="34" charset="0"/>
              </a:rPr>
              <a:t>Increases critical economic investment in </a:t>
            </a:r>
            <a:r>
              <a:rPr lang="en-US" b="1" dirty="0">
                <a:latin typeface="Arial" panose="020B0604020202020204" pitchFamily="34" charset="0"/>
                <a:cs typeface="Arial" panose="020B0604020202020204" pitchFamily="34" charset="0"/>
              </a:rPr>
              <a:t>local communities</a:t>
            </a:r>
            <a:r>
              <a:rPr lang="en-US" dirty="0">
                <a:latin typeface="Arial" panose="020B0604020202020204" pitchFamily="34" charset="0"/>
                <a:cs typeface="Arial" panose="020B0604020202020204" pitchFamily="34" charset="0"/>
              </a:rPr>
              <a:t>, enabling targeted environmental justice considerations.</a:t>
            </a:r>
            <a:endParaRPr lang="en-US" b="1" dirty="0">
              <a:latin typeface="Arial" panose="020B0604020202020204" pitchFamily="34" charset="0"/>
              <a:cs typeface="Arial" panose="020B0604020202020204" pitchFamily="34" charset="0"/>
            </a:endParaRPr>
          </a:p>
          <a:p>
            <a:pPr marL="342900" lvl="1" indent="-342900">
              <a:buFont typeface="+mj-lt"/>
              <a:buAutoNum type="arabicPeriod"/>
            </a:pPr>
            <a:endParaRPr lang="en-US" b="1" dirty="0">
              <a:latin typeface="Arial" panose="020B0604020202020204" pitchFamily="34" charset="0"/>
              <a:cs typeface="Arial" panose="020B0604020202020204" pitchFamily="34" charset="0"/>
            </a:endParaRPr>
          </a:p>
          <a:p>
            <a:pPr marL="342900" lvl="1" indent="-342900">
              <a:buFont typeface="+mj-lt"/>
              <a:buAutoNum type="arabicPeriod"/>
            </a:pPr>
            <a:r>
              <a:rPr lang="en-US" b="1" dirty="0">
                <a:latin typeface="Arial" panose="020B0604020202020204" pitchFamily="34" charset="0"/>
                <a:cs typeface="Arial" panose="020B0604020202020204" pitchFamily="34" charset="0"/>
              </a:rPr>
              <a:t>Improves grid performance:  </a:t>
            </a:r>
            <a:r>
              <a:rPr lang="en-US" dirty="0">
                <a:latin typeface="Arial" panose="020B0604020202020204" pitchFamily="34" charset="0"/>
                <a:cs typeface="Arial" panose="020B0604020202020204" pitchFamily="34" charset="0"/>
              </a:rPr>
              <a:t>Replaces onsite and centralized fossil fuel generators and transmission infrastructure, reduces the complexities and costs of centralized balancing</a:t>
            </a:r>
          </a:p>
          <a:p>
            <a:pPr marL="342900" lvl="1" indent="-342900">
              <a:buFont typeface="+mj-lt"/>
              <a:buAutoNum type="arabicPeriod"/>
            </a:pPr>
            <a:endParaRPr lang="en-US" b="1" dirty="0">
              <a:latin typeface="Arial" panose="020B0604020202020204" pitchFamily="34" charset="0"/>
              <a:cs typeface="Arial" panose="020B0604020202020204" pitchFamily="34" charset="0"/>
            </a:endParaRPr>
          </a:p>
          <a:p>
            <a:pPr marL="342900" lvl="1" indent="-342900">
              <a:buFont typeface="+mj-lt"/>
              <a:buAutoNum type="arabicPeriod"/>
            </a:pPr>
            <a:r>
              <a:rPr lang="en-US" b="1" dirty="0">
                <a:latin typeface="Arial" panose="020B0604020202020204" pitchFamily="34" charset="0"/>
                <a:cs typeface="Arial" panose="020B0604020202020204" pitchFamily="34" charset="0"/>
              </a:rPr>
              <a:t>Delivers resilience and security:  </a:t>
            </a:r>
            <a:r>
              <a:rPr lang="en-US" dirty="0">
                <a:latin typeface="Arial" panose="020B0604020202020204" pitchFamily="34" charset="0"/>
                <a:cs typeface="Arial" panose="020B0604020202020204" pitchFamily="34" charset="0"/>
              </a:rPr>
              <a:t>Provides ongoing power to critical and priority loads in communities and can withstand multiple disaster and/or cyberattack scenarios </a:t>
            </a:r>
          </a:p>
          <a:p>
            <a:pPr marL="342900" lvl="1" indent="-342900">
              <a:buFont typeface="+mj-lt"/>
              <a:buAutoNum type="arabicPeriod"/>
            </a:pPr>
            <a:endParaRPr lang="en-US" b="1" dirty="0">
              <a:latin typeface="Arial" panose="020B0604020202020204" pitchFamily="34" charset="0"/>
              <a:cs typeface="Arial" panose="020B0604020202020204" pitchFamily="34" charset="0"/>
            </a:endParaRPr>
          </a:p>
          <a:p>
            <a:pPr marL="342900" lvl="1" indent="-342900">
              <a:buFont typeface="+mj-lt"/>
              <a:buAutoNum type="arabicPeriod"/>
            </a:pPr>
            <a:r>
              <a:rPr lang="en-US" b="1" dirty="0">
                <a:latin typeface="Arial" panose="020B0604020202020204" pitchFamily="34" charset="0"/>
                <a:cs typeface="Arial" panose="020B0604020202020204" pitchFamily="34" charset="0"/>
              </a:rPr>
              <a:t>Creates a replicable and scalable model:  </a:t>
            </a:r>
            <a:r>
              <a:rPr lang="en-US" dirty="0">
                <a:latin typeface="Arial" panose="020B0604020202020204" pitchFamily="34" charset="0"/>
                <a:cs typeface="Arial" panose="020B0604020202020204" pitchFamily="34" charset="0"/>
              </a:rPr>
              <a:t>Covers entire substation areas; can be scaled and deployed in any community</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6368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lvl="2" defTabSz="469682">
              <a:defRPr/>
            </a:pPr>
            <a:endParaRPr lang="en-US" baseline="0"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7</a:t>
            </a:fld>
            <a:endParaRPr lang="en-US"/>
          </a:p>
        </p:txBody>
      </p:sp>
    </p:spTree>
    <p:extLst>
      <p:ext uri="{BB962C8B-B14F-4D97-AF65-F5344CB8AC3E}">
        <p14:creationId xmlns:p14="http://schemas.microsoft.com/office/powerpoint/2010/main" val="394269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lvl="2" defTabSz="469682">
              <a:defRPr/>
            </a:pPr>
            <a:endParaRPr lang="en-US" baseline="0"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8</a:t>
            </a:fld>
            <a:endParaRPr lang="en-US"/>
          </a:p>
        </p:txBody>
      </p:sp>
    </p:spTree>
    <p:extLst>
      <p:ext uri="{BB962C8B-B14F-4D97-AF65-F5344CB8AC3E}">
        <p14:creationId xmlns:p14="http://schemas.microsoft.com/office/powerpoint/2010/main" val="1590948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9</a:t>
            </a:fld>
            <a:endParaRPr lang="en-US" sz="1200" dirty="0">
              <a:latin typeface="Calibri" pitchFamily="34" charset="0"/>
            </a:endParaRPr>
          </a:p>
        </p:txBody>
      </p:sp>
    </p:spTree>
    <p:extLst>
      <p:ext uri="{BB962C8B-B14F-4D97-AF65-F5344CB8AC3E}">
        <p14:creationId xmlns:p14="http://schemas.microsoft.com/office/powerpoint/2010/main" val="142699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0249F-5CDF-5649-A443-FC47281D5A5D}" type="datetimeFigureOut">
              <a:rPr lang="en-US" smtClean="0"/>
              <a:pPr/>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9708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76209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577034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9_Title, Text and Chart">
    <p:spTree>
      <p:nvGrpSpPr>
        <p:cNvPr id="1" name=""/>
        <p:cNvGrpSpPr/>
        <p:nvPr/>
      </p:nvGrpSpPr>
      <p:grpSpPr>
        <a:xfrm>
          <a:off x="0" y="0"/>
          <a:ext cx="0" cy="0"/>
          <a:chOff x="0" y="0"/>
          <a:chExt cx="0" cy="0"/>
        </a:xfrm>
      </p:grpSpPr>
      <p:sp>
        <p:nvSpPr>
          <p:cNvPr id="4" name="Rectangle 4"/>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p:nvSpPr>
        <p:spPr>
          <a:xfrm>
            <a:off x="0" y="6488114"/>
            <a:ext cx="4724400" cy="338554"/>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cs typeface="Arial" pitchFamily="34" charset="0"/>
              </a:rPr>
              <a:t>Making Clean Local Energy Accessible Now</a:t>
            </a:r>
            <a:endParaRPr lang="en-CA">
              <a:solidFill>
                <a:srgbClr val="595959"/>
              </a:solidFill>
              <a:latin typeface="+mn-lt"/>
              <a:cs typeface="Arial" pitchFamily="34" charset="0"/>
            </a:endParaRPr>
          </a:p>
        </p:txBody>
      </p:sp>
      <p:sp>
        <p:nvSpPr>
          <p:cNvPr id="6" name="Rectangle 6"/>
          <p:cNvSpPr>
            <a:spLocks noChangeArrowheads="1"/>
          </p:cNvSpPr>
          <p:nvPr/>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rPr>
              <a:t> </a:t>
            </a:r>
          </a:p>
        </p:txBody>
      </p:sp>
      <p:sp>
        <p:nvSpPr>
          <p:cNvPr id="7" name="Slide Number Placeholder 3"/>
          <p:cNvSpPr txBox="1">
            <a:spLocks/>
          </p:cNvSpPr>
          <p:nvPr/>
        </p:nvSpPr>
        <p:spPr bwMode="auto">
          <a:xfrm>
            <a:off x="8534400" y="6492876"/>
            <a:ext cx="457200" cy="365125"/>
          </a:xfrm>
          <a:prstGeom prst="rect">
            <a:avLst/>
          </a:prstGeom>
          <a:noFill/>
          <a:ln w="9525">
            <a:noFill/>
            <a:miter lim="800000"/>
            <a:headEnd/>
            <a:tailEnd/>
          </a:ln>
        </p:spPr>
        <p:txBody>
          <a:bodyPr/>
          <a:lstStyle/>
          <a:p>
            <a:pPr algn="r" fontAlgn="auto">
              <a:spcBef>
                <a:spcPts val="0"/>
              </a:spcBef>
              <a:spcAft>
                <a:spcPts val="0"/>
              </a:spcAft>
              <a:defRPr/>
            </a:pPr>
            <a:fld id="{25ECF004-2F5D-416B-8086-41D1EB82224A}" type="slidenum">
              <a:rPr lang="en-US" sz="1200">
                <a:latin typeface="+mn-lt"/>
                <a:cs typeface="Arial" pitchFamily="34" charset="0"/>
              </a:rPr>
              <a:pPr algn="r" fontAlgn="auto">
                <a:spcBef>
                  <a:spcPts val="0"/>
                </a:spcBef>
                <a:spcAft>
                  <a:spcPts val="0"/>
                </a:spcAft>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1"/>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9" y="46181"/>
            <a:ext cx="1612783" cy="676656"/>
          </a:xfrm>
          <a:prstGeom prst="rect">
            <a:avLst/>
          </a:prstGeom>
        </p:spPr>
      </p:pic>
    </p:spTree>
    <p:extLst>
      <p:ext uri="{BB962C8B-B14F-4D97-AF65-F5344CB8AC3E}">
        <p14:creationId xmlns:p14="http://schemas.microsoft.com/office/powerpoint/2010/main" val="139474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Title, Text and Chart">
    <p:spTree>
      <p:nvGrpSpPr>
        <p:cNvPr id="1" name=""/>
        <p:cNvGrpSpPr/>
        <p:nvPr/>
      </p:nvGrpSpPr>
      <p:grpSpPr>
        <a:xfrm>
          <a:off x="0" y="0"/>
          <a:ext cx="0" cy="0"/>
          <a:chOff x="0" y="0"/>
          <a:chExt cx="0" cy="0"/>
        </a:xfrm>
      </p:grpSpPr>
      <p:sp>
        <p:nvSpPr>
          <p:cNvPr id="4" name="Rectangle 4"/>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p:nvSpPr>
        <p:spPr>
          <a:xfrm>
            <a:off x="0" y="6488114"/>
            <a:ext cx="4724400" cy="338554"/>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ea typeface="+mn-ea"/>
                <a:cs typeface="Arial" pitchFamily="34" charset="0"/>
              </a:rPr>
              <a:t>Making Clean Local Energy Accessible Now</a:t>
            </a:r>
            <a:endParaRPr lang="en-CA">
              <a:solidFill>
                <a:srgbClr val="595959"/>
              </a:solidFill>
              <a:latin typeface="+mn-lt"/>
              <a:ea typeface="+mn-ea"/>
              <a:cs typeface="Arial" pitchFamily="34" charset="0"/>
            </a:endParaRPr>
          </a:p>
        </p:txBody>
      </p:sp>
      <p:sp>
        <p:nvSpPr>
          <p:cNvPr id="6" name="Rectangle 6"/>
          <p:cNvSpPr>
            <a:spLocks noChangeArrowheads="1"/>
          </p:cNvSpPr>
          <p:nvPr/>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ea typeface="+mn-ea"/>
                <a:cs typeface="+mn-cs"/>
              </a:rPr>
              <a:t> </a:t>
            </a:r>
          </a:p>
        </p:txBody>
      </p:sp>
      <p:sp>
        <p:nvSpPr>
          <p:cNvPr id="7" name="Slide Number Placeholder 3"/>
          <p:cNvSpPr txBox="1">
            <a:spLocks/>
          </p:cNvSpPr>
          <p:nvPr/>
        </p:nvSpPr>
        <p:spPr bwMode="auto">
          <a:xfrm>
            <a:off x="8534400" y="6492876"/>
            <a:ext cx="457200" cy="365125"/>
          </a:xfrm>
          <a:prstGeom prst="rect">
            <a:avLst/>
          </a:prstGeom>
          <a:noFill/>
          <a:ln w="9525">
            <a:noFill/>
            <a:miter lim="800000"/>
            <a:headEnd/>
            <a:tailEnd/>
          </a:ln>
        </p:spPr>
        <p:txBody>
          <a:bodyPr/>
          <a:lstStyle/>
          <a:p>
            <a:pPr algn="r" fontAlgn="auto">
              <a:spcBef>
                <a:spcPts val="0"/>
              </a:spcBef>
              <a:spcAft>
                <a:spcPts val="0"/>
              </a:spcAft>
              <a:defRPr/>
            </a:pPr>
            <a:fld id="{6D9F7E41-FF19-4C20-8D44-DFE2DB6620F9}" type="slidenum">
              <a:rPr lang="en-US" sz="1200">
                <a:latin typeface="+mn-lt"/>
                <a:ea typeface="+mn-ea"/>
                <a:cs typeface="Arial" pitchFamily="34" charset="0"/>
              </a:rPr>
              <a:pPr algn="r" fontAlgn="auto">
                <a:spcBef>
                  <a:spcPts val="0"/>
                </a:spcBef>
                <a:spcAft>
                  <a:spcPts val="0"/>
                </a:spcAft>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1"/>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9" y="46181"/>
            <a:ext cx="1612783" cy="67665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0" y="3124200"/>
            <a:ext cx="9144000" cy="3352800"/>
          </a:xfrm>
          <a:prstGeom prst="rect">
            <a:avLst/>
          </a:prstGeom>
          <a:solidFill>
            <a:srgbClr val="249CFF"/>
          </a:soli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4" name="Rectangle 3"/>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4"/>
          <p:cNvSpPr txBox="1"/>
          <p:nvPr/>
        </p:nvSpPr>
        <p:spPr>
          <a:xfrm>
            <a:off x="0" y="6488113"/>
            <a:ext cx="5562600" cy="369332"/>
          </a:xfrm>
          <a:prstGeom prst="rect">
            <a:avLst/>
          </a:prstGeom>
          <a:noFill/>
        </p:spPr>
        <p:txBody>
          <a:bodyPr>
            <a:spAutoFit/>
          </a:bodyPr>
          <a:lstStyle/>
          <a:p>
            <a:pPr fontAlgn="auto">
              <a:spcBef>
                <a:spcPts val="0"/>
              </a:spcBef>
              <a:spcAft>
                <a:spcPts val="0"/>
              </a:spcAft>
              <a:defRPr/>
            </a:pPr>
            <a:r>
              <a:rPr lang="en-CA">
                <a:solidFill>
                  <a:srgbClr val="595959"/>
                </a:solidFill>
                <a:latin typeface="+mn-lt"/>
              </a:rPr>
              <a:t>Making Clean Local Energy Accessible Now</a:t>
            </a:r>
          </a:p>
        </p:txBody>
      </p:sp>
      <p:sp>
        <p:nvSpPr>
          <p:cNvPr id="61443" name="Rectangle 3"/>
          <p:cNvSpPr>
            <a:spLocks noGrp="1" noChangeArrowheads="1"/>
          </p:cNvSpPr>
          <p:nvPr>
            <p:ph type="subTitle" idx="1"/>
          </p:nvPr>
        </p:nvSpPr>
        <p:spPr>
          <a:xfrm>
            <a:off x="990602" y="5300665"/>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197469590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Text and Chart">
    <p:spTree>
      <p:nvGrpSpPr>
        <p:cNvPr id="1" name=""/>
        <p:cNvGrpSpPr/>
        <p:nvPr/>
      </p:nvGrpSpPr>
      <p:grpSpPr>
        <a:xfrm>
          <a:off x="0" y="0"/>
          <a:ext cx="0" cy="0"/>
          <a:chOff x="0" y="0"/>
          <a:chExt cx="0" cy="0"/>
        </a:xfrm>
      </p:grpSpPr>
      <p:sp>
        <p:nvSpPr>
          <p:cNvPr id="5"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6" name="TextBox 5"/>
          <p:cNvSpPr txBox="1"/>
          <p:nvPr userDrawn="1"/>
        </p:nvSpPr>
        <p:spPr>
          <a:xfrm>
            <a:off x="0" y="6488113"/>
            <a:ext cx="4724400" cy="336550"/>
          </a:xfrm>
          <a:prstGeom prst="rect">
            <a:avLst/>
          </a:prstGeom>
          <a:noFill/>
        </p:spPr>
        <p:txBody>
          <a:bodyPr>
            <a:spAutoFit/>
          </a:bodyPr>
          <a:lstStyle/>
          <a:p>
            <a:pPr>
              <a:defRPr/>
            </a:pPr>
            <a:r>
              <a:rPr lang="en-CA" sz="1600">
                <a:solidFill>
                  <a:srgbClr val="595959"/>
                </a:solidFill>
                <a:cs typeface="Arial" pitchFamily="34" charset="0"/>
              </a:rPr>
              <a:t>Making Clean Local Energy Accessible Now</a:t>
            </a:r>
            <a:endParaRPr lang="en-CA">
              <a:solidFill>
                <a:srgbClr val="595959"/>
              </a:solidFill>
              <a:cs typeface="Arial" pitchFamily="34" charset="0"/>
            </a:endParaRPr>
          </a:p>
        </p:txBody>
      </p:sp>
      <p:sp>
        <p:nvSpPr>
          <p:cNvPr id="7"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a:defRPr/>
            </a:pPr>
            <a:r>
              <a:rPr lang="en-CA" dirty="0">
                <a:solidFill>
                  <a:prstClr val="white"/>
                </a:solidFill>
                <a:cs typeface="Arial" pitchFamily="34" charset="0"/>
              </a:rPr>
              <a:t> </a:t>
            </a:r>
          </a:p>
        </p:txBody>
      </p:sp>
      <p:sp>
        <p:nvSpPr>
          <p:cNvPr id="8"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a:defRPr/>
            </a:pPr>
            <a:fld id="{FD7E8992-FF7A-488E-B0B8-6B945EA38A31}" type="slidenum">
              <a:rPr lang="en-US" sz="1200">
                <a:solidFill>
                  <a:prstClr val="black"/>
                </a:solidFill>
                <a:cs typeface="Arial" pitchFamily="34" charset="0"/>
              </a:rPr>
              <a:pPr algn="r">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Clean Coalition Logo_no tagline_updated_slideshowedit_zf2 yellow_final2.pd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122542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70112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0249F-5CDF-5649-A443-FC47281D5A5D}" type="datetimeFigureOut">
              <a:rPr lang="en-US" smtClean="0"/>
              <a:pPr/>
              <a:t>8/29/18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1906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0249F-5CDF-5649-A443-FC47281D5A5D}" type="datetimeFigureOut">
              <a:rPr lang="en-US" smtClean="0"/>
              <a:pPr/>
              <a:t>8/29/18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05410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0249F-5CDF-5649-A443-FC47281D5A5D}" type="datetimeFigureOut">
              <a:rPr lang="en-US" smtClean="0"/>
              <a:pPr/>
              <a:t>8/29/18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31511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0249F-5CDF-5649-A443-FC47281D5A5D}" type="datetimeFigureOut">
              <a:rPr lang="en-US" smtClean="0"/>
              <a:pPr/>
              <a:t>8/29/18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67651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0249F-5CDF-5649-A443-FC47281D5A5D}" type="datetimeFigureOut">
              <a:rPr lang="en-US" smtClean="0"/>
              <a:pPr/>
              <a:t>8/29/18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8217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8/29/18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09494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8/29/18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84285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0249F-5CDF-5649-A443-FC47281D5A5D}" type="datetimeFigureOut">
              <a:rPr lang="en-US" smtClean="0"/>
              <a:pPr/>
              <a:t>8/29/18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962B8-317D-A441-B73E-3B6B3FDAB557}" type="slidenum">
              <a:rPr lang="en-US" smtClean="0"/>
              <a:pPr/>
              <a:t>‹#›</a:t>
            </a:fld>
            <a:endParaRPr lang="en-US"/>
          </a:p>
        </p:txBody>
      </p:sp>
    </p:spTree>
    <p:extLst>
      <p:ext uri="{BB962C8B-B14F-4D97-AF65-F5344CB8AC3E}">
        <p14:creationId xmlns:p14="http://schemas.microsoft.com/office/powerpoint/2010/main" val="123392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9" r:id="rId14"/>
    <p:sldLayoutId id="2147483670"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4.png"/><Relationship Id="rId7" Type="http://schemas.openxmlformats.org/officeDocument/2006/relationships/image" Target="../media/image17.tiff"/><Relationship Id="rId12"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tiff"/><Relationship Id="rId11" Type="http://schemas.openxmlformats.org/officeDocument/2006/relationships/image" Target="../media/image21.tiff"/><Relationship Id="rId5" Type="http://schemas.openxmlformats.org/officeDocument/2006/relationships/image" Target="../media/image15.tiff"/><Relationship Id="rId10" Type="http://schemas.openxmlformats.org/officeDocument/2006/relationships/image" Target="../media/image20.tiff"/><Relationship Id="rId4" Type="http://schemas.openxmlformats.org/officeDocument/2006/relationships/image" Target="../media/image1.png"/><Relationship Id="rId9"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1.tiff"/><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2.tiff"/><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5.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3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8.tiff"/></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0.tiff"/></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2.tif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9567" y="106041"/>
            <a:ext cx="3953933" cy="724163"/>
          </a:xfrm>
          <a:prstGeom prst="rect">
            <a:avLst/>
          </a:prstGeom>
        </p:spPr>
      </p:pic>
      <p:sp>
        <p:nvSpPr>
          <p:cNvPr id="6" name="TextBox 4"/>
          <p:cNvSpPr txBox="1">
            <a:spLocks noChangeArrowheads="1"/>
          </p:cNvSpPr>
          <p:nvPr/>
        </p:nvSpPr>
        <p:spPr bwMode="auto">
          <a:xfrm>
            <a:off x="225552" y="5070350"/>
            <a:ext cx="4562348" cy="1384995"/>
          </a:xfrm>
          <a:prstGeom prst="rect">
            <a:avLst/>
          </a:prstGeom>
          <a:noFill/>
          <a:ln w="9525">
            <a:noFill/>
            <a:miter lim="800000"/>
            <a:headEnd/>
            <a:tailEnd/>
          </a:ln>
        </p:spPr>
        <p:txBody>
          <a:bodyPr wrap="square">
            <a:spAutoFit/>
          </a:bodyPr>
          <a:lstStyle/>
          <a:p>
            <a:r>
              <a:rPr lang="en-US" sz="2000" dirty="0">
                <a:solidFill>
                  <a:schemeClr val="bg1"/>
                </a:solidFill>
                <a:latin typeface="Informatic"/>
              </a:rPr>
              <a:t>Matt Renner</a:t>
            </a:r>
          </a:p>
          <a:p>
            <a:r>
              <a:rPr lang="en-US" sz="1600" dirty="0">
                <a:solidFill>
                  <a:schemeClr val="bg1"/>
                </a:solidFill>
                <a:latin typeface="Informatic"/>
              </a:rPr>
              <a:t>Director, Development and Strategic Partnerships</a:t>
            </a:r>
          </a:p>
          <a:p>
            <a:r>
              <a:rPr lang="en-US" sz="1600" dirty="0">
                <a:solidFill>
                  <a:schemeClr val="bg1"/>
                </a:solidFill>
                <a:latin typeface="Informatic"/>
              </a:rPr>
              <a:t>Clean Coalition</a:t>
            </a:r>
          </a:p>
          <a:p>
            <a:r>
              <a:rPr lang="en-US" sz="1600" dirty="0">
                <a:solidFill>
                  <a:schemeClr val="bg1"/>
                </a:solidFill>
                <a:latin typeface="Informatic"/>
              </a:rPr>
              <a:t>510-517-1343 mobile</a:t>
            </a:r>
          </a:p>
          <a:p>
            <a:r>
              <a:rPr lang="en-US" sz="1600" dirty="0" err="1">
                <a:solidFill>
                  <a:schemeClr val="bg1"/>
                </a:solidFill>
                <a:latin typeface="Informatic"/>
              </a:rPr>
              <a:t>matt@clean-coalition.org</a:t>
            </a:r>
            <a:endParaRPr lang="en-US" sz="1600" dirty="0">
              <a:solidFill>
                <a:schemeClr val="bg1"/>
              </a:solidFill>
              <a:latin typeface="Informatic"/>
            </a:endParaRPr>
          </a:p>
        </p:txBody>
      </p:sp>
      <p:pic>
        <p:nvPicPr>
          <p:cNvPr id="5" name="Picture 2">
            <a:extLst>
              <a:ext uri="{FF2B5EF4-FFF2-40B4-BE49-F238E27FC236}">
                <a16:creationId xmlns:a16="http://schemas.microsoft.com/office/drawing/2014/main" id="{690834A6-E01F-8C4A-A870-D691E74F5D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945306"/>
            <a:ext cx="9144000" cy="3125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388" name="TextBox 6"/>
          <p:cNvSpPr txBox="1">
            <a:spLocks noChangeArrowheads="1"/>
          </p:cNvSpPr>
          <p:nvPr/>
        </p:nvSpPr>
        <p:spPr bwMode="auto">
          <a:xfrm>
            <a:off x="25400" y="1016601"/>
            <a:ext cx="9144000" cy="892552"/>
          </a:xfrm>
          <a:prstGeom prst="rect">
            <a:avLst/>
          </a:prstGeom>
          <a:noFill/>
          <a:ln w="9525">
            <a:noFill/>
            <a:miter lim="800000"/>
            <a:headEnd/>
            <a:tailEnd/>
          </a:ln>
        </p:spPr>
        <p:txBody>
          <a:bodyPr wrap="square">
            <a:spAutoFit/>
          </a:bodyPr>
          <a:lstStyle/>
          <a:p>
            <a:pPr algn="ctr"/>
            <a:r>
              <a:rPr lang="en-US" sz="2800" dirty="0">
                <a:latin typeface="Helvetica" pitchFamily="34" charset="0"/>
              </a:rPr>
              <a:t>The Community Microgrid Initiative:</a:t>
            </a:r>
          </a:p>
          <a:p>
            <a:pPr algn="ctr"/>
            <a:r>
              <a:rPr lang="en-US" sz="2400" dirty="0">
                <a:latin typeface="Helvetica" pitchFamily="34" charset="0"/>
              </a:rPr>
              <a:t>The path to resilience</a:t>
            </a:r>
            <a:r>
              <a:rPr lang="en-US" sz="2400" dirty="0">
                <a:latin typeface="Helvetica" charset="0"/>
              </a:rPr>
              <a:t> and sustainability</a:t>
            </a:r>
            <a:endParaRPr lang="en-US" sz="2400" dirty="0">
              <a:latin typeface="Helvetica" pitchFamily="34" charset="0"/>
            </a:endParaRPr>
          </a:p>
        </p:txBody>
      </p:sp>
    </p:spTree>
    <p:extLst>
      <p:ext uri="{BB962C8B-B14F-4D97-AF65-F5344CB8AC3E}">
        <p14:creationId xmlns:p14="http://schemas.microsoft.com/office/powerpoint/2010/main" val="201920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460" y="3895443"/>
            <a:ext cx="1848046" cy="1848046"/>
          </a:xfrm>
          <a:prstGeom prst="rect">
            <a:avLst/>
          </a:prstGeom>
        </p:spPr>
      </p:pic>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North Bay Community Resilience Initiative</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8" name="Content Placeholder 2"/>
          <p:cNvSpPr txBox="1">
            <a:spLocks/>
          </p:cNvSpPr>
          <p:nvPr/>
        </p:nvSpPr>
        <p:spPr bwMode="auto">
          <a:xfrm>
            <a:off x="17380" y="798001"/>
            <a:ext cx="6320589" cy="4673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4"/>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4"/>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4"/>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200" dirty="0">
                <a:solidFill>
                  <a:schemeClr val="tx1"/>
                </a:solidFill>
                <a:latin typeface="Arial" panose="020B0604020202020204" pitchFamily="34" charset="0"/>
                <a:cs typeface="Arial" panose="020B0604020202020204" pitchFamily="34" charset="0"/>
              </a:rPr>
              <a:t>Team</a:t>
            </a:r>
          </a:p>
          <a:p>
            <a:pPr lvl="1"/>
            <a:endParaRPr lang="en-US" sz="10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Clean Coalition</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Sonoma Clean Power</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PG&amp;E</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Rebuild North Bay</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Center for Climate Protection</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County of Sonoma, Energy &amp; Sustainability Division</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Regional Climate Protection Authority</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Bay Area Air Quality Management District</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Design </a:t>
            </a:r>
            <a:r>
              <a:rPr lang="en-US" sz="1800" dirty="0" err="1">
                <a:solidFill>
                  <a:schemeClr val="tx1"/>
                </a:solidFill>
                <a:latin typeface="Arial" panose="020B0604020202020204" pitchFamily="34" charset="0"/>
                <a:cs typeface="Arial" panose="020B0604020202020204" pitchFamily="34" charset="0"/>
              </a:rPr>
              <a:t>AVEnues</a:t>
            </a:r>
            <a:r>
              <a:rPr lang="en-US" sz="1800" dirty="0">
                <a:solidFill>
                  <a:schemeClr val="tx1"/>
                </a:solidFill>
                <a:latin typeface="Arial" panose="020B0604020202020204" pitchFamily="34" charset="0"/>
                <a:cs typeface="Arial" panose="020B0604020202020204" pitchFamily="34" charset="0"/>
              </a:rPr>
              <a:t>, LLC — EE/ZNE expert Ann </a:t>
            </a:r>
            <a:r>
              <a:rPr lang="en-US" sz="1800" dirty="0" err="1">
                <a:solidFill>
                  <a:schemeClr val="tx1"/>
                </a:solidFill>
                <a:latin typeface="Arial" panose="020B0604020202020204" pitchFamily="34" charset="0"/>
                <a:cs typeface="Arial" panose="020B0604020202020204" pitchFamily="34" charset="0"/>
              </a:rPr>
              <a:t>Edminster</a:t>
            </a:r>
            <a:endParaRPr lang="en-US" sz="18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Stone Edge Farm Microgrid</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5843" y="1138804"/>
            <a:ext cx="1020863" cy="1020863"/>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95649" y="982321"/>
            <a:ext cx="1856707" cy="584789"/>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7911" y="2518815"/>
            <a:ext cx="2392148" cy="119607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83406" y="5393928"/>
            <a:ext cx="948731" cy="948731"/>
          </a:xfrm>
          <a:prstGeom prst="rect">
            <a:avLst/>
          </a:prstGeom>
        </p:spPr>
      </p:pic>
      <p:pic>
        <p:nvPicPr>
          <p:cNvPr id="7" name="Picture 6"/>
          <p:cNvPicPr>
            <a:picLocks noChangeAspect="1"/>
          </p:cNvPicPr>
          <p:nvPr/>
        </p:nvPicPr>
        <p:blipFill>
          <a:blip r:embed="rId9"/>
          <a:stretch>
            <a:fillRect/>
          </a:stretch>
        </p:blipFill>
        <p:spPr>
          <a:xfrm>
            <a:off x="6846448" y="3707116"/>
            <a:ext cx="1880098" cy="899430"/>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95185" y="5423909"/>
            <a:ext cx="1611132" cy="664765"/>
          </a:xfrm>
          <a:prstGeom prst="rect">
            <a:avLst/>
          </a:prstGeom>
        </p:spPr>
      </p:pic>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05446" y="1847583"/>
            <a:ext cx="1544388" cy="824478"/>
          </a:xfrm>
          <a:prstGeom prst="rect">
            <a:avLst/>
          </a:prstGeom>
        </p:spPr>
      </p:pic>
      <p:pic>
        <p:nvPicPr>
          <p:cNvPr id="2" name="Picture 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45665" y="4914900"/>
            <a:ext cx="1069710" cy="841392"/>
          </a:xfrm>
          <a:prstGeom prst="rect">
            <a:avLst/>
          </a:prstGeom>
        </p:spPr>
      </p:pic>
      <p:sp>
        <p:nvSpPr>
          <p:cNvPr id="10" name="TextBox 9"/>
          <p:cNvSpPr txBox="1"/>
          <p:nvPr/>
        </p:nvSpPr>
        <p:spPr>
          <a:xfrm>
            <a:off x="7106544" y="5756291"/>
            <a:ext cx="1747952" cy="646331"/>
          </a:xfrm>
          <a:prstGeom prst="rect">
            <a:avLst/>
          </a:prstGeom>
          <a:noFill/>
        </p:spPr>
        <p:txBody>
          <a:bodyPr wrap="square" rtlCol="0">
            <a:spAutoFit/>
          </a:bodyPr>
          <a:lstStyle/>
          <a:p>
            <a:pPr algn="ctr"/>
            <a:r>
              <a:rPr lang="en-US" dirty="0"/>
              <a:t>Stone Edge Farm Microgrid</a:t>
            </a:r>
          </a:p>
        </p:txBody>
      </p:sp>
    </p:spTree>
    <p:extLst>
      <p:ext uri="{BB962C8B-B14F-4D97-AF65-F5344CB8AC3E}">
        <p14:creationId xmlns:p14="http://schemas.microsoft.com/office/powerpoint/2010/main" val="129815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138" y="1672549"/>
            <a:ext cx="8438146" cy="4733598"/>
          </a:xfrm>
          <a:prstGeom prst="rect">
            <a:avLst/>
          </a:prstGeom>
        </p:spPr>
      </p:pic>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101600" y="901700"/>
            <a:ext cx="8940800" cy="770849"/>
          </a:xfrm>
        </p:spPr>
        <p:txBody>
          <a:bodyPr>
            <a:noAutofit/>
          </a:bodyPr>
          <a:lstStyle/>
          <a:p>
            <a:pPr marL="400050" lvl="1">
              <a:buClr>
                <a:schemeClr val="tx1"/>
              </a:buClr>
              <a:buFont typeface="Arial" charset="0"/>
              <a:buChar char="•"/>
            </a:pPr>
            <a:r>
              <a:rPr lang="en-US" sz="1800" dirty="0" err="1">
                <a:latin typeface="Arial" charset="0"/>
                <a:ea typeface="Arial" charset="0"/>
                <a:cs typeface="Arial" charset="0"/>
              </a:rPr>
              <a:t>Larkfield</a:t>
            </a:r>
            <a:r>
              <a:rPr lang="en-US" sz="1800" dirty="0">
                <a:latin typeface="Arial" charset="0"/>
                <a:ea typeface="Arial" charset="0"/>
                <a:cs typeface="Arial" charset="0"/>
              </a:rPr>
              <a:t> and the Old Redwood Highway Corridor </a:t>
            </a:r>
            <a:r>
              <a:rPr lang="mr-IN" sz="1800" dirty="0">
                <a:latin typeface="Arial" charset="0"/>
                <a:ea typeface="Arial" charset="0"/>
                <a:cs typeface="Arial" charset="0"/>
              </a:rPr>
              <a:t>–</a:t>
            </a:r>
            <a:r>
              <a:rPr lang="en-US" sz="1800" dirty="0">
                <a:latin typeface="Arial" charset="0"/>
                <a:ea typeface="Arial" charset="0"/>
                <a:cs typeface="Arial" charset="0"/>
              </a:rPr>
              <a:t> ideal for Community Microgrid</a:t>
            </a:r>
          </a:p>
          <a:p>
            <a:pPr marL="400050" lvl="1">
              <a:buClr>
                <a:schemeClr val="tx1"/>
              </a:buClr>
              <a:buFont typeface="Arial" charset="0"/>
              <a:buChar char="•"/>
            </a:pPr>
            <a:r>
              <a:rPr lang="en-US" sz="1800" dirty="0">
                <a:latin typeface="Arial" charset="0"/>
                <a:ea typeface="Arial" charset="0"/>
                <a:cs typeface="Arial" charset="0"/>
              </a:rPr>
              <a:t>Served by single substation, Fulton.</a:t>
            </a:r>
          </a:p>
          <a:p>
            <a:pPr marL="400050" lvl="1">
              <a:buClr>
                <a:schemeClr val="tx1"/>
              </a:buClr>
              <a:buFont typeface="Arial" charset="0"/>
              <a:buChar char="•"/>
            </a:pPr>
            <a:endParaRPr lang="en-US" sz="1800" dirty="0">
              <a:ea typeface="Arial" charset="0"/>
              <a:cs typeface="Arial" charset="0"/>
            </a:endParaRPr>
          </a:p>
          <a:p>
            <a:pPr marL="400050" lvl="1">
              <a:buClr>
                <a:schemeClr val="tx1"/>
              </a:buClr>
              <a:buFont typeface="Arial" charset="0"/>
              <a:buChar char="•"/>
            </a:pPr>
            <a:endParaRPr lang="en-US" sz="1800" dirty="0">
              <a:ea typeface="Arial" charset="0"/>
              <a:cs typeface="Arial" charset="0"/>
            </a:endParaRPr>
          </a:p>
          <a:p>
            <a:pPr marL="457200" lvl="1" indent="-342900">
              <a:buClr>
                <a:srgbClr val="FFFF00"/>
              </a:buClr>
              <a:buFont typeface="Wingdings" charset="2"/>
              <a:buChar char="§"/>
            </a:pPr>
            <a:endParaRPr lang="en-US" sz="1800" dirty="0">
              <a:ea typeface="Arial" charset="0"/>
              <a:cs typeface="Arial" charset="0"/>
            </a:endParaRPr>
          </a:p>
        </p:txBody>
      </p:sp>
      <p:sp>
        <p:nvSpPr>
          <p:cNvPr id="3" name="Oval 2"/>
          <p:cNvSpPr/>
          <p:nvPr/>
        </p:nvSpPr>
        <p:spPr>
          <a:xfrm>
            <a:off x="4698118" y="1996363"/>
            <a:ext cx="3020596" cy="3147138"/>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431409" y="2640211"/>
            <a:ext cx="1554015" cy="307777"/>
          </a:xfrm>
          <a:prstGeom prst="rect">
            <a:avLst/>
          </a:prstGeom>
          <a:solidFill>
            <a:schemeClr val="accent1"/>
          </a:solidFill>
        </p:spPr>
        <p:txBody>
          <a:bodyPr wrap="none" rtlCol="0">
            <a:spAutoFit/>
          </a:bodyPr>
          <a:lstStyle/>
          <a:p>
            <a:r>
              <a:rPr lang="en-US" sz="1400" dirty="0"/>
              <a:t>Fire-damaged area</a:t>
            </a:r>
          </a:p>
        </p:txBody>
      </p:sp>
      <p:sp>
        <p:nvSpPr>
          <p:cNvPr id="8" name="Title 1"/>
          <p:cNvSpPr>
            <a:spLocks noGrp="1"/>
          </p:cNvSpPr>
          <p:nvPr>
            <p:ph type="title" idx="4294967295"/>
          </p:nvPr>
        </p:nvSpPr>
        <p:spPr>
          <a:xfrm>
            <a:off x="0" y="0"/>
            <a:ext cx="7315200" cy="762000"/>
          </a:xfrm>
        </p:spPr>
        <p:txBody>
          <a:bodyPr>
            <a:normAutofit fontScale="90000"/>
          </a:bodyPr>
          <a:lstStyle/>
          <a:p>
            <a:pPr algn="l"/>
            <a:r>
              <a:rPr lang="en-US" sz="2400" b="1" dirty="0">
                <a:solidFill>
                  <a:schemeClr val="bg1"/>
                </a:solidFill>
                <a:latin typeface="Arial" charset="0"/>
                <a:cs typeface="Arial" charset="0"/>
              </a:rPr>
              <a:t>North Bay Community Resilience Initiative: </a:t>
            </a:r>
            <a:br>
              <a:rPr lang="en-US" sz="2400" b="1" dirty="0">
                <a:solidFill>
                  <a:schemeClr val="bg1"/>
                </a:solidFill>
                <a:latin typeface="Arial" charset="0"/>
                <a:cs typeface="Arial" charset="0"/>
              </a:rPr>
            </a:br>
            <a:r>
              <a:rPr lang="en-US" sz="2400" b="1" dirty="0">
                <a:solidFill>
                  <a:schemeClr val="bg1"/>
                </a:solidFill>
                <a:latin typeface="Arial" charset="0"/>
                <a:cs typeface="Arial" charset="0"/>
              </a:rPr>
              <a:t>**Example location only**</a:t>
            </a:r>
          </a:p>
        </p:txBody>
      </p:sp>
    </p:spTree>
    <p:extLst>
      <p:ext uri="{BB962C8B-B14F-4D97-AF65-F5344CB8AC3E}">
        <p14:creationId xmlns:p14="http://schemas.microsoft.com/office/powerpoint/2010/main" val="131306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North Bay Community Resilience Initiative</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8" name="Content Placeholder 2"/>
          <p:cNvSpPr txBox="1">
            <a:spLocks/>
          </p:cNvSpPr>
          <p:nvPr/>
        </p:nvSpPr>
        <p:spPr bwMode="auto">
          <a:xfrm>
            <a:off x="336884" y="1165215"/>
            <a:ext cx="8149390" cy="42426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spcBef>
                <a:spcPts val="0"/>
              </a:spcBef>
              <a:buNone/>
            </a:pPr>
            <a:r>
              <a:rPr lang="en-US" sz="2000" dirty="0">
                <a:solidFill>
                  <a:schemeClr val="tx1"/>
                </a:solidFill>
                <a:latin typeface="Arial" charset="0"/>
                <a:ea typeface="Arial" charset="0"/>
                <a:cs typeface="Arial" charset="0"/>
              </a:rPr>
              <a:t>Example key sites:  </a:t>
            </a:r>
          </a:p>
          <a:p>
            <a:pPr marL="457200" lvl="1" indent="0" algn="ctr">
              <a:spcBef>
                <a:spcPts val="0"/>
              </a:spcBef>
              <a:buNone/>
            </a:pPr>
            <a:r>
              <a:rPr lang="en-US" sz="2000" dirty="0">
                <a:solidFill>
                  <a:schemeClr val="tx1"/>
                </a:solidFill>
                <a:latin typeface="Arial" charset="0"/>
                <a:ea typeface="Arial" charset="0"/>
                <a:cs typeface="Arial" charset="0"/>
              </a:rPr>
              <a:t>critical, priority, large roofs &amp; parking, etc.</a:t>
            </a:r>
          </a:p>
          <a:p>
            <a:pPr lvl="1"/>
            <a:endParaRPr lang="en-US" sz="1800" dirty="0">
              <a:solidFill>
                <a:schemeClr val="tx1"/>
              </a:solidFill>
              <a:latin typeface="Arial" charset="0"/>
              <a:ea typeface="Arial" charset="0"/>
              <a:cs typeface="Arial" charset="0"/>
            </a:endParaRPr>
          </a:p>
          <a:p>
            <a:pPr marL="457200" lvl="1" indent="0">
              <a:buClr>
                <a:schemeClr val="tx1"/>
              </a:buClr>
              <a:buNone/>
            </a:pPr>
            <a:r>
              <a:rPr lang="en-US" sz="1800" b="1" dirty="0" err="1">
                <a:solidFill>
                  <a:schemeClr val="tx1">
                    <a:lumMod val="95000"/>
                    <a:lumOff val="5000"/>
                  </a:schemeClr>
                </a:solidFill>
                <a:latin typeface="Arial" charset="0"/>
                <a:ea typeface="Arial" charset="0"/>
                <a:cs typeface="Arial" charset="0"/>
              </a:rPr>
              <a:t>Larkfield</a:t>
            </a:r>
            <a:r>
              <a:rPr lang="en-US" sz="1800" b="1" dirty="0">
                <a:solidFill>
                  <a:schemeClr val="tx1">
                    <a:lumMod val="95000"/>
                    <a:lumOff val="5000"/>
                  </a:schemeClr>
                </a:solidFill>
                <a:latin typeface="Arial" charset="0"/>
                <a:ea typeface="Arial" charset="0"/>
                <a:cs typeface="Arial" charset="0"/>
              </a:rPr>
              <a:t> and the Old Redwood Highway Corridor </a:t>
            </a:r>
          </a:p>
          <a:p>
            <a:pPr lvl="1">
              <a:buClr>
                <a:schemeClr val="tx1"/>
              </a:buClr>
              <a:buFont typeface="Arial" charset="0"/>
              <a:buChar char="•"/>
            </a:pPr>
            <a:r>
              <a:rPr lang="en-US" sz="1800" dirty="0">
                <a:solidFill>
                  <a:schemeClr val="tx1"/>
                </a:solidFill>
                <a:latin typeface="Arial" charset="0"/>
                <a:ea typeface="Arial" charset="0"/>
                <a:cs typeface="Arial" charset="0"/>
              </a:rPr>
              <a:t>Sutter Santa Rosa Regional Hospital</a:t>
            </a:r>
          </a:p>
          <a:p>
            <a:pPr lvl="1">
              <a:buClr>
                <a:schemeClr val="tx1"/>
              </a:buClr>
              <a:buFont typeface="Arial" charset="0"/>
              <a:buChar char="•"/>
            </a:pPr>
            <a:r>
              <a:rPr lang="en-US" sz="1800" dirty="0">
                <a:solidFill>
                  <a:schemeClr val="tx1"/>
                </a:solidFill>
                <a:latin typeface="Arial" charset="0"/>
                <a:ea typeface="Arial" charset="0"/>
                <a:cs typeface="Arial" charset="0"/>
              </a:rPr>
              <a:t>Luther Burbank Center for the Arts</a:t>
            </a:r>
          </a:p>
          <a:p>
            <a:pPr lvl="1">
              <a:buClr>
                <a:schemeClr val="tx1"/>
              </a:buClr>
              <a:buFont typeface="Arial" charset="0"/>
              <a:buChar char="•"/>
            </a:pPr>
            <a:r>
              <a:rPr lang="en-US" sz="1800" dirty="0">
                <a:solidFill>
                  <a:schemeClr val="tx1"/>
                </a:solidFill>
                <a:latin typeface="Arial" charset="0"/>
                <a:ea typeface="Arial" charset="0"/>
                <a:cs typeface="Arial" charset="0"/>
              </a:rPr>
              <a:t>Cardinal Newman High School</a:t>
            </a:r>
          </a:p>
          <a:p>
            <a:pPr lvl="1">
              <a:buClr>
                <a:schemeClr val="tx1"/>
              </a:buClr>
              <a:buFont typeface="Arial" charset="0"/>
              <a:buChar char="•"/>
            </a:pPr>
            <a:r>
              <a:rPr lang="en-US" sz="1800" dirty="0">
                <a:solidFill>
                  <a:schemeClr val="tx1"/>
                </a:solidFill>
                <a:latin typeface="Arial" charset="0"/>
                <a:ea typeface="Arial" charset="0"/>
                <a:cs typeface="Arial" charset="0"/>
              </a:rPr>
              <a:t>Mark West School and area</a:t>
            </a:r>
          </a:p>
          <a:p>
            <a:pPr lvl="1">
              <a:buClr>
                <a:schemeClr val="tx1"/>
              </a:buClr>
              <a:buFont typeface="Arial" charset="0"/>
              <a:buChar char="•"/>
            </a:pPr>
            <a:r>
              <a:rPr lang="en-US" sz="1800" dirty="0" err="1">
                <a:solidFill>
                  <a:schemeClr val="tx1"/>
                </a:solidFill>
                <a:latin typeface="Arial" charset="0"/>
                <a:ea typeface="Arial" charset="0"/>
                <a:cs typeface="Arial" charset="0"/>
              </a:rPr>
              <a:t>Larkfield</a:t>
            </a:r>
            <a:r>
              <a:rPr lang="en-US" sz="1800" dirty="0">
                <a:solidFill>
                  <a:schemeClr val="tx1"/>
                </a:solidFill>
                <a:latin typeface="Arial" charset="0"/>
                <a:ea typeface="Arial" charset="0"/>
                <a:cs typeface="Arial" charset="0"/>
              </a:rPr>
              <a:t> Shopping Center</a:t>
            </a:r>
          </a:p>
          <a:p>
            <a:pPr lvl="1">
              <a:buClr>
                <a:schemeClr val="tx1"/>
              </a:buClr>
              <a:buFont typeface="Arial" charset="0"/>
              <a:buChar char="•"/>
            </a:pPr>
            <a:r>
              <a:rPr lang="en-US" sz="1800" dirty="0" err="1">
                <a:solidFill>
                  <a:schemeClr val="tx1"/>
                </a:solidFill>
                <a:latin typeface="Arial" charset="0"/>
                <a:ea typeface="Arial" charset="0"/>
                <a:cs typeface="Arial" charset="0"/>
              </a:rPr>
              <a:t>Molsberry</a:t>
            </a:r>
            <a:r>
              <a:rPr lang="en-US" sz="1800" dirty="0">
                <a:solidFill>
                  <a:schemeClr val="tx1"/>
                </a:solidFill>
                <a:latin typeface="Arial" charset="0"/>
                <a:ea typeface="Arial" charset="0"/>
                <a:cs typeface="Arial" charset="0"/>
              </a:rPr>
              <a:t> Markets</a:t>
            </a:r>
          </a:p>
          <a:p>
            <a:pPr lvl="1">
              <a:buClr>
                <a:schemeClr val="tx1"/>
              </a:buClr>
              <a:buFont typeface="Arial" charset="0"/>
              <a:buChar char="•"/>
            </a:pPr>
            <a:r>
              <a:rPr lang="en-US" sz="1800" dirty="0">
                <a:solidFill>
                  <a:schemeClr val="tx1"/>
                </a:solidFill>
                <a:latin typeface="Arial" charset="0"/>
                <a:ea typeface="Arial" charset="0"/>
                <a:cs typeface="Arial" charset="0"/>
              </a:rPr>
              <a:t>John B </a:t>
            </a:r>
            <a:r>
              <a:rPr lang="en-US" sz="1800" dirty="0" err="1">
                <a:solidFill>
                  <a:schemeClr val="tx1"/>
                </a:solidFill>
                <a:latin typeface="Arial" charset="0"/>
                <a:ea typeface="Arial" charset="0"/>
                <a:cs typeface="Arial" charset="0"/>
              </a:rPr>
              <a:t>Riebli</a:t>
            </a:r>
            <a:r>
              <a:rPr lang="en-US" sz="1800" dirty="0">
                <a:solidFill>
                  <a:schemeClr val="tx1"/>
                </a:solidFill>
                <a:latin typeface="Arial" charset="0"/>
                <a:ea typeface="Arial" charset="0"/>
                <a:cs typeface="Arial" charset="0"/>
              </a:rPr>
              <a:t> School</a:t>
            </a:r>
          </a:p>
          <a:p>
            <a:pPr lvl="1">
              <a:buClr>
                <a:schemeClr val="tx1"/>
              </a:buClr>
              <a:buFont typeface="Arial" charset="0"/>
              <a:buChar char="•"/>
            </a:pPr>
            <a:r>
              <a:rPr lang="en-US" sz="1800" dirty="0">
                <a:solidFill>
                  <a:schemeClr val="tx1"/>
                </a:solidFill>
                <a:latin typeface="Arial" charset="0"/>
                <a:ea typeface="Arial" charset="0"/>
                <a:cs typeface="Arial" charset="0"/>
              </a:rPr>
              <a:t>St. Rose School</a:t>
            </a:r>
          </a:p>
        </p:txBody>
      </p:sp>
    </p:spTree>
    <p:extLst>
      <p:ext uri="{BB962C8B-B14F-4D97-AF65-F5344CB8AC3E}">
        <p14:creationId xmlns:p14="http://schemas.microsoft.com/office/powerpoint/2010/main" val="107658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4" name="Straight Connector 133">
            <a:extLst>
              <a:ext uri="{FF2B5EF4-FFF2-40B4-BE49-F238E27FC236}">
                <a16:creationId xmlns:a16="http://schemas.microsoft.com/office/drawing/2014/main" id="{1FF2A59E-EFCC-4C57-BC15-02E3EC476CF7}"/>
              </a:ext>
            </a:extLst>
          </p:cNvPr>
          <p:cNvCxnSpPr>
            <a:cxnSpLocks/>
            <a:stCxn id="131" idx="0"/>
          </p:cNvCxnSpPr>
          <p:nvPr/>
        </p:nvCxnSpPr>
        <p:spPr>
          <a:xfrm flipH="1" flipV="1">
            <a:off x="6882875" y="3740933"/>
            <a:ext cx="4682" cy="545356"/>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a:extLst>
              <a:ext uri="{FF2B5EF4-FFF2-40B4-BE49-F238E27FC236}">
                <a16:creationId xmlns:a16="http://schemas.microsoft.com/office/drawing/2014/main" id="{623208C6-AC69-44C8-8A24-3051289F3DBC}"/>
              </a:ext>
            </a:extLst>
          </p:cNvPr>
          <p:cNvCxnSpPr>
            <a:cxnSpLocks/>
            <a:endCxn id="118" idx="2"/>
          </p:cNvCxnSpPr>
          <p:nvPr/>
        </p:nvCxnSpPr>
        <p:spPr>
          <a:xfrm flipV="1">
            <a:off x="6726035" y="1947767"/>
            <a:ext cx="0" cy="487454"/>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BB13C845-C3C7-4F2C-92E1-DFEB57BD76E8}"/>
              </a:ext>
            </a:extLst>
          </p:cNvPr>
          <p:cNvCxnSpPr>
            <a:cxnSpLocks/>
            <a:stCxn id="88" idx="1"/>
          </p:cNvCxnSpPr>
          <p:nvPr/>
        </p:nvCxnSpPr>
        <p:spPr>
          <a:xfrm>
            <a:off x="1856947" y="2460999"/>
            <a:ext cx="0" cy="671529"/>
          </a:xfrm>
          <a:prstGeom prst="line">
            <a:avLst/>
          </a:prstGeom>
        </p:spPr>
        <p:style>
          <a:lnRef idx="2">
            <a:schemeClr val="dk1"/>
          </a:lnRef>
          <a:fillRef idx="0">
            <a:schemeClr val="dk1"/>
          </a:fillRef>
          <a:effectRef idx="1">
            <a:schemeClr val="dk1"/>
          </a:effectRef>
          <a:fontRef idx="minor">
            <a:schemeClr val="tx1"/>
          </a:fontRef>
        </p:style>
      </p:cxnSp>
      <p:cxnSp>
        <p:nvCxnSpPr>
          <p:cNvPr id="189" name="Straight Connector 188">
            <a:extLst>
              <a:ext uri="{FF2B5EF4-FFF2-40B4-BE49-F238E27FC236}">
                <a16:creationId xmlns:a16="http://schemas.microsoft.com/office/drawing/2014/main" id="{7AE18244-8F77-4352-836F-C454F6C5D75A}"/>
              </a:ext>
            </a:extLst>
          </p:cNvPr>
          <p:cNvCxnSpPr>
            <a:cxnSpLocks/>
            <a:stCxn id="186" idx="1"/>
          </p:cNvCxnSpPr>
          <p:nvPr/>
        </p:nvCxnSpPr>
        <p:spPr>
          <a:xfrm>
            <a:off x="5010910" y="2460999"/>
            <a:ext cx="0" cy="678979"/>
          </a:xfrm>
          <a:prstGeom prst="line">
            <a:avLst/>
          </a:prstGeom>
        </p:spPr>
        <p:style>
          <a:lnRef idx="2">
            <a:schemeClr val="dk1"/>
          </a:lnRef>
          <a:fillRef idx="0">
            <a:schemeClr val="dk1"/>
          </a:fillRef>
          <a:effectRef idx="1">
            <a:schemeClr val="dk1"/>
          </a:effectRef>
          <a:fontRef idx="minor">
            <a:schemeClr val="tx1"/>
          </a:fontRef>
        </p:style>
      </p:cxnSp>
      <p:cxnSp>
        <p:nvCxnSpPr>
          <p:cNvPr id="129" name="Straight Connector 128">
            <a:extLst>
              <a:ext uri="{FF2B5EF4-FFF2-40B4-BE49-F238E27FC236}">
                <a16:creationId xmlns:a16="http://schemas.microsoft.com/office/drawing/2014/main" id="{316C2E51-788B-4448-828A-1E432D9A04AF}"/>
              </a:ext>
            </a:extLst>
          </p:cNvPr>
          <p:cNvCxnSpPr>
            <a:cxnSpLocks/>
          </p:cNvCxnSpPr>
          <p:nvPr/>
        </p:nvCxnSpPr>
        <p:spPr>
          <a:xfrm>
            <a:off x="8346183" y="1959303"/>
            <a:ext cx="0" cy="428671"/>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a:extLst>
              <a:ext uri="{FF2B5EF4-FFF2-40B4-BE49-F238E27FC236}">
                <a16:creationId xmlns:a16="http://schemas.microsoft.com/office/drawing/2014/main" id="{0D7C2C59-A09E-4499-B9EF-20A7FF15B042}"/>
              </a:ext>
            </a:extLst>
          </p:cNvPr>
          <p:cNvCxnSpPr>
            <a:cxnSpLocks/>
            <a:stCxn id="5" idx="3"/>
          </p:cNvCxnSpPr>
          <p:nvPr/>
        </p:nvCxnSpPr>
        <p:spPr>
          <a:xfrm>
            <a:off x="1596212" y="3132528"/>
            <a:ext cx="3724810" cy="7450"/>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5B09FB3-579D-4B15-A62F-E61BDAB2E053}"/>
              </a:ext>
            </a:extLst>
          </p:cNvPr>
          <p:cNvCxnSpPr/>
          <p:nvPr/>
        </p:nvCxnSpPr>
        <p:spPr>
          <a:xfrm>
            <a:off x="341175" y="3132528"/>
            <a:ext cx="239808" cy="0"/>
          </a:xfrm>
          <a:prstGeom prst="line">
            <a:avLst/>
          </a:prstGeom>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27034515-1BE9-4B71-B16C-17261C71814A}"/>
              </a:ext>
            </a:extLst>
          </p:cNvPr>
          <p:cNvSpPr>
            <a:spLocks noGrp="1"/>
          </p:cNvSpPr>
          <p:nvPr>
            <p:ph type="title"/>
          </p:nvPr>
        </p:nvSpPr>
        <p:spPr>
          <a:xfrm>
            <a:off x="0" y="-9328"/>
            <a:ext cx="7315200" cy="762000"/>
          </a:xfrm>
        </p:spPr>
        <p:txBody>
          <a:bodyPr>
            <a:normAutofit fontScale="90000"/>
          </a:bodyPr>
          <a:lstStyle/>
          <a:p>
            <a:r>
              <a:rPr lang="en-US" dirty="0"/>
              <a:t>Example: </a:t>
            </a:r>
            <a:r>
              <a:rPr lang="en-US" dirty="0" err="1"/>
              <a:t>Larkfield</a:t>
            </a:r>
            <a:r>
              <a:rPr lang="en-US" dirty="0"/>
              <a:t> and Old Redwood Highway Area</a:t>
            </a:r>
            <a:br>
              <a:rPr lang="en-US" dirty="0"/>
            </a:br>
            <a:r>
              <a:rPr lang="en-US" dirty="0"/>
              <a:t>Community Resilience block diagram</a:t>
            </a:r>
          </a:p>
        </p:txBody>
      </p:sp>
      <p:sp>
        <p:nvSpPr>
          <p:cNvPr id="8" name="TextBox 7">
            <a:extLst>
              <a:ext uri="{FF2B5EF4-FFF2-40B4-BE49-F238E27FC236}">
                <a16:creationId xmlns:a16="http://schemas.microsoft.com/office/drawing/2014/main" id="{D666CD92-E141-4546-9622-3339B3B3197E}"/>
              </a:ext>
            </a:extLst>
          </p:cNvPr>
          <p:cNvSpPr txBox="1"/>
          <p:nvPr/>
        </p:nvSpPr>
        <p:spPr>
          <a:xfrm rot="16200000">
            <a:off x="-418323" y="2974255"/>
            <a:ext cx="1295636" cy="338554"/>
          </a:xfrm>
          <a:prstGeom prst="rect">
            <a:avLst/>
          </a:prstGeom>
          <a:noFill/>
        </p:spPr>
        <p:txBody>
          <a:bodyPr wrap="square" rtlCol="0">
            <a:spAutoFit/>
          </a:bodyPr>
          <a:lstStyle/>
          <a:p>
            <a:r>
              <a:rPr lang="en-US" sz="1600" dirty="0"/>
              <a:t>Transmission</a:t>
            </a:r>
          </a:p>
        </p:txBody>
      </p:sp>
      <p:sp>
        <p:nvSpPr>
          <p:cNvPr id="5" name="Rectangle 4">
            <a:extLst>
              <a:ext uri="{FF2B5EF4-FFF2-40B4-BE49-F238E27FC236}">
                <a16:creationId xmlns:a16="http://schemas.microsoft.com/office/drawing/2014/main" id="{90AF70A5-0C45-4E94-BA93-F51971960355}"/>
              </a:ext>
            </a:extLst>
          </p:cNvPr>
          <p:cNvSpPr/>
          <p:nvPr/>
        </p:nvSpPr>
        <p:spPr>
          <a:xfrm>
            <a:off x="523833" y="2630723"/>
            <a:ext cx="1072379" cy="1003610"/>
          </a:xfrm>
          <a:prstGeom prst="rect">
            <a:avLst/>
          </a:prstGeom>
          <a:solidFill>
            <a:schemeClr val="tx1">
              <a:lumMod val="50000"/>
              <a:lumOff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Fulton Substation</a:t>
            </a:r>
            <a:endParaRPr lang="en-US" dirty="0"/>
          </a:p>
        </p:txBody>
      </p:sp>
      <p:sp>
        <p:nvSpPr>
          <p:cNvPr id="24" name="TextBox 23">
            <a:extLst>
              <a:ext uri="{FF2B5EF4-FFF2-40B4-BE49-F238E27FC236}">
                <a16:creationId xmlns:a16="http://schemas.microsoft.com/office/drawing/2014/main" id="{F7544697-E897-44F9-ACB3-E5401A3A1005}"/>
              </a:ext>
            </a:extLst>
          </p:cNvPr>
          <p:cNvSpPr txBox="1"/>
          <p:nvPr/>
        </p:nvSpPr>
        <p:spPr>
          <a:xfrm>
            <a:off x="3878857" y="5324843"/>
            <a:ext cx="3219174" cy="984885"/>
          </a:xfrm>
          <a:prstGeom prst="rect">
            <a:avLst/>
          </a:prstGeom>
          <a:noFill/>
        </p:spPr>
        <p:txBody>
          <a:bodyPr wrap="square" rtlCol="0">
            <a:spAutoFit/>
          </a:bodyPr>
          <a:lstStyle/>
          <a:p>
            <a:r>
              <a:rPr lang="en-US" sz="1600" b="1" u="sng" dirty="0"/>
              <a:t>Diagram Elements</a:t>
            </a:r>
          </a:p>
          <a:p>
            <a:r>
              <a:rPr lang="en-US" sz="1400" dirty="0"/>
              <a:t>     Autonomously Controllable Microgrid</a:t>
            </a:r>
          </a:p>
          <a:p>
            <a:r>
              <a:rPr lang="en-US" sz="1400" dirty="0"/>
              <a:t>     Relay/Switch (open, closed)</a:t>
            </a:r>
          </a:p>
          <a:p>
            <a:r>
              <a:rPr lang="en-US" sz="1400" dirty="0"/>
              <a:t>     </a:t>
            </a:r>
          </a:p>
        </p:txBody>
      </p:sp>
      <p:sp>
        <p:nvSpPr>
          <p:cNvPr id="26" name="Flowchart: Summing Junction 25">
            <a:extLst>
              <a:ext uri="{FF2B5EF4-FFF2-40B4-BE49-F238E27FC236}">
                <a16:creationId xmlns:a16="http://schemas.microsoft.com/office/drawing/2014/main" id="{0D3B72AB-39DF-4039-A585-9BF981046B85}"/>
              </a:ext>
            </a:extLst>
          </p:cNvPr>
          <p:cNvSpPr/>
          <p:nvPr/>
        </p:nvSpPr>
        <p:spPr>
          <a:xfrm>
            <a:off x="3394711" y="5824234"/>
            <a:ext cx="167947" cy="182880"/>
          </a:xfrm>
          <a:prstGeom prst="flowChartSummingJunction">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lowchart: Or 27">
            <a:extLst>
              <a:ext uri="{FF2B5EF4-FFF2-40B4-BE49-F238E27FC236}">
                <a16:creationId xmlns:a16="http://schemas.microsoft.com/office/drawing/2014/main" id="{B4A76DC9-CC1A-4CFF-A227-87A40DEF6636}"/>
              </a:ext>
            </a:extLst>
          </p:cNvPr>
          <p:cNvSpPr/>
          <p:nvPr/>
        </p:nvSpPr>
        <p:spPr>
          <a:xfrm>
            <a:off x="3667351" y="5824234"/>
            <a:ext cx="167947"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B37C4C3-2545-4F85-A7BB-ABBB9FB41D56}"/>
              </a:ext>
            </a:extLst>
          </p:cNvPr>
          <p:cNvSpPr/>
          <p:nvPr/>
        </p:nvSpPr>
        <p:spPr>
          <a:xfrm>
            <a:off x="3474500" y="5617920"/>
            <a:ext cx="275944" cy="13584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857278F-A70A-4EC2-B3E8-92459AFA8210}"/>
              </a:ext>
            </a:extLst>
          </p:cNvPr>
          <p:cNvCxnSpPr>
            <a:cxnSpLocks/>
          </p:cNvCxnSpPr>
          <p:nvPr/>
        </p:nvCxnSpPr>
        <p:spPr>
          <a:xfrm flipV="1">
            <a:off x="5309971" y="2415332"/>
            <a:ext cx="3209189" cy="9788"/>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34C77BD4-7620-48CB-AB78-D8F078E86EB7}"/>
              </a:ext>
            </a:extLst>
          </p:cNvPr>
          <p:cNvCxnSpPr>
            <a:cxnSpLocks/>
          </p:cNvCxnSpPr>
          <p:nvPr/>
        </p:nvCxnSpPr>
        <p:spPr>
          <a:xfrm flipV="1">
            <a:off x="5311743" y="3722806"/>
            <a:ext cx="3207417" cy="13676"/>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9D4D7E1A-0B9C-42E1-8A45-5F1C93C752FE}"/>
              </a:ext>
            </a:extLst>
          </p:cNvPr>
          <p:cNvCxnSpPr>
            <a:cxnSpLocks/>
          </p:cNvCxnSpPr>
          <p:nvPr/>
        </p:nvCxnSpPr>
        <p:spPr>
          <a:xfrm flipH="1">
            <a:off x="5309971" y="2418635"/>
            <a:ext cx="11051" cy="1322298"/>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sp>
        <p:nvSpPr>
          <p:cNvPr id="73" name="Flowchart: Or 72">
            <a:extLst>
              <a:ext uri="{FF2B5EF4-FFF2-40B4-BE49-F238E27FC236}">
                <a16:creationId xmlns:a16="http://schemas.microsoft.com/office/drawing/2014/main" id="{2289805F-56B6-4CF1-AF5E-5743D637D980}"/>
              </a:ext>
            </a:extLst>
          </p:cNvPr>
          <p:cNvSpPr/>
          <p:nvPr/>
        </p:nvSpPr>
        <p:spPr>
          <a:xfrm>
            <a:off x="6254286" y="2338780"/>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lowchart: Or 42">
            <a:extLst>
              <a:ext uri="{FF2B5EF4-FFF2-40B4-BE49-F238E27FC236}">
                <a16:creationId xmlns:a16="http://schemas.microsoft.com/office/drawing/2014/main" id="{29192B2B-5001-44D7-B82C-065AA7E0F167}"/>
              </a:ext>
            </a:extLst>
          </p:cNvPr>
          <p:cNvSpPr/>
          <p:nvPr/>
        </p:nvSpPr>
        <p:spPr>
          <a:xfrm>
            <a:off x="6301854" y="3649493"/>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BE090752-A909-45E0-92E9-38D4DF993930}"/>
              </a:ext>
            </a:extLst>
          </p:cNvPr>
          <p:cNvSpPr txBox="1"/>
          <p:nvPr/>
        </p:nvSpPr>
        <p:spPr>
          <a:xfrm>
            <a:off x="5321022" y="2548192"/>
            <a:ext cx="1258774" cy="400110"/>
          </a:xfrm>
          <a:prstGeom prst="rect">
            <a:avLst/>
          </a:prstGeom>
          <a:noFill/>
        </p:spPr>
        <p:txBody>
          <a:bodyPr wrap="square" rtlCol="0">
            <a:spAutoFit/>
          </a:bodyPr>
          <a:lstStyle/>
          <a:p>
            <a:pPr algn="ctr"/>
            <a:r>
              <a:rPr lang="en-US" sz="1000" dirty="0"/>
              <a:t>North of Mark West Springs Rd</a:t>
            </a:r>
          </a:p>
        </p:txBody>
      </p:sp>
      <p:grpSp>
        <p:nvGrpSpPr>
          <p:cNvPr id="116" name="Group 115">
            <a:extLst>
              <a:ext uri="{FF2B5EF4-FFF2-40B4-BE49-F238E27FC236}">
                <a16:creationId xmlns:a16="http://schemas.microsoft.com/office/drawing/2014/main" id="{C123A35E-6AB2-49EF-A8D3-04AA5D1FA699}"/>
              </a:ext>
            </a:extLst>
          </p:cNvPr>
          <p:cNvGrpSpPr/>
          <p:nvPr/>
        </p:nvGrpSpPr>
        <p:grpSpPr>
          <a:xfrm>
            <a:off x="6028172" y="1149926"/>
            <a:ext cx="1385308" cy="891332"/>
            <a:chOff x="2153920" y="1249120"/>
            <a:chExt cx="1068921" cy="884916"/>
          </a:xfrm>
        </p:grpSpPr>
        <p:sp>
          <p:nvSpPr>
            <p:cNvPr id="118" name="Rectangle 117">
              <a:extLst>
                <a:ext uri="{FF2B5EF4-FFF2-40B4-BE49-F238E27FC236}">
                  <a16:creationId xmlns:a16="http://schemas.microsoft.com/office/drawing/2014/main" id="{E726D05E-219E-42BE-906C-DAA207C59471}"/>
                </a:ext>
              </a:extLst>
            </p:cNvPr>
            <p:cNvSpPr/>
            <p:nvPr/>
          </p:nvSpPr>
          <p:spPr>
            <a:xfrm>
              <a:off x="2244658" y="1341939"/>
              <a:ext cx="895484"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Larkfield Shopping Center</a:t>
              </a:r>
              <a:endParaRPr lang="en-US" sz="1000" dirty="0"/>
            </a:p>
          </p:txBody>
        </p:sp>
        <p:sp>
          <p:nvSpPr>
            <p:cNvPr id="121" name="Rectangle 120">
              <a:extLst>
                <a:ext uri="{FF2B5EF4-FFF2-40B4-BE49-F238E27FC236}">
                  <a16:creationId xmlns:a16="http://schemas.microsoft.com/office/drawing/2014/main" id="{9573B0AE-D435-46F7-A007-A0987246EC05}"/>
                </a:ext>
              </a:extLst>
            </p:cNvPr>
            <p:cNvSpPr/>
            <p:nvPr/>
          </p:nvSpPr>
          <p:spPr>
            <a:xfrm>
              <a:off x="2153920" y="1249120"/>
              <a:ext cx="1068921" cy="884916"/>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131" name="Rectangle 130">
            <a:extLst>
              <a:ext uri="{FF2B5EF4-FFF2-40B4-BE49-F238E27FC236}">
                <a16:creationId xmlns:a16="http://schemas.microsoft.com/office/drawing/2014/main" id="{5005DCF2-5EB0-42E2-9D33-3D42B9E4093D}"/>
              </a:ext>
            </a:extLst>
          </p:cNvPr>
          <p:cNvSpPr/>
          <p:nvPr/>
        </p:nvSpPr>
        <p:spPr>
          <a:xfrm>
            <a:off x="6378779" y="4286289"/>
            <a:ext cx="1017555"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Cardinal Newman High School</a:t>
            </a:r>
          </a:p>
        </p:txBody>
      </p:sp>
      <p:sp>
        <p:nvSpPr>
          <p:cNvPr id="132" name="Rectangle 131">
            <a:extLst>
              <a:ext uri="{FF2B5EF4-FFF2-40B4-BE49-F238E27FC236}">
                <a16:creationId xmlns:a16="http://schemas.microsoft.com/office/drawing/2014/main" id="{0161E843-B473-4F2F-9051-917D817CB165}"/>
              </a:ext>
            </a:extLst>
          </p:cNvPr>
          <p:cNvSpPr/>
          <p:nvPr/>
        </p:nvSpPr>
        <p:spPr>
          <a:xfrm>
            <a:off x="6262376" y="4140199"/>
            <a:ext cx="1260810" cy="996951"/>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46A37046-DB26-4610-A52F-294F611B2BC2}"/>
              </a:ext>
            </a:extLst>
          </p:cNvPr>
          <p:cNvSpPr/>
          <p:nvPr/>
        </p:nvSpPr>
        <p:spPr>
          <a:xfrm>
            <a:off x="1746525" y="4286289"/>
            <a:ext cx="1117538"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Sutter </a:t>
            </a:r>
          </a:p>
          <a:p>
            <a:pPr algn="ctr"/>
            <a:r>
              <a:rPr lang="en-US" sz="1200" dirty="0"/>
              <a:t>Santa Rosa Hospital</a:t>
            </a:r>
          </a:p>
        </p:txBody>
      </p:sp>
      <p:sp>
        <p:nvSpPr>
          <p:cNvPr id="141" name="Rectangle 140">
            <a:extLst>
              <a:ext uri="{FF2B5EF4-FFF2-40B4-BE49-F238E27FC236}">
                <a16:creationId xmlns:a16="http://schemas.microsoft.com/office/drawing/2014/main" id="{6C8D8313-DAC4-430F-A089-552CF6B42C74}"/>
              </a:ext>
            </a:extLst>
          </p:cNvPr>
          <p:cNvSpPr/>
          <p:nvPr/>
        </p:nvSpPr>
        <p:spPr>
          <a:xfrm>
            <a:off x="3078260" y="4286289"/>
            <a:ext cx="685528"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Medical Offices</a:t>
            </a:r>
          </a:p>
        </p:txBody>
      </p:sp>
      <p:sp>
        <p:nvSpPr>
          <p:cNvPr id="143" name="Rectangle 142">
            <a:extLst>
              <a:ext uri="{FF2B5EF4-FFF2-40B4-BE49-F238E27FC236}">
                <a16:creationId xmlns:a16="http://schemas.microsoft.com/office/drawing/2014/main" id="{A8DFC10F-E27B-4123-AF81-2DDAE0360980}"/>
              </a:ext>
            </a:extLst>
          </p:cNvPr>
          <p:cNvSpPr/>
          <p:nvPr/>
        </p:nvSpPr>
        <p:spPr>
          <a:xfrm>
            <a:off x="3947505" y="4286289"/>
            <a:ext cx="927236"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Luther Burbank </a:t>
            </a:r>
            <a:r>
              <a:rPr lang="en-US" sz="1200" dirty="0" err="1"/>
              <a:t>Ctr</a:t>
            </a:r>
            <a:r>
              <a:rPr lang="en-US" sz="1200" dirty="0"/>
              <a:t> for Arts</a:t>
            </a:r>
          </a:p>
        </p:txBody>
      </p:sp>
      <p:sp>
        <p:nvSpPr>
          <p:cNvPr id="157" name="Flowchart: Or 156">
            <a:extLst>
              <a:ext uri="{FF2B5EF4-FFF2-40B4-BE49-F238E27FC236}">
                <a16:creationId xmlns:a16="http://schemas.microsoft.com/office/drawing/2014/main" id="{78483922-382C-41E7-8A8A-B2E69D0C7F40}"/>
              </a:ext>
            </a:extLst>
          </p:cNvPr>
          <p:cNvSpPr/>
          <p:nvPr/>
        </p:nvSpPr>
        <p:spPr>
          <a:xfrm>
            <a:off x="7185014" y="3626266"/>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Flowchart: Or 162">
            <a:extLst>
              <a:ext uri="{FF2B5EF4-FFF2-40B4-BE49-F238E27FC236}">
                <a16:creationId xmlns:a16="http://schemas.microsoft.com/office/drawing/2014/main" id="{E4603655-7AA3-473B-924D-1A000A5DB17B}"/>
              </a:ext>
            </a:extLst>
          </p:cNvPr>
          <p:cNvSpPr/>
          <p:nvPr/>
        </p:nvSpPr>
        <p:spPr>
          <a:xfrm>
            <a:off x="2762463" y="3051484"/>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Flowchart: Or 165">
            <a:extLst>
              <a:ext uri="{FF2B5EF4-FFF2-40B4-BE49-F238E27FC236}">
                <a16:creationId xmlns:a16="http://schemas.microsoft.com/office/drawing/2014/main" id="{DCDD4F1E-914A-4A68-839C-F4023DD21955}"/>
              </a:ext>
            </a:extLst>
          </p:cNvPr>
          <p:cNvSpPr/>
          <p:nvPr/>
        </p:nvSpPr>
        <p:spPr>
          <a:xfrm>
            <a:off x="4638040" y="304108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C5460C5F-6A47-4FD4-A227-D5EB921C3F7D}"/>
              </a:ext>
            </a:extLst>
          </p:cNvPr>
          <p:cNvCxnSpPr>
            <a:cxnSpLocks/>
          </p:cNvCxnSpPr>
          <p:nvPr/>
        </p:nvCxnSpPr>
        <p:spPr>
          <a:xfrm flipV="1">
            <a:off x="2323397" y="3132528"/>
            <a:ext cx="0" cy="1146186"/>
          </a:xfrm>
          <a:prstGeom prst="line">
            <a:avLst/>
          </a:prstGeom>
        </p:spPr>
        <p:style>
          <a:lnRef idx="2">
            <a:schemeClr val="dk1"/>
          </a:lnRef>
          <a:fillRef idx="0">
            <a:schemeClr val="dk1"/>
          </a:fillRef>
          <a:effectRef idx="1">
            <a:schemeClr val="dk1"/>
          </a:effectRef>
          <a:fontRef idx="minor">
            <a:schemeClr val="tx1"/>
          </a:fontRef>
        </p:style>
      </p:cxnSp>
      <p:cxnSp>
        <p:nvCxnSpPr>
          <p:cNvPr id="171" name="Straight Connector 170">
            <a:extLst>
              <a:ext uri="{FF2B5EF4-FFF2-40B4-BE49-F238E27FC236}">
                <a16:creationId xmlns:a16="http://schemas.microsoft.com/office/drawing/2014/main" id="{83C1B5BB-D9D8-4D3B-8629-DAE09D875A07}"/>
              </a:ext>
            </a:extLst>
          </p:cNvPr>
          <p:cNvCxnSpPr>
            <a:cxnSpLocks/>
          </p:cNvCxnSpPr>
          <p:nvPr/>
        </p:nvCxnSpPr>
        <p:spPr>
          <a:xfrm flipV="1">
            <a:off x="3411627" y="3153273"/>
            <a:ext cx="0" cy="1125441"/>
          </a:xfrm>
          <a:prstGeom prst="line">
            <a:avLst/>
          </a:prstGeom>
        </p:spPr>
        <p:style>
          <a:lnRef idx="2">
            <a:schemeClr val="dk1"/>
          </a:lnRef>
          <a:fillRef idx="0">
            <a:schemeClr val="dk1"/>
          </a:fillRef>
          <a:effectRef idx="1">
            <a:schemeClr val="dk1"/>
          </a:effectRef>
          <a:fontRef idx="minor">
            <a:schemeClr val="tx1"/>
          </a:fontRef>
        </p:style>
      </p:cxnSp>
      <p:sp>
        <p:nvSpPr>
          <p:cNvPr id="172" name="Flowchart: Or 171">
            <a:extLst>
              <a:ext uri="{FF2B5EF4-FFF2-40B4-BE49-F238E27FC236}">
                <a16:creationId xmlns:a16="http://schemas.microsoft.com/office/drawing/2014/main" id="{EA89BADB-9436-4DF2-B217-7992B2A01E1E}"/>
              </a:ext>
            </a:extLst>
          </p:cNvPr>
          <p:cNvSpPr/>
          <p:nvPr/>
        </p:nvSpPr>
        <p:spPr>
          <a:xfrm>
            <a:off x="7142085" y="2333680"/>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4873CB4F-2A9F-45EE-A22D-8E4A017869D6}"/>
              </a:ext>
            </a:extLst>
          </p:cNvPr>
          <p:cNvGrpSpPr/>
          <p:nvPr/>
        </p:nvGrpSpPr>
        <p:grpSpPr>
          <a:xfrm>
            <a:off x="7781825" y="1119418"/>
            <a:ext cx="986709" cy="846763"/>
            <a:chOff x="3915517" y="6170561"/>
            <a:chExt cx="1073139" cy="888868"/>
          </a:xfrm>
        </p:grpSpPr>
        <p:sp>
          <p:nvSpPr>
            <p:cNvPr id="177" name="Cloud 176">
              <a:extLst>
                <a:ext uri="{FF2B5EF4-FFF2-40B4-BE49-F238E27FC236}">
                  <a16:creationId xmlns:a16="http://schemas.microsoft.com/office/drawing/2014/main" id="{C90212D0-EA4B-4B23-893B-02EA16AEAE8C}"/>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TextBox 177">
              <a:extLst>
                <a:ext uri="{FF2B5EF4-FFF2-40B4-BE49-F238E27FC236}">
                  <a16:creationId xmlns:a16="http://schemas.microsoft.com/office/drawing/2014/main" id="{E401DC96-FF01-4CF2-8950-B6A1BB60023F}"/>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sp>
        <p:nvSpPr>
          <p:cNvPr id="182" name="Flowchart: Or 181">
            <a:extLst>
              <a:ext uri="{FF2B5EF4-FFF2-40B4-BE49-F238E27FC236}">
                <a16:creationId xmlns:a16="http://schemas.microsoft.com/office/drawing/2014/main" id="{96E2AC99-140B-4C26-918F-F378790A8834}"/>
              </a:ext>
            </a:extLst>
          </p:cNvPr>
          <p:cNvSpPr/>
          <p:nvPr/>
        </p:nvSpPr>
        <p:spPr>
          <a:xfrm>
            <a:off x="2025973" y="304853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Flowchart: Or 182">
            <a:extLst>
              <a:ext uri="{FF2B5EF4-FFF2-40B4-BE49-F238E27FC236}">
                <a16:creationId xmlns:a16="http://schemas.microsoft.com/office/drawing/2014/main" id="{2C4ECE44-A3F6-45C4-9ADD-03022D6D34BA}"/>
              </a:ext>
            </a:extLst>
          </p:cNvPr>
          <p:cNvSpPr/>
          <p:nvPr/>
        </p:nvSpPr>
        <p:spPr>
          <a:xfrm>
            <a:off x="3810345" y="304108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2E9CC97E-B94E-4A6B-A66F-3ECAD4AB9568}"/>
              </a:ext>
            </a:extLst>
          </p:cNvPr>
          <p:cNvGrpSpPr/>
          <p:nvPr/>
        </p:nvGrpSpPr>
        <p:grpSpPr>
          <a:xfrm>
            <a:off x="4517555" y="1615138"/>
            <a:ext cx="986709" cy="846763"/>
            <a:chOff x="3915517" y="6170561"/>
            <a:chExt cx="1073139" cy="888868"/>
          </a:xfrm>
        </p:grpSpPr>
        <p:sp>
          <p:nvSpPr>
            <p:cNvPr id="186" name="Cloud 185">
              <a:extLst>
                <a:ext uri="{FF2B5EF4-FFF2-40B4-BE49-F238E27FC236}">
                  <a16:creationId xmlns:a16="http://schemas.microsoft.com/office/drawing/2014/main" id="{6BEE2672-0AF5-4B1B-BC49-0CAD4E4CEE5F}"/>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TextBox 186">
              <a:extLst>
                <a:ext uri="{FF2B5EF4-FFF2-40B4-BE49-F238E27FC236}">
                  <a16:creationId xmlns:a16="http://schemas.microsoft.com/office/drawing/2014/main" id="{4539425D-52C4-4876-8835-CCCEA7907516}"/>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grpSp>
        <p:nvGrpSpPr>
          <p:cNvPr id="192" name="Group 191">
            <a:extLst>
              <a:ext uri="{FF2B5EF4-FFF2-40B4-BE49-F238E27FC236}">
                <a16:creationId xmlns:a16="http://schemas.microsoft.com/office/drawing/2014/main" id="{03B68114-D314-4A57-964B-C84900DCF153}"/>
              </a:ext>
            </a:extLst>
          </p:cNvPr>
          <p:cNvGrpSpPr/>
          <p:nvPr/>
        </p:nvGrpSpPr>
        <p:grpSpPr>
          <a:xfrm>
            <a:off x="7862950" y="4196489"/>
            <a:ext cx="986709" cy="846763"/>
            <a:chOff x="3915517" y="6170561"/>
            <a:chExt cx="1073139" cy="888868"/>
          </a:xfrm>
        </p:grpSpPr>
        <p:sp>
          <p:nvSpPr>
            <p:cNvPr id="193" name="Cloud 192">
              <a:extLst>
                <a:ext uri="{FF2B5EF4-FFF2-40B4-BE49-F238E27FC236}">
                  <a16:creationId xmlns:a16="http://schemas.microsoft.com/office/drawing/2014/main" id="{84A12315-BDD8-4841-9D56-819B4B8BB543}"/>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D54F4262-E05F-4EC9-917D-744EA51A6F2D}"/>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cxnSp>
        <p:nvCxnSpPr>
          <p:cNvPr id="196" name="Straight Connector 195">
            <a:extLst>
              <a:ext uri="{FF2B5EF4-FFF2-40B4-BE49-F238E27FC236}">
                <a16:creationId xmlns:a16="http://schemas.microsoft.com/office/drawing/2014/main" id="{FB975156-8E67-450C-A265-4B931004EA13}"/>
              </a:ext>
            </a:extLst>
          </p:cNvPr>
          <p:cNvCxnSpPr>
            <a:cxnSpLocks/>
            <a:stCxn id="193" idx="3"/>
          </p:cNvCxnSpPr>
          <p:nvPr/>
        </p:nvCxnSpPr>
        <p:spPr>
          <a:xfrm flipV="1">
            <a:off x="8356305" y="3740933"/>
            <a:ext cx="0" cy="503970"/>
          </a:xfrm>
          <a:prstGeom prst="line">
            <a:avLst/>
          </a:prstGeom>
        </p:spPr>
        <p:style>
          <a:lnRef idx="2">
            <a:schemeClr val="dk1"/>
          </a:lnRef>
          <a:fillRef idx="0">
            <a:schemeClr val="dk1"/>
          </a:fillRef>
          <a:effectRef idx="1">
            <a:schemeClr val="dk1"/>
          </a:effectRef>
          <a:fontRef idx="minor">
            <a:schemeClr val="tx1"/>
          </a:fontRef>
        </p:style>
      </p:cxnSp>
      <p:sp>
        <p:nvSpPr>
          <p:cNvPr id="204" name="Rectangle 203">
            <a:extLst>
              <a:ext uri="{FF2B5EF4-FFF2-40B4-BE49-F238E27FC236}">
                <a16:creationId xmlns:a16="http://schemas.microsoft.com/office/drawing/2014/main" id="{67BBA62B-B0BD-428C-B9C1-5EBF14968FD7}"/>
              </a:ext>
            </a:extLst>
          </p:cNvPr>
          <p:cNvSpPr/>
          <p:nvPr/>
        </p:nvSpPr>
        <p:spPr>
          <a:xfrm>
            <a:off x="1475594" y="4140199"/>
            <a:ext cx="3675565" cy="991224"/>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6" name="Straight Connector 235">
            <a:extLst>
              <a:ext uri="{FF2B5EF4-FFF2-40B4-BE49-F238E27FC236}">
                <a16:creationId xmlns:a16="http://schemas.microsoft.com/office/drawing/2014/main" id="{DEC53C8B-235C-4631-B579-E65694B4C7F1}"/>
              </a:ext>
            </a:extLst>
          </p:cNvPr>
          <p:cNvCxnSpPr>
            <a:cxnSpLocks/>
            <a:stCxn id="143" idx="0"/>
          </p:cNvCxnSpPr>
          <p:nvPr/>
        </p:nvCxnSpPr>
        <p:spPr>
          <a:xfrm flipH="1" flipV="1">
            <a:off x="4407264" y="3139978"/>
            <a:ext cx="3859" cy="1146311"/>
          </a:xfrm>
          <a:prstGeom prst="line">
            <a:avLst/>
          </a:prstGeom>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5522AB4A-08D4-4BEC-9CC2-5774449A3969}"/>
              </a:ext>
            </a:extLst>
          </p:cNvPr>
          <p:cNvSpPr txBox="1"/>
          <p:nvPr/>
        </p:nvSpPr>
        <p:spPr>
          <a:xfrm>
            <a:off x="5398785" y="3216900"/>
            <a:ext cx="1258774" cy="400110"/>
          </a:xfrm>
          <a:prstGeom prst="rect">
            <a:avLst/>
          </a:prstGeom>
          <a:noFill/>
        </p:spPr>
        <p:txBody>
          <a:bodyPr wrap="square" rtlCol="0">
            <a:spAutoFit/>
          </a:bodyPr>
          <a:lstStyle/>
          <a:p>
            <a:pPr algn="ctr"/>
            <a:r>
              <a:rPr lang="en-US" sz="1000" dirty="0"/>
              <a:t>South of Mark West Springs Rd</a:t>
            </a:r>
          </a:p>
        </p:txBody>
      </p:sp>
      <p:grpSp>
        <p:nvGrpSpPr>
          <p:cNvPr id="87" name="Group 86">
            <a:extLst>
              <a:ext uri="{FF2B5EF4-FFF2-40B4-BE49-F238E27FC236}">
                <a16:creationId xmlns:a16="http://schemas.microsoft.com/office/drawing/2014/main" id="{C53FB937-F001-436C-BFE0-ECE97273A2A5}"/>
              </a:ext>
            </a:extLst>
          </p:cNvPr>
          <p:cNvGrpSpPr/>
          <p:nvPr/>
        </p:nvGrpSpPr>
        <p:grpSpPr>
          <a:xfrm>
            <a:off x="1363592" y="1615138"/>
            <a:ext cx="986709" cy="846763"/>
            <a:chOff x="3915517" y="6170561"/>
            <a:chExt cx="1073139" cy="888868"/>
          </a:xfrm>
        </p:grpSpPr>
        <p:sp>
          <p:nvSpPr>
            <p:cNvPr id="88" name="Cloud 87">
              <a:extLst>
                <a:ext uri="{FF2B5EF4-FFF2-40B4-BE49-F238E27FC236}">
                  <a16:creationId xmlns:a16="http://schemas.microsoft.com/office/drawing/2014/main" id="{5CC24F06-C315-4D41-AE5C-DD257CD85DFE}"/>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C43641C5-BC91-48D1-B15A-E589C4767432}"/>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sp>
        <p:nvSpPr>
          <p:cNvPr id="226" name="Callout: Bent Line 225">
            <a:extLst>
              <a:ext uri="{FF2B5EF4-FFF2-40B4-BE49-F238E27FC236}">
                <a16:creationId xmlns:a16="http://schemas.microsoft.com/office/drawing/2014/main" id="{32176718-1CF6-46F2-82EC-2837CCAFA32E}"/>
              </a:ext>
            </a:extLst>
          </p:cNvPr>
          <p:cNvSpPr/>
          <p:nvPr/>
        </p:nvSpPr>
        <p:spPr>
          <a:xfrm>
            <a:off x="3155833" y="2255829"/>
            <a:ext cx="949226" cy="374894"/>
          </a:xfrm>
          <a:prstGeom prst="borderCallout2">
            <a:avLst>
              <a:gd name="adj1" fmla="val 49239"/>
              <a:gd name="adj2" fmla="val -305"/>
              <a:gd name="adj3" fmla="val 49239"/>
              <a:gd name="adj4" fmla="val -16667"/>
              <a:gd name="adj5" fmla="val 230390"/>
              <a:gd name="adj6" fmla="val -65130"/>
            </a:avLst>
          </a:prstGeom>
          <a:solidFill>
            <a:schemeClr val="accent5">
              <a:lumMod val="75000"/>
            </a:schemeClr>
          </a:solidFill>
          <a:ln w="158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t>FULTON 1107</a:t>
            </a:r>
          </a:p>
        </p:txBody>
      </p:sp>
      <p:cxnSp>
        <p:nvCxnSpPr>
          <p:cNvPr id="107" name="Straight Connector 106">
            <a:extLst>
              <a:ext uri="{FF2B5EF4-FFF2-40B4-BE49-F238E27FC236}">
                <a16:creationId xmlns:a16="http://schemas.microsoft.com/office/drawing/2014/main" id="{EFC781C9-D89C-4B1A-BE39-C176D505C801}"/>
              </a:ext>
            </a:extLst>
          </p:cNvPr>
          <p:cNvCxnSpPr>
            <a:cxnSpLocks/>
          </p:cNvCxnSpPr>
          <p:nvPr/>
        </p:nvCxnSpPr>
        <p:spPr>
          <a:xfrm flipV="1">
            <a:off x="8556091" y="2407712"/>
            <a:ext cx="340956" cy="9788"/>
          </a:xfrm>
          <a:prstGeom prst="line">
            <a:avLst/>
          </a:prstGeom>
          <a:ln w="38100">
            <a:solidFill>
              <a:srgbClr val="66FFCC"/>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579DA914-24D6-469F-A6BD-1B1BB2AD1D22}"/>
              </a:ext>
            </a:extLst>
          </p:cNvPr>
          <p:cNvCxnSpPr>
            <a:cxnSpLocks/>
          </p:cNvCxnSpPr>
          <p:nvPr/>
        </p:nvCxnSpPr>
        <p:spPr>
          <a:xfrm flipV="1">
            <a:off x="8548471" y="3725972"/>
            <a:ext cx="340956" cy="9788"/>
          </a:xfrm>
          <a:prstGeom prst="line">
            <a:avLst/>
          </a:prstGeom>
          <a:ln w="38100">
            <a:solidFill>
              <a:srgbClr val="66FFCC"/>
            </a:solidFill>
            <a:prstDash val="sysDot"/>
          </a:ln>
          <a:effectLst/>
        </p:spPr>
        <p:style>
          <a:lnRef idx="2">
            <a:schemeClr val="accent1"/>
          </a:lnRef>
          <a:fillRef idx="0">
            <a:schemeClr val="accent1"/>
          </a:fillRef>
          <a:effectRef idx="1">
            <a:schemeClr val="accent1"/>
          </a:effectRef>
          <a:fontRef idx="minor">
            <a:schemeClr val="tx1"/>
          </a:fontRef>
        </p:style>
      </p:cxnSp>
      <p:pic>
        <p:nvPicPr>
          <p:cNvPr id="110" name="Picture 109" descr="http://maps.google.com/mapfiles/kml/shapes/firedept.png">
            <a:extLst>
              <a:ext uri="{FF2B5EF4-FFF2-40B4-BE49-F238E27FC236}">
                <a16:creationId xmlns:a16="http://schemas.microsoft.com/office/drawing/2014/main" id="{E13A68C5-83D3-4615-B728-CF322823A9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93899" y="1599360"/>
            <a:ext cx="325079" cy="325079"/>
          </a:xfrm>
          <a:prstGeom prst="rect">
            <a:avLst/>
          </a:prstGeom>
          <a:noFill/>
          <a:extLst>
            <a:ext uri="{909E8E84-426E-40dd-AFC4-6F175D3DCCD1}">
              <a14:hiddenFill xmlns:lc="http://schemas.openxmlformats.org/drawingml/2006/lockedCanvas" xmlns:a14="http://schemas.microsoft.com/office/drawing/2010/main" xmlns="" xmlns:xdr="http://schemas.openxmlformats.org/drawingml/2006/spreadsheetDrawing">
                <a:solidFill>
                  <a:srgbClr val="FFFFFF"/>
                </a:solidFill>
              </a14:hiddenFill>
            </a:ext>
          </a:extLst>
        </p:spPr>
      </p:pic>
    </p:spTree>
    <p:extLst>
      <p:ext uri="{BB962C8B-B14F-4D97-AF65-F5344CB8AC3E}">
        <p14:creationId xmlns:p14="http://schemas.microsoft.com/office/powerpoint/2010/main" val="1473650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Autofit/>
          </a:bodyPr>
          <a:lstStyle/>
          <a:p>
            <a:pPr algn="l"/>
            <a:r>
              <a:rPr lang="en-US" sz="2200" b="1" dirty="0">
                <a:solidFill>
                  <a:schemeClr val="bg1"/>
                </a:solidFill>
                <a:latin typeface="Arial" charset="0"/>
                <a:cs typeface="Arial" charset="0"/>
              </a:rPr>
              <a:t>North Bay Community Resilience Initiative:</a:t>
            </a:r>
            <a:br>
              <a:rPr lang="en-US" sz="2200" b="1" dirty="0">
                <a:solidFill>
                  <a:schemeClr val="bg1"/>
                </a:solidFill>
                <a:latin typeface="Arial" charset="0"/>
                <a:cs typeface="Arial" charset="0"/>
              </a:rPr>
            </a:br>
            <a:r>
              <a:rPr lang="en-US" sz="2200" b="1" dirty="0">
                <a:solidFill>
                  <a:schemeClr val="bg1"/>
                </a:solidFill>
                <a:latin typeface="Arial" charset="0"/>
                <a:cs typeface="Arial" charset="0"/>
              </a:rPr>
              <a:t>Homes and buildings as grid partners</a:t>
            </a:r>
          </a:p>
        </p:txBody>
      </p:sp>
      <p:sp>
        <p:nvSpPr>
          <p:cNvPr id="11" name="Content Placeholder 2">
            <a:extLst>
              <a:ext uri="{FF2B5EF4-FFF2-40B4-BE49-F238E27FC236}">
                <a16:creationId xmlns:a16="http://schemas.microsoft.com/office/drawing/2014/main" id="{433B0C50-4237-4274-8B3C-1565A462B574}"/>
              </a:ext>
            </a:extLst>
          </p:cNvPr>
          <p:cNvSpPr txBox="1">
            <a:spLocks/>
          </p:cNvSpPr>
          <p:nvPr/>
        </p:nvSpPr>
        <p:spPr>
          <a:xfrm>
            <a:off x="0" y="992770"/>
            <a:ext cx="4572000" cy="176572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Tx/>
              <a:buBlip>
                <a:blip r:embed="rId3"/>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3"/>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3"/>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Well-designed and well-situated ZNE homes become a valuable part of the resource mix when combined with larger PV arrays on commercial and industrial structures.</a:t>
            </a:r>
            <a:endParaRPr lang="en-US" sz="1800" b="1"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en-US" sz="1000" b="1" dirty="0">
              <a:solidFill>
                <a:srgbClr val="000000"/>
              </a:solidFill>
              <a:cs typeface="Arial"/>
            </a:endParaRPr>
          </a:p>
        </p:txBody>
      </p:sp>
      <p:pic>
        <p:nvPicPr>
          <p:cNvPr id="25" name="Picture 24">
            <a:extLst>
              <a:ext uri="{FF2B5EF4-FFF2-40B4-BE49-F238E27FC236}">
                <a16:creationId xmlns:a16="http://schemas.microsoft.com/office/drawing/2014/main" id="{D87AC357-4538-4135-BFD0-E89C072C9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3904" y="938083"/>
            <a:ext cx="1287367" cy="533977"/>
          </a:xfrm>
          <a:prstGeom prst="rect">
            <a:avLst/>
          </a:prstGeom>
        </p:spPr>
      </p:pic>
      <p:pic>
        <p:nvPicPr>
          <p:cNvPr id="1028" name="Picture 4" descr="http://sunmetrix.com/wp-content/uploads/2014/10/solar_roof_sacramento.jpg">
            <a:extLst>
              <a:ext uri="{FF2B5EF4-FFF2-40B4-BE49-F238E27FC236}">
                <a16:creationId xmlns:a16="http://schemas.microsoft.com/office/drawing/2014/main" id="{5C99E591-E9DD-4D98-B3CF-EFCC8E62D01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2989261"/>
            <a:ext cx="6318504" cy="3484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olarbuildingtech.com/Large_Coml_Mfg_Building_Solar_PV/Images/Commercial_Roof_Solar_PV_Heat_Shield_Overlay.jpg">
            <a:extLst>
              <a:ext uri="{FF2B5EF4-FFF2-40B4-BE49-F238E27FC236}">
                <a16:creationId xmlns:a16="http://schemas.microsoft.com/office/drawing/2014/main" id="{5476D61D-8492-4CD3-9431-6A4AEB4375B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90872" y="1997931"/>
            <a:ext cx="4453128" cy="250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662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Advanced Energy Rebuild for Homes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4199" y="2411898"/>
            <a:ext cx="1208868" cy="120886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3117" y="1452573"/>
            <a:ext cx="2165516" cy="682052"/>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4787" y="3898039"/>
            <a:ext cx="2002176" cy="1068870"/>
          </a:xfrm>
          <a:prstGeom prst="rect">
            <a:avLst/>
          </a:prstGeom>
        </p:spPr>
      </p:pic>
      <p:sp>
        <p:nvSpPr>
          <p:cNvPr id="9" name="Content Placeholder 2"/>
          <p:cNvSpPr txBox="1">
            <a:spLocks/>
          </p:cNvSpPr>
          <p:nvPr/>
        </p:nvSpPr>
        <p:spPr bwMode="auto">
          <a:xfrm>
            <a:off x="-49853" y="1100550"/>
            <a:ext cx="5879153" cy="5122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6"/>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6"/>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6"/>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6"/>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6"/>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000" dirty="0">
                <a:solidFill>
                  <a:schemeClr val="tx1"/>
                </a:solidFill>
                <a:latin typeface="Arial" charset="0"/>
                <a:ea typeface="Arial" charset="0"/>
                <a:cs typeface="Arial" charset="0"/>
              </a:rPr>
              <a:t>Support for Rebuild</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Sonoma Clean Power (SCP), Pacific Gas and Electric Company (PG&amp;E), and Bay Area Air Quality Management District have joined efforts to help homeowners affected by the firestorms to rebuild energy-efficient, sustainable homes.</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The program is an enhancement to PG&amp;E’s long-standing California Advanced Homes Program, and offers two incentive packages tailored to Sonoma and Mendocino Counties. </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Each package has a flexible performance pathway or a simple prescriptive menu. </a:t>
            </a:r>
          </a:p>
          <a:p>
            <a:pPr marL="457200" lvl="1" indent="0">
              <a:buClr>
                <a:schemeClr val="tx1"/>
              </a:buClr>
              <a:buNone/>
            </a:pPr>
            <a:endParaRPr lang="en-US" sz="1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111793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Advanced Energy Rebuild for Homes</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9601" y="863599"/>
            <a:ext cx="5964799" cy="5537201"/>
          </a:xfrm>
          <a:prstGeom prst="rect">
            <a:avLst/>
          </a:prstGeom>
        </p:spPr>
      </p:pic>
    </p:spTree>
    <p:extLst>
      <p:ext uri="{BB962C8B-B14F-4D97-AF65-F5344CB8AC3E}">
        <p14:creationId xmlns:p14="http://schemas.microsoft.com/office/powerpoint/2010/main" val="11586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5750" y="1734167"/>
            <a:ext cx="861809" cy="760844"/>
          </a:xfrm>
          <a:prstGeom prst="rect">
            <a:avLst/>
          </a:prstGeom>
        </p:spPr>
      </p:pic>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7600" y="1779709"/>
            <a:ext cx="689136" cy="689902"/>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869" y="1796511"/>
            <a:ext cx="698500" cy="698500"/>
          </a:xfrm>
          <a:prstGeom prst="rect">
            <a:avLst/>
          </a:prstGeom>
        </p:spPr>
      </p:pic>
      <p:sp>
        <p:nvSpPr>
          <p:cNvPr id="36" name="Rectangle 35"/>
          <p:cNvSpPr/>
          <p:nvPr/>
        </p:nvSpPr>
        <p:spPr>
          <a:xfrm>
            <a:off x="133350" y="1543979"/>
            <a:ext cx="8877300" cy="2236158"/>
          </a:xfrm>
          <a:prstGeom prst="rect">
            <a:avLst/>
          </a:prstGeom>
          <a:solidFill>
            <a:schemeClr val="tx2">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7" name="TextBox 36"/>
          <p:cNvSpPr txBox="1"/>
          <p:nvPr/>
        </p:nvSpPr>
        <p:spPr>
          <a:xfrm>
            <a:off x="212198" y="1864763"/>
            <a:ext cx="3024537" cy="144655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Resilience </a:t>
            </a:r>
          </a:p>
          <a:p>
            <a:endParaRPr lang="en-US" sz="1400" b="1" dirty="0">
              <a:solidFill>
                <a:srgbClr val="000000"/>
              </a:solidFill>
              <a:latin typeface="Arial" panose="020B0604020202020204" pitchFamily="34" charset="0"/>
              <a:cs typeface="Arial" panose="020B0604020202020204" pitchFamily="34" charset="0"/>
            </a:endParaRPr>
          </a:p>
          <a:p>
            <a:endParaRPr lang="en-US" sz="14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$50M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Avoided transmission costs </a:t>
            </a:r>
            <a:endParaRPr lang="en-US" sz="14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$20M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Avoided power interruptions</a:t>
            </a:r>
          </a:p>
          <a:p>
            <a:endParaRPr lang="en-US" sz="1400" dirty="0">
              <a:solidFill>
                <a:srgbClr val="000000"/>
              </a:solidFill>
              <a:latin typeface="Arial" panose="020B0604020202020204" pitchFamily="34" charset="0"/>
              <a:cs typeface="Arial" panose="020B0604020202020204" pitchFamily="34" charset="0"/>
            </a:endParaRPr>
          </a:p>
        </p:txBody>
      </p:sp>
      <p:sp>
        <p:nvSpPr>
          <p:cNvPr id="38" name="TextBox 37"/>
          <p:cNvSpPr txBox="1"/>
          <p:nvPr/>
        </p:nvSpPr>
        <p:spPr>
          <a:xfrm>
            <a:off x="3265666" y="1797667"/>
            <a:ext cx="2638068" cy="1877437"/>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Economic</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$120M</a:t>
            </a:r>
            <a:r>
              <a:rPr lang="en-US" sz="1400" dirty="0">
                <a:latin typeface="Arial" panose="020B0604020202020204" pitchFamily="34" charset="0"/>
                <a:cs typeface="Arial" panose="020B0604020202020204" pitchFamily="34" charset="0"/>
              </a:rPr>
              <a:t>: New </a:t>
            </a:r>
            <a:r>
              <a:rPr lang="en-US" sz="1400" dirty="0">
                <a:solidFill>
                  <a:srgbClr val="000000"/>
                </a:solidFill>
                <a:latin typeface="Arial" panose="020B0604020202020204" pitchFamily="34" charset="0"/>
                <a:cs typeface="Arial" panose="020B0604020202020204" pitchFamily="34" charset="0"/>
              </a:rPr>
              <a:t>regional impact</a:t>
            </a:r>
          </a:p>
          <a:p>
            <a:pPr lvl="0"/>
            <a:r>
              <a:rPr lang="en-US" sz="1400" b="1" dirty="0">
                <a:solidFill>
                  <a:srgbClr val="000000"/>
                </a:solidFill>
                <a:latin typeface="Arial" panose="020B0604020202020204" pitchFamily="34" charset="0"/>
                <a:cs typeface="Arial" panose="020B0604020202020204" pitchFamily="34" charset="0"/>
              </a:rPr>
              <a:t>$60M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Added local wages</a:t>
            </a:r>
          </a:p>
          <a:p>
            <a:pPr lvl="0"/>
            <a:r>
              <a:rPr lang="en-US" sz="1400" b="1" dirty="0">
                <a:latin typeface="Arial" panose="020B0604020202020204" pitchFamily="34" charset="0"/>
                <a:cs typeface="Arial" panose="020B0604020202020204" pitchFamily="34" charset="0"/>
              </a:rPr>
              <a:t>1,000 job-years</a:t>
            </a:r>
            <a:r>
              <a:rPr lang="en-US" sz="1400"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New near-term and ongoing employment</a:t>
            </a:r>
          </a:p>
          <a:p>
            <a:r>
              <a:rPr lang="en-US" sz="1400" b="1" dirty="0">
                <a:solidFill>
                  <a:srgbClr val="000000"/>
                </a:solidFill>
                <a:latin typeface="Arial" panose="020B0604020202020204" pitchFamily="34" charset="0"/>
                <a:cs typeface="Arial" panose="020B0604020202020204" pitchFamily="34" charset="0"/>
              </a:rPr>
              <a:t>$6M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Site leasing income</a:t>
            </a:r>
          </a:p>
        </p:txBody>
      </p:sp>
      <p:sp>
        <p:nvSpPr>
          <p:cNvPr id="40" name="TextBox 39"/>
          <p:cNvSpPr txBox="1"/>
          <p:nvPr/>
        </p:nvSpPr>
        <p:spPr>
          <a:xfrm>
            <a:off x="6481794" y="1784967"/>
            <a:ext cx="2471706" cy="1877437"/>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Environmental</a:t>
            </a:r>
          </a:p>
          <a:p>
            <a:endParaRPr lang="en-US" sz="1400" b="1" dirty="0">
              <a:solidFill>
                <a:srgbClr val="000000"/>
              </a:solidFill>
              <a:latin typeface="Arial" panose="020B0604020202020204" pitchFamily="34" charset="0"/>
              <a:cs typeface="Arial" panose="020B0604020202020204" pitchFamily="34" charset="0"/>
            </a:endParaRPr>
          </a:p>
          <a:p>
            <a:endParaRPr lang="en-US" sz="14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46M pounds</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Annual reductions in GHG</a:t>
            </a:r>
            <a:r>
              <a:rPr lang="en-US" sz="1400" baseline="-250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emissions</a:t>
            </a:r>
          </a:p>
          <a:p>
            <a:pPr lvl="0"/>
            <a:r>
              <a:rPr lang="en-US" sz="1400" b="1" dirty="0">
                <a:solidFill>
                  <a:srgbClr val="000000"/>
                </a:solidFill>
                <a:latin typeface="Arial" panose="020B0604020202020204" pitchFamily="34" charset="0"/>
                <a:cs typeface="Arial" panose="020B0604020202020204" pitchFamily="34" charset="0"/>
              </a:rPr>
              <a:t>10M gallons</a:t>
            </a:r>
            <a:r>
              <a:rPr lang="en-US" sz="1400" dirty="0">
                <a:solidFill>
                  <a:srgbClr val="000000"/>
                </a:solidFill>
                <a:latin typeface="Arial" panose="020B0604020202020204" pitchFamily="34" charset="0"/>
                <a:cs typeface="Arial" panose="020B0604020202020204" pitchFamily="34" charset="0"/>
              </a:rPr>
              <a:t>: Annual water savings</a:t>
            </a:r>
          </a:p>
          <a:p>
            <a:pPr lvl="0"/>
            <a:r>
              <a:rPr lang="en-US" sz="1400" b="1" dirty="0">
                <a:solidFill>
                  <a:srgbClr val="000000"/>
                </a:solidFill>
                <a:latin typeface="Arial" panose="020B0604020202020204" pitchFamily="34" charset="0"/>
                <a:cs typeface="Arial" panose="020B0604020202020204" pitchFamily="34" charset="0"/>
              </a:rPr>
              <a:t>225</a:t>
            </a:r>
            <a:r>
              <a:rPr lang="en-US" sz="1400" dirty="0">
                <a:solidFill>
                  <a:srgbClr val="000000"/>
                </a:solidFill>
                <a:latin typeface="Arial" panose="020B0604020202020204" pitchFamily="34" charset="0"/>
                <a:cs typeface="Arial" panose="020B0604020202020204" pitchFamily="34" charset="0"/>
              </a:rPr>
              <a:t>: Acres of land preserved</a:t>
            </a:r>
          </a:p>
        </p:txBody>
      </p:sp>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502" y="3915392"/>
            <a:ext cx="2496365" cy="2244108"/>
          </a:xfrm>
          <a:prstGeom prst="rect">
            <a:avLst/>
          </a:prstGeom>
        </p:spPr>
      </p:pic>
      <p:sp>
        <p:nvSpPr>
          <p:cNvPr id="42" name="TextBox 41"/>
          <p:cNvSpPr txBox="1"/>
          <p:nvPr/>
        </p:nvSpPr>
        <p:spPr>
          <a:xfrm>
            <a:off x="324591" y="3916361"/>
            <a:ext cx="2501054" cy="523220"/>
          </a:xfrm>
          <a:prstGeom prst="rect">
            <a:avLst/>
          </a:prstGeom>
          <a:solidFill>
            <a:schemeClr val="bg1">
              <a:lumMod val="50000"/>
              <a:alpha val="8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Example: </a:t>
            </a:r>
            <a:r>
              <a:rPr lang="en-US" sz="1400" dirty="0">
                <a:latin typeface="Arial" panose="020B0604020202020204" pitchFamily="34" charset="0"/>
                <a:cs typeface="Arial" panose="020B0604020202020204" pitchFamily="34" charset="0"/>
              </a:rPr>
              <a:t>Large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rooftop</a:t>
            </a:r>
          </a:p>
          <a:p>
            <a:pPr marL="171450" indent="-171450">
              <a:buFont typeface="Arial"/>
              <a:buChar char="•"/>
            </a:pPr>
            <a:r>
              <a:rPr lang="en-US" sz="1400" dirty="0">
                <a:latin typeface="Arial" panose="020B0604020202020204" pitchFamily="34" charset="0"/>
                <a:cs typeface="Arial" panose="020B0604020202020204" pitchFamily="34" charset="0"/>
              </a:rPr>
              <a:t>System size = 714 kW</a:t>
            </a:r>
          </a:p>
        </p:txBody>
      </p:sp>
      <p:pic>
        <p:nvPicPr>
          <p:cNvPr id="43" name="Picture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5375" y="3915391"/>
            <a:ext cx="2533250" cy="2244108"/>
          </a:xfrm>
          <a:prstGeom prst="rect">
            <a:avLst/>
          </a:prstGeom>
        </p:spPr>
      </p:pic>
      <p:sp>
        <p:nvSpPr>
          <p:cNvPr id="44" name="TextBox 43"/>
          <p:cNvSpPr txBox="1"/>
          <p:nvPr/>
        </p:nvSpPr>
        <p:spPr>
          <a:xfrm>
            <a:off x="3305544" y="3916361"/>
            <a:ext cx="2532912" cy="523220"/>
          </a:xfrm>
          <a:prstGeom prst="rect">
            <a:avLst/>
          </a:prstGeom>
          <a:solidFill>
            <a:schemeClr val="bg1">
              <a:lumMod val="50000"/>
              <a:alpha val="8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Example: </a:t>
            </a:r>
            <a:r>
              <a:rPr lang="en-US" sz="1400" dirty="0">
                <a:latin typeface="Arial" panose="020B0604020202020204" pitchFamily="34" charset="0"/>
                <a:cs typeface="Arial" panose="020B0604020202020204" pitchFamily="34" charset="0"/>
              </a:rPr>
              <a:t>Large</a:t>
            </a:r>
            <a:r>
              <a:rPr lang="en-US" sz="1400" b="1" dirty="0">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ea typeface="Lucida Grande"/>
                <a:cs typeface="Arial" panose="020B0604020202020204" pitchFamily="34" charset="0"/>
              </a:rPr>
              <a:t>parking lot</a:t>
            </a:r>
          </a:p>
          <a:p>
            <a:pPr marL="171450" indent="-171450">
              <a:buFont typeface="Arial"/>
              <a:buChar char="•"/>
            </a:pPr>
            <a:r>
              <a:rPr lang="en-US" sz="1400" dirty="0">
                <a:latin typeface="Arial" panose="020B0604020202020204" pitchFamily="34" charset="0"/>
                <a:cs typeface="Arial" panose="020B0604020202020204" pitchFamily="34" charset="0"/>
              </a:rPr>
              <a:t>System size = 567 kW</a:t>
            </a:r>
          </a:p>
        </p:txBody>
      </p:sp>
      <p:pic>
        <p:nvPicPr>
          <p:cNvPr id="45" name="Picture 44" descr="Hunters Point residential pic.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02439" y="3915390"/>
            <a:ext cx="2536761" cy="2244109"/>
          </a:xfrm>
          <a:prstGeom prst="rect">
            <a:avLst/>
          </a:prstGeom>
        </p:spPr>
      </p:pic>
      <p:sp>
        <p:nvSpPr>
          <p:cNvPr id="46" name="TextBox 45"/>
          <p:cNvSpPr txBox="1"/>
          <p:nvPr/>
        </p:nvSpPr>
        <p:spPr>
          <a:xfrm>
            <a:off x="6306288" y="3916361"/>
            <a:ext cx="2532912" cy="523220"/>
          </a:xfrm>
          <a:prstGeom prst="rect">
            <a:avLst/>
          </a:prstGeom>
          <a:solidFill>
            <a:schemeClr val="bg1">
              <a:lumMod val="50000"/>
              <a:alpha val="8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Example: </a:t>
            </a:r>
            <a:r>
              <a:rPr lang="en-US" sz="1400" dirty="0">
                <a:solidFill>
                  <a:srgbClr val="000000"/>
                </a:solidFill>
                <a:latin typeface="Arial" panose="020B0604020202020204" pitchFamily="34" charset="0"/>
                <a:ea typeface="Lucida Grande"/>
                <a:cs typeface="Arial" panose="020B0604020202020204" pitchFamily="34" charset="0"/>
              </a:rPr>
              <a:t>50 avg. rooftops</a:t>
            </a:r>
          </a:p>
          <a:p>
            <a:pPr marL="171450" indent="-171450">
              <a:buFont typeface="Arial"/>
              <a:buChar char="•"/>
            </a:pPr>
            <a:r>
              <a:rPr lang="en-US" sz="1400" dirty="0">
                <a:latin typeface="Arial" panose="020B0604020202020204" pitchFamily="34" charset="0"/>
                <a:cs typeface="Arial" panose="020B0604020202020204" pitchFamily="34" charset="0"/>
              </a:rPr>
              <a:t>Avg. system size = 5 kW</a:t>
            </a:r>
          </a:p>
        </p:txBody>
      </p:sp>
      <p:sp>
        <p:nvSpPr>
          <p:cNvPr id="47" name="TextBox 46"/>
          <p:cNvSpPr txBox="1"/>
          <p:nvPr/>
        </p:nvSpPr>
        <p:spPr>
          <a:xfrm>
            <a:off x="673100" y="6157887"/>
            <a:ext cx="1988045"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Commercial: 18 MW  </a:t>
            </a:r>
          </a:p>
        </p:txBody>
      </p:sp>
      <p:sp>
        <p:nvSpPr>
          <p:cNvPr id="48" name="TextBox 47"/>
          <p:cNvSpPr txBox="1"/>
          <p:nvPr/>
        </p:nvSpPr>
        <p:spPr>
          <a:xfrm>
            <a:off x="3632200" y="6157887"/>
            <a:ext cx="194476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Parking lots: 2 MW  </a:t>
            </a:r>
          </a:p>
        </p:txBody>
      </p:sp>
      <p:sp>
        <p:nvSpPr>
          <p:cNvPr id="49" name="TextBox 48"/>
          <p:cNvSpPr txBox="1"/>
          <p:nvPr/>
        </p:nvSpPr>
        <p:spPr>
          <a:xfrm>
            <a:off x="6735647" y="6157886"/>
            <a:ext cx="196399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Residential: 10 MW  </a:t>
            </a:r>
          </a:p>
        </p:txBody>
      </p:sp>
      <p:sp>
        <p:nvSpPr>
          <p:cNvPr id="22" name="Title 1"/>
          <p:cNvSpPr>
            <a:spLocks noGrp="1"/>
          </p:cNvSpPr>
          <p:nvPr>
            <p:ph type="title"/>
          </p:nvPr>
        </p:nvSpPr>
        <p:spPr>
          <a:xfrm>
            <a:off x="0" y="0"/>
            <a:ext cx="7315200" cy="762000"/>
          </a:xfrm>
        </p:spPr>
        <p:txBody>
          <a:bodyPr>
            <a:normAutofit fontScale="90000"/>
          </a:bodyPr>
          <a:lstStyle/>
          <a:p>
            <a:r>
              <a:rPr lang="en-US" dirty="0"/>
              <a:t>North Bay </a:t>
            </a:r>
            <a:r>
              <a:rPr lang="en-US" dirty="0">
                <a:latin typeface="Arial" charset="0"/>
                <a:cs typeface="Arial" charset="0"/>
              </a:rPr>
              <a:t>Community Resilience </a:t>
            </a:r>
            <a:r>
              <a:rPr lang="en-US" dirty="0"/>
              <a:t>Initiative: Resilience, economic, and environmental benefits</a:t>
            </a:r>
          </a:p>
        </p:txBody>
      </p:sp>
      <p:sp>
        <p:nvSpPr>
          <p:cNvPr id="23" name="TextBox 22"/>
          <p:cNvSpPr txBox="1"/>
          <p:nvPr/>
        </p:nvSpPr>
        <p:spPr>
          <a:xfrm>
            <a:off x="0" y="850900"/>
            <a:ext cx="914400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Example target: 30 MW Solar PV</a:t>
            </a:r>
          </a:p>
          <a:p>
            <a:pPr algn="ctr"/>
            <a:r>
              <a:rPr lang="en-US" dirty="0">
                <a:latin typeface="Arial" panose="020B0604020202020204" pitchFamily="34" charset="0"/>
                <a:cs typeface="Arial" panose="020B0604020202020204" pitchFamily="34" charset="0"/>
              </a:rPr>
              <a:t>Benefits over 20 years</a:t>
            </a:r>
          </a:p>
        </p:txBody>
      </p:sp>
    </p:spTree>
    <p:extLst>
      <p:ext uri="{BB962C8B-B14F-4D97-AF65-F5344CB8AC3E}">
        <p14:creationId xmlns:p14="http://schemas.microsoft.com/office/powerpoint/2010/main" val="535305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8556-5A6C-7547-AE98-3FF8AE6809CB}"/>
              </a:ext>
            </a:extLst>
          </p:cNvPr>
          <p:cNvSpPr>
            <a:spLocks noGrp="1"/>
          </p:cNvSpPr>
          <p:nvPr>
            <p:ph type="title"/>
          </p:nvPr>
        </p:nvSpPr>
        <p:spPr/>
        <p:txBody>
          <a:bodyPr/>
          <a:lstStyle/>
          <a:p>
            <a:r>
              <a:rPr lang="en-US" dirty="0"/>
              <a:t>Value of Resilience</a:t>
            </a:r>
          </a:p>
        </p:txBody>
      </p:sp>
      <p:sp>
        <p:nvSpPr>
          <p:cNvPr id="4" name="TextBox 3">
            <a:extLst>
              <a:ext uri="{FF2B5EF4-FFF2-40B4-BE49-F238E27FC236}">
                <a16:creationId xmlns:a16="http://schemas.microsoft.com/office/drawing/2014/main" id="{8212402A-AD42-DA4F-B812-4A4590878204}"/>
              </a:ext>
            </a:extLst>
          </p:cNvPr>
          <p:cNvSpPr txBox="1"/>
          <p:nvPr/>
        </p:nvSpPr>
        <p:spPr>
          <a:xfrm>
            <a:off x="1188413" y="2616200"/>
            <a:ext cx="6767174" cy="461665"/>
          </a:xfrm>
          <a:prstGeom prst="rect">
            <a:avLst/>
          </a:prstGeom>
          <a:noFill/>
        </p:spPr>
        <p:txBody>
          <a:bodyPr wrap="none" rtlCol="0">
            <a:spAutoFit/>
          </a:bodyPr>
          <a:lstStyle/>
          <a:p>
            <a:r>
              <a:rPr lang="en-US" sz="2400" dirty="0"/>
              <a:t>How much does resilience cost and what is its value?</a:t>
            </a:r>
          </a:p>
        </p:txBody>
      </p:sp>
    </p:spTree>
    <p:extLst>
      <p:ext uri="{BB962C8B-B14F-4D97-AF65-F5344CB8AC3E}">
        <p14:creationId xmlns:p14="http://schemas.microsoft.com/office/powerpoint/2010/main" val="142111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p:txBody>
          <a:bodyPr/>
          <a:lstStyle/>
          <a:p>
            <a:r>
              <a:rPr lang="en-US" dirty="0"/>
              <a:t>What does lack of resilience cost?</a:t>
            </a:r>
          </a:p>
        </p:txBody>
      </p:sp>
      <p:sp>
        <p:nvSpPr>
          <p:cNvPr id="3" name="Content Placeholder 2">
            <a:extLst>
              <a:ext uri="{FF2B5EF4-FFF2-40B4-BE49-F238E27FC236}">
                <a16:creationId xmlns:a16="http://schemas.microsoft.com/office/drawing/2014/main" id="{E5A76423-E95B-4A9E-817F-2C0DBDFE2284}"/>
              </a:ext>
            </a:extLst>
          </p:cNvPr>
          <p:cNvSpPr>
            <a:spLocks noGrp="1"/>
          </p:cNvSpPr>
          <p:nvPr>
            <p:ph idx="1"/>
          </p:nvPr>
        </p:nvSpPr>
        <p:spPr>
          <a:xfrm>
            <a:off x="178924" y="888282"/>
            <a:ext cx="8395059" cy="2341806"/>
          </a:xfrm>
        </p:spPr>
        <p:txBody>
          <a:bodyPr>
            <a:noAutofit/>
          </a:bodyPr>
          <a:lstStyle/>
          <a:p>
            <a:pPr>
              <a:spcBef>
                <a:spcPts val="600"/>
              </a:spcBef>
              <a:buFont typeface="Arial" panose="020B0604020202020204" pitchFamily="34" charset="0"/>
              <a:buChar char="•"/>
            </a:pPr>
            <a:r>
              <a:rPr lang="en-US" sz="2000" b="1" dirty="0">
                <a:solidFill>
                  <a:schemeClr val="tx1"/>
                </a:solidFill>
              </a:rPr>
              <a:t>$119 billion</a:t>
            </a:r>
            <a:r>
              <a:rPr lang="en-US" sz="2000" dirty="0">
                <a:solidFill>
                  <a:schemeClr val="tx1"/>
                </a:solidFill>
              </a:rPr>
              <a:t>:</a:t>
            </a:r>
            <a:r>
              <a:rPr lang="en-US" sz="2000" b="1" dirty="0">
                <a:solidFill>
                  <a:schemeClr val="tx1"/>
                </a:solidFill>
              </a:rPr>
              <a:t> </a:t>
            </a:r>
            <a:r>
              <a:rPr lang="en-US" sz="2000" dirty="0">
                <a:solidFill>
                  <a:schemeClr val="tx1"/>
                </a:solidFill>
              </a:rPr>
              <a:t>Annual cost of power outages to the U.S. </a:t>
            </a:r>
          </a:p>
          <a:p>
            <a:pPr marL="0" indent="0">
              <a:spcBef>
                <a:spcPts val="600"/>
              </a:spcBef>
              <a:buNone/>
            </a:pPr>
            <a:endParaRPr lang="en-US" sz="1400" dirty="0">
              <a:solidFill>
                <a:schemeClr val="tx1"/>
              </a:solidFill>
            </a:endParaRPr>
          </a:p>
          <a:p>
            <a:pPr>
              <a:spcBef>
                <a:spcPts val="600"/>
              </a:spcBef>
              <a:buFont typeface="Arial" panose="020B0604020202020204" pitchFamily="34" charset="0"/>
              <a:buChar char="•"/>
            </a:pPr>
            <a:r>
              <a:rPr lang="en-US" sz="2000" b="1" kern="1200" dirty="0">
                <a:solidFill>
                  <a:schemeClr val="tx1"/>
                </a:solidFill>
              </a:rPr>
              <a:t>$20 - $55 billion</a:t>
            </a:r>
            <a:r>
              <a:rPr lang="en-US" sz="2000" kern="1200" dirty="0">
                <a:solidFill>
                  <a:schemeClr val="tx1"/>
                </a:solidFill>
              </a:rPr>
              <a:t>:</a:t>
            </a:r>
            <a:r>
              <a:rPr lang="en-US" sz="2000" b="1" kern="1200" dirty="0">
                <a:solidFill>
                  <a:schemeClr val="tx1"/>
                </a:solidFill>
              </a:rPr>
              <a:t> </a:t>
            </a:r>
            <a:r>
              <a:rPr lang="en-US" sz="2000" kern="1200" dirty="0">
                <a:solidFill>
                  <a:schemeClr val="tx1"/>
                </a:solidFill>
              </a:rPr>
              <a:t>Annual cost to Americans of extreme weather and related power outages </a:t>
            </a:r>
          </a:p>
          <a:p>
            <a:pPr marL="0" indent="0">
              <a:spcBef>
                <a:spcPts val="600"/>
              </a:spcBef>
              <a:buNone/>
            </a:pPr>
            <a:endParaRPr lang="en-US" sz="1400" kern="1200" dirty="0">
              <a:solidFill>
                <a:schemeClr val="tx1"/>
              </a:solidFill>
            </a:endParaRPr>
          </a:p>
          <a:p>
            <a:pPr>
              <a:spcBef>
                <a:spcPts val="600"/>
              </a:spcBef>
              <a:buFont typeface="Arial" panose="020B0604020202020204" pitchFamily="34" charset="0"/>
              <a:buChar char="•"/>
            </a:pPr>
            <a:r>
              <a:rPr lang="en-US" sz="2000" b="1" dirty="0">
                <a:solidFill>
                  <a:schemeClr val="tx1"/>
                </a:solidFill>
              </a:rPr>
              <a:t>$243 billion - $1 trillion: </a:t>
            </a:r>
            <a:r>
              <a:rPr lang="en-US" sz="2000" dirty="0">
                <a:solidFill>
                  <a:schemeClr val="tx1"/>
                </a:solidFill>
              </a:rPr>
              <a:t>Potential cost of a cyber attack that shuts down New York and D.C. areas</a:t>
            </a:r>
          </a:p>
        </p:txBody>
      </p:sp>
      <p:pic>
        <p:nvPicPr>
          <p:cNvPr id="4" name="Picture 2" descr="Image result for natural disasters images">
            <a:extLst>
              <a:ext uri="{FF2B5EF4-FFF2-40B4-BE49-F238E27FC236}">
                <a16:creationId xmlns:a16="http://schemas.microsoft.com/office/drawing/2014/main" id="{481C59D3-8311-C046-BAC3-F4748232D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493" y="3374791"/>
            <a:ext cx="5537707" cy="310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27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(nonprofit) mission</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1155700" y="2260600"/>
            <a:ext cx="6832600" cy="1815882"/>
          </a:xfrm>
          <a:prstGeom prst="rect">
            <a:avLst/>
          </a:prstGeom>
          <a:noFill/>
        </p:spPr>
        <p:txBody>
          <a:bodyPr wrap="square" rtlCol="0">
            <a:spAutoFit/>
          </a:bodyPr>
          <a:lstStyle/>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p:txBody>
      </p:sp>
    </p:spTree>
    <p:extLst>
      <p:ext uri="{BB962C8B-B14F-4D97-AF65-F5344CB8AC3E}">
        <p14:creationId xmlns:p14="http://schemas.microsoft.com/office/powerpoint/2010/main" val="290673962"/>
      </p:ext>
    </p:extLst>
  </p:cSld>
  <p:clrMapOvr>
    <a:masterClrMapping/>
  </p:clrMapOvr>
  <mc:AlternateContent xmlns:mc="http://schemas.openxmlformats.org/markup-compatibility/2006" xmlns:p14="http://schemas.microsoft.com/office/powerpoint/2010/main">
    <mc:Choice Requires="p14">
      <p:transition spd="slow" p14:dur="2000" advTm="13649"/>
    </mc:Choice>
    <mc:Fallback xmlns="">
      <p:transition xmlns:p14="http://schemas.microsoft.com/office/powerpoint/2010/main" spd="slow" advTm="1364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2713178" y="3043529"/>
            <a:ext cx="184731" cy="369332"/>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7" name="Content Placeholder 3"/>
          <p:cNvSpPr>
            <a:spLocks noGrp="1"/>
          </p:cNvSpPr>
          <p:nvPr>
            <p:ph idx="4294967295"/>
          </p:nvPr>
        </p:nvSpPr>
        <p:spPr>
          <a:xfrm>
            <a:off x="247272" y="789964"/>
            <a:ext cx="8724900" cy="4547648"/>
          </a:xfrm>
        </p:spPr>
        <p:txBody>
          <a:bodyPr>
            <a:noAutofit/>
          </a:bodyPr>
          <a:lstStyle/>
          <a:p>
            <a:pPr>
              <a:buFont typeface="Arial" panose="020B0604020202020204" pitchFamily="34" charset="0"/>
              <a:buChar char="•"/>
            </a:pPr>
            <a:r>
              <a:rPr lang="en-US" sz="1800" b="1" dirty="0">
                <a:solidFill>
                  <a:schemeClr val="tx1"/>
                </a:solidFill>
              </a:rPr>
              <a:t>Powers critical loads until utility services are restored</a:t>
            </a:r>
          </a:p>
          <a:p>
            <a:pPr lvl="1">
              <a:buClr>
                <a:schemeClr val="tx1"/>
              </a:buClr>
              <a:buFont typeface="Arial" panose="020B0604020202020204" pitchFamily="34" charset="0"/>
              <a:buChar char="•"/>
            </a:pPr>
            <a:r>
              <a:rPr lang="en-US" sz="1600" dirty="0">
                <a:solidFill>
                  <a:schemeClr val="tx1"/>
                </a:solidFill>
              </a:rPr>
              <a:t>Eliminates need to relocate vulnerable populations (infirm, elderly, and disadvantaged)</a:t>
            </a:r>
          </a:p>
          <a:p>
            <a:pPr>
              <a:buFont typeface="Arial" panose="020B0604020202020204" pitchFamily="34" charset="0"/>
              <a:buChar char="•"/>
            </a:pPr>
            <a:r>
              <a:rPr lang="en-US" sz="1800" b="1" dirty="0">
                <a:solidFill>
                  <a:schemeClr val="tx1"/>
                </a:solidFill>
              </a:rPr>
              <a:t>Ensures continued critical services </a:t>
            </a:r>
          </a:p>
          <a:p>
            <a:pPr lvl="1">
              <a:buClr>
                <a:schemeClr val="tx1"/>
              </a:buClr>
              <a:buFont typeface="Arial" panose="020B0604020202020204" pitchFamily="34" charset="0"/>
              <a:buChar char="•"/>
            </a:pPr>
            <a:r>
              <a:rPr lang="en-US" sz="1600" dirty="0">
                <a:solidFill>
                  <a:schemeClr val="tx1"/>
                </a:solidFill>
              </a:rPr>
              <a:t>Water supply, medical and elder-care facilities, grocery stores, gas stations, shelters, communications centers</a:t>
            </a:r>
          </a:p>
          <a:p>
            <a:pPr lvl="1">
              <a:buClr>
                <a:schemeClr val="tx1"/>
              </a:buClr>
              <a:buFont typeface="Arial" panose="020B0604020202020204" pitchFamily="34" charset="0"/>
              <a:buChar char="•"/>
            </a:pPr>
            <a:r>
              <a:rPr lang="en-US" sz="1600" dirty="0">
                <a:solidFill>
                  <a:schemeClr val="tx1"/>
                </a:solidFill>
              </a:rPr>
              <a:t>Avoids the cost of emergency aid logistics</a:t>
            </a:r>
          </a:p>
          <a:p>
            <a:pPr>
              <a:buFont typeface="Arial" panose="020B0604020202020204" pitchFamily="34" charset="0"/>
              <a:buChar char="•"/>
            </a:pPr>
            <a:r>
              <a:rPr lang="en-US" sz="1800" b="1" dirty="0">
                <a:solidFill>
                  <a:schemeClr val="tx1"/>
                </a:solidFill>
              </a:rPr>
              <a:t>Provides power for essential recovery operations </a:t>
            </a:r>
          </a:p>
          <a:p>
            <a:pPr marL="692150" lvl="1" indent="-296863">
              <a:buClr>
                <a:schemeClr val="tx1"/>
              </a:buClr>
              <a:buFont typeface="Arial" panose="020B0604020202020204" pitchFamily="34" charset="0"/>
              <a:buChar char="•"/>
            </a:pPr>
            <a:r>
              <a:rPr lang="en-US" sz="1600" dirty="0">
                <a:solidFill>
                  <a:schemeClr val="tx1"/>
                </a:solidFill>
              </a:rPr>
              <a:t>Lighting for buildings, communications, water pumps for firefighting and flood control, emergency shelters, food refrigeration</a:t>
            </a:r>
          </a:p>
          <a:p>
            <a:pPr defTabSz="685800">
              <a:buFont typeface="Arial" panose="020B0604020202020204" pitchFamily="34" charset="0"/>
              <a:buChar char="•"/>
            </a:pPr>
            <a:r>
              <a:rPr lang="en-US" sz="1800" b="1" dirty="0">
                <a:solidFill>
                  <a:schemeClr val="tx1"/>
                </a:solidFill>
              </a:rPr>
              <a:t>Reduces dependence on diesel generators </a:t>
            </a:r>
          </a:p>
          <a:p>
            <a:pPr marL="692150" lvl="1" indent="-296863" defTabSz="685800">
              <a:buClr>
                <a:schemeClr val="tx1"/>
              </a:buClr>
              <a:buFont typeface="Arial" panose="020B0604020202020204" pitchFamily="34" charset="0"/>
              <a:buChar char="•"/>
            </a:pPr>
            <a:r>
              <a:rPr lang="en-US" sz="1600" dirty="0">
                <a:solidFill>
                  <a:schemeClr val="tx1"/>
                </a:solidFill>
              </a:rPr>
              <a:t>Diesel can be expensive and difficult to </a:t>
            </a:r>
            <a:br>
              <a:rPr lang="en-US" sz="1600" dirty="0">
                <a:solidFill>
                  <a:schemeClr val="tx1"/>
                </a:solidFill>
              </a:rPr>
            </a:br>
            <a:r>
              <a:rPr lang="en-US" sz="1600" dirty="0">
                <a:solidFill>
                  <a:schemeClr val="tx1"/>
                </a:solidFill>
              </a:rPr>
              <a:t>deliver in emergencies</a:t>
            </a:r>
          </a:p>
          <a:p>
            <a:pPr marL="692150" lvl="1" indent="-296863" defTabSz="685800">
              <a:buClr>
                <a:schemeClr val="tx1"/>
              </a:buClr>
              <a:buFont typeface="Arial" panose="020B0604020202020204" pitchFamily="34" charset="0"/>
              <a:buChar char="•"/>
            </a:pPr>
            <a:r>
              <a:rPr lang="en-US" sz="1600" dirty="0">
                <a:solidFill>
                  <a:schemeClr val="tx1"/>
                </a:solidFill>
              </a:rPr>
              <a:t>Ongoing diesel maintenance requires </a:t>
            </a:r>
          </a:p>
          <a:p>
            <a:pPr marL="457200" lvl="1" indent="0" defTabSz="685800">
              <a:buClr>
                <a:schemeClr val="tx1"/>
              </a:buClr>
              <a:buNone/>
            </a:pPr>
            <a:r>
              <a:rPr lang="en-US" sz="1600" dirty="0">
                <a:solidFill>
                  <a:schemeClr val="tx1"/>
                </a:solidFill>
              </a:rPr>
              <a:t>	regular operation with onsite air pollution</a:t>
            </a:r>
          </a:p>
          <a:p>
            <a:pPr defTabSz="685800">
              <a:buFont typeface="Arial" panose="020B0604020202020204" pitchFamily="34" charset="0"/>
              <a:buChar char="•"/>
            </a:pPr>
            <a:r>
              <a:rPr lang="en-US" sz="1800" b="1" dirty="0">
                <a:solidFill>
                  <a:schemeClr val="tx1"/>
                </a:solidFill>
              </a:rPr>
              <a:t>Keeps businesses open </a:t>
            </a:r>
          </a:p>
          <a:p>
            <a:pPr lvl="1" defTabSz="685800">
              <a:buClr>
                <a:schemeClr val="tx1"/>
              </a:buClr>
              <a:buFont typeface="Arial" panose="020B0604020202020204" pitchFamily="34" charset="0"/>
              <a:buChar char="•"/>
            </a:pPr>
            <a:r>
              <a:rPr lang="en-US" sz="1600" dirty="0">
                <a:solidFill>
                  <a:schemeClr val="tx1"/>
                </a:solidFill>
              </a:rPr>
              <a:t>Serves the community and maintains </a:t>
            </a:r>
            <a:br>
              <a:rPr lang="en-US" sz="1600" dirty="0">
                <a:solidFill>
                  <a:schemeClr val="tx1"/>
                </a:solidFill>
              </a:rPr>
            </a:br>
            <a:r>
              <a:rPr lang="en-US" sz="1600" dirty="0">
                <a:solidFill>
                  <a:schemeClr val="tx1"/>
                </a:solidFill>
              </a:rPr>
              <a:t>revenue streams</a:t>
            </a:r>
          </a:p>
        </p:txBody>
      </p:sp>
      <p:pic>
        <p:nvPicPr>
          <p:cNvPr id="6" name="Picture 5">
            <a:extLst>
              <a:ext uri="{FF2B5EF4-FFF2-40B4-BE49-F238E27FC236}">
                <a16:creationId xmlns:a16="http://schemas.microsoft.com/office/drawing/2014/main" id="{F1CCE7D1-0B60-784E-A31C-93B1F2D85EA4}"/>
              </a:ext>
            </a:extLst>
          </p:cNvPr>
          <p:cNvPicPr>
            <a:picLocks noChangeAspect="1"/>
          </p:cNvPicPr>
          <p:nvPr/>
        </p:nvPicPr>
        <p:blipFill>
          <a:blip r:embed="rId3"/>
          <a:stretch>
            <a:fillRect/>
          </a:stretch>
        </p:blipFill>
        <p:spPr>
          <a:xfrm>
            <a:off x="4791919" y="4221953"/>
            <a:ext cx="4352081" cy="2264568"/>
          </a:xfrm>
          <a:prstGeom prst="rect">
            <a:avLst/>
          </a:prstGeom>
        </p:spPr>
      </p:pic>
      <p:sp>
        <p:nvSpPr>
          <p:cNvPr id="5" name="TextBox 4">
            <a:extLst>
              <a:ext uri="{FF2B5EF4-FFF2-40B4-BE49-F238E27FC236}">
                <a16:creationId xmlns:a16="http://schemas.microsoft.com/office/drawing/2014/main" id="{A335BC23-825B-EE42-B6EB-0021E6789FE2}"/>
              </a:ext>
            </a:extLst>
          </p:cNvPr>
          <p:cNvSpPr txBox="1"/>
          <p:nvPr/>
        </p:nvSpPr>
        <p:spPr>
          <a:xfrm>
            <a:off x="0" y="7793"/>
            <a:ext cx="6907427" cy="769441"/>
          </a:xfrm>
          <a:prstGeom prst="rect">
            <a:avLst/>
          </a:prstGeom>
          <a:noFill/>
        </p:spPr>
        <p:txBody>
          <a:bodyPr wrap="square" rtlCol="0">
            <a:spAutoFit/>
          </a:bodyPr>
          <a:lstStyle/>
          <a:p>
            <a:r>
              <a:rPr lang="en-US" sz="2200" b="1" dirty="0">
                <a:solidFill>
                  <a:schemeClr val="lt1"/>
                </a:solidFill>
                <a:latin typeface="Arial"/>
                <a:ea typeface="Arial"/>
                <a:cs typeface="Arial"/>
                <a:sym typeface="Arial"/>
              </a:rPr>
              <a:t>Resilience provided by Community Microgrids has tremendous value during a disaster</a:t>
            </a:r>
            <a:endParaRPr lang="en-US" sz="2200" dirty="0"/>
          </a:p>
        </p:txBody>
      </p:sp>
    </p:spTree>
    <p:extLst>
      <p:ext uri="{BB962C8B-B14F-4D97-AF65-F5344CB8AC3E}">
        <p14:creationId xmlns:p14="http://schemas.microsoft.com/office/powerpoint/2010/main" val="1596383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p:txBody>
          <a:bodyPr>
            <a:normAutofit fontScale="90000"/>
          </a:bodyPr>
          <a:lstStyle/>
          <a:p>
            <a:r>
              <a:rPr lang="en-US" dirty="0"/>
              <a:t>But how do we determine the monetary value </a:t>
            </a:r>
            <a:br>
              <a:rPr lang="en-US" dirty="0"/>
            </a:br>
            <a:r>
              <a:rPr lang="en-US" dirty="0"/>
              <a:t>of resilience?</a:t>
            </a:r>
          </a:p>
        </p:txBody>
      </p:sp>
      <p:graphicFrame>
        <p:nvGraphicFramePr>
          <p:cNvPr id="5" name="Table 4">
            <a:extLst>
              <a:ext uri="{FF2B5EF4-FFF2-40B4-BE49-F238E27FC236}">
                <a16:creationId xmlns:a16="http://schemas.microsoft.com/office/drawing/2014/main" id="{38CC4BE1-F82C-8941-BBD3-69F492540525}"/>
              </a:ext>
            </a:extLst>
          </p:cNvPr>
          <p:cNvGraphicFramePr>
            <a:graphicFrameLocks noGrp="1"/>
          </p:cNvGraphicFramePr>
          <p:nvPr>
            <p:extLst>
              <p:ext uri="{D42A27DB-BD31-4B8C-83A1-F6EECF244321}">
                <p14:modId xmlns:p14="http://schemas.microsoft.com/office/powerpoint/2010/main" val="752407494"/>
              </p:ext>
            </p:extLst>
          </p:nvPr>
        </p:nvGraphicFramePr>
        <p:xfrm>
          <a:off x="3246817" y="1246947"/>
          <a:ext cx="5782881" cy="4244340"/>
        </p:xfrm>
        <a:graphic>
          <a:graphicData uri="http://schemas.openxmlformats.org/drawingml/2006/table">
            <a:tbl>
              <a:tblPr firstRow="1" bandRow="1">
                <a:tableStyleId>{21E4AEA4-8DFA-4A89-87EB-49C32662AFE0}</a:tableStyleId>
              </a:tblPr>
              <a:tblGrid>
                <a:gridCol w="1855011">
                  <a:extLst>
                    <a:ext uri="{9D8B030D-6E8A-4147-A177-3AD203B41FA5}">
                      <a16:colId xmlns:a16="http://schemas.microsoft.com/office/drawing/2014/main" val="3925713140"/>
                    </a:ext>
                  </a:extLst>
                </a:gridCol>
                <a:gridCol w="3927870">
                  <a:extLst>
                    <a:ext uri="{9D8B030D-6E8A-4147-A177-3AD203B41FA5}">
                      <a16:colId xmlns:a16="http://schemas.microsoft.com/office/drawing/2014/main" val="888065669"/>
                    </a:ext>
                  </a:extLst>
                </a:gridCol>
              </a:tblGrid>
              <a:tr h="480060">
                <a:tc>
                  <a:txBody>
                    <a:bodyPr/>
                    <a:lstStyle/>
                    <a:p>
                      <a:r>
                        <a:rPr lang="en-US" sz="1600" dirty="0"/>
                        <a:t>Consequence of disaster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1600" dirty="0"/>
                        <a:t>Resilience assessment metric</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80504044"/>
                  </a:ext>
                </a:extLst>
              </a:tr>
              <a:tr h="1303020">
                <a:tc>
                  <a:txBody>
                    <a:bodyPr/>
                    <a:lstStyle/>
                    <a:p>
                      <a:r>
                        <a:rPr lang="en-US" sz="1600" dirty="0">
                          <a:solidFill>
                            <a:schemeClr val="tx1"/>
                          </a:solidFill>
                        </a:rPr>
                        <a:t>Unavailable electrical service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rPr>
                        <a:t>- Cumulative customer-hours of outages</a:t>
                      </a:r>
                    </a:p>
                    <a:p>
                      <a:r>
                        <a:rPr lang="en-US" sz="1600" dirty="0">
                          <a:solidFill>
                            <a:schemeClr val="tx1"/>
                          </a:solidFill>
                        </a:rPr>
                        <a:t>- Cumulative customer energy demand not served</a:t>
                      </a:r>
                    </a:p>
                    <a:p>
                      <a:r>
                        <a:rPr lang="en-US" sz="1600" dirty="0">
                          <a:solidFill>
                            <a:schemeClr val="tx1"/>
                          </a:solidFill>
                        </a:rPr>
                        <a:t>- Average percentage of customers experiencing an outage in a specified time period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230724"/>
                  </a:ext>
                </a:extLst>
              </a:tr>
              <a:tr h="480060">
                <a:tc>
                  <a:txBody>
                    <a:bodyPr/>
                    <a:lstStyle/>
                    <a:p>
                      <a:r>
                        <a:rPr lang="en-US" sz="1600" dirty="0">
                          <a:solidFill>
                            <a:schemeClr val="tx1"/>
                          </a:solidFill>
                        </a:rPr>
                        <a:t>Grid restoration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rPr>
                        <a:t>- Time to recovery</a:t>
                      </a:r>
                    </a:p>
                    <a:p>
                      <a:r>
                        <a:rPr lang="en-US" sz="1600" dirty="0">
                          <a:solidFill>
                            <a:schemeClr val="tx1"/>
                          </a:solidFill>
                        </a:rPr>
                        <a:t>- Cost of recovery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3848103"/>
                  </a:ext>
                </a:extLst>
              </a:tr>
              <a:tr h="1097280">
                <a:tc>
                  <a:txBody>
                    <a:bodyPr/>
                    <a:lstStyle/>
                    <a:p>
                      <a:r>
                        <a:rPr lang="en-US" sz="1600" dirty="0">
                          <a:solidFill>
                            <a:schemeClr val="tx1"/>
                          </a:solidFill>
                        </a:rPr>
                        <a:t>Monetary impact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chemeClr val="tx1"/>
                          </a:solidFill>
                        </a:rPr>
                        <a:t>- Loss of utility revenue</a:t>
                      </a:r>
                    </a:p>
                    <a:p>
                      <a:r>
                        <a:rPr lang="en-US" sz="1600" dirty="0">
                          <a:solidFill>
                            <a:schemeClr val="tx1"/>
                          </a:solidFill>
                        </a:rPr>
                        <a:t>- Cost of grid repair and replacement</a:t>
                      </a:r>
                    </a:p>
                    <a:p>
                      <a:r>
                        <a:rPr lang="en-US" sz="1600" dirty="0">
                          <a:solidFill>
                            <a:schemeClr val="tx1"/>
                          </a:solidFill>
                        </a:rPr>
                        <a:t>- Cost of recovery</a:t>
                      </a:r>
                    </a:p>
                    <a:p>
                      <a:r>
                        <a:rPr lang="en-US" sz="1600" dirty="0">
                          <a:solidFill>
                            <a:schemeClr val="tx1"/>
                          </a:solidFill>
                        </a:rPr>
                        <a:t>- Avoided outage cost</a:t>
                      </a:r>
                    </a:p>
                    <a:p>
                      <a:r>
                        <a:rPr lang="en-US" sz="1600" dirty="0">
                          <a:solidFill>
                            <a:schemeClr val="tx1"/>
                          </a:solidFill>
                        </a:rPr>
                        <a:t>- Lost business revenue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7239066"/>
                  </a:ext>
                </a:extLst>
              </a:tr>
              <a:tr h="278130">
                <a:tc>
                  <a:txBody>
                    <a:bodyPr/>
                    <a:lstStyle/>
                    <a:p>
                      <a:r>
                        <a:rPr lang="en-US" sz="1600" dirty="0">
                          <a:solidFill>
                            <a:schemeClr val="tx1"/>
                          </a:solidFill>
                        </a:rPr>
                        <a:t>Community impact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 Critical services without power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707022"/>
                  </a:ext>
                </a:extLst>
              </a:tr>
            </a:tbl>
          </a:graphicData>
        </a:graphic>
      </p:graphicFrame>
      <p:sp>
        <p:nvSpPr>
          <p:cNvPr id="9" name="Content Placeholder 2">
            <a:extLst>
              <a:ext uri="{FF2B5EF4-FFF2-40B4-BE49-F238E27FC236}">
                <a16:creationId xmlns:a16="http://schemas.microsoft.com/office/drawing/2014/main" id="{C76105F9-1BA0-7343-9EA5-79A0F9BEBB09}"/>
              </a:ext>
            </a:extLst>
          </p:cNvPr>
          <p:cNvSpPr>
            <a:spLocks noGrp="1"/>
          </p:cNvSpPr>
          <p:nvPr>
            <p:ph idx="1"/>
          </p:nvPr>
        </p:nvSpPr>
        <p:spPr>
          <a:xfrm>
            <a:off x="0" y="1501189"/>
            <a:ext cx="3127022" cy="4302105"/>
          </a:xfrm>
        </p:spPr>
        <p:txBody>
          <a:bodyPr>
            <a:noAutofit/>
          </a:bodyPr>
          <a:lstStyle/>
          <a:p>
            <a:pPr indent="-256032">
              <a:buFont typeface="Arial" panose="020B0604020202020204" pitchFamily="34" charset="0"/>
              <a:buChar char="•"/>
            </a:pPr>
            <a:r>
              <a:rPr lang="en-US" sz="1600" b="1" dirty="0">
                <a:solidFill>
                  <a:schemeClr val="tx1"/>
                </a:solidFill>
              </a:rPr>
              <a:t>Cost of outages</a:t>
            </a:r>
            <a:r>
              <a:rPr lang="en-US" sz="1600" dirty="0">
                <a:solidFill>
                  <a:schemeClr val="tx1"/>
                </a:solidFill>
              </a:rPr>
              <a:t>: Varies by location, population density, facility type. Can include lost output and wages, spoiled inventory, delayed production, damage to the electric grid</a:t>
            </a:r>
          </a:p>
          <a:p>
            <a:pPr indent="-256032">
              <a:buFont typeface="Arial" panose="020B0604020202020204" pitchFamily="34" charset="0"/>
              <a:buChar char="•"/>
            </a:pPr>
            <a:r>
              <a:rPr lang="en-US" sz="1600" b="1" dirty="0">
                <a:solidFill>
                  <a:schemeClr val="tx1"/>
                </a:solidFill>
              </a:rPr>
              <a:t>Cost of storage</a:t>
            </a:r>
            <a:r>
              <a:rPr lang="en-US" sz="1600" dirty="0">
                <a:solidFill>
                  <a:schemeClr val="tx1"/>
                </a:solidFill>
              </a:rPr>
              <a:t>: Varies by size of electric load and size of critical load</a:t>
            </a:r>
          </a:p>
          <a:p>
            <a:pPr indent="-256032">
              <a:buFont typeface="Arial" panose="020B0604020202020204" pitchFamily="34" charset="0"/>
              <a:buChar char="•"/>
            </a:pPr>
            <a:r>
              <a:rPr lang="en-US" sz="1600" b="1" dirty="0">
                <a:solidFill>
                  <a:schemeClr val="tx1"/>
                </a:solidFill>
              </a:rPr>
              <a:t>Cost of islanding</a:t>
            </a:r>
            <a:r>
              <a:rPr lang="en-US" sz="1600" dirty="0">
                <a:solidFill>
                  <a:schemeClr val="tx1"/>
                </a:solidFill>
              </a:rPr>
              <a:t>: 3% - 21% of non-</a:t>
            </a:r>
            <a:r>
              <a:rPr lang="en-US" sz="1600" dirty="0" err="1">
                <a:solidFill>
                  <a:schemeClr val="tx1"/>
                </a:solidFill>
              </a:rPr>
              <a:t>islandable</a:t>
            </a:r>
            <a:r>
              <a:rPr lang="en-US" sz="1600" dirty="0">
                <a:solidFill>
                  <a:schemeClr val="tx1"/>
                </a:solidFill>
              </a:rPr>
              <a:t> solar+storage cost (figures from NREL)</a:t>
            </a:r>
          </a:p>
          <a:p>
            <a:pPr lvl="2"/>
            <a:endParaRPr lang="en-US" sz="1350" dirty="0">
              <a:solidFill>
                <a:schemeClr val="tx1"/>
              </a:solidFill>
            </a:endParaRPr>
          </a:p>
          <a:p>
            <a:pPr lvl="1"/>
            <a:endParaRPr lang="en-US" sz="1500" dirty="0">
              <a:solidFill>
                <a:srgbClr val="000000"/>
              </a:solidFill>
            </a:endParaRPr>
          </a:p>
        </p:txBody>
      </p:sp>
      <p:sp>
        <p:nvSpPr>
          <p:cNvPr id="10" name="Rectangle 9">
            <a:extLst>
              <a:ext uri="{FF2B5EF4-FFF2-40B4-BE49-F238E27FC236}">
                <a16:creationId xmlns:a16="http://schemas.microsoft.com/office/drawing/2014/main" id="{24EA7287-2F13-BB4C-8787-506A54E450AB}"/>
              </a:ext>
            </a:extLst>
          </p:cNvPr>
          <p:cNvSpPr/>
          <p:nvPr/>
        </p:nvSpPr>
        <p:spPr>
          <a:xfrm>
            <a:off x="128610" y="939944"/>
            <a:ext cx="2862946" cy="400110"/>
          </a:xfrm>
          <a:prstGeom prst="rect">
            <a:avLst/>
          </a:prstGeom>
        </p:spPr>
        <p:txBody>
          <a:bodyPr wrap="square">
            <a:spAutoFit/>
          </a:bodyPr>
          <a:lstStyle/>
          <a:p>
            <a:r>
              <a:rPr lang="en-US" sz="2000" b="1" dirty="0"/>
              <a:t>Factors to consider</a:t>
            </a:r>
          </a:p>
        </p:txBody>
      </p:sp>
    </p:spTree>
    <p:extLst>
      <p:ext uri="{BB962C8B-B14F-4D97-AF65-F5344CB8AC3E}">
        <p14:creationId xmlns:p14="http://schemas.microsoft.com/office/powerpoint/2010/main" val="2294761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567FA6-AA80-0144-9B87-93428EB6EC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02"/>
          <a:stretch/>
        </p:blipFill>
        <p:spPr>
          <a:xfrm>
            <a:off x="4391378" y="3288194"/>
            <a:ext cx="4741334" cy="3188242"/>
          </a:xfrm>
          <a:prstGeom prst="rect">
            <a:avLst/>
          </a:prstGeom>
        </p:spPr>
      </p:pic>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a:xfrm>
            <a:off x="0" y="5591"/>
            <a:ext cx="7315200" cy="762000"/>
          </a:xfrm>
        </p:spPr>
        <p:txBody>
          <a:bodyPr>
            <a:normAutofit fontScale="90000"/>
          </a:bodyPr>
          <a:lstStyle/>
          <a:p>
            <a:r>
              <a:rPr lang="en-US" dirty="0"/>
              <a:t>Value of Resilience: </a:t>
            </a:r>
            <a:br>
              <a:rPr lang="en-US" dirty="0"/>
            </a:br>
            <a:r>
              <a:rPr lang="en-US" dirty="0"/>
              <a:t>$2,808/kW of critical load per year</a:t>
            </a:r>
          </a:p>
        </p:txBody>
      </p:sp>
      <p:sp>
        <p:nvSpPr>
          <p:cNvPr id="14" name="Rectangle 13">
            <a:extLst>
              <a:ext uri="{FF2B5EF4-FFF2-40B4-BE49-F238E27FC236}">
                <a16:creationId xmlns:a16="http://schemas.microsoft.com/office/drawing/2014/main" id="{AAA1FE9C-16C5-834D-9B3E-E8052E2027C0}"/>
              </a:ext>
            </a:extLst>
          </p:cNvPr>
          <p:cNvSpPr/>
          <p:nvPr/>
        </p:nvSpPr>
        <p:spPr>
          <a:xfrm>
            <a:off x="149182" y="967419"/>
            <a:ext cx="8516679" cy="369332"/>
          </a:xfrm>
          <a:prstGeom prst="rect">
            <a:avLst/>
          </a:prstGeom>
        </p:spPr>
        <p:txBody>
          <a:bodyPr wrap="square">
            <a:spAutoFit/>
          </a:bodyPr>
          <a:lstStyle/>
          <a:p>
            <a:r>
              <a:rPr lang="en-US" b="1" dirty="0"/>
              <a:t>Annually, resilience is worth $2,808</a:t>
            </a:r>
            <a:r>
              <a:rPr lang="en-US" b="1" dirty="0">
                <a:solidFill>
                  <a:srgbClr val="FF0000"/>
                </a:solidFill>
              </a:rPr>
              <a:t> </a:t>
            </a:r>
            <a:r>
              <a:rPr lang="en-US" b="1" dirty="0"/>
              <a:t>per kilowatt of critical load in the US</a:t>
            </a:r>
          </a:p>
        </p:txBody>
      </p:sp>
      <p:sp>
        <p:nvSpPr>
          <p:cNvPr id="9" name="Content Placeholder 3">
            <a:extLst>
              <a:ext uri="{FF2B5EF4-FFF2-40B4-BE49-F238E27FC236}">
                <a16:creationId xmlns:a16="http://schemas.microsoft.com/office/drawing/2014/main" id="{9BF73B69-5886-154A-9650-AF4132ED18F5}"/>
              </a:ext>
            </a:extLst>
          </p:cNvPr>
          <p:cNvSpPr txBox="1">
            <a:spLocks/>
          </p:cNvSpPr>
          <p:nvPr/>
        </p:nvSpPr>
        <p:spPr bwMode="auto">
          <a:xfrm>
            <a:off x="285419" y="1429277"/>
            <a:ext cx="8294138" cy="4011967"/>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4"/>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4"/>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4"/>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4"/>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4"/>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00050">
              <a:spcBef>
                <a:spcPts val="600"/>
              </a:spcBef>
              <a:buClrTx/>
              <a:buFont typeface="Arial" panose="020B0604020202020204" pitchFamily="34" charset="0"/>
              <a:buChar char="•"/>
            </a:pPr>
            <a:r>
              <a:rPr lang="en-US" sz="1800" dirty="0">
                <a:solidFill>
                  <a:schemeClr val="tx1"/>
                </a:solidFill>
              </a:rPr>
              <a:t>Based on real-world scenarios run through the Clean Coalition VOR model</a:t>
            </a:r>
          </a:p>
          <a:p>
            <a:pPr marL="400050">
              <a:spcBef>
                <a:spcPts val="600"/>
              </a:spcBef>
              <a:buClrTx/>
              <a:buFont typeface="Arial" panose="020B0604020202020204" pitchFamily="34" charset="0"/>
              <a:buChar char="•"/>
            </a:pPr>
            <a:r>
              <a:rPr lang="en-US" sz="1800" dirty="0">
                <a:solidFill>
                  <a:schemeClr val="tx1"/>
                </a:solidFill>
              </a:rPr>
              <a:t>Tier 1 = Critical load, usually 10% of total load — life-sustaining or crucial to keep facility operational during a grid outage</a:t>
            </a:r>
          </a:p>
          <a:p>
            <a:pPr marL="800100" lvl="1">
              <a:spcBef>
                <a:spcPts val="600"/>
              </a:spcBef>
              <a:buClrTx/>
              <a:buFont typeface="Arial" panose="020B0604020202020204" pitchFamily="34" charset="0"/>
              <a:buChar char="•"/>
            </a:pPr>
            <a:r>
              <a:rPr lang="en-US" sz="1600" dirty="0">
                <a:solidFill>
                  <a:schemeClr val="tx1"/>
                </a:solidFill>
              </a:rPr>
              <a:t>Tier 2 = Priority load (15%) — important but not necessary to keep operational during an outage</a:t>
            </a:r>
          </a:p>
          <a:p>
            <a:pPr marL="800100" lvl="1">
              <a:spcBef>
                <a:spcPts val="600"/>
              </a:spcBef>
              <a:buClrTx/>
              <a:buFont typeface="Arial" panose="020B0604020202020204" pitchFamily="34" charset="0"/>
              <a:buChar char="•"/>
            </a:pPr>
            <a:r>
              <a:rPr lang="en-US" sz="1600" dirty="0">
                <a:solidFill>
                  <a:schemeClr val="tx1"/>
                </a:solidFill>
              </a:rPr>
              <a:t>Tier 3 = Discretionary load (75%) — the remainder of the total load</a:t>
            </a:r>
          </a:p>
          <a:p>
            <a:pPr marL="400050">
              <a:spcBef>
                <a:spcPts val="600"/>
              </a:spcBef>
              <a:buClrTx/>
              <a:buFont typeface="Arial" panose="020B0604020202020204" pitchFamily="34" charset="0"/>
              <a:buChar char="•"/>
            </a:pPr>
            <a:r>
              <a:rPr lang="en-US" sz="1800" dirty="0">
                <a:solidFill>
                  <a:schemeClr val="tx1"/>
                </a:solidFill>
              </a:rPr>
              <a:t>Based on keeping critical load </a:t>
            </a:r>
            <a:br>
              <a:rPr lang="en-US" sz="1800" dirty="0">
                <a:solidFill>
                  <a:schemeClr val="tx1"/>
                </a:solidFill>
              </a:rPr>
            </a:br>
            <a:r>
              <a:rPr lang="en-US" sz="1800" dirty="0">
                <a:solidFill>
                  <a:schemeClr val="tx1"/>
                </a:solidFill>
              </a:rPr>
              <a:t>online for </a:t>
            </a:r>
            <a:r>
              <a:rPr lang="en-US" sz="1800" b="1" dirty="0">
                <a:solidFill>
                  <a:schemeClr val="tx1"/>
                </a:solidFill>
              </a:rPr>
              <a:t>one day</a:t>
            </a:r>
            <a:r>
              <a:rPr lang="en-US" sz="1800" dirty="0">
                <a:solidFill>
                  <a:schemeClr val="tx1"/>
                </a:solidFill>
              </a:rPr>
              <a:t> on the worst-</a:t>
            </a:r>
            <a:br>
              <a:rPr lang="en-US" sz="1800" dirty="0">
                <a:solidFill>
                  <a:schemeClr val="tx1"/>
                </a:solidFill>
              </a:rPr>
            </a:br>
            <a:r>
              <a:rPr lang="en-US" sz="1800" dirty="0">
                <a:solidFill>
                  <a:schemeClr val="tx1"/>
                </a:solidFill>
              </a:rPr>
              <a:t>case solar day </a:t>
            </a:r>
          </a:p>
          <a:p>
            <a:pPr marL="800100" lvl="1">
              <a:spcBef>
                <a:spcPts val="600"/>
              </a:spcBef>
              <a:buClrTx/>
              <a:buFont typeface="Arial" panose="020B0604020202020204" pitchFamily="34" charset="0"/>
              <a:buChar char="•"/>
            </a:pPr>
            <a:r>
              <a:rPr lang="en-US" sz="1600" dirty="0">
                <a:solidFill>
                  <a:schemeClr val="tx1"/>
                </a:solidFill>
              </a:rPr>
              <a:t>If outage spans days with greater </a:t>
            </a:r>
            <a:br>
              <a:rPr lang="en-US" sz="1600" dirty="0">
                <a:solidFill>
                  <a:schemeClr val="tx1"/>
                </a:solidFill>
              </a:rPr>
            </a:br>
            <a:r>
              <a:rPr lang="en-US" sz="1600" dirty="0">
                <a:solidFill>
                  <a:schemeClr val="tx1"/>
                </a:solidFill>
              </a:rPr>
              <a:t>solar resource, may be able to </a:t>
            </a:r>
            <a:br>
              <a:rPr lang="en-US" sz="1600" dirty="0">
                <a:solidFill>
                  <a:schemeClr val="tx1"/>
                </a:solidFill>
              </a:rPr>
            </a:br>
            <a:r>
              <a:rPr lang="en-US" sz="1600" dirty="0">
                <a:solidFill>
                  <a:schemeClr val="tx1"/>
                </a:solidFill>
              </a:rPr>
              <a:t>keep Tier 2 or even Tier 3 loads </a:t>
            </a:r>
            <a:br>
              <a:rPr lang="en-US" sz="1600" dirty="0">
                <a:solidFill>
                  <a:schemeClr val="tx1"/>
                </a:solidFill>
              </a:rPr>
            </a:br>
            <a:r>
              <a:rPr lang="en-US" sz="1600" dirty="0">
                <a:solidFill>
                  <a:schemeClr val="tx1"/>
                </a:solidFill>
              </a:rPr>
              <a:t>online</a:t>
            </a:r>
          </a:p>
        </p:txBody>
      </p:sp>
    </p:spTree>
    <p:extLst>
      <p:ext uri="{BB962C8B-B14F-4D97-AF65-F5344CB8AC3E}">
        <p14:creationId xmlns:p14="http://schemas.microsoft.com/office/powerpoint/2010/main" val="124525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p:txBody>
          <a:bodyPr>
            <a:normAutofit fontScale="90000"/>
          </a:bodyPr>
          <a:lstStyle/>
          <a:p>
            <a:r>
              <a:rPr lang="en-US" dirty="0"/>
              <a:t>Valuing resilience: </a:t>
            </a:r>
            <a:br>
              <a:rPr lang="en-US" dirty="0"/>
            </a:br>
            <a:r>
              <a:rPr lang="en-US" dirty="0"/>
              <a:t>The Clean Coalition Value of Resilience (VOR) Model</a:t>
            </a:r>
          </a:p>
        </p:txBody>
      </p:sp>
      <p:grpSp>
        <p:nvGrpSpPr>
          <p:cNvPr id="28" name="Group 27">
            <a:extLst>
              <a:ext uri="{FF2B5EF4-FFF2-40B4-BE49-F238E27FC236}">
                <a16:creationId xmlns:a16="http://schemas.microsoft.com/office/drawing/2014/main" id="{ABA4EC7B-8D1C-C144-B01B-CB72B0B84C03}"/>
              </a:ext>
            </a:extLst>
          </p:cNvPr>
          <p:cNvGrpSpPr/>
          <p:nvPr/>
        </p:nvGrpSpPr>
        <p:grpSpPr>
          <a:xfrm>
            <a:off x="246243" y="1004496"/>
            <a:ext cx="8501379" cy="5032504"/>
            <a:chOff x="246243" y="983231"/>
            <a:chExt cx="8501379" cy="5032504"/>
          </a:xfrm>
        </p:grpSpPr>
        <p:sp>
          <p:nvSpPr>
            <p:cNvPr id="8" name="Content Placeholder 3">
              <a:extLst>
                <a:ext uri="{FF2B5EF4-FFF2-40B4-BE49-F238E27FC236}">
                  <a16:creationId xmlns:a16="http://schemas.microsoft.com/office/drawing/2014/main" id="{ACB58A02-1E5A-2A48-B436-0D9B33934E1B}"/>
                </a:ext>
              </a:extLst>
            </p:cNvPr>
            <p:cNvSpPr txBox="1">
              <a:spLocks/>
            </p:cNvSpPr>
            <p:nvPr/>
          </p:nvSpPr>
          <p:spPr bwMode="auto">
            <a:xfrm>
              <a:off x="382737" y="1142760"/>
              <a:ext cx="8364885" cy="487297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3"/>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3"/>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3"/>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00050" lvl="1" indent="0">
                <a:spcBef>
                  <a:spcPts val="1800"/>
                </a:spcBef>
                <a:buNone/>
              </a:pPr>
              <a:r>
                <a:rPr lang="en-US" sz="1600" b="1" dirty="0">
                  <a:solidFill>
                    <a:schemeClr val="tx1"/>
                  </a:solidFill>
                </a:rPr>
                <a:t>The size of your load</a:t>
              </a:r>
              <a:r>
                <a:rPr lang="en-US" sz="1600" dirty="0">
                  <a:solidFill>
                    <a:schemeClr val="tx1"/>
                  </a:solidFill>
                </a:rPr>
                <a:t>: How much electricity do you use per year?</a:t>
              </a:r>
            </a:p>
            <a:p>
              <a:pPr marL="400050" lvl="1" indent="0">
                <a:spcBef>
                  <a:spcPts val="1800"/>
                </a:spcBef>
                <a:buNone/>
              </a:pPr>
              <a:r>
                <a:rPr lang="en-US" sz="1600" b="1" dirty="0">
                  <a:solidFill>
                    <a:schemeClr val="tx1"/>
                  </a:solidFill>
                </a:rPr>
                <a:t>The size of your critical load</a:t>
              </a:r>
              <a:r>
                <a:rPr lang="en-US" sz="1600" dirty="0">
                  <a:solidFill>
                    <a:schemeClr val="tx1"/>
                  </a:solidFill>
                </a:rPr>
                <a:t>: What percentage of your electrical load is essential to keep running during an extended outage? For many facilities, this is 10%.</a:t>
              </a:r>
            </a:p>
            <a:p>
              <a:pPr marL="400050" lvl="1" indent="0">
                <a:spcBef>
                  <a:spcPts val="1800"/>
                </a:spcBef>
                <a:buNone/>
              </a:pPr>
              <a:r>
                <a:rPr lang="en-US" sz="1600" b="1" dirty="0">
                  <a:solidFill>
                    <a:schemeClr val="tx1"/>
                  </a:solidFill>
                </a:rPr>
                <a:t>The length of outage you want to prepare for</a:t>
              </a:r>
              <a:r>
                <a:rPr lang="en-US" sz="1600" dirty="0">
                  <a:solidFill>
                    <a:schemeClr val="tx1"/>
                  </a:solidFill>
                </a:rPr>
                <a:t>: Do you want to prepare for short outages of a few minutes, or prepare for outages lasting several days or more?</a:t>
              </a:r>
            </a:p>
            <a:p>
              <a:pPr marL="400050" lvl="1" indent="0">
                <a:spcBef>
                  <a:spcPts val="1800"/>
                </a:spcBef>
                <a:buNone/>
              </a:pPr>
              <a:r>
                <a:rPr lang="en-US" sz="1600" b="1" dirty="0">
                  <a:solidFill>
                    <a:schemeClr val="tx1"/>
                  </a:solidFill>
                </a:rPr>
                <a:t>The cost of an outage</a:t>
              </a:r>
              <a:r>
                <a:rPr lang="en-US" sz="1600" dirty="0">
                  <a:solidFill>
                    <a:schemeClr val="tx1"/>
                  </a:solidFill>
                </a:rPr>
                <a:t>: How much revenue or productivity do you lose per hour during an outage? If you don’t have this figure, you can use the national average of $117 per kilowatt-hour, based on data from the Department of Energy’s National Renewable Energy Lab (NREL).</a:t>
              </a:r>
            </a:p>
            <a:p>
              <a:pPr marL="400050" lvl="1" indent="0">
                <a:spcBef>
                  <a:spcPts val="1800"/>
                </a:spcBef>
                <a:buNone/>
              </a:pPr>
              <a:r>
                <a:rPr lang="en-US" sz="1600" b="1" dirty="0">
                  <a:solidFill>
                    <a:schemeClr val="tx1"/>
                  </a:solidFill>
                </a:rPr>
                <a:t>Your energy storage system</a:t>
              </a:r>
              <a:r>
                <a:rPr lang="en-US" sz="1600" dirty="0">
                  <a:solidFill>
                    <a:schemeClr val="tx1"/>
                  </a:solidFill>
                </a:rPr>
                <a:t>: The minimum and maximum state of charge you’d like to allow for your battery; the initial state of charge at the time of an outage; and your battery cost (including cost/benefit analysis for demand charge reduction), capacity, and round-trip efficiency.</a:t>
              </a:r>
            </a:p>
            <a:p>
              <a:pPr marL="400050" lvl="1" indent="0">
                <a:spcBef>
                  <a:spcPts val="1800"/>
                </a:spcBef>
                <a:buNone/>
              </a:pPr>
              <a:r>
                <a:rPr lang="en-US" sz="1600" b="1" dirty="0">
                  <a:solidFill>
                    <a:schemeClr val="tx1"/>
                  </a:solidFill>
                </a:rPr>
                <a:t>The amount of sunshine in your area</a:t>
              </a:r>
              <a:r>
                <a:rPr lang="en-US" sz="1600" dirty="0">
                  <a:solidFill>
                    <a:schemeClr val="tx1"/>
                  </a:solidFill>
                </a:rPr>
                <a:t>: Average amount of sunshine in your area, as well as the amount of sunshine on the worst 5 solar days of the year.</a:t>
              </a:r>
            </a:p>
          </p:txBody>
        </p:sp>
        <p:pic>
          <p:nvPicPr>
            <p:cNvPr id="10" name="Picture 9">
              <a:extLst>
                <a:ext uri="{FF2B5EF4-FFF2-40B4-BE49-F238E27FC236}">
                  <a16:creationId xmlns:a16="http://schemas.microsoft.com/office/drawing/2014/main" id="{9D132066-E496-DF4B-A98B-49B0F18AF881}"/>
                </a:ext>
              </a:extLst>
            </p:cNvPr>
            <p:cNvPicPr>
              <a:picLocks noChangeAspect="1"/>
            </p:cNvPicPr>
            <p:nvPr/>
          </p:nvPicPr>
          <p:blipFill>
            <a:blip r:embed="rId4"/>
            <a:stretch>
              <a:fillRect/>
            </a:stretch>
          </p:blipFill>
          <p:spPr>
            <a:xfrm>
              <a:off x="246243" y="3066571"/>
              <a:ext cx="428208" cy="428208"/>
            </a:xfrm>
            <a:prstGeom prst="rect">
              <a:avLst/>
            </a:prstGeom>
          </p:spPr>
        </p:pic>
        <p:pic>
          <p:nvPicPr>
            <p:cNvPr id="14" name="Picture 13">
              <a:extLst>
                <a:ext uri="{FF2B5EF4-FFF2-40B4-BE49-F238E27FC236}">
                  <a16:creationId xmlns:a16="http://schemas.microsoft.com/office/drawing/2014/main" id="{0B407527-5FF7-964E-BB41-DEB00AEC656C}"/>
                </a:ext>
              </a:extLst>
            </p:cNvPr>
            <p:cNvPicPr>
              <a:picLocks noChangeAspect="1"/>
            </p:cNvPicPr>
            <p:nvPr/>
          </p:nvPicPr>
          <p:blipFill>
            <a:blip r:embed="rId5"/>
            <a:stretch>
              <a:fillRect/>
            </a:stretch>
          </p:blipFill>
          <p:spPr>
            <a:xfrm>
              <a:off x="249413" y="2229026"/>
              <a:ext cx="458837" cy="458837"/>
            </a:xfrm>
            <a:prstGeom prst="rect">
              <a:avLst/>
            </a:prstGeom>
          </p:spPr>
        </p:pic>
        <p:pic>
          <p:nvPicPr>
            <p:cNvPr id="18" name="Picture 17">
              <a:extLst>
                <a:ext uri="{FF2B5EF4-FFF2-40B4-BE49-F238E27FC236}">
                  <a16:creationId xmlns:a16="http://schemas.microsoft.com/office/drawing/2014/main" id="{1383949D-4B7F-384C-932A-6E35A781BC89}"/>
                </a:ext>
              </a:extLst>
            </p:cNvPr>
            <p:cNvPicPr>
              <a:picLocks noChangeAspect="1"/>
            </p:cNvPicPr>
            <p:nvPr/>
          </p:nvPicPr>
          <p:blipFill>
            <a:blip r:embed="rId6"/>
            <a:stretch>
              <a:fillRect/>
            </a:stretch>
          </p:blipFill>
          <p:spPr>
            <a:xfrm>
              <a:off x="290817" y="4207050"/>
              <a:ext cx="376028" cy="506191"/>
            </a:xfrm>
            <a:prstGeom prst="rect">
              <a:avLst/>
            </a:prstGeom>
          </p:spPr>
        </p:pic>
        <p:pic>
          <p:nvPicPr>
            <p:cNvPr id="20" name="Picture 19">
              <a:extLst>
                <a:ext uri="{FF2B5EF4-FFF2-40B4-BE49-F238E27FC236}">
                  <a16:creationId xmlns:a16="http://schemas.microsoft.com/office/drawing/2014/main" id="{7C5A8620-F8FE-7642-A86C-59DB93553173}"/>
                </a:ext>
              </a:extLst>
            </p:cNvPr>
            <p:cNvPicPr>
              <a:picLocks noChangeAspect="1"/>
            </p:cNvPicPr>
            <p:nvPr/>
          </p:nvPicPr>
          <p:blipFill>
            <a:blip r:embed="rId7"/>
            <a:stretch>
              <a:fillRect/>
            </a:stretch>
          </p:blipFill>
          <p:spPr>
            <a:xfrm>
              <a:off x="301593" y="5367567"/>
              <a:ext cx="411296" cy="411296"/>
            </a:xfrm>
            <a:prstGeom prst="rect">
              <a:avLst/>
            </a:prstGeom>
          </p:spPr>
        </p:pic>
        <p:pic>
          <p:nvPicPr>
            <p:cNvPr id="24" name="Picture 23">
              <a:extLst>
                <a:ext uri="{FF2B5EF4-FFF2-40B4-BE49-F238E27FC236}">
                  <a16:creationId xmlns:a16="http://schemas.microsoft.com/office/drawing/2014/main" id="{11791D31-54AE-E049-ACF0-07572D6B6C23}"/>
                </a:ext>
              </a:extLst>
            </p:cNvPr>
            <p:cNvPicPr>
              <a:picLocks noChangeAspect="1"/>
            </p:cNvPicPr>
            <p:nvPr/>
          </p:nvPicPr>
          <p:blipFill>
            <a:blip r:embed="rId8"/>
            <a:stretch>
              <a:fillRect/>
            </a:stretch>
          </p:blipFill>
          <p:spPr>
            <a:xfrm>
              <a:off x="301593" y="983231"/>
              <a:ext cx="406657" cy="406657"/>
            </a:xfrm>
            <a:prstGeom prst="rect">
              <a:avLst/>
            </a:prstGeom>
          </p:spPr>
        </p:pic>
        <p:pic>
          <p:nvPicPr>
            <p:cNvPr id="27" name="Picture 26">
              <a:extLst>
                <a:ext uri="{FF2B5EF4-FFF2-40B4-BE49-F238E27FC236}">
                  <a16:creationId xmlns:a16="http://schemas.microsoft.com/office/drawing/2014/main" id="{DC7C6AB3-BF3D-E749-9B07-8BB645F2B46F}"/>
                </a:ext>
              </a:extLst>
            </p:cNvPr>
            <p:cNvPicPr>
              <a:picLocks noChangeAspect="1"/>
            </p:cNvPicPr>
            <p:nvPr/>
          </p:nvPicPr>
          <p:blipFill>
            <a:blip r:embed="rId9"/>
            <a:stretch>
              <a:fillRect/>
            </a:stretch>
          </p:blipFill>
          <p:spPr>
            <a:xfrm>
              <a:off x="246243" y="1530710"/>
              <a:ext cx="482453" cy="471826"/>
            </a:xfrm>
            <a:prstGeom prst="rect">
              <a:avLst/>
            </a:prstGeom>
          </p:spPr>
        </p:pic>
      </p:grpSp>
    </p:spTree>
    <p:extLst>
      <p:ext uri="{BB962C8B-B14F-4D97-AF65-F5344CB8AC3E}">
        <p14:creationId xmlns:p14="http://schemas.microsoft.com/office/powerpoint/2010/main" val="181980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a:xfrm>
            <a:off x="0" y="5591"/>
            <a:ext cx="7315200" cy="762000"/>
          </a:xfrm>
        </p:spPr>
        <p:txBody>
          <a:bodyPr>
            <a:normAutofit fontScale="90000"/>
          </a:bodyPr>
          <a:lstStyle/>
          <a:p>
            <a:r>
              <a:rPr lang="en-US" dirty="0"/>
              <a:t>Clean Coalition Value of Resilience Model outputs</a:t>
            </a:r>
          </a:p>
        </p:txBody>
      </p:sp>
      <p:sp>
        <p:nvSpPr>
          <p:cNvPr id="14" name="Rectangle 13">
            <a:extLst>
              <a:ext uri="{FF2B5EF4-FFF2-40B4-BE49-F238E27FC236}">
                <a16:creationId xmlns:a16="http://schemas.microsoft.com/office/drawing/2014/main" id="{AAA1FE9C-16C5-834D-9B3E-E8052E2027C0}"/>
              </a:ext>
            </a:extLst>
          </p:cNvPr>
          <p:cNvSpPr/>
          <p:nvPr/>
        </p:nvSpPr>
        <p:spPr>
          <a:xfrm>
            <a:off x="149182" y="1057731"/>
            <a:ext cx="8516679" cy="369332"/>
          </a:xfrm>
          <a:prstGeom prst="rect">
            <a:avLst/>
          </a:prstGeom>
        </p:spPr>
        <p:txBody>
          <a:bodyPr wrap="square">
            <a:spAutoFit/>
          </a:bodyPr>
          <a:lstStyle/>
          <a:p>
            <a:r>
              <a:rPr lang="en-US" b="1" dirty="0"/>
              <a:t>The tool calculates:</a:t>
            </a:r>
          </a:p>
        </p:txBody>
      </p:sp>
      <p:sp>
        <p:nvSpPr>
          <p:cNvPr id="9" name="Content Placeholder 3">
            <a:extLst>
              <a:ext uri="{FF2B5EF4-FFF2-40B4-BE49-F238E27FC236}">
                <a16:creationId xmlns:a16="http://schemas.microsoft.com/office/drawing/2014/main" id="{9BF73B69-5886-154A-9650-AF4132ED18F5}"/>
              </a:ext>
            </a:extLst>
          </p:cNvPr>
          <p:cNvSpPr txBox="1">
            <a:spLocks/>
          </p:cNvSpPr>
          <p:nvPr/>
        </p:nvSpPr>
        <p:spPr bwMode="auto">
          <a:xfrm>
            <a:off x="285418" y="1519590"/>
            <a:ext cx="8380443" cy="1819033"/>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3"/>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3"/>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3"/>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00050">
              <a:spcBef>
                <a:spcPts val="600"/>
              </a:spcBef>
              <a:buClrTx/>
              <a:buFont typeface="Arial" panose="020B0604020202020204" pitchFamily="34" charset="0"/>
              <a:buChar char="•"/>
            </a:pPr>
            <a:r>
              <a:rPr lang="en-US" sz="1600" dirty="0">
                <a:solidFill>
                  <a:schemeClr val="tx1"/>
                </a:solidFill>
              </a:rPr>
              <a:t>The minimum battery capacity you need for resilience</a:t>
            </a:r>
          </a:p>
          <a:p>
            <a:pPr marL="400050">
              <a:spcBef>
                <a:spcPts val="600"/>
              </a:spcBef>
              <a:buClrTx/>
              <a:buFont typeface="Arial" panose="020B0604020202020204" pitchFamily="34" charset="0"/>
              <a:buChar char="•"/>
            </a:pPr>
            <a:r>
              <a:rPr lang="en-US" sz="1600" dirty="0">
                <a:solidFill>
                  <a:schemeClr val="tx1"/>
                </a:solidFill>
              </a:rPr>
              <a:t>The total cost for a system at your site to monetize demand charge reduction</a:t>
            </a:r>
          </a:p>
          <a:p>
            <a:pPr marL="400050">
              <a:spcBef>
                <a:spcPts val="600"/>
              </a:spcBef>
              <a:buClrTx/>
              <a:buFont typeface="Arial" panose="020B0604020202020204" pitchFamily="34" charset="0"/>
              <a:buChar char="•"/>
            </a:pPr>
            <a:r>
              <a:rPr lang="en-US" sz="1600" dirty="0">
                <a:solidFill>
                  <a:schemeClr val="tx1"/>
                </a:solidFill>
              </a:rPr>
              <a:t>Your total system cost, based on the required battery capacity</a:t>
            </a:r>
          </a:p>
          <a:p>
            <a:pPr marL="400050">
              <a:spcBef>
                <a:spcPts val="600"/>
              </a:spcBef>
              <a:buClrTx/>
              <a:buFont typeface="Arial" panose="020B0604020202020204" pitchFamily="34" charset="0"/>
              <a:buChar char="•"/>
            </a:pPr>
            <a:r>
              <a:rPr lang="en-US" sz="1600" b="1" dirty="0">
                <a:solidFill>
                  <a:schemeClr val="tx1"/>
                </a:solidFill>
              </a:rPr>
              <a:t>Resilience cost</a:t>
            </a:r>
            <a:r>
              <a:rPr lang="en-US" sz="1600" dirty="0">
                <a:solidFill>
                  <a:schemeClr val="tx1"/>
                </a:solidFill>
              </a:rPr>
              <a:t>: The total system cost for the resilience portion of your system</a:t>
            </a:r>
          </a:p>
          <a:p>
            <a:pPr marL="400050">
              <a:spcBef>
                <a:spcPts val="600"/>
              </a:spcBef>
              <a:buClrTx/>
              <a:buFont typeface="Arial" panose="020B0604020202020204" pitchFamily="34" charset="0"/>
              <a:buChar char="•"/>
            </a:pPr>
            <a:r>
              <a:rPr lang="en-US" sz="1600" b="1" dirty="0">
                <a:solidFill>
                  <a:schemeClr val="tx1"/>
                </a:solidFill>
              </a:rPr>
              <a:t>Resilience value</a:t>
            </a:r>
            <a:r>
              <a:rPr lang="en-US" sz="1600" dirty="0">
                <a:solidFill>
                  <a:schemeClr val="tx1"/>
                </a:solidFill>
              </a:rPr>
              <a:t>: The annual value of resilience provided by your system</a:t>
            </a:r>
          </a:p>
          <a:p>
            <a:pPr marL="57150" indent="0">
              <a:spcBef>
                <a:spcPts val="600"/>
              </a:spcBef>
              <a:buClrTx/>
              <a:buNone/>
            </a:pPr>
            <a:endParaRPr lang="en-US" sz="1600" dirty="0">
              <a:solidFill>
                <a:schemeClr val="tx1"/>
              </a:solidFill>
            </a:endParaRPr>
          </a:p>
          <a:p>
            <a:pPr marL="400050">
              <a:spcBef>
                <a:spcPts val="600"/>
              </a:spcBef>
              <a:buClrTx/>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58957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a:xfrm>
            <a:off x="0" y="5591"/>
            <a:ext cx="7315200" cy="762000"/>
          </a:xfrm>
        </p:spPr>
        <p:txBody>
          <a:bodyPr>
            <a:normAutofit fontScale="90000"/>
          </a:bodyPr>
          <a:lstStyle/>
          <a:p>
            <a:r>
              <a:rPr lang="en-US" dirty="0"/>
              <a:t>Value of resilience for a Community Microgrid:</a:t>
            </a:r>
            <a:br>
              <a:rPr lang="en-US" dirty="0"/>
            </a:br>
            <a:r>
              <a:rPr lang="en-US" dirty="0"/>
              <a:t>One building at a corporate campus</a:t>
            </a:r>
          </a:p>
        </p:txBody>
      </p:sp>
      <p:graphicFrame>
        <p:nvGraphicFramePr>
          <p:cNvPr id="8" name="Table 7">
            <a:extLst>
              <a:ext uri="{FF2B5EF4-FFF2-40B4-BE49-F238E27FC236}">
                <a16:creationId xmlns:a16="http://schemas.microsoft.com/office/drawing/2014/main" id="{31C629DB-CEFC-44F7-9078-412597E97C98}"/>
              </a:ext>
            </a:extLst>
          </p:cNvPr>
          <p:cNvGraphicFramePr>
            <a:graphicFrameLocks noGrp="1"/>
          </p:cNvGraphicFramePr>
          <p:nvPr>
            <p:extLst/>
          </p:nvPr>
        </p:nvGraphicFramePr>
        <p:xfrm>
          <a:off x="259647" y="1347579"/>
          <a:ext cx="6920088" cy="1845153"/>
        </p:xfrm>
        <a:graphic>
          <a:graphicData uri="http://schemas.openxmlformats.org/drawingml/2006/table">
            <a:tbl>
              <a:tblPr firstRow="1" bandRow="1">
                <a:tableStyleId>{7E9639D4-E3E2-4D34-9284-5A2195B3D0D7}</a:tableStyleId>
              </a:tblPr>
              <a:tblGrid>
                <a:gridCol w="1778984">
                  <a:extLst>
                    <a:ext uri="{9D8B030D-6E8A-4147-A177-3AD203B41FA5}">
                      <a16:colId xmlns:a16="http://schemas.microsoft.com/office/drawing/2014/main" val="745185310"/>
                    </a:ext>
                  </a:extLst>
                </a:gridCol>
                <a:gridCol w="794880">
                  <a:extLst>
                    <a:ext uri="{9D8B030D-6E8A-4147-A177-3AD203B41FA5}">
                      <a16:colId xmlns:a16="http://schemas.microsoft.com/office/drawing/2014/main" val="3540108325"/>
                    </a:ext>
                  </a:extLst>
                </a:gridCol>
                <a:gridCol w="837217">
                  <a:extLst>
                    <a:ext uri="{9D8B030D-6E8A-4147-A177-3AD203B41FA5}">
                      <a16:colId xmlns:a16="http://schemas.microsoft.com/office/drawing/2014/main" val="790663481"/>
                    </a:ext>
                  </a:extLst>
                </a:gridCol>
                <a:gridCol w="1207750">
                  <a:extLst>
                    <a:ext uri="{9D8B030D-6E8A-4147-A177-3AD203B41FA5}">
                      <a16:colId xmlns:a16="http://schemas.microsoft.com/office/drawing/2014/main" val="1355256672"/>
                    </a:ext>
                  </a:extLst>
                </a:gridCol>
                <a:gridCol w="995580">
                  <a:extLst>
                    <a:ext uri="{9D8B030D-6E8A-4147-A177-3AD203B41FA5}">
                      <a16:colId xmlns:a16="http://schemas.microsoft.com/office/drawing/2014/main" val="2111822509"/>
                    </a:ext>
                  </a:extLst>
                </a:gridCol>
                <a:gridCol w="1305677">
                  <a:extLst>
                    <a:ext uri="{9D8B030D-6E8A-4147-A177-3AD203B41FA5}">
                      <a16:colId xmlns:a16="http://schemas.microsoft.com/office/drawing/2014/main" val="1658164881"/>
                    </a:ext>
                  </a:extLst>
                </a:gridCol>
              </a:tblGrid>
              <a:tr h="228287">
                <a:tc>
                  <a:txBody>
                    <a:bodyPr/>
                    <a:lstStyle/>
                    <a:p>
                      <a:r>
                        <a:rPr lang="en-US" sz="1100" dirty="0"/>
                        <a:t>Item</a:t>
                      </a:r>
                    </a:p>
                  </a:txBody>
                  <a:tcPr marL="68580" marR="68580" marT="34290" marB="34290" anchor="ctr">
                    <a:solidFill>
                      <a:schemeClr val="tx1">
                        <a:lumMod val="50000"/>
                        <a:lumOff val="50000"/>
                      </a:schemeClr>
                    </a:solidFill>
                  </a:tcPr>
                </a:tc>
                <a:tc>
                  <a:txBody>
                    <a:bodyPr/>
                    <a:lstStyle/>
                    <a:p>
                      <a:r>
                        <a:rPr lang="en-US" sz="1100" dirty="0"/>
                        <a:t>Inputs</a:t>
                      </a:r>
                    </a:p>
                  </a:txBody>
                  <a:tcPr marL="68580" marR="68580" marT="34290" marB="34290" anchor="ctr">
                    <a:solidFill>
                      <a:schemeClr val="tx1">
                        <a:lumMod val="50000"/>
                        <a:lumOff val="50000"/>
                      </a:schemeClr>
                    </a:solidFill>
                  </a:tcPr>
                </a:tc>
                <a:tc>
                  <a:txBody>
                    <a:bodyPr/>
                    <a:lstStyle/>
                    <a:p>
                      <a:r>
                        <a:rPr lang="en-US" sz="1100" dirty="0"/>
                        <a:t>Units</a:t>
                      </a:r>
                    </a:p>
                  </a:txBody>
                  <a:tcPr marL="68580" marR="68580" marT="34290" marB="34290" anchor="ctr">
                    <a:solidFill>
                      <a:schemeClr val="tx1">
                        <a:lumMod val="50000"/>
                        <a:lumOff val="50000"/>
                      </a:schemeClr>
                    </a:solidFill>
                  </a:tcPr>
                </a:tc>
                <a:tc>
                  <a:txBody>
                    <a:bodyPr/>
                    <a:lstStyle/>
                    <a:p>
                      <a:r>
                        <a:rPr lang="en-US" sz="1100" dirty="0"/>
                        <a:t>Inputs</a:t>
                      </a:r>
                    </a:p>
                  </a:txBody>
                  <a:tcPr marL="68580" marR="68580" marT="34290" marB="34290" anchor="ctr">
                    <a:solidFill>
                      <a:schemeClr val="tx1">
                        <a:lumMod val="50000"/>
                        <a:lumOff val="50000"/>
                      </a:schemeClr>
                    </a:solidFill>
                  </a:tcPr>
                </a:tc>
                <a:tc>
                  <a:txBody>
                    <a:bodyPr/>
                    <a:lstStyle/>
                    <a:p>
                      <a:endParaRPr lang="en-US" sz="1100" dirty="0"/>
                    </a:p>
                  </a:txBody>
                  <a:tcPr marL="68580" marR="68580" marT="34290" marB="34290" anchor="ctr">
                    <a:solidFill>
                      <a:schemeClr val="tx1">
                        <a:lumMod val="50000"/>
                        <a:lumOff val="50000"/>
                      </a:schemeClr>
                    </a:solidFill>
                  </a:tcPr>
                </a:tc>
                <a:tc>
                  <a:txBody>
                    <a:bodyPr/>
                    <a:lstStyle/>
                    <a:p>
                      <a:r>
                        <a:rPr lang="en-US" sz="1100" dirty="0"/>
                        <a:t>Calculation</a:t>
                      </a:r>
                    </a:p>
                  </a:txBody>
                  <a:tcPr marL="68580" marR="68580" marT="34290" marB="34290" anchor="ctr">
                    <a:solidFill>
                      <a:schemeClr val="tx1">
                        <a:lumMod val="50000"/>
                        <a:lumOff val="50000"/>
                      </a:schemeClr>
                    </a:solidFill>
                  </a:tcPr>
                </a:tc>
                <a:extLst>
                  <a:ext uri="{0D108BD9-81ED-4DB2-BD59-A6C34878D82A}">
                    <a16:rowId xmlns:a16="http://schemas.microsoft.com/office/drawing/2014/main" val="3722799719"/>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Inverters</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250</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a:t>
                      </a:r>
                    </a:p>
                  </a:txBody>
                  <a:tcPr marL="0" marR="0" marT="0" marB="0" anchor="ctr"/>
                </a:tc>
                <a:tc>
                  <a:txBody>
                    <a:bodyPr/>
                    <a:lstStyle/>
                    <a:p>
                      <a:pPr algn="r" fontAlgn="b"/>
                      <a:r>
                        <a:rPr lang="en-US" sz="1200" b="0" i="0" u="none" strike="noStrike" dirty="0">
                          <a:solidFill>
                            <a:srgbClr val="000000"/>
                          </a:solidFill>
                          <a:effectLst/>
                          <a:latin typeface="+mn-lt"/>
                        </a:rPr>
                        <a:t> $1,062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a:t>
                      </a:r>
                    </a:p>
                  </a:txBody>
                  <a:tcPr marL="0" marR="0" marT="0" marB="0" anchor="ctr"/>
                </a:tc>
                <a:tc>
                  <a:txBody>
                    <a:bodyPr/>
                    <a:lstStyle/>
                    <a:p>
                      <a:pPr algn="ctr" fontAlgn="b"/>
                      <a:r>
                        <a:rPr lang="en-US" sz="1200" b="0" i="0" u="none" strike="noStrike" dirty="0">
                          <a:solidFill>
                            <a:srgbClr val="000000"/>
                          </a:solidFill>
                          <a:effectLst/>
                          <a:latin typeface="+mn-lt"/>
                        </a:rPr>
                        <a:t>$265,500</a:t>
                      </a:r>
                    </a:p>
                  </a:txBody>
                  <a:tcPr marL="0" marR="0" marT="0" marB="0" anchor="ctr"/>
                </a:tc>
                <a:extLst>
                  <a:ext uri="{0D108BD9-81ED-4DB2-BD59-A6C34878D82A}">
                    <a16:rowId xmlns:a16="http://schemas.microsoft.com/office/drawing/2014/main" val="1267864986"/>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Battery for resilience</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308</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algn="r" fontAlgn="b"/>
                      <a:r>
                        <a:rPr lang="en-US" sz="1200" b="0" i="0" u="none" strike="noStrike" dirty="0">
                          <a:solidFill>
                            <a:srgbClr val="000000"/>
                          </a:solidFill>
                          <a:effectLst/>
                          <a:latin typeface="+mn-lt"/>
                        </a:rPr>
                        <a:t> $ 256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algn="ctr" fontAlgn="b"/>
                      <a:r>
                        <a:rPr lang="en-US" sz="1200" b="0" i="0" u="none" strike="noStrike" dirty="0">
                          <a:solidFill>
                            <a:srgbClr val="000000"/>
                          </a:solidFill>
                          <a:effectLst/>
                          <a:latin typeface="+mn-lt"/>
                        </a:rPr>
                        <a:t> $78,887 </a:t>
                      </a:r>
                    </a:p>
                  </a:txBody>
                  <a:tcPr marL="0" marR="0" marT="0" marB="0" anchor="ctr"/>
                </a:tc>
                <a:extLst>
                  <a:ext uri="{0D108BD9-81ED-4DB2-BD59-A6C34878D82A}">
                    <a16:rowId xmlns:a16="http://schemas.microsoft.com/office/drawing/2014/main" val="2088990732"/>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System islanding</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2</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controllers</a:t>
                      </a:r>
                    </a:p>
                  </a:txBody>
                  <a:tcPr marL="0" marR="0" marT="0" marB="0" anchor="ctr"/>
                </a:tc>
                <a:tc>
                  <a:txBody>
                    <a:bodyPr/>
                    <a:lstStyle/>
                    <a:p>
                      <a:pPr algn="r" fontAlgn="b"/>
                      <a:r>
                        <a:rPr lang="en-US" sz="1200" b="0" i="0" u="none" strike="noStrike" dirty="0">
                          <a:solidFill>
                            <a:srgbClr val="000000"/>
                          </a:solidFill>
                          <a:effectLst/>
                          <a:latin typeface="+mn-lt"/>
                        </a:rPr>
                        <a:t>$30,000</a:t>
                      </a:r>
                    </a:p>
                  </a:txBody>
                  <a:tcPr marL="0" marR="0" marT="0" marB="0" anchor="ctr">
                    <a:solidFill>
                      <a:srgbClr val="F4FF8A"/>
                    </a:solid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pPr algn="ctr" fontAlgn="b"/>
                      <a:r>
                        <a:rPr lang="en-US" sz="1200" b="0" i="0" u="none" strike="noStrike" dirty="0">
                          <a:solidFill>
                            <a:srgbClr val="000000"/>
                          </a:solidFill>
                          <a:effectLst/>
                          <a:latin typeface="+mn-lt"/>
                        </a:rPr>
                        <a:t>$60,000</a:t>
                      </a:r>
                    </a:p>
                  </a:txBody>
                  <a:tcPr marL="0" marR="0" marT="0" marB="0" anchor="ctr"/>
                </a:tc>
                <a:extLst>
                  <a:ext uri="{0D108BD9-81ED-4DB2-BD59-A6C34878D82A}">
                    <a16:rowId xmlns:a16="http://schemas.microsoft.com/office/drawing/2014/main" val="2384537992"/>
                  </a:ext>
                </a:extLst>
              </a:tr>
              <a:tr h="161311">
                <a:tc gridSpan="3">
                  <a:txBody>
                    <a:bodyPr/>
                    <a:lstStyle/>
                    <a:p>
                      <a:pPr algn="l"/>
                      <a:r>
                        <a:rPr lang="en-US" sz="1200" b="0" dirty="0"/>
                        <a:t>Total system cost</a:t>
                      </a:r>
                    </a:p>
                  </a:txBody>
                  <a:tcPr marL="68580" marR="68580" marT="34290" marB="34290" anchor="ctr">
                    <a:solidFill>
                      <a:srgbClr val="ACEAA8"/>
                    </a:solidFill>
                  </a:tcPr>
                </a:tc>
                <a:tc hMerge="1">
                  <a:txBody>
                    <a:bodyPr/>
                    <a:lstStyle/>
                    <a:p>
                      <a:pPr algn="ctr"/>
                      <a:endParaRPr lang="en-US" sz="1200" dirty="0">
                        <a:latin typeface="+mn-lt"/>
                      </a:endParaRPr>
                    </a:p>
                  </a:txBody>
                  <a:tcPr marL="68580" marR="68580" marT="34290" marB="34290">
                    <a:noFill/>
                  </a:tcPr>
                </a:tc>
                <a:tc hMerge="1">
                  <a:txBody>
                    <a:bodyPr/>
                    <a:lstStyle/>
                    <a:p>
                      <a:pPr algn="l"/>
                      <a:endParaRPr lang="en-US" sz="1200" b="1" dirty="0"/>
                    </a:p>
                  </a:txBody>
                  <a:tcPr marL="68580" marR="68580" marT="34290" marB="34290">
                    <a:solidFill>
                      <a:srgbClr val="ACEAA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algn="ctr" fontAlgn="b"/>
                      <a:r>
                        <a:rPr lang="en-US" sz="1200" b="0" i="0" u="none" strike="noStrike" dirty="0">
                          <a:solidFill>
                            <a:srgbClr val="000000"/>
                          </a:solidFill>
                          <a:effectLst/>
                          <a:latin typeface="+mn-lt"/>
                        </a:rPr>
                        <a:t> $404,387 </a:t>
                      </a:r>
                    </a:p>
                  </a:txBody>
                  <a:tcPr marL="0" marR="0" marT="0" marB="0" anchor="ctr">
                    <a:solidFill>
                      <a:srgbClr val="ACEAA8"/>
                    </a:solidFill>
                  </a:tcPr>
                </a:tc>
                <a:extLst>
                  <a:ext uri="{0D108BD9-81ED-4DB2-BD59-A6C34878D82A}">
                    <a16:rowId xmlns:a16="http://schemas.microsoft.com/office/drawing/2014/main" val="643968148"/>
                  </a:ext>
                </a:extLst>
              </a:tr>
              <a:tr h="28201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System cost offset by demand charge reduction</a:t>
                      </a:r>
                    </a:p>
                  </a:txBody>
                  <a:tcPr marL="68580" marR="68580" marT="34290" marB="34290" anchor="ctr">
                    <a:noFill/>
                  </a:tcPr>
                </a:tc>
                <a:tc hMerge="1">
                  <a:txBody>
                    <a:bodyPr/>
                    <a:lstStyle/>
                    <a:p>
                      <a:pPr algn="ctr"/>
                      <a:endParaRPr lang="en-US" sz="1200" dirty="0">
                        <a:latin typeface="+mn-lt"/>
                      </a:endParaRPr>
                    </a:p>
                  </a:txBody>
                  <a:tcPr marL="68580" marR="68580" marT="34290" marB="34290"/>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solidFill>
                      <a:srgbClr val="ACEAA8"/>
                    </a:solidFill>
                  </a:tcPr>
                </a:tc>
                <a:tc>
                  <a:txBody>
                    <a:bodyPr/>
                    <a:lstStyle/>
                    <a:p>
                      <a:pPr algn="ctr" fontAlgn="b"/>
                      <a:r>
                        <a:rPr lang="en-US" sz="1200" b="0" i="0" u="none" strike="noStrike" dirty="0">
                          <a:solidFill>
                            <a:srgbClr val="000000"/>
                          </a:solidFill>
                          <a:effectLst/>
                          <a:latin typeface="+mn-lt"/>
                        </a:rPr>
                        <a:t> -$803,100 </a:t>
                      </a:r>
                    </a:p>
                  </a:txBody>
                  <a:tcPr marL="0" marR="0" marT="0" marB="0" anchor="ctr">
                    <a:noFill/>
                  </a:tcPr>
                </a:tc>
                <a:extLst>
                  <a:ext uri="{0D108BD9-81ED-4DB2-BD59-A6C34878D82A}">
                    <a16:rowId xmlns:a16="http://schemas.microsoft.com/office/drawing/2014/main" val="1223658418"/>
                  </a:ext>
                </a:extLst>
              </a:tr>
              <a:tr h="0">
                <a:tc gridSpan="4">
                  <a:txBody>
                    <a:bodyPr/>
                    <a:lstStyle/>
                    <a:p>
                      <a:pPr algn="l"/>
                      <a:r>
                        <a:rPr lang="en-US" sz="1200" b="1" dirty="0"/>
                        <a:t>Total cost for resilience</a:t>
                      </a:r>
                    </a:p>
                  </a:txBody>
                  <a:tcPr marL="68580" marR="68580" marT="34290" marB="34290" anchor="ctr">
                    <a:solidFill>
                      <a:srgbClr val="ACEAA8"/>
                    </a:solidFill>
                  </a:tcPr>
                </a:tc>
                <a:tc hMerge="1">
                  <a:txBody>
                    <a:bodyPr/>
                    <a:lstStyle/>
                    <a:p>
                      <a:pPr algn="ctr"/>
                      <a:endParaRPr lang="en-US" sz="1200" b="0" dirty="0">
                        <a:latin typeface="+mn-lt"/>
                      </a:endParaRPr>
                    </a:p>
                  </a:txBody>
                  <a:tcPr marL="68580" marR="68580" marT="34290" marB="34290"/>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algn="ctr" fontAlgn="b"/>
                      <a:r>
                        <a:rPr lang="en-US" sz="1200" b="1" i="0" u="none" strike="noStrike" dirty="0">
                          <a:solidFill>
                            <a:srgbClr val="000000"/>
                          </a:solidFill>
                          <a:effectLst/>
                          <a:latin typeface="+mn-lt"/>
                        </a:rPr>
                        <a:t> -</a:t>
                      </a:r>
                      <a:r>
                        <a:rPr lang="en-US" sz="1200" b="1" i="0" u="none" strike="noStrike" dirty="0">
                          <a:solidFill>
                            <a:schemeClr val="tx1"/>
                          </a:solidFill>
                          <a:effectLst/>
                          <a:latin typeface="+mn-lt"/>
                        </a:rPr>
                        <a:t>$398,713</a:t>
                      </a:r>
                    </a:p>
                  </a:txBody>
                  <a:tcPr marL="0" marR="0" marT="0" marB="0" anchor="ctr">
                    <a:solidFill>
                      <a:srgbClr val="ACEAA8"/>
                    </a:solidFill>
                  </a:tcPr>
                </a:tc>
                <a:extLst>
                  <a:ext uri="{0D108BD9-81ED-4DB2-BD59-A6C34878D82A}">
                    <a16:rowId xmlns:a16="http://schemas.microsoft.com/office/drawing/2014/main" val="286200310"/>
                  </a:ext>
                </a:extLst>
              </a:tr>
            </a:tbl>
          </a:graphicData>
        </a:graphic>
      </p:graphicFrame>
      <p:sp>
        <p:nvSpPr>
          <p:cNvPr id="7" name="Rectangle 6">
            <a:extLst>
              <a:ext uri="{FF2B5EF4-FFF2-40B4-BE49-F238E27FC236}">
                <a16:creationId xmlns:a16="http://schemas.microsoft.com/office/drawing/2014/main" id="{270C7F36-5B06-0842-9D07-66BC1E99D11D}"/>
              </a:ext>
            </a:extLst>
          </p:cNvPr>
          <p:cNvSpPr/>
          <p:nvPr/>
        </p:nvSpPr>
        <p:spPr>
          <a:xfrm>
            <a:off x="169335" y="895058"/>
            <a:ext cx="3959867" cy="369332"/>
          </a:xfrm>
          <a:prstGeom prst="rect">
            <a:avLst/>
          </a:prstGeom>
        </p:spPr>
        <p:txBody>
          <a:bodyPr wrap="square">
            <a:spAutoFit/>
          </a:bodyPr>
          <a:lstStyle/>
          <a:p>
            <a:r>
              <a:rPr lang="en-US" b="1" dirty="0"/>
              <a:t>Cost of resilience</a:t>
            </a:r>
            <a:endParaRPr lang="en-US" sz="1400" dirty="0"/>
          </a:p>
        </p:txBody>
      </p:sp>
      <p:graphicFrame>
        <p:nvGraphicFramePr>
          <p:cNvPr id="6" name="Table 5">
            <a:extLst>
              <a:ext uri="{FF2B5EF4-FFF2-40B4-BE49-F238E27FC236}">
                <a16:creationId xmlns:a16="http://schemas.microsoft.com/office/drawing/2014/main" id="{A4D2F37A-D15E-EC4E-80C0-653E3677D57C}"/>
              </a:ext>
            </a:extLst>
          </p:cNvPr>
          <p:cNvGraphicFramePr>
            <a:graphicFrameLocks noGrp="1"/>
          </p:cNvGraphicFramePr>
          <p:nvPr>
            <p:extLst/>
          </p:nvPr>
        </p:nvGraphicFramePr>
        <p:xfrm>
          <a:off x="259647" y="3806627"/>
          <a:ext cx="7701067" cy="1493520"/>
        </p:xfrm>
        <a:graphic>
          <a:graphicData uri="http://schemas.openxmlformats.org/drawingml/2006/table">
            <a:tbl>
              <a:tblPr firstRow="1" bandRow="1">
                <a:tableStyleId>{7E9639D4-E3E2-4D34-9284-5A2195B3D0D7}</a:tableStyleId>
              </a:tblPr>
              <a:tblGrid>
                <a:gridCol w="2280354">
                  <a:extLst>
                    <a:ext uri="{9D8B030D-6E8A-4147-A177-3AD203B41FA5}">
                      <a16:colId xmlns:a16="http://schemas.microsoft.com/office/drawing/2014/main" val="745185310"/>
                    </a:ext>
                  </a:extLst>
                </a:gridCol>
                <a:gridCol w="927735">
                  <a:extLst>
                    <a:ext uri="{9D8B030D-6E8A-4147-A177-3AD203B41FA5}">
                      <a16:colId xmlns:a16="http://schemas.microsoft.com/office/drawing/2014/main" val="3540108325"/>
                    </a:ext>
                  </a:extLst>
                </a:gridCol>
                <a:gridCol w="677334">
                  <a:extLst>
                    <a:ext uri="{9D8B030D-6E8A-4147-A177-3AD203B41FA5}">
                      <a16:colId xmlns:a16="http://schemas.microsoft.com/office/drawing/2014/main" val="464946983"/>
                    </a:ext>
                  </a:extLst>
                </a:gridCol>
                <a:gridCol w="3815644">
                  <a:extLst>
                    <a:ext uri="{9D8B030D-6E8A-4147-A177-3AD203B41FA5}">
                      <a16:colId xmlns:a16="http://schemas.microsoft.com/office/drawing/2014/main" val="1355256672"/>
                    </a:ext>
                  </a:extLst>
                </a:gridCol>
              </a:tblGrid>
              <a:tr h="221199">
                <a:tc>
                  <a:txBody>
                    <a:bodyPr/>
                    <a:lstStyle/>
                    <a:p>
                      <a:r>
                        <a:rPr lang="en-US" sz="1100" dirty="0"/>
                        <a:t>Item</a:t>
                      </a:r>
                    </a:p>
                  </a:txBody>
                  <a:tcPr marL="68580" marR="68580" marT="34290" marB="34290" anchor="ctr">
                    <a:solidFill>
                      <a:schemeClr val="tx1">
                        <a:lumMod val="50000"/>
                        <a:lumOff val="50000"/>
                      </a:schemeClr>
                    </a:solidFill>
                  </a:tcPr>
                </a:tc>
                <a:tc>
                  <a:txBody>
                    <a:bodyPr/>
                    <a:lstStyle/>
                    <a:p>
                      <a:r>
                        <a:rPr lang="en-US" sz="1100" dirty="0"/>
                        <a:t>Calculation</a:t>
                      </a:r>
                    </a:p>
                  </a:txBody>
                  <a:tcPr marL="68580" marR="68580" marT="34290" marB="34290" anchor="ctr">
                    <a:solidFill>
                      <a:schemeClr val="tx1">
                        <a:lumMod val="50000"/>
                        <a:lumOff val="50000"/>
                      </a:schemeClr>
                    </a:solidFill>
                  </a:tcPr>
                </a:tc>
                <a:tc>
                  <a:txBody>
                    <a:bodyPr/>
                    <a:lstStyle/>
                    <a:p>
                      <a:r>
                        <a:rPr lang="en-US" sz="1100" dirty="0"/>
                        <a:t>Units</a:t>
                      </a:r>
                    </a:p>
                  </a:txBody>
                  <a:tcPr marL="68580" marR="68580" marT="34290" marB="34290" anchor="ctr">
                    <a:solidFill>
                      <a:schemeClr val="tx1">
                        <a:lumMod val="50000"/>
                        <a:lumOff val="50000"/>
                      </a:schemeClr>
                    </a:solidFill>
                  </a:tcPr>
                </a:tc>
                <a:tc>
                  <a:txBody>
                    <a:bodyPr/>
                    <a:lstStyle/>
                    <a:p>
                      <a:r>
                        <a:rPr lang="en-US" sz="1100" dirty="0"/>
                        <a:t>Notes</a:t>
                      </a:r>
                    </a:p>
                  </a:txBody>
                  <a:tcPr marL="68580" marR="68580" marT="34290" marB="34290" anchor="ctr">
                    <a:solidFill>
                      <a:schemeClr val="tx1">
                        <a:lumMod val="50000"/>
                        <a:lumOff val="50000"/>
                      </a:schemeClr>
                    </a:solidFill>
                  </a:tcPr>
                </a:tc>
                <a:extLst>
                  <a:ext uri="{0D108BD9-81ED-4DB2-BD59-A6C34878D82A}">
                    <a16:rowId xmlns:a16="http://schemas.microsoft.com/office/drawing/2014/main" val="3722799719"/>
                  </a:ext>
                </a:extLst>
              </a:tr>
              <a:tr h="196189">
                <a:tc>
                  <a:txBody>
                    <a:bodyPr/>
                    <a:lstStyle/>
                    <a:p>
                      <a:pPr algn="l"/>
                      <a:r>
                        <a:rPr lang="en-US" sz="1200" dirty="0"/>
                        <a:t>Cost of outage</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 $117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$117 is nationwide average for surveyed customers</a:t>
                      </a:r>
                    </a:p>
                  </a:txBody>
                  <a:tcPr marL="68580" marR="68580" marT="34290" marB="34290" anchor="ctr"/>
                </a:tc>
                <a:extLst>
                  <a:ext uri="{0D108BD9-81ED-4DB2-BD59-A6C34878D82A}">
                    <a16:rowId xmlns:a16="http://schemas.microsoft.com/office/drawing/2014/main" val="3340584464"/>
                  </a:ext>
                </a:extLst>
              </a:tr>
              <a:tr h="196189">
                <a:tc>
                  <a:txBody>
                    <a:bodyPr/>
                    <a:lstStyle/>
                    <a:p>
                      <a:pPr algn="l"/>
                      <a:r>
                        <a:rPr lang="en-US" sz="1200" dirty="0"/>
                        <a:t>Size of critical load</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12</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a:t>
                      </a:r>
                    </a:p>
                  </a:txBody>
                  <a:tcPr marL="0" marR="0" marT="0" marB="0" anchor="ctr"/>
                </a:tc>
                <a:tc>
                  <a:txBody>
                    <a:bodyPr/>
                    <a:lstStyle/>
                    <a:p>
                      <a:endParaRPr lang="en-US" sz="1200" dirty="0"/>
                    </a:p>
                  </a:txBody>
                  <a:tcPr marL="68580" marR="68580" marT="34290" marB="34290" anchor="ctr"/>
                </a:tc>
                <a:extLst>
                  <a:ext uri="{0D108BD9-81ED-4DB2-BD59-A6C34878D82A}">
                    <a16:rowId xmlns:a16="http://schemas.microsoft.com/office/drawing/2014/main" val="3059545978"/>
                  </a:ext>
                </a:extLst>
              </a:tr>
              <a:tr h="196189">
                <a:tc>
                  <a:txBody>
                    <a:bodyPr/>
                    <a:lstStyle/>
                    <a:p>
                      <a:pPr algn="l"/>
                      <a:r>
                        <a:rPr lang="en-US" sz="1200" dirty="0"/>
                        <a:t>Value of lost load per hour</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 $1,404 </a:t>
                      </a:r>
                    </a:p>
                  </a:txBody>
                  <a:tcPr marL="0" marR="0" marT="0" marB="0" anchor="ctr">
                    <a:no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r>
                        <a:rPr lang="en-US" sz="1200" dirty="0"/>
                        <a:t>Cost of outage per kilowatt-hour x size of critical load</a:t>
                      </a:r>
                    </a:p>
                  </a:txBody>
                  <a:tcPr marL="68580" marR="68580" marT="34290" marB="34290" anchor="ctr"/>
                </a:tc>
                <a:extLst>
                  <a:ext uri="{0D108BD9-81ED-4DB2-BD59-A6C34878D82A}">
                    <a16:rowId xmlns:a16="http://schemas.microsoft.com/office/drawing/2014/main" val="2686850705"/>
                  </a:ext>
                </a:extLst>
              </a:tr>
              <a:tr h="196189">
                <a:tc>
                  <a:txBody>
                    <a:bodyPr/>
                    <a:lstStyle/>
                    <a:p>
                      <a:pPr algn="l"/>
                      <a:r>
                        <a:rPr lang="en-US" sz="1200" dirty="0"/>
                        <a:t>Days of outage to prepare for</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a:t>
                      </a:r>
                    </a:p>
                  </a:txBody>
                  <a:tcPr marL="0" marR="0" marT="0" marB="0" anchor="ctr">
                    <a:solidFill>
                      <a:srgbClr val="F4FF8A"/>
                    </a:solid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endParaRPr lang="en-US" sz="1200" dirty="0"/>
                    </a:p>
                  </a:txBody>
                  <a:tcPr marL="68580" marR="68580" marT="34290" marB="34290" anchor="ctr"/>
                </a:tc>
                <a:extLst>
                  <a:ext uri="{0D108BD9-81ED-4DB2-BD59-A6C34878D82A}">
                    <a16:rowId xmlns:a16="http://schemas.microsoft.com/office/drawing/2014/main" val="3428626152"/>
                  </a:ext>
                </a:extLst>
              </a:tr>
              <a:tr h="156020">
                <a:tc>
                  <a:txBody>
                    <a:bodyPr/>
                    <a:lstStyle/>
                    <a:p>
                      <a:pPr algn="l"/>
                      <a:r>
                        <a:rPr lang="en-US" sz="1200" b="1" dirty="0"/>
                        <a:t>Annual value of resilience</a:t>
                      </a:r>
                    </a:p>
                  </a:txBody>
                  <a:tcPr marL="68580" marR="68580" marT="34290" marB="34290" anchor="ctr">
                    <a:solidFill>
                      <a:srgbClr val="ACEAA8"/>
                    </a:solidFill>
                  </a:tcPr>
                </a:tc>
                <a:tc>
                  <a:txBody>
                    <a:bodyPr/>
                    <a:lstStyle/>
                    <a:p>
                      <a:pPr algn="r" fontAlgn="b"/>
                      <a:r>
                        <a:rPr lang="en-US" sz="1200" b="1" i="0" u="none" strike="noStrike" dirty="0">
                          <a:solidFill>
                            <a:srgbClr val="000000"/>
                          </a:solidFill>
                          <a:effectLst/>
                          <a:latin typeface="+mn-lt"/>
                        </a:rPr>
                        <a:t>$33,696</a:t>
                      </a:r>
                    </a:p>
                  </a:txBody>
                  <a:tcPr marL="0" marR="0" marT="0" marB="0" anchor="ctr">
                    <a:solidFill>
                      <a:srgbClr val="ACEAA8"/>
                    </a:solidFill>
                  </a:tcPr>
                </a:tc>
                <a:tc>
                  <a:txBody>
                    <a:bodyPr/>
                    <a:lstStyle/>
                    <a:p>
                      <a:pPr marL="45720" algn="l" fontAlgn="b"/>
                      <a:endParaRPr lang="en-US" sz="1200" b="1" i="0" u="none" strike="noStrike" dirty="0">
                        <a:solidFill>
                          <a:srgbClr val="000000"/>
                        </a:solidFill>
                        <a:effectLst/>
                        <a:latin typeface="+mn-lt"/>
                      </a:endParaRPr>
                    </a:p>
                  </a:txBody>
                  <a:tcPr marL="0" marR="0" marT="0" marB="0" anchor="ctr">
                    <a:solidFill>
                      <a:srgbClr val="ACEAA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extLst>
                  <a:ext uri="{0D108BD9-81ED-4DB2-BD59-A6C34878D82A}">
                    <a16:rowId xmlns:a16="http://schemas.microsoft.com/office/drawing/2014/main" val="2556470847"/>
                  </a:ext>
                </a:extLst>
              </a:tr>
            </a:tbl>
          </a:graphicData>
        </a:graphic>
      </p:graphicFrame>
      <p:sp>
        <p:nvSpPr>
          <p:cNvPr id="9" name="Rectangle 8">
            <a:extLst>
              <a:ext uri="{FF2B5EF4-FFF2-40B4-BE49-F238E27FC236}">
                <a16:creationId xmlns:a16="http://schemas.microsoft.com/office/drawing/2014/main" id="{47E56C95-835A-D346-A568-CF0A1BC55FB4}"/>
              </a:ext>
            </a:extLst>
          </p:cNvPr>
          <p:cNvSpPr/>
          <p:nvPr/>
        </p:nvSpPr>
        <p:spPr>
          <a:xfrm>
            <a:off x="169335" y="3372205"/>
            <a:ext cx="3959867" cy="369332"/>
          </a:xfrm>
          <a:prstGeom prst="rect">
            <a:avLst/>
          </a:prstGeom>
        </p:spPr>
        <p:txBody>
          <a:bodyPr wrap="square">
            <a:spAutoFit/>
          </a:bodyPr>
          <a:lstStyle/>
          <a:p>
            <a:r>
              <a:rPr lang="en-US" b="1" dirty="0"/>
              <a:t>Value of resilience</a:t>
            </a:r>
            <a:endParaRPr lang="en-US" sz="1400" dirty="0"/>
          </a:p>
        </p:txBody>
      </p:sp>
      <p:sp>
        <p:nvSpPr>
          <p:cNvPr id="10" name="Rectangle 9">
            <a:extLst>
              <a:ext uri="{FF2B5EF4-FFF2-40B4-BE49-F238E27FC236}">
                <a16:creationId xmlns:a16="http://schemas.microsoft.com/office/drawing/2014/main" id="{090F49FB-21FA-C045-9D7D-71AC09D2875F}"/>
              </a:ext>
            </a:extLst>
          </p:cNvPr>
          <p:cNvSpPr/>
          <p:nvPr/>
        </p:nvSpPr>
        <p:spPr>
          <a:xfrm>
            <a:off x="259647" y="5491650"/>
            <a:ext cx="6696324" cy="830997"/>
          </a:xfrm>
          <a:prstGeom prst="rect">
            <a:avLst/>
          </a:prstGeom>
        </p:spPr>
        <p:txBody>
          <a:bodyPr wrap="square">
            <a:spAutoFit/>
          </a:bodyPr>
          <a:lstStyle/>
          <a:p>
            <a:pPr marL="285750" indent="-285750">
              <a:buFont typeface="Arial" panose="020B0604020202020204" pitchFamily="34" charset="0"/>
              <a:buChar char="•"/>
            </a:pPr>
            <a:r>
              <a:rPr lang="en-US" sz="1600" dirty="0"/>
              <a:t>Cost of resilience = -$33,226 per kW of critical load </a:t>
            </a:r>
          </a:p>
          <a:p>
            <a:pPr marL="285750" indent="-285750">
              <a:buFont typeface="Arial" panose="020B0604020202020204" pitchFamily="34" charset="0"/>
              <a:buChar char="•"/>
            </a:pPr>
            <a:r>
              <a:rPr lang="en-US" sz="1600" dirty="0"/>
              <a:t>Annual value of resilience = $2,808 per kW of critical load</a:t>
            </a:r>
          </a:p>
          <a:p>
            <a:pPr marL="285750" indent="-285750">
              <a:buFont typeface="Arial" panose="020B0604020202020204" pitchFamily="34" charset="0"/>
              <a:buChar char="•"/>
            </a:pPr>
            <a:r>
              <a:rPr lang="en-US" sz="1600" dirty="0"/>
              <a:t>Break-even point = immediate</a:t>
            </a:r>
          </a:p>
        </p:txBody>
      </p:sp>
    </p:spTree>
    <p:extLst>
      <p:ext uri="{BB962C8B-B14F-4D97-AF65-F5344CB8AC3E}">
        <p14:creationId xmlns:p14="http://schemas.microsoft.com/office/powerpoint/2010/main" val="302140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a:xfrm>
            <a:off x="0" y="5591"/>
            <a:ext cx="7315200" cy="762000"/>
          </a:xfrm>
        </p:spPr>
        <p:txBody>
          <a:bodyPr>
            <a:normAutofit fontScale="90000"/>
          </a:bodyPr>
          <a:lstStyle/>
          <a:p>
            <a:r>
              <a:rPr lang="en-US" dirty="0"/>
              <a:t>Value of resilience for a Community Microgrid:</a:t>
            </a:r>
            <a:br>
              <a:rPr lang="en-US" dirty="0"/>
            </a:br>
            <a:r>
              <a:rPr lang="en-US" dirty="0"/>
              <a:t>Medium-sized installation at large corporate campus</a:t>
            </a:r>
          </a:p>
        </p:txBody>
      </p:sp>
      <p:graphicFrame>
        <p:nvGraphicFramePr>
          <p:cNvPr id="8" name="Table 7">
            <a:extLst>
              <a:ext uri="{FF2B5EF4-FFF2-40B4-BE49-F238E27FC236}">
                <a16:creationId xmlns:a16="http://schemas.microsoft.com/office/drawing/2014/main" id="{31C629DB-CEFC-44F7-9078-412597E97C98}"/>
              </a:ext>
            </a:extLst>
          </p:cNvPr>
          <p:cNvGraphicFramePr>
            <a:graphicFrameLocks noGrp="1"/>
          </p:cNvGraphicFramePr>
          <p:nvPr>
            <p:extLst/>
          </p:nvPr>
        </p:nvGraphicFramePr>
        <p:xfrm>
          <a:off x="259647" y="1347579"/>
          <a:ext cx="6920088" cy="1845153"/>
        </p:xfrm>
        <a:graphic>
          <a:graphicData uri="http://schemas.openxmlformats.org/drawingml/2006/table">
            <a:tbl>
              <a:tblPr firstRow="1" bandRow="1">
                <a:tableStyleId>{7E9639D4-E3E2-4D34-9284-5A2195B3D0D7}</a:tableStyleId>
              </a:tblPr>
              <a:tblGrid>
                <a:gridCol w="1778984">
                  <a:extLst>
                    <a:ext uri="{9D8B030D-6E8A-4147-A177-3AD203B41FA5}">
                      <a16:colId xmlns:a16="http://schemas.microsoft.com/office/drawing/2014/main" val="745185310"/>
                    </a:ext>
                  </a:extLst>
                </a:gridCol>
                <a:gridCol w="794880">
                  <a:extLst>
                    <a:ext uri="{9D8B030D-6E8A-4147-A177-3AD203B41FA5}">
                      <a16:colId xmlns:a16="http://schemas.microsoft.com/office/drawing/2014/main" val="3540108325"/>
                    </a:ext>
                  </a:extLst>
                </a:gridCol>
                <a:gridCol w="837217">
                  <a:extLst>
                    <a:ext uri="{9D8B030D-6E8A-4147-A177-3AD203B41FA5}">
                      <a16:colId xmlns:a16="http://schemas.microsoft.com/office/drawing/2014/main" val="790663481"/>
                    </a:ext>
                  </a:extLst>
                </a:gridCol>
                <a:gridCol w="1207750">
                  <a:extLst>
                    <a:ext uri="{9D8B030D-6E8A-4147-A177-3AD203B41FA5}">
                      <a16:colId xmlns:a16="http://schemas.microsoft.com/office/drawing/2014/main" val="1355256672"/>
                    </a:ext>
                  </a:extLst>
                </a:gridCol>
                <a:gridCol w="995580">
                  <a:extLst>
                    <a:ext uri="{9D8B030D-6E8A-4147-A177-3AD203B41FA5}">
                      <a16:colId xmlns:a16="http://schemas.microsoft.com/office/drawing/2014/main" val="2111822509"/>
                    </a:ext>
                  </a:extLst>
                </a:gridCol>
                <a:gridCol w="1305677">
                  <a:extLst>
                    <a:ext uri="{9D8B030D-6E8A-4147-A177-3AD203B41FA5}">
                      <a16:colId xmlns:a16="http://schemas.microsoft.com/office/drawing/2014/main" val="1658164881"/>
                    </a:ext>
                  </a:extLst>
                </a:gridCol>
              </a:tblGrid>
              <a:tr h="228287">
                <a:tc>
                  <a:txBody>
                    <a:bodyPr/>
                    <a:lstStyle/>
                    <a:p>
                      <a:r>
                        <a:rPr lang="en-US" sz="1100" dirty="0"/>
                        <a:t>Item</a:t>
                      </a:r>
                    </a:p>
                  </a:txBody>
                  <a:tcPr marL="68580" marR="68580" marT="34290" marB="34290" anchor="ctr">
                    <a:solidFill>
                      <a:schemeClr val="tx1">
                        <a:lumMod val="50000"/>
                        <a:lumOff val="50000"/>
                      </a:schemeClr>
                    </a:solidFill>
                  </a:tcPr>
                </a:tc>
                <a:tc>
                  <a:txBody>
                    <a:bodyPr/>
                    <a:lstStyle/>
                    <a:p>
                      <a:r>
                        <a:rPr lang="en-US" sz="1100" dirty="0"/>
                        <a:t>Inputs</a:t>
                      </a:r>
                    </a:p>
                  </a:txBody>
                  <a:tcPr marL="68580" marR="68580" marT="34290" marB="34290" anchor="ctr">
                    <a:solidFill>
                      <a:schemeClr val="tx1">
                        <a:lumMod val="50000"/>
                        <a:lumOff val="50000"/>
                      </a:schemeClr>
                    </a:solidFill>
                  </a:tcPr>
                </a:tc>
                <a:tc>
                  <a:txBody>
                    <a:bodyPr/>
                    <a:lstStyle/>
                    <a:p>
                      <a:r>
                        <a:rPr lang="en-US" sz="1100" dirty="0"/>
                        <a:t>Units</a:t>
                      </a:r>
                    </a:p>
                  </a:txBody>
                  <a:tcPr marL="68580" marR="68580" marT="34290" marB="34290" anchor="ctr">
                    <a:solidFill>
                      <a:schemeClr val="tx1">
                        <a:lumMod val="50000"/>
                        <a:lumOff val="50000"/>
                      </a:schemeClr>
                    </a:solidFill>
                  </a:tcPr>
                </a:tc>
                <a:tc>
                  <a:txBody>
                    <a:bodyPr/>
                    <a:lstStyle/>
                    <a:p>
                      <a:r>
                        <a:rPr lang="en-US" sz="1100" dirty="0"/>
                        <a:t>Inputs</a:t>
                      </a:r>
                    </a:p>
                  </a:txBody>
                  <a:tcPr marL="68580" marR="68580" marT="34290" marB="34290" anchor="ctr">
                    <a:solidFill>
                      <a:schemeClr val="tx1">
                        <a:lumMod val="50000"/>
                        <a:lumOff val="50000"/>
                      </a:schemeClr>
                    </a:solidFill>
                  </a:tcPr>
                </a:tc>
                <a:tc>
                  <a:txBody>
                    <a:bodyPr/>
                    <a:lstStyle/>
                    <a:p>
                      <a:endParaRPr lang="en-US" sz="1100" dirty="0"/>
                    </a:p>
                  </a:txBody>
                  <a:tcPr marL="68580" marR="68580" marT="34290" marB="34290" anchor="ctr">
                    <a:solidFill>
                      <a:schemeClr val="tx1">
                        <a:lumMod val="50000"/>
                        <a:lumOff val="50000"/>
                      </a:schemeClr>
                    </a:solidFill>
                  </a:tcPr>
                </a:tc>
                <a:tc>
                  <a:txBody>
                    <a:bodyPr/>
                    <a:lstStyle/>
                    <a:p>
                      <a:r>
                        <a:rPr lang="en-US" sz="1100" dirty="0"/>
                        <a:t>Calculation</a:t>
                      </a:r>
                    </a:p>
                  </a:txBody>
                  <a:tcPr marL="68580" marR="68580" marT="34290" marB="34290" anchor="ctr">
                    <a:solidFill>
                      <a:schemeClr val="tx1">
                        <a:lumMod val="50000"/>
                        <a:lumOff val="50000"/>
                      </a:schemeClr>
                    </a:solidFill>
                  </a:tcPr>
                </a:tc>
                <a:extLst>
                  <a:ext uri="{0D108BD9-81ED-4DB2-BD59-A6C34878D82A}">
                    <a16:rowId xmlns:a16="http://schemas.microsoft.com/office/drawing/2014/main" val="3722799719"/>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Inverters</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1,000</a:t>
                      </a:r>
                    </a:p>
                  </a:txBody>
                  <a:tcPr marL="0" marR="0" marT="0" marB="0" anchor="ctr">
                    <a:solidFill>
                      <a:srgbClr val="F4FF8A"/>
                    </a:solidFill>
                  </a:tcPr>
                </a:tc>
                <a:tc>
                  <a:txBody>
                    <a:bodyPr/>
                    <a:lstStyle/>
                    <a:p>
                      <a:pPr marL="45720" algn="l" fontAlgn="b"/>
                      <a:r>
                        <a:rPr lang="en-US" sz="1200" b="0" i="0" u="none" strike="noStrike">
                          <a:solidFill>
                            <a:srgbClr val="000000"/>
                          </a:solidFill>
                          <a:effectLst/>
                          <a:latin typeface="+mn-lt"/>
                        </a:rPr>
                        <a:t>[kW]</a:t>
                      </a:r>
                      <a:endParaRPr lang="en-US" sz="1200" b="0" i="0" u="none" strike="noStrike" dirty="0">
                        <a:solidFill>
                          <a:srgbClr val="000000"/>
                        </a:solidFill>
                        <a:effectLst/>
                        <a:latin typeface="+mn-lt"/>
                      </a:endParaRPr>
                    </a:p>
                  </a:txBody>
                  <a:tcPr marL="0" marR="0" marT="0" marB="0" anchor="ctr"/>
                </a:tc>
                <a:tc>
                  <a:txBody>
                    <a:bodyPr/>
                    <a:lstStyle/>
                    <a:p>
                      <a:pPr algn="r" fontAlgn="b"/>
                      <a:r>
                        <a:rPr lang="en-US" sz="1200" b="0" i="0" u="none" strike="noStrike" dirty="0">
                          <a:solidFill>
                            <a:srgbClr val="000000"/>
                          </a:solidFill>
                          <a:effectLst/>
                          <a:latin typeface="+mn-lt"/>
                        </a:rPr>
                        <a:t> $1,062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a:t>
                      </a:r>
                    </a:p>
                  </a:txBody>
                  <a:tcPr marL="0" marR="0" marT="0" marB="0" anchor="ctr"/>
                </a:tc>
                <a:tc>
                  <a:txBody>
                    <a:bodyPr/>
                    <a:lstStyle/>
                    <a:p>
                      <a:pPr algn="ctr" fontAlgn="b"/>
                      <a:r>
                        <a:rPr lang="en-US" sz="1200" b="0" i="0" u="none" strike="noStrike" dirty="0">
                          <a:solidFill>
                            <a:srgbClr val="000000"/>
                          </a:solidFill>
                          <a:effectLst/>
                          <a:latin typeface="+mn-lt"/>
                        </a:rPr>
                        <a:t>$1,062,000</a:t>
                      </a:r>
                    </a:p>
                  </a:txBody>
                  <a:tcPr marL="0" marR="0" marT="0" marB="0" anchor="ctr"/>
                </a:tc>
                <a:extLst>
                  <a:ext uri="{0D108BD9-81ED-4DB2-BD59-A6C34878D82A}">
                    <a16:rowId xmlns:a16="http://schemas.microsoft.com/office/drawing/2014/main" val="1267864986"/>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Battery for resilience</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12,203</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algn="r" fontAlgn="b"/>
                      <a:r>
                        <a:rPr lang="en-US" sz="1200" b="0" i="0" u="none" strike="noStrike" dirty="0">
                          <a:solidFill>
                            <a:srgbClr val="000000"/>
                          </a:solidFill>
                          <a:effectLst/>
                          <a:latin typeface="+mn-lt"/>
                        </a:rPr>
                        <a:t> $ 256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algn="ctr" fontAlgn="b"/>
                      <a:r>
                        <a:rPr lang="en-US" sz="1200" b="0" i="0" u="none" strike="noStrike" dirty="0">
                          <a:solidFill>
                            <a:srgbClr val="000000"/>
                          </a:solidFill>
                          <a:effectLst/>
                          <a:latin typeface="+mn-lt"/>
                        </a:rPr>
                        <a:t> $3,124,038 </a:t>
                      </a:r>
                    </a:p>
                  </a:txBody>
                  <a:tcPr marL="0" marR="0" marT="0" marB="0" anchor="ctr"/>
                </a:tc>
                <a:extLst>
                  <a:ext uri="{0D108BD9-81ED-4DB2-BD59-A6C34878D82A}">
                    <a16:rowId xmlns:a16="http://schemas.microsoft.com/office/drawing/2014/main" val="2088990732"/>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System islanding</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9</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controllers</a:t>
                      </a:r>
                    </a:p>
                  </a:txBody>
                  <a:tcPr marL="0" marR="0" marT="0" marB="0" anchor="ctr"/>
                </a:tc>
                <a:tc>
                  <a:txBody>
                    <a:bodyPr/>
                    <a:lstStyle/>
                    <a:p>
                      <a:pPr algn="r" fontAlgn="b"/>
                      <a:r>
                        <a:rPr lang="en-US" sz="1200" b="0" i="0" u="none" strike="noStrike" dirty="0">
                          <a:solidFill>
                            <a:srgbClr val="000000"/>
                          </a:solidFill>
                          <a:effectLst/>
                          <a:latin typeface="+mn-lt"/>
                        </a:rPr>
                        <a:t>$30,000</a:t>
                      </a:r>
                    </a:p>
                  </a:txBody>
                  <a:tcPr marL="0" marR="0" marT="0" marB="0" anchor="ctr">
                    <a:solidFill>
                      <a:srgbClr val="F4FF8A"/>
                    </a:solid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pPr algn="ctr" fontAlgn="b"/>
                      <a:r>
                        <a:rPr lang="en-US" sz="1200" b="0" i="0" u="none" strike="noStrike" dirty="0">
                          <a:solidFill>
                            <a:srgbClr val="000000"/>
                          </a:solidFill>
                          <a:effectLst/>
                          <a:latin typeface="+mn-lt"/>
                        </a:rPr>
                        <a:t>$270,000</a:t>
                      </a:r>
                    </a:p>
                  </a:txBody>
                  <a:tcPr marL="0" marR="0" marT="0" marB="0" anchor="ctr"/>
                </a:tc>
                <a:extLst>
                  <a:ext uri="{0D108BD9-81ED-4DB2-BD59-A6C34878D82A}">
                    <a16:rowId xmlns:a16="http://schemas.microsoft.com/office/drawing/2014/main" val="2384537992"/>
                  </a:ext>
                </a:extLst>
              </a:tr>
              <a:tr h="161311">
                <a:tc gridSpan="3">
                  <a:txBody>
                    <a:bodyPr/>
                    <a:lstStyle/>
                    <a:p>
                      <a:pPr algn="l"/>
                      <a:r>
                        <a:rPr lang="en-US" sz="1200" b="0" dirty="0"/>
                        <a:t>Total system cost</a:t>
                      </a:r>
                    </a:p>
                  </a:txBody>
                  <a:tcPr marL="68580" marR="68580" marT="34290" marB="34290" anchor="ctr">
                    <a:solidFill>
                      <a:srgbClr val="ACEAA8"/>
                    </a:solidFill>
                  </a:tcPr>
                </a:tc>
                <a:tc hMerge="1">
                  <a:txBody>
                    <a:bodyPr/>
                    <a:lstStyle/>
                    <a:p>
                      <a:pPr algn="ctr"/>
                      <a:endParaRPr lang="en-US" sz="1200" dirty="0">
                        <a:latin typeface="+mn-lt"/>
                      </a:endParaRPr>
                    </a:p>
                  </a:txBody>
                  <a:tcPr marL="68580" marR="68580" marT="34290" marB="34290">
                    <a:noFill/>
                  </a:tcPr>
                </a:tc>
                <a:tc hMerge="1">
                  <a:txBody>
                    <a:bodyPr/>
                    <a:lstStyle/>
                    <a:p>
                      <a:pPr algn="l"/>
                      <a:endParaRPr lang="en-US" sz="1200" b="1" dirty="0"/>
                    </a:p>
                  </a:txBody>
                  <a:tcPr marL="68580" marR="68580" marT="34290" marB="34290">
                    <a:solidFill>
                      <a:srgbClr val="ACEAA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algn="ctr" fontAlgn="b"/>
                      <a:r>
                        <a:rPr lang="en-US" sz="1200" b="0" i="0" u="none" strike="noStrike" dirty="0">
                          <a:solidFill>
                            <a:srgbClr val="000000"/>
                          </a:solidFill>
                          <a:effectLst/>
                          <a:latin typeface="+mn-lt"/>
                        </a:rPr>
                        <a:t> $4,456,038 </a:t>
                      </a:r>
                    </a:p>
                  </a:txBody>
                  <a:tcPr marL="0" marR="0" marT="0" marB="0" anchor="ctr">
                    <a:solidFill>
                      <a:srgbClr val="ACEAA8"/>
                    </a:solidFill>
                  </a:tcPr>
                </a:tc>
                <a:extLst>
                  <a:ext uri="{0D108BD9-81ED-4DB2-BD59-A6C34878D82A}">
                    <a16:rowId xmlns:a16="http://schemas.microsoft.com/office/drawing/2014/main" val="643968148"/>
                  </a:ext>
                </a:extLst>
              </a:tr>
              <a:tr h="28201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System cost offset by demand charge reduction</a:t>
                      </a:r>
                    </a:p>
                  </a:txBody>
                  <a:tcPr marL="68580" marR="68580" marT="34290" marB="34290" anchor="ctr">
                    <a:noFill/>
                  </a:tcPr>
                </a:tc>
                <a:tc hMerge="1">
                  <a:txBody>
                    <a:bodyPr/>
                    <a:lstStyle/>
                    <a:p>
                      <a:pPr algn="ctr"/>
                      <a:endParaRPr lang="en-US" sz="1200" dirty="0">
                        <a:latin typeface="+mn-lt"/>
                      </a:endParaRPr>
                    </a:p>
                  </a:txBody>
                  <a:tcPr marL="68580" marR="68580" marT="34290" marB="34290"/>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solidFill>
                      <a:srgbClr val="ACEAA8"/>
                    </a:solidFill>
                  </a:tcPr>
                </a:tc>
                <a:tc>
                  <a:txBody>
                    <a:bodyPr/>
                    <a:lstStyle/>
                    <a:p>
                      <a:pPr algn="ctr" fontAlgn="b"/>
                      <a:r>
                        <a:rPr lang="en-US" sz="1200" b="0" i="0" u="none" strike="noStrike" dirty="0">
                          <a:solidFill>
                            <a:srgbClr val="000000"/>
                          </a:solidFill>
                          <a:effectLst/>
                          <a:latin typeface="+mn-lt"/>
                        </a:rPr>
                        <a:t> -$2,674,800 </a:t>
                      </a:r>
                    </a:p>
                  </a:txBody>
                  <a:tcPr marL="0" marR="0" marT="0" marB="0" anchor="ctr">
                    <a:noFill/>
                  </a:tcPr>
                </a:tc>
                <a:extLst>
                  <a:ext uri="{0D108BD9-81ED-4DB2-BD59-A6C34878D82A}">
                    <a16:rowId xmlns:a16="http://schemas.microsoft.com/office/drawing/2014/main" val="1223658418"/>
                  </a:ext>
                </a:extLst>
              </a:tr>
              <a:tr h="156020">
                <a:tc gridSpan="4">
                  <a:txBody>
                    <a:bodyPr/>
                    <a:lstStyle/>
                    <a:p>
                      <a:pPr algn="l"/>
                      <a:r>
                        <a:rPr lang="en-US" sz="1200" b="1" dirty="0"/>
                        <a:t>Total cost for resilience</a:t>
                      </a:r>
                    </a:p>
                  </a:txBody>
                  <a:tcPr marL="68580" marR="68580" marT="34290" marB="34290" anchor="ctr">
                    <a:solidFill>
                      <a:srgbClr val="ACEAA8"/>
                    </a:solidFill>
                  </a:tcPr>
                </a:tc>
                <a:tc hMerge="1">
                  <a:txBody>
                    <a:bodyPr/>
                    <a:lstStyle/>
                    <a:p>
                      <a:pPr algn="ctr"/>
                      <a:endParaRPr lang="en-US" sz="1200" b="0" dirty="0">
                        <a:latin typeface="+mn-lt"/>
                      </a:endParaRPr>
                    </a:p>
                  </a:txBody>
                  <a:tcPr marL="68580" marR="68580" marT="34290" marB="34290"/>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algn="ctr" fontAlgn="b"/>
                      <a:r>
                        <a:rPr lang="en-US" sz="1200" b="1" i="0" u="none" strike="noStrike" dirty="0">
                          <a:solidFill>
                            <a:srgbClr val="000000"/>
                          </a:solidFill>
                          <a:effectLst/>
                          <a:latin typeface="+mn-lt"/>
                        </a:rPr>
                        <a:t> </a:t>
                      </a:r>
                      <a:r>
                        <a:rPr lang="en-US" sz="1200" b="1" i="0" u="none" strike="noStrike" dirty="0">
                          <a:solidFill>
                            <a:schemeClr val="tx1"/>
                          </a:solidFill>
                          <a:effectLst/>
                          <a:latin typeface="+mn-lt"/>
                        </a:rPr>
                        <a:t>$1,781,238</a:t>
                      </a:r>
                    </a:p>
                  </a:txBody>
                  <a:tcPr marL="0" marR="0" marT="0" marB="0" anchor="ctr">
                    <a:solidFill>
                      <a:srgbClr val="ACEAA8"/>
                    </a:solidFill>
                  </a:tcPr>
                </a:tc>
                <a:extLst>
                  <a:ext uri="{0D108BD9-81ED-4DB2-BD59-A6C34878D82A}">
                    <a16:rowId xmlns:a16="http://schemas.microsoft.com/office/drawing/2014/main" val="286200310"/>
                  </a:ext>
                </a:extLst>
              </a:tr>
            </a:tbl>
          </a:graphicData>
        </a:graphic>
      </p:graphicFrame>
      <p:sp>
        <p:nvSpPr>
          <p:cNvPr id="7" name="Rectangle 6">
            <a:extLst>
              <a:ext uri="{FF2B5EF4-FFF2-40B4-BE49-F238E27FC236}">
                <a16:creationId xmlns:a16="http://schemas.microsoft.com/office/drawing/2014/main" id="{270C7F36-5B06-0842-9D07-66BC1E99D11D}"/>
              </a:ext>
            </a:extLst>
          </p:cNvPr>
          <p:cNvSpPr/>
          <p:nvPr/>
        </p:nvSpPr>
        <p:spPr>
          <a:xfrm>
            <a:off x="169335" y="895058"/>
            <a:ext cx="3959867" cy="369332"/>
          </a:xfrm>
          <a:prstGeom prst="rect">
            <a:avLst/>
          </a:prstGeom>
        </p:spPr>
        <p:txBody>
          <a:bodyPr wrap="square">
            <a:spAutoFit/>
          </a:bodyPr>
          <a:lstStyle/>
          <a:p>
            <a:r>
              <a:rPr lang="en-US" b="1" dirty="0"/>
              <a:t>Cost of resilience</a:t>
            </a:r>
            <a:endParaRPr lang="en-US" sz="1400" dirty="0"/>
          </a:p>
        </p:txBody>
      </p:sp>
      <p:graphicFrame>
        <p:nvGraphicFramePr>
          <p:cNvPr id="6" name="Table 5">
            <a:extLst>
              <a:ext uri="{FF2B5EF4-FFF2-40B4-BE49-F238E27FC236}">
                <a16:creationId xmlns:a16="http://schemas.microsoft.com/office/drawing/2014/main" id="{A4D2F37A-D15E-EC4E-80C0-653E3677D57C}"/>
              </a:ext>
            </a:extLst>
          </p:cNvPr>
          <p:cNvGraphicFramePr>
            <a:graphicFrameLocks noGrp="1"/>
          </p:cNvGraphicFramePr>
          <p:nvPr>
            <p:extLst/>
          </p:nvPr>
        </p:nvGraphicFramePr>
        <p:xfrm>
          <a:off x="259647" y="3806627"/>
          <a:ext cx="7701067" cy="1493520"/>
        </p:xfrm>
        <a:graphic>
          <a:graphicData uri="http://schemas.openxmlformats.org/drawingml/2006/table">
            <a:tbl>
              <a:tblPr firstRow="1" bandRow="1">
                <a:tableStyleId>{7E9639D4-E3E2-4D34-9284-5A2195B3D0D7}</a:tableStyleId>
              </a:tblPr>
              <a:tblGrid>
                <a:gridCol w="2280354">
                  <a:extLst>
                    <a:ext uri="{9D8B030D-6E8A-4147-A177-3AD203B41FA5}">
                      <a16:colId xmlns:a16="http://schemas.microsoft.com/office/drawing/2014/main" val="745185310"/>
                    </a:ext>
                  </a:extLst>
                </a:gridCol>
                <a:gridCol w="927735">
                  <a:extLst>
                    <a:ext uri="{9D8B030D-6E8A-4147-A177-3AD203B41FA5}">
                      <a16:colId xmlns:a16="http://schemas.microsoft.com/office/drawing/2014/main" val="3540108325"/>
                    </a:ext>
                  </a:extLst>
                </a:gridCol>
                <a:gridCol w="677334">
                  <a:extLst>
                    <a:ext uri="{9D8B030D-6E8A-4147-A177-3AD203B41FA5}">
                      <a16:colId xmlns:a16="http://schemas.microsoft.com/office/drawing/2014/main" val="464946983"/>
                    </a:ext>
                  </a:extLst>
                </a:gridCol>
                <a:gridCol w="3815644">
                  <a:extLst>
                    <a:ext uri="{9D8B030D-6E8A-4147-A177-3AD203B41FA5}">
                      <a16:colId xmlns:a16="http://schemas.microsoft.com/office/drawing/2014/main" val="1355256672"/>
                    </a:ext>
                  </a:extLst>
                </a:gridCol>
              </a:tblGrid>
              <a:tr h="221199">
                <a:tc>
                  <a:txBody>
                    <a:bodyPr/>
                    <a:lstStyle/>
                    <a:p>
                      <a:r>
                        <a:rPr lang="en-US" sz="1100" dirty="0"/>
                        <a:t>Item</a:t>
                      </a:r>
                    </a:p>
                  </a:txBody>
                  <a:tcPr marL="68580" marR="68580" marT="34290" marB="34290" anchor="ctr">
                    <a:solidFill>
                      <a:schemeClr val="tx1">
                        <a:lumMod val="50000"/>
                        <a:lumOff val="50000"/>
                      </a:schemeClr>
                    </a:solidFill>
                  </a:tcPr>
                </a:tc>
                <a:tc>
                  <a:txBody>
                    <a:bodyPr/>
                    <a:lstStyle/>
                    <a:p>
                      <a:r>
                        <a:rPr lang="en-US" sz="1100" dirty="0"/>
                        <a:t>Calculation</a:t>
                      </a:r>
                    </a:p>
                  </a:txBody>
                  <a:tcPr marL="68580" marR="68580" marT="34290" marB="34290" anchor="ctr">
                    <a:solidFill>
                      <a:schemeClr val="tx1">
                        <a:lumMod val="50000"/>
                        <a:lumOff val="50000"/>
                      </a:schemeClr>
                    </a:solidFill>
                  </a:tcPr>
                </a:tc>
                <a:tc>
                  <a:txBody>
                    <a:bodyPr/>
                    <a:lstStyle/>
                    <a:p>
                      <a:r>
                        <a:rPr lang="en-US" sz="1100" dirty="0"/>
                        <a:t>Units</a:t>
                      </a:r>
                    </a:p>
                  </a:txBody>
                  <a:tcPr marL="68580" marR="68580" marT="34290" marB="34290" anchor="ctr">
                    <a:solidFill>
                      <a:schemeClr val="tx1">
                        <a:lumMod val="50000"/>
                        <a:lumOff val="50000"/>
                      </a:schemeClr>
                    </a:solidFill>
                  </a:tcPr>
                </a:tc>
                <a:tc>
                  <a:txBody>
                    <a:bodyPr/>
                    <a:lstStyle/>
                    <a:p>
                      <a:r>
                        <a:rPr lang="en-US" sz="1100" dirty="0"/>
                        <a:t>Notes</a:t>
                      </a:r>
                    </a:p>
                  </a:txBody>
                  <a:tcPr marL="68580" marR="68580" marT="34290" marB="34290" anchor="ctr">
                    <a:solidFill>
                      <a:schemeClr val="tx1">
                        <a:lumMod val="50000"/>
                        <a:lumOff val="50000"/>
                      </a:schemeClr>
                    </a:solidFill>
                  </a:tcPr>
                </a:tc>
                <a:extLst>
                  <a:ext uri="{0D108BD9-81ED-4DB2-BD59-A6C34878D82A}">
                    <a16:rowId xmlns:a16="http://schemas.microsoft.com/office/drawing/2014/main" val="3722799719"/>
                  </a:ext>
                </a:extLst>
              </a:tr>
              <a:tr h="196189">
                <a:tc>
                  <a:txBody>
                    <a:bodyPr/>
                    <a:lstStyle/>
                    <a:p>
                      <a:pPr algn="l"/>
                      <a:r>
                        <a:rPr lang="en-US" sz="1200" dirty="0"/>
                        <a:t>Cost of outage</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 $117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$117 is nationwide average for surveyed customers</a:t>
                      </a:r>
                    </a:p>
                  </a:txBody>
                  <a:tcPr marL="68580" marR="68580" marT="34290" marB="34290" anchor="ctr"/>
                </a:tc>
                <a:extLst>
                  <a:ext uri="{0D108BD9-81ED-4DB2-BD59-A6C34878D82A}">
                    <a16:rowId xmlns:a16="http://schemas.microsoft.com/office/drawing/2014/main" val="3340584464"/>
                  </a:ext>
                </a:extLst>
              </a:tr>
              <a:tr h="196189">
                <a:tc>
                  <a:txBody>
                    <a:bodyPr/>
                    <a:lstStyle/>
                    <a:p>
                      <a:pPr algn="l"/>
                      <a:r>
                        <a:rPr lang="en-US" sz="1200" dirty="0"/>
                        <a:t>Size of critical load</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253</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a:t>
                      </a:r>
                    </a:p>
                  </a:txBody>
                  <a:tcPr marL="0" marR="0" marT="0" marB="0" anchor="ctr"/>
                </a:tc>
                <a:tc>
                  <a:txBody>
                    <a:bodyPr/>
                    <a:lstStyle/>
                    <a:p>
                      <a:endParaRPr lang="en-US" sz="1200" dirty="0"/>
                    </a:p>
                  </a:txBody>
                  <a:tcPr marL="68580" marR="68580" marT="34290" marB="34290" anchor="ctr"/>
                </a:tc>
                <a:extLst>
                  <a:ext uri="{0D108BD9-81ED-4DB2-BD59-A6C34878D82A}">
                    <a16:rowId xmlns:a16="http://schemas.microsoft.com/office/drawing/2014/main" val="3059545978"/>
                  </a:ext>
                </a:extLst>
              </a:tr>
              <a:tr h="196189">
                <a:tc>
                  <a:txBody>
                    <a:bodyPr/>
                    <a:lstStyle/>
                    <a:p>
                      <a:pPr algn="l"/>
                      <a:r>
                        <a:rPr lang="en-US" sz="1200" dirty="0"/>
                        <a:t>Value of lost load per hour</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 $29,601 </a:t>
                      </a:r>
                    </a:p>
                  </a:txBody>
                  <a:tcPr marL="0" marR="0" marT="0" marB="0" anchor="ctr">
                    <a:no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r>
                        <a:rPr lang="en-US" sz="1200" dirty="0"/>
                        <a:t>Cost of outage per kilowatt-hour x size of critical load</a:t>
                      </a:r>
                    </a:p>
                  </a:txBody>
                  <a:tcPr marL="68580" marR="68580" marT="34290" marB="34290" anchor="ctr"/>
                </a:tc>
                <a:extLst>
                  <a:ext uri="{0D108BD9-81ED-4DB2-BD59-A6C34878D82A}">
                    <a16:rowId xmlns:a16="http://schemas.microsoft.com/office/drawing/2014/main" val="2686850705"/>
                  </a:ext>
                </a:extLst>
              </a:tr>
              <a:tr h="196189">
                <a:tc>
                  <a:txBody>
                    <a:bodyPr/>
                    <a:lstStyle/>
                    <a:p>
                      <a:pPr algn="l"/>
                      <a:r>
                        <a:rPr lang="en-US" sz="1200" dirty="0"/>
                        <a:t>Days of outage to prepare for</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a:t>
                      </a:r>
                    </a:p>
                  </a:txBody>
                  <a:tcPr marL="0" marR="0" marT="0" marB="0" anchor="ctr">
                    <a:solidFill>
                      <a:srgbClr val="F4FF8A"/>
                    </a:solid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endParaRPr lang="en-US" sz="1200" dirty="0"/>
                    </a:p>
                  </a:txBody>
                  <a:tcPr marL="68580" marR="68580" marT="34290" marB="34290" anchor="ctr"/>
                </a:tc>
                <a:extLst>
                  <a:ext uri="{0D108BD9-81ED-4DB2-BD59-A6C34878D82A}">
                    <a16:rowId xmlns:a16="http://schemas.microsoft.com/office/drawing/2014/main" val="3428626152"/>
                  </a:ext>
                </a:extLst>
              </a:tr>
              <a:tr h="156020">
                <a:tc>
                  <a:txBody>
                    <a:bodyPr/>
                    <a:lstStyle/>
                    <a:p>
                      <a:pPr algn="l"/>
                      <a:r>
                        <a:rPr lang="en-US" sz="1200" b="1" dirty="0"/>
                        <a:t>Annual value of resilience</a:t>
                      </a:r>
                    </a:p>
                  </a:txBody>
                  <a:tcPr marL="68580" marR="68580" marT="34290" marB="34290" anchor="ctr">
                    <a:solidFill>
                      <a:srgbClr val="ACEAA8"/>
                    </a:solidFill>
                  </a:tcPr>
                </a:tc>
                <a:tc>
                  <a:txBody>
                    <a:bodyPr/>
                    <a:lstStyle/>
                    <a:p>
                      <a:pPr algn="r" fontAlgn="b"/>
                      <a:r>
                        <a:rPr lang="en-US" sz="1200" b="1" i="0" u="none" strike="noStrike" dirty="0">
                          <a:solidFill>
                            <a:srgbClr val="000000"/>
                          </a:solidFill>
                          <a:effectLst/>
                          <a:latin typeface="+mn-lt"/>
                        </a:rPr>
                        <a:t>$710,424</a:t>
                      </a:r>
                    </a:p>
                  </a:txBody>
                  <a:tcPr marL="0" marR="0" marT="0" marB="0" anchor="ctr">
                    <a:solidFill>
                      <a:srgbClr val="ACEAA8"/>
                    </a:solidFill>
                  </a:tcPr>
                </a:tc>
                <a:tc>
                  <a:txBody>
                    <a:bodyPr/>
                    <a:lstStyle/>
                    <a:p>
                      <a:pPr marL="45720" algn="l" fontAlgn="b"/>
                      <a:endParaRPr lang="en-US" sz="1200" b="1" i="0" u="none" strike="noStrike" dirty="0">
                        <a:solidFill>
                          <a:srgbClr val="000000"/>
                        </a:solidFill>
                        <a:effectLst/>
                        <a:latin typeface="+mn-lt"/>
                      </a:endParaRPr>
                    </a:p>
                  </a:txBody>
                  <a:tcPr marL="0" marR="0" marT="0" marB="0" anchor="ctr">
                    <a:solidFill>
                      <a:srgbClr val="ACEAA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extLst>
                  <a:ext uri="{0D108BD9-81ED-4DB2-BD59-A6C34878D82A}">
                    <a16:rowId xmlns:a16="http://schemas.microsoft.com/office/drawing/2014/main" val="2556470847"/>
                  </a:ext>
                </a:extLst>
              </a:tr>
            </a:tbl>
          </a:graphicData>
        </a:graphic>
      </p:graphicFrame>
      <p:sp>
        <p:nvSpPr>
          <p:cNvPr id="9" name="Rectangle 8">
            <a:extLst>
              <a:ext uri="{FF2B5EF4-FFF2-40B4-BE49-F238E27FC236}">
                <a16:creationId xmlns:a16="http://schemas.microsoft.com/office/drawing/2014/main" id="{47E56C95-835A-D346-A568-CF0A1BC55FB4}"/>
              </a:ext>
            </a:extLst>
          </p:cNvPr>
          <p:cNvSpPr/>
          <p:nvPr/>
        </p:nvSpPr>
        <p:spPr>
          <a:xfrm>
            <a:off x="169335" y="3372205"/>
            <a:ext cx="3959867" cy="369332"/>
          </a:xfrm>
          <a:prstGeom prst="rect">
            <a:avLst/>
          </a:prstGeom>
        </p:spPr>
        <p:txBody>
          <a:bodyPr wrap="square">
            <a:spAutoFit/>
          </a:bodyPr>
          <a:lstStyle/>
          <a:p>
            <a:r>
              <a:rPr lang="en-US" b="1" dirty="0"/>
              <a:t>Value of resilience</a:t>
            </a:r>
            <a:endParaRPr lang="en-US" sz="1400" dirty="0"/>
          </a:p>
        </p:txBody>
      </p:sp>
      <p:sp>
        <p:nvSpPr>
          <p:cNvPr id="11" name="Rectangle 10">
            <a:extLst>
              <a:ext uri="{FF2B5EF4-FFF2-40B4-BE49-F238E27FC236}">
                <a16:creationId xmlns:a16="http://schemas.microsoft.com/office/drawing/2014/main" id="{B905FC64-5AA8-7248-8AB1-05BEE5AF9A17}"/>
              </a:ext>
            </a:extLst>
          </p:cNvPr>
          <p:cNvSpPr/>
          <p:nvPr/>
        </p:nvSpPr>
        <p:spPr>
          <a:xfrm>
            <a:off x="259647" y="5498543"/>
            <a:ext cx="6652782" cy="830997"/>
          </a:xfrm>
          <a:prstGeom prst="rect">
            <a:avLst/>
          </a:prstGeom>
        </p:spPr>
        <p:txBody>
          <a:bodyPr wrap="square">
            <a:spAutoFit/>
          </a:bodyPr>
          <a:lstStyle/>
          <a:p>
            <a:pPr marL="285750" indent="-285750">
              <a:buFont typeface="Arial" panose="020B0604020202020204" pitchFamily="34" charset="0"/>
              <a:buChar char="•"/>
            </a:pPr>
            <a:r>
              <a:rPr lang="en-US" sz="1600" dirty="0"/>
              <a:t>Cost of resilience = $7,040 per kW of critical load </a:t>
            </a:r>
          </a:p>
          <a:p>
            <a:pPr marL="285750" indent="-285750">
              <a:buFont typeface="Arial" panose="020B0604020202020204" pitchFamily="34" charset="0"/>
              <a:buChar char="•"/>
            </a:pPr>
            <a:r>
              <a:rPr lang="en-US" sz="1600" dirty="0"/>
              <a:t>Annual value of resilience = $2,808 per kW of critical load</a:t>
            </a:r>
          </a:p>
          <a:p>
            <a:pPr marL="285750" indent="-285750">
              <a:buFont typeface="Arial" panose="020B0604020202020204" pitchFamily="34" charset="0"/>
              <a:buChar char="•"/>
            </a:pPr>
            <a:r>
              <a:rPr lang="en-US" sz="1600" dirty="0"/>
              <a:t>Break-even point = 2.5 years</a:t>
            </a:r>
          </a:p>
        </p:txBody>
      </p:sp>
    </p:spTree>
    <p:extLst>
      <p:ext uri="{BB962C8B-B14F-4D97-AF65-F5344CB8AC3E}">
        <p14:creationId xmlns:p14="http://schemas.microsoft.com/office/powerpoint/2010/main" val="1398835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a:xfrm>
            <a:off x="0" y="5591"/>
            <a:ext cx="7315200" cy="762000"/>
          </a:xfrm>
        </p:spPr>
        <p:txBody>
          <a:bodyPr>
            <a:normAutofit fontScale="90000"/>
          </a:bodyPr>
          <a:lstStyle/>
          <a:p>
            <a:r>
              <a:rPr lang="en-US" dirty="0"/>
              <a:t>Value of resilience for a Community Microgrid:</a:t>
            </a:r>
            <a:br>
              <a:rPr lang="en-US" dirty="0"/>
            </a:br>
            <a:r>
              <a:rPr lang="en-US" dirty="0"/>
              <a:t>Campus-wide installation at large corporate campus</a:t>
            </a:r>
          </a:p>
        </p:txBody>
      </p:sp>
      <p:graphicFrame>
        <p:nvGraphicFramePr>
          <p:cNvPr id="8" name="Table 7">
            <a:extLst>
              <a:ext uri="{FF2B5EF4-FFF2-40B4-BE49-F238E27FC236}">
                <a16:creationId xmlns:a16="http://schemas.microsoft.com/office/drawing/2014/main" id="{31C629DB-CEFC-44F7-9078-412597E97C98}"/>
              </a:ext>
            </a:extLst>
          </p:cNvPr>
          <p:cNvGraphicFramePr>
            <a:graphicFrameLocks noGrp="1"/>
          </p:cNvGraphicFramePr>
          <p:nvPr>
            <p:extLst/>
          </p:nvPr>
        </p:nvGraphicFramePr>
        <p:xfrm>
          <a:off x="259647" y="1347579"/>
          <a:ext cx="6920088" cy="1845153"/>
        </p:xfrm>
        <a:graphic>
          <a:graphicData uri="http://schemas.openxmlformats.org/drawingml/2006/table">
            <a:tbl>
              <a:tblPr firstRow="1" bandRow="1">
                <a:tableStyleId>{7E9639D4-E3E2-4D34-9284-5A2195B3D0D7}</a:tableStyleId>
              </a:tblPr>
              <a:tblGrid>
                <a:gridCol w="1778984">
                  <a:extLst>
                    <a:ext uri="{9D8B030D-6E8A-4147-A177-3AD203B41FA5}">
                      <a16:colId xmlns:a16="http://schemas.microsoft.com/office/drawing/2014/main" val="745185310"/>
                    </a:ext>
                  </a:extLst>
                </a:gridCol>
                <a:gridCol w="794880">
                  <a:extLst>
                    <a:ext uri="{9D8B030D-6E8A-4147-A177-3AD203B41FA5}">
                      <a16:colId xmlns:a16="http://schemas.microsoft.com/office/drawing/2014/main" val="3540108325"/>
                    </a:ext>
                  </a:extLst>
                </a:gridCol>
                <a:gridCol w="837217">
                  <a:extLst>
                    <a:ext uri="{9D8B030D-6E8A-4147-A177-3AD203B41FA5}">
                      <a16:colId xmlns:a16="http://schemas.microsoft.com/office/drawing/2014/main" val="790663481"/>
                    </a:ext>
                  </a:extLst>
                </a:gridCol>
                <a:gridCol w="1207750">
                  <a:extLst>
                    <a:ext uri="{9D8B030D-6E8A-4147-A177-3AD203B41FA5}">
                      <a16:colId xmlns:a16="http://schemas.microsoft.com/office/drawing/2014/main" val="1355256672"/>
                    </a:ext>
                  </a:extLst>
                </a:gridCol>
                <a:gridCol w="995580">
                  <a:extLst>
                    <a:ext uri="{9D8B030D-6E8A-4147-A177-3AD203B41FA5}">
                      <a16:colId xmlns:a16="http://schemas.microsoft.com/office/drawing/2014/main" val="2111822509"/>
                    </a:ext>
                  </a:extLst>
                </a:gridCol>
                <a:gridCol w="1305677">
                  <a:extLst>
                    <a:ext uri="{9D8B030D-6E8A-4147-A177-3AD203B41FA5}">
                      <a16:colId xmlns:a16="http://schemas.microsoft.com/office/drawing/2014/main" val="1658164881"/>
                    </a:ext>
                  </a:extLst>
                </a:gridCol>
              </a:tblGrid>
              <a:tr h="228287">
                <a:tc>
                  <a:txBody>
                    <a:bodyPr/>
                    <a:lstStyle/>
                    <a:p>
                      <a:r>
                        <a:rPr lang="en-US" sz="1100" dirty="0"/>
                        <a:t>Item</a:t>
                      </a:r>
                    </a:p>
                  </a:txBody>
                  <a:tcPr marL="68580" marR="68580" marT="34290" marB="34290" anchor="ctr">
                    <a:solidFill>
                      <a:schemeClr val="tx1">
                        <a:lumMod val="50000"/>
                        <a:lumOff val="50000"/>
                      </a:schemeClr>
                    </a:solidFill>
                  </a:tcPr>
                </a:tc>
                <a:tc>
                  <a:txBody>
                    <a:bodyPr/>
                    <a:lstStyle/>
                    <a:p>
                      <a:r>
                        <a:rPr lang="en-US" sz="1100" dirty="0"/>
                        <a:t>Inputs</a:t>
                      </a:r>
                    </a:p>
                  </a:txBody>
                  <a:tcPr marL="68580" marR="68580" marT="34290" marB="34290" anchor="ctr">
                    <a:solidFill>
                      <a:schemeClr val="tx1">
                        <a:lumMod val="50000"/>
                        <a:lumOff val="50000"/>
                      </a:schemeClr>
                    </a:solidFill>
                  </a:tcPr>
                </a:tc>
                <a:tc>
                  <a:txBody>
                    <a:bodyPr/>
                    <a:lstStyle/>
                    <a:p>
                      <a:r>
                        <a:rPr lang="en-US" sz="1100" dirty="0"/>
                        <a:t>Units</a:t>
                      </a:r>
                    </a:p>
                  </a:txBody>
                  <a:tcPr marL="68580" marR="68580" marT="34290" marB="34290" anchor="ctr">
                    <a:solidFill>
                      <a:schemeClr val="tx1">
                        <a:lumMod val="50000"/>
                        <a:lumOff val="50000"/>
                      </a:schemeClr>
                    </a:solidFill>
                  </a:tcPr>
                </a:tc>
                <a:tc>
                  <a:txBody>
                    <a:bodyPr/>
                    <a:lstStyle/>
                    <a:p>
                      <a:r>
                        <a:rPr lang="en-US" sz="1100" dirty="0"/>
                        <a:t>Inputs</a:t>
                      </a:r>
                    </a:p>
                  </a:txBody>
                  <a:tcPr marL="68580" marR="68580" marT="34290" marB="34290" anchor="ctr">
                    <a:solidFill>
                      <a:schemeClr val="tx1">
                        <a:lumMod val="50000"/>
                        <a:lumOff val="50000"/>
                      </a:schemeClr>
                    </a:solidFill>
                  </a:tcPr>
                </a:tc>
                <a:tc>
                  <a:txBody>
                    <a:bodyPr/>
                    <a:lstStyle/>
                    <a:p>
                      <a:endParaRPr lang="en-US" sz="1100" dirty="0"/>
                    </a:p>
                  </a:txBody>
                  <a:tcPr marL="68580" marR="68580" marT="34290" marB="34290" anchor="ctr">
                    <a:solidFill>
                      <a:schemeClr val="tx1">
                        <a:lumMod val="50000"/>
                        <a:lumOff val="50000"/>
                      </a:schemeClr>
                    </a:solidFill>
                  </a:tcPr>
                </a:tc>
                <a:tc>
                  <a:txBody>
                    <a:bodyPr/>
                    <a:lstStyle/>
                    <a:p>
                      <a:r>
                        <a:rPr lang="en-US" sz="1100" dirty="0"/>
                        <a:t>Calculation</a:t>
                      </a:r>
                    </a:p>
                  </a:txBody>
                  <a:tcPr marL="68580" marR="68580" marT="34290" marB="34290" anchor="ctr">
                    <a:solidFill>
                      <a:schemeClr val="tx1">
                        <a:lumMod val="50000"/>
                        <a:lumOff val="50000"/>
                      </a:schemeClr>
                    </a:solidFill>
                  </a:tcPr>
                </a:tc>
                <a:extLst>
                  <a:ext uri="{0D108BD9-81ED-4DB2-BD59-A6C34878D82A}">
                    <a16:rowId xmlns:a16="http://schemas.microsoft.com/office/drawing/2014/main" val="3722799719"/>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Inverters</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1,750</a:t>
                      </a:r>
                    </a:p>
                  </a:txBody>
                  <a:tcPr marL="0" marR="0" marT="0" marB="0" anchor="ctr">
                    <a:solidFill>
                      <a:srgbClr val="F4FF8A"/>
                    </a:solidFill>
                  </a:tcPr>
                </a:tc>
                <a:tc>
                  <a:txBody>
                    <a:bodyPr/>
                    <a:lstStyle/>
                    <a:p>
                      <a:pPr marL="45720" algn="l" fontAlgn="b"/>
                      <a:r>
                        <a:rPr lang="en-US" sz="1200" b="0" i="0" u="none" strike="noStrike">
                          <a:solidFill>
                            <a:srgbClr val="000000"/>
                          </a:solidFill>
                          <a:effectLst/>
                          <a:latin typeface="+mn-lt"/>
                        </a:rPr>
                        <a:t>[kW]</a:t>
                      </a:r>
                      <a:endParaRPr lang="en-US" sz="1200" b="0" i="0" u="none" strike="noStrike" dirty="0">
                        <a:solidFill>
                          <a:srgbClr val="000000"/>
                        </a:solidFill>
                        <a:effectLst/>
                        <a:latin typeface="+mn-lt"/>
                      </a:endParaRPr>
                    </a:p>
                  </a:txBody>
                  <a:tcPr marL="0" marR="0" marT="0" marB="0" anchor="ctr"/>
                </a:tc>
                <a:tc>
                  <a:txBody>
                    <a:bodyPr/>
                    <a:lstStyle/>
                    <a:p>
                      <a:pPr algn="r" fontAlgn="b"/>
                      <a:r>
                        <a:rPr lang="en-US" sz="1200" b="0" i="0" u="none" strike="noStrike" dirty="0">
                          <a:solidFill>
                            <a:srgbClr val="000000"/>
                          </a:solidFill>
                          <a:effectLst/>
                          <a:latin typeface="+mn-lt"/>
                        </a:rPr>
                        <a:t> $1,062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a:t>
                      </a:r>
                    </a:p>
                  </a:txBody>
                  <a:tcPr marL="0" marR="0" marT="0" marB="0" anchor="ctr"/>
                </a:tc>
                <a:tc>
                  <a:txBody>
                    <a:bodyPr/>
                    <a:lstStyle/>
                    <a:p>
                      <a:pPr algn="ctr" fontAlgn="b"/>
                      <a:r>
                        <a:rPr lang="en-US" sz="1200" b="0" i="0" u="none" strike="noStrike" dirty="0">
                          <a:solidFill>
                            <a:srgbClr val="000000"/>
                          </a:solidFill>
                          <a:effectLst/>
                          <a:latin typeface="+mn-lt"/>
                        </a:rPr>
                        <a:t>$1,858,500</a:t>
                      </a:r>
                    </a:p>
                  </a:txBody>
                  <a:tcPr marL="0" marR="0" marT="0" marB="0" anchor="ctr"/>
                </a:tc>
                <a:extLst>
                  <a:ext uri="{0D108BD9-81ED-4DB2-BD59-A6C34878D82A}">
                    <a16:rowId xmlns:a16="http://schemas.microsoft.com/office/drawing/2014/main" val="1267864986"/>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Battery for resilience</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17,760</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algn="r" fontAlgn="b"/>
                      <a:r>
                        <a:rPr lang="en-US" sz="1200" b="0" i="0" u="none" strike="noStrike" dirty="0">
                          <a:solidFill>
                            <a:srgbClr val="000000"/>
                          </a:solidFill>
                          <a:effectLst/>
                          <a:latin typeface="+mn-lt"/>
                        </a:rPr>
                        <a:t> $ 256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algn="ctr" fontAlgn="b"/>
                      <a:r>
                        <a:rPr lang="en-US" sz="1200" b="0" i="0" u="none" strike="noStrike" dirty="0">
                          <a:solidFill>
                            <a:srgbClr val="000000"/>
                          </a:solidFill>
                          <a:effectLst/>
                          <a:latin typeface="+mn-lt"/>
                        </a:rPr>
                        <a:t> $4,546,459 </a:t>
                      </a:r>
                    </a:p>
                  </a:txBody>
                  <a:tcPr marL="0" marR="0" marT="0" marB="0" anchor="ctr"/>
                </a:tc>
                <a:extLst>
                  <a:ext uri="{0D108BD9-81ED-4DB2-BD59-A6C34878D82A}">
                    <a16:rowId xmlns:a16="http://schemas.microsoft.com/office/drawing/2014/main" val="2088990732"/>
                  </a:ext>
                </a:extLst>
              </a:tr>
              <a:tr h="27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System islanding</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18</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controllers</a:t>
                      </a:r>
                    </a:p>
                  </a:txBody>
                  <a:tcPr marL="0" marR="0" marT="0" marB="0" anchor="ctr"/>
                </a:tc>
                <a:tc>
                  <a:txBody>
                    <a:bodyPr/>
                    <a:lstStyle/>
                    <a:p>
                      <a:pPr algn="r" fontAlgn="b"/>
                      <a:r>
                        <a:rPr lang="en-US" sz="1200" b="0" i="0" u="none" strike="noStrike" dirty="0">
                          <a:solidFill>
                            <a:srgbClr val="000000"/>
                          </a:solidFill>
                          <a:effectLst/>
                          <a:latin typeface="+mn-lt"/>
                        </a:rPr>
                        <a:t>$30,000</a:t>
                      </a:r>
                    </a:p>
                  </a:txBody>
                  <a:tcPr marL="0" marR="0" marT="0" marB="0" anchor="ctr">
                    <a:solidFill>
                      <a:srgbClr val="F4FF8A"/>
                    </a:solid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pPr algn="ctr" fontAlgn="b"/>
                      <a:r>
                        <a:rPr lang="en-US" sz="1200" b="0" i="0" u="none" strike="noStrike" dirty="0">
                          <a:solidFill>
                            <a:srgbClr val="000000"/>
                          </a:solidFill>
                          <a:effectLst/>
                          <a:latin typeface="+mn-lt"/>
                        </a:rPr>
                        <a:t>$540,000</a:t>
                      </a:r>
                    </a:p>
                  </a:txBody>
                  <a:tcPr marL="0" marR="0" marT="0" marB="0" anchor="ctr"/>
                </a:tc>
                <a:extLst>
                  <a:ext uri="{0D108BD9-81ED-4DB2-BD59-A6C34878D82A}">
                    <a16:rowId xmlns:a16="http://schemas.microsoft.com/office/drawing/2014/main" val="2384537992"/>
                  </a:ext>
                </a:extLst>
              </a:tr>
              <a:tr h="161311">
                <a:tc gridSpan="3">
                  <a:txBody>
                    <a:bodyPr/>
                    <a:lstStyle/>
                    <a:p>
                      <a:pPr algn="l"/>
                      <a:r>
                        <a:rPr lang="en-US" sz="1200" b="0" dirty="0"/>
                        <a:t>Total system cost</a:t>
                      </a:r>
                    </a:p>
                  </a:txBody>
                  <a:tcPr marL="68580" marR="68580" marT="34290" marB="34290" anchor="ctr">
                    <a:solidFill>
                      <a:srgbClr val="ACEAA8"/>
                    </a:solidFill>
                  </a:tcPr>
                </a:tc>
                <a:tc hMerge="1">
                  <a:txBody>
                    <a:bodyPr/>
                    <a:lstStyle/>
                    <a:p>
                      <a:pPr algn="ctr"/>
                      <a:endParaRPr lang="en-US" sz="1200" dirty="0">
                        <a:latin typeface="+mn-lt"/>
                      </a:endParaRPr>
                    </a:p>
                  </a:txBody>
                  <a:tcPr marL="68580" marR="68580" marT="34290" marB="34290">
                    <a:noFill/>
                  </a:tcPr>
                </a:tc>
                <a:tc hMerge="1">
                  <a:txBody>
                    <a:bodyPr/>
                    <a:lstStyle/>
                    <a:p>
                      <a:pPr algn="l"/>
                      <a:endParaRPr lang="en-US" sz="1200" b="1" dirty="0"/>
                    </a:p>
                  </a:txBody>
                  <a:tcPr marL="68580" marR="68580" marT="34290" marB="34290">
                    <a:solidFill>
                      <a:srgbClr val="ACEAA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algn="ctr" fontAlgn="b"/>
                      <a:r>
                        <a:rPr lang="en-US" sz="1200" b="0" i="0" u="none" strike="noStrike" dirty="0">
                          <a:solidFill>
                            <a:srgbClr val="000000"/>
                          </a:solidFill>
                          <a:effectLst/>
                          <a:latin typeface="+mn-lt"/>
                        </a:rPr>
                        <a:t> $6,944,959 </a:t>
                      </a:r>
                    </a:p>
                  </a:txBody>
                  <a:tcPr marL="0" marR="0" marT="0" marB="0" anchor="ctr">
                    <a:solidFill>
                      <a:srgbClr val="ACEAA8"/>
                    </a:solidFill>
                  </a:tcPr>
                </a:tc>
                <a:extLst>
                  <a:ext uri="{0D108BD9-81ED-4DB2-BD59-A6C34878D82A}">
                    <a16:rowId xmlns:a16="http://schemas.microsoft.com/office/drawing/2014/main" val="643968148"/>
                  </a:ext>
                </a:extLst>
              </a:tr>
              <a:tr h="28201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System cost offset by demand charge reduction</a:t>
                      </a:r>
                    </a:p>
                  </a:txBody>
                  <a:tcPr marL="68580" marR="68580" marT="34290" marB="34290" anchor="ctr">
                    <a:noFill/>
                  </a:tcPr>
                </a:tc>
                <a:tc hMerge="1">
                  <a:txBody>
                    <a:bodyPr/>
                    <a:lstStyle/>
                    <a:p>
                      <a:pPr algn="ctr"/>
                      <a:endParaRPr lang="en-US" sz="1200" dirty="0">
                        <a:latin typeface="+mn-lt"/>
                      </a:endParaRPr>
                    </a:p>
                  </a:txBody>
                  <a:tcPr marL="68580" marR="68580" marT="34290" marB="34290"/>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solidFill>
                      <a:srgbClr val="ACEAA8"/>
                    </a:solidFill>
                  </a:tcPr>
                </a:tc>
                <a:tc>
                  <a:txBody>
                    <a:bodyPr/>
                    <a:lstStyle/>
                    <a:p>
                      <a:pPr algn="ctr" fontAlgn="b"/>
                      <a:r>
                        <a:rPr lang="en-US" sz="1200" b="0" i="0" u="none" strike="noStrike" dirty="0">
                          <a:solidFill>
                            <a:srgbClr val="000000"/>
                          </a:solidFill>
                          <a:effectLst/>
                          <a:latin typeface="+mn-lt"/>
                        </a:rPr>
                        <a:t>-$4,008,900 </a:t>
                      </a:r>
                    </a:p>
                  </a:txBody>
                  <a:tcPr marL="0" marR="0" marT="0" marB="0" anchor="ctr">
                    <a:noFill/>
                  </a:tcPr>
                </a:tc>
                <a:extLst>
                  <a:ext uri="{0D108BD9-81ED-4DB2-BD59-A6C34878D82A}">
                    <a16:rowId xmlns:a16="http://schemas.microsoft.com/office/drawing/2014/main" val="1223658418"/>
                  </a:ext>
                </a:extLst>
              </a:tr>
              <a:tr h="156020">
                <a:tc gridSpan="4">
                  <a:txBody>
                    <a:bodyPr/>
                    <a:lstStyle/>
                    <a:p>
                      <a:pPr algn="l"/>
                      <a:r>
                        <a:rPr lang="en-US" sz="1200" b="1" dirty="0"/>
                        <a:t>Total cost for resilience</a:t>
                      </a:r>
                    </a:p>
                  </a:txBody>
                  <a:tcPr marL="68580" marR="68580" marT="34290" marB="34290" anchor="ctr">
                    <a:solidFill>
                      <a:srgbClr val="ACEAA8"/>
                    </a:solidFill>
                  </a:tcPr>
                </a:tc>
                <a:tc hMerge="1">
                  <a:txBody>
                    <a:bodyPr/>
                    <a:lstStyle/>
                    <a:p>
                      <a:pPr algn="ctr"/>
                      <a:endParaRPr lang="en-US" sz="1200" b="0" dirty="0">
                        <a:latin typeface="+mn-lt"/>
                      </a:endParaRPr>
                    </a:p>
                  </a:txBody>
                  <a:tcPr marL="68580" marR="68580" marT="34290" marB="34290"/>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tc>
                  <a:txBody>
                    <a:bodyPr/>
                    <a:lstStyle/>
                    <a:p>
                      <a:pPr algn="ctr" fontAlgn="b"/>
                      <a:r>
                        <a:rPr lang="en-US" sz="1200" b="1" i="0" u="none" strike="noStrike" dirty="0">
                          <a:solidFill>
                            <a:srgbClr val="000000"/>
                          </a:solidFill>
                          <a:effectLst/>
                          <a:latin typeface="+mn-lt"/>
                        </a:rPr>
                        <a:t> </a:t>
                      </a:r>
                      <a:r>
                        <a:rPr lang="en-US" sz="1200" b="1" i="0" u="none" strike="noStrike" dirty="0">
                          <a:solidFill>
                            <a:schemeClr val="tx1"/>
                          </a:solidFill>
                          <a:effectLst/>
                          <a:latin typeface="+mn-lt"/>
                        </a:rPr>
                        <a:t>$2,936,059</a:t>
                      </a:r>
                    </a:p>
                  </a:txBody>
                  <a:tcPr marL="0" marR="0" marT="0" marB="0" anchor="ctr">
                    <a:solidFill>
                      <a:srgbClr val="ACEAA8"/>
                    </a:solidFill>
                  </a:tcPr>
                </a:tc>
                <a:extLst>
                  <a:ext uri="{0D108BD9-81ED-4DB2-BD59-A6C34878D82A}">
                    <a16:rowId xmlns:a16="http://schemas.microsoft.com/office/drawing/2014/main" val="286200310"/>
                  </a:ext>
                </a:extLst>
              </a:tr>
            </a:tbl>
          </a:graphicData>
        </a:graphic>
      </p:graphicFrame>
      <p:sp>
        <p:nvSpPr>
          <p:cNvPr id="7" name="Rectangle 6">
            <a:extLst>
              <a:ext uri="{FF2B5EF4-FFF2-40B4-BE49-F238E27FC236}">
                <a16:creationId xmlns:a16="http://schemas.microsoft.com/office/drawing/2014/main" id="{270C7F36-5B06-0842-9D07-66BC1E99D11D}"/>
              </a:ext>
            </a:extLst>
          </p:cNvPr>
          <p:cNvSpPr/>
          <p:nvPr/>
        </p:nvSpPr>
        <p:spPr>
          <a:xfrm>
            <a:off x="169335" y="895058"/>
            <a:ext cx="3959867" cy="369332"/>
          </a:xfrm>
          <a:prstGeom prst="rect">
            <a:avLst/>
          </a:prstGeom>
        </p:spPr>
        <p:txBody>
          <a:bodyPr wrap="square">
            <a:spAutoFit/>
          </a:bodyPr>
          <a:lstStyle/>
          <a:p>
            <a:r>
              <a:rPr lang="en-US" b="1" dirty="0"/>
              <a:t>Cost of resilience</a:t>
            </a:r>
            <a:endParaRPr lang="en-US" sz="1400" dirty="0"/>
          </a:p>
        </p:txBody>
      </p:sp>
      <p:graphicFrame>
        <p:nvGraphicFramePr>
          <p:cNvPr id="6" name="Table 5">
            <a:extLst>
              <a:ext uri="{FF2B5EF4-FFF2-40B4-BE49-F238E27FC236}">
                <a16:creationId xmlns:a16="http://schemas.microsoft.com/office/drawing/2014/main" id="{A4D2F37A-D15E-EC4E-80C0-653E3677D57C}"/>
              </a:ext>
            </a:extLst>
          </p:cNvPr>
          <p:cNvGraphicFramePr>
            <a:graphicFrameLocks noGrp="1"/>
          </p:cNvGraphicFramePr>
          <p:nvPr>
            <p:extLst/>
          </p:nvPr>
        </p:nvGraphicFramePr>
        <p:xfrm>
          <a:off x="259647" y="3806627"/>
          <a:ext cx="7701067" cy="1493520"/>
        </p:xfrm>
        <a:graphic>
          <a:graphicData uri="http://schemas.openxmlformats.org/drawingml/2006/table">
            <a:tbl>
              <a:tblPr firstRow="1" bandRow="1">
                <a:tableStyleId>{7E9639D4-E3E2-4D34-9284-5A2195B3D0D7}</a:tableStyleId>
              </a:tblPr>
              <a:tblGrid>
                <a:gridCol w="2280354">
                  <a:extLst>
                    <a:ext uri="{9D8B030D-6E8A-4147-A177-3AD203B41FA5}">
                      <a16:colId xmlns:a16="http://schemas.microsoft.com/office/drawing/2014/main" val="745185310"/>
                    </a:ext>
                  </a:extLst>
                </a:gridCol>
                <a:gridCol w="927735">
                  <a:extLst>
                    <a:ext uri="{9D8B030D-6E8A-4147-A177-3AD203B41FA5}">
                      <a16:colId xmlns:a16="http://schemas.microsoft.com/office/drawing/2014/main" val="3540108325"/>
                    </a:ext>
                  </a:extLst>
                </a:gridCol>
                <a:gridCol w="677334">
                  <a:extLst>
                    <a:ext uri="{9D8B030D-6E8A-4147-A177-3AD203B41FA5}">
                      <a16:colId xmlns:a16="http://schemas.microsoft.com/office/drawing/2014/main" val="464946983"/>
                    </a:ext>
                  </a:extLst>
                </a:gridCol>
                <a:gridCol w="3815644">
                  <a:extLst>
                    <a:ext uri="{9D8B030D-6E8A-4147-A177-3AD203B41FA5}">
                      <a16:colId xmlns:a16="http://schemas.microsoft.com/office/drawing/2014/main" val="1355256672"/>
                    </a:ext>
                  </a:extLst>
                </a:gridCol>
              </a:tblGrid>
              <a:tr h="221199">
                <a:tc>
                  <a:txBody>
                    <a:bodyPr/>
                    <a:lstStyle/>
                    <a:p>
                      <a:r>
                        <a:rPr lang="en-US" sz="1100" dirty="0"/>
                        <a:t>Item</a:t>
                      </a:r>
                    </a:p>
                  </a:txBody>
                  <a:tcPr marL="68580" marR="68580" marT="34290" marB="34290" anchor="ctr">
                    <a:solidFill>
                      <a:schemeClr val="tx1">
                        <a:lumMod val="50000"/>
                        <a:lumOff val="50000"/>
                      </a:schemeClr>
                    </a:solidFill>
                  </a:tcPr>
                </a:tc>
                <a:tc>
                  <a:txBody>
                    <a:bodyPr/>
                    <a:lstStyle/>
                    <a:p>
                      <a:r>
                        <a:rPr lang="en-US" sz="1100" dirty="0"/>
                        <a:t>Calculation</a:t>
                      </a:r>
                    </a:p>
                  </a:txBody>
                  <a:tcPr marL="68580" marR="68580" marT="34290" marB="34290" anchor="ctr">
                    <a:solidFill>
                      <a:schemeClr val="tx1">
                        <a:lumMod val="50000"/>
                        <a:lumOff val="50000"/>
                      </a:schemeClr>
                    </a:solidFill>
                  </a:tcPr>
                </a:tc>
                <a:tc>
                  <a:txBody>
                    <a:bodyPr/>
                    <a:lstStyle/>
                    <a:p>
                      <a:r>
                        <a:rPr lang="en-US" sz="1100" dirty="0"/>
                        <a:t>Units</a:t>
                      </a:r>
                    </a:p>
                  </a:txBody>
                  <a:tcPr marL="68580" marR="68580" marT="34290" marB="34290" anchor="ctr">
                    <a:solidFill>
                      <a:schemeClr val="tx1">
                        <a:lumMod val="50000"/>
                        <a:lumOff val="50000"/>
                      </a:schemeClr>
                    </a:solidFill>
                  </a:tcPr>
                </a:tc>
                <a:tc>
                  <a:txBody>
                    <a:bodyPr/>
                    <a:lstStyle/>
                    <a:p>
                      <a:r>
                        <a:rPr lang="en-US" sz="1100" dirty="0"/>
                        <a:t>Notes</a:t>
                      </a:r>
                    </a:p>
                  </a:txBody>
                  <a:tcPr marL="68580" marR="68580" marT="34290" marB="34290" anchor="ctr">
                    <a:solidFill>
                      <a:schemeClr val="tx1">
                        <a:lumMod val="50000"/>
                        <a:lumOff val="50000"/>
                      </a:schemeClr>
                    </a:solidFill>
                  </a:tcPr>
                </a:tc>
                <a:extLst>
                  <a:ext uri="{0D108BD9-81ED-4DB2-BD59-A6C34878D82A}">
                    <a16:rowId xmlns:a16="http://schemas.microsoft.com/office/drawing/2014/main" val="3722799719"/>
                  </a:ext>
                </a:extLst>
              </a:tr>
              <a:tr h="196189">
                <a:tc>
                  <a:txBody>
                    <a:bodyPr/>
                    <a:lstStyle/>
                    <a:p>
                      <a:pPr algn="l"/>
                      <a:r>
                        <a:rPr lang="en-US" sz="1200" dirty="0"/>
                        <a:t>Cost of outage</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 $117 </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[$/kWh]</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$117 is nationwide average for surveyed customers</a:t>
                      </a:r>
                    </a:p>
                  </a:txBody>
                  <a:tcPr marL="68580" marR="68580" marT="34290" marB="34290" anchor="ctr"/>
                </a:tc>
                <a:extLst>
                  <a:ext uri="{0D108BD9-81ED-4DB2-BD59-A6C34878D82A}">
                    <a16:rowId xmlns:a16="http://schemas.microsoft.com/office/drawing/2014/main" val="3340584464"/>
                  </a:ext>
                </a:extLst>
              </a:tr>
              <a:tr h="196189">
                <a:tc>
                  <a:txBody>
                    <a:bodyPr/>
                    <a:lstStyle/>
                    <a:p>
                      <a:pPr algn="l"/>
                      <a:r>
                        <a:rPr lang="en-US" sz="1200" dirty="0"/>
                        <a:t>Size of critical load</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375</a:t>
                      </a:r>
                    </a:p>
                  </a:txBody>
                  <a:tcPr marL="0" marR="0" marT="0" marB="0" anchor="ctr">
                    <a:solidFill>
                      <a:srgbClr val="F4FF8A"/>
                    </a:solidFill>
                  </a:tcPr>
                </a:tc>
                <a:tc>
                  <a:txBody>
                    <a:bodyPr/>
                    <a:lstStyle/>
                    <a:p>
                      <a:pPr marL="45720" algn="l" fontAlgn="b"/>
                      <a:r>
                        <a:rPr lang="en-US" sz="1200" b="0" i="0" u="none" strike="noStrike" dirty="0">
                          <a:solidFill>
                            <a:srgbClr val="000000"/>
                          </a:solidFill>
                          <a:effectLst/>
                          <a:latin typeface="+mn-lt"/>
                        </a:rPr>
                        <a:t>[kW]</a:t>
                      </a:r>
                    </a:p>
                  </a:txBody>
                  <a:tcPr marL="0" marR="0" marT="0" marB="0" anchor="ctr"/>
                </a:tc>
                <a:tc>
                  <a:txBody>
                    <a:bodyPr/>
                    <a:lstStyle/>
                    <a:p>
                      <a:endParaRPr lang="en-US" sz="1200" dirty="0"/>
                    </a:p>
                  </a:txBody>
                  <a:tcPr marL="68580" marR="68580" marT="34290" marB="34290" anchor="ctr"/>
                </a:tc>
                <a:extLst>
                  <a:ext uri="{0D108BD9-81ED-4DB2-BD59-A6C34878D82A}">
                    <a16:rowId xmlns:a16="http://schemas.microsoft.com/office/drawing/2014/main" val="3059545978"/>
                  </a:ext>
                </a:extLst>
              </a:tr>
              <a:tr h="196189">
                <a:tc>
                  <a:txBody>
                    <a:bodyPr/>
                    <a:lstStyle/>
                    <a:p>
                      <a:pPr algn="l"/>
                      <a:r>
                        <a:rPr lang="en-US" sz="1200" dirty="0"/>
                        <a:t>Value of lost load per hour</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 $43,875 </a:t>
                      </a:r>
                    </a:p>
                  </a:txBody>
                  <a:tcPr marL="0" marR="0" marT="0" marB="0" anchor="ctr">
                    <a:no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r>
                        <a:rPr lang="en-US" sz="1200" dirty="0"/>
                        <a:t>Cost of outage per kilowatt-hour x size of critical load</a:t>
                      </a:r>
                    </a:p>
                  </a:txBody>
                  <a:tcPr marL="68580" marR="68580" marT="34290" marB="34290" anchor="ctr"/>
                </a:tc>
                <a:extLst>
                  <a:ext uri="{0D108BD9-81ED-4DB2-BD59-A6C34878D82A}">
                    <a16:rowId xmlns:a16="http://schemas.microsoft.com/office/drawing/2014/main" val="2686850705"/>
                  </a:ext>
                </a:extLst>
              </a:tr>
              <a:tr h="196189">
                <a:tc>
                  <a:txBody>
                    <a:bodyPr/>
                    <a:lstStyle/>
                    <a:p>
                      <a:pPr algn="l"/>
                      <a:r>
                        <a:rPr lang="en-US" sz="1200" dirty="0"/>
                        <a:t>Days of outage to prepare for</a:t>
                      </a:r>
                    </a:p>
                  </a:txBody>
                  <a:tcPr marL="68580" marR="68580" marT="34290" marB="34290" anchor="ctr">
                    <a:noFill/>
                  </a:tcPr>
                </a:tc>
                <a:tc>
                  <a:txBody>
                    <a:bodyPr/>
                    <a:lstStyle/>
                    <a:p>
                      <a:pPr algn="r" fontAlgn="b"/>
                      <a:r>
                        <a:rPr lang="en-US" sz="1200" b="0" i="0" u="none" strike="noStrike" dirty="0">
                          <a:solidFill>
                            <a:srgbClr val="000000"/>
                          </a:solidFill>
                          <a:effectLst/>
                          <a:latin typeface="+mn-lt"/>
                        </a:rPr>
                        <a:t>1</a:t>
                      </a:r>
                    </a:p>
                  </a:txBody>
                  <a:tcPr marL="0" marR="0" marT="0" marB="0" anchor="ctr">
                    <a:solidFill>
                      <a:srgbClr val="F4FF8A"/>
                    </a:solidFill>
                  </a:tcPr>
                </a:tc>
                <a:tc>
                  <a:txBody>
                    <a:bodyPr/>
                    <a:lstStyle/>
                    <a:p>
                      <a:pPr marL="45720" algn="l" fontAlgn="b"/>
                      <a:endParaRPr lang="en-US" sz="1200" b="0" i="0" u="none" strike="noStrike" dirty="0">
                        <a:solidFill>
                          <a:srgbClr val="000000"/>
                        </a:solidFill>
                        <a:effectLst/>
                        <a:latin typeface="+mn-lt"/>
                      </a:endParaRPr>
                    </a:p>
                  </a:txBody>
                  <a:tcPr marL="0" marR="0" marT="0" marB="0" anchor="ctr"/>
                </a:tc>
                <a:tc>
                  <a:txBody>
                    <a:bodyPr/>
                    <a:lstStyle/>
                    <a:p>
                      <a:endParaRPr lang="en-US" sz="1200" dirty="0"/>
                    </a:p>
                  </a:txBody>
                  <a:tcPr marL="68580" marR="68580" marT="34290" marB="34290" anchor="ctr"/>
                </a:tc>
                <a:extLst>
                  <a:ext uri="{0D108BD9-81ED-4DB2-BD59-A6C34878D82A}">
                    <a16:rowId xmlns:a16="http://schemas.microsoft.com/office/drawing/2014/main" val="3428626152"/>
                  </a:ext>
                </a:extLst>
              </a:tr>
              <a:tr h="156020">
                <a:tc>
                  <a:txBody>
                    <a:bodyPr/>
                    <a:lstStyle/>
                    <a:p>
                      <a:pPr algn="l"/>
                      <a:r>
                        <a:rPr lang="en-US" sz="1200" b="1" dirty="0"/>
                        <a:t>Annual value of resilience</a:t>
                      </a:r>
                    </a:p>
                  </a:txBody>
                  <a:tcPr marL="68580" marR="68580" marT="34290" marB="34290" anchor="ctr">
                    <a:solidFill>
                      <a:srgbClr val="ACEAA8"/>
                    </a:solidFill>
                  </a:tcPr>
                </a:tc>
                <a:tc>
                  <a:txBody>
                    <a:bodyPr/>
                    <a:lstStyle/>
                    <a:p>
                      <a:pPr algn="r" fontAlgn="b"/>
                      <a:r>
                        <a:rPr lang="en-US" sz="1200" b="1" i="0" u="none" strike="noStrike" dirty="0">
                          <a:solidFill>
                            <a:srgbClr val="000000"/>
                          </a:solidFill>
                          <a:effectLst/>
                          <a:latin typeface="+mn-lt"/>
                        </a:rPr>
                        <a:t>$1,053,000</a:t>
                      </a:r>
                    </a:p>
                  </a:txBody>
                  <a:tcPr marL="0" marR="0" marT="0" marB="0" anchor="ctr">
                    <a:solidFill>
                      <a:srgbClr val="ACEAA8"/>
                    </a:solidFill>
                  </a:tcPr>
                </a:tc>
                <a:tc>
                  <a:txBody>
                    <a:bodyPr/>
                    <a:lstStyle/>
                    <a:p>
                      <a:pPr marL="45720" algn="l" fontAlgn="b"/>
                      <a:endParaRPr lang="en-US" sz="1200" b="1" i="0" u="none" strike="noStrike" dirty="0">
                        <a:solidFill>
                          <a:srgbClr val="000000"/>
                        </a:solidFill>
                        <a:effectLst/>
                        <a:latin typeface="+mn-lt"/>
                      </a:endParaRPr>
                    </a:p>
                  </a:txBody>
                  <a:tcPr marL="0" marR="0" marT="0" marB="0" anchor="ctr">
                    <a:solidFill>
                      <a:srgbClr val="ACEAA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dk1"/>
                        </a:solidFill>
                        <a:effectLst/>
                        <a:latin typeface="+mn-lt"/>
                        <a:ea typeface="+mn-ea"/>
                        <a:cs typeface="+mn-cs"/>
                      </a:endParaRPr>
                    </a:p>
                  </a:txBody>
                  <a:tcPr marL="68580" marR="68580" marT="34290" marB="34290" anchor="ctr">
                    <a:solidFill>
                      <a:srgbClr val="ACEAA8"/>
                    </a:solidFill>
                  </a:tcPr>
                </a:tc>
                <a:extLst>
                  <a:ext uri="{0D108BD9-81ED-4DB2-BD59-A6C34878D82A}">
                    <a16:rowId xmlns:a16="http://schemas.microsoft.com/office/drawing/2014/main" val="2556470847"/>
                  </a:ext>
                </a:extLst>
              </a:tr>
            </a:tbl>
          </a:graphicData>
        </a:graphic>
      </p:graphicFrame>
      <p:sp>
        <p:nvSpPr>
          <p:cNvPr id="9" name="Rectangle 8">
            <a:extLst>
              <a:ext uri="{FF2B5EF4-FFF2-40B4-BE49-F238E27FC236}">
                <a16:creationId xmlns:a16="http://schemas.microsoft.com/office/drawing/2014/main" id="{47E56C95-835A-D346-A568-CF0A1BC55FB4}"/>
              </a:ext>
            </a:extLst>
          </p:cNvPr>
          <p:cNvSpPr/>
          <p:nvPr/>
        </p:nvSpPr>
        <p:spPr>
          <a:xfrm>
            <a:off x="169335" y="3372205"/>
            <a:ext cx="3959867" cy="369332"/>
          </a:xfrm>
          <a:prstGeom prst="rect">
            <a:avLst/>
          </a:prstGeom>
        </p:spPr>
        <p:txBody>
          <a:bodyPr wrap="square">
            <a:spAutoFit/>
          </a:bodyPr>
          <a:lstStyle/>
          <a:p>
            <a:r>
              <a:rPr lang="en-US" b="1" dirty="0"/>
              <a:t>Value of resilience</a:t>
            </a:r>
            <a:endParaRPr lang="en-US" sz="1400" dirty="0"/>
          </a:p>
        </p:txBody>
      </p:sp>
      <p:sp>
        <p:nvSpPr>
          <p:cNvPr id="11" name="Rectangle 10">
            <a:extLst>
              <a:ext uri="{FF2B5EF4-FFF2-40B4-BE49-F238E27FC236}">
                <a16:creationId xmlns:a16="http://schemas.microsoft.com/office/drawing/2014/main" id="{CCB37158-F595-654F-9A09-22B827E8F86D}"/>
              </a:ext>
            </a:extLst>
          </p:cNvPr>
          <p:cNvSpPr/>
          <p:nvPr/>
        </p:nvSpPr>
        <p:spPr>
          <a:xfrm>
            <a:off x="259647" y="5498543"/>
            <a:ext cx="6674553" cy="830997"/>
          </a:xfrm>
          <a:prstGeom prst="rect">
            <a:avLst/>
          </a:prstGeom>
        </p:spPr>
        <p:txBody>
          <a:bodyPr wrap="square">
            <a:spAutoFit/>
          </a:bodyPr>
          <a:lstStyle/>
          <a:p>
            <a:pPr marL="285750" indent="-285750">
              <a:buFont typeface="Arial" panose="020B0604020202020204" pitchFamily="34" charset="0"/>
              <a:buChar char="•"/>
            </a:pPr>
            <a:r>
              <a:rPr lang="en-US" sz="1600" dirty="0"/>
              <a:t>Cost of resilience = $7,829 per kW of critical load </a:t>
            </a:r>
          </a:p>
          <a:p>
            <a:pPr marL="285750" indent="-285750">
              <a:buFont typeface="Arial" panose="020B0604020202020204" pitchFamily="34" charset="0"/>
              <a:buChar char="•"/>
            </a:pPr>
            <a:r>
              <a:rPr lang="en-US" sz="1600" dirty="0"/>
              <a:t>Annual value of resilience = $2,808 per kW of critical load</a:t>
            </a:r>
          </a:p>
          <a:p>
            <a:pPr marL="285750" indent="-285750">
              <a:buFont typeface="Arial" panose="020B0604020202020204" pitchFamily="34" charset="0"/>
              <a:buChar char="•"/>
            </a:pPr>
            <a:r>
              <a:rPr lang="en-US" sz="1600" dirty="0"/>
              <a:t>Break-even point = 2.8 years</a:t>
            </a:r>
          </a:p>
        </p:txBody>
      </p:sp>
    </p:spTree>
    <p:extLst>
      <p:ext uri="{BB962C8B-B14F-4D97-AF65-F5344CB8AC3E}">
        <p14:creationId xmlns:p14="http://schemas.microsoft.com/office/powerpoint/2010/main" val="2350247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ED86-F13D-5C48-A90D-DD2B4AF481F7}"/>
              </a:ext>
            </a:extLst>
          </p:cNvPr>
          <p:cNvSpPr>
            <a:spLocks noGrp="1"/>
          </p:cNvSpPr>
          <p:nvPr>
            <p:ph type="title"/>
          </p:nvPr>
        </p:nvSpPr>
        <p:spPr/>
        <p:txBody>
          <a:bodyPr>
            <a:normAutofit/>
          </a:bodyPr>
          <a:lstStyle/>
          <a:p>
            <a:r>
              <a:rPr lang="en-US" dirty="0"/>
              <a:t>Backup slides</a:t>
            </a:r>
          </a:p>
        </p:txBody>
      </p:sp>
    </p:spTree>
    <p:extLst>
      <p:ext uri="{BB962C8B-B14F-4D97-AF65-F5344CB8AC3E}">
        <p14:creationId xmlns:p14="http://schemas.microsoft.com/office/powerpoint/2010/main" val="2969530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45" y="981613"/>
            <a:ext cx="5422900" cy="4585871"/>
          </a:xfrm>
          <a:prstGeom prst="rect">
            <a:avLst/>
          </a:prstGeom>
          <a:noFill/>
          <a:ln>
            <a:noFill/>
          </a:ln>
          <a:scene3d>
            <a:camera prst="orthographicFront"/>
            <a:lightRig rig="threePt" dir="t"/>
          </a:scene3d>
          <a:sp3d>
            <a:bevelT/>
          </a:sp3d>
        </p:spPr>
        <p:txBody>
          <a:bodyPr wrap="square" rtlCol="0">
            <a:spAutoFit/>
          </a:bodyPr>
          <a:lstStyle/>
          <a:p>
            <a:pPr algn="ctr" fontAlgn="base"/>
            <a:r>
              <a:rPr lang="en-US" sz="2000" b="1" dirty="0">
                <a:latin typeface="Arial" charset="0"/>
                <a:ea typeface="Arial" charset="0"/>
                <a:cs typeface="Arial" charset="0"/>
              </a:rPr>
              <a:t>California’s distributed solar and efficiency saves $2.6 billion on power lines</a:t>
            </a:r>
            <a:endParaRPr lang="en-US" sz="2000" b="1" dirty="0">
              <a:latin typeface="Arial" panose="020B0604020202020204" pitchFamily="34" charset="0"/>
              <a:cs typeface="Arial" panose="020B0604020202020204" pitchFamily="34" charset="0"/>
            </a:endParaRPr>
          </a:p>
          <a:p>
            <a:pPr algn="ctr" fontAlgn="base"/>
            <a:endParaRPr lang="en-US" dirty="0">
              <a:latin typeface="Arial" charset="0"/>
              <a:ea typeface="Arial" charset="0"/>
              <a:cs typeface="Arial" charset="0"/>
            </a:endParaRPr>
          </a:p>
          <a:p>
            <a:pPr marL="285750" indent="-285750" fontAlgn="base">
              <a:buFont typeface="Arial" charset="0"/>
              <a:buChar char="•"/>
            </a:pPr>
            <a:r>
              <a:rPr lang="en-US" dirty="0">
                <a:latin typeface="Arial" charset="0"/>
                <a:ea typeface="Arial" charset="0"/>
                <a:cs typeface="Arial" charset="0"/>
              </a:rPr>
              <a:t>In March 2018, California’s grid operator signed off on the state’s </a:t>
            </a:r>
            <a:r>
              <a:rPr lang="en-US" b="1" dirty="0">
                <a:latin typeface="Arial" charset="0"/>
                <a:ea typeface="Arial" charset="0"/>
                <a:cs typeface="Arial" charset="0"/>
              </a:rPr>
              <a:t>2017-2018 Transmission Plan</a:t>
            </a:r>
            <a:r>
              <a:rPr lang="en-US" dirty="0">
                <a:latin typeface="Arial" charset="0"/>
                <a:ea typeface="Arial" charset="0"/>
                <a:cs typeface="Arial" charset="0"/>
              </a:rPr>
              <a:t>, which approved 17 new transmission projects combined at a cost of nearly $271 million.</a:t>
            </a:r>
          </a:p>
          <a:p>
            <a:pPr marL="285750" indent="-285750" fontAlgn="base">
              <a:buFont typeface="Arial" charset="0"/>
              <a:buChar char="•"/>
            </a:pPr>
            <a:endParaRPr lang="en-US" dirty="0">
              <a:latin typeface="Arial" charset="0"/>
              <a:ea typeface="Arial" charset="0"/>
              <a:cs typeface="Arial" charset="0"/>
            </a:endParaRPr>
          </a:p>
          <a:p>
            <a:pPr marL="285750" indent="-285750" fontAlgn="base">
              <a:buFont typeface="Arial" charset="0"/>
              <a:buChar char="•"/>
            </a:pPr>
            <a:r>
              <a:rPr lang="en-US" b="1" dirty="0">
                <a:latin typeface="Arial" charset="0"/>
                <a:ea typeface="Arial" charset="0"/>
                <a:cs typeface="Arial" charset="0"/>
              </a:rPr>
              <a:t>20 transmission projects were canceled and 21 were revised </a:t>
            </a:r>
            <a:r>
              <a:rPr lang="en-US" dirty="0">
                <a:latin typeface="Arial" charset="0"/>
                <a:ea typeface="Arial" charset="0"/>
                <a:cs typeface="Arial" charset="0"/>
              </a:rPr>
              <a:t>due to energy efficiency and residential solar power altering local area load forecasts. </a:t>
            </a:r>
          </a:p>
          <a:p>
            <a:pPr marL="285750" indent="-285750" fontAlgn="base">
              <a:buFont typeface="Arial" charset="0"/>
              <a:buChar char="•"/>
            </a:pPr>
            <a:endParaRPr lang="en-US" dirty="0">
              <a:latin typeface="Arial" charset="0"/>
              <a:ea typeface="Arial" charset="0"/>
              <a:cs typeface="Arial" charset="0"/>
            </a:endParaRPr>
          </a:p>
          <a:p>
            <a:pPr marL="285750" indent="-285750" fontAlgn="base">
              <a:buFont typeface="Arial" charset="0"/>
              <a:buChar char="•"/>
            </a:pPr>
            <a:r>
              <a:rPr lang="en-US" dirty="0">
                <a:latin typeface="Arial" charset="0"/>
                <a:ea typeface="Arial" charset="0"/>
                <a:cs typeface="Arial" charset="0"/>
              </a:rPr>
              <a:t>The projected savings from these changes is estimated to be </a:t>
            </a:r>
            <a:r>
              <a:rPr lang="en-US" b="1" dirty="0">
                <a:latin typeface="Arial" charset="0"/>
                <a:ea typeface="Arial" charset="0"/>
                <a:cs typeface="Arial" charset="0"/>
              </a:rPr>
              <a:t>$2.6 billion.</a:t>
            </a:r>
          </a:p>
        </p:txBody>
      </p:sp>
      <p:sp>
        <p:nvSpPr>
          <p:cNvPr id="7" name="Title 1"/>
          <p:cNvSpPr>
            <a:spLocks noGrp="1"/>
          </p:cNvSpPr>
          <p:nvPr>
            <p:ph type="title"/>
          </p:nvPr>
        </p:nvSpPr>
        <p:spPr>
          <a:xfrm>
            <a:off x="0" y="0"/>
            <a:ext cx="7416800" cy="762000"/>
          </a:xfrm>
        </p:spPr>
        <p:txBody>
          <a:bodyPr>
            <a:noAutofit/>
          </a:bodyPr>
          <a:lstStyle/>
          <a:p>
            <a:r>
              <a:rPr lang="en-US" sz="2800" dirty="0"/>
              <a:t>The future of energy is distributed</a:t>
            </a:r>
            <a:r>
              <a:rPr lang="mr-IN" sz="2800" dirty="0"/>
              <a:t>…</a:t>
            </a:r>
            <a:endParaRPr lang="en-US" sz="2800" dirty="0"/>
          </a:p>
        </p:txBody>
      </p:sp>
      <p:pic>
        <p:nvPicPr>
          <p:cNvPr id="8" name="Picture 7"/>
          <p:cNvPicPr>
            <a:picLocks noChangeAspect="1"/>
          </p:cNvPicPr>
          <p:nvPr/>
        </p:nvPicPr>
        <p:blipFill rotWithShape="1">
          <a:blip r:embed="rId3"/>
          <a:srcRect r="9168"/>
          <a:stretch/>
        </p:blipFill>
        <p:spPr>
          <a:xfrm>
            <a:off x="6015822" y="2429834"/>
            <a:ext cx="2707132" cy="2980365"/>
          </a:xfrm>
          <a:prstGeom prst="rect">
            <a:avLst/>
          </a:prstGeom>
        </p:spPr>
      </p:pic>
      <p:pic>
        <p:nvPicPr>
          <p:cNvPr id="2" name="Picture 1"/>
          <p:cNvPicPr>
            <a:picLocks noChangeAspect="1"/>
          </p:cNvPicPr>
          <p:nvPr/>
        </p:nvPicPr>
        <p:blipFill>
          <a:blip r:embed="rId4"/>
          <a:stretch>
            <a:fillRect/>
          </a:stretch>
        </p:blipFill>
        <p:spPr>
          <a:xfrm>
            <a:off x="5994399" y="1195209"/>
            <a:ext cx="2728555" cy="928417"/>
          </a:xfrm>
          <a:prstGeom prst="rect">
            <a:avLst/>
          </a:prstGeom>
        </p:spPr>
      </p:pic>
    </p:spTree>
    <p:extLst>
      <p:ext uri="{BB962C8B-B14F-4D97-AF65-F5344CB8AC3E}">
        <p14:creationId xmlns:p14="http://schemas.microsoft.com/office/powerpoint/2010/main" val="94764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7315200" cy="762000"/>
          </a:xfrm>
        </p:spPr>
        <p:txBody>
          <a:bodyPr rtlCol="0">
            <a:normAutofit/>
          </a:bodyPr>
          <a:lstStyle/>
          <a:p>
            <a:pPr algn="l" eaLnBrk="1" fontAlgn="auto" hangingPunct="1">
              <a:spcAft>
                <a:spcPts val="0"/>
              </a:spcAft>
              <a:defRPr/>
            </a:pPr>
            <a:r>
              <a:rPr lang="en-US" sz="2400" b="1" dirty="0">
                <a:solidFill>
                  <a:schemeClr val="bg1"/>
                </a:solidFill>
                <a:latin typeface="Arial" pitchFamily="34" charset="0"/>
                <a:cs typeface="Arial" pitchFamily="34" charset="0"/>
              </a:rPr>
              <a:t>Expertise areas</a:t>
            </a:r>
          </a:p>
        </p:txBody>
      </p:sp>
      <p:pic>
        <p:nvPicPr>
          <p:cNvPr id="6" name="Picture 4" descr="http://pixabay.com/static/uploads/photo/2014/11/10/11/43/map-525349_64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55334" y="1939554"/>
            <a:ext cx="2009449" cy="1193110"/>
          </a:xfrm>
          <a:prstGeom prst="rect">
            <a:avLst/>
          </a:prstGeom>
          <a:noFill/>
        </p:spPr>
      </p:pic>
      <p:sp>
        <p:nvSpPr>
          <p:cNvPr id="8" name="Rectangle 7"/>
          <p:cNvSpPr/>
          <p:nvPr/>
        </p:nvSpPr>
        <p:spPr>
          <a:xfrm>
            <a:off x="204250" y="3314699"/>
            <a:ext cx="2156901" cy="560392"/>
          </a:xfrm>
          <a:prstGeom prst="rect">
            <a:avLst/>
          </a:prstGeom>
          <a:solidFill>
            <a:srgbClr val="606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Analysis &amp; Planning</a:t>
            </a:r>
          </a:p>
        </p:txBody>
      </p:sp>
      <p:sp>
        <p:nvSpPr>
          <p:cNvPr id="9" name="Rectangle 8"/>
          <p:cNvSpPr/>
          <p:nvPr/>
        </p:nvSpPr>
        <p:spPr>
          <a:xfrm>
            <a:off x="4589984" y="2665416"/>
            <a:ext cx="2156901" cy="1209675"/>
          </a:xfrm>
          <a:prstGeom prst="rect">
            <a:avLst/>
          </a:prstGeom>
          <a:solidFill>
            <a:srgbClr val="606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Program and Policy Design</a:t>
            </a:r>
          </a:p>
        </p:txBody>
      </p:sp>
      <p:sp>
        <p:nvSpPr>
          <p:cNvPr id="10" name="Rectangle 9"/>
          <p:cNvSpPr/>
          <p:nvPr/>
        </p:nvSpPr>
        <p:spPr>
          <a:xfrm>
            <a:off x="6782850" y="2269066"/>
            <a:ext cx="2156901" cy="1606024"/>
          </a:xfrm>
          <a:prstGeom prst="rect">
            <a:avLst/>
          </a:prstGeom>
          <a:solidFill>
            <a:srgbClr val="60606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Community Microgrid Projects</a:t>
            </a:r>
          </a:p>
        </p:txBody>
      </p:sp>
      <p:sp>
        <p:nvSpPr>
          <p:cNvPr id="15" name="Rectangle 14"/>
          <p:cNvSpPr/>
          <p:nvPr/>
        </p:nvSpPr>
        <p:spPr>
          <a:xfrm>
            <a:off x="2397117" y="3031066"/>
            <a:ext cx="2156901" cy="844025"/>
          </a:xfrm>
          <a:prstGeom prst="rect">
            <a:avLst/>
          </a:prstGeom>
          <a:solidFill>
            <a:srgbClr val="606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Grid Modeling &amp; Optimization</a:t>
            </a:r>
          </a:p>
        </p:txBody>
      </p:sp>
      <p:pic>
        <p:nvPicPr>
          <p:cNvPr id="2" name="Picture 1"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8020" y="1939437"/>
            <a:ext cx="1229360" cy="1229360"/>
          </a:xfrm>
          <a:prstGeom prst="rect">
            <a:avLst/>
          </a:prstGeom>
        </p:spPr>
      </p:pic>
      <p:pic>
        <p:nvPicPr>
          <p:cNvPr id="11" name="Picture 10" descr="screen-shot-2010-07-06-at-1.39.28-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5135" y="772466"/>
            <a:ext cx="2213496" cy="1566038"/>
          </a:xfrm>
          <a:prstGeom prst="rect">
            <a:avLst/>
          </a:prstGeom>
        </p:spPr>
      </p:pic>
      <p:pic>
        <p:nvPicPr>
          <p:cNvPr id="17" name="Picture 16" descr="solar-panels-electricity-market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6016" y="1171986"/>
            <a:ext cx="1500980" cy="1356818"/>
          </a:xfrm>
          <a:prstGeom prst="rect">
            <a:avLst/>
          </a:prstGeom>
        </p:spPr>
      </p:pic>
      <p:sp>
        <p:nvSpPr>
          <p:cNvPr id="18" name="TextBox 17">
            <a:extLst>
              <a:ext uri="{FF2B5EF4-FFF2-40B4-BE49-F238E27FC236}">
                <a16:creationId xmlns:a16="http://schemas.microsoft.com/office/drawing/2014/main" id="{E7CADA68-8D0A-1A4F-9DF9-F22FDDA3946D}"/>
              </a:ext>
            </a:extLst>
          </p:cNvPr>
          <p:cNvSpPr txBox="1"/>
          <p:nvPr/>
        </p:nvSpPr>
        <p:spPr>
          <a:xfrm>
            <a:off x="2455334" y="3962400"/>
            <a:ext cx="2134650" cy="1231106"/>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Powerflow modeling;  DER optimization </a:t>
            </a:r>
          </a:p>
          <a:p>
            <a:pPr marL="285750" indent="-285750">
              <a:buFont typeface="Arial"/>
              <a:buChar char="•"/>
            </a:pPr>
            <a:r>
              <a:rPr lang="en-US" sz="1400" dirty="0">
                <a:latin typeface="Arial" panose="020B0604020202020204" pitchFamily="34" charset="0"/>
                <a:cs typeface="Arial" panose="020B0604020202020204" pitchFamily="34" charset="0"/>
              </a:rPr>
              <a:t>PG&amp;E</a:t>
            </a:r>
          </a:p>
          <a:p>
            <a:pPr marL="285750" indent="-285750">
              <a:buFont typeface="Arial"/>
              <a:buChar char="•"/>
            </a:pPr>
            <a:r>
              <a:rPr lang="en-US" sz="1400" dirty="0">
                <a:latin typeface="Arial" panose="020B0604020202020204" pitchFamily="34" charset="0"/>
                <a:cs typeface="Arial" panose="020B0604020202020204" pitchFamily="34" charset="0"/>
              </a:rPr>
              <a:t>PSEG </a:t>
            </a:r>
          </a:p>
          <a:p>
            <a:pPr marL="285750" indent="-285750">
              <a:buFont typeface="Arial"/>
              <a:buChar char="•"/>
            </a:pPr>
            <a:r>
              <a:rPr lang="en-US" sz="1400" dirty="0">
                <a:latin typeface="Arial" panose="020B0604020202020204" pitchFamily="34" charset="0"/>
                <a:cs typeface="Arial" panose="020B0604020202020204" pitchFamily="34" charset="0"/>
              </a:rPr>
              <a:t>SCE</a:t>
            </a:r>
          </a:p>
        </p:txBody>
      </p:sp>
      <p:sp>
        <p:nvSpPr>
          <p:cNvPr id="19" name="TextBox 18">
            <a:extLst>
              <a:ext uri="{FF2B5EF4-FFF2-40B4-BE49-F238E27FC236}">
                <a16:creationId xmlns:a16="http://schemas.microsoft.com/office/drawing/2014/main" id="{7A0B2FAB-6FA9-CC44-943E-48D6A8F100C4}"/>
              </a:ext>
            </a:extLst>
          </p:cNvPr>
          <p:cNvSpPr txBox="1"/>
          <p:nvPr/>
        </p:nvSpPr>
        <p:spPr>
          <a:xfrm>
            <a:off x="4617517" y="3919536"/>
            <a:ext cx="2192867" cy="233910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Grid planning, procurement, and interconnection </a:t>
            </a:r>
          </a:p>
          <a:p>
            <a:pPr marL="285750" indent="-285750">
              <a:buFont typeface="Arial"/>
              <a:buChar char="•"/>
            </a:pPr>
            <a:r>
              <a:rPr lang="en-US" sz="1400" dirty="0">
                <a:latin typeface="Arial" panose="020B0604020202020204" pitchFamily="34" charset="0"/>
                <a:cs typeface="Arial" panose="020B0604020202020204" pitchFamily="34" charset="0"/>
              </a:rPr>
              <a:t>LADWP, Fort Collins, PSEG</a:t>
            </a:r>
          </a:p>
          <a:p>
            <a:pPr marL="285750" indent="-285750">
              <a:buFont typeface="Arial"/>
              <a:buChar char="•"/>
            </a:pPr>
            <a:r>
              <a:rPr lang="en-US" sz="1400" dirty="0">
                <a:latin typeface="Arial" panose="020B0604020202020204" pitchFamily="34" charset="0"/>
                <a:cs typeface="Arial" panose="020B0604020202020204" pitchFamily="34" charset="0"/>
              </a:rPr>
              <a:t>City of Palo Alto (FIT and solar canopy RFP)</a:t>
            </a:r>
          </a:p>
          <a:p>
            <a:pPr marL="285750" indent="-285750">
              <a:buFont typeface="Arial"/>
              <a:buChar char="•"/>
            </a:pPr>
            <a:r>
              <a:rPr lang="en-US" sz="1400" dirty="0">
                <a:latin typeface="Arial" panose="020B0604020202020204" pitchFamily="34" charset="0"/>
                <a:cs typeface="Arial" panose="020B0604020202020204" pitchFamily="34" charset="0"/>
              </a:rPr>
              <a:t>RAM, </a:t>
            </a:r>
            <a:r>
              <a:rPr lang="en-US" sz="1400" dirty="0" err="1">
                <a:latin typeface="Arial" panose="020B0604020202020204" pitchFamily="34" charset="0"/>
                <a:cs typeface="Arial" panose="020B0604020202020204" pitchFamily="34" charset="0"/>
              </a:rPr>
              <a:t>ReMAT</a:t>
            </a:r>
            <a:endParaRPr lang="en-US" sz="1400" dirty="0">
              <a:latin typeface="Arial" panose="020B0604020202020204" pitchFamily="34" charset="0"/>
              <a:cs typeface="Arial" panose="020B0604020202020204" pitchFamily="34" charset="0"/>
            </a:endParaRPr>
          </a:p>
          <a:p>
            <a:pPr marL="285750" indent="-285750">
              <a:buFont typeface="Arial"/>
              <a:buChar char="•"/>
            </a:pPr>
            <a:r>
              <a:rPr lang="en-US" sz="1400" dirty="0">
                <a:latin typeface="Arial" panose="020B0604020202020204" pitchFamily="34" charset="0"/>
                <a:cs typeface="Arial" panose="020B0604020202020204" pitchFamily="34" charset="0"/>
              </a:rPr>
              <a:t>Rule 21 &amp; FERC</a:t>
            </a:r>
          </a:p>
        </p:txBody>
      </p:sp>
      <p:sp>
        <p:nvSpPr>
          <p:cNvPr id="20" name="TextBox 19">
            <a:extLst>
              <a:ext uri="{FF2B5EF4-FFF2-40B4-BE49-F238E27FC236}">
                <a16:creationId xmlns:a16="http://schemas.microsoft.com/office/drawing/2014/main" id="{9BBE64DE-834E-5744-8893-8022A2A778DA}"/>
              </a:ext>
            </a:extLst>
          </p:cNvPr>
          <p:cNvSpPr txBox="1"/>
          <p:nvPr/>
        </p:nvSpPr>
        <p:spPr>
          <a:xfrm>
            <a:off x="6849573" y="3937000"/>
            <a:ext cx="2204478" cy="14465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Design and implementation</a:t>
            </a:r>
          </a:p>
          <a:p>
            <a:pPr marL="285750" indent="-285750">
              <a:buFont typeface="Arial"/>
              <a:buChar char="•"/>
            </a:pPr>
            <a:r>
              <a:rPr lang="en-US" sz="1400" dirty="0">
                <a:latin typeface="Arial" panose="020B0604020202020204" pitchFamily="34" charset="0"/>
                <a:cs typeface="Arial" panose="020B0604020202020204" pitchFamily="34" charset="0"/>
              </a:rPr>
              <a:t>San Francisco, CA</a:t>
            </a:r>
          </a:p>
          <a:p>
            <a:pPr marL="285750" indent="-285750">
              <a:buFont typeface="Arial"/>
              <a:buChar char="•"/>
            </a:pPr>
            <a:r>
              <a:rPr lang="en-US" sz="1400" dirty="0">
                <a:latin typeface="Arial" panose="020B0604020202020204" pitchFamily="34" charset="0"/>
                <a:cs typeface="Arial" panose="020B0604020202020204" pitchFamily="34" charset="0"/>
              </a:rPr>
              <a:t>Long Island, NY</a:t>
            </a:r>
          </a:p>
          <a:p>
            <a:pPr marL="285750" indent="-285750">
              <a:buFont typeface="Arial"/>
              <a:buChar char="•"/>
            </a:pPr>
            <a:r>
              <a:rPr lang="en-US" sz="1400" dirty="0">
                <a:latin typeface="Arial" panose="020B0604020202020204" pitchFamily="34" charset="0"/>
                <a:cs typeface="Arial" panose="020B0604020202020204" pitchFamily="34" charset="0"/>
              </a:rPr>
              <a:t>Montecito, CA</a:t>
            </a:r>
          </a:p>
          <a:p>
            <a:pPr marL="285750" indent="-285750">
              <a:buFont typeface="Arial"/>
              <a:buChar char="•"/>
            </a:pPr>
            <a:r>
              <a:rPr lang="en-US" sz="1400" dirty="0">
                <a:latin typeface="Arial" panose="020B0604020202020204" pitchFamily="34" charset="0"/>
                <a:cs typeface="Arial" panose="020B0604020202020204" pitchFamily="34" charset="0"/>
              </a:rPr>
              <a:t>U.S. Virgin Islands</a:t>
            </a:r>
          </a:p>
        </p:txBody>
      </p:sp>
      <p:sp>
        <p:nvSpPr>
          <p:cNvPr id="21" name="TextBox 20">
            <a:extLst>
              <a:ext uri="{FF2B5EF4-FFF2-40B4-BE49-F238E27FC236}">
                <a16:creationId xmlns:a16="http://schemas.microsoft.com/office/drawing/2014/main" id="{A60D7D53-1D46-4842-B4D3-257897F51F7B}"/>
              </a:ext>
            </a:extLst>
          </p:cNvPr>
          <p:cNvSpPr txBox="1"/>
          <p:nvPr/>
        </p:nvSpPr>
        <p:spPr>
          <a:xfrm>
            <a:off x="240216" y="3962400"/>
            <a:ext cx="2156901" cy="147732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Full cost and value accounting for DER; siting analysis</a:t>
            </a:r>
          </a:p>
          <a:p>
            <a:pPr marL="285750" indent="-285750">
              <a:buFont typeface="Arial"/>
              <a:buChar char="•"/>
            </a:pPr>
            <a:r>
              <a:rPr lang="en-US" sz="1400" dirty="0">
                <a:latin typeface="Arial" panose="020B0604020202020204" pitchFamily="34" charset="0"/>
                <a:cs typeface="Arial" panose="020B0604020202020204" pitchFamily="34" charset="0"/>
              </a:rPr>
              <a:t>PG&amp;E</a:t>
            </a:r>
          </a:p>
          <a:p>
            <a:pPr marL="285750" indent="-285750">
              <a:buFont typeface="Arial"/>
              <a:buChar char="•"/>
            </a:pPr>
            <a:r>
              <a:rPr lang="en-US" sz="1400" dirty="0">
                <a:latin typeface="Arial" panose="020B0604020202020204" pitchFamily="34" charset="0"/>
                <a:cs typeface="Arial" panose="020B0604020202020204" pitchFamily="34" charset="0"/>
              </a:rPr>
              <a:t>PSEG</a:t>
            </a:r>
          </a:p>
          <a:p>
            <a:pPr marL="285750" indent="-285750">
              <a:buFont typeface="Arial"/>
              <a:buChar char="•"/>
            </a:pPr>
            <a:r>
              <a:rPr lang="en-US" sz="1400" dirty="0">
                <a:latin typeface="Arial" panose="020B0604020202020204" pitchFamily="34" charset="0"/>
                <a:cs typeface="Arial" panose="020B0604020202020204" pitchFamily="34" charset="0"/>
              </a:rPr>
              <a:t>SCE</a:t>
            </a:r>
          </a:p>
        </p:txBody>
      </p:sp>
    </p:spTree>
    <p:extLst>
      <p:ext uri="{BB962C8B-B14F-4D97-AF65-F5344CB8AC3E}">
        <p14:creationId xmlns:p14="http://schemas.microsoft.com/office/powerpoint/2010/main" val="69343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14543" y="801410"/>
            <a:ext cx="2971800" cy="1812073"/>
          </a:xfrm>
          <a:prstGeom prst="rect">
            <a:avLst/>
          </a:prstGeom>
        </p:spPr>
      </p:pic>
      <p:pic>
        <p:nvPicPr>
          <p:cNvPr id="8" name="Picture 7"/>
          <p:cNvPicPr>
            <a:picLocks noChangeAspect="1"/>
          </p:cNvPicPr>
          <p:nvPr/>
        </p:nvPicPr>
        <p:blipFill rotWithShape="1">
          <a:blip r:embed="rId4"/>
          <a:srcRect r="9168"/>
          <a:stretch/>
        </p:blipFill>
        <p:spPr>
          <a:xfrm>
            <a:off x="6015822" y="2429834"/>
            <a:ext cx="2707132" cy="2980365"/>
          </a:xfrm>
          <a:prstGeom prst="rect">
            <a:avLst/>
          </a:prstGeom>
        </p:spPr>
      </p:pic>
      <p:sp>
        <p:nvSpPr>
          <p:cNvPr id="4" name="TextBox 3"/>
          <p:cNvSpPr txBox="1"/>
          <p:nvPr/>
        </p:nvSpPr>
        <p:spPr>
          <a:xfrm>
            <a:off x="211922" y="934281"/>
            <a:ext cx="5803900" cy="4893647"/>
          </a:xfrm>
          <a:prstGeom prst="rect">
            <a:avLst/>
          </a:prstGeom>
          <a:noFill/>
          <a:ln>
            <a:noFill/>
          </a:ln>
          <a:scene3d>
            <a:camera prst="orthographicFront"/>
            <a:lightRig rig="threePt" dir="t"/>
          </a:scene3d>
          <a:sp3d>
            <a:bevelT/>
          </a:sp3d>
        </p:spPr>
        <p:txBody>
          <a:bodyPr wrap="square" rtlCol="0">
            <a:spAutoFit/>
          </a:bodyPr>
          <a:lstStyle/>
          <a:p>
            <a:pPr algn="ctr"/>
            <a:r>
              <a:rPr lang="en-US" sz="2000" b="1" dirty="0">
                <a:latin typeface="Arial" panose="020B0604020202020204" pitchFamily="34" charset="0"/>
                <a:cs typeface="Arial" panose="020B0604020202020204" pitchFamily="34" charset="0"/>
              </a:rPr>
              <a:t>Sacramento Utility Pushes All-Electric Homes: “California Is Wasting Money to Build Homes With Gas”</a:t>
            </a:r>
          </a:p>
          <a:p>
            <a:pPr marL="285750" indent="-285750" fontAlgn="base">
              <a:buFont typeface="Arial" charset="0"/>
              <a:buChar char="•"/>
            </a:pPr>
            <a:endParaRPr lang="en-US" dirty="0">
              <a:latin typeface="Arial" panose="020B0604020202020204" pitchFamily="34" charset="0"/>
              <a:ea typeface="Arial" charset="0"/>
              <a:cs typeface="Arial" panose="020B0604020202020204" pitchFamily="34" charset="0"/>
            </a:endParaRPr>
          </a:p>
          <a:p>
            <a:pPr marL="285750" indent="-285750" fontAlgn="base">
              <a:buFont typeface="Arial" charset="0"/>
              <a:buChar char="•"/>
            </a:pPr>
            <a:r>
              <a:rPr lang="en-US" dirty="0">
                <a:latin typeface="Arial" panose="020B0604020202020204" pitchFamily="34" charset="0"/>
                <a:ea typeface="Arial" charset="0"/>
                <a:cs typeface="Arial" panose="020B0604020202020204" pitchFamily="34" charset="0"/>
              </a:rPr>
              <a:t>On June 1, the Sacramento Municipal Utility District (SMUD) launched an incentive program to provide </a:t>
            </a:r>
            <a:r>
              <a:rPr lang="en-US" b="1" dirty="0">
                <a:latin typeface="Arial" panose="020B0604020202020204" pitchFamily="34" charset="0"/>
                <a:ea typeface="Arial" charset="0"/>
                <a:cs typeface="Arial" panose="020B0604020202020204" pitchFamily="34" charset="0"/>
              </a:rPr>
              <a:t>rebates promoting electrification </a:t>
            </a:r>
            <a:r>
              <a:rPr lang="en-US" dirty="0">
                <a:latin typeface="Arial" panose="020B0604020202020204" pitchFamily="34" charset="0"/>
                <a:ea typeface="Arial" charset="0"/>
                <a:cs typeface="Arial" panose="020B0604020202020204" pitchFamily="34" charset="0"/>
              </a:rPr>
              <a:t>in both retrofitted and new homes. </a:t>
            </a:r>
          </a:p>
          <a:p>
            <a:pPr marL="285750" indent="-285750" fontAlgn="base">
              <a:buFont typeface="Arial" charset="0"/>
              <a:buChar char="•"/>
            </a:pPr>
            <a:endParaRPr lang="en-US" dirty="0">
              <a:latin typeface="Arial" panose="020B0604020202020204" pitchFamily="34" charset="0"/>
              <a:ea typeface="Arial" charset="0"/>
              <a:cs typeface="Arial" panose="020B0604020202020204" pitchFamily="34" charset="0"/>
            </a:endParaRPr>
          </a:p>
          <a:p>
            <a:pPr marL="285750" indent="-285750" fontAlgn="base">
              <a:buFont typeface="Arial" charset="0"/>
              <a:buChar char="•"/>
            </a:pPr>
            <a:r>
              <a:rPr lang="en-US" dirty="0">
                <a:latin typeface="Arial" panose="020B0604020202020204" pitchFamily="34" charset="0"/>
                <a:ea typeface="Arial" charset="0"/>
                <a:cs typeface="Arial" panose="020B0604020202020204" pitchFamily="34" charset="0"/>
              </a:rPr>
              <a:t>SMUD’s electrification rebate packages are worth up to </a:t>
            </a:r>
            <a:r>
              <a:rPr lang="en-US" b="1" dirty="0">
                <a:latin typeface="Arial" panose="020B0604020202020204" pitchFamily="34" charset="0"/>
                <a:ea typeface="Arial" charset="0"/>
                <a:cs typeface="Arial" panose="020B0604020202020204" pitchFamily="34" charset="0"/>
              </a:rPr>
              <a:t>$5,000 </a:t>
            </a:r>
            <a:r>
              <a:rPr lang="en-US" dirty="0">
                <a:latin typeface="Arial" panose="020B0604020202020204" pitchFamily="34" charset="0"/>
                <a:ea typeface="Arial" charset="0"/>
                <a:cs typeface="Arial" panose="020B0604020202020204" pitchFamily="34" charset="0"/>
              </a:rPr>
              <a:t>for new homes and up to </a:t>
            </a:r>
            <a:r>
              <a:rPr lang="en-US" b="1" dirty="0">
                <a:latin typeface="Arial" panose="020B0604020202020204" pitchFamily="34" charset="0"/>
                <a:ea typeface="Arial" charset="0"/>
                <a:cs typeface="Arial" panose="020B0604020202020204" pitchFamily="34" charset="0"/>
              </a:rPr>
              <a:t>$13,750 </a:t>
            </a:r>
            <a:r>
              <a:rPr lang="en-US" dirty="0">
                <a:latin typeface="Arial" panose="020B0604020202020204" pitchFamily="34" charset="0"/>
                <a:ea typeface="Arial" charset="0"/>
                <a:cs typeface="Arial" panose="020B0604020202020204" pitchFamily="34" charset="0"/>
              </a:rPr>
              <a:t>for gas-to-electric conversions in existing homes.</a:t>
            </a:r>
          </a:p>
          <a:p>
            <a:pPr marL="285750" indent="-285750" fontAlgn="base">
              <a:buFont typeface="Arial" charset="0"/>
              <a:buChar char="•"/>
            </a:pPr>
            <a:endParaRPr lang="en-US" dirty="0">
              <a:latin typeface="Arial" panose="020B0604020202020204" pitchFamily="34" charset="0"/>
              <a:ea typeface="Arial" charset="0"/>
              <a:cs typeface="Arial" panose="020B0604020202020204" pitchFamily="34" charset="0"/>
            </a:endParaRPr>
          </a:p>
          <a:p>
            <a:pPr marL="285750" indent="-285750" fontAlgn="base">
              <a:buFont typeface="Arial" charset="0"/>
              <a:buChar char="•"/>
            </a:pPr>
            <a:r>
              <a:rPr lang="en-US" dirty="0">
                <a:latin typeface="Arial" panose="020B0604020202020204" pitchFamily="34" charset="0"/>
                <a:ea typeface="Arial" charset="0"/>
                <a:cs typeface="Arial" panose="020B0604020202020204" pitchFamily="34" charset="0"/>
              </a:rPr>
              <a:t>10% of California’s GHG emissions come from burning fossil fuels for space and water heating in buildings. SMUD’s electrification initiative helps achieve its 2050 GHG reduction target.</a:t>
            </a:r>
          </a:p>
        </p:txBody>
      </p:sp>
      <p:sp>
        <p:nvSpPr>
          <p:cNvPr id="7" name="Title 1"/>
          <p:cNvSpPr>
            <a:spLocks noGrp="1"/>
          </p:cNvSpPr>
          <p:nvPr>
            <p:ph type="title"/>
          </p:nvPr>
        </p:nvSpPr>
        <p:spPr>
          <a:xfrm>
            <a:off x="0" y="0"/>
            <a:ext cx="7416800" cy="762000"/>
          </a:xfrm>
        </p:spPr>
        <p:txBody>
          <a:bodyPr>
            <a:noAutofit/>
          </a:bodyPr>
          <a:lstStyle/>
          <a:p>
            <a:r>
              <a:rPr lang="en-US" sz="2800" dirty="0"/>
              <a:t>The future of energy is distributed</a:t>
            </a:r>
            <a:r>
              <a:rPr lang="mr-IN" sz="2800" dirty="0"/>
              <a:t>…</a:t>
            </a:r>
            <a:endParaRPr lang="en-US" sz="2800" dirty="0"/>
          </a:p>
        </p:txBody>
      </p:sp>
    </p:spTree>
    <p:extLst>
      <p:ext uri="{BB962C8B-B14F-4D97-AF65-F5344CB8AC3E}">
        <p14:creationId xmlns:p14="http://schemas.microsoft.com/office/powerpoint/2010/main" val="796102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300" y="1028909"/>
            <a:ext cx="5803900" cy="4431983"/>
          </a:xfrm>
          <a:prstGeom prst="rect">
            <a:avLst/>
          </a:prstGeom>
          <a:noFill/>
          <a:ln>
            <a:noFill/>
          </a:ln>
          <a:scene3d>
            <a:camera prst="orthographicFront"/>
            <a:lightRig rig="threePt" dir="t"/>
          </a:scene3d>
          <a:sp3d>
            <a:bevelT/>
          </a:sp3d>
        </p:spPr>
        <p:txBody>
          <a:bodyPr wrap="square" rtlCol="0">
            <a:spAutoFit/>
          </a:bodyPr>
          <a:lstStyle/>
          <a:p>
            <a:pPr algn="ctr"/>
            <a:r>
              <a:rPr lang="en-US" sz="2000" b="1" dirty="0">
                <a:latin typeface="Arial" panose="020B0604020202020204" pitchFamily="34" charset="0"/>
                <a:cs typeface="Arial" panose="020B0604020202020204" pitchFamily="34" charset="0"/>
              </a:rPr>
              <a:t>Canada plan promises to transform cities and communities</a:t>
            </a:r>
          </a:p>
          <a:p>
            <a:pPr marL="285750" indent="-285750" fontAlgn="base">
              <a:buFont typeface="Arial" charset="0"/>
              <a:buChar char="•"/>
            </a:pPr>
            <a:endParaRPr lang="en-US" dirty="0">
              <a:latin typeface="Arial" panose="020B0604020202020204" pitchFamily="34" charset="0"/>
              <a:ea typeface="Arial" charset="0"/>
              <a:cs typeface="Arial" panose="020B0604020202020204" pitchFamily="34" charset="0"/>
            </a:endParaRPr>
          </a:p>
          <a:p>
            <a:pPr marL="285750" indent="-285750" fontAlgn="base">
              <a:buFont typeface="Arial" charset="0"/>
              <a:buChar char="•"/>
            </a:pPr>
            <a:r>
              <a:rPr lang="en-US" sz="1600" dirty="0">
                <a:latin typeface="Arial" panose="020B0604020202020204" pitchFamily="34" charset="0"/>
                <a:ea typeface="Arial" charset="0"/>
                <a:cs typeface="Arial" panose="020B0604020202020204" pitchFamily="34" charset="0"/>
              </a:rPr>
              <a:t>“Build Smart ─ Canada’s Buildings Strategy” plan commits Ottawa to develop — and the provinces and territories to adopt — a series of </a:t>
            </a:r>
            <a:r>
              <a:rPr lang="en-US" sz="1600" b="1" dirty="0">
                <a:latin typeface="Arial" panose="020B0604020202020204" pitchFamily="34" charset="0"/>
                <a:ea typeface="Arial" charset="0"/>
                <a:cs typeface="Arial" panose="020B0604020202020204" pitchFamily="34" charset="0"/>
              </a:rPr>
              <a:t>model building codes </a:t>
            </a:r>
            <a:r>
              <a:rPr lang="en-US" sz="1600" dirty="0">
                <a:latin typeface="Arial" panose="020B0604020202020204" pitchFamily="34" charset="0"/>
                <a:ea typeface="Arial" charset="0"/>
                <a:cs typeface="Arial" panose="020B0604020202020204" pitchFamily="34" charset="0"/>
              </a:rPr>
              <a:t>requiring increasingly </a:t>
            </a:r>
            <a:r>
              <a:rPr lang="en-US" sz="1600" b="1" dirty="0">
                <a:latin typeface="Arial" panose="020B0604020202020204" pitchFamily="34" charset="0"/>
                <a:ea typeface="Arial" charset="0"/>
                <a:cs typeface="Arial" panose="020B0604020202020204" pitchFamily="34" charset="0"/>
              </a:rPr>
              <a:t>higher levels of energy efficiency</a:t>
            </a:r>
            <a:r>
              <a:rPr lang="en-US" sz="1600" dirty="0">
                <a:latin typeface="Arial" panose="020B0604020202020204" pitchFamily="34" charset="0"/>
                <a:ea typeface="Arial" charset="0"/>
                <a:cs typeface="Arial" panose="020B0604020202020204" pitchFamily="34" charset="0"/>
              </a:rPr>
              <a:t>. </a:t>
            </a:r>
          </a:p>
          <a:p>
            <a:pPr marL="285750" indent="-285750" fontAlgn="base">
              <a:buFont typeface="Arial" charset="0"/>
              <a:buChar char="•"/>
            </a:pPr>
            <a:endParaRPr lang="en-US" sz="1600" dirty="0">
              <a:latin typeface="Arial" panose="020B0604020202020204" pitchFamily="34" charset="0"/>
              <a:ea typeface="Arial" charset="0"/>
              <a:cs typeface="Arial" panose="020B0604020202020204" pitchFamily="34" charset="0"/>
            </a:endParaRPr>
          </a:p>
          <a:p>
            <a:pPr marL="285750" indent="-285750" fontAlgn="base">
              <a:buFont typeface="Arial" charset="0"/>
              <a:buChar char="•"/>
            </a:pPr>
            <a:r>
              <a:rPr lang="en-US" sz="1600" dirty="0">
                <a:latin typeface="Arial" panose="020B0604020202020204" pitchFamily="34" charset="0"/>
                <a:ea typeface="Arial" charset="0"/>
                <a:cs typeface="Arial" panose="020B0604020202020204" pitchFamily="34" charset="0"/>
              </a:rPr>
              <a:t>Under the plan, by 2030, every new building being built in the country will be required to meet a </a:t>
            </a:r>
            <a:r>
              <a:rPr lang="en-US" sz="1600" b="1" dirty="0">
                <a:latin typeface="Arial" panose="020B0604020202020204" pitchFamily="34" charset="0"/>
                <a:ea typeface="Arial" charset="0"/>
                <a:cs typeface="Arial" panose="020B0604020202020204" pitchFamily="34" charset="0"/>
              </a:rPr>
              <a:t>net-zero-energy-ready</a:t>
            </a:r>
            <a:r>
              <a:rPr lang="en-US" sz="1600" dirty="0">
                <a:latin typeface="Arial" panose="020B0604020202020204" pitchFamily="34" charset="0"/>
                <a:ea typeface="Arial" charset="0"/>
                <a:cs typeface="Arial" panose="020B0604020202020204" pitchFamily="34" charset="0"/>
              </a:rPr>
              <a:t> level of performance.</a:t>
            </a:r>
          </a:p>
          <a:p>
            <a:pPr marL="285750" indent="-285750" fontAlgn="base">
              <a:buFont typeface="Arial" charset="0"/>
              <a:buChar char="•"/>
            </a:pPr>
            <a:endParaRPr lang="en-US" sz="1600" dirty="0">
              <a:latin typeface="Arial" panose="020B0604020202020204" pitchFamily="34" charset="0"/>
              <a:ea typeface="Arial" charset="0"/>
              <a:cs typeface="Arial" panose="020B0604020202020204" pitchFamily="34" charset="0"/>
            </a:endParaRPr>
          </a:p>
          <a:p>
            <a:pPr marL="285750" indent="-285750" fontAlgn="base">
              <a:buFont typeface="Arial" charset="0"/>
              <a:buChar char="•"/>
            </a:pPr>
            <a:r>
              <a:rPr lang="en-US" sz="1600" dirty="0">
                <a:latin typeface="Arial" panose="020B0604020202020204" pitchFamily="34" charset="0"/>
                <a:ea typeface="Arial" charset="0"/>
                <a:cs typeface="Arial" panose="020B0604020202020204" pitchFamily="34" charset="0"/>
              </a:rPr>
              <a:t>In other words, in just over a dozen years or so, new buildings will be so well-designed and carefully built that they should be able to </a:t>
            </a:r>
            <a:r>
              <a:rPr lang="en-US" sz="1600" b="1" dirty="0">
                <a:latin typeface="Arial" panose="020B0604020202020204" pitchFamily="34" charset="0"/>
                <a:ea typeface="Arial" charset="0"/>
                <a:cs typeface="Arial" panose="020B0604020202020204" pitchFamily="34" charset="0"/>
              </a:rPr>
              <a:t>meet all of their energy needs with renewable energy either generated on-site or nearby</a:t>
            </a:r>
            <a:r>
              <a:rPr lang="en-US" sz="1600" dirty="0">
                <a:latin typeface="Arial" panose="020B0604020202020204" pitchFamily="34" charset="0"/>
                <a:ea typeface="Arial" charset="0"/>
                <a:cs typeface="Arial" panose="020B0604020202020204" pitchFamily="34" charset="0"/>
              </a:rPr>
              <a:t>.</a:t>
            </a:r>
          </a:p>
        </p:txBody>
      </p:sp>
      <p:sp>
        <p:nvSpPr>
          <p:cNvPr id="7" name="Title 1"/>
          <p:cNvSpPr>
            <a:spLocks noGrp="1"/>
          </p:cNvSpPr>
          <p:nvPr>
            <p:ph type="title"/>
          </p:nvPr>
        </p:nvSpPr>
        <p:spPr>
          <a:xfrm>
            <a:off x="0" y="0"/>
            <a:ext cx="7416800" cy="762000"/>
          </a:xfrm>
        </p:spPr>
        <p:txBody>
          <a:bodyPr>
            <a:noAutofit/>
          </a:bodyPr>
          <a:lstStyle/>
          <a:p>
            <a:r>
              <a:rPr lang="en-US" sz="2800" dirty="0"/>
              <a:t>The future of energy is distributed</a:t>
            </a:r>
            <a:r>
              <a:rPr lang="mr-IN" sz="2800" dirty="0"/>
              <a:t>…</a:t>
            </a:r>
            <a:endParaRPr lang="en-US" sz="2800" dirty="0"/>
          </a:p>
        </p:txBody>
      </p:sp>
      <p:pic>
        <p:nvPicPr>
          <p:cNvPr id="2" name="Picture 1"/>
          <p:cNvPicPr>
            <a:picLocks noChangeAspect="1"/>
          </p:cNvPicPr>
          <p:nvPr/>
        </p:nvPicPr>
        <p:blipFill>
          <a:blip r:embed="rId3"/>
          <a:stretch>
            <a:fillRect/>
          </a:stretch>
        </p:blipFill>
        <p:spPr>
          <a:xfrm>
            <a:off x="6612614" y="1648957"/>
            <a:ext cx="2061486" cy="1030743"/>
          </a:xfrm>
          <a:prstGeom prst="rect">
            <a:avLst/>
          </a:prstGeom>
        </p:spPr>
      </p:pic>
      <p:pic>
        <p:nvPicPr>
          <p:cNvPr id="10" name="Picture 9"/>
          <p:cNvPicPr>
            <a:picLocks noChangeAspect="1"/>
          </p:cNvPicPr>
          <p:nvPr/>
        </p:nvPicPr>
        <p:blipFill>
          <a:blip r:embed="rId4"/>
          <a:stretch>
            <a:fillRect/>
          </a:stretch>
        </p:blipFill>
        <p:spPr>
          <a:xfrm>
            <a:off x="6374125" y="3374169"/>
            <a:ext cx="2538464" cy="1953427"/>
          </a:xfrm>
          <a:prstGeom prst="rect">
            <a:avLst/>
          </a:prstGeom>
        </p:spPr>
      </p:pic>
    </p:spTree>
    <p:extLst>
      <p:ext uri="{BB962C8B-B14F-4D97-AF65-F5344CB8AC3E}">
        <p14:creationId xmlns:p14="http://schemas.microsoft.com/office/powerpoint/2010/main" val="683268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113533"/>
            <a:ext cx="5880100" cy="4135633"/>
          </a:xfrm>
        </p:spPr>
        <p:txBody>
          <a:bodyPr>
            <a:noAutofit/>
          </a:bodyPr>
          <a:lstStyle/>
          <a:p>
            <a:pPr marL="0" indent="0" algn="ctr">
              <a:spcBef>
                <a:spcPts val="0"/>
              </a:spcBef>
              <a:buNone/>
            </a:pPr>
            <a:r>
              <a:rPr lang="en-US" sz="2000" b="1" dirty="0">
                <a:solidFill>
                  <a:schemeClr val="tx1"/>
                </a:solidFill>
                <a:latin typeface="Arial" panose="020B0604020202020204" pitchFamily="34" charset="0"/>
                <a:cs typeface="Arial" panose="020B0604020202020204" pitchFamily="34" charset="0"/>
              </a:rPr>
              <a:t>Vermont utility Green Mountain Power now pays customers over $30 per month to use their battery systems as a load-offsetting resource. </a:t>
            </a:r>
          </a:p>
          <a:p>
            <a:pPr marL="0" indent="0" algn="ctr">
              <a:spcBef>
                <a:spcPts val="0"/>
              </a:spcBef>
              <a:buNone/>
            </a:pPr>
            <a:endParaRPr lang="en-US" sz="18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800" dirty="0">
                <a:solidFill>
                  <a:schemeClr val="tx1"/>
                </a:solidFill>
                <a:latin typeface="Arial" panose="020B0604020202020204" pitchFamily="34" charset="0"/>
                <a:cs typeface="Arial" panose="020B0604020202020204" pitchFamily="34" charset="0"/>
              </a:rPr>
              <a:t>Helps address the steep</a:t>
            </a:r>
            <a:r>
              <a:rPr lang="en-US" sz="1800" b="1"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transmission access charge</a:t>
            </a:r>
            <a:r>
              <a:rPr lang="en-US" sz="1800" b="1"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assessed by ISO New England. That charge </a:t>
            </a:r>
            <a:r>
              <a:rPr lang="en-US" sz="1800" b="1" dirty="0">
                <a:solidFill>
                  <a:schemeClr val="tx1"/>
                </a:solidFill>
                <a:latin typeface="Arial" panose="020B0604020202020204" pitchFamily="34" charset="0"/>
                <a:cs typeface="Arial" panose="020B0604020202020204" pitchFamily="34" charset="0"/>
              </a:rPr>
              <a:t>more than doubled </a:t>
            </a:r>
            <a:r>
              <a:rPr lang="en-US" sz="1800" dirty="0">
                <a:solidFill>
                  <a:schemeClr val="tx1"/>
                </a:solidFill>
                <a:latin typeface="Arial" panose="020B0604020202020204" pitchFamily="34" charset="0"/>
                <a:cs typeface="Arial" panose="020B0604020202020204" pitchFamily="34" charset="0"/>
              </a:rPr>
              <a:t>from $3 per kilowatt per month in 2016 to over $7 in 2017, and is </a:t>
            </a:r>
            <a:r>
              <a:rPr lang="en-US" sz="1800" b="1" dirty="0">
                <a:solidFill>
                  <a:schemeClr val="tx1"/>
                </a:solidFill>
                <a:latin typeface="Arial" panose="020B0604020202020204" pitchFamily="34" charset="0"/>
                <a:cs typeface="Arial" panose="020B0604020202020204" pitchFamily="34" charset="0"/>
              </a:rPr>
              <a:t>expected to increase </a:t>
            </a:r>
            <a:r>
              <a:rPr lang="en-US" sz="1800" dirty="0">
                <a:solidFill>
                  <a:schemeClr val="tx1"/>
                </a:solidFill>
                <a:latin typeface="Arial" panose="020B0604020202020204" pitchFamily="34" charset="0"/>
                <a:cs typeface="Arial" panose="020B0604020202020204" pitchFamily="34" charset="0"/>
              </a:rPr>
              <a:t>to over $9 in 2018. </a:t>
            </a:r>
          </a:p>
          <a:p>
            <a:pPr>
              <a:spcBef>
                <a:spcPts val="0"/>
              </a:spcBef>
              <a:buFont typeface="Arial" charset="0"/>
              <a:buChar char="•"/>
            </a:pPr>
            <a:endParaRPr lang="en-US" sz="105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800" dirty="0">
                <a:solidFill>
                  <a:schemeClr val="tx1"/>
                </a:solidFill>
                <a:latin typeface="Arial" panose="020B0604020202020204" pitchFamily="34" charset="0"/>
                <a:cs typeface="Arial" panose="020B0604020202020204" pitchFamily="34" charset="0"/>
              </a:rPr>
              <a:t>As more solar is installed on the distribution grid, </a:t>
            </a:r>
            <a:r>
              <a:rPr lang="en-US" sz="1800" b="1" dirty="0">
                <a:solidFill>
                  <a:schemeClr val="tx1"/>
                </a:solidFill>
                <a:latin typeface="Arial" panose="020B0604020202020204" pitchFamily="34" charset="0"/>
                <a:cs typeface="Arial" panose="020B0604020202020204" pitchFamily="34" charset="0"/>
              </a:rPr>
              <a:t>access to locally generated and stored solar energy </a:t>
            </a:r>
            <a:r>
              <a:rPr lang="en-US" sz="1800" dirty="0">
                <a:solidFill>
                  <a:schemeClr val="tx1"/>
                </a:solidFill>
                <a:latin typeface="Arial" panose="020B0604020202020204" pitchFamily="34" charset="0"/>
                <a:cs typeface="Arial" panose="020B0604020202020204" pitchFamily="34" charset="0"/>
              </a:rPr>
              <a:t>at times when electricity from transmission is the most expensive is a </a:t>
            </a:r>
            <a:r>
              <a:rPr lang="en-US" sz="1800" b="1" dirty="0">
                <a:solidFill>
                  <a:schemeClr val="tx1"/>
                </a:solidFill>
                <a:latin typeface="Arial" panose="020B0604020202020204" pitchFamily="34" charset="0"/>
                <a:cs typeface="Arial" panose="020B0604020202020204" pitchFamily="34" charset="0"/>
              </a:rPr>
              <a:t>grid benefit </a:t>
            </a:r>
            <a:r>
              <a:rPr lang="en-US" sz="1800" dirty="0">
                <a:solidFill>
                  <a:schemeClr val="tx1"/>
                </a:solidFill>
                <a:latin typeface="Arial" panose="020B0604020202020204" pitchFamily="34" charset="0"/>
                <a:cs typeface="Arial" panose="020B0604020202020204" pitchFamily="34" charset="0"/>
              </a:rPr>
              <a:t>that can </a:t>
            </a:r>
            <a:r>
              <a:rPr lang="en-US" sz="1800" b="1" dirty="0">
                <a:solidFill>
                  <a:schemeClr val="tx1"/>
                </a:solidFill>
                <a:latin typeface="Arial" panose="020B0604020202020204" pitchFamily="34" charset="0"/>
                <a:cs typeface="Arial" panose="020B0604020202020204" pitchFamily="34" charset="0"/>
              </a:rPr>
              <a:t>save money for utilities and customers.</a:t>
            </a:r>
            <a:endParaRPr lang="en-US" sz="18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9908" y="1261867"/>
            <a:ext cx="2029482" cy="1244561"/>
          </a:xfrm>
          <a:prstGeom prst="rect">
            <a:avLst/>
          </a:prstGeom>
        </p:spPr>
      </p:pic>
      <p:pic>
        <p:nvPicPr>
          <p:cNvPr id="6" name="Picture 5"/>
          <p:cNvPicPr>
            <a:picLocks noChangeAspect="1"/>
          </p:cNvPicPr>
          <p:nvPr/>
        </p:nvPicPr>
        <p:blipFill>
          <a:blip r:embed="rId4"/>
          <a:stretch>
            <a:fillRect/>
          </a:stretch>
        </p:blipFill>
        <p:spPr>
          <a:xfrm>
            <a:off x="6606603" y="3075641"/>
            <a:ext cx="2102787" cy="2673392"/>
          </a:xfrm>
          <a:prstGeom prst="rect">
            <a:avLst/>
          </a:prstGeom>
        </p:spPr>
      </p:pic>
      <p:sp>
        <p:nvSpPr>
          <p:cNvPr id="8" name="Title 1"/>
          <p:cNvSpPr>
            <a:spLocks noGrp="1"/>
          </p:cNvSpPr>
          <p:nvPr>
            <p:ph type="title"/>
          </p:nvPr>
        </p:nvSpPr>
        <p:spPr>
          <a:xfrm>
            <a:off x="0" y="0"/>
            <a:ext cx="7416800" cy="762000"/>
          </a:xfrm>
        </p:spPr>
        <p:txBody>
          <a:bodyPr>
            <a:noAutofit/>
          </a:bodyPr>
          <a:lstStyle/>
          <a:p>
            <a:r>
              <a:rPr lang="en-US" sz="2800" dirty="0"/>
              <a:t>The future of energy is distributed</a:t>
            </a:r>
            <a:r>
              <a:rPr lang="mr-IN" sz="2800" dirty="0"/>
              <a:t>…</a:t>
            </a:r>
            <a:endParaRPr lang="en-US" sz="2800" dirty="0"/>
          </a:p>
        </p:txBody>
      </p:sp>
    </p:spTree>
    <p:extLst>
      <p:ext uri="{BB962C8B-B14F-4D97-AF65-F5344CB8AC3E}">
        <p14:creationId xmlns:p14="http://schemas.microsoft.com/office/powerpoint/2010/main" val="1994082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22757"/>
          <a:stretch/>
        </p:blipFill>
        <p:spPr>
          <a:xfrm>
            <a:off x="6878819" y="1474814"/>
            <a:ext cx="1913291" cy="1102782"/>
          </a:xfrm>
          <a:prstGeom prst="rect">
            <a:avLst/>
          </a:prstGeom>
        </p:spPr>
      </p:pic>
      <p:pic>
        <p:nvPicPr>
          <p:cNvPr id="6" name="Picture 5"/>
          <p:cNvPicPr>
            <a:picLocks noChangeAspect="1"/>
          </p:cNvPicPr>
          <p:nvPr/>
        </p:nvPicPr>
        <p:blipFill>
          <a:blip r:embed="rId4"/>
          <a:stretch>
            <a:fillRect/>
          </a:stretch>
        </p:blipFill>
        <p:spPr>
          <a:xfrm>
            <a:off x="6878820" y="2741858"/>
            <a:ext cx="1913291" cy="2432476"/>
          </a:xfrm>
          <a:prstGeom prst="rect">
            <a:avLst/>
          </a:prstGeom>
        </p:spPr>
      </p:pic>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206171" y="1090524"/>
            <a:ext cx="6359730" cy="4603489"/>
          </a:xfrm>
        </p:spPr>
        <p:txBody>
          <a:bodyPr>
            <a:noAutofit/>
          </a:bodyPr>
          <a:lstStyle/>
          <a:p>
            <a:pPr marL="0" indent="0" algn="ctr">
              <a:buNone/>
            </a:pPr>
            <a:r>
              <a:rPr lang="en-US" sz="1800" b="1" dirty="0">
                <a:latin typeface="Arial" charset="0"/>
                <a:ea typeface="Arial" charset="0"/>
                <a:cs typeface="Arial" charset="0"/>
              </a:rPr>
              <a:t>Illinois is now "transforming the regulatory compact" to embrace performance-based policy goals</a:t>
            </a:r>
          </a:p>
          <a:p>
            <a:pPr marL="0" indent="0">
              <a:buNone/>
            </a:pPr>
            <a:endParaRPr lang="en-US" sz="1600" b="1" dirty="0">
              <a:latin typeface="Arial" charset="0"/>
              <a:ea typeface="Arial" charset="0"/>
              <a:cs typeface="Arial" charset="0"/>
            </a:endParaRPr>
          </a:p>
          <a:p>
            <a:r>
              <a:rPr lang="en-US" sz="1600" dirty="0">
                <a:latin typeface="Arial" charset="0"/>
                <a:ea typeface="Arial" charset="0"/>
                <a:cs typeface="Arial" charset="0"/>
              </a:rPr>
              <a:t>Illinois team at RMI </a:t>
            </a:r>
            <a:r>
              <a:rPr lang="en-US" sz="1600" dirty="0" err="1">
                <a:latin typeface="Arial" charset="0"/>
                <a:ea typeface="Arial" charset="0"/>
                <a:cs typeface="Arial" charset="0"/>
              </a:rPr>
              <a:t>eLab</a:t>
            </a:r>
            <a:r>
              <a:rPr lang="en-US" sz="1600" dirty="0">
                <a:latin typeface="Arial" charset="0"/>
                <a:ea typeface="Arial" charset="0"/>
                <a:cs typeface="Arial" charset="0"/>
              </a:rPr>
              <a:t> Accelerator, featuring utility </a:t>
            </a:r>
            <a:r>
              <a:rPr lang="en-US" sz="1600" dirty="0" err="1">
                <a:latin typeface="Arial" charset="0"/>
                <a:ea typeface="Arial" charset="0"/>
                <a:cs typeface="Arial" charset="0"/>
              </a:rPr>
              <a:t>ComEd</a:t>
            </a:r>
            <a:r>
              <a:rPr lang="en-US" sz="1600" dirty="0">
                <a:latin typeface="Arial" charset="0"/>
                <a:ea typeface="Arial" charset="0"/>
                <a:cs typeface="Arial" charset="0"/>
              </a:rPr>
              <a:t>, are devising four broad policy goals for future legislation and compensation: </a:t>
            </a:r>
          </a:p>
          <a:p>
            <a:pPr lvl="1"/>
            <a:r>
              <a:rPr lang="en-US" sz="1600" b="1" dirty="0">
                <a:latin typeface="Arial" charset="0"/>
                <a:ea typeface="Arial" charset="0"/>
                <a:cs typeface="Arial" charset="0"/>
              </a:rPr>
              <a:t>Power sector </a:t>
            </a:r>
            <a:r>
              <a:rPr lang="en-US" sz="1600" b="1" dirty="0" err="1">
                <a:latin typeface="Arial" charset="0"/>
                <a:ea typeface="Arial" charset="0"/>
                <a:cs typeface="Arial" charset="0"/>
              </a:rPr>
              <a:t>decarbonization</a:t>
            </a:r>
            <a:r>
              <a:rPr lang="en-US" sz="1600" b="1" dirty="0">
                <a:latin typeface="Arial" charset="0"/>
                <a:ea typeface="Arial" charset="0"/>
                <a:cs typeface="Arial" charset="0"/>
              </a:rPr>
              <a:t> </a:t>
            </a:r>
          </a:p>
          <a:p>
            <a:pPr lvl="1"/>
            <a:r>
              <a:rPr lang="en-US" sz="1600" b="1" dirty="0">
                <a:latin typeface="Arial" charset="0"/>
                <a:ea typeface="Arial" charset="0"/>
                <a:cs typeface="Arial" charset="0"/>
              </a:rPr>
              <a:t>100% renewables </a:t>
            </a:r>
          </a:p>
          <a:p>
            <a:pPr lvl="1"/>
            <a:r>
              <a:rPr lang="en-US" sz="1600" b="1" dirty="0">
                <a:latin typeface="Arial" charset="0"/>
                <a:ea typeface="Arial" charset="0"/>
                <a:cs typeface="Arial" charset="0"/>
              </a:rPr>
              <a:t>Community development and equity</a:t>
            </a:r>
          </a:p>
          <a:p>
            <a:pPr lvl="1"/>
            <a:r>
              <a:rPr lang="en-US" sz="1600" b="1" dirty="0">
                <a:latin typeface="Arial" charset="0"/>
                <a:ea typeface="Arial" charset="0"/>
                <a:cs typeface="Arial" charset="0"/>
              </a:rPr>
              <a:t>Beneficial electrification of other sectors, </a:t>
            </a:r>
            <a:r>
              <a:rPr lang="en-US" sz="1600" b="1" dirty="0" err="1">
                <a:latin typeface="Arial" charset="0"/>
                <a:ea typeface="Arial" charset="0"/>
                <a:cs typeface="Arial" charset="0"/>
              </a:rPr>
              <a:t>e.g</a:t>
            </a:r>
            <a:r>
              <a:rPr lang="en-US" sz="1600" b="1" dirty="0">
                <a:latin typeface="Arial" charset="0"/>
                <a:ea typeface="Arial" charset="0"/>
                <a:cs typeface="Arial" charset="0"/>
              </a:rPr>
              <a:t> EVs</a:t>
            </a:r>
            <a:endParaRPr lang="en-US" sz="1600" dirty="0">
              <a:latin typeface="Arial" charset="0"/>
              <a:ea typeface="Arial" charset="0"/>
              <a:cs typeface="Arial" charset="0"/>
            </a:endParaRPr>
          </a:p>
          <a:p>
            <a:pPr marL="0" indent="0">
              <a:buNone/>
            </a:pPr>
            <a:endParaRPr lang="en-US" sz="1600" dirty="0">
              <a:latin typeface="Arial" charset="0"/>
              <a:ea typeface="Arial" charset="0"/>
              <a:cs typeface="Arial" charset="0"/>
            </a:endParaRPr>
          </a:p>
          <a:p>
            <a:r>
              <a:rPr lang="en-US" sz="1600" dirty="0">
                <a:latin typeface="Arial" charset="0"/>
                <a:ea typeface="Arial" charset="0"/>
                <a:cs typeface="Arial" charset="0"/>
              </a:rPr>
              <a:t>Illinois now supports </a:t>
            </a:r>
            <a:r>
              <a:rPr lang="en-US" sz="1600" b="1" dirty="0">
                <a:latin typeface="Arial" charset="0"/>
                <a:ea typeface="Arial" charset="0"/>
                <a:cs typeface="Arial" charset="0"/>
              </a:rPr>
              <a:t>shared utility + customer </a:t>
            </a:r>
            <a:r>
              <a:rPr lang="en-US" sz="1600" b="1" dirty="0" err="1">
                <a:latin typeface="Arial" charset="0"/>
                <a:ea typeface="Arial" charset="0"/>
                <a:cs typeface="Arial" charset="0"/>
              </a:rPr>
              <a:t>microgrids</a:t>
            </a:r>
            <a:r>
              <a:rPr lang="en-US" sz="1600" dirty="0">
                <a:latin typeface="Arial" charset="0"/>
                <a:ea typeface="Arial" charset="0"/>
                <a:cs typeface="Arial" charset="0"/>
              </a:rPr>
              <a:t>.  Joe </a:t>
            </a:r>
            <a:r>
              <a:rPr lang="en-US" sz="1600" dirty="0" err="1">
                <a:latin typeface="Arial" charset="0"/>
                <a:ea typeface="Arial" charset="0"/>
                <a:cs typeface="Arial" charset="0"/>
              </a:rPr>
              <a:t>Svachula</a:t>
            </a:r>
            <a:r>
              <a:rPr lang="en-US" sz="1600" dirty="0">
                <a:latin typeface="Arial" charset="0"/>
                <a:ea typeface="Arial" charset="0"/>
                <a:cs typeface="Arial" charset="0"/>
              </a:rPr>
              <a:t>, VP Engineering &amp; Smart Grid Technology at </a:t>
            </a:r>
            <a:r>
              <a:rPr lang="en-US" sz="1600" dirty="0" err="1">
                <a:latin typeface="Arial" charset="0"/>
                <a:ea typeface="Arial" charset="0"/>
                <a:cs typeface="Arial" charset="0"/>
              </a:rPr>
              <a:t>ComEd</a:t>
            </a:r>
            <a:r>
              <a:rPr lang="en-US" sz="1600" dirty="0">
                <a:latin typeface="Arial" charset="0"/>
                <a:ea typeface="Arial" charset="0"/>
                <a:cs typeface="Arial" charset="0"/>
              </a:rPr>
              <a:t>: “It’s an important step forward in our effort to develop a more </a:t>
            </a:r>
            <a:r>
              <a:rPr lang="en-US" sz="1600" b="1" dirty="0">
                <a:latin typeface="Arial" charset="0"/>
                <a:ea typeface="Arial" charset="0"/>
                <a:cs typeface="Arial" charset="0"/>
              </a:rPr>
              <a:t>secure, resilient, and reliable distribution system </a:t>
            </a:r>
            <a:r>
              <a:rPr lang="en-US" sz="1600" dirty="0">
                <a:latin typeface="Arial" charset="0"/>
                <a:ea typeface="Arial" charset="0"/>
                <a:cs typeface="Arial" charset="0"/>
              </a:rPr>
              <a:t>in the future.”</a:t>
            </a:r>
          </a:p>
        </p:txBody>
      </p:sp>
      <p:sp>
        <p:nvSpPr>
          <p:cNvPr id="10" name="Title 1"/>
          <p:cNvSpPr>
            <a:spLocks noGrp="1"/>
          </p:cNvSpPr>
          <p:nvPr>
            <p:ph type="title"/>
          </p:nvPr>
        </p:nvSpPr>
        <p:spPr>
          <a:xfrm>
            <a:off x="0" y="0"/>
            <a:ext cx="7416800" cy="762000"/>
          </a:xfrm>
        </p:spPr>
        <p:txBody>
          <a:bodyPr>
            <a:noAutofit/>
          </a:bodyPr>
          <a:lstStyle/>
          <a:p>
            <a:r>
              <a:rPr lang="en-US" sz="2800" dirty="0"/>
              <a:t>The future of energy is distributed</a:t>
            </a:r>
            <a:r>
              <a:rPr lang="mr-IN" sz="2800" dirty="0"/>
              <a:t>…</a:t>
            </a:r>
            <a:endParaRPr lang="en-US" sz="2800" dirty="0"/>
          </a:p>
        </p:txBody>
      </p:sp>
    </p:spTree>
    <p:extLst>
      <p:ext uri="{BB962C8B-B14F-4D97-AF65-F5344CB8AC3E}">
        <p14:creationId xmlns:p14="http://schemas.microsoft.com/office/powerpoint/2010/main" val="921303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6" name="TextBox 5"/>
          <p:cNvSpPr txBox="1"/>
          <p:nvPr/>
        </p:nvSpPr>
        <p:spPr>
          <a:xfrm>
            <a:off x="4880645" y="6135163"/>
            <a:ext cx="4263355" cy="292388"/>
          </a:xfrm>
          <a:prstGeom prst="rect">
            <a:avLst/>
          </a:prstGeom>
          <a:noFill/>
        </p:spPr>
        <p:txBody>
          <a:bodyPr wrap="square" rtlCol="0">
            <a:spAutoFit/>
          </a:bodyPr>
          <a:lstStyle/>
          <a:p>
            <a:pPr algn="r" fontAlgn="auto">
              <a:spcBef>
                <a:spcPts val="0"/>
              </a:spcBef>
              <a:spcAft>
                <a:spcPts val="0"/>
              </a:spcAft>
            </a:pPr>
            <a:r>
              <a:rPr lang="en-US" sz="1300" i="1" dirty="0">
                <a:solidFill>
                  <a:prstClr val="black"/>
                </a:solidFill>
                <a:latin typeface="Arial"/>
                <a:ea typeface="+mn-ea"/>
                <a:cs typeface="Arial"/>
              </a:rPr>
              <a:t>Sources: Newport Consulting Group, ICF Consulting</a:t>
            </a:r>
          </a:p>
        </p:txBody>
      </p:sp>
      <p:pic>
        <p:nvPicPr>
          <p:cNvPr id="8" name="Picture 7" descr="Clean Coalition Logo_no tagline_updated_slideshowedit_zf2 yellow_final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pic>
        <p:nvPicPr>
          <p:cNvPr id="3" name="Picture 2">
            <a:extLst>
              <a:ext uri="{FF2B5EF4-FFF2-40B4-BE49-F238E27FC236}">
                <a16:creationId xmlns:a16="http://schemas.microsoft.com/office/drawing/2014/main" id="{5226BE48-496E-9C4B-BB5B-33D094105714}"/>
              </a:ext>
            </a:extLst>
          </p:cNvPr>
          <p:cNvPicPr>
            <a:picLocks noChangeAspect="1"/>
          </p:cNvPicPr>
          <p:nvPr/>
        </p:nvPicPr>
        <p:blipFill>
          <a:blip r:embed="rId4"/>
          <a:stretch>
            <a:fillRect/>
          </a:stretch>
        </p:blipFill>
        <p:spPr>
          <a:xfrm>
            <a:off x="629228" y="1019735"/>
            <a:ext cx="7885545" cy="4953000"/>
          </a:xfrm>
          <a:prstGeom prst="rect">
            <a:avLst/>
          </a:prstGeom>
        </p:spPr>
      </p:pic>
      <p:sp>
        <p:nvSpPr>
          <p:cNvPr id="7" name="Title 1"/>
          <p:cNvSpPr>
            <a:spLocks noGrp="1"/>
          </p:cNvSpPr>
          <p:nvPr>
            <p:ph type="title"/>
          </p:nvPr>
        </p:nvSpPr>
        <p:spPr>
          <a:xfrm>
            <a:off x="0" y="0"/>
            <a:ext cx="7315200" cy="762000"/>
          </a:xfrm>
        </p:spPr>
        <p:txBody>
          <a:bodyPr>
            <a:normAutofit/>
          </a:bodyPr>
          <a:lstStyle/>
          <a:p>
            <a:r>
              <a:rPr lang="en-US" dirty="0"/>
              <a:t>The advantages of distribute energy resources</a:t>
            </a:r>
          </a:p>
        </p:txBody>
      </p:sp>
    </p:spTree>
    <p:extLst>
      <p:ext uri="{BB962C8B-B14F-4D97-AF65-F5344CB8AC3E}">
        <p14:creationId xmlns:p14="http://schemas.microsoft.com/office/powerpoint/2010/main" val="88184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720D-C146-304F-A390-B3B1693F8D4F}"/>
              </a:ext>
            </a:extLst>
          </p:cNvPr>
          <p:cNvSpPr>
            <a:spLocks noGrp="1"/>
          </p:cNvSpPr>
          <p:nvPr>
            <p:ph type="title"/>
          </p:nvPr>
        </p:nvSpPr>
        <p:spPr/>
        <p:txBody>
          <a:bodyPr>
            <a:normAutofit fontScale="90000"/>
          </a:bodyPr>
          <a:lstStyle/>
          <a:p>
            <a:r>
              <a:rPr lang="en-US" dirty="0"/>
              <a:t>Restoration times for gas vs. electric service after a major urban earthquake</a:t>
            </a:r>
          </a:p>
        </p:txBody>
      </p:sp>
      <p:graphicFrame>
        <p:nvGraphicFramePr>
          <p:cNvPr id="4" name="Chart 3">
            <a:extLst>
              <a:ext uri="{FF2B5EF4-FFF2-40B4-BE49-F238E27FC236}">
                <a16:creationId xmlns:a16="http://schemas.microsoft.com/office/drawing/2014/main" id="{26D2291B-3B56-544B-981D-03AFFD38D362}"/>
              </a:ext>
            </a:extLst>
          </p:cNvPr>
          <p:cNvGraphicFramePr>
            <a:graphicFrameLocks/>
          </p:cNvGraphicFramePr>
          <p:nvPr>
            <p:extLst>
              <p:ext uri="{D42A27DB-BD31-4B8C-83A1-F6EECF244321}">
                <p14:modId xmlns:p14="http://schemas.microsoft.com/office/powerpoint/2010/main" val="3176945417"/>
              </p:ext>
            </p:extLst>
          </p:nvPr>
        </p:nvGraphicFramePr>
        <p:xfrm>
          <a:off x="926757" y="1170274"/>
          <a:ext cx="7253416" cy="468815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1EFBC95-5B3E-2B43-B825-61018D9F1491}"/>
              </a:ext>
            </a:extLst>
          </p:cNvPr>
          <p:cNvSpPr txBox="1"/>
          <p:nvPr/>
        </p:nvSpPr>
        <p:spPr>
          <a:xfrm>
            <a:off x="94616" y="6128207"/>
            <a:ext cx="4774577" cy="276999"/>
          </a:xfrm>
          <a:prstGeom prst="rect">
            <a:avLst/>
          </a:prstGeom>
          <a:noFill/>
        </p:spPr>
        <p:txBody>
          <a:bodyPr wrap="none" rtlCol="0">
            <a:spAutoFit/>
          </a:bodyPr>
          <a:lstStyle/>
          <a:p>
            <a:r>
              <a:rPr lang="en-US" sz="1200" dirty="0"/>
              <a:t>(Data source: San Francisco Lifeline Council Interdependency Study, 2014)</a:t>
            </a:r>
          </a:p>
        </p:txBody>
      </p:sp>
    </p:spTree>
    <p:extLst>
      <p:ext uri="{BB962C8B-B14F-4D97-AF65-F5344CB8AC3E}">
        <p14:creationId xmlns:p14="http://schemas.microsoft.com/office/powerpoint/2010/main" val="3404632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36072C1-6D4D-CC4F-AB60-258A513A192D}"/>
              </a:ext>
            </a:extLst>
          </p:cNvPr>
          <p:cNvSpPr txBox="1">
            <a:spLocks/>
          </p:cNvSpPr>
          <p:nvPr/>
        </p:nvSpPr>
        <p:spPr bwMode="auto">
          <a:xfrm>
            <a:off x="0" y="10633"/>
            <a:ext cx="8533600" cy="762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2pPr>
            <a:lvl3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3pPr>
            <a:lvl4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4pPr>
            <a:lvl5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a:lstStyle>
          <a:p>
            <a:pPr defTabSz="914400" eaLnBrk="1" fontAlgn="auto" hangingPunct="1">
              <a:spcAft>
                <a:spcPts val="0"/>
              </a:spcAft>
              <a:defRPr/>
            </a:pPr>
            <a:r>
              <a:rPr lang="en-US" b="1" kern="0" dirty="0">
                <a:latin typeface="Arial" pitchFamily="34" charset="0"/>
                <a:cs typeface="Arial" pitchFamily="34" charset="0"/>
              </a:rPr>
              <a:t>$1B+ weather events in U.S. Jan – Sept 2017</a:t>
            </a:r>
          </a:p>
        </p:txBody>
      </p:sp>
      <p:grpSp>
        <p:nvGrpSpPr>
          <p:cNvPr id="5" name="Group 4">
            <a:extLst>
              <a:ext uri="{FF2B5EF4-FFF2-40B4-BE49-F238E27FC236}">
                <a16:creationId xmlns:a16="http://schemas.microsoft.com/office/drawing/2014/main" id="{1F69E72E-44CD-8B4E-9083-FA62EF2A1718}"/>
              </a:ext>
            </a:extLst>
          </p:cNvPr>
          <p:cNvGrpSpPr>
            <a:grpSpLocks noChangeAspect="1"/>
          </p:cNvGrpSpPr>
          <p:nvPr/>
        </p:nvGrpSpPr>
        <p:grpSpPr>
          <a:xfrm>
            <a:off x="355164" y="1004352"/>
            <a:ext cx="8453838" cy="5215690"/>
            <a:chOff x="2697584" y="2497428"/>
            <a:chExt cx="6444804" cy="3976194"/>
          </a:xfrm>
        </p:grpSpPr>
        <p:pic>
          <p:nvPicPr>
            <p:cNvPr id="7" name="Picture 6">
              <a:extLst>
                <a:ext uri="{FF2B5EF4-FFF2-40B4-BE49-F238E27FC236}">
                  <a16:creationId xmlns:a16="http://schemas.microsoft.com/office/drawing/2014/main" id="{A93DAAE2-A70E-D540-A881-31EB23167614}"/>
                </a:ext>
              </a:extLst>
            </p:cNvPr>
            <p:cNvPicPr>
              <a:picLocks noChangeAspect="1"/>
            </p:cNvPicPr>
            <p:nvPr/>
          </p:nvPicPr>
          <p:blipFill rotWithShape="1">
            <a:blip r:embed="rId3"/>
            <a:srcRect b="4311"/>
            <a:stretch/>
          </p:blipFill>
          <p:spPr>
            <a:xfrm>
              <a:off x="2697585" y="2497428"/>
              <a:ext cx="6444803" cy="3700172"/>
            </a:xfrm>
            <a:prstGeom prst="rect">
              <a:avLst/>
            </a:prstGeom>
          </p:spPr>
        </p:pic>
        <p:sp>
          <p:nvSpPr>
            <p:cNvPr id="10" name="TextBox 9">
              <a:extLst>
                <a:ext uri="{FF2B5EF4-FFF2-40B4-BE49-F238E27FC236}">
                  <a16:creationId xmlns:a16="http://schemas.microsoft.com/office/drawing/2014/main" id="{30B95115-5519-D442-82EF-E1FEEAEB9AA9}"/>
                </a:ext>
              </a:extLst>
            </p:cNvPr>
            <p:cNvSpPr txBox="1"/>
            <p:nvPr/>
          </p:nvSpPr>
          <p:spPr>
            <a:xfrm>
              <a:off x="4086205" y="6212012"/>
              <a:ext cx="3813865" cy="261610"/>
            </a:xfrm>
            <a:prstGeom prst="rect">
              <a:avLst/>
            </a:prstGeom>
            <a:noFill/>
          </p:spPr>
          <p:txBody>
            <a:bodyPr wrap="none" rtlCol="0">
              <a:spAutoFit/>
            </a:bodyPr>
            <a:lstStyle/>
            <a:p>
              <a:r>
                <a:rPr lang="en-US" sz="1100" i="1" dirty="0"/>
                <a:t>Source: National Oceanic and Atmospheric Administration</a:t>
              </a:r>
            </a:p>
          </p:txBody>
        </p:sp>
        <p:sp>
          <p:nvSpPr>
            <p:cNvPr id="4" name="Rectangle 3">
              <a:extLst>
                <a:ext uri="{FF2B5EF4-FFF2-40B4-BE49-F238E27FC236}">
                  <a16:creationId xmlns:a16="http://schemas.microsoft.com/office/drawing/2014/main" id="{CB62F289-C4B7-D24A-A95F-7EC1F421A5A6}"/>
                </a:ext>
              </a:extLst>
            </p:cNvPr>
            <p:cNvSpPr/>
            <p:nvPr/>
          </p:nvSpPr>
          <p:spPr>
            <a:xfrm>
              <a:off x="2697584" y="2497428"/>
              <a:ext cx="6444803" cy="397619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4371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5" name="Picture 4"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
        <p:nvSpPr>
          <p:cNvPr id="8" name="TextBox 7"/>
          <p:cNvSpPr txBox="1"/>
          <p:nvPr/>
        </p:nvSpPr>
        <p:spPr>
          <a:xfrm>
            <a:off x="5645150" y="6183124"/>
            <a:ext cx="3340100" cy="292388"/>
          </a:xfrm>
          <a:prstGeom prst="rect">
            <a:avLst/>
          </a:prstGeom>
          <a:noFill/>
        </p:spPr>
        <p:txBody>
          <a:bodyPr wrap="square" rtlCol="0">
            <a:spAutoFit/>
          </a:bodyPr>
          <a:lstStyle/>
          <a:p>
            <a:pPr algn="r"/>
            <a:r>
              <a:rPr lang="en-US" sz="1300" i="1" dirty="0"/>
              <a:t>Source: Oncor Electric Delivery Company</a:t>
            </a:r>
          </a:p>
        </p:txBody>
      </p:sp>
      <p:pic>
        <p:nvPicPr>
          <p:cNvPr id="3" name="Picture 2" descr="gri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96027" y="851187"/>
            <a:ext cx="5765456" cy="5333048"/>
          </a:xfrm>
          <a:prstGeom prst="rect">
            <a:avLst/>
          </a:prstGeom>
        </p:spPr>
      </p:pic>
      <p:sp>
        <p:nvSpPr>
          <p:cNvPr id="9" name="Rounded Rectangle 8"/>
          <p:cNvSpPr/>
          <p:nvPr/>
        </p:nvSpPr>
        <p:spPr>
          <a:xfrm>
            <a:off x="1596027" y="3317875"/>
            <a:ext cx="2124635" cy="1368425"/>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0" y="0"/>
            <a:ext cx="7416800" cy="762000"/>
          </a:xfrm>
        </p:spPr>
        <p:txBody>
          <a:bodyPr>
            <a:noAutofit/>
          </a:bodyPr>
          <a:lstStyle/>
          <a:p>
            <a:r>
              <a:rPr lang="en-US" dirty="0"/>
              <a:t>Traditional microgrids focus on single customers</a:t>
            </a:r>
          </a:p>
        </p:txBody>
      </p:sp>
    </p:spTree>
    <p:extLst>
      <p:ext uri="{BB962C8B-B14F-4D97-AF65-F5344CB8AC3E}">
        <p14:creationId xmlns:p14="http://schemas.microsoft.com/office/powerpoint/2010/main" val="364679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Autofit/>
          </a:bodyPr>
          <a:lstStyle/>
          <a:p>
            <a:pPr algn="l"/>
            <a:r>
              <a:rPr lang="en-US" sz="2400" b="1" dirty="0">
                <a:solidFill>
                  <a:srgbClr val="FFFFFF"/>
                </a:solidFill>
                <a:latin typeface="Arial" charset="0"/>
                <a:cs typeface="Arial" charset="0"/>
              </a:rPr>
              <a:t>Community Microgrids serve up to thousands of customers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5" name="Picture 4"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
        <p:nvSpPr>
          <p:cNvPr id="8" name="TextBox 7"/>
          <p:cNvSpPr txBox="1"/>
          <p:nvPr/>
        </p:nvSpPr>
        <p:spPr>
          <a:xfrm>
            <a:off x="5645150" y="6183124"/>
            <a:ext cx="3340100" cy="292388"/>
          </a:xfrm>
          <a:prstGeom prst="rect">
            <a:avLst/>
          </a:prstGeom>
          <a:noFill/>
        </p:spPr>
        <p:txBody>
          <a:bodyPr wrap="square" rtlCol="0">
            <a:spAutoFit/>
          </a:bodyPr>
          <a:lstStyle/>
          <a:p>
            <a:pPr algn="r"/>
            <a:r>
              <a:rPr lang="en-US" sz="1300" i="1" dirty="0"/>
              <a:t>Source: Oncor Electric Delivery Company</a:t>
            </a:r>
          </a:p>
        </p:txBody>
      </p:sp>
      <p:pic>
        <p:nvPicPr>
          <p:cNvPr id="3" name="Picture 2" descr="gri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96027" y="851187"/>
            <a:ext cx="5765456" cy="5333048"/>
          </a:xfrm>
          <a:prstGeom prst="rect">
            <a:avLst/>
          </a:prstGeom>
        </p:spPr>
      </p:pic>
      <p:sp>
        <p:nvSpPr>
          <p:cNvPr id="4" name="Rounded Rectangle 3"/>
          <p:cNvSpPr/>
          <p:nvPr/>
        </p:nvSpPr>
        <p:spPr>
          <a:xfrm>
            <a:off x="850900" y="3231931"/>
            <a:ext cx="7023100" cy="2983835"/>
          </a:xfrm>
          <a:prstGeom prst="roundRect">
            <a:avLst/>
          </a:prstGeom>
          <a:noFill/>
          <a:ln w="825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40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6CF4633-0705-AE4C-9C88-1380C689C2D1}"/>
              </a:ext>
            </a:extLst>
          </p:cNvPr>
          <p:cNvGrpSpPr/>
          <p:nvPr/>
        </p:nvGrpSpPr>
        <p:grpSpPr>
          <a:xfrm>
            <a:off x="3008057" y="3746500"/>
            <a:ext cx="5970843" cy="2534233"/>
            <a:chOff x="2104098" y="3333510"/>
            <a:chExt cx="6842406" cy="2963121"/>
          </a:xfrm>
        </p:grpSpPr>
        <p:pic>
          <p:nvPicPr>
            <p:cNvPr id="10" name="Picture 9">
              <a:extLst>
                <a:ext uri="{FF2B5EF4-FFF2-40B4-BE49-F238E27FC236}">
                  <a16:creationId xmlns:a16="http://schemas.microsoft.com/office/drawing/2014/main" id="{649A43FE-D695-5F48-844B-5370114481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04098" y="3333510"/>
              <a:ext cx="6842406" cy="2963120"/>
            </a:xfrm>
            <a:prstGeom prst="rect">
              <a:avLst/>
            </a:prstGeom>
          </p:spPr>
        </p:pic>
        <p:sp>
          <p:nvSpPr>
            <p:cNvPr id="11" name="Rectangle 10">
              <a:extLst>
                <a:ext uri="{FF2B5EF4-FFF2-40B4-BE49-F238E27FC236}">
                  <a16:creationId xmlns:a16="http://schemas.microsoft.com/office/drawing/2014/main" id="{9A94D3C7-7563-234A-A0A5-CB233F0D9567}"/>
                </a:ext>
              </a:extLst>
            </p:cNvPr>
            <p:cNvSpPr/>
            <p:nvPr/>
          </p:nvSpPr>
          <p:spPr>
            <a:xfrm>
              <a:off x="5833640" y="5960961"/>
              <a:ext cx="1817226" cy="33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p:cNvSpPr>
            <a:spLocks noGrp="1"/>
          </p:cNvSpPr>
          <p:nvPr>
            <p:ph type="title"/>
          </p:nvPr>
        </p:nvSpPr>
        <p:spPr>
          <a:xfrm>
            <a:off x="0" y="0"/>
            <a:ext cx="7416800" cy="762000"/>
          </a:xfrm>
        </p:spPr>
        <p:txBody>
          <a:bodyPr>
            <a:noAutofit/>
          </a:bodyPr>
          <a:lstStyle/>
          <a:p>
            <a:r>
              <a:rPr lang="en-US" dirty="0"/>
              <a:t>Community Microgrid defined</a:t>
            </a:r>
          </a:p>
        </p:txBody>
      </p:sp>
      <p:sp>
        <p:nvSpPr>
          <p:cNvPr id="8" name="TextBox 7"/>
          <p:cNvSpPr txBox="1"/>
          <p:nvPr/>
        </p:nvSpPr>
        <p:spPr>
          <a:xfrm>
            <a:off x="9531" y="762000"/>
            <a:ext cx="9124939" cy="646331"/>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A modern approach for designing and operating the electric grid, stacked with local renewables and staged for resilience. </a:t>
            </a:r>
          </a:p>
        </p:txBody>
      </p:sp>
      <p:sp>
        <p:nvSpPr>
          <p:cNvPr id="7" name="TextBox 6"/>
          <p:cNvSpPr txBox="1"/>
          <p:nvPr/>
        </p:nvSpPr>
        <p:spPr>
          <a:xfrm>
            <a:off x="292101" y="1593377"/>
            <a:ext cx="7340600" cy="2831544"/>
          </a:xfrm>
          <a:prstGeom prst="rect">
            <a:avLst/>
          </a:prstGeom>
          <a:noFill/>
          <a:ln>
            <a:noFill/>
          </a:ln>
          <a:scene3d>
            <a:camera prst="orthographicFront"/>
            <a:lightRig rig="threePt" dir="t"/>
          </a:scene3d>
          <a:sp3d>
            <a:bevelT/>
          </a:sp3d>
        </p:spPr>
        <p:txBody>
          <a:bodyPr wrap="square" rtlCol="0">
            <a:spAutoFit/>
          </a:bodyPr>
          <a:lstStyle/>
          <a:p>
            <a:pPr marL="279400" indent="-279400">
              <a:spcBef>
                <a:spcPts val="42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“Islanding” from the grid:</a:t>
            </a:r>
            <a:r>
              <a:rPr lang="en-US" sz="1600" dirty="0">
                <a:latin typeface="Arial" panose="020B0604020202020204" pitchFamily="34" charset="0"/>
                <a:cs typeface="Arial" panose="020B0604020202020204" pitchFamily="34" charset="0"/>
              </a:rPr>
              <a:t> A coordinated local grid area that can separate from the main grid and operate independently.</a:t>
            </a:r>
            <a:endParaRPr lang="en-US" sz="1600" b="1" dirty="0">
              <a:latin typeface="Arial" panose="020B0604020202020204" pitchFamily="34" charset="0"/>
              <a:cs typeface="Arial" panose="020B0604020202020204" pitchFamily="34" charset="0"/>
            </a:endParaRPr>
          </a:p>
          <a:p>
            <a:pPr marL="279400" indent="-279400">
              <a:spcBef>
                <a:spcPts val="42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Components:</a:t>
            </a:r>
            <a:r>
              <a:rPr lang="en-US" sz="1600" dirty="0">
                <a:latin typeface="Arial" panose="020B0604020202020204" pitchFamily="34" charset="0"/>
                <a:cs typeface="Arial" panose="020B0604020202020204" pitchFamily="34" charset="0"/>
              </a:rPr>
              <a:t> Solar PV, energy storage, demand response, and monitoring, communications, &amp; control</a:t>
            </a:r>
            <a:endParaRPr lang="en-US" sz="1600" b="1" dirty="0">
              <a:latin typeface="Arial" panose="020B0604020202020204" pitchFamily="34" charset="0"/>
              <a:cs typeface="Arial" panose="020B0604020202020204" pitchFamily="34" charset="0"/>
            </a:endParaRPr>
          </a:p>
          <a:p>
            <a:pPr marL="285750" indent="-285750">
              <a:spcBef>
                <a:spcPts val="420"/>
              </a:spcBef>
              <a:buFont typeface="Arial"/>
              <a:buChar char="•"/>
            </a:pPr>
            <a:r>
              <a:rPr lang="en-US" sz="1600" b="1" dirty="0">
                <a:latin typeface="Arial" panose="020B0604020202020204" pitchFamily="34" charset="0"/>
                <a:cs typeface="Arial" panose="020B0604020202020204" pitchFamily="34" charset="0"/>
              </a:rPr>
              <a:t>Clean local energy:</a:t>
            </a:r>
            <a:r>
              <a:rPr lang="en-US" sz="1600" dirty="0">
                <a:latin typeface="Arial" panose="020B0604020202020204" pitchFamily="34" charset="0"/>
                <a:cs typeface="Arial" panose="020B0604020202020204" pitchFamily="34" charset="0"/>
              </a:rPr>
              <a:t> Community Microgrids facilitate optimal deployment of distributed energy resources (DER).</a:t>
            </a:r>
            <a:endParaRPr lang="en-US" sz="1600" b="1" dirty="0">
              <a:latin typeface="Arial" panose="020B0604020202020204" pitchFamily="34" charset="0"/>
              <a:cs typeface="Arial" panose="020B0604020202020204" pitchFamily="34" charset="0"/>
            </a:endParaRPr>
          </a:p>
          <a:p>
            <a:pPr marL="285750" indent="-285750">
              <a:spcBef>
                <a:spcPts val="420"/>
              </a:spcBef>
              <a:buFont typeface="Arial"/>
              <a:buChar char="•"/>
            </a:pPr>
            <a:r>
              <a:rPr lang="en-US" sz="1600" b="1" dirty="0">
                <a:latin typeface="Arial" panose="020B0604020202020204" pitchFamily="34" charset="0"/>
                <a:cs typeface="Arial" panose="020B0604020202020204" pitchFamily="34" charset="0"/>
              </a:rPr>
              <a:t>Resilient: </a:t>
            </a:r>
            <a:r>
              <a:rPr lang="en-US" sz="1600" dirty="0">
                <a:latin typeface="Arial" panose="020B0604020202020204" pitchFamily="34" charset="0"/>
                <a:cs typeface="Arial" panose="020B0604020202020204" pitchFamily="34" charset="0"/>
              </a:rPr>
              <a:t>Ongoing, renewables-driven backup power for critical and prioritized loads.</a:t>
            </a:r>
            <a:endParaRPr lang="en-US" sz="1600" b="1" dirty="0">
              <a:latin typeface="Arial" panose="020B0604020202020204" pitchFamily="34" charset="0"/>
              <a:cs typeface="Arial" panose="020B0604020202020204" pitchFamily="34" charset="0"/>
            </a:endParaRPr>
          </a:p>
          <a:p>
            <a:pPr marL="285750" indent="-285750">
              <a:buFont typeface="Arial"/>
              <a:buChar char="•"/>
            </a:pPr>
            <a:endParaRPr lang="en-US" sz="800" b="1" dirty="0">
              <a:latin typeface="Arial" panose="020B0604020202020204" pitchFamily="34" charset="0"/>
              <a:cs typeface="Arial" panose="020B0604020202020204" pitchFamily="34" charset="0"/>
            </a:endParaRPr>
          </a:p>
          <a:p>
            <a:pPr marL="285750" indent="-285750">
              <a:buFont typeface="Arial"/>
              <a:buChar char="•"/>
            </a:pPr>
            <a:r>
              <a:rPr lang="en-US" sz="1600" b="1" dirty="0">
                <a:latin typeface="Arial" panose="020B0604020202020204" pitchFamily="34" charset="0"/>
                <a:cs typeface="Arial" panose="020B0604020202020204" pitchFamily="34" charset="0"/>
              </a:rPr>
              <a:t>Replicable:</a:t>
            </a:r>
            <a:r>
              <a:rPr lang="en-US" sz="1600" dirty="0">
                <a:latin typeface="Arial" panose="020B0604020202020204" pitchFamily="34" charset="0"/>
                <a:cs typeface="Arial" panose="020B0604020202020204" pitchFamily="34" charset="0"/>
              </a:rPr>
              <a:t>  A solution that can be readily extended</a:t>
            </a:r>
          </a:p>
          <a:p>
            <a:pPr marL="228600"/>
            <a:r>
              <a:rPr lang="en-US" sz="1600" dirty="0">
                <a:latin typeface="Arial" panose="020B0604020202020204" pitchFamily="34" charset="0"/>
                <a:cs typeface="Arial" panose="020B0604020202020204" pitchFamily="34" charset="0"/>
              </a:rPr>
              <a:t> and replicated throughout any utility service territory.</a:t>
            </a:r>
          </a:p>
        </p:txBody>
      </p:sp>
    </p:spTree>
    <p:extLst>
      <p:ext uri="{BB962C8B-B14F-4D97-AF65-F5344CB8AC3E}">
        <p14:creationId xmlns:p14="http://schemas.microsoft.com/office/powerpoint/2010/main" val="142476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Community Microgrid enabling policies lead to rapid proliferation of distributed energy resources</a:t>
            </a:r>
          </a:p>
        </p:txBody>
      </p:sp>
      <p:sp>
        <p:nvSpPr>
          <p:cNvPr id="6" name="TextBox 5">
            <a:extLst>
              <a:ext uri="{FF2B5EF4-FFF2-40B4-BE49-F238E27FC236}">
                <a16:creationId xmlns:a16="http://schemas.microsoft.com/office/drawing/2014/main" id="{39C072F1-BF10-454A-AE62-F46B71B2C30F}"/>
              </a:ext>
            </a:extLst>
          </p:cNvPr>
          <p:cNvSpPr txBox="1"/>
          <p:nvPr/>
        </p:nvSpPr>
        <p:spPr>
          <a:xfrm>
            <a:off x="292100" y="899618"/>
            <a:ext cx="7352487" cy="5509200"/>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Policies and programs to support development:</a:t>
            </a:r>
          </a:p>
          <a:p>
            <a:pPr marL="298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98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Feed-in Tariff 2.0 </a:t>
            </a:r>
          </a:p>
          <a:p>
            <a:pPr marL="641350" lvl="1"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Provides some certainty for developers and financiers, lowering costs</a:t>
            </a:r>
          </a:p>
          <a:p>
            <a:pPr marL="641350" lvl="1"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Features market-responsive pricing</a:t>
            </a:r>
          </a:p>
          <a:p>
            <a:pPr marL="641350" lvl="2"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Includes dispatchability and preferred location adders</a:t>
            </a:r>
          </a:p>
          <a:p>
            <a:pPr marL="641350" lvl="2"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Can support resilience and environmental justice/equity goals</a:t>
            </a:r>
          </a:p>
          <a:p>
            <a:pPr marL="298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98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Streamlined interconnection of in-front-of-the-meter distributed energy resources</a:t>
            </a:r>
          </a:p>
          <a:p>
            <a:pPr marL="298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98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Transmission Access Charges</a:t>
            </a:r>
          </a:p>
          <a:p>
            <a:pPr marL="641350" lvl="2"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Charges for transmission should no longer apply to distribution-connected generation, leading to lower transmission costs for load serving entities that choose clean local energy</a:t>
            </a:r>
          </a:p>
          <a:p>
            <a:pPr marL="641350" lvl="2"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Currently a massive market distortion in California and elsewhere</a:t>
            </a:r>
          </a:p>
          <a:p>
            <a:pPr marL="298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98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Distribution System Operator (DSO)</a:t>
            </a:r>
          </a:p>
          <a:p>
            <a:pPr marL="641350" lvl="2"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Local balancing, local markets</a:t>
            </a:r>
          </a:p>
          <a:p>
            <a:pPr marL="641350" lvl="2"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Provides grid services with aggregated DER portfolio</a:t>
            </a:r>
          </a:p>
          <a:p>
            <a:pPr marL="641350" lvl="2"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Manages “ducklings” at local level instead of one giant “duck curve”</a:t>
            </a: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508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Opportunity: Untapped commercial and industrial (C&amp;I) parking and rooftops</a:t>
            </a:r>
          </a:p>
        </p:txBody>
      </p:sp>
      <p:grpSp>
        <p:nvGrpSpPr>
          <p:cNvPr id="4" name="Group 3">
            <a:extLst>
              <a:ext uri="{FF2B5EF4-FFF2-40B4-BE49-F238E27FC236}">
                <a16:creationId xmlns:a16="http://schemas.microsoft.com/office/drawing/2014/main" id="{180934B0-C641-3245-B18C-60FB0ECB7CC6}"/>
              </a:ext>
            </a:extLst>
          </p:cNvPr>
          <p:cNvGrpSpPr/>
          <p:nvPr/>
        </p:nvGrpSpPr>
        <p:grpSpPr>
          <a:xfrm>
            <a:off x="3479800" y="1512904"/>
            <a:ext cx="5276698" cy="3479800"/>
            <a:chOff x="718543" y="1671567"/>
            <a:chExt cx="5633464" cy="3152681"/>
          </a:xfrm>
        </p:grpSpPr>
        <p:pic>
          <p:nvPicPr>
            <p:cNvPr id="8" name="Picture 7" descr="C&amp;I pic.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543" y="1671567"/>
              <a:ext cx="5633464" cy="3152681"/>
            </a:xfrm>
            <a:prstGeom prst="rect">
              <a:avLst/>
            </a:prstGeom>
          </p:spPr>
        </p:pic>
        <p:sp>
          <p:nvSpPr>
            <p:cNvPr id="10" name="Oval 9"/>
            <p:cNvSpPr/>
            <p:nvPr/>
          </p:nvSpPr>
          <p:spPr>
            <a:xfrm>
              <a:off x="2175642" y="1675815"/>
              <a:ext cx="3506272" cy="3069607"/>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15767" y="975859"/>
            <a:ext cx="3495567" cy="4278094"/>
          </a:xfrm>
          <a:prstGeom prst="rect">
            <a:avLst/>
          </a:prstGeom>
          <a:noFill/>
        </p:spPr>
        <p:txBody>
          <a:bodyPr wrap="square" rtlCol="0">
            <a:spAutoFit/>
          </a:bodyPr>
          <a:lstStyle/>
          <a:p>
            <a:pPr marL="296863" lvl="2" indent="-282575">
              <a:buFont typeface="Wingdings" charset="2"/>
              <a:buChar char="ü"/>
            </a:pPr>
            <a:r>
              <a:rPr lang="en-US" sz="1600" dirty="0">
                <a:latin typeface="Arial" panose="020B0604020202020204" pitchFamily="34" charset="0"/>
                <a:cs typeface="Arial" panose="020B0604020202020204" pitchFamily="34" charset="0"/>
              </a:rPr>
              <a:t>Largest rooftops and parking lots — most generation potential</a:t>
            </a:r>
          </a:p>
          <a:p>
            <a:pPr marL="296863" lvl="2" indent="-282575">
              <a:buFont typeface="Wingdings" charset="2"/>
              <a:buChar char="ü"/>
            </a:pPr>
            <a:endParaRPr lang="en-US" sz="1600" dirty="0">
              <a:latin typeface="Arial" panose="020B0604020202020204" pitchFamily="34" charset="0"/>
              <a:cs typeface="Arial" panose="020B0604020202020204" pitchFamily="34" charset="0"/>
            </a:endParaRPr>
          </a:p>
          <a:p>
            <a:pPr marL="296863" lvl="2" indent="-282575">
              <a:buFont typeface="Wingdings" charset="2"/>
              <a:buChar char="ü"/>
            </a:pPr>
            <a:r>
              <a:rPr lang="en-US" sz="1600" dirty="0">
                <a:latin typeface="Arial" panose="020B0604020202020204" pitchFamily="34" charset="0"/>
                <a:cs typeface="Arial" panose="020B0604020202020204" pitchFamily="34" charset="0"/>
              </a:rPr>
              <a:t>Largest daytime loads — matching peak solar production hours</a:t>
            </a:r>
          </a:p>
          <a:p>
            <a:pPr marL="296863" lvl="2" indent="-282575">
              <a:buFont typeface="Wingdings" charset="2"/>
              <a:buChar char="ü"/>
            </a:pPr>
            <a:endParaRPr lang="en-US" sz="1600" dirty="0">
              <a:latin typeface="Arial" panose="020B0604020202020204" pitchFamily="34" charset="0"/>
              <a:cs typeface="Arial" panose="020B0604020202020204" pitchFamily="34" charset="0"/>
            </a:endParaRPr>
          </a:p>
          <a:p>
            <a:pPr marL="296863" lvl="2" indent="-282575">
              <a:buFont typeface="Wingdings" charset="2"/>
              <a:buChar char="ü"/>
            </a:pPr>
            <a:r>
              <a:rPr lang="en-US" sz="1600" dirty="0">
                <a:latin typeface="Arial" panose="020B0604020202020204" pitchFamily="34" charset="0"/>
                <a:cs typeface="Arial" panose="020B0604020202020204" pitchFamily="34" charset="0"/>
              </a:rPr>
              <a:t>Largest utility bills, including demand charges — motivated customers</a:t>
            </a:r>
          </a:p>
          <a:p>
            <a:pPr marL="296863" lvl="2" indent="-282575">
              <a:buFont typeface="Wingdings" charset="2"/>
              <a:buChar char="ü"/>
            </a:pPr>
            <a:endParaRPr lang="en-US" sz="1600" dirty="0">
              <a:latin typeface="Arial" panose="020B0604020202020204" pitchFamily="34" charset="0"/>
              <a:cs typeface="Arial" panose="020B0604020202020204" pitchFamily="34" charset="0"/>
            </a:endParaRPr>
          </a:p>
          <a:p>
            <a:pPr marL="296863" lvl="2" indent="-282575">
              <a:buFont typeface="Wingdings" charset="2"/>
              <a:buChar char="ü"/>
            </a:pPr>
            <a:r>
              <a:rPr lang="en-US" sz="1600" dirty="0">
                <a:latin typeface="Arial" panose="020B0604020202020204" pitchFamily="34" charset="0"/>
                <a:cs typeface="Arial" panose="020B0604020202020204" pitchFamily="34" charset="0"/>
              </a:rPr>
              <a:t>Best solution for grid — system peak reduction, strong feeders already in place</a:t>
            </a:r>
          </a:p>
          <a:p>
            <a:pPr marL="296863" lvl="2" indent="-282575">
              <a:buFont typeface="Wingdings" charset="2"/>
              <a:buChar char="ü"/>
            </a:pPr>
            <a:endParaRPr lang="en-US" sz="1600" dirty="0">
              <a:latin typeface="Arial" panose="020B0604020202020204" pitchFamily="34" charset="0"/>
              <a:cs typeface="Arial" panose="020B0604020202020204" pitchFamily="34" charset="0"/>
            </a:endParaRPr>
          </a:p>
          <a:p>
            <a:pPr marL="296863" lvl="2" indent="-282575">
              <a:buFont typeface="Wingdings" charset="2"/>
              <a:buChar char="ü"/>
            </a:pPr>
            <a:r>
              <a:rPr lang="en-US" sz="1600" dirty="0">
                <a:latin typeface="Arial" panose="020B0604020202020204" pitchFamily="34" charset="0"/>
                <a:cs typeface="Arial" panose="020B0604020202020204" pitchFamily="34" charset="0"/>
              </a:rPr>
              <a:t>Most carbon emissions within cities</a:t>
            </a:r>
          </a:p>
        </p:txBody>
      </p:sp>
      <p:sp>
        <p:nvSpPr>
          <p:cNvPr id="5" name="TextBox 4">
            <a:extLst>
              <a:ext uri="{FF2B5EF4-FFF2-40B4-BE49-F238E27FC236}">
                <a16:creationId xmlns:a16="http://schemas.microsoft.com/office/drawing/2014/main" id="{77B62204-F264-C942-840A-052528DFD21F}"/>
              </a:ext>
            </a:extLst>
          </p:cNvPr>
          <p:cNvSpPr txBox="1"/>
          <p:nvPr/>
        </p:nvSpPr>
        <p:spPr>
          <a:xfrm>
            <a:off x="0" y="5743609"/>
            <a:ext cx="8934298"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Solar on 25% of commercial and industrial rooftops = 25%+ annual energy use</a:t>
            </a:r>
          </a:p>
        </p:txBody>
      </p:sp>
    </p:spTree>
    <p:extLst>
      <p:ext uri="{BB962C8B-B14F-4D97-AF65-F5344CB8AC3E}">
        <p14:creationId xmlns:p14="http://schemas.microsoft.com/office/powerpoint/2010/main" val="33716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North Bay Community Resilience Initiative</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63500" y="762000"/>
            <a:ext cx="5803900" cy="5753100"/>
          </a:xfrm>
        </p:spPr>
        <p:txBody>
          <a:bodyPr>
            <a:noAutofit/>
          </a:bodyPr>
          <a:lstStyle/>
          <a:p>
            <a:pPr marL="114300" indent="0" algn="ctr">
              <a:buClr>
                <a:srgbClr val="FFFF00"/>
              </a:buClr>
              <a:buNone/>
            </a:pPr>
            <a:r>
              <a:rPr lang="en-US" sz="1800" b="1" dirty="0">
                <a:latin typeface="Arial" panose="020B0604020202020204" pitchFamily="34" charset="0"/>
                <a:cs typeface="Arial" panose="020B0604020202020204" pitchFamily="34" charset="0"/>
              </a:rPr>
              <a:t>Objective: make </a:t>
            </a:r>
            <a:r>
              <a:rPr lang="en-US" sz="1800" b="1" dirty="0">
                <a:latin typeface="Arial" panose="020B0604020202020204" pitchFamily="34" charset="0"/>
                <a:ea typeface="Arial" charset="0"/>
                <a:cs typeface="Arial" panose="020B0604020202020204" pitchFamily="34" charset="0"/>
              </a:rPr>
              <a:t>energy abundant, affordable, resilient, and sustainable</a:t>
            </a:r>
            <a:endParaRPr lang="en-US" sz="1800" b="1" dirty="0">
              <a:latin typeface="Arial" panose="020B0604020202020204" pitchFamily="34" charset="0"/>
              <a:cs typeface="Arial" panose="020B0604020202020204" pitchFamily="34" charset="0"/>
            </a:endParaRPr>
          </a:p>
          <a:p>
            <a:pPr marL="114300" indent="0">
              <a:buClr>
                <a:srgbClr val="FFFF00"/>
              </a:buClr>
              <a:buNone/>
            </a:pPr>
            <a:endParaRPr lang="en-US" sz="900" dirty="0">
              <a:latin typeface="Arial" panose="020B0604020202020204" pitchFamily="34" charset="0"/>
              <a:cs typeface="Arial" panose="020B0604020202020204" pitchFamily="34" charset="0"/>
            </a:endParaRPr>
          </a:p>
          <a:p>
            <a:pPr marL="457200">
              <a:buFont typeface="+mj-lt"/>
              <a:buAutoNum type="arabicPeriod"/>
            </a:pPr>
            <a:r>
              <a:rPr lang="en-US" sz="1400" b="1" dirty="0">
                <a:latin typeface="Arial" panose="020B0604020202020204" pitchFamily="34" charset="0"/>
                <a:cs typeface="Arial" panose="020B0604020202020204" pitchFamily="34" charset="0"/>
              </a:rPr>
              <a:t>Rebuild fire-destroyed areas with high levels of sustainability</a:t>
            </a:r>
            <a:r>
              <a:rPr lang="en-US" sz="1400" dirty="0">
                <a:latin typeface="Arial" panose="020B0604020202020204" pitchFamily="34" charset="0"/>
                <a:cs typeface="Arial" panose="020B0604020202020204" pitchFamily="34" charset="0"/>
              </a:rPr>
              <a:t> in homes, buildings, and the electric grid, enabling a modern, distributed, and low-carbon system that delivers substantial economic, environmental, and resilience benefits.</a:t>
            </a:r>
          </a:p>
          <a:p>
            <a:pPr indent="-228600">
              <a:buFont typeface="+mj-lt"/>
              <a:buAutoNum type="arabicPeriod"/>
            </a:pPr>
            <a:endParaRPr lang="en-US" sz="800" dirty="0">
              <a:latin typeface="Arial" panose="020B0604020202020204" pitchFamily="34" charset="0"/>
              <a:cs typeface="Arial" panose="020B0604020202020204" pitchFamily="34" charset="0"/>
            </a:endParaRPr>
          </a:p>
          <a:p>
            <a:pPr marL="457200">
              <a:buFont typeface="+mj-lt"/>
              <a:buAutoNum type="arabicPeriod"/>
            </a:pPr>
            <a:r>
              <a:rPr lang="en-US" sz="1400" b="1" dirty="0">
                <a:latin typeface="Arial" panose="020B0604020202020204" pitchFamily="34" charset="0"/>
                <a:cs typeface="Arial" panose="020B0604020202020204" pitchFamily="34" charset="0"/>
              </a:rPr>
              <a:t>Establish a blueprint for rebuilding disaster-destroyed areas </a:t>
            </a:r>
            <a:r>
              <a:rPr lang="en-US" sz="1400" dirty="0">
                <a:latin typeface="Arial" panose="020B0604020202020204" pitchFamily="34" charset="0"/>
                <a:cs typeface="Arial" panose="020B0604020202020204" pitchFamily="34" charset="0"/>
              </a:rPr>
              <a:t>in a timely and cost-effective manner that also maximizes the economic and resilience value of energy as a critical resource to ratepayers, property owners, and municipalities.</a:t>
            </a:r>
          </a:p>
          <a:p>
            <a:pPr indent="-228600">
              <a:buFont typeface="+mj-lt"/>
              <a:buAutoNum type="arabicPeriod"/>
            </a:pPr>
            <a:endParaRPr lang="en-US" sz="800" dirty="0">
              <a:latin typeface="Arial" panose="020B0604020202020204" pitchFamily="34" charset="0"/>
              <a:cs typeface="Arial" panose="020B0604020202020204" pitchFamily="34" charset="0"/>
            </a:endParaRPr>
          </a:p>
          <a:p>
            <a:pPr marL="457200">
              <a:buFont typeface="+mj-lt"/>
              <a:buAutoNum type="arabicPeriod"/>
            </a:pPr>
            <a:r>
              <a:rPr lang="en-US" sz="1400" b="1" dirty="0">
                <a:latin typeface="Arial" panose="020B0604020202020204" pitchFamily="34" charset="0"/>
                <a:cs typeface="Arial" panose="020B0604020202020204" pitchFamily="34" charset="0"/>
              </a:rPr>
              <a:t>Provide a model for operating a modern distribution grid </a:t>
            </a:r>
            <a:r>
              <a:rPr lang="en-US" sz="1400" dirty="0">
                <a:latin typeface="Arial" panose="020B0604020202020204" pitchFamily="34" charset="0"/>
                <a:cs typeface="Arial" panose="020B0604020202020204" pitchFamily="34" charset="0"/>
              </a:rPr>
              <a:t>that incorporates optimal distributed energy resources, full interaction with the transmission system, and local energy markets — with resulting benefits across both grid operations and economics.  </a:t>
            </a:r>
          </a:p>
          <a:p>
            <a:pPr indent="-228600">
              <a:buFont typeface="+mj-lt"/>
              <a:buAutoNum type="arabicPeriod"/>
            </a:pPr>
            <a:endParaRPr lang="en-US" sz="800" dirty="0">
              <a:latin typeface="Arial" panose="020B0604020202020204" pitchFamily="34" charset="0"/>
              <a:cs typeface="Arial" panose="020B0604020202020204" pitchFamily="34" charset="0"/>
            </a:endParaRPr>
          </a:p>
          <a:p>
            <a:pPr marL="457200">
              <a:buFont typeface="+mj-lt"/>
              <a:buAutoNum type="arabicPeriod"/>
            </a:pPr>
            <a:r>
              <a:rPr lang="en-US" sz="1400" b="1" dirty="0">
                <a:latin typeface="Arial" panose="020B0604020202020204" pitchFamily="34" charset="0"/>
                <a:cs typeface="Arial" panose="020B0604020202020204" pitchFamily="34" charset="0"/>
              </a:rPr>
              <a:t>Ensure that building codes are advanced </a:t>
            </a:r>
            <a:r>
              <a:rPr lang="en-US" sz="1400" dirty="0">
                <a:latin typeface="Arial" panose="020B0604020202020204" pitchFamily="34" charset="0"/>
                <a:cs typeface="Arial" panose="020B0604020202020204" pitchFamily="34" charset="0"/>
              </a:rPr>
              <a:t>to achieve more resilient, safer, and cleaner building stock and communities.</a:t>
            </a:r>
            <a:endParaRPr lang="en-US" sz="1400" dirty="0">
              <a:latin typeface="Arial" charset="0"/>
              <a:ea typeface="Arial" charset="0"/>
              <a:cs typeface="Arial" charset="0"/>
            </a:endParaRPr>
          </a:p>
          <a:p>
            <a:pPr marL="457200">
              <a:buFont typeface="+mj-lt"/>
              <a:buAutoNum type="arabicPeriod"/>
            </a:pPr>
            <a:endParaRPr lang="en-US" sz="800" dirty="0">
              <a:latin typeface="Arial" charset="0"/>
              <a:ea typeface="Arial" charset="0"/>
              <a:cs typeface="Arial" charset="0"/>
            </a:endParaRPr>
          </a:p>
          <a:p>
            <a:pPr marL="457200">
              <a:buFont typeface="+mj-lt"/>
              <a:buAutoNum type="arabicPeriod"/>
            </a:pPr>
            <a:r>
              <a:rPr lang="en-US" sz="1400" b="1" dirty="0">
                <a:latin typeface="Arial" charset="0"/>
                <a:ea typeface="Arial" charset="0"/>
                <a:cs typeface="Arial" charset="0"/>
              </a:rPr>
              <a:t>Lower ratepayer costs</a:t>
            </a:r>
            <a:r>
              <a:rPr lang="en-US" sz="1400" dirty="0">
                <a:latin typeface="Arial" charset="0"/>
                <a:ea typeface="Arial" charset="0"/>
                <a:cs typeface="Arial" charset="0"/>
              </a:rPr>
              <a:t>: DER will be utilized to defer or avoid substantial costs including peak energy procurement and transmission &amp; distribution (T&amp;D) infrastructure investments.</a:t>
            </a:r>
          </a:p>
          <a:p>
            <a:pPr marL="457200">
              <a:buFont typeface="+mj-lt"/>
              <a:buAutoNum type="arabicPeriod"/>
            </a:pPr>
            <a:endParaRPr lang="en-US" sz="1400" dirty="0">
              <a:latin typeface="Arial" charset="0"/>
              <a:ea typeface="Arial" charset="0"/>
              <a:cs typeface="Arial"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0296" y="3968582"/>
            <a:ext cx="2902857" cy="1951845"/>
          </a:xfrm>
          <a:prstGeom prst="rect">
            <a:avLst/>
          </a:prstGeom>
        </p:spPr>
      </p:pic>
      <p:pic>
        <p:nvPicPr>
          <p:cNvPr id="4" name="Picture 3">
            <a:extLst>
              <a:ext uri="{FF2B5EF4-FFF2-40B4-BE49-F238E27FC236}">
                <a16:creationId xmlns:a16="http://schemas.microsoft.com/office/drawing/2014/main" id="{DA3E5827-9BAA-8E47-8C35-3D452B6AD60C}"/>
              </a:ext>
            </a:extLst>
          </p:cNvPr>
          <p:cNvPicPr>
            <a:picLocks noChangeAspect="1"/>
          </p:cNvPicPr>
          <p:nvPr/>
        </p:nvPicPr>
        <p:blipFill>
          <a:blip r:embed="rId4"/>
          <a:stretch>
            <a:fillRect/>
          </a:stretch>
        </p:blipFill>
        <p:spPr>
          <a:xfrm>
            <a:off x="6000296" y="942891"/>
            <a:ext cx="2902857" cy="2844800"/>
          </a:xfrm>
          <a:prstGeom prst="rect">
            <a:avLst/>
          </a:prstGeom>
        </p:spPr>
      </p:pic>
    </p:spTree>
    <p:extLst>
      <p:ext uri="{BB962C8B-B14F-4D97-AF65-F5344CB8AC3E}">
        <p14:creationId xmlns:p14="http://schemas.microsoft.com/office/powerpoint/2010/main" val="1666247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153662</TotalTime>
  <Words>4023</Words>
  <Application>Microsoft Macintosh PowerPoint</Application>
  <PresentationFormat>On-screen Show (4:3)</PresentationFormat>
  <Paragraphs>633</Paragraphs>
  <Slides>36</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ＭＳ Ｐゴシック</vt:lpstr>
      <vt:lpstr>Arial</vt:lpstr>
      <vt:lpstr>Calibri</vt:lpstr>
      <vt:lpstr>Helvetica</vt:lpstr>
      <vt:lpstr>Informatic</vt:lpstr>
      <vt:lpstr>Lucida Grande</vt:lpstr>
      <vt:lpstr>Wingdings</vt:lpstr>
      <vt:lpstr>Office Theme</vt:lpstr>
      <vt:lpstr>PowerPoint Presentation</vt:lpstr>
      <vt:lpstr>Clean Coalition (nonprofit) mission</vt:lpstr>
      <vt:lpstr>Expertise areas</vt:lpstr>
      <vt:lpstr>Traditional microgrids focus on single customers</vt:lpstr>
      <vt:lpstr>Community Microgrids serve up to thousands of customers</vt:lpstr>
      <vt:lpstr>Community Microgrid defined</vt:lpstr>
      <vt:lpstr>Community Microgrid enabling policies lead to rapid proliferation of distributed energy resources</vt:lpstr>
      <vt:lpstr>Opportunity: Untapped commercial and industrial (C&amp;I) parking and rooftops</vt:lpstr>
      <vt:lpstr>North Bay Community Resilience Initiative</vt:lpstr>
      <vt:lpstr>North Bay Community Resilience Initiative</vt:lpstr>
      <vt:lpstr>North Bay Community Resilience Initiative:  **Example location only**</vt:lpstr>
      <vt:lpstr>North Bay Community Resilience Initiative</vt:lpstr>
      <vt:lpstr>Example: Larkfield and Old Redwood Highway Area Community Resilience block diagram</vt:lpstr>
      <vt:lpstr>North Bay Community Resilience Initiative: Homes and buildings as grid partners</vt:lpstr>
      <vt:lpstr>Advanced Energy Rebuild for Homes</vt:lpstr>
      <vt:lpstr>Advanced Energy Rebuild for Homes</vt:lpstr>
      <vt:lpstr>North Bay Community Resilience Initiative: Resilience, economic, and environmental benefits</vt:lpstr>
      <vt:lpstr>Value of Resilience</vt:lpstr>
      <vt:lpstr>What does lack of resilience cost?</vt:lpstr>
      <vt:lpstr>PowerPoint Presentation</vt:lpstr>
      <vt:lpstr>But how do we determine the monetary value  of resilience?</vt:lpstr>
      <vt:lpstr>Value of Resilience:  $2,808/kW of critical load per year</vt:lpstr>
      <vt:lpstr>Valuing resilience:  The Clean Coalition Value of Resilience (VOR) Model</vt:lpstr>
      <vt:lpstr>Clean Coalition Value of Resilience Model outputs</vt:lpstr>
      <vt:lpstr>Value of resilience for a Community Microgrid: One building at a corporate campus</vt:lpstr>
      <vt:lpstr>Value of resilience for a Community Microgrid: Medium-sized installation at large corporate campus</vt:lpstr>
      <vt:lpstr>Value of resilience for a Community Microgrid: Campus-wide installation at large corporate campus</vt:lpstr>
      <vt:lpstr>Backup slides</vt:lpstr>
      <vt:lpstr>The future of energy is distributed…</vt:lpstr>
      <vt:lpstr>The future of energy is distributed…</vt:lpstr>
      <vt:lpstr>The future of energy is distributed…</vt:lpstr>
      <vt:lpstr>The future of energy is distributed…</vt:lpstr>
      <vt:lpstr>The future of energy is distributed…</vt:lpstr>
      <vt:lpstr>The advantages of distribute energy resources</vt:lpstr>
      <vt:lpstr>Restoration times for gas vs. electric service after a major urban earthquake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Germany Has Cheapest Solar in World (US$0.12/kWh)</dc:title>
  <dc:creator>John Bernhardt</dc:creator>
  <cp:lastModifiedBy>matt@clean-coalition.org</cp:lastModifiedBy>
  <cp:revision>4279</cp:revision>
  <cp:lastPrinted>2018-03-08T17:18:46Z</cp:lastPrinted>
  <dcterms:created xsi:type="dcterms:W3CDTF">2012-03-12T23:09:52Z</dcterms:created>
  <dcterms:modified xsi:type="dcterms:W3CDTF">2018-08-29T23:03:34Z</dcterms:modified>
</cp:coreProperties>
</file>