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0" r:id="rId2"/>
    <p:sldId id="271" r:id="rId3"/>
    <p:sldId id="272" r:id="rId4"/>
    <p:sldId id="257" r:id="rId5"/>
    <p:sldId id="273" r:id="rId6"/>
    <p:sldId id="267" r:id="rId7"/>
    <p:sldId id="261" r:id="rId8"/>
    <p:sldId id="268" r:id="rId9"/>
    <p:sldId id="263" r:id="rId10"/>
    <p:sldId id="258" r:id="rId11"/>
    <p:sldId id="259" r:id="rId12"/>
    <p:sldId id="264" r:id="rId13"/>
    <p:sldId id="262" r:id="rId14"/>
    <p:sldId id="265" r:id="rId15"/>
    <p:sldId id="266" r:id="rId16"/>
    <p:sldId id="269"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34" autoAdjust="0"/>
  </p:normalViewPr>
  <p:slideViewPr>
    <p:cSldViewPr snapToGrid="0" snapToObjects="1">
      <p:cViewPr varScale="1">
        <p:scale>
          <a:sx n="80" d="100"/>
          <a:sy n="80"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1271D6-37FF-7D40-AB52-7B598DE5303D}" type="datetimeFigureOut">
              <a:rPr lang="en-US" smtClean="0"/>
              <a:pPr/>
              <a:t>10/11/12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CFACB-0935-8A41-9C89-A7531699B581}" type="slidenum">
              <a:rPr lang="en-US" smtClean="0"/>
              <a:pPr/>
              <a:t>‹#›</a:t>
            </a:fld>
            <a:endParaRPr lang="en-US"/>
          </a:p>
        </p:txBody>
      </p:sp>
    </p:spTree>
    <p:extLst>
      <p:ext uri="{BB962C8B-B14F-4D97-AF65-F5344CB8AC3E}">
        <p14:creationId xmlns:p14="http://schemas.microsoft.com/office/powerpoint/2010/main" val="8160006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ge.com/b2b/energysupply/qualifyingfacilities/welcome/" TargetMode="External"/><Relationship Id="rId4" Type="http://schemas.openxmlformats.org/officeDocument/2006/relationships/hyperlink" Target="http://www.caiso.com/planning/Pages/ReliabilityRequirements/LocalCapacityRequirements.aspx"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1583" fontAlgn="base">
              <a:spcBef>
                <a:spcPct val="0"/>
              </a:spcBef>
              <a:spcAft>
                <a:spcPct val="0"/>
              </a:spcAft>
              <a:defRPr/>
            </a:pPr>
            <a:fld id="{F6430095-C63B-4218-B85F-DEFDD5F2AA56}" type="slidenum">
              <a:rPr lang="en-US">
                <a:ea typeface="ＭＳ Ｐゴシック"/>
                <a:cs typeface="ＭＳ Ｐゴシック"/>
              </a:rPr>
              <a:pPr defTabSz="901583" fontAlgn="base">
                <a:spcBef>
                  <a:spcPct val="0"/>
                </a:spcBef>
                <a:spcAft>
                  <a:spcPct val="0"/>
                </a:spcAft>
                <a:defRPr/>
              </a:pPr>
              <a:t>1</a:t>
            </a:fld>
            <a:endParaRPr lang="en-US" dirty="0">
              <a:ea typeface="ＭＳ Ｐゴシック"/>
              <a:cs typeface="ＭＳ Ｐゴシック"/>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(ac_1, 15Sept2011)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20" tIns="45710" rIns="91420" bIns="45710" numCol="1" anchor="t" anchorCtr="0" compatLnSpc="1">
            <a:prstTxWarp prst="textNoShape">
              <a:avLst/>
            </a:prstTxWarp>
          </a:bodyPr>
          <a:lstStyle/>
          <a:p>
            <a:pPr eaLnBrk="1" hangingPunct="1">
              <a:lnSpc>
                <a:spcPct val="90000"/>
              </a:lnSpc>
              <a:spcBef>
                <a:spcPct val="0"/>
              </a:spcBef>
            </a:pPr>
            <a:endParaRPr lang="en-US" dirty="0" smtClean="0"/>
          </a:p>
        </p:txBody>
      </p:sp>
      <p:sp>
        <p:nvSpPr>
          <p:cNvPr id="29699"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20" tIns="45710" rIns="91420" bIns="45710" anchor="b"/>
          <a:lstStyle/>
          <a:p>
            <a:pPr algn="r" defTabSz="431744"/>
            <a:fld id="{7642A50C-BD33-44E6-8165-C292B934BFC2}" type="slidenum">
              <a:rPr lang="en-US" sz="1200">
                <a:latin typeface="Calibri" pitchFamily="34" charset="0"/>
              </a:rPr>
              <a:pPr algn="r" defTabSz="431744"/>
              <a:t>17</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1420" tIns="45710" rIns="91420" bIns="45710" numCol="1" anchor="t" anchorCtr="0" compatLnSpc="1">
            <a:prstTxWarp prst="textNoShape">
              <a:avLst/>
            </a:prstTxWarp>
          </a:bodyPr>
          <a:lstStyle/>
          <a:p>
            <a:pPr defTabSz="965076" eaLnBrk="1" hangingPunct="1">
              <a:spcBef>
                <a:spcPct val="0"/>
              </a:spcBef>
            </a:pPr>
            <a:r>
              <a:rPr lang="en-US" dirty="0" smtClean="0"/>
              <a:t>(cl_04a, 12 Jan 2012)</a:t>
            </a:r>
          </a:p>
          <a:p>
            <a:pPr defTabSz="965076" eaLnBrk="1" hangingPunct="1">
              <a:spcBef>
                <a:spcPct val="0"/>
              </a:spcBef>
            </a:pPr>
            <a:endParaRPr lang="en-US" dirty="0" smtClean="0"/>
          </a:p>
        </p:txBody>
      </p:sp>
      <p:sp>
        <p:nvSpPr>
          <p:cNvPr id="31747"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20" tIns="45710" rIns="91420" bIns="45710" anchor="b"/>
          <a:lstStyle/>
          <a:p>
            <a:pPr algn="r" defTabSz="431744"/>
            <a:fld id="{B134AE64-47E0-4BCB-B275-A8DAAE3762B8}" type="slidenum">
              <a:rPr lang="en-US" sz="1200">
                <a:latin typeface="Calibri" pitchFamily="34" charset="0"/>
              </a:rPr>
              <a:pPr algn="r" defTabSz="431744"/>
              <a:t>2</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a:lnSpc>
                <a:spcPct val="90000"/>
              </a:lnSpc>
              <a:spcBef>
                <a:spcPct val="0"/>
              </a:spcBef>
            </a:pPr>
            <a:r>
              <a:rPr lang="en-US" dirty="0" smtClean="0"/>
              <a:t>(bd_1, 26Jan2012)</a:t>
            </a:r>
          </a:p>
          <a:p>
            <a:pPr>
              <a:lnSpc>
                <a:spcPct val="90000"/>
              </a:lnSpc>
              <a:spcBef>
                <a:spcPct val="0"/>
              </a:spcBef>
            </a:pPr>
            <a:r>
              <a:rPr lang="en-US" dirty="0" smtClean="0"/>
              <a:t>To lay the groundwork, this slide represents the ultimate Clean Coalition vision.</a:t>
            </a:r>
          </a:p>
          <a:p>
            <a:pPr>
              <a:lnSpc>
                <a:spcPct val="90000"/>
              </a:lnSpc>
              <a:spcBef>
                <a:spcPct val="0"/>
              </a:spcBef>
            </a:pPr>
            <a:r>
              <a:rPr lang="en-US" dirty="0" smtClean="0"/>
              <a:t>This is what a smart energy future looks like.</a:t>
            </a:r>
          </a:p>
          <a:p>
            <a:pPr>
              <a:lnSpc>
                <a:spcPct val="90000"/>
              </a:lnSpc>
              <a:spcBef>
                <a:spcPct val="0"/>
              </a:spcBef>
            </a:pPr>
            <a:r>
              <a:rPr lang="en-US" dirty="0" smtClean="0"/>
              <a:t>The key components will be:</a:t>
            </a:r>
          </a:p>
          <a:p>
            <a:pPr>
              <a:lnSpc>
                <a:spcPct val="90000"/>
              </a:lnSpc>
              <a:spcBef>
                <a:spcPct val="0"/>
              </a:spcBef>
            </a:pPr>
            <a:r>
              <a:rPr lang="en-US" dirty="0" smtClean="0"/>
              <a:t>Distributed Generation + Demand Response + Energy Storage + Electrical Vehicle + overall Monitoring Communications and Controls or MC2 for short.</a:t>
            </a:r>
          </a:p>
          <a:p>
            <a:pPr>
              <a:lnSpc>
                <a:spcPct val="90000"/>
              </a:lnSpc>
              <a:spcBef>
                <a:spcPct val="0"/>
              </a:spcBef>
            </a:pPr>
            <a:endParaRPr lang="en-US" dirty="0" smtClean="0"/>
          </a:p>
          <a:p>
            <a:pPr>
              <a:lnSpc>
                <a:spcPct val="90000"/>
              </a:lnSpc>
              <a:spcBef>
                <a:spcPct val="0"/>
              </a:spcBef>
            </a:pPr>
            <a:r>
              <a:rPr lang="en-US" dirty="0" smtClean="0"/>
              <a:t>The Clean Coalition envisions a future where these components are no longer treated as independent silos.  These components will work seamlessly together, using information technology to locally control, create and balance supply and demand of electricity.</a:t>
            </a:r>
          </a:p>
          <a:p>
            <a:pPr>
              <a:lnSpc>
                <a:spcPct val="90000"/>
              </a:lnSpc>
              <a:spcBef>
                <a:spcPct val="0"/>
              </a:spcBef>
            </a:pPr>
            <a:endParaRPr lang="en-US" dirty="0" smtClean="0"/>
          </a:p>
          <a:p>
            <a:pPr>
              <a:lnSpc>
                <a:spcPct val="90000"/>
              </a:lnSpc>
              <a:spcBef>
                <a:spcPct val="0"/>
              </a:spcBef>
            </a:pPr>
            <a:r>
              <a:rPr lang="en-US" dirty="0" smtClean="0"/>
              <a:t>What this slide also shows is the huge market opportunity for the transition.  There is a $6 trillion dollar energy market AND it will transition to a smart energy future – and there are three key drivers behind that:</a:t>
            </a:r>
          </a:p>
          <a:p>
            <a:pPr>
              <a:lnSpc>
                <a:spcPct val="90000"/>
              </a:lnSpc>
              <a:spcBef>
                <a:spcPct val="0"/>
              </a:spcBef>
            </a:pPr>
            <a:r>
              <a:rPr lang="en-US" dirty="0" smtClean="0"/>
              <a:t>Economic sensibility</a:t>
            </a:r>
          </a:p>
          <a:p>
            <a:pPr>
              <a:lnSpc>
                <a:spcPct val="90000"/>
              </a:lnSpc>
              <a:spcBef>
                <a:spcPct val="0"/>
              </a:spcBef>
            </a:pPr>
            <a:r>
              <a:rPr lang="en-US" dirty="0" smtClean="0"/>
              <a:t>Energy security</a:t>
            </a:r>
          </a:p>
          <a:p>
            <a:pPr>
              <a:lnSpc>
                <a:spcPct val="90000"/>
              </a:lnSpc>
              <a:spcBef>
                <a:spcPct val="0"/>
              </a:spcBef>
            </a:pPr>
            <a:r>
              <a:rPr lang="en-US" dirty="0" smtClean="0"/>
              <a:t>Environmental sustainability</a:t>
            </a:r>
          </a:p>
          <a:p>
            <a:pPr>
              <a:lnSpc>
                <a:spcPct val="90000"/>
              </a:lnSpc>
              <a:spcBef>
                <a:spcPct val="0"/>
              </a:spcBef>
            </a:pPr>
            <a:endParaRPr lang="en-US" dirty="0" smtClean="0"/>
          </a:p>
          <a:p>
            <a:pPr>
              <a:lnSpc>
                <a:spcPct val="90000"/>
              </a:lnSpc>
              <a:spcBef>
                <a:spcPct val="0"/>
              </a:spcBef>
            </a:pPr>
            <a:r>
              <a:rPr lang="en-US" dirty="0" smtClean="0"/>
              <a:t>Regardless of your political affiliation, one of these drivers or a combination there of, will take us to this future.  </a:t>
            </a:r>
          </a:p>
          <a:p>
            <a:pPr>
              <a:lnSpc>
                <a:spcPct val="90000"/>
              </a:lnSpc>
              <a:spcBef>
                <a:spcPct val="0"/>
              </a:spcBef>
            </a:pPr>
            <a:endParaRPr lang="en-US" dirty="0" smtClean="0"/>
          </a:p>
          <a:p>
            <a:pPr>
              <a:lnSpc>
                <a:spcPct val="90000"/>
              </a:lnSpc>
              <a:spcBef>
                <a:spcPct val="0"/>
              </a:spcBef>
            </a:pPr>
            <a:r>
              <a:rPr lang="en-US" dirty="0" smtClean="0"/>
              <a:t>The only question is how painful will this transition be, how fast will it happen, and who’s going to win all the economic benefits.</a:t>
            </a:r>
          </a:p>
          <a:p>
            <a:pPr>
              <a:lnSpc>
                <a:spcPct val="90000"/>
              </a:lnSpc>
              <a:spcBef>
                <a:spcPct val="0"/>
              </a:spcBef>
            </a:pPr>
            <a:endParaRPr lang="en-US" dirty="0" smtClean="0"/>
          </a:p>
        </p:txBody>
      </p:sp>
      <p:sp>
        <p:nvSpPr>
          <p:cNvPr id="133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79F5909A-F21F-4291-85EF-8BD43AE00295}" type="slidenum">
              <a:rPr lang="en-US" sz="1200">
                <a:latin typeface="Calibri" pitchFamily="34" charset="0"/>
              </a:rPr>
              <a:pPr algn="r" defTabSz="431800"/>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8" indent="-228568">
              <a:buAutoNum type="arabicParenR"/>
            </a:pPr>
            <a:r>
              <a:rPr lang="en-US" sz="1300" dirty="0"/>
              <a:t> Did the CPUC indicate that they have the authority to expand the SB32 program size or that it must be expanded through legislation?</a:t>
            </a:r>
          </a:p>
          <a:p>
            <a:pPr marL="228568" indent="-228568"/>
            <a:r>
              <a:rPr lang="en-US" sz="1300" dirty="0"/>
              <a:t>      &gt; they suggested they could do it without new legislation (TURN was quick to disagree)</a:t>
            </a:r>
          </a:p>
          <a:p>
            <a:r>
              <a:rPr lang="en-US" sz="1300" dirty="0"/>
              <a:t>2)  Please provide the source document for the table so that I can have </a:t>
            </a:r>
            <a:r>
              <a:rPr lang="en-US" sz="1300" dirty="0" err="1"/>
              <a:t>Johnathon</a:t>
            </a:r>
            <a:r>
              <a:rPr lang="en-US" sz="1300" dirty="0"/>
              <a:t> get a cleaner version of the </a:t>
            </a:r>
            <a:r>
              <a:rPr lang="en-US" sz="1300" dirty="0" err="1"/>
              <a:t>barchart</a:t>
            </a:r>
            <a:r>
              <a:rPr lang="en-US" sz="1300" dirty="0"/>
              <a:t>; the current one is quite blurry.</a:t>
            </a:r>
          </a:p>
          <a:p>
            <a:r>
              <a:rPr lang="en-US" sz="1300" dirty="0"/>
              <a:t>     &gt; I’ve added a non-blurry version</a:t>
            </a:r>
          </a:p>
          <a:p>
            <a:endParaRPr lang="en-US" dirty="0"/>
          </a:p>
        </p:txBody>
      </p:sp>
      <p:sp>
        <p:nvSpPr>
          <p:cNvPr id="4" name="Slide Number Placeholder 3"/>
          <p:cNvSpPr>
            <a:spLocks noGrp="1"/>
          </p:cNvSpPr>
          <p:nvPr>
            <p:ph type="sldNum" sz="quarter" idx="10"/>
          </p:nvPr>
        </p:nvSpPr>
        <p:spPr/>
        <p:txBody>
          <a:bodyPr/>
          <a:lstStyle/>
          <a:p>
            <a:fld id="{CBFC1AD4-0A1C-4CB3-B625-517B299BEA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20" tIns="45710" rIns="91420" bIns="45710" numCol="1" anchor="t" anchorCtr="0" compatLnSpc="1">
            <a:prstTxWarp prst="textNoShape">
              <a:avLst/>
            </a:prstTxWarp>
          </a:bodyPr>
          <a:lstStyle/>
          <a:p>
            <a:pPr eaLnBrk="1" hangingPunct="1">
              <a:lnSpc>
                <a:spcPct val="90000"/>
              </a:lnSpc>
              <a:spcBef>
                <a:spcPct val="0"/>
              </a:spcBef>
            </a:pPr>
            <a:endParaRPr lang="en-US" dirty="0" smtClean="0"/>
          </a:p>
        </p:txBody>
      </p:sp>
      <p:sp>
        <p:nvSpPr>
          <p:cNvPr id="29699"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20" tIns="45710" rIns="91420" bIns="45710" anchor="b"/>
          <a:lstStyle/>
          <a:p>
            <a:pPr algn="r" defTabSz="431744"/>
            <a:fld id="{7642A50C-BD33-44E6-8165-C292B934BFC2}" type="slidenum">
              <a:rPr lang="en-US" sz="1200">
                <a:latin typeface="Calibri" pitchFamily="34" charset="0"/>
              </a:rPr>
              <a:pPr algn="r" defTabSz="431744"/>
              <a:t>5</a:t>
            </a:fld>
            <a:endParaRPr 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8" indent="-228568">
              <a:buAutoNum type="arabicParenR"/>
            </a:pPr>
            <a:r>
              <a:rPr lang="en-US" sz="1300" dirty="0"/>
              <a:t> Did the CPUC indicate that they have the authority to expand the SB32 program size or that it must be expanded through legislation?</a:t>
            </a:r>
          </a:p>
          <a:p>
            <a:pPr marL="228568" indent="-228568"/>
            <a:r>
              <a:rPr lang="en-US" sz="1300" dirty="0"/>
              <a:t>      &gt; they suggested they could do it without new legislation (TURN was quick to disagree)</a:t>
            </a:r>
          </a:p>
          <a:p>
            <a:r>
              <a:rPr lang="en-US" sz="1300" dirty="0"/>
              <a:t>2)  Please provide the source document for the table so that I can have </a:t>
            </a:r>
            <a:r>
              <a:rPr lang="en-US" sz="1300" dirty="0" err="1"/>
              <a:t>Johnathon</a:t>
            </a:r>
            <a:r>
              <a:rPr lang="en-US" sz="1300" dirty="0"/>
              <a:t> get a cleaner version of the </a:t>
            </a:r>
            <a:r>
              <a:rPr lang="en-US" sz="1300" dirty="0" err="1"/>
              <a:t>barchart</a:t>
            </a:r>
            <a:r>
              <a:rPr lang="en-US" sz="1300" dirty="0"/>
              <a:t>; the current one is quite blurry.</a:t>
            </a:r>
          </a:p>
          <a:p>
            <a:r>
              <a:rPr lang="en-US" sz="1300" dirty="0"/>
              <a:t>     &gt; I’ve added a non-blurry version</a:t>
            </a:r>
          </a:p>
          <a:p>
            <a:endParaRPr lang="en-US" dirty="0"/>
          </a:p>
        </p:txBody>
      </p:sp>
      <p:sp>
        <p:nvSpPr>
          <p:cNvPr id="4" name="Slide Number Placeholder 3"/>
          <p:cNvSpPr>
            <a:spLocks noGrp="1"/>
          </p:cNvSpPr>
          <p:nvPr>
            <p:ph type="sldNum" sz="quarter" idx="10"/>
          </p:nvPr>
        </p:nvSpPr>
        <p:spPr/>
        <p:txBody>
          <a:bodyPr/>
          <a:lstStyle/>
          <a:p>
            <a:fld id="{CBFC1AD4-0A1C-4CB3-B625-517B299BEA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8" indent="-228568">
              <a:buAutoNum type="arabicParenR"/>
            </a:pPr>
            <a:r>
              <a:rPr lang="en-US" sz="1300" dirty="0"/>
              <a:t> Where is AB1613 in the implementation process?  Is it accessible to projects right now?</a:t>
            </a:r>
          </a:p>
          <a:p>
            <a:pPr marL="228568" indent="-228568"/>
            <a:r>
              <a:rPr lang="en-US" sz="1300" dirty="0"/>
              <a:t>	&gt; it’s available now. Here’s PG&amp;E’s website: </a:t>
            </a:r>
            <a:r>
              <a:rPr lang="en-US" dirty="0" smtClean="0">
                <a:hlinkClick r:id="rId3"/>
              </a:rPr>
              <a:t>http://www.pge.com/b2b/energysupply/qualifyingfacilities/welcome/</a:t>
            </a:r>
            <a:r>
              <a:rPr lang="en-US" dirty="0" smtClean="0"/>
              <a:t> </a:t>
            </a:r>
            <a:endParaRPr lang="en-US" sz="1300" dirty="0"/>
          </a:p>
          <a:p>
            <a:r>
              <a:rPr lang="en-US" sz="1300" dirty="0"/>
              <a:t>2)  What is meant by local capacity requirements and how is a project determined to be eligible for the 10% local capacity adder?</a:t>
            </a:r>
          </a:p>
          <a:p>
            <a:r>
              <a:rPr lang="en-US" sz="1300" dirty="0"/>
              <a:t>     &gt; a few areas of the state like San Diego and SF have local capacity requirements, which means they need extra generation to reduce congestion. CAISO posts local capacity areas here: </a:t>
            </a:r>
            <a:r>
              <a:rPr lang="en-US" dirty="0" smtClean="0">
                <a:hlinkClick r:id="rId4"/>
              </a:rPr>
              <a:t>http://www.caiso.com/planning/Pages/ReliabilityRequirements/LocalCapacityRequirements.aspx</a:t>
            </a:r>
            <a:endParaRPr lang="en-US" sz="1300" dirty="0"/>
          </a:p>
        </p:txBody>
      </p:sp>
      <p:sp>
        <p:nvSpPr>
          <p:cNvPr id="4" name="Slide Number Placeholder 3"/>
          <p:cNvSpPr>
            <a:spLocks noGrp="1"/>
          </p:cNvSpPr>
          <p:nvPr>
            <p:ph type="sldNum" sz="quarter" idx="10"/>
          </p:nvPr>
        </p:nvSpPr>
        <p:spPr/>
        <p:txBody>
          <a:bodyPr/>
          <a:lstStyle/>
          <a:p>
            <a:fld id="{CBFC1AD4-0A1C-4CB3-B625-517B299BEA4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568" indent="-228568">
              <a:buAutoNum type="arabicParenR"/>
            </a:pPr>
            <a:r>
              <a:rPr lang="en-US" sz="1300" dirty="0"/>
              <a:t> In order to couple SGIP and NEM, is an SGIP project limited to 1MW?  If not, please explain how a larger SGIP project works with NEM.</a:t>
            </a:r>
          </a:p>
          <a:p>
            <a:pPr marL="228568" indent="-228568"/>
            <a:r>
              <a:rPr lang="en-US" sz="1300" dirty="0"/>
              <a:t>	&gt; The project can be any size but only the first MW of output is net-metered. This means that if more than 1 MW at any given moment is going to the grid no compensation is provided for the excess. </a:t>
            </a:r>
          </a:p>
          <a:p>
            <a:r>
              <a:rPr lang="en-US" sz="1300" dirty="0"/>
              <a:t>2)  Is the Fuel Cell eligible for $2.25/W even if fed by pipeline natural gas?  Are Fuel Cells eligible for the $2/W biogas adder to achieve a total rebate of $4.25/W?</a:t>
            </a:r>
          </a:p>
          <a:p>
            <a:r>
              <a:rPr lang="en-US" sz="1300" dirty="0"/>
              <a:t>     &gt; strangely, the decision doesn’t answer this question. I believe the answer is that fuel cells can use either biogas or NG</a:t>
            </a:r>
          </a:p>
          <a:p>
            <a:r>
              <a:rPr lang="en-US" sz="1300" dirty="0"/>
              <a:t>3)  How does the PBI work with the upfront rebate?  If too cumbersome to include in slide bullets, please place the explanation in the slide notes field.</a:t>
            </a:r>
          </a:p>
          <a:p>
            <a:r>
              <a:rPr lang="en-US" sz="1300" dirty="0"/>
              <a:t>     &gt; the rebate is now structure such that 50% is received up front and the other 50% in PBI payments over 5 years, in what the decision calls a hybrid rebate system</a:t>
            </a:r>
          </a:p>
          <a:p>
            <a:r>
              <a:rPr lang="en-US" sz="1300" dirty="0"/>
              <a:t>4)  How is SGIP funded and to what level?  How does one access a funding allocation and what happens when the funding is depleted?</a:t>
            </a:r>
          </a:p>
          <a:p>
            <a:r>
              <a:rPr lang="en-US" sz="1300" dirty="0"/>
              <a:t>     &gt; the program was suspended at the end of 2010 and the utilities have not yet released new funding availability data (end of 2010 is the latest available), at which time there was about $150 available for projects statewide. I’m not sure yet if that’s a final number or if queued projects will reduce that substantially.  </a:t>
            </a:r>
          </a:p>
          <a:p>
            <a:endParaRPr lang="en-US" dirty="0"/>
          </a:p>
        </p:txBody>
      </p:sp>
      <p:sp>
        <p:nvSpPr>
          <p:cNvPr id="4" name="Slide Number Placeholder 3"/>
          <p:cNvSpPr>
            <a:spLocks noGrp="1"/>
          </p:cNvSpPr>
          <p:nvPr>
            <p:ph type="sldNum" sz="quarter" idx="10"/>
          </p:nvPr>
        </p:nvSpPr>
        <p:spPr/>
        <p:txBody>
          <a:bodyPr/>
          <a:lstStyle/>
          <a:p>
            <a:fld id="{CBFC1AD4-0A1C-4CB3-B625-517B299BEA4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568" indent="-228568">
              <a:buAutoNum type="arabicParenR"/>
            </a:pPr>
            <a:r>
              <a:rPr lang="en-US" sz="1300" dirty="0"/>
              <a:t> In order to couple SGIP and NEM, is an SGIP project limited to 1MW?  If not, please explain how a larger SGIP project works with NEM.</a:t>
            </a:r>
          </a:p>
          <a:p>
            <a:pPr marL="228568" indent="-228568"/>
            <a:r>
              <a:rPr lang="en-US" sz="1300" dirty="0"/>
              <a:t>	&gt; The project can be any size but only the first MW of output is net-metered. This means that if more than 1 MW at any given moment is going to the grid no compensation is provided for the excess. </a:t>
            </a:r>
          </a:p>
          <a:p>
            <a:r>
              <a:rPr lang="en-US" sz="1300" dirty="0"/>
              <a:t>2)  Is the Fuel Cell eligible for $2.25/W even if fed by pipeline natural gas?  Are Fuel Cells eligible for the $2/W biogas adder to achieve a total rebate of $4.25/W?</a:t>
            </a:r>
          </a:p>
          <a:p>
            <a:r>
              <a:rPr lang="en-US" sz="1300" dirty="0"/>
              <a:t>     &gt; strangely, the decision doesn’t answer this question. I believe the answer is that fuel cells can use either biogas or NG</a:t>
            </a:r>
          </a:p>
          <a:p>
            <a:r>
              <a:rPr lang="en-US" sz="1300" dirty="0"/>
              <a:t>3)  How does the PBI work with the upfront rebate?  If too cumbersome to include in slide bullets, please place the explanation in the slide notes field.</a:t>
            </a:r>
          </a:p>
          <a:p>
            <a:r>
              <a:rPr lang="en-US" sz="1300" dirty="0"/>
              <a:t>     &gt; the rebate is now structure such that 50% is received up front and the other 50% in PBI payments over 5 years, in what the decision calls a hybrid rebate system</a:t>
            </a:r>
          </a:p>
          <a:p>
            <a:r>
              <a:rPr lang="en-US" sz="1300" dirty="0"/>
              <a:t>4)  How is SGIP funded and to what level?  How does one access a funding allocation and what happens when the funding is depleted?</a:t>
            </a:r>
          </a:p>
          <a:p>
            <a:r>
              <a:rPr lang="en-US" sz="1300" dirty="0"/>
              <a:t>     &gt; the program was suspended at the end of 2010 and the utilities have not yet released new funding availability data (end of 2010 is the latest available), at which time there was about $150 available for projects statewide. I’m not sure yet if that’s a final number or if queued projects will reduce that substantially.  </a:t>
            </a:r>
          </a:p>
          <a:p>
            <a:endParaRPr lang="en-US" dirty="0"/>
          </a:p>
        </p:txBody>
      </p:sp>
      <p:sp>
        <p:nvSpPr>
          <p:cNvPr id="4" name="Slide Number Placeholder 3"/>
          <p:cNvSpPr>
            <a:spLocks noGrp="1"/>
          </p:cNvSpPr>
          <p:nvPr>
            <p:ph type="sldNum" sz="quarter" idx="10"/>
          </p:nvPr>
        </p:nvSpPr>
        <p:spPr/>
        <p:txBody>
          <a:bodyPr/>
          <a:lstStyle/>
          <a:p>
            <a:fld id="{CBFC1AD4-0A1C-4CB3-B625-517B299BEA4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FAB6B0-30A4-7F42-89D0-38C105AD2BFA}" type="datetimeFigureOut">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44379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AB6B0-30A4-7F42-89D0-38C105AD2BFA}" type="datetimeFigureOut">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198712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AB6B0-30A4-7F42-89D0-38C105AD2BFA}" type="datetimeFigureOut">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236130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Tree>
    <p:extLst>
      <p:ext uri="{BB962C8B-B14F-4D97-AF65-F5344CB8AC3E}">
        <p14:creationId xmlns:p14="http://schemas.microsoft.com/office/powerpoint/2010/main" val="2509897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4"/>
          <p:cNvSpPr txBox="1"/>
          <p:nvPr/>
        </p:nvSpPr>
        <p:spPr>
          <a:xfrm>
            <a:off x="0" y="6488113"/>
            <a:ext cx="5562600" cy="366712"/>
          </a:xfrm>
          <a:prstGeom prst="rect">
            <a:avLst/>
          </a:prstGeom>
          <a:noFill/>
        </p:spPr>
        <p:txBody>
          <a:bodyPr>
            <a:spAutoFit/>
          </a:bodyPr>
          <a:lstStyle/>
          <a:p>
            <a:pPr fontAlgn="auto">
              <a:spcBef>
                <a:spcPts val="0"/>
              </a:spcBef>
              <a:spcAft>
                <a:spcPts val="0"/>
              </a:spcAft>
              <a:defRPr/>
            </a:pPr>
            <a:r>
              <a:rPr lang="en-CA">
                <a:solidFill>
                  <a:srgbClr val="595959"/>
                </a:solidFill>
                <a:latin typeface="+mn-lt"/>
              </a:rPr>
              <a:t>Making Clean Local Energy Accessible Now</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smtClean="0"/>
              <a:t>Click to edit Master subtitle style</a:t>
            </a:r>
            <a:endParaRPr lang="en-US" dirty="0"/>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userDrawn="1"/>
        </p:nvSpPr>
        <p:spPr>
          <a:xfrm>
            <a:off x="0" y="6488113"/>
            <a:ext cx="4724400" cy="336550"/>
          </a:xfrm>
          <a:prstGeom prst="rect">
            <a:avLst/>
          </a:prstGeom>
          <a:noFill/>
        </p:spPr>
        <p:txBody>
          <a:bodyPr>
            <a:spAutoFit/>
          </a:bodyPr>
          <a:lstStyle/>
          <a:p>
            <a:pPr fontAlgn="auto">
              <a:spcBef>
                <a:spcPts val="0"/>
              </a:spcBef>
              <a:spcAft>
                <a:spcPts val="0"/>
              </a:spcAft>
              <a:defRPr/>
            </a:pPr>
            <a:r>
              <a:rPr lang="en-CA" sz="1600" dirty="0">
                <a:solidFill>
                  <a:srgbClr val="595959"/>
                </a:solidFill>
                <a:latin typeface="+mn-lt"/>
                <a:ea typeface="+mn-ea"/>
                <a:cs typeface="Arial" pitchFamily="34" charset="0"/>
              </a:rPr>
              <a:t>Making Clean Local Energy Accessible Now</a:t>
            </a:r>
            <a:endParaRPr lang="en-CA" dirty="0">
              <a:solidFill>
                <a:srgbClr val="595959"/>
              </a:solidFill>
              <a:latin typeface="+mn-lt"/>
              <a:ea typeface="+mn-ea"/>
              <a:cs typeface="Arial" pitchFamily="34" charset="0"/>
            </a:endParaRPr>
          </a:p>
        </p:txBody>
      </p:sp>
      <p:sp>
        <p:nvSpPr>
          <p:cNvPr id="6"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ea typeface="+mn-ea"/>
                <a:cs typeface="+mn-cs"/>
              </a:rPr>
              <a:t> </a:t>
            </a:r>
          </a:p>
        </p:txBody>
      </p:sp>
      <p:sp>
        <p:nvSpPr>
          <p:cNvPr id="7"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5691FF1C-8EAB-45A1-8D21-9B31E83BA670}" type="slidenum">
              <a:rPr lang="en-US" sz="1200">
                <a:latin typeface="+mn-lt"/>
                <a:ea typeface="+mn-ea"/>
                <a:cs typeface="Arial" pitchFamily="34" charset="0"/>
              </a:rPr>
              <a:pPr algn="r" fontAlgn="auto">
                <a:spcBef>
                  <a:spcPts val="0"/>
                </a:spcBef>
                <a:spcAft>
                  <a:spcPts val="0"/>
                </a:spcAft>
                <a:defRPr/>
              </a:pPr>
              <a:t>‹#›</a:t>
            </a:fld>
            <a:endParaRPr lang="en-US" sz="1200">
              <a:solidFill>
                <a:srgbClr val="013D21"/>
              </a:solidFill>
              <a:latin typeface="Informatic"/>
              <a:ea typeface="+mn-ea"/>
              <a:cs typeface="Arial" pitchFamily="34" charset="0"/>
            </a:endParaRPr>
          </a:p>
        </p:txBody>
      </p:sp>
      <p:pic>
        <p:nvPicPr>
          <p:cNvPr id="8" name="Picture 42" descr="CCPowerPoint.png                                               0007F95FMacintosh HD                   7C2606AB:"/>
          <p:cNvPicPr>
            <a:picLocks noChangeAspect="1" noChangeArrowheads="1"/>
          </p:cNvPicPr>
          <p:nvPr userDrawn="1"/>
        </p:nvPicPr>
        <p:blipFill>
          <a:blip r:embed="rId2"/>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latin typeface="Arial"/>
                <a:cs typeface="Arial"/>
              </a:defRPr>
            </a:lvl1pPr>
            <a:lvl2pPr>
              <a:buFontTx/>
              <a:buBlip>
                <a:blip r:embed="rId3"/>
              </a:buBlip>
              <a:defRPr>
                <a:solidFill>
                  <a:schemeClr val="tx2">
                    <a:lumMod val="65000"/>
                    <a:lumOff val="35000"/>
                  </a:schemeClr>
                </a:solidFill>
                <a:latin typeface="Arial"/>
                <a:cs typeface="Arial"/>
              </a:defRPr>
            </a:lvl2pPr>
            <a:lvl3pPr>
              <a:buFontTx/>
              <a:buBlip>
                <a:blip r:embed="rId3"/>
              </a:buBlip>
              <a:defRPr>
                <a:solidFill>
                  <a:schemeClr val="tx2">
                    <a:lumMod val="65000"/>
                    <a:lumOff val="35000"/>
                  </a:schemeClr>
                </a:solidFill>
                <a:latin typeface="Arial"/>
                <a:cs typeface="Arial"/>
              </a:defRPr>
            </a:lvl3pPr>
            <a:lvl4pPr>
              <a:buFontTx/>
              <a:buBlip>
                <a:blip r:embed="rId3"/>
              </a:buBlip>
              <a:defRPr>
                <a:solidFill>
                  <a:schemeClr val="tx2">
                    <a:lumMod val="65000"/>
                    <a:lumOff val="35000"/>
                  </a:schemeClr>
                </a:solidFill>
                <a:latin typeface="Arial"/>
                <a:cs typeface="Arial"/>
              </a:defRPr>
            </a:lvl4pPr>
            <a:lvl5pPr>
              <a:buFontTx/>
              <a:buBlip>
                <a:blip r:embed="rId3"/>
              </a:buBlip>
              <a:defRPr>
                <a:solidFill>
                  <a:schemeClr val="tx2">
                    <a:lumMod val="65000"/>
                    <a:lumOff val="3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Text and Chart">
    <p:spTree>
      <p:nvGrpSpPr>
        <p:cNvPr id="1" name=""/>
        <p:cNvGrpSpPr/>
        <p:nvPr/>
      </p:nvGrpSpPr>
      <p:grpSpPr>
        <a:xfrm>
          <a:off x="0" y="0"/>
          <a:ext cx="0" cy="0"/>
          <a:chOff x="0" y="0"/>
          <a:chExt cx="0" cy="0"/>
        </a:xfrm>
      </p:grpSpPr>
      <p:sp>
        <p:nvSpPr>
          <p:cNvPr id="4"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userDrawn="1"/>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ea typeface="+mn-ea"/>
                <a:cs typeface="Arial" pitchFamily="34" charset="0"/>
              </a:rPr>
              <a:t>Making Clean Local Energy Accessible Now</a:t>
            </a:r>
            <a:endParaRPr lang="en-CA">
              <a:solidFill>
                <a:srgbClr val="595959"/>
              </a:solidFill>
              <a:latin typeface="+mn-lt"/>
              <a:ea typeface="+mn-ea"/>
              <a:cs typeface="Arial" pitchFamily="34" charset="0"/>
            </a:endParaRPr>
          </a:p>
        </p:txBody>
      </p:sp>
      <p:sp>
        <p:nvSpPr>
          <p:cNvPr id="6"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ea typeface="+mn-ea"/>
                <a:cs typeface="+mn-cs"/>
              </a:rPr>
              <a:t> </a:t>
            </a:r>
          </a:p>
        </p:txBody>
      </p:sp>
      <p:sp>
        <p:nvSpPr>
          <p:cNvPr id="7"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6D9F7E41-FF19-4C20-8D44-DFE2DB6620F9}" type="slidenum">
              <a:rPr lang="en-US" sz="1200">
                <a:latin typeface="+mn-lt"/>
                <a:ea typeface="+mn-ea"/>
                <a:cs typeface="Arial" pitchFamily="34" charset="0"/>
              </a:rPr>
              <a:pPr algn="r" fontAlgn="auto">
                <a:spcBef>
                  <a:spcPts val="0"/>
                </a:spcBef>
                <a:spcAft>
                  <a:spcPts val="0"/>
                </a:spcAft>
                <a:defRPr/>
              </a:pPr>
              <a:t>‹#›</a:t>
            </a:fld>
            <a:endParaRPr lang="en-US" sz="1200">
              <a:solidFill>
                <a:srgbClr val="013D21"/>
              </a:solidFill>
              <a:latin typeface="Informatic"/>
              <a:ea typeface="+mn-ea"/>
              <a:cs typeface="Arial" pitchFamily="34" charset="0"/>
            </a:endParaRPr>
          </a:p>
        </p:txBody>
      </p:sp>
      <p:pic>
        <p:nvPicPr>
          <p:cNvPr id="8" name="Picture 42" descr="CCPowerPoint.png                                               0007F95FMacintosh HD                   7C2606AB:"/>
          <p:cNvPicPr>
            <a:picLocks noChangeAspect="1" noChangeArrowheads="1"/>
          </p:cNvPicPr>
          <p:nvPr userDrawn="1"/>
        </p:nvPicPr>
        <p:blipFill>
          <a:blip r:embed="rId2"/>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AB6B0-30A4-7F42-89D0-38C105AD2BFA}" type="datetimeFigureOut">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361000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AB6B0-30A4-7F42-89D0-38C105AD2BFA}" type="datetimeFigureOut">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150766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FAB6B0-30A4-7F42-89D0-38C105AD2BFA}" type="datetimeFigureOut">
              <a:rPr lang="en-US" smtClean="0"/>
              <a:pPr/>
              <a:t>10/11/12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47368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FAB6B0-30A4-7F42-89D0-38C105AD2BFA}" type="datetimeFigureOut">
              <a:rPr lang="en-US" smtClean="0"/>
              <a:pPr/>
              <a:t>10/11/12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281564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FAB6B0-30A4-7F42-89D0-38C105AD2BFA}" type="datetimeFigureOut">
              <a:rPr lang="en-US" smtClean="0"/>
              <a:pPr/>
              <a:t>10/11/12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317716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AB6B0-30A4-7F42-89D0-38C105AD2BFA}" type="datetimeFigureOut">
              <a:rPr lang="en-US" smtClean="0"/>
              <a:pPr/>
              <a:t>10/11/12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363854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AB6B0-30A4-7F42-89D0-38C105AD2BFA}" type="datetimeFigureOut">
              <a:rPr lang="en-US" smtClean="0"/>
              <a:pPr/>
              <a:t>10/11/12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360220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AB6B0-30A4-7F42-89D0-38C105AD2BFA}" type="datetimeFigureOut">
              <a:rPr lang="en-US" smtClean="0"/>
              <a:pPr/>
              <a:t>10/11/12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C46E0-BA6B-9741-A2B6-FD66D2CA40CD}" type="slidenum">
              <a:rPr lang="en-US" smtClean="0"/>
              <a:pPr/>
              <a:t>‹#›</a:t>
            </a:fld>
            <a:endParaRPr lang="en-US"/>
          </a:p>
        </p:txBody>
      </p:sp>
    </p:spTree>
    <p:extLst>
      <p:ext uri="{BB962C8B-B14F-4D97-AF65-F5344CB8AC3E}">
        <p14:creationId xmlns:p14="http://schemas.microsoft.com/office/powerpoint/2010/main" val="13309778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AB6B0-30A4-7F42-89D0-38C105AD2BFA}" type="datetimeFigureOut">
              <a:rPr lang="en-US" smtClean="0"/>
              <a:pPr/>
              <a:t>10/11/12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C46E0-BA6B-9741-A2B6-FD66D2CA40CD}" type="slidenum">
              <a:rPr lang="en-US" smtClean="0"/>
              <a:pPr/>
              <a:t>‹#›</a:t>
            </a:fld>
            <a:endParaRPr lang="en-US"/>
          </a:p>
        </p:txBody>
      </p:sp>
    </p:spTree>
    <p:extLst>
      <p:ext uri="{BB962C8B-B14F-4D97-AF65-F5344CB8AC3E}">
        <p14:creationId xmlns:p14="http://schemas.microsoft.com/office/powerpoint/2010/main" val="235474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caiso.com/planning/Pages/ReliabilityRequirements/LocalCapacityRequirements.aspx" TargetMode="External"/><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pge.com/b2b/energysupply/wholesaleelectricsuppliersolicitation/CHP/CHP.shtml" TargetMode="Externa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1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docs.cpuc.ca.gov/SearchRes.aspx?DocFormat=ALL&amp;DocID=582653" TargetMode="External"/><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leginfo.ca.gov/pub/11-12/bill/sen/sb_1101-1150/sb_1122_bill_20120910_enrolled.pdf" TargetMode="Externa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5638800" y="6461125"/>
            <a:ext cx="3505200" cy="369888"/>
          </a:xfrm>
          <a:prstGeom prst="rect">
            <a:avLst/>
          </a:prstGeom>
          <a:noFill/>
          <a:ln w="9525">
            <a:noFill/>
            <a:miter lim="800000"/>
            <a:headEnd/>
            <a:tailEnd/>
          </a:ln>
        </p:spPr>
        <p:txBody>
          <a:bodyPr>
            <a:spAutoFit/>
          </a:bodyPr>
          <a:lstStyle/>
          <a:p>
            <a:pPr algn="r"/>
            <a:r>
              <a:rPr lang="en-US" dirty="0" smtClean="0">
                <a:solidFill>
                  <a:srgbClr val="464646"/>
                </a:solidFill>
                <a:latin typeface="Informatic"/>
              </a:rPr>
              <a:t>10 October 2012</a:t>
            </a:r>
            <a:endParaRPr lang="en-US" dirty="0">
              <a:solidFill>
                <a:srgbClr val="464646"/>
              </a:solidFill>
              <a:latin typeface="Informatic"/>
            </a:endParaRPr>
          </a:p>
        </p:txBody>
      </p:sp>
      <p:pic>
        <p:nvPicPr>
          <p:cNvPr id="16386" name="Picture 24" descr="CleanCoRecBig.png                                              0007F95FMacintosh HD                   7C2606AB:"/>
          <p:cNvPicPr>
            <a:picLocks noChangeAspect="1" noChangeArrowheads="1"/>
          </p:cNvPicPr>
          <p:nvPr/>
        </p:nvPicPr>
        <p:blipFill>
          <a:blip r:embed="rId3"/>
          <a:srcRect/>
          <a:stretch>
            <a:fillRect/>
          </a:stretch>
        </p:blipFill>
        <p:spPr bwMode="auto">
          <a:xfrm>
            <a:off x="2082800" y="685800"/>
            <a:ext cx="4927600" cy="977900"/>
          </a:xfrm>
          <a:prstGeom prst="rect">
            <a:avLst/>
          </a:prstGeom>
          <a:noFill/>
          <a:ln w="9525">
            <a:noFill/>
            <a:miter lim="800000"/>
            <a:headEnd/>
            <a:tailEnd/>
          </a:ln>
        </p:spPr>
      </p:pic>
      <p:sp>
        <p:nvSpPr>
          <p:cNvPr id="16387" name="TextBox 4"/>
          <p:cNvSpPr txBox="1">
            <a:spLocks noChangeArrowheads="1"/>
          </p:cNvSpPr>
          <p:nvPr/>
        </p:nvSpPr>
        <p:spPr bwMode="auto">
          <a:xfrm>
            <a:off x="152400" y="4610100"/>
            <a:ext cx="3810000" cy="2123658"/>
          </a:xfrm>
          <a:prstGeom prst="rect">
            <a:avLst/>
          </a:prstGeom>
          <a:noFill/>
          <a:ln w="9525">
            <a:noFill/>
            <a:miter lim="800000"/>
            <a:headEnd/>
            <a:tailEnd/>
          </a:ln>
        </p:spPr>
        <p:txBody>
          <a:bodyPr>
            <a:spAutoFit/>
          </a:bodyPr>
          <a:lstStyle/>
          <a:p>
            <a:r>
              <a:rPr lang="en-US" sz="2400" dirty="0" smtClean="0">
                <a:solidFill>
                  <a:schemeClr val="bg1"/>
                </a:solidFill>
                <a:latin typeface="Informatic"/>
              </a:rPr>
              <a:t>Craig Lewis</a:t>
            </a:r>
            <a:endParaRPr lang="en-US" sz="2400" dirty="0">
              <a:solidFill>
                <a:schemeClr val="bg1"/>
              </a:solidFill>
              <a:latin typeface="Informatic"/>
            </a:endParaRPr>
          </a:p>
          <a:p>
            <a:r>
              <a:rPr lang="en-US" dirty="0" smtClean="0">
                <a:solidFill>
                  <a:schemeClr val="bg1"/>
                </a:solidFill>
                <a:latin typeface="Informatic"/>
              </a:rPr>
              <a:t>Executive Director</a:t>
            </a:r>
            <a:endParaRPr lang="en-US" dirty="0">
              <a:solidFill>
                <a:schemeClr val="bg1"/>
              </a:solidFill>
              <a:latin typeface="Informatic"/>
            </a:endParaRPr>
          </a:p>
          <a:p>
            <a:r>
              <a:rPr lang="en-US" dirty="0">
                <a:solidFill>
                  <a:schemeClr val="bg1"/>
                </a:solidFill>
                <a:latin typeface="Informatic"/>
              </a:rPr>
              <a:t>Clean Coalition</a:t>
            </a:r>
          </a:p>
          <a:p>
            <a:r>
              <a:rPr lang="en-US" dirty="0" smtClean="0">
                <a:solidFill>
                  <a:schemeClr val="bg1"/>
                </a:solidFill>
                <a:latin typeface="Informatic"/>
              </a:rPr>
              <a:t>650-204-9768 office</a:t>
            </a:r>
          </a:p>
          <a:p>
            <a:r>
              <a:rPr lang="en-US" dirty="0" smtClean="0">
                <a:solidFill>
                  <a:schemeClr val="bg1"/>
                </a:solidFill>
                <a:latin typeface="Informatic"/>
              </a:rPr>
              <a:t>650-796-2353 mobile</a:t>
            </a:r>
          </a:p>
          <a:p>
            <a:r>
              <a:rPr lang="en-US" dirty="0" smtClean="0">
                <a:solidFill>
                  <a:schemeClr val="bg1"/>
                </a:solidFill>
                <a:latin typeface="Informatic"/>
              </a:rPr>
              <a:t>craig@clean-coalition.org</a:t>
            </a:r>
            <a:endParaRPr lang="en-US" dirty="0">
              <a:solidFill>
                <a:schemeClr val="bg1"/>
              </a:solidFill>
              <a:latin typeface="Informatic"/>
            </a:endParaRPr>
          </a:p>
          <a:p>
            <a:endParaRPr lang="en-US" dirty="0">
              <a:solidFill>
                <a:schemeClr val="bg1"/>
              </a:solidFill>
              <a:latin typeface="Informatic"/>
            </a:endParaRPr>
          </a:p>
        </p:txBody>
      </p:sp>
      <p:sp>
        <p:nvSpPr>
          <p:cNvPr id="16388" name="TextBox 6"/>
          <p:cNvSpPr txBox="1">
            <a:spLocks noChangeArrowheads="1"/>
          </p:cNvSpPr>
          <p:nvPr/>
        </p:nvSpPr>
        <p:spPr bwMode="auto">
          <a:xfrm>
            <a:off x="101600" y="2514600"/>
            <a:ext cx="8978900" cy="1169551"/>
          </a:xfrm>
          <a:prstGeom prst="rect">
            <a:avLst/>
          </a:prstGeom>
          <a:noFill/>
          <a:ln w="9525">
            <a:noFill/>
            <a:miter lim="800000"/>
            <a:headEnd/>
            <a:tailEnd/>
          </a:ln>
        </p:spPr>
        <p:txBody>
          <a:bodyPr wrap="square">
            <a:spAutoFit/>
          </a:bodyPr>
          <a:lstStyle/>
          <a:p>
            <a:pPr algn="ctr"/>
            <a:r>
              <a:rPr lang="en-US" sz="3600" dirty="0" smtClean="0">
                <a:solidFill>
                  <a:srgbClr val="535353"/>
                </a:solidFill>
                <a:latin typeface="Helvetica" pitchFamily="34" charset="0"/>
              </a:rPr>
              <a:t>California Biopower Policy</a:t>
            </a:r>
          </a:p>
          <a:p>
            <a:pPr algn="ctr"/>
            <a:r>
              <a:rPr lang="en-US" sz="3400" dirty="0" smtClean="0">
                <a:solidFill>
                  <a:schemeClr val="bg1"/>
                </a:solidFill>
                <a:latin typeface="Helvetica" charset="0"/>
              </a:rPr>
              <a:t>The Good, the Bad, and the Ugly</a:t>
            </a:r>
            <a:endParaRPr lang="en-US" sz="3400" dirty="0" smtClean="0">
              <a:latin typeface="Helvetica"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1025"/>
            <a:ext cx="6934200" cy="584775"/>
          </a:xfrm>
          <a:prstGeom prst="rect">
            <a:avLst/>
          </a:prstGeom>
          <a:noFill/>
        </p:spPr>
        <p:txBody>
          <a:bodyPr wrap="square" rtlCol="0">
            <a:spAutoFit/>
          </a:bodyPr>
          <a:lstStyle/>
          <a:p>
            <a:r>
              <a:rPr lang="en-US" sz="3200" b="1" dirty="0" smtClean="0">
                <a:solidFill>
                  <a:schemeClr val="bg1"/>
                </a:solidFill>
              </a:rPr>
              <a:t>AB 1613 </a:t>
            </a:r>
            <a:r>
              <a:rPr lang="en-US" sz="3200" b="1" dirty="0" err="1" smtClean="0">
                <a:solidFill>
                  <a:schemeClr val="bg1"/>
                </a:solidFill>
              </a:rPr>
              <a:t>Cogen</a:t>
            </a:r>
            <a:r>
              <a:rPr lang="en-US" sz="3200" b="1" dirty="0" smtClean="0">
                <a:solidFill>
                  <a:schemeClr val="bg1"/>
                </a:solidFill>
              </a:rPr>
              <a:t> (CHP) feed-in tariff</a:t>
            </a:r>
            <a:endParaRPr lang="en-US" b="1" dirty="0">
              <a:solidFill>
                <a:schemeClr val="bg1"/>
              </a:solidFill>
            </a:endParaRPr>
          </a:p>
        </p:txBody>
      </p:sp>
      <p:sp>
        <p:nvSpPr>
          <p:cNvPr id="3" name="TextBox 2"/>
          <p:cNvSpPr txBox="1"/>
          <p:nvPr/>
        </p:nvSpPr>
        <p:spPr>
          <a:xfrm>
            <a:off x="4648200" y="1611625"/>
            <a:ext cx="4267199" cy="4524316"/>
          </a:xfrm>
          <a:prstGeom prst="rect">
            <a:avLst/>
          </a:prstGeom>
          <a:noFill/>
        </p:spPr>
        <p:txBody>
          <a:bodyPr wrap="square" rtlCol="0">
            <a:spAutoFit/>
          </a:bodyPr>
          <a:lstStyle/>
          <a:p>
            <a:pPr>
              <a:buFont typeface="Arial" pitchFamily="34" charset="0"/>
              <a:buChar char="•"/>
            </a:pPr>
            <a:r>
              <a:rPr lang="en-US" sz="1600" dirty="0" smtClean="0"/>
              <a:t> Cogeneration is where useable heat and electricity are produced by the same facility </a:t>
            </a:r>
          </a:p>
          <a:p>
            <a:pPr>
              <a:buFont typeface="Arial" pitchFamily="34" charset="0"/>
              <a:buChar char="•"/>
            </a:pPr>
            <a:r>
              <a:rPr lang="en-US" sz="1600" dirty="0" smtClean="0"/>
              <a:t> AB 1613 provides a limited feed-in tariff for </a:t>
            </a:r>
            <a:r>
              <a:rPr lang="en-US" sz="1600" dirty="0" err="1" smtClean="0"/>
              <a:t>cogen</a:t>
            </a:r>
            <a:r>
              <a:rPr lang="en-US" sz="1600" dirty="0" smtClean="0"/>
              <a:t>-produced electricity (also known as combined heat and power or CHP)</a:t>
            </a:r>
          </a:p>
          <a:p>
            <a:pPr>
              <a:buFont typeface="Arial" pitchFamily="34" charset="0"/>
              <a:buChar char="•"/>
            </a:pPr>
            <a:r>
              <a:rPr lang="en-US" sz="1600" dirty="0" smtClean="0"/>
              <a:t> Pricing formula is complicated but it will generally be about 5-7 c/kWh</a:t>
            </a:r>
          </a:p>
          <a:p>
            <a:pPr>
              <a:buFont typeface="Arial" pitchFamily="34" charset="0"/>
              <a:buChar char="•"/>
            </a:pPr>
            <a:r>
              <a:rPr lang="en-US" sz="1600" dirty="0" smtClean="0"/>
              <a:t> Also provides a 10% adder for projects located in areas with local capacity requirements</a:t>
            </a:r>
          </a:p>
          <a:p>
            <a:pPr>
              <a:buFont typeface="Arial" pitchFamily="34" charset="0"/>
              <a:buChar char="•"/>
            </a:pPr>
            <a:r>
              <a:rPr lang="en-US" sz="1600" dirty="0" smtClean="0"/>
              <a:t> CAISO posts local capacity info here: </a:t>
            </a:r>
            <a:r>
              <a:rPr lang="en-US" sz="1600" dirty="0" smtClean="0">
                <a:hlinkClick r:id="rId3"/>
              </a:rPr>
              <a:t>http://www.caiso.com/planning/Pages/ReliabilityRequirements/LocalCapacityRequirements.aspx</a:t>
            </a:r>
            <a:endParaRPr lang="en-US" sz="1600" dirty="0" smtClean="0"/>
          </a:p>
          <a:p>
            <a:pPr>
              <a:buFont typeface="Arial" pitchFamily="34" charset="0"/>
              <a:buChar char="•"/>
            </a:pPr>
            <a:r>
              <a:rPr lang="en-US" sz="1600" dirty="0" smtClean="0"/>
              <a:t> Was the subject of lengthy litigation at the CPUC and FERC</a:t>
            </a:r>
          </a:p>
          <a:p>
            <a:pPr>
              <a:buFont typeface="Arial" pitchFamily="34" charset="0"/>
              <a:buChar char="•"/>
            </a:pPr>
            <a:r>
              <a:rPr lang="en-US" sz="1600" dirty="0" smtClean="0"/>
              <a:t> It’s still not clear whether this pricing level is sufficient to support new projects</a:t>
            </a:r>
          </a:p>
          <a:p>
            <a:pPr>
              <a:buFont typeface="Arial" pitchFamily="34" charset="0"/>
              <a:buChar char="•"/>
            </a:pPr>
            <a:r>
              <a:rPr lang="en-US" sz="1600" dirty="0"/>
              <a:t> </a:t>
            </a:r>
            <a:r>
              <a:rPr lang="en-US" sz="1600" u="sng" dirty="0" smtClean="0"/>
              <a:t>NO AB 1613 contracts have been signed yet</a:t>
            </a:r>
            <a:endParaRPr lang="en-US" sz="1600" u="sng" dirty="0"/>
          </a:p>
        </p:txBody>
      </p:sp>
      <p:pic>
        <p:nvPicPr>
          <p:cNvPr id="2050" name="Picture 2" descr="http://www.zigersnead.com/blog/wp-content/uploads/2008/04/cogen-shematic.jpg"/>
          <p:cNvPicPr>
            <a:picLocks noChangeAspect="1" noChangeArrowheads="1"/>
          </p:cNvPicPr>
          <p:nvPr/>
        </p:nvPicPr>
        <p:blipFill>
          <a:blip r:embed="rId4" cstate="print"/>
          <a:srcRect/>
          <a:stretch>
            <a:fillRect/>
          </a:stretch>
        </p:blipFill>
        <p:spPr bwMode="auto">
          <a:xfrm>
            <a:off x="308829" y="2286000"/>
            <a:ext cx="4186971" cy="2771775"/>
          </a:xfrm>
          <a:prstGeom prst="rect">
            <a:avLst/>
          </a:prstGeom>
          <a:noFill/>
        </p:spPr>
      </p:pic>
    </p:spTree>
    <p:extLst>
      <p:ext uri="{BB962C8B-B14F-4D97-AF65-F5344CB8AC3E}">
        <p14:creationId xmlns:p14="http://schemas.microsoft.com/office/powerpoint/2010/main" val="357433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7239000" cy="523220"/>
          </a:xfrm>
          <a:prstGeom prst="rect">
            <a:avLst/>
          </a:prstGeom>
          <a:noFill/>
        </p:spPr>
        <p:txBody>
          <a:bodyPr wrap="square" rtlCol="0">
            <a:spAutoFit/>
          </a:bodyPr>
          <a:lstStyle/>
          <a:p>
            <a:r>
              <a:rPr lang="en-US" sz="2800" b="1" dirty="0" smtClean="0">
                <a:solidFill>
                  <a:schemeClr val="bg1"/>
                </a:solidFill>
              </a:rPr>
              <a:t>Self-Generation Incentive Program (SGIP)</a:t>
            </a:r>
            <a:endParaRPr lang="en-US" sz="1600" b="1" dirty="0">
              <a:solidFill>
                <a:schemeClr val="bg1"/>
              </a:solidFill>
            </a:endParaRPr>
          </a:p>
        </p:txBody>
      </p:sp>
      <p:sp>
        <p:nvSpPr>
          <p:cNvPr id="5" name="TextBox 4"/>
          <p:cNvSpPr txBox="1"/>
          <p:nvPr/>
        </p:nvSpPr>
        <p:spPr>
          <a:xfrm>
            <a:off x="381001" y="1066800"/>
            <a:ext cx="4343400" cy="4893647"/>
          </a:xfrm>
          <a:prstGeom prst="rect">
            <a:avLst/>
          </a:prstGeom>
          <a:noFill/>
        </p:spPr>
        <p:txBody>
          <a:bodyPr wrap="square" rtlCol="0">
            <a:spAutoFit/>
          </a:bodyPr>
          <a:lstStyle/>
          <a:p>
            <a:pPr>
              <a:buFont typeface="Arial" pitchFamily="34" charset="0"/>
              <a:buChar char="•"/>
            </a:pPr>
            <a:r>
              <a:rPr lang="en-US" sz="1600" dirty="0" smtClean="0"/>
              <a:t> Designed to promote on-site generation of various types</a:t>
            </a:r>
          </a:p>
          <a:p>
            <a:pPr>
              <a:buFont typeface="Arial" pitchFamily="34" charset="0"/>
              <a:buChar char="•"/>
            </a:pPr>
            <a:r>
              <a:rPr lang="en-US" sz="1600" dirty="0" smtClean="0"/>
              <a:t> Recent changes under SB 412 allow SGIP projects to be any size</a:t>
            </a:r>
          </a:p>
          <a:p>
            <a:pPr>
              <a:buFont typeface="Arial" pitchFamily="34" charset="0"/>
              <a:buChar char="•"/>
            </a:pPr>
            <a:r>
              <a:rPr lang="en-US" sz="1600" dirty="0" smtClean="0"/>
              <a:t> But incentives only apply for the first 3 MW of any single project</a:t>
            </a:r>
          </a:p>
          <a:p>
            <a:pPr>
              <a:buFont typeface="Arial" pitchFamily="34" charset="0"/>
              <a:buChar char="•"/>
            </a:pPr>
            <a:r>
              <a:rPr lang="en-US" sz="1600" dirty="0" smtClean="0"/>
              <a:t> Incentives drop by half for the 2</a:t>
            </a:r>
            <a:r>
              <a:rPr lang="en-US" sz="1600" baseline="30000" dirty="0" smtClean="0"/>
              <a:t>nd</a:t>
            </a:r>
            <a:r>
              <a:rPr lang="en-US" sz="1600" dirty="0" smtClean="0"/>
              <a:t> MW and again by half for the 3</a:t>
            </a:r>
            <a:r>
              <a:rPr lang="en-US" sz="1600" baseline="30000" dirty="0" smtClean="0"/>
              <a:t>rd</a:t>
            </a:r>
            <a:r>
              <a:rPr lang="en-US" sz="1600" dirty="0" smtClean="0"/>
              <a:t> MW</a:t>
            </a:r>
          </a:p>
          <a:p>
            <a:pPr>
              <a:buFont typeface="Arial" pitchFamily="34" charset="0"/>
              <a:buChar char="•"/>
            </a:pPr>
            <a:r>
              <a:rPr lang="en-US" sz="1600" dirty="0" smtClean="0"/>
              <a:t> An example: </a:t>
            </a:r>
          </a:p>
          <a:p>
            <a:pPr lvl="1">
              <a:buFont typeface="Arial" pitchFamily="34" charset="0"/>
              <a:buChar char="•"/>
            </a:pPr>
            <a:r>
              <a:rPr lang="en-US" sz="1600" dirty="0" smtClean="0"/>
              <a:t> 3 MW Biogas ICE</a:t>
            </a:r>
          </a:p>
          <a:p>
            <a:pPr lvl="1">
              <a:buFont typeface="Arial" pitchFamily="34" charset="0"/>
              <a:buChar char="•"/>
            </a:pPr>
            <a:r>
              <a:rPr lang="en-US" sz="1600" dirty="0" smtClean="0"/>
              <a:t> $2.50 ($2 biogas plus $.5 ICE) per watt for the first MW, $1.25 for the 2</a:t>
            </a:r>
            <a:r>
              <a:rPr lang="en-US" sz="1600" baseline="30000" dirty="0" smtClean="0"/>
              <a:t>nd</a:t>
            </a:r>
            <a:r>
              <a:rPr lang="en-US" sz="1600" dirty="0" smtClean="0"/>
              <a:t>, $.625 for the 3</a:t>
            </a:r>
            <a:r>
              <a:rPr lang="en-US" sz="1600" baseline="30000" dirty="0" smtClean="0"/>
              <a:t>rd  </a:t>
            </a:r>
            <a:r>
              <a:rPr lang="en-US" sz="1600" dirty="0" smtClean="0"/>
              <a:t>MW</a:t>
            </a:r>
          </a:p>
          <a:p>
            <a:pPr lvl="1">
              <a:buFont typeface="Arial" pitchFamily="34" charset="0"/>
              <a:buChar char="•"/>
            </a:pPr>
            <a:r>
              <a:rPr lang="en-US" sz="1600" dirty="0" smtClean="0"/>
              <a:t> Total = $4.375 million total rebate</a:t>
            </a:r>
          </a:p>
          <a:p>
            <a:pPr>
              <a:buFont typeface="Arial" pitchFamily="34" charset="0"/>
              <a:buChar char="•"/>
            </a:pPr>
            <a:r>
              <a:rPr lang="en-US" sz="1600" dirty="0" smtClean="0"/>
              <a:t> $5 million maximum incentive per project</a:t>
            </a:r>
          </a:p>
          <a:p>
            <a:pPr>
              <a:buFont typeface="Arial" pitchFamily="34" charset="0"/>
              <a:buChar char="•"/>
            </a:pPr>
            <a:r>
              <a:rPr lang="en-US" sz="1600" dirty="0" smtClean="0"/>
              <a:t> Can elect to export up to 25% of annual production to the grid (“excess sales”)</a:t>
            </a:r>
          </a:p>
          <a:p>
            <a:pPr>
              <a:buFont typeface="Arial" pitchFamily="34" charset="0"/>
              <a:buChar char="•"/>
            </a:pPr>
            <a:r>
              <a:rPr lang="en-US" sz="1600" dirty="0" smtClean="0"/>
              <a:t> Can be coupled with net-metering for the 1</a:t>
            </a:r>
            <a:r>
              <a:rPr lang="en-US" sz="1600" baseline="30000" dirty="0" smtClean="0"/>
              <a:t>st</a:t>
            </a:r>
            <a:r>
              <a:rPr lang="en-US" sz="1600" dirty="0" smtClean="0"/>
              <a:t> MW of output </a:t>
            </a:r>
            <a:endParaRPr lang="en-US" sz="1600" dirty="0"/>
          </a:p>
        </p:txBody>
      </p:sp>
      <p:graphicFrame>
        <p:nvGraphicFramePr>
          <p:cNvPr id="8" name="Table 7"/>
          <p:cNvGraphicFramePr>
            <a:graphicFrameLocks noGrp="1"/>
          </p:cNvGraphicFramePr>
          <p:nvPr/>
        </p:nvGraphicFramePr>
        <p:xfrm>
          <a:off x="5105400" y="2133600"/>
          <a:ext cx="3524250" cy="2999575"/>
        </p:xfrm>
        <a:graphic>
          <a:graphicData uri="http://schemas.openxmlformats.org/drawingml/2006/table">
            <a:tbl>
              <a:tblPr/>
              <a:tblGrid>
                <a:gridCol w="2468599"/>
                <a:gridCol w="1055651"/>
              </a:tblGrid>
              <a:tr h="200645">
                <a:tc>
                  <a:txBody>
                    <a:bodyPr/>
                    <a:lstStyle/>
                    <a:p>
                      <a:pPr marL="0" marR="0">
                        <a:spcBef>
                          <a:spcPts val="0"/>
                        </a:spcBef>
                        <a:spcAft>
                          <a:spcPts val="0"/>
                        </a:spcAft>
                      </a:pPr>
                      <a:r>
                        <a:rPr lang="en-US" sz="1300">
                          <a:latin typeface="TimesNewRomanPSMT"/>
                          <a:ea typeface="Times New Roman"/>
                          <a:cs typeface="Times New Roman"/>
                        </a:rPr>
                        <a:t>Technology Type</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a:latin typeface="TimesNewRomanPSMT"/>
                          <a:ea typeface="Times New Roman"/>
                          <a:cs typeface="Times New Roman"/>
                        </a:rPr>
                        <a:t>Incentive ($/W)</a:t>
                      </a:r>
                      <a:r>
                        <a:rPr lang="en-US" sz="1200" baseline="30000">
                          <a:latin typeface="TimesNewRomanPSMT"/>
                          <a:ea typeface="Times New Roman"/>
                          <a:cs typeface="Times New Roman"/>
                        </a:rPr>
                        <a:t> </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0645">
                <a:tc gridSpan="2">
                  <a:txBody>
                    <a:bodyPr/>
                    <a:lstStyle/>
                    <a:p>
                      <a:pPr marL="0" marR="0">
                        <a:spcBef>
                          <a:spcPts val="0"/>
                        </a:spcBef>
                        <a:spcAft>
                          <a:spcPts val="0"/>
                        </a:spcAft>
                      </a:pPr>
                      <a:r>
                        <a:rPr lang="en-US" sz="1300" b="1">
                          <a:latin typeface="TimesNewRomanPSMT"/>
                          <a:ea typeface="Times New Roman"/>
                          <a:cs typeface="Times New Roman"/>
                        </a:rPr>
                        <a:t>Renewable and Waste Heat Capture </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hMerge="1">
                  <a:txBody>
                    <a:bodyPr/>
                    <a:lstStyle/>
                    <a:p>
                      <a:endParaRPr lang="en-US"/>
                    </a:p>
                  </a:txBody>
                  <a:tcPr/>
                </a:tc>
              </a:tr>
              <a:tr h="200645">
                <a:tc>
                  <a:txBody>
                    <a:bodyPr/>
                    <a:lstStyle/>
                    <a:p>
                      <a:pPr marL="0" marR="0">
                        <a:spcBef>
                          <a:spcPts val="0"/>
                        </a:spcBef>
                        <a:spcAft>
                          <a:spcPts val="0"/>
                        </a:spcAft>
                      </a:pPr>
                      <a:r>
                        <a:rPr lang="en-US" sz="1300">
                          <a:latin typeface="TimesNewRomanPSMT"/>
                          <a:ea typeface="Times New Roman"/>
                          <a:cs typeface="Times New Roman"/>
                        </a:rPr>
                        <a:t>Wind Turbine</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a:latin typeface="TimesNewRomanPSMT"/>
                          <a:ea typeface="Times New Roman"/>
                          <a:cs typeface="Times New Roman"/>
                        </a:rPr>
                        <a:t>$1.25</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0645">
                <a:tc>
                  <a:txBody>
                    <a:bodyPr/>
                    <a:lstStyle/>
                    <a:p>
                      <a:pPr marL="0" marR="0">
                        <a:spcBef>
                          <a:spcPts val="0"/>
                        </a:spcBef>
                        <a:spcAft>
                          <a:spcPts val="0"/>
                        </a:spcAft>
                      </a:pPr>
                      <a:r>
                        <a:rPr lang="en-US" sz="1300">
                          <a:latin typeface="TimesNewRomanPSMT"/>
                          <a:ea typeface="Times New Roman"/>
                          <a:cs typeface="Times New Roman"/>
                        </a:rPr>
                        <a:t>Bottoming-Cycle CHP</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a:latin typeface="TimesNewRomanPSMT"/>
                          <a:ea typeface="Times New Roman"/>
                          <a:cs typeface="Times New Roman"/>
                        </a:rPr>
                        <a:t>$1.25</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0645">
                <a:tc>
                  <a:txBody>
                    <a:bodyPr/>
                    <a:lstStyle/>
                    <a:p>
                      <a:pPr marL="0" marR="0">
                        <a:spcBef>
                          <a:spcPts val="0"/>
                        </a:spcBef>
                        <a:spcAft>
                          <a:spcPts val="0"/>
                        </a:spcAft>
                      </a:pPr>
                      <a:r>
                        <a:rPr lang="en-US" sz="1300">
                          <a:latin typeface="TimesNewRomanPSMT"/>
                          <a:ea typeface="Times New Roman"/>
                          <a:cs typeface="Times New Roman"/>
                        </a:rPr>
                        <a:t>Pressure Reduction Turbine</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a:latin typeface="TimesNewRomanPSMT"/>
                          <a:ea typeface="Times New Roman"/>
                          <a:cs typeface="Times New Roman"/>
                        </a:rPr>
                        <a:t>$1.25</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0645">
                <a:tc gridSpan="2">
                  <a:txBody>
                    <a:bodyPr/>
                    <a:lstStyle/>
                    <a:p>
                      <a:pPr marL="0" marR="0">
                        <a:spcBef>
                          <a:spcPts val="0"/>
                        </a:spcBef>
                        <a:spcAft>
                          <a:spcPts val="0"/>
                        </a:spcAft>
                      </a:pPr>
                      <a:r>
                        <a:rPr lang="en-US" sz="1300" b="1">
                          <a:latin typeface="TimesNewRomanPSMT"/>
                          <a:ea typeface="Times New Roman"/>
                          <a:cs typeface="Times New Roman"/>
                        </a:rPr>
                        <a:t>Conventional Fuel-Based CHP</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hMerge="1">
                  <a:txBody>
                    <a:bodyPr/>
                    <a:lstStyle/>
                    <a:p>
                      <a:endParaRPr lang="en-US"/>
                    </a:p>
                  </a:txBody>
                  <a:tcPr/>
                </a:tc>
              </a:tr>
              <a:tr h="200645">
                <a:tc>
                  <a:txBody>
                    <a:bodyPr/>
                    <a:lstStyle/>
                    <a:p>
                      <a:pPr marL="0" marR="0">
                        <a:spcBef>
                          <a:spcPts val="0"/>
                        </a:spcBef>
                        <a:spcAft>
                          <a:spcPts val="0"/>
                        </a:spcAft>
                      </a:pPr>
                      <a:r>
                        <a:rPr lang="en-US" sz="1300">
                          <a:latin typeface="TimesNewRomanPSMT"/>
                          <a:ea typeface="Times New Roman"/>
                          <a:cs typeface="Times New Roman"/>
                        </a:rPr>
                        <a:t>Internal Combustion Engine – CHP</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a:latin typeface="TimesNewRomanPSMT"/>
                          <a:ea typeface="Times New Roman"/>
                          <a:cs typeface="Times New Roman"/>
                        </a:rPr>
                        <a:t>$0.50</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0645">
                <a:tc>
                  <a:txBody>
                    <a:bodyPr/>
                    <a:lstStyle/>
                    <a:p>
                      <a:pPr marL="0" marR="0">
                        <a:spcBef>
                          <a:spcPts val="0"/>
                        </a:spcBef>
                        <a:spcAft>
                          <a:spcPts val="0"/>
                        </a:spcAft>
                      </a:pPr>
                      <a:r>
                        <a:rPr lang="en-US" sz="1300">
                          <a:latin typeface="TimesNewRomanPSMT"/>
                          <a:ea typeface="Times New Roman"/>
                          <a:cs typeface="Times New Roman"/>
                        </a:rPr>
                        <a:t>Microturbine – CHP </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a:latin typeface="TimesNewRomanPSMT"/>
                          <a:ea typeface="Times New Roman"/>
                          <a:cs typeface="Times New Roman"/>
                        </a:rPr>
                        <a:t>$0.50</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0645">
                <a:tc>
                  <a:txBody>
                    <a:bodyPr/>
                    <a:lstStyle/>
                    <a:p>
                      <a:pPr marL="0" marR="0">
                        <a:spcBef>
                          <a:spcPts val="0"/>
                        </a:spcBef>
                        <a:spcAft>
                          <a:spcPts val="0"/>
                        </a:spcAft>
                      </a:pPr>
                      <a:r>
                        <a:rPr lang="en-US" sz="1300">
                          <a:latin typeface="TimesNewRomanPSMT"/>
                          <a:ea typeface="Times New Roman"/>
                          <a:cs typeface="Times New Roman"/>
                        </a:rPr>
                        <a:t>Gas Turbine – CHP</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a:latin typeface="TimesNewRomanPSMT"/>
                          <a:ea typeface="Times New Roman"/>
                          <a:cs typeface="Times New Roman"/>
                        </a:rPr>
                        <a:t>$0.50</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0645">
                <a:tc gridSpan="2">
                  <a:txBody>
                    <a:bodyPr/>
                    <a:lstStyle/>
                    <a:p>
                      <a:pPr marL="0" marR="0">
                        <a:spcBef>
                          <a:spcPts val="0"/>
                        </a:spcBef>
                        <a:spcAft>
                          <a:spcPts val="0"/>
                        </a:spcAft>
                      </a:pPr>
                      <a:r>
                        <a:rPr lang="en-US" sz="1300" b="1">
                          <a:latin typeface="TimesNewRomanPSMT"/>
                          <a:ea typeface="Times New Roman"/>
                          <a:cs typeface="Times New Roman"/>
                        </a:rPr>
                        <a:t>Emerging technologies</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hMerge="1">
                  <a:txBody>
                    <a:bodyPr/>
                    <a:lstStyle/>
                    <a:p>
                      <a:endParaRPr lang="en-US"/>
                    </a:p>
                  </a:txBody>
                  <a:tcPr/>
                </a:tc>
              </a:tr>
              <a:tr h="200645">
                <a:tc>
                  <a:txBody>
                    <a:bodyPr/>
                    <a:lstStyle/>
                    <a:p>
                      <a:pPr marL="0" marR="0">
                        <a:spcBef>
                          <a:spcPts val="0"/>
                        </a:spcBef>
                        <a:spcAft>
                          <a:spcPts val="0"/>
                        </a:spcAft>
                      </a:pPr>
                      <a:r>
                        <a:rPr lang="en-US" sz="1300">
                          <a:latin typeface="TimesNewRomanPSMT"/>
                          <a:ea typeface="Times New Roman"/>
                          <a:cs typeface="Times New Roman"/>
                        </a:rPr>
                        <a:t>Advanced Energy Storage</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a:latin typeface="TimesNewRomanPSMT"/>
                          <a:ea typeface="Times New Roman"/>
                          <a:cs typeface="Times New Roman"/>
                        </a:rPr>
                        <a:t>$2.00</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0645">
                <a:tc>
                  <a:txBody>
                    <a:bodyPr/>
                    <a:lstStyle/>
                    <a:p>
                      <a:pPr marL="0" marR="0">
                        <a:spcBef>
                          <a:spcPts val="0"/>
                        </a:spcBef>
                        <a:spcAft>
                          <a:spcPts val="0"/>
                        </a:spcAft>
                      </a:pPr>
                      <a:r>
                        <a:rPr lang="en-US" sz="1300">
                          <a:latin typeface="TimesNewRomanPSMT"/>
                          <a:ea typeface="Times New Roman"/>
                          <a:cs typeface="Times New Roman"/>
                        </a:rPr>
                        <a:t>Biogas</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a:latin typeface="TimesNewRomanPSMT"/>
                          <a:ea typeface="Times New Roman"/>
                          <a:cs typeface="Times New Roman"/>
                        </a:rPr>
                        <a:t>$2.00</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0645">
                <a:tc>
                  <a:txBody>
                    <a:bodyPr/>
                    <a:lstStyle/>
                    <a:p>
                      <a:pPr marL="0" marR="0">
                        <a:spcBef>
                          <a:spcPts val="0"/>
                        </a:spcBef>
                        <a:spcAft>
                          <a:spcPts val="0"/>
                        </a:spcAft>
                      </a:pPr>
                      <a:r>
                        <a:rPr lang="en-US" sz="1300">
                          <a:latin typeface="TimesNewRomanPSMT"/>
                          <a:ea typeface="Times New Roman"/>
                          <a:cs typeface="Times New Roman"/>
                        </a:rPr>
                        <a:t>Fuel Cell – CHP or Electric Only</a:t>
                      </a:r>
                      <a:endParaRPr lang="en-US" sz="130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300" dirty="0">
                          <a:latin typeface="TimesNewRomanPSMT"/>
                          <a:ea typeface="Times New Roman"/>
                          <a:cs typeface="Times New Roman"/>
                        </a:rPr>
                        <a:t>$2.25</a:t>
                      </a:r>
                      <a:endParaRPr lang="en-US" sz="1300" dirty="0">
                        <a:latin typeface="Palatino"/>
                        <a:ea typeface="Times New Roman"/>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5105400" y="5486400"/>
            <a:ext cx="3560526" cy="307777"/>
          </a:xfrm>
          <a:prstGeom prst="rect">
            <a:avLst/>
          </a:prstGeom>
          <a:noFill/>
        </p:spPr>
        <p:txBody>
          <a:bodyPr wrap="none" rtlCol="0">
            <a:spAutoFit/>
          </a:bodyPr>
          <a:lstStyle/>
          <a:p>
            <a:r>
              <a:rPr lang="en-US" sz="1400" dirty="0" smtClean="0"/>
              <a:t>Table 1 from CPUC D.11-09-015, Sep2011</a:t>
            </a:r>
            <a:endParaRPr lang="en-US" sz="1400" dirty="0"/>
          </a:p>
        </p:txBody>
      </p:sp>
    </p:spTree>
    <p:extLst>
      <p:ext uri="{BB962C8B-B14F-4D97-AF65-F5344CB8AC3E}">
        <p14:creationId xmlns:p14="http://schemas.microsoft.com/office/powerpoint/2010/main" val="40022234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7239000" cy="523220"/>
          </a:xfrm>
          <a:prstGeom prst="rect">
            <a:avLst/>
          </a:prstGeom>
          <a:noFill/>
        </p:spPr>
        <p:txBody>
          <a:bodyPr wrap="square" rtlCol="0">
            <a:spAutoFit/>
          </a:bodyPr>
          <a:lstStyle/>
          <a:p>
            <a:r>
              <a:rPr lang="en-US" sz="2800" b="1" dirty="0" smtClean="0">
                <a:solidFill>
                  <a:schemeClr val="bg1"/>
                </a:solidFill>
              </a:rPr>
              <a:t>Self-Generation Incentive Program (SGIP)</a:t>
            </a:r>
            <a:endParaRPr lang="en-US" sz="1600" b="1" dirty="0">
              <a:solidFill>
                <a:schemeClr val="bg1"/>
              </a:solidFill>
            </a:endParaRPr>
          </a:p>
        </p:txBody>
      </p:sp>
      <p:sp>
        <p:nvSpPr>
          <p:cNvPr id="5" name="TextBox 4"/>
          <p:cNvSpPr txBox="1"/>
          <p:nvPr/>
        </p:nvSpPr>
        <p:spPr>
          <a:xfrm>
            <a:off x="381001" y="1066800"/>
            <a:ext cx="4343400" cy="4770537"/>
          </a:xfrm>
          <a:prstGeom prst="rect">
            <a:avLst/>
          </a:prstGeom>
          <a:noFill/>
        </p:spPr>
        <p:txBody>
          <a:bodyPr wrap="square" rtlCol="0">
            <a:spAutoFit/>
          </a:bodyPr>
          <a:lstStyle/>
          <a:p>
            <a:pPr>
              <a:buFont typeface="Arial" pitchFamily="34" charset="0"/>
              <a:buChar char="•"/>
            </a:pPr>
            <a:r>
              <a:rPr lang="en-US" sz="1600" dirty="0" smtClean="0"/>
              <a:t> Proof of Project Milestone for SGIP can be a problem:</a:t>
            </a:r>
          </a:p>
          <a:p>
            <a:pPr lvl="1">
              <a:buFont typeface="Arial" pitchFamily="34" charset="0"/>
              <a:buChar char="•"/>
            </a:pPr>
            <a:r>
              <a:rPr lang="en-US" sz="1600" dirty="0"/>
              <a:t> </a:t>
            </a:r>
            <a:r>
              <a:rPr lang="en-US" sz="1600" dirty="0" smtClean="0"/>
              <a:t>14 items have to submitted to the utility 60 days after a (non-public entity) project is awarded an SGIP Conditional Reservation Letter:</a:t>
            </a:r>
          </a:p>
          <a:p>
            <a:pPr lvl="2">
              <a:buFont typeface="Arial" pitchFamily="34" charset="0"/>
              <a:buChar char="•"/>
            </a:pPr>
            <a:r>
              <a:rPr lang="en-US" sz="1600" dirty="0" smtClean="0"/>
              <a:t>  Some of these documents and contracts won’t generally be completed that soon, so this can be a major problem	</a:t>
            </a:r>
          </a:p>
          <a:p>
            <a:pPr lvl="2">
              <a:buFont typeface="Arial" pitchFamily="34" charset="0"/>
              <a:buChar char="•"/>
            </a:pPr>
            <a:r>
              <a:rPr lang="en-US" sz="1600" dirty="0"/>
              <a:t> </a:t>
            </a:r>
            <a:r>
              <a:rPr lang="en-US" sz="1600" dirty="0" smtClean="0"/>
              <a:t>In particular, the Executed Contract or Agreement for Installation will not generally be ready 60 days after a conditional reservation is provided b/c no project can proceed very far at all until it receives the Conditional Reservation Letter</a:t>
            </a:r>
          </a:p>
          <a:p>
            <a:pPr lvl="2">
              <a:buFont typeface="Arial" pitchFamily="34" charset="0"/>
              <a:buChar char="•"/>
            </a:pPr>
            <a:r>
              <a:rPr lang="en-US" sz="1600" dirty="0" smtClean="0"/>
              <a:t> Similarly, the Air Pollution Permit Application may not be ready </a:t>
            </a:r>
            <a:r>
              <a:rPr lang="en-US" sz="1600" smtClean="0"/>
              <a:t>this fast</a:t>
            </a:r>
            <a:endParaRPr lang="en-US" sz="1600"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5105400" y="5486400"/>
            <a:ext cx="3560526" cy="307777"/>
          </a:xfrm>
          <a:prstGeom prst="rect">
            <a:avLst/>
          </a:prstGeom>
          <a:noFill/>
        </p:spPr>
        <p:txBody>
          <a:bodyPr wrap="none" rtlCol="0">
            <a:spAutoFit/>
          </a:bodyPr>
          <a:lstStyle/>
          <a:p>
            <a:r>
              <a:rPr lang="en-US" sz="1400" dirty="0" smtClean="0"/>
              <a:t>Table 1 from CPUC D.11-09-015, Sep2011</a:t>
            </a:r>
            <a:endParaRPr lang="en-US" sz="1400" dirty="0"/>
          </a:p>
        </p:txBody>
      </p:sp>
      <p:pic>
        <p:nvPicPr>
          <p:cNvPr id="3" name="Picture 2"/>
          <p:cNvPicPr>
            <a:picLocks noChangeAspect="1"/>
          </p:cNvPicPr>
          <p:nvPr/>
        </p:nvPicPr>
        <p:blipFill>
          <a:blip r:embed="rId3"/>
          <a:stretch>
            <a:fillRect/>
          </a:stretch>
        </p:blipFill>
        <p:spPr>
          <a:xfrm>
            <a:off x="5079988" y="930410"/>
            <a:ext cx="3585938" cy="3412099"/>
          </a:xfrm>
          <a:prstGeom prst="rect">
            <a:avLst/>
          </a:prstGeom>
        </p:spPr>
      </p:pic>
      <p:pic>
        <p:nvPicPr>
          <p:cNvPr id="4" name="Picture 3"/>
          <p:cNvPicPr>
            <a:picLocks noChangeAspect="1"/>
          </p:cNvPicPr>
          <p:nvPr/>
        </p:nvPicPr>
        <p:blipFill>
          <a:blip r:embed="rId4"/>
          <a:stretch>
            <a:fillRect/>
          </a:stretch>
        </p:blipFill>
        <p:spPr>
          <a:xfrm>
            <a:off x="5097311" y="4298118"/>
            <a:ext cx="3560526" cy="2086087"/>
          </a:xfrm>
          <a:prstGeom prst="rect">
            <a:avLst/>
          </a:prstGeom>
        </p:spPr>
      </p:pic>
    </p:spTree>
    <p:extLst>
      <p:ext uri="{BB962C8B-B14F-4D97-AF65-F5344CB8AC3E}">
        <p14:creationId xmlns:p14="http://schemas.microsoft.com/office/powerpoint/2010/main" val="8122877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7239000" cy="523220"/>
          </a:xfrm>
          <a:prstGeom prst="rect">
            <a:avLst/>
          </a:prstGeom>
          <a:noFill/>
        </p:spPr>
        <p:txBody>
          <a:bodyPr wrap="square" rtlCol="0">
            <a:spAutoFit/>
          </a:bodyPr>
          <a:lstStyle/>
          <a:p>
            <a:r>
              <a:rPr lang="en-US" sz="2800" b="1" dirty="0" smtClean="0">
                <a:solidFill>
                  <a:schemeClr val="bg1"/>
                </a:solidFill>
              </a:rPr>
              <a:t>New CHP program for 5 MW and over</a:t>
            </a:r>
            <a:endParaRPr lang="en-US" sz="1600" b="1" dirty="0">
              <a:solidFill>
                <a:schemeClr val="bg1"/>
              </a:solidFill>
            </a:endParaRPr>
          </a:p>
        </p:txBody>
      </p:sp>
      <p:sp>
        <p:nvSpPr>
          <p:cNvPr id="3" name="TextBox 2"/>
          <p:cNvSpPr txBox="1"/>
          <p:nvPr/>
        </p:nvSpPr>
        <p:spPr>
          <a:xfrm>
            <a:off x="381001" y="1066800"/>
            <a:ext cx="4343400" cy="5262979"/>
          </a:xfrm>
          <a:prstGeom prst="rect">
            <a:avLst/>
          </a:prstGeom>
          <a:noFill/>
        </p:spPr>
        <p:txBody>
          <a:bodyPr wrap="square" rtlCol="0">
            <a:spAutoFit/>
          </a:bodyPr>
          <a:lstStyle/>
          <a:p>
            <a:pPr>
              <a:buFont typeface="Arial" pitchFamily="34" charset="0"/>
              <a:buChar char="•"/>
            </a:pPr>
            <a:r>
              <a:rPr lang="en-US" sz="2400" dirty="0" smtClean="0"/>
              <a:t> This is a relatively new CHP program that began in 2012</a:t>
            </a:r>
          </a:p>
          <a:p>
            <a:pPr>
              <a:buFont typeface="Arial" pitchFamily="34" charset="0"/>
              <a:buChar char="•"/>
            </a:pPr>
            <a:r>
              <a:rPr lang="en-US" sz="2400" dirty="0" smtClean="0"/>
              <a:t> For example, </a:t>
            </a:r>
            <a:r>
              <a:rPr lang="en-US" sz="2400" dirty="0" smtClean="0">
                <a:hlinkClick r:id="rId2"/>
              </a:rPr>
              <a:t>PG&amp;E is procuring </a:t>
            </a:r>
            <a:r>
              <a:rPr lang="en-US" sz="2400" dirty="0" smtClean="0"/>
              <a:t>1,387 MW of new CHP, preferably from low GHG sources</a:t>
            </a:r>
          </a:p>
          <a:p>
            <a:pPr>
              <a:buFont typeface="Arial" pitchFamily="34" charset="0"/>
              <a:buChar char="•"/>
            </a:pPr>
            <a:r>
              <a:rPr lang="en-US" sz="2400" dirty="0" smtClean="0"/>
              <a:t> First target is 630 MW</a:t>
            </a:r>
          </a:p>
          <a:p>
            <a:pPr>
              <a:buFont typeface="Arial" pitchFamily="34" charset="0"/>
              <a:buChar char="•"/>
            </a:pPr>
            <a:r>
              <a:rPr lang="en-US" sz="2400" dirty="0"/>
              <a:t> </a:t>
            </a:r>
            <a:r>
              <a:rPr lang="en-US" sz="2400" dirty="0" smtClean="0"/>
              <a:t>Projects must be 5 MW or larger</a:t>
            </a:r>
          </a:p>
          <a:p>
            <a:pPr>
              <a:buFont typeface="Arial" pitchFamily="34" charset="0"/>
              <a:buChar char="•"/>
            </a:pPr>
            <a:r>
              <a:rPr lang="en-US" sz="2400" dirty="0"/>
              <a:t> </a:t>
            </a:r>
            <a:r>
              <a:rPr lang="en-US" sz="2400" dirty="0" smtClean="0"/>
              <a:t>A bonus is available proportionate to GHG reduction, effectively a “biogas adder” similar to that in SGIP</a:t>
            </a:r>
          </a:p>
          <a:p>
            <a:endParaRPr lang="en-US" sz="2400" dirty="0"/>
          </a:p>
        </p:txBody>
      </p:sp>
      <p:pic>
        <p:nvPicPr>
          <p:cNvPr id="5" name="Picture 4"/>
          <p:cNvPicPr>
            <a:picLocks noChangeAspect="1"/>
          </p:cNvPicPr>
          <p:nvPr/>
        </p:nvPicPr>
        <p:blipFill>
          <a:blip r:embed="rId3"/>
          <a:stretch>
            <a:fillRect/>
          </a:stretch>
        </p:blipFill>
        <p:spPr>
          <a:xfrm>
            <a:off x="5195239" y="2061031"/>
            <a:ext cx="2659521" cy="2545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120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7239000" cy="523220"/>
          </a:xfrm>
          <a:prstGeom prst="rect">
            <a:avLst/>
          </a:prstGeom>
          <a:noFill/>
        </p:spPr>
        <p:txBody>
          <a:bodyPr wrap="square" rtlCol="0">
            <a:spAutoFit/>
          </a:bodyPr>
          <a:lstStyle/>
          <a:p>
            <a:r>
              <a:rPr lang="en-US" sz="2800" b="1" dirty="0" smtClean="0">
                <a:solidFill>
                  <a:schemeClr val="bg1"/>
                </a:solidFill>
              </a:rPr>
              <a:t>New CHP program for 5 MW and over</a:t>
            </a:r>
            <a:endParaRPr lang="en-US" sz="1600" b="1" dirty="0">
              <a:solidFill>
                <a:schemeClr val="bg1"/>
              </a:solidFill>
            </a:endParaRPr>
          </a:p>
        </p:txBody>
      </p:sp>
      <p:sp>
        <p:nvSpPr>
          <p:cNvPr id="3" name="TextBox 2"/>
          <p:cNvSpPr txBox="1"/>
          <p:nvPr/>
        </p:nvSpPr>
        <p:spPr>
          <a:xfrm>
            <a:off x="381001" y="860248"/>
            <a:ext cx="4343400" cy="5632311"/>
          </a:xfrm>
          <a:prstGeom prst="rect">
            <a:avLst/>
          </a:prstGeom>
          <a:noFill/>
        </p:spPr>
        <p:txBody>
          <a:bodyPr wrap="square" rtlCol="0">
            <a:spAutoFit/>
          </a:bodyPr>
          <a:lstStyle/>
          <a:p>
            <a:pPr>
              <a:buFont typeface="Arial" pitchFamily="34" charset="0"/>
              <a:buChar char="•"/>
            </a:pPr>
            <a:r>
              <a:rPr lang="en-US" sz="2000" dirty="0" smtClean="0"/>
              <a:t> </a:t>
            </a:r>
            <a:r>
              <a:rPr lang="en-US" sz="2000" dirty="0"/>
              <a:t>Annual RFOs, first in Feb. 2012, next in Feb. </a:t>
            </a:r>
            <a:r>
              <a:rPr lang="en-US" sz="2000" dirty="0" smtClean="0"/>
              <a:t>2013</a:t>
            </a:r>
          </a:p>
          <a:p>
            <a:pPr>
              <a:buFont typeface="Arial" pitchFamily="34" charset="0"/>
              <a:buChar char="•"/>
            </a:pPr>
            <a:r>
              <a:rPr lang="en-US" sz="2000" dirty="0"/>
              <a:t> </a:t>
            </a:r>
            <a:r>
              <a:rPr lang="en-US" sz="2000" dirty="0" smtClean="0"/>
              <a:t>Track I, which is the first RFO, is for facilities that are </a:t>
            </a:r>
            <a:r>
              <a:rPr lang="en-US" sz="2000" u="sng" dirty="0" smtClean="0"/>
              <a:t>already</a:t>
            </a:r>
            <a:r>
              <a:rPr lang="en-US" sz="2000" dirty="0" smtClean="0"/>
              <a:t> interconnected</a:t>
            </a:r>
          </a:p>
          <a:p>
            <a:pPr lvl="1">
              <a:buFont typeface="Arial" pitchFamily="34" charset="0"/>
              <a:buChar char="•"/>
            </a:pPr>
            <a:r>
              <a:rPr lang="en-US" sz="2000" dirty="0" smtClean="0"/>
              <a:t> Track II, in 2013, will be for new facilities</a:t>
            </a:r>
          </a:p>
          <a:p>
            <a:pPr>
              <a:buFont typeface="Arial" pitchFamily="34" charset="0"/>
              <a:buChar char="•"/>
            </a:pPr>
            <a:r>
              <a:rPr lang="en-US" sz="2000" dirty="0"/>
              <a:t> </a:t>
            </a:r>
            <a:r>
              <a:rPr lang="en-US" sz="2000" dirty="0" smtClean="0"/>
              <a:t>PG&amp;E has only one new contract so far, for 280 MW, but for an </a:t>
            </a:r>
            <a:r>
              <a:rPr lang="en-US" sz="2000" u="sng" dirty="0" smtClean="0"/>
              <a:t>existing</a:t>
            </a:r>
            <a:r>
              <a:rPr lang="en-US" sz="2000" dirty="0" smtClean="0"/>
              <a:t> facility</a:t>
            </a:r>
          </a:p>
          <a:p>
            <a:pPr lvl="1">
              <a:buFont typeface="Arial" pitchFamily="34" charset="0"/>
              <a:buChar char="•"/>
            </a:pPr>
            <a:r>
              <a:rPr lang="en-US" sz="2000" dirty="0"/>
              <a:t> </a:t>
            </a:r>
            <a:r>
              <a:rPr lang="en-US" sz="2000" dirty="0" smtClean="0"/>
              <a:t>561 MW Los </a:t>
            </a:r>
            <a:r>
              <a:rPr lang="en-US" sz="2000" dirty="0" err="1" smtClean="0"/>
              <a:t>Medanos</a:t>
            </a:r>
            <a:r>
              <a:rPr lang="en-US" sz="2000" dirty="0" smtClean="0"/>
              <a:t> CHP facility was built in 2001, in Pittsburg, CA, and supplies process heat to a steel mill and a chemical processing facility</a:t>
            </a:r>
          </a:p>
          <a:p>
            <a:pPr lvl="1">
              <a:buFont typeface="Arial" pitchFamily="34" charset="0"/>
              <a:buChar char="•"/>
            </a:pPr>
            <a:r>
              <a:rPr lang="en-US" sz="2000" dirty="0" smtClean="0"/>
              <a:t> Half of this power will be sold to PG&amp;E once the CPUC approves the contract; other half to SCE</a:t>
            </a:r>
            <a:endParaRPr lang="en-US" sz="2000" dirty="0"/>
          </a:p>
        </p:txBody>
      </p:sp>
      <p:pic>
        <p:nvPicPr>
          <p:cNvPr id="4" name="Picture 3"/>
          <p:cNvPicPr>
            <a:picLocks noChangeAspect="1"/>
          </p:cNvPicPr>
          <p:nvPr/>
        </p:nvPicPr>
        <p:blipFill>
          <a:blip r:embed="rId2"/>
          <a:stretch>
            <a:fillRect/>
          </a:stretch>
        </p:blipFill>
        <p:spPr>
          <a:xfrm>
            <a:off x="5553269" y="1435010"/>
            <a:ext cx="2794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680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7239000" cy="523220"/>
          </a:xfrm>
          <a:prstGeom prst="rect">
            <a:avLst/>
          </a:prstGeom>
          <a:noFill/>
        </p:spPr>
        <p:txBody>
          <a:bodyPr wrap="square" rtlCol="0">
            <a:spAutoFit/>
          </a:bodyPr>
          <a:lstStyle/>
          <a:p>
            <a:r>
              <a:rPr lang="en-US" sz="2800" b="1" dirty="0" smtClean="0">
                <a:solidFill>
                  <a:schemeClr val="bg1"/>
                </a:solidFill>
              </a:rPr>
              <a:t>New CHP program for 5 MW and over</a:t>
            </a:r>
            <a:endParaRPr lang="en-US" sz="1600" b="1" dirty="0">
              <a:solidFill>
                <a:schemeClr val="bg1"/>
              </a:solidFill>
            </a:endParaRPr>
          </a:p>
        </p:txBody>
      </p:sp>
      <p:sp>
        <p:nvSpPr>
          <p:cNvPr id="3" name="TextBox 2"/>
          <p:cNvSpPr txBox="1"/>
          <p:nvPr/>
        </p:nvSpPr>
        <p:spPr>
          <a:xfrm>
            <a:off x="381001" y="1301945"/>
            <a:ext cx="4343400" cy="4893647"/>
          </a:xfrm>
          <a:prstGeom prst="rect">
            <a:avLst/>
          </a:prstGeom>
          <a:noFill/>
        </p:spPr>
        <p:txBody>
          <a:bodyPr wrap="square" rtlCol="0">
            <a:spAutoFit/>
          </a:bodyPr>
          <a:lstStyle/>
          <a:p>
            <a:pPr>
              <a:buFont typeface="Arial" pitchFamily="34" charset="0"/>
              <a:buChar char="•"/>
            </a:pPr>
            <a:r>
              <a:rPr lang="en-US" sz="2400" dirty="0" smtClean="0"/>
              <a:t> SCE has contracted for over 700 MW of CHP from </a:t>
            </a:r>
            <a:r>
              <a:rPr lang="en-US" sz="2400" u="sng" dirty="0" smtClean="0"/>
              <a:t>existing</a:t>
            </a:r>
            <a:r>
              <a:rPr lang="en-US" sz="2400" dirty="0" smtClean="0"/>
              <a:t> facilities, including the other half of the Los </a:t>
            </a:r>
            <a:r>
              <a:rPr lang="en-US" sz="2400" dirty="0" err="1" smtClean="0"/>
              <a:t>Medanos</a:t>
            </a:r>
            <a:r>
              <a:rPr lang="en-US" sz="2400" dirty="0" smtClean="0"/>
              <a:t> site (four have been posted on SCE’s website so far): </a:t>
            </a:r>
          </a:p>
          <a:p>
            <a:pPr>
              <a:buFont typeface="Arial" pitchFamily="34" charset="0"/>
              <a:buChar char="•"/>
            </a:pPr>
            <a:endParaRPr lang="en-US" sz="2400" dirty="0"/>
          </a:p>
          <a:p>
            <a:pPr>
              <a:buFont typeface="Arial" pitchFamily="34" charset="0"/>
              <a:buChar char="•"/>
            </a:pPr>
            <a:endParaRPr lang="en-US" sz="2400" dirty="0" smtClean="0"/>
          </a:p>
          <a:p>
            <a:pPr>
              <a:buFont typeface="Arial" pitchFamily="34" charset="0"/>
              <a:buChar char="•"/>
            </a:pPr>
            <a:endParaRPr lang="en-US" sz="2400" dirty="0"/>
          </a:p>
          <a:p>
            <a:pPr>
              <a:buFont typeface="Arial" pitchFamily="34" charset="0"/>
              <a:buChar char="•"/>
            </a:pPr>
            <a:endParaRPr lang="en-US" sz="2400" dirty="0" smtClean="0"/>
          </a:p>
          <a:p>
            <a:pPr>
              <a:buFont typeface="Arial" pitchFamily="34" charset="0"/>
              <a:buChar char="•"/>
            </a:pPr>
            <a:endParaRPr lang="en-US" sz="2400" dirty="0"/>
          </a:p>
          <a:p>
            <a:pPr>
              <a:buFont typeface="Arial" pitchFamily="34" charset="0"/>
              <a:buChar char="•"/>
            </a:pPr>
            <a:r>
              <a:rPr lang="en-US" sz="2400" dirty="0" smtClean="0"/>
              <a:t> SCE will, as with PG&amp;E, issue their Track II proposal in 2013</a:t>
            </a:r>
            <a:endParaRPr lang="en-US" sz="2400" dirty="0"/>
          </a:p>
        </p:txBody>
      </p:sp>
      <p:pic>
        <p:nvPicPr>
          <p:cNvPr id="4" name="Picture 3"/>
          <p:cNvPicPr>
            <a:picLocks noChangeAspect="1"/>
          </p:cNvPicPr>
          <p:nvPr/>
        </p:nvPicPr>
        <p:blipFill>
          <a:blip r:embed="rId2"/>
          <a:stretch>
            <a:fillRect/>
          </a:stretch>
        </p:blipFill>
        <p:spPr>
          <a:xfrm>
            <a:off x="5715051" y="1637251"/>
            <a:ext cx="2794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CE CHP RFO contracts 201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86" y="3705227"/>
            <a:ext cx="5074427" cy="1407988"/>
          </a:xfrm>
          <a:prstGeom prst="rect">
            <a:avLst/>
          </a:prstGeom>
        </p:spPr>
      </p:pic>
    </p:spTree>
    <p:extLst>
      <p:ext uri="{BB962C8B-B14F-4D97-AF65-F5344CB8AC3E}">
        <p14:creationId xmlns:p14="http://schemas.microsoft.com/office/powerpoint/2010/main" val="218826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7239000" cy="523220"/>
          </a:xfrm>
          <a:prstGeom prst="rect">
            <a:avLst/>
          </a:prstGeom>
          <a:noFill/>
        </p:spPr>
        <p:txBody>
          <a:bodyPr wrap="square" rtlCol="0">
            <a:spAutoFit/>
          </a:bodyPr>
          <a:lstStyle/>
          <a:p>
            <a:r>
              <a:rPr lang="en-US" sz="2800" b="1" dirty="0" smtClean="0">
                <a:solidFill>
                  <a:schemeClr val="bg1"/>
                </a:solidFill>
              </a:rPr>
              <a:t>Departing Load issues</a:t>
            </a:r>
            <a:endParaRPr lang="en-US" sz="1600" b="1" dirty="0">
              <a:solidFill>
                <a:schemeClr val="bg1"/>
              </a:solidFill>
            </a:endParaRPr>
          </a:p>
        </p:txBody>
      </p:sp>
      <p:sp>
        <p:nvSpPr>
          <p:cNvPr id="3" name="TextBox 2"/>
          <p:cNvSpPr txBox="1"/>
          <p:nvPr/>
        </p:nvSpPr>
        <p:spPr>
          <a:xfrm>
            <a:off x="381001" y="1212968"/>
            <a:ext cx="4343400" cy="4708981"/>
          </a:xfrm>
          <a:prstGeom prst="rect">
            <a:avLst/>
          </a:prstGeom>
          <a:noFill/>
        </p:spPr>
        <p:txBody>
          <a:bodyPr wrap="square" rtlCol="0">
            <a:spAutoFit/>
          </a:bodyPr>
          <a:lstStyle/>
          <a:p>
            <a:pPr>
              <a:buFont typeface="Arial" pitchFamily="34" charset="0"/>
              <a:buChar char="•"/>
            </a:pPr>
            <a:r>
              <a:rPr lang="en-US" sz="2000" dirty="0" smtClean="0"/>
              <a:t> Non-bypassable charges are assessed for departing load in many circumstances</a:t>
            </a:r>
          </a:p>
          <a:p>
            <a:pPr>
              <a:buFont typeface="Arial" pitchFamily="34" charset="0"/>
              <a:buChar char="•"/>
            </a:pPr>
            <a:r>
              <a:rPr lang="en-US" sz="2000" dirty="0"/>
              <a:t> </a:t>
            </a:r>
            <a:r>
              <a:rPr lang="en-US" sz="2000" dirty="0" smtClean="0"/>
              <a:t>Various exceptions apply for renewables, including biogas</a:t>
            </a:r>
          </a:p>
          <a:p>
            <a:pPr>
              <a:buFont typeface="Arial" pitchFamily="34" charset="0"/>
              <a:buChar char="•"/>
            </a:pPr>
            <a:r>
              <a:rPr lang="en-US" sz="2000" dirty="0"/>
              <a:t> </a:t>
            </a:r>
            <a:r>
              <a:rPr lang="en-US" sz="2000" dirty="0" smtClean="0"/>
              <a:t>Biogas NBCs can in theory be reduced to about 1 c/kWh</a:t>
            </a:r>
          </a:p>
          <a:p>
            <a:pPr>
              <a:buFont typeface="Arial" pitchFamily="34" charset="0"/>
              <a:buChar char="•"/>
            </a:pPr>
            <a:r>
              <a:rPr lang="en-US" sz="2000" dirty="0"/>
              <a:t> </a:t>
            </a:r>
            <a:r>
              <a:rPr lang="en-US" sz="2000" dirty="0" smtClean="0"/>
              <a:t>However, you have to go through a process with the IOU to determine eligibility for reduced NBCs</a:t>
            </a:r>
          </a:p>
          <a:p>
            <a:pPr>
              <a:buFont typeface="Arial" pitchFamily="34" charset="0"/>
              <a:buChar char="•"/>
            </a:pPr>
            <a:r>
              <a:rPr lang="en-US" sz="2000" dirty="0"/>
              <a:t> </a:t>
            </a:r>
            <a:r>
              <a:rPr lang="en-US" sz="2000" dirty="0" smtClean="0"/>
              <a:t>Net-metered solar avoid most NBCs for the 1</a:t>
            </a:r>
            <a:r>
              <a:rPr lang="en-US" sz="2000" baseline="30000" dirty="0" smtClean="0"/>
              <a:t>st</a:t>
            </a:r>
            <a:r>
              <a:rPr lang="en-US" sz="2000" dirty="0" smtClean="0"/>
              <a:t> MW and this should be the same for biogas</a:t>
            </a:r>
          </a:p>
          <a:p>
            <a:pPr>
              <a:buFont typeface="Arial" pitchFamily="34" charset="0"/>
              <a:buChar char="•"/>
            </a:pPr>
            <a:r>
              <a:rPr lang="en-US" sz="2000" dirty="0"/>
              <a:t> </a:t>
            </a:r>
            <a:r>
              <a:rPr lang="en-US" sz="2000" dirty="0" smtClean="0"/>
              <a:t>Clean Coalition is working on legislative solutions</a:t>
            </a:r>
            <a:endParaRPr lang="en-US" sz="2000" dirty="0"/>
          </a:p>
        </p:txBody>
      </p:sp>
      <p:pic>
        <p:nvPicPr>
          <p:cNvPr id="5" name="Picture 4"/>
          <p:cNvPicPr>
            <a:picLocks noChangeAspect="1"/>
          </p:cNvPicPr>
          <p:nvPr/>
        </p:nvPicPr>
        <p:blipFill>
          <a:blip r:embed="rId2"/>
          <a:stretch>
            <a:fillRect/>
          </a:stretch>
        </p:blipFill>
        <p:spPr>
          <a:xfrm>
            <a:off x="5755502" y="1731184"/>
            <a:ext cx="2392201" cy="3283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5844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Solutions to Ramping Biopower in </a:t>
            </a:r>
            <a:r>
              <a:rPr lang="en-US" sz="2400" b="1" dirty="0" err="1" smtClean="0">
                <a:solidFill>
                  <a:schemeClr val="bg1"/>
                </a:solidFill>
                <a:latin typeface="Arial" pitchFamily="34" charset="0"/>
                <a:cs typeface="Arial" pitchFamily="34" charset="0"/>
              </a:rPr>
              <a:t>Californai</a:t>
            </a:r>
            <a:endParaRPr lang="en-US" sz="2400" b="1" dirty="0">
              <a:solidFill>
                <a:schemeClr val="bg1"/>
              </a:solidFill>
              <a:latin typeface="Arial" pitchFamily="34" charset="0"/>
              <a:cs typeface="Arial" pitchFamily="34" charset="0"/>
            </a:endParaRPr>
          </a:p>
        </p:txBody>
      </p:sp>
      <p:sp>
        <p:nvSpPr>
          <p:cNvPr id="6" name="Content Placeholder 2"/>
          <p:cNvSpPr>
            <a:spLocks noGrp="1"/>
          </p:cNvSpPr>
          <p:nvPr>
            <p:ph idx="1"/>
          </p:nvPr>
        </p:nvSpPr>
        <p:spPr>
          <a:xfrm>
            <a:off x="304800" y="845127"/>
            <a:ext cx="8458200" cy="5131956"/>
          </a:xfrm>
        </p:spPr>
        <p:txBody>
          <a:bodyPr>
            <a:normAutofit fontScale="85000" lnSpcReduction="10000"/>
          </a:bodyPr>
          <a:lstStyle/>
          <a:p>
            <a:r>
              <a:rPr lang="en-US" sz="2000" dirty="0" smtClean="0">
                <a:solidFill>
                  <a:schemeClr val="tx1"/>
                </a:solidFill>
                <a:latin typeface="Arial" pitchFamily="34" charset="0"/>
                <a:ea typeface="ＭＳ Ｐゴシック" pitchFamily="34" charset="-128"/>
                <a:cs typeface="Arial" pitchFamily="34" charset="0"/>
              </a:rPr>
              <a:t>Clean Local Energy Accessible Now (CLEAN) Programs</a:t>
            </a:r>
          </a:p>
          <a:p>
            <a:pPr lvl="1"/>
            <a:r>
              <a:rPr lang="en-US" sz="1800" dirty="0" smtClean="0">
                <a:solidFill>
                  <a:schemeClr val="tx1"/>
                </a:solidFill>
                <a:latin typeface="Arial" pitchFamily="34" charset="0"/>
                <a:ea typeface="ＭＳ Ｐゴシック" pitchFamily="34" charset="-128"/>
                <a:cs typeface="Arial" pitchFamily="34" charset="0"/>
              </a:rPr>
              <a:t>Standard offer must-take procurement</a:t>
            </a:r>
          </a:p>
          <a:p>
            <a:pPr lvl="1"/>
            <a:r>
              <a:rPr lang="en-US" sz="1800" dirty="0" smtClean="0">
                <a:solidFill>
                  <a:schemeClr val="tx1"/>
                </a:solidFill>
                <a:latin typeface="Arial" pitchFamily="34" charset="0"/>
                <a:ea typeface="ＭＳ Ｐゴシック" pitchFamily="34" charset="-128"/>
                <a:cs typeface="Arial" pitchFamily="34" charset="0"/>
              </a:rPr>
              <a:t>Resource Adequacy (RA) preference for close-to-load and near-term projects</a:t>
            </a:r>
          </a:p>
          <a:p>
            <a:pPr lvl="1"/>
            <a:r>
              <a:rPr lang="en-US" sz="1800" dirty="0" smtClean="0">
                <a:solidFill>
                  <a:schemeClr val="tx1"/>
                </a:solidFill>
                <a:latin typeface="Arial" pitchFamily="34" charset="0"/>
                <a:ea typeface="ＭＳ Ｐゴシック" pitchFamily="34" charset="-128"/>
                <a:cs typeface="Arial" pitchFamily="34" charset="0"/>
              </a:rPr>
              <a:t>Deliverability preference for close-to-load and near-term projects</a:t>
            </a:r>
          </a:p>
          <a:p>
            <a:pPr lvl="1"/>
            <a:r>
              <a:rPr lang="en-US" sz="1800" dirty="0" smtClean="0">
                <a:solidFill>
                  <a:schemeClr val="tx1"/>
                </a:solidFill>
                <a:latin typeface="Arial" pitchFamily="34" charset="0"/>
                <a:ea typeface="ＭＳ Ｐゴシック" pitchFamily="34" charset="-128"/>
                <a:cs typeface="Arial" pitchFamily="34" charset="0"/>
              </a:rPr>
              <a:t>Streamlined interconnection with cost-averaging, and for superior sites, utility-paid upgrades on the distribution grid</a:t>
            </a:r>
            <a:endParaRPr lang="en-US" sz="1400" dirty="0" smtClean="0">
              <a:solidFill>
                <a:schemeClr val="tx1"/>
              </a:solidFill>
              <a:latin typeface="Arial" pitchFamily="34" charset="0"/>
              <a:ea typeface="ＭＳ Ｐゴシック" pitchFamily="34" charset="-128"/>
              <a:cs typeface="Arial" pitchFamily="34" charset="0"/>
            </a:endParaRPr>
          </a:p>
          <a:p>
            <a:pPr lvl="1"/>
            <a:endParaRPr lang="en-US" sz="800" dirty="0" smtClean="0">
              <a:solidFill>
                <a:schemeClr val="tx1"/>
              </a:solidFill>
              <a:latin typeface="Arial" pitchFamily="34" charset="0"/>
              <a:ea typeface="ＭＳ Ｐゴシック" pitchFamily="34" charset="-128"/>
              <a:cs typeface="Arial" pitchFamily="34" charset="0"/>
            </a:endParaRPr>
          </a:p>
          <a:p>
            <a:r>
              <a:rPr lang="en-US" sz="2000" dirty="0" smtClean="0">
                <a:solidFill>
                  <a:schemeClr val="tx1"/>
                </a:solidFill>
                <a:latin typeface="Arial" pitchFamily="34" charset="0"/>
                <a:ea typeface="ＭＳ Ｐゴシック" pitchFamily="34" charset="-128"/>
                <a:cs typeface="Arial" pitchFamily="34" charset="0"/>
              </a:rPr>
              <a:t>Self-Gen 2.0</a:t>
            </a:r>
          </a:p>
          <a:p>
            <a:pPr lvl="1"/>
            <a:r>
              <a:rPr lang="en-US" sz="1800" dirty="0" smtClean="0">
                <a:solidFill>
                  <a:schemeClr val="tx1"/>
                </a:solidFill>
                <a:latin typeface="Arial" pitchFamily="34" charset="0"/>
                <a:ea typeface="ＭＳ Ｐゴシック" pitchFamily="34" charset="-128"/>
                <a:cs typeface="Arial" pitchFamily="34" charset="0"/>
              </a:rPr>
              <a:t>Equal treatment on either side of the meter: PPA rate, interconnection, and importantly, unlinking of PPA rate to retail rate</a:t>
            </a:r>
          </a:p>
          <a:p>
            <a:pPr lvl="1"/>
            <a:r>
              <a:rPr lang="en-US" sz="1800" dirty="0" smtClean="0">
                <a:solidFill>
                  <a:schemeClr val="tx1"/>
                </a:solidFill>
                <a:latin typeface="Arial" pitchFamily="34" charset="0"/>
                <a:ea typeface="ＭＳ Ｐゴシック" pitchFamily="34" charset="-128"/>
                <a:cs typeface="Arial" pitchFamily="34" charset="0"/>
              </a:rPr>
              <a:t>Removes all issues associated with Net Metering, Departing Load Charges, </a:t>
            </a:r>
          </a:p>
          <a:p>
            <a:endParaRPr lang="en-US" sz="800" dirty="0" smtClean="0">
              <a:solidFill>
                <a:schemeClr val="tx1"/>
              </a:solidFill>
              <a:latin typeface="Arial" pitchFamily="34" charset="0"/>
              <a:ea typeface="ＭＳ Ｐゴシック" pitchFamily="34" charset="-128"/>
              <a:cs typeface="Arial" pitchFamily="34" charset="0"/>
            </a:endParaRPr>
          </a:p>
          <a:p>
            <a:r>
              <a:rPr lang="en-US" sz="2000" dirty="0" smtClean="0">
                <a:solidFill>
                  <a:schemeClr val="tx1"/>
                </a:solidFill>
                <a:latin typeface="Arial" pitchFamily="34" charset="0"/>
                <a:ea typeface="ＭＳ Ｐゴシック" pitchFamily="34" charset="-128"/>
                <a:cs typeface="Arial" pitchFamily="34" charset="0"/>
              </a:rPr>
              <a:t>Clean Energy Now </a:t>
            </a:r>
            <a:endParaRPr lang="en-US" sz="1600" dirty="0" smtClean="0">
              <a:solidFill>
                <a:schemeClr val="tx1"/>
              </a:solidFill>
              <a:latin typeface="Arial" pitchFamily="34" charset="0"/>
              <a:ea typeface="ＭＳ Ｐゴシック" pitchFamily="34" charset="-128"/>
              <a:cs typeface="Arial" pitchFamily="34" charset="0"/>
            </a:endParaRPr>
          </a:p>
          <a:p>
            <a:pPr lvl="1"/>
            <a:r>
              <a:rPr lang="en-US" sz="1800" dirty="0" smtClean="0">
                <a:solidFill>
                  <a:schemeClr val="tx1"/>
                </a:solidFill>
                <a:latin typeface="Arial" pitchFamily="34" charset="0"/>
                <a:ea typeface="ＭＳ Ｐゴシック" pitchFamily="34" charset="-128"/>
                <a:cs typeface="Arial" pitchFamily="34" charset="0"/>
              </a:rPr>
              <a:t>5 GW CLEAN Program including Self-Gen 2.0 features and Location Bonuses</a:t>
            </a:r>
          </a:p>
          <a:p>
            <a:pPr lvl="2"/>
            <a:r>
              <a:rPr lang="en-US" sz="1400" dirty="0" smtClean="0">
                <a:solidFill>
                  <a:schemeClr val="tx1"/>
                </a:solidFill>
                <a:latin typeface="Arial" pitchFamily="34" charset="0"/>
                <a:ea typeface="ＭＳ Ｐゴシック" pitchFamily="34" charset="-128"/>
                <a:cs typeface="Arial" pitchFamily="34" charset="0"/>
              </a:rPr>
              <a:t>Fixed price contracts with Volumetric Price Adjustment on future contracts to ensure market responsiveness</a:t>
            </a:r>
          </a:p>
          <a:p>
            <a:pPr lvl="2"/>
            <a:r>
              <a:rPr lang="en-US" sz="1400" dirty="0" smtClean="0">
                <a:solidFill>
                  <a:schemeClr val="tx1"/>
                </a:solidFill>
                <a:latin typeface="Arial" pitchFamily="34" charset="0"/>
                <a:ea typeface="ＭＳ Ｐゴシック" pitchFamily="34" charset="-128"/>
                <a:cs typeface="Arial" pitchFamily="34" charset="0"/>
              </a:rPr>
              <a:t>Streamlined PPA contract to provide necessary terms but preempt gratuitous complexity</a:t>
            </a:r>
          </a:p>
          <a:p>
            <a:pPr lvl="2"/>
            <a:r>
              <a:rPr lang="en-US" sz="1400" dirty="0" smtClean="0">
                <a:solidFill>
                  <a:schemeClr val="tx1"/>
                </a:solidFill>
                <a:latin typeface="Arial" pitchFamily="34" charset="0"/>
                <a:ea typeface="ＭＳ Ｐゴシック" pitchFamily="34" charset="-128"/>
                <a:cs typeface="Arial" pitchFamily="34" charset="0"/>
              </a:rPr>
              <a:t>Provision for voltage regulation with appropriate compensation</a:t>
            </a:r>
          </a:p>
          <a:p>
            <a:pPr lvl="1"/>
            <a:r>
              <a:rPr lang="en-US" sz="1800" dirty="0" smtClean="0">
                <a:solidFill>
                  <a:schemeClr val="tx1"/>
                </a:solidFill>
                <a:latin typeface="Arial" pitchFamily="34" charset="0"/>
                <a:ea typeface="ＭＳ Ｐゴシック" pitchFamily="34" charset="-128"/>
                <a:cs typeface="Arial" pitchFamily="34" charset="0"/>
              </a:rPr>
              <a:t>Fulfills Governor Brown’s goal for 12 GW of clean local energy, in highest value locations</a:t>
            </a:r>
          </a:p>
          <a:p>
            <a:pPr lvl="1"/>
            <a:r>
              <a:rPr lang="en-US" sz="1800" dirty="0" smtClean="0">
                <a:solidFill>
                  <a:schemeClr val="tx1"/>
                </a:solidFill>
                <a:latin typeface="Arial" pitchFamily="34" charset="0"/>
                <a:ea typeface="ＭＳ Ｐゴシック" pitchFamily="34" charset="-128"/>
                <a:cs typeface="Arial" pitchFamily="34" charset="0"/>
              </a:rPr>
              <a:t>Completely replaces the energy and voltage regulation lost from the failed San </a:t>
            </a:r>
            <a:r>
              <a:rPr lang="en-US" sz="1800" dirty="0" err="1" smtClean="0">
                <a:solidFill>
                  <a:schemeClr val="tx1"/>
                </a:solidFill>
                <a:latin typeface="Arial" pitchFamily="34" charset="0"/>
                <a:ea typeface="ＭＳ Ｐゴシック" pitchFamily="34" charset="-128"/>
                <a:cs typeface="Arial" pitchFamily="34" charset="0"/>
              </a:rPr>
              <a:t>Onofre</a:t>
            </a:r>
            <a:r>
              <a:rPr lang="en-US" sz="1800" dirty="0" smtClean="0">
                <a:solidFill>
                  <a:schemeClr val="tx1"/>
                </a:solidFill>
                <a:latin typeface="Arial" pitchFamily="34" charset="0"/>
                <a:ea typeface="ＭＳ Ｐゴシック" pitchFamily="34" charset="-128"/>
                <a:cs typeface="Arial" pitchFamily="34" charset="0"/>
              </a:rPr>
              <a:t> Nuclear Generating Station (SONGS), which is delivering zero energy, or other benefits, while costing California ratepayers $54 million per month</a:t>
            </a:r>
          </a:p>
        </p:txBody>
      </p:sp>
      <p:sp>
        <p:nvSpPr>
          <p:cNvPr id="7" name="TextBox 3"/>
          <p:cNvSpPr txBox="1">
            <a:spLocks noChangeArrowheads="1"/>
          </p:cNvSpPr>
          <p:nvPr/>
        </p:nvSpPr>
        <p:spPr bwMode="auto">
          <a:xfrm>
            <a:off x="166253" y="5904346"/>
            <a:ext cx="8832273" cy="430887"/>
          </a:xfrm>
          <a:prstGeom prst="rect">
            <a:avLst/>
          </a:prstGeom>
          <a:solidFill>
            <a:srgbClr val="FFFF00"/>
          </a:solidFill>
          <a:ln w="9525">
            <a:solidFill>
              <a:schemeClr val="tx1"/>
            </a:solidFill>
            <a:miter lim="800000"/>
            <a:headEnd/>
            <a:tailEnd/>
          </a:ln>
        </p:spPr>
        <p:txBody>
          <a:bodyPr wrap="square">
            <a:spAutoFit/>
          </a:bodyPr>
          <a:lstStyle/>
          <a:p>
            <a:pPr algn="ctr"/>
            <a:r>
              <a:rPr lang="en-US" sz="2200" dirty="0" smtClean="0"/>
              <a:t>For updates on Clean Energy Now, register at www.clean-coalition.org</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0"/>
            <a:ext cx="7315200" cy="762000"/>
          </a:xfrm>
        </p:spPr>
        <p:txBody>
          <a:bodyPr/>
          <a:lstStyle/>
          <a:p>
            <a:pPr algn="l" eaLnBrk="1" hangingPunct="1"/>
            <a:r>
              <a:rPr lang="en-US" sz="2400" b="1" dirty="0" smtClean="0">
                <a:solidFill>
                  <a:schemeClr val="bg1"/>
                </a:solidFill>
                <a:latin typeface="Arial" charset="0"/>
                <a:cs typeface="Arial" charset="0"/>
              </a:rPr>
              <a:t>Clean Coalition – Mission and Advisors</a:t>
            </a:r>
          </a:p>
        </p:txBody>
      </p:sp>
      <p:sp>
        <p:nvSpPr>
          <p:cNvPr id="3" name="Rectangle 2"/>
          <p:cNvSpPr/>
          <p:nvPr/>
        </p:nvSpPr>
        <p:spPr>
          <a:xfrm>
            <a:off x="1911350" y="1441450"/>
            <a:ext cx="3878263" cy="368300"/>
          </a:xfrm>
          <a:prstGeom prst="rect">
            <a:avLst/>
          </a:prstGeom>
        </p:spPr>
        <p:txBody>
          <a:bodyPr wrap="none">
            <a:spAutoFit/>
          </a:bodyPr>
          <a:lstStyle/>
          <a:p>
            <a:pPr fontAlgn="auto">
              <a:spcBef>
                <a:spcPts val="0"/>
              </a:spcBef>
              <a:spcAft>
                <a:spcPts val="0"/>
              </a:spcAft>
              <a:defRPr/>
            </a:pPr>
            <a:r>
              <a:rPr lang="en-US" b="1" kern="0" dirty="0">
                <a:solidFill>
                  <a:schemeClr val="bg1"/>
                </a:solidFill>
                <a:latin typeface="+mn-lt"/>
                <a:ea typeface="ＭＳ Ｐゴシック" pitchFamily="-107" charset="-128"/>
              </a:rPr>
              <a:t>Clean Coalition – Mission and Advisors</a:t>
            </a:r>
            <a:endParaRPr lang="en-US" dirty="0">
              <a:latin typeface="+mn-lt"/>
            </a:endParaRPr>
          </a:p>
        </p:txBody>
      </p:sp>
      <p:sp>
        <p:nvSpPr>
          <p:cNvPr id="8" name="TextBox 7"/>
          <p:cNvSpPr txBox="1">
            <a:spLocks noChangeArrowheads="1"/>
          </p:cNvSpPr>
          <p:nvPr/>
        </p:nvSpPr>
        <p:spPr bwMode="auto">
          <a:xfrm>
            <a:off x="2743200" y="1864519"/>
            <a:ext cx="3657600" cy="376237"/>
          </a:xfrm>
          <a:prstGeom prst="rect">
            <a:avLst/>
          </a:prstGeom>
          <a:solidFill>
            <a:srgbClr val="249CFF"/>
          </a:solidFill>
          <a:ln w="9525">
            <a:solidFill>
              <a:srgbClr val="B6DCDF"/>
            </a:solidFill>
            <a:miter lim="800000"/>
            <a:headEnd/>
            <a:tailEnd/>
          </a:ln>
          <a:effectLst>
            <a:outerShdw dist="23000" dir="5400000" rotWithShape="0">
              <a:srgbClr val="808080">
                <a:alpha val="34998"/>
              </a:srgbClr>
            </a:outerShdw>
          </a:effectLst>
        </p:spPr>
        <p:txBody>
          <a:bodyPr>
            <a:spAutoFit/>
          </a:bodyPr>
          <a:lstStyle/>
          <a:p>
            <a:pPr algn="ctr" fontAlgn="auto">
              <a:spcBef>
                <a:spcPts val="0"/>
              </a:spcBef>
              <a:spcAft>
                <a:spcPts val="0"/>
              </a:spcAft>
              <a:defRPr/>
            </a:pPr>
            <a:r>
              <a:rPr lang="en-US" dirty="0">
                <a:solidFill>
                  <a:schemeClr val="lt1"/>
                </a:solidFill>
                <a:latin typeface="Calibri"/>
                <a:cs typeface="Calibri"/>
              </a:rPr>
              <a:t>Board of Advisors</a:t>
            </a:r>
          </a:p>
        </p:txBody>
      </p:sp>
      <p:sp>
        <p:nvSpPr>
          <p:cNvPr id="26629" name="Text Box 5"/>
          <p:cNvSpPr txBox="1">
            <a:spLocks noChangeArrowheads="1"/>
          </p:cNvSpPr>
          <p:nvPr/>
        </p:nvSpPr>
        <p:spPr bwMode="auto">
          <a:xfrm>
            <a:off x="-50800" y="2226469"/>
            <a:ext cx="3124200" cy="4261936"/>
          </a:xfrm>
          <a:prstGeom prst="rect">
            <a:avLst/>
          </a:prstGeom>
          <a:noFill/>
          <a:ln w="9525">
            <a:noFill/>
            <a:miter lim="800000"/>
            <a:headEnd/>
            <a:tailEnd/>
          </a:ln>
        </p:spPr>
        <p:txBody>
          <a:bodyPr>
            <a:spAutoFit/>
          </a:bodyPr>
          <a:lstStyle/>
          <a:p>
            <a:pPr algn="ctr">
              <a:lnSpc>
                <a:spcPct val="95000"/>
              </a:lnSpc>
              <a:spcBef>
                <a:spcPct val="50000"/>
              </a:spcBef>
            </a:pPr>
            <a:r>
              <a:rPr lang="en-US" sz="1400" b="1" dirty="0">
                <a:solidFill>
                  <a:srgbClr val="357ECB"/>
                </a:solidFill>
                <a:latin typeface="Calibri" pitchFamily="34" charset="0"/>
                <a:cs typeface="Arial" charset="0"/>
              </a:rPr>
              <a:t>Jeff Anderson</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Co-founder and Former ED, Clean Economy Network</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Arial" charset="0"/>
              </a:rPr>
              <a:t>Josh Becker</a:t>
            </a:r>
            <a:r>
              <a:rPr lang="en-US" sz="1100" dirty="0">
                <a:solidFill>
                  <a:srgbClr val="357ECB"/>
                </a:solidFill>
                <a:latin typeface="Calibri" pitchFamily="34" charset="0"/>
                <a:cs typeface="Arial" charset="0"/>
              </a:rPr>
              <a:t/>
            </a:r>
            <a:br>
              <a:rPr lang="en-US" sz="1100" dirty="0">
                <a:solidFill>
                  <a:srgbClr val="357ECB"/>
                </a:solidFill>
                <a:latin typeface="Calibri" pitchFamily="34" charset="0"/>
                <a:cs typeface="Arial" charset="0"/>
              </a:rPr>
            </a:br>
            <a:r>
              <a:rPr lang="en-US" sz="1100" i="1" dirty="0">
                <a:latin typeface="Calibri" pitchFamily="34" charset="0"/>
                <a:cs typeface="Arial" charset="0"/>
              </a:rPr>
              <a:t>General Partner and Co-founder, New Cycle Capital</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Arial" charset="0"/>
              </a:rPr>
              <a:t>Jeff Brothers</a:t>
            </a:r>
            <a:r>
              <a:rPr lang="en-US" sz="1100" b="1" dirty="0">
                <a:latin typeface="Calibri" pitchFamily="34" charset="0"/>
                <a:cs typeface="Arial" charset="0"/>
              </a:rPr>
              <a:t/>
            </a:r>
            <a:br>
              <a:rPr lang="en-US" sz="1100" b="1" dirty="0">
                <a:latin typeface="Calibri" pitchFamily="34" charset="0"/>
                <a:cs typeface="Arial" charset="0"/>
              </a:rPr>
            </a:br>
            <a:r>
              <a:rPr lang="en-US" sz="1100" i="1" dirty="0">
                <a:latin typeface="Calibri" pitchFamily="34" charset="0"/>
                <a:cs typeface="Arial" charset="0"/>
              </a:rPr>
              <a:t>CEO, Sol Orchard</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Calibri" pitchFamily="34" charset="0"/>
              </a:rPr>
              <a:t>Jeffrey Byron</a:t>
            </a:r>
            <a:r>
              <a:rPr lang="en-US" sz="1400" dirty="0">
                <a:latin typeface="Calibri" pitchFamily="34" charset="0"/>
                <a:cs typeface="Calibri" pitchFamily="34" charset="0"/>
              </a:rPr>
              <a:t/>
            </a:r>
            <a:br>
              <a:rPr lang="en-US" sz="1400" dirty="0">
                <a:latin typeface="Calibri" pitchFamily="34" charset="0"/>
                <a:cs typeface="Calibri" pitchFamily="34" charset="0"/>
              </a:rPr>
            </a:br>
            <a:r>
              <a:rPr lang="en-US" sz="1100" i="1" dirty="0">
                <a:latin typeface="Calibri" pitchFamily="34" charset="0"/>
                <a:cs typeface="Calibri" pitchFamily="34" charset="0"/>
              </a:rPr>
              <a:t>Vice Chairman National Board of Directors, </a:t>
            </a:r>
            <a:r>
              <a:rPr lang="en-US" sz="1100" i="1" dirty="0" err="1">
                <a:latin typeface="Calibri" pitchFamily="34" charset="0"/>
                <a:cs typeface="Calibri" pitchFamily="34" charset="0"/>
              </a:rPr>
              <a:t>Cleantech</a:t>
            </a:r>
            <a:r>
              <a:rPr lang="en-US" sz="1100" i="1" dirty="0">
                <a:latin typeface="Calibri" pitchFamily="34" charset="0"/>
                <a:cs typeface="Calibri" pitchFamily="34" charset="0"/>
              </a:rPr>
              <a:t> Open; Former California Energy Commissioner (2006-2011)</a:t>
            </a:r>
          </a:p>
          <a:p>
            <a:pPr algn="ctr">
              <a:lnSpc>
                <a:spcPct val="95000"/>
              </a:lnSpc>
              <a:spcBef>
                <a:spcPct val="50000"/>
              </a:spcBef>
            </a:pPr>
            <a:r>
              <a:rPr lang="en-US" sz="1400" b="1" dirty="0" smtClean="0">
                <a:solidFill>
                  <a:srgbClr val="357ECB"/>
                </a:solidFill>
                <a:latin typeface="Calibri" pitchFamily="34" charset="0"/>
                <a:cs typeface="Arial" charset="0"/>
              </a:rPr>
              <a:t>Rick </a:t>
            </a:r>
            <a:r>
              <a:rPr lang="en-US" sz="1400" b="1" dirty="0" err="1">
                <a:solidFill>
                  <a:srgbClr val="357ECB"/>
                </a:solidFill>
                <a:latin typeface="Calibri" pitchFamily="34" charset="0"/>
                <a:cs typeface="Arial" charset="0"/>
              </a:rPr>
              <a:t>DeGolia</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Senior Business Advisor, </a:t>
            </a:r>
            <a:r>
              <a:rPr lang="en-US" sz="1100" i="1" dirty="0" err="1">
                <a:latin typeface="Calibri" pitchFamily="34" charset="0"/>
                <a:cs typeface="Arial" charset="0"/>
              </a:rPr>
              <a:t>InVisM</a:t>
            </a:r>
            <a:r>
              <a:rPr lang="en-US" sz="1100" i="1" dirty="0">
                <a:latin typeface="Calibri" pitchFamily="34" charset="0"/>
                <a:cs typeface="Arial" charset="0"/>
              </a:rPr>
              <a:t>, Inc.</a:t>
            </a:r>
          </a:p>
          <a:p>
            <a:pPr algn="ctr">
              <a:lnSpc>
                <a:spcPct val="95000"/>
              </a:lnSpc>
              <a:spcBef>
                <a:spcPct val="50000"/>
              </a:spcBef>
            </a:pPr>
            <a:r>
              <a:rPr lang="en-US" sz="1400" b="1" dirty="0">
                <a:solidFill>
                  <a:srgbClr val="357ECB"/>
                </a:solidFill>
                <a:latin typeface="Calibri" pitchFamily="34" charset="0"/>
                <a:cs typeface="Arial" charset="0"/>
              </a:rPr>
              <a:t>Mark Fulton</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Managing Director, Global Head of Climate Change Investment Research, DB Climate Change Advisors, a member of the Deutsche Bank Group</a:t>
            </a:r>
          </a:p>
          <a:p>
            <a:pPr algn="ctr">
              <a:lnSpc>
                <a:spcPct val="95000"/>
              </a:lnSpc>
              <a:spcBef>
                <a:spcPct val="50000"/>
              </a:spcBef>
            </a:pPr>
            <a:r>
              <a:rPr lang="en-US" sz="1400" b="1" dirty="0">
                <a:solidFill>
                  <a:srgbClr val="357ECB"/>
                </a:solidFill>
                <a:latin typeface="Calibri" pitchFamily="34" charset="0"/>
              </a:rPr>
              <a:t>John </a:t>
            </a:r>
            <a:r>
              <a:rPr lang="en-US" sz="1400" b="1" dirty="0" err="1">
                <a:solidFill>
                  <a:srgbClr val="357ECB"/>
                </a:solidFill>
                <a:latin typeface="Calibri" pitchFamily="34" charset="0"/>
              </a:rPr>
              <a:t>Geesman</a:t>
            </a:r>
            <a:r>
              <a:rPr lang="en-US" sz="1100" b="1" dirty="0">
                <a:solidFill>
                  <a:srgbClr val="357ECB"/>
                </a:solidFill>
                <a:latin typeface="Calibri" pitchFamily="34" charset="0"/>
              </a:rPr>
              <a:t/>
            </a:r>
            <a:br>
              <a:rPr lang="en-US" sz="1100" b="1" dirty="0">
                <a:solidFill>
                  <a:srgbClr val="357ECB"/>
                </a:solidFill>
                <a:latin typeface="Calibri" pitchFamily="34" charset="0"/>
              </a:rPr>
            </a:br>
            <a:r>
              <a:rPr lang="en-US" sz="1100" i="1" dirty="0">
                <a:latin typeface="Calibri" pitchFamily="34" charset="0"/>
              </a:rPr>
              <a:t>Former Commissioner, California Energy Commission</a:t>
            </a:r>
            <a:endParaRPr lang="en-US" sz="1100" dirty="0">
              <a:latin typeface="Calibri" pitchFamily="34" charset="0"/>
              <a:cs typeface="Arial" charset="0"/>
            </a:endParaRPr>
          </a:p>
        </p:txBody>
      </p:sp>
      <p:sp>
        <p:nvSpPr>
          <p:cNvPr id="26630" name="Text Box 6"/>
          <p:cNvSpPr txBox="1">
            <a:spLocks noChangeArrowheads="1"/>
          </p:cNvSpPr>
          <p:nvPr/>
        </p:nvSpPr>
        <p:spPr bwMode="auto">
          <a:xfrm>
            <a:off x="3048000" y="2362200"/>
            <a:ext cx="3048000" cy="4378122"/>
          </a:xfrm>
          <a:prstGeom prst="rect">
            <a:avLst/>
          </a:prstGeom>
          <a:noFill/>
          <a:ln w="9525">
            <a:noFill/>
            <a:miter lim="800000"/>
            <a:headEnd/>
            <a:tailEnd/>
          </a:ln>
        </p:spPr>
        <p:txBody>
          <a:bodyPr>
            <a:spAutoFit/>
          </a:bodyPr>
          <a:lstStyle/>
          <a:p>
            <a:pPr algn="ctr">
              <a:spcBef>
                <a:spcPct val="50000"/>
              </a:spcBef>
            </a:pPr>
            <a:r>
              <a:rPr lang="en-US" sz="1400" b="1" dirty="0">
                <a:solidFill>
                  <a:srgbClr val="357ECB"/>
                </a:solidFill>
                <a:latin typeface="Calibri" pitchFamily="34" charset="0"/>
                <a:cs typeface="Arial" charset="0"/>
              </a:rPr>
              <a:t>Patricia </a:t>
            </a:r>
            <a:r>
              <a:rPr lang="en-US" sz="1400" b="1" dirty="0" err="1">
                <a:solidFill>
                  <a:srgbClr val="357ECB"/>
                </a:solidFill>
                <a:latin typeface="Calibri" pitchFamily="34" charset="0"/>
                <a:cs typeface="Arial" charset="0"/>
              </a:rPr>
              <a:t>Glaza</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Principal, Arsenal Venture Partners; Former Executive Director, Clean Technology and Sustainable Industries Organization</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rPr>
              <a:t>Amory B. </a:t>
            </a:r>
            <a:r>
              <a:rPr lang="en-US" sz="1400" b="1" dirty="0" err="1">
                <a:solidFill>
                  <a:srgbClr val="357ECB"/>
                </a:solidFill>
                <a:latin typeface="Calibri" pitchFamily="34" charset="0"/>
              </a:rPr>
              <a:t>Lovins</a:t>
            </a:r>
            <a:r>
              <a:rPr lang="en-US" sz="1100" b="1" dirty="0">
                <a:solidFill>
                  <a:srgbClr val="357ECB"/>
                </a:solidFill>
                <a:latin typeface="Calibri" pitchFamily="34" charset="0"/>
              </a:rPr>
              <a:t/>
            </a:r>
            <a:br>
              <a:rPr lang="en-US" sz="1100" b="1" dirty="0">
                <a:solidFill>
                  <a:srgbClr val="357ECB"/>
                </a:solidFill>
                <a:latin typeface="Calibri" pitchFamily="34" charset="0"/>
              </a:rPr>
            </a:br>
            <a:r>
              <a:rPr lang="en-US" sz="1100" i="1" dirty="0">
                <a:latin typeface="Calibri" pitchFamily="34" charset="0"/>
              </a:rPr>
              <a:t>Chairman and Chief Scientist, Rocky Mountain Institute</a:t>
            </a:r>
            <a:endParaRPr lang="en-US" sz="1100" b="1" dirty="0">
              <a:solidFill>
                <a:srgbClr val="357ECB"/>
              </a:solidFill>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L. Hunter </a:t>
            </a:r>
            <a:r>
              <a:rPr lang="en-US" sz="1400" b="1" dirty="0" err="1">
                <a:solidFill>
                  <a:srgbClr val="357ECB"/>
                </a:solidFill>
                <a:latin typeface="Calibri" pitchFamily="34" charset="0"/>
                <a:cs typeface="Arial" charset="0"/>
              </a:rPr>
              <a:t>Lovins</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President, Natural Capitalism Solutions</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Dan </a:t>
            </a:r>
            <a:r>
              <a:rPr lang="en-US" sz="1400" b="1" dirty="0" err="1">
                <a:solidFill>
                  <a:srgbClr val="357ECB"/>
                </a:solidFill>
                <a:latin typeface="Calibri" pitchFamily="34" charset="0"/>
                <a:cs typeface="Arial" charset="0"/>
              </a:rPr>
              <a:t>Kammen</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Director of the Renewable and Appropriate Energy Laboratory at UC Berkeley; Former </a:t>
            </a:r>
            <a:r>
              <a:rPr lang="en-US" sz="1100" i="1" dirty="0">
                <a:latin typeface="Calibri" pitchFamily="34" charset="0"/>
              </a:rPr>
              <a:t>Chief Technical Specialist for Renewable Energy and Energy Efficiency, World Bank</a:t>
            </a:r>
            <a:endParaRPr lang="en-US" sz="1100" i="1"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Fred </a:t>
            </a:r>
            <a:r>
              <a:rPr lang="en-US" sz="1400" b="1" dirty="0" err="1">
                <a:solidFill>
                  <a:srgbClr val="357ECB"/>
                </a:solidFill>
                <a:latin typeface="Calibri" pitchFamily="34" charset="0"/>
                <a:cs typeface="Arial" charset="0"/>
              </a:rPr>
              <a:t>Keeley</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Treasurer, Santa Cruz County, and Former Speaker pro Tempore of the California State </a:t>
            </a:r>
            <a:r>
              <a:rPr lang="en-US" sz="1100" i="1" dirty="0" smtClean="0">
                <a:latin typeface="Calibri" pitchFamily="34" charset="0"/>
                <a:cs typeface="Arial" charset="0"/>
              </a:rPr>
              <a:t>Assembly</a:t>
            </a:r>
          </a:p>
          <a:p>
            <a:pPr algn="ctr">
              <a:spcBef>
                <a:spcPct val="50000"/>
              </a:spcBef>
            </a:pPr>
            <a:r>
              <a:rPr lang="en-US" sz="1400" b="1" dirty="0">
                <a:solidFill>
                  <a:srgbClr val="357ECB"/>
                </a:solidFill>
                <a:latin typeface="Calibri" pitchFamily="34" charset="0"/>
                <a:cs typeface="Arial" charset="0"/>
              </a:rPr>
              <a:t>Felix Kramer</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Founder, California Cars Initiative</a:t>
            </a:r>
            <a:endParaRPr lang="en-US" sz="1100" dirty="0">
              <a:latin typeface="Calibri" pitchFamily="34" charset="0"/>
              <a:cs typeface="Arial" charset="0"/>
            </a:endParaRPr>
          </a:p>
          <a:p>
            <a:pPr algn="ctr">
              <a:spcBef>
                <a:spcPct val="50000"/>
              </a:spcBef>
            </a:pPr>
            <a:endParaRPr lang="en-US" sz="1100" i="1" dirty="0">
              <a:latin typeface="Calibri" pitchFamily="34" charset="0"/>
              <a:cs typeface="Arial" charset="0"/>
            </a:endParaRPr>
          </a:p>
        </p:txBody>
      </p:sp>
      <p:sp>
        <p:nvSpPr>
          <p:cNvPr id="26631" name="Text Box 7"/>
          <p:cNvSpPr txBox="1">
            <a:spLocks noChangeArrowheads="1"/>
          </p:cNvSpPr>
          <p:nvPr/>
        </p:nvSpPr>
        <p:spPr bwMode="auto">
          <a:xfrm>
            <a:off x="6096000" y="2226469"/>
            <a:ext cx="3048000" cy="4216539"/>
          </a:xfrm>
          <a:prstGeom prst="rect">
            <a:avLst/>
          </a:prstGeom>
          <a:noFill/>
          <a:ln w="9525">
            <a:noFill/>
            <a:miter lim="800000"/>
            <a:headEnd/>
            <a:tailEnd/>
          </a:ln>
        </p:spPr>
        <p:txBody>
          <a:bodyPr>
            <a:spAutoFit/>
          </a:bodyPr>
          <a:lstStyle/>
          <a:p>
            <a:pPr algn="ctr">
              <a:spcBef>
                <a:spcPct val="50000"/>
              </a:spcBef>
            </a:pPr>
            <a:r>
              <a:rPr lang="en-US" sz="1400" b="1" dirty="0" err="1" smtClean="0">
                <a:solidFill>
                  <a:srgbClr val="357ECB"/>
                </a:solidFill>
                <a:latin typeface="Calibri" pitchFamily="34" charset="0"/>
                <a:cs typeface="Calibri" pitchFamily="34" charset="0"/>
              </a:rPr>
              <a:t>Ramamoorthy</a:t>
            </a:r>
            <a:r>
              <a:rPr lang="en-US" sz="1400" b="1" dirty="0" smtClean="0">
                <a:solidFill>
                  <a:srgbClr val="357ECB"/>
                </a:solidFill>
                <a:latin typeface="Calibri" pitchFamily="34" charset="0"/>
                <a:cs typeface="Calibri" pitchFamily="34" charset="0"/>
              </a:rPr>
              <a:t> Ramesh</a:t>
            </a:r>
            <a:br>
              <a:rPr lang="en-US" sz="1400" b="1" dirty="0" smtClean="0">
                <a:solidFill>
                  <a:srgbClr val="357ECB"/>
                </a:solidFill>
                <a:latin typeface="Calibri" pitchFamily="34" charset="0"/>
                <a:cs typeface="Calibri" pitchFamily="34" charset="0"/>
              </a:rPr>
            </a:br>
            <a:r>
              <a:rPr lang="en-US" sz="1100" i="1" dirty="0" smtClean="0">
                <a:latin typeface="Calibri" pitchFamily="34" charset="0"/>
                <a:cs typeface="Calibri" pitchFamily="34" charset="0"/>
              </a:rPr>
              <a:t>Founding Director, U.S. Department of Energy </a:t>
            </a:r>
            <a:r>
              <a:rPr lang="en-US" sz="1100" i="1" dirty="0" err="1" smtClean="0">
                <a:latin typeface="Calibri" pitchFamily="34" charset="0"/>
                <a:cs typeface="Calibri" pitchFamily="34" charset="0"/>
              </a:rPr>
              <a:t>SunShot</a:t>
            </a:r>
            <a:r>
              <a:rPr lang="en-US" sz="1100" i="1" dirty="0" smtClean="0">
                <a:latin typeface="Calibri" pitchFamily="34" charset="0"/>
                <a:cs typeface="Calibri" pitchFamily="34" charset="0"/>
              </a:rPr>
              <a:t> Initiative</a:t>
            </a:r>
            <a:endParaRPr lang="en-US" sz="1100" dirty="0" smtClean="0">
              <a:latin typeface="Calibri" pitchFamily="34" charset="0"/>
              <a:cs typeface="Calibri" pitchFamily="34" charset="0"/>
            </a:endParaRPr>
          </a:p>
          <a:p>
            <a:pPr algn="ctr">
              <a:spcBef>
                <a:spcPct val="50000"/>
              </a:spcBef>
            </a:pPr>
            <a:r>
              <a:rPr lang="en-US" sz="1400" b="1" dirty="0" smtClean="0">
                <a:solidFill>
                  <a:srgbClr val="357ECB"/>
                </a:solidFill>
                <a:latin typeface="Calibri" pitchFamily="34" charset="0"/>
                <a:cs typeface="Arial" charset="0"/>
              </a:rPr>
              <a:t>Governor </a:t>
            </a:r>
            <a:r>
              <a:rPr lang="en-US" sz="1400" b="1" dirty="0">
                <a:solidFill>
                  <a:srgbClr val="357ECB"/>
                </a:solidFill>
                <a:latin typeface="Calibri" pitchFamily="34" charset="0"/>
                <a:cs typeface="Arial" charset="0"/>
              </a:rPr>
              <a:t>Bill Ritter</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Director, Colorado State University’s Center for the New Energy Economy, and Former Colorado Governor</a:t>
            </a:r>
          </a:p>
          <a:p>
            <a:pPr algn="ctr">
              <a:spcBef>
                <a:spcPct val="50000"/>
              </a:spcBef>
            </a:pPr>
            <a:r>
              <a:rPr lang="en-US" sz="1400" b="1" dirty="0">
                <a:solidFill>
                  <a:srgbClr val="357ECB"/>
                </a:solidFill>
                <a:latin typeface="Calibri" pitchFamily="34" charset="0"/>
                <a:cs typeface="Arial" charset="0"/>
              </a:rPr>
              <a:t>Terry </a:t>
            </a:r>
            <a:r>
              <a:rPr lang="en-US" sz="1400" b="1" dirty="0" err="1">
                <a:solidFill>
                  <a:srgbClr val="357ECB"/>
                </a:solidFill>
                <a:latin typeface="Calibri" pitchFamily="34" charset="0"/>
                <a:cs typeface="Arial" charset="0"/>
              </a:rPr>
              <a:t>Tamminen</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Former Secretary of the California EPA and Special Advisor to CA Governor Arnold Schwarzenegger</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Jim Weldon</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CEO, Solar Junction</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R. James Woolsey</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Chairman, Woolsey Partners, and Venture Partner, Lux Capital;</a:t>
            </a:r>
            <a:br>
              <a:rPr lang="en-US" sz="1100" i="1" dirty="0">
                <a:latin typeface="Calibri" pitchFamily="34" charset="0"/>
                <a:cs typeface="Arial" charset="0"/>
              </a:rPr>
            </a:br>
            <a:r>
              <a:rPr lang="en-US" sz="1100" i="1" dirty="0">
                <a:latin typeface="Calibri" pitchFamily="34" charset="0"/>
                <a:cs typeface="Arial" charset="0"/>
              </a:rPr>
              <a:t>Former Director of Central Intelligence </a:t>
            </a:r>
          </a:p>
          <a:p>
            <a:pPr algn="ctr">
              <a:spcBef>
                <a:spcPct val="50000"/>
              </a:spcBef>
            </a:pPr>
            <a:r>
              <a:rPr lang="en-US" sz="1400" b="1" dirty="0">
                <a:solidFill>
                  <a:srgbClr val="357ECB"/>
                </a:solidFill>
                <a:latin typeface="Calibri" pitchFamily="34" charset="0"/>
                <a:cs typeface="Arial" charset="0"/>
              </a:rPr>
              <a:t>Kurt Yeager</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Vice Chairman, Galvin Electricity Initiative; Former CEO, Electric Power Research Institute</a:t>
            </a:r>
            <a:endParaRPr lang="en-US" sz="1100" dirty="0">
              <a:latin typeface="Calibri" pitchFamily="34" charset="0"/>
            </a:endParaRPr>
          </a:p>
        </p:txBody>
      </p:sp>
      <p:sp>
        <p:nvSpPr>
          <p:cNvPr id="9" name="Title 2"/>
          <p:cNvSpPr txBox="1">
            <a:spLocks/>
          </p:cNvSpPr>
          <p:nvPr/>
        </p:nvSpPr>
        <p:spPr bwMode="auto">
          <a:xfrm>
            <a:off x="381000" y="884238"/>
            <a:ext cx="8305800" cy="914400"/>
          </a:xfrm>
          <a:prstGeom prst="rect">
            <a:avLst/>
          </a:prstGeom>
          <a:gradFill rotWithShape="1">
            <a:gsLst>
              <a:gs pos="0">
                <a:srgbClr val="F8F8F8"/>
              </a:gs>
              <a:gs pos="20000">
                <a:srgbClr val="F7F7F7"/>
              </a:gs>
              <a:gs pos="100000">
                <a:srgbClr val="BDBDBD"/>
              </a:gs>
            </a:gsLst>
            <a:lin ang="5400000"/>
          </a:gradFill>
          <a:ln cap="flat">
            <a:solidFill>
              <a:srgbClr val="F9F9F9"/>
            </a:solidFill>
          </a:ln>
          <a:effectLst>
            <a:outerShdw dist="23000" dir="5400000" rotWithShape="0">
              <a:srgbClr val="000000">
                <a:alpha val="34999"/>
              </a:srgbClr>
            </a:outerShdw>
          </a:effectLst>
          <a:extLst/>
        </p:spPr>
        <p:txBody>
          <a:bodyPr lIns="38100" tIns="38100" rIns="38100" bIns="38100" anchor="ctr">
            <a:normAutofit fontScale="92500" lnSpcReduction="20000"/>
          </a:bodyPr>
          <a:lstStyle>
            <a:lvl1pPr algn="l" rtl="0" fontAlgn="base">
              <a:spcBef>
                <a:spcPct val="0"/>
              </a:spcBef>
              <a:spcAft>
                <a:spcPct val="0"/>
              </a:spcAft>
              <a:defRPr sz="2400" b="1">
                <a:solidFill>
                  <a:srgbClr val="FFFFFF"/>
                </a:solidFill>
                <a:latin typeface="+mj-lt"/>
                <a:ea typeface="+mj-ea"/>
                <a:cs typeface="+mj-cs"/>
                <a:sym typeface="Arial" charset="0"/>
              </a:defRPr>
            </a:lvl1pPr>
            <a:lvl2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2pPr>
            <a:lvl3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3pPr>
            <a:lvl4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4pPr>
            <a:lvl5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5pPr>
            <a:lvl6pPr marL="4572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9pPr>
          </a:lstStyle>
          <a:p>
            <a:pPr algn="ctr">
              <a:defRPr/>
            </a:pPr>
            <a:r>
              <a:rPr lang="en-US" sz="1800" dirty="0" smtClean="0">
                <a:solidFill>
                  <a:schemeClr val="tx1"/>
                </a:solidFill>
                <a:effectLst>
                  <a:outerShdw blurRad="38100" dist="38100" dir="2700000" algn="tl">
                    <a:srgbClr val="C0C0C0"/>
                  </a:outerShdw>
                </a:effectLst>
                <a:latin typeface="Arial"/>
                <a:cs typeface="Arial"/>
              </a:rPr>
              <a:t>Mission</a:t>
            </a:r>
            <a:r>
              <a:rPr lang="en-US" sz="1800" dirty="0" smtClean="0">
                <a:solidFill>
                  <a:schemeClr val="tx1"/>
                </a:solidFill>
                <a:latin typeface="Arial"/>
                <a:cs typeface="Arial"/>
              </a:rPr>
              <a:t/>
            </a:r>
            <a:br>
              <a:rPr lang="en-US" sz="1800" dirty="0" smtClean="0">
                <a:solidFill>
                  <a:schemeClr val="tx1"/>
                </a:solidFill>
                <a:latin typeface="Arial"/>
                <a:cs typeface="Arial"/>
              </a:rPr>
            </a:br>
            <a:r>
              <a:rPr lang="en-US" sz="1800" b="0" dirty="0" smtClean="0">
                <a:solidFill>
                  <a:schemeClr val="tx1"/>
                </a:solidFill>
                <a:latin typeface="Arial"/>
                <a:cs typeface="Arial"/>
              </a:rPr>
              <a:t>To accelerate the transition to local energy systems through innovative policies and programs that deliver cost-effective renewable energy, strengthen local economies, foster environmental sustainability, and enhance energy security</a:t>
            </a:r>
            <a:endParaRPr lang="en-US" sz="1700" b="0" dirty="0" smtClean="0">
              <a:solidFill>
                <a:schemeClr val="tx1"/>
              </a:solidFill>
              <a:latin typeface="Arial"/>
              <a:cs typeface="Arial"/>
            </a:endParaRPr>
          </a:p>
        </p:txBody>
      </p:sp>
    </p:spTree>
    <p:extLst>
      <p:ext uri="{BB962C8B-B14F-4D97-AF65-F5344CB8AC3E}">
        <p14:creationId xmlns:p14="http://schemas.microsoft.com/office/powerpoint/2010/main" val="35753608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
          <p:cNvSpPr>
            <a:spLocks noGrp="1"/>
          </p:cNvSpPr>
          <p:nvPr>
            <p:ph type="title" idx="4294967295"/>
          </p:nvPr>
        </p:nvSpPr>
        <p:spPr>
          <a:xfrm>
            <a:off x="0" y="0"/>
            <a:ext cx="7315200" cy="762000"/>
          </a:xfrm>
        </p:spPr>
        <p:txBody>
          <a:bodyPr>
            <a:normAutofit/>
          </a:bodyPr>
          <a:lstStyle/>
          <a:p>
            <a:pPr algn="l"/>
            <a:r>
              <a:rPr lang="en-US" sz="2800" b="1" dirty="0" smtClean="0">
                <a:solidFill>
                  <a:schemeClr val="bg1"/>
                </a:solidFill>
              </a:rPr>
              <a:t>Clean Coalition Vision = DG+DR+ES+EV+MC2</a:t>
            </a:r>
          </a:p>
        </p:txBody>
      </p:sp>
      <p:pic>
        <p:nvPicPr>
          <p:cNvPr id="12290" name="Content Placeholder 21"/>
          <p:cNvPicPr>
            <a:picLocks noGrp="1" noChangeAspect="1"/>
          </p:cNvPicPr>
          <p:nvPr>
            <p:ph idx="4294967295"/>
          </p:nvPr>
        </p:nvPicPr>
        <p:blipFill>
          <a:blip r:embed="rId3"/>
          <a:srcRect/>
          <a:stretch>
            <a:fillRect/>
          </a:stretch>
        </p:blipFill>
        <p:spPr>
          <a:xfrm>
            <a:off x="762000" y="762000"/>
            <a:ext cx="7772400" cy="5700713"/>
          </a:xfrm>
        </p:spPr>
      </p:pic>
      <p:cxnSp>
        <p:nvCxnSpPr>
          <p:cNvPr id="24" name="Straight Arrow Connector 23"/>
          <p:cNvCxnSpPr/>
          <p:nvPr/>
        </p:nvCxnSpPr>
        <p:spPr>
          <a:xfrm flipH="1" flipV="1">
            <a:off x="6934200" y="4648200"/>
            <a:ext cx="76200" cy="4572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19800" y="2514600"/>
            <a:ext cx="533400" cy="6858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6934200" cy="584775"/>
          </a:xfrm>
          <a:prstGeom prst="rect">
            <a:avLst/>
          </a:prstGeom>
          <a:noFill/>
        </p:spPr>
        <p:txBody>
          <a:bodyPr wrap="square" rtlCol="0">
            <a:spAutoFit/>
          </a:bodyPr>
          <a:lstStyle/>
          <a:p>
            <a:r>
              <a:rPr lang="en-US" sz="3200" b="1" dirty="0" smtClean="0">
                <a:solidFill>
                  <a:schemeClr val="bg1"/>
                </a:solidFill>
              </a:rPr>
              <a:t>Biopower in CA: way behind</a:t>
            </a:r>
            <a:endParaRPr lang="en-US" b="1" dirty="0">
              <a:solidFill>
                <a:schemeClr val="bg1"/>
              </a:solidFill>
            </a:endParaRPr>
          </a:p>
        </p:txBody>
      </p:sp>
      <p:sp>
        <p:nvSpPr>
          <p:cNvPr id="3" name="TextBox 2"/>
          <p:cNvSpPr txBox="1"/>
          <p:nvPr/>
        </p:nvSpPr>
        <p:spPr>
          <a:xfrm>
            <a:off x="1820104" y="4959225"/>
            <a:ext cx="3113089" cy="1323439"/>
          </a:xfrm>
          <a:prstGeom prst="rect">
            <a:avLst/>
          </a:prstGeom>
          <a:noFill/>
        </p:spPr>
        <p:txBody>
          <a:bodyPr wrap="square" rtlCol="0">
            <a:spAutoFit/>
          </a:bodyPr>
          <a:lstStyle/>
          <a:p>
            <a:pPr>
              <a:buFont typeface="Arial" pitchFamily="34" charset="0"/>
              <a:buChar char="•"/>
            </a:pPr>
            <a:r>
              <a:rPr lang="en-US" sz="2000" dirty="0" smtClean="0"/>
              <a:t> A number of CA programs exist for biopower and CHP, but they’re generally ineffective</a:t>
            </a:r>
            <a:endParaRPr lang="en-US" sz="2000" dirty="0"/>
          </a:p>
        </p:txBody>
      </p:sp>
      <p:sp>
        <p:nvSpPr>
          <p:cNvPr id="3075" name="Rectangle 3"/>
          <p:cNvSpPr>
            <a:spLocks noChangeArrowheads="1"/>
          </p:cNvSpPr>
          <p:nvPr/>
        </p:nvSpPr>
        <p:spPr bwMode="auto">
          <a:xfrm>
            <a:off x="0" y="3724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678085" y="1221537"/>
            <a:ext cx="6037082" cy="3545618"/>
          </a:xfrm>
          <a:prstGeom prst="rect">
            <a:avLst/>
          </a:prstGeom>
          <a:noFill/>
          <a:ln>
            <a:noFill/>
          </a:ln>
        </p:spPr>
      </p:pic>
      <p:sp>
        <p:nvSpPr>
          <p:cNvPr id="8" name="Rectangle 7"/>
          <p:cNvSpPr/>
          <p:nvPr/>
        </p:nvSpPr>
        <p:spPr>
          <a:xfrm>
            <a:off x="223910" y="2051497"/>
            <a:ext cx="1459369" cy="2031325"/>
          </a:xfrm>
          <a:prstGeom prst="rect">
            <a:avLst/>
          </a:prstGeom>
        </p:spPr>
        <p:txBody>
          <a:bodyPr wrap="square">
            <a:spAutoFit/>
          </a:bodyPr>
          <a:lstStyle/>
          <a:p>
            <a:r>
              <a:rPr lang="en-US" sz="1400" i="1" dirty="0"/>
              <a:t>Comparing Germany and California biopower markets (sources: CA Energy Commission; Germany’s BDEW).</a:t>
            </a:r>
            <a:r>
              <a:rPr lang="en-US" sz="1400" dirty="0" smtClean="0">
                <a:effectLst/>
              </a:rPr>
              <a:t> </a:t>
            </a:r>
            <a:endParaRPr lang="en-US" sz="1400" dirty="0"/>
          </a:p>
        </p:txBody>
      </p:sp>
      <p:sp>
        <p:nvSpPr>
          <p:cNvPr id="4" name="Rectangle 3"/>
          <p:cNvSpPr/>
          <p:nvPr/>
        </p:nvSpPr>
        <p:spPr>
          <a:xfrm>
            <a:off x="4987830" y="4648397"/>
            <a:ext cx="3168651" cy="1631216"/>
          </a:xfrm>
          <a:prstGeom prst="rect">
            <a:avLst/>
          </a:prstGeom>
        </p:spPr>
        <p:txBody>
          <a:bodyPr wrap="square">
            <a:spAutoFit/>
          </a:bodyPr>
          <a:lstStyle/>
          <a:p>
            <a:pPr>
              <a:buFont typeface="Arial" pitchFamily="34" charset="0"/>
              <a:buChar char="•"/>
            </a:pPr>
            <a:endParaRPr lang="en-US" sz="2000" dirty="0"/>
          </a:p>
          <a:p>
            <a:pPr>
              <a:buFont typeface="Arial" pitchFamily="34" charset="0"/>
              <a:buChar char="•"/>
            </a:pPr>
            <a:r>
              <a:rPr lang="en-US" sz="2000" dirty="0"/>
              <a:t> Other jurisdictions, particularly Germany, are leading the way with effective </a:t>
            </a:r>
            <a:r>
              <a:rPr lang="en-US" sz="2000" dirty="0" smtClean="0"/>
              <a:t>programs</a:t>
            </a:r>
            <a:endParaRPr lang="en-US" sz="2000" dirty="0"/>
          </a:p>
        </p:txBody>
      </p:sp>
    </p:spTree>
    <p:extLst>
      <p:ext uri="{BB962C8B-B14F-4D97-AF65-F5344CB8AC3E}">
        <p14:creationId xmlns:p14="http://schemas.microsoft.com/office/powerpoint/2010/main" val="11305675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California Biopower Programs &amp; Critical Issues</a:t>
            </a:r>
            <a:endParaRPr lang="en-US" sz="2400" b="1" dirty="0">
              <a:solidFill>
                <a:schemeClr val="bg1"/>
              </a:solidFill>
              <a:latin typeface="Arial" pitchFamily="34" charset="0"/>
              <a:cs typeface="Arial" pitchFamily="34" charset="0"/>
            </a:endParaRPr>
          </a:p>
        </p:txBody>
      </p:sp>
      <p:sp>
        <p:nvSpPr>
          <p:cNvPr id="6" name="Content Placeholder 2"/>
          <p:cNvSpPr>
            <a:spLocks noGrp="1"/>
          </p:cNvSpPr>
          <p:nvPr>
            <p:ph idx="1"/>
          </p:nvPr>
        </p:nvSpPr>
        <p:spPr>
          <a:xfrm>
            <a:off x="294408" y="1094511"/>
            <a:ext cx="8839201" cy="4864100"/>
          </a:xfrm>
        </p:spPr>
        <p:txBody>
          <a:bodyPr/>
          <a:lstStyle/>
          <a:p>
            <a:r>
              <a:rPr lang="en-US" sz="2000" dirty="0" smtClean="0">
                <a:solidFill>
                  <a:schemeClr val="tx1"/>
                </a:solidFill>
                <a:latin typeface="Arial" pitchFamily="34" charset="0"/>
                <a:ea typeface="ＭＳ Ｐゴシック" pitchFamily="34" charset="-128"/>
                <a:cs typeface="Arial" pitchFamily="34" charset="0"/>
              </a:rPr>
              <a:t>Feed-In Tariff</a:t>
            </a:r>
          </a:p>
          <a:p>
            <a:pPr lvl="1"/>
            <a:r>
              <a:rPr lang="en-US" sz="1800" dirty="0" smtClean="0">
                <a:solidFill>
                  <a:schemeClr val="tx1"/>
                </a:solidFill>
                <a:latin typeface="Arial" pitchFamily="34" charset="0"/>
                <a:ea typeface="ＭＳ Ｐゴシック" pitchFamily="34" charset="-128"/>
                <a:cs typeface="Arial" pitchFamily="34" charset="0"/>
              </a:rPr>
              <a:t>AB 1613 (price ~7 cents/kWh)</a:t>
            </a:r>
          </a:p>
          <a:p>
            <a:pPr lvl="1"/>
            <a:r>
              <a:rPr lang="en-US" sz="1800" dirty="0" smtClean="0">
                <a:solidFill>
                  <a:schemeClr val="tx1"/>
                </a:solidFill>
                <a:latin typeface="Arial" pitchFamily="34" charset="0"/>
                <a:ea typeface="ＭＳ Ｐゴシック" pitchFamily="34" charset="-128"/>
                <a:cs typeface="Arial" pitchFamily="34" charset="0"/>
              </a:rPr>
              <a:t>AB 1969 (price ~10 cents/kWh, interconnection)</a:t>
            </a:r>
          </a:p>
          <a:p>
            <a:pPr lvl="1"/>
            <a:r>
              <a:rPr lang="en-US" sz="1800" dirty="0" smtClean="0">
                <a:solidFill>
                  <a:schemeClr val="tx1"/>
                </a:solidFill>
                <a:latin typeface="Arial" pitchFamily="34" charset="0"/>
                <a:ea typeface="ＭＳ Ｐゴシック" pitchFamily="34" charset="-128"/>
                <a:cs typeface="Arial" pitchFamily="34" charset="0"/>
              </a:rPr>
              <a:t>SB 32, SB 1122, SB 1332 (TBD on price and PPA, Resource Adequacy, Deliverability, Interconnection)</a:t>
            </a:r>
          </a:p>
          <a:p>
            <a:pPr lvl="1"/>
            <a:endParaRPr lang="en-US" sz="800" dirty="0" smtClean="0">
              <a:solidFill>
                <a:schemeClr val="tx1"/>
              </a:solidFill>
              <a:latin typeface="Arial" pitchFamily="34" charset="0"/>
              <a:ea typeface="ＭＳ Ｐゴシック" pitchFamily="34" charset="-128"/>
              <a:cs typeface="Arial" pitchFamily="34" charset="0"/>
            </a:endParaRPr>
          </a:p>
          <a:p>
            <a:r>
              <a:rPr lang="en-US" sz="2000" dirty="0" smtClean="0">
                <a:solidFill>
                  <a:schemeClr val="tx1"/>
                </a:solidFill>
                <a:latin typeface="Arial" pitchFamily="34" charset="0"/>
                <a:ea typeface="ＭＳ Ｐゴシック" pitchFamily="34" charset="-128"/>
                <a:cs typeface="Arial" pitchFamily="34" charset="0"/>
              </a:rPr>
              <a:t>Request for Offer </a:t>
            </a:r>
          </a:p>
          <a:p>
            <a:pPr lvl="1"/>
            <a:r>
              <a:rPr lang="en-US" sz="1800" dirty="0" smtClean="0">
                <a:solidFill>
                  <a:schemeClr val="tx1"/>
                </a:solidFill>
                <a:latin typeface="Arial" pitchFamily="34" charset="0"/>
                <a:ea typeface="ＭＳ Ｐゴシック" pitchFamily="34" charset="-128"/>
                <a:cs typeface="Arial" pitchFamily="34" charset="0"/>
              </a:rPr>
              <a:t>CHP RFO (only attracting massive projects ~40 MW and larger)</a:t>
            </a:r>
          </a:p>
          <a:p>
            <a:endParaRPr lang="en-US" sz="800" dirty="0" smtClean="0">
              <a:solidFill>
                <a:schemeClr val="tx1"/>
              </a:solidFill>
              <a:latin typeface="Arial" pitchFamily="34" charset="0"/>
              <a:ea typeface="ＭＳ Ｐゴシック" pitchFamily="34" charset="-128"/>
              <a:cs typeface="Arial" pitchFamily="34" charset="0"/>
            </a:endParaRPr>
          </a:p>
          <a:p>
            <a:r>
              <a:rPr lang="en-US" sz="2000" dirty="0" smtClean="0">
                <a:solidFill>
                  <a:schemeClr val="tx1"/>
                </a:solidFill>
                <a:latin typeface="Arial" pitchFamily="34" charset="0"/>
                <a:ea typeface="ＭＳ Ｐゴシック" pitchFamily="34" charset="-128"/>
                <a:cs typeface="Arial" pitchFamily="34" charset="0"/>
              </a:rPr>
              <a:t>Self Generation</a:t>
            </a:r>
            <a:endParaRPr lang="en-US" sz="1600" dirty="0" smtClean="0">
              <a:solidFill>
                <a:schemeClr val="tx1"/>
              </a:solidFill>
              <a:latin typeface="Arial" pitchFamily="34" charset="0"/>
              <a:ea typeface="ＭＳ Ｐゴシック" pitchFamily="34" charset="-128"/>
              <a:cs typeface="Arial" pitchFamily="34" charset="0"/>
            </a:endParaRPr>
          </a:p>
          <a:p>
            <a:pPr lvl="1"/>
            <a:r>
              <a:rPr lang="en-US" sz="1800" dirty="0" smtClean="0">
                <a:solidFill>
                  <a:schemeClr val="tx1"/>
                </a:solidFill>
                <a:latin typeface="Arial" pitchFamily="34" charset="0"/>
                <a:ea typeface="ＭＳ Ｐゴシック" pitchFamily="34" charset="-128"/>
                <a:cs typeface="Arial" pitchFamily="34" charset="0"/>
              </a:rPr>
              <a:t>SGIP (impossible milestone timing, departing load charges 1-2.2 cents/kWh)</a:t>
            </a:r>
          </a:p>
        </p:txBody>
      </p:sp>
      <p:sp>
        <p:nvSpPr>
          <p:cNvPr id="7" name="TextBox 3"/>
          <p:cNvSpPr txBox="1">
            <a:spLocks noChangeArrowheads="1"/>
          </p:cNvSpPr>
          <p:nvPr/>
        </p:nvSpPr>
        <p:spPr bwMode="auto">
          <a:xfrm>
            <a:off x="533400" y="5197758"/>
            <a:ext cx="8051800" cy="769441"/>
          </a:xfrm>
          <a:prstGeom prst="rect">
            <a:avLst/>
          </a:prstGeom>
          <a:solidFill>
            <a:srgbClr val="FFFF00"/>
          </a:solidFill>
          <a:ln w="9525">
            <a:solidFill>
              <a:schemeClr val="tx1"/>
            </a:solidFill>
            <a:miter lim="800000"/>
            <a:headEnd/>
            <a:tailEnd/>
          </a:ln>
        </p:spPr>
        <p:txBody>
          <a:bodyPr wrap="square">
            <a:spAutoFit/>
          </a:bodyPr>
          <a:lstStyle/>
          <a:p>
            <a:pPr algn="ctr"/>
            <a:r>
              <a:rPr lang="en-US" sz="2200" dirty="0" smtClean="0"/>
              <a:t>Interconnection, Resource Adequacy, and Deliverability are critical issues for all Wholesale Distributed Generation (WDG) projects</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1025"/>
            <a:ext cx="6934200" cy="584775"/>
          </a:xfrm>
          <a:prstGeom prst="rect">
            <a:avLst/>
          </a:prstGeom>
          <a:noFill/>
        </p:spPr>
        <p:txBody>
          <a:bodyPr wrap="square" rtlCol="0">
            <a:spAutoFit/>
          </a:bodyPr>
          <a:lstStyle/>
          <a:p>
            <a:r>
              <a:rPr lang="en-US" sz="3200" b="1" dirty="0" smtClean="0">
                <a:solidFill>
                  <a:schemeClr val="bg1"/>
                </a:solidFill>
              </a:rPr>
              <a:t>SB 32 all-renewables feed-in tariff</a:t>
            </a:r>
            <a:endParaRPr lang="en-US" b="1" dirty="0">
              <a:solidFill>
                <a:schemeClr val="bg1"/>
              </a:solidFill>
            </a:endParaRPr>
          </a:p>
        </p:txBody>
      </p:sp>
      <p:sp>
        <p:nvSpPr>
          <p:cNvPr id="3" name="TextBox 2"/>
          <p:cNvSpPr txBox="1"/>
          <p:nvPr/>
        </p:nvSpPr>
        <p:spPr>
          <a:xfrm>
            <a:off x="152400" y="914400"/>
            <a:ext cx="4343400" cy="5355313"/>
          </a:xfrm>
          <a:prstGeom prst="rect">
            <a:avLst/>
          </a:prstGeom>
          <a:noFill/>
        </p:spPr>
        <p:txBody>
          <a:bodyPr wrap="square" rtlCol="0">
            <a:spAutoFit/>
          </a:bodyPr>
          <a:lstStyle/>
          <a:p>
            <a:pPr>
              <a:buFont typeface="Arial" pitchFamily="34" charset="0"/>
              <a:buChar char="•"/>
            </a:pPr>
            <a:r>
              <a:rPr lang="en-US" dirty="0" smtClean="0"/>
              <a:t> Provides a feed-in tariff for any kind of RPS-eligible renewable technology up to 3 MW per project</a:t>
            </a:r>
          </a:p>
          <a:p>
            <a:pPr>
              <a:buFont typeface="Arial" pitchFamily="34" charset="0"/>
              <a:buChar char="•"/>
            </a:pPr>
            <a:r>
              <a:rPr lang="en-US" dirty="0" smtClean="0"/>
              <a:t> Slated to go live early 2013</a:t>
            </a:r>
          </a:p>
          <a:p>
            <a:pPr>
              <a:buFont typeface="Arial" pitchFamily="34" charset="0"/>
              <a:buChar char="•"/>
            </a:pPr>
            <a:r>
              <a:rPr lang="en-US" dirty="0" smtClean="0"/>
              <a:t> Prices will start at 8.923 c/kWh and will adjust up or down based on market interest</a:t>
            </a:r>
          </a:p>
          <a:p>
            <a:pPr>
              <a:buFont typeface="Arial" pitchFamily="34" charset="0"/>
              <a:buChar char="•"/>
            </a:pPr>
            <a:r>
              <a:rPr lang="en-US" dirty="0" smtClean="0"/>
              <a:t> Will be a small program initially. </a:t>
            </a:r>
            <a:r>
              <a:rPr lang="en-US" dirty="0"/>
              <a:t>O</a:t>
            </a:r>
            <a:r>
              <a:rPr lang="en-US" dirty="0" smtClean="0"/>
              <a:t>nly about 200 MW is available because the previous AB 1969 directly decreases the SB 32 MW allocation</a:t>
            </a:r>
          </a:p>
          <a:p>
            <a:pPr>
              <a:buFont typeface="Arial" pitchFamily="34" charset="0"/>
              <a:buChar char="•"/>
            </a:pPr>
            <a:r>
              <a:rPr lang="en-US" dirty="0" smtClean="0"/>
              <a:t> CPUC has suggested that the program cap may be expanded in the future</a:t>
            </a:r>
          </a:p>
          <a:p>
            <a:pPr>
              <a:buFont typeface="Arial" pitchFamily="34" charset="0"/>
              <a:buChar char="•"/>
            </a:pPr>
            <a:r>
              <a:rPr lang="en-US" dirty="0"/>
              <a:t> </a:t>
            </a:r>
            <a:r>
              <a:rPr lang="en-US" dirty="0" smtClean="0"/>
              <a:t>Projects must interconnect to the distribution grid and any network upgrades required must be less than $300k</a:t>
            </a:r>
          </a:p>
          <a:p>
            <a:pPr>
              <a:buFont typeface="Arial" pitchFamily="34" charset="0"/>
              <a:buChar char="•"/>
            </a:pPr>
            <a:r>
              <a:rPr lang="en-US" dirty="0" smtClean="0"/>
              <a:t> Clean Coalition is still working to include Locational Benefits in pricing, which was in the CPUC staff proposal but removed in the </a:t>
            </a:r>
            <a:r>
              <a:rPr lang="en-US" dirty="0" smtClean="0">
                <a:hlinkClick r:id="rId3"/>
              </a:rPr>
              <a:t>final decision</a:t>
            </a:r>
            <a:endParaRPr lang="en-US" dirty="0"/>
          </a:p>
        </p:txBody>
      </p:sp>
      <p:sp>
        <p:nvSpPr>
          <p:cNvPr id="3074" name="Rectangle 2"/>
          <p:cNvSpPr>
            <a:spLocks noChangeArrowheads="1"/>
          </p:cNvSpPr>
          <p:nvPr/>
        </p:nvSpPr>
        <p:spPr bwMode="auto">
          <a:xfrm>
            <a:off x="5105400" y="5029200"/>
            <a:ext cx="3429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CPUC analysis by E3 showing solar PV locational benefits at a sample SCE location, Sep2011.</a:t>
            </a:r>
            <a:r>
              <a:rPr kumimoji="0" lang="en-US" sz="12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3724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4419600" y="2362200"/>
            <a:ext cx="4492967" cy="2605088"/>
          </a:xfrm>
          <a:prstGeom prst="rect">
            <a:avLst/>
          </a:prstGeom>
          <a:noFill/>
          <a:ln w="9525">
            <a:noFill/>
            <a:miter lim="800000"/>
            <a:headEnd/>
            <a:tailEnd/>
          </a:ln>
        </p:spPr>
      </p:pic>
    </p:spTree>
    <p:extLst>
      <p:ext uri="{BB962C8B-B14F-4D97-AF65-F5344CB8AC3E}">
        <p14:creationId xmlns:p14="http://schemas.microsoft.com/office/powerpoint/2010/main" val="6446555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7239000" cy="523220"/>
          </a:xfrm>
          <a:prstGeom prst="rect">
            <a:avLst/>
          </a:prstGeom>
          <a:noFill/>
        </p:spPr>
        <p:txBody>
          <a:bodyPr wrap="square" rtlCol="0">
            <a:spAutoFit/>
          </a:bodyPr>
          <a:lstStyle/>
          <a:p>
            <a:r>
              <a:rPr lang="en-US" sz="2800" b="1" dirty="0" smtClean="0">
                <a:solidFill>
                  <a:schemeClr val="bg1"/>
                </a:solidFill>
              </a:rPr>
              <a:t>SB 1122 modifies SB 32</a:t>
            </a:r>
            <a:endParaRPr lang="en-US" sz="1600" b="1" dirty="0">
              <a:solidFill>
                <a:schemeClr val="bg1"/>
              </a:solidFill>
            </a:endParaRPr>
          </a:p>
        </p:txBody>
      </p:sp>
      <p:sp>
        <p:nvSpPr>
          <p:cNvPr id="3" name="TextBox 2"/>
          <p:cNvSpPr txBox="1"/>
          <p:nvPr/>
        </p:nvSpPr>
        <p:spPr>
          <a:xfrm>
            <a:off x="461895" y="1180055"/>
            <a:ext cx="4343400" cy="4401205"/>
          </a:xfrm>
          <a:prstGeom prst="rect">
            <a:avLst/>
          </a:prstGeom>
          <a:noFill/>
        </p:spPr>
        <p:txBody>
          <a:bodyPr wrap="square" rtlCol="0">
            <a:spAutoFit/>
          </a:bodyPr>
          <a:lstStyle/>
          <a:p>
            <a:pPr>
              <a:buFont typeface="Arial" pitchFamily="34" charset="0"/>
              <a:buChar char="•"/>
            </a:pPr>
            <a:r>
              <a:rPr lang="en-US" sz="2000" dirty="0" smtClean="0"/>
              <a:t> </a:t>
            </a:r>
            <a:r>
              <a:rPr lang="en-US" sz="2000" dirty="0" smtClean="0">
                <a:hlinkClick r:id="rId2"/>
              </a:rPr>
              <a:t>SB 1122 </a:t>
            </a:r>
            <a:r>
              <a:rPr lang="en-US" sz="2000" dirty="0" smtClean="0"/>
              <a:t>passed into law just last month</a:t>
            </a:r>
          </a:p>
          <a:p>
            <a:pPr>
              <a:buFont typeface="Arial" pitchFamily="34" charset="0"/>
              <a:buChar char="•"/>
            </a:pPr>
            <a:r>
              <a:rPr lang="en-US" sz="2000" dirty="0"/>
              <a:t> </a:t>
            </a:r>
            <a:r>
              <a:rPr lang="en-US" sz="2000" dirty="0" smtClean="0"/>
              <a:t>Adds a 250 MW biopower tranche to the existing 750 MW feed-in tariff program</a:t>
            </a:r>
          </a:p>
          <a:p>
            <a:pPr>
              <a:buFont typeface="Arial" pitchFamily="34" charset="0"/>
              <a:buChar char="•"/>
            </a:pPr>
            <a:r>
              <a:rPr lang="en-US" sz="2000" dirty="0"/>
              <a:t> </a:t>
            </a:r>
            <a:r>
              <a:rPr lang="en-US" sz="2000" dirty="0" smtClean="0"/>
              <a:t>Also allocates the 250 MW between specific biopower technologies</a:t>
            </a:r>
          </a:p>
          <a:p>
            <a:pPr>
              <a:buFont typeface="Arial" pitchFamily="34" charset="0"/>
              <a:buChar char="•"/>
            </a:pPr>
            <a:r>
              <a:rPr lang="en-US" sz="2000" dirty="0" smtClean="0"/>
              <a:t> CPUC must implement by June 1, 2013</a:t>
            </a:r>
          </a:p>
          <a:p>
            <a:pPr>
              <a:buFont typeface="Arial" pitchFamily="34" charset="0"/>
              <a:buChar char="•"/>
            </a:pPr>
            <a:r>
              <a:rPr lang="en-US" sz="2000" dirty="0"/>
              <a:t> </a:t>
            </a:r>
            <a:r>
              <a:rPr lang="en-US" sz="2000" dirty="0" smtClean="0"/>
              <a:t>We don’t anticipate that this will lead to a delay in the SB 32 program (slated to be operational by Q1 2013), but it may</a:t>
            </a:r>
          </a:p>
          <a:p>
            <a:pPr>
              <a:buFont typeface="Arial" pitchFamily="34" charset="0"/>
              <a:buChar char="•"/>
            </a:pPr>
            <a:r>
              <a:rPr lang="en-US" sz="2000" dirty="0" smtClean="0"/>
              <a:t> A good step in the right direction, but we have FAR more potential than this</a:t>
            </a:r>
            <a:endParaRPr lang="en-US" sz="20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072022" y="1876798"/>
            <a:ext cx="3715439" cy="2680026"/>
          </a:xfrm>
          <a:prstGeom prst="rect">
            <a:avLst/>
          </a:prstGeom>
          <a:noFill/>
          <a:ln>
            <a:noFill/>
          </a:ln>
        </p:spPr>
      </p:pic>
      <p:sp>
        <p:nvSpPr>
          <p:cNvPr id="6" name="Rectangle 5"/>
          <p:cNvSpPr/>
          <p:nvPr/>
        </p:nvSpPr>
        <p:spPr>
          <a:xfrm>
            <a:off x="5165809" y="4664454"/>
            <a:ext cx="3978191" cy="738664"/>
          </a:xfrm>
          <a:prstGeom prst="rect">
            <a:avLst/>
          </a:prstGeom>
        </p:spPr>
        <p:txBody>
          <a:bodyPr wrap="square">
            <a:spAutoFit/>
          </a:bodyPr>
          <a:lstStyle/>
          <a:p>
            <a:r>
              <a:rPr lang="en-US" sz="1400" i="1" dirty="0"/>
              <a:t>Comparing Germany and California biopower markets (sources: CA Energy Commission; Germany’s BDEW).</a:t>
            </a:r>
            <a:r>
              <a:rPr lang="en-US" sz="1400" dirty="0" smtClean="0">
                <a:effectLst/>
              </a:rPr>
              <a:t> </a:t>
            </a:r>
            <a:endParaRPr lang="en-US" sz="1400" dirty="0"/>
          </a:p>
        </p:txBody>
      </p:sp>
    </p:spTree>
    <p:extLst>
      <p:ext uri="{BB962C8B-B14F-4D97-AF65-F5344CB8AC3E}">
        <p14:creationId xmlns:p14="http://schemas.microsoft.com/office/powerpoint/2010/main" val="339137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7239000" cy="523220"/>
          </a:xfrm>
          <a:prstGeom prst="rect">
            <a:avLst/>
          </a:prstGeom>
          <a:noFill/>
        </p:spPr>
        <p:txBody>
          <a:bodyPr wrap="square" rtlCol="0">
            <a:spAutoFit/>
          </a:bodyPr>
          <a:lstStyle/>
          <a:p>
            <a:r>
              <a:rPr lang="en-US" sz="2800" b="1" dirty="0" smtClean="0">
                <a:solidFill>
                  <a:schemeClr val="bg1"/>
                </a:solidFill>
              </a:rPr>
              <a:t>SB 1332 also modifies SB 32</a:t>
            </a:r>
            <a:endParaRPr lang="en-US" sz="1600" b="1" dirty="0">
              <a:solidFill>
                <a:schemeClr val="bg1"/>
              </a:solidFill>
            </a:endParaRPr>
          </a:p>
        </p:txBody>
      </p:sp>
      <p:sp>
        <p:nvSpPr>
          <p:cNvPr id="3" name="TextBox 2"/>
          <p:cNvSpPr txBox="1"/>
          <p:nvPr/>
        </p:nvSpPr>
        <p:spPr>
          <a:xfrm>
            <a:off x="461895" y="1099155"/>
            <a:ext cx="4343400" cy="5016758"/>
          </a:xfrm>
          <a:prstGeom prst="rect">
            <a:avLst/>
          </a:prstGeom>
          <a:noFill/>
        </p:spPr>
        <p:txBody>
          <a:bodyPr wrap="square" rtlCol="0">
            <a:spAutoFit/>
          </a:bodyPr>
          <a:lstStyle/>
          <a:p>
            <a:pPr>
              <a:buFont typeface="Arial" pitchFamily="34" charset="0"/>
              <a:buChar char="•"/>
            </a:pPr>
            <a:r>
              <a:rPr lang="en-US" sz="2000" dirty="0" smtClean="0"/>
              <a:t> SB 1332 also passed into law just last month</a:t>
            </a:r>
          </a:p>
          <a:p>
            <a:pPr>
              <a:buFont typeface="Arial" pitchFamily="34" charset="0"/>
              <a:buChar char="•"/>
            </a:pPr>
            <a:r>
              <a:rPr lang="en-US" sz="2000" dirty="0"/>
              <a:t> </a:t>
            </a:r>
            <a:r>
              <a:rPr lang="en-US" sz="2000" dirty="0" smtClean="0"/>
              <a:t>This was a “clean up” bill sponsored by the Clean Coalition</a:t>
            </a:r>
          </a:p>
          <a:p>
            <a:pPr>
              <a:buFont typeface="Arial" pitchFamily="34" charset="0"/>
              <a:buChar char="•"/>
            </a:pPr>
            <a:r>
              <a:rPr lang="en-US" sz="2000" dirty="0"/>
              <a:t> </a:t>
            </a:r>
            <a:r>
              <a:rPr lang="en-US" sz="2000" dirty="0" smtClean="0"/>
              <a:t>Requires that public utilities (rather than investor-owned utilities) implement SB 32 by July 1, 2013</a:t>
            </a:r>
          </a:p>
          <a:p>
            <a:pPr>
              <a:buFont typeface="Arial" pitchFamily="34" charset="0"/>
              <a:buChar char="•"/>
            </a:pPr>
            <a:r>
              <a:rPr lang="en-US" sz="2000" dirty="0"/>
              <a:t> </a:t>
            </a:r>
            <a:r>
              <a:rPr lang="en-US" sz="2000" dirty="0" smtClean="0"/>
              <a:t>There was previously no date for compliance so a lot of POUs have simply ignored it</a:t>
            </a:r>
          </a:p>
          <a:p>
            <a:pPr>
              <a:buFont typeface="Arial" pitchFamily="34" charset="0"/>
              <a:buChar char="•"/>
            </a:pPr>
            <a:r>
              <a:rPr lang="en-US" sz="2000" dirty="0"/>
              <a:t> </a:t>
            </a:r>
            <a:r>
              <a:rPr lang="en-US" sz="2000" dirty="0" smtClean="0"/>
              <a:t>The bill also requires that “locational benefits” of SB 32 projects be considered in developing the contract price</a:t>
            </a:r>
          </a:p>
          <a:p>
            <a:pPr lvl="1">
              <a:buFont typeface="Arial" pitchFamily="34" charset="0"/>
              <a:buChar char="•"/>
            </a:pPr>
            <a:r>
              <a:rPr lang="en-US" sz="2000" dirty="0"/>
              <a:t> </a:t>
            </a:r>
            <a:r>
              <a:rPr lang="en-US" sz="2000" dirty="0" smtClean="0"/>
              <a:t>This is a potential game changer for Wholesale DG in CA</a:t>
            </a:r>
            <a:endParaRPr lang="en-US" sz="2000" dirty="0"/>
          </a:p>
        </p:txBody>
      </p:sp>
      <p:sp>
        <p:nvSpPr>
          <p:cNvPr id="6" name="Rectangle 5"/>
          <p:cNvSpPr/>
          <p:nvPr/>
        </p:nvSpPr>
        <p:spPr>
          <a:xfrm>
            <a:off x="5165809" y="4664454"/>
            <a:ext cx="3978191" cy="523220"/>
          </a:xfrm>
          <a:prstGeom prst="rect">
            <a:avLst/>
          </a:prstGeom>
        </p:spPr>
        <p:txBody>
          <a:bodyPr wrap="square">
            <a:spAutoFit/>
          </a:bodyPr>
          <a:lstStyle/>
          <a:p>
            <a:r>
              <a:rPr lang="en-US" sz="1400" i="1" dirty="0" smtClean="0"/>
              <a:t>Sacramento MUD (SMUD) is a leader in solar and energy efficiency AND has low rates</a:t>
            </a:r>
            <a:endParaRPr lang="en-US" sz="1400" dirty="0"/>
          </a:p>
        </p:txBody>
      </p:sp>
      <p:pic>
        <p:nvPicPr>
          <p:cNvPr id="4" name="Picture 3"/>
          <p:cNvPicPr>
            <a:picLocks noChangeAspect="1"/>
          </p:cNvPicPr>
          <p:nvPr/>
        </p:nvPicPr>
        <p:blipFill rotWithShape="1">
          <a:blip r:embed="rId2"/>
          <a:srcRect r="36744"/>
          <a:stretch/>
        </p:blipFill>
        <p:spPr>
          <a:xfrm>
            <a:off x="5101095" y="1554556"/>
            <a:ext cx="3775740" cy="275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8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7239000" cy="523220"/>
          </a:xfrm>
          <a:prstGeom prst="rect">
            <a:avLst/>
          </a:prstGeom>
          <a:noFill/>
        </p:spPr>
        <p:txBody>
          <a:bodyPr wrap="square" rtlCol="0">
            <a:spAutoFit/>
          </a:bodyPr>
          <a:lstStyle/>
          <a:p>
            <a:r>
              <a:rPr lang="en-US" sz="2800" b="1" dirty="0" smtClean="0">
                <a:solidFill>
                  <a:schemeClr val="bg1"/>
                </a:solidFill>
              </a:rPr>
              <a:t>SB 1122 modifies SB 32</a:t>
            </a:r>
            <a:endParaRPr lang="en-US" sz="1600" b="1" dirty="0">
              <a:solidFill>
                <a:schemeClr val="bg1"/>
              </a:solidFill>
            </a:endParaRPr>
          </a:p>
        </p:txBody>
      </p:sp>
      <p:sp>
        <p:nvSpPr>
          <p:cNvPr id="3" name="TextBox 2"/>
          <p:cNvSpPr txBox="1"/>
          <p:nvPr/>
        </p:nvSpPr>
        <p:spPr>
          <a:xfrm>
            <a:off x="461895" y="1180055"/>
            <a:ext cx="4343400" cy="4708981"/>
          </a:xfrm>
          <a:prstGeom prst="rect">
            <a:avLst/>
          </a:prstGeom>
          <a:noFill/>
        </p:spPr>
        <p:txBody>
          <a:bodyPr wrap="square" rtlCol="0">
            <a:spAutoFit/>
          </a:bodyPr>
          <a:lstStyle/>
          <a:p>
            <a:pPr>
              <a:buFont typeface="Arial" pitchFamily="34" charset="0"/>
              <a:buChar char="•"/>
            </a:pPr>
            <a:r>
              <a:rPr lang="en-US" sz="2000" dirty="0" smtClean="0"/>
              <a:t> SB 1122 requires the following allocation of the 250 additional MW for biopower technologies: </a:t>
            </a:r>
          </a:p>
          <a:p>
            <a:pPr lvl="1">
              <a:buFont typeface="Arial" pitchFamily="34" charset="0"/>
              <a:buChar char="•"/>
            </a:pPr>
            <a:r>
              <a:rPr lang="en-US" sz="2000" dirty="0"/>
              <a:t> </a:t>
            </a:r>
            <a:r>
              <a:rPr lang="en-US" sz="2000" dirty="0" smtClean="0"/>
              <a:t>110 MW from wastewater treatment, municipal organic waste, food processing and </a:t>
            </a:r>
            <a:r>
              <a:rPr lang="en-US" sz="2000" dirty="0" err="1" smtClean="0"/>
              <a:t>codigestion</a:t>
            </a:r>
            <a:endParaRPr lang="en-US" sz="2000" dirty="0" smtClean="0"/>
          </a:p>
          <a:p>
            <a:pPr lvl="1">
              <a:buFont typeface="Arial" pitchFamily="34" charset="0"/>
              <a:buChar char="•"/>
            </a:pPr>
            <a:r>
              <a:rPr lang="en-US" sz="2000" dirty="0"/>
              <a:t> </a:t>
            </a:r>
            <a:r>
              <a:rPr lang="en-US" sz="2000" dirty="0" smtClean="0"/>
              <a:t>90 MW from dairy and other agricultural bioenergy</a:t>
            </a:r>
          </a:p>
          <a:p>
            <a:pPr lvl="1">
              <a:buFont typeface="Arial" pitchFamily="34" charset="0"/>
              <a:buChar char="•"/>
            </a:pPr>
            <a:r>
              <a:rPr lang="en-US" sz="2000" dirty="0" smtClean="0"/>
              <a:t> 50 MW from byproducts of sustainable forest management</a:t>
            </a:r>
          </a:p>
          <a:p>
            <a:pPr lvl="2">
              <a:buFont typeface="Arial" pitchFamily="34" charset="0"/>
              <a:buChar char="•"/>
            </a:pPr>
            <a:r>
              <a:rPr lang="en-US" sz="2000" dirty="0"/>
              <a:t> </a:t>
            </a:r>
            <a:r>
              <a:rPr lang="en-US" sz="2000" dirty="0" smtClean="0"/>
              <a:t>Must be in areas designated by the Dept. of Forestry and Fire Protection</a:t>
            </a:r>
          </a:p>
          <a:p>
            <a:pPr lvl="1"/>
            <a:endParaRPr lang="en-US" sz="20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072022" y="1876798"/>
            <a:ext cx="3715439" cy="2680026"/>
          </a:xfrm>
          <a:prstGeom prst="rect">
            <a:avLst/>
          </a:prstGeom>
          <a:noFill/>
          <a:ln>
            <a:noFill/>
          </a:ln>
        </p:spPr>
      </p:pic>
      <p:sp>
        <p:nvSpPr>
          <p:cNvPr id="6" name="Rectangle 5"/>
          <p:cNvSpPr/>
          <p:nvPr/>
        </p:nvSpPr>
        <p:spPr>
          <a:xfrm>
            <a:off x="5165809" y="4664454"/>
            <a:ext cx="3978191" cy="738664"/>
          </a:xfrm>
          <a:prstGeom prst="rect">
            <a:avLst/>
          </a:prstGeom>
        </p:spPr>
        <p:txBody>
          <a:bodyPr wrap="square">
            <a:spAutoFit/>
          </a:bodyPr>
          <a:lstStyle/>
          <a:p>
            <a:r>
              <a:rPr lang="en-US" sz="1400" i="1" dirty="0"/>
              <a:t>Comparing Germany and California biopower markets (sources: CA Energy Commission; Germany’s BDEW).</a:t>
            </a:r>
            <a:r>
              <a:rPr lang="en-US" sz="1400" dirty="0" smtClean="0">
                <a:effectLst/>
              </a:rPr>
              <a:t> </a:t>
            </a:r>
            <a:endParaRPr lang="en-US" sz="1400" dirty="0"/>
          </a:p>
        </p:txBody>
      </p:sp>
    </p:spTree>
    <p:extLst>
      <p:ext uri="{BB962C8B-B14F-4D97-AF65-F5344CB8AC3E}">
        <p14:creationId xmlns:p14="http://schemas.microsoft.com/office/powerpoint/2010/main" val="91531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2225</TotalTime>
  <Words>1960</Words>
  <Application>Microsoft Macintosh PowerPoint</Application>
  <PresentationFormat>On-screen Show (4:3)</PresentationFormat>
  <Paragraphs>239</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Clean Coalition – Mission and Advisors</vt:lpstr>
      <vt:lpstr>Clean Coalition Vision = DG+DR+ES+EV+MC2</vt:lpstr>
      <vt:lpstr>PowerPoint Presentation</vt:lpstr>
      <vt:lpstr>California Biopower Programs &amp; Critical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Solutions to Ramping Biopower in Californai</vt:lpstr>
    </vt:vector>
  </TitlesOfParts>
  <Company>CRS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  Hunt</dc:creator>
  <cp:lastModifiedBy>John Bernhardt</cp:lastModifiedBy>
  <cp:revision>34</cp:revision>
  <dcterms:created xsi:type="dcterms:W3CDTF">2012-09-12T17:09:30Z</dcterms:created>
  <dcterms:modified xsi:type="dcterms:W3CDTF">2012-10-11T15:17:17Z</dcterms:modified>
</cp:coreProperties>
</file>