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2" r:id="rId2"/>
    <p:sldId id="264" r:id="rId3"/>
    <p:sldId id="265" r:id="rId4"/>
    <p:sldId id="257" r:id="rId5"/>
    <p:sldId id="266" r:id="rId6"/>
    <p:sldId id="269" r:id="rId7"/>
    <p:sldId id="25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athon\Downloads\Copy%20of%20german%20pv%202010%20data%20analysis%20v2%20short%20(3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000" u="sng" dirty="0">
                <a:latin typeface="Arial"/>
                <a:cs typeface="Arial"/>
              </a:rPr>
              <a:t>German Solar PV Capacity Installed in 2010</a:t>
            </a:r>
          </a:p>
        </c:rich>
      </c:tx>
      <c:spPr>
        <a:noFill/>
        <a:ln w="25400">
          <a:noFill/>
        </a:ln>
      </c:spPr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11692497812773402"/>
          <c:y val="0.12299465240641806"/>
          <c:w val="0.856509623797025"/>
          <c:h val="0.78319959085996482"/>
        </c:manualLayout>
      </c:layout>
      <c:bar3DChart>
        <c:barDir val="col"/>
        <c:grouping val="clustered"/>
        <c:ser>
          <c:idx val="0"/>
          <c:order val="0"/>
          <c:cat>
            <c:strRef>
              <c:f>summary!$B$8:$B$12</c:f>
              <c:strCache>
                <c:ptCount val="5"/>
                <c:pt idx="0">
                  <c:v>up to 10 kW</c:v>
                </c:pt>
                <c:pt idx="1">
                  <c:v>10 to 30 kW</c:v>
                </c:pt>
                <c:pt idx="2">
                  <c:v>30 to 100 kW</c:v>
                </c:pt>
                <c:pt idx="3">
                  <c:v>100 kW to 1 MW</c:v>
                </c:pt>
                <c:pt idx="4">
                  <c:v>over 1 MW</c:v>
                </c:pt>
              </c:strCache>
            </c:strRef>
          </c:cat>
          <c:val>
            <c:numRef>
              <c:f>summary!$C$8:$C$12</c:f>
              <c:numCache>
                <c:formatCode>_(* #,##0_);_(* \(#,##0\);_(* "-"??_);_(@_)</c:formatCode>
                <c:ptCount val="5"/>
                <c:pt idx="0">
                  <c:v>688186.15100002754</c:v>
                </c:pt>
                <c:pt idx="1">
                  <c:v>1928885.67599999</c:v>
                </c:pt>
                <c:pt idx="2">
                  <c:v>1721968.95</c:v>
                </c:pt>
                <c:pt idx="3">
                  <c:v>1665573.7240000002</c:v>
                </c:pt>
                <c:pt idx="4">
                  <c:v>1403664.8659999999</c:v>
                </c:pt>
              </c:numCache>
            </c:numRef>
          </c:val>
        </c:ser>
        <c:shape val="box"/>
        <c:axId val="39466880"/>
        <c:axId val="39468416"/>
        <c:axId val="0"/>
      </c:bar3DChart>
      <c:catAx>
        <c:axId val="394668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9468416"/>
        <c:crosses val="autoZero"/>
        <c:auto val="1"/>
        <c:lblAlgn val="ctr"/>
        <c:lblOffset val="100"/>
      </c:catAx>
      <c:valAx>
        <c:axId val="394684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US" sz="1600" b="0" dirty="0" smtClean="0"/>
                  <a:t>MW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2.4412182852143506E-2"/>
              <c:y val="0.51954543397592501"/>
            </c:manualLayout>
          </c:layout>
          <c:spPr>
            <a:noFill/>
            <a:ln w="25400">
              <a:noFill/>
            </a:ln>
          </c:spPr>
        </c:title>
        <c:numFmt formatCode="_(* #,##0_);_(* \(#,##0\);_(* &quot;-&quot;??_);_(@_)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9466880"/>
        <c:crosses val="autoZero"/>
        <c:crossBetween val="between"/>
        <c:dispUnits>
          <c:builtInUnit val="thousands"/>
        </c:dispUnits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CF766D-186C-4143-8075-3B1D6C582AC6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C36A5B1-EE34-4B4A-8B5A-278C9437D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01700" fontAlgn="base">
              <a:spcBef>
                <a:spcPct val="0"/>
              </a:spcBef>
              <a:spcAft>
                <a:spcPct val="0"/>
              </a:spcAft>
            </a:pPr>
            <a:fld id="{3FCF087B-1C06-48C0-9771-5B62257914F4}" type="slidenum">
              <a:rPr lang="en-US">
                <a:ea typeface="ＭＳ Ｐゴシック"/>
                <a:cs typeface="ＭＳ Ｐゴシック"/>
              </a:rPr>
              <a:pPr defTabSz="90170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(ac_1, 15Sept2011)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0" hangingPunct="0"/>
            <a:r>
              <a:rPr lang="en-US" smtClean="0"/>
              <a:t>(jf_1, 15Sept2011)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9C9334-25D8-46B2-A064-578D7062DF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0" hangingPunct="0"/>
            <a:r>
              <a:rPr lang="en-US" smtClean="0"/>
              <a:t>(ac_2, 3Oct2011)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7B59E9-F364-4271-ABC2-867500A914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0" hangingPunct="0"/>
            <a:r>
              <a:rPr lang="en-US" smtClean="0"/>
              <a:t>(jf_1, 15Sept2011)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09059B-881F-45D5-92B3-94B94BF56D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63600" eaLnBrk="0" hangingPunct="0"/>
            <a:r>
              <a:rPr lang="en-US" smtClean="0"/>
              <a:t>(ac_1, 15Sept2011)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52291C-AE60-4CC1-B63E-30B206C8813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0" hangingPunct="0"/>
            <a:r>
              <a:rPr lang="en-US" smtClean="0"/>
              <a:t>(jf_1, 15Sept2011)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D0A6DD-C7CF-45FD-8F8A-DED53E41D7A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r>
              <a:rPr lang="en-US" sz="1500" smtClean="0">
                <a:solidFill>
                  <a:srgbClr val="535353"/>
                </a:solidFill>
              </a:rPr>
              <a:t>Investment needs to be future-proofed to allow significant penetrations of clean local energy</a:t>
            </a:r>
          </a:p>
          <a:p>
            <a:pPr lvl="1">
              <a:spcBef>
                <a:spcPct val="0"/>
              </a:spcBef>
            </a:pPr>
            <a:r>
              <a:rPr lang="en-US" sz="1500" smtClean="0">
                <a:solidFill>
                  <a:srgbClr val="535353"/>
                </a:solidFill>
              </a:rPr>
              <a:t>Confidentiality rules need to change to allow proper regulatory oversight of these massive ratepayer investments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58DCA4-BE29-45AB-9738-E681FFCF0E0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63600" eaLnBrk="0" hangingPunct="0"/>
            <a:r>
              <a:rPr lang="en-US" smtClean="0"/>
              <a:t>(ac_1, 15Sept2011)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BAECC0-66EF-4DDB-B9C2-4BA3E59C35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r>
              <a:rPr lang="en-US" sz="1500" smtClean="0">
                <a:solidFill>
                  <a:srgbClr val="535353"/>
                </a:solidFill>
              </a:rPr>
              <a:t>Investment needs to be future-proofed to allow significant penetrations of clean local energy</a:t>
            </a:r>
          </a:p>
          <a:p>
            <a:pPr lvl="1">
              <a:spcBef>
                <a:spcPct val="0"/>
              </a:spcBef>
            </a:pPr>
            <a:r>
              <a:rPr lang="en-US" sz="1500" smtClean="0">
                <a:solidFill>
                  <a:srgbClr val="535353"/>
                </a:solidFill>
              </a:rPr>
              <a:t>Confidentiality rules need to change to allow proper regulatory oversight of these massive ratepayer investments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799B69-B382-49FC-AA2F-C0622D12EEF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530BBD-A4B1-4BF6-B3E9-5053F275BB1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03AC9-CBA1-489E-96D9-75F92D76170B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0F76C-78D5-47AE-86FD-EC83E1BE5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57D7-1250-4634-B5B4-7369FAF54812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1854-CA83-4766-9EA0-53C22D8DB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D652-B8E4-417C-9AD6-D99707871C3B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AC7DE-39F2-4ABF-B153-B4E2664E5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TextBox 5"/>
          <p:cNvSpPr txBox="1"/>
          <p:nvPr userDrawn="1"/>
        </p:nvSpPr>
        <p:spPr>
          <a:xfrm>
            <a:off x="0" y="6488113"/>
            <a:ext cx="4724400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>
                <a:solidFill>
                  <a:srgbClr val="595959"/>
                </a:solidFill>
                <a:latin typeface="+mn-lt"/>
                <a:cs typeface="Arial" pitchFamily="34" charset="0"/>
              </a:rPr>
              <a:t>Making Clean Local Energy Accessible Now</a:t>
            </a:r>
            <a:endParaRPr lang="en-CA">
              <a:solidFill>
                <a:srgbClr val="595959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0" y="0"/>
            <a:ext cx="7391400" cy="762000"/>
          </a:xfrm>
          <a:prstGeom prst="rect">
            <a:avLst/>
          </a:prstGeom>
          <a:solidFill>
            <a:srgbClr val="249CFF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lt1"/>
                </a:solidFill>
                <a:latin typeface="+mn-lt"/>
              </a:rPr>
              <a:t> 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 bwMode="auto">
          <a:xfrm>
            <a:off x="8534400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95F7606-06AF-4643-8DA4-DA0491B9FCF6}" type="slidenum">
              <a:rPr lang="en-US" sz="1200">
                <a:latin typeface="+mn-lt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rgbClr val="013D21"/>
              </a:solidFill>
              <a:latin typeface="Informatic"/>
              <a:cs typeface="Arial" pitchFamily="34" charset="0"/>
            </a:endParaRPr>
          </a:p>
        </p:txBody>
      </p:sp>
      <p:pic>
        <p:nvPicPr>
          <p:cNvPr id="8" name="Picture 42" descr="CCPowerPoint.png                                               0007F95FMacintosh HD                   7C2606AB: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13625" y="30163"/>
            <a:ext cx="165417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7620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>
            <a:lvl1pPr>
              <a:buFontTx/>
              <a:buBlip>
                <a:blip r:embed="rId3"/>
              </a:buBlip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>
              <a:buFontTx/>
              <a:buBlip>
                <a:blip r:embed="rId3"/>
              </a:buBlip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2pPr>
            <a:lvl3pPr>
              <a:buFontTx/>
              <a:buBlip>
                <a:blip r:embed="rId3"/>
              </a:buBlip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3pPr>
            <a:lvl4pPr>
              <a:buFontTx/>
              <a:buBlip>
                <a:blip r:embed="rId3"/>
              </a:buBlip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4pPr>
            <a:lvl5pPr>
              <a:buFontTx/>
              <a:buBlip>
                <a:blip r:embed="rId3"/>
              </a:buBlip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3124200"/>
            <a:ext cx="9144000" cy="3352800"/>
          </a:xfrm>
          <a:prstGeom prst="rect">
            <a:avLst/>
          </a:prstGeom>
          <a:solidFill>
            <a:srgbClr val="249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0" y="6488113"/>
            <a:ext cx="5562600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>
                <a:solidFill>
                  <a:srgbClr val="595959"/>
                </a:solidFill>
                <a:latin typeface="+mn-lt"/>
              </a:rPr>
              <a:t>Making Clean Local Energy Accessible Now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300663"/>
            <a:ext cx="7161213" cy="84137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" name="TextBox 5"/>
          <p:cNvSpPr txBox="1"/>
          <p:nvPr userDrawn="1"/>
        </p:nvSpPr>
        <p:spPr>
          <a:xfrm>
            <a:off x="0" y="6488113"/>
            <a:ext cx="4724400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>
                <a:solidFill>
                  <a:srgbClr val="595959"/>
                </a:solidFill>
                <a:latin typeface="+mn-lt"/>
                <a:cs typeface="Arial" pitchFamily="34" charset="0"/>
              </a:rPr>
              <a:t>Making Clean Local Energy Accessible Now</a:t>
            </a:r>
            <a:endParaRPr lang="en-CA">
              <a:solidFill>
                <a:srgbClr val="595959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0"/>
            <a:ext cx="7391400" cy="762000"/>
          </a:xfrm>
          <a:prstGeom prst="rect">
            <a:avLst/>
          </a:prstGeom>
          <a:solidFill>
            <a:srgbClr val="249CFF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lt1"/>
                </a:solidFill>
                <a:latin typeface="+mn-lt"/>
              </a:rPr>
              <a:t> 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8534400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DD88E25-DD23-4CAF-9C5E-4AE72A556981}" type="slidenum">
              <a:rPr lang="en-US" sz="1200">
                <a:latin typeface="+mn-lt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rgbClr val="013D21"/>
              </a:solidFill>
              <a:latin typeface="Informatic"/>
              <a:cs typeface="Arial" pitchFamily="34" charset="0"/>
            </a:endParaRPr>
          </a:p>
        </p:txBody>
      </p:sp>
      <p:pic>
        <p:nvPicPr>
          <p:cNvPr id="7" name="Picture 42" descr="CCPowerPoint.png                                               0007F95FMacintosh HD                   7C2606AB: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13625" y="30163"/>
            <a:ext cx="165417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7391400" cy="7620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7CBA7-2768-490E-93E9-0F5FCA63875B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6C7E3-BDEE-41F8-9FBC-FE401E6F4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48C35-F7A1-438A-A847-6BEA0B8458C3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5FF58-2B89-4648-A031-6CE2E7958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039FF-D6F6-4CB2-9255-25CAB7D4FD09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429A2-EC30-4BDF-9E4C-6A857B5EC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3EE29-8A09-491C-B406-787E753D6866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2B4B8-093B-44F6-A486-CE88176A2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7224B-C4FC-4C7B-BD7A-9902E617E4AE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25E52-1E35-4605-A72D-A360AF2CB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0D964-EE41-419B-A8E6-79E9CB2F334F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156D-452B-44D2-8488-AEB4BB199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69677-90DE-4D0B-84E4-074774B0EA82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D8D5-F24E-406D-B39F-642B8F723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E802-5237-4D09-A8C3-41DD06939F5C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6120B-385F-47FB-8D6C-B054B4745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BA7F62-1D6D-4CF2-9D97-28C6FCFCCB87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36C9F9-CA64-48C5-AE0D-2464C3879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63" r:id="rId12"/>
    <p:sldLayoutId id="2147483664" r:id="rId13"/>
    <p:sldLayoutId id="2147483665" r:id="rId14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5"/>
          <p:cNvSpPr txBox="1">
            <a:spLocks noChangeArrowheads="1"/>
          </p:cNvSpPr>
          <p:nvPr/>
        </p:nvSpPr>
        <p:spPr bwMode="auto">
          <a:xfrm>
            <a:off x="5638800" y="6461125"/>
            <a:ext cx="350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solidFill>
                  <a:srgbClr val="464646"/>
                </a:solidFill>
                <a:latin typeface="Informatic"/>
              </a:rPr>
              <a:t>8 December 2011</a:t>
            </a:r>
          </a:p>
        </p:txBody>
      </p:sp>
      <p:pic>
        <p:nvPicPr>
          <p:cNvPr id="17410" name="Picture 24" descr="CleanCoRecBig.png                                              0007F95FMacintosh HD                   7C2606AB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2800" y="685800"/>
            <a:ext cx="49276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152400" y="4800600"/>
            <a:ext cx="3810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Informatic"/>
              </a:rPr>
              <a:t>Ted Ko</a:t>
            </a:r>
          </a:p>
          <a:p>
            <a:r>
              <a:rPr lang="en-US">
                <a:solidFill>
                  <a:schemeClr val="bg1"/>
                </a:solidFill>
                <a:latin typeface="Informatic"/>
              </a:rPr>
              <a:t>Associate Executive Director</a:t>
            </a:r>
          </a:p>
          <a:p>
            <a:r>
              <a:rPr lang="en-US">
                <a:solidFill>
                  <a:schemeClr val="bg1"/>
                </a:solidFill>
                <a:latin typeface="Informatic"/>
              </a:rPr>
              <a:t>Clean Coalition</a:t>
            </a:r>
          </a:p>
          <a:p>
            <a:r>
              <a:rPr lang="en-US">
                <a:solidFill>
                  <a:schemeClr val="bg1"/>
                </a:solidFill>
                <a:latin typeface="Informatic"/>
              </a:rPr>
              <a:t>ted@clean-coalition.org</a:t>
            </a:r>
          </a:p>
          <a:p>
            <a:endParaRPr lang="en-US">
              <a:solidFill>
                <a:schemeClr val="bg1"/>
              </a:solidFill>
              <a:latin typeface="Informatic"/>
            </a:endParaRPr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533400" y="2514600"/>
            <a:ext cx="83788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535353"/>
                </a:solidFill>
                <a:latin typeface="Helvetica" pitchFamily="34" charset="0"/>
              </a:rPr>
              <a:t>DG in California</a:t>
            </a:r>
            <a:endParaRPr lang="en-US" sz="2600">
              <a:solidFill>
                <a:srgbClr val="357ECB"/>
              </a:solidFill>
              <a:latin typeface="Helvetica" pitchFamily="34" charset="0"/>
            </a:endParaRPr>
          </a:p>
          <a:p>
            <a:pPr algn="ctr"/>
            <a:r>
              <a:rPr lang="en-US" sz="2800">
                <a:solidFill>
                  <a:schemeClr val="bg1"/>
                </a:solidFill>
                <a:latin typeface="Helvetica" pitchFamily="34" charset="0"/>
              </a:rPr>
              <a:t>What’s holding us back?</a:t>
            </a:r>
            <a:endParaRPr lang="en-US" sz="28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smtClean="0">
                <a:latin typeface="Arial" charset="0"/>
                <a:cs typeface="Arial" charset="0"/>
              </a:rPr>
              <a:t>California Leadership?</a:t>
            </a:r>
          </a:p>
        </p:txBody>
      </p:sp>
      <p:sp>
        <p:nvSpPr>
          <p:cNvPr id="2059" name="TextBox 2"/>
          <p:cNvSpPr txBox="1">
            <a:spLocks noChangeArrowheads="1"/>
          </p:cNvSpPr>
          <p:nvPr/>
        </p:nvSpPr>
        <p:spPr bwMode="auto">
          <a:xfrm>
            <a:off x="1928813" y="29479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60" name="Rectangle 2"/>
          <p:cNvSpPr txBox="1">
            <a:spLocks noChangeArrowheads="1"/>
          </p:cNvSpPr>
          <p:nvPr/>
        </p:nvSpPr>
        <p:spPr bwMode="auto">
          <a:xfrm>
            <a:off x="-152400" y="838200"/>
            <a:ext cx="929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>
              <a:spcBef>
                <a:spcPct val="20000"/>
              </a:spcBef>
            </a:pPr>
            <a:r>
              <a:rPr lang="en-US" sz="2800" b="1" u="sng">
                <a:cs typeface="Arial" charset="0"/>
              </a:rPr>
              <a:t>Solar Markets: Germany vs California </a:t>
            </a:r>
            <a:r>
              <a:rPr lang="en-US" sz="1600" b="1" u="sng">
                <a:cs typeface="Arial" charset="0"/>
              </a:rPr>
              <a:t>(RPS + CSI + other)</a:t>
            </a:r>
            <a:endParaRPr lang="en-US" sz="1600">
              <a:cs typeface="Arial" charset="0"/>
            </a:endParaRPr>
          </a:p>
        </p:txBody>
      </p:sp>
      <p:graphicFrame>
        <p:nvGraphicFramePr>
          <p:cNvPr id="2057" name="Object 9"/>
          <p:cNvGraphicFramePr>
            <a:graphicFrameLocks noGrp="1" noChangeAspect="1"/>
          </p:cNvGraphicFramePr>
          <p:nvPr/>
        </p:nvGraphicFramePr>
        <p:xfrm>
          <a:off x="-1143000" y="1524000"/>
          <a:ext cx="10287000" cy="3962400"/>
        </p:xfrm>
        <a:graphic>
          <a:graphicData uri="http://schemas.openxmlformats.org/presentationml/2006/ole">
            <p:oleObj spid="_x0000_s2057" name="Worksheet" r:id="rId4" imgW="6734215" imgH="2819456" progId="Excel.Sheet.8">
              <p:embed/>
            </p:oleObj>
          </a:graphicData>
        </a:graphic>
      </p:graphicFrame>
      <p:sp>
        <p:nvSpPr>
          <p:cNvPr id="2061" name="TextBox 3"/>
          <p:cNvSpPr txBox="1">
            <a:spLocks noChangeArrowheads="1"/>
          </p:cNvSpPr>
          <p:nvPr/>
        </p:nvSpPr>
        <p:spPr bwMode="auto">
          <a:xfrm>
            <a:off x="657225" y="5556250"/>
            <a:ext cx="8001000" cy="7080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cs typeface="Arial" charset="0"/>
              </a:rPr>
              <a:t>Germany added 28 times more solar than California in 2010.</a:t>
            </a:r>
          </a:p>
          <a:p>
            <a:pPr algn="ctr"/>
            <a:r>
              <a:rPr lang="en-US" sz="2000">
                <a:cs typeface="Arial" charset="0"/>
              </a:rPr>
              <a:t>Even though California’s solar resource is 70% better!!!</a:t>
            </a:r>
          </a:p>
        </p:txBody>
      </p:sp>
      <p:sp>
        <p:nvSpPr>
          <p:cNvPr id="2062" name="TextBox 7"/>
          <p:cNvSpPr txBox="1">
            <a:spLocks noChangeArrowheads="1"/>
          </p:cNvSpPr>
          <p:nvPr/>
        </p:nvSpPr>
        <p:spPr bwMode="auto">
          <a:xfrm>
            <a:off x="6629400" y="4979988"/>
            <a:ext cx="2286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cs typeface="Arial" charset="0"/>
              </a:rPr>
              <a:t>Sources:  CPUC, CEC, SEIA and                       German equivalents.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smtClean="0">
                <a:latin typeface="Arial" charset="0"/>
                <a:cs typeface="Arial" charset="0"/>
              </a:rPr>
              <a:t>Clean Coalition – Mission and Advisors</a:t>
            </a:r>
          </a:p>
        </p:txBody>
      </p:sp>
      <p:sp>
        <p:nvSpPr>
          <p:cNvPr id="3" name="Rectangle 2"/>
          <p:cNvSpPr/>
          <p:nvPr/>
        </p:nvSpPr>
        <p:spPr>
          <a:xfrm>
            <a:off x="1911350" y="1441450"/>
            <a:ext cx="3878263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chemeClr val="bg1"/>
                </a:solidFill>
                <a:latin typeface="+mn-lt"/>
                <a:ea typeface="ＭＳ Ｐゴシック" pitchFamily="-107" charset="-128"/>
              </a:rPr>
              <a:t>Clean Coalition – Mission and Advisors</a:t>
            </a:r>
            <a:endParaRPr lang="en-US" dirty="0">
              <a:latin typeface="+mn-lt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381000" y="914400"/>
            <a:ext cx="8305800" cy="914400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20000">
                <a:srgbClr val="F7F7F7"/>
              </a:gs>
              <a:gs pos="100000">
                <a:srgbClr val="BDBDBD"/>
              </a:gs>
            </a:gsLst>
            <a:lin ang="5400000"/>
          </a:gradFill>
          <a:ln cap="flat">
            <a:solidFill>
              <a:srgbClr val="F9F9F9"/>
            </a:solidFill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FAA26D3D-D897-4be2-8F04-BA451C77F1D7}"/>
          </a:extLst>
        </p:spPr>
        <p:txBody>
          <a:bodyPr lIns="38100" tIns="38100" rIns="38100" bIns="38100" anchor="ctr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Mission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To implement policies and programs that transition the world to cost-effective clean energy now while delivering unparalleled economic benefits.</a:t>
            </a:r>
            <a:endParaRPr lang="en-US" sz="17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743200" y="2062163"/>
            <a:ext cx="3657600" cy="376237"/>
          </a:xfrm>
          <a:prstGeom prst="rect">
            <a:avLst/>
          </a:prstGeom>
          <a:solidFill>
            <a:srgbClr val="249C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Calibri"/>
                <a:cs typeface="Calibri"/>
              </a:rPr>
              <a:t>Board of Advisors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2514600"/>
            <a:ext cx="3124200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Jeff Anderson</a:t>
            </a:r>
            <a:r>
              <a:rPr lang="en-US" sz="1300">
                <a:cs typeface="Arial" charset="0"/>
              </a:rPr>
              <a:t/>
            </a:r>
            <a:br>
              <a:rPr lang="en-US" sz="1300">
                <a:cs typeface="Arial" charset="0"/>
              </a:rPr>
            </a:br>
            <a:r>
              <a:rPr lang="en-US" sz="1300" i="1">
                <a:cs typeface="Arial" charset="0"/>
              </a:rPr>
              <a:t>ED, Clean Economy Network</a:t>
            </a:r>
            <a:endParaRPr lang="en-US" sz="1300"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Josh Becker</a:t>
            </a:r>
            <a:r>
              <a:rPr lang="en-US" sz="1300">
                <a:solidFill>
                  <a:srgbClr val="357ECB"/>
                </a:solidFill>
                <a:cs typeface="Arial" charset="0"/>
              </a:rPr>
              <a:t/>
            </a:r>
            <a:br>
              <a:rPr lang="en-US" sz="1300">
                <a:solidFill>
                  <a:srgbClr val="357ECB"/>
                </a:solidFill>
                <a:cs typeface="Arial" charset="0"/>
              </a:rPr>
            </a:br>
            <a:r>
              <a:rPr lang="en-US" sz="1300" i="1">
                <a:cs typeface="Arial" charset="0"/>
              </a:rPr>
              <a:t>General Partner, New Cycle Capital</a:t>
            </a:r>
            <a:endParaRPr lang="en-US" sz="1300"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Jeff Brothers</a:t>
            </a:r>
            <a:r>
              <a:rPr lang="en-US" sz="1300" b="1">
                <a:cs typeface="Arial" charset="0"/>
              </a:rPr>
              <a:t/>
            </a:r>
            <a:br>
              <a:rPr lang="en-US" sz="1300" b="1">
                <a:cs typeface="Arial" charset="0"/>
              </a:rPr>
            </a:br>
            <a:r>
              <a:rPr lang="en-US" sz="1300" i="1">
                <a:cs typeface="Arial" charset="0"/>
              </a:rPr>
              <a:t>CEO, Sol Orchard</a:t>
            </a:r>
            <a:endParaRPr lang="en-US" sz="1300"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Jeffrey Byron</a:t>
            </a:r>
            <a:r>
              <a:rPr lang="en-US" sz="1300">
                <a:cs typeface="Arial" charset="0"/>
              </a:rPr>
              <a:t/>
            </a:r>
            <a:br>
              <a:rPr lang="en-US" sz="1300">
                <a:cs typeface="Arial" charset="0"/>
              </a:rPr>
            </a:br>
            <a:r>
              <a:rPr lang="en-US" sz="1300" i="1">
                <a:cs typeface="Arial" charset="0"/>
              </a:rPr>
              <a:t>Former Commissioner, California Energy Commission</a:t>
            </a:r>
            <a:endParaRPr lang="en-US" sz="1300"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Rick DeGolia</a:t>
            </a:r>
            <a:r>
              <a:rPr lang="en-US" sz="1300">
                <a:cs typeface="Arial" charset="0"/>
              </a:rPr>
              <a:t/>
            </a:r>
            <a:br>
              <a:rPr lang="en-US" sz="1300">
                <a:cs typeface="Arial" charset="0"/>
              </a:rPr>
            </a:br>
            <a:r>
              <a:rPr lang="en-US" sz="1300" i="1">
                <a:cs typeface="Arial" charset="0"/>
              </a:rPr>
              <a:t>Executive Chairman, InVisM, Inc.</a:t>
            </a:r>
          </a:p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Mark Fulton</a:t>
            </a:r>
            <a:r>
              <a:rPr lang="en-US" b="1">
                <a:solidFill>
                  <a:srgbClr val="357ECB"/>
                </a:solidFill>
                <a:cs typeface="Arial" charset="0"/>
              </a:rPr>
              <a:t/>
            </a:r>
            <a:br>
              <a:rPr lang="en-US" b="1">
                <a:solidFill>
                  <a:srgbClr val="357ECB"/>
                </a:solidFill>
                <a:cs typeface="Arial" charset="0"/>
              </a:rPr>
            </a:br>
            <a:r>
              <a:rPr lang="en-US" sz="1300" i="1">
                <a:cs typeface="Arial" charset="0"/>
              </a:rPr>
              <a:t>Managing Director, Global Head of Climate Change Investment Research, DB Climate Change Advisors, a member of the Deutsche Bank Group</a:t>
            </a:r>
            <a:endParaRPr lang="en-US" sz="1300">
              <a:cs typeface="Arial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048000" y="2590800"/>
            <a:ext cx="30480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John Geesman</a:t>
            </a:r>
            <a:br>
              <a:rPr lang="en-US" sz="1300" b="1">
                <a:solidFill>
                  <a:srgbClr val="357ECB"/>
                </a:solidFill>
                <a:cs typeface="Arial" charset="0"/>
              </a:rPr>
            </a:br>
            <a:r>
              <a:rPr lang="en-US" sz="1300" i="1">
                <a:cs typeface="Arial" charset="0"/>
              </a:rPr>
              <a:t>Former Commissioner, California Energy Commission</a:t>
            </a:r>
            <a:endParaRPr lang="en-US" sz="1300"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Patricia Glaza</a:t>
            </a:r>
            <a:br>
              <a:rPr lang="en-US" sz="1300" b="1">
                <a:solidFill>
                  <a:srgbClr val="357ECB"/>
                </a:solidFill>
                <a:cs typeface="Arial" charset="0"/>
              </a:rPr>
            </a:br>
            <a:r>
              <a:rPr lang="en-US" sz="1300" i="1">
                <a:cs typeface="Arial" charset="0"/>
              </a:rPr>
              <a:t>ED, Clean Technology &amp; Sustainable Industries</a:t>
            </a:r>
            <a:endParaRPr lang="en-US" sz="1300"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L. Hunter Lovins</a:t>
            </a:r>
            <a:br>
              <a:rPr lang="en-US" sz="1300" b="1">
                <a:solidFill>
                  <a:srgbClr val="357ECB"/>
                </a:solidFill>
                <a:cs typeface="Arial" charset="0"/>
              </a:rPr>
            </a:br>
            <a:r>
              <a:rPr lang="en-US" sz="1300" i="1">
                <a:cs typeface="Arial" charset="0"/>
              </a:rPr>
              <a:t>President, Natural Capitalism Solutions</a:t>
            </a:r>
            <a:endParaRPr lang="en-US" sz="1300"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Dan Kammen</a:t>
            </a:r>
            <a:br>
              <a:rPr lang="en-US" sz="1300" b="1">
                <a:solidFill>
                  <a:srgbClr val="357ECB"/>
                </a:solidFill>
                <a:cs typeface="Arial" charset="0"/>
              </a:rPr>
            </a:br>
            <a:r>
              <a:rPr lang="en-US" sz="1300" i="1">
                <a:cs typeface="Arial" charset="0"/>
              </a:rPr>
              <a:t>Chief Technical Specialist for Renewable Energy and Energy Efficiency, World Bank</a:t>
            </a:r>
          </a:p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Fred Keeley</a:t>
            </a:r>
            <a:br>
              <a:rPr lang="en-US" sz="1300" b="1">
                <a:solidFill>
                  <a:srgbClr val="357ECB"/>
                </a:solidFill>
                <a:cs typeface="Arial" charset="0"/>
              </a:rPr>
            </a:br>
            <a:r>
              <a:rPr lang="en-US" sz="1300" i="1">
                <a:cs typeface="Arial" charset="0"/>
              </a:rPr>
              <a:t>Treasurer, Santa Cruz County, and Former Speaker pro Tempore of the California State Assembly</a:t>
            </a:r>
            <a:endParaRPr lang="en-US" sz="1300">
              <a:cs typeface="Arial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096000" y="2438400"/>
            <a:ext cx="30480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Felix Kramer</a:t>
            </a:r>
            <a:br>
              <a:rPr lang="en-US" sz="1300" b="1">
                <a:solidFill>
                  <a:srgbClr val="357ECB"/>
                </a:solidFill>
                <a:cs typeface="Arial" charset="0"/>
              </a:rPr>
            </a:br>
            <a:r>
              <a:rPr lang="en-US" sz="1300" i="1">
                <a:cs typeface="Arial" charset="0"/>
              </a:rPr>
              <a:t>Founder, California Cars Initiative</a:t>
            </a:r>
            <a:endParaRPr lang="en-US" sz="1300"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Governor Bill Ritter</a:t>
            </a:r>
            <a:br>
              <a:rPr lang="en-US" sz="1300" b="1">
                <a:solidFill>
                  <a:srgbClr val="357ECB"/>
                </a:solidFill>
                <a:cs typeface="Arial" charset="0"/>
              </a:rPr>
            </a:br>
            <a:r>
              <a:rPr lang="en-US" sz="1300" i="1">
                <a:cs typeface="Arial" charset="0"/>
              </a:rPr>
              <a:t>Director, Colorado State University’s Center for the New Energy Economy, and Former Colorado Governor</a:t>
            </a:r>
          </a:p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Terry Tamminen</a:t>
            </a:r>
            <a:br>
              <a:rPr lang="en-US" sz="1300" b="1">
                <a:solidFill>
                  <a:srgbClr val="357ECB"/>
                </a:solidFill>
                <a:cs typeface="Arial" charset="0"/>
              </a:rPr>
            </a:br>
            <a:r>
              <a:rPr lang="en-US" sz="1300" i="1">
                <a:cs typeface="Arial" charset="0"/>
              </a:rPr>
              <a:t>Former Secretary of the California EPA and Special Advisor to CA Governor Arnold Schwarzenegger</a:t>
            </a:r>
            <a:endParaRPr lang="en-US" sz="1300"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Jim Weldon</a:t>
            </a:r>
            <a:r>
              <a:rPr lang="en-US" sz="1300">
                <a:cs typeface="Arial" charset="0"/>
              </a:rPr>
              <a:t/>
            </a:r>
            <a:br>
              <a:rPr lang="en-US" sz="1300">
                <a:cs typeface="Arial" charset="0"/>
              </a:rPr>
            </a:br>
            <a:r>
              <a:rPr lang="en-US" sz="1300" i="1">
                <a:cs typeface="Arial" charset="0"/>
              </a:rPr>
              <a:t>CEO, Solar Junction</a:t>
            </a:r>
            <a:endParaRPr lang="en-US" sz="1300"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R. James Woolsey</a:t>
            </a:r>
            <a:r>
              <a:rPr lang="en-US" sz="1300">
                <a:cs typeface="Arial" charset="0"/>
              </a:rPr>
              <a:t/>
            </a:r>
            <a:br>
              <a:rPr lang="en-US" sz="1300">
                <a:cs typeface="Arial" charset="0"/>
              </a:rPr>
            </a:br>
            <a:r>
              <a:rPr lang="en-US" sz="1300" i="1">
                <a:cs typeface="Arial" charset="0"/>
              </a:rPr>
              <a:t>Chairman, Woolsey Partners, and</a:t>
            </a:r>
            <a:br>
              <a:rPr lang="en-US" sz="1300" i="1">
                <a:cs typeface="Arial" charset="0"/>
              </a:rPr>
            </a:br>
            <a:r>
              <a:rPr lang="en-US" sz="1300" i="1">
                <a:cs typeface="Arial" charset="0"/>
              </a:rPr>
              <a:t>Former Director of the CIA</a:t>
            </a:r>
          </a:p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rgbClr val="357ECB"/>
                </a:solidFill>
                <a:cs typeface="Arial" charset="0"/>
              </a:rPr>
              <a:t>Kurt Yeager</a:t>
            </a:r>
            <a:r>
              <a:rPr lang="en-US" sz="1300">
                <a:cs typeface="Arial" charset="0"/>
              </a:rPr>
              <a:t/>
            </a:r>
            <a:br>
              <a:rPr lang="en-US" sz="1300">
                <a:cs typeface="Arial" charset="0"/>
              </a:rPr>
            </a:br>
            <a:r>
              <a:rPr lang="en-US" sz="1300" i="1">
                <a:cs typeface="Arial" charset="0"/>
              </a:rPr>
              <a:t>ED, Galvin Electricity Initiative</a:t>
            </a:r>
            <a:endParaRPr lang="en-US" sz="130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smtClean="0">
                <a:latin typeface="Arial" charset="0"/>
                <a:cs typeface="Arial" charset="0"/>
              </a:rPr>
              <a:t>California Leadership?</a:t>
            </a:r>
          </a:p>
        </p:txBody>
      </p:sp>
      <p:sp>
        <p:nvSpPr>
          <p:cNvPr id="1041" name="TextBox 2"/>
          <p:cNvSpPr txBox="1">
            <a:spLocks noChangeArrowheads="1"/>
          </p:cNvSpPr>
          <p:nvPr/>
        </p:nvSpPr>
        <p:spPr bwMode="auto">
          <a:xfrm>
            <a:off x="1928813" y="29479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42" name="Rectangle 2"/>
          <p:cNvSpPr txBox="1">
            <a:spLocks noChangeArrowheads="1"/>
          </p:cNvSpPr>
          <p:nvPr/>
        </p:nvSpPr>
        <p:spPr bwMode="auto">
          <a:xfrm>
            <a:off x="-152400" y="838200"/>
            <a:ext cx="929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>
              <a:spcBef>
                <a:spcPct val="20000"/>
              </a:spcBef>
            </a:pPr>
            <a:r>
              <a:rPr lang="en-US" sz="2800" b="1" u="sng">
                <a:cs typeface="Arial" charset="0"/>
              </a:rPr>
              <a:t>Solar Markets: Germany vs California </a:t>
            </a:r>
            <a:r>
              <a:rPr lang="en-US" sz="1600" b="1" u="sng">
                <a:cs typeface="Arial" charset="0"/>
              </a:rPr>
              <a:t>(RPS + CSI + other)</a:t>
            </a:r>
            <a:endParaRPr lang="en-US" sz="1600">
              <a:cs typeface="Arial" charset="0"/>
            </a:endParaRPr>
          </a:p>
        </p:txBody>
      </p:sp>
      <p:graphicFrame>
        <p:nvGraphicFramePr>
          <p:cNvPr id="1039" name="Object 15"/>
          <p:cNvGraphicFramePr>
            <a:graphicFrameLocks noGrp="1" noChangeAspect="1"/>
          </p:cNvGraphicFramePr>
          <p:nvPr/>
        </p:nvGraphicFramePr>
        <p:xfrm>
          <a:off x="-1143000" y="1524000"/>
          <a:ext cx="10287000" cy="3962400"/>
        </p:xfrm>
        <a:graphic>
          <a:graphicData uri="http://schemas.openxmlformats.org/presentationml/2006/ole">
            <p:oleObj spid="_x0000_s1039" name="Worksheet" r:id="rId4" imgW="6734215" imgH="2819456" progId="Excel.Sheet.8">
              <p:embed/>
            </p:oleObj>
          </a:graphicData>
        </a:graphic>
      </p:graphicFrame>
      <p:sp>
        <p:nvSpPr>
          <p:cNvPr id="1043" name="TextBox 3"/>
          <p:cNvSpPr txBox="1">
            <a:spLocks noChangeArrowheads="1"/>
          </p:cNvSpPr>
          <p:nvPr/>
        </p:nvSpPr>
        <p:spPr bwMode="auto">
          <a:xfrm>
            <a:off x="657225" y="5556250"/>
            <a:ext cx="8001000" cy="7080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cs typeface="Arial" charset="0"/>
              </a:rPr>
              <a:t>Germany added 28 times more solar than California in 2010.</a:t>
            </a:r>
          </a:p>
          <a:p>
            <a:pPr algn="ctr"/>
            <a:r>
              <a:rPr lang="en-US" sz="2000">
                <a:cs typeface="Arial" charset="0"/>
              </a:rPr>
              <a:t>Even though California’s solar resource is 70% better!!!</a:t>
            </a:r>
          </a:p>
        </p:txBody>
      </p:sp>
      <p:sp>
        <p:nvSpPr>
          <p:cNvPr id="1044" name="TextBox 7"/>
          <p:cNvSpPr txBox="1">
            <a:spLocks noChangeArrowheads="1"/>
          </p:cNvSpPr>
          <p:nvPr/>
        </p:nvSpPr>
        <p:spPr bwMode="auto">
          <a:xfrm>
            <a:off x="6629400" y="4979988"/>
            <a:ext cx="2286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cs typeface="Arial" charset="0"/>
              </a:rPr>
              <a:t>Sources:  CPUC, CEC, SEIA and                       German equivalents.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smtClean="0">
                <a:latin typeface="Arial" charset="0"/>
                <a:cs typeface="Arial" charset="0"/>
              </a:rPr>
              <a:t>Market Segments</a:t>
            </a:r>
          </a:p>
        </p:txBody>
      </p:sp>
      <p:grpSp>
        <p:nvGrpSpPr>
          <p:cNvPr id="24578" name="Group 28"/>
          <p:cNvGrpSpPr>
            <a:grpSpLocks/>
          </p:cNvGrpSpPr>
          <p:nvPr/>
        </p:nvGrpSpPr>
        <p:grpSpPr bwMode="auto">
          <a:xfrm>
            <a:off x="228600" y="1066800"/>
            <a:ext cx="8915400" cy="4795838"/>
            <a:chOff x="228600" y="986134"/>
            <a:chExt cx="9239597" cy="5260313"/>
          </a:xfrm>
        </p:grpSpPr>
        <p:pic>
          <p:nvPicPr>
            <p:cNvPr id="24583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90600" y="3333341"/>
              <a:ext cx="1619697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4" name="Picture 2" descr="http://adm2.elpasoco.com/planning/falcon_peyton_masterplan/images/350px/FtCarsonsola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53000" y="3810000"/>
              <a:ext cx="1828800" cy="137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5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867202" y="2764017"/>
              <a:ext cx="1971998" cy="1579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6" name="Picture 8" descr="http://global.kyocera.com/news/2005/images/kii-solar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040774" y="1821935"/>
              <a:ext cx="2057401" cy="1368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9"/>
            <p:cNvGrpSpPr/>
            <p:nvPr/>
          </p:nvGrpSpPr>
          <p:grpSpPr>
            <a:xfrm>
              <a:off x="913606" y="1383506"/>
              <a:ext cx="7315994" cy="4344194"/>
              <a:chOff x="837406" y="1296194"/>
              <a:chExt cx="7315994" cy="434419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838200" y="5638800"/>
                <a:ext cx="73152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rot="5400000" flipH="1" flipV="1">
                <a:off x="-1333500" y="3467100"/>
                <a:ext cx="43434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588" name="TextBox 10"/>
            <p:cNvSpPr txBox="1">
              <a:spLocks noChangeArrowheads="1"/>
            </p:cNvSpPr>
            <p:nvPr/>
          </p:nvSpPr>
          <p:spPr bwMode="auto">
            <a:xfrm>
              <a:off x="7791710" y="5744968"/>
              <a:ext cx="1676487" cy="501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nstantia" pitchFamily="18" charset="0"/>
                </a:rPr>
                <a:t>Segment</a:t>
              </a:r>
            </a:p>
          </p:txBody>
        </p:sp>
        <p:sp>
          <p:nvSpPr>
            <p:cNvPr id="24589" name="TextBox 11"/>
            <p:cNvSpPr txBox="1">
              <a:spLocks noChangeArrowheads="1"/>
            </p:cNvSpPr>
            <p:nvPr/>
          </p:nvSpPr>
          <p:spPr bwMode="auto">
            <a:xfrm>
              <a:off x="228600" y="986134"/>
              <a:ext cx="990427" cy="501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nstantia" pitchFamily="18" charset="0"/>
                </a:rPr>
                <a:t>Size 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982114" y="4580071"/>
              <a:ext cx="1773555" cy="106390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ea typeface="Arial" charset="0"/>
                </a:rPr>
                <a:t>Retail DG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ea typeface="Arial" charset="0"/>
                </a:rPr>
                <a:t>&lt;1 MW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202873" y="2741313"/>
              <a:ext cx="3180225" cy="236635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ea typeface="Arial" charset="0"/>
                </a:rPr>
                <a:t>Wholesale DG, Distribution-Interconnected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ea typeface="Arial" charset="0"/>
                </a:rPr>
                <a:t>&lt;20 MW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493029" y="986134"/>
              <a:ext cx="4501342" cy="20894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Central Station, Transmission-Interconnected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~20 MW-and-larger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3192728" y="3429107"/>
              <a:ext cx="4495904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79" name="Group 38"/>
          <p:cNvGrpSpPr>
            <a:grpSpLocks/>
          </p:cNvGrpSpPr>
          <p:nvPr/>
        </p:nvGrpSpPr>
        <p:grpSpPr bwMode="auto">
          <a:xfrm>
            <a:off x="609600" y="5638800"/>
            <a:ext cx="7772400" cy="717550"/>
            <a:chOff x="762000" y="5791192"/>
            <a:chExt cx="7772400" cy="716690"/>
          </a:xfrm>
        </p:grpSpPr>
        <p:cxnSp>
          <p:nvCxnSpPr>
            <p:cNvPr id="19" name="Straight Arrow Connector 18"/>
            <p:cNvCxnSpPr>
              <a:cxnSpLocks noChangeShapeType="1"/>
            </p:cNvCxnSpPr>
            <p:nvPr/>
          </p:nvCxnSpPr>
          <p:spPr bwMode="auto">
            <a:xfrm>
              <a:off x="2590800" y="6189177"/>
              <a:ext cx="3416300" cy="158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</p:cxnSp>
        <p:sp>
          <p:nvSpPr>
            <p:cNvPr id="24581" name="TextBox 33"/>
            <p:cNvSpPr txBox="1">
              <a:spLocks noChangeArrowheads="1"/>
            </p:cNvSpPr>
            <p:nvPr/>
          </p:nvSpPr>
          <p:spPr bwMode="auto">
            <a:xfrm>
              <a:off x="762000" y="5791192"/>
              <a:ext cx="1905000" cy="640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latin typeface="Constantia" pitchFamily="18" charset="0"/>
                </a:rPr>
                <a:t>Urban and </a:t>
              </a:r>
            </a:p>
            <a:p>
              <a:r>
                <a:rPr lang="en-US" i="1">
                  <a:latin typeface="Constantia" pitchFamily="18" charset="0"/>
                </a:rPr>
                <a:t>Distribution grid</a:t>
              </a:r>
            </a:p>
          </p:txBody>
        </p:sp>
        <p:sp>
          <p:nvSpPr>
            <p:cNvPr id="24582" name="TextBox 34"/>
            <p:cNvSpPr txBox="1">
              <a:spLocks noChangeArrowheads="1"/>
            </p:cNvSpPr>
            <p:nvPr/>
          </p:nvSpPr>
          <p:spPr bwMode="auto">
            <a:xfrm>
              <a:off x="6096000" y="5867301"/>
              <a:ext cx="2438400" cy="64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latin typeface="Constantia" pitchFamily="18" charset="0"/>
                </a:rPr>
                <a:t>Rural and</a:t>
              </a:r>
            </a:p>
            <a:p>
              <a:r>
                <a:rPr lang="en-US" i="1">
                  <a:latin typeface="Constantia" pitchFamily="18" charset="0"/>
                </a:rPr>
                <a:t>Transmission grid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smtClean="0">
                <a:latin typeface="Arial" charset="0"/>
                <a:cs typeface="Arial" charset="0"/>
              </a:rPr>
              <a:t>German Solar Capacity is Small WDG</a:t>
            </a:r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1928813" y="29479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27" name="Rectangle 2"/>
          <p:cNvSpPr txBox="1">
            <a:spLocks noChangeArrowheads="1"/>
          </p:cNvSpPr>
          <p:nvPr/>
        </p:nvSpPr>
        <p:spPr bwMode="auto">
          <a:xfrm>
            <a:off x="-152400" y="838200"/>
            <a:ext cx="929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>
              <a:spcBef>
                <a:spcPct val="20000"/>
              </a:spcBef>
            </a:pPr>
            <a:endParaRPr lang="en-US" sz="1600">
              <a:cs typeface="Arial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0" y="762000"/>
          <a:ext cx="9144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29" name="TextBox 11"/>
          <p:cNvSpPr txBox="1">
            <a:spLocks noChangeArrowheads="1"/>
          </p:cNvSpPr>
          <p:nvPr/>
        </p:nvSpPr>
        <p:spPr bwMode="auto">
          <a:xfrm>
            <a:off x="457200" y="5392738"/>
            <a:ext cx="8305800" cy="1016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cs typeface="Arial" charset="0"/>
              </a:rPr>
              <a:t>Governor’s DG Goal in context:</a:t>
            </a:r>
          </a:p>
          <a:p>
            <a:pPr algn="ctr"/>
            <a:r>
              <a:rPr lang="en-US" sz="2000">
                <a:cs typeface="Arial" charset="0"/>
              </a:rPr>
              <a:t>Germany installed 12,000 MW of just solar over the last 3 years</a:t>
            </a:r>
          </a:p>
          <a:p>
            <a:pPr algn="ctr"/>
            <a:r>
              <a:rPr lang="en-US" sz="2000">
                <a:cs typeface="Arial" charset="0"/>
              </a:rPr>
              <a:t>California recently celebrated reaching 1,000 MW </a:t>
            </a:r>
          </a:p>
        </p:txBody>
      </p:sp>
      <p:sp>
        <p:nvSpPr>
          <p:cNvPr id="26630" name="TextBox 12"/>
          <p:cNvSpPr txBox="1">
            <a:spLocks noChangeArrowheads="1"/>
          </p:cNvSpPr>
          <p:nvPr/>
        </p:nvSpPr>
        <p:spPr bwMode="auto">
          <a:xfrm>
            <a:off x="4114800" y="5067300"/>
            <a:ext cx="4267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100">
                <a:cs typeface="Arial" charset="0"/>
              </a:rPr>
              <a:t>Source: Paul Gipe, March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3"/>
          <p:cNvSpPr txBox="1">
            <a:spLocks/>
          </p:cNvSpPr>
          <p:nvPr/>
        </p:nvSpPr>
        <p:spPr>
          <a:xfrm>
            <a:off x="155575" y="796925"/>
            <a:ext cx="8807450" cy="5613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Blip>
                <a:blip r:embed="rId3"/>
              </a:buBlip>
              <a:defRPr sz="3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Blip>
                <a:blip r:embed="rId3"/>
              </a:buBlip>
              <a:defRPr sz="28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Blip>
                <a:blip r:embed="rId3"/>
              </a:buBlip>
              <a:defRPr sz="24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sz="2400" dirty="0" smtClean="0">
                <a:solidFill>
                  <a:srgbClr val="535353"/>
                </a:solidFill>
              </a:rPr>
              <a:t>Governor’s Goal = 12,000 MW of DG &amp; 8,000 MW of Central Station</a:t>
            </a:r>
          </a:p>
          <a:p>
            <a:pPr marL="0" indent="0" algn="ctr">
              <a:buFontTx/>
              <a:buNone/>
              <a:defRPr/>
            </a:pPr>
            <a:endParaRPr lang="en-US" sz="1400" dirty="0" smtClean="0">
              <a:solidFill>
                <a:srgbClr val="535353"/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Goal was part of the Clean Energy</a:t>
            </a:r>
            <a:r>
              <a:rPr lang="en-US" sz="2000" dirty="0" smtClean="0">
                <a:solidFill>
                  <a:srgbClr val="3366FF"/>
                </a:solidFill>
              </a:rPr>
              <a:t> Jobs </a:t>
            </a:r>
            <a:r>
              <a:rPr lang="en-US" sz="2000" dirty="0" smtClean="0">
                <a:solidFill>
                  <a:srgbClr val="535353"/>
                </a:solidFill>
              </a:rPr>
              <a:t>Plan</a:t>
            </a:r>
          </a:p>
          <a:p>
            <a:pPr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Meeting the 33% RPS with a DG CLEAN Program </a:t>
            </a:r>
            <a:r>
              <a:rPr lang="en-US" sz="2000" dirty="0" err="1" smtClean="0">
                <a:solidFill>
                  <a:srgbClr val="535353"/>
                </a:solidFill>
              </a:rPr>
              <a:t>vs</a:t>
            </a:r>
            <a:r>
              <a:rPr lang="en-US" sz="2000" dirty="0" smtClean="0">
                <a:solidFill>
                  <a:srgbClr val="535353"/>
                </a:solidFill>
              </a:rPr>
              <a:t> baseline reference case</a:t>
            </a:r>
          </a:p>
          <a:p>
            <a:pPr lvl="1">
              <a:defRPr/>
            </a:pPr>
            <a:r>
              <a:rPr lang="en-US" sz="1600" dirty="0" smtClean="0">
                <a:solidFill>
                  <a:srgbClr val="535353"/>
                </a:solidFill>
              </a:rPr>
              <a:t>3x more jobs</a:t>
            </a:r>
          </a:p>
          <a:p>
            <a:pPr lvl="1">
              <a:defRPr/>
            </a:pPr>
            <a:r>
              <a:rPr lang="en-US" sz="1600" dirty="0" smtClean="0">
                <a:solidFill>
                  <a:srgbClr val="535353"/>
                </a:solidFill>
              </a:rPr>
              <a:t>$50 Billion in additional private investment</a:t>
            </a:r>
          </a:p>
          <a:p>
            <a:pPr lvl="1">
              <a:defRPr/>
            </a:pPr>
            <a:r>
              <a:rPr lang="en-US" sz="1600" dirty="0" smtClean="0">
                <a:solidFill>
                  <a:srgbClr val="535353"/>
                </a:solidFill>
              </a:rPr>
              <a:t>$1.7 Billion in additional state revenues</a:t>
            </a:r>
          </a:p>
          <a:p>
            <a:pPr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DG provides more energy and more jobs, more quickly, with less risk</a:t>
            </a:r>
          </a:p>
          <a:p>
            <a:pPr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How will the 12,000 MW break down?</a:t>
            </a:r>
          </a:p>
          <a:p>
            <a:pPr lvl="1">
              <a:defRPr/>
            </a:pPr>
            <a:r>
              <a:rPr lang="en-US" sz="1600" dirty="0" smtClean="0">
                <a:solidFill>
                  <a:srgbClr val="535353"/>
                </a:solidFill>
              </a:rPr>
              <a:t>Retail DG, Wholesale DG, State Lands</a:t>
            </a:r>
          </a:p>
          <a:p>
            <a:pPr lvl="1">
              <a:defRPr/>
            </a:pPr>
            <a:r>
              <a:rPr lang="en-US" sz="1600" dirty="0" smtClean="0">
                <a:solidFill>
                  <a:srgbClr val="535353"/>
                </a:solidFill>
              </a:rPr>
              <a:t>Regional targets?</a:t>
            </a:r>
          </a:p>
          <a:p>
            <a:pPr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Scaling challenges for retail DG</a:t>
            </a:r>
          </a:p>
          <a:p>
            <a:pPr lvl="1">
              <a:defRPr/>
            </a:pPr>
            <a:r>
              <a:rPr lang="en-US" sz="1600" dirty="0" smtClean="0">
                <a:solidFill>
                  <a:srgbClr val="535353"/>
                </a:solidFill>
              </a:rPr>
              <a:t>Retail DG is </a:t>
            </a:r>
            <a:r>
              <a:rPr lang="en-US" sz="1600" dirty="0">
                <a:solidFill>
                  <a:srgbClr val="535353"/>
                </a:solidFill>
              </a:rPr>
              <a:t>not designed for owners of commercial and multi-tenant properties </a:t>
            </a:r>
            <a:endParaRPr lang="en-US" sz="1600" dirty="0" smtClean="0">
              <a:solidFill>
                <a:srgbClr val="535353"/>
              </a:solidFill>
            </a:endParaRPr>
          </a:p>
          <a:p>
            <a:pPr lvl="1">
              <a:defRPr/>
            </a:pPr>
            <a:r>
              <a:rPr lang="en-US" sz="1600" dirty="0" smtClean="0">
                <a:solidFill>
                  <a:srgbClr val="535353"/>
                </a:solidFill>
              </a:rPr>
              <a:t>Annual </a:t>
            </a:r>
            <a:r>
              <a:rPr lang="en-US" sz="1600" dirty="0">
                <a:solidFill>
                  <a:srgbClr val="535353"/>
                </a:solidFill>
              </a:rPr>
              <a:t>on-site energy use generally caps </a:t>
            </a:r>
            <a:r>
              <a:rPr lang="en-US" sz="1600" dirty="0" smtClean="0">
                <a:solidFill>
                  <a:srgbClr val="535353"/>
                </a:solidFill>
              </a:rPr>
              <a:t>retail DG project </a:t>
            </a:r>
            <a:r>
              <a:rPr lang="en-US" sz="1600" dirty="0">
                <a:solidFill>
                  <a:srgbClr val="535353"/>
                </a:solidFill>
              </a:rPr>
              <a:t>size </a:t>
            </a:r>
            <a:endParaRPr lang="en-US" sz="1600" dirty="0" smtClean="0">
              <a:solidFill>
                <a:srgbClr val="535353"/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Policy challenges for wholesale DG</a:t>
            </a:r>
          </a:p>
          <a:p>
            <a:pPr lvl="1">
              <a:defRPr/>
            </a:pPr>
            <a:r>
              <a:rPr lang="en-US" sz="1600" dirty="0" smtClean="0">
                <a:solidFill>
                  <a:srgbClr val="535353"/>
                </a:solidFill>
              </a:rPr>
              <a:t>Procurement programs are limited</a:t>
            </a:r>
          </a:p>
          <a:p>
            <a:pPr lvl="1">
              <a:defRPr/>
            </a:pPr>
            <a:r>
              <a:rPr lang="en-US" sz="1600" dirty="0" smtClean="0">
                <a:solidFill>
                  <a:srgbClr val="535353"/>
                </a:solidFill>
              </a:rPr>
              <a:t>Interconnection (Grid Access) reform</a:t>
            </a:r>
            <a:endParaRPr lang="en-US" sz="1600" dirty="0">
              <a:solidFill>
                <a:srgbClr val="535353"/>
              </a:solidFill>
            </a:endParaRPr>
          </a:p>
          <a:p>
            <a:pPr>
              <a:defRPr/>
            </a:pPr>
            <a:endParaRPr lang="en-US" sz="2000" dirty="0" smtClean="0">
              <a:solidFill>
                <a:srgbClr val="535353"/>
              </a:solidFill>
            </a:endParaRPr>
          </a:p>
          <a:p>
            <a:pPr lvl="1">
              <a:defRPr/>
            </a:pPr>
            <a:endParaRPr lang="en-US" sz="1600" dirty="0" smtClean="0">
              <a:solidFill>
                <a:srgbClr val="535353"/>
              </a:solidFill>
            </a:endParaRPr>
          </a:p>
          <a:p>
            <a:pPr>
              <a:defRPr/>
            </a:pPr>
            <a:endParaRPr lang="en-US" sz="2000" dirty="0">
              <a:solidFill>
                <a:srgbClr val="535353"/>
              </a:solidFill>
            </a:endParaRPr>
          </a:p>
          <a:p>
            <a:pPr marL="0" indent="0">
              <a:buFontTx/>
              <a:buNone/>
              <a:defRPr/>
            </a:pPr>
            <a:endParaRPr lang="en-US" sz="2000" dirty="0" smtClean="0">
              <a:solidFill>
                <a:srgbClr val="535353"/>
              </a:solidFill>
            </a:endParaRPr>
          </a:p>
          <a:p>
            <a:pPr>
              <a:defRPr/>
            </a:pPr>
            <a:endParaRPr lang="en-US" sz="2000" dirty="0">
              <a:solidFill>
                <a:srgbClr val="535353"/>
              </a:solidFill>
            </a:endParaRPr>
          </a:p>
        </p:txBody>
      </p:sp>
      <p:sp>
        <p:nvSpPr>
          <p:cNvPr id="286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Market Segments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smtClean="0">
                <a:latin typeface="Arial" charset="0"/>
                <a:cs typeface="Arial" charset="0"/>
              </a:rPr>
              <a:t>Clean Local Energy Accessible Now (CLEAN)</a:t>
            </a: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1928813" y="29479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190500" y="1039813"/>
            <a:ext cx="8763000" cy="5410200"/>
          </a:xfrm>
        </p:spPr>
        <p:txBody>
          <a:bodyPr rtlCol="0">
            <a:noAutofit/>
          </a:bodyPr>
          <a:lstStyle/>
          <a:p>
            <a:pPr marL="400050" indent="-285750" fontAlgn="auto"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2000" b="1" dirty="0" smtClean="0">
                <a:solidFill>
                  <a:srgbClr val="3366FF"/>
                </a:solidFill>
                <a:latin typeface="Arial"/>
                <a:ea typeface="MS PGothic" pitchFamily="34" charset="-128"/>
                <a:cs typeface="Arial"/>
              </a:rPr>
              <a:t>CLEAN = Feed-in Tariff + interconnection</a:t>
            </a:r>
          </a:p>
          <a:p>
            <a:pPr marL="400050" indent="-285750" fontAlgn="auto"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2000" b="1" dirty="0" smtClean="0">
                <a:solidFill>
                  <a:srgbClr val="3366FF"/>
                </a:solidFill>
                <a:latin typeface="Arial"/>
                <a:ea typeface="MS PGothic" pitchFamily="34" charset="-128"/>
                <a:cs typeface="Arial"/>
              </a:rPr>
              <a:t>CLEAN Features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:</a:t>
            </a:r>
            <a:endParaRPr lang="en-US" sz="2000" dirty="0">
              <a:solidFill>
                <a:schemeClr val="tx1"/>
              </a:solidFill>
              <a:latin typeface="Arial"/>
              <a:ea typeface="MS PGothic" pitchFamily="34" charset="-128"/>
              <a:cs typeface="Arial"/>
            </a:endParaRPr>
          </a:p>
          <a:p>
            <a:pPr marL="800100" lvl="1" fontAlgn="auto"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Standard and </a:t>
            </a:r>
            <a:r>
              <a:rPr lang="en-US" sz="2000" u="sng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guaranteed contract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 between the utility and a renewable energy facility owner</a:t>
            </a:r>
          </a:p>
          <a:p>
            <a:pPr marL="800100" lvl="1" fontAlgn="auto"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Predictable and streamlined </a:t>
            </a:r>
            <a:r>
              <a:rPr lang="en-US" sz="2000" u="sng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distribution grid interconnection</a:t>
            </a:r>
          </a:p>
          <a:p>
            <a:pPr marL="800100" lvl="1" fontAlgn="auto"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Predefined and </a:t>
            </a:r>
            <a:r>
              <a:rPr lang="en-US" sz="2000" u="sng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financeable fixed rates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 for long durations</a:t>
            </a:r>
          </a:p>
          <a:p>
            <a:pPr marL="514350" lvl="1" indent="0" fontAlgn="auto">
              <a:spcAft>
                <a:spcPts val="0"/>
              </a:spcAft>
              <a:buClr>
                <a:srgbClr val="FFFF00"/>
              </a:buClr>
              <a:buFontTx/>
              <a:buNone/>
              <a:defRPr/>
            </a:pPr>
            <a:endParaRPr lang="en-US" sz="2000" dirty="0" smtClean="0">
              <a:solidFill>
                <a:schemeClr val="tx1"/>
              </a:solidFill>
              <a:latin typeface="Arial"/>
              <a:ea typeface="MS PGothic" pitchFamily="34" charset="-128"/>
              <a:cs typeface="Arial"/>
            </a:endParaRPr>
          </a:p>
          <a:p>
            <a:pPr marL="400050" fontAlgn="auto"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2000" b="1" dirty="0" smtClean="0">
                <a:solidFill>
                  <a:srgbClr val="3366FF"/>
                </a:solidFill>
                <a:latin typeface="Arial"/>
                <a:ea typeface="MS PGothic" pitchFamily="34" charset="-128"/>
                <a:cs typeface="Arial"/>
              </a:rPr>
              <a:t>CLEAN Benefits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:</a:t>
            </a:r>
          </a:p>
          <a:p>
            <a:pPr marL="800100" lvl="1" fontAlgn="auto"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Removes the top three barriers to renewable energy</a:t>
            </a:r>
          </a:p>
          <a:p>
            <a:pPr marL="800100" lvl="1" fontAlgn="auto"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vast majority of renewable energy deployed in the world has been driven by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CLEAN Programs</a:t>
            </a:r>
          </a:p>
          <a:p>
            <a:pPr marL="800100" lvl="1" fontAlgn="auto"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2000" dirty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Allows any party to become a clean energy entrepreneur</a:t>
            </a:r>
          </a:p>
          <a:p>
            <a:pPr marL="800100" lvl="1" fontAlgn="auto"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2000" dirty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Attracts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private capital, including vital </a:t>
            </a:r>
            <a:r>
              <a:rPr lang="en-US" sz="2000" dirty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new sources of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equity</a:t>
            </a:r>
            <a:endParaRPr lang="en-US" sz="2000" dirty="0">
              <a:solidFill>
                <a:schemeClr val="tx1"/>
              </a:solidFill>
              <a:latin typeface="Arial"/>
              <a:ea typeface="MS PGothic" pitchFamily="34" charset="-128"/>
              <a:cs typeface="Arial"/>
            </a:endParaRPr>
          </a:p>
          <a:p>
            <a:pPr marL="800100" lvl="1" fontAlgn="auto"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2000" dirty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Drives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local employment </a:t>
            </a:r>
            <a:r>
              <a:rPr lang="en-US" sz="2000" dirty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and generates tax revenue at no cost to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>government</a:t>
            </a:r>
            <a:r>
              <a:rPr lang="en-US" sz="2000" dirty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rPr>
            </a:br>
            <a:endParaRPr lang="en-US" sz="2000" dirty="0">
              <a:solidFill>
                <a:schemeClr val="tx1"/>
              </a:solidFill>
              <a:latin typeface="Arial"/>
              <a:ea typeface="MS PGothic" pitchFamily="34" charset="-128"/>
              <a:cs typeface="Arial"/>
            </a:endParaRPr>
          </a:p>
          <a:p>
            <a:pPr marL="1200150" lvl="2" fontAlgn="auto">
              <a:spcAft>
                <a:spcPts val="0"/>
              </a:spcAft>
              <a:buClr>
                <a:srgbClr val="FFFF00"/>
              </a:buClr>
              <a:defRPr/>
            </a:pPr>
            <a:endParaRPr lang="en-US" dirty="0" smtClean="0">
              <a:solidFill>
                <a:schemeClr val="tx1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3"/>
          <p:cNvSpPr txBox="1">
            <a:spLocks/>
          </p:cNvSpPr>
          <p:nvPr/>
        </p:nvSpPr>
        <p:spPr>
          <a:xfrm>
            <a:off x="155575" y="796925"/>
            <a:ext cx="8807450" cy="5613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Blip>
                <a:blip r:embed="rId3"/>
              </a:buBlip>
              <a:defRPr sz="3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Blip>
                <a:blip r:embed="rId3"/>
              </a:buBlip>
              <a:defRPr sz="28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Blip>
                <a:blip r:embed="rId3"/>
              </a:buBlip>
              <a:defRPr sz="24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sz="2800" dirty="0" smtClean="0">
                <a:solidFill>
                  <a:srgbClr val="535353"/>
                </a:solidFill>
              </a:rPr>
              <a:t>Not a question of net-metering </a:t>
            </a:r>
            <a:r>
              <a:rPr lang="en-US" sz="2800" dirty="0" err="1" smtClean="0">
                <a:solidFill>
                  <a:srgbClr val="535353"/>
                </a:solidFill>
              </a:rPr>
              <a:t>vs</a:t>
            </a:r>
            <a:r>
              <a:rPr lang="en-US" sz="2800" dirty="0" smtClean="0">
                <a:solidFill>
                  <a:srgbClr val="535353"/>
                </a:solidFill>
              </a:rPr>
              <a:t> CLEAN </a:t>
            </a:r>
          </a:p>
          <a:p>
            <a:pPr marL="0" indent="0">
              <a:buFontTx/>
              <a:buNone/>
              <a:defRPr/>
            </a:pPr>
            <a:endParaRPr lang="en-US" sz="2000" dirty="0" smtClean="0">
              <a:solidFill>
                <a:srgbClr val="535353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3366FF"/>
                </a:solidFill>
              </a:rPr>
              <a:t>Renewable Portfolio Standard (RPS)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“Sticker price” mindset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“Off ramps”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“Ceiling, not a floor”</a:t>
            </a:r>
          </a:p>
          <a:p>
            <a:pPr>
              <a:defRPr/>
            </a:pPr>
            <a:r>
              <a:rPr lang="en-US" sz="2400" dirty="0" smtClean="0">
                <a:solidFill>
                  <a:srgbClr val="3366FF"/>
                </a:solidFill>
              </a:rPr>
              <a:t>Wholesale DG Procurement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SB 32 FIT – only 750 MW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Renewable Auction Mechanism – not really DG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IOU PV Programs</a:t>
            </a:r>
          </a:p>
          <a:p>
            <a:pPr>
              <a:defRPr/>
            </a:pPr>
            <a:r>
              <a:rPr lang="en-US" sz="2400" dirty="0" smtClean="0">
                <a:solidFill>
                  <a:srgbClr val="3366FF"/>
                </a:solidFill>
              </a:rPr>
              <a:t>Retail DG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CSI success – what’s next?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Net-metering cap / Network usage charge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RPS double-counting</a:t>
            </a:r>
          </a:p>
          <a:p>
            <a:pPr marL="0" indent="0">
              <a:buFontTx/>
              <a:buNone/>
              <a:defRPr/>
            </a:pPr>
            <a:endParaRPr lang="en-US" sz="2000" dirty="0" smtClean="0">
              <a:solidFill>
                <a:srgbClr val="535353"/>
              </a:solidFill>
            </a:endParaRPr>
          </a:p>
          <a:p>
            <a:pPr lvl="1">
              <a:defRPr/>
            </a:pPr>
            <a:endParaRPr lang="en-US" sz="1600" dirty="0" smtClean="0">
              <a:solidFill>
                <a:srgbClr val="535353"/>
              </a:solidFill>
            </a:endParaRPr>
          </a:p>
          <a:p>
            <a:pPr>
              <a:defRPr/>
            </a:pPr>
            <a:endParaRPr lang="en-US" sz="2000" dirty="0">
              <a:solidFill>
                <a:srgbClr val="535353"/>
              </a:solidFill>
            </a:endParaRPr>
          </a:p>
          <a:p>
            <a:pPr marL="0" indent="0">
              <a:buFontTx/>
              <a:buNone/>
              <a:defRPr/>
            </a:pPr>
            <a:endParaRPr lang="en-US" sz="2000" dirty="0" smtClean="0">
              <a:solidFill>
                <a:srgbClr val="535353"/>
              </a:solidFill>
            </a:endParaRPr>
          </a:p>
          <a:p>
            <a:pPr>
              <a:defRPr/>
            </a:pPr>
            <a:endParaRPr lang="en-US" sz="2000" dirty="0">
              <a:solidFill>
                <a:srgbClr val="535353"/>
              </a:solidFill>
            </a:endParaRPr>
          </a:p>
        </p:txBody>
      </p:sp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Policy Topics for DG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3"/>
          <p:cNvSpPr txBox="1">
            <a:spLocks/>
          </p:cNvSpPr>
          <p:nvPr/>
        </p:nvSpPr>
        <p:spPr>
          <a:xfrm>
            <a:off x="266700" y="942975"/>
            <a:ext cx="8610600" cy="50863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Blip>
                <a:blip r:embed="rId3"/>
              </a:buBlip>
              <a:defRPr sz="3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Blip>
                <a:blip r:embed="rId3"/>
              </a:buBlip>
              <a:defRPr sz="28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Blip>
                <a:blip r:embed="rId3"/>
              </a:buBlip>
              <a:defRPr sz="24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sz="2400" dirty="0">
                <a:solidFill>
                  <a:srgbClr val="3366FF"/>
                </a:solidFill>
              </a:rPr>
              <a:t>We need a new Vision for </a:t>
            </a:r>
            <a:r>
              <a:rPr lang="en-US" sz="2400" dirty="0" smtClean="0">
                <a:solidFill>
                  <a:srgbClr val="3366FF"/>
                </a:solidFill>
              </a:rPr>
              <a:t>the Distribution Grid (D</a:t>
            </a:r>
            <a:r>
              <a:rPr lang="en-US" sz="2400" dirty="0">
                <a:solidFill>
                  <a:srgbClr val="3366FF"/>
                </a:solidFill>
              </a:rPr>
              <a:t>-</a:t>
            </a:r>
            <a:r>
              <a:rPr lang="en-US" sz="2400" dirty="0" smtClean="0">
                <a:solidFill>
                  <a:srgbClr val="3366FF"/>
                </a:solidFill>
              </a:rPr>
              <a:t>Grid)</a:t>
            </a:r>
            <a:endParaRPr lang="en-US" sz="2000" dirty="0" smtClean="0">
              <a:solidFill>
                <a:srgbClr val="3366FF"/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The D-Grid was not designed for high penetrations of DG</a:t>
            </a:r>
          </a:p>
          <a:p>
            <a:pPr lvl="1">
              <a:defRPr/>
            </a:pPr>
            <a:r>
              <a:rPr lang="en-US" sz="1600" dirty="0" smtClean="0">
                <a:solidFill>
                  <a:srgbClr val="535353"/>
                </a:solidFill>
              </a:rPr>
              <a:t>75% of California IOU capital expenditures are made on the distribution grid (D-grid) and California ratepayers deserve maximized returns on their MASSIVE investments (2007 IEPR)</a:t>
            </a:r>
          </a:p>
          <a:p>
            <a:pPr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Germany and Spain are excellent proxies for California’s D-grid accommodating significant penetrations of clean local energy (May 2011 CEC/KEMA report)</a:t>
            </a:r>
          </a:p>
          <a:p>
            <a:pPr>
              <a:defRPr/>
            </a:pPr>
            <a:r>
              <a:rPr lang="en-US" sz="2000" dirty="0">
                <a:solidFill>
                  <a:srgbClr val="535353"/>
                </a:solidFill>
              </a:rPr>
              <a:t>Currently, developers are responsible for 100% of D-grid upgrade </a:t>
            </a:r>
            <a:r>
              <a:rPr lang="en-US" sz="2000" dirty="0" smtClean="0">
                <a:solidFill>
                  <a:srgbClr val="535353"/>
                </a:solidFill>
              </a:rPr>
              <a:t>costs</a:t>
            </a:r>
          </a:p>
          <a:p>
            <a:pPr>
              <a:defRPr/>
            </a:pPr>
            <a:endParaRPr lang="en-US" sz="2000" dirty="0" smtClean="0">
              <a:solidFill>
                <a:srgbClr val="535353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400" dirty="0" smtClean="0">
                <a:solidFill>
                  <a:srgbClr val="3366FF"/>
                </a:solidFill>
              </a:rPr>
              <a:t>Wholesale Interconnection (Grid Access) in CA is Broken</a:t>
            </a:r>
          </a:p>
          <a:p>
            <a:pPr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Need: Fair, Timely, Transparent, Predictable</a:t>
            </a:r>
          </a:p>
          <a:p>
            <a:pPr>
              <a:defRPr/>
            </a:pPr>
            <a:r>
              <a:rPr lang="en-US" sz="2000" dirty="0" smtClean="0">
                <a:solidFill>
                  <a:srgbClr val="535353"/>
                </a:solidFill>
              </a:rPr>
              <a:t>Currently: Capricious, Lengthy process, Black Hole, Unknown Liability</a:t>
            </a:r>
          </a:p>
          <a:p>
            <a:pPr>
              <a:defRPr/>
            </a:pPr>
            <a:endParaRPr lang="en-US" sz="2000" dirty="0" smtClean="0">
              <a:solidFill>
                <a:srgbClr val="535353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400" dirty="0" smtClean="0">
                <a:solidFill>
                  <a:srgbClr val="535353"/>
                </a:solidFill>
              </a:rPr>
              <a:t>Germany connected 12,000 MW of solar PV without major issues</a:t>
            </a:r>
            <a:endParaRPr lang="en-US" sz="2400" dirty="0">
              <a:solidFill>
                <a:srgbClr val="535353"/>
              </a:solidFill>
            </a:endParaRPr>
          </a:p>
        </p:txBody>
      </p:sp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The D-Grid and Interconnection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804</Words>
  <Application>Microsoft Macintosh PowerPoint</Application>
  <PresentationFormat>On-screen Show (4:3)</PresentationFormat>
  <Paragraphs>141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Calibri</vt:lpstr>
      <vt:lpstr>Arial</vt:lpstr>
      <vt:lpstr>Informatic</vt:lpstr>
      <vt:lpstr>Helvetica</vt:lpstr>
      <vt:lpstr>ＭＳ Ｐゴシック</vt:lpstr>
      <vt:lpstr>Constantia</vt:lpstr>
      <vt:lpstr>Office Theme</vt:lpstr>
      <vt:lpstr>Office Theme</vt:lpstr>
      <vt:lpstr>Office Theme</vt:lpstr>
      <vt:lpstr>Office Theme</vt:lpstr>
      <vt:lpstr>Worksheet</vt:lpstr>
      <vt:lpstr>Slide 1</vt:lpstr>
      <vt:lpstr>Clean Coalition – Mission and Advisors</vt:lpstr>
      <vt:lpstr>California Leadership?</vt:lpstr>
      <vt:lpstr>Market Segments</vt:lpstr>
      <vt:lpstr>German Solar Capacity is Small WDG</vt:lpstr>
      <vt:lpstr>Market Segments Comparison</vt:lpstr>
      <vt:lpstr>Clean Local Energy Accessible Now (CLEAN)</vt:lpstr>
      <vt:lpstr>Policy Topics for DG</vt:lpstr>
      <vt:lpstr>The D-Grid and Interconnection</vt:lpstr>
      <vt:lpstr>California Leadership?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Clatterbuck</dc:creator>
  <cp:lastModifiedBy>John Bernhardt</cp:lastModifiedBy>
  <cp:revision>28</cp:revision>
  <dcterms:created xsi:type="dcterms:W3CDTF">2011-10-18T20:25:06Z</dcterms:created>
  <dcterms:modified xsi:type="dcterms:W3CDTF">2011-12-09T15:59:10Z</dcterms:modified>
</cp:coreProperties>
</file>