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7" r:id="rId2"/>
    <p:sldId id="320" r:id="rId3"/>
    <p:sldId id="321" r:id="rId4"/>
    <p:sldId id="324" r:id="rId5"/>
    <p:sldId id="297" r:id="rId6"/>
    <p:sldId id="322" r:id="rId7"/>
    <p:sldId id="323" r:id="rId8"/>
    <p:sldId id="318" r:id="rId9"/>
    <p:sldId id="310" r:id="rId10"/>
    <p:sldId id="314" r:id="rId11"/>
    <p:sldId id="315" r:id="rId1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07" autoAdjust="0"/>
  </p:normalViewPr>
  <p:slideViewPr>
    <p:cSldViewPr snapToGrid="0" snapToObjects="1">
      <p:cViewPr varScale="1">
        <p:scale>
          <a:sx n="59" d="100"/>
          <a:sy n="59" d="100"/>
        </p:scale>
        <p:origin x="-21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hnathon\Documents\Clean%20Coalition\Excel%20Files\TAC%20Cost%20Chart%20(JF_02,%2012%20Dec%202011).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ohnathon\Downloads\Copy%20of%20german%20pv%202010%20data%20analysis%20v2%20short%20(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200" dirty="0"/>
              <a:t>Transmission </a:t>
            </a:r>
            <a:r>
              <a:rPr lang="en-US" sz="2200"/>
              <a:t>Access </a:t>
            </a:r>
            <a:r>
              <a:rPr lang="en-US" sz="2200" smtClean="0"/>
              <a:t>Charges (TAC)</a:t>
            </a:r>
            <a:endParaRPr lang="en-US" sz="2200" dirty="0"/>
          </a:p>
        </c:rich>
      </c:tx>
      <c:layout>
        <c:manualLayout>
          <c:xMode val="edge"/>
          <c:yMode val="edge"/>
          <c:x val="0.200698761136135"/>
          <c:y val="0.00719444837841665"/>
        </c:manualLayout>
      </c:layout>
      <c:overlay val="0"/>
    </c:title>
    <c:autoTitleDeleted val="0"/>
    <c:plotArea>
      <c:layout/>
      <c:lineChart>
        <c:grouping val="standard"/>
        <c:varyColors val="0"/>
        <c:ser>
          <c:idx val="0"/>
          <c:order val="0"/>
          <c:tx>
            <c:strRef>
              <c:f>Sheet1!$D$3</c:f>
              <c:strCache>
                <c:ptCount val="1"/>
                <c:pt idx="0">
                  <c:v>Potential Future Stranded Costs</c:v>
                </c:pt>
              </c:strCache>
            </c:strRef>
          </c:tx>
          <c:spPr>
            <a:ln w="76200">
              <a:solidFill>
                <a:srgbClr val="FFC000"/>
              </a:solidFill>
            </a:ln>
          </c:spPr>
          <c:marker>
            <c:symbol val="none"/>
          </c:marker>
          <c:cat>
            <c:numRef>
              <c:f>Sheet1!$E$2:$AC$2</c:f>
              <c:numCache>
                <c:formatCode>General</c:formatCode>
                <c:ptCount val="25"/>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numCache>
            </c:numRef>
          </c:cat>
          <c:val>
            <c:numRef>
              <c:f>Sheet1!$E$3:$AC$3</c:f>
              <c:numCache>
                <c:formatCode>General</c:formatCode>
                <c:ptCount val="25"/>
                <c:pt idx="0">
                  <c:v>1.1</c:v>
                </c:pt>
                <c:pt idx="1">
                  <c:v>1.174000000000002</c:v>
                </c:pt>
                <c:pt idx="2">
                  <c:v>1.248</c:v>
                </c:pt>
                <c:pt idx="3">
                  <c:v>1.322</c:v>
                </c:pt>
                <c:pt idx="4">
                  <c:v>1.396000000000002</c:v>
                </c:pt>
                <c:pt idx="5">
                  <c:v>1.47</c:v>
                </c:pt>
                <c:pt idx="6">
                  <c:v>1.544</c:v>
                </c:pt>
                <c:pt idx="7">
                  <c:v>1.618</c:v>
                </c:pt>
                <c:pt idx="8">
                  <c:v>1.692000000000002</c:v>
                </c:pt>
                <c:pt idx="9">
                  <c:v>1.766000000000001</c:v>
                </c:pt>
                <c:pt idx="10">
                  <c:v>1.840000000000001</c:v>
                </c:pt>
                <c:pt idx="11">
                  <c:v>1.914000000000002</c:v>
                </c:pt>
                <c:pt idx="12">
                  <c:v>1.988000000000003</c:v>
                </c:pt>
                <c:pt idx="13">
                  <c:v>2.062000000000001</c:v>
                </c:pt>
                <c:pt idx="14">
                  <c:v>2.136</c:v>
                </c:pt>
                <c:pt idx="15">
                  <c:v>2.21</c:v>
                </c:pt>
                <c:pt idx="16">
                  <c:v>2.284000000000001</c:v>
                </c:pt>
                <c:pt idx="17">
                  <c:v>2.358</c:v>
                </c:pt>
                <c:pt idx="18">
                  <c:v>2.431999999999998</c:v>
                </c:pt>
                <c:pt idx="19">
                  <c:v>2.506</c:v>
                </c:pt>
                <c:pt idx="20">
                  <c:v>2.579999999999999</c:v>
                </c:pt>
                <c:pt idx="21">
                  <c:v>2.653999999999999</c:v>
                </c:pt>
                <c:pt idx="22">
                  <c:v>2.728</c:v>
                </c:pt>
                <c:pt idx="23">
                  <c:v>2.801999999999999</c:v>
                </c:pt>
                <c:pt idx="24">
                  <c:v>2.875999999999998</c:v>
                </c:pt>
              </c:numCache>
            </c:numRef>
          </c:val>
          <c:smooth val="0"/>
        </c:ser>
        <c:ser>
          <c:idx val="1"/>
          <c:order val="1"/>
          <c:tx>
            <c:strRef>
              <c:f>Sheet1!$D$4</c:f>
              <c:strCache>
                <c:ptCount val="1"/>
                <c:pt idx="0">
                  <c:v>TACo Depreciation + O &amp; M</c:v>
                </c:pt>
              </c:strCache>
            </c:strRef>
          </c:tx>
          <c:spPr>
            <a:ln w="76200">
              <a:solidFill>
                <a:srgbClr val="00B0F0"/>
              </a:solidFill>
            </a:ln>
          </c:spPr>
          <c:marker>
            <c:symbol val="none"/>
          </c:marker>
          <c:cat>
            <c:numRef>
              <c:f>Sheet1!$E$2:$AC$2</c:f>
              <c:numCache>
                <c:formatCode>General</c:formatCode>
                <c:ptCount val="25"/>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numCache>
            </c:numRef>
          </c:cat>
          <c:val>
            <c:numRef>
              <c:f>Sheet1!$E$4:$AC$4</c:f>
              <c:numCache>
                <c:formatCode>General</c:formatCode>
                <c:ptCount val="25"/>
                <c:pt idx="0">
                  <c:v>1.1</c:v>
                </c:pt>
                <c:pt idx="1">
                  <c:v>1.047</c:v>
                </c:pt>
                <c:pt idx="2">
                  <c:v>0.994</c:v>
                </c:pt>
                <c:pt idx="3">
                  <c:v>0.941000000000001</c:v>
                </c:pt>
                <c:pt idx="4">
                  <c:v>0.888</c:v>
                </c:pt>
                <c:pt idx="5">
                  <c:v>0.835000000000001</c:v>
                </c:pt>
                <c:pt idx="6">
                  <c:v>0.782</c:v>
                </c:pt>
                <c:pt idx="7">
                  <c:v>0.729000000000001</c:v>
                </c:pt>
                <c:pt idx="8">
                  <c:v>0.676000000000001</c:v>
                </c:pt>
                <c:pt idx="9">
                  <c:v>0.623000000000001</c:v>
                </c:pt>
                <c:pt idx="10">
                  <c:v>0.57</c:v>
                </c:pt>
                <c:pt idx="11">
                  <c:v>0.517</c:v>
                </c:pt>
                <c:pt idx="12">
                  <c:v>0.464</c:v>
                </c:pt>
                <c:pt idx="13">
                  <c:v>0.411</c:v>
                </c:pt>
                <c:pt idx="14">
                  <c:v>0.358</c:v>
                </c:pt>
                <c:pt idx="15">
                  <c:v>0.305</c:v>
                </c:pt>
                <c:pt idx="16">
                  <c:v>0.252</c:v>
                </c:pt>
                <c:pt idx="17">
                  <c:v>0.199</c:v>
                </c:pt>
                <c:pt idx="18">
                  <c:v>0.146</c:v>
                </c:pt>
                <c:pt idx="19">
                  <c:v>0.1</c:v>
                </c:pt>
                <c:pt idx="20">
                  <c:v>0.1</c:v>
                </c:pt>
                <c:pt idx="21">
                  <c:v>0.1</c:v>
                </c:pt>
                <c:pt idx="22">
                  <c:v>0.1</c:v>
                </c:pt>
                <c:pt idx="23">
                  <c:v>0.1</c:v>
                </c:pt>
                <c:pt idx="24">
                  <c:v>0.1</c:v>
                </c:pt>
              </c:numCache>
            </c:numRef>
          </c:val>
          <c:smooth val="0"/>
        </c:ser>
        <c:dLbls>
          <c:showLegendKey val="0"/>
          <c:showVal val="0"/>
          <c:showCatName val="0"/>
          <c:showSerName val="0"/>
          <c:showPercent val="0"/>
          <c:showBubbleSize val="0"/>
        </c:dLbls>
        <c:marker val="1"/>
        <c:smooth val="0"/>
        <c:axId val="2089184680"/>
        <c:axId val="2089190312"/>
      </c:lineChart>
      <c:catAx>
        <c:axId val="2089184680"/>
        <c:scaling>
          <c:orientation val="minMax"/>
        </c:scaling>
        <c:delete val="0"/>
        <c:axPos val="b"/>
        <c:title>
          <c:tx>
            <c:rich>
              <a:bodyPr/>
              <a:lstStyle/>
              <a:p>
                <a:pPr>
                  <a:defRPr b="0">
                    <a:latin typeface="Arial" pitchFamily="34" charset="0"/>
                    <a:cs typeface="Arial" pitchFamily="34" charset="0"/>
                  </a:defRPr>
                </a:pPr>
                <a:r>
                  <a:rPr lang="en-US" b="0">
                    <a:latin typeface="Arial" pitchFamily="34" charset="0"/>
                    <a:cs typeface="Arial" pitchFamily="34" charset="0"/>
                  </a:rPr>
                  <a:t>Year</a:t>
                </a:r>
              </a:p>
            </c:rich>
          </c:tx>
          <c:layout>
            <c:manualLayout>
              <c:xMode val="edge"/>
              <c:yMode val="edge"/>
              <c:x val="0.511003148196805"/>
              <c:y val="0.948439786621347"/>
            </c:manualLayout>
          </c:layout>
          <c:overlay val="0"/>
        </c:title>
        <c:numFmt formatCode="General" sourceLinked="1"/>
        <c:majorTickMark val="none"/>
        <c:minorTickMark val="none"/>
        <c:tickLblPos val="nextTo"/>
        <c:txPr>
          <a:bodyPr/>
          <a:lstStyle/>
          <a:p>
            <a:pPr>
              <a:defRPr sz="1200">
                <a:latin typeface="Arial" pitchFamily="34" charset="0"/>
                <a:cs typeface="Arial" pitchFamily="34" charset="0"/>
              </a:defRPr>
            </a:pPr>
            <a:endParaRPr lang="en-US"/>
          </a:p>
        </c:txPr>
        <c:crossAx val="2089190312"/>
        <c:crosses val="autoZero"/>
        <c:auto val="1"/>
        <c:lblAlgn val="ctr"/>
        <c:lblOffset val="100"/>
        <c:noMultiLvlLbl val="0"/>
      </c:catAx>
      <c:valAx>
        <c:axId val="2089190312"/>
        <c:scaling>
          <c:orientation val="minMax"/>
          <c:max val="3.0"/>
        </c:scaling>
        <c:delete val="0"/>
        <c:axPos val="l"/>
        <c:majorGridlines>
          <c:spPr>
            <a:ln>
              <a:noFill/>
            </a:ln>
          </c:spPr>
        </c:majorGridlines>
        <c:title>
          <c:tx>
            <c:rich>
              <a:bodyPr rot="-5400000" vert="horz"/>
              <a:lstStyle/>
              <a:p>
                <a:pPr>
                  <a:defRPr sz="1600"/>
                </a:pPr>
                <a:r>
                  <a:rPr lang="en-US" sz="1600" b="0" dirty="0" smtClean="0">
                    <a:latin typeface="Arial" pitchFamily="34" charset="0"/>
                    <a:cs typeface="Arial" pitchFamily="34" charset="0"/>
                  </a:rPr>
                  <a:t>Cents/kWh</a:t>
                </a:r>
                <a:endParaRPr lang="en-US" sz="1600" b="0" dirty="0">
                  <a:latin typeface="Arial" pitchFamily="34" charset="0"/>
                  <a:cs typeface="Arial" pitchFamily="34" charset="0"/>
                </a:endParaRPr>
              </a:p>
            </c:rich>
          </c:tx>
          <c:layout/>
          <c:overlay val="0"/>
        </c:title>
        <c:numFmt formatCode="General" sourceLinked="1"/>
        <c:majorTickMark val="none"/>
        <c:minorTickMark val="none"/>
        <c:tickLblPos val="nextTo"/>
        <c:spPr>
          <a:ln w="9525">
            <a:noFill/>
          </a:ln>
        </c:spPr>
        <c:txPr>
          <a:bodyPr/>
          <a:lstStyle/>
          <a:p>
            <a:pPr>
              <a:defRPr sz="1400">
                <a:latin typeface="Arial" pitchFamily="34" charset="0"/>
                <a:cs typeface="Arial" pitchFamily="34" charset="0"/>
              </a:defRPr>
            </a:pPr>
            <a:endParaRPr lang="en-US"/>
          </a:p>
        </c:txPr>
        <c:crossAx val="2089184680"/>
        <c:crosses val="autoZero"/>
        <c:crossBetween val="between"/>
        <c:majorUnit val="1.0"/>
      </c:valAx>
      <c:spPr>
        <a:noFill/>
        <a:ln w="25400">
          <a:noFill/>
        </a:ln>
      </c:spPr>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u="sng" dirty="0"/>
              <a:t>German Solar PV Capacity Installed in 2010</a:t>
            </a:r>
          </a:p>
        </c:rich>
      </c:tx>
      <c:layout>
        <c:manualLayout>
          <c:xMode val="edge"/>
          <c:yMode val="edge"/>
          <c:x val="0.248350721784777"/>
          <c:y val="0.0"/>
        </c:manualLayout>
      </c:layout>
      <c:overlay val="0"/>
      <c:spPr>
        <a:noFill/>
        <a:ln w="25400">
          <a:noFill/>
        </a:ln>
      </c:spPr>
    </c:title>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0.116924978127734"/>
          <c:y val="0.122994652406419"/>
          <c:w val="0.856509623797025"/>
          <c:h val="0.783199590859965"/>
        </c:manualLayout>
      </c:layout>
      <c:bar3DChart>
        <c:barDir val="col"/>
        <c:grouping val="clustered"/>
        <c:varyColors val="0"/>
        <c:ser>
          <c:idx val="0"/>
          <c:order val="0"/>
          <c:invertIfNegative val="0"/>
          <c:cat>
            <c:strRef>
              <c:f>summary!$B$8:$B$12</c:f>
              <c:strCache>
                <c:ptCount val="5"/>
                <c:pt idx="0">
                  <c:v>up to 10 kW</c:v>
                </c:pt>
                <c:pt idx="1">
                  <c:v>10 to 30 kW</c:v>
                </c:pt>
                <c:pt idx="2">
                  <c:v>30 to 100 kW</c:v>
                </c:pt>
                <c:pt idx="3">
                  <c:v>100 kW to 1 MW</c:v>
                </c:pt>
                <c:pt idx="4">
                  <c:v>over 1 MW</c:v>
                </c:pt>
              </c:strCache>
            </c:strRef>
          </c:cat>
          <c:val>
            <c:numRef>
              <c:f>summary!$C$8:$C$12</c:f>
              <c:numCache>
                <c:formatCode>_(* #,##0_);_(* \(#,##0\);_(* "-"??_);_(@_)</c:formatCode>
                <c:ptCount val="5"/>
                <c:pt idx="0">
                  <c:v>688186.1510000275</c:v>
                </c:pt>
                <c:pt idx="1">
                  <c:v>1.92888567599999E6</c:v>
                </c:pt>
                <c:pt idx="2">
                  <c:v>1.72196895E6</c:v>
                </c:pt>
                <c:pt idx="3">
                  <c:v>1.665573724E6</c:v>
                </c:pt>
                <c:pt idx="4">
                  <c:v>1.403664866E6</c:v>
                </c:pt>
              </c:numCache>
            </c:numRef>
          </c:val>
        </c:ser>
        <c:dLbls>
          <c:showLegendKey val="0"/>
          <c:showVal val="0"/>
          <c:showCatName val="0"/>
          <c:showSerName val="0"/>
          <c:showPercent val="0"/>
          <c:showBubbleSize val="0"/>
        </c:dLbls>
        <c:gapWidth val="150"/>
        <c:shape val="box"/>
        <c:axId val="2084547512"/>
        <c:axId val="2084550712"/>
        <c:axId val="0"/>
      </c:bar3DChart>
      <c:catAx>
        <c:axId val="2084547512"/>
        <c:scaling>
          <c:orientation val="minMax"/>
        </c:scaling>
        <c:delete val="0"/>
        <c:axPos val="b"/>
        <c:numFmt formatCode="General" sourceLinked="1"/>
        <c:majorTickMark val="out"/>
        <c:minorTickMark val="none"/>
        <c:tickLblPos val="nextTo"/>
        <c:txPr>
          <a:bodyPr/>
          <a:lstStyle/>
          <a:p>
            <a:pPr>
              <a:defRPr sz="1400"/>
            </a:pPr>
            <a:endParaRPr lang="en-US"/>
          </a:p>
        </c:txPr>
        <c:crossAx val="2084550712"/>
        <c:crosses val="autoZero"/>
        <c:auto val="1"/>
        <c:lblAlgn val="ctr"/>
        <c:lblOffset val="100"/>
        <c:noMultiLvlLbl val="0"/>
      </c:catAx>
      <c:valAx>
        <c:axId val="2084550712"/>
        <c:scaling>
          <c:orientation val="minMax"/>
        </c:scaling>
        <c:delete val="0"/>
        <c:axPos val="l"/>
        <c:majorGridlines/>
        <c:title>
          <c:tx>
            <c:rich>
              <a:bodyPr rot="-5400000" vert="horz"/>
              <a:lstStyle/>
              <a:p>
                <a:pPr>
                  <a:defRPr sz="1200" b="0"/>
                </a:pPr>
                <a:r>
                  <a:rPr lang="en-US" sz="1600" b="0" dirty="0" smtClean="0"/>
                  <a:t>MW</a:t>
                </a:r>
                <a:endParaRPr lang="en-US" sz="1600" b="0" dirty="0"/>
              </a:p>
            </c:rich>
          </c:tx>
          <c:layout>
            <c:manualLayout>
              <c:xMode val="edge"/>
              <c:yMode val="edge"/>
              <c:x val="0.0244121828521435"/>
              <c:y val="0.519545433975925"/>
            </c:manualLayout>
          </c:layout>
          <c:overlay val="0"/>
          <c:spPr>
            <a:noFill/>
            <a:ln w="25400">
              <a:noFill/>
            </a:ln>
          </c:spPr>
        </c:title>
        <c:numFmt formatCode="_(* #,##0_);_(* \(#,##0\);_(* &quot;-&quot;??_);_(@_)" sourceLinked="1"/>
        <c:majorTickMark val="out"/>
        <c:minorTickMark val="none"/>
        <c:tickLblPos val="nextTo"/>
        <c:txPr>
          <a:bodyPr/>
          <a:lstStyle/>
          <a:p>
            <a:pPr>
              <a:defRPr sz="1400"/>
            </a:pPr>
            <a:endParaRPr lang="en-US"/>
          </a:p>
        </c:txPr>
        <c:crossAx val="2084547512"/>
        <c:crosses val="autoZero"/>
        <c:crossBetween val="between"/>
        <c:dispUnits>
          <c:builtInUnit val="thousands"/>
        </c:dispUnits>
      </c:valAx>
      <c:spPr>
        <a:noFill/>
        <a:ln w="25400">
          <a:no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0.46376</cdr:x>
      <cdr:y>0.44322</cdr:y>
    </cdr:from>
    <cdr:to>
      <cdr:x>0.97486</cdr:x>
      <cdr:y>0.59433</cdr:y>
    </cdr:to>
    <cdr:sp macro="" textlink="">
      <cdr:nvSpPr>
        <cdr:cNvPr id="2" name="TextBox 20"/>
        <cdr:cNvSpPr txBox="1"/>
      </cdr:nvSpPr>
      <cdr:spPr>
        <a:xfrm xmlns:a="http://schemas.openxmlformats.org/drawingml/2006/main">
          <a:off x="4217581" y="2347178"/>
          <a:ext cx="4648200" cy="8002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b="1" u="sng" dirty="0" smtClean="0">
              <a:solidFill>
                <a:srgbClr val="006600"/>
              </a:solidFill>
            </a:rPr>
            <a:t>Potential Future Transmission Investment </a:t>
          </a:r>
          <a:r>
            <a:rPr lang="en-US" sz="1400" b="1" dirty="0" smtClean="0">
              <a:solidFill>
                <a:srgbClr val="006600"/>
              </a:solidFill>
            </a:rPr>
            <a:t>Represents potential TAC savings from DG and/or potential stranded costs from future Transmission </a:t>
          </a:r>
          <a:r>
            <a:rPr lang="en-US" sz="1400" b="1" dirty="0">
              <a:solidFill>
                <a:srgbClr val="006600"/>
              </a:solidFill>
            </a:rPr>
            <a:t>i</a:t>
          </a:r>
          <a:r>
            <a:rPr lang="en-US" sz="1400" b="1" dirty="0" smtClean="0">
              <a:solidFill>
                <a:srgbClr val="006600"/>
              </a:solidFill>
            </a:rPr>
            <a:t>nvestments</a:t>
          </a:r>
          <a:endParaRPr lang="en-US" sz="1400" b="1" dirty="0">
            <a:solidFill>
              <a:srgbClr val="0066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6BE67B6A-8797-4B11-BB4D-61BD8D88245B}" type="datetimeFigureOut">
              <a:rPr lang="en-US" smtClean="0"/>
              <a:pPr/>
              <a:t>5/7/12</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A23B2A2-19A5-4854-8A95-C39563D568BF}" type="slidenum">
              <a:rPr lang="en-US" smtClean="0"/>
              <a:pPr/>
              <a:t>‹#›</a:t>
            </a:fld>
            <a:endParaRPr lang="en-US"/>
          </a:p>
        </p:txBody>
      </p:sp>
    </p:spTree>
    <p:extLst>
      <p:ext uri="{BB962C8B-B14F-4D97-AF65-F5344CB8AC3E}">
        <p14:creationId xmlns:p14="http://schemas.microsoft.com/office/powerpoint/2010/main" val="962943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853E125-9B38-754B-B4F7-C579084E8921}" type="datetimeFigureOut">
              <a:rPr lang="en-US" smtClean="0"/>
              <a:pPr/>
              <a:t>5/7/12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4F73B3B-FDE2-1B4D-BEF7-9423ACA9C33D}" type="slidenum">
              <a:rPr lang="en-US" smtClean="0"/>
              <a:pPr/>
              <a:t>‹#›</a:t>
            </a:fld>
            <a:endParaRPr lang="en-US"/>
          </a:p>
        </p:txBody>
      </p:sp>
    </p:spTree>
    <p:extLst>
      <p:ext uri="{BB962C8B-B14F-4D97-AF65-F5344CB8AC3E}">
        <p14:creationId xmlns:p14="http://schemas.microsoft.com/office/powerpoint/2010/main" val="17592505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pPr defTabSz="953808"/>
            <a:fld id="{A3D931C9-23FB-45D0-B24A-828D95EF01E2}" type="slidenum">
              <a:rPr lang="en-US" smtClean="0">
                <a:ea typeface="ＭＳ Ｐゴシック" pitchFamily="34" charset="-128"/>
              </a:rPr>
              <a:pPr defTabSz="953808"/>
              <a:t>1</a:t>
            </a:fld>
            <a:endParaRPr lang="en-US" dirty="0" smtClean="0">
              <a:ea typeface="ＭＳ Ｐゴシック" pitchFamily="34" charset="-128"/>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buFontTx/>
              <a:buNone/>
            </a:pPr>
            <a:r>
              <a:rPr lang="en-US" dirty="0" smtClean="0"/>
              <a:t>(ac_1,</a:t>
            </a:r>
            <a:r>
              <a:rPr lang="en-US" baseline="0" dirty="0" smtClean="0"/>
              <a:t> 15Sept2011)</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9" eaLnBrk="0" fontAlgn="base" hangingPunct="0">
              <a:spcBef>
                <a:spcPct val="30000"/>
              </a:spcBef>
              <a:spcAft>
                <a:spcPct val="0"/>
              </a:spcAft>
              <a:defRPr/>
            </a:pPr>
            <a:r>
              <a:rPr lang="en-US" dirty="0" smtClean="0"/>
              <a:t>(ac_1,</a:t>
            </a:r>
            <a:r>
              <a:rPr lang="en-US" baseline="0" dirty="0" smtClean="0"/>
              <a:t> 15Sept2011)</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335A558-6010-4FC3-80AE-06512C79B02D}" type="slidenum">
              <a:rPr lang="en-US" smtClean="0"/>
              <a:pPr>
                <a:defRPr/>
              </a:pPr>
              <a:t>11</a:t>
            </a:fld>
            <a:endParaRPr lang="en-US"/>
          </a:p>
        </p:txBody>
      </p:sp>
    </p:spTree>
    <p:extLst>
      <p:ext uri="{BB962C8B-B14F-4D97-AF65-F5344CB8AC3E}">
        <p14:creationId xmlns:p14="http://schemas.microsoft.com/office/powerpoint/2010/main" val="217793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(cl_06 10 April</a:t>
            </a:r>
            <a:r>
              <a:rPr lang="en-US" baseline="0" dirty="0" smtClean="0"/>
              <a:t> 2012)</a:t>
            </a:r>
            <a:endParaRPr lang="en-US" dirty="0"/>
          </a:p>
        </p:txBody>
      </p:sp>
      <p:sp>
        <p:nvSpPr>
          <p:cNvPr id="4" name="Slide Number Placeholder 3"/>
          <p:cNvSpPr>
            <a:spLocks noGrp="1"/>
          </p:cNvSpPr>
          <p:nvPr>
            <p:ph type="sldNum" sz="quarter" idx="10"/>
          </p:nvPr>
        </p:nvSpPr>
        <p:spPr/>
        <p:txBody>
          <a:bodyPr/>
          <a:lstStyle/>
          <a:p>
            <a:fld id="{14F73B3B-FDE2-1B4D-BEF7-9423ACA9C33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0722"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0" marR="0" indent="0" algn="l" defTabSz="483306" rtl="0" eaLnBrk="1" fontAlgn="auto" latinLnBrk="0" hangingPunct="1">
              <a:lnSpc>
                <a:spcPct val="100000"/>
              </a:lnSpc>
              <a:spcBef>
                <a:spcPts val="0"/>
              </a:spcBef>
              <a:spcAft>
                <a:spcPts val="0"/>
              </a:spcAft>
              <a:buClrTx/>
              <a:buSzTx/>
              <a:buFontTx/>
              <a:buNone/>
              <a:tabLst/>
              <a:defRPr/>
            </a:pPr>
            <a:r>
              <a:rPr lang="en-US" sz="1600" smtClean="0"/>
              <a:t>(cl_06 10 April</a:t>
            </a:r>
            <a:r>
              <a:rPr lang="en-US" sz="1600" baseline="0" smtClean="0"/>
              <a:t> 2012)</a:t>
            </a:r>
            <a:endParaRPr lang="en-US" sz="1600" smtClean="0"/>
          </a:p>
          <a:p>
            <a:pPr defTabSz="483306">
              <a:defRPr/>
            </a:pPr>
            <a:endParaRPr lang="en-US" sz="1500" smtClean="0">
              <a:latin typeface="Helvetica" charset="0"/>
              <a:cs typeface="Helvetica" charset="0"/>
              <a:sym typeface="Helvetica" charset="0"/>
            </a:endParaRPr>
          </a:p>
          <a:p>
            <a:pPr defTabSz="483306">
              <a:defRPr/>
            </a:pPr>
            <a:r>
              <a:rPr lang="en-US" sz="1500" dirty="0" smtClean="0">
                <a:latin typeface="Helvetica" charset="0"/>
                <a:cs typeface="Helvetica" charset="0"/>
                <a:sym typeface="Helvetica" charset="0"/>
              </a:rPr>
              <a:t>Over </a:t>
            </a:r>
            <a:r>
              <a:rPr lang="en-US" sz="1500" dirty="0" smtClean="0">
                <a:latin typeface="Helvetica" charset="0"/>
                <a:cs typeface="Helvetica" charset="0"/>
                <a:sym typeface="Helvetica" charset="0"/>
              </a:rPr>
              <a:t>the course of the day the average demand for power is fairly smooth. However, if we zoom in on a section of the curve, we can see that the actual demand fluctuates wildly. This poses a problem for big power plants, which cannot ramp up and down quickly enough to compensate for these fluctuations. Too much demand causes the frequency to slow down, while too much supply causes the frequency to speed up, both of which are undesirable.  A specialized service called frequency regulation works to balance these fluctuations. Frequency regulation is what stabilizes the grid on a second-to-second and minute-to-minute basis.  </a:t>
            </a:r>
          </a:p>
          <a:p>
            <a:endParaRPr lang="en-US" sz="1500" dirty="0">
              <a:latin typeface="Helvetica" charset="0"/>
              <a:cs typeface="Helvetica" charset="0"/>
              <a:sym typeface="Helvetic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(sw 2, 19 Jan 2012)</a:t>
            </a:r>
          </a:p>
        </p:txBody>
      </p:sp>
      <p:sp>
        <p:nvSpPr>
          <p:cNvPr id="58372"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E5A325C7-3373-4D80-97C4-5B00BCDD4A76}" type="slidenum">
              <a:rPr lang="en-US" sz="1300">
                <a:latin typeface="Calibri" pitchFamily="34" charset="0"/>
              </a:rPr>
              <a:pPr algn="r"/>
              <a:t>4</a:t>
            </a:fld>
            <a:endParaRPr lang="en-US" sz="13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a:t>
            </a:r>
            <a:endParaRPr lang="en-US" dirty="0"/>
          </a:p>
        </p:txBody>
      </p:sp>
      <p:sp>
        <p:nvSpPr>
          <p:cNvPr id="4" name="Slide Number Placeholder 3"/>
          <p:cNvSpPr>
            <a:spLocks noGrp="1"/>
          </p:cNvSpPr>
          <p:nvPr>
            <p:ph type="sldNum" sz="quarter" idx="10"/>
          </p:nvPr>
        </p:nvSpPr>
        <p:spPr/>
        <p:txBody>
          <a:bodyPr/>
          <a:lstStyle/>
          <a:p>
            <a:fld id="{0AF14A1A-522E-D444-ACA7-D817F51EBF12}" type="slidenum">
              <a:rPr lang="en-US" smtClean="0"/>
              <a:pPr/>
              <a:t>5</a:t>
            </a:fld>
            <a:endParaRPr lang="en-US"/>
          </a:p>
        </p:txBody>
      </p:sp>
    </p:spTree>
    <p:extLst>
      <p:ext uri="{BB962C8B-B14F-4D97-AF65-F5344CB8AC3E}">
        <p14:creationId xmlns:p14="http://schemas.microsoft.com/office/powerpoint/2010/main" val="3319619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defTabSz="965019"/>
            <a:r>
              <a:rPr lang="en-US" dirty="0" smtClean="0"/>
              <a:t>(jf_05, 7</a:t>
            </a:r>
            <a:r>
              <a:rPr lang="en-US" baseline="0" dirty="0" smtClean="0"/>
              <a:t> Mar </a:t>
            </a:r>
            <a:r>
              <a:rPr lang="en-US" dirty="0" smtClean="0"/>
              <a:t>2011)</a:t>
            </a:r>
          </a:p>
          <a:p>
            <a:pPr defTabSz="941851">
              <a:spcBef>
                <a:spcPct val="0"/>
              </a:spcBef>
            </a:pPr>
            <a:endParaRPr lang="en-US" dirty="0" smtClean="0">
              <a:latin typeface="Times New Roman" pitchFamily="18" charset="0"/>
              <a:cs typeface="Times New Roman" pitchFamily="18" charset="0"/>
            </a:endParaRPr>
          </a:p>
          <a:p>
            <a:pPr defTabSz="941851">
              <a:spcBef>
                <a:spcPct val="0"/>
              </a:spcBef>
            </a:pPr>
            <a:r>
              <a:rPr lang="en-US" dirty="0" smtClean="0">
                <a:latin typeface="Times New Roman" pitchFamily="18" charset="0"/>
                <a:cs typeface="Times New Roman" pitchFamily="18" charset="0"/>
              </a:rPr>
              <a:t>Beyond the obvious details on this slide, see the notes below.</a:t>
            </a:r>
          </a:p>
          <a:p>
            <a:pPr defTabSz="941851"/>
            <a:endParaRPr lang="en-US" dirty="0" smtClean="0">
              <a:latin typeface="Times New Roman" pitchFamily="18" charset="0"/>
              <a:cs typeface="Times New Roman" pitchFamily="18" charset="0"/>
            </a:endParaRPr>
          </a:p>
          <a:p>
            <a:pPr defTabSz="941851"/>
            <a:r>
              <a:rPr lang="en-US" dirty="0" smtClean="0">
                <a:latin typeface="Times New Roman" pitchFamily="18" charset="0"/>
                <a:cs typeface="Times New Roman" pitchFamily="18" charset="0"/>
              </a:rPr>
              <a:t>CLEAN = Clean Local Energy </a:t>
            </a:r>
            <a:r>
              <a:rPr lang="en-US" dirty="0" err="1" smtClean="0">
                <a:latin typeface="Times New Roman" pitchFamily="18" charset="0"/>
                <a:cs typeface="Times New Roman" pitchFamily="18" charset="0"/>
              </a:rPr>
              <a:t>Acceccible</a:t>
            </a:r>
            <a:r>
              <a:rPr lang="en-US" dirty="0" smtClean="0">
                <a:latin typeface="Times New Roman" pitchFamily="18" charset="0"/>
                <a:cs typeface="Times New Roman" pitchFamily="18" charset="0"/>
              </a:rPr>
              <a:t> Now and CLEAN Programs are the new name for feed-in tariffs in the United States.  </a:t>
            </a:r>
          </a:p>
          <a:p>
            <a:pPr defTabSz="941851"/>
            <a:endParaRPr lang="en-US" dirty="0" smtClean="0">
              <a:latin typeface="Times New Roman" pitchFamily="18" charset="0"/>
              <a:cs typeface="Times New Roman" pitchFamily="18" charset="0"/>
            </a:endParaRPr>
          </a:p>
          <a:p>
            <a:pPr defTabSz="941851"/>
            <a:r>
              <a:rPr lang="en-US" dirty="0" smtClean="0">
                <a:latin typeface="Times New Roman" pitchFamily="18" charset="0"/>
                <a:cs typeface="Times New Roman" pitchFamily="18" charset="0"/>
              </a:rPr>
              <a:t>Rooftop solar in Germany </a:t>
            </a:r>
            <a:r>
              <a:rPr lang="en-US" u="sng" dirty="0" smtClean="0">
                <a:latin typeface="Times New Roman" pitchFamily="18" charset="0"/>
                <a:cs typeface="Times New Roman" pitchFamily="18" charset="0"/>
              </a:rPr>
              <a:t>today</a:t>
            </a:r>
            <a:r>
              <a:rPr lang="en-US" dirty="0" smtClean="0">
                <a:latin typeface="Times New Roman" pitchFamily="18" charset="0"/>
                <a:cs typeface="Times New Roman" pitchFamily="18" charset="0"/>
              </a:rPr>
              <a:t> is priced at the California-equivalent of </a:t>
            </a:r>
            <a:r>
              <a:rPr lang="en-US" u="sng" dirty="0" smtClean="0">
                <a:latin typeface="Times New Roman" pitchFamily="18" charset="0"/>
                <a:cs typeface="Times New Roman" pitchFamily="18" charset="0"/>
              </a:rPr>
              <a:t>12 cents/kWh</a:t>
            </a:r>
            <a:r>
              <a:rPr lang="en-US" dirty="0" smtClean="0">
                <a:latin typeface="Times New Roman" pitchFamily="18" charset="0"/>
                <a:cs typeface="Times New Roman" pitchFamily="18" charset="0"/>
              </a:rPr>
              <a:t>, which would be the most cost-effective solar that has ever been deployed in California -- even more cost-effective than ground-based solar projects deployed in California to date.  Ground-based solar projects typically generate about 25% more kWh/W than rooftop projects, because they use tracking, which allows the panels to follow the sun throughout the day.  The net result is that ground-based projects are generally about 20% more cost-effective than rooftop projects.  The difference between the 25% and the 20% is that the O&amp;M costs for ground-based projects are a bit higher due to their moving parts.</a:t>
            </a:r>
          </a:p>
          <a:p>
            <a:pPr defTabSz="965019"/>
            <a:endParaRPr lang="en-US" dirty="0" smtClean="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F6609E-1661-46A6-9E6E-0940142E2DED}"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306" eaLnBrk="0" fontAlgn="base" hangingPunct="0">
              <a:spcBef>
                <a:spcPct val="30000"/>
              </a:spcBef>
              <a:spcAft>
                <a:spcPct val="0"/>
              </a:spcAft>
              <a:defRPr/>
            </a:pPr>
            <a:r>
              <a:rPr lang="en-US" dirty="0" smtClean="0"/>
              <a:t>(</a:t>
            </a:r>
            <a:r>
              <a:rPr lang="en-US" dirty="0" err="1" smtClean="0"/>
              <a:t>jf</a:t>
            </a:r>
            <a:r>
              <a:rPr lang="en-US" baseline="0" dirty="0" smtClean="0"/>
              <a:t> 01</a:t>
            </a:r>
            <a:r>
              <a:rPr lang="en-US" dirty="0" smtClean="0"/>
              <a:t>, 30 March</a:t>
            </a:r>
            <a:r>
              <a:rPr lang="en-US" baseline="0" dirty="0" smtClean="0"/>
              <a:t> </a:t>
            </a:r>
            <a:r>
              <a:rPr lang="en-US" dirty="0" smtClean="0"/>
              <a:t>2012)</a:t>
            </a:r>
          </a:p>
          <a:p>
            <a:endParaRPr lang="en-US" dirty="0"/>
          </a:p>
        </p:txBody>
      </p:sp>
      <p:sp>
        <p:nvSpPr>
          <p:cNvPr id="4" name="Slide Number Placeholder 3"/>
          <p:cNvSpPr>
            <a:spLocks noGrp="1"/>
          </p:cNvSpPr>
          <p:nvPr>
            <p:ph type="sldNum" sz="quarter" idx="10"/>
          </p:nvPr>
        </p:nvSpPr>
        <p:spPr/>
        <p:txBody>
          <a:bodyPr/>
          <a:lstStyle/>
          <a:p>
            <a:pPr>
              <a:defRPr/>
            </a:pPr>
            <a:fld id="{CE76BBF2-AD88-45DB-8FC2-CE44FA0B6AFC}" type="slidenum">
              <a:rPr lang="en-US" smtClean="0"/>
              <a:pPr>
                <a:defRPr/>
              </a:pPr>
              <a:t>7</a:t>
            </a:fld>
            <a:endParaRPr lang="en-US"/>
          </a:p>
        </p:txBody>
      </p:sp>
    </p:spTree>
    <p:extLst>
      <p:ext uri="{BB962C8B-B14F-4D97-AF65-F5344CB8AC3E}">
        <p14:creationId xmlns:p14="http://schemas.microsoft.com/office/powerpoint/2010/main" val="2322827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93188" name="Slide Number Placeholder 3"/>
          <p:cNvSpPr>
            <a:spLocks noGrp="1"/>
          </p:cNvSpPr>
          <p:nvPr>
            <p:ph type="sldNum" sz="quarter" idx="5"/>
          </p:nvPr>
        </p:nvSpPr>
        <p:spPr>
          <a:noFill/>
        </p:spPr>
        <p:txBody>
          <a:bodyPr/>
          <a:lstStyle/>
          <a:p>
            <a:pPr defTabSz="952175"/>
            <a:fld id="{C5DD024F-4D7E-48E5-AC62-30B96B9D0704}" type="slidenum">
              <a:rPr lang="en-US" smtClean="0">
                <a:latin typeface="Arial" pitchFamily="34" charset="0"/>
                <a:cs typeface="Arial" pitchFamily="34" charset="0"/>
              </a:rPr>
              <a:pPr defTabSz="952175"/>
              <a:t>9</a:t>
            </a:fld>
            <a:endParaRPr lang="en-US" dirty="0"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9" eaLnBrk="0" fontAlgn="base" hangingPunct="0">
              <a:spcBef>
                <a:spcPct val="30000"/>
              </a:spcBef>
              <a:spcAft>
                <a:spcPct val="0"/>
              </a:spcAft>
              <a:defRPr/>
            </a:pPr>
            <a:r>
              <a:rPr lang="en-US" dirty="0" smtClean="0"/>
              <a:t>(ac_1,</a:t>
            </a:r>
            <a:r>
              <a:rPr lang="en-US" baseline="0" dirty="0" smtClean="0"/>
              <a:t> 15Sept2011)</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335A558-6010-4FC3-80AE-06512C79B02D}" type="slidenum">
              <a:rPr lang="en-US" smtClean="0"/>
              <a:pPr>
                <a:defRPr/>
              </a:pPr>
              <a:t>10</a:t>
            </a:fld>
            <a:endParaRPr lang="en-US"/>
          </a:p>
        </p:txBody>
      </p:sp>
    </p:spTree>
    <p:extLst>
      <p:ext uri="{BB962C8B-B14F-4D97-AF65-F5344CB8AC3E}">
        <p14:creationId xmlns:p14="http://schemas.microsoft.com/office/powerpoint/2010/main" val="3767354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233131-0AF8-2D47-81B1-6AAE940BD136}" type="datetimeFigureOut">
              <a:rPr lang="en-US" smtClean="0"/>
              <a:pPr/>
              <a:t>5/7/12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33A0A-5EE3-3E4D-B089-10B127C3EA98}" type="slidenum">
              <a:rPr lang="en-US" smtClean="0"/>
              <a:pPr/>
              <a:t>‹#›</a:t>
            </a:fld>
            <a:endParaRPr lang="en-US"/>
          </a:p>
        </p:txBody>
      </p:sp>
    </p:spTree>
    <p:extLst>
      <p:ext uri="{BB962C8B-B14F-4D97-AF65-F5344CB8AC3E}">
        <p14:creationId xmlns:p14="http://schemas.microsoft.com/office/powerpoint/2010/main" val="193199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33131-0AF8-2D47-81B1-6AAE940BD136}" type="datetimeFigureOut">
              <a:rPr lang="en-US" smtClean="0"/>
              <a:pPr/>
              <a:t>5/7/12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33A0A-5EE3-3E4D-B089-10B127C3EA98}" type="slidenum">
              <a:rPr lang="en-US" smtClean="0"/>
              <a:pPr/>
              <a:t>‹#›</a:t>
            </a:fld>
            <a:endParaRPr lang="en-US"/>
          </a:p>
        </p:txBody>
      </p:sp>
    </p:spTree>
    <p:extLst>
      <p:ext uri="{BB962C8B-B14F-4D97-AF65-F5344CB8AC3E}">
        <p14:creationId xmlns:p14="http://schemas.microsoft.com/office/powerpoint/2010/main" val="356335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33131-0AF8-2D47-81B1-6AAE940BD136}" type="datetimeFigureOut">
              <a:rPr lang="en-US" smtClean="0"/>
              <a:pPr/>
              <a:t>5/7/12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33A0A-5EE3-3E4D-B089-10B127C3EA98}" type="slidenum">
              <a:rPr lang="en-US" smtClean="0"/>
              <a:pPr/>
              <a:t>‹#›</a:t>
            </a:fld>
            <a:endParaRPr lang="en-US"/>
          </a:p>
        </p:txBody>
      </p:sp>
    </p:spTree>
    <p:extLst>
      <p:ext uri="{BB962C8B-B14F-4D97-AF65-F5344CB8AC3E}">
        <p14:creationId xmlns:p14="http://schemas.microsoft.com/office/powerpoint/2010/main" val="282699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p:cNvSpPr>
            <a:spLocks noChangeArrowheads="1"/>
          </p:cNvSpPr>
          <p:nvPr/>
        </p:nvSpPr>
        <p:spPr bwMode="auto">
          <a:xfrm>
            <a:off x="0" y="3124200"/>
            <a:ext cx="9144000" cy="3352800"/>
          </a:xfrm>
          <a:prstGeom prst="rect">
            <a:avLst/>
          </a:prstGeom>
          <a:solidFill>
            <a:srgbClr val="249CFF"/>
          </a:solidFill>
          <a:ln w="9525">
            <a:noFill/>
            <a:miter lim="800000"/>
            <a:headEnd/>
            <a:tailEnd/>
          </a:ln>
          <a:effectLst/>
        </p:spPr>
        <p:txBody>
          <a:bodyPr wrap="none" anchor="ctr"/>
          <a:lstStyle/>
          <a:p>
            <a:endParaRPr lang="en-US"/>
          </a:p>
        </p:txBody>
      </p:sp>
      <p:sp>
        <p:nvSpPr>
          <p:cNvPr id="4" name="Rectangle 3"/>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TextBox 4"/>
          <p:cNvSpPr txBox="1"/>
          <p:nvPr/>
        </p:nvSpPr>
        <p:spPr>
          <a:xfrm>
            <a:off x="0" y="6488113"/>
            <a:ext cx="5562600" cy="366712"/>
          </a:xfrm>
          <a:prstGeom prst="rect">
            <a:avLst/>
          </a:prstGeom>
          <a:noFill/>
        </p:spPr>
        <p:txBody>
          <a:bodyPr>
            <a:spAutoFit/>
          </a:bodyPr>
          <a:lstStyle/>
          <a:p>
            <a:r>
              <a:rPr lang="en-CA">
                <a:solidFill>
                  <a:srgbClr val="595959"/>
                </a:solidFill>
              </a:rPr>
              <a:t>Making Clean Local Energy Accessible Now</a:t>
            </a:r>
          </a:p>
        </p:txBody>
      </p:sp>
      <p:sp>
        <p:nvSpPr>
          <p:cNvPr id="61443" name="Rectangle 3"/>
          <p:cNvSpPr>
            <a:spLocks noGrp="1" noChangeArrowheads="1"/>
          </p:cNvSpPr>
          <p:nvPr>
            <p:ph type="subTitle" idx="1"/>
          </p:nvPr>
        </p:nvSpPr>
        <p:spPr>
          <a:xfrm>
            <a:off x="990600" y="5300663"/>
            <a:ext cx="7161213" cy="841375"/>
          </a:xfrm>
        </p:spPr>
        <p:txBody>
          <a:bodyPr/>
          <a:lstStyle>
            <a:lvl1pPr marL="0" indent="0" algn="ctr">
              <a:buFontTx/>
              <a:buNone/>
              <a:defRPr sz="2400">
                <a:solidFill>
                  <a:schemeClr val="tx2">
                    <a:lumMod val="65000"/>
                    <a:lumOff val="35000"/>
                  </a:schemeClr>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99619286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pic>
        <p:nvPicPr>
          <p:cNvPr id="9" name="Picture 42" descr="CCPowerPoint.png                                               0007F95FMacintosh HD                   7C2606AB:"/>
          <p:cNvPicPr>
            <a:picLocks noChangeAspect="1" noChangeArrowheads="1"/>
          </p:cNvPicPr>
          <p:nvPr userDrawn="1"/>
        </p:nvPicPr>
        <p:blipFill>
          <a:blip r:embed="rId2" cstate="print"/>
          <a:srcRect/>
          <a:stretch>
            <a:fillRect/>
          </a:stretch>
        </p:blipFill>
        <p:spPr bwMode="auto">
          <a:xfrm>
            <a:off x="7413625" y="30163"/>
            <a:ext cx="1654175" cy="731837"/>
          </a:xfrm>
          <a:prstGeom prst="rect">
            <a:avLst/>
          </a:prstGeom>
          <a:noFill/>
          <a:ln w="9525">
            <a:noFill/>
            <a:miter lim="800000"/>
            <a:headEnd/>
            <a:tailEnd/>
          </a:ln>
        </p:spPr>
      </p:pic>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3"/>
              </a:buBlip>
              <a:defRPr>
                <a:solidFill>
                  <a:schemeClr val="tx2">
                    <a:lumMod val="65000"/>
                    <a:lumOff val="35000"/>
                  </a:schemeClr>
                </a:solidFill>
              </a:defRPr>
            </a:lvl1pPr>
            <a:lvl2pPr>
              <a:buFontTx/>
              <a:buBlip>
                <a:blip r:embed="rId3"/>
              </a:buBlip>
              <a:defRPr>
                <a:solidFill>
                  <a:schemeClr val="tx2">
                    <a:lumMod val="65000"/>
                    <a:lumOff val="35000"/>
                  </a:schemeClr>
                </a:solidFill>
              </a:defRPr>
            </a:lvl2pPr>
            <a:lvl3pPr>
              <a:buFontTx/>
              <a:buBlip>
                <a:blip r:embed="rId3"/>
              </a:buBlip>
              <a:defRPr>
                <a:solidFill>
                  <a:schemeClr val="tx2">
                    <a:lumMod val="65000"/>
                    <a:lumOff val="35000"/>
                  </a:schemeClr>
                </a:solidFill>
              </a:defRPr>
            </a:lvl3pPr>
            <a:lvl4pPr>
              <a:buFontTx/>
              <a:buBlip>
                <a:blip r:embed="rId3"/>
              </a:buBlip>
              <a:defRPr>
                <a:solidFill>
                  <a:schemeClr val="tx2">
                    <a:lumMod val="65000"/>
                    <a:lumOff val="35000"/>
                  </a:schemeClr>
                </a:solidFill>
              </a:defRPr>
            </a:lvl4pPr>
            <a:lvl5pPr>
              <a:buFontTx/>
              <a:buBlip>
                <a:blip r:embed="rId3"/>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8366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pic>
        <p:nvPicPr>
          <p:cNvPr id="9" name="Picture 42" descr="CCPowerPoint.png                                               0007F95FMacintosh HD                   7C2606AB:"/>
          <p:cNvPicPr>
            <a:picLocks noChangeAspect="1" noChangeArrowheads="1"/>
          </p:cNvPicPr>
          <p:nvPr userDrawn="1"/>
        </p:nvPicPr>
        <p:blipFill>
          <a:blip r:embed="rId2" cstate="print"/>
          <a:srcRect/>
          <a:stretch>
            <a:fillRect/>
          </a:stretch>
        </p:blipFill>
        <p:spPr bwMode="auto">
          <a:xfrm>
            <a:off x="7413625" y="30163"/>
            <a:ext cx="1654175" cy="731837"/>
          </a:xfrm>
          <a:prstGeom prst="rect">
            <a:avLst/>
          </a:prstGeom>
          <a:noFill/>
          <a:ln w="9525">
            <a:noFill/>
            <a:miter lim="800000"/>
            <a:headEnd/>
            <a:tailEnd/>
          </a:ln>
        </p:spPr>
      </p:pic>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3"/>
              </a:buBlip>
              <a:defRPr>
                <a:solidFill>
                  <a:schemeClr val="tx2">
                    <a:lumMod val="65000"/>
                    <a:lumOff val="35000"/>
                  </a:schemeClr>
                </a:solidFill>
              </a:defRPr>
            </a:lvl1pPr>
            <a:lvl2pPr>
              <a:buFontTx/>
              <a:buBlip>
                <a:blip r:embed="rId3"/>
              </a:buBlip>
              <a:defRPr>
                <a:solidFill>
                  <a:schemeClr val="tx2">
                    <a:lumMod val="65000"/>
                    <a:lumOff val="35000"/>
                  </a:schemeClr>
                </a:solidFill>
              </a:defRPr>
            </a:lvl2pPr>
            <a:lvl3pPr>
              <a:buFontTx/>
              <a:buBlip>
                <a:blip r:embed="rId3"/>
              </a:buBlip>
              <a:defRPr>
                <a:solidFill>
                  <a:schemeClr val="tx2">
                    <a:lumMod val="65000"/>
                    <a:lumOff val="35000"/>
                  </a:schemeClr>
                </a:solidFill>
              </a:defRPr>
            </a:lvl3pPr>
            <a:lvl4pPr>
              <a:buFontTx/>
              <a:buBlip>
                <a:blip r:embed="rId3"/>
              </a:buBlip>
              <a:defRPr>
                <a:solidFill>
                  <a:schemeClr val="tx2">
                    <a:lumMod val="65000"/>
                    <a:lumOff val="35000"/>
                  </a:schemeClr>
                </a:solidFill>
              </a:defRPr>
            </a:lvl4pPr>
            <a:lvl5pPr>
              <a:buFontTx/>
              <a:buBlip>
                <a:blip r:embed="rId3"/>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pic>
        <p:nvPicPr>
          <p:cNvPr id="9" name="Picture 42" descr="CCPowerPoint.png                                               0007F95FMacintosh HD                   7C2606AB:"/>
          <p:cNvPicPr>
            <a:picLocks noChangeAspect="1" noChangeArrowheads="1"/>
          </p:cNvPicPr>
          <p:nvPr userDrawn="1"/>
        </p:nvPicPr>
        <p:blipFill>
          <a:blip r:embed="rId2" cstate="print"/>
          <a:srcRect/>
          <a:stretch>
            <a:fillRect/>
          </a:stretch>
        </p:blipFill>
        <p:spPr bwMode="auto">
          <a:xfrm>
            <a:off x="7413625" y="30163"/>
            <a:ext cx="1654175" cy="731837"/>
          </a:xfrm>
          <a:prstGeom prst="rect">
            <a:avLst/>
          </a:prstGeom>
          <a:noFill/>
          <a:ln w="9525">
            <a:noFill/>
            <a:miter lim="800000"/>
            <a:headEnd/>
            <a:tailEnd/>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pic>
        <p:nvPicPr>
          <p:cNvPr id="9" name="Picture 42" descr="CCPowerPoint.png                                               0007F95FMacintosh HD                   7C2606AB:"/>
          <p:cNvPicPr>
            <a:picLocks noChangeAspect="1" noChangeArrowheads="1"/>
          </p:cNvPicPr>
          <p:nvPr userDrawn="1"/>
        </p:nvPicPr>
        <p:blipFill>
          <a:blip r:embed="rId2" cstate="print"/>
          <a:srcRect/>
          <a:stretch>
            <a:fillRect/>
          </a:stretch>
        </p:blipFill>
        <p:spPr bwMode="auto">
          <a:xfrm>
            <a:off x="7413625" y="30163"/>
            <a:ext cx="1654175" cy="731837"/>
          </a:xfrm>
          <a:prstGeom prst="rect">
            <a:avLst/>
          </a:prstGeom>
          <a:noFill/>
          <a:ln w="9525">
            <a:noFill/>
            <a:miter lim="800000"/>
            <a:headEnd/>
            <a:tailEnd/>
          </a:ln>
        </p:spPr>
      </p:pic>
      <p:sp>
        <p:nvSpPr>
          <p:cNvPr id="10" name="Title 9"/>
          <p:cNvSpPr>
            <a:spLocks noGrp="1"/>
          </p:cNvSpPr>
          <p:nvPr>
            <p:ph type="title"/>
          </p:nvPr>
        </p:nvSpPr>
        <p:spPr>
          <a:xfrm>
            <a:off x="0" y="0"/>
            <a:ext cx="7391400" cy="762000"/>
          </a:xfrm>
        </p:spPr>
        <p:txBody>
          <a:bodyPr>
            <a:normAutofit/>
          </a:bodyPr>
          <a:lstStyle>
            <a:lvl1pPr algn="l">
              <a:defRPr sz="2400" b="1">
                <a:solidFill>
                  <a:schemeClr val="bg1"/>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pic>
        <p:nvPicPr>
          <p:cNvPr id="9" name="Picture 42" descr="CCPowerPoint.png                                               0007F95FMacintosh HD                   7C2606AB:"/>
          <p:cNvPicPr>
            <a:picLocks noChangeAspect="1" noChangeArrowheads="1"/>
          </p:cNvPicPr>
          <p:nvPr userDrawn="1"/>
        </p:nvPicPr>
        <p:blipFill>
          <a:blip r:embed="rId2" cstate="print"/>
          <a:srcRect/>
          <a:stretch>
            <a:fillRect/>
          </a:stretch>
        </p:blipFill>
        <p:spPr bwMode="auto">
          <a:xfrm>
            <a:off x="7413625" y="30163"/>
            <a:ext cx="1654175" cy="731837"/>
          </a:xfrm>
          <a:prstGeom prst="rect">
            <a:avLst/>
          </a:prstGeom>
          <a:noFill/>
          <a:ln w="9525">
            <a:noFill/>
            <a:miter lim="800000"/>
            <a:headEnd/>
            <a:tailEnd/>
          </a:ln>
        </p:spPr>
      </p:pic>
      <p:sp>
        <p:nvSpPr>
          <p:cNvPr id="10" name="Title 9"/>
          <p:cNvSpPr>
            <a:spLocks noGrp="1"/>
          </p:cNvSpPr>
          <p:nvPr>
            <p:ph type="title"/>
          </p:nvPr>
        </p:nvSpPr>
        <p:spPr>
          <a:xfrm>
            <a:off x="0" y="0"/>
            <a:ext cx="7391400" cy="762000"/>
          </a:xfrm>
        </p:spPr>
        <p:txBody>
          <a:bodyPr>
            <a:normAutofit/>
          </a:bodyPr>
          <a:lstStyle>
            <a:lvl1pPr algn="l">
              <a:defRPr sz="2400" b="1">
                <a:solidFill>
                  <a:schemeClr val="bg1"/>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pic>
        <p:nvPicPr>
          <p:cNvPr id="9" name="Picture 42" descr="CCPowerPoint.png                                               0007F95FMacintosh HD                   7C2606AB:"/>
          <p:cNvPicPr>
            <a:picLocks noChangeAspect="1" noChangeArrowheads="1"/>
          </p:cNvPicPr>
          <p:nvPr userDrawn="1"/>
        </p:nvPicPr>
        <p:blipFill>
          <a:blip r:embed="rId2" cstate="print"/>
          <a:srcRect/>
          <a:stretch>
            <a:fillRect/>
          </a:stretch>
        </p:blipFill>
        <p:spPr bwMode="auto">
          <a:xfrm>
            <a:off x="7413625" y="30163"/>
            <a:ext cx="1654175" cy="731837"/>
          </a:xfrm>
          <a:prstGeom prst="rect">
            <a:avLst/>
          </a:prstGeom>
          <a:noFill/>
          <a:ln w="9525">
            <a:noFill/>
            <a:miter lim="800000"/>
            <a:headEnd/>
            <a:tailEnd/>
          </a:ln>
        </p:spPr>
      </p:pic>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3"/>
              </a:buBlip>
              <a:defRPr>
                <a:solidFill>
                  <a:schemeClr val="tx2">
                    <a:lumMod val="65000"/>
                    <a:lumOff val="35000"/>
                  </a:schemeClr>
                </a:solidFill>
                <a:latin typeface="Arial" pitchFamily="34" charset="0"/>
                <a:cs typeface="Arial" pitchFamily="34" charset="0"/>
              </a:defRPr>
            </a:lvl1pPr>
            <a:lvl2pPr>
              <a:buFontTx/>
              <a:buBlip>
                <a:blip r:embed="rId3"/>
              </a:buBlip>
              <a:defRPr>
                <a:solidFill>
                  <a:schemeClr val="tx2">
                    <a:lumMod val="65000"/>
                    <a:lumOff val="35000"/>
                  </a:schemeClr>
                </a:solidFill>
                <a:latin typeface="Arial" pitchFamily="34" charset="0"/>
                <a:cs typeface="Arial" pitchFamily="34" charset="0"/>
              </a:defRPr>
            </a:lvl2pPr>
            <a:lvl3pPr>
              <a:buFontTx/>
              <a:buBlip>
                <a:blip r:embed="rId3"/>
              </a:buBlip>
              <a:defRPr>
                <a:solidFill>
                  <a:schemeClr val="tx2">
                    <a:lumMod val="65000"/>
                    <a:lumOff val="35000"/>
                  </a:schemeClr>
                </a:solidFill>
                <a:latin typeface="Arial" pitchFamily="34" charset="0"/>
                <a:cs typeface="Arial" pitchFamily="34" charset="0"/>
              </a:defRPr>
            </a:lvl3pPr>
            <a:lvl4pPr>
              <a:buFontTx/>
              <a:buBlip>
                <a:blip r:embed="rId3"/>
              </a:buBlip>
              <a:defRPr>
                <a:solidFill>
                  <a:schemeClr val="tx2">
                    <a:lumMod val="65000"/>
                    <a:lumOff val="35000"/>
                  </a:schemeClr>
                </a:solidFill>
                <a:latin typeface="Arial" pitchFamily="34" charset="0"/>
                <a:cs typeface="Arial" pitchFamily="34" charset="0"/>
              </a:defRPr>
            </a:lvl4pPr>
            <a:lvl5pPr>
              <a:buFontTx/>
              <a:buBlip>
                <a:blip r:embed="rId3"/>
              </a:buBlip>
              <a:defRPr>
                <a:solidFill>
                  <a:schemeClr val="tx2">
                    <a:lumMod val="65000"/>
                    <a:lumOff val="3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dirty="0">
                <a:solidFill>
                  <a:srgbClr val="595959"/>
                </a:solidFill>
                <a:ea typeface="+mn-ea"/>
                <a:cs typeface="Arial" pitchFamily="34" charset="0"/>
              </a:rPr>
              <a:t>Making Clean Local Energy Accessible </a:t>
            </a:r>
            <a:r>
              <a:rPr lang="en-CA" sz="1600" dirty="0" smtClean="0">
                <a:solidFill>
                  <a:srgbClr val="595959"/>
                </a:solidFill>
                <a:ea typeface="+mn-ea"/>
                <a:cs typeface="Arial" pitchFamily="34" charset="0"/>
              </a:rPr>
              <a:t>Now</a:t>
            </a:r>
            <a:endParaRPr lang="en-CA" dirty="0">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pic>
        <p:nvPicPr>
          <p:cNvPr id="9" name="Picture 42" descr="CCPowerPoint.png                                               0007F95FMacintosh HD                   7C2606AB:"/>
          <p:cNvPicPr>
            <a:picLocks noChangeAspect="1" noChangeArrowheads="1"/>
          </p:cNvPicPr>
          <p:nvPr userDrawn="1"/>
        </p:nvPicPr>
        <p:blipFill>
          <a:blip r:embed="rId2" cstate="print"/>
          <a:srcRect/>
          <a:stretch>
            <a:fillRect/>
          </a:stretch>
        </p:blipFill>
        <p:spPr bwMode="auto">
          <a:xfrm>
            <a:off x="7413625" y="30163"/>
            <a:ext cx="1654175" cy="731837"/>
          </a:xfrm>
          <a:prstGeom prst="rect">
            <a:avLst/>
          </a:prstGeom>
          <a:noFill/>
          <a:ln w="9525">
            <a:noFill/>
            <a:miter lim="800000"/>
            <a:headEnd/>
            <a:tailEnd/>
          </a:ln>
        </p:spPr>
      </p:pic>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3"/>
              </a:buBlip>
              <a:defRPr>
                <a:solidFill>
                  <a:schemeClr val="tx2">
                    <a:lumMod val="65000"/>
                    <a:lumOff val="35000"/>
                  </a:schemeClr>
                </a:solidFill>
                <a:latin typeface="Arial"/>
                <a:cs typeface="Arial"/>
              </a:defRPr>
            </a:lvl1pPr>
            <a:lvl2pPr>
              <a:buFontTx/>
              <a:buBlip>
                <a:blip r:embed="rId3"/>
              </a:buBlip>
              <a:defRPr>
                <a:solidFill>
                  <a:schemeClr val="tx2">
                    <a:lumMod val="65000"/>
                    <a:lumOff val="35000"/>
                  </a:schemeClr>
                </a:solidFill>
                <a:latin typeface="Arial"/>
                <a:cs typeface="Arial"/>
              </a:defRPr>
            </a:lvl2pPr>
            <a:lvl3pPr>
              <a:buFontTx/>
              <a:buBlip>
                <a:blip r:embed="rId3"/>
              </a:buBlip>
              <a:defRPr>
                <a:solidFill>
                  <a:schemeClr val="tx2">
                    <a:lumMod val="65000"/>
                    <a:lumOff val="35000"/>
                  </a:schemeClr>
                </a:solidFill>
                <a:latin typeface="Arial"/>
                <a:cs typeface="Arial"/>
              </a:defRPr>
            </a:lvl3pPr>
            <a:lvl4pPr>
              <a:buFontTx/>
              <a:buBlip>
                <a:blip r:embed="rId3"/>
              </a:buBlip>
              <a:defRPr>
                <a:solidFill>
                  <a:schemeClr val="tx2">
                    <a:lumMod val="65000"/>
                    <a:lumOff val="35000"/>
                  </a:schemeClr>
                </a:solidFill>
                <a:latin typeface="Arial"/>
                <a:cs typeface="Arial"/>
              </a:defRPr>
            </a:lvl4pPr>
            <a:lvl5pPr>
              <a:buFontTx/>
              <a:buBlip>
                <a:blip r:embed="rId3"/>
              </a:buBlip>
              <a:defRPr>
                <a:solidFill>
                  <a:schemeClr val="tx2">
                    <a:lumMod val="65000"/>
                    <a:lumOff val="35000"/>
                  </a:schemeClr>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419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233131-0AF8-2D47-81B1-6AAE940BD136}" type="datetimeFigureOut">
              <a:rPr lang="en-US" smtClean="0"/>
              <a:pPr/>
              <a:t>5/7/12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33A0A-5EE3-3E4D-B089-10B127C3EA98}" type="slidenum">
              <a:rPr lang="en-US" smtClean="0"/>
              <a:pPr/>
              <a:t>‹#›</a:t>
            </a:fld>
            <a:endParaRPr lang="en-US"/>
          </a:p>
        </p:txBody>
      </p:sp>
    </p:spTree>
    <p:extLst>
      <p:ext uri="{BB962C8B-B14F-4D97-AF65-F5344CB8AC3E}">
        <p14:creationId xmlns:p14="http://schemas.microsoft.com/office/powerpoint/2010/main" val="2320592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Text and Chart">
    <p:spTree>
      <p:nvGrpSpPr>
        <p:cNvPr id="1" name=""/>
        <p:cNvGrpSpPr/>
        <p:nvPr/>
      </p:nvGrpSpPr>
      <p:grpSpPr>
        <a:xfrm>
          <a:off x="0" y="0"/>
          <a:ext cx="0" cy="0"/>
          <a:chOff x="0" y="0"/>
          <a:chExt cx="0" cy="0"/>
        </a:xfrm>
      </p:grpSpPr>
      <p:sp>
        <p:nvSpPr>
          <p:cNvPr id="5" name="Rectangle 4"/>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TextBox 5"/>
          <p:cNvSpPr txBox="1"/>
          <p:nvPr userDrawn="1"/>
        </p:nvSpPr>
        <p:spPr>
          <a:xfrm>
            <a:off x="0" y="6488113"/>
            <a:ext cx="4724400" cy="336550"/>
          </a:xfrm>
          <a:prstGeom prst="rect">
            <a:avLst/>
          </a:prstGeom>
          <a:noFill/>
        </p:spPr>
        <p:txBody>
          <a:bodyPr>
            <a:spAutoFit/>
          </a:bodyPr>
          <a:lstStyle/>
          <a:p>
            <a:pPr>
              <a:defRPr/>
            </a:pPr>
            <a:r>
              <a:rPr lang="en-CA" sz="1600">
                <a:solidFill>
                  <a:srgbClr val="595959"/>
                </a:solidFill>
                <a:ea typeface="+mn-ea"/>
                <a:cs typeface="Arial" pitchFamily="34" charset="0"/>
              </a:rPr>
              <a:t>Making Clean Local Energy Accessible Now</a:t>
            </a:r>
            <a:endParaRPr lang="en-CA">
              <a:solidFill>
                <a:srgbClr val="595959"/>
              </a:solidFill>
              <a:ea typeface="+mn-ea"/>
              <a:cs typeface="Arial" pitchFamily="34" charset="0"/>
            </a:endParaRPr>
          </a:p>
        </p:txBody>
      </p:sp>
      <p:sp>
        <p:nvSpPr>
          <p:cNvPr id="7" name="Rectangle 6"/>
          <p:cNvSpPr>
            <a:spLocks noChangeArrowheads="1"/>
          </p:cNvSpPr>
          <p:nvPr userDrawn="1"/>
        </p:nvSpPr>
        <p:spPr bwMode="auto">
          <a:xfrm>
            <a:off x="0" y="0"/>
            <a:ext cx="7391400" cy="762000"/>
          </a:xfrm>
          <a:prstGeom prst="rect">
            <a:avLst/>
          </a:prstGeom>
          <a:solidFill>
            <a:srgbClr val="249CFF"/>
          </a:solidFill>
          <a:ln w="25400" algn="ctr">
            <a:noFill/>
            <a:miter lim="800000"/>
            <a:headEnd/>
            <a:tailEnd/>
          </a:ln>
        </p:spPr>
        <p:txBody>
          <a:bodyPr anchor="ctr"/>
          <a:lstStyle/>
          <a:p>
            <a:pPr algn="ctr">
              <a:defRPr/>
            </a:pPr>
            <a:r>
              <a:rPr lang="en-CA" dirty="0">
                <a:solidFill>
                  <a:schemeClr val="lt1"/>
                </a:solidFill>
                <a:latin typeface="+mn-lt"/>
                <a:ea typeface="+mn-ea"/>
              </a:rPr>
              <a:t> </a:t>
            </a:r>
          </a:p>
        </p:txBody>
      </p:sp>
      <p:sp>
        <p:nvSpPr>
          <p:cNvPr id="8" name="Slide Number Placeholder 3"/>
          <p:cNvSpPr txBox="1">
            <a:spLocks/>
          </p:cNvSpPr>
          <p:nvPr userDrawn="1"/>
        </p:nvSpPr>
        <p:spPr bwMode="auto">
          <a:xfrm>
            <a:off x="8534400" y="6492875"/>
            <a:ext cx="457200" cy="365125"/>
          </a:xfrm>
          <a:prstGeom prst="rect">
            <a:avLst/>
          </a:prstGeom>
          <a:noFill/>
          <a:ln w="9525">
            <a:noFill/>
            <a:miter lim="800000"/>
            <a:headEnd/>
            <a:tailEnd/>
          </a:ln>
        </p:spPr>
        <p:txBody>
          <a:bodyPr/>
          <a:lstStyle/>
          <a:p>
            <a:pPr algn="r">
              <a:defRPr/>
            </a:pPr>
            <a:fld id="{FD7E8992-FF7A-488E-B0B8-6B945EA38A31}" type="slidenum">
              <a:rPr lang="en-US" sz="1200">
                <a:ea typeface="+mn-ea"/>
                <a:cs typeface="Arial" pitchFamily="34" charset="0"/>
              </a:rPr>
              <a:pPr algn="r">
                <a:defRPr/>
              </a:pPr>
              <a:t>‹#›</a:t>
            </a:fld>
            <a:endParaRPr lang="en-US" sz="1200">
              <a:solidFill>
                <a:srgbClr val="013D21"/>
              </a:solidFill>
              <a:latin typeface="Informatic"/>
              <a:ea typeface="+mn-ea"/>
              <a:cs typeface="Arial" pitchFamily="34" charset="0"/>
            </a:endParaRPr>
          </a:p>
        </p:txBody>
      </p:sp>
      <p:pic>
        <p:nvPicPr>
          <p:cNvPr id="9" name="Picture 42" descr="CCPowerPoint.png                                               0007F95FMacintosh HD                   7C2606AB:"/>
          <p:cNvPicPr>
            <a:picLocks noChangeAspect="1" noChangeArrowheads="1"/>
          </p:cNvPicPr>
          <p:nvPr userDrawn="1"/>
        </p:nvPicPr>
        <p:blipFill>
          <a:blip r:embed="rId2" cstate="print"/>
          <a:srcRect/>
          <a:stretch>
            <a:fillRect/>
          </a:stretch>
        </p:blipFill>
        <p:spPr bwMode="auto">
          <a:xfrm>
            <a:off x="7413625" y="30163"/>
            <a:ext cx="1654175" cy="731837"/>
          </a:xfrm>
          <a:prstGeom prst="rect">
            <a:avLst/>
          </a:prstGeom>
          <a:noFill/>
          <a:ln w="9525">
            <a:noFill/>
            <a:miter lim="800000"/>
            <a:headEnd/>
            <a:tailEnd/>
          </a:ln>
        </p:spPr>
      </p:pic>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1295400"/>
            <a:ext cx="8229600" cy="4525963"/>
          </a:xfrm>
        </p:spPr>
        <p:txBody>
          <a:bodyPr/>
          <a:lstStyle>
            <a:lvl1pPr>
              <a:buFontTx/>
              <a:buBlip>
                <a:blip r:embed="rId3"/>
              </a:buBlip>
              <a:defRPr>
                <a:solidFill>
                  <a:schemeClr val="tx2">
                    <a:lumMod val="65000"/>
                    <a:lumOff val="35000"/>
                  </a:schemeClr>
                </a:solidFill>
              </a:defRPr>
            </a:lvl1pPr>
            <a:lvl2pPr>
              <a:buFontTx/>
              <a:buBlip>
                <a:blip r:embed="rId3"/>
              </a:buBlip>
              <a:defRPr>
                <a:solidFill>
                  <a:schemeClr val="tx2">
                    <a:lumMod val="65000"/>
                    <a:lumOff val="35000"/>
                  </a:schemeClr>
                </a:solidFill>
              </a:defRPr>
            </a:lvl2pPr>
            <a:lvl3pPr>
              <a:buFontTx/>
              <a:buBlip>
                <a:blip r:embed="rId3"/>
              </a:buBlip>
              <a:defRPr>
                <a:solidFill>
                  <a:schemeClr val="tx2">
                    <a:lumMod val="65000"/>
                    <a:lumOff val="35000"/>
                  </a:schemeClr>
                </a:solidFill>
              </a:defRPr>
            </a:lvl3pPr>
            <a:lvl4pPr>
              <a:buFontTx/>
              <a:buBlip>
                <a:blip r:embed="rId3"/>
              </a:buBlip>
              <a:defRPr>
                <a:solidFill>
                  <a:schemeClr val="tx2">
                    <a:lumMod val="65000"/>
                    <a:lumOff val="35000"/>
                  </a:schemeClr>
                </a:solidFill>
              </a:defRPr>
            </a:lvl4pPr>
            <a:lvl5pPr>
              <a:buFontTx/>
              <a:buBlip>
                <a:blip r:embed="rId3"/>
              </a:buBlip>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7989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233131-0AF8-2D47-81B1-6AAE940BD136}" type="datetimeFigureOut">
              <a:rPr lang="en-US" smtClean="0"/>
              <a:pPr/>
              <a:t>5/7/12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33A0A-5EE3-3E4D-B089-10B127C3EA98}" type="slidenum">
              <a:rPr lang="en-US" smtClean="0"/>
              <a:pPr/>
              <a:t>‹#›</a:t>
            </a:fld>
            <a:endParaRPr lang="en-US"/>
          </a:p>
        </p:txBody>
      </p:sp>
    </p:spTree>
    <p:extLst>
      <p:ext uri="{BB962C8B-B14F-4D97-AF65-F5344CB8AC3E}">
        <p14:creationId xmlns:p14="http://schemas.microsoft.com/office/powerpoint/2010/main" val="272071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233131-0AF8-2D47-81B1-6AAE940BD136}" type="datetimeFigureOut">
              <a:rPr lang="en-US" smtClean="0"/>
              <a:pPr/>
              <a:t>5/7/12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33A0A-5EE3-3E4D-B089-10B127C3EA98}" type="slidenum">
              <a:rPr lang="en-US" smtClean="0"/>
              <a:pPr/>
              <a:t>‹#›</a:t>
            </a:fld>
            <a:endParaRPr lang="en-US"/>
          </a:p>
        </p:txBody>
      </p:sp>
    </p:spTree>
    <p:extLst>
      <p:ext uri="{BB962C8B-B14F-4D97-AF65-F5344CB8AC3E}">
        <p14:creationId xmlns:p14="http://schemas.microsoft.com/office/powerpoint/2010/main" val="3798265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233131-0AF8-2D47-81B1-6AAE940BD136}" type="datetimeFigureOut">
              <a:rPr lang="en-US" smtClean="0"/>
              <a:pPr/>
              <a:t>5/7/12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33A0A-5EE3-3E4D-B089-10B127C3EA98}" type="slidenum">
              <a:rPr lang="en-US" smtClean="0"/>
              <a:pPr/>
              <a:t>‹#›</a:t>
            </a:fld>
            <a:endParaRPr lang="en-US"/>
          </a:p>
        </p:txBody>
      </p:sp>
    </p:spTree>
    <p:extLst>
      <p:ext uri="{BB962C8B-B14F-4D97-AF65-F5344CB8AC3E}">
        <p14:creationId xmlns:p14="http://schemas.microsoft.com/office/powerpoint/2010/main" val="3046353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233131-0AF8-2D47-81B1-6AAE940BD136}" type="datetimeFigureOut">
              <a:rPr lang="en-US" smtClean="0"/>
              <a:pPr/>
              <a:t>5/7/12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33A0A-5EE3-3E4D-B089-10B127C3EA98}" type="slidenum">
              <a:rPr lang="en-US" smtClean="0"/>
              <a:pPr/>
              <a:t>‹#›</a:t>
            </a:fld>
            <a:endParaRPr lang="en-US"/>
          </a:p>
        </p:txBody>
      </p:sp>
    </p:spTree>
    <p:extLst>
      <p:ext uri="{BB962C8B-B14F-4D97-AF65-F5344CB8AC3E}">
        <p14:creationId xmlns:p14="http://schemas.microsoft.com/office/powerpoint/2010/main" val="354981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233131-0AF8-2D47-81B1-6AAE940BD136}" type="datetimeFigureOut">
              <a:rPr lang="en-US" smtClean="0"/>
              <a:pPr/>
              <a:t>5/7/12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33A0A-5EE3-3E4D-B089-10B127C3EA98}" type="slidenum">
              <a:rPr lang="en-US" smtClean="0"/>
              <a:pPr/>
              <a:t>‹#›</a:t>
            </a:fld>
            <a:endParaRPr lang="en-US"/>
          </a:p>
        </p:txBody>
      </p:sp>
    </p:spTree>
    <p:extLst>
      <p:ext uri="{BB962C8B-B14F-4D97-AF65-F5344CB8AC3E}">
        <p14:creationId xmlns:p14="http://schemas.microsoft.com/office/powerpoint/2010/main" val="121343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33131-0AF8-2D47-81B1-6AAE940BD136}" type="datetimeFigureOut">
              <a:rPr lang="en-US" smtClean="0"/>
              <a:pPr/>
              <a:t>5/7/12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33A0A-5EE3-3E4D-B089-10B127C3EA98}" type="slidenum">
              <a:rPr lang="en-US" smtClean="0"/>
              <a:pPr/>
              <a:t>‹#›</a:t>
            </a:fld>
            <a:endParaRPr lang="en-US"/>
          </a:p>
        </p:txBody>
      </p:sp>
    </p:spTree>
    <p:extLst>
      <p:ext uri="{BB962C8B-B14F-4D97-AF65-F5344CB8AC3E}">
        <p14:creationId xmlns:p14="http://schemas.microsoft.com/office/powerpoint/2010/main" val="262186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233131-0AF8-2D47-81B1-6AAE940BD136}" type="datetimeFigureOut">
              <a:rPr lang="en-US" smtClean="0"/>
              <a:pPr/>
              <a:t>5/7/12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33A0A-5EE3-3E4D-B089-10B127C3EA98}" type="slidenum">
              <a:rPr lang="en-US" smtClean="0"/>
              <a:pPr/>
              <a:t>‹#›</a:t>
            </a:fld>
            <a:endParaRPr lang="en-US"/>
          </a:p>
        </p:txBody>
      </p:sp>
    </p:spTree>
    <p:extLst>
      <p:ext uri="{BB962C8B-B14F-4D97-AF65-F5344CB8AC3E}">
        <p14:creationId xmlns:p14="http://schemas.microsoft.com/office/powerpoint/2010/main" val="111349815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33131-0AF8-2D47-81B1-6AAE940BD136}" type="datetimeFigureOut">
              <a:rPr lang="en-US" smtClean="0"/>
              <a:pPr/>
              <a:t>5/7/12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33A0A-5EE3-3E4D-B089-10B127C3EA98}" type="slidenum">
              <a:rPr lang="en-US" smtClean="0"/>
              <a:pPr/>
              <a:t>‹#›</a:t>
            </a:fld>
            <a:endParaRPr lang="en-US"/>
          </a:p>
        </p:txBody>
      </p:sp>
    </p:spTree>
    <p:extLst>
      <p:ext uri="{BB962C8B-B14F-4D97-AF65-F5344CB8AC3E}">
        <p14:creationId xmlns:p14="http://schemas.microsoft.com/office/powerpoint/2010/main" val="3763394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5" r:id="rId15"/>
    <p:sldLayoutId id="2147483667" r:id="rId16"/>
    <p:sldLayoutId id="2147483668" r:id="rId17"/>
    <p:sldLayoutId id="2147483670" r:id="rId18"/>
    <p:sldLayoutId id="2147483672" r:id="rId19"/>
    <p:sldLayoutId id="2147483673"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Microsoft_Excel_97_-_2004_Worksheet1.xls"/><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png"/><Relationship Id="rId8" Type="http://schemas.openxmlformats.org/officeDocument/2006/relationships/image" Target="../media/image11.jpeg"/><Relationship Id="rId9" Type="http://schemas.openxmlformats.org/officeDocument/2006/relationships/image" Target="../media/image12.png"/><Relationship Id="rId10" Type="http://schemas.openxmlformats.org/officeDocument/2006/relationships/image" Target="../media/image13.jpeg"/><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hyperlink" Target="http://www.clean-coalition.org/stud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5"/>
          <p:cNvSpPr txBox="1">
            <a:spLocks noChangeArrowheads="1"/>
          </p:cNvSpPr>
          <p:nvPr/>
        </p:nvSpPr>
        <p:spPr bwMode="auto">
          <a:xfrm>
            <a:off x="5638800" y="6461125"/>
            <a:ext cx="3505200" cy="369332"/>
          </a:xfrm>
          <a:prstGeom prst="rect">
            <a:avLst/>
          </a:prstGeom>
          <a:noFill/>
          <a:ln w="9525">
            <a:noFill/>
            <a:miter lim="800000"/>
            <a:headEnd/>
            <a:tailEnd/>
          </a:ln>
        </p:spPr>
        <p:txBody>
          <a:bodyPr wrap="square">
            <a:spAutoFit/>
          </a:bodyPr>
          <a:lstStyle/>
          <a:p>
            <a:pPr algn="r"/>
            <a:r>
              <a:rPr lang="en-US" dirty="0" smtClean="0">
                <a:solidFill>
                  <a:srgbClr val="464646"/>
                </a:solidFill>
                <a:latin typeface="Informatic"/>
              </a:rPr>
              <a:t>11 April 2012</a:t>
            </a:r>
            <a:endParaRPr lang="en-US" dirty="0">
              <a:solidFill>
                <a:srgbClr val="464646"/>
              </a:solidFill>
              <a:latin typeface="Informatic"/>
            </a:endParaRPr>
          </a:p>
        </p:txBody>
      </p:sp>
      <p:pic>
        <p:nvPicPr>
          <p:cNvPr id="14340" name="Picture 24" descr="CleanCoRecBig.png                                              0007F95FMacintosh HD                   7C2606AB:"/>
          <p:cNvPicPr>
            <a:picLocks noChangeAspect="1" noChangeArrowheads="1"/>
          </p:cNvPicPr>
          <p:nvPr/>
        </p:nvPicPr>
        <p:blipFill>
          <a:blip r:embed="rId3" cstate="print"/>
          <a:srcRect/>
          <a:stretch>
            <a:fillRect/>
          </a:stretch>
        </p:blipFill>
        <p:spPr bwMode="auto">
          <a:xfrm>
            <a:off x="2082800" y="685800"/>
            <a:ext cx="4927600" cy="977900"/>
          </a:xfrm>
          <a:prstGeom prst="rect">
            <a:avLst/>
          </a:prstGeom>
          <a:noFill/>
          <a:ln w="9525">
            <a:noFill/>
            <a:miter lim="800000"/>
            <a:headEnd/>
            <a:tailEnd/>
          </a:ln>
        </p:spPr>
      </p:pic>
      <p:sp>
        <p:nvSpPr>
          <p:cNvPr id="5" name="TextBox 4"/>
          <p:cNvSpPr txBox="1">
            <a:spLocks noChangeArrowheads="1"/>
          </p:cNvSpPr>
          <p:nvPr/>
        </p:nvSpPr>
        <p:spPr bwMode="auto">
          <a:xfrm>
            <a:off x="177800" y="4901859"/>
            <a:ext cx="3810000" cy="1846659"/>
          </a:xfrm>
          <a:prstGeom prst="rect">
            <a:avLst/>
          </a:prstGeom>
          <a:noFill/>
          <a:ln w="9525">
            <a:noFill/>
            <a:miter lim="800000"/>
            <a:headEnd/>
            <a:tailEnd/>
          </a:ln>
        </p:spPr>
        <p:txBody>
          <a:bodyPr wrap="square">
            <a:spAutoFit/>
          </a:bodyPr>
          <a:lstStyle/>
          <a:p>
            <a:r>
              <a:rPr lang="en-US" sz="2400" dirty="0" smtClean="0">
                <a:solidFill>
                  <a:schemeClr val="bg1"/>
                </a:solidFill>
                <a:latin typeface="Informatic"/>
              </a:rPr>
              <a:t>Craig Lewis</a:t>
            </a:r>
            <a:endParaRPr lang="en-US" sz="2400" dirty="0">
              <a:solidFill>
                <a:schemeClr val="bg1"/>
              </a:solidFill>
              <a:latin typeface="Informatic"/>
            </a:endParaRPr>
          </a:p>
          <a:p>
            <a:r>
              <a:rPr lang="en-US" dirty="0" smtClean="0">
                <a:solidFill>
                  <a:schemeClr val="bg1"/>
                </a:solidFill>
                <a:latin typeface="Informatic"/>
              </a:rPr>
              <a:t>Executive Director</a:t>
            </a:r>
            <a:endParaRPr lang="en-US" dirty="0">
              <a:solidFill>
                <a:schemeClr val="bg1"/>
              </a:solidFill>
              <a:latin typeface="Informatic"/>
            </a:endParaRPr>
          </a:p>
          <a:p>
            <a:r>
              <a:rPr lang="en-US" dirty="0" smtClean="0">
                <a:solidFill>
                  <a:schemeClr val="bg1"/>
                </a:solidFill>
                <a:latin typeface="Informatic"/>
              </a:rPr>
              <a:t>Clean Coalition</a:t>
            </a:r>
          </a:p>
          <a:p>
            <a:r>
              <a:rPr lang="en-US" dirty="0" smtClean="0">
                <a:solidFill>
                  <a:schemeClr val="bg1"/>
                </a:solidFill>
                <a:latin typeface="Informatic"/>
              </a:rPr>
              <a:t>650-204-9768</a:t>
            </a:r>
            <a:endParaRPr lang="en-US" dirty="0">
              <a:solidFill>
                <a:schemeClr val="bg1"/>
              </a:solidFill>
              <a:latin typeface="Informatic"/>
            </a:endParaRPr>
          </a:p>
          <a:p>
            <a:r>
              <a:rPr lang="en-US" dirty="0" smtClean="0">
                <a:solidFill>
                  <a:schemeClr val="bg1"/>
                </a:solidFill>
                <a:latin typeface="Informatic"/>
              </a:rPr>
              <a:t>craig@clean-coalition.org</a:t>
            </a:r>
            <a:endParaRPr lang="en-US" dirty="0">
              <a:solidFill>
                <a:schemeClr val="bg1"/>
              </a:solidFill>
              <a:latin typeface="Informatic"/>
            </a:endParaRPr>
          </a:p>
          <a:p>
            <a:endParaRPr lang="en-US" dirty="0">
              <a:solidFill>
                <a:schemeClr val="bg1"/>
              </a:solidFill>
              <a:latin typeface="Informatic"/>
            </a:endParaRPr>
          </a:p>
        </p:txBody>
      </p:sp>
      <p:sp>
        <p:nvSpPr>
          <p:cNvPr id="9" name="TextBox 6"/>
          <p:cNvSpPr txBox="1">
            <a:spLocks noChangeArrowheads="1"/>
          </p:cNvSpPr>
          <p:nvPr/>
        </p:nvSpPr>
        <p:spPr bwMode="auto">
          <a:xfrm>
            <a:off x="0" y="2565970"/>
            <a:ext cx="9144000" cy="1138773"/>
          </a:xfrm>
          <a:prstGeom prst="rect">
            <a:avLst/>
          </a:prstGeom>
          <a:noFill/>
          <a:ln w="9525">
            <a:noFill/>
            <a:miter lim="800000"/>
            <a:headEnd/>
            <a:tailEnd/>
          </a:ln>
        </p:spPr>
        <p:txBody>
          <a:bodyPr wrap="square">
            <a:spAutoFit/>
          </a:bodyPr>
          <a:lstStyle/>
          <a:p>
            <a:pPr algn="ctr"/>
            <a:r>
              <a:rPr lang="en-US" sz="3200" dirty="0" smtClean="0">
                <a:solidFill>
                  <a:srgbClr val="535353"/>
                </a:solidFill>
                <a:latin typeface="Helvetica" charset="0"/>
              </a:rPr>
              <a:t>Avoiding Transmission and Fossil Backup</a:t>
            </a:r>
            <a:endParaRPr lang="en-US" sz="2400" dirty="0">
              <a:solidFill>
                <a:srgbClr val="357ECB"/>
              </a:solidFill>
              <a:latin typeface="Helvetica" charset="0"/>
            </a:endParaRPr>
          </a:p>
          <a:p>
            <a:pPr algn="ctr"/>
            <a:r>
              <a:rPr lang="en-US" sz="3600" dirty="0" smtClean="0">
                <a:solidFill>
                  <a:schemeClr val="bg1"/>
                </a:solidFill>
                <a:latin typeface="Helvetica" charset="0"/>
              </a:rPr>
              <a:t>Maximizing Ratepayer Value</a:t>
            </a:r>
            <a:endParaRPr lang="en-US" sz="3600" dirty="0">
              <a:latin typeface="Helvetica" charset="0"/>
            </a:endParaRPr>
          </a:p>
        </p:txBody>
      </p:sp>
    </p:spTree>
    <p:extLst>
      <p:ext uri="{BB962C8B-B14F-4D97-AF65-F5344CB8AC3E}">
        <p14:creationId xmlns:p14="http://schemas.microsoft.com/office/powerpoint/2010/main" val="38223355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3"/>
          <p:cNvSpPr txBox="1">
            <a:spLocks/>
          </p:cNvSpPr>
          <p:nvPr/>
        </p:nvSpPr>
        <p:spPr>
          <a:xfrm>
            <a:off x="266700" y="762000"/>
            <a:ext cx="8610600" cy="5486400"/>
          </a:xfrm>
          <a:prstGeom prst="rect">
            <a:avLst/>
          </a:prstGeom>
        </p:spPr>
        <p:txBody>
          <a:bodyPr/>
          <a:lstStyle>
            <a:lvl1pPr marL="342900" indent="-342900" algn="l" rtl="0" eaLnBrk="1" fontAlgn="base" hangingPunct="1">
              <a:spcBef>
                <a:spcPct val="20000"/>
              </a:spcBef>
              <a:spcAft>
                <a:spcPct val="0"/>
              </a:spcAft>
              <a:buClr>
                <a:schemeClr val="tx1"/>
              </a:buClr>
              <a:buBlip>
                <a:blip r:embed="rId3"/>
              </a:buBlip>
              <a:defRPr sz="3200">
                <a:solidFill>
                  <a:srgbClr val="595959"/>
                </a:solidFill>
                <a:latin typeface="+mn-lt"/>
                <a:ea typeface="+mn-ea"/>
                <a:cs typeface="+mn-cs"/>
              </a:defRPr>
            </a:lvl1pPr>
            <a:lvl2pPr marL="742950" indent="-285750" algn="l" rtl="0" eaLnBrk="1" fontAlgn="base" hangingPunct="1">
              <a:spcBef>
                <a:spcPct val="20000"/>
              </a:spcBef>
              <a:spcAft>
                <a:spcPct val="0"/>
              </a:spcAft>
              <a:buClr>
                <a:srgbClr val="33CC33"/>
              </a:buClr>
              <a:buBlip>
                <a:blip r:embed="rId3"/>
              </a:buBlip>
              <a:defRPr sz="2800">
                <a:solidFill>
                  <a:srgbClr val="595959"/>
                </a:solidFill>
                <a:latin typeface="+mn-lt"/>
                <a:ea typeface="+mn-ea"/>
                <a:cs typeface="+mn-cs"/>
              </a:defRPr>
            </a:lvl2pPr>
            <a:lvl3pPr marL="1143000" indent="-228600" algn="l" rtl="0" eaLnBrk="1" fontAlgn="base" hangingPunct="1">
              <a:spcBef>
                <a:spcPct val="20000"/>
              </a:spcBef>
              <a:spcAft>
                <a:spcPct val="0"/>
              </a:spcAft>
              <a:buClr>
                <a:srgbClr val="66FF33"/>
              </a:buClr>
              <a:buBlip>
                <a:blip r:embed="rId3"/>
              </a:buBlip>
              <a:defRPr sz="2400">
                <a:solidFill>
                  <a:srgbClr val="595959"/>
                </a:solidFill>
                <a:latin typeface="+mn-lt"/>
                <a:ea typeface="+mn-ea"/>
                <a:cs typeface="+mn-cs"/>
              </a:defRPr>
            </a:lvl3pPr>
            <a:lvl4pPr marL="16002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4pPr>
            <a:lvl5pPr marL="20574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smtClean="0">
                <a:solidFill>
                  <a:srgbClr val="535353"/>
                </a:solidFill>
              </a:rPr>
              <a:t>75% of California IOU capital expenditures are made on the distribution grid (D-grid) and California ratepayers deserve maximized returns on their MASSIVE investments (2007 IEPR)</a:t>
            </a:r>
          </a:p>
          <a:p>
            <a:pPr lvl="1"/>
            <a:r>
              <a:rPr lang="en-US" sz="1600" dirty="0" smtClean="0">
                <a:solidFill>
                  <a:srgbClr val="535353"/>
                </a:solidFill>
              </a:rPr>
              <a:t>Investment needs to be future-proofed to allow significant penetrations of clean local energy</a:t>
            </a:r>
          </a:p>
          <a:p>
            <a:pPr lvl="1"/>
            <a:r>
              <a:rPr lang="en-US" sz="1600" dirty="0" smtClean="0">
                <a:solidFill>
                  <a:srgbClr val="535353"/>
                </a:solidFill>
              </a:rPr>
              <a:t>Confidentiality rules need to change to allow proper regulatory oversight of these massive ratepayer investments</a:t>
            </a:r>
          </a:p>
          <a:p>
            <a:pPr lvl="1">
              <a:buNone/>
            </a:pPr>
            <a:endParaRPr lang="en-US" sz="800" dirty="0" smtClean="0">
              <a:solidFill>
                <a:srgbClr val="535353"/>
              </a:solidFill>
            </a:endParaRPr>
          </a:p>
          <a:p>
            <a:r>
              <a:rPr lang="en-US" sz="2000" dirty="0" smtClean="0">
                <a:solidFill>
                  <a:srgbClr val="535353"/>
                </a:solidFill>
              </a:rPr>
              <a:t>Germany and Spain are excellent proxies for assuring that California’s existing D-grid can accommodate significant penetrations of clean local energy (May 2011 CEC/KEMA report)</a:t>
            </a:r>
          </a:p>
          <a:p>
            <a:pPr lvl="1">
              <a:buNone/>
            </a:pPr>
            <a:endParaRPr lang="en-US" sz="800" dirty="0" smtClean="0">
              <a:solidFill>
                <a:srgbClr val="535353"/>
              </a:solidFill>
            </a:endParaRPr>
          </a:p>
          <a:p>
            <a:r>
              <a:rPr lang="en-US" sz="2000" dirty="0" smtClean="0">
                <a:solidFill>
                  <a:srgbClr val="535353"/>
                </a:solidFill>
              </a:rPr>
              <a:t>MPR is determined at point-of-interconnect and Wholesale Distributed Generation (WDG) and a </a:t>
            </a:r>
            <a:r>
              <a:rPr lang="en-US" sz="2000" dirty="0" err="1" smtClean="0">
                <a:solidFill>
                  <a:srgbClr val="535353"/>
                </a:solidFill>
              </a:rPr>
              <a:t>Locational</a:t>
            </a:r>
            <a:r>
              <a:rPr lang="en-US" sz="2000" dirty="0" smtClean="0">
                <a:solidFill>
                  <a:srgbClr val="535353"/>
                </a:solidFill>
              </a:rPr>
              <a:t> Benefits (LBs) adder is needed to compensate for extra value of WDG</a:t>
            </a:r>
          </a:p>
          <a:p>
            <a:pPr lvl="1"/>
            <a:r>
              <a:rPr lang="en-US" sz="1600" dirty="0" smtClean="0">
                <a:solidFill>
                  <a:srgbClr val="535353"/>
                </a:solidFill>
              </a:rPr>
              <a:t>Average extra LBs value of DG is in the neighborhood of 25% (Transmission Access Charges of 1.5 cents/kWh plus 10% for transmission line/congestion losses)</a:t>
            </a:r>
          </a:p>
          <a:p>
            <a:pPr lvl="1"/>
            <a:r>
              <a:rPr lang="en-US" sz="1600" dirty="0" smtClean="0">
                <a:solidFill>
                  <a:srgbClr val="535353"/>
                </a:solidFill>
              </a:rPr>
              <a:t>The LBs adder should be handled just like the Time-of-Delivery (TOD) adder</a:t>
            </a:r>
          </a:p>
          <a:p>
            <a:pPr lvl="1"/>
            <a:r>
              <a:rPr lang="en-US" sz="1600" dirty="0" smtClean="0">
                <a:solidFill>
                  <a:srgbClr val="535353"/>
                </a:solidFill>
              </a:rPr>
              <a:t>Ratepayers currently get massive free value from WDG in the form of uncompensated LBs </a:t>
            </a:r>
          </a:p>
          <a:p>
            <a:pPr lvl="1"/>
            <a:endParaRPr lang="en-US" sz="2000" dirty="0" smtClean="0">
              <a:solidFill>
                <a:srgbClr val="535353"/>
              </a:solidFill>
            </a:endParaRPr>
          </a:p>
          <a:p>
            <a:endParaRPr lang="en-US" sz="2000" dirty="0">
              <a:solidFill>
                <a:srgbClr val="535353"/>
              </a:solidFill>
            </a:endParaRPr>
          </a:p>
        </p:txBody>
      </p:sp>
      <p:sp>
        <p:nvSpPr>
          <p:cNvPr id="5" name="Title 4"/>
          <p:cNvSpPr>
            <a:spLocks noGrp="1"/>
          </p:cNvSpPr>
          <p:nvPr>
            <p:ph type="title"/>
          </p:nvPr>
        </p:nvSpPr>
        <p:spPr/>
        <p:txBody>
          <a:bodyPr>
            <a:normAutofit/>
          </a:bodyPr>
          <a:lstStyle/>
          <a:p>
            <a:r>
              <a:rPr lang="en-US" sz="2800" dirty="0" smtClean="0"/>
              <a:t>Connecting-the-Dots to Reform </a:t>
            </a:r>
            <a:endParaRPr lang="en-US" sz="2800" dirty="0"/>
          </a:p>
        </p:txBody>
      </p:sp>
    </p:spTree>
    <p:extLst>
      <p:ext uri="{BB962C8B-B14F-4D97-AF65-F5344CB8AC3E}">
        <p14:creationId xmlns:p14="http://schemas.microsoft.com/office/powerpoint/2010/main" val="23224893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3"/>
          <p:cNvSpPr txBox="1">
            <a:spLocks/>
          </p:cNvSpPr>
          <p:nvPr/>
        </p:nvSpPr>
        <p:spPr>
          <a:xfrm>
            <a:off x="266700" y="838200"/>
            <a:ext cx="8610600" cy="4724400"/>
          </a:xfrm>
          <a:prstGeom prst="rect">
            <a:avLst/>
          </a:prstGeom>
        </p:spPr>
        <p:txBody>
          <a:bodyPr/>
          <a:lstStyle>
            <a:lvl1pPr marL="342900" indent="-342900" algn="l" rtl="0" eaLnBrk="1" fontAlgn="base" hangingPunct="1">
              <a:spcBef>
                <a:spcPct val="20000"/>
              </a:spcBef>
              <a:spcAft>
                <a:spcPct val="0"/>
              </a:spcAft>
              <a:buClr>
                <a:schemeClr val="tx1"/>
              </a:buClr>
              <a:buBlip>
                <a:blip r:embed="rId3"/>
              </a:buBlip>
              <a:defRPr sz="3200">
                <a:solidFill>
                  <a:srgbClr val="595959"/>
                </a:solidFill>
                <a:latin typeface="+mn-lt"/>
                <a:ea typeface="+mn-ea"/>
                <a:cs typeface="+mn-cs"/>
              </a:defRPr>
            </a:lvl1pPr>
            <a:lvl2pPr marL="742950" indent="-285750" algn="l" rtl="0" eaLnBrk="1" fontAlgn="base" hangingPunct="1">
              <a:spcBef>
                <a:spcPct val="20000"/>
              </a:spcBef>
              <a:spcAft>
                <a:spcPct val="0"/>
              </a:spcAft>
              <a:buClr>
                <a:srgbClr val="33CC33"/>
              </a:buClr>
              <a:buBlip>
                <a:blip r:embed="rId3"/>
              </a:buBlip>
              <a:defRPr sz="2800">
                <a:solidFill>
                  <a:srgbClr val="595959"/>
                </a:solidFill>
                <a:latin typeface="+mn-lt"/>
                <a:ea typeface="+mn-ea"/>
                <a:cs typeface="+mn-cs"/>
              </a:defRPr>
            </a:lvl2pPr>
            <a:lvl3pPr marL="1143000" indent="-228600" algn="l" rtl="0" eaLnBrk="1" fontAlgn="base" hangingPunct="1">
              <a:spcBef>
                <a:spcPct val="20000"/>
              </a:spcBef>
              <a:spcAft>
                <a:spcPct val="0"/>
              </a:spcAft>
              <a:buClr>
                <a:srgbClr val="66FF33"/>
              </a:buClr>
              <a:buBlip>
                <a:blip r:embed="rId3"/>
              </a:buBlip>
              <a:defRPr sz="2400">
                <a:solidFill>
                  <a:srgbClr val="595959"/>
                </a:solidFill>
                <a:latin typeface="+mn-lt"/>
                <a:ea typeface="+mn-ea"/>
                <a:cs typeface="+mn-cs"/>
              </a:defRPr>
            </a:lvl3pPr>
            <a:lvl4pPr marL="16002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4pPr>
            <a:lvl5pPr marL="20574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smtClean="0">
                <a:solidFill>
                  <a:srgbClr val="535353"/>
                </a:solidFill>
              </a:rPr>
              <a:t>Currently, developers are responsible for 100% of D-grid upgrade costs without any opportunity for reimbursement, EVER</a:t>
            </a:r>
          </a:p>
          <a:p>
            <a:pPr lvl="1"/>
            <a:r>
              <a:rPr lang="en-US" sz="1600" dirty="0" smtClean="0">
                <a:solidFill>
                  <a:srgbClr val="535353"/>
                </a:solidFill>
              </a:rPr>
              <a:t>This is different than transmission upgrade costs that are ALWAYS borne by the ratepayer</a:t>
            </a:r>
          </a:p>
          <a:p>
            <a:pPr lvl="1"/>
            <a:r>
              <a:rPr lang="en-US" sz="1600" dirty="0" smtClean="0">
                <a:solidFill>
                  <a:srgbClr val="535353"/>
                </a:solidFill>
              </a:rPr>
              <a:t>Recommendation for the 50% of the D-grid where LBs value is above average, utilities pay for D-grid upgrades and recover through the rate-base. </a:t>
            </a:r>
          </a:p>
          <a:p>
            <a:pPr lvl="1"/>
            <a:r>
              <a:rPr lang="en-US" sz="1600" dirty="0" smtClean="0">
                <a:solidFill>
                  <a:srgbClr val="535353"/>
                </a:solidFill>
              </a:rPr>
              <a:t>Ratepayers currently get massive free value from WDG in the form of uncompensated D-grid upgrade costs</a:t>
            </a:r>
          </a:p>
          <a:p>
            <a:pPr lvl="1"/>
            <a:endParaRPr lang="en-US" sz="800" dirty="0" smtClean="0">
              <a:solidFill>
                <a:srgbClr val="535353"/>
              </a:solidFill>
            </a:endParaRPr>
          </a:p>
          <a:p>
            <a:r>
              <a:rPr lang="en-US" sz="2000" dirty="0" smtClean="0">
                <a:solidFill>
                  <a:srgbClr val="535353"/>
                </a:solidFill>
              </a:rPr>
              <a:t>Wholesale Distributed Generation (WDG) interconnections need to be far more timely and transparent</a:t>
            </a:r>
          </a:p>
          <a:p>
            <a:pPr lvl="1"/>
            <a:r>
              <a:rPr lang="en-US" sz="1600" dirty="0" smtClean="0">
                <a:solidFill>
                  <a:srgbClr val="535353"/>
                </a:solidFill>
              </a:rPr>
              <a:t>WDG interconnection processes in IOU D-grids are expected to require an average of 2 years</a:t>
            </a:r>
          </a:p>
          <a:p>
            <a:pPr lvl="1"/>
            <a:r>
              <a:rPr lang="en-US" sz="1600" dirty="0" smtClean="0">
                <a:solidFill>
                  <a:srgbClr val="535353"/>
                </a:solidFill>
              </a:rPr>
              <a:t>WDG interconnection processes in the SMUD D-grid requires 6 months</a:t>
            </a:r>
          </a:p>
          <a:p>
            <a:pPr lvl="2"/>
            <a:r>
              <a:rPr lang="en-US" sz="1600" dirty="0" smtClean="0">
                <a:solidFill>
                  <a:srgbClr val="535353"/>
                </a:solidFill>
              </a:rPr>
              <a:t>Interconnection studies for 100 MW of WDG projects in its Feed-In Tariff program were completed in 2 months (performed by 2 guys)</a:t>
            </a:r>
          </a:p>
          <a:p>
            <a:pPr lvl="2"/>
            <a:r>
              <a:rPr lang="en-US" sz="1600" dirty="0" smtClean="0">
                <a:solidFill>
                  <a:srgbClr val="535353"/>
                </a:solidFill>
              </a:rPr>
              <a:t>100 MW of WDG in SMUD territory is equivalent to 2,500 MW of WDG statewide </a:t>
            </a:r>
          </a:p>
          <a:p>
            <a:pPr lvl="2"/>
            <a:r>
              <a:rPr lang="en-US" sz="1600" dirty="0" smtClean="0">
                <a:solidFill>
                  <a:srgbClr val="535353"/>
                </a:solidFill>
              </a:rPr>
              <a:t>TWO GUYS for TWO MONTHS should be an achievable benchmark for all utilities</a:t>
            </a:r>
            <a:endParaRPr lang="en-US" sz="2000" dirty="0">
              <a:solidFill>
                <a:srgbClr val="535353"/>
              </a:solidFill>
            </a:endParaRPr>
          </a:p>
        </p:txBody>
      </p:sp>
      <p:sp>
        <p:nvSpPr>
          <p:cNvPr id="5" name="Title 4"/>
          <p:cNvSpPr>
            <a:spLocks noGrp="1"/>
          </p:cNvSpPr>
          <p:nvPr>
            <p:ph type="title"/>
          </p:nvPr>
        </p:nvSpPr>
        <p:spPr/>
        <p:txBody>
          <a:bodyPr>
            <a:normAutofit/>
          </a:bodyPr>
          <a:lstStyle/>
          <a:p>
            <a:r>
              <a:rPr lang="en-US" sz="2800" dirty="0" smtClean="0"/>
              <a:t>Connecting-the-Dots to Reform </a:t>
            </a:r>
            <a:r>
              <a:rPr lang="en-US" sz="1300" dirty="0" smtClean="0"/>
              <a:t>(continued)</a:t>
            </a:r>
            <a:endParaRPr lang="en-US" sz="1300" dirty="0"/>
          </a:p>
        </p:txBody>
      </p:sp>
    </p:spTree>
    <p:extLst>
      <p:ext uri="{BB962C8B-B14F-4D97-AF65-F5344CB8AC3E}">
        <p14:creationId xmlns:p14="http://schemas.microsoft.com/office/powerpoint/2010/main" val="23224893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Freeform 94"/>
          <p:cNvSpPr/>
          <p:nvPr/>
        </p:nvSpPr>
        <p:spPr>
          <a:xfrm>
            <a:off x="923026" y="1544128"/>
            <a:ext cx="7832785" cy="3778370"/>
          </a:xfrm>
          <a:custGeom>
            <a:avLst/>
            <a:gdLst>
              <a:gd name="connsiteX0" fmla="*/ 7824159 w 7832785"/>
              <a:gd name="connsiteY0" fmla="*/ 3769744 h 3778370"/>
              <a:gd name="connsiteX1" fmla="*/ 7832785 w 7832785"/>
              <a:gd name="connsiteY1" fmla="*/ 0 h 3778370"/>
              <a:gd name="connsiteX2" fmla="*/ 0 w 7832785"/>
              <a:gd name="connsiteY2" fmla="*/ 2398144 h 3778370"/>
              <a:gd name="connsiteX3" fmla="*/ 6167887 w 7832785"/>
              <a:gd name="connsiteY3" fmla="*/ 3778370 h 3778370"/>
              <a:gd name="connsiteX4" fmla="*/ 7824159 w 7832785"/>
              <a:gd name="connsiteY4" fmla="*/ 3769744 h 3778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2785" h="3778370">
                <a:moveTo>
                  <a:pt x="7824159" y="3769744"/>
                </a:moveTo>
                <a:cubicBezTo>
                  <a:pt x="7827034" y="2513163"/>
                  <a:pt x="7829910" y="1256581"/>
                  <a:pt x="7832785" y="0"/>
                </a:cubicBezTo>
                <a:lnTo>
                  <a:pt x="0" y="2398144"/>
                </a:lnTo>
                <a:lnTo>
                  <a:pt x="6167887" y="3778370"/>
                </a:lnTo>
                <a:lnTo>
                  <a:pt x="7824159" y="3769744"/>
                </a:lnTo>
                <a:close/>
              </a:path>
            </a:pathLst>
          </a:custGeom>
          <a:solidFill>
            <a:srgbClr val="AAFE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0"/>
            <a:ext cx="7516282" cy="762000"/>
          </a:xfrm>
        </p:spPr>
        <p:txBody>
          <a:bodyPr>
            <a:normAutofit fontScale="90000"/>
          </a:bodyPr>
          <a:lstStyle/>
          <a:p>
            <a:r>
              <a:rPr lang="en-US" dirty="0" smtClean="0"/>
              <a:t>Avoided Transmission in CA = $80 Billion over 20 yrs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895392247"/>
              </p:ext>
            </p:extLst>
          </p:nvPr>
        </p:nvGraphicFramePr>
        <p:xfrm>
          <a:off x="49619" y="761999"/>
          <a:ext cx="9008649" cy="52957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528704" y="6057749"/>
            <a:ext cx="8633611" cy="38324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latin typeface="Arial" pitchFamily="34" charset="0"/>
                <a:cs typeface="Arial" pitchFamily="34" charset="0"/>
              </a:rPr>
              <a:t>Business as Usual TAC Growth	                   TAC</a:t>
            </a:r>
            <a:r>
              <a:rPr lang="en-US" sz="1200" baseline="-25000" dirty="0" smtClean="0">
                <a:latin typeface="Arial" pitchFamily="34" charset="0"/>
                <a:cs typeface="Arial" pitchFamily="34" charset="0"/>
              </a:rPr>
              <a:t>0 </a:t>
            </a:r>
            <a:r>
              <a:rPr lang="en-US" sz="1200" dirty="0" smtClean="0">
                <a:latin typeface="Arial" pitchFamily="34" charset="0"/>
                <a:cs typeface="Arial" pitchFamily="34" charset="0"/>
              </a:rPr>
              <a:t>Depreciation + O&amp;M	                   Avoided  TAC Opportunity from DG</a:t>
            </a:r>
            <a:endParaRPr lang="en-US" sz="1200" dirty="0">
              <a:latin typeface="Arial" pitchFamily="34" charset="0"/>
              <a:cs typeface="Arial" pitchFamily="34" charset="0"/>
            </a:endParaRPr>
          </a:p>
        </p:txBody>
      </p:sp>
      <p:cxnSp>
        <p:nvCxnSpPr>
          <p:cNvPr id="6" name="Straight Connector 5"/>
          <p:cNvCxnSpPr/>
          <p:nvPr/>
        </p:nvCxnSpPr>
        <p:spPr>
          <a:xfrm>
            <a:off x="3302954" y="6210149"/>
            <a:ext cx="372415"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55413" y="6057749"/>
            <a:ext cx="345385" cy="304800"/>
          </a:xfrm>
          <a:prstGeom prst="rect">
            <a:avLst/>
          </a:prstGeom>
          <a:solidFill>
            <a:srgbClr val="AAFE5E"/>
          </a:solidFill>
          <a:ln w="63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185977" y="6210149"/>
            <a:ext cx="372415"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91363" y="894814"/>
            <a:ext cx="127" cy="45915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12981" y="3700209"/>
            <a:ext cx="609600" cy="6126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a:off x="827752" y="2759466"/>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5290" y="1295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1080073" y="4261637"/>
            <a:ext cx="216680" cy="4381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078717" y="4632793"/>
            <a:ext cx="2410443" cy="646331"/>
          </a:xfrm>
          <a:prstGeom prst="rect">
            <a:avLst/>
          </a:prstGeom>
          <a:noFill/>
        </p:spPr>
        <p:txBody>
          <a:bodyPr wrap="square" rtlCol="0">
            <a:spAutoFit/>
          </a:bodyPr>
          <a:lstStyle/>
          <a:p>
            <a:r>
              <a:rPr lang="en-US" dirty="0" smtClean="0"/>
              <a:t>Current TAC</a:t>
            </a:r>
          </a:p>
          <a:p>
            <a:r>
              <a:rPr lang="en-US" dirty="0" smtClean="0"/>
              <a:t>Rate (TAC</a:t>
            </a:r>
            <a:r>
              <a:rPr lang="en-US" baseline="-25000" dirty="0" smtClean="0"/>
              <a:t>0</a:t>
            </a:r>
            <a:r>
              <a:rPr lang="en-US" dirty="0" smtClean="0"/>
              <a:t>) = 1.2</a:t>
            </a:r>
            <a:endParaRPr lang="en-US" dirty="0"/>
          </a:p>
        </p:txBody>
      </p:sp>
      <p:sp>
        <p:nvSpPr>
          <p:cNvPr id="44" name="TextBox 43"/>
          <p:cNvSpPr txBox="1"/>
          <p:nvPr/>
        </p:nvSpPr>
        <p:spPr>
          <a:xfrm rot="20556340">
            <a:off x="1577654" y="2823549"/>
            <a:ext cx="3450599" cy="369332"/>
          </a:xfrm>
          <a:prstGeom prst="rect">
            <a:avLst/>
          </a:prstGeom>
          <a:noFill/>
        </p:spPr>
        <p:txBody>
          <a:bodyPr wrap="square" rtlCol="0">
            <a:spAutoFit/>
          </a:bodyPr>
          <a:lstStyle/>
          <a:p>
            <a:r>
              <a:rPr lang="en-US" dirty="0" smtClean="0"/>
              <a:t>Business As Usual TAC Growth</a:t>
            </a:r>
            <a:endParaRPr lang="en-US" dirty="0"/>
          </a:p>
        </p:txBody>
      </p:sp>
      <p:cxnSp>
        <p:nvCxnSpPr>
          <p:cNvPr id="45" name="Straight Arrow Connector 44"/>
          <p:cNvCxnSpPr/>
          <p:nvPr/>
        </p:nvCxnSpPr>
        <p:spPr>
          <a:xfrm flipV="1">
            <a:off x="4892512" y="2192390"/>
            <a:ext cx="974888" cy="32576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3330" y="788394"/>
            <a:ext cx="2744938" cy="646331"/>
          </a:xfrm>
          <a:prstGeom prst="rect">
            <a:avLst/>
          </a:prstGeom>
          <a:noFill/>
        </p:spPr>
        <p:txBody>
          <a:bodyPr wrap="square" rtlCol="0">
            <a:spAutoFit/>
          </a:bodyPr>
          <a:lstStyle/>
          <a:p>
            <a:r>
              <a:rPr lang="en-US" dirty="0" smtClean="0"/>
              <a:t>Business as Usual Year-20 TAC (TAC</a:t>
            </a:r>
            <a:r>
              <a:rPr lang="en-US" baseline="-25000" dirty="0" smtClean="0"/>
              <a:t>20</a:t>
            </a:r>
            <a:r>
              <a:rPr lang="en-US" dirty="0" smtClean="0"/>
              <a:t> ) = 2.7</a:t>
            </a:r>
            <a:endParaRPr lang="en-US" dirty="0"/>
          </a:p>
        </p:txBody>
      </p:sp>
      <p:sp>
        <p:nvSpPr>
          <p:cNvPr id="50" name="Oval 49"/>
          <p:cNvSpPr/>
          <p:nvPr/>
        </p:nvSpPr>
        <p:spPr>
          <a:xfrm>
            <a:off x="6995955" y="1696321"/>
            <a:ext cx="520326" cy="4950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847168" y="1944856"/>
            <a:ext cx="6423395" cy="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01256" y="1760191"/>
            <a:ext cx="558394" cy="307777"/>
          </a:xfrm>
          <a:prstGeom prst="rect">
            <a:avLst/>
          </a:prstGeom>
          <a:noFill/>
        </p:spPr>
        <p:txBody>
          <a:bodyPr wrap="square" rtlCol="0">
            <a:spAutoFit/>
          </a:bodyPr>
          <a:lstStyle/>
          <a:p>
            <a:r>
              <a:rPr lang="en-US" sz="1400" dirty="0" smtClean="0"/>
              <a:t>2.7</a:t>
            </a:r>
            <a:endParaRPr lang="en-US" sz="1400" dirty="0"/>
          </a:p>
        </p:txBody>
      </p:sp>
      <p:cxnSp>
        <p:nvCxnSpPr>
          <p:cNvPr id="57" name="Straight Arrow Connector 56"/>
          <p:cNvCxnSpPr>
            <a:endCxn id="50" idx="7"/>
          </p:cNvCxnSpPr>
          <p:nvPr/>
        </p:nvCxnSpPr>
        <p:spPr>
          <a:xfrm flipH="1">
            <a:off x="7440081" y="1434725"/>
            <a:ext cx="491436" cy="3340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086600" y="4955958"/>
            <a:ext cx="2667000" cy="338554"/>
          </a:xfrm>
          <a:prstGeom prst="rect">
            <a:avLst/>
          </a:prstGeom>
          <a:noFill/>
        </p:spPr>
        <p:txBody>
          <a:bodyPr wrap="square" rtlCol="0">
            <a:spAutoFit/>
          </a:bodyPr>
          <a:lstStyle/>
          <a:p>
            <a:r>
              <a:rPr lang="en-US" sz="1600" dirty="0" smtClean="0"/>
              <a:t>TAC</a:t>
            </a:r>
            <a:r>
              <a:rPr lang="en-US" sz="1600" baseline="-25000" dirty="0" smtClean="0"/>
              <a:t>0</a:t>
            </a:r>
            <a:r>
              <a:rPr lang="en-US" sz="1600" dirty="0" smtClean="0"/>
              <a:t> O&amp;M Level</a:t>
            </a:r>
            <a:endParaRPr lang="en-US" sz="1600" dirty="0"/>
          </a:p>
        </p:txBody>
      </p:sp>
      <p:cxnSp>
        <p:nvCxnSpPr>
          <p:cNvPr id="68" name="Straight Arrow Connector 67"/>
          <p:cNvCxnSpPr/>
          <p:nvPr/>
        </p:nvCxnSpPr>
        <p:spPr>
          <a:xfrm flipH="1">
            <a:off x="6588957" y="4006533"/>
            <a:ext cx="9053" cy="112156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6588957" y="2230563"/>
            <a:ext cx="0" cy="91439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815290" y="416617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3849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reeform 1"/>
          <p:cNvSpPr>
            <a:spLocks/>
          </p:cNvSpPr>
          <p:nvPr/>
        </p:nvSpPr>
        <p:spPr bwMode="auto">
          <a:xfrm>
            <a:off x="1087190" y="1855143"/>
            <a:ext cx="7524378" cy="1509117"/>
          </a:xfrm>
          <a:custGeom>
            <a:avLst/>
            <a:gdLst>
              <a:gd name="T0" fmla="*/ 0 w 21600"/>
              <a:gd name="T1" fmla="+- 0 16126 7663"/>
              <a:gd name="T2" fmla="*/ 16126 h 10896"/>
              <a:gd name="T3" fmla="*/ 6798 w 21600"/>
              <a:gd name="T4" fmla="+- 0 16126 7663"/>
              <a:gd name="T5" fmla="*/ 16126 h 10896"/>
              <a:gd name="T6" fmla="*/ 21600 w 21600"/>
              <a:gd name="T7" fmla="+- 0 16496 7663"/>
              <a:gd name="T8" fmla="*/ 16496 h 10896"/>
            </a:gdLst>
            <a:ahLst/>
            <a:cxnLst>
              <a:cxn ang="0">
                <a:pos x="T0" y="T2"/>
              </a:cxn>
              <a:cxn ang="0">
                <a:pos x="T3" y="T5"/>
              </a:cxn>
              <a:cxn ang="0">
                <a:pos x="T6" y="T8"/>
              </a:cxn>
            </a:cxnLst>
            <a:rect l="0" t="0" r="r" b="b"/>
            <a:pathLst>
              <a:path w="21600" h="10896">
                <a:moveTo>
                  <a:pt x="0" y="8463"/>
                </a:moveTo>
                <a:cubicBezTo>
                  <a:pt x="0" y="8463"/>
                  <a:pt x="2649" y="13937"/>
                  <a:pt x="6798" y="8463"/>
                </a:cubicBezTo>
                <a:cubicBezTo>
                  <a:pt x="10947" y="2989"/>
                  <a:pt x="14155" y="-7663"/>
                  <a:pt x="21600" y="8833"/>
                </a:cubicBezTo>
              </a:path>
            </a:pathLst>
          </a:custGeom>
          <a:noFill/>
          <a:ln w="127000" cap="flat">
            <a:solidFill>
              <a:srgbClr val="B98156">
                <a:alpha val="20000"/>
              </a:srgb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3" name="Group 5"/>
          <p:cNvGrpSpPr>
            <a:grpSpLocks/>
          </p:cNvGrpSpPr>
          <p:nvPr/>
        </p:nvGrpSpPr>
        <p:grpSpPr bwMode="auto">
          <a:xfrm>
            <a:off x="1115" y="1205508"/>
            <a:ext cx="6894836" cy="5377906"/>
            <a:chOff x="170" y="64"/>
            <a:chExt cx="6177" cy="4818"/>
          </a:xfrm>
        </p:grpSpPr>
        <p:sp>
          <p:nvSpPr>
            <p:cNvPr id="29699" name="AutoShape 3"/>
            <p:cNvSpPr>
              <a:spLocks/>
            </p:cNvSpPr>
            <p:nvPr/>
          </p:nvSpPr>
          <p:spPr bwMode="auto">
            <a:xfrm>
              <a:off x="2867" y="3882"/>
              <a:ext cx="3480" cy="1000"/>
            </a:xfrm>
            <a:custGeom>
              <a:avLst/>
              <a:gdLst/>
              <a:ahLst/>
              <a:cxnLst/>
              <a:rect l="0" t="0" r="r" b="b"/>
              <a:pathLst>
                <a:path w="21565" h="21179">
                  <a:moveTo>
                    <a:pt x="0" y="0"/>
                  </a:moveTo>
                  <a:lnTo>
                    <a:pt x="21565" y="421"/>
                  </a:lnTo>
                  <a:lnTo>
                    <a:pt x="21600" y="21600"/>
                  </a:lnTo>
                  <a:lnTo>
                    <a:pt x="35" y="21179"/>
                  </a:ln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200" dirty="0">
                  <a:solidFill>
                    <a:srgbClr val="595959"/>
                  </a:solidFill>
                  <a:ea typeface="ＭＳ Ｐゴシック" charset="0"/>
                  <a:cs typeface="Gill Sans Light" charset="0"/>
                </a:rPr>
                <a:t>Time of day</a:t>
              </a:r>
            </a:p>
          </p:txBody>
        </p:sp>
        <p:sp>
          <p:nvSpPr>
            <p:cNvPr id="29700" name="Rectangle 4"/>
            <p:cNvSpPr>
              <a:spLocks/>
            </p:cNvSpPr>
            <p:nvPr/>
          </p:nvSpPr>
          <p:spPr bwMode="auto">
            <a:xfrm rot="16200000">
              <a:off x="-442" y="676"/>
              <a:ext cx="1679"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200" dirty="0" err="1">
                  <a:solidFill>
                    <a:schemeClr val="tx2">
                      <a:lumMod val="65000"/>
                      <a:lumOff val="35000"/>
                    </a:schemeClr>
                  </a:solidFill>
                  <a:ea typeface="ＭＳ Ｐゴシック" charset="0"/>
                  <a:cs typeface="Gill Sans Light" charset="0"/>
                </a:rPr>
                <a:t>GW</a:t>
              </a:r>
              <a:endParaRPr lang="en-US" sz="3200" dirty="0">
                <a:solidFill>
                  <a:schemeClr val="tx2">
                    <a:lumMod val="65000"/>
                    <a:lumOff val="35000"/>
                  </a:schemeClr>
                </a:solidFill>
                <a:ea typeface="ＭＳ Ｐゴシック" charset="0"/>
                <a:cs typeface="Gill Sans Light" charset="0"/>
              </a:endParaRPr>
            </a:p>
          </p:txBody>
        </p:sp>
      </p:grpSp>
      <p:sp>
        <p:nvSpPr>
          <p:cNvPr id="29702" name="Rectangle 6"/>
          <p:cNvSpPr>
            <a:spLocks/>
          </p:cNvSpPr>
          <p:nvPr/>
        </p:nvSpPr>
        <p:spPr bwMode="auto">
          <a:xfrm>
            <a:off x="4709294" y="1945556"/>
            <a:ext cx="3937992" cy="3125391"/>
          </a:xfrm>
          <a:prstGeom prst="rect">
            <a:avLst/>
          </a:prstGeom>
          <a:solidFill>
            <a:srgbClr val="DFE2E6"/>
          </a:solidFill>
          <a:ln w="38100" cap="flat">
            <a:solidFill>
              <a:srgbClr val="001445"/>
            </a:solidFill>
            <a:prstDash val="solid"/>
            <a:miter lim="800000"/>
            <a:headEnd type="none" w="med" len="med"/>
            <a:tailEnd type="none" w="med" len="med"/>
          </a:ln>
        </p:spPr>
        <p:txBody>
          <a:bodyPr lIns="0" tIns="0" rIns="0" bIns="0"/>
          <a:lstStyle/>
          <a:p>
            <a:endParaRPr lang="en-US"/>
          </a:p>
        </p:txBody>
      </p:sp>
      <p:grpSp>
        <p:nvGrpSpPr>
          <p:cNvPr id="4" name="Group 13"/>
          <p:cNvGrpSpPr>
            <a:grpSpLocks/>
          </p:cNvGrpSpPr>
          <p:nvPr/>
        </p:nvGrpSpPr>
        <p:grpSpPr bwMode="auto">
          <a:xfrm>
            <a:off x="4722689" y="2019226"/>
            <a:ext cx="3925714" cy="2662163"/>
            <a:chOff x="0" y="0"/>
            <a:chExt cx="3517" cy="2385"/>
          </a:xfrm>
        </p:grpSpPr>
        <p:sp>
          <p:nvSpPr>
            <p:cNvPr id="29703" name="Freeform 7"/>
            <p:cNvSpPr>
              <a:spLocks/>
            </p:cNvSpPr>
            <p:nvPr/>
          </p:nvSpPr>
          <p:spPr bwMode="auto">
            <a:xfrm>
              <a:off x="0" y="952"/>
              <a:ext cx="661" cy="1433"/>
            </a:xfrm>
            <a:custGeom>
              <a:avLst/>
              <a:gdLst>
                <a:gd name="T0" fmla="*/ 0 w 21600"/>
                <a:gd name="T1" fmla="*/ 21600 h 21600"/>
                <a:gd name="T2" fmla="*/ 3600 w 21600"/>
                <a:gd name="T3" fmla="*/ 6785 h 21600"/>
                <a:gd name="T4" fmla="*/ 6000 w 21600"/>
                <a:gd name="T5" fmla="*/ 10938 h 21600"/>
                <a:gd name="T6" fmla="*/ 7800 w 21600"/>
                <a:gd name="T7" fmla="*/ 3600 h 21600"/>
                <a:gd name="T8" fmla="*/ 9300 w 21600"/>
                <a:gd name="T9" fmla="*/ 5538 h 21600"/>
                <a:gd name="T10" fmla="*/ 10200 w 21600"/>
                <a:gd name="T11" fmla="*/ 0 h 21600"/>
                <a:gd name="T12" fmla="*/ 13500 w 21600"/>
                <a:gd name="T13" fmla="*/ 8169 h 21600"/>
                <a:gd name="T14" fmla="*/ 14700 w 21600"/>
                <a:gd name="T15" fmla="*/ 2492 h 21600"/>
                <a:gd name="T16" fmla="*/ 21600 w 21600"/>
                <a:gd name="T17" fmla="*/ 15923 h 21600"/>
                <a:gd name="T18" fmla="*/ 0 w 21600"/>
                <a:gd name="T19" fmla="*/ 21600 h 21600"/>
                <a:gd name="T20" fmla="*/ 0 w 21600"/>
                <a:gd name="T21"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0" y="21600"/>
                  </a:moveTo>
                  <a:lnTo>
                    <a:pt x="3600" y="6785"/>
                  </a:lnTo>
                  <a:lnTo>
                    <a:pt x="6000" y="10938"/>
                  </a:lnTo>
                  <a:lnTo>
                    <a:pt x="7800" y="3600"/>
                  </a:lnTo>
                  <a:lnTo>
                    <a:pt x="9300" y="5538"/>
                  </a:lnTo>
                  <a:lnTo>
                    <a:pt x="10200" y="0"/>
                  </a:lnTo>
                  <a:lnTo>
                    <a:pt x="13500" y="8169"/>
                  </a:lnTo>
                  <a:lnTo>
                    <a:pt x="14700" y="2492"/>
                  </a:lnTo>
                  <a:lnTo>
                    <a:pt x="21600" y="15923"/>
                  </a:lnTo>
                  <a:lnTo>
                    <a:pt x="0" y="21600"/>
                  </a:lnTo>
                  <a:close/>
                  <a:moveTo>
                    <a:pt x="0" y="21600"/>
                  </a:moveTo>
                </a:path>
              </a:pathLst>
            </a:custGeom>
            <a:solidFill>
              <a:srgbClr val="FFA49F"/>
            </a:solidFill>
            <a:ln w="25400" cap="flat">
              <a:solidFill>
                <a:srgbClr val="490000"/>
              </a:solidFill>
              <a:prstDash val="solid"/>
              <a:miter lim="800000"/>
              <a:headEnd type="none" w="med" len="med"/>
              <a:tailEnd type="none" w="med" len="med"/>
            </a:ln>
          </p:spPr>
          <p:txBody>
            <a:bodyPr lIns="0" tIns="0" rIns="0" bIns="0"/>
            <a:lstStyle/>
            <a:p>
              <a:endParaRPr lang="en-US"/>
            </a:p>
          </p:txBody>
        </p:sp>
        <p:sp>
          <p:nvSpPr>
            <p:cNvPr id="29704" name="Freeform 8"/>
            <p:cNvSpPr>
              <a:spLocks/>
            </p:cNvSpPr>
            <p:nvPr/>
          </p:nvSpPr>
          <p:spPr bwMode="auto">
            <a:xfrm>
              <a:off x="936" y="1478"/>
              <a:ext cx="120" cy="377"/>
            </a:xfrm>
            <a:custGeom>
              <a:avLst/>
              <a:gdLst>
                <a:gd name="T0" fmla="*/ 0 w 21600"/>
                <a:gd name="T1" fmla="*/ 21600 h 21600"/>
                <a:gd name="T2" fmla="*/ 1662 w 21600"/>
                <a:gd name="T3" fmla="*/ 0 h 21600"/>
                <a:gd name="T4" fmla="*/ 21600 w 21600"/>
                <a:gd name="T5" fmla="*/ 18439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1662" y="0"/>
                  </a:lnTo>
                  <a:lnTo>
                    <a:pt x="21600" y="18439"/>
                  </a:lnTo>
                  <a:lnTo>
                    <a:pt x="0" y="21600"/>
                  </a:lnTo>
                  <a:close/>
                  <a:moveTo>
                    <a:pt x="0" y="21600"/>
                  </a:moveTo>
                </a:path>
              </a:pathLst>
            </a:custGeom>
            <a:solidFill>
              <a:srgbClr val="FFA49F"/>
            </a:solidFill>
            <a:ln w="25400" cap="flat">
              <a:solidFill>
                <a:srgbClr val="490000"/>
              </a:solidFill>
              <a:prstDash val="solid"/>
              <a:miter lim="800000"/>
              <a:headEnd type="none" w="med" len="med"/>
              <a:tailEnd type="none" w="med" len="med"/>
            </a:ln>
          </p:spPr>
          <p:txBody>
            <a:bodyPr lIns="0" tIns="0" rIns="0" bIns="0"/>
            <a:lstStyle/>
            <a:p>
              <a:endParaRPr lang="en-US"/>
            </a:p>
          </p:txBody>
        </p:sp>
        <p:sp>
          <p:nvSpPr>
            <p:cNvPr id="29705" name="Freeform 9"/>
            <p:cNvSpPr>
              <a:spLocks/>
            </p:cNvSpPr>
            <p:nvPr/>
          </p:nvSpPr>
          <p:spPr bwMode="auto">
            <a:xfrm>
              <a:off x="1717" y="569"/>
              <a:ext cx="321" cy="854"/>
            </a:xfrm>
            <a:custGeom>
              <a:avLst/>
              <a:gdLst>
                <a:gd name="T0" fmla="*/ 0 w 21600"/>
                <a:gd name="T1" fmla="*/ 21600 h 21600"/>
                <a:gd name="T2" fmla="*/ 3086 w 21600"/>
                <a:gd name="T3" fmla="*/ 929 h 21600"/>
                <a:gd name="T4" fmla="*/ 9874 w 21600"/>
                <a:gd name="T5" fmla="*/ 5342 h 21600"/>
                <a:gd name="T6" fmla="*/ 12343 w 21600"/>
                <a:gd name="T7" fmla="*/ 0 h 21600"/>
                <a:gd name="T8" fmla="*/ 21600 w 21600"/>
                <a:gd name="T9" fmla="*/ 16723 h 21600"/>
                <a:gd name="T10" fmla="*/ 0 w 21600"/>
                <a:gd name="T11" fmla="*/ 21600 h 21600"/>
                <a:gd name="T12" fmla="*/ 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21600"/>
                  </a:moveTo>
                  <a:lnTo>
                    <a:pt x="3086" y="929"/>
                  </a:lnTo>
                  <a:lnTo>
                    <a:pt x="9874" y="5342"/>
                  </a:lnTo>
                  <a:lnTo>
                    <a:pt x="12343" y="0"/>
                  </a:lnTo>
                  <a:lnTo>
                    <a:pt x="21600" y="16723"/>
                  </a:lnTo>
                  <a:lnTo>
                    <a:pt x="0" y="21600"/>
                  </a:lnTo>
                  <a:close/>
                  <a:moveTo>
                    <a:pt x="0" y="21600"/>
                  </a:moveTo>
                </a:path>
              </a:pathLst>
            </a:custGeom>
            <a:solidFill>
              <a:srgbClr val="FFA49F"/>
            </a:solidFill>
            <a:ln w="25400" cap="flat">
              <a:solidFill>
                <a:srgbClr val="490000"/>
              </a:solidFill>
              <a:prstDash val="solid"/>
              <a:miter lim="800000"/>
              <a:headEnd type="none" w="med" len="med"/>
              <a:tailEnd type="none" w="med" len="med"/>
            </a:ln>
          </p:spPr>
          <p:txBody>
            <a:bodyPr lIns="0" tIns="0" rIns="0" bIns="0"/>
            <a:lstStyle/>
            <a:p>
              <a:endParaRPr lang="en-US"/>
            </a:p>
          </p:txBody>
        </p:sp>
        <p:sp>
          <p:nvSpPr>
            <p:cNvPr id="29706" name="Freeform 10"/>
            <p:cNvSpPr>
              <a:spLocks/>
            </p:cNvSpPr>
            <p:nvPr/>
          </p:nvSpPr>
          <p:spPr bwMode="auto">
            <a:xfrm>
              <a:off x="2461" y="550"/>
              <a:ext cx="349" cy="460"/>
            </a:xfrm>
            <a:custGeom>
              <a:avLst/>
              <a:gdLst>
                <a:gd name="T0" fmla="*/ 0 w 21600"/>
                <a:gd name="T1" fmla="*/ 21600 h 21600"/>
                <a:gd name="T2" fmla="*/ 2842 w 21600"/>
                <a:gd name="T3" fmla="*/ 0 h 21600"/>
                <a:gd name="T4" fmla="*/ 10232 w 21600"/>
                <a:gd name="T5" fmla="*/ 5625 h 21600"/>
                <a:gd name="T6" fmla="*/ 17053 w 21600"/>
                <a:gd name="T7" fmla="*/ 0 h 21600"/>
                <a:gd name="T8" fmla="*/ 21600 w 21600"/>
                <a:gd name="T9" fmla="*/ 12101 h 21600"/>
                <a:gd name="T10" fmla="*/ 0 w 21600"/>
                <a:gd name="T11" fmla="*/ 21600 h 21600"/>
                <a:gd name="T12" fmla="*/ 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21600"/>
                  </a:moveTo>
                  <a:lnTo>
                    <a:pt x="2842" y="0"/>
                  </a:lnTo>
                  <a:lnTo>
                    <a:pt x="10232" y="5625"/>
                  </a:lnTo>
                  <a:lnTo>
                    <a:pt x="17053" y="0"/>
                  </a:lnTo>
                  <a:lnTo>
                    <a:pt x="21600" y="12101"/>
                  </a:lnTo>
                  <a:lnTo>
                    <a:pt x="0" y="21600"/>
                  </a:lnTo>
                  <a:close/>
                  <a:moveTo>
                    <a:pt x="0" y="21600"/>
                  </a:moveTo>
                </a:path>
              </a:pathLst>
            </a:custGeom>
            <a:solidFill>
              <a:srgbClr val="FFA49F"/>
            </a:solidFill>
            <a:ln w="25400" cap="flat">
              <a:solidFill>
                <a:srgbClr val="490000"/>
              </a:solidFill>
              <a:prstDash val="solid"/>
              <a:miter lim="800000"/>
              <a:headEnd type="none" w="med" len="med"/>
              <a:tailEnd type="none" w="med" len="med"/>
            </a:ln>
          </p:spPr>
          <p:txBody>
            <a:bodyPr lIns="0" tIns="0" rIns="0" bIns="0"/>
            <a:lstStyle/>
            <a:p>
              <a:endParaRPr lang="en-US"/>
            </a:p>
          </p:txBody>
        </p:sp>
        <p:sp>
          <p:nvSpPr>
            <p:cNvPr id="29707" name="Freeform 11"/>
            <p:cNvSpPr>
              <a:spLocks/>
            </p:cNvSpPr>
            <p:nvPr/>
          </p:nvSpPr>
          <p:spPr bwMode="auto">
            <a:xfrm>
              <a:off x="3287" y="0"/>
              <a:ext cx="230" cy="560"/>
            </a:xfrm>
            <a:custGeom>
              <a:avLst/>
              <a:gdLst>
                <a:gd name="T0" fmla="*/ 0 w 21600"/>
                <a:gd name="T1" fmla="*/ 21600 h 21600"/>
                <a:gd name="T2" fmla="*/ 3456 w 21600"/>
                <a:gd name="T3" fmla="*/ 0 h 21600"/>
                <a:gd name="T4" fmla="*/ 15552 w 21600"/>
                <a:gd name="T5" fmla="*/ 6728 h 21600"/>
                <a:gd name="T6" fmla="*/ 20736 w 21600"/>
                <a:gd name="T7" fmla="*/ 1416 h 21600"/>
                <a:gd name="T8" fmla="*/ 21600 w 21600"/>
                <a:gd name="T9" fmla="*/ 15934 h 21600"/>
                <a:gd name="T10" fmla="*/ 0 w 21600"/>
                <a:gd name="T11" fmla="*/ 21600 h 21600"/>
                <a:gd name="T12" fmla="*/ 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21600"/>
                  </a:moveTo>
                  <a:lnTo>
                    <a:pt x="3456" y="0"/>
                  </a:lnTo>
                  <a:lnTo>
                    <a:pt x="15552" y="6728"/>
                  </a:lnTo>
                  <a:lnTo>
                    <a:pt x="20736" y="1416"/>
                  </a:lnTo>
                  <a:lnTo>
                    <a:pt x="21600" y="15934"/>
                  </a:lnTo>
                  <a:lnTo>
                    <a:pt x="0" y="21600"/>
                  </a:lnTo>
                  <a:close/>
                  <a:moveTo>
                    <a:pt x="0" y="21600"/>
                  </a:moveTo>
                </a:path>
              </a:pathLst>
            </a:custGeom>
            <a:solidFill>
              <a:srgbClr val="FFA49F"/>
            </a:solidFill>
            <a:ln w="25400" cap="flat">
              <a:solidFill>
                <a:srgbClr val="490000"/>
              </a:solidFill>
              <a:prstDash val="solid"/>
              <a:miter lim="800000"/>
              <a:headEnd type="none" w="med" len="med"/>
              <a:tailEnd type="none" w="med" len="med"/>
            </a:ln>
          </p:spPr>
          <p:txBody>
            <a:bodyPr lIns="0" tIns="0" rIns="0" bIns="0"/>
            <a:lstStyle/>
            <a:p>
              <a:endParaRPr lang="en-US"/>
            </a:p>
          </p:txBody>
        </p:sp>
        <p:sp>
          <p:nvSpPr>
            <p:cNvPr id="29708" name="Rectangle 12"/>
            <p:cNvSpPr>
              <a:spLocks/>
            </p:cNvSpPr>
            <p:nvPr/>
          </p:nvSpPr>
          <p:spPr bwMode="auto">
            <a:xfrm>
              <a:off x="80" y="50"/>
              <a:ext cx="2936"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50800" tIns="50800" rIns="50800" bIns="50800" anchor="ctr"/>
            <a:lstStyle/>
            <a:p>
              <a:pPr>
                <a:spcBef>
                  <a:spcPts val="2812"/>
                </a:spcBef>
              </a:pPr>
              <a:r>
                <a:rPr lang="en-US" sz="2500" dirty="0">
                  <a:solidFill>
                    <a:srgbClr val="A40800"/>
                  </a:solidFill>
                  <a:ea typeface="ＭＳ Ｐゴシック" charset="0"/>
                  <a:cs typeface="Gill Sans Light" charset="0"/>
                </a:rPr>
                <a:t>Too Much Demand</a:t>
              </a:r>
            </a:p>
          </p:txBody>
        </p:sp>
      </p:grpSp>
      <p:grpSp>
        <p:nvGrpSpPr>
          <p:cNvPr id="5" name="Group 19"/>
          <p:cNvGrpSpPr>
            <a:grpSpLocks/>
          </p:cNvGrpSpPr>
          <p:nvPr/>
        </p:nvGrpSpPr>
        <p:grpSpPr bwMode="auto">
          <a:xfrm>
            <a:off x="5460504" y="2644304"/>
            <a:ext cx="3389715" cy="2368639"/>
            <a:chOff x="0" y="0"/>
            <a:chExt cx="3036" cy="2121"/>
          </a:xfrm>
        </p:grpSpPr>
        <p:sp>
          <p:nvSpPr>
            <p:cNvPr id="29710" name="Freeform 14"/>
            <p:cNvSpPr>
              <a:spLocks/>
            </p:cNvSpPr>
            <p:nvPr/>
          </p:nvSpPr>
          <p:spPr bwMode="auto">
            <a:xfrm>
              <a:off x="0" y="1294"/>
              <a:ext cx="284" cy="726"/>
            </a:xfrm>
            <a:custGeom>
              <a:avLst/>
              <a:gdLst>
                <a:gd name="T0" fmla="*/ 0 w 21600"/>
                <a:gd name="T1" fmla="*/ 4101 h 21600"/>
                <a:gd name="T2" fmla="*/ 8361 w 21600"/>
                <a:gd name="T3" fmla="*/ 17772 h 21600"/>
                <a:gd name="T4" fmla="*/ 10452 w 21600"/>
                <a:gd name="T5" fmla="*/ 9843 h 21600"/>
                <a:gd name="T6" fmla="*/ 20206 w 21600"/>
                <a:gd name="T7" fmla="*/ 21600 h 21600"/>
                <a:gd name="T8" fmla="*/ 21600 w 21600"/>
                <a:gd name="T9" fmla="*/ 0 h 21600"/>
                <a:gd name="T10" fmla="*/ 0 w 21600"/>
                <a:gd name="T11" fmla="*/ 4101 h 21600"/>
                <a:gd name="T12" fmla="*/ 0 w 21600"/>
                <a:gd name="T13" fmla="*/ 4101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4101"/>
                  </a:moveTo>
                  <a:lnTo>
                    <a:pt x="8361" y="17772"/>
                  </a:lnTo>
                  <a:lnTo>
                    <a:pt x="10452" y="9843"/>
                  </a:lnTo>
                  <a:lnTo>
                    <a:pt x="20206" y="21600"/>
                  </a:lnTo>
                  <a:lnTo>
                    <a:pt x="21600" y="0"/>
                  </a:lnTo>
                  <a:lnTo>
                    <a:pt x="0" y="4101"/>
                  </a:lnTo>
                  <a:close/>
                  <a:moveTo>
                    <a:pt x="0" y="4101"/>
                  </a:moveTo>
                </a:path>
              </a:pathLst>
            </a:custGeom>
            <a:solidFill>
              <a:srgbClr val="C2E5A6"/>
            </a:solidFill>
            <a:ln w="25400" cap="flat">
              <a:solidFill>
                <a:srgbClr val="1D300D"/>
              </a:solidFill>
              <a:prstDash val="solid"/>
              <a:miter lim="800000"/>
              <a:headEnd type="none" w="med" len="med"/>
              <a:tailEnd type="none" w="med" len="med"/>
            </a:ln>
          </p:spPr>
          <p:txBody>
            <a:bodyPr lIns="0" tIns="0" rIns="0" bIns="0"/>
            <a:lstStyle/>
            <a:p>
              <a:endParaRPr lang="en-US"/>
            </a:p>
          </p:txBody>
        </p:sp>
        <p:sp>
          <p:nvSpPr>
            <p:cNvPr id="29711" name="Freeform 15"/>
            <p:cNvSpPr>
              <a:spLocks/>
            </p:cNvSpPr>
            <p:nvPr/>
          </p:nvSpPr>
          <p:spPr bwMode="auto">
            <a:xfrm>
              <a:off x="394" y="854"/>
              <a:ext cx="662" cy="1001"/>
            </a:xfrm>
            <a:custGeom>
              <a:avLst/>
              <a:gdLst>
                <a:gd name="T0" fmla="*/ 0 w 21600"/>
                <a:gd name="T1" fmla="*/ 8125 h 21600"/>
                <a:gd name="T2" fmla="*/ 1800 w 21600"/>
                <a:gd name="T3" fmla="*/ 15655 h 21600"/>
                <a:gd name="T4" fmla="*/ 4500 w 21600"/>
                <a:gd name="T5" fmla="*/ 10305 h 21600"/>
                <a:gd name="T6" fmla="*/ 7200 w 21600"/>
                <a:gd name="T7" fmla="*/ 21600 h 21600"/>
                <a:gd name="T8" fmla="*/ 9600 w 21600"/>
                <a:gd name="T9" fmla="*/ 14466 h 21600"/>
                <a:gd name="T10" fmla="*/ 12300 w 21600"/>
                <a:gd name="T11" fmla="*/ 18429 h 21600"/>
                <a:gd name="T12" fmla="*/ 15600 w 21600"/>
                <a:gd name="T13" fmla="*/ 12088 h 21600"/>
                <a:gd name="T14" fmla="*/ 18000 w 21600"/>
                <a:gd name="T15" fmla="*/ 10305 h 21600"/>
                <a:gd name="T16" fmla="*/ 20700 w 21600"/>
                <a:gd name="T17" fmla="*/ 11295 h 21600"/>
                <a:gd name="T18" fmla="*/ 21600 w 21600"/>
                <a:gd name="T19" fmla="*/ 0 h 21600"/>
                <a:gd name="T20" fmla="*/ 0 w 21600"/>
                <a:gd name="T21" fmla="*/ 8125 h 21600"/>
                <a:gd name="T22" fmla="*/ 0 w 21600"/>
                <a:gd name="T23" fmla="*/ 812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0" y="8125"/>
                  </a:moveTo>
                  <a:lnTo>
                    <a:pt x="1800" y="15655"/>
                  </a:lnTo>
                  <a:lnTo>
                    <a:pt x="4500" y="10305"/>
                  </a:lnTo>
                  <a:lnTo>
                    <a:pt x="7200" y="21600"/>
                  </a:lnTo>
                  <a:lnTo>
                    <a:pt x="9600" y="14466"/>
                  </a:lnTo>
                  <a:lnTo>
                    <a:pt x="12300" y="18429"/>
                  </a:lnTo>
                  <a:lnTo>
                    <a:pt x="15600" y="12088"/>
                  </a:lnTo>
                  <a:lnTo>
                    <a:pt x="18000" y="10305"/>
                  </a:lnTo>
                  <a:lnTo>
                    <a:pt x="20700" y="11295"/>
                  </a:lnTo>
                  <a:lnTo>
                    <a:pt x="21600" y="0"/>
                  </a:lnTo>
                  <a:lnTo>
                    <a:pt x="0" y="8125"/>
                  </a:lnTo>
                  <a:close/>
                  <a:moveTo>
                    <a:pt x="0" y="8125"/>
                  </a:moveTo>
                </a:path>
              </a:pathLst>
            </a:custGeom>
            <a:solidFill>
              <a:srgbClr val="C2E5A6"/>
            </a:solidFill>
            <a:ln w="25400" cap="flat">
              <a:solidFill>
                <a:srgbClr val="1D300D"/>
              </a:solidFill>
              <a:prstDash val="solid"/>
              <a:miter lim="800000"/>
              <a:headEnd type="none" w="med" len="med"/>
              <a:tailEnd type="none" w="med" len="med"/>
            </a:ln>
          </p:spPr>
          <p:txBody>
            <a:bodyPr lIns="0" tIns="0" rIns="0" bIns="0"/>
            <a:lstStyle/>
            <a:p>
              <a:endParaRPr lang="en-US"/>
            </a:p>
          </p:txBody>
        </p:sp>
        <p:sp>
          <p:nvSpPr>
            <p:cNvPr id="29712" name="Freeform 16"/>
            <p:cNvSpPr>
              <a:spLocks/>
            </p:cNvSpPr>
            <p:nvPr/>
          </p:nvSpPr>
          <p:spPr bwMode="auto">
            <a:xfrm>
              <a:off x="1377" y="450"/>
              <a:ext cx="413" cy="743"/>
            </a:xfrm>
            <a:custGeom>
              <a:avLst/>
              <a:gdLst>
                <a:gd name="T0" fmla="*/ 0 w 21600"/>
                <a:gd name="T1" fmla="*/ 6667 h 21600"/>
                <a:gd name="T2" fmla="*/ 2400 w 21600"/>
                <a:gd name="T3" fmla="*/ 21600 h 21600"/>
                <a:gd name="T4" fmla="*/ 8640 w 21600"/>
                <a:gd name="T5" fmla="*/ 10667 h 21600"/>
                <a:gd name="T6" fmla="*/ 13920 w 21600"/>
                <a:gd name="T7" fmla="*/ 21600 h 21600"/>
                <a:gd name="T8" fmla="*/ 15840 w 21600"/>
                <a:gd name="T9" fmla="*/ 12267 h 21600"/>
                <a:gd name="T10" fmla="*/ 20640 w 21600"/>
                <a:gd name="T11" fmla="*/ 5067 h 21600"/>
                <a:gd name="T12" fmla="*/ 21600 w 21600"/>
                <a:gd name="T13" fmla="*/ 0 h 21600"/>
                <a:gd name="T14" fmla="*/ 0 w 21600"/>
                <a:gd name="T15" fmla="*/ 6667 h 21600"/>
                <a:gd name="T16" fmla="*/ 0 w 21600"/>
                <a:gd name="T17" fmla="*/ 666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0" y="6667"/>
                  </a:moveTo>
                  <a:lnTo>
                    <a:pt x="2400" y="21600"/>
                  </a:lnTo>
                  <a:lnTo>
                    <a:pt x="8640" y="10667"/>
                  </a:lnTo>
                  <a:lnTo>
                    <a:pt x="13920" y="21600"/>
                  </a:lnTo>
                  <a:lnTo>
                    <a:pt x="15840" y="12267"/>
                  </a:lnTo>
                  <a:lnTo>
                    <a:pt x="20640" y="5067"/>
                  </a:lnTo>
                  <a:lnTo>
                    <a:pt x="21600" y="0"/>
                  </a:lnTo>
                  <a:lnTo>
                    <a:pt x="0" y="6667"/>
                  </a:lnTo>
                  <a:close/>
                  <a:moveTo>
                    <a:pt x="0" y="6667"/>
                  </a:moveTo>
                </a:path>
              </a:pathLst>
            </a:custGeom>
            <a:solidFill>
              <a:srgbClr val="C2E5A6"/>
            </a:solidFill>
            <a:ln w="25400" cap="flat">
              <a:solidFill>
                <a:srgbClr val="1D300D"/>
              </a:solidFill>
              <a:prstDash val="solid"/>
              <a:miter lim="800000"/>
              <a:headEnd type="none" w="med" len="med"/>
              <a:tailEnd type="none" w="med" len="med"/>
            </a:ln>
          </p:spPr>
          <p:txBody>
            <a:bodyPr lIns="0" tIns="0" rIns="0" bIns="0"/>
            <a:lstStyle/>
            <a:p>
              <a:endParaRPr lang="en-US"/>
            </a:p>
          </p:txBody>
        </p:sp>
        <p:sp>
          <p:nvSpPr>
            <p:cNvPr id="29713" name="Freeform 17"/>
            <p:cNvSpPr>
              <a:spLocks/>
            </p:cNvSpPr>
            <p:nvPr/>
          </p:nvSpPr>
          <p:spPr bwMode="auto">
            <a:xfrm>
              <a:off x="2158" y="0"/>
              <a:ext cx="468" cy="1065"/>
            </a:xfrm>
            <a:custGeom>
              <a:avLst/>
              <a:gdLst>
                <a:gd name="T0" fmla="*/ 0 w 21600"/>
                <a:gd name="T1" fmla="*/ 4841 h 21600"/>
                <a:gd name="T2" fmla="*/ 7200 w 21600"/>
                <a:gd name="T3" fmla="*/ 21600 h 21600"/>
                <a:gd name="T4" fmla="*/ 10588 w 21600"/>
                <a:gd name="T5" fmla="*/ 7821 h 21600"/>
                <a:gd name="T6" fmla="*/ 13976 w 21600"/>
                <a:gd name="T7" fmla="*/ 11917 h 21600"/>
                <a:gd name="T8" fmla="*/ 16518 w 21600"/>
                <a:gd name="T9" fmla="*/ 5959 h 21600"/>
                <a:gd name="T10" fmla="*/ 19059 w 21600"/>
                <a:gd name="T11" fmla="*/ 7821 h 21600"/>
                <a:gd name="T12" fmla="*/ 21600 w 21600"/>
                <a:gd name="T13" fmla="*/ 0 h 21600"/>
                <a:gd name="T14" fmla="*/ 0 w 21600"/>
                <a:gd name="T15" fmla="*/ 4841 h 21600"/>
                <a:gd name="T16" fmla="*/ 0 w 21600"/>
                <a:gd name="T17" fmla="*/ 484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0" y="4841"/>
                  </a:moveTo>
                  <a:lnTo>
                    <a:pt x="7200" y="21600"/>
                  </a:lnTo>
                  <a:lnTo>
                    <a:pt x="10588" y="7821"/>
                  </a:lnTo>
                  <a:lnTo>
                    <a:pt x="13976" y="11917"/>
                  </a:lnTo>
                  <a:lnTo>
                    <a:pt x="16518" y="5959"/>
                  </a:lnTo>
                  <a:lnTo>
                    <a:pt x="19059" y="7821"/>
                  </a:lnTo>
                  <a:lnTo>
                    <a:pt x="21600" y="0"/>
                  </a:lnTo>
                  <a:lnTo>
                    <a:pt x="0" y="4841"/>
                  </a:lnTo>
                  <a:close/>
                  <a:moveTo>
                    <a:pt x="0" y="4841"/>
                  </a:moveTo>
                </a:path>
              </a:pathLst>
            </a:custGeom>
            <a:solidFill>
              <a:srgbClr val="C2E5A6"/>
            </a:solidFill>
            <a:ln w="25400" cap="flat">
              <a:solidFill>
                <a:srgbClr val="1D300D"/>
              </a:solidFill>
              <a:prstDash val="solid"/>
              <a:miter lim="800000"/>
              <a:headEnd type="none" w="med" len="med"/>
              <a:tailEnd type="none" w="med" len="med"/>
            </a:ln>
          </p:spPr>
          <p:txBody>
            <a:bodyPr lIns="0" tIns="0" rIns="0" bIns="0"/>
            <a:lstStyle/>
            <a:p>
              <a:endParaRPr lang="en-US"/>
            </a:p>
          </p:txBody>
        </p:sp>
        <p:sp>
          <p:nvSpPr>
            <p:cNvPr id="29714" name="Rectangle 18"/>
            <p:cNvSpPr>
              <a:spLocks/>
            </p:cNvSpPr>
            <p:nvPr/>
          </p:nvSpPr>
          <p:spPr bwMode="auto">
            <a:xfrm>
              <a:off x="572" y="1745"/>
              <a:ext cx="2464"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50800" tIns="50800" rIns="50800" bIns="50800" anchor="ctr"/>
            <a:lstStyle/>
            <a:p>
              <a:pPr>
                <a:spcBef>
                  <a:spcPts val="2812"/>
                </a:spcBef>
              </a:pPr>
              <a:r>
                <a:rPr lang="en-US" sz="2500" dirty="0">
                  <a:solidFill>
                    <a:srgbClr val="558E28"/>
                  </a:solidFill>
                  <a:ea typeface="ＭＳ Ｐゴシック" charset="0"/>
                  <a:cs typeface="Gill Sans Light" charset="0"/>
                </a:rPr>
                <a:t>Too Much Supply</a:t>
              </a:r>
            </a:p>
          </p:txBody>
        </p:sp>
      </p:grpSp>
      <p:grpSp>
        <p:nvGrpSpPr>
          <p:cNvPr id="7" name="Group 24"/>
          <p:cNvGrpSpPr>
            <a:grpSpLocks/>
          </p:cNvGrpSpPr>
          <p:nvPr/>
        </p:nvGrpSpPr>
        <p:grpSpPr bwMode="auto">
          <a:xfrm>
            <a:off x="4723805" y="2634258"/>
            <a:ext cx="3138785" cy="2044898"/>
            <a:chOff x="0" y="0"/>
            <a:chExt cx="2812" cy="1832"/>
          </a:xfrm>
        </p:grpSpPr>
        <p:sp>
          <p:nvSpPr>
            <p:cNvPr id="29716" name="Freeform 20"/>
            <p:cNvSpPr>
              <a:spLocks/>
            </p:cNvSpPr>
            <p:nvPr/>
          </p:nvSpPr>
          <p:spPr bwMode="auto">
            <a:xfrm>
              <a:off x="2464" y="0"/>
              <a:ext cx="348" cy="459"/>
            </a:xfrm>
            <a:custGeom>
              <a:avLst/>
              <a:gdLst>
                <a:gd name="T0" fmla="*/ 0 w 21600"/>
                <a:gd name="T1" fmla="*/ 21600 h 21600"/>
                <a:gd name="T2" fmla="*/ 2842 w 21600"/>
                <a:gd name="T3" fmla="*/ 0 h 21600"/>
                <a:gd name="T4" fmla="*/ 10232 w 21600"/>
                <a:gd name="T5" fmla="*/ 5625 h 21600"/>
                <a:gd name="T6" fmla="*/ 17053 w 21600"/>
                <a:gd name="T7" fmla="*/ 0 h 21600"/>
                <a:gd name="T8" fmla="*/ 21600 w 21600"/>
                <a:gd name="T9" fmla="*/ 12101 h 21600"/>
                <a:gd name="T10" fmla="*/ 0 w 21600"/>
                <a:gd name="T11" fmla="*/ 21600 h 21600"/>
                <a:gd name="T12" fmla="*/ 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21600"/>
                  </a:moveTo>
                  <a:lnTo>
                    <a:pt x="2842" y="0"/>
                  </a:lnTo>
                  <a:lnTo>
                    <a:pt x="10232" y="5625"/>
                  </a:lnTo>
                  <a:lnTo>
                    <a:pt x="17053" y="0"/>
                  </a:lnTo>
                  <a:lnTo>
                    <a:pt x="21600" y="12101"/>
                  </a:lnTo>
                  <a:lnTo>
                    <a:pt x="0" y="21600"/>
                  </a:lnTo>
                  <a:close/>
                  <a:moveTo>
                    <a:pt x="0" y="21600"/>
                  </a:moveTo>
                </a:path>
              </a:pathLst>
            </a:custGeom>
            <a:noFill/>
            <a:ln w="25400" cap="flat">
              <a:solidFill>
                <a:srgbClr val="0E002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7" name="Freeform 21"/>
            <p:cNvSpPr>
              <a:spLocks/>
            </p:cNvSpPr>
            <p:nvPr/>
          </p:nvSpPr>
          <p:spPr bwMode="auto">
            <a:xfrm>
              <a:off x="0" y="400"/>
              <a:ext cx="661" cy="1432"/>
            </a:xfrm>
            <a:custGeom>
              <a:avLst/>
              <a:gdLst>
                <a:gd name="T0" fmla="*/ 0 w 21600"/>
                <a:gd name="T1" fmla="*/ 21600 h 21600"/>
                <a:gd name="T2" fmla="*/ 3600 w 21600"/>
                <a:gd name="T3" fmla="*/ 6785 h 21600"/>
                <a:gd name="T4" fmla="*/ 6000 w 21600"/>
                <a:gd name="T5" fmla="*/ 10938 h 21600"/>
                <a:gd name="T6" fmla="*/ 7800 w 21600"/>
                <a:gd name="T7" fmla="*/ 3600 h 21600"/>
                <a:gd name="T8" fmla="*/ 9300 w 21600"/>
                <a:gd name="T9" fmla="*/ 5538 h 21600"/>
                <a:gd name="T10" fmla="*/ 10200 w 21600"/>
                <a:gd name="T11" fmla="*/ 0 h 21600"/>
                <a:gd name="T12" fmla="*/ 13500 w 21600"/>
                <a:gd name="T13" fmla="*/ 8169 h 21600"/>
                <a:gd name="T14" fmla="*/ 14700 w 21600"/>
                <a:gd name="T15" fmla="*/ 2492 h 21600"/>
                <a:gd name="T16" fmla="*/ 21600 w 21600"/>
                <a:gd name="T17" fmla="*/ 15923 h 21600"/>
                <a:gd name="T18" fmla="*/ 0 w 21600"/>
                <a:gd name="T19" fmla="*/ 21600 h 21600"/>
                <a:gd name="T20" fmla="*/ 0 w 21600"/>
                <a:gd name="T21"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600" h="21600">
                  <a:moveTo>
                    <a:pt x="0" y="21600"/>
                  </a:moveTo>
                  <a:lnTo>
                    <a:pt x="3600" y="6785"/>
                  </a:lnTo>
                  <a:lnTo>
                    <a:pt x="6000" y="10938"/>
                  </a:lnTo>
                  <a:lnTo>
                    <a:pt x="7800" y="3600"/>
                  </a:lnTo>
                  <a:lnTo>
                    <a:pt x="9300" y="5538"/>
                  </a:lnTo>
                  <a:lnTo>
                    <a:pt x="10200" y="0"/>
                  </a:lnTo>
                  <a:lnTo>
                    <a:pt x="13500" y="8169"/>
                  </a:lnTo>
                  <a:lnTo>
                    <a:pt x="14700" y="2492"/>
                  </a:lnTo>
                  <a:lnTo>
                    <a:pt x="21600" y="15923"/>
                  </a:lnTo>
                  <a:lnTo>
                    <a:pt x="0" y="21600"/>
                  </a:lnTo>
                  <a:close/>
                  <a:moveTo>
                    <a:pt x="0" y="21600"/>
                  </a:moveTo>
                </a:path>
              </a:pathLst>
            </a:custGeom>
            <a:noFill/>
            <a:ln w="25400" cap="flat">
              <a:solidFill>
                <a:srgbClr val="0E002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8" name="Freeform 22"/>
            <p:cNvSpPr>
              <a:spLocks/>
            </p:cNvSpPr>
            <p:nvPr/>
          </p:nvSpPr>
          <p:spPr bwMode="auto">
            <a:xfrm>
              <a:off x="1720" y="16"/>
              <a:ext cx="321" cy="854"/>
            </a:xfrm>
            <a:custGeom>
              <a:avLst/>
              <a:gdLst>
                <a:gd name="T0" fmla="*/ 0 w 21600"/>
                <a:gd name="T1" fmla="*/ 21600 h 21600"/>
                <a:gd name="T2" fmla="*/ 3086 w 21600"/>
                <a:gd name="T3" fmla="*/ 929 h 21600"/>
                <a:gd name="T4" fmla="*/ 9874 w 21600"/>
                <a:gd name="T5" fmla="*/ 5342 h 21600"/>
                <a:gd name="T6" fmla="*/ 12343 w 21600"/>
                <a:gd name="T7" fmla="*/ 0 h 21600"/>
                <a:gd name="T8" fmla="*/ 21600 w 21600"/>
                <a:gd name="T9" fmla="*/ 16723 h 21600"/>
                <a:gd name="T10" fmla="*/ 0 w 21600"/>
                <a:gd name="T11" fmla="*/ 21600 h 21600"/>
                <a:gd name="T12" fmla="*/ 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21600"/>
                  </a:moveTo>
                  <a:lnTo>
                    <a:pt x="3086" y="929"/>
                  </a:lnTo>
                  <a:lnTo>
                    <a:pt x="9874" y="5342"/>
                  </a:lnTo>
                  <a:lnTo>
                    <a:pt x="12343" y="0"/>
                  </a:lnTo>
                  <a:lnTo>
                    <a:pt x="21600" y="16723"/>
                  </a:lnTo>
                  <a:lnTo>
                    <a:pt x="0" y="21600"/>
                  </a:lnTo>
                  <a:close/>
                  <a:moveTo>
                    <a:pt x="0" y="21600"/>
                  </a:moveTo>
                </a:path>
              </a:pathLst>
            </a:custGeom>
            <a:noFill/>
            <a:ln w="25400" cap="flat">
              <a:solidFill>
                <a:srgbClr val="0E002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19" name="Freeform 23"/>
            <p:cNvSpPr>
              <a:spLocks/>
            </p:cNvSpPr>
            <p:nvPr/>
          </p:nvSpPr>
          <p:spPr bwMode="auto">
            <a:xfrm>
              <a:off x="936" y="928"/>
              <a:ext cx="119" cy="376"/>
            </a:xfrm>
            <a:custGeom>
              <a:avLst/>
              <a:gdLst>
                <a:gd name="T0" fmla="*/ 0 w 21600"/>
                <a:gd name="T1" fmla="*/ 21600 h 21600"/>
                <a:gd name="T2" fmla="*/ 1662 w 21600"/>
                <a:gd name="T3" fmla="*/ 0 h 21600"/>
                <a:gd name="T4" fmla="*/ 21600 w 21600"/>
                <a:gd name="T5" fmla="*/ 18439 h 21600"/>
                <a:gd name="T6" fmla="*/ 0 w 21600"/>
                <a:gd name="T7" fmla="*/ 21600 h 21600"/>
                <a:gd name="T8" fmla="*/ 0 w 21600"/>
                <a:gd name="T9" fmla="*/ 21600 h 21600"/>
              </a:gdLst>
              <a:ahLst/>
              <a:cxnLst>
                <a:cxn ang="0">
                  <a:pos x="T0" y="T1"/>
                </a:cxn>
                <a:cxn ang="0">
                  <a:pos x="T2" y="T3"/>
                </a:cxn>
                <a:cxn ang="0">
                  <a:pos x="T4" y="T5"/>
                </a:cxn>
                <a:cxn ang="0">
                  <a:pos x="T6" y="T7"/>
                </a:cxn>
                <a:cxn ang="0">
                  <a:pos x="T8" y="T9"/>
                </a:cxn>
              </a:cxnLst>
              <a:rect l="0" t="0" r="r" b="b"/>
              <a:pathLst>
                <a:path w="21600" h="21600">
                  <a:moveTo>
                    <a:pt x="0" y="21600"/>
                  </a:moveTo>
                  <a:lnTo>
                    <a:pt x="1662" y="0"/>
                  </a:lnTo>
                  <a:lnTo>
                    <a:pt x="21600" y="18439"/>
                  </a:lnTo>
                  <a:lnTo>
                    <a:pt x="0" y="21600"/>
                  </a:lnTo>
                  <a:close/>
                  <a:moveTo>
                    <a:pt x="0" y="21600"/>
                  </a:moveTo>
                </a:path>
              </a:pathLst>
            </a:custGeom>
            <a:noFill/>
            <a:ln w="25400" cap="flat">
              <a:solidFill>
                <a:srgbClr val="0E002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11" name="Group 32"/>
          <p:cNvGrpSpPr>
            <a:grpSpLocks/>
          </p:cNvGrpSpPr>
          <p:nvPr/>
        </p:nvGrpSpPr>
        <p:grpSpPr bwMode="auto">
          <a:xfrm>
            <a:off x="5464969" y="2643187"/>
            <a:ext cx="2924473" cy="2255863"/>
            <a:chOff x="0" y="0"/>
            <a:chExt cx="2620" cy="2021"/>
          </a:xfrm>
        </p:grpSpPr>
        <p:sp>
          <p:nvSpPr>
            <p:cNvPr id="29724" name="Freeform 28"/>
            <p:cNvSpPr>
              <a:spLocks/>
            </p:cNvSpPr>
            <p:nvPr/>
          </p:nvSpPr>
          <p:spPr bwMode="auto">
            <a:xfrm>
              <a:off x="0" y="1296"/>
              <a:ext cx="284" cy="725"/>
            </a:xfrm>
            <a:custGeom>
              <a:avLst/>
              <a:gdLst>
                <a:gd name="T0" fmla="*/ 0 w 21600"/>
                <a:gd name="T1" fmla="*/ 4101 h 21600"/>
                <a:gd name="T2" fmla="*/ 8361 w 21600"/>
                <a:gd name="T3" fmla="*/ 17772 h 21600"/>
                <a:gd name="T4" fmla="*/ 10452 w 21600"/>
                <a:gd name="T5" fmla="*/ 9843 h 21600"/>
                <a:gd name="T6" fmla="*/ 20206 w 21600"/>
                <a:gd name="T7" fmla="*/ 21600 h 21600"/>
                <a:gd name="T8" fmla="*/ 21600 w 21600"/>
                <a:gd name="T9" fmla="*/ 0 h 21600"/>
                <a:gd name="T10" fmla="*/ 0 w 21600"/>
                <a:gd name="T11" fmla="*/ 4101 h 21600"/>
                <a:gd name="T12" fmla="*/ 0 w 21600"/>
                <a:gd name="T13" fmla="*/ 4101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4101"/>
                  </a:moveTo>
                  <a:lnTo>
                    <a:pt x="8361" y="17772"/>
                  </a:lnTo>
                  <a:lnTo>
                    <a:pt x="10452" y="9843"/>
                  </a:lnTo>
                  <a:lnTo>
                    <a:pt x="20206" y="21600"/>
                  </a:lnTo>
                  <a:lnTo>
                    <a:pt x="21600" y="0"/>
                  </a:lnTo>
                  <a:lnTo>
                    <a:pt x="0" y="4101"/>
                  </a:lnTo>
                  <a:close/>
                  <a:moveTo>
                    <a:pt x="0" y="4101"/>
                  </a:moveTo>
                </a:path>
              </a:pathLst>
            </a:custGeom>
            <a:noFill/>
            <a:ln w="25400" cap="flat">
              <a:solidFill>
                <a:srgbClr val="0E002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5" name="Freeform 29"/>
            <p:cNvSpPr>
              <a:spLocks/>
            </p:cNvSpPr>
            <p:nvPr/>
          </p:nvSpPr>
          <p:spPr bwMode="auto">
            <a:xfrm>
              <a:off x="1376" y="448"/>
              <a:ext cx="413" cy="743"/>
            </a:xfrm>
            <a:custGeom>
              <a:avLst/>
              <a:gdLst>
                <a:gd name="T0" fmla="*/ 0 w 21600"/>
                <a:gd name="T1" fmla="*/ 6667 h 21600"/>
                <a:gd name="T2" fmla="*/ 2400 w 21600"/>
                <a:gd name="T3" fmla="*/ 21600 h 21600"/>
                <a:gd name="T4" fmla="*/ 8640 w 21600"/>
                <a:gd name="T5" fmla="*/ 10667 h 21600"/>
                <a:gd name="T6" fmla="*/ 13920 w 21600"/>
                <a:gd name="T7" fmla="*/ 21600 h 21600"/>
                <a:gd name="T8" fmla="*/ 15840 w 21600"/>
                <a:gd name="T9" fmla="*/ 12267 h 21600"/>
                <a:gd name="T10" fmla="*/ 20640 w 21600"/>
                <a:gd name="T11" fmla="*/ 5067 h 21600"/>
                <a:gd name="T12" fmla="*/ 21600 w 21600"/>
                <a:gd name="T13" fmla="*/ 0 h 21600"/>
                <a:gd name="T14" fmla="*/ 0 w 21600"/>
                <a:gd name="T15" fmla="*/ 6667 h 21600"/>
                <a:gd name="T16" fmla="*/ 0 w 21600"/>
                <a:gd name="T17" fmla="*/ 666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0" y="6667"/>
                  </a:moveTo>
                  <a:lnTo>
                    <a:pt x="2400" y="21600"/>
                  </a:lnTo>
                  <a:lnTo>
                    <a:pt x="8640" y="10667"/>
                  </a:lnTo>
                  <a:lnTo>
                    <a:pt x="13920" y="21600"/>
                  </a:lnTo>
                  <a:lnTo>
                    <a:pt x="15840" y="12267"/>
                  </a:lnTo>
                  <a:lnTo>
                    <a:pt x="20640" y="5067"/>
                  </a:lnTo>
                  <a:lnTo>
                    <a:pt x="21600" y="0"/>
                  </a:lnTo>
                  <a:lnTo>
                    <a:pt x="0" y="6667"/>
                  </a:lnTo>
                  <a:close/>
                  <a:moveTo>
                    <a:pt x="0" y="6667"/>
                  </a:moveTo>
                </a:path>
              </a:pathLst>
            </a:custGeom>
            <a:noFill/>
            <a:ln w="25400" cap="flat">
              <a:solidFill>
                <a:srgbClr val="0E002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6" name="Freeform 30"/>
            <p:cNvSpPr>
              <a:spLocks/>
            </p:cNvSpPr>
            <p:nvPr/>
          </p:nvSpPr>
          <p:spPr bwMode="auto">
            <a:xfrm>
              <a:off x="2152" y="0"/>
              <a:ext cx="468" cy="1065"/>
            </a:xfrm>
            <a:custGeom>
              <a:avLst/>
              <a:gdLst>
                <a:gd name="T0" fmla="*/ 0 w 21600"/>
                <a:gd name="T1" fmla="*/ 4841 h 21600"/>
                <a:gd name="T2" fmla="*/ 7200 w 21600"/>
                <a:gd name="T3" fmla="*/ 21600 h 21600"/>
                <a:gd name="T4" fmla="*/ 10588 w 21600"/>
                <a:gd name="T5" fmla="*/ 7821 h 21600"/>
                <a:gd name="T6" fmla="*/ 13976 w 21600"/>
                <a:gd name="T7" fmla="*/ 11917 h 21600"/>
                <a:gd name="T8" fmla="*/ 16518 w 21600"/>
                <a:gd name="T9" fmla="*/ 5959 h 21600"/>
                <a:gd name="T10" fmla="*/ 19059 w 21600"/>
                <a:gd name="T11" fmla="*/ 7821 h 21600"/>
                <a:gd name="T12" fmla="*/ 21600 w 21600"/>
                <a:gd name="T13" fmla="*/ 0 h 21600"/>
                <a:gd name="T14" fmla="*/ 0 w 21600"/>
                <a:gd name="T15" fmla="*/ 4841 h 21600"/>
                <a:gd name="T16" fmla="*/ 0 w 21600"/>
                <a:gd name="T17" fmla="*/ 4841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00" h="21600">
                  <a:moveTo>
                    <a:pt x="0" y="4841"/>
                  </a:moveTo>
                  <a:lnTo>
                    <a:pt x="7200" y="21600"/>
                  </a:lnTo>
                  <a:lnTo>
                    <a:pt x="10588" y="7821"/>
                  </a:lnTo>
                  <a:lnTo>
                    <a:pt x="13976" y="11917"/>
                  </a:lnTo>
                  <a:lnTo>
                    <a:pt x="16518" y="5959"/>
                  </a:lnTo>
                  <a:lnTo>
                    <a:pt x="19059" y="7821"/>
                  </a:lnTo>
                  <a:lnTo>
                    <a:pt x="21600" y="0"/>
                  </a:lnTo>
                  <a:lnTo>
                    <a:pt x="0" y="4841"/>
                  </a:lnTo>
                  <a:close/>
                  <a:moveTo>
                    <a:pt x="0" y="4841"/>
                  </a:moveTo>
                </a:path>
              </a:pathLst>
            </a:custGeom>
            <a:noFill/>
            <a:ln w="25400" cap="flat">
              <a:solidFill>
                <a:srgbClr val="0E002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27" name="Freeform 31"/>
            <p:cNvSpPr>
              <a:spLocks/>
            </p:cNvSpPr>
            <p:nvPr/>
          </p:nvSpPr>
          <p:spPr bwMode="auto">
            <a:xfrm>
              <a:off x="392" y="856"/>
              <a:ext cx="661" cy="1001"/>
            </a:xfrm>
            <a:custGeom>
              <a:avLst/>
              <a:gdLst>
                <a:gd name="T0" fmla="*/ 0 w 21600"/>
                <a:gd name="T1" fmla="*/ 8125 h 21600"/>
                <a:gd name="T2" fmla="*/ 1800 w 21600"/>
                <a:gd name="T3" fmla="*/ 15655 h 21600"/>
                <a:gd name="T4" fmla="*/ 4500 w 21600"/>
                <a:gd name="T5" fmla="*/ 10305 h 21600"/>
                <a:gd name="T6" fmla="*/ 7200 w 21600"/>
                <a:gd name="T7" fmla="*/ 21600 h 21600"/>
                <a:gd name="T8" fmla="*/ 9600 w 21600"/>
                <a:gd name="T9" fmla="*/ 14466 h 21600"/>
                <a:gd name="T10" fmla="*/ 12300 w 21600"/>
                <a:gd name="T11" fmla="*/ 18429 h 21600"/>
                <a:gd name="T12" fmla="*/ 15600 w 21600"/>
                <a:gd name="T13" fmla="*/ 12088 h 21600"/>
                <a:gd name="T14" fmla="*/ 18000 w 21600"/>
                <a:gd name="T15" fmla="*/ 10305 h 21600"/>
                <a:gd name="T16" fmla="*/ 20700 w 21600"/>
                <a:gd name="T17" fmla="*/ 11295 h 21600"/>
                <a:gd name="T18" fmla="*/ 21600 w 21600"/>
                <a:gd name="T19" fmla="*/ 0 h 21600"/>
                <a:gd name="T20" fmla="*/ 0 w 21600"/>
                <a:gd name="T21" fmla="*/ 8125 h 21600"/>
                <a:gd name="T22" fmla="*/ 0 w 21600"/>
                <a:gd name="T23" fmla="*/ 812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0" y="8125"/>
                  </a:moveTo>
                  <a:lnTo>
                    <a:pt x="1800" y="15655"/>
                  </a:lnTo>
                  <a:lnTo>
                    <a:pt x="4500" y="10305"/>
                  </a:lnTo>
                  <a:lnTo>
                    <a:pt x="7200" y="21600"/>
                  </a:lnTo>
                  <a:lnTo>
                    <a:pt x="9600" y="14466"/>
                  </a:lnTo>
                  <a:lnTo>
                    <a:pt x="12300" y="18429"/>
                  </a:lnTo>
                  <a:lnTo>
                    <a:pt x="15600" y="12088"/>
                  </a:lnTo>
                  <a:lnTo>
                    <a:pt x="18000" y="10305"/>
                  </a:lnTo>
                  <a:lnTo>
                    <a:pt x="20700" y="11295"/>
                  </a:lnTo>
                  <a:lnTo>
                    <a:pt x="21600" y="0"/>
                  </a:lnTo>
                  <a:lnTo>
                    <a:pt x="0" y="8125"/>
                  </a:lnTo>
                  <a:close/>
                  <a:moveTo>
                    <a:pt x="0" y="8125"/>
                  </a:moveTo>
                </a:path>
              </a:pathLst>
            </a:custGeom>
            <a:noFill/>
            <a:ln w="25400" cap="flat">
              <a:solidFill>
                <a:srgbClr val="0E002D"/>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29729" name="Line 33"/>
          <p:cNvSpPr>
            <a:spLocks noChangeShapeType="1"/>
          </p:cNvSpPr>
          <p:nvPr/>
        </p:nvSpPr>
        <p:spPr bwMode="auto">
          <a:xfrm rot="10800000" flipH="1">
            <a:off x="4709294" y="2500313"/>
            <a:ext cx="3936876" cy="2184425"/>
          </a:xfrm>
          <a:prstGeom prst="line">
            <a:avLst/>
          </a:prstGeom>
          <a:noFill/>
          <a:ln w="127000" cap="flat">
            <a:solidFill>
              <a:srgbClr val="B98156"/>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30" name="Rectangle 34"/>
          <p:cNvSpPr>
            <a:spLocks/>
          </p:cNvSpPr>
          <p:nvPr/>
        </p:nvSpPr>
        <p:spPr bwMode="auto">
          <a:xfrm>
            <a:off x="4714875" y="1937742"/>
            <a:ext cx="3937992" cy="3125391"/>
          </a:xfrm>
          <a:prstGeom prst="rect">
            <a:avLst/>
          </a:prstGeom>
          <a:noFill/>
          <a:ln w="38100" cap="flat">
            <a:solidFill>
              <a:srgbClr val="001445"/>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12" name="Group 37"/>
          <p:cNvGrpSpPr>
            <a:grpSpLocks/>
          </p:cNvGrpSpPr>
          <p:nvPr/>
        </p:nvGrpSpPr>
        <p:grpSpPr bwMode="auto">
          <a:xfrm>
            <a:off x="4127748" y="1973461"/>
            <a:ext cx="575965" cy="3063999"/>
            <a:chOff x="0" y="0"/>
            <a:chExt cx="516" cy="2745"/>
          </a:xfrm>
        </p:grpSpPr>
        <p:sp>
          <p:nvSpPr>
            <p:cNvPr id="29731" name="Rectangle 35"/>
            <p:cNvSpPr>
              <a:spLocks/>
            </p:cNvSpPr>
            <p:nvPr/>
          </p:nvSpPr>
          <p:spPr bwMode="auto">
            <a:xfrm>
              <a:off x="0" y="427"/>
              <a:ext cx="195" cy="210"/>
            </a:xfrm>
            <a:prstGeom prst="rect">
              <a:avLst/>
            </a:prstGeom>
            <a:noFill/>
            <a:ln w="12700" cap="flat">
              <a:solidFill>
                <a:srgbClr val="001445">
                  <a:alpha val="50000"/>
                </a:srgbClr>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9732" name="Freeform 36"/>
            <p:cNvSpPr>
              <a:spLocks/>
            </p:cNvSpPr>
            <p:nvPr/>
          </p:nvSpPr>
          <p:spPr bwMode="auto">
            <a:xfrm>
              <a:off x="0" y="0"/>
              <a:ext cx="516" cy="2745"/>
            </a:xfrm>
            <a:custGeom>
              <a:avLst/>
              <a:gdLst>
                <a:gd name="T0" fmla="*/ 80 w 21600"/>
                <a:gd name="T1" fmla="*/ 4999 h 21600"/>
                <a:gd name="T2" fmla="*/ 21141 w 21600"/>
                <a:gd name="T3" fmla="*/ 21600 h 21600"/>
                <a:gd name="T4" fmla="*/ 21600 w 21600"/>
                <a:gd name="T5" fmla="*/ 0 h 21600"/>
                <a:gd name="T6" fmla="*/ 0 w 21600"/>
                <a:gd name="T7" fmla="*/ 3362 h 21600"/>
                <a:gd name="T8" fmla="*/ 80 w 21600"/>
                <a:gd name="T9" fmla="*/ 4999 h 21600"/>
                <a:gd name="T10" fmla="*/ 80 w 21600"/>
                <a:gd name="T11" fmla="*/ 4999 h 21600"/>
              </a:gdLst>
              <a:ahLst/>
              <a:cxnLst>
                <a:cxn ang="0">
                  <a:pos x="T0" y="T1"/>
                </a:cxn>
                <a:cxn ang="0">
                  <a:pos x="T2" y="T3"/>
                </a:cxn>
                <a:cxn ang="0">
                  <a:pos x="T4" y="T5"/>
                </a:cxn>
                <a:cxn ang="0">
                  <a:pos x="T6" y="T7"/>
                </a:cxn>
                <a:cxn ang="0">
                  <a:pos x="T8" y="T9"/>
                </a:cxn>
                <a:cxn ang="0">
                  <a:pos x="T10" y="T11"/>
                </a:cxn>
              </a:cxnLst>
              <a:rect l="0" t="0" r="r" b="b"/>
              <a:pathLst>
                <a:path w="21600" h="21600">
                  <a:moveTo>
                    <a:pt x="80" y="4999"/>
                  </a:moveTo>
                  <a:lnTo>
                    <a:pt x="21141" y="21600"/>
                  </a:lnTo>
                  <a:lnTo>
                    <a:pt x="21600" y="0"/>
                  </a:lnTo>
                  <a:lnTo>
                    <a:pt x="0" y="3362"/>
                  </a:lnTo>
                  <a:lnTo>
                    <a:pt x="80" y="4999"/>
                  </a:lnTo>
                  <a:close/>
                  <a:moveTo>
                    <a:pt x="80" y="4999"/>
                  </a:moveTo>
                </a:path>
              </a:pathLst>
            </a:custGeom>
            <a:solidFill>
              <a:srgbClr val="000000">
                <a:alpha val="9804"/>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sp>
        <p:nvSpPr>
          <p:cNvPr id="2" name="Title 1"/>
          <p:cNvSpPr>
            <a:spLocks noGrp="1"/>
          </p:cNvSpPr>
          <p:nvPr>
            <p:ph type="title"/>
          </p:nvPr>
        </p:nvSpPr>
        <p:spPr>
          <a:xfrm>
            <a:off x="-1" y="0"/>
            <a:ext cx="7459052" cy="762000"/>
          </a:xfrm>
        </p:spPr>
        <p:txBody>
          <a:bodyPr>
            <a:normAutofit fontScale="90000"/>
          </a:bodyPr>
          <a:lstStyle/>
          <a:p>
            <a:r>
              <a:rPr lang="en-US" dirty="0" smtClean="0"/>
              <a:t>Avoided Fossil Backup = Funds for Superior Solutions</a:t>
            </a:r>
            <a:endParaRPr lang="en-US" dirty="0"/>
          </a:p>
        </p:txBody>
      </p:sp>
      <p:cxnSp>
        <p:nvCxnSpPr>
          <p:cNvPr id="6" name="Straight Connector 5"/>
          <p:cNvCxnSpPr/>
          <p:nvPr/>
        </p:nvCxnSpPr>
        <p:spPr>
          <a:xfrm>
            <a:off x="863078" y="1430163"/>
            <a:ext cx="36989" cy="379732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00067" y="5227491"/>
            <a:ext cx="674433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21656" y="1517600"/>
            <a:ext cx="441422" cy="3693319"/>
          </a:xfrm>
          <a:prstGeom prst="rect">
            <a:avLst/>
          </a:prstGeom>
          <a:noFill/>
        </p:spPr>
        <p:txBody>
          <a:bodyPr wrap="none" rtlCol="0">
            <a:spAutoFit/>
          </a:bodyPr>
          <a:lstStyle/>
          <a:p>
            <a:r>
              <a:rPr lang="en-US" dirty="0" smtClean="0">
                <a:solidFill>
                  <a:srgbClr val="595959"/>
                </a:solidFill>
              </a:rPr>
              <a:t>60</a:t>
            </a:r>
          </a:p>
          <a:p>
            <a:endParaRPr lang="en-US" dirty="0">
              <a:solidFill>
                <a:srgbClr val="595959"/>
              </a:solidFill>
            </a:endParaRPr>
          </a:p>
          <a:p>
            <a:r>
              <a:rPr lang="en-US" dirty="0" smtClean="0">
                <a:solidFill>
                  <a:srgbClr val="595959"/>
                </a:solidFill>
              </a:rPr>
              <a:t>50</a:t>
            </a:r>
          </a:p>
          <a:p>
            <a:endParaRPr lang="en-US" dirty="0">
              <a:solidFill>
                <a:srgbClr val="595959"/>
              </a:solidFill>
            </a:endParaRPr>
          </a:p>
          <a:p>
            <a:r>
              <a:rPr lang="en-US" dirty="0" smtClean="0">
                <a:solidFill>
                  <a:srgbClr val="595959"/>
                </a:solidFill>
              </a:rPr>
              <a:t>40</a:t>
            </a:r>
          </a:p>
          <a:p>
            <a:endParaRPr lang="en-US" dirty="0">
              <a:solidFill>
                <a:srgbClr val="595959"/>
              </a:solidFill>
            </a:endParaRPr>
          </a:p>
          <a:p>
            <a:r>
              <a:rPr lang="en-US" dirty="0" smtClean="0">
                <a:solidFill>
                  <a:srgbClr val="595959"/>
                </a:solidFill>
              </a:rPr>
              <a:t>30</a:t>
            </a:r>
          </a:p>
          <a:p>
            <a:endParaRPr lang="en-US" dirty="0">
              <a:solidFill>
                <a:srgbClr val="595959"/>
              </a:solidFill>
            </a:endParaRPr>
          </a:p>
          <a:p>
            <a:r>
              <a:rPr lang="en-US" dirty="0" smtClean="0">
                <a:solidFill>
                  <a:srgbClr val="595959"/>
                </a:solidFill>
              </a:rPr>
              <a:t>20</a:t>
            </a:r>
          </a:p>
          <a:p>
            <a:endParaRPr lang="en-US" dirty="0">
              <a:solidFill>
                <a:srgbClr val="595959"/>
              </a:solidFill>
            </a:endParaRPr>
          </a:p>
          <a:p>
            <a:r>
              <a:rPr lang="en-US" dirty="0" smtClean="0">
                <a:solidFill>
                  <a:srgbClr val="595959"/>
                </a:solidFill>
              </a:rPr>
              <a:t>10</a:t>
            </a:r>
          </a:p>
          <a:p>
            <a:endParaRPr lang="en-US" dirty="0">
              <a:solidFill>
                <a:srgbClr val="595959"/>
              </a:solidFill>
            </a:endParaRPr>
          </a:p>
          <a:p>
            <a:r>
              <a:rPr lang="en-US" dirty="0" smtClean="0">
                <a:solidFill>
                  <a:srgbClr val="595959"/>
                </a:solidFill>
              </a:rPr>
              <a:t>0</a:t>
            </a:r>
            <a:endParaRPr lang="en-US" dirty="0">
              <a:solidFill>
                <a:srgbClr val="595959"/>
              </a:solidFill>
            </a:endParaRPr>
          </a:p>
        </p:txBody>
      </p:sp>
      <p:sp>
        <p:nvSpPr>
          <p:cNvPr id="10" name="TextBox 9"/>
          <p:cNvSpPr txBox="1"/>
          <p:nvPr/>
        </p:nvSpPr>
        <p:spPr>
          <a:xfrm>
            <a:off x="900067" y="5252149"/>
            <a:ext cx="7093156" cy="369332"/>
          </a:xfrm>
          <a:prstGeom prst="rect">
            <a:avLst/>
          </a:prstGeom>
          <a:noFill/>
        </p:spPr>
        <p:txBody>
          <a:bodyPr wrap="square" rtlCol="0">
            <a:spAutoFit/>
          </a:bodyPr>
          <a:lstStyle/>
          <a:p>
            <a:r>
              <a:rPr lang="en-US" dirty="0" smtClean="0">
                <a:solidFill>
                  <a:srgbClr val="595959"/>
                </a:solidFill>
              </a:rPr>
              <a:t>12a			6a			12p			6p			12a	</a:t>
            </a:r>
            <a:endParaRPr lang="en-US" dirty="0">
              <a:solidFill>
                <a:srgbClr val="595959"/>
              </a:solidFill>
            </a:endParaRPr>
          </a:p>
        </p:txBody>
      </p:sp>
      <p:sp>
        <p:nvSpPr>
          <p:cNvPr id="45" name="Content Placeholder 2"/>
          <p:cNvSpPr>
            <a:spLocks noGrp="1"/>
          </p:cNvSpPr>
          <p:nvPr>
            <p:ph idx="1"/>
          </p:nvPr>
        </p:nvSpPr>
        <p:spPr>
          <a:xfrm>
            <a:off x="411943" y="1013611"/>
            <a:ext cx="4117112" cy="4525963"/>
          </a:xfrm>
        </p:spPr>
        <p:txBody>
          <a:bodyPr>
            <a:normAutofit/>
          </a:bodyPr>
          <a:lstStyle/>
          <a:p>
            <a:pPr>
              <a:buNone/>
            </a:pPr>
            <a:r>
              <a:rPr lang="en-US" sz="2400" dirty="0" smtClean="0"/>
              <a:t>        Frequency Regulation</a:t>
            </a:r>
          </a:p>
          <a:p>
            <a:pPr lvl="1"/>
            <a:r>
              <a:rPr lang="en-US" sz="2000" dirty="0" smtClean="0"/>
              <a:t>Stabilizes grid at 60 Hz.</a:t>
            </a:r>
          </a:p>
          <a:p>
            <a:pPr lvl="1"/>
            <a:r>
              <a:rPr lang="en-US" sz="2000" dirty="0" smtClean="0"/>
              <a:t>Commonly provided by natural gas powered generators, but all fossil sources are slow ramping.</a:t>
            </a:r>
          </a:p>
          <a:p>
            <a:pPr lvl="1"/>
            <a:r>
              <a:rPr lang="en-US" sz="2000" dirty="0" smtClean="0"/>
              <a:t>Energy Storage and Demand Response are nearly instantaneous while providing a multitude of additional benefits. </a:t>
            </a:r>
          </a:p>
          <a:p>
            <a:pPr marL="457200" lvl="1" indent="0">
              <a:buNone/>
            </a:pPr>
            <a:endParaRPr lang="en-US" sz="2400" dirty="0"/>
          </a:p>
        </p:txBody>
      </p:sp>
    </p:spTree>
    <p:extLst>
      <p:ext uri="{BB962C8B-B14F-4D97-AF65-F5344CB8AC3E}">
        <p14:creationId xmlns:p14="http://schemas.microsoft.com/office/powerpoint/2010/main" val="2634902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5"/>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xit" presetSubtype="0" fill="hold" grpId="0" nodeType="afterEffect">
                                  <p:stCondLst>
                                    <p:cond delay="0"/>
                                  </p:stCondLst>
                                  <p:childTnLst>
                                    <p:set>
                                      <p:cBhvr>
                                        <p:cTn id="20" dur="1" fill="hold">
                                          <p:stCondLst>
                                            <p:cond delay="499"/>
                                          </p:stCondLst>
                                        </p:cTn>
                                        <p:tgtEl>
                                          <p:spTgt spid="29697"/>
                                        </p:tgtEl>
                                        <p:attrNameLst>
                                          <p:attrName>style.visibility</p:attrName>
                                        </p:attrNameLst>
                                      </p:cBhvr>
                                      <p:to>
                                        <p:strVal val="hidden"/>
                                      </p:to>
                                    </p:set>
                                  </p:childTnLst>
                                </p:cTn>
                              </p:par>
                            </p:childTnLst>
                          </p:cTn>
                        </p:par>
                        <p:par>
                          <p:cTn id="21" fill="hold" nodeType="afterGroup">
                            <p:stCondLst>
                              <p:cond delay="1000"/>
                            </p:stCondLst>
                            <p:childTnLst>
                              <p:par>
                                <p:cTn id="22" presetID="1" presetClass="exit" presetSubtype="0" fill="hold" nodeType="afterEffect">
                                  <p:stCondLst>
                                    <p:cond delay="0"/>
                                  </p:stCondLst>
                                  <p:childTnLst>
                                    <p:set>
                                      <p:cBhvr>
                                        <p:cTn id="23" dur="1" fill="hold">
                                          <p:stCondLst>
                                            <p:cond delay="499"/>
                                          </p:stCondLst>
                                        </p:cTn>
                                        <p:tgtEl>
                                          <p:spTgt spid="3"/>
                                        </p:tgtEl>
                                        <p:attrNameLst>
                                          <p:attrName>style.visibility</p:attrName>
                                        </p:attrNameLst>
                                      </p:cBhvr>
                                      <p:to>
                                        <p:strVal val="hidden"/>
                                      </p:to>
                                    </p:set>
                                  </p:childTnLst>
                                </p:cTn>
                              </p:par>
                            </p:childTnLst>
                          </p:cTn>
                        </p:par>
                        <p:par>
                          <p:cTn id="24" fill="hold" nodeType="afterGroup">
                            <p:stCondLst>
                              <p:cond delay="1500"/>
                            </p:stCondLst>
                            <p:childTnLst>
                              <p:par>
                                <p:cTn id="25" presetID="1" presetClass="exit" presetSubtype="0" fill="hold" nodeType="afterEffect">
                                  <p:stCondLst>
                                    <p:cond delay="0"/>
                                  </p:stCondLst>
                                  <p:childTnLst>
                                    <p:set>
                                      <p:cBhvr>
                                        <p:cTn id="26"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0" y="0"/>
            <a:ext cx="7315200" cy="762000"/>
          </a:xfrm>
        </p:spPr>
        <p:txBody>
          <a:bodyPr/>
          <a:lstStyle/>
          <a:p>
            <a:pPr algn="l"/>
            <a:r>
              <a:rPr lang="en-US" sz="2400" b="1" dirty="0" smtClean="0">
                <a:solidFill>
                  <a:schemeClr val="bg1"/>
                </a:solidFill>
                <a:latin typeface="Arial" charset="0"/>
                <a:cs typeface="Arial" charset="0"/>
              </a:rPr>
              <a:t>Back-Up Slides</a:t>
            </a:r>
          </a:p>
        </p:txBody>
      </p:sp>
      <p:sp>
        <p:nvSpPr>
          <p:cNvPr id="57347" name="Rectangle 2"/>
          <p:cNvSpPr txBox="1">
            <a:spLocks noChangeArrowheads="1"/>
          </p:cNvSpPr>
          <p:nvPr/>
        </p:nvSpPr>
        <p:spPr bwMode="auto">
          <a:xfrm>
            <a:off x="-152400" y="838200"/>
            <a:ext cx="9296400" cy="685800"/>
          </a:xfrm>
          <a:prstGeom prst="rect">
            <a:avLst/>
          </a:prstGeom>
          <a:noFill/>
          <a:ln w="9525">
            <a:noFill/>
            <a:miter lim="800000"/>
            <a:headEnd/>
            <a:tailEnd/>
          </a:ln>
        </p:spPr>
        <p:txBody>
          <a:bodyPr/>
          <a:lstStyle/>
          <a:p>
            <a:pPr marL="342900" indent="-342900" algn="ctr" defTabSz="914400">
              <a:spcBef>
                <a:spcPct val="20000"/>
              </a:spcBef>
            </a:pPr>
            <a:endParaRPr lang="en-US" sz="1600">
              <a:latin typeface="Calibri" pitchFamily="34" charset="0"/>
              <a:cs typeface="Arial" charset="0"/>
            </a:endParaRPr>
          </a:p>
        </p:txBody>
      </p:sp>
      <p:sp>
        <p:nvSpPr>
          <p:cNvPr id="5" name="Content Placeholder 23"/>
          <p:cNvSpPr txBox="1">
            <a:spLocks/>
          </p:cNvSpPr>
          <p:nvPr/>
        </p:nvSpPr>
        <p:spPr>
          <a:xfrm>
            <a:off x="84665" y="2472269"/>
            <a:ext cx="8911164" cy="1473201"/>
          </a:xfrm>
          <a:prstGeom prst="rect">
            <a:avLst/>
          </a:prstGeom>
        </p:spPr>
        <p:txBody>
          <a:bodyPr/>
          <a:lstStyle>
            <a:lvl1pPr marL="342900" indent="-342900" algn="l" rtl="0" eaLnBrk="1" fontAlgn="base" hangingPunct="1">
              <a:spcBef>
                <a:spcPct val="20000"/>
              </a:spcBef>
              <a:spcAft>
                <a:spcPct val="0"/>
              </a:spcAft>
              <a:buClr>
                <a:schemeClr val="tx1"/>
              </a:buClr>
              <a:buBlip>
                <a:blip r:embed="rId3"/>
              </a:buBlip>
              <a:defRPr sz="3200">
                <a:solidFill>
                  <a:srgbClr val="595959"/>
                </a:solidFill>
                <a:latin typeface="+mn-lt"/>
                <a:ea typeface="+mn-ea"/>
                <a:cs typeface="+mn-cs"/>
              </a:defRPr>
            </a:lvl1pPr>
            <a:lvl2pPr marL="742950" indent="-285750" algn="l" rtl="0" eaLnBrk="1" fontAlgn="base" hangingPunct="1">
              <a:spcBef>
                <a:spcPct val="20000"/>
              </a:spcBef>
              <a:spcAft>
                <a:spcPct val="0"/>
              </a:spcAft>
              <a:buClr>
                <a:srgbClr val="33CC33"/>
              </a:buClr>
              <a:buBlip>
                <a:blip r:embed="rId3"/>
              </a:buBlip>
              <a:defRPr sz="2800">
                <a:solidFill>
                  <a:srgbClr val="595959"/>
                </a:solidFill>
                <a:latin typeface="+mn-lt"/>
                <a:ea typeface="+mn-ea"/>
                <a:cs typeface="+mn-cs"/>
              </a:defRPr>
            </a:lvl2pPr>
            <a:lvl3pPr marL="1143000" indent="-228600" algn="l" rtl="0" eaLnBrk="1" fontAlgn="base" hangingPunct="1">
              <a:spcBef>
                <a:spcPct val="20000"/>
              </a:spcBef>
              <a:spcAft>
                <a:spcPct val="0"/>
              </a:spcAft>
              <a:buClr>
                <a:srgbClr val="66FF33"/>
              </a:buClr>
              <a:buBlip>
                <a:blip r:embed="rId3"/>
              </a:buBlip>
              <a:defRPr sz="2400">
                <a:solidFill>
                  <a:srgbClr val="595959"/>
                </a:solidFill>
                <a:latin typeface="+mn-lt"/>
                <a:ea typeface="+mn-ea"/>
                <a:cs typeface="+mn-cs"/>
              </a:defRPr>
            </a:lvl3pPr>
            <a:lvl4pPr marL="16002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4pPr>
            <a:lvl5pPr marL="2057400" indent="-228600" algn="l" rtl="0" eaLnBrk="1" fontAlgn="base" hangingPunct="1">
              <a:spcBef>
                <a:spcPct val="20000"/>
              </a:spcBef>
              <a:spcAft>
                <a:spcPct val="0"/>
              </a:spcAft>
              <a:buBlip>
                <a:blip r:embed="rId3"/>
              </a:buBlip>
              <a:defRPr sz="2000">
                <a:solidFill>
                  <a:srgbClr val="595959"/>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defRPr/>
            </a:pPr>
            <a:r>
              <a:rPr lang="en-US" sz="4000" dirty="0" smtClean="0">
                <a:solidFill>
                  <a:srgbClr val="000000"/>
                </a:solidFill>
                <a:latin typeface="Arial"/>
                <a:cs typeface="Arial"/>
              </a:rPr>
              <a:t>Back-Up Slides</a:t>
            </a:r>
          </a:p>
        </p:txBody>
      </p:sp>
    </p:spTree>
    <p:extLst>
      <p:ext uri="{BB962C8B-B14F-4D97-AF65-F5344CB8AC3E}">
        <p14:creationId xmlns:p14="http://schemas.microsoft.com/office/powerpoint/2010/main" val="20687884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dirty="0" smtClean="0"/>
              <a:t>Clean Coalition Vision = DG+DR+ES+EV+MC2</a:t>
            </a:r>
            <a:endParaRPr lang="en-US" sz="2800" dirty="0"/>
          </a:p>
        </p:txBody>
      </p:sp>
      <p:pic>
        <p:nvPicPr>
          <p:cNvPr id="22" name="Content Placeholder 2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762000"/>
            <a:ext cx="7772400" cy="5700507"/>
          </a:xfrm>
        </p:spPr>
      </p:pic>
      <p:cxnSp>
        <p:nvCxnSpPr>
          <p:cNvPr id="24" name="Straight Arrow Connector 23"/>
          <p:cNvCxnSpPr/>
          <p:nvPr/>
        </p:nvCxnSpPr>
        <p:spPr>
          <a:xfrm flipH="1" flipV="1">
            <a:off x="6934200" y="4648200"/>
            <a:ext cx="76200" cy="4572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019800" y="2514600"/>
            <a:ext cx="533400" cy="6858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9399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Title 1"/>
          <p:cNvSpPr>
            <a:spLocks noGrp="1"/>
          </p:cNvSpPr>
          <p:nvPr>
            <p:ph type="title"/>
          </p:nvPr>
        </p:nvSpPr>
        <p:spPr/>
        <p:txBody>
          <a:bodyPr>
            <a:normAutofit/>
          </a:bodyPr>
          <a:lstStyle/>
          <a:p>
            <a:r>
              <a:rPr lang="en-US" dirty="0">
                <a:latin typeface="Arial" charset="0"/>
                <a:cs typeface="Arial" charset="0"/>
              </a:rPr>
              <a:t>CLEAN Programs Deliver Cost-Effective Scale</a:t>
            </a:r>
            <a:endParaRPr lang="en-US" dirty="0" smtClean="0">
              <a:latin typeface="Arial" charset="0"/>
              <a:cs typeface="Arial" charset="0"/>
            </a:endParaRPr>
          </a:p>
        </p:txBody>
      </p:sp>
      <p:sp>
        <p:nvSpPr>
          <p:cNvPr id="133124"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33125" name="Rectangle 2"/>
          <p:cNvSpPr txBox="1">
            <a:spLocks noChangeArrowheads="1"/>
          </p:cNvSpPr>
          <p:nvPr/>
        </p:nvSpPr>
        <p:spPr bwMode="auto">
          <a:xfrm>
            <a:off x="-152400" y="838200"/>
            <a:ext cx="9296400" cy="685800"/>
          </a:xfrm>
          <a:prstGeom prst="rect">
            <a:avLst/>
          </a:prstGeom>
          <a:noFill/>
          <a:ln w="9525">
            <a:noFill/>
            <a:miter lim="800000"/>
            <a:headEnd/>
            <a:tailEnd/>
          </a:ln>
        </p:spPr>
        <p:txBody>
          <a:bodyPr/>
          <a:lstStyle/>
          <a:p>
            <a:pPr marL="342900" indent="-342900" algn="ctr" defTabSz="914400">
              <a:spcBef>
                <a:spcPct val="20000"/>
              </a:spcBef>
            </a:pPr>
            <a:r>
              <a:rPr lang="en-US" sz="2800" b="1" u="sng">
                <a:cs typeface="Arial" charset="0"/>
              </a:rPr>
              <a:t>Solar Markets: Germany vs California </a:t>
            </a:r>
            <a:r>
              <a:rPr lang="en-US" sz="1600" b="1" u="sng">
                <a:cs typeface="Arial" charset="0"/>
              </a:rPr>
              <a:t>(RPS + CSI + other)</a:t>
            </a:r>
            <a:endParaRPr lang="en-US" sz="1600">
              <a:cs typeface="Arial" charset="0"/>
            </a:endParaRPr>
          </a:p>
        </p:txBody>
      </p:sp>
      <p:graphicFrame>
        <p:nvGraphicFramePr>
          <p:cNvPr id="133122" name="Object 2"/>
          <p:cNvGraphicFramePr>
            <a:graphicFrameLocks noGrp="1" noChangeAspect="1"/>
          </p:cNvGraphicFramePr>
          <p:nvPr>
            <p:extLst>
              <p:ext uri="{D42A27DB-BD31-4B8C-83A1-F6EECF244321}">
                <p14:modId xmlns:p14="http://schemas.microsoft.com/office/powerpoint/2010/main" val="2016504270"/>
              </p:ext>
            </p:extLst>
          </p:nvPr>
        </p:nvGraphicFramePr>
        <p:xfrm>
          <a:off x="-1143000" y="1524000"/>
          <a:ext cx="10228263" cy="3935413"/>
        </p:xfrm>
        <a:graphic>
          <a:graphicData uri="http://schemas.openxmlformats.org/presentationml/2006/ole">
            <mc:AlternateContent xmlns:mc="http://schemas.openxmlformats.org/markup-compatibility/2006">
              <mc:Choice xmlns:v="urn:schemas-microsoft-com:vml" Requires="v">
                <p:oleObj spid="_x0000_s201733" name="Worksheet" r:id="rId4" imgW="6696153" imgH="2800291" progId="Excel.Sheet.8">
                  <p:embed/>
                </p:oleObj>
              </mc:Choice>
              <mc:Fallback>
                <p:oleObj name="Worksheet" r:id="rId4" imgW="6696153" imgH="2800291" progId="Excel.Sheet.8">
                  <p:embed/>
                  <p:pic>
                    <p:nvPicPr>
                      <p:cNvPr id="0" name="Picture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524000"/>
                        <a:ext cx="10228263" cy="3935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26" name="TextBox 3"/>
          <p:cNvSpPr txBox="1">
            <a:spLocks noChangeArrowheads="1"/>
          </p:cNvSpPr>
          <p:nvPr/>
        </p:nvSpPr>
        <p:spPr bwMode="auto">
          <a:xfrm>
            <a:off x="657225" y="5556250"/>
            <a:ext cx="8001000" cy="707886"/>
          </a:xfrm>
          <a:prstGeom prst="rect">
            <a:avLst/>
          </a:prstGeom>
          <a:solidFill>
            <a:srgbClr val="FFFF00"/>
          </a:solidFill>
          <a:ln w="9525">
            <a:solidFill>
              <a:schemeClr val="tx1"/>
            </a:solidFill>
            <a:miter lim="800000"/>
            <a:headEnd/>
            <a:tailEnd/>
          </a:ln>
        </p:spPr>
        <p:txBody>
          <a:bodyPr>
            <a:spAutoFit/>
          </a:bodyPr>
          <a:lstStyle/>
          <a:p>
            <a:pPr algn="ctr"/>
            <a:r>
              <a:rPr lang="en-US" sz="2000" dirty="0">
                <a:cs typeface="Arial" charset="0"/>
              </a:rPr>
              <a:t>Germany added </a:t>
            </a:r>
            <a:r>
              <a:rPr lang="en-US" sz="2000" dirty="0" smtClean="0">
                <a:cs typeface="Arial" charset="0"/>
              </a:rPr>
              <a:t>nearly 15 </a:t>
            </a:r>
            <a:r>
              <a:rPr lang="en-US" sz="2000" dirty="0">
                <a:cs typeface="Arial" charset="0"/>
              </a:rPr>
              <a:t>times more solar than California in </a:t>
            </a:r>
            <a:r>
              <a:rPr lang="en-US" sz="2000" dirty="0" smtClean="0">
                <a:cs typeface="Arial" charset="0"/>
              </a:rPr>
              <a:t>2011,</a:t>
            </a:r>
            <a:endParaRPr lang="en-US" sz="2000" dirty="0">
              <a:cs typeface="Arial" charset="0"/>
            </a:endParaRPr>
          </a:p>
          <a:p>
            <a:pPr algn="ctr"/>
            <a:r>
              <a:rPr lang="en-US" sz="2000" dirty="0" smtClean="0">
                <a:cs typeface="Arial" charset="0"/>
              </a:rPr>
              <a:t>even </a:t>
            </a:r>
            <a:r>
              <a:rPr lang="en-US" sz="2000" dirty="0">
                <a:cs typeface="Arial" charset="0"/>
              </a:rPr>
              <a:t>though California’s solar resource is 70% better!!!</a:t>
            </a:r>
          </a:p>
        </p:txBody>
      </p:sp>
      <p:sp>
        <p:nvSpPr>
          <p:cNvPr id="133127" name="TextBox 7"/>
          <p:cNvSpPr txBox="1">
            <a:spLocks noChangeArrowheads="1"/>
          </p:cNvSpPr>
          <p:nvPr/>
        </p:nvSpPr>
        <p:spPr bwMode="auto">
          <a:xfrm>
            <a:off x="6629400" y="4979988"/>
            <a:ext cx="2286000" cy="428625"/>
          </a:xfrm>
          <a:prstGeom prst="rect">
            <a:avLst/>
          </a:prstGeom>
          <a:noFill/>
          <a:ln w="9525">
            <a:noFill/>
            <a:miter lim="800000"/>
            <a:headEnd/>
            <a:tailEnd/>
          </a:ln>
        </p:spPr>
        <p:txBody>
          <a:bodyPr>
            <a:spAutoFit/>
          </a:bodyPr>
          <a:lstStyle/>
          <a:p>
            <a:r>
              <a:rPr lang="en-US" sz="1100">
                <a:cs typeface="Arial" charset="0"/>
              </a:rPr>
              <a:t>Sources:  CPUC, CEC, SEIA and                       German equivalents.</a:t>
            </a:r>
          </a:p>
        </p:txBody>
      </p:sp>
      <p:sp>
        <p:nvSpPr>
          <p:cNvPr id="2" name="TextBox 1"/>
          <p:cNvSpPr txBox="1"/>
          <p:nvPr/>
        </p:nvSpPr>
        <p:spPr>
          <a:xfrm>
            <a:off x="925489" y="1655326"/>
            <a:ext cx="461665" cy="2585323"/>
          </a:xfrm>
          <a:prstGeom prst="rect">
            <a:avLst/>
          </a:prstGeom>
          <a:noFill/>
        </p:spPr>
        <p:txBody>
          <a:bodyPr vert="vert270" wrap="square" rtlCol="0">
            <a:spAutoFit/>
          </a:bodyPr>
          <a:lstStyle/>
          <a:p>
            <a:r>
              <a:rPr lang="en-US" dirty="0" smtClean="0"/>
              <a:t>Cumulative MW</a:t>
            </a:r>
            <a:endParaRPr lang="en-US" dirty="0"/>
          </a:p>
        </p:txBody>
      </p:sp>
    </p:spTree>
    <p:extLst>
      <p:ext uri="{BB962C8B-B14F-4D97-AF65-F5344CB8AC3E}">
        <p14:creationId xmlns:p14="http://schemas.microsoft.com/office/powerpoint/2010/main" val="33851961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655" y="1213794"/>
            <a:ext cx="1153474" cy="132692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6393" y="5407053"/>
            <a:ext cx="1037655" cy="1037655"/>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7817" y="5515676"/>
            <a:ext cx="833852" cy="83385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5237" y="5231453"/>
            <a:ext cx="1227834" cy="1171631"/>
          </a:xfrm>
          <a:prstGeom prst="rect">
            <a:avLst/>
          </a:prstGeom>
        </p:spPr>
      </p:pic>
      <p:sp>
        <p:nvSpPr>
          <p:cNvPr id="2" name="Title 1"/>
          <p:cNvSpPr>
            <a:spLocks noGrp="1"/>
          </p:cNvSpPr>
          <p:nvPr>
            <p:ph type="title"/>
          </p:nvPr>
        </p:nvSpPr>
        <p:spPr/>
        <p:txBody>
          <a:bodyPr>
            <a:normAutofit/>
          </a:bodyPr>
          <a:lstStyle/>
          <a:p>
            <a:r>
              <a:rPr lang="en-US" dirty="0" smtClean="0"/>
              <a:t>Wholesale DG is the Critical &amp; </a:t>
            </a:r>
            <a:r>
              <a:rPr lang="en-US" u="sng" dirty="0" smtClean="0"/>
              <a:t>Missing</a:t>
            </a:r>
            <a:r>
              <a:rPr lang="en-US" dirty="0" smtClean="0"/>
              <a:t> Segment</a:t>
            </a:r>
            <a:endParaRPr lang="en-US" dirty="0"/>
          </a:p>
        </p:txBody>
      </p:sp>
      <p:grpSp>
        <p:nvGrpSpPr>
          <p:cNvPr id="3" name="Group 28"/>
          <p:cNvGrpSpPr>
            <a:grpSpLocks/>
          </p:cNvGrpSpPr>
          <p:nvPr/>
        </p:nvGrpSpPr>
        <p:grpSpPr bwMode="auto">
          <a:xfrm>
            <a:off x="622108" y="972955"/>
            <a:ext cx="8284499" cy="5191538"/>
            <a:chOff x="913606" y="917386"/>
            <a:chExt cx="8301992" cy="6114998"/>
          </a:xfrm>
        </p:grpSpPr>
        <p:pic>
          <p:nvPicPr>
            <p:cNvPr id="6" name="Picture 5"/>
            <p:cNvPicPr>
              <a:picLocks noChangeAspect="1" noChangeArrowheads="1"/>
            </p:cNvPicPr>
            <p:nvPr/>
          </p:nvPicPr>
          <p:blipFill>
            <a:blip r:embed="rId7" cstate="print"/>
            <a:srcRect/>
            <a:stretch>
              <a:fillRect/>
            </a:stretch>
          </p:blipFill>
          <p:spPr bwMode="auto">
            <a:xfrm>
              <a:off x="1004518" y="2819793"/>
              <a:ext cx="1424613" cy="938309"/>
            </a:xfrm>
            <a:prstGeom prst="rect">
              <a:avLst/>
            </a:prstGeom>
            <a:noFill/>
            <a:ln w="9525">
              <a:noFill/>
              <a:miter lim="800000"/>
              <a:headEnd/>
              <a:tailEnd/>
            </a:ln>
          </p:spPr>
        </p:pic>
        <p:pic>
          <p:nvPicPr>
            <p:cNvPr id="7" name="Picture 2" descr="http://adm2.elpasoco.com/planning/falcon_peyton_masterplan/images/350px/FtCarsonsolar.jpg"/>
            <p:cNvPicPr>
              <a:picLocks noChangeAspect="1" noChangeArrowheads="1"/>
            </p:cNvPicPr>
            <p:nvPr/>
          </p:nvPicPr>
          <p:blipFill>
            <a:blip r:embed="rId8" cstate="print"/>
            <a:srcRect/>
            <a:stretch>
              <a:fillRect/>
            </a:stretch>
          </p:blipFill>
          <p:spPr bwMode="auto">
            <a:xfrm>
              <a:off x="5714713" y="4248583"/>
              <a:ext cx="1828800" cy="1374776"/>
            </a:xfrm>
            <a:prstGeom prst="rect">
              <a:avLst/>
            </a:prstGeom>
            <a:noFill/>
            <a:ln w="9525">
              <a:noFill/>
              <a:miter lim="800000"/>
              <a:headEnd/>
              <a:tailEnd/>
            </a:ln>
          </p:spPr>
        </p:pic>
        <p:pic>
          <p:nvPicPr>
            <p:cNvPr id="9" name="Picture 2"/>
            <p:cNvPicPr>
              <a:picLocks noChangeAspect="1" noChangeArrowheads="1"/>
            </p:cNvPicPr>
            <p:nvPr/>
          </p:nvPicPr>
          <p:blipFill>
            <a:blip r:embed="rId9" cstate="print"/>
            <a:srcRect/>
            <a:stretch>
              <a:fillRect/>
            </a:stretch>
          </p:blipFill>
          <p:spPr bwMode="auto">
            <a:xfrm>
              <a:off x="7354799" y="2608453"/>
              <a:ext cx="1860799" cy="1490323"/>
            </a:xfrm>
            <a:prstGeom prst="rect">
              <a:avLst/>
            </a:prstGeom>
            <a:noFill/>
            <a:ln w="9525">
              <a:noFill/>
              <a:miter lim="800000"/>
              <a:headEnd/>
              <a:tailEnd/>
            </a:ln>
          </p:spPr>
        </p:pic>
        <p:pic>
          <p:nvPicPr>
            <p:cNvPr id="10" name="Picture 8" descr="http://global.kyocera.com/news/2005/images/kii-solar.jpg"/>
            <p:cNvPicPr>
              <a:picLocks noChangeAspect="1" noChangeArrowheads="1"/>
            </p:cNvPicPr>
            <p:nvPr/>
          </p:nvPicPr>
          <p:blipFill>
            <a:blip r:embed="rId10" cstate="print"/>
            <a:srcRect/>
            <a:stretch>
              <a:fillRect/>
            </a:stretch>
          </p:blipFill>
          <p:spPr bwMode="auto">
            <a:xfrm>
              <a:off x="2467390" y="1041068"/>
              <a:ext cx="1967922" cy="1308910"/>
            </a:xfrm>
            <a:prstGeom prst="rect">
              <a:avLst/>
            </a:prstGeom>
            <a:noFill/>
            <a:ln w="9525">
              <a:noFill/>
              <a:miter lim="800000"/>
              <a:headEnd/>
              <a:tailEnd/>
            </a:ln>
          </p:spPr>
        </p:pic>
        <p:grpSp>
          <p:nvGrpSpPr>
            <p:cNvPr id="4" name="Group 9"/>
            <p:cNvGrpSpPr/>
            <p:nvPr/>
          </p:nvGrpSpPr>
          <p:grpSpPr>
            <a:xfrm>
              <a:off x="913606" y="1383506"/>
              <a:ext cx="7315994" cy="4344194"/>
              <a:chOff x="837406" y="1296194"/>
              <a:chExt cx="7315994" cy="4344194"/>
            </a:xfrm>
            <a:effectLst>
              <a:outerShdw blurRad="50800" dist="38100" dir="2700000" algn="tl" rotWithShape="0">
                <a:prstClr val="black">
                  <a:alpha val="40000"/>
                </a:prstClr>
              </a:outerShdw>
            </a:effectLst>
          </p:grpSpPr>
          <p:cxnSp>
            <p:nvCxnSpPr>
              <p:cNvPr id="18" name="Straight Arrow Connector 17"/>
              <p:cNvCxnSpPr/>
              <p:nvPr/>
            </p:nvCxnSpPr>
            <p:spPr>
              <a:xfrm>
                <a:off x="838200" y="5638800"/>
                <a:ext cx="7315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1333500" y="3467100"/>
                <a:ext cx="434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4" name="Oval 13"/>
            <p:cNvSpPr/>
            <p:nvPr/>
          </p:nvSpPr>
          <p:spPr>
            <a:xfrm>
              <a:off x="982114" y="4343401"/>
              <a:ext cx="1752930" cy="1300575"/>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1"/>
                  </a:solidFill>
                  <a:ea typeface="Arial" charset="0"/>
                </a:rPr>
                <a:t>Retail DG</a:t>
              </a:r>
            </a:p>
            <a:p>
              <a:pPr algn="ctr" fontAlgn="auto">
                <a:spcBef>
                  <a:spcPts val="0"/>
                </a:spcBef>
                <a:spcAft>
                  <a:spcPts val="0"/>
                </a:spcAft>
                <a:defRPr/>
              </a:pPr>
              <a:r>
                <a:rPr lang="en-US" dirty="0">
                  <a:solidFill>
                    <a:schemeClr val="tx1"/>
                  </a:solidFill>
                  <a:ea typeface="Arial" charset="0"/>
                </a:rPr>
                <a:t>&lt;1 MW</a:t>
              </a:r>
            </a:p>
          </p:txBody>
        </p:sp>
        <p:sp>
          <p:nvSpPr>
            <p:cNvPr id="16" name="Oval 15"/>
            <p:cNvSpPr/>
            <p:nvPr/>
          </p:nvSpPr>
          <p:spPr>
            <a:xfrm>
              <a:off x="6088629" y="962740"/>
              <a:ext cx="3126969" cy="1801277"/>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solidFill>
                    <a:schemeClr val="tx1"/>
                  </a:solidFill>
                </a:rPr>
                <a:t>Central </a:t>
              </a:r>
              <a:r>
                <a:rPr lang="en-US" sz="2000" dirty="0" smtClean="0">
                  <a:solidFill>
                    <a:schemeClr val="tx1"/>
                  </a:solidFill>
                </a:rPr>
                <a:t>Generation </a:t>
              </a:r>
            </a:p>
            <a:p>
              <a:pPr algn="ctr" fontAlgn="auto">
                <a:spcBef>
                  <a:spcPts val="0"/>
                </a:spcBef>
                <a:spcAft>
                  <a:spcPts val="0"/>
                </a:spcAft>
                <a:defRPr/>
              </a:pPr>
              <a:r>
                <a:rPr lang="en-US" sz="2000" dirty="0" smtClean="0">
                  <a:solidFill>
                    <a:schemeClr val="tx1"/>
                  </a:solidFill>
                </a:rPr>
                <a:t>~</a:t>
              </a:r>
              <a:r>
                <a:rPr lang="en-US" sz="2000" dirty="0">
                  <a:solidFill>
                    <a:schemeClr val="tx1"/>
                  </a:solidFill>
                </a:rPr>
                <a:t>20 MW-and-larger</a:t>
              </a:r>
            </a:p>
          </p:txBody>
        </p:sp>
        <p:cxnSp>
          <p:nvCxnSpPr>
            <p:cNvPr id="17" name="Straight Connector 16"/>
            <p:cNvCxnSpPr/>
            <p:nvPr/>
          </p:nvCxnSpPr>
          <p:spPr>
            <a:xfrm>
              <a:off x="6088629" y="917386"/>
              <a:ext cx="0" cy="611499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Group 38"/>
          <p:cNvGrpSpPr>
            <a:grpSpLocks/>
          </p:cNvGrpSpPr>
          <p:nvPr/>
        </p:nvGrpSpPr>
        <p:grpSpPr bwMode="auto">
          <a:xfrm>
            <a:off x="2646146" y="5136590"/>
            <a:ext cx="4938571" cy="680673"/>
            <a:chOff x="3361720" y="5289652"/>
            <a:chExt cx="4450128" cy="679866"/>
          </a:xfrm>
        </p:grpSpPr>
        <p:sp>
          <p:nvSpPr>
            <p:cNvPr id="22" name="TextBox 33"/>
            <p:cNvSpPr txBox="1">
              <a:spLocks noChangeArrowheads="1"/>
            </p:cNvSpPr>
            <p:nvPr/>
          </p:nvSpPr>
          <p:spPr bwMode="auto">
            <a:xfrm>
              <a:off x="3361720" y="5289652"/>
              <a:ext cx="1904999" cy="645564"/>
            </a:xfrm>
            <a:prstGeom prst="rect">
              <a:avLst/>
            </a:prstGeom>
            <a:noFill/>
            <a:ln w="9525">
              <a:noFill/>
              <a:miter lim="800000"/>
              <a:headEnd/>
              <a:tailEnd/>
            </a:ln>
          </p:spPr>
          <p:txBody>
            <a:bodyPr>
              <a:spAutoFit/>
            </a:bodyPr>
            <a:lstStyle/>
            <a:p>
              <a:pPr algn="ctr"/>
              <a:r>
                <a:rPr lang="en-US" i="1" dirty="0" smtClean="0">
                  <a:latin typeface="Constantia" pitchFamily="18" charset="0"/>
                </a:rPr>
                <a:t>Distribution </a:t>
              </a:r>
            </a:p>
            <a:p>
              <a:pPr algn="ctr"/>
              <a:r>
                <a:rPr lang="en-US" i="1" dirty="0" smtClean="0">
                  <a:latin typeface="Constantia" pitchFamily="18" charset="0"/>
                </a:rPr>
                <a:t>Grid</a:t>
              </a:r>
              <a:endParaRPr lang="en-US" i="1" dirty="0">
                <a:latin typeface="Constantia" pitchFamily="18" charset="0"/>
              </a:endParaRPr>
            </a:p>
          </p:txBody>
        </p:sp>
        <p:sp>
          <p:nvSpPr>
            <p:cNvPr id="23" name="TextBox 34"/>
            <p:cNvSpPr txBox="1">
              <a:spLocks noChangeArrowheads="1"/>
            </p:cNvSpPr>
            <p:nvPr/>
          </p:nvSpPr>
          <p:spPr bwMode="auto">
            <a:xfrm>
              <a:off x="5855011" y="5323954"/>
              <a:ext cx="1956837" cy="645564"/>
            </a:xfrm>
            <a:prstGeom prst="rect">
              <a:avLst/>
            </a:prstGeom>
            <a:noFill/>
            <a:ln w="9525">
              <a:noFill/>
              <a:miter lim="800000"/>
              <a:headEnd/>
              <a:tailEnd/>
            </a:ln>
          </p:spPr>
          <p:txBody>
            <a:bodyPr wrap="square">
              <a:spAutoFit/>
            </a:bodyPr>
            <a:lstStyle/>
            <a:p>
              <a:pPr algn="ctr"/>
              <a:r>
                <a:rPr lang="en-US" i="1" dirty="0" smtClean="0">
                  <a:latin typeface="Constantia" pitchFamily="18" charset="0"/>
                </a:rPr>
                <a:t>Transmission </a:t>
              </a:r>
            </a:p>
            <a:p>
              <a:pPr algn="ctr"/>
              <a:r>
                <a:rPr lang="en-US" i="1" dirty="0" smtClean="0">
                  <a:latin typeface="Constantia" pitchFamily="18" charset="0"/>
                </a:rPr>
                <a:t>Grid</a:t>
              </a:r>
              <a:endParaRPr lang="en-US" i="1" dirty="0">
                <a:latin typeface="Constantia" pitchFamily="18" charset="0"/>
              </a:endParaRPr>
            </a:p>
          </p:txBody>
        </p:sp>
      </p:grpSp>
      <p:sp>
        <p:nvSpPr>
          <p:cNvPr id="26" name="TextBox 33"/>
          <p:cNvSpPr txBox="1">
            <a:spLocks noChangeArrowheads="1"/>
          </p:cNvSpPr>
          <p:nvPr/>
        </p:nvSpPr>
        <p:spPr bwMode="auto">
          <a:xfrm>
            <a:off x="320160" y="1011460"/>
            <a:ext cx="1905000" cy="369332"/>
          </a:xfrm>
          <a:prstGeom prst="rect">
            <a:avLst/>
          </a:prstGeom>
          <a:noFill/>
          <a:ln w="9525">
            <a:noFill/>
            <a:miter lim="800000"/>
            <a:headEnd/>
            <a:tailEnd/>
          </a:ln>
        </p:spPr>
        <p:txBody>
          <a:bodyPr>
            <a:spAutoFit/>
          </a:bodyPr>
          <a:lstStyle/>
          <a:p>
            <a:r>
              <a:rPr lang="en-US" i="1" dirty="0" smtClean="0">
                <a:latin typeface="Constantia" pitchFamily="18" charset="0"/>
              </a:rPr>
              <a:t>Project Size</a:t>
            </a:r>
            <a:endParaRPr lang="en-US" i="1" dirty="0">
              <a:latin typeface="Constantia" pitchFamily="18" charset="0"/>
            </a:endParaRPr>
          </a:p>
        </p:txBody>
      </p:sp>
      <p:cxnSp>
        <p:nvCxnSpPr>
          <p:cNvPr id="20" name="Straight Connector 19"/>
          <p:cNvCxnSpPr/>
          <p:nvPr/>
        </p:nvCxnSpPr>
        <p:spPr bwMode="auto">
          <a:xfrm>
            <a:off x="2491668" y="972955"/>
            <a:ext cx="17855" cy="5191538"/>
          </a:xfrm>
          <a:prstGeom prst="line">
            <a:avLst/>
          </a:prstGeom>
          <a:ln w="3810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bwMode="auto">
          <a:xfrm>
            <a:off x="2491668" y="2286000"/>
            <a:ext cx="3294559" cy="1973528"/>
          </a:xfrm>
          <a:prstGeom prst="ellipse">
            <a:avLst/>
          </a:prstGeom>
          <a:noFill/>
          <a:ln w="57150">
            <a:solidFill>
              <a:srgbClr val="66FF3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smtClean="0">
                <a:solidFill>
                  <a:schemeClr val="tx1"/>
                </a:solidFill>
              </a:rPr>
              <a:t>Wholesale DG,</a:t>
            </a:r>
          </a:p>
          <a:p>
            <a:pPr algn="ctr" fontAlgn="auto">
              <a:spcBef>
                <a:spcPts val="0"/>
              </a:spcBef>
              <a:spcAft>
                <a:spcPts val="0"/>
              </a:spcAft>
              <a:defRPr/>
            </a:pPr>
            <a:r>
              <a:rPr lang="en-US" sz="2000" u="sng" dirty="0" smtClean="0">
                <a:solidFill>
                  <a:schemeClr val="tx1"/>
                </a:solidFill>
              </a:rPr>
              <a:t> &lt;20 MW</a:t>
            </a:r>
            <a:endParaRPr lang="en-US" sz="2000" u="sng" dirty="0">
              <a:solidFill>
                <a:schemeClr val="tx1"/>
              </a:solidFill>
            </a:endParaRPr>
          </a:p>
        </p:txBody>
      </p:sp>
      <p:sp>
        <p:nvSpPr>
          <p:cNvPr id="24" name="TextBox 33"/>
          <p:cNvSpPr txBox="1">
            <a:spLocks noChangeArrowheads="1"/>
          </p:cNvSpPr>
          <p:nvPr/>
        </p:nvSpPr>
        <p:spPr bwMode="auto">
          <a:xfrm>
            <a:off x="622108" y="5136597"/>
            <a:ext cx="1603052" cy="646331"/>
          </a:xfrm>
          <a:prstGeom prst="rect">
            <a:avLst/>
          </a:prstGeom>
          <a:noFill/>
          <a:ln w="9525">
            <a:noFill/>
            <a:miter lim="800000"/>
            <a:headEnd/>
            <a:tailEnd/>
          </a:ln>
        </p:spPr>
        <p:txBody>
          <a:bodyPr wrap="square">
            <a:spAutoFit/>
          </a:bodyPr>
          <a:lstStyle/>
          <a:p>
            <a:pPr algn="ctr"/>
            <a:r>
              <a:rPr lang="en-US" i="1" dirty="0" smtClean="0">
                <a:latin typeface="Constantia" pitchFamily="18" charset="0"/>
              </a:rPr>
              <a:t>Behind the </a:t>
            </a:r>
          </a:p>
          <a:p>
            <a:pPr algn="ctr"/>
            <a:r>
              <a:rPr lang="en-US" i="1" dirty="0" smtClean="0">
                <a:latin typeface="Constantia" pitchFamily="18" charset="0"/>
              </a:rPr>
              <a:t>Meter</a:t>
            </a:r>
            <a:endParaRPr lang="en-US" i="1" dirty="0">
              <a:latin typeface="Constantia" pitchFamily="18" charset="0"/>
            </a:endParaRPr>
          </a:p>
        </p:txBody>
      </p:sp>
    </p:spTree>
    <p:extLst>
      <p:ext uri="{BB962C8B-B14F-4D97-AF65-F5344CB8AC3E}">
        <p14:creationId xmlns:p14="http://schemas.microsoft.com/office/powerpoint/2010/main" val="23964294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
            <a:ext cx="7620000" cy="762000"/>
          </a:xfrm>
        </p:spPr>
        <p:txBody>
          <a:bodyPr>
            <a:normAutofit/>
          </a:bodyPr>
          <a:lstStyle/>
          <a:p>
            <a:r>
              <a:rPr lang="en-US" dirty="0" smtClean="0"/>
              <a:t>German Solar Capacity is Small WDG (Rooftops)</a:t>
            </a:r>
            <a:endParaRPr lang="en-US" dirty="0"/>
          </a:p>
        </p:txBody>
      </p:sp>
      <p:graphicFrame>
        <p:nvGraphicFramePr>
          <p:cNvPr id="4" name="Chart 3"/>
          <p:cNvGraphicFramePr>
            <a:graphicFrameLocks/>
          </p:cNvGraphicFramePr>
          <p:nvPr/>
        </p:nvGraphicFramePr>
        <p:xfrm>
          <a:off x="0" y="762000"/>
          <a:ext cx="91440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114800" y="5224790"/>
            <a:ext cx="4267200" cy="261610"/>
          </a:xfrm>
          <a:prstGeom prst="rect">
            <a:avLst/>
          </a:prstGeom>
          <a:noFill/>
        </p:spPr>
        <p:txBody>
          <a:bodyPr wrap="square" rtlCol="0">
            <a:spAutoFit/>
          </a:bodyPr>
          <a:lstStyle/>
          <a:p>
            <a:pPr algn="r"/>
            <a:r>
              <a:rPr lang="en-US" sz="1100" dirty="0" smtClean="0"/>
              <a:t>Source: Paul </a:t>
            </a:r>
            <a:r>
              <a:rPr lang="en-US" sz="1100" dirty="0" err="1" smtClean="0"/>
              <a:t>Gipe</a:t>
            </a:r>
            <a:r>
              <a:rPr lang="en-US" sz="1100" dirty="0" smtClean="0"/>
              <a:t>, March 2011</a:t>
            </a:r>
            <a:endParaRPr lang="en-US" sz="1100" dirty="0"/>
          </a:p>
        </p:txBody>
      </p:sp>
      <p:sp>
        <p:nvSpPr>
          <p:cNvPr id="6" name="TextBox 5"/>
          <p:cNvSpPr txBox="1"/>
          <p:nvPr/>
        </p:nvSpPr>
        <p:spPr>
          <a:xfrm>
            <a:off x="457200" y="5602069"/>
            <a:ext cx="8305800" cy="646331"/>
          </a:xfrm>
          <a:prstGeom prst="rect">
            <a:avLst/>
          </a:prstGeom>
          <a:solidFill>
            <a:srgbClr val="FFFF00"/>
          </a:solidFill>
        </p:spPr>
        <p:txBody>
          <a:bodyPr wrap="square" rtlCol="0">
            <a:spAutoFit/>
          </a:bodyPr>
          <a:lstStyle/>
          <a:p>
            <a:pPr algn="ctr"/>
            <a:r>
              <a:rPr lang="en-US" b="1" dirty="0" smtClean="0"/>
              <a:t>Germany’s solar deployments are almost entirely &lt;2 MW rooftop projects interconnected to the distribution grid (not behind-the-meter)</a:t>
            </a:r>
            <a:endParaRPr lang="en-US" b="1" dirty="0"/>
          </a:p>
        </p:txBody>
      </p:sp>
      <p:sp>
        <p:nvSpPr>
          <p:cNvPr id="7" name="TextBox 6"/>
          <p:cNvSpPr txBox="1"/>
          <p:nvPr/>
        </p:nvSpPr>
        <p:spPr>
          <a:xfrm>
            <a:off x="6019800" y="1676400"/>
            <a:ext cx="838200" cy="307777"/>
          </a:xfrm>
          <a:prstGeom prst="rect">
            <a:avLst/>
          </a:prstGeom>
          <a:noFill/>
        </p:spPr>
        <p:txBody>
          <a:bodyPr wrap="square" rtlCol="0">
            <a:spAutoFit/>
          </a:bodyPr>
          <a:lstStyle/>
          <a:p>
            <a:r>
              <a:rPr lang="en-US" sz="1400" dirty="0" smtClean="0"/>
              <a:t>22.5%</a:t>
            </a:r>
            <a:endParaRPr lang="en-US" sz="1400" dirty="0"/>
          </a:p>
        </p:txBody>
      </p:sp>
      <p:sp>
        <p:nvSpPr>
          <p:cNvPr id="8" name="TextBox 7"/>
          <p:cNvSpPr txBox="1"/>
          <p:nvPr/>
        </p:nvSpPr>
        <p:spPr>
          <a:xfrm>
            <a:off x="3352800" y="1295400"/>
            <a:ext cx="838200" cy="307777"/>
          </a:xfrm>
          <a:prstGeom prst="rect">
            <a:avLst/>
          </a:prstGeom>
          <a:noFill/>
        </p:spPr>
        <p:txBody>
          <a:bodyPr wrap="square" rtlCol="0">
            <a:spAutoFit/>
          </a:bodyPr>
          <a:lstStyle/>
          <a:p>
            <a:r>
              <a:rPr lang="en-US" sz="1400" dirty="0" smtClean="0"/>
              <a:t>26%</a:t>
            </a:r>
            <a:endParaRPr lang="en-US" sz="1400" dirty="0"/>
          </a:p>
        </p:txBody>
      </p:sp>
      <p:sp>
        <p:nvSpPr>
          <p:cNvPr id="9" name="TextBox 8"/>
          <p:cNvSpPr txBox="1"/>
          <p:nvPr/>
        </p:nvSpPr>
        <p:spPr>
          <a:xfrm>
            <a:off x="4648200" y="1600200"/>
            <a:ext cx="838200" cy="307777"/>
          </a:xfrm>
          <a:prstGeom prst="rect">
            <a:avLst/>
          </a:prstGeom>
          <a:noFill/>
        </p:spPr>
        <p:txBody>
          <a:bodyPr wrap="square" rtlCol="0">
            <a:spAutoFit/>
          </a:bodyPr>
          <a:lstStyle/>
          <a:p>
            <a:r>
              <a:rPr lang="en-US" sz="1400" dirty="0" smtClean="0"/>
              <a:t>23.25%</a:t>
            </a:r>
            <a:endParaRPr lang="en-US" sz="1400" dirty="0"/>
          </a:p>
        </p:txBody>
      </p:sp>
      <p:sp>
        <p:nvSpPr>
          <p:cNvPr id="10" name="TextBox 9"/>
          <p:cNvSpPr txBox="1"/>
          <p:nvPr/>
        </p:nvSpPr>
        <p:spPr>
          <a:xfrm>
            <a:off x="1981200" y="3200400"/>
            <a:ext cx="838200" cy="307777"/>
          </a:xfrm>
          <a:prstGeom prst="rect">
            <a:avLst/>
          </a:prstGeom>
          <a:noFill/>
        </p:spPr>
        <p:txBody>
          <a:bodyPr wrap="square" rtlCol="0">
            <a:spAutoFit/>
          </a:bodyPr>
          <a:lstStyle/>
          <a:p>
            <a:r>
              <a:rPr lang="en-US" sz="1400" dirty="0" smtClean="0"/>
              <a:t>9.25%</a:t>
            </a:r>
            <a:endParaRPr lang="en-US" sz="1400" dirty="0"/>
          </a:p>
        </p:txBody>
      </p:sp>
      <p:sp>
        <p:nvSpPr>
          <p:cNvPr id="11" name="TextBox 10"/>
          <p:cNvSpPr txBox="1"/>
          <p:nvPr/>
        </p:nvSpPr>
        <p:spPr>
          <a:xfrm>
            <a:off x="7467600" y="2057400"/>
            <a:ext cx="838200" cy="307777"/>
          </a:xfrm>
          <a:prstGeom prst="rect">
            <a:avLst/>
          </a:prstGeom>
          <a:noFill/>
        </p:spPr>
        <p:txBody>
          <a:bodyPr wrap="square" rtlCol="0">
            <a:spAutoFit/>
          </a:bodyPr>
          <a:lstStyle/>
          <a:p>
            <a:r>
              <a:rPr lang="en-US" sz="1400" dirty="0" smtClean="0"/>
              <a:t>19%</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bwMode="auto">
          <a:xfrm>
            <a:off x="0" y="76200"/>
            <a:ext cx="6400800" cy="584200"/>
          </a:xfrm>
          <a:prstGeom prst="rect">
            <a:avLst/>
          </a:prstGeom>
          <a:noFill/>
          <a:ln w="9525">
            <a:noFill/>
            <a:miter lim="800000"/>
            <a:headEnd/>
            <a:tailEnd/>
          </a:ln>
        </p:spPr>
        <p:txBody>
          <a:bodyPr wrap="none" anchor="ctr"/>
          <a:lstStyle/>
          <a:p>
            <a:pPr>
              <a:defRPr/>
            </a:pPr>
            <a:r>
              <a:rPr lang="en-US" sz="2800" b="1" kern="0" dirty="0" smtClean="0">
                <a:solidFill>
                  <a:schemeClr val="bg1"/>
                </a:solidFill>
                <a:latin typeface="Arial" charset="0"/>
                <a:ea typeface="ＭＳ Ｐゴシック" pitchFamily="-112" charset="-128"/>
                <a:cs typeface="Arial" charset="0"/>
              </a:rPr>
              <a:t>Wholesale DG has Superior Value</a:t>
            </a:r>
            <a:endParaRPr lang="en-US" sz="2800" b="1" kern="0" dirty="0">
              <a:solidFill>
                <a:schemeClr val="bg1"/>
              </a:solidFill>
              <a:latin typeface="Arial" charset="0"/>
              <a:ea typeface="ＭＳ Ｐゴシック" pitchFamily="-112" charset="-128"/>
              <a:cs typeface="Arial" charset="0"/>
            </a:endParaRPr>
          </a:p>
        </p:txBody>
      </p:sp>
      <p:sp>
        <p:nvSpPr>
          <p:cNvPr id="33797" name="TextBox 3"/>
          <p:cNvSpPr txBox="1">
            <a:spLocks noChangeArrowheads="1"/>
          </p:cNvSpPr>
          <p:nvPr/>
        </p:nvSpPr>
        <p:spPr bwMode="auto">
          <a:xfrm>
            <a:off x="533400" y="5562600"/>
            <a:ext cx="8077200" cy="707886"/>
          </a:xfrm>
          <a:prstGeom prst="rect">
            <a:avLst/>
          </a:prstGeom>
          <a:solidFill>
            <a:srgbClr val="FFFF00"/>
          </a:solidFill>
          <a:ln w="9525">
            <a:solidFill>
              <a:schemeClr val="tx1"/>
            </a:solidFill>
            <a:miter lim="800000"/>
            <a:headEnd/>
            <a:tailEnd/>
          </a:ln>
        </p:spPr>
        <p:txBody>
          <a:bodyPr>
            <a:spAutoFit/>
          </a:bodyPr>
          <a:lstStyle/>
          <a:p>
            <a:pPr algn="ctr"/>
            <a:r>
              <a:rPr lang="en-US" sz="2000" dirty="0">
                <a:latin typeface="Informatic"/>
              </a:rPr>
              <a:t>The </a:t>
            </a:r>
            <a:r>
              <a:rPr lang="en-US" sz="2000" dirty="0" smtClean="0">
                <a:latin typeface="Informatic"/>
              </a:rPr>
              <a:t>most cost-effective solar is ground-based WDG, not central station as commonly thought; due to immense transmission costs</a:t>
            </a:r>
            <a:endParaRPr lang="en-US" sz="2000" dirty="0">
              <a:latin typeface="Informatic"/>
            </a:endParaRPr>
          </a:p>
        </p:txBody>
      </p:sp>
      <p:graphicFrame>
        <p:nvGraphicFramePr>
          <p:cNvPr id="21" name="Table 20"/>
          <p:cNvGraphicFramePr>
            <a:graphicFrameLocks noGrp="1"/>
          </p:cNvGraphicFramePr>
          <p:nvPr/>
        </p:nvGraphicFramePr>
        <p:xfrm>
          <a:off x="1143000" y="1600200"/>
          <a:ext cx="7086601" cy="3429000"/>
        </p:xfrm>
        <a:graphic>
          <a:graphicData uri="http://schemas.openxmlformats.org/drawingml/2006/table">
            <a:tbl>
              <a:tblPr/>
              <a:tblGrid>
                <a:gridCol w="1274468"/>
                <a:gridCol w="1027043"/>
                <a:gridCol w="957018"/>
                <a:gridCol w="957018"/>
                <a:gridCol w="957018"/>
                <a:gridCol w="957018"/>
                <a:gridCol w="957018"/>
              </a:tblGrid>
              <a:tr h="428625">
                <a:tc>
                  <a:txBody>
                    <a:bodyPr/>
                    <a:lstStyle/>
                    <a:p>
                      <a:pPr marL="0" marR="0">
                        <a:spcBef>
                          <a:spcPts val="0"/>
                        </a:spcBef>
                        <a:spcAft>
                          <a:spcPts val="0"/>
                        </a:spcAft>
                      </a:pPr>
                      <a:endParaRPr lang="en-US" sz="1600" dirty="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gridSpan="5">
                  <a:txBody>
                    <a:bodyPr/>
                    <a:lstStyle/>
                    <a:p>
                      <a:pPr marL="0" marR="0" algn="ctr">
                        <a:spcBef>
                          <a:spcPts val="0"/>
                        </a:spcBef>
                        <a:spcAft>
                          <a:spcPts val="0"/>
                        </a:spcAft>
                      </a:pPr>
                      <a:r>
                        <a:rPr lang="en-US" sz="1600" b="1" dirty="0">
                          <a:latin typeface="Times New Roman"/>
                          <a:ea typeface="Cambria"/>
                          <a:cs typeface="Times New Roman"/>
                        </a:rPr>
                        <a:t>Distribution Grid</a:t>
                      </a:r>
                      <a:endParaRPr lang="en-US" sz="1600" dirty="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600" b="1">
                          <a:latin typeface="Times New Roman"/>
                          <a:ea typeface="Cambria"/>
                          <a:cs typeface="Times New Roman"/>
                        </a:rPr>
                        <a:t>T-Grid</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r>
              <a:tr h="857250">
                <a:tc>
                  <a:txBody>
                    <a:bodyPr/>
                    <a:lstStyle/>
                    <a:p>
                      <a:pPr marL="0" marR="0">
                        <a:spcBef>
                          <a:spcPts val="0"/>
                        </a:spcBef>
                        <a:spcAft>
                          <a:spcPts val="0"/>
                        </a:spcAft>
                      </a:pPr>
                      <a:r>
                        <a:rPr lang="en-US" sz="1600" b="1">
                          <a:latin typeface="Times New Roman"/>
                          <a:ea typeface="Cambria"/>
                          <a:cs typeface="Times New Roman"/>
                        </a:rPr>
                        <a:t>PV Project size and type</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100kW roof</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500kW roof</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1 MW roof</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1 MW ground</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5 MW ground</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50 MW ground</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r>
              <a:tr h="857250">
                <a:tc>
                  <a:txBody>
                    <a:bodyPr/>
                    <a:lstStyle/>
                    <a:p>
                      <a:pPr marL="0" marR="0">
                        <a:spcBef>
                          <a:spcPts val="0"/>
                        </a:spcBef>
                        <a:spcAft>
                          <a:spcPts val="0"/>
                        </a:spcAft>
                      </a:pPr>
                      <a:r>
                        <a:rPr lang="en-US" sz="1600" b="1">
                          <a:latin typeface="Times New Roman"/>
                          <a:ea typeface="Cambria"/>
                          <a:cs typeface="Times New Roman"/>
                        </a:rPr>
                        <a:t>Required PPA Rate</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15¢</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14¢</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13¢</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12¢</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11¢</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10¢ </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r>
              <a:tr h="428625">
                <a:tc>
                  <a:txBody>
                    <a:bodyPr/>
                    <a:lstStyle/>
                    <a:p>
                      <a:pPr marL="0" marR="0">
                        <a:spcBef>
                          <a:spcPts val="0"/>
                        </a:spcBef>
                        <a:spcAft>
                          <a:spcPts val="0"/>
                        </a:spcAft>
                      </a:pPr>
                      <a:r>
                        <a:rPr lang="en-US" sz="1600" b="1">
                          <a:latin typeface="Times New Roman"/>
                          <a:ea typeface="Cambria"/>
                          <a:cs typeface="Times New Roman"/>
                        </a:rPr>
                        <a:t>T&amp;D costs</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0¢</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0-1¢</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1¢</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1¢</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1-2¢</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2-4¢ </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r>
              <a:tr h="857250">
                <a:tc>
                  <a:txBody>
                    <a:bodyPr/>
                    <a:lstStyle/>
                    <a:p>
                      <a:pPr marL="0" marR="0">
                        <a:spcBef>
                          <a:spcPts val="0"/>
                        </a:spcBef>
                        <a:spcAft>
                          <a:spcPts val="0"/>
                        </a:spcAft>
                      </a:pPr>
                      <a:r>
                        <a:rPr lang="en-US" sz="1600" b="1">
                          <a:latin typeface="Times New Roman"/>
                          <a:ea typeface="Cambria"/>
                          <a:cs typeface="Times New Roman"/>
                        </a:rPr>
                        <a:t>Ratepayer cost per kWh</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15¢</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14-15¢</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14¢</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13¢</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a:latin typeface="Times New Roman"/>
                          <a:ea typeface="Cambria"/>
                          <a:cs typeface="Times New Roman"/>
                        </a:rPr>
                        <a:t>12-13¢</a:t>
                      </a:r>
                      <a:endParaRPr lang="en-US" sz="160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c>
                  <a:txBody>
                    <a:bodyPr/>
                    <a:lstStyle/>
                    <a:p>
                      <a:pPr marL="0" marR="0">
                        <a:spcBef>
                          <a:spcPts val="0"/>
                        </a:spcBef>
                        <a:spcAft>
                          <a:spcPts val="0"/>
                        </a:spcAft>
                      </a:pPr>
                      <a:r>
                        <a:rPr lang="en-US" sz="1600" b="1" dirty="0">
                          <a:latin typeface="Times New Roman"/>
                          <a:ea typeface="Cambria"/>
                          <a:cs typeface="Times New Roman"/>
                        </a:rPr>
                        <a:t>12-14¢ </a:t>
                      </a:r>
                      <a:endParaRPr lang="en-US" sz="1600" dirty="0">
                        <a:latin typeface="Cambria"/>
                        <a:ea typeface="Cambria"/>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CCFFCC"/>
                    </a:solidFill>
                  </a:tcPr>
                </a:tc>
              </a:tr>
            </a:tbl>
          </a:graphicData>
        </a:graphic>
      </p:graphicFrame>
      <p:sp>
        <p:nvSpPr>
          <p:cNvPr id="23" name="TextBox 7"/>
          <p:cNvSpPr txBox="1">
            <a:spLocks noChangeArrowheads="1"/>
          </p:cNvSpPr>
          <p:nvPr/>
        </p:nvSpPr>
        <p:spPr bwMode="auto">
          <a:xfrm>
            <a:off x="1121645" y="5057775"/>
            <a:ext cx="7107955" cy="430887"/>
          </a:xfrm>
          <a:prstGeom prst="rect">
            <a:avLst/>
          </a:prstGeom>
          <a:noFill/>
          <a:ln w="9525">
            <a:noFill/>
            <a:miter lim="800000"/>
            <a:headEnd/>
            <a:tailEnd/>
          </a:ln>
        </p:spPr>
        <p:txBody>
          <a:bodyPr wrap="square">
            <a:spAutoFit/>
          </a:bodyPr>
          <a:lstStyle/>
          <a:p>
            <a:r>
              <a:rPr lang="en-US" sz="1100" dirty="0"/>
              <a:t>Sources:  </a:t>
            </a:r>
            <a:r>
              <a:rPr lang="en-US" sz="1100" dirty="0" smtClean="0"/>
              <a:t>CAISO, CEC,  and Clean Coalition, July 2011; see full analysis at  </a:t>
            </a:r>
            <a:r>
              <a:rPr lang="en-US" sz="1100" dirty="0" smtClean="0">
                <a:hlinkClick r:id="rId3"/>
              </a:rPr>
              <a:t>www.clean-coalition.org/studies</a:t>
            </a:r>
            <a:r>
              <a:rPr lang="en-US" sz="1100" dirty="0" smtClean="0"/>
              <a:t> </a:t>
            </a:r>
          </a:p>
          <a:p>
            <a:r>
              <a:rPr lang="en-US" sz="1100" dirty="0" smtClean="0"/>
              <a:t> </a:t>
            </a:r>
            <a:endParaRPr lang="en-US" sz="1100" dirty="0"/>
          </a:p>
        </p:txBody>
      </p:sp>
      <p:sp>
        <p:nvSpPr>
          <p:cNvPr id="24" name="TextBox 23"/>
          <p:cNvSpPr txBox="1"/>
          <p:nvPr/>
        </p:nvSpPr>
        <p:spPr>
          <a:xfrm>
            <a:off x="2514600" y="1066800"/>
            <a:ext cx="4495800" cy="461665"/>
          </a:xfrm>
          <a:prstGeom prst="rect">
            <a:avLst/>
          </a:prstGeom>
          <a:noFill/>
        </p:spPr>
        <p:txBody>
          <a:bodyPr wrap="square" rtlCol="0">
            <a:spAutoFit/>
          </a:bodyPr>
          <a:lstStyle/>
          <a:p>
            <a:pPr algn="ctr"/>
            <a:r>
              <a:rPr lang="en-US" sz="2400" b="1" dirty="0" smtClean="0">
                <a:solidFill>
                  <a:schemeClr val="accent2"/>
                </a:solidFill>
              </a:rPr>
              <a:t>Total Ratepayer Cost of Solar</a:t>
            </a:r>
          </a:p>
        </p:txBody>
      </p:sp>
      <p:sp>
        <p:nvSpPr>
          <p:cNvPr id="25" name="Oval 24"/>
          <p:cNvSpPr/>
          <p:nvPr/>
        </p:nvSpPr>
        <p:spPr>
          <a:xfrm>
            <a:off x="4114800" y="3962400"/>
            <a:ext cx="3276600" cy="1066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1908</TotalTime>
  <Words>1100</Words>
  <Application>Microsoft Macintosh PowerPoint</Application>
  <PresentationFormat>On-screen Show (4:3)</PresentationFormat>
  <Paragraphs>160</Paragraphs>
  <Slides>11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Worksheet</vt:lpstr>
      <vt:lpstr>PowerPoint Presentation</vt:lpstr>
      <vt:lpstr>Avoided Transmission in CA = $80 Billion over 20 yrs</vt:lpstr>
      <vt:lpstr>Avoided Fossil Backup = Funds for Superior Solutions</vt:lpstr>
      <vt:lpstr>Back-Up Slides</vt:lpstr>
      <vt:lpstr>Clean Coalition Vision = DG+DR+ES+EV+MC2</vt:lpstr>
      <vt:lpstr>CLEAN Programs Deliver Cost-Effective Scale</vt:lpstr>
      <vt:lpstr>Wholesale DG is the Critical &amp; Missing Segment</vt:lpstr>
      <vt:lpstr>German Solar Capacity is Small WDG (Rooftops)</vt:lpstr>
      <vt:lpstr>PowerPoint Presentation</vt:lpstr>
      <vt:lpstr>Connecting-the-Dots to Reform </vt:lpstr>
      <vt:lpstr>Connecting-the-Dots to Reform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Clatterbuck</dc:creator>
  <cp:lastModifiedBy>John Bernhardt</cp:lastModifiedBy>
  <cp:revision>51</cp:revision>
  <dcterms:created xsi:type="dcterms:W3CDTF">2011-10-18T20:02:31Z</dcterms:created>
  <dcterms:modified xsi:type="dcterms:W3CDTF">2012-05-07T18:16:02Z</dcterms:modified>
</cp:coreProperties>
</file>