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Default Extension="xlsm" ContentType="application/vnd.ms-excel.sheet.macroEnabled.12"/>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charts/chart6.xml" ContentType="application/vnd.openxmlformats-officedocument.drawingml.chart+xml"/>
  <Override PartName="/ppt/diagrams/layout2.xml" ContentType="application/vnd.openxmlformats-officedocument.drawingml.diagramLayout+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328" r:id="rId2"/>
    <p:sldId id="327" r:id="rId3"/>
    <p:sldId id="329" r:id="rId4"/>
    <p:sldId id="342" r:id="rId5"/>
    <p:sldId id="385" r:id="rId6"/>
    <p:sldId id="351" r:id="rId7"/>
    <p:sldId id="353" r:id="rId8"/>
    <p:sldId id="396" r:id="rId9"/>
    <p:sldId id="320" r:id="rId10"/>
    <p:sldId id="321" r:id="rId11"/>
    <p:sldId id="322" r:id="rId12"/>
    <p:sldId id="323" r:id="rId13"/>
    <p:sldId id="397" r:id="rId14"/>
    <p:sldId id="398" r:id="rId15"/>
    <p:sldId id="399" r:id="rId16"/>
    <p:sldId id="400" r:id="rId17"/>
    <p:sldId id="401" r:id="rId18"/>
    <p:sldId id="402" r:id="rId19"/>
    <p:sldId id="403" r:id="rId20"/>
    <p:sldId id="357" r:id="rId21"/>
    <p:sldId id="358" r:id="rId22"/>
    <p:sldId id="392" r:id="rId23"/>
    <p:sldId id="359" r:id="rId24"/>
    <p:sldId id="363" r:id="rId25"/>
    <p:sldId id="365" r:id="rId26"/>
    <p:sldId id="370" r:id="rId27"/>
    <p:sldId id="387" r:id="rId28"/>
    <p:sldId id="395" r:id="rId29"/>
    <p:sldId id="388" r:id="rId30"/>
    <p:sldId id="389" r:id="rId31"/>
    <p:sldId id="390" r:id="rId32"/>
    <p:sldId id="391" r:id="rId33"/>
    <p:sldId id="339" r:id="rId34"/>
    <p:sldId id="393" r:id="rId35"/>
    <p:sldId id="325" r:id="rId36"/>
    <p:sldId id="348" r:id="rId37"/>
    <p:sldId id="349" r:id="rId38"/>
    <p:sldId id="350" r:id="rId39"/>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9" autoAdjust="0"/>
    <p:restoredTop sz="91098" autoAdjust="0"/>
  </p:normalViewPr>
  <p:slideViewPr>
    <p:cSldViewPr snapToGrid="0" snapToObjects="1">
      <p:cViewPr>
        <p:scale>
          <a:sx n="75" d="100"/>
          <a:sy n="75" d="100"/>
        </p:scale>
        <p:origin x="-1704" y="-6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hnathon\Downloads\Copy%20of%20german%20pv%202010%20data%20analysis%20v2%20short%20(3).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Macro-Enabled_Workbook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Macro-Enabled_Workbook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ohnathon\Documents\Clean%20Coalition\Excel%20Files\Solar%20Growth%20Graph_SNS_Jun%202011%20(JF_03,%206%20Apr%20201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ohnathon\Documents\Clean%20Coalition\Excel%20Files\Value-Based%20CLEAN%20Pricing%20(Palo%20Alto,%20CA)%20%20(JF_01,%2026%20Mar%202012).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ohnathon\Documents\Clean%20Coalition\Excel%20Files\TAC%20Cost%20Chart%20(JF_02,%2012%20Dec%20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u="sng" dirty="0"/>
              <a:t>German Solar PV Capacity Installed in 2010</a:t>
            </a:r>
          </a:p>
        </c:rich>
      </c:tx>
      <c:layout/>
      <c:spPr>
        <a:noFill/>
        <a:ln w="25400">
          <a:noFill/>
        </a:ln>
      </c:spPr>
    </c:title>
    <c:view3D>
      <c:depthPercent val="100"/>
      <c:rAngAx val="1"/>
    </c:view3D>
    <c:plotArea>
      <c:layout>
        <c:manualLayout>
          <c:layoutTarget val="inner"/>
          <c:xMode val="edge"/>
          <c:yMode val="edge"/>
          <c:x val="0.11692497812773404"/>
          <c:y val="0.1229946524064202"/>
          <c:w val="0.856509623797025"/>
          <c:h val="0.78319959085996249"/>
        </c:manualLayout>
      </c:layout>
      <c:bar3DChart>
        <c:barDir val="col"/>
        <c:grouping val="clustered"/>
        <c:ser>
          <c:idx val="0"/>
          <c:order val="0"/>
          <c:cat>
            <c:strRef>
              <c:f>summary!$B$8:$B$12</c:f>
              <c:strCache>
                <c:ptCount val="5"/>
                <c:pt idx="0">
                  <c:v>up to 10 kW</c:v>
                </c:pt>
                <c:pt idx="1">
                  <c:v>10 to 30 kW</c:v>
                </c:pt>
                <c:pt idx="2">
                  <c:v>30 to 100 kW</c:v>
                </c:pt>
                <c:pt idx="3">
                  <c:v>100 kW to 1 MW</c:v>
                </c:pt>
                <c:pt idx="4">
                  <c:v>over 1 MW</c:v>
                </c:pt>
              </c:strCache>
            </c:strRef>
          </c:cat>
          <c:val>
            <c:numRef>
              <c:f>summary!$C$8:$C$12</c:f>
              <c:numCache>
                <c:formatCode>_(* #,##0_);_(* \(#,##0\);_(* "-"??_);_(@_)</c:formatCode>
                <c:ptCount val="5"/>
                <c:pt idx="0">
                  <c:v>688186.15100002754</c:v>
                </c:pt>
                <c:pt idx="1">
                  <c:v>1928885.6759999911</c:v>
                </c:pt>
                <c:pt idx="2">
                  <c:v>1721968.95</c:v>
                </c:pt>
                <c:pt idx="3">
                  <c:v>1665573.7240000002</c:v>
                </c:pt>
                <c:pt idx="4">
                  <c:v>1403664.8660000011</c:v>
                </c:pt>
              </c:numCache>
            </c:numRef>
          </c:val>
        </c:ser>
        <c:shape val="box"/>
        <c:axId val="59429632"/>
        <c:axId val="59431168"/>
        <c:axId val="0"/>
      </c:bar3DChart>
      <c:catAx>
        <c:axId val="59429632"/>
        <c:scaling>
          <c:orientation val="minMax"/>
        </c:scaling>
        <c:axPos val="b"/>
        <c:numFmt formatCode="General" sourceLinked="1"/>
        <c:tickLblPos val="nextTo"/>
        <c:txPr>
          <a:bodyPr/>
          <a:lstStyle/>
          <a:p>
            <a:pPr>
              <a:defRPr sz="1400"/>
            </a:pPr>
            <a:endParaRPr lang="en-US"/>
          </a:p>
        </c:txPr>
        <c:crossAx val="59431168"/>
        <c:crosses val="autoZero"/>
        <c:auto val="1"/>
        <c:lblAlgn val="ctr"/>
        <c:lblOffset val="100"/>
      </c:catAx>
      <c:valAx>
        <c:axId val="59431168"/>
        <c:scaling>
          <c:orientation val="minMax"/>
        </c:scaling>
        <c:axPos val="l"/>
        <c:majorGridlines/>
        <c:title>
          <c:tx>
            <c:rich>
              <a:bodyPr rot="-5400000" vert="horz"/>
              <a:lstStyle/>
              <a:p>
                <a:pPr>
                  <a:defRPr sz="1200" b="0"/>
                </a:pPr>
                <a:r>
                  <a:rPr lang="en-US" sz="1600" b="0" dirty="0" smtClean="0"/>
                  <a:t>MW</a:t>
                </a:r>
                <a:endParaRPr lang="en-US" sz="1600" b="0" dirty="0"/>
              </a:p>
            </c:rich>
          </c:tx>
          <c:layout>
            <c:manualLayout>
              <c:xMode val="edge"/>
              <c:yMode val="edge"/>
              <c:x val="2.4412182852143527E-2"/>
              <c:y val="0.51954543397592501"/>
            </c:manualLayout>
          </c:layout>
          <c:spPr>
            <a:noFill/>
            <a:ln w="25400">
              <a:noFill/>
            </a:ln>
          </c:spPr>
        </c:title>
        <c:numFmt formatCode="_(* #,##0_);_(* \(#,##0\);_(* &quot;-&quot;??_);_(@_)" sourceLinked="1"/>
        <c:tickLblPos val="nextTo"/>
        <c:txPr>
          <a:bodyPr/>
          <a:lstStyle/>
          <a:p>
            <a:pPr>
              <a:defRPr sz="1400"/>
            </a:pPr>
            <a:endParaRPr lang="en-US"/>
          </a:p>
        </c:txPr>
        <c:crossAx val="59429632"/>
        <c:crosses val="autoZero"/>
        <c:crossBetween val="between"/>
        <c:dispUnits>
          <c:builtInUnit val="thousands"/>
        </c:dispUnits>
      </c:valAx>
      <c:spPr>
        <a:noFill/>
        <a:ln w="25400">
          <a:noFill/>
        </a:ln>
      </c:spPr>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u="sng" baseline="0" dirty="0" smtClean="0"/>
              <a:t>2014</a:t>
            </a:r>
            <a:endParaRPr lang="en-US" u="sng" dirty="0"/>
          </a:p>
        </c:rich>
      </c:tx>
      <c:layout/>
      <c:spPr>
        <a:noFill/>
        <a:ln w="19940">
          <a:noFill/>
        </a:ln>
      </c:spPr>
    </c:title>
    <c:plotArea>
      <c:layout>
        <c:manualLayout>
          <c:layoutTarget val="inner"/>
          <c:xMode val="edge"/>
          <c:yMode val="edge"/>
          <c:x val="0.20211666589013599"/>
          <c:y val="0.17778495197959199"/>
          <c:w val="0.59576690117877296"/>
          <c:h val="0.77962711628791959"/>
        </c:manualLayout>
      </c:layout>
      <c:pieChart>
        <c:varyColors val="1"/>
        <c:ser>
          <c:idx val="0"/>
          <c:order val="0"/>
          <c:tx>
            <c:strRef>
              <c:f>Sheet1!$B$1</c:f>
              <c:strCache>
                <c:ptCount val="1"/>
                <c:pt idx="0">
                  <c:v>31,000 MW capacity</c:v>
                </c:pt>
              </c:strCache>
            </c:strRef>
          </c:tx>
          <c:spPr>
            <a:solidFill>
              <a:srgbClr val="BBE0E3"/>
            </a:solidFill>
            <a:ln w="19940">
              <a:noFill/>
            </a:ln>
          </c:spPr>
          <c:dPt>
            <c:idx val="0"/>
            <c:spPr>
              <a:solidFill>
                <a:srgbClr val="FF9900"/>
              </a:solidFill>
              <a:ln w="19940">
                <a:noFill/>
              </a:ln>
            </c:spPr>
          </c:dPt>
          <c:dPt>
            <c:idx val="1"/>
            <c:spPr>
              <a:solidFill>
                <a:srgbClr val="1C8101"/>
              </a:solidFill>
              <a:ln w="19940">
                <a:noFill/>
              </a:ln>
            </c:spPr>
          </c:dPt>
          <c:dPt>
            <c:idx val="2"/>
            <c:spPr>
              <a:solidFill>
                <a:srgbClr val="606060"/>
              </a:solidFill>
              <a:ln w="19940">
                <a:noFill/>
              </a:ln>
            </c:spPr>
          </c:dPt>
          <c:dPt>
            <c:idx val="3"/>
            <c:spPr>
              <a:solidFill>
                <a:srgbClr val="0000CC"/>
              </a:solidFill>
              <a:ln w="19940">
                <a:noFill/>
              </a:ln>
            </c:spPr>
          </c:dPt>
          <c:cat>
            <c:strRef>
              <c:f>Sheet1!$A$2:$A$5</c:f>
              <c:strCache>
                <c:ptCount val="4"/>
                <c:pt idx="0">
                  <c:v>Nuclear</c:v>
                </c:pt>
                <c:pt idx="1">
                  <c:v>Renewable: Solar, wind, bio, landfill, etc.</c:v>
                </c:pt>
                <c:pt idx="2">
                  <c:v>Coal</c:v>
                </c:pt>
                <c:pt idx="3">
                  <c:v>Large Hydro</c:v>
                </c:pt>
              </c:strCache>
            </c:strRef>
          </c:cat>
          <c:val>
            <c:numRef>
              <c:f>Sheet1!$B$2:$B$5</c:f>
              <c:numCache>
                <c:formatCode>General</c:formatCode>
                <c:ptCount val="4"/>
                <c:pt idx="0">
                  <c:v>15</c:v>
                </c:pt>
                <c:pt idx="1">
                  <c:v>8.99</c:v>
                </c:pt>
                <c:pt idx="2">
                  <c:v>1.0000000000000005E-2</c:v>
                </c:pt>
                <c:pt idx="3">
                  <c:v>7</c:v>
                </c:pt>
              </c:numCache>
            </c:numRef>
          </c:val>
        </c:ser>
        <c:ser>
          <c:idx val="1"/>
          <c:order val="1"/>
          <c:tx>
            <c:strRef>
              <c:f>Sheet1!$B$1</c:f>
              <c:strCache>
                <c:ptCount val="1"/>
                <c:pt idx="0">
                  <c:v>31,000 MW capacity</c:v>
                </c:pt>
              </c:strCache>
            </c:strRef>
          </c:tx>
          <c:spPr>
            <a:solidFill>
              <a:srgbClr val="333399"/>
            </a:solidFill>
            <a:ln w="19940">
              <a:noFill/>
            </a:ln>
          </c:spPr>
          <c:dPt>
            <c:idx val="0"/>
            <c:spPr>
              <a:solidFill>
                <a:srgbClr val="FF9900"/>
              </a:solidFill>
              <a:ln w="19940">
                <a:noFill/>
              </a:ln>
            </c:spPr>
          </c:dPt>
          <c:dPt>
            <c:idx val="1"/>
            <c:spPr>
              <a:solidFill>
                <a:srgbClr val="1C8101"/>
              </a:solidFill>
              <a:ln w="19940">
                <a:noFill/>
              </a:ln>
            </c:spPr>
          </c:dPt>
          <c:dPt>
            <c:idx val="2"/>
            <c:spPr>
              <a:solidFill>
                <a:srgbClr val="606060"/>
              </a:solidFill>
              <a:ln w="19940">
                <a:noFill/>
              </a:ln>
            </c:spPr>
          </c:dPt>
          <c:dPt>
            <c:idx val="3"/>
            <c:spPr>
              <a:solidFill>
                <a:srgbClr val="0000CC"/>
              </a:solidFill>
              <a:ln w="19940">
                <a:noFill/>
              </a:ln>
            </c:spPr>
          </c:dPt>
          <c:cat>
            <c:strRef>
              <c:f>Sheet1!$A$2:$A$5</c:f>
              <c:strCache>
                <c:ptCount val="4"/>
                <c:pt idx="0">
                  <c:v>Nuclear</c:v>
                </c:pt>
                <c:pt idx="1">
                  <c:v>Renewable: Solar, wind, bio, landfill, etc.</c:v>
                </c:pt>
                <c:pt idx="2">
                  <c:v>Coal</c:v>
                </c:pt>
                <c:pt idx="3">
                  <c:v>Large Hydro</c:v>
                </c:pt>
              </c:strCache>
            </c:strRef>
          </c:cat>
          <c:val>
            <c:numRef>
              <c:f>Sheet1!$B$2:$B$5</c:f>
              <c:numCache>
                <c:formatCode>General</c:formatCode>
                <c:ptCount val="4"/>
                <c:pt idx="0">
                  <c:v>15</c:v>
                </c:pt>
                <c:pt idx="1">
                  <c:v>8.99</c:v>
                </c:pt>
                <c:pt idx="2">
                  <c:v>1.0000000000000005E-2</c:v>
                </c:pt>
                <c:pt idx="3">
                  <c:v>7</c:v>
                </c:pt>
              </c:numCache>
            </c:numRef>
          </c:val>
        </c:ser>
        <c:firstSliceAng val="0"/>
      </c:pieChart>
      <c:spPr>
        <a:noFill/>
        <a:ln w="19940">
          <a:noFill/>
        </a:ln>
      </c:spPr>
    </c:plotArea>
    <c:plotVisOnly val="1"/>
    <c:dispBlanksAs val="zero"/>
  </c:chart>
  <c:spPr>
    <a:solidFill>
      <a:srgbClr val="FFFFFF"/>
    </a:solidFill>
    <a:ln>
      <a:noFill/>
    </a:ln>
  </c:spPr>
  <c:txPr>
    <a:bodyPr/>
    <a:lstStyle/>
    <a:p>
      <a:pPr>
        <a:defRPr sz="1413"/>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u="sng"/>
            </a:pPr>
            <a:r>
              <a:rPr lang="en-US" u="sng" baseline="0" dirty="0" smtClean="0"/>
              <a:t>2009</a:t>
            </a:r>
            <a:endParaRPr lang="en-US" u="sng" dirty="0"/>
          </a:p>
        </c:rich>
      </c:tx>
      <c:layout>
        <c:manualLayout>
          <c:xMode val="edge"/>
          <c:yMode val="edge"/>
          <c:x val="0.24182478157348311"/>
          <c:y val="4.8425725307826399E-2"/>
        </c:manualLayout>
      </c:layout>
      <c:spPr>
        <a:noFill/>
        <a:ln w="19937">
          <a:noFill/>
        </a:ln>
      </c:spPr>
    </c:title>
    <c:plotArea>
      <c:layout>
        <c:manualLayout>
          <c:layoutTarget val="inner"/>
          <c:xMode val="edge"/>
          <c:yMode val="edge"/>
          <c:x val="7.2270414918759809E-2"/>
          <c:y val="0.16037186913504986"/>
          <c:w val="0.50672230702772858"/>
          <c:h val="0.63380061857866477"/>
        </c:manualLayout>
      </c:layout>
      <c:pieChart>
        <c:varyColors val="1"/>
        <c:ser>
          <c:idx val="0"/>
          <c:order val="0"/>
          <c:tx>
            <c:strRef>
              <c:f>Sheet1!$B$1</c:f>
              <c:strCache>
                <c:ptCount val="1"/>
                <c:pt idx="0">
                  <c:v>31,000 MW capacity</c:v>
                </c:pt>
              </c:strCache>
            </c:strRef>
          </c:tx>
          <c:spPr>
            <a:solidFill>
              <a:srgbClr val="BBE0E3"/>
            </a:solidFill>
            <a:ln w="19937">
              <a:noFill/>
            </a:ln>
          </c:spPr>
          <c:dPt>
            <c:idx val="0"/>
            <c:spPr>
              <a:solidFill>
                <a:srgbClr val="FF9900"/>
              </a:solidFill>
              <a:ln w="19937">
                <a:noFill/>
              </a:ln>
            </c:spPr>
          </c:dPt>
          <c:dPt>
            <c:idx val="1"/>
            <c:spPr>
              <a:solidFill>
                <a:srgbClr val="1C8101"/>
              </a:solidFill>
              <a:ln w="19937">
                <a:noFill/>
              </a:ln>
            </c:spPr>
          </c:dPt>
          <c:dPt>
            <c:idx val="2"/>
            <c:spPr>
              <a:solidFill>
                <a:srgbClr val="606060"/>
              </a:solidFill>
              <a:ln w="19937">
                <a:noFill/>
              </a:ln>
            </c:spPr>
          </c:dPt>
          <c:dPt>
            <c:idx val="3"/>
            <c:spPr>
              <a:solidFill>
                <a:srgbClr val="0000CC"/>
              </a:solidFill>
              <a:ln w="19937">
                <a:noFill/>
              </a:ln>
            </c:spPr>
          </c:dPt>
          <c:cat>
            <c:strRef>
              <c:f>Sheet1!$A$2:$A$5</c:f>
              <c:strCache>
                <c:ptCount val="4"/>
                <c:pt idx="0">
                  <c:v>Nuclear</c:v>
                </c:pt>
                <c:pt idx="1">
                  <c:v>Renewable: Solar, wind, bio, landfill, etc.</c:v>
                </c:pt>
                <c:pt idx="2">
                  <c:v>Coal</c:v>
                </c:pt>
                <c:pt idx="3">
                  <c:v>Large Hydro</c:v>
                </c:pt>
              </c:strCache>
            </c:strRef>
          </c:cat>
          <c:val>
            <c:numRef>
              <c:f>Sheet1!$B$2:$B$5</c:f>
              <c:numCache>
                <c:formatCode>General</c:formatCode>
                <c:ptCount val="4"/>
                <c:pt idx="0">
                  <c:v>15</c:v>
                </c:pt>
                <c:pt idx="1">
                  <c:v>3</c:v>
                </c:pt>
                <c:pt idx="2">
                  <c:v>6</c:v>
                </c:pt>
                <c:pt idx="3">
                  <c:v>7</c:v>
                </c:pt>
              </c:numCache>
            </c:numRef>
          </c:val>
        </c:ser>
        <c:ser>
          <c:idx val="1"/>
          <c:order val="1"/>
          <c:tx>
            <c:strRef>
              <c:f>Sheet1!$B$1</c:f>
              <c:strCache>
                <c:ptCount val="1"/>
                <c:pt idx="0">
                  <c:v>31,000 MW capacity</c:v>
                </c:pt>
              </c:strCache>
            </c:strRef>
          </c:tx>
          <c:spPr>
            <a:solidFill>
              <a:srgbClr val="333399"/>
            </a:solidFill>
            <a:ln w="19937">
              <a:noFill/>
            </a:ln>
          </c:spPr>
          <c:dPt>
            <c:idx val="0"/>
            <c:spPr>
              <a:solidFill>
                <a:srgbClr val="FF9900"/>
              </a:solidFill>
              <a:ln w="19937">
                <a:noFill/>
              </a:ln>
            </c:spPr>
          </c:dPt>
          <c:dPt>
            <c:idx val="1"/>
            <c:spPr>
              <a:solidFill>
                <a:srgbClr val="1C8101"/>
              </a:solidFill>
              <a:ln w="19937">
                <a:noFill/>
              </a:ln>
            </c:spPr>
          </c:dPt>
          <c:dPt>
            <c:idx val="2"/>
            <c:spPr>
              <a:solidFill>
                <a:srgbClr val="606060"/>
              </a:solidFill>
              <a:ln w="19937">
                <a:noFill/>
              </a:ln>
            </c:spPr>
          </c:dPt>
          <c:dPt>
            <c:idx val="3"/>
            <c:spPr>
              <a:solidFill>
                <a:srgbClr val="0000CC"/>
              </a:solidFill>
              <a:ln w="19937">
                <a:noFill/>
              </a:ln>
            </c:spPr>
          </c:dPt>
          <c:cat>
            <c:strRef>
              <c:f>Sheet1!$A$2:$A$5</c:f>
              <c:strCache>
                <c:ptCount val="4"/>
                <c:pt idx="0">
                  <c:v>Nuclear</c:v>
                </c:pt>
                <c:pt idx="1">
                  <c:v>Renewable: Solar, wind, bio, landfill, etc.</c:v>
                </c:pt>
                <c:pt idx="2">
                  <c:v>Coal</c:v>
                </c:pt>
                <c:pt idx="3">
                  <c:v>Large Hydro</c:v>
                </c:pt>
              </c:strCache>
            </c:strRef>
          </c:cat>
          <c:val>
            <c:numRef>
              <c:f>Sheet1!$B$2:$B$5</c:f>
              <c:numCache>
                <c:formatCode>General</c:formatCode>
                <c:ptCount val="4"/>
                <c:pt idx="0">
                  <c:v>15</c:v>
                </c:pt>
                <c:pt idx="1">
                  <c:v>3</c:v>
                </c:pt>
                <c:pt idx="2">
                  <c:v>6</c:v>
                </c:pt>
                <c:pt idx="3">
                  <c:v>7</c:v>
                </c:pt>
              </c:numCache>
            </c:numRef>
          </c:val>
        </c:ser>
        <c:firstSliceAng val="0"/>
      </c:pieChart>
      <c:spPr>
        <a:noFill/>
        <a:ln w="19937">
          <a:noFill/>
        </a:ln>
      </c:spPr>
    </c:plotArea>
    <c:plotVisOnly val="1"/>
    <c:dispBlanksAs val="zero"/>
  </c:chart>
  <c:spPr>
    <a:noFill/>
    <a:ln>
      <a:noFill/>
    </a:ln>
  </c:spPr>
  <c:txPr>
    <a:bodyPr/>
    <a:lstStyle/>
    <a:p>
      <a:pPr>
        <a:defRPr sz="1413"/>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525" b="1" i="0" u="none" strike="noStrike" baseline="0">
                <a:solidFill>
                  <a:srgbClr val="000000"/>
                </a:solidFill>
                <a:latin typeface="Arial"/>
                <a:ea typeface="Arial"/>
                <a:cs typeface="Arial"/>
              </a:defRPr>
            </a:pPr>
            <a:r>
              <a:rPr lang="en-US" dirty="0"/>
              <a:t>GRU </a:t>
            </a:r>
            <a:r>
              <a:rPr lang="en-US" dirty="0" smtClean="0"/>
              <a:t>Cumulative Installed Solar</a:t>
            </a:r>
            <a:endParaRPr lang="en-US" dirty="0"/>
          </a:p>
        </c:rich>
      </c:tx>
      <c:layout>
        <c:manualLayout>
          <c:xMode val="edge"/>
          <c:yMode val="edge"/>
          <c:x val="0.26027396925034751"/>
          <c:y val="0"/>
        </c:manualLayout>
      </c:layout>
      <c:spPr>
        <a:noFill/>
        <a:ln w="25400">
          <a:noFill/>
        </a:ln>
      </c:spPr>
    </c:title>
    <c:plotArea>
      <c:layout>
        <c:manualLayout>
          <c:layoutTarget val="inner"/>
          <c:xMode val="edge"/>
          <c:yMode val="edge"/>
          <c:x val="0.12858901435744219"/>
          <c:y val="0.109784341395743"/>
          <c:w val="0.81767024462694005"/>
          <c:h val="0.77014531043593193"/>
        </c:manualLayout>
      </c:layout>
      <c:areaChart>
        <c:grouping val="standard"/>
        <c:ser>
          <c:idx val="0"/>
          <c:order val="0"/>
          <c:tx>
            <c:v>GRU Installed Solar Capacity After October 2008</c:v>
          </c:tx>
          <c:spPr>
            <a:solidFill>
              <a:srgbClr val="00B0F0"/>
            </a:solidFill>
            <a:ln w="38100">
              <a:solidFill>
                <a:srgbClr val="000080"/>
              </a:solidFill>
              <a:prstDash val="solid"/>
            </a:ln>
          </c:spPr>
          <c:dLbls>
            <c:dLbl>
              <c:idx val="0"/>
              <c:delete val="1"/>
            </c:dLbl>
            <c:dLbl>
              <c:idx val="1"/>
              <c:delete val="1"/>
            </c:dLbl>
            <c:dLbl>
              <c:idx val="2"/>
              <c:delete val="1"/>
            </c:dLbl>
            <c:dLbl>
              <c:idx val="3"/>
              <c:delete val="1"/>
            </c:dLbl>
            <c:dLbl>
              <c:idx val="4"/>
              <c:delete val="1"/>
            </c:dLbl>
            <c:dLbl>
              <c:idx val="5"/>
              <c:delete val="1"/>
            </c:dLbl>
            <c:dLbl>
              <c:idx val="6"/>
              <c:delete val="1"/>
            </c:dLbl>
            <c:dLbl>
              <c:idx val="7"/>
              <c:layout>
                <c:manualLayout>
                  <c:x val="-1.3040256733169907E-2"/>
                  <c:y val="-6.279473627440417E-2"/>
                </c:manualLayout>
              </c:layout>
              <c:tx>
                <c:rich>
                  <a:bodyPr/>
                  <a:lstStyle/>
                  <a:p>
                    <a:r>
                      <a:rPr lang="en-US"/>
                      <a:t>328 kW</a:t>
                    </a:r>
                  </a:p>
                </c:rich>
              </c:tx>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layout>
                <c:manualLayout>
                  <c:x val="0.11796125275170613"/>
                  <c:y val="-0.62256738988038995"/>
                </c:manualLayout>
              </c:layout>
              <c:tx>
                <c:rich>
                  <a:bodyPr/>
                  <a:lstStyle/>
                  <a:p>
                    <a:r>
                      <a:rPr lang="en-US" dirty="0"/>
                      <a:t>11,456</a:t>
                    </a:r>
                    <a:r>
                      <a:rPr lang="en-US" baseline="0" dirty="0"/>
                      <a:t> </a:t>
                    </a:r>
                    <a:r>
                      <a:rPr lang="en-US" baseline="0" dirty="0" smtClean="0"/>
                      <a:t>kW</a:t>
                    </a:r>
                    <a:endParaRPr lang="en-US" dirty="0"/>
                  </a:p>
                </c:rich>
              </c:tx>
            </c:dLbl>
            <c:dLbl>
              <c:idx val="17"/>
              <c:delete val="1"/>
            </c:dLbl>
            <c:dLbl>
              <c:idx val="18"/>
              <c:delete val="1"/>
            </c:dLbl>
            <c:dLbl>
              <c:idx val="19"/>
              <c:delete val="1"/>
            </c:dLbl>
            <c:dLbl>
              <c:idx val="20"/>
              <c:delete val="1"/>
            </c:dLbl>
            <c:dLbl>
              <c:idx val="21"/>
              <c:delete val="1"/>
            </c:dLbl>
            <c:spPr>
              <a:noFill/>
              <a:ln w="25400">
                <a:noFill/>
              </a:ln>
            </c:spPr>
            <c:txPr>
              <a:bodyPr/>
              <a:lstStyle/>
              <a:p>
                <a:pPr>
                  <a:defRPr sz="1800" b="1" i="0" u="none" strike="noStrike" baseline="0">
                    <a:solidFill>
                      <a:srgbClr val="000000"/>
                    </a:solidFill>
                    <a:latin typeface="Arial"/>
                    <a:ea typeface="Arial"/>
                    <a:cs typeface="Arial"/>
                  </a:defRPr>
                </a:pPr>
                <a:endParaRPr lang="en-US"/>
              </a:p>
            </c:txPr>
            <c:showVal val="1"/>
          </c:dLbls>
          <c:cat>
            <c:numRef>
              <c:f>Data!$A$3:$A$24</c:f>
              <c:numCache>
                <c:formatCode>m/d/yyyy</c:formatCode>
                <c:ptCount val="22"/>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numCache>
            </c:numRef>
          </c:cat>
          <c:val>
            <c:numRef>
              <c:f>Data!$G$3:$G$24</c:f>
              <c:numCache>
                <c:formatCode>#,##0.000</c:formatCode>
                <c:ptCount val="22"/>
                <c:pt idx="0">
                  <c:v>25.68</c:v>
                </c:pt>
                <c:pt idx="1">
                  <c:v>35.68</c:v>
                </c:pt>
                <c:pt idx="2">
                  <c:v>49.190000000000012</c:v>
                </c:pt>
                <c:pt idx="3">
                  <c:v>52.190000000000012</c:v>
                </c:pt>
                <c:pt idx="4">
                  <c:v>133.5</c:v>
                </c:pt>
                <c:pt idx="5">
                  <c:v>230.75</c:v>
                </c:pt>
                <c:pt idx="6">
                  <c:v>286.22999999999894</c:v>
                </c:pt>
                <c:pt idx="7">
                  <c:v>328.87</c:v>
                </c:pt>
                <c:pt idx="8">
                  <c:v>483.79799999999869</c:v>
                </c:pt>
                <c:pt idx="9">
                  <c:v>717.55799999999749</c:v>
                </c:pt>
                <c:pt idx="10">
                  <c:v>904.79400000000055</c:v>
                </c:pt>
                <c:pt idx="11">
                  <c:v>1493.329</c:v>
                </c:pt>
                <c:pt idx="12">
                  <c:v>1605.5989999999999</c:v>
                </c:pt>
                <c:pt idx="13">
                  <c:v>1700.135</c:v>
                </c:pt>
                <c:pt idx="14">
                  <c:v>2152.9250000000002</c:v>
                </c:pt>
                <c:pt idx="15">
                  <c:v>2196.1889999999898</c:v>
                </c:pt>
                <c:pt idx="16">
                  <c:v>4390.0839999999998</c:v>
                </c:pt>
                <c:pt idx="17">
                  <c:v>4913.9049999999997</c:v>
                </c:pt>
                <c:pt idx="18">
                  <c:v>7727.8420000000024</c:v>
                </c:pt>
                <c:pt idx="19">
                  <c:v>8389.4419999999627</c:v>
                </c:pt>
                <c:pt idx="20">
                  <c:v>10447.572</c:v>
                </c:pt>
                <c:pt idx="21">
                  <c:v>11456.252</c:v>
                </c:pt>
              </c:numCache>
            </c:numRef>
          </c:val>
        </c:ser>
        <c:ser>
          <c:idx val="1"/>
          <c:order val="1"/>
          <c:tx>
            <c:v>GRU Installed Solar Capacity Before October 2008</c:v>
          </c:tx>
          <c:spPr>
            <a:solidFill>
              <a:srgbClr val="FFFF00"/>
            </a:solidFill>
            <a:ln w="12700">
              <a:solidFill>
                <a:srgbClr val="000000"/>
              </a:solidFill>
              <a:prstDash val="solid"/>
            </a:ln>
          </c:spPr>
          <c:cat>
            <c:numRef>
              <c:f>Data!$A$3:$A$24</c:f>
              <c:numCache>
                <c:formatCode>m/d/yyyy</c:formatCode>
                <c:ptCount val="22"/>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numCache>
            </c:numRef>
          </c:cat>
          <c:val>
            <c:numRef>
              <c:f>Data!$G$3:$G$10</c:f>
              <c:numCache>
                <c:formatCode>#,##0.000</c:formatCode>
                <c:ptCount val="8"/>
                <c:pt idx="0">
                  <c:v>25.68</c:v>
                </c:pt>
                <c:pt idx="1">
                  <c:v>35.68</c:v>
                </c:pt>
                <c:pt idx="2">
                  <c:v>49.190000000000012</c:v>
                </c:pt>
                <c:pt idx="3">
                  <c:v>52.190000000000012</c:v>
                </c:pt>
                <c:pt idx="4">
                  <c:v>133.5</c:v>
                </c:pt>
                <c:pt idx="5">
                  <c:v>230.75</c:v>
                </c:pt>
                <c:pt idx="6">
                  <c:v>286.22999999999894</c:v>
                </c:pt>
                <c:pt idx="7">
                  <c:v>328.87</c:v>
                </c:pt>
              </c:numCache>
            </c:numRef>
          </c:val>
        </c:ser>
        <c:axId val="127814656"/>
        <c:axId val="127824640"/>
      </c:areaChart>
      <c:dateAx>
        <c:axId val="127814656"/>
        <c:scaling>
          <c:orientation val="minMax"/>
        </c:scaling>
        <c:axPos val="b"/>
        <c:numFmt formatCode="mmm\-yy" sourceLinked="0"/>
        <c:tickLblPos val="nextTo"/>
        <c:spPr>
          <a:ln w="3175">
            <a:solidFill>
              <a:srgbClr val="000000"/>
            </a:solidFill>
            <a:prstDash val="solid"/>
          </a:ln>
        </c:spPr>
        <c:txPr>
          <a:bodyPr rot="-1800000" vert="horz"/>
          <a:lstStyle/>
          <a:p>
            <a:pPr>
              <a:defRPr sz="1600" b="1" i="0" u="none" strike="noStrike" baseline="0">
                <a:solidFill>
                  <a:srgbClr val="000000"/>
                </a:solidFill>
                <a:latin typeface="Arial"/>
                <a:ea typeface="Arial"/>
                <a:cs typeface="Arial"/>
              </a:defRPr>
            </a:pPr>
            <a:endParaRPr lang="en-US"/>
          </a:p>
        </c:txPr>
        <c:crossAx val="127824640"/>
        <c:crosses val="autoZero"/>
        <c:auto val="1"/>
        <c:lblOffset val="100"/>
        <c:baseTimeUnit val="months"/>
        <c:majorUnit val="3"/>
        <c:majorTimeUnit val="months"/>
        <c:minorUnit val="1"/>
        <c:minorTimeUnit val="months"/>
      </c:dateAx>
      <c:valAx>
        <c:axId val="127824640"/>
        <c:scaling>
          <c:orientation val="minMax"/>
          <c:max val="12000"/>
        </c:scaling>
        <c:axPos val="l"/>
        <c:title>
          <c:tx>
            <c:rich>
              <a:bodyPr/>
              <a:lstStyle/>
              <a:p>
                <a:pPr>
                  <a:defRPr sz="1600" b="1" i="0" u="none" strike="noStrike" baseline="0">
                    <a:solidFill>
                      <a:srgbClr val="000000"/>
                    </a:solidFill>
                    <a:latin typeface="Arial"/>
                    <a:ea typeface="Arial"/>
                    <a:cs typeface="Arial"/>
                  </a:defRPr>
                </a:pPr>
                <a:r>
                  <a:rPr lang="en-US" dirty="0" smtClean="0"/>
                  <a:t>kW</a:t>
                </a:r>
                <a:endParaRPr lang="en-US" dirty="0"/>
              </a:p>
            </c:rich>
          </c:tx>
          <c:layout>
            <c:manualLayout>
              <c:xMode val="edge"/>
              <c:yMode val="edge"/>
              <c:x val="1.5474795413124406E-2"/>
              <c:y val="0.42146251801948453"/>
            </c:manualLayout>
          </c:layout>
          <c:spPr>
            <a:noFill/>
            <a:ln w="25400">
              <a:noFill/>
            </a:ln>
          </c:spPr>
        </c:title>
        <c:numFmt formatCode="#,##0" sourceLinked="0"/>
        <c:tickLblPos val="nextTo"/>
        <c:spPr>
          <a:ln w="3175">
            <a:solidFill>
              <a:srgbClr val="000000"/>
            </a:solidFill>
            <a:prstDash val="solid"/>
          </a:ln>
        </c:spPr>
        <c:txPr>
          <a:bodyPr rot="0" vert="horz"/>
          <a:lstStyle/>
          <a:p>
            <a:pPr>
              <a:defRPr sz="1350" b="1" i="0" u="none" strike="noStrike" baseline="0">
                <a:solidFill>
                  <a:srgbClr val="000000"/>
                </a:solidFill>
                <a:latin typeface="Arial"/>
                <a:ea typeface="Arial"/>
                <a:cs typeface="Arial"/>
              </a:defRPr>
            </a:pPr>
            <a:endParaRPr lang="en-US"/>
          </a:p>
        </c:txPr>
        <c:crossAx val="127814656"/>
        <c:crosses val="autoZero"/>
        <c:crossBetween val="midCat"/>
      </c:valAx>
      <c:spPr>
        <a:solidFill>
          <a:schemeClr val="bg1"/>
        </a:solidFill>
        <a:ln w="25400">
          <a:noFill/>
        </a:ln>
      </c:spPr>
    </c:plotArea>
    <c:legend>
      <c:legendPos val="r"/>
      <c:layout>
        <c:manualLayout>
          <c:xMode val="edge"/>
          <c:yMode val="edge"/>
          <c:x val="0.15178769333940226"/>
          <c:y val="0.49118919210441253"/>
          <c:w val="0.37934670753568478"/>
          <c:h val="0.20871866893831301"/>
        </c:manualLayout>
      </c:layout>
      <c:spPr>
        <a:solidFill>
          <a:srgbClr val="FFFFFF"/>
        </a:solidFill>
        <a:ln w="38100">
          <a:pattFill prst="pct50">
            <a:fgClr>
              <a:srgbClr val="000000"/>
            </a:fgClr>
            <a:bgClr>
              <a:srgbClr val="FFFFFF"/>
            </a:bgClr>
          </a:pattFill>
          <a:prstDash val="solid"/>
        </a:ln>
      </c:spPr>
      <c:txPr>
        <a:bodyPr/>
        <a:lstStyle/>
        <a:p>
          <a:pPr>
            <a:defRPr sz="1470" b="1" i="0" u="none" strike="noStrike" baseline="0">
              <a:solidFill>
                <a:srgbClr val="000000"/>
              </a:solidFill>
              <a:latin typeface="Arial"/>
              <a:ea typeface="Arial"/>
              <a:cs typeface="Arial"/>
            </a:defRPr>
          </a:pPr>
          <a:endParaRPr lang="en-US"/>
        </a:p>
      </c:txPr>
    </c:legend>
    <c:plotVisOnly val="1"/>
    <c:dispBlanksAs val="zero"/>
  </c:chart>
  <c:spPr>
    <a:noFill/>
    <a:ln w="9525">
      <a:noFill/>
    </a:ln>
  </c:spPr>
  <c:txPr>
    <a:bodyPr/>
    <a:lstStyle/>
    <a:p>
      <a:pPr>
        <a:defRPr sz="1050" b="0" i="0" u="none" strike="noStrike" baseline="0">
          <a:solidFill>
            <a:srgbClr val="000000"/>
          </a:solidFill>
          <a:latin typeface="Arial"/>
          <a:ea typeface="Arial"/>
          <a:cs typeface="Arial"/>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7436369765705896E-2"/>
          <c:y val="3.5664346304537999E-2"/>
          <c:w val="0.54806821739025802"/>
          <c:h val="0.83984886506466305"/>
        </c:manualLayout>
      </c:layout>
      <c:barChart>
        <c:barDir val="col"/>
        <c:grouping val="stacked"/>
        <c:ser>
          <c:idx val="0"/>
          <c:order val="0"/>
          <c:tx>
            <c:strRef>
              <c:f>Sheet1!$B$3</c:f>
              <c:strCache>
                <c:ptCount val="1"/>
                <c:pt idx="0">
                  <c:v>Base Energy</c:v>
                </c:pt>
              </c:strCache>
            </c:strRef>
          </c:tx>
          <c:spPr>
            <a:solidFill>
              <a:schemeClr val="accent6">
                <a:lumMod val="50000"/>
              </a:schemeClr>
            </a:solidFill>
          </c:spPr>
          <c:cat>
            <c:strRef>
              <c:f>Sheet1!$A$4</c:f>
              <c:strCache>
                <c:ptCount val="1"/>
                <c:pt idx="0">
                  <c:v>Value of Solar in Palo Alto (₵/kWh)</c:v>
                </c:pt>
              </c:strCache>
            </c:strRef>
          </c:cat>
          <c:val>
            <c:numRef>
              <c:f>Sheet1!$B$4</c:f>
              <c:numCache>
                <c:formatCode>General</c:formatCode>
                <c:ptCount val="1"/>
                <c:pt idx="0">
                  <c:v>7.04</c:v>
                </c:pt>
              </c:numCache>
            </c:numRef>
          </c:val>
        </c:ser>
        <c:ser>
          <c:idx val="1"/>
          <c:order val="1"/>
          <c:tx>
            <c:strRef>
              <c:f>Sheet1!$C$3</c:f>
              <c:strCache>
                <c:ptCount val="1"/>
                <c:pt idx="0">
                  <c:v>RPS Value</c:v>
                </c:pt>
              </c:strCache>
            </c:strRef>
          </c:tx>
          <c:spPr>
            <a:solidFill>
              <a:srgbClr val="00B050"/>
            </a:solidFill>
          </c:spPr>
          <c:cat>
            <c:strRef>
              <c:f>Sheet1!$A$4</c:f>
              <c:strCache>
                <c:ptCount val="1"/>
                <c:pt idx="0">
                  <c:v>Value of Solar in Palo Alto (₵/kWh)</c:v>
                </c:pt>
              </c:strCache>
            </c:strRef>
          </c:cat>
          <c:val>
            <c:numRef>
              <c:f>Sheet1!$C$4</c:f>
              <c:numCache>
                <c:formatCode>General</c:formatCode>
                <c:ptCount val="1"/>
                <c:pt idx="0">
                  <c:v>3.3499999999999988</c:v>
                </c:pt>
              </c:numCache>
            </c:numRef>
          </c:val>
        </c:ser>
        <c:ser>
          <c:idx val="2"/>
          <c:order val="2"/>
          <c:tx>
            <c:strRef>
              <c:f>Sheet1!$D$3</c:f>
              <c:strCache>
                <c:ptCount val="1"/>
                <c:pt idx="0">
                  <c:v>Local Capacity</c:v>
                </c:pt>
              </c:strCache>
            </c:strRef>
          </c:tx>
          <c:spPr>
            <a:solidFill>
              <a:srgbClr val="0070C0"/>
            </a:solidFill>
          </c:spPr>
          <c:cat>
            <c:strRef>
              <c:f>Sheet1!$A$4</c:f>
              <c:strCache>
                <c:ptCount val="1"/>
                <c:pt idx="0">
                  <c:v>Value of Solar in Palo Alto (₵/kWh)</c:v>
                </c:pt>
              </c:strCache>
            </c:strRef>
          </c:cat>
          <c:val>
            <c:numRef>
              <c:f>Sheet1!$D$4</c:f>
              <c:numCache>
                <c:formatCode>General</c:formatCode>
                <c:ptCount val="1"/>
                <c:pt idx="0">
                  <c:v>0.60000000000000042</c:v>
                </c:pt>
              </c:numCache>
            </c:numRef>
          </c:val>
        </c:ser>
        <c:ser>
          <c:idx val="3"/>
          <c:order val="3"/>
          <c:tx>
            <c:strRef>
              <c:f>Sheet1!$E$3</c:f>
              <c:strCache>
                <c:ptCount val="1"/>
                <c:pt idx="0">
                  <c:v>Transmission</c:v>
                </c:pt>
              </c:strCache>
            </c:strRef>
          </c:tx>
          <c:spPr>
            <a:solidFill>
              <a:srgbClr val="FF0000"/>
            </a:solidFill>
          </c:spPr>
          <c:cat>
            <c:strRef>
              <c:f>Sheet1!$A$4</c:f>
              <c:strCache>
                <c:ptCount val="1"/>
                <c:pt idx="0">
                  <c:v>Value of Solar in Palo Alto (₵/kWh)</c:v>
                </c:pt>
              </c:strCache>
            </c:strRef>
          </c:cat>
          <c:val>
            <c:numRef>
              <c:f>Sheet1!$E$4</c:f>
              <c:numCache>
                <c:formatCode>General</c:formatCode>
                <c:ptCount val="1"/>
                <c:pt idx="0">
                  <c:v>1.9400000000000008</c:v>
                </c:pt>
              </c:numCache>
            </c:numRef>
          </c:val>
        </c:ser>
        <c:ser>
          <c:idx val="4"/>
          <c:order val="4"/>
          <c:tx>
            <c:strRef>
              <c:f>Sheet1!$F$3</c:f>
              <c:strCache>
                <c:ptCount val="1"/>
                <c:pt idx="0">
                  <c:v>T&amp;D Losses</c:v>
                </c:pt>
              </c:strCache>
            </c:strRef>
          </c:tx>
          <c:spPr>
            <a:solidFill>
              <a:srgbClr val="FFFF00"/>
            </a:solidFill>
          </c:spPr>
          <c:cat>
            <c:strRef>
              <c:f>Sheet1!$A$4</c:f>
              <c:strCache>
                <c:ptCount val="1"/>
                <c:pt idx="0">
                  <c:v>Value of Solar in Palo Alto (₵/kWh)</c:v>
                </c:pt>
              </c:strCache>
            </c:strRef>
          </c:cat>
          <c:val>
            <c:numRef>
              <c:f>Sheet1!$F$4</c:f>
              <c:numCache>
                <c:formatCode>General</c:formatCode>
                <c:ptCount val="1"/>
                <c:pt idx="0">
                  <c:v>0.62000000000000044</c:v>
                </c:pt>
              </c:numCache>
            </c:numRef>
          </c:val>
        </c:ser>
        <c:ser>
          <c:idx val="5"/>
          <c:order val="5"/>
          <c:tx>
            <c:strRef>
              <c:f>Sheet1!$G$3</c:f>
              <c:strCache>
                <c:ptCount val="1"/>
                <c:pt idx="0">
                  <c:v>Premium</c:v>
                </c:pt>
              </c:strCache>
            </c:strRef>
          </c:tx>
          <c:spPr>
            <a:solidFill>
              <a:schemeClr val="bg1">
                <a:lumMod val="75000"/>
              </a:schemeClr>
            </a:solidFill>
          </c:spPr>
          <c:cat>
            <c:strRef>
              <c:f>Sheet1!$A$4</c:f>
              <c:strCache>
                <c:ptCount val="1"/>
                <c:pt idx="0">
                  <c:v>Value of Solar in Palo Alto (₵/kWh)</c:v>
                </c:pt>
              </c:strCache>
            </c:strRef>
          </c:cat>
          <c:val>
            <c:numRef>
              <c:f>Sheet1!$G$4</c:f>
              <c:numCache>
                <c:formatCode>General</c:formatCode>
                <c:ptCount val="1"/>
                <c:pt idx="0">
                  <c:v>0.45</c:v>
                </c:pt>
              </c:numCache>
            </c:numRef>
          </c:val>
        </c:ser>
        <c:overlap val="100"/>
        <c:axId val="124052992"/>
        <c:axId val="124054528"/>
      </c:barChart>
      <c:catAx>
        <c:axId val="124052992"/>
        <c:scaling>
          <c:orientation val="minMax"/>
        </c:scaling>
        <c:axPos val="b"/>
        <c:tickLblPos val="nextTo"/>
        <c:txPr>
          <a:bodyPr/>
          <a:lstStyle/>
          <a:p>
            <a:pPr>
              <a:defRPr sz="1600"/>
            </a:pPr>
            <a:endParaRPr lang="en-US"/>
          </a:p>
        </c:txPr>
        <c:crossAx val="124054528"/>
        <c:crosses val="autoZero"/>
        <c:auto val="1"/>
        <c:lblAlgn val="ctr"/>
        <c:lblOffset val="100"/>
      </c:catAx>
      <c:valAx>
        <c:axId val="124054528"/>
        <c:scaling>
          <c:orientation val="minMax"/>
        </c:scaling>
        <c:axPos val="l"/>
        <c:majorGridlines/>
        <c:numFmt formatCode="General" sourceLinked="1"/>
        <c:tickLblPos val="nextTo"/>
        <c:txPr>
          <a:bodyPr/>
          <a:lstStyle/>
          <a:p>
            <a:pPr>
              <a:defRPr sz="1600"/>
            </a:pPr>
            <a:endParaRPr lang="en-US"/>
          </a:p>
        </c:txPr>
        <c:crossAx val="124052992"/>
        <c:crosses val="autoZero"/>
        <c:crossBetween val="between"/>
      </c:valAx>
    </c:plotArea>
    <c:legend>
      <c:legendPos val="r"/>
      <c:layout>
        <c:manualLayout>
          <c:xMode val="edge"/>
          <c:yMode val="edge"/>
          <c:x val="0.69616147752173241"/>
          <c:y val="0.39077442603614221"/>
          <c:w val="0.25185075489417008"/>
          <c:h val="0.56982874147648943"/>
        </c:manualLayout>
      </c:layout>
      <c:spPr>
        <a:ln>
          <a:solidFill>
            <a:srgbClr val="013D21"/>
          </a:solidFill>
        </a:ln>
      </c:spPr>
      <c:txPr>
        <a:bodyPr/>
        <a:lstStyle/>
        <a:p>
          <a:pPr>
            <a:defRPr sz="16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200" dirty="0"/>
              <a:t>Transmission </a:t>
            </a:r>
            <a:r>
              <a:rPr lang="en-US" sz="2200"/>
              <a:t>Access </a:t>
            </a:r>
            <a:r>
              <a:rPr lang="en-US" sz="2200" smtClean="0"/>
              <a:t>Charges (TAC)</a:t>
            </a:r>
            <a:endParaRPr lang="en-US" sz="2200" dirty="0"/>
          </a:p>
        </c:rich>
      </c:tx>
      <c:layout>
        <c:manualLayout>
          <c:xMode val="edge"/>
          <c:yMode val="edge"/>
          <c:x val="0.20069876113613519"/>
          <c:y val="7.1944483784166496E-3"/>
        </c:manualLayout>
      </c:layout>
    </c:title>
    <c:plotArea>
      <c:layout/>
      <c:lineChart>
        <c:grouping val="standard"/>
        <c:ser>
          <c:idx val="0"/>
          <c:order val="0"/>
          <c:tx>
            <c:strRef>
              <c:f>Sheet1!$D$3</c:f>
              <c:strCache>
                <c:ptCount val="1"/>
                <c:pt idx="0">
                  <c:v>Potential Future Stranded Costs</c:v>
                </c:pt>
              </c:strCache>
            </c:strRef>
          </c:tx>
          <c:spPr>
            <a:ln w="76200">
              <a:solidFill>
                <a:srgbClr val="FFC000"/>
              </a:solidFill>
            </a:ln>
          </c:spPr>
          <c:marker>
            <c:symbol val="none"/>
          </c:marker>
          <c:cat>
            <c:numRef>
              <c:f>Sheet1!$E$2:$AC$2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Sheet1!$E$3:$AC$3</c:f>
              <c:numCache>
                <c:formatCode>General</c:formatCode>
                <c:ptCount val="25"/>
                <c:pt idx="0">
                  <c:v>1.1000000000000001</c:v>
                </c:pt>
                <c:pt idx="1">
                  <c:v>1.1740000000000061</c:v>
                </c:pt>
                <c:pt idx="2">
                  <c:v>1.248</c:v>
                </c:pt>
                <c:pt idx="3">
                  <c:v>1.3220000000000001</c:v>
                </c:pt>
                <c:pt idx="4">
                  <c:v>1.3960000000000021</c:v>
                </c:pt>
                <c:pt idx="5">
                  <c:v>1.47</c:v>
                </c:pt>
                <c:pt idx="6">
                  <c:v>1.544</c:v>
                </c:pt>
                <c:pt idx="7">
                  <c:v>1.6180000000000001</c:v>
                </c:pt>
                <c:pt idx="8">
                  <c:v>1.6920000000000086</c:v>
                </c:pt>
                <c:pt idx="9">
                  <c:v>1.7660000000000011</c:v>
                </c:pt>
                <c:pt idx="10">
                  <c:v>1.8400000000000021</c:v>
                </c:pt>
                <c:pt idx="11">
                  <c:v>1.9140000000000021</c:v>
                </c:pt>
                <c:pt idx="12">
                  <c:v>1.9880000000000089</c:v>
                </c:pt>
                <c:pt idx="13">
                  <c:v>2.0620000000000007</c:v>
                </c:pt>
                <c:pt idx="14">
                  <c:v>2.1359999999999997</c:v>
                </c:pt>
                <c:pt idx="15">
                  <c:v>2.21</c:v>
                </c:pt>
                <c:pt idx="16">
                  <c:v>2.2840000000000011</c:v>
                </c:pt>
                <c:pt idx="17">
                  <c:v>2.3579999999999997</c:v>
                </c:pt>
                <c:pt idx="18">
                  <c:v>2.4319999999999977</c:v>
                </c:pt>
                <c:pt idx="19">
                  <c:v>2.5059999999999998</c:v>
                </c:pt>
                <c:pt idx="20">
                  <c:v>2.5799999999999987</c:v>
                </c:pt>
                <c:pt idx="21">
                  <c:v>2.653999999999999</c:v>
                </c:pt>
                <c:pt idx="22">
                  <c:v>2.7280000000000002</c:v>
                </c:pt>
                <c:pt idx="23">
                  <c:v>2.8019999999999987</c:v>
                </c:pt>
                <c:pt idx="24">
                  <c:v>2.8759999999999977</c:v>
                </c:pt>
              </c:numCache>
            </c:numRef>
          </c:val>
        </c:ser>
        <c:ser>
          <c:idx val="1"/>
          <c:order val="1"/>
          <c:tx>
            <c:strRef>
              <c:f>Sheet1!$D$4</c:f>
              <c:strCache>
                <c:ptCount val="1"/>
                <c:pt idx="0">
                  <c:v>TACo Depreciation + O &amp; M</c:v>
                </c:pt>
              </c:strCache>
            </c:strRef>
          </c:tx>
          <c:spPr>
            <a:ln w="76200">
              <a:solidFill>
                <a:srgbClr val="00B0F0"/>
              </a:solidFill>
            </a:ln>
          </c:spPr>
          <c:marker>
            <c:symbol val="none"/>
          </c:marker>
          <c:cat>
            <c:numRef>
              <c:f>Sheet1!$E$2:$AC$2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Sheet1!$E$4:$AC$4</c:f>
              <c:numCache>
                <c:formatCode>General</c:formatCode>
                <c:ptCount val="25"/>
                <c:pt idx="0">
                  <c:v>1.1000000000000001</c:v>
                </c:pt>
                <c:pt idx="1">
                  <c:v>1.0469999999999964</c:v>
                </c:pt>
                <c:pt idx="2">
                  <c:v>0.99399999999999999</c:v>
                </c:pt>
                <c:pt idx="3">
                  <c:v>0.94100000000000261</c:v>
                </c:pt>
                <c:pt idx="4">
                  <c:v>0.88800000000000001</c:v>
                </c:pt>
                <c:pt idx="5">
                  <c:v>0.83500000000000263</c:v>
                </c:pt>
                <c:pt idx="6">
                  <c:v>0.78200000000000003</c:v>
                </c:pt>
                <c:pt idx="7">
                  <c:v>0.72900000000000265</c:v>
                </c:pt>
                <c:pt idx="8">
                  <c:v>0.67600000000000504</c:v>
                </c:pt>
                <c:pt idx="9">
                  <c:v>0.62300000000000377</c:v>
                </c:pt>
                <c:pt idx="10">
                  <c:v>0.57000000000000162</c:v>
                </c:pt>
                <c:pt idx="11">
                  <c:v>0.51700000000000002</c:v>
                </c:pt>
                <c:pt idx="12">
                  <c:v>0.46400000000000002</c:v>
                </c:pt>
                <c:pt idx="13">
                  <c:v>0.41100000000000031</c:v>
                </c:pt>
                <c:pt idx="14">
                  <c:v>0.35800000000000032</c:v>
                </c:pt>
                <c:pt idx="15">
                  <c:v>0.30500000000000038</c:v>
                </c:pt>
                <c:pt idx="16">
                  <c:v>0.252</c:v>
                </c:pt>
                <c:pt idx="17">
                  <c:v>0.19900000000000001</c:v>
                </c:pt>
                <c:pt idx="18">
                  <c:v>0.14600000000000019</c:v>
                </c:pt>
                <c:pt idx="19">
                  <c:v>0.1</c:v>
                </c:pt>
                <c:pt idx="20">
                  <c:v>0.1</c:v>
                </c:pt>
                <c:pt idx="21">
                  <c:v>0.1</c:v>
                </c:pt>
                <c:pt idx="22">
                  <c:v>0.1</c:v>
                </c:pt>
                <c:pt idx="23">
                  <c:v>0.1</c:v>
                </c:pt>
                <c:pt idx="24">
                  <c:v>0.1</c:v>
                </c:pt>
              </c:numCache>
            </c:numRef>
          </c:val>
        </c:ser>
        <c:marker val="1"/>
        <c:axId val="59750272"/>
        <c:axId val="59752448"/>
      </c:lineChart>
      <c:catAx>
        <c:axId val="59750272"/>
        <c:scaling>
          <c:orientation val="minMax"/>
        </c:scaling>
        <c:axPos val="b"/>
        <c:title>
          <c:tx>
            <c:rich>
              <a:bodyPr/>
              <a:lstStyle/>
              <a:p>
                <a:pPr>
                  <a:defRPr b="0">
                    <a:latin typeface="Arial" pitchFamily="34" charset="0"/>
                    <a:cs typeface="Arial" pitchFamily="34" charset="0"/>
                  </a:defRPr>
                </a:pPr>
                <a:r>
                  <a:rPr lang="en-US" b="0">
                    <a:latin typeface="Arial" pitchFamily="34" charset="0"/>
                    <a:cs typeface="Arial" pitchFamily="34" charset="0"/>
                  </a:rPr>
                  <a:t>Year</a:t>
                </a:r>
              </a:p>
            </c:rich>
          </c:tx>
          <c:layout>
            <c:manualLayout>
              <c:xMode val="edge"/>
              <c:yMode val="edge"/>
              <c:x val="0.51100314819680459"/>
              <c:y val="0.94843978662134698"/>
            </c:manualLayout>
          </c:layout>
        </c:title>
        <c:numFmt formatCode="General" sourceLinked="1"/>
        <c:majorTickMark val="none"/>
        <c:tickLblPos val="nextTo"/>
        <c:txPr>
          <a:bodyPr/>
          <a:lstStyle/>
          <a:p>
            <a:pPr>
              <a:defRPr sz="1200">
                <a:latin typeface="Arial" pitchFamily="34" charset="0"/>
                <a:cs typeface="Arial" pitchFamily="34" charset="0"/>
              </a:defRPr>
            </a:pPr>
            <a:endParaRPr lang="en-US"/>
          </a:p>
        </c:txPr>
        <c:crossAx val="59752448"/>
        <c:crosses val="autoZero"/>
        <c:auto val="1"/>
        <c:lblAlgn val="ctr"/>
        <c:lblOffset val="100"/>
      </c:catAx>
      <c:valAx>
        <c:axId val="59752448"/>
        <c:scaling>
          <c:orientation val="minMax"/>
          <c:max val="3"/>
        </c:scaling>
        <c:axPos val="l"/>
        <c:majorGridlines>
          <c:spPr>
            <a:ln>
              <a:noFill/>
            </a:ln>
          </c:spPr>
        </c:majorGridlines>
        <c:title>
          <c:tx>
            <c:rich>
              <a:bodyPr rot="-5400000" vert="horz"/>
              <a:lstStyle/>
              <a:p>
                <a:pPr>
                  <a:defRPr sz="1600"/>
                </a:pPr>
                <a:r>
                  <a:rPr lang="en-US" sz="1600" b="0" dirty="0" smtClean="0">
                    <a:latin typeface="Arial" pitchFamily="34" charset="0"/>
                    <a:cs typeface="Arial" pitchFamily="34" charset="0"/>
                  </a:rPr>
                  <a:t>Cents/kWh</a:t>
                </a:r>
                <a:endParaRPr lang="en-US" sz="1600" b="0" dirty="0">
                  <a:latin typeface="Arial" pitchFamily="34" charset="0"/>
                  <a:cs typeface="Arial" pitchFamily="34" charset="0"/>
                </a:endParaRPr>
              </a:p>
            </c:rich>
          </c:tx>
          <c:layout/>
        </c:title>
        <c:numFmt formatCode="General" sourceLinked="1"/>
        <c:majorTickMark val="none"/>
        <c:tickLblPos val="nextTo"/>
        <c:spPr>
          <a:ln w="9525">
            <a:noFill/>
          </a:ln>
        </c:spPr>
        <c:txPr>
          <a:bodyPr/>
          <a:lstStyle/>
          <a:p>
            <a:pPr>
              <a:defRPr sz="1400">
                <a:latin typeface="Arial" pitchFamily="34" charset="0"/>
                <a:cs typeface="Arial" pitchFamily="34" charset="0"/>
              </a:defRPr>
            </a:pPr>
            <a:endParaRPr lang="en-US"/>
          </a:p>
        </c:txPr>
        <c:crossAx val="59750272"/>
        <c:crosses val="autoZero"/>
        <c:crossBetween val="between"/>
        <c:majorUnit val="1"/>
      </c:valAx>
      <c:spPr>
        <a:noFill/>
        <a:ln w="25400">
          <a:noFill/>
        </a:ln>
      </c:spPr>
    </c:plotArea>
    <c:plotVisOnly val="1"/>
    <c:dispBlanksAs val="gap"/>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006F2-52E0-4D2A-817E-1287EFCAEDA9}" type="doc">
      <dgm:prSet loTypeId="urn:microsoft.com/office/officeart/2005/8/layout/chevron1" loCatId="process" qsTypeId="urn:microsoft.com/office/officeart/2005/8/quickstyle/simple1" qsCatId="simple" csTypeId="urn:microsoft.com/office/officeart/2005/8/colors/accent1_2" csCatId="accent1" phldr="1"/>
      <dgm:spPr/>
    </dgm:pt>
    <dgm:pt modelId="{BBF1899F-F269-405F-B910-B370281CD71E}">
      <dgm:prSet phldrT="[Text]"/>
      <dgm:spPr>
        <a:solidFill>
          <a:srgbClr val="0070C0"/>
        </a:solidFill>
      </dgm:spPr>
      <dgm:t>
        <a:bodyPr/>
        <a:lstStyle/>
        <a:p>
          <a:r>
            <a:rPr lang="en-US" dirty="0" smtClean="0"/>
            <a:t>T - 0</a:t>
          </a:r>
          <a:endParaRPr lang="en-US" dirty="0"/>
        </a:p>
      </dgm:t>
    </dgm:pt>
    <dgm:pt modelId="{686BCEFA-E8CD-4C54-A7F1-B89A9EA498C5}" type="parTrans" cxnId="{51632674-42DD-44CB-9CCC-E3164DBD28F2}">
      <dgm:prSet/>
      <dgm:spPr/>
      <dgm:t>
        <a:bodyPr/>
        <a:lstStyle/>
        <a:p>
          <a:endParaRPr lang="en-US"/>
        </a:p>
      </dgm:t>
    </dgm:pt>
    <dgm:pt modelId="{DD6BC001-6344-40DA-9B4D-D4C83C4BA76E}" type="sibTrans" cxnId="{51632674-42DD-44CB-9CCC-E3164DBD28F2}">
      <dgm:prSet/>
      <dgm:spPr/>
      <dgm:t>
        <a:bodyPr/>
        <a:lstStyle/>
        <a:p>
          <a:endParaRPr lang="en-US"/>
        </a:p>
      </dgm:t>
    </dgm:pt>
    <dgm:pt modelId="{2D38B773-DB51-4926-A289-866D4832A7C1}">
      <dgm:prSet phldrT="[Text]"/>
      <dgm:spPr>
        <a:solidFill>
          <a:srgbClr val="0070C0"/>
        </a:solidFill>
      </dgm:spPr>
      <dgm:t>
        <a:bodyPr/>
        <a:lstStyle/>
        <a:p>
          <a:r>
            <a:rPr lang="en-US" dirty="0" smtClean="0"/>
            <a:t>6 Months</a:t>
          </a:r>
          <a:endParaRPr lang="en-US" dirty="0"/>
        </a:p>
      </dgm:t>
    </dgm:pt>
    <dgm:pt modelId="{10AB61EE-EFFD-45A8-A208-CCA326FDD37D}" type="parTrans" cxnId="{D9E54552-2ADE-416B-8143-96FF047FF3FE}">
      <dgm:prSet/>
      <dgm:spPr/>
      <dgm:t>
        <a:bodyPr/>
        <a:lstStyle/>
        <a:p>
          <a:endParaRPr lang="en-US"/>
        </a:p>
      </dgm:t>
    </dgm:pt>
    <dgm:pt modelId="{A21B6E0C-54BB-4985-88A1-0DFA0B4DDB55}" type="sibTrans" cxnId="{D9E54552-2ADE-416B-8143-96FF047FF3FE}">
      <dgm:prSet/>
      <dgm:spPr/>
      <dgm:t>
        <a:bodyPr/>
        <a:lstStyle/>
        <a:p>
          <a:endParaRPr lang="en-US"/>
        </a:p>
      </dgm:t>
    </dgm:pt>
    <dgm:pt modelId="{AFADAF80-697E-46B3-B291-BC46C70A4379}">
      <dgm:prSet phldrT="[Text]"/>
      <dgm:spPr>
        <a:solidFill>
          <a:srgbClr val="0070C0"/>
        </a:solidFill>
      </dgm:spPr>
      <dgm:t>
        <a:bodyPr/>
        <a:lstStyle/>
        <a:p>
          <a:r>
            <a:rPr lang="en-US" dirty="0" smtClean="0"/>
            <a:t>12 Months</a:t>
          </a:r>
          <a:endParaRPr lang="en-US" dirty="0"/>
        </a:p>
      </dgm:t>
    </dgm:pt>
    <dgm:pt modelId="{6D6C9737-590C-4503-AD0E-DA59953E85C2}" type="parTrans" cxnId="{D22F8300-63BA-416F-822A-DDC5A192A5E5}">
      <dgm:prSet/>
      <dgm:spPr/>
      <dgm:t>
        <a:bodyPr/>
        <a:lstStyle/>
        <a:p>
          <a:endParaRPr lang="en-US"/>
        </a:p>
      </dgm:t>
    </dgm:pt>
    <dgm:pt modelId="{0F6239A1-3313-407D-B2F3-1254C3D79C71}" type="sibTrans" cxnId="{D22F8300-63BA-416F-822A-DDC5A192A5E5}">
      <dgm:prSet/>
      <dgm:spPr/>
      <dgm:t>
        <a:bodyPr/>
        <a:lstStyle/>
        <a:p>
          <a:endParaRPr lang="en-US"/>
        </a:p>
      </dgm:t>
    </dgm:pt>
    <dgm:pt modelId="{D3B6CB68-4113-4EBC-B6E4-25BB1B5565B9}">
      <dgm:prSet phldrT="[Text]"/>
      <dgm:spPr>
        <a:solidFill>
          <a:srgbClr val="0070C0"/>
        </a:solidFill>
      </dgm:spPr>
      <dgm:t>
        <a:bodyPr/>
        <a:lstStyle/>
        <a:p>
          <a:r>
            <a:rPr lang="en-US" dirty="0" smtClean="0"/>
            <a:t>18 Months</a:t>
          </a:r>
          <a:endParaRPr lang="en-US" dirty="0"/>
        </a:p>
      </dgm:t>
    </dgm:pt>
    <dgm:pt modelId="{FE4FE5C3-D755-403B-B89A-26A8173A9FA4}" type="parTrans" cxnId="{31BDA387-65E8-4F77-BF13-E3CF14137CA6}">
      <dgm:prSet/>
      <dgm:spPr/>
      <dgm:t>
        <a:bodyPr/>
        <a:lstStyle/>
        <a:p>
          <a:endParaRPr lang="en-US"/>
        </a:p>
      </dgm:t>
    </dgm:pt>
    <dgm:pt modelId="{164B7573-381C-41C0-8345-79948E7C1CD7}" type="sibTrans" cxnId="{31BDA387-65E8-4F77-BF13-E3CF14137CA6}">
      <dgm:prSet/>
      <dgm:spPr/>
      <dgm:t>
        <a:bodyPr/>
        <a:lstStyle/>
        <a:p>
          <a:endParaRPr lang="en-US"/>
        </a:p>
      </dgm:t>
    </dgm:pt>
    <dgm:pt modelId="{2C6EE293-1438-4263-9F0C-58BECA70AE34}" type="pres">
      <dgm:prSet presAssocID="{7A7006F2-52E0-4D2A-817E-1287EFCAEDA9}" presName="Name0" presStyleCnt="0">
        <dgm:presLayoutVars>
          <dgm:dir/>
          <dgm:animLvl val="lvl"/>
          <dgm:resizeHandles val="exact"/>
        </dgm:presLayoutVars>
      </dgm:prSet>
      <dgm:spPr/>
    </dgm:pt>
    <dgm:pt modelId="{8F4B661E-D996-4DA2-AA7C-AF9D52A5AB85}" type="pres">
      <dgm:prSet presAssocID="{BBF1899F-F269-405F-B910-B370281CD71E}" presName="parTxOnly" presStyleLbl="node1" presStyleIdx="0" presStyleCnt="4">
        <dgm:presLayoutVars>
          <dgm:chMax val="0"/>
          <dgm:chPref val="0"/>
          <dgm:bulletEnabled val="1"/>
        </dgm:presLayoutVars>
      </dgm:prSet>
      <dgm:spPr/>
      <dgm:t>
        <a:bodyPr/>
        <a:lstStyle/>
        <a:p>
          <a:endParaRPr lang="en-US"/>
        </a:p>
      </dgm:t>
    </dgm:pt>
    <dgm:pt modelId="{42BEA33D-2364-4744-B2E8-E9E46D0DF466}" type="pres">
      <dgm:prSet presAssocID="{DD6BC001-6344-40DA-9B4D-D4C83C4BA76E}" presName="parTxOnlySpace" presStyleCnt="0"/>
      <dgm:spPr/>
    </dgm:pt>
    <dgm:pt modelId="{D1EF6272-4A08-4715-9C28-BB21308F6D5C}" type="pres">
      <dgm:prSet presAssocID="{2D38B773-DB51-4926-A289-866D4832A7C1}" presName="parTxOnly" presStyleLbl="node1" presStyleIdx="1" presStyleCnt="4">
        <dgm:presLayoutVars>
          <dgm:chMax val="0"/>
          <dgm:chPref val="0"/>
          <dgm:bulletEnabled val="1"/>
        </dgm:presLayoutVars>
      </dgm:prSet>
      <dgm:spPr/>
      <dgm:t>
        <a:bodyPr/>
        <a:lstStyle/>
        <a:p>
          <a:endParaRPr lang="en-US"/>
        </a:p>
      </dgm:t>
    </dgm:pt>
    <dgm:pt modelId="{C16C8803-8214-49F3-AFFB-8F10E8075E56}" type="pres">
      <dgm:prSet presAssocID="{A21B6E0C-54BB-4985-88A1-0DFA0B4DDB55}" presName="parTxOnlySpace" presStyleCnt="0"/>
      <dgm:spPr/>
    </dgm:pt>
    <dgm:pt modelId="{866E3F97-E4BB-4A16-AEC8-A53D091BE50F}" type="pres">
      <dgm:prSet presAssocID="{AFADAF80-697E-46B3-B291-BC46C70A4379}" presName="parTxOnly" presStyleLbl="node1" presStyleIdx="2" presStyleCnt="4">
        <dgm:presLayoutVars>
          <dgm:chMax val="0"/>
          <dgm:chPref val="0"/>
          <dgm:bulletEnabled val="1"/>
        </dgm:presLayoutVars>
      </dgm:prSet>
      <dgm:spPr/>
      <dgm:t>
        <a:bodyPr/>
        <a:lstStyle/>
        <a:p>
          <a:endParaRPr lang="en-US"/>
        </a:p>
      </dgm:t>
    </dgm:pt>
    <dgm:pt modelId="{EE30C4B4-9E76-4F41-9BD1-45AD94A92D6B}" type="pres">
      <dgm:prSet presAssocID="{0F6239A1-3313-407D-B2F3-1254C3D79C71}" presName="parTxOnlySpace" presStyleCnt="0"/>
      <dgm:spPr/>
    </dgm:pt>
    <dgm:pt modelId="{965F4C1D-AE7A-49AD-9E56-442741DA422E}" type="pres">
      <dgm:prSet presAssocID="{D3B6CB68-4113-4EBC-B6E4-25BB1B5565B9}" presName="parTxOnly" presStyleLbl="node1" presStyleIdx="3" presStyleCnt="4">
        <dgm:presLayoutVars>
          <dgm:chMax val="0"/>
          <dgm:chPref val="0"/>
          <dgm:bulletEnabled val="1"/>
        </dgm:presLayoutVars>
      </dgm:prSet>
      <dgm:spPr/>
      <dgm:t>
        <a:bodyPr/>
        <a:lstStyle/>
        <a:p>
          <a:endParaRPr lang="en-US"/>
        </a:p>
      </dgm:t>
    </dgm:pt>
  </dgm:ptLst>
  <dgm:cxnLst>
    <dgm:cxn modelId="{D22F8300-63BA-416F-822A-DDC5A192A5E5}" srcId="{7A7006F2-52E0-4D2A-817E-1287EFCAEDA9}" destId="{AFADAF80-697E-46B3-B291-BC46C70A4379}" srcOrd="2" destOrd="0" parTransId="{6D6C9737-590C-4503-AD0E-DA59953E85C2}" sibTransId="{0F6239A1-3313-407D-B2F3-1254C3D79C71}"/>
    <dgm:cxn modelId="{9B4EB2D6-9C8E-445E-8716-B5EBE7CCCAEE}" type="presOf" srcId="{7A7006F2-52E0-4D2A-817E-1287EFCAEDA9}" destId="{2C6EE293-1438-4263-9F0C-58BECA70AE34}" srcOrd="0" destOrd="0" presId="urn:microsoft.com/office/officeart/2005/8/layout/chevron1"/>
    <dgm:cxn modelId="{0C45B15A-0A13-48BC-969B-CCC785E4BFB5}" type="presOf" srcId="{2D38B773-DB51-4926-A289-866D4832A7C1}" destId="{D1EF6272-4A08-4715-9C28-BB21308F6D5C}" srcOrd="0" destOrd="0" presId="urn:microsoft.com/office/officeart/2005/8/layout/chevron1"/>
    <dgm:cxn modelId="{1C9505BE-5604-482C-ADAD-84D39F71BE80}" type="presOf" srcId="{BBF1899F-F269-405F-B910-B370281CD71E}" destId="{8F4B661E-D996-4DA2-AA7C-AF9D52A5AB85}" srcOrd="0" destOrd="0" presId="urn:microsoft.com/office/officeart/2005/8/layout/chevron1"/>
    <dgm:cxn modelId="{31BDA387-65E8-4F77-BF13-E3CF14137CA6}" srcId="{7A7006F2-52E0-4D2A-817E-1287EFCAEDA9}" destId="{D3B6CB68-4113-4EBC-B6E4-25BB1B5565B9}" srcOrd="3" destOrd="0" parTransId="{FE4FE5C3-D755-403B-B89A-26A8173A9FA4}" sibTransId="{164B7573-381C-41C0-8345-79948E7C1CD7}"/>
    <dgm:cxn modelId="{289A6B50-2671-4758-AEB8-D8DBD5A1F001}" type="presOf" srcId="{D3B6CB68-4113-4EBC-B6E4-25BB1B5565B9}" destId="{965F4C1D-AE7A-49AD-9E56-442741DA422E}" srcOrd="0" destOrd="0" presId="urn:microsoft.com/office/officeart/2005/8/layout/chevron1"/>
    <dgm:cxn modelId="{51632674-42DD-44CB-9CCC-E3164DBD28F2}" srcId="{7A7006F2-52E0-4D2A-817E-1287EFCAEDA9}" destId="{BBF1899F-F269-405F-B910-B370281CD71E}" srcOrd="0" destOrd="0" parTransId="{686BCEFA-E8CD-4C54-A7F1-B89A9EA498C5}" sibTransId="{DD6BC001-6344-40DA-9B4D-D4C83C4BA76E}"/>
    <dgm:cxn modelId="{DC693079-4B0A-4025-BFBA-FA3FBB6D1BB4}" type="presOf" srcId="{AFADAF80-697E-46B3-B291-BC46C70A4379}" destId="{866E3F97-E4BB-4A16-AEC8-A53D091BE50F}" srcOrd="0" destOrd="0" presId="urn:microsoft.com/office/officeart/2005/8/layout/chevron1"/>
    <dgm:cxn modelId="{D9E54552-2ADE-416B-8143-96FF047FF3FE}" srcId="{7A7006F2-52E0-4D2A-817E-1287EFCAEDA9}" destId="{2D38B773-DB51-4926-A289-866D4832A7C1}" srcOrd="1" destOrd="0" parTransId="{10AB61EE-EFFD-45A8-A208-CCA326FDD37D}" sibTransId="{A21B6E0C-54BB-4985-88A1-0DFA0B4DDB55}"/>
    <dgm:cxn modelId="{F93D26E5-1052-49D9-98A7-470DED5FFD9F}" type="presParOf" srcId="{2C6EE293-1438-4263-9F0C-58BECA70AE34}" destId="{8F4B661E-D996-4DA2-AA7C-AF9D52A5AB85}" srcOrd="0" destOrd="0" presId="urn:microsoft.com/office/officeart/2005/8/layout/chevron1"/>
    <dgm:cxn modelId="{7AE6252D-7659-40AE-B3EB-EAA402B60B67}" type="presParOf" srcId="{2C6EE293-1438-4263-9F0C-58BECA70AE34}" destId="{42BEA33D-2364-4744-B2E8-E9E46D0DF466}" srcOrd="1" destOrd="0" presId="urn:microsoft.com/office/officeart/2005/8/layout/chevron1"/>
    <dgm:cxn modelId="{F30FF1EF-C624-4DE7-A1A8-7ADECA8DC2D5}" type="presParOf" srcId="{2C6EE293-1438-4263-9F0C-58BECA70AE34}" destId="{D1EF6272-4A08-4715-9C28-BB21308F6D5C}" srcOrd="2" destOrd="0" presId="urn:microsoft.com/office/officeart/2005/8/layout/chevron1"/>
    <dgm:cxn modelId="{7D12066E-65DE-49CD-BF47-192293AD09F8}" type="presParOf" srcId="{2C6EE293-1438-4263-9F0C-58BECA70AE34}" destId="{C16C8803-8214-49F3-AFFB-8F10E8075E56}" srcOrd="3" destOrd="0" presId="urn:microsoft.com/office/officeart/2005/8/layout/chevron1"/>
    <dgm:cxn modelId="{876192FD-D68A-4DC8-9DC9-12AAE1913790}" type="presParOf" srcId="{2C6EE293-1438-4263-9F0C-58BECA70AE34}" destId="{866E3F97-E4BB-4A16-AEC8-A53D091BE50F}" srcOrd="4" destOrd="0" presId="urn:microsoft.com/office/officeart/2005/8/layout/chevron1"/>
    <dgm:cxn modelId="{5902BEE5-E5B6-4829-B0D6-86638B4E9E78}" type="presParOf" srcId="{2C6EE293-1438-4263-9F0C-58BECA70AE34}" destId="{EE30C4B4-9E76-4F41-9BD1-45AD94A92D6B}" srcOrd="5" destOrd="0" presId="urn:microsoft.com/office/officeart/2005/8/layout/chevron1"/>
    <dgm:cxn modelId="{680656E1-E626-44FD-AD65-B3378F50277B}" type="presParOf" srcId="{2C6EE293-1438-4263-9F0C-58BECA70AE34}" destId="{965F4C1D-AE7A-49AD-9E56-442741DA422E}" srcOrd="6" destOrd="0" presId="urn:microsoft.com/office/officeart/2005/8/layout/chevron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006F2-52E0-4D2A-817E-1287EFCAEDA9}" type="doc">
      <dgm:prSet loTypeId="urn:microsoft.com/office/officeart/2005/8/layout/chevron1" loCatId="process" qsTypeId="urn:microsoft.com/office/officeart/2005/8/quickstyle/simple1" qsCatId="simple" csTypeId="urn:microsoft.com/office/officeart/2005/8/colors/accent1_2" csCatId="accent1" phldr="1"/>
      <dgm:spPr/>
    </dgm:pt>
    <dgm:pt modelId="{BBF1899F-F269-405F-B910-B370281CD71E}">
      <dgm:prSet phldrT="[Text]"/>
      <dgm:spPr>
        <a:solidFill>
          <a:srgbClr val="0070C0"/>
        </a:solidFill>
      </dgm:spPr>
      <dgm:t>
        <a:bodyPr/>
        <a:lstStyle/>
        <a:p>
          <a:r>
            <a:rPr lang="en-US" dirty="0" smtClean="0"/>
            <a:t>Spring 2010</a:t>
          </a:r>
          <a:endParaRPr lang="en-US" dirty="0"/>
        </a:p>
      </dgm:t>
    </dgm:pt>
    <dgm:pt modelId="{686BCEFA-E8CD-4C54-A7F1-B89A9EA498C5}" type="parTrans" cxnId="{51632674-42DD-44CB-9CCC-E3164DBD28F2}">
      <dgm:prSet/>
      <dgm:spPr/>
      <dgm:t>
        <a:bodyPr/>
        <a:lstStyle/>
        <a:p>
          <a:endParaRPr lang="en-US"/>
        </a:p>
      </dgm:t>
    </dgm:pt>
    <dgm:pt modelId="{DD6BC001-6344-40DA-9B4D-D4C83C4BA76E}" type="sibTrans" cxnId="{51632674-42DD-44CB-9CCC-E3164DBD28F2}">
      <dgm:prSet/>
      <dgm:spPr/>
      <dgm:t>
        <a:bodyPr/>
        <a:lstStyle/>
        <a:p>
          <a:endParaRPr lang="en-US"/>
        </a:p>
      </dgm:t>
    </dgm:pt>
    <dgm:pt modelId="{2D38B773-DB51-4926-A289-866D4832A7C1}">
      <dgm:prSet phldrT="[Text]"/>
      <dgm:spPr>
        <a:solidFill>
          <a:srgbClr val="0070C0"/>
        </a:solidFill>
      </dgm:spPr>
      <dgm:t>
        <a:bodyPr/>
        <a:lstStyle/>
        <a:p>
          <a:r>
            <a:rPr lang="en-US" dirty="0" smtClean="0"/>
            <a:t>April-May 2010</a:t>
          </a:r>
          <a:endParaRPr lang="en-US" dirty="0"/>
        </a:p>
      </dgm:t>
    </dgm:pt>
    <dgm:pt modelId="{10AB61EE-EFFD-45A8-A208-CCA326FDD37D}" type="parTrans" cxnId="{D9E54552-2ADE-416B-8143-96FF047FF3FE}">
      <dgm:prSet/>
      <dgm:spPr/>
      <dgm:t>
        <a:bodyPr/>
        <a:lstStyle/>
        <a:p>
          <a:endParaRPr lang="en-US"/>
        </a:p>
      </dgm:t>
    </dgm:pt>
    <dgm:pt modelId="{A21B6E0C-54BB-4985-88A1-0DFA0B4DDB55}" type="sibTrans" cxnId="{D9E54552-2ADE-416B-8143-96FF047FF3FE}">
      <dgm:prSet/>
      <dgm:spPr/>
      <dgm:t>
        <a:bodyPr/>
        <a:lstStyle/>
        <a:p>
          <a:endParaRPr lang="en-US"/>
        </a:p>
      </dgm:t>
    </dgm:pt>
    <dgm:pt modelId="{AFADAF80-697E-46B3-B291-BC46C70A4379}">
      <dgm:prSet phldrT="[Text]"/>
      <dgm:spPr>
        <a:solidFill>
          <a:srgbClr val="0070C0"/>
        </a:solidFill>
      </dgm:spPr>
      <dgm:t>
        <a:bodyPr/>
        <a:lstStyle/>
        <a:p>
          <a:r>
            <a:rPr lang="en-US" dirty="0" smtClean="0"/>
            <a:t>July 2010-Jan. 2011</a:t>
          </a:r>
          <a:endParaRPr lang="en-US" dirty="0"/>
        </a:p>
      </dgm:t>
    </dgm:pt>
    <dgm:pt modelId="{6D6C9737-590C-4503-AD0E-DA59953E85C2}" type="parTrans" cxnId="{D22F8300-63BA-416F-822A-DDC5A192A5E5}">
      <dgm:prSet/>
      <dgm:spPr/>
      <dgm:t>
        <a:bodyPr/>
        <a:lstStyle/>
        <a:p>
          <a:endParaRPr lang="en-US"/>
        </a:p>
      </dgm:t>
    </dgm:pt>
    <dgm:pt modelId="{0F6239A1-3313-407D-B2F3-1254C3D79C71}" type="sibTrans" cxnId="{D22F8300-63BA-416F-822A-DDC5A192A5E5}">
      <dgm:prSet/>
      <dgm:spPr/>
      <dgm:t>
        <a:bodyPr/>
        <a:lstStyle/>
        <a:p>
          <a:endParaRPr lang="en-US"/>
        </a:p>
      </dgm:t>
    </dgm:pt>
    <dgm:pt modelId="{D3B6CB68-4113-4EBC-B6E4-25BB1B5565B9}">
      <dgm:prSet phldrT="[Text]"/>
      <dgm:spPr>
        <a:solidFill>
          <a:srgbClr val="0070C0"/>
        </a:solidFill>
      </dgm:spPr>
      <dgm:t>
        <a:bodyPr/>
        <a:lstStyle/>
        <a:p>
          <a:r>
            <a:rPr lang="en-US" dirty="0" smtClean="0"/>
            <a:t>February 2011</a:t>
          </a:r>
          <a:endParaRPr lang="en-US" dirty="0"/>
        </a:p>
      </dgm:t>
    </dgm:pt>
    <dgm:pt modelId="{FE4FE5C3-D755-403B-B89A-26A8173A9FA4}" type="parTrans" cxnId="{31BDA387-65E8-4F77-BF13-E3CF14137CA6}">
      <dgm:prSet/>
      <dgm:spPr/>
      <dgm:t>
        <a:bodyPr/>
        <a:lstStyle/>
        <a:p>
          <a:endParaRPr lang="en-US"/>
        </a:p>
      </dgm:t>
    </dgm:pt>
    <dgm:pt modelId="{164B7573-381C-41C0-8345-79948E7C1CD7}" type="sibTrans" cxnId="{31BDA387-65E8-4F77-BF13-E3CF14137CA6}">
      <dgm:prSet/>
      <dgm:spPr/>
      <dgm:t>
        <a:bodyPr/>
        <a:lstStyle/>
        <a:p>
          <a:endParaRPr lang="en-US"/>
        </a:p>
      </dgm:t>
    </dgm:pt>
    <dgm:pt modelId="{2C6EE293-1438-4263-9F0C-58BECA70AE34}" type="pres">
      <dgm:prSet presAssocID="{7A7006F2-52E0-4D2A-817E-1287EFCAEDA9}" presName="Name0" presStyleCnt="0">
        <dgm:presLayoutVars>
          <dgm:dir/>
          <dgm:animLvl val="lvl"/>
          <dgm:resizeHandles val="exact"/>
        </dgm:presLayoutVars>
      </dgm:prSet>
      <dgm:spPr/>
    </dgm:pt>
    <dgm:pt modelId="{8F4B661E-D996-4DA2-AA7C-AF9D52A5AB85}" type="pres">
      <dgm:prSet presAssocID="{BBF1899F-F269-405F-B910-B370281CD71E}" presName="parTxOnly" presStyleLbl="node1" presStyleIdx="0" presStyleCnt="4">
        <dgm:presLayoutVars>
          <dgm:chMax val="0"/>
          <dgm:chPref val="0"/>
          <dgm:bulletEnabled val="1"/>
        </dgm:presLayoutVars>
      </dgm:prSet>
      <dgm:spPr/>
      <dgm:t>
        <a:bodyPr/>
        <a:lstStyle/>
        <a:p>
          <a:endParaRPr lang="en-US"/>
        </a:p>
      </dgm:t>
    </dgm:pt>
    <dgm:pt modelId="{42BEA33D-2364-4744-B2E8-E9E46D0DF466}" type="pres">
      <dgm:prSet presAssocID="{DD6BC001-6344-40DA-9B4D-D4C83C4BA76E}" presName="parTxOnlySpace" presStyleCnt="0"/>
      <dgm:spPr/>
    </dgm:pt>
    <dgm:pt modelId="{D1EF6272-4A08-4715-9C28-BB21308F6D5C}" type="pres">
      <dgm:prSet presAssocID="{2D38B773-DB51-4926-A289-866D4832A7C1}" presName="parTxOnly" presStyleLbl="node1" presStyleIdx="1" presStyleCnt="4">
        <dgm:presLayoutVars>
          <dgm:chMax val="0"/>
          <dgm:chPref val="0"/>
          <dgm:bulletEnabled val="1"/>
        </dgm:presLayoutVars>
      </dgm:prSet>
      <dgm:spPr/>
      <dgm:t>
        <a:bodyPr/>
        <a:lstStyle/>
        <a:p>
          <a:endParaRPr lang="en-US"/>
        </a:p>
      </dgm:t>
    </dgm:pt>
    <dgm:pt modelId="{C16C8803-8214-49F3-AFFB-8F10E8075E56}" type="pres">
      <dgm:prSet presAssocID="{A21B6E0C-54BB-4985-88A1-0DFA0B4DDB55}" presName="parTxOnlySpace" presStyleCnt="0"/>
      <dgm:spPr/>
    </dgm:pt>
    <dgm:pt modelId="{866E3F97-E4BB-4A16-AEC8-A53D091BE50F}" type="pres">
      <dgm:prSet presAssocID="{AFADAF80-697E-46B3-B291-BC46C70A4379}" presName="parTxOnly" presStyleLbl="node1" presStyleIdx="2" presStyleCnt="4">
        <dgm:presLayoutVars>
          <dgm:chMax val="0"/>
          <dgm:chPref val="0"/>
          <dgm:bulletEnabled val="1"/>
        </dgm:presLayoutVars>
      </dgm:prSet>
      <dgm:spPr/>
      <dgm:t>
        <a:bodyPr/>
        <a:lstStyle/>
        <a:p>
          <a:endParaRPr lang="en-US"/>
        </a:p>
      </dgm:t>
    </dgm:pt>
    <dgm:pt modelId="{EE30C4B4-9E76-4F41-9BD1-45AD94A92D6B}" type="pres">
      <dgm:prSet presAssocID="{0F6239A1-3313-407D-B2F3-1254C3D79C71}" presName="parTxOnlySpace" presStyleCnt="0"/>
      <dgm:spPr/>
    </dgm:pt>
    <dgm:pt modelId="{965F4C1D-AE7A-49AD-9E56-442741DA422E}" type="pres">
      <dgm:prSet presAssocID="{D3B6CB68-4113-4EBC-B6E4-25BB1B5565B9}" presName="parTxOnly" presStyleLbl="node1" presStyleIdx="3" presStyleCnt="4">
        <dgm:presLayoutVars>
          <dgm:chMax val="0"/>
          <dgm:chPref val="0"/>
          <dgm:bulletEnabled val="1"/>
        </dgm:presLayoutVars>
      </dgm:prSet>
      <dgm:spPr/>
      <dgm:t>
        <a:bodyPr/>
        <a:lstStyle/>
        <a:p>
          <a:endParaRPr lang="en-US"/>
        </a:p>
      </dgm:t>
    </dgm:pt>
  </dgm:ptLst>
  <dgm:cxnLst>
    <dgm:cxn modelId="{D22F8300-63BA-416F-822A-DDC5A192A5E5}" srcId="{7A7006F2-52E0-4D2A-817E-1287EFCAEDA9}" destId="{AFADAF80-697E-46B3-B291-BC46C70A4379}" srcOrd="2" destOrd="0" parTransId="{6D6C9737-590C-4503-AD0E-DA59953E85C2}" sibTransId="{0F6239A1-3313-407D-B2F3-1254C3D79C71}"/>
    <dgm:cxn modelId="{795F11F6-E323-415B-9ECD-27C6B8431176}" type="presOf" srcId="{D3B6CB68-4113-4EBC-B6E4-25BB1B5565B9}" destId="{965F4C1D-AE7A-49AD-9E56-442741DA422E}" srcOrd="0" destOrd="0" presId="urn:microsoft.com/office/officeart/2005/8/layout/chevron1"/>
    <dgm:cxn modelId="{0C841121-C219-49D0-8676-8396E82EFB2C}" type="presOf" srcId="{7A7006F2-52E0-4D2A-817E-1287EFCAEDA9}" destId="{2C6EE293-1438-4263-9F0C-58BECA70AE34}" srcOrd="0" destOrd="0" presId="urn:microsoft.com/office/officeart/2005/8/layout/chevron1"/>
    <dgm:cxn modelId="{0E75F40A-8F49-416A-8457-2A0C8C6A23E8}" type="presOf" srcId="{AFADAF80-697E-46B3-B291-BC46C70A4379}" destId="{866E3F97-E4BB-4A16-AEC8-A53D091BE50F}" srcOrd="0" destOrd="0" presId="urn:microsoft.com/office/officeart/2005/8/layout/chevron1"/>
    <dgm:cxn modelId="{31BDA387-65E8-4F77-BF13-E3CF14137CA6}" srcId="{7A7006F2-52E0-4D2A-817E-1287EFCAEDA9}" destId="{D3B6CB68-4113-4EBC-B6E4-25BB1B5565B9}" srcOrd="3" destOrd="0" parTransId="{FE4FE5C3-D755-403B-B89A-26A8173A9FA4}" sibTransId="{164B7573-381C-41C0-8345-79948E7C1CD7}"/>
    <dgm:cxn modelId="{DA23F0B4-A3E0-4DB3-AE1B-654756BB3DB2}" type="presOf" srcId="{BBF1899F-F269-405F-B910-B370281CD71E}" destId="{8F4B661E-D996-4DA2-AA7C-AF9D52A5AB85}" srcOrd="0" destOrd="0" presId="urn:microsoft.com/office/officeart/2005/8/layout/chevron1"/>
    <dgm:cxn modelId="{51632674-42DD-44CB-9CCC-E3164DBD28F2}" srcId="{7A7006F2-52E0-4D2A-817E-1287EFCAEDA9}" destId="{BBF1899F-F269-405F-B910-B370281CD71E}" srcOrd="0" destOrd="0" parTransId="{686BCEFA-E8CD-4C54-A7F1-B89A9EA498C5}" sibTransId="{DD6BC001-6344-40DA-9B4D-D4C83C4BA76E}"/>
    <dgm:cxn modelId="{A599EE4A-FCC8-486D-8158-3F344DCB0555}" type="presOf" srcId="{2D38B773-DB51-4926-A289-866D4832A7C1}" destId="{D1EF6272-4A08-4715-9C28-BB21308F6D5C}" srcOrd="0" destOrd="0" presId="urn:microsoft.com/office/officeart/2005/8/layout/chevron1"/>
    <dgm:cxn modelId="{D9E54552-2ADE-416B-8143-96FF047FF3FE}" srcId="{7A7006F2-52E0-4D2A-817E-1287EFCAEDA9}" destId="{2D38B773-DB51-4926-A289-866D4832A7C1}" srcOrd="1" destOrd="0" parTransId="{10AB61EE-EFFD-45A8-A208-CCA326FDD37D}" sibTransId="{A21B6E0C-54BB-4985-88A1-0DFA0B4DDB55}"/>
    <dgm:cxn modelId="{90DE5415-25BE-4C3A-A0A1-C736289DD3E5}" type="presParOf" srcId="{2C6EE293-1438-4263-9F0C-58BECA70AE34}" destId="{8F4B661E-D996-4DA2-AA7C-AF9D52A5AB85}" srcOrd="0" destOrd="0" presId="urn:microsoft.com/office/officeart/2005/8/layout/chevron1"/>
    <dgm:cxn modelId="{1619DD16-5DE9-42CC-BB6A-C27360EB138F}" type="presParOf" srcId="{2C6EE293-1438-4263-9F0C-58BECA70AE34}" destId="{42BEA33D-2364-4744-B2E8-E9E46D0DF466}" srcOrd="1" destOrd="0" presId="urn:microsoft.com/office/officeart/2005/8/layout/chevron1"/>
    <dgm:cxn modelId="{83B7E0B0-F382-4F9D-A4E9-E23C25286F2D}" type="presParOf" srcId="{2C6EE293-1438-4263-9F0C-58BECA70AE34}" destId="{D1EF6272-4A08-4715-9C28-BB21308F6D5C}" srcOrd="2" destOrd="0" presId="urn:microsoft.com/office/officeart/2005/8/layout/chevron1"/>
    <dgm:cxn modelId="{21F6F192-7B7C-4065-9934-650490C7811B}" type="presParOf" srcId="{2C6EE293-1438-4263-9F0C-58BECA70AE34}" destId="{C16C8803-8214-49F3-AFFB-8F10E8075E56}" srcOrd="3" destOrd="0" presId="urn:microsoft.com/office/officeart/2005/8/layout/chevron1"/>
    <dgm:cxn modelId="{ACF3ED27-839D-423D-AC3A-4F5EAF7141E3}" type="presParOf" srcId="{2C6EE293-1438-4263-9F0C-58BECA70AE34}" destId="{866E3F97-E4BB-4A16-AEC8-A53D091BE50F}" srcOrd="4" destOrd="0" presId="urn:microsoft.com/office/officeart/2005/8/layout/chevron1"/>
    <dgm:cxn modelId="{21FFF604-BA13-4857-8C61-8463883B71D5}" type="presParOf" srcId="{2C6EE293-1438-4263-9F0C-58BECA70AE34}" destId="{EE30C4B4-9E76-4F41-9BD1-45AD94A92D6B}" srcOrd="5" destOrd="0" presId="urn:microsoft.com/office/officeart/2005/8/layout/chevron1"/>
    <dgm:cxn modelId="{96F1E479-8EB0-4C56-9BE1-8CE9534D57FC}" type="presParOf" srcId="{2C6EE293-1438-4263-9F0C-58BECA70AE34}" destId="{965F4C1D-AE7A-49AD-9E56-442741DA422E}" srcOrd="6" destOrd="0" presId="urn:microsoft.com/office/officeart/2005/8/layout/chevron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7006F2-52E0-4D2A-817E-1287EFCAEDA9}" type="doc">
      <dgm:prSet loTypeId="urn:microsoft.com/office/officeart/2005/8/layout/chevron1" loCatId="process" qsTypeId="urn:microsoft.com/office/officeart/2005/8/quickstyle/simple1" qsCatId="simple" csTypeId="urn:microsoft.com/office/officeart/2005/8/colors/accent1_2" csCatId="accent1" phldr="1"/>
      <dgm:spPr/>
    </dgm:pt>
    <dgm:pt modelId="{BBF1899F-F269-405F-B910-B370281CD71E}">
      <dgm:prSet phldrT="[Text]"/>
      <dgm:spPr>
        <a:solidFill>
          <a:srgbClr val="0070C0"/>
        </a:solidFill>
      </dgm:spPr>
      <dgm:t>
        <a:bodyPr/>
        <a:lstStyle/>
        <a:p>
          <a:r>
            <a:rPr lang="en-US" dirty="0" smtClean="0"/>
            <a:t>March-June 2011</a:t>
          </a:r>
          <a:endParaRPr lang="en-US" dirty="0"/>
        </a:p>
      </dgm:t>
    </dgm:pt>
    <dgm:pt modelId="{686BCEFA-E8CD-4C54-A7F1-B89A9EA498C5}" type="parTrans" cxnId="{51632674-42DD-44CB-9CCC-E3164DBD28F2}">
      <dgm:prSet/>
      <dgm:spPr/>
      <dgm:t>
        <a:bodyPr/>
        <a:lstStyle/>
        <a:p>
          <a:endParaRPr lang="en-US"/>
        </a:p>
      </dgm:t>
    </dgm:pt>
    <dgm:pt modelId="{DD6BC001-6344-40DA-9B4D-D4C83C4BA76E}" type="sibTrans" cxnId="{51632674-42DD-44CB-9CCC-E3164DBD28F2}">
      <dgm:prSet/>
      <dgm:spPr/>
      <dgm:t>
        <a:bodyPr/>
        <a:lstStyle/>
        <a:p>
          <a:endParaRPr lang="en-US"/>
        </a:p>
      </dgm:t>
    </dgm:pt>
    <dgm:pt modelId="{2D38B773-DB51-4926-A289-866D4832A7C1}">
      <dgm:prSet phldrT="[Text]"/>
      <dgm:spPr>
        <a:solidFill>
          <a:srgbClr val="0070C0"/>
        </a:solidFill>
      </dgm:spPr>
      <dgm:t>
        <a:bodyPr/>
        <a:lstStyle/>
        <a:p>
          <a:r>
            <a:rPr lang="en-US" dirty="0" smtClean="0"/>
            <a:t>June 2011</a:t>
          </a:r>
          <a:endParaRPr lang="en-US" dirty="0"/>
        </a:p>
      </dgm:t>
    </dgm:pt>
    <dgm:pt modelId="{10AB61EE-EFFD-45A8-A208-CCA326FDD37D}" type="parTrans" cxnId="{D9E54552-2ADE-416B-8143-96FF047FF3FE}">
      <dgm:prSet/>
      <dgm:spPr/>
      <dgm:t>
        <a:bodyPr/>
        <a:lstStyle/>
        <a:p>
          <a:endParaRPr lang="en-US"/>
        </a:p>
      </dgm:t>
    </dgm:pt>
    <dgm:pt modelId="{A21B6E0C-54BB-4985-88A1-0DFA0B4DDB55}" type="sibTrans" cxnId="{D9E54552-2ADE-416B-8143-96FF047FF3FE}">
      <dgm:prSet/>
      <dgm:spPr/>
      <dgm:t>
        <a:bodyPr/>
        <a:lstStyle/>
        <a:p>
          <a:endParaRPr lang="en-US"/>
        </a:p>
      </dgm:t>
    </dgm:pt>
    <dgm:pt modelId="{AFADAF80-697E-46B3-B291-BC46C70A4379}">
      <dgm:prSet phldrT="[Text]"/>
      <dgm:spPr>
        <a:solidFill>
          <a:srgbClr val="0070C0"/>
        </a:solidFill>
      </dgm:spPr>
      <dgm:t>
        <a:bodyPr/>
        <a:lstStyle/>
        <a:p>
          <a:r>
            <a:rPr lang="en-US" dirty="0" smtClean="0"/>
            <a:t>August 2011</a:t>
          </a:r>
          <a:endParaRPr lang="en-US" dirty="0"/>
        </a:p>
      </dgm:t>
    </dgm:pt>
    <dgm:pt modelId="{6D6C9737-590C-4503-AD0E-DA59953E85C2}" type="parTrans" cxnId="{D22F8300-63BA-416F-822A-DDC5A192A5E5}">
      <dgm:prSet/>
      <dgm:spPr/>
      <dgm:t>
        <a:bodyPr/>
        <a:lstStyle/>
        <a:p>
          <a:endParaRPr lang="en-US"/>
        </a:p>
      </dgm:t>
    </dgm:pt>
    <dgm:pt modelId="{0F6239A1-3313-407D-B2F3-1254C3D79C71}" type="sibTrans" cxnId="{D22F8300-63BA-416F-822A-DDC5A192A5E5}">
      <dgm:prSet/>
      <dgm:spPr/>
      <dgm:t>
        <a:bodyPr/>
        <a:lstStyle/>
        <a:p>
          <a:endParaRPr lang="en-US"/>
        </a:p>
      </dgm:t>
    </dgm:pt>
    <dgm:pt modelId="{D3B6CB68-4113-4EBC-B6E4-25BB1B5565B9}">
      <dgm:prSet phldrT="[Text]"/>
      <dgm:spPr>
        <a:solidFill>
          <a:srgbClr val="0070C0"/>
        </a:solidFill>
      </dgm:spPr>
      <dgm:t>
        <a:bodyPr/>
        <a:lstStyle/>
        <a:p>
          <a:r>
            <a:rPr lang="en-US" dirty="0" smtClean="0"/>
            <a:t>Oct.-Dec. 2011</a:t>
          </a:r>
          <a:endParaRPr lang="en-US" dirty="0"/>
        </a:p>
      </dgm:t>
    </dgm:pt>
    <dgm:pt modelId="{FE4FE5C3-D755-403B-B89A-26A8173A9FA4}" type="parTrans" cxnId="{31BDA387-65E8-4F77-BF13-E3CF14137CA6}">
      <dgm:prSet/>
      <dgm:spPr/>
      <dgm:t>
        <a:bodyPr/>
        <a:lstStyle/>
        <a:p>
          <a:endParaRPr lang="en-US"/>
        </a:p>
      </dgm:t>
    </dgm:pt>
    <dgm:pt modelId="{164B7573-381C-41C0-8345-79948E7C1CD7}" type="sibTrans" cxnId="{31BDA387-65E8-4F77-BF13-E3CF14137CA6}">
      <dgm:prSet/>
      <dgm:spPr/>
      <dgm:t>
        <a:bodyPr/>
        <a:lstStyle/>
        <a:p>
          <a:endParaRPr lang="en-US"/>
        </a:p>
      </dgm:t>
    </dgm:pt>
    <dgm:pt modelId="{C9A002DC-87DE-469B-B2AA-F22190924A64}">
      <dgm:prSet phldrT="[Text]"/>
      <dgm:spPr>
        <a:solidFill>
          <a:srgbClr val="0070C0"/>
        </a:solidFill>
      </dgm:spPr>
      <dgm:t>
        <a:bodyPr/>
        <a:lstStyle/>
        <a:p>
          <a:r>
            <a:rPr lang="en-US" dirty="0" smtClean="0"/>
            <a:t>March 2012</a:t>
          </a:r>
          <a:endParaRPr lang="en-US" dirty="0"/>
        </a:p>
      </dgm:t>
    </dgm:pt>
    <dgm:pt modelId="{CAB313A8-7A6D-448B-83CC-29E84766F736}" type="parTrans" cxnId="{9BF5608D-3A52-410C-9E72-6D33BB63D549}">
      <dgm:prSet/>
      <dgm:spPr/>
      <dgm:t>
        <a:bodyPr/>
        <a:lstStyle/>
        <a:p>
          <a:endParaRPr lang="en-US"/>
        </a:p>
      </dgm:t>
    </dgm:pt>
    <dgm:pt modelId="{829E3134-3D22-4DEF-BBE8-59580E693260}" type="sibTrans" cxnId="{9BF5608D-3A52-410C-9E72-6D33BB63D549}">
      <dgm:prSet/>
      <dgm:spPr/>
      <dgm:t>
        <a:bodyPr/>
        <a:lstStyle/>
        <a:p>
          <a:endParaRPr lang="en-US"/>
        </a:p>
      </dgm:t>
    </dgm:pt>
    <dgm:pt modelId="{2C6EE293-1438-4263-9F0C-58BECA70AE34}" type="pres">
      <dgm:prSet presAssocID="{7A7006F2-52E0-4D2A-817E-1287EFCAEDA9}" presName="Name0" presStyleCnt="0">
        <dgm:presLayoutVars>
          <dgm:dir/>
          <dgm:animLvl val="lvl"/>
          <dgm:resizeHandles val="exact"/>
        </dgm:presLayoutVars>
      </dgm:prSet>
      <dgm:spPr/>
    </dgm:pt>
    <dgm:pt modelId="{8F4B661E-D996-4DA2-AA7C-AF9D52A5AB85}" type="pres">
      <dgm:prSet presAssocID="{BBF1899F-F269-405F-B910-B370281CD71E}" presName="parTxOnly" presStyleLbl="node1" presStyleIdx="0" presStyleCnt="5" custScaleY="119398">
        <dgm:presLayoutVars>
          <dgm:chMax val="0"/>
          <dgm:chPref val="0"/>
          <dgm:bulletEnabled val="1"/>
        </dgm:presLayoutVars>
      </dgm:prSet>
      <dgm:spPr/>
      <dgm:t>
        <a:bodyPr/>
        <a:lstStyle/>
        <a:p>
          <a:endParaRPr lang="en-US"/>
        </a:p>
      </dgm:t>
    </dgm:pt>
    <dgm:pt modelId="{42BEA33D-2364-4744-B2E8-E9E46D0DF466}" type="pres">
      <dgm:prSet presAssocID="{DD6BC001-6344-40DA-9B4D-D4C83C4BA76E}" presName="parTxOnlySpace" presStyleCnt="0"/>
      <dgm:spPr/>
    </dgm:pt>
    <dgm:pt modelId="{D1EF6272-4A08-4715-9C28-BB21308F6D5C}" type="pres">
      <dgm:prSet presAssocID="{2D38B773-DB51-4926-A289-866D4832A7C1}" presName="parTxOnly" presStyleLbl="node1" presStyleIdx="1" presStyleCnt="5" custScaleY="119398">
        <dgm:presLayoutVars>
          <dgm:chMax val="0"/>
          <dgm:chPref val="0"/>
          <dgm:bulletEnabled val="1"/>
        </dgm:presLayoutVars>
      </dgm:prSet>
      <dgm:spPr/>
      <dgm:t>
        <a:bodyPr/>
        <a:lstStyle/>
        <a:p>
          <a:endParaRPr lang="en-US"/>
        </a:p>
      </dgm:t>
    </dgm:pt>
    <dgm:pt modelId="{C16C8803-8214-49F3-AFFB-8F10E8075E56}" type="pres">
      <dgm:prSet presAssocID="{A21B6E0C-54BB-4985-88A1-0DFA0B4DDB55}" presName="parTxOnlySpace" presStyleCnt="0"/>
      <dgm:spPr/>
    </dgm:pt>
    <dgm:pt modelId="{866E3F97-E4BB-4A16-AEC8-A53D091BE50F}" type="pres">
      <dgm:prSet presAssocID="{AFADAF80-697E-46B3-B291-BC46C70A4379}" presName="parTxOnly" presStyleLbl="node1" presStyleIdx="2" presStyleCnt="5" custScaleY="119398">
        <dgm:presLayoutVars>
          <dgm:chMax val="0"/>
          <dgm:chPref val="0"/>
          <dgm:bulletEnabled val="1"/>
        </dgm:presLayoutVars>
      </dgm:prSet>
      <dgm:spPr/>
      <dgm:t>
        <a:bodyPr/>
        <a:lstStyle/>
        <a:p>
          <a:endParaRPr lang="en-US"/>
        </a:p>
      </dgm:t>
    </dgm:pt>
    <dgm:pt modelId="{EE30C4B4-9E76-4F41-9BD1-45AD94A92D6B}" type="pres">
      <dgm:prSet presAssocID="{0F6239A1-3313-407D-B2F3-1254C3D79C71}" presName="parTxOnlySpace" presStyleCnt="0"/>
      <dgm:spPr/>
    </dgm:pt>
    <dgm:pt modelId="{965F4C1D-AE7A-49AD-9E56-442741DA422E}" type="pres">
      <dgm:prSet presAssocID="{D3B6CB68-4113-4EBC-B6E4-25BB1B5565B9}" presName="parTxOnly" presStyleLbl="node1" presStyleIdx="3" presStyleCnt="5" custScaleY="119398">
        <dgm:presLayoutVars>
          <dgm:chMax val="0"/>
          <dgm:chPref val="0"/>
          <dgm:bulletEnabled val="1"/>
        </dgm:presLayoutVars>
      </dgm:prSet>
      <dgm:spPr/>
      <dgm:t>
        <a:bodyPr/>
        <a:lstStyle/>
        <a:p>
          <a:endParaRPr lang="en-US"/>
        </a:p>
      </dgm:t>
    </dgm:pt>
    <dgm:pt modelId="{8EC59066-5632-4026-B203-67358DF13C37}" type="pres">
      <dgm:prSet presAssocID="{164B7573-381C-41C0-8345-79948E7C1CD7}" presName="parTxOnlySpace" presStyleCnt="0"/>
      <dgm:spPr/>
    </dgm:pt>
    <dgm:pt modelId="{DBB35EDE-68D5-4096-AF19-049026560003}" type="pres">
      <dgm:prSet presAssocID="{C9A002DC-87DE-469B-B2AA-F22190924A64}" presName="parTxOnly" presStyleLbl="node1" presStyleIdx="4" presStyleCnt="5" custScaleY="119398">
        <dgm:presLayoutVars>
          <dgm:chMax val="0"/>
          <dgm:chPref val="0"/>
          <dgm:bulletEnabled val="1"/>
        </dgm:presLayoutVars>
      </dgm:prSet>
      <dgm:spPr/>
      <dgm:t>
        <a:bodyPr/>
        <a:lstStyle/>
        <a:p>
          <a:endParaRPr lang="en-US"/>
        </a:p>
      </dgm:t>
    </dgm:pt>
  </dgm:ptLst>
  <dgm:cxnLst>
    <dgm:cxn modelId="{D22F8300-63BA-416F-822A-DDC5A192A5E5}" srcId="{7A7006F2-52E0-4D2A-817E-1287EFCAEDA9}" destId="{AFADAF80-697E-46B3-B291-BC46C70A4379}" srcOrd="2" destOrd="0" parTransId="{6D6C9737-590C-4503-AD0E-DA59953E85C2}" sibTransId="{0F6239A1-3313-407D-B2F3-1254C3D79C71}"/>
    <dgm:cxn modelId="{E09DCAEE-81E7-4457-8A29-CD568712A664}" type="presOf" srcId="{7A7006F2-52E0-4D2A-817E-1287EFCAEDA9}" destId="{2C6EE293-1438-4263-9F0C-58BECA70AE34}" srcOrd="0" destOrd="0" presId="urn:microsoft.com/office/officeart/2005/8/layout/chevron1"/>
    <dgm:cxn modelId="{0770413C-5DFF-4C2E-AD2E-4E7B1B261C9F}" type="presOf" srcId="{C9A002DC-87DE-469B-B2AA-F22190924A64}" destId="{DBB35EDE-68D5-4096-AF19-049026560003}" srcOrd="0" destOrd="0" presId="urn:microsoft.com/office/officeart/2005/8/layout/chevron1"/>
    <dgm:cxn modelId="{38ACE0FD-AB38-401D-BE37-D9175FD84041}" type="presOf" srcId="{2D38B773-DB51-4926-A289-866D4832A7C1}" destId="{D1EF6272-4A08-4715-9C28-BB21308F6D5C}" srcOrd="0" destOrd="0" presId="urn:microsoft.com/office/officeart/2005/8/layout/chevron1"/>
    <dgm:cxn modelId="{9BF5608D-3A52-410C-9E72-6D33BB63D549}" srcId="{7A7006F2-52E0-4D2A-817E-1287EFCAEDA9}" destId="{C9A002DC-87DE-469B-B2AA-F22190924A64}" srcOrd="4" destOrd="0" parTransId="{CAB313A8-7A6D-448B-83CC-29E84766F736}" sibTransId="{829E3134-3D22-4DEF-BBE8-59580E693260}"/>
    <dgm:cxn modelId="{31BDA387-65E8-4F77-BF13-E3CF14137CA6}" srcId="{7A7006F2-52E0-4D2A-817E-1287EFCAEDA9}" destId="{D3B6CB68-4113-4EBC-B6E4-25BB1B5565B9}" srcOrd="3" destOrd="0" parTransId="{FE4FE5C3-D755-403B-B89A-26A8173A9FA4}" sibTransId="{164B7573-381C-41C0-8345-79948E7C1CD7}"/>
    <dgm:cxn modelId="{CC5EFC25-0A4B-4072-8FB6-21CAF13F3884}" type="presOf" srcId="{D3B6CB68-4113-4EBC-B6E4-25BB1B5565B9}" destId="{965F4C1D-AE7A-49AD-9E56-442741DA422E}" srcOrd="0" destOrd="0" presId="urn:microsoft.com/office/officeart/2005/8/layout/chevron1"/>
    <dgm:cxn modelId="{51632674-42DD-44CB-9CCC-E3164DBD28F2}" srcId="{7A7006F2-52E0-4D2A-817E-1287EFCAEDA9}" destId="{BBF1899F-F269-405F-B910-B370281CD71E}" srcOrd="0" destOrd="0" parTransId="{686BCEFA-E8CD-4C54-A7F1-B89A9EA498C5}" sibTransId="{DD6BC001-6344-40DA-9B4D-D4C83C4BA76E}"/>
    <dgm:cxn modelId="{21D907ED-1E05-4DC8-BA54-2AA50A0C29CA}" type="presOf" srcId="{BBF1899F-F269-405F-B910-B370281CD71E}" destId="{8F4B661E-D996-4DA2-AA7C-AF9D52A5AB85}" srcOrd="0" destOrd="0" presId="urn:microsoft.com/office/officeart/2005/8/layout/chevron1"/>
    <dgm:cxn modelId="{D9E54552-2ADE-416B-8143-96FF047FF3FE}" srcId="{7A7006F2-52E0-4D2A-817E-1287EFCAEDA9}" destId="{2D38B773-DB51-4926-A289-866D4832A7C1}" srcOrd="1" destOrd="0" parTransId="{10AB61EE-EFFD-45A8-A208-CCA326FDD37D}" sibTransId="{A21B6E0C-54BB-4985-88A1-0DFA0B4DDB55}"/>
    <dgm:cxn modelId="{4161851E-B8B2-448B-B0AF-B3EFC863C309}" type="presOf" srcId="{AFADAF80-697E-46B3-B291-BC46C70A4379}" destId="{866E3F97-E4BB-4A16-AEC8-A53D091BE50F}" srcOrd="0" destOrd="0" presId="urn:microsoft.com/office/officeart/2005/8/layout/chevron1"/>
    <dgm:cxn modelId="{7113EA3D-787E-4A99-A857-C4C7E6656EC8}" type="presParOf" srcId="{2C6EE293-1438-4263-9F0C-58BECA70AE34}" destId="{8F4B661E-D996-4DA2-AA7C-AF9D52A5AB85}" srcOrd="0" destOrd="0" presId="urn:microsoft.com/office/officeart/2005/8/layout/chevron1"/>
    <dgm:cxn modelId="{03DC31E6-8C7D-49B9-A4E6-E9462DC79A00}" type="presParOf" srcId="{2C6EE293-1438-4263-9F0C-58BECA70AE34}" destId="{42BEA33D-2364-4744-B2E8-E9E46D0DF466}" srcOrd="1" destOrd="0" presId="urn:microsoft.com/office/officeart/2005/8/layout/chevron1"/>
    <dgm:cxn modelId="{F6B71473-69B7-4673-8235-D05C8F87C56F}" type="presParOf" srcId="{2C6EE293-1438-4263-9F0C-58BECA70AE34}" destId="{D1EF6272-4A08-4715-9C28-BB21308F6D5C}" srcOrd="2" destOrd="0" presId="urn:microsoft.com/office/officeart/2005/8/layout/chevron1"/>
    <dgm:cxn modelId="{CE890CEB-A518-45A5-A3DA-15CAA7BB541D}" type="presParOf" srcId="{2C6EE293-1438-4263-9F0C-58BECA70AE34}" destId="{C16C8803-8214-49F3-AFFB-8F10E8075E56}" srcOrd="3" destOrd="0" presId="urn:microsoft.com/office/officeart/2005/8/layout/chevron1"/>
    <dgm:cxn modelId="{6BF1A1E8-A392-4FA0-8932-AD81055D1D8C}" type="presParOf" srcId="{2C6EE293-1438-4263-9F0C-58BECA70AE34}" destId="{866E3F97-E4BB-4A16-AEC8-A53D091BE50F}" srcOrd="4" destOrd="0" presId="urn:microsoft.com/office/officeart/2005/8/layout/chevron1"/>
    <dgm:cxn modelId="{3D9E59A6-BA50-49EC-BE43-029D4530D12B}" type="presParOf" srcId="{2C6EE293-1438-4263-9F0C-58BECA70AE34}" destId="{EE30C4B4-9E76-4F41-9BD1-45AD94A92D6B}" srcOrd="5" destOrd="0" presId="urn:microsoft.com/office/officeart/2005/8/layout/chevron1"/>
    <dgm:cxn modelId="{69FAD06F-8A58-44FA-913D-9B19D07436E6}" type="presParOf" srcId="{2C6EE293-1438-4263-9F0C-58BECA70AE34}" destId="{965F4C1D-AE7A-49AD-9E56-442741DA422E}" srcOrd="6" destOrd="0" presId="urn:microsoft.com/office/officeart/2005/8/layout/chevron1"/>
    <dgm:cxn modelId="{EF0710BC-FA95-4E80-9A13-FF5C0465F7BA}" type="presParOf" srcId="{2C6EE293-1438-4263-9F0C-58BECA70AE34}" destId="{8EC59066-5632-4026-B203-67358DF13C37}" srcOrd="7" destOrd="0" presId="urn:microsoft.com/office/officeart/2005/8/layout/chevron1"/>
    <dgm:cxn modelId="{32D9D8B3-D224-4EAD-AEB5-AEF1C1AC15DC}" type="presParOf" srcId="{2C6EE293-1438-4263-9F0C-58BECA70AE34}" destId="{DBB35EDE-68D5-4096-AF19-049026560003}"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4B661E-D996-4DA2-AA7C-AF9D52A5AB85}">
      <dsp:nvSpPr>
        <dsp:cNvPr id="0" name=""/>
        <dsp:cNvSpPr/>
      </dsp:nvSpPr>
      <dsp:spPr>
        <a:xfrm>
          <a:off x="3939" y="379520"/>
          <a:ext cx="2293399" cy="91735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smtClean="0"/>
            <a:t>T - 0</a:t>
          </a:r>
          <a:endParaRPr lang="en-US" sz="3000" kern="1200" dirty="0"/>
        </a:p>
      </dsp:txBody>
      <dsp:txXfrm>
        <a:off x="3939" y="379520"/>
        <a:ext cx="2293399" cy="917359"/>
      </dsp:txXfrm>
    </dsp:sp>
    <dsp:sp modelId="{D1EF6272-4A08-4715-9C28-BB21308F6D5C}">
      <dsp:nvSpPr>
        <dsp:cNvPr id="0" name=""/>
        <dsp:cNvSpPr/>
      </dsp:nvSpPr>
      <dsp:spPr>
        <a:xfrm>
          <a:off x="2067999" y="379520"/>
          <a:ext cx="2293399" cy="91735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smtClean="0"/>
            <a:t>6 Months</a:t>
          </a:r>
          <a:endParaRPr lang="en-US" sz="3000" kern="1200" dirty="0"/>
        </a:p>
      </dsp:txBody>
      <dsp:txXfrm>
        <a:off x="2067999" y="379520"/>
        <a:ext cx="2293399" cy="917359"/>
      </dsp:txXfrm>
    </dsp:sp>
    <dsp:sp modelId="{866E3F97-E4BB-4A16-AEC8-A53D091BE50F}">
      <dsp:nvSpPr>
        <dsp:cNvPr id="0" name=""/>
        <dsp:cNvSpPr/>
      </dsp:nvSpPr>
      <dsp:spPr>
        <a:xfrm>
          <a:off x="4132058" y="379520"/>
          <a:ext cx="2293399" cy="91735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smtClean="0"/>
            <a:t>12 Months</a:t>
          </a:r>
          <a:endParaRPr lang="en-US" sz="3000" kern="1200" dirty="0"/>
        </a:p>
      </dsp:txBody>
      <dsp:txXfrm>
        <a:off x="4132058" y="379520"/>
        <a:ext cx="2293399" cy="917359"/>
      </dsp:txXfrm>
    </dsp:sp>
    <dsp:sp modelId="{965F4C1D-AE7A-49AD-9E56-442741DA422E}">
      <dsp:nvSpPr>
        <dsp:cNvPr id="0" name=""/>
        <dsp:cNvSpPr/>
      </dsp:nvSpPr>
      <dsp:spPr>
        <a:xfrm>
          <a:off x="6196117" y="379520"/>
          <a:ext cx="2293399" cy="91735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smtClean="0"/>
            <a:t>18 Months</a:t>
          </a:r>
          <a:endParaRPr lang="en-US" sz="3000" kern="1200" dirty="0"/>
        </a:p>
      </dsp:txBody>
      <dsp:txXfrm>
        <a:off x="6196117" y="379520"/>
        <a:ext cx="2293399" cy="9173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4B661E-D996-4DA2-AA7C-AF9D52A5AB85}">
      <dsp:nvSpPr>
        <dsp:cNvPr id="0" name=""/>
        <dsp:cNvSpPr/>
      </dsp:nvSpPr>
      <dsp:spPr>
        <a:xfrm>
          <a:off x="3939" y="379520"/>
          <a:ext cx="2293399" cy="91735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Spring 2010</a:t>
          </a:r>
          <a:endParaRPr lang="en-US" sz="2400" kern="1200" dirty="0"/>
        </a:p>
      </dsp:txBody>
      <dsp:txXfrm>
        <a:off x="3939" y="379520"/>
        <a:ext cx="2293399" cy="917359"/>
      </dsp:txXfrm>
    </dsp:sp>
    <dsp:sp modelId="{D1EF6272-4A08-4715-9C28-BB21308F6D5C}">
      <dsp:nvSpPr>
        <dsp:cNvPr id="0" name=""/>
        <dsp:cNvSpPr/>
      </dsp:nvSpPr>
      <dsp:spPr>
        <a:xfrm>
          <a:off x="2067999" y="379520"/>
          <a:ext cx="2293399" cy="91735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April-May 2010</a:t>
          </a:r>
          <a:endParaRPr lang="en-US" sz="2400" kern="1200" dirty="0"/>
        </a:p>
      </dsp:txBody>
      <dsp:txXfrm>
        <a:off x="2067999" y="379520"/>
        <a:ext cx="2293399" cy="917359"/>
      </dsp:txXfrm>
    </dsp:sp>
    <dsp:sp modelId="{866E3F97-E4BB-4A16-AEC8-A53D091BE50F}">
      <dsp:nvSpPr>
        <dsp:cNvPr id="0" name=""/>
        <dsp:cNvSpPr/>
      </dsp:nvSpPr>
      <dsp:spPr>
        <a:xfrm>
          <a:off x="4132058" y="379520"/>
          <a:ext cx="2293399" cy="91735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July 2010-Jan. 2011</a:t>
          </a:r>
          <a:endParaRPr lang="en-US" sz="2400" kern="1200" dirty="0"/>
        </a:p>
      </dsp:txBody>
      <dsp:txXfrm>
        <a:off x="4132058" y="379520"/>
        <a:ext cx="2293399" cy="917359"/>
      </dsp:txXfrm>
    </dsp:sp>
    <dsp:sp modelId="{965F4C1D-AE7A-49AD-9E56-442741DA422E}">
      <dsp:nvSpPr>
        <dsp:cNvPr id="0" name=""/>
        <dsp:cNvSpPr/>
      </dsp:nvSpPr>
      <dsp:spPr>
        <a:xfrm>
          <a:off x="6196117" y="379520"/>
          <a:ext cx="2293399" cy="91735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February 2011</a:t>
          </a:r>
          <a:endParaRPr lang="en-US" sz="2400" kern="1200" dirty="0"/>
        </a:p>
      </dsp:txBody>
      <dsp:txXfrm>
        <a:off x="6196117" y="379520"/>
        <a:ext cx="2293399" cy="9173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4B661E-D996-4DA2-AA7C-AF9D52A5AB85}">
      <dsp:nvSpPr>
        <dsp:cNvPr id="0" name=""/>
        <dsp:cNvSpPr/>
      </dsp:nvSpPr>
      <dsp:spPr>
        <a:xfrm>
          <a:off x="1971" y="533399"/>
          <a:ext cx="1755055" cy="83820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March-June 2011</a:t>
          </a:r>
          <a:endParaRPr lang="en-US" sz="1800" kern="1200" dirty="0"/>
        </a:p>
      </dsp:txBody>
      <dsp:txXfrm>
        <a:off x="1971" y="533399"/>
        <a:ext cx="1755055" cy="838200"/>
      </dsp:txXfrm>
    </dsp:sp>
    <dsp:sp modelId="{D1EF6272-4A08-4715-9C28-BB21308F6D5C}">
      <dsp:nvSpPr>
        <dsp:cNvPr id="0" name=""/>
        <dsp:cNvSpPr/>
      </dsp:nvSpPr>
      <dsp:spPr>
        <a:xfrm>
          <a:off x="1581522" y="533399"/>
          <a:ext cx="1755055" cy="83820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June 2011</a:t>
          </a:r>
          <a:endParaRPr lang="en-US" sz="1800" kern="1200" dirty="0"/>
        </a:p>
      </dsp:txBody>
      <dsp:txXfrm>
        <a:off x="1581522" y="533399"/>
        <a:ext cx="1755055" cy="838200"/>
      </dsp:txXfrm>
    </dsp:sp>
    <dsp:sp modelId="{866E3F97-E4BB-4A16-AEC8-A53D091BE50F}">
      <dsp:nvSpPr>
        <dsp:cNvPr id="0" name=""/>
        <dsp:cNvSpPr/>
      </dsp:nvSpPr>
      <dsp:spPr>
        <a:xfrm>
          <a:off x="3161072" y="533399"/>
          <a:ext cx="1755055" cy="83820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August 2011</a:t>
          </a:r>
          <a:endParaRPr lang="en-US" sz="1800" kern="1200" dirty="0"/>
        </a:p>
      </dsp:txBody>
      <dsp:txXfrm>
        <a:off x="3161072" y="533399"/>
        <a:ext cx="1755055" cy="838200"/>
      </dsp:txXfrm>
    </dsp:sp>
    <dsp:sp modelId="{965F4C1D-AE7A-49AD-9E56-442741DA422E}">
      <dsp:nvSpPr>
        <dsp:cNvPr id="0" name=""/>
        <dsp:cNvSpPr/>
      </dsp:nvSpPr>
      <dsp:spPr>
        <a:xfrm>
          <a:off x="4740622" y="533399"/>
          <a:ext cx="1755055" cy="83820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Oct.-Dec. 2011</a:t>
          </a:r>
          <a:endParaRPr lang="en-US" sz="1800" kern="1200" dirty="0"/>
        </a:p>
      </dsp:txBody>
      <dsp:txXfrm>
        <a:off x="4740622" y="533399"/>
        <a:ext cx="1755055" cy="838200"/>
      </dsp:txXfrm>
    </dsp:sp>
    <dsp:sp modelId="{DBB35EDE-68D5-4096-AF19-049026560003}">
      <dsp:nvSpPr>
        <dsp:cNvPr id="0" name=""/>
        <dsp:cNvSpPr/>
      </dsp:nvSpPr>
      <dsp:spPr>
        <a:xfrm>
          <a:off x="6320172" y="533399"/>
          <a:ext cx="1755055" cy="83820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March 2012</a:t>
          </a:r>
          <a:endParaRPr lang="en-US" sz="1800" kern="1200" dirty="0"/>
        </a:p>
      </dsp:txBody>
      <dsp:txXfrm>
        <a:off x="6320172" y="533399"/>
        <a:ext cx="1755055" cy="8382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0.65573</cdr:x>
      <cdr:y>0.08396</cdr:y>
    </cdr:from>
    <cdr:to>
      <cdr:x>0.75098</cdr:x>
      <cdr:y>0.83821</cdr:y>
    </cdr:to>
    <cdr:sp macro="" textlink="">
      <cdr:nvSpPr>
        <cdr:cNvPr id="7261" name="AutoShape 3"/>
        <cdr:cNvSpPr>
          <a:spLocks xmlns:a="http://schemas.openxmlformats.org/drawingml/2006/main" noChangeArrowheads="1"/>
        </cdr:cNvSpPr>
      </cdr:nvSpPr>
      <cdr:spPr bwMode="auto">
        <a:xfrm xmlns:a="http://schemas.openxmlformats.org/drawingml/2006/main" rot="18614499">
          <a:off x="4251800" y="2134893"/>
          <a:ext cx="4195591" cy="859877"/>
        </a:xfrm>
        <a:custGeom xmlns:a="http://schemas.openxmlformats.org/drawingml/2006/main">
          <a:avLst/>
          <a:gdLst>
            <a:gd name="T0" fmla="*/ 3640814 w 21600"/>
            <a:gd name="T1" fmla="*/ 0 h 21600"/>
            <a:gd name="T2" fmla="*/ 0 w 21600"/>
            <a:gd name="T3" fmla="*/ 472300 h 21600"/>
            <a:gd name="T4" fmla="*/ 3640814 w 21600"/>
            <a:gd name="T5" fmla="*/ 944599 h 21600"/>
            <a:gd name="T6" fmla="*/ 4854419 w 21600"/>
            <a:gd name="T7" fmla="*/ 472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xmlns:a="http://schemas.openxmlformats.org/drawingml/2006/main">
          <a:srgbClr val="FFFF00"/>
        </a:solidFill>
        <a:ln xmlns:a="http://schemas.openxmlformats.org/drawingml/2006/main" w="9525">
          <a:pattFill prst="wdDnDiag">
            <a:fgClr>
              <a:srgbClr val="993366"/>
            </a:fgClr>
            <a:bgClr>
              <a:srgbClr val="0066CC"/>
            </a:bgClr>
          </a:patt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0.18769</cdr:x>
      <cdr:y>0.17808</cdr:y>
    </cdr:from>
    <cdr:to>
      <cdr:x>0.64349</cdr:x>
      <cdr:y>0.34247</cdr:y>
    </cdr:to>
    <cdr:sp macro="" textlink="">
      <cdr:nvSpPr>
        <cdr:cNvPr id="7263" name="Text Box 5"/>
        <cdr:cNvSpPr txBox="1">
          <a:spLocks xmlns:a="http://schemas.openxmlformats.org/drawingml/2006/main" noChangeArrowheads="1"/>
        </cdr:cNvSpPr>
      </cdr:nvSpPr>
      <cdr:spPr bwMode="auto">
        <a:xfrm xmlns:a="http://schemas.openxmlformats.org/drawingml/2006/main">
          <a:off x="1694392" y="990600"/>
          <a:ext cx="4114799" cy="914400"/>
        </a:xfrm>
        <a:prstGeom xmlns:a="http://schemas.openxmlformats.org/drawingml/2006/main" prst="rect">
          <a:avLst/>
        </a:prstGeom>
        <a:noFill xmlns:a="http://schemas.openxmlformats.org/drawingml/2006/main"/>
        <a:ln xmlns:a="http://schemas.openxmlformats.org/drawingml/2006/main" w="38100" cap="rnd">
          <a:solidFill>
            <a:srgbClr val="000000"/>
          </a:solidFill>
          <a:prstDash val="sysDot"/>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r>
            <a:rPr lang="en-US" sz="1700" b="1" dirty="0" smtClean="0">
              <a:solidFill>
                <a:srgbClr val="3366FF"/>
              </a:solidFill>
            </a:rPr>
            <a:t>In the first 3.5 years of the program, GRU experienced 3,500% solar growth, reaching 11.5 MW by April 2012. </a:t>
          </a:r>
          <a:endParaRPr lang="en-US" sz="1700" dirty="0">
            <a:solidFill>
              <a:srgbClr val="3366FF"/>
            </a:solidFill>
          </a:endParaRPr>
        </a:p>
      </cdr:txBody>
    </cdr:sp>
  </cdr:relSizeAnchor>
  <cdr:relSizeAnchor xmlns:cdr="http://schemas.openxmlformats.org/drawingml/2006/chartDrawing">
    <cdr:from>
      <cdr:x>0.80387</cdr:x>
      <cdr:y>0.08219</cdr:y>
    </cdr:from>
    <cdr:to>
      <cdr:x>0.93892</cdr:x>
      <cdr:y>0.15068</cdr:y>
    </cdr:to>
    <cdr:sp macro="" textlink="">
      <cdr:nvSpPr>
        <cdr:cNvPr id="7175" name="Text Box 7"/>
        <cdr:cNvSpPr txBox="1">
          <a:spLocks xmlns:a="http://schemas.openxmlformats.org/drawingml/2006/main" noChangeArrowheads="1"/>
        </cdr:cNvSpPr>
      </cdr:nvSpPr>
      <cdr:spPr bwMode="auto">
        <a:xfrm xmlns:a="http://schemas.openxmlformats.org/drawingml/2006/main">
          <a:off x="7256992" y="457200"/>
          <a:ext cx="1219153" cy="381000"/>
        </a:xfrm>
        <a:prstGeom xmlns:a="http://schemas.openxmlformats.org/drawingml/2006/main" prst="rect">
          <a:avLst/>
        </a:prstGeom>
        <a:noFill xmlns:a="http://schemas.openxmlformats.org/drawingml/2006/main"/>
        <a:ln xmlns:a="http://schemas.openxmlformats.org/drawingml/2006/main" w="47625">
          <a:solidFill>
            <a:srgbClr val="3366FF"/>
          </a:solidFill>
          <a:miter lim="800000"/>
          <a:headEnd/>
          <a:tailEnd/>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0.33118</cdr:x>
      <cdr:y>0.78082</cdr:y>
    </cdr:from>
    <cdr:to>
      <cdr:x>0.43993</cdr:x>
      <cdr:y>0.83026</cdr:y>
    </cdr:to>
    <cdr:sp macro="" textlink="">
      <cdr:nvSpPr>
        <cdr:cNvPr id="7172" name="Text Box 4"/>
        <cdr:cNvSpPr txBox="1">
          <a:spLocks xmlns:a="http://schemas.openxmlformats.org/drawingml/2006/main" noChangeArrowheads="1"/>
        </cdr:cNvSpPr>
      </cdr:nvSpPr>
      <cdr:spPr bwMode="auto">
        <a:xfrm xmlns:a="http://schemas.openxmlformats.org/drawingml/2006/main">
          <a:off x="2989792" y="4343400"/>
          <a:ext cx="981750" cy="275015"/>
        </a:xfrm>
        <a:prstGeom xmlns:a="http://schemas.openxmlformats.org/drawingml/2006/main" prst="rect">
          <a:avLst/>
        </a:prstGeom>
        <a:noFill xmlns:a="http://schemas.openxmlformats.org/drawingml/2006/main"/>
        <a:ln xmlns:a="http://schemas.openxmlformats.org/drawingml/2006/main" w="47625">
          <a:solidFill>
            <a:srgbClr val="3366FF"/>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0.46376</cdr:x>
      <cdr:y>0.44322</cdr:y>
    </cdr:from>
    <cdr:to>
      <cdr:x>0.97486</cdr:x>
      <cdr:y>0.59433</cdr:y>
    </cdr:to>
    <cdr:sp macro="" textlink="">
      <cdr:nvSpPr>
        <cdr:cNvPr id="2" name="TextBox 20"/>
        <cdr:cNvSpPr txBox="1"/>
      </cdr:nvSpPr>
      <cdr:spPr>
        <a:xfrm xmlns:a="http://schemas.openxmlformats.org/drawingml/2006/main">
          <a:off x="4217581" y="2347178"/>
          <a:ext cx="4648200" cy="800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u="sng" dirty="0" smtClean="0">
              <a:solidFill>
                <a:srgbClr val="006600"/>
              </a:solidFill>
            </a:rPr>
            <a:t>Potential Future Transmission Investment </a:t>
          </a:r>
          <a:r>
            <a:rPr lang="en-US" sz="1400" b="1" dirty="0" smtClean="0">
              <a:solidFill>
                <a:srgbClr val="006600"/>
              </a:solidFill>
            </a:rPr>
            <a:t>Represents potential TAC savings from DG and/or potential stranded costs from future Transmission </a:t>
          </a:r>
          <a:r>
            <a:rPr lang="en-US" sz="1400" b="1" dirty="0">
              <a:solidFill>
                <a:srgbClr val="006600"/>
              </a:solidFill>
            </a:rPr>
            <a:t>i</a:t>
          </a:r>
          <a:r>
            <a:rPr lang="en-US" sz="1400" b="1" dirty="0" smtClean="0">
              <a:solidFill>
                <a:srgbClr val="006600"/>
              </a:solidFill>
            </a:rPr>
            <a:t>nvestments</a:t>
          </a:r>
          <a:endParaRPr lang="en-US" sz="1400" b="1" dirty="0">
            <a:solidFill>
              <a:srgbClr val="0066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753DB00-E5E7-FE4C-82FA-41858B8BB508}" type="datetimeFigureOut">
              <a:rPr lang="en-US" smtClean="0"/>
              <a:pPr/>
              <a:t>2/11/2013</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173F42F-5DDD-5940-934A-6CC8FC553EAC}" type="slidenum">
              <a:rPr lang="en-US" smtClean="0"/>
              <a:pPr/>
              <a:t>‹#›</a:t>
            </a:fld>
            <a:endParaRPr lang="en-US"/>
          </a:p>
        </p:txBody>
      </p:sp>
    </p:spTree>
    <p:extLst>
      <p:ext uri="{BB962C8B-B14F-4D97-AF65-F5344CB8AC3E}">
        <p14:creationId xmlns:p14="http://schemas.microsoft.com/office/powerpoint/2010/main" xmlns="" val="234433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61119C3-2D3A-D44F-8A94-02150682CDBD}" type="datetimeFigureOut">
              <a:rPr lang="en-US" smtClean="0"/>
              <a:pPr/>
              <a:t>2/11/2013</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78BB393-29C9-4448-96C4-0DA85A6FFB62}" type="slidenum">
              <a:rPr lang="en-US" smtClean="0"/>
              <a:pPr/>
              <a:t>‹#›</a:t>
            </a:fld>
            <a:endParaRPr lang="en-US"/>
          </a:p>
        </p:txBody>
      </p:sp>
    </p:spTree>
    <p:extLst>
      <p:ext uri="{BB962C8B-B14F-4D97-AF65-F5344CB8AC3E}">
        <p14:creationId xmlns:p14="http://schemas.microsoft.com/office/powerpoint/2010/main" xmlns="" val="2641386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6196" fontAlgn="base">
              <a:spcBef>
                <a:spcPct val="0"/>
              </a:spcBef>
              <a:spcAft>
                <a:spcPct val="0"/>
              </a:spcAft>
              <a:defRPr/>
            </a:pPr>
            <a:fld id="{F6430095-C63B-4218-B85F-DEFDD5F2AA56}" type="slidenum">
              <a:rPr lang="en-US">
                <a:ea typeface="ＭＳ Ｐゴシック"/>
                <a:cs typeface="ＭＳ Ｐゴシック"/>
              </a:rPr>
              <a:pPr defTabSz="926196" fontAlgn="base">
                <a:spcBef>
                  <a:spcPct val="0"/>
                </a:spcBef>
                <a:spcAft>
                  <a:spcPct val="0"/>
                </a:spcAft>
                <a:defRPr/>
              </a:pPr>
              <a:t>1</a:t>
            </a:fld>
            <a:endParaRPr lang="en-US" dirty="0">
              <a:ea typeface="ＭＳ Ｐゴシック"/>
              <a:cs typeface="ＭＳ Ｐゴシック"/>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(ac_1, 15Sept2011)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eaLnBrk="0" fontAlgn="base" hangingPunct="0">
              <a:spcBef>
                <a:spcPct val="30000"/>
              </a:spcBef>
              <a:spcAft>
                <a:spcPct val="0"/>
              </a:spcAft>
              <a:defRPr/>
            </a:pPr>
            <a:r>
              <a:rPr lang="en-US" dirty="0" smtClean="0"/>
              <a:t>(ssw_1, 12</a:t>
            </a:r>
            <a:r>
              <a:rPr lang="en-US" baseline="0" dirty="0" smtClean="0"/>
              <a:t> April </a:t>
            </a:r>
            <a:r>
              <a:rPr lang="en-US" dirty="0" smtClean="0"/>
              <a:t>2012)</a:t>
            </a:r>
          </a:p>
          <a:p>
            <a:pPr defTabSz="914283" eaLnBrk="0" fontAlgn="base" hangingPunct="0">
              <a:spcBef>
                <a:spcPct val="30000"/>
              </a:spcBef>
              <a:spcAft>
                <a:spcPct val="0"/>
              </a:spcAft>
              <a:defRPr/>
            </a:pPr>
            <a:endParaRPr lang="en-US" dirty="0" smtClean="0">
              <a:solidFill>
                <a:srgbClr val="000000"/>
              </a:solidFill>
              <a:latin typeface="Arial"/>
              <a:cs typeface="Arial"/>
            </a:endParaRPr>
          </a:p>
          <a:p>
            <a:pPr marL="176131" indent="-176131" defTabSz="914283" eaLnBrk="0" fontAlgn="base" hangingPunct="0">
              <a:spcBef>
                <a:spcPct val="30000"/>
              </a:spcBef>
              <a:spcAft>
                <a:spcPct val="0"/>
              </a:spcAft>
              <a:buFontTx/>
              <a:buChar char="-"/>
              <a:defRPr/>
            </a:pPr>
            <a:r>
              <a:rPr lang="en-US" dirty="0" smtClean="0">
                <a:solidFill>
                  <a:srgbClr val="000000"/>
                </a:solidFill>
                <a:latin typeface="Arial"/>
                <a:cs typeface="Arial"/>
              </a:rPr>
              <a:t>The Canadian Province of Ontario had 31 GW of peak electric capacity in 2009.</a:t>
            </a:r>
          </a:p>
          <a:p>
            <a:pPr marL="176131" indent="-176131" defTabSz="914283" eaLnBrk="0" fontAlgn="base" hangingPunct="0">
              <a:spcBef>
                <a:spcPct val="30000"/>
              </a:spcBef>
              <a:spcAft>
                <a:spcPct val="0"/>
              </a:spcAft>
              <a:buFontTx/>
              <a:buChar char="-"/>
              <a:defRPr/>
            </a:pPr>
            <a:r>
              <a:rPr lang="en-US" dirty="0" smtClean="0">
                <a:solidFill>
                  <a:srgbClr val="000000"/>
                </a:solidFill>
                <a:latin typeface="Arial"/>
                <a:cs typeface="Arial"/>
              </a:rPr>
              <a:t>The source of the economic data is the Ontario Economic Ministry’s Feed-in Tariff Two Year Review Report (March 2012)</a:t>
            </a:r>
          </a:p>
          <a:p>
            <a:pPr defTabSz="914283" eaLnBrk="0" fontAlgn="base" hangingPunct="0">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solidFill>
                  <a:prstClr val="black"/>
                </a:solidFill>
              </a:rPr>
              <a:pPr>
                <a:defRPr/>
              </a:pPr>
              <a:t>13</a:t>
            </a:fld>
            <a:endParaRPr lang="en-US">
              <a:solidFill>
                <a:prstClr val="black"/>
              </a:solidFill>
            </a:endParaRPr>
          </a:p>
        </p:txBody>
      </p:sp>
    </p:spTree>
    <p:extLst>
      <p:ext uri="{BB962C8B-B14F-4D97-AF65-F5344CB8AC3E}">
        <p14:creationId xmlns="" xmlns:p14="http://schemas.microsoft.com/office/powerpoint/2010/main" val="188045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CLEAN Programs</a:t>
            </a:r>
            <a:r>
              <a:rPr lang="en-US" baseline="0" dirty="0" smtClean="0"/>
              <a:t> work in the U.S.</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14</a:t>
            </a:fld>
            <a:endParaRPr lang="en-US">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CLEAN Programs</a:t>
            </a:r>
            <a:r>
              <a:rPr lang="en-US" baseline="0" dirty="0" smtClean="0"/>
              <a:t> work in the U.S.</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15</a:t>
            </a:fld>
            <a:endParaRPr lang="en-US">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CLEAN Programs</a:t>
            </a:r>
            <a:r>
              <a:rPr lang="en-US" baseline="0" dirty="0" smtClean="0"/>
              <a:t> work in the U.S.</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16</a:t>
            </a:fld>
            <a:endParaRPr lang="en-US">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CLEAN Programs</a:t>
            </a:r>
            <a:r>
              <a:rPr lang="en-US" baseline="0" dirty="0" smtClean="0"/>
              <a:t> work in the U.S.</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17</a:t>
            </a:fld>
            <a:endParaRPr lang="en-US">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New</a:t>
            </a:r>
            <a:r>
              <a:rPr lang="en-US" baseline="0" dirty="0" smtClean="0"/>
              <a:t> CC </a:t>
            </a:r>
            <a:r>
              <a:rPr lang="en-US" baseline="0" dirty="0" err="1" smtClean="0"/>
              <a:t>Powerpoint</a:t>
            </a:r>
            <a:r>
              <a:rPr lang="en-US" baseline="0" dirty="0" smtClean="0"/>
              <a:t> Template (05_zf, 8 Jan 2013)</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18</a:t>
            </a:fld>
            <a:endParaRPr lang="en-US">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aseline="0" dirty="0" smtClean="0"/>
              <a:t>(05_ssw, 16 Apr 2012)</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19</a:t>
            </a:fld>
            <a:endParaRPr lang="en-US">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469682">
              <a:defRPr/>
            </a:pPr>
            <a:r>
              <a:rPr lang="en-US" dirty="0" smtClean="0"/>
              <a:t>(</a:t>
            </a:r>
            <a:r>
              <a:rPr lang="en-US" dirty="0" err="1" smtClean="0"/>
              <a:t>cl</a:t>
            </a:r>
            <a:r>
              <a:rPr lang="en-US" dirty="0" smtClean="0"/>
              <a:t>, 18 Dec 2012)</a:t>
            </a:r>
          </a:p>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81151" y="702231"/>
            <a:ext cx="4718050" cy="3511153"/>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3916" tIns="46958" rIns="93916" bIns="46958" numCol="1" anchor="t" anchorCtr="0" compatLnSpc="1">
            <a:prstTxWarp prst="textNoShape">
              <a:avLst/>
            </a:prstTxWarp>
          </a:bodyPr>
          <a:lstStyle/>
          <a:p>
            <a:pPr eaLnBrk="1" hangingPunct="1">
              <a:lnSpc>
                <a:spcPct val="90000"/>
              </a:lnSpc>
              <a:spcBef>
                <a:spcPct val="0"/>
              </a:spcBef>
            </a:pPr>
            <a:r>
              <a:rPr lang="en-US" smtClean="0"/>
              <a:t>(cl_04a, 12 Jan 2012)</a:t>
            </a:r>
          </a:p>
          <a:p>
            <a:pPr>
              <a:lnSpc>
                <a:spcPct val="90000"/>
              </a:lnSpc>
              <a:spcBef>
                <a:spcPct val="0"/>
              </a:spcBef>
            </a:pPr>
            <a:r>
              <a:rPr lang="en-US" smtClean="0"/>
              <a:t>To lay the groundwork, this slide represents the ultimate Clean Coalition vision.</a:t>
            </a:r>
          </a:p>
          <a:p>
            <a:pPr>
              <a:lnSpc>
                <a:spcPct val="90000"/>
              </a:lnSpc>
              <a:spcBef>
                <a:spcPct val="0"/>
              </a:spcBef>
            </a:pPr>
            <a:r>
              <a:rPr lang="en-US" smtClean="0"/>
              <a:t>This is what a smart energy future looks like.</a:t>
            </a:r>
          </a:p>
          <a:p>
            <a:pPr>
              <a:lnSpc>
                <a:spcPct val="90000"/>
              </a:lnSpc>
              <a:spcBef>
                <a:spcPct val="0"/>
              </a:spcBef>
            </a:pPr>
            <a:r>
              <a:rPr lang="en-US" smtClean="0"/>
              <a:t>The key components will be:</a:t>
            </a:r>
          </a:p>
          <a:p>
            <a:pPr>
              <a:lnSpc>
                <a:spcPct val="90000"/>
              </a:lnSpc>
              <a:spcBef>
                <a:spcPct val="0"/>
              </a:spcBef>
            </a:pPr>
            <a:r>
              <a:rPr lang="en-US" smtClean="0"/>
              <a:t>Distributed Generation + Demand Response + Energy Storage + Electrical Vehicle + overall Monitoring Communications and Controls or MC2 for short.</a:t>
            </a:r>
          </a:p>
          <a:p>
            <a:pPr>
              <a:lnSpc>
                <a:spcPct val="90000"/>
              </a:lnSpc>
              <a:spcBef>
                <a:spcPct val="0"/>
              </a:spcBef>
            </a:pPr>
            <a:endParaRPr lang="en-US" smtClean="0"/>
          </a:p>
          <a:p>
            <a:pPr>
              <a:lnSpc>
                <a:spcPct val="90000"/>
              </a:lnSpc>
              <a:spcBef>
                <a:spcPct val="0"/>
              </a:spcBef>
            </a:pPr>
            <a:r>
              <a:rPr lang="en-US" smtClean="0"/>
              <a:t>The Clean Coalition envisions a future where these components are no longer treated as independent silos.  These components will work seamlessly together, using information technology to locally control, create and balance supply and demand of electricity.</a:t>
            </a:r>
          </a:p>
          <a:p>
            <a:pPr>
              <a:lnSpc>
                <a:spcPct val="90000"/>
              </a:lnSpc>
              <a:spcBef>
                <a:spcPct val="0"/>
              </a:spcBef>
            </a:pPr>
            <a:endParaRPr lang="en-US" smtClean="0"/>
          </a:p>
          <a:p>
            <a:pPr>
              <a:lnSpc>
                <a:spcPct val="90000"/>
              </a:lnSpc>
              <a:spcBef>
                <a:spcPct val="0"/>
              </a:spcBef>
            </a:pPr>
            <a:r>
              <a:rPr lang="en-US" smtClean="0"/>
              <a:t>What this slide also shows is the huge market opportunity for the transition.  There is a $6 trillion dollar energy market AND it will transition to a smart energy future – and there are three key drivers behind that:</a:t>
            </a:r>
          </a:p>
          <a:p>
            <a:pPr>
              <a:lnSpc>
                <a:spcPct val="90000"/>
              </a:lnSpc>
              <a:spcBef>
                <a:spcPct val="0"/>
              </a:spcBef>
            </a:pPr>
            <a:r>
              <a:rPr lang="en-US" smtClean="0"/>
              <a:t>Economic sensibility</a:t>
            </a:r>
          </a:p>
          <a:p>
            <a:pPr>
              <a:lnSpc>
                <a:spcPct val="90000"/>
              </a:lnSpc>
              <a:spcBef>
                <a:spcPct val="0"/>
              </a:spcBef>
            </a:pPr>
            <a:r>
              <a:rPr lang="en-US" smtClean="0"/>
              <a:t>Energy security</a:t>
            </a:r>
          </a:p>
          <a:p>
            <a:pPr>
              <a:lnSpc>
                <a:spcPct val="90000"/>
              </a:lnSpc>
              <a:spcBef>
                <a:spcPct val="0"/>
              </a:spcBef>
            </a:pPr>
            <a:r>
              <a:rPr lang="en-US" smtClean="0"/>
              <a:t>Environmental sustainability</a:t>
            </a:r>
          </a:p>
          <a:p>
            <a:pPr>
              <a:lnSpc>
                <a:spcPct val="90000"/>
              </a:lnSpc>
              <a:spcBef>
                <a:spcPct val="0"/>
              </a:spcBef>
            </a:pPr>
            <a:endParaRPr lang="en-US" smtClean="0"/>
          </a:p>
          <a:p>
            <a:pPr>
              <a:lnSpc>
                <a:spcPct val="90000"/>
              </a:lnSpc>
              <a:spcBef>
                <a:spcPct val="0"/>
              </a:spcBef>
            </a:pPr>
            <a:r>
              <a:rPr lang="en-US" smtClean="0"/>
              <a:t>Regardless of your political affiliation, one of these drivers or a combination there of, will take us to this future.  </a:t>
            </a:r>
          </a:p>
          <a:p>
            <a:pPr>
              <a:lnSpc>
                <a:spcPct val="90000"/>
              </a:lnSpc>
              <a:spcBef>
                <a:spcPct val="0"/>
              </a:spcBef>
            </a:pPr>
            <a:endParaRPr lang="en-US" smtClean="0"/>
          </a:p>
          <a:p>
            <a:pPr>
              <a:lnSpc>
                <a:spcPct val="90000"/>
              </a:lnSpc>
              <a:spcBef>
                <a:spcPct val="0"/>
              </a:spcBef>
            </a:pPr>
            <a:r>
              <a:rPr lang="en-US" smtClean="0"/>
              <a:t>The only question is how painful will this transition be, how fast will it happen, and who’s going to win all the economic benefits.</a:t>
            </a:r>
          </a:p>
        </p:txBody>
      </p:sp>
      <p:sp>
        <p:nvSpPr>
          <p:cNvPr id="29699" name="Slide Number Placeholder 3"/>
          <p:cNvSpPr txBox="1">
            <a:spLocks noGrp="1"/>
          </p:cNvSpPr>
          <p:nvPr/>
        </p:nvSpPr>
        <p:spPr bwMode="auto">
          <a:xfrm>
            <a:off x="4008706" y="8893296"/>
            <a:ext cx="3066733" cy="468154"/>
          </a:xfrm>
          <a:prstGeom prst="rect">
            <a:avLst/>
          </a:prstGeom>
          <a:noFill/>
          <a:ln w="9525">
            <a:noFill/>
            <a:miter lim="800000"/>
            <a:headEnd/>
            <a:tailEnd/>
          </a:ln>
        </p:spPr>
        <p:txBody>
          <a:bodyPr lIns="93916" tIns="46958" rIns="93916" bIns="46958" anchor="b"/>
          <a:lstStyle/>
          <a:p>
            <a:pPr algn="r" defTabSz="443531"/>
            <a:fld id="{7642A50C-BD33-44E6-8165-C292B934BFC2}" type="slidenum">
              <a:rPr lang="en-US" sz="1200">
                <a:latin typeface="Calibri" pitchFamily="34" charset="0"/>
              </a:rPr>
              <a:pPr algn="r" defTabSz="443531"/>
              <a:t>21</a:t>
            </a:fld>
            <a:endParaRPr lang="en-US" sz="12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9682">
              <a:defRPr/>
            </a:pPr>
            <a:r>
              <a:rPr lang="en-US" dirty="0" smtClean="0"/>
              <a:t>(</a:t>
            </a:r>
            <a:r>
              <a:rPr lang="en-US" dirty="0" err="1" smtClean="0"/>
              <a:t>cl</a:t>
            </a:r>
            <a:r>
              <a:rPr lang="en-US" dirty="0" smtClean="0"/>
              <a:t>, Aug2012)</a:t>
            </a:r>
          </a:p>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lIns="93903" tIns="46952" rIns="93903" bIns="46952" numCol="1" anchor="t" anchorCtr="0" compatLnSpc="1">
            <a:prstTxWarp prst="textNoShape">
              <a:avLst/>
            </a:prstTxWarp>
          </a:bodyPr>
          <a:lstStyle/>
          <a:p>
            <a:pPr defTabSz="991295">
              <a:spcBef>
                <a:spcPct val="0"/>
              </a:spcBef>
            </a:pPr>
            <a:r>
              <a:rPr lang="en-US" dirty="0" smtClean="0"/>
              <a:t>(cl_04a, 12 Jan 2012)</a:t>
            </a:r>
          </a:p>
          <a:p>
            <a:pPr defTabSz="991295">
              <a:spcBef>
                <a:spcPct val="0"/>
              </a:spcBef>
            </a:pPr>
            <a:endParaRPr lang="en-US" dirty="0" smtClean="0"/>
          </a:p>
        </p:txBody>
      </p:sp>
      <p:sp>
        <p:nvSpPr>
          <p:cNvPr id="31747"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03" tIns="46952" rIns="93903" bIns="46952" anchor="b"/>
          <a:lstStyle/>
          <a:p>
            <a:pPr algn="r" defTabSz="443474"/>
            <a:fld id="{B134AE64-47E0-4BCB-B275-A8DAAE3762B8}" type="slidenum">
              <a:rPr lang="en-US" sz="1200">
                <a:latin typeface="Calibri" pitchFamily="34" charset="0"/>
              </a:rPr>
              <a:pPr algn="r" defTabSz="443474"/>
              <a:t>2</a:t>
            </a:fld>
            <a:endParaRPr lang="en-US" sz="1200"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(sw 2, 19 Jan 2012)</a:t>
            </a:r>
          </a:p>
        </p:txBody>
      </p:sp>
      <p:sp>
        <p:nvSpPr>
          <p:cNvPr id="58372" name="Slide Number Placeholder 3"/>
          <p:cNvSpPr txBox="1">
            <a:spLocks noGrp="1"/>
          </p:cNvSpPr>
          <p:nvPr/>
        </p:nvSpPr>
        <p:spPr bwMode="auto">
          <a:xfrm>
            <a:off x="4008705" y="8893296"/>
            <a:ext cx="3066733" cy="468154"/>
          </a:xfrm>
          <a:prstGeom prst="rect">
            <a:avLst/>
          </a:prstGeom>
          <a:noFill/>
          <a:ln w="9525">
            <a:noFill/>
            <a:miter lim="800000"/>
            <a:headEnd/>
            <a:tailEnd/>
          </a:ln>
        </p:spPr>
        <p:txBody>
          <a:bodyPr lIns="93936" tIns="46968" rIns="93936" bIns="46968" anchor="b"/>
          <a:lstStyle/>
          <a:p>
            <a:pPr algn="r"/>
            <a:fld id="{E5A325C7-3373-4D80-97C4-5B00BCDD4A76}" type="slidenum">
              <a:rPr lang="en-US" sz="1200">
                <a:latin typeface="Calibri" pitchFamily="34" charset="0"/>
              </a:rPr>
              <a:pPr algn="r"/>
              <a:t>27</a:t>
            </a:fld>
            <a:endParaRPr lang="en-US" sz="12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(sw 2, 19 Jan 2012)</a:t>
            </a:r>
          </a:p>
        </p:txBody>
      </p:sp>
      <p:sp>
        <p:nvSpPr>
          <p:cNvPr id="58372" name="Slide Number Placeholder 3"/>
          <p:cNvSpPr txBox="1">
            <a:spLocks noGrp="1"/>
          </p:cNvSpPr>
          <p:nvPr/>
        </p:nvSpPr>
        <p:spPr bwMode="auto">
          <a:xfrm>
            <a:off x="4008705" y="8893296"/>
            <a:ext cx="3066733" cy="468154"/>
          </a:xfrm>
          <a:prstGeom prst="rect">
            <a:avLst/>
          </a:prstGeom>
          <a:noFill/>
          <a:ln w="9525">
            <a:noFill/>
            <a:miter lim="800000"/>
            <a:headEnd/>
            <a:tailEnd/>
          </a:ln>
        </p:spPr>
        <p:txBody>
          <a:bodyPr lIns="93936" tIns="46968" rIns="93936" bIns="46968" anchor="b"/>
          <a:lstStyle/>
          <a:p>
            <a:pPr algn="r"/>
            <a:fld id="{E5A325C7-3373-4D80-97C4-5B00BCDD4A76}" type="slidenum">
              <a:rPr lang="en-US" sz="1200">
                <a:latin typeface="Calibri" pitchFamily="34" charset="0"/>
              </a:rPr>
              <a:pPr algn="r"/>
              <a:t>33</a:t>
            </a:fld>
            <a:endParaRPr lang="en-US"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defTabSz="937603"/>
            <a:r>
              <a:rPr lang="en-US" dirty="0" smtClean="0"/>
              <a:t>(01_sa, 5 September</a:t>
            </a:r>
            <a:r>
              <a:rPr lang="en-US" baseline="0" dirty="0" smtClean="0"/>
              <a:t> </a:t>
            </a:r>
            <a:r>
              <a:rPr lang="en-US" dirty="0" smtClean="0"/>
              <a:t>2011)</a:t>
            </a:r>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73B3B-FDE2-1B4D-BEF7-9423ACA9C33D}"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lIns="93916" tIns="46958" rIns="93916" bIns="46958" numCol="1" anchor="t" anchorCtr="0" compatLnSpc="1">
            <a:prstTxWarp prst="textNoShape">
              <a:avLst/>
            </a:prstTxWarp>
          </a:bodyPr>
          <a:lstStyle/>
          <a:p>
            <a:pPr>
              <a:lnSpc>
                <a:spcPct val="90000"/>
              </a:lnSpc>
              <a:spcBef>
                <a:spcPct val="0"/>
              </a:spcBef>
            </a:pPr>
            <a:r>
              <a:rPr lang="en-US" dirty="0" smtClean="0"/>
              <a:t>(bd_1, 26Jan2012)</a:t>
            </a:r>
          </a:p>
          <a:p>
            <a:pPr>
              <a:lnSpc>
                <a:spcPct val="90000"/>
              </a:lnSpc>
              <a:spcBef>
                <a:spcPct val="0"/>
              </a:spcBef>
            </a:pPr>
            <a:r>
              <a:rPr lang="en-US" dirty="0" smtClean="0"/>
              <a:t>To lay the groundwork, this slide represents the ultimate Clean Coalition vision.</a:t>
            </a:r>
          </a:p>
          <a:p>
            <a:pPr>
              <a:lnSpc>
                <a:spcPct val="90000"/>
              </a:lnSpc>
              <a:spcBef>
                <a:spcPct val="0"/>
              </a:spcBef>
            </a:pPr>
            <a:r>
              <a:rPr lang="en-US" dirty="0" smtClean="0"/>
              <a:t>This is what a smart energy future looks like.</a:t>
            </a:r>
          </a:p>
          <a:p>
            <a:pPr>
              <a:lnSpc>
                <a:spcPct val="90000"/>
              </a:lnSpc>
              <a:spcBef>
                <a:spcPct val="0"/>
              </a:spcBef>
            </a:pPr>
            <a:r>
              <a:rPr lang="en-US" dirty="0" smtClean="0"/>
              <a:t>The key components will be:</a:t>
            </a:r>
          </a:p>
          <a:p>
            <a:pPr>
              <a:lnSpc>
                <a:spcPct val="90000"/>
              </a:lnSpc>
              <a:spcBef>
                <a:spcPct val="0"/>
              </a:spcBef>
            </a:pPr>
            <a:r>
              <a:rPr lang="en-US" dirty="0" smtClean="0"/>
              <a:t>Distributed Generation + Demand Response + Energy Storage + Electrical Vehicle + overall Monitoring Communications and Controls or MC2 for short.</a:t>
            </a:r>
          </a:p>
          <a:p>
            <a:pPr>
              <a:lnSpc>
                <a:spcPct val="90000"/>
              </a:lnSpc>
              <a:spcBef>
                <a:spcPct val="0"/>
              </a:spcBef>
            </a:pPr>
            <a:endParaRPr lang="en-US" dirty="0" smtClean="0"/>
          </a:p>
          <a:p>
            <a:pPr>
              <a:lnSpc>
                <a:spcPct val="90000"/>
              </a:lnSpc>
              <a:spcBef>
                <a:spcPct val="0"/>
              </a:spcBef>
            </a:pPr>
            <a:r>
              <a:rPr lang="en-US" dirty="0" smtClean="0"/>
              <a:t>The Clean Coalition envisions a future where these components are no longer treated as independent silos.  These components will work seamlessly together, using information technology to locally control, create and balance supply and demand of electricity.</a:t>
            </a:r>
          </a:p>
          <a:p>
            <a:pPr>
              <a:lnSpc>
                <a:spcPct val="90000"/>
              </a:lnSpc>
              <a:spcBef>
                <a:spcPct val="0"/>
              </a:spcBef>
            </a:pPr>
            <a:endParaRPr lang="en-US" dirty="0" smtClean="0"/>
          </a:p>
          <a:p>
            <a:pPr>
              <a:lnSpc>
                <a:spcPct val="90000"/>
              </a:lnSpc>
              <a:spcBef>
                <a:spcPct val="0"/>
              </a:spcBef>
            </a:pPr>
            <a:r>
              <a:rPr lang="en-US" dirty="0" smtClean="0"/>
              <a:t>What this slide also shows is the huge market opportunity for the transition.  There is a $6 trillion dollar energy market AND it will transition to a smart energy future – and there are three key drivers behind that:</a:t>
            </a:r>
          </a:p>
          <a:p>
            <a:pPr>
              <a:lnSpc>
                <a:spcPct val="90000"/>
              </a:lnSpc>
              <a:spcBef>
                <a:spcPct val="0"/>
              </a:spcBef>
            </a:pPr>
            <a:r>
              <a:rPr lang="en-US" dirty="0" smtClean="0"/>
              <a:t>Economic sensibility</a:t>
            </a:r>
          </a:p>
          <a:p>
            <a:pPr>
              <a:lnSpc>
                <a:spcPct val="90000"/>
              </a:lnSpc>
              <a:spcBef>
                <a:spcPct val="0"/>
              </a:spcBef>
            </a:pPr>
            <a:r>
              <a:rPr lang="en-US" dirty="0" smtClean="0"/>
              <a:t>Energy security</a:t>
            </a:r>
          </a:p>
          <a:p>
            <a:pPr>
              <a:lnSpc>
                <a:spcPct val="90000"/>
              </a:lnSpc>
              <a:spcBef>
                <a:spcPct val="0"/>
              </a:spcBef>
            </a:pPr>
            <a:r>
              <a:rPr lang="en-US" dirty="0" smtClean="0"/>
              <a:t>Environmental sustainability</a:t>
            </a:r>
          </a:p>
          <a:p>
            <a:pPr>
              <a:lnSpc>
                <a:spcPct val="90000"/>
              </a:lnSpc>
              <a:spcBef>
                <a:spcPct val="0"/>
              </a:spcBef>
            </a:pPr>
            <a:endParaRPr lang="en-US" dirty="0" smtClean="0"/>
          </a:p>
          <a:p>
            <a:pPr>
              <a:lnSpc>
                <a:spcPct val="90000"/>
              </a:lnSpc>
              <a:spcBef>
                <a:spcPct val="0"/>
              </a:spcBef>
            </a:pPr>
            <a:r>
              <a:rPr lang="en-US" dirty="0" smtClean="0"/>
              <a:t>Regardless of your political affiliation, one of these drivers or a combination there of, will take us to this future.  </a:t>
            </a:r>
          </a:p>
          <a:p>
            <a:pPr>
              <a:lnSpc>
                <a:spcPct val="90000"/>
              </a:lnSpc>
              <a:spcBef>
                <a:spcPct val="0"/>
              </a:spcBef>
            </a:pPr>
            <a:endParaRPr lang="en-US" dirty="0" smtClean="0"/>
          </a:p>
          <a:p>
            <a:pPr>
              <a:lnSpc>
                <a:spcPct val="90000"/>
              </a:lnSpc>
              <a:spcBef>
                <a:spcPct val="0"/>
              </a:spcBef>
            </a:pPr>
            <a:r>
              <a:rPr lang="en-US" dirty="0" smtClean="0"/>
              <a:t>The only question is how painful will this transition be, how fast will it happen, and who’s going to win all the economic benefits.</a:t>
            </a:r>
          </a:p>
          <a:p>
            <a:pPr>
              <a:lnSpc>
                <a:spcPct val="90000"/>
              </a:lnSpc>
              <a:spcBef>
                <a:spcPct val="0"/>
              </a:spcBef>
            </a:pPr>
            <a:endParaRPr lang="en-US" dirty="0" smtClean="0"/>
          </a:p>
        </p:txBody>
      </p:sp>
      <p:sp>
        <p:nvSpPr>
          <p:cNvPr id="13315" name="Slide Number Placeholder 3"/>
          <p:cNvSpPr txBox="1">
            <a:spLocks noGrp="1"/>
          </p:cNvSpPr>
          <p:nvPr/>
        </p:nvSpPr>
        <p:spPr bwMode="auto">
          <a:xfrm>
            <a:off x="4008706" y="8893296"/>
            <a:ext cx="3066733" cy="468154"/>
          </a:xfrm>
          <a:prstGeom prst="rect">
            <a:avLst/>
          </a:prstGeom>
          <a:noFill/>
          <a:ln w="9525">
            <a:noFill/>
            <a:miter lim="800000"/>
            <a:headEnd/>
            <a:tailEnd/>
          </a:ln>
        </p:spPr>
        <p:txBody>
          <a:bodyPr lIns="93916" tIns="46958" rIns="93916" bIns="46958" anchor="b"/>
          <a:lstStyle/>
          <a:p>
            <a:pPr algn="r" defTabSz="443531"/>
            <a:fld id="{79F5909A-F21F-4291-85EF-8BD43AE00295}" type="slidenum">
              <a:rPr lang="en-US" sz="1200">
                <a:latin typeface="Calibri" pitchFamily="34" charset="0"/>
              </a:rPr>
              <a:pPr algn="r" defTabSz="443531"/>
              <a:t>3</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(04_cl, 20 Dec 2012)</a:t>
            </a:r>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4</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21">
              <a:defRPr/>
            </a:pPr>
            <a:r>
              <a:rPr lang="en-US" dirty="0" smtClean="0"/>
              <a:t>(</a:t>
            </a:r>
            <a:r>
              <a:rPr lang="en-US" dirty="0" err="1" smtClean="0"/>
              <a:t>jf</a:t>
            </a:r>
            <a:r>
              <a:rPr lang="en-US" baseline="0" dirty="0" smtClean="0"/>
              <a:t> 01</a:t>
            </a:r>
            <a:r>
              <a:rPr lang="en-US" dirty="0" smtClean="0"/>
              <a:t>, 30 March</a:t>
            </a:r>
            <a:r>
              <a:rPr lang="en-US" baseline="0" dirty="0" smtClean="0"/>
              <a:t> </a:t>
            </a:r>
            <a:r>
              <a:rPr lang="en-US" dirty="0" smtClean="0"/>
              <a:t>2012)</a:t>
            </a:r>
          </a:p>
          <a:p>
            <a:endParaRPr lang="en-US" dirty="0"/>
          </a:p>
        </p:txBody>
      </p:sp>
      <p:sp>
        <p:nvSpPr>
          <p:cNvPr id="4" name="Slide Number Placeholder 3"/>
          <p:cNvSpPr>
            <a:spLocks noGrp="1"/>
          </p:cNvSpPr>
          <p:nvPr>
            <p:ph type="sldNum" sz="quarter" idx="10"/>
          </p:nvPr>
        </p:nvSpPr>
        <p:spPr/>
        <p:txBody>
          <a:bodyPr/>
          <a:lstStyle/>
          <a:p>
            <a:pPr>
              <a:defRPr/>
            </a:pPr>
            <a:fld id="{CE76BBF2-AD88-45DB-8FC2-CE44FA0B6AFC}" type="slidenum">
              <a:rPr lang="en-US" smtClean="0"/>
              <a:pPr>
                <a:defRPr/>
              </a:pPr>
              <a:t>6</a:t>
            </a:fld>
            <a:endParaRPr lang="en-US"/>
          </a:p>
        </p:txBody>
      </p:sp>
    </p:spTree>
    <p:extLst>
      <p:ext uri="{BB962C8B-B14F-4D97-AF65-F5344CB8AC3E}">
        <p14:creationId xmlns:p14="http://schemas.microsoft.com/office/powerpoint/2010/main" xmlns="" val="232282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lIns="93916" tIns="46958" rIns="93916" bIns="46958" numCol="1" anchor="t" anchorCtr="0" compatLnSpc="1">
            <a:prstTxWarp prst="textNoShape">
              <a:avLst/>
            </a:prstTxWarp>
          </a:bodyPr>
          <a:lstStyle/>
          <a:p>
            <a:endParaRPr lang="en-US" dirty="0" smtClean="0"/>
          </a:p>
        </p:txBody>
      </p:sp>
      <p:sp>
        <p:nvSpPr>
          <p:cNvPr id="31747" name="Slide Number Placeholder 3"/>
          <p:cNvSpPr txBox="1">
            <a:spLocks noGrp="1"/>
          </p:cNvSpPr>
          <p:nvPr/>
        </p:nvSpPr>
        <p:spPr bwMode="auto">
          <a:xfrm>
            <a:off x="4008706" y="8893296"/>
            <a:ext cx="3066733" cy="468154"/>
          </a:xfrm>
          <a:prstGeom prst="rect">
            <a:avLst/>
          </a:prstGeom>
          <a:noFill/>
          <a:ln w="9525">
            <a:noFill/>
            <a:miter lim="800000"/>
            <a:headEnd/>
            <a:tailEnd/>
          </a:ln>
        </p:spPr>
        <p:txBody>
          <a:bodyPr lIns="93916" tIns="46958" rIns="93916" bIns="46958" anchor="b"/>
          <a:lstStyle/>
          <a:p>
            <a:pPr algn="r" defTabSz="924567"/>
            <a:fld id="{06503CBC-6E11-466B-AEBA-4539300C72C5}" type="slidenum">
              <a:rPr lang="en-US" sz="1200">
                <a:cs typeface="Arial" charset="0"/>
              </a:rPr>
              <a:pPr algn="r" defTabSz="924567"/>
              <a:t>7</a:t>
            </a:fld>
            <a:endParaRPr lang="en-US" sz="1200"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469682" eaLnBrk="0" fontAlgn="base" hangingPunct="0">
              <a:spcBef>
                <a:spcPct val="30000"/>
              </a:spcBef>
              <a:spcAft>
                <a:spcPct val="0"/>
              </a:spcAft>
              <a:defRPr/>
            </a:pPr>
            <a:r>
              <a:rPr lang="en-US" b="0" dirty="0" smtClean="0"/>
              <a:t>(04_cl,</a:t>
            </a:r>
            <a:r>
              <a:rPr lang="en-US" b="0" baseline="0" dirty="0" smtClean="0"/>
              <a:t> 13 Apr 2012)</a:t>
            </a:r>
          </a:p>
          <a:p>
            <a:pPr defTabSz="469682" eaLnBrk="0" fontAlgn="base" hangingPunct="0">
              <a:spcBef>
                <a:spcPct val="30000"/>
              </a:spcBef>
              <a:spcAft>
                <a:spcPct val="0"/>
              </a:spcAft>
              <a:defRPr/>
            </a:pPr>
            <a:endParaRPr lang="en-US" b="0" baseline="0" dirty="0" smtClean="0"/>
          </a:p>
          <a:p>
            <a:pPr>
              <a:spcBef>
                <a:spcPts val="514"/>
              </a:spcBef>
            </a:pPr>
            <a:r>
              <a:rPr lang="en-US" dirty="0" smtClean="0">
                <a:latin typeface="Arial" charset="0"/>
                <a:sym typeface="Arial" charset="0"/>
              </a:rPr>
              <a:t>--CLEAN Programs are responsible for </a:t>
            </a:r>
            <a:r>
              <a:rPr lang="en-US" dirty="0" smtClean="0">
                <a:solidFill>
                  <a:srgbClr val="FF6600"/>
                </a:solidFill>
                <a:latin typeface="Arial" charset="0"/>
                <a:sym typeface="Arial" charset="0"/>
              </a:rPr>
              <a:t>45% of all wind energy </a:t>
            </a:r>
            <a:r>
              <a:rPr lang="en-US" dirty="0" smtClean="0">
                <a:latin typeface="Arial" charset="0"/>
                <a:sym typeface="Arial" charset="0"/>
              </a:rPr>
              <a:t>and </a:t>
            </a:r>
            <a:r>
              <a:rPr lang="en-US" dirty="0" smtClean="0">
                <a:solidFill>
                  <a:srgbClr val="FF6600"/>
                </a:solidFill>
                <a:latin typeface="Arial" charset="0"/>
                <a:sym typeface="Arial" charset="0"/>
              </a:rPr>
              <a:t>75% of all solar PV capacity </a:t>
            </a:r>
            <a:r>
              <a:rPr lang="en-US" dirty="0" smtClean="0">
                <a:latin typeface="Arial" charset="0"/>
                <a:sym typeface="Arial" charset="0"/>
              </a:rPr>
              <a:t>installed in the world </a:t>
            </a:r>
            <a:r>
              <a:rPr lang="en-US" dirty="0" smtClean="0">
                <a:solidFill>
                  <a:srgbClr val="0080FF"/>
                </a:solidFill>
                <a:latin typeface="Arial" charset="0"/>
                <a:sym typeface="Arial" charset="0"/>
              </a:rPr>
              <a:t>before 2008</a:t>
            </a:r>
            <a:r>
              <a:rPr lang="en-US" dirty="0" smtClean="0">
                <a:latin typeface="Arial" charset="0"/>
                <a:sym typeface="Arial" charset="0"/>
              </a:rPr>
              <a:t> </a:t>
            </a:r>
            <a:r>
              <a:rPr lang="en-US" sz="1000" dirty="0" smtClean="0">
                <a:latin typeface="Arial" charset="0"/>
                <a:sym typeface="Arial" charset="0"/>
              </a:rPr>
              <a:t>(National Renewable Energy Laboratory)</a:t>
            </a:r>
            <a:endParaRPr lang="en-US" dirty="0" smtClean="0">
              <a:latin typeface="Arial" charset="0"/>
              <a:sym typeface="Arial" charset="0"/>
            </a:endParaRPr>
          </a:p>
          <a:p>
            <a:pPr>
              <a:spcBef>
                <a:spcPts val="514"/>
              </a:spcBef>
            </a:pPr>
            <a:r>
              <a:rPr lang="en-US" dirty="0" smtClean="0">
                <a:latin typeface="Arial" charset="0"/>
                <a:sym typeface="Arial" charset="0"/>
              </a:rPr>
              <a:t>--CLEAN Programs are responsible for </a:t>
            </a:r>
            <a:r>
              <a:rPr lang="en-US" dirty="0" smtClean="0">
                <a:solidFill>
                  <a:srgbClr val="FF6600"/>
                </a:solidFill>
                <a:latin typeface="Arial" charset="0"/>
                <a:sym typeface="Arial" charset="0"/>
              </a:rPr>
              <a:t>86% of the solar capacity </a:t>
            </a:r>
            <a:r>
              <a:rPr lang="en-US" dirty="0" smtClean="0">
                <a:latin typeface="Arial" charset="0"/>
                <a:sym typeface="Arial" charset="0"/>
              </a:rPr>
              <a:t>deployed in the world in </a:t>
            </a:r>
            <a:r>
              <a:rPr lang="en-US" dirty="0" smtClean="0">
                <a:solidFill>
                  <a:srgbClr val="0080FF"/>
                </a:solidFill>
                <a:latin typeface="Arial" charset="0"/>
                <a:sym typeface="Arial" charset="0"/>
              </a:rPr>
              <a:t>2009 </a:t>
            </a:r>
            <a:r>
              <a:rPr lang="en-US" sz="1000" dirty="0" smtClean="0">
                <a:latin typeface="Arial" charset="0"/>
                <a:sym typeface="Arial" charset="0"/>
              </a:rPr>
              <a:t>(Navigant Consulting, Meister Consultants Group)</a:t>
            </a:r>
            <a:endParaRPr lang="en-US" sz="1000" dirty="0" smtClean="0">
              <a:solidFill>
                <a:srgbClr val="3F3F3F"/>
              </a:solidFill>
              <a:latin typeface="Arial" charset="0"/>
              <a:sym typeface="Arial" charset="0"/>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8</a:t>
            </a:fld>
            <a:endParaRPr lang="en-US">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defTabSz="937694"/>
            <a:r>
              <a:rPr lang="en-US" dirty="0" smtClean="0"/>
              <a:t>(jf_05, 7</a:t>
            </a:r>
            <a:r>
              <a:rPr lang="en-US" baseline="0" dirty="0" smtClean="0"/>
              <a:t> Mar </a:t>
            </a:r>
            <a:r>
              <a:rPr lang="en-US" dirty="0" smtClean="0"/>
              <a:t>2011)</a:t>
            </a:r>
          </a:p>
          <a:p>
            <a:pPr defTabSz="915182">
              <a:spcBef>
                <a:spcPct val="0"/>
              </a:spcBef>
            </a:pPr>
            <a:endParaRPr lang="en-US" dirty="0" smtClean="0">
              <a:latin typeface="Times New Roman" pitchFamily="18" charset="0"/>
              <a:cs typeface="Times New Roman" pitchFamily="18" charset="0"/>
            </a:endParaRPr>
          </a:p>
          <a:p>
            <a:pPr defTabSz="915182">
              <a:spcBef>
                <a:spcPct val="0"/>
              </a:spcBef>
            </a:pPr>
            <a:r>
              <a:rPr lang="en-US" dirty="0" smtClean="0">
                <a:latin typeface="Times New Roman" pitchFamily="18" charset="0"/>
                <a:cs typeface="Times New Roman" pitchFamily="18" charset="0"/>
              </a:rPr>
              <a:t>Beyond the obvious details on this slide, see the notes below.</a:t>
            </a:r>
          </a:p>
          <a:p>
            <a:pPr defTabSz="915182"/>
            <a:endParaRPr lang="en-US" dirty="0" smtClean="0">
              <a:latin typeface="Times New Roman" pitchFamily="18" charset="0"/>
              <a:cs typeface="Times New Roman" pitchFamily="18" charset="0"/>
            </a:endParaRPr>
          </a:p>
          <a:p>
            <a:pPr defTabSz="915182"/>
            <a:r>
              <a:rPr lang="en-US" dirty="0" smtClean="0">
                <a:latin typeface="Times New Roman" pitchFamily="18" charset="0"/>
                <a:cs typeface="Times New Roman" pitchFamily="18" charset="0"/>
              </a:rPr>
              <a:t>CLEAN = Clean Local Energy </a:t>
            </a:r>
            <a:r>
              <a:rPr lang="en-US" dirty="0" err="1" smtClean="0">
                <a:latin typeface="Times New Roman" pitchFamily="18" charset="0"/>
                <a:cs typeface="Times New Roman" pitchFamily="18" charset="0"/>
              </a:rPr>
              <a:t>Acceccible</a:t>
            </a:r>
            <a:r>
              <a:rPr lang="en-US" dirty="0" smtClean="0">
                <a:latin typeface="Times New Roman" pitchFamily="18" charset="0"/>
                <a:cs typeface="Times New Roman" pitchFamily="18" charset="0"/>
              </a:rPr>
              <a:t> Now and CLEAN Programs are the new name for feed-in tariffs in the United States.  </a:t>
            </a:r>
          </a:p>
          <a:p>
            <a:pPr defTabSz="915182"/>
            <a:endParaRPr lang="en-US" dirty="0" smtClean="0">
              <a:latin typeface="Times New Roman" pitchFamily="18" charset="0"/>
              <a:cs typeface="Times New Roman" pitchFamily="18" charset="0"/>
            </a:endParaRPr>
          </a:p>
          <a:p>
            <a:pPr defTabSz="915182"/>
            <a:r>
              <a:rPr lang="en-US" dirty="0" smtClean="0">
                <a:latin typeface="Times New Roman" pitchFamily="18" charset="0"/>
                <a:cs typeface="Times New Roman" pitchFamily="18" charset="0"/>
              </a:rPr>
              <a:t>Rooftop solar in Germany </a:t>
            </a:r>
            <a:r>
              <a:rPr lang="en-US" u="sng" dirty="0" smtClean="0">
                <a:latin typeface="Times New Roman" pitchFamily="18" charset="0"/>
                <a:cs typeface="Times New Roman" pitchFamily="18" charset="0"/>
              </a:rPr>
              <a:t>today</a:t>
            </a:r>
            <a:r>
              <a:rPr lang="en-US" dirty="0" smtClean="0">
                <a:latin typeface="Times New Roman" pitchFamily="18" charset="0"/>
                <a:cs typeface="Times New Roman" pitchFamily="18" charset="0"/>
              </a:rPr>
              <a:t> is priced at the California-equivalent of </a:t>
            </a:r>
            <a:r>
              <a:rPr lang="en-US" u="sng" dirty="0" smtClean="0">
                <a:latin typeface="Times New Roman" pitchFamily="18" charset="0"/>
                <a:cs typeface="Times New Roman" pitchFamily="18" charset="0"/>
              </a:rPr>
              <a:t>12 cents/kWh</a:t>
            </a:r>
            <a:r>
              <a:rPr lang="en-US" dirty="0" smtClean="0">
                <a:latin typeface="Times New Roman" pitchFamily="18" charset="0"/>
                <a:cs typeface="Times New Roman" pitchFamily="18" charset="0"/>
              </a:rPr>
              <a:t>, which would be the most cost-effective solar that has ever been deployed in California -- even more cost-effective than ground-based solar projects deployed in California to date.  Ground-based solar projects typically generate about 25% more kWh/W than rooftop projects, because they use tracking, which allows the panels to follow the sun throughout the day.  The net result is that ground-based projects are generally about 20% more cost-effective than rooftop projects.  The difference between the 25% and the 20% is that the O&amp;M costs for ground-based projects are a bit higher due to their moving parts.</a:t>
            </a:r>
          </a:p>
          <a:p>
            <a:pPr defTabSz="937694"/>
            <a:endParaRPr lang="en-US" dirty="0"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196975" y="701675"/>
            <a:ext cx="4683125" cy="3513138"/>
          </a:xfrm>
          <a:noFill/>
          <a:ln>
            <a:solidFill>
              <a:srgbClr val="000000"/>
            </a:solidFill>
            <a:miter lim="800000"/>
            <a:headEnd/>
            <a:tailEnd/>
          </a:ln>
        </p:spPr>
      </p:sp>
      <p:sp>
        <p:nvSpPr>
          <p:cNvPr id="57347" name="Rectangle 3"/>
          <p:cNvSpPr>
            <a:spLocks noGrp="1"/>
          </p:cNvSpPr>
          <p:nvPr>
            <p:ph type="body" idx="1"/>
          </p:nvPr>
        </p:nvSpPr>
        <p:spPr>
          <a:xfrm>
            <a:off x="707393" y="4448442"/>
            <a:ext cx="5662293" cy="4211714"/>
          </a:xfrm>
          <a:noFill/>
          <a:ln/>
        </p:spPr>
        <p:txBody>
          <a:bodyPr lIns="91653" tIns="45826" rIns="91653" bIns="45826"/>
          <a:lstStyle/>
          <a:p>
            <a:pPr eaLnBrk="1" hangingPunct="1">
              <a:spcBef>
                <a:spcPct val="0"/>
              </a:spcBef>
            </a:pPr>
            <a:r>
              <a:rPr lang="en-US" smtClean="0"/>
              <a:t>(cl_04a, 12 Jan 2012)</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49708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76209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257703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userDrawn="1"/>
        </p:nvSpPr>
        <p:spPr>
          <a:xfrm>
            <a:off x="0" y="6488113"/>
            <a:ext cx="4724400" cy="336550"/>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cs typeface="Arial" pitchFamily="34" charset="0"/>
              </a:rPr>
              <a:t>Making Clean Local Energy Accessible Now</a:t>
            </a:r>
            <a:endParaRPr lang="en-CA">
              <a:solidFill>
                <a:srgbClr val="595959"/>
              </a:solidFill>
              <a:latin typeface="+mn-lt"/>
              <a:cs typeface="Arial" pitchFamily="34" charset="0"/>
            </a:endParaRPr>
          </a:p>
        </p:txBody>
      </p:sp>
      <p:sp>
        <p:nvSpPr>
          <p:cNvPr id="6"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rPr>
              <a:t> </a:t>
            </a:r>
          </a:p>
        </p:txBody>
      </p:sp>
      <p:sp>
        <p:nvSpPr>
          <p:cNvPr id="7"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25ECF004-2F5D-416B-8086-41D1EB82224A}" type="slidenum">
              <a:rPr lang="en-US" sz="1200">
                <a:latin typeface="+mn-lt"/>
                <a:cs typeface="Arial" pitchFamily="34" charset="0"/>
              </a:rPr>
              <a:pPr algn="r" fontAlgn="auto">
                <a:spcBef>
                  <a:spcPts val="0"/>
                </a:spcBef>
                <a:spcAft>
                  <a:spcPts val="0"/>
                </a:spcAft>
                <a:defRPr/>
              </a:pPr>
              <a:t>‹#›</a:t>
            </a:fld>
            <a:endParaRPr lang="en-US" sz="1200">
              <a:solidFill>
                <a:srgbClr val="013D21"/>
              </a:solidFill>
              <a:latin typeface="Informatic"/>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xmlns="" val="139474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3124200"/>
            <a:ext cx="9144000" cy="3352800"/>
          </a:xfrm>
          <a:prstGeom prst="rect">
            <a:avLst/>
          </a:prstGeom>
          <a:solidFill>
            <a:srgbClr val="249CFF"/>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4"/>
          <p:cNvSpPr txBox="1"/>
          <p:nvPr/>
        </p:nvSpPr>
        <p:spPr>
          <a:xfrm>
            <a:off x="0" y="6488113"/>
            <a:ext cx="5562600" cy="366712"/>
          </a:xfrm>
          <a:prstGeom prst="rect">
            <a:avLst/>
          </a:prstGeom>
          <a:noFill/>
        </p:spPr>
        <p:txBody>
          <a:bodyPr>
            <a:spAutoFit/>
          </a:bodyPr>
          <a:lstStyle/>
          <a:p>
            <a:pPr fontAlgn="auto">
              <a:spcBef>
                <a:spcPts val="0"/>
              </a:spcBef>
              <a:spcAft>
                <a:spcPts val="0"/>
              </a:spcAft>
              <a:defRPr/>
            </a:pPr>
            <a:r>
              <a:rPr lang="en-CA">
                <a:solidFill>
                  <a:srgbClr val="595959"/>
                </a:solidFill>
                <a:latin typeface="+mn-lt"/>
              </a:rPr>
              <a:t>Making Clean Local Energy Accessible Now</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xmlns="" val="1746720329"/>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xmlns="" val="212994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Text and Chart">
    <p:spTree>
      <p:nvGrpSpPr>
        <p:cNvPr id="1" name=""/>
        <p:cNvGrpSpPr/>
        <p:nvPr/>
      </p:nvGrpSpPr>
      <p:grpSpPr>
        <a:xfrm>
          <a:off x="0" y="0"/>
          <a:ext cx="0" cy="0"/>
          <a:chOff x="0" y="0"/>
          <a:chExt cx="0" cy="0"/>
        </a:xfrm>
      </p:grpSpPr>
      <p:sp>
        <p:nvSpPr>
          <p:cNvPr id="4"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userDrawn="1"/>
        </p:nvSpPr>
        <p:spPr>
          <a:xfrm>
            <a:off x="0" y="6488113"/>
            <a:ext cx="4724400" cy="336550"/>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ea typeface="+mn-ea"/>
                <a:cs typeface="Arial" pitchFamily="34" charset="0"/>
              </a:rPr>
              <a:t>Making Clean Local Energy Accessible Now</a:t>
            </a:r>
            <a:endParaRPr lang="en-CA">
              <a:solidFill>
                <a:srgbClr val="595959"/>
              </a:solidFill>
              <a:latin typeface="+mn-lt"/>
              <a:ea typeface="+mn-ea"/>
              <a:cs typeface="Arial" pitchFamily="34" charset="0"/>
            </a:endParaRPr>
          </a:p>
        </p:txBody>
      </p:sp>
      <p:sp>
        <p:nvSpPr>
          <p:cNvPr id="6"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ea typeface="+mn-ea"/>
                <a:cs typeface="+mn-cs"/>
              </a:rPr>
              <a:t> </a:t>
            </a:r>
          </a:p>
        </p:txBody>
      </p:sp>
      <p:sp>
        <p:nvSpPr>
          <p:cNvPr id="7"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6D9F7E41-FF19-4C20-8D44-DFE2DB6620F9}" type="slidenum">
              <a:rPr lang="en-US" sz="1200">
                <a:latin typeface="+mn-lt"/>
                <a:ea typeface="+mn-ea"/>
                <a:cs typeface="Arial" pitchFamily="34" charset="0"/>
              </a:rPr>
              <a:pPr algn="r" fontAlgn="auto">
                <a:spcBef>
                  <a:spcPts val="0"/>
                </a:spcBef>
                <a:spcAft>
                  <a:spcPts val="0"/>
                </a:spcAft>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xmlns="" val="2626209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rPr>
              <a:t>Making Clean Local Energy Accessible Now</a:t>
            </a:r>
            <a:endParaRPr lang="en-CA">
              <a:solidFill>
                <a:srgbClr val="595959"/>
              </a:solidFill>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rgbClr val="FFFFFF"/>
                </a:solidFill>
                <a:latin typeface="Arial"/>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solidFill>
                  <a:srgbClr val="000000"/>
                </a:solidFill>
              </a:rPr>
              <a:pPr algn="r">
                <a:defRPr/>
              </a:pPr>
              <a:t>‹#›</a:t>
            </a:fld>
            <a:endParaRPr lang="en-US" sz="1200">
              <a:solidFill>
                <a:srgbClr val="013D21"/>
              </a:solidFill>
              <a:latin typeface="Informatic"/>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xmlns="" val="203739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170112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0249F-5CDF-5649-A443-FC47281D5A5D}"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211906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0249F-5CDF-5649-A443-FC47281D5A5D}"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105410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0249F-5CDF-5649-A443-FC47281D5A5D}" type="datetimeFigureOut">
              <a:rPr lang="en-US" smtClean="0"/>
              <a:pPr/>
              <a:t>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31511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0249F-5CDF-5649-A443-FC47281D5A5D}" type="datetimeFigureOut">
              <a:rPr lang="en-US" smtClean="0"/>
              <a:pPr/>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67651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0249F-5CDF-5649-A443-FC47281D5A5D}" type="datetimeFigureOut">
              <a:rPr lang="en-US" smtClean="0"/>
              <a:pPr/>
              <a:t>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218217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0249F-5CDF-5649-A443-FC47281D5A5D}"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409494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0249F-5CDF-5649-A443-FC47281D5A5D}"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284285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0249F-5CDF-5649-A443-FC47281D5A5D}" type="datetimeFigureOut">
              <a:rPr lang="en-US" smtClean="0"/>
              <a:pPr/>
              <a:t>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962B8-317D-A441-B73E-3B6B3FDAB557}" type="slidenum">
              <a:rPr lang="en-US" smtClean="0"/>
              <a:pPr/>
              <a:t>‹#›</a:t>
            </a:fld>
            <a:endParaRPr lang="en-US"/>
          </a:p>
        </p:txBody>
      </p:sp>
    </p:spTree>
    <p:extLst>
      <p:ext uri="{BB962C8B-B14F-4D97-AF65-F5344CB8AC3E}">
        <p14:creationId xmlns:p14="http://schemas.microsoft.com/office/powerpoint/2010/main" xmlns="" val="123392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7" r:id="rId15"/>
    <p:sldLayoutId id="2147483668" r:id="rId16"/>
    <p:sldLayoutId id="2147483669" r:id="rId17"/>
    <p:sldLayoutId id="2147483670"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clean-coalition.org/studie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5638800" y="6461125"/>
            <a:ext cx="3505200" cy="369888"/>
          </a:xfrm>
          <a:prstGeom prst="rect">
            <a:avLst/>
          </a:prstGeom>
          <a:noFill/>
          <a:ln w="9525">
            <a:noFill/>
            <a:miter lim="800000"/>
            <a:headEnd/>
            <a:tailEnd/>
          </a:ln>
        </p:spPr>
        <p:txBody>
          <a:bodyPr>
            <a:spAutoFit/>
          </a:bodyPr>
          <a:lstStyle/>
          <a:p>
            <a:pPr algn="r"/>
            <a:r>
              <a:rPr lang="en-US" dirty="0" smtClean="0">
                <a:solidFill>
                  <a:srgbClr val="464646"/>
                </a:solidFill>
                <a:latin typeface="Informatic"/>
              </a:rPr>
              <a:t>12 </a:t>
            </a:r>
            <a:r>
              <a:rPr lang="en-US" dirty="0" smtClean="0">
                <a:solidFill>
                  <a:srgbClr val="464646"/>
                </a:solidFill>
                <a:latin typeface="Informatic"/>
              </a:rPr>
              <a:t>February 2013</a:t>
            </a:r>
            <a:endParaRPr lang="en-US" dirty="0">
              <a:solidFill>
                <a:srgbClr val="464646"/>
              </a:solidFill>
              <a:latin typeface="Informatic"/>
            </a:endParaRPr>
          </a:p>
        </p:txBody>
      </p:sp>
      <p:sp>
        <p:nvSpPr>
          <p:cNvPr id="16387" name="TextBox 4"/>
          <p:cNvSpPr txBox="1">
            <a:spLocks noChangeArrowheads="1"/>
          </p:cNvSpPr>
          <p:nvPr/>
        </p:nvSpPr>
        <p:spPr bwMode="auto">
          <a:xfrm>
            <a:off x="152400" y="4610100"/>
            <a:ext cx="3810000" cy="2123658"/>
          </a:xfrm>
          <a:prstGeom prst="rect">
            <a:avLst/>
          </a:prstGeom>
          <a:noFill/>
          <a:ln w="9525">
            <a:noFill/>
            <a:miter lim="800000"/>
            <a:headEnd/>
            <a:tailEnd/>
          </a:ln>
        </p:spPr>
        <p:txBody>
          <a:bodyPr>
            <a:spAutoFit/>
          </a:bodyPr>
          <a:lstStyle/>
          <a:p>
            <a:r>
              <a:rPr lang="en-US" sz="2400" dirty="0" smtClean="0">
                <a:solidFill>
                  <a:schemeClr val="bg1"/>
                </a:solidFill>
                <a:latin typeface="Informatic"/>
              </a:rPr>
              <a:t>Craig Lewis</a:t>
            </a:r>
            <a:endParaRPr lang="en-US" sz="2400" dirty="0">
              <a:solidFill>
                <a:schemeClr val="bg1"/>
              </a:solidFill>
              <a:latin typeface="Informatic"/>
            </a:endParaRPr>
          </a:p>
          <a:p>
            <a:r>
              <a:rPr lang="en-US" dirty="0" smtClean="0">
                <a:solidFill>
                  <a:schemeClr val="bg1"/>
                </a:solidFill>
                <a:latin typeface="Informatic"/>
              </a:rPr>
              <a:t>Executive Director</a:t>
            </a:r>
            <a:endParaRPr lang="en-US" dirty="0">
              <a:solidFill>
                <a:schemeClr val="bg1"/>
              </a:solidFill>
              <a:latin typeface="Informatic"/>
            </a:endParaRPr>
          </a:p>
          <a:p>
            <a:r>
              <a:rPr lang="en-US" dirty="0">
                <a:solidFill>
                  <a:schemeClr val="bg1"/>
                </a:solidFill>
                <a:latin typeface="Informatic"/>
              </a:rPr>
              <a:t>Clean Coalition</a:t>
            </a:r>
          </a:p>
          <a:p>
            <a:r>
              <a:rPr lang="en-US" dirty="0" smtClean="0">
                <a:solidFill>
                  <a:schemeClr val="bg1"/>
                </a:solidFill>
                <a:latin typeface="Informatic"/>
              </a:rPr>
              <a:t>650-204-9768 office</a:t>
            </a:r>
          </a:p>
          <a:p>
            <a:r>
              <a:rPr lang="en-US" dirty="0" smtClean="0">
                <a:solidFill>
                  <a:schemeClr val="bg1"/>
                </a:solidFill>
                <a:latin typeface="Informatic"/>
              </a:rPr>
              <a:t>650-796-2353 mobile</a:t>
            </a:r>
          </a:p>
          <a:p>
            <a:r>
              <a:rPr lang="en-US" dirty="0" smtClean="0">
                <a:solidFill>
                  <a:schemeClr val="bg1"/>
                </a:solidFill>
                <a:latin typeface="Informatic"/>
              </a:rPr>
              <a:t>craig@clean-coalition.org</a:t>
            </a:r>
            <a:endParaRPr lang="en-US" dirty="0">
              <a:solidFill>
                <a:schemeClr val="bg1"/>
              </a:solidFill>
              <a:latin typeface="Informatic"/>
            </a:endParaRPr>
          </a:p>
          <a:p>
            <a:endParaRPr lang="en-US" dirty="0">
              <a:solidFill>
                <a:schemeClr val="bg1"/>
              </a:solidFill>
              <a:latin typeface="Informatic"/>
            </a:endParaRPr>
          </a:p>
        </p:txBody>
      </p:sp>
      <p:sp>
        <p:nvSpPr>
          <p:cNvPr id="16388" name="TextBox 6"/>
          <p:cNvSpPr txBox="1">
            <a:spLocks noChangeArrowheads="1"/>
          </p:cNvSpPr>
          <p:nvPr/>
        </p:nvSpPr>
        <p:spPr bwMode="auto">
          <a:xfrm>
            <a:off x="-63500" y="2438400"/>
            <a:ext cx="9232900" cy="1200329"/>
          </a:xfrm>
          <a:prstGeom prst="rect">
            <a:avLst/>
          </a:prstGeom>
          <a:noFill/>
          <a:ln w="9525">
            <a:noFill/>
            <a:miter lim="800000"/>
            <a:headEnd/>
            <a:tailEnd/>
          </a:ln>
        </p:spPr>
        <p:txBody>
          <a:bodyPr wrap="square">
            <a:spAutoFit/>
          </a:bodyPr>
          <a:lstStyle/>
          <a:p>
            <a:pPr algn="ctr"/>
            <a:r>
              <a:rPr lang="en-US" sz="4000" dirty="0" smtClean="0">
                <a:solidFill>
                  <a:srgbClr val="535353"/>
                </a:solidFill>
                <a:latin typeface="Helvetica" pitchFamily="34" charset="0"/>
              </a:rPr>
              <a:t>Clean Local Energy</a:t>
            </a:r>
            <a:endParaRPr lang="en-US" sz="4000" dirty="0" smtClean="0">
              <a:solidFill>
                <a:srgbClr val="535353"/>
              </a:solidFill>
              <a:latin typeface="Helvetica" pitchFamily="34" charset="0"/>
            </a:endParaRPr>
          </a:p>
          <a:p>
            <a:pPr algn="ctr"/>
            <a:r>
              <a:rPr lang="en-US" sz="3200" dirty="0" smtClean="0">
                <a:solidFill>
                  <a:schemeClr val="bg1"/>
                </a:solidFill>
                <a:latin typeface="Helvetica" charset="0"/>
              </a:rPr>
              <a:t>Why it Matters and Making it Happen </a:t>
            </a:r>
            <a:r>
              <a:rPr lang="en-US" sz="3200" dirty="0" smtClean="0">
                <a:solidFill>
                  <a:schemeClr val="bg1"/>
                </a:solidFill>
                <a:latin typeface="Helvetica" charset="0"/>
              </a:rPr>
              <a:t>in a Big Way</a:t>
            </a:r>
            <a:endParaRPr lang="en-US" sz="3600" dirty="0" smtClean="0">
              <a:latin typeface="Helvetica" charset="0"/>
            </a:endParaRPr>
          </a:p>
        </p:txBody>
      </p:sp>
      <p:pic>
        <p:nvPicPr>
          <p:cNvPr id="2" name="Picture 1" descr="Clean Coalition Logo_updated yellow.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13467" y="685292"/>
            <a:ext cx="5342108" cy="9784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9525"/>
            <a:ext cx="7620000" cy="762000"/>
          </a:xfrm>
        </p:spPr>
        <p:txBody>
          <a:bodyPr/>
          <a:lstStyle/>
          <a:p>
            <a:pPr algn="l" eaLnBrk="1" hangingPunct="1"/>
            <a:r>
              <a:rPr lang="en-US" sz="2400" b="1" dirty="0" smtClean="0">
                <a:solidFill>
                  <a:schemeClr val="bg1"/>
                </a:solidFill>
                <a:latin typeface="Arial" charset="0"/>
                <a:cs typeface="Arial" charset="0"/>
              </a:rPr>
              <a:t>German Solar Capacity is Small WDG (Rooftops)</a:t>
            </a:r>
          </a:p>
        </p:txBody>
      </p:sp>
      <p:graphicFrame>
        <p:nvGraphicFramePr>
          <p:cNvPr id="4" name="Chart 3"/>
          <p:cNvGraphicFramePr>
            <a:graphicFrameLocks/>
          </p:cNvGraphicFramePr>
          <p:nvPr/>
        </p:nvGraphicFramePr>
        <p:xfrm>
          <a:off x="0" y="762000"/>
          <a:ext cx="9144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TextBox 4"/>
          <p:cNvSpPr txBox="1">
            <a:spLocks noChangeArrowheads="1"/>
          </p:cNvSpPr>
          <p:nvPr/>
        </p:nvSpPr>
        <p:spPr bwMode="auto">
          <a:xfrm>
            <a:off x="4114800" y="5224463"/>
            <a:ext cx="4267200" cy="261937"/>
          </a:xfrm>
          <a:prstGeom prst="rect">
            <a:avLst/>
          </a:prstGeom>
          <a:noFill/>
          <a:ln w="9525">
            <a:noFill/>
            <a:miter lim="800000"/>
            <a:headEnd/>
            <a:tailEnd/>
          </a:ln>
        </p:spPr>
        <p:txBody>
          <a:bodyPr>
            <a:spAutoFit/>
          </a:bodyPr>
          <a:lstStyle/>
          <a:p>
            <a:pPr algn="r"/>
            <a:r>
              <a:rPr lang="en-US" sz="1100">
                <a:latin typeface="Calibri" pitchFamily="34" charset="0"/>
              </a:rPr>
              <a:t>Source: Paul Gipe, March 2011</a:t>
            </a:r>
          </a:p>
        </p:txBody>
      </p:sp>
      <p:sp>
        <p:nvSpPr>
          <p:cNvPr id="56325" name="TextBox 5"/>
          <p:cNvSpPr txBox="1">
            <a:spLocks noChangeArrowheads="1"/>
          </p:cNvSpPr>
          <p:nvPr/>
        </p:nvSpPr>
        <p:spPr bwMode="auto">
          <a:xfrm>
            <a:off x="977900" y="5564188"/>
            <a:ext cx="7213600" cy="769441"/>
          </a:xfrm>
          <a:prstGeom prst="rect">
            <a:avLst/>
          </a:prstGeom>
          <a:solidFill>
            <a:srgbClr val="FFFF00"/>
          </a:solidFill>
          <a:ln w="9525">
            <a:noFill/>
            <a:miter lim="800000"/>
            <a:headEnd/>
            <a:tailEnd/>
          </a:ln>
        </p:spPr>
        <p:txBody>
          <a:bodyPr wrap="square">
            <a:spAutoFit/>
          </a:bodyPr>
          <a:lstStyle/>
          <a:p>
            <a:pPr algn="ctr"/>
            <a:r>
              <a:rPr lang="en-US" sz="2200" b="1" dirty="0">
                <a:latin typeface="Calibri" pitchFamily="34" charset="0"/>
              </a:rPr>
              <a:t>Germany’s </a:t>
            </a:r>
            <a:r>
              <a:rPr lang="en-US" sz="2200" b="1" dirty="0" smtClean="0">
                <a:latin typeface="Calibri" pitchFamily="34" charset="0"/>
              </a:rPr>
              <a:t>deployed solar capacity is essentially 100% WDG </a:t>
            </a:r>
          </a:p>
          <a:p>
            <a:pPr algn="ctr"/>
            <a:r>
              <a:rPr lang="en-US" sz="2200" b="1" dirty="0" smtClean="0">
                <a:latin typeface="Calibri" pitchFamily="34" charset="0"/>
              </a:rPr>
              <a:t>and about 90% is on rooftops</a:t>
            </a:r>
            <a:endParaRPr lang="en-US" sz="2200" b="1" dirty="0">
              <a:latin typeface="Calibri" pitchFamily="34" charset="0"/>
            </a:endParaRPr>
          </a:p>
        </p:txBody>
      </p:sp>
      <p:sp>
        <p:nvSpPr>
          <p:cNvPr id="56326" name="TextBox 6"/>
          <p:cNvSpPr txBox="1">
            <a:spLocks noChangeArrowheads="1"/>
          </p:cNvSpPr>
          <p:nvPr/>
        </p:nvSpPr>
        <p:spPr bwMode="auto">
          <a:xfrm>
            <a:off x="6019800" y="1676400"/>
            <a:ext cx="838200" cy="307975"/>
          </a:xfrm>
          <a:prstGeom prst="rect">
            <a:avLst/>
          </a:prstGeom>
          <a:noFill/>
          <a:ln w="9525">
            <a:noFill/>
            <a:miter lim="800000"/>
            <a:headEnd/>
            <a:tailEnd/>
          </a:ln>
        </p:spPr>
        <p:txBody>
          <a:bodyPr>
            <a:spAutoFit/>
          </a:bodyPr>
          <a:lstStyle/>
          <a:p>
            <a:r>
              <a:rPr lang="en-US" sz="1400">
                <a:latin typeface="Calibri" pitchFamily="34" charset="0"/>
              </a:rPr>
              <a:t>22.5%</a:t>
            </a:r>
          </a:p>
        </p:txBody>
      </p:sp>
      <p:sp>
        <p:nvSpPr>
          <p:cNvPr id="56327" name="TextBox 7"/>
          <p:cNvSpPr txBox="1">
            <a:spLocks noChangeArrowheads="1"/>
          </p:cNvSpPr>
          <p:nvPr/>
        </p:nvSpPr>
        <p:spPr bwMode="auto">
          <a:xfrm>
            <a:off x="3352800" y="1295400"/>
            <a:ext cx="838200" cy="307975"/>
          </a:xfrm>
          <a:prstGeom prst="rect">
            <a:avLst/>
          </a:prstGeom>
          <a:noFill/>
          <a:ln w="9525">
            <a:noFill/>
            <a:miter lim="800000"/>
            <a:headEnd/>
            <a:tailEnd/>
          </a:ln>
        </p:spPr>
        <p:txBody>
          <a:bodyPr>
            <a:spAutoFit/>
          </a:bodyPr>
          <a:lstStyle/>
          <a:p>
            <a:r>
              <a:rPr lang="en-US" sz="1400">
                <a:latin typeface="Calibri" pitchFamily="34" charset="0"/>
              </a:rPr>
              <a:t>26%</a:t>
            </a:r>
          </a:p>
        </p:txBody>
      </p:sp>
      <p:sp>
        <p:nvSpPr>
          <p:cNvPr id="56328" name="TextBox 8"/>
          <p:cNvSpPr txBox="1">
            <a:spLocks noChangeArrowheads="1"/>
          </p:cNvSpPr>
          <p:nvPr/>
        </p:nvSpPr>
        <p:spPr bwMode="auto">
          <a:xfrm>
            <a:off x="4648200" y="1600200"/>
            <a:ext cx="838200" cy="307975"/>
          </a:xfrm>
          <a:prstGeom prst="rect">
            <a:avLst/>
          </a:prstGeom>
          <a:noFill/>
          <a:ln w="9525">
            <a:noFill/>
            <a:miter lim="800000"/>
            <a:headEnd/>
            <a:tailEnd/>
          </a:ln>
        </p:spPr>
        <p:txBody>
          <a:bodyPr>
            <a:spAutoFit/>
          </a:bodyPr>
          <a:lstStyle/>
          <a:p>
            <a:r>
              <a:rPr lang="en-US" sz="1400">
                <a:latin typeface="Calibri" pitchFamily="34" charset="0"/>
              </a:rPr>
              <a:t>23.25%</a:t>
            </a:r>
          </a:p>
        </p:txBody>
      </p:sp>
      <p:sp>
        <p:nvSpPr>
          <p:cNvPr id="56329" name="TextBox 9"/>
          <p:cNvSpPr txBox="1">
            <a:spLocks noChangeArrowheads="1"/>
          </p:cNvSpPr>
          <p:nvPr/>
        </p:nvSpPr>
        <p:spPr bwMode="auto">
          <a:xfrm>
            <a:off x="1981200" y="3200400"/>
            <a:ext cx="838200" cy="307975"/>
          </a:xfrm>
          <a:prstGeom prst="rect">
            <a:avLst/>
          </a:prstGeom>
          <a:noFill/>
          <a:ln w="9525">
            <a:noFill/>
            <a:miter lim="800000"/>
            <a:headEnd/>
            <a:tailEnd/>
          </a:ln>
        </p:spPr>
        <p:txBody>
          <a:bodyPr>
            <a:spAutoFit/>
          </a:bodyPr>
          <a:lstStyle/>
          <a:p>
            <a:r>
              <a:rPr lang="en-US" sz="1400">
                <a:latin typeface="Calibri" pitchFamily="34" charset="0"/>
              </a:rPr>
              <a:t>9.25%</a:t>
            </a:r>
          </a:p>
        </p:txBody>
      </p:sp>
      <p:sp>
        <p:nvSpPr>
          <p:cNvPr id="56330" name="TextBox 10"/>
          <p:cNvSpPr txBox="1">
            <a:spLocks noChangeArrowheads="1"/>
          </p:cNvSpPr>
          <p:nvPr/>
        </p:nvSpPr>
        <p:spPr bwMode="auto">
          <a:xfrm>
            <a:off x="7467600" y="2057400"/>
            <a:ext cx="838200" cy="307975"/>
          </a:xfrm>
          <a:prstGeom prst="rect">
            <a:avLst/>
          </a:prstGeom>
          <a:noFill/>
          <a:ln w="9525">
            <a:noFill/>
            <a:miter lim="800000"/>
            <a:headEnd/>
            <a:tailEnd/>
          </a:ln>
        </p:spPr>
        <p:txBody>
          <a:bodyPr>
            <a:spAutoFit/>
          </a:bodyPr>
          <a:lstStyle/>
          <a:p>
            <a:r>
              <a:rPr lang="en-US" sz="1400">
                <a:latin typeface="Calibri" pitchFamily="34" charset="0"/>
              </a:rPr>
              <a:t>19%</a:t>
            </a:r>
          </a:p>
        </p:txBody>
      </p:sp>
    </p:spTree>
    <p:extLst>
      <p:ext uri="{BB962C8B-B14F-4D97-AF65-F5344CB8AC3E}">
        <p14:creationId xmlns:p14="http://schemas.microsoft.com/office/powerpoint/2010/main" xmlns="" val="2587733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German Solar Pricing Translates to 7 cents/kWh</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785051922"/>
              </p:ext>
            </p:extLst>
          </p:nvPr>
        </p:nvGraphicFramePr>
        <p:xfrm>
          <a:off x="457200" y="1295400"/>
          <a:ext cx="8229600" cy="2123440"/>
        </p:xfrm>
        <a:graphic>
          <a:graphicData uri="http://schemas.openxmlformats.org/drawingml/2006/table">
            <a:tbl>
              <a:tblPr firstRow="1" bandRow="1">
                <a:tableStyleId>{5C22544A-7EE6-4342-B048-85BDC9FD1C3A}</a:tableStyleId>
              </a:tblPr>
              <a:tblGrid>
                <a:gridCol w="2057400"/>
                <a:gridCol w="2057400"/>
                <a:gridCol w="1600200"/>
                <a:gridCol w="2514600"/>
              </a:tblGrid>
              <a:tr h="370840">
                <a:tc>
                  <a:txBody>
                    <a:bodyPr/>
                    <a:lstStyle/>
                    <a:p>
                      <a:pPr algn="ctr"/>
                      <a:r>
                        <a:rPr lang="en-US" dirty="0" smtClean="0"/>
                        <a:t>Project Size</a:t>
                      </a:r>
                      <a:endParaRPr lang="en-US" dirty="0"/>
                    </a:p>
                  </a:txBody>
                  <a:tcPr anchor="ctr"/>
                </a:tc>
                <a:tc>
                  <a:txBody>
                    <a:bodyPr/>
                    <a:lstStyle/>
                    <a:p>
                      <a:pPr algn="ctr"/>
                      <a:r>
                        <a:rPr lang="en-US" dirty="0" smtClean="0"/>
                        <a:t>Euros/kWh</a:t>
                      </a:r>
                      <a:endParaRPr lang="en-US" dirty="0"/>
                    </a:p>
                  </a:txBody>
                  <a:tcPr anchor="ctr"/>
                </a:tc>
                <a:tc>
                  <a:txBody>
                    <a:bodyPr/>
                    <a:lstStyle/>
                    <a:p>
                      <a:pPr algn="ctr"/>
                      <a:r>
                        <a:rPr lang="en-US" dirty="0" smtClean="0"/>
                        <a:t>USD/kWh</a:t>
                      </a:r>
                      <a:endParaRPr lang="en-US" dirty="0"/>
                    </a:p>
                  </a:txBody>
                  <a:tcPr anchor="ctr"/>
                </a:tc>
                <a:tc>
                  <a:txBody>
                    <a:bodyPr/>
                    <a:lstStyle/>
                    <a:p>
                      <a:pPr algn="ctr"/>
                      <a:r>
                        <a:rPr lang="en-US" dirty="0" smtClean="0"/>
                        <a:t>California Effective Rate $/kWh</a:t>
                      </a:r>
                      <a:endParaRPr lang="en-US" dirty="0"/>
                    </a:p>
                  </a:txBody>
                  <a:tcPr anchor="ctr"/>
                </a:tc>
              </a:tr>
              <a:tr h="370840">
                <a:tc>
                  <a:txBody>
                    <a:bodyPr/>
                    <a:lstStyle/>
                    <a:p>
                      <a:r>
                        <a:rPr lang="en-US" dirty="0" smtClean="0"/>
                        <a:t>Under 10 kW</a:t>
                      </a:r>
                      <a:endParaRPr lang="en-US" dirty="0"/>
                    </a:p>
                  </a:txBody>
                  <a:tcPr/>
                </a:tc>
                <a:tc>
                  <a:txBody>
                    <a:bodyPr/>
                    <a:lstStyle/>
                    <a:p>
                      <a:r>
                        <a:rPr lang="en-US" dirty="0" smtClean="0"/>
                        <a:t>0.195</a:t>
                      </a:r>
                      <a:endParaRPr lang="en-US" dirty="0"/>
                    </a:p>
                  </a:txBody>
                  <a:tcPr/>
                </a:tc>
                <a:tc>
                  <a:txBody>
                    <a:bodyPr/>
                    <a:lstStyle/>
                    <a:p>
                      <a:r>
                        <a:rPr lang="en-US" dirty="0" smtClean="0"/>
                        <a:t>0.2470</a:t>
                      </a:r>
                      <a:endParaRPr lang="en-US" dirty="0"/>
                    </a:p>
                  </a:txBody>
                  <a:tcPr/>
                </a:tc>
                <a:tc>
                  <a:txBody>
                    <a:bodyPr/>
                    <a:lstStyle/>
                    <a:p>
                      <a:r>
                        <a:rPr lang="en-US" dirty="0" smtClean="0"/>
                        <a:t>0.0993</a:t>
                      </a:r>
                      <a:endParaRPr lang="en-US" dirty="0"/>
                    </a:p>
                  </a:txBody>
                  <a:tcPr/>
                </a:tc>
              </a:tr>
              <a:tr h="370840">
                <a:tc>
                  <a:txBody>
                    <a:bodyPr/>
                    <a:lstStyle/>
                    <a:p>
                      <a:r>
                        <a:rPr lang="en-US" dirty="0" smtClean="0"/>
                        <a:t>10 kW to 40 kW</a:t>
                      </a:r>
                      <a:endParaRPr lang="en-US" dirty="0"/>
                    </a:p>
                  </a:txBody>
                  <a:tcPr/>
                </a:tc>
                <a:tc>
                  <a:txBody>
                    <a:bodyPr/>
                    <a:lstStyle/>
                    <a:p>
                      <a:r>
                        <a:rPr lang="en-US" dirty="0" smtClean="0"/>
                        <a:t>0.185</a:t>
                      </a:r>
                      <a:endParaRPr lang="en-US" dirty="0"/>
                    </a:p>
                  </a:txBody>
                  <a:tcPr/>
                </a:tc>
                <a:tc>
                  <a:txBody>
                    <a:bodyPr/>
                    <a:lstStyle/>
                    <a:p>
                      <a:r>
                        <a:rPr lang="en-US" dirty="0" smtClean="0"/>
                        <a:t>0.2344</a:t>
                      </a:r>
                      <a:endParaRPr lang="en-US" dirty="0"/>
                    </a:p>
                  </a:txBody>
                  <a:tcPr/>
                </a:tc>
                <a:tc>
                  <a:txBody>
                    <a:bodyPr/>
                    <a:lstStyle/>
                    <a:p>
                      <a:r>
                        <a:rPr lang="en-US" dirty="0" smtClean="0"/>
                        <a:t>0.0942</a:t>
                      </a:r>
                      <a:endParaRPr lang="en-US" dirty="0"/>
                    </a:p>
                  </a:txBody>
                  <a:tcPr/>
                </a:tc>
              </a:tr>
              <a:tr h="370840">
                <a:tc>
                  <a:txBody>
                    <a:bodyPr/>
                    <a:lstStyle/>
                    <a:p>
                      <a:r>
                        <a:rPr lang="en-US" dirty="0" smtClean="0"/>
                        <a:t>40.1 kW to 1</a:t>
                      </a:r>
                      <a:r>
                        <a:rPr lang="en-US" baseline="0" dirty="0" smtClean="0"/>
                        <a:t> MW</a:t>
                      </a:r>
                      <a:endParaRPr lang="en-US" dirty="0"/>
                    </a:p>
                  </a:txBody>
                  <a:tcPr/>
                </a:tc>
                <a:tc>
                  <a:txBody>
                    <a:bodyPr/>
                    <a:lstStyle/>
                    <a:p>
                      <a:r>
                        <a:rPr lang="en-US" dirty="0" smtClean="0"/>
                        <a:t>0.165</a:t>
                      </a:r>
                      <a:endParaRPr lang="en-US" dirty="0"/>
                    </a:p>
                  </a:txBody>
                  <a:tcPr/>
                </a:tc>
                <a:tc>
                  <a:txBody>
                    <a:bodyPr/>
                    <a:lstStyle/>
                    <a:p>
                      <a:r>
                        <a:rPr lang="en-US" dirty="0" smtClean="0"/>
                        <a:t>0.2091</a:t>
                      </a:r>
                      <a:endParaRPr lang="en-US" dirty="0"/>
                    </a:p>
                  </a:txBody>
                  <a:tcPr/>
                </a:tc>
                <a:tc>
                  <a:txBody>
                    <a:bodyPr/>
                    <a:lstStyle/>
                    <a:p>
                      <a:r>
                        <a:rPr lang="en-US" dirty="0" smtClean="0"/>
                        <a:t>0.0841</a:t>
                      </a:r>
                      <a:endParaRPr lang="en-US" dirty="0"/>
                    </a:p>
                  </a:txBody>
                  <a:tcPr/>
                </a:tc>
              </a:tr>
              <a:tr h="370840">
                <a:tc>
                  <a:txBody>
                    <a:bodyPr/>
                    <a:lstStyle/>
                    <a:p>
                      <a:r>
                        <a:rPr lang="en-US" dirty="0" smtClean="0"/>
                        <a:t>1.1 MW to 10 MW</a:t>
                      </a:r>
                      <a:endParaRPr lang="en-US" dirty="0"/>
                    </a:p>
                  </a:txBody>
                  <a:tcPr/>
                </a:tc>
                <a:tc>
                  <a:txBody>
                    <a:bodyPr/>
                    <a:lstStyle/>
                    <a:p>
                      <a:r>
                        <a:rPr lang="en-US" dirty="0" smtClean="0"/>
                        <a:t>0.135</a:t>
                      </a:r>
                      <a:endParaRPr lang="en-US" dirty="0"/>
                    </a:p>
                  </a:txBody>
                  <a:tcPr/>
                </a:tc>
                <a:tc>
                  <a:txBody>
                    <a:bodyPr/>
                    <a:lstStyle/>
                    <a:p>
                      <a:r>
                        <a:rPr lang="en-US" dirty="0" smtClean="0"/>
                        <a:t>0.1711</a:t>
                      </a:r>
                      <a:endParaRPr lang="en-US" dirty="0"/>
                    </a:p>
                  </a:txBody>
                  <a:tcPr/>
                </a:tc>
                <a:tc>
                  <a:txBody>
                    <a:bodyPr/>
                    <a:lstStyle/>
                    <a:p>
                      <a:r>
                        <a:rPr lang="en-US" dirty="0" smtClean="0"/>
                        <a:t>0.0688</a:t>
                      </a:r>
                      <a:endParaRPr lang="en-US" dirty="0"/>
                    </a:p>
                  </a:txBody>
                  <a:tcPr/>
                </a:tc>
              </a:tr>
            </a:tbl>
          </a:graphicData>
        </a:graphic>
      </p:graphicFrame>
      <p:sp>
        <p:nvSpPr>
          <p:cNvPr id="5" name="Content Placeholder 2"/>
          <p:cNvSpPr txBox="1">
            <a:spLocks/>
          </p:cNvSpPr>
          <p:nvPr/>
        </p:nvSpPr>
        <p:spPr>
          <a:xfrm>
            <a:off x="457200" y="3733800"/>
            <a:ext cx="8229600" cy="147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sz="3200" kern="1200">
                <a:solidFill>
                  <a:schemeClr val="tx2">
                    <a:lumMod val="65000"/>
                    <a:lumOff val="35000"/>
                  </a:schemeClr>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2">
                    <a:lumMod val="65000"/>
                    <a:lumOff val="35000"/>
                  </a:schemeClr>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2">
                    <a:lumMod val="65000"/>
                    <a:lumOff val="35000"/>
                  </a:schemeClr>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2">
                    <a:lumMod val="65000"/>
                    <a:lumOff val="35000"/>
                  </a:schemeClr>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2">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tx1">
                    <a:lumMod val="65000"/>
                    <a:lumOff val="35000"/>
                  </a:schemeClr>
                </a:solidFill>
                <a:latin typeface="Arial" pitchFamily="34" charset="0"/>
                <a:cs typeface="Arial" pitchFamily="34" charset="0"/>
              </a:rPr>
              <a:t>Conversion rate for Euros to Dollars is €1:$1.27</a:t>
            </a:r>
          </a:p>
          <a:p>
            <a:r>
              <a:rPr lang="en-US" sz="2000" dirty="0" smtClean="0">
                <a:solidFill>
                  <a:schemeClr val="tx1">
                    <a:lumMod val="65000"/>
                    <a:lumOff val="35000"/>
                  </a:schemeClr>
                </a:solidFill>
                <a:latin typeface="Arial" pitchFamily="34" charset="0"/>
                <a:cs typeface="Arial" pitchFamily="34" charset="0"/>
              </a:rPr>
              <a:t>California’s effective rate is reduced 40% due to tax incentives and then an additional 33% due to the superior solar resource</a:t>
            </a:r>
          </a:p>
        </p:txBody>
      </p:sp>
      <p:sp>
        <p:nvSpPr>
          <p:cNvPr id="4" name="TextBox 3"/>
          <p:cNvSpPr txBox="1"/>
          <p:nvPr/>
        </p:nvSpPr>
        <p:spPr>
          <a:xfrm>
            <a:off x="2819400" y="3429000"/>
            <a:ext cx="7772400" cy="246221"/>
          </a:xfrm>
          <a:prstGeom prst="rect">
            <a:avLst/>
          </a:prstGeom>
          <a:noFill/>
        </p:spPr>
        <p:txBody>
          <a:bodyPr wrap="square" rtlCol="0">
            <a:spAutoFit/>
          </a:bodyPr>
          <a:lstStyle/>
          <a:p>
            <a:r>
              <a:rPr lang="en-US" sz="1000" dirty="0" smtClean="0"/>
              <a:t>Source: </a:t>
            </a:r>
            <a:r>
              <a:rPr lang="en-US" sz="1000" dirty="0"/>
              <a:t>http://solarindustrymag.com/e107_plugins/content/content.php?content.10624</a:t>
            </a:r>
            <a:r>
              <a:rPr lang="en-US" sz="1000" dirty="0" smtClean="0"/>
              <a:t>, June 2012</a:t>
            </a:r>
            <a:endParaRPr lang="en-US" sz="1000" dirty="0"/>
          </a:p>
        </p:txBody>
      </p:sp>
      <p:sp>
        <p:nvSpPr>
          <p:cNvPr id="6" name="TextBox 3"/>
          <p:cNvSpPr txBox="1">
            <a:spLocks noChangeArrowheads="1"/>
          </p:cNvSpPr>
          <p:nvPr/>
        </p:nvSpPr>
        <p:spPr bwMode="auto">
          <a:xfrm>
            <a:off x="203200" y="5419179"/>
            <a:ext cx="8686800" cy="769441"/>
          </a:xfrm>
          <a:prstGeom prst="rect">
            <a:avLst/>
          </a:prstGeom>
          <a:solidFill>
            <a:srgbClr val="FFFF00"/>
          </a:solidFill>
          <a:ln w="9525">
            <a:solidFill>
              <a:schemeClr val="tx1"/>
            </a:solidFill>
            <a:miter lim="800000"/>
            <a:headEnd/>
            <a:tailEnd/>
          </a:ln>
        </p:spPr>
        <p:txBody>
          <a:bodyPr wrap="square">
            <a:spAutoFit/>
          </a:bodyPr>
          <a:lstStyle/>
          <a:p>
            <a:pPr algn="ctr"/>
            <a:r>
              <a:rPr lang="en-US" sz="2200" dirty="0" smtClean="0"/>
              <a:t>Replicating German scale and efficiencies would yield rooftop solar at only between 7 and 10 cents/kWh to California ratepayers</a:t>
            </a:r>
          </a:p>
        </p:txBody>
      </p:sp>
    </p:spTree>
    <p:extLst>
      <p:ext uri="{BB962C8B-B14F-4D97-AF65-F5344CB8AC3E}">
        <p14:creationId xmlns:p14="http://schemas.microsoft.com/office/powerpoint/2010/main" xmlns="" val="3171358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 has far better solar resource than Germany</a:t>
            </a:r>
            <a:endParaRPr lang="en-US" dirty="0"/>
          </a:p>
        </p:txBody>
      </p:sp>
      <p:pic>
        <p:nvPicPr>
          <p:cNvPr id="6" name="Picture 2" descr="O:\EE-2A Solar Energy Technology\Solar Graphics and Photos\Resources, Subsidy, parity charts\pv_map_us_germany_spain - 2009-04-10.jpg"/>
          <p:cNvPicPr>
            <a:picLocks noChangeAspect="1" noChangeArrowheads="1"/>
          </p:cNvPicPr>
          <p:nvPr/>
        </p:nvPicPr>
        <p:blipFill>
          <a:blip r:embed="rId2" cstate="print"/>
          <a:srcRect/>
          <a:stretch>
            <a:fillRect/>
          </a:stretch>
        </p:blipFill>
        <p:spPr bwMode="auto">
          <a:xfrm>
            <a:off x="1223963" y="946150"/>
            <a:ext cx="7158037" cy="553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CLEAN Delivers Ontario’s Goals</a:t>
            </a:r>
            <a:endParaRPr lang="en-US" dirty="0"/>
          </a:p>
        </p:txBody>
      </p:sp>
      <p:sp>
        <p:nvSpPr>
          <p:cNvPr id="8" name="TextBox 7"/>
          <p:cNvSpPr txBox="1"/>
          <p:nvPr/>
        </p:nvSpPr>
        <p:spPr>
          <a:xfrm>
            <a:off x="1928353" y="3148908"/>
            <a:ext cx="184666"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a:ea typeface="+mn-ea"/>
              <a:cs typeface="+mn-cs"/>
            </a:endParaRPr>
          </a:p>
        </p:txBody>
      </p:sp>
      <p:sp>
        <p:nvSpPr>
          <p:cNvPr id="15" name="Content Placeholder 23"/>
          <p:cNvSpPr txBox="1">
            <a:spLocks/>
          </p:cNvSpPr>
          <p:nvPr/>
        </p:nvSpPr>
        <p:spPr>
          <a:xfrm>
            <a:off x="0" y="928152"/>
            <a:ext cx="9144000" cy="2155135"/>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Clr>
                <a:prstClr val="black"/>
              </a:buClr>
              <a:defRPr/>
            </a:pPr>
            <a:r>
              <a:rPr lang="en-US" sz="2100" dirty="0" smtClean="0">
                <a:solidFill>
                  <a:srgbClr val="000000"/>
                </a:solidFill>
                <a:latin typeface="Arial"/>
                <a:cs typeface="Arial"/>
              </a:rPr>
              <a:t>On track </a:t>
            </a:r>
            <a:r>
              <a:rPr lang="en-US" sz="2100" dirty="0">
                <a:solidFill>
                  <a:srgbClr val="000000"/>
                </a:solidFill>
                <a:latin typeface="Arial"/>
                <a:cs typeface="Arial"/>
              </a:rPr>
              <a:t>to replace 100% of coal power by </a:t>
            </a:r>
            <a:r>
              <a:rPr lang="en-US" sz="2100" dirty="0" smtClean="0">
                <a:solidFill>
                  <a:srgbClr val="000000"/>
                </a:solidFill>
                <a:latin typeface="Arial"/>
                <a:cs typeface="Arial"/>
              </a:rPr>
              <a:t>2014</a:t>
            </a:r>
          </a:p>
          <a:p>
            <a:pPr>
              <a:buClr>
                <a:prstClr val="black"/>
              </a:buClr>
              <a:defRPr/>
            </a:pPr>
            <a:r>
              <a:rPr lang="en-US" sz="2100" dirty="0">
                <a:solidFill>
                  <a:srgbClr val="000000"/>
                </a:solidFill>
                <a:latin typeface="Arial"/>
                <a:cs typeface="Arial"/>
              </a:rPr>
              <a:t>C</a:t>
            </a:r>
            <a:r>
              <a:rPr lang="en-US" sz="2100" dirty="0" smtClean="0">
                <a:solidFill>
                  <a:srgbClr val="000000"/>
                </a:solidFill>
                <a:latin typeface="Arial"/>
                <a:cs typeface="Arial"/>
              </a:rPr>
              <a:t>reated tens of thousands of jobs, and on track to create </a:t>
            </a:r>
            <a:r>
              <a:rPr lang="en-US" sz="2100" dirty="0">
                <a:solidFill>
                  <a:srgbClr val="000000"/>
                </a:solidFill>
                <a:latin typeface="Arial"/>
                <a:cs typeface="Arial"/>
              </a:rPr>
              <a:t>50,000 </a:t>
            </a:r>
            <a:r>
              <a:rPr lang="en-US" sz="2100" dirty="0" smtClean="0">
                <a:solidFill>
                  <a:srgbClr val="000000"/>
                </a:solidFill>
                <a:latin typeface="Arial"/>
                <a:cs typeface="Arial"/>
              </a:rPr>
              <a:t>jobs</a:t>
            </a:r>
          </a:p>
          <a:p>
            <a:pPr>
              <a:buClr>
                <a:prstClr val="black"/>
              </a:buClr>
              <a:defRPr/>
            </a:pPr>
            <a:r>
              <a:rPr lang="en-US" sz="2100" dirty="0">
                <a:solidFill>
                  <a:prstClr val="black"/>
                </a:solidFill>
                <a:latin typeface="Arial"/>
                <a:cs typeface="Arial"/>
              </a:rPr>
              <a:t>Attracted over $20 billion in private-sector investment to </a:t>
            </a:r>
            <a:r>
              <a:rPr lang="en-US" sz="2100" dirty="0" smtClean="0">
                <a:solidFill>
                  <a:prstClr val="black"/>
                </a:solidFill>
                <a:latin typeface="Arial"/>
                <a:cs typeface="Arial"/>
              </a:rPr>
              <a:t>Ontario</a:t>
            </a:r>
            <a:endParaRPr lang="en-US" sz="2100" dirty="0" smtClean="0">
              <a:solidFill>
                <a:srgbClr val="000000"/>
              </a:solidFill>
              <a:latin typeface="Arial"/>
              <a:cs typeface="Arial"/>
            </a:endParaRPr>
          </a:p>
          <a:p>
            <a:pPr>
              <a:buClr>
                <a:prstClr val="black"/>
              </a:buClr>
              <a:defRPr/>
            </a:pPr>
            <a:r>
              <a:rPr lang="en-US" sz="2100" dirty="0" smtClean="0">
                <a:solidFill>
                  <a:srgbClr val="000000"/>
                </a:solidFill>
                <a:latin typeface="Arial"/>
                <a:cs typeface="Arial"/>
              </a:rPr>
              <a:t>More than 30 </a:t>
            </a:r>
            <a:r>
              <a:rPr lang="en-US" sz="2100" dirty="0">
                <a:solidFill>
                  <a:srgbClr val="000000"/>
                </a:solidFill>
                <a:latin typeface="Arial"/>
                <a:cs typeface="Arial"/>
              </a:rPr>
              <a:t>companies </a:t>
            </a:r>
            <a:r>
              <a:rPr lang="en-US" sz="2100" dirty="0" smtClean="0">
                <a:solidFill>
                  <a:srgbClr val="000000"/>
                </a:solidFill>
                <a:latin typeface="Arial"/>
                <a:cs typeface="Arial"/>
              </a:rPr>
              <a:t>are </a:t>
            </a:r>
            <a:r>
              <a:rPr lang="en-US" sz="2100" dirty="0">
                <a:solidFill>
                  <a:srgbClr val="000000"/>
                </a:solidFill>
                <a:latin typeface="Arial"/>
                <a:cs typeface="Arial"/>
              </a:rPr>
              <a:t>currently </a:t>
            </a:r>
            <a:r>
              <a:rPr lang="en-US" sz="2100" dirty="0" smtClean="0">
                <a:solidFill>
                  <a:srgbClr val="000000"/>
                </a:solidFill>
                <a:latin typeface="Arial"/>
                <a:cs typeface="Arial"/>
              </a:rPr>
              <a:t>operating or </a:t>
            </a:r>
            <a:r>
              <a:rPr lang="en-US" sz="2100" dirty="0">
                <a:solidFill>
                  <a:srgbClr val="000000"/>
                </a:solidFill>
                <a:latin typeface="Arial"/>
                <a:cs typeface="Arial"/>
              </a:rPr>
              <a:t>plan to build, solar </a:t>
            </a:r>
            <a:r>
              <a:rPr lang="en-US" sz="2100" dirty="0" smtClean="0">
                <a:solidFill>
                  <a:srgbClr val="000000"/>
                </a:solidFill>
                <a:latin typeface="Arial"/>
                <a:cs typeface="Arial"/>
              </a:rPr>
              <a:t>and </a:t>
            </a:r>
            <a:r>
              <a:rPr lang="en-US" sz="2100" dirty="0">
                <a:solidFill>
                  <a:srgbClr val="000000"/>
                </a:solidFill>
                <a:latin typeface="Arial"/>
                <a:cs typeface="Arial"/>
              </a:rPr>
              <a:t>wind </a:t>
            </a:r>
            <a:r>
              <a:rPr lang="en-US" sz="2100" dirty="0" smtClean="0">
                <a:solidFill>
                  <a:srgbClr val="000000"/>
                </a:solidFill>
                <a:latin typeface="Arial"/>
                <a:cs typeface="Arial"/>
              </a:rPr>
              <a:t>manufacturing facilities </a:t>
            </a:r>
            <a:r>
              <a:rPr lang="en-US" sz="2100" dirty="0">
                <a:solidFill>
                  <a:srgbClr val="000000"/>
                </a:solidFill>
                <a:latin typeface="Arial"/>
                <a:cs typeface="Arial"/>
              </a:rPr>
              <a:t>in </a:t>
            </a:r>
            <a:r>
              <a:rPr lang="en-US" sz="2100" dirty="0" smtClean="0">
                <a:solidFill>
                  <a:srgbClr val="000000"/>
                </a:solidFill>
                <a:latin typeface="Arial"/>
                <a:cs typeface="Arial"/>
              </a:rPr>
              <a:t>Ontario</a:t>
            </a:r>
          </a:p>
        </p:txBody>
      </p:sp>
      <p:pic>
        <p:nvPicPr>
          <p:cNvPr id="6" name="Picture 18" descr="Ontario capacity.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671228" y="3396236"/>
            <a:ext cx="1446568" cy="2902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0" name="Chart 19"/>
          <p:cNvGraphicFramePr>
            <a:graphicFrameLocks/>
          </p:cNvGraphicFramePr>
          <p:nvPr>
            <p:extLst>
              <p:ext uri="{D42A27DB-BD31-4B8C-83A1-F6EECF244321}">
                <p14:modId xmlns="" xmlns:p14="http://schemas.microsoft.com/office/powerpoint/2010/main" val="1071949758"/>
              </p:ext>
            </p:extLst>
          </p:nvPr>
        </p:nvGraphicFramePr>
        <p:xfrm>
          <a:off x="5412006" y="3128179"/>
          <a:ext cx="3472696" cy="269688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8"/>
          <p:cNvSpPr txBox="1">
            <a:spLocks noChangeArrowheads="1"/>
          </p:cNvSpPr>
          <p:nvPr/>
        </p:nvSpPr>
        <p:spPr bwMode="auto">
          <a:xfrm>
            <a:off x="508467" y="4688575"/>
            <a:ext cx="88006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pPr>
            <a:r>
              <a:rPr lang="en-US" b="1" dirty="0">
                <a:solidFill>
                  <a:prstClr val="black"/>
                </a:solidFill>
                <a:latin typeface="Informatic" charset="0"/>
              </a:rPr>
              <a:t>6 GW</a:t>
            </a:r>
          </a:p>
          <a:p>
            <a:pPr eaLnBrk="1" fontAlgn="auto" hangingPunct="1">
              <a:spcBef>
                <a:spcPts val="0"/>
              </a:spcBef>
              <a:spcAft>
                <a:spcPts val="0"/>
              </a:spcAft>
            </a:pPr>
            <a:r>
              <a:rPr lang="en-US" b="1" dirty="0">
                <a:solidFill>
                  <a:prstClr val="black"/>
                </a:solidFill>
                <a:latin typeface="Informatic" charset="0"/>
              </a:rPr>
              <a:t>Coal </a:t>
            </a:r>
            <a:endParaRPr lang="en-US" b="1" dirty="0" smtClean="0">
              <a:solidFill>
                <a:prstClr val="black"/>
              </a:solidFill>
              <a:latin typeface="Informatic" charset="0"/>
            </a:endParaRPr>
          </a:p>
          <a:p>
            <a:pPr eaLnBrk="1" fontAlgn="auto" hangingPunct="1">
              <a:spcBef>
                <a:spcPts val="0"/>
              </a:spcBef>
              <a:spcAft>
                <a:spcPts val="0"/>
              </a:spcAft>
            </a:pPr>
            <a:r>
              <a:rPr lang="en-US" b="1" dirty="0">
                <a:solidFill>
                  <a:prstClr val="black"/>
                </a:solidFill>
                <a:latin typeface="Informatic" charset="0"/>
              </a:rPr>
              <a:t>P</a:t>
            </a:r>
            <a:r>
              <a:rPr lang="en-US" b="1" dirty="0" smtClean="0">
                <a:solidFill>
                  <a:prstClr val="black"/>
                </a:solidFill>
                <a:latin typeface="Informatic" charset="0"/>
              </a:rPr>
              <a:t>ower</a:t>
            </a:r>
            <a:endParaRPr lang="en-US" b="1" dirty="0">
              <a:solidFill>
                <a:prstClr val="black"/>
              </a:solidFill>
              <a:latin typeface="Informatic" charset="0"/>
            </a:endParaRPr>
          </a:p>
        </p:txBody>
      </p:sp>
      <p:sp>
        <p:nvSpPr>
          <p:cNvPr id="13" name="Right Arrow 12"/>
          <p:cNvSpPr>
            <a:spLocks noChangeArrowheads="1"/>
          </p:cNvSpPr>
          <p:nvPr/>
        </p:nvSpPr>
        <p:spPr bwMode="auto">
          <a:xfrm>
            <a:off x="5236327" y="4448994"/>
            <a:ext cx="658875" cy="358761"/>
          </a:xfrm>
          <a:prstGeom prst="rightArrow">
            <a:avLst>
              <a:gd name="adj1" fmla="val 50000"/>
              <a:gd name="adj2" fmla="val 50001"/>
            </a:avLst>
          </a:prstGeom>
          <a:solidFill>
            <a:schemeClr val="accent1">
              <a:lumMod val="75000"/>
            </a:schemeClr>
          </a:soli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prstClr val="white"/>
              </a:solidFill>
              <a:latin typeface="Calibri"/>
              <a:ea typeface="+mn-ea"/>
              <a:cs typeface="+mn-cs"/>
            </a:endParaRPr>
          </a:p>
        </p:txBody>
      </p:sp>
      <p:graphicFrame>
        <p:nvGraphicFramePr>
          <p:cNvPr id="30" name="Chart 6"/>
          <p:cNvGraphicFramePr>
            <a:graphicFrameLocks/>
          </p:cNvGraphicFramePr>
          <p:nvPr>
            <p:extLst>
              <p:ext uri="{D42A27DB-BD31-4B8C-83A1-F6EECF244321}">
                <p14:modId xmlns="" xmlns:p14="http://schemas.microsoft.com/office/powerpoint/2010/main" val="2770508121"/>
              </p:ext>
            </p:extLst>
          </p:nvPr>
        </p:nvGraphicFramePr>
        <p:xfrm>
          <a:off x="1066793" y="3083288"/>
          <a:ext cx="3995737" cy="334955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 xmlns:p14="http://schemas.microsoft.com/office/powerpoint/2010/main" val="265706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eaLnBrk="1" hangingPunct="1"/>
            <a:r>
              <a:rPr lang="en-US" dirty="0" smtClean="0">
                <a:latin typeface="Arial" charset="0"/>
                <a:cs typeface="Arial" charset="0"/>
              </a:rPr>
              <a:t>SMUD Proves CLEAN is Superior for California</a:t>
            </a:r>
            <a:endParaRPr lang="en-US" dirty="0" smtClean="0">
              <a:latin typeface="Arial" charset="0"/>
              <a:cs typeface="Arial" charset="0"/>
            </a:endParaRP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31217" y="46181"/>
            <a:ext cx="1612783" cy="676656"/>
          </a:xfrm>
          <a:prstGeom prst="rect">
            <a:avLst/>
          </a:prstGeom>
        </p:spPr>
      </p:pic>
      <p:sp>
        <p:nvSpPr>
          <p:cNvPr id="10" name="Content Placeholder 23"/>
          <p:cNvSpPr txBox="1">
            <a:spLocks/>
          </p:cNvSpPr>
          <p:nvPr/>
        </p:nvSpPr>
        <p:spPr>
          <a:xfrm>
            <a:off x="84664" y="872066"/>
            <a:ext cx="8911165" cy="5681125"/>
          </a:xfrm>
          <a:prstGeom prst="rect">
            <a:avLst/>
          </a:prstGeom>
        </p:spPr>
        <p:txBody>
          <a:bodyPr/>
          <a:lstStyle>
            <a:lvl1pPr marL="342900" indent="-342900" algn="l" rtl="0" eaLnBrk="1" fontAlgn="base" hangingPunct="1">
              <a:spcBef>
                <a:spcPct val="20000"/>
              </a:spcBef>
              <a:spcAft>
                <a:spcPct val="0"/>
              </a:spcAft>
              <a:buClr>
                <a:schemeClr val="tx1"/>
              </a:buClr>
              <a:buBlip>
                <a:blip r:embed="rId4"/>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4"/>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4"/>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4"/>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4"/>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defRPr/>
            </a:pPr>
            <a:r>
              <a:rPr lang="en-US" sz="2400" dirty="0" smtClean="0">
                <a:solidFill>
                  <a:srgbClr val="000000"/>
                </a:solidFill>
                <a:latin typeface="Arial"/>
                <a:cs typeface="Arial"/>
              </a:rPr>
              <a:t>CLEAN = FIT + streamlined distribution </a:t>
            </a:r>
            <a:r>
              <a:rPr lang="en-US" sz="2400" dirty="0" smtClean="0">
                <a:solidFill>
                  <a:srgbClr val="000000"/>
                </a:solidFill>
                <a:latin typeface="Arial"/>
                <a:cs typeface="Arial"/>
              </a:rPr>
              <a:t>grid </a:t>
            </a:r>
            <a:r>
              <a:rPr lang="en-US" sz="2400" dirty="0" smtClean="0">
                <a:solidFill>
                  <a:srgbClr val="000000"/>
                </a:solidFill>
                <a:latin typeface="Arial"/>
                <a:cs typeface="Arial"/>
              </a:rPr>
              <a:t>interconnection</a:t>
            </a:r>
            <a:r>
              <a:rPr lang="en-US" sz="2400" dirty="0" smtClean="0">
                <a:solidFill>
                  <a:srgbClr val="000000"/>
                </a:solidFill>
                <a:latin typeface="Arial"/>
                <a:cs typeface="Arial"/>
              </a:rPr>
              <a:t>:</a:t>
            </a:r>
          </a:p>
          <a:p>
            <a:pPr marL="0" indent="0">
              <a:buNone/>
              <a:defRPr/>
            </a:pPr>
            <a:endParaRPr lang="en-US" sz="600" dirty="0">
              <a:solidFill>
                <a:srgbClr val="000000"/>
              </a:solidFill>
              <a:latin typeface="Arial"/>
              <a:cs typeface="Arial"/>
            </a:endParaRPr>
          </a:p>
          <a:p>
            <a:pPr>
              <a:defRPr/>
            </a:pPr>
            <a:r>
              <a:rPr lang="en-US" sz="2000" dirty="0" smtClean="0">
                <a:solidFill>
                  <a:srgbClr val="000000"/>
                </a:solidFill>
                <a:latin typeface="Arial"/>
                <a:cs typeface="Arial"/>
              </a:rPr>
              <a:t>Interconnection of wholesale distributed generation projects to California investor owned utility distribution grids takes an </a:t>
            </a:r>
            <a:r>
              <a:rPr lang="en-US" sz="2000" u="sng" dirty="0" smtClean="0">
                <a:solidFill>
                  <a:srgbClr val="000000"/>
                </a:solidFill>
                <a:latin typeface="Arial"/>
                <a:cs typeface="Arial"/>
              </a:rPr>
              <a:t>average of 2 years</a:t>
            </a:r>
            <a:r>
              <a:rPr lang="en-US" sz="2000" dirty="0" smtClean="0">
                <a:solidFill>
                  <a:srgbClr val="000000"/>
                </a:solidFill>
                <a:latin typeface="Arial"/>
                <a:cs typeface="Arial"/>
              </a:rPr>
              <a:t>.</a:t>
            </a:r>
          </a:p>
          <a:p>
            <a:pPr>
              <a:defRPr/>
            </a:pPr>
            <a:endParaRPr lang="en-US" sz="800" dirty="0" smtClean="0">
              <a:solidFill>
                <a:srgbClr val="000000"/>
              </a:solidFill>
              <a:latin typeface="Arial"/>
              <a:cs typeface="Arial"/>
            </a:endParaRPr>
          </a:p>
          <a:p>
            <a:pPr>
              <a:defRPr/>
            </a:pPr>
            <a:r>
              <a:rPr lang="en-US" sz="2000" dirty="0" smtClean="0">
                <a:solidFill>
                  <a:srgbClr val="000000"/>
                </a:solidFill>
                <a:latin typeface="Arial"/>
                <a:cs typeface="Arial"/>
              </a:rPr>
              <a:t>In contrast, interconnection to Sacramento Municipal Utility District’s  </a:t>
            </a:r>
            <a:r>
              <a:rPr lang="en-US" sz="2000" dirty="0">
                <a:solidFill>
                  <a:srgbClr val="000000"/>
                </a:solidFill>
                <a:latin typeface="Arial"/>
                <a:cs typeface="Arial"/>
              </a:rPr>
              <a:t>(</a:t>
            </a:r>
            <a:r>
              <a:rPr lang="en-US" sz="2000" dirty="0" smtClean="0">
                <a:solidFill>
                  <a:srgbClr val="000000"/>
                </a:solidFill>
                <a:latin typeface="Arial"/>
                <a:cs typeface="Arial"/>
              </a:rPr>
              <a:t>SMUD) distribution grid takes </a:t>
            </a:r>
            <a:r>
              <a:rPr lang="en-US" sz="2000" dirty="0" smtClean="0">
                <a:solidFill>
                  <a:srgbClr val="000000"/>
                </a:solidFill>
                <a:latin typeface="Arial"/>
                <a:cs typeface="Arial"/>
              </a:rPr>
              <a:t>an </a:t>
            </a:r>
            <a:r>
              <a:rPr lang="en-US" sz="2000" u="sng" dirty="0" smtClean="0">
                <a:solidFill>
                  <a:srgbClr val="000000"/>
                </a:solidFill>
                <a:latin typeface="Arial"/>
                <a:cs typeface="Arial"/>
              </a:rPr>
              <a:t>average </a:t>
            </a:r>
            <a:r>
              <a:rPr lang="en-US" sz="2000" u="sng" dirty="0" smtClean="0">
                <a:solidFill>
                  <a:srgbClr val="000000"/>
                </a:solidFill>
                <a:latin typeface="Arial"/>
                <a:cs typeface="Arial"/>
              </a:rPr>
              <a:t>of 6 months</a:t>
            </a:r>
            <a:r>
              <a:rPr lang="en-US" sz="2000" dirty="0" smtClean="0">
                <a:solidFill>
                  <a:srgbClr val="000000"/>
                </a:solidFill>
                <a:latin typeface="Arial"/>
                <a:cs typeface="Arial"/>
              </a:rPr>
              <a:t>.</a:t>
            </a:r>
          </a:p>
          <a:p>
            <a:pPr>
              <a:defRPr/>
            </a:pPr>
            <a:endParaRPr lang="en-US" sz="800" dirty="0" smtClean="0">
              <a:solidFill>
                <a:srgbClr val="000000"/>
              </a:solidFill>
              <a:latin typeface="Arial"/>
              <a:cs typeface="Arial"/>
            </a:endParaRPr>
          </a:p>
          <a:p>
            <a:pPr>
              <a:defRPr/>
            </a:pPr>
            <a:r>
              <a:rPr lang="en-US" sz="2000" dirty="0" smtClean="0">
                <a:solidFill>
                  <a:srgbClr val="000000"/>
                </a:solidFill>
                <a:latin typeface="Arial"/>
                <a:cs typeface="Arial"/>
              </a:rPr>
              <a:t>Two SMUD staff members completed</a:t>
            </a:r>
            <a:br>
              <a:rPr lang="en-US" sz="2000" dirty="0" smtClean="0">
                <a:solidFill>
                  <a:srgbClr val="000000"/>
                </a:solidFill>
                <a:latin typeface="Arial"/>
                <a:cs typeface="Arial"/>
              </a:rPr>
            </a:br>
            <a:r>
              <a:rPr lang="en-US" sz="2000" dirty="0" smtClean="0">
                <a:solidFill>
                  <a:srgbClr val="000000"/>
                </a:solidFill>
                <a:latin typeface="Arial"/>
                <a:cs typeface="Arial"/>
              </a:rPr>
              <a:t>interconnection </a:t>
            </a:r>
            <a:r>
              <a:rPr lang="en-US" sz="2000" dirty="0">
                <a:solidFill>
                  <a:srgbClr val="000000"/>
                </a:solidFill>
                <a:latin typeface="Arial"/>
                <a:cs typeface="Arial"/>
              </a:rPr>
              <a:t>studies for 100 MW </a:t>
            </a:r>
            <a:r>
              <a:rPr lang="en-US" sz="2000" dirty="0" smtClean="0">
                <a:solidFill>
                  <a:srgbClr val="000000"/>
                </a:solidFill>
                <a:latin typeface="Arial"/>
                <a:cs typeface="Arial"/>
              </a:rPr>
              <a:t/>
            </a:r>
            <a:br>
              <a:rPr lang="en-US" sz="2000" dirty="0" smtClean="0">
                <a:solidFill>
                  <a:srgbClr val="000000"/>
                </a:solidFill>
                <a:latin typeface="Arial"/>
                <a:cs typeface="Arial"/>
              </a:rPr>
            </a:br>
            <a:r>
              <a:rPr lang="en-US" sz="2000" dirty="0" smtClean="0">
                <a:solidFill>
                  <a:srgbClr val="000000"/>
                </a:solidFill>
                <a:latin typeface="Arial"/>
                <a:cs typeface="Arial"/>
              </a:rPr>
              <a:t>CLEAN Program projects in </a:t>
            </a:r>
            <a:r>
              <a:rPr lang="en-US" sz="2000" u="sng" dirty="0" smtClean="0">
                <a:solidFill>
                  <a:srgbClr val="000000"/>
                </a:solidFill>
                <a:latin typeface="Arial"/>
                <a:cs typeface="Arial"/>
              </a:rPr>
              <a:t>2 months</a:t>
            </a:r>
            <a:r>
              <a:rPr lang="en-US" sz="2000" dirty="0" smtClean="0">
                <a:solidFill>
                  <a:srgbClr val="000000"/>
                </a:solidFill>
                <a:latin typeface="Arial"/>
                <a:cs typeface="Arial"/>
              </a:rPr>
              <a:t>. </a:t>
            </a:r>
            <a:r>
              <a:rPr lang="en-US" sz="2000" dirty="0" smtClean="0">
                <a:solidFill>
                  <a:srgbClr val="000000"/>
                </a:solidFill>
                <a:latin typeface="Arial"/>
                <a:cs typeface="Arial"/>
              </a:rPr>
              <a:t/>
            </a:r>
            <a:br>
              <a:rPr lang="en-US" sz="2000" dirty="0" smtClean="0">
                <a:solidFill>
                  <a:srgbClr val="000000"/>
                </a:solidFill>
                <a:latin typeface="Arial"/>
                <a:cs typeface="Arial"/>
              </a:rPr>
            </a:br>
            <a:endParaRPr lang="en-US" sz="800" dirty="0" smtClean="0">
              <a:solidFill>
                <a:srgbClr val="000000"/>
              </a:solidFill>
              <a:latin typeface="Arial"/>
              <a:cs typeface="Arial"/>
            </a:endParaRPr>
          </a:p>
          <a:p>
            <a:pPr>
              <a:defRPr/>
            </a:pPr>
            <a:r>
              <a:rPr lang="en-US" sz="2000" dirty="0" smtClean="0">
                <a:solidFill>
                  <a:srgbClr val="000000"/>
                </a:solidFill>
                <a:latin typeface="Arial"/>
                <a:cs typeface="Arial"/>
              </a:rPr>
              <a:t>SMUD maximized transparency by</a:t>
            </a:r>
            <a:br>
              <a:rPr lang="en-US" sz="2000" dirty="0" smtClean="0">
                <a:solidFill>
                  <a:srgbClr val="000000"/>
                </a:solidFill>
                <a:latin typeface="Arial"/>
                <a:cs typeface="Arial"/>
              </a:rPr>
            </a:br>
            <a:r>
              <a:rPr lang="en-US" sz="2000" dirty="0" smtClean="0">
                <a:solidFill>
                  <a:srgbClr val="000000"/>
                </a:solidFill>
                <a:latin typeface="Arial"/>
                <a:cs typeface="Arial"/>
              </a:rPr>
              <a:t>publishing </a:t>
            </a:r>
            <a:r>
              <a:rPr lang="en-US" sz="2000" dirty="0" smtClean="0">
                <a:solidFill>
                  <a:srgbClr val="000000"/>
                </a:solidFill>
                <a:latin typeface="Arial"/>
                <a:cs typeface="Arial"/>
              </a:rPr>
              <a:t>online </a:t>
            </a:r>
            <a:r>
              <a:rPr lang="en-US" sz="2000" u="sng" dirty="0" smtClean="0">
                <a:solidFill>
                  <a:srgbClr val="000000"/>
                </a:solidFill>
                <a:latin typeface="Arial"/>
                <a:cs typeface="Arial"/>
              </a:rPr>
              <a:t>interconnection maps</a:t>
            </a:r>
            <a:r>
              <a:rPr lang="en-US" sz="2000" dirty="0" smtClean="0">
                <a:solidFill>
                  <a:srgbClr val="000000"/>
                </a:solidFill>
                <a:latin typeface="Arial"/>
                <a:cs typeface="Arial"/>
              </a:rPr>
              <a:t>.</a:t>
            </a:r>
          </a:p>
          <a:p>
            <a:pPr>
              <a:defRPr/>
            </a:pPr>
            <a:endParaRPr lang="en-US" sz="800" dirty="0" smtClean="0">
              <a:solidFill>
                <a:srgbClr val="000000"/>
              </a:solidFill>
              <a:latin typeface="Arial"/>
              <a:cs typeface="Arial"/>
            </a:endParaRPr>
          </a:p>
          <a:p>
            <a:pPr>
              <a:defRPr/>
            </a:pPr>
            <a:r>
              <a:rPr lang="en-US" sz="2000" dirty="0" smtClean="0">
                <a:solidFill>
                  <a:srgbClr val="000000"/>
                </a:solidFill>
                <a:latin typeface="Arial"/>
                <a:cs typeface="Arial"/>
              </a:rPr>
              <a:t>100 </a:t>
            </a:r>
            <a:r>
              <a:rPr lang="en-US" sz="2000" dirty="0" smtClean="0">
                <a:solidFill>
                  <a:srgbClr val="000000"/>
                </a:solidFill>
                <a:latin typeface="Arial"/>
                <a:cs typeface="Arial"/>
              </a:rPr>
              <a:t>MW of WDG projects were built </a:t>
            </a:r>
            <a:br>
              <a:rPr lang="en-US" sz="2000" dirty="0" smtClean="0">
                <a:solidFill>
                  <a:srgbClr val="000000"/>
                </a:solidFill>
                <a:latin typeface="Arial"/>
                <a:cs typeface="Arial"/>
              </a:rPr>
            </a:br>
            <a:r>
              <a:rPr lang="en-US" sz="2000" dirty="0" smtClean="0">
                <a:solidFill>
                  <a:srgbClr val="000000"/>
                </a:solidFill>
                <a:latin typeface="Arial"/>
                <a:cs typeface="Arial"/>
              </a:rPr>
              <a:t>in 2 years with no ratepayer impact.</a:t>
            </a:r>
            <a:br>
              <a:rPr lang="en-US" sz="2000" dirty="0" smtClean="0">
                <a:solidFill>
                  <a:srgbClr val="000000"/>
                </a:solidFill>
                <a:latin typeface="Arial"/>
                <a:cs typeface="Arial"/>
              </a:rPr>
            </a:br>
            <a:r>
              <a:rPr lang="en-US" sz="2000" dirty="0" smtClean="0">
                <a:solidFill>
                  <a:srgbClr val="000000"/>
                </a:solidFill>
                <a:latin typeface="Arial"/>
                <a:cs typeface="Arial"/>
              </a:rPr>
              <a:t>This is equivalent to 2.5 GW of cost-</a:t>
            </a:r>
            <a:r>
              <a:rPr lang="en-US" sz="2000" dirty="0" smtClean="0">
                <a:solidFill>
                  <a:srgbClr val="000000"/>
                </a:solidFill>
                <a:latin typeface="Arial"/>
                <a:cs typeface="Arial"/>
              </a:rPr>
              <a:t/>
            </a:r>
            <a:br>
              <a:rPr lang="en-US" sz="2000" dirty="0" smtClean="0">
                <a:solidFill>
                  <a:srgbClr val="000000"/>
                </a:solidFill>
                <a:latin typeface="Arial"/>
                <a:cs typeface="Arial"/>
              </a:rPr>
            </a:br>
            <a:r>
              <a:rPr lang="en-US" sz="2000" dirty="0" smtClean="0">
                <a:solidFill>
                  <a:srgbClr val="000000"/>
                </a:solidFill>
                <a:latin typeface="Arial"/>
                <a:cs typeface="Arial"/>
              </a:rPr>
              <a:t>neutral WDG across California. </a:t>
            </a:r>
            <a:endParaRPr lang="en-US" sz="2000" dirty="0" smtClean="0">
              <a:solidFill>
                <a:srgbClr val="000000"/>
              </a:solidFill>
              <a:latin typeface="Arial"/>
              <a:cs typeface="Arial"/>
            </a:endParaRPr>
          </a:p>
        </p:txBody>
      </p:sp>
      <p:pic>
        <p:nvPicPr>
          <p:cNvPr id="12" name="Picture 11"/>
          <p:cNvPicPr>
            <a:picLocks noChangeAspect="1"/>
          </p:cNvPicPr>
          <p:nvPr/>
        </p:nvPicPr>
        <p:blipFill>
          <a:blip r:embed="rId5"/>
          <a:stretch>
            <a:fillRect/>
          </a:stretch>
        </p:blipFill>
        <p:spPr>
          <a:xfrm>
            <a:off x="4961462" y="3089619"/>
            <a:ext cx="4034367" cy="3361972"/>
          </a:xfrm>
          <a:prstGeom prst="rect">
            <a:avLst/>
          </a:prstGeom>
        </p:spPr>
      </p:pic>
    </p:spTree>
    <p:extLst>
      <p:ext uri="{BB962C8B-B14F-4D97-AF65-F5344CB8AC3E}">
        <p14:creationId xmlns="" xmlns:p14="http://schemas.microsoft.com/office/powerpoint/2010/main" val="3693076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latin typeface="Arial" charset="0"/>
                <a:cs typeface="Arial" charset="0"/>
              </a:rPr>
              <a:t>CLEAN-Gainesville Starts a US Solar Revolution</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31217" y="46181"/>
            <a:ext cx="1612783" cy="676656"/>
          </a:xfrm>
          <a:prstGeom prst="rect">
            <a:avLst/>
          </a:prstGeom>
        </p:spPr>
      </p:pic>
      <p:graphicFrame>
        <p:nvGraphicFramePr>
          <p:cNvPr id="7" name="Chart 6"/>
          <p:cNvGraphicFramePr>
            <a:graphicFrameLocks noGrp="1"/>
          </p:cNvGraphicFramePr>
          <p:nvPr>
            <p:extLst>
              <p:ext uri="{D42A27DB-BD31-4B8C-83A1-F6EECF244321}">
                <p14:modId xmlns="" xmlns:p14="http://schemas.microsoft.com/office/powerpoint/2010/main" val="1161173600"/>
              </p:ext>
            </p:extLst>
          </p:nvPr>
        </p:nvGraphicFramePr>
        <p:xfrm>
          <a:off x="58208" y="838200"/>
          <a:ext cx="9027583" cy="5562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01911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latin typeface="Arial" charset="0"/>
                <a:cs typeface="Arial" charset="0"/>
              </a:rPr>
              <a:t>CLEAN Streamlines Procurement for Utilities</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31217" y="46181"/>
            <a:ext cx="1612783" cy="676656"/>
          </a:xfrm>
          <a:prstGeom prst="rect">
            <a:avLst/>
          </a:prstGeom>
        </p:spPr>
      </p:pic>
      <p:pic>
        <p:nvPicPr>
          <p:cNvPr id="5" name="Content Placeholder 1"/>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5215464" y="1044051"/>
            <a:ext cx="3166533" cy="1138898"/>
          </a:xfrm>
        </p:spPr>
      </p:pic>
      <p:sp>
        <p:nvSpPr>
          <p:cNvPr id="8" name="TextBox 7"/>
          <p:cNvSpPr txBox="1"/>
          <p:nvPr/>
        </p:nvSpPr>
        <p:spPr>
          <a:xfrm>
            <a:off x="287868" y="2412972"/>
            <a:ext cx="8669866" cy="4031873"/>
          </a:xfrm>
          <a:prstGeom prst="rect">
            <a:avLst/>
          </a:prstGeom>
          <a:noFill/>
        </p:spPr>
        <p:txBody>
          <a:bodyPr wrap="square" rtlCol="0">
            <a:spAutoFit/>
          </a:bodyPr>
          <a:lstStyle/>
          <a:p>
            <a:r>
              <a:rPr lang="en-US" sz="2000" dirty="0" smtClean="0">
                <a:solidFill>
                  <a:schemeClr val="tx1">
                    <a:lumMod val="75000"/>
                    <a:lumOff val="25000"/>
                  </a:schemeClr>
                </a:solidFill>
              </a:rPr>
              <a:t>First</a:t>
            </a:r>
            <a:r>
              <a:rPr lang="en-US" sz="2000" dirty="0">
                <a:solidFill>
                  <a:schemeClr val="tx1">
                    <a:lumMod val="75000"/>
                    <a:lumOff val="25000"/>
                  </a:schemeClr>
                </a:solidFill>
              </a:rPr>
              <a:t>, there is a </a:t>
            </a:r>
            <a:r>
              <a:rPr lang="en-US" sz="2000" b="1" dirty="0">
                <a:solidFill>
                  <a:schemeClr val="tx1">
                    <a:lumMod val="75000"/>
                    <a:lumOff val="25000"/>
                  </a:schemeClr>
                </a:solidFill>
              </a:rPr>
              <a:t>standard set of "bright line" rules </a:t>
            </a:r>
            <a:r>
              <a:rPr lang="en-US" sz="2000" dirty="0">
                <a:solidFill>
                  <a:schemeClr val="tx1">
                    <a:lumMod val="75000"/>
                    <a:lumOff val="25000"/>
                  </a:schemeClr>
                </a:solidFill>
              </a:rPr>
              <a:t>for a project to </a:t>
            </a:r>
            <a:r>
              <a:rPr lang="en-US" sz="2000" dirty="0" smtClean="0">
                <a:solidFill>
                  <a:schemeClr val="tx1">
                    <a:lumMod val="75000"/>
                    <a:lumOff val="25000"/>
                  </a:schemeClr>
                </a:solidFill>
              </a:rPr>
              <a:t>qualify</a:t>
            </a:r>
            <a:r>
              <a:rPr lang="en-US" sz="2000" dirty="0">
                <a:solidFill>
                  <a:schemeClr val="tx1">
                    <a:lumMod val="75000"/>
                    <a:lumOff val="25000"/>
                  </a:schemeClr>
                </a:solidFill>
              </a:rPr>
              <a:t>, demanding no staff analysis or interpretations.  </a:t>
            </a:r>
          </a:p>
          <a:p>
            <a:endParaRPr lang="en-US" sz="2000" dirty="0">
              <a:solidFill>
                <a:schemeClr val="tx1">
                  <a:lumMod val="75000"/>
                  <a:lumOff val="25000"/>
                </a:schemeClr>
              </a:solidFill>
            </a:endParaRPr>
          </a:p>
          <a:p>
            <a:r>
              <a:rPr lang="en-US" sz="2000" dirty="0" smtClean="0">
                <a:solidFill>
                  <a:schemeClr val="tx1">
                    <a:lumMod val="75000"/>
                    <a:lumOff val="25000"/>
                  </a:schemeClr>
                </a:solidFill>
              </a:rPr>
              <a:t>Second, </a:t>
            </a:r>
            <a:r>
              <a:rPr lang="en-US" sz="2000" dirty="0">
                <a:solidFill>
                  <a:schemeClr val="tx1">
                    <a:lumMod val="75000"/>
                    <a:lumOff val="25000"/>
                  </a:schemeClr>
                </a:solidFill>
              </a:rPr>
              <a:t>there is a clear method for assigning capacity to qualifying </a:t>
            </a:r>
            <a:r>
              <a:rPr lang="en-US" sz="2000" dirty="0" smtClean="0">
                <a:solidFill>
                  <a:schemeClr val="tx1">
                    <a:lumMod val="75000"/>
                    <a:lumOff val="25000"/>
                  </a:schemeClr>
                </a:solidFill>
              </a:rPr>
              <a:t>projects… There </a:t>
            </a:r>
            <a:r>
              <a:rPr lang="en-US" sz="2000" dirty="0">
                <a:solidFill>
                  <a:schemeClr val="tx1">
                    <a:lumMod val="75000"/>
                    <a:lumOff val="25000"/>
                  </a:schemeClr>
                </a:solidFill>
              </a:rPr>
              <a:t>is </a:t>
            </a:r>
            <a:r>
              <a:rPr lang="en-US" sz="2000" b="1" dirty="0">
                <a:solidFill>
                  <a:schemeClr val="tx1">
                    <a:lumMod val="75000"/>
                    <a:lumOff val="25000"/>
                  </a:schemeClr>
                </a:solidFill>
              </a:rPr>
              <a:t>no staff time wasted with evaluating RFPs</a:t>
            </a:r>
            <a:r>
              <a:rPr lang="en-US" sz="2000" dirty="0">
                <a:solidFill>
                  <a:schemeClr val="tx1">
                    <a:lumMod val="75000"/>
                    <a:lumOff val="25000"/>
                  </a:schemeClr>
                </a:solidFill>
              </a:rPr>
              <a:t>… </a:t>
            </a:r>
            <a:br>
              <a:rPr lang="en-US" sz="2000" dirty="0">
                <a:solidFill>
                  <a:schemeClr val="tx1">
                    <a:lumMod val="75000"/>
                    <a:lumOff val="25000"/>
                  </a:schemeClr>
                </a:solidFill>
              </a:rPr>
            </a:br>
            <a:endParaRPr lang="en-US" sz="2000" dirty="0">
              <a:solidFill>
                <a:schemeClr val="tx1">
                  <a:lumMod val="75000"/>
                  <a:lumOff val="25000"/>
                </a:schemeClr>
              </a:solidFill>
            </a:endParaRPr>
          </a:p>
          <a:p>
            <a:r>
              <a:rPr lang="en-US" sz="2000" dirty="0" smtClean="0">
                <a:solidFill>
                  <a:schemeClr val="tx1">
                    <a:lumMod val="75000"/>
                    <a:lumOff val="25000"/>
                  </a:schemeClr>
                </a:solidFill>
              </a:rPr>
              <a:t>Third</a:t>
            </a:r>
            <a:r>
              <a:rPr lang="en-US" sz="2000" dirty="0">
                <a:solidFill>
                  <a:schemeClr val="tx1">
                    <a:lumMod val="75000"/>
                    <a:lumOff val="25000"/>
                  </a:schemeClr>
                </a:solidFill>
              </a:rPr>
              <a:t>, each </a:t>
            </a:r>
            <a:r>
              <a:rPr lang="en-US" sz="2000" dirty="0" smtClean="0">
                <a:solidFill>
                  <a:schemeClr val="tx1">
                    <a:lumMod val="75000"/>
                    <a:lumOff val="25000"/>
                  </a:schemeClr>
                </a:solidFill>
              </a:rPr>
              <a:t>project… signs </a:t>
            </a:r>
            <a:r>
              <a:rPr lang="en-US" sz="2000" dirty="0">
                <a:solidFill>
                  <a:schemeClr val="tx1">
                    <a:lumMod val="75000"/>
                    <a:lumOff val="25000"/>
                  </a:schemeClr>
                </a:solidFill>
              </a:rPr>
              <a:t>a </a:t>
            </a:r>
            <a:r>
              <a:rPr lang="en-US" sz="2000" b="1" dirty="0">
                <a:solidFill>
                  <a:schemeClr val="tx1">
                    <a:lumMod val="75000"/>
                    <a:lumOff val="25000"/>
                  </a:schemeClr>
                </a:solidFill>
              </a:rPr>
              <a:t>short, standard offer </a:t>
            </a:r>
            <a:r>
              <a:rPr lang="en-US" sz="2000" b="1" dirty="0" smtClean="0">
                <a:solidFill>
                  <a:schemeClr val="tx1">
                    <a:lumMod val="75000"/>
                    <a:lumOff val="25000"/>
                  </a:schemeClr>
                </a:solidFill>
              </a:rPr>
              <a:t>contract </a:t>
            </a:r>
            <a:r>
              <a:rPr lang="en-US" sz="2000" dirty="0">
                <a:solidFill>
                  <a:schemeClr val="tx1">
                    <a:lumMod val="75000"/>
                    <a:lumOff val="25000"/>
                  </a:schemeClr>
                </a:solidFill>
              </a:rPr>
              <a:t>and interconnection agreement.  </a:t>
            </a:r>
            <a:endParaRPr lang="en-US" sz="2000" dirty="0" smtClean="0">
              <a:solidFill>
                <a:schemeClr val="tx1">
                  <a:lumMod val="75000"/>
                  <a:lumOff val="25000"/>
                </a:schemeClr>
              </a:solidFill>
            </a:endParaRPr>
          </a:p>
          <a:p>
            <a:endParaRPr lang="en-US" sz="2000" dirty="0">
              <a:solidFill>
                <a:schemeClr val="tx1">
                  <a:lumMod val="75000"/>
                  <a:lumOff val="25000"/>
                </a:schemeClr>
              </a:solidFill>
            </a:endParaRPr>
          </a:p>
          <a:p>
            <a:r>
              <a:rPr lang="en-US" sz="2000" dirty="0" smtClean="0">
                <a:solidFill>
                  <a:schemeClr val="tx1">
                    <a:lumMod val="75000"/>
                    <a:lumOff val="25000"/>
                  </a:schemeClr>
                </a:solidFill>
              </a:rPr>
              <a:t>There </a:t>
            </a:r>
            <a:r>
              <a:rPr lang="en-US" sz="2000" dirty="0">
                <a:solidFill>
                  <a:schemeClr val="tx1">
                    <a:lumMod val="75000"/>
                    <a:lumOff val="25000"/>
                  </a:schemeClr>
                </a:solidFill>
              </a:rPr>
              <a:t>is </a:t>
            </a:r>
            <a:r>
              <a:rPr lang="en-US" sz="2000" b="1" dirty="0">
                <a:solidFill>
                  <a:schemeClr val="tx1">
                    <a:lumMod val="75000"/>
                    <a:lumOff val="25000"/>
                  </a:schemeClr>
                </a:solidFill>
              </a:rPr>
              <a:t>no valuable staff </a:t>
            </a:r>
            <a:r>
              <a:rPr lang="en-US" sz="2000" b="1" dirty="0" smtClean="0">
                <a:solidFill>
                  <a:schemeClr val="tx1">
                    <a:lumMod val="75000"/>
                    <a:lumOff val="25000"/>
                  </a:schemeClr>
                </a:solidFill>
              </a:rPr>
              <a:t>time </a:t>
            </a:r>
            <a:r>
              <a:rPr lang="en-US" sz="2000" b="1" dirty="0">
                <a:solidFill>
                  <a:schemeClr val="tx1">
                    <a:lumMod val="75000"/>
                    <a:lumOff val="25000"/>
                  </a:schemeClr>
                </a:solidFill>
              </a:rPr>
              <a:t>wasted in negotiations and legal disputes</a:t>
            </a:r>
            <a:r>
              <a:rPr lang="en-US" sz="2000" dirty="0" smtClean="0">
                <a:solidFill>
                  <a:schemeClr val="tx1">
                    <a:lumMod val="75000"/>
                    <a:lumOff val="25000"/>
                  </a:schemeClr>
                </a:solidFill>
              </a:rPr>
              <a:t>.”</a:t>
            </a:r>
            <a:endParaRPr lang="en-US" sz="1000" dirty="0">
              <a:solidFill>
                <a:schemeClr val="tx1">
                  <a:lumMod val="75000"/>
                  <a:lumOff val="25000"/>
                </a:schemeClr>
              </a:solidFill>
            </a:endParaRPr>
          </a:p>
          <a:p>
            <a:pPr algn="r"/>
            <a:endParaRPr lang="en-US" dirty="0" smtClean="0">
              <a:solidFill>
                <a:schemeClr val="tx1">
                  <a:lumMod val="75000"/>
                  <a:lumOff val="25000"/>
                </a:schemeClr>
              </a:solidFill>
            </a:endParaRPr>
          </a:p>
          <a:p>
            <a:pPr algn="ctr"/>
            <a:r>
              <a:rPr lang="en-US" dirty="0" smtClean="0">
                <a:solidFill>
                  <a:schemeClr val="tx1">
                    <a:lumMod val="75000"/>
                    <a:lumOff val="25000"/>
                  </a:schemeClr>
                </a:solidFill>
              </a:rPr>
              <a:t>						- John Crider, GRU Strategic Planning</a:t>
            </a:r>
            <a:endParaRPr lang="en-US" dirty="0">
              <a:solidFill>
                <a:schemeClr val="tx1">
                  <a:lumMod val="75000"/>
                  <a:lumOff val="25000"/>
                </a:schemeClr>
              </a:solidFill>
            </a:endParaRPr>
          </a:p>
        </p:txBody>
      </p:sp>
      <p:sp>
        <p:nvSpPr>
          <p:cNvPr id="9" name="Rectangle 8"/>
          <p:cNvSpPr/>
          <p:nvPr/>
        </p:nvSpPr>
        <p:spPr>
          <a:xfrm>
            <a:off x="321733" y="1111835"/>
            <a:ext cx="4334934" cy="1015663"/>
          </a:xfrm>
          <a:prstGeom prst="rect">
            <a:avLst/>
          </a:prstGeom>
        </p:spPr>
        <p:txBody>
          <a:bodyPr wrap="square">
            <a:spAutoFit/>
          </a:bodyPr>
          <a:lstStyle/>
          <a:p>
            <a:r>
              <a:rPr lang="en-US" sz="2000" dirty="0">
                <a:solidFill>
                  <a:schemeClr val="tx1">
                    <a:lumMod val="75000"/>
                    <a:lumOff val="25000"/>
                  </a:schemeClr>
                </a:solidFill>
              </a:rPr>
              <a:t>"Several aspects of the CLEAN Program have </a:t>
            </a:r>
            <a:r>
              <a:rPr lang="en-US" sz="2000" b="1" dirty="0">
                <a:solidFill>
                  <a:schemeClr val="tx1">
                    <a:lumMod val="75000"/>
                    <a:lumOff val="25000"/>
                  </a:schemeClr>
                </a:solidFill>
              </a:rPr>
              <a:t>proven to simplify and streamline the process</a:t>
            </a:r>
            <a:r>
              <a:rPr lang="en-US" sz="2000" dirty="0">
                <a:solidFill>
                  <a:schemeClr val="tx1">
                    <a:lumMod val="75000"/>
                    <a:lumOff val="25000"/>
                  </a:schemeClr>
                </a:solidFill>
              </a:rPr>
              <a:t>. </a:t>
            </a:r>
            <a:r>
              <a:rPr lang="en-US" dirty="0">
                <a:solidFill>
                  <a:schemeClr val="tx1">
                    <a:lumMod val="75000"/>
                    <a:lumOff val="25000"/>
                  </a:schemeClr>
                </a:solidFill>
              </a:rPr>
              <a:t> </a:t>
            </a:r>
            <a:endParaRPr lang="en-US" dirty="0"/>
          </a:p>
        </p:txBody>
      </p:sp>
    </p:spTree>
    <p:extLst>
      <p:ext uri="{BB962C8B-B14F-4D97-AF65-F5344CB8AC3E}">
        <p14:creationId xmlns="" xmlns:p14="http://schemas.microsoft.com/office/powerpoint/2010/main" val="3478345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latin typeface="Arial" charset="0"/>
                <a:cs typeface="Arial" charset="0"/>
              </a:rPr>
              <a:t>CLEAN Avoids Hidden Transmission Costs</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31217" y="46181"/>
            <a:ext cx="1612783" cy="676656"/>
          </a:xfrm>
          <a:prstGeom prst="rect">
            <a:avLst/>
          </a:prstGeom>
        </p:spPr>
      </p:pic>
      <p:graphicFrame>
        <p:nvGraphicFramePr>
          <p:cNvPr id="5" name="Chart 4"/>
          <p:cNvGraphicFramePr>
            <a:graphicFrameLocks/>
          </p:cNvGraphicFramePr>
          <p:nvPr>
            <p:extLst>
              <p:ext uri="{D42A27DB-BD31-4B8C-83A1-F6EECF244321}">
                <p14:modId xmlns="" xmlns:p14="http://schemas.microsoft.com/office/powerpoint/2010/main" val="2965525121"/>
              </p:ext>
            </p:extLst>
          </p:nvPr>
        </p:nvGraphicFramePr>
        <p:xfrm>
          <a:off x="228600" y="914400"/>
          <a:ext cx="8305800" cy="548013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633113" y="1066800"/>
            <a:ext cx="3276600"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“Palo Alto CLEAN will expand clean local energy production while only increasing the average utility bill by a penny per month”  -- </a:t>
            </a:r>
            <a:r>
              <a:rPr kumimoji="0" lang="en-US" sz="1800" b="0" i="0" u="none" strike="noStrike" kern="0" cap="none" spc="0" normalizeH="0" baseline="0" noProof="0" dirty="0" err="1" smtClean="0">
                <a:ln>
                  <a:noFill/>
                </a:ln>
                <a:solidFill>
                  <a:sysClr val="windowText" lastClr="000000"/>
                </a:solidFill>
                <a:effectLst/>
                <a:uLnTx/>
                <a:uFillTx/>
              </a:rPr>
              <a:t>Yiaway</a:t>
            </a:r>
            <a:r>
              <a:rPr kumimoji="0" lang="en-US" sz="1800" b="0" i="0" u="none" strike="noStrike" kern="0" cap="none" spc="0" normalizeH="0" baseline="0" noProof="0" dirty="0" smtClean="0">
                <a:ln>
                  <a:noFill/>
                </a:ln>
                <a:solidFill>
                  <a:sysClr val="windowText" lastClr="000000"/>
                </a:solidFill>
                <a:effectLst/>
                <a:uLnTx/>
                <a:uFillTx/>
              </a:rPr>
              <a:t> </a:t>
            </a:r>
            <a:r>
              <a:rPr kumimoji="0" lang="en-US" sz="1800" b="0" i="0" u="none" strike="noStrike" kern="0" cap="none" spc="0" normalizeH="0" baseline="0" noProof="0" dirty="0" err="1" smtClean="0">
                <a:ln>
                  <a:noFill/>
                </a:ln>
                <a:solidFill>
                  <a:sysClr val="windowText" lastClr="000000"/>
                </a:solidFill>
                <a:effectLst/>
                <a:uLnTx/>
                <a:uFillTx/>
              </a:rPr>
              <a:t>Yeh</a:t>
            </a:r>
            <a:r>
              <a:rPr kumimoji="0" lang="en-US" sz="1800" b="0" i="0" u="none" strike="noStrike" kern="0" cap="none" spc="0" normalizeH="0" baseline="0" noProof="0" dirty="0" smtClean="0">
                <a:ln>
                  <a:noFill/>
                </a:ln>
                <a:solidFill>
                  <a:sysClr val="windowText" lastClr="000000"/>
                </a:solidFill>
                <a:effectLst/>
                <a:uLnTx/>
                <a:uFillTx/>
              </a:rPr>
              <a:t>, Mayor of Palo Alto</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 xmlns:p14="http://schemas.microsoft.com/office/powerpoint/2010/main" val="4245400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latin typeface="Arial" charset="0"/>
                <a:cs typeface="Arial" charset="0"/>
              </a:rPr>
              <a:t>The Clean Coalition is Working All Over the U.S.</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31217" y="46181"/>
            <a:ext cx="1612783" cy="676656"/>
          </a:xfrm>
          <a:prstGeom prst="rect">
            <a:avLst/>
          </a:prstGeom>
        </p:spPr>
      </p:pic>
      <p:pic>
        <p:nvPicPr>
          <p:cNvPr id="3" name="Content Placeholder 2"/>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0" y="762000"/>
            <a:ext cx="9144001" cy="5728378"/>
          </a:xfrm>
        </p:spPr>
      </p:pic>
    </p:spTree>
    <p:extLst>
      <p:ext uri="{BB962C8B-B14F-4D97-AF65-F5344CB8AC3E}">
        <p14:creationId xmlns="" xmlns:p14="http://schemas.microsoft.com/office/powerpoint/2010/main" val="74118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latin typeface="Arial" charset="0"/>
                <a:cs typeface="Arial" charset="0"/>
              </a:rPr>
              <a:t>Local CLEAN Program Guide</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31217" y="46181"/>
            <a:ext cx="1612783" cy="676656"/>
          </a:xfrm>
          <a:prstGeom prst="rect">
            <a:avLst/>
          </a:prstGeom>
        </p:spPr>
      </p:pic>
      <p:sp>
        <p:nvSpPr>
          <p:cNvPr id="7" name="Rectangle 7"/>
          <p:cNvSpPr>
            <a:spLocks/>
          </p:cNvSpPr>
          <p:nvPr/>
        </p:nvSpPr>
        <p:spPr bwMode="auto">
          <a:xfrm>
            <a:off x="152400" y="990600"/>
            <a:ext cx="8686800" cy="1295400"/>
          </a:xfrm>
          <a:prstGeom prst="rect">
            <a:avLst/>
          </a:prstGeom>
          <a:noFill/>
          <a:ln w="9525">
            <a:noFill/>
            <a:miter lim="800000"/>
            <a:headEnd/>
            <a:tailEnd/>
          </a:ln>
        </p:spPr>
        <p:txBody>
          <a:bodyPr lIns="38100" tIns="38100" rIns="38100" bIns="38100"/>
          <a:lstStyle/>
          <a:p>
            <a:pPr>
              <a:spcBef>
                <a:spcPts val="763"/>
              </a:spcBef>
            </a:pPr>
            <a:r>
              <a:rPr lang="en-US" sz="2300" b="1" dirty="0">
                <a:ea typeface="ＭＳ Ｐゴシック"/>
                <a:cs typeface="Arial" charset="0"/>
                <a:sym typeface="Arial" charset="0"/>
              </a:rPr>
              <a:t>Free download:</a:t>
            </a:r>
            <a:r>
              <a:rPr lang="en-US" sz="2300" b="1" dirty="0">
                <a:solidFill>
                  <a:srgbClr val="4684D1"/>
                </a:solidFill>
                <a:ea typeface="ＭＳ Ｐゴシック"/>
                <a:cs typeface="Arial" charset="0"/>
                <a:sym typeface="Arial" charset="0"/>
              </a:rPr>
              <a:t>  </a:t>
            </a:r>
            <a:r>
              <a:rPr lang="en-US" sz="2300" u="sng" dirty="0">
                <a:solidFill>
                  <a:srgbClr val="3366FF"/>
                </a:solidFill>
                <a:ea typeface="ＭＳ Ｐゴシック"/>
                <a:cs typeface="Arial" charset="0"/>
                <a:sym typeface="Arial" charset="0"/>
              </a:rPr>
              <a:t>http://</a:t>
            </a:r>
            <a:r>
              <a:rPr lang="en-US" sz="2300" u="sng" dirty="0" smtClean="0">
                <a:solidFill>
                  <a:srgbClr val="3366FF"/>
                </a:solidFill>
                <a:ea typeface="ＭＳ Ｐゴシック"/>
                <a:cs typeface="Arial" charset="0"/>
                <a:sym typeface="Arial" charset="0"/>
              </a:rPr>
              <a:t>www.clean-coalition.org/local-action</a:t>
            </a:r>
            <a:r>
              <a:rPr lang="en-US" sz="2300" u="sng" dirty="0">
                <a:solidFill>
                  <a:srgbClr val="3366FF"/>
                </a:solidFill>
                <a:ea typeface="ＭＳ Ｐゴシック"/>
                <a:cs typeface="Arial" charset="0"/>
                <a:sym typeface="Arial" charset="0"/>
              </a:rPr>
              <a:t/>
            </a:r>
            <a:br>
              <a:rPr lang="en-US" sz="2300" u="sng" dirty="0">
                <a:solidFill>
                  <a:srgbClr val="3366FF"/>
                </a:solidFill>
                <a:ea typeface="ＭＳ Ｐゴシック"/>
                <a:cs typeface="Arial" charset="0"/>
                <a:sym typeface="Arial" charset="0"/>
              </a:rPr>
            </a:br>
            <a:r>
              <a:rPr lang="en-US" sz="2300" u="sng" dirty="0">
                <a:solidFill>
                  <a:srgbClr val="3366FF"/>
                </a:solidFill>
                <a:ea typeface="ＭＳ Ｐゴシック"/>
                <a:cs typeface="Arial" charset="0"/>
                <a:sym typeface="Arial" charset="0"/>
              </a:rPr>
              <a:t/>
            </a:r>
            <a:br>
              <a:rPr lang="en-US" sz="2300" u="sng" dirty="0">
                <a:solidFill>
                  <a:srgbClr val="3366FF"/>
                </a:solidFill>
                <a:ea typeface="ＭＳ Ｐゴシック"/>
                <a:cs typeface="Arial" charset="0"/>
                <a:sym typeface="Arial" charset="0"/>
              </a:rPr>
            </a:br>
            <a:r>
              <a:rPr lang="en-US" sz="2300" b="1" dirty="0">
                <a:ea typeface="ＭＳ Ｐゴシック"/>
                <a:cs typeface="Arial" charset="0"/>
                <a:sym typeface="Arial" charset="0"/>
              </a:rPr>
              <a:t>Contact us:  </a:t>
            </a:r>
            <a:r>
              <a:rPr lang="en-US" sz="2300" dirty="0">
                <a:solidFill>
                  <a:srgbClr val="3366FF"/>
                </a:solidFill>
                <a:ea typeface="ＭＳ Ｐゴシック"/>
                <a:cs typeface="Arial" charset="0"/>
                <a:sym typeface="Arial" charset="0"/>
              </a:rPr>
              <a:t>LocalGuide@Clean-Coalition.org </a:t>
            </a:r>
          </a:p>
          <a:p>
            <a:pPr>
              <a:spcBef>
                <a:spcPts val="763"/>
              </a:spcBef>
            </a:pPr>
            <a:endParaRPr lang="en-US" sz="2300" u="sng" dirty="0">
              <a:solidFill>
                <a:srgbClr val="3366FF"/>
              </a:solidFill>
              <a:ea typeface="ＭＳ Ｐゴシック"/>
              <a:cs typeface="Arial" charset="0"/>
              <a:sym typeface="Arial" charset="0"/>
            </a:endParaRPr>
          </a:p>
        </p:txBody>
      </p:sp>
      <p:sp>
        <p:nvSpPr>
          <p:cNvPr id="8" name="Rectangle 6"/>
          <p:cNvSpPr txBox="1">
            <a:spLocks noChangeArrowheads="1"/>
          </p:cNvSpPr>
          <p:nvPr/>
        </p:nvSpPr>
        <p:spPr bwMode="auto">
          <a:xfrm>
            <a:off x="3026938" y="2537885"/>
            <a:ext cx="5981595" cy="3319467"/>
          </a:xfrm>
          <a:prstGeom prst="rect">
            <a:avLst/>
          </a:prstGeom>
          <a:noFill/>
          <a:ln w="9525">
            <a:noFill/>
            <a:miter lim="800000"/>
            <a:headEnd/>
            <a:tailEnd/>
          </a:ln>
        </p:spPr>
        <p:txBody>
          <a:bodyPr lIns="38100" tIns="38100" rIns="38100" bIns="38100"/>
          <a:lstStyle/>
          <a:p>
            <a:pPr>
              <a:spcBef>
                <a:spcPts val="500"/>
              </a:spcBef>
              <a:buClr>
                <a:srgbClr val="000000"/>
              </a:buClr>
              <a:buSzPct val="100000"/>
              <a:buFont typeface="Arial" charset="0"/>
              <a:buNone/>
            </a:pPr>
            <a:r>
              <a:rPr lang="en-US" sz="2200" b="1" dirty="0" smtClean="0">
                <a:solidFill>
                  <a:srgbClr val="000000"/>
                </a:solidFill>
                <a:cs typeface="Arial" charset="0"/>
                <a:sym typeface="Arial" charset="0"/>
              </a:rPr>
              <a:t>Modules </a:t>
            </a:r>
            <a:r>
              <a:rPr lang="en-US" sz="2200" b="1" dirty="0">
                <a:solidFill>
                  <a:srgbClr val="000000"/>
                </a:solidFill>
                <a:cs typeface="Arial" charset="0"/>
                <a:sym typeface="Arial" charset="0"/>
              </a:rPr>
              <a:t>of the Guide:</a:t>
            </a:r>
          </a:p>
          <a:p>
            <a:pPr marL="457200" indent="-457200">
              <a:spcBef>
                <a:spcPts val="500"/>
              </a:spcBef>
              <a:buClr>
                <a:srgbClr val="000000"/>
              </a:buClr>
              <a:buSzPct val="100000"/>
              <a:buFont typeface="Arial" charset="0"/>
              <a:buAutoNum type="arabicPeriod"/>
            </a:pPr>
            <a:r>
              <a:rPr lang="en-US" sz="2200" dirty="0" smtClean="0">
                <a:cs typeface="Arial" charset="0"/>
                <a:sym typeface="Arial" charset="0"/>
              </a:rPr>
              <a:t>Overview </a:t>
            </a:r>
            <a:r>
              <a:rPr lang="en-US" sz="2200" dirty="0">
                <a:cs typeface="Arial" charset="0"/>
                <a:sym typeface="Arial" charset="0"/>
              </a:rPr>
              <a:t>&amp; Key Considerations</a:t>
            </a:r>
            <a:endParaRPr lang="en-US" sz="2200" dirty="0">
              <a:sym typeface="Arial" charset="0"/>
            </a:endParaRPr>
          </a:p>
          <a:p>
            <a:pPr marL="457200" indent="-457200">
              <a:spcBef>
                <a:spcPts val="500"/>
              </a:spcBef>
              <a:buClr>
                <a:srgbClr val="000000"/>
              </a:buClr>
              <a:buSzPct val="100000"/>
              <a:buFont typeface="Arial" charset="0"/>
              <a:buAutoNum type="arabicPeriod"/>
            </a:pPr>
            <a:r>
              <a:rPr lang="en-US" sz="2200" dirty="0" smtClean="0">
                <a:cs typeface="Arial" charset="0"/>
                <a:sym typeface="Arial" charset="0"/>
              </a:rPr>
              <a:t>Establishing </a:t>
            </a:r>
            <a:r>
              <a:rPr lang="en-US" sz="2200" dirty="0">
                <a:cs typeface="Arial" charset="0"/>
                <a:sym typeface="Arial" charset="0"/>
              </a:rPr>
              <a:t>CLEAN Contract </a:t>
            </a:r>
            <a:r>
              <a:rPr lang="en-US" sz="2200" dirty="0" smtClean="0">
                <a:cs typeface="Arial" charset="0"/>
                <a:sym typeface="Arial" charset="0"/>
              </a:rPr>
              <a:t>Prices</a:t>
            </a:r>
            <a:endParaRPr lang="en-US" sz="2200" dirty="0">
              <a:sym typeface="Arial" charset="0"/>
            </a:endParaRPr>
          </a:p>
          <a:p>
            <a:pPr marL="457200" indent="-457200">
              <a:spcBef>
                <a:spcPts val="500"/>
              </a:spcBef>
              <a:buClr>
                <a:srgbClr val="000000"/>
              </a:buClr>
              <a:buSzPct val="100000"/>
              <a:buFont typeface="Arial" charset="0"/>
              <a:buAutoNum type="arabicPeriod"/>
            </a:pPr>
            <a:r>
              <a:rPr lang="en-US" sz="2200" dirty="0" smtClean="0">
                <a:cs typeface="Arial" charset="0"/>
                <a:sym typeface="Arial" charset="0"/>
              </a:rPr>
              <a:t>Evaluating </a:t>
            </a:r>
            <a:r>
              <a:rPr lang="en-US" sz="2200" dirty="0">
                <a:cs typeface="Arial" charset="0"/>
                <a:sym typeface="Arial" charset="0"/>
              </a:rPr>
              <a:t>Avoided </a:t>
            </a:r>
            <a:r>
              <a:rPr lang="en-US" sz="2200" dirty="0" smtClean="0">
                <a:cs typeface="Arial" charset="0"/>
                <a:sym typeface="Arial" charset="0"/>
              </a:rPr>
              <a:t>Costs</a:t>
            </a:r>
            <a:endParaRPr lang="en-US" sz="2200" dirty="0">
              <a:sym typeface="Arial" charset="0"/>
            </a:endParaRPr>
          </a:p>
          <a:p>
            <a:pPr marL="457200" indent="-457200">
              <a:spcBef>
                <a:spcPts val="500"/>
              </a:spcBef>
              <a:buClr>
                <a:srgbClr val="000000"/>
              </a:buClr>
              <a:buSzPct val="100000"/>
              <a:buFont typeface="Arial" charset="0"/>
              <a:buAutoNum type="arabicPeriod"/>
            </a:pPr>
            <a:r>
              <a:rPr lang="en-US" sz="2200" dirty="0" smtClean="0">
                <a:cs typeface="Arial" charset="0"/>
                <a:sym typeface="Arial" charset="0"/>
              </a:rPr>
              <a:t>Determining </a:t>
            </a:r>
            <a:r>
              <a:rPr lang="en-US" sz="2200" dirty="0">
                <a:cs typeface="Arial" charset="0"/>
                <a:sym typeface="Arial" charset="0"/>
              </a:rPr>
              <a:t>Program Size &amp; Cost </a:t>
            </a:r>
            <a:r>
              <a:rPr lang="en-US" sz="2200" dirty="0" smtClean="0">
                <a:cs typeface="Arial" charset="0"/>
                <a:sym typeface="Arial" charset="0"/>
              </a:rPr>
              <a:t>Impact</a:t>
            </a:r>
            <a:endParaRPr lang="en-US" sz="2200" dirty="0">
              <a:sym typeface="Arial" charset="0"/>
            </a:endParaRPr>
          </a:p>
          <a:p>
            <a:pPr marL="457200" indent="-457200">
              <a:spcBef>
                <a:spcPts val="500"/>
              </a:spcBef>
              <a:buClr>
                <a:srgbClr val="000000"/>
              </a:buClr>
              <a:buSzPct val="100000"/>
              <a:buFont typeface="Arial" charset="0"/>
              <a:buAutoNum type="arabicPeriod"/>
            </a:pPr>
            <a:r>
              <a:rPr lang="en-US" sz="2200" dirty="0" smtClean="0">
                <a:cs typeface="Arial" charset="0"/>
                <a:sym typeface="Arial" charset="0"/>
              </a:rPr>
              <a:t>Estimating </a:t>
            </a:r>
            <a:r>
              <a:rPr lang="en-US" sz="2200" dirty="0">
                <a:cs typeface="Arial" charset="0"/>
                <a:sym typeface="Arial" charset="0"/>
              </a:rPr>
              <a:t>CLEAN Economic </a:t>
            </a:r>
            <a:r>
              <a:rPr lang="en-US" sz="2200" dirty="0" smtClean="0">
                <a:cs typeface="Arial" charset="0"/>
                <a:sym typeface="Arial" charset="0"/>
              </a:rPr>
              <a:t>Benefits</a:t>
            </a:r>
            <a:endParaRPr lang="en-US" sz="2200" dirty="0">
              <a:sym typeface="Arial" charset="0"/>
            </a:endParaRPr>
          </a:p>
          <a:p>
            <a:pPr marL="457200" indent="-457200">
              <a:spcBef>
                <a:spcPts val="500"/>
              </a:spcBef>
              <a:buClr>
                <a:srgbClr val="000000"/>
              </a:buClr>
              <a:buSzPct val="100000"/>
              <a:buFont typeface="Arial" charset="0"/>
              <a:buAutoNum type="arabicPeriod"/>
            </a:pPr>
            <a:r>
              <a:rPr lang="en-US" sz="2200" dirty="0" smtClean="0">
                <a:cs typeface="Arial" charset="0"/>
                <a:sym typeface="Arial" charset="0"/>
              </a:rPr>
              <a:t>Designing </a:t>
            </a:r>
            <a:r>
              <a:rPr lang="en-US" sz="2200" dirty="0">
                <a:cs typeface="Arial" charset="0"/>
                <a:sym typeface="Arial" charset="0"/>
              </a:rPr>
              <a:t>CLEAN Policies &amp; Procedures </a:t>
            </a:r>
            <a:endParaRPr lang="en-US" sz="2200" dirty="0">
              <a:sym typeface="Arial" charset="0"/>
            </a:endParaRPr>
          </a:p>
          <a:p>
            <a:pPr marL="457200" indent="-457200">
              <a:spcBef>
                <a:spcPts val="500"/>
              </a:spcBef>
              <a:buClr>
                <a:srgbClr val="000000"/>
              </a:buClr>
              <a:buSzPct val="100000"/>
              <a:buFont typeface="Arial" charset="0"/>
              <a:buAutoNum type="arabicPeriod"/>
            </a:pPr>
            <a:r>
              <a:rPr lang="en-US" sz="2200" dirty="0" smtClean="0">
                <a:cs typeface="Arial" charset="0"/>
                <a:sym typeface="Arial" charset="0"/>
              </a:rPr>
              <a:t>Gaining </a:t>
            </a:r>
            <a:r>
              <a:rPr lang="en-US" sz="2200" dirty="0">
                <a:cs typeface="Arial" charset="0"/>
                <a:sym typeface="Arial" charset="0"/>
              </a:rPr>
              <a:t>Support for a CLEAN Program</a:t>
            </a:r>
            <a:endParaRPr lang="en-US" sz="2200" dirty="0">
              <a:sym typeface="Arial" charset="0"/>
            </a:endParaRPr>
          </a:p>
        </p:txBody>
      </p:sp>
      <p:pic>
        <p:nvPicPr>
          <p:cNvPr id="9" name="Picture 12" descr="LCPG Cover"/>
          <p:cNvPicPr>
            <a:picLocks noChangeAspect="1" noChangeArrowheads="1"/>
          </p:cNvPicPr>
          <p:nvPr/>
        </p:nvPicPr>
        <p:blipFill>
          <a:blip r:embed="rId4"/>
          <a:srcRect/>
          <a:stretch>
            <a:fillRect/>
          </a:stretch>
        </p:blipFill>
        <p:spPr bwMode="auto">
          <a:xfrm>
            <a:off x="241196" y="2592391"/>
            <a:ext cx="2633346" cy="3400425"/>
          </a:xfrm>
          <a:prstGeom prst="rect">
            <a:avLst/>
          </a:prstGeom>
          <a:noFill/>
          <a:ln w="9525">
            <a:noFill/>
            <a:miter lim="800000"/>
            <a:headEnd/>
            <a:tailEnd/>
          </a:ln>
        </p:spPr>
      </p:pic>
    </p:spTree>
    <p:extLst>
      <p:ext uri="{BB962C8B-B14F-4D97-AF65-F5344CB8AC3E}">
        <p14:creationId xmlns="" xmlns:p14="http://schemas.microsoft.com/office/powerpoint/2010/main" val="2474775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0"/>
            <a:ext cx="7315200" cy="762000"/>
          </a:xfrm>
        </p:spPr>
        <p:txBody>
          <a:bodyPr/>
          <a:lstStyle/>
          <a:p>
            <a:pPr algn="l" eaLnBrk="1" hangingPunct="1"/>
            <a:r>
              <a:rPr lang="en-US" sz="2400" b="1" dirty="0" smtClean="0">
                <a:solidFill>
                  <a:schemeClr val="bg1"/>
                </a:solidFill>
                <a:latin typeface="Arial" charset="0"/>
                <a:cs typeface="Arial" charset="0"/>
              </a:rPr>
              <a:t>Clean Coalition – Mission and Advisors</a:t>
            </a:r>
          </a:p>
        </p:txBody>
      </p:sp>
      <p:sp>
        <p:nvSpPr>
          <p:cNvPr id="3" name="Rectangle 2"/>
          <p:cNvSpPr/>
          <p:nvPr/>
        </p:nvSpPr>
        <p:spPr>
          <a:xfrm>
            <a:off x="1911350" y="1441450"/>
            <a:ext cx="3878263" cy="368300"/>
          </a:xfrm>
          <a:prstGeom prst="rect">
            <a:avLst/>
          </a:prstGeom>
        </p:spPr>
        <p:txBody>
          <a:bodyPr wrap="none">
            <a:spAutoFit/>
          </a:bodyPr>
          <a:lstStyle/>
          <a:p>
            <a:pPr fontAlgn="auto">
              <a:spcBef>
                <a:spcPts val="0"/>
              </a:spcBef>
              <a:spcAft>
                <a:spcPts val="0"/>
              </a:spcAft>
              <a:defRPr/>
            </a:pPr>
            <a:r>
              <a:rPr lang="en-US" b="1" kern="0" dirty="0">
                <a:solidFill>
                  <a:schemeClr val="bg1"/>
                </a:solidFill>
                <a:latin typeface="+mn-lt"/>
                <a:ea typeface="ＭＳ Ｐゴシック" pitchFamily="-107" charset="-128"/>
              </a:rPr>
              <a:t>Clean Coalition – Mission and Advisors</a:t>
            </a:r>
            <a:endParaRPr lang="en-US" dirty="0">
              <a:latin typeface="+mn-lt"/>
            </a:endParaRPr>
          </a:p>
        </p:txBody>
      </p:sp>
      <p:sp>
        <p:nvSpPr>
          <p:cNvPr id="8" name="TextBox 7"/>
          <p:cNvSpPr txBox="1">
            <a:spLocks noChangeArrowheads="1"/>
          </p:cNvSpPr>
          <p:nvPr/>
        </p:nvSpPr>
        <p:spPr bwMode="auto">
          <a:xfrm>
            <a:off x="2743200" y="1864519"/>
            <a:ext cx="3657600" cy="376237"/>
          </a:xfrm>
          <a:prstGeom prst="rect">
            <a:avLst/>
          </a:prstGeom>
          <a:solidFill>
            <a:srgbClr val="249CFF"/>
          </a:solidFill>
          <a:ln w="9525">
            <a:solidFill>
              <a:srgbClr val="B6DCDF"/>
            </a:solidFill>
            <a:miter lim="800000"/>
            <a:headEnd/>
            <a:tailEnd/>
          </a:ln>
          <a:effectLst>
            <a:outerShdw dist="23000" dir="5400000" rotWithShape="0">
              <a:srgbClr val="808080">
                <a:alpha val="34998"/>
              </a:srgbClr>
            </a:outerShdw>
          </a:effectLst>
        </p:spPr>
        <p:txBody>
          <a:bodyPr>
            <a:spAutoFit/>
          </a:bodyPr>
          <a:lstStyle/>
          <a:p>
            <a:pPr algn="ctr" fontAlgn="auto">
              <a:spcBef>
                <a:spcPts val="0"/>
              </a:spcBef>
              <a:spcAft>
                <a:spcPts val="0"/>
              </a:spcAft>
              <a:defRPr/>
            </a:pPr>
            <a:r>
              <a:rPr lang="en-US" dirty="0">
                <a:solidFill>
                  <a:schemeClr val="lt1"/>
                </a:solidFill>
                <a:latin typeface="Calibri"/>
                <a:cs typeface="Calibri"/>
              </a:rPr>
              <a:t>Board of Advisors</a:t>
            </a:r>
          </a:p>
        </p:txBody>
      </p:sp>
      <p:sp>
        <p:nvSpPr>
          <p:cNvPr id="26629" name="Text Box 5"/>
          <p:cNvSpPr txBox="1">
            <a:spLocks noChangeArrowheads="1"/>
          </p:cNvSpPr>
          <p:nvPr/>
        </p:nvSpPr>
        <p:spPr bwMode="auto">
          <a:xfrm>
            <a:off x="-50800" y="2226469"/>
            <a:ext cx="3124200" cy="4261936"/>
          </a:xfrm>
          <a:prstGeom prst="rect">
            <a:avLst/>
          </a:prstGeom>
          <a:noFill/>
          <a:ln w="9525">
            <a:noFill/>
            <a:miter lim="800000"/>
            <a:headEnd/>
            <a:tailEnd/>
          </a:ln>
        </p:spPr>
        <p:txBody>
          <a:bodyPr>
            <a:spAutoFit/>
          </a:bodyPr>
          <a:lstStyle/>
          <a:p>
            <a:pPr algn="ctr">
              <a:lnSpc>
                <a:spcPct val="95000"/>
              </a:lnSpc>
              <a:spcBef>
                <a:spcPct val="50000"/>
              </a:spcBef>
            </a:pPr>
            <a:r>
              <a:rPr lang="en-US" sz="1400" b="1" dirty="0">
                <a:solidFill>
                  <a:srgbClr val="357ECB"/>
                </a:solidFill>
                <a:latin typeface="Calibri" pitchFamily="34" charset="0"/>
                <a:cs typeface="Arial" charset="0"/>
              </a:rPr>
              <a:t>Jeff Anderson</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Co-founder and Former ED, Clean Economy Network</a:t>
            </a:r>
            <a:endParaRPr lang="en-US" sz="1100" dirty="0">
              <a:latin typeface="Calibri" pitchFamily="34" charset="0"/>
              <a:cs typeface="Arial" charset="0"/>
            </a:endParaRPr>
          </a:p>
          <a:p>
            <a:pPr algn="ctr">
              <a:lnSpc>
                <a:spcPct val="95000"/>
              </a:lnSpc>
              <a:spcBef>
                <a:spcPct val="50000"/>
              </a:spcBef>
            </a:pPr>
            <a:r>
              <a:rPr lang="en-US" sz="1400" b="1" dirty="0">
                <a:solidFill>
                  <a:srgbClr val="357ECB"/>
                </a:solidFill>
                <a:latin typeface="Calibri" pitchFamily="34" charset="0"/>
                <a:cs typeface="Arial" charset="0"/>
              </a:rPr>
              <a:t>Josh Becker</a:t>
            </a:r>
            <a:r>
              <a:rPr lang="en-US" sz="1100" dirty="0">
                <a:solidFill>
                  <a:srgbClr val="357ECB"/>
                </a:solidFill>
                <a:latin typeface="Calibri" pitchFamily="34" charset="0"/>
                <a:cs typeface="Arial" charset="0"/>
              </a:rPr>
              <a:t/>
            </a:r>
            <a:br>
              <a:rPr lang="en-US" sz="1100" dirty="0">
                <a:solidFill>
                  <a:srgbClr val="357ECB"/>
                </a:solidFill>
                <a:latin typeface="Calibri" pitchFamily="34" charset="0"/>
                <a:cs typeface="Arial" charset="0"/>
              </a:rPr>
            </a:br>
            <a:r>
              <a:rPr lang="en-US" sz="1100" i="1" dirty="0">
                <a:latin typeface="Calibri" pitchFamily="34" charset="0"/>
                <a:cs typeface="Arial" charset="0"/>
              </a:rPr>
              <a:t>General Partner and Co-founder, New Cycle Capital</a:t>
            </a:r>
            <a:endParaRPr lang="en-US" sz="1100" dirty="0">
              <a:latin typeface="Calibri" pitchFamily="34" charset="0"/>
              <a:cs typeface="Arial" charset="0"/>
            </a:endParaRPr>
          </a:p>
          <a:p>
            <a:pPr algn="ctr">
              <a:lnSpc>
                <a:spcPct val="95000"/>
              </a:lnSpc>
              <a:spcBef>
                <a:spcPct val="50000"/>
              </a:spcBef>
            </a:pPr>
            <a:r>
              <a:rPr lang="en-US" sz="1400" b="1" dirty="0">
                <a:solidFill>
                  <a:srgbClr val="357ECB"/>
                </a:solidFill>
                <a:latin typeface="Calibri" pitchFamily="34" charset="0"/>
                <a:cs typeface="Arial" charset="0"/>
              </a:rPr>
              <a:t>Jeff Brothers</a:t>
            </a:r>
            <a:r>
              <a:rPr lang="en-US" sz="1100" b="1" dirty="0">
                <a:latin typeface="Calibri" pitchFamily="34" charset="0"/>
                <a:cs typeface="Arial" charset="0"/>
              </a:rPr>
              <a:t/>
            </a:r>
            <a:br>
              <a:rPr lang="en-US" sz="1100" b="1" dirty="0">
                <a:latin typeface="Calibri" pitchFamily="34" charset="0"/>
                <a:cs typeface="Arial" charset="0"/>
              </a:rPr>
            </a:br>
            <a:r>
              <a:rPr lang="en-US" sz="1100" i="1" dirty="0">
                <a:latin typeface="Calibri" pitchFamily="34" charset="0"/>
                <a:cs typeface="Arial" charset="0"/>
              </a:rPr>
              <a:t>CEO, Sol Orchard</a:t>
            </a:r>
            <a:endParaRPr lang="en-US" sz="1100" dirty="0">
              <a:latin typeface="Calibri" pitchFamily="34" charset="0"/>
              <a:cs typeface="Arial" charset="0"/>
            </a:endParaRPr>
          </a:p>
          <a:p>
            <a:pPr algn="ctr">
              <a:lnSpc>
                <a:spcPct val="95000"/>
              </a:lnSpc>
              <a:spcBef>
                <a:spcPct val="50000"/>
              </a:spcBef>
            </a:pPr>
            <a:r>
              <a:rPr lang="en-US" sz="1400" b="1" dirty="0">
                <a:solidFill>
                  <a:srgbClr val="357ECB"/>
                </a:solidFill>
                <a:latin typeface="Calibri" pitchFamily="34" charset="0"/>
                <a:cs typeface="Calibri" pitchFamily="34" charset="0"/>
              </a:rPr>
              <a:t>Jeffrey Byron</a:t>
            </a:r>
            <a:r>
              <a:rPr lang="en-US" sz="1400" dirty="0">
                <a:latin typeface="Calibri" pitchFamily="34" charset="0"/>
                <a:cs typeface="Calibri" pitchFamily="34" charset="0"/>
              </a:rPr>
              <a:t/>
            </a:r>
            <a:br>
              <a:rPr lang="en-US" sz="1400" dirty="0">
                <a:latin typeface="Calibri" pitchFamily="34" charset="0"/>
                <a:cs typeface="Calibri" pitchFamily="34" charset="0"/>
              </a:rPr>
            </a:br>
            <a:r>
              <a:rPr lang="en-US" sz="1100" i="1" dirty="0">
                <a:latin typeface="Calibri" pitchFamily="34" charset="0"/>
                <a:cs typeface="Calibri" pitchFamily="34" charset="0"/>
              </a:rPr>
              <a:t>Vice Chairman National Board of Directors, </a:t>
            </a:r>
            <a:r>
              <a:rPr lang="en-US" sz="1100" i="1" dirty="0" err="1">
                <a:latin typeface="Calibri" pitchFamily="34" charset="0"/>
                <a:cs typeface="Calibri" pitchFamily="34" charset="0"/>
              </a:rPr>
              <a:t>Cleantech</a:t>
            </a:r>
            <a:r>
              <a:rPr lang="en-US" sz="1100" i="1" dirty="0">
                <a:latin typeface="Calibri" pitchFamily="34" charset="0"/>
                <a:cs typeface="Calibri" pitchFamily="34" charset="0"/>
              </a:rPr>
              <a:t> Open; Former California Energy Commissioner (2006-2011)</a:t>
            </a:r>
          </a:p>
          <a:p>
            <a:pPr algn="ctr">
              <a:lnSpc>
                <a:spcPct val="95000"/>
              </a:lnSpc>
              <a:spcBef>
                <a:spcPct val="50000"/>
              </a:spcBef>
            </a:pPr>
            <a:r>
              <a:rPr lang="en-US" sz="1400" b="1" dirty="0" smtClean="0">
                <a:solidFill>
                  <a:srgbClr val="357ECB"/>
                </a:solidFill>
                <a:latin typeface="Calibri" pitchFamily="34" charset="0"/>
                <a:cs typeface="Arial" charset="0"/>
              </a:rPr>
              <a:t>Rick </a:t>
            </a:r>
            <a:r>
              <a:rPr lang="en-US" sz="1400" b="1" dirty="0" err="1">
                <a:solidFill>
                  <a:srgbClr val="357ECB"/>
                </a:solidFill>
                <a:latin typeface="Calibri" pitchFamily="34" charset="0"/>
                <a:cs typeface="Arial" charset="0"/>
              </a:rPr>
              <a:t>DeGolia</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Senior Business Advisor, </a:t>
            </a:r>
            <a:r>
              <a:rPr lang="en-US" sz="1100" i="1" dirty="0" err="1">
                <a:latin typeface="Calibri" pitchFamily="34" charset="0"/>
                <a:cs typeface="Arial" charset="0"/>
              </a:rPr>
              <a:t>InVisM</a:t>
            </a:r>
            <a:r>
              <a:rPr lang="en-US" sz="1100" i="1" dirty="0">
                <a:latin typeface="Calibri" pitchFamily="34" charset="0"/>
                <a:cs typeface="Arial" charset="0"/>
              </a:rPr>
              <a:t>, Inc.</a:t>
            </a:r>
          </a:p>
          <a:p>
            <a:pPr algn="ctr">
              <a:lnSpc>
                <a:spcPct val="95000"/>
              </a:lnSpc>
              <a:spcBef>
                <a:spcPct val="50000"/>
              </a:spcBef>
            </a:pPr>
            <a:r>
              <a:rPr lang="en-US" sz="1400" b="1" dirty="0">
                <a:solidFill>
                  <a:srgbClr val="357ECB"/>
                </a:solidFill>
                <a:latin typeface="Calibri" pitchFamily="34" charset="0"/>
                <a:cs typeface="Arial" charset="0"/>
              </a:rPr>
              <a:t>Mark Fulton</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Managing Director, Global Head of Climate Change Investment Research, DB Climate Change Advisors, a member of the Deutsche Bank Group</a:t>
            </a:r>
          </a:p>
          <a:p>
            <a:pPr algn="ctr">
              <a:lnSpc>
                <a:spcPct val="95000"/>
              </a:lnSpc>
              <a:spcBef>
                <a:spcPct val="50000"/>
              </a:spcBef>
            </a:pPr>
            <a:r>
              <a:rPr lang="en-US" sz="1400" b="1" dirty="0">
                <a:solidFill>
                  <a:srgbClr val="357ECB"/>
                </a:solidFill>
                <a:latin typeface="Calibri" pitchFamily="34" charset="0"/>
              </a:rPr>
              <a:t>John </a:t>
            </a:r>
            <a:r>
              <a:rPr lang="en-US" sz="1400" b="1" dirty="0" err="1">
                <a:solidFill>
                  <a:srgbClr val="357ECB"/>
                </a:solidFill>
                <a:latin typeface="Calibri" pitchFamily="34" charset="0"/>
              </a:rPr>
              <a:t>Geesman</a:t>
            </a:r>
            <a:r>
              <a:rPr lang="en-US" sz="1100" b="1" dirty="0">
                <a:solidFill>
                  <a:srgbClr val="357ECB"/>
                </a:solidFill>
                <a:latin typeface="Calibri" pitchFamily="34" charset="0"/>
              </a:rPr>
              <a:t/>
            </a:r>
            <a:br>
              <a:rPr lang="en-US" sz="1100" b="1" dirty="0">
                <a:solidFill>
                  <a:srgbClr val="357ECB"/>
                </a:solidFill>
                <a:latin typeface="Calibri" pitchFamily="34" charset="0"/>
              </a:rPr>
            </a:br>
            <a:r>
              <a:rPr lang="en-US" sz="1100" i="1" dirty="0">
                <a:latin typeface="Calibri" pitchFamily="34" charset="0"/>
              </a:rPr>
              <a:t>Former Commissioner, California Energy Commission</a:t>
            </a:r>
            <a:endParaRPr lang="en-US" sz="1100" dirty="0">
              <a:latin typeface="Calibri" pitchFamily="34" charset="0"/>
              <a:cs typeface="Arial" charset="0"/>
            </a:endParaRPr>
          </a:p>
        </p:txBody>
      </p:sp>
      <p:sp>
        <p:nvSpPr>
          <p:cNvPr id="26630" name="Text Box 6"/>
          <p:cNvSpPr txBox="1">
            <a:spLocks noChangeArrowheads="1"/>
          </p:cNvSpPr>
          <p:nvPr/>
        </p:nvSpPr>
        <p:spPr bwMode="auto">
          <a:xfrm>
            <a:off x="3048000" y="2362200"/>
            <a:ext cx="3048000" cy="4378122"/>
          </a:xfrm>
          <a:prstGeom prst="rect">
            <a:avLst/>
          </a:prstGeom>
          <a:noFill/>
          <a:ln w="9525">
            <a:noFill/>
            <a:miter lim="800000"/>
            <a:headEnd/>
            <a:tailEnd/>
          </a:ln>
        </p:spPr>
        <p:txBody>
          <a:bodyPr>
            <a:spAutoFit/>
          </a:bodyPr>
          <a:lstStyle/>
          <a:p>
            <a:pPr algn="ctr">
              <a:spcBef>
                <a:spcPct val="50000"/>
              </a:spcBef>
            </a:pPr>
            <a:r>
              <a:rPr lang="en-US" sz="1400" b="1" dirty="0">
                <a:solidFill>
                  <a:srgbClr val="357ECB"/>
                </a:solidFill>
                <a:latin typeface="Calibri" pitchFamily="34" charset="0"/>
                <a:cs typeface="Arial" charset="0"/>
              </a:rPr>
              <a:t>Patricia </a:t>
            </a:r>
            <a:r>
              <a:rPr lang="en-US" sz="1400" b="1" dirty="0" err="1">
                <a:solidFill>
                  <a:srgbClr val="357ECB"/>
                </a:solidFill>
                <a:latin typeface="Calibri" pitchFamily="34" charset="0"/>
                <a:cs typeface="Arial" charset="0"/>
              </a:rPr>
              <a:t>Glaza</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Principal, Arsenal Venture Partners; Former Executive Director, Clean Technology and Sustainable Industries Organization</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rPr>
              <a:t>Amory B. </a:t>
            </a:r>
            <a:r>
              <a:rPr lang="en-US" sz="1400" b="1" dirty="0" err="1">
                <a:solidFill>
                  <a:srgbClr val="357ECB"/>
                </a:solidFill>
                <a:latin typeface="Calibri" pitchFamily="34" charset="0"/>
              </a:rPr>
              <a:t>Lovins</a:t>
            </a:r>
            <a:r>
              <a:rPr lang="en-US" sz="1100" b="1" dirty="0">
                <a:solidFill>
                  <a:srgbClr val="357ECB"/>
                </a:solidFill>
                <a:latin typeface="Calibri" pitchFamily="34" charset="0"/>
              </a:rPr>
              <a:t/>
            </a:r>
            <a:br>
              <a:rPr lang="en-US" sz="1100" b="1" dirty="0">
                <a:solidFill>
                  <a:srgbClr val="357ECB"/>
                </a:solidFill>
                <a:latin typeface="Calibri" pitchFamily="34" charset="0"/>
              </a:rPr>
            </a:br>
            <a:r>
              <a:rPr lang="en-US" sz="1100" i="1" dirty="0">
                <a:latin typeface="Calibri" pitchFamily="34" charset="0"/>
              </a:rPr>
              <a:t>Chairman and Chief Scientist, Rocky Mountain Institute</a:t>
            </a:r>
            <a:endParaRPr lang="en-US" sz="1100" b="1" dirty="0">
              <a:solidFill>
                <a:srgbClr val="357ECB"/>
              </a:solidFill>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L. Hunter </a:t>
            </a:r>
            <a:r>
              <a:rPr lang="en-US" sz="1400" b="1" dirty="0" err="1">
                <a:solidFill>
                  <a:srgbClr val="357ECB"/>
                </a:solidFill>
                <a:latin typeface="Calibri" pitchFamily="34" charset="0"/>
                <a:cs typeface="Arial" charset="0"/>
              </a:rPr>
              <a:t>Lovins</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President, Natural Capitalism Solutions</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Dan </a:t>
            </a:r>
            <a:r>
              <a:rPr lang="en-US" sz="1400" b="1" dirty="0" err="1">
                <a:solidFill>
                  <a:srgbClr val="357ECB"/>
                </a:solidFill>
                <a:latin typeface="Calibri" pitchFamily="34" charset="0"/>
                <a:cs typeface="Arial" charset="0"/>
              </a:rPr>
              <a:t>Kammen</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Director of the Renewable and Appropriate Energy Laboratory at UC Berkeley; Former </a:t>
            </a:r>
            <a:r>
              <a:rPr lang="en-US" sz="1100" i="1" dirty="0">
                <a:latin typeface="Calibri" pitchFamily="34" charset="0"/>
              </a:rPr>
              <a:t>Chief Technical Specialist for Renewable Energy and Energy Efficiency, World Bank</a:t>
            </a:r>
            <a:endParaRPr lang="en-US" sz="1100" i="1"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Fred </a:t>
            </a:r>
            <a:r>
              <a:rPr lang="en-US" sz="1400" b="1" dirty="0" err="1">
                <a:solidFill>
                  <a:srgbClr val="357ECB"/>
                </a:solidFill>
                <a:latin typeface="Calibri" pitchFamily="34" charset="0"/>
                <a:cs typeface="Arial" charset="0"/>
              </a:rPr>
              <a:t>Keeley</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Treasurer, Santa Cruz County, and Former Speaker pro Tempore of the California State </a:t>
            </a:r>
            <a:r>
              <a:rPr lang="en-US" sz="1100" i="1" dirty="0" smtClean="0">
                <a:latin typeface="Calibri" pitchFamily="34" charset="0"/>
                <a:cs typeface="Arial" charset="0"/>
              </a:rPr>
              <a:t>Assembly</a:t>
            </a:r>
          </a:p>
          <a:p>
            <a:pPr algn="ctr">
              <a:spcBef>
                <a:spcPct val="50000"/>
              </a:spcBef>
            </a:pPr>
            <a:r>
              <a:rPr lang="en-US" sz="1400" b="1" dirty="0">
                <a:solidFill>
                  <a:srgbClr val="357ECB"/>
                </a:solidFill>
                <a:latin typeface="Calibri" pitchFamily="34" charset="0"/>
                <a:cs typeface="Arial" charset="0"/>
              </a:rPr>
              <a:t>Felix Kramer</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Founder, California Cars Initiative</a:t>
            </a:r>
            <a:endParaRPr lang="en-US" sz="1100" dirty="0">
              <a:latin typeface="Calibri" pitchFamily="34" charset="0"/>
              <a:cs typeface="Arial" charset="0"/>
            </a:endParaRPr>
          </a:p>
          <a:p>
            <a:pPr algn="ctr">
              <a:spcBef>
                <a:spcPct val="50000"/>
              </a:spcBef>
            </a:pPr>
            <a:endParaRPr lang="en-US" sz="1100" i="1" dirty="0">
              <a:latin typeface="Calibri" pitchFamily="34" charset="0"/>
              <a:cs typeface="Arial" charset="0"/>
            </a:endParaRPr>
          </a:p>
        </p:txBody>
      </p:sp>
      <p:sp>
        <p:nvSpPr>
          <p:cNvPr id="26631" name="Text Box 7"/>
          <p:cNvSpPr txBox="1">
            <a:spLocks noChangeArrowheads="1"/>
          </p:cNvSpPr>
          <p:nvPr/>
        </p:nvSpPr>
        <p:spPr bwMode="auto">
          <a:xfrm>
            <a:off x="6096000" y="2226469"/>
            <a:ext cx="3048000" cy="4216539"/>
          </a:xfrm>
          <a:prstGeom prst="rect">
            <a:avLst/>
          </a:prstGeom>
          <a:noFill/>
          <a:ln w="9525">
            <a:noFill/>
            <a:miter lim="800000"/>
            <a:headEnd/>
            <a:tailEnd/>
          </a:ln>
        </p:spPr>
        <p:txBody>
          <a:bodyPr>
            <a:spAutoFit/>
          </a:bodyPr>
          <a:lstStyle/>
          <a:p>
            <a:pPr algn="ctr">
              <a:spcBef>
                <a:spcPct val="50000"/>
              </a:spcBef>
            </a:pPr>
            <a:r>
              <a:rPr lang="en-US" sz="1400" b="1" dirty="0" err="1" smtClean="0">
                <a:solidFill>
                  <a:srgbClr val="357ECB"/>
                </a:solidFill>
                <a:latin typeface="Calibri" pitchFamily="34" charset="0"/>
                <a:cs typeface="Calibri" pitchFamily="34" charset="0"/>
              </a:rPr>
              <a:t>Ramamoorthy</a:t>
            </a:r>
            <a:r>
              <a:rPr lang="en-US" sz="1400" b="1" dirty="0" smtClean="0">
                <a:solidFill>
                  <a:srgbClr val="357ECB"/>
                </a:solidFill>
                <a:latin typeface="Calibri" pitchFamily="34" charset="0"/>
                <a:cs typeface="Calibri" pitchFamily="34" charset="0"/>
              </a:rPr>
              <a:t> Ramesh</a:t>
            </a:r>
            <a:br>
              <a:rPr lang="en-US" sz="1400" b="1" dirty="0" smtClean="0">
                <a:solidFill>
                  <a:srgbClr val="357ECB"/>
                </a:solidFill>
                <a:latin typeface="Calibri" pitchFamily="34" charset="0"/>
                <a:cs typeface="Calibri" pitchFamily="34" charset="0"/>
              </a:rPr>
            </a:br>
            <a:r>
              <a:rPr lang="en-US" sz="1100" i="1" dirty="0" smtClean="0">
                <a:latin typeface="Calibri" pitchFamily="34" charset="0"/>
                <a:cs typeface="Calibri" pitchFamily="34" charset="0"/>
              </a:rPr>
              <a:t>Founding Director, U.S. Department of Energy </a:t>
            </a:r>
            <a:r>
              <a:rPr lang="en-US" sz="1100" i="1" dirty="0" err="1" smtClean="0">
                <a:latin typeface="Calibri" pitchFamily="34" charset="0"/>
                <a:cs typeface="Calibri" pitchFamily="34" charset="0"/>
              </a:rPr>
              <a:t>SunShot</a:t>
            </a:r>
            <a:r>
              <a:rPr lang="en-US" sz="1100" i="1" dirty="0" smtClean="0">
                <a:latin typeface="Calibri" pitchFamily="34" charset="0"/>
                <a:cs typeface="Calibri" pitchFamily="34" charset="0"/>
              </a:rPr>
              <a:t> Initiative</a:t>
            </a:r>
            <a:endParaRPr lang="en-US" sz="1100" dirty="0" smtClean="0">
              <a:latin typeface="Calibri" pitchFamily="34" charset="0"/>
              <a:cs typeface="Calibri" pitchFamily="34" charset="0"/>
            </a:endParaRPr>
          </a:p>
          <a:p>
            <a:pPr algn="ctr">
              <a:spcBef>
                <a:spcPct val="50000"/>
              </a:spcBef>
            </a:pPr>
            <a:r>
              <a:rPr lang="en-US" sz="1400" b="1" dirty="0" smtClean="0">
                <a:solidFill>
                  <a:srgbClr val="357ECB"/>
                </a:solidFill>
                <a:latin typeface="Calibri" pitchFamily="34" charset="0"/>
                <a:cs typeface="Arial" charset="0"/>
              </a:rPr>
              <a:t>Governor </a:t>
            </a:r>
            <a:r>
              <a:rPr lang="en-US" sz="1400" b="1" dirty="0">
                <a:solidFill>
                  <a:srgbClr val="357ECB"/>
                </a:solidFill>
                <a:latin typeface="Calibri" pitchFamily="34" charset="0"/>
                <a:cs typeface="Arial" charset="0"/>
              </a:rPr>
              <a:t>Bill Ritter</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Director, Colorado State University’s Center for the New Energy Economy, and Former Colorado Governor</a:t>
            </a:r>
          </a:p>
          <a:p>
            <a:pPr algn="ctr">
              <a:spcBef>
                <a:spcPct val="50000"/>
              </a:spcBef>
            </a:pPr>
            <a:r>
              <a:rPr lang="en-US" sz="1400" b="1" dirty="0">
                <a:solidFill>
                  <a:srgbClr val="357ECB"/>
                </a:solidFill>
                <a:latin typeface="Calibri" pitchFamily="34" charset="0"/>
                <a:cs typeface="Arial" charset="0"/>
              </a:rPr>
              <a:t>Terry </a:t>
            </a:r>
            <a:r>
              <a:rPr lang="en-US" sz="1400" b="1" dirty="0" err="1">
                <a:solidFill>
                  <a:srgbClr val="357ECB"/>
                </a:solidFill>
                <a:latin typeface="Calibri" pitchFamily="34" charset="0"/>
                <a:cs typeface="Arial" charset="0"/>
              </a:rPr>
              <a:t>Tamminen</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Former Secretary of the California EPA and Special Advisor to CA Governor Arnold Schwarzenegger</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Jim Weldon</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CEO, Solar Junction</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R. James Woolsey</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Chairman, Woolsey Partners, and Venture Partner, Lux Capital;</a:t>
            </a:r>
            <a:br>
              <a:rPr lang="en-US" sz="1100" i="1" dirty="0">
                <a:latin typeface="Calibri" pitchFamily="34" charset="0"/>
                <a:cs typeface="Arial" charset="0"/>
              </a:rPr>
            </a:br>
            <a:r>
              <a:rPr lang="en-US" sz="1100" i="1" dirty="0">
                <a:latin typeface="Calibri" pitchFamily="34" charset="0"/>
                <a:cs typeface="Arial" charset="0"/>
              </a:rPr>
              <a:t>Former Director of Central Intelligence </a:t>
            </a:r>
          </a:p>
          <a:p>
            <a:pPr algn="ctr">
              <a:spcBef>
                <a:spcPct val="50000"/>
              </a:spcBef>
            </a:pPr>
            <a:r>
              <a:rPr lang="en-US" sz="1400" b="1" dirty="0">
                <a:solidFill>
                  <a:srgbClr val="357ECB"/>
                </a:solidFill>
                <a:latin typeface="Calibri" pitchFamily="34" charset="0"/>
                <a:cs typeface="Arial" charset="0"/>
              </a:rPr>
              <a:t>Kurt Yeager</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Vice Chairman, Galvin Electricity Initiative; Former CEO, Electric Power Research Institute</a:t>
            </a:r>
            <a:endParaRPr lang="en-US" sz="1100" dirty="0">
              <a:latin typeface="Calibri" pitchFamily="34" charset="0"/>
            </a:endParaRPr>
          </a:p>
        </p:txBody>
      </p:sp>
      <p:sp>
        <p:nvSpPr>
          <p:cNvPr id="9" name="Title 2"/>
          <p:cNvSpPr txBox="1">
            <a:spLocks/>
          </p:cNvSpPr>
          <p:nvPr/>
        </p:nvSpPr>
        <p:spPr bwMode="auto">
          <a:xfrm>
            <a:off x="381000" y="884238"/>
            <a:ext cx="8305800" cy="914400"/>
          </a:xfrm>
          <a:prstGeom prst="rect">
            <a:avLst/>
          </a:prstGeom>
          <a:gradFill rotWithShape="1">
            <a:gsLst>
              <a:gs pos="0">
                <a:srgbClr val="F8F8F8"/>
              </a:gs>
              <a:gs pos="20000">
                <a:srgbClr val="F7F7F7"/>
              </a:gs>
              <a:gs pos="100000">
                <a:srgbClr val="BDBDBD"/>
              </a:gs>
            </a:gsLst>
            <a:lin ang="5400000"/>
          </a:gradFill>
          <a:ln cap="flat">
            <a:solidFill>
              <a:srgbClr val="F9F9F9"/>
            </a:solidFill>
          </a:ln>
          <a:effectLst>
            <a:outerShdw dist="23000" dir="5400000" rotWithShape="0">
              <a:srgbClr val="000000">
                <a:alpha val="34999"/>
              </a:srgbClr>
            </a:outerShdw>
          </a:effectLst>
          <a:extLst/>
        </p:spPr>
        <p:txBody>
          <a:bodyPr lIns="38100" tIns="38100" rIns="38100" bIns="38100" anchor="ctr">
            <a:normAutofit fontScale="92500" lnSpcReduction="20000"/>
          </a:bodyPr>
          <a:lstStyle>
            <a:lvl1pPr algn="l" rtl="0" fontAlgn="base">
              <a:spcBef>
                <a:spcPct val="0"/>
              </a:spcBef>
              <a:spcAft>
                <a:spcPct val="0"/>
              </a:spcAft>
              <a:defRPr sz="2400" b="1">
                <a:solidFill>
                  <a:srgbClr val="FFFFFF"/>
                </a:solidFill>
                <a:latin typeface="+mj-lt"/>
                <a:ea typeface="+mj-ea"/>
                <a:cs typeface="+mj-cs"/>
                <a:sym typeface="Arial" charset="0"/>
              </a:defRPr>
            </a:lvl1pPr>
            <a:lvl2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2pPr>
            <a:lvl3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3pPr>
            <a:lvl4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4pPr>
            <a:lvl5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5pPr>
            <a:lvl6pPr marL="4572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9pPr>
          </a:lstStyle>
          <a:p>
            <a:pPr algn="ctr">
              <a:defRPr/>
            </a:pPr>
            <a:r>
              <a:rPr lang="en-US" sz="1800" dirty="0" smtClean="0">
                <a:solidFill>
                  <a:schemeClr val="tx1"/>
                </a:solidFill>
                <a:effectLst>
                  <a:outerShdw blurRad="38100" dist="38100" dir="2700000" algn="tl">
                    <a:srgbClr val="C0C0C0"/>
                  </a:outerShdw>
                </a:effectLst>
                <a:latin typeface="Arial"/>
                <a:cs typeface="Arial"/>
              </a:rPr>
              <a:t>Mission</a:t>
            </a:r>
            <a:r>
              <a:rPr lang="en-US" sz="1800" dirty="0" smtClean="0">
                <a:solidFill>
                  <a:schemeClr val="tx1"/>
                </a:solidFill>
                <a:latin typeface="Arial"/>
                <a:cs typeface="Arial"/>
              </a:rPr>
              <a:t/>
            </a:r>
            <a:br>
              <a:rPr lang="en-US" sz="1800" dirty="0" smtClean="0">
                <a:solidFill>
                  <a:schemeClr val="tx1"/>
                </a:solidFill>
                <a:latin typeface="Arial"/>
                <a:cs typeface="Arial"/>
              </a:rPr>
            </a:br>
            <a:r>
              <a:rPr lang="en-US" sz="1800" b="0" dirty="0" smtClean="0">
                <a:solidFill>
                  <a:schemeClr val="tx1"/>
                </a:solidFill>
                <a:latin typeface="Arial"/>
                <a:cs typeface="Arial"/>
              </a:rPr>
              <a:t>To accelerate the transition to local energy systems through innovative policies and programs that deliver cost-effective renewable energy, strengthen local economies, foster environmental sustainability, and enhance energy security</a:t>
            </a:r>
            <a:endParaRPr lang="en-US" sz="1700" b="0" dirty="0" smtClean="0">
              <a:solidFill>
                <a:schemeClr val="tx1"/>
              </a:solidFill>
              <a:latin typeface="Arial"/>
              <a:cs typeface="Arial"/>
            </a:endParaRPr>
          </a:p>
        </p:txBody>
      </p:sp>
    </p:spTree>
    <p:extLst>
      <p:ext uri="{BB962C8B-B14F-4D97-AF65-F5344CB8AC3E}">
        <p14:creationId xmlns:p14="http://schemas.microsoft.com/office/powerpoint/2010/main" xmlns="" val="2667047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rcRect b="20203"/>
          <a:stretch>
            <a:fillRect/>
          </a:stretch>
        </p:blipFill>
        <p:spPr>
          <a:xfrm>
            <a:off x="3505200" y="1524000"/>
            <a:ext cx="5575577" cy="3124200"/>
          </a:xfrm>
          <a:prstGeom prst="rect">
            <a:avLst/>
          </a:prstGeom>
          <a:ln w="0">
            <a:solidFill>
              <a:schemeClr val="tx1"/>
            </a:solidFill>
          </a:ln>
        </p:spPr>
      </p:pic>
      <p:sp>
        <p:nvSpPr>
          <p:cNvPr id="2" name="Title 1"/>
          <p:cNvSpPr>
            <a:spLocks noGrp="1"/>
          </p:cNvSpPr>
          <p:nvPr>
            <p:ph type="title"/>
          </p:nvPr>
        </p:nvSpPr>
        <p:spPr/>
        <p:txBody>
          <a:bodyPr/>
          <a:lstStyle/>
          <a:p>
            <a:r>
              <a:rPr lang="en-US" dirty="0" smtClean="0"/>
              <a:t>DG+IG Initiative = Proving Feasibility of High DG</a:t>
            </a:r>
            <a:endParaRPr lang="en-US" dirty="0"/>
          </a:p>
        </p:txBody>
      </p:sp>
      <p:sp>
        <p:nvSpPr>
          <p:cNvPr id="3" name="Content Placeholder 2"/>
          <p:cNvSpPr>
            <a:spLocks noGrp="1"/>
          </p:cNvSpPr>
          <p:nvPr>
            <p:ph idx="1"/>
          </p:nvPr>
        </p:nvSpPr>
        <p:spPr>
          <a:xfrm>
            <a:off x="0" y="685800"/>
            <a:ext cx="8839200" cy="1143000"/>
          </a:xfrm>
          <a:noFill/>
        </p:spPr>
        <p:txBody>
          <a:bodyPr/>
          <a:lstStyle/>
          <a:p>
            <a:r>
              <a:rPr lang="en-US" sz="2600" dirty="0" smtClean="0">
                <a:solidFill>
                  <a:srgbClr val="002060"/>
                </a:solidFill>
              </a:rPr>
              <a:t>Work with five utilities across the US to </a:t>
            </a:r>
            <a:r>
              <a:rPr lang="en-US" sz="2600" u="sng" dirty="0" smtClean="0">
                <a:solidFill>
                  <a:srgbClr val="002060"/>
                </a:solidFill>
              </a:rPr>
              <a:t>deploy</a:t>
            </a:r>
            <a:r>
              <a:rPr lang="en-US" sz="2600" dirty="0" smtClean="0">
                <a:solidFill>
                  <a:srgbClr val="002060"/>
                </a:solidFill>
              </a:rPr>
              <a:t> a DG+IG demonstration project at each by yearend-2014</a:t>
            </a:r>
          </a:p>
        </p:txBody>
      </p:sp>
      <p:sp>
        <p:nvSpPr>
          <p:cNvPr id="5" name="TextBox 4"/>
          <p:cNvSpPr txBox="1"/>
          <p:nvPr/>
        </p:nvSpPr>
        <p:spPr>
          <a:xfrm>
            <a:off x="0" y="1608161"/>
            <a:ext cx="3810000" cy="369332"/>
          </a:xfrm>
          <a:prstGeom prst="rect">
            <a:avLst/>
          </a:prstGeom>
          <a:noFill/>
        </p:spPr>
        <p:txBody>
          <a:bodyPr wrap="square" rtlCol="0">
            <a:spAutoFit/>
          </a:bodyPr>
          <a:lstStyle/>
          <a:p>
            <a:endParaRPr lang="en-US" dirty="0"/>
          </a:p>
        </p:txBody>
      </p:sp>
      <p:sp>
        <p:nvSpPr>
          <p:cNvPr id="6" name="Content Placeholder 2"/>
          <p:cNvSpPr txBox="1">
            <a:spLocks/>
          </p:cNvSpPr>
          <p:nvPr/>
        </p:nvSpPr>
        <p:spPr bwMode="auto">
          <a:xfrm>
            <a:off x="11374" y="1700120"/>
            <a:ext cx="3630483" cy="3252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4"/>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4"/>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4"/>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600" dirty="0">
                <a:solidFill>
                  <a:srgbClr val="002060"/>
                </a:solidFill>
              </a:rPr>
              <a:t>Prove </a:t>
            </a:r>
            <a:r>
              <a:rPr lang="en-US" sz="2600" dirty="0" smtClean="0">
                <a:solidFill>
                  <a:srgbClr val="002060"/>
                </a:solidFill>
              </a:rPr>
              <a:t>viability of Distributed Generation (DG) providing at least 25</a:t>
            </a:r>
            <a:r>
              <a:rPr lang="en-US" sz="2600" dirty="0">
                <a:solidFill>
                  <a:srgbClr val="002060"/>
                </a:solidFill>
              </a:rPr>
              <a:t>% of total electric energy consumed </a:t>
            </a:r>
            <a:r>
              <a:rPr lang="en-US" sz="2600" dirty="0" smtClean="0">
                <a:solidFill>
                  <a:srgbClr val="002060"/>
                </a:solidFill>
              </a:rPr>
              <a:t>within a single </a:t>
            </a:r>
            <a:r>
              <a:rPr lang="en-US" sz="2600" dirty="0">
                <a:solidFill>
                  <a:srgbClr val="002060"/>
                </a:solidFill>
              </a:rPr>
              <a:t>substation grid </a:t>
            </a:r>
            <a:r>
              <a:rPr lang="en-US" sz="2600" dirty="0" smtClean="0">
                <a:solidFill>
                  <a:srgbClr val="002060"/>
                </a:solidFill>
              </a:rPr>
              <a:t>area</a:t>
            </a:r>
          </a:p>
        </p:txBody>
      </p:sp>
      <p:sp>
        <p:nvSpPr>
          <p:cNvPr id="8" name="Content Placeholder 2"/>
          <p:cNvSpPr txBox="1">
            <a:spLocks/>
          </p:cNvSpPr>
          <p:nvPr/>
        </p:nvSpPr>
        <p:spPr bwMode="auto">
          <a:xfrm>
            <a:off x="-1" y="4572000"/>
            <a:ext cx="9080777"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4"/>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4"/>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4"/>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600" dirty="0">
                <a:solidFill>
                  <a:srgbClr val="002060"/>
                </a:solidFill>
              </a:rPr>
              <a:t>Integrate </a:t>
            </a:r>
            <a:r>
              <a:rPr lang="en-US" sz="2600" dirty="0" smtClean="0">
                <a:solidFill>
                  <a:srgbClr val="002060"/>
                </a:solidFill>
              </a:rPr>
              <a:t>Intelligent Grid (IG) solutions to ensure that grid reliability is maintained or improved from original level</a:t>
            </a:r>
          </a:p>
          <a:p>
            <a:pPr lvl="1"/>
            <a:r>
              <a:rPr lang="fr-FR" sz="2200" dirty="0" smtClean="0">
                <a:solidFill>
                  <a:srgbClr val="002060"/>
                </a:solidFill>
                <a:latin typeface="Arial"/>
                <a:cs typeface="Arial"/>
              </a:rPr>
              <a:t>IG solutions </a:t>
            </a:r>
            <a:r>
              <a:rPr lang="fr-FR" sz="2200" dirty="0" err="1" smtClean="0">
                <a:solidFill>
                  <a:srgbClr val="002060"/>
                </a:solidFill>
                <a:latin typeface="Arial"/>
                <a:cs typeface="Arial"/>
              </a:rPr>
              <a:t>include</a:t>
            </a:r>
            <a:r>
              <a:rPr lang="fr-FR" sz="2200" dirty="0" smtClean="0">
                <a:solidFill>
                  <a:srgbClr val="002060"/>
                </a:solidFill>
                <a:latin typeface="Arial"/>
                <a:cs typeface="Arial"/>
              </a:rPr>
              <a:t> </a:t>
            </a:r>
            <a:r>
              <a:rPr lang="fr-FR" sz="2200" dirty="0" err="1" smtClean="0">
                <a:solidFill>
                  <a:srgbClr val="002060"/>
                </a:solidFill>
                <a:latin typeface="Arial"/>
                <a:cs typeface="Arial"/>
              </a:rPr>
              <a:t>diversity</a:t>
            </a:r>
            <a:r>
              <a:rPr lang="fr-FR" sz="2200" dirty="0" smtClean="0">
                <a:solidFill>
                  <a:srgbClr val="002060"/>
                </a:solidFill>
                <a:latin typeface="Arial"/>
                <a:cs typeface="Arial"/>
              </a:rPr>
              <a:t> and </a:t>
            </a:r>
            <a:r>
              <a:rPr lang="fr-FR" sz="2200" dirty="0" err="1" smtClean="0">
                <a:solidFill>
                  <a:srgbClr val="002060"/>
                </a:solidFill>
                <a:latin typeface="Arial"/>
                <a:cs typeface="Arial"/>
              </a:rPr>
              <a:t>Energy</a:t>
            </a:r>
            <a:r>
              <a:rPr lang="fr-FR" sz="2200" dirty="0" smtClean="0">
                <a:solidFill>
                  <a:srgbClr val="002060"/>
                </a:solidFill>
                <a:latin typeface="Arial"/>
                <a:cs typeface="Arial"/>
              </a:rPr>
              <a:t> Storage for sure, and </a:t>
            </a:r>
            <a:r>
              <a:rPr lang="fr-FR" sz="2200" dirty="0" err="1" smtClean="0">
                <a:solidFill>
                  <a:srgbClr val="002060"/>
                </a:solidFill>
                <a:latin typeface="Arial"/>
                <a:cs typeface="Arial"/>
              </a:rPr>
              <a:t>potentially</a:t>
            </a:r>
            <a:r>
              <a:rPr lang="fr-FR" sz="2200" dirty="0" smtClean="0">
                <a:solidFill>
                  <a:srgbClr val="002060"/>
                </a:solidFill>
                <a:latin typeface="Arial"/>
                <a:cs typeface="Arial"/>
              </a:rPr>
              <a:t>, </a:t>
            </a:r>
            <a:r>
              <a:rPr lang="fr-FR" sz="2200" dirty="0" err="1" smtClean="0">
                <a:solidFill>
                  <a:srgbClr val="002060"/>
                </a:solidFill>
                <a:latin typeface="Arial"/>
                <a:cs typeface="Arial"/>
              </a:rPr>
              <a:t>advanced</a:t>
            </a:r>
            <a:r>
              <a:rPr lang="fr-FR" sz="2200" dirty="0" smtClean="0">
                <a:solidFill>
                  <a:srgbClr val="002060"/>
                </a:solidFill>
                <a:latin typeface="Arial"/>
                <a:cs typeface="Arial"/>
              </a:rPr>
              <a:t> </a:t>
            </a:r>
            <a:r>
              <a:rPr lang="fr-FR" sz="2200" dirty="0" err="1">
                <a:solidFill>
                  <a:srgbClr val="002060"/>
                </a:solidFill>
                <a:latin typeface="Arial"/>
                <a:cs typeface="Arial"/>
              </a:rPr>
              <a:t>i</a:t>
            </a:r>
            <a:r>
              <a:rPr lang="fr-FR" sz="2200" dirty="0" err="1" smtClean="0">
                <a:solidFill>
                  <a:srgbClr val="002060"/>
                </a:solidFill>
                <a:latin typeface="Arial"/>
                <a:cs typeface="Arial"/>
              </a:rPr>
              <a:t>nverters</a:t>
            </a:r>
            <a:r>
              <a:rPr lang="fr-FR" sz="2200" dirty="0" smtClean="0">
                <a:solidFill>
                  <a:srgbClr val="002060"/>
                </a:solidFill>
                <a:latin typeface="Arial"/>
                <a:cs typeface="Arial"/>
              </a:rPr>
              <a:t>, </a:t>
            </a:r>
            <a:r>
              <a:rPr lang="fr-FR" sz="2200" dirty="0" err="1" smtClean="0">
                <a:solidFill>
                  <a:srgbClr val="002060"/>
                </a:solidFill>
                <a:latin typeface="Arial"/>
                <a:cs typeface="Arial"/>
              </a:rPr>
              <a:t>forecasting</a:t>
            </a:r>
            <a:r>
              <a:rPr lang="fr-FR" sz="2200" dirty="0" smtClean="0">
                <a:solidFill>
                  <a:srgbClr val="002060"/>
                </a:solidFill>
                <a:latin typeface="Arial"/>
                <a:cs typeface="Arial"/>
              </a:rPr>
              <a:t> &amp; </a:t>
            </a:r>
            <a:r>
              <a:rPr lang="fr-FR" sz="2200" dirty="0" err="1" smtClean="0">
                <a:solidFill>
                  <a:srgbClr val="002060"/>
                </a:solidFill>
                <a:latin typeface="Arial"/>
                <a:cs typeface="Arial"/>
              </a:rPr>
              <a:t>curtailment</a:t>
            </a:r>
            <a:r>
              <a:rPr lang="fr-FR" sz="2200" dirty="0" smtClean="0">
                <a:solidFill>
                  <a:srgbClr val="002060"/>
                </a:solidFill>
                <a:latin typeface="Arial"/>
                <a:cs typeface="Arial"/>
              </a:rPr>
              <a:t>, and/or </a:t>
            </a:r>
            <a:r>
              <a:rPr lang="fr-FR" sz="2200" dirty="0" err="1" smtClean="0">
                <a:solidFill>
                  <a:srgbClr val="002060"/>
                </a:solidFill>
                <a:latin typeface="Arial"/>
                <a:cs typeface="Arial"/>
              </a:rPr>
              <a:t>Demand</a:t>
            </a:r>
            <a:r>
              <a:rPr lang="fr-FR" sz="2200" dirty="0" smtClean="0">
                <a:solidFill>
                  <a:srgbClr val="002060"/>
                </a:solidFill>
                <a:latin typeface="Arial"/>
                <a:cs typeface="Arial"/>
              </a:rPr>
              <a:t> </a:t>
            </a:r>
            <a:r>
              <a:rPr lang="fr-FR" sz="2200" dirty="0" err="1" smtClean="0">
                <a:solidFill>
                  <a:srgbClr val="002060"/>
                </a:solidFill>
                <a:latin typeface="Arial"/>
                <a:cs typeface="Arial"/>
              </a:rPr>
              <a:t>Response</a:t>
            </a:r>
            <a:endParaRPr lang="fr-FR" sz="2200" dirty="0">
              <a:solidFill>
                <a:srgbClr val="002060"/>
              </a:solidFill>
              <a:latin typeface="Arial"/>
              <a:cs typeface="Arial"/>
            </a:endParaRPr>
          </a:p>
        </p:txBody>
      </p:sp>
    </p:spTree>
    <p:extLst>
      <p:ext uri="{BB962C8B-B14F-4D97-AF65-F5344CB8AC3E}">
        <p14:creationId xmlns:p14="http://schemas.microsoft.com/office/powerpoint/2010/main" xmlns="" val="877532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5946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DG+IG Initiative = Proving 50% Local Energy Goal</a:t>
            </a:r>
            <a:endParaRPr lang="en-US" sz="2400" b="1" dirty="0">
              <a:solidFill>
                <a:schemeClr val="bg1"/>
              </a:solidFill>
              <a:latin typeface="Arial" pitchFamily="34" charset="0"/>
              <a:cs typeface="Arial" pitchFamily="34" charset="0"/>
            </a:endParaRPr>
          </a:p>
        </p:txBody>
      </p:sp>
      <p:pic>
        <p:nvPicPr>
          <p:cNvPr id="24579" name="Content Placeholder 21"/>
          <p:cNvPicPr>
            <a:picLocks noGrp="1" noChangeAspect="1"/>
          </p:cNvPicPr>
          <p:nvPr>
            <p:ph idx="4294967295"/>
          </p:nvPr>
        </p:nvPicPr>
        <p:blipFill>
          <a:blip r:embed="rId3" cstate="print"/>
          <a:srcRect/>
          <a:stretch>
            <a:fillRect/>
          </a:stretch>
        </p:blipFill>
        <p:spPr>
          <a:xfrm>
            <a:off x="762000" y="762000"/>
            <a:ext cx="7772400" cy="5700713"/>
          </a:xfrm>
        </p:spPr>
      </p:pic>
      <p:cxnSp>
        <p:nvCxnSpPr>
          <p:cNvPr id="24" name="Straight Arrow Connector 23"/>
          <p:cNvCxnSpPr/>
          <p:nvPr/>
        </p:nvCxnSpPr>
        <p:spPr>
          <a:xfrm flipH="1" flipV="1">
            <a:off x="6934200" y="4648200"/>
            <a:ext cx="76200" cy="4572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019800" y="2514600"/>
            <a:ext cx="533400" cy="6858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31100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DG+IG</a:t>
            </a:r>
            <a:endParaRPr lang="en-US" dirty="0"/>
          </a:p>
        </p:txBody>
      </p:sp>
      <p:sp>
        <p:nvSpPr>
          <p:cNvPr id="3" name="Content Placeholder 2"/>
          <p:cNvSpPr>
            <a:spLocks noGrp="1"/>
          </p:cNvSpPr>
          <p:nvPr>
            <p:ph idx="1"/>
          </p:nvPr>
        </p:nvSpPr>
        <p:spPr>
          <a:xfrm>
            <a:off x="3657600" y="838200"/>
            <a:ext cx="5486400" cy="5354128"/>
          </a:xfrm>
        </p:spPr>
        <p:txBody>
          <a:bodyPr>
            <a:normAutofit lnSpcReduction="10000"/>
          </a:bodyPr>
          <a:lstStyle/>
          <a:p>
            <a:r>
              <a:rPr lang="en-US" sz="2000" dirty="0" smtClean="0"/>
              <a:t>Reliability benefits</a:t>
            </a:r>
          </a:p>
          <a:p>
            <a:pPr lvl="1"/>
            <a:r>
              <a:rPr lang="en-US" sz="1800" dirty="0" smtClean="0"/>
              <a:t>Increased customer satisfaction</a:t>
            </a:r>
          </a:p>
          <a:p>
            <a:pPr lvl="1"/>
            <a:r>
              <a:rPr lang="en-US" sz="1800" dirty="0" smtClean="0"/>
              <a:t>Improved equipment longevity</a:t>
            </a:r>
          </a:p>
          <a:p>
            <a:r>
              <a:rPr lang="en-US" sz="2000" dirty="0" smtClean="0"/>
              <a:t>Potential Resiliency/Security benefits</a:t>
            </a:r>
          </a:p>
          <a:p>
            <a:pPr lvl="1"/>
            <a:r>
              <a:rPr lang="en-US" sz="1800" dirty="0" smtClean="0"/>
              <a:t>Sustained vital services</a:t>
            </a:r>
          </a:p>
          <a:p>
            <a:pPr lvl="1"/>
            <a:r>
              <a:rPr lang="en-US" sz="1800" dirty="0" smtClean="0"/>
              <a:t>Avoided transmission dependencies</a:t>
            </a:r>
          </a:p>
          <a:p>
            <a:pPr lvl="1"/>
            <a:r>
              <a:rPr lang="en-US" sz="1800" dirty="0" smtClean="0"/>
              <a:t>From imported energy to local energy </a:t>
            </a:r>
          </a:p>
          <a:p>
            <a:r>
              <a:rPr lang="en-US" sz="2000" dirty="0" smtClean="0"/>
              <a:t>Economic benefits</a:t>
            </a:r>
          </a:p>
          <a:p>
            <a:pPr lvl="1"/>
            <a:r>
              <a:rPr lang="en-US" sz="1800" dirty="0" smtClean="0"/>
              <a:t>Large private-sector investment</a:t>
            </a:r>
          </a:p>
          <a:p>
            <a:pPr lvl="1"/>
            <a:r>
              <a:rPr lang="en-US" sz="1800" dirty="0" smtClean="0"/>
              <a:t>Significant local job creation</a:t>
            </a:r>
          </a:p>
          <a:p>
            <a:pPr lvl="1"/>
            <a:r>
              <a:rPr lang="en-US" sz="1800" dirty="0" smtClean="0"/>
              <a:t>Fixed electricity prices for 20+ years</a:t>
            </a:r>
          </a:p>
          <a:p>
            <a:pPr lvl="1"/>
            <a:r>
              <a:rPr lang="en-US" sz="1800" dirty="0" smtClean="0"/>
              <a:t>Localized energy spending</a:t>
            </a:r>
          </a:p>
          <a:p>
            <a:r>
              <a:rPr lang="en-US" sz="2000" dirty="0" smtClean="0"/>
              <a:t>Environmental benefits</a:t>
            </a:r>
            <a:endParaRPr lang="en-US" sz="2000" dirty="0"/>
          </a:p>
          <a:p>
            <a:pPr lvl="1"/>
            <a:r>
              <a:rPr lang="en-US" sz="1800" dirty="0" smtClean="0"/>
              <a:t>Utilizing built-environments and disturbed lands for generation projects</a:t>
            </a:r>
          </a:p>
          <a:p>
            <a:pPr lvl="1"/>
            <a:r>
              <a:rPr lang="en-US" sz="1800" dirty="0" smtClean="0"/>
              <a:t>Preserving pristine environments from transmission lines and other infrastructure</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 y="1199072"/>
            <a:ext cx="3551643" cy="4973128"/>
          </a:xfrm>
          <a:prstGeom prst="rect">
            <a:avLst/>
          </a:prstGeom>
        </p:spPr>
      </p:pic>
    </p:spTree>
    <p:extLst>
      <p:ext uri="{BB962C8B-B14F-4D97-AF65-F5344CB8AC3E}">
        <p14:creationId xmlns="" xmlns:p14="http://schemas.microsoft.com/office/powerpoint/2010/main" val="2917608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762000"/>
          </a:xfrm>
        </p:spPr>
        <p:txBody>
          <a:bodyPr>
            <a:normAutofit fontScale="90000"/>
          </a:bodyPr>
          <a:lstStyle/>
          <a:p>
            <a:r>
              <a:rPr lang="en-US" dirty="0" smtClean="0"/>
              <a:t>DG+IG Projects Begin with Grid Modeling &amp; Simulation</a:t>
            </a:r>
            <a:endParaRPr lang="en-US" dirty="0"/>
          </a:p>
        </p:txBody>
      </p:sp>
      <p:sp>
        <p:nvSpPr>
          <p:cNvPr id="3" name="Content Placeholder 2"/>
          <p:cNvSpPr>
            <a:spLocks noGrp="1"/>
          </p:cNvSpPr>
          <p:nvPr>
            <p:ph idx="1"/>
          </p:nvPr>
        </p:nvSpPr>
        <p:spPr/>
        <p:txBody>
          <a:bodyPr/>
          <a:lstStyle/>
          <a:p>
            <a:endParaRPr lang="en-US" dirty="0"/>
          </a:p>
        </p:txBody>
      </p:sp>
      <p:pic>
        <p:nvPicPr>
          <p:cNvPr id="203778" name="Picture 2" descr="C:\Users\Gary\AppData\Local\Temp\GRIDresponse Benefit Screensho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14400"/>
            <a:ext cx="91440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1768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DG Diversity Greatly Reduces Variability</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2" descr="http://cleanenergymaui.com/images/16PV.gif"/>
          <p:cNvPicPr>
            <a:picLocks noChangeAspect="1" noChangeArrowheads="1"/>
          </p:cNvPicPr>
          <p:nvPr/>
        </p:nvPicPr>
        <p:blipFill>
          <a:blip r:embed="rId2" cstate="print"/>
          <a:srcRect/>
          <a:stretch>
            <a:fillRect/>
          </a:stretch>
        </p:blipFill>
        <p:spPr bwMode="auto">
          <a:xfrm>
            <a:off x="1905000" y="1295400"/>
            <a:ext cx="4724400" cy="4629150"/>
          </a:xfrm>
          <a:prstGeom prst="rect">
            <a:avLst/>
          </a:prstGeom>
          <a:noFill/>
        </p:spPr>
      </p:pic>
      <p:sp>
        <p:nvSpPr>
          <p:cNvPr id="8" name="TextBox 7"/>
          <p:cNvSpPr txBox="1">
            <a:spLocks noChangeArrowheads="1"/>
          </p:cNvSpPr>
          <p:nvPr/>
        </p:nvSpPr>
        <p:spPr bwMode="auto">
          <a:xfrm>
            <a:off x="5723042" y="5715000"/>
            <a:ext cx="2582758" cy="261610"/>
          </a:xfrm>
          <a:prstGeom prst="rect">
            <a:avLst/>
          </a:prstGeom>
          <a:noFill/>
          <a:ln w="9525">
            <a:noFill/>
            <a:miter lim="800000"/>
            <a:headEnd/>
            <a:tailEnd/>
          </a:ln>
        </p:spPr>
        <p:txBody>
          <a:bodyPr wrap="none">
            <a:spAutoFit/>
          </a:bodyPr>
          <a:lstStyle/>
          <a:p>
            <a:r>
              <a:rPr lang="en-US" sz="1100" dirty="0" smtClean="0"/>
              <a:t>Source: Clean Energy Maui, Feb 2011</a:t>
            </a:r>
            <a:endParaRPr lang="en-US" sz="1100" dirty="0"/>
          </a:p>
        </p:txBody>
      </p:sp>
    </p:spTree>
    <p:extLst>
      <p:ext uri="{BB962C8B-B14F-4D97-AF65-F5344CB8AC3E}">
        <p14:creationId xmlns="" xmlns:p14="http://schemas.microsoft.com/office/powerpoint/2010/main" val="117427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Factor Benefits need to be Compensated</a:t>
            </a:r>
            <a:endParaRPr lang="en-US" dirty="0"/>
          </a:p>
        </p:txBody>
      </p:sp>
      <p:cxnSp>
        <p:nvCxnSpPr>
          <p:cNvPr id="5" name="Straight Connector 4"/>
          <p:cNvCxnSpPr/>
          <p:nvPr/>
        </p:nvCxnSpPr>
        <p:spPr>
          <a:xfrm>
            <a:off x="2209800" y="36576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295400" y="4724400"/>
            <a:ext cx="2819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85800" y="3276600"/>
            <a:ext cx="3048000" cy="2971800"/>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209800" y="4728754"/>
            <a:ext cx="1371600" cy="0"/>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09800" y="4191000"/>
            <a:ext cx="1371600" cy="533400"/>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81400" y="4191000"/>
            <a:ext cx="0" cy="568234"/>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43200" y="4419600"/>
            <a:ext cx="381000" cy="369332"/>
          </a:xfrm>
          <a:prstGeom prst="rect">
            <a:avLst/>
          </a:prstGeom>
          <a:noFill/>
        </p:spPr>
        <p:txBody>
          <a:bodyPr wrap="square" rtlCol="0">
            <a:spAutoFit/>
          </a:bodyPr>
          <a:lstStyle/>
          <a:p>
            <a:r>
              <a:rPr lang="en-US" dirty="0" smtClean="0"/>
              <a:t>P</a:t>
            </a:r>
            <a:endParaRPr lang="en-US" dirty="0"/>
          </a:p>
        </p:txBody>
      </p:sp>
      <p:sp>
        <p:nvSpPr>
          <p:cNvPr id="27" name="TextBox 26"/>
          <p:cNvSpPr txBox="1"/>
          <p:nvPr/>
        </p:nvSpPr>
        <p:spPr>
          <a:xfrm>
            <a:off x="3581400" y="4234934"/>
            <a:ext cx="381000" cy="369332"/>
          </a:xfrm>
          <a:prstGeom prst="rect">
            <a:avLst/>
          </a:prstGeom>
          <a:noFill/>
        </p:spPr>
        <p:txBody>
          <a:bodyPr wrap="square" rtlCol="0">
            <a:spAutoFit/>
          </a:bodyPr>
          <a:lstStyle/>
          <a:p>
            <a:r>
              <a:rPr lang="en-US" dirty="0" smtClean="0"/>
              <a:t>Q</a:t>
            </a:r>
            <a:endParaRPr lang="en-US" dirty="0"/>
          </a:p>
        </p:txBody>
      </p:sp>
      <p:sp>
        <p:nvSpPr>
          <p:cNvPr id="28" name="TextBox 27"/>
          <p:cNvSpPr txBox="1"/>
          <p:nvPr/>
        </p:nvSpPr>
        <p:spPr>
          <a:xfrm>
            <a:off x="2743200" y="4044880"/>
            <a:ext cx="304800" cy="369332"/>
          </a:xfrm>
          <a:prstGeom prst="rect">
            <a:avLst/>
          </a:prstGeom>
          <a:noFill/>
        </p:spPr>
        <p:txBody>
          <a:bodyPr wrap="square" rtlCol="0">
            <a:spAutoFit/>
          </a:bodyPr>
          <a:lstStyle/>
          <a:p>
            <a:r>
              <a:rPr lang="en-US" dirty="0" smtClean="0"/>
              <a:t>S</a:t>
            </a:r>
            <a:endParaRPr lang="en-US" dirty="0"/>
          </a:p>
        </p:txBody>
      </p:sp>
      <p:sp>
        <p:nvSpPr>
          <p:cNvPr id="29" name="TextBox 28"/>
          <p:cNvSpPr txBox="1"/>
          <p:nvPr/>
        </p:nvSpPr>
        <p:spPr>
          <a:xfrm>
            <a:off x="4953000" y="609600"/>
            <a:ext cx="4038600" cy="5632312"/>
          </a:xfrm>
          <a:prstGeom prst="rect">
            <a:avLst/>
          </a:prstGeom>
          <a:noFill/>
        </p:spPr>
        <p:txBody>
          <a:bodyPr wrap="square" rtlCol="0">
            <a:spAutoFit/>
          </a:bodyPr>
          <a:lstStyle/>
          <a:p>
            <a:endParaRPr lang="en-US" dirty="0" smtClean="0"/>
          </a:p>
          <a:p>
            <a:r>
              <a:rPr lang="en-US" dirty="0" smtClean="0"/>
              <a:t>Example (0.85 PF):</a:t>
            </a:r>
          </a:p>
          <a:p>
            <a:pPr marL="230188"/>
            <a:r>
              <a:rPr lang="en-US" dirty="0" smtClean="0"/>
              <a:t>S = 1 MVA</a:t>
            </a:r>
          </a:p>
          <a:p>
            <a:pPr marL="230188"/>
            <a:r>
              <a:rPr lang="en-US" dirty="0" smtClean="0"/>
              <a:t>P = 0.85 MW</a:t>
            </a:r>
          </a:p>
          <a:p>
            <a:pPr marL="230188"/>
            <a:r>
              <a:rPr lang="en-US" dirty="0" smtClean="0"/>
              <a:t>Q = 0.5 </a:t>
            </a:r>
            <a:r>
              <a:rPr lang="en-US" dirty="0" err="1" smtClean="0"/>
              <a:t>MVAr</a:t>
            </a:r>
            <a:endParaRPr lang="en-US" dirty="0" smtClean="0"/>
          </a:p>
          <a:p>
            <a:pPr marL="230188"/>
            <a:r>
              <a:rPr lang="en-US" dirty="0" smtClean="0"/>
              <a:t>P/S = 0.85 = Power Factor</a:t>
            </a:r>
          </a:p>
          <a:p>
            <a:endParaRPr lang="en-US" dirty="0" smtClean="0"/>
          </a:p>
          <a:p>
            <a:pPr defTabSz="454025"/>
            <a:r>
              <a:rPr lang="en-US" dirty="0" smtClean="0"/>
              <a:t>NOTE: A 15% reduction in real power leads to 50% of reactive power.  </a:t>
            </a:r>
          </a:p>
          <a:p>
            <a:endParaRPr lang="en-US" dirty="0"/>
          </a:p>
          <a:p>
            <a:r>
              <a:rPr lang="en-US" dirty="0" smtClean="0"/>
              <a:t>Sourcing (or sinking) reactive power at the inverter can provide control of local voltage levels – a significant locational benefit not incentivized by current policy.</a:t>
            </a:r>
          </a:p>
          <a:p>
            <a:endParaRPr lang="en-US" dirty="0" smtClean="0"/>
          </a:p>
          <a:p>
            <a:r>
              <a:rPr lang="en-US" dirty="0" smtClean="0"/>
              <a:t>Policy must be updated to reward the full range of locational benefits that distributed energy resources can provide.</a:t>
            </a:r>
            <a:endParaRPr lang="en-US" dirty="0"/>
          </a:p>
        </p:txBody>
      </p:sp>
      <p:sp>
        <p:nvSpPr>
          <p:cNvPr id="30" name="TextBox 29"/>
          <p:cNvSpPr txBox="1"/>
          <p:nvPr/>
        </p:nvSpPr>
        <p:spPr>
          <a:xfrm>
            <a:off x="228600" y="914400"/>
            <a:ext cx="4191000" cy="2585323"/>
          </a:xfrm>
          <a:prstGeom prst="rect">
            <a:avLst/>
          </a:prstGeom>
          <a:noFill/>
        </p:spPr>
        <p:txBody>
          <a:bodyPr wrap="square" rtlCol="0">
            <a:spAutoFit/>
          </a:bodyPr>
          <a:lstStyle/>
          <a:p>
            <a:pPr marL="312738" indent="-312738"/>
            <a:r>
              <a:rPr lang="en-US" b="1" dirty="0"/>
              <a:t>P</a:t>
            </a:r>
            <a:r>
              <a:rPr lang="en-US" dirty="0" smtClean="0"/>
              <a:t>: “Real Power” consumed by load, used by utility billing and solar PPA</a:t>
            </a:r>
          </a:p>
          <a:p>
            <a:pPr marL="284163" indent="-284163"/>
            <a:r>
              <a:rPr lang="en-US" b="1" dirty="0"/>
              <a:t>Q</a:t>
            </a:r>
            <a:r>
              <a:rPr lang="en-US" dirty="0" smtClean="0"/>
              <a:t>: “Reactive Power” used to induce magnetic fields for inductive loads (motors, compressors, etc.)</a:t>
            </a:r>
          </a:p>
          <a:p>
            <a:pPr marL="287338" indent="-287338"/>
            <a:r>
              <a:rPr lang="en-US" b="1" dirty="0"/>
              <a:t>S</a:t>
            </a:r>
            <a:r>
              <a:rPr lang="en-US" dirty="0" smtClean="0"/>
              <a:t>: Apparent Power must be generated and distributed to support the total Real and Reactive loads</a:t>
            </a:r>
          </a:p>
          <a:p>
            <a:endParaRPr lang="en-US" dirty="0"/>
          </a:p>
        </p:txBody>
      </p:sp>
      <p:cxnSp>
        <p:nvCxnSpPr>
          <p:cNvPr id="31" name="Straight Arrow Connector 30"/>
          <p:cNvCxnSpPr/>
          <p:nvPr/>
        </p:nvCxnSpPr>
        <p:spPr>
          <a:xfrm>
            <a:off x="2209800" y="4724400"/>
            <a:ext cx="1371600" cy="685800"/>
          </a:xfrm>
          <a:prstGeom prst="straightConnector1">
            <a:avLst/>
          </a:prstGeom>
          <a:ln w="2540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581400" y="4759234"/>
            <a:ext cx="0" cy="650966"/>
          </a:xfrm>
          <a:prstGeom prst="straightConnector1">
            <a:avLst/>
          </a:prstGeom>
          <a:ln w="2540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3352800"/>
            <a:ext cx="1066800" cy="276999"/>
          </a:xfrm>
          <a:prstGeom prst="rect">
            <a:avLst/>
          </a:prstGeom>
          <a:noFill/>
        </p:spPr>
        <p:txBody>
          <a:bodyPr wrap="square" rtlCol="0">
            <a:spAutoFit/>
          </a:bodyPr>
          <a:lstStyle/>
          <a:p>
            <a:r>
              <a:rPr lang="en-US" sz="1200" dirty="0" smtClean="0"/>
              <a:t>REACTIVE</a:t>
            </a:r>
            <a:endParaRPr lang="en-US" sz="1200" dirty="0"/>
          </a:p>
        </p:txBody>
      </p:sp>
      <p:sp>
        <p:nvSpPr>
          <p:cNvPr id="38" name="TextBox 37"/>
          <p:cNvSpPr txBox="1"/>
          <p:nvPr/>
        </p:nvSpPr>
        <p:spPr>
          <a:xfrm>
            <a:off x="685800" y="4572000"/>
            <a:ext cx="1066800" cy="276999"/>
          </a:xfrm>
          <a:prstGeom prst="rect">
            <a:avLst/>
          </a:prstGeom>
          <a:noFill/>
        </p:spPr>
        <p:txBody>
          <a:bodyPr wrap="square" rtlCol="0">
            <a:spAutoFit/>
          </a:bodyPr>
          <a:lstStyle/>
          <a:p>
            <a:r>
              <a:rPr lang="en-US" sz="1200" dirty="0" smtClean="0"/>
              <a:t>REAL</a:t>
            </a:r>
            <a:endParaRPr lang="en-US" sz="1200" dirty="0"/>
          </a:p>
        </p:txBody>
      </p:sp>
      <p:cxnSp>
        <p:nvCxnSpPr>
          <p:cNvPr id="4" name="Straight Arrow Connector 3"/>
          <p:cNvCxnSpPr/>
          <p:nvPr/>
        </p:nvCxnSpPr>
        <p:spPr>
          <a:xfrm flipH="1" flipV="1">
            <a:off x="3657600" y="4759234"/>
            <a:ext cx="304800" cy="955766"/>
          </a:xfrm>
          <a:prstGeom prst="straightConnector1">
            <a:avLst/>
          </a:prstGeom>
          <a:ln>
            <a:solidFill>
              <a:srgbClr val="008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47189" y="5732703"/>
            <a:ext cx="1079542" cy="307777"/>
          </a:xfrm>
          <a:prstGeom prst="rect">
            <a:avLst/>
          </a:prstGeom>
          <a:noFill/>
        </p:spPr>
        <p:txBody>
          <a:bodyPr wrap="none" rtlCol="0">
            <a:spAutoFit/>
          </a:bodyPr>
          <a:lstStyle/>
          <a:p>
            <a:r>
              <a:rPr lang="en-US" sz="1400" dirty="0" smtClean="0"/>
              <a:t>15% P loss</a:t>
            </a:r>
            <a:endParaRPr lang="en-US" sz="1400" dirty="0"/>
          </a:p>
        </p:txBody>
      </p:sp>
      <p:cxnSp>
        <p:nvCxnSpPr>
          <p:cNvPr id="22" name="Straight Arrow Connector 21"/>
          <p:cNvCxnSpPr/>
          <p:nvPr/>
        </p:nvCxnSpPr>
        <p:spPr>
          <a:xfrm flipH="1">
            <a:off x="3581400" y="3718560"/>
            <a:ext cx="304800" cy="853440"/>
          </a:xfrm>
          <a:prstGeom prst="straightConnector1">
            <a:avLst/>
          </a:prstGeom>
          <a:ln>
            <a:solidFill>
              <a:srgbClr val="008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286833" y="3410783"/>
            <a:ext cx="1462197" cy="307777"/>
          </a:xfrm>
          <a:prstGeom prst="rect">
            <a:avLst/>
          </a:prstGeom>
          <a:noFill/>
        </p:spPr>
        <p:txBody>
          <a:bodyPr wrap="none" rtlCol="0">
            <a:spAutoFit/>
          </a:bodyPr>
          <a:lstStyle/>
          <a:p>
            <a:r>
              <a:rPr lang="en-US" sz="1400" dirty="0" smtClean="0"/>
              <a:t>50% potential Q</a:t>
            </a:r>
            <a:endParaRPr lang="en-US" sz="1400" dirty="0"/>
          </a:p>
        </p:txBody>
      </p:sp>
    </p:spTree>
    <p:extLst>
      <p:ext uri="{BB962C8B-B14F-4D97-AF65-F5344CB8AC3E}">
        <p14:creationId xmlns="" xmlns:p14="http://schemas.microsoft.com/office/powerpoint/2010/main" val="4182200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Sizing Energy Storage</a:t>
            </a:r>
            <a:endParaRPr lang="en-US" sz="2800"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593151886"/>
              </p:ext>
            </p:extLst>
          </p:nvPr>
        </p:nvGraphicFramePr>
        <p:xfrm>
          <a:off x="228601" y="990596"/>
          <a:ext cx="8592060" cy="5181603"/>
        </p:xfrm>
        <a:graphic>
          <a:graphicData uri="http://schemas.openxmlformats.org/drawingml/2006/table">
            <a:tbl>
              <a:tblPr firstRow="1" bandRow="1">
                <a:tableStyleId>{5C22544A-7EE6-4342-B048-85BDC9FD1C3A}</a:tableStyleId>
              </a:tblPr>
              <a:tblGrid>
                <a:gridCol w="1230086"/>
                <a:gridCol w="1230086"/>
                <a:gridCol w="1426027"/>
                <a:gridCol w="1048258"/>
                <a:gridCol w="1219200"/>
                <a:gridCol w="1208317"/>
                <a:gridCol w="1230086"/>
              </a:tblGrid>
              <a:tr h="740229">
                <a:tc>
                  <a:txBody>
                    <a:bodyPr/>
                    <a:lstStyle/>
                    <a:p>
                      <a:pPr algn="ctr" fontAlgn="b"/>
                      <a:r>
                        <a:rPr lang="en-US" sz="2000" b="1" i="0" u="none" strike="noStrike" dirty="0">
                          <a:solidFill>
                            <a:srgbClr val="000000"/>
                          </a:solidFill>
                          <a:effectLst/>
                          <a:latin typeface="Calibri"/>
                        </a:rPr>
                        <a:t>Feeder</a:t>
                      </a:r>
                    </a:p>
                  </a:txBody>
                  <a:tcPr marL="9525" marR="9525" marT="9525" marB="0" anchor="b"/>
                </a:tc>
                <a:tc>
                  <a:txBody>
                    <a:bodyPr/>
                    <a:lstStyle/>
                    <a:p>
                      <a:pPr algn="ctr" fontAlgn="b"/>
                      <a:r>
                        <a:rPr lang="en-US" sz="2000" b="1" i="0" u="none" strike="noStrike" dirty="0" err="1">
                          <a:solidFill>
                            <a:srgbClr val="000000"/>
                          </a:solidFill>
                          <a:effectLst/>
                          <a:latin typeface="Calibri"/>
                        </a:rPr>
                        <a:t>Avg</a:t>
                      </a:r>
                      <a:r>
                        <a:rPr lang="en-US" sz="2000" b="1" i="0" u="none" strike="noStrike" dirty="0">
                          <a:solidFill>
                            <a:srgbClr val="000000"/>
                          </a:solidFill>
                          <a:effectLst/>
                          <a:latin typeface="Calibri"/>
                        </a:rPr>
                        <a:t> Load</a:t>
                      </a:r>
                    </a:p>
                  </a:txBody>
                  <a:tcPr marL="9525" marR="9525" marT="9525" marB="0" anchor="b"/>
                </a:tc>
                <a:tc>
                  <a:txBody>
                    <a:bodyPr/>
                    <a:lstStyle/>
                    <a:p>
                      <a:pPr algn="ctr" fontAlgn="b"/>
                      <a:r>
                        <a:rPr lang="en-US" sz="2000" b="1" i="0" u="none" strike="noStrike">
                          <a:solidFill>
                            <a:srgbClr val="000000"/>
                          </a:solidFill>
                          <a:effectLst/>
                          <a:latin typeface="Calibri"/>
                        </a:rPr>
                        <a:t>Solar Nameplate</a:t>
                      </a:r>
                    </a:p>
                  </a:txBody>
                  <a:tcPr marL="9525" marR="9525" marT="9525" marB="0" anchor="b"/>
                </a:tc>
                <a:tc>
                  <a:txBody>
                    <a:bodyPr/>
                    <a:lstStyle/>
                    <a:p>
                      <a:pPr algn="ctr" fontAlgn="b"/>
                      <a:r>
                        <a:rPr lang="en-US" sz="2000" b="1" i="0" u="none" strike="noStrike" dirty="0">
                          <a:solidFill>
                            <a:srgbClr val="000000"/>
                          </a:solidFill>
                          <a:effectLst/>
                          <a:latin typeface="Calibri"/>
                        </a:rPr>
                        <a:t>ES Power</a:t>
                      </a:r>
                    </a:p>
                  </a:txBody>
                  <a:tcPr marL="9525" marR="9525" marT="9525" marB="0" anchor="b">
                    <a:lnR w="12700" cap="flat" cmpd="sng" algn="ctr">
                      <a:solidFill>
                        <a:schemeClr val="tx1"/>
                      </a:solidFill>
                      <a:prstDash val="solid"/>
                      <a:round/>
                      <a:headEnd type="none" w="med" len="med"/>
                      <a:tailEnd type="none" w="med" len="med"/>
                    </a:lnR>
                  </a:tcPr>
                </a:tc>
                <a:tc gridSpan="3">
                  <a:txBody>
                    <a:bodyPr/>
                    <a:lstStyle/>
                    <a:p>
                      <a:pPr algn="l" fontAlgn="b"/>
                      <a:r>
                        <a:rPr lang="en-US" sz="2000" b="1" i="0" u="none" strike="noStrike" dirty="0">
                          <a:solidFill>
                            <a:srgbClr val="000000"/>
                          </a:solidFill>
                          <a:effectLst/>
                          <a:latin typeface="Calibri"/>
                        </a:rPr>
                        <a:t> </a:t>
                      </a:r>
                    </a:p>
                    <a:p>
                      <a:pPr algn="ctr" fontAlgn="b"/>
                      <a:r>
                        <a:rPr lang="en-US" sz="2000" b="1" i="0" u="none" strike="noStrike" dirty="0">
                          <a:solidFill>
                            <a:srgbClr val="000000"/>
                          </a:solidFill>
                          <a:effectLst/>
                          <a:latin typeface="Calibri"/>
                        </a:rPr>
                        <a:t> </a:t>
                      </a:r>
                      <a:r>
                        <a:rPr lang="en-US" sz="2000" b="1" i="0" u="none" strike="noStrike" dirty="0" smtClean="0">
                          <a:solidFill>
                            <a:srgbClr val="000000"/>
                          </a:solidFill>
                          <a:effectLst/>
                          <a:latin typeface="Calibri"/>
                        </a:rPr>
                        <a:t>Estimated Cost (millions)</a:t>
                      </a:r>
                      <a:endParaRPr lang="en-US"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2000" b="1" i="0" u="none" strike="noStrike" dirty="0">
                        <a:solidFill>
                          <a:srgbClr val="000000"/>
                        </a:solidFill>
                        <a:effectLst/>
                        <a:latin typeface="Calibri"/>
                      </a:endParaRPr>
                    </a:p>
                  </a:txBody>
                  <a:tcPr marL="9525" marR="9525" marT="9525" marB="0" anchor="b"/>
                </a:tc>
                <a:tc hMerge="1">
                  <a:txBody>
                    <a:bodyPr/>
                    <a:lstStyle/>
                    <a:p>
                      <a:pPr algn="l" fontAlgn="b"/>
                      <a:endParaRPr lang="en-US" sz="2000" b="1" i="0" u="none" strike="noStrike" dirty="0">
                        <a:solidFill>
                          <a:srgbClr val="000000"/>
                        </a:solidFill>
                        <a:effectLst/>
                        <a:latin typeface="Calibri"/>
                      </a:endParaRPr>
                    </a:p>
                  </a:txBody>
                  <a:tcPr marL="9525" marR="9525" marT="9525" marB="0" anchor="b"/>
                </a:tc>
              </a:tr>
              <a:tr h="740229">
                <a:tc>
                  <a:txBody>
                    <a:bodyPr/>
                    <a:lstStyle/>
                    <a:p>
                      <a:pPr algn="ctr" fontAlgn="b"/>
                      <a:r>
                        <a:rPr lang="en-US" sz="2000" b="1" i="0" u="none" strike="noStrike">
                          <a:solidFill>
                            <a:srgbClr val="000000"/>
                          </a:solidFill>
                          <a:effectLst/>
                          <a:latin typeface="Calibri"/>
                        </a:rPr>
                        <a:t> </a:t>
                      </a:r>
                    </a:p>
                  </a:txBody>
                  <a:tcPr marL="9525" marR="9525" marT="9525" marB="0" anchor="b"/>
                </a:tc>
                <a:tc>
                  <a:txBody>
                    <a:bodyPr/>
                    <a:lstStyle/>
                    <a:p>
                      <a:pPr algn="ctr" fontAlgn="b"/>
                      <a:r>
                        <a:rPr lang="en-US" sz="2000" b="1" i="0" u="none" strike="noStrike" dirty="0">
                          <a:solidFill>
                            <a:srgbClr val="000000"/>
                          </a:solidFill>
                          <a:effectLst/>
                          <a:latin typeface="Calibri"/>
                        </a:rPr>
                        <a:t>MW AC</a:t>
                      </a:r>
                    </a:p>
                  </a:txBody>
                  <a:tcPr marL="9525" marR="9525" marT="9525" marB="0" anchor="b"/>
                </a:tc>
                <a:tc>
                  <a:txBody>
                    <a:bodyPr/>
                    <a:lstStyle/>
                    <a:p>
                      <a:pPr algn="ctr" fontAlgn="b"/>
                      <a:r>
                        <a:rPr lang="en-US" sz="2000" b="1" i="0" u="none" strike="noStrike" dirty="0">
                          <a:solidFill>
                            <a:srgbClr val="000000"/>
                          </a:solidFill>
                          <a:effectLst/>
                          <a:latin typeface="Calibri"/>
                        </a:rPr>
                        <a:t>MW DC</a:t>
                      </a:r>
                    </a:p>
                  </a:txBody>
                  <a:tcPr marL="9525" marR="9525" marT="9525" marB="0" anchor="b"/>
                </a:tc>
                <a:tc>
                  <a:txBody>
                    <a:bodyPr/>
                    <a:lstStyle/>
                    <a:p>
                      <a:pPr algn="ctr" fontAlgn="b"/>
                      <a:r>
                        <a:rPr lang="en-US" sz="2000" b="1" i="0" u="none" strike="noStrike" dirty="0">
                          <a:solidFill>
                            <a:srgbClr val="000000"/>
                          </a:solidFill>
                          <a:effectLst/>
                          <a:latin typeface="Calibri"/>
                        </a:rPr>
                        <a:t>MW AC</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000" b="1" i="0" u="none" strike="noStrike" dirty="0" smtClean="0">
                          <a:solidFill>
                            <a:srgbClr val="000000"/>
                          </a:solidFill>
                          <a:effectLst/>
                          <a:latin typeface="Calibri"/>
                        </a:rPr>
                        <a:t>15 </a:t>
                      </a:r>
                      <a:r>
                        <a:rPr lang="en-US" sz="2000" b="1" i="0" u="none" strike="noStrike" dirty="0">
                          <a:solidFill>
                            <a:srgbClr val="000000"/>
                          </a:solidFill>
                          <a:effectLst/>
                          <a:latin typeface="Calibri"/>
                        </a:rPr>
                        <a:t>min</a:t>
                      </a: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2000" b="1" i="0" u="none" strike="noStrike" dirty="0">
                          <a:solidFill>
                            <a:srgbClr val="000000"/>
                          </a:solidFill>
                          <a:effectLst/>
                          <a:latin typeface="Calibri"/>
                        </a:rPr>
                        <a:t>30 min</a:t>
                      </a:r>
                    </a:p>
                  </a:txBody>
                  <a:tcPr marL="9525" marR="9525" marT="9525" marB="0" anchor="b">
                    <a:lnL w="12700" cmpd="sng">
                      <a:noFill/>
                    </a:lnL>
                    <a:lnT w="12700" cap="flat" cmpd="sng" algn="ctr">
                      <a:noFill/>
                      <a:prstDash val="solid"/>
                      <a:round/>
                      <a:headEnd type="none" w="med" len="med"/>
                      <a:tailEnd type="none" w="med" len="med"/>
                    </a:lnT>
                  </a:tcPr>
                </a:tc>
                <a:tc>
                  <a:txBody>
                    <a:bodyPr/>
                    <a:lstStyle/>
                    <a:p>
                      <a:pPr algn="ctr" fontAlgn="b"/>
                      <a:r>
                        <a:rPr lang="en-US" sz="2000" b="1" i="0" u="none" strike="noStrike" dirty="0">
                          <a:solidFill>
                            <a:srgbClr val="000000"/>
                          </a:solidFill>
                          <a:effectLst/>
                          <a:latin typeface="Calibri"/>
                        </a:rPr>
                        <a:t>60 min</a:t>
                      </a:r>
                    </a:p>
                  </a:txBody>
                  <a:tcPr marL="9525" marR="9525" marT="9525" marB="0" anchor="b">
                    <a:lnT w="12700" cap="flat" cmpd="sng" algn="ctr">
                      <a:noFill/>
                      <a:prstDash val="solid"/>
                      <a:round/>
                      <a:headEnd type="none" w="med" len="med"/>
                      <a:tailEnd type="none" w="med" len="med"/>
                    </a:lnT>
                  </a:tcPr>
                </a:tc>
              </a:tr>
              <a:tr h="740229">
                <a:tc>
                  <a:txBody>
                    <a:bodyPr/>
                    <a:lstStyle/>
                    <a:p>
                      <a:pPr algn="l" fontAlgn="b"/>
                      <a:r>
                        <a:rPr lang="en-US" sz="2000" b="0" i="0" u="none" strike="noStrike" dirty="0">
                          <a:solidFill>
                            <a:srgbClr val="000000"/>
                          </a:solidFill>
                          <a:effectLst/>
                          <a:latin typeface="Calibri"/>
                        </a:rPr>
                        <a:t>Feeder 7E</a:t>
                      </a:r>
                    </a:p>
                  </a:txBody>
                  <a:tcPr marL="9525" marR="9525" marT="9525" marB="0" anchor="b"/>
                </a:tc>
                <a:tc>
                  <a:txBody>
                    <a:bodyPr/>
                    <a:lstStyle/>
                    <a:p>
                      <a:pPr algn="ctr" fontAlgn="b"/>
                      <a:r>
                        <a:rPr lang="en-US" sz="2000" b="0" i="0" u="none" strike="noStrike" dirty="0">
                          <a:solidFill>
                            <a:srgbClr val="000000"/>
                          </a:solidFill>
                          <a:effectLst/>
                          <a:latin typeface="Calibri"/>
                        </a:rPr>
                        <a:t>3.5</a:t>
                      </a:r>
                    </a:p>
                  </a:txBody>
                  <a:tcPr marL="9525" marR="9525" marT="9525" marB="0" anchor="b"/>
                </a:tc>
                <a:tc>
                  <a:txBody>
                    <a:bodyPr/>
                    <a:lstStyle/>
                    <a:p>
                      <a:pPr algn="ctr" fontAlgn="b"/>
                      <a:r>
                        <a:rPr lang="en-US" sz="2000" b="0" i="0" u="none" strike="noStrike" dirty="0">
                          <a:solidFill>
                            <a:srgbClr val="000000"/>
                          </a:solidFill>
                          <a:effectLst/>
                          <a:latin typeface="Calibri"/>
                        </a:rPr>
                        <a:t>4.9</a:t>
                      </a:r>
                    </a:p>
                  </a:txBody>
                  <a:tcPr marL="9525" marR="9525" marT="9525" marB="0" anchor="b"/>
                </a:tc>
                <a:tc>
                  <a:txBody>
                    <a:bodyPr/>
                    <a:lstStyle/>
                    <a:p>
                      <a:pPr algn="ctr" fontAlgn="b"/>
                      <a:r>
                        <a:rPr lang="en-US" sz="2000" b="0" i="0" u="none" strike="noStrike" dirty="0">
                          <a:solidFill>
                            <a:srgbClr val="000000"/>
                          </a:solidFill>
                          <a:effectLst/>
                          <a:latin typeface="Calibri"/>
                        </a:rPr>
                        <a:t>2.0</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smtClean="0">
                          <a:solidFill>
                            <a:schemeClr val="tx1"/>
                          </a:solidFill>
                          <a:effectLst/>
                          <a:latin typeface="Calibri"/>
                        </a:rPr>
                        <a:t>$2.4</a:t>
                      </a:r>
                      <a:endParaRPr lang="en-US" sz="20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smtClean="0">
                          <a:solidFill>
                            <a:schemeClr val="tx1"/>
                          </a:solidFill>
                          <a:effectLst/>
                          <a:latin typeface="Calibri"/>
                        </a:rPr>
                        <a:t>$3.6</a:t>
                      </a:r>
                      <a:endParaRPr lang="en-US" sz="2000" b="0" i="0" u="none" strike="noStrike" dirty="0">
                        <a:solidFill>
                          <a:schemeClr val="tx1"/>
                        </a:solidFill>
                        <a:effectLst/>
                        <a:latin typeface="Calibri"/>
                      </a:endParaRPr>
                    </a:p>
                  </a:txBody>
                  <a:tcPr marL="9525" marR="9525" marT="9525" marB="0" anchor="b">
                    <a:lnL w="12700" cmpd="sng">
                      <a:noFill/>
                    </a:lnL>
                  </a:tcPr>
                </a:tc>
                <a:tc>
                  <a:txBody>
                    <a:bodyPr/>
                    <a:lstStyle/>
                    <a:p>
                      <a:pPr algn="ctr" fontAlgn="b"/>
                      <a:r>
                        <a:rPr lang="en-US" sz="2000" b="0" i="0" u="none" strike="noStrike" dirty="0" smtClean="0">
                          <a:solidFill>
                            <a:schemeClr val="tx1"/>
                          </a:solidFill>
                          <a:effectLst/>
                          <a:latin typeface="Calibri"/>
                        </a:rPr>
                        <a:t>$5.58</a:t>
                      </a:r>
                      <a:endParaRPr lang="en-US" sz="2000" b="0" i="0" u="none" strike="noStrike" dirty="0">
                        <a:solidFill>
                          <a:schemeClr val="tx1"/>
                        </a:solidFill>
                        <a:effectLst/>
                        <a:latin typeface="Calibri"/>
                      </a:endParaRPr>
                    </a:p>
                  </a:txBody>
                  <a:tcPr marL="9525" marR="9525" marT="9525" marB="0" anchor="b"/>
                </a:tc>
              </a:tr>
              <a:tr h="740229">
                <a:tc>
                  <a:txBody>
                    <a:bodyPr/>
                    <a:lstStyle/>
                    <a:p>
                      <a:pPr algn="l" fontAlgn="b"/>
                      <a:r>
                        <a:rPr lang="en-US" sz="2000" b="0" i="0" u="none" strike="noStrike">
                          <a:solidFill>
                            <a:srgbClr val="000000"/>
                          </a:solidFill>
                          <a:effectLst/>
                          <a:latin typeface="Calibri"/>
                        </a:rPr>
                        <a:t>Feeder 9E</a:t>
                      </a:r>
                    </a:p>
                  </a:txBody>
                  <a:tcPr marL="9525" marR="9525" marT="9525" marB="0" anchor="b"/>
                </a:tc>
                <a:tc>
                  <a:txBody>
                    <a:bodyPr/>
                    <a:lstStyle/>
                    <a:p>
                      <a:pPr algn="ctr" fontAlgn="b"/>
                      <a:r>
                        <a:rPr lang="en-US" sz="2000" b="0" i="0" u="none" strike="noStrike" dirty="0">
                          <a:solidFill>
                            <a:srgbClr val="000000"/>
                          </a:solidFill>
                          <a:effectLst/>
                          <a:latin typeface="Calibri"/>
                        </a:rPr>
                        <a:t>4.8</a:t>
                      </a:r>
                    </a:p>
                  </a:txBody>
                  <a:tcPr marL="9525" marR="9525" marT="9525" marB="0" anchor="b"/>
                </a:tc>
                <a:tc>
                  <a:txBody>
                    <a:bodyPr/>
                    <a:lstStyle/>
                    <a:p>
                      <a:pPr algn="ctr" fontAlgn="b"/>
                      <a:r>
                        <a:rPr lang="en-US" sz="2000" b="0" i="0" u="none" strike="noStrike" dirty="0">
                          <a:solidFill>
                            <a:srgbClr val="000000"/>
                          </a:solidFill>
                          <a:effectLst/>
                          <a:latin typeface="Calibri"/>
                        </a:rPr>
                        <a:t>6.7</a:t>
                      </a:r>
                    </a:p>
                  </a:txBody>
                  <a:tcPr marL="9525" marR="9525" marT="9525" marB="0" anchor="b"/>
                </a:tc>
                <a:tc>
                  <a:txBody>
                    <a:bodyPr/>
                    <a:lstStyle/>
                    <a:p>
                      <a:pPr algn="ctr" fontAlgn="b"/>
                      <a:r>
                        <a:rPr lang="en-US" sz="2000" b="0" i="0" u="none" strike="noStrike">
                          <a:solidFill>
                            <a:srgbClr val="000000"/>
                          </a:solidFill>
                          <a:effectLst/>
                          <a:latin typeface="Calibri"/>
                        </a:rPr>
                        <a:t>3.0</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smtClean="0">
                          <a:solidFill>
                            <a:schemeClr val="tx1"/>
                          </a:solidFill>
                          <a:effectLst/>
                          <a:latin typeface="Calibri"/>
                        </a:rPr>
                        <a:t>$3.6</a:t>
                      </a:r>
                      <a:endParaRPr lang="en-US" sz="20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smtClean="0">
                          <a:solidFill>
                            <a:schemeClr val="tx1"/>
                          </a:solidFill>
                          <a:effectLst/>
                          <a:latin typeface="Calibri"/>
                        </a:rPr>
                        <a:t>$5.5</a:t>
                      </a:r>
                      <a:endParaRPr lang="en-US" sz="2000" b="0" i="0" u="none" strike="noStrike" dirty="0">
                        <a:solidFill>
                          <a:schemeClr val="tx1"/>
                        </a:solidFill>
                        <a:effectLst/>
                        <a:latin typeface="Calibri"/>
                      </a:endParaRPr>
                    </a:p>
                  </a:txBody>
                  <a:tcPr marL="9525" marR="9525" marT="9525" marB="0" anchor="b">
                    <a:lnL w="12700" cmpd="sng">
                      <a:noFill/>
                    </a:lnL>
                  </a:tcPr>
                </a:tc>
                <a:tc>
                  <a:txBody>
                    <a:bodyPr/>
                    <a:lstStyle/>
                    <a:p>
                      <a:pPr algn="ctr" fontAlgn="b"/>
                      <a:r>
                        <a:rPr lang="en-US" sz="2000" b="0" i="0" u="none" strike="noStrike" dirty="0" smtClean="0">
                          <a:solidFill>
                            <a:schemeClr val="tx1"/>
                          </a:solidFill>
                          <a:effectLst/>
                          <a:latin typeface="Calibri"/>
                        </a:rPr>
                        <a:t>$8.37</a:t>
                      </a:r>
                      <a:endParaRPr lang="en-US" sz="2000" b="0" i="0" u="none" strike="noStrike" dirty="0">
                        <a:solidFill>
                          <a:schemeClr val="tx1"/>
                        </a:solidFill>
                        <a:effectLst/>
                        <a:latin typeface="Calibri"/>
                      </a:endParaRPr>
                    </a:p>
                  </a:txBody>
                  <a:tcPr marL="9525" marR="9525" marT="9525" marB="0" anchor="b"/>
                </a:tc>
              </a:tr>
              <a:tr h="740229">
                <a:tc>
                  <a:txBody>
                    <a:bodyPr/>
                    <a:lstStyle/>
                    <a:p>
                      <a:pPr algn="l" fontAlgn="b"/>
                      <a:r>
                        <a:rPr lang="en-US" sz="2000" b="0" i="0" u="none" strike="noStrike">
                          <a:solidFill>
                            <a:srgbClr val="000000"/>
                          </a:solidFill>
                          <a:effectLst/>
                          <a:latin typeface="Calibri"/>
                        </a:rPr>
                        <a:t>Water Plant</a:t>
                      </a:r>
                    </a:p>
                  </a:txBody>
                  <a:tcPr marL="9525" marR="9525" marT="9525" marB="0" anchor="b"/>
                </a:tc>
                <a:tc>
                  <a:txBody>
                    <a:bodyPr/>
                    <a:lstStyle/>
                    <a:p>
                      <a:pPr algn="ctr" fontAlgn="b"/>
                      <a:r>
                        <a:rPr lang="en-US" sz="2000" b="0" i="0" u="none" strike="noStrike">
                          <a:solidFill>
                            <a:srgbClr val="000000"/>
                          </a:solidFill>
                          <a:effectLst/>
                          <a:latin typeface="Calibri"/>
                        </a:rPr>
                        <a:t>2.1</a:t>
                      </a:r>
                    </a:p>
                  </a:txBody>
                  <a:tcPr marL="9525" marR="9525" marT="9525" marB="0" anchor="b"/>
                </a:tc>
                <a:tc>
                  <a:txBody>
                    <a:bodyPr/>
                    <a:lstStyle/>
                    <a:p>
                      <a:pPr algn="ctr" fontAlgn="b"/>
                      <a:r>
                        <a:rPr lang="en-US" sz="2000" b="0" i="0" u="none" strike="noStrike">
                          <a:solidFill>
                            <a:srgbClr val="000000"/>
                          </a:solidFill>
                          <a:effectLst/>
                          <a:latin typeface="Calibri"/>
                        </a:rPr>
                        <a:t>2.9</a:t>
                      </a:r>
                    </a:p>
                  </a:txBody>
                  <a:tcPr marL="9525" marR="9525" marT="9525" marB="0" anchor="b"/>
                </a:tc>
                <a:tc>
                  <a:txBody>
                    <a:bodyPr/>
                    <a:lstStyle/>
                    <a:p>
                      <a:pPr algn="ctr" fontAlgn="b"/>
                      <a:r>
                        <a:rPr lang="en-US" sz="2000" b="0" i="0" u="none" strike="noStrike" dirty="0">
                          <a:solidFill>
                            <a:srgbClr val="000000"/>
                          </a:solidFill>
                          <a:effectLst/>
                          <a:latin typeface="Calibri"/>
                        </a:rPr>
                        <a:t> </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chemeClr val="tx1"/>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chemeClr val="tx1"/>
                          </a:solidFill>
                          <a:effectLst/>
                          <a:latin typeface="Calibri"/>
                        </a:rPr>
                        <a:t> </a:t>
                      </a:r>
                    </a:p>
                  </a:txBody>
                  <a:tcPr marL="9525" marR="9525" marT="9525" marB="0" anchor="b">
                    <a:lnL w="12700" cmpd="sng">
                      <a:noFill/>
                    </a:lnL>
                  </a:tcPr>
                </a:tc>
                <a:tc>
                  <a:txBody>
                    <a:bodyPr/>
                    <a:lstStyle/>
                    <a:p>
                      <a:pPr algn="ctr" fontAlgn="b"/>
                      <a:r>
                        <a:rPr lang="en-US" sz="2000" b="0" i="0" u="none" strike="noStrike" dirty="0">
                          <a:solidFill>
                            <a:schemeClr val="tx1"/>
                          </a:solidFill>
                          <a:effectLst/>
                          <a:latin typeface="Calibri"/>
                        </a:rPr>
                        <a:t> </a:t>
                      </a:r>
                    </a:p>
                  </a:txBody>
                  <a:tcPr marL="9525" marR="9525" marT="9525" marB="0" anchor="b"/>
                </a:tc>
              </a:tr>
              <a:tr h="740229">
                <a:tc>
                  <a:txBody>
                    <a:bodyPr/>
                    <a:lstStyle/>
                    <a:p>
                      <a:pPr algn="l" fontAlgn="b"/>
                      <a:r>
                        <a:rPr lang="en-US" sz="2000" b="0" i="0" u="none" strike="noStrike">
                          <a:solidFill>
                            <a:srgbClr val="000000"/>
                          </a:solidFill>
                          <a:effectLst/>
                          <a:latin typeface="Calibri"/>
                        </a:rPr>
                        <a:t>Feeder 7E &amp; 9E </a:t>
                      </a:r>
                    </a:p>
                  </a:txBody>
                  <a:tcPr marL="9525" marR="9525" marT="9525" marB="0" anchor="b"/>
                </a:tc>
                <a:tc>
                  <a:txBody>
                    <a:bodyPr/>
                    <a:lstStyle/>
                    <a:p>
                      <a:pPr algn="ctr" fontAlgn="b"/>
                      <a:r>
                        <a:rPr lang="en-US" sz="2000" b="0" i="0" u="none" strike="noStrike">
                          <a:solidFill>
                            <a:srgbClr val="000000"/>
                          </a:solidFill>
                          <a:effectLst/>
                          <a:latin typeface="Calibri"/>
                        </a:rPr>
                        <a:t>8.3</a:t>
                      </a:r>
                    </a:p>
                  </a:txBody>
                  <a:tcPr marL="9525" marR="9525" marT="9525" marB="0" anchor="b"/>
                </a:tc>
                <a:tc>
                  <a:txBody>
                    <a:bodyPr/>
                    <a:lstStyle/>
                    <a:p>
                      <a:pPr algn="ctr" fontAlgn="b"/>
                      <a:r>
                        <a:rPr lang="en-US" sz="2000" b="0" i="0" u="none" strike="noStrike">
                          <a:solidFill>
                            <a:srgbClr val="000000"/>
                          </a:solidFill>
                          <a:effectLst/>
                          <a:latin typeface="Calibri"/>
                        </a:rPr>
                        <a:t>11.6</a:t>
                      </a:r>
                    </a:p>
                  </a:txBody>
                  <a:tcPr marL="9525" marR="9525" marT="9525" marB="0" anchor="b"/>
                </a:tc>
                <a:tc>
                  <a:txBody>
                    <a:bodyPr/>
                    <a:lstStyle/>
                    <a:p>
                      <a:pPr algn="ctr" fontAlgn="b"/>
                      <a:r>
                        <a:rPr lang="en-US" sz="2000" b="0" i="0" u="none" strike="noStrike">
                          <a:solidFill>
                            <a:srgbClr val="000000"/>
                          </a:solidFill>
                          <a:effectLst/>
                          <a:latin typeface="Calibri"/>
                        </a:rPr>
                        <a:t>4.0</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smtClean="0">
                          <a:solidFill>
                            <a:schemeClr val="tx1"/>
                          </a:solidFill>
                          <a:effectLst/>
                          <a:latin typeface="Calibri"/>
                        </a:rPr>
                        <a:t>$4.8</a:t>
                      </a:r>
                      <a:endParaRPr lang="en-US" sz="20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smtClean="0">
                          <a:solidFill>
                            <a:schemeClr val="tx1"/>
                          </a:solidFill>
                          <a:effectLst/>
                          <a:latin typeface="Calibri"/>
                        </a:rPr>
                        <a:t>$7.28</a:t>
                      </a:r>
                      <a:endParaRPr lang="en-US" sz="2000" b="0" i="0" u="none" strike="noStrike" dirty="0">
                        <a:solidFill>
                          <a:schemeClr val="tx1"/>
                        </a:solidFill>
                        <a:effectLst/>
                        <a:latin typeface="Calibri"/>
                      </a:endParaRPr>
                    </a:p>
                  </a:txBody>
                  <a:tcPr marL="9525" marR="9525" marT="9525" marB="0" anchor="b">
                    <a:lnL w="12700" cmpd="sng">
                      <a:noFill/>
                    </a:lnL>
                  </a:tcPr>
                </a:tc>
                <a:tc>
                  <a:txBody>
                    <a:bodyPr/>
                    <a:lstStyle/>
                    <a:p>
                      <a:pPr algn="ctr" fontAlgn="b"/>
                      <a:r>
                        <a:rPr lang="en-US" sz="2000" b="0" i="0" u="none" strike="noStrike" dirty="0" smtClean="0">
                          <a:solidFill>
                            <a:schemeClr val="tx1"/>
                          </a:solidFill>
                          <a:effectLst/>
                          <a:latin typeface="Calibri"/>
                        </a:rPr>
                        <a:t>$11.16</a:t>
                      </a:r>
                      <a:endParaRPr lang="en-US" sz="2000" b="0" i="0" u="none" strike="noStrike" dirty="0">
                        <a:solidFill>
                          <a:schemeClr val="tx1"/>
                        </a:solidFill>
                        <a:effectLst/>
                        <a:latin typeface="Calibri"/>
                      </a:endParaRPr>
                    </a:p>
                  </a:txBody>
                  <a:tcPr marL="9525" marR="9525" marT="9525" marB="0" anchor="b"/>
                </a:tc>
              </a:tr>
              <a:tr h="740229">
                <a:tc>
                  <a:txBody>
                    <a:bodyPr/>
                    <a:lstStyle/>
                    <a:p>
                      <a:pPr algn="l" fontAlgn="b"/>
                      <a:r>
                        <a:rPr lang="en-US" sz="2000" b="0" i="0" u="none" strike="noStrike">
                          <a:solidFill>
                            <a:srgbClr val="000000"/>
                          </a:solidFill>
                          <a:effectLst/>
                          <a:latin typeface="Calibri"/>
                        </a:rPr>
                        <a:t>Feeders 7E, 9E &amp; WP</a:t>
                      </a:r>
                    </a:p>
                  </a:txBody>
                  <a:tcPr marL="9525" marR="9525" marT="9525" marB="0" anchor="b"/>
                </a:tc>
                <a:tc>
                  <a:txBody>
                    <a:bodyPr/>
                    <a:lstStyle/>
                    <a:p>
                      <a:pPr algn="ctr" fontAlgn="b"/>
                      <a:r>
                        <a:rPr lang="en-US" sz="2000" b="0" i="0" u="none" strike="noStrike">
                          <a:solidFill>
                            <a:srgbClr val="000000"/>
                          </a:solidFill>
                          <a:effectLst/>
                          <a:latin typeface="Calibri"/>
                        </a:rPr>
                        <a:t>10.4</a:t>
                      </a:r>
                    </a:p>
                  </a:txBody>
                  <a:tcPr marL="9525" marR="9525" marT="9525" marB="0" anchor="b"/>
                </a:tc>
                <a:tc>
                  <a:txBody>
                    <a:bodyPr/>
                    <a:lstStyle/>
                    <a:p>
                      <a:pPr algn="ctr" fontAlgn="b"/>
                      <a:r>
                        <a:rPr lang="en-US" sz="2000" b="0" i="0" u="none" strike="noStrike">
                          <a:solidFill>
                            <a:srgbClr val="000000"/>
                          </a:solidFill>
                          <a:effectLst/>
                          <a:latin typeface="Calibri"/>
                        </a:rPr>
                        <a:t>14.4</a:t>
                      </a:r>
                    </a:p>
                  </a:txBody>
                  <a:tcPr marL="9525" marR="9525" marT="9525" marB="0" anchor="b"/>
                </a:tc>
                <a:tc>
                  <a:txBody>
                    <a:bodyPr/>
                    <a:lstStyle/>
                    <a:p>
                      <a:pPr algn="ctr" fontAlgn="b"/>
                      <a:r>
                        <a:rPr lang="en-US" sz="2000" b="0" i="0" u="none" strike="noStrike">
                          <a:solidFill>
                            <a:srgbClr val="000000"/>
                          </a:solidFill>
                          <a:effectLst/>
                          <a:latin typeface="Calibri"/>
                        </a:rPr>
                        <a:t>5.0</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smtClean="0">
                          <a:solidFill>
                            <a:schemeClr val="tx1"/>
                          </a:solidFill>
                          <a:effectLst/>
                          <a:latin typeface="Calibri"/>
                        </a:rPr>
                        <a:t>$4.8</a:t>
                      </a:r>
                      <a:endParaRPr lang="en-US" sz="20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smtClean="0">
                          <a:solidFill>
                            <a:schemeClr val="tx1"/>
                          </a:solidFill>
                          <a:effectLst/>
                          <a:latin typeface="Calibri"/>
                        </a:rPr>
                        <a:t>$9.1</a:t>
                      </a:r>
                      <a:endParaRPr lang="en-US" sz="2000" b="0" i="0" u="none" strike="noStrike" dirty="0">
                        <a:solidFill>
                          <a:schemeClr val="tx1"/>
                        </a:solidFill>
                        <a:effectLst/>
                        <a:latin typeface="Calibri"/>
                      </a:endParaRPr>
                    </a:p>
                  </a:txBody>
                  <a:tcPr marL="9525" marR="9525" marT="9525" marB="0" anchor="b">
                    <a:lnL w="12700" cmpd="sng">
                      <a:noFill/>
                    </a:lnL>
                  </a:tcPr>
                </a:tc>
                <a:tc>
                  <a:txBody>
                    <a:bodyPr/>
                    <a:lstStyle/>
                    <a:p>
                      <a:pPr algn="ctr" fontAlgn="b"/>
                      <a:r>
                        <a:rPr lang="en-US" sz="2000" b="0" i="0" u="none" strike="noStrike" dirty="0" smtClean="0">
                          <a:solidFill>
                            <a:schemeClr val="tx1"/>
                          </a:solidFill>
                          <a:effectLst/>
                          <a:latin typeface="Calibri"/>
                        </a:rPr>
                        <a:t>$13.95</a:t>
                      </a:r>
                      <a:endParaRPr lang="en-US" sz="2000" b="0" i="0" u="none" strike="noStrike" dirty="0">
                        <a:solidFill>
                          <a:schemeClr val="tx1"/>
                        </a:solidFill>
                        <a:effectLst/>
                        <a:latin typeface="Calibri"/>
                      </a:endParaRPr>
                    </a:p>
                  </a:txBody>
                  <a:tcPr marL="9525" marR="9525" marT="9525" marB="0" anchor="b"/>
                </a:tc>
              </a:tr>
            </a:tbl>
          </a:graphicData>
        </a:graphic>
      </p:graphicFrame>
    </p:spTree>
    <p:extLst>
      <p:ext uri="{BB962C8B-B14F-4D97-AF65-F5344CB8AC3E}">
        <p14:creationId xmlns="" xmlns:p14="http://schemas.microsoft.com/office/powerpoint/2010/main" val="3327132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DG+IG Backup Slides</a:t>
            </a:r>
          </a:p>
        </p:txBody>
      </p:sp>
      <p:sp>
        <p:nvSpPr>
          <p:cNvPr id="57347"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endParaRPr lang="en-US" sz="1600">
              <a:latin typeface="Calibri" pitchFamily="34" charset="0"/>
              <a:cs typeface="Arial" charset="0"/>
            </a:endParaRPr>
          </a:p>
        </p:txBody>
      </p:sp>
      <p:sp>
        <p:nvSpPr>
          <p:cNvPr id="5" name="Content Placeholder 23"/>
          <p:cNvSpPr txBox="1">
            <a:spLocks/>
          </p:cNvSpPr>
          <p:nvPr/>
        </p:nvSpPr>
        <p:spPr>
          <a:xfrm>
            <a:off x="84665" y="2675469"/>
            <a:ext cx="8911164" cy="1473201"/>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defRPr/>
            </a:pPr>
            <a:r>
              <a:rPr lang="en-US" sz="4000" dirty="0" smtClean="0">
                <a:solidFill>
                  <a:srgbClr val="000000"/>
                </a:solidFill>
                <a:latin typeface="Arial"/>
                <a:cs typeface="Arial"/>
              </a:rPr>
              <a:t>DG+IG</a:t>
            </a:r>
          </a:p>
          <a:p>
            <a:pPr marL="0" indent="0" algn="ctr">
              <a:buNone/>
              <a:defRPr/>
            </a:pPr>
            <a:r>
              <a:rPr lang="en-US" sz="4000" dirty="0" smtClean="0">
                <a:solidFill>
                  <a:srgbClr val="000000"/>
                </a:solidFill>
                <a:latin typeface="Arial"/>
                <a:cs typeface="Arial"/>
              </a:rPr>
              <a:t>Backup Slides</a:t>
            </a:r>
          </a:p>
        </p:txBody>
      </p:sp>
    </p:spTree>
    <p:extLst>
      <p:ext uri="{BB962C8B-B14F-4D97-AF65-F5344CB8AC3E}">
        <p14:creationId xmlns:p14="http://schemas.microsoft.com/office/powerpoint/2010/main" xmlns="" val="2068788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Advanced Inverters can Play a Significant Role</a:t>
            </a:r>
            <a:endParaRPr lang="en-US" dirty="0"/>
          </a:p>
        </p:txBody>
      </p:sp>
      <p:sp>
        <p:nvSpPr>
          <p:cNvPr id="3" name="Content Placeholder 2"/>
          <p:cNvSpPr>
            <a:spLocks noGrp="1"/>
          </p:cNvSpPr>
          <p:nvPr>
            <p:ph idx="1"/>
          </p:nvPr>
        </p:nvSpPr>
        <p:spPr>
          <a:xfrm>
            <a:off x="0" y="838200"/>
            <a:ext cx="9067800" cy="4678363"/>
          </a:xfrm>
        </p:spPr>
        <p:txBody>
          <a:bodyPr>
            <a:normAutofit fontScale="92500" lnSpcReduction="10000"/>
          </a:bodyPr>
          <a:lstStyle/>
          <a:p>
            <a:r>
              <a:rPr lang="en-US" sz="2400" dirty="0" smtClean="0"/>
              <a:t>Research has shown that advanced inverters can dramatically increase PV penetration levels</a:t>
            </a:r>
          </a:p>
          <a:p>
            <a:pPr lvl="1"/>
            <a:r>
              <a:rPr lang="en-US" sz="1800" dirty="0" smtClean="0"/>
              <a:t>EPRI report (2011) modeled actual distribution circuits to understand the effect reactive power support might have on distributed generation (DG) penetrations</a:t>
            </a:r>
          </a:p>
          <a:p>
            <a:pPr lvl="2"/>
            <a:r>
              <a:rPr lang="en-US" sz="1400" dirty="0" smtClean="0"/>
              <a:t>PV penetrations were limited by system voltage impacts</a:t>
            </a:r>
          </a:p>
          <a:p>
            <a:pPr lvl="2"/>
            <a:r>
              <a:rPr lang="en-US" sz="1400" dirty="0" smtClean="0"/>
              <a:t>When PV inverters were given autonomous volt/VAR control, “</a:t>
            </a:r>
            <a:r>
              <a:rPr lang="en-US" sz="1400" b="1" dirty="0" smtClean="0"/>
              <a:t>an additional 25-100% in PV power was found to be incorporated into a distribution circuit.</a:t>
            </a:r>
            <a:r>
              <a:rPr lang="en-US" sz="1400" dirty="0" smtClean="0"/>
              <a:t>”</a:t>
            </a:r>
          </a:p>
          <a:p>
            <a:pPr lvl="1"/>
            <a:r>
              <a:rPr lang="en-US" sz="1800" dirty="0" smtClean="0"/>
              <a:t>Thomson et al (2009) modeled reactive power control to manage local voltages</a:t>
            </a:r>
          </a:p>
          <a:p>
            <a:pPr lvl="2"/>
            <a:r>
              <a:rPr lang="en-US" sz="1400" dirty="0" smtClean="0"/>
              <a:t>“The addition of high penetrations of micro generation could raise voltages beyond the upper limit… reactive power capabilities of the inverters associated with micro generators could be an effective means of bringing the voltage back down to acceptable levels. Thus </a:t>
            </a:r>
            <a:r>
              <a:rPr lang="en-US" sz="1400" b="1" dirty="0" smtClean="0"/>
              <a:t>the distributed automatic voltage control facilitates a very high penetration of micro generation</a:t>
            </a:r>
            <a:r>
              <a:rPr lang="en-US" sz="1400" dirty="0" smtClean="0"/>
              <a:t>.”</a:t>
            </a:r>
          </a:p>
          <a:p>
            <a:endParaRPr lang="en-US" sz="2000" dirty="0" smtClean="0"/>
          </a:p>
          <a:p>
            <a:r>
              <a:rPr lang="en-US" sz="2000" dirty="0" smtClean="0"/>
              <a:t>Standards (such as IEEE 1547) undergoing updating to reflect advanced inverter capabilities (1547.8)</a:t>
            </a:r>
          </a:p>
          <a:p>
            <a:pPr marL="0" indent="0">
              <a:buNone/>
            </a:pPr>
            <a:endParaRPr lang="en-US" sz="600" dirty="0" smtClean="0"/>
          </a:p>
          <a:p>
            <a:pPr marL="0" indent="0">
              <a:buNone/>
            </a:pPr>
            <a:endParaRPr lang="en-US" sz="1200" dirty="0" smtClean="0"/>
          </a:p>
          <a:p>
            <a:pPr marL="0" indent="0">
              <a:buNone/>
            </a:pPr>
            <a:r>
              <a:rPr lang="en-US" sz="1200" dirty="0" smtClean="0"/>
              <a:t>Sources:</a:t>
            </a:r>
          </a:p>
          <a:p>
            <a:pPr marL="0" indent="0">
              <a:buNone/>
            </a:pPr>
            <a:r>
              <a:rPr lang="en-US" sz="1200" dirty="0" smtClean="0"/>
              <a:t>      EPRI, 2011. “Advanced Voltage Control Strategies for High Penetration of Distributed Generation.” Product ID: 1020155.</a:t>
            </a:r>
          </a:p>
          <a:p>
            <a:pPr marL="0" indent="0">
              <a:buNone/>
            </a:pPr>
            <a:r>
              <a:rPr lang="en-US" sz="1200" dirty="0" smtClean="0"/>
              <a:t>      Thomson et al, 2009.  “Distributed Automatic Voltage Control (DAVC).” CIRED 20</a:t>
            </a:r>
            <a:r>
              <a:rPr lang="en-US" sz="1200" baseline="30000" dirty="0" smtClean="0"/>
              <a:t>th</a:t>
            </a:r>
            <a:r>
              <a:rPr lang="en-US" sz="1200" dirty="0" smtClean="0"/>
              <a:t> International Conference on Electricity  		Distribution. </a:t>
            </a:r>
            <a:endParaRPr lang="en-US" sz="1200" dirty="0"/>
          </a:p>
          <a:p>
            <a:endParaRPr lang="en-US" sz="2400" dirty="0" smtClean="0"/>
          </a:p>
          <a:p>
            <a:pPr lvl="1"/>
            <a:endParaRPr lang="en-US" sz="2000" dirty="0" smtClean="0"/>
          </a:p>
          <a:p>
            <a:pPr marL="457200" lvl="1" indent="0">
              <a:buNone/>
            </a:pPr>
            <a:endParaRPr lang="en-US" sz="2400" dirty="0" smtClean="0"/>
          </a:p>
        </p:txBody>
      </p:sp>
    </p:spTree>
    <p:extLst>
      <p:ext uri="{BB962C8B-B14F-4D97-AF65-F5344CB8AC3E}">
        <p14:creationId xmlns="" xmlns:p14="http://schemas.microsoft.com/office/powerpoint/2010/main" val="3733485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Output Varies Slower than Irradiance</a:t>
            </a:r>
            <a:endParaRPr lang="en-US" dirty="0"/>
          </a:p>
        </p:txBody>
      </p:sp>
      <p:pic>
        <p:nvPicPr>
          <p:cNvPr id="22530" name="Picture 2"/>
          <p:cNvPicPr>
            <a:picLocks noGrp="1" noChangeAspect="1" noChangeArrowheads="1"/>
          </p:cNvPicPr>
          <p:nvPr>
            <p:ph idx="1"/>
          </p:nvPr>
        </p:nvPicPr>
        <p:blipFill>
          <a:blip r:embed="rId2"/>
          <a:srcRect/>
          <a:stretch>
            <a:fillRect/>
          </a:stretch>
        </p:blipFill>
        <p:spPr bwMode="auto">
          <a:xfrm>
            <a:off x="457200" y="1447800"/>
            <a:ext cx="8229600" cy="3678770"/>
          </a:xfrm>
          <a:prstGeom prst="rect">
            <a:avLst/>
          </a:prstGeom>
          <a:noFill/>
          <a:ln w="9525">
            <a:noFill/>
            <a:miter lim="800000"/>
            <a:headEnd/>
            <a:tailEnd/>
          </a:ln>
        </p:spPr>
      </p:pic>
      <p:sp>
        <p:nvSpPr>
          <p:cNvPr id="5" name="Rectangle 4"/>
          <p:cNvSpPr/>
          <p:nvPr/>
        </p:nvSpPr>
        <p:spPr>
          <a:xfrm>
            <a:off x="1447800" y="5126570"/>
            <a:ext cx="6248400" cy="646331"/>
          </a:xfrm>
          <a:prstGeom prst="rect">
            <a:avLst/>
          </a:prstGeom>
        </p:spPr>
        <p:txBody>
          <a:bodyPr wrap="square">
            <a:spAutoFit/>
          </a:bodyPr>
          <a:lstStyle/>
          <a:p>
            <a:r>
              <a:rPr lang="en-US" sz="1200" b="1" dirty="0" smtClean="0"/>
              <a:t>Figure 4. Cumulative distributions (95th to 100th percentiles) of irradiance and PV power changes over various time periods during a single day from a 30-kW PV system (left) and a multi-MW PV</a:t>
            </a:r>
            <a:endParaRPr lang="en-US" sz="1200" dirty="0"/>
          </a:p>
        </p:txBody>
      </p:sp>
      <p:sp>
        <p:nvSpPr>
          <p:cNvPr id="6" name="TextBox 5"/>
          <p:cNvSpPr txBox="1"/>
          <p:nvPr/>
        </p:nvSpPr>
        <p:spPr>
          <a:xfrm>
            <a:off x="1219200" y="5941367"/>
            <a:ext cx="6934200" cy="461665"/>
          </a:xfrm>
          <a:prstGeom prst="rect">
            <a:avLst/>
          </a:prstGeom>
          <a:noFill/>
        </p:spPr>
        <p:txBody>
          <a:bodyPr wrap="square" rtlCol="0">
            <a:spAutoFit/>
          </a:bodyPr>
          <a:lstStyle/>
          <a:p>
            <a:r>
              <a:rPr lang="en-US" sz="1200" dirty="0" smtClean="0"/>
              <a:t>Source: Mills, et al, LBNL, Understanding Variability and Uncertainty of </a:t>
            </a:r>
            <a:r>
              <a:rPr lang="en-US" sz="1200" dirty="0" err="1" smtClean="0"/>
              <a:t>Photovoltaics</a:t>
            </a:r>
            <a:r>
              <a:rPr lang="en-US" sz="1200" dirty="0" smtClean="0"/>
              <a:t> for Integration with the Electric Power System</a:t>
            </a:r>
            <a:endParaRPr lang="en-US" sz="1200" dirty="0"/>
          </a:p>
        </p:txBody>
      </p:sp>
    </p:spTree>
    <p:extLst>
      <p:ext uri="{BB962C8B-B14F-4D97-AF65-F5344CB8AC3E}">
        <p14:creationId xmlns="" xmlns:p14="http://schemas.microsoft.com/office/powerpoint/2010/main" val="188582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2"/>
          <p:cNvSpPr>
            <a:spLocks noGrp="1"/>
          </p:cNvSpPr>
          <p:nvPr>
            <p:ph type="title" idx="4294967295"/>
          </p:nvPr>
        </p:nvSpPr>
        <p:spPr>
          <a:xfrm>
            <a:off x="0" y="0"/>
            <a:ext cx="7315200" cy="762000"/>
          </a:xfrm>
        </p:spPr>
        <p:txBody>
          <a:bodyPr/>
          <a:lstStyle/>
          <a:p>
            <a:pPr algn="l"/>
            <a:r>
              <a:rPr lang="en-US" sz="2800" b="1" dirty="0" smtClean="0">
                <a:solidFill>
                  <a:schemeClr val="bg1"/>
                </a:solidFill>
              </a:rPr>
              <a:t>Clean Coalition Vision = DG+DR+ES+EV+MC2</a:t>
            </a:r>
          </a:p>
        </p:txBody>
      </p:sp>
      <p:pic>
        <p:nvPicPr>
          <p:cNvPr id="12290" name="Content Placeholder 21"/>
          <p:cNvPicPr>
            <a:picLocks noGrp="1" noChangeAspect="1"/>
          </p:cNvPicPr>
          <p:nvPr>
            <p:ph idx="4294967295"/>
          </p:nvPr>
        </p:nvPicPr>
        <p:blipFill>
          <a:blip r:embed="rId3"/>
          <a:srcRect/>
          <a:stretch>
            <a:fillRect/>
          </a:stretch>
        </p:blipFill>
        <p:spPr>
          <a:xfrm>
            <a:off x="762000" y="762000"/>
            <a:ext cx="7772400" cy="5700713"/>
          </a:xfrm>
        </p:spPr>
      </p:pic>
      <p:cxnSp>
        <p:nvCxnSpPr>
          <p:cNvPr id="24" name="Straight Arrow Connector 23"/>
          <p:cNvCxnSpPr/>
          <p:nvPr/>
        </p:nvCxnSpPr>
        <p:spPr>
          <a:xfrm flipH="1" flipV="1">
            <a:off x="6934200" y="4648200"/>
            <a:ext cx="76200" cy="4572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019800" y="2514600"/>
            <a:ext cx="533400" cy="6858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Maximum Power Fluctuations Decrease as the Number of Systems Increases</a:t>
            </a:r>
            <a:endParaRPr lang="en-US" dirty="0"/>
          </a:p>
        </p:txBody>
      </p:sp>
      <p:pic>
        <p:nvPicPr>
          <p:cNvPr id="23554" name="Picture 2"/>
          <p:cNvPicPr>
            <a:picLocks noGrp="1" noChangeAspect="1" noChangeArrowheads="1"/>
          </p:cNvPicPr>
          <p:nvPr>
            <p:ph idx="1"/>
          </p:nvPr>
        </p:nvPicPr>
        <p:blipFill>
          <a:blip r:embed="rId2"/>
          <a:srcRect/>
          <a:stretch>
            <a:fillRect/>
          </a:stretch>
        </p:blipFill>
        <p:spPr bwMode="auto">
          <a:xfrm>
            <a:off x="990600" y="1143000"/>
            <a:ext cx="7000875" cy="2743200"/>
          </a:xfrm>
          <a:prstGeom prst="rect">
            <a:avLst/>
          </a:prstGeom>
          <a:noFill/>
          <a:ln w="9525">
            <a:noFill/>
            <a:miter lim="800000"/>
            <a:headEnd/>
            <a:tailEnd/>
          </a:ln>
        </p:spPr>
      </p:pic>
      <p:sp>
        <p:nvSpPr>
          <p:cNvPr id="5" name="Rectangle 4"/>
          <p:cNvSpPr/>
          <p:nvPr/>
        </p:nvSpPr>
        <p:spPr>
          <a:xfrm>
            <a:off x="1143000" y="3886200"/>
            <a:ext cx="6848475" cy="1077218"/>
          </a:xfrm>
          <a:prstGeom prst="rect">
            <a:avLst/>
          </a:prstGeom>
        </p:spPr>
        <p:txBody>
          <a:bodyPr wrap="square">
            <a:spAutoFit/>
          </a:bodyPr>
          <a:lstStyle/>
          <a:p>
            <a:r>
              <a:rPr lang="en-US" sz="1600" dirty="0" smtClean="0"/>
              <a:t>Figure 7. (a) Maximum power fluctuations </a:t>
            </a:r>
            <a:r>
              <a:rPr lang="en-US" sz="1600" dirty="0" err="1" smtClean="0"/>
              <a:t>ΔPΔt,N</a:t>
            </a:r>
            <a:r>
              <a:rPr lang="en-US" sz="1600" dirty="0" smtClean="0"/>
              <a:t>, registered during a year for all possible combinations for N=1…six plants (all at Navarra). (b) Maximum power fluctuation observed for all the 15 possible combinations of N= 4 during a year.</a:t>
            </a:r>
            <a:endParaRPr lang="en-US" sz="1600" dirty="0"/>
          </a:p>
        </p:txBody>
      </p:sp>
      <p:sp>
        <p:nvSpPr>
          <p:cNvPr id="6" name="TextBox 5"/>
          <p:cNvSpPr txBox="1"/>
          <p:nvPr/>
        </p:nvSpPr>
        <p:spPr>
          <a:xfrm>
            <a:off x="990600" y="5335488"/>
            <a:ext cx="7315200" cy="307777"/>
          </a:xfrm>
          <a:prstGeom prst="rect">
            <a:avLst/>
          </a:prstGeom>
          <a:noFill/>
        </p:spPr>
        <p:txBody>
          <a:bodyPr wrap="square" rtlCol="0">
            <a:spAutoFit/>
          </a:bodyPr>
          <a:lstStyle/>
          <a:p>
            <a:r>
              <a:rPr lang="en-US" sz="1400" dirty="0" smtClean="0"/>
              <a:t>Source: Marcos, et al, Smoothing of PV power fluctuations by geographical dispersion</a:t>
            </a:r>
            <a:endParaRPr lang="en-US" sz="1400" dirty="0"/>
          </a:p>
        </p:txBody>
      </p:sp>
    </p:spTree>
    <p:extLst>
      <p:ext uri="{BB962C8B-B14F-4D97-AF65-F5344CB8AC3E}">
        <p14:creationId xmlns="" xmlns:p14="http://schemas.microsoft.com/office/powerpoint/2010/main" val="1415316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Smart Inverters – Voltage Support Capabilities</a:t>
            </a:r>
            <a:endParaRPr lang="en-US" dirty="0"/>
          </a:p>
        </p:txBody>
      </p:sp>
      <p:sp>
        <p:nvSpPr>
          <p:cNvPr id="3" name="Content Placeholder 2"/>
          <p:cNvSpPr>
            <a:spLocks noGrp="1"/>
          </p:cNvSpPr>
          <p:nvPr>
            <p:ph idx="1"/>
          </p:nvPr>
        </p:nvSpPr>
        <p:spPr>
          <a:xfrm>
            <a:off x="0" y="914400"/>
            <a:ext cx="8839200" cy="4906963"/>
          </a:xfrm>
        </p:spPr>
        <p:txBody>
          <a:bodyPr/>
          <a:lstStyle/>
          <a:p>
            <a:r>
              <a:rPr lang="en-US" sz="2400" dirty="0" smtClean="0"/>
              <a:t>Lower feeder voltages </a:t>
            </a:r>
            <a:r>
              <a:rPr lang="en-US" sz="2400" dirty="0" smtClean="0">
                <a:sym typeface="Wingdings"/>
              </a:rPr>
              <a:t> significant energy savings (CVR)</a:t>
            </a:r>
            <a:endParaRPr lang="en-US" sz="2400" dirty="0" smtClean="0"/>
          </a:p>
          <a:p>
            <a:pPr lvl="1"/>
            <a:endParaRPr lang="en-US" sz="2000" dirty="0" smtClean="0"/>
          </a:p>
          <a:p>
            <a:pPr lvl="1"/>
            <a:endParaRPr lang="en-US" sz="2000" dirty="0" smtClean="0"/>
          </a:p>
          <a:p>
            <a:pPr lvl="1"/>
            <a:endParaRPr lang="en-US" sz="2000" dirty="0" smtClean="0"/>
          </a:p>
          <a:p>
            <a:pPr lvl="1"/>
            <a:endParaRPr lang="en-US" sz="2400" dirty="0" smtClean="0"/>
          </a:p>
        </p:txBody>
      </p:sp>
      <p:sp>
        <p:nvSpPr>
          <p:cNvPr id="5" name="TextBox 4"/>
          <p:cNvSpPr txBox="1"/>
          <p:nvPr/>
        </p:nvSpPr>
        <p:spPr>
          <a:xfrm>
            <a:off x="6902604" y="6172200"/>
            <a:ext cx="2317595" cy="338554"/>
          </a:xfrm>
          <a:prstGeom prst="rect">
            <a:avLst/>
          </a:prstGeom>
          <a:noFill/>
        </p:spPr>
        <p:txBody>
          <a:bodyPr wrap="square" rtlCol="0">
            <a:spAutoFit/>
          </a:bodyPr>
          <a:lstStyle/>
          <a:p>
            <a:r>
              <a:rPr lang="en-US" sz="1600" dirty="0" smtClean="0"/>
              <a:t>Source: EPRI, 2011</a:t>
            </a:r>
            <a:endParaRPr lang="en-US" sz="1600" dirty="0"/>
          </a:p>
        </p:txBody>
      </p:sp>
      <p:pic>
        <p:nvPicPr>
          <p:cNvPr id="6" name="Picture 5" descr="Screen Shot 2012-10-11 at 11.33.00 AM.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1689798"/>
            <a:ext cx="9144000" cy="4131565"/>
          </a:xfrm>
          <a:prstGeom prst="rect">
            <a:avLst/>
          </a:prstGeom>
        </p:spPr>
      </p:pic>
    </p:spTree>
    <p:extLst>
      <p:ext uri="{BB962C8B-B14F-4D97-AF65-F5344CB8AC3E}">
        <p14:creationId xmlns="" xmlns:p14="http://schemas.microsoft.com/office/powerpoint/2010/main" val="4127415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Smart Inverters – Voltage Support Capabilities</a:t>
            </a:r>
            <a:endParaRPr lang="en-US" dirty="0"/>
          </a:p>
        </p:txBody>
      </p:sp>
      <p:sp>
        <p:nvSpPr>
          <p:cNvPr id="3" name="Content Placeholder 2"/>
          <p:cNvSpPr>
            <a:spLocks noGrp="1"/>
          </p:cNvSpPr>
          <p:nvPr>
            <p:ph idx="1"/>
          </p:nvPr>
        </p:nvSpPr>
        <p:spPr>
          <a:xfrm>
            <a:off x="0" y="914400"/>
            <a:ext cx="8839200" cy="4906963"/>
          </a:xfrm>
        </p:spPr>
        <p:txBody>
          <a:bodyPr/>
          <a:lstStyle/>
          <a:p>
            <a:r>
              <a:rPr lang="en-US" sz="2600" dirty="0" smtClean="0"/>
              <a:t>Smart inverters support nominal voltage bounds</a:t>
            </a:r>
            <a:endParaRPr lang="en-US" sz="2000" dirty="0" smtClean="0"/>
          </a:p>
          <a:p>
            <a:pPr lvl="1"/>
            <a:endParaRPr lang="en-US" sz="2000" dirty="0" smtClean="0"/>
          </a:p>
          <a:p>
            <a:pPr lvl="1"/>
            <a:endParaRPr lang="en-US" sz="2000" dirty="0" smtClean="0"/>
          </a:p>
          <a:p>
            <a:pPr lvl="1"/>
            <a:endParaRPr lang="en-US" sz="2000" dirty="0" smtClean="0"/>
          </a:p>
          <a:p>
            <a:pPr lvl="1"/>
            <a:endParaRPr lang="en-US" sz="2400" dirty="0" smtClean="0"/>
          </a:p>
        </p:txBody>
      </p:sp>
      <p:pic>
        <p:nvPicPr>
          <p:cNvPr id="4" name="Picture 3" descr="Screen Shot 2012-10-11 at 11.33.14 AM.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821448" y="1371600"/>
            <a:ext cx="7421137" cy="4800600"/>
          </a:xfrm>
          <a:prstGeom prst="rect">
            <a:avLst/>
          </a:prstGeom>
        </p:spPr>
      </p:pic>
      <p:sp>
        <p:nvSpPr>
          <p:cNvPr id="5" name="TextBox 4"/>
          <p:cNvSpPr txBox="1"/>
          <p:nvPr/>
        </p:nvSpPr>
        <p:spPr>
          <a:xfrm>
            <a:off x="6902604" y="6172200"/>
            <a:ext cx="2317595" cy="338554"/>
          </a:xfrm>
          <a:prstGeom prst="rect">
            <a:avLst/>
          </a:prstGeom>
          <a:noFill/>
        </p:spPr>
        <p:txBody>
          <a:bodyPr wrap="square" rtlCol="0">
            <a:spAutoFit/>
          </a:bodyPr>
          <a:lstStyle/>
          <a:p>
            <a:r>
              <a:rPr lang="en-US" sz="1600" dirty="0" smtClean="0"/>
              <a:t>Source: EPRI, 2011</a:t>
            </a:r>
            <a:endParaRPr lang="en-US" sz="1600" dirty="0"/>
          </a:p>
        </p:txBody>
      </p:sp>
    </p:spTree>
    <p:extLst>
      <p:ext uri="{BB962C8B-B14F-4D97-AF65-F5344CB8AC3E}">
        <p14:creationId xmlns="" xmlns:p14="http://schemas.microsoft.com/office/powerpoint/2010/main" val="154024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General Backup Slides</a:t>
            </a:r>
          </a:p>
        </p:txBody>
      </p:sp>
      <p:sp>
        <p:nvSpPr>
          <p:cNvPr id="57347"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endParaRPr lang="en-US" sz="1600">
              <a:latin typeface="Calibri" pitchFamily="34" charset="0"/>
              <a:cs typeface="Arial" charset="0"/>
            </a:endParaRPr>
          </a:p>
        </p:txBody>
      </p:sp>
      <p:sp>
        <p:nvSpPr>
          <p:cNvPr id="5" name="Content Placeholder 23"/>
          <p:cNvSpPr txBox="1">
            <a:spLocks/>
          </p:cNvSpPr>
          <p:nvPr/>
        </p:nvSpPr>
        <p:spPr>
          <a:xfrm>
            <a:off x="84665" y="2650069"/>
            <a:ext cx="8911164" cy="1473201"/>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defRPr/>
            </a:pPr>
            <a:r>
              <a:rPr lang="en-US" sz="4000" dirty="0" smtClean="0">
                <a:solidFill>
                  <a:srgbClr val="000000"/>
                </a:solidFill>
                <a:latin typeface="Arial"/>
                <a:cs typeface="Arial"/>
              </a:rPr>
              <a:t>General</a:t>
            </a:r>
          </a:p>
          <a:p>
            <a:pPr marL="0" indent="0" algn="ctr">
              <a:buNone/>
              <a:defRPr/>
            </a:pPr>
            <a:r>
              <a:rPr lang="en-US" sz="4000" dirty="0" smtClean="0">
                <a:solidFill>
                  <a:srgbClr val="000000"/>
                </a:solidFill>
                <a:latin typeface="Arial"/>
                <a:cs typeface="Arial"/>
              </a:rPr>
              <a:t>Backup Slides</a:t>
            </a:r>
          </a:p>
        </p:txBody>
      </p:sp>
    </p:spTree>
    <p:extLst>
      <p:ext uri="{BB962C8B-B14F-4D97-AF65-F5344CB8AC3E}">
        <p14:creationId xmlns:p14="http://schemas.microsoft.com/office/powerpoint/2010/main" xmlns="" val="2068788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p:txBody>
          <a:bodyPr>
            <a:normAutofit/>
          </a:bodyPr>
          <a:lstStyle/>
          <a:p>
            <a:r>
              <a:rPr lang="en-US" dirty="0" smtClean="0">
                <a:latin typeface="Arial" charset="0"/>
                <a:cs typeface="Arial" charset="0"/>
              </a:rPr>
              <a:t>Installed PV Costs in US </a:t>
            </a:r>
            <a:r>
              <a:rPr lang="en-US" dirty="0" err="1" smtClean="0">
                <a:latin typeface="Arial" charset="0"/>
                <a:cs typeface="Arial" charset="0"/>
              </a:rPr>
              <a:t>vs</a:t>
            </a:r>
            <a:r>
              <a:rPr lang="en-US" dirty="0" smtClean="0">
                <a:latin typeface="Arial" charset="0"/>
                <a:cs typeface="Arial" charset="0"/>
              </a:rPr>
              <a:t> Germany</a:t>
            </a:r>
          </a:p>
        </p:txBody>
      </p:sp>
      <p:sp>
        <p:nvSpPr>
          <p:cNvPr id="133124"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33127" name="TextBox 7"/>
          <p:cNvSpPr txBox="1">
            <a:spLocks noChangeArrowheads="1"/>
          </p:cNvSpPr>
          <p:nvPr/>
        </p:nvSpPr>
        <p:spPr bwMode="auto">
          <a:xfrm>
            <a:off x="7840431" y="5617708"/>
            <a:ext cx="1143000" cy="769441"/>
          </a:xfrm>
          <a:prstGeom prst="rect">
            <a:avLst/>
          </a:prstGeom>
          <a:noFill/>
          <a:ln w="9525">
            <a:noFill/>
            <a:miter lim="800000"/>
            <a:headEnd/>
            <a:tailEnd/>
          </a:ln>
        </p:spPr>
        <p:txBody>
          <a:bodyPr wrap="square">
            <a:spAutoFit/>
          </a:bodyPr>
          <a:lstStyle/>
          <a:p>
            <a:r>
              <a:rPr lang="en-US" sz="1100" dirty="0" smtClean="0">
                <a:cs typeface="Arial" charset="0"/>
              </a:rPr>
              <a:t>Sources:  LBNL, PwC, and Forbes;  Sep2012</a:t>
            </a:r>
            <a:endParaRPr lang="en-US" sz="1100" dirty="0">
              <a:cs typeface="Arial"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940428" y="762000"/>
            <a:ext cx="7471503" cy="4880077"/>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2" name="TextBox 3"/>
          <p:cNvSpPr txBox="1">
            <a:spLocks noChangeArrowheads="1"/>
          </p:cNvSpPr>
          <p:nvPr/>
        </p:nvSpPr>
        <p:spPr bwMode="auto">
          <a:xfrm>
            <a:off x="1084204" y="5679263"/>
            <a:ext cx="6756227" cy="707886"/>
          </a:xfrm>
          <a:prstGeom prst="rect">
            <a:avLst/>
          </a:prstGeom>
          <a:solidFill>
            <a:srgbClr val="FFFF00"/>
          </a:solidFill>
          <a:ln w="9525">
            <a:solidFill>
              <a:schemeClr val="tx1"/>
            </a:solidFill>
            <a:miter lim="800000"/>
            <a:headEnd/>
            <a:tailEnd/>
          </a:ln>
        </p:spPr>
        <p:txBody>
          <a:bodyPr wrap="square">
            <a:spAutoFit/>
          </a:bodyPr>
          <a:lstStyle/>
          <a:p>
            <a:pPr algn="ctr"/>
            <a:r>
              <a:rPr lang="en-US" sz="2000" dirty="0" smtClean="0">
                <a:cs typeface="Arial" charset="0"/>
              </a:rPr>
              <a:t>Rooftop solar project installation costs are roughly 2.5 times higher in the US than in Germany</a:t>
            </a:r>
            <a:endParaRPr lang="en-US" sz="2000" dirty="0">
              <a:cs typeface="Arial" charset="0"/>
            </a:endParaRPr>
          </a:p>
        </p:txBody>
      </p:sp>
    </p:spTree>
    <p:extLst>
      <p:ext uri="{BB962C8B-B14F-4D97-AF65-F5344CB8AC3E}">
        <p14:creationId xmlns:p14="http://schemas.microsoft.com/office/powerpoint/2010/main" xmlns="" val="509675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4"/>
          <p:cNvSpPr/>
          <p:nvPr/>
        </p:nvSpPr>
        <p:spPr>
          <a:xfrm>
            <a:off x="923026" y="1544128"/>
            <a:ext cx="7832785" cy="3778370"/>
          </a:xfrm>
          <a:custGeom>
            <a:avLst/>
            <a:gdLst>
              <a:gd name="connsiteX0" fmla="*/ 7824159 w 7832785"/>
              <a:gd name="connsiteY0" fmla="*/ 3769744 h 3778370"/>
              <a:gd name="connsiteX1" fmla="*/ 7832785 w 7832785"/>
              <a:gd name="connsiteY1" fmla="*/ 0 h 3778370"/>
              <a:gd name="connsiteX2" fmla="*/ 0 w 7832785"/>
              <a:gd name="connsiteY2" fmla="*/ 2398144 h 3778370"/>
              <a:gd name="connsiteX3" fmla="*/ 6167887 w 7832785"/>
              <a:gd name="connsiteY3" fmla="*/ 3778370 h 3778370"/>
              <a:gd name="connsiteX4" fmla="*/ 7824159 w 7832785"/>
              <a:gd name="connsiteY4" fmla="*/ 3769744 h 377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785" h="3778370">
                <a:moveTo>
                  <a:pt x="7824159" y="3769744"/>
                </a:moveTo>
                <a:cubicBezTo>
                  <a:pt x="7827034" y="2513163"/>
                  <a:pt x="7829910" y="1256581"/>
                  <a:pt x="7832785" y="0"/>
                </a:cubicBezTo>
                <a:lnTo>
                  <a:pt x="0" y="2398144"/>
                </a:lnTo>
                <a:lnTo>
                  <a:pt x="6167887" y="3778370"/>
                </a:lnTo>
                <a:lnTo>
                  <a:pt x="7824159" y="3769744"/>
                </a:lnTo>
                <a:close/>
              </a:path>
            </a:pathLst>
          </a:custGeom>
          <a:solidFill>
            <a:srgbClr val="AAFE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7516282" cy="762000"/>
          </a:xfrm>
        </p:spPr>
        <p:txBody>
          <a:bodyPr>
            <a:normAutofit fontScale="90000"/>
          </a:bodyPr>
          <a:lstStyle/>
          <a:p>
            <a:r>
              <a:rPr lang="en-US" dirty="0" smtClean="0"/>
              <a:t>Avoided Transmission in CA = $80 Billion over 20 yrs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890074386"/>
              </p:ext>
            </p:extLst>
          </p:nvPr>
        </p:nvGraphicFramePr>
        <p:xfrm>
          <a:off x="49619" y="761999"/>
          <a:ext cx="9008649" cy="5295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528704" y="6057749"/>
            <a:ext cx="8633611" cy="3832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latin typeface="Arial" pitchFamily="34" charset="0"/>
                <a:cs typeface="Arial" pitchFamily="34" charset="0"/>
              </a:rPr>
              <a:t>Business as Usual TAC Growth	                   TAC</a:t>
            </a:r>
            <a:r>
              <a:rPr lang="en-US" sz="1200" baseline="-25000" dirty="0" smtClean="0">
                <a:latin typeface="Arial" pitchFamily="34" charset="0"/>
                <a:cs typeface="Arial" pitchFamily="34" charset="0"/>
              </a:rPr>
              <a:t>0 </a:t>
            </a:r>
            <a:r>
              <a:rPr lang="en-US" sz="1200" dirty="0" smtClean="0">
                <a:latin typeface="Arial" pitchFamily="34" charset="0"/>
                <a:cs typeface="Arial" pitchFamily="34" charset="0"/>
              </a:rPr>
              <a:t>Depreciation + O&amp;M	                   Avoided  TAC Opportunity from DG</a:t>
            </a:r>
            <a:endParaRPr lang="en-US" sz="1200" dirty="0">
              <a:latin typeface="Arial" pitchFamily="34" charset="0"/>
              <a:cs typeface="Arial" pitchFamily="34" charset="0"/>
            </a:endParaRPr>
          </a:p>
        </p:txBody>
      </p:sp>
      <p:cxnSp>
        <p:nvCxnSpPr>
          <p:cNvPr id="6" name="Straight Connector 5"/>
          <p:cNvCxnSpPr/>
          <p:nvPr/>
        </p:nvCxnSpPr>
        <p:spPr>
          <a:xfrm>
            <a:off x="3302954" y="6210149"/>
            <a:ext cx="372415"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5413" y="6057749"/>
            <a:ext cx="345385" cy="304800"/>
          </a:xfrm>
          <a:prstGeom prst="rect">
            <a:avLst/>
          </a:prstGeom>
          <a:solidFill>
            <a:srgbClr val="AAFE5E"/>
          </a:solidFill>
          <a:ln w="63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85977" y="6210149"/>
            <a:ext cx="37241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91363" y="894814"/>
            <a:ext cx="127" cy="4591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12981" y="3700209"/>
            <a:ext cx="609600" cy="6126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827752" y="2759466"/>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5290" y="1295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080073" y="4261637"/>
            <a:ext cx="216680" cy="438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78717" y="4632793"/>
            <a:ext cx="2410443" cy="646331"/>
          </a:xfrm>
          <a:prstGeom prst="rect">
            <a:avLst/>
          </a:prstGeom>
          <a:noFill/>
        </p:spPr>
        <p:txBody>
          <a:bodyPr wrap="square" rtlCol="0">
            <a:spAutoFit/>
          </a:bodyPr>
          <a:lstStyle/>
          <a:p>
            <a:r>
              <a:rPr lang="en-US" dirty="0" smtClean="0"/>
              <a:t>Current TAC</a:t>
            </a:r>
          </a:p>
          <a:p>
            <a:r>
              <a:rPr lang="en-US" dirty="0" smtClean="0"/>
              <a:t>Rate (TAC</a:t>
            </a:r>
            <a:r>
              <a:rPr lang="en-US" baseline="-25000" dirty="0" smtClean="0"/>
              <a:t>0</a:t>
            </a:r>
            <a:r>
              <a:rPr lang="en-US" dirty="0" smtClean="0"/>
              <a:t>) = 1.2</a:t>
            </a:r>
            <a:endParaRPr lang="en-US" dirty="0"/>
          </a:p>
        </p:txBody>
      </p:sp>
      <p:sp>
        <p:nvSpPr>
          <p:cNvPr id="44" name="TextBox 43"/>
          <p:cNvSpPr txBox="1"/>
          <p:nvPr/>
        </p:nvSpPr>
        <p:spPr>
          <a:xfrm rot="20556340">
            <a:off x="1577654" y="2823549"/>
            <a:ext cx="3450599" cy="369332"/>
          </a:xfrm>
          <a:prstGeom prst="rect">
            <a:avLst/>
          </a:prstGeom>
          <a:noFill/>
        </p:spPr>
        <p:txBody>
          <a:bodyPr wrap="square" rtlCol="0">
            <a:spAutoFit/>
          </a:bodyPr>
          <a:lstStyle/>
          <a:p>
            <a:r>
              <a:rPr lang="en-US" dirty="0" smtClean="0"/>
              <a:t>Business As Usual TAC Growth</a:t>
            </a:r>
            <a:endParaRPr lang="en-US" dirty="0"/>
          </a:p>
        </p:txBody>
      </p:sp>
      <p:cxnSp>
        <p:nvCxnSpPr>
          <p:cNvPr id="45" name="Straight Arrow Connector 44"/>
          <p:cNvCxnSpPr/>
          <p:nvPr/>
        </p:nvCxnSpPr>
        <p:spPr>
          <a:xfrm flipV="1">
            <a:off x="4892512" y="2192390"/>
            <a:ext cx="974888" cy="32576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3330" y="788394"/>
            <a:ext cx="2744938" cy="646331"/>
          </a:xfrm>
          <a:prstGeom prst="rect">
            <a:avLst/>
          </a:prstGeom>
          <a:noFill/>
        </p:spPr>
        <p:txBody>
          <a:bodyPr wrap="square" rtlCol="0">
            <a:spAutoFit/>
          </a:bodyPr>
          <a:lstStyle/>
          <a:p>
            <a:r>
              <a:rPr lang="en-US" dirty="0" smtClean="0"/>
              <a:t>Business as Usual Year-20 TAC (TAC</a:t>
            </a:r>
            <a:r>
              <a:rPr lang="en-US" baseline="-25000" dirty="0" smtClean="0"/>
              <a:t>20</a:t>
            </a:r>
            <a:r>
              <a:rPr lang="en-US" dirty="0" smtClean="0"/>
              <a:t> ) = 2.7</a:t>
            </a:r>
            <a:endParaRPr lang="en-US" dirty="0"/>
          </a:p>
        </p:txBody>
      </p:sp>
      <p:sp>
        <p:nvSpPr>
          <p:cNvPr id="50" name="Oval 49"/>
          <p:cNvSpPr/>
          <p:nvPr/>
        </p:nvSpPr>
        <p:spPr>
          <a:xfrm>
            <a:off x="6995955" y="1696321"/>
            <a:ext cx="520326" cy="4950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847168" y="1944856"/>
            <a:ext cx="6423395"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1256" y="1760191"/>
            <a:ext cx="558394" cy="307777"/>
          </a:xfrm>
          <a:prstGeom prst="rect">
            <a:avLst/>
          </a:prstGeom>
          <a:noFill/>
        </p:spPr>
        <p:txBody>
          <a:bodyPr wrap="square" rtlCol="0">
            <a:spAutoFit/>
          </a:bodyPr>
          <a:lstStyle/>
          <a:p>
            <a:r>
              <a:rPr lang="en-US" sz="1400" dirty="0" smtClean="0"/>
              <a:t>2.7</a:t>
            </a:r>
            <a:endParaRPr lang="en-US" sz="1400" dirty="0"/>
          </a:p>
        </p:txBody>
      </p:sp>
      <p:cxnSp>
        <p:nvCxnSpPr>
          <p:cNvPr id="57" name="Straight Arrow Connector 56"/>
          <p:cNvCxnSpPr>
            <a:endCxn id="50" idx="7"/>
          </p:cNvCxnSpPr>
          <p:nvPr/>
        </p:nvCxnSpPr>
        <p:spPr>
          <a:xfrm flipH="1">
            <a:off x="7440081" y="1434725"/>
            <a:ext cx="491436" cy="334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086600" y="4955958"/>
            <a:ext cx="2667000" cy="338554"/>
          </a:xfrm>
          <a:prstGeom prst="rect">
            <a:avLst/>
          </a:prstGeom>
          <a:noFill/>
        </p:spPr>
        <p:txBody>
          <a:bodyPr wrap="square" rtlCol="0">
            <a:spAutoFit/>
          </a:bodyPr>
          <a:lstStyle/>
          <a:p>
            <a:r>
              <a:rPr lang="en-US" sz="1600" dirty="0" smtClean="0"/>
              <a:t>TAC</a:t>
            </a:r>
            <a:r>
              <a:rPr lang="en-US" sz="1600" baseline="-25000" dirty="0" smtClean="0"/>
              <a:t>0</a:t>
            </a:r>
            <a:r>
              <a:rPr lang="en-US" sz="1600" dirty="0" smtClean="0"/>
              <a:t> O&amp;M Level</a:t>
            </a:r>
            <a:endParaRPr lang="en-US" sz="1600" dirty="0"/>
          </a:p>
        </p:txBody>
      </p:sp>
      <p:cxnSp>
        <p:nvCxnSpPr>
          <p:cNvPr id="68" name="Straight Arrow Connector 67"/>
          <p:cNvCxnSpPr/>
          <p:nvPr/>
        </p:nvCxnSpPr>
        <p:spPr>
          <a:xfrm flipH="1">
            <a:off x="6588957" y="4006533"/>
            <a:ext cx="9053" cy="112156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588957" y="2230563"/>
            <a:ext cx="0" cy="91439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15290" y="416617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40498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Plan the Work and Work the Plan</a:t>
            </a:r>
            <a:endParaRPr lang="en-US" sz="2800" dirty="0"/>
          </a:p>
        </p:txBody>
      </p:sp>
      <p:graphicFrame>
        <p:nvGraphicFramePr>
          <p:cNvPr id="5" name="Content Placeholder 1"/>
          <p:cNvGraphicFramePr>
            <a:graphicFrameLocks/>
          </p:cNvGraphicFramePr>
          <p:nvPr>
            <p:extLst>
              <p:ext uri="{D42A27DB-BD31-4B8C-83A1-F6EECF244321}">
                <p14:modId xmlns="" xmlns:p14="http://schemas.microsoft.com/office/powerpoint/2010/main" val="3294786723"/>
              </p:ext>
            </p:extLst>
          </p:nvPr>
        </p:nvGraphicFramePr>
        <p:xfrm>
          <a:off x="304800" y="3569732"/>
          <a:ext cx="8493457"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18336" y="2502932"/>
            <a:ext cx="1826173" cy="830997"/>
          </a:xfrm>
          <a:prstGeom prst="rect">
            <a:avLst/>
          </a:prstGeom>
          <a:noFill/>
          <a:ln>
            <a:solidFill>
              <a:schemeClr val="accent1"/>
            </a:solidFill>
          </a:ln>
        </p:spPr>
        <p:txBody>
          <a:bodyPr wrap="square" rtlCol="0">
            <a:spAutoFit/>
          </a:bodyPr>
          <a:lstStyle/>
          <a:p>
            <a:r>
              <a:rPr lang="en-US" sz="2400" dirty="0" smtClean="0"/>
              <a:t>Identify Key Players</a:t>
            </a:r>
            <a:endParaRPr lang="en-US" sz="2400" dirty="0"/>
          </a:p>
        </p:txBody>
      </p:sp>
      <p:sp>
        <p:nvSpPr>
          <p:cNvPr id="6" name="TextBox 5"/>
          <p:cNvSpPr txBox="1"/>
          <p:nvPr/>
        </p:nvSpPr>
        <p:spPr>
          <a:xfrm>
            <a:off x="2494129" y="2502932"/>
            <a:ext cx="2057400" cy="830997"/>
          </a:xfrm>
          <a:prstGeom prst="rect">
            <a:avLst/>
          </a:prstGeom>
          <a:noFill/>
          <a:ln>
            <a:solidFill>
              <a:schemeClr val="accent1"/>
            </a:solidFill>
          </a:ln>
        </p:spPr>
        <p:txBody>
          <a:bodyPr wrap="square" rtlCol="0">
            <a:spAutoFit/>
          </a:bodyPr>
          <a:lstStyle/>
          <a:p>
            <a:pPr algn="ctr"/>
            <a:r>
              <a:rPr lang="en-US" sz="2400" dirty="0" smtClean="0"/>
              <a:t>Secure Local Advocate(s)</a:t>
            </a:r>
            <a:endParaRPr lang="en-US" sz="2400" dirty="0"/>
          </a:p>
        </p:txBody>
      </p:sp>
      <p:sp>
        <p:nvSpPr>
          <p:cNvPr id="7" name="TextBox 6"/>
          <p:cNvSpPr txBox="1"/>
          <p:nvPr/>
        </p:nvSpPr>
        <p:spPr>
          <a:xfrm>
            <a:off x="4780129" y="2502932"/>
            <a:ext cx="1524000" cy="830997"/>
          </a:xfrm>
          <a:prstGeom prst="rect">
            <a:avLst/>
          </a:prstGeom>
          <a:noFill/>
          <a:ln>
            <a:solidFill>
              <a:schemeClr val="accent1"/>
            </a:solidFill>
          </a:ln>
        </p:spPr>
        <p:txBody>
          <a:bodyPr wrap="square" rtlCol="0">
            <a:spAutoFit/>
          </a:bodyPr>
          <a:lstStyle/>
          <a:p>
            <a:r>
              <a:rPr lang="en-US" sz="2400" dirty="0" smtClean="0"/>
              <a:t>Design Program</a:t>
            </a:r>
            <a:endParaRPr lang="en-US" sz="2400" dirty="0"/>
          </a:p>
        </p:txBody>
      </p:sp>
      <p:sp>
        <p:nvSpPr>
          <p:cNvPr id="8" name="TextBox 7"/>
          <p:cNvSpPr txBox="1"/>
          <p:nvPr/>
        </p:nvSpPr>
        <p:spPr>
          <a:xfrm>
            <a:off x="6587906" y="2133600"/>
            <a:ext cx="2307021" cy="1569660"/>
          </a:xfrm>
          <a:prstGeom prst="rect">
            <a:avLst/>
          </a:prstGeom>
          <a:noFill/>
          <a:ln>
            <a:solidFill>
              <a:schemeClr val="accent1"/>
            </a:solidFill>
          </a:ln>
        </p:spPr>
        <p:txBody>
          <a:bodyPr wrap="square" rtlCol="0">
            <a:spAutoFit/>
          </a:bodyPr>
          <a:lstStyle/>
          <a:p>
            <a:r>
              <a:rPr lang="en-US" sz="2400" dirty="0" smtClean="0"/>
              <a:t>Secure Approval by City Council or Utility Board</a:t>
            </a:r>
            <a:endParaRPr lang="en-US" sz="2400" dirty="0"/>
          </a:p>
        </p:txBody>
      </p:sp>
      <p:sp>
        <p:nvSpPr>
          <p:cNvPr id="10" name="Content Placeholder 2"/>
          <p:cNvSpPr>
            <a:spLocks noGrp="1"/>
          </p:cNvSpPr>
          <p:nvPr>
            <p:ph idx="1"/>
          </p:nvPr>
        </p:nvSpPr>
        <p:spPr>
          <a:xfrm>
            <a:off x="381000" y="990600"/>
            <a:ext cx="8229600" cy="990600"/>
          </a:xfrm>
        </p:spPr>
        <p:txBody>
          <a:bodyPr>
            <a:normAutofit/>
          </a:bodyPr>
          <a:lstStyle/>
          <a:p>
            <a:pPr marL="0" indent="0">
              <a:buNone/>
            </a:pPr>
            <a:r>
              <a:rPr lang="en-US" sz="2600" dirty="0" smtClean="0">
                <a:solidFill>
                  <a:schemeClr val="tx1"/>
                </a:solidFill>
                <a:latin typeface="Arial"/>
                <a:cs typeface="Arial"/>
              </a:rPr>
              <a:t>This is the general timeline for the adoption of a CLEAN Program by a municipal utility.</a:t>
            </a:r>
          </a:p>
        </p:txBody>
      </p:sp>
    </p:spTree>
    <p:extLst>
      <p:ext uri="{BB962C8B-B14F-4D97-AF65-F5344CB8AC3E}">
        <p14:creationId xmlns="" xmlns:p14="http://schemas.microsoft.com/office/powerpoint/2010/main" val="3050777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505700" cy="762000"/>
          </a:xfrm>
        </p:spPr>
        <p:txBody>
          <a:bodyPr>
            <a:normAutofit fontScale="90000"/>
          </a:bodyPr>
          <a:lstStyle/>
          <a:p>
            <a:r>
              <a:rPr lang="en-US" sz="2800" dirty="0" smtClean="0"/>
              <a:t>Process for getting Palo Alto </a:t>
            </a:r>
            <a:r>
              <a:rPr lang="en-US" sz="3600" dirty="0" smtClean="0"/>
              <a:t>CLEAN </a:t>
            </a:r>
            <a:r>
              <a:rPr lang="en-US" sz="2800" dirty="0" smtClean="0"/>
              <a:t>(1 of 2)</a:t>
            </a:r>
            <a:endParaRPr lang="en-US" sz="2000" dirty="0"/>
          </a:p>
        </p:txBody>
      </p:sp>
      <p:graphicFrame>
        <p:nvGraphicFramePr>
          <p:cNvPr id="5" name="Content Placeholder 1"/>
          <p:cNvGraphicFramePr>
            <a:graphicFrameLocks/>
          </p:cNvGraphicFramePr>
          <p:nvPr>
            <p:extLst>
              <p:ext uri="{D42A27DB-BD31-4B8C-83A1-F6EECF244321}">
                <p14:modId xmlns="" xmlns:p14="http://schemas.microsoft.com/office/powerpoint/2010/main" val="2022949832"/>
              </p:ext>
            </p:extLst>
          </p:nvPr>
        </p:nvGraphicFramePr>
        <p:xfrm>
          <a:off x="23884" y="2895600"/>
          <a:ext cx="8493457"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838200"/>
            <a:ext cx="1676400" cy="2123658"/>
          </a:xfrm>
          <a:prstGeom prst="rect">
            <a:avLst/>
          </a:prstGeom>
          <a:noFill/>
          <a:ln w="28575">
            <a:solidFill>
              <a:srgbClr val="0070C0"/>
            </a:solidFill>
          </a:ln>
        </p:spPr>
        <p:txBody>
          <a:bodyPr wrap="square" rtlCol="0">
            <a:spAutoFit/>
          </a:bodyPr>
          <a:lstStyle/>
          <a:p>
            <a:r>
              <a:rPr lang="en-US" sz="2000" dirty="0" smtClean="0"/>
              <a:t>1) </a:t>
            </a:r>
            <a:r>
              <a:rPr lang="en-US" sz="1600" dirty="0" smtClean="0"/>
              <a:t>Clean Coalition meets with individual City Council Members to discuss CLEAN policies and implementation.</a:t>
            </a:r>
            <a:endParaRPr lang="en-US" sz="1600" dirty="0"/>
          </a:p>
        </p:txBody>
      </p:sp>
      <p:sp>
        <p:nvSpPr>
          <p:cNvPr id="7" name="TextBox 6"/>
          <p:cNvSpPr txBox="1"/>
          <p:nvPr/>
        </p:nvSpPr>
        <p:spPr>
          <a:xfrm>
            <a:off x="762000" y="4572000"/>
            <a:ext cx="6743700" cy="1631216"/>
          </a:xfrm>
          <a:prstGeom prst="rect">
            <a:avLst/>
          </a:prstGeom>
          <a:noFill/>
          <a:ln w="28575">
            <a:solidFill>
              <a:srgbClr val="0070C0"/>
            </a:solidFill>
          </a:ln>
        </p:spPr>
        <p:txBody>
          <a:bodyPr wrap="square" rtlCol="0">
            <a:spAutoFit/>
          </a:bodyPr>
          <a:lstStyle/>
          <a:p>
            <a:r>
              <a:rPr lang="en-US" sz="2000" dirty="0" smtClean="0"/>
              <a:t>2) </a:t>
            </a:r>
            <a:r>
              <a:rPr lang="en-US" sz="1600" dirty="0" smtClean="0"/>
              <a:t>Mayor, Vice Mayor and two City Council Members send a memo to City Council requesting the full Council direct the UAC, supported by CPAU staff, to do a comprehensive review of the CPAU energy efficiency and renewable procurement strategy. City Council directs CPAU staff and the UAC to make recommendations to the Council for a comprehensive energy efficiency and renewables procurement strategy.</a:t>
            </a:r>
            <a:endParaRPr lang="en-US" sz="1600" dirty="0"/>
          </a:p>
        </p:txBody>
      </p:sp>
      <p:sp>
        <p:nvSpPr>
          <p:cNvPr id="11" name="TextBox 10"/>
          <p:cNvSpPr txBox="1"/>
          <p:nvPr/>
        </p:nvSpPr>
        <p:spPr>
          <a:xfrm>
            <a:off x="2209800" y="968401"/>
            <a:ext cx="2974075" cy="1384995"/>
          </a:xfrm>
          <a:prstGeom prst="rect">
            <a:avLst/>
          </a:prstGeom>
          <a:noFill/>
          <a:ln w="28575">
            <a:solidFill>
              <a:srgbClr val="0070C0"/>
            </a:solidFill>
          </a:ln>
        </p:spPr>
        <p:txBody>
          <a:bodyPr wrap="square" rtlCol="0">
            <a:spAutoFit/>
          </a:bodyPr>
          <a:lstStyle/>
          <a:p>
            <a:r>
              <a:rPr lang="en-US" sz="2000" dirty="0" smtClean="0"/>
              <a:t>3) </a:t>
            </a:r>
            <a:r>
              <a:rPr lang="en-US" sz="1600" dirty="0" smtClean="0"/>
              <a:t>CPAU staff draft &amp; revise the Utilities Strategic Plan &amp; Long-term Electric Acquisitions Plan, incorporating feedback from the UAC and community members.</a:t>
            </a:r>
            <a:endParaRPr lang="en-US" sz="1600" dirty="0"/>
          </a:p>
        </p:txBody>
      </p:sp>
      <p:sp>
        <p:nvSpPr>
          <p:cNvPr id="13" name="TextBox 12"/>
          <p:cNvSpPr txBox="1"/>
          <p:nvPr/>
        </p:nvSpPr>
        <p:spPr>
          <a:xfrm>
            <a:off x="5791200" y="845290"/>
            <a:ext cx="3124200" cy="1877437"/>
          </a:xfrm>
          <a:prstGeom prst="rect">
            <a:avLst/>
          </a:prstGeom>
          <a:noFill/>
          <a:ln w="28575">
            <a:solidFill>
              <a:srgbClr val="0070C0"/>
            </a:solidFill>
          </a:ln>
        </p:spPr>
        <p:txBody>
          <a:bodyPr wrap="square" rtlCol="0">
            <a:spAutoFit/>
          </a:bodyPr>
          <a:lstStyle/>
          <a:p>
            <a:r>
              <a:rPr lang="en-US" sz="2000" dirty="0" smtClean="0"/>
              <a:t>4) </a:t>
            </a:r>
            <a:r>
              <a:rPr lang="en-US" sz="1600" dirty="0" smtClean="0"/>
              <a:t>Based on a Clean Coalition presentation and a presentation by City staff on the feasibility of a Palo Alto CLEAN Program, UAC Commissioners express support for moving forward with a CLEAN Program.</a:t>
            </a:r>
            <a:endParaRPr lang="en-US" sz="1600" dirty="0"/>
          </a:p>
        </p:txBody>
      </p:sp>
      <p:cxnSp>
        <p:nvCxnSpPr>
          <p:cNvPr id="15" name="Straight Connector 14"/>
          <p:cNvCxnSpPr>
            <a:stCxn id="6" idx="2"/>
          </p:cNvCxnSpPr>
          <p:nvPr/>
        </p:nvCxnSpPr>
        <p:spPr>
          <a:xfrm>
            <a:off x="990600" y="2961858"/>
            <a:ext cx="228600" cy="31474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10000" y="2353396"/>
            <a:ext cx="969559" cy="9232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352800" y="4191000"/>
            <a:ext cx="0" cy="381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3" idx="2"/>
          </p:cNvCxnSpPr>
          <p:nvPr/>
        </p:nvCxnSpPr>
        <p:spPr>
          <a:xfrm flipV="1">
            <a:off x="7353300" y="2722727"/>
            <a:ext cx="0" cy="55387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08510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p:cNvGraphicFramePr>
          <p:nvPr>
            <p:extLst>
              <p:ext uri="{D42A27DB-BD31-4B8C-83A1-F6EECF244321}">
                <p14:modId xmlns="" xmlns:p14="http://schemas.microsoft.com/office/powerpoint/2010/main" val="3227032533"/>
              </p:ext>
            </p:extLst>
          </p:nvPr>
        </p:nvGraphicFramePr>
        <p:xfrm>
          <a:off x="1065663" y="2895600"/>
          <a:ext cx="80772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1066800"/>
            <a:ext cx="2971800" cy="1785104"/>
          </a:xfrm>
          <a:prstGeom prst="rect">
            <a:avLst/>
          </a:prstGeom>
          <a:noFill/>
          <a:ln w="28575">
            <a:solidFill>
              <a:srgbClr val="0070C0"/>
            </a:solidFill>
          </a:ln>
        </p:spPr>
        <p:txBody>
          <a:bodyPr wrap="square" rtlCol="0">
            <a:spAutoFit/>
          </a:bodyPr>
          <a:lstStyle/>
          <a:p>
            <a:r>
              <a:rPr lang="en-US" sz="2000" dirty="0" smtClean="0"/>
              <a:t>5) </a:t>
            </a:r>
            <a:r>
              <a:rPr lang="en-US" dirty="0" smtClean="0"/>
              <a:t>CPAU staff research CLEAN Programs &amp; bring a proposal to the UAC which recommends the City Council approve of the proposed CLEAN Program.</a:t>
            </a:r>
            <a:endParaRPr lang="en-US" dirty="0"/>
          </a:p>
        </p:txBody>
      </p:sp>
      <p:sp>
        <p:nvSpPr>
          <p:cNvPr id="6" name="TextBox 5"/>
          <p:cNvSpPr txBox="1"/>
          <p:nvPr/>
        </p:nvSpPr>
        <p:spPr>
          <a:xfrm>
            <a:off x="457200" y="4572000"/>
            <a:ext cx="4114800" cy="1231106"/>
          </a:xfrm>
          <a:prstGeom prst="rect">
            <a:avLst/>
          </a:prstGeom>
          <a:noFill/>
          <a:ln w="28575">
            <a:solidFill>
              <a:srgbClr val="0070C0"/>
            </a:solidFill>
          </a:ln>
        </p:spPr>
        <p:txBody>
          <a:bodyPr wrap="square" rtlCol="0">
            <a:spAutoFit/>
          </a:bodyPr>
          <a:lstStyle/>
          <a:p>
            <a:r>
              <a:rPr lang="en-US" sz="2000" dirty="0" smtClean="0"/>
              <a:t>6) </a:t>
            </a:r>
            <a:r>
              <a:rPr lang="en-US" dirty="0" smtClean="0"/>
              <a:t>The City Council’s Finance Committee recommends City Council approve of the proposed CLEAN Program’s Policies &amp; Guidelines.</a:t>
            </a:r>
            <a:endParaRPr lang="en-US" dirty="0"/>
          </a:p>
        </p:txBody>
      </p:sp>
      <p:sp>
        <p:nvSpPr>
          <p:cNvPr id="7" name="TextBox 6"/>
          <p:cNvSpPr txBox="1"/>
          <p:nvPr/>
        </p:nvSpPr>
        <p:spPr>
          <a:xfrm>
            <a:off x="3810000" y="1343798"/>
            <a:ext cx="2362200" cy="1231106"/>
          </a:xfrm>
          <a:prstGeom prst="rect">
            <a:avLst/>
          </a:prstGeom>
          <a:noFill/>
          <a:ln w="28575">
            <a:solidFill>
              <a:srgbClr val="0070C0"/>
            </a:solidFill>
          </a:ln>
        </p:spPr>
        <p:txBody>
          <a:bodyPr wrap="square" rtlCol="0">
            <a:spAutoFit/>
          </a:bodyPr>
          <a:lstStyle/>
          <a:p>
            <a:r>
              <a:rPr lang="en-US" sz="2000" dirty="0" smtClean="0"/>
              <a:t>7) </a:t>
            </a:r>
            <a:r>
              <a:rPr lang="en-US" dirty="0" smtClean="0"/>
              <a:t>City Council approves the proposed CLEAN Program’s Policies &amp; Guidelines.</a:t>
            </a:r>
            <a:endParaRPr lang="en-US" dirty="0"/>
          </a:p>
        </p:txBody>
      </p:sp>
      <p:sp>
        <p:nvSpPr>
          <p:cNvPr id="8" name="TextBox 7"/>
          <p:cNvSpPr txBox="1"/>
          <p:nvPr/>
        </p:nvSpPr>
        <p:spPr>
          <a:xfrm>
            <a:off x="5410200" y="4572000"/>
            <a:ext cx="2971800" cy="954107"/>
          </a:xfrm>
          <a:prstGeom prst="rect">
            <a:avLst/>
          </a:prstGeom>
          <a:noFill/>
          <a:ln w="28575">
            <a:solidFill>
              <a:srgbClr val="0070C0"/>
            </a:solidFill>
          </a:ln>
        </p:spPr>
        <p:txBody>
          <a:bodyPr wrap="square" rtlCol="0">
            <a:spAutoFit/>
          </a:bodyPr>
          <a:lstStyle/>
          <a:p>
            <a:r>
              <a:rPr lang="en-US" sz="2000" dirty="0" smtClean="0"/>
              <a:t>8) </a:t>
            </a:r>
            <a:r>
              <a:rPr lang="en-US" dirty="0" smtClean="0"/>
              <a:t>Development and City Council approve the CLEAN Program’s pricing &amp; design.</a:t>
            </a:r>
            <a:endParaRPr lang="en-US" dirty="0"/>
          </a:p>
        </p:txBody>
      </p:sp>
      <p:sp>
        <p:nvSpPr>
          <p:cNvPr id="9" name="TextBox 8"/>
          <p:cNvSpPr txBox="1"/>
          <p:nvPr/>
        </p:nvSpPr>
        <p:spPr>
          <a:xfrm>
            <a:off x="6896100" y="1752600"/>
            <a:ext cx="1828800" cy="954107"/>
          </a:xfrm>
          <a:prstGeom prst="rect">
            <a:avLst/>
          </a:prstGeom>
          <a:noFill/>
          <a:ln w="28575">
            <a:solidFill>
              <a:srgbClr val="0070C0"/>
            </a:solidFill>
          </a:ln>
        </p:spPr>
        <p:txBody>
          <a:bodyPr wrap="square" rtlCol="0">
            <a:spAutoFit/>
          </a:bodyPr>
          <a:lstStyle/>
          <a:p>
            <a:r>
              <a:rPr lang="en-US" sz="2000" dirty="0" smtClean="0"/>
              <a:t>9) </a:t>
            </a:r>
            <a:r>
              <a:rPr lang="en-US" dirty="0" smtClean="0"/>
              <a:t>Palo Alto’s CLEAN Program launces!</a:t>
            </a:r>
            <a:endParaRPr lang="en-US" dirty="0"/>
          </a:p>
        </p:txBody>
      </p:sp>
      <p:cxnSp>
        <p:nvCxnSpPr>
          <p:cNvPr id="11" name="Straight Connector 10"/>
          <p:cNvCxnSpPr>
            <a:stCxn id="5" idx="2"/>
          </p:cNvCxnSpPr>
          <p:nvPr/>
        </p:nvCxnSpPr>
        <p:spPr>
          <a:xfrm>
            <a:off x="1790700" y="2851904"/>
            <a:ext cx="0" cy="56439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2"/>
          </p:cNvCxnSpPr>
          <p:nvPr/>
        </p:nvCxnSpPr>
        <p:spPr>
          <a:xfrm>
            <a:off x="4991100" y="2574904"/>
            <a:ext cx="0" cy="93029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2"/>
          </p:cNvCxnSpPr>
          <p:nvPr/>
        </p:nvCxnSpPr>
        <p:spPr>
          <a:xfrm>
            <a:off x="7810500" y="2706707"/>
            <a:ext cx="266700" cy="79849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5200" y="4164925"/>
            <a:ext cx="0" cy="4070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29400" y="4182026"/>
            <a:ext cx="0" cy="4070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itle 2"/>
          <p:cNvSpPr>
            <a:spLocks noGrp="1"/>
          </p:cNvSpPr>
          <p:nvPr>
            <p:ph type="title"/>
          </p:nvPr>
        </p:nvSpPr>
        <p:spPr>
          <a:xfrm>
            <a:off x="0" y="0"/>
            <a:ext cx="7505700" cy="762000"/>
          </a:xfrm>
        </p:spPr>
        <p:txBody>
          <a:bodyPr>
            <a:noAutofit/>
          </a:bodyPr>
          <a:lstStyle/>
          <a:p>
            <a:r>
              <a:rPr lang="en-US" sz="2800" dirty="0" smtClean="0"/>
              <a:t>Process for getting Palo Alto CLEAN </a:t>
            </a:r>
            <a:r>
              <a:rPr lang="en-US" sz="2000" dirty="0" smtClean="0"/>
              <a:t>(2 of 2)</a:t>
            </a:r>
            <a:endParaRPr lang="en-US" sz="2000" dirty="0"/>
          </a:p>
        </p:txBody>
      </p:sp>
    </p:spTree>
    <p:extLst>
      <p:ext uri="{BB962C8B-B14F-4D97-AF65-F5344CB8AC3E}">
        <p14:creationId xmlns="" xmlns:p14="http://schemas.microsoft.com/office/powerpoint/2010/main" val="214946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Clean Coalition Overarching Objectives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7" name="Content Placeholder 3"/>
          <p:cNvSpPr>
            <a:spLocks noGrp="1"/>
          </p:cNvSpPr>
          <p:nvPr>
            <p:ph idx="4294967295"/>
          </p:nvPr>
        </p:nvSpPr>
        <p:spPr>
          <a:xfrm>
            <a:off x="190500" y="927100"/>
            <a:ext cx="8788400" cy="5410200"/>
          </a:xfrm>
        </p:spPr>
        <p:txBody>
          <a:bodyPr>
            <a:noAutofit/>
          </a:bodyPr>
          <a:lstStyle/>
          <a:p>
            <a:pPr marL="400050" indent="-285750">
              <a:buClr>
                <a:srgbClr val="FFFF00"/>
              </a:buClr>
              <a:buFontTx/>
              <a:buBlip>
                <a:blip r:embed="rId3"/>
              </a:buBlip>
            </a:pPr>
            <a:r>
              <a:rPr lang="en-US" sz="2400" dirty="0" smtClean="0">
                <a:latin typeface="Arial" charset="0"/>
                <a:ea typeface="ＭＳ Ｐゴシック"/>
                <a:cs typeface="Arial" charset="0"/>
              </a:rPr>
              <a:t>From </a:t>
            </a:r>
            <a:r>
              <a:rPr lang="en-US" sz="2400" dirty="0">
                <a:latin typeface="Arial" charset="0"/>
                <a:ea typeface="ＭＳ Ｐゴシック"/>
                <a:cs typeface="Arial" charset="0"/>
              </a:rPr>
              <a:t>2020 </a:t>
            </a:r>
            <a:r>
              <a:rPr lang="en-US" sz="2400" dirty="0" smtClean="0">
                <a:latin typeface="Arial" charset="0"/>
                <a:ea typeface="ＭＳ Ｐゴシック"/>
                <a:cs typeface="Arial" charset="0"/>
              </a:rPr>
              <a:t>onward, at least 50</a:t>
            </a:r>
            <a:r>
              <a:rPr lang="en-US" sz="2400" dirty="0">
                <a:latin typeface="Arial" charset="0"/>
                <a:ea typeface="ＭＳ Ｐゴシック"/>
                <a:cs typeface="Arial" charset="0"/>
              </a:rPr>
              <a:t>% of all new electricity generation in the </a:t>
            </a:r>
            <a:r>
              <a:rPr lang="en-US" sz="2400" dirty="0" smtClean="0">
                <a:latin typeface="Arial" charset="0"/>
                <a:ea typeface="ＭＳ Ｐゴシック"/>
                <a:cs typeface="Arial" charset="0"/>
              </a:rPr>
              <a:t>United States will be from local sources.  </a:t>
            </a:r>
          </a:p>
          <a:p>
            <a:pPr marL="800100" lvl="1">
              <a:buClr>
                <a:srgbClr val="FFFF00"/>
              </a:buClr>
              <a:buFontTx/>
              <a:buBlip>
                <a:blip r:embed="rId3"/>
              </a:buBlip>
            </a:pPr>
            <a:r>
              <a:rPr lang="en-US" sz="2000" dirty="0" smtClean="0">
                <a:latin typeface="Arial" charset="0"/>
                <a:ea typeface="ＭＳ Ｐゴシック"/>
                <a:cs typeface="Arial" charset="0"/>
              </a:rPr>
              <a:t>Locally generated electricity does not travel over high voltage transmission lines to get from the location it is generated to the area it is consumed.</a:t>
            </a:r>
          </a:p>
          <a:p>
            <a:pPr marL="400050" indent="-285750">
              <a:buClr>
                <a:srgbClr val="FFFF00"/>
              </a:buClr>
              <a:buFontTx/>
              <a:buBlip>
                <a:blip r:embed="rId3"/>
              </a:buBlip>
            </a:pPr>
            <a:endParaRPr lang="en-US" sz="1000" dirty="0" smtClean="0">
              <a:latin typeface="Arial" charset="0"/>
              <a:ea typeface="ＭＳ Ｐゴシック"/>
              <a:cs typeface="Arial" charset="0"/>
            </a:endParaRPr>
          </a:p>
          <a:p>
            <a:pPr marL="400050" indent="-285750">
              <a:buClr>
                <a:srgbClr val="FFFF00"/>
              </a:buClr>
              <a:buFontTx/>
              <a:buBlip>
                <a:blip r:embed="rId3"/>
              </a:buBlip>
            </a:pPr>
            <a:r>
              <a:rPr lang="en-US" sz="2400" dirty="0" smtClean="0">
                <a:latin typeface="Arial" charset="0"/>
                <a:ea typeface="ＭＳ Ｐゴシック"/>
                <a:cs typeface="Arial" charset="0"/>
              </a:rPr>
              <a:t>From </a:t>
            </a:r>
            <a:r>
              <a:rPr lang="en-US" sz="2400" dirty="0">
                <a:latin typeface="Arial" charset="0"/>
                <a:ea typeface="ＭＳ Ｐゴシック"/>
                <a:cs typeface="Arial" charset="0"/>
              </a:rPr>
              <a:t>2020 </a:t>
            </a:r>
            <a:r>
              <a:rPr lang="en-US" sz="2400" dirty="0" smtClean="0">
                <a:latin typeface="Arial" charset="0"/>
                <a:ea typeface="ＭＳ Ｐゴシック"/>
                <a:cs typeface="Arial" charset="0"/>
              </a:rPr>
              <a:t>onward, at least 80</a:t>
            </a:r>
            <a:r>
              <a:rPr lang="en-US" sz="2400" dirty="0">
                <a:latin typeface="Arial" charset="0"/>
                <a:ea typeface="ＭＳ Ｐゴシック"/>
                <a:cs typeface="Arial" charset="0"/>
              </a:rPr>
              <a:t>% of all new electricity generation in the </a:t>
            </a:r>
            <a:r>
              <a:rPr lang="en-US" sz="2400" dirty="0" smtClean="0">
                <a:latin typeface="Arial" charset="0"/>
                <a:ea typeface="ＭＳ Ｐゴシック"/>
                <a:cs typeface="Arial" charset="0"/>
              </a:rPr>
              <a:t>United States will be from renewable sources.</a:t>
            </a:r>
            <a:endParaRPr lang="en-US" sz="2000" dirty="0" smtClean="0">
              <a:latin typeface="Arial" charset="0"/>
              <a:ea typeface="ＭＳ Ｐゴシック"/>
              <a:cs typeface="Arial" charset="0"/>
            </a:endParaRPr>
          </a:p>
          <a:p>
            <a:pPr marL="400050" indent="-285750">
              <a:buClr>
                <a:srgbClr val="FFFF00"/>
              </a:buClr>
              <a:buFontTx/>
              <a:buBlip>
                <a:blip r:embed="rId3"/>
              </a:buBlip>
            </a:pPr>
            <a:endParaRPr lang="en-US" sz="1000" dirty="0" smtClean="0">
              <a:latin typeface="Arial" charset="0"/>
              <a:ea typeface="ＭＳ Ｐゴシック"/>
              <a:cs typeface="Arial" charset="0"/>
            </a:endParaRPr>
          </a:p>
          <a:p>
            <a:pPr marL="400050" indent="-285750">
              <a:buClr>
                <a:srgbClr val="FFFF00"/>
              </a:buClr>
              <a:buFontTx/>
              <a:buBlip>
                <a:blip r:embed="rId3"/>
              </a:buBlip>
            </a:pPr>
            <a:r>
              <a:rPr lang="en-US" sz="2400" dirty="0" smtClean="0">
                <a:latin typeface="Arial" charset="0"/>
                <a:ea typeface="ＭＳ Ｐゴシック"/>
                <a:cs typeface="Arial" charset="0"/>
              </a:rPr>
              <a:t>By 2020, policies and programs are well established for ensuring successful fulfillment of the other two objectives.  </a:t>
            </a:r>
          </a:p>
          <a:p>
            <a:pPr marL="800100" lvl="1">
              <a:buClr>
                <a:srgbClr val="FFFF00"/>
              </a:buClr>
              <a:buFontTx/>
              <a:buBlip>
                <a:blip r:embed="rId3"/>
              </a:buBlip>
            </a:pPr>
            <a:r>
              <a:rPr lang="en-US" sz="2000" dirty="0" smtClean="0">
                <a:latin typeface="Arial" charset="0"/>
                <a:ea typeface="ＭＳ Ｐゴシック"/>
                <a:cs typeface="Arial" charset="0"/>
              </a:rPr>
              <a:t>Policies reflect the full value of local renewable energy.</a:t>
            </a:r>
          </a:p>
          <a:p>
            <a:pPr marL="800100" lvl="1">
              <a:buClr>
                <a:srgbClr val="FFFF00"/>
              </a:buClr>
              <a:buFontTx/>
              <a:buBlip>
                <a:blip r:embed="rId3"/>
              </a:buBlip>
            </a:pPr>
            <a:r>
              <a:rPr lang="en-US" sz="2000" dirty="0" smtClean="0">
                <a:latin typeface="Arial" charset="0"/>
                <a:ea typeface="ＭＳ Ｐゴシック"/>
                <a:cs typeface="Arial" charset="0"/>
              </a:rPr>
              <a:t>Programs prove the superiority of local energy systems in terms of economics, environment, and resilience.  </a:t>
            </a:r>
          </a:p>
        </p:txBody>
      </p:sp>
    </p:spTree>
    <p:extLst>
      <p:ext uri="{BB962C8B-B14F-4D97-AF65-F5344CB8AC3E}">
        <p14:creationId xmlns="" xmlns:p14="http://schemas.microsoft.com/office/powerpoint/2010/main" val="2671228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0"/>
            <a:ext cx="7747000" cy="762000"/>
          </a:xfrm>
        </p:spPr>
        <p:txBody>
          <a:bodyPr>
            <a:noAutofit/>
          </a:bodyPr>
          <a:lstStyle/>
          <a:p>
            <a:r>
              <a:rPr lang="en-US" dirty="0" smtClean="0"/>
              <a:t>Clean Coalition = Policy + Engineering + Advocacy</a:t>
            </a:r>
            <a:endParaRPr lang="en-US" dirty="0"/>
          </a:p>
        </p:txBody>
      </p:sp>
      <p:pic>
        <p:nvPicPr>
          <p:cNvPr id="6" name="Content Placeholder 5" descr="CC venn diagram 10_zf.pdf"/>
          <p:cNvPicPr>
            <a:picLocks noGrp="1" noChangeAspect="1"/>
          </p:cNvPicPr>
          <p:nvPr>
            <p:ph idx="1"/>
          </p:nvPr>
        </p:nvPicPr>
        <p:blipFill>
          <a:blip r:embed="rId2">
            <a:extLst>
              <a:ext uri="{28A0092B-C50C-407E-A947-70E740481C1C}">
                <a14:useLocalDpi xmlns="" xmlns:a14="http://schemas.microsoft.com/office/drawing/2010/main" val="0"/>
              </a:ext>
            </a:extLst>
          </a:blip>
          <a:srcRect l="-37279" r="-37279"/>
          <a:stretch>
            <a:fillRect/>
          </a:stretch>
        </p:blipFill>
        <p:spPr>
          <a:xfrm>
            <a:off x="-141085" y="1071615"/>
            <a:ext cx="9502524" cy="5226022"/>
          </a:xfrm>
        </p:spPr>
      </p:pic>
    </p:spTree>
    <p:extLst>
      <p:ext uri="{BB962C8B-B14F-4D97-AF65-F5344CB8AC3E}">
        <p14:creationId xmlns="" xmlns:p14="http://schemas.microsoft.com/office/powerpoint/2010/main" val="162158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24655" y="1213794"/>
            <a:ext cx="1153474" cy="132692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36393" y="5407053"/>
            <a:ext cx="1037655" cy="103765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57817" y="5515676"/>
            <a:ext cx="833852" cy="83385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75237" y="5231453"/>
            <a:ext cx="1227834" cy="1171631"/>
          </a:xfrm>
          <a:prstGeom prst="rect">
            <a:avLst/>
          </a:prstGeom>
        </p:spPr>
      </p:pic>
      <p:sp>
        <p:nvSpPr>
          <p:cNvPr id="2" name="Title 1"/>
          <p:cNvSpPr>
            <a:spLocks noGrp="1"/>
          </p:cNvSpPr>
          <p:nvPr>
            <p:ph type="title"/>
          </p:nvPr>
        </p:nvSpPr>
        <p:spPr/>
        <p:txBody>
          <a:bodyPr>
            <a:normAutofit/>
          </a:bodyPr>
          <a:lstStyle/>
          <a:p>
            <a:r>
              <a:rPr lang="en-US" dirty="0" smtClean="0"/>
              <a:t>Wholesale DG is the Critical &amp; </a:t>
            </a:r>
            <a:r>
              <a:rPr lang="en-US" u="sng" dirty="0" smtClean="0"/>
              <a:t>Missing</a:t>
            </a:r>
            <a:r>
              <a:rPr lang="en-US" dirty="0" smtClean="0"/>
              <a:t> Segment</a:t>
            </a:r>
            <a:endParaRPr lang="en-US" dirty="0"/>
          </a:p>
        </p:txBody>
      </p:sp>
      <p:grpSp>
        <p:nvGrpSpPr>
          <p:cNvPr id="3" name="Group 28"/>
          <p:cNvGrpSpPr>
            <a:grpSpLocks/>
          </p:cNvGrpSpPr>
          <p:nvPr/>
        </p:nvGrpSpPr>
        <p:grpSpPr bwMode="auto">
          <a:xfrm>
            <a:off x="622108" y="972955"/>
            <a:ext cx="8284499" cy="5191538"/>
            <a:chOff x="913606" y="917386"/>
            <a:chExt cx="8301992" cy="6114998"/>
          </a:xfrm>
        </p:grpSpPr>
        <p:pic>
          <p:nvPicPr>
            <p:cNvPr id="6" name="Picture 5"/>
            <p:cNvPicPr>
              <a:picLocks noChangeAspect="1" noChangeArrowheads="1"/>
            </p:cNvPicPr>
            <p:nvPr/>
          </p:nvPicPr>
          <p:blipFill>
            <a:blip r:embed="rId7" cstate="print"/>
            <a:srcRect/>
            <a:stretch>
              <a:fillRect/>
            </a:stretch>
          </p:blipFill>
          <p:spPr bwMode="auto">
            <a:xfrm>
              <a:off x="1004518" y="2819793"/>
              <a:ext cx="1424613" cy="938309"/>
            </a:xfrm>
            <a:prstGeom prst="rect">
              <a:avLst/>
            </a:prstGeom>
            <a:noFill/>
            <a:ln w="9525">
              <a:noFill/>
              <a:miter lim="800000"/>
              <a:headEnd/>
              <a:tailEnd/>
            </a:ln>
          </p:spPr>
        </p:pic>
        <p:pic>
          <p:nvPicPr>
            <p:cNvPr id="7" name="Picture 2" descr="http://adm2.elpasoco.com/planning/falcon_peyton_masterplan/images/350px/FtCarsonsolar.jpg"/>
            <p:cNvPicPr>
              <a:picLocks noChangeAspect="1" noChangeArrowheads="1"/>
            </p:cNvPicPr>
            <p:nvPr/>
          </p:nvPicPr>
          <p:blipFill>
            <a:blip r:embed="rId8" cstate="print"/>
            <a:srcRect/>
            <a:stretch>
              <a:fillRect/>
            </a:stretch>
          </p:blipFill>
          <p:spPr bwMode="auto">
            <a:xfrm>
              <a:off x="5714713" y="4248583"/>
              <a:ext cx="1828800" cy="1374776"/>
            </a:xfrm>
            <a:prstGeom prst="rect">
              <a:avLst/>
            </a:prstGeom>
            <a:noFill/>
            <a:ln w="9525">
              <a:noFill/>
              <a:miter lim="800000"/>
              <a:headEnd/>
              <a:tailEnd/>
            </a:ln>
          </p:spPr>
        </p:pic>
        <p:pic>
          <p:nvPicPr>
            <p:cNvPr id="9" name="Picture 2"/>
            <p:cNvPicPr>
              <a:picLocks noChangeAspect="1" noChangeArrowheads="1"/>
            </p:cNvPicPr>
            <p:nvPr/>
          </p:nvPicPr>
          <p:blipFill>
            <a:blip r:embed="rId9" cstate="print"/>
            <a:srcRect/>
            <a:stretch>
              <a:fillRect/>
            </a:stretch>
          </p:blipFill>
          <p:spPr bwMode="auto">
            <a:xfrm>
              <a:off x="7354799" y="2608453"/>
              <a:ext cx="1860799" cy="1490323"/>
            </a:xfrm>
            <a:prstGeom prst="rect">
              <a:avLst/>
            </a:prstGeom>
            <a:noFill/>
            <a:ln w="9525">
              <a:noFill/>
              <a:miter lim="800000"/>
              <a:headEnd/>
              <a:tailEnd/>
            </a:ln>
          </p:spPr>
        </p:pic>
        <p:pic>
          <p:nvPicPr>
            <p:cNvPr id="10" name="Picture 8" descr="http://global.kyocera.com/news/2005/images/kii-solar.jpg"/>
            <p:cNvPicPr>
              <a:picLocks noChangeAspect="1" noChangeArrowheads="1"/>
            </p:cNvPicPr>
            <p:nvPr/>
          </p:nvPicPr>
          <p:blipFill>
            <a:blip r:embed="rId10" cstate="print"/>
            <a:srcRect/>
            <a:stretch>
              <a:fillRect/>
            </a:stretch>
          </p:blipFill>
          <p:spPr bwMode="auto">
            <a:xfrm>
              <a:off x="2467390" y="1041068"/>
              <a:ext cx="1967922" cy="1308910"/>
            </a:xfrm>
            <a:prstGeom prst="rect">
              <a:avLst/>
            </a:prstGeom>
            <a:noFill/>
            <a:ln w="9525">
              <a:noFill/>
              <a:miter lim="800000"/>
              <a:headEnd/>
              <a:tailEnd/>
            </a:ln>
          </p:spPr>
        </p:pic>
        <p:grpSp>
          <p:nvGrpSpPr>
            <p:cNvPr id="4" name="Group 9"/>
            <p:cNvGrpSpPr/>
            <p:nvPr/>
          </p:nvGrpSpPr>
          <p:grpSpPr>
            <a:xfrm>
              <a:off x="913606" y="1383506"/>
              <a:ext cx="7315994" cy="4344194"/>
              <a:chOff x="837406" y="1296194"/>
              <a:chExt cx="7315994" cy="4344194"/>
            </a:xfrm>
            <a:effectLst>
              <a:outerShdw blurRad="50800" dist="38100" dir="2700000" algn="tl" rotWithShape="0">
                <a:prstClr val="black">
                  <a:alpha val="40000"/>
                </a:prstClr>
              </a:outerShdw>
            </a:effectLst>
          </p:grpSpPr>
          <p:cxnSp>
            <p:nvCxnSpPr>
              <p:cNvPr id="18" name="Straight Arrow Connector 17"/>
              <p:cNvCxnSpPr/>
              <p:nvPr/>
            </p:nvCxnSpPr>
            <p:spPr>
              <a:xfrm>
                <a:off x="838200" y="5638800"/>
                <a:ext cx="7315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333500" y="3467100"/>
                <a:ext cx="434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982114" y="4343401"/>
              <a:ext cx="1752930" cy="1300575"/>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ea typeface="Arial" charset="0"/>
                </a:rPr>
                <a:t>Retail DG</a:t>
              </a:r>
            </a:p>
            <a:p>
              <a:pPr algn="ctr" fontAlgn="auto">
                <a:spcBef>
                  <a:spcPts val="0"/>
                </a:spcBef>
                <a:spcAft>
                  <a:spcPts val="0"/>
                </a:spcAft>
                <a:defRPr/>
              </a:pPr>
              <a:r>
                <a:rPr lang="en-US" sz="1400" dirty="0" smtClean="0">
                  <a:solidFill>
                    <a:schemeClr val="tx1"/>
                  </a:solidFill>
                  <a:ea typeface="Arial" charset="0"/>
                </a:rPr>
                <a:t>Serves Onsite Loads</a:t>
              </a:r>
              <a:endParaRPr lang="en-US" sz="1400" dirty="0">
                <a:solidFill>
                  <a:schemeClr val="tx1"/>
                </a:solidFill>
                <a:ea typeface="Arial" charset="0"/>
              </a:endParaRPr>
            </a:p>
          </p:txBody>
        </p:sp>
        <p:sp>
          <p:nvSpPr>
            <p:cNvPr id="16" name="Oval 15"/>
            <p:cNvSpPr/>
            <p:nvPr/>
          </p:nvSpPr>
          <p:spPr>
            <a:xfrm>
              <a:off x="6088629" y="962740"/>
              <a:ext cx="3126969" cy="1801277"/>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Central </a:t>
              </a:r>
              <a:r>
                <a:rPr lang="en-US" sz="2000" dirty="0" smtClean="0">
                  <a:solidFill>
                    <a:schemeClr val="tx1"/>
                  </a:solidFill>
                </a:rPr>
                <a:t>Generation </a:t>
              </a:r>
            </a:p>
            <a:p>
              <a:pPr algn="ctr" fontAlgn="auto">
                <a:spcBef>
                  <a:spcPts val="0"/>
                </a:spcBef>
                <a:spcAft>
                  <a:spcPts val="0"/>
                </a:spcAft>
                <a:defRPr/>
              </a:pPr>
              <a:r>
                <a:rPr lang="en-US" dirty="0" smtClean="0">
                  <a:solidFill>
                    <a:schemeClr val="tx1"/>
                  </a:solidFill>
                </a:rPr>
                <a:t>Serves Remote Loads</a:t>
              </a:r>
              <a:endParaRPr lang="en-US" dirty="0">
                <a:solidFill>
                  <a:schemeClr val="tx1"/>
                </a:solidFill>
              </a:endParaRPr>
            </a:p>
          </p:txBody>
        </p:sp>
        <p:cxnSp>
          <p:nvCxnSpPr>
            <p:cNvPr id="17" name="Straight Connector 16"/>
            <p:cNvCxnSpPr/>
            <p:nvPr/>
          </p:nvCxnSpPr>
          <p:spPr>
            <a:xfrm>
              <a:off x="6088629" y="917386"/>
              <a:ext cx="0" cy="611499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38"/>
          <p:cNvGrpSpPr>
            <a:grpSpLocks/>
          </p:cNvGrpSpPr>
          <p:nvPr/>
        </p:nvGrpSpPr>
        <p:grpSpPr bwMode="auto">
          <a:xfrm>
            <a:off x="2646146" y="5136590"/>
            <a:ext cx="4938571" cy="680673"/>
            <a:chOff x="3361720" y="5289652"/>
            <a:chExt cx="4450128" cy="679866"/>
          </a:xfrm>
        </p:grpSpPr>
        <p:sp>
          <p:nvSpPr>
            <p:cNvPr id="22" name="TextBox 33"/>
            <p:cNvSpPr txBox="1">
              <a:spLocks noChangeArrowheads="1"/>
            </p:cNvSpPr>
            <p:nvPr/>
          </p:nvSpPr>
          <p:spPr bwMode="auto">
            <a:xfrm>
              <a:off x="3361720" y="5289652"/>
              <a:ext cx="1904999" cy="645564"/>
            </a:xfrm>
            <a:prstGeom prst="rect">
              <a:avLst/>
            </a:prstGeom>
            <a:noFill/>
            <a:ln w="9525">
              <a:noFill/>
              <a:miter lim="800000"/>
              <a:headEnd/>
              <a:tailEnd/>
            </a:ln>
          </p:spPr>
          <p:txBody>
            <a:bodyPr>
              <a:spAutoFit/>
            </a:bodyPr>
            <a:lstStyle/>
            <a:p>
              <a:pPr algn="ctr"/>
              <a:r>
                <a:rPr lang="en-US" i="1" dirty="0" smtClean="0">
                  <a:latin typeface="Constantia" pitchFamily="18" charset="0"/>
                </a:rPr>
                <a:t>Distribution </a:t>
              </a:r>
            </a:p>
            <a:p>
              <a:pPr algn="ctr"/>
              <a:r>
                <a:rPr lang="en-US" i="1" dirty="0" smtClean="0">
                  <a:latin typeface="Constantia" pitchFamily="18" charset="0"/>
                </a:rPr>
                <a:t>Grid</a:t>
              </a:r>
              <a:endParaRPr lang="en-US" i="1" dirty="0">
                <a:latin typeface="Constantia" pitchFamily="18" charset="0"/>
              </a:endParaRPr>
            </a:p>
          </p:txBody>
        </p:sp>
        <p:sp>
          <p:nvSpPr>
            <p:cNvPr id="23" name="TextBox 34"/>
            <p:cNvSpPr txBox="1">
              <a:spLocks noChangeArrowheads="1"/>
            </p:cNvSpPr>
            <p:nvPr/>
          </p:nvSpPr>
          <p:spPr bwMode="auto">
            <a:xfrm>
              <a:off x="5855011" y="5323954"/>
              <a:ext cx="1956837" cy="645564"/>
            </a:xfrm>
            <a:prstGeom prst="rect">
              <a:avLst/>
            </a:prstGeom>
            <a:noFill/>
            <a:ln w="9525">
              <a:noFill/>
              <a:miter lim="800000"/>
              <a:headEnd/>
              <a:tailEnd/>
            </a:ln>
          </p:spPr>
          <p:txBody>
            <a:bodyPr wrap="square">
              <a:spAutoFit/>
            </a:bodyPr>
            <a:lstStyle/>
            <a:p>
              <a:pPr algn="ctr"/>
              <a:r>
                <a:rPr lang="en-US" i="1" dirty="0" smtClean="0">
                  <a:latin typeface="Constantia" pitchFamily="18" charset="0"/>
                </a:rPr>
                <a:t>Transmission </a:t>
              </a:r>
            </a:p>
            <a:p>
              <a:pPr algn="ctr"/>
              <a:r>
                <a:rPr lang="en-US" i="1" dirty="0" smtClean="0">
                  <a:latin typeface="Constantia" pitchFamily="18" charset="0"/>
                </a:rPr>
                <a:t>Grid</a:t>
              </a:r>
              <a:endParaRPr lang="en-US" i="1" dirty="0">
                <a:latin typeface="Constantia" pitchFamily="18" charset="0"/>
              </a:endParaRPr>
            </a:p>
          </p:txBody>
        </p:sp>
      </p:grpSp>
      <p:sp>
        <p:nvSpPr>
          <p:cNvPr id="26" name="TextBox 33"/>
          <p:cNvSpPr txBox="1">
            <a:spLocks noChangeArrowheads="1"/>
          </p:cNvSpPr>
          <p:nvPr/>
        </p:nvSpPr>
        <p:spPr bwMode="auto">
          <a:xfrm>
            <a:off x="320160" y="1011460"/>
            <a:ext cx="1905000" cy="369332"/>
          </a:xfrm>
          <a:prstGeom prst="rect">
            <a:avLst/>
          </a:prstGeom>
          <a:noFill/>
          <a:ln w="9525">
            <a:noFill/>
            <a:miter lim="800000"/>
            <a:headEnd/>
            <a:tailEnd/>
          </a:ln>
        </p:spPr>
        <p:txBody>
          <a:bodyPr>
            <a:spAutoFit/>
          </a:bodyPr>
          <a:lstStyle/>
          <a:p>
            <a:r>
              <a:rPr lang="en-US" i="1" dirty="0" smtClean="0">
                <a:latin typeface="Constantia" pitchFamily="18" charset="0"/>
              </a:rPr>
              <a:t>Project Size</a:t>
            </a:r>
            <a:endParaRPr lang="en-US" i="1" dirty="0">
              <a:latin typeface="Constantia" pitchFamily="18" charset="0"/>
            </a:endParaRPr>
          </a:p>
        </p:txBody>
      </p:sp>
      <p:cxnSp>
        <p:nvCxnSpPr>
          <p:cNvPr id="20" name="Straight Connector 19"/>
          <p:cNvCxnSpPr/>
          <p:nvPr/>
        </p:nvCxnSpPr>
        <p:spPr bwMode="auto">
          <a:xfrm>
            <a:off x="2491668" y="972955"/>
            <a:ext cx="17855" cy="5191538"/>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2491668" y="2286000"/>
            <a:ext cx="3294559" cy="1973528"/>
          </a:xfrm>
          <a:prstGeom prst="ellipse">
            <a:avLst/>
          </a:prstGeom>
          <a:noFill/>
          <a:ln w="57150">
            <a:solidFill>
              <a:srgbClr val="66FF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solidFill>
                  <a:schemeClr val="tx1"/>
                </a:solidFill>
              </a:rPr>
              <a:t>Wholesale DG</a:t>
            </a:r>
          </a:p>
          <a:p>
            <a:pPr algn="ctr" fontAlgn="auto">
              <a:spcBef>
                <a:spcPts val="0"/>
              </a:spcBef>
              <a:spcAft>
                <a:spcPts val="0"/>
              </a:spcAft>
              <a:defRPr/>
            </a:pPr>
            <a:r>
              <a:rPr lang="en-US" dirty="0" smtClean="0">
                <a:solidFill>
                  <a:schemeClr val="tx1"/>
                </a:solidFill>
              </a:rPr>
              <a:t>Serves Local Loads</a:t>
            </a:r>
            <a:endParaRPr lang="en-US" dirty="0">
              <a:solidFill>
                <a:schemeClr val="tx1"/>
              </a:solidFill>
            </a:endParaRPr>
          </a:p>
        </p:txBody>
      </p:sp>
      <p:sp>
        <p:nvSpPr>
          <p:cNvPr id="24" name="TextBox 33"/>
          <p:cNvSpPr txBox="1">
            <a:spLocks noChangeArrowheads="1"/>
          </p:cNvSpPr>
          <p:nvPr/>
        </p:nvSpPr>
        <p:spPr bwMode="auto">
          <a:xfrm>
            <a:off x="622108" y="5136597"/>
            <a:ext cx="1603052" cy="646331"/>
          </a:xfrm>
          <a:prstGeom prst="rect">
            <a:avLst/>
          </a:prstGeom>
          <a:noFill/>
          <a:ln w="9525">
            <a:noFill/>
            <a:miter lim="800000"/>
            <a:headEnd/>
            <a:tailEnd/>
          </a:ln>
        </p:spPr>
        <p:txBody>
          <a:bodyPr wrap="square">
            <a:spAutoFit/>
          </a:bodyPr>
          <a:lstStyle/>
          <a:p>
            <a:pPr algn="ctr"/>
            <a:r>
              <a:rPr lang="en-US" i="1" dirty="0" smtClean="0">
                <a:latin typeface="Constantia" pitchFamily="18" charset="0"/>
              </a:rPr>
              <a:t>Behind the </a:t>
            </a:r>
          </a:p>
          <a:p>
            <a:pPr algn="ctr"/>
            <a:r>
              <a:rPr lang="en-US" i="1" dirty="0" smtClean="0">
                <a:latin typeface="Constantia" pitchFamily="18" charset="0"/>
              </a:rPr>
              <a:t>Meter</a:t>
            </a:r>
            <a:endParaRPr lang="en-US" i="1" dirty="0">
              <a:latin typeface="Constantia" pitchFamily="18" charset="0"/>
            </a:endParaRPr>
          </a:p>
        </p:txBody>
      </p:sp>
    </p:spTree>
    <p:extLst>
      <p:ext uri="{BB962C8B-B14F-4D97-AF65-F5344CB8AC3E}">
        <p14:creationId xmlns:p14="http://schemas.microsoft.com/office/powerpoint/2010/main" xmlns="" val="3270546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bwMode="auto">
          <a:xfrm>
            <a:off x="0" y="76200"/>
            <a:ext cx="6400800" cy="584200"/>
          </a:xfrm>
          <a:prstGeom prst="rect">
            <a:avLst/>
          </a:prstGeom>
          <a:noFill/>
          <a:ln w="9525">
            <a:noFill/>
            <a:miter lim="800000"/>
            <a:headEnd/>
            <a:tailEnd/>
          </a:ln>
        </p:spPr>
        <p:txBody>
          <a:bodyPr wrap="none" anchor="ctr"/>
          <a:lstStyle/>
          <a:p>
            <a:pPr fontAlgn="auto">
              <a:spcBef>
                <a:spcPts val="0"/>
              </a:spcBef>
              <a:spcAft>
                <a:spcPts val="0"/>
              </a:spcAft>
              <a:defRPr/>
            </a:pPr>
            <a:r>
              <a:rPr lang="en-US" sz="2400" b="1" kern="0" dirty="0">
                <a:solidFill>
                  <a:schemeClr val="bg1"/>
                </a:solidFill>
                <a:ea typeface="ＭＳ Ｐゴシック" pitchFamily="-112" charset="-128"/>
                <a:cs typeface="Arial" charset="0"/>
              </a:rPr>
              <a:t>Wholesale DG has Superior Value</a:t>
            </a:r>
          </a:p>
        </p:txBody>
      </p:sp>
      <p:sp>
        <p:nvSpPr>
          <p:cNvPr id="30722" name="TextBox 3"/>
          <p:cNvSpPr txBox="1">
            <a:spLocks noChangeArrowheads="1"/>
          </p:cNvSpPr>
          <p:nvPr/>
        </p:nvSpPr>
        <p:spPr bwMode="auto">
          <a:xfrm>
            <a:off x="533400" y="5562600"/>
            <a:ext cx="8077200" cy="707886"/>
          </a:xfrm>
          <a:prstGeom prst="rect">
            <a:avLst/>
          </a:prstGeom>
          <a:solidFill>
            <a:srgbClr val="FFFF00"/>
          </a:solidFill>
          <a:ln w="9525">
            <a:solidFill>
              <a:schemeClr val="tx1"/>
            </a:solidFill>
            <a:miter lim="800000"/>
            <a:headEnd/>
            <a:tailEnd/>
          </a:ln>
        </p:spPr>
        <p:txBody>
          <a:bodyPr>
            <a:spAutoFit/>
          </a:bodyPr>
          <a:lstStyle/>
          <a:p>
            <a:pPr algn="ctr"/>
            <a:r>
              <a:rPr lang="en-US" sz="2000" dirty="0">
                <a:latin typeface="Informatic"/>
              </a:rPr>
              <a:t>The most cost-effective solar is </a:t>
            </a:r>
            <a:r>
              <a:rPr lang="en-US" sz="2000" dirty="0" smtClean="0">
                <a:latin typeface="Informatic"/>
              </a:rPr>
              <a:t>large </a:t>
            </a:r>
            <a:r>
              <a:rPr lang="en-US" sz="2000" dirty="0">
                <a:latin typeface="Informatic"/>
              </a:rPr>
              <a:t>WDG, not central station </a:t>
            </a:r>
            <a:r>
              <a:rPr lang="en-US" sz="2000" dirty="0" smtClean="0">
                <a:latin typeface="Informatic"/>
              </a:rPr>
              <a:t>due to significant hidden T&amp;D costs</a:t>
            </a:r>
            <a:endParaRPr lang="en-US" sz="2000" dirty="0">
              <a:latin typeface="Informatic"/>
            </a:endParaRPr>
          </a:p>
        </p:txBody>
      </p:sp>
      <p:graphicFrame>
        <p:nvGraphicFramePr>
          <p:cNvPr id="21" name="Table 20"/>
          <p:cNvGraphicFramePr>
            <a:graphicFrameLocks noGrp="1"/>
          </p:cNvGraphicFramePr>
          <p:nvPr/>
        </p:nvGraphicFramePr>
        <p:xfrm>
          <a:off x="1143000" y="1600200"/>
          <a:ext cx="7086600" cy="3429000"/>
        </p:xfrm>
        <a:graphic>
          <a:graphicData uri="http://schemas.openxmlformats.org/drawingml/2006/table">
            <a:tbl>
              <a:tblPr/>
              <a:tblGrid>
                <a:gridCol w="1274763"/>
                <a:gridCol w="1027112"/>
                <a:gridCol w="957263"/>
                <a:gridCol w="955675"/>
                <a:gridCol w="957262"/>
                <a:gridCol w="957263"/>
                <a:gridCol w="957262"/>
              </a:tblGrid>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Distribution Grid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T-Grid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PV Project size and type</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100kW roof</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500kW roof</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 MW roof</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 MW ground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5 MW ground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50 MW ground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Required PPA Rate</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16¢</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15¢</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13¢</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9-11¢</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8-10¢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7-9¢ </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T&amp;D costs</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2-4¢ </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Ratepayer cost per kWh</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16¢</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15¢</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13¢</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9-11¢</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8-10¢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9-13¢ </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bl>
          </a:graphicData>
        </a:graphic>
      </p:graphicFrame>
      <p:sp>
        <p:nvSpPr>
          <p:cNvPr id="30769" name="TextBox 7"/>
          <p:cNvSpPr txBox="1">
            <a:spLocks noChangeArrowheads="1"/>
          </p:cNvSpPr>
          <p:nvPr/>
        </p:nvSpPr>
        <p:spPr bwMode="auto">
          <a:xfrm>
            <a:off x="944563" y="5057775"/>
            <a:ext cx="8021637" cy="430887"/>
          </a:xfrm>
          <a:prstGeom prst="rect">
            <a:avLst/>
          </a:prstGeom>
          <a:noFill/>
          <a:ln w="9525">
            <a:noFill/>
            <a:miter lim="800000"/>
            <a:headEnd/>
            <a:tailEnd/>
          </a:ln>
        </p:spPr>
        <p:txBody>
          <a:bodyPr wrap="square">
            <a:spAutoFit/>
          </a:bodyPr>
          <a:lstStyle/>
          <a:p>
            <a:r>
              <a:rPr lang="en-US" sz="1100" dirty="0">
                <a:latin typeface="Calibri" pitchFamily="34" charset="0"/>
              </a:rPr>
              <a:t>Sources:  CAISO, CEC,  and Clean Coalition, </a:t>
            </a:r>
            <a:r>
              <a:rPr lang="en-US" sz="1100" dirty="0" smtClean="0">
                <a:latin typeface="Calibri" pitchFamily="34" charset="0"/>
              </a:rPr>
              <a:t>Nov2012; </a:t>
            </a:r>
            <a:r>
              <a:rPr lang="en-US" sz="1100" dirty="0">
                <a:latin typeface="Calibri" pitchFamily="34" charset="0"/>
              </a:rPr>
              <a:t>see full </a:t>
            </a:r>
            <a:r>
              <a:rPr lang="en-US" sz="1100" dirty="0" smtClean="0">
                <a:latin typeface="Calibri" pitchFamily="34" charset="0"/>
              </a:rPr>
              <a:t>original analysis  from Jul2011 at  </a:t>
            </a:r>
            <a:r>
              <a:rPr lang="en-US" sz="1100" dirty="0">
                <a:latin typeface="Calibri" pitchFamily="34" charset="0"/>
                <a:hlinkClick r:id="rId3"/>
              </a:rPr>
              <a:t>www.clean-coalition.org/studies</a:t>
            </a:r>
            <a:r>
              <a:rPr lang="en-US" sz="1100" dirty="0">
                <a:latin typeface="Calibri" pitchFamily="34" charset="0"/>
              </a:rPr>
              <a:t> </a:t>
            </a:r>
          </a:p>
          <a:p>
            <a:r>
              <a:rPr lang="en-US" sz="1100" dirty="0">
                <a:latin typeface="Calibri" pitchFamily="34" charset="0"/>
              </a:rPr>
              <a:t> </a:t>
            </a:r>
          </a:p>
        </p:txBody>
      </p:sp>
      <p:sp>
        <p:nvSpPr>
          <p:cNvPr id="30770" name="TextBox 23"/>
          <p:cNvSpPr txBox="1">
            <a:spLocks noChangeArrowheads="1"/>
          </p:cNvSpPr>
          <p:nvPr/>
        </p:nvSpPr>
        <p:spPr bwMode="auto">
          <a:xfrm>
            <a:off x="2514600" y="1066800"/>
            <a:ext cx="4495800" cy="461963"/>
          </a:xfrm>
          <a:prstGeom prst="rect">
            <a:avLst/>
          </a:prstGeom>
          <a:noFill/>
          <a:ln w="9525">
            <a:noFill/>
            <a:miter lim="800000"/>
            <a:headEnd/>
            <a:tailEnd/>
          </a:ln>
        </p:spPr>
        <p:txBody>
          <a:bodyPr>
            <a:spAutoFit/>
          </a:bodyPr>
          <a:lstStyle/>
          <a:p>
            <a:pPr algn="ctr"/>
            <a:r>
              <a:rPr lang="en-US" sz="2400" b="1" dirty="0">
                <a:solidFill>
                  <a:schemeClr val="accent2"/>
                </a:solidFill>
                <a:latin typeface="Calibri" pitchFamily="34" charset="0"/>
              </a:rPr>
              <a:t>Total </a:t>
            </a:r>
            <a:r>
              <a:rPr lang="en-US" sz="2400" b="1" dirty="0" smtClean="0">
                <a:solidFill>
                  <a:schemeClr val="accent2"/>
                </a:solidFill>
                <a:latin typeface="Calibri" pitchFamily="34" charset="0"/>
              </a:rPr>
              <a:t>Ratepayer </a:t>
            </a:r>
            <a:r>
              <a:rPr lang="en-US" sz="2400" b="1" dirty="0">
                <a:solidFill>
                  <a:schemeClr val="accent2"/>
                </a:solidFill>
                <a:latin typeface="Calibri" pitchFamily="34" charset="0"/>
              </a:rPr>
              <a:t>Cost of Solar</a:t>
            </a:r>
          </a:p>
        </p:txBody>
      </p:sp>
      <p:sp>
        <p:nvSpPr>
          <p:cNvPr id="25" name="Oval 24"/>
          <p:cNvSpPr/>
          <p:nvPr/>
        </p:nvSpPr>
        <p:spPr>
          <a:xfrm>
            <a:off x="4114800" y="3962400"/>
            <a:ext cx="32766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51270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latin typeface="Arial" charset="0"/>
                <a:cs typeface="Arial" charset="0"/>
              </a:rPr>
              <a:t>CLEAN Programs Defined</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31217" y="46181"/>
            <a:ext cx="1612783" cy="676656"/>
          </a:xfrm>
          <a:prstGeom prst="rect">
            <a:avLst/>
          </a:prstGeom>
        </p:spPr>
      </p:pic>
      <p:sp>
        <p:nvSpPr>
          <p:cNvPr id="7" name="Content Placeholder 3"/>
          <p:cNvSpPr>
            <a:spLocks noGrp="1"/>
          </p:cNvSpPr>
          <p:nvPr>
            <p:ph idx="4294967295"/>
          </p:nvPr>
        </p:nvSpPr>
        <p:spPr>
          <a:xfrm>
            <a:off x="88902" y="840851"/>
            <a:ext cx="8953500" cy="5600892"/>
          </a:xfrm>
        </p:spPr>
        <p:txBody>
          <a:bodyPr>
            <a:noAutofit/>
          </a:bodyPr>
          <a:lstStyle/>
          <a:p>
            <a:pPr marL="400050" indent="-285750">
              <a:buClr>
                <a:srgbClr val="FFFF00"/>
              </a:buClr>
              <a:buFontTx/>
              <a:buBlip>
                <a:blip r:embed="rId4"/>
              </a:buBlip>
            </a:pPr>
            <a:r>
              <a:rPr lang="en-US" sz="2000" b="1" dirty="0" smtClean="0">
                <a:solidFill>
                  <a:srgbClr val="3366FF"/>
                </a:solidFill>
                <a:latin typeface="Arial" charset="0"/>
                <a:ea typeface="ＭＳ Ｐゴシック"/>
                <a:cs typeface="Arial" charset="0"/>
              </a:rPr>
              <a:t>CLEAN </a:t>
            </a:r>
            <a:r>
              <a:rPr lang="en-US" sz="2000" b="1" dirty="0" smtClean="0">
                <a:latin typeface="Arial" charset="0"/>
                <a:ea typeface="ＭＳ Ｐゴシック"/>
                <a:cs typeface="Arial" charset="0"/>
              </a:rPr>
              <a:t>= Clean Local Energy Accessible Now</a:t>
            </a:r>
          </a:p>
          <a:p>
            <a:pPr marL="400050">
              <a:buClr>
                <a:srgbClr val="FFFF00"/>
              </a:buClr>
              <a:buFontTx/>
              <a:buBlip>
                <a:blip r:embed="rId4"/>
              </a:buBlip>
            </a:pPr>
            <a:endParaRPr lang="en-US" sz="1600" b="1" dirty="0" smtClean="0">
              <a:solidFill>
                <a:srgbClr val="3366FF"/>
              </a:solidFill>
              <a:latin typeface="Arial" charset="0"/>
              <a:ea typeface="ＭＳ Ｐゴシック"/>
              <a:cs typeface="Arial" charset="0"/>
            </a:endParaRPr>
          </a:p>
          <a:p>
            <a:pPr marL="400050" indent="-285750">
              <a:buClr>
                <a:srgbClr val="FFFF00"/>
              </a:buClr>
              <a:buFontTx/>
              <a:buBlip>
                <a:blip r:embed="rId4"/>
              </a:buBlip>
            </a:pPr>
            <a:r>
              <a:rPr lang="en-US" sz="2000" b="1" dirty="0" smtClean="0">
                <a:solidFill>
                  <a:srgbClr val="3366FF"/>
                </a:solidFill>
                <a:latin typeface="Arial" charset="0"/>
                <a:ea typeface="ＭＳ Ｐゴシック"/>
                <a:cs typeface="Arial" charset="0"/>
              </a:rPr>
              <a:t>CLEAN Features</a:t>
            </a:r>
            <a:r>
              <a:rPr lang="en-US" sz="2000" dirty="0" smtClean="0">
                <a:latin typeface="Arial" charset="0"/>
                <a:ea typeface="ＭＳ Ｐゴシック"/>
                <a:cs typeface="Arial" charset="0"/>
              </a:rPr>
              <a:t>:</a:t>
            </a:r>
          </a:p>
          <a:p>
            <a:pPr marL="800100" lvl="1">
              <a:buClr>
                <a:srgbClr val="FFFF00"/>
              </a:buClr>
              <a:buFontTx/>
              <a:buBlip>
                <a:blip r:embed="rId4"/>
              </a:buBlip>
            </a:pPr>
            <a:r>
              <a:rPr lang="en-US" sz="2000" dirty="0" smtClean="0">
                <a:latin typeface="Arial" charset="0"/>
                <a:ea typeface="ＭＳ Ｐゴシック"/>
                <a:cs typeface="Arial" charset="0"/>
              </a:rPr>
              <a:t>Procurement:  Standard and </a:t>
            </a:r>
            <a:r>
              <a:rPr lang="en-US" sz="2000" u="sng" dirty="0" smtClean="0">
                <a:latin typeface="Arial" charset="0"/>
                <a:ea typeface="ＭＳ Ｐゴシック"/>
                <a:cs typeface="Arial" charset="0"/>
              </a:rPr>
              <a:t>guaranteed contract</a:t>
            </a:r>
            <a:r>
              <a:rPr lang="en-US" sz="2000" dirty="0" smtClean="0">
                <a:latin typeface="Arial" charset="0"/>
                <a:ea typeface="ＭＳ Ｐゴシック"/>
                <a:cs typeface="Arial" charset="0"/>
              </a:rPr>
              <a:t> between the utility and a renewable energy facility owner</a:t>
            </a:r>
          </a:p>
          <a:p>
            <a:pPr marL="800100" lvl="1">
              <a:buClr>
                <a:srgbClr val="FFFF00"/>
              </a:buClr>
              <a:buFontTx/>
              <a:buBlip>
                <a:blip r:embed="rId4"/>
              </a:buBlip>
            </a:pPr>
            <a:r>
              <a:rPr lang="en-US" sz="2000" dirty="0" smtClean="0">
                <a:latin typeface="Arial" charset="0"/>
                <a:ea typeface="ＭＳ Ｐゴシック"/>
                <a:cs typeface="Arial" charset="0"/>
              </a:rPr>
              <a:t>Interconnection:  Predictable and streamlined </a:t>
            </a:r>
            <a:r>
              <a:rPr lang="en-US" sz="2000" u="sng" dirty="0" smtClean="0">
                <a:latin typeface="Arial" charset="0"/>
                <a:ea typeface="ＭＳ Ｐゴシック"/>
                <a:cs typeface="Arial" charset="0"/>
              </a:rPr>
              <a:t>distribution grid access</a:t>
            </a:r>
            <a:endParaRPr lang="en-US" sz="2000" dirty="0" smtClean="0">
              <a:latin typeface="Arial" charset="0"/>
              <a:ea typeface="ＭＳ Ｐゴシック"/>
              <a:cs typeface="Arial" charset="0"/>
            </a:endParaRPr>
          </a:p>
          <a:p>
            <a:pPr marL="800100" lvl="1">
              <a:buClr>
                <a:srgbClr val="FFFF00"/>
              </a:buClr>
              <a:buFontTx/>
              <a:buBlip>
                <a:blip r:embed="rId4"/>
              </a:buBlip>
            </a:pPr>
            <a:r>
              <a:rPr lang="en-US" sz="2000" dirty="0" smtClean="0">
                <a:latin typeface="Arial" charset="0"/>
                <a:ea typeface="ＭＳ Ｐゴシック"/>
                <a:cs typeface="Arial" charset="0"/>
              </a:rPr>
              <a:t>Financing:  Predefined and </a:t>
            </a:r>
            <a:r>
              <a:rPr lang="en-US" sz="2000" u="sng" dirty="0" smtClean="0">
                <a:latin typeface="Arial" charset="0"/>
                <a:ea typeface="ＭＳ Ｐゴシック"/>
                <a:cs typeface="Arial" charset="0"/>
              </a:rPr>
              <a:t>financeable fixed rates</a:t>
            </a:r>
            <a:r>
              <a:rPr lang="en-US" sz="2000" dirty="0" smtClean="0">
                <a:latin typeface="Arial" charset="0"/>
                <a:ea typeface="ＭＳ Ｐゴシック"/>
                <a:cs typeface="Arial" charset="0"/>
              </a:rPr>
              <a:t> for long durations</a:t>
            </a:r>
          </a:p>
          <a:p>
            <a:pPr marL="400050">
              <a:buClr>
                <a:srgbClr val="FFFF00"/>
              </a:buClr>
              <a:buFontTx/>
              <a:buBlip>
                <a:blip r:embed="rId4"/>
              </a:buBlip>
            </a:pPr>
            <a:endParaRPr lang="en-US" sz="1600" dirty="0" smtClean="0">
              <a:latin typeface="Arial" charset="0"/>
              <a:ea typeface="ＭＳ Ｐゴシック"/>
              <a:cs typeface="Arial" charset="0"/>
            </a:endParaRPr>
          </a:p>
          <a:p>
            <a:pPr marL="400050" indent="-285750">
              <a:buClr>
                <a:srgbClr val="FFFF00"/>
              </a:buClr>
              <a:buFontTx/>
              <a:buBlip>
                <a:blip r:embed="rId4"/>
              </a:buBlip>
            </a:pPr>
            <a:r>
              <a:rPr lang="en-US" sz="2000" b="1" dirty="0" smtClean="0">
                <a:solidFill>
                  <a:srgbClr val="3366FF"/>
                </a:solidFill>
                <a:latin typeface="Arial" charset="0"/>
                <a:ea typeface="ＭＳ Ｐゴシック"/>
                <a:cs typeface="Arial" charset="0"/>
              </a:rPr>
              <a:t>CLEAN Benefits</a:t>
            </a:r>
            <a:r>
              <a:rPr lang="en-US" sz="2000" dirty="0" smtClean="0">
                <a:latin typeface="Arial" charset="0"/>
                <a:ea typeface="ＭＳ Ｐゴシック"/>
                <a:cs typeface="Arial" charset="0"/>
              </a:rPr>
              <a:t>:</a:t>
            </a:r>
          </a:p>
          <a:p>
            <a:pPr marL="800100" lvl="1">
              <a:buClr>
                <a:srgbClr val="FFFF00"/>
              </a:buClr>
              <a:buFontTx/>
              <a:buBlip>
                <a:blip r:embed="rId4"/>
              </a:buBlip>
            </a:pPr>
            <a:r>
              <a:rPr lang="en-US" sz="2000" dirty="0" smtClean="0">
                <a:latin typeface="Arial" charset="0"/>
                <a:ea typeface="ＭＳ Ｐゴシック"/>
                <a:cs typeface="Arial" charset="0"/>
              </a:rPr>
              <a:t>Removes the top three barriers to renewable energy</a:t>
            </a:r>
          </a:p>
          <a:p>
            <a:pPr marL="800100" lvl="1">
              <a:buClr>
                <a:srgbClr val="FFFF00"/>
              </a:buClr>
              <a:buFontTx/>
              <a:buBlip>
                <a:blip r:embed="rId4"/>
              </a:buBlip>
            </a:pPr>
            <a:r>
              <a:rPr lang="en-US" sz="2000" dirty="0" smtClean="0">
                <a:latin typeface="Arial" charset="0"/>
                <a:ea typeface="ＭＳ Ｐゴシック"/>
                <a:cs typeface="Arial" charset="0"/>
              </a:rPr>
              <a:t>The vast majority of renewable energy deployed in the world has been driven by CLEAN Programs</a:t>
            </a:r>
          </a:p>
          <a:p>
            <a:pPr marL="800100" lvl="1">
              <a:buClr>
                <a:srgbClr val="FFFF00"/>
              </a:buClr>
              <a:buFontTx/>
              <a:buBlip>
                <a:blip r:embed="rId4"/>
              </a:buBlip>
            </a:pPr>
            <a:r>
              <a:rPr lang="en-US" sz="2000" dirty="0" smtClean="0">
                <a:latin typeface="Arial" charset="0"/>
                <a:ea typeface="ＭＳ Ｐゴシック"/>
                <a:cs typeface="Arial" charset="0"/>
              </a:rPr>
              <a:t>Allows any party to become a clean energy entrepreneur</a:t>
            </a:r>
          </a:p>
          <a:p>
            <a:pPr marL="800100" lvl="1">
              <a:buClr>
                <a:srgbClr val="FFFF00"/>
              </a:buClr>
              <a:buFontTx/>
              <a:buBlip>
                <a:blip r:embed="rId4"/>
              </a:buBlip>
            </a:pPr>
            <a:r>
              <a:rPr lang="en-US" sz="2000" dirty="0" smtClean="0">
                <a:latin typeface="Arial" charset="0"/>
                <a:ea typeface="ＭＳ Ｐゴシック"/>
                <a:cs typeface="Arial" charset="0"/>
              </a:rPr>
              <a:t>Attracts private capital, including vital new sources of equity</a:t>
            </a:r>
          </a:p>
          <a:p>
            <a:pPr marL="800100" lvl="1">
              <a:buClr>
                <a:srgbClr val="FFFF00"/>
              </a:buClr>
              <a:buFontTx/>
              <a:buBlip>
                <a:blip r:embed="rId4"/>
              </a:buBlip>
            </a:pPr>
            <a:r>
              <a:rPr lang="en-US" sz="2000" dirty="0" smtClean="0">
                <a:latin typeface="Arial" charset="0"/>
                <a:ea typeface="ＭＳ Ｐゴシック"/>
                <a:cs typeface="Arial" charset="0"/>
              </a:rPr>
              <a:t>Drives local employment and generates tax revenue at no cost to government</a:t>
            </a:r>
          </a:p>
          <a:p>
            <a:pPr marL="1200150" lvl="2">
              <a:buClr>
                <a:srgbClr val="FFFF00"/>
              </a:buClr>
              <a:buFontTx/>
              <a:buBlip>
                <a:blip r:embed="rId4"/>
              </a:buBlip>
            </a:pPr>
            <a:endParaRPr lang="en-US" dirty="0" smtClean="0">
              <a:ea typeface="ＭＳ Ｐゴシック"/>
              <a:cs typeface="ＭＳ Ｐゴシック"/>
            </a:endParaRPr>
          </a:p>
        </p:txBody>
      </p:sp>
    </p:spTree>
    <p:extLst>
      <p:ext uri="{BB962C8B-B14F-4D97-AF65-F5344CB8AC3E}">
        <p14:creationId xmlns="" xmlns:p14="http://schemas.microsoft.com/office/powerpoint/2010/main" val="415637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p:txBody>
          <a:bodyPr>
            <a:normAutofit/>
          </a:bodyPr>
          <a:lstStyle/>
          <a:p>
            <a:r>
              <a:rPr lang="en-US" dirty="0">
                <a:latin typeface="Arial" charset="0"/>
                <a:cs typeface="Arial" charset="0"/>
              </a:rPr>
              <a:t>CLEAN Programs Deliver Cost-Effective Scale</a:t>
            </a:r>
            <a:endParaRPr lang="en-US" dirty="0" smtClean="0">
              <a:latin typeface="Arial" charset="0"/>
              <a:cs typeface="Arial" charset="0"/>
            </a:endParaRPr>
          </a:p>
        </p:txBody>
      </p:sp>
      <p:sp>
        <p:nvSpPr>
          <p:cNvPr id="133124"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33125"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r>
              <a:rPr lang="en-US" sz="2800" b="1" u="sng">
                <a:cs typeface="Arial" charset="0"/>
              </a:rPr>
              <a:t>Solar Markets: Germany vs California </a:t>
            </a:r>
            <a:r>
              <a:rPr lang="en-US" sz="1600" b="1" u="sng">
                <a:cs typeface="Arial" charset="0"/>
              </a:rPr>
              <a:t>(RPS + CSI + other)</a:t>
            </a:r>
            <a:endParaRPr lang="en-US" sz="1600">
              <a:cs typeface="Arial" charset="0"/>
            </a:endParaRPr>
          </a:p>
        </p:txBody>
      </p:sp>
      <p:graphicFrame>
        <p:nvGraphicFramePr>
          <p:cNvPr id="133122" name="Object 2"/>
          <p:cNvGraphicFramePr>
            <a:graphicFrameLocks noGrp="1" noChangeAspect="1"/>
          </p:cNvGraphicFramePr>
          <p:nvPr>
            <p:extLst>
              <p:ext uri="{D42A27DB-BD31-4B8C-83A1-F6EECF244321}">
                <p14:modId xmlns:p14="http://schemas.microsoft.com/office/powerpoint/2010/main" xmlns="" val="3753792221"/>
              </p:ext>
            </p:extLst>
          </p:nvPr>
        </p:nvGraphicFramePr>
        <p:xfrm>
          <a:off x="-1143000" y="1524000"/>
          <a:ext cx="10228263" cy="3935413"/>
        </p:xfrm>
        <a:graphic>
          <a:graphicData uri="http://schemas.openxmlformats.org/presentationml/2006/ole">
            <p:oleObj spid="_x0000_s1046" name="Worksheet" r:id="rId4" imgW="6696153" imgH="2800291" progId="Excel.Sheet.8">
              <p:embed/>
            </p:oleObj>
          </a:graphicData>
        </a:graphic>
      </p:graphicFrame>
      <p:sp>
        <p:nvSpPr>
          <p:cNvPr id="133126" name="TextBox 3"/>
          <p:cNvSpPr txBox="1">
            <a:spLocks noChangeArrowheads="1"/>
          </p:cNvSpPr>
          <p:nvPr/>
        </p:nvSpPr>
        <p:spPr bwMode="auto">
          <a:xfrm>
            <a:off x="657225" y="5556250"/>
            <a:ext cx="8001000" cy="707886"/>
          </a:xfrm>
          <a:prstGeom prst="rect">
            <a:avLst/>
          </a:prstGeom>
          <a:solidFill>
            <a:srgbClr val="FFFF00"/>
          </a:solidFill>
          <a:ln w="9525">
            <a:solidFill>
              <a:schemeClr val="tx1"/>
            </a:solidFill>
            <a:miter lim="800000"/>
            <a:headEnd/>
            <a:tailEnd/>
          </a:ln>
        </p:spPr>
        <p:txBody>
          <a:bodyPr>
            <a:spAutoFit/>
          </a:bodyPr>
          <a:lstStyle/>
          <a:p>
            <a:pPr algn="ctr"/>
            <a:r>
              <a:rPr lang="en-US" sz="2000" dirty="0">
                <a:cs typeface="Arial" charset="0"/>
              </a:rPr>
              <a:t>Germany added </a:t>
            </a:r>
            <a:r>
              <a:rPr lang="en-US" sz="2000" dirty="0" smtClean="0">
                <a:cs typeface="Arial" charset="0"/>
              </a:rPr>
              <a:t>nearly 15 </a:t>
            </a:r>
            <a:r>
              <a:rPr lang="en-US" sz="2000" dirty="0">
                <a:cs typeface="Arial" charset="0"/>
              </a:rPr>
              <a:t>times more solar than California in </a:t>
            </a:r>
            <a:r>
              <a:rPr lang="en-US" sz="2000" dirty="0" smtClean="0">
                <a:cs typeface="Arial" charset="0"/>
              </a:rPr>
              <a:t>2011,</a:t>
            </a:r>
            <a:endParaRPr lang="en-US" sz="2000" dirty="0">
              <a:cs typeface="Arial" charset="0"/>
            </a:endParaRPr>
          </a:p>
          <a:p>
            <a:pPr algn="ctr"/>
            <a:r>
              <a:rPr lang="en-US" sz="2000" dirty="0" smtClean="0">
                <a:cs typeface="Arial" charset="0"/>
              </a:rPr>
              <a:t>even </a:t>
            </a:r>
            <a:r>
              <a:rPr lang="en-US" sz="2000" dirty="0">
                <a:cs typeface="Arial" charset="0"/>
              </a:rPr>
              <a:t>though California’s solar resource is 70% better!!!</a:t>
            </a:r>
          </a:p>
        </p:txBody>
      </p:sp>
      <p:sp>
        <p:nvSpPr>
          <p:cNvPr id="133127" name="TextBox 7"/>
          <p:cNvSpPr txBox="1">
            <a:spLocks noChangeArrowheads="1"/>
          </p:cNvSpPr>
          <p:nvPr/>
        </p:nvSpPr>
        <p:spPr bwMode="auto">
          <a:xfrm>
            <a:off x="6629400" y="4979988"/>
            <a:ext cx="2286000" cy="428625"/>
          </a:xfrm>
          <a:prstGeom prst="rect">
            <a:avLst/>
          </a:prstGeom>
          <a:noFill/>
          <a:ln w="9525">
            <a:noFill/>
            <a:miter lim="800000"/>
            <a:headEnd/>
            <a:tailEnd/>
          </a:ln>
        </p:spPr>
        <p:txBody>
          <a:bodyPr>
            <a:spAutoFit/>
          </a:bodyPr>
          <a:lstStyle/>
          <a:p>
            <a:r>
              <a:rPr lang="en-US" sz="1100">
                <a:cs typeface="Arial" charset="0"/>
              </a:rPr>
              <a:t>Sources:  CPUC, CEC, SEIA and                       German equivalents.</a:t>
            </a:r>
          </a:p>
        </p:txBody>
      </p:sp>
      <p:sp>
        <p:nvSpPr>
          <p:cNvPr id="2" name="TextBox 1"/>
          <p:cNvSpPr txBox="1"/>
          <p:nvPr/>
        </p:nvSpPr>
        <p:spPr>
          <a:xfrm>
            <a:off x="925489" y="1655326"/>
            <a:ext cx="461665" cy="2585323"/>
          </a:xfrm>
          <a:prstGeom prst="rect">
            <a:avLst/>
          </a:prstGeom>
          <a:noFill/>
        </p:spPr>
        <p:txBody>
          <a:bodyPr vert="vert270" wrap="square" rtlCol="0">
            <a:spAutoFit/>
          </a:bodyPr>
          <a:lstStyle/>
          <a:p>
            <a:r>
              <a:rPr lang="en-US" dirty="0" smtClean="0"/>
              <a:t>Cumulative MW</a:t>
            </a:r>
            <a:endParaRPr lang="en-US" dirty="0"/>
          </a:p>
        </p:txBody>
      </p:sp>
    </p:spTree>
    <p:extLst>
      <p:ext uri="{BB962C8B-B14F-4D97-AF65-F5344CB8AC3E}">
        <p14:creationId xmlns:p14="http://schemas.microsoft.com/office/powerpoint/2010/main" xmlns="" val="4219507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14259</TotalTime>
  <Words>2897</Words>
  <Application>Microsoft Office PowerPoint</Application>
  <PresentationFormat>On-screen Show (4:3)</PresentationFormat>
  <Paragraphs>467</Paragraphs>
  <Slides>38</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Worksheet</vt:lpstr>
      <vt:lpstr>Slide 1</vt:lpstr>
      <vt:lpstr>Clean Coalition – Mission and Advisors</vt:lpstr>
      <vt:lpstr>Clean Coalition Vision = DG+DR+ES+EV+MC2</vt:lpstr>
      <vt:lpstr>Clean Coalition Overarching Objectives</vt:lpstr>
      <vt:lpstr>Clean Coalition = Policy + Engineering + Advocacy</vt:lpstr>
      <vt:lpstr>Wholesale DG is the Critical &amp; Missing Segment</vt:lpstr>
      <vt:lpstr>Slide 7</vt:lpstr>
      <vt:lpstr>CLEAN Programs Defined</vt:lpstr>
      <vt:lpstr>CLEAN Programs Deliver Cost-Effective Scale</vt:lpstr>
      <vt:lpstr>German Solar Capacity is Small WDG (Rooftops)</vt:lpstr>
      <vt:lpstr>German Solar Pricing Translates to 7 cents/kWh</vt:lpstr>
      <vt:lpstr>US has far better solar resource than Germany</vt:lpstr>
      <vt:lpstr>CLEAN Delivers Ontario’s Goals</vt:lpstr>
      <vt:lpstr>SMUD Proves CLEAN is Superior for California</vt:lpstr>
      <vt:lpstr>CLEAN-Gainesville Starts a US Solar Revolution</vt:lpstr>
      <vt:lpstr>CLEAN Streamlines Procurement for Utilities</vt:lpstr>
      <vt:lpstr>CLEAN Avoids Hidden Transmission Costs</vt:lpstr>
      <vt:lpstr>The Clean Coalition is Working All Over the U.S.</vt:lpstr>
      <vt:lpstr>Local CLEAN Program Guide</vt:lpstr>
      <vt:lpstr>DG+IG Initiative = Proving Feasibility of High DG</vt:lpstr>
      <vt:lpstr>DG+IG Initiative = Proving 50% Local Energy Goal</vt:lpstr>
      <vt:lpstr>Benefits of DG+IG</vt:lpstr>
      <vt:lpstr>DG+IG Projects Begin with Grid Modeling &amp; Simulation</vt:lpstr>
      <vt:lpstr>DG Diversity Greatly Reduces Variability</vt:lpstr>
      <vt:lpstr>Power Factor Benefits need to be Compensated</vt:lpstr>
      <vt:lpstr>Sizing Energy Storage</vt:lpstr>
      <vt:lpstr>DG+IG Backup Slides</vt:lpstr>
      <vt:lpstr>Advanced Inverters can Play a Significant Role</vt:lpstr>
      <vt:lpstr>Power Output Varies Slower than Irradiance</vt:lpstr>
      <vt:lpstr>Maximum Power Fluctuations Decrease as the Number of Systems Increases</vt:lpstr>
      <vt:lpstr>Smart Inverters – Voltage Support Capabilities</vt:lpstr>
      <vt:lpstr>Smart Inverters – Voltage Support Capabilities</vt:lpstr>
      <vt:lpstr>General Backup Slides</vt:lpstr>
      <vt:lpstr>Installed PV Costs in US vs Germany</vt:lpstr>
      <vt:lpstr>Avoided Transmission in CA = $80 Billion over 20 yrs</vt:lpstr>
      <vt:lpstr>Plan the Work and Work the Plan</vt:lpstr>
      <vt:lpstr>Process for getting Palo Alto CLEAN (1 of 2)</vt:lpstr>
      <vt:lpstr>Process for getting Palo Alto CLEAN (2 of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 Has Cheapest Solar in World (US$0.12/kWh)</dc:title>
  <dc:creator>John Bernhardt</dc:creator>
  <cp:lastModifiedBy>Craiger</cp:lastModifiedBy>
  <cp:revision>547</cp:revision>
  <cp:lastPrinted>2012-05-23T14:20:06Z</cp:lastPrinted>
  <dcterms:created xsi:type="dcterms:W3CDTF">2012-03-12T23:09:52Z</dcterms:created>
  <dcterms:modified xsi:type="dcterms:W3CDTF">2013-02-12T19:28:13Z</dcterms:modified>
</cp:coreProperties>
</file>