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4.xml" ContentType="application/vnd.openxmlformats-officedocument.drawingml.chart+xml"/>
  <Override PartName="/ppt/embeddings/oleObject1.bin" ContentType="application/vnd.openxmlformats-officedocument.oleObject"/>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handoutMasterIdLst>
    <p:handoutMasterId r:id="rId73"/>
  </p:handoutMasterIdLst>
  <p:sldIdLst>
    <p:sldId id="362" r:id="rId2"/>
    <p:sldId id="528" r:id="rId3"/>
    <p:sldId id="440" r:id="rId4"/>
    <p:sldId id="438" r:id="rId5"/>
    <p:sldId id="513" r:id="rId6"/>
    <p:sldId id="451" r:id="rId7"/>
    <p:sldId id="449" r:id="rId8"/>
    <p:sldId id="441" r:id="rId9"/>
    <p:sldId id="447" r:id="rId10"/>
    <p:sldId id="448" r:id="rId11"/>
    <p:sldId id="482" r:id="rId12"/>
    <p:sldId id="486" r:id="rId13"/>
    <p:sldId id="529" r:id="rId14"/>
    <p:sldId id="514" r:id="rId15"/>
    <p:sldId id="519" r:id="rId16"/>
    <p:sldId id="504" r:id="rId17"/>
    <p:sldId id="515" r:id="rId18"/>
    <p:sldId id="516" r:id="rId19"/>
    <p:sldId id="507" r:id="rId20"/>
    <p:sldId id="522" r:id="rId21"/>
    <p:sldId id="521" r:id="rId22"/>
    <p:sldId id="502" r:id="rId23"/>
    <p:sldId id="489" r:id="rId24"/>
    <p:sldId id="490" r:id="rId25"/>
    <p:sldId id="491" r:id="rId26"/>
    <p:sldId id="492" r:id="rId27"/>
    <p:sldId id="387" r:id="rId28"/>
    <p:sldId id="530" r:id="rId29"/>
    <p:sldId id="527" r:id="rId30"/>
    <p:sldId id="523" r:id="rId31"/>
    <p:sldId id="524" r:id="rId32"/>
    <p:sldId id="525" r:id="rId33"/>
    <p:sldId id="526" r:id="rId34"/>
    <p:sldId id="520" r:id="rId35"/>
    <p:sldId id="517" r:id="rId36"/>
    <p:sldId id="518" r:id="rId37"/>
    <p:sldId id="480" r:id="rId38"/>
    <p:sldId id="531" r:id="rId39"/>
    <p:sldId id="506" r:id="rId40"/>
    <p:sldId id="484" r:id="rId41"/>
    <p:sldId id="485" r:id="rId42"/>
    <p:sldId id="483" r:id="rId43"/>
    <p:sldId id="481" r:id="rId44"/>
    <p:sldId id="493" r:id="rId45"/>
    <p:sldId id="494" r:id="rId46"/>
    <p:sldId id="495" r:id="rId47"/>
    <p:sldId id="496" r:id="rId48"/>
    <p:sldId id="497" r:id="rId49"/>
    <p:sldId id="498" r:id="rId50"/>
    <p:sldId id="499" r:id="rId51"/>
    <p:sldId id="500" r:id="rId52"/>
    <p:sldId id="453" r:id="rId53"/>
    <p:sldId id="452" r:id="rId54"/>
    <p:sldId id="456" r:id="rId55"/>
    <p:sldId id="459" r:id="rId56"/>
    <p:sldId id="457" r:id="rId57"/>
    <p:sldId id="458" r:id="rId58"/>
    <p:sldId id="419" r:id="rId59"/>
    <p:sldId id="417" r:id="rId60"/>
    <p:sldId id="401" r:id="rId61"/>
    <p:sldId id="402" r:id="rId62"/>
    <p:sldId id="421" r:id="rId63"/>
    <p:sldId id="422" r:id="rId64"/>
    <p:sldId id="418" r:id="rId65"/>
    <p:sldId id="416" r:id="rId66"/>
    <p:sldId id="473" r:id="rId67"/>
    <p:sldId id="474" r:id="rId68"/>
    <p:sldId id="475" r:id="rId69"/>
    <p:sldId id="476" r:id="rId70"/>
    <p:sldId id="423" r:id="rId71"/>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25" autoAdjust="0"/>
    <p:restoredTop sz="92805" autoAdjust="0"/>
  </p:normalViewPr>
  <p:slideViewPr>
    <p:cSldViewPr snapToGrid="0" snapToObjects="1">
      <p:cViewPr>
        <p:scale>
          <a:sx n="85" d="100"/>
          <a:sy n="85" d="100"/>
        </p:scale>
        <p:origin x="-1864" y="-3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296"/>
    </p:cViewPr>
  </p:sorterViewPr>
  <p:notesViewPr>
    <p:cSldViewPr snapToGrid="0" snapToObjects="1">
      <p:cViewPr>
        <p:scale>
          <a:sx n="150" d="100"/>
          <a:sy n="150" d="100"/>
        </p:scale>
        <p:origin x="-1944" y="-32"/>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handoutMaster" Target="handoutMasters/handout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Johnathon\Downloads\Copy%20of%20german%20pv%202010%20data%20analysis%20v2%20short%20(3).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Johnathon\Documents\Clean%20Coalition\Excel%20Files\TAC%20Cost%20Chart%20(JF_02,%2012%20Dec%202011).xlsx" TargetMode="External"/><Relationship Id="rId2"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Sahm:Desktop:Google%20Drive:Avoided%20Cost/Value%20of%20Solar...:CEC_COG_Model_Version_2.02-4-5-10.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Sheet1!$A$2</c:f>
              <c:strCache>
                <c:ptCount val="1"/>
                <c:pt idx="0">
                  <c:v>California</c:v>
                </c:pt>
              </c:strCache>
            </c:strRef>
          </c:tx>
          <c:spPr>
            <a:solidFill>
              <a:srgbClr val="FF0000"/>
            </a:solidFill>
            <a:ln w="3175">
              <a:solidFill>
                <a:sysClr val="windowText" lastClr="000000"/>
              </a:solidFill>
            </a:ln>
          </c:spPr>
          <c:invertIfNegative val="0"/>
          <c:cat>
            <c:numRef>
              <c:f>Sheet1!$B$1:$I$1</c:f>
              <c:numCache>
                <c:formatCode>General</c:formatCode>
                <c:ptCount val="8"/>
                <c:pt idx="0">
                  <c:v>2002.0</c:v>
                </c:pt>
                <c:pt idx="1">
                  <c:v>2006.0</c:v>
                </c:pt>
                <c:pt idx="2">
                  <c:v>2007.0</c:v>
                </c:pt>
                <c:pt idx="3">
                  <c:v>2008.0</c:v>
                </c:pt>
                <c:pt idx="4">
                  <c:v>2009.0</c:v>
                </c:pt>
                <c:pt idx="5">
                  <c:v>2010.0</c:v>
                </c:pt>
                <c:pt idx="6">
                  <c:v>2011.0</c:v>
                </c:pt>
                <c:pt idx="7">
                  <c:v>2012.0</c:v>
                </c:pt>
              </c:numCache>
            </c:numRef>
          </c:cat>
          <c:val>
            <c:numRef>
              <c:f>Sheet1!$B$2:$I$2</c:f>
              <c:numCache>
                <c:formatCode>_(* #,##0_);_(* \(#,##0\);_(* "-"??_);_(@_)</c:formatCode>
                <c:ptCount val="8"/>
                <c:pt idx="0">
                  <c:v>450.0</c:v>
                </c:pt>
                <c:pt idx="1">
                  <c:v>550.0</c:v>
                </c:pt>
                <c:pt idx="2">
                  <c:v>610.0</c:v>
                </c:pt>
                <c:pt idx="3">
                  <c:v>770.0</c:v>
                </c:pt>
                <c:pt idx="4">
                  <c:v>990.0</c:v>
                </c:pt>
                <c:pt idx="5">
                  <c:v>1290.0</c:v>
                </c:pt>
                <c:pt idx="6">
                  <c:v>1832.0</c:v>
                </c:pt>
                <c:pt idx="7">
                  <c:v>2877.0</c:v>
                </c:pt>
              </c:numCache>
            </c:numRef>
          </c:val>
        </c:ser>
        <c:ser>
          <c:idx val="1"/>
          <c:order val="1"/>
          <c:tx>
            <c:strRef>
              <c:f>Sheet1!$A$3</c:f>
              <c:strCache>
                <c:ptCount val="1"/>
                <c:pt idx="0">
                  <c:v>Germany</c:v>
                </c:pt>
              </c:strCache>
            </c:strRef>
          </c:tx>
          <c:spPr>
            <a:solidFill>
              <a:srgbClr val="66FF33"/>
            </a:solidFill>
            <a:ln w="3175">
              <a:solidFill>
                <a:sysClr val="windowText" lastClr="000000"/>
              </a:solidFill>
            </a:ln>
          </c:spPr>
          <c:invertIfNegative val="0"/>
          <c:cat>
            <c:numRef>
              <c:f>Sheet1!$B$1:$I$1</c:f>
              <c:numCache>
                <c:formatCode>General</c:formatCode>
                <c:ptCount val="8"/>
                <c:pt idx="0">
                  <c:v>2002.0</c:v>
                </c:pt>
                <c:pt idx="1">
                  <c:v>2006.0</c:v>
                </c:pt>
                <c:pt idx="2">
                  <c:v>2007.0</c:v>
                </c:pt>
                <c:pt idx="3">
                  <c:v>2008.0</c:v>
                </c:pt>
                <c:pt idx="4">
                  <c:v>2009.0</c:v>
                </c:pt>
                <c:pt idx="5">
                  <c:v>2010.0</c:v>
                </c:pt>
                <c:pt idx="6">
                  <c:v>2011.0</c:v>
                </c:pt>
                <c:pt idx="7">
                  <c:v>2012.0</c:v>
                </c:pt>
              </c:numCache>
            </c:numRef>
          </c:cat>
          <c:val>
            <c:numRef>
              <c:f>Sheet1!$B$3:$I$3</c:f>
              <c:numCache>
                <c:formatCode>_(* #,##0_);_(* \(#,##0\);_(* "-"??_);_(@_)</c:formatCode>
                <c:ptCount val="8"/>
                <c:pt idx="0">
                  <c:v>296.0</c:v>
                </c:pt>
                <c:pt idx="1">
                  <c:v>2899.0</c:v>
                </c:pt>
                <c:pt idx="2">
                  <c:v>4170.0</c:v>
                </c:pt>
                <c:pt idx="3">
                  <c:v>6120.0</c:v>
                </c:pt>
                <c:pt idx="4">
                  <c:v>10566.0</c:v>
                </c:pt>
                <c:pt idx="5">
                  <c:v>17554.0</c:v>
                </c:pt>
                <c:pt idx="6">
                  <c:v>25039.0</c:v>
                </c:pt>
                <c:pt idx="7">
                  <c:v>32643.0</c:v>
                </c:pt>
              </c:numCache>
            </c:numRef>
          </c:val>
        </c:ser>
        <c:dLbls>
          <c:showLegendKey val="0"/>
          <c:showVal val="0"/>
          <c:showCatName val="0"/>
          <c:showSerName val="0"/>
          <c:showPercent val="0"/>
          <c:showBubbleSize val="0"/>
        </c:dLbls>
        <c:gapWidth val="150"/>
        <c:shape val="box"/>
        <c:axId val="2100593496"/>
        <c:axId val="-2146614248"/>
        <c:axId val="0"/>
      </c:bar3DChart>
      <c:catAx>
        <c:axId val="2100593496"/>
        <c:scaling>
          <c:orientation val="minMax"/>
        </c:scaling>
        <c:delete val="0"/>
        <c:axPos val="b"/>
        <c:numFmt formatCode="General" sourceLinked="1"/>
        <c:majorTickMark val="out"/>
        <c:minorTickMark val="none"/>
        <c:tickLblPos val="nextTo"/>
        <c:crossAx val="-2146614248"/>
        <c:crosses val="autoZero"/>
        <c:auto val="1"/>
        <c:lblAlgn val="ctr"/>
        <c:lblOffset val="100"/>
        <c:noMultiLvlLbl val="0"/>
      </c:catAx>
      <c:valAx>
        <c:axId val="-2146614248"/>
        <c:scaling>
          <c:orientation val="minMax"/>
        </c:scaling>
        <c:delete val="0"/>
        <c:axPos val="l"/>
        <c:majorGridlines/>
        <c:numFmt formatCode="_(* #,##0_);_(* \(#,##0\);_(* &quot;-&quot;??_);_(@_)" sourceLinked="1"/>
        <c:majorTickMark val="out"/>
        <c:minorTickMark val="none"/>
        <c:tickLblPos val="nextTo"/>
        <c:txPr>
          <a:bodyPr/>
          <a:lstStyle/>
          <a:p>
            <a:pPr>
              <a:defRPr sz="1200"/>
            </a:pPr>
            <a:endParaRPr lang="en-US"/>
          </a:p>
        </c:txPr>
        <c:crossAx val="2100593496"/>
        <c:crosses val="autoZero"/>
        <c:crossBetween val="between"/>
      </c:valAx>
    </c:plotArea>
    <c:legend>
      <c:legendPos val="r"/>
      <c:layout>
        <c:manualLayout>
          <c:xMode val="edge"/>
          <c:yMode val="edge"/>
          <c:x val="0.8624008005414"/>
          <c:y val="0.447509685382217"/>
          <c:w val="0.127490243709044"/>
          <c:h val="0.104980629235569"/>
        </c:manualLayout>
      </c:layout>
      <c:overlay val="0"/>
      <c:txPr>
        <a:bodyPr/>
        <a:lstStyle/>
        <a:p>
          <a:pPr>
            <a:defRPr sz="12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u="sng" dirty="0"/>
              <a:t>German Solar PV Capacity Installed in 2010</a:t>
            </a:r>
          </a:p>
        </c:rich>
      </c:tx>
      <c:layout/>
      <c:overlay val="0"/>
      <c:spPr>
        <a:noFill/>
        <a:ln w="25400">
          <a:noFill/>
        </a:ln>
      </c:spPr>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0.116924978127734"/>
          <c:y val="0.12299465240642"/>
          <c:w val="0.856509623797025"/>
          <c:h val="0.783199590859964"/>
        </c:manualLayout>
      </c:layout>
      <c:bar3DChart>
        <c:barDir val="col"/>
        <c:grouping val="clustered"/>
        <c:varyColors val="0"/>
        <c:ser>
          <c:idx val="0"/>
          <c:order val="0"/>
          <c:invertIfNegative val="0"/>
          <c:cat>
            <c:strRef>
              <c:f>summary!$B$8:$B$12</c:f>
              <c:strCache>
                <c:ptCount val="5"/>
                <c:pt idx="0">
                  <c:v>up to 10 kW</c:v>
                </c:pt>
                <c:pt idx="1">
                  <c:v>10 to 30 kW</c:v>
                </c:pt>
                <c:pt idx="2">
                  <c:v>30 to 100 kW</c:v>
                </c:pt>
                <c:pt idx="3">
                  <c:v>100 kW to 1 MW</c:v>
                </c:pt>
                <c:pt idx="4">
                  <c:v>over 1 MW</c:v>
                </c:pt>
              </c:strCache>
            </c:strRef>
          </c:cat>
          <c:val>
            <c:numRef>
              <c:f>summary!$C$8:$C$12</c:f>
              <c:numCache>
                <c:formatCode>_(* #,##0_);_(* \(#,##0\);_(* "-"??_);_(@_)</c:formatCode>
                <c:ptCount val="5"/>
                <c:pt idx="0">
                  <c:v>688186.1510000275</c:v>
                </c:pt>
                <c:pt idx="1">
                  <c:v>1.92888567599999E6</c:v>
                </c:pt>
                <c:pt idx="2">
                  <c:v>1.72196895E6</c:v>
                </c:pt>
                <c:pt idx="3">
                  <c:v>1.665573724E6</c:v>
                </c:pt>
                <c:pt idx="4">
                  <c:v>1.403664866E6</c:v>
                </c:pt>
              </c:numCache>
            </c:numRef>
          </c:val>
        </c:ser>
        <c:dLbls>
          <c:showLegendKey val="0"/>
          <c:showVal val="0"/>
          <c:showCatName val="0"/>
          <c:showSerName val="0"/>
          <c:showPercent val="0"/>
          <c:showBubbleSize val="0"/>
        </c:dLbls>
        <c:gapWidth val="150"/>
        <c:shape val="box"/>
        <c:axId val="-2147322744"/>
        <c:axId val="2140674680"/>
        <c:axId val="0"/>
      </c:bar3DChart>
      <c:catAx>
        <c:axId val="-2147322744"/>
        <c:scaling>
          <c:orientation val="minMax"/>
        </c:scaling>
        <c:delete val="0"/>
        <c:axPos val="b"/>
        <c:numFmt formatCode="General" sourceLinked="1"/>
        <c:majorTickMark val="out"/>
        <c:minorTickMark val="none"/>
        <c:tickLblPos val="nextTo"/>
        <c:txPr>
          <a:bodyPr/>
          <a:lstStyle/>
          <a:p>
            <a:pPr>
              <a:defRPr sz="1400"/>
            </a:pPr>
            <a:endParaRPr lang="en-US"/>
          </a:p>
        </c:txPr>
        <c:crossAx val="2140674680"/>
        <c:crosses val="autoZero"/>
        <c:auto val="1"/>
        <c:lblAlgn val="ctr"/>
        <c:lblOffset val="100"/>
        <c:noMultiLvlLbl val="0"/>
      </c:catAx>
      <c:valAx>
        <c:axId val="2140674680"/>
        <c:scaling>
          <c:orientation val="minMax"/>
        </c:scaling>
        <c:delete val="0"/>
        <c:axPos val="l"/>
        <c:majorGridlines/>
        <c:title>
          <c:tx>
            <c:rich>
              <a:bodyPr rot="-5400000" vert="horz"/>
              <a:lstStyle/>
              <a:p>
                <a:pPr>
                  <a:defRPr sz="1200" b="0"/>
                </a:pPr>
                <a:r>
                  <a:rPr lang="en-US" sz="1600" b="0" dirty="0" smtClean="0"/>
                  <a:t>MW</a:t>
                </a:r>
                <a:endParaRPr lang="en-US" sz="1600" b="0" dirty="0"/>
              </a:p>
            </c:rich>
          </c:tx>
          <c:layout>
            <c:manualLayout>
              <c:xMode val="edge"/>
              <c:yMode val="edge"/>
              <c:x val="0.0244121828521435"/>
              <c:y val="0.519545433975925"/>
            </c:manualLayout>
          </c:layout>
          <c:overlay val="0"/>
          <c:spPr>
            <a:noFill/>
            <a:ln w="25400">
              <a:noFill/>
            </a:ln>
          </c:spPr>
        </c:title>
        <c:numFmt formatCode="_(* #,##0_);_(* \(#,##0\);_(* &quot;-&quot;??_);_(@_)" sourceLinked="1"/>
        <c:majorTickMark val="out"/>
        <c:minorTickMark val="none"/>
        <c:tickLblPos val="nextTo"/>
        <c:txPr>
          <a:bodyPr/>
          <a:lstStyle/>
          <a:p>
            <a:pPr>
              <a:defRPr sz="1400"/>
            </a:pPr>
            <a:endParaRPr lang="en-US"/>
          </a:p>
        </c:txPr>
        <c:crossAx val="-2147322744"/>
        <c:crosses val="autoZero"/>
        <c:crossBetween val="between"/>
        <c:dispUnits>
          <c:builtInUnit val="thousands"/>
        </c:dispUnits>
      </c:valAx>
      <c:spPr>
        <a:noFill/>
        <a:ln w="25400">
          <a:no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pPr>
            <a:r>
              <a:rPr lang="en-US" sz="2000" dirty="0"/>
              <a:t>Transmission Access </a:t>
            </a:r>
            <a:r>
              <a:rPr lang="en-US" sz="2000" dirty="0" smtClean="0"/>
              <a:t>Charges (TAC)</a:t>
            </a:r>
            <a:endParaRPr lang="en-US" sz="2000" dirty="0"/>
          </a:p>
        </c:rich>
      </c:tx>
      <c:layout>
        <c:manualLayout>
          <c:xMode val="edge"/>
          <c:yMode val="edge"/>
          <c:x val="0.255679292200196"/>
          <c:y val="0.055157437567861"/>
        </c:manualLayout>
      </c:layout>
      <c:overlay val="0"/>
    </c:title>
    <c:autoTitleDeleted val="0"/>
    <c:plotArea>
      <c:layout/>
      <c:lineChart>
        <c:grouping val="standard"/>
        <c:varyColors val="0"/>
        <c:ser>
          <c:idx val="0"/>
          <c:order val="0"/>
          <c:tx>
            <c:strRef>
              <c:f>Sheet1!$D$3</c:f>
              <c:strCache>
                <c:ptCount val="1"/>
                <c:pt idx="0">
                  <c:v>Potential Future Stranded Costs</c:v>
                </c:pt>
              </c:strCache>
            </c:strRef>
          </c:tx>
          <c:spPr>
            <a:ln w="76200">
              <a:solidFill>
                <a:srgbClr val="FFC000">
                  <a:alpha val="0"/>
                </a:srgbClr>
              </a:solidFill>
            </a:ln>
          </c:spPr>
          <c:marker>
            <c:symbol val="none"/>
          </c:marker>
          <c:cat>
            <c:numRef>
              <c:f>Sheet1!$E$2:$AC$2</c:f>
              <c:numCache>
                <c:formatCode>General</c:formatCode>
                <c:ptCount val="25"/>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numCache>
            </c:numRef>
          </c:cat>
          <c:val>
            <c:numRef>
              <c:f>Sheet1!$E$3:$AC$3</c:f>
              <c:numCache>
                <c:formatCode>General</c:formatCode>
                <c:ptCount val="25"/>
                <c:pt idx="0">
                  <c:v>1.1</c:v>
                </c:pt>
                <c:pt idx="1">
                  <c:v>1.174000000000004</c:v>
                </c:pt>
                <c:pt idx="2">
                  <c:v>1.248</c:v>
                </c:pt>
                <c:pt idx="3">
                  <c:v>1.322</c:v>
                </c:pt>
                <c:pt idx="4">
                  <c:v>1.396000000000002</c:v>
                </c:pt>
                <c:pt idx="5">
                  <c:v>1.47</c:v>
                </c:pt>
                <c:pt idx="6">
                  <c:v>1.544</c:v>
                </c:pt>
                <c:pt idx="7">
                  <c:v>1.618</c:v>
                </c:pt>
                <c:pt idx="8">
                  <c:v>1.692000000000004</c:v>
                </c:pt>
                <c:pt idx="9">
                  <c:v>1.766000000000001</c:v>
                </c:pt>
                <c:pt idx="10">
                  <c:v>1.840000000000002</c:v>
                </c:pt>
                <c:pt idx="11">
                  <c:v>1.914000000000002</c:v>
                </c:pt>
                <c:pt idx="12">
                  <c:v>1.988000000000005</c:v>
                </c:pt>
                <c:pt idx="13">
                  <c:v>2.062000000000001</c:v>
                </c:pt>
                <c:pt idx="14">
                  <c:v>2.136</c:v>
                </c:pt>
                <c:pt idx="15">
                  <c:v>2.21</c:v>
                </c:pt>
                <c:pt idx="16">
                  <c:v>2.284000000000001</c:v>
                </c:pt>
                <c:pt idx="17">
                  <c:v>2.358</c:v>
                </c:pt>
                <c:pt idx="18">
                  <c:v>2.431999999999998</c:v>
                </c:pt>
                <c:pt idx="19">
                  <c:v>2.506</c:v>
                </c:pt>
                <c:pt idx="20">
                  <c:v>2.579999999999999</c:v>
                </c:pt>
                <c:pt idx="21">
                  <c:v>2.653999999999999</c:v>
                </c:pt>
                <c:pt idx="22">
                  <c:v>2.728</c:v>
                </c:pt>
                <c:pt idx="23">
                  <c:v>2.801999999999999</c:v>
                </c:pt>
                <c:pt idx="24">
                  <c:v>2.875999999999998</c:v>
                </c:pt>
              </c:numCache>
            </c:numRef>
          </c:val>
          <c:smooth val="0"/>
        </c:ser>
        <c:dLbls>
          <c:showLegendKey val="0"/>
          <c:showVal val="0"/>
          <c:showCatName val="0"/>
          <c:showSerName val="0"/>
          <c:showPercent val="0"/>
          <c:showBubbleSize val="0"/>
        </c:dLbls>
        <c:marker val="1"/>
        <c:smooth val="0"/>
        <c:axId val="2083897912"/>
        <c:axId val="2083845288"/>
      </c:lineChart>
      <c:catAx>
        <c:axId val="2083897912"/>
        <c:scaling>
          <c:orientation val="minMax"/>
        </c:scaling>
        <c:delete val="0"/>
        <c:axPos val="b"/>
        <c:title>
          <c:tx>
            <c:rich>
              <a:bodyPr/>
              <a:lstStyle/>
              <a:p>
                <a:pPr>
                  <a:defRPr b="0">
                    <a:latin typeface="Arial" pitchFamily="34" charset="0"/>
                    <a:cs typeface="Arial" pitchFamily="34" charset="0"/>
                  </a:defRPr>
                </a:pPr>
                <a:r>
                  <a:rPr lang="en-US" b="0">
                    <a:latin typeface="Arial" pitchFamily="34" charset="0"/>
                    <a:cs typeface="Arial" pitchFamily="34" charset="0"/>
                  </a:rPr>
                  <a:t>Year</a:t>
                </a:r>
              </a:p>
            </c:rich>
          </c:tx>
          <c:layout>
            <c:manualLayout>
              <c:xMode val="edge"/>
              <c:yMode val="edge"/>
              <c:x val="0.511003148196805"/>
              <c:y val="0.948439786621347"/>
            </c:manualLayout>
          </c:layout>
          <c:overlay val="0"/>
        </c:title>
        <c:numFmt formatCode="General" sourceLinked="1"/>
        <c:majorTickMark val="none"/>
        <c:minorTickMark val="none"/>
        <c:tickLblPos val="nextTo"/>
        <c:txPr>
          <a:bodyPr/>
          <a:lstStyle/>
          <a:p>
            <a:pPr>
              <a:defRPr sz="1200">
                <a:latin typeface="Arial" pitchFamily="34" charset="0"/>
                <a:cs typeface="Arial" pitchFamily="34" charset="0"/>
              </a:defRPr>
            </a:pPr>
            <a:endParaRPr lang="en-US"/>
          </a:p>
        </c:txPr>
        <c:crossAx val="2083845288"/>
        <c:crosses val="autoZero"/>
        <c:auto val="1"/>
        <c:lblAlgn val="ctr"/>
        <c:lblOffset val="100"/>
        <c:noMultiLvlLbl val="0"/>
      </c:catAx>
      <c:valAx>
        <c:axId val="2083845288"/>
        <c:scaling>
          <c:orientation val="minMax"/>
          <c:max val="4.0"/>
        </c:scaling>
        <c:delete val="0"/>
        <c:axPos val="l"/>
        <c:majorGridlines>
          <c:spPr>
            <a:ln>
              <a:noFill/>
            </a:ln>
          </c:spPr>
        </c:majorGridlines>
        <c:title>
          <c:tx>
            <c:rich>
              <a:bodyPr rot="-5400000" vert="horz"/>
              <a:lstStyle/>
              <a:p>
                <a:pPr>
                  <a:defRPr sz="1600"/>
                </a:pPr>
                <a:r>
                  <a:rPr lang="en-US" sz="1600" b="0" dirty="0" smtClean="0">
                    <a:latin typeface="Arial" pitchFamily="34" charset="0"/>
                    <a:cs typeface="Arial" pitchFamily="34" charset="0"/>
                  </a:rPr>
                  <a:t>Cents/kWh</a:t>
                </a:r>
                <a:endParaRPr lang="en-US" sz="1600" b="0" dirty="0">
                  <a:latin typeface="Arial" pitchFamily="34" charset="0"/>
                  <a:cs typeface="Arial" pitchFamily="34" charset="0"/>
                </a:endParaRPr>
              </a:p>
            </c:rich>
          </c:tx>
          <c:layout/>
          <c:overlay val="0"/>
        </c:title>
        <c:numFmt formatCode="General" sourceLinked="1"/>
        <c:majorTickMark val="none"/>
        <c:minorTickMark val="none"/>
        <c:tickLblPos val="nextTo"/>
        <c:spPr>
          <a:ln w="9525">
            <a:noFill/>
          </a:ln>
        </c:spPr>
        <c:txPr>
          <a:bodyPr/>
          <a:lstStyle/>
          <a:p>
            <a:pPr>
              <a:defRPr sz="1400">
                <a:latin typeface="Arial" pitchFamily="34" charset="0"/>
                <a:cs typeface="Arial" pitchFamily="34" charset="0"/>
              </a:defRPr>
            </a:pPr>
            <a:endParaRPr lang="en-US"/>
          </a:p>
        </c:txPr>
        <c:crossAx val="2083897912"/>
        <c:crosses val="autoZero"/>
        <c:crossBetween val="between"/>
        <c:majorUnit val="1.0"/>
      </c:valAx>
      <c:spPr>
        <a:noFill/>
        <a:ln w="25400">
          <a:noFill/>
        </a:ln>
      </c:spPr>
    </c:plotArea>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1275" b="1" i="0" u="none" strike="noStrike" baseline="0">
                <a:solidFill>
                  <a:srgbClr val="000000"/>
                </a:solidFill>
                <a:latin typeface="Arial"/>
                <a:ea typeface="Arial"/>
                <a:cs typeface="Arial"/>
              </a:defRPr>
            </a:pPr>
            <a:r>
              <a:rPr lang="en-US"/>
              <a:t>550</a:t>
            </a:r>
            <a:r>
              <a:rPr lang="en-US" baseline="0"/>
              <a:t> MW CCNG </a:t>
            </a:r>
            <a:r>
              <a:rPr lang="en-US"/>
              <a:t>Annual Fixed and Variable Power Plant Costs</a:t>
            </a:r>
          </a:p>
          <a:p>
            <a:pPr algn="ctr">
              <a:defRPr sz="1275" b="1" i="0" u="none" strike="noStrike" baseline="0">
                <a:solidFill>
                  <a:srgbClr val="000000"/>
                </a:solidFill>
                <a:latin typeface="Arial"/>
                <a:ea typeface="Arial"/>
                <a:cs typeface="Arial"/>
              </a:defRPr>
            </a:pPr>
            <a:r>
              <a:rPr lang="en-US"/>
              <a:t>$/MWh</a:t>
            </a:r>
          </a:p>
        </c:rich>
      </c:tx>
      <c:layout>
        <c:manualLayout>
          <c:xMode val="edge"/>
          <c:yMode val="edge"/>
          <c:x val="0.354133095393981"/>
          <c:y val="0.0371623641981461"/>
        </c:manualLayout>
      </c:layout>
      <c:overlay val="0"/>
      <c:spPr>
        <a:noFill/>
        <a:ln w="25400">
          <a:noFill/>
        </a:ln>
      </c:spPr>
    </c:title>
    <c:autoTitleDeleted val="0"/>
    <c:plotArea>
      <c:layout>
        <c:manualLayout>
          <c:layoutTarget val="inner"/>
          <c:xMode val="edge"/>
          <c:yMode val="edge"/>
          <c:x val="0.0567261164491889"/>
          <c:y val="0.260135135135125"/>
          <c:w val="0.921394205753253"/>
          <c:h val="0.527027027027027"/>
        </c:manualLayout>
      </c:layout>
      <c:lineChart>
        <c:grouping val="standard"/>
        <c:varyColors val="0"/>
        <c:ser>
          <c:idx val="2"/>
          <c:order val="0"/>
          <c:tx>
            <c:strRef>
              <c:f>'INPUT-OUTPUT'!$N$22</c:f>
              <c:strCache>
                <c:ptCount val="1"/>
                <c:pt idx="0">
                  <c:v>Total Costs</c:v>
                </c:pt>
              </c:strCache>
            </c:strRef>
          </c:tx>
          <c:spPr>
            <a:ln w="38100">
              <a:solidFill>
                <a:srgbClr val="993366"/>
              </a:solidFill>
              <a:prstDash val="solid"/>
            </a:ln>
          </c:spPr>
          <c:marker>
            <c:symbol val="none"/>
          </c:marker>
          <c:cat>
            <c:numRef>
              <c:f>'INPUT-OUTPUT'!$Q$19:$AJ$19</c:f>
              <c:numCache>
                <c:formatCode>0</c:formatCode>
                <c:ptCount val="20"/>
                <c:pt idx="0">
                  <c:v>2015.0</c:v>
                </c:pt>
                <c:pt idx="1">
                  <c:v>2016.0</c:v>
                </c:pt>
                <c:pt idx="2">
                  <c:v>2017.0</c:v>
                </c:pt>
                <c:pt idx="3">
                  <c:v>2018.0</c:v>
                </c:pt>
                <c:pt idx="4">
                  <c:v>2019.0</c:v>
                </c:pt>
                <c:pt idx="5">
                  <c:v>2020.0</c:v>
                </c:pt>
                <c:pt idx="6">
                  <c:v>2021.0</c:v>
                </c:pt>
                <c:pt idx="7">
                  <c:v>2022.0</c:v>
                </c:pt>
                <c:pt idx="8">
                  <c:v>2023.0</c:v>
                </c:pt>
                <c:pt idx="9">
                  <c:v>2024.0</c:v>
                </c:pt>
                <c:pt idx="10">
                  <c:v>2025.0</c:v>
                </c:pt>
                <c:pt idx="11">
                  <c:v>2026.0</c:v>
                </c:pt>
                <c:pt idx="12">
                  <c:v>2027.0</c:v>
                </c:pt>
                <c:pt idx="13">
                  <c:v>2028.0</c:v>
                </c:pt>
                <c:pt idx="14">
                  <c:v>2029.0</c:v>
                </c:pt>
                <c:pt idx="15">
                  <c:v>2030.0</c:v>
                </c:pt>
                <c:pt idx="16">
                  <c:v>2031.0</c:v>
                </c:pt>
                <c:pt idx="17">
                  <c:v>2032.0</c:v>
                </c:pt>
                <c:pt idx="18">
                  <c:v>2033.0</c:v>
                </c:pt>
                <c:pt idx="19">
                  <c:v>2034.0</c:v>
                </c:pt>
              </c:numCache>
            </c:numRef>
          </c:cat>
          <c:val>
            <c:numRef>
              <c:f>'INPUT-OUTPUT'!$Q$22:$AJ$22</c:f>
              <c:numCache>
                <c:formatCode>"$"#,##0_);\("$"#,##0\)</c:formatCode>
                <c:ptCount val="20"/>
                <c:pt idx="0">
                  <c:v>117.4118183710973</c:v>
                </c:pt>
                <c:pt idx="1">
                  <c:v>125.7370698100801</c:v>
                </c:pt>
                <c:pt idx="2">
                  <c:v>130.9025478211107</c:v>
                </c:pt>
                <c:pt idx="3">
                  <c:v>137.1872048823788</c:v>
                </c:pt>
                <c:pt idx="4">
                  <c:v>144.8177217505873</c:v>
                </c:pt>
                <c:pt idx="5">
                  <c:v>148.8259712613274</c:v>
                </c:pt>
                <c:pt idx="6">
                  <c:v>152.5090781724817</c:v>
                </c:pt>
                <c:pt idx="7">
                  <c:v>160.4360443473288</c:v>
                </c:pt>
                <c:pt idx="8">
                  <c:v>165.2360381058453</c:v>
                </c:pt>
                <c:pt idx="9">
                  <c:v>170.5139166760504</c:v>
                </c:pt>
                <c:pt idx="10">
                  <c:v>170.9876903016197</c:v>
                </c:pt>
                <c:pt idx="11">
                  <c:v>176.2799344098114</c:v>
                </c:pt>
                <c:pt idx="12">
                  <c:v>180.1677949694227</c:v>
                </c:pt>
                <c:pt idx="13">
                  <c:v>184.0727898281452</c:v>
                </c:pt>
                <c:pt idx="14">
                  <c:v>189.6515028420041</c:v>
                </c:pt>
                <c:pt idx="15">
                  <c:v>195.3589996825809</c:v>
                </c:pt>
                <c:pt idx="16">
                  <c:v>200.7739017694724</c:v>
                </c:pt>
                <c:pt idx="17">
                  <c:v>206.3999975802941</c:v>
                </c:pt>
                <c:pt idx="18">
                  <c:v>211.7565083179945</c:v>
                </c:pt>
                <c:pt idx="19">
                  <c:v>217.1832762007584</c:v>
                </c:pt>
              </c:numCache>
            </c:numRef>
          </c:val>
          <c:smooth val="0"/>
        </c:ser>
        <c:ser>
          <c:idx val="1"/>
          <c:order val="1"/>
          <c:tx>
            <c:strRef>
              <c:f>'INPUT-OUTPUT'!$N$21</c:f>
              <c:strCache>
                <c:ptCount val="1"/>
                <c:pt idx="0">
                  <c:v>Variable Costs</c:v>
                </c:pt>
              </c:strCache>
            </c:strRef>
          </c:tx>
          <c:spPr>
            <a:ln w="38100">
              <a:solidFill>
                <a:srgbClr val="DD0806"/>
              </a:solidFill>
              <a:prstDash val="solid"/>
            </a:ln>
          </c:spPr>
          <c:marker>
            <c:symbol val="none"/>
          </c:marker>
          <c:cat>
            <c:numRef>
              <c:f>'INPUT-OUTPUT'!$Q$19:$AJ$19</c:f>
              <c:numCache>
                <c:formatCode>0</c:formatCode>
                <c:ptCount val="20"/>
                <c:pt idx="0">
                  <c:v>2015.0</c:v>
                </c:pt>
                <c:pt idx="1">
                  <c:v>2016.0</c:v>
                </c:pt>
                <c:pt idx="2">
                  <c:v>2017.0</c:v>
                </c:pt>
                <c:pt idx="3">
                  <c:v>2018.0</c:v>
                </c:pt>
                <c:pt idx="4">
                  <c:v>2019.0</c:v>
                </c:pt>
                <c:pt idx="5">
                  <c:v>2020.0</c:v>
                </c:pt>
                <c:pt idx="6">
                  <c:v>2021.0</c:v>
                </c:pt>
                <c:pt idx="7">
                  <c:v>2022.0</c:v>
                </c:pt>
                <c:pt idx="8">
                  <c:v>2023.0</c:v>
                </c:pt>
                <c:pt idx="9">
                  <c:v>2024.0</c:v>
                </c:pt>
                <c:pt idx="10">
                  <c:v>2025.0</c:v>
                </c:pt>
                <c:pt idx="11">
                  <c:v>2026.0</c:v>
                </c:pt>
                <c:pt idx="12">
                  <c:v>2027.0</c:v>
                </c:pt>
                <c:pt idx="13">
                  <c:v>2028.0</c:v>
                </c:pt>
                <c:pt idx="14">
                  <c:v>2029.0</c:v>
                </c:pt>
                <c:pt idx="15">
                  <c:v>2030.0</c:v>
                </c:pt>
                <c:pt idx="16">
                  <c:v>2031.0</c:v>
                </c:pt>
                <c:pt idx="17">
                  <c:v>2032.0</c:v>
                </c:pt>
                <c:pt idx="18">
                  <c:v>2033.0</c:v>
                </c:pt>
                <c:pt idx="19">
                  <c:v>2034.0</c:v>
                </c:pt>
              </c:numCache>
            </c:numRef>
          </c:cat>
          <c:val>
            <c:numRef>
              <c:f>'INPUT-OUTPUT'!$Q$21:$AJ$21</c:f>
              <c:numCache>
                <c:formatCode>"$"#,##0_);\("$"#,##0\)</c:formatCode>
                <c:ptCount val="20"/>
                <c:pt idx="0">
                  <c:v>72.98427535799848</c:v>
                </c:pt>
                <c:pt idx="1">
                  <c:v>80.69757594263055</c:v>
                </c:pt>
                <c:pt idx="2">
                  <c:v>85.24532361663776</c:v>
                </c:pt>
                <c:pt idx="3">
                  <c:v>90.9071072274766</c:v>
                </c:pt>
                <c:pt idx="4">
                  <c:v>97.91315278988842</c:v>
                </c:pt>
                <c:pt idx="5">
                  <c:v>101.2944049047743</c:v>
                </c:pt>
                <c:pt idx="6">
                  <c:v>104.3386641834291</c:v>
                </c:pt>
                <c:pt idx="7">
                  <c:v>111.6232400098928</c:v>
                </c:pt>
                <c:pt idx="8">
                  <c:v>115.7775773121005</c:v>
                </c:pt>
                <c:pt idx="9">
                  <c:v>120.3986967782615</c:v>
                </c:pt>
                <c:pt idx="10">
                  <c:v>120.22236567145</c:v>
                </c:pt>
                <c:pt idx="11">
                  <c:v>124.8606559407238</c:v>
                </c:pt>
                <c:pt idx="12">
                  <c:v>128.0984238624987</c:v>
                </c:pt>
                <c:pt idx="13">
                  <c:v>131.351971391191</c:v>
                </c:pt>
                <c:pt idx="14">
                  <c:v>136.2731001243268</c:v>
                </c:pt>
                <c:pt idx="15">
                  <c:v>141.3252300888843</c:v>
                </c:pt>
                <c:pt idx="16">
                  <c:v>146.0767188667354</c:v>
                </c:pt>
                <c:pt idx="17">
                  <c:v>151.0312561433721</c:v>
                </c:pt>
                <c:pt idx="18">
                  <c:v>155.7079631166795</c:v>
                </c:pt>
                <c:pt idx="19">
                  <c:v>160.4465807719369</c:v>
                </c:pt>
              </c:numCache>
            </c:numRef>
          </c:val>
          <c:smooth val="0"/>
        </c:ser>
        <c:ser>
          <c:idx val="0"/>
          <c:order val="2"/>
          <c:tx>
            <c:strRef>
              <c:f>'INPUT-OUTPUT'!$N$20</c:f>
              <c:strCache>
                <c:ptCount val="1"/>
                <c:pt idx="0">
                  <c:v>Fixed Costs</c:v>
                </c:pt>
              </c:strCache>
            </c:strRef>
          </c:tx>
          <c:spPr>
            <a:ln w="38100">
              <a:solidFill>
                <a:srgbClr val="000090"/>
              </a:solidFill>
              <a:prstDash val="solid"/>
            </a:ln>
          </c:spPr>
          <c:marker>
            <c:symbol val="none"/>
          </c:marker>
          <c:cat>
            <c:numRef>
              <c:f>'INPUT-OUTPUT'!$Q$19:$AJ$19</c:f>
              <c:numCache>
                <c:formatCode>0</c:formatCode>
                <c:ptCount val="20"/>
                <c:pt idx="0">
                  <c:v>2015.0</c:v>
                </c:pt>
                <c:pt idx="1">
                  <c:v>2016.0</c:v>
                </c:pt>
                <c:pt idx="2">
                  <c:v>2017.0</c:v>
                </c:pt>
                <c:pt idx="3">
                  <c:v>2018.0</c:v>
                </c:pt>
                <c:pt idx="4">
                  <c:v>2019.0</c:v>
                </c:pt>
                <c:pt idx="5">
                  <c:v>2020.0</c:v>
                </c:pt>
                <c:pt idx="6">
                  <c:v>2021.0</c:v>
                </c:pt>
                <c:pt idx="7">
                  <c:v>2022.0</c:v>
                </c:pt>
                <c:pt idx="8">
                  <c:v>2023.0</c:v>
                </c:pt>
                <c:pt idx="9">
                  <c:v>2024.0</c:v>
                </c:pt>
                <c:pt idx="10">
                  <c:v>2025.0</c:v>
                </c:pt>
                <c:pt idx="11">
                  <c:v>2026.0</c:v>
                </c:pt>
                <c:pt idx="12">
                  <c:v>2027.0</c:v>
                </c:pt>
                <c:pt idx="13">
                  <c:v>2028.0</c:v>
                </c:pt>
                <c:pt idx="14">
                  <c:v>2029.0</c:v>
                </c:pt>
                <c:pt idx="15">
                  <c:v>2030.0</c:v>
                </c:pt>
                <c:pt idx="16">
                  <c:v>2031.0</c:v>
                </c:pt>
                <c:pt idx="17">
                  <c:v>2032.0</c:v>
                </c:pt>
                <c:pt idx="18">
                  <c:v>2033.0</c:v>
                </c:pt>
                <c:pt idx="19">
                  <c:v>2034.0</c:v>
                </c:pt>
              </c:numCache>
            </c:numRef>
          </c:cat>
          <c:val>
            <c:numRef>
              <c:f>'INPUT-OUTPUT'!$Q$20:$AJ$20</c:f>
              <c:numCache>
                <c:formatCode>"$"#,##0_);\("$"#,##0\)</c:formatCode>
                <c:ptCount val="20"/>
                <c:pt idx="0">
                  <c:v>44.42754301309844</c:v>
                </c:pt>
                <c:pt idx="1">
                  <c:v>45.03949386744949</c:v>
                </c:pt>
                <c:pt idx="2">
                  <c:v>45.65722420447288</c:v>
                </c:pt>
                <c:pt idx="3">
                  <c:v>46.28009765490209</c:v>
                </c:pt>
                <c:pt idx="4">
                  <c:v>46.90456896069904</c:v>
                </c:pt>
                <c:pt idx="5">
                  <c:v>47.5315663565535</c:v>
                </c:pt>
                <c:pt idx="6">
                  <c:v>48.17041398905248</c:v>
                </c:pt>
                <c:pt idx="7">
                  <c:v>48.81280433743554</c:v>
                </c:pt>
                <c:pt idx="8">
                  <c:v>49.45846079374414</c:v>
                </c:pt>
                <c:pt idx="9">
                  <c:v>50.11521989778935</c:v>
                </c:pt>
                <c:pt idx="10">
                  <c:v>50.76532463016921</c:v>
                </c:pt>
                <c:pt idx="11">
                  <c:v>51.41927846908803</c:v>
                </c:pt>
                <c:pt idx="12">
                  <c:v>52.06937110692486</c:v>
                </c:pt>
                <c:pt idx="13">
                  <c:v>52.72081843695453</c:v>
                </c:pt>
                <c:pt idx="14">
                  <c:v>53.37840271767488</c:v>
                </c:pt>
                <c:pt idx="15">
                  <c:v>54.03376959369601</c:v>
                </c:pt>
                <c:pt idx="16">
                  <c:v>54.69718290273797</c:v>
                </c:pt>
                <c:pt idx="17">
                  <c:v>55.36874143692151</c:v>
                </c:pt>
                <c:pt idx="18">
                  <c:v>56.04854520131435</c:v>
                </c:pt>
                <c:pt idx="19">
                  <c:v>56.73669542882151</c:v>
                </c:pt>
              </c:numCache>
            </c:numRef>
          </c:val>
          <c:smooth val="0"/>
        </c:ser>
        <c:dLbls>
          <c:showLegendKey val="0"/>
          <c:showVal val="0"/>
          <c:showCatName val="0"/>
          <c:showSerName val="0"/>
          <c:showPercent val="0"/>
          <c:showBubbleSize val="0"/>
        </c:dLbls>
        <c:marker val="1"/>
        <c:smooth val="0"/>
        <c:axId val="-2124097896"/>
        <c:axId val="-2123839640"/>
      </c:lineChart>
      <c:catAx>
        <c:axId val="-2124097896"/>
        <c:scaling>
          <c:orientation val="minMax"/>
        </c:scaling>
        <c:delete val="0"/>
        <c:axPos val="b"/>
        <c:title>
          <c:tx>
            <c:rich>
              <a:bodyPr/>
              <a:lstStyle/>
              <a:p>
                <a:pPr>
                  <a:defRPr sz="825" b="1" i="0" u="none" strike="noStrike" baseline="0">
                    <a:solidFill>
                      <a:srgbClr val="000000"/>
                    </a:solidFill>
                    <a:latin typeface="Arial"/>
                    <a:ea typeface="Arial"/>
                    <a:cs typeface="Arial"/>
                  </a:defRPr>
                </a:pPr>
                <a:r>
                  <a:rPr lang="en-US"/>
                  <a:t>Year</a:t>
                </a:r>
              </a:p>
            </c:rich>
          </c:tx>
          <c:layout>
            <c:manualLayout>
              <c:xMode val="edge"/>
              <c:yMode val="edge"/>
              <c:x val="0.505672806351745"/>
              <c:y val="0.878378351440247"/>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825" b="0" i="0" u="none" strike="noStrike" baseline="0">
                <a:solidFill>
                  <a:srgbClr val="000000"/>
                </a:solidFill>
                <a:latin typeface="Arial"/>
                <a:ea typeface="Arial"/>
                <a:cs typeface="Arial"/>
              </a:defRPr>
            </a:pPr>
            <a:endParaRPr lang="en-US"/>
          </a:p>
        </c:txPr>
        <c:crossAx val="-2123839640"/>
        <c:crosses val="autoZero"/>
        <c:auto val="1"/>
        <c:lblAlgn val="ctr"/>
        <c:lblOffset val="100"/>
        <c:tickLblSkip val="1"/>
        <c:tickMarkSkip val="1"/>
        <c:noMultiLvlLbl val="0"/>
      </c:catAx>
      <c:valAx>
        <c:axId val="-2123839640"/>
        <c:scaling>
          <c:orientation val="minMax"/>
        </c:scaling>
        <c:delete val="0"/>
        <c:axPos val="l"/>
        <c:majorGridlines>
          <c:spPr>
            <a:ln w="3175">
              <a:solidFill>
                <a:srgbClr val="000000"/>
              </a:solidFill>
              <a:prstDash val="solid"/>
            </a:ln>
          </c:spPr>
        </c:majorGridlines>
        <c:title>
          <c:tx>
            <c:rich>
              <a:bodyPr/>
              <a:lstStyle/>
              <a:p>
                <a:pPr>
                  <a:defRPr sz="825" b="1" i="0" u="none" strike="noStrike" baseline="0">
                    <a:solidFill>
                      <a:srgbClr val="000000"/>
                    </a:solidFill>
                    <a:latin typeface="Arial"/>
                    <a:ea typeface="Arial"/>
                    <a:cs typeface="Arial"/>
                  </a:defRPr>
                </a:pPr>
                <a:r>
                  <a:rPr lang="en-US"/>
                  <a:t>$/MWh</a:t>
                </a:r>
              </a:p>
            </c:rich>
          </c:tx>
          <c:layout>
            <c:manualLayout>
              <c:xMode val="edge"/>
              <c:yMode val="edge"/>
              <c:x val="0.0205412766800377"/>
              <c:y val="0.0"/>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825" b="0" i="0" u="none" strike="noStrike" baseline="0">
                <a:solidFill>
                  <a:srgbClr val="000000"/>
                </a:solidFill>
                <a:latin typeface="Arial"/>
                <a:ea typeface="Arial"/>
                <a:cs typeface="Arial"/>
              </a:defRPr>
            </a:pPr>
            <a:endParaRPr lang="en-US"/>
          </a:p>
        </c:txPr>
        <c:crossAx val="-2124097896"/>
        <c:crosses val="autoZero"/>
        <c:crossBetween val="between"/>
      </c:valAx>
      <c:spPr>
        <a:noFill/>
        <a:ln w="12700">
          <a:solidFill>
            <a:srgbClr val="808080"/>
          </a:solidFill>
          <a:prstDash val="solid"/>
        </a:ln>
      </c:spPr>
    </c:plotArea>
    <c:legend>
      <c:legendPos val="r"/>
      <c:layout>
        <c:manualLayout>
          <c:xMode val="edge"/>
          <c:yMode val="edge"/>
          <c:x val="0.055112992951353"/>
          <c:y val="0.030434640217508"/>
          <c:w val="0.133558328793806"/>
          <c:h val="0.396693475480944"/>
        </c:manualLayout>
      </c:layout>
      <c:overlay val="0"/>
      <c:spPr>
        <a:solidFill>
          <a:srgbClr val="FFFFFF"/>
        </a:solidFill>
        <a:ln w="3175">
          <a:solidFill>
            <a:srgbClr val="000000"/>
          </a:solidFill>
          <a:prstDash val="solid"/>
        </a:ln>
      </c:spPr>
      <c:txPr>
        <a:bodyPr/>
        <a:lstStyle/>
        <a:p>
          <a:pPr>
            <a:defRPr sz="710" b="1" i="0" u="none" strike="noStrike" kern="1000" spc="0"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emf"/></Relationships>
</file>

<file path=ppt/drawings/drawing1.xml><?xml version="1.0" encoding="utf-8"?>
<c:userShapes xmlns:c="http://schemas.openxmlformats.org/drawingml/2006/chart">
  <cdr:relSizeAnchor xmlns:cdr="http://schemas.openxmlformats.org/drawingml/2006/chartDrawing">
    <cdr:from>
      <cdr:x>0.46353</cdr:x>
      <cdr:y>0.46942</cdr:y>
    </cdr:from>
    <cdr:to>
      <cdr:x>0.97463</cdr:x>
      <cdr:y>0.59147</cdr:y>
    </cdr:to>
    <cdr:sp macro="" textlink="">
      <cdr:nvSpPr>
        <cdr:cNvPr id="2" name="TextBox 20"/>
        <cdr:cNvSpPr txBox="1"/>
      </cdr:nvSpPr>
      <cdr:spPr>
        <a:xfrm xmlns:a="http://schemas.openxmlformats.org/drawingml/2006/main">
          <a:off x="4175779" y="2485931"/>
          <a:ext cx="4604321" cy="64633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b="1" u="sng" dirty="0"/>
            <a:t>Potential Avoided Transmission </a:t>
          </a:r>
          <a:r>
            <a:rPr lang="en-US" b="1" u="sng" dirty="0" smtClean="0"/>
            <a:t>Costs</a:t>
          </a:r>
        </a:p>
        <a:p xmlns:a="http://schemas.openxmlformats.org/drawingml/2006/main">
          <a:pPr algn="ctr"/>
          <a:r>
            <a:rPr lang="en-US" b="1" dirty="0" smtClean="0"/>
            <a:t>$80</a:t>
          </a:r>
          <a:r>
            <a:rPr lang="en-US" b="1" dirty="0"/>
            <a:t>+ </a:t>
          </a:r>
          <a:r>
            <a:rPr lang="en-US" b="1" dirty="0" smtClean="0"/>
            <a:t>Billion over 20 years  </a:t>
          </a:r>
          <a:r>
            <a:rPr lang="en-US" b="1" dirty="0"/>
            <a:t>for </a:t>
          </a:r>
          <a:r>
            <a:rPr lang="en-US" b="1" dirty="0" smtClean="0"/>
            <a:t>CA ratepayers</a:t>
          </a:r>
          <a:endParaRPr lang="en-US"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7753DB00-E5E7-FE4C-82FA-41858B8BB508}" type="datetimeFigureOut">
              <a:rPr lang="en-US" smtClean="0"/>
              <a:pPr/>
              <a:t>6/16/15</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3173F42F-5DDD-5940-934A-6CC8FC553EAC}" type="slidenum">
              <a:rPr lang="en-US" smtClean="0"/>
              <a:pPr/>
              <a:t>‹#›</a:t>
            </a:fld>
            <a:endParaRPr lang="en-US"/>
          </a:p>
        </p:txBody>
      </p:sp>
    </p:spTree>
    <p:extLst>
      <p:ext uri="{BB962C8B-B14F-4D97-AF65-F5344CB8AC3E}">
        <p14:creationId xmlns:p14="http://schemas.microsoft.com/office/powerpoint/2010/main" val="2344339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A61119C3-2D3A-D44F-8A94-02150682CDBD}" type="datetimeFigureOut">
              <a:rPr lang="en-US" smtClean="0"/>
              <a:pPr/>
              <a:t>6/16/15</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278BB393-29C9-4448-96C4-0DA85A6FFB62}" type="slidenum">
              <a:rPr lang="en-US" smtClean="0"/>
              <a:pPr/>
              <a:t>‹#›</a:t>
            </a:fld>
            <a:endParaRPr lang="en-US"/>
          </a:p>
        </p:txBody>
      </p:sp>
    </p:spTree>
    <p:extLst>
      <p:ext uri="{BB962C8B-B14F-4D97-AF65-F5344CB8AC3E}">
        <p14:creationId xmlns:p14="http://schemas.microsoft.com/office/powerpoint/2010/main" val="2641386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renewablesinternational.net/german-grid-reaches-record-reliability-in-2011/150/537/56183/" TargetMode="External"/><Relationship Id="rId4" Type="http://schemas.openxmlformats.org/officeDocument/2006/relationships/hyperlink" Target="http://money.cnn.com/2013/01/15/news/economy/germany-economy/index.html" TargetMode="External"/><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26077">
              <a:defRPr/>
            </a:pPr>
            <a:fld id="{F6430095-C63B-4218-B85F-DEFDD5F2AA56}" type="slidenum">
              <a:rPr lang="en-US">
                <a:solidFill>
                  <a:prstClr val="black"/>
                </a:solidFill>
              </a:rPr>
              <a:pPr defTabSz="926077">
                <a:defRPr/>
              </a:pPr>
              <a:t>1</a:t>
            </a:fld>
            <a:endParaRPr lang="en-US" dirty="0">
              <a:solidFill>
                <a:prstClr val="black"/>
              </a:solidFill>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This presentation will focus on integrating renewables with cost-effective intelligent grid solutions, including demand response, storage, and advanced inverters.  The presentation will show how to address grid reliability challenges (steep ramps, over-generation, voltage control, and minute-to-minute fluctuations) with preferred </a:t>
            </a:r>
            <a:r>
              <a:rPr lang="en-US" dirty="0" smtClean="0"/>
              <a:t>resources.</a:t>
            </a:r>
            <a:endParaRPr lang="en-US" sz="1200" kern="1200" dirty="0" smtClean="0">
              <a:solidFill>
                <a:schemeClr val="tx1"/>
              </a:solidFill>
              <a:effectLst/>
              <a:latin typeface="+mn-lt"/>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1196975" y="701675"/>
            <a:ext cx="4683125" cy="3513138"/>
          </a:xfrm>
          <a:noFill/>
          <a:ln>
            <a:solidFill>
              <a:srgbClr val="000000"/>
            </a:solidFill>
            <a:miter lim="800000"/>
            <a:headEnd/>
            <a:tailEnd/>
          </a:ln>
        </p:spPr>
      </p:sp>
      <p:sp>
        <p:nvSpPr>
          <p:cNvPr id="57347" name="Rectangle 3"/>
          <p:cNvSpPr>
            <a:spLocks noGrp="1"/>
          </p:cNvSpPr>
          <p:nvPr>
            <p:ph type="body" idx="1"/>
          </p:nvPr>
        </p:nvSpPr>
        <p:spPr>
          <a:xfrm>
            <a:off x="707392" y="4448441"/>
            <a:ext cx="5662293" cy="4211714"/>
          </a:xfrm>
          <a:noFill/>
          <a:ln/>
        </p:spPr>
        <p:txBody>
          <a:bodyPr lIns="91664" tIns="45832" rIns="91664" bIns="45832"/>
          <a:lstStyle/>
          <a:p>
            <a:pPr eaLnBrk="1" hangingPunct="1">
              <a:spcBef>
                <a:spcPct val="0"/>
              </a:spcBef>
            </a:pPr>
            <a:r>
              <a:rPr lang="en-US" smtClean="0"/>
              <a:t>(cl_04a, 12 Jan 2012)</a:t>
            </a:r>
          </a:p>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Critics</a:t>
            </a:r>
            <a:r>
              <a:rPr lang="en-US" baseline="0" dirty="0" smtClean="0"/>
              <a:t> of Germany’s CLEAN Program tend to say that they are paying too much for renewable energy generation, but this chart shows that – using the appropriate conversion – they are paying less for solar than we pay for electricity almost anywhere in the U.S.  This conversion uses the U.S. tax incentives and solar resource.</a:t>
            </a:r>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05680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12</a:t>
            </a:fld>
            <a:endParaRPr lang="en-US"/>
          </a:p>
        </p:txBody>
      </p:sp>
    </p:spTree>
    <p:extLst>
      <p:ext uri="{BB962C8B-B14F-4D97-AF65-F5344CB8AC3E}">
        <p14:creationId xmlns:p14="http://schemas.microsoft.com/office/powerpoint/2010/main" val="3756412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normAutofit fontScale="77500" lnSpcReduction="20000"/>
          </a:bodyPr>
          <a:lstStyle/>
          <a:p>
            <a:pPr marL="0" lvl="2" defTabSz="469682">
              <a:defRPr/>
            </a:pPr>
            <a:r>
              <a:rPr lang="en-US" baseline="0" dirty="0" smtClean="0"/>
              <a:t>This is how utilities can accomplish a modern grid and plan to support much larger amounts of local renewables.  This replicable methodology provides a blueprint for how utilities can use existing tools to achieve the utility of the future in months rather than years. </a:t>
            </a:r>
            <a:r>
              <a:rPr lang="en-US" sz="1200" kern="1200" dirty="0" smtClean="0">
                <a:solidFill>
                  <a:schemeClr val="tx1"/>
                </a:solidFill>
                <a:effectLst/>
                <a:latin typeface="+mn-lt"/>
                <a:ea typeface="+mn-ea"/>
                <a:cs typeface="+mn-cs"/>
              </a:rPr>
              <a:t>This is the methodology the Clean Coalition used for the Hunters Point Project in collaboration with PG&amp;E, using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commercial version of PG&amp;E’s distribution modeling tool, Cyme (specifically, CYMDIST v5.04 r10)</a:t>
            </a:r>
            <a:r>
              <a:rPr lang="en-US" sz="1200" kern="1200" baseline="0" dirty="0" smtClean="0">
                <a:solidFill>
                  <a:schemeClr val="tx1"/>
                </a:solidFill>
                <a:effectLst/>
                <a:latin typeface="+mn-lt"/>
                <a:ea typeface="+mn-ea"/>
                <a:cs typeface="+mn-cs"/>
              </a:rPr>
              <a:t> along with </a:t>
            </a:r>
            <a:r>
              <a:rPr lang="en-US" sz="1200" kern="1200" dirty="0" smtClean="0">
                <a:solidFill>
                  <a:schemeClr val="tx1"/>
                </a:solidFill>
                <a:effectLst/>
                <a:latin typeface="+mn-lt"/>
                <a:ea typeface="+mn-ea"/>
                <a:cs typeface="+mn-cs"/>
              </a:rPr>
              <a:t>Integral Analytics </a:t>
            </a:r>
            <a:r>
              <a:rPr lang="en-US" sz="1200" kern="1200" dirty="0" err="1" smtClean="0">
                <a:solidFill>
                  <a:schemeClr val="tx1"/>
                </a:solidFill>
                <a:effectLst/>
                <a:latin typeface="+mn-lt"/>
                <a:ea typeface="+mn-ea"/>
                <a:cs typeface="+mn-cs"/>
              </a:rPr>
              <a:t>LoadSEER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DSMore</a:t>
            </a:r>
            <a:r>
              <a:rPr lang="en-US" sz="1200" kern="1200" dirty="0" smtClean="0">
                <a:solidFill>
                  <a:schemeClr val="tx1"/>
                </a:solidFill>
                <a:effectLst/>
                <a:latin typeface="+mn-lt"/>
                <a:ea typeface="+mn-ea"/>
                <a:cs typeface="+mn-cs"/>
              </a:rPr>
              <a:t> and IDROP software tools.</a:t>
            </a:r>
            <a:r>
              <a:rPr lang="en-US" dirty="0" smtClean="0">
                <a:effectLst/>
              </a:rPr>
              <a:t> </a:t>
            </a:r>
            <a:endParaRPr lang="en-US" baseline="0" dirty="0" smtClean="0"/>
          </a:p>
          <a:p>
            <a:pPr marL="0" lvl="2" defTabSz="469682">
              <a:defRPr/>
            </a:pPr>
            <a:endParaRPr lang="en-US" baseline="0" dirty="0" smtClean="0"/>
          </a:p>
          <a:p>
            <a:r>
              <a:rPr lang="en-US" sz="1200" kern="1200" dirty="0" smtClean="0">
                <a:solidFill>
                  <a:schemeClr val="tx1"/>
                </a:solidFill>
                <a:effectLst/>
                <a:latin typeface="+mn-lt"/>
                <a:ea typeface="+mn-ea"/>
                <a:cs typeface="+mn-cs"/>
              </a:rPr>
              <a:t>This diagram should be read from the bottom up.  The analogy is building the foundation and floors for a building or house.  One must start with the foundation and first floor, and then build up from there.  </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Step 1, achieving the Baseline </a:t>
            </a:r>
            <a:r>
              <a:rPr lang="en-US" sz="1200" kern="1200" dirty="0" err="1" smtClean="0">
                <a:solidFill>
                  <a:schemeClr val="tx1"/>
                </a:solidFill>
                <a:effectLst/>
                <a:latin typeface="+mn-lt"/>
                <a:ea typeface="+mn-ea"/>
                <a:cs typeface="+mn-cs"/>
              </a:rPr>
              <a:t>Powerflow</a:t>
            </a:r>
            <a:r>
              <a:rPr lang="en-US" sz="1200" kern="1200" dirty="0" smtClean="0">
                <a:solidFill>
                  <a:schemeClr val="tx1"/>
                </a:solidFill>
                <a:effectLst/>
                <a:latin typeface="+mn-lt"/>
                <a:ea typeface="+mn-ea"/>
                <a:cs typeface="+mn-cs"/>
              </a:rPr>
              <a:t>, is the foundation.  This must be completed first in order to understand how much – and exactly how – electricity is delivered through the system today and how the grid is impacted.  Without this step, we can not understand how any amount of local renewables will impact the existing system, or substation area.</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Step 2 defines the Readlily</a:t>
            </a:r>
            <a:r>
              <a:rPr lang="en-US" sz="1200" kern="1200" baseline="0" dirty="0" smtClean="0">
                <a:solidFill>
                  <a:schemeClr val="tx1"/>
                </a:solidFill>
                <a:effectLst/>
                <a:latin typeface="+mn-lt"/>
                <a:ea typeface="+mn-ea"/>
                <a:cs typeface="+mn-cs"/>
              </a:rPr>
              <a:t> Available, or Minimal </a:t>
            </a:r>
            <a:r>
              <a:rPr lang="en-US" sz="1200" kern="1200" dirty="0" smtClean="0">
                <a:solidFill>
                  <a:schemeClr val="tx1"/>
                </a:solidFill>
                <a:effectLst/>
                <a:latin typeface="+mn-lt"/>
                <a:ea typeface="+mn-ea"/>
                <a:cs typeface="+mn-cs"/>
              </a:rPr>
              <a:t>Cost Capacity (sometimes</a:t>
            </a:r>
            <a:r>
              <a:rPr lang="en-US" sz="1200" kern="1200" baseline="0" dirty="0" smtClean="0">
                <a:solidFill>
                  <a:schemeClr val="tx1"/>
                </a:solidFill>
                <a:effectLst/>
                <a:latin typeface="+mn-lt"/>
                <a:ea typeface="+mn-ea"/>
                <a:cs typeface="+mn-cs"/>
              </a:rPr>
              <a:t> referred to as “carrying capacity</a:t>
            </a:r>
            <a:r>
              <a:rPr lang="en-US" sz="1200" kern="1200" dirty="0" smtClean="0">
                <a:solidFill>
                  <a:schemeClr val="tx1"/>
                </a:solidFill>
                <a:effectLst/>
                <a:latin typeface="+mn-lt"/>
                <a:ea typeface="+mn-ea"/>
                <a:cs typeface="+mn-cs"/>
              </a:rPr>
              <a:t>.”).  This tells us the potential capacity for local renewables that can be supported by the existing circuit – by each feeder and by the system of connected feeders that make up a substation area.  This is based largely on the current physical nature of the circuit – e.g., how thick are the wires, what are the current capabilities of the voltage regulation mechanisms, and where do you optimally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place local renewables to take advantage of these more robust locations along feeders.  It is also based on matching DG to customer loads, to find optimal locations based</a:t>
            </a:r>
            <a:r>
              <a:rPr lang="en-US" sz="1200" kern="1200" baseline="0" dirty="0" smtClean="0">
                <a:solidFill>
                  <a:schemeClr val="tx1"/>
                </a:solidFill>
                <a:effectLst/>
                <a:latin typeface="+mn-lt"/>
                <a:ea typeface="+mn-ea"/>
                <a:cs typeface="+mn-cs"/>
              </a:rPr>
              <a:t> on customer profiles.  Including system deferrals completes the optimization step requiring minimal grid upgrades.  </a:t>
            </a:r>
            <a:r>
              <a:rPr lang="en-US" sz="1200" kern="1200" dirty="0" smtClean="0">
                <a:solidFill>
                  <a:schemeClr val="tx1"/>
                </a:solidFill>
                <a:effectLst/>
                <a:latin typeface="+mn-lt"/>
                <a:ea typeface="+mn-ea"/>
                <a:cs typeface="+mn-cs"/>
              </a:rPr>
              <a:t>This step gives you the optimal locations and amount of local renewables that can be supported by the system today, with little changes or upgrades needed - knowledge that is critical in order to design the most cost-effective solution.  And, without this step, the next two steps – the next two floors – risk being over-planned and thus too costly. </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Steps 3 and 4 increase the amount of potential local renewables by adding technologies and services that further optimize distributed energy resources and improve grid reliability and resilience, including storage</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demand response, and in context of a target DG level or net grid value defined by a utility or community.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By starting with the Lower</a:t>
            </a:r>
            <a:r>
              <a:rPr lang="en-US" sz="1200" kern="1200" baseline="0" dirty="0" smtClean="0">
                <a:solidFill>
                  <a:schemeClr val="tx1"/>
                </a:solidFill>
                <a:effectLst/>
                <a:latin typeface="+mn-lt"/>
                <a:ea typeface="+mn-ea"/>
                <a:cs typeface="+mn-cs"/>
              </a:rPr>
              <a:t> Cost </a:t>
            </a:r>
            <a:r>
              <a:rPr lang="en-US" sz="1200" kern="1200" dirty="0" smtClean="0">
                <a:solidFill>
                  <a:schemeClr val="tx1"/>
                </a:solidFill>
                <a:effectLst/>
                <a:latin typeface="+mn-lt"/>
                <a:ea typeface="+mn-ea"/>
                <a:cs typeface="+mn-cs"/>
              </a:rPr>
              <a:t>Capacity first, then modeling a portfolio of distributed energy resources in combinations that leverage that initial Capacity, a utility can then determine the optimal mix of local renewables and new grid technologies that result in the most</a:t>
            </a:r>
            <a:r>
              <a:rPr lang="en-US" sz="1200" kern="1200" baseline="0" dirty="0" smtClean="0">
                <a:solidFill>
                  <a:schemeClr val="tx1"/>
                </a:solidFill>
                <a:effectLst/>
                <a:latin typeface="+mn-lt"/>
                <a:ea typeface="+mn-ea"/>
                <a:cs typeface="+mn-cs"/>
              </a:rPr>
              <a:t> cost-effective deployment </a:t>
            </a:r>
            <a:r>
              <a:rPr lang="en-US" sz="1200" kern="1200" dirty="0" smtClean="0">
                <a:solidFill>
                  <a:schemeClr val="tx1"/>
                </a:solidFill>
                <a:effectLst/>
                <a:latin typeface="+mn-lt"/>
                <a:ea typeface="+mn-ea"/>
                <a:cs typeface="+mn-cs"/>
              </a:rPr>
              <a:t>for any given substation, the utility, and the community.</a:t>
            </a:r>
            <a:endParaRPr lang="en-US" sz="1100" kern="1200" dirty="0" smtClean="0">
              <a:solidFill>
                <a:schemeClr val="tx1"/>
              </a:solidFill>
              <a:effectLst/>
              <a:latin typeface="+mn-lt"/>
              <a:ea typeface="+mn-ea"/>
              <a:cs typeface="+mn-cs"/>
            </a:endParaRPr>
          </a:p>
          <a:p>
            <a:pPr marL="0" lvl="2" defTabSz="469682">
              <a:defRPr/>
            </a:pPr>
            <a:endParaRPr lang="en-US" baseline="0" dirty="0" smtClean="0"/>
          </a:p>
        </p:txBody>
      </p:sp>
      <p:sp>
        <p:nvSpPr>
          <p:cNvPr id="4" name="Slide Number Placeholder 3"/>
          <p:cNvSpPr>
            <a:spLocks noGrp="1"/>
          </p:cNvSpPr>
          <p:nvPr>
            <p:ph type="sldNum" sz="quarter" idx="10"/>
          </p:nvPr>
        </p:nvSpPr>
        <p:spPr/>
        <p:txBody>
          <a:bodyPr/>
          <a:lstStyle/>
          <a:p>
            <a:fld id="{278BB393-29C9-4448-96C4-0DA85A6FFB62}" type="slidenum">
              <a:rPr lang="en-US" smtClean="0"/>
              <a:pPr/>
              <a:t>14</a:t>
            </a:fld>
            <a:endParaRPr lang="en-US"/>
          </a:p>
        </p:txBody>
      </p:sp>
    </p:spTree>
    <p:extLst>
      <p:ext uri="{BB962C8B-B14F-4D97-AF65-F5344CB8AC3E}">
        <p14:creationId xmlns:p14="http://schemas.microsoft.com/office/powerpoint/2010/main" val="3168937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baseline="0" dirty="0" smtClean="0"/>
              <a:t>Here’s an example from our grid modeling work for the Water and Power Authority of the US Virgin Islands that shows how advanced inverters paired with local solar or storage can manage voltage issues.</a:t>
            </a:r>
          </a:p>
          <a:p>
            <a:endParaRPr lang="en-US" baseline="0" dirty="0" smtClean="0"/>
          </a:p>
          <a:p>
            <a:r>
              <a:rPr lang="en-US" baseline="0" dirty="0" smtClean="0"/>
              <a:t>High levels of solar PV can cause overvoltage.  In the top image, 20 MW of solar has no impact at 6am.  In the second image, 20MW of PV causes overvoltage at noon.  The third image shows that adding advanced inverters set at 0.9 power factor stabilizes voltage under the same conditions above.</a:t>
            </a:r>
          </a:p>
          <a:p>
            <a:endParaRPr lang="en-US" baseline="0" dirty="0" smtClean="0"/>
          </a:p>
          <a:p>
            <a:r>
              <a:rPr lang="en-US" sz="1200" kern="1200" dirty="0" smtClean="0">
                <a:solidFill>
                  <a:schemeClr val="tx1"/>
                </a:solidFill>
                <a:latin typeface="+mn-lt"/>
                <a:ea typeface="+mn-ea"/>
                <a:cs typeface="+mn-cs"/>
              </a:rPr>
              <a:t>It is worth</a:t>
            </a:r>
            <a:r>
              <a:rPr lang="en-US" sz="1200" kern="1200" baseline="0" dirty="0" smtClean="0">
                <a:solidFill>
                  <a:schemeClr val="tx1"/>
                </a:solidFill>
                <a:latin typeface="+mn-lt"/>
                <a:ea typeface="+mn-ea"/>
                <a:cs typeface="+mn-cs"/>
              </a:rPr>
              <a:t> noting that </a:t>
            </a:r>
            <a:r>
              <a:rPr lang="en-US" sz="1200" kern="1200" dirty="0" smtClean="0">
                <a:solidFill>
                  <a:schemeClr val="tx1"/>
                </a:solidFill>
                <a:latin typeface="+mn-lt"/>
                <a:ea typeface="+mn-ea"/>
                <a:cs typeface="+mn-cs"/>
              </a:rPr>
              <a:t>20 MW PV means that the PV would essentially be powering the entire Island of St. John at noon on the modeled day.  St. John has an average load of about 10 MW and achieving the 25% threshold requires about 12 </a:t>
            </a:r>
            <a:r>
              <a:rPr lang="en-US" sz="1200" kern="1200" dirty="0" err="1" smtClean="0">
                <a:solidFill>
                  <a:schemeClr val="tx1"/>
                </a:solidFill>
                <a:latin typeface="+mn-lt"/>
                <a:ea typeface="+mn-ea"/>
                <a:cs typeface="+mn-cs"/>
              </a:rPr>
              <a:t>MWdc</a:t>
            </a:r>
            <a:r>
              <a:rPr lang="en-US" sz="1200" kern="1200" dirty="0" smtClean="0">
                <a:solidFill>
                  <a:schemeClr val="tx1"/>
                </a:solidFill>
                <a:latin typeface="+mn-lt"/>
                <a:ea typeface="+mn-ea"/>
                <a:cs typeface="+mn-cs"/>
              </a:rPr>
              <a:t> of PV.  It is also worth noting that the 20 MW of PV has been evenly spread across the three feeders. </a:t>
            </a:r>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15</a:t>
            </a:fld>
            <a:endParaRPr lang="en-US"/>
          </a:p>
        </p:txBody>
      </p:sp>
    </p:spTree>
    <p:extLst>
      <p:ext uri="{BB962C8B-B14F-4D97-AF65-F5344CB8AC3E}">
        <p14:creationId xmlns:p14="http://schemas.microsoft.com/office/powerpoint/2010/main" val="2474672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normAutofit lnSpcReduction="10000"/>
          </a:bodyPr>
          <a:lstStyle/>
          <a:p>
            <a:pPr marL="0" lvl="2" defTabSz="469682">
              <a:defRPr/>
            </a:pPr>
            <a:r>
              <a:rPr lang="en-US" b="1" baseline="0" dirty="0" smtClean="0"/>
              <a:t>Commercial &amp; Industrial customers offer the most cost-effective programs for utilities and communities due to their size, location, and matching load profiles, plus motivation to stabilize energy costs. </a:t>
            </a:r>
          </a:p>
          <a:p>
            <a:pPr marL="0" lvl="2" defTabSz="469682">
              <a:defRPr/>
            </a:pPr>
            <a:endParaRPr lang="en-US" b="1" baseline="0" dirty="0" smtClean="0"/>
          </a:p>
          <a:p>
            <a:pPr marL="0" lvl="2" defTabSz="469682">
              <a:defRPr/>
            </a:pPr>
            <a:r>
              <a:rPr lang="en-US" b="1" baseline="0" dirty="0" smtClean="0"/>
              <a:t>Via a robust and focused program, utilities and communities can take advantage of this customer category to accelerate and optimize DG/DERs.</a:t>
            </a:r>
          </a:p>
          <a:p>
            <a:pPr marL="0" lvl="2" defTabSz="469682">
              <a:defRPr/>
            </a:pPr>
            <a:endParaRPr lang="en-US" baseline="0" dirty="0" smtClean="0"/>
          </a:p>
          <a:p>
            <a:pPr marL="0" marR="0" lvl="2" indent="0" algn="l" defTabSz="469682" rtl="0" eaLnBrk="1" fontAlgn="auto" latinLnBrk="0" hangingPunct="1">
              <a:lnSpc>
                <a:spcPct val="100000"/>
              </a:lnSpc>
              <a:spcBef>
                <a:spcPts val="0"/>
              </a:spcBef>
              <a:spcAft>
                <a:spcPts val="0"/>
              </a:spcAft>
              <a:buClrTx/>
              <a:buSzTx/>
              <a:buFontTx/>
              <a:buNone/>
              <a:tabLst/>
              <a:defRPr/>
            </a:pPr>
            <a:r>
              <a:rPr lang="en-US" baseline="0" dirty="0" smtClean="0"/>
              <a:t>Considerations:</a:t>
            </a:r>
          </a:p>
          <a:p>
            <a:pPr marL="0" marR="0" lvl="2" indent="0" algn="l" defTabSz="469682" rtl="0" eaLnBrk="1" fontAlgn="auto" latinLnBrk="0" hangingPunct="1">
              <a:lnSpc>
                <a:spcPct val="100000"/>
              </a:lnSpc>
              <a:spcBef>
                <a:spcPts val="0"/>
              </a:spcBef>
              <a:spcAft>
                <a:spcPts val="0"/>
              </a:spcAft>
              <a:buClrTx/>
              <a:buSzTx/>
              <a:buFontTx/>
              <a:buNone/>
              <a:tabLst/>
              <a:defRPr/>
            </a:pPr>
            <a:endParaRPr lang="en-US" baseline="0" dirty="0" smtClean="0"/>
          </a:p>
          <a:p>
            <a:pPr marL="0" marR="0" lvl="2" indent="0" algn="l" defTabSz="469682" rtl="0" eaLnBrk="1" fontAlgn="auto" latinLnBrk="0" hangingPunct="1">
              <a:lnSpc>
                <a:spcPct val="100000"/>
              </a:lnSpc>
              <a:spcBef>
                <a:spcPts val="0"/>
              </a:spcBef>
              <a:spcAft>
                <a:spcPts val="0"/>
              </a:spcAft>
              <a:buClrTx/>
              <a:buSzTx/>
              <a:buFontTx/>
              <a:buNone/>
              <a:tabLst/>
              <a:defRPr/>
            </a:pPr>
            <a:r>
              <a:rPr lang="en-US" baseline="0" dirty="0" smtClean="0"/>
              <a:t>Feeders are connected within each substation.  This enables sharing energy across feeders and thus across customers and customer types.</a:t>
            </a:r>
          </a:p>
          <a:p>
            <a:pPr marL="0" marR="0" lvl="2" indent="0" algn="l" defTabSz="469682" rtl="0" eaLnBrk="1" fontAlgn="auto" latinLnBrk="0" hangingPunct="1">
              <a:lnSpc>
                <a:spcPct val="100000"/>
              </a:lnSpc>
              <a:spcBef>
                <a:spcPts val="0"/>
              </a:spcBef>
              <a:spcAft>
                <a:spcPts val="0"/>
              </a:spcAft>
              <a:buClrTx/>
              <a:buSzTx/>
              <a:buFontTx/>
              <a:buNone/>
              <a:tabLst/>
              <a:defRPr/>
            </a:pPr>
            <a:endParaRPr lang="en-US" baseline="0" dirty="0" smtClean="0"/>
          </a:p>
          <a:p>
            <a:pPr marL="0" marR="0" lvl="2" indent="0" algn="l" defTabSz="469682" rtl="0" eaLnBrk="1" fontAlgn="auto" latinLnBrk="0" hangingPunct="1">
              <a:lnSpc>
                <a:spcPct val="100000"/>
              </a:lnSpc>
              <a:spcBef>
                <a:spcPts val="0"/>
              </a:spcBef>
              <a:spcAft>
                <a:spcPts val="0"/>
              </a:spcAft>
              <a:buClrTx/>
              <a:buSzTx/>
              <a:buFontTx/>
              <a:buNone/>
              <a:tabLst/>
              <a:defRPr/>
            </a:pPr>
            <a:r>
              <a:rPr lang="en-US" baseline="0" dirty="0" smtClean="0"/>
              <a:t>Each urban/suburban substation or set of substations can find the most optimal mix between the three primary customer types:  Commercial, Industrial, Residential.</a:t>
            </a:r>
          </a:p>
          <a:p>
            <a:pPr marL="0" lvl="2" defTabSz="469682">
              <a:defRPr/>
            </a:pPr>
            <a:endParaRPr lang="en-US" baseline="0" dirty="0" smtClean="0"/>
          </a:p>
          <a:p>
            <a:pPr marL="0" lvl="2" defTabSz="469682">
              <a:defRPr/>
            </a:pPr>
            <a:r>
              <a:rPr lang="en-US" baseline="0" dirty="0" smtClean="0"/>
              <a:t>Both weekday and weekend load profiles must be considered.  In general, during weekday daytimes when residential load is low and C&amp;I load is high, a good portion or all of the C&amp;I daytime PV generation can be consumed “hyper-locally” by C&amp;I customers, either directly or via sharing energy across those customers.  During the weekends, C&amp;I customers may use less daytime load which can then be shared more broadly with local residential customers who often use more load during weekend daytimes than weekday daytimes.</a:t>
            </a:r>
          </a:p>
          <a:p>
            <a:pPr marL="0" lvl="2" defTabSz="469682">
              <a:defRPr/>
            </a:pPr>
            <a:endParaRPr lang="en-US" baseline="0" dirty="0" smtClean="0"/>
          </a:p>
          <a:p>
            <a:pPr marL="0" lvl="2" defTabSz="469682">
              <a:defRPr/>
            </a:pPr>
            <a:r>
              <a:rPr lang="en-US" baseline="0" dirty="0" smtClean="0"/>
              <a:t>Multi-dwelling units can be bundled with C&amp;I given the larger rooftops and loads; however, the load profiles will match residential, not C&amp;I.</a:t>
            </a:r>
          </a:p>
          <a:p>
            <a:pPr marL="0" lvl="2" defTabSz="469682">
              <a:defRPr/>
            </a:pPr>
            <a:endParaRPr lang="en-US" baseline="0" dirty="0" smtClean="0"/>
          </a:p>
          <a:p>
            <a:pPr marL="0" lvl="2" defTabSz="469682">
              <a:defRPr/>
            </a:pPr>
            <a:endParaRPr lang="en-US" baseline="0" dirty="0" smtClean="0"/>
          </a:p>
        </p:txBody>
      </p:sp>
      <p:sp>
        <p:nvSpPr>
          <p:cNvPr id="4" name="Slide Number Placeholder 3"/>
          <p:cNvSpPr>
            <a:spLocks noGrp="1"/>
          </p:cNvSpPr>
          <p:nvPr>
            <p:ph type="sldNum" sz="quarter" idx="10"/>
          </p:nvPr>
        </p:nvSpPr>
        <p:spPr/>
        <p:txBody>
          <a:bodyPr/>
          <a:lstStyle/>
          <a:p>
            <a:fld id="{278BB393-29C9-4448-96C4-0DA85A6FFB62}" type="slidenum">
              <a:rPr lang="en-US" smtClean="0"/>
              <a:pPr/>
              <a:t>16</a:t>
            </a:fld>
            <a:endParaRPr lang="en-US"/>
          </a:p>
        </p:txBody>
      </p:sp>
    </p:spTree>
    <p:extLst>
      <p:ext uri="{BB962C8B-B14F-4D97-AF65-F5344CB8AC3E}">
        <p14:creationId xmlns:p14="http://schemas.microsoft.com/office/powerpoint/2010/main" val="887471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9682">
              <a:defRPr/>
            </a:pPr>
            <a:r>
              <a:rPr lang="en-US" dirty="0">
                <a:solidFill>
                  <a:srgbClr val="000000"/>
                </a:solidFill>
              </a:rPr>
              <a:t>Completed in mid-April 2015</a:t>
            </a:r>
            <a:endParaRPr lang="en-US" sz="900" b="1"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AF5054D5-C255-0049-A5CA-F1008F861FDF}" type="slidenum">
              <a:rPr lang="en-US" smtClean="0"/>
              <a:pPr/>
              <a:t>17</a:t>
            </a:fld>
            <a:endParaRPr lang="en-US"/>
          </a:p>
        </p:txBody>
      </p:sp>
    </p:spTree>
    <p:extLst>
      <p:ext uri="{BB962C8B-B14F-4D97-AF65-F5344CB8AC3E}">
        <p14:creationId xmlns:p14="http://schemas.microsoft.com/office/powerpoint/2010/main" val="994235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normAutofit/>
          </a:bodyPr>
          <a:lstStyle/>
          <a:p>
            <a:r>
              <a:rPr lang="en-US" dirty="0" smtClean="0"/>
              <a:t>The</a:t>
            </a:r>
            <a:r>
              <a:rPr lang="en-US" baseline="0" dirty="0" smtClean="0"/>
              <a:t> Clean Coalition is currently working on the</a:t>
            </a:r>
            <a:r>
              <a:rPr lang="en-US" dirty="0" smtClean="0"/>
              <a:t> Hunters Point Project,</a:t>
            </a:r>
            <a:r>
              <a:rPr lang="en-US" baseline="0" dirty="0" smtClean="0"/>
              <a:t> a Community </a:t>
            </a:r>
            <a:r>
              <a:rPr lang="en-US" baseline="0" dirty="0" err="1" smtClean="0"/>
              <a:t>Microgrid</a:t>
            </a:r>
            <a:r>
              <a:rPr lang="en-US" baseline="0" dirty="0" smtClean="0"/>
              <a:t> Initiative project in collaboration with Pacific Gas &amp; Electric.  This project will serve 25% of total energy consumed at the substation with local renewables, balanced with dynamic grid solutions like advanced inverters, demand response, and energy storage.</a:t>
            </a:r>
          </a:p>
          <a:p>
            <a:pPr marL="0" lvl="2" defTabSz="469682">
              <a:defRPr/>
            </a:pPr>
            <a:endParaRPr lang="en-US" baseline="0" dirty="0" smtClean="0"/>
          </a:p>
          <a:p>
            <a:pPr marL="0" marR="0" lvl="2" indent="0" algn="l" defTabSz="469682" rtl="0" eaLnBrk="1" fontAlgn="auto" latinLnBrk="0" hangingPunct="1">
              <a:lnSpc>
                <a:spcPct val="100000"/>
              </a:lnSpc>
              <a:spcBef>
                <a:spcPts val="0"/>
              </a:spcBef>
              <a:spcAft>
                <a:spcPts val="0"/>
              </a:spcAft>
              <a:buClrTx/>
              <a:buSzTx/>
              <a:buFontTx/>
              <a:buNone/>
              <a:tabLst/>
              <a:defRPr/>
            </a:pPr>
            <a:r>
              <a:rPr lang="en-US" dirty="0" smtClean="0"/>
              <a:t>The Hunters Point substation serves the </a:t>
            </a:r>
            <a:r>
              <a:rPr lang="en-US" baseline="0" dirty="0" err="1" smtClean="0"/>
              <a:t>Bayview</a:t>
            </a:r>
            <a:r>
              <a:rPr lang="en-US" baseline="0" dirty="0" smtClean="0"/>
              <a:t>-Hunters Point area of San Francisco, one of the most disadvantaged communities of the Bay Area.  The area includes a former naval shipyard that was designated a federal superfund site.  This gives us the opportunity to show how increasing local renewables and modernizing the grid can create major economic benefits for a disadvantaged community.   </a:t>
            </a:r>
            <a:r>
              <a:rPr lang="en-US" dirty="0" smtClean="0"/>
              <a:t>At the same time, the Hunters Point shipyard area will be redeveloped, which will enable a comparison of</a:t>
            </a:r>
            <a:r>
              <a:rPr lang="en-US" baseline="0" dirty="0" smtClean="0"/>
              <a:t> retrofitting</a:t>
            </a:r>
            <a:r>
              <a:rPr lang="en-US" dirty="0" smtClean="0"/>
              <a:t> the built area with new</a:t>
            </a:r>
            <a:r>
              <a:rPr lang="en-US" baseline="0" dirty="0" smtClean="0"/>
              <a:t> construction in the</a:t>
            </a:r>
            <a:r>
              <a:rPr lang="en-US" dirty="0" smtClean="0"/>
              <a:t> redeveloped area.  Note that</a:t>
            </a:r>
            <a:r>
              <a:rPr lang="en-US" baseline="0" dirty="0" smtClean="0"/>
              <a:t> most of the project (seven of nine feeders) is outside of the redevelopment zone, and we’re moving forward with the project right now, independent of the redevelopment timeline.</a:t>
            </a:r>
          </a:p>
          <a:p>
            <a:pPr marL="0" marR="0" lvl="2" indent="0" algn="l" defTabSz="469682" rtl="0" eaLnBrk="1" fontAlgn="auto" latinLnBrk="0" hangingPunct="1">
              <a:lnSpc>
                <a:spcPct val="100000"/>
              </a:lnSpc>
              <a:spcBef>
                <a:spcPts val="0"/>
              </a:spcBef>
              <a:spcAft>
                <a:spcPts val="0"/>
              </a:spcAft>
              <a:buClrTx/>
              <a:buSzTx/>
              <a:buFontTx/>
              <a:buNone/>
              <a:tabLst/>
              <a:defRPr/>
            </a:pPr>
            <a:r>
              <a:rPr lang="en-US" baseline="0" dirty="0" smtClean="0"/>
              <a:t> </a:t>
            </a:r>
          </a:p>
          <a:p>
            <a:pPr marL="0" lvl="2" defTabSz="469682">
              <a:defRPr/>
            </a:pPr>
            <a:r>
              <a:rPr lang="en-US" baseline="0" dirty="0" smtClean="0"/>
              <a:t>The Clean Coalition team has already delivered a site plan showing the amount of potential for distributed generation from the most cost-effective locations – i.e. commercial and multifamily rooftops and parking lots – along with the expected costs of local renewables by type of site.  The team has also published an analysis of the economic, ratepayer and environmental benefits of the project, which is available on the Clean Coalition website. </a:t>
            </a:r>
          </a:p>
          <a:p>
            <a:pPr marL="0" lvl="2" defTabSz="469682">
              <a:defRPr/>
            </a:pPr>
            <a:endParaRPr lang="en-US" baseline="0" dirty="0" smtClean="0"/>
          </a:p>
          <a:p>
            <a:pPr marL="0" lvl="2" defTabSz="469682">
              <a:defRPr/>
            </a:pPr>
            <a:r>
              <a:rPr lang="en-US" baseline="0" dirty="0" smtClean="0"/>
              <a:t>Right now, the Clean Coalition team is deep in the </a:t>
            </a:r>
            <a:r>
              <a:rPr lang="en-US" baseline="0" dirty="0" err="1" smtClean="0"/>
              <a:t>powerflow</a:t>
            </a:r>
            <a:r>
              <a:rPr lang="en-US" baseline="0" dirty="0" smtClean="0"/>
              <a:t> modeling stage, working with data from our partner Pacific Gas &amp; Electric to add DG and dynamic grid solutions to the validated baseline power flow model.  We expect to complete this work in Q3.  Later this year, the team will use cost optimization tools to develop optimal portfolios of local resources based on both </a:t>
            </a:r>
            <a:r>
              <a:rPr lang="en-US" baseline="0" dirty="0" err="1" smtClean="0"/>
              <a:t>powerflow</a:t>
            </a:r>
            <a:r>
              <a:rPr lang="en-US" baseline="0" dirty="0" smtClean="0"/>
              <a:t> and costs.  We’ll deliver a full report of recommendations by the end of the year, completing Phase 1 of the project.  Phase 2 of the project will involve working with PG&amp;E, the City and County of San Francisco, California regulators, and local supporters to get the project deployed in 2015.  </a:t>
            </a:r>
          </a:p>
          <a:p>
            <a:pPr marL="0" lvl="2" defTabSz="469682">
              <a:defRPr/>
            </a:pPr>
            <a:endParaRPr lang="en-US" baseline="0" dirty="0" smtClean="0"/>
          </a:p>
          <a:p>
            <a:pPr marL="0" lvl="2" defTabSz="469682">
              <a:defRPr/>
            </a:pPr>
            <a:endParaRPr lang="en-US" baseline="0" dirty="0" smtClean="0"/>
          </a:p>
        </p:txBody>
      </p:sp>
      <p:sp>
        <p:nvSpPr>
          <p:cNvPr id="4" name="Slide Number Placeholder 3"/>
          <p:cNvSpPr>
            <a:spLocks noGrp="1"/>
          </p:cNvSpPr>
          <p:nvPr>
            <p:ph type="sldNum" sz="quarter" idx="10"/>
          </p:nvPr>
        </p:nvSpPr>
        <p:spPr/>
        <p:txBody>
          <a:bodyPr/>
          <a:lstStyle/>
          <a:p>
            <a:fld id="{278BB393-29C9-4448-96C4-0DA85A6FFB62}"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defTabSz="937453">
              <a:defRPr/>
            </a:pPr>
            <a:r>
              <a:rPr lang="en-US" dirty="0" smtClean="0"/>
              <a:t>01_sa,</a:t>
            </a:r>
            <a:r>
              <a:rPr lang="en-US" baseline="0" dirty="0" smtClean="0"/>
              <a:t> 14Nov2012</a:t>
            </a:r>
            <a:endParaRPr lang="en-US" dirty="0" smtClean="0"/>
          </a:p>
          <a:p>
            <a:pPr defTabSz="937453"/>
            <a:endParaRPr lang="en-US" dirty="0" smtClean="0"/>
          </a:p>
        </p:txBody>
      </p:sp>
      <p:sp>
        <p:nvSpPr>
          <p:cNvPr id="134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F6609E-1661-46A6-9E6E-0940142E2DED}" type="slidenum">
              <a:rPr lang="en-US"/>
              <a:pPr fontAlgn="base">
                <a:spcBef>
                  <a:spcPct val="0"/>
                </a:spcBef>
                <a:spcAft>
                  <a:spcPct val="0"/>
                </a:spcAft>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ENERGY BENEFITS</a:t>
            </a:r>
          </a:p>
          <a:p>
            <a:endParaRPr lang="en-US" sz="1200" b="1"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Cost Parity via 20-year LCOE: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cs typeface="Arial" pitchFamily="34" charset="0"/>
              </a:rPr>
              <a:t>14.9</a:t>
            </a:r>
            <a:r>
              <a:rPr lang="en-US" sz="1200" dirty="0" smtClean="0"/>
              <a:t>¢/kWh solar vs. $15.3¢/kWh new combined cycle natural gas, LCOE.  </a:t>
            </a:r>
            <a:r>
              <a:rPr lang="en-US" sz="1200" kern="1200" dirty="0" smtClean="0">
                <a:solidFill>
                  <a:schemeClr val="tx1"/>
                </a:solidFill>
                <a:effectLst/>
                <a:latin typeface="+mn-lt"/>
                <a:ea typeface="+mn-ea"/>
                <a:cs typeface="+mn-cs"/>
              </a:rPr>
              <a:t>Modeling performed with NREL System Advisor Modeling (SAM) and </a:t>
            </a:r>
            <a:r>
              <a:rPr lang="en-US" sz="1200" kern="1200" dirty="0" err="1" smtClean="0">
                <a:solidFill>
                  <a:schemeClr val="tx1"/>
                </a:solidFill>
                <a:effectLst/>
                <a:latin typeface="+mn-lt"/>
                <a:ea typeface="+mn-ea"/>
                <a:cs typeface="+mn-cs"/>
              </a:rPr>
              <a:t>PVWatts</a:t>
            </a:r>
            <a:r>
              <a:rPr lang="en-US" sz="1200" kern="1200" dirty="0" smtClean="0">
                <a:solidFill>
                  <a:schemeClr val="tx1"/>
                </a:solidFill>
                <a:effectLst/>
                <a:latin typeface="+mn-lt"/>
                <a:ea typeface="+mn-ea"/>
                <a:cs typeface="+mn-cs"/>
              </a:rPr>
              <a:t> system design, using the mid-case</a:t>
            </a:r>
            <a:r>
              <a:rPr lang="en-US" sz="1200" kern="1200" baseline="0" dirty="0" smtClean="0">
                <a:solidFill>
                  <a:schemeClr val="tx1"/>
                </a:solidFill>
                <a:effectLst/>
                <a:latin typeface="+mn-lt"/>
                <a:ea typeface="+mn-ea"/>
                <a:cs typeface="+mn-cs"/>
              </a:rPr>
              <a:t> scenario</a:t>
            </a:r>
            <a:r>
              <a:rPr lang="en-US" sz="1200" b="0" kern="1200" dirty="0" smtClean="0">
                <a:solidFill>
                  <a:schemeClr val="tx1"/>
                </a:solidFill>
                <a:effectLst/>
                <a:latin typeface="+mn-lt"/>
                <a:ea typeface="+mn-ea"/>
                <a:cs typeface="+mn-cs"/>
              </a:rPr>
              <a:t>. For more details, see detailed LCOE</a:t>
            </a:r>
            <a:r>
              <a:rPr lang="en-US" sz="1200" b="0" kern="1200" baseline="0" dirty="0" smtClean="0">
                <a:solidFill>
                  <a:schemeClr val="tx1"/>
                </a:solidFill>
                <a:effectLst/>
                <a:latin typeface="+mn-lt"/>
                <a:ea typeface="+mn-ea"/>
                <a:cs typeface="+mn-cs"/>
              </a:rPr>
              <a:t> slide later in deck.</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Local Energy</a:t>
            </a:r>
            <a:r>
              <a:rPr lang="en-US" sz="1200" b="1" kern="1200" baseline="0" dirty="0" smtClean="0">
                <a:solidFill>
                  <a:schemeClr val="tx1"/>
                </a:solidFill>
                <a:effectLst/>
                <a:latin typeface="+mn-lt"/>
                <a:ea typeface="+mn-ea"/>
                <a:cs typeface="+mn-cs"/>
              </a:rPr>
              <a:t> Spend</a:t>
            </a:r>
          </a:p>
          <a:p>
            <a:endParaRPr lang="en-US" sz="1200" b="1" kern="1200" baseline="0" dirty="0" smtClean="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Based on 20 year average of $2,619,260 per year from </a:t>
            </a:r>
            <a:r>
              <a:rPr lang="en-US" sz="1200" kern="1200" dirty="0" err="1" smtClean="0">
                <a:solidFill>
                  <a:schemeClr val="tx1"/>
                </a:solidFill>
                <a:effectLst/>
                <a:latin typeface="+mn-lt"/>
                <a:ea typeface="+mn-ea"/>
                <a:cs typeface="+mn-cs"/>
              </a:rPr>
              <a:t>avg</a:t>
            </a:r>
            <a:r>
              <a:rPr lang="en-US" sz="1200" kern="1200" dirty="0" smtClean="0">
                <a:solidFill>
                  <a:schemeClr val="tx1"/>
                </a:solidFill>
                <a:effectLst/>
                <a:latin typeface="+mn-lt"/>
                <a:ea typeface="+mn-ea"/>
                <a:cs typeface="+mn-cs"/>
              </a:rPr>
              <a:t> output of 1484kWh/</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 over that period</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$52M</a:t>
            </a:r>
            <a:r>
              <a:rPr lang="en-US" sz="1200" kern="1200" baseline="0" dirty="0" smtClean="0">
                <a:solidFill>
                  <a:schemeClr val="tx1"/>
                </a:solidFill>
                <a:effectLst/>
                <a:latin typeface="+mn-lt"/>
                <a:ea typeface="+mn-ea"/>
                <a:cs typeface="+mn-cs"/>
              </a:rPr>
              <a:t> over 20 years per 10MW</a:t>
            </a:r>
            <a:endParaRPr lang="en-US"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Avoided transmission</a:t>
            </a:r>
            <a:r>
              <a:rPr lang="en-US" sz="1200" b="1" kern="1200" baseline="0" dirty="0" smtClean="0">
                <a:solidFill>
                  <a:schemeClr val="tx1"/>
                </a:solidFill>
                <a:effectLst/>
                <a:latin typeface="+mn-lt"/>
                <a:ea typeface="+mn-ea"/>
                <a:cs typeface="+mn-cs"/>
              </a:rPr>
              <a:t> access charges (TAC):</a:t>
            </a:r>
          </a:p>
          <a:p>
            <a:endParaRPr lang="en-US" sz="1200" b="1"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Calculated</a:t>
            </a:r>
            <a:r>
              <a:rPr lang="en-US" sz="1200" kern="1200" baseline="0" dirty="0" smtClean="0">
                <a:solidFill>
                  <a:schemeClr val="tx1"/>
                </a:solidFill>
                <a:effectLst/>
                <a:latin typeface="+mn-lt"/>
                <a:ea typeface="+mn-ea"/>
                <a:cs typeface="+mn-cs"/>
              </a:rPr>
              <a:t> from </a:t>
            </a:r>
            <a:r>
              <a:rPr lang="en-US" sz="1200" kern="1200" dirty="0" smtClean="0">
                <a:solidFill>
                  <a:schemeClr val="tx1"/>
                </a:solidFill>
                <a:effectLst/>
                <a:latin typeface="+mn-lt"/>
                <a:ea typeface="+mn-ea"/>
                <a:cs typeface="+mn-cs"/>
              </a:rPr>
              <a:t>CAISO 2013 TAC schedule and infrastructure projections.</a:t>
            </a:r>
            <a:r>
              <a:rPr lang="en-US" sz="1200" kern="1200" baseline="0" dirty="0" smtClean="0">
                <a:solidFill>
                  <a:schemeClr val="tx1"/>
                </a:solidFill>
                <a:effectLst/>
                <a:latin typeface="+mn-lt"/>
                <a:ea typeface="+mn-ea"/>
                <a:cs typeface="+mn-cs"/>
              </a:rPr>
              <a:t>  Note that the reductions in TAC are included in the LCOE</a:t>
            </a:r>
            <a:r>
              <a:rPr lang="en-US" dirty="0" smtClean="0">
                <a:effectLst/>
              </a:rPr>
              <a:t> comparison.</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Avoided Costs</a:t>
            </a:r>
            <a:r>
              <a:rPr lang="en-US" sz="1200" b="1" kern="1200" baseline="0" dirty="0" smtClean="0">
                <a:solidFill>
                  <a:schemeClr val="tx1"/>
                </a:solidFill>
                <a:effectLst/>
                <a:latin typeface="+mn-lt"/>
                <a:ea typeface="+mn-ea"/>
                <a:cs typeface="+mn-cs"/>
              </a:rPr>
              <a:t> from </a:t>
            </a:r>
            <a:r>
              <a:rPr lang="en-US" sz="1200" b="1" kern="1200" dirty="0" smtClean="0">
                <a:solidFill>
                  <a:schemeClr val="tx1"/>
                </a:solidFill>
                <a:effectLst/>
                <a:latin typeface="+mn-lt"/>
                <a:ea typeface="+mn-ea"/>
                <a:cs typeface="+mn-cs"/>
              </a:rPr>
              <a:t>New Transmission</a:t>
            </a:r>
            <a:r>
              <a:rPr lang="en-US" sz="1200" b="1" kern="1200" baseline="0" dirty="0" smtClean="0">
                <a:solidFill>
                  <a:schemeClr val="tx1"/>
                </a:solidFill>
                <a:effectLst/>
                <a:latin typeface="+mn-lt"/>
                <a:ea typeface="+mn-ea"/>
                <a:cs typeface="+mn-cs"/>
              </a:rPr>
              <a:t> Capacity:</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Each 10 MW of added PV DG capacity will reduce the need for added transmission capacity investment by 0.05% relative to CAISO BAU projections and the related growth in TAC </a:t>
            </a:r>
            <a:r>
              <a:rPr lang="en-US" sz="1200" kern="1200" dirty="0" err="1" smtClean="0">
                <a:solidFill>
                  <a:schemeClr val="tx1"/>
                </a:solidFill>
                <a:effectLst/>
                <a:latin typeface="+mn-lt"/>
                <a:ea typeface="+mn-ea"/>
                <a:cs typeface="+mn-cs"/>
              </a:rPr>
              <a:t>ratesResults</a:t>
            </a:r>
            <a:r>
              <a:rPr lang="en-US" sz="1200" kern="1200" dirty="0" smtClean="0">
                <a:solidFill>
                  <a:schemeClr val="tx1"/>
                </a:solidFill>
                <a:effectLst/>
                <a:latin typeface="+mn-lt"/>
                <a:ea typeface="+mn-ea"/>
                <a:cs typeface="+mn-cs"/>
              </a:rPr>
              <a:t> in 0.0012¢/kWh reduction TAC rates applied to virtually all of the 254,000 </a:t>
            </a:r>
            <a:r>
              <a:rPr lang="en-US" sz="1200" kern="1200" dirty="0" err="1" smtClean="0">
                <a:solidFill>
                  <a:schemeClr val="tx1"/>
                </a:solidFill>
                <a:effectLst/>
                <a:latin typeface="+mn-lt"/>
                <a:ea typeface="+mn-ea"/>
                <a:cs typeface="+mn-cs"/>
              </a:rPr>
              <a:t>GWh</a:t>
            </a:r>
            <a:r>
              <a:rPr lang="en-US" sz="1200" kern="1200" dirty="0" smtClean="0">
                <a:solidFill>
                  <a:schemeClr val="tx1"/>
                </a:solidFill>
                <a:effectLst/>
                <a:latin typeface="+mn-lt"/>
                <a:ea typeface="+mn-ea"/>
                <a:cs typeface="+mn-cs"/>
              </a:rPr>
              <a:t> consumed within CAISO transmission system electricity by 2020</a:t>
            </a:r>
          </a:p>
          <a:p>
            <a:endParaRPr lang="en-US" sz="1200" kern="1200" dirty="0" smtClean="0">
              <a:solidFill>
                <a:schemeClr val="tx1"/>
              </a:solidFill>
              <a:effectLst/>
              <a:latin typeface="+mn-lt"/>
              <a:ea typeface="+mn-ea"/>
              <a:cs typeface="+mn-cs"/>
            </a:endParaRPr>
          </a:p>
          <a:p>
            <a:r>
              <a:rPr lang="en-US" b="1" dirty="0" smtClean="0">
                <a:effectLst/>
              </a:rPr>
              <a:t>Avoided Line Losses</a:t>
            </a:r>
            <a:endParaRPr lang="en-US" dirty="0" smtClean="0">
              <a:effectLst/>
            </a:endParaRPr>
          </a:p>
          <a:p>
            <a:r>
              <a:rPr lang="en-US" sz="1200" kern="1200" dirty="0" smtClean="0">
                <a:solidFill>
                  <a:schemeClr val="tx1"/>
                </a:solidFill>
                <a:effectLst/>
                <a:latin typeface="+mn-lt"/>
                <a:ea typeface="+mn-ea"/>
                <a:cs typeface="+mn-cs"/>
              </a:rPr>
              <a:t>Based on PG&amp;E Bay Area reported line loss rates, combined avoided line losses from transmission and distribution due to distributed generation average 5%, or 789 </a:t>
            </a:r>
            <a:r>
              <a:rPr lang="en-US" sz="1200" kern="1200" dirty="0" err="1" smtClean="0">
                <a:solidFill>
                  <a:schemeClr val="tx1"/>
                </a:solidFill>
                <a:effectLst/>
                <a:latin typeface="+mn-lt"/>
                <a:ea typeface="+mn-ea"/>
                <a:cs typeface="+mn-cs"/>
              </a:rPr>
              <a:t>MWh</a:t>
            </a:r>
            <a:r>
              <a:rPr lang="en-US" sz="1200" kern="1200" dirty="0" smtClean="0">
                <a:solidFill>
                  <a:schemeClr val="tx1"/>
                </a:solidFill>
                <a:effectLst/>
                <a:latin typeface="+mn-lt"/>
                <a:ea typeface="+mn-ea"/>
                <a:cs typeface="+mn-cs"/>
              </a:rPr>
              <a:t> per year for each 10 MW of PV DG installed.  At an average current retail value of 15¢/kWh, the value of avoided losses is $118,350 per year, totaling $2,367,000 over 20 years.</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Note that avoided lines losses are included in LCOE comparison.</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Avoided Costs in Local Power System Interruptions:</a:t>
            </a:r>
          </a:p>
          <a:p>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Based on PG&amp;E figures for Hunters Point outages, 10 MW of local DG would result in a 10% reduction in annual outages alone, or $304,000 per year, or $6M over</a:t>
            </a:r>
            <a:r>
              <a:rPr lang="en-US" sz="1200" kern="1200" baseline="0" dirty="0" smtClean="0">
                <a:solidFill>
                  <a:schemeClr val="tx1"/>
                </a:solidFill>
                <a:effectLst/>
                <a:latin typeface="+mn-lt"/>
                <a:ea typeface="+mn-ea"/>
                <a:cs typeface="+mn-cs"/>
              </a:rPr>
              <a:t> a 20 year period</a:t>
            </a:r>
            <a:r>
              <a:rPr lang="en-US" sz="1200" kern="1200" dirty="0" smtClean="0">
                <a:solidFill>
                  <a:schemeClr val="tx1"/>
                </a:solidFill>
                <a:effectLst/>
                <a:latin typeface="+mn-lt"/>
                <a:ea typeface="+mn-ea"/>
                <a:cs typeface="+mn-cs"/>
              </a:rPr>
              <a:t>.  50 MW would equal five</a:t>
            </a:r>
            <a:r>
              <a:rPr lang="en-US" sz="1200" kern="1200" baseline="0" dirty="0" smtClean="0">
                <a:solidFill>
                  <a:schemeClr val="tx1"/>
                </a:solidFill>
                <a:effectLst/>
                <a:latin typeface="+mn-lt"/>
                <a:ea typeface="+mn-ea"/>
                <a:cs typeface="+mn-cs"/>
              </a:rPr>
              <a:t> times that, or $30M over 20 years. Source:  </a:t>
            </a:r>
            <a:r>
              <a:rPr lang="en-US" sz="1200" kern="1200" dirty="0" smtClean="0">
                <a:solidFill>
                  <a:schemeClr val="tx1"/>
                </a:solidFill>
                <a:effectLst/>
                <a:latin typeface="+mn-lt"/>
                <a:ea typeface="+mn-ea"/>
                <a:cs typeface="+mn-cs"/>
              </a:rPr>
              <a:t>PG&amp;E 2012 Reliability Annual Report, DOE Interruption Cost Calculator - http://</a:t>
            </a:r>
            <a:r>
              <a:rPr lang="en-US" sz="1200" kern="1200" dirty="0" err="1" smtClean="0">
                <a:solidFill>
                  <a:schemeClr val="tx1"/>
                </a:solidFill>
                <a:effectLst/>
                <a:latin typeface="+mn-lt"/>
                <a:ea typeface="+mn-ea"/>
                <a:cs typeface="+mn-cs"/>
              </a:rPr>
              <a:t>www.icecalculator.com</a:t>
            </a:r>
            <a:r>
              <a:rPr lang="en-US" sz="1200" kern="1200" dirty="0" smtClean="0">
                <a:solidFill>
                  <a:schemeClr val="tx1"/>
                </a:solidFill>
                <a:effectLst/>
                <a:latin typeface="+mn-lt"/>
                <a:ea typeface="+mn-ea"/>
                <a:cs typeface="+mn-cs"/>
              </a:rPr>
              <a:t>/</a:t>
            </a:r>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ECONOMIC</a:t>
            </a:r>
            <a:r>
              <a:rPr lang="en-US" sz="1200" b="1" u="sng" kern="1200" baseline="0" dirty="0" smtClean="0">
                <a:solidFill>
                  <a:schemeClr val="tx1"/>
                </a:solidFill>
                <a:effectLst/>
                <a:latin typeface="+mn-lt"/>
                <a:ea typeface="+mn-ea"/>
                <a:cs typeface="+mn-cs"/>
              </a:rPr>
              <a:t> BENEFITS</a:t>
            </a:r>
            <a:endParaRPr lang="en-US" sz="1200" b="1" u="sng"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Private Investment + Operations &amp; Maintenance:</a:t>
            </a:r>
            <a:r>
              <a:rPr lang="en-US" sz="1200" b="1" kern="1200" baseline="0" dirty="0" smtClean="0">
                <a:solidFill>
                  <a:schemeClr val="tx1"/>
                </a:solidFill>
                <a:effectLst/>
                <a:latin typeface="+mn-lt"/>
                <a:ea typeface="+mn-ea"/>
                <a:cs typeface="+mn-cs"/>
              </a:rPr>
              <a:t>  </a:t>
            </a:r>
          </a:p>
          <a:p>
            <a:endParaRPr lang="en-US" sz="1200" b="1" kern="1200" baseline="0" dirty="0" smtClean="0">
              <a:solidFill>
                <a:schemeClr val="tx1"/>
              </a:solidFill>
              <a:effectLst/>
              <a:latin typeface="+mn-lt"/>
              <a:ea typeface="+mn-ea"/>
              <a:cs typeface="+mn-cs"/>
            </a:endParaRPr>
          </a:p>
          <a:p>
            <a:r>
              <a:rPr lang="en-US" sz="1200" b="0" kern="1200" baseline="0" dirty="0" smtClean="0">
                <a:solidFill>
                  <a:schemeClr val="tx1"/>
                </a:solidFill>
                <a:effectLst/>
                <a:latin typeface="+mn-lt"/>
                <a:ea typeface="+mn-ea"/>
                <a:cs typeface="+mn-cs"/>
              </a:rPr>
              <a:t>$200M investment over 20 years is comprised of near-term plus ongoing operations and maintenance as follows:</a:t>
            </a:r>
          </a:p>
          <a:p>
            <a:endParaRPr lang="en-US" sz="1200" b="0" kern="1200" baseline="0" dirty="0" smtClean="0">
              <a:solidFill>
                <a:schemeClr val="tx1"/>
              </a:solidFill>
              <a:effectLst/>
              <a:latin typeface="+mn-lt"/>
              <a:ea typeface="+mn-ea"/>
              <a:cs typeface="+mn-cs"/>
            </a:endParaRPr>
          </a:p>
          <a:p>
            <a:r>
              <a:rPr lang="en-US" sz="1200" b="0" kern="1200" baseline="0" dirty="0" smtClean="0">
                <a:solidFill>
                  <a:schemeClr val="tx1"/>
                </a:solidFill>
                <a:effectLst/>
                <a:latin typeface="+mn-lt"/>
                <a:ea typeface="+mn-ea"/>
                <a:cs typeface="+mn-cs"/>
              </a:rPr>
              <a:t>1. </a:t>
            </a:r>
            <a:r>
              <a:rPr lang="en-US" sz="1200" b="0" kern="1200" dirty="0" smtClean="0">
                <a:solidFill>
                  <a:schemeClr val="tx1"/>
                </a:solidFill>
                <a:effectLst/>
                <a:latin typeface="+mn-lt"/>
                <a:ea typeface="+mn-ea"/>
                <a:cs typeface="+mn-cs"/>
              </a:rPr>
              <a:t>$165M represents</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the private investment</a:t>
            </a:r>
            <a:r>
              <a:rPr lang="en-US" sz="1200" b="0" kern="1200" baseline="0" dirty="0" smtClean="0">
                <a:solidFill>
                  <a:schemeClr val="tx1"/>
                </a:solidFill>
                <a:effectLst/>
                <a:latin typeface="+mn-lt"/>
                <a:ea typeface="+mn-ea"/>
                <a:cs typeface="+mn-cs"/>
              </a:rPr>
              <a:t> amount </a:t>
            </a:r>
            <a:r>
              <a:rPr lang="en-US" sz="1200" b="0" kern="1200" dirty="0" smtClean="0">
                <a:solidFill>
                  <a:schemeClr val="tx1"/>
                </a:solidFill>
                <a:effectLst/>
                <a:latin typeface="+mn-lt"/>
                <a:ea typeface="+mn-ea"/>
                <a:cs typeface="+mn-cs"/>
              </a:rPr>
              <a:t>for a 50MW PV system over 20 Years, as follows:</a:t>
            </a:r>
          </a:p>
          <a:p>
            <a:pPr marL="171450" indent="-171450">
              <a:buFont typeface="Arial"/>
              <a:buChar char="•"/>
            </a:pPr>
            <a:r>
              <a:rPr lang="en-US" sz="1200" b="0" kern="1200" dirty="0" smtClean="0">
                <a:solidFill>
                  <a:schemeClr val="tx1"/>
                </a:solidFill>
                <a:effectLst/>
                <a:latin typeface="+mn-lt"/>
                <a:ea typeface="+mn-ea"/>
                <a:cs typeface="+mn-cs"/>
              </a:rPr>
              <a:t>Installation &amp; Construction: $137M ($27.5M per 10 MW)</a:t>
            </a:r>
          </a:p>
          <a:p>
            <a:pPr marL="171450" indent="-171450">
              <a:buFont typeface="Arial"/>
              <a:buChar char="•"/>
            </a:pPr>
            <a:r>
              <a:rPr lang="en-US" sz="1200" b="0" kern="1200" dirty="0" smtClean="0">
                <a:solidFill>
                  <a:schemeClr val="tx1"/>
                </a:solidFill>
                <a:effectLst/>
                <a:latin typeface="+mn-lt"/>
                <a:ea typeface="+mn-ea"/>
                <a:cs typeface="+mn-cs"/>
              </a:rPr>
              <a:t>Dynamic</a:t>
            </a:r>
            <a:r>
              <a:rPr lang="en-US" sz="1200" b="0" kern="1200" baseline="0" dirty="0" smtClean="0">
                <a:solidFill>
                  <a:schemeClr val="tx1"/>
                </a:solidFill>
                <a:effectLst/>
                <a:latin typeface="+mn-lt"/>
                <a:ea typeface="+mn-ea"/>
                <a:cs typeface="+mn-cs"/>
              </a:rPr>
              <a:t> Grid Solutions @ 20% = $27,500</a:t>
            </a:r>
          </a:p>
          <a:p>
            <a:pPr marL="171450" indent="-171450">
              <a:buFont typeface="Arial"/>
              <a:buChar char="•"/>
            </a:pPr>
            <a:r>
              <a:rPr lang="en-US" sz="1200" b="0" kern="1200" baseline="0" dirty="0" smtClean="0">
                <a:solidFill>
                  <a:schemeClr val="tx1"/>
                </a:solidFill>
                <a:effectLst/>
                <a:latin typeface="+mn-lt"/>
                <a:ea typeface="+mn-ea"/>
                <a:cs typeface="+mn-cs"/>
              </a:rPr>
              <a:t>Total = $165K</a:t>
            </a:r>
            <a:endParaRPr lang="en-US" sz="1200" b="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pPr marL="228600" indent="-228600">
              <a:buAutoNum type="arabicPeriod" startAt="2"/>
            </a:pPr>
            <a:r>
              <a:rPr lang="en-US" sz="1200" b="0" kern="1200" dirty="0" smtClean="0">
                <a:solidFill>
                  <a:schemeClr val="tx1"/>
                </a:solidFill>
                <a:effectLst/>
                <a:latin typeface="+mn-lt"/>
                <a:ea typeface="+mn-ea"/>
                <a:cs typeface="+mn-cs"/>
              </a:rPr>
              <a:t>O&amp;M:  $35M</a:t>
            </a:r>
            <a:r>
              <a:rPr lang="en-US" sz="1200" b="0" kern="1200" baseline="0" dirty="0" smtClean="0">
                <a:solidFill>
                  <a:schemeClr val="tx1"/>
                </a:solidFill>
                <a:effectLst/>
                <a:latin typeface="+mn-lt"/>
                <a:ea typeface="+mn-ea"/>
                <a:cs typeface="+mn-cs"/>
              </a:rPr>
              <a:t> represents the O&amp;M costs for a 50MW PV system over 20 years, as follows:</a:t>
            </a:r>
            <a:endParaRPr lang="en-US" sz="1200" b="0" kern="1200" dirty="0" smtClean="0">
              <a:solidFill>
                <a:schemeClr val="tx1"/>
              </a:solidFill>
              <a:effectLst/>
              <a:latin typeface="+mn-lt"/>
              <a:ea typeface="+mn-ea"/>
              <a:cs typeface="+mn-cs"/>
            </a:endParaRPr>
          </a:p>
          <a:p>
            <a:pPr marL="171450" indent="-171450">
              <a:buFont typeface="Arial"/>
              <a:buChar char="•"/>
            </a:pPr>
            <a:r>
              <a:rPr lang="en-US" sz="1200" b="0" kern="1200" dirty="0" smtClean="0">
                <a:solidFill>
                  <a:schemeClr val="tx1"/>
                </a:solidFill>
                <a:effectLst/>
                <a:latin typeface="+mn-lt"/>
                <a:ea typeface="+mn-ea"/>
                <a:cs typeface="+mn-cs"/>
              </a:rPr>
              <a:t>O&amp;M </a:t>
            </a:r>
            <a:r>
              <a:rPr lang="en-US" sz="1200" b="0" kern="1200" baseline="0" dirty="0" smtClean="0">
                <a:solidFill>
                  <a:schemeClr val="tx1"/>
                </a:solidFill>
                <a:effectLst/>
                <a:latin typeface="+mn-lt"/>
                <a:ea typeface="+mn-ea"/>
                <a:cs typeface="+mn-cs"/>
              </a:rPr>
              <a:t>adds $1.48M annually, or $29.7M over 20 years</a:t>
            </a:r>
          </a:p>
          <a:p>
            <a:pPr marL="171450" indent="-171450">
              <a:buFont typeface="Arial"/>
              <a:buChar char="•"/>
            </a:pPr>
            <a:r>
              <a:rPr lang="en-US" sz="1200" b="0" kern="1200" baseline="0" dirty="0" smtClean="0">
                <a:solidFill>
                  <a:schemeClr val="tx1"/>
                </a:solidFill>
                <a:effectLst/>
                <a:latin typeface="+mn-lt"/>
                <a:ea typeface="+mn-ea"/>
                <a:cs typeface="+mn-cs"/>
              </a:rPr>
              <a:t>plus 20% or $5.9M for Dynamic Grid Solutions</a:t>
            </a:r>
          </a:p>
          <a:p>
            <a:pPr marL="171450" indent="-171450">
              <a:buFont typeface="Arial"/>
              <a:buChar char="•"/>
            </a:pPr>
            <a:r>
              <a:rPr lang="en-US" sz="1200" b="0" kern="1200" baseline="0" dirty="0" smtClean="0">
                <a:solidFill>
                  <a:schemeClr val="tx1"/>
                </a:solidFill>
                <a:effectLst/>
                <a:latin typeface="+mn-lt"/>
                <a:ea typeface="+mn-ea"/>
                <a:cs typeface="+mn-cs"/>
              </a:rPr>
              <a:t>Total = $35.6M over 20 years.</a:t>
            </a:r>
            <a:endParaRPr lang="en-US" sz="1200" b="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Local Employment and Economic Impact: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Specific to MTA – Metropolitan</a:t>
            </a:r>
            <a:r>
              <a:rPr lang="en-US" sz="1200" kern="1200" baseline="0" dirty="0" smtClean="0">
                <a:solidFill>
                  <a:schemeClr val="tx1"/>
                </a:solidFill>
                <a:effectLst/>
                <a:latin typeface="+mn-lt"/>
                <a:ea typeface="+mn-ea"/>
                <a:cs typeface="+mn-cs"/>
              </a:rPr>
              <a:t> Region.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Refers to PV installed in San Francisco at an average installed cost of $2.75/W(dc) (before taxes and incentives).</a:t>
            </a:r>
          </a:p>
          <a:p>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Local economic output is calculated as the value of expenditures on goods and services resulting from the project and captured within the study area, and excludes expenditures outside the region, such as to module manufacturers. During operating years local economic output is comprised of payments made </a:t>
            </a:r>
            <a:r>
              <a:rPr lang="en-US" sz="1200" u="sng" kern="1200" dirty="0" smtClean="0">
                <a:solidFill>
                  <a:schemeClr val="tx1"/>
                </a:solidFill>
                <a:effectLst/>
                <a:latin typeface="+mn-lt"/>
                <a:ea typeface="+mn-ea"/>
                <a:cs typeface="+mn-cs"/>
              </a:rPr>
              <a:t>by</a:t>
            </a:r>
            <a:r>
              <a:rPr lang="en-US" sz="1200" kern="1200" dirty="0" smtClean="0">
                <a:solidFill>
                  <a:schemeClr val="tx1"/>
                </a:solidFill>
                <a:effectLst/>
                <a:latin typeface="+mn-lt"/>
                <a:ea typeface="+mn-ea"/>
                <a:cs typeface="+mn-cs"/>
              </a:rPr>
              <a:t> project owners, including the portion of project debt payments made to lenders located within the local analysis area. Payments including incentives, refunds, or revenues </a:t>
            </a:r>
            <a:r>
              <a:rPr lang="en-US" sz="1200" u="sng"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project owners from the sale of energy produced by installed facilities are not included.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latin typeface="+mn-lt"/>
                <a:ea typeface="+mn-ea"/>
                <a:cs typeface="+mn-cs"/>
              </a:rPr>
              <a:t>Economic activity in input-output models is assessed in three categories:</a:t>
            </a:r>
          </a:p>
          <a:p>
            <a:pPr marL="171450" indent="-171450">
              <a:buFont typeface="Arial"/>
              <a:buChar char="•"/>
            </a:pPr>
            <a:r>
              <a:rPr lang="en-US" sz="1200" kern="1200" dirty="0" smtClean="0">
                <a:solidFill>
                  <a:schemeClr val="tx1"/>
                </a:solidFill>
                <a:latin typeface="+mn-lt"/>
                <a:ea typeface="+mn-ea"/>
                <a:cs typeface="+mn-cs"/>
              </a:rPr>
              <a:t>Salaries and wages for the project on-site labor and direct professional services    </a:t>
            </a:r>
          </a:p>
          <a:p>
            <a:pPr marL="171450" indent="-171450">
              <a:buFont typeface="Arial"/>
              <a:buChar char="•"/>
            </a:pPr>
            <a:r>
              <a:rPr lang="en-US" sz="1200" kern="1200" dirty="0" smtClean="0">
                <a:solidFill>
                  <a:schemeClr val="tx1"/>
                </a:solidFill>
                <a:latin typeface="+mn-lt"/>
                <a:ea typeface="+mn-ea"/>
                <a:cs typeface="+mn-cs"/>
              </a:rPr>
              <a:t>Local supply chain revenue related to materials acquisition, manufacture and services, including the local share of revenues from project financing and investment</a:t>
            </a:r>
          </a:p>
          <a:p>
            <a:pPr marL="171450" indent="-171450">
              <a:buFont typeface="Arial"/>
              <a:buChar char="•"/>
            </a:pPr>
            <a:r>
              <a:rPr lang="en-US" sz="1200" kern="1200" dirty="0" smtClean="0">
                <a:solidFill>
                  <a:schemeClr val="tx1"/>
                </a:solidFill>
                <a:latin typeface="+mn-lt"/>
                <a:ea typeface="+mn-ea"/>
                <a:cs typeface="+mn-cs"/>
              </a:rPr>
              <a:t>Induced impacts in the local economy that result from workers salaries and wages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model’s “output” is the sum of the above three categories for construction and for operations. State-specific multipliers and personal spending patterns are used to derive the results.</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Near-term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Job years of regional local employment from construction and installation.  Ongoing job years in operation and maintenance over 25 years of operation.</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Local wages in construction &amp; installation</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SF successor RDA estimates that 50% of the jobs and economic output will be captured within the boundaries</a:t>
            </a:r>
            <a:r>
              <a:rPr lang="en-US" sz="1200" kern="1200" baseline="0" dirty="0" smtClean="0">
                <a:solidFill>
                  <a:schemeClr val="tx1"/>
                </a:solidFill>
                <a:effectLst/>
                <a:latin typeface="+mn-lt"/>
                <a:ea typeface="+mn-ea"/>
                <a:cs typeface="+mn-cs"/>
              </a:rPr>
              <a:t> of the city</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Equipment and material sales will generate tax revenue as indicated.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r>
              <a:rPr lang="en-US" sz="1200" kern="1200" dirty="0" smtClean="0">
                <a:solidFill>
                  <a:schemeClr val="tx1"/>
                </a:solidFill>
                <a:latin typeface="+mn-lt"/>
                <a:ea typeface="+mn-ea"/>
                <a:cs typeface="+mn-cs"/>
              </a:rPr>
              <a:t>NREL's JEDI models classify the first category of results—on-site labor and professional services results—as dollars spent on labor from companies engaged in development and on-site construction and operation of power generation and distribution. These results include labor only—no materials. </a:t>
            </a:r>
          </a:p>
          <a:p>
            <a:endParaRPr lang="en-US" sz="1200" b="1"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Econ impact</a:t>
            </a:r>
            <a:r>
              <a:rPr lang="en-US" dirty="0" smtClean="0"/>
              <a:t> </a:t>
            </a:r>
          </a:p>
          <a:p>
            <a:pPr marL="171450" indent="-171450">
              <a:buFontTx/>
              <a:buChar char="•"/>
            </a:pPr>
            <a:r>
              <a:rPr lang="en-US" sz="1200" b="0" i="0" u="none" strike="noStrike" kern="1200" dirty="0" smtClean="0">
                <a:solidFill>
                  <a:schemeClr val="tx1"/>
                </a:solidFill>
                <a:effectLst/>
                <a:latin typeface="+mn-lt"/>
                <a:ea typeface="+mn-ea"/>
                <a:cs typeface="+mn-cs"/>
              </a:rPr>
              <a:t>NREL JEDI model version PV 10.17.11</a:t>
            </a:r>
            <a:r>
              <a:rPr lang="en-US" dirty="0" smtClean="0"/>
              <a:t> </a:t>
            </a:r>
          </a:p>
          <a:p>
            <a:pPr marL="171450" indent="-171450">
              <a:buFontTx/>
              <a:buChar char="•"/>
            </a:pPr>
            <a:r>
              <a:rPr lang="en-US" sz="1200" b="0" i="0" u="none" strike="noStrike" kern="1200" dirty="0" smtClean="0">
                <a:solidFill>
                  <a:schemeClr val="tx1"/>
                </a:solidFill>
                <a:effectLst/>
                <a:latin typeface="+mn-lt"/>
                <a:ea typeface="+mn-ea"/>
                <a:cs typeface="+mn-cs"/>
              </a:rPr>
              <a:t>NREL JEDI Scenario model PVS 4.5.13</a:t>
            </a:r>
            <a:r>
              <a:rPr lang="en-US" dirty="0" smtClean="0"/>
              <a:t> </a:t>
            </a:r>
          </a:p>
          <a:p>
            <a:pPr marL="171450" indent="-171450">
              <a:buFontTx/>
              <a:buChar char="•"/>
            </a:pPr>
            <a:endParaRPr lang="en-US" sz="1200" b="0" i="0" u="none" strike="noStrike" kern="1200" dirty="0" smtClean="0">
              <a:solidFill>
                <a:schemeClr val="tx1"/>
              </a:solidFill>
              <a:effectLst/>
              <a:latin typeface="+mn-lt"/>
              <a:ea typeface="+mn-ea"/>
              <a:cs typeface="+mn-cs"/>
            </a:endParaRPr>
          </a:p>
          <a:p>
            <a:pPr marL="0" indent="0">
              <a:buFontTx/>
              <a:buNone/>
            </a:pPr>
            <a:r>
              <a:rPr lang="en-US" sz="1200" b="0" i="0" u="none" strike="noStrike" kern="1200" dirty="0" smtClean="0">
                <a:solidFill>
                  <a:schemeClr val="tx1"/>
                </a:solidFill>
                <a:effectLst/>
                <a:latin typeface="+mn-lt"/>
                <a:ea typeface="+mn-ea"/>
                <a:cs typeface="+mn-cs"/>
              </a:rPr>
              <a:t>PV PPA pricing </a:t>
            </a:r>
          </a:p>
          <a:p>
            <a:pPr marL="171450" indent="-171450">
              <a:buFontTx/>
              <a:buChar char="•"/>
            </a:pPr>
            <a:r>
              <a:rPr lang="en-US" sz="1200" b="0" i="0" u="none" strike="noStrike" kern="1200" dirty="0" smtClean="0">
                <a:solidFill>
                  <a:schemeClr val="tx1"/>
                </a:solidFill>
                <a:effectLst/>
                <a:latin typeface="+mn-lt"/>
                <a:ea typeface="+mn-ea"/>
                <a:cs typeface="+mn-cs"/>
              </a:rPr>
              <a:t>NREL System Advisor Model (SAM) v. 2013.9.20</a:t>
            </a:r>
            <a:r>
              <a:rPr lang="en-US" dirty="0" smtClean="0"/>
              <a:t> </a:t>
            </a:r>
          </a:p>
          <a:p>
            <a:pPr marL="171450" indent="-171450">
              <a:buFontTx/>
              <a:buChar char="•"/>
            </a:pPr>
            <a:r>
              <a:rPr lang="en-US" sz="1200" b="0" i="0" u="none" strike="noStrike" kern="1200" dirty="0" smtClean="0">
                <a:solidFill>
                  <a:schemeClr val="tx1"/>
                </a:solidFill>
                <a:effectLst/>
                <a:latin typeface="+mn-lt"/>
                <a:ea typeface="+mn-ea"/>
                <a:cs typeface="+mn-cs"/>
              </a:rPr>
              <a:t>CEC Cost of Generation Model v.2</a:t>
            </a:r>
            <a:r>
              <a:rPr lang="en-US" dirty="0" smtClean="0"/>
              <a:t> </a:t>
            </a:r>
          </a:p>
          <a:p>
            <a:pPr marL="171450" indent="-171450">
              <a:buFontTx/>
              <a:buChar char="•"/>
            </a:pPr>
            <a:endParaRPr lang="en-US" dirty="0" smtClean="0"/>
          </a:p>
          <a:p>
            <a:pPr marL="171450" indent="-171450">
              <a:buFontTx/>
              <a:buChar char="•"/>
            </a:pPr>
            <a:endParaRPr lang="en-US" dirty="0" smtClean="0"/>
          </a:p>
          <a:p>
            <a:pPr marL="0" indent="0">
              <a:buFontTx/>
              <a:buNone/>
            </a:pPr>
            <a:r>
              <a:rPr lang="en-US" b="1" u="sng" dirty="0" smtClean="0"/>
              <a:t>ENVIRONMENTAL</a:t>
            </a:r>
            <a:r>
              <a:rPr lang="en-US" b="1" u="sng" baseline="0" dirty="0" smtClean="0"/>
              <a:t> BENEFITS</a:t>
            </a:r>
          </a:p>
          <a:p>
            <a:pPr marL="0" indent="0">
              <a:buFontTx/>
              <a:buNone/>
            </a:pPr>
            <a:endParaRPr lang="en-US" b="1" u="sng"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GHG Reductions:</a:t>
            </a:r>
          </a:p>
          <a:p>
            <a:r>
              <a:rPr lang="en-US" sz="1200" kern="1200" dirty="0" smtClean="0">
                <a:solidFill>
                  <a:schemeClr val="tx1"/>
                </a:solidFill>
                <a:effectLst/>
                <a:latin typeface="+mn-lt"/>
                <a:ea typeface="+mn-ea"/>
                <a:cs typeface="+mn-cs"/>
              </a:rPr>
              <a:t>Assuming PV replaces Combined Cycle Natural Gas (CCNG) generation in contributing to California’s Renewable Portfolio Standard (RPS), avoided emissions from displaced CCNG facilities equal:</a:t>
            </a:r>
          </a:p>
          <a:p>
            <a:r>
              <a:rPr lang="en-US" sz="1200" kern="1200" dirty="0" smtClean="0">
                <a:solidFill>
                  <a:schemeClr val="tx1"/>
                </a:solidFill>
                <a:effectLst/>
                <a:latin typeface="+mn-lt"/>
                <a:ea typeface="+mn-ea"/>
                <a:cs typeface="+mn-cs"/>
              </a:rPr>
              <a:t>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16,630,000 </a:t>
            </a:r>
            <a:r>
              <a:rPr lang="en-US" sz="1200" kern="1200" dirty="0" err="1" smtClean="0">
                <a:solidFill>
                  <a:schemeClr val="tx1"/>
                </a:solidFill>
                <a:effectLst/>
                <a:latin typeface="+mn-lt"/>
                <a:ea typeface="+mn-ea"/>
                <a:cs typeface="+mn-cs"/>
              </a:rPr>
              <a:t>lbs</a:t>
            </a:r>
            <a:r>
              <a:rPr lang="en-US" sz="1200" kern="1200" dirty="0" smtClean="0">
                <a:solidFill>
                  <a:schemeClr val="tx1"/>
                </a:solidFill>
                <a:effectLst/>
                <a:latin typeface="+mn-lt"/>
                <a:ea typeface="+mn-ea"/>
                <a:cs typeface="+mn-cs"/>
              </a:rPr>
              <a:t> (7461 Metric tons)</a:t>
            </a:r>
          </a:p>
          <a:p>
            <a:r>
              <a:rPr lang="en-US" sz="1200" kern="1200" dirty="0" smtClean="0">
                <a:solidFill>
                  <a:schemeClr val="tx1"/>
                </a:solidFill>
                <a:effectLst/>
                <a:latin typeface="+mn-lt"/>
                <a:ea typeface="+mn-ea"/>
                <a:cs typeface="+mn-cs"/>
              </a:rPr>
              <a:t>NO</a:t>
            </a:r>
            <a:r>
              <a:rPr lang="en-US" sz="1200" kern="1200" baseline="-25000" dirty="0" smtClean="0">
                <a:solidFill>
                  <a:schemeClr val="tx1"/>
                </a:solidFill>
                <a:effectLst/>
                <a:latin typeface="+mn-lt"/>
                <a:ea typeface="+mn-ea"/>
                <a:cs typeface="+mn-cs"/>
              </a:rPr>
              <a:t>X</a:t>
            </a:r>
            <a:r>
              <a:rPr lang="en-US" sz="1200" kern="1200" dirty="0" smtClean="0">
                <a:solidFill>
                  <a:schemeClr val="tx1"/>
                </a:solidFill>
                <a:effectLst/>
                <a:latin typeface="+mn-lt"/>
                <a:ea typeface="+mn-ea"/>
                <a:cs typeface="+mn-cs"/>
              </a:rPr>
              <a:t>:  30,700 </a:t>
            </a:r>
            <a:r>
              <a:rPr lang="en-US" sz="1200" kern="1200" dirty="0" err="1" smtClean="0">
                <a:solidFill>
                  <a:schemeClr val="tx1"/>
                </a:solidFill>
                <a:effectLst/>
                <a:latin typeface="+mn-lt"/>
                <a:ea typeface="+mn-ea"/>
                <a:cs typeface="+mn-cs"/>
              </a:rPr>
              <a:t>lbs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Mercury (Hg): 0.016 </a:t>
            </a:r>
            <a:r>
              <a:rPr lang="en-US" sz="1200" kern="1200" dirty="0" err="1" smtClean="0">
                <a:solidFill>
                  <a:schemeClr val="tx1"/>
                </a:solidFill>
                <a:effectLst/>
                <a:latin typeface="+mn-lt"/>
                <a:ea typeface="+mn-ea"/>
                <a:cs typeface="+mn-cs"/>
              </a:rPr>
              <a:t>lbs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  </a:t>
            </a:r>
            <a:r>
              <a:rPr lang="en-US" sz="1200" dirty="0" smtClean="0"/>
              <a:t>NREL Emissions Health Calculator, PG&amp;E service territory</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Water Use: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Thermal generation, including both fossil and nuclear facilities requires significant water use for cooling. NGCC facilities with cooling towers consume 0.7 cubic meters of water per </a:t>
            </a:r>
            <a:r>
              <a:rPr lang="en-US" sz="1200" kern="1200" dirty="0" err="1" smtClean="0">
                <a:solidFill>
                  <a:schemeClr val="tx1"/>
                </a:solidFill>
                <a:effectLst/>
                <a:latin typeface="+mn-lt"/>
                <a:ea typeface="+mn-ea"/>
                <a:cs typeface="+mn-cs"/>
              </a:rPr>
              <a:t>MWh</a:t>
            </a:r>
            <a:r>
              <a:rPr lang="en-US" sz="1200" kern="1200" dirty="0" smtClean="0">
                <a:solidFill>
                  <a:schemeClr val="tx1"/>
                </a:solidFill>
                <a:effectLst/>
                <a:latin typeface="+mn-lt"/>
                <a:ea typeface="+mn-ea"/>
                <a:cs typeface="+mn-cs"/>
              </a:rPr>
              <a:t> through evaporation. </a:t>
            </a:r>
          </a:p>
          <a:p>
            <a:r>
              <a:rPr lang="en-US" sz="1200" kern="1200" dirty="0" smtClean="0">
                <a:solidFill>
                  <a:schemeClr val="tx1"/>
                </a:solidFill>
                <a:effectLst/>
                <a:latin typeface="+mn-lt"/>
                <a:ea typeface="+mn-ea"/>
                <a:cs typeface="+mn-cs"/>
              </a:rPr>
              <a:t>A 10 MW PV facility would save:</a:t>
            </a:r>
          </a:p>
          <a:p>
            <a:r>
              <a:rPr lang="en-US" sz="1200" kern="1200" dirty="0" smtClean="0">
                <a:solidFill>
                  <a:schemeClr val="tx1"/>
                </a:solidFill>
                <a:effectLst/>
                <a:latin typeface="+mn-lt"/>
                <a:ea typeface="+mn-ea"/>
                <a:cs typeface="+mn-cs"/>
              </a:rPr>
              <a:t>11,050 cubic meters of water per year, or nearly 3 Million gallons, or 3,900 cubic feet. </a:t>
            </a:r>
          </a:p>
          <a:p>
            <a:r>
              <a:rPr lang="en-US" sz="1200" kern="1200" dirty="0" smtClean="0">
                <a:solidFill>
                  <a:schemeClr val="tx1"/>
                </a:solidFill>
                <a:effectLst/>
                <a:latin typeface="+mn-lt"/>
                <a:ea typeface="+mn-ea"/>
                <a:cs typeface="+mn-cs"/>
              </a:rPr>
              <a:t>This is equivalent to the average annual water use of 75 San Francisco residents.</a:t>
            </a:r>
          </a:p>
          <a:p>
            <a:r>
              <a:rPr lang="en-US" sz="1200" kern="1200" dirty="0" smtClean="0">
                <a:solidFill>
                  <a:schemeClr val="tx1"/>
                </a:solidFill>
                <a:effectLst/>
                <a:latin typeface="+mn-lt"/>
                <a:ea typeface="+mn-ea"/>
                <a:cs typeface="+mn-cs"/>
              </a:rPr>
              <a:t>Source:</a:t>
            </a:r>
            <a:r>
              <a:rPr lang="en-US" sz="1200" kern="1200" baseline="0" dirty="0" smtClean="0">
                <a:solidFill>
                  <a:schemeClr val="tx1"/>
                </a:solidFill>
                <a:effectLst/>
                <a:latin typeface="+mn-lt"/>
                <a:ea typeface="+mn-ea"/>
                <a:cs typeface="+mn-cs"/>
              </a:rPr>
              <a:t>  </a:t>
            </a:r>
            <a:r>
              <a:rPr lang="en-US" sz="1200" dirty="0" smtClean="0"/>
              <a:t>DOE 2009</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Land saved,</a:t>
            </a:r>
            <a:r>
              <a:rPr lang="en-US" sz="1200" b="1" kern="1200" baseline="0" dirty="0" smtClean="0">
                <a:solidFill>
                  <a:schemeClr val="tx1"/>
                </a:solidFill>
                <a:effectLst/>
                <a:latin typeface="+mn-lt"/>
                <a:ea typeface="+mn-ea"/>
                <a:cs typeface="+mn-cs"/>
              </a:rPr>
              <a:t> acres</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DG avoids land impacts vs. conventional generation because it is typically deployed as a secondary use on existing structures, parking lots or otherwise already disturbed land.  Each 10MW of DG preserves</a:t>
            </a:r>
            <a:r>
              <a:rPr lang="en-US" sz="1200" kern="1200" baseline="0" dirty="0" smtClean="0">
                <a:solidFill>
                  <a:schemeClr val="tx1"/>
                </a:solidFill>
                <a:effectLst/>
                <a:latin typeface="+mn-lt"/>
                <a:ea typeface="+mn-ea"/>
                <a:cs typeface="+mn-cs"/>
              </a:rPr>
              <a:t> 75 acres of land.  This does not include savings for adding transmission lines as well.  Source:  </a:t>
            </a:r>
            <a:r>
              <a:rPr lang="en-US" sz="1200" dirty="0" smtClean="0"/>
              <a:t>Civil Society Institute – “Hidden Costs of Electricity” (Sep 2012)  </a:t>
            </a:r>
            <a:endParaRPr lang="en-US" b="1" u="sng" dirty="0" smtClean="0"/>
          </a:p>
          <a:p>
            <a:pPr marL="171450" indent="-171450">
              <a:buFontTx/>
              <a:buChar char="•"/>
            </a:pPr>
            <a:endParaRPr lang="en-US" dirty="0" smtClean="0"/>
          </a:p>
        </p:txBody>
      </p:sp>
      <p:sp>
        <p:nvSpPr>
          <p:cNvPr id="4" name="Slide Number Placeholder 3"/>
          <p:cNvSpPr>
            <a:spLocks noGrp="1"/>
          </p:cNvSpPr>
          <p:nvPr>
            <p:ph type="sldNum" sz="quarter" idx="10"/>
          </p:nvPr>
        </p:nvSpPr>
        <p:spPr/>
        <p:txBody>
          <a:bodyPr/>
          <a:lstStyle/>
          <a:p>
            <a:fld id="{278BB393-29C9-4448-96C4-0DA85A6FFB62}" type="slidenum">
              <a:rPr lang="en-US" smtClean="0"/>
              <a:pPr/>
              <a:t>21</a:t>
            </a:fld>
            <a:endParaRPr lang="en-US"/>
          </a:p>
        </p:txBody>
      </p:sp>
    </p:spTree>
    <p:extLst>
      <p:ext uri="{BB962C8B-B14F-4D97-AF65-F5344CB8AC3E}">
        <p14:creationId xmlns:p14="http://schemas.microsoft.com/office/powerpoint/2010/main" val="3765899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normAutofit fontScale="77500" lnSpcReduction="20000"/>
          </a:bodyPr>
          <a:lstStyle/>
          <a:p>
            <a:pPr marL="0" lvl="2" defTabSz="469682">
              <a:defRPr/>
            </a:pPr>
            <a:endParaRPr lang="en-US" baseline="0" dirty="0" smtClean="0"/>
          </a:p>
        </p:txBody>
      </p:sp>
      <p:sp>
        <p:nvSpPr>
          <p:cNvPr id="4" name="Slide Number Placeholder 3"/>
          <p:cNvSpPr>
            <a:spLocks noGrp="1"/>
          </p:cNvSpPr>
          <p:nvPr>
            <p:ph type="sldNum" sz="quarter" idx="10"/>
          </p:nvPr>
        </p:nvSpPr>
        <p:spPr/>
        <p:txBody>
          <a:bodyPr/>
          <a:lstStyle/>
          <a:p>
            <a:fld id="{278BB393-29C9-4448-96C4-0DA85A6FFB62}" type="slidenum">
              <a:rPr lang="en-US" smtClean="0"/>
              <a:pPr/>
              <a:t>22</a:t>
            </a:fld>
            <a:endParaRPr lang="en-US"/>
          </a:p>
        </p:txBody>
      </p:sp>
    </p:spTree>
    <p:extLst>
      <p:ext uri="{BB962C8B-B14F-4D97-AF65-F5344CB8AC3E}">
        <p14:creationId xmlns:p14="http://schemas.microsoft.com/office/powerpoint/2010/main" val="3688155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26077">
              <a:defRPr/>
            </a:pPr>
            <a:fld id="{F6430095-C63B-4218-B85F-DEFDD5F2AA56}" type="slidenum">
              <a:rPr lang="en-US">
                <a:solidFill>
                  <a:prstClr val="black"/>
                </a:solidFill>
              </a:rPr>
              <a:pPr defTabSz="926077">
                <a:defRPr/>
              </a:pPr>
              <a:t>27</a:t>
            </a:fld>
            <a:endParaRPr lang="en-US" dirty="0">
              <a:solidFill>
                <a:prstClr val="black"/>
              </a:solidFill>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z="1200" kern="1200" dirty="0">
              <a:solidFill>
                <a:schemeClr val="tx1"/>
              </a:solidFill>
              <a:effectLst/>
              <a:latin typeface="+mn-lt"/>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Suffolk County Water Authority filter/pump stations at 127 Oak View Highway and 42 Montauk Highway</a:t>
            </a:r>
          </a:p>
          <a:p>
            <a:r>
              <a:rPr lang="en-US" dirty="0" smtClean="0"/>
              <a:t>Springs Fire District facility at 179 Fort Pond Boulevard</a:t>
            </a:r>
          </a:p>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28</a:t>
            </a:fld>
            <a:endParaRPr lang="en-US"/>
          </a:p>
        </p:txBody>
      </p:sp>
    </p:spTree>
    <p:extLst>
      <p:ext uri="{BB962C8B-B14F-4D97-AF65-F5344CB8AC3E}">
        <p14:creationId xmlns:p14="http://schemas.microsoft.com/office/powerpoint/2010/main" val="3678340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pPr defTabSz="457141" eaLnBrk="1" fontAlgn="auto" hangingPunct="1">
              <a:spcBef>
                <a:spcPts val="0"/>
              </a:spcBef>
              <a:spcAft>
                <a:spcPts val="0"/>
              </a:spcAft>
              <a:defRPr/>
            </a:pPr>
            <a:r>
              <a:rPr lang="en-US" dirty="0" smtClean="0"/>
              <a:t>Existing</a:t>
            </a:r>
            <a:r>
              <a:rPr lang="en-US" baseline="0" dirty="0" smtClean="0"/>
              <a:t> DG = e</a:t>
            </a:r>
            <a:r>
              <a:rPr lang="en-US" dirty="0" smtClean="0"/>
              <a:t>xisting PV @ 1.8MW</a:t>
            </a:r>
            <a:r>
              <a:rPr lang="en-US" baseline="0" dirty="0" smtClean="0"/>
              <a:t> plus existing </a:t>
            </a:r>
            <a:r>
              <a:rPr lang="en-US" baseline="0" dirty="0" err="1" smtClean="0"/>
              <a:t>biopower</a:t>
            </a:r>
            <a:r>
              <a:rPr lang="en-US" baseline="0" dirty="0" smtClean="0"/>
              <a:t> @ 6.7MW solar equivalent (2MW @ 60% generating capacity).  </a:t>
            </a:r>
          </a:p>
          <a:p>
            <a:pPr defTabSz="457141" eaLnBrk="1" fontAlgn="auto" hangingPunct="1">
              <a:spcBef>
                <a:spcPts val="0"/>
              </a:spcBef>
              <a:spcAft>
                <a:spcPts val="0"/>
              </a:spcAft>
              <a:defRPr/>
            </a:pPr>
            <a:endParaRPr lang="en-US" dirty="0" smtClean="0"/>
          </a:p>
          <a:p>
            <a:pPr defTabSz="457141" eaLnBrk="1" fontAlgn="auto" hangingPunct="1">
              <a:spcBef>
                <a:spcPts val="0"/>
              </a:spcBef>
              <a:spcAft>
                <a:spcPts val="0"/>
              </a:spcAft>
              <a:defRPr/>
            </a:pPr>
            <a:r>
              <a:rPr lang="en-US" dirty="0" smtClean="0"/>
              <a:t>Note on wind:  Based on the HP Sustainability Plan,</a:t>
            </a:r>
            <a:r>
              <a:rPr lang="en-US" baseline="0" dirty="0" smtClean="0"/>
              <a:t> Hunters Point has been classified as a “Class 1” wind site.  </a:t>
            </a:r>
            <a:r>
              <a:rPr lang="en-US" dirty="0" smtClean="0"/>
              <a:t>In terms of the economic feasibility of wind energy generation facilities, Class 1 sites are generally considered “very poor” or “poor”. Class 2 is considered “poor.” The Class 1 designation indicates that large scale wind power generation will not be feasible for the site. This is supported by a report commissioned by the California Energy Commission in 2004 that analyzed five locations around the City of San Francisco for wind generation viability. Hunters Point was one of the sites analyzed. The report indicated that out of the five sites, only Twin Peaks has a chance of being viable as a large-scale wind power generation site. </a:t>
            </a:r>
          </a:p>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31</a:t>
            </a:fld>
            <a:endParaRPr lang="en-US"/>
          </a:p>
        </p:txBody>
      </p:sp>
    </p:spTree>
    <p:extLst>
      <p:ext uri="{BB962C8B-B14F-4D97-AF65-F5344CB8AC3E}">
        <p14:creationId xmlns:p14="http://schemas.microsoft.com/office/powerpoint/2010/main" val="3765899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Private Investment + Operations &amp; Maintenance:</a:t>
            </a:r>
            <a:r>
              <a:rPr lang="en-US" sz="1200" b="1" kern="1200" baseline="0" dirty="0" smtClean="0">
                <a:solidFill>
                  <a:schemeClr val="tx1"/>
                </a:solidFill>
                <a:effectLst/>
                <a:latin typeface="+mn-lt"/>
                <a:ea typeface="+mn-ea"/>
                <a:cs typeface="+mn-cs"/>
              </a:rPr>
              <a:t>  </a:t>
            </a:r>
          </a:p>
          <a:p>
            <a:endParaRPr lang="en-US" sz="1200" b="1" kern="1200" baseline="0" dirty="0" smtClean="0">
              <a:solidFill>
                <a:schemeClr val="tx1"/>
              </a:solidFill>
              <a:effectLst/>
              <a:latin typeface="+mn-lt"/>
              <a:ea typeface="+mn-ea"/>
              <a:cs typeface="+mn-cs"/>
            </a:endParaRPr>
          </a:p>
          <a:p>
            <a:endParaRPr lang="en-US" sz="1200" b="0" kern="1200" baseline="0" dirty="0" smtClean="0">
              <a:solidFill>
                <a:schemeClr val="tx1"/>
              </a:solidFill>
              <a:effectLst/>
              <a:latin typeface="+mn-lt"/>
              <a:ea typeface="+mn-ea"/>
              <a:cs typeface="+mn-cs"/>
            </a:endParaRPr>
          </a:p>
          <a:p>
            <a:r>
              <a:rPr lang="en-US" sz="1200" b="0" kern="1200" baseline="0" dirty="0" smtClean="0">
                <a:solidFill>
                  <a:schemeClr val="tx1"/>
                </a:solidFill>
                <a:effectLst/>
                <a:latin typeface="+mn-lt"/>
                <a:ea typeface="+mn-ea"/>
                <a:cs typeface="+mn-cs"/>
              </a:rPr>
              <a:t>$200M investment over 20 years is comprised of near-term plus ongoing operations and maintenance as follows:</a:t>
            </a:r>
          </a:p>
          <a:p>
            <a:endParaRPr lang="en-US" sz="1200" b="0" kern="1200" baseline="0" dirty="0" smtClean="0">
              <a:solidFill>
                <a:schemeClr val="tx1"/>
              </a:solidFill>
              <a:effectLst/>
              <a:latin typeface="+mn-lt"/>
              <a:ea typeface="+mn-ea"/>
              <a:cs typeface="+mn-cs"/>
            </a:endParaRPr>
          </a:p>
          <a:p>
            <a:r>
              <a:rPr lang="en-US" sz="1200" b="0" kern="1200" baseline="0" dirty="0" smtClean="0">
                <a:solidFill>
                  <a:schemeClr val="tx1"/>
                </a:solidFill>
                <a:effectLst/>
                <a:latin typeface="+mn-lt"/>
                <a:ea typeface="+mn-ea"/>
                <a:cs typeface="+mn-cs"/>
              </a:rPr>
              <a:t>1. </a:t>
            </a:r>
            <a:r>
              <a:rPr lang="en-US" sz="1200" b="0" kern="1200" dirty="0" smtClean="0">
                <a:solidFill>
                  <a:schemeClr val="tx1"/>
                </a:solidFill>
                <a:effectLst/>
                <a:latin typeface="+mn-lt"/>
                <a:ea typeface="+mn-ea"/>
                <a:cs typeface="+mn-cs"/>
              </a:rPr>
              <a:t>$165M represents</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the private investment</a:t>
            </a:r>
            <a:r>
              <a:rPr lang="en-US" sz="1200" b="0" kern="1200" baseline="0" dirty="0" smtClean="0">
                <a:solidFill>
                  <a:schemeClr val="tx1"/>
                </a:solidFill>
                <a:effectLst/>
                <a:latin typeface="+mn-lt"/>
                <a:ea typeface="+mn-ea"/>
                <a:cs typeface="+mn-cs"/>
              </a:rPr>
              <a:t> amount </a:t>
            </a:r>
            <a:r>
              <a:rPr lang="en-US" sz="1200" b="0" kern="1200" dirty="0" smtClean="0">
                <a:solidFill>
                  <a:schemeClr val="tx1"/>
                </a:solidFill>
                <a:effectLst/>
                <a:latin typeface="+mn-lt"/>
                <a:ea typeface="+mn-ea"/>
                <a:cs typeface="+mn-cs"/>
              </a:rPr>
              <a:t>for a 50MW PV system over 20 Years, as follows:</a:t>
            </a:r>
          </a:p>
          <a:p>
            <a:pPr marL="171450" indent="-171450">
              <a:buFont typeface="Arial"/>
              <a:buChar char="•"/>
            </a:pPr>
            <a:r>
              <a:rPr lang="en-US" sz="1200" b="0" kern="1200" dirty="0" smtClean="0">
                <a:solidFill>
                  <a:schemeClr val="tx1"/>
                </a:solidFill>
                <a:effectLst/>
                <a:latin typeface="+mn-lt"/>
                <a:ea typeface="+mn-ea"/>
                <a:cs typeface="+mn-cs"/>
              </a:rPr>
              <a:t>Installation &amp; Construction: $137M ($27.5M per 10 MW)</a:t>
            </a:r>
          </a:p>
          <a:p>
            <a:pPr marL="171450" indent="-171450">
              <a:buFont typeface="Arial"/>
              <a:buChar char="•"/>
            </a:pPr>
            <a:r>
              <a:rPr lang="en-US" sz="1200" b="0" kern="1200" dirty="0" smtClean="0">
                <a:solidFill>
                  <a:schemeClr val="tx1"/>
                </a:solidFill>
                <a:effectLst/>
                <a:latin typeface="+mn-lt"/>
                <a:ea typeface="+mn-ea"/>
                <a:cs typeface="+mn-cs"/>
              </a:rPr>
              <a:t>Dynamic</a:t>
            </a:r>
            <a:r>
              <a:rPr lang="en-US" sz="1200" b="0" kern="1200" baseline="0" dirty="0" smtClean="0">
                <a:solidFill>
                  <a:schemeClr val="tx1"/>
                </a:solidFill>
                <a:effectLst/>
                <a:latin typeface="+mn-lt"/>
                <a:ea typeface="+mn-ea"/>
                <a:cs typeface="+mn-cs"/>
              </a:rPr>
              <a:t> Grid Solutions @ 20% = $27,500</a:t>
            </a:r>
          </a:p>
          <a:p>
            <a:pPr marL="171450" indent="-171450">
              <a:buFont typeface="Arial"/>
              <a:buChar char="•"/>
            </a:pPr>
            <a:r>
              <a:rPr lang="en-US" sz="1200" b="0" kern="1200" baseline="0" dirty="0" smtClean="0">
                <a:solidFill>
                  <a:schemeClr val="tx1"/>
                </a:solidFill>
                <a:effectLst/>
                <a:latin typeface="+mn-lt"/>
                <a:ea typeface="+mn-ea"/>
                <a:cs typeface="+mn-cs"/>
              </a:rPr>
              <a:t>Total = $165K</a:t>
            </a:r>
            <a:endParaRPr lang="en-US" sz="1200" b="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pPr marL="228600" indent="-228600">
              <a:buAutoNum type="arabicPeriod" startAt="2"/>
            </a:pPr>
            <a:r>
              <a:rPr lang="en-US" sz="1200" b="0" kern="1200" dirty="0" smtClean="0">
                <a:solidFill>
                  <a:schemeClr val="tx1"/>
                </a:solidFill>
                <a:effectLst/>
                <a:latin typeface="+mn-lt"/>
                <a:ea typeface="+mn-ea"/>
                <a:cs typeface="+mn-cs"/>
              </a:rPr>
              <a:t>O&amp;M:  $35M</a:t>
            </a:r>
            <a:r>
              <a:rPr lang="en-US" sz="1200" b="0" kern="1200" baseline="0" dirty="0" smtClean="0">
                <a:solidFill>
                  <a:schemeClr val="tx1"/>
                </a:solidFill>
                <a:effectLst/>
                <a:latin typeface="+mn-lt"/>
                <a:ea typeface="+mn-ea"/>
                <a:cs typeface="+mn-cs"/>
              </a:rPr>
              <a:t> represents the O&amp;M costs for a 50MW PV system over 20 years, as follows:</a:t>
            </a:r>
            <a:endParaRPr lang="en-US" sz="1200" b="0" kern="1200" dirty="0" smtClean="0">
              <a:solidFill>
                <a:schemeClr val="tx1"/>
              </a:solidFill>
              <a:effectLst/>
              <a:latin typeface="+mn-lt"/>
              <a:ea typeface="+mn-ea"/>
              <a:cs typeface="+mn-cs"/>
            </a:endParaRPr>
          </a:p>
          <a:p>
            <a:pPr marL="171450" indent="-171450">
              <a:buFont typeface="Arial"/>
              <a:buChar char="•"/>
            </a:pPr>
            <a:r>
              <a:rPr lang="en-US" sz="1200" b="0" kern="1200" dirty="0" smtClean="0">
                <a:solidFill>
                  <a:schemeClr val="tx1"/>
                </a:solidFill>
                <a:effectLst/>
                <a:latin typeface="+mn-lt"/>
                <a:ea typeface="+mn-ea"/>
                <a:cs typeface="+mn-cs"/>
              </a:rPr>
              <a:t>O&amp;M </a:t>
            </a:r>
            <a:r>
              <a:rPr lang="en-US" sz="1200" b="0" kern="1200" baseline="0" dirty="0" smtClean="0">
                <a:solidFill>
                  <a:schemeClr val="tx1"/>
                </a:solidFill>
                <a:effectLst/>
                <a:latin typeface="+mn-lt"/>
                <a:ea typeface="+mn-ea"/>
                <a:cs typeface="+mn-cs"/>
              </a:rPr>
              <a:t>adds $1.48M annually, or $29.7M over 20 years</a:t>
            </a:r>
          </a:p>
          <a:p>
            <a:pPr marL="171450" indent="-171450">
              <a:buFont typeface="Arial"/>
              <a:buChar char="•"/>
            </a:pPr>
            <a:r>
              <a:rPr lang="en-US" sz="1200" b="0" kern="1200" baseline="0" dirty="0" smtClean="0">
                <a:solidFill>
                  <a:schemeClr val="tx1"/>
                </a:solidFill>
                <a:effectLst/>
                <a:latin typeface="+mn-lt"/>
                <a:ea typeface="+mn-ea"/>
                <a:cs typeface="+mn-cs"/>
              </a:rPr>
              <a:t>plus 20% or $5.9M for Dynamic Grid Solutions</a:t>
            </a:r>
          </a:p>
          <a:p>
            <a:pPr marL="171450" indent="-171450">
              <a:buFont typeface="Arial"/>
              <a:buChar char="•"/>
            </a:pPr>
            <a:r>
              <a:rPr lang="en-US" sz="1200" b="0" kern="1200" baseline="0" dirty="0" smtClean="0">
                <a:solidFill>
                  <a:schemeClr val="tx1"/>
                </a:solidFill>
                <a:effectLst/>
                <a:latin typeface="+mn-lt"/>
                <a:ea typeface="+mn-ea"/>
                <a:cs typeface="+mn-cs"/>
              </a:rPr>
              <a:t>Total = $35.6M over 20 years.</a:t>
            </a:r>
            <a:endParaRPr lang="en-US" sz="1200" b="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Local Employment and Economic Impact: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Specific to MTA – Metropolitan</a:t>
            </a:r>
            <a:r>
              <a:rPr lang="en-US" sz="1200" kern="1200" baseline="0" dirty="0" smtClean="0">
                <a:solidFill>
                  <a:schemeClr val="tx1"/>
                </a:solidFill>
                <a:effectLst/>
                <a:latin typeface="+mn-lt"/>
                <a:ea typeface="+mn-ea"/>
                <a:cs typeface="+mn-cs"/>
              </a:rPr>
              <a:t> Region.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Refers to PV installed in San Francisco at an average installed cost of $2.75/W(dc) (before taxes and incentives).</a:t>
            </a:r>
          </a:p>
          <a:p>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Local economic output is calculated as the value of expenditures on goods and services resulting from the project and captured within the study area, and excludes expenditures outside the region, such as to module manufacturers. During operating years local economic output is comprised of payments made </a:t>
            </a:r>
            <a:r>
              <a:rPr lang="en-US" sz="1200" u="sng" kern="1200" dirty="0" smtClean="0">
                <a:solidFill>
                  <a:schemeClr val="tx1"/>
                </a:solidFill>
                <a:effectLst/>
                <a:latin typeface="+mn-lt"/>
                <a:ea typeface="+mn-ea"/>
                <a:cs typeface="+mn-cs"/>
              </a:rPr>
              <a:t>by</a:t>
            </a:r>
            <a:r>
              <a:rPr lang="en-US" sz="1200" kern="1200" dirty="0" smtClean="0">
                <a:solidFill>
                  <a:schemeClr val="tx1"/>
                </a:solidFill>
                <a:effectLst/>
                <a:latin typeface="+mn-lt"/>
                <a:ea typeface="+mn-ea"/>
                <a:cs typeface="+mn-cs"/>
              </a:rPr>
              <a:t> project owners, including the portion of project debt payments made to lenders located within the local analysis area. Payments including incentives, refunds, or revenues </a:t>
            </a:r>
            <a:r>
              <a:rPr lang="en-US" sz="1200" u="sng" kern="1200" dirty="0" smtClean="0">
                <a:solidFill>
                  <a:schemeClr val="tx1"/>
                </a:solidFill>
                <a:effectLst/>
                <a:latin typeface="+mn-lt"/>
                <a:ea typeface="+mn-ea"/>
                <a:cs typeface="+mn-cs"/>
              </a:rPr>
              <a:t>to</a:t>
            </a:r>
            <a:r>
              <a:rPr lang="en-US" sz="1200" kern="1200" dirty="0" smtClean="0">
                <a:solidFill>
                  <a:schemeClr val="tx1"/>
                </a:solidFill>
                <a:effectLst/>
                <a:latin typeface="+mn-lt"/>
                <a:ea typeface="+mn-ea"/>
                <a:cs typeface="+mn-cs"/>
              </a:rPr>
              <a:t> project owners from the sale of energy produced by installed facilities are not included.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latin typeface="+mn-lt"/>
                <a:ea typeface="+mn-ea"/>
                <a:cs typeface="+mn-cs"/>
              </a:rPr>
              <a:t>Economic activity in input-output models is assessed in three categories:</a:t>
            </a:r>
          </a:p>
          <a:p>
            <a:pPr marL="171450" indent="-171450">
              <a:buFont typeface="Arial"/>
              <a:buChar char="•"/>
            </a:pPr>
            <a:r>
              <a:rPr lang="en-US" sz="1200" kern="1200" dirty="0" smtClean="0">
                <a:solidFill>
                  <a:schemeClr val="tx1"/>
                </a:solidFill>
                <a:latin typeface="+mn-lt"/>
                <a:ea typeface="+mn-ea"/>
                <a:cs typeface="+mn-cs"/>
              </a:rPr>
              <a:t>Salaries and wages for the project on-site labor and direct professional services    </a:t>
            </a:r>
          </a:p>
          <a:p>
            <a:pPr marL="171450" indent="-171450">
              <a:buFont typeface="Arial"/>
              <a:buChar char="•"/>
            </a:pPr>
            <a:r>
              <a:rPr lang="en-US" sz="1200" kern="1200" dirty="0" smtClean="0">
                <a:solidFill>
                  <a:schemeClr val="tx1"/>
                </a:solidFill>
                <a:latin typeface="+mn-lt"/>
                <a:ea typeface="+mn-ea"/>
                <a:cs typeface="+mn-cs"/>
              </a:rPr>
              <a:t>Local supply chain revenue related to materials acquisition, manufacture and services, including the local share of revenues from project financing and investment</a:t>
            </a:r>
          </a:p>
          <a:p>
            <a:pPr marL="171450" indent="-171450">
              <a:buFont typeface="Arial"/>
              <a:buChar char="•"/>
            </a:pPr>
            <a:r>
              <a:rPr lang="en-US" sz="1200" kern="1200" dirty="0" smtClean="0">
                <a:solidFill>
                  <a:schemeClr val="tx1"/>
                </a:solidFill>
                <a:latin typeface="+mn-lt"/>
                <a:ea typeface="+mn-ea"/>
                <a:cs typeface="+mn-cs"/>
              </a:rPr>
              <a:t>Induced impacts in the local economy that result from workers salaries and wages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model’s “output” is the sum of the above three categories for construction and for operations. State-specific multipliers and personal spending patterns are used to derive the results.</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Near-term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Job years of regional local employment from construction and installation.  Ongoing job years in operation and maintenance over 25 years of operation.</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Local wages in construction &amp; installation</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SF successor RDA estimates that 50% of the jobs and economic output will be captured within the boundaries</a:t>
            </a:r>
            <a:r>
              <a:rPr lang="en-US" sz="1200" kern="1200" baseline="0" dirty="0" smtClean="0">
                <a:solidFill>
                  <a:schemeClr val="tx1"/>
                </a:solidFill>
                <a:effectLst/>
                <a:latin typeface="+mn-lt"/>
                <a:ea typeface="+mn-ea"/>
                <a:cs typeface="+mn-cs"/>
              </a:rPr>
              <a:t> of the city</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Equipment and material sales will generate tax revenue as indicated.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r>
              <a:rPr lang="en-US" sz="1200" kern="1200" dirty="0" smtClean="0">
                <a:solidFill>
                  <a:schemeClr val="tx1"/>
                </a:solidFill>
                <a:latin typeface="+mn-lt"/>
                <a:ea typeface="+mn-ea"/>
                <a:cs typeface="+mn-cs"/>
              </a:rPr>
              <a:t>NREL's JEDI models classify the first category of results—on-site labor and professional services results—as dollars spent on labor from companies engaged in development and on-site construction and operation of power generation and distribution. These results include labor only—no materials. </a:t>
            </a:r>
          </a:p>
          <a:p>
            <a:endParaRPr lang="en-US" sz="1200" b="1"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Econ impact</a:t>
            </a:r>
            <a:r>
              <a:rPr lang="en-US" dirty="0" smtClean="0"/>
              <a:t> </a:t>
            </a:r>
          </a:p>
          <a:p>
            <a:pPr marL="171450" indent="-171450">
              <a:buFontTx/>
              <a:buChar char="•"/>
            </a:pPr>
            <a:r>
              <a:rPr lang="en-US" sz="1200" b="0" i="0" u="none" strike="noStrike" kern="1200" dirty="0" smtClean="0">
                <a:solidFill>
                  <a:schemeClr val="tx1"/>
                </a:solidFill>
                <a:effectLst/>
                <a:latin typeface="+mn-lt"/>
                <a:ea typeface="+mn-ea"/>
                <a:cs typeface="+mn-cs"/>
              </a:rPr>
              <a:t>NREL JEDI model version PV 10.17.11</a:t>
            </a:r>
            <a:r>
              <a:rPr lang="en-US" dirty="0" smtClean="0"/>
              <a:t> </a:t>
            </a:r>
          </a:p>
          <a:p>
            <a:pPr marL="171450" indent="-171450">
              <a:buFontTx/>
              <a:buChar char="•"/>
            </a:pPr>
            <a:r>
              <a:rPr lang="en-US" sz="1200" b="0" i="0" u="none" strike="noStrike" kern="1200" dirty="0" smtClean="0">
                <a:solidFill>
                  <a:schemeClr val="tx1"/>
                </a:solidFill>
                <a:effectLst/>
                <a:latin typeface="+mn-lt"/>
                <a:ea typeface="+mn-ea"/>
                <a:cs typeface="+mn-cs"/>
              </a:rPr>
              <a:t>NREL JEDI Scenario model PVS 4.5.13</a:t>
            </a:r>
            <a:r>
              <a:rPr lang="en-US" dirty="0" smtClean="0"/>
              <a:t> </a:t>
            </a:r>
          </a:p>
          <a:p>
            <a:pPr marL="171450" indent="-171450">
              <a:buFontTx/>
              <a:buChar char="•"/>
            </a:pPr>
            <a:endParaRPr lang="en-US" sz="1200" b="0" i="0" u="none" strike="noStrike" kern="1200" dirty="0" smtClean="0">
              <a:solidFill>
                <a:schemeClr val="tx1"/>
              </a:solidFill>
              <a:effectLst/>
              <a:latin typeface="+mn-lt"/>
              <a:ea typeface="+mn-ea"/>
              <a:cs typeface="+mn-cs"/>
            </a:endParaRPr>
          </a:p>
          <a:p>
            <a:pPr marL="0" indent="0">
              <a:buFontTx/>
              <a:buNone/>
            </a:pPr>
            <a:r>
              <a:rPr lang="en-US" sz="1200" b="0" i="0" u="none" strike="noStrike" kern="1200" dirty="0" smtClean="0">
                <a:solidFill>
                  <a:schemeClr val="tx1"/>
                </a:solidFill>
                <a:effectLst/>
                <a:latin typeface="+mn-lt"/>
                <a:ea typeface="+mn-ea"/>
                <a:cs typeface="+mn-cs"/>
              </a:rPr>
              <a:t>PV PPA pricing </a:t>
            </a:r>
          </a:p>
          <a:p>
            <a:pPr marL="171450" indent="-171450">
              <a:buFontTx/>
              <a:buChar char="•"/>
            </a:pPr>
            <a:r>
              <a:rPr lang="en-US" sz="1200" b="0" i="0" u="none" strike="noStrike" kern="1200" dirty="0" smtClean="0">
                <a:solidFill>
                  <a:schemeClr val="tx1"/>
                </a:solidFill>
                <a:effectLst/>
                <a:latin typeface="+mn-lt"/>
                <a:ea typeface="+mn-ea"/>
                <a:cs typeface="+mn-cs"/>
              </a:rPr>
              <a:t>NREL System Advisor Model (SAM) v. 2013.9.20</a:t>
            </a:r>
            <a:r>
              <a:rPr lang="en-US" dirty="0" smtClean="0"/>
              <a:t> </a:t>
            </a:r>
          </a:p>
          <a:p>
            <a:pPr marL="171450" indent="-171450">
              <a:buFontTx/>
              <a:buChar char="•"/>
            </a:pPr>
            <a:r>
              <a:rPr lang="en-US" sz="1200" b="0" i="0" u="none" strike="noStrike" kern="1200" dirty="0" smtClean="0">
                <a:solidFill>
                  <a:schemeClr val="tx1"/>
                </a:solidFill>
                <a:effectLst/>
                <a:latin typeface="+mn-lt"/>
                <a:ea typeface="+mn-ea"/>
                <a:cs typeface="+mn-cs"/>
              </a:rPr>
              <a:t>CEC Cost of Generation Model v.2</a:t>
            </a:r>
            <a:r>
              <a:rPr lang="en-US" dirty="0" smtClean="0"/>
              <a:t> </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8BB393-29C9-4448-96C4-0DA85A6FFB62}" type="slidenum">
              <a:rPr lang="en-US" smtClean="0"/>
              <a:pPr/>
              <a:t>32</a:t>
            </a:fld>
            <a:endParaRPr lang="en-US"/>
          </a:p>
        </p:txBody>
      </p:sp>
    </p:spTree>
    <p:extLst>
      <p:ext uri="{BB962C8B-B14F-4D97-AF65-F5344CB8AC3E}">
        <p14:creationId xmlns:p14="http://schemas.microsoft.com/office/powerpoint/2010/main" val="3765899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1198563" y="701675"/>
            <a:ext cx="4683125" cy="3511550"/>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lIns="93916" tIns="46958" rIns="93916" bIns="46958" numCol="1" anchor="t" anchorCtr="0" compatLnSpc="1">
            <a:prstTxWarp prst="textNoShape">
              <a:avLst/>
            </a:prstTxWarp>
          </a:bodyPr>
          <a:lstStyle/>
          <a:p>
            <a:pPr eaLnBrk="1" hangingPunct="1">
              <a:lnSpc>
                <a:spcPct val="90000"/>
              </a:lnSpc>
              <a:spcBef>
                <a:spcPct val="0"/>
              </a:spcBef>
            </a:pPr>
            <a:endParaRPr lang="en-US" dirty="0" smtClean="0"/>
          </a:p>
        </p:txBody>
      </p:sp>
      <p:sp>
        <p:nvSpPr>
          <p:cNvPr id="29699" name="Slide Number Placeholder 3"/>
          <p:cNvSpPr txBox="1">
            <a:spLocks noGrp="1"/>
          </p:cNvSpPr>
          <p:nvPr/>
        </p:nvSpPr>
        <p:spPr bwMode="auto">
          <a:xfrm>
            <a:off x="4008706" y="8893296"/>
            <a:ext cx="3066733" cy="468154"/>
          </a:xfrm>
          <a:prstGeom prst="rect">
            <a:avLst/>
          </a:prstGeom>
          <a:noFill/>
          <a:ln w="9525">
            <a:noFill/>
            <a:miter lim="800000"/>
            <a:headEnd/>
            <a:tailEnd/>
          </a:ln>
        </p:spPr>
        <p:txBody>
          <a:bodyPr lIns="93916" tIns="46958" rIns="93916" bIns="46958" anchor="b"/>
          <a:lstStyle/>
          <a:p>
            <a:pPr algn="r" defTabSz="443531"/>
            <a:fld id="{7642A50C-BD33-44E6-8165-C292B934BFC2}" type="slidenum">
              <a:rPr lang="en-US" sz="1200">
                <a:latin typeface="Calibri" pitchFamily="34" charset="0"/>
              </a:rPr>
              <a:pPr algn="r" defTabSz="443531"/>
              <a:t>33</a:t>
            </a:fld>
            <a:endParaRPr lang="en-US" sz="1200" dirty="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baseline="0" dirty="0" smtClean="0"/>
              <a:t>Here’s an example from our grid modeling work for the Water and Power Authority of the US Virgin Islands that shows how advanced inverters paired with local solar or storage can manage voltage issues.</a:t>
            </a:r>
          </a:p>
          <a:p>
            <a:endParaRPr lang="en-US" baseline="0" dirty="0" smtClean="0"/>
          </a:p>
          <a:p>
            <a:r>
              <a:rPr lang="en-US" baseline="0" dirty="0" smtClean="0"/>
              <a:t>High levels of solar PV can cause overvoltage.  In the top image, 20 MW of solar has no impact at 6am.  In the second image, 20MW of PV causes overvoltage at noon.  The third image shows that adding advanced inverters set at 0.9 power factor stabilizes voltage under the same conditions above.</a:t>
            </a:r>
          </a:p>
          <a:p>
            <a:endParaRPr lang="en-US" baseline="0" dirty="0" smtClean="0"/>
          </a:p>
          <a:p>
            <a:r>
              <a:rPr lang="en-US" sz="1200" kern="1200" dirty="0" smtClean="0">
                <a:solidFill>
                  <a:schemeClr val="tx1"/>
                </a:solidFill>
                <a:latin typeface="+mn-lt"/>
                <a:ea typeface="+mn-ea"/>
                <a:cs typeface="+mn-cs"/>
              </a:rPr>
              <a:t>It is worth</a:t>
            </a:r>
            <a:r>
              <a:rPr lang="en-US" sz="1200" kern="1200" baseline="0" dirty="0" smtClean="0">
                <a:solidFill>
                  <a:schemeClr val="tx1"/>
                </a:solidFill>
                <a:latin typeface="+mn-lt"/>
                <a:ea typeface="+mn-ea"/>
                <a:cs typeface="+mn-cs"/>
              </a:rPr>
              <a:t> noting that </a:t>
            </a:r>
            <a:r>
              <a:rPr lang="en-US" sz="1200" kern="1200" dirty="0" smtClean="0">
                <a:solidFill>
                  <a:schemeClr val="tx1"/>
                </a:solidFill>
                <a:latin typeface="+mn-lt"/>
                <a:ea typeface="+mn-ea"/>
                <a:cs typeface="+mn-cs"/>
              </a:rPr>
              <a:t>20 MW PV means that the PV would essentially be powering the entire Island of St. John at noon on the modeled day.  St. John has an average load of about 10 MW and achieving the 25% threshold requires about 12 </a:t>
            </a:r>
            <a:r>
              <a:rPr lang="en-US" sz="1200" kern="1200" dirty="0" err="1" smtClean="0">
                <a:solidFill>
                  <a:schemeClr val="tx1"/>
                </a:solidFill>
                <a:latin typeface="+mn-lt"/>
                <a:ea typeface="+mn-ea"/>
                <a:cs typeface="+mn-cs"/>
              </a:rPr>
              <a:t>MWdc</a:t>
            </a:r>
            <a:r>
              <a:rPr lang="en-US" sz="1200" kern="1200" dirty="0" smtClean="0">
                <a:solidFill>
                  <a:schemeClr val="tx1"/>
                </a:solidFill>
                <a:latin typeface="+mn-lt"/>
                <a:ea typeface="+mn-ea"/>
                <a:cs typeface="+mn-cs"/>
              </a:rPr>
              <a:t> of PV.  It is also worth noting that the 20 MW of PV has been evenly spread across the three feeders. </a:t>
            </a:r>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34</a:t>
            </a:fld>
            <a:endParaRPr lang="en-US"/>
          </a:p>
        </p:txBody>
      </p:sp>
    </p:spTree>
    <p:extLst>
      <p:ext uri="{BB962C8B-B14F-4D97-AF65-F5344CB8AC3E}">
        <p14:creationId xmlns:p14="http://schemas.microsoft.com/office/powerpoint/2010/main" val="2474672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defTabSz="469621">
              <a:defRPr/>
            </a:pPr>
            <a:r>
              <a:rPr lang="en-US" dirty="0" smtClean="0"/>
              <a:t>(</a:t>
            </a:r>
            <a:r>
              <a:rPr lang="en-US" dirty="0" err="1" smtClean="0"/>
              <a:t>cl</a:t>
            </a:r>
            <a:r>
              <a:rPr lang="en-US" dirty="0" smtClean="0"/>
              <a:t>, 18 Dec 2012)</a:t>
            </a:r>
          </a:p>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36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96975" y="701675"/>
            <a:ext cx="4683125" cy="35115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algn="r"/>
            <a:fld id="{7EA841E0-2D0D-4211-ACAE-C96B997E0FCF}" type="slidenum">
              <a:rPr lang="en-US" sz="1200">
                <a:latin typeface="Calibri" pitchFamily="34" charset="0"/>
              </a:rPr>
              <a:pPr algn="r"/>
              <a:t>37</a:t>
            </a:fld>
            <a:endParaRPr lang="en-US" sz="1200" dirty="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1198563" y="701675"/>
            <a:ext cx="4683125" cy="3511550"/>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lIns="93916" tIns="46958" rIns="93916" bIns="46958" numCol="1" anchor="t" anchorCtr="0" compatLnSpc="1">
            <a:prstTxWarp prst="textNoShape">
              <a:avLst/>
            </a:prstTxWarp>
          </a:bodyPr>
          <a:lstStyle/>
          <a:p>
            <a:pPr eaLnBrk="1" hangingPunct="1">
              <a:lnSpc>
                <a:spcPct val="90000"/>
              </a:lnSpc>
              <a:spcBef>
                <a:spcPct val="0"/>
              </a:spcBef>
            </a:pPr>
            <a:r>
              <a:rPr lang="en-US" smtClean="0"/>
              <a:t>(cl_04a, 12 Jan 2012)</a:t>
            </a:r>
          </a:p>
          <a:p>
            <a:pPr>
              <a:lnSpc>
                <a:spcPct val="90000"/>
              </a:lnSpc>
              <a:spcBef>
                <a:spcPct val="0"/>
              </a:spcBef>
            </a:pPr>
            <a:r>
              <a:rPr lang="en-US" smtClean="0"/>
              <a:t>To lay the groundwork, this slide represents the ultimate Clean Coalition vision.</a:t>
            </a:r>
          </a:p>
          <a:p>
            <a:pPr>
              <a:lnSpc>
                <a:spcPct val="90000"/>
              </a:lnSpc>
              <a:spcBef>
                <a:spcPct val="0"/>
              </a:spcBef>
            </a:pPr>
            <a:r>
              <a:rPr lang="en-US" smtClean="0"/>
              <a:t>This is what a smart energy future looks like.</a:t>
            </a:r>
          </a:p>
          <a:p>
            <a:pPr>
              <a:lnSpc>
                <a:spcPct val="90000"/>
              </a:lnSpc>
              <a:spcBef>
                <a:spcPct val="0"/>
              </a:spcBef>
            </a:pPr>
            <a:r>
              <a:rPr lang="en-US" smtClean="0"/>
              <a:t>The key components will be:</a:t>
            </a:r>
          </a:p>
          <a:p>
            <a:pPr>
              <a:lnSpc>
                <a:spcPct val="90000"/>
              </a:lnSpc>
              <a:spcBef>
                <a:spcPct val="0"/>
              </a:spcBef>
            </a:pPr>
            <a:r>
              <a:rPr lang="en-US" smtClean="0"/>
              <a:t>Distributed Generation + Demand Response + Energy Storage + Electrical Vehicle + overall Monitoring Communications and Controls or MC2 for short.</a:t>
            </a:r>
          </a:p>
          <a:p>
            <a:pPr>
              <a:lnSpc>
                <a:spcPct val="90000"/>
              </a:lnSpc>
              <a:spcBef>
                <a:spcPct val="0"/>
              </a:spcBef>
            </a:pPr>
            <a:endParaRPr lang="en-US" smtClean="0"/>
          </a:p>
          <a:p>
            <a:pPr>
              <a:lnSpc>
                <a:spcPct val="90000"/>
              </a:lnSpc>
              <a:spcBef>
                <a:spcPct val="0"/>
              </a:spcBef>
            </a:pPr>
            <a:r>
              <a:rPr lang="en-US" smtClean="0"/>
              <a:t>The Clean Coalition envisions a future where these components are no longer treated as independent silos.  These components will work seamlessly together, using information technology to locally control, create and balance supply and demand of electricity.</a:t>
            </a:r>
          </a:p>
          <a:p>
            <a:pPr>
              <a:lnSpc>
                <a:spcPct val="90000"/>
              </a:lnSpc>
              <a:spcBef>
                <a:spcPct val="0"/>
              </a:spcBef>
            </a:pPr>
            <a:endParaRPr lang="en-US" smtClean="0"/>
          </a:p>
          <a:p>
            <a:pPr>
              <a:lnSpc>
                <a:spcPct val="90000"/>
              </a:lnSpc>
              <a:spcBef>
                <a:spcPct val="0"/>
              </a:spcBef>
            </a:pPr>
            <a:r>
              <a:rPr lang="en-US" smtClean="0"/>
              <a:t>What this slide also shows is the huge market opportunity for the transition.  There is a $6 trillion dollar energy market AND it will transition to a smart energy future – and there are three key drivers behind that:</a:t>
            </a:r>
          </a:p>
          <a:p>
            <a:pPr>
              <a:lnSpc>
                <a:spcPct val="90000"/>
              </a:lnSpc>
              <a:spcBef>
                <a:spcPct val="0"/>
              </a:spcBef>
            </a:pPr>
            <a:r>
              <a:rPr lang="en-US" smtClean="0"/>
              <a:t>Economic sensibility</a:t>
            </a:r>
          </a:p>
          <a:p>
            <a:pPr>
              <a:lnSpc>
                <a:spcPct val="90000"/>
              </a:lnSpc>
              <a:spcBef>
                <a:spcPct val="0"/>
              </a:spcBef>
            </a:pPr>
            <a:r>
              <a:rPr lang="en-US" smtClean="0"/>
              <a:t>Energy security</a:t>
            </a:r>
          </a:p>
          <a:p>
            <a:pPr>
              <a:lnSpc>
                <a:spcPct val="90000"/>
              </a:lnSpc>
              <a:spcBef>
                <a:spcPct val="0"/>
              </a:spcBef>
            </a:pPr>
            <a:r>
              <a:rPr lang="en-US" smtClean="0"/>
              <a:t>Environmental sustainability</a:t>
            </a:r>
          </a:p>
          <a:p>
            <a:pPr>
              <a:lnSpc>
                <a:spcPct val="90000"/>
              </a:lnSpc>
              <a:spcBef>
                <a:spcPct val="0"/>
              </a:spcBef>
            </a:pPr>
            <a:endParaRPr lang="en-US" smtClean="0"/>
          </a:p>
          <a:p>
            <a:pPr>
              <a:lnSpc>
                <a:spcPct val="90000"/>
              </a:lnSpc>
              <a:spcBef>
                <a:spcPct val="0"/>
              </a:spcBef>
            </a:pPr>
            <a:r>
              <a:rPr lang="en-US" smtClean="0"/>
              <a:t>Regardless of your political affiliation, one of these drivers or a combination there of, will take us to this future.  </a:t>
            </a:r>
          </a:p>
          <a:p>
            <a:pPr>
              <a:lnSpc>
                <a:spcPct val="90000"/>
              </a:lnSpc>
              <a:spcBef>
                <a:spcPct val="0"/>
              </a:spcBef>
            </a:pPr>
            <a:endParaRPr lang="en-US" smtClean="0"/>
          </a:p>
          <a:p>
            <a:pPr>
              <a:lnSpc>
                <a:spcPct val="90000"/>
              </a:lnSpc>
              <a:spcBef>
                <a:spcPct val="0"/>
              </a:spcBef>
            </a:pPr>
            <a:r>
              <a:rPr lang="en-US" smtClean="0"/>
              <a:t>The only question is how painful will this transition be, how fast will it happen, and who’s going to win all the economic benefits.</a:t>
            </a:r>
          </a:p>
        </p:txBody>
      </p:sp>
      <p:sp>
        <p:nvSpPr>
          <p:cNvPr id="29699" name="Slide Number Placeholder 3"/>
          <p:cNvSpPr txBox="1">
            <a:spLocks noGrp="1"/>
          </p:cNvSpPr>
          <p:nvPr/>
        </p:nvSpPr>
        <p:spPr bwMode="auto">
          <a:xfrm>
            <a:off x="4008706" y="8893296"/>
            <a:ext cx="3066733" cy="468154"/>
          </a:xfrm>
          <a:prstGeom prst="rect">
            <a:avLst/>
          </a:prstGeom>
          <a:noFill/>
          <a:ln w="9525">
            <a:noFill/>
            <a:miter lim="800000"/>
            <a:headEnd/>
            <a:tailEnd/>
          </a:ln>
        </p:spPr>
        <p:txBody>
          <a:bodyPr lIns="93916" tIns="46958" rIns="93916" bIns="46958" anchor="b"/>
          <a:lstStyle/>
          <a:p>
            <a:pPr algn="r" defTabSz="443531"/>
            <a:fld id="{7642A50C-BD33-44E6-8165-C292B934BFC2}" type="slidenum">
              <a:rPr lang="en-US" sz="1200">
                <a:latin typeface="Calibri" pitchFamily="34" charset="0"/>
              </a:rPr>
              <a:pPr algn="r" defTabSz="443531"/>
              <a:t>3</a:t>
            </a:fld>
            <a:endParaRPr lang="en-US" sz="1200" dirty="0">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Reactive power does not travel well.  </a:t>
            </a:r>
          </a:p>
          <a:p>
            <a:pPr marL="176131" indent="-176131">
              <a:buFont typeface="Arial"/>
              <a:buChar char="•"/>
            </a:pPr>
            <a:r>
              <a:rPr lang="en-US" dirty="0"/>
              <a:t>This chart shows that reactive power has 8-20 times higher line losses than real power.  </a:t>
            </a:r>
          </a:p>
          <a:p>
            <a:pPr marL="176131" indent="-176131">
              <a:buFont typeface="Arial"/>
              <a:buChar char="•"/>
            </a:pPr>
            <a:r>
              <a:rPr lang="en-US" dirty="0"/>
              <a:t>Also shows much higher transmission line vs. distribution line losses.</a:t>
            </a:r>
          </a:p>
          <a:p>
            <a:pPr marL="176131" indent="-176131" defTabSz="469682" eaLnBrk="0" fontAlgn="base" hangingPunct="0">
              <a:spcBef>
                <a:spcPct val="30000"/>
              </a:spcBef>
              <a:spcAft>
                <a:spcPct val="0"/>
              </a:spcAft>
              <a:buFont typeface="Arial"/>
              <a:buChar char="•"/>
              <a:defRPr/>
            </a:pPr>
            <a:r>
              <a:rPr lang="en-US" dirty="0"/>
              <a:t>When a transmission path is lost, remaining lines are heavily loaded and losses are higher.</a:t>
            </a:r>
          </a:p>
          <a:p>
            <a:endParaRPr lang="en-US" dirty="0"/>
          </a:p>
          <a:p>
            <a:r>
              <a:rPr lang="en-US" dirty="0"/>
              <a:t>Expert audience notes:	</a:t>
            </a:r>
          </a:p>
          <a:p>
            <a:pPr marL="234841" indent="-234841">
              <a:buFont typeface="Arial"/>
              <a:buChar char="•"/>
            </a:pPr>
            <a:r>
              <a:rPr lang="en-US" dirty="0"/>
              <a:t>The zero crossing of the reactive losses lines are the Surge Impedance Loading (SIL) points at which there is a balance between producing and absorbing reactive power.  </a:t>
            </a:r>
          </a:p>
          <a:p>
            <a:pPr marL="234841" indent="-234841">
              <a:buFont typeface="Arial"/>
              <a:buChar char="•"/>
            </a:pPr>
            <a:r>
              <a:rPr lang="en-US" dirty="0"/>
              <a:t>When conducting power below its SIL, the line is primarily capacitive and supplies reactive power, tending to raise system voltages (same thing capacitor banks are used for).  When the line carries more power than the SIL, it tends to absorb reactive power, lowering system voltages (same thing motor loads do). </a:t>
            </a:r>
          </a:p>
          <a:p>
            <a:pPr marL="234841" indent="-234841">
              <a:buFont typeface="Arial"/>
              <a:buChar char="•"/>
            </a:pPr>
            <a:r>
              <a:rPr lang="en-US" dirty="0"/>
              <a:t>The reactive impedances in a transmission systems are typically 8-20 times larger than real impedances, hence reactive losses are much higher, especially when lines carry higher power above the SIL.</a:t>
            </a:r>
          </a:p>
          <a:p>
            <a:pPr>
              <a:buFont typeface="Arial"/>
              <a:buNone/>
            </a:pPr>
            <a:endParaRPr lang="en-US" dirty="0">
              <a:solidFill>
                <a:srgbClr val="0000FF"/>
              </a:solidFill>
            </a:endParaRPr>
          </a:p>
          <a:p>
            <a:pPr defTabSz="469682" eaLnBrk="0" fontAlgn="base" hangingPunct="0">
              <a:spcBef>
                <a:spcPct val="30000"/>
              </a:spcBef>
              <a:spcAft>
                <a:spcPct val="0"/>
              </a:spcAft>
              <a:defRPr/>
            </a:pPr>
            <a:r>
              <a:rPr lang="en-US" dirty="0"/>
              <a:t>Source:  “Local Dynamic Reactive Power for Correction of System Voltage Problems,” Oak Ridge National Laboratory, September 2008</a:t>
            </a:r>
            <a:endParaRPr lang="en-US" dirty="0">
              <a:solidFill>
                <a:srgbClr val="0000FF"/>
              </a:solidFill>
            </a:endParaRPr>
          </a:p>
          <a:p>
            <a:pPr>
              <a:buFont typeface="Arial"/>
              <a:buNone/>
            </a:pPr>
            <a:endParaRPr lang="en-US" dirty="0">
              <a:solidFill>
                <a:srgbClr val="0000FF"/>
              </a:solidFill>
            </a:endParaRPr>
          </a:p>
        </p:txBody>
      </p:sp>
      <p:sp>
        <p:nvSpPr>
          <p:cNvPr id="4" name="Slide Number Placeholder 3"/>
          <p:cNvSpPr>
            <a:spLocks noGrp="1"/>
          </p:cNvSpPr>
          <p:nvPr>
            <p:ph type="sldNum" sz="quarter" idx="10"/>
          </p:nvPr>
        </p:nvSpPr>
        <p:spPr/>
        <p:txBody>
          <a:bodyPr/>
          <a:lstStyle/>
          <a:p>
            <a:pPr>
              <a:defRPr/>
            </a:pPr>
            <a:fld id="{91C331C7-D4C8-4D6A-8863-699C7F0C6D2B}" type="slidenum">
              <a:rPr lang="en-US" smtClean="0"/>
              <a:pPr>
                <a:defRPr/>
              </a:pPr>
              <a:t>39</a:t>
            </a:fld>
            <a:endParaRPr lang="en-US"/>
          </a:p>
        </p:txBody>
      </p:sp>
    </p:spTree>
    <p:extLst>
      <p:ext uri="{BB962C8B-B14F-4D97-AF65-F5344CB8AC3E}">
        <p14:creationId xmlns:p14="http://schemas.microsoft.com/office/powerpoint/2010/main" val="3100490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smtClean="0"/>
              <a:t>This chart shows the potential for ratepayer</a:t>
            </a:r>
            <a:r>
              <a:rPr lang="en-US" baseline="0" dirty="0" smtClean="0"/>
              <a:t> transmission savings by increasing reliance on Distributed Energy Resources.</a:t>
            </a:r>
            <a:endParaRPr lang="en-US" dirty="0" smtClean="0"/>
          </a:p>
          <a:p>
            <a:pPr eaLnBrk="1" hangingPunct="1">
              <a:spcBef>
                <a:spcPct val="0"/>
              </a:spcBef>
            </a:pPr>
            <a:endParaRPr lang="en-US" dirty="0" smtClean="0"/>
          </a:p>
          <a:p>
            <a:pPr eaLnBrk="1" hangingPunct="1">
              <a:spcBef>
                <a:spcPct val="0"/>
              </a:spcBef>
            </a:pPr>
            <a:r>
              <a:rPr lang="en-US" dirty="0" smtClean="0"/>
              <a:t>NOTES:</a:t>
            </a:r>
          </a:p>
          <a:p>
            <a:pPr eaLnBrk="1" hangingPunct="1">
              <a:spcBef>
                <a:spcPct val="0"/>
              </a:spcBef>
            </a:pPr>
            <a:r>
              <a:rPr lang="en-US" dirty="0" smtClean="0"/>
              <a:t>This</a:t>
            </a:r>
            <a:r>
              <a:rPr lang="en-US" baseline="0" dirty="0" smtClean="0"/>
              <a:t> chart shows the potential to reduce </a:t>
            </a:r>
            <a:r>
              <a:rPr lang="en-US" dirty="0"/>
              <a:t>Transmission Access Charges by increasing </a:t>
            </a:r>
            <a:r>
              <a:rPr lang="en-US" dirty="0" smtClean="0"/>
              <a:t>DER</a:t>
            </a:r>
            <a:endParaRPr lang="en-US" dirty="0"/>
          </a:p>
          <a:p>
            <a:pPr marL="176108" indent="-176108">
              <a:spcBef>
                <a:spcPct val="0"/>
              </a:spcBef>
              <a:buFontTx/>
              <a:buChar char="-"/>
            </a:pPr>
            <a:r>
              <a:rPr lang="en-US" dirty="0"/>
              <a:t>All energy that </a:t>
            </a:r>
            <a:r>
              <a:rPr lang="en-US" dirty="0" smtClean="0"/>
              <a:t>uses the </a:t>
            </a:r>
            <a:r>
              <a:rPr lang="en-US" dirty="0"/>
              <a:t>T-Grid requires payment of TACs.</a:t>
            </a:r>
          </a:p>
          <a:p>
            <a:pPr marL="176108" indent="-176108">
              <a:spcBef>
                <a:spcPct val="0"/>
              </a:spcBef>
              <a:buFontTx/>
              <a:buChar char="-"/>
            </a:pPr>
            <a:r>
              <a:rPr lang="en-US" dirty="0"/>
              <a:t>Right now, CA ratepayers pay </a:t>
            </a:r>
            <a:r>
              <a:rPr lang="en-US" dirty="0" smtClean="0"/>
              <a:t>1.5 </a:t>
            </a:r>
            <a:r>
              <a:rPr lang="en-US" dirty="0"/>
              <a:t>cents per kWh </a:t>
            </a:r>
          </a:p>
          <a:p>
            <a:pPr marL="176108" indent="-176108">
              <a:spcBef>
                <a:spcPct val="0"/>
              </a:spcBef>
              <a:buFontTx/>
              <a:buChar char="-"/>
            </a:pPr>
            <a:r>
              <a:rPr lang="en-US" dirty="0" smtClean="0"/>
              <a:t>The 20 year </a:t>
            </a:r>
            <a:r>
              <a:rPr lang="en-US" dirty="0" err="1" smtClean="0"/>
              <a:t>levelized</a:t>
            </a:r>
            <a:r>
              <a:rPr lang="en-US" baseline="0" dirty="0" smtClean="0"/>
              <a:t> cost of TAC charges is </a:t>
            </a:r>
            <a:r>
              <a:rPr lang="en-US" dirty="0" smtClean="0"/>
              <a:t>2.7 </a:t>
            </a:r>
            <a:r>
              <a:rPr lang="en-US" dirty="0"/>
              <a:t>cents per </a:t>
            </a:r>
            <a:r>
              <a:rPr lang="en-US" dirty="0" smtClean="0"/>
              <a:t>kWh in current $</a:t>
            </a:r>
            <a:endParaRPr lang="en-US" dirty="0"/>
          </a:p>
          <a:p>
            <a:pPr marL="176108" indent="-176108">
              <a:spcBef>
                <a:spcPct val="0"/>
              </a:spcBef>
              <a:buFontTx/>
              <a:buChar char="-"/>
            </a:pPr>
            <a:r>
              <a:rPr lang="en-US" dirty="0"/>
              <a:t>The </a:t>
            </a:r>
            <a:r>
              <a:rPr lang="en-US" dirty="0" smtClean="0"/>
              <a:t>lower slope </a:t>
            </a:r>
            <a:r>
              <a:rPr lang="en-US" dirty="0"/>
              <a:t>is alternative.  If from this point forward, if we only added generation on the distribution grid, the blue line shows how TACs would decrease as existing investments depreciate over the next 20 years.  Eventually, we’d only pay basic operating and maintenance costs.  We’d also avoid stranded costs (anything we put into the t-grid becomes stranded costs as we transition to DG.)</a:t>
            </a:r>
          </a:p>
          <a:p>
            <a:pPr marL="176108" indent="-176108">
              <a:spcBef>
                <a:spcPct val="0"/>
              </a:spcBef>
              <a:buFontTx/>
              <a:buChar char="-"/>
            </a:pPr>
            <a:r>
              <a:rPr lang="en-US" dirty="0"/>
              <a:t>The green triangle represents the potential savings as the difference between business as usual and a DG future.  </a:t>
            </a:r>
          </a:p>
          <a:p>
            <a:endParaRPr lang="en-US" dirty="0" smtClean="0"/>
          </a:p>
          <a:p>
            <a:pPr defTabSz="469682" eaLnBrk="0" fontAlgn="base" hangingPunct="0">
              <a:spcBef>
                <a:spcPct val="30000"/>
              </a:spcBef>
              <a:spcAft>
                <a:spcPct val="0"/>
              </a:spcAft>
              <a:defRPr/>
            </a:pPr>
            <a:r>
              <a:rPr lang="en-US" dirty="0"/>
              <a:t>The High Voltage TAC currently is charged at $8.86/</a:t>
            </a:r>
            <a:r>
              <a:rPr lang="en-US" dirty="0" err="1"/>
              <a:t>MWh</a:t>
            </a:r>
            <a:r>
              <a:rPr lang="en-US" dirty="0"/>
              <a:t> and is consistent throughout the CAISO system. The Low Voltage TAC applies to the CAISO operated portion of systems within each individual utility service territory. For PG&amp;E the use rate charged is currently $6.057/</a:t>
            </a:r>
            <a:r>
              <a:rPr lang="en-US" dirty="0" err="1"/>
              <a:t>MWh</a:t>
            </a:r>
            <a:r>
              <a:rPr lang="en-US" dirty="0"/>
              <a:t>, resulting in a total 2013 charge of $14.92/</a:t>
            </a:r>
            <a:r>
              <a:rPr lang="en-US" dirty="0" err="1"/>
              <a:t>MWh</a:t>
            </a:r>
            <a:r>
              <a:rPr lang="en-US" dirty="0"/>
              <a:t> (1.492¢/kWh). While the threshold definition of sub-transmission voltage and ISO operation varies between utilities, comparable cost allocation occurs either through ISO charges or internal utility accounting.</a:t>
            </a:r>
          </a:p>
          <a:p>
            <a:endParaRPr lang="en-US" dirty="0"/>
          </a:p>
        </p:txBody>
      </p:sp>
      <p:sp>
        <p:nvSpPr>
          <p:cNvPr id="4" name="Slide Number Placeholder 3"/>
          <p:cNvSpPr>
            <a:spLocks noGrp="1"/>
          </p:cNvSpPr>
          <p:nvPr>
            <p:ph type="sldNum" sz="quarter" idx="10"/>
          </p:nvPr>
        </p:nvSpPr>
        <p:spPr/>
        <p:txBody>
          <a:bodyPr/>
          <a:lstStyle/>
          <a:p>
            <a:fld id="{14F73B3B-FDE2-1B4D-BEF7-9423ACA9C33D}" type="slidenum">
              <a:rPr lang="en-US" smtClean="0"/>
              <a:pPr/>
              <a:t>40</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Today, </a:t>
            </a:r>
            <a:r>
              <a:rPr lang="en-US" sz="1200" b="1" kern="1200" dirty="0" err="1" smtClean="0">
                <a:solidFill>
                  <a:schemeClr val="tx1"/>
                </a:solidFill>
                <a:latin typeface="+mn-lt"/>
                <a:ea typeface="+mn-ea"/>
                <a:cs typeface="+mn-cs"/>
              </a:rPr>
              <a:t>levelized</a:t>
            </a:r>
            <a:r>
              <a:rPr lang="en-US" sz="1200" b="1" kern="1200" dirty="0" smtClean="0">
                <a:solidFill>
                  <a:schemeClr val="tx1"/>
                </a:solidFill>
                <a:latin typeface="+mn-lt"/>
                <a:ea typeface="+mn-ea"/>
                <a:cs typeface="+mn-cs"/>
              </a:rPr>
              <a:t> transmission costs associated with solar delivered over high voltage transmission adds 33% to the contract energy price, or 2.7¢/kWh. With transmission costs forecast to rise at &gt;7% per year, in ten years the cost of transmission will exceed the cost of energy.</a:t>
            </a:r>
            <a:endParaRPr lang="en-US" b="1" dirty="0" smtClean="0"/>
          </a:p>
          <a:p>
            <a:endParaRPr lang="en-US" dirty="0" smtClean="0"/>
          </a:p>
          <a:p>
            <a:r>
              <a:rPr lang="en-US" dirty="0" smtClean="0"/>
              <a:t>Driven by high cost of new transmission</a:t>
            </a:r>
          </a:p>
          <a:p>
            <a:r>
              <a:rPr lang="en-US" dirty="0"/>
              <a:t>TAC rates have increased at an annualized rate exceeding 15% since 2005 as new transmission dependent generation has been approved, and new transmission capacity is far more costly than maintaining existing capacity. CAISO mid value estimates for the rate of increase in TAC charges will be substantially less than the recent trend and prior CPUC estimates, as illustrated below. Utilizing CAISOs current projected average future estimate of 7% nominal escalation (5% real) over the next 20 years, the </a:t>
            </a:r>
            <a:r>
              <a:rPr lang="en-US" dirty="0" err="1"/>
              <a:t>levelized</a:t>
            </a:r>
            <a:r>
              <a:rPr lang="en-US" dirty="0"/>
              <a:t> current value of avoidable TAC charges applicable to a 20 year DG PPA is 2.4 ¢/kWh.</a:t>
            </a:r>
          </a:p>
          <a:p>
            <a:r>
              <a:rPr lang="en-US" dirty="0"/>
              <a:t> The original data on TAC growth was provided by the City of Palo Alto municipal utilities. We independently verified their results with ISO data, and our findings were confirmed by Navigant Consulting, who have performed related analysis for clients. These results have been presented in numerous forums and in formal comments in multiple proceedings over the past two years without contradiction. A recent update by the Palo Alto Utilities put this figure at 2.7¢/kWh, and this value is used by the utility in bid equalization and avoided cost basis for local procurement</a:t>
            </a:r>
          </a:p>
          <a:p>
            <a:endParaRPr lang="en-US" dirty="0"/>
          </a:p>
        </p:txBody>
      </p:sp>
      <p:sp>
        <p:nvSpPr>
          <p:cNvPr id="4" name="Slide Number Placeholder 3"/>
          <p:cNvSpPr>
            <a:spLocks noGrp="1"/>
          </p:cNvSpPr>
          <p:nvPr>
            <p:ph type="sldNum" sz="quarter" idx="10"/>
          </p:nvPr>
        </p:nvSpPr>
        <p:spPr/>
        <p:txBody>
          <a:bodyPr/>
          <a:lstStyle/>
          <a:p>
            <a:pPr>
              <a:defRPr/>
            </a:pPr>
            <a:fld id="{3335A558-6010-4FC3-80AE-06512C79B02D}" type="slidenum">
              <a:rPr lang="en-US" smtClean="0"/>
              <a:pPr>
                <a:defRPr/>
              </a:pPr>
              <a:t>41</a:t>
            </a:fld>
            <a:endParaRPr lang="en-US"/>
          </a:p>
        </p:txBody>
      </p:sp>
    </p:spTree>
    <p:extLst>
      <p:ext uri="{BB962C8B-B14F-4D97-AF65-F5344CB8AC3E}">
        <p14:creationId xmlns:p14="http://schemas.microsoft.com/office/powerpoint/2010/main" val="1880457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dirty="0" smtClean="0"/>
              <a:t>The key quotes</a:t>
            </a:r>
            <a:r>
              <a:rPr lang="en-US" baseline="0" dirty="0" smtClean="0"/>
              <a:t> and diagram shown in this slide are taken from </a:t>
            </a:r>
            <a:r>
              <a:rPr lang="en-US" dirty="0" smtClean="0"/>
              <a:t>a paper</a:t>
            </a:r>
            <a:r>
              <a:rPr lang="en-US" baseline="0" dirty="0" smtClean="0"/>
              <a:t> published in May 2014 by Lorenzo </a:t>
            </a:r>
            <a:r>
              <a:rPr lang="en-US" baseline="0" dirty="0" err="1" smtClean="0"/>
              <a:t>Kristov</a:t>
            </a:r>
            <a:r>
              <a:rPr lang="en-US" baseline="0" dirty="0" smtClean="0"/>
              <a:t> of CAISO and Paul Di Martini of the Caltech </a:t>
            </a:r>
            <a:r>
              <a:rPr lang="en-US" baseline="0" dirty="0" err="1" smtClean="0"/>
              <a:t>Resnick</a:t>
            </a:r>
            <a:r>
              <a:rPr lang="en-US" baseline="0" dirty="0" smtClean="0"/>
              <a:t> Institute.</a:t>
            </a:r>
            <a:endParaRPr lang="en-US" dirty="0"/>
          </a:p>
        </p:txBody>
      </p:sp>
      <p:sp>
        <p:nvSpPr>
          <p:cNvPr id="4" name="Slide Number Placeholder 3"/>
          <p:cNvSpPr>
            <a:spLocks noGrp="1"/>
          </p:cNvSpPr>
          <p:nvPr>
            <p:ph type="sldNum" sz="quarter" idx="10"/>
          </p:nvPr>
        </p:nvSpPr>
        <p:spPr/>
        <p:txBody>
          <a:bodyPr/>
          <a:lstStyle/>
          <a:p>
            <a:pPr>
              <a:defRPr/>
            </a:pPr>
            <a:fld id="{3335A558-6010-4FC3-80AE-06512C79B02D}" type="slidenum">
              <a:rPr lang="en-US" smtClean="0"/>
              <a:pPr>
                <a:defRPr/>
              </a:pPr>
              <a:t>42</a:t>
            </a:fld>
            <a:endParaRPr lang="en-US"/>
          </a:p>
        </p:txBody>
      </p:sp>
    </p:spTree>
    <p:extLst>
      <p:ext uri="{BB962C8B-B14F-4D97-AF65-F5344CB8AC3E}">
        <p14:creationId xmlns:p14="http://schemas.microsoft.com/office/powerpoint/2010/main" val="18804579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endParaRPr lang="en-US" dirty="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C8111C-4AF5-4B28-9A4F-A916583005F2}" type="slidenum">
              <a:rPr lang="en-US">
                <a:ea typeface="ＭＳ Ｐゴシック"/>
                <a:cs typeface="ＭＳ Ｐゴシック"/>
              </a:rPr>
              <a:pPr fontAlgn="base">
                <a:spcBef>
                  <a:spcPct val="0"/>
                </a:spcBef>
                <a:spcAft>
                  <a:spcPct val="0"/>
                </a:spcAft>
                <a:defRPr/>
              </a:pPr>
              <a:t>43</a:t>
            </a:fld>
            <a:endParaRPr lang="en-US">
              <a:ea typeface="ＭＳ Ｐゴシック"/>
              <a:cs typeface="ＭＳ Ｐゴシック"/>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kern="1200" dirty="0" smtClean="0">
                <a:solidFill>
                  <a:schemeClr val="tx1"/>
                </a:solidFill>
                <a:effectLst/>
                <a:latin typeface="+mn-lt"/>
                <a:ea typeface="+mn-ea"/>
                <a:cs typeface="+mn-cs"/>
              </a:rPr>
              <a:t>The California Independent System Operator (CAISO) created the “Duck Chart”</a:t>
            </a:r>
            <a:r>
              <a:rPr lang="en-US" sz="1200" kern="1200" baseline="0" dirty="0" smtClean="0">
                <a:solidFill>
                  <a:schemeClr val="tx1"/>
                </a:solidFill>
                <a:effectLst/>
                <a:latin typeface="+mn-lt"/>
                <a:ea typeface="+mn-ea"/>
                <a:cs typeface="+mn-cs"/>
              </a:rPr>
              <a:t> to show how high levels of solar</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could result in system balancing issues starting in 2015 </a:t>
            </a:r>
            <a:r>
              <a:rPr lang="en-US" sz="1200" kern="1200" dirty="0" smtClean="0">
                <a:solidFill>
                  <a:schemeClr val="tx1"/>
                </a:solidFill>
                <a:effectLst/>
                <a:latin typeface="+mn-lt"/>
                <a:ea typeface="+mn-ea"/>
                <a:cs typeface="+mn-cs"/>
              </a:rPr>
              <a:t>as California approaches the 33% RPS in 2020</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CAISO</a:t>
            </a:r>
            <a:r>
              <a:rPr lang="en-US" sz="1200" kern="1200" baseline="0" dirty="0" smtClean="0">
                <a:solidFill>
                  <a:schemeClr val="tx1"/>
                </a:solidFill>
                <a:effectLst/>
                <a:latin typeface="+mn-lt"/>
                <a:ea typeface="+mn-ea"/>
                <a:cs typeface="+mn-cs"/>
              </a:rPr>
              <a:t> has</a:t>
            </a:r>
            <a:r>
              <a:rPr lang="en-US" sz="1200" kern="1200" dirty="0" smtClean="0">
                <a:solidFill>
                  <a:schemeClr val="tx1"/>
                </a:solidFill>
                <a:effectLst/>
                <a:latin typeface="+mn-lt"/>
                <a:ea typeface="+mn-ea"/>
                <a:cs typeface="+mn-cs"/>
              </a:rPr>
              <a:t> proposed procurement</a:t>
            </a:r>
            <a:r>
              <a:rPr lang="en-US" sz="1200" kern="1200" baseline="0" dirty="0" smtClean="0">
                <a:solidFill>
                  <a:schemeClr val="tx1"/>
                </a:solidFill>
                <a:effectLst/>
                <a:latin typeface="+mn-lt"/>
                <a:ea typeface="+mn-ea"/>
                <a:cs typeface="+mn-cs"/>
              </a:rPr>
              <a:t> of </a:t>
            </a:r>
            <a:r>
              <a:rPr lang="en-US" sz="1200" kern="1200" dirty="0" smtClean="0">
                <a:solidFill>
                  <a:schemeClr val="tx1"/>
                </a:solidFill>
                <a:effectLst/>
                <a:latin typeface="+mn-lt"/>
                <a:ea typeface="+mn-ea"/>
                <a:cs typeface="+mn-cs"/>
              </a:rPr>
              <a:t>“flexible</a:t>
            </a:r>
            <a:r>
              <a:rPr lang="en-US" sz="1200" kern="1200" baseline="0" dirty="0" smtClean="0">
                <a:solidFill>
                  <a:schemeClr val="tx1"/>
                </a:solidFill>
                <a:effectLst/>
                <a:latin typeface="+mn-lt"/>
                <a:ea typeface="+mn-ea"/>
                <a:cs typeface="+mn-cs"/>
              </a:rPr>
              <a:t> capacity”, especially natural gas, to address the steep ramps and over-generation issues that may occur in the shoulder months as solar comes online in the mornings and tapers off in the evenings.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 integrating</a:t>
            </a:r>
            <a:r>
              <a:rPr lang="en-US" sz="1200" kern="1200" baseline="0" dirty="0" smtClean="0">
                <a:solidFill>
                  <a:schemeClr val="tx1"/>
                </a:solidFill>
                <a:effectLst/>
                <a:latin typeface="+mn-lt"/>
                <a:ea typeface="+mn-ea"/>
                <a:cs typeface="+mn-cs"/>
              </a:rPr>
              <a:t> renewables with natural gas is a step backwards from California’s clean energy and GHG goals.  Further, the Loading Order requires California to procure low carbon resources before fossil resources.  </a:t>
            </a:r>
          </a:p>
          <a:p>
            <a:endParaRPr lang="en-US" dirty="0" smtClean="0">
              <a:effectLst/>
            </a:endParaRPr>
          </a:p>
          <a:p>
            <a:r>
              <a:rPr lang="en-US" dirty="0" smtClean="0">
                <a:effectLst/>
              </a:rPr>
              <a:t>NOTES:</a:t>
            </a:r>
          </a:p>
          <a:p>
            <a:pPr>
              <a:spcBef>
                <a:spcPct val="0"/>
              </a:spcBef>
            </a:pPr>
            <a:r>
              <a:rPr lang="en-US" dirty="0" smtClean="0"/>
              <a:t>The Duck Chart shows a typical March day,</a:t>
            </a:r>
            <a:r>
              <a:rPr lang="en-US" baseline="0" dirty="0" smtClean="0"/>
              <a:t> with each line representing a different year, from 2012 – 2020.</a:t>
            </a:r>
          </a:p>
          <a:p>
            <a:pPr>
              <a:spcBef>
                <a:spcPct val="0"/>
              </a:spcBef>
            </a:pPr>
            <a:r>
              <a:rPr lang="en-US" baseline="0" dirty="0" smtClean="0"/>
              <a:t>The bottom x-axis represents time of day, starting at midnight and ending at midnight.</a:t>
            </a:r>
          </a:p>
          <a:p>
            <a:pPr marL="0" marR="0" indent="0" algn="l" defTabSz="457200" rtl="0" eaLnBrk="1" fontAlgn="auto" latinLnBrk="0" hangingPunct="1">
              <a:lnSpc>
                <a:spcPct val="100000"/>
              </a:lnSpc>
              <a:spcBef>
                <a:spcPct val="0"/>
              </a:spcBef>
              <a:spcAft>
                <a:spcPts val="0"/>
              </a:spcAft>
              <a:buClrTx/>
              <a:buSzTx/>
              <a:buFontTx/>
              <a:buNone/>
              <a:tabLst/>
              <a:defRPr/>
            </a:pPr>
            <a:r>
              <a:rPr lang="en-US" baseline="0" dirty="0" smtClean="0"/>
              <a:t>The left y-axis shows net load in MW, meaning load minus wind and solar generation.</a:t>
            </a:r>
          </a:p>
          <a:p>
            <a:pPr marL="0" marR="0" indent="0" algn="l" defTabSz="457200" rtl="0" eaLnBrk="1" fontAlgn="auto" latinLnBrk="0" hangingPunct="1">
              <a:lnSpc>
                <a:spcPct val="100000"/>
              </a:lnSpc>
              <a:spcBef>
                <a:spcPct val="0"/>
              </a:spcBef>
              <a:spcAft>
                <a:spcPts val="0"/>
              </a:spcAft>
              <a:buClrTx/>
              <a:buSzTx/>
              <a:buFontTx/>
              <a:buNone/>
              <a:tabLst/>
              <a:defRPr/>
            </a:pPr>
            <a:r>
              <a:rPr lang="en-US" baseline="0" dirty="0" smtClean="0">
                <a:effectLst/>
              </a:rPr>
              <a:t>The chart shows that the shape of the net load curve begins to shift dramatically in 2015 due to increasing solar generation.</a:t>
            </a:r>
          </a:p>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baseline="0" dirty="0" smtClean="0">
                <a:solidFill>
                  <a:schemeClr val="tx1"/>
                </a:solidFill>
                <a:effectLst/>
                <a:latin typeface="+mn-lt"/>
                <a:ea typeface="+mn-ea"/>
                <a:cs typeface="+mn-cs"/>
              </a:rPr>
              <a:t>Potential over-generation shown starting in 2018 in the afternoon as net demand within CAISO territory would be lower than </a:t>
            </a:r>
            <a:r>
              <a:rPr lang="en-US" sz="1200" kern="1200" dirty="0" smtClean="0">
                <a:solidFill>
                  <a:schemeClr val="tx1"/>
                </a:solidFill>
                <a:effectLst/>
                <a:latin typeface="+mn-lt"/>
                <a:ea typeface="+mn-ea"/>
                <a:cs typeface="+mn-cs"/>
              </a:rPr>
              <a:t>supply of inflexible, conventional base-load resources that are expensive to turn off – such as nuclear and less flexible natural gas.</a:t>
            </a:r>
            <a:r>
              <a:rPr lang="en-US" sz="1200" kern="1200" baseline="0" dirty="0" smtClean="0">
                <a:solidFill>
                  <a:schemeClr val="tx1"/>
                </a:solidFill>
                <a:effectLst/>
                <a:latin typeface="+mn-lt"/>
                <a:ea typeface="+mn-ea"/>
                <a:cs typeface="+mn-cs"/>
              </a:rPr>
              <a:t>  </a:t>
            </a:r>
            <a:r>
              <a:rPr lang="en-US" baseline="0" dirty="0" smtClean="0">
                <a:effectLst/>
              </a:rPr>
              <a:t>(March and April are more extreme cases because solar intensity is relatively high but the summer air conditioning needs haven’t kicked in.)</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The annotations</a:t>
            </a:r>
            <a:r>
              <a:rPr lang="en-US" baseline="0" dirty="0" smtClean="0"/>
              <a:t> shows the periods during this March 2020 day with sharp changes in net demand.</a:t>
            </a:r>
          </a:p>
          <a:p>
            <a:pPr marL="0" marR="0" indent="0" algn="l" defTabSz="457200" rtl="0" eaLnBrk="1" fontAlgn="auto" latinLnBrk="0" hangingPunct="1">
              <a:lnSpc>
                <a:spcPct val="100000"/>
              </a:lnSpc>
              <a:spcBef>
                <a:spcPct val="0"/>
              </a:spcBef>
              <a:spcAft>
                <a:spcPts val="0"/>
              </a:spcAft>
              <a:buClrTx/>
              <a:buSzTx/>
              <a:buFontTx/>
              <a:buNone/>
              <a:tabLst/>
              <a:defRPr/>
            </a:pPr>
            <a:r>
              <a:rPr lang="en-US" baseline="0" dirty="0" smtClean="0"/>
              <a:t>1</a:t>
            </a:r>
            <a:r>
              <a:rPr lang="en-US" baseline="30000" dirty="0" smtClean="0"/>
              <a:t>st</a:t>
            </a:r>
            <a:r>
              <a:rPr lang="en-US" baseline="0" dirty="0" smtClean="0"/>
              <a:t> – the quick 5,300 MW drop in net load from 8am-11am, as the sun rises and solar generation comes online</a:t>
            </a:r>
          </a:p>
          <a:p>
            <a:pPr marL="0" marR="0" indent="0" algn="l" defTabSz="457200" rtl="0" eaLnBrk="1" fontAlgn="auto" latinLnBrk="0" hangingPunct="1">
              <a:lnSpc>
                <a:spcPct val="100000"/>
              </a:lnSpc>
              <a:spcBef>
                <a:spcPct val="0"/>
              </a:spcBef>
              <a:spcAft>
                <a:spcPts val="0"/>
              </a:spcAft>
              <a:buClrTx/>
              <a:buSzTx/>
              <a:buFontTx/>
              <a:buNone/>
              <a:tabLst/>
              <a:defRPr/>
            </a:pPr>
            <a:r>
              <a:rPr lang="en-US" baseline="0" dirty="0" smtClean="0"/>
              <a:t>2</a:t>
            </a:r>
            <a:r>
              <a:rPr lang="en-US" baseline="30000" dirty="0" smtClean="0"/>
              <a:t>nd</a:t>
            </a:r>
            <a:r>
              <a:rPr lang="en-US" baseline="0" dirty="0" smtClean="0"/>
              <a:t> – the steep rise of 13,100 MW in net load from 5pm-8pm, as the sun sets and solar output declines</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ct val="0"/>
              </a:spcBef>
              <a:spcAft>
                <a:spcPts val="0"/>
              </a:spcAft>
              <a:buClrTx/>
              <a:buSzTx/>
              <a:buFontTx/>
              <a:buNone/>
              <a:tabLst/>
              <a:defRPr/>
            </a:pPr>
            <a:endParaRPr lang="en-US" dirty="0" smtClean="0">
              <a:effectLst/>
            </a:endParaRPr>
          </a:p>
          <a:p>
            <a:pPr>
              <a:spcBef>
                <a:spcPct val="0"/>
              </a:spcBef>
            </a:pPr>
            <a:endParaRPr lang="en-US" dirty="0" smtClean="0"/>
          </a:p>
        </p:txBody>
      </p:sp>
      <p:sp>
        <p:nvSpPr>
          <p:cNvPr id="35844"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12" tIns="46956" rIns="93912" bIns="46956" anchor="b"/>
          <a:lstStyle/>
          <a:p>
            <a:pPr algn="r"/>
            <a:fld id="{7EA841E0-2D0D-4211-ACAE-C96B997E0FCF}" type="slidenum">
              <a:rPr lang="en-US" sz="1200">
                <a:latin typeface="Calibri" pitchFamily="34" charset="0"/>
              </a:rPr>
              <a:pPr algn="r"/>
              <a:t>44</a:t>
            </a:fld>
            <a:endParaRPr lang="en-US" sz="1200" dirty="0">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Clean Coalition has developed a model to illustrate how </a:t>
            </a:r>
            <a:r>
              <a:rPr lang="en-US" sz="1200" kern="1200" dirty="0" smtClean="0">
                <a:solidFill>
                  <a:schemeClr val="tx1"/>
                </a:solidFill>
                <a:effectLst/>
                <a:latin typeface="+mn-lt"/>
                <a:ea typeface="+mn-ea"/>
                <a:cs typeface="+mn-cs"/>
              </a:rPr>
              <a:t>California can integrate renewables in </a:t>
            </a:r>
            <a:r>
              <a:rPr lang="en-US" sz="1200" kern="1200" baseline="0" dirty="0" smtClean="0">
                <a:solidFill>
                  <a:schemeClr val="tx1"/>
                </a:solidFill>
                <a:effectLst/>
                <a:latin typeface="+mn-lt"/>
                <a:ea typeface="+mn-ea"/>
                <a:cs typeface="+mn-cs"/>
              </a:rPr>
              <a:t>2020 with dynamic grid solutions.</a:t>
            </a:r>
          </a:p>
          <a:p>
            <a:pPr>
              <a:spcBef>
                <a:spcPct val="0"/>
              </a:spcBef>
            </a:pPr>
            <a:endParaRPr lang="en-US"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red line shows the 2020 net load curve, while the orange dotted line shows the 2013 net load for comparison.</a:t>
            </a:r>
            <a:endParaRPr lang="en-US"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Please note that while the projections of net load on this chart are from the CAISO Duck Chart, the following slides show Clean Coalition’s projections of potential solutions.  The assumptions are available in the back-up slides.</a:t>
            </a:r>
          </a:p>
          <a:p>
            <a:pPr marL="0" marR="0" indent="0" algn="l" defTabSz="457200" rtl="0" eaLnBrk="1" fontAlgn="auto" latinLnBrk="0" hangingPunct="1">
              <a:lnSpc>
                <a:spcPct val="100000"/>
              </a:lnSpc>
              <a:spcBef>
                <a:spcPct val="0"/>
              </a:spcBef>
              <a:spcAft>
                <a:spcPts val="0"/>
              </a:spcAft>
              <a:buClrTx/>
              <a:buSzTx/>
              <a:buFontTx/>
              <a:buNone/>
              <a:tabLst/>
              <a:defRPr/>
            </a:pPr>
            <a:endParaRPr lang="en-US" dirty="0" smtClean="0"/>
          </a:p>
        </p:txBody>
      </p:sp>
      <p:sp>
        <p:nvSpPr>
          <p:cNvPr id="35844"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12" tIns="46956" rIns="93912" bIns="46956" anchor="b"/>
          <a:lstStyle/>
          <a:p>
            <a:pPr algn="r"/>
            <a:fld id="{7EA841E0-2D0D-4211-ACAE-C96B997E0FCF}" type="slidenum">
              <a:rPr lang="en-US" sz="1200">
                <a:latin typeface="Calibri" pitchFamily="34" charset="0"/>
              </a:rPr>
              <a:pPr algn="r"/>
              <a:t>45</a:t>
            </a:fld>
            <a:endParaRPr lang="en-US" sz="1200" dirty="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First it’s important to remember</a:t>
            </a:r>
            <a:r>
              <a:rPr lang="en-US" baseline="0" dirty="0" smtClean="0"/>
              <a:t> that t</a:t>
            </a:r>
            <a:r>
              <a:rPr lang="en-US" dirty="0" smtClean="0"/>
              <a:t>he original CAISO chart only includes net</a:t>
            </a:r>
            <a:r>
              <a:rPr lang="en-US" baseline="0" dirty="0" smtClean="0"/>
              <a:t> load for </a:t>
            </a:r>
            <a:r>
              <a:rPr lang="en-US" dirty="0" smtClean="0"/>
              <a:t>CAISO territory.  Once you remove this limitation, the picture looks much less extreme.  </a:t>
            </a:r>
          </a:p>
          <a:p>
            <a:pPr>
              <a:spcBef>
                <a:spcPct val="0"/>
              </a:spcBef>
            </a:pPr>
            <a:endParaRPr lang="en-US" baseline="0" dirty="0" smtClean="0"/>
          </a:p>
          <a:p>
            <a:pPr>
              <a:spcBef>
                <a:spcPct val="0"/>
              </a:spcBef>
            </a:pPr>
            <a:r>
              <a:rPr lang="en-US" baseline="0" dirty="0" smtClean="0"/>
              <a:t>The new Energy Imbalance Market will help to facilitate exports, but we still need a study to determine how much California can rely on exports for resource planning purposes.</a:t>
            </a:r>
            <a:endParaRPr lang="en-US" dirty="0" smtClean="0"/>
          </a:p>
          <a:p>
            <a:pPr>
              <a:spcBef>
                <a:spcPct val="0"/>
              </a:spcBef>
            </a:pPr>
            <a:endParaRPr lang="en-US" dirty="0" smtClean="0"/>
          </a:p>
          <a:p>
            <a:pPr>
              <a:spcBef>
                <a:spcPct val="0"/>
              </a:spcBef>
            </a:pPr>
            <a:r>
              <a:rPr lang="en-US" dirty="0" smtClean="0"/>
              <a:t>NOTES:</a:t>
            </a:r>
          </a:p>
          <a:p>
            <a:pPr>
              <a:spcBef>
                <a:spcPct val="0"/>
              </a:spcBef>
            </a:pPr>
            <a:endParaRPr lang="en-US" sz="1200" b="0" i="0" u="none" strike="noStrike" kern="1200" baseline="0" dirty="0" smtClean="0">
              <a:solidFill>
                <a:schemeClr val="tx1"/>
              </a:solidFill>
              <a:latin typeface="+mn-lt"/>
              <a:ea typeface="+mn-ea"/>
              <a:cs typeface="+mn-cs"/>
            </a:endParaRPr>
          </a:p>
          <a:p>
            <a:pPr>
              <a:spcBef>
                <a:spcPct val="0"/>
              </a:spcBef>
            </a:pPr>
            <a:r>
              <a:rPr lang="en-US" sz="1200" b="0" i="0" u="none" strike="noStrike" kern="1200" baseline="0" dirty="0" smtClean="0">
                <a:solidFill>
                  <a:schemeClr val="tx1"/>
                </a:solidFill>
                <a:latin typeface="+mn-lt"/>
                <a:ea typeface="+mn-ea"/>
                <a:cs typeface="+mn-cs"/>
              </a:rPr>
              <a:t>From CAISO/NERC 2013 report:  The potential to export excess generation to neighboring BAs during low system demand periods may be feasible but impractical, because other BAs may need to keep a portion of their </a:t>
            </a:r>
            <a:r>
              <a:rPr lang="en-US" sz="1200" b="0" i="0" u="none" strike="noStrike" kern="1200" baseline="0" dirty="0" err="1" smtClean="0">
                <a:solidFill>
                  <a:schemeClr val="tx1"/>
                </a:solidFill>
                <a:latin typeface="+mn-lt"/>
                <a:ea typeface="+mn-ea"/>
                <a:cs typeface="+mn-cs"/>
              </a:rPr>
              <a:t>dispatchable</a:t>
            </a:r>
            <a:r>
              <a:rPr lang="en-US" sz="1200" b="0" i="0" u="none" strike="noStrike" kern="1200" baseline="0" dirty="0" smtClean="0">
                <a:solidFill>
                  <a:schemeClr val="tx1"/>
                </a:solidFill>
                <a:latin typeface="+mn-lt"/>
                <a:ea typeface="+mn-ea"/>
                <a:cs typeface="+mn-cs"/>
              </a:rPr>
              <a:t> resources on-line to meet load changes and comply with mandatory control performance standards. </a:t>
            </a:r>
            <a:endParaRPr lang="en-US" dirty="0" smtClean="0"/>
          </a:p>
          <a:p>
            <a:pPr>
              <a:spcBef>
                <a:spcPct val="0"/>
              </a:spcBef>
            </a:pPr>
            <a:endParaRPr lang="en-US" dirty="0" smtClean="0"/>
          </a:p>
          <a:p>
            <a:pPr>
              <a:spcBef>
                <a:spcPct val="0"/>
              </a:spcBef>
            </a:pPr>
            <a:r>
              <a:rPr lang="en-US" dirty="0" smtClean="0"/>
              <a:t>The purple dashed line shows imports/exports</a:t>
            </a:r>
            <a:r>
              <a:rPr lang="en-US" baseline="0" dirty="0" smtClean="0"/>
              <a:t> of renewables</a:t>
            </a:r>
            <a:r>
              <a:rPr lang="en-US" dirty="0" smtClean="0"/>
              <a:t> in</a:t>
            </a:r>
            <a:r>
              <a:rPr lang="en-US" baseline="0" dirty="0" smtClean="0"/>
              <a:t> MWs reflected on the scale to the right.</a:t>
            </a:r>
            <a:endParaRPr lang="en-US" dirty="0" smtClean="0"/>
          </a:p>
          <a:p>
            <a:pPr defTabSz="444993" eaLnBrk="1" fontAlgn="auto" hangingPunct="1">
              <a:spcBef>
                <a:spcPct val="0"/>
              </a:spcBef>
              <a:spcAft>
                <a:spcPts val="0"/>
              </a:spcAft>
              <a:defRPr/>
            </a:pPr>
            <a:r>
              <a:rPr lang="en-US" dirty="0" smtClean="0"/>
              <a:t>The dotted red line shows the old net load curve, while the new red line shows how Import/Export helps smooth the ramps in MWs reflected on the scale to the left.</a:t>
            </a:r>
          </a:p>
        </p:txBody>
      </p:sp>
      <p:sp>
        <p:nvSpPr>
          <p:cNvPr id="35844"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12" tIns="46956" rIns="93912" bIns="46956" anchor="b"/>
          <a:lstStyle/>
          <a:p>
            <a:pPr algn="r"/>
            <a:fld id="{7EA841E0-2D0D-4211-ACAE-C96B997E0FCF}" type="slidenum">
              <a:rPr lang="en-US" sz="1200">
                <a:latin typeface="Calibri" pitchFamily="34" charset="0"/>
              </a:rPr>
              <a:pPr algn="r"/>
              <a:t>46</a:t>
            </a:fld>
            <a:endParaRPr lang="en-US" sz="1200" dirty="0">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Demand response programs can incentivize customers to shift power consumption away from high net demand periods (flattening the head of the duck) and towards low net demand periods (lifting the belly of the duck).  The blue dashed line shows demand response in</a:t>
            </a:r>
            <a:r>
              <a:rPr lang="en-US" baseline="0" dirty="0" smtClean="0"/>
              <a:t> MWs reflected on the scale to the right.  </a:t>
            </a:r>
            <a:r>
              <a:rPr lang="en-US" dirty="0" smtClean="0"/>
              <a:t>The dotted red line shows the old net load curve, while the new red line shows how DR helps smooth the net load profile.  </a:t>
            </a:r>
          </a:p>
          <a:p>
            <a:endParaRPr lang="en-US" dirty="0" smtClean="0"/>
          </a:p>
          <a:p>
            <a:r>
              <a:rPr lang="en-US" dirty="0" smtClean="0"/>
              <a:t>We</a:t>
            </a:r>
            <a:r>
              <a:rPr lang="en-US" baseline="0" dirty="0" smtClean="0"/>
              <a:t> recommend that policymakers prioritize identifying DR resources available to address these needs and the necessary pricing to incentivize customer participation.  This is necessary since it’s not immediately obvious to policymakers or aggregators which commercial and industrial loads will be available to shift away from the early evenings and towards mid-day hours, and what price signals will be necessary.  </a:t>
            </a:r>
          </a:p>
          <a:p>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For</a:t>
            </a:r>
            <a:r>
              <a:rPr lang="en-US" baseline="0" dirty="0" smtClean="0"/>
              <a:t> example, </a:t>
            </a:r>
            <a:r>
              <a:rPr lang="en-US" dirty="0" smtClean="0"/>
              <a:t>electric vehicles can act as a combination of distributed storage and demand response, responding to pricing signals to charge during hours of low net demand and dispatching energy to address high net demand.  Since</a:t>
            </a:r>
            <a:r>
              <a:rPr lang="en-US" baseline="0" dirty="0" smtClean="0"/>
              <a:t> </a:t>
            </a:r>
            <a:r>
              <a:rPr lang="en-US" dirty="0" smtClean="0"/>
              <a:t>Governor Brown</a:t>
            </a:r>
            <a:r>
              <a:rPr lang="en-US" baseline="0" dirty="0" smtClean="0"/>
              <a:t> issued an Executive Order </a:t>
            </a:r>
            <a:r>
              <a:rPr lang="en-US" dirty="0" smtClean="0"/>
              <a:t>that established a target of 1.5 million zero-emission vehicles on the road in California by 2025, the CPUC has found that sending</a:t>
            </a:r>
            <a:r>
              <a:rPr lang="en-US" baseline="0" dirty="0" smtClean="0"/>
              <a:t> the right price signals to EV owners will be critical.  The next step is for California agencies to determine how much demand response with EVs and other loads can modify the net load profile and what programs and pricing will be necessary to accomplish this task.</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r>
              <a:rPr lang="en-US" dirty="0" smtClean="0"/>
              <a:t>Source for </a:t>
            </a:r>
            <a:r>
              <a:rPr lang="en-US" dirty="0" err="1" smtClean="0"/>
              <a:t>poiint</a:t>
            </a:r>
            <a:r>
              <a:rPr lang="en-US" dirty="0" smtClean="0"/>
              <a:t> that EV target represents</a:t>
            </a:r>
            <a:r>
              <a:rPr lang="en-US" baseline="0" dirty="0" smtClean="0"/>
              <a:t> </a:t>
            </a:r>
            <a:r>
              <a:rPr lang="en-US" dirty="0" smtClean="0"/>
              <a:t>10,000 MW of additional load – CPUC</a:t>
            </a:r>
            <a:r>
              <a:rPr lang="en-US" baseline="0" dirty="0" smtClean="0"/>
              <a:t> Vehicle-Grid Integration white paper </a:t>
            </a:r>
            <a:r>
              <a:rPr lang="en-US" baseline="0" smtClean="0"/>
              <a:t>(October 2013)</a:t>
            </a:r>
            <a:endParaRPr lang="en-US" dirty="0" smtClean="0"/>
          </a:p>
          <a:p>
            <a:endParaRPr lang="en-US" dirty="0" smtClean="0"/>
          </a:p>
          <a:p>
            <a:r>
              <a:rPr lang="en-US" dirty="0" smtClean="0"/>
              <a:t>NOTES:</a:t>
            </a:r>
          </a:p>
          <a:p>
            <a:r>
              <a:rPr lang="en-US" dirty="0" smtClean="0"/>
              <a:t>Negative DR = increase load</a:t>
            </a:r>
          </a:p>
          <a:p>
            <a:r>
              <a:rPr lang="en-US" dirty="0" smtClean="0"/>
              <a:t>Positive DR = reduce load</a:t>
            </a:r>
          </a:p>
          <a:p>
            <a:pPr defTabSz="444993" eaLnBrk="1" fontAlgn="auto" hangingPunct="1">
              <a:spcBef>
                <a:spcPts val="0"/>
              </a:spcBef>
              <a:spcAft>
                <a:spcPts val="0"/>
              </a:spcAft>
              <a:defRPr/>
            </a:pPr>
            <a:r>
              <a:rPr lang="en-US" dirty="0" smtClean="0"/>
              <a:t>Slide assumes a net load reduction of 1,600 MW from DR.  More details in back-up slides</a:t>
            </a:r>
          </a:p>
          <a:p>
            <a:pPr defTabSz="444993" eaLnBrk="1" fontAlgn="auto" hangingPunct="1">
              <a:spcBef>
                <a:spcPts val="0"/>
              </a:spcBef>
              <a:spcAft>
                <a:spcPts val="0"/>
              </a:spcAft>
              <a:defRPr/>
            </a:pPr>
            <a:endParaRPr lang="en-US" dirty="0" smtClean="0"/>
          </a:p>
          <a:p>
            <a:endParaRPr lang="en-US" dirty="0" smtClean="0"/>
          </a:p>
        </p:txBody>
      </p:sp>
      <p:sp>
        <p:nvSpPr>
          <p:cNvPr id="35844"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12" tIns="46956" rIns="93912" bIns="46956" anchor="b"/>
          <a:lstStyle/>
          <a:p>
            <a:pPr algn="r"/>
            <a:fld id="{7EA841E0-2D0D-4211-ACAE-C96B997E0FCF}" type="slidenum">
              <a:rPr lang="en-US" sz="1200">
                <a:latin typeface="Calibri" pitchFamily="34" charset="0"/>
              </a:rPr>
              <a:pPr algn="r"/>
              <a:t>47</a:t>
            </a:fld>
            <a:endParaRPr lang="en-US" sz="1200" dirty="0">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Energy storage can similarly charge during hours of low net demand and dispatch energy to the grid when desirable to address high demand, as illustrated by the dashed pink line.  It is</a:t>
            </a:r>
            <a:r>
              <a:rPr lang="en-US" baseline="0" dirty="0" smtClean="0"/>
              <a:t> also an ideal resource for addressing minute-by-minute balancing needs</a:t>
            </a:r>
            <a:endParaRPr lang="en-US" dirty="0" smtClean="0"/>
          </a:p>
          <a:p>
            <a:endParaRPr lang="en-US" dirty="0" smtClean="0"/>
          </a:p>
          <a:p>
            <a:r>
              <a:rPr lang="en-US" dirty="0" smtClean="0"/>
              <a:t>The dotted red line shows the old net load curve, while the new red line shows how ES helps smooth the net load profile.</a:t>
            </a:r>
          </a:p>
          <a:p>
            <a:endParaRPr lang="en-US" dirty="0" smtClean="0"/>
          </a:p>
          <a:p>
            <a:pPr defTabSz="444993" eaLnBrk="1" fontAlgn="auto" hangingPunct="1">
              <a:spcBef>
                <a:spcPts val="0"/>
              </a:spcBef>
              <a:spcAft>
                <a:spcPts val="0"/>
              </a:spcAft>
              <a:defRPr/>
            </a:pPr>
            <a:r>
              <a:rPr lang="en-US" dirty="0" smtClean="0"/>
              <a:t>Slide assumes a 1,500 MW maximum charge (below line) &amp; 1,000 MW max dispatch (above the line) from ES. </a:t>
            </a:r>
          </a:p>
          <a:p>
            <a:endParaRPr lang="en-US" dirty="0" smtClean="0"/>
          </a:p>
          <a:p>
            <a:endParaRPr lang="en-US" dirty="0" smtClean="0"/>
          </a:p>
        </p:txBody>
      </p:sp>
      <p:sp>
        <p:nvSpPr>
          <p:cNvPr id="35844"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12" tIns="46956" rIns="93912" bIns="46956" anchor="b"/>
          <a:lstStyle/>
          <a:p>
            <a:pPr algn="r"/>
            <a:fld id="{7EA841E0-2D0D-4211-ACAE-C96B997E0FCF}" type="slidenum">
              <a:rPr lang="en-US" sz="1200">
                <a:latin typeface="Calibri" pitchFamily="34" charset="0"/>
              </a:rPr>
              <a:pPr algn="r"/>
              <a:t>48</a:t>
            </a:fld>
            <a:endParaRPr lang="en-US" sz="1200" dirty="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1198563" y="701675"/>
            <a:ext cx="4683125" cy="3511550"/>
          </a:xfrm>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lIns="93903" tIns="46952" rIns="93903" bIns="46952" numCol="1" anchor="t" anchorCtr="0" compatLnSpc="1">
            <a:prstTxWarp prst="textNoShape">
              <a:avLst/>
            </a:prstTxWarp>
          </a:bodyPr>
          <a:lstStyle/>
          <a:p>
            <a:pPr defTabSz="991295">
              <a:spcBef>
                <a:spcPct val="0"/>
              </a:spcBef>
            </a:pPr>
            <a:endParaRPr lang="en-US" dirty="0" smtClean="0"/>
          </a:p>
        </p:txBody>
      </p:sp>
      <p:sp>
        <p:nvSpPr>
          <p:cNvPr id="31747"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03" tIns="46952" rIns="93903" bIns="46952" anchor="b"/>
          <a:lstStyle/>
          <a:p>
            <a:pPr algn="r" defTabSz="443474"/>
            <a:fld id="{B134AE64-47E0-4BCB-B275-A8DAAE3762B8}" type="slidenum">
              <a:rPr lang="en-US" sz="1200">
                <a:latin typeface="Calibri" pitchFamily="34" charset="0"/>
              </a:rPr>
              <a:pPr algn="r" defTabSz="443474"/>
              <a:t>4</a:t>
            </a:fld>
            <a:endParaRPr lang="en-US" sz="1200" dirty="0">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At times, it may be cost-effective to strategically curtail some solar generation to reduce the steep angle of the change in net demand.  </a:t>
            </a:r>
          </a:p>
          <a:p>
            <a:r>
              <a:rPr lang="en-US" sz="1200" b="0" i="0" u="none" strike="noStrike" kern="1200" baseline="0" dirty="0" smtClean="0">
                <a:solidFill>
                  <a:schemeClr val="tx1"/>
                </a:solidFill>
                <a:latin typeface="+mn-lt"/>
                <a:ea typeface="+mn-ea"/>
                <a:cs typeface="+mn-cs"/>
              </a:rPr>
              <a:t>First, curtail </a:t>
            </a:r>
            <a:r>
              <a:rPr lang="en-US" sz="1200" b="0" i="0" u="none" strike="noStrike" kern="1200" baseline="0" dirty="0" err="1" smtClean="0">
                <a:solidFill>
                  <a:schemeClr val="tx1"/>
                </a:solidFill>
                <a:latin typeface="+mn-lt"/>
                <a:ea typeface="+mn-ea"/>
                <a:cs typeface="+mn-cs"/>
              </a:rPr>
              <a:t>baseload</a:t>
            </a:r>
            <a:r>
              <a:rPr lang="en-US" sz="1200" b="0" i="0" u="none" strike="noStrike" kern="1200" baseline="0" dirty="0" smtClean="0">
                <a:solidFill>
                  <a:schemeClr val="tx1"/>
                </a:solidFill>
                <a:latin typeface="+mn-lt"/>
                <a:ea typeface="+mn-ea"/>
                <a:cs typeface="+mn-cs"/>
              </a:rPr>
              <a:t>, schedule maintenance during shoulder months.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Solar curtailment costs include increasing solar procurement to make up for curtailed energy to comply with an RPS.</a:t>
            </a: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Slide assumes a net reduction of 1,500MW solar generation.  More details in back-up slides.</a:t>
            </a:r>
            <a:endParaRPr lang="en-US" dirty="0" smtClean="0"/>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dirty="0" smtClean="0"/>
          </a:p>
        </p:txBody>
      </p:sp>
      <p:sp>
        <p:nvSpPr>
          <p:cNvPr id="35844"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12" tIns="46956" rIns="93912" bIns="46956" anchor="b"/>
          <a:lstStyle/>
          <a:p>
            <a:pPr algn="r"/>
            <a:fld id="{7EA841E0-2D0D-4211-ACAE-C96B997E0FCF}" type="slidenum">
              <a:rPr lang="en-US" sz="1200">
                <a:latin typeface="Calibri" pitchFamily="34" charset="0"/>
              </a:rPr>
              <a:pPr algn="r"/>
              <a:t>49</a:t>
            </a:fld>
            <a:endParaRPr lang="en-US" sz="1200" dirty="0">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With all solutions</a:t>
            </a:r>
            <a:r>
              <a:rPr lang="en-US" baseline="0" dirty="0" smtClean="0"/>
              <a:t> in place, the changes in net demand are very manageable.</a:t>
            </a:r>
          </a:p>
          <a:p>
            <a:pPr>
              <a:spcBef>
                <a:spcPct val="0"/>
              </a:spcBef>
            </a:pPr>
            <a:endParaRPr lang="en-US" baseline="0" dirty="0" smtClean="0"/>
          </a:p>
          <a:p>
            <a:pPr>
              <a:spcBef>
                <a:spcPct val="0"/>
              </a:spcBef>
            </a:pPr>
            <a:r>
              <a:rPr lang="en-US" baseline="0" dirty="0" smtClean="0"/>
              <a:t>The dotted red line is the original net load curve, and the solid red line is the new curve once all solutions are delivered.  The orange dashed line is the 2013 net load for comparison.</a:t>
            </a:r>
            <a:endParaRPr lang="en-US" sz="1200" kern="1200" dirty="0" smtClean="0">
              <a:solidFill>
                <a:schemeClr val="tx1"/>
              </a:solidFill>
              <a:effectLst/>
              <a:latin typeface="+mn-lt"/>
              <a:ea typeface="+mn-ea"/>
              <a:cs typeface="+mn-cs"/>
            </a:endParaRPr>
          </a:p>
          <a:p>
            <a:pPr>
              <a:spcBef>
                <a:spcPct val="0"/>
              </a:spcBef>
            </a:pPr>
            <a:endParaRPr lang="en-US" dirty="0" smtClean="0"/>
          </a:p>
        </p:txBody>
      </p:sp>
      <p:sp>
        <p:nvSpPr>
          <p:cNvPr id="35844"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12" tIns="46956" rIns="93912" bIns="46956" anchor="b"/>
          <a:lstStyle/>
          <a:p>
            <a:pPr algn="r"/>
            <a:fld id="{7EA841E0-2D0D-4211-ACAE-C96B997E0FCF}" type="slidenum">
              <a:rPr lang="en-US" sz="1200">
                <a:latin typeface="Calibri" pitchFamily="34" charset="0"/>
              </a:rPr>
              <a:pPr algn="r"/>
              <a:t>50</a:t>
            </a:fld>
            <a:endParaRPr lang="en-US" sz="1200" dirty="0">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a:buChar char="•"/>
            </a:pPr>
            <a:r>
              <a:rPr lang="en-US" dirty="0"/>
              <a:t>SONGS provided a large amount of reactive power for voltage regulation in Southern California.</a:t>
            </a:r>
          </a:p>
          <a:p>
            <a:pPr marL="176131" indent="-176131">
              <a:buFont typeface="Arial"/>
              <a:buChar char="•"/>
            </a:pPr>
            <a:r>
              <a:rPr lang="en-US" dirty="0"/>
              <a:t>Local solar PV paired with advanced inverters can cost-effectively both reduce load on transmission lines and provide large amounts of reactive power 247/365 </a:t>
            </a:r>
            <a:r>
              <a:rPr lang="en-US" u="sng" dirty="0"/>
              <a:t>without</a:t>
            </a:r>
            <a:r>
              <a:rPr lang="en-US" dirty="0"/>
              <a:t> reducing the amount of real power it provides while the sun shines. </a:t>
            </a:r>
          </a:p>
          <a:p>
            <a:pPr marL="176131" indent="-176131">
              <a:buFont typeface="Arial"/>
              <a:buChar char="•"/>
            </a:pPr>
            <a:r>
              <a:rPr lang="en-US" dirty="0"/>
              <a:t>For example, 570 MW capacity of PV with advanced inverters oversized by 10% at 0.9 power factor could provide the same amount of reactive power as the Huntington Beach synchronous condensers.  </a:t>
            </a:r>
          </a:p>
        </p:txBody>
      </p:sp>
      <p:sp>
        <p:nvSpPr>
          <p:cNvPr id="4" name="Slide Number Placeholder 3"/>
          <p:cNvSpPr>
            <a:spLocks noGrp="1"/>
          </p:cNvSpPr>
          <p:nvPr>
            <p:ph type="sldNum" sz="quarter" idx="10"/>
          </p:nvPr>
        </p:nvSpPr>
        <p:spPr/>
        <p:txBody>
          <a:bodyPr/>
          <a:lstStyle/>
          <a:p>
            <a:pPr>
              <a:defRPr/>
            </a:pPr>
            <a:fld id="{91C331C7-D4C8-4D6A-8863-699C7F0C6D2B}" type="slidenum">
              <a:rPr lang="en-US" smtClean="0"/>
              <a:pPr>
                <a:defRPr/>
              </a:pPr>
              <a:t>51</a:t>
            </a:fld>
            <a:endParaRPr lang="en-US"/>
          </a:p>
        </p:txBody>
      </p:sp>
    </p:spTree>
    <p:extLst>
      <p:ext uri="{BB962C8B-B14F-4D97-AF65-F5344CB8AC3E}">
        <p14:creationId xmlns:p14="http://schemas.microsoft.com/office/powerpoint/2010/main" val="25404660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b="0" baseline="0" dirty="0" smtClean="0"/>
              <a:t>Although renewables are often said to cause reliability issues, global experience proves this untrue. </a:t>
            </a:r>
            <a:r>
              <a:rPr lang="en-US" dirty="0" smtClean="0"/>
              <a:t>The German power system, which incorporates enough rooftop solar to meet half the country's midday energy needs, </a:t>
            </a:r>
            <a:r>
              <a:rPr lang="en-US" dirty="0" smtClean="0">
                <a:hlinkClick r:id="rId3"/>
              </a:rPr>
              <a:t>set a global reliability record in 2011</a:t>
            </a:r>
            <a:r>
              <a:rPr lang="en-US" dirty="0" smtClean="0"/>
              <a:t> with only 15.31 minutes of downtime. What's even more impressive is that Germany -- the world's </a:t>
            </a:r>
            <a:r>
              <a:rPr lang="en-US" dirty="0" smtClean="0">
                <a:hlinkClick r:id="rId4"/>
              </a:rPr>
              <a:t>fourth largest economy</a:t>
            </a:r>
            <a:r>
              <a:rPr lang="en-US" dirty="0" smtClean="0"/>
              <a:t> and home to a heavy industrial base -- demands enormous amounts of reliable power, and distributed renewables have delivered. </a:t>
            </a:r>
            <a:endParaRPr lang="en-US" b="1" baseline="0" dirty="0" smtClean="0"/>
          </a:p>
        </p:txBody>
      </p:sp>
      <p:sp>
        <p:nvSpPr>
          <p:cNvPr id="35844"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12" tIns="46956" rIns="93912" bIns="46956" anchor="b"/>
          <a:lstStyle/>
          <a:p>
            <a:pPr algn="r"/>
            <a:fld id="{7EA841E0-2D0D-4211-ACAE-C96B997E0FCF}" type="slidenum">
              <a:rPr lang="en-US" sz="1200">
                <a:latin typeface="Calibri" pitchFamily="34" charset="0"/>
              </a:rPr>
              <a:pPr algn="r"/>
              <a:t>52</a:t>
            </a:fld>
            <a:endParaRPr lang="en-US" sz="1200" dirty="0">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NOTE:  </a:t>
            </a:r>
            <a:r>
              <a:rPr lang="en-US" dirty="0" smtClean="0"/>
              <a:t>This chart does</a:t>
            </a:r>
            <a:r>
              <a:rPr lang="en-US" baseline="0" dirty="0" smtClean="0"/>
              <a:t> not include solar or wind generation.  </a:t>
            </a:r>
            <a:r>
              <a:rPr lang="en-US" dirty="0" smtClean="0"/>
              <a:t>SONGS outages are </a:t>
            </a:r>
            <a:r>
              <a:rPr lang="en-US" dirty="0"/>
              <a:t>shown as planned outages since “forced” outages are due to “unanticipated failure”</a:t>
            </a:r>
            <a:r>
              <a:rPr lang="en-US" dirty="0" smtClean="0"/>
              <a:t>.</a:t>
            </a:r>
            <a:endParaRPr lang="en-US" dirty="0"/>
          </a:p>
        </p:txBody>
      </p:sp>
      <p:sp>
        <p:nvSpPr>
          <p:cNvPr id="35844"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12" tIns="46956" rIns="93912" bIns="46956" anchor="b"/>
          <a:lstStyle/>
          <a:p>
            <a:pPr algn="r"/>
            <a:fld id="{7EA841E0-2D0D-4211-ACAE-C96B997E0FCF}" type="slidenum">
              <a:rPr lang="en-US" sz="1200">
                <a:latin typeface="Calibri" pitchFamily="34" charset="0"/>
              </a:rPr>
              <a:pPr algn="r"/>
              <a:t>53</a:t>
            </a:fld>
            <a:endParaRPr lang="en-US" sz="1200" dirty="0">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lvl="1" defTabSz="469682">
              <a:defRPr/>
            </a:pPr>
            <a:r>
              <a:rPr lang="en-US" dirty="0" smtClean="0"/>
              <a:t>Data</a:t>
            </a:r>
            <a:r>
              <a:rPr lang="en-US" baseline="0" dirty="0" smtClean="0"/>
              <a:t> from: </a:t>
            </a:r>
            <a:r>
              <a:rPr lang="en-US" sz="2100" dirty="0"/>
              <a:t>(</a:t>
            </a:r>
            <a:r>
              <a:rPr lang="en-US" sz="2100" i="1" dirty="0"/>
              <a:t>Investing in Grid Modernization</a:t>
            </a:r>
            <a:r>
              <a:rPr lang="en-US" sz="2100" dirty="0"/>
              <a:t>, Perfect Power Institute, Feb 2013)</a:t>
            </a:r>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1C8111C-4AF5-4B28-9A4F-A916583005F2}" type="slidenum">
              <a:rPr lang="en-US">
                <a:solidFill>
                  <a:prstClr val="black"/>
                </a:solidFill>
              </a:rPr>
              <a:pPr>
                <a:defRPr/>
              </a:pPr>
              <a:t>54</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defTabSz="915182"/>
            <a:endParaRPr lang="en-US" dirty="0" smtClean="0"/>
          </a:p>
        </p:txBody>
      </p:sp>
      <p:sp>
        <p:nvSpPr>
          <p:cNvPr id="134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F6609E-1661-46A6-9E6E-0940142E2DED}" type="slidenum">
              <a:rPr lang="en-US"/>
              <a:pPr fontAlgn="base">
                <a:spcBef>
                  <a:spcPct val="0"/>
                </a:spcBef>
                <a:spcAft>
                  <a:spcPct val="0"/>
                </a:spcAft>
              </a:pPr>
              <a:t>55</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PV 20 year LCOE is</a:t>
            </a:r>
            <a:r>
              <a:rPr lang="en-US" baseline="0" dirty="0" smtClean="0"/>
              <a:t> based on the estimated installed cost of the example system size</a:t>
            </a:r>
          </a:p>
          <a:p>
            <a:pPr defTabSz="457141" eaLnBrk="1" fontAlgn="auto" hangingPunct="1">
              <a:spcBef>
                <a:spcPts val="0"/>
              </a:spcBef>
              <a:spcAft>
                <a:spcPts val="0"/>
              </a:spcAft>
              <a:defRPr/>
            </a:pPr>
            <a:r>
              <a:rPr lang="en-US" dirty="0" smtClean="0"/>
              <a:t>Modeling performed with NREL System Advisor Modeling and </a:t>
            </a:r>
            <a:r>
              <a:rPr lang="en-US" dirty="0" err="1" smtClean="0"/>
              <a:t>PVWatts</a:t>
            </a:r>
            <a:r>
              <a:rPr lang="en-US" dirty="0" smtClean="0"/>
              <a:t> standardized system design. </a:t>
            </a:r>
          </a:p>
          <a:p>
            <a:pPr defTabSz="457141" eaLnBrk="1" fontAlgn="auto" hangingPunct="1">
              <a:spcBef>
                <a:spcPts val="0"/>
              </a:spcBef>
              <a:spcAft>
                <a:spcPts val="0"/>
              </a:spcAft>
              <a:defRPr/>
            </a:pPr>
            <a:endParaRPr lang="en-US" dirty="0" smtClean="0"/>
          </a:p>
          <a:p>
            <a:pPr defTabSz="457141" eaLnBrk="1" fontAlgn="auto" hangingPunct="1">
              <a:spcBef>
                <a:spcPts val="0"/>
              </a:spcBef>
              <a:spcAft>
                <a:spcPts val="0"/>
              </a:spcAft>
              <a:defRPr/>
            </a:pPr>
            <a:r>
              <a:rPr lang="en-US" dirty="0" smtClean="0"/>
              <a:t>CCNG20 year  LCOE is determined by the CEC Cost of Generation Model v.2 for new facilities COC 2015</a:t>
            </a:r>
          </a:p>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56</a:t>
            </a:fld>
            <a:endParaRPr lang="en-US"/>
          </a:p>
        </p:txBody>
      </p:sp>
    </p:spTree>
    <p:extLst>
      <p:ext uri="{BB962C8B-B14F-4D97-AF65-F5344CB8AC3E}">
        <p14:creationId xmlns:p14="http://schemas.microsoft.com/office/powerpoint/2010/main" val="37658994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100" dirty="0" smtClean="0"/>
              <a:t>The CPUC has contracted a study 2 years ago on comparing locational value within the distribution system, but ignored comparing D-grid locations to transmission interconnection and the cost of delivering power to load. We commented on this a year ago at the last workshop (TACs and new transmission costs) but there has been zero public action since. ALL reliable peak shaving that occurs on the D-grid avoids the need for transmission capacity to meet that peak load, plain and simple. And EVERY DG kWh serving local load avoids TAC delivery charges for ratepayers. There's a reason TACs only apply to energy using the transmission system, as it's important to recognize that energy using transmission creates extra costs that are avoided by DG.</a:t>
            </a:r>
            <a:br>
              <a:rPr lang="en-US" sz="1100" dirty="0" smtClean="0"/>
            </a:br>
            <a:endParaRPr lang="en-US" sz="1100" dirty="0" smtClean="0"/>
          </a:p>
          <a:p>
            <a:r>
              <a:rPr lang="en-US" sz="1100" dirty="0" smtClean="0"/>
              <a:t>Interconnection Cost Averaging could be broadly applied. The weak IOU proposal only applied to low cost locations, but these are the more urban/close-to-load locations and it still gets the door open on the first US flat rate d-grid upgrade charges for WDG.</a:t>
            </a:r>
          </a:p>
          <a:p>
            <a:endParaRPr lang="en-US" sz="1100" dirty="0" smtClean="0"/>
          </a:p>
          <a:p>
            <a:r>
              <a:rPr lang="en-US" sz="1100" dirty="0" smtClean="0"/>
              <a:t>At least as important is our </a:t>
            </a:r>
            <a:r>
              <a:rPr lang="en-US" sz="1100" u="sng" dirty="0" smtClean="0"/>
              <a:t>separate but related Cost Certainty proposal</a:t>
            </a:r>
            <a:r>
              <a:rPr lang="en-US" sz="1100" dirty="0" smtClean="0"/>
              <a:t> - where studies are required, offer a binding cap based on 125% of the estimated cost. This "not to exceed" study result would greatly reduce the risk and uncertainty around interconnection.</a:t>
            </a:r>
          </a:p>
          <a:p>
            <a:endParaRPr lang="en-US" sz="1100" dirty="0" smtClean="0">
              <a:latin typeface="Arial" charset="0"/>
              <a:ea typeface="ＭＳ Ｐゴシック" pitchFamily="34" charset="-128"/>
              <a:cs typeface="ＭＳ Ｐゴシック" pitchFamily="-112" charset="-128"/>
            </a:endParaRPr>
          </a:p>
          <a:p>
            <a:r>
              <a:rPr lang="en-US" sz="1100" dirty="0" smtClean="0">
                <a:latin typeface="Arial" charset="0"/>
                <a:ea typeface="ＭＳ Ｐゴシック" pitchFamily="34" charset="-128"/>
                <a:cs typeface="ＭＳ Ｐゴシック" pitchFamily="-112" charset="-128"/>
              </a:rPr>
              <a:t>Notes</a:t>
            </a:r>
            <a:r>
              <a:rPr lang="en-US" sz="1100" baseline="0" dirty="0" smtClean="0">
                <a:latin typeface="Arial" charset="0"/>
                <a:ea typeface="ＭＳ Ｐゴシック" pitchFamily="34" charset="-128"/>
                <a:cs typeface="ＭＳ Ｐゴシック" pitchFamily="-112" charset="-128"/>
              </a:rPr>
              <a:t> on graphic:</a:t>
            </a:r>
          </a:p>
          <a:p>
            <a:endParaRPr lang="en-US" sz="1100" baseline="0" dirty="0" smtClean="0">
              <a:latin typeface="Arial" charset="0"/>
              <a:ea typeface="ＭＳ Ｐゴシック" pitchFamily="34" charset="-128"/>
              <a:cs typeface="ＭＳ Ｐゴシック" pitchFamily="-112" charset="-128"/>
            </a:endParaRPr>
          </a:p>
          <a:p>
            <a:r>
              <a:rPr lang="en-US" sz="1100" kern="1200" dirty="0" smtClean="0">
                <a:solidFill>
                  <a:schemeClr val="tx1"/>
                </a:solidFill>
                <a:effectLst/>
                <a:latin typeface="+mn-lt"/>
                <a:ea typeface="+mn-ea"/>
                <a:cs typeface="+mn-cs"/>
              </a:rPr>
              <a:t>A May 2012 study by Southern California Edison found that T&amp;D upgrade costs for their share of the Governor’s goal of 12,000 MW of distributed generation could be reduced by over 50% from the trajectory scenario.  The lower costs were associated with the “guided case” where 70 percent of projects would be located in urban areas, and the higher costs were associated with the “unguided case” where 70 percent of projects would be located in rural areas.</a:t>
            </a:r>
          </a:p>
          <a:p>
            <a:r>
              <a:rPr lang="en-US" sz="1100" kern="1200" dirty="0" smtClean="0">
                <a:solidFill>
                  <a:schemeClr val="tx1"/>
                </a:solidFill>
                <a:effectLst/>
                <a:latin typeface="+mn-lt"/>
                <a:ea typeface="+mn-ea"/>
                <a:cs typeface="+mn-cs"/>
              </a:rPr>
              <a:t>The Impact of Localized Energy Resources on Southern California Edison’s Transmission and Distribution System, SCE, May 2012</a:t>
            </a:r>
          </a:p>
          <a:p>
            <a:endParaRPr lang="en-US" sz="1050" dirty="0" smtClean="0">
              <a:latin typeface="Arial" charset="0"/>
              <a:ea typeface="ＭＳ Ｐゴシック" pitchFamily="34" charset="-128"/>
              <a:cs typeface="ＭＳ Ｐゴシック" pitchFamily="-112" charset="-128"/>
            </a:endParaRPr>
          </a:p>
          <a:p>
            <a:r>
              <a:rPr lang="en-US" sz="1100" dirty="0" smtClean="0"/>
              <a:t>All interconnection and upgrade costs are ultimately included in energy prices and T&amp;D charges reflected in rates</a:t>
            </a:r>
          </a:p>
          <a:p>
            <a:r>
              <a:rPr lang="en-US" sz="1100" dirty="0" smtClean="0"/>
              <a:t>The goal of new cost arrangements in this proceeding should be to reduce rates through optimal use of grid capacity and cost-effective interconnection policies for lower net cost of delivered energy</a:t>
            </a:r>
          </a:p>
          <a:p>
            <a:r>
              <a:rPr lang="en-US" sz="1100" dirty="0" smtClean="0"/>
              <a:t>Billions of dollars in avoided transmission may be saved if investments are cost-effectively redirected to enable generation close to loads within the local distribution system</a:t>
            </a:r>
          </a:p>
          <a:p>
            <a:endParaRPr lang="en-US" sz="1100" baseline="0" dirty="0" smtClean="0">
              <a:latin typeface="Arial" charset="0"/>
              <a:ea typeface="ＭＳ Ｐゴシック" pitchFamily="34" charset="-128"/>
              <a:cs typeface="ＭＳ Ｐゴシック" pitchFamily="-112" charset="-128"/>
            </a:endParaRPr>
          </a:p>
        </p:txBody>
      </p:sp>
      <p:sp>
        <p:nvSpPr>
          <p:cNvPr id="134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F6609E-1661-46A6-9E6E-0940142E2DED}" type="slidenum">
              <a:rPr lang="en-US"/>
              <a:pPr fontAlgn="base">
                <a:spcBef>
                  <a:spcPct val="0"/>
                </a:spcBef>
                <a:spcAft>
                  <a:spcPct val="0"/>
                </a:spcAft>
              </a:pPr>
              <a:t>58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aseline="0" dirty="0" smtClean="0"/>
              <a:t>2012 summer weekday peak imports by CAISO (~8,000 to 11,500 MW) show that transmission capacity is not the issue for imports/exports.</a:t>
            </a:r>
          </a:p>
          <a:p>
            <a:pPr>
              <a:spcBef>
                <a:spcPct val="0"/>
              </a:spcBef>
            </a:pPr>
            <a:endParaRPr lang="en-US" baseline="0" dirty="0" smtClean="0"/>
          </a:p>
          <a:p>
            <a:pPr>
              <a:spcBef>
                <a:spcPct val="0"/>
              </a:spcBef>
            </a:pPr>
            <a:r>
              <a:rPr lang="en-US" baseline="0" dirty="0" smtClean="0"/>
              <a:t>However, CA has not traditionally exported significant levels of energy.  CA needs to study the potential for other balancing authorities to accept our exports, taking into account the needs of other BAs, and existing and potential policies to facilitate greater levels of exports.</a:t>
            </a:r>
            <a:endParaRPr lang="en-US" dirty="0" smtClean="0"/>
          </a:p>
          <a:p>
            <a:pPr>
              <a:spcBef>
                <a:spcPct val="0"/>
              </a:spcBef>
            </a:pPr>
            <a:endParaRPr lang="en-US" baseline="0" dirty="0" smtClean="0"/>
          </a:p>
        </p:txBody>
      </p:sp>
      <p:sp>
        <p:nvSpPr>
          <p:cNvPr id="35844"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12" tIns="46956" rIns="93912" bIns="46956" anchor="b"/>
          <a:lstStyle/>
          <a:p>
            <a:pPr algn="r"/>
            <a:fld id="{7EA841E0-2D0D-4211-ACAE-C96B997E0FCF}" type="slidenum">
              <a:rPr lang="en-US" sz="1200">
                <a:latin typeface="Calibri" pitchFamily="34" charset="0"/>
              </a:rPr>
              <a:pPr algn="r"/>
              <a:t>59</a:t>
            </a:fld>
            <a:endParaRPr lang="en-US" sz="1200" dirty="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1198563" y="701675"/>
            <a:ext cx="4683125" cy="3511550"/>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lIns="93903" tIns="46952" rIns="93903" bIns="46952" numCol="1" anchor="t" anchorCtr="0" compatLnSpc="1">
            <a:prstTxWarp prst="textNoShape">
              <a:avLst/>
            </a:prstTxWarp>
          </a:bodyPr>
          <a:lstStyle/>
          <a:p>
            <a:pPr eaLnBrk="1" hangingPunct="1">
              <a:lnSpc>
                <a:spcPct val="90000"/>
              </a:lnSpc>
              <a:spcBef>
                <a:spcPct val="0"/>
              </a:spcBef>
            </a:pPr>
            <a:endParaRPr lang="en-US" dirty="0" smtClean="0"/>
          </a:p>
        </p:txBody>
      </p:sp>
      <p:sp>
        <p:nvSpPr>
          <p:cNvPr id="29699"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03" tIns="46952" rIns="93903" bIns="46952" anchor="b"/>
          <a:lstStyle/>
          <a:p>
            <a:pPr algn="r" defTabSz="443474" fontAlgn="base">
              <a:spcBef>
                <a:spcPct val="0"/>
              </a:spcBef>
              <a:spcAft>
                <a:spcPct val="0"/>
              </a:spcAft>
            </a:pPr>
            <a:fld id="{7642A50C-BD33-44E6-8165-C292B934BFC2}" type="slidenum">
              <a:rPr lang="en-US" sz="1200">
                <a:solidFill>
                  <a:prstClr val="black"/>
                </a:solidFill>
                <a:latin typeface="Calibri" pitchFamily="34" charset="0"/>
                <a:ea typeface="ＭＳ Ｐゴシック"/>
                <a:cs typeface="ＭＳ Ｐゴシック"/>
              </a:rPr>
              <a:pPr algn="r" defTabSz="443474" fontAlgn="base">
                <a:spcBef>
                  <a:spcPct val="0"/>
                </a:spcBef>
                <a:spcAft>
                  <a:spcPct val="0"/>
                </a:spcAft>
              </a:pPr>
              <a:t>5</a:t>
            </a:fld>
            <a:endParaRPr lang="en-US" sz="1200" dirty="0">
              <a:solidFill>
                <a:prstClr val="black"/>
              </a:solidFill>
              <a:latin typeface="Calibri" pitchFamily="34" charset="0"/>
              <a:ea typeface="ＭＳ Ｐゴシック"/>
              <a:cs typeface="ＭＳ Ｐゴシック"/>
            </a:endParaRPr>
          </a:p>
        </p:txBody>
      </p:sp>
    </p:spTree>
    <p:extLst>
      <p:ext uri="{BB962C8B-B14F-4D97-AF65-F5344CB8AC3E}">
        <p14:creationId xmlns:p14="http://schemas.microsoft.com/office/powerpoint/2010/main" val="10017232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1276" indent="-321276"/>
            <a:r>
              <a:rPr lang="en-US" dirty="0"/>
              <a:t>The unity power circle shows that an advanced inverter at 0.9 power factor (as set in Germany) can provision 44% of its nameplate capacity reactive power while diverting only up to 10% of solar real power capacity.</a:t>
            </a:r>
          </a:p>
          <a:p>
            <a:pPr marL="321276" indent="-321276"/>
            <a:endParaRPr lang="en-US" dirty="0"/>
          </a:p>
          <a:p>
            <a:pPr marL="321276" indent="-321276"/>
            <a:r>
              <a:rPr lang="en-US" dirty="0"/>
              <a:t>Percentages refer to percent of rated AC power</a:t>
            </a:r>
          </a:p>
        </p:txBody>
      </p:sp>
      <p:sp>
        <p:nvSpPr>
          <p:cNvPr id="4" name="Slide Number Placeholder 3"/>
          <p:cNvSpPr>
            <a:spLocks noGrp="1"/>
          </p:cNvSpPr>
          <p:nvPr>
            <p:ph type="sldNum" sz="quarter" idx="10"/>
          </p:nvPr>
        </p:nvSpPr>
        <p:spPr/>
        <p:txBody>
          <a:bodyPr/>
          <a:lstStyle/>
          <a:p>
            <a:pPr>
              <a:defRPr/>
            </a:pPr>
            <a:fld id="{91C331C7-D4C8-4D6A-8863-699C7F0C6D2B}" type="slidenum">
              <a:rPr lang="en-US" smtClean="0"/>
              <a:pPr>
                <a:defRPr/>
              </a:pPr>
              <a:t>60</a:t>
            </a:fld>
            <a:endParaRPr lang="en-US"/>
          </a:p>
        </p:txBody>
      </p:sp>
    </p:spTree>
    <p:extLst>
      <p:ext uri="{BB962C8B-B14F-4D97-AF65-F5344CB8AC3E}">
        <p14:creationId xmlns:p14="http://schemas.microsoft.com/office/powerpoint/2010/main" val="33576427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dirty="0" smtClean="0"/>
              <a:t>When</a:t>
            </a:r>
            <a:r>
              <a:rPr lang="en-US" baseline="0" dirty="0" smtClean="0"/>
              <a:t> the inverter is oversized, it allows all of the DG power to be put into delivering real power back to the grid, maximizing the system owner’s revenue.</a:t>
            </a:r>
          </a:p>
          <a:p>
            <a:pPr marL="176131" indent="-176131">
              <a:buFont typeface="Arial" pitchFamily="34" charset="0"/>
              <a:buChar char="•"/>
            </a:pPr>
            <a:r>
              <a:rPr lang="en-US" baseline="0" dirty="0" smtClean="0"/>
              <a:t>When reactive power is needed, real power can be drawn back from the grid and redirected into reactive power to assist in voltage regulation.  This can be done at any time, even when there is no power coming from the DG, e.g. at night on PV systems.</a:t>
            </a:r>
          </a:p>
          <a:p>
            <a:pPr marL="176131" indent="-176131" defTabSz="469682" eaLnBrk="0" fontAlgn="base" hangingPunct="0">
              <a:spcBef>
                <a:spcPct val="30000"/>
              </a:spcBef>
              <a:spcAft>
                <a:spcPct val="0"/>
              </a:spcAft>
              <a:buFont typeface="Arial" pitchFamily="34" charset="0"/>
              <a:buChar char="•"/>
              <a:defRPr/>
            </a:pPr>
            <a:r>
              <a:rPr lang="en-US" dirty="0"/>
              <a:t>The unity power circle shows that an advanced inverter at 0.9 power factor (as set in Germany) can provision 46% of its nameplate capacity as reactive power while drawing up to 10% of its nameplate capacity of real power from the grid.</a:t>
            </a:r>
          </a:p>
          <a:p>
            <a:pPr marL="176131" indent="-176131" defTabSz="469682" eaLnBrk="0" fontAlgn="base" hangingPunct="0">
              <a:spcBef>
                <a:spcPct val="30000"/>
              </a:spcBef>
              <a:spcAft>
                <a:spcPct val="0"/>
              </a:spcAft>
              <a:buFont typeface="Arial" pitchFamily="34" charset="0"/>
              <a:buChar char="•"/>
              <a:defRPr/>
            </a:pPr>
            <a:endParaRPr lang="en-US" baseline="0" dirty="0" smtClean="0"/>
          </a:p>
          <a:p>
            <a:pPr marL="176131" indent="-176131">
              <a:buFont typeface="Arial" pitchFamily="34" charset="0"/>
              <a:buChar char="•"/>
            </a:pPr>
            <a:r>
              <a:rPr lang="en-US" dirty="0"/>
              <a:t>Percentages refer to percent of rated AC power</a:t>
            </a:r>
          </a:p>
        </p:txBody>
      </p:sp>
      <p:sp>
        <p:nvSpPr>
          <p:cNvPr id="4" name="Slide Number Placeholder 3"/>
          <p:cNvSpPr>
            <a:spLocks noGrp="1"/>
          </p:cNvSpPr>
          <p:nvPr>
            <p:ph type="sldNum" sz="quarter" idx="10"/>
          </p:nvPr>
        </p:nvSpPr>
        <p:spPr/>
        <p:txBody>
          <a:bodyPr/>
          <a:lstStyle/>
          <a:p>
            <a:pPr>
              <a:defRPr/>
            </a:pPr>
            <a:fld id="{91C331C7-D4C8-4D6A-8863-699C7F0C6D2B}" type="slidenum">
              <a:rPr lang="en-US" smtClean="0"/>
              <a:pPr>
                <a:defRPr/>
              </a:pPr>
              <a:t>61</a:t>
            </a:fld>
            <a:endParaRPr lang="en-US"/>
          </a:p>
        </p:txBody>
      </p:sp>
    </p:spTree>
    <p:extLst>
      <p:ext uri="{BB962C8B-B14F-4D97-AF65-F5344CB8AC3E}">
        <p14:creationId xmlns:p14="http://schemas.microsoft.com/office/powerpoint/2010/main" val="33576427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5844"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12" tIns="46956" rIns="93912" bIns="46956" anchor="b"/>
          <a:lstStyle/>
          <a:p>
            <a:pPr algn="r"/>
            <a:fld id="{7EA841E0-2D0D-4211-ACAE-C96B997E0FCF}" type="slidenum">
              <a:rPr lang="en-US" sz="1200">
                <a:latin typeface="Calibri" pitchFamily="34" charset="0"/>
              </a:rPr>
              <a:pPr algn="r"/>
              <a:t>62</a:t>
            </a:fld>
            <a:endParaRPr lang="en-US" sz="1200" dirty="0">
              <a:latin typeface="Calibri"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000" dirty="0"/>
              <a:t>The chart above shows how solar paired with advanced inverters keeps voltage within appropriate boundaries.  </a:t>
            </a:r>
          </a:p>
          <a:p>
            <a:pPr marL="176131" indent="-176131">
              <a:buFont typeface="Arial"/>
              <a:buChar char="•"/>
            </a:pPr>
            <a:r>
              <a:rPr lang="en-US" sz="1000" dirty="0"/>
              <a:t>Green line shows baseline local voltage dipping below the bounds in a particular location</a:t>
            </a:r>
          </a:p>
          <a:p>
            <a:pPr marL="176131" indent="-176131">
              <a:buFont typeface="Arial"/>
              <a:buChar char="•"/>
            </a:pPr>
            <a:r>
              <a:rPr lang="en-US" sz="1000" dirty="0"/>
              <a:t>Blue line shows local voltage with 20% PV penetration (max solar output to peak).  Voltage is still dipping below optimal bounds when less sunlight is available.</a:t>
            </a:r>
          </a:p>
          <a:p>
            <a:pPr marL="176131" indent="-176131">
              <a:buFont typeface="Arial"/>
              <a:buChar char="•"/>
            </a:pPr>
            <a:r>
              <a:rPr lang="en-US" sz="1000" dirty="0"/>
              <a:t>Red line shows local voltage regulated by solar with advanced inverters.  When there’s less sun available to provide real power to keep voltage high enough, the advanced inverters draw real power from the grid and convert it to reactive power to keep voltage within the optimal range.</a:t>
            </a:r>
          </a:p>
          <a:p>
            <a:pPr defTabSz="469682" eaLnBrk="0" fontAlgn="base" hangingPunct="0">
              <a:spcBef>
                <a:spcPct val="30000"/>
              </a:spcBef>
              <a:spcAft>
                <a:spcPct val="0"/>
              </a:spcAft>
              <a:defRPr/>
            </a:pPr>
            <a:endParaRPr lang="en-US" sz="1000" dirty="0"/>
          </a:p>
          <a:p>
            <a:r>
              <a:rPr lang="en-US" dirty="0" smtClean="0"/>
              <a:t>Advanced</a:t>
            </a:r>
            <a:r>
              <a:rPr lang="en-US" baseline="0" dirty="0" smtClean="0"/>
              <a:t> notes:</a:t>
            </a:r>
          </a:p>
          <a:p>
            <a:pPr marL="176131" indent="-176131" defTabSz="469682" eaLnBrk="0" fontAlgn="base" hangingPunct="0">
              <a:spcBef>
                <a:spcPct val="30000"/>
              </a:spcBef>
              <a:spcAft>
                <a:spcPct val="0"/>
              </a:spcAft>
              <a:buFont typeface="Arial"/>
              <a:buChar char="•"/>
              <a:defRPr/>
            </a:pPr>
            <a:r>
              <a:rPr lang="en-US" dirty="0"/>
              <a:t>Source of graphic: </a:t>
            </a:r>
            <a:r>
              <a:rPr lang="en-US" dirty="0" smtClean="0">
                <a:effectLst/>
              </a:rPr>
              <a:t>Advanced Voltage Control Strategies for High Penetration of Distributed Generation, EPRI 1020155, Figure 4-28 Secondary Voltages at a Customer on the Feeder</a:t>
            </a:r>
            <a:endParaRPr lang="en-US" dirty="0" smtClean="0"/>
          </a:p>
          <a:p>
            <a:pPr marL="176131" indent="-176131">
              <a:buFont typeface="Arial"/>
              <a:buChar char="•"/>
            </a:pPr>
            <a:r>
              <a:rPr lang="en-US" dirty="0" smtClean="0"/>
              <a:t>Voltage levels fall later in the day during periods of peak demand.</a:t>
            </a:r>
            <a:r>
              <a:rPr lang="en-US" baseline="0" dirty="0" smtClean="0"/>
              <a:t>  More demand </a:t>
            </a:r>
            <a:r>
              <a:rPr lang="en-US" baseline="0" dirty="0" smtClean="0">
                <a:sym typeface="Wingdings"/>
              </a:rPr>
              <a:t> lower voltages.  </a:t>
            </a:r>
          </a:p>
          <a:p>
            <a:pPr marL="176131" indent="-176131">
              <a:buFont typeface="Arial"/>
              <a:buChar char="•"/>
            </a:pPr>
            <a:r>
              <a:rPr lang="en-US" baseline="0" dirty="0" smtClean="0">
                <a:sym typeface="Wingdings"/>
              </a:rPr>
              <a:t>For high-pen of local generation, over-voltages are a bigger concern.  Use storage or AI reactive power to lower voltages.</a:t>
            </a:r>
          </a:p>
          <a:p>
            <a:pPr marL="176131" indent="-176131">
              <a:buFont typeface="Arial"/>
              <a:buChar char="•"/>
            </a:pPr>
            <a:r>
              <a:rPr lang="en-US" baseline="0" dirty="0" smtClean="0">
                <a:sym typeface="Wingdings"/>
              </a:rPr>
              <a:t>Reactive power can both raise and lower voltage.</a:t>
            </a:r>
            <a:endParaRPr lang="en-US" dirty="0"/>
          </a:p>
        </p:txBody>
      </p:sp>
      <p:sp>
        <p:nvSpPr>
          <p:cNvPr id="4" name="Slide Number Placeholder 3"/>
          <p:cNvSpPr>
            <a:spLocks noGrp="1"/>
          </p:cNvSpPr>
          <p:nvPr>
            <p:ph type="sldNum" sz="quarter" idx="10"/>
          </p:nvPr>
        </p:nvSpPr>
        <p:spPr/>
        <p:txBody>
          <a:bodyPr/>
          <a:lstStyle/>
          <a:p>
            <a:pPr>
              <a:defRPr/>
            </a:pPr>
            <a:fld id="{91C331C7-D4C8-4D6A-8863-699C7F0C6D2B}" type="slidenum">
              <a:rPr lang="en-US" smtClean="0"/>
              <a:pPr>
                <a:defRPr/>
              </a:pPr>
              <a:t>63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defTabSz="444993" eaLnBrk="1" fontAlgn="auto" hangingPunct="1">
              <a:spcBef>
                <a:spcPts val="0"/>
              </a:spcBef>
              <a:spcAft>
                <a:spcPts val="0"/>
              </a:spcAft>
              <a:defRPr/>
            </a:pPr>
            <a:r>
              <a:rPr lang="en-US" dirty="0" smtClean="0"/>
              <a:t>PG&amp;E</a:t>
            </a:r>
            <a:r>
              <a:rPr lang="en-US" baseline="0" dirty="0" smtClean="0"/>
              <a:t> supports this approach as a very cost-effective way to address the Duck curve and is exploring non-summer load shifting opportunities.</a:t>
            </a:r>
            <a:endParaRPr lang="en-US" dirty="0" smtClean="0"/>
          </a:p>
          <a:p>
            <a:endParaRPr lang="en-US" dirty="0" smtClean="0"/>
          </a:p>
        </p:txBody>
      </p:sp>
      <p:sp>
        <p:nvSpPr>
          <p:cNvPr id="35844"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12" tIns="46956" rIns="93912" bIns="46956" anchor="b"/>
          <a:lstStyle/>
          <a:p>
            <a:pPr algn="r"/>
            <a:fld id="{7EA841E0-2D0D-4211-ACAE-C96B997E0FCF}" type="slidenum">
              <a:rPr lang="en-US" sz="1200">
                <a:latin typeface="Calibri" pitchFamily="34" charset="0"/>
              </a:rPr>
              <a:pPr algn="r"/>
              <a:t>64</a:t>
            </a:fld>
            <a:endParaRPr lang="en-US" sz="1200" dirty="0">
              <a:latin typeface="Calibri"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Notes:  </a:t>
            </a:r>
          </a:p>
          <a:p>
            <a:pPr>
              <a:spcBef>
                <a:spcPct val="0"/>
              </a:spcBef>
            </a:pPr>
            <a:r>
              <a:rPr lang="en-US" dirty="0" smtClean="0"/>
              <a:t>QFs</a:t>
            </a:r>
            <a:r>
              <a:rPr lang="en-US" baseline="0" dirty="0" smtClean="0"/>
              <a:t> gas = CHP</a:t>
            </a:r>
          </a:p>
          <a:p>
            <a:pPr>
              <a:spcBef>
                <a:spcPct val="0"/>
              </a:spcBef>
            </a:pPr>
            <a:r>
              <a:rPr lang="en-US" sz="1200" b="0" i="0" u="none" strike="noStrike" kern="1200" baseline="0" dirty="0" smtClean="0">
                <a:solidFill>
                  <a:schemeClr val="tx1"/>
                </a:solidFill>
                <a:latin typeface="+mn-lt"/>
                <a:ea typeface="+mn-ea"/>
                <a:cs typeface="+mn-cs"/>
              </a:rPr>
              <a:t>CAISO plans on exploring ways to incentivize Qualifying Capacity (QFs) to curtail production during low net load demand periods in order to minimize the magnitude of potential over-generation. (From 2013 CAISO/NERC report.)</a:t>
            </a:r>
            <a:endParaRPr lang="en-US" dirty="0" smtClean="0"/>
          </a:p>
        </p:txBody>
      </p:sp>
      <p:sp>
        <p:nvSpPr>
          <p:cNvPr id="35844"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12" tIns="46956" rIns="93912" bIns="46956" anchor="b"/>
          <a:lstStyle/>
          <a:p>
            <a:pPr algn="r"/>
            <a:fld id="{7EA841E0-2D0D-4211-ACAE-C96B997E0FCF}" type="slidenum">
              <a:rPr lang="en-US" sz="1200">
                <a:latin typeface="Calibri" pitchFamily="34" charset="0"/>
              </a:rPr>
              <a:pPr algn="r"/>
              <a:t>65</a:t>
            </a:fld>
            <a:endParaRPr lang="en-US" sz="1200" dirty="0">
              <a:latin typeface="Calibri"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original CAISO chart only includes energy available in CAISO territory.  Once you remove this artificial limitation and account for imports and exports of energy in and out of CAISO territory, the picture looks much less extreme. </a:t>
            </a:r>
          </a:p>
          <a:p>
            <a:pPr>
              <a:spcBef>
                <a:spcPct val="0"/>
              </a:spcBef>
            </a:pPr>
            <a:endParaRPr lang="en-US"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dotted red line shows the old net load curve, while the new red line shows how Import/Export helps smooth the ramps.</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Slide assumes a net export of 5,750MW. More details in back-up slides</a:t>
            </a:r>
            <a:endParaRPr lang="en-US" dirty="0" smtClean="0"/>
          </a:p>
          <a:p>
            <a:pPr>
              <a:spcBef>
                <a:spcPct val="0"/>
              </a:spcBef>
            </a:pPr>
            <a:endParaRPr lang="en-US" dirty="0" smtClean="0"/>
          </a:p>
        </p:txBody>
      </p:sp>
      <p:sp>
        <p:nvSpPr>
          <p:cNvPr id="35844"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12" tIns="46956" rIns="93912" bIns="46956" anchor="b"/>
          <a:lstStyle/>
          <a:p>
            <a:pPr algn="r"/>
            <a:fld id="{7EA841E0-2D0D-4211-ACAE-C96B997E0FCF}" type="slidenum">
              <a:rPr lang="en-US" sz="1200">
                <a:latin typeface="Calibri" pitchFamily="34" charset="0"/>
              </a:rPr>
              <a:pPr algn="r"/>
              <a:t>66</a:t>
            </a:fld>
            <a:endParaRPr lang="en-US" sz="1200" dirty="0">
              <a:latin typeface="Calibri"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Demand response programs can incentivize customers to shift power consumption away from high net demand periods (head of the duck) and towards low net demand periods (belly of the duck), as shown by the </a:t>
            </a:r>
            <a:r>
              <a:rPr lang="en-US" dirty="0" smtClean="0"/>
              <a:t>blue dashed line shows demand response in</a:t>
            </a:r>
            <a:r>
              <a:rPr lang="en-US" baseline="0" dirty="0" smtClean="0"/>
              <a:t> MWs reflected on the scale to the right.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dotted red line shows the old net load curve, while the new red line shows how DR helps smooth the net load profile.</a:t>
            </a: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Slide assumes a net load reduction of 1,600 MW from DR. </a:t>
            </a:r>
            <a:endParaRPr lang="en-US" dirty="0" smtClean="0"/>
          </a:p>
        </p:txBody>
      </p:sp>
      <p:sp>
        <p:nvSpPr>
          <p:cNvPr id="35844"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12" tIns="46956" rIns="93912" bIns="46956" anchor="b"/>
          <a:lstStyle/>
          <a:p>
            <a:pPr algn="r"/>
            <a:fld id="{7EA841E0-2D0D-4211-ACAE-C96B997E0FCF}" type="slidenum">
              <a:rPr lang="en-US" sz="1200">
                <a:latin typeface="Calibri" pitchFamily="34" charset="0"/>
              </a:rPr>
              <a:pPr algn="r"/>
              <a:t>67</a:t>
            </a:fld>
            <a:endParaRPr lang="en-US" sz="1200" dirty="0">
              <a:latin typeface="Calibri"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Energy storage can similarly charge during hours of low net demand and dispatch energy to the grid when desirable to address high demand, as illustrated by the dashed pink line.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dotted red line shows the old net load curve, while the new red line shows how ES helps smooth the net load profile.</a:t>
            </a: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Slide assumes a 1,500 MW maximum charge (below line) &amp; 1,000 MW max dispatch (above the line) from ES. </a:t>
            </a:r>
            <a:endParaRPr lang="en-US" dirty="0" smtClean="0"/>
          </a:p>
        </p:txBody>
      </p:sp>
      <p:sp>
        <p:nvSpPr>
          <p:cNvPr id="35844"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12" tIns="46956" rIns="93912" bIns="46956" anchor="b"/>
          <a:lstStyle/>
          <a:p>
            <a:pPr algn="r"/>
            <a:fld id="{7EA841E0-2D0D-4211-ACAE-C96B997E0FCF}" type="slidenum">
              <a:rPr lang="en-US" sz="1200">
                <a:latin typeface="Calibri" pitchFamily="34" charset="0"/>
              </a:rPr>
              <a:pPr algn="r"/>
              <a:t>68</a:t>
            </a:fld>
            <a:endParaRPr lang="en-US" sz="1200" dirty="0">
              <a:latin typeface="Calibri"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At times, it may be cost-effective to strategically curtail some solar generation to reduce the angle of the change in net demand.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(Note that this assumes that exports have been maximized and all cost-effective and available demand response and energy storage have been employed.)</a:t>
            </a: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Slide assumes a net reduction of 1,500MW solar generation.</a:t>
            </a:r>
          </a:p>
          <a:p>
            <a:endParaRPr lang="en-US" dirty="0" smtClean="0"/>
          </a:p>
        </p:txBody>
      </p:sp>
      <p:sp>
        <p:nvSpPr>
          <p:cNvPr id="35844"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12" tIns="46956" rIns="93912" bIns="46956" anchor="b"/>
          <a:lstStyle/>
          <a:p>
            <a:pPr algn="r"/>
            <a:fld id="{7EA841E0-2D0D-4211-ACAE-C96B997E0FCF}" type="slidenum">
              <a:rPr lang="en-US" sz="1200">
                <a:latin typeface="Calibri" pitchFamily="34" charset="0"/>
              </a:rPr>
              <a:pPr algn="r"/>
              <a:t>69</a:t>
            </a:fld>
            <a:endParaRPr lang="en-US" sz="1200" dirty="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1198563" y="701675"/>
            <a:ext cx="4683125" cy="3511550"/>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lIns="93916" tIns="46958" rIns="93916" bIns="46958" numCol="1" anchor="t" anchorCtr="0" compatLnSpc="1">
            <a:prstTxWarp prst="textNoShape">
              <a:avLst/>
            </a:prstTxWarp>
          </a:bodyPr>
          <a:lstStyle/>
          <a:p>
            <a:pPr eaLnBrk="1" hangingPunct="1">
              <a:lnSpc>
                <a:spcPct val="90000"/>
              </a:lnSpc>
              <a:spcBef>
                <a:spcPct val="0"/>
              </a:spcBef>
            </a:pPr>
            <a:r>
              <a:rPr lang="en-US" smtClean="0"/>
              <a:t>(cl_04a, 12 Jan 2012)</a:t>
            </a:r>
          </a:p>
          <a:p>
            <a:pPr>
              <a:lnSpc>
                <a:spcPct val="90000"/>
              </a:lnSpc>
              <a:spcBef>
                <a:spcPct val="0"/>
              </a:spcBef>
            </a:pPr>
            <a:r>
              <a:rPr lang="en-US" smtClean="0"/>
              <a:t>To lay the groundwork, this slide represents the ultimate Clean Coalition vision.</a:t>
            </a:r>
          </a:p>
          <a:p>
            <a:pPr>
              <a:lnSpc>
                <a:spcPct val="90000"/>
              </a:lnSpc>
              <a:spcBef>
                <a:spcPct val="0"/>
              </a:spcBef>
            </a:pPr>
            <a:r>
              <a:rPr lang="en-US" smtClean="0"/>
              <a:t>This is what a smart energy future looks like.</a:t>
            </a:r>
          </a:p>
          <a:p>
            <a:pPr>
              <a:lnSpc>
                <a:spcPct val="90000"/>
              </a:lnSpc>
              <a:spcBef>
                <a:spcPct val="0"/>
              </a:spcBef>
            </a:pPr>
            <a:r>
              <a:rPr lang="en-US" smtClean="0"/>
              <a:t>The key components will be:</a:t>
            </a:r>
          </a:p>
          <a:p>
            <a:pPr>
              <a:lnSpc>
                <a:spcPct val="90000"/>
              </a:lnSpc>
              <a:spcBef>
                <a:spcPct val="0"/>
              </a:spcBef>
            </a:pPr>
            <a:r>
              <a:rPr lang="en-US" smtClean="0"/>
              <a:t>Distributed Generation + Demand Response + Energy Storage + Electrical Vehicle + overall Monitoring Communications and Controls or MC2 for short.</a:t>
            </a:r>
          </a:p>
          <a:p>
            <a:pPr>
              <a:lnSpc>
                <a:spcPct val="90000"/>
              </a:lnSpc>
              <a:spcBef>
                <a:spcPct val="0"/>
              </a:spcBef>
            </a:pPr>
            <a:endParaRPr lang="en-US" smtClean="0"/>
          </a:p>
          <a:p>
            <a:pPr>
              <a:lnSpc>
                <a:spcPct val="90000"/>
              </a:lnSpc>
              <a:spcBef>
                <a:spcPct val="0"/>
              </a:spcBef>
            </a:pPr>
            <a:r>
              <a:rPr lang="en-US" smtClean="0"/>
              <a:t>The Clean Coalition envisions a future where these components are no longer treated as independent silos.  These components will work seamlessly together, using information technology to locally control, create and balance supply and demand of electricity.</a:t>
            </a:r>
          </a:p>
          <a:p>
            <a:pPr>
              <a:lnSpc>
                <a:spcPct val="90000"/>
              </a:lnSpc>
              <a:spcBef>
                <a:spcPct val="0"/>
              </a:spcBef>
            </a:pPr>
            <a:endParaRPr lang="en-US" smtClean="0"/>
          </a:p>
          <a:p>
            <a:pPr>
              <a:lnSpc>
                <a:spcPct val="90000"/>
              </a:lnSpc>
              <a:spcBef>
                <a:spcPct val="0"/>
              </a:spcBef>
            </a:pPr>
            <a:r>
              <a:rPr lang="en-US" smtClean="0"/>
              <a:t>What this slide also shows is the huge market opportunity for the transition.  There is a $6 trillion dollar energy market AND it will transition to a smart energy future – and there are three key drivers behind that:</a:t>
            </a:r>
          </a:p>
          <a:p>
            <a:pPr>
              <a:lnSpc>
                <a:spcPct val="90000"/>
              </a:lnSpc>
              <a:spcBef>
                <a:spcPct val="0"/>
              </a:spcBef>
            </a:pPr>
            <a:r>
              <a:rPr lang="en-US" smtClean="0"/>
              <a:t>Economic sensibility</a:t>
            </a:r>
          </a:p>
          <a:p>
            <a:pPr>
              <a:lnSpc>
                <a:spcPct val="90000"/>
              </a:lnSpc>
              <a:spcBef>
                <a:spcPct val="0"/>
              </a:spcBef>
            </a:pPr>
            <a:r>
              <a:rPr lang="en-US" smtClean="0"/>
              <a:t>Energy security</a:t>
            </a:r>
          </a:p>
          <a:p>
            <a:pPr>
              <a:lnSpc>
                <a:spcPct val="90000"/>
              </a:lnSpc>
              <a:spcBef>
                <a:spcPct val="0"/>
              </a:spcBef>
            </a:pPr>
            <a:r>
              <a:rPr lang="en-US" smtClean="0"/>
              <a:t>Environmental sustainability</a:t>
            </a:r>
          </a:p>
          <a:p>
            <a:pPr>
              <a:lnSpc>
                <a:spcPct val="90000"/>
              </a:lnSpc>
              <a:spcBef>
                <a:spcPct val="0"/>
              </a:spcBef>
            </a:pPr>
            <a:endParaRPr lang="en-US" smtClean="0"/>
          </a:p>
          <a:p>
            <a:pPr>
              <a:lnSpc>
                <a:spcPct val="90000"/>
              </a:lnSpc>
              <a:spcBef>
                <a:spcPct val="0"/>
              </a:spcBef>
            </a:pPr>
            <a:r>
              <a:rPr lang="en-US" smtClean="0"/>
              <a:t>Regardless of your political affiliation, one of these drivers or a combination there of, will take us to this future.  </a:t>
            </a:r>
          </a:p>
          <a:p>
            <a:pPr>
              <a:lnSpc>
                <a:spcPct val="90000"/>
              </a:lnSpc>
              <a:spcBef>
                <a:spcPct val="0"/>
              </a:spcBef>
            </a:pPr>
            <a:endParaRPr lang="en-US" smtClean="0"/>
          </a:p>
          <a:p>
            <a:pPr>
              <a:lnSpc>
                <a:spcPct val="90000"/>
              </a:lnSpc>
              <a:spcBef>
                <a:spcPct val="0"/>
              </a:spcBef>
            </a:pPr>
            <a:r>
              <a:rPr lang="en-US" smtClean="0"/>
              <a:t>The only question is how painful will this transition be, how fast will it happen, and who’s going to win all the economic benefits.</a:t>
            </a:r>
          </a:p>
        </p:txBody>
      </p:sp>
      <p:sp>
        <p:nvSpPr>
          <p:cNvPr id="29699" name="Slide Number Placeholder 3"/>
          <p:cNvSpPr txBox="1">
            <a:spLocks noGrp="1"/>
          </p:cNvSpPr>
          <p:nvPr/>
        </p:nvSpPr>
        <p:spPr bwMode="auto">
          <a:xfrm>
            <a:off x="4008706" y="8893296"/>
            <a:ext cx="3066733" cy="468154"/>
          </a:xfrm>
          <a:prstGeom prst="rect">
            <a:avLst/>
          </a:prstGeom>
          <a:noFill/>
          <a:ln w="9525">
            <a:noFill/>
            <a:miter lim="800000"/>
            <a:headEnd/>
            <a:tailEnd/>
          </a:ln>
        </p:spPr>
        <p:txBody>
          <a:bodyPr lIns="93916" tIns="46958" rIns="93916" bIns="46958" anchor="b"/>
          <a:lstStyle/>
          <a:p>
            <a:pPr algn="r" defTabSz="443531"/>
            <a:fld id="{7642A50C-BD33-44E6-8165-C292B934BFC2}" type="slidenum">
              <a:rPr lang="en-US" sz="1200">
                <a:latin typeface="Calibri" pitchFamily="34" charset="0"/>
              </a:rPr>
              <a:pPr algn="r" defTabSz="443531"/>
              <a:t>6</a:t>
            </a:fld>
            <a:endParaRPr lang="en-US" sz="1200" dirty="0">
              <a:latin typeface="Calibri"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(sw 2, 19 Jan 2012)</a:t>
            </a:r>
          </a:p>
        </p:txBody>
      </p:sp>
      <p:sp>
        <p:nvSpPr>
          <p:cNvPr id="58372" name="Slide Number Placeholder 3"/>
          <p:cNvSpPr txBox="1">
            <a:spLocks noGrp="1"/>
          </p:cNvSpPr>
          <p:nvPr/>
        </p:nvSpPr>
        <p:spPr bwMode="auto">
          <a:xfrm>
            <a:off x="4008706" y="8893296"/>
            <a:ext cx="3066733" cy="468154"/>
          </a:xfrm>
          <a:prstGeom prst="rect">
            <a:avLst/>
          </a:prstGeom>
          <a:noFill/>
          <a:ln w="9525">
            <a:noFill/>
            <a:miter lim="800000"/>
            <a:headEnd/>
            <a:tailEnd/>
          </a:ln>
        </p:spPr>
        <p:txBody>
          <a:bodyPr lIns="93924" tIns="46962" rIns="93924" bIns="46962" anchor="b"/>
          <a:lstStyle/>
          <a:p>
            <a:pPr algn="r"/>
            <a:fld id="{E5A325C7-3373-4D80-97C4-5B00BCDD4A76}" type="slidenum">
              <a:rPr lang="en-US" sz="1200">
                <a:latin typeface="Calibri" pitchFamily="34" charset="0"/>
              </a:rPr>
              <a:pPr algn="r"/>
              <a:t>70</a:t>
            </a:fld>
            <a:endParaRPr lang="en-US" sz="1200" dirty="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98563" y="701675"/>
            <a:ext cx="4683125" cy="3511550"/>
          </a:xfr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lIns="93928" tIns="46964" rIns="93928" bIns="46964" numCol="1" anchor="t" anchorCtr="0" compatLnSpc="1">
            <a:prstTxWarp prst="textNoShape">
              <a:avLst/>
            </a:prstTxWarp>
          </a:bodyPr>
          <a:lstStyle/>
          <a:p>
            <a:pPr defTabSz="469682">
              <a:defRPr/>
            </a:pPr>
            <a:endParaRPr lang="en-US" dirty="0">
              <a:solidFill>
                <a:schemeClr val="dk1"/>
              </a:solidFill>
            </a:endParaRPr>
          </a:p>
        </p:txBody>
      </p:sp>
      <p:sp>
        <p:nvSpPr>
          <p:cNvPr id="178179" name="Slide Number Placeholder 3"/>
          <p:cNvSpPr txBox="1">
            <a:spLocks noGrp="1"/>
          </p:cNvSpPr>
          <p:nvPr/>
        </p:nvSpPr>
        <p:spPr bwMode="auto">
          <a:xfrm>
            <a:off x="4008705" y="8893296"/>
            <a:ext cx="3066733" cy="468154"/>
          </a:xfrm>
          <a:prstGeom prst="rect">
            <a:avLst/>
          </a:prstGeom>
          <a:noFill/>
          <a:ln w="9525">
            <a:noFill/>
            <a:miter lim="800000"/>
            <a:headEnd/>
            <a:tailEnd/>
          </a:ln>
        </p:spPr>
        <p:txBody>
          <a:bodyPr lIns="93928" tIns="46964" rIns="93928" bIns="46964" anchor="b"/>
          <a:lstStyle/>
          <a:p>
            <a:pPr algn="r" defTabSz="443588"/>
            <a:fld id="{FC9F9FC8-75CB-4FAF-96F5-3520E76B73B0}" type="slidenum">
              <a:rPr lang="en-US" sz="1200">
                <a:latin typeface="Calibri" pitchFamily="34" charset="0"/>
              </a:rPr>
              <a:pPr algn="r" defTabSz="443588"/>
              <a:t>7</a:t>
            </a:fld>
            <a:endParaRPr lang="en-US" sz="120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pPr defTabSz="455870">
              <a:defRPr/>
            </a:pPr>
            <a:r>
              <a:rPr lang="en-US" dirty="0" smtClean="0"/>
              <a:t>Wholesale</a:t>
            </a:r>
            <a:r>
              <a:rPr lang="en-US" baseline="0" dirty="0" smtClean="0"/>
              <a:t> Distributed Generation or WDG is the market segment that makes this transition possible.  The retail DG – behind the meter – and central generation renewables – out in the desert, most of the time – are both part of the equation, but WDG has enough potential and uses economies to scale that will really change the game.</a:t>
            </a:r>
            <a:endParaRPr lang="en-US" dirty="0" smtClean="0"/>
          </a:p>
          <a:p>
            <a:pPr defTabSz="455870">
              <a:defRPr/>
            </a:pPr>
            <a:endParaRPr lang="en-US" dirty="0" smtClean="0"/>
          </a:p>
          <a:p>
            <a:pPr defTabSz="455870">
              <a:defRPr/>
            </a:pPr>
            <a:r>
              <a:rPr lang="en-US" dirty="0" smtClean="0"/>
              <a:t>When</a:t>
            </a:r>
            <a:r>
              <a:rPr lang="en-US" baseline="0" dirty="0" smtClean="0"/>
              <a:t> we refer to DG, we mean a generating resource that is located on the distribution grid and the generated electricity does not feed back onto the transmission grid.  WDG, therefore, is DG that sells all of its generation to the utility (or other purchaser).  In future slides, I will refer to the distribution grid as the d-grid.</a:t>
            </a:r>
            <a:endParaRPr lang="en-US" dirty="0" smtClean="0"/>
          </a:p>
          <a:p>
            <a:pPr defTabSz="455870"/>
            <a:endParaRPr lang="en-US" dirty="0" smtClean="0"/>
          </a:p>
          <a:p>
            <a:pPr defTabSz="455870">
              <a:spcAft>
                <a:spcPts val="600"/>
              </a:spcAft>
              <a:buSzPct val="155000"/>
            </a:pPr>
            <a:r>
              <a:rPr lang="en-US" sz="1400" b="1" dirty="0">
                <a:solidFill>
                  <a:srgbClr val="000000"/>
                </a:solidFill>
                <a:latin typeface="Arial" charset="0"/>
                <a:cs typeface="Arial" charset="0"/>
                <a:sym typeface="Arial" charset="0"/>
              </a:rPr>
              <a:t>*National policies </a:t>
            </a:r>
            <a:r>
              <a:rPr lang="en-US" sz="1400" dirty="0">
                <a:solidFill>
                  <a:srgbClr val="000000"/>
                </a:solidFill>
                <a:latin typeface="Arial" charset="0"/>
                <a:cs typeface="Arial" charset="0"/>
                <a:sym typeface="Arial" charset="0"/>
              </a:rPr>
              <a:t>focus on removing barriers for </a:t>
            </a:r>
            <a:r>
              <a:rPr lang="en-US" sz="1400" dirty="0">
                <a:solidFill>
                  <a:srgbClr val="3366FF"/>
                </a:solidFill>
                <a:latin typeface="Arial" charset="0"/>
                <a:cs typeface="Arial" charset="0"/>
                <a:sym typeface="Arial" charset="0"/>
              </a:rPr>
              <a:t>large-scale </a:t>
            </a:r>
            <a:r>
              <a:rPr lang="en-US" sz="1400" dirty="0">
                <a:latin typeface="Arial" charset="0"/>
                <a:cs typeface="Arial" charset="0"/>
                <a:sym typeface="Arial" charset="0"/>
              </a:rPr>
              <a:t>renewable power facilities and infrastructure</a:t>
            </a:r>
            <a:r>
              <a:rPr lang="en-US" sz="1400" dirty="0">
                <a:solidFill>
                  <a:srgbClr val="000000"/>
                </a:solidFill>
                <a:latin typeface="Arial" charset="0"/>
                <a:cs typeface="Arial" charset="0"/>
                <a:sym typeface="Arial" charset="0"/>
              </a:rPr>
              <a:t>.</a:t>
            </a:r>
            <a:endParaRPr lang="en-US" sz="1400" dirty="0">
              <a:latin typeface="Arial" charset="0"/>
              <a:cs typeface="Arial" charset="0"/>
              <a:sym typeface="Arial" charset="0"/>
            </a:endParaRPr>
          </a:p>
          <a:p>
            <a:pPr defTabSz="455870">
              <a:buSzPct val="155000"/>
            </a:pPr>
            <a:r>
              <a:rPr lang="en-US" sz="1400" dirty="0">
                <a:latin typeface="Arial" charset="0"/>
                <a:cs typeface="Arial" charset="0"/>
                <a:sym typeface="Arial" charset="0"/>
              </a:rPr>
              <a:t>*State and local </a:t>
            </a:r>
            <a:r>
              <a:rPr lang="en-US" sz="1400" b="1" dirty="0">
                <a:latin typeface="Arial" charset="0"/>
                <a:cs typeface="Arial" charset="0"/>
                <a:sym typeface="Arial" charset="0"/>
              </a:rPr>
              <a:t>net-metering policies </a:t>
            </a:r>
            <a:r>
              <a:rPr lang="en-US" sz="1400" dirty="0">
                <a:latin typeface="Arial" charset="0"/>
                <a:cs typeface="Arial" charset="0"/>
                <a:sym typeface="Arial" charset="0"/>
              </a:rPr>
              <a:t>promote </a:t>
            </a:r>
            <a:r>
              <a:rPr lang="en-US" sz="1400" dirty="0">
                <a:solidFill>
                  <a:srgbClr val="3366FF"/>
                </a:solidFill>
                <a:latin typeface="Arial" charset="0"/>
                <a:cs typeface="Arial" charset="0"/>
                <a:sym typeface="Arial" charset="0"/>
              </a:rPr>
              <a:t>small-scale </a:t>
            </a:r>
            <a:r>
              <a:rPr lang="en-US" sz="1400" dirty="0">
                <a:solidFill>
                  <a:srgbClr val="000000"/>
                </a:solidFill>
                <a:latin typeface="Arial" charset="0"/>
                <a:cs typeface="Arial" charset="0"/>
                <a:sym typeface="Arial" charset="0"/>
              </a:rPr>
              <a:t>renewables:</a:t>
            </a:r>
            <a:endParaRPr lang="en-US" sz="1400" dirty="0">
              <a:latin typeface="Arial" charset="0"/>
              <a:cs typeface="Arial" charset="0"/>
              <a:sym typeface="Arial" charset="0"/>
            </a:endParaRPr>
          </a:p>
          <a:p>
            <a:pPr defTabSz="455870"/>
            <a:r>
              <a:rPr lang="en-US" dirty="0" smtClean="0">
                <a:solidFill>
                  <a:srgbClr val="000000"/>
                </a:solidFill>
                <a:latin typeface="Arial" charset="0"/>
                <a:cs typeface="Arial" charset="0"/>
                <a:sym typeface="Arial" charset="0"/>
              </a:rPr>
              <a:t>---Net-metering is designed to reduce a utility customer’s electric bills</a:t>
            </a:r>
          </a:p>
          <a:p>
            <a:pPr defTabSz="455870"/>
            <a:r>
              <a:rPr lang="en-US" dirty="0" smtClean="0">
                <a:latin typeface="Arial" charset="0"/>
                <a:ea typeface="ＭＳ Ｐゴシック" pitchFamily="34" charset="-128"/>
                <a:cs typeface="Arial" charset="0"/>
              </a:rPr>
              <a:t>---Net-metering is not designed for owners of commercial and multi-tenant </a:t>
            </a:r>
            <a:r>
              <a:rPr lang="en-US" dirty="0" smtClean="0">
                <a:latin typeface="Arial" charset="0"/>
                <a:cs typeface="Arial" charset="0"/>
              </a:rPr>
              <a:t>properties (where tenants pay the utility bills) </a:t>
            </a:r>
          </a:p>
          <a:p>
            <a:pPr defTabSz="455870"/>
            <a:r>
              <a:rPr lang="en-US" dirty="0" smtClean="0">
                <a:latin typeface="Arial" charset="0"/>
                <a:ea typeface="ＭＳ Ｐゴシック" pitchFamily="34" charset="-128"/>
              </a:rPr>
              <a:t>---Annual on-site energy use generally caps net-metering project size </a:t>
            </a:r>
          </a:p>
          <a:p>
            <a:pPr defTabSz="455870"/>
            <a:r>
              <a:rPr lang="en-US" dirty="0" smtClean="0">
                <a:latin typeface="Arial" charset="0"/>
                <a:ea typeface="ＭＳ Ｐゴシック" pitchFamily="34" charset="-128"/>
              </a:rPr>
              <a:t>---Investors and lenders find a utility customer’s energy savings from net-metering far less attractive than a revenue stream from a stable utility</a:t>
            </a:r>
          </a:p>
          <a:p>
            <a:pPr defTabSz="455870"/>
            <a:endParaRPr lang="en-US" dirty="0" smtClean="0"/>
          </a:p>
          <a:p>
            <a:pPr defTabSz="455870"/>
            <a:endParaRPr lang="en-US" dirty="0" smtClean="0"/>
          </a:p>
          <a:p>
            <a:pPr defTabSz="455870"/>
            <a:r>
              <a:rPr lang="en-US" dirty="0" smtClean="0"/>
              <a:t>(03_gp, 28 May 2013)</a:t>
            </a:r>
          </a:p>
          <a:p>
            <a:endParaRPr lang="en-US" dirty="0"/>
          </a:p>
        </p:txBody>
      </p:sp>
      <p:sp>
        <p:nvSpPr>
          <p:cNvPr id="4" name="Slide Number Placeholder 3"/>
          <p:cNvSpPr>
            <a:spLocks noGrp="1"/>
          </p:cNvSpPr>
          <p:nvPr>
            <p:ph type="sldNum" sz="quarter" idx="10"/>
          </p:nvPr>
        </p:nvSpPr>
        <p:spPr/>
        <p:txBody>
          <a:bodyPr/>
          <a:lstStyle/>
          <a:p>
            <a:pPr>
              <a:defRPr/>
            </a:pPr>
            <a:fld id="{CE76BBF2-AD88-45DB-8FC2-CE44FA0B6AFC}" type="slidenum">
              <a:rPr lang="en-US" smtClean="0"/>
              <a:pPr>
                <a:defRPr/>
              </a:pPr>
              <a:t>8</a:t>
            </a:fld>
            <a:endParaRPr lang="en-US" dirty="0"/>
          </a:p>
        </p:txBody>
      </p:sp>
    </p:spTree>
    <p:extLst>
      <p:ext uri="{BB962C8B-B14F-4D97-AF65-F5344CB8AC3E}">
        <p14:creationId xmlns:p14="http://schemas.microsoft.com/office/powerpoint/2010/main" val="2322827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defTabSz="915064"/>
            <a:r>
              <a:rPr lang="en-US" dirty="0" smtClean="0">
                <a:latin typeface="Times New Roman" pitchFamily="18" charset="0"/>
                <a:cs typeface="Times New Roman" pitchFamily="18" charset="0"/>
              </a:rPr>
              <a:t>Germany</a:t>
            </a:r>
            <a:r>
              <a:rPr lang="en-US" baseline="0" dirty="0" smtClean="0">
                <a:latin typeface="Times New Roman" pitchFamily="18" charset="0"/>
                <a:cs typeface="Times New Roman" pitchFamily="18" charset="0"/>
              </a:rPr>
              <a:t> is the best example we currently have to show the efficacy of CLEAN Programs and the WDG market.  If there is any confusion, Germany is in green and California—known as the leading market it the U.S.–is in red.  It is astonishing that Germany is adding 11 times more solar than California even though California has a 70% better resource.  </a:t>
            </a:r>
            <a:endParaRPr lang="en-US" dirty="0" smtClean="0">
              <a:latin typeface="Times New Roman" pitchFamily="18" charset="0"/>
              <a:cs typeface="Times New Roman" pitchFamily="18" charset="0"/>
            </a:endParaRPr>
          </a:p>
          <a:p>
            <a:pPr defTabSz="915064"/>
            <a:r>
              <a:rPr lang="en-US" dirty="0" smtClean="0">
                <a:latin typeface="Times New Roman" pitchFamily="18" charset="0"/>
                <a:cs typeface="Times New Roman" pitchFamily="18" charset="0"/>
              </a:rPr>
              <a:t>Rooftop solar in Germany </a:t>
            </a:r>
            <a:r>
              <a:rPr lang="en-US" u="sng" dirty="0" smtClean="0">
                <a:latin typeface="Times New Roman" pitchFamily="18" charset="0"/>
                <a:cs typeface="Times New Roman" pitchFamily="18" charset="0"/>
              </a:rPr>
              <a:t>today</a:t>
            </a:r>
            <a:r>
              <a:rPr lang="en-US" dirty="0" smtClean="0">
                <a:latin typeface="Times New Roman" pitchFamily="18" charset="0"/>
                <a:cs typeface="Times New Roman" pitchFamily="18" charset="0"/>
              </a:rPr>
              <a:t> is priced at the California-equivalent of </a:t>
            </a:r>
            <a:r>
              <a:rPr lang="en-US" u="sng" dirty="0" smtClean="0">
                <a:latin typeface="Times New Roman" pitchFamily="18" charset="0"/>
                <a:cs typeface="Times New Roman" pitchFamily="18" charset="0"/>
              </a:rPr>
              <a:t>7-10 cents/kWh</a:t>
            </a:r>
            <a:r>
              <a:rPr lang="en-US" dirty="0" smtClean="0">
                <a:latin typeface="Times New Roman" pitchFamily="18" charset="0"/>
                <a:cs typeface="Times New Roman" pitchFamily="18" charset="0"/>
              </a:rPr>
              <a:t>, which would be the most cost-effective resource deployed in California.  </a:t>
            </a:r>
          </a:p>
          <a:p>
            <a:pPr defTabSz="915064"/>
            <a:endParaRPr lang="en-US" dirty="0" smtClean="0">
              <a:latin typeface="Times New Roman" pitchFamily="18" charset="0"/>
              <a:cs typeface="Times New Roman" pitchFamily="18" charset="0"/>
            </a:endParaRPr>
          </a:p>
          <a:p>
            <a:pPr defTabSz="915064"/>
            <a:r>
              <a:rPr lang="en-US" dirty="0" smtClean="0">
                <a:latin typeface="Times New Roman" pitchFamily="18" charset="0"/>
                <a:cs typeface="Times New Roman" pitchFamily="18" charset="0"/>
              </a:rPr>
              <a:t>Ground-based solar projects typically generate about 25% more kWh/W than rooftop projects, because they use tracking, which allows the panels to follow the sun throughout the day.  The net result is that ground-based projects are generally about 20% more cost-effective than rooftop projects.  The difference between the 25% and the 20% is that the O&amp;M costs for ground-based projects are a bit higher due to their moving parts.</a:t>
            </a:r>
          </a:p>
          <a:p>
            <a:pPr defTabSz="937574"/>
            <a:endParaRPr lang="en-US" dirty="0" smtClean="0"/>
          </a:p>
          <a:p>
            <a:pPr defTabSz="937574" eaLnBrk="1" fontAlgn="auto" hangingPunct="1">
              <a:spcBef>
                <a:spcPts val="0"/>
              </a:spcBef>
              <a:spcAft>
                <a:spcPts val="0"/>
              </a:spcAft>
              <a:defRPr/>
            </a:pPr>
            <a:r>
              <a:rPr lang="en-US" dirty="0" smtClean="0"/>
              <a:t>(07_gp, 23</a:t>
            </a:r>
            <a:r>
              <a:rPr lang="en-US" baseline="0" dirty="0" smtClean="0"/>
              <a:t> Sep </a:t>
            </a:r>
            <a:r>
              <a:rPr lang="en-US" dirty="0" smtClean="0"/>
              <a:t>2013)</a:t>
            </a:r>
          </a:p>
        </p:txBody>
      </p:sp>
      <p:sp>
        <p:nvSpPr>
          <p:cNvPr id="134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F6609E-1661-46A6-9E6E-0940142E2DED}" type="slidenum">
              <a:rPr lang="en-US"/>
              <a:pPr fontAlgn="base">
                <a:spcBef>
                  <a:spcPct val="0"/>
                </a:spcBef>
                <a:spcAft>
                  <a:spcPct val="0"/>
                </a:spcAft>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B0249F-5CDF-5649-A443-FC47281D5A5D}" type="datetimeFigureOut">
              <a:rPr lang="en-US" smtClean="0"/>
              <a:pPr/>
              <a:t>6/16/15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497082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B0249F-5CDF-5649-A443-FC47281D5A5D}" type="datetimeFigureOut">
              <a:rPr lang="en-US" smtClean="0"/>
              <a:pPr/>
              <a:t>6/16/15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762097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B0249F-5CDF-5649-A443-FC47281D5A5D}" type="datetimeFigureOut">
              <a:rPr lang="en-US" smtClean="0"/>
              <a:pPr/>
              <a:t>6/16/15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2577034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9_Title, Text and Chart">
    <p:spTree>
      <p:nvGrpSpPr>
        <p:cNvPr id="1" name=""/>
        <p:cNvGrpSpPr/>
        <p:nvPr/>
      </p:nvGrpSpPr>
      <p:grpSpPr>
        <a:xfrm>
          <a:off x="0" y="0"/>
          <a:ext cx="0" cy="0"/>
          <a:chOff x="0" y="0"/>
          <a:chExt cx="0" cy="0"/>
        </a:xfrm>
      </p:grpSpPr>
      <p:sp>
        <p:nvSpPr>
          <p:cNvPr id="4" name="Rectangle 4"/>
          <p:cNvSpPr/>
          <p:nvPr userDrawn="1"/>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5" name="TextBox 5"/>
          <p:cNvSpPr txBox="1"/>
          <p:nvPr userDrawn="1"/>
        </p:nvSpPr>
        <p:spPr>
          <a:xfrm>
            <a:off x="0" y="6488113"/>
            <a:ext cx="4724400" cy="336550"/>
          </a:xfrm>
          <a:prstGeom prst="rect">
            <a:avLst/>
          </a:prstGeom>
          <a:noFill/>
        </p:spPr>
        <p:txBody>
          <a:bodyPr>
            <a:spAutoFit/>
          </a:bodyPr>
          <a:lstStyle/>
          <a:p>
            <a:pPr fontAlgn="auto">
              <a:spcBef>
                <a:spcPts val="0"/>
              </a:spcBef>
              <a:spcAft>
                <a:spcPts val="0"/>
              </a:spcAft>
              <a:defRPr/>
            </a:pPr>
            <a:r>
              <a:rPr lang="en-CA" sz="1600">
                <a:solidFill>
                  <a:srgbClr val="595959"/>
                </a:solidFill>
                <a:latin typeface="+mn-lt"/>
                <a:cs typeface="Arial" pitchFamily="34" charset="0"/>
              </a:rPr>
              <a:t>Making Clean Local Energy Accessible Now</a:t>
            </a:r>
            <a:endParaRPr lang="en-CA">
              <a:solidFill>
                <a:srgbClr val="595959"/>
              </a:solidFill>
              <a:latin typeface="+mn-lt"/>
              <a:cs typeface="Arial" pitchFamily="34" charset="0"/>
            </a:endParaRPr>
          </a:p>
        </p:txBody>
      </p:sp>
      <p:sp>
        <p:nvSpPr>
          <p:cNvPr id="6" name="Rectangle 6"/>
          <p:cNvSpPr>
            <a:spLocks noChangeArrowheads="1"/>
          </p:cNvSpPr>
          <p:nvPr userDrawn="1"/>
        </p:nvSpPr>
        <p:spPr bwMode="auto">
          <a:xfrm>
            <a:off x="0" y="0"/>
            <a:ext cx="7391400" cy="762000"/>
          </a:xfrm>
          <a:prstGeom prst="rect">
            <a:avLst/>
          </a:prstGeom>
          <a:solidFill>
            <a:srgbClr val="249CFF"/>
          </a:solidFill>
          <a:ln w="25400" algn="ctr">
            <a:noFill/>
            <a:miter lim="800000"/>
            <a:headEnd/>
            <a:tailEnd/>
          </a:ln>
        </p:spPr>
        <p:txBody>
          <a:bodyPr anchor="ctr"/>
          <a:lstStyle/>
          <a:p>
            <a:pPr algn="ctr" fontAlgn="auto">
              <a:spcBef>
                <a:spcPts val="0"/>
              </a:spcBef>
              <a:spcAft>
                <a:spcPts val="0"/>
              </a:spcAft>
              <a:defRPr/>
            </a:pPr>
            <a:r>
              <a:rPr lang="en-CA" dirty="0">
                <a:solidFill>
                  <a:schemeClr val="lt1"/>
                </a:solidFill>
                <a:latin typeface="+mn-lt"/>
              </a:rPr>
              <a:t> </a:t>
            </a:r>
          </a:p>
        </p:txBody>
      </p:sp>
      <p:sp>
        <p:nvSpPr>
          <p:cNvPr id="7" name="Slide Number Placeholder 3"/>
          <p:cNvSpPr txBox="1">
            <a:spLocks/>
          </p:cNvSpPr>
          <p:nvPr userDrawn="1"/>
        </p:nvSpPr>
        <p:spPr bwMode="auto">
          <a:xfrm>
            <a:off x="8534400" y="6492875"/>
            <a:ext cx="457200" cy="365125"/>
          </a:xfrm>
          <a:prstGeom prst="rect">
            <a:avLst/>
          </a:prstGeom>
          <a:noFill/>
          <a:ln w="9525">
            <a:noFill/>
            <a:miter lim="800000"/>
            <a:headEnd/>
            <a:tailEnd/>
          </a:ln>
        </p:spPr>
        <p:txBody>
          <a:bodyPr/>
          <a:lstStyle/>
          <a:p>
            <a:pPr algn="r" fontAlgn="auto">
              <a:spcBef>
                <a:spcPts val="0"/>
              </a:spcBef>
              <a:spcAft>
                <a:spcPts val="0"/>
              </a:spcAft>
              <a:defRPr/>
            </a:pPr>
            <a:fld id="{25ECF004-2F5D-416B-8086-41D1EB82224A}" type="slidenum">
              <a:rPr lang="en-US" sz="1200">
                <a:latin typeface="+mn-lt"/>
                <a:cs typeface="Arial" pitchFamily="34" charset="0"/>
              </a:rPr>
              <a:pPr algn="r" fontAlgn="auto">
                <a:spcBef>
                  <a:spcPts val="0"/>
                </a:spcBef>
                <a:spcAft>
                  <a:spcPts val="0"/>
                </a:spcAft>
                <a:defRPr/>
              </a:pPr>
              <a:t>‹#›</a:t>
            </a:fld>
            <a:endParaRPr lang="en-US" sz="1200">
              <a:solidFill>
                <a:srgbClr val="013D21"/>
              </a:solidFill>
              <a:latin typeface="Informatic"/>
              <a:cs typeface="Arial" pitchFamily="34" charset="0"/>
            </a:endParaRPr>
          </a:p>
        </p:txBody>
      </p:sp>
      <p:sp>
        <p:nvSpPr>
          <p:cNvPr id="13" name="Title 12"/>
          <p:cNvSpPr>
            <a:spLocks noGrp="1"/>
          </p:cNvSpPr>
          <p:nvPr>
            <p:ph type="title"/>
          </p:nvPr>
        </p:nvSpPr>
        <p:spPr>
          <a:xfrm>
            <a:off x="0" y="0"/>
            <a:ext cx="7315200" cy="762000"/>
          </a:xfrm>
        </p:spPr>
        <p:txBody>
          <a:bodyPr>
            <a:normAutofit/>
          </a:bodyPr>
          <a:lstStyle>
            <a:lvl1pPr algn="l">
              <a:defRPr sz="2400" b="1">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14" name="Content Placeholder 2"/>
          <p:cNvSpPr>
            <a:spLocks noGrp="1"/>
          </p:cNvSpPr>
          <p:nvPr>
            <p:ph idx="1"/>
          </p:nvPr>
        </p:nvSpPr>
        <p:spPr>
          <a:xfrm>
            <a:off x="457200" y="1295400"/>
            <a:ext cx="8229600" cy="4525963"/>
          </a:xfrm>
        </p:spPr>
        <p:txBody>
          <a:bodyPr/>
          <a:lstStyle>
            <a:lvl1pPr>
              <a:buFontTx/>
              <a:buBlip>
                <a:blip r:embed="rId2"/>
              </a:buBlip>
              <a:defRPr>
                <a:solidFill>
                  <a:schemeClr val="tx2">
                    <a:lumMod val="65000"/>
                    <a:lumOff val="35000"/>
                  </a:schemeClr>
                </a:solidFill>
              </a:defRPr>
            </a:lvl1pPr>
            <a:lvl2pPr>
              <a:buFontTx/>
              <a:buBlip>
                <a:blip r:embed="rId2"/>
              </a:buBlip>
              <a:defRPr>
                <a:solidFill>
                  <a:schemeClr val="tx2">
                    <a:lumMod val="65000"/>
                    <a:lumOff val="35000"/>
                  </a:schemeClr>
                </a:solidFill>
              </a:defRPr>
            </a:lvl2pPr>
            <a:lvl3pPr>
              <a:buFontTx/>
              <a:buBlip>
                <a:blip r:embed="rId2"/>
              </a:buBlip>
              <a:defRPr>
                <a:solidFill>
                  <a:schemeClr val="tx2">
                    <a:lumMod val="65000"/>
                    <a:lumOff val="35000"/>
                  </a:schemeClr>
                </a:solidFill>
              </a:defRPr>
            </a:lvl3pPr>
            <a:lvl4pPr>
              <a:buFontTx/>
              <a:buBlip>
                <a:blip r:embed="rId2"/>
              </a:buBlip>
              <a:defRPr>
                <a:solidFill>
                  <a:schemeClr val="tx2">
                    <a:lumMod val="65000"/>
                    <a:lumOff val="35000"/>
                  </a:schemeClr>
                </a:solidFill>
              </a:defRPr>
            </a:lvl4pPr>
            <a:lvl5pPr>
              <a:buFontTx/>
              <a:buBlip>
                <a:blip r:embed="rId2"/>
              </a:buBlip>
              <a:defRPr>
                <a:solidFill>
                  <a:schemeClr val="tx2">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Clean Coalition Logo_no tagline_updated_slideshowedit_zf2 yellow_final2.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31217" y="46181"/>
            <a:ext cx="1612783" cy="676656"/>
          </a:xfrm>
          <a:prstGeom prst="rect">
            <a:avLst/>
          </a:prstGeom>
        </p:spPr>
      </p:pic>
    </p:spTree>
    <p:extLst>
      <p:ext uri="{BB962C8B-B14F-4D97-AF65-F5344CB8AC3E}">
        <p14:creationId xmlns:p14="http://schemas.microsoft.com/office/powerpoint/2010/main" val="1394741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 name="Rectangle 7"/>
          <p:cNvSpPr>
            <a:spLocks noChangeArrowheads="1"/>
          </p:cNvSpPr>
          <p:nvPr/>
        </p:nvSpPr>
        <p:spPr bwMode="auto">
          <a:xfrm>
            <a:off x="0" y="3124200"/>
            <a:ext cx="9144000" cy="3352800"/>
          </a:xfrm>
          <a:prstGeom prst="rect">
            <a:avLst/>
          </a:prstGeom>
          <a:solidFill>
            <a:srgbClr val="249CFF"/>
          </a:soli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4" name="Rectangle 3"/>
          <p:cNvSpPr/>
          <p:nvPr/>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CA">
              <a:solidFill>
                <a:srgbClr val="FFFFFF"/>
              </a:solidFill>
            </a:endParaRPr>
          </a:p>
        </p:txBody>
      </p:sp>
      <p:sp>
        <p:nvSpPr>
          <p:cNvPr id="5" name="TextBox 4"/>
          <p:cNvSpPr txBox="1"/>
          <p:nvPr/>
        </p:nvSpPr>
        <p:spPr>
          <a:xfrm>
            <a:off x="0" y="6488113"/>
            <a:ext cx="5562600" cy="366712"/>
          </a:xfrm>
          <a:prstGeom prst="rect">
            <a:avLst/>
          </a:prstGeom>
          <a:noFill/>
        </p:spPr>
        <p:txBody>
          <a:bodyPr>
            <a:spAutoFit/>
          </a:bodyPr>
          <a:lstStyle/>
          <a:p>
            <a:pPr fontAlgn="base">
              <a:spcBef>
                <a:spcPct val="0"/>
              </a:spcBef>
              <a:spcAft>
                <a:spcPct val="0"/>
              </a:spcAft>
              <a:defRPr/>
            </a:pPr>
            <a:r>
              <a:rPr lang="en-CA">
                <a:solidFill>
                  <a:srgbClr val="595959"/>
                </a:solidFill>
              </a:rPr>
              <a:t>Making Clean Local Energy Accessible Now</a:t>
            </a:r>
          </a:p>
        </p:txBody>
      </p:sp>
      <p:sp>
        <p:nvSpPr>
          <p:cNvPr id="61443" name="Rectangle 3"/>
          <p:cNvSpPr>
            <a:spLocks noGrp="1" noChangeArrowheads="1"/>
          </p:cNvSpPr>
          <p:nvPr>
            <p:ph type="subTitle" idx="1"/>
          </p:nvPr>
        </p:nvSpPr>
        <p:spPr>
          <a:xfrm>
            <a:off x="990600" y="5300663"/>
            <a:ext cx="7161213" cy="841375"/>
          </a:xfrm>
        </p:spPr>
        <p:txBody>
          <a:bodyPr/>
          <a:lstStyle>
            <a:lvl1pPr marL="0" indent="0" algn="ctr">
              <a:buFontTx/>
              <a:buNone/>
              <a:defRPr sz="2400">
                <a:solidFill>
                  <a:schemeClr val="tx2">
                    <a:lumMod val="65000"/>
                    <a:lumOff val="35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1920223778"/>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Text and Chart">
    <p:spTree>
      <p:nvGrpSpPr>
        <p:cNvPr id="1" name=""/>
        <p:cNvGrpSpPr/>
        <p:nvPr/>
      </p:nvGrpSpPr>
      <p:grpSpPr>
        <a:xfrm>
          <a:off x="0" y="0"/>
          <a:ext cx="0" cy="0"/>
          <a:chOff x="0" y="0"/>
          <a:chExt cx="0" cy="0"/>
        </a:xfrm>
      </p:grpSpPr>
      <p:sp>
        <p:nvSpPr>
          <p:cNvPr id="4" name="Rectangle 4"/>
          <p:cNvSpPr/>
          <p:nvPr userDrawn="1"/>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5" name="TextBox 5"/>
          <p:cNvSpPr txBox="1"/>
          <p:nvPr userDrawn="1"/>
        </p:nvSpPr>
        <p:spPr>
          <a:xfrm>
            <a:off x="0" y="6488113"/>
            <a:ext cx="4724400" cy="336550"/>
          </a:xfrm>
          <a:prstGeom prst="rect">
            <a:avLst/>
          </a:prstGeom>
          <a:noFill/>
        </p:spPr>
        <p:txBody>
          <a:bodyPr>
            <a:spAutoFit/>
          </a:bodyPr>
          <a:lstStyle/>
          <a:p>
            <a:pPr fontAlgn="auto">
              <a:spcBef>
                <a:spcPts val="0"/>
              </a:spcBef>
              <a:spcAft>
                <a:spcPts val="0"/>
              </a:spcAft>
              <a:defRPr/>
            </a:pPr>
            <a:r>
              <a:rPr lang="en-CA" sz="1600">
                <a:solidFill>
                  <a:srgbClr val="595959"/>
                </a:solidFill>
                <a:latin typeface="+mn-lt"/>
                <a:ea typeface="+mn-ea"/>
                <a:cs typeface="Arial" pitchFamily="34" charset="0"/>
              </a:rPr>
              <a:t>Making Clean Local Energy Accessible Now</a:t>
            </a:r>
            <a:endParaRPr lang="en-CA">
              <a:solidFill>
                <a:srgbClr val="595959"/>
              </a:solidFill>
              <a:latin typeface="+mn-lt"/>
              <a:ea typeface="+mn-ea"/>
              <a:cs typeface="Arial" pitchFamily="34" charset="0"/>
            </a:endParaRPr>
          </a:p>
        </p:txBody>
      </p:sp>
      <p:sp>
        <p:nvSpPr>
          <p:cNvPr id="6" name="Rectangle 6"/>
          <p:cNvSpPr>
            <a:spLocks noChangeArrowheads="1"/>
          </p:cNvSpPr>
          <p:nvPr userDrawn="1"/>
        </p:nvSpPr>
        <p:spPr bwMode="auto">
          <a:xfrm>
            <a:off x="0" y="0"/>
            <a:ext cx="7391400" cy="762000"/>
          </a:xfrm>
          <a:prstGeom prst="rect">
            <a:avLst/>
          </a:prstGeom>
          <a:solidFill>
            <a:srgbClr val="249CFF"/>
          </a:solidFill>
          <a:ln w="25400" algn="ctr">
            <a:noFill/>
            <a:miter lim="800000"/>
            <a:headEnd/>
            <a:tailEnd/>
          </a:ln>
        </p:spPr>
        <p:txBody>
          <a:bodyPr anchor="ctr"/>
          <a:lstStyle/>
          <a:p>
            <a:pPr algn="ctr" fontAlgn="auto">
              <a:spcBef>
                <a:spcPts val="0"/>
              </a:spcBef>
              <a:spcAft>
                <a:spcPts val="0"/>
              </a:spcAft>
              <a:defRPr/>
            </a:pPr>
            <a:r>
              <a:rPr lang="en-CA" dirty="0">
                <a:solidFill>
                  <a:schemeClr val="lt1"/>
                </a:solidFill>
                <a:latin typeface="+mn-lt"/>
                <a:ea typeface="+mn-ea"/>
                <a:cs typeface="+mn-cs"/>
              </a:rPr>
              <a:t> </a:t>
            </a:r>
          </a:p>
        </p:txBody>
      </p:sp>
      <p:sp>
        <p:nvSpPr>
          <p:cNvPr id="7" name="Slide Number Placeholder 3"/>
          <p:cNvSpPr txBox="1">
            <a:spLocks/>
          </p:cNvSpPr>
          <p:nvPr userDrawn="1"/>
        </p:nvSpPr>
        <p:spPr bwMode="auto">
          <a:xfrm>
            <a:off x="8534400" y="6492875"/>
            <a:ext cx="457200" cy="365125"/>
          </a:xfrm>
          <a:prstGeom prst="rect">
            <a:avLst/>
          </a:prstGeom>
          <a:noFill/>
          <a:ln w="9525">
            <a:noFill/>
            <a:miter lim="800000"/>
            <a:headEnd/>
            <a:tailEnd/>
          </a:ln>
        </p:spPr>
        <p:txBody>
          <a:bodyPr/>
          <a:lstStyle/>
          <a:p>
            <a:pPr algn="r" fontAlgn="auto">
              <a:spcBef>
                <a:spcPts val="0"/>
              </a:spcBef>
              <a:spcAft>
                <a:spcPts val="0"/>
              </a:spcAft>
              <a:defRPr/>
            </a:pPr>
            <a:fld id="{6D9F7E41-FF19-4C20-8D44-DFE2DB6620F9}" type="slidenum">
              <a:rPr lang="en-US" sz="1200">
                <a:latin typeface="+mn-lt"/>
                <a:ea typeface="+mn-ea"/>
                <a:cs typeface="Arial" pitchFamily="34" charset="0"/>
              </a:rPr>
              <a:pPr algn="r" fontAlgn="auto">
                <a:spcBef>
                  <a:spcPts val="0"/>
                </a:spcBef>
                <a:spcAft>
                  <a:spcPts val="0"/>
                </a:spcAft>
                <a:defRPr/>
              </a:pPr>
              <a:t>‹#›</a:t>
            </a:fld>
            <a:endParaRPr lang="en-US" sz="1200">
              <a:solidFill>
                <a:srgbClr val="013D21"/>
              </a:solidFill>
              <a:latin typeface="Informatic"/>
              <a:ea typeface="+mn-ea"/>
              <a:cs typeface="Arial" pitchFamily="34" charset="0"/>
            </a:endParaRPr>
          </a:p>
        </p:txBody>
      </p:sp>
      <p:sp>
        <p:nvSpPr>
          <p:cNvPr id="13" name="Title 12"/>
          <p:cNvSpPr>
            <a:spLocks noGrp="1"/>
          </p:cNvSpPr>
          <p:nvPr>
            <p:ph type="title"/>
          </p:nvPr>
        </p:nvSpPr>
        <p:spPr>
          <a:xfrm>
            <a:off x="0" y="0"/>
            <a:ext cx="7315200" cy="762000"/>
          </a:xfrm>
        </p:spPr>
        <p:txBody>
          <a:bodyPr>
            <a:normAutofit/>
          </a:bodyPr>
          <a:lstStyle>
            <a:lvl1pPr algn="l">
              <a:defRPr sz="2400" b="1">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14" name="Content Placeholder 2"/>
          <p:cNvSpPr>
            <a:spLocks noGrp="1"/>
          </p:cNvSpPr>
          <p:nvPr>
            <p:ph idx="1"/>
          </p:nvPr>
        </p:nvSpPr>
        <p:spPr>
          <a:xfrm>
            <a:off x="457200" y="1295400"/>
            <a:ext cx="8229600" cy="4525963"/>
          </a:xfrm>
        </p:spPr>
        <p:txBody>
          <a:bodyPr/>
          <a:lstStyle>
            <a:lvl1pPr>
              <a:buFontTx/>
              <a:buBlip>
                <a:blip r:embed="rId2"/>
              </a:buBlip>
              <a:defRPr>
                <a:solidFill>
                  <a:schemeClr val="tx2">
                    <a:lumMod val="65000"/>
                    <a:lumOff val="35000"/>
                  </a:schemeClr>
                </a:solidFill>
              </a:defRPr>
            </a:lvl1pPr>
            <a:lvl2pPr>
              <a:buFontTx/>
              <a:buBlip>
                <a:blip r:embed="rId2"/>
              </a:buBlip>
              <a:defRPr>
                <a:solidFill>
                  <a:schemeClr val="tx2">
                    <a:lumMod val="65000"/>
                    <a:lumOff val="35000"/>
                  </a:schemeClr>
                </a:solidFill>
              </a:defRPr>
            </a:lvl2pPr>
            <a:lvl3pPr>
              <a:buFontTx/>
              <a:buBlip>
                <a:blip r:embed="rId2"/>
              </a:buBlip>
              <a:defRPr>
                <a:solidFill>
                  <a:schemeClr val="tx2">
                    <a:lumMod val="65000"/>
                    <a:lumOff val="35000"/>
                  </a:schemeClr>
                </a:solidFill>
              </a:defRPr>
            </a:lvl3pPr>
            <a:lvl4pPr>
              <a:buFontTx/>
              <a:buBlip>
                <a:blip r:embed="rId2"/>
              </a:buBlip>
              <a:defRPr>
                <a:solidFill>
                  <a:schemeClr val="tx2">
                    <a:lumMod val="65000"/>
                    <a:lumOff val="35000"/>
                  </a:schemeClr>
                </a:solidFill>
              </a:defRPr>
            </a:lvl4pPr>
            <a:lvl5pPr>
              <a:buFontTx/>
              <a:buBlip>
                <a:blip r:embed="rId2"/>
              </a:buBlip>
              <a:defRPr>
                <a:solidFill>
                  <a:schemeClr val="tx2">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Clean Coalition Logo_no tagline_updated_slideshowedit_zf2 yellow_final2.pd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31217" y="46181"/>
            <a:ext cx="1612783" cy="676656"/>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Text and Chart">
    <p:spTree>
      <p:nvGrpSpPr>
        <p:cNvPr id="1" name=""/>
        <p:cNvGrpSpPr/>
        <p:nvPr/>
      </p:nvGrpSpPr>
      <p:grpSpPr>
        <a:xfrm>
          <a:off x="0" y="0"/>
          <a:ext cx="0" cy="0"/>
          <a:chOff x="0" y="0"/>
          <a:chExt cx="0" cy="0"/>
        </a:xfrm>
      </p:grpSpPr>
      <p:sp>
        <p:nvSpPr>
          <p:cNvPr id="5" name="Rectangle 4"/>
          <p:cNvSpPr/>
          <p:nvPr userDrawn="1"/>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TextBox 5"/>
          <p:cNvSpPr txBox="1"/>
          <p:nvPr userDrawn="1"/>
        </p:nvSpPr>
        <p:spPr>
          <a:xfrm>
            <a:off x="0" y="6488113"/>
            <a:ext cx="4724400" cy="336550"/>
          </a:xfrm>
          <a:prstGeom prst="rect">
            <a:avLst/>
          </a:prstGeom>
          <a:noFill/>
        </p:spPr>
        <p:txBody>
          <a:bodyPr>
            <a:spAutoFit/>
          </a:bodyPr>
          <a:lstStyle/>
          <a:p>
            <a:pPr>
              <a:defRPr/>
            </a:pPr>
            <a:r>
              <a:rPr lang="en-CA" sz="1600">
                <a:solidFill>
                  <a:srgbClr val="595959"/>
                </a:solidFill>
                <a:ea typeface="+mn-ea"/>
                <a:cs typeface="Arial" pitchFamily="34" charset="0"/>
              </a:rPr>
              <a:t>Making Clean Local Energy Accessible Now</a:t>
            </a:r>
            <a:endParaRPr lang="en-CA">
              <a:solidFill>
                <a:srgbClr val="595959"/>
              </a:solidFill>
              <a:ea typeface="+mn-ea"/>
              <a:cs typeface="Arial" pitchFamily="34" charset="0"/>
            </a:endParaRPr>
          </a:p>
        </p:txBody>
      </p:sp>
      <p:sp>
        <p:nvSpPr>
          <p:cNvPr id="7" name="Rectangle 6"/>
          <p:cNvSpPr>
            <a:spLocks noChangeArrowheads="1"/>
          </p:cNvSpPr>
          <p:nvPr userDrawn="1"/>
        </p:nvSpPr>
        <p:spPr bwMode="auto">
          <a:xfrm>
            <a:off x="0" y="0"/>
            <a:ext cx="7391400" cy="762000"/>
          </a:xfrm>
          <a:prstGeom prst="rect">
            <a:avLst/>
          </a:prstGeom>
          <a:solidFill>
            <a:srgbClr val="249CFF"/>
          </a:solidFill>
          <a:ln w="25400" algn="ctr">
            <a:noFill/>
            <a:miter lim="800000"/>
            <a:headEnd/>
            <a:tailEnd/>
          </a:ln>
        </p:spPr>
        <p:txBody>
          <a:bodyPr anchor="ctr"/>
          <a:lstStyle/>
          <a:p>
            <a:pPr algn="ctr">
              <a:defRPr/>
            </a:pPr>
            <a:r>
              <a:rPr lang="en-CA" dirty="0">
                <a:solidFill>
                  <a:schemeClr val="lt1"/>
                </a:solidFill>
                <a:latin typeface="+mn-lt"/>
                <a:ea typeface="+mn-ea"/>
              </a:rPr>
              <a:t> </a:t>
            </a:r>
          </a:p>
        </p:txBody>
      </p:sp>
      <p:sp>
        <p:nvSpPr>
          <p:cNvPr id="8" name="Slide Number Placeholder 3"/>
          <p:cNvSpPr txBox="1">
            <a:spLocks/>
          </p:cNvSpPr>
          <p:nvPr userDrawn="1"/>
        </p:nvSpPr>
        <p:spPr bwMode="auto">
          <a:xfrm>
            <a:off x="8534400" y="6492875"/>
            <a:ext cx="457200" cy="365125"/>
          </a:xfrm>
          <a:prstGeom prst="rect">
            <a:avLst/>
          </a:prstGeom>
          <a:noFill/>
          <a:ln w="9525">
            <a:noFill/>
            <a:miter lim="800000"/>
            <a:headEnd/>
            <a:tailEnd/>
          </a:ln>
        </p:spPr>
        <p:txBody>
          <a:bodyPr/>
          <a:lstStyle/>
          <a:p>
            <a:pPr algn="r">
              <a:defRPr/>
            </a:pPr>
            <a:fld id="{FD7E8992-FF7A-488E-B0B8-6B945EA38A31}" type="slidenum">
              <a:rPr lang="en-US" sz="1200">
                <a:ea typeface="+mn-ea"/>
                <a:cs typeface="Arial" pitchFamily="34" charset="0"/>
              </a:rPr>
              <a:pPr algn="r">
                <a:defRPr/>
              </a:pPr>
              <a:t>‹#›</a:t>
            </a:fld>
            <a:endParaRPr lang="en-US" sz="1200">
              <a:solidFill>
                <a:srgbClr val="013D21"/>
              </a:solidFill>
              <a:latin typeface="Informatic"/>
              <a:ea typeface="+mn-ea"/>
              <a:cs typeface="Arial" pitchFamily="34" charset="0"/>
            </a:endParaRPr>
          </a:p>
        </p:txBody>
      </p:sp>
      <p:sp>
        <p:nvSpPr>
          <p:cNvPr id="13" name="Title 12"/>
          <p:cNvSpPr>
            <a:spLocks noGrp="1"/>
          </p:cNvSpPr>
          <p:nvPr>
            <p:ph type="title"/>
          </p:nvPr>
        </p:nvSpPr>
        <p:spPr>
          <a:xfrm>
            <a:off x="0" y="0"/>
            <a:ext cx="7315200" cy="762000"/>
          </a:xfrm>
        </p:spPr>
        <p:txBody>
          <a:bodyPr>
            <a:normAutofit/>
          </a:bodyPr>
          <a:lstStyle>
            <a:lvl1pPr algn="l">
              <a:defRPr sz="2400" b="1">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14" name="Content Placeholder 2"/>
          <p:cNvSpPr>
            <a:spLocks noGrp="1"/>
          </p:cNvSpPr>
          <p:nvPr>
            <p:ph idx="1"/>
          </p:nvPr>
        </p:nvSpPr>
        <p:spPr>
          <a:xfrm>
            <a:off x="457200" y="1295400"/>
            <a:ext cx="8229600" cy="4525963"/>
          </a:xfrm>
        </p:spPr>
        <p:txBody>
          <a:bodyPr/>
          <a:lstStyle>
            <a:lvl1pPr>
              <a:buFontTx/>
              <a:buBlip>
                <a:blip r:embed="rId2"/>
              </a:buBlip>
              <a:defRPr>
                <a:solidFill>
                  <a:schemeClr val="tx2">
                    <a:lumMod val="65000"/>
                    <a:lumOff val="35000"/>
                  </a:schemeClr>
                </a:solidFill>
              </a:defRPr>
            </a:lvl1pPr>
            <a:lvl2pPr>
              <a:buFontTx/>
              <a:buBlip>
                <a:blip r:embed="rId2"/>
              </a:buBlip>
              <a:defRPr>
                <a:solidFill>
                  <a:schemeClr val="tx2">
                    <a:lumMod val="65000"/>
                    <a:lumOff val="35000"/>
                  </a:schemeClr>
                </a:solidFill>
              </a:defRPr>
            </a:lvl2pPr>
            <a:lvl3pPr>
              <a:buFontTx/>
              <a:buBlip>
                <a:blip r:embed="rId2"/>
              </a:buBlip>
              <a:defRPr>
                <a:solidFill>
                  <a:schemeClr val="tx2">
                    <a:lumMod val="65000"/>
                    <a:lumOff val="35000"/>
                  </a:schemeClr>
                </a:solidFill>
              </a:defRPr>
            </a:lvl3pPr>
            <a:lvl4pPr>
              <a:buFontTx/>
              <a:buBlip>
                <a:blip r:embed="rId2"/>
              </a:buBlip>
              <a:defRPr>
                <a:solidFill>
                  <a:schemeClr val="tx2">
                    <a:lumMod val="65000"/>
                    <a:lumOff val="35000"/>
                  </a:schemeClr>
                </a:solidFill>
              </a:defRPr>
            </a:lvl4pPr>
            <a:lvl5pPr>
              <a:buFontTx/>
              <a:buBlip>
                <a:blip r:embed="rId2"/>
              </a:buBlip>
              <a:defRPr>
                <a:solidFill>
                  <a:schemeClr val="tx2">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Clean Coalition Logo_no tagline_updated_slideshowedit_zf2 yellow_final2.pd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31217" y="46181"/>
            <a:ext cx="1612783" cy="676656"/>
          </a:xfrm>
          <a:prstGeom prst="rect">
            <a:avLst/>
          </a:prstGeom>
        </p:spPr>
      </p:pic>
    </p:spTree>
    <p:extLst>
      <p:ext uri="{BB962C8B-B14F-4D97-AF65-F5344CB8AC3E}">
        <p14:creationId xmlns:p14="http://schemas.microsoft.com/office/powerpoint/2010/main" val="2248681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Title, Text and Chart">
    <p:spTree>
      <p:nvGrpSpPr>
        <p:cNvPr id="1" name=""/>
        <p:cNvGrpSpPr/>
        <p:nvPr/>
      </p:nvGrpSpPr>
      <p:grpSpPr>
        <a:xfrm>
          <a:off x="0" y="0"/>
          <a:ext cx="0" cy="0"/>
          <a:chOff x="0" y="0"/>
          <a:chExt cx="0" cy="0"/>
        </a:xfrm>
      </p:grpSpPr>
      <p:sp>
        <p:nvSpPr>
          <p:cNvPr id="5" name="Rectangle 4"/>
          <p:cNvSpPr/>
          <p:nvPr userDrawn="1"/>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TextBox 5"/>
          <p:cNvSpPr txBox="1"/>
          <p:nvPr userDrawn="1"/>
        </p:nvSpPr>
        <p:spPr>
          <a:xfrm>
            <a:off x="0" y="6488113"/>
            <a:ext cx="4724400" cy="336550"/>
          </a:xfrm>
          <a:prstGeom prst="rect">
            <a:avLst/>
          </a:prstGeom>
          <a:noFill/>
        </p:spPr>
        <p:txBody>
          <a:bodyPr>
            <a:spAutoFit/>
          </a:bodyPr>
          <a:lstStyle/>
          <a:p>
            <a:pPr>
              <a:defRPr/>
            </a:pPr>
            <a:r>
              <a:rPr lang="en-CA" sz="1600">
                <a:solidFill>
                  <a:srgbClr val="595959"/>
                </a:solidFill>
                <a:ea typeface="+mn-ea"/>
                <a:cs typeface="Arial" pitchFamily="34" charset="0"/>
              </a:rPr>
              <a:t>Making Clean Local Energy Accessible Now</a:t>
            </a:r>
            <a:endParaRPr lang="en-CA">
              <a:solidFill>
                <a:srgbClr val="595959"/>
              </a:solidFill>
              <a:ea typeface="+mn-ea"/>
              <a:cs typeface="Arial" pitchFamily="34" charset="0"/>
            </a:endParaRPr>
          </a:p>
        </p:txBody>
      </p:sp>
      <p:sp>
        <p:nvSpPr>
          <p:cNvPr id="7" name="Rectangle 6"/>
          <p:cNvSpPr>
            <a:spLocks noChangeArrowheads="1"/>
          </p:cNvSpPr>
          <p:nvPr userDrawn="1"/>
        </p:nvSpPr>
        <p:spPr bwMode="auto">
          <a:xfrm>
            <a:off x="0" y="0"/>
            <a:ext cx="7391400" cy="762000"/>
          </a:xfrm>
          <a:prstGeom prst="rect">
            <a:avLst/>
          </a:prstGeom>
          <a:solidFill>
            <a:srgbClr val="249CFF"/>
          </a:solidFill>
          <a:ln w="25400" algn="ctr">
            <a:noFill/>
            <a:miter lim="800000"/>
            <a:headEnd/>
            <a:tailEnd/>
          </a:ln>
        </p:spPr>
        <p:txBody>
          <a:bodyPr anchor="ctr"/>
          <a:lstStyle/>
          <a:p>
            <a:pPr algn="ctr">
              <a:defRPr/>
            </a:pPr>
            <a:r>
              <a:rPr lang="en-CA" dirty="0">
                <a:solidFill>
                  <a:schemeClr val="lt1"/>
                </a:solidFill>
                <a:latin typeface="+mn-lt"/>
                <a:ea typeface="+mn-ea"/>
              </a:rPr>
              <a:t> </a:t>
            </a:r>
          </a:p>
        </p:txBody>
      </p:sp>
      <p:sp>
        <p:nvSpPr>
          <p:cNvPr id="8" name="Slide Number Placeholder 3"/>
          <p:cNvSpPr txBox="1">
            <a:spLocks/>
          </p:cNvSpPr>
          <p:nvPr userDrawn="1"/>
        </p:nvSpPr>
        <p:spPr bwMode="auto">
          <a:xfrm>
            <a:off x="8534400" y="6492875"/>
            <a:ext cx="457200" cy="365125"/>
          </a:xfrm>
          <a:prstGeom prst="rect">
            <a:avLst/>
          </a:prstGeom>
          <a:noFill/>
          <a:ln w="9525">
            <a:noFill/>
            <a:miter lim="800000"/>
            <a:headEnd/>
            <a:tailEnd/>
          </a:ln>
        </p:spPr>
        <p:txBody>
          <a:bodyPr/>
          <a:lstStyle/>
          <a:p>
            <a:pPr algn="r">
              <a:defRPr/>
            </a:pPr>
            <a:fld id="{FD7E8992-FF7A-488E-B0B8-6B945EA38A31}" type="slidenum">
              <a:rPr lang="en-US" sz="1200">
                <a:ea typeface="+mn-ea"/>
                <a:cs typeface="Arial" pitchFamily="34" charset="0"/>
              </a:rPr>
              <a:pPr algn="r">
                <a:defRPr/>
              </a:pPr>
              <a:t>‹#›</a:t>
            </a:fld>
            <a:endParaRPr lang="en-US" sz="1200">
              <a:solidFill>
                <a:srgbClr val="013D21"/>
              </a:solidFill>
              <a:latin typeface="Informatic"/>
              <a:ea typeface="+mn-ea"/>
              <a:cs typeface="Arial" pitchFamily="34" charset="0"/>
            </a:endParaRPr>
          </a:p>
        </p:txBody>
      </p:sp>
      <p:sp>
        <p:nvSpPr>
          <p:cNvPr id="13" name="Title 12"/>
          <p:cNvSpPr>
            <a:spLocks noGrp="1"/>
          </p:cNvSpPr>
          <p:nvPr>
            <p:ph type="title"/>
          </p:nvPr>
        </p:nvSpPr>
        <p:spPr>
          <a:xfrm>
            <a:off x="0" y="0"/>
            <a:ext cx="7315200" cy="762000"/>
          </a:xfrm>
        </p:spPr>
        <p:txBody>
          <a:bodyPr>
            <a:normAutofit/>
          </a:bodyPr>
          <a:lstStyle>
            <a:lvl1pPr algn="l">
              <a:defRPr sz="2400" b="1">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14" name="Content Placeholder 2"/>
          <p:cNvSpPr>
            <a:spLocks noGrp="1"/>
          </p:cNvSpPr>
          <p:nvPr>
            <p:ph idx="1"/>
          </p:nvPr>
        </p:nvSpPr>
        <p:spPr>
          <a:xfrm>
            <a:off x="457200" y="1295400"/>
            <a:ext cx="8229600" cy="4525963"/>
          </a:xfrm>
        </p:spPr>
        <p:txBody>
          <a:bodyPr/>
          <a:lstStyle>
            <a:lvl1pPr>
              <a:buFontTx/>
              <a:buBlip>
                <a:blip r:embed="rId2"/>
              </a:buBlip>
              <a:defRPr>
                <a:solidFill>
                  <a:schemeClr val="tx2">
                    <a:lumMod val="65000"/>
                    <a:lumOff val="35000"/>
                  </a:schemeClr>
                </a:solidFill>
              </a:defRPr>
            </a:lvl1pPr>
            <a:lvl2pPr>
              <a:buFontTx/>
              <a:buBlip>
                <a:blip r:embed="rId2"/>
              </a:buBlip>
              <a:defRPr>
                <a:solidFill>
                  <a:schemeClr val="tx2">
                    <a:lumMod val="65000"/>
                    <a:lumOff val="35000"/>
                  </a:schemeClr>
                </a:solidFill>
              </a:defRPr>
            </a:lvl2pPr>
            <a:lvl3pPr>
              <a:buFontTx/>
              <a:buBlip>
                <a:blip r:embed="rId2"/>
              </a:buBlip>
              <a:defRPr>
                <a:solidFill>
                  <a:schemeClr val="tx2">
                    <a:lumMod val="65000"/>
                    <a:lumOff val="35000"/>
                  </a:schemeClr>
                </a:solidFill>
              </a:defRPr>
            </a:lvl3pPr>
            <a:lvl4pPr>
              <a:buFontTx/>
              <a:buBlip>
                <a:blip r:embed="rId2"/>
              </a:buBlip>
              <a:defRPr>
                <a:solidFill>
                  <a:schemeClr val="tx2">
                    <a:lumMod val="65000"/>
                    <a:lumOff val="35000"/>
                  </a:schemeClr>
                </a:solidFill>
              </a:defRPr>
            </a:lvl4pPr>
            <a:lvl5pPr>
              <a:buFontTx/>
              <a:buBlip>
                <a:blip r:embed="rId2"/>
              </a:buBlip>
              <a:defRPr>
                <a:solidFill>
                  <a:schemeClr val="tx2">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Clean Coalition Logo_no tagline_updated_slideshowedit_zf2 yellow_final2.pd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31217" y="46181"/>
            <a:ext cx="1612783" cy="676656"/>
          </a:xfrm>
          <a:prstGeom prst="rect">
            <a:avLst/>
          </a:prstGeom>
        </p:spPr>
      </p:pic>
    </p:spTree>
    <p:extLst>
      <p:ext uri="{BB962C8B-B14F-4D97-AF65-F5344CB8AC3E}">
        <p14:creationId xmlns:p14="http://schemas.microsoft.com/office/powerpoint/2010/main" val="576449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B0249F-5CDF-5649-A443-FC47281D5A5D}" type="datetimeFigureOut">
              <a:rPr lang="en-US" smtClean="0"/>
              <a:pPr/>
              <a:t>6/16/15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1701128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B0249F-5CDF-5649-A443-FC47281D5A5D}" type="datetimeFigureOut">
              <a:rPr lang="en-US" smtClean="0"/>
              <a:pPr/>
              <a:t>6/16/15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2119064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B0249F-5CDF-5649-A443-FC47281D5A5D}" type="datetimeFigureOut">
              <a:rPr lang="en-US" smtClean="0"/>
              <a:pPr/>
              <a:t>6/16/15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1054109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B0249F-5CDF-5649-A443-FC47281D5A5D}" type="datetimeFigureOut">
              <a:rPr lang="en-US" smtClean="0"/>
              <a:pPr/>
              <a:t>6/16/15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315112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B0249F-5CDF-5649-A443-FC47281D5A5D}" type="datetimeFigureOut">
              <a:rPr lang="en-US" smtClean="0"/>
              <a:pPr/>
              <a:t>6/16/15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676512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0249F-5CDF-5649-A443-FC47281D5A5D}" type="datetimeFigureOut">
              <a:rPr lang="en-US" smtClean="0"/>
              <a:pPr/>
              <a:t>6/16/15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2182175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B0249F-5CDF-5649-A443-FC47281D5A5D}" type="datetimeFigureOut">
              <a:rPr lang="en-US" smtClean="0"/>
              <a:pPr/>
              <a:t>6/16/15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4094948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B0249F-5CDF-5649-A443-FC47281D5A5D}" type="datetimeFigureOut">
              <a:rPr lang="en-US" smtClean="0"/>
              <a:pPr/>
              <a:t>6/16/15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28428512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0249F-5CDF-5649-A443-FC47281D5A5D}" type="datetimeFigureOut">
              <a:rPr lang="en-US" smtClean="0"/>
              <a:pPr/>
              <a:t>6/16/15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D962B8-317D-A441-B73E-3B6B3FDAB557}" type="slidenum">
              <a:rPr lang="en-US" smtClean="0"/>
              <a:pPr/>
              <a:t>‹#›</a:t>
            </a:fld>
            <a:endParaRPr lang="en-US"/>
          </a:p>
        </p:txBody>
      </p:sp>
    </p:spTree>
    <p:extLst>
      <p:ext uri="{BB962C8B-B14F-4D97-AF65-F5344CB8AC3E}">
        <p14:creationId xmlns:p14="http://schemas.microsoft.com/office/powerpoint/2010/main" val="123392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chart" Target="../charts/char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20.tiff"/><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1.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4.png"/><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tiff"/><Relationship Id="rId7" Type="http://schemas.openxmlformats.org/officeDocument/2006/relationships/image" Target="../media/image30.tiff"/><Relationship Id="rId8" Type="http://schemas.openxmlformats.org/officeDocument/2006/relationships/image" Target="../media/image31.tiff"/><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2.jpe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7.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1.png"/><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jpeg"/><Relationship Id="rId5" Type="http://schemas.openxmlformats.org/officeDocument/2006/relationships/image" Target="../media/image43.jpeg"/><Relationship Id="rId6" Type="http://schemas.openxmlformats.org/officeDocument/2006/relationships/image" Target="../media/image44.jpeg"/><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2.emf"/><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chart" Target="../charts/chart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1.png"/><Relationship Id="rId1" Type="http://schemas.openxmlformats.org/officeDocument/2006/relationships/slideLayout" Target="../slideLayouts/slideLayout15.xml"/><Relationship Id="rId2"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3" Type="http://schemas.openxmlformats.org/officeDocument/2006/relationships/image" Target="../media/image48.tiff"/><Relationship Id="rId4" Type="http://schemas.openxmlformats.org/officeDocument/2006/relationships/image" Target="../media/image1.png"/><Relationship Id="rId1" Type="http://schemas.openxmlformats.org/officeDocument/2006/relationships/slideLayout" Target="../slideLayouts/slideLayout15.xml"/><Relationship Id="rId2"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49.png"/><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jpeg"/><Relationship Id="rId6" Type="http://schemas.openxmlformats.org/officeDocument/2006/relationships/image" Target="../media/image55.jpeg"/><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54.jpeg"/><Relationship Id="rId8" Type="http://schemas.openxmlformats.org/officeDocument/2006/relationships/image" Target="../media/image55.jpeg"/><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58.jpeg"/><Relationship Id="rId5" Type="http://schemas.openxmlformats.org/officeDocument/2006/relationships/image" Target="../media/image54.jpeg"/><Relationship Id="rId6" Type="http://schemas.openxmlformats.org/officeDocument/2006/relationships/image" Target="../media/image55.jpeg"/><Relationship Id="rId7" Type="http://schemas.openxmlformats.org/officeDocument/2006/relationships/image" Target="../media/image61.jpeg"/><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58.jpeg"/><Relationship Id="rId5" Type="http://schemas.openxmlformats.org/officeDocument/2006/relationships/image" Target="../media/image54.jpeg"/><Relationship Id="rId6" Type="http://schemas.openxmlformats.org/officeDocument/2006/relationships/image" Target="../media/image55.jpeg"/><Relationship Id="rId7" Type="http://schemas.openxmlformats.org/officeDocument/2006/relationships/image" Target="../media/image63.jpeg"/><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58.jpeg"/><Relationship Id="rId5" Type="http://schemas.openxmlformats.org/officeDocument/2006/relationships/image" Target="../media/image54.jpeg"/><Relationship Id="rId6" Type="http://schemas.openxmlformats.org/officeDocument/2006/relationships/image" Target="../media/image55.jpeg"/><Relationship Id="rId7" Type="http://schemas.openxmlformats.org/officeDocument/2006/relationships/image" Target="../media/image65.jpeg"/><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jpe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58.jpeg"/><Relationship Id="rId5" Type="http://schemas.openxmlformats.org/officeDocument/2006/relationships/image" Target="../media/image54.jpeg"/><Relationship Id="rId6" Type="http://schemas.openxmlformats.org/officeDocument/2006/relationships/image" Target="../media/image55.jpeg"/><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5" Type="http://schemas.openxmlformats.org/officeDocument/2006/relationships/image" Target="../media/image2.emf"/><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7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7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package" Target="../embeddings/Microsoft_Word_Document2.docx"/><Relationship Id="rId5" Type="http://schemas.openxmlformats.org/officeDocument/2006/relationships/image" Target="../media/image73.png"/><Relationship Id="rId6" Type="http://schemas.openxmlformats.org/officeDocument/2006/relationships/chart" Target="../charts/chart4.xml"/><Relationship Id="rId1" Type="http://schemas.openxmlformats.org/officeDocument/2006/relationships/vmlDrawing" Target="../drawings/vmlDrawing1.vml"/><Relationship Id="rId2"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74.emf"/><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7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2.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2.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2.emf"/><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7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57.pn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54.jpeg"/><Relationship Id="rId8" Type="http://schemas.openxmlformats.org/officeDocument/2006/relationships/image" Target="../media/image55.jpeg"/><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60.png"/><Relationship Id="rId5" Type="http://schemas.openxmlformats.org/officeDocument/2006/relationships/image" Target="../media/image58.jpeg"/><Relationship Id="rId6" Type="http://schemas.openxmlformats.org/officeDocument/2006/relationships/image" Target="../media/image54.jpeg"/><Relationship Id="rId7" Type="http://schemas.openxmlformats.org/officeDocument/2006/relationships/image" Target="../media/image55.jpeg"/><Relationship Id="rId8" Type="http://schemas.openxmlformats.org/officeDocument/2006/relationships/image" Target="../media/image61.jpeg"/><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62.png"/><Relationship Id="rId5" Type="http://schemas.openxmlformats.org/officeDocument/2006/relationships/image" Target="../media/image58.jpeg"/><Relationship Id="rId6" Type="http://schemas.openxmlformats.org/officeDocument/2006/relationships/image" Target="../media/image54.jpeg"/><Relationship Id="rId7" Type="http://schemas.openxmlformats.org/officeDocument/2006/relationships/image" Target="../media/image55.jpeg"/><Relationship Id="rId8" Type="http://schemas.openxmlformats.org/officeDocument/2006/relationships/image" Target="../media/image63.jpeg"/><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64.png"/><Relationship Id="rId5" Type="http://schemas.openxmlformats.org/officeDocument/2006/relationships/image" Target="../media/image58.jpeg"/><Relationship Id="rId6" Type="http://schemas.openxmlformats.org/officeDocument/2006/relationships/image" Target="../media/image54.jpeg"/><Relationship Id="rId7" Type="http://schemas.openxmlformats.org/officeDocument/2006/relationships/image" Target="../media/image55.jpeg"/><Relationship Id="rId8" Type="http://schemas.openxmlformats.org/officeDocument/2006/relationships/image" Target="../media/image65.jpeg"/><Relationship Id="rId1" Type="http://schemas.openxmlformats.org/officeDocument/2006/relationships/slideLayout" Target="../slideLayouts/slideLayout12.xml"/><Relationship Id="rId2" Type="http://schemas.openxmlformats.org/officeDocument/2006/relationships/notesSlide" Target="../notesSlides/notesSlide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png"/><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9" Type="http://schemas.openxmlformats.org/officeDocument/2006/relationships/image" Target="../media/image16.jpeg"/><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5"/>
          <p:cNvSpPr txBox="1">
            <a:spLocks noChangeArrowheads="1"/>
          </p:cNvSpPr>
          <p:nvPr/>
        </p:nvSpPr>
        <p:spPr bwMode="auto">
          <a:xfrm>
            <a:off x="5638800" y="6461125"/>
            <a:ext cx="3505200" cy="369332"/>
          </a:xfrm>
          <a:prstGeom prst="rect">
            <a:avLst/>
          </a:prstGeom>
          <a:noFill/>
          <a:ln w="9525">
            <a:noFill/>
            <a:miter lim="800000"/>
            <a:headEnd/>
            <a:tailEnd/>
          </a:ln>
        </p:spPr>
        <p:txBody>
          <a:bodyPr>
            <a:spAutoFit/>
          </a:bodyPr>
          <a:lstStyle/>
          <a:p>
            <a:pPr algn="r" defTabSz="457200" fontAlgn="base">
              <a:spcBef>
                <a:spcPct val="0"/>
              </a:spcBef>
              <a:spcAft>
                <a:spcPct val="0"/>
              </a:spcAft>
            </a:pPr>
            <a:r>
              <a:rPr lang="en-US" dirty="0" smtClean="0">
                <a:solidFill>
                  <a:srgbClr val="464646"/>
                </a:solidFill>
                <a:latin typeface="Calibri"/>
                <a:cs typeface="Calibri"/>
              </a:rPr>
              <a:t>17 </a:t>
            </a:r>
            <a:r>
              <a:rPr lang="en-US" dirty="0" smtClean="0">
                <a:solidFill>
                  <a:srgbClr val="464646"/>
                </a:solidFill>
                <a:latin typeface="Calibri"/>
                <a:cs typeface="Calibri"/>
              </a:rPr>
              <a:t>June </a:t>
            </a:r>
            <a:r>
              <a:rPr lang="en-US" dirty="0" smtClean="0">
                <a:solidFill>
                  <a:srgbClr val="464646"/>
                </a:solidFill>
                <a:latin typeface="Calibri"/>
                <a:cs typeface="Calibri"/>
              </a:rPr>
              <a:t>2015</a:t>
            </a:r>
            <a:endParaRPr lang="en-US" dirty="0">
              <a:solidFill>
                <a:srgbClr val="464646"/>
              </a:solidFill>
              <a:latin typeface="Calibri"/>
              <a:cs typeface="Calibri"/>
            </a:endParaRPr>
          </a:p>
        </p:txBody>
      </p:sp>
      <p:sp>
        <p:nvSpPr>
          <p:cNvPr id="16388" name="TextBox 6"/>
          <p:cNvSpPr txBox="1">
            <a:spLocks noChangeArrowheads="1"/>
          </p:cNvSpPr>
          <p:nvPr/>
        </p:nvSpPr>
        <p:spPr bwMode="auto">
          <a:xfrm>
            <a:off x="-63500" y="2472860"/>
            <a:ext cx="9232900" cy="1569660"/>
          </a:xfrm>
          <a:prstGeom prst="rect">
            <a:avLst/>
          </a:prstGeom>
          <a:noFill/>
          <a:ln w="9525">
            <a:noFill/>
            <a:miter lim="800000"/>
            <a:headEnd/>
            <a:tailEnd/>
          </a:ln>
        </p:spPr>
        <p:txBody>
          <a:bodyPr wrap="square">
            <a:spAutoFit/>
          </a:bodyPr>
          <a:lstStyle/>
          <a:p>
            <a:pPr algn="ctr" defTabSz="457200" fontAlgn="base">
              <a:spcBef>
                <a:spcPct val="0"/>
              </a:spcBef>
              <a:spcAft>
                <a:spcPct val="0"/>
              </a:spcAft>
            </a:pPr>
            <a:r>
              <a:rPr lang="en-US" sz="4000" dirty="0" smtClean="0">
                <a:solidFill>
                  <a:srgbClr val="535353"/>
                </a:solidFill>
                <a:latin typeface="Helvetica" pitchFamily="34" charset="0"/>
              </a:rPr>
              <a:t>Community </a:t>
            </a:r>
            <a:r>
              <a:rPr lang="en-US" sz="4000" dirty="0" err="1" smtClean="0">
                <a:solidFill>
                  <a:srgbClr val="535353"/>
                </a:solidFill>
                <a:latin typeface="Helvetica" pitchFamily="34" charset="0"/>
              </a:rPr>
              <a:t>Microgrids</a:t>
            </a:r>
            <a:endParaRPr lang="en-US" sz="4000" dirty="0" smtClean="0">
              <a:solidFill>
                <a:srgbClr val="535353"/>
              </a:solidFill>
              <a:latin typeface="Helvetica" pitchFamily="34" charset="0"/>
            </a:endParaRPr>
          </a:p>
          <a:p>
            <a:pPr algn="ctr" defTabSz="457200" fontAlgn="base">
              <a:spcBef>
                <a:spcPct val="0"/>
              </a:spcBef>
              <a:spcAft>
                <a:spcPct val="0"/>
              </a:spcAft>
            </a:pPr>
            <a:r>
              <a:rPr lang="en-US" sz="2800" dirty="0" smtClean="0">
                <a:solidFill>
                  <a:schemeClr val="bg1"/>
                </a:solidFill>
                <a:latin typeface="Helvetica" pitchFamily="34" charset="0"/>
              </a:rPr>
              <a:t>Maximizing Local Renewables, Energy Storage, and other Distributed Energy Resources</a:t>
            </a:r>
            <a:endParaRPr lang="en-US" sz="2800" dirty="0">
              <a:solidFill>
                <a:schemeClr val="bg1"/>
              </a:solidFill>
              <a:latin typeface="Helvetica" pitchFamily="34" charset="0"/>
            </a:endParaRPr>
          </a:p>
        </p:txBody>
      </p:sp>
      <p:pic>
        <p:nvPicPr>
          <p:cNvPr id="2" name="Picture 1" descr="Clean Coalition Logo_updated yellow.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67" y="685292"/>
            <a:ext cx="5342108" cy="978408"/>
          </a:xfrm>
          <a:prstGeom prst="rect">
            <a:avLst/>
          </a:prstGeom>
        </p:spPr>
      </p:pic>
      <p:sp>
        <p:nvSpPr>
          <p:cNvPr id="5" name="Rectangle 4"/>
          <p:cNvSpPr>
            <a:spLocks/>
          </p:cNvSpPr>
          <p:nvPr/>
        </p:nvSpPr>
        <p:spPr bwMode="auto">
          <a:xfrm>
            <a:off x="234950" y="4762500"/>
            <a:ext cx="36703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38100" tIns="38100" rIns="38100" bIns="38100"/>
          <a:lstStyle/>
          <a:p>
            <a:pPr defTabSz="914400"/>
            <a:r>
              <a:rPr lang="en-US" sz="2400" dirty="0" smtClean="0">
                <a:solidFill>
                  <a:srgbClr val="FFFFFF"/>
                </a:solidFill>
                <a:latin typeface="Arial"/>
                <a:ea typeface="ＭＳ Ｐゴシック" charset="0"/>
                <a:cs typeface="Arial"/>
                <a:sym typeface="Helvetica" charset="0"/>
              </a:rPr>
              <a:t>Craig Lewis</a:t>
            </a:r>
            <a:endParaRPr lang="en-US" dirty="0">
              <a:solidFill>
                <a:srgbClr val="000000"/>
              </a:solidFill>
              <a:latin typeface="Arial"/>
              <a:ea typeface="ＭＳ Ｐゴシック" charset="0"/>
              <a:cs typeface="Arial"/>
              <a:sym typeface="Arial" charset="0"/>
            </a:endParaRPr>
          </a:p>
          <a:p>
            <a:pPr defTabSz="914400"/>
            <a:r>
              <a:rPr lang="en-US" dirty="0" smtClean="0">
                <a:solidFill>
                  <a:srgbClr val="FFFFFF"/>
                </a:solidFill>
                <a:latin typeface="Arial"/>
                <a:ea typeface="ＭＳ Ｐゴシック" charset="0"/>
                <a:cs typeface="Arial"/>
                <a:sym typeface="Helvetica" charset="0"/>
              </a:rPr>
              <a:t>Executive Director</a:t>
            </a:r>
            <a:endParaRPr lang="en-US" dirty="0">
              <a:solidFill>
                <a:srgbClr val="000000"/>
              </a:solidFill>
              <a:latin typeface="Arial"/>
              <a:ea typeface="ＭＳ Ｐゴシック" charset="0"/>
              <a:cs typeface="Arial"/>
              <a:sym typeface="Arial" charset="0"/>
            </a:endParaRPr>
          </a:p>
          <a:p>
            <a:pPr defTabSz="914400"/>
            <a:r>
              <a:rPr lang="en-US" dirty="0">
                <a:solidFill>
                  <a:srgbClr val="FFFFFF"/>
                </a:solidFill>
                <a:latin typeface="Arial"/>
                <a:ea typeface="ＭＳ Ｐゴシック" charset="0"/>
                <a:cs typeface="Arial"/>
                <a:sym typeface="Helvetica" charset="0"/>
              </a:rPr>
              <a:t>Clean Coalition</a:t>
            </a:r>
            <a:endParaRPr lang="en-US" dirty="0">
              <a:solidFill>
                <a:srgbClr val="000000"/>
              </a:solidFill>
              <a:latin typeface="Arial"/>
              <a:ea typeface="ＭＳ Ｐゴシック" charset="0"/>
              <a:cs typeface="Arial"/>
              <a:sym typeface="Arial" charset="0"/>
            </a:endParaRPr>
          </a:p>
          <a:p>
            <a:pPr defTabSz="914400"/>
            <a:r>
              <a:rPr lang="en-US" u="sng" dirty="0" smtClean="0">
                <a:solidFill>
                  <a:srgbClr val="FFFFFF"/>
                </a:solidFill>
                <a:latin typeface="Arial"/>
                <a:ea typeface="ＭＳ Ｐゴシック" charset="0"/>
                <a:cs typeface="Arial"/>
                <a:sym typeface="Helvetica" charset="0"/>
              </a:rPr>
              <a:t>650-796-2353 mobile</a:t>
            </a:r>
          </a:p>
          <a:p>
            <a:pPr defTabSz="914400"/>
            <a:r>
              <a:rPr lang="en-US" u="sng" dirty="0" smtClean="0">
                <a:solidFill>
                  <a:srgbClr val="FFFFFF"/>
                </a:solidFill>
                <a:latin typeface="Arial"/>
                <a:ea typeface="ＭＳ Ｐゴシック" charset="0"/>
                <a:cs typeface="Arial"/>
                <a:sym typeface="Helvetica" charset="0"/>
              </a:rPr>
              <a:t>craig@clean-coalition.org</a:t>
            </a:r>
            <a:endParaRPr lang="en-US" dirty="0">
              <a:solidFill>
                <a:srgbClr val="FFFFFF"/>
              </a:solidFill>
              <a:latin typeface="Arial"/>
              <a:ea typeface="ＭＳ Ｐゴシック" charset="0"/>
              <a:cs typeface="Arial"/>
              <a:sym typeface="Arial" charset="0"/>
            </a:endParaRPr>
          </a:p>
        </p:txBody>
      </p:sp>
    </p:spTree>
    <p:extLst>
      <p:ext uri="{BB962C8B-B14F-4D97-AF65-F5344CB8AC3E}">
        <p14:creationId xmlns:p14="http://schemas.microsoft.com/office/powerpoint/2010/main" val="266338194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idx="4294967295"/>
          </p:nvPr>
        </p:nvSpPr>
        <p:spPr>
          <a:xfrm>
            <a:off x="0" y="-9525"/>
            <a:ext cx="7620000" cy="762000"/>
          </a:xfrm>
        </p:spPr>
        <p:txBody>
          <a:bodyPr/>
          <a:lstStyle/>
          <a:p>
            <a:pPr algn="l" eaLnBrk="1" hangingPunct="1"/>
            <a:r>
              <a:rPr lang="en-US" sz="2400" b="1" dirty="0" smtClean="0">
                <a:solidFill>
                  <a:schemeClr val="bg1"/>
                </a:solidFill>
                <a:latin typeface="Arial" charset="0"/>
                <a:cs typeface="Arial" charset="0"/>
              </a:rPr>
              <a:t>German Solar Capacity is Small WDG (Rooftops)</a:t>
            </a:r>
          </a:p>
        </p:txBody>
      </p:sp>
      <p:graphicFrame>
        <p:nvGraphicFramePr>
          <p:cNvPr id="4" name="Chart 3"/>
          <p:cNvGraphicFramePr>
            <a:graphicFrameLocks/>
          </p:cNvGraphicFramePr>
          <p:nvPr/>
        </p:nvGraphicFramePr>
        <p:xfrm>
          <a:off x="0" y="762000"/>
          <a:ext cx="91440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56324" name="TextBox 4"/>
          <p:cNvSpPr txBox="1">
            <a:spLocks noChangeArrowheads="1"/>
          </p:cNvSpPr>
          <p:nvPr/>
        </p:nvSpPr>
        <p:spPr bwMode="auto">
          <a:xfrm>
            <a:off x="4114800" y="5224463"/>
            <a:ext cx="4267200" cy="261937"/>
          </a:xfrm>
          <a:prstGeom prst="rect">
            <a:avLst/>
          </a:prstGeom>
          <a:noFill/>
          <a:ln w="9525">
            <a:noFill/>
            <a:miter lim="800000"/>
            <a:headEnd/>
            <a:tailEnd/>
          </a:ln>
        </p:spPr>
        <p:txBody>
          <a:bodyPr>
            <a:spAutoFit/>
          </a:bodyPr>
          <a:lstStyle/>
          <a:p>
            <a:pPr algn="r"/>
            <a:r>
              <a:rPr lang="en-US" sz="1100">
                <a:latin typeface="Calibri" pitchFamily="34" charset="0"/>
              </a:rPr>
              <a:t>Source: Paul Gipe, March 2011</a:t>
            </a:r>
          </a:p>
        </p:txBody>
      </p:sp>
      <p:sp>
        <p:nvSpPr>
          <p:cNvPr id="56325" name="TextBox 5"/>
          <p:cNvSpPr txBox="1">
            <a:spLocks noChangeArrowheads="1"/>
          </p:cNvSpPr>
          <p:nvPr/>
        </p:nvSpPr>
        <p:spPr bwMode="auto">
          <a:xfrm>
            <a:off x="457200" y="5602288"/>
            <a:ext cx="8305800" cy="646112"/>
          </a:xfrm>
          <a:prstGeom prst="rect">
            <a:avLst/>
          </a:prstGeom>
          <a:solidFill>
            <a:srgbClr val="FFFF00"/>
          </a:solidFill>
          <a:ln w="9525">
            <a:solidFill>
              <a:schemeClr val="tx1"/>
            </a:solidFill>
            <a:miter lim="800000"/>
            <a:headEnd/>
            <a:tailEnd/>
          </a:ln>
        </p:spPr>
        <p:txBody>
          <a:bodyPr>
            <a:spAutoFit/>
          </a:bodyPr>
          <a:lstStyle/>
          <a:p>
            <a:pPr algn="ctr"/>
            <a:r>
              <a:rPr lang="en-US" b="1" dirty="0">
                <a:latin typeface="Calibri" pitchFamily="34" charset="0"/>
              </a:rPr>
              <a:t>Germany’s solar deployments are almost entirely </a:t>
            </a:r>
            <a:r>
              <a:rPr lang="en-US" b="1" dirty="0" smtClean="0">
                <a:latin typeface="Calibri" pitchFamily="34" charset="0"/>
              </a:rPr>
              <a:t>sub-2 </a:t>
            </a:r>
            <a:r>
              <a:rPr lang="en-US" b="1" dirty="0">
                <a:latin typeface="Calibri" pitchFamily="34" charset="0"/>
              </a:rPr>
              <a:t>MW </a:t>
            </a:r>
            <a:r>
              <a:rPr lang="en-US" b="1" dirty="0" smtClean="0">
                <a:latin typeface="Calibri" pitchFamily="34" charset="0"/>
              </a:rPr>
              <a:t>projects on built-environments and </a:t>
            </a:r>
            <a:r>
              <a:rPr lang="en-US" b="1" dirty="0">
                <a:latin typeface="Calibri" pitchFamily="34" charset="0"/>
              </a:rPr>
              <a:t>interconnected to the distribution grid (not behind-the-meter)</a:t>
            </a:r>
          </a:p>
        </p:txBody>
      </p:sp>
      <p:sp>
        <p:nvSpPr>
          <p:cNvPr id="56326" name="TextBox 6"/>
          <p:cNvSpPr txBox="1">
            <a:spLocks noChangeArrowheads="1"/>
          </p:cNvSpPr>
          <p:nvPr/>
        </p:nvSpPr>
        <p:spPr bwMode="auto">
          <a:xfrm>
            <a:off x="6019800" y="1676400"/>
            <a:ext cx="838200" cy="307975"/>
          </a:xfrm>
          <a:prstGeom prst="rect">
            <a:avLst/>
          </a:prstGeom>
          <a:noFill/>
          <a:ln w="9525">
            <a:noFill/>
            <a:miter lim="800000"/>
            <a:headEnd/>
            <a:tailEnd/>
          </a:ln>
        </p:spPr>
        <p:txBody>
          <a:bodyPr>
            <a:spAutoFit/>
          </a:bodyPr>
          <a:lstStyle/>
          <a:p>
            <a:r>
              <a:rPr lang="en-US" sz="1400">
                <a:latin typeface="Calibri" pitchFamily="34" charset="0"/>
              </a:rPr>
              <a:t>22.5%</a:t>
            </a:r>
          </a:p>
        </p:txBody>
      </p:sp>
      <p:sp>
        <p:nvSpPr>
          <p:cNvPr id="56327" name="TextBox 7"/>
          <p:cNvSpPr txBox="1">
            <a:spLocks noChangeArrowheads="1"/>
          </p:cNvSpPr>
          <p:nvPr/>
        </p:nvSpPr>
        <p:spPr bwMode="auto">
          <a:xfrm>
            <a:off x="3352800" y="1295400"/>
            <a:ext cx="838200" cy="307975"/>
          </a:xfrm>
          <a:prstGeom prst="rect">
            <a:avLst/>
          </a:prstGeom>
          <a:noFill/>
          <a:ln w="9525">
            <a:noFill/>
            <a:miter lim="800000"/>
            <a:headEnd/>
            <a:tailEnd/>
          </a:ln>
        </p:spPr>
        <p:txBody>
          <a:bodyPr>
            <a:spAutoFit/>
          </a:bodyPr>
          <a:lstStyle/>
          <a:p>
            <a:r>
              <a:rPr lang="en-US" sz="1400">
                <a:latin typeface="Calibri" pitchFamily="34" charset="0"/>
              </a:rPr>
              <a:t>26%</a:t>
            </a:r>
          </a:p>
        </p:txBody>
      </p:sp>
      <p:sp>
        <p:nvSpPr>
          <p:cNvPr id="56328" name="TextBox 8"/>
          <p:cNvSpPr txBox="1">
            <a:spLocks noChangeArrowheads="1"/>
          </p:cNvSpPr>
          <p:nvPr/>
        </p:nvSpPr>
        <p:spPr bwMode="auto">
          <a:xfrm>
            <a:off x="4648200" y="1600200"/>
            <a:ext cx="838200" cy="307975"/>
          </a:xfrm>
          <a:prstGeom prst="rect">
            <a:avLst/>
          </a:prstGeom>
          <a:noFill/>
          <a:ln w="9525">
            <a:noFill/>
            <a:miter lim="800000"/>
            <a:headEnd/>
            <a:tailEnd/>
          </a:ln>
        </p:spPr>
        <p:txBody>
          <a:bodyPr>
            <a:spAutoFit/>
          </a:bodyPr>
          <a:lstStyle/>
          <a:p>
            <a:r>
              <a:rPr lang="en-US" sz="1400">
                <a:latin typeface="Calibri" pitchFamily="34" charset="0"/>
              </a:rPr>
              <a:t>23.25%</a:t>
            </a:r>
          </a:p>
        </p:txBody>
      </p:sp>
      <p:sp>
        <p:nvSpPr>
          <p:cNvPr id="56329" name="TextBox 9"/>
          <p:cNvSpPr txBox="1">
            <a:spLocks noChangeArrowheads="1"/>
          </p:cNvSpPr>
          <p:nvPr/>
        </p:nvSpPr>
        <p:spPr bwMode="auto">
          <a:xfrm>
            <a:off x="1981200" y="3200400"/>
            <a:ext cx="838200" cy="307975"/>
          </a:xfrm>
          <a:prstGeom prst="rect">
            <a:avLst/>
          </a:prstGeom>
          <a:noFill/>
          <a:ln w="9525">
            <a:noFill/>
            <a:miter lim="800000"/>
            <a:headEnd/>
            <a:tailEnd/>
          </a:ln>
        </p:spPr>
        <p:txBody>
          <a:bodyPr>
            <a:spAutoFit/>
          </a:bodyPr>
          <a:lstStyle/>
          <a:p>
            <a:r>
              <a:rPr lang="en-US" sz="1400">
                <a:latin typeface="Calibri" pitchFamily="34" charset="0"/>
              </a:rPr>
              <a:t>9.25%</a:t>
            </a:r>
          </a:p>
        </p:txBody>
      </p:sp>
      <p:sp>
        <p:nvSpPr>
          <p:cNvPr id="56330" name="TextBox 10"/>
          <p:cNvSpPr txBox="1">
            <a:spLocks noChangeArrowheads="1"/>
          </p:cNvSpPr>
          <p:nvPr/>
        </p:nvSpPr>
        <p:spPr bwMode="auto">
          <a:xfrm>
            <a:off x="7467600" y="2057400"/>
            <a:ext cx="838200" cy="307975"/>
          </a:xfrm>
          <a:prstGeom prst="rect">
            <a:avLst/>
          </a:prstGeom>
          <a:noFill/>
          <a:ln w="9525">
            <a:noFill/>
            <a:miter lim="800000"/>
            <a:headEnd/>
            <a:tailEnd/>
          </a:ln>
        </p:spPr>
        <p:txBody>
          <a:bodyPr>
            <a:spAutoFit/>
          </a:bodyPr>
          <a:lstStyle/>
          <a:p>
            <a:r>
              <a:rPr lang="en-US" sz="1400">
                <a:latin typeface="Calibri" pitchFamily="34" charset="0"/>
              </a:rPr>
              <a:t>19%</a:t>
            </a:r>
          </a:p>
        </p:txBody>
      </p:sp>
    </p:spTree>
    <p:extLst>
      <p:ext uri="{BB962C8B-B14F-4D97-AF65-F5344CB8AC3E}">
        <p14:creationId xmlns:p14="http://schemas.microsoft.com/office/powerpoint/2010/main" val="420893547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German </a:t>
            </a:r>
            <a:r>
              <a:rPr lang="en-US" dirty="0" smtClean="0"/>
              <a:t>WDG Solar is 5 to 7 </a:t>
            </a:r>
            <a:r>
              <a:rPr lang="en-US" dirty="0" smtClean="0"/>
              <a:t>cents/</a:t>
            </a:r>
            <a:r>
              <a:rPr lang="en-US" dirty="0" smtClean="0"/>
              <a:t>kWh today</a:t>
            </a:r>
            <a:endParaRPr lang="en-US"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943291182"/>
              </p:ext>
            </p:extLst>
          </p:nvPr>
        </p:nvGraphicFramePr>
        <p:xfrm>
          <a:off x="457200" y="1166308"/>
          <a:ext cx="8229600" cy="2184400"/>
        </p:xfrm>
        <a:graphic>
          <a:graphicData uri="http://schemas.openxmlformats.org/drawingml/2006/table">
            <a:tbl>
              <a:tblPr firstRow="1" bandRow="1">
                <a:tableStyleId>{5C22544A-7EE6-4342-B048-85BDC9FD1C3A}</a:tableStyleId>
              </a:tblPr>
              <a:tblGrid>
                <a:gridCol w="2057400"/>
                <a:gridCol w="2057400"/>
                <a:gridCol w="1600200"/>
                <a:gridCol w="2514600"/>
              </a:tblGrid>
              <a:tr h="370840">
                <a:tc>
                  <a:txBody>
                    <a:bodyPr/>
                    <a:lstStyle/>
                    <a:p>
                      <a:pPr algn="ctr"/>
                      <a:r>
                        <a:rPr lang="en-US" sz="2000" dirty="0" smtClean="0"/>
                        <a:t>Project Size</a:t>
                      </a:r>
                      <a:endParaRPr lang="en-US" sz="2000" dirty="0"/>
                    </a:p>
                  </a:txBody>
                  <a:tcPr anchor="ctr"/>
                </a:tc>
                <a:tc>
                  <a:txBody>
                    <a:bodyPr/>
                    <a:lstStyle/>
                    <a:p>
                      <a:pPr algn="ctr"/>
                      <a:r>
                        <a:rPr lang="en-US" sz="2000" dirty="0" smtClean="0"/>
                        <a:t>Euros/kWh</a:t>
                      </a:r>
                      <a:endParaRPr lang="en-US" sz="2000" dirty="0"/>
                    </a:p>
                  </a:txBody>
                  <a:tcPr anchor="ctr"/>
                </a:tc>
                <a:tc>
                  <a:txBody>
                    <a:bodyPr/>
                    <a:lstStyle/>
                    <a:p>
                      <a:pPr algn="ctr"/>
                      <a:r>
                        <a:rPr lang="en-US" sz="2000" dirty="0" smtClean="0"/>
                        <a:t>USD/kWh</a:t>
                      </a:r>
                      <a:endParaRPr lang="en-US" sz="2000" dirty="0"/>
                    </a:p>
                  </a:txBody>
                  <a:tcPr anchor="ctr"/>
                </a:tc>
                <a:tc>
                  <a:txBody>
                    <a:bodyPr/>
                    <a:lstStyle/>
                    <a:p>
                      <a:pPr algn="ctr"/>
                      <a:r>
                        <a:rPr lang="en-US" sz="2000" dirty="0" smtClean="0"/>
                        <a:t>California Effective Rate $/kWh</a:t>
                      </a:r>
                      <a:endParaRPr lang="en-US" sz="2000" dirty="0"/>
                    </a:p>
                  </a:txBody>
                  <a:tcPr anchor="ctr"/>
                </a:tc>
              </a:tr>
              <a:tr h="370840">
                <a:tc>
                  <a:txBody>
                    <a:bodyPr/>
                    <a:lstStyle/>
                    <a:p>
                      <a:r>
                        <a:rPr lang="en-US" dirty="0" smtClean="0"/>
                        <a:t>Under 10 kW</a:t>
                      </a:r>
                      <a:endParaRPr lang="en-US" dirty="0"/>
                    </a:p>
                  </a:txBody>
                  <a:tcPr/>
                </a:tc>
                <a:tc>
                  <a:txBody>
                    <a:bodyPr/>
                    <a:lstStyle/>
                    <a:p>
                      <a:r>
                        <a:rPr lang="en-US" dirty="0" smtClean="0"/>
                        <a:t>0.145</a:t>
                      </a:r>
                      <a:endParaRPr lang="en-US" dirty="0"/>
                    </a:p>
                  </a:txBody>
                  <a:tcPr/>
                </a:tc>
                <a:tc>
                  <a:txBody>
                    <a:bodyPr/>
                    <a:lstStyle/>
                    <a:p>
                      <a:r>
                        <a:rPr lang="en-US" dirty="0" smtClean="0"/>
                        <a:t>0.1903</a:t>
                      </a:r>
                      <a:endParaRPr lang="en-US" dirty="0"/>
                    </a:p>
                  </a:txBody>
                  <a:tcPr/>
                </a:tc>
                <a:tc>
                  <a:txBody>
                    <a:bodyPr/>
                    <a:lstStyle/>
                    <a:p>
                      <a:r>
                        <a:rPr lang="en-US" dirty="0" smtClean="0"/>
                        <a:t>0.0762</a:t>
                      </a:r>
                      <a:endParaRPr lang="en-US" dirty="0"/>
                    </a:p>
                  </a:txBody>
                  <a:tcPr/>
                </a:tc>
              </a:tr>
              <a:tr h="370840">
                <a:tc>
                  <a:txBody>
                    <a:bodyPr/>
                    <a:lstStyle/>
                    <a:p>
                      <a:r>
                        <a:rPr lang="en-US" dirty="0" smtClean="0"/>
                        <a:t>10 kW to 40 kW</a:t>
                      </a:r>
                      <a:endParaRPr lang="en-US" dirty="0"/>
                    </a:p>
                  </a:txBody>
                  <a:tcPr/>
                </a:tc>
                <a:tc>
                  <a:txBody>
                    <a:bodyPr/>
                    <a:lstStyle/>
                    <a:p>
                      <a:r>
                        <a:rPr lang="en-US" dirty="0" smtClean="0"/>
                        <a:t>0.138</a:t>
                      </a:r>
                      <a:endParaRPr lang="en-US" dirty="0"/>
                    </a:p>
                  </a:txBody>
                  <a:tcPr/>
                </a:tc>
                <a:tc>
                  <a:txBody>
                    <a:bodyPr/>
                    <a:lstStyle/>
                    <a:p>
                      <a:r>
                        <a:rPr lang="en-US" dirty="0" smtClean="0"/>
                        <a:t>0.1805</a:t>
                      </a:r>
                      <a:endParaRPr lang="en-US" dirty="0"/>
                    </a:p>
                  </a:txBody>
                  <a:tcPr/>
                </a:tc>
                <a:tc>
                  <a:txBody>
                    <a:bodyPr/>
                    <a:lstStyle/>
                    <a:p>
                      <a:r>
                        <a:rPr lang="en-US" dirty="0" smtClean="0"/>
                        <a:t>0.0722</a:t>
                      </a:r>
                      <a:endParaRPr lang="en-US" dirty="0"/>
                    </a:p>
                  </a:txBody>
                  <a:tcPr/>
                </a:tc>
              </a:tr>
              <a:tr h="370840">
                <a:tc>
                  <a:txBody>
                    <a:bodyPr/>
                    <a:lstStyle/>
                    <a:p>
                      <a:r>
                        <a:rPr lang="en-US" dirty="0" smtClean="0"/>
                        <a:t>40.1 kW to 1</a:t>
                      </a:r>
                      <a:r>
                        <a:rPr lang="en-US" baseline="0" dirty="0" smtClean="0"/>
                        <a:t> MW</a:t>
                      </a:r>
                      <a:endParaRPr lang="en-US" dirty="0"/>
                    </a:p>
                  </a:txBody>
                  <a:tcPr/>
                </a:tc>
                <a:tc>
                  <a:txBody>
                    <a:bodyPr/>
                    <a:lstStyle/>
                    <a:p>
                      <a:r>
                        <a:rPr lang="en-US" dirty="0" smtClean="0"/>
                        <a:t>0.123</a:t>
                      </a:r>
                      <a:endParaRPr lang="en-US" dirty="0"/>
                    </a:p>
                  </a:txBody>
                  <a:tcPr/>
                </a:tc>
                <a:tc>
                  <a:txBody>
                    <a:bodyPr/>
                    <a:lstStyle/>
                    <a:p>
                      <a:r>
                        <a:rPr lang="en-US" dirty="0" smtClean="0"/>
                        <a:t>0.161</a:t>
                      </a:r>
                      <a:endParaRPr lang="en-US" dirty="0"/>
                    </a:p>
                  </a:txBody>
                  <a:tcPr/>
                </a:tc>
                <a:tc>
                  <a:txBody>
                    <a:bodyPr/>
                    <a:lstStyle/>
                    <a:p>
                      <a:r>
                        <a:rPr lang="en-US" dirty="0" smtClean="0"/>
                        <a:t>0.0644</a:t>
                      </a:r>
                      <a:endParaRPr lang="en-US" dirty="0"/>
                    </a:p>
                  </a:txBody>
                  <a:tcPr/>
                </a:tc>
              </a:tr>
              <a:tr h="370840">
                <a:tc>
                  <a:txBody>
                    <a:bodyPr/>
                    <a:lstStyle/>
                    <a:p>
                      <a:r>
                        <a:rPr lang="en-US" dirty="0" smtClean="0"/>
                        <a:t>1.1 MW to 10 MW</a:t>
                      </a:r>
                      <a:endParaRPr lang="en-US" dirty="0"/>
                    </a:p>
                  </a:txBody>
                  <a:tcPr/>
                </a:tc>
                <a:tc>
                  <a:txBody>
                    <a:bodyPr/>
                    <a:lstStyle/>
                    <a:p>
                      <a:r>
                        <a:rPr lang="en-US" dirty="0" smtClean="0"/>
                        <a:t>0.101</a:t>
                      </a:r>
                      <a:endParaRPr lang="en-US" dirty="0"/>
                    </a:p>
                  </a:txBody>
                  <a:tcPr/>
                </a:tc>
                <a:tc>
                  <a:txBody>
                    <a:bodyPr/>
                    <a:lstStyle/>
                    <a:p>
                      <a:r>
                        <a:rPr lang="en-US" dirty="0" smtClean="0"/>
                        <a:t>0.1317</a:t>
                      </a:r>
                      <a:endParaRPr lang="en-US" dirty="0"/>
                    </a:p>
                  </a:txBody>
                  <a:tcPr/>
                </a:tc>
                <a:tc>
                  <a:txBody>
                    <a:bodyPr/>
                    <a:lstStyle/>
                    <a:p>
                      <a:r>
                        <a:rPr lang="en-US" dirty="0" smtClean="0"/>
                        <a:t>0.0527</a:t>
                      </a:r>
                      <a:endParaRPr lang="en-US" dirty="0"/>
                    </a:p>
                  </a:txBody>
                  <a:tcPr/>
                </a:tc>
              </a:tr>
            </a:tbl>
          </a:graphicData>
        </a:graphic>
      </p:graphicFrame>
      <p:sp>
        <p:nvSpPr>
          <p:cNvPr id="5" name="Content Placeholder 2"/>
          <p:cNvSpPr txBox="1">
            <a:spLocks/>
          </p:cNvSpPr>
          <p:nvPr/>
        </p:nvSpPr>
        <p:spPr>
          <a:xfrm>
            <a:off x="457200" y="3733800"/>
            <a:ext cx="8229600" cy="1473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3"/>
              </a:buBlip>
              <a:defRPr sz="3200" kern="1200">
                <a:solidFill>
                  <a:schemeClr val="tx2">
                    <a:lumMod val="65000"/>
                    <a:lumOff val="35000"/>
                  </a:schemeClr>
                </a:solidFill>
                <a:latin typeface="+mn-lt"/>
                <a:ea typeface="+mn-ea"/>
                <a:cs typeface="+mn-cs"/>
              </a:defRPr>
            </a:lvl1pPr>
            <a:lvl2pPr marL="742950" indent="-285750" algn="l" defTabSz="914400" rtl="0" eaLnBrk="1" latinLnBrk="0" hangingPunct="1">
              <a:spcBef>
                <a:spcPct val="20000"/>
              </a:spcBef>
              <a:buFontTx/>
              <a:buBlip>
                <a:blip r:embed="rId3"/>
              </a:buBlip>
              <a:defRPr sz="2800" kern="1200">
                <a:solidFill>
                  <a:schemeClr val="tx2">
                    <a:lumMod val="65000"/>
                    <a:lumOff val="35000"/>
                  </a:schemeClr>
                </a:solidFill>
                <a:latin typeface="+mn-lt"/>
                <a:ea typeface="+mn-ea"/>
                <a:cs typeface="+mn-cs"/>
              </a:defRPr>
            </a:lvl2pPr>
            <a:lvl3pPr marL="1143000" indent="-228600" algn="l" defTabSz="914400" rtl="0" eaLnBrk="1" latinLnBrk="0" hangingPunct="1">
              <a:spcBef>
                <a:spcPct val="20000"/>
              </a:spcBef>
              <a:buFontTx/>
              <a:buBlip>
                <a:blip r:embed="rId3"/>
              </a:buBlip>
              <a:defRPr sz="2400" kern="1200">
                <a:solidFill>
                  <a:schemeClr val="tx2">
                    <a:lumMod val="65000"/>
                    <a:lumOff val="35000"/>
                  </a:schemeClr>
                </a:solidFill>
                <a:latin typeface="+mn-lt"/>
                <a:ea typeface="+mn-ea"/>
                <a:cs typeface="+mn-cs"/>
              </a:defRPr>
            </a:lvl3pPr>
            <a:lvl4pPr marL="1600200" indent="-228600" algn="l" defTabSz="914400" rtl="0" eaLnBrk="1" latinLnBrk="0" hangingPunct="1">
              <a:spcBef>
                <a:spcPct val="20000"/>
              </a:spcBef>
              <a:buFontTx/>
              <a:buBlip>
                <a:blip r:embed="rId3"/>
              </a:buBlip>
              <a:defRPr sz="2000" kern="1200">
                <a:solidFill>
                  <a:schemeClr val="tx2">
                    <a:lumMod val="65000"/>
                    <a:lumOff val="35000"/>
                  </a:schemeClr>
                </a:solidFill>
                <a:latin typeface="+mn-lt"/>
                <a:ea typeface="+mn-ea"/>
                <a:cs typeface="+mn-cs"/>
              </a:defRPr>
            </a:lvl4pPr>
            <a:lvl5pPr marL="2057400" indent="-228600" algn="l" defTabSz="914400" rtl="0" eaLnBrk="1" latinLnBrk="0" hangingPunct="1">
              <a:spcBef>
                <a:spcPct val="20000"/>
              </a:spcBef>
              <a:buFontTx/>
              <a:buBlip>
                <a:blip r:embed="rId3"/>
              </a:buBlip>
              <a:defRPr sz="2000" kern="1200">
                <a:solidFill>
                  <a:schemeClr val="tx2">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2000" dirty="0" smtClean="0">
                <a:solidFill>
                  <a:prstClr val="black">
                    <a:lumMod val="65000"/>
                    <a:lumOff val="35000"/>
                  </a:prstClr>
                </a:solidFill>
                <a:latin typeface="Arial" pitchFamily="34" charset="0"/>
                <a:cs typeface="Arial" pitchFamily="34" charset="0"/>
              </a:rPr>
              <a:t>Conversion rate for Euros to Dollars is €1:$1.309</a:t>
            </a:r>
          </a:p>
          <a:p>
            <a:pPr fontAlgn="auto">
              <a:spcAft>
                <a:spcPts val="0"/>
              </a:spcAft>
            </a:pPr>
            <a:r>
              <a:rPr lang="en-US" sz="2000" dirty="0" smtClean="0">
                <a:solidFill>
                  <a:prstClr val="black">
                    <a:lumMod val="65000"/>
                    <a:lumOff val="35000"/>
                  </a:prstClr>
                </a:solidFill>
                <a:latin typeface="Arial" pitchFamily="34" charset="0"/>
                <a:cs typeface="Arial" pitchFamily="34" charset="0"/>
              </a:rPr>
              <a:t>California’s effective rate is reduced 40% due to tax incentives and then an additional 33% due to the superior solar resource</a:t>
            </a:r>
          </a:p>
        </p:txBody>
      </p:sp>
      <p:sp>
        <p:nvSpPr>
          <p:cNvPr id="4" name="TextBox 3"/>
          <p:cNvSpPr txBox="1"/>
          <p:nvPr/>
        </p:nvSpPr>
        <p:spPr>
          <a:xfrm>
            <a:off x="4728882" y="3437666"/>
            <a:ext cx="4415118"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Calibri"/>
              </a:rPr>
              <a:t>Source: </a:t>
            </a:r>
            <a:r>
              <a:rPr lang="en-US" sz="1000" dirty="0">
                <a:solidFill>
                  <a:prstClr val="black"/>
                </a:solidFill>
                <a:latin typeface="Calibri"/>
              </a:rPr>
              <a:t>http://</a:t>
            </a:r>
            <a:r>
              <a:rPr lang="en-US" sz="1000" dirty="0" smtClean="0">
                <a:solidFill>
                  <a:prstClr val="black"/>
                </a:solidFill>
                <a:latin typeface="Calibri"/>
              </a:rPr>
              <a:t>www.wind-works.org/cms/index.php?id=92, 10 September 2013</a:t>
            </a:r>
            <a:endParaRPr lang="en-US" sz="1000" dirty="0">
              <a:solidFill>
                <a:prstClr val="black"/>
              </a:solidFill>
              <a:latin typeface="Calibri"/>
            </a:endParaRPr>
          </a:p>
        </p:txBody>
      </p:sp>
      <p:sp>
        <p:nvSpPr>
          <p:cNvPr id="6" name="TextBox 3"/>
          <p:cNvSpPr txBox="1">
            <a:spLocks noChangeArrowheads="1"/>
          </p:cNvSpPr>
          <p:nvPr/>
        </p:nvSpPr>
        <p:spPr bwMode="auto">
          <a:xfrm>
            <a:off x="203200" y="5419179"/>
            <a:ext cx="8686800" cy="769441"/>
          </a:xfrm>
          <a:prstGeom prst="rect">
            <a:avLst/>
          </a:prstGeom>
          <a:solidFill>
            <a:srgbClr val="FFFF00"/>
          </a:solidFill>
          <a:ln w="9525">
            <a:solidFill>
              <a:schemeClr val="tx1"/>
            </a:solidFill>
            <a:miter lim="800000"/>
            <a:headEnd/>
            <a:tailEnd/>
          </a:ln>
        </p:spPr>
        <p:txBody>
          <a:bodyPr wrap="square">
            <a:spAutoFit/>
          </a:bodyPr>
          <a:lstStyle/>
          <a:p>
            <a:pPr algn="ctr" fontAlgn="auto">
              <a:spcBef>
                <a:spcPts val="0"/>
              </a:spcBef>
              <a:spcAft>
                <a:spcPts val="0"/>
              </a:spcAft>
            </a:pPr>
            <a:r>
              <a:rPr lang="en-US" sz="2200" dirty="0" smtClean="0">
                <a:solidFill>
                  <a:prstClr val="black"/>
                </a:solidFill>
                <a:latin typeface="Calibri"/>
              </a:rPr>
              <a:t>Replicating German scale and efficiencies would yield rooftop </a:t>
            </a:r>
            <a:r>
              <a:rPr lang="en-US" sz="2200" dirty="0" smtClean="0">
                <a:solidFill>
                  <a:prstClr val="black"/>
                </a:solidFill>
                <a:latin typeface="Calibri"/>
              </a:rPr>
              <a:t>solar today </a:t>
            </a:r>
            <a:r>
              <a:rPr lang="en-US" sz="2200" dirty="0" smtClean="0">
                <a:solidFill>
                  <a:prstClr val="black"/>
                </a:solidFill>
                <a:latin typeface="Calibri"/>
              </a:rPr>
              <a:t>at only between 5 and 7 cents/kWh to California ratepayers</a:t>
            </a:r>
          </a:p>
        </p:txBody>
      </p:sp>
    </p:spTree>
    <p:extLst>
      <p:ext uri="{BB962C8B-B14F-4D97-AF65-F5344CB8AC3E}">
        <p14:creationId xmlns:p14="http://schemas.microsoft.com/office/powerpoint/2010/main" val="11198529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1714500" y="1010295"/>
            <a:ext cx="1346200" cy="4670881"/>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266700" y="1010295"/>
            <a:ext cx="1346200" cy="4670881"/>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68300" y="5803899"/>
            <a:ext cx="8407400" cy="646331"/>
          </a:xfrm>
          <a:prstGeom prst="rect">
            <a:avLst/>
          </a:prstGeom>
          <a:noFill/>
        </p:spPr>
        <p:txBody>
          <a:bodyPr wrap="square" rtlCol="0">
            <a:spAutoFit/>
          </a:bodyPr>
          <a:lstStyle/>
          <a:p>
            <a:pPr algn="ctr"/>
            <a:r>
              <a:rPr lang="en-US" b="1" dirty="0"/>
              <a:t>Result:  </a:t>
            </a:r>
            <a:r>
              <a:rPr lang="en-US" b="1" dirty="0" smtClean="0"/>
              <a:t>Distributed Energy Resources can </a:t>
            </a:r>
            <a:r>
              <a:rPr lang="en-US" b="1" dirty="0"/>
              <a:t>deploy at </a:t>
            </a:r>
            <a:r>
              <a:rPr lang="en-US" b="1" dirty="0" smtClean="0"/>
              <a:t>scale </a:t>
            </a:r>
            <a:r>
              <a:rPr lang="en-US" b="1" dirty="0"/>
              <a:t>in months rather than </a:t>
            </a:r>
            <a:r>
              <a:rPr lang="en-US" b="1" dirty="0" smtClean="0"/>
              <a:t>years.  A massive acceleration of “one rooftop at a time…”</a:t>
            </a:r>
            <a:endParaRPr lang="en-US" b="1" dirty="0"/>
          </a:p>
        </p:txBody>
      </p:sp>
      <p:sp>
        <p:nvSpPr>
          <p:cNvPr id="2" name="Title 1"/>
          <p:cNvSpPr>
            <a:spLocks noGrp="1"/>
          </p:cNvSpPr>
          <p:nvPr>
            <p:ph type="title"/>
          </p:nvPr>
        </p:nvSpPr>
        <p:spPr>
          <a:xfrm>
            <a:off x="0" y="0"/>
            <a:ext cx="7594600" cy="762000"/>
          </a:xfrm>
        </p:spPr>
        <p:txBody>
          <a:bodyPr>
            <a:normAutofit/>
          </a:bodyPr>
          <a:lstStyle/>
          <a:p>
            <a:r>
              <a:rPr lang="en-US" dirty="0" smtClean="0"/>
              <a:t>Community Microgrids </a:t>
            </a:r>
            <a:r>
              <a:rPr lang="en-US" dirty="0" smtClean="0"/>
              <a:t>in Six Steps</a:t>
            </a:r>
            <a:endParaRPr lang="en-US" dirty="0"/>
          </a:p>
        </p:txBody>
      </p:sp>
      <p:sp>
        <p:nvSpPr>
          <p:cNvPr id="3" name="TextBox 2"/>
          <p:cNvSpPr txBox="1"/>
          <p:nvPr/>
        </p:nvSpPr>
        <p:spPr>
          <a:xfrm>
            <a:off x="241300" y="972195"/>
            <a:ext cx="1435100" cy="4862869"/>
          </a:xfrm>
          <a:prstGeom prst="rect">
            <a:avLst/>
          </a:prstGeom>
          <a:noFill/>
        </p:spPr>
        <p:txBody>
          <a:bodyPr wrap="square" rtlCol="0">
            <a:spAutoFit/>
          </a:bodyPr>
          <a:lstStyle/>
          <a:p>
            <a:pPr lvl="0" algn="ctr"/>
            <a:r>
              <a:rPr lang="en-US" sz="1600" b="1" u="sng" dirty="0" smtClean="0">
                <a:solidFill>
                  <a:srgbClr val="008000"/>
                </a:solidFill>
              </a:rPr>
              <a:t>1. Goals</a:t>
            </a:r>
            <a:r>
              <a:rPr lang="en-US" sz="1600" b="1" dirty="0" smtClean="0">
                <a:solidFill>
                  <a:srgbClr val="008000"/>
                </a:solidFill>
              </a:rPr>
              <a:t>:  </a:t>
            </a:r>
          </a:p>
          <a:p>
            <a:pPr lvl="0" algn="ctr"/>
            <a:endParaRPr lang="en-US" sz="800" dirty="0" smtClean="0"/>
          </a:p>
          <a:p>
            <a:pPr lvl="0" algn="ctr"/>
            <a:r>
              <a:rPr lang="en-US" sz="1400" dirty="0" smtClean="0"/>
              <a:t>Desired goals and performance </a:t>
            </a:r>
            <a:r>
              <a:rPr lang="en-US" sz="1400" dirty="0"/>
              <a:t>metrics </a:t>
            </a:r>
            <a:r>
              <a:rPr lang="en-US" sz="1400" dirty="0" smtClean="0"/>
              <a:t>of the target grid area based </a:t>
            </a:r>
            <a:r>
              <a:rPr lang="en-US" sz="1400" dirty="0"/>
              <a:t>on </a:t>
            </a:r>
            <a:r>
              <a:rPr lang="en-US" sz="1400" dirty="0" smtClean="0"/>
              <a:t>local resources </a:t>
            </a:r>
            <a:r>
              <a:rPr lang="en-US" sz="1400" dirty="0"/>
              <a:t>and </a:t>
            </a:r>
            <a:r>
              <a:rPr lang="en-US" sz="1400" dirty="0" smtClean="0"/>
              <a:t>known or anticipated grid issues.  </a:t>
            </a:r>
          </a:p>
          <a:p>
            <a:pPr lvl="0" algn="ctr"/>
            <a:endParaRPr lang="en-US" sz="1000" dirty="0"/>
          </a:p>
          <a:p>
            <a:pPr lvl="0" algn="ctr"/>
            <a:r>
              <a:rPr lang="en-US" sz="1400" dirty="0" smtClean="0"/>
              <a:t>Includes </a:t>
            </a:r>
            <a:r>
              <a:rPr lang="en-US" sz="1400" dirty="0"/>
              <a:t>renewables </a:t>
            </a:r>
            <a:r>
              <a:rPr lang="en-US" sz="1400" dirty="0" smtClean="0"/>
              <a:t>penetration goals, </a:t>
            </a:r>
            <a:r>
              <a:rPr lang="en-US" sz="1400" dirty="0"/>
              <a:t>grid reliability &amp; power quality </a:t>
            </a:r>
            <a:r>
              <a:rPr lang="en-US" sz="1400" dirty="0" smtClean="0"/>
              <a:t>performance targets, </a:t>
            </a:r>
            <a:r>
              <a:rPr lang="en-US" sz="1400" dirty="0"/>
              <a:t>and power backup requirements</a:t>
            </a:r>
            <a:r>
              <a:rPr lang="en-US" sz="1400" dirty="0" smtClean="0"/>
              <a:t>.</a:t>
            </a:r>
            <a:endParaRPr lang="en-US" sz="1400" dirty="0"/>
          </a:p>
        </p:txBody>
      </p:sp>
      <p:sp>
        <p:nvSpPr>
          <p:cNvPr id="38" name="TextBox 37"/>
          <p:cNvSpPr txBox="1"/>
          <p:nvPr/>
        </p:nvSpPr>
        <p:spPr>
          <a:xfrm>
            <a:off x="1663700" y="972195"/>
            <a:ext cx="1447800" cy="4708981"/>
          </a:xfrm>
          <a:prstGeom prst="rect">
            <a:avLst/>
          </a:prstGeom>
          <a:noFill/>
        </p:spPr>
        <p:txBody>
          <a:bodyPr wrap="square" rtlCol="0">
            <a:spAutoFit/>
          </a:bodyPr>
          <a:lstStyle/>
          <a:p>
            <a:pPr algn="ctr"/>
            <a:r>
              <a:rPr lang="en-US" sz="1600" b="1" u="sng" dirty="0" smtClean="0">
                <a:solidFill>
                  <a:srgbClr val="008000"/>
                </a:solidFill>
              </a:rPr>
              <a:t>2. Baseline Grid Analysis</a:t>
            </a:r>
            <a:r>
              <a:rPr lang="en-US" sz="1600" b="1" dirty="0" smtClean="0">
                <a:solidFill>
                  <a:srgbClr val="008000"/>
                </a:solidFill>
              </a:rPr>
              <a:t>:  </a:t>
            </a:r>
          </a:p>
          <a:p>
            <a:pPr algn="ctr"/>
            <a:endParaRPr lang="en-US" sz="800" b="1" dirty="0">
              <a:solidFill>
                <a:srgbClr val="008000"/>
              </a:solidFill>
            </a:endParaRPr>
          </a:p>
          <a:p>
            <a:pPr algn="ctr"/>
            <a:r>
              <a:rPr lang="en-US" sz="1400" dirty="0" smtClean="0"/>
              <a:t>Inventory </a:t>
            </a:r>
            <a:r>
              <a:rPr lang="en-US" sz="1400" dirty="0"/>
              <a:t>of the existing grid </a:t>
            </a:r>
            <a:r>
              <a:rPr lang="en-US" sz="1400" dirty="0" smtClean="0"/>
              <a:t>assets </a:t>
            </a:r>
            <a:r>
              <a:rPr lang="en-US" sz="1400" dirty="0"/>
              <a:t>including </a:t>
            </a:r>
            <a:r>
              <a:rPr lang="en-US" sz="1400" dirty="0" smtClean="0"/>
              <a:t>load profiles, voltage </a:t>
            </a:r>
            <a:r>
              <a:rPr lang="en-US" sz="1400" dirty="0"/>
              <a:t>regulation, </a:t>
            </a:r>
            <a:r>
              <a:rPr lang="en-US" sz="1400" dirty="0" smtClean="0"/>
              <a:t>feeder and transformer capacities, and existing generation.  </a:t>
            </a:r>
          </a:p>
          <a:p>
            <a:pPr algn="ctr"/>
            <a:endParaRPr lang="en-US" sz="1000" dirty="0" smtClean="0"/>
          </a:p>
          <a:p>
            <a:pPr algn="ctr"/>
            <a:r>
              <a:rPr lang="en-US" sz="1400" dirty="0" smtClean="0"/>
              <a:t>Includes identifying prioritized </a:t>
            </a:r>
            <a:r>
              <a:rPr lang="en-US" sz="1400" dirty="0"/>
              <a:t>services that require backup </a:t>
            </a:r>
            <a:r>
              <a:rPr lang="en-US" sz="1400" dirty="0" smtClean="0"/>
              <a:t>power during outages.</a:t>
            </a:r>
            <a:endParaRPr lang="en-US" sz="1400" dirty="0"/>
          </a:p>
        </p:txBody>
      </p:sp>
      <p:sp>
        <p:nvSpPr>
          <p:cNvPr id="40" name="Rounded Rectangle 39"/>
          <p:cNvSpPr/>
          <p:nvPr/>
        </p:nvSpPr>
        <p:spPr>
          <a:xfrm>
            <a:off x="3162300" y="1010295"/>
            <a:ext cx="1346200" cy="4670881"/>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ounded Rectangle 40"/>
          <p:cNvSpPr/>
          <p:nvPr/>
        </p:nvSpPr>
        <p:spPr>
          <a:xfrm>
            <a:off x="4610100" y="1010295"/>
            <a:ext cx="1346200" cy="4670881"/>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ounded Rectangle 41"/>
          <p:cNvSpPr/>
          <p:nvPr/>
        </p:nvSpPr>
        <p:spPr>
          <a:xfrm>
            <a:off x="6057900" y="1010295"/>
            <a:ext cx="1346200" cy="4677509"/>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ed Rectangle 42"/>
          <p:cNvSpPr/>
          <p:nvPr/>
        </p:nvSpPr>
        <p:spPr>
          <a:xfrm>
            <a:off x="7505700" y="1010295"/>
            <a:ext cx="1346200" cy="4670881"/>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3162300" y="972195"/>
            <a:ext cx="1346200" cy="4524315"/>
          </a:xfrm>
          <a:prstGeom prst="rect">
            <a:avLst/>
          </a:prstGeom>
          <a:noFill/>
        </p:spPr>
        <p:txBody>
          <a:bodyPr wrap="square" rtlCol="0">
            <a:spAutoFit/>
          </a:bodyPr>
          <a:lstStyle/>
          <a:p>
            <a:pPr lvl="0" algn="ctr"/>
            <a:r>
              <a:rPr lang="en-US" sz="1600" b="1" u="sng" dirty="0" smtClean="0">
                <a:solidFill>
                  <a:srgbClr val="008000"/>
                </a:solidFill>
              </a:rPr>
              <a:t>3. </a:t>
            </a:r>
            <a:r>
              <a:rPr lang="en-US" sz="1600" b="1" u="sng" dirty="0" smtClean="0">
                <a:solidFill>
                  <a:srgbClr val="008000"/>
                </a:solidFill>
              </a:rPr>
              <a:t>Renewable </a:t>
            </a:r>
            <a:r>
              <a:rPr lang="en-US" sz="1600" b="1" u="sng" dirty="0" smtClean="0">
                <a:solidFill>
                  <a:srgbClr val="008000"/>
                </a:solidFill>
              </a:rPr>
              <a:t>Siting Survey</a:t>
            </a:r>
            <a:r>
              <a:rPr lang="en-US" sz="1600" b="1" dirty="0">
                <a:solidFill>
                  <a:srgbClr val="008000"/>
                </a:solidFill>
              </a:rPr>
              <a:t>:  </a:t>
            </a:r>
            <a:endParaRPr lang="en-US" sz="1600" b="1" dirty="0" smtClean="0">
              <a:solidFill>
                <a:srgbClr val="008000"/>
              </a:solidFill>
            </a:endParaRPr>
          </a:p>
          <a:p>
            <a:pPr lvl="0" algn="ctr"/>
            <a:endParaRPr lang="en-US" sz="800" b="1" dirty="0">
              <a:solidFill>
                <a:srgbClr val="008000"/>
              </a:solidFill>
            </a:endParaRPr>
          </a:p>
          <a:p>
            <a:pPr lvl="0" algn="ctr"/>
            <a:r>
              <a:rPr lang="en-US" sz="1400" dirty="0" smtClean="0"/>
              <a:t>Comprehensive survey </a:t>
            </a:r>
            <a:r>
              <a:rPr lang="en-US" sz="1400" dirty="0"/>
              <a:t>of the </a:t>
            </a:r>
            <a:r>
              <a:rPr lang="en-US" sz="1400" dirty="0" smtClean="0"/>
              <a:t>renewable energy potential in the </a:t>
            </a:r>
            <a:r>
              <a:rPr lang="en-US" sz="1400" dirty="0"/>
              <a:t>target grid </a:t>
            </a:r>
            <a:r>
              <a:rPr lang="en-US" sz="1400" dirty="0" smtClean="0"/>
              <a:t>area </a:t>
            </a:r>
            <a:r>
              <a:rPr lang="en-US" sz="1400" dirty="0"/>
              <a:t>specific to </a:t>
            </a:r>
            <a:r>
              <a:rPr lang="en-US" sz="1400" dirty="0" smtClean="0"/>
              <a:t>local resources &amp; site characteristics</a:t>
            </a:r>
            <a:r>
              <a:rPr lang="en-US" sz="1400" dirty="0"/>
              <a:t>.  </a:t>
            </a:r>
            <a:endParaRPr lang="en-US" sz="1400" dirty="0" smtClean="0"/>
          </a:p>
          <a:p>
            <a:pPr lvl="0" algn="ctr"/>
            <a:endParaRPr lang="en-US" sz="1000" dirty="0"/>
          </a:p>
          <a:p>
            <a:pPr lvl="0" algn="ctr"/>
            <a:r>
              <a:rPr lang="en-US" sz="1400" dirty="0" smtClean="0"/>
              <a:t>Informs other </a:t>
            </a:r>
            <a:r>
              <a:rPr lang="en-US" sz="1400" dirty="0"/>
              <a:t>requirements such as energy storage </a:t>
            </a:r>
            <a:r>
              <a:rPr lang="en-US" sz="1400" dirty="0" smtClean="0"/>
              <a:t>capacity needs and </a:t>
            </a:r>
            <a:r>
              <a:rPr lang="en-US" sz="1400" dirty="0"/>
              <a:t>control </a:t>
            </a:r>
            <a:r>
              <a:rPr lang="en-US" sz="1400" dirty="0" smtClean="0"/>
              <a:t>system functionality.</a:t>
            </a:r>
            <a:endParaRPr lang="en-US" sz="1400" dirty="0"/>
          </a:p>
        </p:txBody>
      </p:sp>
      <p:sp>
        <p:nvSpPr>
          <p:cNvPr id="45" name="TextBox 44"/>
          <p:cNvSpPr txBox="1"/>
          <p:nvPr/>
        </p:nvSpPr>
        <p:spPr>
          <a:xfrm>
            <a:off x="4572000" y="972195"/>
            <a:ext cx="1422400" cy="4708981"/>
          </a:xfrm>
          <a:prstGeom prst="rect">
            <a:avLst/>
          </a:prstGeom>
          <a:noFill/>
        </p:spPr>
        <p:txBody>
          <a:bodyPr wrap="square" rtlCol="0">
            <a:spAutoFit/>
          </a:bodyPr>
          <a:lstStyle/>
          <a:p>
            <a:pPr lvl="0" algn="ctr"/>
            <a:r>
              <a:rPr lang="en-US" sz="1600" b="1" u="sng" dirty="0" smtClean="0">
                <a:solidFill>
                  <a:srgbClr val="008000"/>
                </a:solidFill>
              </a:rPr>
              <a:t>4. DER Optimization: </a:t>
            </a:r>
          </a:p>
          <a:p>
            <a:pPr lvl="0" algn="ctr"/>
            <a:endParaRPr lang="en-US" sz="800" b="1" u="sng" dirty="0">
              <a:solidFill>
                <a:srgbClr val="008000"/>
              </a:solidFill>
            </a:endParaRPr>
          </a:p>
          <a:p>
            <a:pPr lvl="0" algn="ctr"/>
            <a:r>
              <a:rPr lang="en-US" sz="1400" dirty="0" smtClean="0">
                <a:solidFill>
                  <a:srgbClr val="000000"/>
                </a:solidFill>
              </a:rPr>
              <a:t>Design of optimal DER </a:t>
            </a:r>
            <a:r>
              <a:rPr lang="en-US" sz="1400" dirty="0" smtClean="0"/>
              <a:t>portfolios combining renewables, energy storage, and demand response.  </a:t>
            </a:r>
          </a:p>
          <a:p>
            <a:pPr lvl="0" algn="ctr"/>
            <a:endParaRPr lang="en-US" sz="1000" dirty="0"/>
          </a:p>
          <a:p>
            <a:pPr lvl="0" algn="ctr"/>
            <a:r>
              <a:rPr lang="en-US" sz="1400" dirty="0" smtClean="0"/>
              <a:t>Incorporates Baseline Grid Analysis and Renewables Survey to achieve optimal outcomes based on local resources and grid assets.</a:t>
            </a:r>
            <a:endParaRPr lang="en-US" sz="1400" dirty="0"/>
          </a:p>
        </p:txBody>
      </p:sp>
      <p:sp>
        <p:nvSpPr>
          <p:cNvPr id="46" name="TextBox 45"/>
          <p:cNvSpPr txBox="1"/>
          <p:nvPr/>
        </p:nvSpPr>
        <p:spPr>
          <a:xfrm>
            <a:off x="6045200" y="972195"/>
            <a:ext cx="1358900" cy="4893646"/>
          </a:xfrm>
          <a:prstGeom prst="rect">
            <a:avLst/>
          </a:prstGeom>
          <a:noFill/>
        </p:spPr>
        <p:txBody>
          <a:bodyPr wrap="square" rtlCol="0">
            <a:spAutoFit/>
          </a:bodyPr>
          <a:lstStyle/>
          <a:p>
            <a:pPr lvl="0" algn="ctr"/>
            <a:r>
              <a:rPr lang="en-US" sz="1600" b="1" u="sng" dirty="0" smtClean="0">
                <a:solidFill>
                  <a:srgbClr val="008000"/>
                </a:solidFill>
              </a:rPr>
              <a:t>5. Economic Analysis</a:t>
            </a:r>
            <a:r>
              <a:rPr lang="en-US" sz="1600" b="1" dirty="0" smtClean="0">
                <a:solidFill>
                  <a:srgbClr val="008000"/>
                </a:solidFill>
              </a:rPr>
              <a:t>:  </a:t>
            </a:r>
          </a:p>
          <a:p>
            <a:pPr lvl="0" algn="ctr"/>
            <a:endParaRPr lang="en-US" sz="800" dirty="0" smtClean="0">
              <a:solidFill>
                <a:srgbClr val="000000"/>
              </a:solidFill>
            </a:endParaRPr>
          </a:p>
          <a:p>
            <a:pPr lvl="0" algn="ctr"/>
            <a:r>
              <a:rPr lang="en-US" sz="1400" dirty="0" smtClean="0">
                <a:solidFill>
                  <a:srgbClr val="000000"/>
                </a:solidFill>
              </a:rPr>
              <a:t>Full </a:t>
            </a:r>
            <a:r>
              <a:rPr lang="en-US" sz="1400" dirty="0">
                <a:solidFill>
                  <a:srgbClr val="000000"/>
                </a:solidFill>
              </a:rPr>
              <a:t>analysis of the cost- benefits and net value including reductions in T&amp;D </a:t>
            </a:r>
            <a:r>
              <a:rPr lang="en-US" sz="1400" dirty="0" smtClean="0">
                <a:solidFill>
                  <a:srgbClr val="000000"/>
                </a:solidFill>
              </a:rPr>
              <a:t>investments, ratepayer benefits, and local job creation.  </a:t>
            </a:r>
          </a:p>
          <a:p>
            <a:pPr lvl="0" algn="ctr"/>
            <a:endParaRPr lang="en-US" sz="1000" dirty="0">
              <a:solidFill>
                <a:srgbClr val="000000"/>
              </a:solidFill>
            </a:endParaRPr>
          </a:p>
          <a:p>
            <a:pPr lvl="0" algn="ctr"/>
            <a:r>
              <a:rPr lang="en-US" sz="1400" dirty="0" smtClean="0">
                <a:solidFill>
                  <a:srgbClr val="000000"/>
                </a:solidFill>
              </a:rPr>
              <a:t>Includes </a:t>
            </a:r>
            <a:r>
              <a:rPr lang="en-US" sz="1400" dirty="0">
                <a:solidFill>
                  <a:srgbClr val="000000"/>
                </a:solidFill>
              </a:rPr>
              <a:t>bulk procurement </a:t>
            </a:r>
            <a:r>
              <a:rPr lang="en-US" sz="1400" dirty="0" smtClean="0">
                <a:solidFill>
                  <a:srgbClr val="000000"/>
                </a:solidFill>
              </a:rPr>
              <a:t>&amp; interconnection </a:t>
            </a:r>
            <a:r>
              <a:rPr lang="en-US" sz="1400" dirty="0">
                <a:solidFill>
                  <a:srgbClr val="000000"/>
                </a:solidFill>
              </a:rPr>
              <a:t>that achieve </a:t>
            </a:r>
            <a:r>
              <a:rPr lang="en-US" sz="1400" dirty="0" smtClean="0">
                <a:solidFill>
                  <a:srgbClr val="000000"/>
                </a:solidFill>
              </a:rPr>
              <a:t>a </a:t>
            </a:r>
            <a:r>
              <a:rPr lang="en-US" sz="1400" dirty="0">
                <a:solidFill>
                  <a:srgbClr val="000000"/>
                </a:solidFill>
              </a:rPr>
              <a:t>“plug-and-play” </a:t>
            </a:r>
            <a:r>
              <a:rPr lang="en-US" sz="1400" dirty="0" smtClean="0">
                <a:solidFill>
                  <a:srgbClr val="000000"/>
                </a:solidFill>
              </a:rPr>
              <a:t>model, further reducing </a:t>
            </a:r>
            <a:r>
              <a:rPr lang="en-US" sz="1400" dirty="0">
                <a:solidFill>
                  <a:srgbClr val="000000"/>
                </a:solidFill>
              </a:rPr>
              <a:t>costs.</a:t>
            </a:r>
          </a:p>
        </p:txBody>
      </p:sp>
      <p:sp>
        <p:nvSpPr>
          <p:cNvPr id="47" name="TextBox 46"/>
          <p:cNvSpPr txBox="1"/>
          <p:nvPr/>
        </p:nvSpPr>
        <p:spPr>
          <a:xfrm>
            <a:off x="7442200" y="972195"/>
            <a:ext cx="1473200" cy="4308872"/>
          </a:xfrm>
          <a:prstGeom prst="rect">
            <a:avLst/>
          </a:prstGeom>
          <a:noFill/>
        </p:spPr>
        <p:txBody>
          <a:bodyPr wrap="square" rtlCol="0">
            <a:spAutoFit/>
          </a:bodyPr>
          <a:lstStyle/>
          <a:p>
            <a:pPr lvl="0" algn="ctr"/>
            <a:r>
              <a:rPr lang="en-US" sz="1600" b="1" u="sng" dirty="0" smtClean="0">
                <a:solidFill>
                  <a:srgbClr val="008000"/>
                </a:solidFill>
              </a:rPr>
              <a:t>6. Deployment Plan</a:t>
            </a:r>
            <a:r>
              <a:rPr lang="en-US" sz="1600" b="1" dirty="0" smtClean="0">
                <a:solidFill>
                  <a:srgbClr val="008000"/>
                </a:solidFill>
              </a:rPr>
              <a:t>:  </a:t>
            </a:r>
          </a:p>
          <a:p>
            <a:pPr lvl="0" algn="ctr"/>
            <a:endParaRPr lang="en-US" sz="800" dirty="0" smtClean="0">
              <a:solidFill>
                <a:srgbClr val="000000"/>
              </a:solidFill>
            </a:endParaRPr>
          </a:p>
          <a:p>
            <a:pPr lvl="0" algn="ctr"/>
            <a:r>
              <a:rPr lang="en-US" sz="1400" dirty="0" smtClean="0">
                <a:solidFill>
                  <a:srgbClr val="000000"/>
                </a:solidFill>
              </a:rPr>
              <a:t>Final system design, financial model </a:t>
            </a:r>
            <a:r>
              <a:rPr lang="en-US" sz="1400" dirty="0">
                <a:solidFill>
                  <a:srgbClr val="000000"/>
                </a:solidFill>
              </a:rPr>
              <a:t>and operational plan for the Community </a:t>
            </a:r>
            <a:r>
              <a:rPr lang="en-US" sz="1400" dirty="0" err="1">
                <a:solidFill>
                  <a:srgbClr val="000000"/>
                </a:solidFill>
              </a:rPr>
              <a:t>Microgrid</a:t>
            </a:r>
            <a:r>
              <a:rPr lang="en-US" sz="1400" dirty="0" smtClean="0">
                <a:solidFill>
                  <a:srgbClr val="000000"/>
                </a:solidFill>
              </a:rPr>
              <a:t>.  </a:t>
            </a:r>
          </a:p>
          <a:p>
            <a:pPr lvl="0" algn="ctr"/>
            <a:endParaRPr lang="en-US" sz="1000" dirty="0">
              <a:solidFill>
                <a:srgbClr val="000000"/>
              </a:solidFill>
            </a:endParaRPr>
          </a:p>
          <a:p>
            <a:pPr lvl="0" algn="ctr"/>
            <a:r>
              <a:rPr lang="en-US" sz="1400" dirty="0" smtClean="0">
                <a:solidFill>
                  <a:srgbClr val="000000"/>
                </a:solidFill>
              </a:rPr>
              <a:t>Includes vendor analysis (e.g. RFIs, RFPs) appropriate </a:t>
            </a:r>
            <a:r>
              <a:rPr lang="en-US" sz="1400" dirty="0">
                <a:solidFill>
                  <a:srgbClr val="000000"/>
                </a:solidFill>
              </a:rPr>
              <a:t>to the </a:t>
            </a:r>
            <a:r>
              <a:rPr lang="en-US" sz="1400" dirty="0" smtClean="0">
                <a:solidFill>
                  <a:srgbClr val="000000"/>
                </a:solidFill>
              </a:rPr>
              <a:t>final design criteria, financial model, </a:t>
            </a:r>
            <a:r>
              <a:rPr lang="en-US" sz="1400" dirty="0">
                <a:solidFill>
                  <a:srgbClr val="000000"/>
                </a:solidFill>
              </a:rPr>
              <a:t>and operational requirements.</a:t>
            </a:r>
          </a:p>
        </p:txBody>
      </p:sp>
      <p:cxnSp>
        <p:nvCxnSpPr>
          <p:cNvPr id="48" name="Straight Arrow Connector 47"/>
          <p:cNvCxnSpPr/>
          <p:nvPr/>
        </p:nvCxnSpPr>
        <p:spPr>
          <a:xfrm>
            <a:off x="3606800" y="892579"/>
            <a:ext cx="1714500" cy="1"/>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64979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Community Microgrids start with Goals</a:t>
            </a:r>
            <a:endParaRPr lang="en-US" dirty="0"/>
          </a:p>
        </p:txBody>
      </p:sp>
      <p:sp>
        <p:nvSpPr>
          <p:cNvPr id="7" name="Content Placeholder 2"/>
          <p:cNvSpPr txBox="1">
            <a:spLocks/>
          </p:cNvSpPr>
          <p:nvPr/>
        </p:nvSpPr>
        <p:spPr>
          <a:xfrm>
            <a:off x="298822" y="1243488"/>
            <a:ext cx="8516473" cy="5016865"/>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Tx/>
              <a:buBlip>
                <a:blip r:embed="rId3"/>
              </a:buBlip>
              <a:defRPr sz="3200" kern="1200">
                <a:solidFill>
                  <a:schemeClr val="tx2">
                    <a:lumMod val="65000"/>
                    <a:lumOff val="35000"/>
                  </a:schemeClr>
                </a:solidFill>
                <a:latin typeface="+mn-lt"/>
                <a:ea typeface="+mn-ea"/>
                <a:cs typeface="+mn-cs"/>
              </a:defRPr>
            </a:lvl1pPr>
            <a:lvl2pPr marL="742950" indent="-285750" algn="l" defTabSz="457200" rtl="0" eaLnBrk="1" latinLnBrk="0" hangingPunct="1">
              <a:spcBef>
                <a:spcPct val="20000"/>
              </a:spcBef>
              <a:buFontTx/>
              <a:buBlip>
                <a:blip r:embed="rId3"/>
              </a:buBlip>
              <a:defRPr sz="2800" kern="1200">
                <a:solidFill>
                  <a:schemeClr val="tx2">
                    <a:lumMod val="65000"/>
                    <a:lumOff val="35000"/>
                  </a:schemeClr>
                </a:solidFill>
                <a:latin typeface="+mn-lt"/>
                <a:ea typeface="+mn-ea"/>
                <a:cs typeface="+mn-cs"/>
              </a:defRPr>
            </a:lvl2pPr>
            <a:lvl3pPr marL="1143000" indent="-228600" algn="l" defTabSz="457200" rtl="0" eaLnBrk="1" latinLnBrk="0" hangingPunct="1">
              <a:spcBef>
                <a:spcPct val="20000"/>
              </a:spcBef>
              <a:buFontTx/>
              <a:buBlip>
                <a:blip r:embed="rId3"/>
              </a:buBlip>
              <a:defRPr sz="2400" kern="1200">
                <a:solidFill>
                  <a:schemeClr val="tx2">
                    <a:lumMod val="65000"/>
                    <a:lumOff val="35000"/>
                  </a:schemeClr>
                </a:solidFill>
                <a:latin typeface="+mn-lt"/>
                <a:ea typeface="+mn-ea"/>
                <a:cs typeface="+mn-cs"/>
              </a:defRPr>
            </a:lvl3pPr>
            <a:lvl4pPr marL="1600200" indent="-228600" algn="l" defTabSz="457200" rtl="0" eaLnBrk="1" latinLnBrk="0" hangingPunct="1">
              <a:spcBef>
                <a:spcPct val="20000"/>
              </a:spcBef>
              <a:buFontTx/>
              <a:buBlip>
                <a:blip r:embed="rId3"/>
              </a:buBlip>
              <a:defRPr sz="2000" kern="1200">
                <a:solidFill>
                  <a:schemeClr val="tx2">
                    <a:lumMod val="65000"/>
                    <a:lumOff val="35000"/>
                  </a:schemeClr>
                </a:solidFill>
                <a:latin typeface="+mn-lt"/>
                <a:ea typeface="+mn-ea"/>
                <a:cs typeface="+mn-cs"/>
              </a:defRPr>
            </a:lvl4pPr>
            <a:lvl5pPr marL="2057400" indent="-228600" algn="l" defTabSz="457200" rtl="0" eaLnBrk="1" latinLnBrk="0" hangingPunct="1">
              <a:spcBef>
                <a:spcPct val="20000"/>
              </a:spcBef>
              <a:buFontTx/>
              <a:buBlip>
                <a:blip r:embed="rId3"/>
              </a:buBlip>
              <a:defRPr sz="2000" kern="1200">
                <a:solidFill>
                  <a:schemeClr val="tx2">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sz="2400" dirty="0" smtClean="0">
                <a:solidFill>
                  <a:srgbClr val="002060"/>
                </a:solidFill>
              </a:rPr>
              <a:t>Typical Community Microgrid Goals</a:t>
            </a:r>
            <a:endParaRPr lang="en-US" sz="2400" dirty="0" smtClean="0">
              <a:solidFill>
                <a:srgbClr val="002060"/>
              </a:solidFill>
            </a:endParaRPr>
          </a:p>
          <a:p>
            <a:pPr lvl="1">
              <a:buFont typeface="Arial"/>
              <a:buChar char="•"/>
            </a:pPr>
            <a:r>
              <a:rPr lang="en-US" sz="2000" dirty="0" smtClean="0">
                <a:solidFill>
                  <a:srgbClr val="002060"/>
                </a:solidFill>
              </a:rPr>
              <a:t>Achieve high penetrations of local renewables (generally at least 25% of total electric energy consumed within the grid area served by the Community Microgrid) </a:t>
            </a:r>
            <a:endParaRPr lang="en-US" sz="2000" dirty="0" smtClean="0">
              <a:solidFill>
                <a:srgbClr val="002060"/>
              </a:solidFill>
            </a:endParaRPr>
          </a:p>
          <a:p>
            <a:pPr lvl="1">
              <a:buFont typeface="Arial"/>
              <a:buChar char="•"/>
            </a:pPr>
            <a:r>
              <a:rPr lang="en-US" sz="2000" dirty="0" smtClean="0">
                <a:solidFill>
                  <a:srgbClr val="002060"/>
                </a:solidFill>
              </a:rPr>
              <a:t>Defer substantial investments in traditional Transmission &amp; </a:t>
            </a:r>
            <a:r>
              <a:rPr lang="en-US" sz="2000" dirty="0" err="1" smtClean="0">
                <a:solidFill>
                  <a:srgbClr val="002060"/>
                </a:solidFill>
              </a:rPr>
              <a:t>Distribtution</a:t>
            </a:r>
            <a:r>
              <a:rPr lang="en-US" sz="2000" dirty="0" smtClean="0">
                <a:solidFill>
                  <a:srgbClr val="002060"/>
                </a:solidFill>
              </a:rPr>
              <a:t> (T&amp;D) infrastructure through load shifting and peak shaving </a:t>
            </a:r>
            <a:r>
              <a:rPr lang="en-US" sz="2000" dirty="0" err="1" smtClean="0">
                <a:solidFill>
                  <a:srgbClr val="002060"/>
                </a:solidFill>
              </a:rPr>
              <a:t>etc</a:t>
            </a:r>
            <a:endParaRPr lang="en-US" sz="2000" dirty="0" smtClean="0">
              <a:solidFill>
                <a:srgbClr val="002060"/>
              </a:solidFill>
            </a:endParaRPr>
          </a:p>
          <a:p>
            <a:pPr lvl="1">
              <a:buFont typeface="Arial"/>
              <a:buChar char="•"/>
            </a:pPr>
            <a:r>
              <a:rPr lang="en-US" sz="2000" dirty="0" smtClean="0">
                <a:solidFill>
                  <a:srgbClr val="002060"/>
                </a:solidFill>
              </a:rPr>
              <a:t>Save ratepayers money</a:t>
            </a:r>
            <a:endParaRPr lang="en-US" sz="2000" dirty="0" smtClean="0">
              <a:solidFill>
                <a:srgbClr val="002060"/>
              </a:solidFill>
            </a:endParaRPr>
          </a:p>
          <a:p>
            <a:pPr lvl="1">
              <a:buFont typeface="Arial"/>
              <a:buChar char="•"/>
            </a:pPr>
            <a:r>
              <a:rPr lang="en-US" sz="2000" dirty="0" smtClean="0">
                <a:solidFill>
                  <a:srgbClr val="002060"/>
                </a:solidFill>
              </a:rPr>
              <a:t>Provide an efficient pathway to Distribution Services Operator (DSO) grid operations and the  Distributed Energy Resources (DER) future</a:t>
            </a:r>
          </a:p>
          <a:p>
            <a:pPr lvl="1">
              <a:buFont typeface="Arial"/>
              <a:buChar char="•"/>
            </a:pPr>
            <a:r>
              <a:rPr lang="en-US" sz="2000" dirty="0" smtClean="0">
                <a:solidFill>
                  <a:srgbClr val="002060"/>
                </a:solidFill>
              </a:rPr>
              <a:t>Enhance grid performance (grid power quality, reliability, and resilience), including by combining local renewables and Energy Storage for indefinitely ongoing power backup to prioritized </a:t>
            </a:r>
            <a:r>
              <a:rPr lang="en-US" sz="2000" dirty="0" smtClean="0">
                <a:solidFill>
                  <a:srgbClr val="002060"/>
                </a:solidFill>
              </a:rPr>
              <a:t>loads </a:t>
            </a:r>
            <a:r>
              <a:rPr lang="en-US" sz="2000" dirty="0" smtClean="0">
                <a:solidFill>
                  <a:srgbClr val="002060"/>
                </a:solidFill>
              </a:rPr>
              <a:t>(critical loads and premium services)</a:t>
            </a:r>
            <a:endParaRPr lang="en-US" sz="2000" dirty="0" smtClean="0">
              <a:solidFill>
                <a:srgbClr val="002060"/>
              </a:solidFill>
            </a:endParaRPr>
          </a:p>
        </p:txBody>
      </p:sp>
    </p:spTree>
    <p:extLst>
      <p:ext uri="{BB962C8B-B14F-4D97-AF65-F5344CB8AC3E}">
        <p14:creationId xmlns:p14="http://schemas.microsoft.com/office/powerpoint/2010/main" val="21634624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ounded Rectangle 63"/>
          <p:cNvSpPr/>
          <p:nvPr/>
        </p:nvSpPr>
        <p:spPr>
          <a:xfrm>
            <a:off x="2098071" y="5069900"/>
            <a:ext cx="4947858" cy="1228981"/>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ounded Rectangle 44"/>
          <p:cNvSpPr/>
          <p:nvPr/>
        </p:nvSpPr>
        <p:spPr>
          <a:xfrm>
            <a:off x="2098071" y="2311585"/>
            <a:ext cx="4947858" cy="1228981"/>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ed Rectangle 42"/>
          <p:cNvSpPr/>
          <p:nvPr/>
        </p:nvSpPr>
        <p:spPr>
          <a:xfrm>
            <a:off x="2098071" y="931357"/>
            <a:ext cx="4947858" cy="1228981"/>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ounded Rectangle 40"/>
          <p:cNvSpPr/>
          <p:nvPr/>
        </p:nvSpPr>
        <p:spPr>
          <a:xfrm>
            <a:off x="2098071" y="3687047"/>
            <a:ext cx="4947858" cy="1228981"/>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Grid Analysis &amp; DER Optimization</a:t>
            </a:r>
            <a:endParaRPr lang="en-US" dirty="0"/>
          </a:p>
        </p:txBody>
      </p:sp>
      <p:sp>
        <p:nvSpPr>
          <p:cNvPr id="31" name="TextBox 30"/>
          <p:cNvSpPr txBox="1"/>
          <p:nvPr/>
        </p:nvSpPr>
        <p:spPr>
          <a:xfrm>
            <a:off x="140677" y="1450476"/>
            <a:ext cx="1840523" cy="4431982"/>
          </a:xfrm>
          <a:prstGeom prst="rect">
            <a:avLst/>
          </a:prstGeom>
          <a:noFill/>
        </p:spPr>
        <p:txBody>
          <a:bodyPr wrap="square" rtlCol="0">
            <a:spAutoFit/>
          </a:bodyPr>
          <a:lstStyle/>
          <a:p>
            <a:pPr algn="ctr"/>
            <a:r>
              <a:rPr lang="en-US" sz="1600" b="1" u="sng" dirty="0" smtClean="0"/>
              <a:t>Inputs</a:t>
            </a:r>
            <a:endParaRPr lang="en-US" sz="1400" b="1" u="sng" dirty="0" smtClean="0"/>
          </a:p>
          <a:p>
            <a:endParaRPr lang="en-US" sz="1400" b="1" dirty="0"/>
          </a:p>
          <a:p>
            <a:r>
              <a:rPr lang="en-US" sz="1400" dirty="0" smtClean="0"/>
              <a:t>Data, existing grid:</a:t>
            </a:r>
          </a:p>
          <a:p>
            <a:pPr marL="171450" indent="-171450">
              <a:buFont typeface="Arial"/>
              <a:buChar char="•"/>
            </a:pPr>
            <a:r>
              <a:rPr lang="en-US" sz="1400" dirty="0" smtClean="0"/>
              <a:t>Loads, load forecasting</a:t>
            </a:r>
          </a:p>
          <a:p>
            <a:pPr marL="171450" indent="-171450">
              <a:buFont typeface="Arial"/>
              <a:buChar char="•"/>
            </a:pPr>
            <a:r>
              <a:rPr lang="en-US" sz="1400" dirty="0" smtClean="0"/>
              <a:t>Network model &amp; circuit map</a:t>
            </a:r>
          </a:p>
          <a:p>
            <a:pPr marL="171450" indent="-171450">
              <a:buFont typeface="Arial"/>
              <a:buChar char="•"/>
            </a:pPr>
            <a:r>
              <a:rPr lang="en-US" sz="1400" dirty="0" smtClean="0"/>
              <a:t>Equipment list, upgrade plan, O&amp;M schedule</a:t>
            </a:r>
          </a:p>
          <a:p>
            <a:pPr marL="171450" indent="-171450">
              <a:buFont typeface="Arial"/>
              <a:buChar char="•"/>
            </a:pPr>
            <a:r>
              <a:rPr lang="en-US" sz="1400" dirty="0" smtClean="0"/>
              <a:t>Transmission constraints</a:t>
            </a:r>
          </a:p>
          <a:p>
            <a:pPr marL="171450" indent="-171450">
              <a:buFont typeface="Arial"/>
              <a:buChar char="•"/>
            </a:pPr>
            <a:endParaRPr lang="en-US" sz="1400" dirty="0"/>
          </a:p>
          <a:p>
            <a:r>
              <a:rPr lang="en-US" sz="1400" dirty="0" smtClean="0"/>
              <a:t>Data, DER solutions:</a:t>
            </a:r>
            <a:endParaRPr lang="en-US" sz="1400" dirty="0"/>
          </a:p>
          <a:p>
            <a:pPr marL="171450" indent="-171450">
              <a:buFont typeface="Arial"/>
              <a:buChar char="•"/>
            </a:pPr>
            <a:r>
              <a:rPr lang="en-US" sz="1400" dirty="0"/>
              <a:t>DG </a:t>
            </a:r>
            <a:r>
              <a:rPr lang="en-US" sz="1400" dirty="0" smtClean="0"/>
              <a:t>survey</a:t>
            </a:r>
            <a:endParaRPr lang="en-US" sz="1400" dirty="0"/>
          </a:p>
          <a:p>
            <a:pPr marL="171450" indent="-171450">
              <a:buFont typeface="Arial"/>
              <a:buChar char="•"/>
            </a:pPr>
            <a:r>
              <a:rPr lang="en-US" sz="1400" dirty="0" smtClean="0"/>
              <a:t>Solar </a:t>
            </a:r>
            <a:r>
              <a:rPr lang="en-US" sz="1400" dirty="0"/>
              <a:t>insolation</a:t>
            </a:r>
          </a:p>
          <a:p>
            <a:pPr marL="171450" indent="-171450">
              <a:buFont typeface="Arial"/>
              <a:buChar char="•"/>
            </a:pPr>
            <a:r>
              <a:rPr lang="en-US" sz="1400" dirty="0"/>
              <a:t>Weather </a:t>
            </a:r>
            <a:r>
              <a:rPr lang="en-US" sz="1400" dirty="0" smtClean="0"/>
              <a:t>forecasting</a:t>
            </a:r>
          </a:p>
          <a:p>
            <a:pPr marL="171450" indent="-171450">
              <a:buFont typeface="Arial"/>
              <a:buChar char="•"/>
            </a:pPr>
            <a:r>
              <a:rPr lang="en-US" sz="1400" dirty="0" smtClean="0"/>
              <a:t>DER specs: advanced inverters, storage, DR, </a:t>
            </a:r>
            <a:r>
              <a:rPr lang="en-US" sz="1400" dirty="0"/>
              <a:t>etc</a:t>
            </a:r>
            <a:r>
              <a:rPr lang="en-US" sz="1400" dirty="0" smtClean="0"/>
              <a:t>.</a:t>
            </a:r>
            <a:endParaRPr lang="en-US" sz="1400" dirty="0"/>
          </a:p>
        </p:txBody>
      </p:sp>
      <p:sp>
        <p:nvSpPr>
          <p:cNvPr id="35" name="TextBox 34"/>
          <p:cNvSpPr txBox="1"/>
          <p:nvPr/>
        </p:nvSpPr>
        <p:spPr>
          <a:xfrm>
            <a:off x="2142503" y="5143837"/>
            <a:ext cx="4929107" cy="954107"/>
          </a:xfrm>
          <a:prstGeom prst="rect">
            <a:avLst/>
          </a:prstGeom>
          <a:noFill/>
        </p:spPr>
        <p:txBody>
          <a:bodyPr wrap="square" rtlCol="0">
            <a:spAutoFit/>
          </a:bodyPr>
          <a:lstStyle/>
          <a:p>
            <a:pPr algn="ctr"/>
            <a:r>
              <a:rPr lang="en-US" b="1" dirty="0">
                <a:solidFill>
                  <a:srgbClr val="008000"/>
                </a:solidFill>
              </a:rPr>
              <a:t>1.  Baseline </a:t>
            </a:r>
            <a:r>
              <a:rPr lang="en-US" b="1" dirty="0" err="1" smtClean="0">
                <a:solidFill>
                  <a:srgbClr val="008000"/>
                </a:solidFill>
              </a:rPr>
              <a:t>Powerflow</a:t>
            </a:r>
            <a:endParaRPr lang="en-US" b="1" dirty="0" smtClean="0">
              <a:solidFill>
                <a:srgbClr val="000000"/>
              </a:solidFill>
            </a:endParaRPr>
          </a:p>
          <a:p>
            <a:pPr marL="171450" lvl="0" indent="-171450">
              <a:buFont typeface="Arial"/>
              <a:buChar char="•"/>
            </a:pPr>
            <a:endParaRPr lang="en-US" sz="1000" b="1" dirty="0" smtClean="0">
              <a:solidFill>
                <a:srgbClr val="000000"/>
              </a:solidFill>
            </a:endParaRPr>
          </a:p>
          <a:p>
            <a:pPr marL="171450" lvl="0" indent="-171450">
              <a:buFont typeface="Arial"/>
              <a:buChar char="•"/>
            </a:pPr>
            <a:r>
              <a:rPr lang="en-US" sz="1400" b="1" dirty="0" smtClean="0">
                <a:solidFill>
                  <a:srgbClr val="000000"/>
                </a:solidFill>
              </a:rPr>
              <a:t>Acquire all data sets, validate data accuracy</a:t>
            </a:r>
          </a:p>
          <a:p>
            <a:pPr marL="171450" lvl="0" indent="-171450">
              <a:buFont typeface="Arial"/>
              <a:buChar char="•"/>
            </a:pPr>
            <a:r>
              <a:rPr lang="en-US" sz="1400" b="1" dirty="0" smtClean="0">
                <a:solidFill>
                  <a:srgbClr val="000000"/>
                </a:solidFill>
              </a:rPr>
              <a:t>Model existing grid area, including existing DG</a:t>
            </a:r>
            <a:endParaRPr lang="en-US" sz="1400" b="1" dirty="0">
              <a:solidFill>
                <a:srgbClr val="000000"/>
              </a:solidFill>
            </a:endParaRPr>
          </a:p>
        </p:txBody>
      </p:sp>
      <p:sp>
        <p:nvSpPr>
          <p:cNvPr id="44" name="TextBox 43"/>
          <p:cNvSpPr txBox="1"/>
          <p:nvPr/>
        </p:nvSpPr>
        <p:spPr>
          <a:xfrm>
            <a:off x="2142503" y="3667203"/>
            <a:ext cx="4929107" cy="1107996"/>
          </a:xfrm>
          <a:prstGeom prst="rect">
            <a:avLst/>
          </a:prstGeom>
          <a:noFill/>
        </p:spPr>
        <p:txBody>
          <a:bodyPr wrap="square" rtlCol="0">
            <a:spAutoFit/>
          </a:bodyPr>
          <a:lstStyle/>
          <a:p>
            <a:pPr algn="ctr"/>
            <a:r>
              <a:rPr lang="en-US" b="1" dirty="0">
                <a:solidFill>
                  <a:srgbClr val="008000"/>
                </a:solidFill>
              </a:rPr>
              <a:t>2.  </a:t>
            </a:r>
            <a:r>
              <a:rPr lang="en-US" b="1" dirty="0" smtClean="0">
                <a:solidFill>
                  <a:srgbClr val="008000"/>
                </a:solidFill>
              </a:rPr>
              <a:t>Lower-Cost DG Capacity</a:t>
            </a:r>
            <a:endParaRPr lang="en-US" b="1" dirty="0">
              <a:solidFill>
                <a:srgbClr val="008000"/>
              </a:solidFill>
            </a:endParaRPr>
          </a:p>
          <a:p>
            <a:pPr marL="171450" lvl="0" indent="-171450">
              <a:buFont typeface="Arial"/>
              <a:buChar char="•"/>
            </a:pPr>
            <a:endParaRPr lang="en-US" sz="600" b="1" dirty="0" smtClean="0">
              <a:solidFill>
                <a:srgbClr val="000000"/>
              </a:solidFill>
            </a:endParaRPr>
          </a:p>
          <a:p>
            <a:pPr marL="171450" lvl="0" indent="-171450">
              <a:buFont typeface="Arial"/>
              <a:buChar char="•"/>
            </a:pPr>
            <a:r>
              <a:rPr lang="en-US" sz="1400" b="1" dirty="0" smtClean="0">
                <a:solidFill>
                  <a:srgbClr val="000000"/>
                </a:solidFill>
              </a:rPr>
              <a:t>Initial DG level that requires negligible grid upgrades and manages voltage w/existing equipment &amp; advanced inverters</a:t>
            </a:r>
          </a:p>
          <a:p>
            <a:pPr marL="171450" indent="-171450">
              <a:buFont typeface="Arial"/>
              <a:buChar char="•"/>
            </a:pPr>
            <a:r>
              <a:rPr lang="en-US" sz="1400" b="1" dirty="0">
                <a:solidFill>
                  <a:srgbClr val="000000"/>
                </a:solidFill>
              </a:rPr>
              <a:t>Optimize </a:t>
            </a:r>
            <a:r>
              <a:rPr lang="en-US" sz="1400" b="1" dirty="0" smtClean="0">
                <a:solidFill>
                  <a:srgbClr val="000000"/>
                </a:solidFill>
              </a:rPr>
              <a:t>via </a:t>
            </a:r>
            <a:r>
              <a:rPr lang="en-US" sz="1400" b="1" dirty="0">
                <a:solidFill>
                  <a:srgbClr val="000000"/>
                </a:solidFill>
              </a:rPr>
              <a:t>locations, sizes, types, costs, </a:t>
            </a:r>
            <a:r>
              <a:rPr lang="en-US" sz="1400" b="1" dirty="0" smtClean="0">
                <a:solidFill>
                  <a:srgbClr val="000000"/>
                </a:solidFill>
              </a:rPr>
              <a:t>system deferrals</a:t>
            </a:r>
            <a:endParaRPr lang="en-US" sz="1400" b="1" dirty="0">
              <a:solidFill>
                <a:srgbClr val="000000"/>
              </a:solidFill>
            </a:endParaRPr>
          </a:p>
        </p:txBody>
      </p:sp>
      <p:sp>
        <p:nvSpPr>
          <p:cNvPr id="54" name="TextBox 53"/>
          <p:cNvSpPr txBox="1"/>
          <p:nvPr/>
        </p:nvSpPr>
        <p:spPr>
          <a:xfrm>
            <a:off x="2142503" y="2290351"/>
            <a:ext cx="4919887" cy="1107996"/>
          </a:xfrm>
          <a:prstGeom prst="rect">
            <a:avLst/>
          </a:prstGeom>
          <a:noFill/>
        </p:spPr>
        <p:txBody>
          <a:bodyPr wrap="square" rtlCol="0">
            <a:spAutoFit/>
          </a:bodyPr>
          <a:lstStyle/>
          <a:p>
            <a:pPr algn="ctr"/>
            <a:r>
              <a:rPr lang="en-US" b="1" dirty="0">
                <a:solidFill>
                  <a:srgbClr val="008000"/>
                </a:solidFill>
              </a:rPr>
              <a:t>3.  </a:t>
            </a:r>
            <a:r>
              <a:rPr lang="en-US" b="1" dirty="0" smtClean="0">
                <a:solidFill>
                  <a:srgbClr val="008000"/>
                </a:solidFill>
              </a:rPr>
              <a:t>Medium-Cost DER Capacity</a:t>
            </a:r>
            <a:endParaRPr lang="en-US" b="1" dirty="0">
              <a:solidFill>
                <a:srgbClr val="008000"/>
              </a:solidFill>
            </a:endParaRPr>
          </a:p>
          <a:p>
            <a:pPr marL="171450" lvl="0" indent="-171450">
              <a:buFont typeface="Arial"/>
              <a:buChar char="•"/>
            </a:pPr>
            <a:endParaRPr lang="en-US" sz="600" b="1" dirty="0" smtClean="0">
              <a:solidFill>
                <a:srgbClr val="000000"/>
              </a:solidFill>
            </a:endParaRPr>
          </a:p>
          <a:p>
            <a:pPr marL="171450" indent="-171450">
              <a:buFont typeface="Arial"/>
              <a:buChar char="•"/>
            </a:pPr>
            <a:r>
              <a:rPr lang="en-US" sz="1400" b="1" dirty="0">
                <a:solidFill>
                  <a:srgbClr val="000000"/>
                </a:solidFill>
              </a:rPr>
              <a:t>T</a:t>
            </a:r>
            <a:r>
              <a:rPr lang="en-US" sz="1400" b="1" dirty="0" smtClean="0">
                <a:solidFill>
                  <a:srgbClr val="000000"/>
                </a:solidFill>
              </a:rPr>
              <a:t>arget DER level in context of net grid value that adds cost-effective storage</a:t>
            </a:r>
            <a:r>
              <a:rPr lang="en-US" sz="1400" b="1" dirty="0">
                <a:solidFill>
                  <a:srgbClr val="000000"/>
                </a:solidFill>
              </a:rPr>
              <a:t> </a:t>
            </a:r>
            <a:r>
              <a:rPr lang="en-US" sz="1400" b="1" dirty="0" smtClean="0">
                <a:solidFill>
                  <a:srgbClr val="000000"/>
                </a:solidFill>
              </a:rPr>
              <a:t>&amp; DR.  May require moderate grid upgrades.</a:t>
            </a:r>
          </a:p>
          <a:p>
            <a:pPr marL="171450" indent="-171450">
              <a:buFont typeface="Arial"/>
              <a:buChar char="•"/>
            </a:pPr>
            <a:r>
              <a:rPr lang="en-US" sz="1400" b="1" dirty="0" smtClean="0">
                <a:solidFill>
                  <a:srgbClr val="000000"/>
                </a:solidFill>
              </a:rPr>
              <a:t>Optimize via locations, sizes, types, costs, system deferrals</a:t>
            </a:r>
            <a:endParaRPr lang="en-US" sz="1400" b="1" dirty="0">
              <a:solidFill>
                <a:srgbClr val="000000"/>
              </a:solidFill>
            </a:endParaRPr>
          </a:p>
        </p:txBody>
      </p:sp>
      <p:sp>
        <p:nvSpPr>
          <p:cNvPr id="66" name="TextBox 65"/>
          <p:cNvSpPr txBox="1"/>
          <p:nvPr/>
        </p:nvSpPr>
        <p:spPr>
          <a:xfrm>
            <a:off x="2142503" y="867455"/>
            <a:ext cx="4929107" cy="1323439"/>
          </a:xfrm>
          <a:prstGeom prst="rect">
            <a:avLst/>
          </a:prstGeom>
          <a:noFill/>
        </p:spPr>
        <p:txBody>
          <a:bodyPr wrap="square" rtlCol="0">
            <a:spAutoFit/>
          </a:bodyPr>
          <a:lstStyle/>
          <a:p>
            <a:pPr algn="ctr"/>
            <a:r>
              <a:rPr lang="en-US" b="1" dirty="0">
                <a:solidFill>
                  <a:srgbClr val="008000"/>
                </a:solidFill>
              </a:rPr>
              <a:t>4.  </a:t>
            </a:r>
            <a:r>
              <a:rPr lang="en-US" b="1" dirty="0" smtClean="0">
                <a:solidFill>
                  <a:srgbClr val="008000"/>
                </a:solidFill>
              </a:rPr>
              <a:t>Higher-Cost DER Capacity</a:t>
            </a:r>
            <a:endParaRPr lang="en-US" b="1" dirty="0">
              <a:solidFill>
                <a:srgbClr val="008000"/>
              </a:solidFill>
            </a:endParaRPr>
          </a:p>
          <a:p>
            <a:pPr marL="171450" lvl="0" indent="-171450">
              <a:buFont typeface="Arial"/>
              <a:buChar char="•"/>
            </a:pPr>
            <a:endParaRPr lang="en-US" sz="400" b="1" dirty="0" smtClean="0">
              <a:solidFill>
                <a:srgbClr val="000000"/>
              </a:solidFill>
            </a:endParaRPr>
          </a:p>
          <a:p>
            <a:pPr marL="171450" lvl="0" indent="-171450">
              <a:buFont typeface="Arial"/>
              <a:buChar char="•"/>
            </a:pPr>
            <a:r>
              <a:rPr lang="en-US" sz="1400" b="1" dirty="0">
                <a:solidFill>
                  <a:srgbClr val="000000"/>
                </a:solidFill>
              </a:rPr>
              <a:t>H</a:t>
            </a:r>
            <a:r>
              <a:rPr lang="en-US" sz="1400" b="1" dirty="0" smtClean="0">
                <a:solidFill>
                  <a:srgbClr val="000000"/>
                </a:solidFill>
              </a:rPr>
              <a:t>igher DER level incl. storage &amp; local generation (e.g. Fuel Cells, CHP) that further mitigate variability &amp; peaks while islanding critical services</a:t>
            </a:r>
          </a:p>
          <a:p>
            <a:pPr marL="171450" indent="-171450">
              <a:buFont typeface="Arial"/>
              <a:buChar char="•"/>
            </a:pPr>
            <a:r>
              <a:rPr lang="en-US" sz="1400" b="1" dirty="0">
                <a:solidFill>
                  <a:srgbClr val="000000"/>
                </a:solidFill>
              </a:rPr>
              <a:t>Optimize via locations, sizes, types, costs</a:t>
            </a:r>
            <a:r>
              <a:rPr lang="en-US" sz="1400" b="1" dirty="0" smtClean="0">
                <a:solidFill>
                  <a:srgbClr val="000000"/>
                </a:solidFill>
              </a:rPr>
              <a:t>, system </a:t>
            </a:r>
            <a:r>
              <a:rPr lang="en-US" sz="1400" b="1" dirty="0">
                <a:solidFill>
                  <a:srgbClr val="000000"/>
                </a:solidFill>
              </a:rPr>
              <a:t>deferrals</a:t>
            </a:r>
          </a:p>
        </p:txBody>
      </p:sp>
      <p:sp>
        <p:nvSpPr>
          <p:cNvPr id="68" name="TextBox 67"/>
          <p:cNvSpPr txBox="1"/>
          <p:nvPr/>
        </p:nvSpPr>
        <p:spPr>
          <a:xfrm>
            <a:off x="7337050" y="1450476"/>
            <a:ext cx="1692650" cy="3570208"/>
          </a:xfrm>
          <a:prstGeom prst="rect">
            <a:avLst/>
          </a:prstGeom>
          <a:noFill/>
        </p:spPr>
        <p:txBody>
          <a:bodyPr wrap="square" rtlCol="0">
            <a:spAutoFit/>
          </a:bodyPr>
          <a:lstStyle/>
          <a:p>
            <a:pPr lvl="0" algn="ctr"/>
            <a:r>
              <a:rPr lang="en-US" sz="1600" b="1" u="sng" dirty="0" smtClean="0">
                <a:solidFill>
                  <a:srgbClr val="000000"/>
                </a:solidFill>
              </a:rPr>
              <a:t>Outputs</a:t>
            </a:r>
            <a:endParaRPr lang="en-US" sz="1400" b="1" u="sng" dirty="0" smtClean="0">
              <a:solidFill>
                <a:srgbClr val="000000"/>
              </a:solidFill>
            </a:endParaRPr>
          </a:p>
          <a:p>
            <a:pPr marL="171450" lvl="0" indent="-171450">
              <a:buFont typeface="Arial"/>
              <a:buChar char="•"/>
            </a:pPr>
            <a:endParaRPr lang="en-US" sz="1400" dirty="0">
              <a:solidFill>
                <a:srgbClr val="000000"/>
              </a:solidFill>
            </a:endParaRPr>
          </a:p>
          <a:p>
            <a:pPr marL="171450" lvl="0" indent="-171450">
              <a:buFont typeface="Arial"/>
              <a:buChar char="•"/>
            </a:pPr>
            <a:r>
              <a:rPr lang="en-US" sz="1400" dirty="0" smtClean="0">
                <a:solidFill>
                  <a:srgbClr val="000000"/>
                </a:solidFill>
              </a:rPr>
              <a:t>Scalable, cost-effective, operationally viable DER Optimization plan</a:t>
            </a:r>
          </a:p>
          <a:p>
            <a:pPr marL="171450" lvl="0" indent="-171450">
              <a:buFont typeface="Arial"/>
              <a:buChar char="•"/>
            </a:pPr>
            <a:endParaRPr lang="en-US" sz="1400" dirty="0">
              <a:solidFill>
                <a:srgbClr val="000000"/>
              </a:solidFill>
            </a:endParaRPr>
          </a:p>
          <a:p>
            <a:pPr marL="171450" lvl="0" indent="-171450">
              <a:buFont typeface="Arial"/>
              <a:buChar char="•"/>
            </a:pPr>
            <a:r>
              <a:rPr lang="en-US" sz="1400" dirty="0" smtClean="0">
                <a:solidFill>
                  <a:srgbClr val="000000"/>
                </a:solidFill>
              </a:rPr>
              <a:t>Results validated with utility &amp; tech vendors</a:t>
            </a:r>
          </a:p>
          <a:p>
            <a:pPr marL="171450" lvl="0" indent="-171450">
              <a:buFont typeface="Arial"/>
              <a:buChar char="•"/>
            </a:pPr>
            <a:endParaRPr lang="en-US" sz="1400" dirty="0" smtClean="0">
              <a:solidFill>
                <a:srgbClr val="000000"/>
              </a:solidFill>
            </a:endParaRPr>
          </a:p>
          <a:p>
            <a:pPr marL="171450" lvl="0" indent="-171450">
              <a:buFont typeface="Arial"/>
              <a:buChar char="•"/>
            </a:pPr>
            <a:r>
              <a:rPr lang="en-US" sz="1400" dirty="0" smtClean="0">
                <a:solidFill>
                  <a:srgbClr val="000000"/>
                </a:solidFill>
              </a:rPr>
              <a:t>Grid reliability &amp; power quality maintained or improved</a:t>
            </a:r>
            <a:endParaRPr lang="en-US" sz="1400" dirty="0">
              <a:solidFill>
                <a:srgbClr val="000000"/>
              </a:solidFill>
            </a:endParaRPr>
          </a:p>
        </p:txBody>
      </p:sp>
      <p:cxnSp>
        <p:nvCxnSpPr>
          <p:cNvPr id="30" name="Straight Arrow Connector 29"/>
          <p:cNvCxnSpPr/>
          <p:nvPr/>
        </p:nvCxnSpPr>
        <p:spPr>
          <a:xfrm flipV="1">
            <a:off x="4572000" y="3392665"/>
            <a:ext cx="0" cy="30742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4572000" y="2004740"/>
            <a:ext cx="0" cy="30742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4572000" y="4787880"/>
            <a:ext cx="0" cy="30742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7" name="Striped Right Arrow 16"/>
          <p:cNvSpPr/>
          <p:nvPr/>
        </p:nvSpPr>
        <p:spPr>
          <a:xfrm>
            <a:off x="1752600" y="3482537"/>
            <a:ext cx="405422" cy="29313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Striped Right Arrow 18"/>
          <p:cNvSpPr/>
          <p:nvPr/>
        </p:nvSpPr>
        <p:spPr>
          <a:xfrm>
            <a:off x="7007829" y="3469837"/>
            <a:ext cx="405422" cy="29313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07617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DER </a:t>
            </a:r>
            <a:r>
              <a:rPr lang="en-US" dirty="0" smtClean="0"/>
              <a:t>Optimization with </a:t>
            </a:r>
            <a:r>
              <a:rPr lang="en-US" dirty="0" smtClean="0"/>
              <a:t>Advanced Inverters</a:t>
            </a:r>
            <a:endParaRPr lang="en-US" dirty="0"/>
          </a:p>
        </p:txBody>
      </p:sp>
      <p:pic>
        <p:nvPicPr>
          <p:cNvPr id="44036"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6700" y="2737571"/>
            <a:ext cx="6333460" cy="1883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7"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6700" y="818948"/>
            <a:ext cx="6333460" cy="1897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3692471775"/>
              </p:ext>
            </p:extLst>
          </p:nvPr>
        </p:nvGraphicFramePr>
        <p:xfrm>
          <a:off x="6669698" y="762001"/>
          <a:ext cx="2321902" cy="5669073"/>
        </p:xfrm>
        <a:graphic>
          <a:graphicData uri="http://schemas.openxmlformats.org/drawingml/2006/table">
            <a:tbl>
              <a:tblPr firstRow="1" bandRow="1">
                <a:tableStyleId>{2D5ABB26-0587-4C30-8999-92F81FD0307C}</a:tableStyleId>
              </a:tblPr>
              <a:tblGrid>
                <a:gridCol w="2321902"/>
              </a:tblGrid>
              <a:tr h="1889691">
                <a:tc>
                  <a:txBody>
                    <a:bodyPr/>
                    <a:lstStyle/>
                    <a:p>
                      <a:pPr marL="342900" indent="-342900">
                        <a:buAutoNum type="arabicPeriod"/>
                      </a:pPr>
                      <a:r>
                        <a:rPr lang="en-US" sz="1900" dirty="0" smtClean="0"/>
                        <a:t>6AM:  </a:t>
                      </a:r>
                    </a:p>
                    <a:p>
                      <a:pPr marL="342900" indent="-342900">
                        <a:buFont typeface="Arial"/>
                        <a:buChar char="•"/>
                      </a:pPr>
                      <a:r>
                        <a:rPr lang="en-US" sz="1900" dirty="0" smtClean="0"/>
                        <a:t>No PV impact</a:t>
                      </a:r>
                    </a:p>
                  </a:txBody>
                  <a:tcPr anchor="ctr"/>
                </a:tc>
              </a:tr>
              <a:tr h="1889691">
                <a:tc>
                  <a:txBody>
                    <a:bodyPr/>
                    <a:lstStyle/>
                    <a:p>
                      <a:pPr marL="342900" indent="-342900">
                        <a:buAutoNum type="arabicPeriod" startAt="2"/>
                      </a:pPr>
                      <a:r>
                        <a:rPr lang="en-US" sz="1900" dirty="0" smtClean="0"/>
                        <a:t>Noon:  </a:t>
                      </a:r>
                    </a:p>
                    <a:p>
                      <a:pPr marL="342900" indent="-342900">
                        <a:buFont typeface="Arial"/>
                        <a:buChar char="•"/>
                      </a:pPr>
                      <a:r>
                        <a:rPr lang="en-US" sz="1900" dirty="0" smtClean="0"/>
                        <a:t>20MW PV causes overvoltage</a:t>
                      </a:r>
                      <a:endParaRPr lang="en-US" sz="1900" dirty="0"/>
                    </a:p>
                  </a:txBody>
                  <a:tcPr anchor="ctr"/>
                </a:tc>
              </a:tr>
              <a:tr h="1889691">
                <a:tc>
                  <a:txBody>
                    <a:bodyPr/>
                    <a:lstStyle/>
                    <a:p>
                      <a:pPr marL="342900" indent="-342900">
                        <a:buAutoNum type="arabicPeriod" startAt="3"/>
                      </a:pPr>
                      <a:r>
                        <a:rPr lang="en-US" sz="1900" dirty="0" smtClean="0"/>
                        <a:t>Noon:  </a:t>
                      </a:r>
                    </a:p>
                    <a:p>
                      <a:pPr marL="342900" indent="-342900">
                        <a:buFont typeface="Arial"/>
                        <a:buChar char="•"/>
                      </a:pPr>
                      <a:r>
                        <a:rPr lang="en-US" sz="1900" dirty="0" smtClean="0"/>
                        <a:t>20MW PV</a:t>
                      </a:r>
                      <a:r>
                        <a:rPr lang="en-US" sz="1900" baseline="0" dirty="0" smtClean="0"/>
                        <a:t> with a</a:t>
                      </a:r>
                      <a:r>
                        <a:rPr lang="en-US" sz="1900" dirty="0" smtClean="0"/>
                        <a:t>dvanced inverters set at 0.9 power</a:t>
                      </a:r>
                      <a:r>
                        <a:rPr lang="en-US" sz="1900" baseline="0" dirty="0" smtClean="0"/>
                        <a:t> factor </a:t>
                      </a:r>
                      <a:r>
                        <a:rPr lang="en-US" sz="1900" dirty="0" smtClean="0"/>
                        <a:t>stabilizes </a:t>
                      </a:r>
                      <a:r>
                        <a:rPr lang="en-US" sz="1900" baseline="0" dirty="0" smtClean="0"/>
                        <a:t>voltage</a:t>
                      </a:r>
                    </a:p>
                  </a:txBody>
                  <a:tcPr anchor="ctr"/>
                </a:tc>
              </a:tr>
            </a:tbl>
          </a:graphicData>
        </a:graphic>
      </p:graphicFrame>
      <p:pic>
        <p:nvPicPr>
          <p:cNvPr id="7"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6700" y="4635073"/>
            <a:ext cx="6333460" cy="1897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70742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C&amp;I Customers:  Great Match with Solar</a:t>
            </a:r>
            <a:endParaRPr lang="en-US" dirty="0"/>
          </a:p>
        </p:txBody>
      </p:sp>
      <p:sp>
        <p:nvSpPr>
          <p:cNvPr id="5" name="TextBox 4"/>
          <p:cNvSpPr txBox="1"/>
          <p:nvPr/>
        </p:nvSpPr>
        <p:spPr>
          <a:xfrm>
            <a:off x="0" y="1608161"/>
            <a:ext cx="3810000" cy="369332"/>
          </a:xfrm>
          <a:prstGeom prst="rect">
            <a:avLst/>
          </a:prstGeom>
          <a:noFill/>
        </p:spPr>
        <p:txBody>
          <a:bodyPr wrap="square" rtlCol="0">
            <a:spAutoFit/>
          </a:bodyPr>
          <a:lstStyle/>
          <a:p>
            <a:endParaRPr lang="en-US" dirty="0"/>
          </a:p>
        </p:txBody>
      </p:sp>
      <p:sp>
        <p:nvSpPr>
          <p:cNvPr id="6" name="Content Placeholder 2"/>
          <p:cNvSpPr txBox="1">
            <a:spLocks/>
          </p:cNvSpPr>
          <p:nvPr/>
        </p:nvSpPr>
        <p:spPr bwMode="auto">
          <a:xfrm>
            <a:off x="192219" y="976220"/>
            <a:ext cx="4684581" cy="51498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Tx/>
              <a:buBlip>
                <a:blip r:embed="rId3"/>
              </a:buBlip>
              <a:defRPr sz="3200">
                <a:solidFill>
                  <a:schemeClr val="tx2">
                    <a:lumMod val="65000"/>
                    <a:lumOff val="35000"/>
                  </a:schemeClr>
                </a:solidFill>
                <a:latin typeface="+mn-lt"/>
                <a:ea typeface="+mn-ea"/>
                <a:cs typeface="+mn-cs"/>
              </a:defRPr>
            </a:lvl1pPr>
            <a:lvl2pPr marL="742950" indent="-285750" algn="l" rtl="0" eaLnBrk="0" fontAlgn="base" hangingPunct="0">
              <a:spcBef>
                <a:spcPct val="20000"/>
              </a:spcBef>
              <a:spcAft>
                <a:spcPct val="0"/>
              </a:spcAft>
              <a:buClr>
                <a:srgbClr val="33CC33"/>
              </a:buClr>
              <a:buFontTx/>
              <a:buBlip>
                <a:blip r:embed="rId3"/>
              </a:buBlip>
              <a:defRPr sz="2800">
                <a:solidFill>
                  <a:schemeClr val="tx2">
                    <a:lumMod val="65000"/>
                    <a:lumOff val="35000"/>
                  </a:schemeClr>
                </a:solidFill>
                <a:latin typeface="+mn-lt"/>
                <a:ea typeface="+mn-ea"/>
                <a:cs typeface="+mn-cs"/>
              </a:defRPr>
            </a:lvl2pPr>
            <a:lvl3pPr marL="1143000" indent="-228600" algn="l" rtl="0" eaLnBrk="0" fontAlgn="base" hangingPunct="0">
              <a:spcBef>
                <a:spcPct val="20000"/>
              </a:spcBef>
              <a:spcAft>
                <a:spcPct val="0"/>
              </a:spcAft>
              <a:buClr>
                <a:srgbClr val="66FF33"/>
              </a:buClr>
              <a:buFontTx/>
              <a:buBlip>
                <a:blip r:embed="rId3"/>
              </a:buBlip>
              <a:defRPr sz="2400">
                <a:solidFill>
                  <a:schemeClr val="tx2">
                    <a:lumMod val="65000"/>
                    <a:lumOff val="35000"/>
                  </a:schemeClr>
                </a:solidFill>
                <a:latin typeface="+mn-lt"/>
                <a:ea typeface="+mn-ea"/>
                <a:cs typeface="+mn-cs"/>
              </a:defRPr>
            </a:lvl3pPr>
            <a:lvl4pPr marL="16002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4pPr>
            <a:lvl5pPr marL="20574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spcBef>
                <a:spcPts val="0"/>
              </a:spcBef>
              <a:buNone/>
            </a:pPr>
            <a:r>
              <a:rPr lang="en-US" sz="2400" u="sng" dirty="0" smtClean="0">
                <a:solidFill>
                  <a:schemeClr val="tx1"/>
                </a:solidFill>
              </a:rPr>
              <a:t>C&amp;I Match with Solar:</a:t>
            </a:r>
          </a:p>
          <a:p>
            <a:pPr marL="0" indent="0">
              <a:spcBef>
                <a:spcPts val="0"/>
              </a:spcBef>
              <a:buNone/>
            </a:pPr>
            <a:endParaRPr lang="en-US" sz="1600" b="1" dirty="0" smtClean="0">
              <a:solidFill>
                <a:schemeClr val="tx1"/>
              </a:solidFill>
            </a:endParaRPr>
          </a:p>
          <a:p>
            <a:pPr>
              <a:spcBef>
                <a:spcPts val="0"/>
              </a:spcBef>
              <a:buFont typeface="+mj-lt"/>
              <a:buAutoNum type="arabicPeriod"/>
            </a:pPr>
            <a:r>
              <a:rPr lang="en-US" sz="2000" b="1" dirty="0" smtClean="0">
                <a:solidFill>
                  <a:schemeClr val="tx1"/>
                </a:solidFill>
              </a:rPr>
              <a:t>Most Generation</a:t>
            </a:r>
          </a:p>
          <a:p>
            <a:pPr>
              <a:spcBef>
                <a:spcPts val="0"/>
              </a:spcBef>
              <a:buNone/>
            </a:pPr>
            <a:r>
              <a:rPr lang="en-US" sz="1800" dirty="0" smtClean="0">
                <a:solidFill>
                  <a:schemeClr val="tx1"/>
                </a:solidFill>
              </a:rPr>
              <a:t>Larger rooftop spaces generate more energy</a:t>
            </a:r>
          </a:p>
          <a:p>
            <a:pPr>
              <a:spcBef>
                <a:spcPts val="0"/>
              </a:spcBef>
              <a:buNone/>
            </a:pPr>
            <a:endParaRPr lang="en-US" sz="1600" b="1" dirty="0" smtClean="0">
              <a:solidFill>
                <a:schemeClr val="tx1"/>
              </a:solidFill>
            </a:endParaRPr>
          </a:p>
          <a:p>
            <a:pPr>
              <a:spcBef>
                <a:spcPts val="0"/>
              </a:spcBef>
              <a:buFont typeface="+mj-lt"/>
              <a:buAutoNum type="arabicPeriod" startAt="2"/>
            </a:pPr>
            <a:r>
              <a:rPr lang="en-US" sz="2000" b="1" dirty="0" smtClean="0">
                <a:solidFill>
                  <a:schemeClr val="tx1"/>
                </a:solidFill>
              </a:rPr>
              <a:t>Lowest System Costs</a:t>
            </a:r>
          </a:p>
          <a:p>
            <a:pPr>
              <a:spcBef>
                <a:spcPts val="0"/>
              </a:spcBef>
              <a:buNone/>
            </a:pPr>
            <a:r>
              <a:rPr lang="en-US" sz="1800" dirty="0" smtClean="0">
                <a:solidFill>
                  <a:schemeClr val="tx1"/>
                </a:solidFill>
              </a:rPr>
              <a:t>Larger systems reduce overall costs</a:t>
            </a:r>
          </a:p>
          <a:p>
            <a:pPr>
              <a:spcBef>
                <a:spcPts val="0"/>
              </a:spcBef>
              <a:buNone/>
            </a:pPr>
            <a:endParaRPr lang="en-US" sz="1600" b="1" dirty="0" smtClean="0">
              <a:solidFill>
                <a:schemeClr val="tx1"/>
              </a:solidFill>
            </a:endParaRPr>
          </a:p>
          <a:p>
            <a:pPr>
              <a:spcBef>
                <a:spcPts val="0"/>
              </a:spcBef>
              <a:buFont typeface="+mj-lt"/>
              <a:buAutoNum type="arabicPeriod" startAt="3"/>
            </a:pPr>
            <a:r>
              <a:rPr lang="en-US" sz="2000" b="1" dirty="0" smtClean="0">
                <a:solidFill>
                  <a:schemeClr val="tx1"/>
                </a:solidFill>
              </a:rPr>
              <a:t>Best Grid Locations</a:t>
            </a:r>
          </a:p>
          <a:p>
            <a:pPr>
              <a:spcBef>
                <a:spcPts val="0"/>
              </a:spcBef>
              <a:buNone/>
            </a:pPr>
            <a:r>
              <a:rPr lang="en-US" sz="1800" dirty="0" smtClean="0">
                <a:solidFill>
                  <a:schemeClr val="tx1"/>
                </a:solidFill>
              </a:rPr>
              <a:t>Large loads served by robust feeder segments</a:t>
            </a:r>
          </a:p>
          <a:p>
            <a:pPr>
              <a:spcBef>
                <a:spcPts val="0"/>
              </a:spcBef>
              <a:buNone/>
            </a:pPr>
            <a:endParaRPr lang="en-US" sz="1600" b="1" dirty="0" smtClean="0">
              <a:solidFill>
                <a:schemeClr val="tx1"/>
              </a:solidFill>
            </a:endParaRPr>
          </a:p>
          <a:p>
            <a:pPr>
              <a:spcBef>
                <a:spcPts val="0"/>
              </a:spcBef>
              <a:buFont typeface="+mj-lt"/>
              <a:buAutoNum type="arabicPeriod" startAt="4"/>
            </a:pPr>
            <a:r>
              <a:rPr lang="en-US" sz="2000" b="1" dirty="0" smtClean="0">
                <a:solidFill>
                  <a:schemeClr val="tx1"/>
                </a:solidFill>
              </a:rPr>
              <a:t>Matching Load Profiles</a:t>
            </a:r>
          </a:p>
          <a:p>
            <a:pPr>
              <a:spcBef>
                <a:spcPts val="0"/>
              </a:spcBef>
              <a:buNone/>
            </a:pPr>
            <a:r>
              <a:rPr lang="en-US" sz="1800" dirty="0" smtClean="0">
                <a:solidFill>
                  <a:schemeClr val="tx1"/>
                </a:solidFill>
              </a:rPr>
              <a:t>Larger daytime loads match solar generation</a:t>
            </a:r>
          </a:p>
          <a:p>
            <a:pPr>
              <a:spcBef>
                <a:spcPts val="0"/>
              </a:spcBef>
              <a:buNone/>
            </a:pPr>
            <a:endParaRPr lang="en-US" sz="1600" b="1" dirty="0" smtClean="0">
              <a:solidFill>
                <a:schemeClr val="tx1"/>
              </a:solidFill>
            </a:endParaRPr>
          </a:p>
          <a:p>
            <a:pPr>
              <a:spcBef>
                <a:spcPts val="0"/>
              </a:spcBef>
              <a:buFont typeface="+mj-lt"/>
              <a:buAutoNum type="arabicPeriod" startAt="5"/>
            </a:pPr>
            <a:r>
              <a:rPr lang="en-US" sz="2000" b="1" dirty="0" smtClean="0">
                <a:solidFill>
                  <a:schemeClr val="tx1"/>
                </a:solidFill>
              </a:rPr>
              <a:t>Financially Motivating</a:t>
            </a:r>
            <a:endParaRPr lang="en-US" sz="2000" b="1" dirty="0" smtClean="0">
              <a:solidFill>
                <a:schemeClr val="tx1"/>
              </a:solidFill>
            </a:endParaRPr>
          </a:p>
          <a:p>
            <a:pPr marL="0" indent="0">
              <a:spcBef>
                <a:spcPts val="0"/>
              </a:spcBef>
              <a:buNone/>
            </a:pPr>
            <a:r>
              <a:rPr lang="en-US" sz="1800" dirty="0" smtClean="0">
                <a:solidFill>
                  <a:schemeClr val="tx1"/>
                </a:solidFill>
              </a:rPr>
              <a:t>Rooftop lease income is large enough to be compelling to property owners</a:t>
            </a:r>
            <a:endParaRPr lang="en-US" sz="1800" dirty="0">
              <a:solidFill>
                <a:srgbClr val="000000"/>
              </a:solidFill>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48200" y="762000"/>
            <a:ext cx="1614450" cy="1499133"/>
          </a:xfrm>
          <a:prstGeom prst="rect">
            <a:avLst/>
          </a:prstGeom>
        </p:spPr>
      </p:pic>
      <p:pic>
        <p:nvPicPr>
          <p:cNvPr id="8" name="Picture 7" descr="C&amp;I pic.tif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35500" y="2362201"/>
            <a:ext cx="4266198" cy="3827389"/>
          </a:xfrm>
          <a:prstGeom prst="rect">
            <a:avLst/>
          </a:prstGeom>
        </p:spPr>
      </p:pic>
      <p:sp>
        <p:nvSpPr>
          <p:cNvPr id="10" name="Oval 9"/>
          <p:cNvSpPr/>
          <p:nvPr/>
        </p:nvSpPr>
        <p:spPr>
          <a:xfrm>
            <a:off x="5308600" y="2438400"/>
            <a:ext cx="3568700" cy="3751190"/>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79009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Solar Siting Survey for SCE</a:t>
            </a:r>
            <a:endParaRPr lang="en-US" dirty="0"/>
          </a:p>
        </p:txBody>
      </p:sp>
      <p:sp>
        <p:nvSpPr>
          <p:cNvPr id="3" name="Content Placeholder 2"/>
          <p:cNvSpPr>
            <a:spLocks noGrp="1"/>
          </p:cNvSpPr>
          <p:nvPr>
            <p:ph idx="1"/>
          </p:nvPr>
        </p:nvSpPr>
        <p:spPr>
          <a:xfrm>
            <a:off x="370613" y="844052"/>
            <a:ext cx="8360293" cy="1666066"/>
          </a:xfrm>
        </p:spPr>
        <p:txBody>
          <a:bodyPr>
            <a:noAutofit/>
          </a:bodyPr>
          <a:lstStyle/>
          <a:p>
            <a:pPr marL="0" indent="0">
              <a:spcBef>
                <a:spcPts val="0"/>
              </a:spcBef>
              <a:buNone/>
            </a:pPr>
            <a:r>
              <a:rPr lang="en-US" sz="2000" b="1" dirty="0" smtClean="0">
                <a:solidFill>
                  <a:srgbClr val="000000"/>
                </a:solidFill>
              </a:rPr>
              <a:t>Objective:  </a:t>
            </a:r>
            <a:r>
              <a:rPr lang="en-US" sz="2000" dirty="0" smtClean="0">
                <a:solidFill>
                  <a:srgbClr val="000000"/>
                </a:solidFill>
              </a:rPr>
              <a:t>Conduct a Solar Siting Survey across Southern California Edison’s Preferred </a:t>
            </a:r>
            <a:r>
              <a:rPr lang="en-US" sz="2000" dirty="0">
                <a:solidFill>
                  <a:srgbClr val="000000"/>
                </a:solidFill>
              </a:rPr>
              <a:t>Resources Pilot (PRP) </a:t>
            </a:r>
            <a:r>
              <a:rPr lang="en-US" sz="2000" dirty="0" smtClean="0">
                <a:solidFill>
                  <a:srgbClr val="000000"/>
                </a:solidFill>
              </a:rPr>
              <a:t>area</a:t>
            </a:r>
            <a:r>
              <a:rPr lang="en-US" sz="2000" dirty="0">
                <a:solidFill>
                  <a:srgbClr val="000000"/>
                </a:solidFill>
              </a:rPr>
              <a:t> </a:t>
            </a:r>
            <a:r>
              <a:rPr lang="en-US" sz="2000" dirty="0" smtClean="0">
                <a:solidFill>
                  <a:srgbClr val="000000"/>
                </a:solidFill>
              </a:rPr>
              <a:t>for sites 500 kW or greater</a:t>
            </a:r>
          </a:p>
          <a:p>
            <a:pPr marL="0" indent="0">
              <a:spcBef>
                <a:spcPts val="0"/>
              </a:spcBef>
              <a:buNone/>
            </a:pPr>
            <a:endParaRPr lang="en-US" sz="1000" b="1" dirty="0" smtClean="0">
              <a:solidFill>
                <a:srgbClr val="000000"/>
              </a:solidFill>
            </a:endParaRPr>
          </a:p>
          <a:p>
            <a:pPr marL="0" indent="0">
              <a:spcBef>
                <a:spcPts val="0"/>
              </a:spcBef>
              <a:buNone/>
            </a:pPr>
            <a:r>
              <a:rPr lang="en-US" sz="2000" dirty="0" smtClean="0">
                <a:solidFill>
                  <a:srgbClr val="000000"/>
                </a:solidFill>
              </a:rPr>
              <a:t>The PRP area is approximately 120 square miles in Orange County, CA, bordered roughly by Santa Ana in the north and Laguna Niguel in the south.</a:t>
            </a:r>
            <a:endParaRPr lang="en-US" sz="2000" dirty="0">
              <a:solidFill>
                <a:srgbClr val="000000"/>
              </a:solidFill>
            </a:endParaRPr>
          </a:p>
          <a:p>
            <a:pPr marL="0" indent="0">
              <a:spcBef>
                <a:spcPts val="0"/>
              </a:spcBef>
              <a:buNone/>
            </a:pPr>
            <a:endParaRPr lang="en-US" sz="1200" b="1" dirty="0">
              <a:solidFill>
                <a:srgbClr val="000000"/>
              </a:solidFill>
            </a:endParaRPr>
          </a:p>
        </p:txBody>
      </p:sp>
      <p:pic>
        <p:nvPicPr>
          <p:cNvPr id="4" name="Picture 3" descr="For deck.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09144" y="2360706"/>
            <a:ext cx="6125712" cy="3973192"/>
          </a:xfrm>
          <a:prstGeom prst="rect">
            <a:avLst/>
          </a:prstGeom>
        </p:spPr>
      </p:pic>
    </p:spTree>
    <p:extLst>
      <p:ext uri="{BB962C8B-B14F-4D97-AF65-F5344CB8AC3E}">
        <p14:creationId xmlns:p14="http://schemas.microsoft.com/office/powerpoint/2010/main" val="407487993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cintosh HD:Users:gregthomson:Desktop:CleanCoalition:SCE:SCE PRP PV Potential Final docs:Excel summary by site type.tiff"/>
          <p:cNvPicPr/>
          <p:nvPr/>
        </p:nvPicPr>
        <p:blipFill>
          <a:blip r:embed="rId2">
            <a:extLst>
              <a:ext uri="{28A0092B-C50C-407E-A947-70E740481C1C}">
                <a14:useLocalDpi xmlns:a14="http://schemas.microsoft.com/office/drawing/2010/main"/>
              </a:ext>
            </a:extLst>
          </a:blip>
          <a:srcRect/>
          <a:stretch>
            <a:fillRect/>
          </a:stretch>
        </p:blipFill>
        <p:spPr bwMode="auto">
          <a:xfrm>
            <a:off x="759285" y="4898446"/>
            <a:ext cx="7620270" cy="1419622"/>
          </a:xfrm>
          <a:prstGeom prst="rect">
            <a:avLst/>
          </a:prstGeom>
          <a:noFill/>
          <a:ln>
            <a:noFill/>
          </a:ln>
        </p:spPr>
      </p:pic>
      <p:pic>
        <p:nvPicPr>
          <p:cNvPr id="10" name="Picture 9" descr="Macintosh HD:Users:gregthomson:Desktop:CleanCoalition:SCE:SCE PRP PV Potential Final docs:Excel summary by PV size.tiff"/>
          <p:cNvPicPr/>
          <p:nvPr/>
        </p:nvPicPr>
        <p:blipFill>
          <a:blip r:embed="rId3">
            <a:extLst>
              <a:ext uri="{28A0092B-C50C-407E-A947-70E740481C1C}">
                <a14:useLocalDpi xmlns:a14="http://schemas.microsoft.com/office/drawing/2010/main"/>
              </a:ext>
            </a:extLst>
          </a:blip>
          <a:srcRect/>
          <a:stretch>
            <a:fillRect/>
          </a:stretch>
        </p:blipFill>
        <p:spPr bwMode="auto">
          <a:xfrm>
            <a:off x="717853" y="2592317"/>
            <a:ext cx="7661702" cy="1443747"/>
          </a:xfrm>
          <a:prstGeom prst="rect">
            <a:avLst/>
          </a:prstGeom>
          <a:noFill/>
          <a:ln>
            <a:noFill/>
          </a:ln>
        </p:spPr>
      </p:pic>
      <p:sp>
        <p:nvSpPr>
          <p:cNvPr id="2" name="Title 1"/>
          <p:cNvSpPr>
            <a:spLocks noGrp="1"/>
          </p:cNvSpPr>
          <p:nvPr>
            <p:ph type="title"/>
          </p:nvPr>
        </p:nvSpPr>
        <p:spPr/>
        <p:txBody>
          <a:bodyPr>
            <a:normAutofit/>
          </a:bodyPr>
          <a:lstStyle/>
          <a:p>
            <a:r>
              <a:rPr lang="en-US" dirty="0" smtClean="0"/>
              <a:t>SCE PRP Solar Siting Survey summary</a:t>
            </a:r>
            <a:endParaRPr lang="en-US" dirty="0"/>
          </a:p>
        </p:txBody>
      </p:sp>
      <p:sp>
        <p:nvSpPr>
          <p:cNvPr id="3" name="Content Placeholder 2"/>
          <p:cNvSpPr>
            <a:spLocks noGrp="1"/>
          </p:cNvSpPr>
          <p:nvPr>
            <p:ph idx="1"/>
          </p:nvPr>
        </p:nvSpPr>
        <p:spPr>
          <a:xfrm>
            <a:off x="412377" y="872077"/>
            <a:ext cx="8387976" cy="800200"/>
          </a:xfrm>
        </p:spPr>
        <p:txBody>
          <a:bodyPr>
            <a:normAutofit/>
          </a:bodyPr>
          <a:lstStyle/>
          <a:p>
            <a:pPr marL="0" indent="0">
              <a:buNone/>
            </a:pPr>
            <a:r>
              <a:rPr lang="en-US" sz="2000" b="1" dirty="0" smtClean="0">
                <a:solidFill>
                  <a:srgbClr val="000000"/>
                </a:solidFill>
              </a:rPr>
              <a:t>Summary</a:t>
            </a:r>
            <a:r>
              <a:rPr lang="en-US" sz="2000" b="1" dirty="0">
                <a:solidFill>
                  <a:srgbClr val="000000"/>
                </a:solidFill>
              </a:rPr>
              <a:t>:  </a:t>
            </a:r>
            <a:r>
              <a:rPr lang="en-US" sz="2000" dirty="0">
                <a:solidFill>
                  <a:srgbClr val="000000"/>
                </a:solidFill>
              </a:rPr>
              <a:t>over </a:t>
            </a:r>
            <a:r>
              <a:rPr lang="en-US" sz="2000" dirty="0" smtClean="0">
                <a:solidFill>
                  <a:srgbClr val="000000"/>
                </a:solidFill>
              </a:rPr>
              <a:t>160 </a:t>
            </a:r>
            <a:r>
              <a:rPr lang="en-US" sz="2000" dirty="0">
                <a:solidFill>
                  <a:srgbClr val="000000"/>
                </a:solidFill>
              </a:rPr>
              <a:t>MW of new solar PV </a:t>
            </a:r>
            <a:r>
              <a:rPr lang="en-US" sz="2000" dirty="0" smtClean="0">
                <a:solidFill>
                  <a:schemeClr val="tx1"/>
                </a:solidFill>
              </a:rPr>
              <a:t>technical </a:t>
            </a:r>
            <a:r>
              <a:rPr lang="en-US" sz="2000" dirty="0" smtClean="0">
                <a:solidFill>
                  <a:srgbClr val="000000"/>
                </a:solidFill>
              </a:rPr>
              <a:t>potential exists in </a:t>
            </a:r>
            <a:r>
              <a:rPr lang="en-US" sz="2000" dirty="0">
                <a:solidFill>
                  <a:srgbClr val="000000"/>
                </a:solidFill>
              </a:rPr>
              <a:t>the PRP </a:t>
            </a:r>
            <a:r>
              <a:rPr lang="en-US" sz="2000" dirty="0" smtClean="0">
                <a:solidFill>
                  <a:srgbClr val="000000"/>
                </a:solidFill>
              </a:rPr>
              <a:t>on very large </a:t>
            </a:r>
            <a:r>
              <a:rPr lang="en-US" sz="2000" dirty="0" smtClean="0">
                <a:solidFill>
                  <a:srgbClr val="000000"/>
                </a:solidFill>
              </a:rPr>
              <a:t>rooftops, parking lots, and parking </a:t>
            </a:r>
            <a:r>
              <a:rPr lang="en-US" sz="2000" dirty="0" smtClean="0">
                <a:solidFill>
                  <a:srgbClr val="000000"/>
                </a:solidFill>
              </a:rPr>
              <a:t>garages (500kW+ project sizes)</a:t>
            </a:r>
            <a:endParaRPr lang="en-US" sz="2000" dirty="0">
              <a:solidFill>
                <a:srgbClr val="000000"/>
              </a:solidFill>
            </a:endParaRPr>
          </a:p>
          <a:p>
            <a:endParaRPr lang="en-US" sz="2000" dirty="0">
              <a:solidFill>
                <a:srgbClr val="000000"/>
              </a:solidFill>
            </a:endParaRPr>
          </a:p>
        </p:txBody>
      </p:sp>
      <p:sp>
        <p:nvSpPr>
          <p:cNvPr id="6" name="TextBox 5"/>
          <p:cNvSpPr txBox="1"/>
          <p:nvPr/>
        </p:nvSpPr>
        <p:spPr>
          <a:xfrm>
            <a:off x="902910" y="1782347"/>
            <a:ext cx="7338181" cy="769441"/>
          </a:xfrm>
          <a:prstGeom prst="rect">
            <a:avLst/>
          </a:prstGeom>
          <a:noFill/>
        </p:spPr>
        <p:txBody>
          <a:bodyPr wrap="square" rtlCol="0">
            <a:spAutoFit/>
          </a:bodyPr>
          <a:lstStyle/>
          <a:p>
            <a:r>
              <a:rPr lang="en-US" sz="1600" b="1" i="1" dirty="0"/>
              <a:t>PRP </a:t>
            </a:r>
            <a:r>
              <a:rPr lang="en-US" sz="1600" b="1" i="1" dirty="0" smtClean="0"/>
              <a:t>Solar Potential by PV size:  </a:t>
            </a:r>
            <a:r>
              <a:rPr lang="en-US" sz="1400" dirty="0" smtClean="0"/>
              <a:t>totals </a:t>
            </a:r>
            <a:r>
              <a:rPr lang="en-US" sz="1400" dirty="0"/>
              <a:t>per sites greater than 1 MW, sites greater then 500 kW but less than 1 MW, and sites less than 500 kW.  The sites that are less than 500 kW are included as part of logical groupings such as office parks or shopping centers. </a:t>
            </a:r>
            <a:r>
              <a:rPr lang="en-US" sz="1400" dirty="0" smtClean="0"/>
              <a:t> </a:t>
            </a:r>
            <a:endParaRPr lang="en-US" sz="1400" dirty="0"/>
          </a:p>
        </p:txBody>
      </p:sp>
      <p:sp>
        <p:nvSpPr>
          <p:cNvPr id="7" name="TextBox 6"/>
          <p:cNvSpPr txBox="1"/>
          <p:nvPr/>
        </p:nvSpPr>
        <p:spPr>
          <a:xfrm>
            <a:off x="902910" y="4147698"/>
            <a:ext cx="7338181" cy="769441"/>
          </a:xfrm>
          <a:prstGeom prst="rect">
            <a:avLst/>
          </a:prstGeom>
          <a:noFill/>
        </p:spPr>
        <p:txBody>
          <a:bodyPr wrap="square" rtlCol="0">
            <a:spAutoFit/>
          </a:bodyPr>
          <a:lstStyle/>
          <a:p>
            <a:r>
              <a:rPr lang="en-US" sz="1600" b="1" i="1" dirty="0"/>
              <a:t>PRP </a:t>
            </a:r>
            <a:r>
              <a:rPr lang="en-US" sz="1600" b="1" i="1" dirty="0" smtClean="0"/>
              <a:t>Solar Potential </a:t>
            </a:r>
            <a:r>
              <a:rPr lang="en-US" sz="1600" b="1" i="1" dirty="0"/>
              <a:t>by </a:t>
            </a:r>
            <a:r>
              <a:rPr lang="en-US" sz="1600" b="1" i="1" dirty="0" smtClean="0"/>
              <a:t>site </a:t>
            </a:r>
            <a:r>
              <a:rPr lang="en-US" sz="1600" b="1" i="1" dirty="0"/>
              <a:t>t</a:t>
            </a:r>
            <a:r>
              <a:rPr lang="en-US" sz="1600" b="1" i="1" dirty="0" smtClean="0"/>
              <a:t>ype: </a:t>
            </a:r>
            <a:r>
              <a:rPr lang="en-US" sz="1400" dirty="0"/>
              <a:t> </a:t>
            </a:r>
            <a:r>
              <a:rPr lang="en-US" sz="1400" dirty="0" smtClean="0"/>
              <a:t>totals </a:t>
            </a:r>
            <a:r>
              <a:rPr lang="en-US" sz="1400" dirty="0"/>
              <a:t>for rooftops, parking garages (multi-story parking structures that would enable rooftop-style mounting), parking lots (e.g. ground mount), and brown fields </a:t>
            </a:r>
            <a:r>
              <a:rPr lang="en-US" sz="1400" dirty="0" smtClean="0"/>
              <a:t> </a:t>
            </a:r>
            <a:endParaRPr lang="en-US" sz="1400" dirty="0"/>
          </a:p>
        </p:txBody>
      </p:sp>
      <p:sp>
        <p:nvSpPr>
          <p:cNvPr id="8" name="Rectangle 7"/>
          <p:cNvSpPr/>
          <p:nvPr/>
        </p:nvSpPr>
        <p:spPr>
          <a:xfrm>
            <a:off x="717853" y="1782347"/>
            <a:ext cx="7661702" cy="222729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17853" y="4162039"/>
            <a:ext cx="7661702" cy="215603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389173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Hunters Point Community </a:t>
            </a:r>
            <a:r>
              <a:rPr lang="en-US" dirty="0" err="1" smtClean="0"/>
              <a:t>Microgrid</a:t>
            </a:r>
            <a:r>
              <a:rPr lang="en-US" dirty="0" smtClean="0"/>
              <a:t> Project</a:t>
            </a:r>
            <a:endParaRPr lang="en-US" dirty="0"/>
          </a:p>
        </p:txBody>
      </p:sp>
      <p:sp>
        <p:nvSpPr>
          <p:cNvPr id="5" name="TextBox 4"/>
          <p:cNvSpPr txBox="1"/>
          <p:nvPr/>
        </p:nvSpPr>
        <p:spPr>
          <a:xfrm>
            <a:off x="0" y="1608161"/>
            <a:ext cx="3810000" cy="369332"/>
          </a:xfrm>
          <a:prstGeom prst="rect">
            <a:avLst/>
          </a:prstGeom>
          <a:noFill/>
        </p:spPr>
        <p:txBody>
          <a:bodyPr wrap="square" rtlCol="0">
            <a:spAutoFit/>
          </a:bodyPr>
          <a:lstStyle/>
          <a:p>
            <a:endParaRPr lang="en-US" dirty="0"/>
          </a:p>
        </p:txBody>
      </p:sp>
      <p:sp>
        <p:nvSpPr>
          <p:cNvPr id="6" name="Content Placeholder 2"/>
          <p:cNvSpPr txBox="1">
            <a:spLocks/>
          </p:cNvSpPr>
          <p:nvPr/>
        </p:nvSpPr>
        <p:spPr bwMode="auto">
          <a:xfrm>
            <a:off x="116021" y="836520"/>
            <a:ext cx="4887783" cy="5310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Tx/>
              <a:buBlip>
                <a:blip r:embed="rId3"/>
              </a:buBlip>
              <a:defRPr sz="3200">
                <a:solidFill>
                  <a:schemeClr val="tx2">
                    <a:lumMod val="65000"/>
                    <a:lumOff val="35000"/>
                  </a:schemeClr>
                </a:solidFill>
                <a:latin typeface="+mn-lt"/>
                <a:ea typeface="+mn-ea"/>
                <a:cs typeface="+mn-cs"/>
              </a:defRPr>
            </a:lvl1pPr>
            <a:lvl2pPr marL="742950" indent="-285750" algn="l" rtl="0" eaLnBrk="0" fontAlgn="base" hangingPunct="0">
              <a:spcBef>
                <a:spcPct val="20000"/>
              </a:spcBef>
              <a:spcAft>
                <a:spcPct val="0"/>
              </a:spcAft>
              <a:buClr>
                <a:srgbClr val="33CC33"/>
              </a:buClr>
              <a:buFontTx/>
              <a:buBlip>
                <a:blip r:embed="rId3"/>
              </a:buBlip>
              <a:defRPr sz="2800">
                <a:solidFill>
                  <a:schemeClr val="tx2">
                    <a:lumMod val="65000"/>
                    <a:lumOff val="35000"/>
                  </a:schemeClr>
                </a:solidFill>
                <a:latin typeface="+mn-lt"/>
                <a:ea typeface="+mn-ea"/>
                <a:cs typeface="+mn-cs"/>
              </a:defRPr>
            </a:lvl2pPr>
            <a:lvl3pPr marL="1143000" indent="-228600" algn="l" rtl="0" eaLnBrk="0" fontAlgn="base" hangingPunct="0">
              <a:spcBef>
                <a:spcPct val="20000"/>
              </a:spcBef>
              <a:spcAft>
                <a:spcPct val="0"/>
              </a:spcAft>
              <a:buClr>
                <a:srgbClr val="66FF33"/>
              </a:buClr>
              <a:buFontTx/>
              <a:buBlip>
                <a:blip r:embed="rId3"/>
              </a:buBlip>
              <a:defRPr sz="2400">
                <a:solidFill>
                  <a:schemeClr val="tx2">
                    <a:lumMod val="65000"/>
                    <a:lumOff val="35000"/>
                  </a:schemeClr>
                </a:solidFill>
                <a:latin typeface="+mn-lt"/>
                <a:ea typeface="+mn-ea"/>
                <a:cs typeface="+mn-cs"/>
              </a:defRPr>
            </a:lvl3pPr>
            <a:lvl4pPr marL="16002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4pPr>
            <a:lvl5pPr marL="20574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US" sz="2000" b="1" dirty="0" smtClean="0">
                <a:solidFill>
                  <a:schemeClr val="tx1"/>
                </a:solidFill>
              </a:rPr>
              <a:t>Overview</a:t>
            </a:r>
          </a:p>
          <a:p>
            <a:endParaRPr lang="en-US" sz="2000" dirty="0" smtClean="0">
              <a:solidFill>
                <a:schemeClr val="tx1"/>
              </a:solidFill>
            </a:endParaRPr>
          </a:p>
          <a:p>
            <a:r>
              <a:rPr lang="en-US" sz="2000" dirty="0" smtClean="0">
                <a:solidFill>
                  <a:schemeClr val="tx1"/>
                </a:solidFill>
              </a:rPr>
              <a:t>Innovative project </a:t>
            </a:r>
            <a:r>
              <a:rPr lang="en-US" sz="2000" dirty="0">
                <a:solidFill>
                  <a:schemeClr val="tx1"/>
                </a:solidFill>
              </a:rPr>
              <a:t>in the </a:t>
            </a:r>
            <a:r>
              <a:rPr lang="en-US" sz="2000" dirty="0" err="1">
                <a:solidFill>
                  <a:schemeClr val="tx1"/>
                </a:solidFill>
              </a:rPr>
              <a:t>Bayview</a:t>
            </a:r>
            <a:r>
              <a:rPr lang="en-US" sz="2000" dirty="0">
                <a:solidFill>
                  <a:schemeClr val="tx1"/>
                </a:solidFill>
              </a:rPr>
              <a:t>-Hunters Point area of San Francisco, in </a:t>
            </a:r>
            <a:r>
              <a:rPr lang="en-US" sz="2000" dirty="0" smtClean="0">
                <a:solidFill>
                  <a:schemeClr val="tx1"/>
                </a:solidFill>
              </a:rPr>
              <a:t>collaboration </a:t>
            </a:r>
            <a:r>
              <a:rPr lang="en-US" sz="2000" dirty="0">
                <a:solidFill>
                  <a:schemeClr val="tx1"/>
                </a:solidFill>
              </a:rPr>
              <a:t>with </a:t>
            </a:r>
            <a:r>
              <a:rPr lang="en-US" sz="2000" dirty="0" smtClean="0">
                <a:solidFill>
                  <a:schemeClr val="tx1"/>
                </a:solidFill>
              </a:rPr>
              <a:t>Pacific Gas &amp; Electric</a:t>
            </a:r>
            <a:endParaRPr lang="en-US" sz="2000" dirty="0">
              <a:solidFill>
                <a:schemeClr val="tx1"/>
              </a:solidFill>
            </a:endParaRPr>
          </a:p>
          <a:p>
            <a:endParaRPr lang="en-US" sz="2000" dirty="0" smtClean="0">
              <a:solidFill>
                <a:schemeClr val="tx1"/>
              </a:solidFill>
            </a:endParaRPr>
          </a:p>
          <a:p>
            <a:r>
              <a:rPr lang="en-US" sz="2000" dirty="0" smtClean="0">
                <a:solidFill>
                  <a:schemeClr val="tx1"/>
                </a:solidFill>
              </a:rPr>
              <a:t>Model </a:t>
            </a:r>
            <a:r>
              <a:rPr lang="en-US" sz="2000" dirty="0">
                <a:solidFill>
                  <a:schemeClr val="tx1"/>
                </a:solidFill>
              </a:rPr>
              <a:t>for </a:t>
            </a:r>
            <a:r>
              <a:rPr lang="en-US" sz="2000" dirty="0" smtClean="0">
                <a:solidFill>
                  <a:schemeClr val="tx1"/>
                </a:solidFill>
              </a:rPr>
              <a:t>achieving </a:t>
            </a:r>
            <a:r>
              <a:rPr lang="en-US" sz="2000" dirty="0">
                <a:solidFill>
                  <a:schemeClr val="tx1"/>
                </a:solidFill>
              </a:rPr>
              <a:t>25% of the total energy consumed in the area </a:t>
            </a:r>
            <a:r>
              <a:rPr lang="en-US" sz="2000" dirty="0" smtClean="0">
                <a:solidFill>
                  <a:schemeClr val="tx1"/>
                </a:solidFill>
              </a:rPr>
              <a:t>from local </a:t>
            </a:r>
            <a:r>
              <a:rPr lang="en-US" sz="2000" dirty="0">
                <a:solidFill>
                  <a:schemeClr val="tx1"/>
                </a:solidFill>
              </a:rPr>
              <a:t>renewables, </a:t>
            </a:r>
            <a:r>
              <a:rPr lang="en-US" sz="2000" dirty="0" smtClean="0">
                <a:solidFill>
                  <a:schemeClr val="tx1"/>
                </a:solidFill>
              </a:rPr>
              <a:t>while maintaining or improving grid reliability and power quality using dynamic </a:t>
            </a:r>
            <a:r>
              <a:rPr lang="en-US" sz="2000" dirty="0">
                <a:solidFill>
                  <a:schemeClr val="tx1"/>
                </a:solidFill>
              </a:rPr>
              <a:t>grid solutions</a:t>
            </a:r>
          </a:p>
          <a:p>
            <a:endParaRPr lang="en-US" sz="2000" dirty="0" smtClean="0">
              <a:solidFill>
                <a:schemeClr val="tx1"/>
              </a:solidFill>
            </a:endParaRPr>
          </a:p>
          <a:p>
            <a:r>
              <a:rPr lang="en-US" sz="2000" dirty="0" smtClean="0">
                <a:solidFill>
                  <a:schemeClr val="tx1"/>
                </a:solidFill>
              </a:rPr>
              <a:t>The Hunters </a:t>
            </a:r>
            <a:r>
              <a:rPr lang="en-US" sz="2000" dirty="0">
                <a:solidFill>
                  <a:schemeClr val="tx1"/>
                </a:solidFill>
              </a:rPr>
              <a:t>Point substation </a:t>
            </a:r>
            <a:r>
              <a:rPr lang="en-US" sz="2000" dirty="0" smtClean="0">
                <a:solidFill>
                  <a:schemeClr val="tx1"/>
                </a:solidFill>
              </a:rPr>
              <a:t>serves ~20,000 </a:t>
            </a:r>
            <a:r>
              <a:rPr lang="en-US" sz="2000" dirty="0">
                <a:solidFill>
                  <a:schemeClr val="tx1"/>
                </a:solidFill>
              </a:rPr>
              <a:t>customers (about 90% residential, 10% commercial/industrial</a:t>
            </a:r>
            <a:r>
              <a:rPr lang="en-US" sz="2000" dirty="0" smtClean="0">
                <a:solidFill>
                  <a:schemeClr val="tx1"/>
                </a:solidFill>
              </a:rPr>
              <a:t>)</a:t>
            </a:r>
          </a:p>
          <a:p>
            <a:pPr marL="457200" lvl="1" indent="0">
              <a:lnSpc>
                <a:spcPct val="90000"/>
              </a:lnSpc>
              <a:buNone/>
            </a:pPr>
            <a:endParaRPr lang="en-US" sz="1800" dirty="0">
              <a:solidFill>
                <a:srgbClr val="000000"/>
              </a:solidFill>
            </a:endParaRPr>
          </a:p>
          <a:p>
            <a:endParaRPr lang="en-US" sz="1800" dirty="0" smtClean="0">
              <a:solidFill>
                <a:schemeClr val="tx1"/>
              </a:solidFill>
            </a:endParaRPr>
          </a:p>
        </p:txBody>
      </p:sp>
      <p:pic>
        <p:nvPicPr>
          <p:cNvPr id="8" name="Content Placeholder 3"/>
          <p:cNvPicPr>
            <a:picLocks noChangeAspect="1"/>
          </p:cNvPicPr>
          <p:nvPr/>
        </p:nvPicPr>
        <p:blipFill>
          <a:blip r:embed="rId4" cstate="email">
            <a:extLst>
              <a:ext uri="{28A0092B-C50C-407E-A947-70E740481C1C}">
                <a14:useLocalDpi xmlns:a14="http://schemas.microsoft.com/office/drawing/2010/main"/>
              </a:ext>
            </a:extLst>
          </a:blip>
          <a:srcRect t="-7826" b="-7826"/>
          <a:stretch>
            <a:fillRect/>
          </a:stretch>
        </p:blipFill>
        <p:spPr>
          <a:xfrm>
            <a:off x="5219700" y="1079502"/>
            <a:ext cx="3708400" cy="4941023"/>
          </a:xfrm>
          <a:prstGeom prst="rect">
            <a:avLst/>
          </a:prstGeom>
        </p:spPr>
      </p:pic>
    </p:spTree>
    <p:extLst>
      <p:ext uri="{BB962C8B-B14F-4D97-AF65-F5344CB8AC3E}">
        <p14:creationId xmlns:p14="http://schemas.microsoft.com/office/powerpoint/2010/main" val="10045267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Community Microgrid = </a:t>
            </a:r>
            <a:r>
              <a:rPr lang="en-US" dirty="0" smtClean="0"/>
              <a:t>Pathway </a:t>
            </a:r>
            <a:r>
              <a:rPr lang="en-US" dirty="0" smtClean="0"/>
              <a:t>to </a:t>
            </a:r>
            <a:r>
              <a:rPr lang="en-US" dirty="0" smtClean="0"/>
              <a:t>DER Future</a:t>
            </a:r>
            <a:endParaRPr lang="en-US" dirty="0"/>
          </a:p>
        </p:txBody>
      </p:sp>
      <p:sp>
        <p:nvSpPr>
          <p:cNvPr id="3" name="Content Placeholder 2"/>
          <p:cNvSpPr>
            <a:spLocks noGrp="1"/>
          </p:cNvSpPr>
          <p:nvPr>
            <p:ph idx="1"/>
          </p:nvPr>
        </p:nvSpPr>
        <p:spPr>
          <a:xfrm>
            <a:off x="283881" y="873310"/>
            <a:ext cx="8411884" cy="4893982"/>
          </a:xfrm>
          <a:noFill/>
        </p:spPr>
        <p:txBody>
          <a:bodyPr>
            <a:noAutofit/>
          </a:bodyPr>
          <a:lstStyle/>
          <a:p>
            <a:pPr marL="0" indent="0" algn="ctr">
              <a:buNone/>
            </a:pPr>
            <a:r>
              <a:rPr lang="en-US" sz="2800" dirty="0" smtClean="0">
                <a:solidFill>
                  <a:srgbClr val="002060"/>
                </a:solidFill>
              </a:rPr>
              <a:t>Community Microgrid </a:t>
            </a:r>
            <a:r>
              <a:rPr lang="en-US" sz="2800" dirty="0" smtClean="0">
                <a:solidFill>
                  <a:srgbClr val="002060"/>
                </a:solidFill>
              </a:rPr>
              <a:t>definition </a:t>
            </a:r>
            <a:endParaRPr lang="en-US" sz="2800" dirty="0" smtClean="0">
              <a:solidFill>
                <a:srgbClr val="002060"/>
              </a:solidFill>
            </a:endParaRPr>
          </a:p>
          <a:p>
            <a:pPr marL="457200" lvl="1" indent="0">
              <a:buNone/>
            </a:pPr>
            <a:endParaRPr lang="en-US" sz="1000" dirty="0">
              <a:solidFill>
                <a:srgbClr val="002060"/>
              </a:solidFill>
            </a:endParaRPr>
          </a:p>
          <a:p>
            <a:pPr marL="457200" lvl="1" indent="0">
              <a:buNone/>
            </a:pPr>
            <a:r>
              <a:rPr lang="en-US" sz="2600" dirty="0" smtClean="0">
                <a:solidFill>
                  <a:srgbClr val="002060"/>
                </a:solidFill>
              </a:rPr>
              <a:t>A </a:t>
            </a:r>
            <a:r>
              <a:rPr lang="en-US" sz="2600" dirty="0" smtClean="0">
                <a:solidFill>
                  <a:srgbClr val="002060"/>
                </a:solidFill>
              </a:rPr>
              <a:t>coordinated </a:t>
            </a:r>
            <a:r>
              <a:rPr lang="en-US" sz="2600" u="sng" dirty="0">
                <a:solidFill>
                  <a:srgbClr val="002060"/>
                </a:solidFill>
              </a:rPr>
              <a:t>local grid area </a:t>
            </a:r>
            <a:r>
              <a:rPr lang="en-US" sz="2600" dirty="0">
                <a:solidFill>
                  <a:srgbClr val="002060"/>
                </a:solidFill>
              </a:rPr>
              <a:t>served by one or more distribution substations and supported by high penetrations of local renewables and other </a:t>
            </a:r>
            <a:r>
              <a:rPr lang="en-US" sz="2600" dirty="0" smtClean="0">
                <a:solidFill>
                  <a:srgbClr val="002060"/>
                </a:solidFill>
              </a:rPr>
              <a:t>Distributed Energy Resources (DER). </a:t>
            </a:r>
            <a:r>
              <a:rPr lang="en-US" sz="2600" dirty="0">
                <a:solidFill>
                  <a:srgbClr val="002060"/>
                </a:solidFill>
              </a:rPr>
              <a:t>Community Microgrids reflect a new approach for grid operations that achieve a more sustainable, secure, and cost-effective energy system while generally providing long-term power backup for prioritized loads.  The substation-level foundation of a Community Microgrid facilitates cost-effective replication for optimizing grid operations and customer satisfaction across utility service territories</a:t>
            </a:r>
            <a:r>
              <a:rPr lang="en-US" sz="2600" dirty="0" smtClean="0">
                <a:solidFill>
                  <a:srgbClr val="002060"/>
                </a:solidFill>
              </a:rPr>
              <a:t>.</a:t>
            </a:r>
          </a:p>
          <a:p>
            <a:pPr marL="457200" lvl="1" indent="0">
              <a:buNone/>
            </a:pPr>
            <a:endParaRPr lang="en-US" sz="2400" dirty="0" smtClean="0">
              <a:solidFill>
                <a:srgbClr val="002060"/>
              </a:solidFill>
            </a:endParaRPr>
          </a:p>
        </p:txBody>
      </p:sp>
    </p:spTree>
    <p:extLst>
      <p:ext uri="{BB962C8B-B14F-4D97-AF65-F5344CB8AC3E}">
        <p14:creationId xmlns:p14="http://schemas.microsoft.com/office/powerpoint/2010/main" val="12258794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Title 1"/>
          <p:cNvSpPr>
            <a:spLocks noGrp="1"/>
          </p:cNvSpPr>
          <p:nvPr>
            <p:ph type="title"/>
          </p:nvPr>
        </p:nvSpPr>
        <p:spPr/>
        <p:txBody>
          <a:bodyPr>
            <a:normAutofit/>
          </a:bodyPr>
          <a:lstStyle/>
          <a:p>
            <a:r>
              <a:rPr lang="en-US" dirty="0" smtClean="0">
                <a:latin typeface="Arial" charset="0"/>
                <a:cs typeface="Arial" charset="0"/>
              </a:rPr>
              <a:t>Hunters Point Project in San Francisco</a:t>
            </a:r>
          </a:p>
        </p:txBody>
      </p:sp>
      <p:sp>
        <p:nvSpPr>
          <p:cNvPr id="133124"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9" name="Content Placeholder 23"/>
          <p:cNvSpPr txBox="1">
            <a:spLocks/>
          </p:cNvSpPr>
          <p:nvPr/>
        </p:nvSpPr>
        <p:spPr bwMode="auto">
          <a:xfrm>
            <a:off x="0" y="1040190"/>
            <a:ext cx="9120128" cy="5390021"/>
          </a:xfrm>
          <a:prstGeom prst="rect">
            <a:avLst/>
          </a:prstGeom>
          <a:noFill/>
          <a:ln w="9525">
            <a:noFill/>
            <a:miter lim="800000"/>
            <a:headEnd/>
            <a:tailEnd/>
          </a:ln>
        </p:spPr>
        <p:txBody>
          <a:bodyPr/>
          <a:lstStyle/>
          <a:p>
            <a:pPr marL="342900" indent="-342900">
              <a:spcBef>
                <a:spcPct val="20000"/>
              </a:spcBef>
              <a:buClr>
                <a:schemeClr val="tx1"/>
              </a:buClr>
            </a:pPr>
            <a:r>
              <a:rPr lang="en-US" sz="2000" dirty="0" smtClean="0">
                <a:latin typeface="+mj-lt"/>
              </a:rPr>
              <a:t> </a:t>
            </a:r>
            <a:endParaRPr lang="en-US" sz="2000" dirty="0"/>
          </a:p>
          <a:p>
            <a:pPr marL="342900" indent="-342900">
              <a:spcBef>
                <a:spcPct val="20000"/>
              </a:spcBef>
              <a:buClr>
                <a:schemeClr val="tx1"/>
              </a:buClr>
              <a:buFontTx/>
              <a:buBlip>
                <a:blip r:embed="rId3"/>
              </a:buBlip>
            </a:pPr>
            <a:endParaRPr lang="en-US" sz="2000" dirty="0" smtClean="0">
              <a:solidFill>
                <a:srgbClr val="000000"/>
              </a:solidFill>
              <a:latin typeface="+mj-lt"/>
              <a:cs typeface="Arial"/>
            </a:endParaRPr>
          </a:p>
          <a:p>
            <a:pPr marL="342900" indent="-342900">
              <a:spcBef>
                <a:spcPct val="20000"/>
              </a:spcBef>
              <a:buClr>
                <a:schemeClr val="tx1"/>
              </a:buClr>
              <a:buFontTx/>
              <a:buBlip>
                <a:blip r:embed="rId3"/>
              </a:buBlip>
            </a:pPr>
            <a:endParaRPr lang="en-US" sz="2000" dirty="0">
              <a:solidFill>
                <a:srgbClr val="000000"/>
              </a:solidFill>
              <a:latin typeface="+mj-lt"/>
              <a:cs typeface="Arial"/>
            </a:endParaRPr>
          </a:p>
          <a:p>
            <a:pPr marL="342900" indent="-342900">
              <a:spcBef>
                <a:spcPct val="20000"/>
              </a:spcBef>
              <a:buClr>
                <a:schemeClr val="tx1"/>
              </a:buClr>
              <a:buFontTx/>
              <a:buBlip>
                <a:blip r:embed="rId3"/>
              </a:buBlip>
            </a:pPr>
            <a:endParaRPr lang="en-US" sz="2000" dirty="0" smtClean="0">
              <a:solidFill>
                <a:srgbClr val="000000"/>
              </a:solidFill>
              <a:latin typeface="+mj-lt"/>
              <a:cs typeface="Arial"/>
            </a:endParaRPr>
          </a:p>
        </p:txBody>
      </p:sp>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457324" y="2028825"/>
            <a:ext cx="6383655" cy="4362903"/>
          </a:xfrm>
          <a:prstGeom prst="rect">
            <a:avLst/>
          </a:prstGeom>
          <a:noFill/>
          <a:ln>
            <a:noFill/>
          </a:ln>
        </p:spPr>
      </p:pic>
      <p:sp>
        <p:nvSpPr>
          <p:cNvPr id="6" name="Content Placeholder 2"/>
          <p:cNvSpPr txBox="1">
            <a:spLocks/>
          </p:cNvSpPr>
          <p:nvPr/>
        </p:nvSpPr>
        <p:spPr>
          <a:xfrm>
            <a:off x="518160" y="803910"/>
            <a:ext cx="8054340" cy="986790"/>
          </a:xfrm>
          <a:prstGeom prst="rect">
            <a:avLst/>
          </a:prstGeom>
          <a:solidFill>
            <a:schemeClr val="bg1"/>
          </a:solidFill>
        </p:spPr>
        <p:txBody>
          <a:bodyPr/>
          <a:lstStyle/>
          <a:p>
            <a:pPr marL="342900" marR="0" lvl="0" indent="-342900" defTabSz="457200" rtl="0" eaLnBrk="0" fontAlgn="base" latinLnBrk="0" hangingPunct="0">
              <a:lnSpc>
                <a:spcPct val="100000"/>
              </a:lnSpc>
              <a:spcBef>
                <a:spcPct val="20000"/>
              </a:spcBef>
              <a:spcAft>
                <a:spcPct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Get 25% of electric energy consumed within Hunters Point substation (</a:t>
            </a:r>
            <a:r>
              <a:rPr kumimoji="0" lang="en-US" sz="2000" b="1" i="0" u="none" strike="noStrike" kern="1200" cap="none" spc="0" normalizeH="0" baseline="0" noProof="0" dirty="0" err="1" smtClean="0">
                <a:ln>
                  <a:noFill/>
                </a:ln>
                <a:solidFill>
                  <a:schemeClr val="tx1"/>
                </a:solidFill>
                <a:effectLst/>
                <a:uLnTx/>
                <a:uFillTx/>
                <a:latin typeface="+mn-lt"/>
                <a:ea typeface="+mn-ea"/>
                <a:cs typeface="+mn-cs"/>
              </a:rPr>
              <a:t>Bayview</a:t>
            </a:r>
            <a:r>
              <a:rPr kumimoji="0" lang="en-US" sz="2000" b="1" i="0" u="none" strike="noStrike" kern="1200" cap="none" spc="0" normalizeH="0" noProof="0" dirty="0" smtClean="0">
                <a:ln>
                  <a:noFill/>
                </a:ln>
                <a:solidFill>
                  <a:schemeClr val="tx1"/>
                </a:solidFill>
                <a:effectLst/>
                <a:uLnTx/>
                <a:uFillTx/>
                <a:latin typeface="+mn-lt"/>
                <a:ea typeface="+mn-ea"/>
                <a:cs typeface="+mn-cs"/>
              </a:rPr>
              <a:t> and Hunters Point neighborhoods) from local renewables while at least maintaining grid reliability and power quality</a:t>
            </a:r>
            <a:endParaRPr kumimoji="0" lang="en-US" sz="20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2017044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5750" y="4121767"/>
            <a:ext cx="861809" cy="760844"/>
          </a:xfrm>
          <a:prstGeom prst="rect">
            <a:avLst/>
          </a:prstGeom>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7600" y="4167309"/>
            <a:ext cx="689136" cy="689902"/>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869" y="4184111"/>
            <a:ext cx="698500" cy="698500"/>
          </a:xfrm>
          <a:prstGeom prst="rect">
            <a:avLst/>
          </a:prstGeom>
        </p:spPr>
      </p:pic>
      <p:sp>
        <p:nvSpPr>
          <p:cNvPr id="23" name="Rectangle 22"/>
          <p:cNvSpPr/>
          <p:nvPr/>
        </p:nvSpPr>
        <p:spPr>
          <a:xfrm>
            <a:off x="133350" y="3797300"/>
            <a:ext cx="8877300" cy="2497437"/>
          </a:xfrm>
          <a:prstGeom prst="rect">
            <a:avLst/>
          </a:prstGeom>
          <a:solidFill>
            <a:schemeClr val="tx2">
              <a:lumMod val="40000"/>
              <a:lumOff val="6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7366000" cy="762000"/>
          </a:xfrm>
        </p:spPr>
        <p:txBody>
          <a:bodyPr>
            <a:normAutofit fontScale="90000"/>
          </a:bodyPr>
          <a:lstStyle/>
          <a:p>
            <a:r>
              <a:rPr lang="en-US" dirty="0" smtClean="0"/>
              <a:t>Hunters Point DG Benefits:  </a:t>
            </a:r>
            <a:r>
              <a:rPr lang="en-US" dirty="0"/>
              <a:t>5</a:t>
            </a:r>
            <a:r>
              <a:rPr lang="en-US" dirty="0" smtClean="0"/>
              <a:t>0 MW New PV = 25% Total Energy</a:t>
            </a:r>
            <a:endParaRPr lang="en-US" dirty="0"/>
          </a:p>
        </p:txBody>
      </p:sp>
      <p:sp>
        <p:nvSpPr>
          <p:cNvPr id="13" name="TextBox 12"/>
          <p:cNvSpPr txBox="1"/>
          <p:nvPr/>
        </p:nvSpPr>
        <p:spPr>
          <a:xfrm>
            <a:off x="134063" y="4324967"/>
            <a:ext cx="2863138" cy="1969770"/>
          </a:xfrm>
          <a:prstGeom prst="rect">
            <a:avLst/>
          </a:prstGeom>
          <a:noFill/>
        </p:spPr>
        <p:txBody>
          <a:bodyPr wrap="square" rtlCol="0">
            <a:spAutoFit/>
          </a:bodyPr>
          <a:lstStyle/>
          <a:p>
            <a:pPr algn="ctr"/>
            <a:r>
              <a:rPr lang="en-US" b="1" u="sng" dirty="0" smtClean="0"/>
              <a:t>Energy </a:t>
            </a:r>
          </a:p>
          <a:p>
            <a:endParaRPr lang="en-US" b="1" dirty="0" smtClean="0">
              <a:solidFill>
                <a:srgbClr val="000000"/>
              </a:solidFill>
              <a:cs typeface="Arial" pitchFamily="34" charset="0"/>
            </a:endParaRPr>
          </a:p>
          <a:p>
            <a:r>
              <a:rPr lang="en-US" b="1" dirty="0" smtClean="0">
                <a:solidFill>
                  <a:srgbClr val="000000"/>
                </a:solidFill>
                <a:cs typeface="Arial" pitchFamily="34" charset="0"/>
              </a:rPr>
              <a:t>Cost </a:t>
            </a:r>
            <a:r>
              <a:rPr lang="en-US" b="1" dirty="0">
                <a:solidFill>
                  <a:srgbClr val="000000"/>
                </a:solidFill>
                <a:cs typeface="Arial" pitchFamily="34" charset="0"/>
              </a:rPr>
              <a:t>Parity:  </a:t>
            </a:r>
            <a:r>
              <a:rPr lang="en-US" sz="1400" dirty="0">
                <a:solidFill>
                  <a:srgbClr val="000000"/>
                </a:solidFill>
                <a:cs typeface="Arial" pitchFamily="34" charset="0"/>
              </a:rPr>
              <a:t>Solar </a:t>
            </a:r>
            <a:r>
              <a:rPr lang="en-US" sz="1400" dirty="0" smtClean="0">
                <a:solidFill>
                  <a:srgbClr val="000000"/>
                </a:solidFill>
                <a:cs typeface="Arial" pitchFamily="34" charset="0"/>
              </a:rPr>
              <a:t>vs. NG</a:t>
            </a:r>
            <a:r>
              <a:rPr lang="en-US" sz="1400" dirty="0" smtClean="0"/>
              <a:t>, </a:t>
            </a:r>
            <a:r>
              <a:rPr lang="en-US" sz="1400" dirty="0"/>
              <a:t>LCOE</a:t>
            </a:r>
            <a:endParaRPr lang="en-US" sz="1400" dirty="0">
              <a:solidFill>
                <a:srgbClr val="000000"/>
              </a:solidFill>
              <a:cs typeface="Arial" pitchFamily="34" charset="0"/>
            </a:endParaRPr>
          </a:p>
          <a:p>
            <a:r>
              <a:rPr lang="en-US" b="1" dirty="0" smtClean="0">
                <a:solidFill>
                  <a:srgbClr val="000000"/>
                </a:solidFill>
                <a:cs typeface="Arial" pitchFamily="34" charset="0"/>
              </a:rPr>
              <a:t>$260M:  </a:t>
            </a:r>
            <a:r>
              <a:rPr lang="en-US" sz="1400" dirty="0">
                <a:solidFill>
                  <a:srgbClr val="000000"/>
                </a:solidFill>
                <a:cs typeface="Arial" pitchFamily="34" charset="0"/>
              </a:rPr>
              <a:t>S</a:t>
            </a:r>
            <a:r>
              <a:rPr lang="en-US" sz="1400" dirty="0" smtClean="0">
                <a:solidFill>
                  <a:srgbClr val="000000"/>
                </a:solidFill>
                <a:cs typeface="Arial" pitchFamily="34" charset="0"/>
              </a:rPr>
              <a:t>pent locally vs. remote</a:t>
            </a:r>
          </a:p>
          <a:p>
            <a:r>
              <a:rPr lang="en-US" b="1" dirty="0" smtClean="0">
                <a:solidFill>
                  <a:srgbClr val="000000"/>
                </a:solidFill>
                <a:cs typeface="Arial" pitchFamily="34" charset="0"/>
              </a:rPr>
              <a:t>$80M</a:t>
            </a:r>
            <a:r>
              <a:rPr lang="en-US" b="1" dirty="0">
                <a:solidFill>
                  <a:srgbClr val="000000"/>
                </a:solidFill>
                <a:cs typeface="Arial" pitchFamily="34" charset="0"/>
              </a:rPr>
              <a:t>:  </a:t>
            </a:r>
            <a:r>
              <a:rPr lang="en-US" sz="1400" dirty="0">
                <a:solidFill>
                  <a:srgbClr val="000000"/>
                </a:solidFill>
                <a:cs typeface="Arial" pitchFamily="34" charset="0"/>
              </a:rPr>
              <a:t>Avoided </a:t>
            </a:r>
            <a:r>
              <a:rPr lang="en-US" sz="1400" dirty="0" smtClean="0">
                <a:solidFill>
                  <a:srgbClr val="000000"/>
                </a:solidFill>
                <a:cs typeface="Arial" pitchFamily="34" charset="0"/>
              </a:rPr>
              <a:t>transmission costs </a:t>
            </a:r>
            <a:endParaRPr lang="en-US" b="1" dirty="0" smtClean="0">
              <a:solidFill>
                <a:srgbClr val="000000"/>
              </a:solidFill>
              <a:cs typeface="Arial" pitchFamily="34" charset="0"/>
            </a:endParaRPr>
          </a:p>
          <a:p>
            <a:r>
              <a:rPr lang="en-US" b="1" dirty="0" smtClean="0">
                <a:solidFill>
                  <a:srgbClr val="000000"/>
                </a:solidFill>
                <a:cs typeface="Arial" pitchFamily="34" charset="0"/>
              </a:rPr>
              <a:t>$30M:  </a:t>
            </a:r>
            <a:r>
              <a:rPr lang="en-US" sz="1400" dirty="0" smtClean="0">
                <a:solidFill>
                  <a:srgbClr val="000000"/>
                </a:solidFill>
                <a:cs typeface="Arial" pitchFamily="34" charset="0"/>
              </a:rPr>
              <a:t>Avoided power interruptions</a:t>
            </a:r>
          </a:p>
        </p:txBody>
      </p:sp>
      <p:sp>
        <p:nvSpPr>
          <p:cNvPr id="18" name="TextBox 17"/>
          <p:cNvSpPr txBox="1"/>
          <p:nvPr/>
        </p:nvSpPr>
        <p:spPr>
          <a:xfrm>
            <a:off x="3265666" y="4324967"/>
            <a:ext cx="2638068" cy="1969770"/>
          </a:xfrm>
          <a:prstGeom prst="rect">
            <a:avLst/>
          </a:prstGeom>
          <a:noFill/>
        </p:spPr>
        <p:txBody>
          <a:bodyPr wrap="square" rtlCol="0">
            <a:spAutoFit/>
          </a:bodyPr>
          <a:lstStyle/>
          <a:p>
            <a:pPr algn="ctr"/>
            <a:r>
              <a:rPr lang="en-US" b="1" u="sng" dirty="0" smtClean="0"/>
              <a:t>Economic</a:t>
            </a:r>
          </a:p>
          <a:p>
            <a:endParaRPr lang="en-US" b="1" dirty="0" smtClean="0"/>
          </a:p>
          <a:p>
            <a:r>
              <a:rPr lang="en-US" b="1" dirty="0" smtClean="0"/>
              <a:t>$200M</a:t>
            </a:r>
            <a:r>
              <a:rPr lang="en-US" dirty="0" smtClean="0"/>
              <a:t>:  </a:t>
            </a:r>
            <a:r>
              <a:rPr lang="en-US" sz="1400" dirty="0" smtClean="0"/>
              <a:t>New </a:t>
            </a:r>
            <a:r>
              <a:rPr lang="en-US" sz="1400" dirty="0" smtClean="0">
                <a:solidFill>
                  <a:srgbClr val="000000"/>
                </a:solidFill>
                <a:cs typeface="Arial" pitchFamily="34" charset="0"/>
              </a:rPr>
              <a:t>regional impact</a:t>
            </a:r>
          </a:p>
          <a:p>
            <a:pPr lvl="0"/>
            <a:r>
              <a:rPr lang="en-US" b="1" dirty="0">
                <a:solidFill>
                  <a:srgbClr val="000000"/>
                </a:solidFill>
                <a:cs typeface="Arial" pitchFamily="34" charset="0"/>
              </a:rPr>
              <a:t>$100M:  </a:t>
            </a:r>
            <a:r>
              <a:rPr lang="en-US" sz="1400" dirty="0">
                <a:solidFill>
                  <a:srgbClr val="000000"/>
                </a:solidFill>
                <a:cs typeface="Arial" pitchFamily="34" charset="0"/>
              </a:rPr>
              <a:t>Added local </a:t>
            </a:r>
            <a:r>
              <a:rPr lang="en-US" sz="1400" dirty="0" smtClean="0">
                <a:solidFill>
                  <a:srgbClr val="000000"/>
                </a:solidFill>
                <a:cs typeface="Arial" pitchFamily="34" charset="0"/>
              </a:rPr>
              <a:t>wages</a:t>
            </a:r>
            <a:endParaRPr lang="en-US" sz="1400" dirty="0">
              <a:solidFill>
                <a:srgbClr val="000000"/>
              </a:solidFill>
              <a:cs typeface="Arial" pitchFamily="34" charset="0"/>
            </a:endParaRPr>
          </a:p>
          <a:p>
            <a:pPr lvl="0"/>
            <a:r>
              <a:rPr lang="en-US" b="1" dirty="0" smtClean="0"/>
              <a:t>1,700 Job-Years:  </a:t>
            </a:r>
            <a:r>
              <a:rPr lang="en-US" sz="1400" dirty="0" smtClean="0"/>
              <a:t>New near-</a:t>
            </a:r>
            <a:r>
              <a:rPr lang="en-US" sz="1400" dirty="0"/>
              <a:t>term </a:t>
            </a:r>
            <a:r>
              <a:rPr lang="en-US" sz="1400" dirty="0" smtClean="0"/>
              <a:t>and ongoing employment</a:t>
            </a:r>
          </a:p>
          <a:p>
            <a:r>
              <a:rPr lang="en-US" b="1" dirty="0" smtClean="0">
                <a:solidFill>
                  <a:srgbClr val="000000"/>
                </a:solidFill>
                <a:cs typeface="Arial" pitchFamily="34" charset="0"/>
              </a:rPr>
              <a:t>$</a:t>
            </a:r>
            <a:r>
              <a:rPr lang="en-US" b="1" dirty="0">
                <a:solidFill>
                  <a:srgbClr val="000000"/>
                </a:solidFill>
                <a:cs typeface="Arial" pitchFamily="34" charset="0"/>
              </a:rPr>
              <a:t>10M:  </a:t>
            </a:r>
            <a:r>
              <a:rPr lang="en-US" sz="1400" dirty="0">
                <a:solidFill>
                  <a:srgbClr val="000000"/>
                </a:solidFill>
                <a:cs typeface="Arial" pitchFamily="34" charset="0"/>
              </a:rPr>
              <a:t>Site leasing </a:t>
            </a:r>
            <a:r>
              <a:rPr lang="en-US" sz="1400" dirty="0" smtClean="0">
                <a:solidFill>
                  <a:srgbClr val="000000"/>
                </a:solidFill>
                <a:cs typeface="Arial" pitchFamily="34" charset="0"/>
              </a:rPr>
              <a:t>income</a:t>
            </a:r>
            <a:endParaRPr lang="en-US" sz="1400" dirty="0">
              <a:solidFill>
                <a:srgbClr val="000000"/>
              </a:solidFill>
              <a:cs typeface="Arial" pitchFamily="34" charset="0"/>
            </a:endParaRPr>
          </a:p>
        </p:txBody>
      </p:sp>
      <p:sp>
        <p:nvSpPr>
          <p:cNvPr id="3" name="TextBox 2"/>
          <p:cNvSpPr txBox="1"/>
          <p:nvPr/>
        </p:nvSpPr>
        <p:spPr>
          <a:xfrm>
            <a:off x="2188296" y="3779899"/>
            <a:ext cx="4767409" cy="369332"/>
          </a:xfrm>
          <a:prstGeom prst="rect">
            <a:avLst/>
          </a:prstGeom>
          <a:noFill/>
        </p:spPr>
        <p:txBody>
          <a:bodyPr wrap="square" rtlCol="0">
            <a:spAutoFit/>
          </a:bodyPr>
          <a:lstStyle/>
          <a:p>
            <a:r>
              <a:rPr lang="en-US" b="1" dirty="0" smtClean="0">
                <a:solidFill>
                  <a:srgbClr val="800000"/>
                </a:solidFill>
              </a:rPr>
              <a:t>Benefits </a:t>
            </a:r>
            <a:r>
              <a:rPr lang="en-US" b="1" dirty="0">
                <a:solidFill>
                  <a:srgbClr val="800000"/>
                </a:solidFill>
              </a:rPr>
              <a:t>from 50 MW New </a:t>
            </a:r>
            <a:r>
              <a:rPr lang="en-US" b="1" dirty="0" smtClean="0">
                <a:solidFill>
                  <a:srgbClr val="800000"/>
                </a:solidFill>
              </a:rPr>
              <a:t>PV Over </a:t>
            </a:r>
            <a:r>
              <a:rPr lang="en-US" b="1" dirty="0">
                <a:solidFill>
                  <a:srgbClr val="800000"/>
                </a:solidFill>
              </a:rPr>
              <a:t>20 </a:t>
            </a:r>
            <a:r>
              <a:rPr lang="en-US" b="1" dirty="0" smtClean="0">
                <a:solidFill>
                  <a:srgbClr val="800000"/>
                </a:solidFill>
              </a:rPr>
              <a:t>Years</a:t>
            </a:r>
            <a:endParaRPr lang="en-US" b="1" dirty="0">
              <a:solidFill>
                <a:srgbClr val="800000"/>
              </a:solidFill>
            </a:endParaRPr>
          </a:p>
        </p:txBody>
      </p:sp>
      <p:sp>
        <p:nvSpPr>
          <p:cNvPr id="19" name="TextBox 18"/>
          <p:cNvSpPr txBox="1"/>
          <p:nvPr/>
        </p:nvSpPr>
        <p:spPr>
          <a:xfrm>
            <a:off x="6481794" y="4324967"/>
            <a:ext cx="2471706" cy="1908215"/>
          </a:xfrm>
          <a:prstGeom prst="rect">
            <a:avLst/>
          </a:prstGeom>
          <a:noFill/>
        </p:spPr>
        <p:txBody>
          <a:bodyPr wrap="square" rtlCol="0">
            <a:spAutoFit/>
          </a:bodyPr>
          <a:lstStyle/>
          <a:p>
            <a:pPr algn="ctr"/>
            <a:r>
              <a:rPr lang="en-US" b="1" u="sng" dirty="0" smtClean="0"/>
              <a:t>Environmental</a:t>
            </a:r>
          </a:p>
          <a:p>
            <a:endParaRPr lang="en-US" b="1" dirty="0" smtClean="0">
              <a:solidFill>
                <a:srgbClr val="000000"/>
              </a:solidFill>
              <a:cs typeface="Arial" pitchFamily="34" charset="0"/>
            </a:endParaRPr>
          </a:p>
          <a:p>
            <a:r>
              <a:rPr lang="en-US" b="1" dirty="0" smtClean="0">
                <a:solidFill>
                  <a:srgbClr val="000000"/>
                </a:solidFill>
                <a:cs typeface="Arial" pitchFamily="34" charset="0"/>
              </a:rPr>
              <a:t>78M </a:t>
            </a:r>
            <a:r>
              <a:rPr lang="en-US" b="1" dirty="0">
                <a:solidFill>
                  <a:srgbClr val="000000"/>
                </a:solidFill>
                <a:cs typeface="Arial" pitchFamily="34" charset="0"/>
              </a:rPr>
              <a:t>lbs</a:t>
            </a:r>
            <a:r>
              <a:rPr lang="en-US" b="1" dirty="0" smtClean="0">
                <a:solidFill>
                  <a:srgbClr val="000000"/>
                </a:solidFill>
                <a:cs typeface="Arial" pitchFamily="34" charset="0"/>
              </a:rPr>
              <a:t>.:  </a:t>
            </a:r>
            <a:r>
              <a:rPr lang="en-US" sz="1400" dirty="0" smtClean="0">
                <a:solidFill>
                  <a:srgbClr val="000000"/>
                </a:solidFill>
                <a:cs typeface="Arial" pitchFamily="34" charset="0"/>
              </a:rPr>
              <a:t>Annual </a:t>
            </a:r>
            <a:r>
              <a:rPr lang="en-US" sz="1400" dirty="0">
                <a:solidFill>
                  <a:srgbClr val="000000"/>
                </a:solidFill>
                <a:cs typeface="Arial" pitchFamily="34" charset="0"/>
              </a:rPr>
              <a:t>reductions in GHG</a:t>
            </a:r>
            <a:r>
              <a:rPr lang="en-US" sz="1400" baseline="-25000" dirty="0">
                <a:solidFill>
                  <a:srgbClr val="000000"/>
                </a:solidFill>
                <a:cs typeface="Arial" pitchFamily="34" charset="0"/>
              </a:rPr>
              <a:t> </a:t>
            </a:r>
            <a:r>
              <a:rPr lang="en-US" sz="1400" dirty="0" smtClean="0">
                <a:solidFill>
                  <a:srgbClr val="000000"/>
                </a:solidFill>
                <a:cs typeface="Arial" pitchFamily="34" charset="0"/>
              </a:rPr>
              <a:t>emissions</a:t>
            </a:r>
          </a:p>
          <a:p>
            <a:pPr lvl="0"/>
            <a:r>
              <a:rPr lang="en-US" b="1" dirty="0" smtClean="0">
                <a:solidFill>
                  <a:srgbClr val="000000"/>
                </a:solidFill>
                <a:cs typeface="Arial" pitchFamily="34" charset="0"/>
              </a:rPr>
              <a:t>15M Gallons:  </a:t>
            </a:r>
            <a:r>
              <a:rPr lang="en-US" sz="1400" dirty="0" smtClean="0">
                <a:solidFill>
                  <a:srgbClr val="000000"/>
                </a:solidFill>
                <a:cs typeface="Arial" pitchFamily="34" charset="0"/>
              </a:rPr>
              <a:t>Annual </a:t>
            </a:r>
            <a:r>
              <a:rPr lang="en-US" sz="1400" dirty="0">
                <a:solidFill>
                  <a:srgbClr val="000000"/>
                </a:solidFill>
                <a:cs typeface="Arial" pitchFamily="34" charset="0"/>
              </a:rPr>
              <a:t>water </a:t>
            </a:r>
            <a:r>
              <a:rPr lang="en-US" sz="1400" dirty="0" smtClean="0">
                <a:solidFill>
                  <a:srgbClr val="000000"/>
                </a:solidFill>
                <a:cs typeface="Arial" pitchFamily="34" charset="0"/>
              </a:rPr>
              <a:t>savings</a:t>
            </a:r>
          </a:p>
          <a:p>
            <a:pPr lvl="0"/>
            <a:r>
              <a:rPr lang="en-US" b="1" dirty="0" smtClean="0">
                <a:solidFill>
                  <a:srgbClr val="000000"/>
                </a:solidFill>
                <a:cs typeface="Arial" pitchFamily="34" charset="0"/>
              </a:rPr>
              <a:t>375</a:t>
            </a:r>
            <a:r>
              <a:rPr lang="en-US" sz="1400" dirty="0" smtClean="0">
                <a:solidFill>
                  <a:srgbClr val="000000"/>
                </a:solidFill>
                <a:cs typeface="Arial" pitchFamily="34" charset="0"/>
              </a:rPr>
              <a:t>:  Acres of land preserved</a:t>
            </a:r>
          </a:p>
        </p:txBody>
      </p:sp>
      <p:pic>
        <p:nvPicPr>
          <p:cNvPr id="22" name="Pictur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7502" y="1070592"/>
            <a:ext cx="2496365" cy="2244108"/>
          </a:xfrm>
          <a:prstGeom prst="rect">
            <a:avLst/>
          </a:prstGeom>
        </p:spPr>
      </p:pic>
      <p:sp>
        <p:nvSpPr>
          <p:cNvPr id="24" name="TextBox 23"/>
          <p:cNvSpPr txBox="1"/>
          <p:nvPr/>
        </p:nvSpPr>
        <p:spPr>
          <a:xfrm>
            <a:off x="324591" y="1046161"/>
            <a:ext cx="2501054" cy="830997"/>
          </a:xfrm>
          <a:prstGeom prst="rect">
            <a:avLst/>
          </a:prstGeom>
          <a:solidFill>
            <a:schemeClr val="bg1">
              <a:lumMod val="50000"/>
              <a:alpha val="80000"/>
            </a:schemeClr>
          </a:solidFill>
          <a:ln>
            <a:noFill/>
          </a:ln>
        </p:spPr>
        <p:txBody>
          <a:bodyPr wrap="square" rtlCol="0">
            <a:spAutoFit/>
          </a:bodyPr>
          <a:lstStyle/>
          <a:p>
            <a:r>
              <a:rPr lang="en-US" sz="1600" b="1" dirty="0" smtClean="0"/>
              <a:t>Example:  </a:t>
            </a:r>
            <a:r>
              <a:rPr lang="en-US" sz="1600" dirty="0" smtClean="0"/>
              <a:t>180 </a:t>
            </a:r>
            <a:r>
              <a:rPr lang="en-US" sz="1600" dirty="0" err="1" smtClean="0"/>
              <a:t>Napolean</a:t>
            </a:r>
            <a:r>
              <a:rPr lang="en-US" sz="1600" dirty="0" smtClean="0"/>
              <a:t> St.</a:t>
            </a:r>
          </a:p>
          <a:p>
            <a:pPr marL="171450" indent="-171450">
              <a:buFont typeface="Arial"/>
              <a:buChar char="•"/>
            </a:pPr>
            <a:r>
              <a:rPr lang="en-US" sz="1600" dirty="0" smtClean="0"/>
              <a:t>PV Sq. Ft = 47,600</a:t>
            </a:r>
          </a:p>
          <a:p>
            <a:pPr marL="171450" indent="-171450">
              <a:buFont typeface="Arial"/>
              <a:buChar char="•"/>
            </a:pPr>
            <a:r>
              <a:rPr lang="en-US" sz="1600" dirty="0" smtClean="0"/>
              <a:t>System size = 714 kW</a:t>
            </a:r>
            <a:endParaRPr lang="en-US" sz="1600" dirty="0"/>
          </a:p>
        </p:txBody>
      </p:sp>
      <p:pic>
        <p:nvPicPr>
          <p:cNvPr id="25" name="Picture 2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05375" y="1070591"/>
            <a:ext cx="2533250" cy="2244108"/>
          </a:xfrm>
          <a:prstGeom prst="rect">
            <a:avLst/>
          </a:prstGeom>
        </p:spPr>
      </p:pic>
      <p:sp>
        <p:nvSpPr>
          <p:cNvPr id="26" name="TextBox 25"/>
          <p:cNvSpPr txBox="1"/>
          <p:nvPr/>
        </p:nvSpPr>
        <p:spPr>
          <a:xfrm>
            <a:off x="3305544" y="1046161"/>
            <a:ext cx="2532912" cy="830997"/>
          </a:xfrm>
          <a:prstGeom prst="rect">
            <a:avLst/>
          </a:prstGeom>
          <a:solidFill>
            <a:schemeClr val="bg1">
              <a:lumMod val="50000"/>
              <a:alpha val="80000"/>
            </a:schemeClr>
          </a:solidFill>
          <a:ln>
            <a:noFill/>
          </a:ln>
        </p:spPr>
        <p:txBody>
          <a:bodyPr wrap="square" rtlCol="0">
            <a:spAutoFit/>
          </a:bodyPr>
          <a:lstStyle/>
          <a:p>
            <a:r>
              <a:rPr lang="en-US" sz="1600" b="1" dirty="0" smtClean="0">
                <a:latin typeface="+mj-lt"/>
              </a:rPr>
              <a:t>Example:  </a:t>
            </a:r>
            <a:r>
              <a:rPr lang="en-US" sz="1600" dirty="0">
                <a:solidFill>
                  <a:srgbClr val="000000"/>
                </a:solidFill>
                <a:latin typeface="+mj-lt"/>
                <a:ea typeface="Lucida Grande"/>
                <a:cs typeface="Lucida Grande"/>
              </a:rPr>
              <a:t>1485 Bay </a:t>
            </a:r>
            <a:r>
              <a:rPr lang="en-US" sz="1600" dirty="0" smtClean="0">
                <a:solidFill>
                  <a:srgbClr val="000000"/>
                </a:solidFill>
                <a:latin typeface="+mj-lt"/>
                <a:ea typeface="Lucida Grande"/>
                <a:cs typeface="Lucida Grande"/>
              </a:rPr>
              <a:t>Shore</a:t>
            </a:r>
          </a:p>
          <a:p>
            <a:pPr marL="171450" indent="-171450">
              <a:buFont typeface="Arial"/>
              <a:buChar char="•"/>
            </a:pPr>
            <a:r>
              <a:rPr lang="en-US" sz="1600" dirty="0" smtClean="0">
                <a:latin typeface="+mj-lt"/>
              </a:rPr>
              <a:t>PV Sq. Ft = 37,800</a:t>
            </a:r>
          </a:p>
          <a:p>
            <a:pPr marL="171450" indent="-171450">
              <a:buFont typeface="Arial"/>
              <a:buChar char="•"/>
            </a:pPr>
            <a:r>
              <a:rPr lang="en-US" sz="1600" dirty="0" smtClean="0">
                <a:latin typeface="+mj-lt"/>
              </a:rPr>
              <a:t>System size = 567 kW</a:t>
            </a:r>
            <a:endParaRPr lang="en-US" sz="1600" dirty="0">
              <a:latin typeface="+mj-lt"/>
            </a:endParaRPr>
          </a:p>
        </p:txBody>
      </p:sp>
      <p:pic>
        <p:nvPicPr>
          <p:cNvPr id="27" name="Picture 26" descr="Hunters Point residential pic.tif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02439" y="1070590"/>
            <a:ext cx="2536761" cy="2244109"/>
          </a:xfrm>
          <a:prstGeom prst="rect">
            <a:avLst/>
          </a:prstGeom>
        </p:spPr>
      </p:pic>
      <p:sp>
        <p:nvSpPr>
          <p:cNvPr id="28" name="TextBox 27"/>
          <p:cNvSpPr txBox="1"/>
          <p:nvPr/>
        </p:nvSpPr>
        <p:spPr>
          <a:xfrm>
            <a:off x="6306288" y="1046161"/>
            <a:ext cx="2532912" cy="830997"/>
          </a:xfrm>
          <a:prstGeom prst="rect">
            <a:avLst/>
          </a:prstGeom>
          <a:solidFill>
            <a:schemeClr val="bg1">
              <a:lumMod val="50000"/>
              <a:alpha val="80000"/>
            </a:schemeClr>
          </a:solidFill>
          <a:ln>
            <a:noFill/>
          </a:ln>
        </p:spPr>
        <p:txBody>
          <a:bodyPr wrap="square" rtlCol="0">
            <a:spAutoFit/>
          </a:bodyPr>
          <a:lstStyle/>
          <a:p>
            <a:r>
              <a:rPr lang="en-US" sz="1600" b="1" dirty="0" smtClean="0">
                <a:latin typeface="+mj-lt"/>
              </a:rPr>
              <a:t>Example:  </a:t>
            </a:r>
            <a:r>
              <a:rPr lang="en-US" sz="1600" dirty="0" smtClean="0">
                <a:solidFill>
                  <a:srgbClr val="000000"/>
                </a:solidFill>
                <a:latin typeface="+mj-lt"/>
                <a:ea typeface="Lucida Grande"/>
                <a:cs typeface="Lucida Grande"/>
              </a:rPr>
              <a:t>50 avg. rooftops</a:t>
            </a:r>
          </a:p>
          <a:p>
            <a:pPr marL="171450" indent="-171450">
              <a:buFont typeface="Arial"/>
              <a:buChar char="•"/>
            </a:pPr>
            <a:r>
              <a:rPr lang="en-US" sz="1600" smtClean="0">
                <a:latin typeface="+mj-lt"/>
              </a:rPr>
              <a:t>Avg. PV </a:t>
            </a:r>
            <a:r>
              <a:rPr lang="en-US" sz="1600" dirty="0" smtClean="0">
                <a:latin typeface="+mj-lt"/>
              </a:rPr>
              <a:t>Sq. Ft = 343</a:t>
            </a:r>
          </a:p>
          <a:p>
            <a:pPr marL="171450" indent="-171450">
              <a:buFont typeface="Arial"/>
              <a:buChar char="•"/>
            </a:pPr>
            <a:r>
              <a:rPr lang="en-US" sz="1600" dirty="0" smtClean="0">
                <a:latin typeface="+mj-lt"/>
              </a:rPr>
              <a:t>Avg. system size = 5 kW</a:t>
            </a:r>
            <a:endParaRPr lang="en-US" sz="1600" dirty="0">
              <a:latin typeface="+mj-lt"/>
            </a:endParaRPr>
          </a:p>
        </p:txBody>
      </p:sp>
      <p:sp>
        <p:nvSpPr>
          <p:cNvPr id="29" name="TextBox 28"/>
          <p:cNvSpPr txBox="1"/>
          <p:nvPr/>
        </p:nvSpPr>
        <p:spPr>
          <a:xfrm>
            <a:off x="673100" y="3211487"/>
            <a:ext cx="1928733" cy="338554"/>
          </a:xfrm>
          <a:prstGeom prst="rect">
            <a:avLst/>
          </a:prstGeom>
          <a:noFill/>
        </p:spPr>
        <p:txBody>
          <a:bodyPr wrap="none" rtlCol="0">
            <a:spAutoFit/>
          </a:bodyPr>
          <a:lstStyle/>
          <a:p>
            <a:r>
              <a:rPr lang="en-US" sz="1600" b="1" dirty="0" smtClean="0"/>
              <a:t>Commercial: 18 MW  </a:t>
            </a:r>
            <a:endParaRPr lang="en-US" sz="1600" b="1" dirty="0"/>
          </a:p>
        </p:txBody>
      </p:sp>
      <p:sp>
        <p:nvSpPr>
          <p:cNvPr id="30" name="TextBox 29"/>
          <p:cNvSpPr txBox="1"/>
          <p:nvPr/>
        </p:nvSpPr>
        <p:spPr>
          <a:xfrm>
            <a:off x="3632200" y="3211487"/>
            <a:ext cx="1851789" cy="338554"/>
          </a:xfrm>
          <a:prstGeom prst="rect">
            <a:avLst/>
          </a:prstGeom>
          <a:noFill/>
        </p:spPr>
        <p:txBody>
          <a:bodyPr wrap="none" rtlCol="0">
            <a:spAutoFit/>
          </a:bodyPr>
          <a:lstStyle/>
          <a:p>
            <a:r>
              <a:rPr lang="en-US" sz="1600" b="1" dirty="0" smtClean="0"/>
              <a:t>Parking Lots: 2 MW  </a:t>
            </a:r>
            <a:endParaRPr lang="en-US" sz="1600" b="1" dirty="0"/>
          </a:p>
        </p:txBody>
      </p:sp>
      <p:sp>
        <p:nvSpPr>
          <p:cNvPr id="31" name="TextBox 30"/>
          <p:cNvSpPr txBox="1"/>
          <p:nvPr/>
        </p:nvSpPr>
        <p:spPr>
          <a:xfrm>
            <a:off x="6350461" y="3211487"/>
            <a:ext cx="2544286" cy="338554"/>
          </a:xfrm>
          <a:prstGeom prst="rect">
            <a:avLst/>
          </a:prstGeom>
          <a:noFill/>
        </p:spPr>
        <p:txBody>
          <a:bodyPr wrap="none" rtlCol="0">
            <a:spAutoFit/>
          </a:bodyPr>
          <a:lstStyle/>
          <a:p>
            <a:r>
              <a:rPr lang="en-US" sz="1600" b="1" dirty="0" smtClean="0"/>
              <a:t>Residential &amp; MDU: 10 MW  </a:t>
            </a:r>
            <a:endParaRPr lang="en-US" sz="1600" b="1" dirty="0"/>
          </a:p>
        </p:txBody>
      </p:sp>
      <p:sp>
        <p:nvSpPr>
          <p:cNvPr id="32" name="TextBox 31"/>
          <p:cNvSpPr txBox="1"/>
          <p:nvPr/>
        </p:nvSpPr>
        <p:spPr>
          <a:xfrm>
            <a:off x="1568614" y="707607"/>
            <a:ext cx="6006773" cy="338554"/>
          </a:xfrm>
          <a:prstGeom prst="rect">
            <a:avLst/>
          </a:prstGeom>
          <a:noFill/>
        </p:spPr>
        <p:txBody>
          <a:bodyPr wrap="none" rtlCol="0">
            <a:spAutoFit/>
          </a:bodyPr>
          <a:lstStyle/>
          <a:p>
            <a:r>
              <a:rPr lang="en-US" sz="1600" b="1" dirty="0" smtClean="0"/>
              <a:t>50 MW Total = Existing Structures @ 30 MW + Redev Zone @ 20 MW</a:t>
            </a:r>
            <a:endParaRPr lang="en-US" sz="1600" b="1" dirty="0"/>
          </a:p>
        </p:txBody>
      </p:sp>
    </p:spTree>
    <p:extLst>
      <p:ext uri="{BB962C8B-B14F-4D97-AF65-F5344CB8AC3E}">
        <p14:creationId xmlns:p14="http://schemas.microsoft.com/office/powerpoint/2010/main" val="3847667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Long Island Community </a:t>
            </a:r>
            <a:r>
              <a:rPr lang="en-US" dirty="0" err="1" smtClean="0"/>
              <a:t>Microgrid</a:t>
            </a:r>
            <a:r>
              <a:rPr lang="en-US" dirty="0" smtClean="0"/>
              <a:t> Project</a:t>
            </a:r>
            <a:endParaRPr lang="en-US" dirty="0"/>
          </a:p>
        </p:txBody>
      </p:sp>
      <p:sp>
        <p:nvSpPr>
          <p:cNvPr id="5" name="TextBox 4"/>
          <p:cNvSpPr txBox="1"/>
          <p:nvPr/>
        </p:nvSpPr>
        <p:spPr>
          <a:xfrm>
            <a:off x="0" y="1608161"/>
            <a:ext cx="3810000" cy="369332"/>
          </a:xfrm>
          <a:prstGeom prst="rect">
            <a:avLst/>
          </a:prstGeom>
          <a:noFill/>
        </p:spPr>
        <p:txBody>
          <a:bodyPr wrap="square" rtlCol="0">
            <a:spAutoFit/>
          </a:bodyPr>
          <a:lstStyle/>
          <a:p>
            <a:endParaRPr lang="en-US" dirty="0"/>
          </a:p>
        </p:txBody>
      </p:sp>
      <p:sp>
        <p:nvSpPr>
          <p:cNvPr id="6" name="Content Placeholder 2"/>
          <p:cNvSpPr txBox="1">
            <a:spLocks/>
          </p:cNvSpPr>
          <p:nvPr/>
        </p:nvSpPr>
        <p:spPr bwMode="auto">
          <a:xfrm>
            <a:off x="116019" y="761999"/>
            <a:ext cx="5371042" cy="57822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Tx/>
              <a:buBlip>
                <a:blip r:embed="rId3"/>
              </a:buBlip>
              <a:defRPr sz="3200">
                <a:solidFill>
                  <a:schemeClr val="tx2">
                    <a:lumMod val="65000"/>
                    <a:lumOff val="35000"/>
                  </a:schemeClr>
                </a:solidFill>
                <a:latin typeface="+mn-lt"/>
                <a:ea typeface="+mn-ea"/>
                <a:cs typeface="+mn-cs"/>
              </a:defRPr>
            </a:lvl1pPr>
            <a:lvl2pPr marL="742950" indent="-285750" algn="l" rtl="0" eaLnBrk="0" fontAlgn="base" hangingPunct="0">
              <a:spcBef>
                <a:spcPct val="20000"/>
              </a:spcBef>
              <a:spcAft>
                <a:spcPct val="0"/>
              </a:spcAft>
              <a:buClr>
                <a:srgbClr val="33CC33"/>
              </a:buClr>
              <a:buFontTx/>
              <a:buBlip>
                <a:blip r:embed="rId3"/>
              </a:buBlip>
              <a:defRPr sz="2800">
                <a:solidFill>
                  <a:schemeClr val="tx2">
                    <a:lumMod val="65000"/>
                    <a:lumOff val="35000"/>
                  </a:schemeClr>
                </a:solidFill>
                <a:latin typeface="+mn-lt"/>
                <a:ea typeface="+mn-ea"/>
                <a:cs typeface="+mn-cs"/>
              </a:defRPr>
            </a:lvl2pPr>
            <a:lvl3pPr marL="1143000" indent="-228600" algn="l" rtl="0" eaLnBrk="0" fontAlgn="base" hangingPunct="0">
              <a:spcBef>
                <a:spcPct val="20000"/>
              </a:spcBef>
              <a:spcAft>
                <a:spcPct val="0"/>
              </a:spcAft>
              <a:buClr>
                <a:srgbClr val="66FF33"/>
              </a:buClr>
              <a:buFontTx/>
              <a:buBlip>
                <a:blip r:embed="rId3"/>
              </a:buBlip>
              <a:defRPr sz="2400">
                <a:solidFill>
                  <a:schemeClr val="tx2">
                    <a:lumMod val="65000"/>
                    <a:lumOff val="35000"/>
                  </a:schemeClr>
                </a:solidFill>
                <a:latin typeface="+mn-lt"/>
                <a:ea typeface="+mn-ea"/>
                <a:cs typeface="+mn-cs"/>
              </a:defRPr>
            </a:lvl3pPr>
            <a:lvl4pPr marL="16002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4pPr>
            <a:lvl5pPr marL="20574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indent="0">
              <a:buNone/>
            </a:pPr>
            <a:r>
              <a:rPr lang="en-US" sz="1800" b="1" u="sng" dirty="0" smtClean="0">
                <a:solidFill>
                  <a:schemeClr val="tx1"/>
                </a:solidFill>
              </a:rPr>
              <a:t>Overview</a:t>
            </a:r>
            <a:endParaRPr lang="en-US" sz="1800" dirty="0" smtClean="0">
              <a:solidFill>
                <a:schemeClr val="tx1"/>
              </a:solidFill>
            </a:endParaRPr>
          </a:p>
          <a:p>
            <a:endParaRPr lang="en-US" sz="900" dirty="0" smtClean="0">
              <a:solidFill>
                <a:schemeClr val="tx1"/>
              </a:solidFill>
            </a:endParaRPr>
          </a:p>
          <a:p>
            <a:r>
              <a:rPr lang="en-US" sz="1800" dirty="0" smtClean="0">
                <a:solidFill>
                  <a:schemeClr val="tx1"/>
                </a:solidFill>
              </a:rPr>
              <a:t>Collaboration </a:t>
            </a:r>
            <a:r>
              <a:rPr lang="en-US" sz="1800" dirty="0">
                <a:solidFill>
                  <a:schemeClr val="tx1"/>
                </a:solidFill>
              </a:rPr>
              <a:t>with </a:t>
            </a:r>
            <a:r>
              <a:rPr lang="en-US" sz="1800" dirty="0" smtClean="0">
                <a:solidFill>
                  <a:schemeClr val="tx1"/>
                </a:solidFill>
              </a:rPr>
              <a:t>PSEG </a:t>
            </a:r>
            <a:r>
              <a:rPr lang="en-US" sz="1800" dirty="0" smtClean="0">
                <a:solidFill>
                  <a:schemeClr val="tx1"/>
                </a:solidFill>
              </a:rPr>
              <a:t>Long </a:t>
            </a:r>
            <a:r>
              <a:rPr lang="en-US" sz="1800" dirty="0" smtClean="0">
                <a:solidFill>
                  <a:schemeClr val="tx1"/>
                </a:solidFill>
              </a:rPr>
              <a:t>Island, Long </a:t>
            </a:r>
            <a:r>
              <a:rPr lang="en-US" sz="1800" dirty="0" smtClean="0">
                <a:solidFill>
                  <a:schemeClr val="tx1"/>
                </a:solidFill>
              </a:rPr>
              <a:t>Island Power Authority (LIPA</a:t>
            </a:r>
            <a:r>
              <a:rPr lang="en-US" sz="1800" dirty="0" smtClean="0">
                <a:solidFill>
                  <a:schemeClr val="tx1"/>
                </a:solidFill>
              </a:rPr>
              <a:t>), and NYSERDA </a:t>
            </a:r>
            <a:r>
              <a:rPr lang="en-US" sz="1800" dirty="0" smtClean="0">
                <a:solidFill>
                  <a:schemeClr val="tx1"/>
                </a:solidFill>
              </a:rPr>
              <a:t>covering a substation in </a:t>
            </a:r>
            <a:r>
              <a:rPr lang="en-US" sz="1800" dirty="0" smtClean="0">
                <a:solidFill>
                  <a:schemeClr val="tx1"/>
                </a:solidFill>
              </a:rPr>
              <a:t>East Hampton, NY that serves thousands of customers</a:t>
            </a:r>
          </a:p>
          <a:p>
            <a:pPr marL="0" indent="0">
              <a:buNone/>
            </a:pPr>
            <a:endParaRPr lang="en-US" sz="900" dirty="0" smtClean="0">
              <a:solidFill>
                <a:schemeClr val="tx1"/>
              </a:solidFill>
            </a:endParaRPr>
          </a:p>
          <a:p>
            <a:r>
              <a:rPr lang="en-US" sz="1800" dirty="0" smtClean="0">
                <a:solidFill>
                  <a:schemeClr val="tx1"/>
                </a:solidFill>
              </a:rPr>
              <a:t>15 </a:t>
            </a:r>
            <a:r>
              <a:rPr lang="en-US" sz="1800" dirty="0">
                <a:solidFill>
                  <a:schemeClr val="tx1"/>
                </a:solidFill>
              </a:rPr>
              <a:t>MW of local </a:t>
            </a:r>
            <a:r>
              <a:rPr lang="en-US" sz="1800" dirty="0" smtClean="0">
                <a:solidFill>
                  <a:schemeClr val="tx1"/>
                </a:solidFill>
              </a:rPr>
              <a:t>solar (via Feed-In Tariff) </a:t>
            </a:r>
            <a:r>
              <a:rPr lang="en-US" sz="1800" dirty="0">
                <a:solidFill>
                  <a:schemeClr val="tx1"/>
                </a:solidFill>
              </a:rPr>
              <a:t>combined with a 5 MW / 25 </a:t>
            </a:r>
            <a:r>
              <a:rPr lang="en-US" sz="1800" dirty="0" err="1">
                <a:solidFill>
                  <a:schemeClr val="tx1"/>
                </a:solidFill>
              </a:rPr>
              <a:t>MWh</a:t>
            </a:r>
            <a:r>
              <a:rPr lang="en-US" sz="1800" dirty="0">
                <a:solidFill>
                  <a:schemeClr val="tx1"/>
                </a:solidFill>
              </a:rPr>
              <a:t> battery </a:t>
            </a:r>
            <a:r>
              <a:rPr lang="en-US" sz="1800" dirty="0" smtClean="0">
                <a:solidFill>
                  <a:schemeClr val="tx1"/>
                </a:solidFill>
              </a:rPr>
              <a:t>system</a:t>
            </a:r>
            <a:endParaRPr lang="en-US" sz="1800" dirty="0" smtClean="0">
              <a:solidFill>
                <a:schemeClr val="tx1"/>
              </a:solidFill>
            </a:endParaRPr>
          </a:p>
          <a:p>
            <a:endParaRPr lang="en-US" sz="900" dirty="0" smtClean="0">
              <a:solidFill>
                <a:schemeClr val="tx1"/>
              </a:solidFill>
            </a:endParaRPr>
          </a:p>
          <a:p>
            <a:r>
              <a:rPr lang="en-US" sz="1800" dirty="0" smtClean="0">
                <a:solidFill>
                  <a:schemeClr val="tx1"/>
                </a:solidFill>
              </a:rPr>
              <a:t>50% of total annual energy from local renewables while minimizing use of existing fossil generators, including local diesel </a:t>
            </a:r>
            <a:r>
              <a:rPr lang="en-US" sz="1800" dirty="0" err="1" smtClean="0">
                <a:solidFill>
                  <a:schemeClr val="tx1"/>
                </a:solidFill>
              </a:rPr>
              <a:t>peakers</a:t>
            </a:r>
            <a:r>
              <a:rPr lang="en-US" sz="1800" dirty="0" smtClean="0">
                <a:solidFill>
                  <a:schemeClr val="tx1"/>
                </a:solidFill>
              </a:rPr>
              <a:t> and backup facilities</a:t>
            </a:r>
          </a:p>
          <a:p>
            <a:endParaRPr lang="en-US" sz="900" dirty="0">
              <a:solidFill>
                <a:schemeClr val="tx1"/>
              </a:solidFill>
            </a:endParaRPr>
          </a:p>
          <a:p>
            <a:r>
              <a:rPr lang="en-US" sz="1800" dirty="0" smtClean="0">
                <a:solidFill>
                  <a:schemeClr val="tx1"/>
                </a:solidFill>
              </a:rPr>
              <a:t>Indefinite and ongoing power backup to multiple critical facilities, including a fire station and two water pumping/filtration facilities</a:t>
            </a:r>
            <a:endParaRPr lang="en-US" sz="1800" dirty="0" smtClean="0">
              <a:solidFill>
                <a:schemeClr val="tx1"/>
              </a:solidFill>
            </a:endParaRPr>
          </a:p>
          <a:p>
            <a:endParaRPr lang="en-US" sz="900" dirty="0" smtClean="0">
              <a:solidFill>
                <a:schemeClr val="tx1"/>
              </a:solidFill>
            </a:endParaRPr>
          </a:p>
          <a:p>
            <a:r>
              <a:rPr lang="en-US" sz="1800" dirty="0" smtClean="0">
                <a:solidFill>
                  <a:schemeClr val="tx1"/>
                </a:solidFill>
              </a:rPr>
              <a:t>Sets </a:t>
            </a:r>
            <a:r>
              <a:rPr lang="en-US" sz="1800" dirty="0">
                <a:solidFill>
                  <a:schemeClr val="tx1"/>
                </a:solidFill>
              </a:rPr>
              <a:t>the stage to preempt hundreds of millions </a:t>
            </a:r>
            <a:r>
              <a:rPr lang="en-US" sz="1800" dirty="0" smtClean="0">
                <a:solidFill>
                  <a:schemeClr val="tx1"/>
                </a:solidFill>
              </a:rPr>
              <a:t>of dollars in transmission and fossil generation investments</a:t>
            </a:r>
            <a:endParaRPr lang="en-US" sz="900" dirty="0" smtClean="0">
              <a:solidFill>
                <a:schemeClr val="tx1"/>
              </a:solidFill>
            </a:endParaRPr>
          </a:p>
          <a:p>
            <a:pPr marL="0" indent="0">
              <a:buNone/>
            </a:pPr>
            <a:endParaRPr lang="en-US" sz="1400" dirty="0">
              <a:solidFill>
                <a:schemeClr val="tx1"/>
              </a:solidFill>
            </a:endParaRPr>
          </a:p>
        </p:txBody>
      </p:sp>
      <p:pic>
        <p:nvPicPr>
          <p:cNvPr id="1026" name="Picture 2" descr="http://i.ytimg.com/vi/MjXT_SBNkGk/hq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7061" y="2282293"/>
            <a:ext cx="3429000" cy="27215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5487061" y="1159359"/>
            <a:ext cx="3429000" cy="825500"/>
          </a:xfrm>
          <a:prstGeom prst="rect">
            <a:avLst/>
          </a:prstGeom>
        </p:spPr>
      </p:pic>
      <p:pic>
        <p:nvPicPr>
          <p:cNvPr id="4" name="Picture 3"/>
          <p:cNvPicPr>
            <a:picLocks noChangeAspect="1"/>
          </p:cNvPicPr>
          <p:nvPr/>
        </p:nvPicPr>
        <p:blipFill>
          <a:blip r:embed="rId6"/>
          <a:stretch>
            <a:fillRect/>
          </a:stretch>
        </p:blipFill>
        <p:spPr>
          <a:xfrm>
            <a:off x="5487061" y="5308599"/>
            <a:ext cx="3429000" cy="719305"/>
          </a:xfrm>
          <a:prstGeom prst="rect">
            <a:avLst/>
          </a:prstGeom>
        </p:spPr>
      </p:pic>
    </p:spTree>
    <p:extLst>
      <p:ext uri="{BB962C8B-B14F-4D97-AF65-F5344CB8AC3E}">
        <p14:creationId xmlns:p14="http://schemas.microsoft.com/office/powerpoint/2010/main" val="338667919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Configuration Options</a:t>
            </a:r>
            <a:endParaRPr lang="en-US" dirty="0"/>
          </a:p>
        </p:txBody>
      </p:sp>
      <p:sp>
        <p:nvSpPr>
          <p:cNvPr id="3" name="Content Placeholder 2"/>
          <p:cNvSpPr>
            <a:spLocks noGrp="1"/>
          </p:cNvSpPr>
          <p:nvPr>
            <p:ph idx="1"/>
          </p:nvPr>
        </p:nvSpPr>
        <p:spPr>
          <a:xfrm>
            <a:off x="268942" y="973565"/>
            <a:ext cx="8265458" cy="5249436"/>
          </a:xfrm>
        </p:spPr>
        <p:txBody>
          <a:bodyPr>
            <a:noAutofit/>
          </a:bodyPr>
          <a:lstStyle/>
          <a:p>
            <a:pPr marL="0" indent="0">
              <a:buNone/>
            </a:pPr>
            <a:r>
              <a:rPr lang="en-US" sz="1800" b="1" dirty="0" smtClean="0">
                <a:solidFill>
                  <a:schemeClr val="tx1"/>
                </a:solidFill>
              </a:rPr>
              <a:t>Option 1:  Dedicated Feeder</a:t>
            </a:r>
          </a:p>
          <a:p>
            <a:pPr lvl="1">
              <a:buFont typeface="Arial"/>
              <a:buChar char="•"/>
            </a:pPr>
            <a:r>
              <a:rPr lang="en-US" sz="1600" u="sng" dirty="0" smtClean="0">
                <a:solidFill>
                  <a:schemeClr val="tx1"/>
                </a:solidFill>
              </a:rPr>
              <a:t>Energy Storage</a:t>
            </a:r>
            <a:r>
              <a:rPr lang="en-US" sz="1600" dirty="0" smtClean="0">
                <a:solidFill>
                  <a:schemeClr val="tx1"/>
                </a:solidFill>
              </a:rPr>
              <a:t>:  single large ES facility connected to substation via dedicated feeder</a:t>
            </a:r>
          </a:p>
          <a:p>
            <a:pPr lvl="1">
              <a:buFont typeface="Arial"/>
              <a:buChar char="•"/>
            </a:pPr>
            <a:r>
              <a:rPr lang="en-US" sz="1600" u="sng" dirty="0" smtClean="0">
                <a:solidFill>
                  <a:schemeClr val="tx1"/>
                </a:solidFill>
              </a:rPr>
              <a:t>PV</a:t>
            </a:r>
            <a:r>
              <a:rPr lang="en-US" sz="1600" dirty="0" smtClean="0">
                <a:solidFill>
                  <a:schemeClr val="tx1"/>
                </a:solidFill>
              </a:rPr>
              <a:t>:  all connected via the dedicated feeder, regardless of whether from a single solar facility or distributed at critical load sites and/or other site</a:t>
            </a:r>
            <a:r>
              <a:rPr lang="en-US" sz="1600" dirty="0">
                <a:solidFill>
                  <a:schemeClr val="tx1"/>
                </a:solidFill>
              </a:rPr>
              <a:t>s</a:t>
            </a:r>
            <a:endParaRPr lang="en-US" sz="1600" dirty="0" smtClean="0">
              <a:solidFill>
                <a:schemeClr val="tx1"/>
              </a:solidFill>
            </a:endParaRPr>
          </a:p>
          <a:p>
            <a:pPr lvl="1">
              <a:buFont typeface="Arial"/>
              <a:buChar char="•"/>
            </a:pPr>
            <a:r>
              <a:rPr lang="en-US" sz="1600" u="sng" dirty="0" smtClean="0">
                <a:solidFill>
                  <a:schemeClr val="tx1"/>
                </a:solidFill>
              </a:rPr>
              <a:t>Critical loads</a:t>
            </a:r>
            <a:r>
              <a:rPr lang="en-US" sz="1600" dirty="0" smtClean="0">
                <a:solidFill>
                  <a:schemeClr val="tx1"/>
                </a:solidFill>
              </a:rPr>
              <a:t>:  in backup mode, served by the dedicated feeder and its ES &amp; PV facilities</a:t>
            </a:r>
          </a:p>
          <a:p>
            <a:pPr marL="0" indent="0">
              <a:buNone/>
            </a:pPr>
            <a:endParaRPr lang="en-US" sz="1000" b="1" dirty="0" smtClean="0">
              <a:solidFill>
                <a:schemeClr val="tx1"/>
              </a:solidFill>
            </a:endParaRPr>
          </a:p>
          <a:p>
            <a:pPr marL="0" indent="0">
              <a:buNone/>
            </a:pPr>
            <a:r>
              <a:rPr lang="en-US" sz="1800" b="1" dirty="0" smtClean="0">
                <a:solidFill>
                  <a:schemeClr val="tx1"/>
                </a:solidFill>
              </a:rPr>
              <a:t>Option 2:  Distributed</a:t>
            </a:r>
          </a:p>
          <a:p>
            <a:pPr lvl="1">
              <a:buFont typeface="Arial"/>
              <a:buChar char="•"/>
            </a:pPr>
            <a:r>
              <a:rPr lang="en-US" sz="1600" u="sng" dirty="0" smtClean="0">
                <a:solidFill>
                  <a:schemeClr val="tx1"/>
                </a:solidFill>
              </a:rPr>
              <a:t>Energy Storage</a:t>
            </a:r>
            <a:r>
              <a:rPr lang="en-US" sz="1600" dirty="0" smtClean="0">
                <a:solidFill>
                  <a:schemeClr val="tx1"/>
                </a:solidFill>
              </a:rPr>
              <a:t>:  large ES facility connected to substation via dedicated feeder, plus distributed ES facilities located </a:t>
            </a:r>
            <a:r>
              <a:rPr lang="en-US" sz="1600" dirty="0">
                <a:solidFill>
                  <a:schemeClr val="tx1"/>
                </a:solidFill>
              </a:rPr>
              <a:t>at </a:t>
            </a:r>
            <a:r>
              <a:rPr lang="en-US" sz="1600" dirty="0" smtClean="0">
                <a:solidFill>
                  <a:schemeClr val="tx1"/>
                </a:solidFill>
              </a:rPr>
              <a:t>critical </a:t>
            </a:r>
            <a:r>
              <a:rPr lang="en-US" sz="1600" dirty="0">
                <a:solidFill>
                  <a:schemeClr val="tx1"/>
                </a:solidFill>
              </a:rPr>
              <a:t>load </a:t>
            </a:r>
            <a:r>
              <a:rPr lang="en-US" sz="1600" dirty="0" smtClean="0">
                <a:solidFill>
                  <a:schemeClr val="tx1"/>
                </a:solidFill>
              </a:rPr>
              <a:t>sites </a:t>
            </a:r>
          </a:p>
          <a:p>
            <a:pPr lvl="1">
              <a:buFont typeface="Arial"/>
              <a:buChar char="•"/>
            </a:pPr>
            <a:r>
              <a:rPr lang="en-US" sz="1600" u="sng" dirty="0" smtClean="0">
                <a:solidFill>
                  <a:schemeClr val="tx1"/>
                </a:solidFill>
              </a:rPr>
              <a:t>PV</a:t>
            </a:r>
            <a:r>
              <a:rPr lang="en-US" sz="1600" dirty="0" smtClean="0">
                <a:solidFill>
                  <a:schemeClr val="tx1"/>
                </a:solidFill>
              </a:rPr>
              <a:t>:  at critical load sites and/or other sites, connected via normal feeders</a:t>
            </a:r>
          </a:p>
          <a:p>
            <a:pPr lvl="1">
              <a:buFont typeface="Arial"/>
              <a:buChar char="•"/>
            </a:pPr>
            <a:r>
              <a:rPr lang="en-US" sz="1600" u="sng" dirty="0" smtClean="0">
                <a:solidFill>
                  <a:schemeClr val="tx1"/>
                </a:solidFill>
              </a:rPr>
              <a:t>Critical Loads</a:t>
            </a:r>
            <a:r>
              <a:rPr lang="en-US" sz="1600" dirty="0" smtClean="0">
                <a:solidFill>
                  <a:schemeClr val="tx1"/>
                </a:solidFill>
              </a:rPr>
              <a:t>:  in backup mode, served locally by distributed solar + ES.  Relevant </a:t>
            </a:r>
            <a:r>
              <a:rPr lang="en-US" sz="1600" dirty="0">
                <a:solidFill>
                  <a:schemeClr val="tx1"/>
                </a:solidFill>
              </a:rPr>
              <a:t>solar facilities will be </a:t>
            </a:r>
            <a:r>
              <a:rPr lang="en-US" sz="1600" dirty="0" smtClean="0">
                <a:solidFill>
                  <a:schemeClr val="tx1"/>
                </a:solidFill>
              </a:rPr>
              <a:t>shunted to power critical loads and distributed ES facilities directly.</a:t>
            </a:r>
            <a:endParaRPr lang="en-US" sz="1600" dirty="0">
              <a:solidFill>
                <a:schemeClr val="tx1"/>
              </a:solidFill>
            </a:endParaRPr>
          </a:p>
          <a:p>
            <a:pPr>
              <a:buFont typeface="Arial"/>
              <a:buChar char="•"/>
            </a:pPr>
            <a:endParaRPr lang="en-US" sz="1000" dirty="0" smtClean="0">
              <a:solidFill>
                <a:schemeClr val="tx1"/>
              </a:solidFill>
            </a:endParaRPr>
          </a:p>
          <a:p>
            <a:pPr marL="0" indent="0">
              <a:buNone/>
            </a:pPr>
            <a:r>
              <a:rPr lang="en-US" sz="1800" b="1" dirty="0" smtClean="0">
                <a:solidFill>
                  <a:schemeClr val="tx1"/>
                </a:solidFill>
              </a:rPr>
              <a:t>Option 3: </a:t>
            </a:r>
            <a:r>
              <a:rPr lang="en-US" sz="1800" b="1" dirty="0">
                <a:solidFill>
                  <a:schemeClr val="tx1"/>
                </a:solidFill>
              </a:rPr>
              <a:t> </a:t>
            </a:r>
            <a:r>
              <a:rPr lang="en-US" sz="1800" b="1" dirty="0" smtClean="0">
                <a:solidFill>
                  <a:schemeClr val="tx1"/>
                </a:solidFill>
              </a:rPr>
              <a:t>Balanced</a:t>
            </a:r>
          </a:p>
          <a:p>
            <a:pPr lvl="1">
              <a:buFont typeface="Arial"/>
              <a:buChar char="•"/>
            </a:pPr>
            <a:r>
              <a:rPr lang="en-US" sz="1600" u="sng" dirty="0" smtClean="0">
                <a:solidFill>
                  <a:schemeClr val="tx1"/>
                </a:solidFill>
              </a:rPr>
              <a:t>Energy Storage</a:t>
            </a:r>
            <a:r>
              <a:rPr lang="en-US" sz="1600" dirty="0">
                <a:solidFill>
                  <a:schemeClr val="tx1"/>
                </a:solidFill>
              </a:rPr>
              <a:t>:  single large </a:t>
            </a:r>
            <a:r>
              <a:rPr lang="en-US" sz="1600" dirty="0" smtClean="0">
                <a:solidFill>
                  <a:schemeClr val="tx1"/>
                </a:solidFill>
              </a:rPr>
              <a:t>ES facility connected </a:t>
            </a:r>
            <a:r>
              <a:rPr lang="en-US" sz="1600" dirty="0">
                <a:solidFill>
                  <a:schemeClr val="tx1"/>
                </a:solidFill>
              </a:rPr>
              <a:t>to </a:t>
            </a:r>
            <a:r>
              <a:rPr lang="en-US" sz="1600" dirty="0" smtClean="0">
                <a:solidFill>
                  <a:schemeClr val="tx1"/>
                </a:solidFill>
              </a:rPr>
              <a:t>substation via dedicated feeder</a:t>
            </a:r>
          </a:p>
          <a:p>
            <a:pPr lvl="1">
              <a:buFont typeface="Arial"/>
              <a:buChar char="•"/>
            </a:pPr>
            <a:r>
              <a:rPr lang="en-US" sz="1600" u="sng" dirty="0" smtClean="0">
                <a:solidFill>
                  <a:schemeClr val="tx1"/>
                </a:solidFill>
              </a:rPr>
              <a:t>PV</a:t>
            </a:r>
            <a:r>
              <a:rPr lang="en-US" sz="1600" dirty="0" smtClean="0">
                <a:solidFill>
                  <a:schemeClr val="tx1"/>
                </a:solidFill>
              </a:rPr>
              <a:t>:  </a:t>
            </a:r>
            <a:r>
              <a:rPr lang="en-US" sz="1600" dirty="0">
                <a:solidFill>
                  <a:schemeClr val="tx1"/>
                </a:solidFill>
              </a:rPr>
              <a:t>at critical load sites </a:t>
            </a:r>
            <a:r>
              <a:rPr lang="en-US" sz="1600" dirty="0" smtClean="0">
                <a:solidFill>
                  <a:schemeClr val="tx1"/>
                </a:solidFill>
              </a:rPr>
              <a:t>and/or other sites, connected via normal feeders</a:t>
            </a:r>
          </a:p>
          <a:p>
            <a:pPr lvl="1">
              <a:buFont typeface="Arial"/>
              <a:buChar char="•"/>
            </a:pPr>
            <a:r>
              <a:rPr lang="en-US" sz="1600" u="sng" dirty="0" smtClean="0">
                <a:solidFill>
                  <a:schemeClr val="tx1"/>
                </a:solidFill>
              </a:rPr>
              <a:t>Critical Loads</a:t>
            </a:r>
            <a:r>
              <a:rPr lang="en-US" sz="1600" dirty="0" smtClean="0">
                <a:solidFill>
                  <a:schemeClr val="tx1"/>
                </a:solidFill>
              </a:rPr>
              <a:t>:  in </a:t>
            </a:r>
            <a:r>
              <a:rPr lang="en-US" sz="1600" dirty="0">
                <a:solidFill>
                  <a:schemeClr val="tx1"/>
                </a:solidFill>
              </a:rPr>
              <a:t>backup </a:t>
            </a:r>
            <a:r>
              <a:rPr lang="en-US" sz="1600" dirty="0" smtClean="0">
                <a:solidFill>
                  <a:schemeClr val="tx1"/>
                </a:solidFill>
              </a:rPr>
              <a:t>mode</a:t>
            </a:r>
            <a:r>
              <a:rPr lang="en-US" sz="1600" dirty="0">
                <a:solidFill>
                  <a:schemeClr val="tx1"/>
                </a:solidFill>
              </a:rPr>
              <a:t>, Bank 4 and its feeders </a:t>
            </a:r>
            <a:r>
              <a:rPr lang="en-US" sz="1600" dirty="0" smtClean="0">
                <a:solidFill>
                  <a:schemeClr val="tx1"/>
                </a:solidFill>
              </a:rPr>
              <a:t>island from </a:t>
            </a:r>
            <a:r>
              <a:rPr lang="en-US" sz="1600" dirty="0">
                <a:solidFill>
                  <a:schemeClr val="tx1"/>
                </a:solidFill>
              </a:rPr>
              <a:t>the transmission grid and </a:t>
            </a:r>
            <a:r>
              <a:rPr lang="en-US" sz="1600" dirty="0" smtClean="0">
                <a:solidFill>
                  <a:schemeClr val="tx1"/>
                </a:solidFill>
              </a:rPr>
              <a:t>shed </a:t>
            </a:r>
            <a:r>
              <a:rPr lang="en-US" sz="1600" dirty="0">
                <a:solidFill>
                  <a:schemeClr val="tx1"/>
                </a:solidFill>
              </a:rPr>
              <a:t>all non-critical </a:t>
            </a:r>
            <a:r>
              <a:rPr lang="en-US" sz="1600" dirty="0" smtClean="0">
                <a:solidFill>
                  <a:schemeClr val="tx1"/>
                </a:solidFill>
              </a:rPr>
              <a:t>loads. </a:t>
            </a:r>
            <a:r>
              <a:rPr lang="en-US" sz="1600" dirty="0">
                <a:solidFill>
                  <a:schemeClr val="tx1"/>
                </a:solidFill>
              </a:rPr>
              <a:t> S</a:t>
            </a:r>
            <a:r>
              <a:rPr lang="en-US" sz="1600" dirty="0" smtClean="0">
                <a:solidFill>
                  <a:schemeClr val="tx1"/>
                </a:solidFill>
              </a:rPr>
              <a:t>hedding </a:t>
            </a:r>
            <a:r>
              <a:rPr lang="en-US" sz="1600" dirty="0">
                <a:solidFill>
                  <a:schemeClr val="tx1"/>
                </a:solidFill>
              </a:rPr>
              <a:t>will be performed via utility-controlled DR, by </a:t>
            </a:r>
            <a:r>
              <a:rPr lang="en-US" sz="1600" dirty="0" smtClean="0">
                <a:solidFill>
                  <a:schemeClr val="tx1"/>
                </a:solidFill>
              </a:rPr>
              <a:t>switching off non-critical load customers.</a:t>
            </a:r>
            <a:endParaRPr lang="en-US" sz="1600" dirty="0">
              <a:solidFill>
                <a:schemeClr val="tx1"/>
              </a:solidFill>
            </a:endParaRPr>
          </a:p>
        </p:txBody>
      </p:sp>
    </p:spTree>
    <p:extLst>
      <p:ext uri="{BB962C8B-B14F-4D97-AF65-F5344CB8AC3E}">
        <p14:creationId xmlns:p14="http://schemas.microsoft.com/office/powerpoint/2010/main" val="22346902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a:stCxn id="13" idx="0"/>
            <a:endCxn id="8" idx="2"/>
          </p:cNvCxnSpPr>
          <p:nvPr/>
        </p:nvCxnSpPr>
        <p:spPr>
          <a:xfrm flipV="1">
            <a:off x="2381250" y="2734684"/>
            <a:ext cx="0" cy="1936746"/>
          </a:xfrm>
          <a:prstGeom prst="line">
            <a:avLst/>
          </a:prstGeom>
          <a:ln>
            <a:prstDash val="solid"/>
          </a:ln>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p:txBody>
          <a:bodyPr/>
          <a:lstStyle/>
          <a:p>
            <a:r>
              <a:rPr lang="en-US" dirty="0" smtClean="0"/>
              <a:t>Option 1:  Dedicated Feeder</a:t>
            </a:r>
            <a:endParaRPr lang="en-US" dirty="0"/>
          </a:p>
        </p:txBody>
      </p:sp>
      <p:sp>
        <p:nvSpPr>
          <p:cNvPr id="6" name="Rectangle 5"/>
          <p:cNvSpPr/>
          <p:nvPr/>
        </p:nvSpPr>
        <p:spPr>
          <a:xfrm>
            <a:off x="535259" y="3201252"/>
            <a:ext cx="1550019" cy="1003610"/>
          </a:xfrm>
          <a:prstGeom prst="rect">
            <a:avLst/>
          </a:prstGeom>
          <a:solidFill>
            <a:schemeClr val="tx1">
              <a:lumMod val="50000"/>
              <a:lumOff val="5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Substation</a:t>
            </a:r>
          </a:p>
          <a:p>
            <a:pPr algn="ctr"/>
            <a:r>
              <a:rPr lang="en-US" dirty="0" smtClean="0"/>
              <a:t>(Bank 4)</a:t>
            </a:r>
            <a:endParaRPr lang="en-US" dirty="0"/>
          </a:p>
        </p:txBody>
      </p:sp>
      <p:sp>
        <p:nvSpPr>
          <p:cNvPr id="8" name="Rectangle 7"/>
          <p:cNvSpPr/>
          <p:nvPr/>
        </p:nvSpPr>
        <p:spPr>
          <a:xfrm>
            <a:off x="1522606" y="1976401"/>
            <a:ext cx="1717288" cy="758283"/>
          </a:xfrm>
          <a:prstGeom prst="rect">
            <a:avLst/>
          </a:prstGeom>
          <a:no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solidFill>
                  <a:srgbClr val="000000"/>
                </a:solidFill>
              </a:rPr>
              <a:t>Critical Load B</a:t>
            </a:r>
          </a:p>
          <a:p>
            <a:pPr algn="ctr"/>
            <a:r>
              <a:rPr lang="en-US" dirty="0" smtClean="0">
                <a:solidFill>
                  <a:srgbClr val="000000"/>
                </a:solidFill>
              </a:rPr>
              <a:t>Pumping Station</a:t>
            </a:r>
            <a:endParaRPr lang="en-US" dirty="0">
              <a:solidFill>
                <a:srgbClr val="000000"/>
              </a:solidFill>
            </a:endParaRPr>
          </a:p>
        </p:txBody>
      </p:sp>
      <p:pic>
        <p:nvPicPr>
          <p:cNvPr id="9" name="Picture 8"/>
          <p:cNvPicPr>
            <a:picLocks noChangeAspect="1"/>
          </p:cNvPicPr>
          <p:nvPr/>
        </p:nvPicPr>
        <p:blipFill>
          <a:blip r:embed="rId2"/>
          <a:stretch>
            <a:fillRect/>
          </a:stretch>
        </p:blipFill>
        <p:spPr>
          <a:xfrm>
            <a:off x="3239894" y="4592034"/>
            <a:ext cx="1088594" cy="768582"/>
          </a:xfrm>
          <a:prstGeom prst="rect">
            <a:avLst/>
          </a:prstGeom>
        </p:spPr>
      </p:pic>
      <p:sp>
        <p:nvSpPr>
          <p:cNvPr id="11" name="Rectangle 10"/>
          <p:cNvSpPr/>
          <p:nvPr/>
        </p:nvSpPr>
        <p:spPr>
          <a:xfrm>
            <a:off x="4674210" y="1985693"/>
            <a:ext cx="1717288" cy="758283"/>
          </a:xfrm>
          <a:prstGeom prst="rect">
            <a:avLst/>
          </a:prstGeom>
          <a:no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solidFill>
                  <a:srgbClr val="000000"/>
                </a:solidFill>
              </a:rPr>
              <a:t>Critical Load A</a:t>
            </a:r>
          </a:p>
          <a:p>
            <a:pPr algn="ctr"/>
            <a:r>
              <a:rPr lang="en-US" dirty="0" smtClean="0">
                <a:solidFill>
                  <a:srgbClr val="000000"/>
                </a:solidFill>
              </a:rPr>
              <a:t>Fire Station</a:t>
            </a:r>
            <a:endParaRPr lang="en-US" dirty="0">
              <a:solidFill>
                <a:srgbClr val="000000"/>
              </a:solidFill>
            </a:endParaRPr>
          </a:p>
        </p:txBody>
      </p:sp>
      <p:sp>
        <p:nvSpPr>
          <p:cNvPr id="13" name="Rectangle 12"/>
          <p:cNvSpPr/>
          <p:nvPr/>
        </p:nvSpPr>
        <p:spPr>
          <a:xfrm>
            <a:off x="1522606" y="4671430"/>
            <a:ext cx="1717288" cy="758283"/>
          </a:xfrm>
          <a:prstGeom prst="rect">
            <a:avLst/>
          </a:prstGeom>
          <a:no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solidFill>
                  <a:srgbClr val="000000"/>
                </a:solidFill>
              </a:rPr>
              <a:t>Critical Load C</a:t>
            </a:r>
          </a:p>
          <a:p>
            <a:pPr algn="ctr"/>
            <a:r>
              <a:rPr lang="en-US" dirty="0" smtClean="0">
                <a:solidFill>
                  <a:srgbClr val="000000"/>
                </a:solidFill>
              </a:rPr>
              <a:t>Pumping Station</a:t>
            </a:r>
            <a:endParaRPr lang="en-US" dirty="0">
              <a:solidFill>
                <a:srgbClr val="000000"/>
              </a:solidFill>
            </a:endParaRPr>
          </a:p>
        </p:txBody>
      </p:sp>
      <p:pic>
        <p:nvPicPr>
          <p:cNvPr id="18" name="Picture 17"/>
          <p:cNvPicPr>
            <a:picLocks noChangeAspect="1"/>
          </p:cNvPicPr>
          <p:nvPr/>
        </p:nvPicPr>
        <p:blipFill>
          <a:blip r:embed="rId2"/>
          <a:stretch>
            <a:fillRect/>
          </a:stretch>
        </p:blipFill>
        <p:spPr>
          <a:xfrm>
            <a:off x="6376386" y="1966102"/>
            <a:ext cx="1088594" cy="768582"/>
          </a:xfrm>
          <a:prstGeom prst="rect">
            <a:avLst/>
          </a:prstGeom>
        </p:spPr>
      </p:pic>
      <p:pic>
        <p:nvPicPr>
          <p:cNvPr id="19" name="Picture 18"/>
          <p:cNvPicPr>
            <a:picLocks noChangeAspect="1"/>
          </p:cNvPicPr>
          <p:nvPr/>
        </p:nvPicPr>
        <p:blipFill>
          <a:blip r:embed="rId2"/>
          <a:stretch>
            <a:fillRect/>
          </a:stretch>
        </p:blipFill>
        <p:spPr>
          <a:xfrm>
            <a:off x="3239894" y="1966102"/>
            <a:ext cx="1088594" cy="768582"/>
          </a:xfrm>
          <a:prstGeom prst="rect">
            <a:avLst/>
          </a:prstGeom>
        </p:spPr>
      </p:pic>
      <p:cxnSp>
        <p:nvCxnSpPr>
          <p:cNvPr id="21" name="Elbow Connector 20"/>
          <p:cNvCxnSpPr/>
          <p:nvPr/>
        </p:nvCxnSpPr>
        <p:spPr>
          <a:xfrm flipV="1">
            <a:off x="858644" y="1760461"/>
            <a:ext cx="6837895" cy="1440791"/>
          </a:xfrm>
          <a:prstGeom prst="bentConnector3">
            <a:avLst>
              <a:gd name="adj1" fmla="val -65"/>
            </a:avLst>
          </a:prstGeom>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a:off x="2085278" y="3703057"/>
            <a:ext cx="2693161" cy="0"/>
          </a:xfrm>
          <a:prstGeom prst="line">
            <a:avLst/>
          </a:prstGeom>
        </p:spPr>
        <p:style>
          <a:lnRef idx="2">
            <a:schemeClr val="dk1"/>
          </a:lnRef>
          <a:fillRef idx="0">
            <a:schemeClr val="dk1"/>
          </a:fillRef>
          <a:effectRef idx="1">
            <a:schemeClr val="dk1"/>
          </a:effectRef>
          <a:fontRef idx="minor">
            <a:schemeClr val="tx1"/>
          </a:fontRef>
        </p:style>
      </p:cxnSp>
      <p:cxnSp>
        <p:nvCxnSpPr>
          <p:cNvPr id="41" name="Elbow Connector 40"/>
          <p:cNvCxnSpPr/>
          <p:nvPr/>
        </p:nvCxnSpPr>
        <p:spPr>
          <a:xfrm>
            <a:off x="858644" y="4204862"/>
            <a:ext cx="6837895" cy="1415254"/>
          </a:xfrm>
          <a:prstGeom prst="bentConnector3">
            <a:avLst>
              <a:gd name="adj1" fmla="val -65"/>
            </a:avLst>
          </a:prstGeom>
        </p:spPr>
        <p:style>
          <a:lnRef idx="2">
            <a:schemeClr val="dk1"/>
          </a:lnRef>
          <a:fillRef idx="0">
            <a:schemeClr val="dk1"/>
          </a:fillRef>
          <a:effectRef idx="1">
            <a:schemeClr val="dk1"/>
          </a:effectRef>
          <a:fontRef idx="minor">
            <a:schemeClr val="tx1"/>
          </a:fontRef>
        </p:style>
      </p:cxnSp>
      <p:sp>
        <p:nvSpPr>
          <p:cNvPr id="54" name="TextBox 53"/>
          <p:cNvSpPr txBox="1"/>
          <p:nvPr/>
        </p:nvSpPr>
        <p:spPr>
          <a:xfrm>
            <a:off x="907219" y="2840217"/>
            <a:ext cx="886777" cy="307777"/>
          </a:xfrm>
          <a:prstGeom prst="rect">
            <a:avLst/>
          </a:prstGeom>
          <a:noFill/>
        </p:spPr>
        <p:txBody>
          <a:bodyPr wrap="square" rtlCol="0">
            <a:spAutoFit/>
          </a:bodyPr>
          <a:lstStyle/>
          <a:p>
            <a:r>
              <a:rPr lang="en-US" sz="1400" dirty="0"/>
              <a:t>9</a:t>
            </a:r>
            <a:r>
              <a:rPr lang="en-US" sz="1400" dirty="0" smtClean="0"/>
              <a:t>EU-4N7</a:t>
            </a:r>
            <a:endParaRPr lang="en-US" sz="1400" dirty="0"/>
          </a:p>
        </p:txBody>
      </p:sp>
      <p:sp>
        <p:nvSpPr>
          <p:cNvPr id="55" name="TextBox 54"/>
          <p:cNvSpPr txBox="1"/>
          <p:nvPr/>
        </p:nvSpPr>
        <p:spPr>
          <a:xfrm>
            <a:off x="907219" y="4284257"/>
            <a:ext cx="886777" cy="307777"/>
          </a:xfrm>
          <a:prstGeom prst="rect">
            <a:avLst/>
          </a:prstGeom>
          <a:noFill/>
        </p:spPr>
        <p:txBody>
          <a:bodyPr wrap="square" rtlCol="0">
            <a:spAutoFit/>
          </a:bodyPr>
          <a:lstStyle/>
          <a:p>
            <a:r>
              <a:rPr lang="en-US" sz="1400" dirty="0" smtClean="0"/>
              <a:t>9EU-4N8</a:t>
            </a:r>
            <a:endParaRPr lang="en-US" sz="1400" dirty="0"/>
          </a:p>
        </p:txBody>
      </p:sp>
      <p:sp>
        <p:nvSpPr>
          <p:cNvPr id="22" name="Rectangle 21"/>
          <p:cNvSpPr/>
          <p:nvPr/>
        </p:nvSpPr>
        <p:spPr>
          <a:xfrm>
            <a:off x="4674210" y="4175469"/>
            <a:ext cx="1020337" cy="1003610"/>
          </a:xfrm>
          <a:prstGeom prst="rect">
            <a:avLst/>
          </a:prstGeom>
          <a:solidFill>
            <a:srgbClr val="00800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err="1" smtClean="0"/>
              <a:t>ES</a:t>
            </a:r>
            <a:endParaRPr lang="en-US" dirty="0"/>
          </a:p>
        </p:txBody>
      </p:sp>
      <p:pic>
        <p:nvPicPr>
          <p:cNvPr id="24" name="Picture 23"/>
          <p:cNvPicPr>
            <a:picLocks noChangeAspect="1"/>
          </p:cNvPicPr>
          <p:nvPr/>
        </p:nvPicPr>
        <p:blipFill>
          <a:blip r:embed="rId2"/>
          <a:stretch>
            <a:fillRect/>
          </a:stretch>
        </p:blipFill>
        <p:spPr>
          <a:xfrm>
            <a:off x="6920683" y="3135343"/>
            <a:ext cx="1551712" cy="1095558"/>
          </a:xfrm>
          <a:prstGeom prst="rect">
            <a:avLst/>
          </a:prstGeom>
        </p:spPr>
      </p:pic>
      <p:cxnSp>
        <p:nvCxnSpPr>
          <p:cNvPr id="23" name="Straight Connector 22"/>
          <p:cNvCxnSpPr/>
          <p:nvPr/>
        </p:nvCxnSpPr>
        <p:spPr>
          <a:xfrm flipV="1">
            <a:off x="6578475" y="2699362"/>
            <a:ext cx="0" cy="1025808"/>
          </a:xfrm>
          <a:prstGeom prst="line">
            <a:avLst/>
          </a:prstGeom>
          <a:ln>
            <a:prstDash val="solid"/>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flipV="1">
            <a:off x="3657718" y="2699362"/>
            <a:ext cx="0" cy="1936746"/>
          </a:xfrm>
          <a:prstGeom prst="line">
            <a:avLst/>
          </a:prstGeom>
          <a:ln>
            <a:prstDash val="solid"/>
          </a:ln>
        </p:spPr>
        <p:style>
          <a:lnRef idx="2">
            <a:schemeClr val="dk1"/>
          </a:lnRef>
          <a:fillRef idx="0">
            <a:schemeClr val="dk1"/>
          </a:fillRef>
          <a:effectRef idx="1">
            <a:schemeClr val="dk1"/>
          </a:effectRef>
          <a:fontRef idx="minor">
            <a:schemeClr val="tx1"/>
          </a:fontRef>
        </p:style>
      </p:cxnSp>
      <p:cxnSp>
        <p:nvCxnSpPr>
          <p:cNvPr id="31" name="Straight Connector 30"/>
          <p:cNvCxnSpPr>
            <a:endCxn id="8" idx="0"/>
          </p:cNvCxnSpPr>
          <p:nvPr/>
        </p:nvCxnSpPr>
        <p:spPr>
          <a:xfrm>
            <a:off x="2376264" y="1760461"/>
            <a:ext cx="4986" cy="215940"/>
          </a:xfrm>
          <a:prstGeom prst="line">
            <a:avLst/>
          </a:prstGeom>
          <a:ln>
            <a:prstDash val="sysDash"/>
          </a:ln>
        </p:spPr>
        <p:style>
          <a:lnRef idx="2">
            <a:schemeClr val="dk1"/>
          </a:lnRef>
          <a:fillRef idx="0">
            <a:schemeClr val="dk1"/>
          </a:fillRef>
          <a:effectRef idx="1">
            <a:schemeClr val="dk1"/>
          </a:effectRef>
          <a:fontRef idx="minor">
            <a:schemeClr val="tx1"/>
          </a:fontRef>
        </p:style>
      </p:cxnSp>
      <p:cxnSp>
        <p:nvCxnSpPr>
          <p:cNvPr id="32" name="Straight Connector 31"/>
          <p:cNvCxnSpPr/>
          <p:nvPr/>
        </p:nvCxnSpPr>
        <p:spPr>
          <a:xfrm flipH="1">
            <a:off x="2377869" y="5429713"/>
            <a:ext cx="1606" cy="190403"/>
          </a:xfrm>
          <a:prstGeom prst="line">
            <a:avLst/>
          </a:prstGeom>
          <a:ln>
            <a:prstDash val="sysDash"/>
          </a:ln>
        </p:spPr>
        <p:style>
          <a:lnRef idx="2">
            <a:schemeClr val="dk1"/>
          </a:lnRef>
          <a:fillRef idx="0">
            <a:schemeClr val="dk1"/>
          </a:fillRef>
          <a:effectRef idx="1">
            <a:schemeClr val="dk1"/>
          </a:effectRef>
          <a:fontRef idx="minor">
            <a:schemeClr val="tx1"/>
          </a:fontRef>
        </p:style>
      </p:cxnSp>
      <p:cxnSp>
        <p:nvCxnSpPr>
          <p:cNvPr id="34" name="Straight Connector 33"/>
          <p:cNvCxnSpPr/>
          <p:nvPr/>
        </p:nvCxnSpPr>
        <p:spPr>
          <a:xfrm>
            <a:off x="4786196" y="3703057"/>
            <a:ext cx="2368269" cy="13346"/>
          </a:xfrm>
          <a:prstGeom prst="line">
            <a:avLst/>
          </a:prstGeom>
          <a:ln>
            <a:prstDash val="solid"/>
          </a:ln>
        </p:spPr>
        <p:style>
          <a:lnRef idx="2">
            <a:schemeClr val="dk1"/>
          </a:lnRef>
          <a:fillRef idx="0">
            <a:schemeClr val="dk1"/>
          </a:fillRef>
          <a:effectRef idx="1">
            <a:schemeClr val="dk1"/>
          </a:effectRef>
          <a:fontRef idx="minor">
            <a:schemeClr val="tx1"/>
          </a:fontRef>
        </p:style>
      </p:cxnSp>
      <p:cxnSp>
        <p:nvCxnSpPr>
          <p:cNvPr id="37" name="Straight Connector 36"/>
          <p:cNvCxnSpPr/>
          <p:nvPr/>
        </p:nvCxnSpPr>
        <p:spPr>
          <a:xfrm flipV="1">
            <a:off x="4808941" y="2734684"/>
            <a:ext cx="0" cy="1434110"/>
          </a:xfrm>
          <a:prstGeom prst="line">
            <a:avLst/>
          </a:prstGeom>
          <a:ln>
            <a:prstDash val="solid"/>
          </a:ln>
        </p:spPr>
        <p:style>
          <a:lnRef idx="2">
            <a:schemeClr val="dk1"/>
          </a:lnRef>
          <a:fillRef idx="0">
            <a:schemeClr val="dk1"/>
          </a:fillRef>
          <a:effectRef idx="1">
            <a:schemeClr val="dk1"/>
          </a:effectRef>
          <a:fontRef idx="minor">
            <a:schemeClr val="tx1"/>
          </a:fontRef>
        </p:style>
      </p:cxnSp>
      <p:cxnSp>
        <p:nvCxnSpPr>
          <p:cNvPr id="40" name="Straight Connector 39"/>
          <p:cNvCxnSpPr/>
          <p:nvPr/>
        </p:nvCxnSpPr>
        <p:spPr>
          <a:xfrm>
            <a:off x="5521308" y="1755348"/>
            <a:ext cx="4986" cy="215940"/>
          </a:xfrm>
          <a:prstGeom prst="line">
            <a:avLst/>
          </a:prstGeom>
          <a:ln>
            <a:prstDash val="sys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3304463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Option 2:  Distributed</a:t>
            </a:r>
            <a:endParaRPr lang="en-US" dirty="0"/>
          </a:p>
        </p:txBody>
      </p:sp>
      <p:sp>
        <p:nvSpPr>
          <p:cNvPr id="6" name="Rectangle 5"/>
          <p:cNvSpPr/>
          <p:nvPr/>
        </p:nvSpPr>
        <p:spPr>
          <a:xfrm>
            <a:off x="535259" y="3201252"/>
            <a:ext cx="1550019" cy="1003610"/>
          </a:xfrm>
          <a:prstGeom prst="rect">
            <a:avLst/>
          </a:prstGeom>
          <a:solidFill>
            <a:schemeClr val="tx1">
              <a:lumMod val="50000"/>
              <a:lumOff val="5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Substation</a:t>
            </a:r>
          </a:p>
          <a:p>
            <a:pPr algn="ctr"/>
            <a:r>
              <a:rPr lang="en-US" dirty="0" smtClean="0"/>
              <a:t>(Bank 4)</a:t>
            </a:r>
            <a:endParaRPr lang="en-US" dirty="0"/>
          </a:p>
        </p:txBody>
      </p:sp>
      <p:sp>
        <p:nvSpPr>
          <p:cNvPr id="7" name="Rectangle 6"/>
          <p:cNvSpPr/>
          <p:nvPr/>
        </p:nvSpPr>
        <p:spPr>
          <a:xfrm>
            <a:off x="2882590" y="3201252"/>
            <a:ext cx="1020337" cy="1003610"/>
          </a:xfrm>
          <a:prstGeom prst="rect">
            <a:avLst/>
          </a:prstGeom>
          <a:solidFill>
            <a:srgbClr val="00800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err="1" smtClean="0"/>
              <a:t>ES</a:t>
            </a:r>
            <a:endParaRPr lang="en-US" dirty="0"/>
          </a:p>
        </p:txBody>
      </p:sp>
      <p:sp>
        <p:nvSpPr>
          <p:cNvPr id="8" name="Rectangle 7"/>
          <p:cNvSpPr/>
          <p:nvPr/>
        </p:nvSpPr>
        <p:spPr>
          <a:xfrm>
            <a:off x="1522606" y="1976401"/>
            <a:ext cx="1717288" cy="758283"/>
          </a:xfrm>
          <a:prstGeom prst="rect">
            <a:avLst/>
          </a:prstGeom>
          <a:no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solidFill>
                  <a:srgbClr val="000000"/>
                </a:solidFill>
              </a:rPr>
              <a:t>Critical Load B</a:t>
            </a:r>
          </a:p>
          <a:p>
            <a:pPr algn="ctr"/>
            <a:r>
              <a:rPr lang="en-US" dirty="0" smtClean="0">
                <a:solidFill>
                  <a:srgbClr val="000000"/>
                </a:solidFill>
              </a:rPr>
              <a:t>Pumping Station</a:t>
            </a:r>
            <a:endParaRPr lang="en-US" dirty="0">
              <a:solidFill>
                <a:srgbClr val="000000"/>
              </a:solidFill>
            </a:endParaRPr>
          </a:p>
        </p:txBody>
      </p:sp>
      <p:pic>
        <p:nvPicPr>
          <p:cNvPr id="9" name="Picture 8"/>
          <p:cNvPicPr>
            <a:picLocks noChangeAspect="1"/>
          </p:cNvPicPr>
          <p:nvPr/>
        </p:nvPicPr>
        <p:blipFill>
          <a:blip r:embed="rId2"/>
          <a:stretch>
            <a:fillRect/>
          </a:stretch>
        </p:blipFill>
        <p:spPr>
          <a:xfrm>
            <a:off x="2657655" y="5735427"/>
            <a:ext cx="1088594" cy="768582"/>
          </a:xfrm>
          <a:prstGeom prst="rect">
            <a:avLst/>
          </a:prstGeom>
        </p:spPr>
      </p:pic>
      <p:sp>
        <p:nvSpPr>
          <p:cNvPr id="10" name="Rectangle 9"/>
          <p:cNvSpPr/>
          <p:nvPr/>
        </p:nvSpPr>
        <p:spPr>
          <a:xfrm>
            <a:off x="3579076" y="1976401"/>
            <a:ext cx="647701" cy="758283"/>
          </a:xfrm>
          <a:prstGeom prst="rect">
            <a:avLst/>
          </a:prstGeom>
          <a:solidFill>
            <a:srgbClr val="00800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err="1" smtClean="0"/>
              <a:t>ES</a:t>
            </a:r>
            <a:endParaRPr lang="en-US" dirty="0"/>
          </a:p>
        </p:txBody>
      </p:sp>
      <p:sp>
        <p:nvSpPr>
          <p:cNvPr id="11" name="Rectangle 10"/>
          <p:cNvSpPr/>
          <p:nvPr/>
        </p:nvSpPr>
        <p:spPr>
          <a:xfrm>
            <a:off x="4786196" y="1985693"/>
            <a:ext cx="1717288" cy="758283"/>
          </a:xfrm>
          <a:prstGeom prst="rect">
            <a:avLst/>
          </a:prstGeom>
          <a:no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solidFill>
                  <a:srgbClr val="000000"/>
                </a:solidFill>
              </a:rPr>
              <a:t>Critical Load A</a:t>
            </a:r>
          </a:p>
          <a:p>
            <a:pPr algn="ctr"/>
            <a:r>
              <a:rPr lang="en-US" dirty="0" smtClean="0">
                <a:solidFill>
                  <a:srgbClr val="000000"/>
                </a:solidFill>
              </a:rPr>
              <a:t>Fire Station</a:t>
            </a:r>
            <a:endParaRPr lang="en-US" dirty="0">
              <a:solidFill>
                <a:srgbClr val="000000"/>
              </a:solidFill>
            </a:endParaRPr>
          </a:p>
        </p:txBody>
      </p:sp>
      <p:sp>
        <p:nvSpPr>
          <p:cNvPr id="12" name="Rectangle 11"/>
          <p:cNvSpPr/>
          <p:nvPr/>
        </p:nvSpPr>
        <p:spPr>
          <a:xfrm>
            <a:off x="6842666" y="1985693"/>
            <a:ext cx="647701" cy="758283"/>
          </a:xfrm>
          <a:prstGeom prst="rect">
            <a:avLst/>
          </a:prstGeom>
          <a:solidFill>
            <a:srgbClr val="00800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err="1" smtClean="0"/>
              <a:t>ES</a:t>
            </a:r>
            <a:endParaRPr lang="en-US" dirty="0"/>
          </a:p>
        </p:txBody>
      </p:sp>
      <p:sp>
        <p:nvSpPr>
          <p:cNvPr id="13" name="Rectangle 12"/>
          <p:cNvSpPr/>
          <p:nvPr/>
        </p:nvSpPr>
        <p:spPr>
          <a:xfrm>
            <a:off x="1522606" y="4671430"/>
            <a:ext cx="1717288" cy="758283"/>
          </a:xfrm>
          <a:prstGeom prst="rect">
            <a:avLst/>
          </a:prstGeom>
          <a:no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solidFill>
                  <a:srgbClr val="000000"/>
                </a:solidFill>
              </a:rPr>
              <a:t>Critical Load C</a:t>
            </a:r>
          </a:p>
          <a:p>
            <a:pPr algn="ctr"/>
            <a:r>
              <a:rPr lang="en-US" dirty="0" smtClean="0">
                <a:solidFill>
                  <a:srgbClr val="000000"/>
                </a:solidFill>
              </a:rPr>
              <a:t>Pumping Station</a:t>
            </a:r>
            <a:endParaRPr lang="en-US" dirty="0">
              <a:solidFill>
                <a:srgbClr val="000000"/>
              </a:solidFill>
            </a:endParaRPr>
          </a:p>
        </p:txBody>
      </p:sp>
      <p:sp>
        <p:nvSpPr>
          <p:cNvPr id="14" name="Rectangle 13"/>
          <p:cNvSpPr/>
          <p:nvPr/>
        </p:nvSpPr>
        <p:spPr>
          <a:xfrm>
            <a:off x="3579076" y="4671430"/>
            <a:ext cx="647701" cy="758283"/>
          </a:xfrm>
          <a:prstGeom prst="rect">
            <a:avLst/>
          </a:prstGeom>
          <a:solidFill>
            <a:srgbClr val="00800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err="1" smtClean="0"/>
              <a:t>ES</a:t>
            </a:r>
            <a:endParaRPr lang="en-US" dirty="0"/>
          </a:p>
        </p:txBody>
      </p:sp>
      <p:pic>
        <p:nvPicPr>
          <p:cNvPr id="15" name="Picture 14"/>
          <p:cNvPicPr>
            <a:picLocks noChangeAspect="1"/>
          </p:cNvPicPr>
          <p:nvPr/>
        </p:nvPicPr>
        <p:blipFill>
          <a:blip r:embed="rId2"/>
          <a:stretch>
            <a:fillRect/>
          </a:stretch>
        </p:blipFill>
        <p:spPr>
          <a:xfrm>
            <a:off x="7696539" y="5235825"/>
            <a:ext cx="1088594" cy="768582"/>
          </a:xfrm>
          <a:prstGeom prst="rect">
            <a:avLst/>
          </a:prstGeom>
        </p:spPr>
      </p:pic>
      <p:pic>
        <p:nvPicPr>
          <p:cNvPr id="16" name="Picture 15"/>
          <p:cNvPicPr>
            <a:picLocks noChangeAspect="1"/>
          </p:cNvPicPr>
          <p:nvPr/>
        </p:nvPicPr>
        <p:blipFill>
          <a:blip r:embed="rId2"/>
          <a:stretch>
            <a:fillRect/>
          </a:stretch>
        </p:blipFill>
        <p:spPr>
          <a:xfrm>
            <a:off x="7696539" y="1376170"/>
            <a:ext cx="1088594" cy="768582"/>
          </a:xfrm>
          <a:prstGeom prst="rect">
            <a:avLst/>
          </a:prstGeom>
        </p:spPr>
      </p:pic>
      <p:pic>
        <p:nvPicPr>
          <p:cNvPr id="18" name="Picture 17"/>
          <p:cNvPicPr>
            <a:picLocks noChangeAspect="1"/>
          </p:cNvPicPr>
          <p:nvPr/>
        </p:nvPicPr>
        <p:blipFill>
          <a:blip r:embed="rId2"/>
          <a:stretch>
            <a:fillRect/>
          </a:stretch>
        </p:blipFill>
        <p:spPr>
          <a:xfrm>
            <a:off x="5996478" y="742082"/>
            <a:ext cx="1088594" cy="768582"/>
          </a:xfrm>
          <a:prstGeom prst="rect">
            <a:avLst/>
          </a:prstGeom>
        </p:spPr>
      </p:pic>
      <p:pic>
        <p:nvPicPr>
          <p:cNvPr id="19" name="Picture 18"/>
          <p:cNvPicPr>
            <a:picLocks noChangeAspect="1"/>
          </p:cNvPicPr>
          <p:nvPr/>
        </p:nvPicPr>
        <p:blipFill>
          <a:blip r:embed="rId2"/>
          <a:stretch>
            <a:fillRect/>
          </a:stretch>
        </p:blipFill>
        <p:spPr>
          <a:xfrm>
            <a:off x="2695597" y="742082"/>
            <a:ext cx="1088594" cy="768582"/>
          </a:xfrm>
          <a:prstGeom prst="rect">
            <a:avLst/>
          </a:prstGeom>
        </p:spPr>
      </p:pic>
      <p:cxnSp>
        <p:nvCxnSpPr>
          <p:cNvPr id="21" name="Elbow Connector 20"/>
          <p:cNvCxnSpPr>
            <a:endCxn id="16" idx="1"/>
          </p:cNvCxnSpPr>
          <p:nvPr/>
        </p:nvCxnSpPr>
        <p:spPr>
          <a:xfrm flipV="1">
            <a:off x="858644" y="1760461"/>
            <a:ext cx="6837895" cy="1440791"/>
          </a:xfrm>
          <a:prstGeom prst="bentConnector3">
            <a:avLst>
              <a:gd name="adj1" fmla="val -65"/>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2386361" y="1760461"/>
            <a:ext cx="1" cy="225232"/>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5539748" y="1760461"/>
            <a:ext cx="1" cy="232868"/>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flipH="1">
            <a:off x="2346002" y="5430544"/>
            <a:ext cx="1" cy="189572"/>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33"/>
          <p:cNvCxnSpPr>
            <a:stCxn id="8" idx="3"/>
            <a:endCxn id="10" idx="1"/>
          </p:cNvCxnSpPr>
          <p:nvPr/>
        </p:nvCxnSpPr>
        <p:spPr>
          <a:xfrm>
            <a:off x="3239894" y="2355543"/>
            <a:ext cx="339182" cy="0"/>
          </a:xfrm>
          <a:prstGeom prst="line">
            <a:avLst/>
          </a:prstGeom>
        </p:spPr>
        <p:style>
          <a:lnRef idx="2">
            <a:schemeClr val="dk1"/>
          </a:lnRef>
          <a:fillRef idx="0">
            <a:schemeClr val="dk1"/>
          </a:fillRef>
          <a:effectRef idx="1">
            <a:schemeClr val="dk1"/>
          </a:effectRef>
          <a:fontRef idx="minor">
            <a:schemeClr val="tx1"/>
          </a:fontRef>
        </p:style>
      </p:cxnSp>
      <p:cxnSp>
        <p:nvCxnSpPr>
          <p:cNvPr id="37" name="Straight Connector 36"/>
          <p:cNvCxnSpPr/>
          <p:nvPr/>
        </p:nvCxnSpPr>
        <p:spPr>
          <a:xfrm>
            <a:off x="3233389" y="5050571"/>
            <a:ext cx="339182" cy="0"/>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p:cNvCxnSpPr/>
          <p:nvPr/>
        </p:nvCxnSpPr>
        <p:spPr>
          <a:xfrm>
            <a:off x="6503484" y="2364834"/>
            <a:ext cx="339182" cy="0"/>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p:cNvCxnSpPr>
            <a:endCxn id="7" idx="1"/>
          </p:cNvCxnSpPr>
          <p:nvPr/>
        </p:nvCxnSpPr>
        <p:spPr>
          <a:xfrm>
            <a:off x="2085278" y="3703057"/>
            <a:ext cx="797312" cy="0"/>
          </a:xfrm>
          <a:prstGeom prst="line">
            <a:avLst/>
          </a:prstGeom>
        </p:spPr>
        <p:style>
          <a:lnRef idx="2">
            <a:schemeClr val="dk1"/>
          </a:lnRef>
          <a:fillRef idx="0">
            <a:schemeClr val="dk1"/>
          </a:fillRef>
          <a:effectRef idx="1">
            <a:schemeClr val="dk1"/>
          </a:effectRef>
          <a:fontRef idx="minor">
            <a:schemeClr val="tx1"/>
          </a:fontRef>
        </p:style>
      </p:cxnSp>
      <p:cxnSp>
        <p:nvCxnSpPr>
          <p:cNvPr id="41" name="Elbow Connector 40"/>
          <p:cNvCxnSpPr>
            <a:endCxn id="15" idx="1"/>
          </p:cNvCxnSpPr>
          <p:nvPr/>
        </p:nvCxnSpPr>
        <p:spPr>
          <a:xfrm>
            <a:off x="858644" y="4204862"/>
            <a:ext cx="6837895" cy="1415254"/>
          </a:xfrm>
          <a:prstGeom prst="bentConnector3">
            <a:avLst>
              <a:gd name="adj1" fmla="val -65"/>
            </a:avLst>
          </a:prstGeom>
        </p:spPr>
        <p:style>
          <a:lnRef idx="2">
            <a:schemeClr val="dk1"/>
          </a:lnRef>
          <a:fillRef idx="0">
            <a:schemeClr val="dk1"/>
          </a:fillRef>
          <a:effectRef idx="1">
            <a:schemeClr val="dk1"/>
          </a:effectRef>
          <a:fontRef idx="minor">
            <a:schemeClr val="tx1"/>
          </a:fontRef>
        </p:style>
      </p:cxnSp>
      <p:sp>
        <p:nvSpPr>
          <p:cNvPr id="54" name="TextBox 53"/>
          <p:cNvSpPr txBox="1"/>
          <p:nvPr/>
        </p:nvSpPr>
        <p:spPr>
          <a:xfrm>
            <a:off x="907219" y="2840951"/>
            <a:ext cx="886777" cy="307777"/>
          </a:xfrm>
          <a:prstGeom prst="rect">
            <a:avLst/>
          </a:prstGeom>
          <a:noFill/>
        </p:spPr>
        <p:txBody>
          <a:bodyPr wrap="square" rtlCol="0">
            <a:spAutoFit/>
          </a:bodyPr>
          <a:lstStyle/>
          <a:p>
            <a:r>
              <a:rPr lang="en-US" sz="1400" dirty="0"/>
              <a:t>9</a:t>
            </a:r>
            <a:r>
              <a:rPr lang="en-US" sz="1400" dirty="0" smtClean="0"/>
              <a:t>EU-4N7</a:t>
            </a:r>
            <a:endParaRPr lang="en-US" sz="1400" dirty="0"/>
          </a:p>
        </p:txBody>
      </p:sp>
      <p:sp>
        <p:nvSpPr>
          <p:cNvPr id="55" name="TextBox 54"/>
          <p:cNvSpPr txBox="1"/>
          <p:nvPr/>
        </p:nvSpPr>
        <p:spPr>
          <a:xfrm>
            <a:off x="900103" y="4279543"/>
            <a:ext cx="886777" cy="307777"/>
          </a:xfrm>
          <a:prstGeom prst="rect">
            <a:avLst/>
          </a:prstGeom>
          <a:noFill/>
        </p:spPr>
        <p:txBody>
          <a:bodyPr wrap="square" rtlCol="0">
            <a:spAutoFit/>
          </a:bodyPr>
          <a:lstStyle/>
          <a:p>
            <a:r>
              <a:rPr lang="en-US" sz="1400" dirty="0" smtClean="0"/>
              <a:t>9EU-4N8</a:t>
            </a:r>
            <a:endParaRPr lang="en-US" sz="1400" dirty="0"/>
          </a:p>
        </p:txBody>
      </p:sp>
      <p:cxnSp>
        <p:nvCxnSpPr>
          <p:cNvPr id="28" name="Straight Connector 27"/>
          <p:cNvCxnSpPr/>
          <p:nvPr/>
        </p:nvCxnSpPr>
        <p:spPr>
          <a:xfrm>
            <a:off x="3372470" y="1496065"/>
            <a:ext cx="0" cy="844879"/>
          </a:xfrm>
          <a:prstGeom prst="line">
            <a:avLst/>
          </a:prstGeom>
          <a:ln>
            <a:prstDash val="solid"/>
          </a:ln>
        </p:spPr>
        <p:style>
          <a:lnRef idx="2">
            <a:schemeClr val="dk1"/>
          </a:lnRef>
          <a:fillRef idx="0">
            <a:schemeClr val="dk1"/>
          </a:fillRef>
          <a:effectRef idx="1">
            <a:schemeClr val="dk1"/>
          </a:effectRef>
          <a:fontRef idx="minor">
            <a:schemeClr val="tx1"/>
          </a:fontRef>
        </p:style>
      </p:cxnSp>
      <p:cxnSp>
        <p:nvCxnSpPr>
          <p:cNvPr id="32" name="Straight Connector 31"/>
          <p:cNvCxnSpPr/>
          <p:nvPr/>
        </p:nvCxnSpPr>
        <p:spPr>
          <a:xfrm>
            <a:off x="6621554" y="1496065"/>
            <a:ext cx="1" cy="873417"/>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p:cNvCxnSpPr/>
          <p:nvPr/>
        </p:nvCxnSpPr>
        <p:spPr>
          <a:xfrm>
            <a:off x="3372470" y="5050571"/>
            <a:ext cx="0" cy="714054"/>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1703788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 3:  Balanced</a:t>
            </a:r>
            <a:endParaRPr lang="en-US" dirty="0"/>
          </a:p>
        </p:txBody>
      </p:sp>
      <p:sp>
        <p:nvSpPr>
          <p:cNvPr id="6" name="Rectangle 5"/>
          <p:cNvSpPr/>
          <p:nvPr/>
        </p:nvSpPr>
        <p:spPr>
          <a:xfrm>
            <a:off x="535259" y="3201252"/>
            <a:ext cx="1550019" cy="1003610"/>
          </a:xfrm>
          <a:prstGeom prst="rect">
            <a:avLst/>
          </a:prstGeom>
          <a:solidFill>
            <a:schemeClr val="tx1">
              <a:lumMod val="50000"/>
              <a:lumOff val="5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Substation</a:t>
            </a:r>
          </a:p>
          <a:p>
            <a:pPr algn="ctr"/>
            <a:r>
              <a:rPr lang="en-US" dirty="0" smtClean="0"/>
              <a:t>(Bank 4)</a:t>
            </a:r>
            <a:endParaRPr lang="en-US" dirty="0"/>
          </a:p>
        </p:txBody>
      </p:sp>
      <p:sp>
        <p:nvSpPr>
          <p:cNvPr id="8" name="Rectangle 7"/>
          <p:cNvSpPr/>
          <p:nvPr/>
        </p:nvSpPr>
        <p:spPr>
          <a:xfrm>
            <a:off x="1522606" y="1976401"/>
            <a:ext cx="1717288" cy="758283"/>
          </a:xfrm>
          <a:prstGeom prst="rect">
            <a:avLst/>
          </a:prstGeom>
          <a:no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solidFill>
                  <a:srgbClr val="000000"/>
                </a:solidFill>
              </a:rPr>
              <a:t>Critical Load B</a:t>
            </a:r>
          </a:p>
          <a:p>
            <a:pPr algn="ctr"/>
            <a:r>
              <a:rPr lang="en-US" dirty="0" smtClean="0">
                <a:solidFill>
                  <a:srgbClr val="000000"/>
                </a:solidFill>
              </a:rPr>
              <a:t>Pumping Station</a:t>
            </a:r>
            <a:endParaRPr lang="en-US" dirty="0">
              <a:solidFill>
                <a:srgbClr val="000000"/>
              </a:solidFill>
            </a:endParaRPr>
          </a:p>
        </p:txBody>
      </p:sp>
      <p:pic>
        <p:nvPicPr>
          <p:cNvPr id="9" name="Picture 8"/>
          <p:cNvPicPr>
            <a:picLocks noChangeAspect="1"/>
          </p:cNvPicPr>
          <p:nvPr/>
        </p:nvPicPr>
        <p:blipFill>
          <a:blip r:embed="rId2"/>
          <a:stretch>
            <a:fillRect/>
          </a:stretch>
        </p:blipFill>
        <p:spPr>
          <a:xfrm>
            <a:off x="2151300" y="5788335"/>
            <a:ext cx="1088594" cy="768582"/>
          </a:xfrm>
          <a:prstGeom prst="rect">
            <a:avLst/>
          </a:prstGeom>
        </p:spPr>
      </p:pic>
      <p:sp>
        <p:nvSpPr>
          <p:cNvPr id="11" name="Rectangle 10"/>
          <p:cNvSpPr/>
          <p:nvPr/>
        </p:nvSpPr>
        <p:spPr>
          <a:xfrm>
            <a:off x="4786196" y="1985693"/>
            <a:ext cx="1717288" cy="758283"/>
          </a:xfrm>
          <a:prstGeom prst="rect">
            <a:avLst/>
          </a:prstGeom>
          <a:no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solidFill>
                  <a:srgbClr val="000000"/>
                </a:solidFill>
              </a:rPr>
              <a:t>Critical Load A</a:t>
            </a:r>
          </a:p>
          <a:p>
            <a:pPr algn="ctr"/>
            <a:r>
              <a:rPr lang="en-US" dirty="0" smtClean="0">
                <a:solidFill>
                  <a:srgbClr val="000000"/>
                </a:solidFill>
              </a:rPr>
              <a:t>Fire Station</a:t>
            </a:r>
            <a:endParaRPr lang="en-US" dirty="0">
              <a:solidFill>
                <a:srgbClr val="000000"/>
              </a:solidFill>
            </a:endParaRPr>
          </a:p>
        </p:txBody>
      </p:sp>
      <p:sp>
        <p:nvSpPr>
          <p:cNvPr id="13" name="Rectangle 12"/>
          <p:cNvSpPr/>
          <p:nvPr/>
        </p:nvSpPr>
        <p:spPr>
          <a:xfrm>
            <a:off x="1522606" y="4671430"/>
            <a:ext cx="1717288" cy="758283"/>
          </a:xfrm>
          <a:prstGeom prst="rect">
            <a:avLst/>
          </a:prstGeom>
          <a:no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solidFill>
                  <a:srgbClr val="000000"/>
                </a:solidFill>
              </a:rPr>
              <a:t>Critical Load C</a:t>
            </a:r>
          </a:p>
          <a:p>
            <a:pPr algn="ctr"/>
            <a:r>
              <a:rPr lang="en-US" dirty="0" smtClean="0">
                <a:solidFill>
                  <a:srgbClr val="000000"/>
                </a:solidFill>
              </a:rPr>
              <a:t>Pumping Station</a:t>
            </a:r>
            <a:endParaRPr lang="en-US" dirty="0">
              <a:solidFill>
                <a:srgbClr val="000000"/>
              </a:solidFill>
            </a:endParaRPr>
          </a:p>
        </p:txBody>
      </p:sp>
      <p:pic>
        <p:nvPicPr>
          <p:cNvPr id="15" name="Picture 14"/>
          <p:cNvPicPr>
            <a:picLocks noChangeAspect="1"/>
          </p:cNvPicPr>
          <p:nvPr/>
        </p:nvPicPr>
        <p:blipFill>
          <a:blip r:embed="rId2"/>
          <a:stretch>
            <a:fillRect/>
          </a:stretch>
        </p:blipFill>
        <p:spPr>
          <a:xfrm>
            <a:off x="7696539" y="5235825"/>
            <a:ext cx="1088594" cy="768582"/>
          </a:xfrm>
          <a:prstGeom prst="rect">
            <a:avLst/>
          </a:prstGeom>
        </p:spPr>
      </p:pic>
      <p:pic>
        <p:nvPicPr>
          <p:cNvPr id="16" name="Picture 15"/>
          <p:cNvPicPr>
            <a:picLocks noChangeAspect="1"/>
          </p:cNvPicPr>
          <p:nvPr/>
        </p:nvPicPr>
        <p:blipFill>
          <a:blip r:embed="rId2"/>
          <a:stretch>
            <a:fillRect/>
          </a:stretch>
        </p:blipFill>
        <p:spPr>
          <a:xfrm>
            <a:off x="7696539" y="1376170"/>
            <a:ext cx="1088594" cy="768582"/>
          </a:xfrm>
          <a:prstGeom prst="rect">
            <a:avLst/>
          </a:prstGeom>
        </p:spPr>
      </p:pic>
      <p:pic>
        <p:nvPicPr>
          <p:cNvPr id="18" name="Picture 17"/>
          <p:cNvPicPr>
            <a:picLocks noChangeAspect="1"/>
          </p:cNvPicPr>
          <p:nvPr/>
        </p:nvPicPr>
        <p:blipFill>
          <a:blip r:embed="rId2"/>
          <a:stretch>
            <a:fillRect/>
          </a:stretch>
        </p:blipFill>
        <p:spPr>
          <a:xfrm>
            <a:off x="5365100" y="742082"/>
            <a:ext cx="1088594" cy="768582"/>
          </a:xfrm>
          <a:prstGeom prst="rect">
            <a:avLst/>
          </a:prstGeom>
        </p:spPr>
      </p:pic>
      <p:pic>
        <p:nvPicPr>
          <p:cNvPr id="19" name="Picture 18"/>
          <p:cNvPicPr>
            <a:picLocks noChangeAspect="1"/>
          </p:cNvPicPr>
          <p:nvPr/>
        </p:nvPicPr>
        <p:blipFill>
          <a:blip r:embed="rId2"/>
          <a:stretch>
            <a:fillRect/>
          </a:stretch>
        </p:blipFill>
        <p:spPr>
          <a:xfrm>
            <a:off x="2310152" y="759010"/>
            <a:ext cx="1088594" cy="768582"/>
          </a:xfrm>
          <a:prstGeom prst="rect">
            <a:avLst/>
          </a:prstGeom>
        </p:spPr>
      </p:pic>
      <p:cxnSp>
        <p:nvCxnSpPr>
          <p:cNvPr id="21" name="Elbow Connector 20"/>
          <p:cNvCxnSpPr>
            <a:endCxn id="16" idx="1"/>
          </p:cNvCxnSpPr>
          <p:nvPr/>
        </p:nvCxnSpPr>
        <p:spPr>
          <a:xfrm flipV="1">
            <a:off x="858644" y="1760461"/>
            <a:ext cx="6837895" cy="1440791"/>
          </a:xfrm>
          <a:prstGeom prst="bentConnector3">
            <a:avLst>
              <a:gd name="adj1" fmla="val -65"/>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2386361" y="1760461"/>
            <a:ext cx="1" cy="225232"/>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5539748" y="1760461"/>
            <a:ext cx="1" cy="232868"/>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2345502" y="5430329"/>
            <a:ext cx="0" cy="184194"/>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a:off x="2085278" y="3703057"/>
            <a:ext cx="797312" cy="0"/>
          </a:xfrm>
          <a:prstGeom prst="line">
            <a:avLst/>
          </a:prstGeom>
        </p:spPr>
        <p:style>
          <a:lnRef idx="2">
            <a:schemeClr val="dk1"/>
          </a:lnRef>
          <a:fillRef idx="0">
            <a:schemeClr val="dk1"/>
          </a:fillRef>
          <a:effectRef idx="1">
            <a:schemeClr val="dk1"/>
          </a:effectRef>
          <a:fontRef idx="minor">
            <a:schemeClr val="tx1"/>
          </a:fontRef>
        </p:style>
      </p:cxnSp>
      <p:cxnSp>
        <p:nvCxnSpPr>
          <p:cNvPr id="41" name="Elbow Connector 40"/>
          <p:cNvCxnSpPr/>
          <p:nvPr/>
        </p:nvCxnSpPr>
        <p:spPr>
          <a:xfrm>
            <a:off x="858644" y="4190263"/>
            <a:ext cx="6837895" cy="1415254"/>
          </a:xfrm>
          <a:prstGeom prst="bentConnector3">
            <a:avLst>
              <a:gd name="adj1" fmla="val -65"/>
            </a:avLst>
          </a:prstGeom>
        </p:spPr>
        <p:style>
          <a:lnRef idx="2">
            <a:schemeClr val="dk1"/>
          </a:lnRef>
          <a:fillRef idx="0">
            <a:schemeClr val="dk1"/>
          </a:fillRef>
          <a:effectRef idx="1">
            <a:schemeClr val="dk1"/>
          </a:effectRef>
          <a:fontRef idx="minor">
            <a:schemeClr val="tx1"/>
          </a:fontRef>
        </p:style>
      </p:cxnSp>
      <p:sp>
        <p:nvSpPr>
          <p:cNvPr id="54" name="TextBox 53"/>
          <p:cNvSpPr txBox="1"/>
          <p:nvPr/>
        </p:nvSpPr>
        <p:spPr>
          <a:xfrm>
            <a:off x="907219" y="2840217"/>
            <a:ext cx="886777" cy="307777"/>
          </a:xfrm>
          <a:prstGeom prst="rect">
            <a:avLst/>
          </a:prstGeom>
          <a:noFill/>
        </p:spPr>
        <p:txBody>
          <a:bodyPr wrap="square" rtlCol="0">
            <a:spAutoFit/>
          </a:bodyPr>
          <a:lstStyle/>
          <a:p>
            <a:r>
              <a:rPr lang="en-US" sz="1400" dirty="0"/>
              <a:t>9</a:t>
            </a:r>
            <a:r>
              <a:rPr lang="en-US" sz="1400" dirty="0" smtClean="0"/>
              <a:t>EU-4N7</a:t>
            </a:r>
            <a:endParaRPr lang="en-US" sz="1400" dirty="0"/>
          </a:p>
        </p:txBody>
      </p:sp>
      <p:sp>
        <p:nvSpPr>
          <p:cNvPr id="55" name="TextBox 54"/>
          <p:cNvSpPr txBox="1"/>
          <p:nvPr/>
        </p:nvSpPr>
        <p:spPr>
          <a:xfrm>
            <a:off x="907219" y="4284257"/>
            <a:ext cx="886777" cy="307777"/>
          </a:xfrm>
          <a:prstGeom prst="rect">
            <a:avLst/>
          </a:prstGeom>
          <a:noFill/>
        </p:spPr>
        <p:txBody>
          <a:bodyPr wrap="square" rtlCol="0">
            <a:spAutoFit/>
          </a:bodyPr>
          <a:lstStyle/>
          <a:p>
            <a:r>
              <a:rPr lang="en-US" sz="1400" dirty="0" smtClean="0"/>
              <a:t>9EU-4N8</a:t>
            </a:r>
            <a:endParaRPr lang="en-US" sz="1400" dirty="0"/>
          </a:p>
        </p:txBody>
      </p:sp>
      <p:sp>
        <p:nvSpPr>
          <p:cNvPr id="22" name="Rectangle 21"/>
          <p:cNvSpPr/>
          <p:nvPr/>
        </p:nvSpPr>
        <p:spPr>
          <a:xfrm>
            <a:off x="2882590" y="3201252"/>
            <a:ext cx="1020337" cy="1003610"/>
          </a:xfrm>
          <a:prstGeom prst="rect">
            <a:avLst/>
          </a:prstGeom>
          <a:solidFill>
            <a:srgbClr val="00800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err="1" smtClean="0"/>
              <a:t>ES</a:t>
            </a:r>
            <a:endParaRPr lang="en-US" dirty="0"/>
          </a:p>
        </p:txBody>
      </p:sp>
      <p:cxnSp>
        <p:nvCxnSpPr>
          <p:cNvPr id="23" name="Straight Connector 22"/>
          <p:cNvCxnSpPr/>
          <p:nvPr/>
        </p:nvCxnSpPr>
        <p:spPr>
          <a:xfrm flipH="1">
            <a:off x="2497901" y="5597543"/>
            <a:ext cx="502" cy="221366"/>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H="1">
            <a:off x="2540631" y="1510664"/>
            <a:ext cx="1606" cy="249797"/>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flipH="1">
            <a:off x="5721767" y="1496065"/>
            <a:ext cx="1606" cy="249797"/>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16910624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Box 6"/>
          <p:cNvSpPr txBox="1">
            <a:spLocks noChangeArrowheads="1"/>
          </p:cNvSpPr>
          <p:nvPr/>
        </p:nvSpPr>
        <p:spPr bwMode="auto">
          <a:xfrm>
            <a:off x="-63500" y="2472860"/>
            <a:ext cx="9232900" cy="707886"/>
          </a:xfrm>
          <a:prstGeom prst="rect">
            <a:avLst/>
          </a:prstGeom>
          <a:noFill/>
          <a:ln w="9525">
            <a:noFill/>
            <a:miter lim="800000"/>
            <a:headEnd/>
            <a:tailEnd/>
          </a:ln>
        </p:spPr>
        <p:txBody>
          <a:bodyPr wrap="square">
            <a:spAutoFit/>
          </a:bodyPr>
          <a:lstStyle/>
          <a:p>
            <a:pPr algn="ctr" defTabSz="457200" fontAlgn="base">
              <a:spcBef>
                <a:spcPct val="0"/>
              </a:spcBef>
              <a:spcAft>
                <a:spcPct val="0"/>
              </a:spcAft>
            </a:pPr>
            <a:r>
              <a:rPr lang="en-US" sz="4000" dirty="0" smtClean="0">
                <a:solidFill>
                  <a:srgbClr val="535353"/>
                </a:solidFill>
                <a:latin typeface="Helvetica" pitchFamily="34" charset="0"/>
              </a:rPr>
              <a:t>Back-up Slides</a:t>
            </a:r>
            <a:endParaRPr lang="en-US" sz="4000" dirty="0">
              <a:solidFill>
                <a:srgbClr val="535353"/>
              </a:solidFill>
              <a:latin typeface="Helvetica" pitchFamily="34" charset="0"/>
            </a:endParaRPr>
          </a:p>
        </p:txBody>
      </p:sp>
      <p:pic>
        <p:nvPicPr>
          <p:cNvPr id="2" name="Picture 1" descr="Clean Coalition Logo_updated yellow.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67" y="685292"/>
            <a:ext cx="5342108" cy="978408"/>
          </a:xfrm>
          <a:prstGeom prst="rect">
            <a:avLst/>
          </a:prstGeom>
        </p:spPr>
      </p:pic>
    </p:spTree>
    <p:extLst>
      <p:ext uri="{BB962C8B-B14F-4D97-AF65-F5344CB8AC3E}">
        <p14:creationId xmlns:p14="http://schemas.microsoft.com/office/powerpoint/2010/main" val="44289531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LICMP Overview &amp; Goals</a:t>
            </a:r>
            <a:endParaRPr lang="en-US" dirty="0"/>
          </a:p>
        </p:txBody>
      </p:sp>
      <p:sp>
        <p:nvSpPr>
          <p:cNvPr id="3" name="Content Placeholder 2"/>
          <p:cNvSpPr>
            <a:spLocks noGrp="1"/>
          </p:cNvSpPr>
          <p:nvPr>
            <p:ph idx="1"/>
          </p:nvPr>
        </p:nvSpPr>
        <p:spPr>
          <a:xfrm>
            <a:off x="282433" y="783588"/>
            <a:ext cx="8464967" cy="5613251"/>
          </a:xfrm>
        </p:spPr>
        <p:txBody>
          <a:bodyPr>
            <a:noAutofit/>
          </a:bodyPr>
          <a:lstStyle/>
          <a:p>
            <a:pPr marL="0" indent="0">
              <a:spcBef>
                <a:spcPts val="0"/>
              </a:spcBef>
              <a:buNone/>
            </a:pPr>
            <a:r>
              <a:rPr lang="en-US" sz="2000" dirty="0" smtClean="0">
                <a:solidFill>
                  <a:schemeClr val="tx1"/>
                </a:solidFill>
              </a:rPr>
              <a:t>The LICMP features 5 MW / 25 </a:t>
            </a:r>
            <a:r>
              <a:rPr lang="en-US" sz="2000" dirty="0" err="1" smtClean="0">
                <a:solidFill>
                  <a:schemeClr val="tx1"/>
                </a:solidFill>
              </a:rPr>
              <a:t>MWh</a:t>
            </a:r>
            <a:r>
              <a:rPr lang="en-US" sz="2000" dirty="0" smtClean="0">
                <a:solidFill>
                  <a:schemeClr val="tx1"/>
                </a:solidFill>
              </a:rPr>
              <a:t> energy storage and up to 15 MW of solar serving the two Bank 4 feeders of the East Hampton GT substation.  Goals:</a:t>
            </a:r>
          </a:p>
          <a:p>
            <a:pPr marL="0" indent="0">
              <a:spcBef>
                <a:spcPts val="0"/>
              </a:spcBef>
              <a:buNone/>
            </a:pPr>
            <a:endParaRPr lang="en-US" sz="1000" u="sng" dirty="0">
              <a:solidFill>
                <a:schemeClr val="tx1"/>
              </a:solidFill>
            </a:endParaRPr>
          </a:p>
          <a:p>
            <a:pPr marL="857250" lvl="1" indent="-457200">
              <a:spcBef>
                <a:spcPts val="0"/>
              </a:spcBef>
              <a:buFont typeface="+mj-lt"/>
              <a:buAutoNum type="arabicPeriod"/>
            </a:pPr>
            <a:r>
              <a:rPr lang="en-US" sz="1800" b="1" dirty="0">
                <a:solidFill>
                  <a:schemeClr val="tx1"/>
                </a:solidFill>
              </a:rPr>
              <a:t>Provide local power backup for the </a:t>
            </a:r>
            <a:r>
              <a:rPr lang="en-US" sz="1800" b="1" dirty="0" smtClean="0">
                <a:solidFill>
                  <a:schemeClr val="tx1"/>
                </a:solidFill>
              </a:rPr>
              <a:t>identified </a:t>
            </a:r>
            <a:r>
              <a:rPr lang="en-US" sz="1800" b="1" dirty="0">
                <a:solidFill>
                  <a:schemeClr val="tx1"/>
                </a:solidFill>
              </a:rPr>
              <a:t>critical </a:t>
            </a:r>
            <a:r>
              <a:rPr lang="en-US" sz="1800" b="1" dirty="0" smtClean="0">
                <a:solidFill>
                  <a:schemeClr val="tx1"/>
                </a:solidFill>
              </a:rPr>
              <a:t>facilities:  two SCWA filter/pumping stations, one Fire District facility</a:t>
            </a:r>
          </a:p>
          <a:p>
            <a:pPr marL="400050" lvl="1" indent="0">
              <a:spcBef>
                <a:spcPts val="0"/>
              </a:spcBef>
              <a:buNone/>
            </a:pPr>
            <a:endParaRPr lang="en-US" sz="1200" dirty="0">
              <a:solidFill>
                <a:schemeClr val="tx1"/>
              </a:solidFill>
            </a:endParaRPr>
          </a:p>
          <a:p>
            <a:pPr marL="857250" lvl="1" indent="-457200">
              <a:spcBef>
                <a:spcPts val="0"/>
              </a:spcBef>
              <a:buFont typeface="+mj-lt"/>
              <a:buAutoNum type="arabicPeriod"/>
            </a:pPr>
            <a:r>
              <a:rPr lang="en-US" sz="1800" b="1" dirty="0">
                <a:solidFill>
                  <a:schemeClr val="tx1"/>
                </a:solidFill>
              </a:rPr>
              <a:t>Optimize </a:t>
            </a:r>
            <a:r>
              <a:rPr lang="en-US" sz="1800" b="1" dirty="0" smtClean="0">
                <a:solidFill>
                  <a:schemeClr val="tx1"/>
                </a:solidFill>
              </a:rPr>
              <a:t>the </a:t>
            </a:r>
            <a:r>
              <a:rPr lang="en-US" sz="1800" b="1" dirty="0">
                <a:solidFill>
                  <a:schemeClr val="tx1"/>
                </a:solidFill>
              </a:rPr>
              <a:t>5 MW / 25 </a:t>
            </a:r>
            <a:r>
              <a:rPr lang="en-US" sz="1800" b="1" dirty="0" err="1">
                <a:solidFill>
                  <a:schemeClr val="tx1"/>
                </a:solidFill>
              </a:rPr>
              <a:t>MWh</a:t>
            </a:r>
            <a:r>
              <a:rPr lang="en-US" sz="1800" b="1" dirty="0">
                <a:solidFill>
                  <a:schemeClr val="tx1"/>
                </a:solidFill>
              </a:rPr>
              <a:t> energy storage across cost and energy, utilizing both the local solar and import from transmission at night</a:t>
            </a:r>
          </a:p>
          <a:p>
            <a:pPr marL="400050" lvl="1" indent="0">
              <a:spcBef>
                <a:spcPts val="0"/>
              </a:spcBef>
              <a:buNone/>
            </a:pPr>
            <a:endParaRPr lang="en-US" sz="1200" b="1" dirty="0" smtClean="0">
              <a:solidFill>
                <a:schemeClr val="tx1"/>
              </a:solidFill>
            </a:endParaRPr>
          </a:p>
          <a:p>
            <a:pPr marL="857250" lvl="1" indent="-457200">
              <a:spcBef>
                <a:spcPts val="0"/>
              </a:spcBef>
              <a:buFont typeface="+mj-lt"/>
              <a:buAutoNum type="arabicPeriod"/>
            </a:pPr>
            <a:r>
              <a:rPr lang="en-US" sz="1800" b="1" dirty="0" smtClean="0">
                <a:solidFill>
                  <a:schemeClr val="tx1"/>
                </a:solidFill>
              </a:rPr>
              <a:t>Maximize </a:t>
            </a:r>
            <a:r>
              <a:rPr lang="en-US" sz="1800" b="1" dirty="0">
                <a:solidFill>
                  <a:schemeClr val="tx1"/>
                </a:solidFill>
              </a:rPr>
              <a:t>the interconnection and use of local solar generation, integrating up to 15 </a:t>
            </a:r>
            <a:r>
              <a:rPr lang="en-US" sz="1800" b="1" dirty="0" smtClean="0">
                <a:solidFill>
                  <a:schemeClr val="tx1"/>
                </a:solidFill>
              </a:rPr>
              <a:t>MW into Bank 4 of the substation</a:t>
            </a:r>
          </a:p>
          <a:p>
            <a:pPr marL="400050" lvl="1" indent="0">
              <a:spcBef>
                <a:spcPts val="0"/>
              </a:spcBef>
              <a:buNone/>
            </a:pPr>
            <a:endParaRPr lang="en-US" sz="1200" dirty="0" smtClean="0">
              <a:solidFill>
                <a:schemeClr val="tx1"/>
              </a:solidFill>
            </a:endParaRPr>
          </a:p>
          <a:p>
            <a:pPr marL="857250" lvl="1" indent="-457200">
              <a:spcBef>
                <a:spcPts val="0"/>
              </a:spcBef>
              <a:buFont typeface="+mj-lt"/>
              <a:buAutoNum type="arabicPeriod"/>
            </a:pPr>
            <a:r>
              <a:rPr lang="en-US" sz="1800" b="1" dirty="0" smtClean="0">
                <a:solidFill>
                  <a:schemeClr val="tx1"/>
                </a:solidFill>
              </a:rPr>
              <a:t>Optimize other </a:t>
            </a:r>
            <a:r>
              <a:rPr lang="en-US" sz="1800" b="1" dirty="0">
                <a:solidFill>
                  <a:schemeClr val="tx1"/>
                </a:solidFill>
              </a:rPr>
              <a:t>DER such as Demand Response and Energy Efficiency across cost and energy, in context of the local solar and load profiles</a:t>
            </a:r>
          </a:p>
          <a:p>
            <a:pPr marL="400050" lvl="1" indent="0">
              <a:spcBef>
                <a:spcPts val="0"/>
              </a:spcBef>
              <a:buNone/>
            </a:pPr>
            <a:endParaRPr lang="en-US" sz="1200" dirty="0" smtClean="0">
              <a:solidFill>
                <a:schemeClr val="tx1"/>
              </a:solidFill>
            </a:endParaRPr>
          </a:p>
          <a:p>
            <a:pPr marL="857250" lvl="1" indent="-457200">
              <a:spcBef>
                <a:spcPts val="0"/>
              </a:spcBef>
              <a:buFont typeface="+mj-lt"/>
              <a:buAutoNum type="arabicPeriod"/>
            </a:pPr>
            <a:r>
              <a:rPr lang="en-US" sz="1800" b="1" dirty="0" smtClean="0">
                <a:solidFill>
                  <a:schemeClr val="tx1"/>
                </a:solidFill>
              </a:rPr>
              <a:t>Minimize </a:t>
            </a:r>
            <a:r>
              <a:rPr lang="en-US" sz="1800" b="1" dirty="0">
                <a:solidFill>
                  <a:schemeClr val="tx1"/>
                </a:solidFill>
              </a:rPr>
              <a:t>the use of local diesel generators </a:t>
            </a:r>
            <a:r>
              <a:rPr lang="en-US" sz="1800" b="1" dirty="0" smtClean="0">
                <a:solidFill>
                  <a:schemeClr val="tx1"/>
                </a:solidFill>
              </a:rPr>
              <a:t>(e.g. during </a:t>
            </a:r>
            <a:r>
              <a:rPr lang="en-US" sz="1800" b="1" dirty="0">
                <a:solidFill>
                  <a:schemeClr val="tx1"/>
                </a:solidFill>
              </a:rPr>
              <a:t>summer </a:t>
            </a:r>
            <a:r>
              <a:rPr lang="en-US" sz="1800" b="1" dirty="0" smtClean="0">
                <a:solidFill>
                  <a:schemeClr val="tx1"/>
                </a:solidFill>
              </a:rPr>
              <a:t>peaks)</a:t>
            </a:r>
          </a:p>
          <a:p>
            <a:pPr marL="857250" lvl="1" indent="-457200">
              <a:spcBef>
                <a:spcPts val="0"/>
              </a:spcBef>
              <a:buFont typeface="+mj-lt"/>
              <a:buAutoNum type="arabicPeriod"/>
            </a:pPr>
            <a:endParaRPr lang="en-US" sz="1200" b="1" dirty="0">
              <a:solidFill>
                <a:schemeClr val="tx1"/>
              </a:solidFill>
            </a:endParaRPr>
          </a:p>
          <a:p>
            <a:pPr marL="857250" lvl="1" indent="-457200">
              <a:spcBef>
                <a:spcPts val="0"/>
              </a:spcBef>
              <a:buFont typeface="+mj-lt"/>
              <a:buAutoNum type="arabicPeriod"/>
            </a:pPr>
            <a:r>
              <a:rPr lang="en-US" sz="1800" b="1" dirty="0" smtClean="0">
                <a:solidFill>
                  <a:schemeClr val="tx1"/>
                </a:solidFill>
              </a:rPr>
              <a:t>Prove both the economic and operational viability of the LICMP solution while setting the stage for deferring $100s of millions in Transmission costs</a:t>
            </a:r>
          </a:p>
          <a:p>
            <a:pPr marL="400050" lvl="1" indent="0">
              <a:spcBef>
                <a:spcPts val="0"/>
              </a:spcBef>
              <a:buNone/>
            </a:pPr>
            <a:endParaRPr lang="en-US" sz="1200" b="1" dirty="0">
              <a:solidFill>
                <a:schemeClr val="tx1"/>
              </a:solidFill>
            </a:endParaRPr>
          </a:p>
          <a:p>
            <a:pPr marL="857250" lvl="1" indent="-457200">
              <a:spcBef>
                <a:spcPts val="0"/>
              </a:spcBef>
              <a:buFont typeface="+mj-lt"/>
              <a:buAutoNum type="arabicPeriod"/>
            </a:pPr>
            <a:r>
              <a:rPr lang="en-US" sz="1800" b="1" dirty="0" smtClean="0">
                <a:solidFill>
                  <a:schemeClr val="tx1"/>
                </a:solidFill>
              </a:rPr>
              <a:t>Serve as a model for the State of NY and across the country (and everywhere else that distribution grids exist)</a:t>
            </a:r>
            <a:endParaRPr lang="en-US" sz="1800" b="1" dirty="0">
              <a:solidFill>
                <a:schemeClr val="tx1"/>
              </a:solidFill>
            </a:endParaRPr>
          </a:p>
        </p:txBody>
      </p:sp>
    </p:spTree>
    <p:extLst>
      <p:ext uri="{BB962C8B-B14F-4D97-AF65-F5344CB8AC3E}">
        <p14:creationId xmlns:p14="http://schemas.microsoft.com/office/powerpoint/2010/main" val="362973732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LICMP Area Map</a:t>
            </a:r>
            <a:endParaRPr lang="en-US" dirty="0"/>
          </a:p>
        </p:txBody>
      </p:sp>
      <p:pic>
        <p:nvPicPr>
          <p:cNvPr id="3" name="Picture 2" descr="LICMP region map w feeder routes and 3 critical loads (PSEGLI_cd, 31 Mar 201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9680"/>
            <a:ext cx="9144000" cy="5916706"/>
          </a:xfrm>
          <a:prstGeom prst="rect">
            <a:avLst/>
          </a:prstGeom>
        </p:spPr>
      </p:pic>
    </p:spTree>
    <p:extLst>
      <p:ext uri="{BB962C8B-B14F-4D97-AF65-F5344CB8AC3E}">
        <p14:creationId xmlns:p14="http://schemas.microsoft.com/office/powerpoint/2010/main" val="16608276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7315200" cy="762000"/>
          </a:xfrm>
        </p:spPr>
        <p:txBody>
          <a:bodyPr rtlCol="0">
            <a:normAutofit/>
          </a:bodyPr>
          <a:lstStyle/>
          <a:p>
            <a:pPr algn="l" eaLnBrk="1" fontAlgn="auto" hangingPunct="1">
              <a:spcAft>
                <a:spcPts val="0"/>
              </a:spcAft>
              <a:defRPr/>
            </a:pPr>
            <a:r>
              <a:rPr lang="en-US" sz="2400" b="1" dirty="0" smtClean="0">
                <a:solidFill>
                  <a:schemeClr val="bg1"/>
                </a:solidFill>
                <a:latin typeface="Arial" pitchFamily="34" charset="0"/>
                <a:cs typeface="Arial" pitchFamily="34" charset="0"/>
              </a:rPr>
              <a:t>Community Microgrid </a:t>
            </a:r>
            <a:r>
              <a:rPr lang="en-US" sz="2400" b="1" dirty="0" smtClean="0">
                <a:solidFill>
                  <a:schemeClr val="bg1"/>
                </a:solidFill>
                <a:latin typeface="Arial" pitchFamily="34" charset="0"/>
                <a:cs typeface="Arial" pitchFamily="34" charset="0"/>
              </a:rPr>
              <a:t>in a Visual</a:t>
            </a:r>
            <a:endParaRPr lang="en-US" sz="2400" b="1" dirty="0">
              <a:solidFill>
                <a:schemeClr val="bg1"/>
              </a:solidFill>
              <a:latin typeface="Arial" pitchFamily="34" charset="0"/>
              <a:cs typeface="Arial" pitchFamily="34" charset="0"/>
            </a:endParaRPr>
          </a:p>
        </p:txBody>
      </p:sp>
      <p:pic>
        <p:nvPicPr>
          <p:cNvPr id="6" name="Picture 5" descr="DG+IG-Original-Image-(10_zf-20-May-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97" y="794611"/>
            <a:ext cx="8667776" cy="5673455"/>
          </a:xfrm>
          <a:prstGeom prst="rect">
            <a:avLst/>
          </a:prstGeom>
        </p:spPr>
      </p:pic>
    </p:spTree>
    <p:extLst>
      <p:ext uri="{BB962C8B-B14F-4D97-AF65-F5344CB8AC3E}">
        <p14:creationId xmlns:p14="http://schemas.microsoft.com/office/powerpoint/2010/main" val="42474708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594600" cy="762000"/>
          </a:xfrm>
        </p:spPr>
        <p:txBody>
          <a:bodyPr>
            <a:normAutofit/>
          </a:bodyPr>
          <a:lstStyle/>
          <a:p>
            <a:r>
              <a:rPr lang="en-US" dirty="0" smtClean="0"/>
              <a:t>Hunters Point Substation Boundary</a:t>
            </a:r>
            <a:endParaRPr lang="en-US" dirty="0"/>
          </a:p>
        </p:txBody>
      </p:sp>
      <p:pic>
        <p:nvPicPr>
          <p:cNvPr id="3" name="Picture 2" descr="Hunters Point boundary.tif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 y="0"/>
            <a:ext cx="9169400" cy="6858000"/>
          </a:xfrm>
          <a:prstGeom prst="rect">
            <a:avLst/>
          </a:prstGeom>
        </p:spPr>
      </p:pic>
      <p:sp>
        <p:nvSpPr>
          <p:cNvPr id="5" name="Rectangle 4"/>
          <p:cNvSpPr>
            <a:spLocks noChangeArrowheads="1"/>
          </p:cNvSpPr>
          <p:nvPr/>
        </p:nvSpPr>
        <p:spPr bwMode="auto">
          <a:xfrm>
            <a:off x="-25400" y="2"/>
            <a:ext cx="7391400" cy="622300"/>
          </a:xfrm>
          <a:prstGeom prst="rect">
            <a:avLst/>
          </a:prstGeom>
          <a:solidFill>
            <a:srgbClr val="249CFF"/>
          </a:solidFill>
          <a:ln w="25400" algn="ctr">
            <a:noFill/>
            <a:miter lim="800000"/>
            <a:headEnd/>
            <a:tailEnd/>
          </a:ln>
        </p:spPr>
        <p:txBody>
          <a:bodyPr anchor="ctr"/>
          <a:lstStyle/>
          <a:p>
            <a:pPr algn="ctr">
              <a:defRPr/>
            </a:pPr>
            <a:r>
              <a:rPr lang="en-CA" dirty="0">
                <a:solidFill>
                  <a:schemeClr val="lt1"/>
                </a:solidFill>
                <a:latin typeface="+mn-lt"/>
                <a:ea typeface="+mn-ea"/>
              </a:rPr>
              <a:t> </a:t>
            </a:r>
          </a:p>
        </p:txBody>
      </p:sp>
      <p:sp>
        <p:nvSpPr>
          <p:cNvPr id="6" name="Title 1"/>
          <p:cNvSpPr txBox="1">
            <a:spLocks/>
          </p:cNvSpPr>
          <p:nvPr/>
        </p:nvSpPr>
        <p:spPr>
          <a:xfrm>
            <a:off x="0" y="2"/>
            <a:ext cx="7594600" cy="6223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kern="1200">
                <a:solidFill>
                  <a:schemeClr val="bg1"/>
                </a:solidFill>
                <a:latin typeface="Arial" pitchFamily="34" charset="0"/>
                <a:ea typeface="+mj-ea"/>
                <a:cs typeface="Arial" pitchFamily="34" charset="0"/>
              </a:defRPr>
            </a:lvl1pPr>
          </a:lstStyle>
          <a:p>
            <a:r>
              <a:rPr lang="en-US" dirty="0" smtClean="0"/>
              <a:t>Hunters Point Substation Boundary</a:t>
            </a:r>
            <a:endParaRPr lang="en-US" dirty="0"/>
          </a:p>
        </p:txBody>
      </p:sp>
    </p:spTree>
    <p:extLst>
      <p:ext uri="{BB962C8B-B14F-4D97-AF65-F5344CB8AC3E}">
        <p14:creationId xmlns:p14="http://schemas.microsoft.com/office/powerpoint/2010/main" val="55629617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0676" y="850901"/>
            <a:ext cx="7957255" cy="1225731"/>
          </a:xfrm>
          <a:prstGeom prst="rect">
            <a:avLst/>
          </a:prstGeom>
          <a:solidFill>
            <a:schemeClr val="accent3">
              <a:alpha val="63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7594600" cy="762000"/>
          </a:xfrm>
        </p:spPr>
        <p:txBody>
          <a:bodyPr>
            <a:normAutofit fontScale="90000"/>
          </a:bodyPr>
          <a:lstStyle/>
          <a:p>
            <a:r>
              <a:rPr lang="en-US" dirty="0" smtClean="0"/>
              <a:t>Hunters Point </a:t>
            </a:r>
            <a:r>
              <a:rPr lang="en-US" u="sng" dirty="0" smtClean="0"/>
              <a:t>Reasonable</a:t>
            </a:r>
            <a:r>
              <a:rPr lang="en-US" dirty="0" smtClean="0"/>
              <a:t> DG Potential = 58 MW, Over 25% Total Energy</a:t>
            </a:r>
            <a:endParaRPr lang="en-US" dirty="0"/>
          </a:p>
        </p:txBody>
      </p:sp>
      <p:sp>
        <p:nvSpPr>
          <p:cNvPr id="3" name="TextBox 2"/>
          <p:cNvSpPr txBox="1"/>
          <p:nvPr/>
        </p:nvSpPr>
        <p:spPr>
          <a:xfrm>
            <a:off x="580676" y="876302"/>
            <a:ext cx="7957255" cy="1200329"/>
          </a:xfrm>
          <a:prstGeom prst="rect">
            <a:avLst/>
          </a:prstGeom>
          <a:noFill/>
        </p:spPr>
        <p:txBody>
          <a:bodyPr wrap="square" rtlCol="0">
            <a:spAutoFit/>
          </a:bodyPr>
          <a:lstStyle/>
          <a:p>
            <a:r>
              <a:rPr lang="en-US" u="sng" dirty="0" smtClean="0"/>
              <a:t>DG Potential</a:t>
            </a:r>
            <a:r>
              <a:rPr lang="en-US" dirty="0" smtClean="0"/>
              <a:t>:  </a:t>
            </a:r>
            <a:r>
              <a:rPr lang="en-US" b="1" dirty="0" smtClean="0"/>
              <a:t>Over 25% of Total Load (320,000 </a:t>
            </a:r>
            <a:r>
              <a:rPr lang="en-US" b="1" dirty="0" err="1" smtClean="0"/>
              <a:t>MWh</a:t>
            </a:r>
            <a:r>
              <a:rPr lang="en-US" b="1" dirty="0" smtClean="0"/>
              <a:t>)</a:t>
            </a:r>
          </a:p>
          <a:p>
            <a:pPr marL="285750" indent="-285750">
              <a:buFont typeface="Arial"/>
              <a:buChar char="•"/>
            </a:pPr>
            <a:r>
              <a:rPr lang="en-US" b="1" dirty="0" smtClean="0"/>
              <a:t>New PV in </a:t>
            </a:r>
            <a:r>
              <a:rPr lang="en-US" b="1" dirty="0" err="1" smtClean="0"/>
              <a:t>Bayview</a:t>
            </a:r>
            <a:r>
              <a:rPr lang="en-US" dirty="0" smtClean="0"/>
              <a:t> = 30 MW, or 46,000 </a:t>
            </a:r>
            <a:r>
              <a:rPr lang="en-US" dirty="0" err="1" smtClean="0"/>
              <a:t>MWh</a:t>
            </a:r>
            <a:endParaRPr lang="en-US" dirty="0" smtClean="0"/>
          </a:p>
          <a:p>
            <a:pPr marL="285750" indent="-285750">
              <a:buFont typeface="Arial"/>
              <a:buChar char="•"/>
            </a:pPr>
            <a:r>
              <a:rPr lang="en-US" b="1" dirty="0" smtClean="0"/>
              <a:t>New PV in HP </a:t>
            </a:r>
            <a:r>
              <a:rPr lang="en-US" b="1" dirty="0" err="1" smtClean="0"/>
              <a:t>Redev</a:t>
            </a:r>
            <a:r>
              <a:rPr lang="en-US" b="1" dirty="0" smtClean="0"/>
              <a:t> Zone </a:t>
            </a:r>
            <a:r>
              <a:rPr lang="en-US" dirty="0" smtClean="0"/>
              <a:t>= 20 MW, or 32,000 </a:t>
            </a:r>
            <a:r>
              <a:rPr lang="en-US" dirty="0" err="1" smtClean="0"/>
              <a:t>MWh</a:t>
            </a:r>
            <a:endParaRPr lang="en-US" dirty="0" smtClean="0"/>
          </a:p>
          <a:p>
            <a:pPr marL="285750" indent="-285750">
              <a:buFont typeface="Arial"/>
              <a:buChar char="•"/>
            </a:pPr>
            <a:r>
              <a:rPr lang="en-US" b="1" dirty="0" smtClean="0"/>
              <a:t>Existing DG </a:t>
            </a:r>
            <a:r>
              <a:rPr lang="en-US" dirty="0" smtClean="0"/>
              <a:t>= 8 MW (PV equivalent), or 13,000 </a:t>
            </a:r>
            <a:r>
              <a:rPr lang="en-US" dirty="0" err="1" smtClean="0"/>
              <a:t>MWh</a:t>
            </a:r>
            <a:endParaRPr lang="en-US" dirty="0"/>
          </a:p>
        </p:txBody>
      </p:sp>
      <p:pic>
        <p:nvPicPr>
          <p:cNvPr id="8" name="Picture 7" descr="IMG_172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227708"/>
            <a:ext cx="9144000" cy="426199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530191962"/>
              </p:ext>
            </p:extLst>
          </p:nvPr>
        </p:nvGraphicFramePr>
        <p:xfrm>
          <a:off x="1918412" y="2438403"/>
          <a:ext cx="5307185" cy="4051300"/>
        </p:xfrm>
        <a:graphic>
          <a:graphicData uri="http://schemas.openxmlformats.org/drawingml/2006/table">
            <a:tbl>
              <a:tblPr firstRow="1" bandRow="1">
                <a:tableStyleId>{5C22544A-7EE6-4342-B048-85BDC9FD1C3A}</a:tableStyleId>
              </a:tblPr>
              <a:tblGrid>
                <a:gridCol w="2773587"/>
                <a:gridCol w="1098573"/>
                <a:gridCol w="1435025"/>
              </a:tblGrid>
              <a:tr h="548640">
                <a:tc>
                  <a:txBody>
                    <a:bodyPr/>
                    <a:lstStyle/>
                    <a:p>
                      <a:r>
                        <a:rPr lang="en-US" sz="1500" dirty="0" smtClean="0"/>
                        <a:t>Type</a:t>
                      </a:r>
                      <a:endParaRPr lang="en-US" sz="1500" dirty="0"/>
                    </a:p>
                  </a:txBody>
                  <a:tcPr/>
                </a:tc>
                <a:tc>
                  <a:txBody>
                    <a:bodyPr/>
                    <a:lstStyle/>
                    <a:p>
                      <a:r>
                        <a:rPr lang="en-US" sz="1500" dirty="0" smtClean="0"/>
                        <a:t>Capacity</a:t>
                      </a:r>
                    </a:p>
                    <a:p>
                      <a:r>
                        <a:rPr lang="en-US" sz="1500" dirty="0" smtClean="0"/>
                        <a:t>(Avg. MW)</a:t>
                      </a:r>
                      <a:endParaRPr lang="en-US" sz="1500" dirty="0"/>
                    </a:p>
                  </a:txBody>
                  <a:tcPr/>
                </a:tc>
                <a:tc>
                  <a:txBody>
                    <a:bodyPr/>
                    <a:lstStyle/>
                    <a:p>
                      <a:r>
                        <a:rPr lang="en-US" sz="1500" dirty="0" smtClean="0"/>
                        <a:t>Output</a:t>
                      </a:r>
                    </a:p>
                    <a:p>
                      <a:r>
                        <a:rPr lang="en-US" sz="1500" dirty="0" smtClean="0"/>
                        <a:t>(Annual </a:t>
                      </a:r>
                      <a:r>
                        <a:rPr lang="en-US" sz="1500" dirty="0" err="1" smtClean="0"/>
                        <a:t>MWh</a:t>
                      </a:r>
                      <a:r>
                        <a:rPr lang="en-US" sz="1500" dirty="0" smtClean="0"/>
                        <a:t>)</a:t>
                      </a:r>
                      <a:endParaRPr lang="en-US" sz="1500" dirty="0"/>
                    </a:p>
                  </a:txBody>
                  <a:tcPr/>
                </a:tc>
              </a:tr>
              <a:tr h="4292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b="1" dirty="0" smtClean="0"/>
                        <a:t>New PV:</a:t>
                      </a:r>
                      <a:r>
                        <a:rPr lang="en-US" sz="1500" b="1" baseline="0" dirty="0" smtClean="0"/>
                        <a:t>  Commercial + MDUs</a:t>
                      </a:r>
                      <a:endParaRPr lang="en-US" sz="1500" b="1"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smtClean="0"/>
                        <a:t>14</a:t>
                      </a:r>
                    </a:p>
                  </a:txBody>
                  <a:tcPr/>
                </a:tc>
                <a:tc>
                  <a:txBody>
                    <a:bodyPr/>
                    <a:lstStyle/>
                    <a:p>
                      <a:r>
                        <a:rPr lang="en-US" sz="1500" baseline="0" dirty="0" smtClean="0"/>
                        <a:t>21,000</a:t>
                      </a:r>
                    </a:p>
                  </a:txBody>
                  <a:tcPr/>
                </a:tc>
              </a:tr>
              <a:tr h="368300">
                <a:tc>
                  <a:txBody>
                    <a:bodyPr/>
                    <a:lstStyle/>
                    <a:p>
                      <a:r>
                        <a:rPr lang="en-US" sz="1500" b="1" dirty="0" smtClean="0"/>
                        <a:t>New PV:</a:t>
                      </a:r>
                      <a:r>
                        <a:rPr lang="en-US" sz="1500" b="1" baseline="0" dirty="0" smtClean="0"/>
                        <a:t>  </a:t>
                      </a:r>
                      <a:r>
                        <a:rPr lang="en-US" sz="1500" b="1" dirty="0" smtClean="0"/>
                        <a:t>Residential</a:t>
                      </a:r>
                    </a:p>
                  </a:txBody>
                  <a:tcPr/>
                </a:tc>
                <a:tc>
                  <a:txBody>
                    <a:bodyPr/>
                    <a:lstStyle/>
                    <a:p>
                      <a:r>
                        <a:rPr lang="en-US" sz="1500" dirty="0" smtClean="0"/>
                        <a:t>13.5</a:t>
                      </a:r>
                      <a:endParaRPr lang="en-US" sz="1500" dirty="0"/>
                    </a:p>
                  </a:txBody>
                  <a:tcPr/>
                </a:tc>
                <a:tc>
                  <a:txBody>
                    <a:bodyPr/>
                    <a:lstStyle/>
                    <a:p>
                      <a:r>
                        <a:rPr lang="en-US" sz="1500" dirty="0" smtClean="0"/>
                        <a:t>21,000</a:t>
                      </a:r>
                      <a:endParaRPr lang="en-US" sz="1500" dirty="0"/>
                    </a:p>
                  </a:txBody>
                  <a:tcPr/>
                </a:tc>
              </a:tr>
              <a:tr h="408940">
                <a:tc>
                  <a:txBody>
                    <a:bodyPr/>
                    <a:lstStyle/>
                    <a:p>
                      <a:r>
                        <a:rPr lang="en-US" sz="1500" b="1" baseline="0" dirty="0" smtClean="0"/>
                        <a:t>New PV:  Parking Lots</a:t>
                      </a:r>
                    </a:p>
                  </a:txBody>
                  <a:tcPr/>
                </a:tc>
                <a:tc>
                  <a:txBody>
                    <a:bodyPr/>
                    <a:lstStyle/>
                    <a:p>
                      <a:r>
                        <a:rPr lang="en-US" sz="1500" dirty="0" smtClean="0"/>
                        <a:t>2.5</a:t>
                      </a:r>
                      <a:endParaRPr lang="en-US" sz="15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baseline="0" dirty="0" smtClean="0"/>
                        <a:t>4,000</a:t>
                      </a:r>
                    </a:p>
                  </a:txBody>
                  <a:tcPr/>
                </a:tc>
              </a:tr>
              <a:tr h="548640">
                <a:tc>
                  <a:txBody>
                    <a:bodyPr/>
                    <a:lstStyle/>
                    <a:p>
                      <a:r>
                        <a:rPr lang="en-US" sz="1500" b="1" dirty="0" smtClean="0"/>
                        <a:t>New PV: </a:t>
                      </a:r>
                      <a:r>
                        <a:rPr lang="en-US" sz="1500" b="1" dirty="0" err="1" smtClean="0"/>
                        <a:t>Redev</a:t>
                      </a:r>
                      <a:r>
                        <a:rPr lang="en-US" sz="1500" b="1" dirty="0" smtClean="0"/>
                        <a:t> Zone</a:t>
                      </a:r>
                      <a:endParaRPr lang="en-US" sz="1500" b="1" baseline="0" dirty="0" smtClean="0"/>
                    </a:p>
                  </a:txBody>
                  <a:tcPr/>
                </a:tc>
                <a:tc>
                  <a:txBody>
                    <a:bodyPr/>
                    <a:lstStyle/>
                    <a:p>
                      <a:r>
                        <a:rPr lang="en-US" sz="1500" dirty="0" smtClean="0"/>
                        <a:t>20</a:t>
                      </a:r>
                      <a:endParaRPr lang="en-US" sz="1500" dirty="0"/>
                    </a:p>
                  </a:txBody>
                  <a:tcPr/>
                </a:tc>
                <a:tc>
                  <a:txBody>
                    <a:bodyPr/>
                    <a:lstStyle/>
                    <a:p>
                      <a:r>
                        <a:rPr lang="en-US" sz="1500" dirty="0" smtClean="0"/>
                        <a:t>32,000</a:t>
                      </a:r>
                    </a:p>
                    <a:p>
                      <a:endParaRPr lang="en-US" sz="1500" dirty="0"/>
                    </a:p>
                  </a:txBody>
                  <a:tcPr/>
                </a:tc>
              </a:tr>
              <a:tr h="370840">
                <a:tc>
                  <a:txBody>
                    <a:bodyPr/>
                    <a:lstStyle/>
                    <a:p>
                      <a:r>
                        <a:rPr lang="en-US" sz="1500" b="1" baseline="0" dirty="0" smtClean="0"/>
                        <a:t>Total New PV</a:t>
                      </a:r>
                    </a:p>
                  </a:txBody>
                  <a:tcPr>
                    <a:solidFill>
                      <a:schemeClr val="accent3"/>
                    </a:solidFill>
                  </a:tcPr>
                </a:tc>
                <a:tc>
                  <a:txBody>
                    <a:bodyPr/>
                    <a:lstStyle/>
                    <a:p>
                      <a:r>
                        <a:rPr lang="en-US" sz="1500" b="1" dirty="0" smtClean="0"/>
                        <a:t>50 MW</a:t>
                      </a:r>
                      <a:endParaRPr lang="en-US" sz="1500" b="1" dirty="0"/>
                    </a:p>
                  </a:txBody>
                  <a:tcPr>
                    <a:solidFill>
                      <a:schemeClr val="accent3"/>
                    </a:solidFill>
                  </a:tcPr>
                </a:tc>
                <a:tc>
                  <a:txBody>
                    <a:bodyPr/>
                    <a:lstStyle/>
                    <a:p>
                      <a:r>
                        <a:rPr lang="en-US" sz="1500" b="1" dirty="0" smtClean="0"/>
                        <a:t>78,000</a:t>
                      </a:r>
                      <a:endParaRPr lang="en-US" sz="1500" b="1" dirty="0"/>
                    </a:p>
                  </a:txBody>
                  <a:tcPr>
                    <a:solidFill>
                      <a:schemeClr val="accent3"/>
                    </a:solidFill>
                  </a:tcPr>
                </a:tc>
              </a:tr>
              <a:tr h="1005840">
                <a:tc>
                  <a:txBody>
                    <a:bodyPr/>
                    <a:lstStyle/>
                    <a:p>
                      <a:r>
                        <a:rPr lang="en-US" sz="1500" b="1" baseline="0" dirty="0" smtClean="0"/>
                        <a:t>Existing PV Equiv.</a:t>
                      </a:r>
                    </a:p>
                    <a:p>
                      <a:r>
                        <a:rPr lang="en-US" sz="1500" b="0" baseline="0" dirty="0" smtClean="0"/>
                        <a:t>* Includes 2MW </a:t>
                      </a:r>
                      <a:r>
                        <a:rPr lang="en-US" sz="1500" b="0" baseline="0" dirty="0" err="1" smtClean="0"/>
                        <a:t>biopower</a:t>
                      </a:r>
                      <a:r>
                        <a:rPr lang="en-US" sz="1500" b="0" baseline="0" dirty="0" smtClean="0"/>
                        <a:t> from wastewater plant @ 60% capacity</a:t>
                      </a:r>
                    </a:p>
                  </a:txBody>
                  <a:tcPr/>
                </a:tc>
                <a:tc>
                  <a:txBody>
                    <a:bodyPr/>
                    <a:lstStyle/>
                    <a:p>
                      <a:r>
                        <a:rPr lang="en-US" sz="1500" dirty="0" smtClean="0"/>
                        <a:t>8</a:t>
                      </a:r>
                      <a:endParaRPr lang="en-US" sz="1500" dirty="0"/>
                    </a:p>
                  </a:txBody>
                  <a:tcPr/>
                </a:tc>
                <a:tc>
                  <a:txBody>
                    <a:bodyPr/>
                    <a:lstStyle/>
                    <a:p>
                      <a:r>
                        <a:rPr lang="en-US" sz="1500" dirty="0" smtClean="0"/>
                        <a:t>13,000</a:t>
                      </a:r>
                      <a:endParaRPr lang="en-US" sz="1500" dirty="0"/>
                    </a:p>
                  </a:txBody>
                  <a:tcPr/>
                </a:tc>
              </a:tr>
              <a:tr h="370840">
                <a:tc>
                  <a:txBody>
                    <a:bodyPr/>
                    <a:lstStyle/>
                    <a:p>
                      <a:r>
                        <a:rPr lang="en-US" sz="1500" b="1" dirty="0" smtClean="0"/>
                        <a:t>Total DG Potential:</a:t>
                      </a:r>
                      <a:endParaRPr lang="en-US" sz="1500" b="1" dirty="0"/>
                    </a:p>
                  </a:txBody>
                  <a:tcPr>
                    <a:solidFill>
                      <a:schemeClr val="accent3"/>
                    </a:solidFill>
                  </a:tcPr>
                </a:tc>
                <a:tc>
                  <a:txBody>
                    <a:bodyPr/>
                    <a:lstStyle/>
                    <a:p>
                      <a:r>
                        <a:rPr lang="en-US" sz="1500" b="1" dirty="0" smtClean="0"/>
                        <a:t>58 MW</a:t>
                      </a:r>
                      <a:endParaRPr lang="en-US" sz="1500" b="1" dirty="0"/>
                    </a:p>
                  </a:txBody>
                  <a:tcPr>
                    <a:solidFill>
                      <a:schemeClr val="accent3"/>
                    </a:solidFill>
                  </a:tcPr>
                </a:tc>
                <a:tc>
                  <a:txBody>
                    <a:bodyPr/>
                    <a:lstStyle/>
                    <a:p>
                      <a:r>
                        <a:rPr lang="en-US" sz="1500" b="1" dirty="0" smtClean="0"/>
                        <a:t>91,000</a:t>
                      </a:r>
                      <a:endParaRPr lang="en-US" sz="1500" b="1" dirty="0"/>
                    </a:p>
                  </a:txBody>
                  <a:tcPr>
                    <a:solidFill>
                      <a:schemeClr val="accent3"/>
                    </a:solidFill>
                  </a:tcPr>
                </a:tc>
              </a:tr>
            </a:tbl>
          </a:graphicData>
        </a:graphic>
      </p:graphicFrame>
    </p:spTree>
    <p:extLst>
      <p:ext uri="{BB962C8B-B14F-4D97-AF65-F5344CB8AC3E}">
        <p14:creationId xmlns:p14="http://schemas.microsoft.com/office/powerpoint/2010/main" val="332447891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73200"/>
            <a:ext cx="9144000" cy="1546978"/>
          </a:xfrm>
          <a:prstGeom prst="rect">
            <a:avLst/>
          </a:prstGeom>
        </p:spPr>
      </p:pic>
      <p:sp>
        <p:nvSpPr>
          <p:cNvPr id="2" name="Title 1"/>
          <p:cNvSpPr>
            <a:spLocks noGrp="1"/>
          </p:cNvSpPr>
          <p:nvPr>
            <p:ph type="title"/>
          </p:nvPr>
        </p:nvSpPr>
        <p:spPr>
          <a:xfrm>
            <a:off x="0" y="0"/>
            <a:ext cx="7594600" cy="762000"/>
          </a:xfrm>
        </p:spPr>
        <p:txBody>
          <a:bodyPr>
            <a:normAutofit fontScale="90000"/>
          </a:bodyPr>
          <a:lstStyle/>
          <a:p>
            <a:r>
              <a:rPr lang="en-US" dirty="0" smtClean="0"/>
              <a:t>Hunters Point Economic Benefits from 50 MW New DG</a:t>
            </a:r>
            <a:endParaRPr lang="en-US" dirty="0"/>
          </a:p>
        </p:txBody>
      </p:sp>
      <p:sp>
        <p:nvSpPr>
          <p:cNvPr id="5" name="TextBox 4"/>
          <p:cNvSpPr txBox="1"/>
          <p:nvPr/>
        </p:nvSpPr>
        <p:spPr>
          <a:xfrm>
            <a:off x="0" y="6510298"/>
            <a:ext cx="9144000" cy="276999"/>
          </a:xfrm>
          <a:prstGeom prst="rect">
            <a:avLst/>
          </a:prstGeom>
          <a:solidFill>
            <a:schemeClr val="bg1"/>
          </a:solidFill>
        </p:spPr>
        <p:txBody>
          <a:bodyPr wrap="square" rtlCol="0">
            <a:spAutoFit/>
          </a:bodyPr>
          <a:lstStyle/>
          <a:p>
            <a:pPr algn="ctr"/>
            <a:r>
              <a:rPr lang="en-US" sz="1200" b="1" i="1" dirty="0" smtClean="0"/>
              <a:t>Source:  NREL JEDI calculator.  Based on average installed cost of $2.75/W(dc) before taxes &amp; incentives using PG&amp;E rates/region.</a:t>
            </a:r>
          </a:p>
        </p:txBody>
      </p:sp>
      <p:sp>
        <p:nvSpPr>
          <p:cNvPr id="8" name="TextBox 7"/>
          <p:cNvSpPr txBox="1"/>
          <p:nvPr/>
        </p:nvSpPr>
        <p:spPr>
          <a:xfrm>
            <a:off x="3784600" y="3134478"/>
            <a:ext cx="5105400" cy="2888997"/>
          </a:xfrm>
          <a:prstGeom prst="rect">
            <a:avLst/>
          </a:prstGeom>
          <a:noFill/>
        </p:spPr>
        <p:txBody>
          <a:bodyPr wrap="square" rtlCol="0">
            <a:spAutoFit/>
          </a:bodyPr>
          <a:lstStyle/>
          <a:p>
            <a:pPr algn="ctr">
              <a:lnSpc>
                <a:spcPct val="120000"/>
              </a:lnSpc>
            </a:pPr>
            <a:r>
              <a:rPr lang="en-US" b="1" u="sng" dirty="0" smtClean="0"/>
              <a:t>Economic Benefits</a:t>
            </a:r>
          </a:p>
          <a:p>
            <a:pPr>
              <a:lnSpc>
                <a:spcPct val="120000"/>
              </a:lnSpc>
            </a:pPr>
            <a:endParaRPr lang="en-US" sz="1000" b="1" dirty="0" smtClean="0"/>
          </a:p>
          <a:p>
            <a:pPr>
              <a:lnSpc>
                <a:spcPct val="120000"/>
              </a:lnSpc>
            </a:pPr>
            <a:r>
              <a:rPr lang="en-US" sz="2000" b="1" dirty="0" smtClean="0"/>
              <a:t>$200M</a:t>
            </a:r>
            <a:r>
              <a:rPr lang="en-US" sz="2000" dirty="0" smtClean="0"/>
              <a:t>:  </a:t>
            </a:r>
            <a:r>
              <a:rPr lang="en-US" sz="1600" dirty="0"/>
              <a:t>A</a:t>
            </a:r>
            <a:r>
              <a:rPr lang="en-US" sz="1600" dirty="0" smtClean="0">
                <a:solidFill>
                  <a:srgbClr val="000000"/>
                </a:solidFill>
                <a:cs typeface="Arial" pitchFamily="34" charset="0"/>
              </a:rPr>
              <a:t>dded regional </a:t>
            </a:r>
            <a:r>
              <a:rPr lang="en-US" sz="1600" dirty="0">
                <a:solidFill>
                  <a:srgbClr val="000000"/>
                </a:solidFill>
                <a:cs typeface="Arial" pitchFamily="34" charset="0"/>
              </a:rPr>
              <a:t>economic </a:t>
            </a:r>
            <a:r>
              <a:rPr lang="en-US" sz="1600" dirty="0" smtClean="0">
                <a:solidFill>
                  <a:srgbClr val="000000"/>
                </a:solidFill>
                <a:cs typeface="Arial" pitchFamily="34" charset="0"/>
              </a:rPr>
              <a:t>stimulation</a:t>
            </a:r>
          </a:p>
          <a:p>
            <a:pPr lvl="0">
              <a:lnSpc>
                <a:spcPct val="120000"/>
              </a:lnSpc>
            </a:pPr>
            <a:r>
              <a:rPr lang="en-US" sz="2000" b="1" dirty="0">
                <a:solidFill>
                  <a:srgbClr val="000000"/>
                </a:solidFill>
                <a:cs typeface="Arial" pitchFamily="34" charset="0"/>
              </a:rPr>
              <a:t>$100M:  </a:t>
            </a:r>
            <a:r>
              <a:rPr lang="en-US" sz="1600" dirty="0">
                <a:solidFill>
                  <a:srgbClr val="000000"/>
                </a:solidFill>
                <a:cs typeface="Arial" pitchFamily="34" charset="0"/>
              </a:rPr>
              <a:t>Added local </a:t>
            </a:r>
            <a:r>
              <a:rPr lang="en-US" sz="1600" dirty="0" smtClean="0">
                <a:solidFill>
                  <a:srgbClr val="000000"/>
                </a:solidFill>
                <a:cs typeface="Arial" pitchFamily="34" charset="0"/>
              </a:rPr>
              <a:t>wages, near-term plus annual</a:t>
            </a:r>
            <a:endParaRPr lang="en-US" sz="1600" dirty="0">
              <a:solidFill>
                <a:srgbClr val="000000"/>
              </a:solidFill>
              <a:cs typeface="Arial" pitchFamily="34" charset="0"/>
            </a:endParaRPr>
          </a:p>
          <a:p>
            <a:pPr>
              <a:lnSpc>
                <a:spcPct val="120000"/>
              </a:lnSpc>
            </a:pPr>
            <a:r>
              <a:rPr lang="en-US" sz="2000" b="1" dirty="0" smtClean="0"/>
              <a:t>1,270 Job-Years:  </a:t>
            </a:r>
            <a:r>
              <a:rPr lang="en-US" sz="1600" dirty="0" smtClean="0"/>
              <a:t>New near-</a:t>
            </a:r>
            <a:r>
              <a:rPr lang="en-US" sz="1600" dirty="0"/>
              <a:t>term </a:t>
            </a:r>
            <a:r>
              <a:rPr lang="en-US" sz="1600" dirty="0" smtClean="0"/>
              <a:t>regional employment</a:t>
            </a:r>
          </a:p>
          <a:p>
            <a:pPr lvl="0">
              <a:lnSpc>
                <a:spcPct val="120000"/>
              </a:lnSpc>
            </a:pPr>
            <a:r>
              <a:rPr lang="en-US" sz="2000" b="1" dirty="0" smtClean="0">
                <a:solidFill>
                  <a:srgbClr val="000000"/>
                </a:solidFill>
                <a:cs typeface="Arial" pitchFamily="34" charset="0"/>
              </a:rPr>
              <a:t>520 Job-Years:  </a:t>
            </a:r>
            <a:r>
              <a:rPr lang="en-US" sz="1600" dirty="0" smtClean="0">
                <a:solidFill>
                  <a:srgbClr val="000000"/>
                </a:solidFill>
                <a:cs typeface="Arial" pitchFamily="34" charset="0"/>
              </a:rPr>
              <a:t>New ongoing regional employment</a:t>
            </a:r>
          </a:p>
          <a:p>
            <a:pPr>
              <a:lnSpc>
                <a:spcPct val="120000"/>
              </a:lnSpc>
            </a:pPr>
            <a:r>
              <a:rPr lang="en-US" sz="2000" b="1" dirty="0">
                <a:solidFill>
                  <a:srgbClr val="000000"/>
                </a:solidFill>
                <a:cs typeface="Arial" pitchFamily="34" charset="0"/>
              </a:rPr>
              <a:t>$10M:  </a:t>
            </a:r>
            <a:r>
              <a:rPr lang="en-US" sz="1600" dirty="0">
                <a:solidFill>
                  <a:srgbClr val="000000"/>
                </a:solidFill>
                <a:cs typeface="Arial" pitchFamily="34" charset="0"/>
              </a:rPr>
              <a:t>Site leasing income for property owners</a:t>
            </a:r>
          </a:p>
          <a:p>
            <a:pPr lvl="0">
              <a:lnSpc>
                <a:spcPct val="120000"/>
              </a:lnSpc>
            </a:pPr>
            <a:r>
              <a:rPr lang="en-US" sz="2000" b="1" dirty="0" smtClean="0">
                <a:solidFill>
                  <a:srgbClr val="000000"/>
                </a:solidFill>
                <a:cs typeface="Arial" pitchFamily="34" charset="0"/>
              </a:rPr>
              <a:t>$5.8M:  </a:t>
            </a:r>
            <a:r>
              <a:rPr lang="en-US" sz="1600" dirty="0" smtClean="0">
                <a:solidFill>
                  <a:srgbClr val="000000"/>
                </a:solidFill>
                <a:cs typeface="Arial" pitchFamily="34" charset="0"/>
              </a:rPr>
              <a:t>Added construction-related state sales taxes</a:t>
            </a:r>
          </a:p>
        </p:txBody>
      </p:sp>
      <p:sp>
        <p:nvSpPr>
          <p:cNvPr id="7" name="TextBox 6"/>
          <p:cNvSpPr txBox="1"/>
          <p:nvPr/>
        </p:nvSpPr>
        <p:spPr>
          <a:xfrm>
            <a:off x="6635750" y="2698729"/>
            <a:ext cx="2470150" cy="276999"/>
          </a:xfrm>
          <a:prstGeom prst="rect">
            <a:avLst/>
          </a:prstGeom>
          <a:noFill/>
        </p:spPr>
        <p:txBody>
          <a:bodyPr wrap="square" rtlCol="0">
            <a:spAutoFit/>
          </a:bodyPr>
          <a:lstStyle/>
          <a:p>
            <a:r>
              <a:rPr lang="en-US" sz="1200" dirty="0" smtClean="0"/>
              <a:t>Photo courtesy of GRID Alternatives</a:t>
            </a:r>
            <a:endParaRPr lang="en-US" sz="1200" dirty="0"/>
          </a:p>
        </p:txBody>
      </p:sp>
      <p:sp>
        <p:nvSpPr>
          <p:cNvPr id="10" name="Rectangle 9"/>
          <p:cNvSpPr/>
          <p:nvPr/>
        </p:nvSpPr>
        <p:spPr>
          <a:xfrm>
            <a:off x="0" y="764118"/>
            <a:ext cx="9144000" cy="709082"/>
          </a:xfrm>
          <a:prstGeom prst="rect">
            <a:avLst/>
          </a:prstGeom>
          <a:solidFill>
            <a:schemeClr val="accent3">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885855"/>
            <a:ext cx="9143999" cy="400110"/>
          </a:xfrm>
          <a:prstGeom prst="rect">
            <a:avLst/>
          </a:prstGeom>
          <a:noFill/>
          <a:ln>
            <a:noFill/>
          </a:ln>
        </p:spPr>
        <p:txBody>
          <a:bodyPr wrap="square" rtlCol="0">
            <a:spAutoFit/>
          </a:bodyPr>
          <a:lstStyle/>
          <a:p>
            <a:pPr algn="ctr"/>
            <a:r>
              <a:rPr lang="en-US" sz="2000" b="1" dirty="0" smtClean="0"/>
              <a:t>$200M in Private Investment + Operations &amp; Maintenance Over 20 Yrs. Equals:</a:t>
            </a:r>
            <a:endParaRPr lang="en-US" sz="2000" b="1" dirty="0"/>
          </a:p>
        </p:txBody>
      </p:sp>
      <p:pic>
        <p:nvPicPr>
          <p:cNvPr id="14" name="Picture 13"/>
          <p:cNvPicPr>
            <a:picLocks noChangeAspect="1"/>
          </p:cNvPicPr>
          <p:nvPr/>
        </p:nvPicPr>
        <p:blipFill>
          <a:blip r:embed="rId4"/>
          <a:stretch>
            <a:fillRect/>
          </a:stretch>
        </p:blipFill>
        <p:spPr>
          <a:xfrm>
            <a:off x="508018" y="3352800"/>
            <a:ext cx="3035300" cy="2679700"/>
          </a:xfrm>
          <a:prstGeom prst="rect">
            <a:avLst/>
          </a:prstGeom>
        </p:spPr>
      </p:pic>
    </p:spTree>
    <p:extLst>
      <p:ext uri="{BB962C8B-B14F-4D97-AF65-F5344CB8AC3E}">
        <p14:creationId xmlns:p14="http://schemas.microsoft.com/office/powerpoint/2010/main" val="202390208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7315200" cy="762000"/>
          </a:xfrm>
        </p:spPr>
        <p:txBody>
          <a:bodyPr rtlCol="0">
            <a:normAutofit/>
          </a:bodyPr>
          <a:lstStyle/>
          <a:p>
            <a:pPr algn="l" eaLnBrk="1" fontAlgn="auto" hangingPunct="1">
              <a:spcAft>
                <a:spcPts val="0"/>
              </a:spcAft>
              <a:defRPr/>
            </a:pPr>
            <a:r>
              <a:rPr lang="en-US" sz="2400" b="1" dirty="0" smtClean="0">
                <a:solidFill>
                  <a:schemeClr val="bg1"/>
                </a:solidFill>
                <a:latin typeface="Arial" pitchFamily="34" charset="0"/>
                <a:cs typeface="Arial" pitchFamily="34" charset="0"/>
              </a:rPr>
              <a:t>Peek at the Future of </a:t>
            </a:r>
            <a:r>
              <a:rPr lang="en-US" sz="2400" b="1" dirty="0" err="1" smtClean="0">
                <a:solidFill>
                  <a:schemeClr val="bg1"/>
                </a:solidFill>
                <a:latin typeface="Arial" pitchFamily="34" charset="0"/>
                <a:cs typeface="Arial" pitchFamily="34" charset="0"/>
              </a:rPr>
              <a:t>Bayview</a:t>
            </a:r>
            <a:r>
              <a:rPr lang="en-US" sz="2400" b="1" dirty="0" smtClean="0">
                <a:solidFill>
                  <a:schemeClr val="bg1"/>
                </a:solidFill>
                <a:latin typeface="Arial" pitchFamily="34" charset="0"/>
                <a:cs typeface="Arial" pitchFamily="34" charset="0"/>
              </a:rPr>
              <a:t>-Hunters Point</a:t>
            </a:r>
            <a:endParaRPr lang="en-US" sz="2400" b="1" dirty="0">
              <a:solidFill>
                <a:schemeClr val="bg1"/>
              </a:solidFill>
              <a:latin typeface="Arial" pitchFamily="34" charset="0"/>
              <a:cs typeface="Arial" pitchFamily="34" charset="0"/>
            </a:endParaRPr>
          </a:p>
        </p:txBody>
      </p:sp>
      <p:pic>
        <p:nvPicPr>
          <p:cNvPr id="4" name="Picture 3" descr="Photo of Valencia Gardens solar deployment (es, Oct201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2259" y="1000004"/>
            <a:ext cx="7659482" cy="5127423"/>
          </a:xfrm>
          <a:prstGeom prst="rect">
            <a:avLst/>
          </a:prstGeom>
        </p:spPr>
      </p:pic>
      <p:sp>
        <p:nvSpPr>
          <p:cNvPr id="2" name="TextBox 1"/>
          <p:cNvSpPr txBox="1"/>
          <p:nvPr/>
        </p:nvSpPr>
        <p:spPr>
          <a:xfrm>
            <a:off x="300983" y="6127429"/>
            <a:ext cx="8128084" cy="307777"/>
          </a:xfrm>
          <a:prstGeom prst="rect">
            <a:avLst/>
          </a:prstGeom>
          <a:noFill/>
        </p:spPr>
        <p:txBody>
          <a:bodyPr wrap="none" rtlCol="0">
            <a:spAutoFit/>
          </a:bodyPr>
          <a:lstStyle/>
          <a:p>
            <a:r>
              <a:rPr lang="en-US" sz="1400" i="1" dirty="0" err="1" smtClean="0"/>
              <a:t>Ecoplexus</a:t>
            </a:r>
            <a:r>
              <a:rPr lang="en-US" sz="1400" i="1" dirty="0" smtClean="0"/>
              <a:t> project at the Valencia Gardens Apartments in SF.  ~800 kW serving ~80% of the total annual load.</a:t>
            </a:r>
            <a:endParaRPr lang="en-US" sz="1400" i="1" dirty="0"/>
          </a:p>
        </p:txBody>
      </p:sp>
    </p:spTree>
    <p:extLst>
      <p:ext uri="{BB962C8B-B14F-4D97-AF65-F5344CB8AC3E}">
        <p14:creationId xmlns:p14="http://schemas.microsoft.com/office/powerpoint/2010/main" val="177195667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Virgin Islands Example:  Island of St John</a:t>
            </a:r>
            <a:endParaRPr lang="en-US" dirty="0"/>
          </a:p>
        </p:txBody>
      </p:sp>
      <p:pic>
        <p:nvPicPr>
          <p:cNvPr id="44036"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6700" y="2737573"/>
            <a:ext cx="6333460" cy="1883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7"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6700" y="818948"/>
            <a:ext cx="6333460" cy="1897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3968163339"/>
              </p:ext>
            </p:extLst>
          </p:nvPr>
        </p:nvGraphicFramePr>
        <p:xfrm>
          <a:off x="6669698" y="762001"/>
          <a:ext cx="2321902" cy="5669073"/>
        </p:xfrm>
        <a:graphic>
          <a:graphicData uri="http://schemas.openxmlformats.org/drawingml/2006/table">
            <a:tbl>
              <a:tblPr firstRow="1" bandRow="1">
                <a:tableStyleId>{2D5ABB26-0587-4C30-8999-92F81FD0307C}</a:tableStyleId>
              </a:tblPr>
              <a:tblGrid>
                <a:gridCol w="2321902"/>
              </a:tblGrid>
              <a:tr h="1889691">
                <a:tc>
                  <a:txBody>
                    <a:bodyPr/>
                    <a:lstStyle/>
                    <a:p>
                      <a:pPr marL="342900" indent="-342900">
                        <a:buAutoNum type="arabicPeriod"/>
                      </a:pPr>
                      <a:r>
                        <a:rPr lang="en-US" sz="1900" dirty="0" smtClean="0"/>
                        <a:t>6AM:  </a:t>
                      </a:r>
                    </a:p>
                    <a:p>
                      <a:pPr marL="342900" indent="-342900">
                        <a:buFont typeface="Arial"/>
                        <a:buChar char="•"/>
                      </a:pPr>
                      <a:r>
                        <a:rPr lang="en-US" sz="1900" dirty="0" smtClean="0"/>
                        <a:t>No PV impact</a:t>
                      </a:r>
                    </a:p>
                  </a:txBody>
                  <a:tcPr anchor="ctr"/>
                </a:tc>
              </a:tr>
              <a:tr h="1889691">
                <a:tc>
                  <a:txBody>
                    <a:bodyPr/>
                    <a:lstStyle/>
                    <a:p>
                      <a:pPr marL="342900" indent="-342900">
                        <a:buAutoNum type="arabicPeriod" startAt="2"/>
                      </a:pPr>
                      <a:r>
                        <a:rPr lang="en-US" sz="1900" dirty="0" smtClean="0"/>
                        <a:t>Noon:  </a:t>
                      </a:r>
                    </a:p>
                    <a:p>
                      <a:pPr marL="342900" indent="-342900">
                        <a:buFont typeface="Arial"/>
                        <a:buChar char="•"/>
                      </a:pPr>
                      <a:r>
                        <a:rPr lang="en-US" sz="1900" dirty="0" smtClean="0"/>
                        <a:t>20MW PV causes overvoltage</a:t>
                      </a:r>
                      <a:endParaRPr lang="en-US" sz="1900" dirty="0"/>
                    </a:p>
                  </a:txBody>
                  <a:tcPr anchor="ctr"/>
                </a:tc>
              </a:tr>
              <a:tr h="1889691">
                <a:tc>
                  <a:txBody>
                    <a:bodyPr/>
                    <a:lstStyle/>
                    <a:p>
                      <a:pPr marL="342900" indent="-342900">
                        <a:buAutoNum type="arabicPeriod" startAt="3"/>
                      </a:pPr>
                      <a:r>
                        <a:rPr lang="en-US" sz="1900" dirty="0" smtClean="0"/>
                        <a:t>Noon:  </a:t>
                      </a:r>
                    </a:p>
                    <a:p>
                      <a:pPr marL="342900" indent="-342900">
                        <a:buFont typeface="Arial"/>
                        <a:buChar char="•"/>
                      </a:pPr>
                      <a:r>
                        <a:rPr lang="en-US" sz="1900" dirty="0" smtClean="0"/>
                        <a:t>Advanced inverters set at 0.9 power</a:t>
                      </a:r>
                      <a:r>
                        <a:rPr lang="en-US" sz="1900" baseline="0" dirty="0" smtClean="0"/>
                        <a:t> factor </a:t>
                      </a:r>
                      <a:r>
                        <a:rPr lang="en-US" sz="1900" dirty="0" smtClean="0"/>
                        <a:t>stabilizes </a:t>
                      </a:r>
                      <a:r>
                        <a:rPr lang="en-US" sz="1900" baseline="0" dirty="0" smtClean="0"/>
                        <a:t>voltage</a:t>
                      </a:r>
                    </a:p>
                  </a:txBody>
                  <a:tcPr anchor="ctr"/>
                </a:tc>
              </a:tr>
            </a:tbl>
          </a:graphicData>
        </a:graphic>
      </p:graphicFrame>
      <p:pic>
        <p:nvPicPr>
          <p:cNvPr id="7"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6700" y="4635074"/>
            <a:ext cx="6333460" cy="1897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856881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 John Role for ES:  Keep Fossil Generators OFF</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6568586"/>
              </p:ext>
            </p:extLst>
          </p:nvPr>
        </p:nvGraphicFramePr>
        <p:xfrm>
          <a:off x="228601" y="990596"/>
          <a:ext cx="8592060" cy="5181603"/>
        </p:xfrm>
        <a:graphic>
          <a:graphicData uri="http://schemas.openxmlformats.org/drawingml/2006/table">
            <a:tbl>
              <a:tblPr firstRow="1" bandRow="1">
                <a:tableStyleId>{5C22544A-7EE6-4342-B048-85BDC9FD1C3A}</a:tableStyleId>
              </a:tblPr>
              <a:tblGrid>
                <a:gridCol w="1230086"/>
                <a:gridCol w="1230086"/>
                <a:gridCol w="1426027"/>
                <a:gridCol w="1048258"/>
                <a:gridCol w="1219200"/>
                <a:gridCol w="1208317"/>
                <a:gridCol w="1230086"/>
              </a:tblGrid>
              <a:tr h="740229">
                <a:tc>
                  <a:txBody>
                    <a:bodyPr/>
                    <a:lstStyle/>
                    <a:p>
                      <a:pPr algn="ctr" fontAlgn="b"/>
                      <a:r>
                        <a:rPr lang="en-US" sz="2000" b="1" i="0" u="none" strike="noStrike" dirty="0">
                          <a:solidFill>
                            <a:srgbClr val="000000"/>
                          </a:solidFill>
                          <a:effectLst/>
                          <a:latin typeface="Calibri"/>
                        </a:rPr>
                        <a:t>Feeder</a:t>
                      </a:r>
                    </a:p>
                  </a:txBody>
                  <a:tcPr marL="9525" marR="9525" marT="9525" marB="0" anchor="b"/>
                </a:tc>
                <a:tc>
                  <a:txBody>
                    <a:bodyPr/>
                    <a:lstStyle/>
                    <a:p>
                      <a:pPr algn="ctr" fontAlgn="b"/>
                      <a:r>
                        <a:rPr lang="en-US" sz="2000" b="1" i="0" u="none" strike="noStrike" dirty="0" err="1">
                          <a:solidFill>
                            <a:srgbClr val="000000"/>
                          </a:solidFill>
                          <a:effectLst/>
                          <a:latin typeface="Calibri"/>
                        </a:rPr>
                        <a:t>Avg</a:t>
                      </a:r>
                      <a:r>
                        <a:rPr lang="en-US" sz="2000" b="1" i="0" u="none" strike="noStrike" dirty="0">
                          <a:solidFill>
                            <a:srgbClr val="000000"/>
                          </a:solidFill>
                          <a:effectLst/>
                          <a:latin typeface="Calibri"/>
                        </a:rPr>
                        <a:t> Load</a:t>
                      </a:r>
                    </a:p>
                  </a:txBody>
                  <a:tcPr marL="9525" marR="9525" marT="9525" marB="0" anchor="b"/>
                </a:tc>
                <a:tc>
                  <a:txBody>
                    <a:bodyPr/>
                    <a:lstStyle/>
                    <a:p>
                      <a:pPr algn="ctr" fontAlgn="b"/>
                      <a:r>
                        <a:rPr lang="en-US" sz="2000" b="1" i="0" u="none" strike="noStrike">
                          <a:solidFill>
                            <a:srgbClr val="000000"/>
                          </a:solidFill>
                          <a:effectLst/>
                          <a:latin typeface="Calibri"/>
                        </a:rPr>
                        <a:t>Solar Nameplate</a:t>
                      </a:r>
                    </a:p>
                  </a:txBody>
                  <a:tcPr marL="9525" marR="9525" marT="9525" marB="0" anchor="b"/>
                </a:tc>
                <a:tc>
                  <a:txBody>
                    <a:bodyPr/>
                    <a:lstStyle/>
                    <a:p>
                      <a:pPr algn="ctr" fontAlgn="b"/>
                      <a:r>
                        <a:rPr lang="en-US" sz="2000" b="1" i="0" u="none" strike="noStrike" dirty="0">
                          <a:solidFill>
                            <a:srgbClr val="000000"/>
                          </a:solidFill>
                          <a:effectLst/>
                          <a:latin typeface="Calibri"/>
                        </a:rPr>
                        <a:t>ES Power</a:t>
                      </a:r>
                    </a:p>
                  </a:txBody>
                  <a:tcPr marL="9525" marR="9525" marT="9525" marB="0" anchor="b">
                    <a:lnR w="12700" cap="flat" cmpd="sng" algn="ctr">
                      <a:solidFill>
                        <a:schemeClr val="tx1"/>
                      </a:solidFill>
                      <a:prstDash val="solid"/>
                      <a:round/>
                      <a:headEnd type="none" w="med" len="med"/>
                      <a:tailEnd type="none" w="med" len="med"/>
                    </a:lnR>
                  </a:tcPr>
                </a:tc>
                <a:tc gridSpan="3">
                  <a:txBody>
                    <a:bodyPr/>
                    <a:lstStyle/>
                    <a:p>
                      <a:pPr algn="l" fontAlgn="b"/>
                      <a:r>
                        <a:rPr lang="en-US" sz="2000" b="1" i="0" u="none" strike="noStrike" dirty="0">
                          <a:solidFill>
                            <a:srgbClr val="000000"/>
                          </a:solidFill>
                          <a:effectLst/>
                          <a:latin typeface="Calibri"/>
                        </a:rPr>
                        <a:t> </a:t>
                      </a:r>
                    </a:p>
                    <a:p>
                      <a:pPr algn="ctr" fontAlgn="b"/>
                      <a:r>
                        <a:rPr lang="en-US" sz="2000" b="1" i="0" u="none" strike="noStrike" dirty="0">
                          <a:solidFill>
                            <a:srgbClr val="000000"/>
                          </a:solidFill>
                          <a:effectLst/>
                          <a:latin typeface="Calibri"/>
                        </a:rPr>
                        <a:t> </a:t>
                      </a:r>
                      <a:r>
                        <a:rPr lang="en-US" sz="2000" b="1" i="0" u="none" strike="noStrike" dirty="0" smtClean="0">
                          <a:solidFill>
                            <a:srgbClr val="000000"/>
                          </a:solidFill>
                          <a:effectLst/>
                          <a:latin typeface="Calibri"/>
                        </a:rPr>
                        <a:t>Estimated Cost (millions)</a:t>
                      </a:r>
                      <a:endParaRPr lang="en-US" sz="2000" b="1"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fontAlgn="b"/>
                      <a:endParaRPr lang="en-US" sz="2000" b="1" i="0" u="none" strike="noStrike" dirty="0">
                        <a:solidFill>
                          <a:srgbClr val="000000"/>
                        </a:solidFill>
                        <a:effectLst/>
                        <a:latin typeface="Calibri"/>
                      </a:endParaRPr>
                    </a:p>
                  </a:txBody>
                  <a:tcPr marL="9525" marR="9525" marT="9525" marB="0" anchor="b"/>
                </a:tc>
                <a:tc hMerge="1">
                  <a:txBody>
                    <a:bodyPr/>
                    <a:lstStyle/>
                    <a:p>
                      <a:pPr algn="l" fontAlgn="b"/>
                      <a:endParaRPr lang="en-US" sz="2000" b="1" i="0" u="none" strike="noStrike" dirty="0">
                        <a:solidFill>
                          <a:srgbClr val="000000"/>
                        </a:solidFill>
                        <a:effectLst/>
                        <a:latin typeface="Calibri"/>
                      </a:endParaRPr>
                    </a:p>
                  </a:txBody>
                  <a:tcPr marL="9525" marR="9525" marT="9525" marB="0" anchor="b"/>
                </a:tc>
              </a:tr>
              <a:tr h="740229">
                <a:tc>
                  <a:txBody>
                    <a:bodyPr/>
                    <a:lstStyle/>
                    <a:p>
                      <a:pPr algn="ctr" fontAlgn="b"/>
                      <a:r>
                        <a:rPr lang="en-US" sz="2000" b="1" i="0" u="none" strike="noStrike">
                          <a:solidFill>
                            <a:srgbClr val="000000"/>
                          </a:solidFill>
                          <a:effectLst/>
                          <a:latin typeface="Calibri"/>
                        </a:rPr>
                        <a:t> </a:t>
                      </a:r>
                    </a:p>
                  </a:txBody>
                  <a:tcPr marL="9525" marR="9525" marT="9525" marB="0" anchor="b"/>
                </a:tc>
                <a:tc>
                  <a:txBody>
                    <a:bodyPr/>
                    <a:lstStyle/>
                    <a:p>
                      <a:pPr algn="ctr" fontAlgn="b"/>
                      <a:r>
                        <a:rPr lang="en-US" sz="2000" b="1" i="0" u="none" strike="noStrike" dirty="0">
                          <a:solidFill>
                            <a:srgbClr val="000000"/>
                          </a:solidFill>
                          <a:effectLst/>
                          <a:latin typeface="Calibri"/>
                        </a:rPr>
                        <a:t>MW AC</a:t>
                      </a:r>
                    </a:p>
                  </a:txBody>
                  <a:tcPr marL="9525" marR="9525" marT="9525" marB="0" anchor="b"/>
                </a:tc>
                <a:tc>
                  <a:txBody>
                    <a:bodyPr/>
                    <a:lstStyle/>
                    <a:p>
                      <a:pPr algn="ctr" fontAlgn="b"/>
                      <a:r>
                        <a:rPr lang="en-US" sz="2000" b="1" i="0" u="none" strike="noStrike" dirty="0">
                          <a:solidFill>
                            <a:srgbClr val="000000"/>
                          </a:solidFill>
                          <a:effectLst/>
                          <a:latin typeface="Calibri"/>
                        </a:rPr>
                        <a:t>MW DC</a:t>
                      </a:r>
                    </a:p>
                  </a:txBody>
                  <a:tcPr marL="9525" marR="9525" marT="9525" marB="0" anchor="b"/>
                </a:tc>
                <a:tc>
                  <a:txBody>
                    <a:bodyPr/>
                    <a:lstStyle/>
                    <a:p>
                      <a:pPr algn="ctr" fontAlgn="b"/>
                      <a:r>
                        <a:rPr lang="en-US" sz="2000" b="1" i="0" u="none" strike="noStrike" dirty="0">
                          <a:solidFill>
                            <a:srgbClr val="000000"/>
                          </a:solidFill>
                          <a:effectLst/>
                          <a:latin typeface="Calibri"/>
                        </a:rPr>
                        <a:t>MW AC</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2000" b="1" i="0" u="none" strike="noStrike" dirty="0" smtClean="0">
                          <a:solidFill>
                            <a:srgbClr val="000000"/>
                          </a:solidFill>
                          <a:effectLst/>
                          <a:latin typeface="Calibri"/>
                        </a:rPr>
                        <a:t>15 </a:t>
                      </a:r>
                      <a:r>
                        <a:rPr lang="en-US" sz="2000" b="1" i="0" u="none" strike="noStrike" dirty="0">
                          <a:solidFill>
                            <a:srgbClr val="000000"/>
                          </a:solidFill>
                          <a:effectLst/>
                          <a:latin typeface="Calibri"/>
                        </a:rPr>
                        <a:t>min</a:t>
                      </a:r>
                    </a:p>
                  </a:txBody>
                  <a:tcPr marL="9525" marR="9525" marT="9525" marB="0" anchor="b">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US" sz="2000" b="1" i="0" u="none" strike="noStrike" dirty="0">
                          <a:solidFill>
                            <a:srgbClr val="000000"/>
                          </a:solidFill>
                          <a:effectLst/>
                          <a:latin typeface="Calibri"/>
                        </a:rPr>
                        <a:t>30 min</a:t>
                      </a:r>
                    </a:p>
                  </a:txBody>
                  <a:tcPr marL="9525" marR="9525" marT="9525" marB="0" anchor="b">
                    <a:lnL w="12700" cmpd="sng">
                      <a:noFill/>
                    </a:lnL>
                    <a:lnT w="12700" cap="flat" cmpd="sng" algn="ctr">
                      <a:noFill/>
                      <a:prstDash val="solid"/>
                      <a:round/>
                      <a:headEnd type="none" w="med" len="med"/>
                      <a:tailEnd type="none" w="med" len="med"/>
                    </a:lnT>
                  </a:tcPr>
                </a:tc>
                <a:tc>
                  <a:txBody>
                    <a:bodyPr/>
                    <a:lstStyle/>
                    <a:p>
                      <a:pPr algn="ctr" fontAlgn="b"/>
                      <a:r>
                        <a:rPr lang="en-US" sz="2000" b="1" i="0" u="none" strike="noStrike" dirty="0">
                          <a:solidFill>
                            <a:srgbClr val="000000"/>
                          </a:solidFill>
                          <a:effectLst/>
                          <a:latin typeface="Calibri"/>
                        </a:rPr>
                        <a:t>60 min</a:t>
                      </a:r>
                    </a:p>
                  </a:txBody>
                  <a:tcPr marL="9525" marR="9525" marT="9525" marB="0" anchor="b">
                    <a:lnT w="12700" cap="flat" cmpd="sng" algn="ctr">
                      <a:noFill/>
                      <a:prstDash val="solid"/>
                      <a:round/>
                      <a:headEnd type="none" w="med" len="med"/>
                      <a:tailEnd type="none" w="med" len="med"/>
                    </a:lnT>
                  </a:tcPr>
                </a:tc>
              </a:tr>
              <a:tr h="740229">
                <a:tc>
                  <a:txBody>
                    <a:bodyPr/>
                    <a:lstStyle/>
                    <a:p>
                      <a:pPr algn="l" fontAlgn="b"/>
                      <a:r>
                        <a:rPr lang="en-US" sz="2000" b="0" i="0" u="none" strike="noStrike" dirty="0">
                          <a:solidFill>
                            <a:srgbClr val="000000"/>
                          </a:solidFill>
                          <a:effectLst/>
                          <a:latin typeface="Calibri"/>
                        </a:rPr>
                        <a:t>Feeder 7E</a:t>
                      </a:r>
                    </a:p>
                  </a:txBody>
                  <a:tcPr marL="9525" marR="9525" marT="9525" marB="0" anchor="b"/>
                </a:tc>
                <a:tc>
                  <a:txBody>
                    <a:bodyPr/>
                    <a:lstStyle/>
                    <a:p>
                      <a:pPr algn="ctr" fontAlgn="b"/>
                      <a:r>
                        <a:rPr lang="en-US" sz="2000" b="0" i="0" u="none" strike="noStrike" dirty="0">
                          <a:solidFill>
                            <a:srgbClr val="000000"/>
                          </a:solidFill>
                          <a:effectLst/>
                          <a:latin typeface="Calibri"/>
                        </a:rPr>
                        <a:t>3.5</a:t>
                      </a:r>
                    </a:p>
                  </a:txBody>
                  <a:tcPr marL="9525" marR="9525" marT="9525" marB="0" anchor="b"/>
                </a:tc>
                <a:tc>
                  <a:txBody>
                    <a:bodyPr/>
                    <a:lstStyle/>
                    <a:p>
                      <a:pPr algn="ctr" fontAlgn="b"/>
                      <a:r>
                        <a:rPr lang="en-US" sz="2000" b="0" i="0" u="none" strike="noStrike" dirty="0">
                          <a:solidFill>
                            <a:srgbClr val="000000"/>
                          </a:solidFill>
                          <a:effectLst/>
                          <a:latin typeface="Calibri"/>
                        </a:rPr>
                        <a:t>4.9</a:t>
                      </a:r>
                    </a:p>
                  </a:txBody>
                  <a:tcPr marL="9525" marR="9525" marT="9525" marB="0" anchor="b"/>
                </a:tc>
                <a:tc>
                  <a:txBody>
                    <a:bodyPr/>
                    <a:lstStyle/>
                    <a:p>
                      <a:pPr algn="ctr" fontAlgn="b"/>
                      <a:r>
                        <a:rPr lang="en-US" sz="2000" b="0" i="0" u="none" strike="noStrike" dirty="0">
                          <a:solidFill>
                            <a:srgbClr val="000000"/>
                          </a:solidFill>
                          <a:effectLst/>
                          <a:latin typeface="Calibri"/>
                        </a:rPr>
                        <a:t>2.0</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2000" b="0" i="0" u="none" strike="noStrike" dirty="0" smtClean="0">
                          <a:solidFill>
                            <a:schemeClr val="tx1"/>
                          </a:solidFill>
                          <a:effectLst/>
                          <a:latin typeface="Calibri"/>
                        </a:rPr>
                        <a:t>$2.4</a:t>
                      </a:r>
                      <a:endParaRPr lang="en-US" sz="20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2000" b="0" i="0" u="none" strike="noStrike" dirty="0" smtClean="0">
                          <a:solidFill>
                            <a:schemeClr val="tx1"/>
                          </a:solidFill>
                          <a:effectLst/>
                          <a:latin typeface="Calibri"/>
                        </a:rPr>
                        <a:t>$3.6</a:t>
                      </a:r>
                      <a:endParaRPr lang="en-US" sz="2000" b="0" i="0" u="none" strike="noStrike" dirty="0">
                        <a:solidFill>
                          <a:schemeClr val="tx1"/>
                        </a:solidFill>
                        <a:effectLst/>
                        <a:latin typeface="Calibri"/>
                      </a:endParaRPr>
                    </a:p>
                  </a:txBody>
                  <a:tcPr marL="9525" marR="9525" marT="9525" marB="0" anchor="b">
                    <a:lnL w="12700" cmpd="sng">
                      <a:noFill/>
                    </a:lnL>
                  </a:tcPr>
                </a:tc>
                <a:tc>
                  <a:txBody>
                    <a:bodyPr/>
                    <a:lstStyle/>
                    <a:p>
                      <a:pPr algn="ctr" fontAlgn="b"/>
                      <a:r>
                        <a:rPr lang="en-US" sz="2000" b="0" i="0" u="none" strike="noStrike" dirty="0" smtClean="0">
                          <a:solidFill>
                            <a:schemeClr val="tx1"/>
                          </a:solidFill>
                          <a:effectLst/>
                          <a:latin typeface="Calibri"/>
                        </a:rPr>
                        <a:t>$5.58</a:t>
                      </a:r>
                      <a:endParaRPr lang="en-US" sz="2000" b="0" i="0" u="none" strike="noStrike" dirty="0">
                        <a:solidFill>
                          <a:schemeClr val="tx1"/>
                        </a:solidFill>
                        <a:effectLst/>
                        <a:latin typeface="Calibri"/>
                      </a:endParaRPr>
                    </a:p>
                  </a:txBody>
                  <a:tcPr marL="9525" marR="9525" marT="9525" marB="0" anchor="b"/>
                </a:tc>
              </a:tr>
              <a:tr h="740229">
                <a:tc>
                  <a:txBody>
                    <a:bodyPr/>
                    <a:lstStyle/>
                    <a:p>
                      <a:pPr algn="l" fontAlgn="b"/>
                      <a:r>
                        <a:rPr lang="en-US" sz="2000" b="0" i="0" u="none" strike="noStrike">
                          <a:solidFill>
                            <a:srgbClr val="000000"/>
                          </a:solidFill>
                          <a:effectLst/>
                          <a:latin typeface="Calibri"/>
                        </a:rPr>
                        <a:t>Feeder 9E</a:t>
                      </a:r>
                    </a:p>
                  </a:txBody>
                  <a:tcPr marL="9525" marR="9525" marT="9525" marB="0" anchor="b"/>
                </a:tc>
                <a:tc>
                  <a:txBody>
                    <a:bodyPr/>
                    <a:lstStyle/>
                    <a:p>
                      <a:pPr algn="ctr" fontAlgn="b"/>
                      <a:r>
                        <a:rPr lang="en-US" sz="2000" b="0" i="0" u="none" strike="noStrike" dirty="0">
                          <a:solidFill>
                            <a:srgbClr val="000000"/>
                          </a:solidFill>
                          <a:effectLst/>
                          <a:latin typeface="Calibri"/>
                        </a:rPr>
                        <a:t>4.8</a:t>
                      </a:r>
                    </a:p>
                  </a:txBody>
                  <a:tcPr marL="9525" marR="9525" marT="9525" marB="0" anchor="b"/>
                </a:tc>
                <a:tc>
                  <a:txBody>
                    <a:bodyPr/>
                    <a:lstStyle/>
                    <a:p>
                      <a:pPr algn="ctr" fontAlgn="b"/>
                      <a:r>
                        <a:rPr lang="en-US" sz="2000" b="0" i="0" u="none" strike="noStrike" dirty="0">
                          <a:solidFill>
                            <a:srgbClr val="000000"/>
                          </a:solidFill>
                          <a:effectLst/>
                          <a:latin typeface="Calibri"/>
                        </a:rPr>
                        <a:t>6.7</a:t>
                      </a:r>
                    </a:p>
                  </a:txBody>
                  <a:tcPr marL="9525" marR="9525" marT="9525" marB="0" anchor="b"/>
                </a:tc>
                <a:tc>
                  <a:txBody>
                    <a:bodyPr/>
                    <a:lstStyle/>
                    <a:p>
                      <a:pPr algn="ctr" fontAlgn="b"/>
                      <a:r>
                        <a:rPr lang="en-US" sz="2000" b="0" i="0" u="none" strike="noStrike">
                          <a:solidFill>
                            <a:srgbClr val="000000"/>
                          </a:solidFill>
                          <a:effectLst/>
                          <a:latin typeface="Calibri"/>
                        </a:rPr>
                        <a:t>3.0</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2000" b="0" i="0" u="none" strike="noStrike" dirty="0" smtClean="0">
                          <a:solidFill>
                            <a:schemeClr val="tx1"/>
                          </a:solidFill>
                          <a:effectLst/>
                          <a:latin typeface="Calibri"/>
                        </a:rPr>
                        <a:t>$3.6</a:t>
                      </a:r>
                      <a:endParaRPr lang="en-US" sz="20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2000" b="0" i="0" u="none" strike="noStrike" dirty="0" smtClean="0">
                          <a:solidFill>
                            <a:schemeClr val="tx1"/>
                          </a:solidFill>
                          <a:effectLst/>
                          <a:latin typeface="Calibri"/>
                        </a:rPr>
                        <a:t>$5.5</a:t>
                      </a:r>
                      <a:endParaRPr lang="en-US" sz="2000" b="0" i="0" u="none" strike="noStrike" dirty="0">
                        <a:solidFill>
                          <a:schemeClr val="tx1"/>
                        </a:solidFill>
                        <a:effectLst/>
                        <a:latin typeface="Calibri"/>
                      </a:endParaRPr>
                    </a:p>
                  </a:txBody>
                  <a:tcPr marL="9525" marR="9525" marT="9525" marB="0" anchor="b">
                    <a:lnL w="12700" cmpd="sng">
                      <a:noFill/>
                    </a:lnL>
                  </a:tcPr>
                </a:tc>
                <a:tc>
                  <a:txBody>
                    <a:bodyPr/>
                    <a:lstStyle/>
                    <a:p>
                      <a:pPr algn="ctr" fontAlgn="b"/>
                      <a:r>
                        <a:rPr lang="en-US" sz="2000" b="0" i="0" u="none" strike="noStrike" dirty="0" smtClean="0">
                          <a:solidFill>
                            <a:schemeClr val="tx1"/>
                          </a:solidFill>
                          <a:effectLst/>
                          <a:latin typeface="Calibri"/>
                        </a:rPr>
                        <a:t>$8.37</a:t>
                      </a:r>
                      <a:endParaRPr lang="en-US" sz="2000" b="0" i="0" u="none" strike="noStrike" dirty="0">
                        <a:solidFill>
                          <a:schemeClr val="tx1"/>
                        </a:solidFill>
                        <a:effectLst/>
                        <a:latin typeface="Calibri"/>
                      </a:endParaRPr>
                    </a:p>
                  </a:txBody>
                  <a:tcPr marL="9525" marR="9525" marT="9525" marB="0" anchor="b"/>
                </a:tc>
              </a:tr>
              <a:tr h="740229">
                <a:tc>
                  <a:txBody>
                    <a:bodyPr/>
                    <a:lstStyle/>
                    <a:p>
                      <a:pPr algn="l" fontAlgn="b"/>
                      <a:r>
                        <a:rPr lang="en-US" sz="2000" b="0" i="0" u="none" strike="noStrike">
                          <a:solidFill>
                            <a:srgbClr val="000000"/>
                          </a:solidFill>
                          <a:effectLst/>
                          <a:latin typeface="Calibri"/>
                        </a:rPr>
                        <a:t>Water Plant</a:t>
                      </a:r>
                    </a:p>
                  </a:txBody>
                  <a:tcPr marL="9525" marR="9525" marT="9525" marB="0" anchor="b"/>
                </a:tc>
                <a:tc>
                  <a:txBody>
                    <a:bodyPr/>
                    <a:lstStyle/>
                    <a:p>
                      <a:pPr algn="ctr" fontAlgn="b"/>
                      <a:r>
                        <a:rPr lang="en-US" sz="2000" b="0" i="0" u="none" strike="noStrike">
                          <a:solidFill>
                            <a:srgbClr val="000000"/>
                          </a:solidFill>
                          <a:effectLst/>
                          <a:latin typeface="Calibri"/>
                        </a:rPr>
                        <a:t>2.1</a:t>
                      </a:r>
                    </a:p>
                  </a:txBody>
                  <a:tcPr marL="9525" marR="9525" marT="9525" marB="0" anchor="b"/>
                </a:tc>
                <a:tc>
                  <a:txBody>
                    <a:bodyPr/>
                    <a:lstStyle/>
                    <a:p>
                      <a:pPr algn="ctr" fontAlgn="b"/>
                      <a:r>
                        <a:rPr lang="en-US" sz="2000" b="0" i="0" u="none" strike="noStrike">
                          <a:solidFill>
                            <a:srgbClr val="000000"/>
                          </a:solidFill>
                          <a:effectLst/>
                          <a:latin typeface="Calibri"/>
                        </a:rPr>
                        <a:t>2.9</a:t>
                      </a:r>
                    </a:p>
                  </a:txBody>
                  <a:tcPr marL="9525" marR="9525" marT="9525" marB="0" anchor="b"/>
                </a:tc>
                <a:tc>
                  <a:txBody>
                    <a:bodyPr/>
                    <a:lstStyle/>
                    <a:p>
                      <a:pPr algn="ctr" fontAlgn="b"/>
                      <a:r>
                        <a:rPr lang="en-US" sz="2000" b="0" i="0" u="none" strike="noStrike" dirty="0">
                          <a:solidFill>
                            <a:srgbClr val="000000"/>
                          </a:solidFill>
                          <a:effectLst/>
                          <a:latin typeface="Calibri"/>
                        </a:rPr>
                        <a:t> </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2000" b="0" i="0" u="none" strike="noStrike" dirty="0">
                          <a:solidFill>
                            <a:schemeClr val="tx1"/>
                          </a:solidFill>
                          <a:effectLst/>
                          <a:latin typeface="Calibri"/>
                        </a:rPr>
                        <a:t> </a:t>
                      </a: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2000" b="0" i="0" u="none" strike="noStrike" dirty="0">
                          <a:solidFill>
                            <a:schemeClr val="tx1"/>
                          </a:solidFill>
                          <a:effectLst/>
                          <a:latin typeface="Calibri"/>
                        </a:rPr>
                        <a:t> </a:t>
                      </a:r>
                    </a:p>
                  </a:txBody>
                  <a:tcPr marL="9525" marR="9525" marT="9525" marB="0" anchor="b">
                    <a:lnL w="12700" cmpd="sng">
                      <a:noFill/>
                    </a:lnL>
                  </a:tcPr>
                </a:tc>
                <a:tc>
                  <a:txBody>
                    <a:bodyPr/>
                    <a:lstStyle/>
                    <a:p>
                      <a:pPr algn="ctr" fontAlgn="b"/>
                      <a:r>
                        <a:rPr lang="en-US" sz="2000" b="0" i="0" u="none" strike="noStrike" dirty="0">
                          <a:solidFill>
                            <a:schemeClr val="tx1"/>
                          </a:solidFill>
                          <a:effectLst/>
                          <a:latin typeface="Calibri"/>
                        </a:rPr>
                        <a:t> </a:t>
                      </a:r>
                    </a:p>
                  </a:txBody>
                  <a:tcPr marL="9525" marR="9525" marT="9525" marB="0" anchor="b"/>
                </a:tc>
              </a:tr>
              <a:tr h="740229">
                <a:tc>
                  <a:txBody>
                    <a:bodyPr/>
                    <a:lstStyle/>
                    <a:p>
                      <a:pPr algn="l" fontAlgn="b"/>
                      <a:r>
                        <a:rPr lang="en-US" sz="2000" b="0" i="0" u="none" strike="noStrike">
                          <a:solidFill>
                            <a:srgbClr val="000000"/>
                          </a:solidFill>
                          <a:effectLst/>
                          <a:latin typeface="Calibri"/>
                        </a:rPr>
                        <a:t>Feeder 7E &amp; 9E </a:t>
                      </a:r>
                    </a:p>
                  </a:txBody>
                  <a:tcPr marL="9525" marR="9525" marT="9525" marB="0" anchor="b"/>
                </a:tc>
                <a:tc>
                  <a:txBody>
                    <a:bodyPr/>
                    <a:lstStyle/>
                    <a:p>
                      <a:pPr algn="ctr" fontAlgn="b"/>
                      <a:r>
                        <a:rPr lang="en-US" sz="2000" b="0" i="0" u="none" strike="noStrike">
                          <a:solidFill>
                            <a:srgbClr val="000000"/>
                          </a:solidFill>
                          <a:effectLst/>
                          <a:latin typeface="Calibri"/>
                        </a:rPr>
                        <a:t>8.3</a:t>
                      </a:r>
                    </a:p>
                  </a:txBody>
                  <a:tcPr marL="9525" marR="9525" marT="9525" marB="0" anchor="b"/>
                </a:tc>
                <a:tc>
                  <a:txBody>
                    <a:bodyPr/>
                    <a:lstStyle/>
                    <a:p>
                      <a:pPr algn="ctr" fontAlgn="b"/>
                      <a:r>
                        <a:rPr lang="en-US" sz="2000" b="0" i="0" u="none" strike="noStrike">
                          <a:solidFill>
                            <a:srgbClr val="000000"/>
                          </a:solidFill>
                          <a:effectLst/>
                          <a:latin typeface="Calibri"/>
                        </a:rPr>
                        <a:t>11.6</a:t>
                      </a:r>
                    </a:p>
                  </a:txBody>
                  <a:tcPr marL="9525" marR="9525" marT="9525" marB="0" anchor="b"/>
                </a:tc>
                <a:tc>
                  <a:txBody>
                    <a:bodyPr/>
                    <a:lstStyle/>
                    <a:p>
                      <a:pPr algn="ctr" fontAlgn="b"/>
                      <a:r>
                        <a:rPr lang="en-US" sz="2000" b="0" i="0" u="none" strike="noStrike">
                          <a:solidFill>
                            <a:srgbClr val="000000"/>
                          </a:solidFill>
                          <a:effectLst/>
                          <a:latin typeface="Calibri"/>
                        </a:rPr>
                        <a:t>4.0</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2000" b="0" i="0" u="none" strike="noStrike" dirty="0" smtClean="0">
                          <a:solidFill>
                            <a:schemeClr val="tx1"/>
                          </a:solidFill>
                          <a:effectLst/>
                          <a:latin typeface="Calibri"/>
                        </a:rPr>
                        <a:t>$4.8</a:t>
                      </a:r>
                      <a:endParaRPr lang="en-US" sz="20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2000" b="0" i="0" u="none" strike="noStrike" dirty="0" smtClean="0">
                          <a:solidFill>
                            <a:schemeClr val="tx1"/>
                          </a:solidFill>
                          <a:effectLst/>
                          <a:latin typeface="Calibri"/>
                        </a:rPr>
                        <a:t>$7.28</a:t>
                      </a:r>
                      <a:endParaRPr lang="en-US" sz="2000" b="0" i="0" u="none" strike="noStrike" dirty="0">
                        <a:solidFill>
                          <a:schemeClr val="tx1"/>
                        </a:solidFill>
                        <a:effectLst/>
                        <a:latin typeface="Calibri"/>
                      </a:endParaRPr>
                    </a:p>
                  </a:txBody>
                  <a:tcPr marL="9525" marR="9525" marT="9525" marB="0" anchor="b">
                    <a:lnL w="12700" cmpd="sng">
                      <a:noFill/>
                    </a:lnL>
                  </a:tcPr>
                </a:tc>
                <a:tc>
                  <a:txBody>
                    <a:bodyPr/>
                    <a:lstStyle/>
                    <a:p>
                      <a:pPr algn="ctr" fontAlgn="b"/>
                      <a:r>
                        <a:rPr lang="en-US" sz="2000" b="0" i="0" u="none" strike="noStrike" dirty="0" smtClean="0">
                          <a:solidFill>
                            <a:schemeClr val="tx1"/>
                          </a:solidFill>
                          <a:effectLst/>
                          <a:latin typeface="Calibri"/>
                        </a:rPr>
                        <a:t>$11.16</a:t>
                      </a:r>
                      <a:endParaRPr lang="en-US" sz="2000" b="0" i="0" u="none" strike="noStrike" dirty="0">
                        <a:solidFill>
                          <a:schemeClr val="tx1"/>
                        </a:solidFill>
                        <a:effectLst/>
                        <a:latin typeface="Calibri"/>
                      </a:endParaRPr>
                    </a:p>
                  </a:txBody>
                  <a:tcPr marL="9525" marR="9525" marT="9525" marB="0" anchor="b"/>
                </a:tc>
              </a:tr>
              <a:tr h="740229">
                <a:tc>
                  <a:txBody>
                    <a:bodyPr/>
                    <a:lstStyle/>
                    <a:p>
                      <a:pPr algn="l" fontAlgn="b"/>
                      <a:r>
                        <a:rPr lang="en-US" sz="2000" b="0" i="0" u="none" strike="noStrike">
                          <a:solidFill>
                            <a:srgbClr val="000000"/>
                          </a:solidFill>
                          <a:effectLst/>
                          <a:latin typeface="Calibri"/>
                        </a:rPr>
                        <a:t>Feeders 7E, 9E &amp; WP</a:t>
                      </a:r>
                    </a:p>
                  </a:txBody>
                  <a:tcPr marL="9525" marR="9525" marT="9525" marB="0" anchor="b"/>
                </a:tc>
                <a:tc>
                  <a:txBody>
                    <a:bodyPr/>
                    <a:lstStyle/>
                    <a:p>
                      <a:pPr algn="ctr" fontAlgn="b"/>
                      <a:r>
                        <a:rPr lang="en-US" sz="2000" b="0" i="0" u="none" strike="noStrike">
                          <a:solidFill>
                            <a:srgbClr val="000000"/>
                          </a:solidFill>
                          <a:effectLst/>
                          <a:latin typeface="Calibri"/>
                        </a:rPr>
                        <a:t>10.4</a:t>
                      </a:r>
                    </a:p>
                  </a:txBody>
                  <a:tcPr marL="9525" marR="9525" marT="9525" marB="0" anchor="b"/>
                </a:tc>
                <a:tc>
                  <a:txBody>
                    <a:bodyPr/>
                    <a:lstStyle/>
                    <a:p>
                      <a:pPr algn="ctr" fontAlgn="b"/>
                      <a:r>
                        <a:rPr lang="en-US" sz="2000" b="0" i="0" u="none" strike="noStrike">
                          <a:solidFill>
                            <a:srgbClr val="000000"/>
                          </a:solidFill>
                          <a:effectLst/>
                          <a:latin typeface="Calibri"/>
                        </a:rPr>
                        <a:t>14.4</a:t>
                      </a:r>
                    </a:p>
                  </a:txBody>
                  <a:tcPr marL="9525" marR="9525" marT="9525" marB="0" anchor="b"/>
                </a:tc>
                <a:tc>
                  <a:txBody>
                    <a:bodyPr/>
                    <a:lstStyle/>
                    <a:p>
                      <a:pPr algn="ctr" fontAlgn="b"/>
                      <a:r>
                        <a:rPr lang="en-US" sz="2000" b="0" i="0" u="none" strike="noStrike">
                          <a:solidFill>
                            <a:srgbClr val="000000"/>
                          </a:solidFill>
                          <a:effectLst/>
                          <a:latin typeface="Calibri"/>
                        </a:rPr>
                        <a:t>5.0</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2000" b="0" i="0" u="none" strike="noStrike" dirty="0" smtClean="0">
                          <a:solidFill>
                            <a:schemeClr val="tx1"/>
                          </a:solidFill>
                          <a:effectLst/>
                          <a:latin typeface="Calibri"/>
                        </a:rPr>
                        <a:t>$4.8</a:t>
                      </a:r>
                      <a:endParaRPr lang="en-US" sz="20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2000" b="0" i="0" u="none" strike="noStrike" dirty="0" smtClean="0">
                          <a:solidFill>
                            <a:schemeClr val="tx1"/>
                          </a:solidFill>
                          <a:effectLst/>
                          <a:latin typeface="Calibri"/>
                        </a:rPr>
                        <a:t>$9.1</a:t>
                      </a:r>
                      <a:endParaRPr lang="en-US" sz="2000" b="0" i="0" u="none" strike="noStrike" dirty="0">
                        <a:solidFill>
                          <a:schemeClr val="tx1"/>
                        </a:solidFill>
                        <a:effectLst/>
                        <a:latin typeface="Calibri"/>
                      </a:endParaRPr>
                    </a:p>
                  </a:txBody>
                  <a:tcPr marL="9525" marR="9525" marT="9525" marB="0" anchor="b">
                    <a:lnL w="12700" cmpd="sng">
                      <a:noFill/>
                    </a:lnL>
                  </a:tcPr>
                </a:tc>
                <a:tc>
                  <a:txBody>
                    <a:bodyPr/>
                    <a:lstStyle/>
                    <a:p>
                      <a:pPr algn="ctr" fontAlgn="b"/>
                      <a:r>
                        <a:rPr lang="en-US" sz="2000" b="0" i="0" u="none" strike="noStrike" dirty="0" smtClean="0">
                          <a:solidFill>
                            <a:schemeClr val="tx1"/>
                          </a:solidFill>
                          <a:effectLst/>
                          <a:latin typeface="Calibri"/>
                        </a:rPr>
                        <a:t>$13.95</a:t>
                      </a:r>
                      <a:endParaRPr lang="en-US" sz="2000" b="0" i="0" u="none" strike="noStrike" dirty="0">
                        <a:solidFill>
                          <a:schemeClr val="tx1"/>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269133863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rcRect b="20203"/>
          <a:stretch>
            <a:fillRect/>
          </a:stretch>
        </p:blipFill>
        <p:spPr>
          <a:xfrm>
            <a:off x="3505200" y="1524000"/>
            <a:ext cx="5575577" cy="3124200"/>
          </a:xfrm>
          <a:prstGeom prst="rect">
            <a:avLst/>
          </a:prstGeom>
          <a:ln w="0">
            <a:solidFill>
              <a:schemeClr val="tx1"/>
            </a:solidFill>
          </a:ln>
        </p:spPr>
      </p:pic>
      <p:sp>
        <p:nvSpPr>
          <p:cNvPr id="2" name="Title 1"/>
          <p:cNvSpPr>
            <a:spLocks noGrp="1"/>
          </p:cNvSpPr>
          <p:nvPr>
            <p:ph type="title"/>
          </p:nvPr>
        </p:nvSpPr>
        <p:spPr/>
        <p:txBody>
          <a:bodyPr>
            <a:normAutofit fontScale="90000"/>
          </a:bodyPr>
          <a:lstStyle/>
          <a:p>
            <a:r>
              <a:rPr lang="en-US" dirty="0" smtClean="0"/>
              <a:t>Community </a:t>
            </a:r>
            <a:r>
              <a:rPr lang="en-US" dirty="0" err="1" smtClean="0"/>
              <a:t>Microgrid</a:t>
            </a:r>
            <a:r>
              <a:rPr lang="en-US" dirty="0" smtClean="0"/>
              <a:t> Initiative:  Proving the Feasibility of High DG while Enhancing Grid Quality</a:t>
            </a:r>
            <a:endParaRPr lang="en-US" dirty="0"/>
          </a:p>
        </p:txBody>
      </p:sp>
      <p:sp>
        <p:nvSpPr>
          <p:cNvPr id="3" name="Content Placeholder 2"/>
          <p:cNvSpPr>
            <a:spLocks noGrp="1"/>
          </p:cNvSpPr>
          <p:nvPr>
            <p:ph idx="1"/>
          </p:nvPr>
        </p:nvSpPr>
        <p:spPr>
          <a:xfrm>
            <a:off x="0" y="723900"/>
            <a:ext cx="8839200" cy="1143000"/>
          </a:xfrm>
          <a:noFill/>
        </p:spPr>
        <p:txBody>
          <a:bodyPr>
            <a:normAutofit/>
          </a:bodyPr>
          <a:lstStyle/>
          <a:p>
            <a:r>
              <a:rPr lang="en-US" sz="2400" dirty="0" smtClean="0">
                <a:solidFill>
                  <a:srgbClr val="002060"/>
                </a:solidFill>
              </a:rPr>
              <a:t>Work with five utilities across the US to </a:t>
            </a:r>
            <a:r>
              <a:rPr lang="en-US" sz="2400" u="sng" dirty="0" smtClean="0">
                <a:solidFill>
                  <a:srgbClr val="002060"/>
                </a:solidFill>
              </a:rPr>
              <a:t>deploy</a:t>
            </a:r>
            <a:r>
              <a:rPr lang="en-US" sz="2400" dirty="0" smtClean="0">
                <a:solidFill>
                  <a:srgbClr val="002060"/>
                </a:solidFill>
              </a:rPr>
              <a:t> a Community </a:t>
            </a:r>
            <a:r>
              <a:rPr lang="en-US" sz="2400" dirty="0" err="1" smtClean="0">
                <a:solidFill>
                  <a:srgbClr val="002060"/>
                </a:solidFill>
              </a:rPr>
              <a:t>Microgrid</a:t>
            </a:r>
            <a:r>
              <a:rPr lang="en-US" sz="2400" dirty="0" smtClean="0">
                <a:solidFill>
                  <a:srgbClr val="002060"/>
                </a:solidFill>
              </a:rPr>
              <a:t> demonstration project at each by yearend-2016</a:t>
            </a:r>
          </a:p>
        </p:txBody>
      </p:sp>
      <p:sp>
        <p:nvSpPr>
          <p:cNvPr id="6" name="Content Placeholder 2"/>
          <p:cNvSpPr txBox="1">
            <a:spLocks/>
          </p:cNvSpPr>
          <p:nvPr/>
        </p:nvSpPr>
        <p:spPr bwMode="auto">
          <a:xfrm>
            <a:off x="11374" y="1748333"/>
            <a:ext cx="3630483" cy="3252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Tx/>
              <a:buBlip>
                <a:blip r:embed="rId4"/>
              </a:buBlip>
              <a:defRPr sz="3200">
                <a:solidFill>
                  <a:schemeClr val="tx2">
                    <a:lumMod val="65000"/>
                    <a:lumOff val="35000"/>
                  </a:schemeClr>
                </a:solidFill>
                <a:latin typeface="+mn-lt"/>
                <a:ea typeface="+mn-ea"/>
                <a:cs typeface="+mn-cs"/>
              </a:defRPr>
            </a:lvl1pPr>
            <a:lvl2pPr marL="742950" indent="-285750" algn="l" rtl="0" eaLnBrk="0" fontAlgn="base" hangingPunct="0">
              <a:spcBef>
                <a:spcPct val="20000"/>
              </a:spcBef>
              <a:spcAft>
                <a:spcPct val="0"/>
              </a:spcAft>
              <a:buClr>
                <a:srgbClr val="33CC33"/>
              </a:buClr>
              <a:buFontTx/>
              <a:buBlip>
                <a:blip r:embed="rId4"/>
              </a:buBlip>
              <a:defRPr sz="2800">
                <a:solidFill>
                  <a:schemeClr val="tx2">
                    <a:lumMod val="65000"/>
                    <a:lumOff val="35000"/>
                  </a:schemeClr>
                </a:solidFill>
                <a:latin typeface="+mn-lt"/>
                <a:ea typeface="+mn-ea"/>
                <a:cs typeface="+mn-cs"/>
              </a:defRPr>
            </a:lvl2pPr>
            <a:lvl3pPr marL="1143000" indent="-228600" algn="l" rtl="0" eaLnBrk="0" fontAlgn="base" hangingPunct="0">
              <a:spcBef>
                <a:spcPct val="20000"/>
              </a:spcBef>
              <a:spcAft>
                <a:spcPct val="0"/>
              </a:spcAft>
              <a:buClr>
                <a:srgbClr val="66FF33"/>
              </a:buClr>
              <a:buFontTx/>
              <a:buBlip>
                <a:blip r:embed="rId4"/>
              </a:buBlip>
              <a:defRPr sz="2400">
                <a:solidFill>
                  <a:schemeClr val="tx2">
                    <a:lumMod val="65000"/>
                    <a:lumOff val="35000"/>
                  </a:schemeClr>
                </a:solidFill>
                <a:latin typeface="+mn-lt"/>
                <a:ea typeface="+mn-ea"/>
                <a:cs typeface="+mn-cs"/>
              </a:defRPr>
            </a:lvl3pPr>
            <a:lvl4pPr marL="1600200" indent="-228600" algn="l" rtl="0" eaLnBrk="0" fontAlgn="base" hangingPunct="0">
              <a:spcBef>
                <a:spcPct val="20000"/>
              </a:spcBef>
              <a:spcAft>
                <a:spcPct val="0"/>
              </a:spcAft>
              <a:buFontTx/>
              <a:buBlip>
                <a:blip r:embed="rId4"/>
              </a:buBlip>
              <a:defRPr sz="2000">
                <a:solidFill>
                  <a:schemeClr val="tx2">
                    <a:lumMod val="65000"/>
                    <a:lumOff val="35000"/>
                  </a:schemeClr>
                </a:solidFill>
                <a:latin typeface="+mn-lt"/>
                <a:ea typeface="+mn-ea"/>
                <a:cs typeface="+mn-cs"/>
              </a:defRPr>
            </a:lvl4pPr>
            <a:lvl5pPr marL="2057400" indent="-228600" algn="l" rtl="0" eaLnBrk="0" fontAlgn="base" hangingPunct="0">
              <a:spcBef>
                <a:spcPct val="20000"/>
              </a:spcBef>
              <a:spcAft>
                <a:spcPct val="0"/>
              </a:spcAft>
              <a:buFontTx/>
              <a:buBlip>
                <a:blip r:embed="rId4"/>
              </a:buBlip>
              <a:defRPr sz="2000">
                <a:solidFill>
                  <a:schemeClr val="tx2">
                    <a:lumMod val="65000"/>
                    <a:lumOff val="35000"/>
                  </a:schemeClr>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400" dirty="0">
                <a:solidFill>
                  <a:srgbClr val="002060"/>
                </a:solidFill>
              </a:rPr>
              <a:t>Prove </a:t>
            </a:r>
            <a:r>
              <a:rPr lang="en-US" sz="2400" dirty="0" smtClean="0">
                <a:solidFill>
                  <a:srgbClr val="002060"/>
                </a:solidFill>
              </a:rPr>
              <a:t>viability of Distributed Generation (DG) providing at least 25</a:t>
            </a:r>
            <a:r>
              <a:rPr lang="en-US" sz="2400" dirty="0">
                <a:solidFill>
                  <a:srgbClr val="002060"/>
                </a:solidFill>
              </a:rPr>
              <a:t>% of total electric energy consumed </a:t>
            </a:r>
            <a:r>
              <a:rPr lang="en-US" sz="2400" dirty="0" smtClean="0">
                <a:solidFill>
                  <a:srgbClr val="002060"/>
                </a:solidFill>
              </a:rPr>
              <a:t>within a single </a:t>
            </a:r>
            <a:r>
              <a:rPr lang="en-US" sz="2400" dirty="0">
                <a:solidFill>
                  <a:srgbClr val="002060"/>
                </a:solidFill>
              </a:rPr>
              <a:t>substation grid </a:t>
            </a:r>
            <a:r>
              <a:rPr lang="en-US" sz="2400" dirty="0" smtClean="0">
                <a:solidFill>
                  <a:srgbClr val="002060"/>
                </a:solidFill>
              </a:rPr>
              <a:t>area</a:t>
            </a:r>
          </a:p>
        </p:txBody>
      </p:sp>
      <p:sp>
        <p:nvSpPr>
          <p:cNvPr id="8" name="Content Placeholder 2"/>
          <p:cNvSpPr txBox="1">
            <a:spLocks/>
          </p:cNvSpPr>
          <p:nvPr/>
        </p:nvSpPr>
        <p:spPr bwMode="auto">
          <a:xfrm>
            <a:off x="-1" y="4619625"/>
            <a:ext cx="9080777"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Tx/>
              <a:buBlip>
                <a:blip r:embed="rId4"/>
              </a:buBlip>
              <a:defRPr sz="3200">
                <a:solidFill>
                  <a:schemeClr val="tx2">
                    <a:lumMod val="65000"/>
                    <a:lumOff val="35000"/>
                  </a:schemeClr>
                </a:solidFill>
                <a:latin typeface="+mn-lt"/>
                <a:ea typeface="+mn-ea"/>
                <a:cs typeface="+mn-cs"/>
              </a:defRPr>
            </a:lvl1pPr>
            <a:lvl2pPr marL="742950" indent="-285750" algn="l" rtl="0" eaLnBrk="0" fontAlgn="base" hangingPunct="0">
              <a:spcBef>
                <a:spcPct val="20000"/>
              </a:spcBef>
              <a:spcAft>
                <a:spcPct val="0"/>
              </a:spcAft>
              <a:buClr>
                <a:srgbClr val="33CC33"/>
              </a:buClr>
              <a:buFontTx/>
              <a:buBlip>
                <a:blip r:embed="rId4"/>
              </a:buBlip>
              <a:defRPr sz="2800">
                <a:solidFill>
                  <a:schemeClr val="tx2">
                    <a:lumMod val="65000"/>
                    <a:lumOff val="35000"/>
                  </a:schemeClr>
                </a:solidFill>
                <a:latin typeface="+mn-lt"/>
                <a:ea typeface="+mn-ea"/>
                <a:cs typeface="+mn-cs"/>
              </a:defRPr>
            </a:lvl2pPr>
            <a:lvl3pPr marL="1143000" indent="-228600" algn="l" rtl="0" eaLnBrk="0" fontAlgn="base" hangingPunct="0">
              <a:spcBef>
                <a:spcPct val="20000"/>
              </a:spcBef>
              <a:spcAft>
                <a:spcPct val="0"/>
              </a:spcAft>
              <a:buClr>
                <a:srgbClr val="66FF33"/>
              </a:buClr>
              <a:buFontTx/>
              <a:buBlip>
                <a:blip r:embed="rId4"/>
              </a:buBlip>
              <a:defRPr sz="2400">
                <a:solidFill>
                  <a:schemeClr val="tx2">
                    <a:lumMod val="65000"/>
                    <a:lumOff val="35000"/>
                  </a:schemeClr>
                </a:solidFill>
                <a:latin typeface="+mn-lt"/>
                <a:ea typeface="+mn-ea"/>
                <a:cs typeface="+mn-cs"/>
              </a:defRPr>
            </a:lvl3pPr>
            <a:lvl4pPr marL="1600200" indent="-228600" algn="l" rtl="0" eaLnBrk="0" fontAlgn="base" hangingPunct="0">
              <a:spcBef>
                <a:spcPct val="20000"/>
              </a:spcBef>
              <a:spcAft>
                <a:spcPct val="0"/>
              </a:spcAft>
              <a:buFontTx/>
              <a:buBlip>
                <a:blip r:embed="rId4"/>
              </a:buBlip>
              <a:defRPr sz="2000">
                <a:solidFill>
                  <a:schemeClr val="tx2">
                    <a:lumMod val="65000"/>
                    <a:lumOff val="35000"/>
                  </a:schemeClr>
                </a:solidFill>
                <a:latin typeface="+mn-lt"/>
                <a:ea typeface="+mn-ea"/>
                <a:cs typeface="+mn-cs"/>
              </a:defRPr>
            </a:lvl4pPr>
            <a:lvl5pPr marL="2057400" indent="-228600" algn="l" rtl="0" eaLnBrk="0" fontAlgn="base" hangingPunct="0">
              <a:spcBef>
                <a:spcPct val="20000"/>
              </a:spcBef>
              <a:spcAft>
                <a:spcPct val="0"/>
              </a:spcAft>
              <a:buFontTx/>
              <a:buBlip>
                <a:blip r:embed="rId4"/>
              </a:buBlip>
              <a:defRPr sz="2000">
                <a:solidFill>
                  <a:schemeClr val="tx2">
                    <a:lumMod val="65000"/>
                    <a:lumOff val="35000"/>
                  </a:schemeClr>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400" dirty="0">
                <a:solidFill>
                  <a:srgbClr val="002060"/>
                </a:solidFill>
              </a:rPr>
              <a:t>Integrate </a:t>
            </a:r>
            <a:r>
              <a:rPr lang="en-US" sz="2400" dirty="0" smtClean="0">
                <a:solidFill>
                  <a:srgbClr val="002060"/>
                </a:solidFill>
              </a:rPr>
              <a:t>Intelligent Grid (IG) solutions to ensure that grid reliability is maintained or improved from original level</a:t>
            </a:r>
          </a:p>
          <a:p>
            <a:pPr lvl="1"/>
            <a:r>
              <a:rPr lang="fr-FR" sz="2000" dirty="0" smtClean="0">
                <a:solidFill>
                  <a:srgbClr val="002060"/>
                </a:solidFill>
                <a:latin typeface="Arial"/>
                <a:cs typeface="Arial"/>
              </a:rPr>
              <a:t>IG solutions </a:t>
            </a:r>
            <a:r>
              <a:rPr lang="fr-FR" sz="2000" dirty="0" err="1" smtClean="0">
                <a:solidFill>
                  <a:srgbClr val="002060"/>
                </a:solidFill>
                <a:latin typeface="Arial"/>
                <a:cs typeface="Arial"/>
              </a:rPr>
              <a:t>include</a:t>
            </a:r>
            <a:r>
              <a:rPr lang="fr-FR" sz="2000" dirty="0" smtClean="0">
                <a:solidFill>
                  <a:srgbClr val="002060"/>
                </a:solidFill>
                <a:latin typeface="Arial"/>
                <a:cs typeface="Arial"/>
              </a:rPr>
              <a:t> </a:t>
            </a:r>
            <a:r>
              <a:rPr lang="fr-FR" sz="2000" dirty="0" err="1" smtClean="0">
                <a:solidFill>
                  <a:srgbClr val="002060"/>
                </a:solidFill>
                <a:latin typeface="Arial"/>
                <a:cs typeface="Arial"/>
              </a:rPr>
              <a:t>diversity</a:t>
            </a:r>
            <a:r>
              <a:rPr lang="fr-FR" sz="2000" dirty="0" smtClean="0">
                <a:solidFill>
                  <a:srgbClr val="002060"/>
                </a:solidFill>
                <a:latin typeface="Arial"/>
                <a:cs typeface="Arial"/>
              </a:rPr>
              <a:t> and </a:t>
            </a:r>
            <a:r>
              <a:rPr lang="fr-FR" sz="2000" dirty="0" err="1" smtClean="0">
                <a:solidFill>
                  <a:srgbClr val="002060"/>
                </a:solidFill>
                <a:latin typeface="Arial"/>
                <a:cs typeface="Arial"/>
              </a:rPr>
              <a:t>Energy</a:t>
            </a:r>
            <a:r>
              <a:rPr lang="fr-FR" sz="2000" dirty="0" smtClean="0">
                <a:solidFill>
                  <a:srgbClr val="002060"/>
                </a:solidFill>
                <a:latin typeface="Arial"/>
                <a:cs typeface="Arial"/>
              </a:rPr>
              <a:t> Storage for sure, and </a:t>
            </a:r>
            <a:r>
              <a:rPr lang="fr-FR" sz="2000" dirty="0" err="1" smtClean="0">
                <a:solidFill>
                  <a:srgbClr val="002060"/>
                </a:solidFill>
                <a:latin typeface="Arial"/>
                <a:cs typeface="Arial"/>
              </a:rPr>
              <a:t>potentially</a:t>
            </a:r>
            <a:r>
              <a:rPr lang="fr-FR" sz="2000" dirty="0" smtClean="0">
                <a:solidFill>
                  <a:srgbClr val="002060"/>
                </a:solidFill>
                <a:latin typeface="Arial"/>
                <a:cs typeface="Arial"/>
              </a:rPr>
              <a:t>, </a:t>
            </a:r>
            <a:r>
              <a:rPr lang="fr-FR" sz="2000" dirty="0" err="1" smtClean="0">
                <a:solidFill>
                  <a:srgbClr val="002060"/>
                </a:solidFill>
                <a:latin typeface="Arial"/>
                <a:cs typeface="Arial"/>
              </a:rPr>
              <a:t>advanced</a:t>
            </a:r>
            <a:r>
              <a:rPr lang="fr-FR" sz="2000" dirty="0" smtClean="0">
                <a:solidFill>
                  <a:srgbClr val="002060"/>
                </a:solidFill>
                <a:latin typeface="Arial"/>
                <a:cs typeface="Arial"/>
              </a:rPr>
              <a:t> </a:t>
            </a:r>
            <a:r>
              <a:rPr lang="fr-FR" sz="2000" dirty="0" err="1">
                <a:solidFill>
                  <a:srgbClr val="002060"/>
                </a:solidFill>
                <a:latin typeface="Arial"/>
                <a:cs typeface="Arial"/>
              </a:rPr>
              <a:t>i</a:t>
            </a:r>
            <a:r>
              <a:rPr lang="fr-FR" sz="2000" dirty="0" err="1" smtClean="0">
                <a:solidFill>
                  <a:srgbClr val="002060"/>
                </a:solidFill>
                <a:latin typeface="Arial"/>
                <a:cs typeface="Arial"/>
              </a:rPr>
              <a:t>nverters</a:t>
            </a:r>
            <a:r>
              <a:rPr lang="fr-FR" sz="2000" dirty="0" smtClean="0">
                <a:solidFill>
                  <a:srgbClr val="002060"/>
                </a:solidFill>
                <a:latin typeface="Arial"/>
                <a:cs typeface="Arial"/>
              </a:rPr>
              <a:t>, </a:t>
            </a:r>
            <a:r>
              <a:rPr lang="fr-FR" sz="2000" dirty="0" err="1" smtClean="0">
                <a:solidFill>
                  <a:srgbClr val="002060"/>
                </a:solidFill>
                <a:latin typeface="Arial"/>
                <a:cs typeface="Arial"/>
              </a:rPr>
              <a:t>forecasting</a:t>
            </a:r>
            <a:r>
              <a:rPr lang="fr-FR" sz="2000" dirty="0" smtClean="0">
                <a:solidFill>
                  <a:srgbClr val="002060"/>
                </a:solidFill>
                <a:latin typeface="Arial"/>
                <a:cs typeface="Arial"/>
              </a:rPr>
              <a:t> &amp; </a:t>
            </a:r>
            <a:r>
              <a:rPr lang="fr-FR" sz="2000" dirty="0" err="1" smtClean="0">
                <a:solidFill>
                  <a:srgbClr val="002060"/>
                </a:solidFill>
                <a:latin typeface="Arial"/>
                <a:cs typeface="Arial"/>
              </a:rPr>
              <a:t>curtailment</a:t>
            </a:r>
            <a:r>
              <a:rPr lang="fr-FR" sz="2000" dirty="0" smtClean="0">
                <a:solidFill>
                  <a:srgbClr val="002060"/>
                </a:solidFill>
                <a:latin typeface="Arial"/>
                <a:cs typeface="Arial"/>
              </a:rPr>
              <a:t>, and/or </a:t>
            </a:r>
            <a:r>
              <a:rPr lang="fr-FR" sz="2000" dirty="0" err="1" smtClean="0">
                <a:solidFill>
                  <a:srgbClr val="002060"/>
                </a:solidFill>
                <a:latin typeface="Arial"/>
                <a:cs typeface="Arial"/>
              </a:rPr>
              <a:t>Demand</a:t>
            </a:r>
            <a:r>
              <a:rPr lang="fr-FR" sz="2000" dirty="0" smtClean="0">
                <a:solidFill>
                  <a:srgbClr val="002060"/>
                </a:solidFill>
                <a:latin typeface="Arial"/>
                <a:cs typeface="Arial"/>
              </a:rPr>
              <a:t> </a:t>
            </a:r>
            <a:r>
              <a:rPr lang="fr-FR" sz="2000" dirty="0" err="1" smtClean="0">
                <a:solidFill>
                  <a:srgbClr val="002060"/>
                </a:solidFill>
                <a:latin typeface="Arial"/>
                <a:cs typeface="Arial"/>
              </a:rPr>
              <a:t>Response</a:t>
            </a:r>
            <a:endParaRPr lang="fr-FR" sz="2000" dirty="0">
              <a:solidFill>
                <a:srgbClr val="002060"/>
              </a:solidFill>
              <a:latin typeface="Arial"/>
              <a:cs typeface="Arial"/>
            </a:endParaRPr>
          </a:p>
        </p:txBody>
      </p:sp>
    </p:spTree>
    <p:extLst>
      <p:ext uri="{BB962C8B-B14F-4D97-AF65-F5344CB8AC3E}">
        <p14:creationId xmlns:p14="http://schemas.microsoft.com/office/powerpoint/2010/main" val="65894441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smtClean="0">
                <a:solidFill>
                  <a:schemeClr val="bg1"/>
                </a:solidFill>
                <a:latin typeface="Arial" charset="0"/>
                <a:cs typeface="Arial" charset="0"/>
              </a:rPr>
              <a:t>Clean Coalition Objectives</a:t>
            </a:r>
          </a:p>
        </p:txBody>
      </p:sp>
      <p:sp>
        <p:nvSpPr>
          <p:cNvPr id="34819" name="TextBox 2"/>
          <p:cNvSpPr txBox="1">
            <a:spLocks noChangeArrowheads="1"/>
          </p:cNvSpPr>
          <p:nvPr/>
        </p:nvSpPr>
        <p:spPr bwMode="auto">
          <a:xfrm>
            <a:off x="1928813" y="2947989"/>
            <a:ext cx="184666" cy="369332"/>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7" name="Content Placeholder 3"/>
          <p:cNvSpPr>
            <a:spLocks noGrp="1"/>
          </p:cNvSpPr>
          <p:nvPr>
            <p:ph idx="4294967295"/>
          </p:nvPr>
        </p:nvSpPr>
        <p:spPr>
          <a:xfrm>
            <a:off x="214257" y="1066802"/>
            <a:ext cx="6019800" cy="4914900"/>
          </a:xfrm>
        </p:spPr>
        <p:txBody>
          <a:bodyPr>
            <a:noAutofit/>
          </a:bodyPr>
          <a:lstStyle/>
          <a:p>
            <a:pPr marL="400050" indent="-285750">
              <a:buClr>
                <a:srgbClr val="FFFF00"/>
              </a:buClr>
              <a:buFontTx/>
              <a:buBlip>
                <a:blip r:embed="rId3"/>
              </a:buBlip>
            </a:pPr>
            <a:r>
              <a:rPr lang="en-US" sz="2400" dirty="0" smtClean="0">
                <a:latin typeface="Arial" charset="0"/>
                <a:ea typeface="ＭＳ Ｐゴシック"/>
                <a:cs typeface="Arial" charset="0"/>
              </a:rPr>
              <a:t>From </a:t>
            </a:r>
            <a:r>
              <a:rPr lang="en-US" sz="2400" dirty="0">
                <a:latin typeface="Arial" charset="0"/>
                <a:ea typeface="ＭＳ Ｐゴシック"/>
                <a:cs typeface="Arial" charset="0"/>
              </a:rPr>
              <a:t>2020 </a:t>
            </a:r>
            <a:r>
              <a:rPr lang="en-US" sz="2400" dirty="0" smtClean="0">
                <a:latin typeface="Arial" charset="0"/>
                <a:ea typeface="ＭＳ Ｐゴシック"/>
                <a:cs typeface="Arial" charset="0"/>
              </a:rPr>
              <a:t>onward, all </a:t>
            </a:r>
            <a:r>
              <a:rPr lang="en-US" sz="2400" dirty="0">
                <a:latin typeface="Arial" charset="0"/>
                <a:ea typeface="ＭＳ Ｐゴシック"/>
                <a:cs typeface="Arial" charset="0"/>
              </a:rPr>
              <a:t>new electricity </a:t>
            </a:r>
            <a:r>
              <a:rPr lang="en-US" sz="2400" dirty="0" smtClean="0">
                <a:latin typeface="Arial" charset="0"/>
                <a:ea typeface="ＭＳ Ｐゴシック"/>
                <a:cs typeface="Arial" charset="0"/>
              </a:rPr>
              <a:t>generated </a:t>
            </a:r>
            <a:r>
              <a:rPr lang="en-US" sz="2400" dirty="0">
                <a:latin typeface="Arial" charset="0"/>
                <a:ea typeface="ＭＳ Ｐゴシック"/>
                <a:cs typeface="Arial" charset="0"/>
              </a:rPr>
              <a:t>in the </a:t>
            </a:r>
            <a:r>
              <a:rPr lang="en-US" sz="2400" dirty="0" smtClean="0">
                <a:latin typeface="Arial" charset="0"/>
                <a:ea typeface="ＭＳ Ｐゴシック"/>
                <a:cs typeface="Arial" charset="0"/>
              </a:rPr>
              <a:t>U.S. will </a:t>
            </a:r>
            <a:r>
              <a:rPr lang="en-US" sz="2400" dirty="0">
                <a:latin typeface="Arial" charset="0"/>
                <a:ea typeface="ＭＳ Ｐゴシック"/>
                <a:cs typeface="Arial" charset="0"/>
              </a:rPr>
              <a:t>come from at </a:t>
            </a:r>
            <a:r>
              <a:rPr lang="en-US" sz="2400" dirty="0" smtClean="0">
                <a:latin typeface="Arial" charset="0"/>
                <a:ea typeface="ＭＳ Ｐゴシック"/>
                <a:cs typeface="Arial" charset="0"/>
              </a:rPr>
              <a:t>least: </a:t>
            </a:r>
          </a:p>
          <a:p>
            <a:pPr marL="800100" lvl="1">
              <a:buClr>
                <a:srgbClr val="FFFF00"/>
              </a:buClr>
              <a:buBlip>
                <a:blip r:embed="rId3"/>
              </a:buBlip>
            </a:pPr>
            <a:r>
              <a:rPr lang="en-US" sz="2400" b="1" dirty="0">
                <a:latin typeface="Arial" charset="0"/>
                <a:ea typeface="ＭＳ Ｐゴシック"/>
                <a:cs typeface="Arial" charset="0"/>
              </a:rPr>
              <a:t>80% renewable sources</a:t>
            </a:r>
          </a:p>
          <a:p>
            <a:pPr marL="800100" lvl="1">
              <a:buClr>
                <a:srgbClr val="FFFF00"/>
              </a:buClr>
              <a:buFontTx/>
              <a:buBlip>
                <a:blip r:embed="rId3"/>
              </a:buBlip>
            </a:pPr>
            <a:r>
              <a:rPr lang="en-US" sz="2400" b="1" dirty="0" smtClean="0">
                <a:latin typeface="Arial" charset="0"/>
                <a:ea typeface="ＭＳ Ｐゴシック"/>
                <a:cs typeface="Arial" charset="0"/>
              </a:rPr>
              <a:t>50</a:t>
            </a:r>
            <a:r>
              <a:rPr lang="en-US" sz="2400" b="1" dirty="0">
                <a:latin typeface="Arial" charset="0"/>
                <a:ea typeface="ＭＳ Ｐゴシック"/>
                <a:cs typeface="Arial" charset="0"/>
              </a:rPr>
              <a:t>% </a:t>
            </a:r>
            <a:r>
              <a:rPr lang="en-US" sz="2400" b="1" dirty="0" smtClean="0">
                <a:latin typeface="Arial" charset="0"/>
                <a:ea typeface="ＭＳ Ｐゴシック"/>
                <a:cs typeface="Arial" charset="0"/>
              </a:rPr>
              <a:t>distributed sources</a:t>
            </a:r>
          </a:p>
          <a:p>
            <a:pPr marL="400050" indent="-285750">
              <a:buClr>
                <a:srgbClr val="FFFF00"/>
              </a:buClr>
              <a:buFontTx/>
              <a:buBlip>
                <a:blip r:embed="rId3"/>
              </a:buBlip>
            </a:pPr>
            <a:endParaRPr lang="en-US" sz="1000" dirty="0" smtClean="0">
              <a:latin typeface="Arial" charset="0"/>
              <a:ea typeface="ＭＳ Ｐゴシック"/>
              <a:cs typeface="Arial" charset="0"/>
            </a:endParaRPr>
          </a:p>
          <a:p>
            <a:pPr marL="400050" indent="-285750">
              <a:buClr>
                <a:srgbClr val="FFFF00"/>
              </a:buClr>
              <a:buFontTx/>
              <a:buBlip>
                <a:blip r:embed="rId3"/>
              </a:buBlip>
            </a:pPr>
            <a:endParaRPr lang="en-US" sz="1000" dirty="0" smtClean="0">
              <a:latin typeface="Arial" charset="0"/>
              <a:ea typeface="ＭＳ Ｐゴシック"/>
              <a:cs typeface="Arial" charset="0"/>
            </a:endParaRPr>
          </a:p>
          <a:p>
            <a:pPr marL="400050" indent="-285750">
              <a:buClr>
                <a:srgbClr val="FFFF00"/>
              </a:buClr>
              <a:buFontTx/>
              <a:buBlip>
                <a:blip r:embed="rId3"/>
              </a:buBlip>
            </a:pPr>
            <a:r>
              <a:rPr lang="en-US" sz="2400" dirty="0" smtClean="0">
                <a:latin typeface="Arial" charset="0"/>
                <a:ea typeface="ＭＳ Ｐゴシック"/>
                <a:cs typeface="Arial" charset="0"/>
              </a:rPr>
              <a:t>By 2020, established policies and programs will foster successful fulfillment of the above objectives </a:t>
            </a:r>
          </a:p>
        </p:txBody>
      </p:sp>
      <p:pic>
        <p:nvPicPr>
          <p:cNvPr id="5" name="Picture 8" descr="http://global.kyocera.com/news/2005/images/kii-solar.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34057" y="1066800"/>
            <a:ext cx="2715636" cy="1536701"/>
          </a:xfrm>
          <a:prstGeom prst="rect">
            <a:avLst/>
          </a:prstGeom>
          <a:noFill/>
          <a:ln w="9525">
            <a:noFill/>
            <a:miter lim="800000"/>
            <a:headEnd/>
            <a:tailEnd/>
          </a:ln>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93410" y="2454294"/>
            <a:ext cx="2056380" cy="2365599"/>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16020" y="3637093"/>
            <a:ext cx="1954780" cy="2737147"/>
          </a:xfrm>
          <a:prstGeom prst="rect">
            <a:avLst/>
          </a:prstGeom>
        </p:spPr>
      </p:pic>
    </p:spTree>
    <p:extLst>
      <p:ext uri="{BB962C8B-B14F-4D97-AF65-F5344CB8AC3E}">
        <p14:creationId xmlns:p14="http://schemas.microsoft.com/office/powerpoint/2010/main" val="224735366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Modernizing the Grid</a:t>
            </a:r>
            <a:endParaRPr lang="en-US" dirty="0"/>
          </a:p>
        </p:txBody>
      </p:sp>
      <p:sp>
        <p:nvSpPr>
          <p:cNvPr id="3" name="Content Placeholder 2"/>
          <p:cNvSpPr>
            <a:spLocks noGrp="1"/>
          </p:cNvSpPr>
          <p:nvPr>
            <p:ph idx="1"/>
          </p:nvPr>
        </p:nvSpPr>
        <p:spPr>
          <a:xfrm>
            <a:off x="3657600" y="838200"/>
            <a:ext cx="5486400" cy="5638800"/>
          </a:xfrm>
        </p:spPr>
        <p:txBody>
          <a:bodyPr>
            <a:normAutofit fontScale="85000" lnSpcReduction="20000"/>
          </a:bodyPr>
          <a:lstStyle/>
          <a:p>
            <a:r>
              <a:rPr lang="en-US" sz="2200" dirty="0" smtClean="0">
                <a:solidFill>
                  <a:schemeClr val="tx1"/>
                </a:solidFill>
                <a:latin typeface="Arial"/>
                <a:cs typeface="Arial"/>
              </a:rPr>
              <a:t>Power Quality, Reliability &amp; Resilience benefits</a:t>
            </a:r>
          </a:p>
          <a:p>
            <a:pPr lvl="1"/>
            <a:r>
              <a:rPr lang="en-US" sz="1900" dirty="0" smtClean="0">
                <a:solidFill>
                  <a:schemeClr val="tx1"/>
                </a:solidFill>
                <a:latin typeface="Arial"/>
                <a:cs typeface="Arial"/>
              </a:rPr>
              <a:t>Increased customer satisfaction</a:t>
            </a:r>
          </a:p>
          <a:p>
            <a:pPr lvl="1"/>
            <a:r>
              <a:rPr lang="en-US" sz="1900" dirty="0" smtClean="0">
                <a:solidFill>
                  <a:schemeClr val="tx1"/>
                </a:solidFill>
                <a:latin typeface="Arial"/>
                <a:cs typeface="Arial"/>
              </a:rPr>
              <a:t>Improved equipment longevity</a:t>
            </a:r>
          </a:p>
          <a:p>
            <a:pPr lvl="1"/>
            <a:r>
              <a:rPr lang="en-US" sz="1900" dirty="0" smtClean="0">
                <a:solidFill>
                  <a:schemeClr val="tx1"/>
                </a:solidFill>
                <a:latin typeface="Arial"/>
                <a:cs typeface="Arial"/>
              </a:rPr>
              <a:t>Sustained vital services in otherwise complete blackout scenarios</a:t>
            </a:r>
          </a:p>
          <a:p>
            <a:pPr lvl="1"/>
            <a:r>
              <a:rPr lang="en-US" sz="1900" dirty="0" smtClean="0">
                <a:solidFill>
                  <a:schemeClr val="tx1"/>
                </a:solidFill>
                <a:latin typeface="Arial"/>
                <a:cs typeface="Arial"/>
              </a:rPr>
              <a:t>Avoided transmission &amp; central generation vulnerabilities</a:t>
            </a:r>
          </a:p>
          <a:p>
            <a:r>
              <a:rPr lang="en-US" sz="2200" dirty="0" smtClean="0">
                <a:solidFill>
                  <a:schemeClr val="tx1"/>
                </a:solidFill>
                <a:latin typeface="Arial"/>
                <a:cs typeface="Arial"/>
              </a:rPr>
              <a:t>Economic benefits</a:t>
            </a:r>
          </a:p>
          <a:p>
            <a:pPr lvl="1"/>
            <a:r>
              <a:rPr lang="en-US" sz="1900" dirty="0" smtClean="0">
                <a:solidFill>
                  <a:schemeClr val="tx1"/>
                </a:solidFill>
                <a:latin typeface="Arial"/>
                <a:cs typeface="Arial"/>
              </a:rPr>
              <a:t>Significant private-sector investment</a:t>
            </a:r>
          </a:p>
          <a:p>
            <a:pPr lvl="1"/>
            <a:r>
              <a:rPr lang="en-US" sz="1900" dirty="0" smtClean="0">
                <a:solidFill>
                  <a:schemeClr val="tx1"/>
                </a:solidFill>
                <a:latin typeface="Arial"/>
                <a:cs typeface="Arial"/>
              </a:rPr>
              <a:t>Substantial local job creation</a:t>
            </a:r>
          </a:p>
          <a:p>
            <a:pPr lvl="1"/>
            <a:r>
              <a:rPr lang="en-US" sz="1900" dirty="0" smtClean="0">
                <a:solidFill>
                  <a:schemeClr val="tx1"/>
                </a:solidFill>
                <a:latin typeface="Arial"/>
                <a:cs typeface="Arial"/>
              </a:rPr>
              <a:t>Fixed electricity prices for 20+ years</a:t>
            </a:r>
          </a:p>
          <a:p>
            <a:pPr lvl="1"/>
            <a:r>
              <a:rPr lang="en-US" sz="1900" dirty="0" smtClean="0">
                <a:solidFill>
                  <a:schemeClr val="tx1"/>
                </a:solidFill>
                <a:latin typeface="Arial"/>
                <a:cs typeface="Arial"/>
              </a:rPr>
              <a:t>Localized energy spending</a:t>
            </a:r>
          </a:p>
          <a:p>
            <a:pPr lvl="1"/>
            <a:r>
              <a:rPr lang="en-US" sz="1900" dirty="0" smtClean="0">
                <a:solidFill>
                  <a:schemeClr val="tx1"/>
                </a:solidFill>
                <a:latin typeface="Arial"/>
                <a:cs typeface="Arial"/>
              </a:rPr>
              <a:t>Avoided inefficiencies of central generation &amp; transmission</a:t>
            </a:r>
          </a:p>
          <a:p>
            <a:r>
              <a:rPr lang="en-US" sz="2200" dirty="0" smtClean="0">
                <a:solidFill>
                  <a:schemeClr val="tx1"/>
                </a:solidFill>
                <a:latin typeface="Arial"/>
                <a:cs typeface="Arial"/>
              </a:rPr>
              <a:t>Environmental benefits</a:t>
            </a:r>
            <a:endParaRPr lang="en-US" sz="2200" dirty="0">
              <a:solidFill>
                <a:schemeClr val="tx1"/>
              </a:solidFill>
              <a:latin typeface="Arial"/>
              <a:cs typeface="Arial"/>
            </a:endParaRPr>
          </a:p>
          <a:p>
            <a:pPr lvl="1"/>
            <a:r>
              <a:rPr lang="en-US" sz="1900" dirty="0" smtClean="0">
                <a:solidFill>
                  <a:schemeClr val="tx1"/>
                </a:solidFill>
                <a:latin typeface="Arial"/>
                <a:cs typeface="Arial"/>
              </a:rPr>
              <a:t>Avoiding dirty power generation, including nasty </a:t>
            </a:r>
            <a:r>
              <a:rPr lang="en-US" sz="1900" dirty="0" err="1" smtClean="0">
                <a:solidFill>
                  <a:schemeClr val="tx1"/>
                </a:solidFill>
                <a:latin typeface="Arial"/>
                <a:cs typeface="Arial"/>
              </a:rPr>
              <a:t>peaker</a:t>
            </a:r>
            <a:r>
              <a:rPr lang="en-US" sz="1900" dirty="0" smtClean="0">
                <a:solidFill>
                  <a:schemeClr val="tx1"/>
                </a:solidFill>
                <a:latin typeface="Arial"/>
                <a:cs typeface="Arial"/>
              </a:rPr>
              <a:t> plants that are often sited in underserved communities</a:t>
            </a:r>
          </a:p>
          <a:p>
            <a:pPr lvl="1"/>
            <a:r>
              <a:rPr lang="en-US" sz="1900" dirty="0" smtClean="0">
                <a:solidFill>
                  <a:schemeClr val="tx1"/>
                </a:solidFill>
                <a:latin typeface="Arial"/>
                <a:cs typeface="Arial"/>
              </a:rPr>
              <a:t>Utilizing built-environments and disturbed lands for generation projects</a:t>
            </a:r>
          </a:p>
          <a:p>
            <a:pPr lvl="1"/>
            <a:r>
              <a:rPr lang="en-US" sz="1900" dirty="0" smtClean="0">
                <a:solidFill>
                  <a:schemeClr val="tx1"/>
                </a:solidFill>
                <a:latin typeface="Arial"/>
                <a:cs typeface="Arial"/>
              </a:rPr>
              <a:t>Preserving pristine environments from transmission lines and other infrastructure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99072"/>
            <a:ext cx="3551643" cy="4973128"/>
          </a:xfrm>
          <a:prstGeom prst="rect">
            <a:avLst/>
          </a:prstGeom>
        </p:spPr>
      </p:pic>
    </p:spTree>
    <p:extLst>
      <p:ext uri="{BB962C8B-B14F-4D97-AF65-F5344CB8AC3E}">
        <p14:creationId xmlns:p14="http://schemas.microsoft.com/office/powerpoint/2010/main" val="97595278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91400" cy="762000"/>
          </a:xfrm>
        </p:spPr>
        <p:txBody>
          <a:bodyPr>
            <a:noAutofit/>
          </a:bodyPr>
          <a:lstStyle/>
          <a:p>
            <a:r>
              <a:rPr lang="en-US" sz="2300" dirty="0" smtClean="0"/>
              <a:t>Distributed Voltage Regulation – Location Matters</a:t>
            </a:r>
            <a:endParaRPr lang="en-US" sz="2300" dirty="0"/>
          </a:p>
        </p:txBody>
      </p:sp>
      <p:pic>
        <p:nvPicPr>
          <p:cNvPr id="4" name="Picture 3" descr="Screen Shot 2013-07-24 at 10.51.2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057401"/>
            <a:ext cx="6096000" cy="4267199"/>
          </a:xfrm>
          <a:prstGeom prst="rect">
            <a:avLst/>
          </a:prstGeom>
        </p:spPr>
      </p:pic>
      <p:sp>
        <p:nvSpPr>
          <p:cNvPr id="10" name="TextBox 9"/>
          <p:cNvSpPr txBox="1"/>
          <p:nvPr/>
        </p:nvSpPr>
        <p:spPr>
          <a:xfrm>
            <a:off x="457200" y="1059359"/>
            <a:ext cx="8382000" cy="769441"/>
          </a:xfrm>
          <a:prstGeom prst="rect">
            <a:avLst/>
          </a:prstGeom>
          <a:noFill/>
          <a:ln w="19050" cmpd="sng">
            <a:noFill/>
          </a:ln>
        </p:spPr>
        <p:txBody>
          <a:bodyPr wrap="square" rtlCol="0">
            <a:spAutoFit/>
          </a:bodyPr>
          <a:lstStyle/>
          <a:p>
            <a:r>
              <a:rPr lang="en-US" sz="2200" dirty="0" smtClean="0"/>
              <a:t>“The old adage is that reactive power does not travel well.”</a:t>
            </a:r>
            <a:r>
              <a:rPr lang="en-US" sz="1700" i="1" dirty="0" smtClean="0"/>
              <a:t>	</a:t>
            </a:r>
          </a:p>
          <a:p>
            <a:endParaRPr lang="en-US" sz="800" i="1" dirty="0" smtClean="0"/>
          </a:p>
          <a:p>
            <a:pPr lvl="4"/>
            <a:r>
              <a:rPr lang="en-US" sz="1400" i="1" dirty="0" smtClean="0"/>
              <a:t>							Oak Ridge National Laboratory (2008)</a:t>
            </a:r>
            <a:endParaRPr lang="en-US" sz="1400" i="1" dirty="0"/>
          </a:p>
        </p:txBody>
      </p:sp>
      <p:cxnSp>
        <p:nvCxnSpPr>
          <p:cNvPr id="13" name="Straight Arrow Connector 12"/>
          <p:cNvCxnSpPr/>
          <p:nvPr/>
        </p:nvCxnSpPr>
        <p:spPr>
          <a:xfrm flipH="1" flipV="1">
            <a:off x="5759605" y="3505200"/>
            <a:ext cx="932986" cy="7620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759605" y="6019800"/>
            <a:ext cx="3384395" cy="276999"/>
          </a:xfrm>
          <a:prstGeom prst="rect">
            <a:avLst/>
          </a:prstGeom>
          <a:noFill/>
        </p:spPr>
        <p:txBody>
          <a:bodyPr wrap="square" rtlCol="0">
            <a:spAutoFit/>
          </a:bodyPr>
          <a:lstStyle/>
          <a:p>
            <a:r>
              <a:rPr lang="en-US" sz="1200" dirty="0" smtClean="0"/>
              <a:t>Source: Oak Ridge National Laboratory (2008)</a:t>
            </a:r>
            <a:endParaRPr lang="en-US" sz="1200" dirty="0"/>
          </a:p>
        </p:txBody>
      </p:sp>
      <p:sp>
        <p:nvSpPr>
          <p:cNvPr id="24" name="Rounded Rectangle 23"/>
          <p:cNvSpPr/>
          <p:nvPr/>
        </p:nvSpPr>
        <p:spPr>
          <a:xfrm>
            <a:off x="6692588" y="2514600"/>
            <a:ext cx="2299011" cy="3276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endParaRPr lang="en-US" sz="1700" dirty="0" smtClean="0">
              <a:solidFill>
                <a:schemeClr val="tx1"/>
              </a:solidFill>
            </a:endParaRPr>
          </a:p>
          <a:p>
            <a:r>
              <a:rPr lang="en-US" sz="1700" dirty="0" smtClean="0">
                <a:solidFill>
                  <a:schemeClr val="tx1"/>
                </a:solidFill>
              </a:rPr>
              <a:t>T&amp;D lines absorb 8-20x more reactive </a:t>
            </a:r>
            <a:r>
              <a:rPr lang="en-US" sz="1700" dirty="0">
                <a:solidFill>
                  <a:schemeClr val="tx1"/>
                </a:solidFill>
              </a:rPr>
              <a:t>p</a:t>
            </a:r>
            <a:r>
              <a:rPr lang="en-US" sz="1700" dirty="0" smtClean="0">
                <a:solidFill>
                  <a:schemeClr val="tx1"/>
                </a:solidFill>
              </a:rPr>
              <a:t>ower than real power.</a:t>
            </a:r>
          </a:p>
          <a:p>
            <a:endParaRPr lang="en-US" sz="800" dirty="0">
              <a:solidFill>
                <a:schemeClr val="tx1"/>
              </a:solidFill>
            </a:endParaRPr>
          </a:p>
          <a:p>
            <a:r>
              <a:rPr lang="en-US" sz="1700" i="1" dirty="0" smtClean="0">
                <a:solidFill>
                  <a:schemeClr val="tx1"/>
                </a:solidFill>
              </a:rPr>
              <a:t>Prevent Blackouts</a:t>
            </a:r>
            <a:r>
              <a:rPr lang="en-US" sz="1700" dirty="0" smtClean="0">
                <a:solidFill>
                  <a:schemeClr val="tx1"/>
                </a:solidFill>
              </a:rPr>
              <a:t>:</a:t>
            </a:r>
          </a:p>
          <a:p>
            <a:r>
              <a:rPr lang="en-US" sz="1700" dirty="0" smtClean="0">
                <a:solidFill>
                  <a:schemeClr val="tx1"/>
                </a:solidFill>
              </a:rPr>
              <a:t>When a transmission path is lost, remaining lines are heavily loaded and losses are higher.</a:t>
            </a:r>
            <a:endParaRPr lang="en-US" dirty="0">
              <a:solidFill>
                <a:schemeClr val="tx1"/>
              </a:solidFill>
            </a:endParaRPr>
          </a:p>
          <a:p>
            <a:endParaRPr lang="en-US" dirty="0">
              <a:solidFill>
                <a:schemeClr val="tx1"/>
              </a:solidFill>
            </a:endParaRPr>
          </a:p>
        </p:txBody>
      </p:sp>
      <p:pic>
        <p:nvPicPr>
          <p:cNvPr id="8" name="Picture 7" descr="Clean Coalition Logo_no tagline_updated_slideshowedit_zf2 yellow_final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1217" y="46181"/>
            <a:ext cx="1612783" cy="676656"/>
          </a:xfrm>
          <a:prstGeom prst="rect">
            <a:avLst/>
          </a:prstGeom>
        </p:spPr>
      </p:pic>
    </p:spTree>
    <p:extLst>
      <p:ext uri="{BB962C8B-B14F-4D97-AF65-F5344CB8AC3E}">
        <p14:creationId xmlns:p14="http://schemas.microsoft.com/office/powerpoint/2010/main" val="25566455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0" y="0"/>
            <a:ext cx="7315200" cy="762000"/>
          </a:xfrm>
        </p:spPr>
        <p:txBody>
          <a:bodyPr/>
          <a:lstStyle/>
          <a:p>
            <a:pPr algn="l" eaLnBrk="1" hangingPunct="1"/>
            <a:r>
              <a:rPr lang="en-US" sz="2400" b="1" dirty="0" smtClean="0">
                <a:solidFill>
                  <a:schemeClr val="bg1"/>
                </a:solidFill>
                <a:latin typeface="Arial" charset="0"/>
                <a:cs typeface="Arial" charset="0"/>
              </a:rPr>
              <a:t>Clean Coalition Mission and Advisors</a:t>
            </a:r>
          </a:p>
        </p:txBody>
      </p:sp>
      <p:sp>
        <p:nvSpPr>
          <p:cNvPr id="8" name="TextBox 7"/>
          <p:cNvSpPr txBox="1">
            <a:spLocks noChangeArrowheads="1"/>
          </p:cNvSpPr>
          <p:nvPr/>
        </p:nvSpPr>
        <p:spPr bwMode="auto">
          <a:xfrm>
            <a:off x="2743200" y="1782080"/>
            <a:ext cx="3657600" cy="369332"/>
          </a:xfrm>
          <a:prstGeom prst="rect">
            <a:avLst/>
          </a:prstGeom>
          <a:solidFill>
            <a:srgbClr val="249CFF"/>
          </a:solidFill>
          <a:ln w="9525">
            <a:solidFill>
              <a:srgbClr val="B6DCDF"/>
            </a:solidFill>
            <a:miter lim="800000"/>
            <a:headEnd/>
            <a:tailEnd/>
          </a:ln>
          <a:effectLst>
            <a:outerShdw dist="23000" dir="5400000" rotWithShape="0">
              <a:srgbClr val="808080">
                <a:alpha val="34998"/>
              </a:srgbClr>
            </a:outerShdw>
          </a:effectLst>
        </p:spPr>
        <p:txBody>
          <a:bodyPr>
            <a:spAutoFit/>
          </a:bodyPr>
          <a:lstStyle/>
          <a:p>
            <a:pPr algn="ctr" fontAlgn="auto">
              <a:spcBef>
                <a:spcPts val="0"/>
              </a:spcBef>
              <a:spcAft>
                <a:spcPts val="0"/>
              </a:spcAft>
              <a:defRPr/>
            </a:pPr>
            <a:r>
              <a:rPr lang="en-US" dirty="0">
                <a:solidFill>
                  <a:schemeClr val="lt1"/>
                </a:solidFill>
                <a:latin typeface="Calibri"/>
                <a:cs typeface="Calibri"/>
              </a:rPr>
              <a:t>Board of Advisors</a:t>
            </a:r>
          </a:p>
        </p:txBody>
      </p:sp>
      <p:sp>
        <p:nvSpPr>
          <p:cNvPr id="26629" name="Text Box 5"/>
          <p:cNvSpPr txBox="1">
            <a:spLocks noChangeArrowheads="1"/>
          </p:cNvSpPr>
          <p:nvPr/>
        </p:nvSpPr>
        <p:spPr bwMode="auto">
          <a:xfrm>
            <a:off x="-50800" y="2112555"/>
            <a:ext cx="3124200" cy="4196405"/>
          </a:xfrm>
          <a:prstGeom prst="rect">
            <a:avLst/>
          </a:prstGeom>
          <a:noFill/>
          <a:ln w="9525">
            <a:noFill/>
            <a:miter lim="800000"/>
            <a:headEnd/>
            <a:tailEnd/>
          </a:ln>
        </p:spPr>
        <p:txBody>
          <a:bodyPr>
            <a:spAutoFit/>
          </a:bodyPr>
          <a:lstStyle/>
          <a:p>
            <a:pPr algn="ctr">
              <a:lnSpc>
                <a:spcPct val="95000"/>
              </a:lnSpc>
              <a:spcBef>
                <a:spcPct val="50000"/>
              </a:spcBef>
            </a:pPr>
            <a:r>
              <a:rPr lang="en-US" sz="1400" b="1" dirty="0">
                <a:solidFill>
                  <a:srgbClr val="357ECB"/>
                </a:solidFill>
                <a:latin typeface="Calibri" pitchFamily="34" charset="0"/>
                <a:cs typeface="Arial" charset="0"/>
              </a:rPr>
              <a:t>Jeff Anderson</a:t>
            </a:r>
            <a:r>
              <a:rPr lang="en-US" sz="1100" dirty="0">
                <a:latin typeface="Calibri" pitchFamily="34" charset="0"/>
                <a:cs typeface="Arial" charset="0"/>
              </a:rPr>
              <a:t/>
            </a:r>
            <a:br>
              <a:rPr lang="en-US" sz="1100" dirty="0">
                <a:latin typeface="Calibri" pitchFamily="34" charset="0"/>
                <a:cs typeface="Arial" charset="0"/>
              </a:rPr>
            </a:br>
            <a:r>
              <a:rPr lang="en-US" sz="1100" i="1" dirty="0">
                <a:latin typeface="Calibri" pitchFamily="34" charset="0"/>
                <a:cs typeface="Arial" charset="0"/>
              </a:rPr>
              <a:t>Co-founder and Former ED, Clean Economy Network</a:t>
            </a:r>
            <a:endParaRPr lang="en-US" sz="1100" dirty="0">
              <a:latin typeface="Calibri" pitchFamily="34" charset="0"/>
              <a:cs typeface="Arial" charset="0"/>
            </a:endParaRPr>
          </a:p>
          <a:p>
            <a:pPr algn="ctr">
              <a:lnSpc>
                <a:spcPct val="95000"/>
              </a:lnSpc>
              <a:spcBef>
                <a:spcPct val="50000"/>
              </a:spcBef>
            </a:pPr>
            <a:r>
              <a:rPr lang="en-US" sz="1400" b="1" dirty="0">
                <a:solidFill>
                  <a:srgbClr val="357ECB"/>
                </a:solidFill>
                <a:latin typeface="Calibri" pitchFamily="34" charset="0"/>
                <a:cs typeface="Arial" charset="0"/>
              </a:rPr>
              <a:t>Josh Becker</a:t>
            </a:r>
            <a:r>
              <a:rPr lang="en-US" sz="1100" dirty="0">
                <a:solidFill>
                  <a:srgbClr val="357ECB"/>
                </a:solidFill>
                <a:latin typeface="Calibri" pitchFamily="34" charset="0"/>
                <a:cs typeface="Arial" charset="0"/>
              </a:rPr>
              <a:t/>
            </a:r>
            <a:br>
              <a:rPr lang="en-US" sz="1100" dirty="0">
                <a:solidFill>
                  <a:srgbClr val="357ECB"/>
                </a:solidFill>
                <a:latin typeface="Calibri" pitchFamily="34" charset="0"/>
                <a:cs typeface="Arial" charset="0"/>
              </a:rPr>
            </a:br>
            <a:r>
              <a:rPr lang="en-US" sz="1100" i="1" dirty="0">
                <a:latin typeface="Calibri" pitchFamily="34" charset="0"/>
                <a:cs typeface="Arial" charset="0"/>
              </a:rPr>
              <a:t>General Partner and Co-founder, New Cycle </a:t>
            </a:r>
            <a:r>
              <a:rPr lang="en-US" sz="1100" i="1" dirty="0" smtClean="0">
                <a:latin typeface="Calibri" pitchFamily="34" charset="0"/>
                <a:cs typeface="Arial" charset="0"/>
              </a:rPr>
              <a:t>Capital</a:t>
            </a:r>
          </a:p>
          <a:p>
            <a:pPr algn="ctr"/>
            <a:endParaRPr lang="en-US" sz="1100" b="1" dirty="0" smtClean="0">
              <a:solidFill>
                <a:srgbClr val="357ECB"/>
              </a:solidFill>
              <a:latin typeface="Calibri" pitchFamily="34" charset="0"/>
              <a:cs typeface="Arial" charset="0"/>
            </a:endParaRPr>
          </a:p>
          <a:p>
            <a:pPr algn="ctr"/>
            <a:r>
              <a:rPr lang="en-US" sz="1400" b="1" dirty="0" smtClean="0">
                <a:solidFill>
                  <a:srgbClr val="357ECB"/>
                </a:solidFill>
                <a:latin typeface="Calibri" pitchFamily="34" charset="0"/>
                <a:cs typeface="Arial" charset="0"/>
              </a:rPr>
              <a:t>Pat Burt</a:t>
            </a:r>
            <a:r>
              <a:rPr lang="en-US" sz="1100" dirty="0" smtClean="0">
                <a:solidFill>
                  <a:srgbClr val="357ECB"/>
                </a:solidFill>
                <a:latin typeface="Calibri" pitchFamily="34" charset="0"/>
                <a:cs typeface="Arial" charset="0"/>
              </a:rPr>
              <a:t/>
            </a:r>
            <a:br>
              <a:rPr lang="en-US" sz="1100" dirty="0" smtClean="0">
                <a:solidFill>
                  <a:srgbClr val="357ECB"/>
                </a:solidFill>
                <a:latin typeface="Calibri" pitchFamily="34" charset="0"/>
                <a:cs typeface="Arial" charset="0"/>
              </a:rPr>
            </a:br>
            <a:r>
              <a:rPr lang="en-US" sz="1100" i="1" dirty="0">
                <a:latin typeface="Calibri" pitchFamily="34" charset="0"/>
                <a:cs typeface="Arial" charset="0"/>
              </a:rPr>
              <a:t>CEO, Palo Alto Tech Group; </a:t>
            </a:r>
          </a:p>
          <a:p>
            <a:pPr algn="ctr"/>
            <a:r>
              <a:rPr lang="en-US" sz="1100" i="1" dirty="0" smtClean="0">
                <a:latin typeface="Calibri" pitchFamily="34" charset="0"/>
                <a:cs typeface="Arial" charset="0"/>
              </a:rPr>
              <a:t>Councilman &amp; Former </a:t>
            </a:r>
            <a:r>
              <a:rPr lang="en-US" sz="1100" i="1" dirty="0">
                <a:latin typeface="Calibri" pitchFamily="34" charset="0"/>
                <a:cs typeface="Arial" charset="0"/>
              </a:rPr>
              <a:t>Mayor, </a:t>
            </a:r>
            <a:r>
              <a:rPr lang="en-US" sz="1100" i="1" dirty="0" smtClean="0">
                <a:latin typeface="Calibri" pitchFamily="34" charset="0"/>
                <a:cs typeface="Arial" charset="0"/>
              </a:rPr>
              <a:t>City of Palo Alto </a:t>
            </a:r>
          </a:p>
          <a:p>
            <a:pPr algn="ctr"/>
            <a:endParaRPr lang="en-US" sz="1100" b="1" i="1" dirty="0">
              <a:solidFill>
                <a:srgbClr val="357ECB"/>
              </a:solidFill>
              <a:latin typeface="Calibri" pitchFamily="34" charset="0"/>
              <a:cs typeface="Arial" charset="0"/>
            </a:endParaRPr>
          </a:p>
          <a:p>
            <a:pPr algn="ctr"/>
            <a:r>
              <a:rPr lang="en-US" sz="1400" b="1" dirty="0" smtClean="0">
                <a:solidFill>
                  <a:srgbClr val="357ECB"/>
                </a:solidFill>
                <a:latin typeface="Calibri" pitchFamily="34" charset="0"/>
                <a:cs typeface="Arial" charset="0"/>
              </a:rPr>
              <a:t>Jeff </a:t>
            </a:r>
            <a:r>
              <a:rPr lang="en-US" sz="1400" b="1" dirty="0">
                <a:solidFill>
                  <a:srgbClr val="357ECB"/>
                </a:solidFill>
                <a:latin typeface="Calibri" pitchFamily="34" charset="0"/>
                <a:cs typeface="Arial" charset="0"/>
              </a:rPr>
              <a:t>Brothers</a:t>
            </a:r>
            <a:r>
              <a:rPr lang="en-US" sz="1100" b="1" dirty="0">
                <a:latin typeface="Calibri" pitchFamily="34" charset="0"/>
                <a:cs typeface="Arial" charset="0"/>
              </a:rPr>
              <a:t/>
            </a:r>
            <a:br>
              <a:rPr lang="en-US" sz="1100" b="1" dirty="0">
                <a:latin typeface="Calibri" pitchFamily="34" charset="0"/>
                <a:cs typeface="Arial" charset="0"/>
              </a:rPr>
            </a:br>
            <a:r>
              <a:rPr lang="en-US" sz="1100" i="1" dirty="0">
                <a:latin typeface="Calibri" pitchFamily="34" charset="0"/>
                <a:cs typeface="Arial" charset="0"/>
              </a:rPr>
              <a:t>CEO, Sol Orchard</a:t>
            </a:r>
            <a:endParaRPr lang="en-US" sz="1100" dirty="0">
              <a:latin typeface="Calibri" pitchFamily="34" charset="0"/>
              <a:cs typeface="Arial" charset="0"/>
            </a:endParaRPr>
          </a:p>
          <a:p>
            <a:pPr algn="ctr">
              <a:lnSpc>
                <a:spcPct val="95000"/>
              </a:lnSpc>
              <a:spcBef>
                <a:spcPct val="50000"/>
              </a:spcBef>
            </a:pPr>
            <a:r>
              <a:rPr lang="en-US" sz="1400" b="1" dirty="0">
                <a:solidFill>
                  <a:srgbClr val="357ECB"/>
                </a:solidFill>
                <a:latin typeface="Calibri" pitchFamily="34" charset="0"/>
                <a:cs typeface="Calibri" pitchFamily="34" charset="0"/>
              </a:rPr>
              <a:t>Jeffrey Byron</a:t>
            </a:r>
            <a:r>
              <a:rPr lang="en-US" sz="1400" dirty="0">
                <a:latin typeface="Calibri" pitchFamily="34" charset="0"/>
                <a:cs typeface="Calibri" pitchFamily="34" charset="0"/>
              </a:rPr>
              <a:t/>
            </a:r>
            <a:br>
              <a:rPr lang="en-US" sz="1400" dirty="0">
                <a:latin typeface="Calibri" pitchFamily="34" charset="0"/>
                <a:cs typeface="Calibri" pitchFamily="34" charset="0"/>
              </a:rPr>
            </a:br>
            <a:r>
              <a:rPr lang="en-US" sz="1100" i="1" dirty="0">
                <a:latin typeface="Calibri" pitchFamily="34" charset="0"/>
                <a:cs typeface="Calibri" pitchFamily="34" charset="0"/>
              </a:rPr>
              <a:t>Vice Chairman National Board of Directors, </a:t>
            </a:r>
            <a:r>
              <a:rPr lang="en-US" sz="1100" i="1" dirty="0" err="1">
                <a:latin typeface="Calibri" pitchFamily="34" charset="0"/>
                <a:cs typeface="Calibri" pitchFamily="34" charset="0"/>
              </a:rPr>
              <a:t>Cleantech</a:t>
            </a:r>
            <a:r>
              <a:rPr lang="en-US" sz="1100" i="1" dirty="0">
                <a:latin typeface="Calibri" pitchFamily="34" charset="0"/>
                <a:cs typeface="Calibri" pitchFamily="34" charset="0"/>
              </a:rPr>
              <a:t> Open; </a:t>
            </a:r>
            <a:r>
              <a:rPr lang="en-US" sz="1100" i="1" dirty="0" smtClean="0">
                <a:latin typeface="Calibri" pitchFamily="34" charset="0"/>
                <a:cs typeface="Calibri" pitchFamily="34" charset="0"/>
              </a:rPr>
              <a:t>Former Commissioner, CEC</a:t>
            </a:r>
            <a:endParaRPr lang="en-US" sz="1100" i="1" dirty="0">
              <a:latin typeface="Calibri" pitchFamily="34" charset="0"/>
              <a:cs typeface="Calibri" pitchFamily="34" charset="0"/>
            </a:endParaRPr>
          </a:p>
          <a:p>
            <a:pPr algn="ctr">
              <a:lnSpc>
                <a:spcPct val="95000"/>
              </a:lnSpc>
              <a:spcBef>
                <a:spcPct val="50000"/>
              </a:spcBef>
            </a:pPr>
            <a:r>
              <a:rPr lang="en-US" sz="1400" b="1" dirty="0" smtClean="0">
                <a:solidFill>
                  <a:srgbClr val="357ECB"/>
                </a:solidFill>
                <a:latin typeface="Calibri" pitchFamily="34" charset="0"/>
                <a:cs typeface="Arial" charset="0"/>
              </a:rPr>
              <a:t>Rick </a:t>
            </a:r>
            <a:r>
              <a:rPr lang="en-US" sz="1400" b="1" dirty="0" err="1">
                <a:solidFill>
                  <a:srgbClr val="357ECB"/>
                </a:solidFill>
                <a:latin typeface="Calibri" pitchFamily="34" charset="0"/>
                <a:cs typeface="Arial" charset="0"/>
              </a:rPr>
              <a:t>DeGolia</a:t>
            </a:r>
            <a:r>
              <a:rPr lang="en-US" sz="1100" dirty="0">
                <a:latin typeface="Calibri" pitchFamily="34" charset="0"/>
                <a:cs typeface="Arial" charset="0"/>
              </a:rPr>
              <a:t/>
            </a:r>
            <a:br>
              <a:rPr lang="en-US" sz="1100" dirty="0">
                <a:latin typeface="Calibri" pitchFamily="34" charset="0"/>
                <a:cs typeface="Arial" charset="0"/>
              </a:rPr>
            </a:br>
            <a:r>
              <a:rPr lang="en-US" sz="1100" i="1" dirty="0">
                <a:latin typeface="Calibri" pitchFamily="34" charset="0"/>
                <a:cs typeface="Arial" charset="0"/>
              </a:rPr>
              <a:t>Senior Business Advisor, </a:t>
            </a:r>
            <a:r>
              <a:rPr lang="en-US" sz="1100" i="1" dirty="0" err="1">
                <a:latin typeface="Calibri" pitchFamily="34" charset="0"/>
                <a:cs typeface="Arial" charset="0"/>
              </a:rPr>
              <a:t>InVisM</a:t>
            </a:r>
            <a:r>
              <a:rPr lang="en-US" sz="1100" i="1" dirty="0">
                <a:latin typeface="Calibri" pitchFamily="34" charset="0"/>
                <a:cs typeface="Arial" charset="0"/>
              </a:rPr>
              <a:t>, Inc</a:t>
            </a:r>
            <a:r>
              <a:rPr lang="en-US" sz="1100" i="1" dirty="0" smtClean="0">
                <a:latin typeface="Calibri" pitchFamily="34" charset="0"/>
                <a:cs typeface="Arial" charset="0"/>
              </a:rPr>
              <a:t>.</a:t>
            </a:r>
          </a:p>
          <a:p>
            <a:pPr algn="ctr">
              <a:lnSpc>
                <a:spcPct val="95000"/>
              </a:lnSpc>
              <a:spcBef>
                <a:spcPct val="50000"/>
              </a:spcBef>
            </a:pPr>
            <a:r>
              <a:rPr lang="en-US" sz="1400" b="1" dirty="0">
                <a:solidFill>
                  <a:srgbClr val="357ECB"/>
                </a:solidFill>
                <a:latin typeface="Calibri" pitchFamily="34" charset="0"/>
              </a:rPr>
              <a:t>John </a:t>
            </a:r>
            <a:r>
              <a:rPr lang="en-US" sz="1400" b="1" dirty="0" err="1">
                <a:solidFill>
                  <a:srgbClr val="357ECB"/>
                </a:solidFill>
                <a:latin typeface="Calibri" pitchFamily="34" charset="0"/>
              </a:rPr>
              <a:t>Geesman</a:t>
            </a:r>
            <a:r>
              <a:rPr lang="en-US" sz="1400" b="1" dirty="0">
                <a:solidFill>
                  <a:srgbClr val="357ECB"/>
                </a:solidFill>
                <a:latin typeface="Calibri" pitchFamily="34" charset="0"/>
              </a:rPr>
              <a:t/>
            </a:r>
            <a:br>
              <a:rPr lang="en-US" sz="1400" b="1" dirty="0">
                <a:solidFill>
                  <a:srgbClr val="357ECB"/>
                </a:solidFill>
                <a:latin typeface="Calibri" pitchFamily="34" charset="0"/>
              </a:rPr>
            </a:br>
            <a:r>
              <a:rPr lang="en-US" sz="1100" i="1" dirty="0">
                <a:latin typeface="Calibri" pitchFamily="34" charset="0"/>
              </a:rPr>
              <a:t>Former Commissioner, </a:t>
            </a:r>
            <a:r>
              <a:rPr lang="en-US" sz="1100" i="1" dirty="0" smtClean="0">
                <a:latin typeface="Calibri" pitchFamily="34" charset="0"/>
              </a:rPr>
              <a:t>CEC</a:t>
            </a:r>
            <a:endParaRPr lang="en-US" sz="1100" i="1" dirty="0" smtClean="0">
              <a:latin typeface="Calibri" pitchFamily="34" charset="0"/>
              <a:cs typeface="Arial" charset="0"/>
            </a:endParaRPr>
          </a:p>
          <a:p>
            <a:pPr algn="ctr">
              <a:lnSpc>
                <a:spcPct val="95000"/>
              </a:lnSpc>
              <a:spcBef>
                <a:spcPct val="50000"/>
              </a:spcBef>
            </a:pPr>
            <a:endParaRPr lang="en-US" sz="1100" i="1" dirty="0">
              <a:latin typeface="Calibri" pitchFamily="34" charset="0"/>
              <a:cs typeface="Arial" charset="0"/>
            </a:endParaRPr>
          </a:p>
        </p:txBody>
      </p:sp>
      <p:sp>
        <p:nvSpPr>
          <p:cNvPr id="26630" name="Text Box 6"/>
          <p:cNvSpPr txBox="1">
            <a:spLocks noChangeArrowheads="1"/>
          </p:cNvSpPr>
          <p:nvPr/>
        </p:nvSpPr>
        <p:spPr bwMode="auto">
          <a:xfrm>
            <a:off x="3048000" y="2107019"/>
            <a:ext cx="3048000" cy="4447371"/>
          </a:xfrm>
          <a:prstGeom prst="rect">
            <a:avLst/>
          </a:prstGeom>
          <a:noFill/>
          <a:ln w="9525">
            <a:noFill/>
            <a:miter lim="800000"/>
            <a:headEnd/>
            <a:tailEnd/>
          </a:ln>
        </p:spPr>
        <p:txBody>
          <a:bodyPr>
            <a:spAutoFit/>
          </a:bodyPr>
          <a:lstStyle/>
          <a:p>
            <a:pPr algn="ctr">
              <a:spcBef>
                <a:spcPct val="50000"/>
              </a:spcBef>
            </a:pPr>
            <a:r>
              <a:rPr lang="en-US" sz="1400" b="1" dirty="0" smtClean="0">
                <a:solidFill>
                  <a:srgbClr val="357ECB"/>
                </a:solidFill>
                <a:latin typeface="Calibri" pitchFamily="34" charset="0"/>
              </a:rPr>
              <a:t>Eric </a:t>
            </a:r>
            <a:r>
              <a:rPr lang="en-US" sz="1400" b="1" dirty="0" err="1" smtClean="0">
                <a:solidFill>
                  <a:srgbClr val="357ECB"/>
                </a:solidFill>
                <a:latin typeface="Calibri" pitchFamily="34" charset="0"/>
              </a:rPr>
              <a:t>Gimon</a:t>
            </a:r>
            <a:r>
              <a:rPr lang="en-US" sz="1400" b="1" dirty="0">
                <a:solidFill>
                  <a:srgbClr val="357ECB"/>
                </a:solidFill>
                <a:latin typeface="Calibri" pitchFamily="34" charset="0"/>
              </a:rPr>
              <a:t/>
            </a:r>
            <a:br>
              <a:rPr lang="en-US" sz="1400" b="1" dirty="0">
                <a:solidFill>
                  <a:srgbClr val="357ECB"/>
                </a:solidFill>
                <a:latin typeface="Calibri" pitchFamily="34" charset="0"/>
              </a:rPr>
            </a:br>
            <a:r>
              <a:rPr lang="en-US" sz="1100" i="1" dirty="0" smtClean="0">
                <a:latin typeface="Calibri" pitchFamily="34" charset="0"/>
              </a:rPr>
              <a:t>Independent Energy Expert</a:t>
            </a:r>
            <a:endParaRPr lang="en-US" sz="1100" b="1" dirty="0" smtClean="0">
              <a:solidFill>
                <a:srgbClr val="357ECB"/>
              </a:solidFill>
              <a:latin typeface="Calibri" pitchFamily="34" charset="0"/>
              <a:cs typeface="Arial" charset="0"/>
            </a:endParaRPr>
          </a:p>
          <a:p>
            <a:pPr algn="ctr">
              <a:spcBef>
                <a:spcPct val="50000"/>
              </a:spcBef>
            </a:pPr>
            <a:r>
              <a:rPr lang="en-US" sz="1400" b="1" dirty="0" smtClean="0">
                <a:solidFill>
                  <a:srgbClr val="357ECB"/>
                </a:solidFill>
                <a:latin typeface="Calibri" pitchFamily="34" charset="0"/>
                <a:cs typeface="Arial" charset="0"/>
              </a:rPr>
              <a:t>Patricia </a:t>
            </a:r>
            <a:r>
              <a:rPr lang="en-US" sz="1400" b="1" dirty="0" err="1">
                <a:solidFill>
                  <a:srgbClr val="357ECB"/>
                </a:solidFill>
                <a:latin typeface="Calibri" pitchFamily="34" charset="0"/>
                <a:cs typeface="Arial" charset="0"/>
              </a:rPr>
              <a:t>Glaza</a:t>
            </a:r>
            <a:r>
              <a:rPr lang="en-US" sz="1100" b="1" dirty="0">
                <a:solidFill>
                  <a:srgbClr val="357ECB"/>
                </a:solidFill>
                <a:latin typeface="Calibri" pitchFamily="34" charset="0"/>
                <a:cs typeface="Arial" charset="0"/>
              </a:rPr>
              <a:t/>
            </a:r>
            <a:br>
              <a:rPr lang="en-US" sz="1100" b="1" dirty="0">
                <a:solidFill>
                  <a:srgbClr val="357ECB"/>
                </a:solidFill>
                <a:latin typeface="Calibri" pitchFamily="34" charset="0"/>
                <a:cs typeface="Arial" charset="0"/>
              </a:rPr>
            </a:br>
            <a:r>
              <a:rPr lang="en-US" sz="1100" i="1" dirty="0">
                <a:latin typeface="Calibri" pitchFamily="34" charset="0"/>
                <a:cs typeface="Arial" charset="0"/>
              </a:rPr>
              <a:t>Principal, Arsenal Venture </a:t>
            </a:r>
            <a:r>
              <a:rPr lang="en-US" sz="1100" i="1" dirty="0" smtClean="0">
                <a:latin typeface="Calibri" pitchFamily="34" charset="0"/>
                <a:cs typeface="Arial" charset="0"/>
              </a:rPr>
              <a:t>Partners</a:t>
            </a:r>
          </a:p>
          <a:p>
            <a:pPr algn="ctr">
              <a:spcBef>
                <a:spcPct val="50000"/>
              </a:spcBef>
            </a:pPr>
            <a:r>
              <a:rPr lang="en-US" sz="1400" b="1" dirty="0" smtClean="0">
                <a:solidFill>
                  <a:srgbClr val="357ECB"/>
                </a:solidFill>
                <a:latin typeface="Calibri" pitchFamily="34" charset="0"/>
                <a:cs typeface="Arial" charset="0"/>
              </a:rPr>
              <a:t>Mark Z. Jacobson</a:t>
            </a:r>
            <a:r>
              <a:rPr lang="en-US" sz="1100" b="1" dirty="0" smtClean="0">
                <a:solidFill>
                  <a:srgbClr val="357ECB"/>
                </a:solidFill>
                <a:latin typeface="Calibri" pitchFamily="34" charset="0"/>
                <a:cs typeface="Arial" charset="0"/>
              </a:rPr>
              <a:t/>
            </a:r>
            <a:br>
              <a:rPr lang="en-US" sz="1100" b="1" dirty="0" smtClean="0">
                <a:solidFill>
                  <a:srgbClr val="357ECB"/>
                </a:solidFill>
                <a:latin typeface="Calibri" pitchFamily="34" charset="0"/>
                <a:cs typeface="Arial" charset="0"/>
              </a:rPr>
            </a:br>
            <a:r>
              <a:rPr lang="en-US" sz="1100" i="1" dirty="0">
                <a:latin typeface="Calibri" pitchFamily="34" charset="0"/>
                <a:cs typeface="Arial" charset="0"/>
              </a:rPr>
              <a:t>Director of the Atmosphere/Energy Program &amp; Professor of Civil and Environmental </a:t>
            </a:r>
            <a:r>
              <a:rPr lang="en-US" sz="1100" i="1" dirty="0" smtClean="0">
                <a:latin typeface="Calibri" pitchFamily="34" charset="0"/>
                <a:cs typeface="Arial" charset="0"/>
              </a:rPr>
              <a:t>Engineering, Stanford University</a:t>
            </a:r>
          </a:p>
          <a:p>
            <a:pPr algn="ctr">
              <a:spcBef>
                <a:spcPct val="50000"/>
              </a:spcBef>
            </a:pPr>
            <a:r>
              <a:rPr lang="en-US" sz="1400" b="1" dirty="0" smtClean="0">
                <a:solidFill>
                  <a:srgbClr val="357ECB"/>
                </a:solidFill>
                <a:latin typeface="Calibri" pitchFamily="34" charset="0"/>
                <a:cs typeface="Arial" charset="0"/>
              </a:rPr>
              <a:t>Dan </a:t>
            </a:r>
            <a:r>
              <a:rPr lang="en-US" sz="1400" b="1" dirty="0" err="1" smtClean="0">
                <a:solidFill>
                  <a:srgbClr val="357ECB"/>
                </a:solidFill>
                <a:latin typeface="Calibri" pitchFamily="34" charset="0"/>
                <a:cs typeface="Arial" charset="0"/>
              </a:rPr>
              <a:t>Kammen</a:t>
            </a:r>
            <a:r>
              <a:rPr lang="en-US" sz="1100" b="1" dirty="0" smtClean="0">
                <a:solidFill>
                  <a:srgbClr val="357ECB"/>
                </a:solidFill>
                <a:latin typeface="Calibri" pitchFamily="34" charset="0"/>
                <a:cs typeface="Arial" charset="0"/>
              </a:rPr>
              <a:t/>
            </a:r>
            <a:br>
              <a:rPr lang="en-US" sz="1100" b="1" dirty="0" smtClean="0">
                <a:solidFill>
                  <a:srgbClr val="357ECB"/>
                </a:solidFill>
                <a:latin typeface="Calibri" pitchFamily="34" charset="0"/>
                <a:cs typeface="Arial" charset="0"/>
              </a:rPr>
            </a:br>
            <a:r>
              <a:rPr lang="en-US" sz="1100" i="1" dirty="0" smtClean="0">
                <a:latin typeface="Calibri" pitchFamily="34" charset="0"/>
                <a:cs typeface="Arial" charset="0"/>
              </a:rPr>
              <a:t>Director of the Renewable and Appropriate Energy Laboratory at UC Berkeley; Former </a:t>
            </a:r>
            <a:r>
              <a:rPr lang="en-US" sz="1100" i="1" dirty="0" smtClean="0">
                <a:latin typeface="Calibri" pitchFamily="34" charset="0"/>
              </a:rPr>
              <a:t>Chief Technical Specialist for RE &amp; EE, World Bank</a:t>
            </a:r>
            <a:endParaRPr lang="en-US" sz="1100" i="1" dirty="0" smtClean="0">
              <a:latin typeface="Calibri" pitchFamily="34" charset="0"/>
              <a:cs typeface="Arial" charset="0"/>
            </a:endParaRPr>
          </a:p>
          <a:p>
            <a:pPr algn="ctr">
              <a:spcBef>
                <a:spcPct val="50000"/>
              </a:spcBef>
            </a:pPr>
            <a:r>
              <a:rPr lang="en-US" sz="1400" b="1" dirty="0" smtClean="0">
                <a:solidFill>
                  <a:srgbClr val="357ECB"/>
                </a:solidFill>
                <a:latin typeface="Calibri" pitchFamily="34" charset="0"/>
                <a:cs typeface="Arial" charset="0"/>
              </a:rPr>
              <a:t>Fred </a:t>
            </a:r>
            <a:r>
              <a:rPr lang="en-US" sz="1400" b="1" dirty="0" err="1">
                <a:solidFill>
                  <a:srgbClr val="357ECB"/>
                </a:solidFill>
                <a:latin typeface="Calibri" pitchFamily="34" charset="0"/>
                <a:cs typeface="Arial" charset="0"/>
              </a:rPr>
              <a:t>Keeley</a:t>
            </a:r>
            <a:r>
              <a:rPr lang="en-US" sz="1100" b="1" dirty="0">
                <a:solidFill>
                  <a:srgbClr val="357ECB"/>
                </a:solidFill>
                <a:latin typeface="Calibri" pitchFamily="34" charset="0"/>
                <a:cs typeface="Arial" charset="0"/>
              </a:rPr>
              <a:t/>
            </a:r>
            <a:br>
              <a:rPr lang="en-US" sz="1100" b="1" dirty="0">
                <a:solidFill>
                  <a:srgbClr val="357ECB"/>
                </a:solidFill>
                <a:latin typeface="Calibri" pitchFamily="34" charset="0"/>
                <a:cs typeface="Arial" charset="0"/>
              </a:rPr>
            </a:br>
            <a:r>
              <a:rPr lang="en-US" sz="1100" i="1" dirty="0">
                <a:latin typeface="Calibri" pitchFamily="34" charset="0"/>
                <a:cs typeface="Arial" charset="0"/>
              </a:rPr>
              <a:t>Treasurer, Santa Cruz County, and Former Speaker pro Tempore of the California State </a:t>
            </a:r>
            <a:r>
              <a:rPr lang="en-US" sz="1100" i="1" dirty="0" smtClean="0">
                <a:latin typeface="Calibri" pitchFamily="34" charset="0"/>
                <a:cs typeface="Arial" charset="0"/>
              </a:rPr>
              <a:t>Assembly</a:t>
            </a:r>
          </a:p>
          <a:p>
            <a:pPr algn="ctr">
              <a:spcBef>
                <a:spcPct val="50000"/>
              </a:spcBef>
            </a:pPr>
            <a:r>
              <a:rPr lang="en-US" sz="1400" b="1" dirty="0">
                <a:solidFill>
                  <a:srgbClr val="357ECB"/>
                </a:solidFill>
                <a:latin typeface="Calibri" pitchFamily="34" charset="0"/>
                <a:cs typeface="Arial" charset="0"/>
              </a:rPr>
              <a:t>Felix Kramer</a:t>
            </a:r>
            <a:r>
              <a:rPr lang="en-US" sz="1100" b="1" dirty="0">
                <a:solidFill>
                  <a:srgbClr val="357ECB"/>
                </a:solidFill>
                <a:latin typeface="Calibri" pitchFamily="34" charset="0"/>
                <a:cs typeface="Arial" charset="0"/>
              </a:rPr>
              <a:t/>
            </a:r>
            <a:br>
              <a:rPr lang="en-US" sz="1100" b="1" dirty="0">
                <a:solidFill>
                  <a:srgbClr val="357ECB"/>
                </a:solidFill>
                <a:latin typeface="Calibri" pitchFamily="34" charset="0"/>
                <a:cs typeface="Arial" charset="0"/>
              </a:rPr>
            </a:br>
            <a:r>
              <a:rPr lang="en-US" sz="1100" i="1" dirty="0">
                <a:latin typeface="Calibri" pitchFamily="34" charset="0"/>
                <a:cs typeface="Arial" charset="0"/>
              </a:rPr>
              <a:t>Founder, California Cars </a:t>
            </a:r>
            <a:r>
              <a:rPr lang="en-US" sz="1100" i="1" dirty="0" smtClean="0">
                <a:latin typeface="Calibri" pitchFamily="34" charset="0"/>
                <a:cs typeface="Arial" charset="0"/>
              </a:rPr>
              <a:t>Initiative</a:t>
            </a:r>
          </a:p>
          <a:p>
            <a:pPr algn="ctr">
              <a:spcBef>
                <a:spcPct val="50000"/>
              </a:spcBef>
            </a:pPr>
            <a:r>
              <a:rPr lang="en-US" sz="1400" b="1" dirty="0">
                <a:solidFill>
                  <a:srgbClr val="357ECB"/>
                </a:solidFill>
                <a:latin typeface="Calibri" pitchFamily="34" charset="0"/>
              </a:rPr>
              <a:t>Amory B. </a:t>
            </a:r>
            <a:r>
              <a:rPr lang="en-US" sz="1400" b="1" dirty="0" err="1">
                <a:solidFill>
                  <a:srgbClr val="357ECB"/>
                </a:solidFill>
                <a:latin typeface="Calibri" pitchFamily="34" charset="0"/>
              </a:rPr>
              <a:t>Lovins</a:t>
            </a:r>
            <a:r>
              <a:rPr lang="en-US" sz="1100" b="1" dirty="0">
                <a:solidFill>
                  <a:srgbClr val="357ECB"/>
                </a:solidFill>
                <a:latin typeface="Calibri" pitchFamily="34" charset="0"/>
              </a:rPr>
              <a:t/>
            </a:r>
            <a:br>
              <a:rPr lang="en-US" sz="1100" b="1" dirty="0">
                <a:solidFill>
                  <a:srgbClr val="357ECB"/>
                </a:solidFill>
                <a:latin typeface="Calibri" pitchFamily="34" charset="0"/>
              </a:rPr>
            </a:br>
            <a:r>
              <a:rPr lang="en-US" sz="1100" i="1" dirty="0">
                <a:latin typeface="Calibri" pitchFamily="34" charset="0"/>
              </a:rPr>
              <a:t>Chairman and Chief Scientist, Rocky Mountain </a:t>
            </a:r>
            <a:r>
              <a:rPr lang="en-US" sz="1100" i="1" dirty="0" smtClean="0">
                <a:latin typeface="Calibri" pitchFamily="34" charset="0"/>
              </a:rPr>
              <a:t>Institute</a:t>
            </a:r>
            <a:endParaRPr lang="en-US" sz="1100" i="1" dirty="0">
              <a:latin typeface="Calibri" pitchFamily="34" charset="0"/>
              <a:cs typeface="Arial" charset="0"/>
            </a:endParaRPr>
          </a:p>
        </p:txBody>
      </p:sp>
      <p:sp>
        <p:nvSpPr>
          <p:cNvPr id="26631" name="Text Box 7"/>
          <p:cNvSpPr txBox="1">
            <a:spLocks noChangeArrowheads="1"/>
          </p:cNvSpPr>
          <p:nvPr/>
        </p:nvSpPr>
        <p:spPr bwMode="auto">
          <a:xfrm>
            <a:off x="6096000" y="2008065"/>
            <a:ext cx="3048000" cy="4447371"/>
          </a:xfrm>
          <a:prstGeom prst="rect">
            <a:avLst/>
          </a:prstGeom>
          <a:noFill/>
          <a:ln w="9525">
            <a:noFill/>
            <a:miter lim="800000"/>
            <a:headEnd/>
            <a:tailEnd/>
          </a:ln>
        </p:spPr>
        <p:txBody>
          <a:bodyPr>
            <a:spAutoFit/>
          </a:bodyPr>
          <a:lstStyle/>
          <a:p>
            <a:pPr algn="ctr">
              <a:spcBef>
                <a:spcPct val="50000"/>
              </a:spcBef>
            </a:pPr>
            <a:r>
              <a:rPr lang="en-US" sz="1400" b="1" dirty="0">
                <a:solidFill>
                  <a:srgbClr val="357ECB"/>
                </a:solidFill>
                <a:latin typeface="Calibri" pitchFamily="34" charset="0"/>
                <a:cs typeface="Arial" charset="0"/>
              </a:rPr>
              <a:t>L. Hunter </a:t>
            </a:r>
            <a:r>
              <a:rPr lang="en-US" sz="1400" b="1" dirty="0" err="1">
                <a:solidFill>
                  <a:srgbClr val="357ECB"/>
                </a:solidFill>
                <a:latin typeface="Calibri" pitchFamily="34" charset="0"/>
                <a:cs typeface="Arial" charset="0"/>
              </a:rPr>
              <a:t>Lovins</a:t>
            </a:r>
            <a:r>
              <a:rPr lang="en-US" sz="1400" b="1" dirty="0">
                <a:solidFill>
                  <a:srgbClr val="357ECB"/>
                </a:solidFill>
                <a:latin typeface="Calibri" pitchFamily="34" charset="0"/>
                <a:cs typeface="Arial" charset="0"/>
              </a:rPr>
              <a:t/>
            </a:r>
            <a:br>
              <a:rPr lang="en-US" sz="1400" b="1" dirty="0">
                <a:solidFill>
                  <a:srgbClr val="357ECB"/>
                </a:solidFill>
                <a:latin typeface="Calibri" pitchFamily="34" charset="0"/>
                <a:cs typeface="Arial" charset="0"/>
              </a:rPr>
            </a:br>
            <a:r>
              <a:rPr lang="en-US" sz="1100" i="1" dirty="0">
                <a:latin typeface="Calibri" pitchFamily="34" charset="0"/>
                <a:cs typeface="Arial" charset="0"/>
              </a:rPr>
              <a:t>President, Natural Capitalism </a:t>
            </a:r>
            <a:r>
              <a:rPr lang="en-US" sz="1100" i="1" dirty="0" smtClean="0">
                <a:latin typeface="Calibri" pitchFamily="34" charset="0"/>
                <a:cs typeface="Arial" charset="0"/>
              </a:rPr>
              <a:t>Solutions</a:t>
            </a:r>
            <a:endParaRPr lang="en-US" sz="1100" b="1" dirty="0" smtClean="0">
              <a:solidFill>
                <a:srgbClr val="357ECB"/>
              </a:solidFill>
              <a:latin typeface="Calibri" pitchFamily="34" charset="0"/>
              <a:cs typeface="Calibri" pitchFamily="34" charset="0"/>
            </a:endParaRPr>
          </a:p>
          <a:p>
            <a:pPr algn="ctr">
              <a:spcBef>
                <a:spcPct val="50000"/>
              </a:spcBef>
            </a:pPr>
            <a:r>
              <a:rPr lang="en-US" sz="1400" b="1" dirty="0" err="1" smtClean="0">
                <a:solidFill>
                  <a:srgbClr val="357ECB"/>
                </a:solidFill>
                <a:latin typeface="Calibri" pitchFamily="34" charset="0"/>
                <a:cs typeface="Calibri" pitchFamily="34" charset="0"/>
              </a:rPr>
              <a:t>Ramamoorthy</a:t>
            </a:r>
            <a:r>
              <a:rPr lang="en-US" sz="1400" b="1" dirty="0" smtClean="0">
                <a:solidFill>
                  <a:srgbClr val="357ECB"/>
                </a:solidFill>
                <a:latin typeface="Calibri" pitchFamily="34" charset="0"/>
                <a:cs typeface="Calibri" pitchFamily="34" charset="0"/>
              </a:rPr>
              <a:t> Ramesh</a:t>
            </a:r>
            <a:br>
              <a:rPr lang="en-US" sz="1400" b="1" dirty="0" smtClean="0">
                <a:solidFill>
                  <a:srgbClr val="357ECB"/>
                </a:solidFill>
                <a:latin typeface="Calibri" pitchFamily="34" charset="0"/>
                <a:cs typeface="Calibri" pitchFamily="34" charset="0"/>
              </a:rPr>
            </a:br>
            <a:r>
              <a:rPr lang="en-US" sz="1100" i="1" dirty="0" smtClean="0">
                <a:latin typeface="Calibri" pitchFamily="34" charset="0"/>
                <a:cs typeface="Calibri" pitchFamily="34" charset="0"/>
              </a:rPr>
              <a:t>Founding Director, DOE </a:t>
            </a:r>
            <a:r>
              <a:rPr lang="en-US" sz="1100" i="1" dirty="0" err="1" smtClean="0">
                <a:latin typeface="Calibri" pitchFamily="34" charset="0"/>
                <a:cs typeface="Calibri" pitchFamily="34" charset="0"/>
              </a:rPr>
              <a:t>SunShot</a:t>
            </a:r>
            <a:r>
              <a:rPr lang="en-US" sz="1100" i="1" dirty="0" smtClean="0">
                <a:latin typeface="Calibri" pitchFamily="34" charset="0"/>
                <a:cs typeface="Calibri" pitchFamily="34" charset="0"/>
              </a:rPr>
              <a:t> Initiative</a:t>
            </a:r>
            <a:endParaRPr lang="en-US" sz="1100" dirty="0" smtClean="0">
              <a:latin typeface="Calibri" pitchFamily="34" charset="0"/>
              <a:cs typeface="Calibri" pitchFamily="34" charset="0"/>
            </a:endParaRPr>
          </a:p>
          <a:p>
            <a:pPr algn="ctr">
              <a:spcBef>
                <a:spcPct val="50000"/>
              </a:spcBef>
            </a:pPr>
            <a:r>
              <a:rPr lang="en-US" sz="1400" b="1" dirty="0" smtClean="0">
                <a:solidFill>
                  <a:srgbClr val="357ECB"/>
                </a:solidFill>
                <a:latin typeface="Calibri" pitchFamily="34" charset="0"/>
                <a:cs typeface="Arial" charset="0"/>
              </a:rPr>
              <a:t>Governor </a:t>
            </a:r>
            <a:r>
              <a:rPr lang="en-US" sz="1400" b="1" dirty="0">
                <a:solidFill>
                  <a:srgbClr val="357ECB"/>
                </a:solidFill>
                <a:latin typeface="Calibri" pitchFamily="34" charset="0"/>
                <a:cs typeface="Arial" charset="0"/>
              </a:rPr>
              <a:t>Bill Ritter</a:t>
            </a:r>
            <a:r>
              <a:rPr lang="en-US" sz="1100" b="1" dirty="0">
                <a:solidFill>
                  <a:srgbClr val="357ECB"/>
                </a:solidFill>
                <a:latin typeface="Calibri" pitchFamily="34" charset="0"/>
                <a:cs typeface="Arial" charset="0"/>
              </a:rPr>
              <a:t/>
            </a:r>
            <a:br>
              <a:rPr lang="en-US" sz="1100" b="1" dirty="0">
                <a:solidFill>
                  <a:srgbClr val="357ECB"/>
                </a:solidFill>
                <a:latin typeface="Calibri" pitchFamily="34" charset="0"/>
                <a:cs typeface="Arial" charset="0"/>
              </a:rPr>
            </a:br>
            <a:r>
              <a:rPr lang="en-US" sz="1100" i="1" dirty="0">
                <a:latin typeface="Calibri" pitchFamily="34" charset="0"/>
                <a:cs typeface="Arial" charset="0"/>
              </a:rPr>
              <a:t>Director, Colorado State University’s Center for the New Energy Economy, and Former Colorado Governor</a:t>
            </a:r>
          </a:p>
          <a:p>
            <a:pPr algn="ctr">
              <a:spcBef>
                <a:spcPct val="50000"/>
              </a:spcBef>
            </a:pPr>
            <a:r>
              <a:rPr lang="en-US" sz="1400" b="1" dirty="0">
                <a:solidFill>
                  <a:srgbClr val="357ECB"/>
                </a:solidFill>
                <a:latin typeface="Calibri" pitchFamily="34" charset="0"/>
                <a:cs typeface="Arial" charset="0"/>
              </a:rPr>
              <a:t>Terry </a:t>
            </a:r>
            <a:r>
              <a:rPr lang="en-US" sz="1400" b="1" dirty="0" err="1">
                <a:solidFill>
                  <a:srgbClr val="357ECB"/>
                </a:solidFill>
                <a:latin typeface="Calibri" pitchFamily="34" charset="0"/>
                <a:cs typeface="Arial" charset="0"/>
              </a:rPr>
              <a:t>Tamminen</a:t>
            </a:r>
            <a:r>
              <a:rPr lang="en-US" sz="1100" b="1" dirty="0">
                <a:solidFill>
                  <a:srgbClr val="357ECB"/>
                </a:solidFill>
                <a:latin typeface="Calibri" pitchFamily="34" charset="0"/>
                <a:cs typeface="Arial" charset="0"/>
              </a:rPr>
              <a:t/>
            </a:r>
            <a:br>
              <a:rPr lang="en-US" sz="1100" b="1" dirty="0">
                <a:solidFill>
                  <a:srgbClr val="357ECB"/>
                </a:solidFill>
                <a:latin typeface="Calibri" pitchFamily="34" charset="0"/>
                <a:cs typeface="Arial" charset="0"/>
              </a:rPr>
            </a:br>
            <a:r>
              <a:rPr lang="en-US" sz="1100" i="1" dirty="0">
                <a:latin typeface="Calibri" pitchFamily="34" charset="0"/>
                <a:cs typeface="Arial" charset="0"/>
              </a:rPr>
              <a:t>Former Secretary of the California EPA and Special Advisor to CA Governor Arnold Schwarzenegger</a:t>
            </a:r>
            <a:endParaRPr lang="en-US" sz="1100" dirty="0">
              <a:latin typeface="Calibri" pitchFamily="34" charset="0"/>
              <a:cs typeface="Arial" charset="0"/>
            </a:endParaRPr>
          </a:p>
          <a:p>
            <a:pPr algn="ctr">
              <a:spcBef>
                <a:spcPct val="50000"/>
              </a:spcBef>
            </a:pPr>
            <a:r>
              <a:rPr lang="en-US" sz="1400" b="1" dirty="0">
                <a:solidFill>
                  <a:srgbClr val="357ECB"/>
                </a:solidFill>
                <a:latin typeface="Calibri" pitchFamily="34" charset="0"/>
                <a:cs typeface="Arial" charset="0"/>
              </a:rPr>
              <a:t>Jim Weldon</a:t>
            </a:r>
            <a:r>
              <a:rPr lang="en-US" sz="1100" dirty="0">
                <a:latin typeface="Calibri" pitchFamily="34" charset="0"/>
                <a:cs typeface="Arial" charset="0"/>
              </a:rPr>
              <a:t/>
            </a:r>
            <a:br>
              <a:rPr lang="en-US" sz="1100" dirty="0">
                <a:latin typeface="Calibri" pitchFamily="34" charset="0"/>
                <a:cs typeface="Arial" charset="0"/>
              </a:rPr>
            </a:br>
            <a:r>
              <a:rPr lang="en-US" sz="1100" i="1" dirty="0" smtClean="0">
                <a:latin typeface="Calibri" pitchFamily="34" charset="0"/>
                <a:cs typeface="Arial" charset="0"/>
              </a:rPr>
              <a:t>Technology Executive</a:t>
            </a:r>
            <a:endParaRPr lang="en-US" sz="1100" dirty="0">
              <a:latin typeface="Calibri" pitchFamily="34" charset="0"/>
              <a:cs typeface="Arial" charset="0"/>
            </a:endParaRPr>
          </a:p>
          <a:p>
            <a:pPr algn="ctr">
              <a:spcBef>
                <a:spcPct val="50000"/>
              </a:spcBef>
            </a:pPr>
            <a:r>
              <a:rPr lang="en-US" sz="1400" b="1" dirty="0">
                <a:solidFill>
                  <a:srgbClr val="357ECB"/>
                </a:solidFill>
                <a:latin typeface="Calibri" pitchFamily="34" charset="0"/>
                <a:cs typeface="Arial" charset="0"/>
              </a:rPr>
              <a:t>R. James Woolsey</a:t>
            </a:r>
            <a:r>
              <a:rPr lang="en-US" sz="1100" dirty="0">
                <a:latin typeface="Calibri" pitchFamily="34" charset="0"/>
                <a:cs typeface="Arial" charset="0"/>
              </a:rPr>
              <a:t/>
            </a:r>
            <a:br>
              <a:rPr lang="en-US" sz="1100" dirty="0">
                <a:latin typeface="Calibri" pitchFamily="34" charset="0"/>
                <a:cs typeface="Arial" charset="0"/>
              </a:rPr>
            </a:br>
            <a:r>
              <a:rPr lang="en-US" sz="1100" i="1" dirty="0" smtClean="0">
                <a:latin typeface="Calibri" pitchFamily="34" charset="0"/>
                <a:cs typeface="Arial" charset="0"/>
              </a:rPr>
              <a:t>Chairman, Foundation for the Defense of Democracies;</a:t>
            </a:r>
            <a:r>
              <a:rPr lang="en-US" sz="1100" i="1" dirty="0">
                <a:latin typeface="Calibri" pitchFamily="34" charset="0"/>
                <a:cs typeface="Arial" charset="0"/>
              </a:rPr>
              <a:t> </a:t>
            </a:r>
            <a:r>
              <a:rPr lang="en-US" sz="1100" i="1" dirty="0" smtClean="0">
                <a:latin typeface="Calibri" pitchFamily="34" charset="0"/>
                <a:cs typeface="Arial" charset="0"/>
              </a:rPr>
              <a:t>Former </a:t>
            </a:r>
            <a:r>
              <a:rPr lang="en-US" sz="1100" i="1" dirty="0">
                <a:latin typeface="Calibri" pitchFamily="34" charset="0"/>
                <a:cs typeface="Arial" charset="0"/>
              </a:rPr>
              <a:t>Director of Central Intelligence </a:t>
            </a:r>
            <a:r>
              <a:rPr lang="en-US" sz="1100" i="1" dirty="0" smtClean="0">
                <a:latin typeface="Calibri" pitchFamily="34" charset="0"/>
                <a:cs typeface="Arial" charset="0"/>
              </a:rPr>
              <a:t>(1993-1995)</a:t>
            </a:r>
            <a:endParaRPr lang="en-US" sz="1100" i="1" dirty="0">
              <a:latin typeface="Calibri" pitchFamily="34" charset="0"/>
              <a:cs typeface="Arial" charset="0"/>
            </a:endParaRPr>
          </a:p>
          <a:p>
            <a:pPr algn="ctr">
              <a:spcBef>
                <a:spcPct val="50000"/>
              </a:spcBef>
            </a:pPr>
            <a:r>
              <a:rPr lang="en-US" sz="1400" b="1" dirty="0">
                <a:solidFill>
                  <a:srgbClr val="357ECB"/>
                </a:solidFill>
                <a:latin typeface="Calibri" pitchFamily="34" charset="0"/>
                <a:cs typeface="Arial" charset="0"/>
              </a:rPr>
              <a:t>Kurt Yeager</a:t>
            </a:r>
            <a:r>
              <a:rPr lang="en-US" sz="1100" dirty="0">
                <a:latin typeface="Calibri" pitchFamily="34" charset="0"/>
                <a:cs typeface="Arial" charset="0"/>
              </a:rPr>
              <a:t/>
            </a:r>
            <a:br>
              <a:rPr lang="en-US" sz="1100" dirty="0">
                <a:latin typeface="Calibri" pitchFamily="34" charset="0"/>
                <a:cs typeface="Arial" charset="0"/>
              </a:rPr>
            </a:br>
            <a:r>
              <a:rPr lang="en-US" sz="1100" i="1" dirty="0">
                <a:latin typeface="Calibri" pitchFamily="34" charset="0"/>
                <a:cs typeface="Arial" charset="0"/>
              </a:rPr>
              <a:t>Vice Chairman, Galvin Electricity Initiative; Former CEO, Electric Power Research Institute</a:t>
            </a:r>
            <a:endParaRPr lang="en-US" sz="1100" dirty="0">
              <a:latin typeface="Calibri" pitchFamily="34" charset="0"/>
            </a:endParaRPr>
          </a:p>
        </p:txBody>
      </p:sp>
      <p:sp>
        <p:nvSpPr>
          <p:cNvPr id="9" name="Title 2"/>
          <p:cNvSpPr txBox="1">
            <a:spLocks/>
          </p:cNvSpPr>
          <p:nvPr/>
        </p:nvSpPr>
        <p:spPr bwMode="auto">
          <a:xfrm>
            <a:off x="180389" y="815771"/>
            <a:ext cx="8748265" cy="871847"/>
          </a:xfrm>
          <a:prstGeom prst="rect">
            <a:avLst/>
          </a:prstGeom>
          <a:gradFill rotWithShape="1">
            <a:gsLst>
              <a:gs pos="0">
                <a:srgbClr val="F8F8F8"/>
              </a:gs>
              <a:gs pos="20000">
                <a:srgbClr val="F7F7F7"/>
              </a:gs>
              <a:gs pos="100000">
                <a:srgbClr val="BDBDBD"/>
              </a:gs>
            </a:gsLst>
            <a:lin ang="5400000"/>
          </a:gradFill>
          <a:ln cap="flat">
            <a:solidFill>
              <a:srgbClr val="F9F9F9"/>
            </a:solidFill>
          </a:ln>
          <a:effectLst>
            <a:outerShdw dist="23000" dir="5400000" rotWithShape="0">
              <a:srgbClr val="000000">
                <a:alpha val="34999"/>
              </a:srgbClr>
            </a:outerShdw>
          </a:effectLst>
          <a:extLst/>
        </p:spPr>
        <p:txBody>
          <a:bodyPr lIns="38100" tIns="38100" rIns="38100" bIns="38100" anchor="ctr">
            <a:normAutofit lnSpcReduction="10000"/>
          </a:bodyPr>
          <a:lstStyle>
            <a:lvl1pPr algn="l" rtl="0" fontAlgn="base">
              <a:spcBef>
                <a:spcPct val="0"/>
              </a:spcBef>
              <a:spcAft>
                <a:spcPct val="0"/>
              </a:spcAft>
              <a:defRPr sz="2400" b="1">
                <a:solidFill>
                  <a:srgbClr val="FFFFFF"/>
                </a:solidFill>
                <a:latin typeface="+mj-lt"/>
                <a:ea typeface="+mj-ea"/>
                <a:cs typeface="+mj-cs"/>
                <a:sym typeface="Arial" charset="0"/>
              </a:defRPr>
            </a:lvl1pPr>
            <a:lvl2pPr algn="l" rtl="0" fontAlgn="base">
              <a:spcBef>
                <a:spcPct val="0"/>
              </a:spcBef>
              <a:spcAft>
                <a:spcPct val="0"/>
              </a:spcAft>
              <a:defRPr sz="2400" b="1">
                <a:solidFill>
                  <a:srgbClr val="FFFFFF"/>
                </a:solidFill>
                <a:latin typeface="Arial" charset="0"/>
                <a:ea typeface="ヒラギノ角ゴ ProN W6" charset="0"/>
                <a:cs typeface="ヒラギノ角ゴ ProN W6" charset="0"/>
                <a:sym typeface="Arial" charset="0"/>
              </a:defRPr>
            </a:lvl2pPr>
            <a:lvl3pPr algn="l" rtl="0" fontAlgn="base">
              <a:spcBef>
                <a:spcPct val="0"/>
              </a:spcBef>
              <a:spcAft>
                <a:spcPct val="0"/>
              </a:spcAft>
              <a:defRPr sz="2400" b="1">
                <a:solidFill>
                  <a:srgbClr val="FFFFFF"/>
                </a:solidFill>
                <a:latin typeface="Arial" charset="0"/>
                <a:ea typeface="ヒラギノ角ゴ ProN W6" charset="0"/>
                <a:cs typeface="ヒラギノ角ゴ ProN W6" charset="0"/>
                <a:sym typeface="Arial" charset="0"/>
              </a:defRPr>
            </a:lvl3pPr>
            <a:lvl4pPr algn="l" rtl="0" fontAlgn="base">
              <a:spcBef>
                <a:spcPct val="0"/>
              </a:spcBef>
              <a:spcAft>
                <a:spcPct val="0"/>
              </a:spcAft>
              <a:defRPr sz="2400" b="1">
                <a:solidFill>
                  <a:srgbClr val="FFFFFF"/>
                </a:solidFill>
                <a:latin typeface="Arial" charset="0"/>
                <a:ea typeface="ヒラギノ角ゴ ProN W6" charset="0"/>
                <a:cs typeface="ヒラギノ角ゴ ProN W6" charset="0"/>
                <a:sym typeface="Arial" charset="0"/>
              </a:defRPr>
            </a:lvl4pPr>
            <a:lvl5pPr algn="l" rtl="0" fontAlgn="base">
              <a:spcBef>
                <a:spcPct val="0"/>
              </a:spcBef>
              <a:spcAft>
                <a:spcPct val="0"/>
              </a:spcAft>
              <a:defRPr sz="2400" b="1">
                <a:solidFill>
                  <a:srgbClr val="FFFFFF"/>
                </a:solidFill>
                <a:latin typeface="Arial" charset="0"/>
                <a:ea typeface="ヒラギノ角ゴ ProN W6" charset="0"/>
                <a:cs typeface="ヒラギノ角ゴ ProN W6" charset="0"/>
                <a:sym typeface="Arial" charset="0"/>
              </a:defRPr>
            </a:lvl5pPr>
            <a:lvl6pPr marL="457200" algn="l" rtl="0" fontAlgn="base">
              <a:spcBef>
                <a:spcPct val="0"/>
              </a:spcBef>
              <a:spcAft>
                <a:spcPct val="0"/>
              </a:spcAft>
              <a:defRPr sz="2400" b="1">
                <a:solidFill>
                  <a:srgbClr val="FFFFFF"/>
                </a:solidFill>
                <a:latin typeface="Arial" charset="0"/>
                <a:ea typeface="ヒラギノ角ゴ ProN W6" charset="0"/>
                <a:cs typeface="ヒラギノ角ゴ ProN W6" charset="0"/>
                <a:sym typeface="Arial" charset="0"/>
              </a:defRPr>
            </a:lvl6pPr>
            <a:lvl7pPr marL="914400" algn="l" rtl="0" fontAlgn="base">
              <a:spcBef>
                <a:spcPct val="0"/>
              </a:spcBef>
              <a:spcAft>
                <a:spcPct val="0"/>
              </a:spcAft>
              <a:defRPr sz="2400" b="1">
                <a:solidFill>
                  <a:srgbClr val="FFFFFF"/>
                </a:solidFill>
                <a:latin typeface="Arial" charset="0"/>
                <a:ea typeface="ヒラギノ角ゴ ProN W6" charset="0"/>
                <a:cs typeface="ヒラギノ角ゴ ProN W6" charset="0"/>
                <a:sym typeface="Arial" charset="0"/>
              </a:defRPr>
            </a:lvl7pPr>
            <a:lvl8pPr marL="1371600" algn="l" rtl="0" fontAlgn="base">
              <a:spcBef>
                <a:spcPct val="0"/>
              </a:spcBef>
              <a:spcAft>
                <a:spcPct val="0"/>
              </a:spcAft>
              <a:defRPr sz="2400" b="1">
                <a:solidFill>
                  <a:srgbClr val="FFFFFF"/>
                </a:solidFill>
                <a:latin typeface="Arial" charset="0"/>
                <a:ea typeface="ヒラギノ角ゴ ProN W6" charset="0"/>
                <a:cs typeface="ヒラギノ角ゴ ProN W6" charset="0"/>
                <a:sym typeface="Arial" charset="0"/>
              </a:defRPr>
            </a:lvl8pPr>
            <a:lvl9pPr marL="1828800" algn="l" rtl="0" fontAlgn="base">
              <a:spcBef>
                <a:spcPct val="0"/>
              </a:spcBef>
              <a:spcAft>
                <a:spcPct val="0"/>
              </a:spcAft>
              <a:defRPr sz="2400" b="1">
                <a:solidFill>
                  <a:srgbClr val="FFFFFF"/>
                </a:solidFill>
                <a:latin typeface="Arial" charset="0"/>
                <a:ea typeface="ヒラギノ角ゴ ProN W6" charset="0"/>
                <a:cs typeface="ヒラギノ角ゴ ProN W6" charset="0"/>
                <a:sym typeface="Arial" charset="0"/>
              </a:defRPr>
            </a:lvl9pPr>
          </a:lstStyle>
          <a:p>
            <a:pPr algn="ctr">
              <a:defRPr/>
            </a:pPr>
            <a:r>
              <a:rPr lang="en-US" sz="1800" dirty="0" smtClean="0">
                <a:solidFill>
                  <a:schemeClr val="tx1"/>
                </a:solidFill>
                <a:effectLst>
                  <a:outerShdw blurRad="38100" dist="38100" dir="2700000" algn="tl">
                    <a:srgbClr val="C0C0C0"/>
                  </a:outerShdw>
                </a:effectLst>
                <a:latin typeface="Arial"/>
                <a:cs typeface="Arial"/>
              </a:rPr>
              <a:t>Mission</a:t>
            </a:r>
            <a:r>
              <a:rPr lang="en-US" sz="1800" dirty="0" smtClean="0">
                <a:solidFill>
                  <a:schemeClr val="tx1"/>
                </a:solidFill>
                <a:latin typeface="Arial"/>
                <a:cs typeface="Arial"/>
              </a:rPr>
              <a:t/>
            </a:r>
            <a:br>
              <a:rPr lang="en-US" sz="1800" dirty="0" smtClean="0">
                <a:solidFill>
                  <a:schemeClr val="tx1"/>
                </a:solidFill>
                <a:latin typeface="Arial"/>
                <a:cs typeface="Arial"/>
              </a:rPr>
            </a:br>
            <a:r>
              <a:rPr lang="en-US" sz="1800" b="0" dirty="0">
                <a:solidFill>
                  <a:schemeClr val="tx1"/>
                </a:solidFill>
                <a:latin typeface="Arial"/>
                <a:cs typeface="Arial"/>
              </a:rPr>
              <a:t>To accelerate the transition to renewable energy and a modern grid through technical, policy, and project development expertise.</a:t>
            </a:r>
            <a:endParaRPr lang="en-US" sz="1700" b="0" dirty="0" smtClean="0">
              <a:solidFill>
                <a:schemeClr val="tx1"/>
              </a:solidFill>
              <a:latin typeface="Arial"/>
              <a:cs typeface="Arial"/>
            </a:endParaRPr>
          </a:p>
        </p:txBody>
      </p:sp>
    </p:spTree>
    <p:extLst>
      <p:ext uri="{BB962C8B-B14F-4D97-AF65-F5344CB8AC3E}">
        <p14:creationId xmlns:p14="http://schemas.microsoft.com/office/powerpoint/2010/main" val="16782310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Freeform 94"/>
          <p:cNvSpPr/>
          <p:nvPr/>
        </p:nvSpPr>
        <p:spPr>
          <a:xfrm>
            <a:off x="923026" y="1544128"/>
            <a:ext cx="7832785" cy="3778370"/>
          </a:xfrm>
          <a:custGeom>
            <a:avLst/>
            <a:gdLst>
              <a:gd name="connsiteX0" fmla="*/ 7824159 w 7832785"/>
              <a:gd name="connsiteY0" fmla="*/ 3769744 h 3778370"/>
              <a:gd name="connsiteX1" fmla="*/ 7832785 w 7832785"/>
              <a:gd name="connsiteY1" fmla="*/ 0 h 3778370"/>
              <a:gd name="connsiteX2" fmla="*/ 0 w 7832785"/>
              <a:gd name="connsiteY2" fmla="*/ 2398144 h 3778370"/>
              <a:gd name="connsiteX3" fmla="*/ 6167887 w 7832785"/>
              <a:gd name="connsiteY3" fmla="*/ 3778370 h 3778370"/>
              <a:gd name="connsiteX4" fmla="*/ 7824159 w 7832785"/>
              <a:gd name="connsiteY4" fmla="*/ 3769744 h 37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2785" h="3778370">
                <a:moveTo>
                  <a:pt x="7824159" y="3769744"/>
                </a:moveTo>
                <a:cubicBezTo>
                  <a:pt x="7827034" y="2513163"/>
                  <a:pt x="7829910" y="1256581"/>
                  <a:pt x="7832785" y="0"/>
                </a:cubicBezTo>
                <a:lnTo>
                  <a:pt x="0" y="2398144"/>
                </a:lnTo>
                <a:lnTo>
                  <a:pt x="6167887" y="3778370"/>
                </a:lnTo>
                <a:lnTo>
                  <a:pt x="7824159" y="3769744"/>
                </a:lnTo>
                <a:close/>
              </a:path>
            </a:pathLst>
          </a:custGeom>
          <a:solidFill>
            <a:srgbClr val="AAFE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0"/>
            <a:ext cx="7516282" cy="762000"/>
          </a:xfrm>
        </p:spPr>
        <p:txBody>
          <a:bodyPr>
            <a:normAutofit/>
          </a:bodyPr>
          <a:lstStyle/>
          <a:p>
            <a:r>
              <a:rPr lang="en-US" dirty="0" smtClean="0">
                <a:latin typeface="Arial" charset="0"/>
                <a:cs typeface="Arial" charset="0"/>
              </a:rPr>
              <a:t>Potential Transmission </a:t>
            </a:r>
            <a:r>
              <a:rPr lang="en-US" dirty="0">
                <a:latin typeface="Arial" charset="0"/>
                <a:cs typeface="Arial" charset="0"/>
              </a:rPr>
              <a:t>Savings </a:t>
            </a:r>
            <a:r>
              <a:rPr lang="en-US" dirty="0" smtClean="0">
                <a:latin typeface="Arial" charset="0"/>
                <a:cs typeface="Arial" charset="0"/>
              </a:rPr>
              <a:t>for California</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819070253"/>
              </p:ext>
            </p:extLst>
          </p:nvPr>
        </p:nvGraphicFramePr>
        <p:xfrm>
          <a:off x="49619" y="755332"/>
          <a:ext cx="9008649" cy="52957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528704" y="6057749"/>
            <a:ext cx="8633611" cy="3832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latin typeface="Arial" pitchFamily="34" charset="0"/>
                <a:cs typeface="Arial" pitchFamily="34" charset="0"/>
              </a:rPr>
              <a:t>Business as Usual TAC Growth	                   TAC</a:t>
            </a:r>
            <a:r>
              <a:rPr lang="en-US" sz="1200" baseline="-25000" dirty="0" smtClean="0">
                <a:latin typeface="Arial" pitchFamily="34" charset="0"/>
                <a:cs typeface="Arial" pitchFamily="34" charset="0"/>
              </a:rPr>
              <a:t>0 </a:t>
            </a:r>
            <a:r>
              <a:rPr lang="en-US" sz="1200" dirty="0" smtClean="0">
                <a:latin typeface="Arial" pitchFamily="34" charset="0"/>
                <a:cs typeface="Arial" pitchFamily="34" charset="0"/>
              </a:rPr>
              <a:t>Depreciated	                            Avoided  TAC Opportunity from DG</a:t>
            </a:r>
            <a:endParaRPr lang="en-US" sz="1200" dirty="0">
              <a:latin typeface="Arial" pitchFamily="34" charset="0"/>
              <a:cs typeface="Arial" pitchFamily="34" charset="0"/>
            </a:endParaRPr>
          </a:p>
        </p:txBody>
      </p:sp>
      <p:cxnSp>
        <p:nvCxnSpPr>
          <p:cNvPr id="6" name="Straight Connector 5"/>
          <p:cNvCxnSpPr/>
          <p:nvPr/>
        </p:nvCxnSpPr>
        <p:spPr>
          <a:xfrm>
            <a:off x="3302954" y="6210149"/>
            <a:ext cx="372415"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997020" y="6057749"/>
            <a:ext cx="345385" cy="304800"/>
          </a:xfrm>
          <a:prstGeom prst="rect">
            <a:avLst/>
          </a:prstGeom>
          <a:solidFill>
            <a:srgbClr val="AAFE5E"/>
          </a:solidFill>
          <a:ln w="63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85977" y="6210149"/>
            <a:ext cx="37241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891363" y="894814"/>
            <a:ext cx="127" cy="45915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612981" y="3674809"/>
            <a:ext cx="609600" cy="6126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a:off x="827752" y="2759466"/>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5290" y="1295400"/>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1080073" y="4261637"/>
            <a:ext cx="216680" cy="43812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078717" y="4632793"/>
            <a:ext cx="2410443" cy="584776"/>
          </a:xfrm>
          <a:prstGeom prst="rect">
            <a:avLst/>
          </a:prstGeom>
          <a:noFill/>
        </p:spPr>
        <p:txBody>
          <a:bodyPr wrap="square" rtlCol="0">
            <a:spAutoFit/>
          </a:bodyPr>
          <a:lstStyle/>
          <a:p>
            <a:r>
              <a:rPr lang="en-US" sz="1600" dirty="0" smtClean="0"/>
              <a:t>Current TAC</a:t>
            </a:r>
          </a:p>
          <a:p>
            <a:r>
              <a:rPr lang="en-US" sz="1600" dirty="0" smtClean="0"/>
              <a:t>Rate (TAC</a:t>
            </a:r>
            <a:r>
              <a:rPr lang="en-US" sz="1600" baseline="-25000" dirty="0" smtClean="0"/>
              <a:t>0</a:t>
            </a:r>
            <a:r>
              <a:rPr lang="en-US" sz="1600" dirty="0" smtClean="0"/>
              <a:t>) = 1.5¢/kWh</a:t>
            </a:r>
            <a:endParaRPr lang="en-US" sz="1600" dirty="0"/>
          </a:p>
        </p:txBody>
      </p:sp>
      <p:sp>
        <p:nvSpPr>
          <p:cNvPr id="44" name="TextBox 43"/>
          <p:cNvSpPr txBox="1"/>
          <p:nvPr/>
        </p:nvSpPr>
        <p:spPr>
          <a:xfrm rot="20556340">
            <a:off x="4419579" y="1888575"/>
            <a:ext cx="3450599" cy="369332"/>
          </a:xfrm>
          <a:prstGeom prst="rect">
            <a:avLst/>
          </a:prstGeom>
          <a:noFill/>
        </p:spPr>
        <p:txBody>
          <a:bodyPr wrap="square" rtlCol="0">
            <a:spAutoFit/>
          </a:bodyPr>
          <a:lstStyle/>
          <a:p>
            <a:r>
              <a:rPr lang="en-US" dirty="0" smtClean="0"/>
              <a:t>Business As Usual TAC Growth</a:t>
            </a:r>
            <a:endParaRPr lang="en-US" dirty="0"/>
          </a:p>
        </p:txBody>
      </p:sp>
      <p:cxnSp>
        <p:nvCxnSpPr>
          <p:cNvPr id="45" name="Straight Arrow Connector 44"/>
          <p:cNvCxnSpPr/>
          <p:nvPr/>
        </p:nvCxnSpPr>
        <p:spPr>
          <a:xfrm flipV="1">
            <a:off x="7378700" y="1295400"/>
            <a:ext cx="1377111" cy="4572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222581" y="1869888"/>
            <a:ext cx="3002855" cy="584776"/>
          </a:xfrm>
          <a:prstGeom prst="rect">
            <a:avLst/>
          </a:prstGeom>
          <a:noFill/>
        </p:spPr>
        <p:txBody>
          <a:bodyPr wrap="square" rtlCol="0">
            <a:spAutoFit/>
          </a:bodyPr>
          <a:lstStyle/>
          <a:p>
            <a:r>
              <a:rPr lang="en-US" sz="1600" dirty="0" smtClean="0"/>
              <a:t>Business as Usual 20 Year </a:t>
            </a:r>
            <a:r>
              <a:rPr lang="en-US" sz="1600" dirty="0" err="1" smtClean="0"/>
              <a:t>Levelized</a:t>
            </a:r>
            <a:r>
              <a:rPr lang="en-US" sz="1600" dirty="0" smtClean="0"/>
              <a:t> TAC = 2.7¢/kWh</a:t>
            </a:r>
            <a:endParaRPr lang="en-US" sz="1600" dirty="0"/>
          </a:p>
        </p:txBody>
      </p:sp>
      <p:cxnSp>
        <p:nvCxnSpPr>
          <p:cNvPr id="52" name="Straight Connector 51"/>
          <p:cNvCxnSpPr/>
          <p:nvPr/>
        </p:nvCxnSpPr>
        <p:spPr>
          <a:xfrm flipH="1">
            <a:off x="980152" y="2759465"/>
            <a:ext cx="6290413"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64632" y="2518150"/>
            <a:ext cx="558394" cy="307777"/>
          </a:xfrm>
          <a:prstGeom prst="rect">
            <a:avLst/>
          </a:prstGeom>
          <a:noFill/>
        </p:spPr>
        <p:txBody>
          <a:bodyPr wrap="square" rtlCol="0">
            <a:spAutoFit/>
          </a:bodyPr>
          <a:lstStyle/>
          <a:p>
            <a:r>
              <a:rPr lang="en-US" sz="1400" dirty="0" smtClean="0"/>
              <a:t>2.7</a:t>
            </a:r>
            <a:endParaRPr lang="en-US" sz="1400" dirty="0"/>
          </a:p>
        </p:txBody>
      </p:sp>
      <p:cxnSp>
        <p:nvCxnSpPr>
          <p:cNvPr id="57" name="Straight Arrow Connector 56"/>
          <p:cNvCxnSpPr/>
          <p:nvPr/>
        </p:nvCxnSpPr>
        <p:spPr>
          <a:xfrm>
            <a:off x="2552700" y="2362200"/>
            <a:ext cx="365730" cy="3972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7086600" y="4955958"/>
            <a:ext cx="2667000" cy="338554"/>
          </a:xfrm>
          <a:prstGeom prst="rect">
            <a:avLst/>
          </a:prstGeom>
          <a:noFill/>
        </p:spPr>
        <p:txBody>
          <a:bodyPr wrap="square" rtlCol="0">
            <a:spAutoFit/>
          </a:bodyPr>
          <a:lstStyle/>
          <a:p>
            <a:r>
              <a:rPr lang="en-US" sz="1600" dirty="0" smtClean="0"/>
              <a:t>TAC</a:t>
            </a:r>
            <a:r>
              <a:rPr lang="en-US" sz="1600" baseline="-25000" dirty="0" smtClean="0"/>
              <a:t>0</a:t>
            </a:r>
            <a:r>
              <a:rPr lang="en-US" sz="1600" dirty="0" smtClean="0"/>
              <a:t> O&amp;M Level</a:t>
            </a:r>
            <a:endParaRPr lang="en-US" sz="1600" dirty="0"/>
          </a:p>
        </p:txBody>
      </p:sp>
      <p:cxnSp>
        <p:nvCxnSpPr>
          <p:cNvPr id="68" name="Straight Arrow Connector 67"/>
          <p:cNvCxnSpPr/>
          <p:nvPr/>
        </p:nvCxnSpPr>
        <p:spPr>
          <a:xfrm flipH="1">
            <a:off x="6598010" y="4006533"/>
            <a:ext cx="1" cy="857567"/>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588957" y="2230563"/>
            <a:ext cx="0" cy="914399"/>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23026" y="3921244"/>
            <a:ext cx="6163574" cy="1401254"/>
          </a:xfrm>
          <a:prstGeom prst="line">
            <a:avLst/>
          </a:prstGeom>
          <a:ln w="57150" cmpd="sng">
            <a:solidFill>
              <a:srgbClr val="0099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967690" y="1544128"/>
            <a:ext cx="7788121" cy="2377116"/>
          </a:xfrm>
          <a:prstGeom prst="line">
            <a:avLst/>
          </a:prstGeom>
          <a:ln w="57150"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7086600" y="5294512"/>
            <a:ext cx="1669211" cy="27986"/>
          </a:xfrm>
          <a:prstGeom prst="line">
            <a:avLst/>
          </a:prstGeom>
          <a:ln w="57150" cmpd="sng">
            <a:solidFill>
              <a:srgbClr val="0099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311222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2921000" y="2844802"/>
            <a:ext cx="6009656" cy="3626207"/>
          </a:xfrm>
          <a:prstGeom prst="rect">
            <a:avLst/>
          </a:prstGeom>
          <a:noFill/>
          <a:ln>
            <a:noFill/>
          </a:ln>
        </p:spPr>
      </p:pic>
      <p:sp>
        <p:nvSpPr>
          <p:cNvPr id="3" name="Title 2"/>
          <p:cNvSpPr>
            <a:spLocks noGrp="1"/>
          </p:cNvSpPr>
          <p:nvPr>
            <p:ph type="title"/>
          </p:nvPr>
        </p:nvSpPr>
        <p:spPr/>
        <p:txBody>
          <a:bodyPr>
            <a:normAutofit/>
          </a:bodyPr>
          <a:lstStyle/>
          <a:p>
            <a:r>
              <a:rPr lang="en-US" sz="2000" dirty="0" smtClean="0">
                <a:latin typeface="Arial" charset="0"/>
                <a:cs typeface="Arial" charset="0"/>
              </a:rPr>
              <a:t>Opportunity:  Shift Costs from Transmission to Distributed Energy Resources &amp; Distribution Grid Hardening</a:t>
            </a:r>
            <a:endParaRPr lang="en-US" sz="2000" dirty="0"/>
          </a:p>
        </p:txBody>
      </p:sp>
      <p:sp>
        <p:nvSpPr>
          <p:cNvPr id="2" name="TextBox 1"/>
          <p:cNvSpPr txBox="1"/>
          <p:nvPr/>
        </p:nvSpPr>
        <p:spPr>
          <a:xfrm>
            <a:off x="7624235" y="6271427"/>
            <a:ext cx="1811867" cy="246221"/>
          </a:xfrm>
          <a:prstGeom prst="rect">
            <a:avLst/>
          </a:prstGeom>
          <a:noFill/>
        </p:spPr>
        <p:txBody>
          <a:bodyPr wrap="square" rtlCol="0">
            <a:spAutoFit/>
          </a:bodyPr>
          <a:lstStyle/>
          <a:p>
            <a:r>
              <a:rPr lang="en-US" sz="1000" dirty="0" smtClean="0"/>
              <a:t>Source: Palo Alto Utilities</a:t>
            </a:r>
            <a:endParaRPr lang="en-US" sz="1000" dirty="0"/>
          </a:p>
        </p:txBody>
      </p:sp>
      <p:sp>
        <p:nvSpPr>
          <p:cNvPr id="5" name="TextBox 4"/>
          <p:cNvSpPr txBox="1"/>
          <p:nvPr/>
        </p:nvSpPr>
        <p:spPr>
          <a:xfrm>
            <a:off x="787400" y="3755337"/>
            <a:ext cx="2133600" cy="1815882"/>
          </a:xfrm>
          <a:prstGeom prst="rect">
            <a:avLst/>
          </a:prstGeom>
          <a:noFill/>
        </p:spPr>
        <p:txBody>
          <a:bodyPr wrap="square" rtlCol="0">
            <a:spAutoFit/>
          </a:bodyPr>
          <a:lstStyle/>
          <a:p>
            <a:pPr algn="r"/>
            <a:r>
              <a:rPr lang="en-US" sz="1400" b="1" i="1" dirty="0"/>
              <a:t>Historical and Projected High Voltage Transmission Access Charges ($/</a:t>
            </a:r>
            <a:r>
              <a:rPr lang="en-US" sz="1400" b="1" i="1" dirty="0" err="1"/>
              <a:t>MWh</a:t>
            </a:r>
            <a:r>
              <a:rPr lang="en-US" sz="1400" b="1" i="1" dirty="0" smtClean="0"/>
              <a:t>).  </a:t>
            </a:r>
          </a:p>
          <a:p>
            <a:pPr algn="r"/>
            <a:endParaRPr lang="en-US" sz="1400" b="1" i="1" dirty="0"/>
          </a:p>
          <a:p>
            <a:pPr algn="r"/>
            <a:r>
              <a:rPr lang="en-US" sz="1400" b="1" i="1" dirty="0" smtClean="0"/>
              <a:t>Does not include Low Voltage Transmission Access Charges. </a:t>
            </a:r>
            <a:endParaRPr lang="en-US" sz="1400" b="1" i="1" dirty="0"/>
          </a:p>
        </p:txBody>
      </p:sp>
      <p:sp>
        <p:nvSpPr>
          <p:cNvPr id="9" name="Content Placeholder 2"/>
          <p:cNvSpPr txBox="1">
            <a:spLocks/>
          </p:cNvSpPr>
          <p:nvPr/>
        </p:nvSpPr>
        <p:spPr bwMode="auto">
          <a:xfrm>
            <a:off x="173850" y="745978"/>
            <a:ext cx="8233550" cy="20988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Tx/>
              <a:buBlip>
                <a:blip r:embed="rId4"/>
              </a:buBlip>
              <a:defRPr sz="3200">
                <a:solidFill>
                  <a:schemeClr val="tx2">
                    <a:lumMod val="65000"/>
                    <a:lumOff val="35000"/>
                  </a:schemeClr>
                </a:solidFill>
                <a:latin typeface="+mn-lt"/>
                <a:ea typeface="+mn-ea"/>
                <a:cs typeface="+mn-cs"/>
              </a:defRPr>
            </a:lvl1pPr>
            <a:lvl2pPr marL="742950" indent="-285750" algn="l" rtl="0" eaLnBrk="0" fontAlgn="base" hangingPunct="0">
              <a:spcBef>
                <a:spcPct val="20000"/>
              </a:spcBef>
              <a:spcAft>
                <a:spcPct val="0"/>
              </a:spcAft>
              <a:buClr>
                <a:srgbClr val="33CC33"/>
              </a:buClr>
              <a:buFontTx/>
              <a:buBlip>
                <a:blip r:embed="rId4"/>
              </a:buBlip>
              <a:defRPr sz="2800">
                <a:solidFill>
                  <a:schemeClr val="tx2">
                    <a:lumMod val="65000"/>
                    <a:lumOff val="35000"/>
                  </a:schemeClr>
                </a:solidFill>
                <a:latin typeface="+mn-lt"/>
                <a:ea typeface="+mn-ea"/>
                <a:cs typeface="+mn-cs"/>
              </a:defRPr>
            </a:lvl2pPr>
            <a:lvl3pPr marL="1143000" indent="-228600" algn="l" rtl="0" eaLnBrk="0" fontAlgn="base" hangingPunct="0">
              <a:spcBef>
                <a:spcPct val="20000"/>
              </a:spcBef>
              <a:spcAft>
                <a:spcPct val="0"/>
              </a:spcAft>
              <a:buClr>
                <a:srgbClr val="66FF33"/>
              </a:buClr>
              <a:buFontTx/>
              <a:buBlip>
                <a:blip r:embed="rId4"/>
              </a:buBlip>
              <a:defRPr sz="2400">
                <a:solidFill>
                  <a:schemeClr val="tx2">
                    <a:lumMod val="65000"/>
                    <a:lumOff val="35000"/>
                  </a:schemeClr>
                </a:solidFill>
                <a:latin typeface="+mn-lt"/>
                <a:ea typeface="+mn-ea"/>
                <a:cs typeface="+mn-cs"/>
              </a:defRPr>
            </a:lvl3pPr>
            <a:lvl4pPr marL="1600200" indent="-228600" algn="l" rtl="0" eaLnBrk="0" fontAlgn="base" hangingPunct="0">
              <a:spcBef>
                <a:spcPct val="20000"/>
              </a:spcBef>
              <a:spcAft>
                <a:spcPct val="0"/>
              </a:spcAft>
              <a:buFontTx/>
              <a:buBlip>
                <a:blip r:embed="rId4"/>
              </a:buBlip>
              <a:defRPr sz="2000">
                <a:solidFill>
                  <a:schemeClr val="tx2">
                    <a:lumMod val="65000"/>
                    <a:lumOff val="35000"/>
                  </a:schemeClr>
                </a:solidFill>
                <a:latin typeface="+mn-lt"/>
                <a:ea typeface="+mn-ea"/>
                <a:cs typeface="+mn-cs"/>
              </a:defRPr>
            </a:lvl4pPr>
            <a:lvl5pPr marL="2057400" indent="-228600" algn="l" rtl="0" eaLnBrk="0" fontAlgn="base" hangingPunct="0">
              <a:spcBef>
                <a:spcPct val="20000"/>
              </a:spcBef>
              <a:spcAft>
                <a:spcPct val="0"/>
              </a:spcAft>
              <a:buFontTx/>
              <a:buBlip>
                <a:blip r:embed="rId4"/>
              </a:buBlip>
              <a:defRPr sz="2000">
                <a:solidFill>
                  <a:schemeClr val="tx2">
                    <a:lumMod val="65000"/>
                    <a:lumOff val="35000"/>
                  </a:schemeClr>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1800" dirty="0" smtClean="0">
                <a:solidFill>
                  <a:schemeClr val="tx1"/>
                </a:solidFill>
              </a:rPr>
              <a:t>Under a business as usual scenario, new incremental transmission </a:t>
            </a:r>
            <a:r>
              <a:rPr lang="en-US" sz="1800" dirty="0">
                <a:solidFill>
                  <a:schemeClr val="tx1"/>
                </a:solidFill>
              </a:rPr>
              <a:t>investments </a:t>
            </a:r>
            <a:r>
              <a:rPr lang="en-US" sz="1800" dirty="0" smtClean="0">
                <a:solidFill>
                  <a:schemeClr val="tx1"/>
                </a:solidFill>
              </a:rPr>
              <a:t>will reach </a:t>
            </a:r>
            <a:r>
              <a:rPr lang="en-US" sz="1800" b="1" dirty="0" smtClean="0">
                <a:solidFill>
                  <a:schemeClr val="tx1"/>
                </a:solidFill>
              </a:rPr>
              <a:t>$</a:t>
            </a:r>
            <a:r>
              <a:rPr lang="en-US" sz="1800" b="1" dirty="0">
                <a:solidFill>
                  <a:schemeClr val="tx1"/>
                </a:solidFill>
              </a:rPr>
              <a:t>80 </a:t>
            </a:r>
            <a:r>
              <a:rPr lang="en-US" sz="1800" b="1" dirty="0" smtClean="0">
                <a:solidFill>
                  <a:schemeClr val="tx1"/>
                </a:solidFill>
              </a:rPr>
              <a:t>billion</a:t>
            </a:r>
            <a:r>
              <a:rPr lang="en-US" sz="1800" dirty="0" smtClean="0">
                <a:solidFill>
                  <a:schemeClr val="tx1"/>
                </a:solidFill>
              </a:rPr>
              <a:t> over </a:t>
            </a:r>
            <a:r>
              <a:rPr lang="en-US" sz="1800" dirty="0">
                <a:solidFill>
                  <a:schemeClr val="tx1"/>
                </a:solidFill>
              </a:rPr>
              <a:t>the next 20 </a:t>
            </a:r>
            <a:r>
              <a:rPr lang="en-US" sz="1800" dirty="0" smtClean="0">
                <a:solidFill>
                  <a:schemeClr val="tx1"/>
                </a:solidFill>
              </a:rPr>
              <a:t>years, imposed on California ratepayers</a:t>
            </a:r>
          </a:p>
          <a:p>
            <a:endParaRPr lang="en-US" sz="800" dirty="0" smtClean="0">
              <a:solidFill>
                <a:schemeClr val="tx1"/>
              </a:solidFill>
            </a:endParaRPr>
          </a:p>
          <a:p>
            <a:r>
              <a:rPr lang="en-US" sz="1800" dirty="0" err="1" smtClean="0">
                <a:solidFill>
                  <a:schemeClr val="tx1"/>
                </a:solidFill>
              </a:rPr>
              <a:t>Levelized</a:t>
            </a:r>
            <a:r>
              <a:rPr lang="en-US" sz="1800" dirty="0" smtClean="0">
                <a:solidFill>
                  <a:schemeClr val="tx1"/>
                </a:solidFill>
              </a:rPr>
              <a:t> over 20 years, this approaches </a:t>
            </a:r>
            <a:r>
              <a:rPr lang="en-US" sz="1800" b="1" dirty="0" smtClean="0">
                <a:solidFill>
                  <a:schemeClr val="tx1"/>
                </a:solidFill>
              </a:rPr>
              <a:t>3 </a:t>
            </a:r>
            <a:r>
              <a:rPr lang="en-US" sz="1800" b="1" dirty="0">
                <a:solidFill>
                  <a:schemeClr val="tx1"/>
                </a:solidFill>
              </a:rPr>
              <a:t>cents/</a:t>
            </a:r>
            <a:r>
              <a:rPr lang="en-US" sz="1800" b="1" dirty="0" smtClean="0">
                <a:solidFill>
                  <a:schemeClr val="tx1"/>
                </a:solidFill>
              </a:rPr>
              <a:t>kWh </a:t>
            </a:r>
            <a:r>
              <a:rPr lang="en-US" sz="1800" dirty="0" smtClean="0">
                <a:solidFill>
                  <a:schemeClr val="tx1"/>
                </a:solidFill>
              </a:rPr>
              <a:t>– or roughly </a:t>
            </a:r>
            <a:r>
              <a:rPr lang="en-US" sz="1800" dirty="0">
                <a:solidFill>
                  <a:schemeClr val="tx1"/>
                </a:solidFill>
              </a:rPr>
              <a:t>25% of the wholesale cost of </a:t>
            </a:r>
            <a:r>
              <a:rPr lang="en-US" sz="1800" dirty="0" smtClean="0">
                <a:solidFill>
                  <a:schemeClr val="tx1"/>
                </a:solidFill>
              </a:rPr>
              <a:t>electricity, or 33% of the energy price of centralized solar</a:t>
            </a:r>
            <a:endParaRPr lang="en-US" sz="1800" dirty="0">
              <a:solidFill>
                <a:schemeClr val="tx1"/>
              </a:solidFill>
            </a:endParaRPr>
          </a:p>
          <a:p>
            <a:endParaRPr lang="en-US" sz="800" dirty="0" smtClean="0">
              <a:solidFill>
                <a:schemeClr val="tx1"/>
              </a:solidFill>
            </a:endParaRPr>
          </a:p>
          <a:p>
            <a:r>
              <a:rPr lang="en-US" sz="1800" dirty="0" smtClean="0">
                <a:solidFill>
                  <a:schemeClr val="tx1"/>
                </a:solidFill>
              </a:rPr>
              <a:t>Avoiding half of these charges, for example, would </a:t>
            </a:r>
            <a:r>
              <a:rPr lang="en-US" sz="1800" b="1" dirty="0">
                <a:solidFill>
                  <a:schemeClr val="tx1"/>
                </a:solidFill>
              </a:rPr>
              <a:t>free </a:t>
            </a:r>
            <a:r>
              <a:rPr lang="en-US" sz="1800" b="1" dirty="0" smtClean="0">
                <a:solidFill>
                  <a:schemeClr val="tx1"/>
                </a:solidFill>
              </a:rPr>
              <a:t>up roughly </a:t>
            </a:r>
            <a:r>
              <a:rPr lang="en-US" sz="1800" b="1" dirty="0">
                <a:solidFill>
                  <a:schemeClr val="tx1"/>
                </a:solidFill>
              </a:rPr>
              <a:t>$40 billion</a:t>
            </a:r>
            <a:r>
              <a:rPr lang="en-US" sz="1800" dirty="0">
                <a:solidFill>
                  <a:schemeClr val="tx1"/>
                </a:solidFill>
              </a:rPr>
              <a:t> </a:t>
            </a:r>
            <a:r>
              <a:rPr lang="en-US" sz="1800" dirty="0" smtClean="0">
                <a:solidFill>
                  <a:schemeClr val="tx1"/>
                </a:solidFill>
              </a:rPr>
              <a:t>for modernizing the distribution grid incl. local renewables, storage, etc.</a:t>
            </a:r>
            <a:endParaRPr lang="en-US" sz="1600" dirty="0" smtClean="0">
              <a:solidFill>
                <a:schemeClr val="tx1"/>
              </a:solidFill>
            </a:endParaRPr>
          </a:p>
        </p:txBody>
      </p:sp>
    </p:spTree>
    <p:extLst>
      <p:ext uri="{BB962C8B-B14F-4D97-AF65-F5344CB8AC3E}">
        <p14:creationId xmlns:p14="http://schemas.microsoft.com/office/powerpoint/2010/main" val="406425222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latin typeface="Arial" charset="0"/>
                <a:cs typeface="Arial" charset="0"/>
              </a:rPr>
              <a:t>Utility of </a:t>
            </a:r>
            <a:r>
              <a:rPr lang="en-US" smtClean="0">
                <a:latin typeface="Arial" charset="0"/>
                <a:cs typeface="Arial" charset="0"/>
              </a:rPr>
              <a:t>the Future?  </a:t>
            </a:r>
            <a:r>
              <a:rPr lang="en-US" dirty="0" smtClean="0">
                <a:latin typeface="Arial" charset="0"/>
                <a:cs typeface="Arial" charset="0"/>
              </a:rPr>
              <a:t>“Distribution System Operator”</a:t>
            </a:r>
            <a:endParaRPr lang="en-US" dirty="0"/>
          </a:p>
        </p:txBody>
      </p:sp>
      <p:pic>
        <p:nvPicPr>
          <p:cNvPr id="8" name="Picture 7" descr="CAISO Future Electricity System.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5904" y="785027"/>
            <a:ext cx="5067301" cy="5320980"/>
          </a:xfrm>
          <a:prstGeom prst="rect">
            <a:avLst/>
          </a:prstGeom>
        </p:spPr>
      </p:pic>
      <p:sp>
        <p:nvSpPr>
          <p:cNvPr id="10" name="TextBox 9"/>
          <p:cNvSpPr txBox="1"/>
          <p:nvPr/>
        </p:nvSpPr>
        <p:spPr>
          <a:xfrm>
            <a:off x="1174750" y="6035022"/>
            <a:ext cx="6794500" cy="523220"/>
          </a:xfrm>
          <a:prstGeom prst="rect">
            <a:avLst/>
          </a:prstGeom>
          <a:noFill/>
        </p:spPr>
        <p:txBody>
          <a:bodyPr wrap="square" rtlCol="0">
            <a:spAutoFit/>
          </a:bodyPr>
          <a:lstStyle/>
          <a:p>
            <a:pPr algn="ctr"/>
            <a:r>
              <a:rPr lang="en-US" sz="1400" b="1" i="1" dirty="0" smtClean="0"/>
              <a:t>Source:  </a:t>
            </a:r>
            <a:r>
              <a:rPr lang="en-US" sz="1400" b="1" i="1" dirty="0"/>
              <a:t>21st Century Electric Distribution System </a:t>
            </a:r>
            <a:r>
              <a:rPr lang="en-US" sz="1400" b="1" i="1" dirty="0" smtClean="0"/>
              <a:t>Operations, May 2014, </a:t>
            </a:r>
            <a:r>
              <a:rPr lang="en-US" sz="1400" dirty="0" smtClean="0"/>
              <a:t>by Lorenzo </a:t>
            </a:r>
            <a:r>
              <a:rPr lang="en-US" sz="1400" dirty="0" err="1" smtClean="0"/>
              <a:t>Kristov</a:t>
            </a:r>
            <a:r>
              <a:rPr lang="en-US" sz="1400" dirty="0" smtClean="0"/>
              <a:t> of CAISO and Paul Di Martini of the Caltech </a:t>
            </a:r>
            <a:r>
              <a:rPr lang="en-US" sz="1400" dirty="0" err="1" smtClean="0"/>
              <a:t>Resnick</a:t>
            </a:r>
            <a:r>
              <a:rPr lang="en-US" sz="1400" dirty="0" smtClean="0"/>
              <a:t> Institute</a:t>
            </a:r>
            <a:r>
              <a:rPr lang="en-US" sz="1400" b="1" i="1" dirty="0" smtClean="0"/>
              <a:t> </a:t>
            </a:r>
            <a:endParaRPr lang="en-US" sz="1400" b="1" i="1" dirty="0"/>
          </a:p>
        </p:txBody>
      </p:sp>
      <p:sp>
        <p:nvSpPr>
          <p:cNvPr id="6" name="Content Placeholder 2"/>
          <p:cNvSpPr txBox="1">
            <a:spLocks/>
          </p:cNvSpPr>
          <p:nvPr/>
        </p:nvSpPr>
        <p:spPr bwMode="auto">
          <a:xfrm>
            <a:off x="59557" y="835710"/>
            <a:ext cx="3966347" cy="48157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Tx/>
              <a:buBlip>
                <a:blip r:embed="rId4"/>
              </a:buBlip>
              <a:defRPr sz="3200">
                <a:solidFill>
                  <a:schemeClr val="tx2">
                    <a:lumMod val="65000"/>
                    <a:lumOff val="35000"/>
                  </a:schemeClr>
                </a:solidFill>
                <a:latin typeface="+mn-lt"/>
                <a:ea typeface="+mn-ea"/>
                <a:cs typeface="+mn-cs"/>
              </a:defRPr>
            </a:lvl1pPr>
            <a:lvl2pPr marL="742950" indent="-285750" algn="l" rtl="0" eaLnBrk="0" fontAlgn="base" hangingPunct="0">
              <a:spcBef>
                <a:spcPct val="20000"/>
              </a:spcBef>
              <a:spcAft>
                <a:spcPct val="0"/>
              </a:spcAft>
              <a:buClr>
                <a:srgbClr val="33CC33"/>
              </a:buClr>
              <a:buFontTx/>
              <a:buBlip>
                <a:blip r:embed="rId4"/>
              </a:buBlip>
              <a:defRPr sz="2800">
                <a:solidFill>
                  <a:schemeClr val="tx2">
                    <a:lumMod val="65000"/>
                    <a:lumOff val="35000"/>
                  </a:schemeClr>
                </a:solidFill>
                <a:latin typeface="+mn-lt"/>
                <a:ea typeface="+mn-ea"/>
                <a:cs typeface="+mn-cs"/>
              </a:defRPr>
            </a:lvl2pPr>
            <a:lvl3pPr marL="1143000" indent="-228600" algn="l" rtl="0" eaLnBrk="0" fontAlgn="base" hangingPunct="0">
              <a:spcBef>
                <a:spcPct val="20000"/>
              </a:spcBef>
              <a:spcAft>
                <a:spcPct val="0"/>
              </a:spcAft>
              <a:buClr>
                <a:srgbClr val="66FF33"/>
              </a:buClr>
              <a:buFontTx/>
              <a:buBlip>
                <a:blip r:embed="rId4"/>
              </a:buBlip>
              <a:defRPr sz="2400">
                <a:solidFill>
                  <a:schemeClr val="tx2">
                    <a:lumMod val="65000"/>
                    <a:lumOff val="35000"/>
                  </a:schemeClr>
                </a:solidFill>
                <a:latin typeface="+mn-lt"/>
                <a:ea typeface="+mn-ea"/>
                <a:cs typeface="+mn-cs"/>
              </a:defRPr>
            </a:lvl3pPr>
            <a:lvl4pPr marL="1600200" indent="-228600" algn="l" rtl="0" eaLnBrk="0" fontAlgn="base" hangingPunct="0">
              <a:spcBef>
                <a:spcPct val="20000"/>
              </a:spcBef>
              <a:spcAft>
                <a:spcPct val="0"/>
              </a:spcAft>
              <a:buFontTx/>
              <a:buBlip>
                <a:blip r:embed="rId4"/>
              </a:buBlip>
              <a:defRPr sz="2000">
                <a:solidFill>
                  <a:schemeClr val="tx2">
                    <a:lumMod val="65000"/>
                    <a:lumOff val="35000"/>
                  </a:schemeClr>
                </a:solidFill>
                <a:latin typeface="+mn-lt"/>
                <a:ea typeface="+mn-ea"/>
                <a:cs typeface="+mn-cs"/>
              </a:defRPr>
            </a:lvl4pPr>
            <a:lvl5pPr marL="2057400" indent="-228600" algn="l" rtl="0" eaLnBrk="0" fontAlgn="base" hangingPunct="0">
              <a:spcBef>
                <a:spcPct val="20000"/>
              </a:spcBef>
              <a:spcAft>
                <a:spcPct val="0"/>
              </a:spcAft>
              <a:buFontTx/>
              <a:buBlip>
                <a:blip r:embed="rId4"/>
              </a:buBlip>
              <a:defRPr sz="2000">
                <a:solidFill>
                  <a:schemeClr val="tx2">
                    <a:lumMod val="65000"/>
                    <a:lumOff val="35000"/>
                  </a:schemeClr>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US" sz="1800" b="1" dirty="0" smtClean="0">
                <a:solidFill>
                  <a:srgbClr val="000000"/>
                </a:solidFill>
              </a:rPr>
              <a:t>The Distribution System Operator (DSO) will:</a:t>
            </a:r>
          </a:p>
          <a:p>
            <a:endParaRPr lang="en-US" sz="900" dirty="0" smtClean="0">
              <a:solidFill>
                <a:srgbClr val="000000"/>
              </a:solidFill>
            </a:endParaRPr>
          </a:p>
          <a:p>
            <a:r>
              <a:rPr lang="en-US" sz="1800" dirty="0" smtClean="0">
                <a:solidFill>
                  <a:srgbClr val="000000"/>
                </a:solidFill>
              </a:rPr>
              <a:t>In real time, reliably operate the </a:t>
            </a:r>
            <a:r>
              <a:rPr lang="en-US" sz="1800" dirty="0">
                <a:solidFill>
                  <a:srgbClr val="000000"/>
                </a:solidFill>
              </a:rPr>
              <a:t>local distribution </a:t>
            </a:r>
            <a:r>
              <a:rPr lang="en-US" sz="1800" dirty="0" smtClean="0">
                <a:solidFill>
                  <a:srgbClr val="000000"/>
                </a:solidFill>
              </a:rPr>
              <a:t>system, optimizing all Distributed Energy Resources (DER):  micro</a:t>
            </a:r>
            <a:r>
              <a:rPr lang="en-US" sz="1800" dirty="0">
                <a:solidFill>
                  <a:srgbClr val="000000"/>
                </a:solidFill>
              </a:rPr>
              <a:t>-</a:t>
            </a:r>
            <a:r>
              <a:rPr lang="en-US" sz="1800" dirty="0" smtClean="0">
                <a:solidFill>
                  <a:srgbClr val="000000"/>
                </a:solidFill>
              </a:rPr>
              <a:t>grids, </a:t>
            </a:r>
            <a:r>
              <a:rPr lang="en-US" sz="1800" dirty="0" smtClean="0">
                <a:solidFill>
                  <a:schemeClr val="tx1"/>
                </a:solidFill>
              </a:rPr>
              <a:t>diverse </a:t>
            </a:r>
            <a:r>
              <a:rPr lang="en-US" sz="1800" dirty="0">
                <a:solidFill>
                  <a:schemeClr val="tx1"/>
                </a:solidFill>
              </a:rPr>
              <a:t>small-scale generation, </a:t>
            </a:r>
            <a:r>
              <a:rPr lang="en-US" sz="1800" dirty="0" smtClean="0">
                <a:solidFill>
                  <a:schemeClr val="tx1"/>
                </a:solidFill>
              </a:rPr>
              <a:t>self-optimizing customers, energy </a:t>
            </a:r>
            <a:r>
              <a:rPr lang="en-US" sz="1800" dirty="0">
                <a:solidFill>
                  <a:schemeClr val="tx1"/>
                </a:solidFill>
              </a:rPr>
              <a:t>storage, power flow control devices, </a:t>
            </a:r>
            <a:r>
              <a:rPr lang="en-US" sz="1800" dirty="0" smtClean="0">
                <a:solidFill>
                  <a:schemeClr val="tx1"/>
                </a:solidFill>
              </a:rPr>
              <a:t>demand response, etc.</a:t>
            </a:r>
          </a:p>
          <a:p>
            <a:endParaRPr lang="en-US" sz="900" dirty="0" smtClean="0">
              <a:solidFill>
                <a:schemeClr val="tx1"/>
              </a:solidFill>
            </a:endParaRPr>
          </a:p>
          <a:p>
            <a:r>
              <a:rPr lang="en-US" sz="1800" dirty="0" smtClean="0">
                <a:solidFill>
                  <a:srgbClr val="000000"/>
                </a:solidFill>
              </a:rPr>
              <a:t>Create a </a:t>
            </a:r>
            <a:r>
              <a:rPr lang="en-US" sz="1800" dirty="0">
                <a:solidFill>
                  <a:srgbClr val="000000"/>
                </a:solidFill>
              </a:rPr>
              <a:t>more stable and predictable interchange with the Transmission System Operator </a:t>
            </a:r>
            <a:r>
              <a:rPr lang="en-US" sz="1800" dirty="0" smtClean="0">
                <a:solidFill>
                  <a:srgbClr val="000000"/>
                </a:solidFill>
              </a:rPr>
              <a:t>(TSO) that relies on more local balancing of resources</a:t>
            </a:r>
            <a:endParaRPr lang="en-US" sz="1800" dirty="0">
              <a:solidFill>
                <a:srgbClr val="000000"/>
              </a:solidFill>
            </a:endParaRPr>
          </a:p>
        </p:txBody>
      </p:sp>
    </p:spTree>
    <p:extLst>
      <p:ext uri="{BB962C8B-B14F-4D97-AF65-F5344CB8AC3E}">
        <p14:creationId xmlns:p14="http://schemas.microsoft.com/office/powerpoint/2010/main" val="111235016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ormAutofit/>
          </a:bodyPr>
          <a:lstStyle/>
          <a:p>
            <a:pPr eaLnBrk="1" hangingPunct="1"/>
            <a:r>
              <a:rPr lang="en-US" dirty="0" smtClean="0">
                <a:latin typeface="Arial" charset="0"/>
                <a:cs typeface="Arial" charset="0"/>
              </a:rPr>
              <a:t>Is this Duck Real or a Decoy for Natural Gas?</a:t>
            </a:r>
          </a:p>
        </p:txBody>
      </p:sp>
      <p:pic>
        <p:nvPicPr>
          <p:cNvPr id="6" name="Picture 5" descr="Clean Coalition Logo_no tagline_updated_slideshowedit_zf2 yellow_final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1217" y="46181"/>
            <a:ext cx="1612783" cy="676656"/>
          </a:xfrm>
          <a:prstGeom prst="rect">
            <a:avLst/>
          </a:prstGeom>
        </p:spPr>
      </p:pic>
      <p:pic>
        <p:nvPicPr>
          <p:cNvPr id="5" name="Picture 4"/>
          <p:cNvPicPr>
            <a:picLocks noChangeAspect="1"/>
          </p:cNvPicPr>
          <p:nvPr/>
        </p:nvPicPr>
        <p:blipFill>
          <a:blip r:embed="rId4"/>
          <a:stretch>
            <a:fillRect/>
          </a:stretch>
        </p:blipFill>
        <p:spPr>
          <a:xfrm>
            <a:off x="482600" y="815063"/>
            <a:ext cx="7658100" cy="5672667"/>
          </a:xfrm>
          <a:prstGeom prst="rect">
            <a:avLst/>
          </a:prstGeom>
        </p:spPr>
      </p:pic>
      <p:sp>
        <p:nvSpPr>
          <p:cNvPr id="7" name="TextBox 6"/>
          <p:cNvSpPr txBox="1"/>
          <p:nvPr/>
        </p:nvSpPr>
        <p:spPr>
          <a:xfrm>
            <a:off x="5873905" y="6250802"/>
            <a:ext cx="2749395" cy="276999"/>
          </a:xfrm>
          <a:prstGeom prst="rect">
            <a:avLst/>
          </a:prstGeom>
          <a:noFill/>
        </p:spPr>
        <p:txBody>
          <a:bodyPr wrap="square" rtlCol="0">
            <a:spAutoFit/>
          </a:bodyPr>
          <a:lstStyle/>
          <a:p>
            <a:r>
              <a:rPr lang="en-US" sz="1200" dirty="0" smtClean="0"/>
              <a:t>Source: CAISO/NERC report (Nov 2013)</a:t>
            </a:r>
            <a:endParaRPr lang="en-US" sz="1200" dirty="0"/>
          </a:p>
        </p:txBody>
      </p:sp>
    </p:spTree>
    <p:extLst>
      <p:ext uri="{BB962C8B-B14F-4D97-AF65-F5344CB8AC3E}">
        <p14:creationId xmlns:p14="http://schemas.microsoft.com/office/powerpoint/2010/main" val="324127800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smtClean="0">
                <a:solidFill>
                  <a:schemeClr val="bg1"/>
                </a:solidFill>
                <a:latin typeface="Arial" charset="0"/>
                <a:cs typeface="Arial" charset="0"/>
              </a:rPr>
              <a:t>The California ISO Duck Chart (2012 – 2020)</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pic>
        <p:nvPicPr>
          <p:cNvPr id="2" name="Picture 1" descr="Screen Shot 2013-05-09 at 2.18.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2498"/>
            <a:ext cx="9144000" cy="5133252"/>
          </a:xfrm>
          <a:prstGeom prst="rect">
            <a:avLst/>
          </a:prstGeom>
        </p:spPr>
      </p:pic>
      <p:pic>
        <p:nvPicPr>
          <p:cNvPr id="3" name="Picture 2" descr="duckchar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50976"/>
            <a:ext cx="9144000" cy="5143500"/>
          </a:xfrm>
          <a:prstGeom prst="rect">
            <a:avLst/>
          </a:prstGeom>
        </p:spPr>
      </p:pic>
      <p:sp>
        <p:nvSpPr>
          <p:cNvPr id="6" name="Rounded Rectangular Callout 5"/>
          <p:cNvSpPr/>
          <p:nvPr/>
        </p:nvSpPr>
        <p:spPr>
          <a:xfrm>
            <a:off x="1838096" y="4277653"/>
            <a:ext cx="1256771" cy="1016000"/>
          </a:xfrm>
          <a:prstGeom prst="wedgeRoundRectCallout">
            <a:avLst>
              <a:gd name="adj1" fmla="val 102343"/>
              <a:gd name="adj2" fmla="val -9166"/>
              <a:gd name="adj3" fmla="val 16667"/>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800000"/>
                </a:solidFill>
              </a:rPr>
              <a:t>5,300 MW 8-11am</a:t>
            </a:r>
            <a:endParaRPr lang="en-US" dirty="0">
              <a:solidFill>
                <a:srgbClr val="800000"/>
              </a:solidFill>
            </a:endParaRPr>
          </a:p>
        </p:txBody>
      </p:sp>
      <p:sp>
        <p:nvSpPr>
          <p:cNvPr id="7" name="Rounded Rectangular Callout 6"/>
          <p:cNvSpPr/>
          <p:nvPr/>
        </p:nvSpPr>
        <p:spPr>
          <a:xfrm>
            <a:off x="6195783" y="4508500"/>
            <a:ext cx="1833299" cy="596899"/>
          </a:xfrm>
          <a:prstGeom prst="wedgeRoundRectCallout">
            <a:avLst>
              <a:gd name="adj1" fmla="val -86669"/>
              <a:gd name="adj2" fmla="val 97935"/>
              <a:gd name="adj3" fmla="val 16667"/>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800000"/>
                </a:solidFill>
              </a:rPr>
              <a:t>Potential </a:t>
            </a:r>
          </a:p>
          <a:p>
            <a:pPr algn="ctr"/>
            <a:r>
              <a:rPr lang="en-US" dirty="0" smtClean="0">
                <a:solidFill>
                  <a:srgbClr val="800000"/>
                </a:solidFill>
              </a:rPr>
              <a:t>over-generation</a:t>
            </a:r>
            <a:endParaRPr lang="en-US" dirty="0">
              <a:solidFill>
                <a:srgbClr val="800000"/>
              </a:solidFill>
            </a:endParaRPr>
          </a:p>
        </p:txBody>
      </p:sp>
      <p:sp>
        <p:nvSpPr>
          <p:cNvPr id="8" name="Rounded Rectangular Callout 7"/>
          <p:cNvSpPr/>
          <p:nvPr/>
        </p:nvSpPr>
        <p:spPr>
          <a:xfrm>
            <a:off x="4657901" y="2615720"/>
            <a:ext cx="1458504" cy="774604"/>
          </a:xfrm>
          <a:prstGeom prst="wedgeRoundRectCallout">
            <a:avLst>
              <a:gd name="adj1" fmla="val 78888"/>
              <a:gd name="adj2" fmla="val -18068"/>
              <a:gd name="adj3" fmla="val 16667"/>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800000"/>
                </a:solidFill>
              </a:rPr>
              <a:t>13,100 MW 5-8pm</a:t>
            </a:r>
            <a:endParaRPr lang="en-US" dirty="0">
              <a:solidFill>
                <a:srgbClr val="800000"/>
              </a:solidFill>
            </a:endParaRPr>
          </a:p>
        </p:txBody>
      </p:sp>
      <p:cxnSp>
        <p:nvCxnSpPr>
          <p:cNvPr id="9" name="Straight Arrow Connector 8"/>
          <p:cNvCxnSpPr/>
          <p:nvPr/>
        </p:nvCxnSpPr>
        <p:spPr>
          <a:xfrm>
            <a:off x="3409499" y="4191517"/>
            <a:ext cx="697282" cy="100673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195783" y="2252264"/>
            <a:ext cx="526950" cy="213122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20196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efa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9576"/>
            <a:ext cx="9144000" cy="4493728"/>
          </a:xfrm>
          <a:prstGeom prst="rect">
            <a:avLst/>
          </a:prstGeom>
        </p:spPr>
      </p:pic>
      <p:sp>
        <p:nvSpPr>
          <p:cNvPr id="34818" name="Title 1"/>
          <p:cNvSpPr>
            <a:spLocks noGrp="1"/>
          </p:cNvSpPr>
          <p:nvPr>
            <p:ph type="title" idx="4294967295"/>
          </p:nvPr>
        </p:nvSpPr>
        <p:spPr>
          <a:xfrm>
            <a:off x="0" y="0"/>
            <a:ext cx="7315200" cy="762000"/>
          </a:xfrm>
        </p:spPr>
        <p:txBody>
          <a:bodyPr/>
          <a:lstStyle/>
          <a:p>
            <a:pPr algn="l"/>
            <a:r>
              <a:rPr lang="en-US" sz="2400" b="1" dirty="0" smtClean="0">
                <a:solidFill>
                  <a:schemeClr val="bg1"/>
                </a:solidFill>
                <a:latin typeface="Arial" charset="0"/>
                <a:cs typeface="Arial" charset="0"/>
              </a:rPr>
              <a:t>CAISO Duck Chart (2020 Issues)</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pic>
        <p:nvPicPr>
          <p:cNvPr id="20" name="Picture 19" descr="defa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81100"/>
            <a:ext cx="9144000" cy="4516694"/>
          </a:xfrm>
          <a:prstGeom prst="rect">
            <a:avLst/>
          </a:prstGeom>
        </p:spPr>
      </p:pic>
      <p:sp>
        <p:nvSpPr>
          <p:cNvPr id="2" name="Rounded Rectangular Callout 1"/>
          <p:cNvSpPr/>
          <p:nvPr/>
        </p:nvSpPr>
        <p:spPr>
          <a:xfrm>
            <a:off x="1776039" y="3492500"/>
            <a:ext cx="1256771" cy="1016000"/>
          </a:xfrm>
          <a:prstGeom prst="wedgeRoundRectCallout">
            <a:avLst>
              <a:gd name="adj1" fmla="val 102343"/>
              <a:gd name="adj2" fmla="val -9166"/>
              <a:gd name="adj3" fmla="val 16667"/>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800000"/>
                </a:solidFill>
              </a:rPr>
              <a:t>5,300 MW 8-11am</a:t>
            </a:r>
            <a:endParaRPr lang="en-US" dirty="0">
              <a:solidFill>
                <a:srgbClr val="800000"/>
              </a:solidFill>
            </a:endParaRPr>
          </a:p>
        </p:txBody>
      </p:sp>
      <p:sp>
        <p:nvSpPr>
          <p:cNvPr id="6" name="Rounded Rectangular Callout 5"/>
          <p:cNvSpPr/>
          <p:nvPr/>
        </p:nvSpPr>
        <p:spPr>
          <a:xfrm>
            <a:off x="6286500" y="4000500"/>
            <a:ext cx="1833299" cy="596899"/>
          </a:xfrm>
          <a:prstGeom prst="wedgeRoundRectCallout">
            <a:avLst>
              <a:gd name="adj1" fmla="val -101910"/>
              <a:gd name="adj2" fmla="val -328"/>
              <a:gd name="adj3" fmla="val 16667"/>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800000"/>
                </a:solidFill>
              </a:rPr>
              <a:t>Potential </a:t>
            </a:r>
          </a:p>
          <a:p>
            <a:pPr algn="ctr"/>
            <a:r>
              <a:rPr lang="en-US" dirty="0" smtClean="0">
                <a:solidFill>
                  <a:srgbClr val="800000"/>
                </a:solidFill>
              </a:rPr>
              <a:t>over-generation</a:t>
            </a:r>
            <a:endParaRPr lang="en-US" dirty="0">
              <a:solidFill>
                <a:srgbClr val="800000"/>
              </a:solidFill>
            </a:endParaRPr>
          </a:p>
        </p:txBody>
      </p:sp>
      <p:sp>
        <p:nvSpPr>
          <p:cNvPr id="7" name="Rounded Rectangular Callout 6"/>
          <p:cNvSpPr/>
          <p:nvPr/>
        </p:nvSpPr>
        <p:spPr>
          <a:xfrm>
            <a:off x="4459791" y="2094377"/>
            <a:ext cx="1458504" cy="774604"/>
          </a:xfrm>
          <a:prstGeom prst="wedgeRoundRectCallout">
            <a:avLst>
              <a:gd name="adj1" fmla="val 78888"/>
              <a:gd name="adj2" fmla="val -18068"/>
              <a:gd name="adj3" fmla="val 16667"/>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800000"/>
                </a:solidFill>
              </a:rPr>
              <a:t>13,100 MW 5-8pm</a:t>
            </a:r>
            <a:endParaRPr lang="en-US" dirty="0">
              <a:solidFill>
                <a:srgbClr val="800000"/>
              </a:solidFill>
            </a:endParaRPr>
          </a:p>
        </p:txBody>
      </p:sp>
      <p:cxnSp>
        <p:nvCxnSpPr>
          <p:cNvPr id="13" name="Straight Arrow Connector 12"/>
          <p:cNvCxnSpPr/>
          <p:nvPr/>
        </p:nvCxnSpPr>
        <p:spPr>
          <a:xfrm>
            <a:off x="3262084" y="3317875"/>
            <a:ext cx="697282" cy="100673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5918295" y="1882378"/>
            <a:ext cx="692714" cy="213122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0" y="4842275"/>
            <a:ext cx="9144000" cy="8895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net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7205" y="5011053"/>
            <a:ext cx="1803175" cy="342857"/>
          </a:xfrm>
          <a:prstGeom prst="rect">
            <a:avLst/>
          </a:prstGeom>
        </p:spPr>
      </p:pic>
      <p:pic>
        <p:nvPicPr>
          <p:cNvPr id="18" name="Picture 17" descr="net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7205" y="5011053"/>
            <a:ext cx="1803175" cy="342857"/>
          </a:xfrm>
          <a:prstGeom prst="rect">
            <a:avLst/>
          </a:prstGeom>
        </p:spPr>
      </p:pic>
      <p:pic>
        <p:nvPicPr>
          <p:cNvPr id="19" name="Picture 18" descr="2013netlo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6886" y="5101773"/>
            <a:ext cx="1688889" cy="215873"/>
          </a:xfrm>
          <a:prstGeom prst="rect">
            <a:avLst/>
          </a:prstGeom>
        </p:spPr>
      </p:pic>
    </p:spTree>
    <p:extLst>
      <p:ext uri="{BB962C8B-B14F-4D97-AF65-F5344CB8AC3E}">
        <p14:creationId xmlns:p14="http://schemas.microsoft.com/office/powerpoint/2010/main" val="241396078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port:Export.jpg"/>
          <p:cNvPicPr>
            <a:picLocks noChangeAspect="1"/>
          </p:cNvPicPr>
          <p:nvPr/>
        </p:nvPicPr>
        <p:blipFill rotWithShape="1">
          <a:blip r:embed="rId3">
            <a:extLst>
              <a:ext uri="{28A0092B-C50C-407E-A947-70E740481C1C}">
                <a14:useLocalDpi xmlns:a14="http://schemas.microsoft.com/office/drawing/2010/main" val="0"/>
              </a:ext>
            </a:extLst>
          </a:blip>
          <a:srcRect t="2074" b="-4142"/>
          <a:stretch/>
        </p:blipFill>
        <p:spPr>
          <a:xfrm>
            <a:off x="0" y="1261872"/>
            <a:ext cx="9144000" cy="4599432"/>
          </a:xfrm>
          <a:prstGeom prst="rect">
            <a:avLst/>
          </a:prstGeom>
        </p:spPr>
      </p:pic>
      <p:sp>
        <p:nvSpPr>
          <p:cNvPr id="34818" name="Title 1"/>
          <p:cNvSpPr>
            <a:spLocks noGrp="1"/>
          </p:cNvSpPr>
          <p:nvPr>
            <p:ph type="title" idx="4294967295"/>
          </p:nvPr>
        </p:nvSpPr>
        <p:spPr>
          <a:xfrm>
            <a:off x="0" y="0"/>
            <a:ext cx="7315200" cy="762000"/>
          </a:xfrm>
        </p:spPr>
        <p:txBody>
          <a:bodyPr/>
          <a:lstStyle/>
          <a:p>
            <a:pPr algn="l"/>
            <a:r>
              <a:rPr lang="en-US" sz="2400" b="1" dirty="0" smtClean="0">
                <a:solidFill>
                  <a:schemeClr val="bg1"/>
                </a:solidFill>
                <a:latin typeface="Arial" charset="0"/>
                <a:cs typeface="Arial" charset="0"/>
              </a:rPr>
              <a:t>Flattening the Duck – Import/Export</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pic>
        <p:nvPicPr>
          <p:cNvPr id="2" name="Picture 1" descr="import:expo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79576"/>
            <a:ext cx="9144000" cy="4475116"/>
          </a:xfrm>
          <a:prstGeom prst="rect">
            <a:avLst/>
          </a:prstGeom>
        </p:spPr>
      </p:pic>
      <p:sp>
        <p:nvSpPr>
          <p:cNvPr id="5" name="TextBox 4"/>
          <p:cNvSpPr txBox="1"/>
          <p:nvPr/>
        </p:nvSpPr>
        <p:spPr>
          <a:xfrm>
            <a:off x="4076690" y="3004145"/>
            <a:ext cx="2095500" cy="369332"/>
          </a:xfrm>
          <a:prstGeom prst="rect">
            <a:avLst/>
          </a:prstGeom>
          <a:noFill/>
        </p:spPr>
        <p:txBody>
          <a:bodyPr wrap="square" rtlCol="0">
            <a:spAutoFit/>
          </a:bodyPr>
          <a:lstStyle/>
          <a:p>
            <a:r>
              <a:rPr lang="en-US" dirty="0" smtClean="0"/>
              <a:t>Import/Export</a:t>
            </a:r>
            <a:endParaRPr lang="en-US" dirty="0"/>
          </a:p>
        </p:txBody>
      </p:sp>
      <p:sp>
        <p:nvSpPr>
          <p:cNvPr id="7" name="Rectangle 6"/>
          <p:cNvSpPr/>
          <p:nvPr/>
        </p:nvSpPr>
        <p:spPr>
          <a:xfrm>
            <a:off x="0" y="4842275"/>
            <a:ext cx="9144000" cy="8895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2020net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0186" y="5505507"/>
            <a:ext cx="2311111" cy="266667"/>
          </a:xfrm>
          <a:prstGeom prst="rect">
            <a:avLst/>
          </a:prstGeom>
        </p:spPr>
      </p:pic>
      <p:pic>
        <p:nvPicPr>
          <p:cNvPr id="4" name="Picture 3" descr="importexpor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7925" y="5467412"/>
            <a:ext cx="1663492" cy="304762"/>
          </a:xfrm>
          <a:prstGeom prst="rect">
            <a:avLst/>
          </a:prstGeom>
        </p:spPr>
      </p:pic>
      <p:pic>
        <p:nvPicPr>
          <p:cNvPr id="12" name="Picture 11" descr="netloa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7205" y="5011053"/>
            <a:ext cx="1803175" cy="342857"/>
          </a:xfrm>
          <a:prstGeom prst="rect">
            <a:avLst/>
          </a:prstGeom>
        </p:spPr>
      </p:pic>
      <p:pic>
        <p:nvPicPr>
          <p:cNvPr id="13" name="Picture 12" descr="2013netload.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6886" y="5101773"/>
            <a:ext cx="1688889" cy="215873"/>
          </a:xfrm>
          <a:prstGeom prst="rect">
            <a:avLst/>
          </a:prstGeom>
        </p:spPr>
      </p:pic>
      <p:sp>
        <p:nvSpPr>
          <p:cNvPr id="14" name="Rectangle 13"/>
          <p:cNvSpPr/>
          <p:nvPr/>
        </p:nvSpPr>
        <p:spPr>
          <a:xfrm>
            <a:off x="1494387" y="5895949"/>
            <a:ext cx="6125997" cy="504851"/>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smtClean="0">
                <a:solidFill>
                  <a:schemeClr val="tx1"/>
                </a:solidFill>
                <a:latin typeface="Arial"/>
                <a:cs typeface="Arial"/>
              </a:rPr>
              <a:t>Need to study how much California can export, expected pricing, and whether additional regional coordination is advisable</a:t>
            </a:r>
            <a:endParaRPr lang="en-US" sz="1500" b="1" dirty="0">
              <a:solidFill>
                <a:schemeClr val="tx1"/>
              </a:solidFill>
              <a:latin typeface="Arial"/>
              <a:cs typeface="Arial"/>
            </a:endParaRPr>
          </a:p>
        </p:txBody>
      </p:sp>
    </p:spTree>
    <p:extLst>
      <p:ext uri="{BB962C8B-B14F-4D97-AF65-F5344CB8AC3E}">
        <p14:creationId xmlns:p14="http://schemas.microsoft.com/office/powerpoint/2010/main" val="198813090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9576"/>
            <a:ext cx="9144000" cy="4512024"/>
          </a:xfrm>
          <a:prstGeom prst="rect">
            <a:avLst/>
          </a:prstGeom>
        </p:spPr>
      </p:pic>
      <p:sp>
        <p:nvSpPr>
          <p:cNvPr id="34818" name="Title 1"/>
          <p:cNvSpPr>
            <a:spLocks noGrp="1"/>
          </p:cNvSpPr>
          <p:nvPr>
            <p:ph type="title" idx="4294967295"/>
          </p:nvPr>
        </p:nvSpPr>
        <p:spPr>
          <a:xfrm>
            <a:off x="0" y="0"/>
            <a:ext cx="7315200" cy="762000"/>
          </a:xfrm>
        </p:spPr>
        <p:txBody>
          <a:bodyPr>
            <a:noAutofit/>
          </a:bodyPr>
          <a:lstStyle/>
          <a:p>
            <a:pPr algn="l"/>
            <a:r>
              <a:rPr lang="en-US" sz="2400" b="1" dirty="0" smtClean="0">
                <a:solidFill>
                  <a:schemeClr val="bg1"/>
                </a:solidFill>
                <a:latin typeface="Arial" charset="0"/>
                <a:cs typeface="Arial" charset="0"/>
              </a:rPr>
              <a:t>Flattening the Duck – Demand Response</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3" name="TextBox 2"/>
          <p:cNvSpPr txBox="1"/>
          <p:nvPr/>
        </p:nvSpPr>
        <p:spPr>
          <a:xfrm>
            <a:off x="4140200" y="3092435"/>
            <a:ext cx="2095500" cy="369332"/>
          </a:xfrm>
          <a:prstGeom prst="rect">
            <a:avLst/>
          </a:prstGeom>
          <a:noFill/>
        </p:spPr>
        <p:txBody>
          <a:bodyPr wrap="square" rtlCol="0">
            <a:spAutoFit/>
          </a:bodyPr>
          <a:lstStyle/>
          <a:p>
            <a:r>
              <a:rPr lang="en-US" dirty="0" smtClean="0"/>
              <a:t>Demand Response</a:t>
            </a:r>
            <a:endParaRPr lang="en-US" dirty="0"/>
          </a:p>
        </p:txBody>
      </p:sp>
      <p:sp>
        <p:nvSpPr>
          <p:cNvPr id="6" name="Rectangle 5"/>
          <p:cNvSpPr/>
          <p:nvPr/>
        </p:nvSpPr>
        <p:spPr>
          <a:xfrm>
            <a:off x="0" y="4842275"/>
            <a:ext cx="9144000" cy="8895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2020net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0186" y="5505507"/>
            <a:ext cx="2311111" cy="266667"/>
          </a:xfrm>
          <a:prstGeom prst="rect">
            <a:avLst/>
          </a:prstGeom>
        </p:spPr>
      </p:pic>
      <p:pic>
        <p:nvPicPr>
          <p:cNvPr id="8" name="Picture 7" descr="net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7205" y="5011053"/>
            <a:ext cx="1803175" cy="342857"/>
          </a:xfrm>
          <a:prstGeom prst="rect">
            <a:avLst/>
          </a:prstGeom>
        </p:spPr>
      </p:pic>
      <p:pic>
        <p:nvPicPr>
          <p:cNvPr id="9" name="Picture 8" descr="2013netlo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6886" y="5101773"/>
            <a:ext cx="1688889" cy="215873"/>
          </a:xfrm>
          <a:prstGeom prst="rect">
            <a:avLst/>
          </a:prstGeom>
        </p:spPr>
      </p:pic>
      <p:pic>
        <p:nvPicPr>
          <p:cNvPr id="2" name="Picture 1" descr="demandrespons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4255" y="5491417"/>
            <a:ext cx="1993651" cy="266667"/>
          </a:xfrm>
          <a:prstGeom prst="rect">
            <a:avLst/>
          </a:prstGeom>
        </p:spPr>
      </p:pic>
      <p:sp>
        <p:nvSpPr>
          <p:cNvPr id="11" name="Rectangle 10"/>
          <p:cNvSpPr/>
          <p:nvPr/>
        </p:nvSpPr>
        <p:spPr>
          <a:xfrm>
            <a:off x="1494387" y="5895949"/>
            <a:ext cx="6125997" cy="504851"/>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smtClean="0">
                <a:solidFill>
                  <a:schemeClr val="tx1"/>
                </a:solidFill>
                <a:latin typeface="Arial"/>
                <a:cs typeface="Arial"/>
              </a:rPr>
              <a:t>California set a target of 1.5 million electric vehicles by 2025, </a:t>
            </a:r>
            <a:br>
              <a:rPr lang="en-US" sz="1500" b="1" dirty="0" smtClean="0">
                <a:solidFill>
                  <a:schemeClr val="tx1"/>
                </a:solidFill>
                <a:latin typeface="Arial"/>
                <a:cs typeface="Arial"/>
              </a:rPr>
            </a:br>
            <a:r>
              <a:rPr lang="en-US" sz="1500" b="1" dirty="0" smtClean="0">
                <a:solidFill>
                  <a:schemeClr val="tx1"/>
                </a:solidFill>
                <a:latin typeface="Arial"/>
                <a:cs typeface="Arial"/>
              </a:rPr>
              <a:t>representing an additional load of 10,000 MW </a:t>
            </a:r>
            <a:endParaRPr lang="en-US" sz="1500" b="1" dirty="0">
              <a:solidFill>
                <a:schemeClr val="tx1"/>
              </a:solidFill>
              <a:latin typeface="Arial"/>
              <a:cs typeface="Arial"/>
            </a:endParaRPr>
          </a:p>
        </p:txBody>
      </p:sp>
    </p:spTree>
    <p:extLst>
      <p:ext uri="{BB962C8B-B14F-4D97-AF65-F5344CB8AC3E}">
        <p14:creationId xmlns:p14="http://schemas.microsoft.com/office/powerpoint/2010/main" val="357209132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eryg stor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9576"/>
            <a:ext cx="9144000" cy="4507345"/>
          </a:xfrm>
          <a:prstGeom prst="rect">
            <a:avLst/>
          </a:prstGeom>
        </p:spPr>
      </p:pic>
      <p:sp>
        <p:nvSpPr>
          <p:cNvPr id="34818" name="Title 1"/>
          <p:cNvSpPr>
            <a:spLocks noGrp="1"/>
          </p:cNvSpPr>
          <p:nvPr>
            <p:ph type="title" idx="4294967295"/>
          </p:nvPr>
        </p:nvSpPr>
        <p:spPr>
          <a:xfrm>
            <a:off x="0" y="0"/>
            <a:ext cx="7315200" cy="762000"/>
          </a:xfrm>
        </p:spPr>
        <p:txBody>
          <a:bodyPr>
            <a:normAutofit/>
          </a:bodyPr>
          <a:lstStyle/>
          <a:p>
            <a:pPr algn="l"/>
            <a:r>
              <a:rPr lang="en-US" sz="2400" b="1" dirty="0" smtClean="0">
                <a:solidFill>
                  <a:schemeClr val="bg1"/>
                </a:solidFill>
                <a:latin typeface="Arial" charset="0"/>
                <a:cs typeface="Arial" charset="0"/>
              </a:rPr>
              <a:t>Flattening the Duck – Energy Storage</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5" name="TextBox 4"/>
          <p:cNvSpPr txBox="1"/>
          <p:nvPr/>
        </p:nvSpPr>
        <p:spPr>
          <a:xfrm>
            <a:off x="4178300" y="3050255"/>
            <a:ext cx="2095500" cy="369332"/>
          </a:xfrm>
          <a:prstGeom prst="rect">
            <a:avLst/>
          </a:prstGeom>
          <a:noFill/>
        </p:spPr>
        <p:txBody>
          <a:bodyPr wrap="square" rtlCol="0">
            <a:spAutoFit/>
          </a:bodyPr>
          <a:lstStyle/>
          <a:p>
            <a:r>
              <a:rPr lang="en-US" dirty="0" smtClean="0"/>
              <a:t>Energy Storage</a:t>
            </a:r>
            <a:endParaRPr lang="en-US" dirty="0"/>
          </a:p>
        </p:txBody>
      </p:sp>
      <p:sp>
        <p:nvSpPr>
          <p:cNvPr id="6" name="Rectangle 5"/>
          <p:cNvSpPr/>
          <p:nvPr/>
        </p:nvSpPr>
        <p:spPr>
          <a:xfrm>
            <a:off x="0" y="4842275"/>
            <a:ext cx="9144000" cy="8895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2020net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0186" y="5505507"/>
            <a:ext cx="2311111" cy="266667"/>
          </a:xfrm>
          <a:prstGeom prst="rect">
            <a:avLst/>
          </a:prstGeom>
        </p:spPr>
      </p:pic>
      <p:pic>
        <p:nvPicPr>
          <p:cNvPr id="8" name="Picture 7" descr="net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7205" y="5011053"/>
            <a:ext cx="1803175" cy="342857"/>
          </a:xfrm>
          <a:prstGeom prst="rect">
            <a:avLst/>
          </a:prstGeom>
        </p:spPr>
      </p:pic>
      <p:pic>
        <p:nvPicPr>
          <p:cNvPr id="9" name="Picture 8" descr="2013netlo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6886" y="5101773"/>
            <a:ext cx="1688889" cy="215873"/>
          </a:xfrm>
          <a:prstGeom prst="rect">
            <a:avLst/>
          </a:prstGeom>
        </p:spPr>
      </p:pic>
      <p:pic>
        <p:nvPicPr>
          <p:cNvPr id="2" name="Picture 1" descr="energystorag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0560" y="5491416"/>
            <a:ext cx="1688889" cy="266667"/>
          </a:xfrm>
          <a:prstGeom prst="rect">
            <a:avLst/>
          </a:prstGeom>
        </p:spPr>
      </p:pic>
      <p:sp>
        <p:nvSpPr>
          <p:cNvPr id="12" name="Rectangle 11"/>
          <p:cNvSpPr/>
          <p:nvPr/>
        </p:nvSpPr>
        <p:spPr>
          <a:xfrm>
            <a:off x="1154113" y="5905500"/>
            <a:ext cx="6783387" cy="444500"/>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smtClean="0">
                <a:solidFill>
                  <a:schemeClr val="tx1"/>
                </a:solidFill>
                <a:latin typeface="Arial"/>
                <a:cs typeface="Arial"/>
              </a:rPr>
              <a:t>California set a target of 1.325 GW of new cost-effective storage by 2020</a:t>
            </a:r>
            <a:endParaRPr lang="en-US" sz="1500" b="1" dirty="0">
              <a:solidFill>
                <a:schemeClr val="tx1"/>
              </a:solidFill>
              <a:latin typeface="Arial"/>
              <a:cs typeface="Arial"/>
            </a:endParaRPr>
          </a:p>
        </p:txBody>
      </p:sp>
    </p:spTree>
    <p:extLst>
      <p:ext uri="{BB962C8B-B14F-4D97-AF65-F5344CB8AC3E}">
        <p14:creationId xmlns:p14="http://schemas.microsoft.com/office/powerpoint/2010/main" val="74434821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rtail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9576"/>
            <a:ext cx="9144000" cy="4498258"/>
          </a:xfrm>
          <a:prstGeom prst="rect">
            <a:avLst/>
          </a:prstGeom>
        </p:spPr>
      </p:pic>
      <p:sp>
        <p:nvSpPr>
          <p:cNvPr id="34818" name="Title 1"/>
          <p:cNvSpPr>
            <a:spLocks noGrp="1"/>
          </p:cNvSpPr>
          <p:nvPr>
            <p:ph type="title" idx="4294967295"/>
          </p:nvPr>
        </p:nvSpPr>
        <p:spPr>
          <a:xfrm>
            <a:off x="0" y="0"/>
            <a:ext cx="7315200" cy="762000"/>
          </a:xfrm>
        </p:spPr>
        <p:txBody>
          <a:bodyPr/>
          <a:lstStyle/>
          <a:p>
            <a:pPr algn="l"/>
            <a:r>
              <a:rPr lang="en-US" sz="2400" b="1" dirty="0" smtClean="0">
                <a:solidFill>
                  <a:schemeClr val="bg1"/>
                </a:solidFill>
                <a:latin typeface="Arial" charset="0"/>
                <a:cs typeface="Arial" charset="0"/>
              </a:rPr>
              <a:t>Flattening </a:t>
            </a:r>
            <a:r>
              <a:rPr lang="en-US" sz="2400" b="1" dirty="0">
                <a:solidFill>
                  <a:schemeClr val="bg1"/>
                </a:solidFill>
                <a:latin typeface="Arial" charset="0"/>
                <a:cs typeface="Arial" charset="0"/>
              </a:rPr>
              <a:t>the Duck </a:t>
            </a:r>
            <a:r>
              <a:rPr lang="en-US" sz="2400" b="1" dirty="0" smtClean="0">
                <a:solidFill>
                  <a:schemeClr val="bg1"/>
                </a:solidFill>
                <a:latin typeface="Arial" charset="0"/>
                <a:cs typeface="Arial" charset="0"/>
              </a:rPr>
              <a:t>– Curtail Solar</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cxnSp>
        <p:nvCxnSpPr>
          <p:cNvPr id="6" name="Straight Arrow Connector 5"/>
          <p:cNvCxnSpPr/>
          <p:nvPr/>
        </p:nvCxnSpPr>
        <p:spPr>
          <a:xfrm flipH="1" flipV="1">
            <a:off x="5887805" y="4411629"/>
            <a:ext cx="524898" cy="1309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344606" y="3133209"/>
            <a:ext cx="1301141" cy="369332"/>
          </a:xfrm>
          <a:prstGeom prst="rect">
            <a:avLst/>
          </a:prstGeom>
          <a:noFill/>
        </p:spPr>
        <p:txBody>
          <a:bodyPr wrap="square" rtlCol="0">
            <a:spAutoFit/>
          </a:bodyPr>
          <a:lstStyle/>
          <a:p>
            <a:r>
              <a:rPr lang="en-US" dirty="0" smtClean="0"/>
              <a:t>Curtailment</a:t>
            </a:r>
            <a:endParaRPr lang="en-US" dirty="0"/>
          </a:p>
        </p:txBody>
      </p:sp>
      <p:sp>
        <p:nvSpPr>
          <p:cNvPr id="7" name="Rectangle 6"/>
          <p:cNvSpPr/>
          <p:nvPr/>
        </p:nvSpPr>
        <p:spPr>
          <a:xfrm>
            <a:off x="0" y="4842275"/>
            <a:ext cx="9144000" cy="8895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2020net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0186" y="5505507"/>
            <a:ext cx="2311111" cy="266667"/>
          </a:xfrm>
          <a:prstGeom prst="rect">
            <a:avLst/>
          </a:prstGeom>
        </p:spPr>
      </p:pic>
      <p:pic>
        <p:nvPicPr>
          <p:cNvPr id="10" name="Picture 9" descr="net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7205" y="5011053"/>
            <a:ext cx="1803175" cy="342857"/>
          </a:xfrm>
          <a:prstGeom prst="rect">
            <a:avLst/>
          </a:prstGeom>
        </p:spPr>
      </p:pic>
      <p:pic>
        <p:nvPicPr>
          <p:cNvPr id="11" name="Picture 10" descr="2013netlo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6886" y="5101773"/>
            <a:ext cx="1688889" cy="215873"/>
          </a:xfrm>
          <a:prstGeom prst="rect">
            <a:avLst/>
          </a:prstGeom>
        </p:spPr>
      </p:pic>
      <p:pic>
        <p:nvPicPr>
          <p:cNvPr id="3" name="Picture 2" descr="curtai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5087" y="5485070"/>
            <a:ext cx="1498413" cy="279365"/>
          </a:xfrm>
          <a:prstGeom prst="rect">
            <a:avLst/>
          </a:prstGeom>
        </p:spPr>
      </p:pic>
      <p:sp>
        <p:nvSpPr>
          <p:cNvPr id="12" name="Rectangle 11"/>
          <p:cNvSpPr/>
          <p:nvPr/>
        </p:nvSpPr>
        <p:spPr>
          <a:xfrm>
            <a:off x="876300" y="5956300"/>
            <a:ext cx="7391400" cy="381000"/>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smtClean="0">
                <a:solidFill>
                  <a:schemeClr val="tx1"/>
                </a:solidFill>
                <a:latin typeface="Arial"/>
                <a:cs typeface="Arial"/>
              </a:rPr>
              <a:t>Can also curtail </a:t>
            </a:r>
            <a:r>
              <a:rPr lang="en-US" sz="1500" b="1" dirty="0" err="1" smtClean="0">
                <a:solidFill>
                  <a:schemeClr val="tx1"/>
                </a:solidFill>
                <a:latin typeface="Arial"/>
                <a:cs typeface="Arial"/>
              </a:rPr>
              <a:t>baseload</a:t>
            </a:r>
            <a:r>
              <a:rPr lang="en-US" sz="1500" b="1" dirty="0" smtClean="0">
                <a:solidFill>
                  <a:schemeClr val="tx1"/>
                </a:solidFill>
                <a:latin typeface="Arial"/>
                <a:cs typeface="Arial"/>
              </a:rPr>
              <a:t> by scheduling maintenance during shoulder months</a:t>
            </a:r>
            <a:endParaRPr lang="en-US" sz="1500" b="1" dirty="0">
              <a:solidFill>
                <a:schemeClr val="tx1"/>
              </a:solidFill>
              <a:latin typeface="Arial"/>
              <a:cs typeface="Arial"/>
            </a:endParaRPr>
          </a:p>
        </p:txBody>
      </p:sp>
    </p:spTree>
    <p:extLst>
      <p:ext uri="{BB962C8B-B14F-4D97-AF65-F5344CB8AC3E}">
        <p14:creationId xmlns:p14="http://schemas.microsoft.com/office/powerpoint/2010/main" val="36705981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7315200" cy="762000"/>
          </a:xfrm>
        </p:spPr>
        <p:txBody>
          <a:bodyPr rtlCol="0">
            <a:normAutofit/>
          </a:bodyPr>
          <a:lstStyle/>
          <a:p>
            <a:pPr algn="l" eaLnBrk="1" fontAlgn="auto" hangingPunct="1">
              <a:spcAft>
                <a:spcPts val="0"/>
              </a:spcAft>
              <a:defRPr/>
            </a:pPr>
            <a:r>
              <a:rPr lang="en-US" sz="2400" b="1" dirty="0" smtClean="0">
                <a:solidFill>
                  <a:schemeClr val="bg1"/>
                </a:solidFill>
                <a:latin typeface="Arial" pitchFamily="34" charset="0"/>
                <a:cs typeface="Arial" pitchFamily="34" charset="0"/>
              </a:rPr>
              <a:t>Expertise Supporting Utilities </a:t>
            </a:r>
            <a:r>
              <a:rPr lang="en-US" sz="2400" b="1" dirty="0" smtClean="0">
                <a:solidFill>
                  <a:schemeClr val="bg1"/>
                </a:solidFill>
                <a:latin typeface="Arial" pitchFamily="34" charset="0"/>
                <a:cs typeface="Arial" pitchFamily="34" charset="0"/>
              </a:rPr>
              <a:t>&amp; Communities</a:t>
            </a:r>
            <a:endParaRPr lang="en-US" sz="2400" b="1" dirty="0">
              <a:solidFill>
                <a:schemeClr val="bg1"/>
              </a:solidFill>
              <a:latin typeface="Arial" pitchFamily="34" charset="0"/>
              <a:cs typeface="Arial" pitchFamily="34" charset="0"/>
            </a:endParaRPr>
          </a:p>
        </p:txBody>
      </p:sp>
      <p:pic>
        <p:nvPicPr>
          <p:cNvPr id="4" name="Picture 3" descr="Clean Coalition Logo_no tagline_updated_slideshowedit_zf2 yellow_final2.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31217" y="46181"/>
            <a:ext cx="1612783" cy="676656"/>
          </a:xfrm>
          <a:prstGeom prst="rect">
            <a:avLst/>
          </a:prstGeom>
        </p:spPr>
      </p:pic>
      <p:pic>
        <p:nvPicPr>
          <p:cNvPr id="6" name="Picture 4" descr="http://pixabay.com/static/uploads/photo/2014/11/10/11/43/map-525349_64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55334" y="2045388"/>
            <a:ext cx="2009449" cy="1193110"/>
          </a:xfrm>
          <a:prstGeom prst="rect">
            <a:avLst/>
          </a:prstGeom>
          <a:noFill/>
        </p:spPr>
      </p:pic>
      <p:sp>
        <p:nvSpPr>
          <p:cNvPr id="12" name="TextBox 11"/>
          <p:cNvSpPr txBox="1"/>
          <p:nvPr/>
        </p:nvSpPr>
        <p:spPr>
          <a:xfrm>
            <a:off x="2455334" y="4152900"/>
            <a:ext cx="2134650" cy="1077218"/>
          </a:xfrm>
          <a:prstGeom prst="rect">
            <a:avLst/>
          </a:prstGeom>
          <a:noFill/>
        </p:spPr>
        <p:txBody>
          <a:bodyPr wrap="square" rtlCol="0">
            <a:spAutoFit/>
          </a:bodyPr>
          <a:lstStyle/>
          <a:p>
            <a:pPr fontAlgn="base">
              <a:spcBef>
                <a:spcPct val="0"/>
              </a:spcBef>
              <a:spcAft>
                <a:spcPct val="0"/>
              </a:spcAft>
            </a:pPr>
            <a:r>
              <a:rPr lang="en-US" sz="1600" dirty="0" err="1" smtClean="0">
                <a:solidFill>
                  <a:srgbClr val="000000"/>
                </a:solidFill>
                <a:latin typeface="Arial" charset="0"/>
                <a:ea typeface="ＭＳ Ｐゴシック"/>
                <a:cs typeface="ＭＳ Ｐゴシック"/>
              </a:rPr>
              <a:t>Powerflow</a:t>
            </a:r>
            <a:r>
              <a:rPr lang="en-US" sz="1600" dirty="0" smtClean="0">
                <a:solidFill>
                  <a:srgbClr val="000000"/>
                </a:solidFill>
                <a:latin typeface="Arial" charset="0"/>
                <a:ea typeface="ＭＳ Ｐゴシック"/>
                <a:cs typeface="ＭＳ Ｐゴシック"/>
              </a:rPr>
              <a:t> modeling;  DER optimization</a:t>
            </a:r>
            <a:r>
              <a:rPr lang="en-US" sz="1600" dirty="0">
                <a:solidFill>
                  <a:srgbClr val="000000"/>
                </a:solidFill>
                <a:latin typeface="Arial" charset="0"/>
                <a:ea typeface="ＭＳ Ｐゴシック"/>
                <a:cs typeface="ＭＳ Ｐゴシック"/>
              </a:rPr>
              <a:t> </a:t>
            </a:r>
          </a:p>
          <a:p>
            <a:pPr marL="285750" indent="-285750" fontAlgn="base">
              <a:spcBef>
                <a:spcPct val="0"/>
              </a:spcBef>
              <a:spcAft>
                <a:spcPct val="0"/>
              </a:spcAft>
              <a:buFont typeface="Arial"/>
              <a:buChar char="•"/>
            </a:pPr>
            <a:r>
              <a:rPr lang="en-US" sz="1600" dirty="0" smtClean="0">
                <a:solidFill>
                  <a:srgbClr val="000000"/>
                </a:solidFill>
                <a:latin typeface="Arial" charset="0"/>
                <a:ea typeface="ＭＳ Ｐゴシック"/>
                <a:cs typeface="ＭＳ Ｐゴシック"/>
              </a:rPr>
              <a:t>PG&amp;E</a:t>
            </a:r>
          </a:p>
          <a:p>
            <a:pPr marL="285750" indent="-285750" fontAlgn="base">
              <a:spcBef>
                <a:spcPct val="0"/>
              </a:spcBef>
              <a:spcAft>
                <a:spcPct val="0"/>
              </a:spcAft>
              <a:buFont typeface="Arial"/>
              <a:buChar char="•"/>
            </a:pPr>
            <a:r>
              <a:rPr lang="en-US" sz="1600" dirty="0" smtClean="0">
                <a:solidFill>
                  <a:srgbClr val="000000"/>
                </a:solidFill>
                <a:latin typeface="Arial" charset="0"/>
                <a:ea typeface="ＭＳ Ｐゴシック"/>
                <a:cs typeface="ＭＳ Ｐゴシック"/>
              </a:rPr>
              <a:t>PSEG </a:t>
            </a:r>
          </a:p>
        </p:txBody>
      </p:sp>
      <p:sp>
        <p:nvSpPr>
          <p:cNvPr id="13" name="TextBox 12"/>
          <p:cNvSpPr txBox="1"/>
          <p:nvPr/>
        </p:nvSpPr>
        <p:spPr>
          <a:xfrm>
            <a:off x="4579417" y="4152900"/>
            <a:ext cx="2192867" cy="2308324"/>
          </a:xfrm>
          <a:prstGeom prst="rect">
            <a:avLst/>
          </a:prstGeom>
          <a:noFill/>
        </p:spPr>
        <p:txBody>
          <a:bodyPr wrap="square" rtlCol="0">
            <a:spAutoFit/>
          </a:bodyPr>
          <a:lstStyle/>
          <a:p>
            <a:pPr fontAlgn="base">
              <a:spcBef>
                <a:spcPct val="0"/>
              </a:spcBef>
              <a:spcAft>
                <a:spcPct val="0"/>
              </a:spcAft>
            </a:pPr>
            <a:r>
              <a:rPr lang="en-US" sz="1600" dirty="0" smtClean="0">
                <a:solidFill>
                  <a:srgbClr val="000000"/>
                </a:solidFill>
                <a:latin typeface="Arial" charset="0"/>
                <a:ea typeface="ＭＳ Ｐゴシック"/>
                <a:cs typeface="ＭＳ Ｐゴシック"/>
              </a:rPr>
              <a:t>Procurement and interconnection </a:t>
            </a:r>
          </a:p>
          <a:p>
            <a:pPr marL="285750" indent="-285750" fontAlgn="base">
              <a:spcBef>
                <a:spcPct val="0"/>
              </a:spcBef>
              <a:spcAft>
                <a:spcPct val="0"/>
              </a:spcAft>
              <a:buFont typeface="Arial"/>
              <a:buChar char="•"/>
            </a:pPr>
            <a:r>
              <a:rPr lang="en-US" sz="1600" dirty="0" smtClean="0">
                <a:solidFill>
                  <a:srgbClr val="000000"/>
                </a:solidFill>
                <a:latin typeface="Arial" charset="0"/>
                <a:ea typeface="ＭＳ Ｐゴシック"/>
                <a:cs typeface="ＭＳ Ｐゴシック"/>
              </a:rPr>
              <a:t>LADWP</a:t>
            </a:r>
            <a:r>
              <a:rPr lang="en-US" sz="1600" dirty="0">
                <a:solidFill>
                  <a:srgbClr val="000000"/>
                </a:solidFill>
                <a:latin typeface="Arial" charset="0"/>
                <a:ea typeface="ＭＳ Ｐゴシック"/>
                <a:cs typeface="ＭＳ Ｐゴシック"/>
              </a:rPr>
              <a:t>, </a:t>
            </a:r>
            <a:r>
              <a:rPr lang="en-US" sz="1600" dirty="0" smtClean="0">
                <a:solidFill>
                  <a:srgbClr val="000000"/>
                </a:solidFill>
                <a:latin typeface="Arial" charset="0"/>
                <a:ea typeface="ＭＳ Ｐゴシック"/>
                <a:cs typeface="ＭＳ Ｐゴシック"/>
              </a:rPr>
              <a:t>Fort Collins, PSEG</a:t>
            </a:r>
          </a:p>
          <a:p>
            <a:pPr marL="285750" indent="-285750" fontAlgn="base">
              <a:spcBef>
                <a:spcPct val="0"/>
              </a:spcBef>
              <a:spcAft>
                <a:spcPct val="0"/>
              </a:spcAft>
              <a:buFont typeface="Arial"/>
              <a:buChar char="•"/>
            </a:pPr>
            <a:r>
              <a:rPr lang="en-US" sz="1600" dirty="0" smtClean="0">
                <a:solidFill>
                  <a:srgbClr val="000000"/>
                </a:solidFill>
                <a:latin typeface="Arial" charset="0"/>
                <a:ea typeface="ＭＳ Ｐゴシック"/>
                <a:cs typeface="ＭＳ Ｐゴシック"/>
              </a:rPr>
              <a:t>City of Palo Alto (FIT and solar canopy RFP)</a:t>
            </a:r>
          </a:p>
          <a:p>
            <a:pPr marL="285750" indent="-285750" fontAlgn="base">
              <a:spcBef>
                <a:spcPct val="0"/>
              </a:spcBef>
              <a:spcAft>
                <a:spcPct val="0"/>
              </a:spcAft>
              <a:buFont typeface="Arial"/>
              <a:buChar char="•"/>
            </a:pPr>
            <a:r>
              <a:rPr lang="en-US" sz="1600" dirty="0">
                <a:solidFill>
                  <a:srgbClr val="000000"/>
                </a:solidFill>
                <a:latin typeface="Arial" charset="0"/>
                <a:ea typeface="ＭＳ Ｐゴシック"/>
                <a:cs typeface="ＭＳ Ｐゴシック"/>
              </a:rPr>
              <a:t>RAM, </a:t>
            </a:r>
            <a:r>
              <a:rPr lang="en-US" sz="1600" dirty="0" err="1">
                <a:solidFill>
                  <a:srgbClr val="000000"/>
                </a:solidFill>
                <a:latin typeface="Arial" charset="0"/>
                <a:ea typeface="ＭＳ Ｐゴシック"/>
                <a:cs typeface="ＭＳ Ｐゴシック"/>
              </a:rPr>
              <a:t>ReMAT</a:t>
            </a:r>
            <a:endParaRPr lang="en-US" sz="1600" dirty="0">
              <a:solidFill>
                <a:srgbClr val="000000"/>
              </a:solidFill>
              <a:latin typeface="Arial" charset="0"/>
              <a:ea typeface="ＭＳ Ｐゴシック"/>
              <a:cs typeface="ＭＳ Ｐゴシック"/>
            </a:endParaRPr>
          </a:p>
          <a:p>
            <a:pPr marL="285750" indent="-285750" fontAlgn="base">
              <a:spcBef>
                <a:spcPct val="0"/>
              </a:spcBef>
              <a:spcAft>
                <a:spcPct val="0"/>
              </a:spcAft>
              <a:buFont typeface="Arial"/>
              <a:buChar char="•"/>
            </a:pPr>
            <a:r>
              <a:rPr lang="en-US" sz="1600" dirty="0" smtClean="0">
                <a:solidFill>
                  <a:srgbClr val="000000"/>
                </a:solidFill>
                <a:latin typeface="Arial" charset="0"/>
                <a:ea typeface="ＭＳ Ｐゴシック"/>
                <a:cs typeface="ＭＳ Ｐゴシック"/>
              </a:rPr>
              <a:t>Rule 21 &amp; FERC</a:t>
            </a:r>
            <a:endParaRPr lang="en-US" sz="1600" dirty="0">
              <a:solidFill>
                <a:srgbClr val="000000"/>
              </a:solidFill>
              <a:latin typeface="Arial" charset="0"/>
              <a:ea typeface="ＭＳ Ｐゴシック"/>
              <a:cs typeface="ＭＳ Ｐゴシック"/>
            </a:endParaRPr>
          </a:p>
        </p:txBody>
      </p:sp>
      <p:sp>
        <p:nvSpPr>
          <p:cNvPr id="14" name="TextBox 13"/>
          <p:cNvSpPr txBox="1"/>
          <p:nvPr/>
        </p:nvSpPr>
        <p:spPr>
          <a:xfrm>
            <a:off x="6760673" y="4152900"/>
            <a:ext cx="2204478" cy="1323439"/>
          </a:xfrm>
          <a:prstGeom prst="rect">
            <a:avLst/>
          </a:prstGeom>
          <a:noFill/>
        </p:spPr>
        <p:txBody>
          <a:bodyPr wrap="square" rtlCol="0">
            <a:spAutoFit/>
          </a:bodyPr>
          <a:lstStyle/>
          <a:p>
            <a:pPr fontAlgn="base">
              <a:spcBef>
                <a:spcPct val="0"/>
              </a:spcBef>
              <a:spcAft>
                <a:spcPct val="0"/>
              </a:spcAft>
            </a:pPr>
            <a:r>
              <a:rPr lang="en-US" sz="1600" dirty="0" smtClean="0">
                <a:solidFill>
                  <a:srgbClr val="000000"/>
                </a:solidFill>
                <a:latin typeface="Arial" charset="0"/>
                <a:ea typeface="ＭＳ Ｐゴシック"/>
                <a:cs typeface="ＭＳ Ｐゴシック"/>
              </a:rPr>
              <a:t>Design and implementation</a:t>
            </a:r>
          </a:p>
          <a:p>
            <a:pPr marL="285750" indent="-285750" fontAlgn="base">
              <a:spcBef>
                <a:spcPct val="0"/>
              </a:spcBef>
              <a:spcAft>
                <a:spcPct val="0"/>
              </a:spcAft>
              <a:buFont typeface="Arial"/>
              <a:buChar char="•"/>
            </a:pPr>
            <a:r>
              <a:rPr lang="en-US" sz="1600" dirty="0" smtClean="0">
                <a:solidFill>
                  <a:srgbClr val="000000"/>
                </a:solidFill>
                <a:latin typeface="Arial" charset="0"/>
                <a:ea typeface="ＭＳ Ｐゴシック"/>
                <a:cs typeface="ＭＳ Ｐゴシック"/>
              </a:rPr>
              <a:t>San Francisco, CA</a:t>
            </a:r>
          </a:p>
          <a:p>
            <a:pPr marL="285750" indent="-285750" fontAlgn="base">
              <a:spcBef>
                <a:spcPct val="0"/>
              </a:spcBef>
              <a:spcAft>
                <a:spcPct val="0"/>
              </a:spcAft>
              <a:buFont typeface="Arial"/>
              <a:buChar char="•"/>
            </a:pPr>
            <a:r>
              <a:rPr lang="en-US" sz="1600" dirty="0" smtClean="0">
                <a:solidFill>
                  <a:srgbClr val="000000"/>
                </a:solidFill>
                <a:latin typeface="Arial" charset="0"/>
                <a:ea typeface="ＭＳ Ｐゴシック"/>
                <a:cs typeface="ＭＳ Ｐゴシック"/>
              </a:rPr>
              <a:t>Long Island, NY</a:t>
            </a:r>
          </a:p>
          <a:p>
            <a:pPr marL="285750" indent="-285750" fontAlgn="base">
              <a:spcBef>
                <a:spcPct val="0"/>
              </a:spcBef>
              <a:spcAft>
                <a:spcPct val="0"/>
              </a:spcAft>
              <a:buFont typeface="Arial"/>
              <a:buChar char="•"/>
            </a:pPr>
            <a:r>
              <a:rPr lang="en-US" sz="1600" dirty="0" smtClean="0">
                <a:solidFill>
                  <a:srgbClr val="000000"/>
                </a:solidFill>
                <a:latin typeface="Arial" charset="0"/>
                <a:ea typeface="ＭＳ Ｐゴシック"/>
                <a:cs typeface="ＭＳ Ｐゴシック"/>
              </a:rPr>
              <a:t>U.S. Virgin Islands</a:t>
            </a:r>
          </a:p>
        </p:txBody>
      </p:sp>
      <p:sp>
        <p:nvSpPr>
          <p:cNvPr id="8" name="Rectangle 7"/>
          <p:cNvSpPr/>
          <p:nvPr/>
        </p:nvSpPr>
        <p:spPr>
          <a:xfrm>
            <a:off x="204250" y="3420533"/>
            <a:ext cx="2156901" cy="560392"/>
          </a:xfrm>
          <a:prstGeom prst="rect">
            <a:avLst/>
          </a:prstGeom>
          <a:solidFill>
            <a:schemeClr val="bg2">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dirty="0" smtClean="0">
                <a:solidFill>
                  <a:srgbClr val="FFFFFF"/>
                </a:solidFill>
                <a:latin typeface="Arial"/>
                <a:ea typeface="ＭＳ Ｐゴシック"/>
                <a:cs typeface="Arial"/>
              </a:rPr>
              <a:t>Analysis &amp; Planning</a:t>
            </a:r>
            <a:endParaRPr lang="en-US" dirty="0">
              <a:solidFill>
                <a:srgbClr val="FFFFFF"/>
              </a:solidFill>
              <a:latin typeface="Arial"/>
              <a:ea typeface="ＭＳ Ｐゴシック"/>
              <a:cs typeface="Arial"/>
            </a:endParaRPr>
          </a:p>
        </p:txBody>
      </p:sp>
      <p:sp>
        <p:nvSpPr>
          <p:cNvPr id="9" name="Rectangle 8"/>
          <p:cNvSpPr/>
          <p:nvPr/>
        </p:nvSpPr>
        <p:spPr>
          <a:xfrm>
            <a:off x="4589984" y="2771250"/>
            <a:ext cx="2156901" cy="1209675"/>
          </a:xfrm>
          <a:prstGeom prst="rect">
            <a:avLst/>
          </a:prstGeom>
          <a:solidFill>
            <a:schemeClr val="bg2">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dirty="0" smtClean="0">
                <a:solidFill>
                  <a:srgbClr val="FFFFFF"/>
                </a:solidFill>
                <a:latin typeface="Arial"/>
                <a:ea typeface="ＭＳ Ｐゴシック"/>
                <a:cs typeface="Arial"/>
              </a:rPr>
              <a:t>Program Design</a:t>
            </a:r>
            <a:endParaRPr lang="en-US" dirty="0">
              <a:solidFill>
                <a:srgbClr val="FFFFFF"/>
              </a:solidFill>
              <a:latin typeface="Arial"/>
              <a:ea typeface="ＭＳ Ｐゴシック"/>
              <a:cs typeface="Arial"/>
            </a:endParaRPr>
          </a:p>
        </p:txBody>
      </p:sp>
      <p:sp>
        <p:nvSpPr>
          <p:cNvPr id="10" name="Rectangle 9"/>
          <p:cNvSpPr/>
          <p:nvPr/>
        </p:nvSpPr>
        <p:spPr>
          <a:xfrm>
            <a:off x="6782850" y="2374900"/>
            <a:ext cx="2156901" cy="1606024"/>
          </a:xfrm>
          <a:prstGeom prst="rect">
            <a:avLst/>
          </a:prstGeom>
          <a:solidFill>
            <a:schemeClr val="bg2">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dirty="0" smtClean="0">
                <a:solidFill>
                  <a:srgbClr val="FFFFFF"/>
                </a:solidFill>
                <a:latin typeface="Arial"/>
                <a:ea typeface="ＭＳ Ｐゴシック"/>
                <a:cs typeface="Arial"/>
              </a:rPr>
              <a:t>Community Microgrid Projects</a:t>
            </a:r>
            <a:endParaRPr lang="en-US" dirty="0">
              <a:solidFill>
                <a:srgbClr val="FFFFFF"/>
              </a:solidFill>
              <a:latin typeface="Arial"/>
              <a:ea typeface="ＭＳ Ｐゴシック"/>
              <a:cs typeface="Arial"/>
            </a:endParaRPr>
          </a:p>
        </p:txBody>
      </p:sp>
      <p:sp>
        <p:nvSpPr>
          <p:cNvPr id="15" name="Rectangle 14"/>
          <p:cNvSpPr/>
          <p:nvPr/>
        </p:nvSpPr>
        <p:spPr>
          <a:xfrm>
            <a:off x="2397117" y="3136900"/>
            <a:ext cx="2156901" cy="844025"/>
          </a:xfrm>
          <a:prstGeom prst="rect">
            <a:avLst/>
          </a:prstGeom>
          <a:solidFill>
            <a:schemeClr val="bg2">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dirty="0" smtClean="0">
                <a:solidFill>
                  <a:srgbClr val="FFFFFF"/>
                </a:solidFill>
                <a:latin typeface="Arial"/>
                <a:ea typeface="ＭＳ Ｐゴシック"/>
                <a:cs typeface="Arial"/>
              </a:rPr>
              <a:t>Grid Modeling &amp; Optimization</a:t>
            </a:r>
            <a:endParaRPr lang="en-US" dirty="0">
              <a:solidFill>
                <a:srgbClr val="FFFFFF"/>
              </a:solidFill>
              <a:latin typeface="Arial"/>
              <a:ea typeface="ＭＳ Ｐゴシック"/>
              <a:cs typeface="Arial"/>
            </a:endParaRPr>
          </a:p>
        </p:txBody>
      </p:sp>
      <p:sp>
        <p:nvSpPr>
          <p:cNvPr id="16" name="TextBox 15"/>
          <p:cNvSpPr txBox="1"/>
          <p:nvPr/>
        </p:nvSpPr>
        <p:spPr>
          <a:xfrm>
            <a:off x="240216" y="4152900"/>
            <a:ext cx="2156901" cy="1569660"/>
          </a:xfrm>
          <a:prstGeom prst="rect">
            <a:avLst/>
          </a:prstGeom>
          <a:noFill/>
        </p:spPr>
        <p:txBody>
          <a:bodyPr wrap="square" rtlCol="0">
            <a:spAutoFit/>
          </a:bodyPr>
          <a:lstStyle/>
          <a:p>
            <a:pPr fontAlgn="base">
              <a:spcBef>
                <a:spcPct val="0"/>
              </a:spcBef>
              <a:spcAft>
                <a:spcPct val="0"/>
              </a:spcAft>
            </a:pPr>
            <a:r>
              <a:rPr lang="en-US" sz="1600" dirty="0" smtClean="0">
                <a:solidFill>
                  <a:srgbClr val="000000"/>
                </a:solidFill>
                <a:latin typeface="Arial" charset="0"/>
                <a:ea typeface="ＭＳ Ｐゴシック"/>
                <a:cs typeface="ＭＳ Ｐゴシック"/>
              </a:rPr>
              <a:t>DG siting surveys; full DER cost and value analysis</a:t>
            </a:r>
          </a:p>
          <a:p>
            <a:pPr marL="285750" indent="-285750" fontAlgn="base">
              <a:spcBef>
                <a:spcPct val="0"/>
              </a:spcBef>
              <a:spcAft>
                <a:spcPct val="0"/>
              </a:spcAft>
              <a:buFont typeface="Arial"/>
              <a:buChar char="•"/>
            </a:pPr>
            <a:r>
              <a:rPr lang="en-US" sz="1600" dirty="0" smtClean="0">
                <a:solidFill>
                  <a:srgbClr val="000000"/>
                </a:solidFill>
                <a:latin typeface="Arial" charset="0"/>
                <a:ea typeface="ＭＳ Ｐゴシック"/>
                <a:cs typeface="ＭＳ Ｐゴシック"/>
              </a:rPr>
              <a:t>PG&amp;E</a:t>
            </a:r>
          </a:p>
          <a:p>
            <a:pPr marL="285750" indent="-285750" fontAlgn="base">
              <a:spcBef>
                <a:spcPct val="0"/>
              </a:spcBef>
              <a:spcAft>
                <a:spcPct val="0"/>
              </a:spcAft>
              <a:buFont typeface="Arial"/>
              <a:buChar char="•"/>
            </a:pPr>
            <a:r>
              <a:rPr lang="en-US" sz="1600" dirty="0" smtClean="0">
                <a:solidFill>
                  <a:srgbClr val="000000"/>
                </a:solidFill>
                <a:latin typeface="Arial" charset="0"/>
                <a:ea typeface="ＭＳ Ｐゴシック"/>
                <a:cs typeface="ＭＳ Ｐゴシック"/>
              </a:rPr>
              <a:t>PSEG</a:t>
            </a:r>
          </a:p>
          <a:p>
            <a:pPr marL="285750" indent="-285750" fontAlgn="base">
              <a:spcBef>
                <a:spcPct val="0"/>
              </a:spcBef>
              <a:spcAft>
                <a:spcPct val="0"/>
              </a:spcAft>
              <a:buFont typeface="Arial"/>
              <a:buChar char="•"/>
            </a:pPr>
            <a:r>
              <a:rPr lang="en-US" sz="1600" dirty="0" smtClean="0">
                <a:solidFill>
                  <a:srgbClr val="000000"/>
                </a:solidFill>
                <a:latin typeface="Arial" charset="0"/>
                <a:ea typeface="ＭＳ Ｐゴシック"/>
                <a:cs typeface="ＭＳ Ｐゴシック"/>
              </a:rPr>
              <a:t>SCE</a:t>
            </a:r>
            <a:endParaRPr lang="en-US" sz="1600" dirty="0">
              <a:solidFill>
                <a:srgbClr val="000000"/>
              </a:solidFill>
              <a:latin typeface="Arial" charset="0"/>
              <a:ea typeface="ＭＳ Ｐゴシック"/>
              <a:cs typeface="ＭＳ Ｐゴシック"/>
            </a:endParaRPr>
          </a:p>
        </p:txBody>
      </p:sp>
      <p:pic>
        <p:nvPicPr>
          <p:cNvPr id="2" name="Picture 1" descr="images.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8020" y="2045271"/>
            <a:ext cx="1229360" cy="1229360"/>
          </a:xfrm>
          <a:prstGeom prst="rect">
            <a:avLst/>
          </a:prstGeom>
        </p:spPr>
      </p:pic>
      <p:pic>
        <p:nvPicPr>
          <p:cNvPr id="11" name="Picture 10" descr="screen-shot-2010-07-06-at-1.39.28-a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65135" y="878300"/>
            <a:ext cx="2213496" cy="1566038"/>
          </a:xfrm>
          <a:prstGeom prst="rect">
            <a:avLst/>
          </a:prstGeom>
        </p:spPr>
      </p:pic>
      <p:pic>
        <p:nvPicPr>
          <p:cNvPr id="17" name="Picture 16" descr="solar-panels-electricity-markets.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6016" y="1277820"/>
            <a:ext cx="1500980" cy="1356818"/>
          </a:xfrm>
          <a:prstGeom prst="rect">
            <a:avLst/>
          </a:prstGeom>
        </p:spPr>
      </p:pic>
    </p:spTree>
    <p:extLst>
      <p:ext uri="{BB962C8B-B14F-4D97-AF65-F5344CB8AC3E}">
        <p14:creationId xmlns:p14="http://schemas.microsoft.com/office/powerpoint/2010/main" val="4183741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rmAutofit/>
          </a:bodyPr>
          <a:lstStyle/>
          <a:p>
            <a:pPr algn="l"/>
            <a:r>
              <a:rPr lang="en-US" sz="2400" b="1" dirty="0" smtClean="0">
                <a:solidFill>
                  <a:schemeClr val="bg1"/>
                </a:solidFill>
                <a:latin typeface="Arial" charset="0"/>
                <a:cs typeface="Arial" charset="0"/>
              </a:rPr>
              <a:t>Flattening the Duck – Aggregated Solutions</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pic>
        <p:nvPicPr>
          <p:cNvPr id="4" name="Picture 3" descr="all solu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9576"/>
            <a:ext cx="9144000" cy="4502797"/>
          </a:xfrm>
          <a:prstGeom prst="rect">
            <a:avLst/>
          </a:prstGeom>
        </p:spPr>
      </p:pic>
      <p:sp>
        <p:nvSpPr>
          <p:cNvPr id="5" name="Rectangle 4"/>
          <p:cNvSpPr/>
          <p:nvPr/>
        </p:nvSpPr>
        <p:spPr>
          <a:xfrm>
            <a:off x="0" y="4842275"/>
            <a:ext cx="9144000" cy="8895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2020net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6070" y="5099504"/>
            <a:ext cx="2311111" cy="266667"/>
          </a:xfrm>
          <a:prstGeom prst="rect">
            <a:avLst/>
          </a:prstGeom>
        </p:spPr>
      </p:pic>
      <p:pic>
        <p:nvPicPr>
          <p:cNvPr id="7" name="Picture 6" descr="net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5149" y="5099504"/>
            <a:ext cx="1803175" cy="342857"/>
          </a:xfrm>
          <a:prstGeom prst="rect">
            <a:avLst/>
          </a:prstGeom>
        </p:spPr>
      </p:pic>
      <p:pic>
        <p:nvPicPr>
          <p:cNvPr id="8" name="Picture 7" descr="2013netlo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7991" y="5101773"/>
            <a:ext cx="1688889" cy="215873"/>
          </a:xfrm>
          <a:prstGeom prst="rect">
            <a:avLst/>
          </a:prstGeom>
        </p:spPr>
      </p:pic>
      <p:sp>
        <p:nvSpPr>
          <p:cNvPr id="9" name="Rectangle 8"/>
          <p:cNvSpPr/>
          <p:nvPr/>
        </p:nvSpPr>
        <p:spPr>
          <a:xfrm>
            <a:off x="1494387" y="5768949"/>
            <a:ext cx="6125997" cy="504851"/>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smtClean="0">
                <a:solidFill>
                  <a:schemeClr val="tx1"/>
                </a:solidFill>
                <a:latin typeface="Arial"/>
                <a:cs typeface="Arial"/>
              </a:rPr>
              <a:t>The reflected aggregated solutions include imports/exports, demand response, energy storage, and solar curtailment</a:t>
            </a:r>
            <a:endParaRPr lang="en-US" sz="1500" b="1" dirty="0">
              <a:solidFill>
                <a:schemeClr val="tx1"/>
              </a:solidFill>
              <a:latin typeface="Arial"/>
              <a:cs typeface="Arial"/>
            </a:endParaRPr>
          </a:p>
        </p:txBody>
      </p:sp>
    </p:spTree>
    <p:extLst>
      <p:ext uri="{BB962C8B-B14F-4D97-AF65-F5344CB8AC3E}">
        <p14:creationId xmlns:p14="http://schemas.microsoft.com/office/powerpoint/2010/main" val="1312280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utterstock_94317997.jpg"/>
          <p:cNvPicPr>
            <a:picLocks/>
          </p:cNvPicPr>
          <p:nvPr/>
        </p:nvPicPr>
        <p:blipFill rotWithShape="1">
          <a:blip r:embed="rId3" cstate="screen">
            <a:extLst>
              <a:ext uri="{28A0092B-C50C-407E-A947-70E740481C1C}">
                <a14:useLocalDpi xmlns:a14="http://schemas.microsoft.com/office/drawing/2010/main"/>
              </a:ext>
            </a:extLst>
          </a:blip>
          <a:srcRect t="-441"/>
          <a:stretch/>
        </p:blipFill>
        <p:spPr>
          <a:xfrm>
            <a:off x="5111497" y="990600"/>
            <a:ext cx="4032503" cy="347472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990600"/>
            <a:ext cx="4029242" cy="3474720"/>
          </a:xfrm>
          <a:prstGeom prst="rect">
            <a:avLst/>
          </a:prstGeom>
        </p:spPr>
      </p:pic>
      <p:sp>
        <p:nvSpPr>
          <p:cNvPr id="2" name="Title 1"/>
          <p:cNvSpPr>
            <a:spLocks noGrp="1"/>
          </p:cNvSpPr>
          <p:nvPr>
            <p:ph type="title"/>
          </p:nvPr>
        </p:nvSpPr>
        <p:spPr>
          <a:xfrm>
            <a:off x="-1" y="0"/>
            <a:ext cx="7658101" cy="762000"/>
          </a:xfrm>
        </p:spPr>
        <p:txBody>
          <a:bodyPr>
            <a:normAutofit/>
          </a:bodyPr>
          <a:lstStyle/>
          <a:p>
            <a:pPr lvl="0"/>
            <a:r>
              <a:rPr lang="en-US" sz="2300" dirty="0" smtClean="0"/>
              <a:t>Replace SONGS – DG/Storage + Advanced Inverters</a:t>
            </a:r>
            <a:endParaRPr lang="en-US" sz="2300" dirty="0"/>
          </a:p>
        </p:txBody>
      </p:sp>
      <p:sp>
        <p:nvSpPr>
          <p:cNvPr id="4" name="Rounded Rectangle 3"/>
          <p:cNvSpPr/>
          <p:nvPr/>
        </p:nvSpPr>
        <p:spPr>
          <a:xfrm>
            <a:off x="237958" y="4800600"/>
            <a:ext cx="3406942" cy="1473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$80 million</a:t>
            </a:r>
          </a:p>
          <a:p>
            <a:pPr algn="ctr"/>
            <a:r>
              <a:rPr lang="en-US" dirty="0" smtClean="0">
                <a:solidFill>
                  <a:schemeClr val="tx1"/>
                </a:solidFill>
              </a:rPr>
              <a:t>2 Synchronous Condensers</a:t>
            </a:r>
          </a:p>
          <a:p>
            <a:pPr algn="ctr"/>
            <a:r>
              <a:rPr lang="en-US" dirty="0" smtClean="0">
                <a:solidFill>
                  <a:schemeClr val="tx1"/>
                </a:solidFill>
              </a:rPr>
              <a:t>San Luis Rey Substation</a:t>
            </a:r>
            <a:br>
              <a:rPr lang="en-US" dirty="0" smtClean="0">
                <a:solidFill>
                  <a:schemeClr val="tx1"/>
                </a:solidFill>
              </a:rPr>
            </a:br>
            <a:r>
              <a:rPr lang="en-US" b="1" dirty="0" smtClean="0">
                <a:solidFill>
                  <a:schemeClr val="tx1"/>
                </a:solidFill>
              </a:rPr>
              <a:t>450 </a:t>
            </a:r>
            <a:r>
              <a:rPr lang="en-US" b="1" dirty="0" err="1" smtClean="0">
                <a:solidFill>
                  <a:schemeClr val="tx1"/>
                </a:solidFill>
              </a:rPr>
              <a:t>MVAr</a:t>
            </a:r>
            <a:endParaRPr lang="en-US" b="1" dirty="0" smtClean="0">
              <a:solidFill>
                <a:schemeClr val="tx1"/>
              </a:solidFill>
            </a:endParaRPr>
          </a:p>
          <a:p>
            <a:pPr algn="ctr"/>
            <a:r>
              <a:rPr lang="en-US" dirty="0" smtClean="0">
                <a:solidFill>
                  <a:schemeClr val="tx1"/>
                </a:solidFill>
              </a:rPr>
              <a:t>(minus line losses = </a:t>
            </a:r>
            <a:r>
              <a:rPr lang="en-US" dirty="0">
                <a:solidFill>
                  <a:schemeClr val="tx1"/>
                </a:solidFill>
              </a:rPr>
              <a:t> </a:t>
            </a:r>
            <a:r>
              <a:rPr lang="en-US" b="1" dirty="0" smtClean="0">
                <a:solidFill>
                  <a:schemeClr val="tx1"/>
                </a:solidFill>
              </a:rPr>
              <a:t>400 </a:t>
            </a:r>
            <a:r>
              <a:rPr lang="en-US" b="1" dirty="0" err="1" smtClean="0">
                <a:solidFill>
                  <a:schemeClr val="tx1"/>
                </a:solidFill>
              </a:rPr>
              <a:t>MVAr</a:t>
            </a:r>
            <a:r>
              <a:rPr lang="en-US" dirty="0" smtClean="0">
                <a:solidFill>
                  <a:schemeClr val="tx1"/>
                </a:solidFill>
              </a:rPr>
              <a:t>)</a:t>
            </a:r>
            <a:endParaRPr lang="en-US" dirty="0">
              <a:solidFill>
                <a:schemeClr val="tx1"/>
              </a:solidFill>
            </a:endParaRPr>
          </a:p>
        </p:txBody>
      </p:sp>
      <p:cxnSp>
        <p:nvCxnSpPr>
          <p:cNvPr id="9" name="Straight Arrow Connector 8"/>
          <p:cNvCxnSpPr>
            <a:stCxn id="4" idx="0"/>
          </p:cNvCxnSpPr>
          <p:nvPr/>
        </p:nvCxnSpPr>
        <p:spPr>
          <a:xfrm flipV="1">
            <a:off x="1941429" y="4465320"/>
            <a:ext cx="234950" cy="3352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157579" y="2362200"/>
            <a:ext cx="1024021" cy="769441"/>
          </a:xfrm>
          <a:prstGeom prst="rect">
            <a:avLst/>
          </a:prstGeom>
          <a:noFill/>
        </p:spPr>
        <p:txBody>
          <a:bodyPr wrap="square" rtlCol="0">
            <a:spAutoFit/>
          </a:bodyPr>
          <a:lstStyle/>
          <a:p>
            <a:r>
              <a:rPr lang="en-US" sz="4400" dirty="0" smtClean="0"/>
              <a:t>vs.</a:t>
            </a:r>
            <a:endParaRPr lang="en-US" sz="4400" dirty="0"/>
          </a:p>
        </p:txBody>
      </p:sp>
      <p:sp>
        <p:nvSpPr>
          <p:cNvPr id="20" name="Rounded Rectangle 19"/>
          <p:cNvSpPr/>
          <p:nvPr/>
        </p:nvSpPr>
        <p:spPr>
          <a:xfrm>
            <a:off x="4029242" y="4800600"/>
            <a:ext cx="4886158" cy="15621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rgbClr val="000000"/>
                </a:solidFill>
              </a:rPr>
              <a:t>800 MW </a:t>
            </a:r>
            <a:r>
              <a:rPr lang="en-US" dirty="0" smtClean="0">
                <a:solidFill>
                  <a:schemeClr val="tx1"/>
                </a:solidFill>
              </a:rPr>
              <a:t>of DG solar + storage with </a:t>
            </a:r>
            <a:r>
              <a:rPr lang="en-US" dirty="0">
                <a:solidFill>
                  <a:schemeClr val="tx1"/>
                </a:solidFill>
              </a:rPr>
              <a:t>advanced </a:t>
            </a:r>
            <a:r>
              <a:rPr lang="en-US" dirty="0" smtClean="0">
                <a:solidFill>
                  <a:schemeClr val="tx1"/>
                </a:solidFill>
              </a:rPr>
              <a:t>inverters, </a:t>
            </a:r>
            <a:r>
              <a:rPr lang="en-US" dirty="0">
                <a:solidFill>
                  <a:schemeClr val="tx1"/>
                </a:solidFill>
              </a:rPr>
              <a:t>oversized by </a:t>
            </a:r>
            <a:r>
              <a:rPr lang="en-US" dirty="0" smtClean="0">
                <a:solidFill>
                  <a:schemeClr val="tx1"/>
                </a:solidFill>
              </a:rPr>
              <a:t>10% set at </a:t>
            </a:r>
            <a:r>
              <a:rPr lang="en-US" dirty="0">
                <a:solidFill>
                  <a:schemeClr val="tx1"/>
                </a:solidFill>
              </a:rPr>
              <a:t>0.9 Power Factor = </a:t>
            </a:r>
            <a:r>
              <a:rPr lang="en-US" b="1" dirty="0" smtClean="0">
                <a:solidFill>
                  <a:schemeClr val="tx1"/>
                </a:solidFill>
              </a:rPr>
              <a:t>400 </a:t>
            </a:r>
            <a:r>
              <a:rPr lang="en-US" b="1" dirty="0" err="1" smtClean="0">
                <a:solidFill>
                  <a:schemeClr val="tx1"/>
                </a:solidFill>
              </a:rPr>
              <a:t>MVAr</a:t>
            </a:r>
            <a:endParaRPr lang="en-US" b="1" dirty="0" smtClean="0">
              <a:solidFill>
                <a:schemeClr val="tx1"/>
              </a:solidFill>
            </a:endParaRPr>
          </a:p>
          <a:p>
            <a:endParaRPr lang="en-US" sz="1200" b="1" dirty="0">
              <a:solidFill>
                <a:schemeClr val="tx1"/>
              </a:solidFill>
            </a:endParaRPr>
          </a:p>
          <a:p>
            <a:r>
              <a:rPr lang="en-US" b="1" dirty="0" smtClean="0">
                <a:solidFill>
                  <a:schemeClr val="tx1"/>
                </a:solidFill>
              </a:rPr>
              <a:t>CAISO</a:t>
            </a:r>
            <a:r>
              <a:rPr lang="en-US" dirty="0" smtClean="0">
                <a:solidFill>
                  <a:schemeClr val="tx1"/>
                </a:solidFill>
              </a:rPr>
              <a:t> proposed 320 MW DG solar + 580 MW storage = </a:t>
            </a:r>
            <a:r>
              <a:rPr lang="en-US" b="1" dirty="0" smtClean="0">
                <a:solidFill>
                  <a:schemeClr val="tx1"/>
                </a:solidFill>
              </a:rPr>
              <a:t>900 MW </a:t>
            </a:r>
            <a:r>
              <a:rPr lang="en-US" b="1" dirty="0" smtClean="0">
                <a:solidFill>
                  <a:srgbClr val="FF0000"/>
                </a:solidFill>
              </a:rPr>
              <a:t>(plus 1,400 MW of </a:t>
            </a:r>
            <a:r>
              <a:rPr lang="en-US" b="1" dirty="0" err="1" smtClean="0">
                <a:solidFill>
                  <a:srgbClr val="FF0000"/>
                </a:solidFill>
              </a:rPr>
              <a:t>nat</a:t>
            </a:r>
            <a:r>
              <a:rPr lang="en-US" b="1" dirty="0" smtClean="0">
                <a:solidFill>
                  <a:srgbClr val="FF0000"/>
                </a:solidFill>
              </a:rPr>
              <a:t> gas)</a:t>
            </a:r>
            <a:endParaRPr lang="en-US" b="1" dirty="0">
              <a:solidFill>
                <a:srgbClr val="FF0000"/>
              </a:solidFill>
            </a:endParaRPr>
          </a:p>
        </p:txBody>
      </p:sp>
      <p:cxnSp>
        <p:nvCxnSpPr>
          <p:cNvPr id="27" name="Straight Arrow Connector 26"/>
          <p:cNvCxnSpPr>
            <a:stCxn id="20" idx="0"/>
          </p:cNvCxnSpPr>
          <p:nvPr/>
        </p:nvCxnSpPr>
        <p:spPr>
          <a:xfrm flipV="1">
            <a:off x="6472321" y="2667000"/>
            <a:ext cx="1377616" cy="2133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9" descr="Clean Coalition Logo_no tagline_updated_slideshowedit_zf2 yellow_final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1217" y="46181"/>
            <a:ext cx="1612783" cy="676656"/>
          </a:xfrm>
          <a:prstGeom prst="rect">
            <a:avLst/>
          </a:prstGeom>
        </p:spPr>
      </p:pic>
    </p:spTree>
    <p:extLst>
      <p:ext uri="{BB962C8B-B14F-4D97-AF65-F5344CB8AC3E}">
        <p14:creationId xmlns:p14="http://schemas.microsoft.com/office/powerpoint/2010/main" val="35179335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1" y="0"/>
            <a:ext cx="7607051" cy="787400"/>
          </a:xfrm>
        </p:spPr>
        <p:txBody>
          <a:bodyPr>
            <a:normAutofit/>
          </a:bodyPr>
          <a:lstStyle/>
          <a:p>
            <a:pPr algn="l"/>
            <a:r>
              <a:rPr lang="en-US" sz="2300" b="1" dirty="0" smtClean="0">
                <a:solidFill>
                  <a:srgbClr val="FFFFFF"/>
                </a:solidFill>
                <a:latin typeface="Arial" charset="0"/>
                <a:cs typeface="Arial" charset="0"/>
              </a:rPr>
              <a:t>Renewables + Intelligent Grid Solutions = Reliable</a:t>
            </a:r>
          </a:p>
        </p:txBody>
      </p:sp>
      <p:sp>
        <p:nvSpPr>
          <p:cNvPr id="34819" name="TextBox 2"/>
          <p:cNvSpPr txBox="1">
            <a:spLocks noChangeArrowheads="1"/>
          </p:cNvSpPr>
          <p:nvPr/>
        </p:nvSpPr>
        <p:spPr bwMode="auto">
          <a:xfrm>
            <a:off x="1928813" y="2743200"/>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8" name="Content Placeholder 3"/>
          <p:cNvSpPr>
            <a:spLocks noGrp="1"/>
          </p:cNvSpPr>
          <p:nvPr>
            <p:ph idx="4294967295"/>
          </p:nvPr>
        </p:nvSpPr>
        <p:spPr>
          <a:xfrm>
            <a:off x="25400" y="787400"/>
            <a:ext cx="9004300" cy="1765985"/>
          </a:xfrm>
        </p:spPr>
        <p:txBody>
          <a:bodyPr>
            <a:noAutofit/>
          </a:bodyPr>
          <a:lstStyle/>
          <a:p>
            <a:pPr marL="0" indent="0">
              <a:buNone/>
            </a:pPr>
            <a:r>
              <a:rPr lang="en-US" sz="1950" dirty="0" smtClean="0">
                <a:latin typeface="Arial"/>
                <a:cs typeface="Arial"/>
              </a:rPr>
              <a:t>The </a:t>
            </a:r>
            <a:r>
              <a:rPr lang="en-US" sz="1950" dirty="0">
                <a:latin typeface="Arial"/>
                <a:cs typeface="Arial"/>
              </a:rPr>
              <a:t>German power system, which incorporates enough rooftop solar to meet half the country's </a:t>
            </a:r>
            <a:r>
              <a:rPr lang="en-US" sz="1950" dirty="0" smtClean="0">
                <a:latin typeface="Arial"/>
                <a:cs typeface="Arial"/>
              </a:rPr>
              <a:t>peak </a:t>
            </a:r>
            <a:r>
              <a:rPr lang="en-US" sz="1950" dirty="0">
                <a:latin typeface="Arial"/>
                <a:cs typeface="Arial"/>
              </a:rPr>
              <a:t>energy needs, set a global reliability record in </a:t>
            </a:r>
            <a:r>
              <a:rPr lang="en-US" sz="1950" dirty="0" smtClean="0">
                <a:latin typeface="Arial"/>
                <a:cs typeface="Arial"/>
              </a:rPr>
              <a:t>2011.</a:t>
            </a:r>
          </a:p>
        </p:txBody>
      </p:sp>
      <p:pic>
        <p:nvPicPr>
          <p:cNvPr id="13" name="Picture 12"/>
          <p:cNvPicPr>
            <a:picLocks noChangeAspect="1"/>
          </p:cNvPicPr>
          <p:nvPr/>
        </p:nvPicPr>
        <p:blipFill>
          <a:blip r:embed="rId3"/>
          <a:stretch>
            <a:fillRect/>
          </a:stretch>
        </p:blipFill>
        <p:spPr>
          <a:xfrm>
            <a:off x="1612900" y="1778000"/>
            <a:ext cx="5905500" cy="4342880"/>
          </a:xfrm>
          <a:prstGeom prst="rect">
            <a:avLst/>
          </a:prstGeom>
        </p:spPr>
      </p:pic>
      <p:sp>
        <p:nvSpPr>
          <p:cNvPr id="14" name="TextBox 13"/>
          <p:cNvSpPr txBox="1"/>
          <p:nvPr/>
        </p:nvSpPr>
        <p:spPr>
          <a:xfrm>
            <a:off x="2438150" y="2560014"/>
            <a:ext cx="3505200" cy="769441"/>
          </a:xfrm>
          <a:prstGeom prst="rect">
            <a:avLst/>
          </a:prstGeom>
          <a:noFill/>
        </p:spPr>
        <p:txBody>
          <a:bodyPr wrap="square" rtlCol="0">
            <a:spAutoFit/>
          </a:bodyPr>
          <a:lstStyle/>
          <a:p>
            <a:r>
              <a:rPr lang="en-US" sz="2200" b="1" dirty="0" smtClean="0"/>
              <a:t>2012 Solar PV Capacity as % of Peak Demand</a:t>
            </a:r>
            <a:endParaRPr lang="en-US" sz="2200" b="1" dirty="0"/>
          </a:p>
        </p:txBody>
      </p:sp>
      <p:sp>
        <p:nvSpPr>
          <p:cNvPr id="15" name="TextBox 14"/>
          <p:cNvSpPr txBox="1"/>
          <p:nvPr/>
        </p:nvSpPr>
        <p:spPr>
          <a:xfrm>
            <a:off x="4787650" y="6247880"/>
            <a:ext cx="3505200" cy="276999"/>
          </a:xfrm>
          <a:prstGeom prst="rect">
            <a:avLst/>
          </a:prstGeom>
          <a:noFill/>
        </p:spPr>
        <p:txBody>
          <a:bodyPr wrap="square" rtlCol="0">
            <a:spAutoFit/>
          </a:bodyPr>
          <a:lstStyle/>
          <a:p>
            <a:r>
              <a:rPr lang="en-US" sz="1200" dirty="0" smtClean="0"/>
              <a:t>Source: Union of Concerned Scientists, SEIA 2013 </a:t>
            </a:r>
            <a:endParaRPr lang="en-US" sz="1200" dirty="0"/>
          </a:p>
        </p:txBody>
      </p:sp>
    </p:spTree>
    <p:extLst>
      <p:ext uri="{BB962C8B-B14F-4D97-AF65-F5344CB8AC3E}">
        <p14:creationId xmlns:p14="http://schemas.microsoft.com/office/powerpoint/2010/main" val="349449076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rmAutofit/>
          </a:bodyPr>
          <a:lstStyle/>
          <a:p>
            <a:pPr algn="l"/>
            <a:r>
              <a:rPr lang="en-US" sz="2400" b="1" dirty="0" smtClean="0">
                <a:solidFill>
                  <a:srgbClr val="FFFFFF"/>
                </a:solidFill>
                <a:latin typeface="Arial" charset="0"/>
                <a:cs typeface="Arial" charset="0"/>
              </a:rPr>
              <a:t>Natural Gas Has </a:t>
            </a:r>
            <a:r>
              <a:rPr lang="en-US" sz="2400" b="1" dirty="0">
                <a:solidFill>
                  <a:srgbClr val="FFFFFF"/>
                </a:solidFill>
                <a:latin typeface="Arial" charset="0"/>
                <a:cs typeface="Arial" charset="0"/>
              </a:rPr>
              <a:t>I</a:t>
            </a:r>
            <a:r>
              <a:rPr lang="en-US" sz="2400" b="1" dirty="0" smtClean="0">
                <a:solidFill>
                  <a:srgbClr val="FFFFFF"/>
                </a:solidFill>
                <a:latin typeface="Arial" charset="0"/>
                <a:cs typeface="Arial" charset="0"/>
              </a:rPr>
              <a:t>ntegration </a:t>
            </a:r>
            <a:r>
              <a:rPr lang="en-US" sz="2400" b="1" dirty="0">
                <a:solidFill>
                  <a:srgbClr val="FFFFFF"/>
                </a:solidFill>
                <a:latin typeface="Arial" charset="0"/>
                <a:cs typeface="Arial" charset="0"/>
              </a:rPr>
              <a:t>C</a:t>
            </a:r>
            <a:r>
              <a:rPr lang="en-US" sz="2400" b="1" dirty="0" smtClean="0">
                <a:solidFill>
                  <a:srgbClr val="FFFFFF"/>
                </a:solidFill>
                <a:latin typeface="Arial" charset="0"/>
                <a:cs typeface="Arial" charset="0"/>
              </a:rPr>
              <a:t>osts</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7" name="Content Placeholder 3"/>
          <p:cNvSpPr>
            <a:spLocks noGrp="1"/>
          </p:cNvSpPr>
          <p:nvPr>
            <p:ph idx="4294967295"/>
          </p:nvPr>
        </p:nvSpPr>
        <p:spPr>
          <a:xfrm>
            <a:off x="330200" y="800100"/>
            <a:ext cx="8636000" cy="800100"/>
          </a:xfrm>
        </p:spPr>
        <p:txBody>
          <a:bodyPr>
            <a:noAutofit/>
          </a:bodyPr>
          <a:lstStyle/>
          <a:p>
            <a:pPr marL="0" indent="0">
              <a:buNone/>
            </a:pPr>
            <a:r>
              <a:rPr lang="en-US" sz="1800" dirty="0" smtClean="0">
                <a:latin typeface="Arial"/>
                <a:cs typeface="Arial"/>
              </a:rPr>
              <a:t>Natural gas plants often shut down unexpectedly, forcing energy consumers to foot the bill for reserves and frequency response.</a:t>
            </a:r>
            <a:endParaRPr lang="en-US" sz="1800" dirty="0" smtClean="0"/>
          </a:p>
        </p:txBody>
      </p:sp>
      <p:pic>
        <p:nvPicPr>
          <p:cNvPr id="3" name="Picture 2"/>
          <p:cNvPicPr>
            <a:picLocks noChangeAspect="1"/>
          </p:cNvPicPr>
          <p:nvPr/>
        </p:nvPicPr>
        <p:blipFill>
          <a:blip r:embed="rId3"/>
          <a:stretch>
            <a:fillRect/>
          </a:stretch>
        </p:blipFill>
        <p:spPr>
          <a:xfrm>
            <a:off x="1485900" y="1488635"/>
            <a:ext cx="5829299" cy="4454965"/>
          </a:xfrm>
          <a:prstGeom prst="rect">
            <a:avLst/>
          </a:prstGeom>
        </p:spPr>
      </p:pic>
      <p:sp>
        <p:nvSpPr>
          <p:cNvPr id="8" name="Rectangle 7"/>
          <p:cNvSpPr/>
          <p:nvPr/>
        </p:nvSpPr>
        <p:spPr>
          <a:xfrm>
            <a:off x="7391400" y="2670989"/>
            <a:ext cx="1752600" cy="646331"/>
          </a:xfrm>
          <a:prstGeom prst="rect">
            <a:avLst/>
          </a:prstGeom>
        </p:spPr>
        <p:txBody>
          <a:bodyPr wrap="square">
            <a:spAutoFit/>
          </a:bodyPr>
          <a:lstStyle/>
          <a:p>
            <a:pPr marL="0" lvl="1" eaLnBrk="0" hangingPunct="0">
              <a:spcBef>
                <a:spcPct val="30000"/>
              </a:spcBef>
              <a:defRPr/>
            </a:pPr>
            <a:r>
              <a:rPr lang="en-US" sz="1200" dirty="0" smtClean="0"/>
              <a:t>Source: </a:t>
            </a:r>
            <a:r>
              <a:rPr lang="en-US" sz="1200" i="1" dirty="0" smtClean="0"/>
              <a:t>CAISO Summer Loads and Resources Assessment (2013)</a:t>
            </a:r>
            <a:endParaRPr lang="en-US" sz="1200" dirty="0"/>
          </a:p>
        </p:txBody>
      </p:sp>
      <p:sp>
        <p:nvSpPr>
          <p:cNvPr id="2" name="Rectangle 1"/>
          <p:cNvSpPr/>
          <p:nvPr/>
        </p:nvSpPr>
        <p:spPr>
          <a:xfrm>
            <a:off x="495300" y="6021375"/>
            <a:ext cx="8255000" cy="377851"/>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a:solidFill>
                  <a:schemeClr val="tx1"/>
                </a:solidFill>
                <a:latin typeface="Arial"/>
                <a:cs typeface="Arial"/>
              </a:rPr>
              <a:t>More than half </a:t>
            </a:r>
            <a:r>
              <a:rPr lang="en-US" sz="1500" b="1" dirty="0" smtClean="0">
                <a:solidFill>
                  <a:schemeClr val="tx1"/>
                </a:solidFill>
                <a:latin typeface="Arial"/>
                <a:cs typeface="Arial"/>
              </a:rPr>
              <a:t>of the </a:t>
            </a:r>
            <a:r>
              <a:rPr lang="en-US" sz="1500" b="1" dirty="0">
                <a:solidFill>
                  <a:schemeClr val="tx1"/>
                </a:solidFill>
                <a:latin typeface="Arial"/>
                <a:cs typeface="Arial"/>
              </a:rPr>
              <a:t>outages associated with </a:t>
            </a:r>
            <a:r>
              <a:rPr lang="en-US" sz="1500" b="1" dirty="0" smtClean="0">
                <a:solidFill>
                  <a:schemeClr val="tx1"/>
                </a:solidFill>
                <a:latin typeface="Arial"/>
                <a:cs typeface="Arial"/>
              </a:rPr>
              <a:t>conventional generation are unplanned</a:t>
            </a:r>
            <a:endParaRPr lang="en-US" sz="1500" b="1" dirty="0">
              <a:solidFill>
                <a:schemeClr val="tx1"/>
              </a:solidFill>
              <a:latin typeface="Arial"/>
              <a:cs typeface="Arial"/>
            </a:endParaRPr>
          </a:p>
        </p:txBody>
      </p:sp>
    </p:spTree>
    <p:extLst>
      <p:ext uri="{BB962C8B-B14F-4D97-AF65-F5344CB8AC3E}">
        <p14:creationId xmlns:p14="http://schemas.microsoft.com/office/powerpoint/2010/main" val="275774265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ormAutofit/>
          </a:bodyPr>
          <a:lstStyle/>
          <a:p>
            <a:pPr eaLnBrk="1" hangingPunct="1"/>
            <a:r>
              <a:rPr lang="en-US" dirty="0" smtClean="0">
                <a:latin typeface="Arial" charset="0"/>
                <a:cs typeface="Arial" charset="0"/>
              </a:rPr>
              <a:t>Natural Gas Is Not The Solution</a:t>
            </a:r>
          </a:p>
        </p:txBody>
      </p:sp>
      <p:pic>
        <p:nvPicPr>
          <p:cNvPr id="9" name="Picture 8" descr="gas-bla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332" y="2009791"/>
            <a:ext cx="5586468" cy="4019534"/>
          </a:xfrm>
          <a:prstGeom prst="rect">
            <a:avLst/>
          </a:prstGeom>
        </p:spPr>
      </p:pic>
      <p:sp>
        <p:nvSpPr>
          <p:cNvPr id="6" name="TextBox 14"/>
          <p:cNvSpPr txBox="1">
            <a:spLocks noChangeArrowheads="1"/>
          </p:cNvSpPr>
          <p:nvPr/>
        </p:nvSpPr>
        <p:spPr bwMode="auto">
          <a:xfrm>
            <a:off x="2206625" y="6032500"/>
            <a:ext cx="4984750" cy="369332"/>
          </a:xfrm>
          <a:prstGeom prst="rect">
            <a:avLst/>
          </a:prstGeom>
          <a:noFill/>
          <a:ln w="9525">
            <a:noFill/>
            <a:miter lim="800000"/>
            <a:headEnd/>
            <a:tailEnd/>
          </a:ln>
        </p:spPr>
        <p:txBody>
          <a:bodyPr wrap="square">
            <a:spAutoFit/>
          </a:bodyPr>
          <a:lstStyle/>
          <a:p>
            <a:pPr algn="ctr"/>
            <a:r>
              <a:rPr lang="en-US" dirty="0" smtClean="0">
                <a:cs typeface="Arial" charset="0"/>
              </a:rPr>
              <a:t>2010 San Bruno natural gas pipeline explosion</a:t>
            </a:r>
            <a:endParaRPr lang="en-US" dirty="0"/>
          </a:p>
        </p:txBody>
      </p:sp>
      <p:sp>
        <p:nvSpPr>
          <p:cNvPr id="7" name="Content Placeholder 2"/>
          <p:cNvSpPr>
            <a:spLocks noGrp="1"/>
          </p:cNvSpPr>
          <p:nvPr>
            <p:ph idx="1"/>
          </p:nvPr>
        </p:nvSpPr>
        <p:spPr>
          <a:xfrm>
            <a:off x="209550" y="854075"/>
            <a:ext cx="8820150" cy="1060466"/>
          </a:xfrm>
        </p:spPr>
        <p:txBody>
          <a:bodyPr>
            <a:normAutofit fontScale="92500" lnSpcReduction="20000"/>
          </a:bodyPr>
          <a:lstStyle/>
          <a:p>
            <a:pPr marL="0" indent="0">
              <a:buNone/>
            </a:pPr>
            <a:r>
              <a:rPr lang="en-US" sz="2000" dirty="0" smtClean="0">
                <a:solidFill>
                  <a:schemeClr val="tx1">
                    <a:lumMod val="75000"/>
                    <a:lumOff val="25000"/>
                  </a:schemeClr>
                </a:solidFill>
                <a:latin typeface="Arial"/>
                <a:cs typeface="Arial"/>
              </a:rPr>
              <a:t>Future generations will be asking what we were thinking (or smoking).  You allowed massive quantities of toxic chemicals to be injected into the earth, and to contaminate ungodly volumes of water, in pursuit of a highly flammable gas that would be routed through your neighborhoods and into your homes?!  WTF?</a:t>
            </a:r>
          </a:p>
          <a:p>
            <a:pPr marL="0" indent="0">
              <a:buNone/>
            </a:pPr>
            <a:endParaRPr lang="en-US" sz="20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221819432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Title 1"/>
          <p:cNvSpPr>
            <a:spLocks noGrp="1"/>
          </p:cNvSpPr>
          <p:nvPr>
            <p:ph type="title"/>
          </p:nvPr>
        </p:nvSpPr>
        <p:spPr/>
        <p:txBody>
          <a:bodyPr>
            <a:normAutofit/>
          </a:bodyPr>
          <a:lstStyle/>
          <a:p>
            <a:r>
              <a:rPr lang="en-US" dirty="0" smtClean="0">
                <a:latin typeface="Arial" charset="0"/>
                <a:cs typeface="Arial" charset="0"/>
              </a:rPr>
              <a:t>Natural Gas Is Not Reliable</a:t>
            </a:r>
          </a:p>
        </p:txBody>
      </p:sp>
      <p:sp>
        <p:nvSpPr>
          <p:cNvPr id="133124"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dirty="0">
              <a:latin typeface="Calibri" pitchFamily="34" charset="0"/>
            </a:endParaRPr>
          </a:p>
        </p:txBody>
      </p:sp>
      <p:pic>
        <p:nvPicPr>
          <p:cNvPr id="3" name="Picture 2"/>
          <p:cNvPicPr>
            <a:picLocks noChangeAspect="1"/>
          </p:cNvPicPr>
          <p:nvPr/>
        </p:nvPicPr>
        <p:blipFill>
          <a:blip r:embed="rId3"/>
          <a:stretch>
            <a:fillRect/>
          </a:stretch>
        </p:blipFill>
        <p:spPr>
          <a:xfrm>
            <a:off x="0" y="929120"/>
            <a:ext cx="9144000" cy="5303341"/>
          </a:xfrm>
          <a:prstGeom prst="rect">
            <a:avLst/>
          </a:prstGeom>
        </p:spPr>
      </p:pic>
    </p:spTree>
    <p:extLst>
      <p:ext uri="{BB962C8B-B14F-4D97-AF65-F5344CB8AC3E}">
        <p14:creationId xmlns:p14="http://schemas.microsoft.com/office/powerpoint/2010/main" val="161237809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608613694"/>
              </p:ext>
            </p:extLst>
          </p:nvPr>
        </p:nvGraphicFramePr>
        <p:xfrm>
          <a:off x="580671" y="495300"/>
          <a:ext cx="7013929" cy="3688252"/>
        </p:xfrm>
        <a:graphic>
          <a:graphicData uri="http://schemas.openxmlformats.org/presentationml/2006/ole">
            <mc:AlternateContent xmlns:mc="http://schemas.openxmlformats.org/markup-compatibility/2006">
              <mc:Choice xmlns:v="urn:schemas-microsoft-com:vml" Requires="v">
                <p:oleObj spid="_x0000_s1051" name="Document" r:id="rId4" imgW="5994179" imgH="3581268" progId="Word.Document.12">
                  <p:embed/>
                </p:oleObj>
              </mc:Choice>
              <mc:Fallback>
                <p:oleObj name="Document" r:id="rId4" imgW="5994179" imgH="3581268"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671" y="495300"/>
                        <a:ext cx="7013929" cy="36882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0" y="0"/>
            <a:ext cx="7594600" cy="762000"/>
          </a:xfrm>
        </p:spPr>
        <p:txBody>
          <a:bodyPr>
            <a:normAutofit/>
          </a:bodyPr>
          <a:lstStyle/>
          <a:p>
            <a:r>
              <a:rPr lang="en-US" dirty="0" smtClean="0"/>
              <a:t>Hunters Point Scale: Cost Benefit</a:t>
            </a:r>
            <a:endParaRPr lang="en-US" dirty="0"/>
          </a:p>
        </p:txBody>
      </p:sp>
      <p:graphicFrame>
        <p:nvGraphicFramePr>
          <p:cNvPr id="6" name="Chart 5"/>
          <p:cNvGraphicFramePr/>
          <p:nvPr>
            <p:extLst>
              <p:ext uri="{D42A27DB-BD31-4B8C-83A1-F6EECF244321}">
                <p14:modId xmlns:p14="http://schemas.microsoft.com/office/powerpoint/2010/main" val="1187977342"/>
              </p:ext>
            </p:extLst>
          </p:nvPr>
        </p:nvGraphicFramePr>
        <p:xfrm>
          <a:off x="939801" y="4252794"/>
          <a:ext cx="6057900" cy="2134870"/>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p:cNvSpPr txBox="1"/>
          <p:nvPr/>
        </p:nvSpPr>
        <p:spPr>
          <a:xfrm>
            <a:off x="7188201" y="4304229"/>
            <a:ext cx="1828799" cy="1815882"/>
          </a:xfrm>
          <a:prstGeom prst="rect">
            <a:avLst/>
          </a:prstGeom>
          <a:noFill/>
        </p:spPr>
        <p:txBody>
          <a:bodyPr wrap="square" rtlCol="0">
            <a:spAutoFit/>
          </a:bodyPr>
          <a:lstStyle/>
          <a:p>
            <a:r>
              <a:rPr lang="en-US" sz="1400" dirty="0" err="1"/>
              <a:t>Busbar</a:t>
            </a:r>
            <a:r>
              <a:rPr lang="en-US" sz="1400" dirty="0"/>
              <a:t> wholesale cost from plant</a:t>
            </a:r>
          </a:p>
          <a:p>
            <a:r>
              <a:rPr lang="en-US" sz="1400" dirty="0"/>
              <a:t>2015: $</a:t>
            </a:r>
            <a:r>
              <a:rPr lang="en-US" sz="1400" dirty="0" smtClean="0"/>
              <a:t>11.7 ¢/kWh</a:t>
            </a:r>
            <a:endParaRPr lang="en-US" sz="1400" dirty="0"/>
          </a:p>
          <a:p>
            <a:r>
              <a:rPr lang="en-US" sz="1400" dirty="0"/>
              <a:t>2024: $</a:t>
            </a:r>
            <a:r>
              <a:rPr lang="en-US" sz="1400" dirty="0" smtClean="0"/>
              <a:t>17.1 ¢/kWh</a:t>
            </a:r>
            <a:endParaRPr lang="en-US" sz="1400" dirty="0"/>
          </a:p>
          <a:p>
            <a:r>
              <a:rPr lang="en-US" sz="1400" dirty="0"/>
              <a:t>2034: $</a:t>
            </a:r>
            <a:r>
              <a:rPr lang="en-US" sz="1400" dirty="0" smtClean="0"/>
              <a:t>21.7 ¢/kWh</a:t>
            </a:r>
            <a:endParaRPr lang="en-US" sz="1400" dirty="0"/>
          </a:p>
          <a:p>
            <a:endParaRPr lang="en-US" sz="1400" b="1" dirty="0" smtClean="0"/>
          </a:p>
          <a:p>
            <a:r>
              <a:rPr lang="en-US" sz="1400" b="1" dirty="0" smtClean="0"/>
              <a:t>LCEO</a:t>
            </a:r>
            <a:r>
              <a:rPr lang="en-US" sz="1400" b="1" dirty="0"/>
              <a:t>: $</a:t>
            </a:r>
            <a:r>
              <a:rPr lang="en-US" sz="1400" b="1" dirty="0" smtClean="0"/>
              <a:t>15.4 ¢/kWh</a:t>
            </a:r>
            <a:endParaRPr lang="en-US" sz="1400" b="1" dirty="0"/>
          </a:p>
          <a:p>
            <a:endParaRPr lang="en-US" sz="1400" dirty="0"/>
          </a:p>
        </p:txBody>
      </p:sp>
      <p:sp>
        <p:nvSpPr>
          <p:cNvPr id="8" name="Rectangle 7"/>
          <p:cNvSpPr>
            <a:spLocks noChangeArrowheads="1"/>
          </p:cNvSpPr>
          <p:nvPr/>
        </p:nvSpPr>
        <p:spPr bwMode="auto">
          <a:xfrm>
            <a:off x="0" y="0"/>
            <a:ext cx="7391400" cy="762000"/>
          </a:xfrm>
          <a:prstGeom prst="rect">
            <a:avLst/>
          </a:prstGeom>
          <a:solidFill>
            <a:srgbClr val="249CFF"/>
          </a:solidFill>
          <a:ln w="25400" algn="ctr">
            <a:noFill/>
            <a:miter lim="800000"/>
            <a:headEnd/>
            <a:tailEnd/>
          </a:ln>
        </p:spPr>
        <p:txBody>
          <a:bodyPr anchor="ctr"/>
          <a:lstStyle/>
          <a:p>
            <a:pPr algn="ctr">
              <a:defRPr/>
            </a:pPr>
            <a:r>
              <a:rPr lang="en-CA" dirty="0">
                <a:solidFill>
                  <a:schemeClr val="lt1"/>
                </a:solidFill>
                <a:latin typeface="+mn-lt"/>
                <a:ea typeface="+mn-ea"/>
              </a:rPr>
              <a:t> </a:t>
            </a:r>
          </a:p>
        </p:txBody>
      </p:sp>
      <p:sp>
        <p:nvSpPr>
          <p:cNvPr id="10" name="Title 1"/>
          <p:cNvSpPr txBox="1">
            <a:spLocks/>
          </p:cNvSpPr>
          <p:nvPr/>
        </p:nvSpPr>
        <p:spPr>
          <a:xfrm>
            <a:off x="0" y="0"/>
            <a:ext cx="7594600" cy="762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kern="1200">
                <a:solidFill>
                  <a:schemeClr val="bg1"/>
                </a:solidFill>
                <a:latin typeface="Arial" pitchFamily="34" charset="0"/>
                <a:ea typeface="+mj-ea"/>
                <a:cs typeface="Arial" pitchFamily="34" charset="0"/>
              </a:defRPr>
            </a:lvl1pPr>
          </a:lstStyle>
          <a:p>
            <a:r>
              <a:rPr lang="en-US" dirty="0" smtClean="0"/>
              <a:t>Hunters Point Solar LCOE is less than CCNG</a:t>
            </a:r>
            <a:endParaRPr lang="en-US" dirty="0"/>
          </a:p>
        </p:txBody>
      </p:sp>
      <p:sp>
        <p:nvSpPr>
          <p:cNvPr id="11" name="TextBox 10"/>
          <p:cNvSpPr txBox="1"/>
          <p:nvPr/>
        </p:nvSpPr>
        <p:spPr>
          <a:xfrm rot="16200000">
            <a:off x="-218796" y="5148567"/>
            <a:ext cx="1557262" cy="369332"/>
          </a:xfrm>
          <a:prstGeom prst="rect">
            <a:avLst/>
          </a:prstGeom>
          <a:noFill/>
        </p:spPr>
        <p:txBody>
          <a:bodyPr wrap="none" rtlCol="0">
            <a:spAutoFit/>
          </a:bodyPr>
          <a:lstStyle/>
          <a:p>
            <a:r>
              <a:rPr lang="en-US" b="1" dirty="0" smtClean="0"/>
              <a:t>NATURAL GAS</a:t>
            </a:r>
            <a:endParaRPr lang="en-US" b="1" dirty="0"/>
          </a:p>
        </p:txBody>
      </p:sp>
      <p:sp>
        <p:nvSpPr>
          <p:cNvPr id="12" name="TextBox 11"/>
          <p:cNvSpPr txBox="1"/>
          <p:nvPr/>
        </p:nvSpPr>
        <p:spPr>
          <a:xfrm rot="16200000">
            <a:off x="151178" y="2913367"/>
            <a:ext cx="817314" cy="369332"/>
          </a:xfrm>
          <a:prstGeom prst="rect">
            <a:avLst/>
          </a:prstGeom>
          <a:noFill/>
        </p:spPr>
        <p:txBody>
          <a:bodyPr wrap="none" rtlCol="0">
            <a:spAutoFit/>
          </a:bodyPr>
          <a:lstStyle/>
          <a:p>
            <a:r>
              <a:rPr lang="en-US" b="1" dirty="0" smtClean="0"/>
              <a:t>SOLAR</a:t>
            </a:r>
            <a:endParaRPr lang="en-US" b="1" dirty="0"/>
          </a:p>
        </p:txBody>
      </p:sp>
      <p:sp>
        <p:nvSpPr>
          <p:cNvPr id="13" name="Oval 12"/>
          <p:cNvSpPr/>
          <p:nvPr/>
        </p:nvSpPr>
        <p:spPr>
          <a:xfrm>
            <a:off x="6311900" y="2740176"/>
            <a:ext cx="1104900" cy="676124"/>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188200" y="5370811"/>
            <a:ext cx="1828800" cy="741053"/>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7594600" y="3048000"/>
            <a:ext cx="635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8229600" y="3048000"/>
            <a:ext cx="0" cy="12047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80672" y="850900"/>
            <a:ext cx="7957255" cy="874474"/>
          </a:xfrm>
          <a:prstGeom prst="rect">
            <a:avLst/>
          </a:prstGeom>
          <a:solidFill>
            <a:schemeClr val="accent3">
              <a:alpha val="63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80671" y="952500"/>
            <a:ext cx="7957255" cy="711200"/>
          </a:xfrm>
        </p:spPr>
        <p:txBody>
          <a:bodyPr>
            <a:noAutofit/>
          </a:bodyPr>
          <a:lstStyle/>
          <a:p>
            <a:pPr marL="0" lvl="0" indent="0" algn="ctr">
              <a:buNone/>
            </a:pPr>
            <a:r>
              <a:rPr lang="en-US" sz="1800" b="1" dirty="0" smtClean="0">
                <a:solidFill>
                  <a:srgbClr val="000000"/>
                </a:solidFill>
                <a:latin typeface="Arial" pitchFamily="34" charset="0"/>
                <a:cs typeface="Arial" pitchFamily="34" charset="0"/>
              </a:rPr>
              <a:t>500 kW Solar achieves lower LCOE than new natural gas generation – Hunters Point average expected commercial size = 650 kW</a:t>
            </a:r>
            <a:endParaRPr lang="en-US" sz="900" b="1" dirty="0" smtClean="0">
              <a:solidFill>
                <a:srgbClr val="000000"/>
              </a:solidFill>
              <a:latin typeface="Arial" pitchFamily="34" charset="0"/>
              <a:cs typeface="Arial" pitchFamily="34" charset="0"/>
            </a:endParaRPr>
          </a:p>
        </p:txBody>
      </p:sp>
      <p:sp>
        <p:nvSpPr>
          <p:cNvPr id="5" name="TextBox 4"/>
          <p:cNvSpPr txBox="1"/>
          <p:nvPr/>
        </p:nvSpPr>
        <p:spPr>
          <a:xfrm>
            <a:off x="5813009" y="6111864"/>
            <a:ext cx="1159292" cy="246221"/>
          </a:xfrm>
          <a:prstGeom prst="rect">
            <a:avLst/>
          </a:prstGeom>
          <a:noFill/>
        </p:spPr>
        <p:txBody>
          <a:bodyPr wrap="none" rtlCol="0">
            <a:spAutoFit/>
          </a:bodyPr>
          <a:lstStyle/>
          <a:p>
            <a:r>
              <a:rPr lang="en-US" sz="1000" dirty="0" smtClean="0"/>
              <a:t>Source:  CEC, 2010</a:t>
            </a:r>
            <a:endParaRPr lang="en-US" sz="1000" dirty="0"/>
          </a:p>
        </p:txBody>
      </p:sp>
    </p:spTree>
    <p:extLst>
      <p:ext uri="{BB962C8B-B14F-4D97-AF65-F5344CB8AC3E}">
        <p14:creationId xmlns:p14="http://schemas.microsoft.com/office/powerpoint/2010/main" val="280179701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920990" cy="762000"/>
          </a:xfrm>
        </p:spPr>
        <p:txBody>
          <a:bodyPr>
            <a:normAutofit/>
          </a:bodyPr>
          <a:lstStyle/>
          <a:p>
            <a:r>
              <a:rPr lang="en-US" dirty="0" smtClean="0"/>
              <a:t>Zero Net Energy is Key Driver for Smart Buildings</a:t>
            </a:r>
            <a:endParaRPr lang="en-US" dirty="0"/>
          </a:p>
        </p:txBody>
      </p:sp>
      <p:graphicFrame>
        <p:nvGraphicFramePr>
          <p:cNvPr id="1028" name="Object 4"/>
          <p:cNvGraphicFramePr>
            <a:graphicFrameLocks noChangeAspect="1"/>
          </p:cNvGraphicFramePr>
          <p:nvPr/>
        </p:nvGraphicFramePr>
        <p:xfrm>
          <a:off x="853440" y="857250"/>
          <a:ext cx="7467600" cy="5600700"/>
        </p:xfrm>
        <a:graphic>
          <a:graphicData uri="http://schemas.openxmlformats.org/presentationml/2006/ole">
            <mc:AlternateContent xmlns:mc="http://schemas.openxmlformats.org/markup-compatibility/2006">
              <mc:Choice xmlns:v="urn:schemas-microsoft-com:vml" Requires="v">
                <p:oleObj spid="_x0000_s2075" name="Acrobat Document" r:id="rId3" imgW="6858000" imgH="5143500" progId="AcroExch.Document.11">
                  <p:embed/>
                </p:oleObj>
              </mc:Choice>
              <mc:Fallback>
                <p:oleObj name="Acrobat Document" r:id="rId3" imgW="6858000" imgH="5143500" progId="AcroExch.Document.11">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 y="857250"/>
                        <a:ext cx="7467600"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Title 1"/>
          <p:cNvSpPr>
            <a:spLocks noGrp="1"/>
          </p:cNvSpPr>
          <p:nvPr>
            <p:ph type="title"/>
          </p:nvPr>
        </p:nvSpPr>
        <p:spPr/>
        <p:txBody>
          <a:bodyPr>
            <a:normAutofit/>
          </a:bodyPr>
          <a:lstStyle/>
          <a:p>
            <a:r>
              <a:rPr lang="en-US" dirty="0" smtClean="0">
                <a:latin typeface="Arial" charset="0"/>
                <a:cs typeface="Arial" charset="0"/>
              </a:rPr>
              <a:t>Guided Siting:  Locational Value, Interconnection</a:t>
            </a:r>
          </a:p>
        </p:txBody>
      </p:sp>
      <p:sp>
        <p:nvSpPr>
          <p:cNvPr id="133124" name="TextBox 2"/>
          <p:cNvSpPr txBox="1">
            <a:spLocks noChangeArrowheads="1"/>
          </p:cNvSpPr>
          <p:nvPr/>
        </p:nvSpPr>
        <p:spPr bwMode="auto">
          <a:xfrm>
            <a:off x="11795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133125" name="Rectangle 2"/>
          <p:cNvSpPr txBox="1">
            <a:spLocks noChangeArrowheads="1"/>
          </p:cNvSpPr>
          <p:nvPr/>
        </p:nvSpPr>
        <p:spPr bwMode="auto">
          <a:xfrm>
            <a:off x="495300" y="838200"/>
            <a:ext cx="5372100" cy="685800"/>
          </a:xfrm>
          <a:prstGeom prst="rect">
            <a:avLst/>
          </a:prstGeom>
          <a:noFill/>
          <a:ln w="9525">
            <a:noFill/>
            <a:miter lim="800000"/>
            <a:headEnd/>
            <a:tailEnd/>
          </a:ln>
        </p:spPr>
        <p:txBody>
          <a:bodyPr/>
          <a:lstStyle/>
          <a:p>
            <a:pPr marL="342900" indent="-342900" algn="ctr" defTabSz="914400">
              <a:spcBef>
                <a:spcPct val="20000"/>
              </a:spcBef>
            </a:pPr>
            <a:r>
              <a:rPr lang="en-US" sz="2000" b="1" u="sng" dirty="0" smtClean="0">
                <a:solidFill>
                  <a:schemeClr val="accent1"/>
                </a:solidFill>
                <a:cs typeface="Arial" charset="0"/>
              </a:rPr>
              <a:t>SCE Share of 12,000 MW Goal</a:t>
            </a:r>
            <a:endParaRPr lang="en-US" sz="2000" dirty="0">
              <a:solidFill>
                <a:schemeClr val="accent1"/>
              </a:solidFill>
              <a:cs typeface="Arial" charset="0"/>
            </a:endParaRPr>
          </a:p>
        </p:txBody>
      </p:sp>
      <p:sp>
        <p:nvSpPr>
          <p:cNvPr id="133127" name="TextBox 7"/>
          <p:cNvSpPr txBox="1">
            <a:spLocks noChangeArrowheads="1"/>
          </p:cNvSpPr>
          <p:nvPr/>
        </p:nvSpPr>
        <p:spPr bwMode="auto">
          <a:xfrm>
            <a:off x="6858000" y="6191242"/>
            <a:ext cx="2286000" cy="261610"/>
          </a:xfrm>
          <a:prstGeom prst="rect">
            <a:avLst/>
          </a:prstGeom>
          <a:noFill/>
          <a:ln w="9525">
            <a:noFill/>
            <a:miter lim="800000"/>
            <a:headEnd/>
            <a:tailEnd/>
          </a:ln>
        </p:spPr>
        <p:txBody>
          <a:bodyPr>
            <a:spAutoFit/>
          </a:bodyPr>
          <a:lstStyle/>
          <a:p>
            <a:r>
              <a:rPr lang="en-US" sz="1100" dirty="0" smtClean="0">
                <a:cs typeface="Arial" charset="0"/>
              </a:rPr>
              <a:t>Source:  SCE Report May 2012 </a:t>
            </a:r>
            <a:endParaRPr lang="en-US" sz="1100" dirty="0">
              <a:cs typeface="Arial" charset="0"/>
            </a:endParaRPr>
          </a:p>
        </p:txBody>
      </p:sp>
      <p:pic>
        <p:nvPicPr>
          <p:cNvPr id="3" name="Picture 2" descr="SCE_Costs_Guided D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900" y="1295400"/>
            <a:ext cx="6574349" cy="4648200"/>
          </a:xfrm>
          <a:prstGeom prst="rect">
            <a:avLst/>
          </a:prstGeom>
        </p:spPr>
      </p:pic>
      <p:sp>
        <p:nvSpPr>
          <p:cNvPr id="2" name="TextBox 1"/>
          <p:cNvSpPr txBox="1"/>
          <p:nvPr/>
        </p:nvSpPr>
        <p:spPr>
          <a:xfrm>
            <a:off x="1770063" y="6006576"/>
            <a:ext cx="3639713" cy="369332"/>
          </a:xfrm>
          <a:prstGeom prst="rect">
            <a:avLst/>
          </a:prstGeom>
          <a:solidFill>
            <a:srgbClr val="0000FF"/>
          </a:solidFill>
        </p:spPr>
        <p:txBody>
          <a:bodyPr wrap="none" rtlCol="0">
            <a:spAutoFit/>
          </a:bodyPr>
          <a:lstStyle/>
          <a:p>
            <a:r>
              <a:rPr lang="en-US" b="1" dirty="0" smtClean="0">
                <a:solidFill>
                  <a:schemeClr val="bg1"/>
                </a:solidFill>
              </a:rPr>
              <a:t>Guided Siting Saves Ratepayers 50%</a:t>
            </a:r>
            <a:endParaRPr lang="en-US" b="1" dirty="0">
              <a:solidFill>
                <a:schemeClr val="bg1"/>
              </a:solidFill>
            </a:endParaRPr>
          </a:p>
        </p:txBody>
      </p:sp>
      <p:sp>
        <p:nvSpPr>
          <p:cNvPr id="4" name="TextBox 3"/>
          <p:cNvSpPr txBox="1"/>
          <p:nvPr/>
        </p:nvSpPr>
        <p:spPr>
          <a:xfrm>
            <a:off x="6375400" y="1690132"/>
            <a:ext cx="2590800" cy="3693319"/>
          </a:xfrm>
          <a:prstGeom prst="rect">
            <a:avLst/>
          </a:prstGeom>
          <a:noFill/>
        </p:spPr>
        <p:txBody>
          <a:bodyPr wrap="square" rtlCol="0">
            <a:spAutoFit/>
          </a:bodyPr>
          <a:lstStyle/>
          <a:p>
            <a:pPr marL="285750" indent="-285750">
              <a:buFont typeface="Arial"/>
              <a:buChar char="•"/>
            </a:pPr>
            <a:r>
              <a:rPr lang="en-US" b="1" dirty="0" smtClean="0"/>
              <a:t>Locational Value </a:t>
            </a:r>
            <a:r>
              <a:rPr lang="en-US" dirty="0" smtClean="0"/>
              <a:t>methodology should include transmission costs.</a:t>
            </a:r>
            <a:br>
              <a:rPr lang="en-US" dirty="0" smtClean="0"/>
            </a:br>
            <a:endParaRPr lang="en-US" dirty="0" smtClean="0"/>
          </a:p>
          <a:p>
            <a:pPr marL="285750" indent="-285750">
              <a:buFont typeface="Arial"/>
              <a:buChar char="•"/>
            </a:pPr>
            <a:r>
              <a:rPr lang="en-US" b="1" dirty="0" smtClean="0"/>
              <a:t>Interconnection </a:t>
            </a:r>
            <a:r>
              <a:rPr lang="en-US" dirty="0" smtClean="0"/>
              <a:t>policies should favor high value locations, reduce cost uncertainty for developers.</a:t>
            </a:r>
          </a:p>
          <a:p>
            <a:endParaRPr lang="en-US" dirty="0"/>
          </a:p>
          <a:p>
            <a:endParaRPr lang="en-US" dirty="0"/>
          </a:p>
        </p:txBody>
      </p:sp>
    </p:spTree>
    <p:extLst>
      <p:ext uri="{BB962C8B-B14F-4D97-AF65-F5344CB8AC3E}">
        <p14:creationId xmlns:p14="http://schemas.microsoft.com/office/powerpoint/2010/main" val="44915941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smtClean="0">
                <a:solidFill>
                  <a:schemeClr val="bg1"/>
                </a:solidFill>
                <a:latin typeface="Arial" charset="0"/>
                <a:cs typeface="Arial" charset="0"/>
              </a:rPr>
              <a:t>Import/Exports – Transmission Not the Issue</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6" name="Rectangle 5"/>
          <p:cNvSpPr/>
          <p:nvPr/>
        </p:nvSpPr>
        <p:spPr>
          <a:xfrm>
            <a:off x="283489" y="4428358"/>
            <a:ext cx="5896611" cy="8278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851467" y="864060"/>
            <a:ext cx="7453900" cy="5327705"/>
          </a:xfrm>
          <a:prstGeom prst="rect">
            <a:avLst/>
          </a:prstGeom>
        </p:spPr>
      </p:pic>
      <p:sp>
        <p:nvSpPr>
          <p:cNvPr id="3" name="TextBox 2"/>
          <p:cNvSpPr txBox="1"/>
          <p:nvPr/>
        </p:nvSpPr>
        <p:spPr>
          <a:xfrm>
            <a:off x="2800891" y="6157745"/>
            <a:ext cx="5896612" cy="307777"/>
          </a:xfrm>
          <a:prstGeom prst="rect">
            <a:avLst/>
          </a:prstGeom>
          <a:noFill/>
        </p:spPr>
        <p:txBody>
          <a:bodyPr wrap="square" rtlCol="0">
            <a:spAutoFit/>
          </a:bodyPr>
          <a:lstStyle/>
          <a:p>
            <a:r>
              <a:rPr lang="en-US" sz="1400" dirty="0" smtClean="0"/>
              <a:t>Source: CAISO 2013 Summer Loads &amp; Resources Assessment (May 6, 2013)</a:t>
            </a:r>
            <a:endParaRPr lang="en-US" sz="1400" dirty="0"/>
          </a:p>
        </p:txBody>
      </p:sp>
      <p:sp>
        <p:nvSpPr>
          <p:cNvPr id="13" name="Rounded Rectangular Callout 12"/>
          <p:cNvSpPr/>
          <p:nvPr/>
        </p:nvSpPr>
        <p:spPr>
          <a:xfrm>
            <a:off x="6996556" y="963922"/>
            <a:ext cx="1848361" cy="943541"/>
          </a:xfrm>
          <a:prstGeom prst="wedgeRoundRectCallout">
            <a:avLst>
              <a:gd name="adj1" fmla="val -76435"/>
              <a:gd name="adj2" fmla="val 97935"/>
              <a:gd name="adj3" fmla="val 16667"/>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800000"/>
                </a:solidFill>
              </a:rPr>
              <a:t>2012 Peak Daily ISO Imports = ~11,500 </a:t>
            </a:r>
            <a:r>
              <a:rPr lang="en-US" dirty="0">
                <a:solidFill>
                  <a:srgbClr val="800000"/>
                </a:solidFill>
              </a:rPr>
              <a:t>M</a:t>
            </a:r>
            <a:r>
              <a:rPr lang="en-US" dirty="0" smtClean="0">
                <a:solidFill>
                  <a:srgbClr val="800000"/>
                </a:solidFill>
              </a:rPr>
              <a:t>W</a:t>
            </a:r>
            <a:endParaRPr lang="en-US" dirty="0">
              <a:solidFill>
                <a:srgbClr val="800000"/>
              </a:solidFill>
            </a:endParaRPr>
          </a:p>
        </p:txBody>
      </p:sp>
    </p:spTree>
    <p:extLst>
      <p:ext uri="{BB962C8B-B14F-4D97-AF65-F5344CB8AC3E}">
        <p14:creationId xmlns:p14="http://schemas.microsoft.com/office/powerpoint/2010/main" val="123242717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7315200" cy="762000"/>
          </a:xfrm>
        </p:spPr>
        <p:txBody>
          <a:bodyPr rtlCol="0">
            <a:normAutofit/>
          </a:bodyPr>
          <a:lstStyle/>
          <a:p>
            <a:pPr algn="l" eaLnBrk="1" fontAlgn="auto" hangingPunct="1">
              <a:spcAft>
                <a:spcPts val="0"/>
              </a:spcAft>
              <a:defRPr/>
            </a:pPr>
            <a:r>
              <a:rPr lang="en-US" sz="2400" b="1" dirty="0" smtClean="0">
                <a:solidFill>
                  <a:schemeClr val="bg1"/>
                </a:solidFill>
                <a:latin typeface="Arial" pitchFamily="34" charset="0"/>
                <a:cs typeface="Arial" pitchFamily="34" charset="0"/>
              </a:rPr>
              <a:t>Dynamic </a:t>
            </a:r>
            <a:r>
              <a:rPr lang="en-US" sz="2400" b="1" dirty="0" smtClean="0">
                <a:solidFill>
                  <a:schemeClr val="bg1"/>
                </a:solidFill>
                <a:latin typeface="Arial" pitchFamily="34" charset="0"/>
                <a:cs typeface="Arial" pitchFamily="34" charset="0"/>
              </a:rPr>
              <a:t>Grid Council</a:t>
            </a:r>
            <a:endParaRPr lang="en-US" sz="2400" b="1" dirty="0">
              <a:solidFill>
                <a:schemeClr val="bg1"/>
              </a:solidFill>
              <a:latin typeface="Arial" pitchFamily="34" charset="0"/>
              <a:cs typeface="Arial" pitchFamily="34" charset="0"/>
            </a:endParaRPr>
          </a:p>
        </p:txBody>
      </p:sp>
      <p:sp>
        <p:nvSpPr>
          <p:cNvPr id="5" name="Content Placeholder 2"/>
          <p:cNvSpPr txBox="1">
            <a:spLocks/>
          </p:cNvSpPr>
          <p:nvPr/>
        </p:nvSpPr>
        <p:spPr bwMode="auto">
          <a:xfrm>
            <a:off x="47625" y="782545"/>
            <a:ext cx="9048750" cy="24781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Tx/>
              <a:buBlip>
                <a:blip r:embed="rId3"/>
              </a:buBlip>
              <a:defRPr sz="3200">
                <a:solidFill>
                  <a:schemeClr val="tx2">
                    <a:lumMod val="65000"/>
                    <a:lumOff val="35000"/>
                  </a:schemeClr>
                </a:solidFill>
                <a:latin typeface="+mn-lt"/>
                <a:ea typeface="+mn-ea"/>
                <a:cs typeface="+mn-cs"/>
              </a:defRPr>
            </a:lvl1pPr>
            <a:lvl2pPr marL="742950" indent="-285750" algn="l" rtl="0" eaLnBrk="0" fontAlgn="base" hangingPunct="0">
              <a:spcBef>
                <a:spcPct val="20000"/>
              </a:spcBef>
              <a:spcAft>
                <a:spcPct val="0"/>
              </a:spcAft>
              <a:buClr>
                <a:srgbClr val="33CC33"/>
              </a:buClr>
              <a:buFontTx/>
              <a:buBlip>
                <a:blip r:embed="rId3"/>
              </a:buBlip>
              <a:defRPr sz="2800">
                <a:solidFill>
                  <a:schemeClr val="tx2">
                    <a:lumMod val="65000"/>
                    <a:lumOff val="35000"/>
                  </a:schemeClr>
                </a:solidFill>
                <a:latin typeface="+mn-lt"/>
                <a:ea typeface="+mn-ea"/>
                <a:cs typeface="+mn-cs"/>
              </a:defRPr>
            </a:lvl2pPr>
            <a:lvl3pPr marL="1143000" indent="-228600" algn="l" rtl="0" eaLnBrk="0" fontAlgn="base" hangingPunct="0">
              <a:spcBef>
                <a:spcPct val="20000"/>
              </a:spcBef>
              <a:spcAft>
                <a:spcPct val="0"/>
              </a:spcAft>
              <a:buClr>
                <a:srgbClr val="66FF33"/>
              </a:buClr>
              <a:buFontTx/>
              <a:buBlip>
                <a:blip r:embed="rId3"/>
              </a:buBlip>
              <a:defRPr sz="2400">
                <a:solidFill>
                  <a:schemeClr val="tx2">
                    <a:lumMod val="65000"/>
                    <a:lumOff val="35000"/>
                  </a:schemeClr>
                </a:solidFill>
                <a:latin typeface="+mn-lt"/>
                <a:ea typeface="+mn-ea"/>
                <a:cs typeface="+mn-cs"/>
              </a:defRPr>
            </a:lvl3pPr>
            <a:lvl4pPr marL="16002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4pPr>
            <a:lvl5pPr marL="20574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None/>
            </a:pPr>
            <a:r>
              <a:rPr lang="en-US" sz="2400" b="1" dirty="0" smtClean="0">
                <a:solidFill>
                  <a:schemeClr val="tx1"/>
                </a:solidFill>
              </a:rPr>
              <a:t>The Dynamic Grid Council (DGC) establishes policy and market structures that modernize the distribution grid through Distributed Energy Resources (DER) like Local Renewables; Energy Storage; Advanced Inverters; Demand Response; Monitoring, Communications &amp; Control (MC</a:t>
            </a:r>
            <a:r>
              <a:rPr lang="en-US" sz="2400" b="1" baseline="30000" dirty="0" smtClean="0">
                <a:solidFill>
                  <a:schemeClr val="tx1"/>
                </a:solidFill>
              </a:rPr>
              <a:t>2</a:t>
            </a:r>
            <a:r>
              <a:rPr lang="en-US" sz="2400" b="1" dirty="0" smtClean="0">
                <a:solidFill>
                  <a:schemeClr val="tx1"/>
                </a:solidFill>
              </a:rPr>
              <a:t>), Forecasting &amp; Curtailment; and “Grid Hardening”</a:t>
            </a:r>
          </a:p>
          <a:p>
            <a:pPr marL="0" indent="0" algn="ctr">
              <a:buNone/>
            </a:pPr>
            <a:endParaRPr lang="en-US" sz="800" b="1" dirty="0">
              <a:solidFill>
                <a:schemeClr val="tx1"/>
              </a:solidFill>
            </a:endParaRPr>
          </a:p>
          <a:p>
            <a:pPr marL="0" indent="0" algn="ctr">
              <a:buNone/>
            </a:pPr>
            <a:r>
              <a:rPr lang="en-US" sz="2400" b="1" dirty="0" smtClean="0">
                <a:solidFill>
                  <a:schemeClr val="tx1"/>
                </a:solidFill>
              </a:rPr>
              <a:t>The DGC also establishes DER market opportunities at full value.</a:t>
            </a:r>
            <a:endParaRPr lang="en-US" sz="1050" b="1" dirty="0">
              <a:solidFill>
                <a:schemeClr val="tx1"/>
              </a:solidFill>
            </a:endParaRPr>
          </a:p>
        </p:txBody>
      </p:sp>
      <p:pic>
        <p:nvPicPr>
          <p:cNvPr id="6" name="Picture 5"/>
          <p:cNvPicPr>
            <a:picLocks noChangeAspect="1"/>
          </p:cNvPicPr>
          <p:nvPr/>
        </p:nvPicPr>
        <p:blipFill>
          <a:blip r:embed="rId4"/>
          <a:stretch>
            <a:fillRect/>
          </a:stretch>
        </p:blipFill>
        <p:spPr>
          <a:xfrm>
            <a:off x="3044198" y="3376521"/>
            <a:ext cx="3055604" cy="2376580"/>
          </a:xfrm>
          <a:prstGeom prst="rect">
            <a:avLst/>
          </a:prstGeom>
        </p:spPr>
      </p:pic>
      <p:sp>
        <p:nvSpPr>
          <p:cNvPr id="7" name="Oval 6"/>
          <p:cNvSpPr/>
          <p:nvPr/>
        </p:nvSpPr>
        <p:spPr>
          <a:xfrm>
            <a:off x="2889250" y="3338421"/>
            <a:ext cx="3365500" cy="3100480"/>
          </a:xfrm>
          <a:prstGeom prst="ellipse">
            <a:avLst/>
          </a:prstGeom>
          <a:noFill/>
          <a:ln w="44450">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0059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Advanced Inverters – Reactive Power</a:t>
            </a:r>
            <a:endParaRPr lang="en-US" dirty="0"/>
          </a:p>
        </p:txBody>
      </p:sp>
      <p:cxnSp>
        <p:nvCxnSpPr>
          <p:cNvPr id="10" name="Straight Connector 9"/>
          <p:cNvCxnSpPr>
            <a:stCxn id="12" idx="0"/>
            <a:endCxn id="12" idx="4"/>
          </p:cNvCxnSpPr>
          <p:nvPr/>
        </p:nvCxnSpPr>
        <p:spPr>
          <a:xfrm>
            <a:off x="2706511" y="1600200"/>
            <a:ext cx="0" cy="4876800"/>
          </a:xfrm>
          <a:prstGeom prst="line">
            <a:avLst/>
          </a:prstGeom>
        </p:spPr>
        <p:style>
          <a:lnRef idx="1">
            <a:schemeClr val="accent4"/>
          </a:lnRef>
          <a:fillRef idx="0">
            <a:schemeClr val="accent4"/>
          </a:fillRef>
          <a:effectRef idx="0">
            <a:schemeClr val="accent4"/>
          </a:effectRef>
          <a:fontRef idx="minor">
            <a:schemeClr val="tx1"/>
          </a:fontRef>
        </p:style>
      </p:cxnSp>
      <p:cxnSp>
        <p:nvCxnSpPr>
          <p:cNvPr id="11" name="Straight Connector 10"/>
          <p:cNvCxnSpPr/>
          <p:nvPr/>
        </p:nvCxnSpPr>
        <p:spPr>
          <a:xfrm>
            <a:off x="228600" y="3960342"/>
            <a:ext cx="4955822" cy="1543"/>
          </a:xfrm>
          <a:prstGeom prst="line">
            <a:avLst/>
          </a:prstGeom>
        </p:spPr>
        <p:style>
          <a:lnRef idx="1">
            <a:schemeClr val="accent4"/>
          </a:lnRef>
          <a:fillRef idx="0">
            <a:schemeClr val="accent4"/>
          </a:fillRef>
          <a:effectRef idx="0">
            <a:schemeClr val="accent4"/>
          </a:effectRef>
          <a:fontRef idx="minor">
            <a:schemeClr val="tx1"/>
          </a:fontRef>
        </p:style>
      </p:cxnSp>
      <p:sp>
        <p:nvSpPr>
          <p:cNvPr id="12" name="Oval 11"/>
          <p:cNvSpPr/>
          <p:nvPr/>
        </p:nvSpPr>
        <p:spPr>
          <a:xfrm>
            <a:off x="228600" y="1600200"/>
            <a:ext cx="4955822" cy="4876800"/>
          </a:xfrm>
          <a:prstGeom prst="ellipse">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2754512" y="3960342"/>
            <a:ext cx="2198488" cy="12053"/>
          </a:xfrm>
          <a:prstGeom prst="straightConnector1">
            <a:avLst/>
          </a:prstGeom>
          <a:ln w="635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706511" y="3007711"/>
            <a:ext cx="2249311" cy="952631"/>
          </a:xfrm>
          <a:prstGeom prst="straightConnector1">
            <a:avLst/>
          </a:prstGeom>
          <a:ln w="63500">
            <a:solidFill>
              <a:schemeClr val="accent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817072" y="3972395"/>
            <a:ext cx="845241" cy="646331"/>
          </a:xfrm>
          <a:prstGeom prst="rect">
            <a:avLst/>
          </a:prstGeom>
          <a:noFill/>
        </p:spPr>
        <p:txBody>
          <a:bodyPr wrap="square" rtlCol="0">
            <a:spAutoFit/>
          </a:bodyPr>
          <a:lstStyle/>
          <a:p>
            <a:pPr algn="ctr"/>
            <a:r>
              <a:rPr lang="en-US" dirty="0" smtClean="0"/>
              <a:t>P</a:t>
            </a:r>
          </a:p>
          <a:p>
            <a:pPr algn="ctr"/>
            <a:r>
              <a:rPr lang="en-US" dirty="0" smtClean="0"/>
              <a:t>90%</a:t>
            </a:r>
            <a:endParaRPr lang="en-US" dirty="0"/>
          </a:p>
        </p:txBody>
      </p:sp>
      <p:sp>
        <p:nvSpPr>
          <p:cNvPr id="18" name="TextBox 17"/>
          <p:cNvSpPr txBox="1"/>
          <p:nvPr/>
        </p:nvSpPr>
        <p:spPr>
          <a:xfrm>
            <a:off x="4953000" y="3007711"/>
            <a:ext cx="982134" cy="646331"/>
          </a:xfrm>
          <a:prstGeom prst="rect">
            <a:avLst/>
          </a:prstGeom>
          <a:noFill/>
        </p:spPr>
        <p:txBody>
          <a:bodyPr wrap="square" rtlCol="0">
            <a:spAutoFit/>
          </a:bodyPr>
          <a:lstStyle/>
          <a:p>
            <a:pPr algn="ctr"/>
            <a:r>
              <a:rPr lang="en-US" dirty="0" smtClean="0"/>
              <a:t>Q</a:t>
            </a:r>
          </a:p>
          <a:p>
            <a:pPr algn="ctr"/>
            <a:r>
              <a:rPr lang="en-US" dirty="0" smtClean="0"/>
              <a:t>  43.6%</a:t>
            </a:r>
            <a:endParaRPr lang="en-US" dirty="0"/>
          </a:p>
        </p:txBody>
      </p:sp>
      <p:sp>
        <p:nvSpPr>
          <p:cNvPr id="21" name="TextBox 20"/>
          <p:cNvSpPr txBox="1"/>
          <p:nvPr/>
        </p:nvSpPr>
        <p:spPr>
          <a:xfrm>
            <a:off x="2754512" y="2823045"/>
            <a:ext cx="876667" cy="646331"/>
          </a:xfrm>
          <a:prstGeom prst="rect">
            <a:avLst/>
          </a:prstGeom>
          <a:noFill/>
        </p:spPr>
        <p:txBody>
          <a:bodyPr wrap="square" rtlCol="0">
            <a:spAutoFit/>
          </a:bodyPr>
          <a:lstStyle/>
          <a:p>
            <a:pPr algn="ctr"/>
            <a:r>
              <a:rPr lang="en-US" dirty="0" smtClean="0"/>
              <a:t>S</a:t>
            </a:r>
          </a:p>
          <a:p>
            <a:pPr algn="ctr"/>
            <a:r>
              <a:rPr lang="en-US" dirty="0" smtClean="0"/>
              <a:t>100%</a:t>
            </a:r>
            <a:endParaRPr lang="en-US" dirty="0"/>
          </a:p>
        </p:txBody>
      </p:sp>
      <p:sp>
        <p:nvSpPr>
          <p:cNvPr id="22" name="TextBox 21"/>
          <p:cNvSpPr txBox="1"/>
          <p:nvPr/>
        </p:nvSpPr>
        <p:spPr>
          <a:xfrm>
            <a:off x="1972739" y="1331549"/>
            <a:ext cx="1341990" cy="276999"/>
          </a:xfrm>
          <a:prstGeom prst="rect">
            <a:avLst/>
          </a:prstGeom>
          <a:noFill/>
        </p:spPr>
        <p:txBody>
          <a:bodyPr wrap="square" rtlCol="0">
            <a:spAutoFit/>
          </a:bodyPr>
          <a:lstStyle/>
          <a:p>
            <a:pPr algn="ctr"/>
            <a:r>
              <a:rPr lang="en-US" sz="1200" dirty="0" smtClean="0"/>
              <a:t>REACTIVE (Q)</a:t>
            </a:r>
            <a:endParaRPr lang="en-US" sz="1200" dirty="0"/>
          </a:p>
        </p:txBody>
      </p:sp>
      <p:sp>
        <p:nvSpPr>
          <p:cNvPr id="23" name="TextBox 22"/>
          <p:cNvSpPr txBox="1"/>
          <p:nvPr/>
        </p:nvSpPr>
        <p:spPr>
          <a:xfrm>
            <a:off x="245290" y="3692903"/>
            <a:ext cx="1445223" cy="276999"/>
          </a:xfrm>
          <a:prstGeom prst="rect">
            <a:avLst/>
          </a:prstGeom>
          <a:noFill/>
        </p:spPr>
        <p:txBody>
          <a:bodyPr wrap="square" rtlCol="0">
            <a:spAutoFit/>
          </a:bodyPr>
          <a:lstStyle/>
          <a:p>
            <a:r>
              <a:rPr lang="en-US" sz="1200" dirty="0" smtClean="0"/>
              <a:t>REAL (P)</a:t>
            </a:r>
            <a:endParaRPr lang="en-US" sz="1200" dirty="0"/>
          </a:p>
        </p:txBody>
      </p:sp>
      <p:cxnSp>
        <p:nvCxnSpPr>
          <p:cNvPr id="24" name="Straight Arrow Connector 23"/>
          <p:cNvCxnSpPr/>
          <p:nvPr/>
        </p:nvCxnSpPr>
        <p:spPr>
          <a:xfrm flipV="1">
            <a:off x="4955822" y="3007711"/>
            <a:ext cx="0" cy="954174"/>
          </a:xfrm>
          <a:prstGeom prst="straightConnector1">
            <a:avLst/>
          </a:prstGeom>
          <a:ln w="63500">
            <a:solidFill>
              <a:srgbClr val="3366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955822" y="3993216"/>
            <a:ext cx="0" cy="1035984"/>
          </a:xfrm>
          <a:prstGeom prst="straightConnector1">
            <a:avLst/>
          </a:prstGeom>
          <a:ln w="63500">
            <a:solidFill>
              <a:srgbClr val="3366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757313" y="3998549"/>
            <a:ext cx="2228850" cy="1038225"/>
          </a:xfrm>
          <a:prstGeom prst="straightConnector1">
            <a:avLst/>
          </a:prstGeom>
          <a:ln w="63500">
            <a:solidFill>
              <a:schemeClr val="accent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424313" y="1466671"/>
            <a:ext cx="3519313" cy="923330"/>
          </a:xfrm>
          <a:prstGeom prst="rect">
            <a:avLst/>
          </a:prstGeom>
          <a:noFill/>
        </p:spPr>
        <p:txBody>
          <a:bodyPr wrap="square" rtlCol="0">
            <a:spAutoFit/>
          </a:bodyPr>
          <a:lstStyle/>
          <a:p>
            <a:pPr marL="312738" indent="-312738"/>
            <a:r>
              <a:rPr lang="en-US" b="1" dirty="0"/>
              <a:t>P: </a:t>
            </a:r>
            <a:r>
              <a:rPr lang="en-US" dirty="0"/>
              <a:t>Real power (kW)</a:t>
            </a:r>
          </a:p>
          <a:p>
            <a:pPr marL="312738" indent="-312738"/>
            <a:r>
              <a:rPr lang="en-US" b="1" dirty="0"/>
              <a:t>Q: </a:t>
            </a:r>
            <a:r>
              <a:rPr lang="en-US" dirty="0"/>
              <a:t>Reactive power (</a:t>
            </a:r>
            <a:r>
              <a:rPr lang="en-US" dirty="0" err="1"/>
              <a:t>kVAr</a:t>
            </a:r>
            <a:r>
              <a:rPr lang="en-US" dirty="0"/>
              <a:t>)</a:t>
            </a:r>
          </a:p>
          <a:p>
            <a:pPr marL="312738" indent="-312738"/>
            <a:r>
              <a:rPr lang="en-US" b="1" dirty="0"/>
              <a:t>S: </a:t>
            </a:r>
            <a:r>
              <a:rPr lang="en-US" dirty="0"/>
              <a:t>Total power (kVA)</a:t>
            </a:r>
          </a:p>
        </p:txBody>
      </p:sp>
      <p:sp>
        <p:nvSpPr>
          <p:cNvPr id="112" name="TextBox 111"/>
          <p:cNvSpPr txBox="1"/>
          <p:nvPr/>
        </p:nvSpPr>
        <p:spPr>
          <a:xfrm>
            <a:off x="5831835" y="3693749"/>
            <a:ext cx="3058462" cy="1477328"/>
          </a:xfrm>
          <a:prstGeom prst="rect">
            <a:avLst/>
          </a:prstGeom>
          <a:noFill/>
        </p:spPr>
        <p:txBody>
          <a:bodyPr wrap="none" rtlCol="0">
            <a:spAutoFit/>
          </a:bodyPr>
          <a:lstStyle/>
          <a:p>
            <a:r>
              <a:rPr lang="en-US" dirty="0" smtClean="0">
                <a:solidFill>
                  <a:srgbClr val="0000FF"/>
                </a:solidFill>
              </a:rPr>
              <a:t>100 kW </a:t>
            </a:r>
            <a:r>
              <a:rPr lang="en-US" dirty="0" smtClean="0"/>
              <a:t>solar PV AC power</a:t>
            </a:r>
          </a:p>
          <a:p>
            <a:r>
              <a:rPr lang="en-US" dirty="0" smtClean="0">
                <a:solidFill>
                  <a:srgbClr val="0000FF"/>
                </a:solidFill>
              </a:rPr>
              <a:t>100 </a:t>
            </a:r>
            <a:r>
              <a:rPr lang="en-US" dirty="0">
                <a:solidFill>
                  <a:srgbClr val="0000FF"/>
                </a:solidFill>
              </a:rPr>
              <a:t>kVA </a:t>
            </a:r>
            <a:r>
              <a:rPr lang="en-US" dirty="0" smtClean="0"/>
              <a:t>inverter capacity</a:t>
            </a:r>
          </a:p>
          <a:p>
            <a:r>
              <a:rPr lang="en-US" dirty="0" smtClean="0"/>
              <a:t>0.9</a:t>
            </a:r>
            <a:r>
              <a:rPr lang="en-US" dirty="0" smtClean="0">
                <a:solidFill>
                  <a:srgbClr val="0000FF"/>
                </a:solidFill>
              </a:rPr>
              <a:t> </a:t>
            </a:r>
            <a:r>
              <a:rPr lang="en-US" dirty="0"/>
              <a:t>p</a:t>
            </a:r>
            <a:r>
              <a:rPr lang="en-US" dirty="0" smtClean="0"/>
              <a:t>ower factor</a:t>
            </a:r>
          </a:p>
          <a:p>
            <a:r>
              <a:rPr lang="en-US" dirty="0" smtClean="0">
                <a:solidFill>
                  <a:srgbClr val="0000FF"/>
                </a:solidFill>
              </a:rPr>
              <a:t>43.6 </a:t>
            </a:r>
            <a:r>
              <a:rPr lang="en-US" dirty="0" err="1">
                <a:solidFill>
                  <a:srgbClr val="0000FF"/>
                </a:solidFill>
              </a:rPr>
              <a:t>k</a:t>
            </a:r>
            <a:r>
              <a:rPr lang="en-US" dirty="0" err="1" smtClean="0">
                <a:solidFill>
                  <a:srgbClr val="0000FF"/>
                </a:solidFill>
              </a:rPr>
              <a:t>VAr</a:t>
            </a:r>
            <a:r>
              <a:rPr lang="en-US" dirty="0" smtClean="0">
                <a:solidFill>
                  <a:srgbClr val="0000FF"/>
                </a:solidFill>
              </a:rPr>
              <a:t> </a:t>
            </a:r>
            <a:r>
              <a:rPr lang="en-US" dirty="0"/>
              <a:t>r</a:t>
            </a:r>
            <a:r>
              <a:rPr lang="en-US" dirty="0" smtClean="0"/>
              <a:t>eactive power</a:t>
            </a:r>
          </a:p>
          <a:p>
            <a:r>
              <a:rPr lang="en-US" dirty="0" smtClean="0">
                <a:solidFill>
                  <a:srgbClr val="0000FF"/>
                </a:solidFill>
              </a:rPr>
              <a:t>90 kW </a:t>
            </a:r>
            <a:r>
              <a:rPr lang="en-US" dirty="0"/>
              <a:t>r</a:t>
            </a:r>
            <a:r>
              <a:rPr lang="en-US" dirty="0" smtClean="0"/>
              <a:t>eal power</a:t>
            </a:r>
            <a:endParaRPr lang="en-US" dirty="0"/>
          </a:p>
        </p:txBody>
      </p:sp>
      <p:cxnSp>
        <p:nvCxnSpPr>
          <p:cNvPr id="25" name="Straight Arrow Connector 24"/>
          <p:cNvCxnSpPr/>
          <p:nvPr/>
        </p:nvCxnSpPr>
        <p:spPr>
          <a:xfrm>
            <a:off x="4906431" y="3972395"/>
            <a:ext cx="304800" cy="0"/>
          </a:xfrm>
          <a:prstGeom prst="straightConnector1">
            <a:avLst/>
          </a:prstGeom>
          <a:ln w="63500">
            <a:solidFill>
              <a:srgbClr val="66006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5043313" y="4150949"/>
            <a:ext cx="990601" cy="12954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1" name="Rounded Rectangle 30"/>
          <p:cNvSpPr/>
          <p:nvPr/>
        </p:nvSpPr>
        <p:spPr>
          <a:xfrm>
            <a:off x="5043313" y="5446350"/>
            <a:ext cx="3654778"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Standard-sized inverter:</a:t>
            </a:r>
          </a:p>
          <a:p>
            <a:pPr algn="ctr"/>
            <a:r>
              <a:rPr lang="en-US" dirty="0" smtClean="0">
                <a:solidFill>
                  <a:srgbClr val="000000"/>
                </a:solidFill>
              </a:rPr>
              <a:t>Diverts up to 10% solar capacity to provision reactive power</a:t>
            </a:r>
            <a:endParaRPr lang="en-US" dirty="0">
              <a:solidFill>
                <a:srgbClr val="000000"/>
              </a:solidFill>
            </a:endParaRPr>
          </a:p>
        </p:txBody>
      </p:sp>
      <p:sp>
        <p:nvSpPr>
          <p:cNvPr id="16" name="TextBox 15"/>
          <p:cNvSpPr txBox="1"/>
          <p:nvPr/>
        </p:nvSpPr>
        <p:spPr>
          <a:xfrm>
            <a:off x="1019602" y="838200"/>
            <a:ext cx="6981398" cy="369332"/>
          </a:xfrm>
          <a:prstGeom prst="rect">
            <a:avLst/>
          </a:prstGeom>
          <a:noFill/>
        </p:spPr>
        <p:txBody>
          <a:bodyPr wrap="none" rtlCol="0">
            <a:spAutoFit/>
          </a:bodyPr>
          <a:lstStyle/>
          <a:p>
            <a:r>
              <a:rPr lang="en-US" b="1" dirty="0" smtClean="0"/>
              <a:t>Advanced Inverter at 0.9 Power Factor = 43.6% reactive power</a:t>
            </a:r>
            <a:endParaRPr lang="en-US" b="1" dirty="0"/>
          </a:p>
        </p:txBody>
      </p:sp>
      <p:pic>
        <p:nvPicPr>
          <p:cNvPr id="27" name="Picture 26" descr="Clean Coalition Logo_no tagline_updated_slideshowedit_zf2 yellow_final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1217" y="46181"/>
            <a:ext cx="1612783" cy="676656"/>
          </a:xfrm>
          <a:prstGeom prst="rect">
            <a:avLst/>
          </a:prstGeom>
        </p:spPr>
      </p:pic>
    </p:spTree>
    <p:extLst>
      <p:ext uri="{BB962C8B-B14F-4D97-AF65-F5344CB8AC3E}">
        <p14:creationId xmlns:p14="http://schemas.microsoft.com/office/powerpoint/2010/main" val="271976200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543800" cy="762000"/>
          </a:xfrm>
        </p:spPr>
        <p:txBody>
          <a:bodyPr>
            <a:normAutofit/>
          </a:bodyPr>
          <a:lstStyle/>
          <a:p>
            <a:pPr lvl="0"/>
            <a:r>
              <a:rPr lang="en-US" dirty="0"/>
              <a:t>Advanced Inverters – Reactive </a:t>
            </a:r>
            <a:r>
              <a:rPr lang="en-US" dirty="0" smtClean="0"/>
              <a:t>Power (Oversized)</a:t>
            </a:r>
            <a:endParaRPr lang="en-US" dirty="0"/>
          </a:p>
        </p:txBody>
      </p:sp>
      <p:cxnSp>
        <p:nvCxnSpPr>
          <p:cNvPr id="10" name="Straight Connector 9"/>
          <p:cNvCxnSpPr>
            <a:stCxn id="12" idx="0"/>
            <a:endCxn id="12" idx="4"/>
          </p:cNvCxnSpPr>
          <p:nvPr/>
        </p:nvCxnSpPr>
        <p:spPr>
          <a:xfrm>
            <a:off x="2635955" y="1259251"/>
            <a:ext cx="0" cy="4876800"/>
          </a:xfrm>
          <a:prstGeom prst="line">
            <a:avLst/>
          </a:prstGeom>
        </p:spPr>
        <p:style>
          <a:lnRef idx="1">
            <a:schemeClr val="accent4"/>
          </a:lnRef>
          <a:fillRef idx="0">
            <a:schemeClr val="accent4"/>
          </a:fillRef>
          <a:effectRef idx="0">
            <a:schemeClr val="accent4"/>
          </a:effectRef>
          <a:fontRef idx="minor">
            <a:schemeClr val="tx1"/>
          </a:fontRef>
        </p:style>
      </p:cxnSp>
      <p:cxnSp>
        <p:nvCxnSpPr>
          <p:cNvPr id="11" name="Straight Connector 10"/>
          <p:cNvCxnSpPr/>
          <p:nvPr/>
        </p:nvCxnSpPr>
        <p:spPr>
          <a:xfrm>
            <a:off x="146753" y="3619393"/>
            <a:ext cx="4955822" cy="1543"/>
          </a:xfrm>
          <a:prstGeom prst="line">
            <a:avLst/>
          </a:prstGeom>
        </p:spPr>
        <p:style>
          <a:lnRef idx="1">
            <a:schemeClr val="accent4"/>
          </a:lnRef>
          <a:fillRef idx="0">
            <a:schemeClr val="accent4"/>
          </a:fillRef>
          <a:effectRef idx="0">
            <a:schemeClr val="accent4"/>
          </a:effectRef>
          <a:fontRef idx="minor">
            <a:schemeClr val="tx1"/>
          </a:fontRef>
        </p:style>
      </p:cxnSp>
      <p:sp>
        <p:nvSpPr>
          <p:cNvPr id="12" name="Oval 11"/>
          <p:cNvSpPr/>
          <p:nvPr/>
        </p:nvSpPr>
        <p:spPr>
          <a:xfrm>
            <a:off x="158044" y="1259251"/>
            <a:ext cx="4955822" cy="4876800"/>
          </a:xfrm>
          <a:prstGeom prst="ellipse">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2672665" y="3602042"/>
            <a:ext cx="2429910" cy="17351"/>
          </a:xfrm>
          <a:prstGeom prst="straightConnector1">
            <a:avLst/>
          </a:prstGeom>
          <a:ln w="635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624664" y="2590800"/>
            <a:ext cx="2477911" cy="1028594"/>
          </a:xfrm>
          <a:prstGeom prst="straightConnector1">
            <a:avLst/>
          </a:prstGeom>
          <a:ln w="63500">
            <a:solidFill>
              <a:schemeClr val="accent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944770" y="3553413"/>
            <a:ext cx="845241" cy="646331"/>
          </a:xfrm>
          <a:prstGeom prst="rect">
            <a:avLst/>
          </a:prstGeom>
          <a:noFill/>
        </p:spPr>
        <p:txBody>
          <a:bodyPr wrap="square" rtlCol="0">
            <a:spAutoFit/>
          </a:bodyPr>
          <a:lstStyle/>
          <a:p>
            <a:pPr algn="ctr"/>
            <a:r>
              <a:rPr lang="en-US" dirty="0" smtClean="0"/>
              <a:t>P</a:t>
            </a:r>
          </a:p>
          <a:p>
            <a:pPr algn="ctr"/>
            <a:r>
              <a:rPr lang="en-US" dirty="0" smtClean="0"/>
              <a:t>100%</a:t>
            </a:r>
            <a:endParaRPr lang="en-US" dirty="0"/>
          </a:p>
        </p:txBody>
      </p:sp>
      <p:sp>
        <p:nvSpPr>
          <p:cNvPr id="18" name="TextBox 17"/>
          <p:cNvSpPr txBox="1"/>
          <p:nvPr/>
        </p:nvSpPr>
        <p:spPr>
          <a:xfrm>
            <a:off x="4961466" y="2666762"/>
            <a:ext cx="982134" cy="584776"/>
          </a:xfrm>
          <a:prstGeom prst="rect">
            <a:avLst/>
          </a:prstGeom>
          <a:noFill/>
        </p:spPr>
        <p:txBody>
          <a:bodyPr wrap="square" rtlCol="0">
            <a:spAutoFit/>
          </a:bodyPr>
          <a:lstStyle/>
          <a:p>
            <a:pPr algn="ctr"/>
            <a:r>
              <a:rPr lang="en-US" sz="1600" dirty="0" smtClean="0"/>
              <a:t>Q</a:t>
            </a:r>
          </a:p>
          <a:p>
            <a:pPr algn="ctr"/>
            <a:r>
              <a:rPr lang="en-US" sz="1600" dirty="0" smtClean="0"/>
              <a:t>  45.8%</a:t>
            </a:r>
            <a:endParaRPr lang="en-US" sz="1600" dirty="0"/>
          </a:p>
        </p:txBody>
      </p:sp>
      <p:sp>
        <p:nvSpPr>
          <p:cNvPr id="21" name="TextBox 20"/>
          <p:cNvSpPr txBox="1"/>
          <p:nvPr/>
        </p:nvSpPr>
        <p:spPr>
          <a:xfrm>
            <a:off x="2672665" y="2482096"/>
            <a:ext cx="876667" cy="646331"/>
          </a:xfrm>
          <a:prstGeom prst="rect">
            <a:avLst/>
          </a:prstGeom>
          <a:noFill/>
        </p:spPr>
        <p:txBody>
          <a:bodyPr wrap="square" rtlCol="0">
            <a:spAutoFit/>
          </a:bodyPr>
          <a:lstStyle/>
          <a:p>
            <a:pPr algn="ctr"/>
            <a:r>
              <a:rPr lang="en-US" dirty="0" smtClean="0"/>
              <a:t>S</a:t>
            </a:r>
          </a:p>
          <a:p>
            <a:pPr algn="ctr"/>
            <a:r>
              <a:rPr lang="en-US" dirty="0" smtClean="0"/>
              <a:t>110%</a:t>
            </a:r>
            <a:endParaRPr lang="en-US" dirty="0"/>
          </a:p>
        </p:txBody>
      </p:sp>
      <p:sp>
        <p:nvSpPr>
          <p:cNvPr id="22" name="TextBox 21"/>
          <p:cNvSpPr txBox="1"/>
          <p:nvPr/>
        </p:nvSpPr>
        <p:spPr>
          <a:xfrm>
            <a:off x="1890892" y="990600"/>
            <a:ext cx="1341990" cy="276999"/>
          </a:xfrm>
          <a:prstGeom prst="rect">
            <a:avLst/>
          </a:prstGeom>
          <a:noFill/>
        </p:spPr>
        <p:txBody>
          <a:bodyPr wrap="square" rtlCol="0">
            <a:spAutoFit/>
          </a:bodyPr>
          <a:lstStyle/>
          <a:p>
            <a:pPr algn="ctr"/>
            <a:r>
              <a:rPr lang="en-US" sz="1200" dirty="0" smtClean="0"/>
              <a:t>REACTIVE (Q)</a:t>
            </a:r>
            <a:endParaRPr lang="en-US" sz="1200" dirty="0"/>
          </a:p>
        </p:txBody>
      </p:sp>
      <p:sp>
        <p:nvSpPr>
          <p:cNvPr id="23" name="TextBox 22"/>
          <p:cNvSpPr txBox="1"/>
          <p:nvPr/>
        </p:nvSpPr>
        <p:spPr>
          <a:xfrm>
            <a:off x="163443" y="3351954"/>
            <a:ext cx="1445223" cy="276999"/>
          </a:xfrm>
          <a:prstGeom prst="rect">
            <a:avLst/>
          </a:prstGeom>
          <a:noFill/>
        </p:spPr>
        <p:txBody>
          <a:bodyPr wrap="square" rtlCol="0">
            <a:spAutoFit/>
          </a:bodyPr>
          <a:lstStyle/>
          <a:p>
            <a:r>
              <a:rPr lang="en-US" sz="1200" dirty="0" smtClean="0"/>
              <a:t>REAL (P)</a:t>
            </a:r>
            <a:endParaRPr lang="en-US" sz="1200" dirty="0"/>
          </a:p>
        </p:txBody>
      </p:sp>
      <p:cxnSp>
        <p:nvCxnSpPr>
          <p:cNvPr id="24" name="Straight Arrow Connector 23"/>
          <p:cNvCxnSpPr/>
          <p:nvPr/>
        </p:nvCxnSpPr>
        <p:spPr>
          <a:xfrm flipV="1">
            <a:off x="5102575" y="2590800"/>
            <a:ext cx="0" cy="1011242"/>
          </a:xfrm>
          <a:prstGeom prst="straightConnector1">
            <a:avLst/>
          </a:prstGeom>
          <a:ln w="63500">
            <a:solidFill>
              <a:srgbClr val="3366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5102364" y="3652267"/>
            <a:ext cx="211" cy="928359"/>
          </a:xfrm>
          <a:prstGeom prst="straightConnector1">
            <a:avLst/>
          </a:prstGeom>
          <a:ln w="63500">
            <a:solidFill>
              <a:srgbClr val="3366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624664" y="3652267"/>
            <a:ext cx="2477700" cy="936986"/>
          </a:xfrm>
          <a:prstGeom prst="straightConnector1">
            <a:avLst/>
          </a:prstGeom>
          <a:ln w="63500">
            <a:solidFill>
              <a:schemeClr val="accent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022300" y="2561272"/>
            <a:ext cx="3045500" cy="1477328"/>
          </a:xfrm>
          <a:prstGeom prst="rect">
            <a:avLst/>
          </a:prstGeom>
          <a:noFill/>
        </p:spPr>
        <p:txBody>
          <a:bodyPr wrap="none" rtlCol="0">
            <a:spAutoFit/>
          </a:bodyPr>
          <a:lstStyle/>
          <a:p>
            <a:r>
              <a:rPr lang="en-US" dirty="0">
                <a:solidFill>
                  <a:srgbClr val="0000FF"/>
                </a:solidFill>
              </a:rPr>
              <a:t>100 </a:t>
            </a:r>
            <a:r>
              <a:rPr lang="en-US" dirty="0" smtClean="0">
                <a:solidFill>
                  <a:srgbClr val="0000FF"/>
                </a:solidFill>
              </a:rPr>
              <a:t>kW </a:t>
            </a:r>
            <a:r>
              <a:rPr lang="en-US" dirty="0" smtClean="0"/>
              <a:t>solar PV</a:t>
            </a:r>
            <a:r>
              <a:rPr lang="en-US" dirty="0" smtClean="0">
                <a:solidFill>
                  <a:srgbClr val="000000"/>
                </a:solidFill>
              </a:rPr>
              <a:t> </a:t>
            </a:r>
            <a:r>
              <a:rPr lang="en-US" dirty="0">
                <a:solidFill>
                  <a:srgbClr val="000000"/>
                </a:solidFill>
              </a:rPr>
              <a:t>AC </a:t>
            </a:r>
            <a:r>
              <a:rPr lang="en-US" dirty="0" smtClean="0">
                <a:solidFill>
                  <a:srgbClr val="000000"/>
                </a:solidFill>
              </a:rPr>
              <a:t>power</a:t>
            </a:r>
          </a:p>
          <a:p>
            <a:r>
              <a:rPr lang="en-US" dirty="0" smtClean="0">
                <a:solidFill>
                  <a:srgbClr val="0000FF"/>
                </a:solidFill>
              </a:rPr>
              <a:t>110 kVA </a:t>
            </a:r>
            <a:r>
              <a:rPr lang="en-US" dirty="0" smtClean="0">
                <a:solidFill>
                  <a:srgbClr val="000000"/>
                </a:solidFill>
              </a:rPr>
              <a:t>inverter capacity</a:t>
            </a:r>
          </a:p>
          <a:p>
            <a:r>
              <a:rPr lang="en-US" dirty="0" smtClean="0">
                <a:solidFill>
                  <a:srgbClr val="000000"/>
                </a:solidFill>
              </a:rPr>
              <a:t>0.9 </a:t>
            </a:r>
            <a:r>
              <a:rPr lang="en-US" dirty="0">
                <a:solidFill>
                  <a:srgbClr val="000000"/>
                </a:solidFill>
              </a:rPr>
              <a:t>p</a:t>
            </a:r>
            <a:r>
              <a:rPr lang="en-US" dirty="0" smtClean="0">
                <a:solidFill>
                  <a:srgbClr val="000000"/>
                </a:solidFill>
              </a:rPr>
              <a:t>ower </a:t>
            </a:r>
            <a:r>
              <a:rPr lang="en-US" dirty="0">
                <a:solidFill>
                  <a:srgbClr val="000000"/>
                </a:solidFill>
              </a:rPr>
              <a:t>f</a:t>
            </a:r>
            <a:r>
              <a:rPr lang="en-US" dirty="0" smtClean="0">
                <a:solidFill>
                  <a:srgbClr val="000000"/>
                </a:solidFill>
              </a:rPr>
              <a:t>actor</a:t>
            </a:r>
            <a:endParaRPr lang="en-US" dirty="0">
              <a:solidFill>
                <a:srgbClr val="000000"/>
              </a:solidFill>
            </a:endParaRPr>
          </a:p>
          <a:p>
            <a:r>
              <a:rPr lang="en-US" dirty="0" smtClean="0">
                <a:solidFill>
                  <a:srgbClr val="0000FF"/>
                </a:solidFill>
              </a:rPr>
              <a:t>45.8 </a:t>
            </a:r>
            <a:r>
              <a:rPr lang="en-US" dirty="0" err="1">
                <a:solidFill>
                  <a:srgbClr val="0000FF"/>
                </a:solidFill>
              </a:rPr>
              <a:t>k</a:t>
            </a:r>
            <a:r>
              <a:rPr lang="en-US" dirty="0" err="1" smtClean="0">
                <a:solidFill>
                  <a:srgbClr val="0000FF"/>
                </a:solidFill>
              </a:rPr>
              <a:t>VAr</a:t>
            </a:r>
            <a:r>
              <a:rPr lang="en-US" dirty="0" smtClean="0">
                <a:solidFill>
                  <a:srgbClr val="0000FF"/>
                </a:solidFill>
              </a:rPr>
              <a:t> </a:t>
            </a:r>
            <a:r>
              <a:rPr lang="en-US" dirty="0">
                <a:solidFill>
                  <a:srgbClr val="000000"/>
                </a:solidFill>
              </a:rPr>
              <a:t>r</a:t>
            </a:r>
            <a:r>
              <a:rPr lang="en-US" dirty="0" smtClean="0">
                <a:solidFill>
                  <a:srgbClr val="000000"/>
                </a:solidFill>
              </a:rPr>
              <a:t>eactive </a:t>
            </a:r>
            <a:r>
              <a:rPr lang="en-US" dirty="0">
                <a:solidFill>
                  <a:srgbClr val="000000"/>
                </a:solidFill>
              </a:rPr>
              <a:t>p</a:t>
            </a:r>
            <a:r>
              <a:rPr lang="en-US" dirty="0" smtClean="0">
                <a:solidFill>
                  <a:srgbClr val="000000"/>
                </a:solidFill>
              </a:rPr>
              <a:t>ower</a:t>
            </a:r>
          </a:p>
          <a:p>
            <a:r>
              <a:rPr lang="en-US" dirty="0" smtClean="0">
                <a:solidFill>
                  <a:srgbClr val="0000FF"/>
                </a:solidFill>
              </a:rPr>
              <a:t>100 kW </a:t>
            </a:r>
            <a:r>
              <a:rPr lang="en-US" dirty="0">
                <a:solidFill>
                  <a:srgbClr val="000000"/>
                </a:solidFill>
              </a:rPr>
              <a:t>r</a:t>
            </a:r>
            <a:r>
              <a:rPr lang="en-US" dirty="0" smtClean="0">
                <a:solidFill>
                  <a:srgbClr val="000000"/>
                </a:solidFill>
              </a:rPr>
              <a:t>eal </a:t>
            </a:r>
            <a:r>
              <a:rPr lang="en-US" dirty="0">
                <a:solidFill>
                  <a:srgbClr val="000000"/>
                </a:solidFill>
              </a:rPr>
              <a:t>p</a:t>
            </a:r>
            <a:r>
              <a:rPr lang="en-US" dirty="0" smtClean="0">
                <a:solidFill>
                  <a:srgbClr val="000000"/>
                </a:solidFill>
              </a:rPr>
              <a:t>ower</a:t>
            </a:r>
            <a:endParaRPr lang="en-US" dirty="0">
              <a:solidFill>
                <a:srgbClr val="000000"/>
              </a:solidFill>
            </a:endParaRPr>
          </a:p>
        </p:txBody>
      </p:sp>
      <p:cxnSp>
        <p:nvCxnSpPr>
          <p:cNvPr id="26" name="Straight Arrow Connector 25"/>
          <p:cNvCxnSpPr/>
          <p:nvPr/>
        </p:nvCxnSpPr>
        <p:spPr>
          <a:xfrm flipH="1" flipV="1">
            <a:off x="5175254" y="3733800"/>
            <a:ext cx="988480" cy="11430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7" name="Rounded Rectangle 26"/>
          <p:cNvSpPr/>
          <p:nvPr/>
        </p:nvSpPr>
        <p:spPr>
          <a:xfrm>
            <a:off x="5047540" y="4724400"/>
            <a:ext cx="3944060" cy="1676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Oversized inverter:</a:t>
            </a:r>
          </a:p>
          <a:p>
            <a:pPr marL="285750" indent="-285750">
              <a:buFont typeface="Arial"/>
              <a:buChar char="•"/>
            </a:pPr>
            <a:r>
              <a:rPr lang="en-US" dirty="0" smtClean="0">
                <a:solidFill>
                  <a:srgbClr val="000000"/>
                </a:solidFill>
              </a:rPr>
              <a:t>No reduction of PV real power</a:t>
            </a:r>
          </a:p>
          <a:p>
            <a:pPr marL="285750" indent="-285750">
              <a:buFont typeface="Arial"/>
              <a:buChar char="•"/>
            </a:pPr>
            <a:r>
              <a:rPr lang="en-US" dirty="0" smtClean="0">
                <a:solidFill>
                  <a:srgbClr val="000000"/>
                </a:solidFill>
              </a:rPr>
              <a:t>Draws up to </a:t>
            </a:r>
            <a:r>
              <a:rPr lang="en-US" smtClean="0">
                <a:solidFill>
                  <a:srgbClr val="000000"/>
                </a:solidFill>
              </a:rPr>
              <a:t>10 kW </a:t>
            </a:r>
            <a:r>
              <a:rPr lang="en-US" dirty="0" smtClean="0">
                <a:solidFill>
                  <a:srgbClr val="000000"/>
                </a:solidFill>
              </a:rPr>
              <a:t>real power from the grid</a:t>
            </a:r>
          </a:p>
          <a:p>
            <a:pPr marL="285750" indent="-285750">
              <a:buFont typeface="Arial"/>
              <a:buChar char="•"/>
            </a:pPr>
            <a:r>
              <a:rPr lang="en-US" dirty="0" smtClean="0">
                <a:solidFill>
                  <a:srgbClr val="000000"/>
                </a:solidFill>
              </a:rPr>
              <a:t>Provides reactive power 24/7/365</a:t>
            </a:r>
            <a:endParaRPr lang="en-US" dirty="0">
              <a:solidFill>
                <a:srgbClr val="000000"/>
              </a:solidFill>
            </a:endParaRPr>
          </a:p>
        </p:txBody>
      </p:sp>
      <p:sp>
        <p:nvSpPr>
          <p:cNvPr id="31" name="TextBox 30"/>
          <p:cNvSpPr txBox="1"/>
          <p:nvPr/>
        </p:nvSpPr>
        <p:spPr>
          <a:xfrm>
            <a:off x="5091287" y="990600"/>
            <a:ext cx="3897491" cy="923330"/>
          </a:xfrm>
          <a:prstGeom prst="rect">
            <a:avLst/>
          </a:prstGeom>
          <a:noFill/>
        </p:spPr>
        <p:txBody>
          <a:bodyPr wrap="square" rtlCol="0">
            <a:spAutoFit/>
          </a:bodyPr>
          <a:lstStyle/>
          <a:p>
            <a:pPr marL="312738" indent="-312738"/>
            <a:r>
              <a:rPr lang="en-US" b="1" dirty="0"/>
              <a:t>P</a:t>
            </a:r>
            <a:r>
              <a:rPr lang="en-US" b="1" dirty="0" smtClean="0"/>
              <a:t>: </a:t>
            </a:r>
            <a:r>
              <a:rPr lang="en-US" dirty="0" smtClean="0"/>
              <a:t>Real power (kW)</a:t>
            </a:r>
          </a:p>
          <a:p>
            <a:pPr marL="312738" indent="-312738"/>
            <a:r>
              <a:rPr lang="en-US" b="1" dirty="0" smtClean="0"/>
              <a:t>Q: </a:t>
            </a:r>
            <a:r>
              <a:rPr lang="en-US" dirty="0" smtClean="0"/>
              <a:t>Reactive power (</a:t>
            </a:r>
            <a:r>
              <a:rPr lang="en-US" dirty="0" err="1" smtClean="0"/>
              <a:t>kVAr</a:t>
            </a:r>
            <a:r>
              <a:rPr lang="en-US" dirty="0" smtClean="0"/>
              <a:t>)</a:t>
            </a:r>
          </a:p>
          <a:p>
            <a:pPr marL="312738" indent="-312738"/>
            <a:r>
              <a:rPr lang="en-US" b="1" dirty="0" smtClean="0"/>
              <a:t>S: </a:t>
            </a:r>
            <a:r>
              <a:rPr lang="en-US" dirty="0"/>
              <a:t>Total power (kVA)</a:t>
            </a:r>
          </a:p>
        </p:txBody>
      </p:sp>
      <p:pic>
        <p:nvPicPr>
          <p:cNvPr id="25" name="Picture 24" descr="Clean Coalition Logo_no tagline_updated_slideshowedit_zf2 yellow_final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1217" y="46181"/>
            <a:ext cx="1612783" cy="676656"/>
          </a:xfrm>
          <a:prstGeom prst="rect">
            <a:avLst/>
          </a:prstGeom>
        </p:spPr>
      </p:pic>
    </p:spTree>
    <p:extLst>
      <p:ext uri="{BB962C8B-B14F-4D97-AF65-F5344CB8AC3E}">
        <p14:creationId xmlns:p14="http://schemas.microsoft.com/office/powerpoint/2010/main" val="323433612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smtClean="0">
                <a:solidFill>
                  <a:schemeClr val="bg1"/>
                </a:solidFill>
                <a:latin typeface="Arial" charset="0"/>
                <a:cs typeface="Arial" charset="0"/>
              </a:rPr>
              <a:t>Regulation: Faster, More Accurate Solutions</a:t>
            </a:r>
          </a:p>
        </p:txBody>
      </p:sp>
      <p:sp>
        <p:nvSpPr>
          <p:cNvPr id="12" name="Content Placeholder 2"/>
          <p:cNvSpPr>
            <a:spLocks noGrp="1"/>
          </p:cNvSpPr>
          <p:nvPr>
            <p:ph idx="1"/>
          </p:nvPr>
        </p:nvSpPr>
        <p:spPr>
          <a:xfrm>
            <a:off x="25400" y="787400"/>
            <a:ext cx="8991600" cy="5791200"/>
          </a:xfrm>
        </p:spPr>
        <p:txBody>
          <a:bodyPr>
            <a:normAutofit/>
          </a:bodyPr>
          <a:lstStyle/>
          <a:p>
            <a:pPr marL="0" indent="0">
              <a:buNone/>
            </a:pPr>
            <a:r>
              <a:rPr lang="en-US" sz="2000" dirty="0" smtClean="0">
                <a:solidFill>
                  <a:srgbClr val="000000"/>
                </a:solidFill>
                <a:latin typeface="Arial"/>
                <a:cs typeface="Arial"/>
              </a:rPr>
              <a:t>Ideal </a:t>
            </a:r>
            <a:r>
              <a:rPr lang="en-US" sz="2000" dirty="0">
                <a:solidFill>
                  <a:srgbClr val="000000"/>
                </a:solidFill>
                <a:latin typeface="Arial"/>
                <a:cs typeface="Arial"/>
              </a:rPr>
              <a:t>flexible resources should look like storage, not natural gas </a:t>
            </a:r>
            <a:r>
              <a:rPr lang="en-US" sz="2000" dirty="0" smtClean="0">
                <a:solidFill>
                  <a:srgbClr val="000000"/>
                </a:solidFill>
                <a:latin typeface="Arial"/>
                <a:cs typeface="Arial"/>
              </a:rPr>
              <a:t>– </a:t>
            </a:r>
          </a:p>
          <a:p>
            <a:pPr marL="0" indent="0">
              <a:buNone/>
            </a:pPr>
            <a:r>
              <a:rPr lang="en-US" sz="2000" dirty="0" smtClean="0">
                <a:solidFill>
                  <a:srgbClr val="000000"/>
                </a:solidFill>
                <a:latin typeface="Arial"/>
                <a:cs typeface="Arial"/>
              </a:rPr>
              <a:t>faster, more accurate, </a:t>
            </a:r>
            <a:r>
              <a:rPr lang="en-US" sz="2000" dirty="0">
                <a:solidFill>
                  <a:srgbClr val="000000"/>
                </a:solidFill>
                <a:latin typeface="Arial"/>
                <a:cs typeface="Arial"/>
              </a:rPr>
              <a:t>cleaner, </a:t>
            </a:r>
            <a:r>
              <a:rPr lang="en-US" sz="2000" dirty="0" smtClean="0">
                <a:solidFill>
                  <a:srgbClr val="000000"/>
                </a:solidFill>
                <a:latin typeface="Arial"/>
                <a:cs typeface="Arial"/>
              </a:rPr>
              <a:t>and full capacity to dispatch and absorb power.</a:t>
            </a:r>
            <a:endParaRPr lang="en-US" sz="2000" dirty="0">
              <a:solidFill>
                <a:srgbClr val="000000"/>
              </a:solidFill>
              <a:latin typeface="Arial"/>
              <a:cs typeface="Arial"/>
            </a:endParaRPr>
          </a:p>
          <a:p>
            <a:pPr marL="457200" lvl="1" indent="0">
              <a:buNone/>
            </a:pPr>
            <a:endParaRPr lang="en-US" sz="2000" dirty="0" smtClean="0">
              <a:solidFill>
                <a:srgbClr val="000000"/>
              </a:solidFill>
              <a:latin typeface="Arial"/>
              <a:cs typeface="Arial"/>
            </a:endParaRPr>
          </a:p>
          <a:p>
            <a:pPr marL="457200" lvl="1" indent="0">
              <a:buNone/>
            </a:pPr>
            <a:endParaRPr lang="en-US" sz="2000" dirty="0" smtClean="0">
              <a:solidFill>
                <a:srgbClr val="000000"/>
              </a:solidFill>
              <a:latin typeface="Arial"/>
              <a:cs typeface="Aria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418219"/>
            <a:ext cx="8991600" cy="2986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84200" y="2139374"/>
            <a:ext cx="3865361" cy="369332"/>
          </a:xfrm>
          <a:prstGeom prst="rect">
            <a:avLst/>
          </a:prstGeom>
          <a:noFill/>
        </p:spPr>
        <p:txBody>
          <a:bodyPr wrap="none" rtlCol="0">
            <a:spAutoFit/>
          </a:bodyPr>
          <a:lstStyle/>
          <a:p>
            <a:r>
              <a:rPr lang="en-US" b="1" dirty="0" smtClean="0"/>
              <a:t>Conventional Spinning Generator</a:t>
            </a:r>
            <a:endParaRPr lang="en-US" b="1" dirty="0"/>
          </a:p>
        </p:txBody>
      </p:sp>
      <p:sp>
        <p:nvSpPr>
          <p:cNvPr id="14" name="TextBox 13"/>
          <p:cNvSpPr txBox="1"/>
          <p:nvPr/>
        </p:nvSpPr>
        <p:spPr>
          <a:xfrm>
            <a:off x="6070600" y="1975306"/>
            <a:ext cx="2083172" cy="369332"/>
          </a:xfrm>
          <a:prstGeom prst="rect">
            <a:avLst/>
          </a:prstGeom>
          <a:noFill/>
        </p:spPr>
        <p:txBody>
          <a:bodyPr wrap="none" rtlCol="0">
            <a:spAutoFit/>
          </a:bodyPr>
          <a:lstStyle/>
          <a:p>
            <a:r>
              <a:rPr lang="en-US" b="1" dirty="0" smtClean="0"/>
              <a:t>Flywheel Storage</a:t>
            </a:r>
            <a:endParaRPr lang="en-US" b="1" dirty="0"/>
          </a:p>
        </p:txBody>
      </p:sp>
      <p:sp>
        <p:nvSpPr>
          <p:cNvPr id="15" name="Rounded Rectangle 14"/>
          <p:cNvSpPr/>
          <p:nvPr/>
        </p:nvSpPr>
        <p:spPr>
          <a:xfrm>
            <a:off x="2108200" y="5480169"/>
            <a:ext cx="1905000" cy="8385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Storage provides both supply and demand</a:t>
            </a:r>
            <a:endParaRPr lang="en-US" sz="1600" dirty="0">
              <a:solidFill>
                <a:schemeClr val="tx1"/>
              </a:solidFill>
            </a:endParaRPr>
          </a:p>
        </p:txBody>
      </p:sp>
      <p:cxnSp>
        <p:nvCxnSpPr>
          <p:cNvPr id="16" name="Straight Arrow Connector 15"/>
          <p:cNvCxnSpPr>
            <a:stCxn id="15" idx="3"/>
          </p:cNvCxnSpPr>
          <p:nvPr/>
        </p:nvCxnSpPr>
        <p:spPr>
          <a:xfrm flipV="1">
            <a:off x="4013200" y="3879970"/>
            <a:ext cx="1371600" cy="201946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5308600" y="5556369"/>
            <a:ext cx="3200400" cy="8385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Faster and more accurate regulation = less MW required</a:t>
            </a:r>
            <a:endParaRPr lang="en-US" sz="1600" dirty="0">
              <a:solidFill>
                <a:schemeClr val="tx1"/>
              </a:solidFill>
            </a:endParaRPr>
          </a:p>
        </p:txBody>
      </p:sp>
      <p:cxnSp>
        <p:nvCxnSpPr>
          <p:cNvPr id="18" name="Straight Arrow Connector 17"/>
          <p:cNvCxnSpPr>
            <a:stCxn id="17" idx="0"/>
          </p:cNvCxnSpPr>
          <p:nvPr/>
        </p:nvCxnSpPr>
        <p:spPr>
          <a:xfrm flipV="1">
            <a:off x="6908800" y="4705469"/>
            <a:ext cx="838200" cy="8509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094785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Advanced Inverters Keep Voltage in Balance</a:t>
            </a:r>
            <a:endParaRPr lang="en-US" dirty="0"/>
          </a:p>
        </p:txBody>
      </p:sp>
      <p:grpSp>
        <p:nvGrpSpPr>
          <p:cNvPr id="3" name="Group 2"/>
          <p:cNvGrpSpPr/>
          <p:nvPr/>
        </p:nvGrpSpPr>
        <p:grpSpPr>
          <a:xfrm>
            <a:off x="337280" y="1447800"/>
            <a:ext cx="7892320" cy="5029200"/>
            <a:chOff x="184880" y="1371600"/>
            <a:chExt cx="7892320" cy="5105400"/>
          </a:xfrm>
        </p:grpSpPr>
        <p:pic>
          <p:nvPicPr>
            <p:cNvPr id="4" name="Picture 3" descr="Screen Shot 2012-10-11 at 11.33.1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880" y="1371600"/>
              <a:ext cx="7892320" cy="5105400"/>
            </a:xfrm>
            <a:prstGeom prst="rect">
              <a:avLst/>
            </a:prstGeom>
          </p:spPr>
        </p:pic>
        <p:cxnSp>
          <p:nvCxnSpPr>
            <p:cNvPr id="7" name="Curved Connector 6"/>
            <p:cNvCxnSpPr/>
            <p:nvPr/>
          </p:nvCxnSpPr>
          <p:spPr>
            <a:xfrm flipV="1">
              <a:off x="4038600" y="5028394"/>
              <a:ext cx="615859" cy="806"/>
            </a:xfrm>
            <a:prstGeom prst="curvedConnector3">
              <a:avLst/>
            </a:prstGeom>
            <a:ln>
              <a:solidFill>
                <a:srgbClr val="3C800A"/>
              </a:solidFill>
              <a:tailEnd type="arrow"/>
            </a:ln>
          </p:spPr>
          <p:style>
            <a:lnRef idx="2">
              <a:schemeClr val="accent1"/>
            </a:lnRef>
            <a:fillRef idx="0">
              <a:schemeClr val="accent1"/>
            </a:fillRef>
            <a:effectRef idx="1">
              <a:schemeClr val="accent1"/>
            </a:effectRef>
            <a:fontRef idx="minor">
              <a:schemeClr val="tx1"/>
            </a:fontRef>
          </p:style>
        </p:cxnSp>
        <p:cxnSp>
          <p:nvCxnSpPr>
            <p:cNvPr id="9" name="Curved Connector 8"/>
            <p:cNvCxnSpPr/>
            <p:nvPr/>
          </p:nvCxnSpPr>
          <p:spPr>
            <a:xfrm flipV="1">
              <a:off x="3505200" y="4114800"/>
              <a:ext cx="762000" cy="381000"/>
            </a:xfrm>
            <a:prstGeom prst="curvedConnector3">
              <a:avLst>
                <a:gd name="adj1" fmla="val 50000"/>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1" name="Curved Connector 10"/>
            <p:cNvCxnSpPr/>
            <p:nvPr/>
          </p:nvCxnSpPr>
          <p:spPr>
            <a:xfrm rot="5400000">
              <a:off x="5981700" y="3771900"/>
              <a:ext cx="457200" cy="381000"/>
            </a:xfrm>
            <a:prstGeom prst="curvedConnector3">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838200" y="838200"/>
            <a:ext cx="7924800" cy="1323439"/>
          </a:xfrm>
          <a:prstGeom prst="rect">
            <a:avLst/>
          </a:prstGeom>
          <a:noFill/>
          <a:ln w="19050" cmpd="sng">
            <a:noFill/>
          </a:ln>
        </p:spPr>
        <p:txBody>
          <a:bodyPr wrap="square" rtlCol="0">
            <a:spAutoFit/>
          </a:bodyPr>
          <a:lstStyle/>
          <a:p>
            <a:r>
              <a:rPr lang="en-US" dirty="0" smtClean="0"/>
              <a:t>Advanced inverters have been programmed to deliver reactive power in Germany and Georgia Power’s territory.</a:t>
            </a:r>
          </a:p>
          <a:p>
            <a:endParaRPr lang="en-US" sz="800" dirty="0" smtClean="0"/>
          </a:p>
          <a:p>
            <a:r>
              <a:rPr lang="en-US" dirty="0" smtClean="0"/>
              <a:t>Proposed changes to IEEE 1547a and UL standards will allow advanced inverters to provide reactive power for voltage regulation in California.</a:t>
            </a:r>
            <a:endParaRPr lang="en-US" i="1" dirty="0" smtClean="0"/>
          </a:p>
        </p:txBody>
      </p:sp>
      <p:sp>
        <p:nvSpPr>
          <p:cNvPr id="12" name="TextBox 11"/>
          <p:cNvSpPr txBox="1"/>
          <p:nvPr/>
        </p:nvSpPr>
        <p:spPr>
          <a:xfrm>
            <a:off x="7010400" y="6093023"/>
            <a:ext cx="1828800" cy="307777"/>
          </a:xfrm>
          <a:prstGeom prst="rect">
            <a:avLst/>
          </a:prstGeom>
          <a:noFill/>
        </p:spPr>
        <p:txBody>
          <a:bodyPr wrap="square" rtlCol="0">
            <a:spAutoFit/>
          </a:bodyPr>
          <a:lstStyle/>
          <a:p>
            <a:r>
              <a:rPr lang="en-US" sz="1400" dirty="0" smtClean="0"/>
              <a:t>Source: EPRI</a:t>
            </a:r>
            <a:r>
              <a:rPr lang="en-US" sz="1400" dirty="0"/>
              <a:t> </a:t>
            </a:r>
            <a:r>
              <a:rPr lang="en-US" sz="1400" dirty="0" smtClean="0"/>
              <a:t>(2011)</a:t>
            </a:r>
            <a:endParaRPr lang="en-US" sz="1400" dirty="0"/>
          </a:p>
        </p:txBody>
      </p:sp>
      <p:pic>
        <p:nvPicPr>
          <p:cNvPr id="13" name="Picture 12" descr="Clean Coalition Logo_no tagline_updated_slideshowedit_zf2 yellow_final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1217" y="46181"/>
            <a:ext cx="1612783" cy="676656"/>
          </a:xfrm>
          <a:prstGeom prst="rect">
            <a:avLst/>
          </a:prstGeom>
        </p:spPr>
      </p:pic>
    </p:spTree>
    <p:extLst>
      <p:ext uri="{BB962C8B-B14F-4D97-AF65-F5344CB8AC3E}">
        <p14:creationId xmlns:p14="http://schemas.microsoft.com/office/powerpoint/2010/main" val="50267880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Autofit/>
          </a:bodyPr>
          <a:lstStyle/>
          <a:p>
            <a:pPr algn="l"/>
            <a:r>
              <a:rPr lang="en-US" sz="2400" b="1" dirty="0" smtClean="0">
                <a:solidFill>
                  <a:schemeClr val="bg1"/>
                </a:solidFill>
                <a:latin typeface="Arial" charset="0"/>
                <a:cs typeface="Arial" charset="0"/>
              </a:rPr>
              <a:t>Flattening the Duck – Demand Response</a:t>
            </a:r>
          </a:p>
        </p:txBody>
      </p:sp>
      <p:pic>
        <p:nvPicPr>
          <p:cNvPr id="4" name="Picture 3"/>
          <p:cNvPicPr>
            <a:picLocks noChangeAspect="1"/>
          </p:cNvPicPr>
          <p:nvPr/>
        </p:nvPicPr>
        <p:blipFill>
          <a:blip r:embed="rId3"/>
          <a:stretch>
            <a:fillRect/>
          </a:stretch>
        </p:blipFill>
        <p:spPr>
          <a:xfrm>
            <a:off x="419100" y="774627"/>
            <a:ext cx="7848600" cy="5712037"/>
          </a:xfrm>
          <a:prstGeom prst="rect">
            <a:avLst/>
          </a:prstGeom>
        </p:spPr>
      </p:pic>
      <p:sp>
        <p:nvSpPr>
          <p:cNvPr id="13" name="Rectangle 12"/>
          <p:cNvSpPr/>
          <p:nvPr/>
        </p:nvSpPr>
        <p:spPr>
          <a:xfrm>
            <a:off x="546100" y="6024999"/>
            <a:ext cx="3365500" cy="276999"/>
          </a:xfrm>
          <a:prstGeom prst="rect">
            <a:avLst/>
          </a:prstGeom>
        </p:spPr>
        <p:txBody>
          <a:bodyPr wrap="square">
            <a:spAutoFit/>
          </a:bodyPr>
          <a:lstStyle/>
          <a:p>
            <a:pPr marL="0" lvl="1" eaLnBrk="0" hangingPunct="0">
              <a:spcBef>
                <a:spcPct val="30000"/>
              </a:spcBef>
              <a:defRPr/>
            </a:pPr>
            <a:r>
              <a:rPr lang="en-US" sz="1200" dirty="0" smtClean="0"/>
              <a:t>Source: </a:t>
            </a:r>
            <a:r>
              <a:rPr lang="en-US" sz="1200" i="1" dirty="0" smtClean="0"/>
              <a:t>PG&amp;E and CPUC meeting 12/11/2013</a:t>
            </a:r>
            <a:endParaRPr lang="en-US" sz="1200" dirty="0"/>
          </a:p>
        </p:txBody>
      </p:sp>
    </p:spTree>
    <p:extLst>
      <p:ext uri="{BB962C8B-B14F-4D97-AF65-F5344CB8AC3E}">
        <p14:creationId xmlns:p14="http://schemas.microsoft.com/office/powerpoint/2010/main" val="428012103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smtClean="0">
                <a:solidFill>
                  <a:schemeClr val="bg1"/>
                </a:solidFill>
                <a:latin typeface="Arial" charset="0"/>
                <a:cs typeface="Arial" charset="0"/>
              </a:rPr>
              <a:t>Flattening the Duck – Curtail </a:t>
            </a:r>
            <a:r>
              <a:rPr lang="en-US" sz="2400" b="1" dirty="0" err="1" smtClean="0">
                <a:solidFill>
                  <a:schemeClr val="bg1"/>
                </a:solidFill>
                <a:latin typeface="Arial" charset="0"/>
                <a:cs typeface="Arial" charset="0"/>
              </a:rPr>
              <a:t>Baseload</a:t>
            </a:r>
            <a:endParaRPr lang="en-US" sz="2400" b="1" dirty="0" smtClean="0">
              <a:solidFill>
                <a:schemeClr val="bg1"/>
              </a:solidFill>
              <a:latin typeface="Arial" charset="0"/>
              <a:cs typeface="Arial" charset="0"/>
            </a:endParaRPr>
          </a:p>
        </p:txBody>
      </p:sp>
      <p:pic>
        <p:nvPicPr>
          <p:cNvPr id="3" name="Picture 2"/>
          <p:cNvPicPr>
            <a:picLocks noChangeAspect="1"/>
          </p:cNvPicPr>
          <p:nvPr/>
        </p:nvPicPr>
        <p:blipFill>
          <a:blip r:embed="rId3"/>
          <a:stretch>
            <a:fillRect/>
          </a:stretch>
        </p:blipFill>
        <p:spPr>
          <a:xfrm>
            <a:off x="0" y="914400"/>
            <a:ext cx="9144000" cy="5185775"/>
          </a:xfrm>
          <a:prstGeom prst="rect">
            <a:avLst/>
          </a:prstGeom>
        </p:spPr>
      </p:pic>
      <p:sp>
        <p:nvSpPr>
          <p:cNvPr id="5" name="TextBox 4"/>
          <p:cNvSpPr txBox="1"/>
          <p:nvPr/>
        </p:nvSpPr>
        <p:spPr>
          <a:xfrm>
            <a:off x="4381500" y="6204177"/>
            <a:ext cx="4622801" cy="276999"/>
          </a:xfrm>
          <a:prstGeom prst="rect">
            <a:avLst/>
          </a:prstGeom>
          <a:noFill/>
        </p:spPr>
        <p:txBody>
          <a:bodyPr wrap="square" rtlCol="0">
            <a:spAutoFit/>
          </a:bodyPr>
          <a:lstStyle/>
          <a:p>
            <a:r>
              <a:rPr lang="en-US" sz="1200" dirty="0" smtClean="0"/>
              <a:t>Source: CAISO/NERC variable resources integration report (Nov 2013)</a:t>
            </a:r>
            <a:endParaRPr lang="en-US" sz="1200" dirty="0"/>
          </a:p>
        </p:txBody>
      </p:sp>
    </p:spTree>
    <p:extLst>
      <p:ext uri="{BB962C8B-B14F-4D97-AF65-F5344CB8AC3E}">
        <p14:creationId xmlns:p14="http://schemas.microsoft.com/office/powerpoint/2010/main" val="246850993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smtClean="0">
                <a:solidFill>
                  <a:schemeClr val="bg1"/>
                </a:solidFill>
                <a:latin typeface="Arial" charset="0"/>
                <a:cs typeface="Arial" charset="0"/>
              </a:rPr>
              <a:t>Import/Export </a:t>
            </a:r>
            <a:r>
              <a:rPr lang="en-US" sz="2400" b="1" dirty="0">
                <a:solidFill>
                  <a:schemeClr val="bg1"/>
                </a:solidFill>
                <a:latin typeface="Arial" charset="0"/>
                <a:cs typeface="Arial" charset="0"/>
              </a:rPr>
              <a:t>A</a:t>
            </a:r>
            <a:r>
              <a:rPr lang="en-US" sz="2400" b="1" dirty="0" smtClean="0">
                <a:solidFill>
                  <a:schemeClr val="bg1"/>
                </a:solidFill>
                <a:latin typeface="Arial" charset="0"/>
                <a:cs typeface="Arial" charset="0"/>
              </a:rPr>
              <a:t>ssumptions</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pic>
        <p:nvPicPr>
          <p:cNvPr id="4" name="Picture 3" descr="import export assumptions.png"/>
          <p:cNvPicPr>
            <a:picLocks noChangeAspect="1"/>
          </p:cNvPicPr>
          <p:nvPr/>
        </p:nvPicPr>
        <p:blipFill rotWithShape="1">
          <a:blip r:embed="rId3">
            <a:extLst>
              <a:ext uri="{28A0092B-C50C-407E-A947-70E740481C1C}">
                <a14:useLocalDpi xmlns:a14="http://schemas.microsoft.com/office/drawing/2010/main" val="0"/>
              </a:ext>
            </a:extLst>
          </a:blip>
          <a:srcRect b="2922"/>
          <a:stretch/>
        </p:blipFill>
        <p:spPr>
          <a:xfrm>
            <a:off x="7387020" y="901700"/>
            <a:ext cx="1619470" cy="5301402"/>
          </a:xfrm>
          <a:prstGeom prst="rect">
            <a:avLst/>
          </a:prstGeom>
        </p:spPr>
      </p:pic>
      <p:pic>
        <p:nvPicPr>
          <p:cNvPr id="7" name="Picture 6" descr="import:expo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 y="1417720"/>
            <a:ext cx="7391303" cy="3617338"/>
          </a:xfrm>
          <a:prstGeom prst="rect">
            <a:avLst/>
          </a:prstGeom>
        </p:spPr>
      </p:pic>
      <p:sp>
        <p:nvSpPr>
          <p:cNvPr id="6" name="Rectangle 5"/>
          <p:cNvSpPr/>
          <p:nvPr/>
        </p:nvSpPr>
        <p:spPr>
          <a:xfrm>
            <a:off x="283489" y="4428358"/>
            <a:ext cx="5896611" cy="8278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2020net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4664" y="4922812"/>
            <a:ext cx="2311111" cy="266667"/>
          </a:xfrm>
          <a:prstGeom prst="rect">
            <a:avLst/>
          </a:prstGeom>
        </p:spPr>
      </p:pic>
      <p:pic>
        <p:nvPicPr>
          <p:cNvPr id="9" name="Picture 8" descr="importexpor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2403" y="4884717"/>
            <a:ext cx="1663492" cy="304762"/>
          </a:xfrm>
          <a:prstGeom prst="rect">
            <a:avLst/>
          </a:prstGeom>
        </p:spPr>
      </p:pic>
      <p:pic>
        <p:nvPicPr>
          <p:cNvPr id="10" name="Picture 9" descr="netloa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1683" y="4428358"/>
            <a:ext cx="1803175" cy="342857"/>
          </a:xfrm>
          <a:prstGeom prst="rect">
            <a:avLst/>
          </a:prstGeom>
        </p:spPr>
      </p:pic>
      <p:pic>
        <p:nvPicPr>
          <p:cNvPr id="11" name="Picture 10" descr="2013netload.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01364" y="4519078"/>
            <a:ext cx="1688889" cy="215873"/>
          </a:xfrm>
          <a:prstGeom prst="rect">
            <a:avLst/>
          </a:prstGeom>
        </p:spPr>
      </p:pic>
    </p:spTree>
    <p:extLst>
      <p:ext uri="{BB962C8B-B14F-4D97-AF65-F5344CB8AC3E}">
        <p14:creationId xmlns:p14="http://schemas.microsoft.com/office/powerpoint/2010/main" val="117494594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Autofit/>
          </a:bodyPr>
          <a:lstStyle/>
          <a:p>
            <a:pPr algn="l"/>
            <a:r>
              <a:rPr lang="en-US" sz="2400" b="1" dirty="0" smtClean="0">
                <a:solidFill>
                  <a:schemeClr val="bg1"/>
                </a:solidFill>
                <a:latin typeface="Arial" charset="0"/>
                <a:cs typeface="Arial" charset="0"/>
              </a:rPr>
              <a:t>Demand Response </a:t>
            </a:r>
            <a:r>
              <a:rPr lang="en-US" sz="2400" b="1" dirty="0">
                <a:solidFill>
                  <a:schemeClr val="bg1"/>
                </a:solidFill>
                <a:latin typeface="Arial" charset="0"/>
                <a:cs typeface="Arial" charset="0"/>
              </a:rPr>
              <a:t>A</a:t>
            </a:r>
            <a:r>
              <a:rPr lang="en-US" sz="2400" b="1" dirty="0" smtClean="0">
                <a:solidFill>
                  <a:schemeClr val="bg1"/>
                </a:solidFill>
                <a:latin typeface="Arial" charset="0"/>
                <a:cs typeface="Arial" charset="0"/>
              </a:rPr>
              <a:t>ssumptions</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pic>
        <p:nvPicPr>
          <p:cNvPr id="3" name="Picture 2" descr="demand response assumptions.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299688" y="857144"/>
            <a:ext cx="1791458" cy="5468112"/>
          </a:xfrm>
          <a:prstGeom prst="rect">
            <a:avLst/>
          </a:prstGeom>
        </p:spPr>
      </p:pic>
      <p:pic>
        <p:nvPicPr>
          <p:cNvPr id="7" name="Picture 6" descr="D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17320"/>
            <a:ext cx="7307861" cy="3605998"/>
          </a:xfrm>
          <a:prstGeom prst="rect">
            <a:avLst/>
          </a:prstGeom>
        </p:spPr>
      </p:pic>
      <p:sp>
        <p:nvSpPr>
          <p:cNvPr id="6" name="Rectangle 5"/>
          <p:cNvSpPr/>
          <p:nvPr/>
        </p:nvSpPr>
        <p:spPr>
          <a:xfrm>
            <a:off x="0" y="4371658"/>
            <a:ext cx="7299687" cy="8278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2020net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768" y="4951163"/>
            <a:ext cx="2311111" cy="266667"/>
          </a:xfrm>
          <a:prstGeom prst="rect">
            <a:avLst/>
          </a:prstGeom>
        </p:spPr>
      </p:pic>
      <p:pic>
        <p:nvPicPr>
          <p:cNvPr id="9" name="Picture 8" descr="netlo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6787" y="4456709"/>
            <a:ext cx="1803175" cy="342857"/>
          </a:xfrm>
          <a:prstGeom prst="rect">
            <a:avLst/>
          </a:prstGeom>
        </p:spPr>
      </p:pic>
      <p:pic>
        <p:nvPicPr>
          <p:cNvPr id="10" name="Picture 9" descr="2013netloa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6468" y="4547429"/>
            <a:ext cx="1688889" cy="215873"/>
          </a:xfrm>
          <a:prstGeom prst="rect">
            <a:avLst/>
          </a:prstGeom>
        </p:spPr>
      </p:pic>
      <p:pic>
        <p:nvPicPr>
          <p:cNvPr id="11" name="Picture 10" descr="demandresponse.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3837" y="4937073"/>
            <a:ext cx="1993651" cy="266667"/>
          </a:xfrm>
          <a:prstGeom prst="rect">
            <a:avLst/>
          </a:prstGeom>
        </p:spPr>
      </p:pic>
    </p:spTree>
    <p:extLst>
      <p:ext uri="{BB962C8B-B14F-4D97-AF65-F5344CB8AC3E}">
        <p14:creationId xmlns:p14="http://schemas.microsoft.com/office/powerpoint/2010/main" val="415488755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rmAutofit/>
          </a:bodyPr>
          <a:lstStyle/>
          <a:p>
            <a:pPr algn="l"/>
            <a:r>
              <a:rPr lang="en-US" sz="2400" b="1" dirty="0" smtClean="0">
                <a:solidFill>
                  <a:schemeClr val="bg1"/>
                </a:solidFill>
                <a:latin typeface="Arial" charset="0"/>
                <a:cs typeface="Arial" charset="0"/>
              </a:rPr>
              <a:t>Energy Storage Assumptions</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pic>
        <p:nvPicPr>
          <p:cNvPr id="4" name="Picture 3" descr="energy storage assump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690" y="850517"/>
            <a:ext cx="1676498" cy="5468112"/>
          </a:xfrm>
          <a:prstGeom prst="rect">
            <a:avLst/>
          </a:prstGeom>
        </p:spPr>
      </p:pic>
      <p:pic>
        <p:nvPicPr>
          <p:cNvPr id="7" name="Picture 6" descr="eneryg stora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17320"/>
            <a:ext cx="7315448" cy="3605998"/>
          </a:xfrm>
          <a:prstGeom prst="rect">
            <a:avLst/>
          </a:prstGeom>
        </p:spPr>
      </p:pic>
      <p:sp>
        <p:nvSpPr>
          <p:cNvPr id="6" name="Rectangle 5"/>
          <p:cNvSpPr/>
          <p:nvPr/>
        </p:nvSpPr>
        <p:spPr>
          <a:xfrm>
            <a:off x="283489" y="4405678"/>
            <a:ext cx="5896611" cy="8278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2020net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7586" y="4966446"/>
            <a:ext cx="2311111" cy="266667"/>
          </a:xfrm>
          <a:prstGeom prst="rect">
            <a:avLst/>
          </a:prstGeom>
        </p:spPr>
      </p:pic>
      <p:pic>
        <p:nvPicPr>
          <p:cNvPr id="9" name="Picture 8" descr="netlo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4605" y="4471992"/>
            <a:ext cx="1803175" cy="342857"/>
          </a:xfrm>
          <a:prstGeom prst="rect">
            <a:avLst/>
          </a:prstGeom>
        </p:spPr>
      </p:pic>
      <p:pic>
        <p:nvPicPr>
          <p:cNvPr id="10" name="Picture 9" descr="2013netloa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4286" y="4562712"/>
            <a:ext cx="1688889" cy="215873"/>
          </a:xfrm>
          <a:prstGeom prst="rect">
            <a:avLst/>
          </a:prstGeom>
        </p:spPr>
      </p:pic>
      <p:pic>
        <p:nvPicPr>
          <p:cNvPr id="11" name="Picture 10" descr="energystorage.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7960" y="4952355"/>
            <a:ext cx="1688889" cy="266667"/>
          </a:xfrm>
          <a:prstGeom prst="rect">
            <a:avLst/>
          </a:prstGeom>
        </p:spPr>
      </p:pic>
    </p:spTree>
    <p:extLst>
      <p:ext uri="{BB962C8B-B14F-4D97-AF65-F5344CB8AC3E}">
        <p14:creationId xmlns:p14="http://schemas.microsoft.com/office/powerpoint/2010/main" val="334300583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smtClean="0">
                <a:solidFill>
                  <a:schemeClr val="bg1"/>
                </a:solidFill>
                <a:latin typeface="Arial" charset="0"/>
                <a:cs typeface="Arial" charset="0"/>
              </a:rPr>
              <a:t>Curtailment </a:t>
            </a:r>
            <a:r>
              <a:rPr lang="en-US" sz="2400" b="1" dirty="0">
                <a:solidFill>
                  <a:schemeClr val="bg1"/>
                </a:solidFill>
                <a:latin typeface="Arial" charset="0"/>
                <a:cs typeface="Arial" charset="0"/>
              </a:rPr>
              <a:t>A</a:t>
            </a:r>
            <a:r>
              <a:rPr lang="en-US" sz="2400" b="1" dirty="0" smtClean="0">
                <a:solidFill>
                  <a:schemeClr val="bg1"/>
                </a:solidFill>
                <a:latin typeface="Arial" charset="0"/>
                <a:cs typeface="Arial" charset="0"/>
              </a:rPr>
              <a:t>ssumptions</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pic>
        <p:nvPicPr>
          <p:cNvPr id="4" name="Picture 3" descr="curtailment assump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900" y="850392"/>
            <a:ext cx="1735268" cy="5468112"/>
          </a:xfrm>
          <a:prstGeom prst="rect">
            <a:avLst/>
          </a:prstGeom>
        </p:spPr>
      </p:pic>
      <p:pic>
        <p:nvPicPr>
          <p:cNvPr id="7" name="Picture 6" descr="curtailm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17320"/>
            <a:ext cx="7315200" cy="3598606"/>
          </a:xfrm>
          <a:prstGeom prst="rect">
            <a:avLst/>
          </a:prstGeom>
        </p:spPr>
      </p:pic>
      <p:sp>
        <p:nvSpPr>
          <p:cNvPr id="6" name="Rectangle 5"/>
          <p:cNvSpPr/>
          <p:nvPr/>
        </p:nvSpPr>
        <p:spPr>
          <a:xfrm>
            <a:off x="283489" y="4394338"/>
            <a:ext cx="5896611" cy="8278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2020net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9188" y="4992950"/>
            <a:ext cx="2311111" cy="266667"/>
          </a:xfrm>
          <a:prstGeom prst="rect">
            <a:avLst/>
          </a:prstGeom>
        </p:spPr>
      </p:pic>
      <p:pic>
        <p:nvPicPr>
          <p:cNvPr id="9" name="Picture 8" descr="netlo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6207" y="4498496"/>
            <a:ext cx="1803175" cy="342857"/>
          </a:xfrm>
          <a:prstGeom prst="rect">
            <a:avLst/>
          </a:prstGeom>
        </p:spPr>
      </p:pic>
      <p:pic>
        <p:nvPicPr>
          <p:cNvPr id="10" name="Picture 9" descr="2013netloa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5888" y="4589216"/>
            <a:ext cx="1688889" cy="215873"/>
          </a:xfrm>
          <a:prstGeom prst="rect">
            <a:avLst/>
          </a:prstGeom>
        </p:spPr>
      </p:pic>
      <p:pic>
        <p:nvPicPr>
          <p:cNvPr id="11" name="Picture 10" descr="curtail.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4089" y="4972513"/>
            <a:ext cx="1498413" cy="279365"/>
          </a:xfrm>
          <a:prstGeom prst="rect">
            <a:avLst/>
          </a:prstGeom>
        </p:spPr>
      </p:pic>
    </p:spTree>
    <p:extLst>
      <p:ext uri="{BB962C8B-B14F-4D97-AF65-F5344CB8AC3E}">
        <p14:creationId xmlns:p14="http://schemas.microsoft.com/office/powerpoint/2010/main" val="21195996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4"/>
          <p:cNvSpPr>
            <a:spLocks noGrp="1"/>
          </p:cNvSpPr>
          <p:nvPr>
            <p:ph type="title" idx="4294967295"/>
          </p:nvPr>
        </p:nvSpPr>
        <p:spPr>
          <a:xfrm>
            <a:off x="0" y="0"/>
            <a:ext cx="7391400" cy="762000"/>
          </a:xfrm>
        </p:spPr>
        <p:txBody>
          <a:bodyPr>
            <a:normAutofit/>
          </a:bodyPr>
          <a:lstStyle/>
          <a:p>
            <a:pPr algn="l"/>
            <a:r>
              <a:rPr lang="en-US" sz="2400" b="1" dirty="0" smtClean="0">
                <a:solidFill>
                  <a:schemeClr val="bg1"/>
                </a:solidFill>
                <a:latin typeface="Arial" charset="0"/>
                <a:cs typeface="Arial" charset="0"/>
              </a:rPr>
              <a:t>Electricity Systems have 3 Vital Grid Services</a:t>
            </a:r>
          </a:p>
        </p:txBody>
      </p:sp>
      <p:graphicFrame>
        <p:nvGraphicFramePr>
          <p:cNvPr id="3" name="Table 2"/>
          <p:cNvGraphicFramePr>
            <a:graphicFrameLocks noGrp="1"/>
          </p:cNvGraphicFramePr>
          <p:nvPr>
            <p:extLst>
              <p:ext uri="{D42A27DB-BD31-4B8C-83A1-F6EECF244321}">
                <p14:modId xmlns:p14="http://schemas.microsoft.com/office/powerpoint/2010/main" val="1558417025"/>
              </p:ext>
            </p:extLst>
          </p:nvPr>
        </p:nvGraphicFramePr>
        <p:xfrm>
          <a:off x="282577" y="1743075"/>
          <a:ext cx="8299448" cy="2465222"/>
        </p:xfrm>
        <a:graphic>
          <a:graphicData uri="http://schemas.openxmlformats.org/drawingml/2006/table">
            <a:tbl>
              <a:tblPr firstRow="1" bandRow="1">
                <a:tableStyleId>{5C22544A-7EE6-4342-B048-85BDC9FD1C3A}</a:tableStyleId>
              </a:tblPr>
              <a:tblGrid>
                <a:gridCol w="3895953"/>
                <a:gridCol w="4403495"/>
              </a:tblGrid>
              <a:tr h="366363">
                <a:tc>
                  <a:txBody>
                    <a:bodyPr/>
                    <a:lstStyle/>
                    <a:p>
                      <a:pPr algn="ctr"/>
                      <a:r>
                        <a:rPr lang="en-US" sz="1800" dirty="0" smtClean="0">
                          <a:solidFill>
                            <a:schemeClr val="tx1"/>
                          </a:solidFill>
                        </a:rPr>
                        <a:t>Service</a:t>
                      </a:r>
                      <a:endParaRPr lang="en-US" sz="1800" dirty="0">
                        <a:solidFill>
                          <a:schemeClr val="tx1"/>
                        </a:solidFill>
                      </a:endParaRPr>
                    </a:p>
                  </a:txBody>
                  <a:tcPr marL="89071" marR="89071" marT="44536" marB="44536" anchor="ctr"/>
                </a:tc>
                <a:tc>
                  <a:txBody>
                    <a:bodyPr/>
                    <a:lstStyle/>
                    <a:p>
                      <a:pPr algn="ctr"/>
                      <a:r>
                        <a:rPr lang="en-US" sz="1800" dirty="0" smtClean="0">
                          <a:solidFill>
                            <a:schemeClr val="tx1"/>
                          </a:solidFill>
                        </a:rPr>
                        <a:t>Key to</a:t>
                      </a:r>
                      <a:r>
                        <a:rPr lang="en-US" sz="1800" baseline="0" dirty="0" smtClean="0">
                          <a:solidFill>
                            <a:schemeClr val="tx1"/>
                          </a:solidFill>
                        </a:rPr>
                        <a:t> Delivering Service</a:t>
                      </a:r>
                      <a:endParaRPr lang="en-US" sz="1800" dirty="0">
                        <a:solidFill>
                          <a:schemeClr val="tx1"/>
                        </a:solidFill>
                      </a:endParaRPr>
                    </a:p>
                  </a:txBody>
                  <a:tcPr marL="89071" marR="89071" marT="44536" marB="44536" anchor="ctr"/>
                </a:tc>
              </a:tr>
              <a:tr h="496291">
                <a:tc>
                  <a:txBody>
                    <a:bodyPr/>
                    <a:lstStyle/>
                    <a:p>
                      <a:pPr algn="ctr"/>
                      <a:r>
                        <a:rPr lang="en-US" sz="1800" dirty="0" smtClean="0">
                          <a:latin typeface="Calibri"/>
                          <a:cs typeface="Calibri"/>
                        </a:rPr>
                        <a:t>Power Balancing</a:t>
                      </a:r>
                      <a:endParaRPr lang="en-US" sz="1800" dirty="0">
                        <a:latin typeface="Calibri"/>
                        <a:cs typeface="Calibri"/>
                      </a:endParaRPr>
                    </a:p>
                  </a:txBody>
                  <a:tcPr marL="89071" marR="89071" marT="44536" marB="44536" anchor="ctr"/>
                </a:tc>
                <a:tc>
                  <a:txBody>
                    <a:bodyPr/>
                    <a:lstStyle/>
                    <a:p>
                      <a:pPr marL="171450" indent="-171450" algn="ctr">
                        <a:buFont typeface="Arial"/>
                        <a:buNone/>
                      </a:pPr>
                      <a:r>
                        <a:rPr lang="en-US" sz="1800" u="sng" baseline="0" dirty="0" smtClean="0">
                          <a:latin typeface="+mn-lt"/>
                          <a:cs typeface="+mn-cs"/>
                        </a:rPr>
                        <a:t>Capacity</a:t>
                      </a:r>
                      <a:r>
                        <a:rPr lang="en-US" sz="1800" baseline="0" dirty="0" smtClean="0">
                          <a:latin typeface="+mn-lt"/>
                          <a:cs typeface="+mn-cs"/>
                        </a:rPr>
                        <a:t> of real power (W)</a:t>
                      </a:r>
                      <a:endParaRPr lang="en-US" sz="1800" dirty="0" smtClean="0">
                        <a:latin typeface="+mn-lt"/>
                        <a:cs typeface="+mn-cs"/>
                      </a:endParaRPr>
                    </a:p>
                  </a:txBody>
                  <a:tcPr marL="89071" marR="89071" marT="44536" marB="44536" anchor="ctr"/>
                </a:tc>
              </a:tr>
              <a:tr h="76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a:cs typeface="Calibri"/>
                        </a:rPr>
                        <a:t>Voltage</a:t>
                      </a:r>
                      <a:r>
                        <a:rPr lang="en-US" sz="1800" baseline="0" dirty="0" smtClean="0">
                          <a:latin typeface="Calibri"/>
                          <a:cs typeface="Calibri"/>
                        </a:rPr>
                        <a:t> Balancing</a:t>
                      </a:r>
                      <a:endParaRPr lang="en-US" sz="1800" dirty="0" smtClean="0">
                        <a:latin typeface="Calibri"/>
                        <a:cs typeface="Calibri"/>
                      </a:endParaRPr>
                    </a:p>
                  </a:txBody>
                  <a:tcPr marL="89071" marR="89071" marT="44536" marB="44536" anchor="ctr"/>
                </a:tc>
                <a:tc>
                  <a:txBody>
                    <a:bodyPr/>
                    <a:lstStyle/>
                    <a:p>
                      <a:pPr marL="171450" marR="0" indent="-171450" algn="ctr" defTabSz="914400" rtl="0" eaLnBrk="1" fontAlgn="auto" latinLnBrk="0" hangingPunct="1">
                        <a:lnSpc>
                          <a:spcPct val="100000"/>
                        </a:lnSpc>
                        <a:spcBef>
                          <a:spcPts val="0"/>
                        </a:spcBef>
                        <a:spcAft>
                          <a:spcPts val="0"/>
                        </a:spcAft>
                        <a:buClrTx/>
                        <a:buSzTx/>
                        <a:buFont typeface="Arial"/>
                        <a:buNone/>
                        <a:tabLst/>
                        <a:defRPr/>
                      </a:pPr>
                      <a:r>
                        <a:rPr lang="en-US" sz="1800" u="sng" baseline="0" dirty="0" smtClean="0">
                          <a:latin typeface="+mn-lt"/>
                          <a:cs typeface="+mn-cs"/>
                        </a:rPr>
                        <a:t>Location</a:t>
                      </a:r>
                      <a:r>
                        <a:rPr lang="en-US" sz="1800" baseline="0" dirty="0" smtClean="0">
                          <a:latin typeface="+mn-lt"/>
                          <a:cs typeface="+mn-cs"/>
                        </a:rPr>
                        <a:t> of reactive power (</a:t>
                      </a:r>
                      <a:r>
                        <a:rPr lang="en-US" sz="1800" baseline="0" dirty="0" err="1" smtClean="0">
                          <a:latin typeface="+mn-lt"/>
                          <a:cs typeface="+mn-cs"/>
                        </a:rPr>
                        <a:t>VAr</a:t>
                      </a:r>
                      <a:r>
                        <a:rPr lang="en-US" sz="1800" baseline="0" dirty="0" smtClean="0">
                          <a:latin typeface="+mn-lt"/>
                          <a:cs typeface="+mn-cs"/>
                        </a:rPr>
                        <a:t>)</a:t>
                      </a:r>
                    </a:p>
                  </a:txBody>
                  <a:tcPr marL="89071" marR="89071" marT="44536" marB="44536" anchor="ctr"/>
                </a:tc>
              </a:tr>
              <a:tr h="8405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a:cs typeface="Calibri"/>
                        </a:rPr>
                        <a:t>Frequency Balancing</a:t>
                      </a:r>
                    </a:p>
                  </a:txBody>
                  <a:tcPr marL="89071" marR="89071" marT="44536" marB="44536" anchor="ctr"/>
                </a:tc>
                <a:tc>
                  <a:txBody>
                    <a:bodyPr/>
                    <a:lstStyle/>
                    <a:p>
                      <a:pPr marL="177800" marR="0" indent="-177800" algn="ctr" defTabSz="914400" rtl="0" eaLnBrk="1" fontAlgn="auto" latinLnBrk="0" hangingPunct="1">
                        <a:lnSpc>
                          <a:spcPct val="100000"/>
                        </a:lnSpc>
                        <a:spcBef>
                          <a:spcPts val="0"/>
                        </a:spcBef>
                        <a:spcAft>
                          <a:spcPts val="0"/>
                        </a:spcAft>
                        <a:buClrTx/>
                        <a:buSzTx/>
                        <a:buFont typeface="Arial"/>
                        <a:buNone/>
                        <a:tabLst/>
                        <a:defRPr/>
                      </a:pPr>
                      <a:r>
                        <a:rPr lang="en-US" sz="1800" u="sng" baseline="0" dirty="0" smtClean="0">
                          <a:latin typeface="+mn-lt"/>
                          <a:cs typeface="+mn-cs"/>
                        </a:rPr>
                        <a:t>Speed</a:t>
                      </a:r>
                      <a:r>
                        <a:rPr lang="en-US" sz="1800" baseline="0" dirty="0" smtClean="0">
                          <a:latin typeface="+mn-lt"/>
                          <a:cs typeface="+mn-cs"/>
                        </a:rPr>
                        <a:t> of ramping real power (W)</a:t>
                      </a:r>
                      <a:endParaRPr lang="en-US" sz="1800" dirty="0" smtClean="0">
                        <a:latin typeface="+mn-lt"/>
                        <a:cs typeface="+mn-cs"/>
                      </a:endParaRPr>
                    </a:p>
                  </a:txBody>
                  <a:tcPr marL="89071" marR="89071" marT="44536" marB="44536" anchor="ctr"/>
                </a:tc>
              </a:tr>
            </a:tbl>
          </a:graphicData>
        </a:graphic>
      </p:graphicFrame>
      <p:sp>
        <p:nvSpPr>
          <p:cNvPr id="6" name="Rectangle 5"/>
          <p:cNvSpPr/>
          <p:nvPr/>
        </p:nvSpPr>
        <p:spPr>
          <a:xfrm>
            <a:off x="495300" y="5276850"/>
            <a:ext cx="8255000" cy="628650"/>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smtClean="0">
                <a:solidFill>
                  <a:schemeClr val="tx1"/>
                </a:solidFill>
                <a:latin typeface="Arial"/>
                <a:cs typeface="Arial"/>
              </a:rPr>
              <a:t>The Duck Chart only addresses Power Balancing but Distributed Energy Resources deliver unparalleled location and speed characteristics </a:t>
            </a:r>
            <a:endParaRPr lang="en-US" sz="1500" b="1" dirty="0">
              <a:solidFill>
                <a:schemeClr val="tx1"/>
              </a:solidFill>
              <a:latin typeface="Arial"/>
              <a:cs typeface="Arial"/>
            </a:endParaRPr>
          </a:p>
        </p:txBody>
      </p:sp>
    </p:spTree>
    <p:extLst>
      <p:ext uri="{BB962C8B-B14F-4D97-AF65-F5344CB8AC3E}">
        <p14:creationId xmlns:p14="http://schemas.microsoft.com/office/powerpoint/2010/main" val="78839797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idx="4294967295"/>
          </p:nvPr>
        </p:nvSpPr>
        <p:spPr>
          <a:xfrm>
            <a:off x="0" y="0"/>
            <a:ext cx="8023860" cy="762000"/>
          </a:xfrm>
        </p:spPr>
        <p:txBody>
          <a:bodyPr/>
          <a:lstStyle/>
          <a:p>
            <a:pPr algn="l"/>
            <a:r>
              <a:rPr lang="en-US" sz="2400" b="1" dirty="0" smtClean="0">
                <a:solidFill>
                  <a:schemeClr val="bg1"/>
                </a:solidFill>
                <a:latin typeface="Arial" charset="0"/>
                <a:cs typeface="Arial" charset="0"/>
              </a:rPr>
              <a:t>The Fossil Free Future is Arriving</a:t>
            </a:r>
          </a:p>
        </p:txBody>
      </p:sp>
      <p:pic>
        <p:nvPicPr>
          <p:cNvPr id="6" name="Picture 5" descr="Lewis Model S on delivery day 1 Jun 2013.jpg"/>
          <p:cNvPicPr>
            <a:picLocks noChangeAspect="1"/>
          </p:cNvPicPr>
          <p:nvPr/>
        </p:nvPicPr>
        <p:blipFill>
          <a:blip r:embed="rId3"/>
          <a:stretch>
            <a:fillRect/>
          </a:stretch>
        </p:blipFill>
        <p:spPr>
          <a:xfrm>
            <a:off x="0" y="2763868"/>
            <a:ext cx="9144000" cy="3563605"/>
          </a:xfrm>
          <a:prstGeom prst="rect">
            <a:avLst/>
          </a:prstGeom>
        </p:spPr>
      </p:pic>
      <p:pic>
        <p:nvPicPr>
          <p:cNvPr id="7" name="Picture 6" descr="Lewis Model S license plate.png"/>
          <p:cNvPicPr>
            <a:picLocks noChangeAspect="1"/>
          </p:cNvPicPr>
          <p:nvPr/>
        </p:nvPicPr>
        <p:blipFill>
          <a:blip r:embed="rId4"/>
          <a:stretch>
            <a:fillRect/>
          </a:stretch>
        </p:blipFill>
        <p:spPr>
          <a:xfrm>
            <a:off x="2779083" y="796292"/>
            <a:ext cx="3656008" cy="1832608"/>
          </a:xfrm>
          <a:prstGeom prst="rect">
            <a:avLst/>
          </a:prstGeom>
        </p:spPr>
      </p:pic>
    </p:spTree>
    <p:extLst>
      <p:ext uri="{BB962C8B-B14F-4D97-AF65-F5344CB8AC3E}">
        <p14:creationId xmlns:p14="http://schemas.microsoft.com/office/powerpoint/2010/main" val="206878848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bwMode="auto">
          <a:xfrm>
            <a:off x="2952859" y="1381202"/>
            <a:ext cx="19441" cy="4313967"/>
          </a:xfrm>
          <a:prstGeom prst="line">
            <a:avLst/>
          </a:prstGeom>
          <a:ln w="38100">
            <a:solidFill>
              <a:schemeClr val="tx1">
                <a:alpha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a:off x="5808211" y="1381202"/>
            <a:ext cx="0" cy="4313967"/>
          </a:xfrm>
          <a:prstGeom prst="line">
            <a:avLst/>
          </a:prstGeom>
          <a:ln w="38100">
            <a:solidFill>
              <a:schemeClr val="tx1">
                <a:alpha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dirty="0" smtClean="0"/>
              <a:t>Wholesale DG is the Critical &amp; </a:t>
            </a:r>
            <a:r>
              <a:rPr lang="en-US" u="sng" dirty="0" smtClean="0"/>
              <a:t>Missing</a:t>
            </a:r>
            <a:r>
              <a:rPr lang="en-US" dirty="0" smtClean="0"/>
              <a:t> Segment</a:t>
            </a:r>
            <a:endParaRPr lang="en-US" dirty="0"/>
          </a:p>
        </p:txBody>
      </p:sp>
      <p:grpSp>
        <p:nvGrpSpPr>
          <p:cNvPr id="3" name="Group 28"/>
          <p:cNvGrpSpPr>
            <a:grpSpLocks/>
          </p:cNvGrpSpPr>
          <p:nvPr/>
        </p:nvGrpSpPr>
        <p:grpSpPr bwMode="auto">
          <a:xfrm>
            <a:off x="843499" y="1381202"/>
            <a:ext cx="7300575" cy="3314455"/>
            <a:chOff x="913605" y="1823677"/>
            <a:chExt cx="7315995" cy="3904023"/>
          </a:xfrm>
        </p:grpSpPr>
        <p:pic>
          <p:nvPicPr>
            <p:cNvPr id="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00539" y="4660153"/>
              <a:ext cx="1424613" cy="938310"/>
            </a:xfrm>
            <a:prstGeom prst="rect">
              <a:avLst/>
            </a:prstGeom>
            <a:noFill/>
            <a:ln w="9525">
              <a:noFill/>
              <a:miter lim="800000"/>
              <a:headEnd/>
              <a:tailEnd/>
            </a:ln>
          </p:spPr>
        </p:pic>
        <p:pic>
          <p:nvPicPr>
            <p:cNvPr id="9"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22332" y="1997153"/>
              <a:ext cx="1860799" cy="1490323"/>
            </a:xfrm>
            <a:prstGeom prst="rect">
              <a:avLst/>
            </a:prstGeom>
            <a:noFill/>
            <a:ln w="9525">
              <a:noFill/>
              <a:miter lim="800000"/>
              <a:headEnd/>
              <a:tailEnd/>
            </a:ln>
          </p:spPr>
        </p:pic>
        <p:pic>
          <p:nvPicPr>
            <p:cNvPr id="10" name="Picture 8" descr="http://global.kyocera.com/news/2005/images/kii-sola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51350" y="3088010"/>
              <a:ext cx="1967922" cy="1308910"/>
            </a:xfrm>
            <a:prstGeom prst="rect">
              <a:avLst/>
            </a:prstGeom>
            <a:noFill/>
            <a:ln w="9525">
              <a:noFill/>
              <a:miter lim="800000"/>
              <a:headEnd/>
              <a:tailEnd/>
            </a:ln>
          </p:spPr>
        </p:pic>
        <p:grpSp>
          <p:nvGrpSpPr>
            <p:cNvPr id="4" name="Group 9"/>
            <p:cNvGrpSpPr/>
            <p:nvPr/>
          </p:nvGrpSpPr>
          <p:grpSpPr>
            <a:xfrm>
              <a:off x="913605" y="1823677"/>
              <a:ext cx="7315995" cy="3904023"/>
              <a:chOff x="837405" y="1736365"/>
              <a:chExt cx="7315995" cy="3904023"/>
            </a:xfrm>
            <a:effectLst>
              <a:outerShdw blurRad="50800" dist="38100" dir="2700000" algn="tl" rotWithShape="0">
                <a:prstClr val="black">
                  <a:alpha val="40000"/>
                </a:prstClr>
              </a:outerShdw>
            </a:effectLst>
          </p:grpSpPr>
          <p:cxnSp>
            <p:nvCxnSpPr>
              <p:cNvPr id="18" name="Straight Arrow Connector 17"/>
              <p:cNvCxnSpPr/>
              <p:nvPr/>
            </p:nvCxnSpPr>
            <p:spPr>
              <a:xfrm>
                <a:off x="838200" y="5638800"/>
                <a:ext cx="73152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837405" y="1736365"/>
                <a:ext cx="1589" cy="390323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2" name="TextBox 33"/>
          <p:cNvSpPr txBox="1">
            <a:spLocks noChangeArrowheads="1"/>
          </p:cNvSpPr>
          <p:nvPr/>
        </p:nvSpPr>
        <p:spPr bwMode="auto">
          <a:xfrm>
            <a:off x="3407378" y="4770397"/>
            <a:ext cx="1889146" cy="369332"/>
          </a:xfrm>
          <a:prstGeom prst="rect">
            <a:avLst/>
          </a:prstGeom>
          <a:noFill/>
          <a:ln w="9525">
            <a:noFill/>
            <a:miter lim="800000"/>
            <a:headEnd/>
            <a:tailEnd/>
          </a:ln>
        </p:spPr>
        <p:txBody>
          <a:bodyPr wrap="square">
            <a:spAutoFit/>
          </a:bodyPr>
          <a:lstStyle/>
          <a:p>
            <a:pPr algn="ctr"/>
            <a:r>
              <a:rPr lang="en-US" i="1" dirty="0" smtClean="0">
                <a:latin typeface="Constantia" pitchFamily="18" charset="0"/>
              </a:rPr>
              <a:t>Distribution Grid</a:t>
            </a:r>
            <a:endParaRPr lang="en-US" i="1" dirty="0">
              <a:latin typeface="Constantia" pitchFamily="18" charset="0"/>
            </a:endParaRPr>
          </a:p>
        </p:txBody>
      </p:sp>
      <p:sp>
        <p:nvSpPr>
          <p:cNvPr id="26" name="TextBox 33"/>
          <p:cNvSpPr txBox="1">
            <a:spLocks noChangeArrowheads="1"/>
          </p:cNvSpPr>
          <p:nvPr/>
        </p:nvSpPr>
        <p:spPr bwMode="auto">
          <a:xfrm>
            <a:off x="201850" y="895339"/>
            <a:ext cx="1444309" cy="369332"/>
          </a:xfrm>
          <a:prstGeom prst="rect">
            <a:avLst/>
          </a:prstGeom>
          <a:noFill/>
          <a:ln w="9525">
            <a:noFill/>
            <a:miter lim="800000"/>
            <a:headEnd/>
            <a:tailEnd/>
          </a:ln>
        </p:spPr>
        <p:txBody>
          <a:bodyPr wrap="square">
            <a:spAutoFit/>
          </a:bodyPr>
          <a:lstStyle/>
          <a:p>
            <a:r>
              <a:rPr lang="en-US" i="1" dirty="0" smtClean="0">
                <a:latin typeface="Constantia" pitchFamily="18" charset="0"/>
              </a:rPr>
              <a:t>Project Size</a:t>
            </a:r>
            <a:endParaRPr lang="en-US" i="1" dirty="0">
              <a:latin typeface="Constantia" pitchFamily="18" charset="0"/>
            </a:endParaRPr>
          </a:p>
        </p:txBody>
      </p:sp>
      <p:sp>
        <p:nvSpPr>
          <p:cNvPr id="24" name="TextBox 33"/>
          <p:cNvSpPr txBox="1">
            <a:spLocks noChangeArrowheads="1"/>
          </p:cNvSpPr>
          <p:nvPr/>
        </p:nvSpPr>
        <p:spPr bwMode="auto">
          <a:xfrm>
            <a:off x="824055" y="4775416"/>
            <a:ext cx="2002860" cy="369332"/>
          </a:xfrm>
          <a:prstGeom prst="rect">
            <a:avLst/>
          </a:prstGeom>
          <a:noFill/>
          <a:ln w="9525">
            <a:noFill/>
            <a:miter lim="800000"/>
            <a:headEnd/>
            <a:tailEnd/>
          </a:ln>
        </p:spPr>
        <p:txBody>
          <a:bodyPr wrap="square">
            <a:spAutoFit/>
          </a:bodyPr>
          <a:lstStyle/>
          <a:p>
            <a:pPr algn="ctr"/>
            <a:r>
              <a:rPr lang="en-US" i="1" dirty="0" smtClean="0">
                <a:latin typeface="Constantia" pitchFamily="18" charset="0"/>
              </a:rPr>
              <a:t>Behind the Meter</a:t>
            </a:r>
            <a:endParaRPr lang="en-US" i="1" dirty="0">
              <a:latin typeface="Constantia" pitchFamily="18" charset="0"/>
            </a:endParaRPr>
          </a:p>
        </p:txBody>
      </p:sp>
      <p:sp>
        <p:nvSpPr>
          <p:cNvPr id="13" name="TextBox 12"/>
          <p:cNvSpPr txBox="1"/>
          <p:nvPr/>
        </p:nvSpPr>
        <p:spPr>
          <a:xfrm>
            <a:off x="5745503" y="966753"/>
            <a:ext cx="2805191" cy="615553"/>
          </a:xfrm>
          <a:prstGeom prst="rect">
            <a:avLst/>
          </a:prstGeom>
          <a:noFill/>
        </p:spPr>
        <p:txBody>
          <a:bodyPr wrap="square" rtlCol="0">
            <a:spAutoFit/>
          </a:bodyPr>
          <a:lstStyle/>
          <a:p>
            <a:pPr algn="ctr" fontAlgn="auto">
              <a:spcBef>
                <a:spcPts val="0"/>
              </a:spcBef>
              <a:spcAft>
                <a:spcPts val="0"/>
              </a:spcAft>
              <a:defRPr/>
            </a:pPr>
            <a:r>
              <a:rPr lang="en-US" sz="2000" dirty="0"/>
              <a:t>Central Generation </a:t>
            </a:r>
          </a:p>
          <a:p>
            <a:pPr algn="ctr" fontAlgn="auto">
              <a:spcBef>
                <a:spcPts val="0"/>
              </a:spcBef>
              <a:spcAft>
                <a:spcPts val="0"/>
              </a:spcAft>
              <a:defRPr/>
            </a:pPr>
            <a:r>
              <a:rPr lang="en-US" sz="1400" dirty="0"/>
              <a:t>Serves Remote </a:t>
            </a:r>
            <a:r>
              <a:rPr lang="en-US" sz="1400" dirty="0" smtClean="0"/>
              <a:t>Loads</a:t>
            </a:r>
            <a:endParaRPr lang="en-US" sz="1400" dirty="0"/>
          </a:p>
        </p:txBody>
      </p:sp>
      <p:sp>
        <p:nvSpPr>
          <p:cNvPr id="15" name="TextBox 14"/>
          <p:cNvSpPr txBox="1"/>
          <p:nvPr/>
        </p:nvSpPr>
        <p:spPr>
          <a:xfrm>
            <a:off x="3375894" y="1883214"/>
            <a:ext cx="1963775" cy="6155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fontAlgn="auto">
              <a:spcBef>
                <a:spcPts val="0"/>
              </a:spcBef>
              <a:spcAft>
                <a:spcPts val="0"/>
              </a:spcAft>
              <a:defRPr/>
            </a:pPr>
            <a:r>
              <a:rPr lang="en-US" sz="2000" b="1" dirty="0">
                <a:solidFill>
                  <a:schemeClr val="tx1"/>
                </a:solidFill>
              </a:rPr>
              <a:t>Wholesale DG</a:t>
            </a:r>
          </a:p>
          <a:p>
            <a:pPr algn="ctr" fontAlgn="auto">
              <a:spcBef>
                <a:spcPts val="0"/>
              </a:spcBef>
              <a:spcAft>
                <a:spcPts val="0"/>
              </a:spcAft>
              <a:defRPr/>
            </a:pPr>
            <a:r>
              <a:rPr lang="en-US" sz="1400" b="1" dirty="0">
                <a:solidFill>
                  <a:schemeClr val="tx1"/>
                </a:solidFill>
              </a:rPr>
              <a:t>Serves Local </a:t>
            </a:r>
            <a:r>
              <a:rPr lang="en-US" sz="1400" b="1" dirty="0" smtClean="0">
                <a:solidFill>
                  <a:schemeClr val="tx1"/>
                </a:solidFill>
              </a:rPr>
              <a:t>Loads</a:t>
            </a:r>
            <a:endParaRPr lang="en-US" sz="1400" b="1" dirty="0">
              <a:solidFill>
                <a:schemeClr val="tx1"/>
              </a:solidFill>
            </a:endParaRPr>
          </a:p>
        </p:txBody>
      </p:sp>
      <p:sp>
        <p:nvSpPr>
          <p:cNvPr id="27" name="TextBox 26"/>
          <p:cNvSpPr txBox="1"/>
          <p:nvPr/>
        </p:nvSpPr>
        <p:spPr>
          <a:xfrm>
            <a:off x="843495" y="3180538"/>
            <a:ext cx="1983420" cy="615553"/>
          </a:xfrm>
          <a:prstGeom prst="rect">
            <a:avLst/>
          </a:prstGeom>
          <a:noFill/>
        </p:spPr>
        <p:txBody>
          <a:bodyPr wrap="square" rtlCol="0">
            <a:spAutoFit/>
          </a:bodyPr>
          <a:lstStyle/>
          <a:p>
            <a:pPr algn="ctr" fontAlgn="auto">
              <a:spcBef>
                <a:spcPts val="0"/>
              </a:spcBef>
              <a:spcAft>
                <a:spcPts val="0"/>
              </a:spcAft>
              <a:defRPr/>
            </a:pPr>
            <a:r>
              <a:rPr lang="en-US" sz="2000" dirty="0">
                <a:ea typeface="Arial" charset="0"/>
              </a:rPr>
              <a:t>Retail DG</a:t>
            </a:r>
          </a:p>
          <a:p>
            <a:pPr algn="ctr" fontAlgn="auto">
              <a:spcBef>
                <a:spcPts val="0"/>
              </a:spcBef>
              <a:spcAft>
                <a:spcPts val="0"/>
              </a:spcAft>
              <a:defRPr/>
            </a:pPr>
            <a:r>
              <a:rPr lang="en-US" sz="1400" dirty="0">
                <a:ea typeface="Arial" charset="0"/>
              </a:rPr>
              <a:t>Serves Onsite </a:t>
            </a:r>
            <a:r>
              <a:rPr lang="en-US" sz="1400" dirty="0" smtClean="0">
                <a:ea typeface="Arial" charset="0"/>
              </a:rPr>
              <a:t>Loads</a:t>
            </a:r>
            <a:endParaRPr lang="en-US" sz="1400" dirty="0">
              <a:ea typeface="Arial" charset="0"/>
            </a:endParaRPr>
          </a:p>
        </p:txBody>
      </p:sp>
      <p:sp>
        <p:nvSpPr>
          <p:cNvPr id="28" name="TextBox 27"/>
          <p:cNvSpPr txBox="1"/>
          <p:nvPr/>
        </p:nvSpPr>
        <p:spPr>
          <a:xfrm>
            <a:off x="6088249" y="4770809"/>
            <a:ext cx="2082918" cy="646331"/>
          </a:xfrm>
          <a:prstGeom prst="rect">
            <a:avLst/>
          </a:prstGeom>
          <a:noFill/>
        </p:spPr>
        <p:txBody>
          <a:bodyPr wrap="square" rtlCol="0">
            <a:spAutoFit/>
          </a:bodyPr>
          <a:lstStyle/>
          <a:p>
            <a:pPr algn="ctr"/>
            <a:r>
              <a:rPr lang="en-US" i="1" dirty="0">
                <a:latin typeface="Constantia" pitchFamily="18" charset="0"/>
              </a:rPr>
              <a:t>Transmission </a:t>
            </a:r>
            <a:r>
              <a:rPr lang="en-US" i="1" dirty="0" smtClean="0">
                <a:latin typeface="Constantia" pitchFamily="18" charset="0"/>
              </a:rPr>
              <a:t>Grid</a:t>
            </a:r>
            <a:endParaRPr lang="en-US" i="1" dirty="0">
              <a:latin typeface="Constantia" pitchFamily="18" charset="0"/>
            </a:endParaRPr>
          </a:p>
          <a:p>
            <a:endParaRPr lang="en-US" dirty="0"/>
          </a:p>
        </p:txBody>
      </p:sp>
      <p:pic>
        <p:nvPicPr>
          <p:cNvPr id="38" name="Picture 3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25840" y="5172578"/>
            <a:ext cx="833852" cy="833852"/>
          </a:xfrm>
          <a:prstGeom prst="rect">
            <a:avLst/>
          </a:prstGeom>
        </p:spPr>
      </p:pic>
      <p:pic>
        <p:nvPicPr>
          <p:cNvPr id="40" name="Picture 3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45790" y="5128783"/>
            <a:ext cx="1381760" cy="1318511"/>
          </a:xfrm>
          <a:prstGeom prst="rect">
            <a:avLst/>
          </a:prstGeom>
        </p:spPr>
      </p:pic>
      <p:sp>
        <p:nvSpPr>
          <p:cNvPr id="7" name="TextBox 6"/>
          <p:cNvSpPr txBox="1"/>
          <p:nvPr/>
        </p:nvSpPr>
        <p:spPr>
          <a:xfrm>
            <a:off x="364816" y="4007905"/>
            <a:ext cx="754143" cy="276999"/>
          </a:xfrm>
          <a:prstGeom prst="rect">
            <a:avLst/>
          </a:prstGeom>
          <a:noFill/>
        </p:spPr>
        <p:txBody>
          <a:bodyPr wrap="square" rtlCol="0">
            <a:spAutoFit/>
          </a:bodyPr>
          <a:lstStyle/>
          <a:p>
            <a:r>
              <a:rPr lang="en-US" sz="1200" dirty="0"/>
              <a:t>5</a:t>
            </a:r>
            <a:r>
              <a:rPr lang="en-US" sz="1200" dirty="0" smtClean="0"/>
              <a:t> kW</a:t>
            </a:r>
            <a:endParaRPr lang="en-US" sz="1200" dirty="0"/>
          </a:p>
        </p:txBody>
      </p:sp>
      <p:sp>
        <p:nvSpPr>
          <p:cNvPr id="25" name="TextBox 24"/>
          <p:cNvSpPr txBox="1"/>
          <p:nvPr/>
        </p:nvSpPr>
        <p:spPr>
          <a:xfrm>
            <a:off x="-121723" y="1521234"/>
            <a:ext cx="994975" cy="276999"/>
          </a:xfrm>
          <a:prstGeom prst="rect">
            <a:avLst/>
          </a:prstGeom>
          <a:noFill/>
        </p:spPr>
        <p:txBody>
          <a:bodyPr wrap="square" rtlCol="0">
            <a:spAutoFit/>
          </a:bodyPr>
          <a:lstStyle/>
          <a:p>
            <a:pPr algn="r"/>
            <a:r>
              <a:rPr lang="en-US" sz="1200" dirty="0" smtClean="0"/>
              <a:t>50+ MW</a:t>
            </a:r>
            <a:endParaRPr lang="en-US" sz="1200" dirty="0"/>
          </a:p>
        </p:txBody>
      </p:sp>
      <p:sp>
        <p:nvSpPr>
          <p:cNvPr id="30" name="TextBox 29"/>
          <p:cNvSpPr txBox="1"/>
          <p:nvPr/>
        </p:nvSpPr>
        <p:spPr>
          <a:xfrm>
            <a:off x="186172" y="2737233"/>
            <a:ext cx="754143" cy="276999"/>
          </a:xfrm>
          <a:prstGeom prst="rect">
            <a:avLst/>
          </a:prstGeom>
          <a:noFill/>
        </p:spPr>
        <p:txBody>
          <a:bodyPr wrap="square" rtlCol="0">
            <a:spAutoFit/>
          </a:bodyPr>
          <a:lstStyle/>
          <a:p>
            <a:r>
              <a:rPr lang="en-US" sz="1200" dirty="0" smtClean="0"/>
              <a:t>500 kW</a:t>
            </a:r>
            <a:endParaRPr lang="en-US" sz="1200" dirty="0"/>
          </a:p>
        </p:txBody>
      </p:sp>
      <p:pic>
        <p:nvPicPr>
          <p:cNvPr id="8" name="Picture 7" descr="d-grid2.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22989" y="5187081"/>
            <a:ext cx="864347" cy="838595"/>
          </a:xfrm>
          <a:prstGeom prst="rect">
            <a:avLst/>
          </a:prstGeom>
        </p:spPr>
      </p:pic>
      <p:pic>
        <p:nvPicPr>
          <p:cNvPr id="5" name="Picture 4" descr="edmonton_alberta_canada_wooden_power_pole_with_a_transformer_1877346.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820720" y="5161629"/>
            <a:ext cx="966612" cy="885947"/>
          </a:xfrm>
          <a:prstGeom prst="rect">
            <a:avLst/>
          </a:prstGeom>
        </p:spPr>
      </p:pic>
      <p:sp>
        <p:nvSpPr>
          <p:cNvPr id="31" name="Oval 30"/>
          <p:cNvSpPr/>
          <p:nvPr/>
        </p:nvSpPr>
        <p:spPr bwMode="auto">
          <a:xfrm>
            <a:off x="2704794" y="1836331"/>
            <a:ext cx="3294559" cy="1973528"/>
          </a:xfrm>
          <a:prstGeom prst="ellipse">
            <a:avLst/>
          </a:prstGeom>
          <a:noFill/>
          <a:ln w="57150">
            <a:solidFill>
              <a:srgbClr val="66FF3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Tree>
    <p:extLst>
      <p:ext uri="{BB962C8B-B14F-4D97-AF65-F5344CB8AC3E}">
        <p14:creationId xmlns:p14="http://schemas.microsoft.com/office/powerpoint/2010/main" val="206726124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Title 1"/>
          <p:cNvSpPr>
            <a:spLocks noGrp="1"/>
          </p:cNvSpPr>
          <p:nvPr>
            <p:ph type="title"/>
          </p:nvPr>
        </p:nvSpPr>
        <p:spPr/>
        <p:txBody>
          <a:bodyPr>
            <a:normAutofit/>
          </a:bodyPr>
          <a:lstStyle/>
          <a:p>
            <a:r>
              <a:rPr lang="en-US" dirty="0" smtClean="0">
                <a:latin typeface="Arial" charset="0"/>
                <a:cs typeface="Arial" charset="0"/>
              </a:rPr>
              <a:t>WDG Delivers Scale &amp; Cost-Effectiveness Fast</a:t>
            </a:r>
          </a:p>
        </p:txBody>
      </p:sp>
      <p:sp>
        <p:nvSpPr>
          <p:cNvPr id="133124"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dirty="0">
              <a:latin typeface="Calibri" pitchFamily="34" charset="0"/>
            </a:endParaRPr>
          </a:p>
        </p:txBody>
      </p:sp>
      <p:sp>
        <p:nvSpPr>
          <p:cNvPr id="133125" name="Rectangle 2"/>
          <p:cNvSpPr txBox="1">
            <a:spLocks noChangeArrowheads="1"/>
          </p:cNvSpPr>
          <p:nvPr/>
        </p:nvSpPr>
        <p:spPr bwMode="auto">
          <a:xfrm>
            <a:off x="-152400" y="838200"/>
            <a:ext cx="9296400" cy="685800"/>
          </a:xfrm>
          <a:prstGeom prst="rect">
            <a:avLst/>
          </a:prstGeom>
          <a:noFill/>
          <a:ln w="9525">
            <a:noFill/>
            <a:miter lim="800000"/>
            <a:headEnd/>
            <a:tailEnd/>
          </a:ln>
        </p:spPr>
        <p:txBody>
          <a:bodyPr/>
          <a:lstStyle/>
          <a:p>
            <a:pPr marL="342900" indent="-342900" algn="ctr" defTabSz="914400">
              <a:spcBef>
                <a:spcPct val="20000"/>
              </a:spcBef>
            </a:pPr>
            <a:r>
              <a:rPr lang="en-US" sz="2800" b="1" u="sng" dirty="0">
                <a:cs typeface="Arial" charset="0"/>
              </a:rPr>
              <a:t>Solar Markets: Germany vs California </a:t>
            </a:r>
            <a:r>
              <a:rPr lang="en-US" sz="1600" b="1" u="sng" dirty="0">
                <a:cs typeface="Arial" charset="0"/>
              </a:rPr>
              <a:t>(RPS + CSI + other)</a:t>
            </a:r>
            <a:endParaRPr lang="en-US" sz="1600" dirty="0">
              <a:cs typeface="Arial" charset="0"/>
            </a:endParaRPr>
          </a:p>
        </p:txBody>
      </p:sp>
      <p:sp>
        <p:nvSpPr>
          <p:cNvPr id="133126" name="TextBox 3"/>
          <p:cNvSpPr txBox="1">
            <a:spLocks noChangeArrowheads="1"/>
          </p:cNvSpPr>
          <p:nvPr/>
        </p:nvSpPr>
        <p:spPr bwMode="auto">
          <a:xfrm>
            <a:off x="657225" y="5567680"/>
            <a:ext cx="8001000" cy="707886"/>
          </a:xfrm>
          <a:prstGeom prst="rect">
            <a:avLst/>
          </a:prstGeom>
          <a:solidFill>
            <a:srgbClr val="FFFF00"/>
          </a:solidFill>
          <a:ln w="9525">
            <a:solidFill>
              <a:schemeClr val="tx1"/>
            </a:solidFill>
            <a:miter lim="800000"/>
            <a:headEnd/>
            <a:tailEnd/>
          </a:ln>
        </p:spPr>
        <p:txBody>
          <a:bodyPr>
            <a:spAutoFit/>
          </a:bodyPr>
          <a:lstStyle/>
          <a:p>
            <a:pPr algn="ctr"/>
            <a:r>
              <a:rPr lang="en-US" sz="2000" b="1" dirty="0">
                <a:cs typeface="Arial" charset="0"/>
              </a:rPr>
              <a:t>Germany </a:t>
            </a:r>
            <a:r>
              <a:rPr lang="en-US" sz="2000" b="1" dirty="0" smtClean="0">
                <a:cs typeface="Arial" charset="0"/>
              </a:rPr>
              <a:t>has deployed </a:t>
            </a:r>
            <a:r>
              <a:rPr lang="en-US" sz="2000" b="1" dirty="0" smtClean="0">
                <a:cs typeface="Arial" charset="0"/>
              </a:rPr>
              <a:t>over 10 </a:t>
            </a:r>
            <a:r>
              <a:rPr lang="en-US" sz="2000" b="1" dirty="0" smtClean="0">
                <a:cs typeface="Arial" charset="0"/>
              </a:rPr>
              <a:t>times </a:t>
            </a:r>
            <a:r>
              <a:rPr lang="en-US" sz="2000" b="1" dirty="0">
                <a:cs typeface="Arial" charset="0"/>
              </a:rPr>
              <a:t>more solar than California </a:t>
            </a:r>
            <a:r>
              <a:rPr lang="en-US" sz="2000" b="1" dirty="0" smtClean="0">
                <a:cs typeface="Arial" charset="0"/>
              </a:rPr>
              <a:t>in the last decade despite California’s 70% better solar resource!!!</a:t>
            </a:r>
            <a:endParaRPr lang="en-US" sz="2000" b="1" dirty="0">
              <a:cs typeface="Arial" charset="0"/>
            </a:endParaRPr>
          </a:p>
        </p:txBody>
      </p:sp>
      <p:sp>
        <p:nvSpPr>
          <p:cNvPr id="133127" name="TextBox 7"/>
          <p:cNvSpPr txBox="1">
            <a:spLocks noChangeArrowheads="1"/>
          </p:cNvSpPr>
          <p:nvPr/>
        </p:nvSpPr>
        <p:spPr bwMode="auto">
          <a:xfrm>
            <a:off x="6858000" y="4979987"/>
            <a:ext cx="2286000" cy="428625"/>
          </a:xfrm>
          <a:prstGeom prst="rect">
            <a:avLst/>
          </a:prstGeom>
          <a:noFill/>
          <a:ln w="9525">
            <a:noFill/>
            <a:miter lim="800000"/>
            <a:headEnd/>
            <a:tailEnd/>
          </a:ln>
        </p:spPr>
        <p:txBody>
          <a:bodyPr>
            <a:spAutoFit/>
          </a:bodyPr>
          <a:lstStyle/>
          <a:p>
            <a:r>
              <a:rPr lang="en-US" sz="1100" dirty="0">
                <a:cs typeface="Arial" charset="0"/>
              </a:rPr>
              <a:t>Sources:  CPUC, CEC, SEIA and                       German equivalents.</a:t>
            </a:r>
          </a:p>
        </p:txBody>
      </p:sp>
      <p:sp>
        <p:nvSpPr>
          <p:cNvPr id="2" name="TextBox 1"/>
          <p:cNvSpPr txBox="1"/>
          <p:nvPr/>
        </p:nvSpPr>
        <p:spPr>
          <a:xfrm>
            <a:off x="925489" y="1655326"/>
            <a:ext cx="461665" cy="2585323"/>
          </a:xfrm>
          <a:prstGeom prst="rect">
            <a:avLst/>
          </a:prstGeom>
          <a:noFill/>
        </p:spPr>
        <p:txBody>
          <a:bodyPr vert="vert270" wrap="square" rtlCol="0">
            <a:spAutoFit/>
          </a:bodyPr>
          <a:lstStyle/>
          <a:p>
            <a:r>
              <a:rPr lang="en-US" dirty="0" smtClean="0"/>
              <a:t>Cumulative MW</a:t>
            </a: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2822728404"/>
              </p:ext>
            </p:extLst>
          </p:nvPr>
        </p:nvGraphicFramePr>
        <p:xfrm>
          <a:off x="1387153" y="1181100"/>
          <a:ext cx="6507596" cy="43751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278229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19793</TotalTime>
  <Words>9984</Words>
  <Application>Microsoft Macintosh PowerPoint</Application>
  <PresentationFormat>On-screen Show (4:3)</PresentationFormat>
  <Paragraphs>1142</Paragraphs>
  <Slides>70</Slides>
  <Notes>60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70</vt:i4>
      </vt:variant>
    </vt:vector>
  </HeadingPairs>
  <TitlesOfParts>
    <vt:vector size="73" baseType="lpstr">
      <vt:lpstr>Office Theme</vt:lpstr>
      <vt:lpstr>Document</vt:lpstr>
      <vt:lpstr>Acrobat Document</vt:lpstr>
      <vt:lpstr>PowerPoint Presentation</vt:lpstr>
      <vt:lpstr>Community Microgrid = Pathway to DER Future</vt:lpstr>
      <vt:lpstr>Community Microgrid in a Visual</vt:lpstr>
      <vt:lpstr>Clean Coalition Mission and Advisors</vt:lpstr>
      <vt:lpstr>Expertise Supporting Utilities &amp; Communities</vt:lpstr>
      <vt:lpstr>Dynamic Grid Council</vt:lpstr>
      <vt:lpstr>Electricity Systems have 3 Vital Grid Services</vt:lpstr>
      <vt:lpstr>Wholesale DG is the Critical &amp; Missing Segment</vt:lpstr>
      <vt:lpstr>WDG Delivers Scale &amp; Cost-Effectiveness Fast</vt:lpstr>
      <vt:lpstr>German Solar Capacity is Small WDG (Rooftops)</vt:lpstr>
      <vt:lpstr>German WDG Solar is 5 to 7 cents/kWh today</vt:lpstr>
      <vt:lpstr>Community Microgrids in Six Steps</vt:lpstr>
      <vt:lpstr>Community Microgrids start with Goals</vt:lpstr>
      <vt:lpstr>Grid Analysis &amp; DER Optimization</vt:lpstr>
      <vt:lpstr>DER Optimization with Advanced Inverters</vt:lpstr>
      <vt:lpstr>C&amp;I Customers:  Great Match with Solar</vt:lpstr>
      <vt:lpstr>Solar Siting Survey for SCE</vt:lpstr>
      <vt:lpstr>SCE PRP Solar Siting Survey summary</vt:lpstr>
      <vt:lpstr>Hunters Point Community Microgrid Project</vt:lpstr>
      <vt:lpstr>Hunters Point Project in San Francisco</vt:lpstr>
      <vt:lpstr>Hunters Point DG Benefits:  50 MW New PV = 25% Total Energy</vt:lpstr>
      <vt:lpstr>Long Island Community Microgrid Project</vt:lpstr>
      <vt:lpstr>Configuration Options</vt:lpstr>
      <vt:lpstr>Option 1:  Dedicated Feeder</vt:lpstr>
      <vt:lpstr>Option 2:  Distributed</vt:lpstr>
      <vt:lpstr>Option 3:  Balanced</vt:lpstr>
      <vt:lpstr>PowerPoint Presentation</vt:lpstr>
      <vt:lpstr>LICMP Overview &amp; Goals</vt:lpstr>
      <vt:lpstr>LICMP Area Map</vt:lpstr>
      <vt:lpstr>Hunters Point Substation Boundary</vt:lpstr>
      <vt:lpstr>Hunters Point Reasonable DG Potential = 58 MW, Over 25% Total Energy</vt:lpstr>
      <vt:lpstr>Hunters Point Economic Benefits from 50 MW New DG</vt:lpstr>
      <vt:lpstr>Peek at the Future of Bayview-Hunters Point</vt:lpstr>
      <vt:lpstr>Virgin Islands Example:  Island of St John</vt:lpstr>
      <vt:lpstr>St. John Role for ES:  Keep Fossil Generators OFF</vt:lpstr>
      <vt:lpstr>Community Microgrid Initiative:  Proving the Feasibility of High DG while Enhancing Grid Quality</vt:lpstr>
      <vt:lpstr>Clean Coalition Objectives</vt:lpstr>
      <vt:lpstr>Benefits of Modernizing the Grid</vt:lpstr>
      <vt:lpstr>Distributed Voltage Regulation – Location Matters</vt:lpstr>
      <vt:lpstr>Potential Transmission Savings for California</vt:lpstr>
      <vt:lpstr>Opportunity:  Shift Costs from Transmission to Distributed Energy Resources &amp; Distribution Grid Hardening</vt:lpstr>
      <vt:lpstr>Utility of the Future?  “Distribution System Operator”</vt:lpstr>
      <vt:lpstr>Is this Duck Real or a Decoy for Natural Gas?</vt:lpstr>
      <vt:lpstr>The California ISO Duck Chart (2012 – 2020)</vt:lpstr>
      <vt:lpstr>CAISO Duck Chart (2020 Issues)</vt:lpstr>
      <vt:lpstr>Flattening the Duck – Import/Export</vt:lpstr>
      <vt:lpstr>Flattening the Duck – Demand Response</vt:lpstr>
      <vt:lpstr>Flattening the Duck – Energy Storage</vt:lpstr>
      <vt:lpstr>Flattening the Duck – Curtail Solar</vt:lpstr>
      <vt:lpstr>Flattening the Duck – Aggregated Solutions</vt:lpstr>
      <vt:lpstr>Replace SONGS – DG/Storage + Advanced Inverters</vt:lpstr>
      <vt:lpstr>Renewables + Intelligent Grid Solutions = Reliable</vt:lpstr>
      <vt:lpstr>Natural Gas Has Integration Costs</vt:lpstr>
      <vt:lpstr>Natural Gas Is Not The Solution</vt:lpstr>
      <vt:lpstr>Natural Gas Is Not Reliable</vt:lpstr>
      <vt:lpstr>Hunters Point Scale: Cost Benefit</vt:lpstr>
      <vt:lpstr>Zero Net Energy is Key Driver for Smart Buildings</vt:lpstr>
      <vt:lpstr>Guided Siting:  Locational Value, Interconnection</vt:lpstr>
      <vt:lpstr>Import/Exports – Transmission Not the Issue</vt:lpstr>
      <vt:lpstr>Advanced Inverters – Reactive Power</vt:lpstr>
      <vt:lpstr>Advanced Inverters – Reactive Power (Oversized)</vt:lpstr>
      <vt:lpstr>Regulation: Faster, More Accurate Solutions</vt:lpstr>
      <vt:lpstr>Advanced Inverters Keep Voltage in Balance</vt:lpstr>
      <vt:lpstr>Flattening the Duck – Demand Response</vt:lpstr>
      <vt:lpstr>Flattening the Duck – Curtail Baseload</vt:lpstr>
      <vt:lpstr>Import/Export Assumptions</vt:lpstr>
      <vt:lpstr>Demand Response Assumptions</vt:lpstr>
      <vt:lpstr>Energy Storage Assumptions</vt:lpstr>
      <vt:lpstr>Curtailment Assumptions</vt:lpstr>
      <vt:lpstr>The Fossil Free Future is Arriving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Germany Has Cheapest Solar in World (US$0.12/kWh)</dc:title>
  <dc:creator>John Bernhardt</dc:creator>
  <cp:lastModifiedBy>Tyler Lewis</cp:lastModifiedBy>
  <cp:revision>967</cp:revision>
  <cp:lastPrinted>2012-05-23T14:20:06Z</cp:lastPrinted>
  <dcterms:created xsi:type="dcterms:W3CDTF">2012-03-12T23:09:52Z</dcterms:created>
  <dcterms:modified xsi:type="dcterms:W3CDTF">2015-06-17T15:56:51Z</dcterms:modified>
</cp:coreProperties>
</file>