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86" r:id="rId2"/>
    <p:sldId id="385" r:id="rId3"/>
    <p:sldId id="373" r:id="rId4"/>
    <p:sldId id="374" r:id="rId5"/>
    <p:sldId id="300" r:id="rId6"/>
    <p:sldId id="308" r:id="rId7"/>
    <p:sldId id="376" r:id="rId8"/>
    <p:sldId id="371" r:id="rId9"/>
    <p:sldId id="377" r:id="rId10"/>
    <p:sldId id="379" r:id="rId11"/>
    <p:sldId id="380" r:id="rId12"/>
    <p:sldId id="378" r:id="rId13"/>
    <p:sldId id="381" r:id="rId14"/>
    <p:sldId id="382" r:id="rId15"/>
    <p:sldId id="384" r:id="rId16"/>
    <p:sldId id="383" r:id="rId17"/>
    <p:sldId id="387" r:id="rId18"/>
    <p:sldId id="271" r:id="rId19"/>
    <p:sldId id="301" r:id="rId20"/>
    <p:sldId id="375" r:id="rId21"/>
    <p:sldId id="345"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6" autoAdjust="0"/>
    <p:restoredTop sz="72155" autoAdjust="0"/>
  </p:normalViewPr>
  <p:slideViewPr>
    <p:cSldViewPr snapToGrid="0" snapToObjects="1">
      <p:cViewPr varScale="1">
        <p:scale>
          <a:sx n="78" d="100"/>
          <a:sy n="78" d="100"/>
        </p:scale>
        <p:origin x="-16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hnathon\Documents\Clean%20Coalition\Excel%20Files\TAC%20Cost%20Chart%20(JF_02,%2012%20Dec%20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thon\Documents\Clean%20Coalition\Excel%20Files\Value-Based%20CLEAN%20Pricing%20(Palo%20Alto,%20CA)%20%20(JF_01,%2026%20Mar%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l">
              <a:defRPr/>
            </a:pPr>
            <a:r>
              <a:rPr lang="en-US" sz="2000" dirty="0"/>
              <a:t>Transmission Access </a:t>
            </a:r>
            <a:r>
              <a:rPr lang="en-US" sz="2000" dirty="0" smtClean="0"/>
              <a:t>Charges (TAC)</a:t>
            </a:r>
            <a:endParaRPr lang="en-US" sz="2000" dirty="0"/>
          </a:p>
        </c:rich>
      </c:tx>
      <c:layout>
        <c:manualLayout>
          <c:xMode val="edge"/>
          <c:yMode val="edge"/>
          <c:x val="0.20069876113613502"/>
          <c:y val="7.1944483784166513E-3"/>
        </c:manualLayout>
      </c:layout>
    </c:title>
    <c:plotArea>
      <c:layout/>
      <c:lineChart>
        <c:grouping val="standard"/>
        <c:ser>
          <c:idx val="0"/>
          <c:order val="0"/>
          <c:tx>
            <c:strRef>
              <c:f>Sheet1!$D$3</c:f>
              <c:strCache>
                <c:ptCount val="1"/>
                <c:pt idx="0">
                  <c:v>Potential Future Stranded Costs</c:v>
                </c:pt>
              </c:strCache>
            </c:strRef>
          </c:tx>
          <c:spPr>
            <a:ln w="76200">
              <a:solidFill>
                <a:srgbClr val="FFC000"/>
              </a:solidFill>
            </a:ln>
          </c:spPr>
          <c:marker>
            <c:symbol val="none"/>
          </c:marker>
          <c:cat>
            <c:numRef>
              <c:f>Sheet1!$E$2:$AC$2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Sheet1!$E$3:$AC$3</c:f>
              <c:numCache>
                <c:formatCode>General</c:formatCode>
                <c:ptCount val="25"/>
                <c:pt idx="0">
                  <c:v>1.1000000000000001</c:v>
                </c:pt>
                <c:pt idx="1">
                  <c:v>1.1740000000000022</c:v>
                </c:pt>
                <c:pt idx="2">
                  <c:v>1.248</c:v>
                </c:pt>
                <c:pt idx="3">
                  <c:v>1.3220000000000001</c:v>
                </c:pt>
                <c:pt idx="4">
                  <c:v>1.3960000000000021</c:v>
                </c:pt>
                <c:pt idx="5">
                  <c:v>1.47</c:v>
                </c:pt>
                <c:pt idx="6">
                  <c:v>1.544</c:v>
                </c:pt>
                <c:pt idx="7">
                  <c:v>1.6180000000000001</c:v>
                </c:pt>
                <c:pt idx="8">
                  <c:v>1.6920000000000022</c:v>
                </c:pt>
                <c:pt idx="9">
                  <c:v>1.7660000000000011</c:v>
                </c:pt>
                <c:pt idx="10">
                  <c:v>1.8400000000000012</c:v>
                </c:pt>
                <c:pt idx="11">
                  <c:v>1.9140000000000021</c:v>
                </c:pt>
                <c:pt idx="12">
                  <c:v>1.9880000000000033</c:v>
                </c:pt>
                <c:pt idx="13">
                  <c:v>2.0620000000000007</c:v>
                </c:pt>
                <c:pt idx="14">
                  <c:v>2.1359999999999997</c:v>
                </c:pt>
                <c:pt idx="15">
                  <c:v>2.21</c:v>
                </c:pt>
                <c:pt idx="16">
                  <c:v>2.2840000000000011</c:v>
                </c:pt>
                <c:pt idx="17">
                  <c:v>2.3579999999999997</c:v>
                </c:pt>
                <c:pt idx="18">
                  <c:v>2.4319999999999977</c:v>
                </c:pt>
                <c:pt idx="19">
                  <c:v>2.5059999999999998</c:v>
                </c:pt>
                <c:pt idx="20">
                  <c:v>2.5799999999999987</c:v>
                </c:pt>
                <c:pt idx="21">
                  <c:v>2.653999999999999</c:v>
                </c:pt>
                <c:pt idx="22">
                  <c:v>2.7280000000000002</c:v>
                </c:pt>
                <c:pt idx="23">
                  <c:v>2.8019999999999987</c:v>
                </c:pt>
                <c:pt idx="24">
                  <c:v>2.8759999999999977</c:v>
                </c:pt>
              </c:numCache>
            </c:numRef>
          </c:val>
        </c:ser>
        <c:ser>
          <c:idx val="1"/>
          <c:order val="1"/>
          <c:tx>
            <c:strRef>
              <c:f>Sheet1!$D$4</c:f>
              <c:strCache>
                <c:ptCount val="1"/>
                <c:pt idx="0">
                  <c:v>TACo Depreciation + O &amp; M</c:v>
                </c:pt>
              </c:strCache>
            </c:strRef>
          </c:tx>
          <c:spPr>
            <a:ln w="76200">
              <a:solidFill>
                <a:srgbClr val="00B0F0"/>
              </a:solidFill>
            </a:ln>
          </c:spPr>
          <c:marker>
            <c:symbol val="none"/>
          </c:marker>
          <c:cat>
            <c:numRef>
              <c:f>Sheet1!$E$2:$AC$2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Sheet1!$E$4:$AC$4</c:f>
              <c:numCache>
                <c:formatCode>General</c:formatCode>
                <c:ptCount val="25"/>
                <c:pt idx="0">
                  <c:v>1.1000000000000001</c:v>
                </c:pt>
                <c:pt idx="1">
                  <c:v>1.0469999999999999</c:v>
                </c:pt>
                <c:pt idx="2">
                  <c:v>0.99399999999999999</c:v>
                </c:pt>
                <c:pt idx="3">
                  <c:v>0.94100000000000106</c:v>
                </c:pt>
                <c:pt idx="4">
                  <c:v>0.88800000000000001</c:v>
                </c:pt>
                <c:pt idx="5">
                  <c:v>0.83500000000000107</c:v>
                </c:pt>
                <c:pt idx="6">
                  <c:v>0.78200000000000003</c:v>
                </c:pt>
                <c:pt idx="7">
                  <c:v>0.72900000000000109</c:v>
                </c:pt>
                <c:pt idx="8">
                  <c:v>0.67600000000000116</c:v>
                </c:pt>
                <c:pt idx="9">
                  <c:v>0.62300000000000111</c:v>
                </c:pt>
                <c:pt idx="10">
                  <c:v>0.57000000000000006</c:v>
                </c:pt>
                <c:pt idx="11">
                  <c:v>0.51700000000000002</c:v>
                </c:pt>
                <c:pt idx="12">
                  <c:v>0.46400000000000002</c:v>
                </c:pt>
                <c:pt idx="13">
                  <c:v>0.41100000000000003</c:v>
                </c:pt>
                <c:pt idx="14">
                  <c:v>0.35800000000000004</c:v>
                </c:pt>
                <c:pt idx="15">
                  <c:v>0.30500000000000005</c:v>
                </c:pt>
                <c:pt idx="16">
                  <c:v>0.252</c:v>
                </c:pt>
                <c:pt idx="17">
                  <c:v>0.19900000000000001</c:v>
                </c:pt>
                <c:pt idx="18">
                  <c:v>0.14600000000000002</c:v>
                </c:pt>
                <c:pt idx="19">
                  <c:v>0.1</c:v>
                </c:pt>
                <c:pt idx="20">
                  <c:v>0.1</c:v>
                </c:pt>
                <c:pt idx="21">
                  <c:v>0.1</c:v>
                </c:pt>
                <c:pt idx="22">
                  <c:v>0.1</c:v>
                </c:pt>
                <c:pt idx="23">
                  <c:v>0.1</c:v>
                </c:pt>
                <c:pt idx="24">
                  <c:v>0.1</c:v>
                </c:pt>
              </c:numCache>
            </c:numRef>
          </c:val>
        </c:ser>
        <c:dLbls/>
        <c:marker val="1"/>
        <c:axId val="232464384"/>
        <c:axId val="239264896"/>
      </c:lineChart>
      <c:catAx>
        <c:axId val="232464384"/>
        <c:scaling>
          <c:orientation val="minMax"/>
        </c:scaling>
        <c:axPos val="b"/>
        <c:title>
          <c:tx>
            <c:rich>
              <a:bodyPr/>
              <a:lstStyle/>
              <a:p>
                <a:pPr>
                  <a:defRPr b="0">
                    <a:latin typeface="Arial" pitchFamily="34" charset="0"/>
                    <a:cs typeface="Arial" pitchFamily="34" charset="0"/>
                  </a:defRPr>
                </a:pPr>
                <a:r>
                  <a:rPr lang="en-US" b="0">
                    <a:latin typeface="Arial" pitchFamily="34" charset="0"/>
                    <a:cs typeface="Arial" pitchFamily="34" charset="0"/>
                  </a:rPr>
                  <a:t>Year</a:t>
                </a:r>
              </a:p>
            </c:rich>
          </c:tx>
          <c:layout>
            <c:manualLayout>
              <c:xMode val="edge"/>
              <c:yMode val="edge"/>
              <c:x val="0.51100314819680492"/>
              <c:y val="0.94843978662134698"/>
            </c:manualLayout>
          </c:layout>
        </c:title>
        <c:numFmt formatCode="General" sourceLinked="1"/>
        <c:majorTickMark val="none"/>
        <c:tickLblPos val="nextTo"/>
        <c:txPr>
          <a:bodyPr/>
          <a:lstStyle/>
          <a:p>
            <a:pPr>
              <a:defRPr sz="1200">
                <a:latin typeface="Arial" pitchFamily="34" charset="0"/>
                <a:cs typeface="Arial" pitchFamily="34" charset="0"/>
              </a:defRPr>
            </a:pPr>
            <a:endParaRPr lang="en-US"/>
          </a:p>
        </c:txPr>
        <c:crossAx val="239264896"/>
        <c:crosses val="autoZero"/>
        <c:auto val="1"/>
        <c:lblAlgn val="ctr"/>
        <c:lblOffset val="100"/>
      </c:catAx>
      <c:valAx>
        <c:axId val="239264896"/>
        <c:scaling>
          <c:orientation val="minMax"/>
          <c:max val="3"/>
        </c:scaling>
        <c:axPos val="l"/>
        <c:majorGridlines>
          <c:spPr>
            <a:ln>
              <a:noFill/>
            </a:ln>
          </c:spPr>
        </c:majorGridlines>
        <c:title>
          <c:tx>
            <c:rich>
              <a:bodyPr rot="-5400000" vert="horz"/>
              <a:lstStyle/>
              <a:p>
                <a:pPr>
                  <a:defRPr sz="1600"/>
                </a:pPr>
                <a:r>
                  <a:rPr lang="en-US" sz="1600" b="0" dirty="0" smtClean="0">
                    <a:latin typeface="Arial" pitchFamily="34" charset="0"/>
                    <a:cs typeface="Arial" pitchFamily="34" charset="0"/>
                  </a:rPr>
                  <a:t>Cents/kWh</a:t>
                </a:r>
                <a:endParaRPr lang="en-US" sz="1600" b="0" dirty="0">
                  <a:latin typeface="Arial" pitchFamily="34" charset="0"/>
                  <a:cs typeface="Arial" pitchFamily="34" charset="0"/>
                </a:endParaRPr>
              </a:p>
            </c:rich>
          </c:tx>
          <c:layout/>
        </c:title>
        <c:numFmt formatCode="General" sourceLinked="1"/>
        <c:majorTickMark val="none"/>
        <c:tickLblPos val="nextTo"/>
        <c:spPr>
          <a:ln w="9525">
            <a:noFill/>
          </a:ln>
        </c:spPr>
        <c:txPr>
          <a:bodyPr/>
          <a:lstStyle/>
          <a:p>
            <a:pPr>
              <a:defRPr sz="1400">
                <a:latin typeface="Arial" pitchFamily="34" charset="0"/>
                <a:cs typeface="Arial" pitchFamily="34" charset="0"/>
              </a:defRPr>
            </a:pPr>
            <a:endParaRPr lang="en-US"/>
          </a:p>
        </c:txPr>
        <c:crossAx val="232464384"/>
        <c:crosses val="autoZero"/>
        <c:crossBetween val="between"/>
        <c:majorUnit val="1"/>
      </c:valAx>
      <c:spPr>
        <a:noFill/>
        <a:ln w="25400">
          <a:noFill/>
        </a:ln>
      </c:spPr>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7436369765705916E-2"/>
          <c:y val="3.5664346304537999E-2"/>
          <c:w val="0.54806821739025802"/>
          <c:h val="0.83984886506466305"/>
        </c:manualLayout>
      </c:layout>
      <c:barChart>
        <c:barDir val="col"/>
        <c:grouping val="stacked"/>
        <c:ser>
          <c:idx val="0"/>
          <c:order val="0"/>
          <c:tx>
            <c:strRef>
              <c:f>Sheet1!$B$3</c:f>
              <c:strCache>
                <c:ptCount val="1"/>
                <c:pt idx="0">
                  <c:v>Base Energy</c:v>
                </c:pt>
              </c:strCache>
            </c:strRef>
          </c:tx>
          <c:spPr>
            <a:solidFill>
              <a:schemeClr val="accent6">
                <a:lumMod val="50000"/>
              </a:schemeClr>
            </a:solidFill>
          </c:spPr>
          <c:cat>
            <c:strRef>
              <c:f>Sheet1!$A$4</c:f>
              <c:strCache>
                <c:ptCount val="1"/>
                <c:pt idx="0">
                  <c:v>Value of Solar in Palo Alto (₵/kWh)</c:v>
                </c:pt>
              </c:strCache>
            </c:strRef>
          </c:cat>
          <c:val>
            <c:numRef>
              <c:f>Sheet1!$B$4</c:f>
              <c:numCache>
                <c:formatCode>General</c:formatCode>
                <c:ptCount val="1"/>
                <c:pt idx="0">
                  <c:v>7.04</c:v>
                </c:pt>
              </c:numCache>
            </c:numRef>
          </c:val>
        </c:ser>
        <c:ser>
          <c:idx val="1"/>
          <c:order val="1"/>
          <c:tx>
            <c:strRef>
              <c:f>Sheet1!$C$3</c:f>
              <c:strCache>
                <c:ptCount val="1"/>
                <c:pt idx="0">
                  <c:v>RPS Value</c:v>
                </c:pt>
              </c:strCache>
            </c:strRef>
          </c:tx>
          <c:spPr>
            <a:solidFill>
              <a:srgbClr val="00B050"/>
            </a:solidFill>
          </c:spPr>
          <c:cat>
            <c:strRef>
              <c:f>Sheet1!$A$4</c:f>
              <c:strCache>
                <c:ptCount val="1"/>
                <c:pt idx="0">
                  <c:v>Value of Solar in Palo Alto (₵/kWh)</c:v>
                </c:pt>
              </c:strCache>
            </c:strRef>
          </c:cat>
          <c:val>
            <c:numRef>
              <c:f>Sheet1!$C$4</c:f>
              <c:numCache>
                <c:formatCode>General</c:formatCode>
                <c:ptCount val="1"/>
                <c:pt idx="0">
                  <c:v>3.3499999999999988</c:v>
                </c:pt>
              </c:numCache>
            </c:numRef>
          </c:val>
        </c:ser>
        <c:ser>
          <c:idx val="2"/>
          <c:order val="2"/>
          <c:tx>
            <c:strRef>
              <c:f>Sheet1!$D$3</c:f>
              <c:strCache>
                <c:ptCount val="1"/>
                <c:pt idx="0">
                  <c:v>Local Capacity</c:v>
                </c:pt>
              </c:strCache>
            </c:strRef>
          </c:tx>
          <c:spPr>
            <a:solidFill>
              <a:srgbClr val="0070C0"/>
            </a:solidFill>
          </c:spPr>
          <c:cat>
            <c:strRef>
              <c:f>Sheet1!$A$4</c:f>
              <c:strCache>
                <c:ptCount val="1"/>
                <c:pt idx="0">
                  <c:v>Value of Solar in Palo Alto (₵/kWh)</c:v>
                </c:pt>
              </c:strCache>
            </c:strRef>
          </c:cat>
          <c:val>
            <c:numRef>
              <c:f>Sheet1!$D$4</c:f>
              <c:numCache>
                <c:formatCode>General</c:formatCode>
                <c:ptCount val="1"/>
                <c:pt idx="0">
                  <c:v>0.60000000000000109</c:v>
                </c:pt>
              </c:numCache>
            </c:numRef>
          </c:val>
        </c:ser>
        <c:ser>
          <c:idx val="3"/>
          <c:order val="3"/>
          <c:tx>
            <c:strRef>
              <c:f>Sheet1!$E$3</c:f>
              <c:strCache>
                <c:ptCount val="1"/>
                <c:pt idx="0">
                  <c:v>Transmission</c:v>
                </c:pt>
              </c:strCache>
            </c:strRef>
          </c:tx>
          <c:spPr>
            <a:solidFill>
              <a:srgbClr val="FF0000"/>
            </a:solidFill>
          </c:spPr>
          <c:cat>
            <c:strRef>
              <c:f>Sheet1!$A$4</c:f>
              <c:strCache>
                <c:ptCount val="1"/>
                <c:pt idx="0">
                  <c:v>Value of Solar in Palo Alto (₵/kWh)</c:v>
                </c:pt>
              </c:strCache>
            </c:strRef>
          </c:cat>
          <c:val>
            <c:numRef>
              <c:f>Sheet1!$E$4</c:f>
              <c:numCache>
                <c:formatCode>General</c:formatCode>
                <c:ptCount val="1"/>
                <c:pt idx="0">
                  <c:v>1.9400000000000013</c:v>
                </c:pt>
              </c:numCache>
            </c:numRef>
          </c:val>
        </c:ser>
        <c:ser>
          <c:idx val="4"/>
          <c:order val="4"/>
          <c:tx>
            <c:strRef>
              <c:f>Sheet1!$F$3</c:f>
              <c:strCache>
                <c:ptCount val="1"/>
                <c:pt idx="0">
                  <c:v>T&amp;D Losses</c:v>
                </c:pt>
              </c:strCache>
            </c:strRef>
          </c:tx>
          <c:spPr>
            <a:solidFill>
              <a:srgbClr val="FFFF00"/>
            </a:solidFill>
          </c:spPr>
          <c:cat>
            <c:strRef>
              <c:f>Sheet1!$A$4</c:f>
              <c:strCache>
                <c:ptCount val="1"/>
                <c:pt idx="0">
                  <c:v>Value of Solar in Palo Alto (₵/kWh)</c:v>
                </c:pt>
              </c:strCache>
            </c:strRef>
          </c:cat>
          <c:val>
            <c:numRef>
              <c:f>Sheet1!$F$4</c:f>
              <c:numCache>
                <c:formatCode>General</c:formatCode>
                <c:ptCount val="1"/>
                <c:pt idx="0">
                  <c:v>0.62000000000000111</c:v>
                </c:pt>
              </c:numCache>
            </c:numRef>
          </c:val>
        </c:ser>
        <c:ser>
          <c:idx val="5"/>
          <c:order val="5"/>
          <c:tx>
            <c:strRef>
              <c:f>Sheet1!$G$3</c:f>
              <c:strCache>
                <c:ptCount val="1"/>
                <c:pt idx="0">
                  <c:v>Premium</c:v>
                </c:pt>
              </c:strCache>
            </c:strRef>
          </c:tx>
          <c:spPr>
            <a:solidFill>
              <a:schemeClr val="bg1">
                <a:lumMod val="75000"/>
              </a:schemeClr>
            </a:solidFill>
          </c:spPr>
          <c:cat>
            <c:strRef>
              <c:f>Sheet1!$A$4</c:f>
              <c:strCache>
                <c:ptCount val="1"/>
                <c:pt idx="0">
                  <c:v>Value of Solar in Palo Alto (₵/kWh)</c:v>
                </c:pt>
              </c:strCache>
            </c:strRef>
          </c:cat>
          <c:val>
            <c:numRef>
              <c:f>Sheet1!$G$4</c:f>
              <c:numCache>
                <c:formatCode>General</c:formatCode>
                <c:ptCount val="1"/>
                <c:pt idx="0">
                  <c:v>0.45</c:v>
                </c:pt>
              </c:numCache>
            </c:numRef>
          </c:val>
        </c:ser>
        <c:dLbls/>
        <c:overlap val="100"/>
        <c:axId val="80941440"/>
        <c:axId val="80942976"/>
      </c:barChart>
      <c:catAx>
        <c:axId val="80941440"/>
        <c:scaling>
          <c:orientation val="minMax"/>
        </c:scaling>
        <c:axPos val="b"/>
        <c:tickLblPos val="nextTo"/>
        <c:txPr>
          <a:bodyPr/>
          <a:lstStyle/>
          <a:p>
            <a:pPr>
              <a:defRPr sz="1600"/>
            </a:pPr>
            <a:endParaRPr lang="en-US"/>
          </a:p>
        </c:txPr>
        <c:crossAx val="80942976"/>
        <c:crosses val="autoZero"/>
        <c:auto val="1"/>
        <c:lblAlgn val="ctr"/>
        <c:lblOffset val="100"/>
      </c:catAx>
      <c:valAx>
        <c:axId val="80942976"/>
        <c:scaling>
          <c:orientation val="minMax"/>
        </c:scaling>
        <c:axPos val="l"/>
        <c:majorGridlines/>
        <c:numFmt formatCode="General" sourceLinked="1"/>
        <c:tickLblPos val="nextTo"/>
        <c:txPr>
          <a:bodyPr/>
          <a:lstStyle/>
          <a:p>
            <a:pPr>
              <a:defRPr sz="1600"/>
            </a:pPr>
            <a:endParaRPr lang="en-US"/>
          </a:p>
        </c:txPr>
        <c:crossAx val="80941440"/>
        <c:crosses val="autoZero"/>
        <c:crossBetween val="between"/>
      </c:valAx>
    </c:plotArea>
    <c:legend>
      <c:legendPos val="r"/>
      <c:layout>
        <c:manualLayout>
          <c:xMode val="edge"/>
          <c:yMode val="edge"/>
          <c:x val="0.69616147752173307"/>
          <c:y val="0.39077442603614204"/>
          <c:w val="0.25185075489417003"/>
          <c:h val="0.5698287414764901"/>
        </c:manualLayout>
      </c:layout>
      <c:spPr>
        <a:ln>
          <a:solidFill>
            <a:srgbClr val="013D21"/>
          </a:solidFill>
        </a:ln>
      </c:spPr>
      <c:txPr>
        <a:bodyPr/>
        <a:lstStyle/>
        <a:p>
          <a:pPr>
            <a:defRPr sz="1600"/>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0.46376</cdr:x>
      <cdr:y>0.44322</cdr:y>
    </cdr:from>
    <cdr:to>
      <cdr:x>0.97486</cdr:x>
      <cdr:y>0.59433</cdr:y>
    </cdr:to>
    <cdr:sp macro="" textlink="">
      <cdr:nvSpPr>
        <cdr:cNvPr id="2" name="TextBox 20"/>
        <cdr:cNvSpPr txBox="1"/>
      </cdr:nvSpPr>
      <cdr:spPr>
        <a:xfrm xmlns:a="http://schemas.openxmlformats.org/drawingml/2006/main">
          <a:off x="4217581" y="2347178"/>
          <a:ext cx="4648200"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u="sng" dirty="0" smtClean="0">
              <a:solidFill>
                <a:srgbClr val="006600"/>
              </a:solidFill>
            </a:rPr>
            <a:t>Potential Future Transmission Investment </a:t>
          </a:r>
          <a:r>
            <a:rPr lang="en-US" sz="1400" b="1" dirty="0" smtClean="0">
              <a:solidFill>
                <a:srgbClr val="006600"/>
              </a:solidFill>
            </a:rPr>
            <a:t>Represents potential TAC savings from DG and/or potential stranded costs from future Transmission </a:t>
          </a:r>
          <a:r>
            <a:rPr lang="en-US" sz="1400" b="1" dirty="0">
              <a:solidFill>
                <a:srgbClr val="006600"/>
              </a:solidFill>
            </a:rPr>
            <a:t>i</a:t>
          </a:r>
          <a:r>
            <a:rPr lang="en-US" sz="1400" b="1" dirty="0" smtClean="0">
              <a:solidFill>
                <a:srgbClr val="006600"/>
              </a:solidFill>
            </a:rPr>
            <a:t>nvestments</a:t>
          </a:r>
          <a:endParaRPr lang="en-US" sz="1400" b="1" dirty="0">
            <a:solidFill>
              <a:srgbClr val="0066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24CC675-106A-43E0-B33F-AC9D5EE02F52}" type="datetimeFigureOut">
              <a:rPr lang="en-US"/>
              <a:pPr>
                <a:defRPr/>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76BBF2-AD88-45DB-8FC2-CE44FA0B6AFC}" type="slidenum">
              <a:rPr lang="en-US"/>
              <a:pPr>
                <a:defRPr/>
              </a:pPr>
              <a:t>‹#›</a:t>
            </a:fld>
            <a:endParaRPr lang="en-US"/>
          </a:p>
        </p:txBody>
      </p:sp>
    </p:spTree>
    <p:extLst>
      <p:ext uri="{BB962C8B-B14F-4D97-AF65-F5344CB8AC3E}">
        <p14:creationId xmlns:p14="http://schemas.microsoft.com/office/powerpoint/2010/main" xmlns="" val="31183933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enewablesinternational.net/german-grid-reaches-record-reliability-in-2011/150/537/56183/"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reuters.com/article/2012/09/24/denmark-renewables-idUSL5E8KO8CV20120924" TargetMode="External"/><Relationship Id="rId4" Type="http://schemas.openxmlformats.org/officeDocument/2006/relationships/hyperlink" Target="http://money.cnn.com/2013/01/15/news/economy/germany-economy/index.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1467" fontAlgn="base">
              <a:spcBef>
                <a:spcPct val="0"/>
              </a:spcBef>
              <a:spcAft>
                <a:spcPct val="0"/>
              </a:spcAft>
              <a:defRPr/>
            </a:pPr>
            <a:fld id="{F6430095-C63B-4218-B85F-DEFDD5F2AA56}" type="slidenum">
              <a:rPr lang="en-US">
                <a:ea typeface="ＭＳ Ｐゴシック"/>
                <a:cs typeface="ＭＳ Ｐゴシック"/>
              </a:rPr>
              <a:pPr defTabSz="901467"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(ac_1, 15Sept2011)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1">
              <a:defRPr/>
            </a:pPr>
            <a:r>
              <a:rPr lang="en-US" b="1" baseline="0" dirty="0" smtClean="0"/>
              <a:t>For single phase inverter, can you provision reactive power by borrowing real power from the grid?</a:t>
            </a:r>
            <a:endParaRPr lang="en-US" b="1" dirty="0" smtClean="0"/>
          </a:p>
          <a:p>
            <a:endParaRPr lang="en-US" dirty="0" smtClean="0"/>
          </a:p>
          <a:p>
            <a:r>
              <a:rPr lang="en-US" b="1" dirty="0" smtClean="0"/>
              <a:t>Bob’s EDITS</a:t>
            </a:r>
          </a:p>
          <a:p>
            <a:pPr marL="171428" indent="-171428">
              <a:buFontTx/>
              <a:buChar char="-"/>
            </a:pPr>
            <a:r>
              <a:rPr lang="en-US" baseline="0" dirty="0" smtClean="0"/>
              <a:t>Show S going out 10%</a:t>
            </a:r>
          </a:p>
          <a:p>
            <a:pPr marL="171428" indent="-171428">
              <a:buFontTx/>
              <a:buChar char="-"/>
            </a:pPr>
            <a:r>
              <a:rPr lang="en-US" baseline="0" dirty="0" smtClean="0"/>
              <a:t>Dotted circle to represent 10% extra</a:t>
            </a:r>
          </a:p>
          <a:p>
            <a:pPr marL="171428" indent="-171428">
              <a:buFontTx/>
              <a:buChar char="-"/>
            </a:pPr>
            <a:r>
              <a:rPr lang="en-US" baseline="0" dirty="0" smtClean="0"/>
              <a:t>S is 100% of dotted circle</a:t>
            </a:r>
          </a:p>
          <a:p>
            <a:endParaRPr lang="en-US" dirty="0" smtClean="0"/>
          </a:p>
          <a:p>
            <a:pPr marL="171428" indent="-171428">
              <a:buFont typeface="Arial" pitchFamily="34" charset="0"/>
              <a:buChar char="•"/>
            </a:pPr>
            <a:r>
              <a:rPr lang="en-US" dirty="0" smtClean="0"/>
              <a:t>When</a:t>
            </a:r>
            <a:r>
              <a:rPr lang="en-US" baseline="0" dirty="0" smtClean="0"/>
              <a:t> the inverter is oversized, it allows all of the DG power to be put into delivering real power back to the grid, maximizing the system owner’s revenue.</a:t>
            </a:r>
          </a:p>
          <a:p>
            <a:pPr marL="171428" indent="-171428">
              <a:buFont typeface="Arial" pitchFamily="34" charset="0"/>
              <a:buChar char="•"/>
            </a:pPr>
            <a:r>
              <a:rPr lang="en-US" baseline="0" dirty="0" smtClean="0"/>
              <a:t>When reactive power is needed, real power can be drawn back from the grid and redirected into reactive power to assist in voltage regulation.  This can be done at any time, even when there is no power coming from the DG, e.g. at night on PV systems.</a:t>
            </a:r>
          </a:p>
          <a:p>
            <a:pPr marL="171428" indent="-171428">
              <a:buFont typeface="Arial" pitchFamily="34" charset="0"/>
              <a:buChar char="•"/>
            </a:pPr>
            <a:r>
              <a:rPr lang="en-US" dirty="0" smtClean="0"/>
              <a:t>Percentages refer to percent of rated AC power</a:t>
            </a:r>
          </a:p>
          <a:p>
            <a:endParaRPr lang="en-US" dirty="0" smtClean="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10</a:t>
            </a:fld>
            <a:endParaRPr lang="en-US"/>
          </a:p>
        </p:txBody>
      </p:sp>
    </p:spTree>
    <p:extLst>
      <p:ext uri="{BB962C8B-B14F-4D97-AF65-F5344CB8AC3E}">
        <p14:creationId xmlns:p14="http://schemas.microsoft.com/office/powerpoint/2010/main" xmlns="" val="335764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SONGS provided a large amount of reactive power for voltage regulation in Southern California.</a:t>
            </a:r>
          </a:p>
          <a:p>
            <a:pPr marL="171450" lvl="0" indent="-171450">
              <a:buFont typeface="Arial"/>
              <a:buChar char="•"/>
            </a:pPr>
            <a:r>
              <a:rPr lang="en-US" sz="1200" kern="1200" dirty="0" smtClean="0">
                <a:solidFill>
                  <a:schemeClr val="tx1"/>
                </a:solidFill>
                <a:effectLst/>
                <a:latin typeface="+mn-lt"/>
                <a:ea typeface="+mn-ea"/>
                <a:cs typeface="+mn-cs"/>
              </a:rPr>
              <a:t>CAISO produced a good duct tape solution for this summer – Huntington Beach (which provides 290 </a:t>
            </a:r>
            <a:r>
              <a:rPr lang="en-US" sz="1200" kern="1200" dirty="0" err="1" smtClean="0">
                <a:solidFill>
                  <a:schemeClr val="tx1"/>
                </a:solidFill>
                <a:effectLst/>
                <a:latin typeface="+mn-lt"/>
                <a:ea typeface="+mn-ea"/>
                <a:cs typeface="+mn-cs"/>
              </a:rPr>
              <a:t>MVArs</a:t>
            </a:r>
            <a:r>
              <a:rPr lang="en-US" sz="1200" kern="1200" dirty="0" smtClean="0">
                <a:solidFill>
                  <a:schemeClr val="tx1"/>
                </a:solidFill>
                <a:effectLst/>
                <a:latin typeface="+mn-lt"/>
                <a:ea typeface="+mn-ea"/>
                <a:cs typeface="+mn-cs"/>
              </a:rPr>
              <a:t> of reactive power), and 4 strategically located capacitors that provide 80 </a:t>
            </a:r>
            <a:r>
              <a:rPr lang="en-US" sz="1200" kern="1200" dirty="0" err="1" smtClean="0">
                <a:solidFill>
                  <a:schemeClr val="tx1"/>
                </a:solidFill>
                <a:effectLst/>
                <a:latin typeface="+mn-lt"/>
                <a:ea typeface="+mn-ea"/>
                <a:cs typeface="+mn-cs"/>
              </a:rPr>
              <a:t>MVArs</a:t>
            </a:r>
            <a:r>
              <a:rPr lang="en-US" sz="1200" kern="1200" dirty="0" smtClean="0">
                <a:solidFill>
                  <a:schemeClr val="tx1"/>
                </a:solidFill>
                <a:effectLst/>
                <a:latin typeface="+mn-lt"/>
                <a:ea typeface="+mn-ea"/>
                <a:cs typeface="+mn-cs"/>
              </a:rPr>
              <a:t> each. </a:t>
            </a:r>
          </a:p>
          <a:p>
            <a:pPr marL="171450" lvl="0" indent="-171450">
              <a:buFont typeface="Arial"/>
              <a:buChar char="•"/>
            </a:pPr>
            <a:r>
              <a:rPr lang="en-US" sz="1200" kern="1200" dirty="0" smtClean="0">
                <a:solidFill>
                  <a:schemeClr val="tx1"/>
                </a:solidFill>
                <a:effectLst/>
                <a:latin typeface="+mn-lt"/>
                <a:ea typeface="+mn-ea"/>
                <a:cs typeface="+mn-cs"/>
              </a:rPr>
              <a:t>Local solar PV paired with advanced inverters can cost-effectively both reduce load on transmission lines and provide large amounts of reactive power 247/365 </a:t>
            </a:r>
            <a:r>
              <a:rPr lang="en-US" sz="1200" u="sng" kern="1200" dirty="0" smtClean="0">
                <a:solidFill>
                  <a:schemeClr val="tx1"/>
                </a:solidFill>
                <a:effectLst/>
                <a:latin typeface="+mn-lt"/>
                <a:ea typeface="+mn-ea"/>
                <a:cs typeface="+mn-cs"/>
              </a:rPr>
              <a:t>without</a:t>
            </a:r>
            <a:r>
              <a:rPr lang="en-US" sz="1200" kern="1200" dirty="0" smtClean="0">
                <a:solidFill>
                  <a:schemeClr val="tx1"/>
                </a:solidFill>
                <a:effectLst/>
                <a:latin typeface="+mn-lt"/>
                <a:ea typeface="+mn-ea"/>
                <a:cs typeface="+mn-cs"/>
              </a:rPr>
              <a:t> reducing the amount of real power it provides while the sun shines. </a:t>
            </a:r>
          </a:p>
          <a:p>
            <a:pPr marL="171450" lvl="0" indent="-171450">
              <a:buFont typeface="Arial"/>
              <a:buChar char="•"/>
            </a:pPr>
            <a:r>
              <a:rPr lang="en-US" sz="1200" kern="1200" dirty="0" smtClean="0">
                <a:solidFill>
                  <a:schemeClr val="tx1"/>
                </a:solidFill>
                <a:effectLst/>
                <a:latin typeface="+mn-lt"/>
                <a:ea typeface="+mn-ea"/>
                <a:cs typeface="+mn-cs"/>
              </a:rPr>
              <a:t>By oversizing the inverters by 10% at 0.9 power factor, the solar panels can produce 63% of the PV system’s nameplate capacity as reactive power without reducing real power output.  At night, the inverters can act like capacitors, drawing real power from the grid and converting it to reactive power.</a:t>
            </a:r>
          </a:p>
          <a:p>
            <a:pPr marL="171450" lvl="0" indent="-171450">
              <a:buFont typeface="Arial"/>
              <a:buChar char="•"/>
            </a:pPr>
            <a:r>
              <a:rPr lang="en-US" sz="1200" kern="1200" dirty="0" smtClean="0">
                <a:solidFill>
                  <a:schemeClr val="tx1"/>
                </a:solidFill>
                <a:effectLst/>
                <a:latin typeface="+mn-lt"/>
                <a:ea typeface="+mn-ea"/>
                <a:cs typeface="+mn-cs"/>
              </a:rPr>
              <a:t>For example, 570 MW capacity of PV with advanced inverters oversized by 10% at 0.9 power factor could provide the same amount of reactive power as the Huntington Beach synchronous condensers. </a:t>
            </a:r>
            <a:r>
              <a:rPr lang="en-US"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12</a:t>
            </a:fld>
            <a:endParaRPr lang="en-US"/>
          </a:p>
        </p:txBody>
      </p:sp>
    </p:spTree>
    <p:extLst>
      <p:ext uri="{BB962C8B-B14F-4D97-AF65-F5344CB8AC3E}">
        <p14:creationId xmlns:p14="http://schemas.microsoft.com/office/powerpoint/2010/main" xmlns="" val="254046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864931" eaLnBrk="0" fontAlgn="base" hangingPunct="0">
              <a:spcBef>
                <a:spcPct val="30000"/>
              </a:spcBef>
              <a:spcAft>
                <a:spcPct val="0"/>
              </a:spcAft>
              <a:defRPr/>
            </a:pPr>
            <a:r>
              <a:rPr lang="en-US" sz="1100" dirty="0">
                <a:latin typeface="Arial" charset="0"/>
                <a:ea typeface="ＭＳ Ｐゴシック" pitchFamily="34" charset="-128"/>
                <a:cs typeface="ＭＳ Ｐゴシック" pitchFamily="-112" charset="-128"/>
              </a:rPr>
              <a:t>NREL U.S. Renewable Energy Technical Potentials </a:t>
            </a:r>
            <a:endParaRPr lang="en-US" b="0" dirty="0" smtClean="0"/>
          </a:p>
          <a:p>
            <a:r>
              <a:rPr lang="en-US" sz="1100" dirty="0">
                <a:latin typeface="Arial" charset="0"/>
                <a:ea typeface="ＭＳ Ｐゴシック" pitchFamily="34" charset="-128"/>
                <a:cs typeface="ＭＳ Ｐゴシック" pitchFamily="-112" charset="-128"/>
              </a:rPr>
              <a:t>Technical Report </a:t>
            </a:r>
            <a:endParaRPr lang="en-US" b="0" dirty="0" smtClean="0"/>
          </a:p>
          <a:p>
            <a:r>
              <a:rPr lang="en-US" sz="1100" dirty="0">
                <a:latin typeface="Arial" charset="0"/>
                <a:ea typeface="ＭＳ Ｐゴシック" pitchFamily="34" charset="-128"/>
                <a:cs typeface="ＭＳ Ｐゴシック" pitchFamily="-112" charset="-128"/>
              </a:rPr>
              <a:t>NREL/TP-6A20-51946 </a:t>
            </a:r>
            <a:r>
              <a:rPr lang="en-US" sz="1100" b="1" dirty="0">
                <a:latin typeface="Arial" charset="0"/>
                <a:ea typeface="ＭＳ Ｐゴシック" pitchFamily="34" charset="-128"/>
                <a:cs typeface="ＭＳ Ｐゴシック" pitchFamily="-112" charset="-128"/>
              </a:rPr>
              <a:t>July 2012 </a:t>
            </a:r>
            <a:endParaRPr lang="en-US" b="1" dirty="0" smtClean="0"/>
          </a:p>
          <a:p>
            <a:r>
              <a:rPr lang="en-US" sz="1100" dirty="0">
                <a:latin typeface="Arial" charset="0"/>
                <a:ea typeface="ＭＳ Ｐゴシック" pitchFamily="34" charset="-128"/>
                <a:cs typeface="ＭＳ Ｐゴシック" pitchFamily="-112" charset="-128"/>
              </a:rPr>
              <a:t>does not included parking lots, assumes 27% of residential and 60% of commercial roof area is usable.  </a:t>
            </a:r>
          </a:p>
          <a:p>
            <a:r>
              <a:rPr lang="en-US" sz="1100" dirty="0">
                <a:latin typeface="Arial" charset="0"/>
                <a:ea typeface="ＭＳ Ｐゴシック" pitchFamily="34" charset="-128"/>
                <a:cs typeface="ＭＳ Ｐゴシック" pitchFamily="-112" charset="-128"/>
              </a:rPr>
              <a:t>California has 111GW of Urban ground mount &gt;1MW, again excluding parking lots</a:t>
            </a:r>
            <a:r>
              <a:rPr lang="en-US" dirty="0" smtClean="0">
                <a:effectLst/>
              </a:rPr>
              <a:t> </a:t>
            </a:r>
          </a:p>
          <a:p>
            <a:endParaRPr lang="en-US" dirty="0" smtClean="0">
              <a:effectLst/>
            </a:endParaRPr>
          </a:p>
          <a:p>
            <a:pPr marL="0" lvl="1" defTabSz="864931" eaLnBrk="0" fontAlgn="base" hangingPunct="0">
              <a:spcBef>
                <a:spcPct val="30000"/>
              </a:spcBef>
              <a:spcAft>
                <a:spcPct val="0"/>
              </a:spcAft>
              <a:defRPr/>
            </a:pPr>
            <a:r>
              <a:rPr lang="en-US" sz="1100" dirty="0">
                <a:latin typeface="Arial" charset="0"/>
                <a:ea typeface="ＭＳ Ｐゴシック" pitchFamily="34" charset="-128"/>
              </a:rPr>
              <a:t>Cost estimates are consistently overstated, based on outdated values that have fallen very substantially, and based on RDG CSI figures, which are rough 2X WDG figures. Cost of energy from WDG is competitive with delivered cost of CCNG, and far below </a:t>
            </a:r>
            <a:r>
              <a:rPr lang="en-US" sz="1100" dirty="0" err="1">
                <a:latin typeface="Arial" charset="0"/>
                <a:ea typeface="ＭＳ Ｐゴシック" pitchFamily="34" charset="-128"/>
              </a:rPr>
              <a:t>levelized</a:t>
            </a:r>
            <a:r>
              <a:rPr lang="en-US" sz="1100" dirty="0">
                <a:latin typeface="Arial" charset="0"/>
                <a:ea typeface="ＭＳ Ｐゴシック" pitchFamily="34" charset="-128"/>
              </a:rPr>
              <a:t> cost of energy from </a:t>
            </a:r>
            <a:r>
              <a:rPr lang="en-US" sz="1100" dirty="0" err="1">
                <a:latin typeface="Arial" charset="0"/>
                <a:ea typeface="ＭＳ Ｐゴシック" pitchFamily="34" charset="-128"/>
              </a:rPr>
              <a:t>peaker</a:t>
            </a:r>
            <a:r>
              <a:rPr lang="en-US" sz="1100" dirty="0">
                <a:latin typeface="Arial" charset="0"/>
                <a:ea typeface="ＭＳ Ｐゴシック" pitchFamily="34" charset="-128"/>
              </a:rPr>
              <a:t> plants. </a:t>
            </a:r>
          </a:p>
          <a:p>
            <a:pPr defTabSz="864931" eaLnBrk="0" fontAlgn="base" hangingPunct="0">
              <a:spcBef>
                <a:spcPct val="30000"/>
              </a:spcBef>
              <a:spcAft>
                <a:spcPct val="0"/>
              </a:spcAft>
              <a:defRPr/>
            </a:pPr>
            <a:r>
              <a:rPr lang="en-US" sz="1100" dirty="0">
                <a:latin typeface="Arial" charset="0"/>
                <a:ea typeface="ＭＳ Ｐゴシック" pitchFamily="34" charset="-128"/>
                <a:cs typeface="ＭＳ Ｐゴシック" pitchFamily="-112" charset="-128"/>
              </a:rPr>
              <a:t>The PV industry has seen unprecedented declines in prices since the second half of 2008. Yet, awareness of the current economics of solar power lags among many commentators, policy makers, energy users and even utilities. </a:t>
            </a:r>
          </a:p>
          <a:p>
            <a:pPr defTabSz="864931" eaLnBrk="0" fontAlgn="base" hangingPunct="0">
              <a:spcBef>
                <a:spcPct val="30000"/>
              </a:spcBef>
              <a:spcAft>
                <a:spcPct val="0"/>
              </a:spcAft>
              <a:defRPr/>
            </a:pPr>
            <a:r>
              <a:rPr lang="en-US" sz="1100" dirty="0">
                <a:latin typeface="Arial" charset="0"/>
                <a:ea typeface="ＭＳ Ｐゴシック" pitchFamily="34" charset="-128"/>
                <a:cs typeface="ＭＳ Ｐゴシック" pitchFamily="-112" charset="-128"/>
              </a:rPr>
              <a:t>The reasons are numerous and include: </a:t>
            </a:r>
          </a:p>
          <a:p>
            <a:pPr marL="162175" indent="-162175" defTabSz="864931" eaLnBrk="0" fontAlgn="base" hangingPunct="0">
              <a:spcBef>
                <a:spcPct val="30000"/>
              </a:spcBef>
              <a:spcAft>
                <a:spcPct val="0"/>
              </a:spcAft>
              <a:buFont typeface="Arial"/>
              <a:buChar char="•"/>
              <a:defRPr/>
            </a:pPr>
            <a:r>
              <a:rPr lang="en-US" sz="1100" dirty="0">
                <a:latin typeface="Arial" charset="0"/>
                <a:ea typeface="ＭＳ Ｐゴシック" pitchFamily="34" charset="-128"/>
                <a:cs typeface="ＭＳ Ｐゴシック" pitchFamily="-112" charset="-128"/>
              </a:rPr>
              <a:t>the very rapid pace of PV price reductions, </a:t>
            </a:r>
          </a:p>
          <a:p>
            <a:pPr marL="162175" indent="-162175" defTabSz="864931" eaLnBrk="0" fontAlgn="base" hangingPunct="0">
              <a:spcBef>
                <a:spcPct val="30000"/>
              </a:spcBef>
              <a:spcAft>
                <a:spcPct val="0"/>
              </a:spcAft>
              <a:buFont typeface="Arial"/>
              <a:buChar char="•"/>
              <a:defRPr/>
            </a:pPr>
            <a:r>
              <a:rPr lang="en-US" sz="1100" dirty="0">
                <a:latin typeface="Arial" charset="0"/>
                <a:ea typeface="ＭＳ Ｐゴシック" pitchFamily="34" charset="-128"/>
                <a:cs typeface="ＭＳ Ｐゴシック" pitchFamily="-112" charset="-128"/>
              </a:rPr>
              <a:t>the persistence of out-of-date data in information still being disseminated (occasionally by those with an interest in clouding the discussion), </a:t>
            </a:r>
          </a:p>
          <a:p>
            <a:pPr marL="162175" indent="-162175" defTabSz="864931" eaLnBrk="0" fontAlgn="base" hangingPunct="0">
              <a:spcBef>
                <a:spcPct val="30000"/>
              </a:spcBef>
              <a:spcAft>
                <a:spcPct val="0"/>
              </a:spcAft>
              <a:buFont typeface="Arial"/>
              <a:buChar char="•"/>
              <a:defRPr/>
            </a:pPr>
            <a:r>
              <a:rPr lang="en-US" sz="1100" dirty="0">
                <a:latin typeface="Arial" charset="0"/>
                <a:ea typeface="ＭＳ Ｐゴシック" pitchFamily="34" charset="-128"/>
                <a:cs typeface="ＭＳ Ｐゴシック" pitchFamily="-112" charset="-128"/>
              </a:rPr>
              <a:t>ambiguity surrounding many of the metrics and concepts commonly used in the PV industry, and ambiguities regarding underlying PV costs due to the numerous policy support measures that have been put in place over the last decade</a:t>
            </a:r>
          </a:p>
          <a:p>
            <a:endParaRPr lang="en-US" dirty="0" smtClean="0"/>
          </a:p>
          <a:p>
            <a:r>
              <a:rPr lang="en-US" dirty="0" smtClean="0"/>
              <a:t>Chart: </a:t>
            </a:r>
          </a:p>
          <a:p>
            <a:r>
              <a:rPr lang="en-US" sz="1100" dirty="0">
                <a:latin typeface="Arial" charset="0"/>
                <a:ea typeface="ＭＳ Ｐゴシック" pitchFamily="34" charset="-128"/>
                <a:cs typeface="ＭＳ Ｐゴシック" pitchFamily="-112" charset="-128"/>
              </a:rPr>
              <a:t>Residential PV price parity (size of bubbles refers to market size) (BNEF, 2012a). </a:t>
            </a:r>
          </a:p>
          <a:p>
            <a:r>
              <a:rPr lang="en-US" sz="1100" dirty="0">
                <a:latin typeface="Arial" charset="0"/>
                <a:ea typeface="ＭＳ Ｐゴシック" pitchFamily="34" charset="-128"/>
                <a:cs typeface="ＭＳ Ｐゴシック" pitchFamily="-112" charset="-128"/>
              </a:rPr>
              <a:t>Note: LCOE based on 6% weighted average cost of capital, 0.7%/year module degradation, 1% </a:t>
            </a:r>
            <a:r>
              <a:rPr lang="en-US" sz="1100" dirty="0" err="1">
                <a:latin typeface="Arial" charset="0"/>
                <a:ea typeface="ＭＳ Ｐゴシック" pitchFamily="34" charset="-128"/>
                <a:cs typeface="ＭＳ Ｐゴシック" pitchFamily="-112" charset="-128"/>
              </a:rPr>
              <a:t>capex</a:t>
            </a:r>
            <a:r>
              <a:rPr lang="en-US" sz="1100" dirty="0">
                <a:latin typeface="Arial" charset="0"/>
                <a:ea typeface="ＭＳ Ｐゴシック" pitchFamily="34" charset="-128"/>
                <a:cs typeface="ＭＳ Ｐゴシック" pitchFamily="-112" charset="-128"/>
              </a:rPr>
              <a:t> as O&amp;M annually, $3.01/W </a:t>
            </a:r>
            <a:r>
              <a:rPr lang="en-US" sz="1100" dirty="0" err="1">
                <a:latin typeface="Arial" charset="0"/>
                <a:ea typeface="ＭＳ Ｐゴシック" pitchFamily="34" charset="-128"/>
                <a:cs typeface="ＭＳ Ｐゴシック" pitchFamily="-112" charset="-128"/>
              </a:rPr>
              <a:t>capex</a:t>
            </a:r>
            <a:r>
              <a:rPr lang="en-US" sz="1100" dirty="0">
                <a:latin typeface="Arial" charset="0"/>
                <a:ea typeface="ＭＳ Ｐゴシック" pitchFamily="34" charset="-128"/>
                <a:cs typeface="ＭＳ Ｐゴシック" pitchFamily="-112" charset="-128"/>
              </a:rPr>
              <a:t> assumed for 2012, $2.00/W for 2015. </a:t>
            </a:r>
          </a:p>
          <a:p>
            <a:r>
              <a:rPr lang="en-US" sz="1100" dirty="0" err="1">
                <a:latin typeface="Arial" charset="0"/>
                <a:ea typeface="ＭＳ Ｐゴシック" pitchFamily="34" charset="-128"/>
                <a:cs typeface="ＭＳ Ｐゴシック" pitchFamily="-112" charset="-128"/>
              </a:rPr>
              <a:t>‘</a:t>
            </a:r>
            <a:r>
              <a:rPr lang="en-US" sz="1100" b="1" dirty="0" err="1">
                <a:latin typeface="Arial" charset="0"/>
                <a:ea typeface="ＭＳ Ｐゴシック" pitchFamily="34" charset="-128"/>
                <a:cs typeface="ＭＳ Ｐゴシック" pitchFamily="-112" charset="-128"/>
              </a:rPr>
              <a:t>Re</a:t>
            </a:r>
            <a:r>
              <a:rPr lang="en-US" sz="1100" b="1" dirty="0">
                <a:latin typeface="Arial" charset="0"/>
                <a:ea typeface="ＭＳ Ｐゴシック" pitchFamily="34" charset="-128"/>
                <a:cs typeface="ＭＳ Ｐゴシック" pitchFamily="-112" charset="-128"/>
              </a:rPr>
              <a:t>-considering the Economics of Photovoltaic Power ‘, </a:t>
            </a:r>
            <a:endParaRPr lang="en-US" sz="1100" dirty="0">
              <a:latin typeface="Arial" charset="0"/>
              <a:ea typeface="ＭＳ Ｐゴシック" pitchFamily="34" charset="-128"/>
              <a:cs typeface="ＭＳ Ｐゴシック" pitchFamily="-112" charset="-128"/>
            </a:endParaRPr>
          </a:p>
          <a:p>
            <a:r>
              <a:rPr lang="en-US" sz="1100" dirty="0">
                <a:latin typeface="Arial" charset="0"/>
                <a:ea typeface="ＭＳ Ｐゴシック" pitchFamily="34" charset="-128"/>
                <a:cs typeface="ＭＳ Ｐゴシック" pitchFamily="-112" charset="-128"/>
              </a:rPr>
              <a:t> Morgan </a:t>
            </a:r>
            <a:r>
              <a:rPr lang="en-US" sz="1100" dirty="0" err="1">
                <a:latin typeface="Arial" charset="0"/>
                <a:ea typeface="ＭＳ Ｐゴシック" pitchFamily="34" charset="-128"/>
                <a:cs typeface="ＭＳ Ｐゴシック" pitchFamily="-112" charset="-128"/>
              </a:rPr>
              <a:t>Baziliana</a:t>
            </a:r>
            <a:r>
              <a:rPr lang="en-US" sz="1100" dirty="0">
                <a:latin typeface="Arial" charset="0"/>
                <a:ea typeface="ＭＳ Ｐゴシック" pitchFamily="34" charset="-128"/>
                <a:cs typeface="ＭＳ Ｐゴシック" pitchFamily="-112" charset="-128"/>
              </a:rPr>
              <a:t>, United Nations Industrial Development Organization, Vienna, Austria, et al.</a:t>
            </a:r>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13</a:t>
            </a:fld>
            <a:endParaRPr lang="en-US"/>
          </a:p>
        </p:txBody>
      </p:sp>
    </p:spTree>
    <p:extLst>
      <p:ext uri="{BB962C8B-B14F-4D97-AF65-F5344CB8AC3E}">
        <p14:creationId xmlns:p14="http://schemas.microsoft.com/office/powerpoint/2010/main" xmlns="" val="405041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CPUC Commissioner Peterman has proposed targets of over 1.3 GW of new energy storage by 2020, including 745 MW in Southern California.</a:t>
            </a:r>
          </a:p>
          <a:p>
            <a:r>
              <a:rPr lang="en-US" sz="2400" dirty="0" smtClean="0"/>
              <a:t>150 MW in Southern California by 2016.</a:t>
            </a:r>
          </a:p>
          <a:p>
            <a:endParaRPr lang="en-US" sz="2000" dirty="0" smtClean="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14</a:t>
            </a:fld>
            <a:endParaRPr lang="en-US"/>
          </a:p>
        </p:txBody>
      </p:sp>
    </p:spTree>
    <p:extLst>
      <p:ext uri="{BB962C8B-B14F-4D97-AF65-F5344CB8AC3E}">
        <p14:creationId xmlns:p14="http://schemas.microsoft.com/office/powerpoint/2010/main" xmlns="" val="157723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marL="0" indent="0">
              <a:buFont typeface="Arial"/>
              <a:buNone/>
            </a:pPr>
            <a:r>
              <a:rPr lang="en-US" sz="1200" b="1" baseline="0" dirty="0" smtClean="0"/>
              <a:t>SAHM – curtail to for proactive ramp control</a:t>
            </a:r>
          </a:p>
          <a:p>
            <a:pPr marL="0" indent="0">
              <a:buFont typeface="Arial"/>
              <a:buNone/>
            </a:pPr>
            <a:r>
              <a:rPr lang="en-US" sz="1200" b="1" baseline="0" dirty="0" smtClean="0"/>
              <a:t>NEED NEW GRAPHIC / SLIDE</a:t>
            </a:r>
          </a:p>
          <a:p>
            <a:pPr marL="0" indent="0">
              <a:buFont typeface="Arial"/>
              <a:buNone/>
            </a:pPr>
            <a:r>
              <a:rPr lang="en-US" sz="1200" b="1" baseline="0" dirty="0" smtClean="0"/>
              <a:t>Puerto Rico example – no more than 10% nameplate can change in 1 minute time frame</a:t>
            </a:r>
          </a:p>
        </p:txBody>
      </p:sp>
      <p:sp>
        <p:nvSpPr>
          <p:cNvPr id="178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FC9F9FC8-75CB-4FAF-96F5-3520E76B73B0}" type="slidenum">
              <a:rPr lang="en-US" sz="1200">
                <a:latin typeface="Calibri" pitchFamily="34" charset="0"/>
              </a:rPr>
              <a:pPr algn="r" defTabSz="431800"/>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a:buChar char="•"/>
            </a:pPr>
            <a:r>
              <a:rPr lang="en-US" sz="2400" baseline="0" dirty="0" smtClean="0">
                <a:latin typeface="Arial"/>
                <a:cs typeface="Arial"/>
              </a:rPr>
              <a:t>This “Duck Chart” </a:t>
            </a:r>
            <a:r>
              <a:rPr lang="en-US" sz="2400" dirty="0" smtClean="0">
                <a:effectLst/>
              </a:rPr>
              <a:t>was created by CAISO to show that</a:t>
            </a:r>
            <a:r>
              <a:rPr lang="en-US" sz="2400" baseline="0" dirty="0" smtClean="0">
                <a:effectLst/>
              </a:rPr>
              <a:t> the shape of the net load curve begins to shift dramatically in 2015 due to increasing solar generation. </a:t>
            </a:r>
          </a:p>
          <a:p>
            <a:pPr marL="628650" lvl="1" indent="-171450" algn="l">
              <a:buFont typeface="Arial"/>
              <a:buChar char="•"/>
            </a:pPr>
            <a:r>
              <a:rPr lang="en-US" sz="2400" dirty="0" smtClean="0"/>
              <a:t>Chart shows a typical March day,</a:t>
            </a:r>
            <a:r>
              <a:rPr lang="en-US" sz="2400" baseline="0" dirty="0" smtClean="0"/>
              <a:t> with each line representing a different year, from 2012 – 2020.</a:t>
            </a:r>
          </a:p>
          <a:p>
            <a:pPr marL="628650" lvl="1" indent="-171450" algn="l">
              <a:buFont typeface="Arial"/>
              <a:buChar char="•"/>
            </a:pPr>
            <a:r>
              <a:rPr lang="en-US" sz="2400" baseline="0" dirty="0" smtClean="0"/>
              <a:t>The bottom x-axis represents time of day, starting at midnight and ending at midnight.</a:t>
            </a:r>
          </a:p>
          <a:p>
            <a:pPr marL="628650" lvl="1" indent="-171450" algn="l">
              <a:buFont typeface="Arial"/>
              <a:buChar char="•"/>
            </a:pPr>
            <a:r>
              <a:rPr lang="en-US" sz="2400" baseline="0" dirty="0" smtClean="0"/>
              <a:t>The left y-axis shows net load in MW, meaning load minus wind and solar generation.</a:t>
            </a:r>
          </a:p>
          <a:p>
            <a:pPr marL="628650" lvl="1" indent="-171450" algn="l">
              <a:buFont typeface="Arial"/>
              <a:buChar char="•"/>
            </a:pPr>
            <a:endParaRPr lang="en-US" sz="2400" baseline="0" dirty="0" smtClean="0"/>
          </a:p>
          <a:p>
            <a:pPr marL="171450" indent="-171450" algn="l">
              <a:buFont typeface="Arial"/>
              <a:buChar char="•"/>
            </a:pPr>
            <a:r>
              <a:rPr lang="en-US" sz="2400" baseline="0" dirty="0" smtClean="0">
                <a:latin typeface="Arial"/>
                <a:cs typeface="Arial"/>
              </a:rPr>
              <a:t>The chart shows two major issues for California:</a:t>
            </a:r>
            <a:endParaRPr lang="en-US" sz="2400" baseline="0" dirty="0" smtClean="0">
              <a:effectLst/>
            </a:endParaRPr>
          </a:p>
          <a:p>
            <a:pPr marL="628650" lvl="1" indent="-171450" algn="l">
              <a:buFont typeface="Arial"/>
              <a:buChar char="•"/>
            </a:pPr>
            <a:r>
              <a:rPr lang="en-US" sz="2400" baseline="0" dirty="0" smtClean="0">
                <a:effectLst/>
              </a:rPr>
              <a:t>Supply may exceed demand in the afternoons of certain months beginning in 2018.</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2400" dirty="0" smtClean="0">
                <a:effectLst/>
              </a:rPr>
              <a:t>Increasing ramping each year through 2020. </a:t>
            </a:r>
            <a:endParaRPr lang="en-US" sz="2400" baseline="0" dirty="0" smtClean="0"/>
          </a:p>
          <a:p>
            <a:pPr marL="457200" lvl="1" indent="0" algn="l">
              <a:buFont typeface="Arial"/>
              <a:buNone/>
            </a:pPr>
            <a:endParaRPr lang="en-US" sz="2400" baseline="0" dirty="0" smtClean="0">
              <a:effectLst/>
            </a:endParaRPr>
          </a:p>
          <a:p>
            <a:pPr marL="171450" indent="-171450" algn="l">
              <a:buFont typeface="Arial"/>
              <a:buChar char="•"/>
            </a:pPr>
            <a:r>
              <a:rPr lang="en-US" sz="2400" dirty="0" smtClean="0">
                <a:latin typeface="Arial"/>
                <a:cs typeface="Arial"/>
              </a:rPr>
              <a:t>DG+IG is ideal for keeping power in balance from a system</a:t>
            </a:r>
            <a:r>
              <a:rPr lang="en-US" sz="2400" baseline="0" dirty="0" smtClean="0">
                <a:latin typeface="Arial"/>
                <a:cs typeface="Arial"/>
              </a:rPr>
              <a:t> wide perspective</a:t>
            </a:r>
            <a:endParaRPr lang="en-US" sz="2400" dirty="0" smtClean="0">
              <a:latin typeface="Arial"/>
              <a:cs typeface="Arial"/>
            </a:endParaRPr>
          </a:p>
          <a:p>
            <a:pPr marL="628650" lvl="1" indent="-171450" algn="l">
              <a:buFont typeface="Arial"/>
              <a:buChar char="•"/>
            </a:pPr>
            <a:r>
              <a:rPr lang="en-US" sz="2400" baseline="0" dirty="0" smtClean="0">
                <a:latin typeface="Arial"/>
                <a:cs typeface="Arial"/>
              </a:rPr>
              <a:t>DR and ES can shift demand away from the early evening hours, flattening the head of the duck, and increase demand during the afternoon hours, lifting the belly of the duck.</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2400" dirty="0" smtClean="0">
                <a:latin typeface="Arial"/>
                <a:cs typeface="Arial"/>
              </a:rPr>
              <a:t>Generally,</a:t>
            </a:r>
            <a:r>
              <a:rPr lang="en-US" sz="2400" baseline="0" dirty="0" smtClean="0">
                <a:latin typeface="Arial"/>
                <a:cs typeface="Arial"/>
              </a:rPr>
              <a:t> DR c</a:t>
            </a:r>
            <a:r>
              <a:rPr lang="en-US" sz="2400" dirty="0" smtClean="0">
                <a:latin typeface="Arial"/>
                <a:cs typeface="Arial"/>
              </a:rPr>
              <a:t>an</a:t>
            </a:r>
            <a:r>
              <a:rPr lang="en-US" sz="2400" baseline="0" dirty="0" smtClean="0">
                <a:latin typeface="Arial"/>
                <a:cs typeface="Arial"/>
              </a:rPr>
              <a:t> r</a:t>
            </a:r>
            <a:r>
              <a:rPr lang="en-US" sz="2400" dirty="0" smtClean="0">
                <a:latin typeface="Arial"/>
                <a:cs typeface="Arial"/>
              </a:rPr>
              <a:t>educe</a:t>
            </a:r>
            <a:r>
              <a:rPr lang="en-US" sz="2400" baseline="0" dirty="0" smtClean="0">
                <a:latin typeface="Arial"/>
                <a:cs typeface="Arial"/>
              </a:rPr>
              <a:t> or shift load away from peak hours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2400" baseline="0" dirty="0" smtClean="0">
                <a:latin typeface="Arial"/>
                <a:cs typeface="Arial"/>
              </a:rPr>
              <a:t>Automated demand response and ES are extremely fast-acting resources that can keep power in balance during steep ramp periods of the day.</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mn-lt"/>
                <a:ea typeface="+mn-ea"/>
                <a:cs typeface="+mn-cs"/>
              </a:rPr>
              <a:t>When supply is forecasted to be greater than demand, system operators can also curtail output of variable generators.  </a:t>
            </a:r>
          </a:p>
          <a:p>
            <a:pPr marL="628650" lvl="1" indent="-171450" algn="l">
              <a:buFont typeface="Arial"/>
              <a:buChar char="•"/>
            </a:pPr>
            <a:endParaRPr lang="en-US" sz="2400" b="1" baseline="0" dirty="0" smtClean="0">
              <a:latin typeface="Arial"/>
              <a:cs typeface="Arial"/>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16</a:t>
            </a:fld>
            <a:endParaRPr lang="en-US"/>
          </a:p>
        </p:txBody>
      </p:sp>
    </p:spTree>
    <p:extLst>
      <p:ext uri="{BB962C8B-B14F-4D97-AF65-F5344CB8AC3E}">
        <p14:creationId xmlns:p14="http://schemas.microsoft.com/office/powerpoint/2010/main" xmlns="" val="335764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baseline="0" dirty="0" smtClean="0"/>
              <a:t>Relevant Content:</a:t>
            </a:r>
          </a:p>
          <a:p>
            <a:pPr eaLnBrk="1" fontAlgn="auto" hangingPunct="1">
              <a:spcBef>
                <a:spcPts val="0"/>
              </a:spcBef>
              <a:spcAft>
                <a:spcPts val="0"/>
              </a:spcAft>
              <a:defRPr/>
            </a:pPr>
            <a:r>
              <a:rPr lang="en-US" dirty="0" smtClean="0"/>
              <a:t>Germany and other European countries have already shown that modern power systems are both technically possible and economically viable. Investing in an intelligent grid that integrates significant amounts of clean local energy enhances system reliability -- minimizing economic losses from outages. The German power system, which incorporates enough rooftop solar to meet half the country's midday energy needs, </a:t>
            </a:r>
            <a:r>
              <a:rPr lang="en-US" dirty="0" smtClean="0">
                <a:hlinkClick r:id="rId3"/>
              </a:rPr>
              <a:t>set a global reliability record in 2011</a:t>
            </a:r>
            <a:r>
              <a:rPr lang="en-US" dirty="0" smtClean="0"/>
              <a:t> with only 15.31 minutes of downtime. What's even more impressive is that Germany -- the world's </a:t>
            </a:r>
            <a:r>
              <a:rPr lang="en-US" dirty="0" smtClean="0">
                <a:hlinkClick r:id="rId4"/>
              </a:rPr>
              <a:t>fourth largest economy</a:t>
            </a:r>
            <a:r>
              <a:rPr lang="en-US" dirty="0" smtClean="0"/>
              <a:t> and home to a heavy industrial base -- demands enormous amounts of reliable power, and distributed renewables have delivered. Similarly, renewables </a:t>
            </a:r>
            <a:r>
              <a:rPr lang="en-US" dirty="0" smtClean="0">
                <a:hlinkClick r:id="rId5"/>
              </a:rPr>
              <a:t>provide</a:t>
            </a:r>
            <a:r>
              <a:rPr lang="en-US" dirty="0" smtClean="0"/>
              <a:t> more than 40 percent of Denmark's electrical generation, and their grid is markedly more reliable than in the United States. On average, the U.S. has three times as many outages as Denmark with each outage lasting fourteen times as long. In other words, the U.S. spends about 50 times as long in the dark even though Denmark gets 40 percent of its power from renewables.</a:t>
            </a:r>
            <a:endParaRPr lang="en-US" b="1" baseline="0" dirty="0" smtClean="0"/>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1" baseline="0" dirty="0" smtClean="0"/>
              <a:t>Notes:</a:t>
            </a:r>
          </a:p>
          <a:p>
            <a:pPr eaLnBrk="1" fontAlgn="auto" hangingPunct="1">
              <a:spcBef>
                <a:spcPts val="0"/>
              </a:spcBef>
              <a:spcAft>
                <a:spcPts val="0"/>
              </a:spcAft>
              <a:defRPr/>
            </a:pPr>
            <a:r>
              <a:rPr lang="en-US" baseline="0" dirty="0" smtClean="0"/>
              <a:t>SAIDI = </a:t>
            </a:r>
            <a:r>
              <a:rPr lang="en-US" dirty="0" smtClean="0"/>
              <a:t>system average interruption duration index</a:t>
            </a:r>
          </a:p>
          <a:p>
            <a:pPr eaLnBrk="1" fontAlgn="auto" hangingPunct="1">
              <a:spcBef>
                <a:spcPts val="0"/>
              </a:spcBef>
              <a:spcAft>
                <a:spcPts val="0"/>
              </a:spcAft>
              <a:defRPr/>
            </a:pPr>
            <a:r>
              <a:rPr lang="en-US" baseline="0" dirty="0" smtClean="0"/>
              <a:t>SAIFI = </a:t>
            </a:r>
            <a:r>
              <a:rPr lang="en-US" dirty="0" smtClean="0"/>
              <a:t>system average interruption frequency index</a:t>
            </a:r>
          </a:p>
          <a:p>
            <a:endParaRPr lang="en-US" dirty="0" smtClean="0">
              <a:cs typeface="Arial" charset="0"/>
            </a:endParaRPr>
          </a:p>
          <a:p>
            <a:pPr defTabSz="444993">
              <a:defRPr/>
            </a:pPr>
            <a:r>
              <a:rPr lang="en-US" dirty="0" smtClean="0">
                <a:cs typeface="Arial" charset="0"/>
              </a:rPr>
              <a:t>Also, these 2007 numbers are from the CEER 4</a:t>
            </a:r>
            <a:r>
              <a:rPr lang="en-US" baseline="30000" dirty="0" smtClean="0">
                <a:cs typeface="Arial" charset="0"/>
              </a:rPr>
              <a:t>th</a:t>
            </a:r>
            <a:r>
              <a:rPr lang="en-US" dirty="0" smtClean="0">
                <a:cs typeface="Arial" charset="0"/>
              </a:rPr>
              <a:t> annual benchmarking report published in 2010. The 5</a:t>
            </a:r>
            <a:r>
              <a:rPr lang="en-US" baseline="30000" dirty="0" smtClean="0">
                <a:cs typeface="Arial" charset="0"/>
              </a:rPr>
              <a:t>th</a:t>
            </a:r>
            <a:r>
              <a:rPr lang="en-US" dirty="0" smtClean="0">
                <a:cs typeface="Arial" charset="0"/>
              </a:rPr>
              <a:t> annual report from 2011 (available at </a:t>
            </a:r>
            <a:r>
              <a:rPr lang="en-US" baseline="0" dirty="0" smtClean="0"/>
              <a:t>http://</a:t>
            </a:r>
            <a:r>
              <a:rPr lang="en-US" baseline="0" dirty="0" err="1" smtClean="0"/>
              <a:t>www.energy-regulators.eu</a:t>
            </a:r>
            <a:r>
              <a:rPr lang="en-US" baseline="0" dirty="0" smtClean="0"/>
              <a:t>/portal/page/portal/EER_HOME/EER_PUBLICATIONS/CEER_PAPERS/Electricity/Tab/</a:t>
            </a:r>
            <a:r>
              <a:rPr lang="en-US" baseline="0" dirty="0" err="1" smtClean="0"/>
              <a:t>CEER_Benchmarking_Report.pdf</a:t>
            </a:r>
            <a:r>
              <a:rPr lang="en-US" baseline="0" dirty="0" smtClean="0"/>
              <a:t>) has updated numbers that are slightly lower for Germany and Denmark; however no U.S. numbers are provided. Thus, I kept everything consistent using the 4</a:t>
            </a:r>
            <a:r>
              <a:rPr lang="en-US" baseline="30000" dirty="0" smtClean="0"/>
              <a:t>th</a:t>
            </a:r>
            <a:r>
              <a:rPr lang="en-US" baseline="0" dirty="0" smtClean="0"/>
              <a:t> annual report.</a:t>
            </a:r>
          </a:p>
          <a:p>
            <a:pPr eaLnBrk="1" fontAlgn="auto" hangingPunct="1">
              <a:spcBef>
                <a:spcPts val="0"/>
              </a:spcBef>
              <a:spcAft>
                <a:spcPts val="0"/>
              </a:spcAft>
              <a:defRPr/>
            </a:pPr>
            <a:endParaRPr lang="en-US" baseline="0" dirty="0" smtClean="0"/>
          </a:p>
          <a:p>
            <a:r>
              <a:rPr lang="en-US" b="1" baseline="0" dirty="0" smtClean="0"/>
              <a:t>Source:</a:t>
            </a:r>
            <a:r>
              <a:rPr lang="en-US" baseline="0" dirty="0" smtClean="0"/>
              <a:t> </a:t>
            </a:r>
          </a:p>
          <a:p>
            <a:r>
              <a:rPr lang="en-US" dirty="0" smtClean="0"/>
              <a:t>Galvin Electricity Initiative, Electric Reliability: Problems, Progress and Policy Solutions. See</a:t>
            </a:r>
          </a:p>
          <a:p>
            <a:r>
              <a:rPr lang="en-US" dirty="0" smtClean="0"/>
              <a:t>http://</a:t>
            </a:r>
            <a:r>
              <a:rPr lang="en-US" dirty="0" err="1" smtClean="0"/>
              <a:t>www.galvinpower.org</a:t>
            </a:r>
            <a:r>
              <a:rPr lang="en-US" dirty="0" smtClean="0"/>
              <a:t>/sites/default/files/Electricity_Reliability_031611.pdf.</a:t>
            </a:r>
          </a:p>
          <a:p>
            <a:endParaRPr lang="en-US" dirty="0" smtClean="0"/>
          </a:p>
          <a:p>
            <a:pPr defTabSz="444993">
              <a:defRPr/>
            </a:pPr>
            <a:r>
              <a:rPr lang="en-US" dirty="0" smtClean="0"/>
              <a:t>U.S. Energy Information Administration, International Energy Statistics, 1980-2011 </a:t>
            </a:r>
          </a:p>
          <a:p>
            <a:r>
              <a:rPr lang="en-US" dirty="0" smtClean="0"/>
              <a:t>http://www.eia.gov/cfapps/ipdbproject/iedindex3.cfm?tid=2&amp;pid=alltypes&amp;aid=12&amp;cid=DA,GM,US,&amp;syid=1980&amp;eyid=2007&amp;unit=BKWH</a:t>
            </a:r>
          </a:p>
          <a:p>
            <a:pPr defTabSz="444993">
              <a:defRPr/>
            </a:pPr>
            <a:endParaRPr lang="en-US" baseline="0"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C8111C-4AF5-4B28-9A4F-A916583005F2}"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a:lnSpc>
                <a:spcPct val="90000"/>
              </a:lnSpc>
              <a:spcBef>
                <a:spcPct val="0"/>
              </a:spcBef>
            </a:pPr>
            <a:r>
              <a:rPr lang="en-US" sz="1200" baseline="0" dirty="0" smtClean="0">
                <a:latin typeface="Times New Roman" pitchFamily="18" charset="0"/>
                <a:ea typeface="Microsoft YaHei" charset="-122"/>
                <a:cs typeface="Times New Roman" pitchFamily="18" charset="0"/>
              </a:rPr>
              <a:t>Key elements of a UDIP are:</a:t>
            </a:r>
          </a:p>
          <a:p>
            <a:pPr eaLnBrk="1">
              <a:lnSpc>
                <a:spcPct val="90000"/>
              </a:lnSpc>
              <a:spcBef>
                <a:spcPct val="0"/>
              </a:spcBef>
            </a:pPr>
            <a:r>
              <a:rPr lang="en-US" sz="1200" baseline="0" dirty="0" smtClean="0">
                <a:latin typeface="Times New Roman" pitchFamily="18" charset="0"/>
                <a:ea typeface="Microsoft YaHei" charset="-122"/>
                <a:cs typeface="Times New Roman" pitchFamily="18" charset="0"/>
              </a:rPr>
              <a:t>Publicly available information</a:t>
            </a:r>
          </a:p>
          <a:p>
            <a:pPr eaLnBrk="1">
              <a:lnSpc>
                <a:spcPct val="90000"/>
              </a:lnSpc>
              <a:spcBef>
                <a:spcPct val="0"/>
              </a:spcBef>
            </a:pPr>
            <a:r>
              <a:rPr lang="en-US" sz="1200" baseline="0" dirty="0" smtClean="0">
                <a:latin typeface="Times New Roman" pitchFamily="18" charset="0"/>
                <a:ea typeface="Microsoft YaHei" charset="-122"/>
                <a:cs typeface="Times New Roman" pitchFamily="18" charset="0"/>
              </a:rPr>
              <a:t>Rate-based upgrades</a:t>
            </a:r>
          </a:p>
          <a:p>
            <a:pPr eaLnBrk="1">
              <a:lnSpc>
                <a:spcPct val="90000"/>
              </a:lnSpc>
              <a:spcBef>
                <a:spcPct val="0"/>
              </a:spcBef>
            </a:pPr>
            <a:r>
              <a:rPr lang="en-US" sz="1200" baseline="0" dirty="0" smtClean="0">
                <a:latin typeface="Times New Roman" pitchFamily="18" charset="0"/>
                <a:ea typeface="Microsoft YaHei" charset="-122"/>
                <a:cs typeface="Times New Roman" pitchFamily="18" charset="0"/>
              </a:rPr>
              <a:t>Integrated with interconnection</a:t>
            </a:r>
          </a:p>
          <a:p>
            <a:pPr marL="0" marR="0" lvl="1" indent="0" algn="l" defTabSz="457200" rtl="0" eaLnBrk="1" fontAlgn="base" latinLnBrk="0" hangingPunct="0">
              <a:lnSpc>
                <a:spcPct val="90000"/>
              </a:lnSpc>
              <a:spcBef>
                <a:spcPct val="0"/>
              </a:spcBef>
              <a:spcAft>
                <a:spcPct val="0"/>
              </a:spcAft>
              <a:buClr>
                <a:srgbClr val="000000"/>
              </a:buClr>
              <a:buSzPct val="100000"/>
              <a:buFont typeface="Times New Roman" pitchFamily="16" charset="0"/>
              <a:buNone/>
              <a:tabLst/>
              <a:defRPr/>
            </a:pPr>
            <a:r>
              <a:rPr lang="en-US" sz="1200" baseline="0" dirty="0" smtClean="0">
                <a:latin typeface="Times New Roman" pitchFamily="18" charset="0"/>
                <a:ea typeface="Microsoft YaHei" charset="-122"/>
                <a:cs typeface="Times New Roman" pitchFamily="18" charset="0"/>
              </a:rPr>
              <a:t>If it happens at Transmission level, it should be at Distribution level as well.</a:t>
            </a:r>
            <a:r>
              <a:rPr lang="en-US" sz="1200" dirty="0" smtClean="0">
                <a:latin typeface="Times New Roman" pitchFamily="18" charset="0"/>
                <a:ea typeface="ＭＳ Ｐゴシック" charset="-128"/>
                <a:cs typeface="Times New Roman" pitchFamily="18" charset="0"/>
              </a:rPr>
              <a:t> </a:t>
            </a:r>
          </a:p>
          <a:p>
            <a:pPr marL="0" marR="0" lvl="1" indent="0" algn="l" defTabSz="457200" rtl="0" eaLnBrk="1" fontAlgn="base" latinLnBrk="0" hangingPunct="0">
              <a:lnSpc>
                <a:spcPct val="90000"/>
              </a:lnSpc>
              <a:spcBef>
                <a:spcPct val="0"/>
              </a:spcBef>
              <a:spcAft>
                <a:spcPct val="0"/>
              </a:spcAft>
              <a:buClr>
                <a:srgbClr val="000000"/>
              </a:buClr>
              <a:buSzPct val="100000"/>
              <a:buFont typeface="Times New Roman" pitchFamily="16" charset="0"/>
              <a:buNone/>
              <a:tabLst/>
              <a:defRPr/>
            </a:pPr>
            <a:endParaRPr lang="en-US" sz="1200" dirty="0" smtClean="0">
              <a:latin typeface="Times New Roman" pitchFamily="18" charset="0"/>
              <a:ea typeface="ＭＳ Ｐゴシック" charset="-128"/>
              <a:cs typeface="Times New Roman" pitchFamily="18" charset="0"/>
            </a:endParaRPr>
          </a:p>
          <a:p>
            <a:pPr marL="171450" marR="0" lvl="1" indent="-171450" algn="l" defTabSz="457200" rtl="0" eaLnBrk="1" fontAlgn="base" latinLnBrk="0" hangingPunct="0">
              <a:lnSpc>
                <a:spcPct val="90000"/>
              </a:lnSpc>
              <a:spcBef>
                <a:spcPct val="0"/>
              </a:spcBef>
              <a:spcAft>
                <a:spcPct val="0"/>
              </a:spcAft>
              <a:buClr>
                <a:srgbClr val="000000"/>
              </a:buClr>
              <a:buSzPct val="100000"/>
              <a:buFont typeface="Arial" pitchFamily="34" charset="0"/>
              <a:buChar char="•"/>
              <a:tabLst/>
              <a:defRPr/>
            </a:pPr>
            <a:r>
              <a:rPr lang="en-US" sz="1200" dirty="0" smtClean="0">
                <a:latin typeface="Times New Roman" pitchFamily="18" charset="0"/>
                <a:ea typeface="ＭＳ Ｐゴシック" charset="-128"/>
                <a:cs typeface="Times New Roman" pitchFamily="18" charset="0"/>
              </a:rPr>
              <a:t>Distribution planning would pull together currently disparate policy silos – procurement, smart grid, GRC, LTPP, RA</a:t>
            </a:r>
          </a:p>
          <a:p>
            <a:pPr marL="171450" marR="0" lvl="1" indent="-171450" algn="l" defTabSz="457200" rtl="0" eaLnBrk="1" fontAlgn="base" latinLnBrk="0" hangingPunct="0">
              <a:lnSpc>
                <a:spcPct val="90000"/>
              </a:lnSpc>
              <a:spcBef>
                <a:spcPct val="0"/>
              </a:spcBef>
              <a:spcAft>
                <a:spcPct val="0"/>
              </a:spcAft>
              <a:buClr>
                <a:srgbClr val="000000"/>
              </a:buClr>
              <a:buSzPct val="100000"/>
              <a:buFont typeface="Arial" pitchFamily="34" charset="0"/>
              <a:buChar char="•"/>
              <a:tabLst/>
              <a:defRPr/>
            </a:pPr>
            <a:endParaRPr lang="en-US" sz="1200" dirty="0" smtClean="0">
              <a:latin typeface="Times New Roman" pitchFamily="18" charset="0"/>
              <a:cs typeface="Times New Roman" pitchFamily="18" charset="0"/>
            </a:endParaRPr>
          </a:p>
          <a:p>
            <a:pPr marL="171450" marR="0" lvl="1" indent="-171450" algn="l" defTabSz="457200" rtl="0" eaLnBrk="1" fontAlgn="base" latinLnBrk="0" hangingPunct="0">
              <a:lnSpc>
                <a:spcPct val="90000"/>
              </a:lnSpc>
              <a:spcBef>
                <a:spcPct val="0"/>
              </a:spcBef>
              <a:spcAft>
                <a:spcPct val="0"/>
              </a:spcAft>
              <a:buClr>
                <a:srgbClr val="000000"/>
              </a:buClr>
              <a:buSzPct val="100000"/>
              <a:buFont typeface="Arial" pitchFamily="34" charset="0"/>
              <a:buChar char="•"/>
              <a:tabLst/>
              <a:defRPr/>
            </a:pPr>
            <a:r>
              <a:rPr lang="en-US" sz="1200" dirty="0" smtClean="0">
                <a:latin typeface="Times New Roman" pitchFamily="18" charset="0"/>
                <a:cs typeface="Times New Roman" pitchFamily="18" charset="0"/>
              </a:rPr>
              <a:t>75% of California IOU capital expenditures are on the distribution grid.</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This massive investment needs to be future-proofed to allow significant penetrations of clean local energy.</a:t>
            </a:r>
            <a:r>
              <a:rPr lang="en-US" sz="1200" dirty="0" smtClean="0">
                <a:latin typeface="Times New Roman" pitchFamily="18" charset="0"/>
                <a:ea typeface="ＭＳ Ｐゴシック" charset="-128"/>
                <a:cs typeface="Times New Roman" pitchFamily="18" charset="0"/>
              </a:rPr>
              <a:t> </a:t>
            </a:r>
          </a:p>
          <a:p>
            <a:pPr marL="0" marR="0" lvl="1" indent="0" algn="l" defTabSz="457200" rtl="0" eaLnBrk="1" fontAlgn="base" latinLnBrk="0" hangingPunct="0">
              <a:lnSpc>
                <a:spcPct val="90000"/>
              </a:lnSpc>
              <a:spcBef>
                <a:spcPct val="0"/>
              </a:spcBef>
              <a:spcAft>
                <a:spcPct val="0"/>
              </a:spcAft>
              <a:buClr>
                <a:srgbClr val="000000"/>
              </a:buClr>
              <a:buSzPct val="100000"/>
              <a:buFont typeface="Times New Roman" pitchFamily="16" charset="0"/>
              <a:buNone/>
              <a:tabLst/>
              <a:defRPr/>
            </a:pPr>
            <a:endParaRPr lang="en-US" sz="1200" dirty="0" smtClean="0">
              <a:latin typeface="Times New Roman" pitchFamily="18" charset="0"/>
              <a:ea typeface="ＭＳ Ｐゴシック" charset="-128"/>
              <a:cs typeface="Times New Roman" pitchFamily="18" charset="0"/>
            </a:endParaRPr>
          </a:p>
          <a:p>
            <a:pPr marL="171450" indent="-171450">
              <a:lnSpc>
                <a:spcPct val="100000"/>
              </a:lnSpc>
              <a:buClr>
                <a:prstClr val="black"/>
              </a:buClr>
              <a:buSzTx/>
              <a:buFont typeface="Arial" pitchFamily="34" charset="0"/>
              <a:buChar char="•"/>
            </a:pPr>
            <a:r>
              <a:rPr lang="en-US" sz="1200" dirty="0" smtClean="0">
                <a:solidFill>
                  <a:srgbClr val="535353"/>
                </a:solidFill>
                <a:latin typeface="Times New Roman" pitchFamily="18" charset="0"/>
                <a:cs typeface="Times New Roman" pitchFamily="18" charset="0"/>
              </a:rPr>
              <a:t>Currently, developers are responsible for 100% of D-grid upgrade costs without any opportunity for reimbursement</a:t>
            </a:r>
          </a:p>
          <a:p>
            <a:pPr lvl="1">
              <a:lnSpc>
                <a:spcPct val="100000"/>
              </a:lnSpc>
              <a:buSzTx/>
              <a:buFont typeface="Arial" pitchFamily="34" charset="0"/>
              <a:buChar char="•"/>
            </a:pPr>
            <a:r>
              <a:rPr lang="en-US" sz="1200" dirty="0" smtClean="0">
                <a:solidFill>
                  <a:srgbClr val="535353"/>
                </a:solidFill>
                <a:latin typeface="Times New Roman" pitchFamily="18" charset="0"/>
                <a:cs typeface="Times New Roman" pitchFamily="18" charset="0"/>
              </a:rPr>
              <a:t>This is different than transmission upgrade costs that are ALWAYS borne by the ratepayer</a:t>
            </a:r>
          </a:p>
          <a:p>
            <a:pPr lvl="1">
              <a:lnSpc>
                <a:spcPct val="100000"/>
              </a:lnSpc>
              <a:buSzTx/>
              <a:buFont typeface="Arial" pitchFamily="34" charset="0"/>
              <a:buChar char="•"/>
            </a:pPr>
            <a:r>
              <a:rPr lang="en-US" sz="1600" dirty="0" smtClean="0">
                <a:solidFill>
                  <a:srgbClr val="535353"/>
                </a:solidFill>
              </a:rPr>
              <a:t>For the 50% of the D-grid where Locational Benefits are above average, utilities should  recover D-grid upgrades through the rate-base. </a:t>
            </a:r>
          </a:p>
          <a:p>
            <a:pPr lvl="1">
              <a:lnSpc>
                <a:spcPct val="100000"/>
              </a:lnSpc>
              <a:buSzTx/>
              <a:buFont typeface="Arial" pitchFamily="34" charset="0"/>
              <a:buChar char="•"/>
            </a:pPr>
            <a:r>
              <a:rPr lang="en-US" sz="1600" dirty="0" smtClean="0">
                <a:solidFill>
                  <a:srgbClr val="535353"/>
                </a:solidFill>
              </a:rPr>
              <a:t>Ratepayers currently get massive free value from WDG in the form of uncompensated D-grid upgrade costs</a:t>
            </a:r>
          </a:p>
        </p:txBody>
      </p:sp>
      <p:sp>
        <p:nvSpPr>
          <p:cNvPr id="35844" name="Slide Number Placeholder 3"/>
          <p:cNvSpPr txBox="1">
            <a:spLocks noGrp="1"/>
          </p:cNvSpPr>
          <p:nvPr/>
        </p:nvSpPr>
        <p:spPr bwMode="auto">
          <a:xfrm>
            <a:off x="3884615" y="8685213"/>
            <a:ext cx="2971800" cy="457200"/>
          </a:xfrm>
          <a:prstGeom prst="rect">
            <a:avLst/>
          </a:prstGeom>
          <a:noFill/>
          <a:ln w="9525">
            <a:noFill/>
            <a:miter lim="800000"/>
            <a:headEnd/>
            <a:tailEnd/>
          </a:ln>
        </p:spPr>
        <p:txBody>
          <a:bodyPr lIns="91416" tIns="45708" rIns="91416" bIns="45708" anchor="b"/>
          <a:lstStyle/>
          <a:p>
            <a:pPr algn="r"/>
            <a:fld id="{7EA841E0-2D0D-4211-ACAE-C96B997E0FCF}" type="slidenum">
              <a:rPr lang="en-US" sz="1200">
                <a:latin typeface="Calibri" pitchFamily="34" charset="0"/>
              </a:rPr>
              <a:pPr algn="r"/>
              <a:t>18</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Rule 21 Phase II is stalled at the CPUC. Settlement was filed in March 2012 outlining Phase II. Proposals for improved predictability</a:t>
            </a:r>
            <a:r>
              <a:rPr lang="en-US" baseline="0" dirty="0" smtClean="0"/>
              <a:t> </a:t>
            </a:r>
            <a:r>
              <a:rPr lang="en-US" dirty="0" smtClean="0"/>
              <a:t>were submitted by</a:t>
            </a:r>
            <a:r>
              <a:rPr lang="en-US" baseline="0" dirty="0" smtClean="0"/>
              <a:t> parties in November 2012, with revisions and additional IOU proposals in Feb 2013, and no action since.</a:t>
            </a:r>
          </a:p>
          <a:p>
            <a:endParaRPr lang="en-US" baseline="0" dirty="0" smtClean="0"/>
          </a:p>
          <a:p>
            <a:r>
              <a:rPr lang="en-US" sz="2400" dirty="0" smtClean="0"/>
              <a:t>Map </a:t>
            </a:r>
            <a:r>
              <a:rPr lang="en-US" sz="2400" u="sng" dirty="0" smtClean="0"/>
              <a:t>data</a:t>
            </a:r>
            <a:r>
              <a:rPr lang="en-US" sz="2400" dirty="0" smtClean="0"/>
              <a:t> should be made available in searchable spreadsheets, in addition to the maps</a:t>
            </a:r>
          </a:p>
          <a:p>
            <a:pPr lvl="1"/>
            <a:r>
              <a:rPr lang="en-US" sz="2000" dirty="0" smtClean="0"/>
              <a:t>Sortable rank ordering</a:t>
            </a:r>
          </a:p>
          <a:p>
            <a:pPr lvl="1"/>
            <a:r>
              <a:rPr lang="en-US" sz="2000" dirty="0" smtClean="0"/>
              <a:t>Boolean search (and/or/not…)</a:t>
            </a:r>
          </a:p>
          <a:p>
            <a:r>
              <a:rPr lang="en-US" sz="2400" dirty="0" smtClean="0"/>
              <a:t>New data components that should be included: </a:t>
            </a:r>
          </a:p>
          <a:p>
            <a:pPr lvl="1"/>
            <a:r>
              <a:rPr lang="en-US" sz="2000" dirty="0" smtClean="0"/>
              <a:t>Line Section data (Screen M)</a:t>
            </a:r>
          </a:p>
          <a:p>
            <a:pPr lvl="1"/>
            <a:r>
              <a:rPr lang="en-US" sz="2000" dirty="0" smtClean="0"/>
              <a:t>Minimum daytime load data (where available)</a:t>
            </a:r>
          </a:p>
          <a:p>
            <a:pPr lvl="1"/>
            <a:r>
              <a:rPr lang="en-US" sz="2000" dirty="0" smtClean="0">
                <a:solidFill>
                  <a:schemeClr val="tx1">
                    <a:lumMod val="65000"/>
                    <a:lumOff val="35000"/>
                  </a:schemeClr>
                </a:solidFill>
              </a:rPr>
              <a:t>Applicable deadlines in queue data</a:t>
            </a:r>
          </a:p>
          <a:p>
            <a:pPr lvl="1"/>
            <a:endParaRPr lang="en-US" sz="2000" dirty="0" smtClean="0">
              <a:solidFill>
                <a:schemeClr val="tx1">
                  <a:lumMod val="65000"/>
                  <a:lumOff val="35000"/>
                </a:schemeClr>
              </a:solidFill>
            </a:endParaRPr>
          </a:p>
          <a:p>
            <a:r>
              <a:rPr lang="en-US" sz="2000" dirty="0" smtClean="0"/>
              <a:t>For example, the ability to search &amp; rank</a:t>
            </a:r>
            <a:r>
              <a:rPr lang="en-US" sz="2000" baseline="0" dirty="0" smtClean="0"/>
              <a:t> circuits by available capacity within a zip code or county</a:t>
            </a:r>
          </a:p>
          <a:p>
            <a:endParaRPr lang="en-US" sz="2000" baseline="0" dirty="0" smtClean="0"/>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 Add a spreadsheet containing all of the interconnection map data, in</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searchable form, at the same website as each utility’s interconnection map</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 Add the locations of line sectioning devices to the interconnection maps</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 Work with the utilities to determine how smart meter data can be used to</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calculate or estimate minimum and peak circuit and line section data, and</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publish this information in the interconnection maps and spreadsheets,</a:t>
            </a:r>
          </a:p>
          <a:p>
            <a:r>
              <a:rPr lang="en-US" sz="2000" b="0" i="0" u="none" strike="noStrike" kern="1200" baseline="0" dirty="0" smtClean="0">
                <a:solidFill>
                  <a:schemeClr val="tx1"/>
                </a:solidFill>
                <a:latin typeface="Arial" charset="0"/>
                <a:ea typeface="ＭＳ Ｐゴシック" pitchFamily="34" charset="-128"/>
                <a:cs typeface="ＭＳ Ｐゴシック" pitchFamily="-112" charset="-128"/>
              </a:rPr>
              <a:t>and/or make this information available to parties requesting a Pre-Application Report (PAR)</a:t>
            </a:r>
            <a:endParaRPr lang="en-US" sz="2000" dirty="0" smtClean="0"/>
          </a:p>
          <a:p>
            <a:pPr lvl="0"/>
            <a:endParaRPr lang="en-US" sz="2000"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20" tIns="45710" rIns="91420" bIns="45710" numCol="1" anchor="t" anchorCtr="0" compatLnSpc="1">
            <a:prstTxWarp prst="textNoShape">
              <a:avLst/>
            </a:prstTxWarp>
          </a:bodyPr>
          <a:lstStyle/>
          <a:p>
            <a:pPr eaLnBrk="1" hangingPunct="1">
              <a:lnSpc>
                <a:spcPct val="90000"/>
              </a:lnSpc>
              <a:spcBef>
                <a:spcPct val="0"/>
              </a:spcBef>
            </a:pPr>
            <a:r>
              <a:rPr lang="en-US" smtClean="0"/>
              <a:t>(cl_04a, 12 Jan 2012)</a:t>
            </a:r>
          </a:p>
          <a:p>
            <a:pPr>
              <a:lnSpc>
                <a:spcPct val="90000"/>
              </a:lnSpc>
              <a:spcBef>
                <a:spcPct val="0"/>
              </a:spcBef>
            </a:pPr>
            <a:r>
              <a:rPr lang="en-US" smtClean="0"/>
              <a:t>To lay the groundwork, this slide represents the ultimate Clean Coalition vision.</a:t>
            </a:r>
          </a:p>
          <a:p>
            <a:pPr>
              <a:lnSpc>
                <a:spcPct val="90000"/>
              </a:lnSpc>
              <a:spcBef>
                <a:spcPct val="0"/>
              </a:spcBef>
            </a:pPr>
            <a:r>
              <a:rPr lang="en-US" smtClean="0"/>
              <a:t>This is what a smart energy future looks like.</a:t>
            </a:r>
          </a:p>
          <a:p>
            <a:pPr>
              <a:lnSpc>
                <a:spcPct val="90000"/>
              </a:lnSpc>
              <a:spcBef>
                <a:spcPct val="0"/>
              </a:spcBef>
            </a:pPr>
            <a:r>
              <a:rPr lang="en-US" smtClean="0"/>
              <a:t>The key components will be:</a:t>
            </a:r>
          </a:p>
          <a:p>
            <a:pPr>
              <a:lnSpc>
                <a:spcPct val="90000"/>
              </a:lnSpc>
              <a:spcBef>
                <a:spcPct val="0"/>
              </a:spcBef>
            </a:pPr>
            <a:r>
              <a:rPr lang="en-US" smtClean="0"/>
              <a:t>Distributed Generation + Demand Response + Energy Storage + Electrical Vehicle + overall Monitoring Communications and Controls or MC2 for short.</a:t>
            </a:r>
          </a:p>
          <a:p>
            <a:pPr>
              <a:lnSpc>
                <a:spcPct val="90000"/>
              </a:lnSpc>
              <a:spcBef>
                <a:spcPct val="0"/>
              </a:spcBef>
            </a:pPr>
            <a:endParaRPr lang="en-US" smtClean="0"/>
          </a:p>
          <a:p>
            <a:pPr>
              <a:lnSpc>
                <a:spcPct val="90000"/>
              </a:lnSpc>
              <a:spcBef>
                <a:spcPct val="0"/>
              </a:spcBef>
            </a:pPr>
            <a:r>
              <a:rPr lang="en-US"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smtClean="0"/>
          </a:p>
          <a:p>
            <a:pPr>
              <a:lnSpc>
                <a:spcPct val="90000"/>
              </a:lnSpc>
              <a:spcBef>
                <a:spcPct val="0"/>
              </a:spcBef>
            </a:pPr>
            <a:r>
              <a:rPr lang="en-US"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smtClean="0"/>
              <a:t>Economic sensibility</a:t>
            </a:r>
          </a:p>
          <a:p>
            <a:pPr>
              <a:lnSpc>
                <a:spcPct val="90000"/>
              </a:lnSpc>
              <a:spcBef>
                <a:spcPct val="0"/>
              </a:spcBef>
            </a:pPr>
            <a:r>
              <a:rPr lang="en-US" smtClean="0"/>
              <a:t>Energy security</a:t>
            </a:r>
          </a:p>
          <a:p>
            <a:pPr>
              <a:lnSpc>
                <a:spcPct val="90000"/>
              </a:lnSpc>
              <a:spcBef>
                <a:spcPct val="0"/>
              </a:spcBef>
            </a:pPr>
            <a:r>
              <a:rPr lang="en-US" smtClean="0"/>
              <a:t>Environmental sustainability</a:t>
            </a:r>
          </a:p>
          <a:p>
            <a:pPr>
              <a:lnSpc>
                <a:spcPct val="90000"/>
              </a:lnSpc>
              <a:spcBef>
                <a:spcPct val="0"/>
              </a:spcBef>
            </a:pPr>
            <a:endParaRPr lang="en-US" smtClean="0"/>
          </a:p>
          <a:p>
            <a:pPr>
              <a:lnSpc>
                <a:spcPct val="90000"/>
              </a:lnSpc>
              <a:spcBef>
                <a:spcPct val="0"/>
              </a:spcBef>
            </a:pPr>
            <a:r>
              <a:rPr lang="en-US" smtClean="0"/>
              <a:t>Regardless of your political affiliation, one of these drivers or a combination there of, will take us to this future.  </a:t>
            </a:r>
          </a:p>
          <a:p>
            <a:pPr>
              <a:lnSpc>
                <a:spcPct val="90000"/>
              </a:lnSpc>
              <a:spcBef>
                <a:spcPct val="0"/>
              </a:spcBef>
            </a:pPr>
            <a:endParaRPr lang="en-US" smtClean="0"/>
          </a:p>
          <a:p>
            <a:pPr>
              <a:lnSpc>
                <a:spcPct val="90000"/>
              </a:lnSpc>
              <a:spcBef>
                <a:spcPct val="0"/>
              </a:spcBef>
            </a:pPr>
            <a:r>
              <a:rPr lang="en-US" smtClean="0"/>
              <a:t>The only question is how painful will this transition be, how fast will it happen, and who’s going to win all the economic benefits.</a:t>
            </a:r>
          </a:p>
        </p:txBody>
      </p:sp>
      <p:sp>
        <p:nvSpPr>
          <p:cNvPr id="29699"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20" tIns="45710" rIns="91420" bIns="45710" anchor="b"/>
          <a:lstStyle/>
          <a:p>
            <a:pPr algn="r" defTabSz="431744"/>
            <a:fld id="{7642A50C-BD33-44E6-8165-C292B934BFC2}" type="slidenum">
              <a:rPr lang="en-US" sz="1200">
                <a:latin typeface="Calibri" pitchFamily="34" charset="0"/>
              </a:rPr>
              <a:pPr algn="r" defTabSz="431744"/>
              <a:t>2</a:t>
            </a:fld>
            <a:endParaRPr 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41">
              <a:defRPr/>
            </a:pPr>
            <a:r>
              <a:rPr lang="en-US" dirty="0" smtClean="0"/>
              <a:t>(</a:t>
            </a:r>
            <a:r>
              <a:rPr lang="en-US" dirty="0" err="1" smtClean="0"/>
              <a:t>cl</a:t>
            </a:r>
            <a:r>
              <a:rPr lang="en-US" dirty="0" smtClean="0"/>
              <a:t>, Aug2012)</a:t>
            </a:r>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1420" tIns="45710" rIns="91420" bIns="45710" numCol="1" anchor="t" anchorCtr="0" compatLnSpc="1">
            <a:prstTxWarp prst="textNoShape">
              <a:avLst/>
            </a:prstTxWarp>
          </a:bodyPr>
          <a:lstStyle/>
          <a:p>
            <a:pPr defTabSz="912696">
              <a:spcBef>
                <a:spcPct val="0"/>
              </a:spcBef>
            </a:pPr>
            <a:endParaRPr lang="en-US" dirty="0" smtClean="0"/>
          </a:p>
        </p:txBody>
      </p:sp>
      <p:sp>
        <p:nvSpPr>
          <p:cNvPr id="178179"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20" tIns="45710" rIns="91420" bIns="45710" anchor="b"/>
          <a:lstStyle/>
          <a:p>
            <a:pPr algn="r" defTabSz="431744"/>
            <a:fld id="{FC9F9FC8-75CB-4FAF-96F5-3520E76B73B0}" type="slidenum">
              <a:rPr lang="en-US" sz="1200">
                <a:latin typeface="Calibri" pitchFamily="34" charset="0"/>
              </a:rPr>
              <a:pPr algn="r" defTabSz="431744"/>
              <a:t>21</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2">
              <a:defRPr/>
            </a:pPr>
            <a:r>
              <a:rPr lang="en-US" dirty="0" smtClean="0"/>
              <a:t>(</a:t>
            </a:r>
            <a:r>
              <a:rPr lang="en-US" dirty="0" err="1" smtClean="0"/>
              <a:t>jf</a:t>
            </a:r>
            <a:r>
              <a:rPr lang="en-US" baseline="0" dirty="0" smtClean="0"/>
              <a:t> 01</a:t>
            </a:r>
            <a:r>
              <a:rPr lang="en-US" dirty="0" smtClean="0"/>
              <a:t>, 30 March</a:t>
            </a:r>
            <a:r>
              <a:rPr lang="en-US" baseline="0" dirty="0" smtClean="0"/>
              <a:t> </a:t>
            </a:r>
            <a:r>
              <a:rPr lang="en-US" dirty="0" smtClean="0"/>
              <a:t>2012)</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3</a:t>
            </a:fld>
            <a:endParaRPr lang="en-US"/>
          </a:p>
        </p:txBody>
      </p:sp>
    </p:spTree>
    <p:extLst>
      <p:ext uri="{BB962C8B-B14F-4D97-AF65-F5344CB8AC3E}">
        <p14:creationId xmlns:p14="http://schemas.microsoft.com/office/powerpoint/2010/main" xmlns="" val="232282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61461" y="685257"/>
            <a:ext cx="4538156" cy="3429388"/>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1408" tIns="45704" rIns="91408" bIns="45704" numCol="1" anchor="t" anchorCtr="0" compatLnSpc="1">
            <a:prstTxWarp prst="textNoShape">
              <a:avLst/>
            </a:prstTxWarp>
          </a:bodyPr>
          <a:lstStyle/>
          <a:p>
            <a:endParaRPr lang="en-US" dirty="0" smtClean="0"/>
          </a:p>
        </p:txBody>
      </p:sp>
      <p:sp>
        <p:nvSpPr>
          <p:cNvPr id="31747" name="Slide Number Placeholder 3"/>
          <p:cNvSpPr txBox="1">
            <a:spLocks noGrp="1"/>
          </p:cNvSpPr>
          <p:nvPr/>
        </p:nvSpPr>
        <p:spPr bwMode="auto">
          <a:xfrm>
            <a:off x="3884615" y="8685213"/>
            <a:ext cx="2971800" cy="457200"/>
          </a:xfrm>
          <a:prstGeom prst="rect">
            <a:avLst/>
          </a:prstGeom>
          <a:noFill/>
          <a:ln w="9525">
            <a:noFill/>
            <a:miter lim="800000"/>
            <a:headEnd/>
            <a:tailEnd/>
          </a:ln>
        </p:spPr>
        <p:txBody>
          <a:bodyPr lIns="91408" tIns="45704" rIns="91408" bIns="45704" anchor="b"/>
          <a:lstStyle/>
          <a:p>
            <a:pPr algn="r" defTabSz="899881"/>
            <a:fld id="{06503CBC-6E11-466B-AEBA-4539300C72C5}" type="slidenum">
              <a:rPr lang="en-US" sz="1200">
                <a:cs typeface="Arial" charset="0"/>
              </a:rPr>
              <a:pPr algn="r" defTabSz="899881"/>
              <a:t>4</a:t>
            </a:fld>
            <a:endParaRPr 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latin typeface="Arial" charset="0"/>
                <a:ea typeface="ＭＳ Ｐゴシック" pitchFamily="34" charset="-128"/>
                <a:cs typeface="ＭＳ Ｐゴシック" pitchFamily="-112" charset="-128"/>
              </a:rPr>
              <a:t> Overall costs to connect new </a:t>
            </a:r>
            <a:r>
              <a:rPr lang="en-US" sz="1100" dirty="0" smtClean="0">
                <a:latin typeface="Arial" charset="0"/>
                <a:ea typeface="ＭＳ Ｐゴシック" pitchFamily="34" charset="-128"/>
                <a:cs typeface="ＭＳ Ｐゴシック" pitchFamily="-112" charset="-128"/>
              </a:rPr>
              <a:t>LER (Local Energy Resources = DG) </a:t>
            </a:r>
            <a:r>
              <a:rPr lang="en-US" sz="1100" dirty="0">
                <a:latin typeface="Arial" charset="0"/>
                <a:ea typeface="ＭＳ Ｐゴシック" pitchFamily="34" charset="-128"/>
                <a:cs typeface="ＭＳ Ｐゴシック" pitchFamily="-112" charset="-128"/>
              </a:rPr>
              <a:t>into the distribution system are highest in rural </a:t>
            </a:r>
            <a:r>
              <a:rPr lang="en-US" sz="1100" dirty="0" smtClean="0">
                <a:latin typeface="Arial" charset="0"/>
                <a:ea typeface="ＭＳ Ｐゴシック" pitchFamily="34" charset="-128"/>
                <a:cs typeface="ＭＳ Ｐゴシック" pitchFamily="-112" charset="-128"/>
              </a:rPr>
              <a:t>areas</a:t>
            </a:r>
            <a:r>
              <a:rPr lang="en-US" sz="1100" baseline="0" dirty="0" smtClean="0">
                <a:latin typeface="Arial" charset="0"/>
                <a:ea typeface="ＭＳ Ｐゴシック" pitchFamily="34" charset="-128"/>
                <a:cs typeface="ＭＳ Ｐゴシック" pitchFamily="-112" charset="-128"/>
              </a:rPr>
              <a:t> </a:t>
            </a:r>
            <a:r>
              <a:rPr lang="en-US" sz="1100" dirty="0" smtClean="0">
                <a:latin typeface="Arial" charset="0"/>
                <a:ea typeface="ＭＳ Ｐゴシック" pitchFamily="34" charset="-128"/>
                <a:cs typeface="ＭＳ Ｐゴシック" pitchFamily="-112" charset="-128"/>
              </a:rPr>
              <a:t>where </a:t>
            </a:r>
            <a:r>
              <a:rPr lang="en-US" sz="1100" dirty="0">
                <a:latin typeface="Arial" charset="0"/>
                <a:ea typeface="ＭＳ Ｐゴシック" pitchFamily="34" charset="-128"/>
                <a:cs typeface="ＭＳ Ｐゴシック" pitchFamily="-112" charset="-128"/>
              </a:rPr>
              <a:t>the generation is further from local loads. However, over 70% of current</a:t>
            </a:r>
          </a:p>
          <a:p>
            <a:r>
              <a:rPr lang="en-US" sz="1100" dirty="0">
                <a:latin typeface="Arial" charset="0"/>
                <a:ea typeface="ＭＳ Ｐゴシック" pitchFamily="34" charset="-128"/>
                <a:cs typeface="ＭＳ Ｐゴシック" pitchFamily="-112" charset="-128"/>
              </a:rPr>
              <a:t>applications received for new LER are in rural systems. Continuation of this “unguided”</a:t>
            </a:r>
          </a:p>
          <a:p>
            <a:r>
              <a:rPr lang="en-US" sz="1100" dirty="0">
                <a:latin typeface="Arial" charset="0"/>
                <a:ea typeface="ＭＳ Ｐゴシック" pitchFamily="34" charset="-128"/>
                <a:cs typeface="ＭＳ Ｐゴシック" pitchFamily="-112" charset="-128"/>
              </a:rPr>
              <a:t>scenario would result in overall costs estimated to be approximately $4.5 billion for</a:t>
            </a:r>
          </a:p>
          <a:p>
            <a:r>
              <a:rPr lang="en-US" sz="1100" dirty="0">
                <a:latin typeface="Arial" charset="0"/>
                <a:ea typeface="ＭＳ Ｐゴシック" pitchFamily="34" charset="-128"/>
                <a:cs typeface="ＭＳ Ｐゴシック" pitchFamily="-112" charset="-128"/>
              </a:rPr>
              <a:t>SCE’s estimated share of the 12,000 MW.</a:t>
            </a:r>
          </a:p>
          <a:p>
            <a:r>
              <a:rPr lang="en-US" sz="1100" b="1" dirty="0">
                <a:latin typeface="Arial" charset="0"/>
                <a:ea typeface="ＭＳ Ｐゴシック" pitchFamily="34" charset="-128"/>
                <a:cs typeface="ＭＳ Ｐゴシック" pitchFamily="-112" charset="-128"/>
              </a:rPr>
              <a:t> </a:t>
            </a:r>
            <a:r>
              <a:rPr lang="en-US" sz="1100" dirty="0">
                <a:latin typeface="Arial" charset="0"/>
                <a:ea typeface="ＭＳ Ｐゴシック" pitchFamily="34" charset="-128"/>
                <a:cs typeface="ＭＳ Ｐゴシック" pitchFamily="-112" charset="-128"/>
              </a:rPr>
              <a:t> Costs to connect generation were less in local urban load centers where the generation</a:t>
            </a:r>
          </a:p>
          <a:p>
            <a:r>
              <a:rPr lang="en-US" sz="1100" dirty="0">
                <a:latin typeface="Arial" charset="0"/>
                <a:ea typeface="ＭＳ Ｐゴシック" pitchFamily="34" charset="-128"/>
                <a:cs typeface="ＭＳ Ｐゴシック" pitchFamily="-112" charset="-128"/>
              </a:rPr>
              <a:t>is smaller and more likely to be installed onsite. In the “guided” scenario, where 70%</a:t>
            </a:r>
          </a:p>
          <a:p>
            <a:r>
              <a:rPr lang="en-US" sz="1100" dirty="0">
                <a:latin typeface="Arial" charset="0"/>
                <a:ea typeface="ＭＳ Ｐゴシック" pitchFamily="34" charset="-128"/>
                <a:cs typeface="ＭＳ Ｐゴシック" pitchFamily="-112" charset="-128"/>
              </a:rPr>
              <a:t>of new LER were located in the urban area, the overall costs of reaching SCE’s</a:t>
            </a:r>
          </a:p>
          <a:p>
            <a:r>
              <a:rPr lang="en-US" sz="1100" dirty="0">
                <a:latin typeface="Arial" charset="0"/>
                <a:ea typeface="ＭＳ Ｐゴシック" pitchFamily="34" charset="-128"/>
                <a:cs typeface="ＭＳ Ｐゴシック" pitchFamily="-112" charset="-128"/>
              </a:rPr>
              <a:t>projected portion of the Governor’s goal are estimated to be $2.1 billion. Though this is</a:t>
            </a:r>
          </a:p>
          <a:p>
            <a:r>
              <a:rPr lang="en-US" sz="1100" dirty="0">
                <a:latin typeface="Arial" charset="0"/>
                <a:ea typeface="ＭＳ Ｐゴシック" pitchFamily="34" charset="-128"/>
                <a:cs typeface="ＭＳ Ｐゴシック" pitchFamily="-112" charset="-128"/>
              </a:rPr>
              <a:t>still a significant investment, it represents a 45% decrease from the “unguided” case</a:t>
            </a:r>
            <a:r>
              <a:rPr lang="en-US" sz="1100" dirty="0" smtClean="0">
                <a:latin typeface="Arial" charset="0"/>
                <a:ea typeface="ＭＳ Ｐゴシック" pitchFamily="34" charset="-128"/>
                <a:cs typeface="ＭＳ Ｐゴシック" pitchFamily="-112" charset="-128"/>
              </a:rPr>
              <a:t>.</a:t>
            </a:r>
          </a:p>
          <a:p>
            <a:endParaRPr lang="en-US" sz="1100" dirty="0" smtClean="0">
              <a:latin typeface="Arial" charset="0"/>
              <a:ea typeface="ＭＳ Ｐゴシック" pitchFamily="34" charset="-128"/>
              <a:cs typeface="ＭＳ Ｐゴシック" pitchFamily="-112" charset="-128"/>
            </a:endParaRPr>
          </a:p>
          <a:p>
            <a:r>
              <a:rPr lang="en-US" sz="1200" dirty="0" smtClean="0"/>
              <a:t>All interconnection and upgrade costs are ultimately included in energy prices and T&amp;D charges reflected in rates</a:t>
            </a:r>
          </a:p>
          <a:p>
            <a:r>
              <a:rPr lang="en-US" sz="1200" dirty="0" smtClean="0"/>
              <a:t>The goal of new cost arrangements in this proceeding should be to reduce rates through optimal use of grid capacity and cost-effective interconnection policies for lower net cost of delivered energy</a:t>
            </a:r>
          </a:p>
          <a:p>
            <a:r>
              <a:rPr lang="en-US" sz="1200" dirty="0" smtClean="0"/>
              <a:t>Billions of dollars in avoided transmission may be saved if investments are cost-effectively redirected to enable generation close to loads within the local distribution system</a:t>
            </a:r>
          </a:p>
          <a:p>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(cl_06 10 April</a:t>
            </a:r>
            <a:r>
              <a:rPr lang="en-US" baseline="0" dirty="0" smtClean="0"/>
              <a:t> 2012)</a:t>
            </a:r>
          </a:p>
          <a:p>
            <a:endParaRPr lang="en-US" baseline="0" dirty="0" smtClean="0"/>
          </a:p>
          <a:p>
            <a:pPr eaLnBrk="1" hangingPunct="1">
              <a:spcBef>
                <a:spcPct val="0"/>
              </a:spcBef>
            </a:pPr>
            <a:r>
              <a:rPr lang="en-US" dirty="0" smtClean="0"/>
              <a:t>This</a:t>
            </a:r>
            <a:r>
              <a:rPr lang="en-US" baseline="0" dirty="0" smtClean="0"/>
              <a:t> chart shows the potential to reduce </a:t>
            </a:r>
            <a:r>
              <a:rPr lang="en-US" sz="1200" kern="1200" dirty="0" smtClean="0">
                <a:solidFill>
                  <a:schemeClr val="tx1"/>
                </a:solidFill>
                <a:latin typeface="+mn-lt"/>
                <a:ea typeface="+mn-ea"/>
                <a:cs typeface="+mn-cs"/>
              </a:rPr>
              <a:t>Transmission Access Charges</a:t>
            </a:r>
            <a:r>
              <a:rPr lang="en-US" sz="1200" kern="1200" baseline="0" dirty="0" smtClean="0">
                <a:solidFill>
                  <a:schemeClr val="tx1"/>
                </a:solidFill>
                <a:latin typeface="+mn-lt"/>
                <a:ea typeface="+mn-ea"/>
                <a:cs typeface="+mn-cs"/>
              </a:rPr>
              <a:t> by increasing DG</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All energy that comes of the T-Grid requires payment of TACs.</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Right now, CA ratepayers pay 1.1 cents per kWh </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The yellow line shows the expected growth over the next 25 years BAU. </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In 20 years, TACs will cost 2.5 cents per kWh</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The blue line is alternative.  If from this </a:t>
            </a:r>
            <a:r>
              <a:rPr lang="en-US" sz="1200" kern="1200" dirty="0" smtClean="0">
                <a:solidFill>
                  <a:schemeClr val="tx1"/>
                </a:solidFill>
                <a:latin typeface="+mn-lt"/>
                <a:ea typeface="+mn-ea"/>
                <a:cs typeface="+mn-cs"/>
              </a:rPr>
              <a:t>point forward, if we only added generation</a:t>
            </a:r>
            <a:r>
              <a:rPr lang="en-US" sz="1200" kern="1200" baseline="0" dirty="0" smtClean="0">
                <a:solidFill>
                  <a:schemeClr val="tx1"/>
                </a:solidFill>
                <a:latin typeface="+mn-lt"/>
                <a:ea typeface="+mn-ea"/>
                <a:cs typeface="+mn-cs"/>
              </a:rPr>
              <a:t> on the distribution grid</a:t>
            </a:r>
            <a:r>
              <a:rPr lang="en-US" sz="1200" kern="1200" dirty="0" smtClean="0">
                <a:solidFill>
                  <a:schemeClr val="tx1"/>
                </a:solidFill>
                <a:latin typeface="+mn-lt"/>
                <a:ea typeface="+mn-ea"/>
                <a:cs typeface="+mn-cs"/>
              </a:rPr>
              <a:t>, the blue line shows how TACs</a:t>
            </a:r>
            <a:r>
              <a:rPr lang="en-US" sz="1200" kern="1200" baseline="0" dirty="0" smtClean="0">
                <a:solidFill>
                  <a:schemeClr val="tx1"/>
                </a:solidFill>
                <a:latin typeface="+mn-lt"/>
                <a:ea typeface="+mn-ea"/>
                <a:cs typeface="+mn-cs"/>
              </a:rPr>
              <a:t> would decrease as existing investments depreciate over the next 20 years.  Eventually, we’d only pay basic operating and maintenance costs.  We’d also avoid stranded costs (anything we put into the t-grid becomes stranded costs as we transition to DG.)</a:t>
            </a:r>
          </a:p>
          <a:p>
            <a:pPr marL="171450" indent="-171450" eaLnBrk="1" hangingPunct="1">
              <a:spcBef>
                <a:spcPct val="0"/>
              </a:spcBef>
              <a:buFontTx/>
              <a:buChar char="-"/>
            </a:pPr>
            <a:r>
              <a:rPr lang="en-US" sz="1200" kern="1200" baseline="0" dirty="0" smtClean="0">
                <a:solidFill>
                  <a:schemeClr val="tx1"/>
                </a:solidFill>
                <a:latin typeface="+mn-lt"/>
                <a:ea typeface="+mn-ea"/>
                <a:cs typeface="+mn-cs"/>
              </a:rPr>
              <a:t>The green triangle represents the potential savings as the difference between business as usual and a DG future.  </a:t>
            </a:r>
          </a:p>
          <a:p>
            <a:endParaRPr lang="en-US" dirty="0"/>
          </a:p>
        </p:txBody>
      </p:sp>
      <p:sp>
        <p:nvSpPr>
          <p:cNvPr id="4" name="Slide Number Placeholder 3"/>
          <p:cNvSpPr>
            <a:spLocks noGrp="1"/>
          </p:cNvSpPr>
          <p:nvPr>
            <p:ph type="sldNum" sz="quarter" idx="10"/>
          </p:nvPr>
        </p:nvSpPr>
        <p:spPr/>
        <p:txBody>
          <a:bodyPr/>
          <a:lstStyle/>
          <a:p>
            <a:fld id="{14F73B3B-FDE2-1B4D-BEF7-9423ACA9C33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CLEAN Programs</a:t>
            </a:r>
            <a:r>
              <a:rPr lang="en-US" baseline="0" dirty="0" smtClean="0"/>
              <a:t> work in the U.S.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7</a:t>
            </a:fld>
            <a:endParaRPr 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t>Reactive</a:t>
            </a:r>
            <a:r>
              <a:rPr lang="en-US" sz="1200" baseline="0" dirty="0" smtClean="0"/>
              <a:t> power does not travel well.  </a:t>
            </a:r>
          </a:p>
          <a:p>
            <a:pPr marL="171450" indent="-171450">
              <a:buFont typeface="Arial"/>
              <a:buChar char="•"/>
            </a:pPr>
            <a:r>
              <a:rPr lang="en-US" sz="1200" dirty="0" smtClean="0"/>
              <a:t>This chart </a:t>
            </a:r>
            <a:r>
              <a:rPr lang="en-US" sz="1200" baseline="0" dirty="0" smtClean="0"/>
              <a:t>shows that reactive power </a:t>
            </a:r>
            <a:r>
              <a:rPr lang="en-US" sz="1200" b="0" baseline="0" dirty="0" smtClean="0"/>
              <a:t>has 8-20 times </a:t>
            </a:r>
            <a:r>
              <a:rPr lang="en-US" sz="1200" baseline="0" dirty="0" smtClean="0"/>
              <a:t>higher line losses than real power.  </a:t>
            </a:r>
          </a:p>
          <a:p>
            <a:pPr marL="171450" indent="-171450">
              <a:buFont typeface="Arial"/>
              <a:buChar char="•"/>
            </a:pPr>
            <a:r>
              <a:rPr lang="en-US" sz="1200" baseline="0" dirty="0" smtClean="0"/>
              <a:t>Also shows much higher transmission line vs. distribution line losses.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dirty="0" smtClean="0">
                <a:solidFill>
                  <a:schemeClr val="tx1"/>
                </a:solidFill>
              </a:rPr>
              <a:t>When a transmission path is lost, remaining lines are heavily loaded and losses are higher.</a:t>
            </a:r>
            <a:endParaRPr lang="en-US" sz="1200" baseline="0" dirty="0" smtClean="0"/>
          </a:p>
          <a:p>
            <a:pPr marL="0" lvl="0" indent="0">
              <a:buFont typeface="Arial"/>
              <a:buNone/>
            </a:pPr>
            <a:endParaRPr lang="en-US" sz="1200" baseline="0" dirty="0" smtClean="0"/>
          </a:p>
          <a:p>
            <a:pPr marL="0" lvl="0" indent="0">
              <a:buFont typeface="Arial"/>
              <a:buNone/>
            </a:pPr>
            <a:r>
              <a:rPr lang="en-US" sz="1200" b="0" baseline="0" dirty="0" smtClean="0"/>
              <a:t>Expert audience notes:	</a:t>
            </a:r>
          </a:p>
          <a:p>
            <a:pPr marL="228600" lvl="0" indent="-228600">
              <a:buFont typeface="Arial"/>
              <a:buChar char="•"/>
            </a:pPr>
            <a:r>
              <a:rPr lang="en-US" sz="1200" b="0" dirty="0" smtClean="0"/>
              <a:t>The zero crossing of the reactive losses lines are the Surge Impedance Loading (SIL) points at which there is a balance between</a:t>
            </a:r>
            <a:r>
              <a:rPr lang="en-US" sz="1200" b="0" baseline="0" dirty="0" smtClean="0"/>
              <a:t> producing and absorbing reactive power.  </a:t>
            </a:r>
          </a:p>
          <a:p>
            <a:pPr marL="228600" lvl="0" indent="-228600">
              <a:buFont typeface="Arial"/>
              <a:buChar char="•"/>
            </a:pPr>
            <a:r>
              <a:rPr lang="en-US" sz="1200" b="0" baseline="0" dirty="0" smtClean="0"/>
              <a:t>When conducting power below its SIL, the line is primarily capacitive and supplies reactive power, tending to raise system voltages (same thing capacitor banks are used for).  When the line carries more power than the SIL, it tends to absorb reactive power, lowering system voltages (same thing motor loads do). </a:t>
            </a:r>
          </a:p>
          <a:p>
            <a:pPr marL="228600" lvl="0" indent="-228600">
              <a:buFont typeface="Arial"/>
              <a:buChar char="•"/>
            </a:pPr>
            <a:r>
              <a:rPr lang="en-US" sz="1200" b="0" baseline="0" dirty="0" smtClean="0"/>
              <a:t>The reactive impedances in a transmission systems are typically 8-20 times larger than real impedances, hence reactive losses are much higher, especially when lines carry higher power above the SIL.</a:t>
            </a:r>
            <a:endParaRPr lang="en-US" sz="1200" b="0" dirty="0" smtClean="0"/>
          </a:p>
          <a:p>
            <a:pPr>
              <a:buFont typeface="Arial"/>
              <a:buNone/>
            </a:pPr>
            <a:endParaRPr lang="en-US" sz="1200" baseline="0" dirty="0" smtClean="0">
              <a:solidFill>
                <a:srgbClr val="0000FF"/>
              </a:solidFill>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sz="1200" b="0" i="0" u="none" strike="noStrike" kern="1200" baseline="0" dirty="0" smtClean="0">
                <a:solidFill>
                  <a:schemeClr val="tx1"/>
                </a:solidFill>
                <a:latin typeface="+mn-lt"/>
                <a:ea typeface="+mn-ea"/>
                <a:cs typeface="+mn-cs"/>
              </a:rPr>
              <a:t>Source:  “Local Dynamic Reactive Power for Correction of System Voltage Problems,” Oak Ridge National Laboratory, September 2008</a:t>
            </a:r>
            <a:endParaRPr lang="en-US" sz="1200" baseline="0" dirty="0" smtClean="0">
              <a:solidFill>
                <a:srgbClr val="0000FF"/>
              </a:solidFill>
            </a:endParaRPr>
          </a:p>
          <a:p>
            <a:pPr>
              <a:buFont typeface="Arial"/>
              <a:buNone/>
            </a:pP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8</a:t>
            </a:fld>
            <a:endParaRPr lang="en-US"/>
          </a:p>
        </p:txBody>
      </p:sp>
    </p:spTree>
    <p:extLst>
      <p:ext uri="{BB962C8B-B14F-4D97-AF65-F5344CB8AC3E}">
        <p14:creationId xmlns:p14="http://schemas.microsoft.com/office/powerpoint/2010/main" xmlns="" val="310049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marL="0" indent="0">
              <a:buFont typeface="Arial"/>
              <a:buNone/>
            </a:pPr>
            <a:r>
              <a:rPr lang="en-US" sz="1200" dirty="0" smtClean="0"/>
              <a:t>Note</a:t>
            </a:r>
            <a:r>
              <a:rPr lang="en-US" sz="1200" baseline="0" dirty="0" smtClean="0"/>
              <a:t>:  </a:t>
            </a:r>
            <a:r>
              <a:rPr lang="en-US" sz="1200" dirty="0" smtClean="0"/>
              <a:t>System operators traditionally</a:t>
            </a:r>
            <a:r>
              <a:rPr lang="en-US" sz="1200" baseline="0" dirty="0" smtClean="0"/>
              <a:t> have used centrally located resources to regulate voltage.  </a:t>
            </a:r>
            <a:r>
              <a:rPr lang="en-US" sz="1200" kern="1200" baseline="0" dirty="0" smtClean="0">
                <a:solidFill>
                  <a:schemeClr val="tx1"/>
                </a:solidFill>
                <a:effectLst/>
                <a:latin typeface="+mn-lt"/>
                <a:ea typeface="+mn-ea"/>
                <a:cs typeface="+mn-cs"/>
              </a:rPr>
              <a:t>Many of these conventional resources,</a:t>
            </a:r>
            <a:r>
              <a:rPr lang="en-US" sz="1200" kern="1200" dirty="0" smtClean="0">
                <a:solidFill>
                  <a:schemeClr val="tx1"/>
                </a:solidFill>
                <a:effectLst/>
                <a:latin typeface="+mn-lt"/>
                <a:ea typeface="+mn-ea"/>
                <a:cs typeface="+mn-cs"/>
              </a:rPr>
              <a:t> such as capacitors, large generators, and load tap changers, can take minutes to react. </a:t>
            </a:r>
            <a:endParaRPr lang="en-US" sz="1200" baseline="0" dirty="0" smtClean="0"/>
          </a:p>
        </p:txBody>
      </p:sp>
      <p:sp>
        <p:nvSpPr>
          <p:cNvPr id="178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431800"/>
            <a:fld id="{FC9F9FC8-75CB-4FAF-96F5-3520E76B73B0}" type="slidenum">
              <a:rPr lang="en-US" sz="1200">
                <a:latin typeface="Calibri" pitchFamily="34" charset="0"/>
              </a:rPr>
              <a:pPr algn="r" defTabSz="431800"/>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C508B5-F225-40DD-8407-E8318AD4C42D}" type="datetimeFigureOut">
              <a:rPr lang="en-US"/>
              <a:pPr>
                <a:defRPr/>
              </a:pPr>
              <a:t>8/21/2013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22C91-3FB2-43F9-9949-04F6B8F74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0444CA-DEC3-4ABF-8C48-4E5D93B4CB65}" type="datetimeFigureOut">
              <a:rPr lang="en-US"/>
              <a:pPr>
                <a:defRPr/>
              </a:pPr>
              <a:t>8/21/2013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B37E6-CD22-49CC-BADD-75E42F2059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FAF2F-10C4-4328-A8AA-03A2C7BFF111}" type="datetimeFigureOut">
              <a:rPr lang="en-US"/>
              <a:pPr>
                <a:defRPr/>
              </a:pPr>
              <a:t>8/21/2013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52FA3-021E-4592-9FF1-82436DE5D6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3E09A978-A590-4AB7-BA95-D9D43AD2A247}"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dirty="0">
                <a:solidFill>
                  <a:srgbClr val="595959"/>
                </a:solidFill>
                <a:ea typeface="+mn-ea"/>
                <a:cs typeface="Arial" pitchFamily="34" charset="0"/>
              </a:rPr>
              <a:t>Making Clean Local Energy Accessible Now</a:t>
            </a:r>
            <a:endParaRPr lang="en-CA" dirty="0">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dirty="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8977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22820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62620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0" name="Title 9"/>
          <p:cNvSpPr>
            <a:spLocks noGrp="1"/>
          </p:cNvSpPr>
          <p:nvPr>
            <p:ph type="title"/>
          </p:nvPr>
        </p:nvSpPr>
        <p:spPr>
          <a:xfrm>
            <a:off x="0" y="0"/>
            <a:ext cx="7391400" cy="762000"/>
          </a:xfrm>
        </p:spPr>
        <p:txBody>
          <a:bodyPr>
            <a:norm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pic>
        <p:nvPicPr>
          <p:cNvPr id="11" name="Picture 10" descr="Clean Coalition Logo_no tagline_updated_slideshowedit_zf2 yellow_final2.pdf"/>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xmlns="" val="294955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8C4FC4-56F2-49AB-B940-F5709FB4AD8C}" type="datetimeFigureOut">
              <a:rPr lang="en-US"/>
              <a:pPr>
                <a:defRPr/>
              </a:pPr>
              <a:t>8/21/2013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90D54-24FF-42BE-8BC1-A233B502C8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F45131-05E5-4B62-8F38-425FBD48F611}" type="datetimeFigureOut">
              <a:rPr lang="en-US"/>
              <a:pPr>
                <a:defRPr/>
              </a:pPr>
              <a:t>8/21/2013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0859A6-E972-4613-959A-F9A5636722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379D6-17AE-4994-A298-7B6B8B7D9A85}" type="datetimeFigureOut">
              <a:rPr lang="en-US"/>
              <a:pPr>
                <a:defRPr/>
              </a:pPr>
              <a:t>8/21/2013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F4495-860E-42AA-A67B-314F9E60F6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536D8D-0070-44B2-8C86-26C0E669AD3F}" type="datetimeFigureOut">
              <a:rPr lang="en-US"/>
              <a:pPr>
                <a:defRPr/>
              </a:pPr>
              <a:t>8/21/2013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B8F896-4515-4FB4-8E5C-5076072590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C1B51C-3FC7-4CC9-8C76-C55A980D40F4}" type="datetimeFigureOut">
              <a:rPr lang="en-US"/>
              <a:pPr>
                <a:defRPr/>
              </a:pPr>
              <a:t>8/21/2013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8C2C57-D3FC-4437-A608-7B3554B1F4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661B26-1CE3-400A-BDBF-F508010C9E5F}" type="datetimeFigureOut">
              <a:rPr lang="en-US"/>
              <a:pPr>
                <a:defRPr/>
              </a:pPr>
              <a:t>8/21/2013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FA218D-E735-45AC-BFC8-56F7F531C8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44FC2-1361-4592-98CB-61DD436C4FB7}" type="datetimeFigureOut">
              <a:rPr lang="en-US"/>
              <a:pPr>
                <a:defRPr/>
              </a:pPr>
              <a:t>8/21/2013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F31160-462F-4707-8E89-EA46A22788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3E43CA-B628-40B6-BF67-9086CF0336C7}" type="datetimeFigureOut">
              <a:rPr lang="en-US"/>
              <a:pPr>
                <a:defRPr/>
              </a:pPr>
              <a:t>8/21/2013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751F0-5427-480D-A56E-9898966E7E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F27C31-5808-4379-BD50-956F86C18A95}" type="datetimeFigureOut">
              <a:rPr lang="en-US"/>
              <a:pPr>
                <a:defRPr/>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16B9290-F18D-4632-A76D-600EE4AAEE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 id="2147483672" r:id="rId14"/>
    <p:sldLayoutId id="2147483673" r:id="rId15"/>
    <p:sldLayoutId id="2147483683" r:id="rId16"/>
    <p:sldLayoutId id="2147483684" r:id="rId1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clean-coalition.org/studie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431536" y="6461125"/>
            <a:ext cx="3505200" cy="369888"/>
          </a:xfrm>
          <a:prstGeom prst="rect">
            <a:avLst/>
          </a:prstGeom>
          <a:noFill/>
          <a:ln w="9525">
            <a:noFill/>
            <a:miter lim="800000"/>
            <a:headEnd/>
            <a:tailEnd/>
          </a:ln>
        </p:spPr>
        <p:txBody>
          <a:bodyPr>
            <a:spAutoFit/>
          </a:bodyPr>
          <a:lstStyle/>
          <a:p>
            <a:pPr algn="r"/>
            <a:r>
              <a:rPr lang="en-US" dirty="0" smtClean="0">
                <a:solidFill>
                  <a:srgbClr val="464646"/>
                </a:solidFill>
                <a:latin typeface="Informatic"/>
              </a:rPr>
              <a:t>22 August 2013</a:t>
            </a:r>
            <a:endParaRPr lang="en-US" dirty="0">
              <a:solidFill>
                <a:srgbClr val="464646"/>
              </a:solidFill>
              <a:latin typeface="Informatic"/>
            </a:endParaRPr>
          </a:p>
        </p:txBody>
      </p:sp>
      <p:sp>
        <p:nvSpPr>
          <p:cNvPr id="16387" name="TextBox 4"/>
          <p:cNvSpPr txBox="1">
            <a:spLocks noChangeArrowheads="1"/>
          </p:cNvSpPr>
          <p:nvPr/>
        </p:nvSpPr>
        <p:spPr bwMode="auto">
          <a:xfrm>
            <a:off x="225552" y="4803648"/>
            <a:ext cx="3810000" cy="1846659"/>
          </a:xfrm>
          <a:prstGeom prst="rect">
            <a:avLst/>
          </a:prstGeom>
          <a:noFill/>
          <a:ln w="9525">
            <a:noFill/>
            <a:miter lim="800000"/>
            <a:headEnd/>
            <a:tailEnd/>
          </a:ln>
        </p:spPr>
        <p:txBody>
          <a:bodyPr wrap="square">
            <a:spAutoFit/>
          </a:bodyPr>
          <a:lstStyle/>
          <a:p>
            <a:r>
              <a:rPr lang="en-US" sz="2400" dirty="0" smtClean="0">
                <a:solidFill>
                  <a:schemeClr val="bg1"/>
                </a:solidFill>
                <a:latin typeface="Informatic"/>
              </a:rPr>
              <a:t>Craig Lewis</a:t>
            </a:r>
            <a:endParaRPr lang="en-US" sz="2400" dirty="0">
              <a:solidFill>
                <a:schemeClr val="bg1"/>
              </a:solidFill>
              <a:latin typeface="Informatic"/>
            </a:endParaRPr>
          </a:p>
          <a:p>
            <a:r>
              <a:rPr lang="en-US" dirty="0" smtClean="0">
                <a:solidFill>
                  <a:schemeClr val="bg1"/>
                </a:solidFill>
                <a:latin typeface="Informatic"/>
              </a:rPr>
              <a:t>Executive Director</a:t>
            </a:r>
            <a:endParaRPr lang="en-US" dirty="0">
              <a:solidFill>
                <a:schemeClr val="bg1"/>
              </a:solidFill>
              <a:latin typeface="Informatic"/>
            </a:endParaRPr>
          </a:p>
          <a:p>
            <a:r>
              <a:rPr lang="en-US" dirty="0">
                <a:solidFill>
                  <a:schemeClr val="bg1"/>
                </a:solidFill>
                <a:latin typeface="Informatic"/>
              </a:rPr>
              <a:t>Clean Coalition</a:t>
            </a:r>
          </a:p>
          <a:p>
            <a:r>
              <a:rPr lang="en-US" dirty="0" smtClean="0">
                <a:solidFill>
                  <a:schemeClr val="bg1"/>
                </a:solidFill>
                <a:latin typeface="Informatic"/>
              </a:rPr>
              <a:t>650-796-2353 mobile</a:t>
            </a:r>
          </a:p>
          <a:p>
            <a:r>
              <a:rPr lang="en-US" dirty="0" smtClean="0">
                <a:solidFill>
                  <a:schemeClr val="bg1"/>
                </a:solidFill>
                <a:latin typeface="Informatic"/>
              </a:rPr>
              <a:t>craig@clean-coalition.org</a:t>
            </a:r>
            <a:endParaRPr lang="en-US" dirty="0">
              <a:solidFill>
                <a:schemeClr val="bg1"/>
              </a:solidFill>
              <a:latin typeface="Informatic"/>
            </a:endParaRPr>
          </a:p>
          <a:p>
            <a:endParaRPr lang="en-US" dirty="0">
              <a:solidFill>
                <a:schemeClr val="bg1"/>
              </a:solidFill>
              <a:latin typeface="Informatic"/>
            </a:endParaRPr>
          </a:p>
        </p:txBody>
      </p:sp>
      <p:sp>
        <p:nvSpPr>
          <p:cNvPr id="16388" name="TextBox 6"/>
          <p:cNvSpPr txBox="1">
            <a:spLocks noChangeArrowheads="1"/>
          </p:cNvSpPr>
          <p:nvPr/>
        </p:nvSpPr>
        <p:spPr bwMode="auto">
          <a:xfrm>
            <a:off x="-63500" y="2487168"/>
            <a:ext cx="9232900" cy="1138773"/>
          </a:xfrm>
          <a:prstGeom prst="rect">
            <a:avLst/>
          </a:prstGeom>
          <a:noFill/>
          <a:ln w="9525">
            <a:noFill/>
            <a:miter lim="800000"/>
            <a:headEnd/>
            <a:tailEnd/>
          </a:ln>
        </p:spPr>
        <p:txBody>
          <a:bodyPr wrap="square">
            <a:spAutoFit/>
          </a:bodyPr>
          <a:lstStyle/>
          <a:p>
            <a:pPr algn="ctr"/>
            <a:r>
              <a:rPr lang="en-US" sz="3600" dirty="0" smtClean="0">
                <a:solidFill>
                  <a:srgbClr val="535353"/>
                </a:solidFill>
                <a:latin typeface="Helvetica" pitchFamily="34" charset="0"/>
              </a:rPr>
              <a:t>Distributed Generation + Intelligent Grid</a:t>
            </a:r>
          </a:p>
          <a:p>
            <a:pPr algn="ctr"/>
            <a:r>
              <a:rPr lang="en-US" sz="3200" dirty="0" smtClean="0">
                <a:solidFill>
                  <a:schemeClr val="bg1"/>
                </a:solidFill>
                <a:latin typeface="Helvetica" charset="0"/>
              </a:rPr>
              <a:t>Optimizing Value for Ratepayers</a:t>
            </a:r>
            <a:endParaRPr lang="en-US" sz="3600" dirty="0" smtClean="0">
              <a:latin typeface="Helvetica"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3467" y="685292"/>
            <a:ext cx="5342108" cy="978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762000"/>
          </a:xfrm>
        </p:spPr>
        <p:txBody>
          <a:bodyPr>
            <a:normAutofit/>
          </a:bodyPr>
          <a:lstStyle/>
          <a:p>
            <a:pPr lvl="0"/>
            <a:r>
              <a:rPr lang="en-US" dirty="0"/>
              <a:t>Advanced Inverters – Reactive </a:t>
            </a:r>
            <a:r>
              <a:rPr lang="en-US" dirty="0" smtClean="0"/>
              <a:t>Power (Oversized)</a:t>
            </a:r>
            <a:endParaRPr lang="en-US" dirty="0"/>
          </a:p>
        </p:txBody>
      </p:sp>
      <p:cxnSp>
        <p:nvCxnSpPr>
          <p:cNvPr id="10" name="Straight Connector 9"/>
          <p:cNvCxnSpPr>
            <a:stCxn id="12" idx="0"/>
            <a:endCxn id="12" idx="4"/>
          </p:cNvCxnSpPr>
          <p:nvPr/>
        </p:nvCxnSpPr>
        <p:spPr>
          <a:xfrm>
            <a:off x="2635955" y="1259251"/>
            <a:ext cx="0" cy="4876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146753" y="3619393"/>
            <a:ext cx="4955822" cy="1543"/>
          </a:xfrm>
          <a:prstGeom prst="line">
            <a:avLst/>
          </a:prstGeom>
        </p:spPr>
        <p:style>
          <a:lnRef idx="1">
            <a:schemeClr val="accent4"/>
          </a:lnRef>
          <a:fillRef idx="0">
            <a:schemeClr val="accent4"/>
          </a:fillRef>
          <a:effectRef idx="0">
            <a:schemeClr val="accent4"/>
          </a:effectRef>
          <a:fontRef idx="minor">
            <a:schemeClr val="tx1"/>
          </a:fontRef>
        </p:style>
      </p:cxnSp>
      <p:sp>
        <p:nvSpPr>
          <p:cNvPr id="12" name="Oval 11"/>
          <p:cNvSpPr/>
          <p:nvPr/>
        </p:nvSpPr>
        <p:spPr>
          <a:xfrm>
            <a:off x="158044" y="1259251"/>
            <a:ext cx="4955822" cy="487680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672665" y="3602042"/>
            <a:ext cx="2429910" cy="17351"/>
          </a:xfrm>
          <a:prstGeom prst="straightConnector1">
            <a:avLst/>
          </a:prstGeom>
          <a:ln w="635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24664" y="2590800"/>
            <a:ext cx="2477911" cy="1028594"/>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44770" y="3553413"/>
            <a:ext cx="845241" cy="646331"/>
          </a:xfrm>
          <a:prstGeom prst="rect">
            <a:avLst/>
          </a:prstGeom>
          <a:noFill/>
        </p:spPr>
        <p:txBody>
          <a:bodyPr wrap="square" rtlCol="0">
            <a:spAutoFit/>
          </a:bodyPr>
          <a:lstStyle/>
          <a:p>
            <a:pPr algn="ctr"/>
            <a:r>
              <a:rPr lang="en-US" dirty="0" smtClean="0"/>
              <a:t>P</a:t>
            </a:r>
          </a:p>
          <a:p>
            <a:pPr algn="ctr"/>
            <a:r>
              <a:rPr lang="en-US" dirty="0" smtClean="0"/>
              <a:t>100%</a:t>
            </a:r>
            <a:endParaRPr lang="en-US" dirty="0"/>
          </a:p>
        </p:txBody>
      </p:sp>
      <p:sp>
        <p:nvSpPr>
          <p:cNvPr id="18" name="TextBox 17"/>
          <p:cNvSpPr txBox="1"/>
          <p:nvPr/>
        </p:nvSpPr>
        <p:spPr>
          <a:xfrm>
            <a:off x="4961466" y="2666762"/>
            <a:ext cx="982134" cy="584776"/>
          </a:xfrm>
          <a:prstGeom prst="rect">
            <a:avLst/>
          </a:prstGeom>
          <a:noFill/>
        </p:spPr>
        <p:txBody>
          <a:bodyPr wrap="square" rtlCol="0">
            <a:spAutoFit/>
          </a:bodyPr>
          <a:lstStyle/>
          <a:p>
            <a:pPr algn="ctr"/>
            <a:r>
              <a:rPr lang="en-US" sz="1600" dirty="0" smtClean="0"/>
              <a:t>Q</a:t>
            </a:r>
          </a:p>
          <a:p>
            <a:pPr algn="ctr"/>
            <a:r>
              <a:rPr lang="en-US" sz="1600" dirty="0" smtClean="0"/>
              <a:t>  45.8%</a:t>
            </a:r>
            <a:endParaRPr lang="en-US" sz="1600" dirty="0"/>
          </a:p>
        </p:txBody>
      </p:sp>
      <p:sp>
        <p:nvSpPr>
          <p:cNvPr id="21" name="TextBox 20"/>
          <p:cNvSpPr txBox="1"/>
          <p:nvPr/>
        </p:nvSpPr>
        <p:spPr>
          <a:xfrm>
            <a:off x="2672665" y="2482096"/>
            <a:ext cx="876667" cy="646331"/>
          </a:xfrm>
          <a:prstGeom prst="rect">
            <a:avLst/>
          </a:prstGeom>
          <a:noFill/>
        </p:spPr>
        <p:txBody>
          <a:bodyPr wrap="square" rtlCol="0">
            <a:spAutoFit/>
          </a:bodyPr>
          <a:lstStyle/>
          <a:p>
            <a:pPr algn="ctr"/>
            <a:r>
              <a:rPr lang="en-US" dirty="0" smtClean="0"/>
              <a:t>S</a:t>
            </a:r>
          </a:p>
          <a:p>
            <a:pPr algn="ctr"/>
            <a:r>
              <a:rPr lang="en-US" dirty="0" smtClean="0"/>
              <a:t>110%</a:t>
            </a:r>
            <a:endParaRPr lang="en-US" dirty="0"/>
          </a:p>
        </p:txBody>
      </p:sp>
      <p:sp>
        <p:nvSpPr>
          <p:cNvPr id="22" name="TextBox 21"/>
          <p:cNvSpPr txBox="1"/>
          <p:nvPr/>
        </p:nvSpPr>
        <p:spPr>
          <a:xfrm>
            <a:off x="1890892" y="990600"/>
            <a:ext cx="1341990" cy="276999"/>
          </a:xfrm>
          <a:prstGeom prst="rect">
            <a:avLst/>
          </a:prstGeom>
          <a:noFill/>
        </p:spPr>
        <p:txBody>
          <a:bodyPr wrap="square" rtlCol="0">
            <a:spAutoFit/>
          </a:bodyPr>
          <a:lstStyle/>
          <a:p>
            <a:pPr algn="ctr"/>
            <a:r>
              <a:rPr lang="en-US" sz="1200" dirty="0" smtClean="0"/>
              <a:t>REACTIVE (Q)</a:t>
            </a:r>
            <a:endParaRPr lang="en-US" sz="1200" dirty="0"/>
          </a:p>
        </p:txBody>
      </p:sp>
      <p:sp>
        <p:nvSpPr>
          <p:cNvPr id="23" name="TextBox 22"/>
          <p:cNvSpPr txBox="1"/>
          <p:nvPr/>
        </p:nvSpPr>
        <p:spPr>
          <a:xfrm>
            <a:off x="163443" y="3351954"/>
            <a:ext cx="1445223" cy="276999"/>
          </a:xfrm>
          <a:prstGeom prst="rect">
            <a:avLst/>
          </a:prstGeom>
          <a:noFill/>
        </p:spPr>
        <p:txBody>
          <a:bodyPr wrap="square" rtlCol="0">
            <a:spAutoFit/>
          </a:bodyPr>
          <a:lstStyle/>
          <a:p>
            <a:r>
              <a:rPr lang="en-US" sz="1200" dirty="0" smtClean="0"/>
              <a:t>REAL (P)</a:t>
            </a:r>
            <a:endParaRPr lang="en-US" sz="1200" dirty="0"/>
          </a:p>
        </p:txBody>
      </p:sp>
      <p:cxnSp>
        <p:nvCxnSpPr>
          <p:cNvPr id="24" name="Straight Arrow Connector 23"/>
          <p:cNvCxnSpPr/>
          <p:nvPr/>
        </p:nvCxnSpPr>
        <p:spPr>
          <a:xfrm flipV="1">
            <a:off x="5102575" y="2590800"/>
            <a:ext cx="0" cy="1011242"/>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102364" y="3652267"/>
            <a:ext cx="211" cy="928359"/>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24664" y="3652267"/>
            <a:ext cx="2477700" cy="936986"/>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2300" y="2561272"/>
            <a:ext cx="3045500" cy="1477328"/>
          </a:xfrm>
          <a:prstGeom prst="rect">
            <a:avLst/>
          </a:prstGeom>
          <a:noFill/>
        </p:spPr>
        <p:txBody>
          <a:bodyPr wrap="none" rtlCol="0">
            <a:spAutoFit/>
          </a:bodyPr>
          <a:lstStyle/>
          <a:p>
            <a:r>
              <a:rPr lang="en-US" dirty="0">
                <a:solidFill>
                  <a:srgbClr val="0000FF"/>
                </a:solidFill>
              </a:rPr>
              <a:t>100 MW </a:t>
            </a:r>
            <a:r>
              <a:rPr lang="en-US" dirty="0" smtClean="0"/>
              <a:t>solar PV</a:t>
            </a:r>
            <a:r>
              <a:rPr lang="en-US" dirty="0" smtClean="0">
                <a:solidFill>
                  <a:srgbClr val="000000"/>
                </a:solidFill>
              </a:rPr>
              <a:t> </a:t>
            </a:r>
            <a:r>
              <a:rPr lang="en-US" dirty="0">
                <a:solidFill>
                  <a:srgbClr val="000000"/>
                </a:solidFill>
              </a:rPr>
              <a:t>AC </a:t>
            </a:r>
            <a:r>
              <a:rPr lang="en-US" dirty="0" smtClean="0">
                <a:solidFill>
                  <a:srgbClr val="000000"/>
                </a:solidFill>
              </a:rPr>
              <a:t>power</a:t>
            </a:r>
          </a:p>
          <a:p>
            <a:r>
              <a:rPr lang="en-US" dirty="0" smtClean="0">
                <a:solidFill>
                  <a:srgbClr val="0000FF"/>
                </a:solidFill>
              </a:rPr>
              <a:t>110 MW </a:t>
            </a:r>
            <a:r>
              <a:rPr lang="en-US" dirty="0" smtClean="0">
                <a:solidFill>
                  <a:srgbClr val="000000"/>
                </a:solidFill>
              </a:rPr>
              <a:t>inverter</a:t>
            </a:r>
          </a:p>
          <a:p>
            <a:r>
              <a:rPr lang="en-US" dirty="0" smtClean="0">
                <a:solidFill>
                  <a:srgbClr val="000000"/>
                </a:solidFill>
              </a:rPr>
              <a:t>0.9 </a:t>
            </a:r>
            <a:r>
              <a:rPr lang="en-US" dirty="0">
                <a:solidFill>
                  <a:srgbClr val="000000"/>
                </a:solidFill>
              </a:rPr>
              <a:t>Power Factor</a:t>
            </a:r>
          </a:p>
          <a:p>
            <a:r>
              <a:rPr lang="en-US" dirty="0" smtClean="0">
                <a:solidFill>
                  <a:srgbClr val="0000FF"/>
                </a:solidFill>
              </a:rPr>
              <a:t>45.8 </a:t>
            </a:r>
            <a:r>
              <a:rPr lang="en-US" dirty="0" err="1" smtClean="0">
                <a:solidFill>
                  <a:srgbClr val="0000FF"/>
                </a:solidFill>
              </a:rPr>
              <a:t>MVAr</a:t>
            </a:r>
            <a:r>
              <a:rPr lang="en-US" dirty="0" smtClean="0">
                <a:solidFill>
                  <a:srgbClr val="0000FF"/>
                </a:solidFill>
              </a:rPr>
              <a:t> </a:t>
            </a:r>
            <a:r>
              <a:rPr lang="en-US" dirty="0" smtClean="0">
                <a:solidFill>
                  <a:srgbClr val="000000"/>
                </a:solidFill>
              </a:rPr>
              <a:t>Reactive Power</a:t>
            </a:r>
          </a:p>
          <a:p>
            <a:r>
              <a:rPr lang="en-US" dirty="0" smtClean="0">
                <a:solidFill>
                  <a:srgbClr val="0000FF"/>
                </a:solidFill>
              </a:rPr>
              <a:t>100 MW </a:t>
            </a:r>
            <a:r>
              <a:rPr lang="en-US" dirty="0" smtClean="0">
                <a:solidFill>
                  <a:srgbClr val="000000"/>
                </a:solidFill>
              </a:rPr>
              <a:t>Real Power</a:t>
            </a:r>
            <a:endParaRPr lang="en-US" dirty="0">
              <a:solidFill>
                <a:srgbClr val="000000"/>
              </a:solidFill>
            </a:endParaRPr>
          </a:p>
        </p:txBody>
      </p:sp>
      <p:cxnSp>
        <p:nvCxnSpPr>
          <p:cNvPr id="26" name="Straight Arrow Connector 25"/>
          <p:cNvCxnSpPr/>
          <p:nvPr/>
        </p:nvCxnSpPr>
        <p:spPr>
          <a:xfrm flipH="1" flipV="1">
            <a:off x="5175254" y="3733800"/>
            <a:ext cx="98848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047540" y="4724400"/>
            <a:ext cx="3944060" cy="1676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Oversized inverter:</a:t>
            </a:r>
          </a:p>
          <a:p>
            <a:pPr marL="285750" indent="-285750">
              <a:buFont typeface="Arial"/>
              <a:buChar char="•"/>
            </a:pPr>
            <a:r>
              <a:rPr lang="en-US" dirty="0" smtClean="0">
                <a:solidFill>
                  <a:srgbClr val="000000"/>
                </a:solidFill>
              </a:rPr>
              <a:t>No reduction of PV real power</a:t>
            </a:r>
          </a:p>
          <a:p>
            <a:pPr marL="285750" indent="-285750">
              <a:buFont typeface="Arial"/>
              <a:buChar char="•"/>
            </a:pPr>
            <a:r>
              <a:rPr lang="en-US" dirty="0" smtClean="0">
                <a:solidFill>
                  <a:srgbClr val="000000"/>
                </a:solidFill>
              </a:rPr>
              <a:t>Draws up to 10 MW real power from the grid</a:t>
            </a:r>
          </a:p>
          <a:p>
            <a:pPr marL="285750" indent="-285750">
              <a:buFont typeface="Arial"/>
              <a:buChar char="•"/>
            </a:pPr>
            <a:r>
              <a:rPr lang="en-US" dirty="0" smtClean="0">
                <a:solidFill>
                  <a:srgbClr val="000000"/>
                </a:solidFill>
              </a:rPr>
              <a:t>Provides reactive power 24/7/365</a:t>
            </a:r>
            <a:endParaRPr lang="en-US" dirty="0">
              <a:solidFill>
                <a:srgbClr val="000000"/>
              </a:solidFill>
            </a:endParaRPr>
          </a:p>
        </p:txBody>
      </p:sp>
      <p:sp>
        <p:nvSpPr>
          <p:cNvPr id="31" name="TextBox 30"/>
          <p:cNvSpPr txBox="1"/>
          <p:nvPr/>
        </p:nvSpPr>
        <p:spPr>
          <a:xfrm>
            <a:off x="5091287" y="990600"/>
            <a:ext cx="3897491" cy="1200329"/>
          </a:xfrm>
          <a:prstGeom prst="rect">
            <a:avLst/>
          </a:prstGeom>
          <a:noFill/>
        </p:spPr>
        <p:txBody>
          <a:bodyPr wrap="square" rtlCol="0">
            <a:spAutoFit/>
          </a:bodyPr>
          <a:lstStyle/>
          <a:p>
            <a:pPr marL="312738" indent="-312738"/>
            <a:r>
              <a:rPr lang="en-US" b="1" dirty="0"/>
              <a:t>P</a:t>
            </a:r>
            <a:r>
              <a:rPr lang="en-US" b="1" dirty="0" smtClean="0"/>
              <a:t>: </a:t>
            </a:r>
            <a:r>
              <a:rPr lang="en-US" dirty="0" smtClean="0"/>
              <a:t>Real power (performs work)</a:t>
            </a:r>
          </a:p>
          <a:p>
            <a:pPr marL="312738" indent="-312738"/>
            <a:r>
              <a:rPr lang="en-US" b="1" dirty="0" smtClean="0"/>
              <a:t>Q: </a:t>
            </a:r>
            <a:r>
              <a:rPr lang="en-US" dirty="0" smtClean="0"/>
              <a:t>Reactive power (voltage regulation)</a:t>
            </a:r>
          </a:p>
          <a:p>
            <a:pPr marL="312738" indent="-312738"/>
            <a:r>
              <a:rPr lang="en-US" b="1" dirty="0" smtClean="0"/>
              <a:t>S: </a:t>
            </a:r>
            <a:r>
              <a:rPr lang="en-US" dirty="0" smtClean="0"/>
              <a:t>Apparent power (total power)</a:t>
            </a:r>
            <a:endParaRPr lang="en-US" dirty="0"/>
          </a:p>
        </p:txBody>
      </p:sp>
    </p:spTree>
    <p:extLst>
      <p:ext uri="{BB962C8B-B14F-4D97-AF65-F5344CB8AC3E}">
        <p14:creationId xmlns:p14="http://schemas.microsoft.com/office/powerpoint/2010/main" xmlns="" val="136936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Advanced Inverters </a:t>
            </a:r>
            <a:r>
              <a:rPr lang="en-US" dirty="0" smtClean="0"/>
              <a:t>Gaining Broad </a:t>
            </a:r>
            <a:r>
              <a:rPr lang="en-US" dirty="0" smtClean="0"/>
              <a:t>Agreement</a:t>
            </a:r>
            <a:endParaRPr lang="en-US" dirty="0"/>
          </a:p>
        </p:txBody>
      </p:sp>
      <p:pic>
        <p:nvPicPr>
          <p:cNvPr id="3" name="Picture 2"/>
          <p:cNvPicPr>
            <a:picLocks noChangeAspect="1"/>
          </p:cNvPicPr>
          <p:nvPr/>
        </p:nvPicPr>
        <p:blipFill>
          <a:blip r:embed="rId3"/>
          <a:stretch>
            <a:fillRect/>
          </a:stretch>
        </p:blipFill>
        <p:spPr>
          <a:xfrm>
            <a:off x="5050117" y="945777"/>
            <a:ext cx="3940735" cy="647159"/>
          </a:xfrm>
          <a:prstGeom prst="rect">
            <a:avLst/>
          </a:prstGeom>
        </p:spPr>
      </p:pic>
      <p:sp>
        <p:nvSpPr>
          <p:cNvPr id="5" name="Content Placeholder 6"/>
          <p:cNvSpPr>
            <a:spLocks noGrp="1"/>
          </p:cNvSpPr>
          <p:nvPr>
            <p:ph idx="1"/>
          </p:nvPr>
        </p:nvSpPr>
        <p:spPr>
          <a:xfrm>
            <a:off x="0" y="1165415"/>
            <a:ext cx="8426823" cy="5647762"/>
          </a:xfrm>
        </p:spPr>
        <p:txBody>
          <a:bodyPr>
            <a:normAutofit/>
          </a:bodyPr>
          <a:lstStyle/>
          <a:p>
            <a:r>
              <a:rPr lang="en-US" sz="2400" dirty="0">
                <a:solidFill>
                  <a:schemeClr val="tx1"/>
                </a:solidFill>
              </a:rPr>
              <a:t>WEIL Pushing for Smart Inverters</a:t>
            </a:r>
          </a:p>
          <a:p>
            <a:pPr lvl="1"/>
            <a:r>
              <a:rPr lang="en-US" sz="2000" dirty="0">
                <a:solidFill>
                  <a:schemeClr val="tx1"/>
                </a:solidFill>
              </a:rPr>
              <a:t>Western utility group called for policymakers to require smart inverters for all new solar facilities in August 2013 letter.</a:t>
            </a:r>
          </a:p>
          <a:p>
            <a:pPr lvl="1"/>
            <a:r>
              <a:rPr lang="en-US" sz="2000" dirty="0">
                <a:solidFill>
                  <a:schemeClr val="tx1"/>
                </a:solidFill>
              </a:rPr>
              <a:t>Framed issue in terms of DG causing problems that can be inexpensively solved with advanced inverters.</a:t>
            </a:r>
          </a:p>
          <a:p>
            <a:pPr lvl="1"/>
            <a:r>
              <a:rPr lang="en-US" sz="2000" dirty="0">
                <a:solidFill>
                  <a:schemeClr val="tx1"/>
                </a:solidFill>
              </a:rPr>
              <a:t>Pointed out that Germany required everyone to retrofit inverters.</a:t>
            </a:r>
          </a:p>
          <a:p>
            <a:r>
              <a:rPr lang="en-US" sz="2000" dirty="0" smtClean="0">
                <a:solidFill>
                  <a:schemeClr val="tx1"/>
                </a:solidFill>
              </a:rPr>
              <a:t>Accordingly, </a:t>
            </a:r>
            <a:r>
              <a:rPr lang="en-US" sz="2000" dirty="0">
                <a:solidFill>
                  <a:schemeClr val="tx1"/>
                </a:solidFill>
              </a:rPr>
              <a:t>the Clean Coalition is educating policymakers about how DG </a:t>
            </a:r>
            <a:r>
              <a:rPr lang="en-US" sz="2000" dirty="0" smtClean="0">
                <a:solidFill>
                  <a:schemeClr val="tx1"/>
                </a:solidFill>
              </a:rPr>
              <a:t>combined with </a:t>
            </a:r>
            <a:r>
              <a:rPr lang="en-US" sz="2000" dirty="0">
                <a:solidFill>
                  <a:schemeClr val="tx1"/>
                </a:solidFill>
              </a:rPr>
              <a:t>advanced inverters </a:t>
            </a:r>
            <a:r>
              <a:rPr lang="en-US" sz="2000" dirty="0" smtClean="0">
                <a:solidFill>
                  <a:schemeClr val="tx1"/>
                </a:solidFill>
              </a:rPr>
              <a:t>cost-effectively improves </a:t>
            </a:r>
            <a:r>
              <a:rPr lang="en-US" sz="2000" dirty="0">
                <a:solidFill>
                  <a:schemeClr val="tx1"/>
                </a:solidFill>
              </a:rPr>
              <a:t>grid reliability and efficiency compared with conventional solutions.</a:t>
            </a:r>
          </a:p>
          <a:p>
            <a:pPr marL="0" indent="0" algn="ctr">
              <a:buNone/>
            </a:pPr>
            <a:endParaRPr lang="en-US" sz="1000" dirty="0">
              <a:solidFill>
                <a:schemeClr val="tx1"/>
              </a:solidFill>
            </a:endParaRPr>
          </a:p>
          <a:p>
            <a:r>
              <a:rPr lang="en-US" sz="2000" dirty="0">
                <a:solidFill>
                  <a:schemeClr val="tx1"/>
                </a:solidFill>
              </a:rPr>
              <a:t>WEIL Group includes:</a:t>
            </a:r>
          </a:p>
          <a:p>
            <a:pPr lvl="1"/>
            <a:r>
              <a:rPr lang="en-US" sz="1800" dirty="0">
                <a:solidFill>
                  <a:schemeClr val="tx1"/>
                </a:solidFill>
              </a:rPr>
              <a:t>SCE, SDG&amp;E, PG&amp;E, SMUD, LADWP</a:t>
            </a:r>
          </a:p>
          <a:p>
            <a:pPr lvl="1"/>
            <a:r>
              <a:rPr lang="en-US" sz="1800" dirty="0">
                <a:solidFill>
                  <a:schemeClr val="tx1"/>
                </a:solidFill>
              </a:rPr>
              <a:t>Arizona Public Service</a:t>
            </a:r>
          </a:p>
          <a:p>
            <a:pPr lvl="1"/>
            <a:r>
              <a:rPr lang="en-US" sz="1800" dirty="0">
                <a:solidFill>
                  <a:schemeClr val="tx1"/>
                </a:solidFill>
              </a:rPr>
              <a:t>Portland General Electric</a:t>
            </a:r>
          </a:p>
          <a:p>
            <a:pPr lvl="1"/>
            <a:r>
              <a:rPr lang="en-US" sz="1800" dirty="0">
                <a:solidFill>
                  <a:schemeClr val="tx1"/>
                </a:solidFill>
              </a:rPr>
              <a:t>Salt River Project</a:t>
            </a:r>
          </a:p>
          <a:p>
            <a:pPr lvl="1"/>
            <a:r>
              <a:rPr lang="en-US" sz="1800" dirty="0">
                <a:solidFill>
                  <a:schemeClr val="tx1"/>
                </a:solidFill>
              </a:rPr>
              <a:t>Several others</a:t>
            </a:r>
          </a:p>
        </p:txBody>
      </p:sp>
    </p:spTree>
    <p:extLst>
      <p:ext uri="{BB962C8B-B14F-4D97-AF65-F5344CB8AC3E}">
        <p14:creationId xmlns:p14="http://schemas.microsoft.com/office/powerpoint/2010/main" xmlns="" val="174411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utterstock_94317997.jpg"/>
          <p:cNvPicPr>
            <a:picLocks/>
          </p:cNvPicPr>
          <p:nvPr/>
        </p:nvPicPr>
        <p:blipFill rotWithShape="1">
          <a:blip r:embed="rId3" cstate="screen">
            <a:extLst>
              <a:ext uri="{28A0092B-C50C-407E-A947-70E740481C1C}">
                <a14:useLocalDpi xmlns:a14="http://schemas.microsoft.com/office/drawing/2010/main" xmlns=""/>
              </a:ext>
            </a:extLst>
          </a:blip>
          <a:srcRect t="-441"/>
          <a:stretch/>
        </p:blipFill>
        <p:spPr>
          <a:xfrm>
            <a:off x="5111497" y="990600"/>
            <a:ext cx="4032503" cy="347472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0" y="990600"/>
            <a:ext cx="4029242" cy="3474720"/>
          </a:xfrm>
          <a:prstGeom prst="rect">
            <a:avLst/>
          </a:prstGeom>
        </p:spPr>
      </p:pic>
      <p:sp>
        <p:nvSpPr>
          <p:cNvPr id="2" name="Title 1"/>
          <p:cNvSpPr>
            <a:spLocks noGrp="1"/>
          </p:cNvSpPr>
          <p:nvPr>
            <p:ph type="title"/>
          </p:nvPr>
        </p:nvSpPr>
        <p:spPr/>
        <p:txBody>
          <a:bodyPr>
            <a:normAutofit/>
          </a:bodyPr>
          <a:lstStyle/>
          <a:p>
            <a:pPr lvl="0"/>
            <a:r>
              <a:rPr lang="en-US" dirty="0" smtClean="0"/>
              <a:t>Replacing SONGS with PV + Advanced Inverters</a:t>
            </a:r>
            <a:endParaRPr lang="en-US" dirty="0"/>
          </a:p>
        </p:txBody>
      </p:sp>
      <p:sp>
        <p:nvSpPr>
          <p:cNvPr id="4" name="Rounded Rectangle 3"/>
          <p:cNvSpPr/>
          <p:nvPr/>
        </p:nvSpPr>
        <p:spPr>
          <a:xfrm>
            <a:off x="237958" y="4800600"/>
            <a:ext cx="3191042"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Huntington Beach </a:t>
            </a:r>
            <a:br>
              <a:rPr lang="en-US" dirty="0" smtClean="0">
                <a:solidFill>
                  <a:schemeClr val="tx1"/>
                </a:solidFill>
              </a:rPr>
            </a:br>
            <a:r>
              <a:rPr lang="en-US" dirty="0" smtClean="0">
                <a:solidFill>
                  <a:schemeClr val="tx1"/>
                </a:solidFill>
              </a:rPr>
              <a:t>290 </a:t>
            </a:r>
            <a:r>
              <a:rPr lang="en-US" dirty="0" err="1" smtClean="0">
                <a:solidFill>
                  <a:schemeClr val="tx1"/>
                </a:solidFill>
              </a:rPr>
              <a:t>MVars</a:t>
            </a:r>
            <a:endParaRPr lang="en-US" dirty="0" smtClean="0">
              <a:solidFill>
                <a:schemeClr val="tx1"/>
              </a:solidFill>
            </a:endParaRPr>
          </a:p>
          <a:p>
            <a:pPr algn="ctr"/>
            <a:r>
              <a:rPr lang="en-US" dirty="0" smtClean="0">
                <a:solidFill>
                  <a:schemeClr val="tx1"/>
                </a:solidFill>
              </a:rPr>
              <a:t>(minus line losses = </a:t>
            </a:r>
            <a:br>
              <a:rPr lang="en-US" dirty="0" smtClean="0">
                <a:solidFill>
                  <a:schemeClr val="tx1"/>
                </a:solidFill>
              </a:rPr>
            </a:br>
            <a:r>
              <a:rPr lang="en-US" b="1" dirty="0" smtClean="0">
                <a:solidFill>
                  <a:schemeClr val="tx1"/>
                </a:solidFill>
              </a:rPr>
              <a:t>261 </a:t>
            </a:r>
            <a:r>
              <a:rPr lang="en-US" b="1" dirty="0" err="1" smtClean="0">
                <a:solidFill>
                  <a:schemeClr val="tx1"/>
                </a:solidFill>
              </a:rPr>
              <a:t>MVars</a:t>
            </a:r>
            <a:r>
              <a:rPr lang="en-US" dirty="0" smtClean="0">
                <a:solidFill>
                  <a:schemeClr val="tx1"/>
                </a:solidFill>
              </a:rPr>
              <a:t>)</a:t>
            </a:r>
            <a:endParaRPr lang="en-US" dirty="0">
              <a:solidFill>
                <a:schemeClr val="tx1"/>
              </a:solidFill>
            </a:endParaRPr>
          </a:p>
        </p:txBody>
      </p:sp>
      <p:cxnSp>
        <p:nvCxnSpPr>
          <p:cNvPr id="9" name="Straight Arrow Connector 8"/>
          <p:cNvCxnSpPr>
            <a:stCxn id="4" idx="0"/>
          </p:cNvCxnSpPr>
          <p:nvPr/>
        </p:nvCxnSpPr>
        <p:spPr>
          <a:xfrm flipV="1">
            <a:off x="1833479" y="4465320"/>
            <a:ext cx="342900" cy="335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57579" y="2362200"/>
            <a:ext cx="1024021" cy="769441"/>
          </a:xfrm>
          <a:prstGeom prst="rect">
            <a:avLst/>
          </a:prstGeom>
          <a:noFill/>
        </p:spPr>
        <p:txBody>
          <a:bodyPr wrap="square" rtlCol="0">
            <a:spAutoFit/>
          </a:bodyPr>
          <a:lstStyle/>
          <a:p>
            <a:r>
              <a:rPr lang="en-US" sz="4400" dirty="0" err="1" smtClean="0"/>
              <a:t>vs</a:t>
            </a:r>
            <a:endParaRPr lang="en-US" sz="4400" dirty="0"/>
          </a:p>
        </p:txBody>
      </p:sp>
      <p:sp>
        <p:nvSpPr>
          <p:cNvPr id="20" name="Rounded Rectangle 19"/>
          <p:cNvSpPr/>
          <p:nvPr/>
        </p:nvSpPr>
        <p:spPr>
          <a:xfrm>
            <a:off x="4029242" y="4953001"/>
            <a:ext cx="4886158" cy="1219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rPr>
              <a:t>570 MW </a:t>
            </a:r>
            <a:r>
              <a:rPr lang="en-US" dirty="0" smtClean="0">
                <a:solidFill>
                  <a:schemeClr val="tx1"/>
                </a:solidFill>
              </a:rPr>
              <a:t>of local solar with </a:t>
            </a:r>
            <a:r>
              <a:rPr lang="en-US" dirty="0">
                <a:solidFill>
                  <a:schemeClr val="tx1"/>
                </a:solidFill>
              </a:rPr>
              <a:t>advanced </a:t>
            </a:r>
            <a:r>
              <a:rPr lang="en-US" dirty="0" smtClean="0">
                <a:solidFill>
                  <a:schemeClr val="tx1"/>
                </a:solidFill>
              </a:rPr>
              <a:t>inverters, </a:t>
            </a:r>
            <a:r>
              <a:rPr lang="en-US" dirty="0">
                <a:solidFill>
                  <a:schemeClr val="tx1"/>
                </a:solidFill>
              </a:rPr>
              <a:t>oversized by </a:t>
            </a:r>
            <a:r>
              <a:rPr lang="en-US" dirty="0" smtClean="0">
                <a:solidFill>
                  <a:schemeClr val="tx1"/>
                </a:solidFill>
              </a:rPr>
              <a:t>10% set at </a:t>
            </a:r>
            <a:r>
              <a:rPr lang="en-US" dirty="0">
                <a:solidFill>
                  <a:schemeClr val="tx1"/>
                </a:solidFill>
              </a:rPr>
              <a:t>0.9 Power Factor = </a:t>
            </a:r>
            <a:r>
              <a:rPr lang="en-US" b="1" dirty="0">
                <a:solidFill>
                  <a:schemeClr val="tx1"/>
                </a:solidFill>
              </a:rPr>
              <a:t>2</a:t>
            </a:r>
            <a:r>
              <a:rPr lang="en-US" b="1" dirty="0" smtClean="0">
                <a:solidFill>
                  <a:schemeClr val="tx1"/>
                </a:solidFill>
              </a:rPr>
              <a:t>61 </a:t>
            </a:r>
            <a:r>
              <a:rPr lang="en-US" b="1" dirty="0" err="1" smtClean="0">
                <a:solidFill>
                  <a:schemeClr val="tx1"/>
                </a:solidFill>
              </a:rPr>
              <a:t>MVArs</a:t>
            </a:r>
            <a:r>
              <a:rPr lang="en-US" b="1" dirty="0">
                <a:solidFill>
                  <a:schemeClr val="tx1"/>
                </a:solidFill>
              </a:rPr>
              <a:t> </a:t>
            </a:r>
          </a:p>
        </p:txBody>
      </p:sp>
      <p:cxnSp>
        <p:nvCxnSpPr>
          <p:cNvPr id="27" name="Straight Arrow Connector 26"/>
          <p:cNvCxnSpPr>
            <a:stCxn id="20" idx="0"/>
          </p:cNvCxnSpPr>
          <p:nvPr/>
        </p:nvCxnSpPr>
        <p:spPr>
          <a:xfrm flipV="1">
            <a:off x="6472321" y="2819401"/>
            <a:ext cx="1377616"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31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WDG Priority:  </a:t>
            </a:r>
            <a:r>
              <a:rPr lang="en-US" sz="2800" dirty="0" smtClean="0"/>
              <a:t>High Capacity, Lower Cost</a:t>
            </a:r>
            <a:endParaRPr lang="en-US" sz="2800" b="1" dirty="0"/>
          </a:p>
        </p:txBody>
      </p:sp>
      <p:sp>
        <p:nvSpPr>
          <p:cNvPr id="24" name="Content Placeholder 23"/>
          <p:cNvSpPr>
            <a:spLocks noGrp="1"/>
          </p:cNvSpPr>
          <p:nvPr>
            <p:ph idx="4294967295"/>
          </p:nvPr>
        </p:nvSpPr>
        <p:spPr>
          <a:xfrm>
            <a:off x="381000" y="838200"/>
            <a:ext cx="8077200" cy="5334000"/>
          </a:xfrm>
        </p:spPr>
        <p:txBody>
          <a:bodyPr>
            <a:normAutofit/>
          </a:bodyPr>
          <a:lstStyle/>
          <a:p>
            <a:pPr marL="0" indent="0">
              <a:buNone/>
            </a:pPr>
            <a:r>
              <a:rPr lang="en-US" sz="2800" dirty="0" smtClean="0"/>
              <a:t>Huge Untapped Resource</a:t>
            </a:r>
            <a:endParaRPr lang="en-US" sz="2400" dirty="0" smtClean="0"/>
          </a:p>
          <a:p>
            <a:r>
              <a:rPr lang="en-US" sz="2400" dirty="0" smtClean="0"/>
              <a:t>76 </a:t>
            </a:r>
            <a:r>
              <a:rPr lang="en-US" sz="2400" dirty="0"/>
              <a:t>GW of rooftop capacity in California</a:t>
            </a:r>
          </a:p>
          <a:p>
            <a:r>
              <a:rPr lang="en-US" sz="2400" dirty="0" smtClean="0"/>
              <a:t>111 GW of ground capacity &gt;1 MW in urban areas</a:t>
            </a:r>
          </a:p>
          <a:p>
            <a:r>
              <a:rPr lang="en-US" sz="2400" dirty="0" smtClean="0"/>
              <a:t>20 GW near rural substations</a:t>
            </a:r>
          </a:p>
          <a:p>
            <a:pPr lvl="1"/>
            <a:r>
              <a:rPr lang="en-US" sz="2000" dirty="0" smtClean="0"/>
              <a:t>Many Studies: NREL, E3, KEMA, UCLA, LABC….</a:t>
            </a:r>
          </a:p>
          <a:p>
            <a:pPr marL="0" indent="0">
              <a:buNone/>
            </a:pPr>
            <a:endParaRPr lang="en-US" sz="2400" dirty="0" smtClean="0"/>
          </a:p>
          <a:p>
            <a:pPr marL="0" indent="0">
              <a:buNone/>
            </a:pPr>
            <a:r>
              <a:rPr lang="en-US" sz="2800" dirty="0" smtClean="0"/>
              <a:t>Lower Cost</a:t>
            </a:r>
            <a:endParaRPr lang="en-US" sz="2800" dirty="0"/>
          </a:p>
          <a:p>
            <a:r>
              <a:rPr lang="en-US" sz="2400" dirty="0" smtClean="0"/>
              <a:t>Outdated Price </a:t>
            </a:r>
            <a:r>
              <a:rPr lang="en-US" sz="2400" dirty="0"/>
              <a:t>A</a:t>
            </a:r>
            <a:r>
              <a:rPr lang="en-US" sz="2400" dirty="0" smtClean="0"/>
              <a:t>wareness</a:t>
            </a:r>
          </a:p>
          <a:p>
            <a:r>
              <a:rPr lang="en-US" sz="2400" dirty="0" smtClean="0"/>
              <a:t>Cheaper than </a:t>
            </a:r>
            <a:r>
              <a:rPr lang="en-US" sz="2400" dirty="0" err="1" smtClean="0"/>
              <a:t>Peaker</a:t>
            </a:r>
            <a:endParaRPr lang="en-US" sz="2400" dirty="0" smtClean="0"/>
          </a:p>
          <a:p>
            <a:r>
              <a:rPr lang="en-US" sz="2400" dirty="0" smtClean="0"/>
              <a:t>Competitive with New CCNG</a:t>
            </a:r>
          </a:p>
          <a:p>
            <a:endParaRPr lang="en-US" sz="2400" dirty="0" smtClean="0"/>
          </a:p>
        </p:txBody>
      </p:sp>
      <p:pic>
        <p:nvPicPr>
          <p:cNvPr id="3" name="Picture 2"/>
          <p:cNvPicPr>
            <a:picLocks noChangeAspect="1"/>
          </p:cNvPicPr>
          <p:nvPr/>
        </p:nvPicPr>
        <p:blipFill>
          <a:blip r:embed="rId3"/>
          <a:stretch>
            <a:fillRect/>
          </a:stretch>
        </p:blipFill>
        <p:spPr>
          <a:xfrm>
            <a:off x="4800600" y="3276600"/>
            <a:ext cx="4021341" cy="2790078"/>
          </a:xfrm>
          <a:prstGeom prst="rect">
            <a:avLst/>
          </a:prstGeom>
        </p:spPr>
      </p:pic>
    </p:spTree>
    <p:extLst>
      <p:ext uri="{BB962C8B-B14F-4D97-AF65-F5344CB8AC3E}">
        <p14:creationId xmlns:p14="http://schemas.microsoft.com/office/powerpoint/2010/main" xmlns="" val="2858761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Replace SONGS – Energy Storage Potential</a:t>
            </a:r>
            <a:endParaRPr lang="en-US" dirty="0"/>
          </a:p>
        </p:txBody>
      </p:sp>
      <p:pic>
        <p:nvPicPr>
          <p:cNvPr id="8" name="Picture 7"/>
          <p:cNvPicPr>
            <a:picLocks noChangeAspect="1"/>
          </p:cNvPicPr>
          <p:nvPr/>
        </p:nvPicPr>
        <p:blipFill>
          <a:blip r:embed="rId3"/>
          <a:stretch>
            <a:fillRect/>
          </a:stretch>
        </p:blipFill>
        <p:spPr>
          <a:xfrm>
            <a:off x="762000" y="1380665"/>
            <a:ext cx="7467600" cy="5096335"/>
          </a:xfrm>
          <a:prstGeom prst="rect">
            <a:avLst/>
          </a:prstGeom>
        </p:spPr>
      </p:pic>
      <p:sp>
        <p:nvSpPr>
          <p:cNvPr id="4" name="Frame 3"/>
          <p:cNvSpPr/>
          <p:nvPr/>
        </p:nvSpPr>
        <p:spPr>
          <a:xfrm>
            <a:off x="7505700" y="3276600"/>
            <a:ext cx="533400" cy="304800"/>
          </a:xfrm>
          <a:prstGeom prst="fram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7505700" y="5867400"/>
            <a:ext cx="533400" cy="304800"/>
          </a:xfrm>
          <a:prstGeom prst="fram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7391400" y="6096000"/>
            <a:ext cx="647700" cy="304800"/>
          </a:xfrm>
          <a:prstGeom prst="fram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09600" y="849868"/>
            <a:ext cx="8153400" cy="369332"/>
          </a:xfrm>
          <a:prstGeom prst="rect">
            <a:avLst/>
          </a:prstGeom>
          <a:noFill/>
          <a:ln w="19050" cmpd="sng">
            <a:noFill/>
          </a:ln>
        </p:spPr>
        <p:txBody>
          <a:bodyPr wrap="square" rtlCol="0">
            <a:spAutoFit/>
          </a:bodyPr>
          <a:lstStyle/>
          <a:p>
            <a:r>
              <a:rPr lang="en-US" dirty="0" smtClean="0">
                <a:solidFill>
                  <a:srgbClr val="0000FF"/>
                </a:solidFill>
              </a:rPr>
              <a:t>Targets proposed by CPUC include 745 MW storage in Southern California</a:t>
            </a:r>
            <a:endParaRPr lang="en-US" dirty="0">
              <a:solidFill>
                <a:srgbClr val="0000FF"/>
              </a:solidFill>
            </a:endParaRPr>
          </a:p>
        </p:txBody>
      </p:sp>
    </p:spTree>
    <p:extLst>
      <p:ext uri="{BB962C8B-B14F-4D97-AF65-F5344CB8AC3E}">
        <p14:creationId xmlns:p14="http://schemas.microsoft.com/office/powerpoint/2010/main" xmlns="" val="226764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idx="4294967295"/>
          </p:nvPr>
        </p:nvSpPr>
        <p:spPr>
          <a:xfrm>
            <a:off x="0" y="0"/>
            <a:ext cx="7772400" cy="762000"/>
          </a:xfrm>
        </p:spPr>
        <p:txBody>
          <a:bodyPr/>
          <a:lstStyle/>
          <a:p>
            <a:pPr algn="l"/>
            <a:r>
              <a:rPr lang="en-US" sz="2300" b="1" dirty="0" smtClean="0">
                <a:solidFill>
                  <a:schemeClr val="bg1"/>
                </a:solidFill>
                <a:latin typeface="Arial" charset="0"/>
                <a:cs typeface="Arial" charset="0"/>
              </a:rPr>
              <a:t>DG+IG Solutions for Balancing Power &amp; Frequency</a:t>
            </a:r>
          </a:p>
        </p:txBody>
      </p:sp>
      <p:graphicFrame>
        <p:nvGraphicFramePr>
          <p:cNvPr id="3" name="Table 2"/>
          <p:cNvGraphicFramePr>
            <a:graphicFrameLocks noGrp="1"/>
          </p:cNvGraphicFramePr>
          <p:nvPr>
            <p:extLst>
              <p:ext uri="{D42A27DB-BD31-4B8C-83A1-F6EECF244321}">
                <p14:modId xmlns:p14="http://schemas.microsoft.com/office/powerpoint/2010/main" xmlns="" val="1483130603"/>
              </p:ext>
            </p:extLst>
          </p:nvPr>
        </p:nvGraphicFramePr>
        <p:xfrm>
          <a:off x="6350" y="762000"/>
          <a:ext cx="9137649" cy="4676607"/>
        </p:xfrm>
        <a:graphic>
          <a:graphicData uri="http://schemas.openxmlformats.org/drawingml/2006/table">
            <a:tbl>
              <a:tblPr firstRow="1" bandRow="1">
                <a:tableStyleId>{5C22544A-7EE6-4342-B048-85BDC9FD1C3A}</a:tableStyleId>
              </a:tblPr>
              <a:tblGrid>
                <a:gridCol w="2279650"/>
                <a:gridCol w="6857999"/>
              </a:tblGrid>
              <a:tr h="264077">
                <a:tc>
                  <a:txBody>
                    <a:bodyPr/>
                    <a:lstStyle/>
                    <a:p>
                      <a:pPr algn="ctr"/>
                      <a:r>
                        <a:rPr lang="en-US" sz="1800" dirty="0" smtClean="0">
                          <a:solidFill>
                            <a:schemeClr val="tx1"/>
                          </a:solidFill>
                        </a:rPr>
                        <a:t>Solutions</a:t>
                      </a:r>
                      <a:endParaRPr lang="en-US" sz="1800" dirty="0">
                        <a:solidFill>
                          <a:schemeClr val="tx1"/>
                        </a:solidFill>
                      </a:endParaRPr>
                    </a:p>
                  </a:txBody>
                  <a:tcPr marL="89071" marR="89071" marT="44536" marB="44536" anchor="ctr"/>
                </a:tc>
                <a:tc>
                  <a:txBody>
                    <a:bodyPr/>
                    <a:lstStyle/>
                    <a:p>
                      <a:pPr algn="ctr"/>
                      <a:r>
                        <a:rPr lang="en-US" sz="1800" dirty="0" smtClean="0">
                          <a:solidFill>
                            <a:schemeClr val="tx1"/>
                          </a:solidFill>
                        </a:rPr>
                        <a:t>Benefits</a:t>
                      </a:r>
                      <a:endParaRPr lang="en-US" sz="1800" dirty="0">
                        <a:solidFill>
                          <a:schemeClr val="tx1"/>
                        </a:solidFill>
                      </a:endParaRPr>
                    </a:p>
                  </a:txBody>
                  <a:tcPr marL="89071" marR="89071" marT="44536" marB="44536" anchor="ctr"/>
                </a:tc>
              </a:tr>
              <a:tr h="1389208">
                <a:tc>
                  <a:txBody>
                    <a:bodyPr/>
                    <a:lstStyle/>
                    <a:p>
                      <a:pPr algn="ctr"/>
                      <a:r>
                        <a:rPr lang="en-US" sz="1800" dirty="0" smtClean="0">
                          <a:latin typeface="+mn-lt"/>
                          <a:cs typeface="+mn-cs"/>
                        </a:rPr>
                        <a:t>Demand Response</a:t>
                      </a:r>
                      <a:endParaRPr lang="en-US" sz="1800" dirty="0">
                        <a:latin typeface="+mn-lt"/>
                        <a:cs typeface="+mn-cs"/>
                      </a:endParaRPr>
                    </a:p>
                  </a:txBody>
                  <a:tcPr marL="89071" marR="89071" marT="44536" marB="44536"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800" baseline="0" dirty="0" smtClean="0">
                          <a:latin typeface="+mn-lt"/>
                          <a:cs typeface="+mn-cs"/>
                        </a:rPr>
                        <a:t>Automated demand response can address power imbalances within fractions of a second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800" dirty="0" smtClean="0">
                        <a:latin typeface="+mn-lt"/>
                        <a:cs typeface="+mn-cs"/>
                      </a:endParaRPr>
                    </a:p>
                    <a:p>
                      <a:pPr marL="171450" indent="-171450" algn="l">
                        <a:buFont typeface="Arial"/>
                        <a:buChar char="•"/>
                      </a:pPr>
                      <a:r>
                        <a:rPr lang="en-US" sz="1800" dirty="0" smtClean="0">
                          <a:latin typeface="+mn-lt"/>
                          <a:cs typeface="+mn-cs"/>
                        </a:rPr>
                        <a:t>Reduces</a:t>
                      </a:r>
                      <a:r>
                        <a:rPr lang="en-US" sz="1800" baseline="0" dirty="0" smtClean="0">
                          <a:latin typeface="+mn-lt"/>
                          <a:cs typeface="+mn-cs"/>
                        </a:rPr>
                        <a:t> or shift load away from peak hours to free up other resources to provide real power</a:t>
                      </a:r>
                    </a:p>
                  </a:txBody>
                  <a:tcPr marL="89071" marR="89071" marT="44536" marB="44536" anchor="ctr"/>
                </a:tc>
              </a:tr>
              <a:tr h="974669">
                <a:tc>
                  <a:txBody>
                    <a:bodyPr/>
                    <a:lstStyle/>
                    <a:p>
                      <a:pPr algn="ctr"/>
                      <a:r>
                        <a:rPr lang="en-US" sz="1800" dirty="0" smtClean="0">
                          <a:latin typeface="Arial"/>
                          <a:cs typeface="Arial"/>
                        </a:rPr>
                        <a:t>Energy</a:t>
                      </a:r>
                      <a:r>
                        <a:rPr lang="en-US" sz="1800" baseline="0" dirty="0" smtClean="0">
                          <a:latin typeface="Arial"/>
                          <a:cs typeface="Arial"/>
                        </a:rPr>
                        <a:t> Storage</a:t>
                      </a:r>
                    </a:p>
                    <a:p>
                      <a:pPr algn="ctr"/>
                      <a:r>
                        <a:rPr lang="en-US" sz="1800" baseline="0" dirty="0" smtClean="0">
                          <a:latin typeface="Arial"/>
                          <a:cs typeface="Arial"/>
                        </a:rPr>
                        <a:t>(batteries, flywheel)</a:t>
                      </a:r>
                      <a:endParaRPr lang="en-US" sz="1800" dirty="0">
                        <a:latin typeface="Arial"/>
                        <a:cs typeface="Arial"/>
                      </a:endParaRPr>
                    </a:p>
                  </a:txBody>
                  <a:tcPr marL="89071" marR="89071" marT="44536" marB="44536" anchor="ct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800" baseline="0" dirty="0" smtClean="0">
                          <a:latin typeface="+mn-lt"/>
                          <a:cs typeface="+mn-cs"/>
                        </a:rPr>
                        <a:t>Supplies and absorbs power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800" baseline="0" dirty="0" smtClean="0">
                          <a:latin typeface="+mn-lt"/>
                          <a:cs typeface="+mn-cs"/>
                        </a:rPr>
                        <a:t>Can reduce or shift load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800" baseline="0" dirty="0" smtClean="0">
                          <a:latin typeface="+mn-lt"/>
                          <a:cs typeface="+mn-cs"/>
                        </a:rPr>
                        <a:t>Can react automatically within fractions of a second</a:t>
                      </a:r>
                    </a:p>
                  </a:txBody>
                  <a:tcPr marL="89071" marR="89071" marT="44536" marB="44536" anchor="ctr"/>
                </a:tc>
              </a:tr>
              <a:tr h="974669">
                <a:tc>
                  <a:txBody>
                    <a:bodyPr/>
                    <a:lstStyle/>
                    <a:p>
                      <a:pPr algn="ctr"/>
                      <a:r>
                        <a:rPr lang="en-US" sz="1800" dirty="0" smtClean="0">
                          <a:latin typeface="Arial"/>
                          <a:cs typeface="Arial"/>
                        </a:rPr>
                        <a:t>Forecasting</a:t>
                      </a:r>
                      <a:endParaRPr lang="en-US" sz="1800" dirty="0">
                        <a:latin typeface="Arial"/>
                        <a:cs typeface="Arial"/>
                      </a:endParaRPr>
                    </a:p>
                  </a:txBody>
                  <a:tcPr marL="89071" marR="89071" marT="44536" marB="44536" anchor="ct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dk1"/>
                          </a:solidFill>
                          <a:effectLst/>
                          <a:latin typeface="+mn-lt"/>
                          <a:ea typeface="+mn-ea"/>
                          <a:cs typeface="+mn-cs"/>
                        </a:rPr>
                        <a:t>Forecasting improvements will reduce unpredicted differences between scheduled supply and actual supply</a:t>
                      </a:r>
                    </a:p>
                  </a:txBody>
                  <a:tcPr marL="89071" marR="89071" marT="44536" marB="44536" anchor="ctr"/>
                </a:tc>
              </a:tr>
              <a:tr h="974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mn-cs"/>
                        </a:rPr>
                        <a:t>Curtailment (proactive ramp control)</a:t>
                      </a:r>
                    </a:p>
                  </a:txBody>
                  <a:tcPr marL="89071" marR="89071" marT="44536" marB="44536" anchor="ct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dk1"/>
                          </a:solidFill>
                          <a:effectLst/>
                          <a:latin typeface="+mn-lt"/>
                          <a:ea typeface="+mn-ea"/>
                          <a:cs typeface="+mn-cs"/>
                        </a:rPr>
                        <a:t>Reduce output from intermittent generators for</a:t>
                      </a:r>
                      <a:r>
                        <a:rPr lang="en-US" sz="1800" kern="1200" baseline="0" dirty="0" smtClean="0">
                          <a:solidFill>
                            <a:schemeClr val="dk1"/>
                          </a:solidFill>
                          <a:effectLst/>
                          <a:latin typeface="+mn-lt"/>
                          <a:ea typeface="+mn-ea"/>
                          <a:cs typeface="+mn-cs"/>
                        </a:rPr>
                        <a:t> proactive ramp control to smooth out short term impulse</a:t>
                      </a:r>
                      <a:endParaRPr lang="en-US" sz="1800" dirty="0" smtClean="0">
                        <a:latin typeface="+mn-lt"/>
                        <a:cs typeface="+mn-cs"/>
                      </a:endParaRPr>
                    </a:p>
                  </a:txBody>
                  <a:tcPr marL="89071" marR="89071" marT="44536" marB="44536" anchor="ctr"/>
                </a:tc>
              </a:tr>
            </a:tbl>
          </a:graphicData>
        </a:graphic>
      </p:graphicFrame>
    </p:spTree>
    <p:extLst>
      <p:ext uri="{BB962C8B-B14F-4D97-AF65-F5344CB8AC3E}">
        <p14:creationId xmlns:p14="http://schemas.microsoft.com/office/powerpoint/2010/main" xmlns="" val="449557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DG+IG Keeps Power in Balance</a:t>
            </a:r>
            <a:endParaRPr lang="en-US" dirty="0"/>
          </a:p>
        </p:txBody>
      </p:sp>
      <p:pic>
        <p:nvPicPr>
          <p:cNvPr id="6" name="Picture 5" descr="Screen Shot 2013-05-09 at 2.18.35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90600"/>
            <a:ext cx="9144000" cy="5133252"/>
          </a:xfrm>
          <a:prstGeom prst="rect">
            <a:avLst/>
          </a:prstGeom>
        </p:spPr>
      </p:pic>
      <p:sp>
        <p:nvSpPr>
          <p:cNvPr id="7" name="Up Arrow 6"/>
          <p:cNvSpPr/>
          <p:nvPr/>
        </p:nvSpPr>
        <p:spPr>
          <a:xfrm>
            <a:off x="4787900" y="5334000"/>
            <a:ext cx="1447800" cy="1143000"/>
          </a:xfrm>
          <a:prstGeom prst="up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DR, ES shifts load</a:t>
            </a:r>
          </a:p>
        </p:txBody>
      </p:sp>
      <p:sp>
        <p:nvSpPr>
          <p:cNvPr id="8" name="Right Arrow 7"/>
          <p:cNvSpPr/>
          <p:nvPr/>
        </p:nvSpPr>
        <p:spPr>
          <a:xfrm flipH="1">
            <a:off x="4038600" y="2819400"/>
            <a:ext cx="2209800"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DR, ES shifts load</a:t>
            </a:r>
            <a:endParaRPr lang="en-US" sz="1600" dirty="0"/>
          </a:p>
        </p:txBody>
      </p:sp>
      <p:sp>
        <p:nvSpPr>
          <p:cNvPr id="9" name="Rounded Rectangle 8"/>
          <p:cNvSpPr/>
          <p:nvPr/>
        </p:nvSpPr>
        <p:spPr>
          <a:xfrm>
            <a:off x="6858000" y="4800600"/>
            <a:ext cx="16764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ES, Auto-DR, curtail for steep ramp </a:t>
            </a:r>
            <a:endParaRPr lang="en-US" sz="1600" dirty="0">
              <a:solidFill>
                <a:schemeClr val="tx1"/>
              </a:solidFill>
            </a:endParaRPr>
          </a:p>
        </p:txBody>
      </p:sp>
      <p:cxnSp>
        <p:nvCxnSpPr>
          <p:cNvPr id="10" name="Straight Arrow Connector 9"/>
          <p:cNvCxnSpPr>
            <a:stCxn id="9" idx="1"/>
          </p:cNvCxnSpPr>
          <p:nvPr/>
        </p:nvCxnSpPr>
        <p:spPr>
          <a:xfrm flipH="1" flipV="1">
            <a:off x="6553200" y="4076700"/>
            <a:ext cx="304800" cy="11049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603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Renewables are Reliable</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2569741704"/>
              </p:ext>
            </p:extLst>
          </p:nvPr>
        </p:nvGraphicFramePr>
        <p:xfrm>
          <a:off x="304801" y="987354"/>
          <a:ext cx="8483598" cy="4955103"/>
        </p:xfrm>
        <a:graphic>
          <a:graphicData uri="http://schemas.openxmlformats.org/drawingml/2006/table">
            <a:tbl>
              <a:tblPr firstRow="1" bandRow="1">
                <a:tableStyleId>{85BE263C-DBD7-4A20-BB59-AAB30ACAA65A}</a:tableStyleId>
              </a:tblPr>
              <a:tblGrid>
                <a:gridCol w="1841405"/>
                <a:gridCol w="2400394"/>
                <a:gridCol w="1840414"/>
                <a:gridCol w="2401385"/>
              </a:tblGrid>
              <a:tr h="1345194">
                <a:tc>
                  <a:txBody>
                    <a:bodyPr/>
                    <a:lstStyle/>
                    <a:p>
                      <a:pPr algn="ctr"/>
                      <a:r>
                        <a:rPr lang="en-US" sz="1600" dirty="0" smtClean="0"/>
                        <a:t>Country</a:t>
                      </a:r>
                      <a:endParaRPr lang="en-US" sz="1600" dirty="0"/>
                    </a:p>
                  </a:txBody>
                  <a:tcPr marL="85625" marR="85625" marT="42812" marB="42812" anchor="ctr" anchorCtr="1">
                    <a:lnL w="12700" cap="flat" cmpd="sng" algn="ctr">
                      <a:solidFill>
                        <a:scrgbClr r="0" g="0" b="0"/>
                      </a:solidFill>
                      <a:prstDash val="solid"/>
                      <a:round/>
                      <a:headEnd type="none" w="med" len="med"/>
                      <a:tailEnd type="none" w="med" len="med"/>
                    </a:lnL>
                    <a:solidFill>
                      <a:srgbClr val="3C9DFF"/>
                    </a:solidFill>
                  </a:tcPr>
                </a:tc>
                <a:tc>
                  <a:txBody>
                    <a:bodyPr/>
                    <a:lstStyle/>
                    <a:p>
                      <a:pPr algn="ctr"/>
                      <a:r>
                        <a:rPr lang="en-US" sz="1600" baseline="0" dirty="0" smtClean="0"/>
                        <a:t>Percent of electrical generation in 2007 from non-hydro renewables</a:t>
                      </a:r>
                      <a:endParaRPr lang="en-US" sz="1600" dirty="0"/>
                    </a:p>
                  </a:txBody>
                  <a:tcPr marL="85625" marR="85625" marT="42812" marB="42812" anchor="ctr" anchorCtr="1">
                    <a:solidFill>
                      <a:srgbClr val="3C9DFF"/>
                    </a:solidFill>
                  </a:tcPr>
                </a:tc>
                <a:tc>
                  <a:txBody>
                    <a:bodyPr/>
                    <a:lstStyle/>
                    <a:p>
                      <a:pPr algn="ctr"/>
                      <a:r>
                        <a:rPr lang="en-US" sz="1600" baseline="0" dirty="0" smtClean="0"/>
                        <a:t>2007 SAIDI – o</a:t>
                      </a:r>
                      <a:r>
                        <a:rPr lang="en-US" sz="1600" dirty="0" smtClean="0"/>
                        <a:t>utage</a:t>
                      </a:r>
                      <a:r>
                        <a:rPr lang="en-US" sz="1600" baseline="0" dirty="0" smtClean="0"/>
                        <a:t> duration (minutes)</a:t>
                      </a:r>
                      <a:endParaRPr lang="en-US" sz="1600" dirty="0"/>
                    </a:p>
                  </a:txBody>
                  <a:tcPr marL="85625" marR="85625" marT="42812" marB="42812" anchor="ctr" anchorCtr="1">
                    <a:solidFill>
                      <a:srgbClr val="3C9DFF"/>
                    </a:solidFill>
                  </a:tcPr>
                </a:tc>
                <a:tc>
                  <a:txBody>
                    <a:bodyPr/>
                    <a:lstStyle/>
                    <a:p>
                      <a:pPr algn="ctr"/>
                      <a:r>
                        <a:rPr lang="en-US" sz="1600" dirty="0" smtClean="0"/>
                        <a:t>2007 SAIFI – outage frequency (number</a:t>
                      </a:r>
                      <a:r>
                        <a:rPr lang="en-US" sz="1600" baseline="0" dirty="0" smtClean="0"/>
                        <a:t> of outage events</a:t>
                      </a:r>
                      <a:r>
                        <a:rPr lang="en-US" sz="1600" dirty="0" smtClean="0"/>
                        <a:t>) </a:t>
                      </a:r>
                      <a:endParaRPr lang="en-US" sz="1600" dirty="0"/>
                    </a:p>
                  </a:txBody>
                  <a:tcPr marL="85625" marR="85625" marT="42812" marB="42812" anchor="ctr" anchorCtr="1">
                    <a:lnR w="12700" cap="flat" cmpd="sng" algn="ctr">
                      <a:solidFill>
                        <a:scrgbClr r="0" g="0" b="0"/>
                      </a:solidFill>
                      <a:prstDash val="solid"/>
                      <a:round/>
                      <a:headEnd type="none" w="med" len="med"/>
                      <a:tailEnd type="none" w="med" len="med"/>
                    </a:lnR>
                    <a:solidFill>
                      <a:srgbClr val="3C9DFF"/>
                    </a:solidFill>
                  </a:tcPr>
                </a:tc>
              </a:tr>
              <a:tr h="1203303">
                <a:tc>
                  <a:txBody>
                    <a:bodyPr/>
                    <a:lstStyle/>
                    <a:p>
                      <a:pPr algn="ctr"/>
                      <a:r>
                        <a:rPr lang="en-US" sz="1600" dirty="0" smtClean="0"/>
                        <a:t>Denmark</a:t>
                      </a:r>
                      <a:endParaRPr lang="en-US" sz="1600" dirty="0"/>
                    </a:p>
                  </a:txBody>
                  <a:tcPr marL="85625" marR="85625" marT="42812" marB="42812" anchor="ctr" anchorCtr="1"/>
                </a:tc>
                <a:tc>
                  <a:txBody>
                    <a:bodyPr/>
                    <a:lstStyle/>
                    <a:p>
                      <a:pPr algn="ctr"/>
                      <a:r>
                        <a:rPr lang="en-US" sz="1600" dirty="0" smtClean="0"/>
                        <a:t>29.4%</a:t>
                      </a:r>
                      <a:endParaRPr lang="en-US" sz="1600" dirty="0"/>
                    </a:p>
                  </a:txBody>
                  <a:tcPr marL="85625" marR="85625" marT="42812" marB="42812" anchor="ctr" anchorCtr="1"/>
                </a:tc>
                <a:tc>
                  <a:txBody>
                    <a:bodyPr/>
                    <a:lstStyle/>
                    <a:p>
                      <a:pPr algn="ctr"/>
                      <a:r>
                        <a:rPr lang="en-US" sz="1600" dirty="0" smtClean="0"/>
                        <a:t>23</a:t>
                      </a:r>
                      <a:endParaRPr lang="en-US" sz="1600" dirty="0"/>
                    </a:p>
                  </a:txBody>
                  <a:tcPr marL="85625" marR="85625" marT="42812" marB="42812" anchor="ctr" anchorCtr="1"/>
                </a:tc>
                <a:tc>
                  <a:txBody>
                    <a:bodyPr/>
                    <a:lstStyle/>
                    <a:p>
                      <a:pPr algn="ctr"/>
                      <a:r>
                        <a:rPr lang="en-US" sz="1600" dirty="0" smtClean="0"/>
                        <a:t>0.5</a:t>
                      </a:r>
                      <a:endParaRPr lang="en-US" sz="1600" dirty="0"/>
                    </a:p>
                  </a:txBody>
                  <a:tcPr marL="85625" marR="85625" marT="42812" marB="42812" anchor="ctr" anchorCtr="1"/>
                </a:tc>
              </a:tr>
              <a:tr h="1203303">
                <a:tc>
                  <a:txBody>
                    <a:bodyPr/>
                    <a:lstStyle/>
                    <a:p>
                      <a:pPr algn="ctr"/>
                      <a:r>
                        <a:rPr lang="en-US" sz="1600" dirty="0" smtClean="0"/>
                        <a:t>Germany</a:t>
                      </a:r>
                      <a:endParaRPr lang="en-US" sz="1600" dirty="0"/>
                    </a:p>
                  </a:txBody>
                  <a:tcPr marL="85625" marR="85625" marT="42812" marB="42812" anchor="ctr" anchorCtr="1">
                    <a:lnB>
                      <a:noFill/>
                    </a:lnB>
                  </a:tcPr>
                </a:tc>
                <a:tc>
                  <a:txBody>
                    <a:bodyPr/>
                    <a:lstStyle/>
                    <a:p>
                      <a:pPr algn="ctr"/>
                      <a:r>
                        <a:rPr lang="en-US" sz="1600" dirty="0" smtClean="0"/>
                        <a:t>12%</a:t>
                      </a:r>
                      <a:endParaRPr lang="en-US" sz="1600" dirty="0"/>
                    </a:p>
                  </a:txBody>
                  <a:tcPr marL="85625" marR="85625" marT="42812" marB="42812" anchor="ctr" anchorCtr="1">
                    <a:lnB>
                      <a:noFill/>
                    </a:lnB>
                  </a:tcPr>
                </a:tc>
                <a:tc>
                  <a:txBody>
                    <a:bodyPr/>
                    <a:lstStyle/>
                    <a:p>
                      <a:pPr algn="ctr"/>
                      <a:r>
                        <a:rPr lang="en-US" sz="1600" dirty="0" smtClean="0"/>
                        <a:t>24</a:t>
                      </a:r>
                      <a:endParaRPr lang="en-US" sz="1600" dirty="0"/>
                    </a:p>
                  </a:txBody>
                  <a:tcPr marL="85625" marR="85625" marT="42812" marB="42812" anchor="ctr" anchorCtr="1">
                    <a:lnB>
                      <a:noFill/>
                    </a:lnB>
                  </a:tcPr>
                </a:tc>
                <a:tc>
                  <a:txBody>
                    <a:bodyPr/>
                    <a:lstStyle/>
                    <a:p>
                      <a:pPr algn="ctr"/>
                      <a:r>
                        <a:rPr lang="en-US" sz="1600" dirty="0" smtClean="0"/>
                        <a:t>0.5</a:t>
                      </a:r>
                      <a:endParaRPr lang="en-US" sz="1600" dirty="0"/>
                    </a:p>
                  </a:txBody>
                  <a:tcPr marL="85625" marR="85625" marT="42812" marB="42812" anchor="ctr" anchorCtr="1">
                    <a:lnB>
                      <a:noFill/>
                    </a:lnB>
                  </a:tcPr>
                </a:tc>
              </a:tr>
              <a:tr h="1203303">
                <a:tc>
                  <a:txBody>
                    <a:bodyPr/>
                    <a:lstStyle/>
                    <a:p>
                      <a:pPr algn="ctr"/>
                      <a:r>
                        <a:rPr lang="en-US" sz="1600" dirty="0" smtClean="0"/>
                        <a:t>United States</a:t>
                      </a:r>
                      <a:endParaRPr lang="en-US" sz="1600" dirty="0"/>
                    </a:p>
                  </a:txBody>
                  <a:tcPr marL="85625" marR="85625" marT="42812" marB="42812" anchor="ctr" anchorCtr="1">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600" dirty="0" smtClean="0"/>
                        <a:t>2.8%</a:t>
                      </a:r>
                      <a:endParaRPr lang="en-US" sz="1600" dirty="0"/>
                    </a:p>
                  </a:txBody>
                  <a:tcPr marL="85625" marR="85625" marT="42812" marB="42812" anchor="ctr" anchorCtr="1">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600" dirty="0" smtClean="0"/>
                        <a:t>240</a:t>
                      </a:r>
                      <a:endParaRPr lang="en-US" sz="1600" dirty="0"/>
                    </a:p>
                  </a:txBody>
                  <a:tcPr marL="85625" marR="85625" marT="42812" marB="42812" anchor="ctr" anchorCtr="1">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600" dirty="0" smtClean="0"/>
                        <a:t>1.5</a:t>
                      </a:r>
                      <a:endParaRPr lang="en-US" sz="1600" dirty="0"/>
                    </a:p>
                  </a:txBody>
                  <a:tcPr marL="85625" marR="85625" marT="42812" marB="42812" anchor="ctr" anchorCtr="1">
                    <a:lnL>
                      <a:noFill/>
                    </a:lnL>
                    <a:lnR>
                      <a:noFill/>
                    </a:lnR>
                    <a:lnT>
                      <a:noFill/>
                    </a:lnT>
                    <a:lnB w="25400" cmpd="sng">
                      <a:noFill/>
                    </a:lnB>
                    <a:lnTlToBr w="12700" cmpd="sng">
                      <a:noFill/>
                      <a:prstDash val="solid"/>
                    </a:lnTlToBr>
                    <a:lnBlToTr w="12700" cmpd="sng">
                      <a:noFill/>
                      <a:prstDash val="solid"/>
                    </a:lnBlToTr>
                  </a:tcPr>
                </a:tc>
              </a:tr>
            </a:tbl>
          </a:graphicData>
        </a:graphic>
      </p:graphicFrame>
      <p:sp>
        <p:nvSpPr>
          <p:cNvPr id="7" name="TextBox 14"/>
          <p:cNvSpPr txBox="1">
            <a:spLocks noChangeArrowheads="1"/>
          </p:cNvSpPr>
          <p:nvPr/>
        </p:nvSpPr>
        <p:spPr bwMode="auto">
          <a:xfrm>
            <a:off x="1739900" y="6039480"/>
            <a:ext cx="7429499" cy="430887"/>
          </a:xfrm>
          <a:prstGeom prst="rect">
            <a:avLst/>
          </a:prstGeom>
          <a:noFill/>
          <a:ln w="9525">
            <a:noFill/>
            <a:miter lim="800000"/>
            <a:headEnd/>
            <a:tailEnd/>
          </a:ln>
        </p:spPr>
        <p:txBody>
          <a:bodyPr wrap="square">
            <a:spAutoFit/>
          </a:bodyPr>
          <a:lstStyle/>
          <a:p>
            <a:pPr algn="r"/>
            <a:r>
              <a:rPr lang="en-US" sz="1100" dirty="0" smtClean="0">
                <a:cs typeface="Arial" charset="0"/>
              </a:rPr>
              <a:t>Sources: </a:t>
            </a:r>
            <a:r>
              <a:rPr lang="en-US" sz="1100" dirty="0" smtClean="0"/>
              <a:t>Galvin </a:t>
            </a:r>
            <a:r>
              <a:rPr lang="en-US" sz="1100" dirty="0"/>
              <a:t>Electricity Initiative, Electric Reliability: Problems, Progress and Policy </a:t>
            </a:r>
            <a:r>
              <a:rPr lang="en-US" sz="1100" dirty="0" smtClean="0"/>
              <a:t>Solutions, February 2011</a:t>
            </a:r>
          </a:p>
          <a:p>
            <a:pPr algn="r"/>
            <a:r>
              <a:rPr lang="en-US" sz="1100" dirty="0" smtClean="0"/>
              <a:t>U.S. Energy Information Administration, International Energy Statistics, 2011 </a:t>
            </a:r>
            <a:endParaRPr lang="en-US" sz="1100" dirty="0"/>
          </a:p>
        </p:txBody>
      </p:sp>
    </p:spTree>
    <p:extLst>
      <p:ext uri="{BB962C8B-B14F-4D97-AF65-F5344CB8AC3E}">
        <p14:creationId xmlns:p14="http://schemas.microsoft.com/office/powerpoint/2010/main" xmlns="" val="234838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800" b="1" dirty="0">
                <a:solidFill>
                  <a:schemeClr val="bg1"/>
                </a:solidFill>
                <a:latin typeface="Arial"/>
                <a:cs typeface="Arial"/>
              </a:rPr>
              <a:t>Distribution Grid Upgrade </a:t>
            </a:r>
            <a:r>
              <a:rPr lang="en-US" sz="2800" b="1" dirty="0" smtClean="0">
                <a:solidFill>
                  <a:schemeClr val="bg1"/>
                </a:solidFill>
                <a:latin typeface="Arial"/>
                <a:cs typeface="Arial"/>
              </a:rPr>
              <a:t>Vision</a:t>
            </a:r>
            <a:endParaRPr lang="en-US" sz="2800" b="1" dirty="0">
              <a:solidFill>
                <a:schemeClr val="bg1"/>
              </a:solidFill>
              <a:latin typeface="Arial"/>
              <a:cs typeface="Arial"/>
            </a:endParaRPr>
          </a:p>
        </p:txBody>
      </p:sp>
      <p:sp>
        <p:nvSpPr>
          <p:cNvPr id="7" name="Content Placeholder 6"/>
          <p:cNvSpPr>
            <a:spLocks noGrp="1"/>
          </p:cNvSpPr>
          <p:nvPr>
            <p:ph idx="1"/>
          </p:nvPr>
        </p:nvSpPr>
        <p:spPr>
          <a:xfrm>
            <a:off x="358589" y="956236"/>
            <a:ext cx="8426823" cy="5647762"/>
          </a:xfrm>
        </p:spPr>
        <p:txBody>
          <a:bodyPr>
            <a:normAutofit fontScale="92500" lnSpcReduction="10000"/>
          </a:bodyPr>
          <a:lstStyle/>
          <a:p>
            <a:r>
              <a:rPr lang="en-US" sz="2400" dirty="0">
                <a:solidFill>
                  <a:schemeClr val="tx1"/>
                </a:solidFill>
              </a:rPr>
              <a:t>Utility Distribution Investment Planning (UDIP) will be a transparent process in which the utilities are held accountable for investing in ways that meet coordinated State goals.  </a:t>
            </a:r>
            <a:endParaRPr lang="en-US" sz="2400" dirty="0" smtClean="0">
              <a:solidFill>
                <a:schemeClr val="tx1"/>
              </a:solidFill>
            </a:endParaRPr>
          </a:p>
          <a:p>
            <a:pPr lvl="1"/>
            <a:r>
              <a:rPr lang="en-US" sz="2000" dirty="0" smtClean="0">
                <a:solidFill>
                  <a:schemeClr val="tx1"/>
                </a:solidFill>
              </a:rPr>
              <a:t>Instead </a:t>
            </a:r>
            <a:r>
              <a:rPr lang="en-US" sz="2000" dirty="0">
                <a:solidFill>
                  <a:schemeClr val="tx1"/>
                </a:solidFill>
              </a:rPr>
              <a:t>of reactive planning on a case-by-case basis, the utilities will step back and create a plan, then build deliberately for the future distribution grid.  </a:t>
            </a:r>
            <a:endParaRPr lang="en-US" sz="2000" dirty="0" smtClean="0">
              <a:solidFill>
                <a:schemeClr val="tx1"/>
              </a:solidFill>
            </a:endParaRPr>
          </a:p>
          <a:p>
            <a:pPr lvl="1"/>
            <a:r>
              <a:rPr lang="en-US" sz="2000" dirty="0" smtClean="0">
                <a:solidFill>
                  <a:schemeClr val="tx1"/>
                </a:solidFill>
              </a:rPr>
              <a:t>By </a:t>
            </a:r>
            <a:r>
              <a:rPr lang="en-US" sz="2000" dirty="0">
                <a:solidFill>
                  <a:schemeClr val="tx1"/>
                </a:solidFill>
              </a:rPr>
              <a:t>anticipating advanced capabilities in future upgrades, new technology will be far faster and easier to incorporate and cost less for consumers, developers and the State.</a:t>
            </a:r>
          </a:p>
          <a:p>
            <a:r>
              <a:rPr lang="en-US" sz="2400" dirty="0">
                <a:solidFill>
                  <a:schemeClr val="tx1"/>
                </a:solidFill>
              </a:rPr>
              <a:t>Recent documents from the CEC and Southern California Edison reflect the growing acceptance of this vision of the grid.  </a:t>
            </a:r>
            <a:endParaRPr lang="en-US" sz="2400" dirty="0" smtClean="0">
              <a:solidFill>
                <a:schemeClr val="tx1"/>
              </a:solidFill>
            </a:endParaRPr>
          </a:p>
          <a:p>
            <a:pPr lvl="1"/>
            <a:r>
              <a:rPr lang="en-US" sz="2000" dirty="0" smtClean="0">
                <a:solidFill>
                  <a:schemeClr val="tx1"/>
                </a:solidFill>
              </a:rPr>
              <a:t>SCE’s </a:t>
            </a:r>
            <a:r>
              <a:rPr lang="en-US" sz="2000" dirty="0">
                <a:solidFill>
                  <a:schemeClr val="tx1"/>
                </a:solidFill>
              </a:rPr>
              <a:t>report from May of 2012 </a:t>
            </a:r>
            <a:r>
              <a:rPr lang="en-US" sz="2000" dirty="0" smtClean="0">
                <a:solidFill>
                  <a:schemeClr val="tx1"/>
                </a:solidFill>
              </a:rPr>
              <a:t>notes </a:t>
            </a:r>
            <a:r>
              <a:rPr lang="en-US" sz="2000" dirty="0">
                <a:solidFill>
                  <a:schemeClr val="tx1"/>
                </a:solidFill>
              </a:rPr>
              <a:t>that overall grid upgrade costs will be cut by more than half, and transmission investments will be reduced by more than two-thirds, if DG siting is based on a ‘guided’ planning process.  </a:t>
            </a:r>
            <a:endParaRPr lang="en-US" sz="2000" dirty="0" smtClean="0">
              <a:solidFill>
                <a:schemeClr val="tx1"/>
              </a:solidFill>
            </a:endParaRPr>
          </a:p>
          <a:p>
            <a:pPr lvl="1"/>
            <a:r>
              <a:rPr lang="en-US" sz="2000" dirty="0" smtClean="0">
                <a:solidFill>
                  <a:schemeClr val="tx1"/>
                </a:solidFill>
              </a:rPr>
              <a:t>The </a:t>
            </a:r>
            <a:r>
              <a:rPr lang="en-US" sz="2000" dirty="0">
                <a:solidFill>
                  <a:schemeClr val="tx1"/>
                </a:solidFill>
              </a:rPr>
              <a:t>recent workshop on climate change adaptation at the energy commission highlighted the importance of a smart grid and locating energy generation very close to load in mitigating the impacts of extreme weather events</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xmlns="" val="484956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Availability is Improving</a:t>
            </a:r>
            <a:endParaRPr lang="en-US" sz="3200" dirty="0"/>
          </a:p>
        </p:txBody>
      </p:sp>
      <p:sp>
        <p:nvSpPr>
          <p:cNvPr id="7" name="Content Placeholder 6"/>
          <p:cNvSpPr>
            <a:spLocks noGrp="1"/>
          </p:cNvSpPr>
          <p:nvPr>
            <p:ph idx="1"/>
          </p:nvPr>
        </p:nvSpPr>
        <p:spPr>
          <a:xfrm>
            <a:off x="0" y="1143000"/>
            <a:ext cx="3581400" cy="5257800"/>
          </a:xfrm>
        </p:spPr>
        <p:txBody>
          <a:bodyPr>
            <a:normAutofit/>
          </a:bodyPr>
          <a:lstStyle/>
          <a:p>
            <a:pPr marL="342900" lvl="1" indent="-342900"/>
            <a:r>
              <a:rPr lang="en-US" sz="2400" dirty="0" smtClean="0">
                <a:solidFill>
                  <a:schemeClr val="tx2"/>
                </a:solidFill>
              </a:rPr>
              <a:t>More D-grid information is being made accessible through improved interconnection maps</a:t>
            </a:r>
          </a:p>
          <a:p>
            <a:pPr marL="342900" lvl="1" indent="-342900"/>
            <a:r>
              <a:rPr lang="en-US" sz="2400" dirty="0" smtClean="0">
                <a:solidFill>
                  <a:schemeClr val="tx2"/>
                </a:solidFill>
              </a:rPr>
              <a:t>But, </a:t>
            </a:r>
            <a:r>
              <a:rPr lang="en-US" sz="2400" dirty="0">
                <a:solidFill>
                  <a:schemeClr val="tx2"/>
                </a:solidFill>
              </a:rPr>
              <a:t>improved</a:t>
            </a:r>
            <a:r>
              <a:rPr lang="en-US" sz="2400" dirty="0" smtClean="0">
                <a:solidFill>
                  <a:schemeClr val="tx2"/>
                </a:solidFill>
              </a:rPr>
              <a:t> information does not </a:t>
            </a:r>
            <a:r>
              <a:rPr lang="en-US" sz="2400" u="sng" dirty="0" smtClean="0">
                <a:solidFill>
                  <a:schemeClr val="tx2"/>
                </a:solidFill>
              </a:rPr>
              <a:t>necessarily</a:t>
            </a:r>
            <a:r>
              <a:rPr lang="en-US" sz="2400" dirty="0" smtClean="0">
                <a:solidFill>
                  <a:schemeClr val="tx2"/>
                </a:solidFill>
              </a:rPr>
              <a:t> translate into transparent upgrade assessments</a:t>
            </a:r>
          </a:p>
          <a:p>
            <a:pPr marL="342900" lvl="1" indent="-342900"/>
            <a:r>
              <a:rPr lang="en-US" sz="2400" dirty="0" smtClean="0">
                <a:solidFill>
                  <a:schemeClr val="tx2"/>
                </a:solidFill>
              </a:rPr>
              <a:t>Data in maps must be relevant to how interconnection studies are </a:t>
            </a:r>
            <a:r>
              <a:rPr lang="en-US" sz="2400" u="sng" dirty="0" smtClean="0">
                <a:solidFill>
                  <a:schemeClr val="tx2"/>
                </a:solidFill>
              </a:rPr>
              <a:t>performed</a:t>
            </a:r>
          </a:p>
          <a:p>
            <a:pPr>
              <a:buNone/>
            </a:pPr>
            <a:endParaRPr lang="en-US" sz="2800" dirty="0" smtClean="0"/>
          </a:p>
        </p:txBody>
      </p:sp>
      <p:pic>
        <p:nvPicPr>
          <p:cNvPr id="4" name="Picture 3"/>
          <p:cNvPicPr>
            <a:picLocks noChangeAspect="1"/>
          </p:cNvPicPr>
          <p:nvPr/>
        </p:nvPicPr>
        <p:blipFill>
          <a:blip r:embed="rId3" cstate="print"/>
          <a:stretch>
            <a:fillRect/>
          </a:stretch>
        </p:blipFill>
        <p:spPr>
          <a:xfrm>
            <a:off x="3788376" y="762000"/>
            <a:ext cx="5355624" cy="5715000"/>
          </a:xfrm>
          <a:prstGeom prst="rect">
            <a:avLst/>
          </a:prstGeom>
        </p:spPr>
      </p:pic>
    </p:spTree>
    <p:extLst>
      <p:ext uri="{BB962C8B-B14F-4D97-AF65-F5344CB8AC3E}">
        <p14:creationId xmlns:p14="http://schemas.microsoft.com/office/powerpoint/2010/main" xmlns="" val="169244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Clean Coalition Vision = Clean Local Energy</a:t>
            </a:r>
            <a:endParaRPr lang="en-US" sz="2400" b="1" dirty="0">
              <a:solidFill>
                <a:schemeClr val="bg1"/>
              </a:solidFill>
              <a:latin typeface="Arial" pitchFamily="34" charset="0"/>
              <a:cs typeface="Arial" pitchFamily="34" charset="0"/>
            </a:endParaRPr>
          </a:p>
        </p:txBody>
      </p:sp>
      <p:pic>
        <p:nvPicPr>
          <p:cNvPr id="6" name="Picture 5" descr="DG+IG-Original-Image-(10_zf-20-May-201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1897" y="794609"/>
            <a:ext cx="8667776" cy="5673454"/>
          </a:xfrm>
          <a:prstGeom prst="rect">
            <a:avLst/>
          </a:prstGeom>
        </p:spPr>
      </p:pic>
    </p:spTree>
    <p:extLst>
      <p:ext uri="{BB962C8B-B14F-4D97-AF65-F5344CB8AC3E}">
        <p14:creationId xmlns:p14="http://schemas.microsoft.com/office/powerpoint/2010/main" xmlns="" val="2425287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762000"/>
          </a:xfrm>
        </p:spPr>
        <p:txBody>
          <a:bodyPr>
            <a:normAutofit fontScale="90000"/>
          </a:bodyPr>
          <a:lstStyle/>
          <a:p>
            <a:r>
              <a:rPr lang="en-US" dirty="0" smtClean="0"/>
              <a:t>DG+IG Projects Begin with Grid Modeling &amp; Simulation</a:t>
            </a:r>
            <a:endParaRPr lang="en-US" dirty="0"/>
          </a:p>
        </p:txBody>
      </p:sp>
      <p:sp>
        <p:nvSpPr>
          <p:cNvPr id="3" name="Content Placeholder 2"/>
          <p:cNvSpPr>
            <a:spLocks noGrp="1"/>
          </p:cNvSpPr>
          <p:nvPr>
            <p:ph idx="1"/>
          </p:nvPr>
        </p:nvSpPr>
        <p:spPr/>
        <p:txBody>
          <a:bodyPr/>
          <a:lstStyle/>
          <a:p>
            <a:endParaRPr lang="en-US" dirty="0"/>
          </a:p>
        </p:txBody>
      </p:sp>
      <p:pic>
        <p:nvPicPr>
          <p:cNvPr id="203778" name="Picture 2" descr="C:\Users\Gary\AppData\Local\Temp\GRIDresponse Benefit Screensho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400"/>
            <a:ext cx="9144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768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3"/>
          <p:cNvSpPr txBox="1">
            <a:spLocks/>
          </p:cNvSpPr>
          <p:nvPr/>
        </p:nvSpPr>
        <p:spPr bwMode="auto">
          <a:xfrm>
            <a:off x="266700" y="762000"/>
            <a:ext cx="8792633" cy="2745619"/>
          </a:xfrm>
          <a:prstGeom prst="rect">
            <a:avLst/>
          </a:prstGeom>
          <a:noFill/>
          <a:ln w="9525">
            <a:noFill/>
            <a:miter lim="800000"/>
            <a:headEnd/>
            <a:tailEnd/>
          </a:ln>
        </p:spPr>
        <p:txBody>
          <a:bodyPr/>
          <a:lstStyle/>
          <a:p>
            <a:pPr>
              <a:spcBef>
                <a:spcPct val="20000"/>
              </a:spcBef>
              <a:buClr>
                <a:schemeClr val="tx1"/>
              </a:buClr>
            </a:pPr>
            <a:endParaRPr lang="en-US" sz="2000" dirty="0">
              <a:solidFill>
                <a:srgbClr val="535353"/>
              </a:solidFill>
              <a:latin typeface="Calibri" pitchFamily="34" charset="0"/>
            </a:endParaRPr>
          </a:p>
        </p:txBody>
      </p:sp>
      <p:sp>
        <p:nvSpPr>
          <p:cNvPr id="28675" name="Title 4"/>
          <p:cNvSpPr>
            <a:spLocks noGrp="1"/>
          </p:cNvSpPr>
          <p:nvPr>
            <p:ph type="title" idx="4294967295"/>
          </p:nvPr>
        </p:nvSpPr>
        <p:spPr>
          <a:xfrm>
            <a:off x="0" y="0"/>
            <a:ext cx="7391400" cy="762000"/>
          </a:xfrm>
        </p:spPr>
        <p:txBody>
          <a:bodyPr/>
          <a:lstStyle/>
          <a:p>
            <a:pPr algn="l"/>
            <a:r>
              <a:rPr lang="en-US" sz="2400" b="1" dirty="0" smtClean="0">
                <a:solidFill>
                  <a:schemeClr val="bg1"/>
                </a:solidFill>
                <a:latin typeface="Arial" charset="0"/>
                <a:cs typeface="Arial" charset="0"/>
              </a:rPr>
              <a:t>DG+IG Policy Recommendations</a:t>
            </a:r>
          </a:p>
        </p:txBody>
      </p:sp>
      <p:sp>
        <p:nvSpPr>
          <p:cNvPr id="5" name="Content Placeholder 6"/>
          <p:cNvSpPr>
            <a:spLocks noGrp="1"/>
          </p:cNvSpPr>
          <p:nvPr>
            <p:ph idx="1"/>
          </p:nvPr>
        </p:nvSpPr>
        <p:spPr>
          <a:xfrm>
            <a:off x="358589" y="776941"/>
            <a:ext cx="8426823" cy="5647762"/>
          </a:xfrm>
        </p:spPr>
        <p:txBody>
          <a:bodyPr>
            <a:normAutofit fontScale="85000" lnSpcReduction="20000"/>
          </a:bodyPr>
          <a:lstStyle/>
          <a:p>
            <a:r>
              <a:rPr lang="en-US" sz="2400" dirty="0">
                <a:solidFill>
                  <a:schemeClr val="tx1"/>
                </a:solidFill>
              </a:rPr>
              <a:t>Integrate Grid Planning</a:t>
            </a:r>
          </a:p>
          <a:p>
            <a:pPr lvl="1"/>
            <a:r>
              <a:rPr lang="en-US" sz="2000" dirty="0">
                <a:solidFill>
                  <a:schemeClr val="tx1"/>
                </a:solidFill>
              </a:rPr>
              <a:t>Transparent and public T&amp;D planning processes </a:t>
            </a:r>
          </a:p>
          <a:p>
            <a:pPr lvl="1"/>
            <a:r>
              <a:rPr lang="en-US" sz="2000" dirty="0">
                <a:solidFill>
                  <a:schemeClr val="tx1"/>
                </a:solidFill>
              </a:rPr>
              <a:t>Proactively evaluate DG+IG alternatives to new transmission investments</a:t>
            </a:r>
          </a:p>
          <a:p>
            <a:pPr lvl="1"/>
            <a:r>
              <a:rPr lang="en-US" sz="2000" dirty="0">
                <a:solidFill>
                  <a:schemeClr val="tx1"/>
                </a:solidFill>
              </a:rPr>
              <a:t>Necessary to meet goals re: renewables, EVs, costs, local job creation, </a:t>
            </a:r>
            <a:r>
              <a:rPr lang="en-US" sz="2000" dirty="0" smtClean="0">
                <a:solidFill>
                  <a:schemeClr val="tx1"/>
                </a:solidFill>
              </a:rPr>
              <a:t>resilience</a:t>
            </a:r>
          </a:p>
          <a:p>
            <a:pPr lvl="1"/>
            <a:endParaRPr lang="en-US" sz="2000" dirty="0">
              <a:solidFill>
                <a:schemeClr val="tx1"/>
              </a:solidFill>
            </a:endParaRPr>
          </a:p>
          <a:p>
            <a:r>
              <a:rPr lang="en-US" sz="2400" dirty="0">
                <a:solidFill>
                  <a:schemeClr val="tx1"/>
                </a:solidFill>
              </a:rPr>
              <a:t>Implement Full Cost &amp; Value Accounting</a:t>
            </a:r>
          </a:p>
          <a:p>
            <a:pPr lvl="1"/>
            <a:r>
              <a:rPr lang="en-US" sz="2000" dirty="0">
                <a:solidFill>
                  <a:schemeClr val="tx1"/>
                </a:solidFill>
              </a:rPr>
              <a:t>Investments should reflect the full spectrum of rate impacts, economic growth, health, safety, and environmental sustainability</a:t>
            </a:r>
          </a:p>
          <a:p>
            <a:pPr lvl="1"/>
            <a:r>
              <a:rPr lang="en-US" sz="2000" dirty="0">
                <a:solidFill>
                  <a:schemeClr val="tx1"/>
                </a:solidFill>
              </a:rPr>
              <a:t>Prevent bias against DG+IG (e.g. hidden transmission costs</a:t>
            </a:r>
            <a:r>
              <a:rPr lang="en-US" sz="2000" dirty="0" smtClean="0">
                <a:solidFill>
                  <a:schemeClr val="tx1"/>
                </a:solidFill>
              </a:rPr>
              <a:t>)</a:t>
            </a:r>
          </a:p>
          <a:p>
            <a:pPr lvl="1"/>
            <a:endParaRPr lang="en-US" sz="2000" dirty="0">
              <a:solidFill>
                <a:schemeClr val="tx1"/>
              </a:solidFill>
            </a:endParaRPr>
          </a:p>
          <a:p>
            <a:r>
              <a:rPr lang="en-US" sz="2400" dirty="0">
                <a:solidFill>
                  <a:schemeClr val="tx1"/>
                </a:solidFill>
              </a:rPr>
              <a:t>Monetize DG+IG Grid Services   </a:t>
            </a:r>
          </a:p>
          <a:p>
            <a:pPr lvl="1"/>
            <a:r>
              <a:rPr lang="en-US" sz="2000" dirty="0">
                <a:solidFill>
                  <a:schemeClr val="tx1"/>
                </a:solidFill>
              </a:rPr>
              <a:t>Establishing markets that compensate at full value of grid services is fundamental to optimizing value for ratepayers</a:t>
            </a:r>
          </a:p>
          <a:p>
            <a:pPr marL="0" indent="0">
              <a:buNone/>
            </a:pPr>
            <a:endParaRPr lang="en-US" sz="2400" dirty="0">
              <a:solidFill>
                <a:schemeClr val="tx1"/>
              </a:solidFill>
            </a:endParaRPr>
          </a:p>
          <a:p>
            <a:r>
              <a:rPr lang="en-US" sz="2400" dirty="0">
                <a:solidFill>
                  <a:schemeClr val="tx1"/>
                </a:solidFill>
              </a:rPr>
              <a:t>Prioritize DG+IG Development in High Value Locations</a:t>
            </a:r>
          </a:p>
          <a:p>
            <a:pPr lvl="1"/>
            <a:r>
              <a:rPr lang="en-US" sz="2000" dirty="0">
                <a:solidFill>
                  <a:schemeClr val="tx1"/>
                </a:solidFill>
              </a:rPr>
              <a:t>Identify preferred locations on the grid based on transparent  cost &amp; value criteria</a:t>
            </a:r>
          </a:p>
          <a:p>
            <a:pPr lvl="1"/>
            <a:r>
              <a:rPr lang="en-US" sz="2000" dirty="0">
                <a:solidFill>
                  <a:schemeClr val="tx1"/>
                </a:solidFill>
              </a:rPr>
              <a:t>Set “Local Portfolio Standard” targets </a:t>
            </a:r>
          </a:p>
          <a:p>
            <a:pPr marL="0" indent="0">
              <a:buNone/>
            </a:pPr>
            <a:endParaRPr lang="en-US" sz="2400" dirty="0">
              <a:solidFill>
                <a:schemeClr val="tx1"/>
              </a:solidFill>
            </a:endParaRPr>
          </a:p>
          <a:p>
            <a:r>
              <a:rPr lang="en-US" sz="2400" dirty="0">
                <a:solidFill>
                  <a:schemeClr val="tx1"/>
                </a:solidFill>
              </a:rPr>
              <a:t>Update Technical Standards:  </a:t>
            </a:r>
          </a:p>
          <a:p>
            <a:pPr lvl="1"/>
            <a:r>
              <a:rPr lang="en-US" sz="2000" dirty="0">
                <a:solidFill>
                  <a:schemeClr val="tx1"/>
                </a:solidFill>
              </a:rPr>
              <a:t>Update national technical standards (IEEE/ UL) to allow DG+IG to provide grid services to the fullest potential </a:t>
            </a:r>
          </a:p>
        </p:txBody>
      </p:sp>
    </p:spTree>
    <p:extLst>
      <p:ext uri="{BB962C8B-B14F-4D97-AF65-F5344CB8AC3E}">
        <p14:creationId xmlns:p14="http://schemas.microsoft.com/office/powerpoint/2010/main" xmlns="" val="243511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24655" y="1213794"/>
            <a:ext cx="1153474" cy="132692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6393" y="5407053"/>
            <a:ext cx="1037655" cy="103765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57817" y="5515676"/>
            <a:ext cx="833852" cy="8338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75237" y="5231453"/>
            <a:ext cx="1227834" cy="1171631"/>
          </a:xfrm>
          <a:prstGeom prst="rect">
            <a:avLst/>
          </a:prstGeom>
        </p:spPr>
      </p:pic>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622108" y="972955"/>
            <a:ext cx="8284499" cy="5191538"/>
            <a:chOff x="913606" y="917386"/>
            <a:chExt cx="8301992" cy="6114998"/>
          </a:xfrm>
        </p:grpSpPr>
        <p:pic>
          <p:nvPicPr>
            <p:cNvPr id="6" name="Picture 5"/>
            <p:cNvPicPr>
              <a:picLocks noChangeAspect="1" noChangeArrowheads="1"/>
            </p:cNvPicPr>
            <p:nvPr/>
          </p:nvPicPr>
          <p:blipFill>
            <a:blip r:embed="rId7" cstate="print"/>
            <a:srcRect/>
            <a:stretch>
              <a:fillRect/>
            </a:stretch>
          </p:blipFill>
          <p:spPr bwMode="auto">
            <a:xfrm>
              <a:off x="1004518" y="2819793"/>
              <a:ext cx="1424613" cy="938309"/>
            </a:xfrm>
            <a:prstGeom prst="rect">
              <a:avLst/>
            </a:prstGeom>
            <a:noFill/>
            <a:ln w="9525">
              <a:noFill/>
              <a:miter lim="800000"/>
              <a:headEnd/>
              <a:tailEnd/>
            </a:ln>
          </p:spPr>
        </p:pic>
        <p:pic>
          <p:nvPicPr>
            <p:cNvPr id="7" name="Picture 2" descr="http://adm2.elpasoco.com/planning/falcon_peyton_masterplan/images/350px/FtCarsonsolar.jpg"/>
            <p:cNvPicPr>
              <a:picLocks noChangeAspect="1" noChangeArrowheads="1"/>
            </p:cNvPicPr>
            <p:nvPr/>
          </p:nvPicPr>
          <p:blipFill>
            <a:blip r:embed="rId8" cstate="print"/>
            <a:srcRect/>
            <a:stretch>
              <a:fillRect/>
            </a:stretch>
          </p:blipFill>
          <p:spPr bwMode="auto">
            <a:xfrm>
              <a:off x="5714713" y="4248583"/>
              <a:ext cx="1828800" cy="1374776"/>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7354799" y="26084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10" cstate="print"/>
            <a:srcRect/>
            <a:stretch>
              <a:fillRect/>
            </a:stretch>
          </p:blipFill>
          <p:spPr bwMode="auto">
            <a:xfrm>
              <a:off x="2467390" y="1041068"/>
              <a:ext cx="1967922" cy="1308910"/>
            </a:xfrm>
            <a:prstGeom prst="rect">
              <a:avLst/>
            </a:prstGeom>
            <a:noFill/>
            <a:ln w="9525">
              <a:noFill/>
              <a:miter lim="800000"/>
              <a:headEnd/>
              <a:tailEnd/>
            </a:ln>
          </p:spPr>
        </p:pic>
        <p:grpSp>
          <p:nvGrpSpPr>
            <p:cNvPr id="4" name="Group 9"/>
            <p:cNvGrpSpPr/>
            <p:nvPr/>
          </p:nvGrpSpPr>
          <p:grpSpPr>
            <a:xfrm>
              <a:off x="913606" y="1383506"/>
              <a:ext cx="7315994" cy="4344194"/>
              <a:chOff x="837406" y="1296194"/>
              <a:chExt cx="7315994" cy="4344194"/>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333500" y="3467100"/>
                <a:ext cx="434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982114" y="4343401"/>
              <a:ext cx="1752930" cy="1300575"/>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rPr>
                <a:t>Retail DG</a:t>
              </a:r>
            </a:p>
            <a:p>
              <a:pPr algn="ctr" fontAlgn="auto">
                <a:spcBef>
                  <a:spcPts val="0"/>
                </a:spcBef>
                <a:spcAft>
                  <a:spcPts val="0"/>
                </a:spcAft>
                <a:defRPr/>
              </a:pPr>
              <a:r>
                <a:rPr lang="en-US" sz="1400" dirty="0" smtClean="0">
                  <a:solidFill>
                    <a:schemeClr val="tx1"/>
                  </a:solidFill>
                  <a:ea typeface="Arial" charset="0"/>
                </a:rPr>
                <a:t>Serves Onsite Loads</a:t>
              </a:r>
              <a:endParaRPr lang="en-US" sz="1400" dirty="0">
                <a:solidFill>
                  <a:schemeClr val="tx1"/>
                </a:solidFill>
                <a:ea typeface="Arial" charset="0"/>
              </a:endParaRPr>
            </a:p>
          </p:txBody>
        </p:sp>
        <p:sp>
          <p:nvSpPr>
            <p:cNvPr id="16" name="Oval 15"/>
            <p:cNvSpPr/>
            <p:nvPr/>
          </p:nvSpPr>
          <p:spPr>
            <a:xfrm>
              <a:off x="6088629" y="962740"/>
              <a:ext cx="3126969" cy="1801277"/>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Central </a:t>
              </a:r>
              <a:r>
                <a:rPr lang="en-US" sz="2000" dirty="0" smtClean="0">
                  <a:solidFill>
                    <a:schemeClr val="tx1"/>
                  </a:solidFill>
                </a:rPr>
                <a:t>Generation </a:t>
              </a:r>
            </a:p>
            <a:p>
              <a:pPr algn="ctr" fontAlgn="auto">
                <a:spcBef>
                  <a:spcPts val="0"/>
                </a:spcBef>
                <a:spcAft>
                  <a:spcPts val="0"/>
                </a:spcAft>
                <a:defRPr/>
              </a:pPr>
              <a:r>
                <a:rPr lang="en-US" dirty="0" smtClean="0">
                  <a:solidFill>
                    <a:schemeClr val="tx1"/>
                  </a:solidFill>
                </a:rPr>
                <a:t>Serves Remote Loads</a:t>
              </a:r>
              <a:endParaRPr lang="en-US" dirty="0">
                <a:solidFill>
                  <a:schemeClr val="tx1"/>
                </a:solidFill>
              </a:endParaRPr>
            </a:p>
          </p:txBody>
        </p:sp>
        <p:cxnSp>
          <p:nvCxnSpPr>
            <p:cNvPr id="17" name="Straight Connector 16"/>
            <p:cNvCxnSpPr/>
            <p:nvPr/>
          </p:nvCxnSpPr>
          <p:spPr>
            <a:xfrm>
              <a:off x="6088629" y="917386"/>
              <a:ext cx="0" cy="61149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38"/>
          <p:cNvGrpSpPr>
            <a:grpSpLocks/>
          </p:cNvGrpSpPr>
          <p:nvPr/>
        </p:nvGrpSpPr>
        <p:grpSpPr bwMode="auto">
          <a:xfrm>
            <a:off x="2646146" y="5136590"/>
            <a:ext cx="4938571" cy="680673"/>
            <a:chOff x="3361720" y="5289652"/>
            <a:chExt cx="4450128" cy="679866"/>
          </a:xfrm>
        </p:grpSpPr>
        <p:sp>
          <p:nvSpPr>
            <p:cNvPr id="22" name="TextBox 33"/>
            <p:cNvSpPr txBox="1">
              <a:spLocks noChangeArrowheads="1"/>
            </p:cNvSpPr>
            <p:nvPr/>
          </p:nvSpPr>
          <p:spPr bwMode="auto">
            <a:xfrm>
              <a:off x="3361720" y="5289652"/>
              <a:ext cx="1904999" cy="645564"/>
            </a:xfrm>
            <a:prstGeom prst="rect">
              <a:avLst/>
            </a:prstGeom>
            <a:noFill/>
            <a:ln w="9525">
              <a:noFill/>
              <a:miter lim="800000"/>
              <a:headEnd/>
              <a:tailEnd/>
            </a:ln>
          </p:spPr>
          <p:txBody>
            <a:bodyPr>
              <a:spAutoFit/>
            </a:bodyPr>
            <a:lstStyle/>
            <a:p>
              <a:pPr algn="ctr"/>
              <a:r>
                <a:rPr lang="en-US" i="1" dirty="0" smtClean="0">
                  <a:latin typeface="Constantia" pitchFamily="18" charset="0"/>
                </a:rPr>
                <a:t>Distribution </a:t>
              </a:r>
            </a:p>
            <a:p>
              <a:pPr algn="ctr"/>
              <a:r>
                <a:rPr lang="en-US" i="1" dirty="0" smtClean="0">
                  <a:latin typeface="Constantia" pitchFamily="18" charset="0"/>
                </a:rPr>
                <a:t>Grid</a:t>
              </a:r>
              <a:endParaRPr lang="en-US" i="1" dirty="0">
                <a:latin typeface="Constantia" pitchFamily="18" charset="0"/>
              </a:endParaRPr>
            </a:p>
          </p:txBody>
        </p:sp>
        <p:sp>
          <p:nvSpPr>
            <p:cNvPr id="23" name="TextBox 34"/>
            <p:cNvSpPr txBox="1">
              <a:spLocks noChangeArrowheads="1"/>
            </p:cNvSpPr>
            <p:nvPr/>
          </p:nvSpPr>
          <p:spPr bwMode="auto">
            <a:xfrm>
              <a:off x="5855011" y="5323954"/>
              <a:ext cx="1956837" cy="645564"/>
            </a:xfrm>
            <a:prstGeom prst="rect">
              <a:avLst/>
            </a:prstGeom>
            <a:noFill/>
            <a:ln w="9525">
              <a:noFill/>
              <a:miter lim="800000"/>
              <a:headEnd/>
              <a:tailEnd/>
            </a:ln>
          </p:spPr>
          <p:txBody>
            <a:bodyPr wrap="square">
              <a:spAutoFit/>
            </a:bodyPr>
            <a:lstStyle/>
            <a:p>
              <a:pPr algn="ctr"/>
              <a:r>
                <a:rPr lang="en-US" i="1" dirty="0" smtClean="0">
                  <a:latin typeface="Constantia" pitchFamily="18" charset="0"/>
                </a:rPr>
                <a:t>Transmission </a:t>
              </a:r>
            </a:p>
            <a:p>
              <a:pPr algn="ctr"/>
              <a:r>
                <a:rPr lang="en-US" i="1" dirty="0" smtClean="0">
                  <a:latin typeface="Constantia" pitchFamily="18" charset="0"/>
                </a:rPr>
                <a:t>Grid</a:t>
              </a:r>
              <a:endParaRPr lang="en-US" i="1" dirty="0">
                <a:latin typeface="Constantia" pitchFamily="18" charset="0"/>
              </a:endParaRPr>
            </a:p>
          </p:txBody>
        </p:sp>
      </p:grpSp>
      <p:sp>
        <p:nvSpPr>
          <p:cNvPr id="26" name="TextBox 33"/>
          <p:cNvSpPr txBox="1">
            <a:spLocks noChangeArrowheads="1"/>
          </p:cNvSpPr>
          <p:nvPr/>
        </p:nvSpPr>
        <p:spPr bwMode="auto">
          <a:xfrm>
            <a:off x="320160" y="1011460"/>
            <a:ext cx="1905000" cy="369332"/>
          </a:xfrm>
          <a:prstGeom prst="rect">
            <a:avLst/>
          </a:prstGeom>
          <a:noFill/>
          <a:ln w="9525">
            <a:noFill/>
            <a:miter lim="800000"/>
            <a:headEnd/>
            <a:tailEnd/>
          </a:ln>
        </p:spPr>
        <p:txBody>
          <a:bodyPr>
            <a:spAutoFit/>
          </a:bodyPr>
          <a:lstStyle/>
          <a:p>
            <a:r>
              <a:rPr lang="en-US" i="1" dirty="0" smtClean="0">
                <a:latin typeface="Constantia" pitchFamily="18" charset="0"/>
              </a:rPr>
              <a:t>Project Size</a:t>
            </a:r>
            <a:endParaRPr lang="en-US" i="1" dirty="0">
              <a:latin typeface="Constantia" pitchFamily="18" charset="0"/>
            </a:endParaRPr>
          </a:p>
        </p:txBody>
      </p:sp>
      <p:cxnSp>
        <p:nvCxnSpPr>
          <p:cNvPr id="20" name="Straight Connector 19"/>
          <p:cNvCxnSpPr/>
          <p:nvPr/>
        </p:nvCxnSpPr>
        <p:spPr bwMode="auto">
          <a:xfrm>
            <a:off x="2491668" y="972955"/>
            <a:ext cx="17855" cy="5191538"/>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2491668" y="2286000"/>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Wholesale DG</a:t>
            </a:r>
          </a:p>
          <a:p>
            <a:pPr algn="ctr" fontAlgn="auto">
              <a:spcBef>
                <a:spcPts val="0"/>
              </a:spcBef>
              <a:spcAft>
                <a:spcPts val="0"/>
              </a:spcAft>
              <a:defRPr/>
            </a:pPr>
            <a:r>
              <a:rPr lang="en-US" dirty="0" smtClean="0">
                <a:solidFill>
                  <a:schemeClr val="tx1"/>
                </a:solidFill>
              </a:rPr>
              <a:t>Serves Local Loads</a:t>
            </a:r>
            <a:endParaRPr lang="en-US" dirty="0">
              <a:solidFill>
                <a:schemeClr val="tx1"/>
              </a:solidFill>
            </a:endParaRPr>
          </a:p>
        </p:txBody>
      </p:sp>
      <p:sp>
        <p:nvSpPr>
          <p:cNvPr id="24" name="TextBox 33"/>
          <p:cNvSpPr txBox="1">
            <a:spLocks noChangeArrowheads="1"/>
          </p:cNvSpPr>
          <p:nvPr/>
        </p:nvSpPr>
        <p:spPr bwMode="auto">
          <a:xfrm>
            <a:off x="622108" y="5136597"/>
            <a:ext cx="1603052" cy="646331"/>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a:t>
            </a:r>
          </a:p>
          <a:p>
            <a:pPr algn="ctr"/>
            <a:r>
              <a:rPr lang="en-US" i="1" dirty="0" smtClean="0">
                <a:latin typeface="Constantia" pitchFamily="18" charset="0"/>
              </a:rPr>
              <a:t>Meter</a:t>
            </a:r>
            <a:endParaRPr lang="en-US" i="1" dirty="0">
              <a:latin typeface="Constantia" pitchFamily="18" charset="0"/>
            </a:endParaRPr>
          </a:p>
        </p:txBody>
      </p:sp>
    </p:spTree>
    <p:extLst>
      <p:ext uri="{BB962C8B-B14F-4D97-AF65-F5344CB8AC3E}">
        <p14:creationId xmlns:p14="http://schemas.microsoft.com/office/powerpoint/2010/main" xmlns="" val="327054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0" y="76200"/>
            <a:ext cx="64008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400" b="1" kern="0" dirty="0">
                <a:solidFill>
                  <a:schemeClr val="bg1"/>
                </a:solidFill>
                <a:ea typeface="ＭＳ Ｐゴシック" pitchFamily="-112" charset="-128"/>
                <a:cs typeface="Arial" charset="0"/>
              </a:rPr>
              <a:t>Wholesale DG has Superior Value</a:t>
            </a:r>
          </a:p>
        </p:txBody>
      </p:sp>
      <p:sp>
        <p:nvSpPr>
          <p:cNvPr id="30722" name="TextBox 3"/>
          <p:cNvSpPr txBox="1">
            <a:spLocks noChangeArrowheads="1"/>
          </p:cNvSpPr>
          <p:nvPr/>
        </p:nvSpPr>
        <p:spPr bwMode="auto">
          <a:xfrm>
            <a:off x="533400" y="5562600"/>
            <a:ext cx="80772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latin typeface="Informatic"/>
              </a:rPr>
              <a:t>The most cost-effective solar is </a:t>
            </a:r>
            <a:r>
              <a:rPr lang="en-US" sz="2000" dirty="0" smtClean="0">
                <a:latin typeface="Informatic"/>
              </a:rPr>
              <a:t>large </a:t>
            </a:r>
            <a:r>
              <a:rPr lang="en-US" sz="2000" dirty="0">
                <a:latin typeface="Informatic"/>
              </a:rPr>
              <a:t>WDG, not central station </a:t>
            </a:r>
            <a:r>
              <a:rPr lang="en-US" sz="2000" dirty="0" smtClean="0">
                <a:latin typeface="Informatic"/>
              </a:rPr>
              <a:t>due to significant hidden T&amp;D costs</a:t>
            </a:r>
            <a:endParaRPr lang="en-US" sz="2000" dirty="0">
              <a:latin typeface="Informatic"/>
            </a:endParaRPr>
          </a:p>
        </p:txBody>
      </p:sp>
      <p:graphicFrame>
        <p:nvGraphicFramePr>
          <p:cNvPr id="21" name="Table 20"/>
          <p:cNvGraphicFramePr>
            <a:graphicFrameLocks noGrp="1"/>
          </p:cNvGraphicFramePr>
          <p:nvPr/>
        </p:nvGraphicFramePr>
        <p:xfrm>
          <a:off x="1143000" y="1600200"/>
          <a:ext cx="7086600" cy="3429000"/>
        </p:xfrm>
        <a:graphic>
          <a:graphicData uri="http://schemas.openxmlformats.org/drawingml/2006/table">
            <a:tbl>
              <a:tblPr/>
              <a:tblGrid>
                <a:gridCol w="1274763"/>
                <a:gridCol w="1027112"/>
                <a:gridCol w="957263"/>
                <a:gridCol w="955675"/>
                <a:gridCol w="957262"/>
                <a:gridCol w="957263"/>
                <a:gridCol w="957262"/>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Distribution 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T-Grid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PV Project size and type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500kW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roof</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50 MW ground</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Required PPA Rate</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9-11¢</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7-9¢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T&amp;D costs</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2-4¢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Ratepayer cost per kWh</a:t>
                      </a:r>
                      <a:endParaRPr kumimoji="0" 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16¢</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15¢</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13¢</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9-11¢</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9-13¢ </a:t>
                      </a:r>
                      <a:endParaRPr kumimoji="0" lang="en-US" sz="16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r>
            </a:tbl>
          </a:graphicData>
        </a:graphic>
      </p:graphicFrame>
      <p:sp>
        <p:nvSpPr>
          <p:cNvPr id="30769" name="TextBox 7"/>
          <p:cNvSpPr txBox="1">
            <a:spLocks noChangeArrowheads="1"/>
          </p:cNvSpPr>
          <p:nvPr/>
        </p:nvSpPr>
        <p:spPr bwMode="auto">
          <a:xfrm>
            <a:off x="944563" y="5057775"/>
            <a:ext cx="8021637" cy="430887"/>
          </a:xfrm>
          <a:prstGeom prst="rect">
            <a:avLst/>
          </a:prstGeom>
          <a:noFill/>
          <a:ln w="9525">
            <a:noFill/>
            <a:miter lim="800000"/>
            <a:headEnd/>
            <a:tailEnd/>
          </a:ln>
        </p:spPr>
        <p:txBody>
          <a:bodyPr wrap="square">
            <a:spAutoFit/>
          </a:bodyPr>
          <a:lstStyle/>
          <a:p>
            <a:r>
              <a:rPr lang="en-US" sz="1100" dirty="0">
                <a:latin typeface="Calibri" pitchFamily="34" charset="0"/>
              </a:rPr>
              <a:t>Sources:  CAISO, CEC,  and Clean Coalition, </a:t>
            </a:r>
            <a:r>
              <a:rPr lang="en-US" sz="1100" dirty="0" smtClean="0">
                <a:latin typeface="Calibri" pitchFamily="34" charset="0"/>
              </a:rPr>
              <a:t>Nov2012; </a:t>
            </a:r>
            <a:r>
              <a:rPr lang="en-US" sz="1100" dirty="0">
                <a:latin typeface="Calibri" pitchFamily="34" charset="0"/>
              </a:rPr>
              <a:t>see full </a:t>
            </a:r>
            <a:r>
              <a:rPr lang="en-US" sz="1100" dirty="0" smtClean="0">
                <a:latin typeface="Calibri" pitchFamily="34" charset="0"/>
              </a:rPr>
              <a:t>original analysis  from Jul2011 at  </a:t>
            </a:r>
            <a:r>
              <a:rPr lang="en-US" sz="1100" dirty="0">
                <a:latin typeface="Calibri" pitchFamily="34" charset="0"/>
                <a:hlinkClick r:id="rId3"/>
              </a:rPr>
              <a:t>www.clean-coalition.org/studies</a:t>
            </a:r>
            <a:r>
              <a:rPr lang="en-US" sz="1100" dirty="0">
                <a:latin typeface="Calibri" pitchFamily="34" charset="0"/>
              </a:rPr>
              <a:t> </a:t>
            </a:r>
          </a:p>
          <a:p>
            <a:r>
              <a:rPr lang="en-US" sz="1100" dirty="0">
                <a:latin typeface="Calibri" pitchFamily="34" charset="0"/>
              </a:rPr>
              <a:t> </a:t>
            </a:r>
          </a:p>
        </p:txBody>
      </p:sp>
      <p:sp>
        <p:nvSpPr>
          <p:cNvPr id="30770" name="TextBox 23"/>
          <p:cNvSpPr txBox="1">
            <a:spLocks noChangeArrowheads="1"/>
          </p:cNvSpPr>
          <p:nvPr/>
        </p:nvSpPr>
        <p:spPr bwMode="auto">
          <a:xfrm>
            <a:off x="2514600" y="1066800"/>
            <a:ext cx="4495800" cy="461963"/>
          </a:xfrm>
          <a:prstGeom prst="rect">
            <a:avLst/>
          </a:prstGeom>
          <a:noFill/>
          <a:ln w="9525">
            <a:noFill/>
            <a:miter lim="800000"/>
            <a:headEnd/>
            <a:tailEnd/>
          </a:ln>
        </p:spPr>
        <p:txBody>
          <a:bodyPr>
            <a:spAutoFit/>
          </a:bodyPr>
          <a:lstStyle/>
          <a:p>
            <a:pPr algn="ctr"/>
            <a:r>
              <a:rPr lang="en-US" sz="2400" b="1" dirty="0">
                <a:solidFill>
                  <a:schemeClr val="accent2"/>
                </a:solidFill>
                <a:latin typeface="Calibri" pitchFamily="34" charset="0"/>
              </a:rPr>
              <a:t>Total </a:t>
            </a:r>
            <a:r>
              <a:rPr lang="en-US" sz="2400" b="1" dirty="0" smtClean="0">
                <a:solidFill>
                  <a:schemeClr val="accent2"/>
                </a:solidFill>
                <a:latin typeface="Calibri" pitchFamily="34" charset="0"/>
              </a:rPr>
              <a:t>Ratepayer </a:t>
            </a:r>
            <a:r>
              <a:rPr lang="en-US" sz="2400" b="1" dirty="0">
                <a:solidFill>
                  <a:schemeClr val="accent2"/>
                </a:solidFill>
                <a:latin typeface="Calibri" pitchFamily="34" charset="0"/>
              </a:rPr>
              <a:t>Cost of Solar</a:t>
            </a:r>
          </a:p>
        </p:txBody>
      </p:sp>
      <p:sp>
        <p:nvSpPr>
          <p:cNvPr id="25" name="Oval 24"/>
          <p:cNvSpPr/>
          <p:nvPr/>
        </p:nvSpPr>
        <p:spPr>
          <a:xfrm>
            <a:off x="4114800" y="3962400"/>
            <a:ext cx="32766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5127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sz="2600" dirty="0" smtClean="0">
                <a:latin typeface="Arial" charset="0"/>
                <a:cs typeface="Arial" charset="0"/>
              </a:rPr>
              <a:t>Guided Siting Saves Ratepayers 50%</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000" b="1" u="sng" dirty="0" smtClean="0">
                <a:solidFill>
                  <a:schemeClr val="accent1"/>
                </a:solidFill>
                <a:cs typeface="Arial" charset="0"/>
              </a:rPr>
              <a:t>SCE Share of 12,000 MW Goal</a:t>
            </a:r>
            <a:endParaRPr lang="en-US" sz="2000" dirty="0">
              <a:solidFill>
                <a:schemeClr val="accent1"/>
              </a:solidFill>
              <a:cs typeface="Arial" charset="0"/>
            </a:endParaRPr>
          </a:p>
        </p:txBody>
      </p:sp>
      <p:sp>
        <p:nvSpPr>
          <p:cNvPr id="133127" name="TextBox 7"/>
          <p:cNvSpPr txBox="1">
            <a:spLocks noChangeArrowheads="1"/>
          </p:cNvSpPr>
          <p:nvPr/>
        </p:nvSpPr>
        <p:spPr bwMode="auto">
          <a:xfrm>
            <a:off x="6858000" y="6191242"/>
            <a:ext cx="2286000" cy="261610"/>
          </a:xfrm>
          <a:prstGeom prst="rect">
            <a:avLst/>
          </a:prstGeom>
          <a:noFill/>
          <a:ln w="9525">
            <a:noFill/>
            <a:miter lim="800000"/>
            <a:headEnd/>
            <a:tailEnd/>
          </a:ln>
        </p:spPr>
        <p:txBody>
          <a:bodyPr>
            <a:spAutoFit/>
          </a:bodyPr>
          <a:lstStyle/>
          <a:p>
            <a:r>
              <a:rPr lang="en-US" sz="1100" dirty="0">
                <a:cs typeface="Arial" charset="0"/>
              </a:rPr>
              <a:t>Sources:  </a:t>
            </a:r>
            <a:r>
              <a:rPr lang="en-US" sz="1100" dirty="0" smtClean="0">
                <a:cs typeface="Arial" charset="0"/>
              </a:rPr>
              <a:t>SCE Report May 2012 </a:t>
            </a:r>
            <a:endParaRPr lang="en-US" sz="1100" dirty="0">
              <a:cs typeface="Arial" charset="0"/>
            </a:endParaRPr>
          </a:p>
        </p:txBody>
      </p:sp>
      <p:pic>
        <p:nvPicPr>
          <p:cNvPr id="3" name="Picture 2" descr="SCE_Costs_Guided DG.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200" y="1295400"/>
            <a:ext cx="6574349" cy="4648200"/>
          </a:xfrm>
          <a:prstGeom prst="rect">
            <a:avLst/>
          </a:prstGeom>
        </p:spPr>
      </p:pic>
      <p:sp>
        <p:nvSpPr>
          <p:cNvPr id="2" name="TextBox 1"/>
          <p:cNvSpPr txBox="1"/>
          <p:nvPr/>
        </p:nvSpPr>
        <p:spPr>
          <a:xfrm>
            <a:off x="914400" y="5943600"/>
            <a:ext cx="5546673" cy="369332"/>
          </a:xfrm>
          <a:prstGeom prst="rect">
            <a:avLst/>
          </a:prstGeom>
          <a:solidFill>
            <a:srgbClr val="0000FF"/>
          </a:solidFill>
        </p:spPr>
        <p:txBody>
          <a:bodyPr wrap="none" rtlCol="0">
            <a:spAutoFit/>
          </a:bodyPr>
          <a:lstStyle/>
          <a:p>
            <a:r>
              <a:rPr lang="en-US" b="1" dirty="0" smtClean="0">
                <a:solidFill>
                  <a:schemeClr val="bg1"/>
                </a:solidFill>
              </a:rPr>
              <a:t>Transmission costs would be born by ratepayers</a:t>
            </a:r>
            <a:endParaRPr lang="en-US" b="1" dirty="0">
              <a:solidFill>
                <a:schemeClr val="bg1"/>
              </a:solidFill>
            </a:endParaRPr>
          </a:p>
        </p:txBody>
      </p:sp>
      <p:sp>
        <p:nvSpPr>
          <p:cNvPr id="4" name="TextBox 3"/>
          <p:cNvSpPr txBox="1"/>
          <p:nvPr/>
        </p:nvSpPr>
        <p:spPr>
          <a:xfrm>
            <a:off x="7315200" y="1524000"/>
            <a:ext cx="1828800" cy="3970318"/>
          </a:xfrm>
          <a:prstGeom prst="rect">
            <a:avLst/>
          </a:prstGeom>
          <a:noFill/>
        </p:spPr>
        <p:txBody>
          <a:bodyPr wrap="square" rtlCol="0">
            <a:spAutoFit/>
          </a:bodyPr>
          <a:lstStyle/>
          <a:p>
            <a:r>
              <a:rPr lang="en-US" dirty="0" smtClean="0"/>
              <a:t>Note that interconnection costs are higher in the Guided Case. Siting costs may also be higher. Applicants will seek their lowest cost if they get no value from “preferred locations”.</a:t>
            </a:r>
            <a:endParaRPr lang="en-US" dirty="0"/>
          </a:p>
        </p:txBody>
      </p:sp>
      <p:sp>
        <p:nvSpPr>
          <p:cNvPr id="5" name="Left Arrow 4"/>
          <p:cNvSpPr/>
          <p:nvPr/>
        </p:nvSpPr>
        <p:spPr>
          <a:xfrm rot="18597234">
            <a:off x="6412240" y="4330421"/>
            <a:ext cx="978408" cy="2598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5949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923026" y="1544128"/>
            <a:ext cx="7832785" cy="3778370"/>
          </a:xfrm>
          <a:custGeom>
            <a:avLst/>
            <a:gdLst>
              <a:gd name="connsiteX0" fmla="*/ 7824159 w 7832785"/>
              <a:gd name="connsiteY0" fmla="*/ 3769744 h 3778370"/>
              <a:gd name="connsiteX1" fmla="*/ 7832785 w 7832785"/>
              <a:gd name="connsiteY1" fmla="*/ 0 h 3778370"/>
              <a:gd name="connsiteX2" fmla="*/ 0 w 7832785"/>
              <a:gd name="connsiteY2" fmla="*/ 2398144 h 3778370"/>
              <a:gd name="connsiteX3" fmla="*/ 6167887 w 7832785"/>
              <a:gd name="connsiteY3" fmla="*/ 3778370 h 3778370"/>
              <a:gd name="connsiteX4" fmla="*/ 7824159 w 7832785"/>
              <a:gd name="connsiteY4" fmla="*/ 3769744 h 37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785" h="3778370">
                <a:moveTo>
                  <a:pt x="7824159" y="3769744"/>
                </a:moveTo>
                <a:cubicBezTo>
                  <a:pt x="7827034" y="2513163"/>
                  <a:pt x="7829910" y="1256581"/>
                  <a:pt x="7832785" y="0"/>
                </a:cubicBezTo>
                <a:lnTo>
                  <a:pt x="0" y="2398144"/>
                </a:lnTo>
                <a:lnTo>
                  <a:pt x="6167887" y="3778370"/>
                </a:lnTo>
                <a:lnTo>
                  <a:pt x="7824159" y="3769744"/>
                </a:lnTo>
                <a:close/>
              </a:path>
            </a:pathLst>
          </a:custGeom>
          <a:solidFill>
            <a:srgbClr val="AAF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7516282" cy="762000"/>
          </a:xfrm>
        </p:spPr>
        <p:txBody>
          <a:bodyPr>
            <a:normAutofit fontScale="90000"/>
          </a:bodyPr>
          <a:lstStyle/>
          <a:p>
            <a:r>
              <a:rPr lang="en-US" dirty="0" smtClean="0"/>
              <a:t>Avoided Transmission in CA = $80 Billion over 20 yrs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841457446"/>
              </p:ext>
            </p:extLst>
          </p:nvPr>
        </p:nvGraphicFramePr>
        <p:xfrm>
          <a:off x="49619" y="761999"/>
          <a:ext cx="9008649" cy="52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8704" y="6057749"/>
            <a:ext cx="8633611" cy="383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pitchFamily="34" charset="0"/>
                <a:cs typeface="Arial" pitchFamily="34" charset="0"/>
              </a:rPr>
              <a:t>Business as Usual TAC Growth	                   TAC</a:t>
            </a:r>
            <a:r>
              <a:rPr lang="en-US" sz="1200" baseline="-25000" dirty="0" smtClean="0">
                <a:latin typeface="Arial" pitchFamily="34" charset="0"/>
                <a:cs typeface="Arial" pitchFamily="34" charset="0"/>
              </a:rPr>
              <a:t>0 </a:t>
            </a:r>
            <a:r>
              <a:rPr lang="en-US" sz="1200" dirty="0" smtClean="0">
                <a:latin typeface="Arial" pitchFamily="34" charset="0"/>
                <a:cs typeface="Arial" pitchFamily="34" charset="0"/>
              </a:rPr>
              <a:t>Depreciation + O&amp;M	                   Avoided  TAC Opportunity from DG</a:t>
            </a:r>
            <a:endParaRPr lang="en-US" sz="1200" dirty="0">
              <a:latin typeface="Arial" pitchFamily="34" charset="0"/>
              <a:cs typeface="Arial" pitchFamily="34" charset="0"/>
            </a:endParaRPr>
          </a:p>
        </p:txBody>
      </p:sp>
      <p:cxnSp>
        <p:nvCxnSpPr>
          <p:cNvPr id="6" name="Straight Connector 5"/>
          <p:cNvCxnSpPr/>
          <p:nvPr/>
        </p:nvCxnSpPr>
        <p:spPr>
          <a:xfrm>
            <a:off x="3302954" y="6210149"/>
            <a:ext cx="37241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5413" y="6057749"/>
            <a:ext cx="345385" cy="304800"/>
          </a:xfrm>
          <a:prstGeom prst="rect">
            <a:avLst/>
          </a:prstGeom>
          <a:solidFill>
            <a:srgbClr val="AAFE5E"/>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85977" y="6210149"/>
            <a:ext cx="37241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363" y="894814"/>
            <a:ext cx="127" cy="459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2981" y="3700209"/>
            <a:ext cx="609600" cy="612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827752" y="275946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290" y="129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80073" y="4261637"/>
            <a:ext cx="216680" cy="43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717" y="4632793"/>
            <a:ext cx="2410443" cy="584776"/>
          </a:xfrm>
          <a:prstGeom prst="rect">
            <a:avLst/>
          </a:prstGeom>
          <a:noFill/>
        </p:spPr>
        <p:txBody>
          <a:bodyPr wrap="square" rtlCol="0">
            <a:spAutoFit/>
          </a:bodyPr>
          <a:lstStyle/>
          <a:p>
            <a:r>
              <a:rPr lang="en-US" sz="1600" dirty="0" smtClean="0"/>
              <a:t>Current TAC</a:t>
            </a:r>
          </a:p>
          <a:p>
            <a:r>
              <a:rPr lang="en-US" sz="1600" dirty="0" smtClean="0"/>
              <a:t>Rate (TAC</a:t>
            </a:r>
            <a:r>
              <a:rPr lang="en-US" sz="1600" baseline="-25000" dirty="0" smtClean="0"/>
              <a:t>0</a:t>
            </a:r>
            <a:r>
              <a:rPr lang="en-US" sz="1600" dirty="0" smtClean="0"/>
              <a:t>) = 1.2</a:t>
            </a:r>
            <a:endParaRPr lang="en-US" sz="1600" dirty="0"/>
          </a:p>
        </p:txBody>
      </p:sp>
      <p:sp>
        <p:nvSpPr>
          <p:cNvPr id="44" name="TextBox 43"/>
          <p:cNvSpPr txBox="1"/>
          <p:nvPr/>
        </p:nvSpPr>
        <p:spPr>
          <a:xfrm rot="20556340">
            <a:off x="1577654" y="2823549"/>
            <a:ext cx="3450599" cy="369332"/>
          </a:xfrm>
          <a:prstGeom prst="rect">
            <a:avLst/>
          </a:prstGeom>
          <a:noFill/>
        </p:spPr>
        <p:txBody>
          <a:bodyPr wrap="square" rtlCol="0">
            <a:spAutoFit/>
          </a:bodyPr>
          <a:lstStyle/>
          <a:p>
            <a:r>
              <a:rPr lang="en-US" dirty="0" smtClean="0"/>
              <a:t>Business As Usual TAC Growth</a:t>
            </a:r>
            <a:endParaRPr lang="en-US" dirty="0"/>
          </a:p>
        </p:txBody>
      </p:sp>
      <p:cxnSp>
        <p:nvCxnSpPr>
          <p:cNvPr id="45" name="Straight Arrow Connector 44"/>
          <p:cNvCxnSpPr/>
          <p:nvPr/>
        </p:nvCxnSpPr>
        <p:spPr>
          <a:xfrm flipV="1">
            <a:off x="4892512" y="2192390"/>
            <a:ext cx="974888" cy="3257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80981" y="826882"/>
            <a:ext cx="3002855" cy="584776"/>
          </a:xfrm>
          <a:prstGeom prst="rect">
            <a:avLst/>
          </a:prstGeom>
          <a:noFill/>
        </p:spPr>
        <p:txBody>
          <a:bodyPr wrap="square" rtlCol="0">
            <a:spAutoFit/>
          </a:bodyPr>
          <a:lstStyle/>
          <a:p>
            <a:r>
              <a:rPr lang="en-US" sz="1600" dirty="0" smtClean="0"/>
              <a:t>Business as Usual Year-20 TAC (TAC</a:t>
            </a:r>
            <a:r>
              <a:rPr lang="en-US" sz="1600" baseline="-25000" dirty="0" smtClean="0"/>
              <a:t>20</a:t>
            </a:r>
            <a:r>
              <a:rPr lang="en-US" sz="1600" dirty="0" smtClean="0"/>
              <a:t> ) = 2.7</a:t>
            </a:r>
            <a:endParaRPr lang="en-US" sz="1600" dirty="0"/>
          </a:p>
        </p:txBody>
      </p:sp>
      <p:sp>
        <p:nvSpPr>
          <p:cNvPr id="50" name="Oval 49"/>
          <p:cNvSpPr/>
          <p:nvPr/>
        </p:nvSpPr>
        <p:spPr>
          <a:xfrm>
            <a:off x="6995955" y="1696321"/>
            <a:ext cx="520326" cy="495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847168" y="1944856"/>
            <a:ext cx="6423395"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1256" y="1760191"/>
            <a:ext cx="558394" cy="307777"/>
          </a:xfrm>
          <a:prstGeom prst="rect">
            <a:avLst/>
          </a:prstGeom>
          <a:noFill/>
        </p:spPr>
        <p:txBody>
          <a:bodyPr wrap="square" rtlCol="0">
            <a:spAutoFit/>
          </a:bodyPr>
          <a:lstStyle/>
          <a:p>
            <a:r>
              <a:rPr lang="en-US" sz="1400" dirty="0" smtClean="0"/>
              <a:t>2.7</a:t>
            </a:r>
            <a:endParaRPr lang="en-US" sz="1400" dirty="0"/>
          </a:p>
        </p:txBody>
      </p:sp>
      <p:cxnSp>
        <p:nvCxnSpPr>
          <p:cNvPr id="57" name="Straight Arrow Connector 56"/>
          <p:cNvCxnSpPr>
            <a:endCxn id="50" idx="7"/>
          </p:cNvCxnSpPr>
          <p:nvPr/>
        </p:nvCxnSpPr>
        <p:spPr>
          <a:xfrm flipH="1">
            <a:off x="7440081" y="1434725"/>
            <a:ext cx="491436" cy="33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4955958"/>
            <a:ext cx="2667000" cy="338554"/>
          </a:xfrm>
          <a:prstGeom prst="rect">
            <a:avLst/>
          </a:prstGeom>
          <a:noFill/>
        </p:spPr>
        <p:txBody>
          <a:bodyPr wrap="square" rtlCol="0">
            <a:spAutoFit/>
          </a:bodyPr>
          <a:lstStyle/>
          <a:p>
            <a:r>
              <a:rPr lang="en-US" sz="1600" dirty="0" smtClean="0"/>
              <a:t>TAC</a:t>
            </a:r>
            <a:r>
              <a:rPr lang="en-US" sz="1600" baseline="-25000" dirty="0" smtClean="0"/>
              <a:t>0</a:t>
            </a:r>
            <a:r>
              <a:rPr lang="en-US" sz="1600" dirty="0" smtClean="0"/>
              <a:t> O&amp;M Level</a:t>
            </a:r>
            <a:endParaRPr lang="en-US" sz="1600" dirty="0"/>
          </a:p>
        </p:txBody>
      </p:sp>
      <p:cxnSp>
        <p:nvCxnSpPr>
          <p:cNvPr id="68" name="Straight Arrow Connector 67"/>
          <p:cNvCxnSpPr/>
          <p:nvPr/>
        </p:nvCxnSpPr>
        <p:spPr>
          <a:xfrm flipH="1">
            <a:off x="6588957" y="4006533"/>
            <a:ext cx="9053" cy="112156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88957" y="2230563"/>
            <a:ext cx="0" cy="91439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15290" y="416617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4518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Transmission Costs Exceed 3 cents/KWh in CA</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31217" y="46181"/>
            <a:ext cx="1612783" cy="676656"/>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xmlns="" val="2965525121"/>
              </p:ext>
            </p:extLst>
          </p:nvPr>
        </p:nvGraphicFramePr>
        <p:xfrm>
          <a:off x="228600" y="914400"/>
          <a:ext cx="8305800" cy="548013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633113" y="1066800"/>
            <a:ext cx="3276600"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“Palo Alto CLEAN will expand clean local energy production while only increasing the average utility bill by a penny per month”  -- </a:t>
            </a:r>
            <a:r>
              <a:rPr kumimoji="0" lang="en-US" sz="1800" b="0" i="0" u="none" strike="noStrike" kern="0" cap="none" spc="0" normalizeH="0" baseline="0" noProof="0" dirty="0" err="1" smtClean="0">
                <a:ln>
                  <a:noFill/>
                </a:ln>
                <a:solidFill>
                  <a:sysClr val="windowText" lastClr="000000"/>
                </a:solidFill>
                <a:effectLst/>
                <a:uLnTx/>
                <a:uFillTx/>
              </a:rPr>
              <a:t>Yiaway</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err="1" smtClean="0">
                <a:ln>
                  <a:noFill/>
                </a:ln>
                <a:solidFill>
                  <a:sysClr val="windowText" lastClr="000000"/>
                </a:solidFill>
                <a:effectLst/>
                <a:uLnTx/>
                <a:uFillTx/>
              </a:rPr>
              <a:t>Yeh</a:t>
            </a:r>
            <a:r>
              <a:rPr kumimoji="0" lang="en-US" sz="1800" b="0" i="0" u="none" strike="noStrike" kern="0" cap="none" spc="0" normalizeH="0" baseline="0" noProof="0" dirty="0" smtClean="0">
                <a:ln>
                  <a:noFill/>
                </a:ln>
                <a:solidFill>
                  <a:sysClr val="windowText" lastClr="000000"/>
                </a:solidFill>
                <a:effectLst/>
                <a:uLnTx/>
                <a:uFillTx/>
              </a:rPr>
              <a:t>, Mayor of Palo Alto</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424540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762000"/>
          </a:xfrm>
        </p:spPr>
        <p:txBody>
          <a:bodyPr>
            <a:noAutofit/>
          </a:bodyPr>
          <a:lstStyle/>
          <a:p>
            <a:r>
              <a:rPr lang="en-US" sz="2300" dirty="0" smtClean="0"/>
              <a:t>Distributed Voltage Regulation – Location Matters</a:t>
            </a:r>
            <a:endParaRPr lang="en-US" sz="2300" dirty="0"/>
          </a:p>
        </p:txBody>
      </p:sp>
      <p:pic>
        <p:nvPicPr>
          <p:cNvPr id="4" name="Picture 3" descr="Screen Shot 2013-07-24 at 10.51.25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2057401"/>
            <a:ext cx="6096000" cy="4267199"/>
          </a:xfrm>
          <a:prstGeom prst="rect">
            <a:avLst/>
          </a:prstGeom>
        </p:spPr>
      </p:pic>
      <p:sp>
        <p:nvSpPr>
          <p:cNvPr id="10" name="TextBox 9"/>
          <p:cNvSpPr txBox="1"/>
          <p:nvPr/>
        </p:nvSpPr>
        <p:spPr>
          <a:xfrm>
            <a:off x="457200" y="1059359"/>
            <a:ext cx="8382000" cy="769441"/>
          </a:xfrm>
          <a:prstGeom prst="rect">
            <a:avLst/>
          </a:prstGeom>
          <a:noFill/>
          <a:ln w="19050" cmpd="sng">
            <a:noFill/>
          </a:ln>
        </p:spPr>
        <p:txBody>
          <a:bodyPr wrap="square" rtlCol="0">
            <a:spAutoFit/>
          </a:bodyPr>
          <a:lstStyle/>
          <a:p>
            <a:r>
              <a:rPr lang="en-US" sz="2200" dirty="0" smtClean="0"/>
              <a:t>“The old adage is that reactive power does not travel well.”</a:t>
            </a:r>
            <a:r>
              <a:rPr lang="en-US" sz="1700" i="1" dirty="0" smtClean="0"/>
              <a:t>	</a:t>
            </a:r>
          </a:p>
          <a:p>
            <a:endParaRPr lang="en-US" sz="800" i="1" dirty="0" smtClean="0"/>
          </a:p>
          <a:p>
            <a:pPr lvl="4"/>
            <a:r>
              <a:rPr lang="en-US" sz="1400" i="1" dirty="0" smtClean="0"/>
              <a:t>							Oak Ridge National Laboratory (2008)</a:t>
            </a:r>
            <a:endParaRPr lang="en-US" sz="1400" i="1" dirty="0"/>
          </a:p>
        </p:txBody>
      </p:sp>
      <p:cxnSp>
        <p:nvCxnSpPr>
          <p:cNvPr id="13" name="Straight Arrow Connector 12"/>
          <p:cNvCxnSpPr/>
          <p:nvPr/>
        </p:nvCxnSpPr>
        <p:spPr>
          <a:xfrm flipH="1" flipV="1">
            <a:off x="5759605" y="3505200"/>
            <a:ext cx="932986"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59605" y="6019800"/>
            <a:ext cx="3384395" cy="276999"/>
          </a:xfrm>
          <a:prstGeom prst="rect">
            <a:avLst/>
          </a:prstGeom>
          <a:noFill/>
        </p:spPr>
        <p:txBody>
          <a:bodyPr wrap="square" rtlCol="0">
            <a:spAutoFit/>
          </a:bodyPr>
          <a:lstStyle/>
          <a:p>
            <a:r>
              <a:rPr lang="en-US" sz="1200" dirty="0" smtClean="0"/>
              <a:t>Source: Oak Ridge National Laboratory (2008)</a:t>
            </a:r>
            <a:endParaRPr lang="en-US" sz="1200" dirty="0"/>
          </a:p>
        </p:txBody>
      </p:sp>
      <p:sp>
        <p:nvSpPr>
          <p:cNvPr id="24" name="Rounded Rectangle 23"/>
          <p:cNvSpPr/>
          <p:nvPr/>
        </p:nvSpPr>
        <p:spPr>
          <a:xfrm>
            <a:off x="6692588" y="2514600"/>
            <a:ext cx="2299011" cy="3276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700" dirty="0" smtClean="0">
              <a:solidFill>
                <a:schemeClr val="tx1"/>
              </a:solidFill>
            </a:endParaRPr>
          </a:p>
          <a:p>
            <a:r>
              <a:rPr lang="en-US" sz="1700" dirty="0" smtClean="0">
                <a:solidFill>
                  <a:schemeClr val="tx1"/>
                </a:solidFill>
              </a:rPr>
              <a:t>T&amp;D lines absorb 8-20x more reactive </a:t>
            </a:r>
            <a:r>
              <a:rPr lang="en-US" sz="1700" dirty="0">
                <a:solidFill>
                  <a:schemeClr val="tx1"/>
                </a:solidFill>
              </a:rPr>
              <a:t>p</a:t>
            </a:r>
            <a:r>
              <a:rPr lang="en-US" sz="1700" dirty="0" smtClean="0">
                <a:solidFill>
                  <a:schemeClr val="tx1"/>
                </a:solidFill>
              </a:rPr>
              <a:t>ower than real power.</a:t>
            </a:r>
          </a:p>
          <a:p>
            <a:endParaRPr lang="en-US" sz="800" dirty="0">
              <a:solidFill>
                <a:schemeClr val="tx1"/>
              </a:solidFill>
            </a:endParaRPr>
          </a:p>
          <a:p>
            <a:r>
              <a:rPr lang="en-US" sz="1700" i="1" dirty="0" smtClean="0">
                <a:solidFill>
                  <a:schemeClr val="tx1"/>
                </a:solidFill>
              </a:rPr>
              <a:t>Prevent Blackouts</a:t>
            </a:r>
            <a:r>
              <a:rPr lang="en-US" sz="1700" dirty="0" smtClean="0">
                <a:solidFill>
                  <a:schemeClr val="tx1"/>
                </a:solidFill>
              </a:rPr>
              <a:t>:</a:t>
            </a:r>
          </a:p>
          <a:p>
            <a:r>
              <a:rPr lang="en-US" sz="1700" dirty="0" smtClean="0">
                <a:solidFill>
                  <a:schemeClr val="tx1"/>
                </a:solidFill>
              </a:rPr>
              <a:t>When a transmission path is lost, remaining lines are heavily loaded and losses are higher.</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394703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idx="4294967295"/>
          </p:nvPr>
        </p:nvSpPr>
        <p:spPr>
          <a:xfrm>
            <a:off x="0" y="0"/>
            <a:ext cx="7391400" cy="762000"/>
          </a:xfrm>
        </p:spPr>
        <p:txBody>
          <a:bodyPr/>
          <a:lstStyle/>
          <a:p>
            <a:pPr algn="l"/>
            <a:r>
              <a:rPr lang="en-US" sz="2400" b="1" dirty="0" smtClean="0">
                <a:solidFill>
                  <a:schemeClr val="bg1"/>
                </a:solidFill>
                <a:latin typeface="Arial" charset="0"/>
                <a:cs typeface="Arial" charset="0"/>
              </a:rPr>
              <a:t>DG+IG Core Solutions for Voltage Regulation</a:t>
            </a:r>
          </a:p>
        </p:txBody>
      </p:sp>
      <p:graphicFrame>
        <p:nvGraphicFramePr>
          <p:cNvPr id="3" name="Table 2"/>
          <p:cNvGraphicFramePr>
            <a:graphicFrameLocks noGrp="1"/>
          </p:cNvGraphicFramePr>
          <p:nvPr>
            <p:extLst>
              <p:ext uri="{D42A27DB-BD31-4B8C-83A1-F6EECF244321}">
                <p14:modId xmlns:p14="http://schemas.microsoft.com/office/powerpoint/2010/main" xmlns="" val="2210649246"/>
              </p:ext>
            </p:extLst>
          </p:nvPr>
        </p:nvGraphicFramePr>
        <p:xfrm>
          <a:off x="6350" y="762000"/>
          <a:ext cx="9137649" cy="5410199"/>
        </p:xfrm>
        <a:graphic>
          <a:graphicData uri="http://schemas.openxmlformats.org/drawingml/2006/table">
            <a:tbl>
              <a:tblPr firstRow="1" bandRow="1">
                <a:tableStyleId>{5C22544A-7EE6-4342-B048-85BDC9FD1C3A}</a:tableStyleId>
              </a:tblPr>
              <a:tblGrid>
                <a:gridCol w="2279650"/>
                <a:gridCol w="6857999"/>
              </a:tblGrid>
              <a:tr h="427598">
                <a:tc>
                  <a:txBody>
                    <a:bodyPr/>
                    <a:lstStyle/>
                    <a:p>
                      <a:pPr algn="ctr"/>
                      <a:r>
                        <a:rPr lang="en-US" sz="1800" dirty="0" smtClean="0">
                          <a:solidFill>
                            <a:schemeClr val="tx1"/>
                          </a:solidFill>
                        </a:rPr>
                        <a:t>Solutions</a:t>
                      </a:r>
                      <a:endParaRPr lang="en-US" sz="1800" dirty="0">
                        <a:solidFill>
                          <a:schemeClr val="tx1"/>
                        </a:solidFill>
                      </a:endParaRPr>
                    </a:p>
                  </a:txBody>
                  <a:tcPr marL="89071" marR="89071" marT="44536" marB="44536" anchor="ctr"/>
                </a:tc>
                <a:tc>
                  <a:txBody>
                    <a:bodyPr/>
                    <a:lstStyle/>
                    <a:p>
                      <a:pPr algn="ctr"/>
                      <a:r>
                        <a:rPr lang="en-US" sz="1800" dirty="0" smtClean="0">
                          <a:solidFill>
                            <a:schemeClr val="tx1"/>
                          </a:solidFill>
                        </a:rPr>
                        <a:t>Benefits</a:t>
                      </a:r>
                      <a:endParaRPr lang="en-US" sz="1800" dirty="0">
                        <a:solidFill>
                          <a:schemeClr val="tx1"/>
                        </a:solidFill>
                      </a:endParaRPr>
                    </a:p>
                  </a:txBody>
                  <a:tcPr marL="89071" marR="89071" marT="44536" marB="44536" anchor="ctr"/>
                </a:tc>
              </a:tr>
              <a:tr h="1114711">
                <a:tc>
                  <a:txBody>
                    <a:bodyPr/>
                    <a:lstStyle/>
                    <a:p>
                      <a:pPr algn="ctr"/>
                      <a:r>
                        <a:rPr lang="en-US" sz="1800" dirty="0" smtClean="0">
                          <a:latin typeface="Arial"/>
                          <a:cs typeface="Arial"/>
                        </a:rPr>
                        <a:t>Distributed</a:t>
                      </a:r>
                      <a:r>
                        <a:rPr lang="en-US" sz="1800" baseline="0" dirty="0" smtClean="0">
                          <a:latin typeface="Arial"/>
                          <a:cs typeface="Arial"/>
                        </a:rPr>
                        <a:t> Generation</a:t>
                      </a:r>
                      <a:endParaRPr lang="en-US" sz="1800" dirty="0">
                        <a:latin typeface="Arial"/>
                        <a:cs typeface="Arial"/>
                      </a:endParaRPr>
                    </a:p>
                  </a:txBody>
                  <a:tcPr marL="89071" marR="89071" marT="44536" marB="44536" anchor="ct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700" dirty="0" smtClean="0">
                          <a:latin typeface="Arial"/>
                          <a:cs typeface="Arial"/>
                        </a:rPr>
                        <a:t>Provisions </a:t>
                      </a:r>
                      <a:r>
                        <a:rPr lang="en-US" sz="1700" baseline="0" dirty="0" smtClean="0">
                          <a:latin typeface="Arial"/>
                          <a:cs typeface="Arial"/>
                        </a:rPr>
                        <a:t>reactive power where it’s needed most for regulation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700" dirty="0" smtClean="0">
                          <a:latin typeface="Arial"/>
                          <a:cs typeface="Arial"/>
                        </a:rPr>
                        <a:t>Avoids</a:t>
                      </a:r>
                      <a:r>
                        <a:rPr lang="en-US" sz="1700" baseline="0" dirty="0" smtClean="0">
                          <a:latin typeface="Arial"/>
                          <a:cs typeface="Arial"/>
                        </a:rPr>
                        <a:t> line losses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700" baseline="0" dirty="0" smtClean="0">
                          <a:latin typeface="Arial"/>
                          <a:cs typeface="Arial"/>
                        </a:rPr>
                        <a:t>Reduces congestion of transmission and distribution lines</a:t>
                      </a:r>
                      <a:endParaRPr lang="en-US" sz="1700" dirty="0" smtClean="0">
                        <a:latin typeface="Arial"/>
                        <a:cs typeface="Arial"/>
                      </a:endParaRPr>
                    </a:p>
                  </a:txBody>
                  <a:tcPr marL="89071" marR="89071" marT="44536" marB="44536" anchor="ctr"/>
                </a:tc>
              </a:tr>
              <a:tr h="2543657">
                <a:tc>
                  <a:txBody>
                    <a:bodyPr/>
                    <a:lstStyle/>
                    <a:p>
                      <a:pPr algn="ctr"/>
                      <a:r>
                        <a:rPr lang="en-US" sz="1800" dirty="0" smtClean="0">
                          <a:solidFill>
                            <a:srgbClr val="000000"/>
                          </a:solidFill>
                          <a:latin typeface="Arial"/>
                          <a:cs typeface="Arial"/>
                        </a:rPr>
                        <a:t>Advanced Inverters</a:t>
                      </a:r>
                    </a:p>
                    <a:p>
                      <a:pPr algn="ctr"/>
                      <a:r>
                        <a:rPr lang="en-US" sz="1800" dirty="0" smtClean="0">
                          <a:solidFill>
                            <a:srgbClr val="000000"/>
                          </a:solidFill>
                          <a:latin typeface="Arial"/>
                          <a:cs typeface="Arial"/>
                        </a:rPr>
                        <a:t>(paired with solar,</a:t>
                      </a:r>
                      <a:r>
                        <a:rPr lang="en-US" sz="1800" baseline="0" dirty="0" smtClean="0">
                          <a:solidFill>
                            <a:srgbClr val="000000"/>
                          </a:solidFill>
                          <a:latin typeface="Arial"/>
                          <a:cs typeface="Arial"/>
                        </a:rPr>
                        <a:t> storage)</a:t>
                      </a:r>
                      <a:endParaRPr lang="en-US" sz="1800" dirty="0">
                        <a:solidFill>
                          <a:srgbClr val="000000"/>
                        </a:solidFill>
                        <a:latin typeface="Arial"/>
                        <a:cs typeface="Arial"/>
                      </a:endParaRPr>
                    </a:p>
                  </a:txBody>
                  <a:tcPr marL="89071" marR="89071" marT="44536" marB="44536" anchor="ctr"/>
                </a:tc>
                <a:tc>
                  <a:txBody>
                    <a:bodyPr/>
                    <a:lstStyle/>
                    <a:p>
                      <a:pPr marL="171450" indent="-171450" algn="l">
                        <a:buFont typeface="Arial"/>
                        <a:buChar char="•"/>
                      </a:pPr>
                      <a:r>
                        <a:rPr lang="en-US" sz="1700" dirty="0" smtClean="0">
                          <a:solidFill>
                            <a:srgbClr val="000000"/>
                          </a:solidFill>
                          <a:latin typeface="Arial"/>
                          <a:cs typeface="Arial"/>
                        </a:rPr>
                        <a:t>Provisions</a:t>
                      </a:r>
                      <a:r>
                        <a:rPr lang="en-US" sz="1700" baseline="0" dirty="0" smtClean="0">
                          <a:solidFill>
                            <a:srgbClr val="000000"/>
                          </a:solidFill>
                          <a:latin typeface="Arial"/>
                          <a:cs typeface="Arial"/>
                        </a:rPr>
                        <a:t> distributed</a:t>
                      </a:r>
                      <a:r>
                        <a:rPr lang="en-US" sz="1700" dirty="0" smtClean="0">
                          <a:solidFill>
                            <a:srgbClr val="000000"/>
                          </a:solidFill>
                          <a:latin typeface="Arial"/>
                          <a:cs typeface="Arial"/>
                        </a:rPr>
                        <a:t> reactive power </a:t>
                      </a:r>
                    </a:p>
                    <a:p>
                      <a:pPr marL="171450" indent="-171450" algn="l">
                        <a:buFont typeface="Arial"/>
                        <a:buChar char="•"/>
                      </a:pPr>
                      <a:r>
                        <a:rPr lang="en-US" sz="1700" baseline="0" dirty="0" smtClean="0">
                          <a:solidFill>
                            <a:srgbClr val="000000"/>
                          </a:solidFill>
                          <a:latin typeface="Arial"/>
                          <a:cs typeface="Arial"/>
                        </a:rPr>
                        <a:t>Reacts automatically within fractions of a second (conventional resources can take minutes to react)</a:t>
                      </a:r>
                      <a:endParaRPr lang="en-US" sz="1700" dirty="0" smtClean="0">
                        <a:solidFill>
                          <a:srgbClr val="000000"/>
                        </a:solidFill>
                        <a:latin typeface="Arial"/>
                        <a:cs typeface="Arial"/>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700" baseline="0" dirty="0" smtClean="0">
                          <a:solidFill>
                            <a:srgbClr val="000000"/>
                          </a:solidFill>
                          <a:latin typeface="+mn-lt"/>
                          <a:cs typeface="+mn-cs"/>
                        </a:rPr>
                        <a:t>Converts real power from the grid to reactive power 24/7/365</a:t>
                      </a:r>
                      <a:endParaRPr lang="en-US" sz="1700" baseline="0" dirty="0" smtClean="0">
                        <a:solidFill>
                          <a:srgbClr val="000000"/>
                        </a:solidFill>
                        <a:latin typeface="Arial"/>
                        <a:cs typeface="Arial"/>
                      </a:endParaRPr>
                    </a:p>
                    <a:p>
                      <a:pPr marL="171450" indent="-171450" algn="l">
                        <a:buFont typeface="Arial"/>
                        <a:buChar char="•"/>
                      </a:pPr>
                      <a:r>
                        <a:rPr lang="en-US" sz="1700" baseline="0" dirty="0" smtClean="0">
                          <a:solidFill>
                            <a:srgbClr val="000000"/>
                          </a:solidFill>
                          <a:latin typeface="Arial"/>
                          <a:cs typeface="Arial"/>
                        </a:rPr>
                        <a:t>Oversized inverters can deliver reactive power without reducing DG real power output</a:t>
                      </a:r>
                    </a:p>
                    <a:p>
                      <a:pPr marL="171450" indent="-171450" algn="l">
                        <a:buFont typeface="Arial"/>
                        <a:buChar char="•"/>
                      </a:pPr>
                      <a:r>
                        <a:rPr lang="en-US" sz="1700" baseline="0" dirty="0" smtClean="0">
                          <a:solidFill>
                            <a:srgbClr val="000000"/>
                          </a:solidFill>
                          <a:latin typeface="Arial"/>
                          <a:cs typeface="Arial"/>
                        </a:rPr>
                        <a:t>Ride-through voltage events, remain attached longer than conventional spinning generators without harm</a:t>
                      </a:r>
                    </a:p>
                    <a:p>
                      <a:pPr marL="171450" indent="-171450" algn="l">
                        <a:buFont typeface="Arial"/>
                        <a:buChar char="•"/>
                      </a:pPr>
                      <a:r>
                        <a:rPr lang="en-US" sz="1700" baseline="0" dirty="0" smtClean="0">
                          <a:solidFill>
                            <a:srgbClr val="000000"/>
                          </a:solidFill>
                          <a:latin typeface="+mn-lt"/>
                          <a:cs typeface="+mn-cs"/>
                        </a:rPr>
                        <a:t>Modern inverters already have these advanced capabilities</a:t>
                      </a:r>
                    </a:p>
                  </a:txBody>
                  <a:tcPr marL="89071" marR="89071" marT="44536" marB="44536" anchor="ctr"/>
                </a:tc>
              </a:tr>
              <a:tr h="1324233">
                <a:tc>
                  <a:txBody>
                    <a:bodyPr/>
                    <a:lstStyle/>
                    <a:p>
                      <a:pPr algn="ctr"/>
                      <a:r>
                        <a:rPr lang="en-US" sz="1800" dirty="0" smtClean="0">
                          <a:latin typeface="Arial"/>
                          <a:cs typeface="Arial"/>
                        </a:rPr>
                        <a:t>Energy</a:t>
                      </a:r>
                      <a:r>
                        <a:rPr lang="en-US" sz="1800" baseline="0" dirty="0" smtClean="0">
                          <a:latin typeface="Arial"/>
                          <a:cs typeface="Arial"/>
                        </a:rPr>
                        <a:t> Storage</a:t>
                      </a:r>
                    </a:p>
                    <a:p>
                      <a:pPr algn="ctr"/>
                      <a:r>
                        <a:rPr lang="en-US" sz="1800" baseline="0" dirty="0" smtClean="0">
                          <a:latin typeface="Arial"/>
                          <a:cs typeface="Arial"/>
                        </a:rPr>
                        <a:t>(batteries, flywheel)</a:t>
                      </a:r>
                      <a:endParaRPr lang="en-US" sz="1800" dirty="0">
                        <a:latin typeface="Arial"/>
                        <a:cs typeface="Arial"/>
                      </a:endParaRPr>
                    </a:p>
                  </a:txBody>
                  <a:tcPr marL="89071" marR="89071" marT="44536" marB="44536" anchor="ct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700" baseline="0" dirty="0" smtClean="0">
                          <a:latin typeface="+mn-lt"/>
                          <a:cs typeface="+mn-cs"/>
                        </a:rPr>
                        <a:t>Provisions both real and reactive power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700" kern="1200" dirty="0" smtClean="0">
                          <a:solidFill>
                            <a:schemeClr val="dk1"/>
                          </a:solidFill>
                          <a:effectLst/>
                          <a:latin typeface="Arial"/>
                          <a:ea typeface="+mn-ea"/>
                          <a:cs typeface="Arial"/>
                        </a:rPr>
                        <a:t>Generally paired</a:t>
                      </a:r>
                      <a:r>
                        <a:rPr lang="en-US" sz="1700" kern="1200" baseline="0" dirty="0" smtClean="0">
                          <a:solidFill>
                            <a:schemeClr val="dk1"/>
                          </a:solidFill>
                          <a:effectLst/>
                          <a:latin typeface="Arial"/>
                          <a:ea typeface="+mn-ea"/>
                          <a:cs typeface="Arial"/>
                        </a:rPr>
                        <a:t> with advanced inverters</a:t>
                      </a:r>
                    </a:p>
                  </a:txBody>
                  <a:tcPr marL="89071" marR="89071" marT="44536" marB="44536" anchor="ctr"/>
                </a:tc>
              </a:tr>
            </a:tbl>
          </a:graphicData>
        </a:graphic>
      </p:graphicFrame>
    </p:spTree>
    <p:extLst>
      <p:ext uri="{BB962C8B-B14F-4D97-AF65-F5344CB8AC3E}">
        <p14:creationId xmlns:p14="http://schemas.microsoft.com/office/powerpoint/2010/main" xmlns="" val="2797190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1053</TotalTime>
  <Words>3685</Words>
  <Application>Microsoft Office PowerPoint</Application>
  <PresentationFormat>On-screen Show (4:3)</PresentationFormat>
  <Paragraphs>404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Clean Coalition Vision = Clean Local Energy</vt:lpstr>
      <vt:lpstr>Wholesale DG is the Critical &amp; Missing Segment</vt:lpstr>
      <vt:lpstr>Slide 4</vt:lpstr>
      <vt:lpstr>Guided Siting Saves Ratepayers 50%</vt:lpstr>
      <vt:lpstr>Avoided Transmission in CA = $80 Billion over 20 yrs</vt:lpstr>
      <vt:lpstr>Transmission Costs Exceed 3 cents/KWh in CA</vt:lpstr>
      <vt:lpstr>Distributed Voltage Regulation – Location Matters</vt:lpstr>
      <vt:lpstr>DG+IG Core Solutions for Voltage Regulation</vt:lpstr>
      <vt:lpstr>Advanced Inverters – Reactive Power (Oversized)</vt:lpstr>
      <vt:lpstr>Advanced Inverters Gaining Broad Agreement</vt:lpstr>
      <vt:lpstr>Replacing SONGS with PV + Advanced Inverters</vt:lpstr>
      <vt:lpstr>WDG Priority:  High Capacity, Lower Cost</vt:lpstr>
      <vt:lpstr>Replace SONGS – Energy Storage Potential</vt:lpstr>
      <vt:lpstr>DG+IG Solutions for Balancing Power &amp; Frequency</vt:lpstr>
      <vt:lpstr>DG+IG Keeps Power in Balance</vt:lpstr>
      <vt:lpstr>Renewables are Reliable</vt:lpstr>
      <vt:lpstr>Distribution Grid Upgrade Vision</vt:lpstr>
      <vt:lpstr>Data Availability is Improving</vt:lpstr>
      <vt:lpstr>DG+IG Projects Begin with Grid Modeling &amp; Simulation</vt:lpstr>
      <vt:lpstr>DG+IG Policy 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Craiger</cp:lastModifiedBy>
  <cp:revision>159</cp:revision>
  <dcterms:created xsi:type="dcterms:W3CDTF">2011-10-18T15:39:54Z</dcterms:created>
  <dcterms:modified xsi:type="dcterms:W3CDTF">2013-08-21T18:21:40Z</dcterms:modified>
</cp:coreProperties>
</file>