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62" r:id="rId2"/>
    <p:sldId id="407" r:id="rId3"/>
    <p:sldId id="408" r:id="rId4"/>
    <p:sldId id="375" r:id="rId5"/>
    <p:sldId id="409" r:id="rId6"/>
    <p:sldId id="406" r:id="rId7"/>
    <p:sldId id="373" r:id="rId8"/>
    <p:sldId id="385" r:id="rId9"/>
    <p:sldId id="427" r:id="rId10"/>
    <p:sldId id="424" r:id="rId11"/>
    <p:sldId id="425" r:id="rId12"/>
    <p:sldId id="379" r:id="rId13"/>
    <p:sldId id="428" r:id="rId14"/>
    <p:sldId id="414" r:id="rId15"/>
    <p:sldId id="413" r:id="rId16"/>
    <p:sldId id="410" r:id="rId17"/>
    <p:sldId id="411" r:id="rId18"/>
    <p:sldId id="429" r:id="rId19"/>
    <p:sldId id="374" r:id="rId20"/>
    <p:sldId id="348" r:id="rId21"/>
    <p:sldId id="353" r:id="rId22"/>
    <p:sldId id="343" r:id="rId23"/>
    <p:sldId id="344" r:id="rId24"/>
    <p:sldId id="354" r:id="rId25"/>
    <p:sldId id="355" r:id="rId26"/>
    <p:sldId id="387" r:id="rId27"/>
    <p:sldId id="388" r:id="rId28"/>
    <p:sldId id="390" r:id="rId29"/>
    <p:sldId id="391" r:id="rId30"/>
    <p:sldId id="392" r:id="rId31"/>
    <p:sldId id="420" r:id="rId32"/>
    <p:sldId id="419" r:id="rId33"/>
    <p:sldId id="417" r:id="rId34"/>
    <p:sldId id="401" r:id="rId35"/>
    <p:sldId id="402" r:id="rId36"/>
    <p:sldId id="421" r:id="rId37"/>
    <p:sldId id="422" r:id="rId38"/>
    <p:sldId id="418" r:id="rId39"/>
    <p:sldId id="426" r:id="rId40"/>
    <p:sldId id="415" r:id="rId41"/>
    <p:sldId id="416" r:id="rId42"/>
    <p:sldId id="431" r:id="rId43"/>
    <p:sldId id="430" r:id="rId44"/>
    <p:sldId id="423" r:id="rId45"/>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5" autoAdjust="0"/>
    <p:restoredTop sz="92805" autoAdjust="0"/>
  </p:normalViewPr>
  <p:slideViewPr>
    <p:cSldViewPr snapToGrid="0" snapToObjects="1">
      <p:cViewPr>
        <p:scale>
          <a:sx n="100" d="100"/>
          <a:sy n="100" d="100"/>
        </p:scale>
        <p:origin x="-56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96"/>
    </p:cViewPr>
  </p:sorterViewPr>
  <p:notesViewPr>
    <p:cSldViewPr snapToGrid="0" snapToObjects="1">
      <p:cViewPr>
        <p:scale>
          <a:sx n="150" d="100"/>
          <a:sy n="150" d="100"/>
        </p:scale>
        <p:origin x="-1944" y="-3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athon\Downloads\Copy%20of%20german%20pv%202010%20data%20analysis%20v2%20short%20(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ohnathon\Documents\Clean%20Coalition\Excel%20Files\TAC%20Cost%20Chart%20(JF_02,%2012%20Dec%202011).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Sheet1!$A$2</c:f>
              <c:strCache>
                <c:ptCount val="1"/>
                <c:pt idx="0">
                  <c:v>California</c:v>
                </c:pt>
              </c:strCache>
            </c:strRef>
          </c:tx>
          <c:spPr>
            <a:solidFill>
              <a:srgbClr val="FF0000"/>
            </a:solidFill>
            <a:ln w="3175">
              <a:solidFill>
                <a:sysClr val="windowText" lastClr="000000"/>
              </a:solidFill>
            </a:ln>
          </c:spPr>
          <c:invertIfNegative val="0"/>
          <c:cat>
            <c:numRef>
              <c:f>Sheet1!$B$1:$I$1</c:f>
              <c:numCache>
                <c:formatCode>General</c:formatCode>
                <c:ptCount val="8"/>
                <c:pt idx="0">
                  <c:v>2002.0</c:v>
                </c:pt>
                <c:pt idx="1">
                  <c:v>2006.0</c:v>
                </c:pt>
                <c:pt idx="2">
                  <c:v>2007.0</c:v>
                </c:pt>
                <c:pt idx="3">
                  <c:v>2008.0</c:v>
                </c:pt>
                <c:pt idx="4">
                  <c:v>2009.0</c:v>
                </c:pt>
                <c:pt idx="5">
                  <c:v>2010.0</c:v>
                </c:pt>
                <c:pt idx="6">
                  <c:v>2011.0</c:v>
                </c:pt>
                <c:pt idx="7">
                  <c:v>2012.0</c:v>
                </c:pt>
              </c:numCache>
            </c:numRef>
          </c:cat>
          <c:val>
            <c:numRef>
              <c:f>Sheet1!$B$2:$I$2</c:f>
              <c:numCache>
                <c:formatCode>_(* #,##0_);_(* \(#,##0\);_(* "-"??_);_(@_)</c:formatCode>
                <c:ptCount val="8"/>
                <c:pt idx="0">
                  <c:v>450.0</c:v>
                </c:pt>
                <c:pt idx="1">
                  <c:v>550.0</c:v>
                </c:pt>
                <c:pt idx="2">
                  <c:v>610.0</c:v>
                </c:pt>
                <c:pt idx="3">
                  <c:v>770.0</c:v>
                </c:pt>
                <c:pt idx="4">
                  <c:v>990.0</c:v>
                </c:pt>
                <c:pt idx="5">
                  <c:v>1290.0</c:v>
                </c:pt>
                <c:pt idx="6">
                  <c:v>1832.0</c:v>
                </c:pt>
                <c:pt idx="7">
                  <c:v>2877.0</c:v>
                </c:pt>
              </c:numCache>
            </c:numRef>
          </c:val>
        </c:ser>
        <c:ser>
          <c:idx val="1"/>
          <c:order val="1"/>
          <c:tx>
            <c:strRef>
              <c:f>Sheet1!$A$3</c:f>
              <c:strCache>
                <c:ptCount val="1"/>
                <c:pt idx="0">
                  <c:v>Germany</c:v>
                </c:pt>
              </c:strCache>
            </c:strRef>
          </c:tx>
          <c:spPr>
            <a:solidFill>
              <a:srgbClr val="66FF33"/>
            </a:solidFill>
            <a:ln w="3175">
              <a:solidFill>
                <a:sysClr val="windowText" lastClr="000000"/>
              </a:solidFill>
            </a:ln>
          </c:spPr>
          <c:invertIfNegative val="0"/>
          <c:cat>
            <c:numRef>
              <c:f>Sheet1!$B$1:$I$1</c:f>
              <c:numCache>
                <c:formatCode>General</c:formatCode>
                <c:ptCount val="8"/>
                <c:pt idx="0">
                  <c:v>2002.0</c:v>
                </c:pt>
                <c:pt idx="1">
                  <c:v>2006.0</c:v>
                </c:pt>
                <c:pt idx="2">
                  <c:v>2007.0</c:v>
                </c:pt>
                <c:pt idx="3">
                  <c:v>2008.0</c:v>
                </c:pt>
                <c:pt idx="4">
                  <c:v>2009.0</c:v>
                </c:pt>
                <c:pt idx="5">
                  <c:v>2010.0</c:v>
                </c:pt>
                <c:pt idx="6">
                  <c:v>2011.0</c:v>
                </c:pt>
                <c:pt idx="7">
                  <c:v>2012.0</c:v>
                </c:pt>
              </c:numCache>
            </c:numRef>
          </c:cat>
          <c:val>
            <c:numRef>
              <c:f>Sheet1!$B$3:$I$3</c:f>
              <c:numCache>
                <c:formatCode>_(* #,##0_);_(* \(#,##0\);_(* "-"??_);_(@_)</c:formatCode>
                <c:ptCount val="8"/>
                <c:pt idx="0">
                  <c:v>296.0</c:v>
                </c:pt>
                <c:pt idx="1">
                  <c:v>2899.0</c:v>
                </c:pt>
                <c:pt idx="2">
                  <c:v>4170.0</c:v>
                </c:pt>
                <c:pt idx="3">
                  <c:v>6120.0</c:v>
                </c:pt>
                <c:pt idx="4">
                  <c:v>10566.0</c:v>
                </c:pt>
                <c:pt idx="5">
                  <c:v>17554.0</c:v>
                </c:pt>
                <c:pt idx="6">
                  <c:v>25039.0</c:v>
                </c:pt>
                <c:pt idx="7">
                  <c:v>32643.0</c:v>
                </c:pt>
              </c:numCache>
            </c:numRef>
          </c:val>
        </c:ser>
        <c:dLbls>
          <c:showLegendKey val="0"/>
          <c:showVal val="0"/>
          <c:showCatName val="0"/>
          <c:showSerName val="0"/>
          <c:showPercent val="0"/>
          <c:showBubbleSize val="0"/>
        </c:dLbls>
        <c:gapWidth val="150"/>
        <c:shape val="box"/>
        <c:axId val="2045825608"/>
        <c:axId val="2045822536"/>
        <c:axId val="0"/>
      </c:bar3DChart>
      <c:catAx>
        <c:axId val="2045825608"/>
        <c:scaling>
          <c:orientation val="minMax"/>
        </c:scaling>
        <c:delete val="0"/>
        <c:axPos val="b"/>
        <c:numFmt formatCode="General" sourceLinked="1"/>
        <c:majorTickMark val="out"/>
        <c:minorTickMark val="none"/>
        <c:tickLblPos val="nextTo"/>
        <c:crossAx val="2045822536"/>
        <c:crosses val="autoZero"/>
        <c:auto val="1"/>
        <c:lblAlgn val="ctr"/>
        <c:lblOffset val="100"/>
        <c:noMultiLvlLbl val="0"/>
      </c:catAx>
      <c:valAx>
        <c:axId val="2045822536"/>
        <c:scaling>
          <c:orientation val="minMax"/>
        </c:scaling>
        <c:delete val="0"/>
        <c:axPos val="l"/>
        <c:majorGridlines/>
        <c:numFmt formatCode="_(* #,##0_);_(* \(#,##0\);_(* &quot;-&quot;??_);_(@_)" sourceLinked="1"/>
        <c:majorTickMark val="out"/>
        <c:minorTickMark val="none"/>
        <c:tickLblPos val="nextTo"/>
        <c:txPr>
          <a:bodyPr/>
          <a:lstStyle/>
          <a:p>
            <a:pPr>
              <a:defRPr sz="1200"/>
            </a:pPr>
            <a:endParaRPr lang="en-US"/>
          </a:p>
        </c:txPr>
        <c:crossAx val="2045825608"/>
        <c:crosses val="autoZero"/>
        <c:crossBetween val="between"/>
      </c:valAx>
    </c:plotArea>
    <c:legend>
      <c:legendPos val="r"/>
      <c:layout>
        <c:manualLayout>
          <c:xMode val="edge"/>
          <c:yMode val="edge"/>
          <c:x val="0.862400800541399"/>
          <c:y val="0.447509685382216"/>
          <c:w val="0.127490243709044"/>
          <c:h val="0.104980629235569"/>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u="sng" dirty="0"/>
              <a:t>German Solar PV Capacity Installed in 2010</a:t>
            </a:r>
          </a:p>
        </c:rich>
      </c:tx>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16924978127734"/>
          <c:y val="0.12299465240642"/>
          <c:w val="0.856509623797025"/>
          <c:h val="0.783199590859964"/>
        </c:manualLayout>
      </c:layout>
      <c:bar3DChart>
        <c:barDir val="col"/>
        <c:grouping val="clustered"/>
        <c:varyColors val="0"/>
        <c:ser>
          <c:idx val="0"/>
          <c:order val="0"/>
          <c:invertIfNegative val="0"/>
          <c:cat>
            <c:strRef>
              <c:f>summary!$B$8:$B$12</c:f>
              <c:strCache>
                <c:ptCount val="5"/>
                <c:pt idx="0">
                  <c:v>up to 10 kW</c:v>
                </c:pt>
                <c:pt idx="1">
                  <c:v>10 to 30 kW</c:v>
                </c:pt>
                <c:pt idx="2">
                  <c:v>30 to 100 kW</c:v>
                </c:pt>
                <c:pt idx="3">
                  <c:v>100 kW to 1 MW</c:v>
                </c:pt>
                <c:pt idx="4">
                  <c:v>over 1 MW</c:v>
                </c:pt>
              </c:strCache>
            </c:strRef>
          </c:cat>
          <c:val>
            <c:numRef>
              <c:f>summary!$C$8:$C$12</c:f>
              <c:numCache>
                <c:formatCode>_(* #,##0_);_(* \(#,##0\);_(* "-"??_);_(@_)</c:formatCode>
                <c:ptCount val="5"/>
                <c:pt idx="0">
                  <c:v>688186.1510000275</c:v>
                </c:pt>
                <c:pt idx="1">
                  <c:v>1.92888567599999E6</c:v>
                </c:pt>
                <c:pt idx="2">
                  <c:v>1.72196895E6</c:v>
                </c:pt>
                <c:pt idx="3">
                  <c:v>1.665573724E6</c:v>
                </c:pt>
                <c:pt idx="4">
                  <c:v>1.403664866E6</c:v>
                </c:pt>
              </c:numCache>
            </c:numRef>
          </c:val>
        </c:ser>
        <c:dLbls>
          <c:showLegendKey val="0"/>
          <c:showVal val="0"/>
          <c:showCatName val="0"/>
          <c:showSerName val="0"/>
          <c:showPercent val="0"/>
          <c:showBubbleSize val="0"/>
        </c:dLbls>
        <c:gapWidth val="150"/>
        <c:shape val="box"/>
        <c:axId val="2132748680"/>
        <c:axId val="2132736824"/>
        <c:axId val="0"/>
      </c:bar3DChart>
      <c:catAx>
        <c:axId val="2132748680"/>
        <c:scaling>
          <c:orientation val="minMax"/>
        </c:scaling>
        <c:delete val="0"/>
        <c:axPos val="b"/>
        <c:numFmt formatCode="General" sourceLinked="1"/>
        <c:majorTickMark val="out"/>
        <c:minorTickMark val="none"/>
        <c:tickLblPos val="nextTo"/>
        <c:txPr>
          <a:bodyPr/>
          <a:lstStyle/>
          <a:p>
            <a:pPr>
              <a:defRPr sz="1400"/>
            </a:pPr>
            <a:endParaRPr lang="en-US"/>
          </a:p>
        </c:txPr>
        <c:crossAx val="2132736824"/>
        <c:crosses val="autoZero"/>
        <c:auto val="1"/>
        <c:lblAlgn val="ctr"/>
        <c:lblOffset val="100"/>
        <c:noMultiLvlLbl val="0"/>
      </c:catAx>
      <c:valAx>
        <c:axId val="2132736824"/>
        <c:scaling>
          <c:orientation val="minMax"/>
        </c:scaling>
        <c:delete val="0"/>
        <c:axPos val="l"/>
        <c:majorGridlines/>
        <c:title>
          <c:tx>
            <c:rich>
              <a:bodyPr rot="-5400000" vert="horz"/>
              <a:lstStyle/>
              <a:p>
                <a:pPr>
                  <a:defRPr sz="1200" b="0"/>
                </a:pPr>
                <a:r>
                  <a:rPr lang="en-US" sz="1600" b="0" dirty="0" smtClean="0"/>
                  <a:t>MW</a:t>
                </a:r>
                <a:endParaRPr lang="en-US" sz="1600" b="0" dirty="0"/>
              </a:p>
            </c:rich>
          </c:tx>
          <c:layout>
            <c:manualLayout>
              <c:xMode val="edge"/>
              <c:yMode val="edge"/>
              <c:x val="0.0244121828521435"/>
              <c:y val="0.519545433975925"/>
            </c:manualLayout>
          </c:layout>
          <c:overlay val="0"/>
          <c:spPr>
            <a:noFill/>
            <a:ln w="25400">
              <a:noFill/>
            </a:ln>
          </c:spPr>
        </c:title>
        <c:numFmt formatCode="_(* #,##0_);_(* \(#,##0\);_(* &quot;-&quot;??_);_(@_)" sourceLinked="1"/>
        <c:majorTickMark val="out"/>
        <c:minorTickMark val="none"/>
        <c:tickLblPos val="nextTo"/>
        <c:txPr>
          <a:bodyPr/>
          <a:lstStyle/>
          <a:p>
            <a:pPr>
              <a:defRPr sz="1400"/>
            </a:pPr>
            <a:endParaRPr lang="en-US"/>
          </a:p>
        </c:txPr>
        <c:crossAx val="2132748680"/>
        <c:crosses val="autoZero"/>
        <c:crossBetween val="between"/>
        <c:dispUnits>
          <c:builtInUnit val="thousands"/>
        </c:dispUnits>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2000" dirty="0"/>
              <a:t>Transmission Access </a:t>
            </a:r>
            <a:r>
              <a:rPr lang="en-US" sz="2000" dirty="0" smtClean="0"/>
              <a:t>Charges (TAC)</a:t>
            </a:r>
            <a:endParaRPr lang="en-US" sz="2000" dirty="0"/>
          </a:p>
        </c:rich>
      </c:tx>
      <c:layout>
        <c:manualLayout>
          <c:xMode val="edge"/>
          <c:yMode val="edge"/>
          <c:x val="0.200698761136135"/>
          <c:y val="0.00719444837841665"/>
        </c:manualLayout>
      </c:layout>
      <c:overlay val="0"/>
    </c:title>
    <c:autoTitleDeleted val="0"/>
    <c:plotArea>
      <c:layout/>
      <c:lineChart>
        <c:grouping val="standard"/>
        <c:varyColors val="0"/>
        <c:ser>
          <c:idx val="0"/>
          <c:order val="0"/>
          <c:tx>
            <c:strRef>
              <c:f>Sheet1!$D$3</c:f>
              <c:strCache>
                <c:ptCount val="1"/>
                <c:pt idx="0">
                  <c:v>Potential Future Stranded Costs</c:v>
                </c:pt>
              </c:strCache>
            </c:strRef>
          </c:tx>
          <c:spPr>
            <a:ln w="76200">
              <a:solidFill>
                <a:srgbClr val="FFC000"/>
              </a:solidFill>
            </a:ln>
          </c:spPr>
          <c:marker>
            <c:symbol val="none"/>
          </c:marker>
          <c:cat>
            <c:numRef>
              <c:f>Sheet1!$E$2:$AC$2</c:f>
              <c:numCache>
                <c:formatCode>General</c:formatCode>
                <c:ptCount val="2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numCache>
            </c:numRef>
          </c:cat>
          <c:val>
            <c:numRef>
              <c:f>Sheet1!$E$3:$AC$3</c:f>
              <c:numCache>
                <c:formatCode>General</c:formatCode>
                <c:ptCount val="25"/>
                <c:pt idx="0">
                  <c:v>1.1</c:v>
                </c:pt>
                <c:pt idx="1">
                  <c:v>1.174000000000003</c:v>
                </c:pt>
                <c:pt idx="2">
                  <c:v>1.248</c:v>
                </c:pt>
                <c:pt idx="3">
                  <c:v>1.322</c:v>
                </c:pt>
                <c:pt idx="4">
                  <c:v>1.396000000000002</c:v>
                </c:pt>
                <c:pt idx="5">
                  <c:v>1.47</c:v>
                </c:pt>
                <c:pt idx="6">
                  <c:v>1.544</c:v>
                </c:pt>
                <c:pt idx="7">
                  <c:v>1.618</c:v>
                </c:pt>
                <c:pt idx="8">
                  <c:v>1.692000000000003</c:v>
                </c:pt>
                <c:pt idx="9">
                  <c:v>1.766000000000001</c:v>
                </c:pt>
                <c:pt idx="10">
                  <c:v>1.840000000000002</c:v>
                </c:pt>
                <c:pt idx="11">
                  <c:v>1.914000000000002</c:v>
                </c:pt>
                <c:pt idx="12">
                  <c:v>1.988000000000004</c:v>
                </c:pt>
                <c:pt idx="13">
                  <c:v>2.062000000000001</c:v>
                </c:pt>
                <c:pt idx="14">
                  <c:v>2.136</c:v>
                </c:pt>
                <c:pt idx="15">
                  <c:v>2.21</c:v>
                </c:pt>
                <c:pt idx="16">
                  <c:v>2.284000000000001</c:v>
                </c:pt>
                <c:pt idx="17">
                  <c:v>2.358</c:v>
                </c:pt>
                <c:pt idx="18">
                  <c:v>2.431999999999998</c:v>
                </c:pt>
                <c:pt idx="19">
                  <c:v>2.506</c:v>
                </c:pt>
                <c:pt idx="20">
                  <c:v>2.579999999999999</c:v>
                </c:pt>
                <c:pt idx="21">
                  <c:v>2.653999999999999</c:v>
                </c:pt>
                <c:pt idx="22">
                  <c:v>2.728</c:v>
                </c:pt>
                <c:pt idx="23">
                  <c:v>2.801999999999999</c:v>
                </c:pt>
                <c:pt idx="24">
                  <c:v>2.875999999999998</c:v>
                </c:pt>
              </c:numCache>
            </c:numRef>
          </c:val>
          <c:smooth val="0"/>
        </c:ser>
        <c:ser>
          <c:idx val="1"/>
          <c:order val="1"/>
          <c:tx>
            <c:strRef>
              <c:f>Sheet1!$D$4</c:f>
              <c:strCache>
                <c:ptCount val="1"/>
                <c:pt idx="0">
                  <c:v>TACo Depreciation + O &amp; M</c:v>
                </c:pt>
              </c:strCache>
            </c:strRef>
          </c:tx>
          <c:spPr>
            <a:ln w="76200">
              <a:solidFill>
                <a:srgbClr val="00B0F0"/>
              </a:solidFill>
            </a:ln>
          </c:spPr>
          <c:marker>
            <c:symbol val="none"/>
          </c:marker>
          <c:cat>
            <c:numRef>
              <c:f>Sheet1!$E$2:$AC$2</c:f>
              <c:numCache>
                <c:formatCode>General</c:formatCode>
                <c:ptCount val="2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numCache>
            </c:numRef>
          </c:cat>
          <c:val>
            <c:numRef>
              <c:f>Sheet1!$E$4:$AC$4</c:f>
              <c:numCache>
                <c:formatCode>General</c:formatCode>
                <c:ptCount val="25"/>
                <c:pt idx="0">
                  <c:v>1.1</c:v>
                </c:pt>
                <c:pt idx="1">
                  <c:v>1.046999999999999</c:v>
                </c:pt>
                <c:pt idx="2">
                  <c:v>0.994</c:v>
                </c:pt>
                <c:pt idx="3">
                  <c:v>0.941000000000001</c:v>
                </c:pt>
                <c:pt idx="4">
                  <c:v>0.888</c:v>
                </c:pt>
                <c:pt idx="5">
                  <c:v>0.835000000000001</c:v>
                </c:pt>
                <c:pt idx="6">
                  <c:v>0.782</c:v>
                </c:pt>
                <c:pt idx="7">
                  <c:v>0.729000000000001</c:v>
                </c:pt>
                <c:pt idx="8">
                  <c:v>0.676000000000002</c:v>
                </c:pt>
                <c:pt idx="9">
                  <c:v>0.623000000000001</c:v>
                </c:pt>
                <c:pt idx="10">
                  <c:v>0.57</c:v>
                </c:pt>
                <c:pt idx="11">
                  <c:v>0.517</c:v>
                </c:pt>
                <c:pt idx="12">
                  <c:v>0.464</c:v>
                </c:pt>
                <c:pt idx="13">
                  <c:v>0.411</c:v>
                </c:pt>
                <c:pt idx="14">
                  <c:v>0.358</c:v>
                </c:pt>
                <c:pt idx="15">
                  <c:v>0.305</c:v>
                </c:pt>
                <c:pt idx="16">
                  <c:v>0.252</c:v>
                </c:pt>
                <c:pt idx="17">
                  <c:v>0.199</c:v>
                </c:pt>
                <c:pt idx="18">
                  <c:v>0.146</c:v>
                </c:pt>
                <c:pt idx="19">
                  <c:v>0.1</c:v>
                </c:pt>
                <c:pt idx="20">
                  <c:v>0.1</c:v>
                </c:pt>
                <c:pt idx="21">
                  <c:v>0.1</c:v>
                </c:pt>
                <c:pt idx="22">
                  <c:v>0.1</c:v>
                </c:pt>
                <c:pt idx="23">
                  <c:v>0.1</c:v>
                </c:pt>
                <c:pt idx="24">
                  <c:v>0.1</c:v>
                </c:pt>
              </c:numCache>
            </c:numRef>
          </c:val>
          <c:smooth val="0"/>
        </c:ser>
        <c:dLbls>
          <c:showLegendKey val="0"/>
          <c:showVal val="0"/>
          <c:showCatName val="0"/>
          <c:showSerName val="0"/>
          <c:showPercent val="0"/>
          <c:showBubbleSize val="0"/>
        </c:dLbls>
        <c:marker val="1"/>
        <c:smooth val="0"/>
        <c:axId val="2134533640"/>
        <c:axId val="2134539272"/>
      </c:lineChart>
      <c:catAx>
        <c:axId val="2134533640"/>
        <c:scaling>
          <c:orientation val="minMax"/>
        </c:scaling>
        <c:delete val="0"/>
        <c:axPos val="b"/>
        <c:title>
          <c:tx>
            <c:rich>
              <a:bodyPr/>
              <a:lstStyle/>
              <a:p>
                <a:pPr>
                  <a:defRPr b="0">
                    <a:latin typeface="Arial" pitchFamily="34" charset="0"/>
                    <a:cs typeface="Arial" pitchFamily="34" charset="0"/>
                  </a:defRPr>
                </a:pPr>
                <a:r>
                  <a:rPr lang="en-US" b="0">
                    <a:latin typeface="Arial" pitchFamily="34" charset="0"/>
                    <a:cs typeface="Arial" pitchFamily="34" charset="0"/>
                  </a:rPr>
                  <a:t>Year</a:t>
                </a:r>
              </a:p>
            </c:rich>
          </c:tx>
          <c:layout>
            <c:manualLayout>
              <c:xMode val="edge"/>
              <c:yMode val="edge"/>
              <c:x val="0.511003148196805"/>
              <c:y val="0.948439786621347"/>
            </c:manualLayout>
          </c:layout>
          <c:overlay val="0"/>
        </c:title>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134539272"/>
        <c:crosses val="autoZero"/>
        <c:auto val="1"/>
        <c:lblAlgn val="ctr"/>
        <c:lblOffset val="100"/>
        <c:noMultiLvlLbl val="0"/>
      </c:catAx>
      <c:valAx>
        <c:axId val="2134539272"/>
        <c:scaling>
          <c:orientation val="minMax"/>
          <c:max val="3.0"/>
        </c:scaling>
        <c:delete val="0"/>
        <c:axPos val="l"/>
        <c:majorGridlines>
          <c:spPr>
            <a:ln>
              <a:noFill/>
            </a:ln>
          </c:spPr>
        </c:majorGridlines>
        <c:title>
          <c:tx>
            <c:rich>
              <a:bodyPr rot="-5400000" vert="horz"/>
              <a:lstStyle/>
              <a:p>
                <a:pPr>
                  <a:defRPr sz="1600"/>
                </a:pPr>
                <a:r>
                  <a:rPr lang="en-US" sz="1600" b="0" dirty="0" smtClean="0">
                    <a:latin typeface="Arial" pitchFamily="34" charset="0"/>
                    <a:cs typeface="Arial" pitchFamily="34" charset="0"/>
                  </a:rPr>
                  <a:t>Cents/kWh</a:t>
                </a:r>
                <a:endParaRPr lang="en-US" sz="1600" b="0" dirty="0">
                  <a:latin typeface="Arial" pitchFamily="34" charset="0"/>
                  <a:cs typeface="Arial" pitchFamily="34" charset="0"/>
                </a:endParaRPr>
              </a:p>
            </c:rich>
          </c:tx>
          <c:layout/>
          <c:overlay val="0"/>
        </c:title>
        <c:numFmt formatCode="General" sourceLinked="1"/>
        <c:majorTickMark val="none"/>
        <c:minorTickMark val="none"/>
        <c:tickLblPos val="nextTo"/>
        <c:spPr>
          <a:ln w="9525">
            <a:noFill/>
          </a:ln>
        </c:spPr>
        <c:txPr>
          <a:bodyPr/>
          <a:lstStyle/>
          <a:p>
            <a:pPr>
              <a:defRPr sz="1400">
                <a:latin typeface="Arial" pitchFamily="34" charset="0"/>
                <a:cs typeface="Arial" pitchFamily="34" charset="0"/>
              </a:defRPr>
            </a:pPr>
            <a:endParaRPr lang="en-US"/>
          </a:p>
        </c:txPr>
        <c:crossAx val="2134533640"/>
        <c:crosses val="autoZero"/>
        <c:crossBetween val="between"/>
        <c:majorUnit val="1.0"/>
      </c:valAx>
      <c:spPr>
        <a:noFill/>
        <a:ln w="25400">
          <a:noFill/>
        </a:ln>
      </c:spPr>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0.46376</cdr:x>
      <cdr:y>0.44322</cdr:y>
    </cdr:from>
    <cdr:to>
      <cdr:x>0.97486</cdr:x>
      <cdr:y>0.59433</cdr:y>
    </cdr:to>
    <cdr:sp macro="" textlink="">
      <cdr:nvSpPr>
        <cdr:cNvPr id="2" name="TextBox 20"/>
        <cdr:cNvSpPr txBox="1"/>
      </cdr:nvSpPr>
      <cdr:spPr>
        <a:xfrm xmlns:a="http://schemas.openxmlformats.org/drawingml/2006/main">
          <a:off x="4217581" y="2347178"/>
          <a:ext cx="4648200" cy="8002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1" u="sng" dirty="0" smtClean="0">
              <a:solidFill>
                <a:srgbClr val="006600"/>
              </a:solidFill>
            </a:rPr>
            <a:t>Potential Future Transmission Investment </a:t>
          </a:r>
          <a:r>
            <a:rPr lang="en-US" sz="1400" b="1" dirty="0" smtClean="0">
              <a:solidFill>
                <a:srgbClr val="006600"/>
              </a:solidFill>
            </a:rPr>
            <a:t>Represents potential TAC savings from DG and/or potential stranded costs from future Transmission </a:t>
          </a:r>
          <a:r>
            <a:rPr lang="en-US" sz="1400" b="1" dirty="0">
              <a:solidFill>
                <a:srgbClr val="006600"/>
              </a:solidFill>
            </a:rPr>
            <a:t>i</a:t>
          </a:r>
          <a:r>
            <a:rPr lang="en-US" sz="1400" b="1" dirty="0" smtClean="0">
              <a:solidFill>
                <a:srgbClr val="006600"/>
              </a:solidFill>
            </a:rPr>
            <a:t>nvestments</a:t>
          </a:r>
          <a:endParaRPr lang="en-US" sz="1400" b="1" dirty="0">
            <a:solidFill>
              <a:srgbClr val="0066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7753DB00-E5E7-FE4C-82FA-41858B8BB508}" type="datetimeFigureOut">
              <a:rPr lang="en-US" smtClean="0"/>
              <a:pPr/>
              <a:t>2/12/14</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173F42F-5DDD-5940-934A-6CC8FC553EAC}" type="slidenum">
              <a:rPr lang="en-US" smtClean="0"/>
              <a:pPr/>
              <a:t>‹#›</a:t>
            </a:fld>
            <a:endParaRPr lang="en-US"/>
          </a:p>
        </p:txBody>
      </p:sp>
    </p:spTree>
    <p:extLst>
      <p:ext uri="{BB962C8B-B14F-4D97-AF65-F5344CB8AC3E}">
        <p14:creationId xmlns:p14="http://schemas.microsoft.com/office/powerpoint/2010/main" val="234433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61119C3-2D3A-D44F-8A94-02150682CDBD}" type="datetimeFigureOut">
              <a:rPr lang="en-US" smtClean="0"/>
              <a:pPr/>
              <a:t>2/12/14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78BB393-29C9-4448-96C4-0DA85A6FFB62}" type="slidenum">
              <a:rPr lang="en-US" smtClean="0"/>
              <a:pPr/>
              <a:t>‹#›</a:t>
            </a:fld>
            <a:endParaRPr lang="en-US"/>
          </a:p>
        </p:txBody>
      </p:sp>
    </p:spTree>
    <p:extLst>
      <p:ext uri="{BB962C8B-B14F-4D97-AF65-F5344CB8AC3E}">
        <p14:creationId xmlns:p14="http://schemas.microsoft.com/office/powerpoint/2010/main" val="2641386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enewablesinternational.net/german-grid-reaches-record-reliability-in-2011/150/537/56183/" TargetMode="External"/><Relationship Id="rId4" Type="http://schemas.openxmlformats.org/officeDocument/2006/relationships/hyperlink" Target="http://money.cnn.com/2013/01/15/news/economy/germany-economy/index.html"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6077">
              <a:defRPr/>
            </a:pPr>
            <a:fld id="{F6430095-C63B-4218-B85F-DEFDD5F2AA56}" type="slidenum">
              <a:rPr lang="en-US">
                <a:solidFill>
                  <a:prstClr val="black"/>
                </a:solidFill>
              </a:rPr>
              <a:pPr defTabSz="926077">
                <a:defRPr/>
              </a:pPr>
              <a:t>1</a:t>
            </a:fld>
            <a:endParaRPr lang="en-US" dirty="0">
              <a:solidFill>
                <a:prstClr val="black"/>
              </a:solidFill>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This presentation will focus on integrating renewables with cost-effective intelligent grid solutions, including demand response, storage, and advanced inverters.  The presentation will show how to address grid reliability challenges (steep ramps, over-generation, voltage control, and minute-to-minute fluctuations) with preferred resources, staying aligned with California goals.</a:t>
            </a: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defTabSz="915064"/>
            <a:r>
              <a:rPr lang="en-US" dirty="0" smtClean="0">
                <a:latin typeface="Times New Roman" pitchFamily="18" charset="0"/>
                <a:cs typeface="Times New Roman" pitchFamily="18" charset="0"/>
              </a:rPr>
              <a:t>Germany</a:t>
            </a:r>
            <a:r>
              <a:rPr lang="en-US" baseline="0" dirty="0" smtClean="0">
                <a:latin typeface="Times New Roman" pitchFamily="18" charset="0"/>
                <a:cs typeface="Times New Roman" pitchFamily="18" charset="0"/>
              </a:rPr>
              <a:t> is the best example we currently have to show the efficacy of CLEAN Programs and the WDG market.  If there is any confusion, Germany is in green and California—known as the leading market it the U.S.–is in red.  It is astonishing that Germany is adding 11 times more solar than California even though California has a 70% better resource.  </a:t>
            </a:r>
            <a:endParaRPr lang="en-US" dirty="0" smtClean="0">
              <a:latin typeface="Times New Roman" pitchFamily="18" charset="0"/>
              <a:cs typeface="Times New Roman" pitchFamily="18" charset="0"/>
            </a:endParaRPr>
          </a:p>
          <a:p>
            <a:pPr defTabSz="915064"/>
            <a:r>
              <a:rPr lang="en-US" dirty="0" smtClean="0">
                <a:latin typeface="Times New Roman" pitchFamily="18" charset="0"/>
                <a:cs typeface="Times New Roman" pitchFamily="18" charset="0"/>
              </a:rPr>
              <a:t>Rooftop solar in Germany </a:t>
            </a:r>
            <a:r>
              <a:rPr lang="en-US" u="sng" dirty="0" smtClean="0">
                <a:latin typeface="Times New Roman" pitchFamily="18" charset="0"/>
                <a:cs typeface="Times New Roman" pitchFamily="18" charset="0"/>
              </a:rPr>
              <a:t>today</a:t>
            </a:r>
            <a:r>
              <a:rPr lang="en-US" dirty="0" smtClean="0">
                <a:latin typeface="Times New Roman" pitchFamily="18" charset="0"/>
                <a:cs typeface="Times New Roman" pitchFamily="18" charset="0"/>
              </a:rPr>
              <a:t> is priced at the California-equivalent of </a:t>
            </a:r>
            <a:r>
              <a:rPr lang="en-US" u="sng" dirty="0" smtClean="0">
                <a:latin typeface="Times New Roman" pitchFamily="18" charset="0"/>
                <a:cs typeface="Times New Roman" pitchFamily="18" charset="0"/>
              </a:rPr>
              <a:t>7-10 cents/kWh</a:t>
            </a:r>
            <a:r>
              <a:rPr lang="en-US" dirty="0" smtClean="0">
                <a:latin typeface="Times New Roman" pitchFamily="18" charset="0"/>
                <a:cs typeface="Times New Roman" pitchFamily="18" charset="0"/>
              </a:rPr>
              <a:t>, which would be the most cost-effective resource deployed in California.  </a:t>
            </a:r>
          </a:p>
          <a:p>
            <a:pPr defTabSz="915064"/>
            <a:endParaRPr lang="en-US" dirty="0" smtClean="0">
              <a:latin typeface="Times New Roman" pitchFamily="18" charset="0"/>
              <a:cs typeface="Times New Roman" pitchFamily="18" charset="0"/>
            </a:endParaRPr>
          </a:p>
          <a:p>
            <a:pPr defTabSz="915064"/>
            <a:r>
              <a:rPr lang="en-US" dirty="0" smtClean="0">
                <a:latin typeface="Times New Roman" pitchFamily="18" charset="0"/>
                <a:cs typeface="Times New Roman" pitchFamily="18" charset="0"/>
              </a:rPr>
              <a:t>Ground-based solar projects typically generate about 25% more kWh/W than rooftop projects, because they use tracking, which allows the panels to follow the sun throughout the day.  The net result is that ground-based projects are generally about 20% more cost-effective than rooftop projects.  The difference between the 25% and the 20% is that the O&amp;M costs for ground-based projects are a bit higher due to their moving parts.</a:t>
            </a:r>
          </a:p>
          <a:p>
            <a:pPr defTabSz="937574"/>
            <a:endParaRPr lang="en-US" dirty="0" smtClean="0"/>
          </a:p>
          <a:p>
            <a:pPr defTabSz="937574" eaLnBrk="1" fontAlgn="auto" hangingPunct="1">
              <a:spcBef>
                <a:spcPts val="0"/>
              </a:spcBef>
              <a:spcAft>
                <a:spcPts val="0"/>
              </a:spcAft>
              <a:defRPr/>
            </a:pPr>
            <a:r>
              <a:rPr lang="en-US" dirty="0" smtClean="0"/>
              <a:t>(07_gp, 23</a:t>
            </a:r>
            <a:r>
              <a:rPr lang="en-US" baseline="0" dirty="0" smtClean="0"/>
              <a:t> Sep </a:t>
            </a:r>
            <a:r>
              <a:rPr lang="en-US" dirty="0" smtClean="0"/>
              <a:t>2013)</a:t>
            </a:r>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6609E-1661-46A6-9E6E-0940142E2DED}" type="slidenum">
              <a:rPr lang="en-US"/>
              <a:pPr fontAlgn="base">
                <a:spcBef>
                  <a:spcPct val="0"/>
                </a:spcBef>
                <a:spcAft>
                  <a:spcPct val="0"/>
                </a:spcAft>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196975" y="701675"/>
            <a:ext cx="4683125" cy="3513138"/>
          </a:xfrm>
          <a:noFill/>
          <a:ln>
            <a:solidFill>
              <a:srgbClr val="000000"/>
            </a:solidFill>
            <a:miter lim="800000"/>
            <a:headEnd/>
            <a:tailEnd/>
          </a:ln>
        </p:spPr>
      </p:sp>
      <p:sp>
        <p:nvSpPr>
          <p:cNvPr id="57347" name="Rectangle 3"/>
          <p:cNvSpPr>
            <a:spLocks noGrp="1"/>
          </p:cNvSpPr>
          <p:nvPr>
            <p:ph type="body" idx="1"/>
          </p:nvPr>
        </p:nvSpPr>
        <p:spPr>
          <a:xfrm>
            <a:off x="707392" y="4448441"/>
            <a:ext cx="5662293" cy="4211714"/>
          </a:xfrm>
          <a:noFill/>
          <a:ln/>
        </p:spPr>
        <p:txBody>
          <a:bodyPr lIns="91664" tIns="45832" rIns="91664" bIns="45832"/>
          <a:lstStyle/>
          <a:p>
            <a:pPr eaLnBrk="1" hangingPunct="1">
              <a:spcBef>
                <a:spcPct val="0"/>
              </a:spcBef>
            </a:pPr>
            <a:r>
              <a:rPr lang="en-US" smtClean="0"/>
              <a:t>(cl_04a, 12 Jan 2012)</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r>
              <a:rPr lang="en-US" b="0" baseline="0" dirty="0" smtClean="0"/>
              <a:t>Although renewables are often said to cause reliability issues, global experience proves this untrue. </a:t>
            </a:r>
            <a:r>
              <a:rPr lang="en-US" dirty="0" smtClean="0"/>
              <a:t>The German power system, which incorporates enough rooftop solar to meet half the country's midday energy needs, </a:t>
            </a:r>
            <a:r>
              <a:rPr lang="en-US" dirty="0" smtClean="0">
                <a:hlinkClick r:id="rId3"/>
              </a:rPr>
              <a:t>set a global reliability record in 2011</a:t>
            </a:r>
            <a:r>
              <a:rPr lang="en-US" dirty="0" smtClean="0"/>
              <a:t> with only 15.31 minutes of downtime. What's even more impressive is that Germany -- the world's </a:t>
            </a:r>
            <a:r>
              <a:rPr lang="en-US" dirty="0" smtClean="0">
                <a:hlinkClick r:id="rId4"/>
              </a:rPr>
              <a:t>fourth largest economy</a:t>
            </a:r>
            <a:r>
              <a:rPr lang="en-US" dirty="0" smtClean="0"/>
              <a:t> and home to a heavy industrial base -- demands enormous amounts of reliable power, and distributed renewables have delivered. </a:t>
            </a:r>
            <a:endParaRPr lang="en-US" b="1" baseline="0"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12</a:t>
            </a:fld>
            <a:endParaRPr lang="en-US"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Photo</a:t>
            </a:r>
            <a:r>
              <a:rPr lang="en-US" baseline="0" dirty="0" smtClean="0"/>
              <a:t> of ZNE building – Exploratorium, San Francisco</a:t>
            </a:r>
            <a:endParaRPr lang="en-US" dirty="0" smtClean="0"/>
          </a:p>
          <a:p>
            <a:pPr>
              <a:defRPr/>
            </a:pPr>
            <a:endParaRPr lang="en-US" dirty="0" smtClean="0"/>
          </a:p>
          <a:p>
            <a:pPr>
              <a:defRPr/>
            </a:pPr>
            <a:r>
              <a:rPr lang="en-US" dirty="0" smtClean="0"/>
              <a:t>Source of ZNE</a:t>
            </a:r>
            <a:r>
              <a:rPr lang="en-US" baseline="0" dirty="0" smtClean="0"/>
              <a:t> Goals and photo: CPUC presentation 9/18/2013 available at http://</a:t>
            </a:r>
            <a:r>
              <a:rPr lang="en-US" baseline="0" dirty="0" err="1" smtClean="0"/>
              <a:t>annualmeeting.naseo.org</a:t>
            </a:r>
            <a:r>
              <a:rPr lang="en-US" baseline="0" dirty="0" smtClean="0"/>
              <a:t>/Data/Sites/2/presentations/</a:t>
            </a:r>
            <a:r>
              <a:rPr lang="en-US" baseline="0" dirty="0" err="1" smtClean="0"/>
              <a:t>Fogel</a:t>
            </a:r>
            <a:r>
              <a:rPr lang="en-US" baseline="0" dirty="0" smtClean="0"/>
              <a:t>-Getting-to-ZNE-CA-</a:t>
            </a:r>
            <a:r>
              <a:rPr lang="en-US" baseline="0" dirty="0" err="1" smtClean="0"/>
              <a:t>Experience.pdf</a:t>
            </a:r>
            <a:endParaRPr lang="en-US" baseline="0" dirty="0" smtClean="0"/>
          </a:p>
          <a:p>
            <a:pPr>
              <a:defRPr/>
            </a:pPr>
            <a:endParaRPr lang="en-US" baseline="0" dirty="0" smtClean="0"/>
          </a:p>
          <a:p>
            <a:pPr>
              <a:defRPr/>
            </a:pPr>
            <a:r>
              <a:rPr lang="en-US" baseline="0" dirty="0" smtClean="0"/>
              <a:t>IOU comments to CEC IEPR ZNE workshop in July 2013:</a:t>
            </a:r>
          </a:p>
          <a:p>
            <a:pPr>
              <a:defRPr/>
            </a:pPr>
            <a:r>
              <a:rPr lang="en-US" sz="1200" kern="1200" dirty="0" smtClean="0">
                <a:solidFill>
                  <a:schemeClr val="tx1"/>
                </a:solidFill>
                <a:latin typeface="+mn-lt"/>
                <a:ea typeface="+mn-ea"/>
                <a:cs typeface="+mn-cs"/>
              </a:rPr>
              <a:t>Significant economic and operational benefits from looking at "district" level solutions for both efficiency and renewables measures.</a:t>
            </a: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111C-4AF5-4B28-9A4F-A916583005F2}" type="slidenum">
              <a:rPr lang="en-US">
                <a:ea typeface="ＭＳ Ｐゴシック"/>
                <a:cs typeface="ＭＳ Ｐゴシック"/>
              </a:rPr>
              <a:pPr fontAlgn="base">
                <a:spcBef>
                  <a:spcPct val="0"/>
                </a:spcBef>
                <a:spcAft>
                  <a:spcPct val="0"/>
                </a:spcAft>
                <a:defRPr/>
              </a:pPr>
              <a:t>13</a:t>
            </a:fld>
            <a:endParaRPr lang="en-US">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defTabSz="937453">
              <a:defRPr/>
            </a:pPr>
            <a:r>
              <a:rPr lang="en-US" dirty="0" smtClean="0"/>
              <a:t>01_sa,</a:t>
            </a:r>
            <a:r>
              <a:rPr lang="en-US" baseline="0" dirty="0" smtClean="0"/>
              <a:t> 14Nov2012</a:t>
            </a:r>
            <a:endParaRPr lang="en-US" dirty="0" smtClean="0"/>
          </a:p>
          <a:p>
            <a:pPr defTabSz="937453"/>
            <a:endParaRPr lang="en-US" dirty="0"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6609E-1661-46A6-9E6E-0940142E2DED}"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Private Investment + Operations &amp; Maintenance:</a:t>
            </a:r>
            <a:r>
              <a:rPr lang="en-US" sz="1200" b="1" kern="1200" baseline="0" dirty="0" smtClean="0">
                <a:solidFill>
                  <a:schemeClr val="tx1"/>
                </a:solidFill>
                <a:effectLst/>
                <a:latin typeface="+mn-lt"/>
                <a:ea typeface="+mn-ea"/>
                <a:cs typeface="+mn-cs"/>
              </a:rPr>
              <a:t>  </a:t>
            </a:r>
          </a:p>
          <a:p>
            <a:endParaRPr lang="en-US" sz="1200" b="1" kern="1200" baseline="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$200M investment over 20 years is comprised of near-term plus ongoing operations and maintenance as follows:</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1. </a:t>
            </a:r>
            <a:r>
              <a:rPr lang="en-US" sz="1200" b="0" kern="1200" dirty="0" smtClean="0">
                <a:solidFill>
                  <a:schemeClr val="tx1"/>
                </a:solidFill>
                <a:effectLst/>
                <a:latin typeface="+mn-lt"/>
                <a:ea typeface="+mn-ea"/>
                <a:cs typeface="+mn-cs"/>
              </a:rPr>
              <a:t>$165M represents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private investment</a:t>
            </a:r>
            <a:r>
              <a:rPr lang="en-US" sz="1200" b="0" kern="1200" baseline="0" dirty="0" smtClean="0">
                <a:solidFill>
                  <a:schemeClr val="tx1"/>
                </a:solidFill>
                <a:effectLst/>
                <a:latin typeface="+mn-lt"/>
                <a:ea typeface="+mn-ea"/>
                <a:cs typeface="+mn-cs"/>
              </a:rPr>
              <a:t> amount </a:t>
            </a:r>
            <a:r>
              <a:rPr lang="en-US" sz="1200" b="0" kern="1200" dirty="0" smtClean="0">
                <a:solidFill>
                  <a:schemeClr val="tx1"/>
                </a:solidFill>
                <a:effectLst/>
                <a:latin typeface="+mn-lt"/>
                <a:ea typeface="+mn-ea"/>
                <a:cs typeface="+mn-cs"/>
              </a:rPr>
              <a:t>for a 50MW PV system over 20 Years, as follows:</a:t>
            </a:r>
          </a:p>
          <a:p>
            <a:pPr marL="171450" indent="-171450">
              <a:buFont typeface="Arial"/>
              <a:buChar char="•"/>
            </a:pPr>
            <a:r>
              <a:rPr lang="en-US" sz="1200" b="0" kern="1200" dirty="0" smtClean="0">
                <a:solidFill>
                  <a:schemeClr val="tx1"/>
                </a:solidFill>
                <a:effectLst/>
                <a:latin typeface="+mn-lt"/>
                <a:ea typeface="+mn-ea"/>
                <a:cs typeface="+mn-cs"/>
              </a:rPr>
              <a:t>Installation &amp; Construction: $137M ($27.5M per 10 MW)</a:t>
            </a:r>
          </a:p>
          <a:p>
            <a:pPr marL="171450" indent="-171450">
              <a:buFont typeface="Arial"/>
              <a:buChar char="•"/>
            </a:pPr>
            <a:r>
              <a:rPr lang="en-US" sz="1200" b="0" kern="1200" dirty="0" smtClean="0">
                <a:solidFill>
                  <a:schemeClr val="tx1"/>
                </a:solidFill>
                <a:effectLst/>
                <a:latin typeface="+mn-lt"/>
                <a:ea typeface="+mn-ea"/>
                <a:cs typeface="+mn-cs"/>
              </a:rPr>
              <a:t>Dynamic</a:t>
            </a:r>
            <a:r>
              <a:rPr lang="en-US" sz="1200" b="0" kern="1200" baseline="0" dirty="0" smtClean="0">
                <a:solidFill>
                  <a:schemeClr val="tx1"/>
                </a:solidFill>
                <a:effectLst/>
                <a:latin typeface="+mn-lt"/>
                <a:ea typeface="+mn-ea"/>
                <a:cs typeface="+mn-cs"/>
              </a:rPr>
              <a:t> Grid Solutions @ 20% = $27,500</a:t>
            </a:r>
          </a:p>
          <a:p>
            <a:pPr marL="171450" indent="-171450">
              <a:buFont typeface="Arial"/>
              <a:buChar char="•"/>
            </a:pPr>
            <a:r>
              <a:rPr lang="en-US" sz="1200" b="0" kern="1200" baseline="0" dirty="0" smtClean="0">
                <a:solidFill>
                  <a:schemeClr val="tx1"/>
                </a:solidFill>
                <a:effectLst/>
                <a:latin typeface="+mn-lt"/>
                <a:ea typeface="+mn-ea"/>
                <a:cs typeface="+mn-cs"/>
              </a:rPr>
              <a:t>Total = $165K</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228600" indent="-228600">
              <a:buAutoNum type="arabicPeriod" startAt="2"/>
            </a:pPr>
            <a:r>
              <a:rPr lang="en-US" sz="1200" b="0" kern="1200" dirty="0" smtClean="0">
                <a:solidFill>
                  <a:schemeClr val="tx1"/>
                </a:solidFill>
                <a:effectLst/>
                <a:latin typeface="+mn-lt"/>
                <a:ea typeface="+mn-ea"/>
                <a:cs typeface="+mn-cs"/>
              </a:rPr>
              <a:t>O&amp;M:  $35M</a:t>
            </a:r>
            <a:r>
              <a:rPr lang="en-US" sz="1200" b="0" kern="1200" baseline="0" dirty="0" smtClean="0">
                <a:solidFill>
                  <a:schemeClr val="tx1"/>
                </a:solidFill>
                <a:effectLst/>
                <a:latin typeface="+mn-lt"/>
                <a:ea typeface="+mn-ea"/>
                <a:cs typeface="+mn-cs"/>
              </a:rPr>
              <a:t> represents the O&amp;M costs for a 50MW PV system over 20 years, as follows:</a:t>
            </a:r>
            <a:endParaRPr lang="en-US" sz="1200" b="0" kern="1200" dirty="0" smtClean="0">
              <a:solidFill>
                <a:schemeClr val="tx1"/>
              </a:solidFill>
              <a:effectLst/>
              <a:latin typeface="+mn-lt"/>
              <a:ea typeface="+mn-ea"/>
              <a:cs typeface="+mn-cs"/>
            </a:endParaRPr>
          </a:p>
          <a:p>
            <a:pPr marL="171450" indent="-171450">
              <a:buFont typeface="Arial"/>
              <a:buChar char="•"/>
            </a:pPr>
            <a:r>
              <a:rPr lang="en-US" sz="1200" b="0" kern="1200" dirty="0" smtClean="0">
                <a:solidFill>
                  <a:schemeClr val="tx1"/>
                </a:solidFill>
                <a:effectLst/>
                <a:latin typeface="+mn-lt"/>
                <a:ea typeface="+mn-ea"/>
                <a:cs typeface="+mn-cs"/>
              </a:rPr>
              <a:t>O&amp;M </a:t>
            </a:r>
            <a:r>
              <a:rPr lang="en-US" sz="1200" b="0" kern="1200" baseline="0" dirty="0" smtClean="0">
                <a:solidFill>
                  <a:schemeClr val="tx1"/>
                </a:solidFill>
                <a:effectLst/>
                <a:latin typeface="+mn-lt"/>
                <a:ea typeface="+mn-ea"/>
                <a:cs typeface="+mn-cs"/>
              </a:rPr>
              <a:t>adds $1.48M annually, or $29.7M over 20 years</a:t>
            </a:r>
          </a:p>
          <a:p>
            <a:pPr marL="171450" indent="-171450">
              <a:buFont typeface="Arial"/>
              <a:buChar char="•"/>
            </a:pPr>
            <a:r>
              <a:rPr lang="en-US" sz="1200" b="0" kern="1200" baseline="0" dirty="0" smtClean="0">
                <a:solidFill>
                  <a:schemeClr val="tx1"/>
                </a:solidFill>
                <a:effectLst/>
                <a:latin typeface="+mn-lt"/>
                <a:ea typeface="+mn-ea"/>
                <a:cs typeface="+mn-cs"/>
              </a:rPr>
              <a:t>plus 20% or $5.9M for Dynamic Grid Solutions</a:t>
            </a:r>
          </a:p>
          <a:p>
            <a:pPr marL="171450" indent="-171450">
              <a:buFont typeface="Arial"/>
              <a:buChar char="•"/>
            </a:pPr>
            <a:r>
              <a:rPr lang="en-US" sz="1200" b="0" kern="1200" baseline="0" dirty="0" smtClean="0">
                <a:solidFill>
                  <a:schemeClr val="tx1"/>
                </a:solidFill>
                <a:effectLst/>
                <a:latin typeface="+mn-lt"/>
                <a:ea typeface="+mn-ea"/>
                <a:cs typeface="+mn-cs"/>
              </a:rPr>
              <a:t>Total = $35.6M over 20 years.</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Local Employment and Economic Impact: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Specific to MTA – Metropolitan</a:t>
            </a:r>
            <a:r>
              <a:rPr lang="en-US" sz="1200" kern="1200" baseline="0" dirty="0" smtClean="0">
                <a:solidFill>
                  <a:schemeClr val="tx1"/>
                </a:solidFill>
                <a:effectLst/>
                <a:latin typeface="+mn-lt"/>
                <a:ea typeface="+mn-ea"/>
                <a:cs typeface="+mn-cs"/>
              </a:rPr>
              <a:t> Region.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Refers to PV installed in San Francisco at an average installed cost of $2.75/W(dc) (before taxes and incentives).</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Local economic output is calculated as the value of expenditures on goods and services resulting from the project and captured within the study area, and excludes expenditures outside the region, such as to module manufacturers. During operating years local economic output is comprised of payments made </a:t>
            </a:r>
            <a:r>
              <a:rPr lang="en-US" sz="1200" u="sng" kern="1200" dirty="0" smtClean="0">
                <a:solidFill>
                  <a:schemeClr val="tx1"/>
                </a:solidFill>
                <a:effectLst/>
                <a:latin typeface="+mn-lt"/>
                <a:ea typeface="+mn-ea"/>
                <a:cs typeface="+mn-cs"/>
              </a:rPr>
              <a:t>by</a:t>
            </a:r>
            <a:r>
              <a:rPr lang="en-US" sz="1200" kern="1200" dirty="0" smtClean="0">
                <a:solidFill>
                  <a:schemeClr val="tx1"/>
                </a:solidFill>
                <a:effectLst/>
                <a:latin typeface="+mn-lt"/>
                <a:ea typeface="+mn-ea"/>
                <a:cs typeface="+mn-cs"/>
              </a:rPr>
              <a:t> project owners, including the portion of project debt payments made to lenders located within the local analysis area. Payments including incentives, refunds, or revenues </a:t>
            </a:r>
            <a:r>
              <a:rPr lang="en-US" sz="1200" u="sng" kern="1200" dirty="0"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project owners from the sale of energy produced by installed facilities are not included.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Economic activity in input-output models is assessed in three categories:</a:t>
            </a:r>
          </a:p>
          <a:p>
            <a:pPr marL="171450" indent="-171450">
              <a:buFont typeface="Arial"/>
              <a:buChar char="•"/>
            </a:pPr>
            <a:r>
              <a:rPr lang="en-US" sz="1200" kern="1200" dirty="0" smtClean="0">
                <a:solidFill>
                  <a:schemeClr val="tx1"/>
                </a:solidFill>
                <a:latin typeface="+mn-lt"/>
                <a:ea typeface="+mn-ea"/>
                <a:cs typeface="+mn-cs"/>
              </a:rPr>
              <a:t>Salaries and wages for the project on-site labor and direct professional services    </a:t>
            </a:r>
          </a:p>
          <a:p>
            <a:pPr marL="171450" indent="-171450">
              <a:buFont typeface="Arial"/>
              <a:buChar char="•"/>
            </a:pPr>
            <a:r>
              <a:rPr lang="en-US" sz="1200" kern="1200" dirty="0" smtClean="0">
                <a:solidFill>
                  <a:schemeClr val="tx1"/>
                </a:solidFill>
                <a:latin typeface="+mn-lt"/>
                <a:ea typeface="+mn-ea"/>
                <a:cs typeface="+mn-cs"/>
              </a:rPr>
              <a:t>Local supply chain revenue related to materials acquisition, manufacture and services, including the local share of revenues from project financing and investment</a:t>
            </a:r>
          </a:p>
          <a:p>
            <a:pPr marL="171450" indent="-171450">
              <a:buFont typeface="Arial"/>
              <a:buChar char="•"/>
            </a:pPr>
            <a:r>
              <a:rPr lang="en-US" sz="1200" kern="1200" dirty="0" smtClean="0">
                <a:solidFill>
                  <a:schemeClr val="tx1"/>
                </a:solidFill>
                <a:latin typeface="+mn-lt"/>
                <a:ea typeface="+mn-ea"/>
                <a:cs typeface="+mn-cs"/>
              </a:rPr>
              <a:t>Induced impacts in the local economy that result from workers salaries and wages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model’s “output” is the sum of the above three categories for construction and for operations. State-specific multipliers and personal spending patterns are used to derive the results.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Near-term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Job years of regional local employment from construction and installation.  Ongoing job years in operation and maintenance over 25 years of operation.</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Local wages in construction &amp; installation</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SF successor RDA estimates that 50% of the jobs and economic output will be captured within the boundaries</a:t>
            </a:r>
            <a:r>
              <a:rPr lang="en-US" sz="1200" kern="1200" baseline="0" dirty="0" smtClean="0">
                <a:solidFill>
                  <a:schemeClr val="tx1"/>
                </a:solidFill>
                <a:effectLst/>
                <a:latin typeface="+mn-lt"/>
                <a:ea typeface="+mn-ea"/>
                <a:cs typeface="+mn-cs"/>
              </a:rPr>
              <a:t> of the city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Equipment and material sales will generate tax revenue as indicated.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NREL's JEDI models classify the first category of results—on-site labor and professional services results—as dollars spent on labor from companies engaged in development and on-site construction and operation of power generation and distribution. These results include labor only—no materials. </a:t>
            </a:r>
          </a:p>
          <a:p>
            <a:endParaRPr lang="en-US" sz="1200" b="1"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Econ impact</a:t>
            </a:r>
            <a:r>
              <a:rPr lang="en-US" dirty="0" smtClean="0"/>
              <a:t> </a:t>
            </a:r>
          </a:p>
          <a:p>
            <a:pPr marL="171450" indent="-171450">
              <a:buFontTx/>
              <a:buChar char="•"/>
            </a:pPr>
            <a:r>
              <a:rPr lang="en-US" sz="1200" b="0" i="0" u="none" strike="noStrike" kern="1200" dirty="0" smtClean="0">
                <a:solidFill>
                  <a:schemeClr val="tx1"/>
                </a:solidFill>
                <a:effectLst/>
                <a:latin typeface="+mn-lt"/>
                <a:ea typeface="+mn-ea"/>
                <a:cs typeface="+mn-cs"/>
              </a:rPr>
              <a:t>NREL JEDI model version PV 10.17.11</a:t>
            </a:r>
            <a:r>
              <a:rPr lang="en-US" dirty="0" smtClean="0"/>
              <a:t> </a:t>
            </a:r>
          </a:p>
          <a:p>
            <a:pPr marL="171450" indent="-171450">
              <a:buFontTx/>
              <a:buChar char="•"/>
            </a:pPr>
            <a:r>
              <a:rPr lang="en-US" sz="1200" b="0" i="0" u="none" strike="noStrike" kern="1200" dirty="0" smtClean="0">
                <a:solidFill>
                  <a:schemeClr val="tx1"/>
                </a:solidFill>
                <a:effectLst/>
                <a:latin typeface="+mn-lt"/>
                <a:ea typeface="+mn-ea"/>
                <a:cs typeface="+mn-cs"/>
              </a:rPr>
              <a:t>NREL JEDI Scenario model PVS 4.5.13</a:t>
            </a:r>
            <a:r>
              <a:rPr lang="en-US" dirty="0" smtClean="0"/>
              <a:t> </a:t>
            </a:r>
          </a:p>
          <a:p>
            <a:pPr marL="171450" indent="-171450">
              <a:buFontTx/>
              <a:buChar char="•"/>
            </a:pPr>
            <a:endParaRPr lang="en-US" sz="1200" b="0" i="0" u="none" strike="noStrike" kern="1200" dirty="0" smtClean="0">
              <a:solidFill>
                <a:schemeClr val="tx1"/>
              </a:solidFill>
              <a:effectLst/>
              <a:latin typeface="+mn-lt"/>
              <a:ea typeface="+mn-ea"/>
              <a:cs typeface="+mn-cs"/>
            </a:endParaRPr>
          </a:p>
          <a:p>
            <a:pPr marL="0" indent="0">
              <a:buFontTx/>
              <a:buNone/>
            </a:pPr>
            <a:r>
              <a:rPr lang="en-US" sz="1200" b="0" i="0" u="none" strike="noStrike" kern="1200" dirty="0" smtClean="0">
                <a:solidFill>
                  <a:schemeClr val="tx1"/>
                </a:solidFill>
                <a:effectLst/>
                <a:latin typeface="+mn-lt"/>
                <a:ea typeface="+mn-ea"/>
                <a:cs typeface="+mn-cs"/>
              </a:rPr>
              <a:t>PV PPA pricing </a:t>
            </a:r>
          </a:p>
          <a:p>
            <a:pPr marL="171450" indent="-171450">
              <a:buFontTx/>
              <a:buChar char="•"/>
            </a:pPr>
            <a:r>
              <a:rPr lang="en-US" sz="1200" b="0" i="0" u="none" strike="noStrike" kern="1200" dirty="0" smtClean="0">
                <a:solidFill>
                  <a:schemeClr val="tx1"/>
                </a:solidFill>
                <a:effectLst/>
                <a:latin typeface="+mn-lt"/>
                <a:ea typeface="+mn-ea"/>
                <a:cs typeface="+mn-cs"/>
              </a:rPr>
              <a:t>NREL System Advisor Model (SAM) v. 2013.9.20</a:t>
            </a:r>
            <a:r>
              <a:rPr lang="en-US" dirty="0" smtClean="0"/>
              <a:t> </a:t>
            </a:r>
          </a:p>
          <a:p>
            <a:pPr marL="171450" indent="-171450">
              <a:buFontTx/>
              <a:buChar char="•"/>
            </a:pPr>
            <a:r>
              <a:rPr lang="en-US" sz="1200" b="0" i="0" u="none" strike="noStrike" kern="1200" dirty="0" smtClean="0">
                <a:solidFill>
                  <a:schemeClr val="tx1"/>
                </a:solidFill>
                <a:effectLst/>
                <a:latin typeface="+mn-lt"/>
                <a:ea typeface="+mn-ea"/>
                <a:cs typeface="+mn-cs"/>
              </a:rPr>
              <a:t>CEC Cost of Generation Model v.2</a:t>
            </a:r>
            <a:r>
              <a:rPr lang="en-US" dirty="0" smtClean="0"/>
              <a:t> </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8BB393-29C9-4448-96C4-0DA85A6FFB62}" type="slidenum">
              <a:rPr lang="en-US" smtClean="0"/>
              <a:pPr/>
              <a:t>15</a:t>
            </a:fld>
            <a:endParaRPr lang="en-US"/>
          </a:p>
        </p:txBody>
      </p:sp>
    </p:spTree>
    <p:extLst>
      <p:ext uri="{BB962C8B-B14F-4D97-AF65-F5344CB8AC3E}">
        <p14:creationId xmlns:p14="http://schemas.microsoft.com/office/powerpoint/2010/main" val="3765899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Significant amounts of PV can cause the grid to de-stabilize due to overvoltage in the system.  In this example, 20MW of PV causes overvoltage at noon.  However, using DG+IG solutions, including storage and advanced inverters to help regulate voltage, the grid is stabilized even though the 20MW of PV is producing at a high capacity level.</a:t>
            </a:r>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16</a:t>
            </a:fld>
            <a:endParaRPr lang="en-US"/>
          </a:p>
        </p:txBody>
      </p:sp>
    </p:spTree>
    <p:extLst>
      <p:ext uri="{BB962C8B-B14F-4D97-AF65-F5344CB8AC3E}">
        <p14:creationId xmlns:p14="http://schemas.microsoft.com/office/powerpoint/2010/main" val="2474672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Reactive power does not travel well.  </a:t>
            </a:r>
          </a:p>
          <a:p>
            <a:pPr marL="176131" indent="-176131">
              <a:buFont typeface="Arial"/>
              <a:buChar char="•"/>
            </a:pPr>
            <a:r>
              <a:rPr lang="en-US" dirty="0"/>
              <a:t>This chart shows that reactive power has 8-20 times higher line losses than real power.  </a:t>
            </a:r>
          </a:p>
          <a:p>
            <a:pPr marL="176131" indent="-176131">
              <a:buFont typeface="Arial"/>
              <a:buChar char="•"/>
            </a:pPr>
            <a:r>
              <a:rPr lang="en-US" dirty="0"/>
              <a:t>Also shows much higher transmission line vs. distribution line losses.</a:t>
            </a:r>
          </a:p>
          <a:p>
            <a:pPr marL="176131" indent="-176131" defTabSz="469682" eaLnBrk="0" fontAlgn="base" hangingPunct="0">
              <a:spcBef>
                <a:spcPct val="30000"/>
              </a:spcBef>
              <a:spcAft>
                <a:spcPct val="0"/>
              </a:spcAft>
              <a:buFont typeface="Arial"/>
              <a:buChar char="•"/>
              <a:defRPr/>
            </a:pPr>
            <a:r>
              <a:rPr lang="en-US" dirty="0"/>
              <a:t>When a transmission path is lost, remaining lines are heavily loaded and losses are higher.</a:t>
            </a:r>
          </a:p>
          <a:p>
            <a:endParaRPr lang="en-US" dirty="0"/>
          </a:p>
          <a:p>
            <a:r>
              <a:rPr lang="en-US" dirty="0"/>
              <a:t>Expert audience notes:	</a:t>
            </a:r>
          </a:p>
          <a:p>
            <a:pPr marL="234841" indent="-234841">
              <a:buFont typeface="Arial"/>
              <a:buChar char="•"/>
            </a:pPr>
            <a:r>
              <a:rPr lang="en-US" dirty="0"/>
              <a:t>The zero crossing of the reactive losses lines are the Surge Impedance Loading (SIL) points at which there is a balance between producing and absorbing reactive power.  </a:t>
            </a:r>
          </a:p>
          <a:p>
            <a:pPr marL="234841" indent="-234841">
              <a:buFont typeface="Arial"/>
              <a:buChar char="•"/>
            </a:pPr>
            <a:r>
              <a:rPr lang="en-US" dirty="0"/>
              <a:t>When conducting power below its SIL, the line is primarily capacitive and supplies reactive power, tending to raise system voltages (same thing capacitor banks are used for).  When the line carries more power than the SIL, it tends to absorb reactive power, lowering system voltages (same thing motor loads do). </a:t>
            </a:r>
          </a:p>
          <a:p>
            <a:pPr marL="234841" indent="-234841">
              <a:buFont typeface="Arial"/>
              <a:buChar char="•"/>
            </a:pPr>
            <a:r>
              <a:rPr lang="en-US" dirty="0"/>
              <a:t>The reactive impedances in a transmission systems are typically 8-20 times larger than real impedances, hence reactive losses are much higher, especially when lines carry higher power above the SIL.</a:t>
            </a:r>
          </a:p>
          <a:p>
            <a:pPr>
              <a:buFont typeface="Arial"/>
              <a:buNone/>
            </a:pPr>
            <a:endParaRPr lang="en-US" dirty="0">
              <a:solidFill>
                <a:srgbClr val="0000FF"/>
              </a:solidFill>
            </a:endParaRPr>
          </a:p>
          <a:p>
            <a:pPr defTabSz="469682" eaLnBrk="0" fontAlgn="base" hangingPunct="0">
              <a:spcBef>
                <a:spcPct val="30000"/>
              </a:spcBef>
              <a:spcAft>
                <a:spcPct val="0"/>
              </a:spcAft>
              <a:defRPr/>
            </a:pPr>
            <a:r>
              <a:rPr lang="en-US" dirty="0"/>
              <a:t>Source:  “Local Dynamic Reactive Power for Correction of System Voltage Problems,” Oak Ridge National Laboratory, September 2008</a:t>
            </a:r>
            <a:endParaRPr lang="en-US" dirty="0">
              <a:solidFill>
                <a:srgbClr val="0000FF"/>
              </a:solidFill>
            </a:endParaRPr>
          </a:p>
          <a:p>
            <a:pPr>
              <a:buFont typeface="Arial"/>
              <a:buNone/>
            </a:pPr>
            <a:endParaRPr lang="en-US" dirty="0">
              <a:solidFill>
                <a:srgbClr val="0000FF"/>
              </a:solidFill>
            </a:endParaRPr>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17</a:t>
            </a:fld>
            <a:endParaRPr lang="en-US"/>
          </a:p>
        </p:txBody>
      </p:sp>
    </p:spTree>
    <p:extLst>
      <p:ext uri="{BB962C8B-B14F-4D97-AF65-F5344CB8AC3E}">
        <p14:creationId xmlns:p14="http://schemas.microsoft.com/office/powerpoint/2010/main" val="3100490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a:buChar char="•"/>
            </a:pPr>
            <a:r>
              <a:rPr lang="en-US" dirty="0"/>
              <a:t>SONGS provided a large amount of reactive power for voltage regulation in Southern California.</a:t>
            </a:r>
          </a:p>
          <a:p>
            <a:pPr marL="176131" indent="-176131">
              <a:buFont typeface="Arial"/>
              <a:buChar char="•"/>
            </a:pPr>
            <a:r>
              <a:rPr lang="en-US" dirty="0"/>
              <a:t>Local solar PV paired with advanced inverters can cost-effectively both reduce load on transmission lines and provide large amounts of reactive power 247/365 </a:t>
            </a:r>
            <a:r>
              <a:rPr lang="en-US" u="sng" dirty="0"/>
              <a:t>without</a:t>
            </a:r>
            <a:r>
              <a:rPr lang="en-US" dirty="0"/>
              <a:t> reducing the amount of real power it provides while the sun shines. </a:t>
            </a:r>
          </a:p>
          <a:p>
            <a:pPr marL="176131" indent="-176131">
              <a:buFont typeface="Arial"/>
              <a:buChar char="•"/>
            </a:pPr>
            <a:r>
              <a:rPr lang="en-US" dirty="0"/>
              <a:t>For example, 570 MW capacity of PV with advanced inverters oversized by 10% at 0.9 power factor could provide the same amount of reactive power as the Huntington Beach synchronous condensers.  </a:t>
            </a:r>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18</a:t>
            </a:fld>
            <a:endParaRPr lang="en-US"/>
          </a:p>
        </p:txBody>
      </p:sp>
    </p:spTree>
    <p:extLst>
      <p:ext uri="{BB962C8B-B14F-4D97-AF65-F5344CB8AC3E}">
        <p14:creationId xmlns:p14="http://schemas.microsoft.com/office/powerpoint/2010/main" val="2540466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The California Independent System Operator (CAISO) created the “Duck Chart”</a:t>
            </a:r>
            <a:r>
              <a:rPr lang="en-US" sz="1200" kern="1200" baseline="0" dirty="0" smtClean="0">
                <a:solidFill>
                  <a:schemeClr val="tx1"/>
                </a:solidFill>
                <a:effectLst/>
                <a:latin typeface="+mn-lt"/>
                <a:ea typeface="+mn-ea"/>
                <a:cs typeface="+mn-cs"/>
              </a:rPr>
              <a:t> to show how high levels of solar</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could result in system balancing issues starting in 2015 </a:t>
            </a:r>
            <a:r>
              <a:rPr lang="en-US" sz="1200" kern="1200" dirty="0" smtClean="0">
                <a:solidFill>
                  <a:schemeClr val="tx1"/>
                </a:solidFill>
                <a:effectLst/>
                <a:latin typeface="+mn-lt"/>
                <a:ea typeface="+mn-ea"/>
                <a:cs typeface="+mn-cs"/>
              </a:rPr>
              <a:t>as California approaches the 33% RPS in 2020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CAISO</a:t>
            </a:r>
            <a:r>
              <a:rPr lang="en-US" sz="1200" kern="1200" baseline="0" dirty="0" smtClean="0">
                <a:solidFill>
                  <a:schemeClr val="tx1"/>
                </a:solidFill>
                <a:effectLst/>
                <a:latin typeface="+mn-lt"/>
                <a:ea typeface="+mn-ea"/>
                <a:cs typeface="+mn-cs"/>
              </a:rPr>
              <a:t> has</a:t>
            </a:r>
            <a:r>
              <a:rPr lang="en-US" sz="1200" kern="1200" dirty="0" smtClean="0">
                <a:solidFill>
                  <a:schemeClr val="tx1"/>
                </a:solidFill>
                <a:effectLst/>
                <a:latin typeface="+mn-lt"/>
                <a:ea typeface="+mn-ea"/>
                <a:cs typeface="+mn-cs"/>
              </a:rPr>
              <a:t> proposed procurement</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“flexible</a:t>
            </a:r>
            <a:r>
              <a:rPr lang="en-US" sz="1200" kern="1200" baseline="0" dirty="0" smtClean="0">
                <a:solidFill>
                  <a:schemeClr val="tx1"/>
                </a:solidFill>
                <a:effectLst/>
                <a:latin typeface="+mn-lt"/>
                <a:ea typeface="+mn-ea"/>
                <a:cs typeface="+mn-cs"/>
              </a:rPr>
              <a:t> capacity”, especially natural gas, to address the steep ramps and over-generation issues that may occur in the shoulder months as solar comes online in the mornings and tapers off in the evenings.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integrating</a:t>
            </a:r>
            <a:r>
              <a:rPr lang="en-US" sz="1200" kern="1200" baseline="0" dirty="0" smtClean="0">
                <a:solidFill>
                  <a:schemeClr val="tx1"/>
                </a:solidFill>
                <a:effectLst/>
                <a:latin typeface="+mn-lt"/>
                <a:ea typeface="+mn-ea"/>
                <a:cs typeface="+mn-cs"/>
              </a:rPr>
              <a:t> renewables with natural gas is a step backwards from California’s clean energy and GHG goals.  Further, the Loading Order requires California to procure low carbon resources before fossil resources.  </a:t>
            </a:r>
          </a:p>
          <a:p>
            <a:endParaRPr lang="en-US" dirty="0" smtClean="0">
              <a:effectLst/>
            </a:endParaRPr>
          </a:p>
          <a:p>
            <a:r>
              <a:rPr lang="en-US" dirty="0" smtClean="0">
                <a:effectLst/>
              </a:rPr>
              <a:t>NOTES:</a:t>
            </a:r>
          </a:p>
          <a:p>
            <a:pPr>
              <a:spcBef>
                <a:spcPct val="0"/>
              </a:spcBef>
            </a:pPr>
            <a:r>
              <a:rPr lang="en-US" dirty="0" smtClean="0"/>
              <a:t>The Duck Chart shows a typical March day,</a:t>
            </a:r>
            <a:r>
              <a:rPr lang="en-US" baseline="0" dirty="0" smtClean="0"/>
              <a:t> with each line representing a different year, from 2012 – 2020.</a:t>
            </a:r>
          </a:p>
          <a:p>
            <a:pPr>
              <a:spcBef>
                <a:spcPct val="0"/>
              </a:spcBef>
            </a:pPr>
            <a:r>
              <a:rPr lang="en-US" baseline="0" dirty="0" smtClean="0"/>
              <a:t>The bottom x-axis represents time of day, starting at midnight and ending at midnight.</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The left y-axis shows net load in MW, meaning load minus wind and solar generation.</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effectLst/>
              </a:rPr>
              <a:t>The chart shows that the shape of the net load curve begins to shift dramatically in 2015 due to increasing solar generation.</a:t>
            </a: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effectLst/>
                <a:latin typeface="+mn-lt"/>
                <a:ea typeface="+mn-ea"/>
                <a:cs typeface="+mn-cs"/>
              </a:rPr>
              <a:t>Potential over-generation shown starting in 2018 in the afternoon as net demand within CAISO territory would be lower than </a:t>
            </a:r>
            <a:r>
              <a:rPr lang="en-US" sz="1200" kern="1200" dirty="0" smtClean="0">
                <a:solidFill>
                  <a:schemeClr val="tx1"/>
                </a:solidFill>
                <a:effectLst/>
                <a:latin typeface="+mn-lt"/>
                <a:ea typeface="+mn-ea"/>
                <a:cs typeface="+mn-cs"/>
              </a:rPr>
              <a:t>supply of inflexible, conventional base-load resources that are expensive to turn off – such as nuclear and less flexible natural gas.</a:t>
            </a:r>
            <a:r>
              <a:rPr lang="en-US" sz="1200" kern="1200" baseline="0" dirty="0" smtClean="0">
                <a:solidFill>
                  <a:schemeClr val="tx1"/>
                </a:solidFill>
                <a:effectLst/>
                <a:latin typeface="+mn-lt"/>
                <a:ea typeface="+mn-ea"/>
                <a:cs typeface="+mn-cs"/>
              </a:rPr>
              <a:t>  </a:t>
            </a:r>
            <a:r>
              <a:rPr lang="en-US" baseline="0" dirty="0" smtClean="0">
                <a:effectLst/>
              </a:rPr>
              <a:t>(March and April are more extreme cases because solar intensity is relatively high but the summer air conditioning needs haven’t kicked in.)</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The annotations</a:t>
            </a:r>
            <a:r>
              <a:rPr lang="en-US" baseline="0" dirty="0" smtClean="0"/>
              <a:t> shows the periods during this March 2020 day with sharp changes in net demand.</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1</a:t>
            </a:r>
            <a:r>
              <a:rPr lang="en-US" baseline="30000" dirty="0" smtClean="0"/>
              <a:t>st</a:t>
            </a:r>
            <a:r>
              <a:rPr lang="en-US" baseline="0" dirty="0" smtClean="0"/>
              <a:t> – the quick 5,300 MW drop in net load from 8am-11am, as the sun rises and solar generation comes online</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t>2</a:t>
            </a:r>
            <a:r>
              <a:rPr lang="en-US" baseline="30000" dirty="0" smtClean="0"/>
              <a:t>nd</a:t>
            </a:r>
            <a:r>
              <a:rPr lang="en-US" baseline="0" dirty="0" smtClean="0"/>
              <a:t> – the steep rise of 13,100 MW in net load from 5pm-8pm, as the sun sets and solar output declines</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effectLst/>
            </a:endParaRPr>
          </a:p>
          <a:p>
            <a:pPr>
              <a:spcBef>
                <a:spcPct val="0"/>
              </a:spcBef>
            </a:pPr>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19</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81151" y="702231"/>
            <a:ext cx="4718050" cy="3511153"/>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lIns="93903" tIns="46952" rIns="93903" bIns="46952" numCol="1" anchor="t" anchorCtr="0" compatLnSpc="1">
            <a:prstTxWarp prst="textNoShape">
              <a:avLst/>
            </a:prstTxWarp>
          </a:bodyPr>
          <a:lstStyle/>
          <a:p>
            <a:pPr defTabSz="991295">
              <a:spcBef>
                <a:spcPct val="0"/>
              </a:spcBef>
            </a:pPr>
            <a:r>
              <a:rPr lang="en-US" dirty="0" smtClean="0"/>
              <a:t>(Dec2012)</a:t>
            </a:r>
          </a:p>
          <a:p>
            <a:pPr defTabSz="991295">
              <a:spcBef>
                <a:spcPct val="0"/>
              </a:spcBef>
            </a:pPr>
            <a:endParaRPr lang="en-US" dirty="0" smtClean="0"/>
          </a:p>
        </p:txBody>
      </p:sp>
      <p:sp>
        <p:nvSpPr>
          <p:cNvPr id="31747"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03" tIns="46952" rIns="93903" bIns="46952" anchor="b"/>
          <a:lstStyle/>
          <a:p>
            <a:pPr algn="r" defTabSz="443474"/>
            <a:fld id="{B134AE64-47E0-4BCB-B275-A8DAAE3762B8}" type="slidenum">
              <a:rPr lang="en-US" sz="1200">
                <a:latin typeface="Calibri" pitchFamily="34" charset="0"/>
              </a:rPr>
              <a:pPr algn="r" defTabSz="443474"/>
              <a:t>2</a:t>
            </a:fld>
            <a:endParaRPr lang="en-US" sz="1200"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Clean Coalition has developed a model to illustrate how </a:t>
            </a:r>
            <a:r>
              <a:rPr lang="en-US" sz="1200" kern="1200" dirty="0" smtClean="0">
                <a:solidFill>
                  <a:schemeClr val="tx1"/>
                </a:solidFill>
                <a:effectLst/>
                <a:latin typeface="+mn-lt"/>
                <a:ea typeface="+mn-ea"/>
                <a:cs typeface="+mn-cs"/>
              </a:rPr>
              <a:t>California can integrate renewables in </a:t>
            </a:r>
            <a:r>
              <a:rPr lang="en-US" sz="1200" kern="1200" baseline="0" dirty="0" smtClean="0">
                <a:solidFill>
                  <a:schemeClr val="tx1"/>
                </a:solidFill>
                <a:effectLst/>
                <a:latin typeface="+mn-lt"/>
                <a:ea typeface="+mn-ea"/>
                <a:cs typeface="+mn-cs"/>
              </a:rPr>
              <a:t>2020 with dynamic grid solutions.</a:t>
            </a:r>
          </a:p>
          <a:p>
            <a:pPr>
              <a:spcBef>
                <a:spcPct val="0"/>
              </a:spcBef>
            </a:pP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red line shows the 2020 net load curve, while the orange dotted line shows the 2013 net load for comparison.</a:t>
            </a: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Please note that while the projections of net load on this chart are from the CAISO Duck Chart, the following slides show Clean Coalition’s projections of potential solutions.  The assumptions are available in the back-up slides.</a:t>
            </a:r>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20</a:t>
            </a:fld>
            <a:endParaRPr lang="en-US" sz="1200"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First it’s important to remember</a:t>
            </a:r>
            <a:r>
              <a:rPr lang="en-US" baseline="0" dirty="0" smtClean="0"/>
              <a:t> that t</a:t>
            </a:r>
            <a:r>
              <a:rPr lang="en-US" dirty="0" smtClean="0"/>
              <a:t>he original CAISO chart only includes net</a:t>
            </a:r>
            <a:r>
              <a:rPr lang="en-US" baseline="0" dirty="0" smtClean="0"/>
              <a:t> load for </a:t>
            </a:r>
            <a:r>
              <a:rPr lang="en-US" dirty="0" smtClean="0"/>
              <a:t>CAISO territory.  Once you remove this limitation, the picture looks much less extreme.  </a:t>
            </a:r>
          </a:p>
          <a:p>
            <a:pPr>
              <a:spcBef>
                <a:spcPct val="0"/>
              </a:spcBef>
            </a:pPr>
            <a:endParaRPr lang="en-US" baseline="0" dirty="0" smtClean="0"/>
          </a:p>
          <a:p>
            <a:pPr>
              <a:spcBef>
                <a:spcPct val="0"/>
              </a:spcBef>
            </a:pPr>
            <a:r>
              <a:rPr lang="en-US" baseline="0" dirty="0" smtClean="0"/>
              <a:t>The new Energy Imbalance Market will help to facilitate exports, but we still need a study to determine how much California can rely on exports for resource planning purposes.</a:t>
            </a:r>
            <a:endParaRPr lang="en-US" dirty="0" smtClean="0"/>
          </a:p>
          <a:p>
            <a:pPr>
              <a:spcBef>
                <a:spcPct val="0"/>
              </a:spcBef>
            </a:pPr>
            <a:endParaRPr lang="en-US" dirty="0" smtClean="0"/>
          </a:p>
          <a:p>
            <a:pPr>
              <a:spcBef>
                <a:spcPct val="0"/>
              </a:spcBef>
            </a:pPr>
            <a:r>
              <a:rPr lang="en-US" dirty="0" smtClean="0"/>
              <a:t>NOTES:</a:t>
            </a:r>
          </a:p>
          <a:p>
            <a:pPr>
              <a:spcBef>
                <a:spcPct val="0"/>
              </a:spcBef>
            </a:pPr>
            <a:endParaRPr lang="en-US" sz="1200" b="0" i="0" u="none" strike="noStrike" kern="1200" baseline="0" dirty="0" smtClean="0">
              <a:solidFill>
                <a:schemeClr val="tx1"/>
              </a:solidFill>
              <a:latin typeface="+mn-lt"/>
              <a:ea typeface="+mn-ea"/>
              <a:cs typeface="+mn-cs"/>
            </a:endParaRPr>
          </a:p>
          <a:p>
            <a:pPr>
              <a:spcBef>
                <a:spcPct val="0"/>
              </a:spcBef>
            </a:pPr>
            <a:r>
              <a:rPr lang="en-US" sz="1200" b="0" i="0" u="none" strike="noStrike" kern="1200" baseline="0" dirty="0" smtClean="0">
                <a:solidFill>
                  <a:schemeClr val="tx1"/>
                </a:solidFill>
                <a:latin typeface="+mn-lt"/>
                <a:ea typeface="+mn-ea"/>
                <a:cs typeface="+mn-cs"/>
              </a:rPr>
              <a:t>From CAISO/NERC 2013 report:  The potential to export excess generation to neighboring BAs during low system demand periods may be feasible but impractical, because other BAs may need to keep a portion of their </a:t>
            </a:r>
            <a:r>
              <a:rPr lang="en-US" sz="1200" b="0" i="0" u="none" strike="noStrike" kern="1200" baseline="0" dirty="0" err="1" smtClean="0">
                <a:solidFill>
                  <a:schemeClr val="tx1"/>
                </a:solidFill>
                <a:latin typeface="+mn-lt"/>
                <a:ea typeface="+mn-ea"/>
                <a:cs typeface="+mn-cs"/>
              </a:rPr>
              <a:t>dispatchable</a:t>
            </a:r>
            <a:r>
              <a:rPr lang="en-US" sz="1200" b="0" i="0" u="none" strike="noStrike" kern="1200" baseline="0" dirty="0" smtClean="0">
                <a:solidFill>
                  <a:schemeClr val="tx1"/>
                </a:solidFill>
                <a:latin typeface="+mn-lt"/>
                <a:ea typeface="+mn-ea"/>
                <a:cs typeface="+mn-cs"/>
              </a:rPr>
              <a:t> resources on-line to meet load changes and comply with mandatory control performance standards. </a:t>
            </a:r>
            <a:endParaRPr lang="en-US" dirty="0" smtClean="0"/>
          </a:p>
          <a:p>
            <a:pPr>
              <a:spcBef>
                <a:spcPct val="0"/>
              </a:spcBef>
            </a:pPr>
            <a:endParaRPr lang="en-US" dirty="0" smtClean="0"/>
          </a:p>
          <a:p>
            <a:pPr>
              <a:spcBef>
                <a:spcPct val="0"/>
              </a:spcBef>
            </a:pPr>
            <a:r>
              <a:rPr lang="en-US" dirty="0" smtClean="0"/>
              <a:t>The purple dashed line shows imports/exports</a:t>
            </a:r>
            <a:r>
              <a:rPr lang="en-US" baseline="0" dirty="0" smtClean="0"/>
              <a:t> of renewables</a:t>
            </a:r>
            <a:r>
              <a:rPr lang="en-US" dirty="0" smtClean="0"/>
              <a:t> in</a:t>
            </a:r>
            <a:r>
              <a:rPr lang="en-US" baseline="0" dirty="0" smtClean="0"/>
              <a:t> MWs reflected on the scale to the right.</a:t>
            </a:r>
            <a:endParaRPr lang="en-US" dirty="0" smtClean="0"/>
          </a:p>
          <a:p>
            <a:pPr defTabSz="444993" eaLnBrk="1" fontAlgn="auto" hangingPunct="1">
              <a:spcBef>
                <a:spcPct val="0"/>
              </a:spcBef>
              <a:spcAft>
                <a:spcPts val="0"/>
              </a:spcAft>
              <a:defRPr/>
            </a:pPr>
            <a:r>
              <a:rPr lang="en-US" dirty="0" smtClean="0"/>
              <a:t>The dotted red line shows the old net load curve, while the new red line shows how Import/Export helps smooth the ramps in MWs reflected on the scale to the left.</a:t>
            </a:r>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21</a:t>
            </a:fld>
            <a:endParaRPr lang="en-US" sz="120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Demand response programs can incentivize customers to shift power consumption away from high net demand periods (flattening the head of the duck) and towards low net demand periods (lifting the belly of the duck).  The blue dashed line shows demand response in</a:t>
            </a:r>
            <a:r>
              <a:rPr lang="en-US" baseline="0" dirty="0" smtClean="0"/>
              <a:t> MWs reflected on the scale to the right.  </a:t>
            </a:r>
            <a:r>
              <a:rPr lang="en-US" dirty="0" smtClean="0"/>
              <a:t>The dotted red line shows the old net load curve, while the new red line shows how DR helps smooth the net load profile.  </a:t>
            </a:r>
          </a:p>
          <a:p>
            <a:endParaRPr lang="en-US" dirty="0" smtClean="0"/>
          </a:p>
          <a:p>
            <a:r>
              <a:rPr lang="en-US" dirty="0" smtClean="0"/>
              <a:t>We</a:t>
            </a:r>
            <a:r>
              <a:rPr lang="en-US" baseline="0" dirty="0" smtClean="0"/>
              <a:t> recommend that policymakers prioritize identifying DR resources available to address these needs and the necessary pricing to incentivize customer participation.  This is necessary since it’s not immediately obvious to policymakers or aggregators which commercial and industrial loads will be available to shift away from the early evenings and towards mid-day hours, and what price signals will be necessary.  </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For</a:t>
            </a:r>
            <a:r>
              <a:rPr lang="en-US" baseline="0" dirty="0" smtClean="0"/>
              <a:t> example, </a:t>
            </a:r>
            <a:r>
              <a:rPr lang="en-US" dirty="0" smtClean="0"/>
              <a:t>electric vehicles can act as a combination of distributed storage and demand response, responding to pricing signals to charge during hours of low net demand and dispatching energy to address high net demand.  Since</a:t>
            </a:r>
            <a:r>
              <a:rPr lang="en-US" baseline="0" dirty="0" smtClean="0"/>
              <a:t> </a:t>
            </a:r>
            <a:r>
              <a:rPr lang="en-US" dirty="0" smtClean="0"/>
              <a:t>Governor Brown</a:t>
            </a:r>
            <a:r>
              <a:rPr lang="en-US" baseline="0" dirty="0" smtClean="0"/>
              <a:t> issued an Executive Order </a:t>
            </a:r>
            <a:r>
              <a:rPr lang="en-US" dirty="0" smtClean="0"/>
              <a:t>that established a target of 1.5 million zero-emission vehicles on the road in California by 2025, the CPUC has found that sending</a:t>
            </a:r>
            <a:r>
              <a:rPr lang="en-US" baseline="0" dirty="0" smtClean="0"/>
              <a:t> the right price signals to EV owners will be critical.  The next step is for California agencies to determine how much demand response with EVs and other loads can modify the net load profile and what programs and pricing will be necessary to accomplish this task.</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Source for </a:t>
            </a:r>
            <a:r>
              <a:rPr lang="en-US" dirty="0" err="1" smtClean="0"/>
              <a:t>poiint</a:t>
            </a:r>
            <a:r>
              <a:rPr lang="en-US" dirty="0" smtClean="0"/>
              <a:t> that EV target represents</a:t>
            </a:r>
            <a:r>
              <a:rPr lang="en-US" baseline="0" dirty="0" smtClean="0"/>
              <a:t> </a:t>
            </a:r>
            <a:r>
              <a:rPr lang="en-US" dirty="0" smtClean="0"/>
              <a:t>10,000 MW of additional load – CPUC</a:t>
            </a:r>
            <a:r>
              <a:rPr lang="en-US" baseline="0" dirty="0" smtClean="0"/>
              <a:t> Vehicle-Grid Integration white paper </a:t>
            </a:r>
            <a:r>
              <a:rPr lang="en-US" baseline="0" smtClean="0"/>
              <a:t>(October 2013)</a:t>
            </a:r>
            <a:endParaRPr lang="en-US" dirty="0" smtClean="0"/>
          </a:p>
          <a:p>
            <a:endParaRPr lang="en-US" dirty="0" smtClean="0"/>
          </a:p>
          <a:p>
            <a:r>
              <a:rPr lang="en-US" dirty="0" smtClean="0"/>
              <a:t>NOTES:</a:t>
            </a:r>
          </a:p>
          <a:p>
            <a:r>
              <a:rPr lang="en-US" dirty="0" smtClean="0"/>
              <a:t>Negative DR = increase load</a:t>
            </a:r>
          </a:p>
          <a:p>
            <a:r>
              <a:rPr lang="en-US" dirty="0" smtClean="0"/>
              <a:t>Positive DR = reduce load</a:t>
            </a:r>
          </a:p>
          <a:p>
            <a:pPr defTabSz="444993" eaLnBrk="1" fontAlgn="auto" hangingPunct="1">
              <a:spcBef>
                <a:spcPts val="0"/>
              </a:spcBef>
              <a:spcAft>
                <a:spcPts val="0"/>
              </a:spcAft>
              <a:defRPr/>
            </a:pPr>
            <a:r>
              <a:rPr lang="en-US" dirty="0" smtClean="0"/>
              <a:t>Slide assumes a net load reduction of 1,600 MW from DR.  More details in back-up slides</a:t>
            </a:r>
          </a:p>
          <a:p>
            <a:pPr defTabSz="444993" eaLnBrk="1" fontAlgn="auto" hangingPunct="1">
              <a:spcBef>
                <a:spcPts val="0"/>
              </a:spcBef>
              <a:spcAft>
                <a:spcPts val="0"/>
              </a:spcAft>
              <a:defRPr/>
            </a:pPr>
            <a:endParaRPr lang="en-US" dirty="0" smtClean="0"/>
          </a:p>
          <a:p>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22</a:t>
            </a:fld>
            <a:endParaRPr lang="en-US" sz="12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Energy storage can similarly charge during hours of low net demand and dispatch energy to the grid when desirable to address high demand, as illustrated by the dashed pink line.  It is</a:t>
            </a:r>
            <a:r>
              <a:rPr lang="en-US" baseline="0" dirty="0" smtClean="0"/>
              <a:t> also an ideal resource for addressing minute-by-minute balancing needs</a:t>
            </a:r>
            <a:endParaRPr lang="en-US" dirty="0" smtClean="0"/>
          </a:p>
          <a:p>
            <a:endParaRPr lang="en-US" dirty="0" smtClean="0"/>
          </a:p>
          <a:p>
            <a:r>
              <a:rPr lang="en-US" dirty="0" smtClean="0"/>
              <a:t>The dotted red line shows the old net load curve, while the new red line shows how ES helps smooth the net load profile.</a:t>
            </a:r>
          </a:p>
          <a:p>
            <a:endParaRPr lang="en-US" dirty="0" smtClean="0"/>
          </a:p>
          <a:p>
            <a:pPr defTabSz="444993" eaLnBrk="1" fontAlgn="auto" hangingPunct="1">
              <a:spcBef>
                <a:spcPts val="0"/>
              </a:spcBef>
              <a:spcAft>
                <a:spcPts val="0"/>
              </a:spcAft>
              <a:defRPr/>
            </a:pPr>
            <a:r>
              <a:rPr lang="en-US" dirty="0" smtClean="0"/>
              <a:t>Slide assumes a 1,500 MW maximum charge (below line) &amp; 1,000 MW max dispatch (above the line) from ES. </a:t>
            </a:r>
          </a:p>
          <a:p>
            <a:endParaRPr lang="en-US" dirty="0" smtClean="0"/>
          </a:p>
          <a:p>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23</a:t>
            </a:fld>
            <a:endParaRPr lang="en-US" sz="1200"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At times, it may be cost-effective to strategically curtail some solar generation to reduce the steep angle of the change in net demand.  </a:t>
            </a:r>
          </a:p>
          <a:p>
            <a:r>
              <a:rPr lang="en-US" sz="1200" b="0" i="0" u="none" strike="noStrike" kern="1200" baseline="0" dirty="0" smtClean="0">
                <a:solidFill>
                  <a:schemeClr val="tx1"/>
                </a:solidFill>
                <a:latin typeface="+mn-lt"/>
                <a:ea typeface="+mn-ea"/>
                <a:cs typeface="+mn-cs"/>
              </a:rPr>
              <a:t>First, curtail </a:t>
            </a:r>
            <a:r>
              <a:rPr lang="en-US" sz="1200" b="0" i="0" u="none" strike="noStrike" kern="1200" baseline="0" dirty="0" err="1" smtClean="0">
                <a:solidFill>
                  <a:schemeClr val="tx1"/>
                </a:solidFill>
                <a:latin typeface="+mn-lt"/>
                <a:ea typeface="+mn-ea"/>
                <a:cs typeface="+mn-cs"/>
              </a:rPr>
              <a:t>baseload</a:t>
            </a:r>
            <a:r>
              <a:rPr lang="en-US" sz="1200" b="0" i="0" u="none" strike="noStrike" kern="1200" baseline="0" dirty="0" smtClean="0">
                <a:solidFill>
                  <a:schemeClr val="tx1"/>
                </a:solidFill>
                <a:latin typeface="+mn-lt"/>
                <a:ea typeface="+mn-ea"/>
                <a:cs typeface="+mn-cs"/>
              </a:rPr>
              <a:t>, schedule maintenance during shoulder months.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Solar curtailment costs include increasing solar procurement to make up for curtailed energy to comply with an RPS.</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Slide assumes a net reduction of 1,500MW solar generation.  More details in back-up slides.</a:t>
            </a:r>
            <a:endParaRPr lang="en-US"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24</a:t>
            </a:fld>
            <a:endParaRPr lang="en-US" sz="12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With all solutions</a:t>
            </a:r>
            <a:r>
              <a:rPr lang="en-US" baseline="0" dirty="0" smtClean="0"/>
              <a:t> in place, the changes in net demand are very manageable.</a:t>
            </a:r>
          </a:p>
          <a:p>
            <a:pPr>
              <a:spcBef>
                <a:spcPct val="0"/>
              </a:spcBef>
            </a:pPr>
            <a:endParaRPr lang="en-US" baseline="0" dirty="0" smtClean="0"/>
          </a:p>
          <a:p>
            <a:pPr>
              <a:spcBef>
                <a:spcPct val="0"/>
              </a:spcBef>
            </a:pPr>
            <a:r>
              <a:rPr lang="en-US" baseline="0" dirty="0" smtClean="0"/>
              <a:t>The dotted red line is the original net load curve, and the solid red line is the new curve once all solutions are delivered.  The orange dashed line is the 2013 net load for comparison.</a:t>
            </a:r>
            <a:endParaRPr lang="en-US" sz="1200" kern="1200" dirty="0" smtClean="0">
              <a:solidFill>
                <a:schemeClr val="tx1"/>
              </a:solidFill>
              <a:effectLst/>
              <a:latin typeface="+mn-lt"/>
              <a:ea typeface="+mn-ea"/>
              <a:cs typeface="+mn-cs"/>
            </a:endParaRPr>
          </a:p>
          <a:p>
            <a:pPr>
              <a:spcBef>
                <a:spcPct val="0"/>
              </a:spcBef>
            </a:pPr>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25</a:t>
            </a:fld>
            <a:endParaRPr lang="en-US" sz="1200"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6077">
              <a:defRPr/>
            </a:pPr>
            <a:fld id="{F6430095-C63B-4218-B85F-DEFDD5F2AA56}" type="slidenum">
              <a:rPr lang="en-US">
                <a:solidFill>
                  <a:prstClr val="black"/>
                </a:solidFill>
              </a:rPr>
              <a:pPr defTabSz="926077">
                <a:defRPr/>
              </a:pPr>
              <a:t>26</a:t>
            </a:fld>
            <a:endParaRPr lang="en-US" dirty="0">
              <a:solidFill>
                <a:prstClr val="black"/>
              </a:solidFill>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original CAISO chart only includes energy available in CAISO territory.  Once you remove this artificial limitation and account for imports and exports of energy in and out of CAISO territory, the picture looks much less extreme. </a:t>
            </a:r>
          </a:p>
          <a:p>
            <a:pPr>
              <a:spcBef>
                <a:spcPct val="0"/>
              </a:spcBef>
            </a:pP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dotted red line shows the old net load curve, while the new red line shows how Import/Export helps smooth the ramps.</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Slide assumes a net export of 5,750MW. More details in back-up slides</a:t>
            </a:r>
            <a:endParaRPr lang="en-US" dirty="0" smtClean="0"/>
          </a:p>
          <a:p>
            <a:pPr>
              <a:spcBef>
                <a:spcPct val="0"/>
              </a:spcBef>
            </a:pPr>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27</a:t>
            </a:fld>
            <a:endParaRPr lang="en-US" sz="1200"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Demand response programs can incentivize customers to shift power consumption away from high net demand periods (head of the duck) and towards low net demand periods (belly of the duck), as shown by the </a:t>
            </a:r>
            <a:r>
              <a:rPr lang="en-US" dirty="0" smtClean="0"/>
              <a:t>blue dashed line shows demand response in</a:t>
            </a:r>
            <a:r>
              <a:rPr lang="en-US" baseline="0" dirty="0" smtClean="0"/>
              <a:t> MWs reflected on the scale to the right.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dotted red line shows the old net load curve, while the new red line shows how DR helps smooth the net load profile.</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Slide assumes a net load reduction of 1,600 MW from DR. </a:t>
            </a:r>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28</a:t>
            </a:fld>
            <a:endParaRPr lang="en-US" sz="1200" dirty="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Energy storage can similarly charge during hours of low net demand and dispatch energy to the grid when desirable to address high demand, as illustrated by the dashed pink line.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dotted red line shows the old net load curve, while the new red line shows how ES helps smooth the net load profile.</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Slide assumes a 1,500 MW maximum charge (below line) &amp; 1,000 MW max dispatch (above the line) from ES. </a:t>
            </a:r>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29</a:t>
            </a:fld>
            <a:endParaRPr 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98563" y="701675"/>
            <a:ext cx="4683125" cy="35115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lIns="93928" tIns="46964" rIns="93928" bIns="46964" numCol="1" anchor="t" anchorCtr="0" compatLnSpc="1">
            <a:prstTxWarp prst="textNoShape">
              <a:avLst/>
            </a:prstTxWarp>
          </a:bodyPr>
          <a:lstStyle/>
          <a:p>
            <a:pPr defTabSz="469682">
              <a:defRPr/>
            </a:pPr>
            <a:endParaRPr lang="en-US" dirty="0">
              <a:solidFill>
                <a:schemeClr val="dk1"/>
              </a:solidFill>
            </a:endParaRPr>
          </a:p>
        </p:txBody>
      </p:sp>
      <p:sp>
        <p:nvSpPr>
          <p:cNvPr id="178179" name="Slide Number Placeholder 3"/>
          <p:cNvSpPr txBox="1">
            <a:spLocks noGrp="1"/>
          </p:cNvSpPr>
          <p:nvPr/>
        </p:nvSpPr>
        <p:spPr bwMode="auto">
          <a:xfrm>
            <a:off x="4008705" y="8893296"/>
            <a:ext cx="3066733" cy="468154"/>
          </a:xfrm>
          <a:prstGeom prst="rect">
            <a:avLst/>
          </a:prstGeom>
          <a:noFill/>
          <a:ln w="9525">
            <a:noFill/>
            <a:miter lim="800000"/>
            <a:headEnd/>
            <a:tailEnd/>
          </a:ln>
        </p:spPr>
        <p:txBody>
          <a:bodyPr lIns="93928" tIns="46964" rIns="93928" bIns="46964" anchor="b"/>
          <a:lstStyle/>
          <a:p>
            <a:pPr algn="r" defTabSz="443588"/>
            <a:fld id="{FC9F9FC8-75CB-4FAF-96F5-3520E76B73B0}" type="slidenum">
              <a:rPr lang="en-US" sz="1200">
                <a:latin typeface="Calibri" pitchFamily="34" charset="0"/>
              </a:rPr>
              <a:pPr algn="r" defTabSz="443588"/>
              <a:t>3</a:t>
            </a:fld>
            <a:endParaRPr lang="en-US"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At times, it may be cost-effective to strategically curtail some solar generation to reduce the angle of the change in net demand.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(Note that this assumes that exports have been maximized and all cost-effective and available demand response and energy storage have been employed.)</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Slide assumes a net reduction of 1,500MW solar generation.</a:t>
            </a:r>
          </a:p>
          <a:p>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30</a:t>
            </a:fld>
            <a:endParaRPr lang="en-US" sz="1200" dirty="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(cl_06 10 April</a:t>
            </a:r>
            <a:r>
              <a:rPr lang="en-US" baseline="0" dirty="0" smtClean="0"/>
              <a:t> 2012)</a:t>
            </a:r>
          </a:p>
          <a:p>
            <a:endParaRPr lang="en-US" baseline="0" dirty="0" smtClean="0"/>
          </a:p>
          <a:p>
            <a:pPr eaLnBrk="1" hangingPunct="1">
              <a:spcBef>
                <a:spcPct val="0"/>
              </a:spcBef>
            </a:pPr>
            <a:r>
              <a:rPr lang="en-US" dirty="0" smtClean="0"/>
              <a:t>This</a:t>
            </a:r>
            <a:r>
              <a:rPr lang="en-US" baseline="0" dirty="0" smtClean="0"/>
              <a:t> chart shows the potential to reduce </a:t>
            </a:r>
            <a:r>
              <a:rPr lang="en-US" dirty="0"/>
              <a:t>Transmission Access Charges by increasing DG</a:t>
            </a:r>
          </a:p>
          <a:p>
            <a:pPr marL="176131" indent="-176131">
              <a:spcBef>
                <a:spcPct val="0"/>
              </a:spcBef>
              <a:buFontTx/>
              <a:buChar char="-"/>
            </a:pPr>
            <a:r>
              <a:rPr lang="en-US" dirty="0"/>
              <a:t>All energy that comes of the T-Grid requires payment of TACs.</a:t>
            </a:r>
          </a:p>
          <a:p>
            <a:pPr marL="176131" indent="-176131">
              <a:spcBef>
                <a:spcPct val="0"/>
              </a:spcBef>
              <a:buFontTx/>
              <a:buChar char="-"/>
            </a:pPr>
            <a:r>
              <a:rPr lang="en-US" dirty="0"/>
              <a:t>Right now, CA ratepayers pay 1.1 cents per kWh </a:t>
            </a:r>
          </a:p>
          <a:p>
            <a:pPr marL="176131" indent="-176131">
              <a:spcBef>
                <a:spcPct val="0"/>
              </a:spcBef>
              <a:buFontTx/>
              <a:buChar char="-"/>
            </a:pPr>
            <a:r>
              <a:rPr lang="en-US" dirty="0"/>
              <a:t>The yellow line shows the expected growth over the next 25 years BAU. </a:t>
            </a:r>
          </a:p>
          <a:p>
            <a:pPr marL="176131" indent="-176131">
              <a:spcBef>
                <a:spcPct val="0"/>
              </a:spcBef>
              <a:buFontTx/>
              <a:buChar char="-"/>
            </a:pPr>
            <a:r>
              <a:rPr lang="en-US" dirty="0"/>
              <a:t>In 20 years, TACs will cost 2.5 cents per kWh</a:t>
            </a:r>
          </a:p>
          <a:p>
            <a:pPr marL="176131" indent="-176131">
              <a:spcBef>
                <a:spcPct val="0"/>
              </a:spcBef>
              <a:buFontTx/>
              <a:buChar char="-"/>
            </a:pPr>
            <a:r>
              <a:rPr lang="en-US" dirty="0"/>
              <a:t>The blue line is alternative.  If from this point forward, if we only added generation on the distribution grid, the blue line shows how TACs would decrease as existing investments depreciate over the next 20 years.  Eventually, we’d only pay basic operating and maintenance costs.  We’d also avoid stranded costs (anything we put into the t-grid becomes stranded costs as we transition to DG.)</a:t>
            </a:r>
          </a:p>
          <a:p>
            <a:pPr marL="176131" indent="-176131">
              <a:spcBef>
                <a:spcPct val="0"/>
              </a:spcBef>
              <a:buFontTx/>
              <a:buChar char="-"/>
            </a:pPr>
            <a:r>
              <a:rPr lang="en-US" dirty="0"/>
              <a:t>The green triangle represents the potential savings as the difference between business as usual and a DG future.  </a:t>
            </a:r>
          </a:p>
          <a:p>
            <a:endParaRPr lang="en-US" dirty="0"/>
          </a:p>
        </p:txBody>
      </p:sp>
      <p:sp>
        <p:nvSpPr>
          <p:cNvPr id="4" name="Slide Number Placeholder 3"/>
          <p:cNvSpPr>
            <a:spLocks noGrp="1"/>
          </p:cNvSpPr>
          <p:nvPr>
            <p:ph type="sldNum" sz="quarter" idx="10"/>
          </p:nvPr>
        </p:nvSpPr>
        <p:spPr/>
        <p:txBody>
          <a:bodyPr/>
          <a:lstStyle/>
          <a:p>
            <a:fld id="{14F73B3B-FDE2-1B4D-BEF7-9423ACA9C33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smtClean="0"/>
              <a:t>The CPUC has contracted a study 2 years ago on comparing locational value within the distribution system, but ignored comparing D-grid locations to transmission interconnection and the cost of delivering power to load. We commented on this a year ago at the last workshop (TACs and new transmission costs) but there has been zero public action since. ALL reliable peak shaving that occurs on the D-grid avoids the need for transmission capacity to meet that peak load, plain and simple. And EVERY DG kWh serving local load avoids TAC delivery charges for ratepayers. There's a reason TACs only apply to energy using the transmission system, as it's important to recognize that energy using transmission creates extra costs that are avoided by DG.</a:t>
            </a:r>
            <a:br>
              <a:rPr lang="en-US" sz="1100" dirty="0" smtClean="0"/>
            </a:br>
            <a:endParaRPr lang="en-US" sz="1100" dirty="0" smtClean="0"/>
          </a:p>
          <a:p>
            <a:r>
              <a:rPr lang="en-US" sz="1100" dirty="0" smtClean="0"/>
              <a:t>Interconnection Cost Averaging could be broadly applied. The weak IOU proposal only applied to low cost locations, but these are the more urban/close-to-load locations and it still gets the door open on the first US flat rate d-grid upgrade charges for WDG.</a:t>
            </a:r>
          </a:p>
          <a:p>
            <a:endParaRPr lang="en-US" sz="1100" dirty="0" smtClean="0"/>
          </a:p>
          <a:p>
            <a:r>
              <a:rPr lang="en-US" sz="1100" dirty="0" smtClean="0"/>
              <a:t>At least as important is our </a:t>
            </a:r>
            <a:r>
              <a:rPr lang="en-US" sz="1100" u="sng" dirty="0" smtClean="0"/>
              <a:t>separate but related Cost Certainty proposal</a:t>
            </a:r>
            <a:r>
              <a:rPr lang="en-US" sz="1100" dirty="0" smtClean="0"/>
              <a:t> - where studies are required, offer a binding cap based on 125% of the estimated cost. This "not to exceed" study result would greatly reduce the risk and uncertainty around interconnection.</a:t>
            </a:r>
          </a:p>
          <a:p>
            <a:endParaRPr lang="en-US" sz="1100" dirty="0" smtClean="0">
              <a:latin typeface="Arial" charset="0"/>
              <a:ea typeface="ＭＳ Ｐゴシック" pitchFamily="34" charset="-128"/>
              <a:cs typeface="ＭＳ Ｐゴシック" pitchFamily="-112" charset="-128"/>
            </a:endParaRPr>
          </a:p>
          <a:p>
            <a:r>
              <a:rPr lang="en-US" sz="1100" dirty="0" smtClean="0">
                <a:latin typeface="Arial" charset="0"/>
                <a:ea typeface="ＭＳ Ｐゴシック" pitchFamily="34" charset="-128"/>
                <a:cs typeface="ＭＳ Ｐゴシック" pitchFamily="-112" charset="-128"/>
              </a:rPr>
              <a:t>Notes</a:t>
            </a:r>
            <a:r>
              <a:rPr lang="en-US" sz="1100" baseline="0" dirty="0" smtClean="0">
                <a:latin typeface="Arial" charset="0"/>
                <a:ea typeface="ＭＳ Ｐゴシック" pitchFamily="34" charset="-128"/>
                <a:cs typeface="ＭＳ Ｐゴシック" pitchFamily="-112" charset="-128"/>
              </a:rPr>
              <a:t> on graphic:</a:t>
            </a:r>
          </a:p>
          <a:p>
            <a:endParaRPr lang="en-US" sz="1100" baseline="0" dirty="0" smtClean="0">
              <a:latin typeface="Arial" charset="0"/>
              <a:ea typeface="ＭＳ Ｐゴシック" pitchFamily="34" charset="-128"/>
              <a:cs typeface="ＭＳ Ｐゴシック" pitchFamily="-112" charset="-128"/>
            </a:endParaRPr>
          </a:p>
          <a:p>
            <a:r>
              <a:rPr lang="en-US" sz="1100" kern="1200" dirty="0" smtClean="0">
                <a:solidFill>
                  <a:schemeClr val="tx1"/>
                </a:solidFill>
                <a:effectLst/>
                <a:latin typeface="+mn-lt"/>
                <a:ea typeface="+mn-ea"/>
                <a:cs typeface="+mn-cs"/>
              </a:rPr>
              <a:t>A May 2012 study by Southern California Edison found that T&amp;D upgrade costs for their share of the Governor’s goal of 12,000 MW of distributed generation could be reduced by over 50% from the trajectory scenario.  The lower costs were associated with the “guided case” where 70 percent of projects would be located in urban areas, and the higher costs were associated with the “unguided case” where 70 percent of projects would be located in rural areas.</a:t>
            </a:r>
          </a:p>
          <a:p>
            <a:r>
              <a:rPr lang="en-US" sz="1100" kern="1200" dirty="0" smtClean="0">
                <a:solidFill>
                  <a:schemeClr val="tx1"/>
                </a:solidFill>
                <a:effectLst/>
                <a:latin typeface="+mn-lt"/>
                <a:ea typeface="+mn-ea"/>
                <a:cs typeface="+mn-cs"/>
              </a:rPr>
              <a:t>The Impact of Localized Energy Resources on Southern California Edison’s Transmission and Distribution System, SCE, May 2012</a:t>
            </a:r>
          </a:p>
          <a:p>
            <a:endParaRPr lang="en-US" sz="1050" dirty="0" smtClean="0">
              <a:latin typeface="Arial" charset="0"/>
              <a:ea typeface="ＭＳ Ｐゴシック" pitchFamily="34" charset="-128"/>
              <a:cs typeface="ＭＳ Ｐゴシック" pitchFamily="-112" charset="-128"/>
            </a:endParaRPr>
          </a:p>
          <a:p>
            <a:r>
              <a:rPr lang="en-US" sz="1100" dirty="0" smtClean="0"/>
              <a:t>All interconnection and upgrade costs are ultimately included in energy prices and T&amp;D charges reflected in rates</a:t>
            </a:r>
          </a:p>
          <a:p>
            <a:r>
              <a:rPr lang="en-US" sz="1100" dirty="0" smtClean="0"/>
              <a:t>The goal of new cost arrangements in this proceeding should be to reduce rates through optimal use of grid capacity and cost-effective interconnection policies for lower net cost of delivered energy</a:t>
            </a:r>
          </a:p>
          <a:p>
            <a:r>
              <a:rPr lang="en-US" sz="1100" dirty="0" smtClean="0"/>
              <a:t>Billions of dollars in avoided transmission may be saved if investments are cost-effectively redirected to enable generation close to loads within the local distribution system</a:t>
            </a:r>
          </a:p>
          <a:p>
            <a:endParaRPr lang="en-US" sz="1100" baseline="0" dirty="0" smtClean="0">
              <a:latin typeface="Arial" charset="0"/>
              <a:ea typeface="ＭＳ Ｐゴシック" pitchFamily="34" charset="-128"/>
              <a:cs typeface="ＭＳ Ｐゴシック" pitchFamily="-112" charset="-128"/>
            </a:endParaRPr>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6609E-1661-46A6-9E6E-0940142E2DED}"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2012 summer weekday peak imports by CAISO (~8,000 to 11,500 MW) show that transmission capacity is not the issue for imports/exports.</a:t>
            </a:r>
          </a:p>
          <a:p>
            <a:pPr>
              <a:spcBef>
                <a:spcPct val="0"/>
              </a:spcBef>
            </a:pPr>
            <a:endParaRPr lang="en-US" baseline="0" dirty="0" smtClean="0"/>
          </a:p>
          <a:p>
            <a:pPr>
              <a:spcBef>
                <a:spcPct val="0"/>
              </a:spcBef>
            </a:pPr>
            <a:r>
              <a:rPr lang="en-US" baseline="0" dirty="0" smtClean="0"/>
              <a:t>However, CA has not traditionally exported significant levels of energy.  CA needs to study the potential for other balancing authorities to accept our exports, taking into account the needs of other BAs, and existing and potential policies to facilitate greater levels of exports.</a:t>
            </a:r>
            <a:endParaRPr lang="en-US" dirty="0" smtClean="0"/>
          </a:p>
          <a:p>
            <a:pPr>
              <a:spcBef>
                <a:spcPct val="0"/>
              </a:spcBef>
            </a:pPr>
            <a:endParaRPr lang="en-US" baseline="0"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33</a:t>
            </a:fld>
            <a:endParaRPr lang="en-US" sz="1200" dirty="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1276" indent="-321276"/>
            <a:r>
              <a:rPr lang="en-US" dirty="0"/>
              <a:t>The unity power circle shows that an advanced inverter at 0.9 power factor (as set in Germany) can provision 44% of its nameplate capacity reactive power while diverting only up to 10% of solar real power capacity.</a:t>
            </a:r>
          </a:p>
          <a:p>
            <a:pPr marL="321276" indent="-321276"/>
            <a:endParaRPr lang="en-US" dirty="0"/>
          </a:p>
          <a:p>
            <a:pPr marL="321276" indent="-321276"/>
            <a:r>
              <a:rPr lang="en-US" dirty="0"/>
              <a:t>Percentages refer to percent of rated AC power</a:t>
            </a:r>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34</a:t>
            </a:fld>
            <a:endParaRPr lang="en-US"/>
          </a:p>
        </p:txBody>
      </p:sp>
    </p:spTree>
    <p:extLst>
      <p:ext uri="{BB962C8B-B14F-4D97-AF65-F5344CB8AC3E}">
        <p14:creationId xmlns:p14="http://schemas.microsoft.com/office/powerpoint/2010/main" val="3357642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When</a:t>
            </a:r>
            <a:r>
              <a:rPr lang="en-US" baseline="0" dirty="0" smtClean="0"/>
              <a:t> the inverter is oversized, it allows all of the DG power to be put into delivering real power back to the grid, maximizing the system owner’s revenue.</a:t>
            </a:r>
          </a:p>
          <a:p>
            <a:pPr marL="176131" indent="-176131">
              <a:buFont typeface="Arial" pitchFamily="34" charset="0"/>
              <a:buChar char="•"/>
            </a:pPr>
            <a:r>
              <a:rPr lang="en-US" baseline="0" dirty="0" smtClean="0"/>
              <a:t>When reactive power is needed, real power can be drawn back from the grid and redirected into reactive power to assist in voltage regulation.  This can be done at any time, even when there is no power coming from the DG, e.g. at night on PV systems.</a:t>
            </a:r>
          </a:p>
          <a:p>
            <a:pPr marL="176131" indent="-176131" defTabSz="469682" eaLnBrk="0" fontAlgn="base" hangingPunct="0">
              <a:spcBef>
                <a:spcPct val="30000"/>
              </a:spcBef>
              <a:spcAft>
                <a:spcPct val="0"/>
              </a:spcAft>
              <a:buFont typeface="Arial" pitchFamily="34" charset="0"/>
              <a:buChar char="•"/>
              <a:defRPr/>
            </a:pPr>
            <a:r>
              <a:rPr lang="en-US" dirty="0"/>
              <a:t>The unity power circle shows that an advanced inverter at 0.9 power factor (as set in Germany) can provision 46% of its nameplate capacity as reactive power while drawing up to 10% of its nameplate capacity of real power from the grid.</a:t>
            </a:r>
          </a:p>
          <a:p>
            <a:pPr marL="176131" indent="-176131" defTabSz="469682" eaLnBrk="0" fontAlgn="base" hangingPunct="0">
              <a:spcBef>
                <a:spcPct val="30000"/>
              </a:spcBef>
              <a:spcAft>
                <a:spcPct val="0"/>
              </a:spcAft>
              <a:buFont typeface="Arial" pitchFamily="34" charset="0"/>
              <a:buChar char="•"/>
              <a:defRPr/>
            </a:pPr>
            <a:endParaRPr lang="en-US" baseline="0" dirty="0" smtClean="0"/>
          </a:p>
          <a:p>
            <a:pPr marL="176131" indent="-176131">
              <a:buFont typeface="Arial" pitchFamily="34" charset="0"/>
              <a:buChar char="•"/>
            </a:pPr>
            <a:r>
              <a:rPr lang="en-US" dirty="0"/>
              <a:t>Percentages refer to percent of rated AC power</a:t>
            </a:r>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35</a:t>
            </a:fld>
            <a:endParaRPr lang="en-US"/>
          </a:p>
        </p:txBody>
      </p:sp>
    </p:spTree>
    <p:extLst>
      <p:ext uri="{BB962C8B-B14F-4D97-AF65-F5344CB8AC3E}">
        <p14:creationId xmlns:p14="http://schemas.microsoft.com/office/powerpoint/2010/main" val="3357642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36</a:t>
            </a:fld>
            <a:endParaRPr lang="en-US" sz="1200" dirty="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dirty="0"/>
              <a:t>The chart above shows how solar paired with advanced inverters keeps voltage within appropriate boundaries.  </a:t>
            </a:r>
          </a:p>
          <a:p>
            <a:pPr marL="176131" indent="-176131">
              <a:buFont typeface="Arial"/>
              <a:buChar char="•"/>
            </a:pPr>
            <a:r>
              <a:rPr lang="en-US" sz="1000" dirty="0"/>
              <a:t>Green line shows baseline local voltage dipping below the bounds in a particular location</a:t>
            </a:r>
          </a:p>
          <a:p>
            <a:pPr marL="176131" indent="-176131">
              <a:buFont typeface="Arial"/>
              <a:buChar char="•"/>
            </a:pPr>
            <a:r>
              <a:rPr lang="en-US" sz="1000" dirty="0"/>
              <a:t>Blue line shows local voltage with 20% PV penetration (max solar output to peak).  Voltage is still dipping below optimal bounds when less sunlight is available.</a:t>
            </a:r>
          </a:p>
          <a:p>
            <a:pPr marL="176131" indent="-176131">
              <a:buFont typeface="Arial"/>
              <a:buChar char="•"/>
            </a:pPr>
            <a:r>
              <a:rPr lang="en-US" sz="1000" dirty="0"/>
              <a:t>Red line shows local voltage regulated by solar with advanced inverters.  When there’s less sun available to provide real power to keep voltage high enough, the advanced inverters draw real power from the grid and convert it to reactive power to keep voltage within the optimal range.</a:t>
            </a:r>
          </a:p>
          <a:p>
            <a:pPr defTabSz="469682" eaLnBrk="0" fontAlgn="base" hangingPunct="0">
              <a:spcBef>
                <a:spcPct val="30000"/>
              </a:spcBef>
              <a:spcAft>
                <a:spcPct val="0"/>
              </a:spcAft>
              <a:defRPr/>
            </a:pPr>
            <a:endParaRPr lang="en-US" sz="1000" dirty="0"/>
          </a:p>
          <a:p>
            <a:r>
              <a:rPr lang="en-US" dirty="0" smtClean="0"/>
              <a:t>Advanced</a:t>
            </a:r>
            <a:r>
              <a:rPr lang="en-US" baseline="0" dirty="0" smtClean="0"/>
              <a:t> notes:</a:t>
            </a:r>
          </a:p>
          <a:p>
            <a:pPr marL="176131" indent="-176131" defTabSz="469682" eaLnBrk="0" fontAlgn="base" hangingPunct="0">
              <a:spcBef>
                <a:spcPct val="30000"/>
              </a:spcBef>
              <a:spcAft>
                <a:spcPct val="0"/>
              </a:spcAft>
              <a:buFont typeface="Arial"/>
              <a:buChar char="•"/>
              <a:defRPr/>
            </a:pPr>
            <a:r>
              <a:rPr lang="en-US" dirty="0"/>
              <a:t>Source of graphic: </a:t>
            </a:r>
            <a:r>
              <a:rPr lang="en-US" dirty="0" smtClean="0">
                <a:effectLst/>
              </a:rPr>
              <a:t>Advanced Voltage Control Strategies for High Penetration of Distributed Generation, EPRI 1020155, Figure 4-28 Secondary Voltages at a Customer on the Feeder</a:t>
            </a:r>
            <a:endParaRPr lang="en-US" dirty="0" smtClean="0"/>
          </a:p>
          <a:p>
            <a:pPr marL="176131" indent="-176131">
              <a:buFont typeface="Arial"/>
              <a:buChar char="•"/>
            </a:pPr>
            <a:r>
              <a:rPr lang="en-US" dirty="0" smtClean="0"/>
              <a:t>Voltage levels fall later in the day during periods of peak demand.</a:t>
            </a:r>
            <a:r>
              <a:rPr lang="en-US" baseline="0" dirty="0" smtClean="0"/>
              <a:t>  More demand </a:t>
            </a:r>
            <a:r>
              <a:rPr lang="en-US" baseline="0" dirty="0" smtClean="0">
                <a:sym typeface="Wingdings"/>
              </a:rPr>
              <a:t> lower voltages.  </a:t>
            </a:r>
          </a:p>
          <a:p>
            <a:pPr marL="176131" indent="-176131">
              <a:buFont typeface="Arial"/>
              <a:buChar char="•"/>
            </a:pPr>
            <a:r>
              <a:rPr lang="en-US" baseline="0" dirty="0" smtClean="0">
                <a:sym typeface="Wingdings"/>
              </a:rPr>
              <a:t>For high-pen of local generation, over-voltages are a bigger concern.  Use storage or AI reactive power to lower voltages.</a:t>
            </a:r>
          </a:p>
          <a:p>
            <a:pPr marL="176131" indent="-176131">
              <a:buFont typeface="Arial"/>
              <a:buChar char="•"/>
            </a:pPr>
            <a:r>
              <a:rPr lang="en-US" baseline="0" dirty="0" smtClean="0">
                <a:sym typeface="Wingdings"/>
              </a:rPr>
              <a:t>Reactive power can both raise and lower voltage.</a:t>
            </a:r>
            <a:endParaRPr lang="en-US" dirty="0"/>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defTabSz="444993" eaLnBrk="1" fontAlgn="auto" hangingPunct="1">
              <a:spcBef>
                <a:spcPts val="0"/>
              </a:spcBef>
              <a:spcAft>
                <a:spcPts val="0"/>
              </a:spcAft>
              <a:defRPr/>
            </a:pPr>
            <a:r>
              <a:rPr lang="en-US" dirty="0" smtClean="0"/>
              <a:t>PG&amp;E</a:t>
            </a:r>
            <a:r>
              <a:rPr lang="en-US" baseline="0" dirty="0" smtClean="0"/>
              <a:t> supports this approach as a very cost-effective way to address the Duck curve and is exploring non-summer load shifting opportunities.</a:t>
            </a:r>
            <a:endParaRPr lang="en-US" dirty="0" smtClean="0"/>
          </a:p>
          <a:p>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38</a:t>
            </a:fld>
            <a:endParaRPr lang="en-US" sz="1200" dirty="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Critics</a:t>
            </a:r>
            <a:r>
              <a:rPr lang="en-US" baseline="0" dirty="0" smtClean="0"/>
              <a:t> of Germany’s CLEAN Program tend to say that they are paying too much for renewable energy generation, but this chart shows that – using the appropriate conversion – they are paying less for solar than we pay for electricity almost anywhere in the U.S.  This conversion uses the U.S. tax incentives and solar resource.</a:t>
            </a:r>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05680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111C-4AF5-4B28-9A4F-A916583005F2}" type="slidenum">
              <a:rPr lang="en-US">
                <a:ea typeface="ＭＳ Ｐゴシック"/>
                <a:cs typeface="ＭＳ Ｐゴシック"/>
              </a:rPr>
              <a:pPr fontAlgn="base">
                <a:spcBef>
                  <a:spcPct val="0"/>
                </a:spcBef>
                <a:spcAft>
                  <a:spcPct val="0"/>
                </a:spcAft>
                <a:defRPr/>
              </a:pPr>
              <a:t>4</a:t>
            </a:fld>
            <a:endParaRPr lang="en-US">
              <a:ea typeface="ＭＳ Ｐゴシック"/>
              <a:cs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98563" y="701675"/>
            <a:ext cx="4683125" cy="351155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3916" tIns="46958" rIns="93916" bIns="46958" numCol="1" anchor="t" anchorCtr="0" compatLnSpc="1">
            <a:prstTxWarp prst="textNoShape">
              <a:avLst/>
            </a:prstTxWarp>
          </a:bodyPr>
          <a:lstStyle/>
          <a:p>
            <a:pPr eaLnBrk="1" hangingPunct="1">
              <a:lnSpc>
                <a:spcPct val="90000"/>
              </a:lnSpc>
              <a:spcBef>
                <a:spcPct val="0"/>
              </a:spcBef>
            </a:pPr>
            <a:endParaRPr lang="en-US" dirty="0" smtClean="0"/>
          </a:p>
        </p:txBody>
      </p:sp>
      <p:sp>
        <p:nvSpPr>
          <p:cNvPr id="29699" name="Slide Number Placeholder 3"/>
          <p:cNvSpPr txBox="1">
            <a:spLocks noGrp="1"/>
          </p:cNvSpPr>
          <p:nvPr/>
        </p:nvSpPr>
        <p:spPr bwMode="auto">
          <a:xfrm>
            <a:off x="4008706" y="8893296"/>
            <a:ext cx="3066733" cy="468154"/>
          </a:xfrm>
          <a:prstGeom prst="rect">
            <a:avLst/>
          </a:prstGeom>
          <a:noFill/>
          <a:ln w="9525">
            <a:noFill/>
            <a:miter lim="800000"/>
            <a:headEnd/>
            <a:tailEnd/>
          </a:ln>
        </p:spPr>
        <p:txBody>
          <a:bodyPr lIns="93916" tIns="46958" rIns="93916" bIns="46958" anchor="b"/>
          <a:lstStyle/>
          <a:p>
            <a:pPr algn="r" defTabSz="443531"/>
            <a:fld id="{7642A50C-BD33-44E6-8165-C292B934BFC2}" type="slidenum">
              <a:rPr lang="en-US" sz="1200">
                <a:latin typeface="Calibri" pitchFamily="34" charset="0"/>
              </a:rPr>
              <a:pPr algn="r" defTabSz="443531"/>
              <a:t>40</a:t>
            </a:fld>
            <a:endParaRPr lang="en-US" sz="1200" dirty="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Notes:  </a:t>
            </a:r>
          </a:p>
          <a:p>
            <a:pPr>
              <a:spcBef>
                <a:spcPct val="0"/>
              </a:spcBef>
            </a:pPr>
            <a:r>
              <a:rPr lang="en-US" dirty="0" smtClean="0"/>
              <a:t>QFs</a:t>
            </a:r>
            <a:r>
              <a:rPr lang="en-US" baseline="0" dirty="0" smtClean="0"/>
              <a:t> gas = CHP</a:t>
            </a:r>
          </a:p>
          <a:p>
            <a:pPr>
              <a:spcBef>
                <a:spcPct val="0"/>
              </a:spcBef>
            </a:pPr>
            <a:r>
              <a:rPr lang="en-US" sz="1200" b="0" i="0" u="none" strike="noStrike" kern="1200" baseline="0" dirty="0" smtClean="0">
                <a:solidFill>
                  <a:schemeClr val="tx1"/>
                </a:solidFill>
                <a:latin typeface="+mn-lt"/>
                <a:ea typeface="+mn-ea"/>
                <a:cs typeface="+mn-cs"/>
              </a:rPr>
              <a:t>CAISO plans on exploring ways to incentivize Qualifying Capacity (QFs) to curtail production during low net load demand periods in order to minimize the magnitude of potential over-generation. (From 2013 CAISO/NERC report.)</a:t>
            </a:r>
            <a:endParaRPr lang="en-US" dirty="0" smtClean="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41</a:t>
            </a:fld>
            <a:endParaRPr lang="en-US" sz="1200" dirty="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a:buChar char="•"/>
            </a:pPr>
            <a:r>
              <a:rPr lang="en-US" dirty="0"/>
              <a:t>SONGS provided a large amount of reactive power for voltage regulation in Southern California.</a:t>
            </a:r>
          </a:p>
          <a:p>
            <a:pPr marL="176131" indent="-176131">
              <a:buFont typeface="Arial"/>
              <a:buChar char="•"/>
            </a:pPr>
            <a:r>
              <a:rPr lang="en-US" dirty="0"/>
              <a:t>Local solar PV paired with advanced inverters can cost-effectively both reduce load on transmission lines and provide large amounts of reactive power 247/365 </a:t>
            </a:r>
            <a:r>
              <a:rPr lang="en-US" u="sng" dirty="0"/>
              <a:t>without</a:t>
            </a:r>
            <a:r>
              <a:rPr lang="en-US" dirty="0"/>
              <a:t> reducing the amount of real power it provides while the sun shines. </a:t>
            </a:r>
          </a:p>
          <a:p>
            <a:pPr marL="176131" indent="-176131">
              <a:buFont typeface="Arial"/>
              <a:buChar char="•"/>
            </a:pPr>
            <a:r>
              <a:rPr lang="en-US" dirty="0"/>
              <a:t>For example, 570 MW capacity of PV with advanced inverters oversized by 10% at 0.9 power factor could provide the same amount of reactive power as the Huntington Beach synchronous condensers.  </a:t>
            </a:r>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43</a:t>
            </a:fld>
            <a:endParaRPr lang="en-US"/>
          </a:p>
        </p:txBody>
      </p:sp>
    </p:spTree>
    <p:extLst>
      <p:ext uri="{BB962C8B-B14F-4D97-AF65-F5344CB8AC3E}">
        <p14:creationId xmlns:p14="http://schemas.microsoft.com/office/powerpoint/2010/main" val="2540466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(sw 2, 19 Jan 2012)</a:t>
            </a:r>
          </a:p>
        </p:txBody>
      </p:sp>
      <p:sp>
        <p:nvSpPr>
          <p:cNvPr id="58372" name="Slide Number Placeholder 3"/>
          <p:cNvSpPr txBox="1">
            <a:spLocks noGrp="1"/>
          </p:cNvSpPr>
          <p:nvPr/>
        </p:nvSpPr>
        <p:spPr bwMode="auto">
          <a:xfrm>
            <a:off x="4008706" y="8893296"/>
            <a:ext cx="3066733" cy="468154"/>
          </a:xfrm>
          <a:prstGeom prst="rect">
            <a:avLst/>
          </a:prstGeom>
          <a:noFill/>
          <a:ln w="9525">
            <a:noFill/>
            <a:miter lim="800000"/>
            <a:headEnd/>
            <a:tailEnd/>
          </a:ln>
        </p:spPr>
        <p:txBody>
          <a:bodyPr lIns="93924" tIns="46962" rIns="93924" bIns="46962" anchor="b"/>
          <a:lstStyle/>
          <a:p>
            <a:pPr algn="r"/>
            <a:fld id="{E5A325C7-3373-4D80-97C4-5B00BCDD4A76}" type="slidenum">
              <a:rPr lang="en-US" sz="1200">
                <a:latin typeface="Calibri" pitchFamily="34" charset="0"/>
              </a:rPr>
              <a:pPr algn="r"/>
              <a:t>44</a:t>
            </a:fld>
            <a:endParaRPr 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defTabSz="469682">
              <a:defRPr/>
            </a:pPr>
            <a:r>
              <a:rPr lang="en-US" dirty="0" smtClean="0"/>
              <a:t>Data</a:t>
            </a:r>
            <a:r>
              <a:rPr lang="en-US" baseline="0" dirty="0" smtClean="0"/>
              <a:t> from: </a:t>
            </a:r>
            <a:r>
              <a:rPr lang="en-US" sz="2100" dirty="0"/>
              <a:t>(</a:t>
            </a:r>
            <a:r>
              <a:rPr lang="en-US" sz="2100" i="1" dirty="0"/>
              <a:t>Investing in Grid Modernization</a:t>
            </a:r>
            <a:r>
              <a:rPr lang="en-US" sz="2100" dirty="0"/>
              <a:t>, Perfect Power Institute, Feb 2013)</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1C8111C-4AF5-4B28-9A4F-A916583005F2}"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defTabSz="915182"/>
            <a:endParaRPr lang="en-US" dirty="0"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6609E-1661-46A6-9E6E-0940142E2DED}" type="slidenum">
              <a:rPr lang="en-US"/>
              <a:pPr fontAlgn="base">
                <a:spcBef>
                  <a:spcPct val="0"/>
                </a:spcBef>
                <a:spcAft>
                  <a:spcPct val="0"/>
                </a:spcAft>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NOTE:  </a:t>
            </a:r>
            <a:r>
              <a:rPr lang="en-US" dirty="0" smtClean="0"/>
              <a:t>This chart does</a:t>
            </a:r>
            <a:r>
              <a:rPr lang="en-US" baseline="0" dirty="0" smtClean="0"/>
              <a:t> not include solar or wind generation.  </a:t>
            </a:r>
            <a:r>
              <a:rPr lang="en-US" dirty="0" smtClean="0"/>
              <a:t>SONGS outages are </a:t>
            </a:r>
            <a:r>
              <a:rPr lang="en-US" dirty="0"/>
              <a:t>shown as planned outages since “forced” outages are due to “unanticipated failure”</a:t>
            </a:r>
            <a:r>
              <a:rPr lang="en-US" dirty="0" smtClean="0"/>
              <a:t>.</a:t>
            </a:r>
            <a:endParaRPr lang="en-US" dirty="0"/>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7</a:t>
            </a:fld>
            <a:endParaRPr lang="en-US" sz="12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8111C-4AF5-4B28-9A4F-A916583005F2}" type="slidenum">
              <a:rPr lang="en-US">
                <a:ea typeface="ＭＳ Ｐゴシック"/>
                <a:cs typeface="ＭＳ Ｐゴシック"/>
              </a:rPr>
              <a:pPr fontAlgn="base">
                <a:spcBef>
                  <a:spcPct val="0"/>
                </a:spcBef>
                <a:spcAft>
                  <a:spcPct val="0"/>
                </a:spcAft>
                <a:defRPr/>
              </a:pPr>
              <a:t>8</a:t>
            </a:fld>
            <a:endParaRPr lang="en-US">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870">
              <a:defRPr/>
            </a:pPr>
            <a:r>
              <a:rPr lang="en-US" dirty="0" smtClean="0"/>
              <a:t>Wholesale</a:t>
            </a:r>
            <a:r>
              <a:rPr lang="en-US" baseline="0" dirty="0" smtClean="0"/>
              <a:t> Distributed Generation or WDG is the market segment that makes this transition possible.  The retail DG – behind the meter – and central generation renewables – out in the desert, most of the time – are both part of the equation, but WDG has enough potential and uses economies to scale that will really change the game.</a:t>
            </a:r>
            <a:endParaRPr lang="en-US" dirty="0" smtClean="0"/>
          </a:p>
          <a:p>
            <a:pPr defTabSz="455870">
              <a:defRPr/>
            </a:pPr>
            <a:endParaRPr lang="en-US" dirty="0" smtClean="0"/>
          </a:p>
          <a:p>
            <a:pPr defTabSz="455870">
              <a:defRPr/>
            </a:pPr>
            <a:r>
              <a:rPr lang="en-US" dirty="0" smtClean="0"/>
              <a:t>When</a:t>
            </a:r>
            <a:r>
              <a:rPr lang="en-US" baseline="0" dirty="0" smtClean="0"/>
              <a:t> we refer to DG, we mean a generating resource that is located on the distribution grid and the generated electricity does not feed back onto the transmission grid.  WDG, therefore, is DG that sells all of its generation to the utility (or other purchaser).  In future slides, I will refer to the distribution grid as the d-grid.</a:t>
            </a:r>
            <a:endParaRPr lang="en-US" dirty="0" smtClean="0"/>
          </a:p>
          <a:p>
            <a:pPr defTabSz="455870"/>
            <a:endParaRPr lang="en-US" dirty="0" smtClean="0"/>
          </a:p>
          <a:p>
            <a:pPr defTabSz="455870">
              <a:spcAft>
                <a:spcPts val="600"/>
              </a:spcAft>
              <a:buSzPct val="155000"/>
            </a:pPr>
            <a:r>
              <a:rPr lang="en-US" sz="1400" b="1" dirty="0">
                <a:solidFill>
                  <a:srgbClr val="000000"/>
                </a:solidFill>
                <a:latin typeface="Arial" charset="0"/>
                <a:cs typeface="Arial" charset="0"/>
                <a:sym typeface="Arial" charset="0"/>
              </a:rPr>
              <a:t>*National policies </a:t>
            </a:r>
            <a:r>
              <a:rPr lang="en-US" sz="1400" dirty="0">
                <a:solidFill>
                  <a:srgbClr val="000000"/>
                </a:solidFill>
                <a:latin typeface="Arial" charset="0"/>
                <a:cs typeface="Arial" charset="0"/>
                <a:sym typeface="Arial" charset="0"/>
              </a:rPr>
              <a:t>focus on removing barriers for </a:t>
            </a:r>
            <a:r>
              <a:rPr lang="en-US" sz="1400" dirty="0">
                <a:solidFill>
                  <a:srgbClr val="3366FF"/>
                </a:solidFill>
                <a:latin typeface="Arial" charset="0"/>
                <a:cs typeface="Arial" charset="0"/>
                <a:sym typeface="Arial" charset="0"/>
              </a:rPr>
              <a:t>large-scale </a:t>
            </a:r>
            <a:r>
              <a:rPr lang="en-US" sz="1400" dirty="0">
                <a:latin typeface="Arial" charset="0"/>
                <a:cs typeface="Arial" charset="0"/>
                <a:sym typeface="Arial" charset="0"/>
              </a:rPr>
              <a:t>renewable power facilities and infrastructure</a:t>
            </a:r>
            <a:r>
              <a:rPr lang="en-US" sz="1400" dirty="0">
                <a:solidFill>
                  <a:srgbClr val="000000"/>
                </a:solidFill>
                <a:latin typeface="Arial" charset="0"/>
                <a:cs typeface="Arial" charset="0"/>
                <a:sym typeface="Arial" charset="0"/>
              </a:rPr>
              <a:t>.</a:t>
            </a:r>
            <a:endParaRPr lang="en-US" sz="1400" dirty="0">
              <a:latin typeface="Arial" charset="0"/>
              <a:cs typeface="Arial" charset="0"/>
              <a:sym typeface="Arial" charset="0"/>
            </a:endParaRPr>
          </a:p>
          <a:p>
            <a:pPr defTabSz="455870">
              <a:buSzPct val="155000"/>
            </a:pPr>
            <a:r>
              <a:rPr lang="en-US" sz="1400" dirty="0">
                <a:latin typeface="Arial" charset="0"/>
                <a:cs typeface="Arial" charset="0"/>
                <a:sym typeface="Arial" charset="0"/>
              </a:rPr>
              <a:t>*State and local </a:t>
            </a:r>
            <a:r>
              <a:rPr lang="en-US" sz="1400" b="1" dirty="0">
                <a:latin typeface="Arial" charset="0"/>
                <a:cs typeface="Arial" charset="0"/>
                <a:sym typeface="Arial" charset="0"/>
              </a:rPr>
              <a:t>net-metering policies </a:t>
            </a:r>
            <a:r>
              <a:rPr lang="en-US" sz="1400" dirty="0">
                <a:latin typeface="Arial" charset="0"/>
                <a:cs typeface="Arial" charset="0"/>
                <a:sym typeface="Arial" charset="0"/>
              </a:rPr>
              <a:t>promote </a:t>
            </a:r>
            <a:r>
              <a:rPr lang="en-US" sz="1400" dirty="0">
                <a:solidFill>
                  <a:srgbClr val="3366FF"/>
                </a:solidFill>
                <a:latin typeface="Arial" charset="0"/>
                <a:cs typeface="Arial" charset="0"/>
                <a:sym typeface="Arial" charset="0"/>
              </a:rPr>
              <a:t>small-scale </a:t>
            </a:r>
            <a:r>
              <a:rPr lang="en-US" sz="1400" dirty="0">
                <a:solidFill>
                  <a:srgbClr val="000000"/>
                </a:solidFill>
                <a:latin typeface="Arial" charset="0"/>
                <a:cs typeface="Arial" charset="0"/>
                <a:sym typeface="Arial" charset="0"/>
              </a:rPr>
              <a:t>renewables:</a:t>
            </a:r>
            <a:endParaRPr lang="en-US" sz="1400" dirty="0">
              <a:latin typeface="Arial" charset="0"/>
              <a:cs typeface="Arial" charset="0"/>
              <a:sym typeface="Arial" charset="0"/>
            </a:endParaRPr>
          </a:p>
          <a:p>
            <a:pPr defTabSz="455870"/>
            <a:r>
              <a:rPr lang="en-US" dirty="0" smtClean="0">
                <a:solidFill>
                  <a:srgbClr val="000000"/>
                </a:solidFill>
                <a:latin typeface="Arial" charset="0"/>
                <a:cs typeface="Arial" charset="0"/>
                <a:sym typeface="Arial" charset="0"/>
              </a:rPr>
              <a:t>---Net-metering is designed to reduce a utility customer’s electric bills</a:t>
            </a:r>
          </a:p>
          <a:p>
            <a:pPr defTabSz="455870"/>
            <a:r>
              <a:rPr lang="en-US" dirty="0" smtClean="0">
                <a:latin typeface="Arial" charset="0"/>
                <a:ea typeface="ＭＳ Ｐゴシック" pitchFamily="34" charset="-128"/>
                <a:cs typeface="Arial" charset="0"/>
              </a:rPr>
              <a:t>---Net-metering is not designed for owners of commercial and multi-tenant </a:t>
            </a:r>
            <a:r>
              <a:rPr lang="en-US" dirty="0" smtClean="0">
                <a:latin typeface="Arial" charset="0"/>
                <a:cs typeface="Arial" charset="0"/>
              </a:rPr>
              <a:t>properties (where tenants pay the utility bills) </a:t>
            </a:r>
          </a:p>
          <a:p>
            <a:pPr defTabSz="455870"/>
            <a:r>
              <a:rPr lang="en-US" dirty="0" smtClean="0">
                <a:latin typeface="Arial" charset="0"/>
                <a:ea typeface="ＭＳ Ｐゴシック" pitchFamily="34" charset="-128"/>
              </a:rPr>
              <a:t>---Annual on-site energy use generally caps net-metering project size </a:t>
            </a:r>
          </a:p>
          <a:p>
            <a:pPr defTabSz="455870"/>
            <a:r>
              <a:rPr lang="en-US" dirty="0" smtClean="0">
                <a:latin typeface="Arial" charset="0"/>
                <a:ea typeface="ＭＳ Ｐゴシック" pitchFamily="34" charset="-128"/>
              </a:rPr>
              <a:t>---Investors and lenders find a utility customer’s energy savings from net-metering far less attractive than a revenue stream from a stable utility</a:t>
            </a:r>
          </a:p>
          <a:p>
            <a:pPr defTabSz="455870"/>
            <a:endParaRPr lang="en-US" dirty="0" smtClean="0"/>
          </a:p>
          <a:p>
            <a:pPr defTabSz="455870"/>
            <a:endParaRPr lang="en-US" dirty="0" smtClean="0"/>
          </a:p>
          <a:p>
            <a:pPr defTabSz="455870"/>
            <a:r>
              <a:rPr lang="en-US" dirty="0" smtClean="0"/>
              <a:t>(03_gp, 28 May 2013)</a:t>
            </a:r>
          </a:p>
          <a:p>
            <a:endParaRPr lang="en-US" dirty="0"/>
          </a:p>
        </p:txBody>
      </p:sp>
      <p:sp>
        <p:nvSpPr>
          <p:cNvPr id="4" name="Slide Number Placeholder 3"/>
          <p:cNvSpPr>
            <a:spLocks noGrp="1"/>
          </p:cNvSpPr>
          <p:nvPr>
            <p:ph type="sldNum" sz="quarter" idx="10"/>
          </p:nvPr>
        </p:nvSpPr>
        <p:spPr/>
        <p:txBody>
          <a:bodyPr/>
          <a:lstStyle/>
          <a:p>
            <a:pPr>
              <a:defRPr/>
            </a:pPr>
            <a:fld id="{CE76BBF2-AD88-45DB-8FC2-CE44FA0B6AFC}" type="slidenum">
              <a:rPr lang="en-US" smtClean="0"/>
              <a:pPr>
                <a:defRPr/>
              </a:pPr>
              <a:t>9</a:t>
            </a:fld>
            <a:endParaRPr lang="en-US" dirty="0"/>
          </a:p>
        </p:txBody>
      </p:sp>
    </p:spTree>
    <p:extLst>
      <p:ext uri="{BB962C8B-B14F-4D97-AF65-F5344CB8AC3E}">
        <p14:creationId xmlns:p14="http://schemas.microsoft.com/office/powerpoint/2010/main" val="232282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B0249F-5CDF-5649-A443-FC47281D5A5D}"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49708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0249F-5CDF-5649-A443-FC47281D5A5D}"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76209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0249F-5CDF-5649-A443-FC47281D5A5D}"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57703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Title, Text and Chart">
    <p:spTree>
      <p:nvGrpSpPr>
        <p:cNvPr id="1" name=""/>
        <p:cNvGrpSpPr/>
        <p:nvPr/>
      </p:nvGrpSpPr>
      <p:grpSpPr>
        <a:xfrm>
          <a:off x="0" y="0"/>
          <a:ext cx="0" cy="0"/>
          <a:chOff x="0" y="0"/>
          <a:chExt cx="0" cy="0"/>
        </a:xfrm>
      </p:grpSpPr>
      <p:sp>
        <p:nvSpPr>
          <p:cNvPr id="4"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userDrawn="1"/>
        </p:nvSpPr>
        <p:spPr>
          <a:xfrm>
            <a:off x="0" y="6488113"/>
            <a:ext cx="4724400" cy="336550"/>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cs typeface="Arial" pitchFamily="34" charset="0"/>
              </a:rPr>
              <a:t>Making Clean Local Energy Accessible Now</a:t>
            </a:r>
            <a:endParaRPr lang="en-CA">
              <a:solidFill>
                <a:srgbClr val="595959"/>
              </a:solidFill>
              <a:latin typeface="+mn-lt"/>
              <a:cs typeface="Arial" pitchFamily="34" charset="0"/>
            </a:endParaRPr>
          </a:p>
        </p:txBody>
      </p:sp>
      <p:sp>
        <p:nvSpPr>
          <p:cNvPr id="6"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rPr>
              <a:t> </a:t>
            </a:r>
          </a:p>
        </p:txBody>
      </p:sp>
      <p:sp>
        <p:nvSpPr>
          <p:cNvPr id="7"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fontAlgn="auto">
              <a:spcBef>
                <a:spcPts val="0"/>
              </a:spcBef>
              <a:spcAft>
                <a:spcPts val="0"/>
              </a:spcAft>
              <a:defRPr/>
            </a:pPr>
            <a:fld id="{25ECF004-2F5D-416B-8086-41D1EB82224A}" type="slidenum">
              <a:rPr lang="en-US" sz="1200">
                <a:latin typeface="+mn-lt"/>
                <a:cs typeface="Arial" pitchFamily="34" charset="0"/>
              </a:rPr>
              <a:pPr algn="r" fontAlgn="auto">
                <a:spcBef>
                  <a:spcPts val="0"/>
                </a:spcBef>
                <a:spcAft>
                  <a:spcPts val="0"/>
                </a:spcAft>
                <a:defRPr/>
              </a:pPr>
              <a:t>‹#›</a:t>
            </a:fld>
            <a:endParaRPr lang="en-US" sz="1200">
              <a:solidFill>
                <a:srgbClr val="013D21"/>
              </a:solidFill>
              <a:latin typeface="Informatic"/>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1394741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3124200"/>
            <a:ext cx="9144000" cy="3352800"/>
          </a:xfrm>
          <a:prstGeom prst="rect">
            <a:avLst/>
          </a:prstGeom>
          <a:solidFill>
            <a:srgbClr val="249C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 name="Rectangle 3"/>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a:solidFill>
                <a:srgbClr val="FFFFFF"/>
              </a:solidFill>
            </a:endParaRPr>
          </a:p>
        </p:txBody>
      </p:sp>
      <p:sp>
        <p:nvSpPr>
          <p:cNvPr id="5" name="TextBox 4"/>
          <p:cNvSpPr txBox="1"/>
          <p:nvPr/>
        </p:nvSpPr>
        <p:spPr>
          <a:xfrm>
            <a:off x="0" y="6488113"/>
            <a:ext cx="5562600" cy="366712"/>
          </a:xfrm>
          <a:prstGeom prst="rect">
            <a:avLst/>
          </a:prstGeom>
          <a:noFill/>
        </p:spPr>
        <p:txBody>
          <a:bodyPr>
            <a:spAutoFit/>
          </a:bodyPr>
          <a:lstStyle/>
          <a:p>
            <a:pPr fontAlgn="base">
              <a:spcBef>
                <a:spcPct val="0"/>
              </a:spcBef>
              <a:spcAft>
                <a:spcPct val="0"/>
              </a:spcAft>
              <a:defRPr/>
            </a:pPr>
            <a:r>
              <a:rPr lang="en-CA">
                <a:solidFill>
                  <a:srgbClr val="595959"/>
                </a:solidFill>
              </a:rPr>
              <a:t>Making Clean Local Energy Accessible Now</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92022377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Text and Chart">
    <p:spTree>
      <p:nvGrpSpPr>
        <p:cNvPr id="1" name=""/>
        <p:cNvGrpSpPr/>
        <p:nvPr/>
      </p:nvGrpSpPr>
      <p:grpSpPr>
        <a:xfrm>
          <a:off x="0" y="0"/>
          <a:ext cx="0" cy="0"/>
          <a:chOff x="0" y="0"/>
          <a:chExt cx="0" cy="0"/>
        </a:xfrm>
      </p:grpSpPr>
      <p:sp>
        <p:nvSpPr>
          <p:cNvPr id="4"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userDrawn="1"/>
        </p:nvSpPr>
        <p:spPr>
          <a:xfrm>
            <a:off x="0" y="6488113"/>
            <a:ext cx="4724400" cy="336550"/>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ea typeface="+mn-ea"/>
                <a:cs typeface="Arial" pitchFamily="34" charset="0"/>
              </a:rPr>
              <a:t>Making Clean Local Energy Accessible Now</a:t>
            </a:r>
            <a:endParaRPr lang="en-CA">
              <a:solidFill>
                <a:srgbClr val="595959"/>
              </a:solidFill>
              <a:latin typeface="+mn-lt"/>
              <a:ea typeface="+mn-ea"/>
              <a:cs typeface="Arial" pitchFamily="34" charset="0"/>
            </a:endParaRPr>
          </a:p>
        </p:txBody>
      </p:sp>
      <p:sp>
        <p:nvSpPr>
          <p:cNvPr id="6"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ea typeface="+mn-ea"/>
                <a:cs typeface="+mn-cs"/>
              </a:rPr>
              <a:t> </a:t>
            </a:r>
          </a:p>
        </p:txBody>
      </p:sp>
      <p:sp>
        <p:nvSpPr>
          <p:cNvPr id="7"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fontAlgn="auto">
              <a:spcBef>
                <a:spcPts val="0"/>
              </a:spcBef>
              <a:spcAft>
                <a:spcPts val="0"/>
              </a:spcAft>
              <a:defRPr/>
            </a:pPr>
            <a:fld id="{6D9F7E41-FF19-4C20-8D44-DFE2DB6620F9}" type="slidenum">
              <a:rPr lang="en-US" sz="1200">
                <a:latin typeface="+mn-lt"/>
                <a:ea typeface="+mn-ea"/>
                <a:cs typeface="Arial" pitchFamily="34" charset="0"/>
              </a:rPr>
              <a:pPr algn="r" fontAlgn="auto">
                <a:spcBef>
                  <a:spcPts val="0"/>
                </a:spcBef>
                <a:spcAft>
                  <a:spcPts val="0"/>
                </a:spcAft>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2248681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57644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0249F-5CDF-5649-A443-FC47281D5A5D}"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170112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0249F-5CDF-5649-A443-FC47281D5A5D}"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11906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B0249F-5CDF-5649-A443-FC47281D5A5D}"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105410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0249F-5CDF-5649-A443-FC47281D5A5D}" type="datetimeFigureOut">
              <a:rPr lang="en-US" smtClean="0"/>
              <a:pPr/>
              <a:t>2/12/14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31511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0249F-5CDF-5649-A443-FC47281D5A5D}" type="datetimeFigureOut">
              <a:rPr lang="en-US" smtClean="0"/>
              <a:pPr/>
              <a:t>2/12/14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67651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0249F-5CDF-5649-A443-FC47281D5A5D}" type="datetimeFigureOut">
              <a:rPr lang="en-US" smtClean="0"/>
              <a:pPr/>
              <a:t>2/12/14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18217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0249F-5CDF-5649-A443-FC47281D5A5D}"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409494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0249F-5CDF-5649-A443-FC47281D5A5D}"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8428512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0249F-5CDF-5649-A443-FC47281D5A5D}" type="datetimeFigureOut">
              <a:rPr lang="en-US" smtClean="0"/>
              <a:pPr/>
              <a:t>2/12/14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962B8-317D-A441-B73E-3B6B3FDAB557}" type="slidenum">
              <a:rPr lang="en-US" smtClean="0"/>
              <a:pPr/>
              <a:t>‹#›</a:t>
            </a:fld>
            <a:endParaRPr lang="en-US"/>
          </a:p>
        </p:txBody>
      </p:sp>
    </p:spTree>
    <p:extLst>
      <p:ext uri="{BB962C8B-B14F-4D97-AF65-F5344CB8AC3E}">
        <p14:creationId xmlns:p14="http://schemas.microsoft.com/office/powerpoint/2010/main" val="123392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0.jpeg"/><Relationship Id="rId8" Type="http://schemas.openxmlformats.org/officeDocument/2006/relationships/image" Target="../media/image31.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4.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4.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9.jpe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4.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41.jpe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34.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33.pn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0.jpeg"/><Relationship Id="rId8" Type="http://schemas.openxmlformats.org/officeDocument/2006/relationships/image" Target="../media/image31.jpe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36.png"/><Relationship Id="rId5" Type="http://schemas.openxmlformats.org/officeDocument/2006/relationships/image" Target="../media/image34.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38.png"/><Relationship Id="rId5" Type="http://schemas.openxmlformats.org/officeDocument/2006/relationships/image" Target="../media/image34.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9.jpe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0.png"/><Relationship Id="rId5" Type="http://schemas.openxmlformats.org/officeDocument/2006/relationships/image" Target="../media/image34.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41.jpe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chart" Target="../charts/char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4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5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png"/><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p:cNvSpPr txBox="1">
            <a:spLocks noChangeArrowheads="1"/>
          </p:cNvSpPr>
          <p:nvPr/>
        </p:nvSpPr>
        <p:spPr bwMode="auto">
          <a:xfrm>
            <a:off x="5638800" y="6461125"/>
            <a:ext cx="3505200" cy="369332"/>
          </a:xfrm>
          <a:prstGeom prst="rect">
            <a:avLst/>
          </a:prstGeom>
          <a:noFill/>
          <a:ln w="9525">
            <a:noFill/>
            <a:miter lim="800000"/>
            <a:headEnd/>
            <a:tailEnd/>
          </a:ln>
        </p:spPr>
        <p:txBody>
          <a:bodyPr>
            <a:spAutoFit/>
          </a:bodyPr>
          <a:lstStyle/>
          <a:p>
            <a:pPr algn="r" defTabSz="457200" fontAlgn="base">
              <a:spcBef>
                <a:spcPct val="0"/>
              </a:spcBef>
              <a:spcAft>
                <a:spcPct val="0"/>
              </a:spcAft>
            </a:pPr>
            <a:r>
              <a:rPr lang="en-US" dirty="0" smtClean="0">
                <a:solidFill>
                  <a:srgbClr val="464646"/>
                </a:solidFill>
                <a:latin typeface="Calibri"/>
                <a:cs typeface="Calibri"/>
              </a:rPr>
              <a:t>11 February 2014</a:t>
            </a:r>
            <a:endParaRPr lang="en-US" dirty="0">
              <a:solidFill>
                <a:srgbClr val="464646"/>
              </a:solidFill>
              <a:latin typeface="Calibri"/>
              <a:cs typeface="Calibri"/>
            </a:endParaRPr>
          </a:p>
        </p:txBody>
      </p:sp>
      <p:sp>
        <p:nvSpPr>
          <p:cNvPr id="16388" name="TextBox 6"/>
          <p:cNvSpPr txBox="1">
            <a:spLocks noChangeArrowheads="1"/>
          </p:cNvSpPr>
          <p:nvPr/>
        </p:nvSpPr>
        <p:spPr bwMode="auto">
          <a:xfrm>
            <a:off x="-63500" y="2472860"/>
            <a:ext cx="9232900" cy="1169551"/>
          </a:xfrm>
          <a:prstGeom prst="rect">
            <a:avLst/>
          </a:prstGeom>
          <a:noFill/>
          <a:ln w="9525">
            <a:noFill/>
            <a:miter lim="800000"/>
            <a:headEnd/>
            <a:tailEnd/>
          </a:ln>
        </p:spPr>
        <p:txBody>
          <a:bodyPr wrap="square">
            <a:spAutoFit/>
          </a:bodyPr>
          <a:lstStyle/>
          <a:p>
            <a:pPr algn="ctr" defTabSz="457200" fontAlgn="base">
              <a:spcBef>
                <a:spcPct val="0"/>
              </a:spcBef>
              <a:spcAft>
                <a:spcPct val="0"/>
              </a:spcAft>
            </a:pPr>
            <a:r>
              <a:rPr lang="en-US" sz="4000" dirty="0" smtClean="0">
                <a:solidFill>
                  <a:srgbClr val="535353"/>
                </a:solidFill>
                <a:latin typeface="Helvetica" pitchFamily="34" charset="0"/>
              </a:rPr>
              <a:t>Flattening the Duck</a:t>
            </a:r>
          </a:p>
          <a:p>
            <a:pPr algn="ctr" defTabSz="457200" fontAlgn="base">
              <a:spcBef>
                <a:spcPct val="0"/>
              </a:spcBef>
              <a:spcAft>
                <a:spcPct val="0"/>
              </a:spcAft>
            </a:pPr>
            <a:r>
              <a:rPr lang="en-US" sz="3000" dirty="0" smtClean="0">
                <a:solidFill>
                  <a:schemeClr val="bg1"/>
                </a:solidFill>
                <a:latin typeface="Helvetica" pitchFamily="34" charset="0"/>
              </a:rPr>
              <a:t>Facilitating Renewables for the 21</a:t>
            </a:r>
            <a:r>
              <a:rPr lang="en-US" sz="3000" baseline="30000" dirty="0" smtClean="0">
                <a:solidFill>
                  <a:schemeClr val="bg1"/>
                </a:solidFill>
                <a:latin typeface="Helvetica" pitchFamily="34" charset="0"/>
              </a:rPr>
              <a:t>st</a:t>
            </a:r>
            <a:r>
              <a:rPr lang="en-US" sz="3000" dirty="0" smtClean="0">
                <a:solidFill>
                  <a:schemeClr val="bg1"/>
                </a:solidFill>
                <a:latin typeface="Helvetica" pitchFamily="34" charset="0"/>
              </a:rPr>
              <a:t> Century Grid</a:t>
            </a:r>
            <a:endParaRPr lang="en-US" sz="3000" dirty="0">
              <a:solidFill>
                <a:schemeClr val="bg1"/>
              </a:solidFill>
              <a:latin typeface="Helvetica" pitchFamily="34" charset="0"/>
            </a:endParaRPr>
          </a:p>
        </p:txBody>
      </p:sp>
      <p:pic>
        <p:nvPicPr>
          <p:cNvPr id="2" name="Picture 1" descr="Clean Coalition Logo_updated yello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67" y="685292"/>
            <a:ext cx="5342108" cy="978408"/>
          </a:xfrm>
          <a:prstGeom prst="rect">
            <a:avLst/>
          </a:prstGeom>
        </p:spPr>
      </p:pic>
      <p:sp>
        <p:nvSpPr>
          <p:cNvPr id="5" name="Rectangle 4"/>
          <p:cNvSpPr>
            <a:spLocks/>
          </p:cNvSpPr>
          <p:nvPr/>
        </p:nvSpPr>
        <p:spPr bwMode="auto">
          <a:xfrm>
            <a:off x="234950" y="4762500"/>
            <a:ext cx="3670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p>
            <a:pPr defTabSz="914400"/>
            <a:r>
              <a:rPr lang="en-US" sz="2400" dirty="0" smtClean="0">
                <a:solidFill>
                  <a:srgbClr val="FFFFFF"/>
                </a:solidFill>
                <a:latin typeface="Arial"/>
                <a:ea typeface="ＭＳ Ｐゴシック" charset="0"/>
                <a:cs typeface="Arial"/>
                <a:sym typeface="Helvetica" charset="0"/>
              </a:rPr>
              <a:t>Craig Lewis</a:t>
            </a:r>
            <a:endParaRPr lang="en-US" dirty="0">
              <a:solidFill>
                <a:srgbClr val="000000"/>
              </a:solidFill>
              <a:latin typeface="Arial"/>
              <a:ea typeface="ＭＳ Ｐゴシック" charset="0"/>
              <a:cs typeface="Arial"/>
              <a:sym typeface="Arial" charset="0"/>
            </a:endParaRPr>
          </a:p>
          <a:p>
            <a:pPr defTabSz="914400"/>
            <a:r>
              <a:rPr lang="en-US" dirty="0" smtClean="0">
                <a:solidFill>
                  <a:srgbClr val="FFFFFF"/>
                </a:solidFill>
                <a:latin typeface="Arial"/>
                <a:ea typeface="ＭＳ Ｐゴシック" charset="0"/>
                <a:cs typeface="Arial"/>
                <a:sym typeface="Helvetica" charset="0"/>
              </a:rPr>
              <a:t>Executive Director</a:t>
            </a:r>
            <a:endParaRPr lang="en-US" dirty="0">
              <a:solidFill>
                <a:srgbClr val="000000"/>
              </a:solidFill>
              <a:latin typeface="Arial"/>
              <a:ea typeface="ＭＳ Ｐゴシック" charset="0"/>
              <a:cs typeface="Arial"/>
              <a:sym typeface="Arial" charset="0"/>
            </a:endParaRPr>
          </a:p>
          <a:p>
            <a:pPr defTabSz="914400"/>
            <a:r>
              <a:rPr lang="en-US" dirty="0">
                <a:solidFill>
                  <a:srgbClr val="FFFFFF"/>
                </a:solidFill>
                <a:latin typeface="Arial"/>
                <a:ea typeface="ＭＳ Ｐゴシック" charset="0"/>
                <a:cs typeface="Arial"/>
                <a:sym typeface="Helvetica" charset="0"/>
              </a:rPr>
              <a:t>Clean Coalition</a:t>
            </a:r>
            <a:endParaRPr lang="en-US" dirty="0">
              <a:solidFill>
                <a:srgbClr val="000000"/>
              </a:solidFill>
              <a:latin typeface="Arial"/>
              <a:ea typeface="ＭＳ Ｐゴシック" charset="0"/>
              <a:cs typeface="Arial"/>
              <a:sym typeface="Arial" charset="0"/>
            </a:endParaRPr>
          </a:p>
          <a:p>
            <a:pPr defTabSz="914400"/>
            <a:r>
              <a:rPr lang="en-US" u="sng" dirty="0" smtClean="0">
                <a:solidFill>
                  <a:srgbClr val="FFFFFF"/>
                </a:solidFill>
                <a:latin typeface="Arial"/>
                <a:ea typeface="ＭＳ Ｐゴシック" charset="0"/>
                <a:cs typeface="Arial"/>
                <a:sym typeface="Helvetica" charset="0"/>
              </a:rPr>
              <a:t>650-796-2353 mobile</a:t>
            </a:r>
          </a:p>
          <a:p>
            <a:pPr defTabSz="914400"/>
            <a:r>
              <a:rPr lang="en-US" u="sng" dirty="0" smtClean="0">
                <a:solidFill>
                  <a:srgbClr val="FFFFFF"/>
                </a:solidFill>
                <a:latin typeface="Arial"/>
                <a:ea typeface="ＭＳ Ｐゴシック" charset="0"/>
                <a:cs typeface="Arial"/>
                <a:sym typeface="Helvetica" charset="0"/>
              </a:rPr>
              <a:t>craig@clean-Coalition.org</a:t>
            </a:r>
            <a:endParaRPr lang="en-US" dirty="0">
              <a:solidFill>
                <a:srgbClr val="FFFFFF"/>
              </a:solidFill>
              <a:latin typeface="Arial"/>
              <a:ea typeface="ＭＳ Ｐゴシック" charset="0"/>
              <a:cs typeface="Arial"/>
              <a:sym typeface="Arial" charset="0"/>
            </a:endParaRPr>
          </a:p>
        </p:txBody>
      </p:sp>
    </p:spTree>
    <p:extLst>
      <p:ext uri="{BB962C8B-B14F-4D97-AF65-F5344CB8AC3E}">
        <p14:creationId xmlns:p14="http://schemas.microsoft.com/office/powerpoint/2010/main" val="26633819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p:txBody>
          <a:bodyPr>
            <a:normAutofit/>
          </a:bodyPr>
          <a:lstStyle/>
          <a:p>
            <a:r>
              <a:rPr lang="en-US" dirty="0" smtClean="0">
                <a:latin typeface="Arial" charset="0"/>
                <a:cs typeface="Arial" charset="0"/>
              </a:rPr>
              <a:t>WDG Delivers Scale &amp; Cost-Effectiveness Fast</a:t>
            </a:r>
          </a:p>
        </p:txBody>
      </p:sp>
      <p:sp>
        <p:nvSpPr>
          <p:cNvPr id="133124"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dirty="0">
              <a:latin typeface="Calibri" pitchFamily="34" charset="0"/>
            </a:endParaRPr>
          </a:p>
        </p:txBody>
      </p:sp>
      <p:sp>
        <p:nvSpPr>
          <p:cNvPr id="133125"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r>
              <a:rPr lang="en-US" sz="2800" b="1" u="sng" dirty="0">
                <a:cs typeface="Arial" charset="0"/>
              </a:rPr>
              <a:t>Solar Markets: Germany vs California </a:t>
            </a:r>
            <a:r>
              <a:rPr lang="en-US" sz="1600" b="1" u="sng" dirty="0">
                <a:cs typeface="Arial" charset="0"/>
              </a:rPr>
              <a:t>(RPS + CSI + other)</a:t>
            </a:r>
            <a:endParaRPr lang="en-US" sz="1600" dirty="0">
              <a:cs typeface="Arial" charset="0"/>
            </a:endParaRPr>
          </a:p>
        </p:txBody>
      </p:sp>
      <p:sp>
        <p:nvSpPr>
          <p:cNvPr id="133126" name="TextBox 3"/>
          <p:cNvSpPr txBox="1">
            <a:spLocks noChangeArrowheads="1"/>
          </p:cNvSpPr>
          <p:nvPr/>
        </p:nvSpPr>
        <p:spPr bwMode="auto">
          <a:xfrm>
            <a:off x="657225" y="5567680"/>
            <a:ext cx="8001000" cy="707886"/>
          </a:xfrm>
          <a:prstGeom prst="rect">
            <a:avLst/>
          </a:prstGeom>
          <a:solidFill>
            <a:srgbClr val="FFFF00"/>
          </a:solidFill>
          <a:ln w="9525">
            <a:solidFill>
              <a:schemeClr val="tx1"/>
            </a:solidFill>
            <a:miter lim="800000"/>
            <a:headEnd/>
            <a:tailEnd/>
          </a:ln>
        </p:spPr>
        <p:txBody>
          <a:bodyPr>
            <a:spAutoFit/>
          </a:bodyPr>
          <a:lstStyle/>
          <a:p>
            <a:pPr algn="ctr"/>
            <a:r>
              <a:rPr lang="en-US" sz="2000" b="1" dirty="0">
                <a:cs typeface="Arial" charset="0"/>
              </a:rPr>
              <a:t>Germany </a:t>
            </a:r>
            <a:r>
              <a:rPr lang="en-US" sz="2000" b="1" dirty="0" smtClean="0">
                <a:cs typeface="Arial" charset="0"/>
              </a:rPr>
              <a:t>has deployed 12 times </a:t>
            </a:r>
            <a:r>
              <a:rPr lang="en-US" sz="2000" b="1" dirty="0">
                <a:cs typeface="Arial" charset="0"/>
              </a:rPr>
              <a:t>more solar than California </a:t>
            </a:r>
            <a:r>
              <a:rPr lang="en-US" sz="2000" b="1" dirty="0" smtClean="0">
                <a:cs typeface="Arial" charset="0"/>
              </a:rPr>
              <a:t>in the last decade despite California’s 70% better solar resource!!!</a:t>
            </a:r>
            <a:endParaRPr lang="en-US" sz="2000" b="1" dirty="0">
              <a:cs typeface="Arial" charset="0"/>
            </a:endParaRPr>
          </a:p>
        </p:txBody>
      </p:sp>
      <p:sp>
        <p:nvSpPr>
          <p:cNvPr id="133127" name="TextBox 7"/>
          <p:cNvSpPr txBox="1">
            <a:spLocks noChangeArrowheads="1"/>
          </p:cNvSpPr>
          <p:nvPr/>
        </p:nvSpPr>
        <p:spPr bwMode="auto">
          <a:xfrm>
            <a:off x="6858000" y="4979987"/>
            <a:ext cx="2286000" cy="428625"/>
          </a:xfrm>
          <a:prstGeom prst="rect">
            <a:avLst/>
          </a:prstGeom>
          <a:noFill/>
          <a:ln w="9525">
            <a:noFill/>
            <a:miter lim="800000"/>
            <a:headEnd/>
            <a:tailEnd/>
          </a:ln>
        </p:spPr>
        <p:txBody>
          <a:bodyPr>
            <a:spAutoFit/>
          </a:bodyPr>
          <a:lstStyle/>
          <a:p>
            <a:r>
              <a:rPr lang="en-US" sz="1100" dirty="0">
                <a:cs typeface="Arial" charset="0"/>
              </a:rPr>
              <a:t>Sources:  CPUC, CEC, SEIA and                       German equivalents.</a:t>
            </a:r>
          </a:p>
        </p:txBody>
      </p:sp>
      <p:sp>
        <p:nvSpPr>
          <p:cNvPr id="2" name="TextBox 1"/>
          <p:cNvSpPr txBox="1"/>
          <p:nvPr/>
        </p:nvSpPr>
        <p:spPr>
          <a:xfrm>
            <a:off x="925489" y="1655326"/>
            <a:ext cx="461665" cy="2585323"/>
          </a:xfrm>
          <a:prstGeom prst="rect">
            <a:avLst/>
          </a:prstGeom>
          <a:noFill/>
        </p:spPr>
        <p:txBody>
          <a:bodyPr vert="vert270" wrap="square" rtlCol="0">
            <a:spAutoFit/>
          </a:bodyPr>
          <a:lstStyle/>
          <a:p>
            <a:r>
              <a:rPr lang="en-US" dirty="0" smtClean="0"/>
              <a:t>Cumulative MW</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822728404"/>
              </p:ext>
            </p:extLst>
          </p:nvPr>
        </p:nvGraphicFramePr>
        <p:xfrm>
          <a:off x="1387153" y="1181100"/>
          <a:ext cx="6507596" cy="437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27822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9525"/>
            <a:ext cx="7620000" cy="762000"/>
          </a:xfrm>
        </p:spPr>
        <p:txBody>
          <a:bodyPr/>
          <a:lstStyle/>
          <a:p>
            <a:pPr algn="l" eaLnBrk="1" hangingPunct="1"/>
            <a:r>
              <a:rPr lang="en-US" sz="2400" b="1" dirty="0" smtClean="0">
                <a:solidFill>
                  <a:schemeClr val="bg1"/>
                </a:solidFill>
                <a:latin typeface="Arial" charset="0"/>
                <a:cs typeface="Arial" charset="0"/>
              </a:rPr>
              <a:t>German Solar Capacity is Small WDG (Rooftops)</a:t>
            </a:r>
          </a:p>
        </p:txBody>
      </p:sp>
      <p:graphicFrame>
        <p:nvGraphicFramePr>
          <p:cNvPr id="4" name="Chart 3"/>
          <p:cNvGraphicFramePr>
            <a:graphicFrameLocks/>
          </p:cNvGraphicFramePr>
          <p:nvPr/>
        </p:nvGraphicFramePr>
        <p:xfrm>
          <a:off x="0" y="762000"/>
          <a:ext cx="9144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6324" name="TextBox 4"/>
          <p:cNvSpPr txBox="1">
            <a:spLocks noChangeArrowheads="1"/>
          </p:cNvSpPr>
          <p:nvPr/>
        </p:nvSpPr>
        <p:spPr bwMode="auto">
          <a:xfrm>
            <a:off x="4114800" y="5224463"/>
            <a:ext cx="4267200" cy="261937"/>
          </a:xfrm>
          <a:prstGeom prst="rect">
            <a:avLst/>
          </a:prstGeom>
          <a:noFill/>
          <a:ln w="9525">
            <a:noFill/>
            <a:miter lim="800000"/>
            <a:headEnd/>
            <a:tailEnd/>
          </a:ln>
        </p:spPr>
        <p:txBody>
          <a:bodyPr>
            <a:spAutoFit/>
          </a:bodyPr>
          <a:lstStyle/>
          <a:p>
            <a:pPr algn="r"/>
            <a:r>
              <a:rPr lang="en-US" sz="1100">
                <a:latin typeface="Calibri" pitchFamily="34" charset="0"/>
              </a:rPr>
              <a:t>Source: Paul Gipe, March 2011</a:t>
            </a:r>
          </a:p>
        </p:txBody>
      </p:sp>
      <p:sp>
        <p:nvSpPr>
          <p:cNvPr id="56325" name="TextBox 5"/>
          <p:cNvSpPr txBox="1">
            <a:spLocks noChangeArrowheads="1"/>
          </p:cNvSpPr>
          <p:nvPr/>
        </p:nvSpPr>
        <p:spPr bwMode="auto">
          <a:xfrm>
            <a:off x="457200" y="5602288"/>
            <a:ext cx="8305800" cy="646112"/>
          </a:xfrm>
          <a:prstGeom prst="rect">
            <a:avLst/>
          </a:prstGeom>
          <a:solidFill>
            <a:srgbClr val="FFFF00"/>
          </a:solidFill>
          <a:ln w="9525">
            <a:solidFill>
              <a:schemeClr val="tx1"/>
            </a:solidFill>
            <a:miter lim="800000"/>
            <a:headEnd/>
            <a:tailEnd/>
          </a:ln>
        </p:spPr>
        <p:txBody>
          <a:bodyPr>
            <a:spAutoFit/>
          </a:bodyPr>
          <a:lstStyle/>
          <a:p>
            <a:pPr algn="ctr"/>
            <a:r>
              <a:rPr lang="en-US" b="1" dirty="0">
                <a:latin typeface="Calibri" pitchFamily="34" charset="0"/>
              </a:rPr>
              <a:t>Germany’s solar deployments are almost entirely </a:t>
            </a:r>
            <a:r>
              <a:rPr lang="en-US" b="1" dirty="0" smtClean="0">
                <a:latin typeface="Calibri" pitchFamily="34" charset="0"/>
              </a:rPr>
              <a:t>sub-2 </a:t>
            </a:r>
            <a:r>
              <a:rPr lang="en-US" b="1" dirty="0">
                <a:latin typeface="Calibri" pitchFamily="34" charset="0"/>
              </a:rPr>
              <a:t>MW </a:t>
            </a:r>
            <a:r>
              <a:rPr lang="en-US" b="1" dirty="0" smtClean="0">
                <a:latin typeface="Calibri" pitchFamily="34" charset="0"/>
              </a:rPr>
              <a:t>projects on built-environments and </a:t>
            </a:r>
            <a:r>
              <a:rPr lang="en-US" b="1" dirty="0">
                <a:latin typeface="Calibri" pitchFamily="34" charset="0"/>
              </a:rPr>
              <a:t>interconnected to the distribution grid (not behind-the-meter)</a:t>
            </a:r>
          </a:p>
        </p:txBody>
      </p:sp>
      <p:sp>
        <p:nvSpPr>
          <p:cNvPr id="56326" name="TextBox 6"/>
          <p:cNvSpPr txBox="1">
            <a:spLocks noChangeArrowheads="1"/>
          </p:cNvSpPr>
          <p:nvPr/>
        </p:nvSpPr>
        <p:spPr bwMode="auto">
          <a:xfrm>
            <a:off x="6019800" y="1676400"/>
            <a:ext cx="838200" cy="307975"/>
          </a:xfrm>
          <a:prstGeom prst="rect">
            <a:avLst/>
          </a:prstGeom>
          <a:noFill/>
          <a:ln w="9525">
            <a:noFill/>
            <a:miter lim="800000"/>
            <a:headEnd/>
            <a:tailEnd/>
          </a:ln>
        </p:spPr>
        <p:txBody>
          <a:bodyPr>
            <a:spAutoFit/>
          </a:bodyPr>
          <a:lstStyle/>
          <a:p>
            <a:r>
              <a:rPr lang="en-US" sz="1400">
                <a:latin typeface="Calibri" pitchFamily="34" charset="0"/>
              </a:rPr>
              <a:t>22.5%</a:t>
            </a:r>
          </a:p>
        </p:txBody>
      </p:sp>
      <p:sp>
        <p:nvSpPr>
          <p:cNvPr id="56327" name="TextBox 7"/>
          <p:cNvSpPr txBox="1">
            <a:spLocks noChangeArrowheads="1"/>
          </p:cNvSpPr>
          <p:nvPr/>
        </p:nvSpPr>
        <p:spPr bwMode="auto">
          <a:xfrm>
            <a:off x="3352800" y="1295400"/>
            <a:ext cx="838200" cy="307975"/>
          </a:xfrm>
          <a:prstGeom prst="rect">
            <a:avLst/>
          </a:prstGeom>
          <a:noFill/>
          <a:ln w="9525">
            <a:noFill/>
            <a:miter lim="800000"/>
            <a:headEnd/>
            <a:tailEnd/>
          </a:ln>
        </p:spPr>
        <p:txBody>
          <a:bodyPr>
            <a:spAutoFit/>
          </a:bodyPr>
          <a:lstStyle/>
          <a:p>
            <a:r>
              <a:rPr lang="en-US" sz="1400">
                <a:latin typeface="Calibri" pitchFamily="34" charset="0"/>
              </a:rPr>
              <a:t>26%</a:t>
            </a:r>
          </a:p>
        </p:txBody>
      </p:sp>
      <p:sp>
        <p:nvSpPr>
          <p:cNvPr id="56328" name="TextBox 8"/>
          <p:cNvSpPr txBox="1">
            <a:spLocks noChangeArrowheads="1"/>
          </p:cNvSpPr>
          <p:nvPr/>
        </p:nvSpPr>
        <p:spPr bwMode="auto">
          <a:xfrm>
            <a:off x="4648200" y="1600200"/>
            <a:ext cx="838200" cy="307975"/>
          </a:xfrm>
          <a:prstGeom prst="rect">
            <a:avLst/>
          </a:prstGeom>
          <a:noFill/>
          <a:ln w="9525">
            <a:noFill/>
            <a:miter lim="800000"/>
            <a:headEnd/>
            <a:tailEnd/>
          </a:ln>
        </p:spPr>
        <p:txBody>
          <a:bodyPr>
            <a:spAutoFit/>
          </a:bodyPr>
          <a:lstStyle/>
          <a:p>
            <a:r>
              <a:rPr lang="en-US" sz="1400">
                <a:latin typeface="Calibri" pitchFamily="34" charset="0"/>
              </a:rPr>
              <a:t>23.25%</a:t>
            </a:r>
          </a:p>
        </p:txBody>
      </p:sp>
      <p:sp>
        <p:nvSpPr>
          <p:cNvPr id="56329" name="TextBox 9"/>
          <p:cNvSpPr txBox="1">
            <a:spLocks noChangeArrowheads="1"/>
          </p:cNvSpPr>
          <p:nvPr/>
        </p:nvSpPr>
        <p:spPr bwMode="auto">
          <a:xfrm>
            <a:off x="1981200" y="3200400"/>
            <a:ext cx="838200" cy="307975"/>
          </a:xfrm>
          <a:prstGeom prst="rect">
            <a:avLst/>
          </a:prstGeom>
          <a:noFill/>
          <a:ln w="9525">
            <a:noFill/>
            <a:miter lim="800000"/>
            <a:headEnd/>
            <a:tailEnd/>
          </a:ln>
        </p:spPr>
        <p:txBody>
          <a:bodyPr>
            <a:spAutoFit/>
          </a:bodyPr>
          <a:lstStyle/>
          <a:p>
            <a:r>
              <a:rPr lang="en-US" sz="1400">
                <a:latin typeface="Calibri" pitchFamily="34" charset="0"/>
              </a:rPr>
              <a:t>9.25%</a:t>
            </a:r>
          </a:p>
        </p:txBody>
      </p:sp>
      <p:sp>
        <p:nvSpPr>
          <p:cNvPr id="56330" name="TextBox 10"/>
          <p:cNvSpPr txBox="1">
            <a:spLocks noChangeArrowheads="1"/>
          </p:cNvSpPr>
          <p:nvPr/>
        </p:nvSpPr>
        <p:spPr bwMode="auto">
          <a:xfrm>
            <a:off x="7467600" y="2057400"/>
            <a:ext cx="838200" cy="307975"/>
          </a:xfrm>
          <a:prstGeom prst="rect">
            <a:avLst/>
          </a:prstGeom>
          <a:noFill/>
          <a:ln w="9525">
            <a:noFill/>
            <a:miter lim="800000"/>
            <a:headEnd/>
            <a:tailEnd/>
          </a:ln>
        </p:spPr>
        <p:txBody>
          <a:bodyPr>
            <a:spAutoFit/>
          </a:bodyPr>
          <a:lstStyle/>
          <a:p>
            <a:r>
              <a:rPr lang="en-US" sz="1400">
                <a:latin typeface="Calibri" pitchFamily="34" charset="0"/>
              </a:rPr>
              <a:t>19%</a:t>
            </a:r>
          </a:p>
        </p:txBody>
      </p:sp>
    </p:spTree>
    <p:extLst>
      <p:ext uri="{BB962C8B-B14F-4D97-AF65-F5344CB8AC3E}">
        <p14:creationId xmlns:p14="http://schemas.microsoft.com/office/powerpoint/2010/main" val="42089354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 y="0"/>
            <a:ext cx="7607051" cy="787400"/>
          </a:xfrm>
        </p:spPr>
        <p:txBody>
          <a:bodyPr>
            <a:normAutofit/>
          </a:bodyPr>
          <a:lstStyle/>
          <a:p>
            <a:pPr algn="l"/>
            <a:r>
              <a:rPr lang="en-US" sz="2300" b="1" dirty="0" smtClean="0">
                <a:solidFill>
                  <a:srgbClr val="FFFFFF"/>
                </a:solidFill>
                <a:latin typeface="Arial" charset="0"/>
                <a:cs typeface="Arial" charset="0"/>
              </a:rPr>
              <a:t>Renewables + Intelligent Grid Solutions = Reliable</a:t>
            </a:r>
          </a:p>
        </p:txBody>
      </p:sp>
      <p:sp>
        <p:nvSpPr>
          <p:cNvPr id="34819" name="TextBox 2"/>
          <p:cNvSpPr txBox="1">
            <a:spLocks noChangeArrowheads="1"/>
          </p:cNvSpPr>
          <p:nvPr/>
        </p:nvSpPr>
        <p:spPr bwMode="auto">
          <a:xfrm>
            <a:off x="1928813" y="2743200"/>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8" name="Content Placeholder 3"/>
          <p:cNvSpPr>
            <a:spLocks noGrp="1"/>
          </p:cNvSpPr>
          <p:nvPr>
            <p:ph idx="4294967295"/>
          </p:nvPr>
        </p:nvSpPr>
        <p:spPr>
          <a:xfrm>
            <a:off x="25400" y="787400"/>
            <a:ext cx="9004300" cy="1765985"/>
          </a:xfrm>
        </p:spPr>
        <p:txBody>
          <a:bodyPr>
            <a:noAutofit/>
          </a:bodyPr>
          <a:lstStyle/>
          <a:p>
            <a:pPr marL="0" indent="0">
              <a:buNone/>
            </a:pPr>
            <a:r>
              <a:rPr lang="en-US" sz="1950" dirty="0" smtClean="0">
                <a:latin typeface="Arial"/>
                <a:cs typeface="Arial"/>
              </a:rPr>
              <a:t>The </a:t>
            </a:r>
            <a:r>
              <a:rPr lang="en-US" sz="1950" dirty="0">
                <a:latin typeface="Arial"/>
                <a:cs typeface="Arial"/>
              </a:rPr>
              <a:t>German power system, which incorporates enough rooftop solar to meet half the country's </a:t>
            </a:r>
            <a:r>
              <a:rPr lang="en-US" sz="1950" dirty="0" smtClean="0">
                <a:latin typeface="Arial"/>
                <a:cs typeface="Arial"/>
              </a:rPr>
              <a:t>peak </a:t>
            </a:r>
            <a:r>
              <a:rPr lang="en-US" sz="1950" dirty="0">
                <a:latin typeface="Arial"/>
                <a:cs typeface="Arial"/>
              </a:rPr>
              <a:t>energy needs, set a global reliability record in </a:t>
            </a:r>
            <a:r>
              <a:rPr lang="en-US" sz="1950" dirty="0" smtClean="0">
                <a:latin typeface="Arial"/>
                <a:cs typeface="Arial"/>
              </a:rPr>
              <a:t>2011.</a:t>
            </a:r>
          </a:p>
        </p:txBody>
      </p:sp>
      <p:pic>
        <p:nvPicPr>
          <p:cNvPr id="13" name="Picture 12"/>
          <p:cNvPicPr>
            <a:picLocks noChangeAspect="1"/>
          </p:cNvPicPr>
          <p:nvPr/>
        </p:nvPicPr>
        <p:blipFill>
          <a:blip r:embed="rId3"/>
          <a:stretch>
            <a:fillRect/>
          </a:stretch>
        </p:blipFill>
        <p:spPr>
          <a:xfrm>
            <a:off x="1612900" y="1778000"/>
            <a:ext cx="5905500" cy="4342880"/>
          </a:xfrm>
          <a:prstGeom prst="rect">
            <a:avLst/>
          </a:prstGeom>
        </p:spPr>
      </p:pic>
      <p:sp>
        <p:nvSpPr>
          <p:cNvPr id="14" name="TextBox 13"/>
          <p:cNvSpPr txBox="1"/>
          <p:nvPr/>
        </p:nvSpPr>
        <p:spPr>
          <a:xfrm>
            <a:off x="2438150" y="2560014"/>
            <a:ext cx="3505200" cy="769441"/>
          </a:xfrm>
          <a:prstGeom prst="rect">
            <a:avLst/>
          </a:prstGeom>
          <a:noFill/>
        </p:spPr>
        <p:txBody>
          <a:bodyPr wrap="square" rtlCol="0">
            <a:spAutoFit/>
          </a:bodyPr>
          <a:lstStyle/>
          <a:p>
            <a:r>
              <a:rPr lang="en-US" sz="2200" b="1" dirty="0" smtClean="0"/>
              <a:t>2012 Solar PV Capacity as % of Peak Demand</a:t>
            </a:r>
            <a:endParaRPr lang="en-US" sz="2200" b="1" dirty="0"/>
          </a:p>
        </p:txBody>
      </p:sp>
      <p:sp>
        <p:nvSpPr>
          <p:cNvPr id="15" name="TextBox 14"/>
          <p:cNvSpPr txBox="1"/>
          <p:nvPr/>
        </p:nvSpPr>
        <p:spPr>
          <a:xfrm>
            <a:off x="4787650" y="6247880"/>
            <a:ext cx="3505200" cy="276999"/>
          </a:xfrm>
          <a:prstGeom prst="rect">
            <a:avLst/>
          </a:prstGeom>
          <a:noFill/>
        </p:spPr>
        <p:txBody>
          <a:bodyPr wrap="square" rtlCol="0">
            <a:spAutoFit/>
          </a:bodyPr>
          <a:lstStyle/>
          <a:p>
            <a:r>
              <a:rPr lang="en-US" sz="1200" dirty="0" smtClean="0"/>
              <a:t>Source: Union of Concerned Scientists, SEIA 2013 </a:t>
            </a:r>
            <a:endParaRPr lang="en-US" sz="1200" dirty="0"/>
          </a:p>
        </p:txBody>
      </p:sp>
    </p:spTree>
    <p:extLst>
      <p:ext uri="{BB962C8B-B14F-4D97-AF65-F5344CB8AC3E}">
        <p14:creationId xmlns:p14="http://schemas.microsoft.com/office/powerpoint/2010/main" val="34944907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eaLnBrk="1" hangingPunct="1"/>
            <a:r>
              <a:rPr lang="en-US" dirty="0" smtClean="0">
                <a:latin typeface="Arial" charset="0"/>
                <a:cs typeface="Arial" charset="0"/>
              </a:rPr>
              <a:t>Align Renewables </a:t>
            </a:r>
            <a:r>
              <a:rPr lang="en-US" dirty="0">
                <a:latin typeface="Arial" charset="0"/>
                <a:cs typeface="Arial" charset="0"/>
              </a:rPr>
              <a:t>I</a:t>
            </a:r>
            <a:r>
              <a:rPr lang="en-US" dirty="0" smtClean="0">
                <a:latin typeface="Arial" charset="0"/>
                <a:cs typeface="Arial" charset="0"/>
              </a:rPr>
              <a:t>ntegration with CA Goals</a:t>
            </a:r>
          </a:p>
        </p:txBody>
      </p:sp>
      <p:pic>
        <p:nvPicPr>
          <p:cNvPr id="6" name="Picture 5" descr="Clean Coalition Logo_no tagline_updated_slideshowedit_zf2 yellow_final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217" y="46181"/>
            <a:ext cx="1612783" cy="676656"/>
          </a:xfrm>
          <a:prstGeom prst="rect">
            <a:avLst/>
          </a:prstGeom>
        </p:spPr>
      </p:pic>
      <p:sp>
        <p:nvSpPr>
          <p:cNvPr id="9" name="Content Placeholder 2"/>
          <p:cNvSpPr txBox="1">
            <a:spLocks/>
          </p:cNvSpPr>
          <p:nvPr/>
        </p:nvSpPr>
        <p:spPr>
          <a:xfrm>
            <a:off x="0" y="787399"/>
            <a:ext cx="8991600" cy="31496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Tx/>
              <a:buBlip>
                <a:blip r:embed="rId4"/>
              </a:buBlip>
              <a:defRPr sz="3200" kern="1200">
                <a:solidFill>
                  <a:schemeClr val="tx2">
                    <a:lumMod val="65000"/>
                    <a:lumOff val="35000"/>
                  </a:schemeClr>
                </a:solidFill>
                <a:latin typeface="+mn-lt"/>
                <a:ea typeface="+mn-ea"/>
                <a:cs typeface="+mn-cs"/>
              </a:defRPr>
            </a:lvl1pPr>
            <a:lvl2pPr marL="742950" indent="-285750" algn="l" defTabSz="457200" rtl="0" eaLnBrk="1" latinLnBrk="0" hangingPunct="1">
              <a:spcBef>
                <a:spcPct val="20000"/>
              </a:spcBef>
              <a:buFontTx/>
              <a:buBlip>
                <a:blip r:embed="rId4"/>
              </a:buBlip>
              <a:defRPr sz="2800" kern="1200">
                <a:solidFill>
                  <a:schemeClr val="tx2">
                    <a:lumMod val="65000"/>
                    <a:lumOff val="35000"/>
                  </a:schemeClr>
                </a:solidFill>
                <a:latin typeface="+mn-lt"/>
                <a:ea typeface="+mn-ea"/>
                <a:cs typeface="+mn-cs"/>
              </a:defRPr>
            </a:lvl2pPr>
            <a:lvl3pPr marL="1143000" indent="-228600" algn="l" defTabSz="457200" rtl="0" eaLnBrk="1" latinLnBrk="0" hangingPunct="1">
              <a:spcBef>
                <a:spcPct val="20000"/>
              </a:spcBef>
              <a:buFontTx/>
              <a:buBlip>
                <a:blip r:embed="rId4"/>
              </a:buBlip>
              <a:defRPr sz="2400" kern="1200">
                <a:solidFill>
                  <a:schemeClr val="tx2">
                    <a:lumMod val="65000"/>
                    <a:lumOff val="35000"/>
                  </a:schemeClr>
                </a:solidFill>
                <a:latin typeface="+mn-lt"/>
                <a:ea typeface="+mn-ea"/>
                <a:cs typeface="+mn-cs"/>
              </a:defRPr>
            </a:lvl3pPr>
            <a:lvl4pPr marL="1600200" indent="-228600" algn="l" defTabSz="457200" rtl="0" eaLnBrk="1" latinLnBrk="0" hangingPunct="1">
              <a:spcBef>
                <a:spcPct val="20000"/>
              </a:spcBef>
              <a:buFontTx/>
              <a:buBlip>
                <a:blip r:embed="rId4"/>
              </a:buBlip>
              <a:defRPr sz="2000" kern="1200">
                <a:solidFill>
                  <a:schemeClr val="tx2">
                    <a:lumMod val="65000"/>
                    <a:lumOff val="35000"/>
                  </a:schemeClr>
                </a:solidFill>
                <a:latin typeface="+mn-lt"/>
                <a:ea typeface="+mn-ea"/>
                <a:cs typeface="+mn-cs"/>
              </a:defRPr>
            </a:lvl4pPr>
            <a:lvl5pPr marL="2057400" indent="-228600" algn="l" defTabSz="457200" rtl="0" eaLnBrk="1" latinLnBrk="0" hangingPunct="1">
              <a:spcBef>
                <a:spcPct val="20000"/>
              </a:spcBef>
              <a:buFontTx/>
              <a:buBlip>
                <a:blip r:embed="rId4"/>
              </a:buBlip>
              <a:defRPr sz="2000" kern="1200">
                <a:solidFill>
                  <a:schemeClr val="tx2">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sz="2000" dirty="0" smtClean="0">
                <a:solidFill>
                  <a:schemeClr val="tx1"/>
                </a:solidFill>
                <a:latin typeface="Arial"/>
                <a:cs typeface="Arial"/>
              </a:rPr>
              <a:t>AB 32 (Reduce GHG emissions to 1990 levels by 2020)</a:t>
            </a:r>
          </a:p>
          <a:p>
            <a:pPr>
              <a:buFont typeface="Arial"/>
              <a:buChar char="•"/>
            </a:pPr>
            <a:r>
              <a:rPr lang="en-US" sz="2000" dirty="0" smtClean="0">
                <a:solidFill>
                  <a:schemeClr val="tx1"/>
                </a:solidFill>
                <a:latin typeface="Arial"/>
                <a:cs typeface="Arial"/>
              </a:rPr>
              <a:t>Loading Order (Procure cost-effective preferred resources first) </a:t>
            </a:r>
          </a:p>
          <a:p>
            <a:pPr>
              <a:buFont typeface="Arial"/>
              <a:buChar char="•"/>
            </a:pPr>
            <a:r>
              <a:rPr lang="en-US" sz="2000" dirty="0" smtClean="0">
                <a:solidFill>
                  <a:schemeClr val="tx1"/>
                </a:solidFill>
                <a:latin typeface="Arial"/>
                <a:cs typeface="Arial"/>
              </a:rPr>
              <a:t>Energy Storage Target (1.325 GW by </a:t>
            </a:r>
            <a:r>
              <a:rPr lang="en-US" sz="2000" dirty="0" smtClean="0">
                <a:solidFill>
                  <a:srgbClr val="000000"/>
                </a:solidFill>
                <a:latin typeface="Arial"/>
                <a:cs typeface="Arial"/>
              </a:rPr>
              <a:t>2020)</a:t>
            </a:r>
          </a:p>
          <a:p>
            <a:pPr>
              <a:buFont typeface="Arial"/>
              <a:buChar char="•"/>
            </a:pPr>
            <a:r>
              <a:rPr lang="en-US" sz="2000" dirty="0" smtClean="0">
                <a:solidFill>
                  <a:srgbClr val="000000"/>
                </a:solidFill>
                <a:latin typeface="Arial"/>
                <a:cs typeface="Arial"/>
              </a:rPr>
              <a:t>Electric Vehicles Target (1.5 million EVs by 2025)</a:t>
            </a:r>
            <a:endParaRPr lang="en-US" sz="2000" dirty="0">
              <a:solidFill>
                <a:srgbClr val="000000"/>
              </a:solidFill>
              <a:latin typeface="Arial"/>
              <a:cs typeface="Arial"/>
            </a:endParaRPr>
          </a:p>
          <a:p>
            <a:pPr>
              <a:buFont typeface="Arial"/>
              <a:buChar char="•"/>
            </a:pPr>
            <a:r>
              <a:rPr lang="en-US" sz="2000" dirty="0" smtClean="0">
                <a:solidFill>
                  <a:srgbClr val="000000"/>
                </a:solidFill>
                <a:latin typeface="Arial"/>
                <a:cs typeface="Arial"/>
              </a:rPr>
              <a:t>Zero Net Energy (IOUs proposed “district” rather than building level ZNE)</a:t>
            </a:r>
          </a:p>
          <a:p>
            <a:pPr lvl="1">
              <a:buFont typeface="Arial"/>
              <a:buChar char="•"/>
            </a:pPr>
            <a:r>
              <a:rPr lang="en-US" sz="1800" dirty="0" smtClean="0">
                <a:solidFill>
                  <a:srgbClr val="000000"/>
                </a:solidFill>
                <a:latin typeface="Arial"/>
                <a:cs typeface="Arial"/>
              </a:rPr>
              <a:t>All new residential construction ZNE by 2020</a:t>
            </a:r>
            <a:endParaRPr lang="en-US" sz="1800" dirty="0">
              <a:solidFill>
                <a:srgbClr val="000000"/>
              </a:solidFill>
              <a:latin typeface="Arial"/>
              <a:cs typeface="Arial"/>
            </a:endParaRPr>
          </a:p>
          <a:p>
            <a:pPr lvl="1">
              <a:buFont typeface="Arial"/>
              <a:buChar char="•"/>
            </a:pPr>
            <a:r>
              <a:rPr lang="en-US" sz="1800" dirty="0" smtClean="0">
                <a:solidFill>
                  <a:srgbClr val="000000"/>
                </a:solidFill>
                <a:latin typeface="Arial"/>
                <a:cs typeface="Arial"/>
              </a:rPr>
              <a:t>All new </a:t>
            </a:r>
            <a:r>
              <a:rPr lang="en-US" sz="1800" dirty="0">
                <a:solidFill>
                  <a:srgbClr val="000000"/>
                </a:solidFill>
                <a:latin typeface="Arial"/>
                <a:cs typeface="Arial"/>
              </a:rPr>
              <a:t>commercial </a:t>
            </a:r>
            <a:r>
              <a:rPr lang="en-US" sz="1800" dirty="0" smtClean="0">
                <a:solidFill>
                  <a:srgbClr val="000000"/>
                </a:solidFill>
                <a:latin typeface="Arial"/>
                <a:cs typeface="Arial"/>
              </a:rPr>
              <a:t>construction and 50% existing commercial retrofit to ZNE by 2030</a:t>
            </a:r>
            <a:endParaRPr lang="en-US" sz="1800" dirty="0">
              <a:solidFill>
                <a:srgbClr val="000000"/>
              </a:solidFill>
              <a:latin typeface="Arial"/>
              <a:cs typeface="Arial"/>
            </a:endParaRPr>
          </a:p>
          <a:p>
            <a:pPr>
              <a:buFont typeface="Arial"/>
              <a:buChar char="•"/>
            </a:pPr>
            <a:endParaRPr lang="en-US" sz="2000" dirty="0" smtClean="0">
              <a:solidFill>
                <a:srgbClr val="000000"/>
              </a:solidFill>
              <a:latin typeface="Arial"/>
              <a:cs typeface="Arial"/>
            </a:endParaRPr>
          </a:p>
          <a:p>
            <a:pPr marL="0" indent="0">
              <a:buNone/>
            </a:pPr>
            <a:endParaRPr lang="en-US" sz="2000" dirty="0" smtClean="0">
              <a:solidFill>
                <a:srgbClr val="000000"/>
              </a:solidFill>
              <a:latin typeface="Arial"/>
              <a:cs typeface="Arial"/>
            </a:endParaRPr>
          </a:p>
          <a:p>
            <a:pPr marL="0" indent="0">
              <a:buFontTx/>
              <a:buNone/>
            </a:pPr>
            <a:endParaRPr lang="en-US" sz="2000" dirty="0" smtClean="0">
              <a:solidFill>
                <a:srgbClr val="FF6600"/>
              </a:solidFill>
              <a:latin typeface="Arial"/>
              <a:cs typeface="Arial"/>
            </a:endParaRPr>
          </a:p>
        </p:txBody>
      </p:sp>
      <p:pic>
        <p:nvPicPr>
          <p:cNvPr id="14" name="Picture 13"/>
          <p:cNvPicPr>
            <a:picLocks noChangeAspect="1"/>
          </p:cNvPicPr>
          <p:nvPr/>
        </p:nvPicPr>
        <p:blipFill>
          <a:blip r:embed="rId5"/>
          <a:stretch>
            <a:fillRect/>
          </a:stretch>
        </p:blipFill>
        <p:spPr>
          <a:xfrm>
            <a:off x="1968500" y="3416300"/>
            <a:ext cx="5041900" cy="2949267"/>
          </a:xfrm>
          <a:prstGeom prst="rect">
            <a:avLst/>
          </a:prstGeom>
        </p:spPr>
      </p:pic>
    </p:spTree>
    <p:extLst>
      <p:ext uri="{BB962C8B-B14F-4D97-AF65-F5344CB8AC3E}">
        <p14:creationId xmlns:p14="http://schemas.microsoft.com/office/powerpoint/2010/main" val="26956836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p:txBody>
          <a:bodyPr>
            <a:normAutofit/>
          </a:bodyPr>
          <a:lstStyle/>
          <a:p>
            <a:r>
              <a:rPr lang="en-US" dirty="0" smtClean="0">
                <a:latin typeface="Arial" charset="0"/>
                <a:cs typeface="Arial" charset="0"/>
              </a:rPr>
              <a:t>Hunters Point Project in San Francisco</a:t>
            </a:r>
          </a:p>
        </p:txBody>
      </p:sp>
      <p:sp>
        <p:nvSpPr>
          <p:cNvPr id="133124"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9" name="Content Placeholder 23"/>
          <p:cNvSpPr txBox="1">
            <a:spLocks/>
          </p:cNvSpPr>
          <p:nvPr/>
        </p:nvSpPr>
        <p:spPr bwMode="auto">
          <a:xfrm>
            <a:off x="0" y="1040190"/>
            <a:ext cx="9120128" cy="5390021"/>
          </a:xfrm>
          <a:prstGeom prst="rect">
            <a:avLst/>
          </a:prstGeom>
          <a:noFill/>
          <a:ln w="9525">
            <a:noFill/>
            <a:miter lim="800000"/>
            <a:headEnd/>
            <a:tailEnd/>
          </a:ln>
        </p:spPr>
        <p:txBody>
          <a:bodyPr/>
          <a:lstStyle/>
          <a:p>
            <a:pPr marL="342900" indent="-342900">
              <a:spcBef>
                <a:spcPct val="20000"/>
              </a:spcBef>
              <a:buClr>
                <a:schemeClr val="tx1"/>
              </a:buClr>
            </a:pPr>
            <a:r>
              <a:rPr lang="en-US" sz="2000" dirty="0" smtClean="0">
                <a:latin typeface="+mj-lt"/>
              </a:rPr>
              <a:t> </a:t>
            </a:r>
            <a:endParaRPr lang="en-US" sz="2000" dirty="0"/>
          </a:p>
          <a:p>
            <a:pPr marL="342900" indent="-342900">
              <a:spcBef>
                <a:spcPct val="20000"/>
              </a:spcBef>
              <a:buClr>
                <a:schemeClr val="tx1"/>
              </a:buClr>
              <a:buFontTx/>
              <a:buBlip>
                <a:blip r:embed="rId3"/>
              </a:buBlip>
            </a:pPr>
            <a:endParaRPr lang="en-US" sz="2000" dirty="0" smtClean="0">
              <a:solidFill>
                <a:srgbClr val="000000"/>
              </a:solidFill>
              <a:latin typeface="+mj-lt"/>
              <a:cs typeface="Arial"/>
            </a:endParaRPr>
          </a:p>
          <a:p>
            <a:pPr marL="342900" indent="-342900">
              <a:spcBef>
                <a:spcPct val="20000"/>
              </a:spcBef>
              <a:buClr>
                <a:schemeClr val="tx1"/>
              </a:buClr>
              <a:buFontTx/>
              <a:buBlip>
                <a:blip r:embed="rId3"/>
              </a:buBlip>
            </a:pPr>
            <a:endParaRPr lang="en-US" sz="2000" dirty="0">
              <a:solidFill>
                <a:srgbClr val="000000"/>
              </a:solidFill>
              <a:latin typeface="+mj-lt"/>
              <a:cs typeface="Arial"/>
            </a:endParaRPr>
          </a:p>
          <a:p>
            <a:pPr marL="342900" indent="-342900">
              <a:spcBef>
                <a:spcPct val="20000"/>
              </a:spcBef>
              <a:buClr>
                <a:schemeClr val="tx1"/>
              </a:buClr>
              <a:buFontTx/>
              <a:buBlip>
                <a:blip r:embed="rId3"/>
              </a:buBlip>
            </a:pPr>
            <a:endParaRPr lang="en-US" sz="2000" dirty="0" smtClean="0">
              <a:solidFill>
                <a:srgbClr val="000000"/>
              </a:solidFill>
              <a:latin typeface="+mj-lt"/>
              <a:cs typeface="Arial"/>
            </a:endParaRP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457324" y="2028825"/>
            <a:ext cx="6383655" cy="4362903"/>
          </a:xfrm>
          <a:prstGeom prst="rect">
            <a:avLst/>
          </a:prstGeom>
          <a:noFill/>
          <a:ln>
            <a:noFill/>
          </a:ln>
        </p:spPr>
      </p:pic>
      <p:sp>
        <p:nvSpPr>
          <p:cNvPr id="6" name="Content Placeholder 2"/>
          <p:cNvSpPr txBox="1">
            <a:spLocks/>
          </p:cNvSpPr>
          <p:nvPr/>
        </p:nvSpPr>
        <p:spPr>
          <a:xfrm>
            <a:off x="518160" y="803910"/>
            <a:ext cx="8054340" cy="986790"/>
          </a:xfrm>
          <a:prstGeom prst="rect">
            <a:avLst/>
          </a:prstGeom>
          <a:solidFill>
            <a:schemeClr val="bg1"/>
          </a:solidFill>
        </p:spPr>
        <p:txBody>
          <a:bodyPr/>
          <a:lstStyle/>
          <a:p>
            <a:pPr marL="342900" marR="0" lvl="0" indent="-342900" defTabSz="4572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Get 25% of electric energy consumed within Hunters Point substation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Bayview</a:t>
            </a:r>
            <a:r>
              <a:rPr kumimoji="0" lang="en-US" sz="2000" b="1" i="0" u="none" strike="noStrike" kern="1200" cap="none" spc="0" normalizeH="0" noProof="0" dirty="0" smtClean="0">
                <a:ln>
                  <a:noFill/>
                </a:ln>
                <a:solidFill>
                  <a:schemeClr val="tx1"/>
                </a:solidFill>
                <a:effectLst/>
                <a:uLnTx/>
                <a:uFillTx/>
                <a:latin typeface="+mn-lt"/>
                <a:ea typeface="+mn-ea"/>
                <a:cs typeface="+mn-cs"/>
              </a:rPr>
              <a:t> and Hunters Point neighborhoods) from local renewables while at least maintaining grid reliability and power quality</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501753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73200"/>
            <a:ext cx="9144000" cy="1546978"/>
          </a:xfrm>
          <a:prstGeom prst="rect">
            <a:avLst/>
          </a:prstGeom>
        </p:spPr>
      </p:pic>
      <p:sp>
        <p:nvSpPr>
          <p:cNvPr id="2" name="Title 1"/>
          <p:cNvSpPr>
            <a:spLocks noGrp="1"/>
          </p:cNvSpPr>
          <p:nvPr>
            <p:ph type="title"/>
          </p:nvPr>
        </p:nvSpPr>
        <p:spPr>
          <a:xfrm>
            <a:off x="0" y="0"/>
            <a:ext cx="7594600" cy="762000"/>
          </a:xfrm>
        </p:spPr>
        <p:txBody>
          <a:bodyPr>
            <a:normAutofit fontScale="90000"/>
          </a:bodyPr>
          <a:lstStyle/>
          <a:p>
            <a:r>
              <a:rPr lang="en-US" dirty="0" smtClean="0"/>
              <a:t>Hunters Point Economic Benefits from 50 MW New DG</a:t>
            </a:r>
            <a:endParaRPr lang="en-US" dirty="0"/>
          </a:p>
        </p:txBody>
      </p:sp>
      <p:sp>
        <p:nvSpPr>
          <p:cNvPr id="5" name="TextBox 4"/>
          <p:cNvSpPr txBox="1"/>
          <p:nvPr/>
        </p:nvSpPr>
        <p:spPr>
          <a:xfrm>
            <a:off x="0" y="6510298"/>
            <a:ext cx="9144000" cy="276999"/>
          </a:xfrm>
          <a:prstGeom prst="rect">
            <a:avLst/>
          </a:prstGeom>
          <a:solidFill>
            <a:schemeClr val="bg1"/>
          </a:solidFill>
        </p:spPr>
        <p:txBody>
          <a:bodyPr wrap="square" rtlCol="0">
            <a:spAutoFit/>
          </a:bodyPr>
          <a:lstStyle/>
          <a:p>
            <a:pPr algn="ctr"/>
            <a:r>
              <a:rPr lang="en-US" sz="1200" b="1" i="1" dirty="0" smtClean="0"/>
              <a:t>Source:  NREL JEDI calculator.  Based on average installed cost of $2.75/W(dc) before taxes &amp; incentives using PG&amp;E rates/region.</a:t>
            </a:r>
          </a:p>
        </p:txBody>
      </p:sp>
      <p:sp>
        <p:nvSpPr>
          <p:cNvPr id="8" name="TextBox 7"/>
          <p:cNvSpPr txBox="1"/>
          <p:nvPr/>
        </p:nvSpPr>
        <p:spPr>
          <a:xfrm>
            <a:off x="3784600" y="3134478"/>
            <a:ext cx="5105400" cy="2888997"/>
          </a:xfrm>
          <a:prstGeom prst="rect">
            <a:avLst/>
          </a:prstGeom>
          <a:noFill/>
        </p:spPr>
        <p:txBody>
          <a:bodyPr wrap="square" rtlCol="0">
            <a:spAutoFit/>
          </a:bodyPr>
          <a:lstStyle/>
          <a:p>
            <a:pPr algn="ctr">
              <a:lnSpc>
                <a:spcPct val="120000"/>
              </a:lnSpc>
            </a:pPr>
            <a:r>
              <a:rPr lang="en-US" b="1" u="sng" dirty="0" smtClean="0"/>
              <a:t>Economic Benefits</a:t>
            </a:r>
          </a:p>
          <a:p>
            <a:pPr>
              <a:lnSpc>
                <a:spcPct val="120000"/>
              </a:lnSpc>
            </a:pPr>
            <a:endParaRPr lang="en-US" sz="1000" b="1" dirty="0" smtClean="0"/>
          </a:p>
          <a:p>
            <a:pPr>
              <a:lnSpc>
                <a:spcPct val="120000"/>
              </a:lnSpc>
            </a:pPr>
            <a:r>
              <a:rPr lang="en-US" sz="2000" b="1" dirty="0" smtClean="0"/>
              <a:t>$200M</a:t>
            </a:r>
            <a:r>
              <a:rPr lang="en-US" sz="2000" dirty="0" smtClean="0"/>
              <a:t>:  </a:t>
            </a:r>
            <a:r>
              <a:rPr lang="en-US" sz="1600" dirty="0"/>
              <a:t>A</a:t>
            </a:r>
            <a:r>
              <a:rPr lang="en-US" sz="1600" dirty="0" smtClean="0">
                <a:solidFill>
                  <a:srgbClr val="000000"/>
                </a:solidFill>
                <a:cs typeface="Arial" pitchFamily="34" charset="0"/>
              </a:rPr>
              <a:t>dded regional </a:t>
            </a:r>
            <a:r>
              <a:rPr lang="en-US" sz="1600" dirty="0">
                <a:solidFill>
                  <a:srgbClr val="000000"/>
                </a:solidFill>
                <a:cs typeface="Arial" pitchFamily="34" charset="0"/>
              </a:rPr>
              <a:t>economic </a:t>
            </a:r>
            <a:r>
              <a:rPr lang="en-US" sz="1600" dirty="0" smtClean="0">
                <a:solidFill>
                  <a:srgbClr val="000000"/>
                </a:solidFill>
                <a:cs typeface="Arial" pitchFamily="34" charset="0"/>
              </a:rPr>
              <a:t>stimulation</a:t>
            </a:r>
          </a:p>
          <a:p>
            <a:pPr lvl="0">
              <a:lnSpc>
                <a:spcPct val="120000"/>
              </a:lnSpc>
            </a:pPr>
            <a:r>
              <a:rPr lang="en-US" sz="2000" b="1" dirty="0">
                <a:solidFill>
                  <a:srgbClr val="000000"/>
                </a:solidFill>
                <a:cs typeface="Arial" pitchFamily="34" charset="0"/>
              </a:rPr>
              <a:t>$100M:  </a:t>
            </a:r>
            <a:r>
              <a:rPr lang="en-US" sz="1600" dirty="0">
                <a:solidFill>
                  <a:srgbClr val="000000"/>
                </a:solidFill>
                <a:cs typeface="Arial" pitchFamily="34" charset="0"/>
              </a:rPr>
              <a:t>Added local </a:t>
            </a:r>
            <a:r>
              <a:rPr lang="en-US" sz="1600" dirty="0" smtClean="0">
                <a:solidFill>
                  <a:srgbClr val="000000"/>
                </a:solidFill>
                <a:cs typeface="Arial" pitchFamily="34" charset="0"/>
              </a:rPr>
              <a:t>wages, near-term plus annual</a:t>
            </a:r>
            <a:endParaRPr lang="en-US" sz="1600" dirty="0">
              <a:solidFill>
                <a:srgbClr val="000000"/>
              </a:solidFill>
              <a:cs typeface="Arial" pitchFamily="34" charset="0"/>
            </a:endParaRPr>
          </a:p>
          <a:p>
            <a:pPr>
              <a:lnSpc>
                <a:spcPct val="120000"/>
              </a:lnSpc>
            </a:pPr>
            <a:r>
              <a:rPr lang="en-US" sz="2000" b="1" dirty="0" smtClean="0"/>
              <a:t>1,270 Job-Years:  </a:t>
            </a:r>
            <a:r>
              <a:rPr lang="en-US" sz="1600" dirty="0" smtClean="0"/>
              <a:t>New near-</a:t>
            </a:r>
            <a:r>
              <a:rPr lang="en-US" sz="1600" dirty="0"/>
              <a:t>term </a:t>
            </a:r>
            <a:r>
              <a:rPr lang="en-US" sz="1600" dirty="0" smtClean="0"/>
              <a:t>regional employment</a:t>
            </a:r>
          </a:p>
          <a:p>
            <a:pPr lvl="0">
              <a:lnSpc>
                <a:spcPct val="120000"/>
              </a:lnSpc>
            </a:pPr>
            <a:r>
              <a:rPr lang="en-US" sz="2000" b="1" dirty="0" smtClean="0">
                <a:solidFill>
                  <a:srgbClr val="000000"/>
                </a:solidFill>
                <a:cs typeface="Arial" pitchFamily="34" charset="0"/>
              </a:rPr>
              <a:t>520 Job-Years:  </a:t>
            </a:r>
            <a:r>
              <a:rPr lang="en-US" sz="1600" dirty="0" smtClean="0">
                <a:solidFill>
                  <a:srgbClr val="000000"/>
                </a:solidFill>
                <a:cs typeface="Arial" pitchFamily="34" charset="0"/>
              </a:rPr>
              <a:t>New ongoing regional employment</a:t>
            </a:r>
          </a:p>
          <a:p>
            <a:pPr>
              <a:lnSpc>
                <a:spcPct val="120000"/>
              </a:lnSpc>
            </a:pPr>
            <a:r>
              <a:rPr lang="en-US" sz="2000" b="1" dirty="0">
                <a:solidFill>
                  <a:srgbClr val="000000"/>
                </a:solidFill>
                <a:cs typeface="Arial" pitchFamily="34" charset="0"/>
              </a:rPr>
              <a:t>$10M:  </a:t>
            </a:r>
            <a:r>
              <a:rPr lang="en-US" sz="1600" dirty="0">
                <a:solidFill>
                  <a:srgbClr val="000000"/>
                </a:solidFill>
                <a:cs typeface="Arial" pitchFamily="34" charset="0"/>
              </a:rPr>
              <a:t>Site leasing income for property owners</a:t>
            </a:r>
          </a:p>
          <a:p>
            <a:pPr lvl="0">
              <a:lnSpc>
                <a:spcPct val="120000"/>
              </a:lnSpc>
            </a:pPr>
            <a:r>
              <a:rPr lang="en-US" sz="2000" b="1" dirty="0" smtClean="0">
                <a:solidFill>
                  <a:srgbClr val="000000"/>
                </a:solidFill>
                <a:cs typeface="Arial" pitchFamily="34" charset="0"/>
              </a:rPr>
              <a:t>$5.8M:  </a:t>
            </a:r>
            <a:r>
              <a:rPr lang="en-US" sz="1600" dirty="0" smtClean="0">
                <a:solidFill>
                  <a:srgbClr val="000000"/>
                </a:solidFill>
                <a:cs typeface="Arial" pitchFamily="34" charset="0"/>
              </a:rPr>
              <a:t>Added construction-related state sales taxes</a:t>
            </a:r>
          </a:p>
        </p:txBody>
      </p:sp>
      <p:sp>
        <p:nvSpPr>
          <p:cNvPr id="7" name="TextBox 6"/>
          <p:cNvSpPr txBox="1"/>
          <p:nvPr/>
        </p:nvSpPr>
        <p:spPr>
          <a:xfrm>
            <a:off x="6635750" y="2698729"/>
            <a:ext cx="2470150" cy="276999"/>
          </a:xfrm>
          <a:prstGeom prst="rect">
            <a:avLst/>
          </a:prstGeom>
          <a:noFill/>
        </p:spPr>
        <p:txBody>
          <a:bodyPr wrap="square" rtlCol="0">
            <a:spAutoFit/>
          </a:bodyPr>
          <a:lstStyle/>
          <a:p>
            <a:r>
              <a:rPr lang="en-US" sz="1200" dirty="0" smtClean="0"/>
              <a:t>Photo courtesy of GRID Alternatives</a:t>
            </a:r>
            <a:endParaRPr lang="en-US" sz="1200" dirty="0"/>
          </a:p>
        </p:txBody>
      </p:sp>
      <p:sp>
        <p:nvSpPr>
          <p:cNvPr id="10" name="Rectangle 9"/>
          <p:cNvSpPr/>
          <p:nvPr/>
        </p:nvSpPr>
        <p:spPr>
          <a:xfrm>
            <a:off x="0" y="764118"/>
            <a:ext cx="9144000" cy="709082"/>
          </a:xfrm>
          <a:prstGeom prst="rect">
            <a:avLst/>
          </a:prstGeom>
          <a:solidFill>
            <a:schemeClr val="accent3">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885855"/>
            <a:ext cx="9143999" cy="400110"/>
          </a:xfrm>
          <a:prstGeom prst="rect">
            <a:avLst/>
          </a:prstGeom>
          <a:noFill/>
          <a:ln>
            <a:noFill/>
          </a:ln>
        </p:spPr>
        <p:txBody>
          <a:bodyPr wrap="square" rtlCol="0">
            <a:spAutoFit/>
          </a:bodyPr>
          <a:lstStyle/>
          <a:p>
            <a:pPr algn="ctr"/>
            <a:r>
              <a:rPr lang="en-US" sz="2000" b="1" dirty="0" smtClean="0"/>
              <a:t>$200M in Private Investment + Operations &amp; Maintenance Over 20 Yrs. Equals:</a:t>
            </a:r>
            <a:endParaRPr lang="en-US" sz="2000" b="1" dirty="0"/>
          </a:p>
        </p:txBody>
      </p:sp>
      <p:pic>
        <p:nvPicPr>
          <p:cNvPr id="14" name="Picture 13"/>
          <p:cNvPicPr>
            <a:picLocks noChangeAspect="1"/>
          </p:cNvPicPr>
          <p:nvPr/>
        </p:nvPicPr>
        <p:blipFill>
          <a:blip r:embed="rId4"/>
          <a:stretch>
            <a:fillRect/>
          </a:stretch>
        </p:blipFill>
        <p:spPr>
          <a:xfrm>
            <a:off x="508018" y="3352800"/>
            <a:ext cx="3035300" cy="2679700"/>
          </a:xfrm>
          <a:prstGeom prst="rect">
            <a:avLst/>
          </a:prstGeom>
        </p:spPr>
      </p:pic>
    </p:spTree>
    <p:extLst>
      <p:ext uri="{BB962C8B-B14F-4D97-AF65-F5344CB8AC3E}">
        <p14:creationId xmlns:p14="http://schemas.microsoft.com/office/powerpoint/2010/main" val="15082146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 John Project in Virgin Islands:  Local PV with Advanced Inverters to Maintain Grid Reliability</a:t>
            </a:r>
            <a:endParaRPr lang="en-US" dirty="0"/>
          </a:p>
        </p:txBody>
      </p:sp>
      <p:pic>
        <p:nvPicPr>
          <p:cNvPr id="44036"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6700" y="2737570"/>
            <a:ext cx="6333460" cy="188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6700" y="818949"/>
            <a:ext cx="6333460" cy="189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4285475018"/>
              </p:ext>
            </p:extLst>
          </p:nvPr>
        </p:nvGraphicFramePr>
        <p:xfrm>
          <a:off x="6669698" y="762000"/>
          <a:ext cx="2321902" cy="5669073"/>
        </p:xfrm>
        <a:graphic>
          <a:graphicData uri="http://schemas.openxmlformats.org/drawingml/2006/table">
            <a:tbl>
              <a:tblPr firstRow="1" bandRow="1">
                <a:tableStyleId>{2D5ABB26-0587-4C30-8999-92F81FD0307C}</a:tableStyleId>
              </a:tblPr>
              <a:tblGrid>
                <a:gridCol w="2321902"/>
              </a:tblGrid>
              <a:tr h="1889691">
                <a:tc>
                  <a:txBody>
                    <a:bodyPr/>
                    <a:lstStyle/>
                    <a:p>
                      <a:pPr marL="342900" indent="-342900">
                        <a:buAutoNum type="arabicPeriod"/>
                      </a:pPr>
                      <a:r>
                        <a:rPr lang="en-US" dirty="0" smtClean="0"/>
                        <a:t>6AM:  </a:t>
                      </a:r>
                    </a:p>
                    <a:p>
                      <a:pPr marL="342900" indent="-342900">
                        <a:buFont typeface="Arial"/>
                        <a:buChar char="•"/>
                      </a:pPr>
                      <a:r>
                        <a:rPr lang="en-US" dirty="0" smtClean="0"/>
                        <a:t>no PV impact</a:t>
                      </a:r>
                    </a:p>
                  </a:txBody>
                  <a:tcPr anchor="ctr"/>
                </a:tc>
              </a:tr>
              <a:tr h="1889691">
                <a:tc>
                  <a:txBody>
                    <a:bodyPr/>
                    <a:lstStyle/>
                    <a:p>
                      <a:pPr marL="342900" indent="-342900">
                        <a:buAutoNum type="arabicPeriod" startAt="2"/>
                      </a:pPr>
                      <a:r>
                        <a:rPr lang="en-US" dirty="0" smtClean="0"/>
                        <a:t>Noon:  </a:t>
                      </a:r>
                    </a:p>
                    <a:p>
                      <a:pPr marL="342900" indent="-342900">
                        <a:buFont typeface="Arial"/>
                        <a:buChar char="•"/>
                      </a:pPr>
                      <a:r>
                        <a:rPr lang="en-US" dirty="0" smtClean="0"/>
                        <a:t>20MW PV causes overvoltage</a:t>
                      </a:r>
                      <a:endParaRPr lang="en-US" dirty="0"/>
                    </a:p>
                  </a:txBody>
                  <a:tcPr anchor="ctr"/>
                </a:tc>
              </a:tr>
              <a:tr h="1889691">
                <a:tc>
                  <a:txBody>
                    <a:bodyPr/>
                    <a:lstStyle/>
                    <a:p>
                      <a:pPr marL="342900" indent="-342900">
                        <a:buAutoNum type="arabicPeriod" startAt="3"/>
                      </a:pPr>
                      <a:r>
                        <a:rPr lang="en-US" dirty="0" smtClean="0"/>
                        <a:t>Noon:  </a:t>
                      </a:r>
                    </a:p>
                    <a:p>
                      <a:pPr marL="342900" indent="-342900">
                        <a:buFont typeface="Arial"/>
                        <a:buChar char="•"/>
                      </a:pPr>
                      <a:r>
                        <a:rPr lang="en-US" dirty="0" smtClean="0"/>
                        <a:t>Dynamic grid solutions stabilize </a:t>
                      </a:r>
                      <a:r>
                        <a:rPr lang="en-US" baseline="0" dirty="0" smtClean="0"/>
                        <a:t>voltage impact from 20MW PV</a:t>
                      </a:r>
                    </a:p>
                  </a:txBody>
                  <a:tcPr anchor="ctr"/>
                </a:tc>
              </a:tr>
            </a:tbl>
          </a:graphicData>
        </a:graphic>
      </p:graphicFrame>
      <p:pic>
        <p:nvPicPr>
          <p:cNvPr id="7"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6700" y="4635072"/>
            <a:ext cx="6333460" cy="189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4702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762000"/>
          </a:xfrm>
        </p:spPr>
        <p:txBody>
          <a:bodyPr>
            <a:noAutofit/>
          </a:bodyPr>
          <a:lstStyle/>
          <a:p>
            <a:r>
              <a:rPr lang="en-US" sz="2300" dirty="0" smtClean="0"/>
              <a:t>Distributed Voltage Regulation – Location Matters</a:t>
            </a:r>
            <a:endParaRPr lang="en-US" sz="2300" dirty="0"/>
          </a:p>
        </p:txBody>
      </p:sp>
      <p:pic>
        <p:nvPicPr>
          <p:cNvPr id="4" name="Picture 3" descr="Screen Shot 2013-07-24 at 10.51.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57401"/>
            <a:ext cx="6096000" cy="4267199"/>
          </a:xfrm>
          <a:prstGeom prst="rect">
            <a:avLst/>
          </a:prstGeom>
        </p:spPr>
      </p:pic>
      <p:sp>
        <p:nvSpPr>
          <p:cNvPr id="10" name="TextBox 9"/>
          <p:cNvSpPr txBox="1"/>
          <p:nvPr/>
        </p:nvSpPr>
        <p:spPr>
          <a:xfrm>
            <a:off x="457200" y="1059359"/>
            <a:ext cx="8382000" cy="769441"/>
          </a:xfrm>
          <a:prstGeom prst="rect">
            <a:avLst/>
          </a:prstGeom>
          <a:noFill/>
          <a:ln w="19050" cmpd="sng">
            <a:noFill/>
          </a:ln>
        </p:spPr>
        <p:txBody>
          <a:bodyPr wrap="square" rtlCol="0">
            <a:spAutoFit/>
          </a:bodyPr>
          <a:lstStyle/>
          <a:p>
            <a:r>
              <a:rPr lang="en-US" sz="2200" dirty="0" smtClean="0"/>
              <a:t>“The old adage is that reactive power does not travel well.”</a:t>
            </a:r>
            <a:r>
              <a:rPr lang="en-US" sz="1700" i="1" dirty="0" smtClean="0"/>
              <a:t>	</a:t>
            </a:r>
          </a:p>
          <a:p>
            <a:endParaRPr lang="en-US" sz="800" i="1" dirty="0" smtClean="0"/>
          </a:p>
          <a:p>
            <a:pPr lvl="4"/>
            <a:r>
              <a:rPr lang="en-US" sz="1400" i="1" dirty="0" smtClean="0"/>
              <a:t>							Oak Ridge National Laboratory (2008)</a:t>
            </a:r>
            <a:endParaRPr lang="en-US" sz="1400" i="1" dirty="0"/>
          </a:p>
        </p:txBody>
      </p:sp>
      <p:cxnSp>
        <p:nvCxnSpPr>
          <p:cNvPr id="13" name="Straight Arrow Connector 12"/>
          <p:cNvCxnSpPr/>
          <p:nvPr/>
        </p:nvCxnSpPr>
        <p:spPr>
          <a:xfrm flipH="1" flipV="1">
            <a:off x="5759605" y="3505200"/>
            <a:ext cx="932986" cy="762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759605" y="6019800"/>
            <a:ext cx="3384395" cy="276999"/>
          </a:xfrm>
          <a:prstGeom prst="rect">
            <a:avLst/>
          </a:prstGeom>
          <a:noFill/>
        </p:spPr>
        <p:txBody>
          <a:bodyPr wrap="square" rtlCol="0">
            <a:spAutoFit/>
          </a:bodyPr>
          <a:lstStyle/>
          <a:p>
            <a:r>
              <a:rPr lang="en-US" sz="1200" dirty="0" smtClean="0"/>
              <a:t>Source: Oak Ridge National Laboratory (2008)</a:t>
            </a:r>
            <a:endParaRPr lang="en-US" sz="1200" dirty="0"/>
          </a:p>
        </p:txBody>
      </p:sp>
      <p:sp>
        <p:nvSpPr>
          <p:cNvPr id="24" name="Rounded Rectangle 23"/>
          <p:cNvSpPr/>
          <p:nvPr/>
        </p:nvSpPr>
        <p:spPr>
          <a:xfrm>
            <a:off x="6692588" y="2514600"/>
            <a:ext cx="2299011" cy="3276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700" dirty="0" smtClean="0">
              <a:solidFill>
                <a:schemeClr val="tx1"/>
              </a:solidFill>
            </a:endParaRPr>
          </a:p>
          <a:p>
            <a:r>
              <a:rPr lang="en-US" sz="1700" dirty="0" smtClean="0">
                <a:solidFill>
                  <a:schemeClr val="tx1"/>
                </a:solidFill>
              </a:rPr>
              <a:t>T&amp;D lines absorb 8-20x more reactive </a:t>
            </a:r>
            <a:r>
              <a:rPr lang="en-US" sz="1700" dirty="0">
                <a:solidFill>
                  <a:schemeClr val="tx1"/>
                </a:solidFill>
              </a:rPr>
              <a:t>p</a:t>
            </a:r>
            <a:r>
              <a:rPr lang="en-US" sz="1700" dirty="0" smtClean="0">
                <a:solidFill>
                  <a:schemeClr val="tx1"/>
                </a:solidFill>
              </a:rPr>
              <a:t>ower than real power.</a:t>
            </a:r>
          </a:p>
          <a:p>
            <a:endParaRPr lang="en-US" sz="800" dirty="0">
              <a:solidFill>
                <a:schemeClr val="tx1"/>
              </a:solidFill>
            </a:endParaRPr>
          </a:p>
          <a:p>
            <a:r>
              <a:rPr lang="en-US" sz="1700" i="1" dirty="0" smtClean="0">
                <a:solidFill>
                  <a:schemeClr val="tx1"/>
                </a:solidFill>
              </a:rPr>
              <a:t>Prevent Blackouts</a:t>
            </a:r>
            <a:r>
              <a:rPr lang="en-US" sz="1700" dirty="0" smtClean="0">
                <a:solidFill>
                  <a:schemeClr val="tx1"/>
                </a:solidFill>
              </a:rPr>
              <a:t>:</a:t>
            </a:r>
          </a:p>
          <a:p>
            <a:r>
              <a:rPr lang="en-US" sz="1700" dirty="0" smtClean="0">
                <a:solidFill>
                  <a:schemeClr val="tx1"/>
                </a:solidFill>
              </a:rPr>
              <a:t>When a transmission path is lost, remaining lines are heavily loaded and losses are higher.</a:t>
            </a:r>
            <a:endParaRPr lang="en-US" dirty="0">
              <a:solidFill>
                <a:schemeClr val="tx1"/>
              </a:solidFill>
            </a:endParaRPr>
          </a:p>
          <a:p>
            <a:endParaRPr lang="en-US" dirty="0">
              <a:solidFill>
                <a:schemeClr val="tx1"/>
              </a:solidFill>
            </a:endParaRPr>
          </a:p>
        </p:txBody>
      </p:sp>
      <p:pic>
        <p:nvPicPr>
          <p:cNvPr id="8" name="Picture 7" descr="Clean Coalition Logo_no tagline_updated_slideshowedit_zf2 yellow_final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20695232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utterstock_94317997.jpg"/>
          <p:cNvPicPr>
            <a:picLocks/>
          </p:cNvPicPr>
          <p:nvPr/>
        </p:nvPicPr>
        <p:blipFill rotWithShape="1">
          <a:blip r:embed="rId3" cstate="screen">
            <a:extLst>
              <a:ext uri="{28A0092B-C50C-407E-A947-70E740481C1C}">
                <a14:useLocalDpi xmlns:a14="http://schemas.microsoft.com/office/drawing/2010/main"/>
              </a:ext>
            </a:extLst>
          </a:blip>
          <a:srcRect t="-441"/>
          <a:stretch/>
        </p:blipFill>
        <p:spPr>
          <a:xfrm>
            <a:off x="5111497" y="990600"/>
            <a:ext cx="4032503" cy="347472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990600"/>
            <a:ext cx="4029242" cy="3474720"/>
          </a:xfrm>
          <a:prstGeom prst="rect">
            <a:avLst/>
          </a:prstGeom>
        </p:spPr>
      </p:pic>
      <p:sp>
        <p:nvSpPr>
          <p:cNvPr id="2" name="Title 1"/>
          <p:cNvSpPr>
            <a:spLocks noGrp="1"/>
          </p:cNvSpPr>
          <p:nvPr>
            <p:ph type="title"/>
          </p:nvPr>
        </p:nvSpPr>
        <p:spPr>
          <a:xfrm>
            <a:off x="-1" y="0"/>
            <a:ext cx="7658101" cy="762000"/>
          </a:xfrm>
        </p:spPr>
        <p:txBody>
          <a:bodyPr>
            <a:normAutofit/>
          </a:bodyPr>
          <a:lstStyle/>
          <a:p>
            <a:pPr lvl="0"/>
            <a:r>
              <a:rPr lang="en-US" sz="2300" dirty="0" smtClean="0"/>
              <a:t>Replace SONGS – DG/Storage + Advanced Inverters</a:t>
            </a:r>
            <a:endParaRPr lang="en-US" sz="2300" dirty="0"/>
          </a:p>
        </p:txBody>
      </p:sp>
      <p:sp>
        <p:nvSpPr>
          <p:cNvPr id="4" name="Rounded Rectangle 3"/>
          <p:cNvSpPr/>
          <p:nvPr/>
        </p:nvSpPr>
        <p:spPr>
          <a:xfrm>
            <a:off x="237958" y="4800600"/>
            <a:ext cx="3406942" cy="1473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$80 million</a:t>
            </a:r>
          </a:p>
          <a:p>
            <a:pPr algn="ctr"/>
            <a:r>
              <a:rPr lang="en-US" dirty="0" smtClean="0">
                <a:solidFill>
                  <a:schemeClr val="tx1"/>
                </a:solidFill>
              </a:rPr>
              <a:t>2 Synchronous Condensers</a:t>
            </a:r>
          </a:p>
          <a:p>
            <a:pPr algn="ctr"/>
            <a:r>
              <a:rPr lang="en-US" dirty="0" smtClean="0">
                <a:solidFill>
                  <a:schemeClr val="tx1"/>
                </a:solidFill>
              </a:rPr>
              <a:t>San Luis Rey Substation</a:t>
            </a:r>
            <a:br>
              <a:rPr lang="en-US" dirty="0" smtClean="0">
                <a:solidFill>
                  <a:schemeClr val="tx1"/>
                </a:solidFill>
              </a:rPr>
            </a:br>
            <a:r>
              <a:rPr lang="en-US" b="1" dirty="0" smtClean="0">
                <a:solidFill>
                  <a:schemeClr val="tx1"/>
                </a:solidFill>
              </a:rPr>
              <a:t>450 </a:t>
            </a:r>
            <a:r>
              <a:rPr lang="en-US" b="1" dirty="0" err="1" smtClean="0">
                <a:solidFill>
                  <a:schemeClr val="tx1"/>
                </a:solidFill>
              </a:rPr>
              <a:t>MVAr</a:t>
            </a:r>
            <a:endParaRPr lang="en-US" b="1" dirty="0" smtClean="0">
              <a:solidFill>
                <a:schemeClr val="tx1"/>
              </a:solidFill>
            </a:endParaRPr>
          </a:p>
          <a:p>
            <a:pPr algn="ctr"/>
            <a:r>
              <a:rPr lang="en-US" dirty="0" smtClean="0">
                <a:solidFill>
                  <a:schemeClr val="tx1"/>
                </a:solidFill>
              </a:rPr>
              <a:t>(minus line losses = </a:t>
            </a:r>
            <a:r>
              <a:rPr lang="en-US" dirty="0">
                <a:solidFill>
                  <a:schemeClr val="tx1"/>
                </a:solidFill>
              </a:rPr>
              <a:t> </a:t>
            </a:r>
            <a:r>
              <a:rPr lang="en-US" b="1" dirty="0" smtClean="0">
                <a:solidFill>
                  <a:schemeClr val="tx1"/>
                </a:solidFill>
              </a:rPr>
              <a:t>400 </a:t>
            </a:r>
            <a:r>
              <a:rPr lang="en-US" b="1" dirty="0" err="1" smtClean="0">
                <a:solidFill>
                  <a:schemeClr val="tx1"/>
                </a:solidFill>
              </a:rPr>
              <a:t>MVAr</a:t>
            </a:r>
            <a:r>
              <a:rPr lang="en-US" dirty="0" smtClean="0">
                <a:solidFill>
                  <a:schemeClr val="tx1"/>
                </a:solidFill>
              </a:rPr>
              <a:t>)</a:t>
            </a:r>
            <a:endParaRPr lang="en-US" dirty="0">
              <a:solidFill>
                <a:schemeClr val="tx1"/>
              </a:solidFill>
            </a:endParaRPr>
          </a:p>
        </p:txBody>
      </p:sp>
      <p:cxnSp>
        <p:nvCxnSpPr>
          <p:cNvPr id="9" name="Straight Arrow Connector 8"/>
          <p:cNvCxnSpPr>
            <a:stCxn id="4" idx="0"/>
          </p:cNvCxnSpPr>
          <p:nvPr/>
        </p:nvCxnSpPr>
        <p:spPr>
          <a:xfrm flipV="1">
            <a:off x="1941429" y="4465320"/>
            <a:ext cx="234950" cy="335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157579" y="2362200"/>
            <a:ext cx="1024021" cy="769441"/>
          </a:xfrm>
          <a:prstGeom prst="rect">
            <a:avLst/>
          </a:prstGeom>
          <a:noFill/>
        </p:spPr>
        <p:txBody>
          <a:bodyPr wrap="square" rtlCol="0">
            <a:spAutoFit/>
          </a:bodyPr>
          <a:lstStyle/>
          <a:p>
            <a:r>
              <a:rPr lang="en-US" sz="4400" dirty="0" smtClean="0"/>
              <a:t>vs.</a:t>
            </a:r>
            <a:endParaRPr lang="en-US" sz="4400" dirty="0"/>
          </a:p>
        </p:txBody>
      </p:sp>
      <p:sp>
        <p:nvSpPr>
          <p:cNvPr id="20" name="Rounded Rectangle 19"/>
          <p:cNvSpPr/>
          <p:nvPr/>
        </p:nvSpPr>
        <p:spPr>
          <a:xfrm>
            <a:off x="4029242" y="4800600"/>
            <a:ext cx="4886158" cy="1562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000000"/>
                </a:solidFill>
              </a:rPr>
              <a:t>800 MW </a:t>
            </a:r>
            <a:r>
              <a:rPr lang="en-US" dirty="0" smtClean="0">
                <a:solidFill>
                  <a:schemeClr val="tx1"/>
                </a:solidFill>
              </a:rPr>
              <a:t>of DG solar + storage with </a:t>
            </a:r>
            <a:r>
              <a:rPr lang="en-US" dirty="0">
                <a:solidFill>
                  <a:schemeClr val="tx1"/>
                </a:solidFill>
              </a:rPr>
              <a:t>advanced </a:t>
            </a:r>
            <a:r>
              <a:rPr lang="en-US" dirty="0" smtClean="0">
                <a:solidFill>
                  <a:schemeClr val="tx1"/>
                </a:solidFill>
              </a:rPr>
              <a:t>inverters, </a:t>
            </a:r>
            <a:r>
              <a:rPr lang="en-US" dirty="0">
                <a:solidFill>
                  <a:schemeClr val="tx1"/>
                </a:solidFill>
              </a:rPr>
              <a:t>oversized by </a:t>
            </a:r>
            <a:r>
              <a:rPr lang="en-US" dirty="0" smtClean="0">
                <a:solidFill>
                  <a:schemeClr val="tx1"/>
                </a:solidFill>
              </a:rPr>
              <a:t>10% set at </a:t>
            </a:r>
            <a:r>
              <a:rPr lang="en-US" dirty="0">
                <a:solidFill>
                  <a:schemeClr val="tx1"/>
                </a:solidFill>
              </a:rPr>
              <a:t>0.9 Power Factor = </a:t>
            </a:r>
            <a:r>
              <a:rPr lang="en-US" b="1" dirty="0" smtClean="0">
                <a:solidFill>
                  <a:schemeClr val="tx1"/>
                </a:solidFill>
              </a:rPr>
              <a:t>400 </a:t>
            </a:r>
            <a:r>
              <a:rPr lang="en-US" b="1" dirty="0" err="1" smtClean="0">
                <a:solidFill>
                  <a:schemeClr val="tx1"/>
                </a:solidFill>
              </a:rPr>
              <a:t>MVAr</a:t>
            </a:r>
            <a:endParaRPr lang="en-US" b="1" dirty="0" smtClean="0">
              <a:solidFill>
                <a:schemeClr val="tx1"/>
              </a:solidFill>
            </a:endParaRPr>
          </a:p>
          <a:p>
            <a:endParaRPr lang="en-US" sz="1200" b="1" dirty="0">
              <a:solidFill>
                <a:schemeClr val="tx1"/>
              </a:solidFill>
            </a:endParaRPr>
          </a:p>
          <a:p>
            <a:r>
              <a:rPr lang="en-US" b="1" dirty="0" smtClean="0">
                <a:solidFill>
                  <a:schemeClr val="tx1"/>
                </a:solidFill>
              </a:rPr>
              <a:t>CAISO</a:t>
            </a:r>
            <a:r>
              <a:rPr lang="en-US" dirty="0" smtClean="0">
                <a:solidFill>
                  <a:schemeClr val="tx1"/>
                </a:solidFill>
              </a:rPr>
              <a:t> proposed 320 MW DG solar + 580 MW storage = </a:t>
            </a:r>
            <a:r>
              <a:rPr lang="en-US" b="1" dirty="0" smtClean="0">
                <a:solidFill>
                  <a:schemeClr val="tx1"/>
                </a:solidFill>
              </a:rPr>
              <a:t>900 MW </a:t>
            </a:r>
            <a:r>
              <a:rPr lang="en-US" b="1" dirty="0" smtClean="0">
                <a:solidFill>
                  <a:srgbClr val="FF0000"/>
                </a:solidFill>
              </a:rPr>
              <a:t>(plus 1,400 MW of </a:t>
            </a:r>
            <a:r>
              <a:rPr lang="en-US" b="1" dirty="0" err="1" smtClean="0">
                <a:solidFill>
                  <a:srgbClr val="FF0000"/>
                </a:solidFill>
              </a:rPr>
              <a:t>nat</a:t>
            </a:r>
            <a:r>
              <a:rPr lang="en-US" b="1" dirty="0" smtClean="0">
                <a:solidFill>
                  <a:srgbClr val="FF0000"/>
                </a:solidFill>
              </a:rPr>
              <a:t> gas)</a:t>
            </a:r>
            <a:endParaRPr lang="en-US" b="1" dirty="0">
              <a:solidFill>
                <a:srgbClr val="FF0000"/>
              </a:solidFill>
            </a:endParaRPr>
          </a:p>
        </p:txBody>
      </p:sp>
      <p:cxnSp>
        <p:nvCxnSpPr>
          <p:cNvPr id="27" name="Straight Arrow Connector 26"/>
          <p:cNvCxnSpPr>
            <a:stCxn id="20" idx="0"/>
          </p:cNvCxnSpPr>
          <p:nvPr/>
        </p:nvCxnSpPr>
        <p:spPr>
          <a:xfrm flipV="1">
            <a:off x="6472321" y="2667000"/>
            <a:ext cx="1377616" cy="2133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descr="Clean Coalition Logo_no tagline_updated_slideshowedit_zf2 yellow_final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32710317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The California ISO Duck Chart (2012 – 2020)</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 name="Picture 1" descr="Screen Shot 2013-05-09 at 2.18.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498"/>
            <a:ext cx="9144000" cy="5133252"/>
          </a:xfrm>
          <a:prstGeom prst="rect">
            <a:avLst/>
          </a:prstGeom>
        </p:spPr>
      </p:pic>
      <p:pic>
        <p:nvPicPr>
          <p:cNvPr id="3" name="Picture 2" descr="duckcha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0976"/>
            <a:ext cx="9144000" cy="5143500"/>
          </a:xfrm>
          <a:prstGeom prst="rect">
            <a:avLst/>
          </a:prstGeom>
        </p:spPr>
      </p:pic>
      <p:sp>
        <p:nvSpPr>
          <p:cNvPr id="6" name="Rounded Rectangular Callout 5"/>
          <p:cNvSpPr/>
          <p:nvPr/>
        </p:nvSpPr>
        <p:spPr>
          <a:xfrm>
            <a:off x="1838096" y="4277653"/>
            <a:ext cx="1256771" cy="1016000"/>
          </a:xfrm>
          <a:prstGeom prst="wedgeRoundRectCallout">
            <a:avLst>
              <a:gd name="adj1" fmla="val 102343"/>
              <a:gd name="adj2" fmla="val -9166"/>
              <a:gd name="adj3" fmla="val 16667"/>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800000"/>
                </a:solidFill>
              </a:rPr>
              <a:t>5,300 MW 8-11am</a:t>
            </a:r>
            <a:endParaRPr lang="en-US" dirty="0">
              <a:solidFill>
                <a:srgbClr val="800000"/>
              </a:solidFill>
            </a:endParaRPr>
          </a:p>
        </p:txBody>
      </p:sp>
      <p:sp>
        <p:nvSpPr>
          <p:cNvPr id="7" name="Rounded Rectangular Callout 6"/>
          <p:cNvSpPr/>
          <p:nvPr/>
        </p:nvSpPr>
        <p:spPr>
          <a:xfrm>
            <a:off x="6195783" y="4508500"/>
            <a:ext cx="1833299" cy="596899"/>
          </a:xfrm>
          <a:prstGeom prst="wedgeRoundRectCallout">
            <a:avLst>
              <a:gd name="adj1" fmla="val -86669"/>
              <a:gd name="adj2" fmla="val 97935"/>
              <a:gd name="adj3" fmla="val 16667"/>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800000"/>
                </a:solidFill>
              </a:rPr>
              <a:t>Potential </a:t>
            </a:r>
          </a:p>
          <a:p>
            <a:pPr algn="ctr"/>
            <a:r>
              <a:rPr lang="en-US" dirty="0" smtClean="0">
                <a:solidFill>
                  <a:srgbClr val="800000"/>
                </a:solidFill>
              </a:rPr>
              <a:t>over-generation</a:t>
            </a:r>
            <a:endParaRPr lang="en-US" dirty="0">
              <a:solidFill>
                <a:srgbClr val="800000"/>
              </a:solidFill>
            </a:endParaRPr>
          </a:p>
        </p:txBody>
      </p:sp>
      <p:sp>
        <p:nvSpPr>
          <p:cNvPr id="8" name="Rounded Rectangular Callout 7"/>
          <p:cNvSpPr/>
          <p:nvPr/>
        </p:nvSpPr>
        <p:spPr>
          <a:xfrm>
            <a:off x="4657901" y="2615720"/>
            <a:ext cx="1458504" cy="774604"/>
          </a:xfrm>
          <a:prstGeom prst="wedgeRoundRectCallout">
            <a:avLst>
              <a:gd name="adj1" fmla="val 78888"/>
              <a:gd name="adj2" fmla="val -18068"/>
              <a:gd name="adj3" fmla="val 16667"/>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800000"/>
                </a:solidFill>
              </a:rPr>
              <a:t>13,100 MW 5-8pm</a:t>
            </a:r>
            <a:endParaRPr lang="en-US" dirty="0">
              <a:solidFill>
                <a:srgbClr val="800000"/>
              </a:solidFill>
            </a:endParaRPr>
          </a:p>
        </p:txBody>
      </p:sp>
      <p:cxnSp>
        <p:nvCxnSpPr>
          <p:cNvPr id="9" name="Straight Arrow Connector 8"/>
          <p:cNvCxnSpPr/>
          <p:nvPr/>
        </p:nvCxnSpPr>
        <p:spPr>
          <a:xfrm>
            <a:off x="3409499" y="4191517"/>
            <a:ext cx="697282" cy="100673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195783" y="2252264"/>
            <a:ext cx="526950" cy="213122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6487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0"/>
            <a:ext cx="7315200" cy="762000"/>
          </a:xfrm>
        </p:spPr>
        <p:txBody>
          <a:bodyPr/>
          <a:lstStyle/>
          <a:p>
            <a:pPr algn="l" eaLnBrk="1" hangingPunct="1"/>
            <a:r>
              <a:rPr lang="en-US" sz="2400" b="1" dirty="0" smtClean="0">
                <a:solidFill>
                  <a:schemeClr val="bg1"/>
                </a:solidFill>
                <a:latin typeface="Arial" charset="0"/>
                <a:cs typeface="Arial" charset="0"/>
              </a:rPr>
              <a:t>Clean Coalition – Mission and Advisors</a:t>
            </a:r>
          </a:p>
        </p:txBody>
      </p:sp>
      <p:sp>
        <p:nvSpPr>
          <p:cNvPr id="8" name="TextBox 7"/>
          <p:cNvSpPr txBox="1">
            <a:spLocks noChangeArrowheads="1"/>
          </p:cNvSpPr>
          <p:nvPr/>
        </p:nvSpPr>
        <p:spPr bwMode="auto">
          <a:xfrm>
            <a:off x="2743200" y="1782079"/>
            <a:ext cx="3657600" cy="376237"/>
          </a:xfrm>
          <a:prstGeom prst="rect">
            <a:avLst/>
          </a:prstGeom>
          <a:solidFill>
            <a:srgbClr val="249CFF"/>
          </a:solidFill>
          <a:ln w="9525">
            <a:solidFill>
              <a:srgbClr val="B6DCDF"/>
            </a:solidFill>
            <a:miter lim="800000"/>
            <a:headEnd/>
            <a:tailEnd/>
          </a:ln>
          <a:effectLst>
            <a:outerShdw dist="23000" dir="5400000" rotWithShape="0">
              <a:srgbClr val="808080">
                <a:alpha val="34998"/>
              </a:srgbClr>
            </a:outerShdw>
          </a:effectLst>
        </p:spPr>
        <p:txBody>
          <a:bodyPr>
            <a:spAutoFit/>
          </a:bodyPr>
          <a:lstStyle/>
          <a:p>
            <a:pPr algn="ctr" fontAlgn="auto">
              <a:spcBef>
                <a:spcPts val="0"/>
              </a:spcBef>
              <a:spcAft>
                <a:spcPts val="0"/>
              </a:spcAft>
              <a:defRPr/>
            </a:pPr>
            <a:r>
              <a:rPr lang="en-US" dirty="0">
                <a:solidFill>
                  <a:schemeClr val="lt1"/>
                </a:solidFill>
                <a:latin typeface="Calibri"/>
                <a:cs typeface="Calibri"/>
              </a:rPr>
              <a:t>Board of Advisors</a:t>
            </a:r>
          </a:p>
        </p:txBody>
      </p:sp>
      <p:sp>
        <p:nvSpPr>
          <p:cNvPr id="26629" name="Text Box 5"/>
          <p:cNvSpPr txBox="1">
            <a:spLocks noChangeArrowheads="1"/>
          </p:cNvSpPr>
          <p:nvPr/>
        </p:nvSpPr>
        <p:spPr bwMode="auto">
          <a:xfrm>
            <a:off x="-50800" y="2112553"/>
            <a:ext cx="3124200" cy="4196405"/>
          </a:xfrm>
          <a:prstGeom prst="rect">
            <a:avLst/>
          </a:prstGeom>
          <a:noFill/>
          <a:ln w="9525">
            <a:noFill/>
            <a:miter lim="800000"/>
            <a:headEnd/>
            <a:tailEnd/>
          </a:ln>
        </p:spPr>
        <p:txBody>
          <a:bodyPr>
            <a:spAutoFit/>
          </a:bodyPr>
          <a:lstStyle/>
          <a:p>
            <a:pPr algn="ctr">
              <a:lnSpc>
                <a:spcPct val="95000"/>
              </a:lnSpc>
              <a:spcBef>
                <a:spcPct val="50000"/>
              </a:spcBef>
            </a:pPr>
            <a:r>
              <a:rPr lang="en-US" sz="1400" b="1" dirty="0">
                <a:solidFill>
                  <a:srgbClr val="357ECB"/>
                </a:solidFill>
                <a:latin typeface="Calibri" pitchFamily="34" charset="0"/>
                <a:cs typeface="Arial" charset="0"/>
              </a:rPr>
              <a:t>Jeff Anderson</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Co-founder and Former ED, Clean Economy Network</a:t>
            </a:r>
            <a:endParaRPr lang="en-US" sz="1100" dirty="0">
              <a:latin typeface="Calibri" pitchFamily="34" charset="0"/>
              <a:cs typeface="Arial" charset="0"/>
            </a:endParaRPr>
          </a:p>
          <a:p>
            <a:pPr algn="ctr">
              <a:lnSpc>
                <a:spcPct val="95000"/>
              </a:lnSpc>
              <a:spcBef>
                <a:spcPct val="50000"/>
              </a:spcBef>
            </a:pPr>
            <a:r>
              <a:rPr lang="en-US" sz="1400" b="1" dirty="0">
                <a:solidFill>
                  <a:srgbClr val="357ECB"/>
                </a:solidFill>
                <a:latin typeface="Calibri" pitchFamily="34" charset="0"/>
                <a:cs typeface="Arial" charset="0"/>
              </a:rPr>
              <a:t>Josh Becker</a:t>
            </a:r>
            <a:r>
              <a:rPr lang="en-US" sz="1100" dirty="0">
                <a:solidFill>
                  <a:srgbClr val="357ECB"/>
                </a:solidFill>
                <a:latin typeface="Calibri" pitchFamily="34" charset="0"/>
                <a:cs typeface="Arial" charset="0"/>
              </a:rPr>
              <a:t/>
            </a:r>
            <a:br>
              <a:rPr lang="en-US" sz="1100" dirty="0">
                <a:solidFill>
                  <a:srgbClr val="357ECB"/>
                </a:solidFill>
                <a:latin typeface="Calibri" pitchFamily="34" charset="0"/>
                <a:cs typeface="Arial" charset="0"/>
              </a:rPr>
            </a:br>
            <a:r>
              <a:rPr lang="en-US" sz="1100" i="1" dirty="0">
                <a:latin typeface="Calibri" pitchFamily="34" charset="0"/>
                <a:cs typeface="Arial" charset="0"/>
              </a:rPr>
              <a:t>General Partner and Co-founder, New Cycle </a:t>
            </a:r>
            <a:r>
              <a:rPr lang="en-US" sz="1100" i="1" dirty="0" smtClean="0">
                <a:latin typeface="Calibri" pitchFamily="34" charset="0"/>
                <a:cs typeface="Arial" charset="0"/>
              </a:rPr>
              <a:t>Capital</a:t>
            </a:r>
          </a:p>
          <a:p>
            <a:pPr algn="ctr"/>
            <a:endParaRPr lang="en-US" sz="1100" b="1" dirty="0" smtClean="0">
              <a:solidFill>
                <a:srgbClr val="357ECB"/>
              </a:solidFill>
              <a:latin typeface="Calibri" pitchFamily="34" charset="0"/>
              <a:cs typeface="Arial" charset="0"/>
            </a:endParaRPr>
          </a:p>
          <a:p>
            <a:pPr algn="ctr"/>
            <a:r>
              <a:rPr lang="en-US" sz="1400" b="1" dirty="0" smtClean="0">
                <a:solidFill>
                  <a:srgbClr val="357ECB"/>
                </a:solidFill>
                <a:latin typeface="Calibri" pitchFamily="34" charset="0"/>
                <a:cs typeface="Arial" charset="0"/>
              </a:rPr>
              <a:t>Pat Burt</a:t>
            </a:r>
            <a:r>
              <a:rPr lang="en-US" sz="1100" dirty="0" smtClean="0">
                <a:solidFill>
                  <a:srgbClr val="357ECB"/>
                </a:solidFill>
                <a:latin typeface="Calibri" pitchFamily="34" charset="0"/>
                <a:cs typeface="Arial" charset="0"/>
              </a:rPr>
              <a:t/>
            </a:r>
            <a:br>
              <a:rPr lang="en-US" sz="1100" dirty="0" smtClean="0">
                <a:solidFill>
                  <a:srgbClr val="357ECB"/>
                </a:solidFill>
                <a:latin typeface="Calibri" pitchFamily="34" charset="0"/>
                <a:cs typeface="Arial" charset="0"/>
              </a:rPr>
            </a:br>
            <a:r>
              <a:rPr lang="en-US" sz="1100" i="1" dirty="0">
                <a:latin typeface="Calibri" pitchFamily="34" charset="0"/>
                <a:cs typeface="Arial" charset="0"/>
              </a:rPr>
              <a:t>CEO, Palo Alto Tech Group; </a:t>
            </a:r>
          </a:p>
          <a:p>
            <a:pPr algn="ctr"/>
            <a:r>
              <a:rPr lang="en-US" sz="1100" i="1" dirty="0" smtClean="0">
                <a:latin typeface="Calibri" pitchFamily="34" charset="0"/>
                <a:cs typeface="Arial" charset="0"/>
              </a:rPr>
              <a:t>Councilman &amp; Former </a:t>
            </a:r>
            <a:r>
              <a:rPr lang="en-US" sz="1100" i="1" dirty="0">
                <a:latin typeface="Calibri" pitchFamily="34" charset="0"/>
                <a:cs typeface="Arial" charset="0"/>
              </a:rPr>
              <a:t>Mayor, </a:t>
            </a:r>
            <a:r>
              <a:rPr lang="en-US" sz="1100" i="1" dirty="0" smtClean="0">
                <a:latin typeface="Calibri" pitchFamily="34" charset="0"/>
                <a:cs typeface="Arial" charset="0"/>
              </a:rPr>
              <a:t>City of Palo Alto </a:t>
            </a:r>
          </a:p>
          <a:p>
            <a:pPr algn="ctr"/>
            <a:endParaRPr lang="en-US" sz="1100" b="1" i="1" dirty="0">
              <a:solidFill>
                <a:srgbClr val="357ECB"/>
              </a:solidFill>
              <a:latin typeface="Calibri" pitchFamily="34" charset="0"/>
              <a:cs typeface="Arial" charset="0"/>
            </a:endParaRPr>
          </a:p>
          <a:p>
            <a:pPr algn="ctr"/>
            <a:r>
              <a:rPr lang="en-US" sz="1400" b="1" dirty="0" smtClean="0">
                <a:solidFill>
                  <a:srgbClr val="357ECB"/>
                </a:solidFill>
                <a:latin typeface="Calibri" pitchFamily="34" charset="0"/>
                <a:cs typeface="Arial" charset="0"/>
              </a:rPr>
              <a:t>Jeff </a:t>
            </a:r>
            <a:r>
              <a:rPr lang="en-US" sz="1400" b="1" dirty="0">
                <a:solidFill>
                  <a:srgbClr val="357ECB"/>
                </a:solidFill>
                <a:latin typeface="Calibri" pitchFamily="34" charset="0"/>
                <a:cs typeface="Arial" charset="0"/>
              </a:rPr>
              <a:t>Brothers</a:t>
            </a:r>
            <a:r>
              <a:rPr lang="en-US" sz="1100" b="1" dirty="0">
                <a:latin typeface="Calibri" pitchFamily="34" charset="0"/>
                <a:cs typeface="Arial" charset="0"/>
              </a:rPr>
              <a:t/>
            </a:r>
            <a:br>
              <a:rPr lang="en-US" sz="1100" b="1" dirty="0">
                <a:latin typeface="Calibri" pitchFamily="34" charset="0"/>
                <a:cs typeface="Arial" charset="0"/>
              </a:rPr>
            </a:br>
            <a:r>
              <a:rPr lang="en-US" sz="1100" i="1" dirty="0">
                <a:latin typeface="Calibri" pitchFamily="34" charset="0"/>
                <a:cs typeface="Arial" charset="0"/>
              </a:rPr>
              <a:t>CEO, Sol Orchard</a:t>
            </a:r>
            <a:endParaRPr lang="en-US" sz="1100" dirty="0">
              <a:latin typeface="Calibri" pitchFamily="34" charset="0"/>
              <a:cs typeface="Arial" charset="0"/>
            </a:endParaRPr>
          </a:p>
          <a:p>
            <a:pPr algn="ctr">
              <a:lnSpc>
                <a:spcPct val="95000"/>
              </a:lnSpc>
              <a:spcBef>
                <a:spcPct val="50000"/>
              </a:spcBef>
            </a:pPr>
            <a:r>
              <a:rPr lang="en-US" sz="1400" b="1" dirty="0">
                <a:solidFill>
                  <a:srgbClr val="357ECB"/>
                </a:solidFill>
                <a:latin typeface="Calibri" pitchFamily="34" charset="0"/>
                <a:cs typeface="Calibri" pitchFamily="34" charset="0"/>
              </a:rPr>
              <a:t>Jeffrey Byron</a:t>
            </a:r>
            <a:r>
              <a:rPr lang="en-US" sz="1400" dirty="0">
                <a:latin typeface="Calibri" pitchFamily="34" charset="0"/>
                <a:cs typeface="Calibri" pitchFamily="34" charset="0"/>
              </a:rPr>
              <a:t/>
            </a:r>
            <a:br>
              <a:rPr lang="en-US" sz="1400" dirty="0">
                <a:latin typeface="Calibri" pitchFamily="34" charset="0"/>
                <a:cs typeface="Calibri" pitchFamily="34" charset="0"/>
              </a:rPr>
            </a:br>
            <a:r>
              <a:rPr lang="en-US" sz="1100" i="1" dirty="0">
                <a:latin typeface="Calibri" pitchFamily="34" charset="0"/>
                <a:cs typeface="Calibri" pitchFamily="34" charset="0"/>
              </a:rPr>
              <a:t>Vice Chairman National Board of Directors, </a:t>
            </a:r>
            <a:r>
              <a:rPr lang="en-US" sz="1100" i="1" dirty="0" err="1">
                <a:latin typeface="Calibri" pitchFamily="34" charset="0"/>
                <a:cs typeface="Calibri" pitchFamily="34" charset="0"/>
              </a:rPr>
              <a:t>Cleantech</a:t>
            </a:r>
            <a:r>
              <a:rPr lang="en-US" sz="1100" i="1" dirty="0">
                <a:latin typeface="Calibri" pitchFamily="34" charset="0"/>
                <a:cs typeface="Calibri" pitchFamily="34" charset="0"/>
              </a:rPr>
              <a:t> Open; </a:t>
            </a:r>
            <a:r>
              <a:rPr lang="en-US" sz="1100" i="1" dirty="0" smtClean="0">
                <a:latin typeface="Calibri" pitchFamily="34" charset="0"/>
                <a:cs typeface="Calibri" pitchFamily="34" charset="0"/>
              </a:rPr>
              <a:t>Former Commissioner, CEC</a:t>
            </a:r>
            <a:endParaRPr lang="en-US" sz="1100" i="1" dirty="0">
              <a:latin typeface="Calibri" pitchFamily="34" charset="0"/>
              <a:cs typeface="Calibri" pitchFamily="34" charset="0"/>
            </a:endParaRPr>
          </a:p>
          <a:p>
            <a:pPr algn="ctr">
              <a:lnSpc>
                <a:spcPct val="95000"/>
              </a:lnSpc>
              <a:spcBef>
                <a:spcPct val="50000"/>
              </a:spcBef>
            </a:pPr>
            <a:r>
              <a:rPr lang="en-US" sz="1400" b="1" dirty="0" smtClean="0">
                <a:solidFill>
                  <a:srgbClr val="357ECB"/>
                </a:solidFill>
                <a:latin typeface="Calibri" pitchFamily="34" charset="0"/>
                <a:cs typeface="Arial" charset="0"/>
              </a:rPr>
              <a:t>Rick </a:t>
            </a:r>
            <a:r>
              <a:rPr lang="en-US" sz="1400" b="1" dirty="0" err="1">
                <a:solidFill>
                  <a:srgbClr val="357ECB"/>
                </a:solidFill>
                <a:latin typeface="Calibri" pitchFamily="34" charset="0"/>
                <a:cs typeface="Arial" charset="0"/>
              </a:rPr>
              <a:t>DeGolia</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Senior Business Advisor, </a:t>
            </a:r>
            <a:r>
              <a:rPr lang="en-US" sz="1100" i="1" dirty="0" err="1">
                <a:latin typeface="Calibri" pitchFamily="34" charset="0"/>
                <a:cs typeface="Arial" charset="0"/>
              </a:rPr>
              <a:t>InVisM</a:t>
            </a:r>
            <a:r>
              <a:rPr lang="en-US" sz="1100" i="1" dirty="0">
                <a:latin typeface="Calibri" pitchFamily="34" charset="0"/>
                <a:cs typeface="Arial" charset="0"/>
              </a:rPr>
              <a:t>, Inc</a:t>
            </a:r>
            <a:r>
              <a:rPr lang="en-US" sz="1100" i="1" dirty="0" smtClean="0">
                <a:latin typeface="Calibri" pitchFamily="34" charset="0"/>
                <a:cs typeface="Arial" charset="0"/>
              </a:rPr>
              <a:t>.</a:t>
            </a:r>
          </a:p>
          <a:p>
            <a:pPr algn="ctr">
              <a:lnSpc>
                <a:spcPct val="95000"/>
              </a:lnSpc>
              <a:spcBef>
                <a:spcPct val="50000"/>
              </a:spcBef>
            </a:pPr>
            <a:r>
              <a:rPr lang="en-US" sz="1400" b="1" dirty="0">
                <a:solidFill>
                  <a:srgbClr val="357ECB"/>
                </a:solidFill>
                <a:latin typeface="Calibri" pitchFamily="34" charset="0"/>
              </a:rPr>
              <a:t>John </a:t>
            </a:r>
            <a:r>
              <a:rPr lang="en-US" sz="1400" b="1" dirty="0" err="1">
                <a:solidFill>
                  <a:srgbClr val="357ECB"/>
                </a:solidFill>
                <a:latin typeface="Calibri" pitchFamily="34" charset="0"/>
              </a:rPr>
              <a:t>Geesman</a:t>
            </a:r>
            <a:r>
              <a:rPr lang="en-US" sz="1400" b="1" dirty="0">
                <a:solidFill>
                  <a:srgbClr val="357ECB"/>
                </a:solidFill>
                <a:latin typeface="Calibri" pitchFamily="34" charset="0"/>
              </a:rPr>
              <a:t/>
            </a:r>
            <a:br>
              <a:rPr lang="en-US" sz="1400" b="1" dirty="0">
                <a:solidFill>
                  <a:srgbClr val="357ECB"/>
                </a:solidFill>
                <a:latin typeface="Calibri" pitchFamily="34" charset="0"/>
              </a:rPr>
            </a:br>
            <a:r>
              <a:rPr lang="en-US" sz="1100" i="1" dirty="0">
                <a:latin typeface="Calibri" pitchFamily="34" charset="0"/>
              </a:rPr>
              <a:t>Former Commissioner, </a:t>
            </a:r>
            <a:r>
              <a:rPr lang="en-US" sz="1100" i="1" dirty="0" smtClean="0">
                <a:latin typeface="Calibri" pitchFamily="34" charset="0"/>
              </a:rPr>
              <a:t>CEC</a:t>
            </a:r>
            <a:endParaRPr lang="en-US" sz="1100" i="1" dirty="0" smtClean="0">
              <a:latin typeface="Calibri" pitchFamily="34" charset="0"/>
              <a:cs typeface="Arial" charset="0"/>
            </a:endParaRPr>
          </a:p>
          <a:p>
            <a:pPr algn="ctr">
              <a:lnSpc>
                <a:spcPct val="95000"/>
              </a:lnSpc>
              <a:spcBef>
                <a:spcPct val="50000"/>
              </a:spcBef>
            </a:pPr>
            <a:endParaRPr lang="en-US" sz="1100" i="1" dirty="0">
              <a:latin typeface="Calibri" pitchFamily="34" charset="0"/>
              <a:cs typeface="Arial" charset="0"/>
            </a:endParaRPr>
          </a:p>
        </p:txBody>
      </p:sp>
      <p:sp>
        <p:nvSpPr>
          <p:cNvPr id="26630" name="Text Box 6"/>
          <p:cNvSpPr txBox="1">
            <a:spLocks noChangeArrowheads="1"/>
          </p:cNvSpPr>
          <p:nvPr/>
        </p:nvSpPr>
        <p:spPr bwMode="auto">
          <a:xfrm>
            <a:off x="3048000" y="2107016"/>
            <a:ext cx="3048000" cy="4447371"/>
          </a:xfrm>
          <a:prstGeom prst="rect">
            <a:avLst/>
          </a:prstGeom>
          <a:noFill/>
          <a:ln w="9525">
            <a:noFill/>
            <a:miter lim="800000"/>
            <a:headEnd/>
            <a:tailEnd/>
          </a:ln>
        </p:spPr>
        <p:txBody>
          <a:bodyPr>
            <a:spAutoFit/>
          </a:bodyPr>
          <a:lstStyle/>
          <a:p>
            <a:pPr algn="ctr">
              <a:spcBef>
                <a:spcPct val="50000"/>
              </a:spcBef>
            </a:pPr>
            <a:r>
              <a:rPr lang="en-US" sz="1400" b="1" dirty="0" smtClean="0">
                <a:solidFill>
                  <a:srgbClr val="357ECB"/>
                </a:solidFill>
                <a:latin typeface="Calibri" pitchFamily="34" charset="0"/>
              </a:rPr>
              <a:t>Eric </a:t>
            </a:r>
            <a:r>
              <a:rPr lang="en-US" sz="1400" b="1" dirty="0" err="1" smtClean="0">
                <a:solidFill>
                  <a:srgbClr val="357ECB"/>
                </a:solidFill>
                <a:latin typeface="Calibri" pitchFamily="34" charset="0"/>
              </a:rPr>
              <a:t>Gimon</a:t>
            </a:r>
            <a:r>
              <a:rPr lang="en-US" sz="1400" b="1" dirty="0">
                <a:solidFill>
                  <a:srgbClr val="357ECB"/>
                </a:solidFill>
                <a:latin typeface="Calibri" pitchFamily="34" charset="0"/>
              </a:rPr>
              <a:t/>
            </a:r>
            <a:br>
              <a:rPr lang="en-US" sz="1400" b="1" dirty="0">
                <a:solidFill>
                  <a:srgbClr val="357ECB"/>
                </a:solidFill>
                <a:latin typeface="Calibri" pitchFamily="34" charset="0"/>
              </a:rPr>
            </a:br>
            <a:r>
              <a:rPr lang="en-US" sz="1100" i="1" dirty="0" smtClean="0">
                <a:latin typeface="Calibri" pitchFamily="34" charset="0"/>
              </a:rPr>
              <a:t>Independent Energy Expert</a:t>
            </a:r>
            <a:endParaRPr lang="en-US" sz="1100" b="1" dirty="0" smtClean="0">
              <a:solidFill>
                <a:srgbClr val="357ECB"/>
              </a:solidFill>
              <a:latin typeface="Calibri" pitchFamily="34" charset="0"/>
              <a:cs typeface="Arial" charset="0"/>
            </a:endParaRPr>
          </a:p>
          <a:p>
            <a:pPr algn="ctr">
              <a:spcBef>
                <a:spcPct val="50000"/>
              </a:spcBef>
            </a:pPr>
            <a:r>
              <a:rPr lang="en-US" sz="1400" b="1" dirty="0" smtClean="0">
                <a:solidFill>
                  <a:srgbClr val="357ECB"/>
                </a:solidFill>
                <a:latin typeface="Calibri" pitchFamily="34" charset="0"/>
                <a:cs typeface="Arial" charset="0"/>
              </a:rPr>
              <a:t>Patricia </a:t>
            </a:r>
            <a:r>
              <a:rPr lang="en-US" sz="1400" b="1" dirty="0" err="1">
                <a:solidFill>
                  <a:srgbClr val="357ECB"/>
                </a:solidFill>
                <a:latin typeface="Calibri" pitchFamily="34" charset="0"/>
                <a:cs typeface="Arial" charset="0"/>
              </a:rPr>
              <a:t>Glaza</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Principal, Arsenal Venture </a:t>
            </a:r>
            <a:r>
              <a:rPr lang="en-US" sz="1100" i="1" dirty="0" smtClean="0">
                <a:latin typeface="Calibri" pitchFamily="34" charset="0"/>
                <a:cs typeface="Arial" charset="0"/>
              </a:rPr>
              <a:t>Partners</a:t>
            </a:r>
          </a:p>
          <a:p>
            <a:pPr algn="ctr">
              <a:spcBef>
                <a:spcPct val="50000"/>
              </a:spcBef>
            </a:pPr>
            <a:r>
              <a:rPr lang="en-US" sz="1400" b="1" dirty="0" smtClean="0">
                <a:solidFill>
                  <a:srgbClr val="357ECB"/>
                </a:solidFill>
                <a:latin typeface="Calibri" pitchFamily="34" charset="0"/>
                <a:cs typeface="Arial" charset="0"/>
              </a:rPr>
              <a:t>Mark Z. Jacobson</a:t>
            </a:r>
            <a:r>
              <a:rPr lang="en-US" sz="1100" b="1" dirty="0" smtClean="0">
                <a:solidFill>
                  <a:srgbClr val="357ECB"/>
                </a:solidFill>
                <a:latin typeface="Calibri" pitchFamily="34" charset="0"/>
                <a:cs typeface="Arial" charset="0"/>
              </a:rPr>
              <a:t/>
            </a:r>
            <a:br>
              <a:rPr lang="en-US" sz="1100" b="1" dirty="0" smtClean="0">
                <a:solidFill>
                  <a:srgbClr val="357ECB"/>
                </a:solidFill>
                <a:latin typeface="Calibri" pitchFamily="34" charset="0"/>
                <a:cs typeface="Arial" charset="0"/>
              </a:rPr>
            </a:br>
            <a:r>
              <a:rPr lang="en-US" sz="1100" i="1" dirty="0">
                <a:latin typeface="Calibri" pitchFamily="34" charset="0"/>
                <a:cs typeface="Arial" charset="0"/>
              </a:rPr>
              <a:t>Director of the Atmosphere/Energy Program &amp; Professor of Civil and Environmental </a:t>
            </a:r>
            <a:r>
              <a:rPr lang="en-US" sz="1100" i="1" dirty="0" smtClean="0">
                <a:latin typeface="Calibri" pitchFamily="34" charset="0"/>
                <a:cs typeface="Arial" charset="0"/>
              </a:rPr>
              <a:t>Engineering, Stanford University</a:t>
            </a:r>
          </a:p>
          <a:p>
            <a:pPr algn="ctr">
              <a:spcBef>
                <a:spcPct val="50000"/>
              </a:spcBef>
            </a:pPr>
            <a:r>
              <a:rPr lang="en-US" sz="1400" b="1" dirty="0" smtClean="0">
                <a:solidFill>
                  <a:srgbClr val="357ECB"/>
                </a:solidFill>
                <a:latin typeface="Calibri" pitchFamily="34" charset="0"/>
                <a:cs typeface="Arial" charset="0"/>
              </a:rPr>
              <a:t>Dan </a:t>
            </a:r>
            <a:r>
              <a:rPr lang="en-US" sz="1400" b="1" dirty="0" err="1" smtClean="0">
                <a:solidFill>
                  <a:srgbClr val="357ECB"/>
                </a:solidFill>
                <a:latin typeface="Calibri" pitchFamily="34" charset="0"/>
                <a:cs typeface="Arial" charset="0"/>
              </a:rPr>
              <a:t>Kammen</a:t>
            </a:r>
            <a:r>
              <a:rPr lang="en-US" sz="1100" b="1" dirty="0" smtClean="0">
                <a:solidFill>
                  <a:srgbClr val="357ECB"/>
                </a:solidFill>
                <a:latin typeface="Calibri" pitchFamily="34" charset="0"/>
                <a:cs typeface="Arial" charset="0"/>
              </a:rPr>
              <a:t/>
            </a:r>
            <a:br>
              <a:rPr lang="en-US" sz="1100" b="1" dirty="0" smtClean="0">
                <a:solidFill>
                  <a:srgbClr val="357ECB"/>
                </a:solidFill>
                <a:latin typeface="Calibri" pitchFamily="34" charset="0"/>
                <a:cs typeface="Arial" charset="0"/>
              </a:rPr>
            </a:br>
            <a:r>
              <a:rPr lang="en-US" sz="1100" i="1" dirty="0" smtClean="0">
                <a:latin typeface="Calibri" pitchFamily="34" charset="0"/>
                <a:cs typeface="Arial" charset="0"/>
              </a:rPr>
              <a:t>Director of the Renewable and Appropriate Energy Laboratory at UC Berkeley; Former </a:t>
            </a:r>
            <a:r>
              <a:rPr lang="en-US" sz="1100" i="1" dirty="0" smtClean="0">
                <a:latin typeface="Calibri" pitchFamily="34" charset="0"/>
              </a:rPr>
              <a:t>Chief Technical Specialist for RE &amp; EE, World Bank</a:t>
            </a:r>
            <a:endParaRPr lang="en-US" sz="1100" i="1" dirty="0" smtClean="0">
              <a:latin typeface="Calibri" pitchFamily="34" charset="0"/>
              <a:cs typeface="Arial" charset="0"/>
            </a:endParaRPr>
          </a:p>
          <a:p>
            <a:pPr algn="ctr">
              <a:spcBef>
                <a:spcPct val="50000"/>
              </a:spcBef>
            </a:pPr>
            <a:r>
              <a:rPr lang="en-US" sz="1400" b="1" dirty="0" smtClean="0">
                <a:solidFill>
                  <a:srgbClr val="357ECB"/>
                </a:solidFill>
                <a:latin typeface="Calibri" pitchFamily="34" charset="0"/>
                <a:cs typeface="Arial" charset="0"/>
              </a:rPr>
              <a:t>Fred </a:t>
            </a:r>
            <a:r>
              <a:rPr lang="en-US" sz="1400" b="1" dirty="0" err="1">
                <a:solidFill>
                  <a:srgbClr val="357ECB"/>
                </a:solidFill>
                <a:latin typeface="Calibri" pitchFamily="34" charset="0"/>
                <a:cs typeface="Arial" charset="0"/>
              </a:rPr>
              <a:t>Keeley</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Treasurer, Santa Cruz County, and Former Speaker pro Tempore of the California State </a:t>
            </a:r>
            <a:r>
              <a:rPr lang="en-US" sz="1100" i="1" dirty="0" smtClean="0">
                <a:latin typeface="Calibri" pitchFamily="34" charset="0"/>
                <a:cs typeface="Arial" charset="0"/>
              </a:rPr>
              <a:t>Assembly</a:t>
            </a:r>
          </a:p>
          <a:p>
            <a:pPr algn="ctr">
              <a:spcBef>
                <a:spcPct val="50000"/>
              </a:spcBef>
            </a:pPr>
            <a:r>
              <a:rPr lang="en-US" sz="1400" b="1" dirty="0">
                <a:solidFill>
                  <a:srgbClr val="357ECB"/>
                </a:solidFill>
                <a:latin typeface="Calibri" pitchFamily="34" charset="0"/>
                <a:cs typeface="Arial" charset="0"/>
              </a:rPr>
              <a:t>Felix Kramer</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Founder, California Cars </a:t>
            </a:r>
            <a:r>
              <a:rPr lang="en-US" sz="1100" i="1" dirty="0" smtClean="0">
                <a:latin typeface="Calibri" pitchFamily="34" charset="0"/>
                <a:cs typeface="Arial" charset="0"/>
              </a:rPr>
              <a:t>Initiative</a:t>
            </a:r>
          </a:p>
          <a:p>
            <a:pPr algn="ctr">
              <a:spcBef>
                <a:spcPct val="50000"/>
              </a:spcBef>
            </a:pPr>
            <a:r>
              <a:rPr lang="en-US" sz="1400" b="1" dirty="0">
                <a:solidFill>
                  <a:srgbClr val="357ECB"/>
                </a:solidFill>
                <a:latin typeface="Calibri" pitchFamily="34" charset="0"/>
              </a:rPr>
              <a:t>Amory B. </a:t>
            </a:r>
            <a:r>
              <a:rPr lang="en-US" sz="1400" b="1" dirty="0" err="1">
                <a:solidFill>
                  <a:srgbClr val="357ECB"/>
                </a:solidFill>
                <a:latin typeface="Calibri" pitchFamily="34" charset="0"/>
              </a:rPr>
              <a:t>Lovins</a:t>
            </a:r>
            <a:r>
              <a:rPr lang="en-US" sz="1100" b="1" dirty="0">
                <a:solidFill>
                  <a:srgbClr val="357ECB"/>
                </a:solidFill>
                <a:latin typeface="Calibri" pitchFamily="34" charset="0"/>
              </a:rPr>
              <a:t/>
            </a:r>
            <a:br>
              <a:rPr lang="en-US" sz="1100" b="1" dirty="0">
                <a:solidFill>
                  <a:srgbClr val="357ECB"/>
                </a:solidFill>
                <a:latin typeface="Calibri" pitchFamily="34" charset="0"/>
              </a:rPr>
            </a:br>
            <a:r>
              <a:rPr lang="en-US" sz="1100" i="1" dirty="0">
                <a:latin typeface="Calibri" pitchFamily="34" charset="0"/>
              </a:rPr>
              <a:t>Chairman and Chief Scientist, Rocky Mountain </a:t>
            </a:r>
            <a:r>
              <a:rPr lang="en-US" sz="1100" i="1" dirty="0" smtClean="0">
                <a:latin typeface="Calibri" pitchFamily="34" charset="0"/>
              </a:rPr>
              <a:t>Institute</a:t>
            </a:r>
            <a:endParaRPr lang="en-US" sz="1100" i="1" dirty="0">
              <a:latin typeface="Calibri" pitchFamily="34" charset="0"/>
              <a:cs typeface="Arial" charset="0"/>
            </a:endParaRPr>
          </a:p>
        </p:txBody>
      </p:sp>
      <p:sp>
        <p:nvSpPr>
          <p:cNvPr id="26631" name="Text Box 7"/>
          <p:cNvSpPr txBox="1">
            <a:spLocks noChangeArrowheads="1"/>
          </p:cNvSpPr>
          <p:nvPr/>
        </p:nvSpPr>
        <p:spPr bwMode="auto">
          <a:xfrm>
            <a:off x="6096000" y="2008062"/>
            <a:ext cx="3048000" cy="4447371"/>
          </a:xfrm>
          <a:prstGeom prst="rect">
            <a:avLst/>
          </a:prstGeom>
          <a:noFill/>
          <a:ln w="9525">
            <a:noFill/>
            <a:miter lim="800000"/>
            <a:headEnd/>
            <a:tailEnd/>
          </a:ln>
        </p:spPr>
        <p:txBody>
          <a:bodyPr>
            <a:spAutoFit/>
          </a:bodyPr>
          <a:lstStyle/>
          <a:p>
            <a:pPr algn="ctr">
              <a:spcBef>
                <a:spcPct val="50000"/>
              </a:spcBef>
            </a:pPr>
            <a:r>
              <a:rPr lang="en-US" sz="1400" b="1" dirty="0">
                <a:solidFill>
                  <a:srgbClr val="357ECB"/>
                </a:solidFill>
                <a:latin typeface="Calibri" pitchFamily="34" charset="0"/>
                <a:cs typeface="Arial" charset="0"/>
              </a:rPr>
              <a:t>L. Hunter </a:t>
            </a:r>
            <a:r>
              <a:rPr lang="en-US" sz="1400" b="1" dirty="0" err="1">
                <a:solidFill>
                  <a:srgbClr val="357ECB"/>
                </a:solidFill>
                <a:latin typeface="Calibri" pitchFamily="34" charset="0"/>
                <a:cs typeface="Arial" charset="0"/>
              </a:rPr>
              <a:t>Lovins</a:t>
            </a:r>
            <a:r>
              <a:rPr lang="en-US" sz="1400" b="1" dirty="0">
                <a:solidFill>
                  <a:srgbClr val="357ECB"/>
                </a:solidFill>
                <a:latin typeface="Calibri" pitchFamily="34" charset="0"/>
                <a:cs typeface="Arial" charset="0"/>
              </a:rPr>
              <a:t/>
            </a:r>
            <a:br>
              <a:rPr lang="en-US" sz="1400" b="1" dirty="0">
                <a:solidFill>
                  <a:srgbClr val="357ECB"/>
                </a:solidFill>
                <a:latin typeface="Calibri" pitchFamily="34" charset="0"/>
                <a:cs typeface="Arial" charset="0"/>
              </a:rPr>
            </a:br>
            <a:r>
              <a:rPr lang="en-US" sz="1100" i="1" dirty="0">
                <a:latin typeface="Calibri" pitchFamily="34" charset="0"/>
                <a:cs typeface="Arial" charset="0"/>
              </a:rPr>
              <a:t>President, Natural Capitalism </a:t>
            </a:r>
            <a:r>
              <a:rPr lang="en-US" sz="1100" i="1" dirty="0" smtClean="0">
                <a:latin typeface="Calibri" pitchFamily="34" charset="0"/>
                <a:cs typeface="Arial" charset="0"/>
              </a:rPr>
              <a:t>Solutions</a:t>
            </a:r>
            <a:endParaRPr lang="en-US" sz="1100" b="1" dirty="0" smtClean="0">
              <a:solidFill>
                <a:srgbClr val="357ECB"/>
              </a:solidFill>
              <a:latin typeface="Calibri" pitchFamily="34" charset="0"/>
              <a:cs typeface="Calibri" pitchFamily="34" charset="0"/>
            </a:endParaRPr>
          </a:p>
          <a:p>
            <a:pPr algn="ctr">
              <a:spcBef>
                <a:spcPct val="50000"/>
              </a:spcBef>
            </a:pPr>
            <a:r>
              <a:rPr lang="en-US" sz="1400" b="1" dirty="0" err="1" smtClean="0">
                <a:solidFill>
                  <a:srgbClr val="357ECB"/>
                </a:solidFill>
                <a:latin typeface="Calibri" pitchFamily="34" charset="0"/>
                <a:cs typeface="Calibri" pitchFamily="34" charset="0"/>
              </a:rPr>
              <a:t>Ramamoorthy</a:t>
            </a:r>
            <a:r>
              <a:rPr lang="en-US" sz="1400" b="1" dirty="0" smtClean="0">
                <a:solidFill>
                  <a:srgbClr val="357ECB"/>
                </a:solidFill>
                <a:latin typeface="Calibri" pitchFamily="34" charset="0"/>
                <a:cs typeface="Calibri" pitchFamily="34" charset="0"/>
              </a:rPr>
              <a:t> Ramesh</a:t>
            </a:r>
            <a:br>
              <a:rPr lang="en-US" sz="1400" b="1" dirty="0" smtClean="0">
                <a:solidFill>
                  <a:srgbClr val="357ECB"/>
                </a:solidFill>
                <a:latin typeface="Calibri" pitchFamily="34" charset="0"/>
                <a:cs typeface="Calibri" pitchFamily="34" charset="0"/>
              </a:rPr>
            </a:br>
            <a:r>
              <a:rPr lang="en-US" sz="1100" i="1" dirty="0" smtClean="0">
                <a:latin typeface="Calibri" pitchFamily="34" charset="0"/>
                <a:cs typeface="Calibri" pitchFamily="34" charset="0"/>
              </a:rPr>
              <a:t>Founding Director, DOE </a:t>
            </a:r>
            <a:r>
              <a:rPr lang="en-US" sz="1100" i="1" dirty="0" err="1" smtClean="0">
                <a:latin typeface="Calibri" pitchFamily="34" charset="0"/>
                <a:cs typeface="Calibri" pitchFamily="34" charset="0"/>
              </a:rPr>
              <a:t>SunShot</a:t>
            </a:r>
            <a:r>
              <a:rPr lang="en-US" sz="1100" i="1" dirty="0" smtClean="0">
                <a:latin typeface="Calibri" pitchFamily="34" charset="0"/>
                <a:cs typeface="Calibri" pitchFamily="34" charset="0"/>
              </a:rPr>
              <a:t> Initiative</a:t>
            </a:r>
            <a:endParaRPr lang="en-US" sz="1100" dirty="0" smtClean="0">
              <a:latin typeface="Calibri" pitchFamily="34" charset="0"/>
              <a:cs typeface="Calibri" pitchFamily="34" charset="0"/>
            </a:endParaRPr>
          </a:p>
          <a:p>
            <a:pPr algn="ctr">
              <a:spcBef>
                <a:spcPct val="50000"/>
              </a:spcBef>
            </a:pPr>
            <a:r>
              <a:rPr lang="en-US" sz="1400" b="1" dirty="0" smtClean="0">
                <a:solidFill>
                  <a:srgbClr val="357ECB"/>
                </a:solidFill>
                <a:latin typeface="Calibri" pitchFamily="34" charset="0"/>
                <a:cs typeface="Arial" charset="0"/>
              </a:rPr>
              <a:t>Governor </a:t>
            </a:r>
            <a:r>
              <a:rPr lang="en-US" sz="1400" b="1" dirty="0">
                <a:solidFill>
                  <a:srgbClr val="357ECB"/>
                </a:solidFill>
                <a:latin typeface="Calibri" pitchFamily="34" charset="0"/>
                <a:cs typeface="Arial" charset="0"/>
              </a:rPr>
              <a:t>Bill Ritter</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Director, Colorado State University’s Center for the New Energy Economy, and Former Colorado Governor</a:t>
            </a:r>
          </a:p>
          <a:p>
            <a:pPr algn="ctr">
              <a:spcBef>
                <a:spcPct val="50000"/>
              </a:spcBef>
            </a:pPr>
            <a:r>
              <a:rPr lang="en-US" sz="1400" b="1" dirty="0">
                <a:solidFill>
                  <a:srgbClr val="357ECB"/>
                </a:solidFill>
                <a:latin typeface="Calibri" pitchFamily="34" charset="0"/>
                <a:cs typeface="Arial" charset="0"/>
              </a:rPr>
              <a:t>Terry </a:t>
            </a:r>
            <a:r>
              <a:rPr lang="en-US" sz="1400" b="1" dirty="0" err="1">
                <a:solidFill>
                  <a:srgbClr val="357ECB"/>
                </a:solidFill>
                <a:latin typeface="Calibri" pitchFamily="34" charset="0"/>
                <a:cs typeface="Arial" charset="0"/>
              </a:rPr>
              <a:t>Tamminen</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Former Secretary of the California EPA and Special Advisor to CA Governor Arnold Schwarzenegger</a:t>
            </a:r>
            <a:endParaRPr lang="en-US" sz="1100"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Jim Weldon</a:t>
            </a:r>
            <a:r>
              <a:rPr lang="en-US" sz="1100" dirty="0">
                <a:latin typeface="Calibri" pitchFamily="34" charset="0"/>
                <a:cs typeface="Arial" charset="0"/>
              </a:rPr>
              <a:t/>
            </a:r>
            <a:br>
              <a:rPr lang="en-US" sz="1100" dirty="0">
                <a:latin typeface="Calibri" pitchFamily="34" charset="0"/>
                <a:cs typeface="Arial" charset="0"/>
              </a:rPr>
            </a:br>
            <a:r>
              <a:rPr lang="en-US" sz="1100" i="1" dirty="0" smtClean="0">
                <a:latin typeface="Calibri" pitchFamily="34" charset="0"/>
                <a:cs typeface="Arial" charset="0"/>
              </a:rPr>
              <a:t>Technology Executive</a:t>
            </a:r>
            <a:endParaRPr lang="en-US" sz="1100"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R. James Woolsey</a:t>
            </a:r>
            <a:r>
              <a:rPr lang="en-US" sz="1100" dirty="0">
                <a:latin typeface="Calibri" pitchFamily="34" charset="0"/>
                <a:cs typeface="Arial" charset="0"/>
              </a:rPr>
              <a:t/>
            </a:r>
            <a:br>
              <a:rPr lang="en-US" sz="1100" dirty="0">
                <a:latin typeface="Calibri" pitchFamily="34" charset="0"/>
                <a:cs typeface="Arial" charset="0"/>
              </a:rPr>
            </a:br>
            <a:r>
              <a:rPr lang="en-US" sz="1100" i="1" dirty="0" smtClean="0">
                <a:latin typeface="Calibri" pitchFamily="34" charset="0"/>
                <a:cs typeface="Arial" charset="0"/>
              </a:rPr>
              <a:t>Chairman, Foundation for the Defense of Democracies;</a:t>
            </a:r>
            <a:r>
              <a:rPr lang="en-US" sz="1100" i="1" dirty="0">
                <a:latin typeface="Calibri" pitchFamily="34" charset="0"/>
                <a:cs typeface="Arial" charset="0"/>
              </a:rPr>
              <a:t> </a:t>
            </a:r>
            <a:r>
              <a:rPr lang="en-US" sz="1100" i="1" dirty="0" smtClean="0">
                <a:latin typeface="Calibri" pitchFamily="34" charset="0"/>
                <a:cs typeface="Arial" charset="0"/>
              </a:rPr>
              <a:t>Former </a:t>
            </a:r>
            <a:r>
              <a:rPr lang="en-US" sz="1100" i="1" dirty="0">
                <a:latin typeface="Calibri" pitchFamily="34" charset="0"/>
                <a:cs typeface="Arial" charset="0"/>
              </a:rPr>
              <a:t>Director of Central Intelligence </a:t>
            </a:r>
            <a:r>
              <a:rPr lang="en-US" sz="1100" i="1" dirty="0" smtClean="0">
                <a:latin typeface="Calibri" pitchFamily="34" charset="0"/>
                <a:cs typeface="Arial" charset="0"/>
              </a:rPr>
              <a:t>(1993-1995)</a:t>
            </a:r>
            <a:endParaRPr lang="en-US" sz="1100" i="1"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Kurt Yeager</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Vice Chairman, Galvin Electricity Initiative; Former CEO, Electric Power Research Institute</a:t>
            </a:r>
            <a:endParaRPr lang="en-US" sz="1100" dirty="0">
              <a:latin typeface="Calibri" pitchFamily="34" charset="0"/>
            </a:endParaRPr>
          </a:p>
        </p:txBody>
      </p:sp>
      <p:sp>
        <p:nvSpPr>
          <p:cNvPr id="9" name="Title 2"/>
          <p:cNvSpPr txBox="1">
            <a:spLocks/>
          </p:cNvSpPr>
          <p:nvPr/>
        </p:nvSpPr>
        <p:spPr bwMode="auto">
          <a:xfrm>
            <a:off x="180385" y="815769"/>
            <a:ext cx="8748265" cy="871846"/>
          </a:xfrm>
          <a:prstGeom prst="rect">
            <a:avLst/>
          </a:prstGeom>
          <a:gradFill rotWithShape="1">
            <a:gsLst>
              <a:gs pos="0">
                <a:srgbClr val="F8F8F8"/>
              </a:gs>
              <a:gs pos="20000">
                <a:srgbClr val="F7F7F7"/>
              </a:gs>
              <a:gs pos="100000">
                <a:srgbClr val="BDBDBD"/>
              </a:gs>
            </a:gsLst>
            <a:lin ang="5400000"/>
          </a:gradFill>
          <a:ln cap="flat">
            <a:solidFill>
              <a:srgbClr val="F9F9F9"/>
            </a:solidFill>
          </a:ln>
          <a:effectLst>
            <a:outerShdw dist="23000" dir="5400000" rotWithShape="0">
              <a:srgbClr val="000000">
                <a:alpha val="34999"/>
              </a:srgbClr>
            </a:outerShdw>
          </a:effectLst>
          <a:extLst/>
        </p:spPr>
        <p:txBody>
          <a:bodyPr lIns="38100" tIns="38100" rIns="38100" bIns="38100" anchor="ctr">
            <a:normAutofit fontScale="85000" lnSpcReduction="20000"/>
          </a:bodyPr>
          <a:lstStyle>
            <a:lvl1pPr algn="l" rtl="0" fontAlgn="base">
              <a:spcBef>
                <a:spcPct val="0"/>
              </a:spcBef>
              <a:spcAft>
                <a:spcPct val="0"/>
              </a:spcAft>
              <a:defRPr sz="2400" b="1">
                <a:solidFill>
                  <a:srgbClr val="FFFFFF"/>
                </a:solidFill>
                <a:latin typeface="+mj-lt"/>
                <a:ea typeface="+mj-ea"/>
                <a:cs typeface="+mj-cs"/>
                <a:sym typeface="Arial" charset="0"/>
              </a:defRPr>
            </a:lvl1pPr>
            <a:lvl2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2pPr>
            <a:lvl3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3pPr>
            <a:lvl4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4pPr>
            <a:lvl5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5pPr>
            <a:lvl6pPr marL="4572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6pPr>
            <a:lvl7pPr marL="9144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7pPr>
            <a:lvl8pPr marL="13716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8pPr>
            <a:lvl9pPr marL="18288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9pPr>
          </a:lstStyle>
          <a:p>
            <a:pPr algn="ctr">
              <a:defRPr/>
            </a:pPr>
            <a:r>
              <a:rPr lang="en-US" sz="1800" dirty="0" smtClean="0">
                <a:solidFill>
                  <a:schemeClr val="tx1"/>
                </a:solidFill>
                <a:effectLst>
                  <a:outerShdw blurRad="38100" dist="38100" dir="2700000" algn="tl">
                    <a:srgbClr val="C0C0C0"/>
                  </a:outerShdw>
                </a:effectLst>
                <a:latin typeface="Arial"/>
                <a:cs typeface="Arial"/>
              </a:rPr>
              <a:t>Mission</a:t>
            </a:r>
            <a:r>
              <a:rPr lang="en-US" sz="1800" dirty="0" smtClean="0">
                <a:solidFill>
                  <a:schemeClr val="tx1"/>
                </a:solidFill>
                <a:latin typeface="Arial"/>
                <a:cs typeface="Arial"/>
              </a:rPr>
              <a:t/>
            </a:r>
            <a:br>
              <a:rPr lang="en-US" sz="1800" dirty="0" smtClean="0">
                <a:solidFill>
                  <a:schemeClr val="tx1"/>
                </a:solidFill>
                <a:latin typeface="Arial"/>
                <a:cs typeface="Arial"/>
              </a:rPr>
            </a:br>
            <a:r>
              <a:rPr lang="en-US" sz="1800" b="0" dirty="0" smtClean="0">
                <a:solidFill>
                  <a:schemeClr val="tx1"/>
                </a:solidFill>
                <a:latin typeface="Arial"/>
                <a:cs typeface="Arial"/>
              </a:rPr>
              <a:t>To accelerate the transition to local energy systems through innovative policies and programs that deliver cost-effective renewable energy, strengthen local economies, foster environmental sustainability, and provide energy resilience</a:t>
            </a:r>
            <a:endParaRPr lang="en-US" sz="1700" b="0" dirty="0" smtClean="0">
              <a:solidFill>
                <a:schemeClr val="tx1"/>
              </a:solidFill>
              <a:latin typeface="Arial"/>
              <a:cs typeface="Arial"/>
            </a:endParaRPr>
          </a:p>
        </p:txBody>
      </p:sp>
    </p:spTree>
    <p:extLst>
      <p:ext uri="{BB962C8B-B14F-4D97-AF65-F5344CB8AC3E}">
        <p14:creationId xmlns:p14="http://schemas.microsoft.com/office/powerpoint/2010/main" val="1610724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efaul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9576"/>
            <a:ext cx="9144000" cy="4493728"/>
          </a:xfrm>
          <a:prstGeom prst="rect">
            <a:avLst/>
          </a:prstGeom>
        </p:spPr>
      </p:pic>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CAISO Duck Chart (2020 Issues)</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0" name="Picture 19" descr="defaul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0"/>
            <a:ext cx="9144000" cy="4516694"/>
          </a:xfrm>
          <a:prstGeom prst="rect">
            <a:avLst/>
          </a:prstGeom>
        </p:spPr>
      </p:pic>
      <p:sp>
        <p:nvSpPr>
          <p:cNvPr id="2" name="Rounded Rectangular Callout 1"/>
          <p:cNvSpPr/>
          <p:nvPr/>
        </p:nvSpPr>
        <p:spPr>
          <a:xfrm>
            <a:off x="1776039" y="3492500"/>
            <a:ext cx="1256771" cy="1016000"/>
          </a:xfrm>
          <a:prstGeom prst="wedgeRoundRectCallout">
            <a:avLst>
              <a:gd name="adj1" fmla="val 102343"/>
              <a:gd name="adj2" fmla="val -9166"/>
              <a:gd name="adj3" fmla="val 16667"/>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800000"/>
                </a:solidFill>
              </a:rPr>
              <a:t>5,300 MW 8-11am</a:t>
            </a:r>
            <a:endParaRPr lang="en-US" dirty="0">
              <a:solidFill>
                <a:srgbClr val="800000"/>
              </a:solidFill>
            </a:endParaRPr>
          </a:p>
        </p:txBody>
      </p:sp>
      <p:sp>
        <p:nvSpPr>
          <p:cNvPr id="6" name="Rounded Rectangular Callout 5"/>
          <p:cNvSpPr/>
          <p:nvPr/>
        </p:nvSpPr>
        <p:spPr>
          <a:xfrm>
            <a:off x="6286500" y="4000500"/>
            <a:ext cx="1833299" cy="596899"/>
          </a:xfrm>
          <a:prstGeom prst="wedgeRoundRectCallout">
            <a:avLst>
              <a:gd name="adj1" fmla="val -101910"/>
              <a:gd name="adj2" fmla="val -328"/>
              <a:gd name="adj3" fmla="val 16667"/>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800000"/>
                </a:solidFill>
              </a:rPr>
              <a:t>Potential </a:t>
            </a:r>
          </a:p>
          <a:p>
            <a:pPr algn="ctr"/>
            <a:r>
              <a:rPr lang="en-US" dirty="0" smtClean="0">
                <a:solidFill>
                  <a:srgbClr val="800000"/>
                </a:solidFill>
              </a:rPr>
              <a:t>over-generation</a:t>
            </a:r>
            <a:endParaRPr lang="en-US" dirty="0">
              <a:solidFill>
                <a:srgbClr val="800000"/>
              </a:solidFill>
            </a:endParaRPr>
          </a:p>
        </p:txBody>
      </p:sp>
      <p:sp>
        <p:nvSpPr>
          <p:cNvPr id="7" name="Rounded Rectangular Callout 6"/>
          <p:cNvSpPr/>
          <p:nvPr/>
        </p:nvSpPr>
        <p:spPr>
          <a:xfrm>
            <a:off x="4459791" y="2094377"/>
            <a:ext cx="1458504" cy="774604"/>
          </a:xfrm>
          <a:prstGeom prst="wedgeRoundRectCallout">
            <a:avLst>
              <a:gd name="adj1" fmla="val 78888"/>
              <a:gd name="adj2" fmla="val -18068"/>
              <a:gd name="adj3" fmla="val 16667"/>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800000"/>
                </a:solidFill>
              </a:rPr>
              <a:t>13,100 MW 5-8pm</a:t>
            </a:r>
            <a:endParaRPr lang="en-US" dirty="0">
              <a:solidFill>
                <a:srgbClr val="800000"/>
              </a:solidFill>
            </a:endParaRPr>
          </a:p>
        </p:txBody>
      </p:sp>
      <p:cxnSp>
        <p:nvCxnSpPr>
          <p:cNvPr id="13" name="Straight Arrow Connector 12"/>
          <p:cNvCxnSpPr/>
          <p:nvPr/>
        </p:nvCxnSpPr>
        <p:spPr>
          <a:xfrm>
            <a:off x="3262084" y="3317875"/>
            <a:ext cx="697282" cy="100673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5918295" y="1882378"/>
            <a:ext cx="692714" cy="213122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4842275"/>
            <a:ext cx="9144000" cy="889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net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205" y="5011053"/>
            <a:ext cx="1803175" cy="342857"/>
          </a:xfrm>
          <a:prstGeom prst="rect">
            <a:avLst/>
          </a:prstGeom>
        </p:spPr>
      </p:pic>
      <p:pic>
        <p:nvPicPr>
          <p:cNvPr id="18" name="Picture 17" descr="net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205" y="5011053"/>
            <a:ext cx="1803175" cy="342857"/>
          </a:xfrm>
          <a:prstGeom prst="rect">
            <a:avLst/>
          </a:prstGeom>
        </p:spPr>
      </p:pic>
      <p:pic>
        <p:nvPicPr>
          <p:cNvPr id="19" name="Picture 18" descr="2013net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886" y="5101773"/>
            <a:ext cx="1688889" cy="215873"/>
          </a:xfrm>
          <a:prstGeom prst="rect">
            <a:avLst/>
          </a:prstGeom>
        </p:spPr>
      </p:pic>
    </p:spTree>
    <p:extLst>
      <p:ext uri="{BB962C8B-B14F-4D97-AF65-F5344CB8AC3E}">
        <p14:creationId xmlns:p14="http://schemas.microsoft.com/office/powerpoint/2010/main" val="15925088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port:Export.jpg"/>
          <p:cNvPicPr>
            <a:picLocks noChangeAspect="1"/>
          </p:cNvPicPr>
          <p:nvPr/>
        </p:nvPicPr>
        <p:blipFill rotWithShape="1">
          <a:blip r:embed="rId3">
            <a:extLst>
              <a:ext uri="{28A0092B-C50C-407E-A947-70E740481C1C}">
                <a14:useLocalDpi xmlns:a14="http://schemas.microsoft.com/office/drawing/2010/main" val="0"/>
              </a:ext>
            </a:extLst>
          </a:blip>
          <a:srcRect t="2074" b="-4142"/>
          <a:stretch/>
        </p:blipFill>
        <p:spPr>
          <a:xfrm>
            <a:off x="0" y="1261872"/>
            <a:ext cx="9144000" cy="4599432"/>
          </a:xfrm>
          <a:prstGeom prst="rect">
            <a:avLst/>
          </a:prstGeom>
        </p:spPr>
      </p:pic>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Flattening the Duck – Import/Export</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 name="Picture 1" descr="import:exp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79576"/>
            <a:ext cx="9144000" cy="4475116"/>
          </a:xfrm>
          <a:prstGeom prst="rect">
            <a:avLst/>
          </a:prstGeom>
        </p:spPr>
      </p:pic>
      <p:sp>
        <p:nvSpPr>
          <p:cNvPr id="5" name="TextBox 4"/>
          <p:cNvSpPr txBox="1"/>
          <p:nvPr/>
        </p:nvSpPr>
        <p:spPr>
          <a:xfrm>
            <a:off x="4076690" y="3004145"/>
            <a:ext cx="2095500" cy="369332"/>
          </a:xfrm>
          <a:prstGeom prst="rect">
            <a:avLst/>
          </a:prstGeom>
          <a:noFill/>
        </p:spPr>
        <p:txBody>
          <a:bodyPr wrap="square" rtlCol="0">
            <a:spAutoFit/>
          </a:bodyPr>
          <a:lstStyle/>
          <a:p>
            <a:r>
              <a:rPr lang="en-US" dirty="0" smtClean="0"/>
              <a:t>Import/Export</a:t>
            </a:r>
            <a:endParaRPr lang="en-US" dirty="0"/>
          </a:p>
        </p:txBody>
      </p:sp>
      <p:sp>
        <p:nvSpPr>
          <p:cNvPr id="7" name="Rectangle 6"/>
          <p:cNvSpPr/>
          <p:nvPr/>
        </p:nvSpPr>
        <p:spPr>
          <a:xfrm>
            <a:off x="0" y="4842275"/>
            <a:ext cx="9144000" cy="889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2020net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0186" y="5505507"/>
            <a:ext cx="2311111" cy="266667"/>
          </a:xfrm>
          <a:prstGeom prst="rect">
            <a:avLst/>
          </a:prstGeom>
        </p:spPr>
      </p:pic>
      <p:pic>
        <p:nvPicPr>
          <p:cNvPr id="4" name="Picture 3" descr="importexpor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7925" y="5467412"/>
            <a:ext cx="1663492" cy="304762"/>
          </a:xfrm>
          <a:prstGeom prst="rect">
            <a:avLst/>
          </a:prstGeom>
        </p:spPr>
      </p:pic>
      <p:pic>
        <p:nvPicPr>
          <p:cNvPr id="12" name="Picture 11" descr="netloa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7205" y="5011053"/>
            <a:ext cx="1803175" cy="342857"/>
          </a:xfrm>
          <a:prstGeom prst="rect">
            <a:avLst/>
          </a:prstGeom>
        </p:spPr>
      </p:pic>
      <p:pic>
        <p:nvPicPr>
          <p:cNvPr id="13" name="Picture 12" descr="2013netloa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6886" y="5101773"/>
            <a:ext cx="1688889" cy="215873"/>
          </a:xfrm>
          <a:prstGeom prst="rect">
            <a:avLst/>
          </a:prstGeom>
        </p:spPr>
      </p:pic>
      <p:sp>
        <p:nvSpPr>
          <p:cNvPr id="14" name="Rectangle 13"/>
          <p:cNvSpPr/>
          <p:nvPr/>
        </p:nvSpPr>
        <p:spPr>
          <a:xfrm>
            <a:off x="1494387" y="5895949"/>
            <a:ext cx="6125997" cy="504851"/>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tx1"/>
                </a:solidFill>
                <a:latin typeface="Arial"/>
                <a:cs typeface="Arial"/>
              </a:rPr>
              <a:t>Need to study how much California can export, expected pricing, and whether additional regional coordination is advisable</a:t>
            </a:r>
            <a:endParaRPr lang="en-US" sz="1500" b="1" dirty="0">
              <a:solidFill>
                <a:schemeClr val="tx1"/>
              </a:solidFill>
              <a:latin typeface="Arial"/>
              <a:cs typeface="Arial"/>
            </a:endParaRPr>
          </a:p>
        </p:txBody>
      </p:sp>
    </p:spTree>
    <p:extLst>
      <p:ext uri="{BB962C8B-B14F-4D97-AF65-F5344CB8AC3E}">
        <p14:creationId xmlns:p14="http://schemas.microsoft.com/office/powerpoint/2010/main" val="16300848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9576"/>
            <a:ext cx="9144000" cy="4512024"/>
          </a:xfrm>
          <a:prstGeom prst="rect">
            <a:avLst/>
          </a:prstGeom>
        </p:spPr>
      </p:pic>
      <p:sp>
        <p:nvSpPr>
          <p:cNvPr id="34818" name="Title 1"/>
          <p:cNvSpPr>
            <a:spLocks noGrp="1"/>
          </p:cNvSpPr>
          <p:nvPr>
            <p:ph type="title" idx="4294967295"/>
          </p:nvPr>
        </p:nvSpPr>
        <p:spPr>
          <a:xfrm>
            <a:off x="0" y="0"/>
            <a:ext cx="7315200" cy="762000"/>
          </a:xfrm>
        </p:spPr>
        <p:txBody>
          <a:bodyPr>
            <a:noAutofit/>
          </a:bodyPr>
          <a:lstStyle/>
          <a:p>
            <a:pPr algn="l"/>
            <a:r>
              <a:rPr lang="en-US" sz="2400" b="1" dirty="0" smtClean="0">
                <a:solidFill>
                  <a:schemeClr val="bg1"/>
                </a:solidFill>
                <a:latin typeface="Arial" charset="0"/>
                <a:cs typeface="Arial" charset="0"/>
              </a:rPr>
              <a:t>Flattening the Duck – Demand Response</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3" name="TextBox 2"/>
          <p:cNvSpPr txBox="1"/>
          <p:nvPr/>
        </p:nvSpPr>
        <p:spPr>
          <a:xfrm>
            <a:off x="4140200" y="3092435"/>
            <a:ext cx="2095500" cy="369332"/>
          </a:xfrm>
          <a:prstGeom prst="rect">
            <a:avLst/>
          </a:prstGeom>
          <a:noFill/>
        </p:spPr>
        <p:txBody>
          <a:bodyPr wrap="square" rtlCol="0">
            <a:spAutoFit/>
          </a:bodyPr>
          <a:lstStyle/>
          <a:p>
            <a:r>
              <a:rPr lang="en-US" dirty="0" smtClean="0"/>
              <a:t>Demand Response</a:t>
            </a:r>
            <a:endParaRPr lang="en-US" dirty="0"/>
          </a:p>
        </p:txBody>
      </p:sp>
      <p:sp>
        <p:nvSpPr>
          <p:cNvPr id="6" name="Rectangle 5"/>
          <p:cNvSpPr/>
          <p:nvPr/>
        </p:nvSpPr>
        <p:spPr>
          <a:xfrm>
            <a:off x="0" y="4842275"/>
            <a:ext cx="9144000" cy="889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2020net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186" y="5505507"/>
            <a:ext cx="2311111" cy="266667"/>
          </a:xfrm>
          <a:prstGeom prst="rect">
            <a:avLst/>
          </a:prstGeom>
        </p:spPr>
      </p:pic>
      <p:pic>
        <p:nvPicPr>
          <p:cNvPr id="8" name="Picture 7" descr="net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205" y="5011053"/>
            <a:ext cx="1803175" cy="342857"/>
          </a:xfrm>
          <a:prstGeom prst="rect">
            <a:avLst/>
          </a:prstGeom>
        </p:spPr>
      </p:pic>
      <p:pic>
        <p:nvPicPr>
          <p:cNvPr id="9" name="Picture 8" descr="2013net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886" y="5101773"/>
            <a:ext cx="1688889" cy="215873"/>
          </a:xfrm>
          <a:prstGeom prst="rect">
            <a:avLst/>
          </a:prstGeom>
        </p:spPr>
      </p:pic>
      <p:pic>
        <p:nvPicPr>
          <p:cNvPr id="2" name="Picture 1" descr="demandrespons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4255" y="5491417"/>
            <a:ext cx="1993651" cy="266667"/>
          </a:xfrm>
          <a:prstGeom prst="rect">
            <a:avLst/>
          </a:prstGeom>
        </p:spPr>
      </p:pic>
      <p:sp>
        <p:nvSpPr>
          <p:cNvPr id="11" name="Rectangle 10"/>
          <p:cNvSpPr/>
          <p:nvPr/>
        </p:nvSpPr>
        <p:spPr>
          <a:xfrm>
            <a:off x="1494387" y="5895949"/>
            <a:ext cx="6125997" cy="504851"/>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tx1"/>
                </a:solidFill>
                <a:latin typeface="Arial"/>
                <a:cs typeface="Arial"/>
              </a:rPr>
              <a:t>California set a target of 1.5 million electric vehicles by 2025, </a:t>
            </a:r>
            <a:br>
              <a:rPr lang="en-US" sz="1500" b="1" dirty="0" smtClean="0">
                <a:solidFill>
                  <a:schemeClr val="tx1"/>
                </a:solidFill>
                <a:latin typeface="Arial"/>
                <a:cs typeface="Arial"/>
              </a:rPr>
            </a:br>
            <a:r>
              <a:rPr lang="en-US" sz="1500" b="1" dirty="0" smtClean="0">
                <a:solidFill>
                  <a:schemeClr val="tx1"/>
                </a:solidFill>
                <a:latin typeface="Arial"/>
                <a:cs typeface="Arial"/>
              </a:rPr>
              <a:t>representing an additional load of 10,000 MW </a:t>
            </a:r>
            <a:endParaRPr lang="en-US" sz="1500" b="1" dirty="0">
              <a:solidFill>
                <a:schemeClr val="tx1"/>
              </a:solidFill>
              <a:latin typeface="Arial"/>
              <a:cs typeface="Arial"/>
            </a:endParaRPr>
          </a:p>
        </p:txBody>
      </p:sp>
    </p:spTree>
    <p:extLst>
      <p:ext uri="{BB962C8B-B14F-4D97-AF65-F5344CB8AC3E}">
        <p14:creationId xmlns:p14="http://schemas.microsoft.com/office/powerpoint/2010/main" val="22219165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eryg stor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9576"/>
            <a:ext cx="9144000" cy="4507345"/>
          </a:xfrm>
          <a:prstGeom prst="rect">
            <a:avLst/>
          </a:prstGeom>
        </p:spPr>
      </p:pic>
      <p:sp>
        <p:nvSpPr>
          <p:cNvPr id="34818" name="Title 1"/>
          <p:cNvSpPr>
            <a:spLocks noGrp="1"/>
          </p:cNvSpPr>
          <p:nvPr>
            <p:ph type="title" idx="4294967295"/>
          </p:nvPr>
        </p:nvSpPr>
        <p:spPr>
          <a:xfrm>
            <a:off x="0" y="0"/>
            <a:ext cx="7315200" cy="762000"/>
          </a:xfrm>
        </p:spPr>
        <p:txBody>
          <a:bodyPr>
            <a:normAutofit/>
          </a:bodyPr>
          <a:lstStyle/>
          <a:p>
            <a:pPr algn="l"/>
            <a:r>
              <a:rPr lang="en-US" sz="2400" b="1" dirty="0" smtClean="0">
                <a:solidFill>
                  <a:schemeClr val="bg1"/>
                </a:solidFill>
                <a:latin typeface="Arial" charset="0"/>
                <a:cs typeface="Arial" charset="0"/>
              </a:rPr>
              <a:t>Flattening the Duck – Energy Storage</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5" name="TextBox 4"/>
          <p:cNvSpPr txBox="1"/>
          <p:nvPr/>
        </p:nvSpPr>
        <p:spPr>
          <a:xfrm>
            <a:off x="4178300" y="3050255"/>
            <a:ext cx="2095500" cy="369332"/>
          </a:xfrm>
          <a:prstGeom prst="rect">
            <a:avLst/>
          </a:prstGeom>
          <a:noFill/>
        </p:spPr>
        <p:txBody>
          <a:bodyPr wrap="square" rtlCol="0">
            <a:spAutoFit/>
          </a:bodyPr>
          <a:lstStyle/>
          <a:p>
            <a:r>
              <a:rPr lang="en-US" dirty="0" smtClean="0"/>
              <a:t>Energy Storage</a:t>
            </a:r>
            <a:endParaRPr lang="en-US" dirty="0"/>
          </a:p>
        </p:txBody>
      </p:sp>
      <p:sp>
        <p:nvSpPr>
          <p:cNvPr id="6" name="Rectangle 5"/>
          <p:cNvSpPr/>
          <p:nvPr/>
        </p:nvSpPr>
        <p:spPr>
          <a:xfrm>
            <a:off x="0" y="4842275"/>
            <a:ext cx="9144000" cy="889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2020net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186" y="5505507"/>
            <a:ext cx="2311111" cy="266667"/>
          </a:xfrm>
          <a:prstGeom prst="rect">
            <a:avLst/>
          </a:prstGeom>
        </p:spPr>
      </p:pic>
      <p:pic>
        <p:nvPicPr>
          <p:cNvPr id="8" name="Picture 7" descr="net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205" y="5011053"/>
            <a:ext cx="1803175" cy="342857"/>
          </a:xfrm>
          <a:prstGeom prst="rect">
            <a:avLst/>
          </a:prstGeom>
        </p:spPr>
      </p:pic>
      <p:pic>
        <p:nvPicPr>
          <p:cNvPr id="9" name="Picture 8" descr="2013net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886" y="5101773"/>
            <a:ext cx="1688889" cy="215873"/>
          </a:xfrm>
          <a:prstGeom prst="rect">
            <a:avLst/>
          </a:prstGeom>
        </p:spPr>
      </p:pic>
      <p:pic>
        <p:nvPicPr>
          <p:cNvPr id="2" name="Picture 1" descr="energystorag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0560" y="5491416"/>
            <a:ext cx="1688889" cy="266667"/>
          </a:xfrm>
          <a:prstGeom prst="rect">
            <a:avLst/>
          </a:prstGeom>
        </p:spPr>
      </p:pic>
      <p:sp>
        <p:nvSpPr>
          <p:cNvPr id="12" name="Rectangle 11"/>
          <p:cNvSpPr/>
          <p:nvPr/>
        </p:nvSpPr>
        <p:spPr>
          <a:xfrm>
            <a:off x="1154113" y="5905500"/>
            <a:ext cx="6783387" cy="4445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tx1"/>
                </a:solidFill>
                <a:latin typeface="Arial"/>
                <a:cs typeface="Arial"/>
              </a:rPr>
              <a:t>California set a target of 1.325 GW of new cost-effective storage by 2020</a:t>
            </a:r>
            <a:endParaRPr lang="en-US" sz="1500" b="1" dirty="0">
              <a:solidFill>
                <a:schemeClr val="tx1"/>
              </a:solidFill>
              <a:latin typeface="Arial"/>
              <a:cs typeface="Arial"/>
            </a:endParaRPr>
          </a:p>
        </p:txBody>
      </p:sp>
    </p:spTree>
    <p:extLst>
      <p:ext uri="{BB962C8B-B14F-4D97-AF65-F5344CB8AC3E}">
        <p14:creationId xmlns:p14="http://schemas.microsoft.com/office/powerpoint/2010/main" val="13404540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rtail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9576"/>
            <a:ext cx="9144000" cy="4498258"/>
          </a:xfrm>
          <a:prstGeom prst="rect">
            <a:avLst/>
          </a:prstGeom>
        </p:spPr>
      </p:pic>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Flattening </a:t>
            </a:r>
            <a:r>
              <a:rPr lang="en-US" sz="2400" b="1" dirty="0">
                <a:solidFill>
                  <a:schemeClr val="bg1"/>
                </a:solidFill>
                <a:latin typeface="Arial" charset="0"/>
                <a:cs typeface="Arial" charset="0"/>
              </a:rPr>
              <a:t>the Duck </a:t>
            </a:r>
            <a:r>
              <a:rPr lang="en-US" sz="2400" b="1" dirty="0" smtClean="0">
                <a:solidFill>
                  <a:schemeClr val="bg1"/>
                </a:solidFill>
                <a:latin typeface="Arial" charset="0"/>
                <a:cs typeface="Arial" charset="0"/>
              </a:rPr>
              <a:t>– Curtail Solar</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cxnSp>
        <p:nvCxnSpPr>
          <p:cNvPr id="6" name="Straight Arrow Connector 5"/>
          <p:cNvCxnSpPr/>
          <p:nvPr/>
        </p:nvCxnSpPr>
        <p:spPr>
          <a:xfrm flipH="1" flipV="1">
            <a:off x="5887805" y="4411629"/>
            <a:ext cx="524898" cy="1309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344606" y="3133209"/>
            <a:ext cx="1301141" cy="369332"/>
          </a:xfrm>
          <a:prstGeom prst="rect">
            <a:avLst/>
          </a:prstGeom>
          <a:noFill/>
        </p:spPr>
        <p:txBody>
          <a:bodyPr wrap="square" rtlCol="0">
            <a:spAutoFit/>
          </a:bodyPr>
          <a:lstStyle/>
          <a:p>
            <a:r>
              <a:rPr lang="en-US" dirty="0" smtClean="0"/>
              <a:t>Curtailment</a:t>
            </a:r>
            <a:endParaRPr lang="en-US" dirty="0"/>
          </a:p>
        </p:txBody>
      </p:sp>
      <p:sp>
        <p:nvSpPr>
          <p:cNvPr id="7" name="Rectangle 6"/>
          <p:cNvSpPr/>
          <p:nvPr/>
        </p:nvSpPr>
        <p:spPr>
          <a:xfrm>
            <a:off x="0" y="4842275"/>
            <a:ext cx="9144000" cy="889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2020net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186" y="5505507"/>
            <a:ext cx="2311111" cy="266667"/>
          </a:xfrm>
          <a:prstGeom prst="rect">
            <a:avLst/>
          </a:prstGeom>
        </p:spPr>
      </p:pic>
      <p:pic>
        <p:nvPicPr>
          <p:cNvPr id="10" name="Picture 9" descr="net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205" y="5011053"/>
            <a:ext cx="1803175" cy="342857"/>
          </a:xfrm>
          <a:prstGeom prst="rect">
            <a:avLst/>
          </a:prstGeom>
        </p:spPr>
      </p:pic>
      <p:pic>
        <p:nvPicPr>
          <p:cNvPr id="11" name="Picture 10" descr="2013net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886" y="5101773"/>
            <a:ext cx="1688889" cy="215873"/>
          </a:xfrm>
          <a:prstGeom prst="rect">
            <a:avLst/>
          </a:prstGeom>
        </p:spPr>
      </p:pic>
      <p:pic>
        <p:nvPicPr>
          <p:cNvPr id="3" name="Picture 2" descr="curtai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5087" y="5485070"/>
            <a:ext cx="1498413" cy="279365"/>
          </a:xfrm>
          <a:prstGeom prst="rect">
            <a:avLst/>
          </a:prstGeom>
        </p:spPr>
      </p:pic>
      <p:sp>
        <p:nvSpPr>
          <p:cNvPr id="12" name="Rectangle 11"/>
          <p:cNvSpPr/>
          <p:nvPr/>
        </p:nvSpPr>
        <p:spPr>
          <a:xfrm>
            <a:off x="876300" y="5956300"/>
            <a:ext cx="7391400" cy="3810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tx1"/>
                </a:solidFill>
                <a:latin typeface="Arial"/>
                <a:cs typeface="Arial"/>
              </a:rPr>
              <a:t>Can also curtail </a:t>
            </a:r>
            <a:r>
              <a:rPr lang="en-US" sz="1500" b="1" dirty="0" err="1" smtClean="0">
                <a:solidFill>
                  <a:schemeClr val="tx1"/>
                </a:solidFill>
                <a:latin typeface="Arial"/>
                <a:cs typeface="Arial"/>
              </a:rPr>
              <a:t>baseload</a:t>
            </a:r>
            <a:r>
              <a:rPr lang="en-US" sz="1500" b="1" dirty="0" smtClean="0">
                <a:solidFill>
                  <a:schemeClr val="tx1"/>
                </a:solidFill>
                <a:latin typeface="Arial"/>
                <a:cs typeface="Arial"/>
              </a:rPr>
              <a:t> by scheduling maintenance during shoulder months</a:t>
            </a:r>
            <a:endParaRPr lang="en-US" sz="1500" b="1" dirty="0">
              <a:solidFill>
                <a:schemeClr val="tx1"/>
              </a:solidFill>
              <a:latin typeface="Arial"/>
              <a:cs typeface="Arial"/>
            </a:endParaRPr>
          </a:p>
        </p:txBody>
      </p:sp>
    </p:spTree>
    <p:extLst>
      <p:ext uri="{BB962C8B-B14F-4D97-AF65-F5344CB8AC3E}">
        <p14:creationId xmlns:p14="http://schemas.microsoft.com/office/powerpoint/2010/main" val="28060278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normAutofit/>
          </a:bodyPr>
          <a:lstStyle/>
          <a:p>
            <a:pPr algn="l"/>
            <a:r>
              <a:rPr lang="en-US" sz="2400" b="1" dirty="0" smtClean="0">
                <a:solidFill>
                  <a:schemeClr val="bg1"/>
                </a:solidFill>
                <a:latin typeface="Arial" charset="0"/>
                <a:cs typeface="Arial" charset="0"/>
              </a:rPr>
              <a:t>Flattening the Duck – Aggregated Solutions</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4" name="Picture 3" descr="all solu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9576"/>
            <a:ext cx="9144000" cy="4502797"/>
          </a:xfrm>
          <a:prstGeom prst="rect">
            <a:avLst/>
          </a:prstGeom>
        </p:spPr>
      </p:pic>
      <p:sp>
        <p:nvSpPr>
          <p:cNvPr id="5" name="Rectangle 4"/>
          <p:cNvSpPr/>
          <p:nvPr/>
        </p:nvSpPr>
        <p:spPr>
          <a:xfrm>
            <a:off x="0" y="4842275"/>
            <a:ext cx="9144000" cy="889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2020net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070" y="5099504"/>
            <a:ext cx="2311111" cy="266667"/>
          </a:xfrm>
          <a:prstGeom prst="rect">
            <a:avLst/>
          </a:prstGeom>
        </p:spPr>
      </p:pic>
      <p:pic>
        <p:nvPicPr>
          <p:cNvPr id="7" name="Picture 6" descr="net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5149" y="5099504"/>
            <a:ext cx="1803175" cy="342857"/>
          </a:xfrm>
          <a:prstGeom prst="rect">
            <a:avLst/>
          </a:prstGeom>
        </p:spPr>
      </p:pic>
      <p:pic>
        <p:nvPicPr>
          <p:cNvPr id="8" name="Picture 7" descr="2013net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7991" y="5101773"/>
            <a:ext cx="1688889" cy="215873"/>
          </a:xfrm>
          <a:prstGeom prst="rect">
            <a:avLst/>
          </a:prstGeom>
        </p:spPr>
      </p:pic>
      <p:sp>
        <p:nvSpPr>
          <p:cNvPr id="9" name="Rectangle 8"/>
          <p:cNvSpPr/>
          <p:nvPr/>
        </p:nvSpPr>
        <p:spPr>
          <a:xfrm>
            <a:off x="1494387" y="5768949"/>
            <a:ext cx="6125997" cy="504851"/>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tx1"/>
                </a:solidFill>
                <a:latin typeface="Arial"/>
                <a:cs typeface="Arial"/>
              </a:rPr>
              <a:t>The reflected aggregated solutions include imports/exports, demand response, energy storage and solar curtailment</a:t>
            </a:r>
            <a:endParaRPr lang="en-US" sz="1500" b="1" dirty="0">
              <a:solidFill>
                <a:schemeClr val="tx1"/>
              </a:solidFill>
              <a:latin typeface="Arial"/>
              <a:cs typeface="Arial"/>
            </a:endParaRPr>
          </a:p>
        </p:txBody>
      </p:sp>
    </p:spTree>
    <p:extLst>
      <p:ext uri="{BB962C8B-B14F-4D97-AF65-F5344CB8AC3E}">
        <p14:creationId xmlns:p14="http://schemas.microsoft.com/office/powerpoint/2010/main" val="11781619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6"/>
          <p:cNvSpPr txBox="1">
            <a:spLocks noChangeArrowheads="1"/>
          </p:cNvSpPr>
          <p:nvPr/>
        </p:nvSpPr>
        <p:spPr bwMode="auto">
          <a:xfrm>
            <a:off x="-63500" y="2472860"/>
            <a:ext cx="9232900" cy="707886"/>
          </a:xfrm>
          <a:prstGeom prst="rect">
            <a:avLst/>
          </a:prstGeom>
          <a:noFill/>
          <a:ln w="9525">
            <a:noFill/>
            <a:miter lim="800000"/>
            <a:headEnd/>
            <a:tailEnd/>
          </a:ln>
        </p:spPr>
        <p:txBody>
          <a:bodyPr wrap="square">
            <a:spAutoFit/>
          </a:bodyPr>
          <a:lstStyle/>
          <a:p>
            <a:pPr algn="ctr" defTabSz="457200" fontAlgn="base">
              <a:spcBef>
                <a:spcPct val="0"/>
              </a:spcBef>
              <a:spcAft>
                <a:spcPct val="0"/>
              </a:spcAft>
            </a:pPr>
            <a:r>
              <a:rPr lang="en-US" sz="4000" dirty="0" smtClean="0">
                <a:solidFill>
                  <a:srgbClr val="535353"/>
                </a:solidFill>
                <a:latin typeface="Helvetica" pitchFamily="34" charset="0"/>
              </a:rPr>
              <a:t>Back-up Slides</a:t>
            </a:r>
            <a:endParaRPr lang="en-US" sz="4000" dirty="0">
              <a:solidFill>
                <a:srgbClr val="535353"/>
              </a:solidFill>
              <a:latin typeface="Helvetica" pitchFamily="34" charset="0"/>
            </a:endParaRPr>
          </a:p>
        </p:txBody>
      </p:sp>
      <p:pic>
        <p:nvPicPr>
          <p:cNvPr id="2" name="Picture 1" descr="Clean Coalition Logo_updated yello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67" y="685292"/>
            <a:ext cx="5342108" cy="978408"/>
          </a:xfrm>
          <a:prstGeom prst="rect">
            <a:avLst/>
          </a:prstGeom>
        </p:spPr>
      </p:pic>
    </p:spTree>
    <p:extLst>
      <p:ext uri="{BB962C8B-B14F-4D97-AF65-F5344CB8AC3E}">
        <p14:creationId xmlns:p14="http://schemas.microsoft.com/office/powerpoint/2010/main" val="4428953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Import/Export </a:t>
            </a:r>
            <a:r>
              <a:rPr lang="en-US" sz="2400" b="1" dirty="0">
                <a:solidFill>
                  <a:schemeClr val="bg1"/>
                </a:solidFill>
                <a:latin typeface="Arial" charset="0"/>
                <a:cs typeface="Arial" charset="0"/>
              </a:rPr>
              <a:t>A</a:t>
            </a:r>
            <a:r>
              <a:rPr lang="en-US" sz="2400" b="1" dirty="0" smtClean="0">
                <a:solidFill>
                  <a:schemeClr val="bg1"/>
                </a:solidFill>
                <a:latin typeface="Arial" charset="0"/>
                <a:cs typeface="Arial" charset="0"/>
              </a:rPr>
              <a:t>ssumptions</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4" name="Picture 3" descr="import export assumptions.png"/>
          <p:cNvPicPr>
            <a:picLocks noChangeAspect="1"/>
          </p:cNvPicPr>
          <p:nvPr/>
        </p:nvPicPr>
        <p:blipFill rotWithShape="1">
          <a:blip r:embed="rId3">
            <a:extLst>
              <a:ext uri="{28A0092B-C50C-407E-A947-70E740481C1C}">
                <a14:useLocalDpi xmlns:a14="http://schemas.microsoft.com/office/drawing/2010/main" val="0"/>
              </a:ext>
            </a:extLst>
          </a:blip>
          <a:srcRect b="2922"/>
          <a:stretch/>
        </p:blipFill>
        <p:spPr>
          <a:xfrm>
            <a:off x="7387020" y="901700"/>
            <a:ext cx="1619470" cy="5301402"/>
          </a:xfrm>
          <a:prstGeom prst="rect">
            <a:avLst/>
          </a:prstGeom>
        </p:spPr>
      </p:pic>
      <p:pic>
        <p:nvPicPr>
          <p:cNvPr id="7" name="Picture 6" descr="import:exp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 y="1417720"/>
            <a:ext cx="7391303" cy="3617338"/>
          </a:xfrm>
          <a:prstGeom prst="rect">
            <a:avLst/>
          </a:prstGeom>
        </p:spPr>
      </p:pic>
      <p:sp>
        <p:nvSpPr>
          <p:cNvPr id="6" name="Rectangle 5"/>
          <p:cNvSpPr/>
          <p:nvPr/>
        </p:nvSpPr>
        <p:spPr>
          <a:xfrm>
            <a:off x="283489" y="4428358"/>
            <a:ext cx="5896611" cy="8278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2020net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4664" y="4922812"/>
            <a:ext cx="2311111" cy="266667"/>
          </a:xfrm>
          <a:prstGeom prst="rect">
            <a:avLst/>
          </a:prstGeom>
        </p:spPr>
      </p:pic>
      <p:pic>
        <p:nvPicPr>
          <p:cNvPr id="9" name="Picture 8" descr="importexpor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2403" y="4884717"/>
            <a:ext cx="1663492" cy="304762"/>
          </a:xfrm>
          <a:prstGeom prst="rect">
            <a:avLst/>
          </a:prstGeom>
        </p:spPr>
      </p:pic>
      <p:pic>
        <p:nvPicPr>
          <p:cNvPr id="10" name="Picture 9" descr="netloa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1683" y="4428358"/>
            <a:ext cx="1803175" cy="342857"/>
          </a:xfrm>
          <a:prstGeom prst="rect">
            <a:avLst/>
          </a:prstGeom>
        </p:spPr>
      </p:pic>
      <p:pic>
        <p:nvPicPr>
          <p:cNvPr id="11" name="Picture 10" descr="2013netloa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1364" y="4519078"/>
            <a:ext cx="1688889" cy="215873"/>
          </a:xfrm>
          <a:prstGeom prst="rect">
            <a:avLst/>
          </a:prstGeom>
        </p:spPr>
      </p:pic>
    </p:spTree>
    <p:extLst>
      <p:ext uri="{BB962C8B-B14F-4D97-AF65-F5344CB8AC3E}">
        <p14:creationId xmlns:p14="http://schemas.microsoft.com/office/powerpoint/2010/main" val="11749459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noAutofit/>
          </a:bodyPr>
          <a:lstStyle/>
          <a:p>
            <a:pPr algn="l"/>
            <a:r>
              <a:rPr lang="en-US" sz="2400" b="1" dirty="0" smtClean="0">
                <a:solidFill>
                  <a:schemeClr val="bg1"/>
                </a:solidFill>
                <a:latin typeface="Arial" charset="0"/>
                <a:cs typeface="Arial" charset="0"/>
              </a:rPr>
              <a:t>Demand Response </a:t>
            </a:r>
            <a:r>
              <a:rPr lang="en-US" sz="2400" b="1" dirty="0">
                <a:solidFill>
                  <a:schemeClr val="bg1"/>
                </a:solidFill>
                <a:latin typeface="Arial" charset="0"/>
                <a:cs typeface="Arial" charset="0"/>
              </a:rPr>
              <a:t>A</a:t>
            </a:r>
            <a:r>
              <a:rPr lang="en-US" sz="2400" b="1" dirty="0" smtClean="0">
                <a:solidFill>
                  <a:schemeClr val="bg1"/>
                </a:solidFill>
                <a:latin typeface="Arial" charset="0"/>
                <a:cs typeface="Arial" charset="0"/>
              </a:rPr>
              <a:t>ssumptions</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3" name="Picture 2" descr="demand response assumptions.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99688" y="857144"/>
            <a:ext cx="1791458" cy="5468112"/>
          </a:xfrm>
          <a:prstGeom prst="rect">
            <a:avLst/>
          </a:prstGeom>
        </p:spPr>
      </p:pic>
      <p:pic>
        <p:nvPicPr>
          <p:cNvPr id="7" name="Picture 6" descr="D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7320"/>
            <a:ext cx="7307861" cy="3605998"/>
          </a:xfrm>
          <a:prstGeom prst="rect">
            <a:avLst/>
          </a:prstGeom>
        </p:spPr>
      </p:pic>
      <p:sp>
        <p:nvSpPr>
          <p:cNvPr id="6" name="Rectangle 5"/>
          <p:cNvSpPr/>
          <p:nvPr/>
        </p:nvSpPr>
        <p:spPr>
          <a:xfrm>
            <a:off x="0" y="4371658"/>
            <a:ext cx="7299687" cy="8278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2020net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768" y="4951163"/>
            <a:ext cx="2311111" cy="266667"/>
          </a:xfrm>
          <a:prstGeom prst="rect">
            <a:avLst/>
          </a:prstGeom>
        </p:spPr>
      </p:pic>
      <p:pic>
        <p:nvPicPr>
          <p:cNvPr id="9" name="Picture 8" descr="net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6787" y="4456709"/>
            <a:ext cx="1803175" cy="342857"/>
          </a:xfrm>
          <a:prstGeom prst="rect">
            <a:avLst/>
          </a:prstGeom>
        </p:spPr>
      </p:pic>
      <p:pic>
        <p:nvPicPr>
          <p:cNvPr id="10" name="Picture 9" descr="2013netloa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6468" y="4547429"/>
            <a:ext cx="1688889" cy="215873"/>
          </a:xfrm>
          <a:prstGeom prst="rect">
            <a:avLst/>
          </a:prstGeom>
        </p:spPr>
      </p:pic>
      <p:pic>
        <p:nvPicPr>
          <p:cNvPr id="11" name="Picture 10" descr="demandrespons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837" y="4937073"/>
            <a:ext cx="1993651" cy="266667"/>
          </a:xfrm>
          <a:prstGeom prst="rect">
            <a:avLst/>
          </a:prstGeom>
        </p:spPr>
      </p:pic>
    </p:spTree>
    <p:extLst>
      <p:ext uri="{BB962C8B-B14F-4D97-AF65-F5344CB8AC3E}">
        <p14:creationId xmlns:p14="http://schemas.microsoft.com/office/powerpoint/2010/main" val="41548875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normAutofit/>
          </a:bodyPr>
          <a:lstStyle/>
          <a:p>
            <a:pPr algn="l"/>
            <a:r>
              <a:rPr lang="en-US" sz="2400" b="1" dirty="0" smtClean="0">
                <a:solidFill>
                  <a:schemeClr val="bg1"/>
                </a:solidFill>
                <a:latin typeface="Arial" charset="0"/>
                <a:cs typeface="Arial" charset="0"/>
              </a:rPr>
              <a:t>Energy Storage Assumptions</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4" name="Picture 3" descr="energy storage assump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690" y="850517"/>
            <a:ext cx="1676498" cy="5468112"/>
          </a:xfrm>
          <a:prstGeom prst="rect">
            <a:avLst/>
          </a:prstGeom>
        </p:spPr>
      </p:pic>
      <p:pic>
        <p:nvPicPr>
          <p:cNvPr id="7" name="Picture 6" descr="eneryg stora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7320"/>
            <a:ext cx="7315448" cy="3605998"/>
          </a:xfrm>
          <a:prstGeom prst="rect">
            <a:avLst/>
          </a:prstGeom>
        </p:spPr>
      </p:pic>
      <p:sp>
        <p:nvSpPr>
          <p:cNvPr id="6" name="Rectangle 5"/>
          <p:cNvSpPr/>
          <p:nvPr/>
        </p:nvSpPr>
        <p:spPr>
          <a:xfrm>
            <a:off x="283489" y="4405678"/>
            <a:ext cx="5896611" cy="8278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2020net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7586" y="4966446"/>
            <a:ext cx="2311111" cy="266667"/>
          </a:xfrm>
          <a:prstGeom prst="rect">
            <a:avLst/>
          </a:prstGeom>
        </p:spPr>
      </p:pic>
      <p:pic>
        <p:nvPicPr>
          <p:cNvPr id="9" name="Picture 8" descr="net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4605" y="4471992"/>
            <a:ext cx="1803175" cy="342857"/>
          </a:xfrm>
          <a:prstGeom prst="rect">
            <a:avLst/>
          </a:prstGeom>
        </p:spPr>
      </p:pic>
      <p:pic>
        <p:nvPicPr>
          <p:cNvPr id="10" name="Picture 9" descr="2013netloa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4286" y="4562712"/>
            <a:ext cx="1688889" cy="215873"/>
          </a:xfrm>
          <a:prstGeom prst="rect">
            <a:avLst/>
          </a:prstGeom>
        </p:spPr>
      </p:pic>
      <p:pic>
        <p:nvPicPr>
          <p:cNvPr id="11" name="Picture 10" descr="energystorag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7960" y="4952355"/>
            <a:ext cx="1688889" cy="266667"/>
          </a:xfrm>
          <a:prstGeom prst="rect">
            <a:avLst/>
          </a:prstGeom>
        </p:spPr>
      </p:pic>
    </p:spTree>
    <p:extLst>
      <p:ext uri="{BB962C8B-B14F-4D97-AF65-F5344CB8AC3E}">
        <p14:creationId xmlns:p14="http://schemas.microsoft.com/office/powerpoint/2010/main" val="33430058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4"/>
          <p:cNvSpPr>
            <a:spLocks noGrp="1"/>
          </p:cNvSpPr>
          <p:nvPr>
            <p:ph type="title" idx="4294967295"/>
          </p:nvPr>
        </p:nvSpPr>
        <p:spPr>
          <a:xfrm>
            <a:off x="0" y="0"/>
            <a:ext cx="7391400" cy="762000"/>
          </a:xfrm>
        </p:spPr>
        <p:txBody>
          <a:bodyPr/>
          <a:lstStyle/>
          <a:p>
            <a:pPr algn="l"/>
            <a:r>
              <a:rPr lang="en-US" sz="2400" b="1" dirty="0" smtClean="0">
                <a:solidFill>
                  <a:schemeClr val="bg1"/>
                </a:solidFill>
                <a:latin typeface="Arial" charset="0"/>
                <a:cs typeface="Arial" charset="0"/>
              </a:rPr>
              <a:t>There are Three Vital Grid Services</a:t>
            </a:r>
          </a:p>
        </p:txBody>
      </p:sp>
      <p:graphicFrame>
        <p:nvGraphicFramePr>
          <p:cNvPr id="3" name="Table 2"/>
          <p:cNvGraphicFramePr>
            <a:graphicFrameLocks noGrp="1"/>
          </p:cNvGraphicFramePr>
          <p:nvPr>
            <p:extLst>
              <p:ext uri="{D42A27DB-BD31-4B8C-83A1-F6EECF244321}">
                <p14:modId xmlns:p14="http://schemas.microsoft.com/office/powerpoint/2010/main" val="1558417025"/>
              </p:ext>
            </p:extLst>
          </p:nvPr>
        </p:nvGraphicFramePr>
        <p:xfrm>
          <a:off x="282577" y="1743075"/>
          <a:ext cx="8299448" cy="2465222"/>
        </p:xfrm>
        <a:graphic>
          <a:graphicData uri="http://schemas.openxmlformats.org/drawingml/2006/table">
            <a:tbl>
              <a:tblPr firstRow="1" bandRow="1">
                <a:tableStyleId>{5C22544A-7EE6-4342-B048-85BDC9FD1C3A}</a:tableStyleId>
              </a:tblPr>
              <a:tblGrid>
                <a:gridCol w="3895953"/>
                <a:gridCol w="4403495"/>
              </a:tblGrid>
              <a:tr h="366363">
                <a:tc>
                  <a:txBody>
                    <a:bodyPr/>
                    <a:lstStyle/>
                    <a:p>
                      <a:pPr algn="ctr"/>
                      <a:r>
                        <a:rPr lang="en-US" sz="1800" dirty="0" smtClean="0">
                          <a:solidFill>
                            <a:schemeClr val="tx1"/>
                          </a:solidFill>
                        </a:rPr>
                        <a:t>Service</a:t>
                      </a:r>
                      <a:endParaRPr lang="en-US" sz="1800" dirty="0">
                        <a:solidFill>
                          <a:schemeClr val="tx1"/>
                        </a:solidFill>
                      </a:endParaRPr>
                    </a:p>
                  </a:txBody>
                  <a:tcPr marL="89071" marR="89071" marT="44536" marB="44536" anchor="ctr"/>
                </a:tc>
                <a:tc>
                  <a:txBody>
                    <a:bodyPr/>
                    <a:lstStyle/>
                    <a:p>
                      <a:pPr algn="ctr"/>
                      <a:r>
                        <a:rPr lang="en-US" sz="1800" dirty="0" smtClean="0">
                          <a:solidFill>
                            <a:schemeClr val="tx1"/>
                          </a:solidFill>
                        </a:rPr>
                        <a:t>Key to</a:t>
                      </a:r>
                      <a:r>
                        <a:rPr lang="en-US" sz="1800" baseline="0" dirty="0" smtClean="0">
                          <a:solidFill>
                            <a:schemeClr val="tx1"/>
                          </a:solidFill>
                        </a:rPr>
                        <a:t> Delivering Service</a:t>
                      </a:r>
                      <a:endParaRPr lang="en-US" sz="1800" dirty="0">
                        <a:solidFill>
                          <a:schemeClr val="tx1"/>
                        </a:solidFill>
                      </a:endParaRPr>
                    </a:p>
                  </a:txBody>
                  <a:tcPr marL="89071" marR="89071" marT="44536" marB="44536" anchor="ctr"/>
                </a:tc>
              </a:tr>
              <a:tr h="496291">
                <a:tc>
                  <a:txBody>
                    <a:bodyPr/>
                    <a:lstStyle/>
                    <a:p>
                      <a:pPr algn="ctr"/>
                      <a:r>
                        <a:rPr lang="en-US" sz="1800" dirty="0" smtClean="0">
                          <a:latin typeface="Calibri"/>
                          <a:cs typeface="Calibri"/>
                        </a:rPr>
                        <a:t>Power Balancing</a:t>
                      </a:r>
                      <a:endParaRPr lang="en-US" sz="1800" dirty="0">
                        <a:latin typeface="Calibri"/>
                        <a:cs typeface="Calibri"/>
                      </a:endParaRPr>
                    </a:p>
                  </a:txBody>
                  <a:tcPr marL="89071" marR="89071" marT="44536" marB="44536" anchor="ctr"/>
                </a:tc>
                <a:tc>
                  <a:txBody>
                    <a:bodyPr/>
                    <a:lstStyle/>
                    <a:p>
                      <a:pPr marL="171450" indent="-171450" algn="ctr">
                        <a:buFont typeface="Arial"/>
                        <a:buNone/>
                      </a:pPr>
                      <a:r>
                        <a:rPr lang="en-US" sz="1800" u="sng" baseline="0" dirty="0" smtClean="0">
                          <a:latin typeface="+mn-lt"/>
                          <a:cs typeface="+mn-cs"/>
                        </a:rPr>
                        <a:t>Capacity</a:t>
                      </a:r>
                      <a:r>
                        <a:rPr lang="en-US" sz="1800" baseline="0" dirty="0" smtClean="0">
                          <a:latin typeface="+mn-lt"/>
                          <a:cs typeface="+mn-cs"/>
                        </a:rPr>
                        <a:t> of real power (W)</a:t>
                      </a:r>
                      <a:endParaRPr lang="en-US" sz="1800" dirty="0" smtClean="0">
                        <a:latin typeface="+mn-lt"/>
                        <a:cs typeface="+mn-cs"/>
                      </a:endParaRPr>
                    </a:p>
                  </a:txBody>
                  <a:tcPr marL="89071" marR="89071" marT="44536" marB="44536" anchor="ctr"/>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a:cs typeface="Calibri"/>
                        </a:rPr>
                        <a:t>Voltage</a:t>
                      </a:r>
                      <a:r>
                        <a:rPr lang="en-US" sz="1800" baseline="0" dirty="0" smtClean="0">
                          <a:latin typeface="Calibri"/>
                          <a:cs typeface="Calibri"/>
                        </a:rPr>
                        <a:t> Balancing</a:t>
                      </a:r>
                      <a:endParaRPr lang="en-US" sz="1800" dirty="0" smtClean="0">
                        <a:latin typeface="Calibri"/>
                        <a:cs typeface="Calibri"/>
                      </a:endParaRPr>
                    </a:p>
                  </a:txBody>
                  <a:tcPr marL="89071" marR="89071" marT="44536" marB="44536" anchor="ctr"/>
                </a:tc>
                <a:tc>
                  <a:txBody>
                    <a:bodyPr/>
                    <a:lstStyle/>
                    <a:p>
                      <a:pPr marL="171450" marR="0" indent="-171450" algn="ctr" defTabSz="914400" rtl="0" eaLnBrk="1" fontAlgn="auto" latinLnBrk="0" hangingPunct="1">
                        <a:lnSpc>
                          <a:spcPct val="100000"/>
                        </a:lnSpc>
                        <a:spcBef>
                          <a:spcPts val="0"/>
                        </a:spcBef>
                        <a:spcAft>
                          <a:spcPts val="0"/>
                        </a:spcAft>
                        <a:buClrTx/>
                        <a:buSzTx/>
                        <a:buFont typeface="Arial"/>
                        <a:buNone/>
                        <a:tabLst/>
                        <a:defRPr/>
                      </a:pPr>
                      <a:r>
                        <a:rPr lang="en-US" sz="1800" u="sng" baseline="0" dirty="0" smtClean="0">
                          <a:latin typeface="+mn-lt"/>
                          <a:cs typeface="+mn-cs"/>
                        </a:rPr>
                        <a:t>Location</a:t>
                      </a:r>
                      <a:r>
                        <a:rPr lang="en-US" sz="1800" baseline="0" dirty="0" smtClean="0">
                          <a:latin typeface="+mn-lt"/>
                          <a:cs typeface="+mn-cs"/>
                        </a:rPr>
                        <a:t> of reactive power (</a:t>
                      </a:r>
                      <a:r>
                        <a:rPr lang="en-US" sz="1800" baseline="0" dirty="0" err="1" smtClean="0">
                          <a:latin typeface="+mn-lt"/>
                          <a:cs typeface="+mn-cs"/>
                        </a:rPr>
                        <a:t>VAr</a:t>
                      </a:r>
                      <a:r>
                        <a:rPr lang="en-US" sz="1800" baseline="0" dirty="0" smtClean="0">
                          <a:latin typeface="+mn-lt"/>
                          <a:cs typeface="+mn-cs"/>
                        </a:rPr>
                        <a:t>)</a:t>
                      </a:r>
                    </a:p>
                  </a:txBody>
                  <a:tcPr marL="89071" marR="89071" marT="44536" marB="44536" anchor="ctr"/>
                </a:tc>
              </a:tr>
              <a:tr h="84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alibri"/>
                          <a:cs typeface="Calibri"/>
                        </a:rPr>
                        <a:t>Frequency Balancing</a:t>
                      </a:r>
                    </a:p>
                  </a:txBody>
                  <a:tcPr marL="89071" marR="89071" marT="44536" marB="44536" anchor="ctr"/>
                </a:tc>
                <a:tc>
                  <a:txBody>
                    <a:bodyPr/>
                    <a:lstStyle/>
                    <a:p>
                      <a:pPr marL="177800" marR="0" indent="-177800" algn="ctr" defTabSz="914400" rtl="0" eaLnBrk="1" fontAlgn="auto" latinLnBrk="0" hangingPunct="1">
                        <a:lnSpc>
                          <a:spcPct val="100000"/>
                        </a:lnSpc>
                        <a:spcBef>
                          <a:spcPts val="0"/>
                        </a:spcBef>
                        <a:spcAft>
                          <a:spcPts val="0"/>
                        </a:spcAft>
                        <a:buClrTx/>
                        <a:buSzTx/>
                        <a:buFont typeface="Arial"/>
                        <a:buNone/>
                        <a:tabLst/>
                        <a:defRPr/>
                      </a:pPr>
                      <a:r>
                        <a:rPr lang="en-US" sz="1800" u="sng" baseline="0" dirty="0" smtClean="0">
                          <a:latin typeface="+mn-lt"/>
                          <a:cs typeface="+mn-cs"/>
                        </a:rPr>
                        <a:t>Speed</a:t>
                      </a:r>
                      <a:r>
                        <a:rPr lang="en-US" sz="1800" baseline="0" dirty="0" smtClean="0">
                          <a:latin typeface="+mn-lt"/>
                          <a:cs typeface="+mn-cs"/>
                        </a:rPr>
                        <a:t> of ramping real power (W)</a:t>
                      </a:r>
                      <a:endParaRPr lang="en-US" sz="1800" dirty="0" smtClean="0">
                        <a:latin typeface="+mn-lt"/>
                        <a:cs typeface="+mn-cs"/>
                      </a:endParaRPr>
                    </a:p>
                  </a:txBody>
                  <a:tcPr marL="89071" marR="89071" marT="44536" marB="44536" anchor="ctr"/>
                </a:tc>
              </a:tr>
            </a:tbl>
          </a:graphicData>
        </a:graphic>
      </p:graphicFrame>
      <p:sp>
        <p:nvSpPr>
          <p:cNvPr id="6" name="Rectangle 5"/>
          <p:cNvSpPr/>
          <p:nvPr/>
        </p:nvSpPr>
        <p:spPr>
          <a:xfrm>
            <a:off x="495300" y="5276850"/>
            <a:ext cx="8255000" cy="62865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tx1"/>
                </a:solidFill>
                <a:latin typeface="Arial"/>
                <a:cs typeface="Arial"/>
              </a:rPr>
              <a:t>The Duck Chart only addresses Power Balancing but Distributed Energy Resources deliver unparalleled location and speed characteristics </a:t>
            </a:r>
            <a:endParaRPr lang="en-US" sz="1500" b="1" dirty="0">
              <a:solidFill>
                <a:schemeClr val="tx1"/>
              </a:solidFill>
              <a:latin typeface="Arial"/>
              <a:cs typeface="Arial"/>
            </a:endParaRPr>
          </a:p>
        </p:txBody>
      </p:sp>
    </p:spTree>
    <p:extLst>
      <p:ext uri="{BB962C8B-B14F-4D97-AF65-F5344CB8AC3E}">
        <p14:creationId xmlns:p14="http://schemas.microsoft.com/office/powerpoint/2010/main" val="7883979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Curtailment </a:t>
            </a:r>
            <a:r>
              <a:rPr lang="en-US" sz="2400" b="1" dirty="0">
                <a:solidFill>
                  <a:schemeClr val="bg1"/>
                </a:solidFill>
                <a:latin typeface="Arial" charset="0"/>
                <a:cs typeface="Arial" charset="0"/>
              </a:rPr>
              <a:t>A</a:t>
            </a:r>
            <a:r>
              <a:rPr lang="en-US" sz="2400" b="1" dirty="0" smtClean="0">
                <a:solidFill>
                  <a:schemeClr val="bg1"/>
                </a:solidFill>
                <a:latin typeface="Arial" charset="0"/>
                <a:cs typeface="Arial" charset="0"/>
              </a:rPr>
              <a:t>ssumptions</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4" name="Picture 3" descr="curtailment assump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900" y="850392"/>
            <a:ext cx="1735268" cy="5468112"/>
          </a:xfrm>
          <a:prstGeom prst="rect">
            <a:avLst/>
          </a:prstGeom>
        </p:spPr>
      </p:pic>
      <p:pic>
        <p:nvPicPr>
          <p:cNvPr id="7" name="Picture 6" descr="curtail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7320"/>
            <a:ext cx="7315200" cy="3598606"/>
          </a:xfrm>
          <a:prstGeom prst="rect">
            <a:avLst/>
          </a:prstGeom>
        </p:spPr>
      </p:pic>
      <p:sp>
        <p:nvSpPr>
          <p:cNvPr id="6" name="Rectangle 5"/>
          <p:cNvSpPr/>
          <p:nvPr/>
        </p:nvSpPr>
        <p:spPr>
          <a:xfrm>
            <a:off x="283489" y="4394338"/>
            <a:ext cx="5896611" cy="8278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2020net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188" y="4992950"/>
            <a:ext cx="2311111" cy="266667"/>
          </a:xfrm>
          <a:prstGeom prst="rect">
            <a:avLst/>
          </a:prstGeom>
        </p:spPr>
      </p:pic>
      <p:pic>
        <p:nvPicPr>
          <p:cNvPr id="9" name="Picture 8" descr="net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6207" y="4498496"/>
            <a:ext cx="1803175" cy="342857"/>
          </a:xfrm>
          <a:prstGeom prst="rect">
            <a:avLst/>
          </a:prstGeom>
        </p:spPr>
      </p:pic>
      <p:pic>
        <p:nvPicPr>
          <p:cNvPr id="10" name="Picture 9" descr="2013netloa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5888" y="4589216"/>
            <a:ext cx="1688889" cy="215873"/>
          </a:xfrm>
          <a:prstGeom prst="rect">
            <a:avLst/>
          </a:prstGeom>
        </p:spPr>
      </p:pic>
      <p:pic>
        <p:nvPicPr>
          <p:cNvPr id="11" name="Picture 10" descr="curtail.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4089" y="4972513"/>
            <a:ext cx="1498413" cy="279365"/>
          </a:xfrm>
          <a:prstGeom prst="rect">
            <a:avLst/>
          </a:prstGeom>
        </p:spPr>
      </p:pic>
    </p:spTree>
    <p:extLst>
      <p:ext uri="{BB962C8B-B14F-4D97-AF65-F5344CB8AC3E}">
        <p14:creationId xmlns:p14="http://schemas.microsoft.com/office/powerpoint/2010/main" val="21195996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94"/>
          <p:cNvSpPr/>
          <p:nvPr/>
        </p:nvSpPr>
        <p:spPr>
          <a:xfrm>
            <a:off x="923026" y="1544128"/>
            <a:ext cx="7832785" cy="3778370"/>
          </a:xfrm>
          <a:custGeom>
            <a:avLst/>
            <a:gdLst>
              <a:gd name="connsiteX0" fmla="*/ 7824159 w 7832785"/>
              <a:gd name="connsiteY0" fmla="*/ 3769744 h 3778370"/>
              <a:gd name="connsiteX1" fmla="*/ 7832785 w 7832785"/>
              <a:gd name="connsiteY1" fmla="*/ 0 h 3778370"/>
              <a:gd name="connsiteX2" fmla="*/ 0 w 7832785"/>
              <a:gd name="connsiteY2" fmla="*/ 2398144 h 3778370"/>
              <a:gd name="connsiteX3" fmla="*/ 6167887 w 7832785"/>
              <a:gd name="connsiteY3" fmla="*/ 3778370 h 3778370"/>
              <a:gd name="connsiteX4" fmla="*/ 7824159 w 7832785"/>
              <a:gd name="connsiteY4" fmla="*/ 3769744 h 377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785" h="3778370">
                <a:moveTo>
                  <a:pt x="7824159" y="3769744"/>
                </a:moveTo>
                <a:cubicBezTo>
                  <a:pt x="7827034" y="2513163"/>
                  <a:pt x="7829910" y="1256581"/>
                  <a:pt x="7832785" y="0"/>
                </a:cubicBezTo>
                <a:lnTo>
                  <a:pt x="0" y="2398144"/>
                </a:lnTo>
                <a:lnTo>
                  <a:pt x="6167887" y="3778370"/>
                </a:lnTo>
                <a:lnTo>
                  <a:pt x="7824159" y="3769744"/>
                </a:lnTo>
                <a:close/>
              </a:path>
            </a:pathLst>
          </a:custGeom>
          <a:solidFill>
            <a:srgbClr val="AAFE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7516282" cy="762000"/>
          </a:xfrm>
        </p:spPr>
        <p:txBody>
          <a:bodyPr>
            <a:normAutofit fontScale="90000"/>
          </a:bodyPr>
          <a:lstStyle/>
          <a:p>
            <a:r>
              <a:rPr lang="en-US" dirty="0" smtClean="0"/>
              <a:t>Avoided Transmission in CA = $80 Billion over 20 yrs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719792182"/>
              </p:ext>
            </p:extLst>
          </p:nvPr>
        </p:nvGraphicFramePr>
        <p:xfrm>
          <a:off x="49619" y="761999"/>
          <a:ext cx="9008649" cy="5295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528704" y="6057749"/>
            <a:ext cx="8633611" cy="3832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latin typeface="Arial" pitchFamily="34" charset="0"/>
                <a:cs typeface="Arial" pitchFamily="34" charset="0"/>
              </a:rPr>
              <a:t>Business as Usual TAC Growth	                   TAC</a:t>
            </a:r>
            <a:r>
              <a:rPr lang="en-US" sz="1200" baseline="-25000" dirty="0" smtClean="0">
                <a:latin typeface="Arial" pitchFamily="34" charset="0"/>
                <a:cs typeface="Arial" pitchFamily="34" charset="0"/>
              </a:rPr>
              <a:t>0 </a:t>
            </a:r>
            <a:r>
              <a:rPr lang="en-US" sz="1200" dirty="0" smtClean="0">
                <a:latin typeface="Arial" pitchFamily="34" charset="0"/>
                <a:cs typeface="Arial" pitchFamily="34" charset="0"/>
              </a:rPr>
              <a:t>Depreciation + O&amp;M	                   Avoided  TAC Opportunity from DG</a:t>
            </a:r>
            <a:endParaRPr lang="en-US" sz="1200" dirty="0">
              <a:latin typeface="Arial" pitchFamily="34" charset="0"/>
              <a:cs typeface="Arial" pitchFamily="34" charset="0"/>
            </a:endParaRPr>
          </a:p>
        </p:txBody>
      </p:sp>
      <p:cxnSp>
        <p:nvCxnSpPr>
          <p:cNvPr id="6" name="Straight Connector 5"/>
          <p:cNvCxnSpPr/>
          <p:nvPr/>
        </p:nvCxnSpPr>
        <p:spPr>
          <a:xfrm>
            <a:off x="3302954" y="6210149"/>
            <a:ext cx="372415"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55413" y="6057749"/>
            <a:ext cx="345385" cy="304800"/>
          </a:xfrm>
          <a:prstGeom prst="rect">
            <a:avLst/>
          </a:prstGeom>
          <a:solidFill>
            <a:srgbClr val="AAFE5E"/>
          </a:solidFill>
          <a:ln w="63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85977" y="6210149"/>
            <a:ext cx="37241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91363" y="894814"/>
            <a:ext cx="127" cy="4591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12981" y="3700209"/>
            <a:ext cx="609600" cy="6126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827752" y="2759466"/>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5290" y="1295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080073" y="4261637"/>
            <a:ext cx="216680" cy="438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78717" y="4632793"/>
            <a:ext cx="2410443" cy="584776"/>
          </a:xfrm>
          <a:prstGeom prst="rect">
            <a:avLst/>
          </a:prstGeom>
          <a:noFill/>
        </p:spPr>
        <p:txBody>
          <a:bodyPr wrap="square" rtlCol="0">
            <a:spAutoFit/>
          </a:bodyPr>
          <a:lstStyle/>
          <a:p>
            <a:r>
              <a:rPr lang="en-US" sz="1600" dirty="0" smtClean="0"/>
              <a:t>Current TAC</a:t>
            </a:r>
          </a:p>
          <a:p>
            <a:r>
              <a:rPr lang="en-US" sz="1600" dirty="0" smtClean="0"/>
              <a:t>Rate (TAC</a:t>
            </a:r>
            <a:r>
              <a:rPr lang="en-US" sz="1600" baseline="-25000" dirty="0" smtClean="0"/>
              <a:t>0</a:t>
            </a:r>
            <a:r>
              <a:rPr lang="en-US" sz="1600" dirty="0" smtClean="0"/>
              <a:t>) = 1.2</a:t>
            </a:r>
            <a:endParaRPr lang="en-US" sz="1600" dirty="0"/>
          </a:p>
        </p:txBody>
      </p:sp>
      <p:sp>
        <p:nvSpPr>
          <p:cNvPr id="44" name="TextBox 43"/>
          <p:cNvSpPr txBox="1"/>
          <p:nvPr/>
        </p:nvSpPr>
        <p:spPr>
          <a:xfrm rot="20556340">
            <a:off x="1577654" y="2823549"/>
            <a:ext cx="3450599" cy="369332"/>
          </a:xfrm>
          <a:prstGeom prst="rect">
            <a:avLst/>
          </a:prstGeom>
          <a:noFill/>
        </p:spPr>
        <p:txBody>
          <a:bodyPr wrap="square" rtlCol="0">
            <a:spAutoFit/>
          </a:bodyPr>
          <a:lstStyle/>
          <a:p>
            <a:r>
              <a:rPr lang="en-US" dirty="0" smtClean="0"/>
              <a:t>Business As Usual TAC Growth</a:t>
            </a:r>
            <a:endParaRPr lang="en-US" dirty="0"/>
          </a:p>
        </p:txBody>
      </p:sp>
      <p:cxnSp>
        <p:nvCxnSpPr>
          <p:cNvPr id="45" name="Straight Arrow Connector 44"/>
          <p:cNvCxnSpPr/>
          <p:nvPr/>
        </p:nvCxnSpPr>
        <p:spPr>
          <a:xfrm flipV="1">
            <a:off x="4892512" y="2192390"/>
            <a:ext cx="974888" cy="32576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480981" y="826882"/>
            <a:ext cx="3002855" cy="584776"/>
          </a:xfrm>
          <a:prstGeom prst="rect">
            <a:avLst/>
          </a:prstGeom>
          <a:noFill/>
        </p:spPr>
        <p:txBody>
          <a:bodyPr wrap="square" rtlCol="0">
            <a:spAutoFit/>
          </a:bodyPr>
          <a:lstStyle/>
          <a:p>
            <a:r>
              <a:rPr lang="en-US" sz="1600" dirty="0" smtClean="0"/>
              <a:t>Business as Usual Year-20 TAC (TAC</a:t>
            </a:r>
            <a:r>
              <a:rPr lang="en-US" sz="1600" baseline="-25000" dirty="0" smtClean="0"/>
              <a:t>20</a:t>
            </a:r>
            <a:r>
              <a:rPr lang="en-US" sz="1600" dirty="0" smtClean="0"/>
              <a:t> ) = 2.7</a:t>
            </a:r>
            <a:endParaRPr lang="en-US" sz="1600" dirty="0"/>
          </a:p>
        </p:txBody>
      </p:sp>
      <p:sp>
        <p:nvSpPr>
          <p:cNvPr id="50" name="Oval 49"/>
          <p:cNvSpPr/>
          <p:nvPr/>
        </p:nvSpPr>
        <p:spPr>
          <a:xfrm>
            <a:off x="6995955" y="1696321"/>
            <a:ext cx="520326" cy="4950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847168" y="1944856"/>
            <a:ext cx="6423395"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01256" y="1760191"/>
            <a:ext cx="558394" cy="307777"/>
          </a:xfrm>
          <a:prstGeom prst="rect">
            <a:avLst/>
          </a:prstGeom>
          <a:noFill/>
        </p:spPr>
        <p:txBody>
          <a:bodyPr wrap="square" rtlCol="0">
            <a:spAutoFit/>
          </a:bodyPr>
          <a:lstStyle/>
          <a:p>
            <a:r>
              <a:rPr lang="en-US" sz="1400" dirty="0" smtClean="0"/>
              <a:t>2.7</a:t>
            </a:r>
            <a:endParaRPr lang="en-US" sz="1400" dirty="0"/>
          </a:p>
        </p:txBody>
      </p:sp>
      <p:cxnSp>
        <p:nvCxnSpPr>
          <p:cNvPr id="57" name="Straight Arrow Connector 56"/>
          <p:cNvCxnSpPr>
            <a:endCxn id="50" idx="7"/>
          </p:cNvCxnSpPr>
          <p:nvPr/>
        </p:nvCxnSpPr>
        <p:spPr>
          <a:xfrm flipH="1">
            <a:off x="7440081" y="1434725"/>
            <a:ext cx="491436" cy="334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086600" y="4955958"/>
            <a:ext cx="2667000" cy="338554"/>
          </a:xfrm>
          <a:prstGeom prst="rect">
            <a:avLst/>
          </a:prstGeom>
          <a:noFill/>
        </p:spPr>
        <p:txBody>
          <a:bodyPr wrap="square" rtlCol="0">
            <a:spAutoFit/>
          </a:bodyPr>
          <a:lstStyle/>
          <a:p>
            <a:r>
              <a:rPr lang="en-US" sz="1600" dirty="0" smtClean="0"/>
              <a:t>TAC</a:t>
            </a:r>
            <a:r>
              <a:rPr lang="en-US" sz="1600" baseline="-25000" dirty="0" smtClean="0"/>
              <a:t>0</a:t>
            </a:r>
            <a:r>
              <a:rPr lang="en-US" sz="1600" dirty="0" smtClean="0"/>
              <a:t> O&amp;M Level</a:t>
            </a:r>
            <a:endParaRPr lang="en-US" sz="1600" dirty="0"/>
          </a:p>
        </p:txBody>
      </p:sp>
      <p:cxnSp>
        <p:nvCxnSpPr>
          <p:cNvPr id="68" name="Straight Arrow Connector 67"/>
          <p:cNvCxnSpPr/>
          <p:nvPr/>
        </p:nvCxnSpPr>
        <p:spPr>
          <a:xfrm flipH="1">
            <a:off x="6588957" y="4006533"/>
            <a:ext cx="9053" cy="112156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588957" y="2230563"/>
            <a:ext cx="0" cy="91439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15290" y="416617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2904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p:txBody>
          <a:bodyPr>
            <a:normAutofit/>
          </a:bodyPr>
          <a:lstStyle/>
          <a:p>
            <a:r>
              <a:rPr lang="en-US" dirty="0" smtClean="0">
                <a:latin typeface="Arial" charset="0"/>
                <a:cs typeface="Arial" charset="0"/>
              </a:rPr>
              <a:t>Guided Siting:  Locational Value, Interconnection</a:t>
            </a:r>
          </a:p>
        </p:txBody>
      </p:sp>
      <p:sp>
        <p:nvSpPr>
          <p:cNvPr id="133124" name="TextBox 2"/>
          <p:cNvSpPr txBox="1">
            <a:spLocks noChangeArrowheads="1"/>
          </p:cNvSpPr>
          <p:nvPr/>
        </p:nvSpPr>
        <p:spPr bwMode="auto">
          <a:xfrm>
            <a:off x="11795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33125" name="Rectangle 2"/>
          <p:cNvSpPr txBox="1">
            <a:spLocks noChangeArrowheads="1"/>
          </p:cNvSpPr>
          <p:nvPr/>
        </p:nvSpPr>
        <p:spPr bwMode="auto">
          <a:xfrm>
            <a:off x="495300" y="838200"/>
            <a:ext cx="5372100" cy="685800"/>
          </a:xfrm>
          <a:prstGeom prst="rect">
            <a:avLst/>
          </a:prstGeom>
          <a:noFill/>
          <a:ln w="9525">
            <a:noFill/>
            <a:miter lim="800000"/>
            <a:headEnd/>
            <a:tailEnd/>
          </a:ln>
        </p:spPr>
        <p:txBody>
          <a:bodyPr/>
          <a:lstStyle/>
          <a:p>
            <a:pPr marL="342900" indent="-342900" algn="ctr" defTabSz="914400">
              <a:spcBef>
                <a:spcPct val="20000"/>
              </a:spcBef>
            </a:pPr>
            <a:r>
              <a:rPr lang="en-US" sz="2000" b="1" u="sng" dirty="0" smtClean="0">
                <a:solidFill>
                  <a:schemeClr val="accent1"/>
                </a:solidFill>
                <a:cs typeface="Arial" charset="0"/>
              </a:rPr>
              <a:t>SCE Share of 12,000 MW Goal</a:t>
            </a:r>
            <a:endParaRPr lang="en-US" sz="2000" dirty="0">
              <a:solidFill>
                <a:schemeClr val="accent1"/>
              </a:solidFill>
              <a:cs typeface="Arial" charset="0"/>
            </a:endParaRPr>
          </a:p>
        </p:txBody>
      </p:sp>
      <p:sp>
        <p:nvSpPr>
          <p:cNvPr id="133127" name="TextBox 7"/>
          <p:cNvSpPr txBox="1">
            <a:spLocks noChangeArrowheads="1"/>
          </p:cNvSpPr>
          <p:nvPr/>
        </p:nvSpPr>
        <p:spPr bwMode="auto">
          <a:xfrm>
            <a:off x="6858000" y="6191242"/>
            <a:ext cx="2286000" cy="261610"/>
          </a:xfrm>
          <a:prstGeom prst="rect">
            <a:avLst/>
          </a:prstGeom>
          <a:noFill/>
          <a:ln w="9525">
            <a:noFill/>
            <a:miter lim="800000"/>
            <a:headEnd/>
            <a:tailEnd/>
          </a:ln>
        </p:spPr>
        <p:txBody>
          <a:bodyPr>
            <a:spAutoFit/>
          </a:bodyPr>
          <a:lstStyle/>
          <a:p>
            <a:r>
              <a:rPr lang="en-US" sz="1100" dirty="0" smtClean="0">
                <a:cs typeface="Arial" charset="0"/>
              </a:rPr>
              <a:t>Source:  SCE Report May 2012 </a:t>
            </a:r>
            <a:endParaRPr lang="en-US" sz="1100" dirty="0">
              <a:cs typeface="Arial" charset="0"/>
            </a:endParaRPr>
          </a:p>
        </p:txBody>
      </p:sp>
      <p:pic>
        <p:nvPicPr>
          <p:cNvPr id="3" name="Picture 2" descr="SCE_Costs_Guided D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900" y="1295400"/>
            <a:ext cx="6574349" cy="4648200"/>
          </a:xfrm>
          <a:prstGeom prst="rect">
            <a:avLst/>
          </a:prstGeom>
        </p:spPr>
      </p:pic>
      <p:sp>
        <p:nvSpPr>
          <p:cNvPr id="2" name="TextBox 1"/>
          <p:cNvSpPr txBox="1"/>
          <p:nvPr/>
        </p:nvSpPr>
        <p:spPr>
          <a:xfrm>
            <a:off x="1770063" y="6006576"/>
            <a:ext cx="3639713" cy="369332"/>
          </a:xfrm>
          <a:prstGeom prst="rect">
            <a:avLst/>
          </a:prstGeom>
          <a:solidFill>
            <a:srgbClr val="0000FF"/>
          </a:solidFill>
        </p:spPr>
        <p:txBody>
          <a:bodyPr wrap="none" rtlCol="0">
            <a:spAutoFit/>
          </a:bodyPr>
          <a:lstStyle/>
          <a:p>
            <a:r>
              <a:rPr lang="en-US" b="1" dirty="0" smtClean="0">
                <a:solidFill>
                  <a:schemeClr val="bg1"/>
                </a:solidFill>
              </a:rPr>
              <a:t>Guided Siting Saves Ratepayers 50%</a:t>
            </a:r>
            <a:endParaRPr lang="en-US" b="1" dirty="0">
              <a:solidFill>
                <a:schemeClr val="bg1"/>
              </a:solidFill>
            </a:endParaRPr>
          </a:p>
        </p:txBody>
      </p:sp>
      <p:sp>
        <p:nvSpPr>
          <p:cNvPr id="4" name="TextBox 3"/>
          <p:cNvSpPr txBox="1"/>
          <p:nvPr/>
        </p:nvSpPr>
        <p:spPr>
          <a:xfrm>
            <a:off x="6375400" y="1690132"/>
            <a:ext cx="2590800" cy="3693319"/>
          </a:xfrm>
          <a:prstGeom prst="rect">
            <a:avLst/>
          </a:prstGeom>
          <a:noFill/>
        </p:spPr>
        <p:txBody>
          <a:bodyPr wrap="square" rtlCol="0">
            <a:spAutoFit/>
          </a:bodyPr>
          <a:lstStyle/>
          <a:p>
            <a:pPr marL="285750" indent="-285750">
              <a:buFont typeface="Arial"/>
              <a:buChar char="•"/>
            </a:pPr>
            <a:r>
              <a:rPr lang="en-US" b="1" dirty="0" smtClean="0"/>
              <a:t>Locational Value </a:t>
            </a:r>
            <a:r>
              <a:rPr lang="en-US" dirty="0" smtClean="0"/>
              <a:t>methodology should include transmission costs.</a:t>
            </a:r>
            <a:br>
              <a:rPr lang="en-US" dirty="0" smtClean="0"/>
            </a:br>
            <a:endParaRPr lang="en-US" dirty="0" smtClean="0"/>
          </a:p>
          <a:p>
            <a:pPr marL="285750" indent="-285750">
              <a:buFont typeface="Arial"/>
              <a:buChar char="•"/>
            </a:pPr>
            <a:r>
              <a:rPr lang="en-US" b="1" dirty="0" smtClean="0"/>
              <a:t>Interconnection </a:t>
            </a:r>
            <a:r>
              <a:rPr lang="en-US" dirty="0" smtClean="0"/>
              <a:t>policies should favor high value locations, reduce cost uncertainty for developers.</a:t>
            </a:r>
          </a:p>
          <a:p>
            <a:endParaRPr lang="en-US" dirty="0"/>
          </a:p>
          <a:p>
            <a:endParaRPr lang="en-US" dirty="0"/>
          </a:p>
        </p:txBody>
      </p:sp>
    </p:spTree>
    <p:extLst>
      <p:ext uri="{BB962C8B-B14F-4D97-AF65-F5344CB8AC3E}">
        <p14:creationId xmlns:p14="http://schemas.microsoft.com/office/powerpoint/2010/main" val="4491594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Import/Exports – Transmission Not the Issue</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6" name="Rectangle 5"/>
          <p:cNvSpPr/>
          <p:nvPr/>
        </p:nvSpPr>
        <p:spPr>
          <a:xfrm>
            <a:off x="283489" y="4428358"/>
            <a:ext cx="5896611" cy="8278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851467" y="864060"/>
            <a:ext cx="7453900" cy="5327705"/>
          </a:xfrm>
          <a:prstGeom prst="rect">
            <a:avLst/>
          </a:prstGeom>
        </p:spPr>
      </p:pic>
      <p:sp>
        <p:nvSpPr>
          <p:cNvPr id="3" name="TextBox 2"/>
          <p:cNvSpPr txBox="1"/>
          <p:nvPr/>
        </p:nvSpPr>
        <p:spPr>
          <a:xfrm>
            <a:off x="2800891" y="6157745"/>
            <a:ext cx="5896612" cy="307777"/>
          </a:xfrm>
          <a:prstGeom prst="rect">
            <a:avLst/>
          </a:prstGeom>
          <a:noFill/>
        </p:spPr>
        <p:txBody>
          <a:bodyPr wrap="square" rtlCol="0">
            <a:spAutoFit/>
          </a:bodyPr>
          <a:lstStyle/>
          <a:p>
            <a:r>
              <a:rPr lang="en-US" sz="1400" dirty="0" smtClean="0"/>
              <a:t>Source: CAISO 2013 Summer Loads &amp; Resources Assessment (May 6, 2013)</a:t>
            </a:r>
            <a:endParaRPr lang="en-US" sz="1400" dirty="0"/>
          </a:p>
        </p:txBody>
      </p:sp>
      <p:sp>
        <p:nvSpPr>
          <p:cNvPr id="13" name="Rounded Rectangular Callout 12"/>
          <p:cNvSpPr/>
          <p:nvPr/>
        </p:nvSpPr>
        <p:spPr>
          <a:xfrm>
            <a:off x="6996556" y="963922"/>
            <a:ext cx="1848361" cy="943541"/>
          </a:xfrm>
          <a:prstGeom prst="wedgeRoundRectCallout">
            <a:avLst>
              <a:gd name="adj1" fmla="val -76435"/>
              <a:gd name="adj2" fmla="val 97935"/>
              <a:gd name="adj3" fmla="val 16667"/>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800000"/>
                </a:solidFill>
              </a:rPr>
              <a:t>2012 Peak Daily ISO Imports = ~11,500 </a:t>
            </a:r>
            <a:r>
              <a:rPr lang="en-US" dirty="0">
                <a:solidFill>
                  <a:srgbClr val="800000"/>
                </a:solidFill>
              </a:rPr>
              <a:t>M</a:t>
            </a:r>
            <a:r>
              <a:rPr lang="en-US" dirty="0" smtClean="0">
                <a:solidFill>
                  <a:srgbClr val="800000"/>
                </a:solidFill>
              </a:rPr>
              <a:t>W</a:t>
            </a:r>
            <a:endParaRPr lang="en-US" dirty="0">
              <a:solidFill>
                <a:srgbClr val="800000"/>
              </a:solidFill>
            </a:endParaRPr>
          </a:p>
        </p:txBody>
      </p:sp>
    </p:spTree>
    <p:extLst>
      <p:ext uri="{BB962C8B-B14F-4D97-AF65-F5344CB8AC3E}">
        <p14:creationId xmlns:p14="http://schemas.microsoft.com/office/powerpoint/2010/main" val="12324271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Advanced Inverters – Reactive Power</a:t>
            </a:r>
            <a:endParaRPr lang="en-US" dirty="0"/>
          </a:p>
        </p:txBody>
      </p:sp>
      <p:cxnSp>
        <p:nvCxnSpPr>
          <p:cNvPr id="10" name="Straight Connector 9"/>
          <p:cNvCxnSpPr>
            <a:stCxn id="12" idx="0"/>
            <a:endCxn id="12" idx="4"/>
          </p:cNvCxnSpPr>
          <p:nvPr/>
        </p:nvCxnSpPr>
        <p:spPr>
          <a:xfrm>
            <a:off x="2706511" y="1600200"/>
            <a:ext cx="0" cy="48768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a:off x="228600" y="3960342"/>
            <a:ext cx="4955822" cy="1543"/>
          </a:xfrm>
          <a:prstGeom prst="line">
            <a:avLst/>
          </a:prstGeom>
        </p:spPr>
        <p:style>
          <a:lnRef idx="1">
            <a:schemeClr val="accent4"/>
          </a:lnRef>
          <a:fillRef idx="0">
            <a:schemeClr val="accent4"/>
          </a:fillRef>
          <a:effectRef idx="0">
            <a:schemeClr val="accent4"/>
          </a:effectRef>
          <a:fontRef idx="minor">
            <a:schemeClr val="tx1"/>
          </a:fontRef>
        </p:style>
      </p:cxnSp>
      <p:sp>
        <p:nvSpPr>
          <p:cNvPr id="12" name="Oval 11"/>
          <p:cNvSpPr/>
          <p:nvPr/>
        </p:nvSpPr>
        <p:spPr>
          <a:xfrm>
            <a:off x="228600" y="1600200"/>
            <a:ext cx="4955822" cy="4876800"/>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2754512" y="3960342"/>
            <a:ext cx="2198488" cy="12053"/>
          </a:xfrm>
          <a:prstGeom prst="straightConnector1">
            <a:avLst/>
          </a:prstGeom>
          <a:ln w="635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706511" y="3007711"/>
            <a:ext cx="2249311" cy="952631"/>
          </a:xfrm>
          <a:prstGeom prst="straightConnector1">
            <a:avLst/>
          </a:prstGeom>
          <a:ln w="635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7072" y="3972395"/>
            <a:ext cx="845241" cy="646331"/>
          </a:xfrm>
          <a:prstGeom prst="rect">
            <a:avLst/>
          </a:prstGeom>
          <a:noFill/>
        </p:spPr>
        <p:txBody>
          <a:bodyPr wrap="square" rtlCol="0">
            <a:spAutoFit/>
          </a:bodyPr>
          <a:lstStyle/>
          <a:p>
            <a:pPr algn="ctr"/>
            <a:r>
              <a:rPr lang="en-US" dirty="0" smtClean="0"/>
              <a:t>P</a:t>
            </a:r>
          </a:p>
          <a:p>
            <a:pPr algn="ctr"/>
            <a:r>
              <a:rPr lang="en-US" dirty="0" smtClean="0"/>
              <a:t>90%</a:t>
            </a:r>
            <a:endParaRPr lang="en-US" dirty="0"/>
          </a:p>
        </p:txBody>
      </p:sp>
      <p:sp>
        <p:nvSpPr>
          <p:cNvPr id="18" name="TextBox 17"/>
          <p:cNvSpPr txBox="1"/>
          <p:nvPr/>
        </p:nvSpPr>
        <p:spPr>
          <a:xfrm>
            <a:off x="4953000" y="3007711"/>
            <a:ext cx="982134" cy="646331"/>
          </a:xfrm>
          <a:prstGeom prst="rect">
            <a:avLst/>
          </a:prstGeom>
          <a:noFill/>
        </p:spPr>
        <p:txBody>
          <a:bodyPr wrap="square" rtlCol="0">
            <a:spAutoFit/>
          </a:bodyPr>
          <a:lstStyle/>
          <a:p>
            <a:pPr algn="ctr"/>
            <a:r>
              <a:rPr lang="en-US" dirty="0" smtClean="0"/>
              <a:t>Q</a:t>
            </a:r>
          </a:p>
          <a:p>
            <a:pPr algn="ctr"/>
            <a:r>
              <a:rPr lang="en-US" dirty="0" smtClean="0"/>
              <a:t>  43.6%</a:t>
            </a:r>
            <a:endParaRPr lang="en-US" dirty="0"/>
          </a:p>
        </p:txBody>
      </p:sp>
      <p:sp>
        <p:nvSpPr>
          <p:cNvPr id="21" name="TextBox 20"/>
          <p:cNvSpPr txBox="1"/>
          <p:nvPr/>
        </p:nvSpPr>
        <p:spPr>
          <a:xfrm>
            <a:off x="2754512" y="2823045"/>
            <a:ext cx="876667" cy="646331"/>
          </a:xfrm>
          <a:prstGeom prst="rect">
            <a:avLst/>
          </a:prstGeom>
          <a:noFill/>
        </p:spPr>
        <p:txBody>
          <a:bodyPr wrap="square" rtlCol="0">
            <a:spAutoFit/>
          </a:bodyPr>
          <a:lstStyle/>
          <a:p>
            <a:pPr algn="ctr"/>
            <a:r>
              <a:rPr lang="en-US" dirty="0" smtClean="0"/>
              <a:t>S</a:t>
            </a:r>
          </a:p>
          <a:p>
            <a:pPr algn="ctr"/>
            <a:r>
              <a:rPr lang="en-US" dirty="0" smtClean="0"/>
              <a:t>100%</a:t>
            </a:r>
            <a:endParaRPr lang="en-US" dirty="0"/>
          </a:p>
        </p:txBody>
      </p:sp>
      <p:sp>
        <p:nvSpPr>
          <p:cNvPr id="22" name="TextBox 21"/>
          <p:cNvSpPr txBox="1"/>
          <p:nvPr/>
        </p:nvSpPr>
        <p:spPr>
          <a:xfrm>
            <a:off x="1972739" y="1331549"/>
            <a:ext cx="1341990" cy="276999"/>
          </a:xfrm>
          <a:prstGeom prst="rect">
            <a:avLst/>
          </a:prstGeom>
          <a:noFill/>
        </p:spPr>
        <p:txBody>
          <a:bodyPr wrap="square" rtlCol="0">
            <a:spAutoFit/>
          </a:bodyPr>
          <a:lstStyle/>
          <a:p>
            <a:pPr algn="ctr"/>
            <a:r>
              <a:rPr lang="en-US" sz="1200" dirty="0" smtClean="0"/>
              <a:t>REACTIVE (Q)</a:t>
            </a:r>
            <a:endParaRPr lang="en-US" sz="1200" dirty="0"/>
          </a:p>
        </p:txBody>
      </p:sp>
      <p:sp>
        <p:nvSpPr>
          <p:cNvPr id="23" name="TextBox 22"/>
          <p:cNvSpPr txBox="1"/>
          <p:nvPr/>
        </p:nvSpPr>
        <p:spPr>
          <a:xfrm>
            <a:off x="245290" y="3692903"/>
            <a:ext cx="1445223" cy="276999"/>
          </a:xfrm>
          <a:prstGeom prst="rect">
            <a:avLst/>
          </a:prstGeom>
          <a:noFill/>
        </p:spPr>
        <p:txBody>
          <a:bodyPr wrap="square" rtlCol="0">
            <a:spAutoFit/>
          </a:bodyPr>
          <a:lstStyle/>
          <a:p>
            <a:r>
              <a:rPr lang="en-US" sz="1200" dirty="0" smtClean="0"/>
              <a:t>REAL (P)</a:t>
            </a:r>
            <a:endParaRPr lang="en-US" sz="1200" dirty="0"/>
          </a:p>
        </p:txBody>
      </p:sp>
      <p:cxnSp>
        <p:nvCxnSpPr>
          <p:cNvPr id="24" name="Straight Arrow Connector 23"/>
          <p:cNvCxnSpPr/>
          <p:nvPr/>
        </p:nvCxnSpPr>
        <p:spPr>
          <a:xfrm flipV="1">
            <a:off x="4955822" y="3007711"/>
            <a:ext cx="0" cy="954174"/>
          </a:xfrm>
          <a:prstGeom prst="straightConnector1">
            <a:avLst/>
          </a:prstGeom>
          <a:ln w="635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955822" y="3993216"/>
            <a:ext cx="0" cy="1035984"/>
          </a:xfrm>
          <a:prstGeom prst="straightConnector1">
            <a:avLst/>
          </a:prstGeom>
          <a:ln w="635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57313" y="3998549"/>
            <a:ext cx="2228850" cy="1038225"/>
          </a:xfrm>
          <a:prstGeom prst="straightConnector1">
            <a:avLst/>
          </a:prstGeom>
          <a:ln w="635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424313" y="1466671"/>
            <a:ext cx="3519313" cy="923330"/>
          </a:xfrm>
          <a:prstGeom prst="rect">
            <a:avLst/>
          </a:prstGeom>
          <a:noFill/>
        </p:spPr>
        <p:txBody>
          <a:bodyPr wrap="square" rtlCol="0">
            <a:spAutoFit/>
          </a:bodyPr>
          <a:lstStyle/>
          <a:p>
            <a:pPr marL="312738" indent="-312738"/>
            <a:r>
              <a:rPr lang="en-US" b="1" dirty="0"/>
              <a:t>P: </a:t>
            </a:r>
            <a:r>
              <a:rPr lang="en-US" dirty="0"/>
              <a:t>Real power (kW)</a:t>
            </a:r>
          </a:p>
          <a:p>
            <a:pPr marL="312738" indent="-312738"/>
            <a:r>
              <a:rPr lang="en-US" b="1" dirty="0"/>
              <a:t>Q: </a:t>
            </a:r>
            <a:r>
              <a:rPr lang="en-US" dirty="0"/>
              <a:t>Reactive power (</a:t>
            </a:r>
            <a:r>
              <a:rPr lang="en-US" dirty="0" err="1"/>
              <a:t>kVAr</a:t>
            </a:r>
            <a:r>
              <a:rPr lang="en-US" dirty="0"/>
              <a:t>)</a:t>
            </a:r>
          </a:p>
          <a:p>
            <a:pPr marL="312738" indent="-312738"/>
            <a:r>
              <a:rPr lang="en-US" b="1" dirty="0"/>
              <a:t>S: </a:t>
            </a:r>
            <a:r>
              <a:rPr lang="en-US" dirty="0"/>
              <a:t>Total power (kVA)</a:t>
            </a:r>
          </a:p>
        </p:txBody>
      </p:sp>
      <p:sp>
        <p:nvSpPr>
          <p:cNvPr id="112" name="TextBox 111"/>
          <p:cNvSpPr txBox="1"/>
          <p:nvPr/>
        </p:nvSpPr>
        <p:spPr>
          <a:xfrm>
            <a:off x="5831835" y="3693749"/>
            <a:ext cx="3058462" cy="1477328"/>
          </a:xfrm>
          <a:prstGeom prst="rect">
            <a:avLst/>
          </a:prstGeom>
          <a:noFill/>
        </p:spPr>
        <p:txBody>
          <a:bodyPr wrap="none" rtlCol="0">
            <a:spAutoFit/>
          </a:bodyPr>
          <a:lstStyle/>
          <a:p>
            <a:r>
              <a:rPr lang="en-US" dirty="0" smtClean="0">
                <a:solidFill>
                  <a:srgbClr val="0000FF"/>
                </a:solidFill>
              </a:rPr>
              <a:t>100 kW </a:t>
            </a:r>
            <a:r>
              <a:rPr lang="en-US" dirty="0" smtClean="0"/>
              <a:t>solar PV AC power</a:t>
            </a:r>
          </a:p>
          <a:p>
            <a:r>
              <a:rPr lang="en-US" dirty="0" smtClean="0">
                <a:solidFill>
                  <a:srgbClr val="0000FF"/>
                </a:solidFill>
              </a:rPr>
              <a:t>100 </a:t>
            </a:r>
            <a:r>
              <a:rPr lang="en-US" dirty="0">
                <a:solidFill>
                  <a:srgbClr val="0000FF"/>
                </a:solidFill>
              </a:rPr>
              <a:t>kVA </a:t>
            </a:r>
            <a:r>
              <a:rPr lang="en-US" dirty="0" smtClean="0"/>
              <a:t>inverter capacity</a:t>
            </a:r>
          </a:p>
          <a:p>
            <a:r>
              <a:rPr lang="en-US" dirty="0" smtClean="0"/>
              <a:t>0.9</a:t>
            </a:r>
            <a:r>
              <a:rPr lang="en-US" dirty="0" smtClean="0">
                <a:solidFill>
                  <a:srgbClr val="0000FF"/>
                </a:solidFill>
              </a:rPr>
              <a:t> </a:t>
            </a:r>
            <a:r>
              <a:rPr lang="en-US" dirty="0"/>
              <a:t>p</a:t>
            </a:r>
            <a:r>
              <a:rPr lang="en-US" dirty="0" smtClean="0"/>
              <a:t>ower factor</a:t>
            </a:r>
          </a:p>
          <a:p>
            <a:r>
              <a:rPr lang="en-US" dirty="0" smtClean="0">
                <a:solidFill>
                  <a:srgbClr val="0000FF"/>
                </a:solidFill>
              </a:rPr>
              <a:t>43.6 </a:t>
            </a:r>
            <a:r>
              <a:rPr lang="en-US" dirty="0" err="1">
                <a:solidFill>
                  <a:srgbClr val="0000FF"/>
                </a:solidFill>
              </a:rPr>
              <a:t>k</a:t>
            </a:r>
            <a:r>
              <a:rPr lang="en-US" dirty="0" err="1" smtClean="0">
                <a:solidFill>
                  <a:srgbClr val="0000FF"/>
                </a:solidFill>
              </a:rPr>
              <a:t>VAr</a:t>
            </a:r>
            <a:r>
              <a:rPr lang="en-US" dirty="0" smtClean="0">
                <a:solidFill>
                  <a:srgbClr val="0000FF"/>
                </a:solidFill>
              </a:rPr>
              <a:t> </a:t>
            </a:r>
            <a:r>
              <a:rPr lang="en-US" dirty="0"/>
              <a:t>r</a:t>
            </a:r>
            <a:r>
              <a:rPr lang="en-US" dirty="0" smtClean="0"/>
              <a:t>eactive power</a:t>
            </a:r>
          </a:p>
          <a:p>
            <a:r>
              <a:rPr lang="en-US" dirty="0" smtClean="0">
                <a:solidFill>
                  <a:srgbClr val="0000FF"/>
                </a:solidFill>
              </a:rPr>
              <a:t>90 kW </a:t>
            </a:r>
            <a:r>
              <a:rPr lang="en-US" dirty="0"/>
              <a:t>r</a:t>
            </a:r>
            <a:r>
              <a:rPr lang="en-US" dirty="0" smtClean="0"/>
              <a:t>eal power</a:t>
            </a:r>
            <a:endParaRPr lang="en-US" dirty="0"/>
          </a:p>
        </p:txBody>
      </p:sp>
      <p:cxnSp>
        <p:nvCxnSpPr>
          <p:cNvPr id="25" name="Straight Arrow Connector 24"/>
          <p:cNvCxnSpPr/>
          <p:nvPr/>
        </p:nvCxnSpPr>
        <p:spPr>
          <a:xfrm>
            <a:off x="4906431" y="3972395"/>
            <a:ext cx="304800" cy="0"/>
          </a:xfrm>
          <a:prstGeom prst="straightConnector1">
            <a:avLst/>
          </a:prstGeom>
          <a:ln w="63500">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043313" y="4150949"/>
            <a:ext cx="990601" cy="12954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5043313" y="5446350"/>
            <a:ext cx="3654778"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Standard-sized inverter:</a:t>
            </a:r>
          </a:p>
          <a:p>
            <a:pPr algn="ctr"/>
            <a:r>
              <a:rPr lang="en-US" dirty="0" smtClean="0">
                <a:solidFill>
                  <a:srgbClr val="000000"/>
                </a:solidFill>
              </a:rPr>
              <a:t>Diverts up to 10% solar capacity to provision reactive power</a:t>
            </a:r>
            <a:endParaRPr lang="en-US" dirty="0">
              <a:solidFill>
                <a:srgbClr val="000000"/>
              </a:solidFill>
            </a:endParaRPr>
          </a:p>
        </p:txBody>
      </p:sp>
      <p:sp>
        <p:nvSpPr>
          <p:cNvPr id="16" name="TextBox 15"/>
          <p:cNvSpPr txBox="1"/>
          <p:nvPr/>
        </p:nvSpPr>
        <p:spPr>
          <a:xfrm>
            <a:off x="1019602" y="838200"/>
            <a:ext cx="6981398" cy="369332"/>
          </a:xfrm>
          <a:prstGeom prst="rect">
            <a:avLst/>
          </a:prstGeom>
          <a:noFill/>
        </p:spPr>
        <p:txBody>
          <a:bodyPr wrap="none" rtlCol="0">
            <a:spAutoFit/>
          </a:bodyPr>
          <a:lstStyle/>
          <a:p>
            <a:r>
              <a:rPr lang="en-US" b="1" dirty="0" smtClean="0"/>
              <a:t>Advanced Inverter at 0.9 Power Factor = 43.6% reactive power</a:t>
            </a:r>
            <a:endParaRPr lang="en-US" b="1" dirty="0"/>
          </a:p>
        </p:txBody>
      </p:sp>
      <p:pic>
        <p:nvPicPr>
          <p:cNvPr id="27" name="Picture 26" descr="Clean Coalition Logo_no tagline_updated_slideshowedit_zf2 yellow_final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27197620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43800" cy="762000"/>
          </a:xfrm>
        </p:spPr>
        <p:txBody>
          <a:bodyPr>
            <a:normAutofit/>
          </a:bodyPr>
          <a:lstStyle/>
          <a:p>
            <a:pPr lvl="0"/>
            <a:r>
              <a:rPr lang="en-US" dirty="0"/>
              <a:t>Advanced Inverters – Reactive </a:t>
            </a:r>
            <a:r>
              <a:rPr lang="en-US" dirty="0" smtClean="0"/>
              <a:t>Power (Oversized)</a:t>
            </a:r>
            <a:endParaRPr lang="en-US" dirty="0"/>
          </a:p>
        </p:txBody>
      </p:sp>
      <p:cxnSp>
        <p:nvCxnSpPr>
          <p:cNvPr id="10" name="Straight Connector 9"/>
          <p:cNvCxnSpPr>
            <a:stCxn id="12" idx="0"/>
            <a:endCxn id="12" idx="4"/>
          </p:cNvCxnSpPr>
          <p:nvPr/>
        </p:nvCxnSpPr>
        <p:spPr>
          <a:xfrm>
            <a:off x="2635955" y="1259251"/>
            <a:ext cx="0" cy="48768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a:off x="146753" y="3619393"/>
            <a:ext cx="4955822" cy="1543"/>
          </a:xfrm>
          <a:prstGeom prst="line">
            <a:avLst/>
          </a:prstGeom>
        </p:spPr>
        <p:style>
          <a:lnRef idx="1">
            <a:schemeClr val="accent4"/>
          </a:lnRef>
          <a:fillRef idx="0">
            <a:schemeClr val="accent4"/>
          </a:fillRef>
          <a:effectRef idx="0">
            <a:schemeClr val="accent4"/>
          </a:effectRef>
          <a:fontRef idx="minor">
            <a:schemeClr val="tx1"/>
          </a:fontRef>
        </p:style>
      </p:cxnSp>
      <p:sp>
        <p:nvSpPr>
          <p:cNvPr id="12" name="Oval 11"/>
          <p:cNvSpPr/>
          <p:nvPr/>
        </p:nvSpPr>
        <p:spPr>
          <a:xfrm>
            <a:off x="158044" y="1259251"/>
            <a:ext cx="4955822" cy="4876800"/>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2672665" y="3602042"/>
            <a:ext cx="2429910" cy="17351"/>
          </a:xfrm>
          <a:prstGeom prst="straightConnector1">
            <a:avLst/>
          </a:prstGeom>
          <a:ln w="635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624664" y="2590800"/>
            <a:ext cx="2477911" cy="1028594"/>
          </a:xfrm>
          <a:prstGeom prst="straightConnector1">
            <a:avLst/>
          </a:prstGeom>
          <a:ln w="635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44770" y="3553413"/>
            <a:ext cx="845241" cy="646331"/>
          </a:xfrm>
          <a:prstGeom prst="rect">
            <a:avLst/>
          </a:prstGeom>
          <a:noFill/>
        </p:spPr>
        <p:txBody>
          <a:bodyPr wrap="square" rtlCol="0">
            <a:spAutoFit/>
          </a:bodyPr>
          <a:lstStyle/>
          <a:p>
            <a:pPr algn="ctr"/>
            <a:r>
              <a:rPr lang="en-US" dirty="0" smtClean="0"/>
              <a:t>P</a:t>
            </a:r>
          </a:p>
          <a:p>
            <a:pPr algn="ctr"/>
            <a:r>
              <a:rPr lang="en-US" dirty="0" smtClean="0"/>
              <a:t>100%</a:t>
            </a:r>
            <a:endParaRPr lang="en-US" dirty="0"/>
          </a:p>
        </p:txBody>
      </p:sp>
      <p:sp>
        <p:nvSpPr>
          <p:cNvPr id="18" name="TextBox 17"/>
          <p:cNvSpPr txBox="1"/>
          <p:nvPr/>
        </p:nvSpPr>
        <p:spPr>
          <a:xfrm>
            <a:off x="4961466" y="2666762"/>
            <a:ext cx="982134" cy="584776"/>
          </a:xfrm>
          <a:prstGeom prst="rect">
            <a:avLst/>
          </a:prstGeom>
          <a:noFill/>
        </p:spPr>
        <p:txBody>
          <a:bodyPr wrap="square" rtlCol="0">
            <a:spAutoFit/>
          </a:bodyPr>
          <a:lstStyle/>
          <a:p>
            <a:pPr algn="ctr"/>
            <a:r>
              <a:rPr lang="en-US" sz="1600" dirty="0" smtClean="0"/>
              <a:t>Q</a:t>
            </a:r>
          </a:p>
          <a:p>
            <a:pPr algn="ctr"/>
            <a:r>
              <a:rPr lang="en-US" sz="1600" dirty="0" smtClean="0"/>
              <a:t>  45.8%</a:t>
            </a:r>
            <a:endParaRPr lang="en-US" sz="1600" dirty="0"/>
          </a:p>
        </p:txBody>
      </p:sp>
      <p:sp>
        <p:nvSpPr>
          <p:cNvPr id="21" name="TextBox 20"/>
          <p:cNvSpPr txBox="1"/>
          <p:nvPr/>
        </p:nvSpPr>
        <p:spPr>
          <a:xfrm>
            <a:off x="2672665" y="2482096"/>
            <a:ext cx="876667" cy="646331"/>
          </a:xfrm>
          <a:prstGeom prst="rect">
            <a:avLst/>
          </a:prstGeom>
          <a:noFill/>
        </p:spPr>
        <p:txBody>
          <a:bodyPr wrap="square" rtlCol="0">
            <a:spAutoFit/>
          </a:bodyPr>
          <a:lstStyle/>
          <a:p>
            <a:pPr algn="ctr"/>
            <a:r>
              <a:rPr lang="en-US" dirty="0" smtClean="0"/>
              <a:t>S</a:t>
            </a:r>
          </a:p>
          <a:p>
            <a:pPr algn="ctr"/>
            <a:r>
              <a:rPr lang="en-US" dirty="0" smtClean="0"/>
              <a:t>110%</a:t>
            </a:r>
            <a:endParaRPr lang="en-US" dirty="0"/>
          </a:p>
        </p:txBody>
      </p:sp>
      <p:sp>
        <p:nvSpPr>
          <p:cNvPr id="22" name="TextBox 21"/>
          <p:cNvSpPr txBox="1"/>
          <p:nvPr/>
        </p:nvSpPr>
        <p:spPr>
          <a:xfrm>
            <a:off x="1890892" y="990600"/>
            <a:ext cx="1341990" cy="276999"/>
          </a:xfrm>
          <a:prstGeom prst="rect">
            <a:avLst/>
          </a:prstGeom>
          <a:noFill/>
        </p:spPr>
        <p:txBody>
          <a:bodyPr wrap="square" rtlCol="0">
            <a:spAutoFit/>
          </a:bodyPr>
          <a:lstStyle/>
          <a:p>
            <a:pPr algn="ctr"/>
            <a:r>
              <a:rPr lang="en-US" sz="1200" dirty="0" smtClean="0"/>
              <a:t>REACTIVE (Q)</a:t>
            </a:r>
            <a:endParaRPr lang="en-US" sz="1200" dirty="0"/>
          </a:p>
        </p:txBody>
      </p:sp>
      <p:sp>
        <p:nvSpPr>
          <p:cNvPr id="23" name="TextBox 22"/>
          <p:cNvSpPr txBox="1"/>
          <p:nvPr/>
        </p:nvSpPr>
        <p:spPr>
          <a:xfrm>
            <a:off x="163443" y="3351954"/>
            <a:ext cx="1445223" cy="276999"/>
          </a:xfrm>
          <a:prstGeom prst="rect">
            <a:avLst/>
          </a:prstGeom>
          <a:noFill/>
        </p:spPr>
        <p:txBody>
          <a:bodyPr wrap="square" rtlCol="0">
            <a:spAutoFit/>
          </a:bodyPr>
          <a:lstStyle/>
          <a:p>
            <a:r>
              <a:rPr lang="en-US" sz="1200" dirty="0" smtClean="0"/>
              <a:t>REAL (P)</a:t>
            </a:r>
            <a:endParaRPr lang="en-US" sz="1200" dirty="0"/>
          </a:p>
        </p:txBody>
      </p:sp>
      <p:cxnSp>
        <p:nvCxnSpPr>
          <p:cNvPr id="24" name="Straight Arrow Connector 23"/>
          <p:cNvCxnSpPr/>
          <p:nvPr/>
        </p:nvCxnSpPr>
        <p:spPr>
          <a:xfrm flipV="1">
            <a:off x="5102575" y="2590800"/>
            <a:ext cx="0" cy="1011242"/>
          </a:xfrm>
          <a:prstGeom prst="straightConnector1">
            <a:avLst/>
          </a:prstGeom>
          <a:ln w="635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102364" y="3652267"/>
            <a:ext cx="211" cy="928359"/>
          </a:xfrm>
          <a:prstGeom prst="straightConnector1">
            <a:avLst/>
          </a:prstGeom>
          <a:ln w="63500">
            <a:solidFill>
              <a:srgbClr val="3366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624664" y="3652267"/>
            <a:ext cx="2477700" cy="936986"/>
          </a:xfrm>
          <a:prstGeom prst="straightConnector1">
            <a:avLst/>
          </a:prstGeom>
          <a:ln w="635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22300" y="2561272"/>
            <a:ext cx="3045500" cy="1477328"/>
          </a:xfrm>
          <a:prstGeom prst="rect">
            <a:avLst/>
          </a:prstGeom>
          <a:noFill/>
        </p:spPr>
        <p:txBody>
          <a:bodyPr wrap="none" rtlCol="0">
            <a:spAutoFit/>
          </a:bodyPr>
          <a:lstStyle/>
          <a:p>
            <a:r>
              <a:rPr lang="en-US" dirty="0">
                <a:solidFill>
                  <a:srgbClr val="0000FF"/>
                </a:solidFill>
              </a:rPr>
              <a:t>100 </a:t>
            </a:r>
            <a:r>
              <a:rPr lang="en-US" dirty="0" smtClean="0">
                <a:solidFill>
                  <a:srgbClr val="0000FF"/>
                </a:solidFill>
              </a:rPr>
              <a:t>kW </a:t>
            </a:r>
            <a:r>
              <a:rPr lang="en-US" dirty="0" smtClean="0"/>
              <a:t>solar PV</a:t>
            </a:r>
            <a:r>
              <a:rPr lang="en-US" dirty="0" smtClean="0">
                <a:solidFill>
                  <a:srgbClr val="000000"/>
                </a:solidFill>
              </a:rPr>
              <a:t> </a:t>
            </a:r>
            <a:r>
              <a:rPr lang="en-US" dirty="0">
                <a:solidFill>
                  <a:srgbClr val="000000"/>
                </a:solidFill>
              </a:rPr>
              <a:t>AC </a:t>
            </a:r>
            <a:r>
              <a:rPr lang="en-US" dirty="0" smtClean="0">
                <a:solidFill>
                  <a:srgbClr val="000000"/>
                </a:solidFill>
              </a:rPr>
              <a:t>power</a:t>
            </a:r>
          </a:p>
          <a:p>
            <a:r>
              <a:rPr lang="en-US" dirty="0" smtClean="0">
                <a:solidFill>
                  <a:srgbClr val="0000FF"/>
                </a:solidFill>
              </a:rPr>
              <a:t>110 kVA </a:t>
            </a:r>
            <a:r>
              <a:rPr lang="en-US" dirty="0" smtClean="0">
                <a:solidFill>
                  <a:srgbClr val="000000"/>
                </a:solidFill>
              </a:rPr>
              <a:t>inverter capacity</a:t>
            </a:r>
          </a:p>
          <a:p>
            <a:r>
              <a:rPr lang="en-US" dirty="0" smtClean="0">
                <a:solidFill>
                  <a:srgbClr val="000000"/>
                </a:solidFill>
              </a:rPr>
              <a:t>0.9 </a:t>
            </a:r>
            <a:r>
              <a:rPr lang="en-US" dirty="0">
                <a:solidFill>
                  <a:srgbClr val="000000"/>
                </a:solidFill>
              </a:rPr>
              <a:t>p</a:t>
            </a:r>
            <a:r>
              <a:rPr lang="en-US" dirty="0" smtClean="0">
                <a:solidFill>
                  <a:srgbClr val="000000"/>
                </a:solidFill>
              </a:rPr>
              <a:t>ower </a:t>
            </a:r>
            <a:r>
              <a:rPr lang="en-US" dirty="0">
                <a:solidFill>
                  <a:srgbClr val="000000"/>
                </a:solidFill>
              </a:rPr>
              <a:t>f</a:t>
            </a:r>
            <a:r>
              <a:rPr lang="en-US" dirty="0" smtClean="0">
                <a:solidFill>
                  <a:srgbClr val="000000"/>
                </a:solidFill>
              </a:rPr>
              <a:t>actor</a:t>
            </a:r>
            <a:endParaRPr lang="en-US" dirty="0">
              <a:solidFill>
                <a:srgbClr val="000000"/>
              </a:solidFill>
            </a:endParaRPr>
          </a:p>
          <a:p>
            <a:r>
              <a:rPr lang="en-US" dirty="0" smtClean="0">
                <a:solidFill>
                  <a:srgbClr val="0000FF"/>
                </a:solidFill>
              </a:rPr>
              <a:t>45.8 </a:t>
            </a:r>
            <a:r>
              <a:rPr lang="en-US" dirty="0" err="1">
                <a:solidFill>
                  <a:srgbClr val="0000FF"/>
                </a:solidFill>
              </a:rPr>
              <a:t>k</a:t>
            </a:r>
            <a:r>
              <a:rPr lang="en-US" dirty="0" err="1" smtClean="0">
                <a:solidFill>
                  <a:srgbClr val="0000FF"/>
                </a:solidFill>
              </a:rPr>
              <a:t>VAr</a:t>
            </a:r>
            <a:r>
              <a:rPr lang="en-US" dirty="0" smtClean="0">
                <a:solidFill>
                  <a:srgbClr val="0000FF"/>
                </a:solidFill>
              </a:rPr>
              <a:t> </a:t>
            </a:r>
            <a:r>
              <a:rPr lang="en-US" dirty="0">
                <a:solidFill>
                  <a:srgbClr val="000000"/>
                </a:solidFill>
              </a:rPr>
              <a:t>r</a:t>
            </a:r>
            <a:r>
              <a:rPr lang="en-US" dirty="0" smtClean="0">
                <a:solidFill>
                  <a:srgbClr val="000000"/>
                </a:solidFill>
              </a:rPr>
              <a:t>eactive </a:t>
            </a:r>
            <a:r>
              <a:rPr lang="en-US" dirty="0">
                <a:solidFill>
                  <a:srgbClr val="000000"/>
                </a:solidFill>
              </a:rPr>
              <a:t>p</a:t>
            </a:r>
            <a:r>
              <a:rPr lang="en-US" dirty="0" smtClean="0">
                <a:solidFill>
                  <a:srgbClr val="000000"/>
                </a:solidFill>
              </a:rPr>
              <a:t>ower</a:t>
            </a:r>
          </a:p>
          <a:p>
            <a:r>
              <a:rPr lang="en-US" dirty="0" smtClean="0">
                <a:solidFill>
                  <a:srgbClr val="0000FF"/>
                </a:solidFill>
              </a:rPr>
              <a:t>100 kW </a:t>
            </a:r>
            <a:r>
              <a:rPr lang="en-US" dirty="0">
                <a:solidFill>
                  <a:srgbClr val="000000"/>
                </a:solidFill>
              </a:rPr>
              <a:t>r</a:t>
            </a:r>
            <a:r>
              <a:rPr lang="en-US" dirty="0" smtClean="0">
                <a:solidFill>
                  <a:srgbClr val="000000"/>
                </a:solidFill>
              </a:rPr>
              <a:t>eal </a:t>
            </a:r>
            <a:r>
              <a:rPr lang="en-US" dirty="0">
                <a:solidFill>
                  <a:srgbClr val="000000"/>
                </a:solidFill>
              </a:rPr>
              <a:t>p</a:t>
            </a:r>
            <a:r>
              <a:rPr lang="en-US" dirty="0" smtClean="0">
                <a:solidFill>
                  <a:srgbClr val="000000"/>
                </a:solidFill>
              </a:rPr>
              <a:t>ower</a:t>
            </a:r>
            <a:endParaRPr lang="en-US" dirty="0">
              <a:solidFill>
                <a:srgbClr val="000000"/>
              </a:solidFill>
            </a:endParaRPr>
          </a:p>
        </p:txBody>
      </p:sp>
      <p:cxnSp>
        <p:nvCxnSpPr>
          <p:cNvPr id="26" name="Straight Arrow Connector 25"/>
          <p:cNvCxnSpPr/>
          <p:nvPr/>
        </p:nvCxnSpPr>
        <p:spPr>
          <a:xfrm flipH="1" flipV="1">
            <a:off x="5175254" y="3733800"/>
            <a:ext cx="98848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5047540" y="4724400"/>
            <a:ext cx="3944060" cy="1676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Oversized inverter:</a:t>
            </a:r>
          </a:p>
          <a:p>
            <a:pPr marL="285750" indent="-285750">
              <a:buFont typeface="Arial"/>
              <a:buChar char="•"/>
            </a:pPr>
            <a:r>
              <a:rPr lang="en-US" dirty="0" smtClean="0">
                <a:solidFill>
                  <a:srgbClr val="000000"/>
                </a:solidFill>
              </a:rPr>
              <a:t>No reduction of PV real power</a:t>
            </a:r>
          </a:p>
          <a:p>
            <a:pPr marL="285750" indent="-285750">
              <a:buFont typeface="Arial"/>
              <a:buChar char="•"/>
            </a:pPr>
            <a:r>
              <a:rPr lang="en-US" dirty="0" smtClean="0">
                <a:solidFill>
                  <a:srgbClr val="000000"/>
                </a:solidFill>
              </a:rPr>
              <a:t>Draws up to </a:t>
            </a:r>
            <a:r>
              <a:rPr lang="en-US" smtClean="0">
                <a:solidFill>
                  <a:srgbClr val="000000"/>
                </a:solidFill>
              </a:rPr>
              <a:t>10 kW </a:t>
            </a:r>
            <a:r>
              <a:rPr lang="en-US" dirty="0" smtClean="0">
                <a:solidFill>
                  <a:srgbClr val="000000"/>
                </a:solidFill>
              </a:rPr>
              <a:t>real power from the grid</a:t>
            </a:r>
          </a:p>
          <a:p>
            <a:pPr marL="285750" indent="-285750">
              <a:buFont typeface="Arial"/>
              <a:buChar char="•"/>
            </a:pPr>
            <a:r>
              <a:rPr lang="en-US" dirty="0" smtClean="0">
                <a:solidFill>
                  <a:srgbClr val="000000"/>
                </a:solidFill>
              </a:rPr>
              <a:t>Provides reactive power 24/7/365</a:t>
            </a:r>
            <a:endParaRPr lang="en-US" dirty="0">
              <a:solidFill>
                <a:srgbClr val="000000"/>
              </a:solidFill>
            </a:endParaRPr>
          </a:p>
        </p:txBody>
      </p:sp>
      <p:sp>
        <p:nvSpPr>
          <p:cNvPr id="31" name="TextBox 30"/>
          <p:cNvSpPr txBox="1"/>
          <p:nvPr/>
        </p:nvSpPr>
        <p:spPr>
          <a:xfrm>
            <a:off x="5091287" y="990600"/>
            <a:ext cx="3897491" cy="923330"/>
          </a:xfrm>
          <a:prstGeom prst="rect">
            <a:avLst/>
          </a:prstGeom>
          <a:noFill/>
        </p:spPr>
        <p:txBody>
          <a:bodyPr wrap="square" rtlCol="0">
            <a:spAutoFit/>
          </a:bodyPr>
          <a:lstStyle/>
          <a:p>
            <a:pPr marL="312738" indent="-312738"/>
            <a:r>
              <a:rPr lang="en-US" b="1" dirty="0"/>
              <a:t>P</a:t>
            </a:r>
            <a:r>
              <a:rPr lang="en-US" b="1" dirty="0" smtClean="0"/>
              <a:t>: </a:t>
            </a:r>
            <a:r>
              <a:rPr lang="en-US" dirty="0" smtClean="0"/>
              <a:t>Real power (kW)</a:t>
            </a:r>
          </a:p>
          <a:p>
            <a:pPr marL="312738" indent="-312738"/>
            <a:r>
              <a:rPr lang="en-US" b="1" dirty="0" smtClean="0"/>
              <a:t>Q: </a:t>
            </a:r>
            <a:r>
              <a:rPr lang="en-US" dirty="0" smtClean="0"/>
              <a:t>Reactive power (</a:t>
            </a:r>
            <a:r>
              <a:rPr lang="en-US" dirty="0" err="1" smtClean="0"/>
              <a:t>kVAr</a:t>
            </a:r>
            <a:r>
              <a:rPr lang="en-US" dirty="0" smtClean="0"/>
              <a:t>)</a:t>
            </a:r>
          </a:p>
          <a:p>
            <a:pPr marL="312738" indent="-312738"/>
            <a:r>
              <a:rPr lang="en-US" b="1" dirty="0" smtClean="0"/>
              <a:t>S: </a:t>
            </a:r>
            <a:r>
              <a:rPr lang="en-US" dirty="0"/>
              <a:t>Total power (kVA)</a:t>
            </a:r>
          </a:p>
        </p:txBody>
      </p:sp>
      <p:pic>
        <p:nvPicPr>
          <p:cNvPr id="25" name="Picture 24" descr="Clean Coalition Logo_no tagline_updated_slideshowedit_zf2 yellow_final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323433612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Regulation: Faster, More Accurate Solutions</a:t>
            </a:r>
          </a:p>
        </p:txBody>
      </p:sp>
      <p:sp>
        <p:nvSpPr>
          <p:cNvPr id="12" name="Content Placeholder 2"/>
          <p:cNvSpPr>
            <a:spLocks noGrp="1"/>
          </p:cNvSpPr>
          <p:nvPr>
            <p:ph idx="1"/>
          </p:nvPr>
        </p:nvSpPr>
        <p:spPr>
          <a:xfrm>
            <a:off x="25400" y="787400"/>
            <a:ext cx="8991600" cy="5791200"/>
          </a:xfrm>
        </p:spPr>
        <p:txBody>
          <a:bodyPr>
            <a:normAutofit/>
          </a:bodyPr>
          <a:lstStyle/>
          <a:p>
            <a:pPr marL="0" indent="0">
              <a:buNone/>
            </a:pPr>
            <a:r>
              <a:rPr lang="en-US" sz="2000" dirty="0" smtClean="0">
                <a:solidFill>
                  <a:srgbClr val="000000"/>
                </a:solidFill>
                <a:latin typeface="Arial"/>
                <a:cs typeface="Arial"/>
              </a:rPr>
              <a:t>Ideal </a:t>
            </a:r>
            <a:r>
              <a:rPr lang="en-US" sz="2000" dirty="0">
                <a:solidFill>
                  <a:srgbClr val="000000"/>
                </a:solidFill>
                <a:latin typeface="Arial"/>
                <a:cs typeface="Arial"/>
              </a:rPr>
              <a:t>flexible resources should look like storage, not natural gas </a:t>
            </a:r>
            <a:r>
              <a:rPr lang="en-US" sz="2000" dirty="0" smtClean="0">
                <a:solidFill>
                  <a:srgbClr val="000000"/>
                </a:solidFill>
                <a:latin typeface="Arial"/>
                <a:cs typeface="Arial"/>
              </a:rPr>
              <a:t>– </a:t>
            </a:r>
          </a:p>
          <a:p>
            <a:pPr marL="0" indent="0">
              <a:buNone/>
            </a:pPr>
            <a:r>
              <a:rPr lang="en-US" sz="2000" dirty="0" smtClean="0">
                <a:solidFill>
                  <a:srgbClr val="000000"/>
                </a:solidFill>
                <a:latin typeface="Arial"/>
                <a:cs typeface="Arial"/>
              </a:rPr>
              <a:t>faster, more accurate, </a:t>
            </a:r>
            <a:r>
              <a:rPr lang="en-US" sz="2000" dirty="0">
                <a:solidFill>
                  <a:srgbClr val="000000"/>
                </a:solidFill>
                <a:latin typeface="Arial"/>
                <a:cs typeface="Arial"/>
              </a:rPr>
              <a:t>cleaner, </a:t>
            </a:r>
            <a:r>
              <a:rPr lang="en-US" sz="2000" dirty="0" smtClean="0">
                <a:solidFill>
                  <a:srgbClr val="000000"/>
                </a:solidFill>
                <a:latin typeface="Arial"/>
                <a:cs typeface="Arial"/>
              </a:rPr>
              <a:t>and full capacity to dispatch and absorb power.</a:t>
            </a:r>
            <a:endParaRPr lang="en-US" sz="2000" dirty="0">
              <a:solidFill>
                <a:srgbClr val="000000"/>
              </a:solidFill>
              <a:latin typeface="Arial"/>
              <a:cs typeface="Arial"/>
            </a:endParaRPr>
          </a:p>
          <a:p>
            <a:pPr marL="457200" lvl="1" indent="0">
              <a:buNone/>
            </a:pPr>
            <a:endParaRPr lang="en-US" sz="2000" dirty="0" smtClean="0">
              <a:solidFill>
                <a:srgbClr val="000000"/>
              </a:solidFill>
              <a:latin typeface="Arial"/>
              <a:cs typeface="Arial"/>
            </a:endParaRPr>
          </a:p>
          <a:p>
            <a:pPr marL="457200" lvl="1" indent="0">
              <a:buNone/>
            </a:pPr>
            <a:endParaRPr lang="en-US" sz="2000" dirty="0" smtClean="0">
              <a:solidFill>
                <a:srgbClr val="000000"/>
              </a:solidFill>
              <a:latin typeface="Arial"/>
              <a:cs typeface="Aria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2418219"/>
            <a:ext cx="8991600" cy="298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84200" y="2139374"/>
            <a:ext cx="3865361" cy="369332"/>
          </a:xfrm>
          <a:prstGeom prst="rect">
            <a:avLst/>
          </a:prstGeom>
          <a:noFill/>
        </p:spPr>
        <p:txBody>
          <a:bodyPr wrap="none" rtlCol="0">
            <a:spAutoFit/>
          </a:bodyPr>
          <a:lstStyle/>
          <a:p>
            <a:r>
              <a:rPr lang="en-US" b="1" dirty="0" smtClean="0"/>
              <a:t>Conventional Spinning Generator</a:t>
            </a:r>
            <a:endParaRPr lang="en-US" b="1" dirty="0"/>
          </a:p>
        </p:txBody>
      </p:sp>
      <p:sp>
        <p:nvSpPr>
          <p:cNvPr id="14" name="TextBox 13"/>
          <p:cNvSpPr txBox="1"/>
          <p:nvPr/>
        </p:nvSpPr>
        <p:spPr>
          <a:xfrm>
            <a:off x="6070600" y="1975306"/>
            <a:ext cx="2083172" cy="369332"/>
          </a:xfrm>
          <a:prstGeom prst="rect">
            <a:avLst/>
          </a:prstGeom>
          <a:noFill/>
        </p:spPr>
        <p:txBody>
          <a:bodyPr wrap="none" rtlCol="0">
            <a:spAutoFit/>
          </a:bodyPr>
          <a:lstStyle/>
          <a:p>
            <a:r>
              <a:rPr lang="en-US" b="1" dirty="0" smtClean="0"/>
              <a:t>Flywheel Storage</a:t>
            </a:r>
            <a:endParaRPr lang="en-US" b="1" dirty="0"/>
          </a:p>
        </p:txBody>
      </p:sp>
      <p:sp>
        <p:nvSpPr>
          <p:cNvPr id="15" name="Rounded Rectangle 14"/>
          <p:cNvSpPr/>
          <p:nvPr/>
        </p:nvSpPr>
        <p:spPr>
          <a:xfrm>
            <a:off x="2108200" y="5480169"/>
            <a:ext cx="1905000" cy="8385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Storage provides both supply and demand</a:t>
            </a:r>
            <a:endParaRPr lang="en-US" sz="1600" dirty="0">
              <a:solidFill>
                <a:schemeClr val="tx1"/>
              </a:solidFill>
            </a:endParaRPr>
          </a:p>
        </p:txBody>
      </p:sp>
      <p:cxnSp>
        <p:nvCxnSpPr>
          <p:cNvPr id="16" name="Straight Arrow Connector 15"/>
          <p:cNvCxnSpPr>
            <a:stCxn id="15" idx="3"/>
          </p:cNvCxnSpPr>
          <p:nvPr/>
        </p:nvCxnSpPr>
        <p:spPr>
          <a:xfrm flipV="1">
            <a:off x="4013200" y="3879970"/>
            <a:ext cx="1371600" cy="201946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5308600" y="5556369"/>
            <a:ext cx="3200400" cy="8385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Faster and more accurate regulation = less MW required</a:t>
            </a:r>
            <a:endParaRPr lang="en-US" sz="1600" dirty="0">
              <a:solidFill>
                <a:schemeClr val="tx1"/>
              </a:solidFill>
            </a:endParaRPr>
          </a:p>
        </p:txBody>
      </p:sp>
      <p:cxnSp>
        <p:nvCxnSpPr>
          <p:cNvPr id="18" name="Straight Arrow Connector 17"/>
          <p:cNvCxnSpPr>
            <a:stCxn id="17" idx="0"/>
          </p:cNvCxnSpPr>
          <p:nvPr/>
        </p:nvCxnSpPr>
        <p:spPr>
          <a:xfrm flipV="1">
            <a:off x="6908800" y="4705469"/>
            <a:ext cx="838200" cy="8509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09478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Advanced Inverters Keep Voltage in Balance</a:t>
            </a:r>
            <a:endParaRPr lang="en-US" dirty="0"/>
          </a:p>
        </p:txBody>
      </p:sp>
      <p:grpSp>
        <p:nvGrpSpPr>
          <p:cNvPr id="3" name="Group 2"/>
          <p:cNvGrpSpPr/>
          <p:nvPr/>
        </p:nvGrpSpPr>
        <p:grpSpPr>
          <a:xfrm>
            <a:off x="337280" y="1447800"/>
            <a:ext cx="7892320" cy="5029200"/>
            <a:chOff x="184880" y="1371600"/>
            <a:chExt cx="7892320" cy="5105400"/>
          </a:xfrm>
        </p:grpSpPr>
        <p:pic>
          <p:nvPicPr>
            <p:cNvPr id="4" name="Picture 3" descr="Screen Shot 2012-10-11 at 11.33.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80" y="1371600"/>
              <a:ext cx="7892320" cy="5105400"/>
            </a:xfrm>
            <a:prstGeom prst="rect">
              <a:avLst/>
            </a:prstGeom>
          </p:spPr>
        </p:pic>
        <p:cxnSp>
          <p:nvCxnSpPr>
            <p:cNvPr id="7" name="Curved Connector 6"/>
            <p:cNvCxnSpPr/>
            <p:nvPr/>
          </p:nvCxnSpPr>
          <p:spPr>
            <a:xfrm flipV="1">
              <a:off x="4038600" y="5028394"/>
              <a:ext cx="615859" cy="806"/>
            </a:xfrm>
            <a:prstGeom prst="curvedConnector3">
              <a:avLst/>
            </a:prstGeom>
            <a:ln>
              <a:solidFill>
                <a:srgbClr val="3C800A"/>
              </a:solidFill>
              <a:tailEnd type="arrow"/>
            </a:ln>
          </p:spPr>
          <p:style>
            <a:lnRef idx="2">
              <a:schemeClr val="accent1"/>
            </a:lnRef>
            <a:fillRef idx="0">
              <a:schemeClr val="accent1"/>
            </a:fillRef>
            <a:effectRef idx="1">
              <a:schemeClr val="accent1"/>
            </a:effectRef>
            <a:fontRef idx="minor">
              <a:schemeClr val="tx1"/>
            </a:fontRef>
          </p:style>
        </p:cxnSp>
        <p:cxnSp>
          <p:nvCxnSpPr>
            <p:cNvPr id="9" name="Curved Connector 8"/>
            <p:cNvCxnSpPr/>
            <p:nvPr/>
          </p:nvCxnSpPr>
          <p:spPr>
            <a:xfrm flipV="1">
              <a:off x="3505200" y="4114800"/>
              <a:ext cx="762000" cy="381000"/>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rot="5400000">
              <a:off x="5981700" y="3771900"/>
              <a:ext cx="457200" cy="381000"/>
            </a:xfrm>
            <a:prstGeom prst="curvedConnector3">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838200" y="838200"/>
            <a:ext cx="7924800" cy="1323439"/>
          </a:xfrm>
          <a:prstGeom prst="rect">
            <a:avLst/>
          </a:prstGeom>
          <a:noFill/>
          <a:ln w="19050" cmpd="sng">
            <a:noFill/>
          </a:ln>
        </p:spPr>
        <p:txBody>
          <a:bodyPr wrap="square" rtlCol="0">
            <a:spAutoFit/>
          </a:bodyPr>
          <a:lstStyle/>
          <a:p>
            <a:r>
              <a:rPr lang="en-US" dirty="0" smtClean="0"/>
              <a:t>Advanced inverters have been programmed to deliver reactive power in Germany and Georgia Power’s territory.</a:t>
            </a:r>
          </a:p>
          <a:p>
            <a:endParaRPr lang="en-US" sz="800" dirty="0" smtClean="0"/>
          </a:p>
          <a:p>
            <a:r>
              <a:rPr lang="en-US" dirty="0" smtClean="0"/>
              <a:t>Proposed changes to IEEE 1547a and UL standards will allow advanced inverters to provide reactive power for voltage regulation in California.</a:t>
            </a:r>
            <a:endParaRPr lang="en-US" i="1" dirty="0" smtClean="0"/>
          </a:p>
        </p:txBody>
      </p:sp>
      <p:sp>
        <p:nvSpPr>
          <p:cNvPr id="12" name="TextBox 11"/>
          <p:cNvSpPr txBox="1"/>
          <p:nvPr/>
        </p:nvSpPr>
        <p:spPr>
          <a:xfrm>
            <a:off x="7010400" y="6093023"/>
            <a:ext cx="1828800" cy="307777"/>
          </a:xfrm>
          <a:prstGeom prst="rect">
            <a:avLst/>
          </a:prstGeom>
          <a:noFill/>
        </p:spPr>
        <p:txBody>
          <a:bodyPr wrap="square" rtlCol="0">
            <a:spAutoFit/>
          </a:bodyPr>
          <a:lstStyle/>
          <a:p>
            <a:r>
              <a:rPr lang="en-US" sz="1400" dirty="0" smtClean="0"/>
              <a:t>Source: EPRI</a:t>
            </a:r>
            <a:r>
              <a:rPr lang="en-US" sz="1400" dirty="0"/>
              <a:t> </a:t>
            </a:r>
            <a:r>
              <a:rPr lang="en-US" sz="1400" dirty="0" smtClean="0"/>
              <a:t>(2011)</a:t>
            </a:r>
            <a:endParaRPr lang="en-US" sz="1400" dirty="0"/>
          </a:p>
        </p:txBody>
      </p:sp>
      <p:pic>
        <p:nvPicPr>
          <p:cNvPr id="13" name="Picture 12" descr="Clean Coalition Logo_no tagline_updated_slideshowedit_zf2 yellow_final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5026788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noAutofit/>
          </a:bodyPr>
          <a:lstStyle/>
          <a:p>
            <a:pPr algn="l"/>
            <a:r>
              <a:rPr lang="en-US" sz="2400" b="1" dirty="0" smtClean="0">
                <a:solidFill>
                  <a:schemeClr val="bg1"/>
                </a:solidFill>
                <a:latin typeface="Arial" charset="0"/>
                <a:cs typeface="Arial" charset="0"/>
              </a:rPr>
              <a:t>Flattening the Duck – Demand Response</a:t>
            </a:r>
          </a:p>
        </p:txBody>
      </p:sp>
      <p:pic>
        <p:nvPicPr>
          <p:cNvPr id="4" name="Picture 3"/>
          <p:cNvPicPr>
            <a:picLocks noChangeAspect="1"/>
          </p:cNvPicPr>
          <p:nvPr/>
        </p:nvPicPr>
        <p:blipFill>
          <a:blip r:embed="rId3"/>
          <a:stretch>
            <a:fillRect/>
          </a:stretch>
        </p:blipFill>
        <p:spPr>
          <a:xfrm>
            <a:off x="419100" y="774627"/>
            <a:ext cx="7848600" cy="5712037"/>
          </a:xfrm>
          <a:prstGeom prst="rect">
            <a:avLst/>
          </a:prstGeom>
        </p:spPr>
      </p:pic>
      <p:sp>
        <p:nvSpPr>
          <p:cNvPr id="13" name="Rectangle 12"/>
          <p:cNvSpPr/>
          <p:nvPr/>
        </p:nvSpPr>
        <p:spPr>
          <a:xfrm>
            <a:off x="546100" y="6024999"/>
            <a:ext cx="3365500" cy="276999"/>
          </a:xfrm>
          <a:prstGeom prst="rect">
            <a:avLst/>
          </a:prstGeom>
        </p:spPr>
        <p:txBody>
          <a:bodyPr wrap="square">
            <a:spAutoFit/>
          </a:bodyPr>
          <a:lstStyle/>
          <a:p>
            <a:pPr marL="0" lvl="1" eaLnBrk="0" hangingPunct="0">
              <a:spcBef>
                <a:spcPct val="30000"/>
              </a:spcBef>
              <a:defRPr/>
            </a:pPr>
            <a:r>
              <a:rPr lang="en-US" sz="1200" dirty="0" smtClean="0"/>
              <a:t>Source: </a:t>
            </a:r>
            <a:r>
              <a:rPr lang="en-US" sz="1200" i="1" dirty="0" smtClean="0"/>
              <a:t>PG&amp;E and CPUC meeting 12/11/2013</a:t>
            </a:r>
            <a:endParaRPr lang="en-US" sz="1200" dirty="0"/>
          </a:p>
        </p:txBody>
      </p:sp>
    </p:spTree>
    <p:extLst>
      <p:ext uri="{BB962C8B-B14F-4D97-AF65-F5344CB8AC3E}">
        <p14:creationId xmlns:p14="http://schemas.microsoft.com/office/powerpoint/2010/main" val="428012103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German Solar Pricing Translates to 5 cents/kWh</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11310352"/>
              </p:ext>
            </p:extLst>
          </p:nvPr>
        </p:nvGraphicFramePr>
        <p:xfrm>
          <a:off x="457200" y="1166308"/>
          <a:ext cx="8229600" cy="2184400"/>
        </p:xfrm>
        <a:graphic>
          <a:graphicData uri="http://schemas.openxmlformats.org/drawingml/2006/table">
            <a:tbl>
              <a:tblPr firstRow="1" bandRow="1">
                <a:tableStyleId>{5C22544A-7EE6-4342-B048-85BDC9FD1C3A}</a:tableStyleId>
              </a:tblPr>
              <a:tblGrid>
                <a:gridCol w="2057400"/>
                <a:gridCol w="2057400"/>
                <a:gridCol w="1600200"/>
                <a:gridCol w="2514600"/>
              </a:tblGrid>
              <a:tr h="370840">
                <a:tc>
                  <a:txBody>
                    <a:bodyPr/>
                    <a:lstStyle/>
                    <a:p>
                      <a:pPr algn="ctr"/>
                      <a:r>
                        <a:rPr lang="en-US" sz="2000" dirty="0" smtClean="0"/>
                        <a:t>Project Size</a:t>
                      </a:r>
                      <a:endParaRPr lang="en-US" sz="2000" dirty="0"/>
                    </a:p>
                  </a:txBody>
                  <a:tcPr anchor="ctr"/>
                </a:tc>
                <a:tc>
                  <a:txBody>
                    <a:bodyPr/>
                    <a:lstStyle/>
                    <a:p>
                      <a:pPr algn="ctr"/>
                      <a:r>
                        <a:rPr lang="en-US" sz="2000" dirty="0" smtClean="0"/>
                        <a:t>Euros/kWh</a:t>
                      </a:r>
                      <a:endParaRPr lang="en-US" sz="2000" dirty="0"/>
                    </a:p>
                  </a:txBody>
                  <a:tcPr anchor="ctr"/>
                </a:tc>
                <a:tc>
                  <a:txBody>
                    <a:bodyPr/>
                    <a:lstStyle/>
                    <a:p>
                      <a:pPr algn="ctr"/>
                      <a:r>
                        <a:rPr lang="en-US" sz="2000" dirty="0" smtClean="0"/>
                        <a:t>USD/kWh</a:t>
                      </a:r>
                      <a:endParaRPr lang="en-US" sz="2000" dirty="0"/>
                    </a:p>
                  </a:txBody>
                  <a:tcPr anchor="ctr"/>
                </a:tc>
                <a:tc>
                  <a:txBody>
                    <a:bodyPr/>
                    <a:lstStyle/>
                    <a:p>
                      <a:pPr algn="ctr"/>
                      <a:r>
                        <a:rPr lang="en-US" sz="2000" dirty="0" smtClean="0"/>
                        <a:t>California Effective Rate $/kWh</a:t>
                      </a:r>
                      <a:endParaRPr lang="en-US" sz="2000" dirty="0"/>
                    </a:p>
                  </a:txBody>
                  <a:tcPr anchor="ctr"/>
                </a:tc>
              </a:tr>
              <a:tr h="370840">
                <a:tc>
                  <a:txBody>
                    <a:bodyPr/>
                    <a:lstStyle/>
                    <a:p>
                      <a:r>
                        <a:rPr lang="en-US" dirty="0" smtClean="0"/>
                        <a:t>Under 10 kW</a:t>
                      </a:r>
                      <a:endParaRPr lang="en-US" dirty="0"/>
                    </a:p>
                  </a:txBody>
                  <a:tcPr/>
                </a:tc>
                <a:tc>
                  <a:txBody>
                    <a:bodyPr/>
                    <a:lstStyle/>
                    <a:p>
                      <a:r>
                        <a:rPr lang="en-US" dirty="0" smtClean="0"/>
                        <a:t>0.145</a:t>
                      </a:r>
                      <a:endParaRPr lang="en-US" dirty="0"/>
                    </a:p>
                  </a:txBody>
                  <a:tcPr/>
                </a:tc>
                <a:tc>
                  <a:txBody>
                    <a:bodyPr/>
                    <a:lstStyle/>
                    <a:p>
                      <a:r>
                        <a:rPr lang="en-US" dirty="0" smtClean="0"/>
                        <a:t>0.1903</a:t>
                      </a:r>
                      <a:endParaRPr lang="en-US" dirty="0"/>
                    </a:p>
                  </a:txBody>
                  <a:tcPr/>
                </a:tc>
                <a:tc>
                  <a:txBody>
                    <a:bodyPr/>
                    <a:lstStyle/>
                    <a:p>
                      <a:r>
                        <a:rPr lang="en-US" dirty="0" smtClean="0"/>
                        <a:t>0.0762</a:t>
                      </a:r>
                      <a:endParaRPr lang="en-US" dirty="0"/>
                    </a:p>
                  </a:txBody>
                  <a:tcPr/>
                </a:tc>
              </a:tr>
              <a:tr h="370840">
                <a:tc>
                  <a:txBody>
                    <a:bodyPr/>
                    <a:lstStyle/>
                    <a:p>
                      <a:r>
                        <a:rPr lang="en-US" dirty="0" smtClean="0"/>
                        <a:t>10 kW to 40 kW</a:t>
                      </a:r>
                      <a:endParaRPr lang="en-US" dirty="0"/>
                    </a:p>
                  </a:txBody>
                  <a:tcPr/>
                </a:tc>
                <a:tc>
                  <a:txBody>
                    <a:bodyPr/>
                    <a:lstStyle/>
                    <a:p>
                      <a:r>
                        <a:rPr lang="en-US" dirty="0" smtClean="0"/>
                        <a:t>0.138</a:t>
                      </a:r>
                      <a:endParaRPr lang="en-US" dirty="0"/>
                    </a:p>
                  </a:txBody>
                  <a:tcPr/>
                </a:tc>
                <a:tc>
                  <a:txBody>
                    <a:bodyPr/>
                    <a:lstStyle/>
                    <a:p>
                      <a:r>
                        <a:rPr lang="en-US" dirty="0" smtClean="0"/>
                        <a:t>0.1805</a:t>
                      </a:r>
                      <a:endParaRPr lang="en-US" dirty="0"/>
                    </a:p>
                  </a:txBody>
                  <a:tcPr/>
                </a:tc>
                <a:tc>
                  <a:txBody>
                    <a:bodyPr/>
                    <a:lstStyle/>
                    <a:p>
                      <a:r>
                        <a:rPr lang="en-US" dirty="0" smtClean="0"/>
                        <a:t>0.0722</a:t>
                      </a:r>
                      <a:endParaRPr lang="en-US" dirty="0"/>
                    </a:p>
                  </a:txBody>
                  <a:tcPr/>
                </a:tc>
              </a:tr>
              <a:tr h="370840">
                <a:tc>
                  <a:txBody>
                    <a:bodyPr/>
                    <a:lstStyle/>
                    <a:p>
                      <a:r>
                        <a:rPr lang="en-US" dirty="0" smtClean="0"/>
                        <a:t>40.1 kW to 1</a:t>
                      </a:r>
                      <a:r>
                        <a:rPr lang="en-US" baseline="0" dirty="0" smtClean="0"/>
                        <a:t> MW</a:t>
                      </a:r>
                      <a:endParaRPr lang="en-US" dirty="0"/>
                    </a:p>
                  </a:txBody>
                  <a:tcPr/>
                </a:tc>
                <a:tc>
                  <a:txBody>
                    <a:bodyPr/>
                    <a:lstStyle/>
                    <a:p>
                      <a:r>
                        <a:rPr lang="en-US" dirty="0" smtClean="0"/>
                        <a:t>0.123</a:t>
                      </a:r>
                      <a:endParaRPr lang="en-US" dirty="0"/>
                    </a:p>
                  </a:txBody>
                  <a:tcPr/>
                </a:tc>
                <a:tc>
                  <a:txBody>
                    <a:bodyPr/>
                    <a:lstStyle/>
                    <a:p>
                      <a:r>
                        <a:rPr lang="en-US" dirty="0" smtClean="0"/>
                        <a:t>0.161</a:t>
                      </a:r>
                      <a:endParaRPr lang="en-US" dirty="0"/>
                    </a:p>
                  </a:txBody>
                  <a:tcPr/>
                </a:tc>
                <a:tc>
                  <a:txBody>
                    <a:bodyPr/>
                    <a:lstStyle/>
                    <a:p>
                      <a:r>
                        <a:rPr lang="en-US" dirty="0" smtClean="0"/>
                        <a:t>0.0644</a:t>
                      </a:r>
                      <a:endParaRPr lang="en-US" dirty="0"/>
                    </a:p>
                  </a:txBody>
                  <a:tcPr/>
                </a:tc>
              </a:tr>
              <a:tr h="370840">
                <a:tc>
                  <a:txBody>
                    <a:bodyPr/>
                    <a:lstStyle/>
                    <a:p>
                      <a:r>
                        <a:rPr lang="en-US" dirty="0" smtClean="0"/>
                        <a:t>1.1 MW to 10 MW</a:t>
                      </a:r>
                      <a:endParaRPr lang="en-US" dirty="0"/>
                    </a:p>
                  </a:txBody>
                  <a:tcPr/>
                </a:tc>
                <a:tc>
                  <a:txBody>
                    <a:bodyPr/>
                    <a:lstStyle/>
                    <a:p>
                      <a:r>
                        <a:rPr lang="en-US" dirty="0" smtClean="0"/>
                        <a:t>0.101</a:t>
                      </a:r>
                      <a:endParaRPr lang="en-US" dirty="0"/>
                    </a:p>
                  </a:txBody>
                  <a:tcPr/>
                </a:tc>
                <a:tc>
                  <a:txBody>
                    <a:bodyPr/>
                    <a:lstStyle/>
                    <a:p>
                      <a:r>
                        <a:rPr lang="en-US" dirty="0" smtClean="0"/>
                        <a:t>0.1317</a:t>
                      </a:r>
                      <a:endParaRPr lang="en-US" dirty="0"/>
                    </a:p>
                  </a:txBody>
                  <a:tcPr/>
                </a:tc>
                <a:tc>
                  <a:txBody>
                    <a:bodyPr/>
                    <a:lstStyle/>
                    <a:p>
                      <a:r>
                        <a:rPr lang="en-US" dirty="0" smtClean="0"/>
                        <a:t>0.0527</a:t>
                      </a:r>
                      <a:endParaRPr lang="en-US" dirty="0"/>
                    </a:p>
                  </a:txBody>
                  <a:tcPr/>
                </a:tc>
              </a:tr>
            </a:tbl>
          </a:graphicData>
        </a:graphic>
      </p:graphicFrame>
      <p:sp>
        <p:nvSpPr>
          <p:cNvPr id="5" name="Content Placeholder 2"/>
          <p:cNvSpPr txBox="1">
            <a:spLocks/>
          </p:cNvSpPr>
          <p:nvPr/>
        </p:nvSpPr>
        <p:spPr>
          <a:xfrm>
            <a:off x="457200" y="3733800"/>
            <a:ext cx="8229600" cy="147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3200" kern="1200">
                <a:solidFill>
                  <a:schemeClr val="tx2">
                    <a:lumMod val="65000"/>
                    <a:lumOff val="35000"/>
                  </a:schemeClr>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2">
                    <a:lumMod val="65000"/>
                    <a:lumOff val="35000"/>
                  </a:schemeClr>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2">
                    <a:lumMod val="65000"/>
                    <a:lumOff val="35000"/>
                  </a:schemeClr>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smtClean="0">
                <a:solidFill>
                  <a:prstClr val="black">
                    <a:lumMod val="65000"/>
                    <a:lumOff val="35000"/>
                  </a:prstClr>
                </a:solidFill>
                <a:latin typeface="Arial" pitchFamily="34" charset="0"/>
                <a:cs typeface="Arial" pitchFamily="34" charset="0"/>
              </a:rPr>
              <a:t>Conversion rate for Euros to Dollars is €1:$1.309</a:t>
            </a:r>
          </a:p>
          <a:p>
            <a:pPr fontAlgn="auto">
              <a:spcAft>
                <a:spcPts val="0"/>
              </a:spcAft>
            </a:pPr>
            <a:r>
              <a:rPr lang="en-US" sz="2000" dirty="0" smtClean="0">
                <a:solidFill>
                  <a:prstClr val="black">
                    <a:lumMod val="65000"/>
                    <a:lumOff val="35000"/>
                  </a:prstClr>
                </a:solidFill>
                <a:latin typeface="Arial" pitchFamily="34" charset="0"/>
                <a:cs typeface="Arial" pitchFamily="34" charset="0"/>
              </a:rPr>
              <a:t>California’s effective rate is reduced 40% due to tax incentives and then an additional 33% due to the superior solar resource</a:t>
            </a:r>
          </a:p>
        </p:txBody>
      </p:sp>
      <p:sp>
        <p:nvSpPr>
          <p:cNvPr id="4" name="TextBox 3"/>
          <p:cNvSpPr txBox="1"/>
          <p:nvPr/>
        </p:nvSpPr>
        <p:spPr>
          <a:xfrm>
            <a:off x="4728882" y="3437666"/>
            <a:ext cx="4415118"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Source: </a:t>
            </a:r>
            <a:r>
              <a:rPr lang="en-US" sz="1000" dirty="0">
                <a:solidFill>
                  <a:prstClr val="black"/>
                </a:solidFill>
                <a:latin typeface="Calibri"/>
              </a:rPr>
              <a:t>http://</a:t>
            </a:r>
            <a:r>
              <a:rPr lang="en-US" sz="1000" dirty="0" smtClean="0">
                <a:solidFill>
                  <a:prstClr val="black"/>
                </a:solidFill>
                <a:latin typeface="Calibri"/>
              </a:rPr>
              <a:t>www.wind-works.org/cms/index.php?id=92, 10 September 2013</a:t>
            </a:r>
            <a:endParaRPr lang="en-US" sz="1000" dirty="0">
              <a:solidFill>
                <a:prstClr val="black"/>
              </a:solidFill>
              <a:latin typeface="Calibri"/>
            </a:endParaRPr>
          </a:p>
        </p:txBody>
      </p:sp>
      <p:sp>
        <p:nvSpPr>
          <p:cNvPr id="6" name="TextBox 3"/>
          <p:cNvSpPr txBox="1">
            <a:spLocks noChangeArrowheads="1"/>
          </p:cNvSpPr>
          <p:nvPr/>
        </p:nvSpPr>
        <p:spPr bwMode="auto">
          <a:xfrm>
            <a:off x="203200" y="5419179"/>
            <a:ext cx="8686800" cy="769441"/>
          </a:xfrm>
          <a:prstGeom prst="rect">
            <a:avLst/>
          </a:prstGeom>
          <a:solidFill>
            <a:srgbClr val="FFFF00"/>
          </a:solidFill>
          <a:ln w="9525">
            <a:solidFill>
              <a:schemeClr val="tx1"/>
            </a:solidFill>
            <a:miter lim="800000"/>
            <a:headEnd/>
            <a:tailEnd/>
          </a:ln>
        </p:spPr>
        <p:txBody>
          <a:bodyPr wrap="square">
            <a:spAutoFit/>
          </a:bodyPr>
          <a:lstStyle/>
          <a:p>
            <a:pPr algn="ctr" fontAlgn="auto">
              <a:spcBef>
                <a:spcPts val="0"/>
              </a:spcBef>
              <a:spcAft>
                <a:spcPts val="0"/>
              </a:spcAft>
            </a:pPr>
            <a:r>
              <a:rPr lang="en-US" sz="2200" dirty="0" smtClean="0">
                <a:solidFill>
                  <a:prstClr val="black"/>
                </a:solidFill>
                <a:latin typeface="Calibri"/>
              </a:rPr>
              <a:t>Replicating German scale and efficiencies would yield rooftop solar at only between 5 and 7 cents/kWh to California ratepayers</a:t>
            </a:r>
          </a:p>
        </p:txBody>
      </p:sp>
    </p:spTree>
    <p:extLst>
      <p:ext uri="{BB962C8B-B14F-4D97-AF65-F5344CB8AC3E}">
        <p14:creationId xmlns:p14="http://schemas.microsoft.com/office/powerpoint/2010/main" val="12657263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eaLnBrk="1" hangingPunct="1"/>
            <a:r>
              <a:rPr lang="en-US" dirty="0" smtClean="0">
                <a:latin typeface="Arial" charset="0"/>
                <a:cs typeface="Arial" charset="0"/>
              </a:rPr>
              <a:t>Is this Duck Real or a Decoy for Natural Gas?</a:t>
            </a:r>
          </a:p>
        </p:txBody>
      </p:sp>
      <p:pic>
        <p:nvPicPr>
          <p:cNvPr id="6" name="Picture 5" descr="Clean Coalition Logo_no tagline_updated_slideshowedit_zf2 yellow_final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217" y="46181"/>
            <a:ext cx="1612783" cy="676656"/>
          </a:xfrm>
          <a:prstGeom prst="rect">
            <a:avLst/>
          </a:prstGeom>
        </p:spPr>
      </p:pic>
      <p:pic>
        <p:nvPicPr>
          <p:cNvPr id="5" name="Picture 4"/>
          <p:cNvPicPr>
            <a:picLocks noChangeAspect="1"/>
          </p:cNvPicPr>
          <p:nvPr/>
        </p:nvPicPr>
        <p:blipFill>
          <a:blip r:embed="rId4"/>
          <a:stretch>
            <a:fillRect/>
          </a:stretch>
        </p:blipFill>
        <p:spPr>
          <a:xfrm>
            <a:off x="482600" y="815063"/>
            <a:ext cx="7658100" cy="5672667"/>
          </a:xfrm>
          <a:prstGeom prst="rect">
            <a:avLst/>
          </a:prstGeom>
        </p:spPr>
      </p:pic>
      <p:sp>
        <p:nvSpPr>
          <p:cNvPr id="7" name="TextBox 6"/>
          <p:cNvSpPr txBox="1"/>
          <p:nvPr/>
        </p:nvSpPr>
        <p:spPr>
          <a:xfrm>
            <a:off x="5873905" y="6250802"/>
            <a:ext cx="2749395" cy="276999"/>
          </a:xfrm>
          <a:prstGeom prst="rect">
            <a:avLst/>
          </a:prstGeom>
          <a:noFill/>
        </p:spPr>
        <p:txBody>
          <a:bodyPr wrap="square" rtlCol="0">
            <a:spAutoFit/>
          </a:bodyPr>
          <a:lstStyle/>
          <a:p>
            <a:r>
              <a:rPr lang="en-US" sz="1200" dirty="0" smtClean="0"/>
              <a:t>Source: CAISO/NERC report (Nov 2013)</a:t>
            </a:r>
            <a:endParaRPr lang="en-US" sz="1200" dirty="0"/>
          </a:p>
        </p:txBody>
      </p:sp>
    </p:spTree>
    <p:extLst>
      <p:ext uri="{BB962C8B-B14F-4D97-AF65-F5344CB8AC3E}">
        <p14:creationId xmlns:p14="http://schemas.microsoft.com/office/powerpoint/2010/main" val="24014470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0"/>
            <a:ext cx="7686675"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PV Potential of Top 25 Roofs in LA is Over 75 MW</a:t>
            </a:r>
            <a:endParaRPr lang="en-US" sz="2400" b="1" dirty="0">
              <a:solidFill>
                <a:schemeClr val="bg1"/>
              </a:solidFill>
              <a:latin typeface="Arial" pitchFamily="34" charset="0"/>
              <a:cs typeface="Arial" pitchFamily="34" charset="0"/>
            </a:endParaRPr>
          </a:p>
        </p:txBody>
      </p:sp>
      <p:pic>
        <p:nvPicPr>
          <p:cNvPr id="6" name="Picture 2"/>
          <p:cNvPicPr>
            <a:picLocks noChangeAspect="1" noChangeArrowheads="1"/>
          </p:cNvPicPr>
          <p:nvPr/>
        </p:nvPicPr>
        <p:blipFill>
          <a:blip r:embed="rId3"/>
          <a:srcRect/>
          <a:stretch>
            <a:fillRect/>
          </a:stretch>
        </p:blipFill>
        <p:spPr bwMode="auto">
          <a:xfrm>
            <a:off x="1082040" y="828040"/>
            <a:ext cx="6696075" cy="5172075"/>
          </a:xfrm>
          <a:prstGeom prst="rect">
            <a:avLst/>
          </a:prstGeom>
          <a:noFill/>
          <a:ln w="9525">
            <a:noFill/>
            <a:miter lim="800000"/>
            <a:headEnd/>
            <a:tailEnd/>
          </a:ln>
        </p:spPr>
      </p:pic>
      <p:sp>
        <p:nvSpPr>
          <p:cNvPr id="4" name="TextBox 5"/>
          <p:cNvSpPr txBox="1">
            <a:spLocks noChangeArrowheads="1"/>
          </p:cNvSpPr>
          <p:nvPr/>
        </p:nvSpPr>
        <p:spPr bwMode="auto">
          <a:xfrm>
            <a:off x="80010" y="6035040"/>
            <a:ext cx="8983980" cy="400110"/>
          </a:xfrm>
          <a:prstGeom prst="rect">
            <a:avLst/>
          </a:prstGeom>
          <a:solidFill>
            <a:srgbClr val="FFFF00"/>
          </a:solidFill>
          <a:ln w="9525">
            <a:solidFill>
              <a:schemeClr val="tx1"/>
            </a:solidFill>
            <a:miter lim="800000"/>
            <a:headEnd/>
            <a:tailEnd/>
          </a:ln>
        </p:spPr>
        <p:txBody>
          <a:bodyPr wrap="square">
            <a:spAutoFit/>
          </a:bodyPr>
          <a:lstStyle/>
          <a:p>
            <a:pPr algn="ctr"/>
            <a:r>
              <a:rPr lang="en-US" sz="2000" b="1" dirty="0" smtClean="0">
                <a:latin typeface="Calibri" pitchFamily="34" charset="0"/>
              </a:rPr>
              <a:t>100+ GW of Built-Environment Solar Potential in California </a:t>
            </a:r>
            <a:r>
              <a:rPr lang="en-US" sz="2000" b="1" dirty="0" err="1" smtClean="0">
                <a:latin typeface="Calibri" pitchFamily="34" charset="0"/>
              </a:rPr>
              <a:t>vs</a:t>
            </a:r>
            <a:r>
              <a:rPr lang="en-US" sz="2000" b="1" dirty="0" smtClean="0">
                <a:latin typeface="Calibri" pitchFamily="34" charset="0"/>
              </a:rPr>
              <a:t> 60 GW of Peak Load</a:t>
            </a:r>
            <a:endParaRPr lang="en-US" sz="2000" b="1"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Flattening the Duck – Curtail </a:t>
            </a:r>
            <a:r>
              <a:rPr lang="en-US" sz="2400" b="1" dirty="0" err="1" smtClean="0">
                <a:solidFill>
                  <a:schemeClr val="bg1"/>
                </a:solidFill>
                <a:latin typeface="Arial" charset="0"/>
                <a:cs typeface="Arial" charset="0"/>
              </a:rPr>
              <a:t>Baseload</a:t>
            </a:r>
            <a:endParaRPr lang="en-US" sz="2400" b="1" dirty="0" smtClean="0">
              <a:solidFill>
                <a:schemeClr val="bg1"/>
              </a:solidFill>
              <a:latin typeface="Arial" charset="0"/>
              <a:cs typeface="Arial" charset="0"/>
            </a:endParaRPr>
          </a:p>
        </p:txBody>
      </p:sp>
      <p:pic>
        <p:nvPicPr>
          <p:cNvPr id="3" name="Picture 2"/>
          <p:cNvPicPr>
            <a:picLocks noChangeAspect="1"/>
          </p:cNvPicPr>
          <p:nvPr/>
        </p:nvPicPr>
        <p:blipFill>
          <a:blip r:embed="rId3"/>
          <a:stretch>
            <a:fillRect/>
          </a:stretch>
        </p:blipFill>
        <p:spPr>
          <a:xfrm>
            <a:off x="0" y="914400"/>
            <a:ext cx="9144000" cy="5185775"/>
          </a:xfrm>
          <a:prstGeom prst="rect">
            <a:avLst/>
          </a:prstGeom>
        </p:spPr>
      </p:pic>
      <p:sp>
        <p:nvSpPr>
          <p:cNvPr id="5" name="TextBox 4"/>
          <p:cNvSpPr txBox="1"/>
          <p:nvPr/>
        </p:nvSpPr>
        <p:spPr>
          <a:xfrm>
            <a:off x="4381500" y="6204177"/>
            <a:ext cx="4622801" cy="276999"/>
          </a:xfrm>
          <a:prstGeom prst="rect">
            <a:avLst/>
          </a:prstGeom>
          <a:noFill/>
        </p:spPr>
        <p:txBody>
          <a:bodyPr wrap="square" rtlCol="0">
            <a:spAutoFit/>
          </a:bodyPr>
          <a:lstStyle/>
          <a:p>
            <a:r>
              <a:rPr lang="en-US" sz="1200" dirty="0" smtClean="0"/>
              <a:t>Source: CAISO/NERC variable resources integration report (Nov 2013)</a:t>
            </a:r>
            <a:endParaRPr lang="en-US" sz="1200" dirty="0"/>
          </a:p>
        </p:txBody>
      </p:sp>
    </p:spTree>
    <p:extLst>
      <p:ext uri="{BB962C8B-B14F-4D97-AF65-F5344CB8AC3E}">
        <p14:creationId xmlns:p14="http://schemas.microsoft.com/office/powerpoint/2010/main" val="246850993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Modernizing the Grid</a:t>
            </a:r>
            <a:endParaRPr lang="en-US" dirty="0"/>
          </a:p>
        </p:txBody>
      </p:sp>
      <p:sp>
        <p:nvSpPr>
          <p:cNvPr id="3" name="Content Placeholder 2"/>
          <p:cNvSpPr>
            <a:spLocks noGrp="1"/>
          </p:cNvSpPr>
          <p:nvPr>
            <p:ph idx="1"/>
          </p:nvPr>
        </p:nvSpPr>
        <p:spPr>
          <a:xfrm>
            <a:off x="3657600" y="838200"/>
            <a:ext cx="5486400" cy="5638800"/>
          </a:xfrm>
        </p:spPr>
        <p:txBody>
          <a:bodyPr>
            <a:normAutofit fontScale="85000" lnSpcReduction="20000"/>
          </a:bodyPr>
          <a:lstStyle/>
          <a:p>
            <a:r>
              <a:rPr lang="en-US" sz="2200" dirty="0" smtClean="0">
                <a:solidFill>
                  <a:schemeClr val="tx1"/>
                </a:solidFill>
                <a:latin typeface="Arial"/>
                <a:cs typeface="Arial"/>
              </a:rPr>
              <a:t>Power Quality, Reliability &amp; Resilience benefits</a:t>
            </a:r>
          </a:p>
          <a:p>
            <a:pPr lvl="1"/>
            <a:r>
              <a:rPr lang="en-US" sz="1900" dirty="0" smtClean="0">
                <a:solidFill>
                  <a:schemeClr val="tx1"/>
                </a:solidFill>
                <a:latin typeface="Arial"/>
                <a:cs typeface="Arial"/>
              </a:rPr>
              <a:t>Increased customer satisfaction</a:t>
            </a:r>
          </a:p>
          <a:p>
            <a:pPr lvl="1"/>
            <a:r>
              <a:rPr lang="en-US" sz="1900" dirty="0" smtClean="0">
                <a:solidFill>
                  <a:schemeClr val="tx1"/>
                </a:solidFill>
                <a:latin typeface="Arial"/>
                <a:cs typeface="Arial"/>
              </a:rPr>
              <a:t>Improved equipment longevity</a:t>
            </a:r>
          </a:p>
          <a:p>
            <a:pPr lvl="1"/>
            <a:r>
              <a:rPr lang="en-US" sz="1900" dirty="0" smtClean="0">
                <a:solidFill>
                  <a:schemeClr val="tx1"/>
                </a:solidFill>
                <a:latin typeface="Arial"/>
                <a:cs typeface="Arial"/>
              </a:rPr>
              <a:t>Sustained vital services in otherwise complete blackout scenarios</a:t>
            </a:r>
          </a:p>
          <a:p>
            <a:pPr lvl="1"/>
            <a:r>
              <a:rPr lang="en-US" sz="1900" dirty="0" smtClean="0">
                <a:solidFill>
                  <a:schemeClr val="tx1"/>
                </a:solidFill>
                <a:latin typeface="Arial"/>
                <a:cs typeface="Arial"/>
              </a:rPr>
              <a:t>Avoided transmission &amp; central generation vulnerabilities</a:t>
            </a:r>
          </a:p>
          <a:p>
            <a:r>
              <a:rPr lang="en-US" sz="2200" dirty="0" smtClean="0">
                <a:solidFill>
                  <a:schemeClr val="tx1"/>
                </a:solidFill>
                <a:latin typeface="Arial"/>
                <a:cs typeface="Arial"/>
              </a:rPr>
              <a:t>Economic benefits</a:t>
            </a:r>
          </a:p>
          <a:p>
            <a:pPr lvl="1"/>
            <a:r>
              <a:rPr lang="en-US" sz="1900" dirty="0" smtClean="0">
                <a:solidFill>
                  <a:schemeClr val="tx1"/>
                </a:solidFill>
                <a:latin typeface="Arial"/>
                <a:cs typeface="Arial"/>
              </a:rPr>
              <a:t>Significant private-sector investment</a:t>
            </a:r>
          </a:p>
          <a:p>
            <a:pPr lvl="1"/>
            <a:r>
              <a:rPr lang="en-US" sz="1900" dirty="0" smtClean="0">
                <a:solidFill>
                  <a:schemeClr val="tx1"/>
                </a:solidFill>
                <a:latin typeface="Arial"/>
                <a:cs typeface="Arial"/>
              </a:rPr>
              <a:t>Substantial local job creation</a:t>
            </a:r>
          </a:p>
          <a:p>
            <a:pPr lvl="1"/>
            <a:r>
              <a:rPr lang="en-US" sz="1900" dirty="0" smtClean="0">
                <a:solidFill>
                  <a:schemeClr val="tx1"/>
                </a:solidFill>
                <a:latin typeface="Arial"/>
                <a:cs typeface="Arial"/>
              </a:rPr>
              <a:t>Fixed electricity prices for 20+ years</a:t>
            </a:r>
          </a:p>
          <a:p>
            <a:pPr lvl="1"/>
            <a:r>
              <a:rPr lang="en-US" sz="1900" dirty="0" smtClean="0">
                <a:solidFill>
                  <a:schemeClr val="tx1"/>
                </a:solidFill>
                <a:latin typeface="Arial"/>
                <a:cs typeface="Arial"/>
              </a:rPr>
              <a:t>Localized energy spending</a:t>
            </a:r>
          </a:p>
          <a:p>
            <a:pPr lvl="1"/>
            <a:r>
              <a:rPr lang="en-US" sz="1900" dirty="0" smtClean="0">
                <a:solidFill>
                  <a:schemeClr val="tx1"/>
                </a:solidFill>
                <a:latin typeface="Arial"/>
                <a:cs typeface="Arial"/>
              </a:rPr>
              <a:t>Avoided inefficiencies of central generation &amp; transmission</a:t>
            </a:r>
          </a:p>
          <a:p>
            <a:r>
              <a:rPr lang="en-US" sz="2200" dirty="0" smtClean="0">
                <a:solidFill>
                  <a:schemeClr val="tx1"/>
                </a:solidFill>
                <a:latin typeface="Arial"/>
                <a:cs typeface="Arial"/>
              </a:rPr>
              <a:t>Environmental benefits</a:t>
            </a:r>
            <a:endParaRPr lang="en-US" sz="2200" dirty="0">
              <a:solidFill>
                <a:schemeClr val="tx1"/>
              </a:solidFill>
              <a:latin typeface="Arial"/>
              <a:cs typeface="Arial"/>
            </a:endParaRPr>
          </a:p>
          <a:p>
            <a:pPr lvl="1"/>
            <a:r>
              <a:rPr lang="en-US" sz="1900" dirty="0" smtClean="0">
                <a:solidFill>
                  <a:schemeClr val="tx1"/>
                </a:solidFill>
                <a:latin typeface="Arial"/>
                <a:cs typeface="Arial"/>
              </a:rPr>
              <a:t>Avoiding dirty power generation, including nasty </a:t>
            </a:r>
            <a:r>
              <a:rPr lang="en-US" sz="1900" dirty="0" err="1" smtClean="0">
                <a:solidFill>
                  <a:schemeClr val="tx1"/>
                </a:solidFill>
                <a:latin typeface="Arial"/>
                <a:cs typeface="Arial"/>
              </a:rPr>
              <a:t>peaker</a:t>
            </a:r>
            <a:r>
              <a:rPr lang="en-US" sz="1900" dirty="0" smtClean="0">
                <a:solidFill>
                  <a:schemeClr val="tx1"/>
                </a:solidFill>
                <a:latin typeface="Arial"/>
                <a:cs typeface="Arial"/>
              </a:rPr>
              <a:t> plants that are often sited in underserved communities</a:t>
            </a:r>
          </a:p>
          <a:p>
            <a:pPr lvl="1"/>
            <a:r>
              <a:rPr lang="en-US" sz="1900" dirty="0" smtClean="0">
                <a:solidFill>
                  <a:schemeClr val="tx1"/>
                </a:solidFill>
                <a:latin typeface="Arial"/>
                <a:cs typeface="Arial"/>
              </a:rPr>
              <a:t>Utilizing built-environments and disturbed lands for generation projects</a:t>
            </a:r>
          </a:p>
          <a:p>
            <a:pPr lvl="1"/>
            <a:r>
              <a:rPr lang="en-US" sz="1900" dirty="0" smtClean="0">
                <a:solidFill>
                  <a:schemeClr val="tx1"/>
                </a:solidFill>
                <a:latin typeface="Arial"/>
                <a:cs typeface="Arial"/>
              </a:rPr>
              <a:t>Preserving pristine environments from transmission lines and other infrastructure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99072"/>
            <a:ext cx="3551643" cy="4973128"/>
          </a:xfrm>
          <a:prstGeom prst="rect">
            <a:avLst/>
          </a:prstGeom>
        </p:spPr>
      </p:pic>
    </p:spTree>
    <p:extLst>
      <p:ext uri="{BB962C8B-B14F-4D97-AF65-F5344CB8AC3E}">
        <p14:creationId xmlns:p14="http://schemas.microsoft.com/office/powerpoint/2010/main" val="221057483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utterstock_94317997.jpg"/>
          <p:cNvPicPr>
            <a:picLocks/>
          </p:cNvPicPr>
          <p:nvPr/>
        </p:nvPicPr>
        <p:blipFill rotWithShape="1">
          <a:blip r:embed="rId3" cstate="screen">
            <a:extLst>
              <a:ext uri="{28A0092B-C50C-407E-A947-70E740481C1C}">
                <a14:useLocalDpi xmlns:a14="http://schemas.microsoft.com/office/drawing/2010/main"/>
              </a:ext>
            </a:extLst>
          </a:blip>
          <a:srcRect t="-441"/>
          <a:stretch/>
        </p:blipFill>
        <p:spPr>
          <a:xfrm>
            <a:off x="5111497" y="990600"/>
            <a:ext cx="4032503" cy="347472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990600"/>
            <a:ext cx="4029242" cy="3474720"/>
          </a:xfrm>
          <a:prstGeom prst="rect">
            <a:avLst/>
          </a:prstGeom>
        </p:spPr>
      </p:pic>
      <p:sp>
        <p:nvSpPr>
          <p:cNvPr id="2" name="Title 1"/>
          <p:cNvSpPr>
            <a:spLocks noGrp="1"/>
          </p:cNvSpPr>
          <p:nvPr>
            <p:ph type="title"/>
          </p:nvPr>
        </p:nvSpPr>
        <p:spPr/>
        <p:txBody>
          <a:bodyPr/>
          <a:lstStyle/>
          <a:p>
            <a:pPr lvl="0"/>
            <a:r>
              <a:rPr lang="en-US" dirty="0" smtClean="0"/>
              <a:t>Replace SONGS – Solar PV + Advanced Inverters</a:t>
            </a:r>
            <a:endParaRPr lang="en-US" dirty="0"/>
          </a:p>
        </p:txBody>
      </p:sp>
      <p:sp>
        <p:nvSpPr>
          <p:cNvPr id="4" name="Rounded Rectangle 3"/>
          <p:cNvSpPr/>
          <p:nvPr/>
        </p:nvSpPr>
        <p:spPr>
          <a:xfrm>
            <a:off x="237958" y="4800600"/>
            <a:ext cx="3191042"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Huntington Beach </a:t>
            </a:r>
            <a:br>
              <a:rPr lang="en-US" dirty="0" smtClean="0">
                <a:solidFill>
                  <a:schemeClr val="tx1"/>
                </a:solidFill>
              </a:rPr>
            </a:br>
            <a:r>
              <a:rPr lang="en-US" dirty="0" smtClean="0">
                <a:solidFill>
                  <a:schemeClr val="tx1"/>
                </a:solidFill>
              </a:rPr>
              <a:t>290 </a:t>
            </a:r>
            <a:r>
              <a:rPr lang="en-US" dirty="0" err="1" smtClean="0">
                <a:solidFill>
                  <a:schemeClr val="tx1"/>
                </a:solidFill>
              </a:rPr>
              <a:t>MVars</a:t>
            </a:r>
            <a:endParaRPr lang="en-US" dirty="0" smtClean="0">
              <a:solidFill>
                <a:schemeClr val="tx1"/>
              </a:solidFill>
            </a:endParaRPr>
          </a:p>
          <a:p>
            <a:pPr algn="ctr"/>
            <a:r>
              <a:rPr lang="en-US" dirty="0" smtClean="0">
                <a:solidFill>
                  <a:schemeClr val="tx1"/>
                </a:solidFill>
              </a:rPr>
              <a:t>(minus line losses = </a:t>
            </a:r>
            <a:br>
              <a:rPr lang="en-US" dirty="0" smtClean="0">
                <a:solidFill>
                  <a:schemeClr val="tx1"/>
                </a:solidFill>
              </a:rPr>
            </a:br>
            <a:r>
              <a:rPr lang="en-US" b="1" dirty="0" smtClean="0">
                <a:solidFill>
                  <a:schemeClr val="tx1"/>
                </a:solidFill>
              </a:rPr>
              <a:t>261 </a:t>
            </a:r>
            <a:r>
              <a:rPr lang="en-US" b="1" dirty="0" err="1" smtClean="0">
                <a:solidFill>
                  <a:schemeClr val="tx1"/>
                </a:solidFill>
              </a:rPr>
              <a:t>MVars</a:t>
            </a:r>
            <a:r>
              <a:rPr lang="en-US" dirty="0" smtClean="0">
                <a:solidFill>
                  <a:schemeClr val="tx1"/>
                </a:solidFill>
              </a:rPr>
              <a:t>)</a:t>
            </a:r>
            <a:endParaRPr lang="en-US" dirty="0">
              <a:solidFill>
                <a:schemeClr val="tx1"/>
              </a:solidFill>
            </a:endParaRPr>
          </a:p>
        </p:txBody>
      </p:sp>
      <p:cxnSp>
        <p:nvCxnSpPr>
          <p:cNvPr id="9" name="Straight Arrow Connector 8"/>
          <p:cNvCxnSpPr>
            <a:stCxn id="4" idx="0"/>
          </p:cNvCxnSpPr>
          <p:nvPr/>
        </p:nvCxnSpPr>
        <p:spPr>
          <a:xfrm flipV="1">
            <a:off x="1833479" y="4465320"/>
            <a:ext cx="342900" cy="335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14729" y="2362200"/>
            <a:ext cx="1024021" cy="769441"/>
          </a:xfrm>
          <a:prstGeom prst="rect">
            <a:avLst/>
          </a:prstGeom>
          <a:noFill/>
        </p:spPr>
        <p:txBody>
          <a:bodyPr wrap="square" rtlCol="0">
            <a:spAutoFit/>
          </a:bodyPr>
          <a:lstStyle/>
          <a:p>
            <a:r>
              <a:rPr lang="en-US" sz="4400" dirty="0" err="1" smtClean="0"/>
              <a:t>vs</a:t>
            </a:r>
            <a:endParaRPr lang="en-US" sz="4400" dirty="0"/>
          </a:p>
        </p:txBody>
      </p:sp>
      <p:sp>
        <p:nvSpPr>
          <p:cNvPr id="20" name="Rounded Rectangle 19"/>
          <p:cNvSpPr/>
          <p:nvPr/>
        </p:nvSpPr>
        <p:spPr>
          <a:xfrm>
            <a:off x="4029242" y="4953001"/>
            <a:ext cx="4886158" cy="12191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000000"/>
                </a:solidFill>
              </a:rPr>
              <a:t>570 MW </a:t>
            </a:r>
            <a:r>
              <a:rPr lang="en-US" dirty="0" smtClean="0">
                <a:solidFill>
                  <a:schemeClr val="tx1"/>
                </a:solidFill>
              </a:rPr>
              <a:t>of local solar with </a:t>
            </a:r>
            <a:r>
              <a:rPr lang="en-US" dirty="0">
                <a:solidFill>
                  <a:schemeClr val="tx1"/>
                </a:solidFill>
              </a:rPr>
              <a:t>advanced </a:t>
            </a:r>
            <a:r>
              <a:rPr lang="en-US" dirty="0" smtClean="0">
                <a:solidFill>
                  <a:schemeClr val="tx1"/>
                </a:solidFill>
              </a:rPr>
              <a:t>inverters, </a:t>
            </a:r>
            <a:r>
              <a:rPr lang="en-US" dirty="0">
                <a:solidFill>
                  <a:schemeClr val="tx1"/>
                </a:solidFill>
              </a:rPr>
              <a:t>oversized by </a:t>
            </a:r>
            <a:r>
              <a:rPr lang="en-US" dirty="0" smtClean="0">
                <a:solidFill>
                  <a:schemeClr val="tx1"/>
                </a:solidFill>
              </a:rPr>
              <a:t>10% set at </a:t>
            </a:r>
            <a:r>
              <a:rPr lang="en-US" dirty="0">
                <a:solidFill>
                  <a:schemeClr val="tx1"/>
                </a:solidFill>
              </a:rPr>
              <a:t>0.9 Power Factor = </a:t>
            </a:r>
            <a:r>
              <a:rPr lang="en-US" b="1" dirty="0">
                <a:solidFill>
                  <a:schemeClr val="tx1"/>
                </a:solidFill>
              </a:rPr>
              <a:t>2</a:t>
            </a:r>
            <a:r>
              <a:rPr lang="en-US" b="1" dirty="0" smtClean="0">
                <a:solidFill>
                  <a:schemeClr val="tx1"/>
                </a:solidFill>
              </a:rPr>
              <a:t>61 </a:t>
            </a:r>
            <a:r>
              <a:rPr lang="en-US" b="1" dirty="0" err="1" smtClean="0">
                <a:solidFill>
                  <a:schemeClr val="tx1"/>
                </a:solidFill>
              </a:rPr>
              <a:t>MVArs</a:t>
            </a:r>
            <a:r>
              <a:rPr lang="en-US" b="1" dirty="0">
                <a:solidFill>
                  <a:schemeClr val="tx1"/>
                </a:solidFill>
              </a:rPr>
              <a:t> </a:t>
            </a:r>
          </a:p>
        </p:txBody>
      </p:sp>
      <p:cxnSp>
        <p:nvCxnSpPr>
          <p:cNvPr id="27" name="Straight Arrow Connector 26"/>
          <p:cNvCxnSpPr>
            <a:stCxn id="20" idx="0"/>
          </p:cNvCxnSpPr>
          <p:nvPr/>
        </p:nvCxnSpPr>
        <p:spPr>
          <a:xfrm flipV="1">
            <a:off x="6472321" y="2819401"/>
            <a:ext cx="1377616" cy="2133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descr="Clean Coalition Logo_no tagline_updated_slideshowedit_zf2 yellow_final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32710317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0" y="0"/>
            <a:ext cx="8023860" cy="762000"/>
          </a:xfrm>
        </p:spPr>
        <p:txBody>
          <a:bodyPr/>
          <a:lstStyle/>
          <a:p>
            <a:pPr algn="l"/>
            <a:r>
              <a:rPr lang="en-US" sz="2400" b="1" dirty="0" smtClean="0">
                <a:solidFill>
                  <a:schemeClr val="bg1"/>
                </a:solidFill>
                <a:latin typeface="Arial" charset="0"/>
                <a:cs typeface="Arial" charset="0"/>
              </a:rPr>
              <a:t>The Fossil Free Future is Arriving</a:t>
            </a:r>
          </a:p>
        </p:txBody>
      </p:sp>
      <p:pic>
        <p:nvPicPr>
          <p:cNvPr id="6" name="Picture 5" descr="Lewis Model S on delivery day 1 Jun 2013.jpg"/>
          <p:cNvPicPr>
            <a:picLocks noChangeAspect="1"/>
          </p:cNvPicPr>
          <p:nvPr/>
        </p:nvPicPr>
        <p:blipFill>
          <a:blip r:embed="rId3"/>
          <a:stretch>
            <a:fillRect/>
          </a:stretch>
        </p:blipFill>
        <p:spPr>
          <a:xfrm>
            <a:off x="0" y="2763868"/>
            <a:ext cx="9144000" cy="3563605"/>
          </a:xfrm>
          <a:prstGeom prst="rect">
            <a:avLst/>
          </a:prstGeom>
        </p:spPr>
      </p:pic>
      <p:pic>
        <p:nvPicPr>
          <p:cNvPr id="7" name="Picture 6" descr="Lewis Model S license plate.png"/>
          <p:cNvPicPr>
            <a:picLocks noChangeAspect="1"/>
          </p:cNvPicPr>
          <p:nvPr/>
        </p:nvPicPr>
        <p:blipFill>
          <a:blip r:embed="rId4"/>
          <a:stretch>
            <a:fillRect/>
          </a:stretch>
        </p:blipFill>
        <p:spPr>
          <a:xfrm>
            <a:off x="2779083" y="796292"/>
            <a:ext cx="3656008" cy="1832608"/>
          </a:xfrm>
          <a:prstGeom prst="rect">
            <a:avLst/>
          </a:prstGeom>
        </p:spPr>
      </p:pic>
    </p:spTree>
    <p:extLst>
      <p:ext uri="{BB962C8B-B14F-4D97-AF65-F5344CB8AC3E}">
        <p14:creationId xmlns:p14="http://schemas.microsoft.com/office/powerpoint/2010/main" val="20687884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eaLnBrk="1" hangingPunct="1"/>
            <a:r>
              <a:rPr lang="en-US" dirty="0" smtClean="0">
                <a:latin typeface="Arial" charset="0"/>
                <a:cs typeface="Arial" charset="0"/>
              </a:rPr>
              <a:t>Natural Gas Is Not The Solution</a:t>
            </a:r>
          </a:p>
        </p:txBody>
      </p:sp>
      <p:pic>
        <p:nvPicPr>
          <p:cNvPr id="9" name="Picture 8" descr="gas-bl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332" y="2009791"/>
            <a:ext cx="5586468" cy="4019534"/>
          </a:xfrm>
          <a:prstGeom prst="rect">
            <a:avLst/>
          </a:prstGeom>
        </p:spPr>
      </p:pic>
      <p:sp>
        <p:nvSpPr>
          <p:cNvPr id="6" name="TextBox 14"/>
          <p:cNvSpPr txBox="1">
            <a:spLocks noChangeArrowheads="1"/>
          </p:cNvSpPr>
          <p:nvPr/>
        </p:nvSpPr>
        <p:spPr bwMode="auto">
          <a:xfrm>
            <a:off x="2844800" y="6032500"/>
            <a:ext cx="3478268" cy="369332"/>
          </a:xfrm>
          <a:prstGeom prst="rect">
            <a:avLst/>
          </a:prstGeom>
          <a:noFill/>
          <a:ln w="9525">
            <a:noFill/>
            <a:miter lim="800000"/>
            <a:headEnd/>
            <a:tailEnd/>
          </a:ln>
        </p:spPr>
        <p:txBody>
          <a:bodyPr wrap="square">
            <a:spAutoFit/>
          </a:bodyPr>
          <a:lstStyle/>
          <a:p>
            <a:pPr algn="ctr"/>
            <a:r>
              <a:rPr lang="en-US" dirty="0" smtClean="0">
                <a:cs typeface="Arial" charset="0"/>
              </a:rPr>
              <a:t>2010 San Bruno pipeline explosion</a:t>
            </a:r>
            <a:endParaRPr lang="en-US" dirty="0"/>
          </a:p>
        </p:txBody>
      </p:sp>
      <p:sp>
        <p:nvSpPr>
          <p:cNvPr id="7" name="Content Placeholder 2"/>
          <p:cNvSpPr>
            <a:spLocks noGrp="1"/>
          </p:cNvSpPr>
          <p:nvPr>
            <p:ph idx="1"/>
          </p:nvPr>
        </p:nvSpPr>
        <p:spPr>
          <a:xfrm>
            <a:off x="209550" y="854075"/>
            <a:ext cx="8820150" cy="1060466"/>
          </a:xfrm>
        </p:spPr>
        <p:txBody>
          <a:bodyPr>
            <a:normAutofit fontScale="85000" lnSpcReduction="10000"/>
          </a:bodyPr>
          <a:lstStyle/>
          <a:p>
            <a:pPr marL="0" indent="0">
              <a:buNone/>
            </a:pPr>
            <a:r>
              <a:rPr lang="en-US" sz="2000" dirty="0" smtClean="0">
                <a:solidFill>
                  <a:schemeClr val="tx1">
                    <a:lumMod val="75000"/>
                    <a:lumOff val="25000"/>
                  </a:schemeClr>
                </a:solidFill>
                <a:latin typeface="Arial"/>
                <a:cs typeface="Arial"/>
              </a:rPr>
              <a:t>Future generations will be asking what we were thinking (or smoking).  You allowed massive quantities of toxic chemicals to be injected into the earth, and to contaminate ungodly volumes of water, in pursuit of a highly flammable gas that would be routed through your neighborhoods and into your homes?!  What were you thinking?</a:t>
            </a:r>
          </a:p>
          <a:p>
            <a:pPr marL="0" indent="0">
              <a:buNone/>
            </a:pPr>
            <a:endParaRPr lang="en-US" sz="20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2181943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p:txBody>
          <a:bodyPr>
            <a:normAutofit/>
          </a:bodyPr>
          <a:lstStyle/>
          <a:p>
            <a:r>
              <a:rPr lang="en-US" dirty="0" smtClean="0">
                <a:latin typeface="Arial" charset="0"/>
                <a:cs typeface="Arial" charset="0"/>
              </a:rPr>
              <a:t>Natural Gas Is Not Reliable</a:t>
            </a:r>
          </a:p>
        </p:txBody>
      </p:sp>
      <p:sp>
        <p:nvSpPr>
          <p:cNvPr id="133124"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dirty="0">
              <a:latin typeface="Calibri" pitchFamily="34" charset="0"/>
            </a:endParaRPr>
          </a:p>
        </p:txBody>
      </p:sp>
      <p:pic>
        <p:nvPicPr>
          <p:cNvPr id="3" name="Picture 2"/>
          <p:cNvPicPr>
            <a:picLocks noChangeAspect="1"/>
          </p:cNvPicPr>
          <p:nvPr/>
        </p:nvPicPr>
        <p:blipFill>
          <a:blip r:embed="rId3"/>
          <a:stretch>
            <a:fillRect/>
          </a:stretch>
        </p:blipFill>
        <p:spPr>
          <a:xfrm>
            <a:off x="0" y="929120"/>
            <a:ext cx="9144000" cy="5303341"/>
          </a:xfrm>
          <a:prstGeom prst="rect">
            <a:avLst/>
          </a:prstGeom>
        </p:spPr>
      </p:pic>
    </p:spTree>
    <p:extLst>
      <p:ext uri="{BB962C8B-B14F-4D97-AF65-F5344CB8AC3E}">
        <p14:creationId xmlns:p14="http://schemas.microsoft.com/office/powerpoint/2010/main" val="16123780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normAutofit/>
          </a:bodyPr>
          <a:lstStyle/>
          <a:p>
            <a:pPr algn="l"/>
            <a:r>
              <a:rPr lang="en-US" sz="2400" b="1" dirty="0" smtClean="0">
                <a:solidFill>
                  <a:srgbClr val="FFFFFF"/>
                </a:solidFill>
                <a:latin typeface="Arial" charset="0"/>
                <a:cs typeface="Arial" charset="0"/>
              </a:rPr>
              <a:t>Natural Gas Has </a:t>
            </a:r>
            <a:r>
              <a:rPr lang="en-US" sz="2400" b="1" dirty="0">
                <a:solidFill>
                  <a:srgbClr val="FFFFFF"/>
                </a:solidFill>
                <a:latin typeface="Arial" charset="0"/>
                <a:cs typeface="Arial" charset="0"/>
              </a:rPr>
              <a:t>I</a:t>
            </a:r>
            <a:r>
              <a:rPr lang="en-US" sz="2400" b="1" dirty="0" smtClean="0">
                <a:solidFill>
                  <a:srgbClr val="FFFFFF"/>
                </a:solidFill>
                <a:latin typeface="Arial" charset="0"/>
                <a:cs typeface="Arial" charset="0"/>
              </a:rPr>
              <a:t>ntegration </a:t>
            </a:r>
            <a:r>
              <a:rPr lang="en-US" sz="2400" b="1" dirty="0">
                <a:solidFill>
                  <a:srgbClr val="FFFFFF"/>
                </a:solidFill>
                <a:latin typeface="Arial" charset="0"/>
                <a:cs typeface="Arial" charset="0"/>
              </a:rPr>
              <a:t>C</a:t>
            </a:r>
            <a:r>
              <a:rPr lang="en-US" sz="2400" b="1" dirty="0" smtClean="0">
                <a:solidFill>
                  <a:srgbClr val="FFFFFF"/>
                </a:solidFill>
                <a:latin typeface="Arial" charset="0"/>
                <a:cs typeface="Arial" charset="0"/>
              </a:rPr>
              <a:t>osts</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7" name="Content Placeholder 3"/>
          <p:cNvSpPr>
            <a:spLocks noGrp="1"/>
          </p:cNvSpPr>
          <p:nvPr>
            <p:ph idx="4294967295"/>
          </p:nvPr>
        </p:nvSpPr>
        <p:spPr>
          <a:xfrm>
            <a:off x="330200" y="800100"/>
            <a:ext cx="8636000" cy="800100"/>
          </a:xfrm>
        </p:spPr>
        <p:txBody>
          <a:bodyPr>
            <a:noAutofit/>
          </a:bodyPr>
          <a:lstStyle/>
          <a:p>
            <a:pPr marL="0" indent="0">
              <a:buNone/>
            </a:pPr>
            <a:r>
              <a:rPr lang="en-US" sz="1800" dirty="0" smtClean="0">
                <a:latin typeface="Arial"/>
                <a:cs typeface="Arial"/>
              </a:rPr>
              <a:t>Natural gas plants often shut down unexpectedly, forcing energy consumers to foot the bill for reserves and frequency response.</a:t>
            </a:r>
            <a:endParaRPr lang="en-US" sz="1800" dirty="0" smtClean="0"/>
          </a:p>
        </p:txBody>
      </p:sp>
      <p:pic>
        <p:nvPicPr>
          <p:cNvPr id="3" name="Picture 2"/>
          <p:cNvPicPr>
            <a:picLocks noChangeAspect="1"/>
          </p:cNvPicPr>
          <p:nvPr/>
        </p:nvPicPr>
        <p:blipFill>
          <a:blip r:embed="rId3"/>
          <a:stretch>
            <a:fillRect/>
          </a:stretch>
        </p:blipFill>
        <p:spPr>
          <a:xfrm>
            <a:off x="1485900" y="1488635"/>
            <a:ext cx="5829299" cy="4454965"/>
          </a:xfrm>
          <a:prstGeom prst="rect">
            <a:avLst/>
          </a:prstGeom>
        </p:spPr>
      </p:pic>
      <p:sp>
        <p:nvSpPr>
          <p:cNvPr id="8" name="Rectangle 7"/>
          <p:cNvSpPr/>
          <p:nvPr/>
        </p:nvSpPr>
        <p:spPr>
          <a:xfrm>
            <a:off x="7391400" y="2670989"/>
            <a:ext cx="1752600" cy="646331"/>
          </a:xfrm>
          <a:prstGeom prst="rect">
            <a:avLst/>
          </a:prstGeom>
        </p:spPr>
        <p:txBody>
          <a:bodyPr wrap="square">
            <a:spAutoFit/>
          </a:bodyPr>
          <a:lstStyle/>
          <a:p>
            <a:pPr marL="0" lvl="1" eaLnBrk="0" hangingPunct="0">
              <a:spcBef>
                <a:spcPct val="30000"/>
              </a:spcBef>
              <a:defRPr/>
            </a:pPr>
            <a:r>
              <a:rPr lang="en-US" sz="1200" dirty="0" smtClean="0"/>
              <a:t>Source: </a:t>
            </a:r>
            <a:r>
              <a:rPr lang="en-US" sz="1200" i="1" dirty="0" smtClean="0"/>
              <a:t>CAISO Summer Loads and Resources Assessment (2013)</a:t>
            </a:r>
            <a:endParaRPr lang="en-US" sz="1200" dirty="0"/>
          </a:p>
        </p:txBody>
      </p:sp>
      <p:sp>
        <p:nvSpPr>
          <p:cNvPr id="2" name="Rectangle 1"/>
          <p:cNvSpPr/>
          <p:nvPr/>
        </p:nvSpPr>
        <p:spPr>
          <a:xfrm>
            <a:off x="495300" y="6021375"/>
            <a:ext cx="8255000" cy="377851"/>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tx1"/>
                </a:solidFill>
                <a:latin typeface="Arial"/>
                <a:cs typeface="Arial"/>
              </a:rPr>
              <a:t>More than half </a:t>
            </a:r>
            <a:r>
              <a:rPr lang="en-US" sz="1500" b="1" dirty="0" smtClean="0">
                <a:solidFill>
                  <a:schemeClr val="tx1"/>
                </a:solidFill>
                <a:latin typeface="Arial"/>
                <a:cs typeface="Arial"/>
              </a:rPr>
              <a:t>of the </a:t>
            </a:r>
            <a:r>
              <a:rPr lang="en-US" sz="1500" b="1" dirty="0">
                <a:solidFill>
                  <a:schemeClr val="tx1"/>
                </a:solidFill>
                <a:latin typeface="Arial"/>
                <a:cs typeface="Arial"/>
              </a:rPr>
              <a:t>outages associated with </a:t>
            </a:r>
            <a:r>
              <a:rPr lang="en-US" sz="1500" b="1" dirty="0" smtClean="0">
                <a:solidFill>
                  <a:schemeClr val="tx1"/>
                </a:solidFill>
                <a:latin typeface="Arial"/>
                <a:cs typeface="Arial"/>
              </a:rPr>
              <a:t>conventional generation are unplanned</a:t>
            </a:r>
            <a:endParaRPr lang="en-US" sz="1500" b="1" dirty="0">
              <a:solidFill>
                <a:schemeClr val="tx1"/>
              </a:solidFill>
              <a:latin typeface="Arial"/>
              <a:cs typeface="Arial"/>
            </a:endParaRPr>
          </a:p>
        </p:txBody>
      </p:sp>
    </p:spTree>
    <p:extLst>
      <p:ext uri="{BB962C8B-B14F-4D97-AF65-F5344CB8AC3E}">
        <p14:creationId xmlns:p14="http://schemas.microsoft.com/office/powerpoint/2010/main" val="27577426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eaLnBrk="1" hangingPunct="1"/>
            <a:r>
              <a:rPr lang="en-US" dirty="0" smtClean="0">
                <a:latin typeface="Arial" charset="0"/>
                <a:cs typeface="Arial" charset="0"/>
              </a:rPr>
              <a:t>Integrating Renewables in a Forward Direction</a:t>
            </a:r>
          </a:p>
        </p:txBody>
      </p:sp>
      <p:pic>
        <p:nvPicPr>
          <p:cNvPr id="6" name="Picture 5" descr="Clean Coalition Logo_no tagline_updated_slideshowedit_zf2 yellow_final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217" y="46181"/>
            <a:ext cx="1612783" cy="676656"/>
          </a:xfrm>
          <a:prstGeom prst="rect">
            <a:avLst/>
          </a:prstGeom>
        </p:spPr>
      </p:pic>
      <p:sp>
        <p:nvSpPr>
          <p:cNvPr id="8" name="Content Placeholder 2"/>
          <p:cNvSpPr>
            <a:spLocks noGrp="1"/>
          </p:cNvSpPr>
          <p:nvPr>
            <p:ph idx="1"/>
          </p:nvPr>
        </p:nvSpPr>
        <p:spPr>
          <a:xfrm>
            <a:off x="25400" y="787400"/>
            <a:ext cx="9118600" cy="838200"/>
          </a:xfrm>
        </p:spPr>
        <p:txBody>
          <a:bodyPr>
            <a:normAutofit fontScale="85000" lnSpcReduction="10000"/>
          </a:bodyPr>
          <a:lstStyle/>
          <a:p>
            <a:pPr>
              <a:buFont typeface="Arial"/>
              <a:buChar char="•"/>
            </a:pPr>
            <a:r>
              <a:rPr lang="en-US" sz="2000" dirty="0" smtClean="0">
                <a:solidFill>
                  <a:schemeClr val="tx1">
                    <a:lumMod val="75000"/>
                    <a:lumOff val="25000"/>
                  </a:schemeClr>
                </a:solidFill>
                <a:latin typeface="Arial"/>
                <a:cs typeface="Arial"/>
              </a:rPr>
              <a:t>Use cost</a:t>
            </a:r>
            <a:r>
              <a:rPr lang="en-US" sz="2000" dirty="0">
                <a:solidFill>
                  <a:schemeClr val="tx1">
                    <a:lumMod val="75000"/>
                    <a:lumOff val="25000"/>
                  </a:schemeClr>
                </a:solidFill>
                <a:latin typeface="Arial"/>
                <a:cs typeface="Arial"/>
              </a:rPr>
              <a:t>-</a:t>
            </a:r>
            <a:r>
              <a:rPr lang="en-US" sz="2000" dirty="0" smtClean="0">
                <a:solidFill>
                  <a:schemeClr val="tx1">
                    <a:lumMod val="75000"/>
                    <a:lumOff val="25000"/>
                  </a:schemeClr>
                </a:solidFill>
                <a:latin typeface="Arial"/>
                <a:cs typeface="Arial"/>
              </a:rPr>
              <a:t>effective, renewables and intelligent grid solutions to modernize the grid.</a:t>
            </a:r>
          </a:p>
          <a:p>
            <a:pPr>
              <a:buFont typeface="Arial"/>
              <a:buChar char="•"/>
            </a:pPr>
            <a:r>
              <a:rPr lang="en-US" sz="2000" dirty="0" smtClean="0">
                <a:solidFill>
                  <a:schemeClr val="tx1">
                    <a:lumMod val="75000"/>
                    <a:lumOff val="25000"/>
                  </a:schemeClr>
                </a:solidFill>
                <a:latin typeface="Arial"/>
                <a:cs typeface="Arial"/>
              </a:rPr>
              <a:t>Minimize natural gas, which would move backward </a:t>
            </a:r>
            <a:r>
              <a:rPr lang="en-US" sz="2000" dirty="0">
                <a:solidFill>
                  <a:schemeClr val="tx1">
                    <a:lumMod val="75000"/>
                    <a:lumOff val="25000"/>
                  </a:schemeClr>
                </a:solidFill>
                <a:latin typeface="Arial"/>
                <a:cs typeface="Arial"/>
              </a:rPr>
              <a:t>from </a:t>
            </a:r>
            <a:r>
              <a:rPr lang="en-US" sz="2000" dirty="0" smtClean="0">
                <a:solidFill>
                  <a:schemeClr val="tx1">
                    <a:lumMod val="75000"/>
                    <a:lumOff val="25000"/>
                  </a:schemeClr>
                </a:solidFill>
                <a:latin typeface="Arial"/>
                <a:cs typeface="Arial"/>
              </a:rPr>
              <a:t>California’s goals.  </a:t>
            </a:r>
          </a:p>
          <a:p>
            <a:pPr marL="0" indent="0">
              <a:buNone/>
            </a:pPr>
            <a:endParaRPr lang="en-US" sz="2000" dirty="0">
              <a:solidFill>
                <a:schemeClr val="tx1">
                  <a:lumMod val="75000"/>
                  <a:lumOff val="25000"/>
                </a:schemeClr>
              </a:solidFill>
              <a:latin typeface="Arial"/>
              <a:cs typeface="Arial"/>
            </a:endParaRPr>
          </a:p>
        </p:txBody>
      </p:sp>
      <p:pic>
        <p:nvPicPr>
          <p:cNvPr id="9" name="Picture 8" descr="DG+IG-Original-Image-(10_zf-20-May-201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1509676"/>
            <a:ext cx="7594717" cy="4971088"/>
          </a:xfrm>
          <a:prstGeom prst="rect">
            <a:avLst/>
          </a:prstGeom>
        </p:spPr>
      </p:pic>
    </p:spTree>
    <p:extLst>
      <p:ext uri="{BB962C8B-B14F-4D97-AF65-F5344CB8AC3E}">
        <p14:creationId xmlns:p14="http://schemas.microsoft.com/office/powerpoint/2010/main" val="22947942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bwMode="auto">
          <a:xfrm>
            <a:off x="2952855" y="1381200"/>
            <a:ext cx="19441" cy="4313966"/>
          </a:xfrm>
          <a:prstGeom prst="line">
            <a:avLst/>
          </a:prstGeom>
          <a:ln w="38100">
            <a:solidFill>
              <a:schemeClr val="tx1">
                <a:alpha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a:off x="5808211" y="1381200"/>
            <a:ext cx="0" cy="4313966"/>
          </a:xfrm>
          <a:prstGeom prst="line">
            <a:avLst/>
          </a:prstGeom>
          <a:ln w="38100">
            <a:solidFill>
              <a:schemeClr val="tx1">
                <a:alpha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Wholesale DG is the Critical &amp; </a:t>
            </a:r>
            <a:r>
              <a:rPr lang="en-US" u="sng" dirty="0" smtClean="0"/>
              <a:t>Missing</a:t>
            </a:r>
            <a:r>
              <a:rPr lang="en-US" dirty="0" smtClean="0"/>
              <a:t> Segment</a:t>
            </a:r>
            <a:endParaRPr lang="en-US" dirty="0"/>
          </a:p>
        </p:txBody>
      </p:sp>
      <p:grpSp>
        <p:nvGrpSpPr>
          <p:cNvPr id="3" name="Group 28"/>
          <p:cNvGrpSpPr>
            <a:grpSpLocks/>
          </p:cNvGrpSpPr>
          <p:nvPr/>
        </p:nvGrpSpPr>
        <p:grpSpPr bwMode="auto">
          <a:xfrm>
            <a:off x="843495" y="1381200"/>
            <a:ext cx="7300575" cy="3314454"/>
            <a:chOff x="913605" y="1823677"/>
            <a:chExt cx="7315995" cy="3904023"/>
          </a:xfrm>
        </p:grpSpPr>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0539" y="4660153"/>
              <a:ext cx="1424613" cy="938310"/>
            </a:xfrm>
            <a:prstGeom prst="rect">
              <a:avLst/>
            </a:prstGeom>
            <a:noFill/>
            <a:ln w="9525">
              <a:noFill/>
              <a:miter lim="800000"/>
              <a:headEnd/>
              <a:tailEnd/>
            </a:ln>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2332" y="1997153"/>
              <a:ext cx="1860799" cy="1490323"/>
            </a:xfrm>
            <a:prstGeom prst="rect">
              <a:avLst/>
            </a:prstGeom>
            <a:noFill/>
            <a:ln w="9525">
              <a:noFill/>
              <a:miter lim="800000"/>
              <a:headEnd/>
              <a:tailEnd/>
            </a:ln>
          </p:spPr>
        </p:pic>
        <p:pic>
          <p:nvPicPr>
            <p:cNvPr id="10" name="Picture 8" descr="http://global.kyocera.com/news/2005/images/kii-sola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1350" y="3088010"/>
              <a:ext cx="1967922" cy="1308910"/>
            </a:xfrm>
            <a:prstGeom prst="rect">
              <a:avLst/>
            </a:prstGeom>
            <a:noFill/>
            <a:ln w="9525">
              <a:noFill/>
              <a:miter lim="800000"/>
              <a:headEnd/>
              <a:tailEnd/>
            </a:ln>
          </p:spPr>
        </p:pic>
        <p:grpSp>
          <p:nvGrpSpPr>
            <p:cNvPr id="4" name="Group 9"/>
            <p:cNvGrpSpPr/>
            <p:nvPr/>
          </p:nvGrpSpPr>
          <p:grpSpPr>
            <a:xfrm>
              <a:off x="913605" y="1823677"/>
              <a:ext cx="7315995" cy="3904023"/>
              <a:chOff x="837405" y="1736365"/>
              <a:chExt cx="7315995" cy="3904023"/>
            </a:xfrm>
            <a:effectLst>
              <a:outerShdw blurRad="50800" dist="38100" dir="2700000" algn="tl" rotWithShape="0">
                <a:prstClr val="black">
                  <a:alpha val="40000"/>
                </a:prstClr>
              </a:outerShdw>
            </a:effectLst>
          </p:grpSpPr>
          <p:cxnSp>
            <p:nvCxnSpPr>
              <p:cNvPr id="18" name="Straight Arrow Connector 17"/>
              <p:cNvCxnSpPr/>
              <p:nvPr/>
            </p:nvCxnSpPr>
            <p:spPr>
              <a:xfrm>
                <a:off x="838200" y="5638800"/>
                <a:ext cx="7315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37405" y="1736365"/>
                <a:ext cx="1589" cy="39032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2" name="TextBox 33"/>
          <p:cNvSpPr txBox="1">
            <a:spLocks noChangeArrowheads="1"/>
          </p:cNvSpPr>
          <p:nvPr/>
        </p:nvSpPr>
        <p:spPr bwMode="auto">
          <a:xfrm>
            <a:off x="3407378" y="4770397"/>
            <a:ext cx="1889146" cy="369332"/>
          </a:xfrm>
          <a:prstGeom prst="rect">
            <a:avLst/>
          </a:prstGeom>
          <a:noFill/>
          <a:ln w="9525">
            <a:noFill/>
            <a:miter lim="800000"/>
            <a:headEnd/>
            <a:tailEnd/>
          </a:ln>
        </p:spPr>
        <p:txBody>
          <a:bodyPr wrap="square">
            <a:spAutoFit/>
          </a:bodyPr>
          <a:lstStyle/>
          <a:p>
            <a:pPr algn="ctr"/>
            <a:r>
              <a:rPr lang="en-US" i="1" dirty="0" smtClean="0">
                <a:latin typeface="Constantia" pitchFamily="18" charset="0"/>
              </a:rPr>
              <a:t>Distribution Grid</a:t>
            </a:r>
            <a:endParaRPr lang="en-US" i="1" dirty="0">
              <a:latin typeface="Constantia" pitchFamily="18" charset="0"/>
            </a:endParaRPr>
          </a:p>
        </p:txBody>
      </p:sp>
      <p:sp>
        <p:nvSpPr>
          <p:cNvPr id="26" name="TextBox 33"/>
          <p:cNvSpPr txBox="1">
            <a:spLocks noChangeArrowheads="1"/>
          </p:cNvSpPr>
          <p:nvPr/>
        </p:nvSpPr>
        <p:spPr bwMode="auto">
          <a:xfrm>
            <a:off x="201846" y="895338"/>
            <a:ext cx="1444309" cy="369332"/>
          </a:xfrm>
          <a:prstGeom prst="rect">
            <a:avLst/>
          </a:prstGeom>
          <a:noFill/>
          <a:ln w="9525">
            <a:noFill/>
            <a:miter lim="800000"/>
            <a:headEnd/>
            <a:tailEnd/>
          </a:ln>
        </p:spPr>
        <p:txBody>
          <a:bodyPr wrap="square">
            <a:spAutoFit/>
          </a:bodyPr>
          <a:lstStyle/>
          <a:p>
            <a:r>
              <a:rPr lang="en-US" i="1" dirty="0" smtClean="0">
                <a:latin typeface="Constantia" pitchFamily="18" charset="0"/>
              </a:rPr>
              <a:t>Project Size</a:t>
            </a:r>
            <a:endParaRPr lang="en-US" i="1" dirty="0">
              <a:latin typeface="Constantia" pitchFamily="18" charset="0"/>
            </a:endParaRPr>
          </a:p>
        </p:txBody>
      </p:sp>
      <p:sp>
        <p:nvSpPr>
          <p:cNvPr id="24" name="TextBox 33"/>
          <p:cNvSpPr txBox="1">
            <a:spLocks noChangeArrowheads="1"/>
          </p:cNvSpPr>
          <p:nvPr/>
        </p:nvSpPr>
        <p:spPr bwMode="auto">
          <a:xfrm>
            <a:off x="824055" y="4775416"/>
            <a:ext cx="2002860" cy="369332"/>
          </a:xfrm>
          <a:prstGeom prst="rect">
            <a:avLst/>
          </a:prstGeom>
          <a:noFill/>
          <a:ln w="9525">
            <a:noFill/>
            <a:miter lim="800000"/>
            <a:headEnd/>
            <a:tailEnd/>
          </a:ln>
        </p:spPr>
        <p:txBody>
          <a:bodyPr wrap="square">
            <a:spAutoFit/>
          </a:bodyPr>
          <a:lstStyle/>
          <a:p>
            <a:pPr algn="ctr"/>
            <a:r>
              <a:rPr lang="en-US" i="1" dirty="0" smtClean="0">
                <a:latin typeface="Constantia" pitchFamily="18" charset="0"/>
              </a:rPr>
              <a:t>Behind the Meter</a:t>
            </a:r>
            <a:endParaRPr lang="en-US" i="1" dirty="0">
              <a:latin typeface="Constantia" pitchFamily="18" charset="0"/>
            </a:endParaRPr>
          </a:p>
        </p:txBody>
      </p:sp>
      <p:sp>
        <p:nvSpPr>
          <p:cNvPr id="13" name="TextBox 12"/>
          <p:cNvSpPr txBox="1"/>
          <p:nvPr/>
        </p:nvSpPr>
        <p:spPr>
          <a:xfrm>
            <a:off x="5745499" y="966750"/>
            <a:ext cx="2805191" cy="615553"/>
          </a:xfrm>
          <a:prstGeom prst="rect">
            <a:avLst/>
          </a:prstGeom>
          <a:noFill/>
        </p:spPr>
        <p:txBody>
          <a:bodyPr wrap="square" rtlCol="0">
            <a:spAutoFit/>
          </a:bodyPr>
          <a:lstStyle/>
          <a:p>
            <a:pPr algn="ctr" fontAlgn="auto">
              <a:spcBef>
                <a:spcPts val="0"/>
              </a:spcBef>
              <a:spcAft>
                <a:spcPts val="0"/>
              </a:spcAft>
              <a:defRPr/>
            </a:pPr>
            <a:r>
              <a:rPr lang="en-US" sz="2000" dirty="0"/>
              <a:t>Central Generation </a:t>
            </a:r>
          </a:p>
          <a:p>
            <a:pPr algn="ctr" fontAlgn="auto">
              <a:spcBef>
                <a:spcPts val="0"/>
              </a:spcBef>
              <a:spcAft>
                <a:spcPts val="0"/>
              </a:spcAft>
              <a:defRPr/>
            </a:pPr>
            <a:r>
              <a:rPr lang="en-US" sz="1400" dirty="0"/>
              <a:t>Serves Remote </a:t>
            </a:r>
            <a:r>
              <a:rPr lang="en-US" sz="1400" dirty="0" smtClean="0"/>
              <a:t>Loads</a:t>
            </a:r>
            <a:endParaRPr lang="en-US" sz="1400" dirty="0"/>
          </a:p>
        </p:txBody>
      </p:sp>
      <p:sp>
        <p:nvSpPr>
          <p:cNvPr id="15" name="TextBox 14"/>
          <p:cNvSpPr txBox="1"/>
          <p:nvPr/>
        </p:nvSpPr>
        <p:spPr>
          <a:xfrm>
            <a:off x="3375890" y="1883212"/>
            <a:ext cx="1963775" cy="6155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auto">
              <a:spcBef>
                <a:spcPts val="0"/>
              </a:spcBef>
              <a:spcAft>
                <a:spcPts val="0"/>
              </a:spcAft>
              <a:defRPr/>
            </a:pPr>
            <a:r>
              <a:rPr lang="en-US" sz="2000" b="1" dirty="0">
                <a:solidFill>
                  <a:schemeClr val="tx1"/>
                </a:solidFill>
              </a:rPr>
              <a:t>Wholesale DG</a:t>
            </a:r>
          </a:p>
          <a:p>
            <a:pPr algn="ctr" fontAlgn="auto">
              <a:spcBef>
                <a:spcPts val="0"/>
              </a:spcBef>
              <a:spcAft>
                <a:spcPts val="0"/>
              </a:spcAft>
              <a:defRPr/>
            </a:pPr>
            <a:r>
              <a:rPr lang="en-US" sz="1400" b="1" dirty="0">
                <a:solidFill>
                  <a:schemeClr val="tx1"/>
                </a:solidFill>
              </a:rPr>
              <a:t>Serves Local </a:t>
            </a:r>
            <a:r>
              <a:rPr lang="en-US" sz="1400" b="1" dirty="0" smtClean="0">
                <a:solidFill>
                  <a:schemeClr val="tx1"/>
                </a:solidFill>
              </a:rPr>
              <a:t>Loads</a:t>
            </a:r>
            <a:endParaRPr lang="en-US" sz="1400" b="1" dirty="0">
              <a:solidFill>
                <a:schemeClr val="tx1"/>
              </a:solidFill>
            </a:endParaRPr>
          </a:p>
        </p:txBody>
      </p:sp>
      <p:sp>
        <p:nvSpPr>
          <p:cNvPr id="27" name="TextBox 26"/>
          <p:cNvSpPr txBox="1"/>
          <p:nvPr/>
        </p:nvSpPr>
        <p:spPr>
          <a:xfrm>
            <a:off x="843495" y="3180536"/>
            <a:ext cx="1983420" cy="615553"/>
          </a:xfrm>
          <a:prstGeom prst="rect">
            <a:avLst/>
          </a:prstGeom>
          <a:noFill/>
        </p:spPr>
        <p:txBody>
          <a:bodyPr wrap="square" rtlCol="0">
            <a:spAutoFit/>
          </a:bodyPr>
          <a:lstStyle/>
          <a:p>
            <a:pPr algn="ctr" fontAlgn="auto">
              <a:spcBef>
                <a:spcPts val="0"/>
              </a:spcBef>
              <a:spcAft>
                <a:spcPts val="0"/>
              </a:spcAft>
              <a:defRPr/>
            </a:pPr>
            <a:r>
              <a:rPr lang="en-US" sz="2000" dirty="0">
                <a:ea typeface="Arial" charset="0"/>
              </a:rPr>
              <a:t>Retail DG</a:t>
            </a:r>
          </a:p>
          <a:p>
            <a:pPr algn="ctr" fontAlgn="auto">
              <a:spcBef>
                <a:spcPts val="0"/>
              </a:spcBef>
              <a:spcAft>
                <a:spcPts val="0"/>
              </a:spcAft>
              <a:defRPr/>
            </a:pPr>
            <a:r>
              <a:rPr lang="en-US" sz="1400" dirty="0">
                <a:ea typeface="Arial" charset="0"/>
              </a:rPr>
              <a:t>Serves Onsite </a:t>
            </a:r>
            <a:r>
              <a:rPr lang="en-US" sz="1400" dirty="0" smtClean="0">
                <a:ea typeface="Arial" charset="0"/>
              </a:rPr>
              <a:t>Loads</a:t>
            </a:r>
            <a:endParaRPr lang="en-US" sz="1400" dirty="0">
              <a:ea typeface="Arial" charset="0"/>
            </a:endParaRPr>
          </a:p>
        </p:txBody>
      </p:sp>
      <p:sp>
        <p:nvSpPr>
          <p:cNvPr id="28" name="TextBox 27"/>
          <p:cNvSpPr txBox="1"/>
          <p:nvPr/>
        </p:nvSpPr>
        <p:spPr>
          <a:xfrm>
            <a:off x="6088249" y="4770806"/>
            <a:ext cx="2082918" cy="646331"/>
          </a:xfrm>
          <a:prstGeom prst="rect">
            <a:avLst/>
          </a:prstGeom>
          <a:noFill/>
        </p:spPr>
        <p:txBody>
          <a:bodyPr wrap="square" rtlCol="0">
            <a:spAutoFit/>
          </a:bodyPr>
          <a:lstStyle/>
          <a:p>
            <a:pPr algn="ctr"/>
            <a:r>
              <a:rPr lang="en-US" i="1" dirty="0">
                <a:latin typeface="Constantia" pitchFamily="18" charset="0"/>
              </a:rPr>
              <a:t>Transmission </a:t>
            </a:r>
            <a:r>
              <a:rPr lang="en-US" i="1" dirty="0" smtClean="0">
                <a:latin typeface="Constantia" pitchFamily="18" charset="0"/>
              </a:rPr>
              <a:t>Grid</a:t>
            </a:r>
            <a:endParaRPr lang="en-US" i="1" dirty="0">
              <a:latin typeface="Constantia" pitchFamily="18" charset="0"/>
            </a:endParaRPr>
          </a:p>
          <a:p>
            <a:endParaRPr lang="en-US" dirty="0"/>
          </a:p>
        </p:txBody>
      </p:sp>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5840" y="5172576"/>
            <a:ext cx="833852" cy="833852"/>
          </a:xfrm>
          <a:prstGeom prst="rect">
            <a:avLst/>
          </a:prstGeom>
        </p:spPr>
      </p:pic>
      <p:pic>
        <p:nvPicPr>
          <p:cNvPr id="40" name="Picture 3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5790" y="5128780"/>
            <a:ext cx="1381760" cy="1318511"/>
          </a:xfrm>
          <a:prstGeom prst="rect">
            <a:avLst/>
          </a:prstGeom>
        </p:spPr>
      </p:pic>
      <p:sp>
        <p:nvSpPr>
          <p:cNvPr id="7" name="TextBox 6"/>
          <p:cNvSpPr txBox="1"/>
          <p:nvPr/>
        </p:nvSpPr>
        <p:spPr>
          <a:xfrm>
            <a:off x="364812" y="4007902"/>
            <a:ext cx="754143" cy="276999"/>
          </a:xfrm>
          <a:prstGeom prst="rect">
            <a:avLst/>
          </a:prstGeom>
          <a:noFill/>
        </p:spPr>
        <p:txBody>
          <a:bodyPr wrap="square" rtlCol="0">
            <a:spAutoFit/>
          </a:bodyPr>
          <a:lstStyle/>
          <a:p>
            <a:r>
              <a:rPr lang="en-US" sz="1200" dirty="0"/>
              <a:t>5</a:t>
            </a:r>
            <a:r>
              <a:rPr lang="en-US" sz="1200" dirty="0" smtClean="0"/>
              <a:t> kW</a:t>
            </a:r>
            <a:endParaRPr lang="en-US" sz="1200" dirty="0"/>
          </a:p>
        </p:txBody>
      </p:sp>
      <p:sp>
        <p:nvSpPr>
          <p:cNvPr id="25" name="TextBox 24"/>
          <p:cNvSpPr txBox="1"/>
          <p:nvPr/>
        </p:nvSpPr>
        <p:spPr>
          <a:xfrm>
            <a:off x="-121723" y="1521231"/>
            <a:ext cx="994975" cy="276999"/>
          </a:xfrm>
          <a:prstGeom prst="rect">
            <a:avLst/>
          </a:prstGeom>
          <a:noFill/>
        </p:spPr>
        <p:txBody>
          <a:bodyPr wrap="square" rtlCol="0">
            <a:spAutoFit/>
          </a:bodyPr>
          <a:lstStyle/>
          <a:p>
            <a:pPr algn="r"/>
            <a:r>
              <a:rPr lang="en-US" sz="1200" dirty="0" smtClean="0"/>
              <a:t>50+ MW</a:t>
            </a:r>
            <a:endParaRPr lang="en-US" sz="1200" dirty="0"/>
          </a:p>
        </p:txBody>
      </p:sp>
      <p:sp>
        <p:nvSpPr>
          <p:cNvPr id="30" name="TextBox 29"/>
          <p:cNvSpPr txBox="1"/>
          <p:nvPr/>
        </p:nvSpPr>
        <p:spPr>
          <a:xfrm>
            <a:off x="186168" y="2737230"/>
            <a:ext cx="754143" cy="276999"/>
          </a:xfrm>
          <a:prstGeom prst="rect">
            <a:avLst/>
          </a:prstGeom>
          <a:noFill/>
        </p:spPr>
        <p:txBody>
          <a:bodyPr wrap="square" rtlCol="0">
            <a:spAutoFit/>
          </a:bodyPr>
          <a:lstStyle/>
          <a:p>
            <a:r>
              <a:rPr lang="en-US" sz="1200" dirty="0" smtClean="0"/>
              <a:t>500 kW</a:t>
            </a:r>
            <a:endParaRPr lang="en-US" sz="1200" dirty="0"/>
          </a:p>
        </p:txBody>
      </p:sp>
      <p:pic>
        <p:nvPicPr>
          <p:cNvPr id="8" name="Picture 7" descr="d-grid2.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22985" y="5187081"/>
            <a:ext cx="864347" cy="838595"/>
          </a:xfrm>
          <a:prstGeom prst="rect">
            <a:avLst/>
          </a:prstGeom>
        </p:spPr>
      </p:pic>
      <p:pic>
        <p:nvPicPr>
          <p:cNvPr id="5" name="Picture 4" descr="edmonton_alberta_canada_wooden_power_pole_with_a_transformer_1877346.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20720" y="5161627"/>
            <a:ext cx="966612" cy="885947"/>
          </a:xfrm>
          <a:prstGeom prst="rect">
            <a:avLst/>
          </a:prstGeom>
        </p:spPr>
      </p:pic>
    </p:spTree>
    <p:extLst>
      <p:ext uri="{BB962C8B-B14F-4D97-AF65-F5344CB8AC3E}">
        <p14:creationId xmlns:p14="http://schemas.microsoft.com/office/powerpoint/2010/main" val="20672612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18165</TotalTime>
  <Words>5079</Words>
  <Application>Microsoft Macintosh PowerPoint</Application>
  <PresentationFormat>On-screen Show (4:3)</PresentationFormat>
  <Paragraphs>564</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Clean Coalition – Mission and Advisors</vt:lpstr>
      <vt:lpstr>There are Three Vital Grid Services</vt:lpstr>
      <vt:lpstr>Is this Duck Real or a Decoy for Natural Gas?</vt:lpstr>
      <vt:lpstr>Natural Gas Is Not The Solution</vt:lpstr>
      <vt:lpstr>Natural Gas Is Not Reliable</vt:lpstr>
      <vt:lpstr>Natural Gas Has Integration Costs</vt:lpstr>
      <vt:lpstr>Integrating Renewables in a Forward Direction</vt:lpstr>
      <vt:lpstr>Wholesale DG is the Critical &amp; Missing Segment</vt:lpstr>
      <vt:lpstr>WDG Delivers Scale &amp; Cost-Effectiveness Fast</vt:lpstr>
      <vt:lpstr>German Solar Capacity is Small WDG (Rooftops)</vt:lpstr>
      <vt:lpstr>Renewables + Intelligent Grid Solutions = Reliable</vt:lpstr>
      <vt:lpstr>Align Renewables Integration with CA Goals</vt:lpstr>
      <vt:lpstr>Hunters Point Project in San Francisco</vt:lpstr>
      <vt:lpstr>Hunters Point Economic Benefits from 50 MW New DG</vt:lpstr>
      <vt:lpstr>St. John Project in Virgin Islands:  Local PV with Advanced Inverters to Maintain Grid Reliability</vt:lpstr>
      <vt:lpstr>Distributed Voltage Regulation – Location Matters</vt:lpstr>
      <vt:lpstr>Replace SONGS – DG/Storage + Advanced Inverters</vt:lpstr>
      <vt:lpstr>The California ISO Duck Chart (2012 – 2020)</vt:lpstr>
      <vt:lpstr>CAISO Duck Chart (2020 Issues)</vt:lpstr>
      <vt:lpstr>Flattening the Duck – Import/Export</vt:lpstr>
      <vt:lpstr>Flattening the Duck – Demand Response</vt:lpstr>
      <vt:lpstr>Flattening the Duck – Energy Storage</vt:lpstr>
      <vt:lpstr>Flattening the Duck – Curtail Solar</vt:lpstr>
      <vt:lpstr>Flattening the Duck – Aggregated Solutions</vt:lpstr>
      <vt:lpstr>PowerPoint Presentation</vt:lpstr>
      <vt:lpstr>Import/Export Assumptions</vt:lpstr>
      <vt:lpstr>Demand Response Assumptions</vt:lpstr>
      <vt:lpstr>Energy Storage Assumptions</vt:lpstr>
      <vt:lpstr>Curtailment Assumptions</vt:lpstr>
      <vt:lpstr>Avoided Transmission in CA = $80 Billion over 20 yrs</vt:lpstr>
      <vt:lpstr>Guided Siting:  Locational Value, Interconnection</vt:lpstr>
      <vt:lpstr>Import/Exports – Transmission Not the Issue</vt:lpstr>
      <vt:lpstr>Advanced Inverters – Reactive Power</vt:lpstr>
      <vt:lpstr>Advanced Inverters – Reactive Power (Oversized)</vt:lpstr>
      <vt:lpstr>Regulation: Faster, More Accurate Solutions</vt:lpstr>
      <vt:lpstr>Advanced Inverters Keep Voltage in Balance</vt:lpstr>
      <vt:lpstr>Flattening the Duck – Demand Response</vt:lpstr>
      <vt:lpstr>German Solar Pricing Translates to 5 cents/kWh</vt:lpstr>
      <vt:lpstr>PV Potential of Top 25 Roofs in LA is Over 75 MW</vt:lpstr>
      <vt:lpstr>Flattening the Duck – Curtail Baseload</vt:lpstr>
      <vt:lpstr>Benefits of Modernizing the Grid</vt:lpstr>
      <vt:lpstr>Replace SONGS – Solar PV + Advanced Inverters</vt:lpstr>
      <vt:lpstr>The Fossil Free Future is Arriving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Germany Has Cheapest Solar in World (US$0.12/kWh)</dc:title>
  <dc:creator>John Bernhardt</dc:creator>
  <cp:lastModifiedBy>John Bernhardt</cp:lastModifiedBy>
  <cp:revision>930</cp:revision>
  <cp:lastPrinted>2012-05-23T14:20:06Z</cp:lastPrinted>
  <dcterms:created xsi:type="dcterms:W3CDTF">2012-03-12T23:09:52Z</dcterms:created>
  <dcterms:modified xsi:type="dcterms:W3CDTF">2014-02-12T14:50:46Z</dcterms:modified>
</cp:coreProperties>
</file>