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973" r:id="rId2"/>
    <p:sldId id="1058" r:id="rId3"/>
    <p:sldId id="1059" r:id="rId4"/>
    <p:sldId id="1006" r:id="rId5"/>
    <p:sldId id="855" r:id="rId6"/>
    <p:sldId id="854" r:id="rId7"/>
    <p:sldId id="1060" r:id="rId8"/>
    <p:sldId id="978" r:id="rId9"/>
    <p:sldId id="1005" r:id="rId10"/>
    <p:sldId id="999" r:id="rId11"/>
    <p:sldId id="1009" r:id="rId12"/>
    <p:sldId id="1056" r:id="rId13"/>
    <p:sldId id="1057" r:id="rId14"/>
    <p:sldId id="1011" r:id="rId15"/>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Renner" initials="" lastIdx="1" clrIdx="0"/>
  <p:cmAuthor id="1" name="Rosana Francescat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7" autoAdjust="0"/>
    <p:restoredTop sz="89744" autoAdjust="0"/>
  </p:normalViewPr>
  <p:slideViewPr>
    <p:cSldViewPr snapToGrid="0" snapToObjects="1">
      <p:cViewPr varScale="1">
        <p:scale>
          <a:sx n="89" d="100"/>
          <a:sy n="89" d="100"/>
        </p:scale>
        <p:origin x="1432" y="1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753DB00-E5E7-FE4C-82FA-41858B8BB508}" type="datetimeFigureOut">
              <a:rPr lang="en-US" smtClean="0"/>
              <a:pPr/>
              <a:t>4/5/18</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173F42F-5DDD-5940-934A-6CC8FC553EAC}" type="slidenum">
              <a:rPr lang="en-US" smtClean="0"/>
              <a:pPr/>
              <a:t>‹#›</a:t>
            </a:fld>
            <a:endParaRPr lang="en-US"/>
          </a:p>
        </p:txBody>
      </p:sp>
    </p:spTree>
    <p:extLst>
      <p:ext uri="{BB962C8B-B14F-4D97-AF65-F5344CB8AC3E}">
        <p14:creationId xmlns:p14="http://schemas.microsoft.com/office/powerpoint/2010/main" val="234433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61119C3-2D3A-D44F-8A94-02150682CDBD}" type="datetimeFigureOut">
              <a:rPr lang="en-US" smtClean="0"/>
              <a:pPr/>
              <a:t>4/5/18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78BB393-29C9-4448-96C4-0DA85A6FFB62}" type="slidenum">
              <a:rPr lang="en-US" smtClean="0"/>
              <a:pPr/>
              <a:t>‹#›</a:t>
            </a:fld>
            <a:endParaRPr lang="en-US"/>
          </a:p>
        </p:txBody>
      </p:sp>
    </p:spTree>
    <p:extLst>
      <p:ext uri="{BB962C8B-B14F-4D97-AF65-F5344CB8AC3E}">
        <p14:creationId xmlns:p14="http://schemas.microsoft.com/office/powerpoint/2010/main" val="2641386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wh.ieee.org/r6/san_francisco/ias/archive/pdf/archived_presentations/2009_11_IAS_Presentation.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6196" fontAlgn="base">
              <a:spcBef>
                <a:spcPct val="0"/>
              </a:spcBef>
              <a:spcAft>
                <a:spcPct val="0"/>
              </a:spcAft>
              <a:defRPr/>
            </a:pPr>
            <a:fld id="{F6430095-C63B-4218-B85F-DEFDD5F2AA56}" type="slidenum">
              <a:rPr lang="en-US">
                <a:ea typeface="ＭＳ Ｐゴシック"/>
                <a:cs typeface="ＭＳ Ｐゴシック"/>
              </a:rPr>
              <a:pPr defTabSz="926196" fontAlgn="base">
                <a:spcBef>
                  <a:spcPct val="0"/>
                </a:spcBef>
                <a:spcAft>
                  <a:spcPct val="0"/>
                </a:spcAft>
                <a:defRPr/>
              </a:pPr>
              <a:t>1</a:t>
            </a:fld>
            <a:endParaRPr lang="en-US" dirty="0">
              <a:ea typeface="ＭＳ Ｐゴシック"/>
              <a:cs typeface="ＭＳ Ｐゴシック"/>
            </a:endParaRPr>
          </a:p>
        </p:txBody>
      </p:sp>
      <p:sp>
        <p:nvSpPr>
          <p:cNvPr id="17410" name="Rectangle 2"/>
          <p:cNvSpPr>
            <a:spLocks noGrp="1" noRot="1" noChangeAspect="1" noChangeArrowheads="1" noTextEdit="1"/>
          </p:cNvSpPr>
          <p:nvPr>
            <p:ph type="sldImg"/>
          </p:nvPr>
        </p:nvSpPr>
        <p:spPr bwMode="auto">
          <a:xfrm>
            <a:off x="1196975" y="701675"/>
            <a:ext cx="4683125" cy="3511550"/>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8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3884617" y="8685213"/>
            <a:ext cx="2971800" cy="457200"/>
          </a:xfrm>
          <a:prstGeom prst="rect">
            <a:avLst/>
          </a:prstGeom>
          <a:noFill/>
          <a:ln w="9525">
            <a:noFill/>
            <a:miter lim="800000"/>
            <a:headEnd/>
            <a:tailEnd/>
          </a:ln>
        </p:spPr>
        <p:txBody>
          <a:bodyPr lIns="91393" tIns="45696" rIns="91393" bIns="45696" anchor="b"/>
          <a:lstStyle/>
          <a:p>
            <a:pPr algn="r"/>
            <a:fld id="{7EA841E0-2D0D-4211-ACAE-C96B997E0FCF}" type="slidenum">
              <a:rPr lang="en-US" sz="1200">
                <a:latin typeface="Calibri" pitchFamily="34" charset="0"/>
              </a:rPr>
              <a:pPr algn="r"/>
              <a:t>10</a:t>
            </a:fld>
            <a:endParaRPr lang="en-US" sz="1200" dirty="0">
              <a:latin typeface="Calibri" pitchFamily="34" charset="0"/>
            </a:endParaRPr>
          </a:p>
        </p:txBody>
      </p:sp>
    </p:spTree>
    <p:extLst>
      <p:ext uri="{BB962C8B-B14F-4D97-AF65-F5344CB8AC3E}">
        <p14:creationId xmlns:p14="http://schemas.microsoft.com/office/powerpoint/2010/main" val="142699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3884617" y="8685213"/>
            <a:ext cx="2971800" cy="457200"/>
          </a:xfrm>
          <a:prstGeom prst="rect">
            <a:avLst/>
          </a:prstGeom>
          <a:noFill/>
          <a:ln w="9525">
            <a:noFill/>
            <a:miter lim="800000"/>
            <a:headEnd/>
            <a:tailEnd/>
          </a:ln>
        </p:spPr>
        <p:txBody>
          <a:bodyPr lIns="91393" tIns="45696" rIns="91393" bIns="45696" anchor="b"/>
          <a:lstStyle/>
          <a:p>
            <a:pPr algn="r"/>
            <a:fld id="{7EA841E0-2D0D-4211-ACAE-C96B997E0FCF}" type="slidenum">
              <a:rPr lang="en-US" sz="1200">
                <a:latin typeface="Calibri" pitchFamily="34" charset="0"/>
              </a:rPr>
              <a:pPr algn="r"/>
              <a:t>11</a:t>
            </a:fld>
            <a:endParaRPr lang="en-US" sz="1200" dirty="0">
              <a:latin typeface="Calibri" pitchFamily="34" charset="0"/>
            </a:endParaRPr>
          </a:p>
        </p:txBody>
      </p:sp>
    </p:spTree>
    <p:extLst>
      <p:ext uri="{BB962C8B-B14F-4D97-AF65-F5344CB8AC3E}">
        <p14:creationId xmlns:p14="http://schemas.microsoft.com/office/powerpoint/2010/main" val="1182646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3884617" y="8685213"/>
            <a:ext cx="2971800" cy="457200"/>
          </a:xfrm>
          <a:prstGeom prst="rect">
            <a:avLst/>
          </a:prstGeom>
          <a:noFill/>
          <a:ln w="9525">
            <a:noFill/>
            <a:miter lim="800000"/>
            <a:headEnd/>
            <a:tailEnd/>
          </a:ln>
        </p:spPr>
        <p:txBody>
          <a:bodyPr lIns="91393" tIns="45696" rIns="91393" bIns="45696" anchor="b"/>
          <a:lstStyle/>
          <a:p>
            <a:pPr algn="r"/>
            <a:fld id="{7EA841E0-2D0D-4211-ACAE-C96B997E0FCF}" type="slidenum">
              <a:rPr lang="en-US" sz="1200">
                <a:latin typeface="Calibri" pitchFamily="34" charset="0"/>
              </a:rPr>
              <a:pPr algn="r"/>
              <a:t>12</a:t>
            </a:fld>
            <a:endParaRPr lang="en-US" sz="1200" dirty="0">
              <a:latin typeface="Calibri" pitchFamily="34" charset="0"/>
            </a:endParaRPr>
          </a:p>
        </p:txBody>
      </p:sp>
    </p:spTree>
    <p:extLst>
      <p:ext uri="{BB962C8B-B14F-4D97-AF65-F5344CB8AC3E}">
        <p14:creationId xmlns:p14="http://schemas.microsoft.com/office/powerpoint/2010/main" val="66570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3884617" y="8685213"/>
            <a:ext cx="2971800" cy="457200"/>
          </a:xfrm>
          <a:prstGeom prst="rect">
            <a:avLst/>
          </a:prstGeom>
          <a:noFill/>
          <a:ln w="9525">
            <a:noFill/>
            <a:miter lim="800000"/>
            <a:headEnd/>
            <a:tailEnd/>
          </a:ln>
        </p:spPr>
        <p:txBody>
          <a:bodyPr lIns="91393" tIns="45696" rIns="91393" bIns="45696" anchor="b"/>
          <a:lstStyle/>
          <a:p>
            <a:pPr algn="r"/>
            <a:fld id="{7EA841E0-2D0D-4211-ACAE-C96B997E0FCF}" type="slidenum">
              <a:rPr lang="en-US" sz="1200">
                <a:latin typeface="Calibri" pitchFamily="34" charset="0"/>
              </a:rPr>
              <a:pPr algn="r"/>
              <a:t>13</a:t>
            </a:fld>
            <a:endParaRPr lang="en-US" sz="1200" dirty="0">
              <a:latin typeface="Calibri" pitchFamily="34" charset="0"/>
            </a:endParaRPr>
          </a:p>
        </p:txBody>
      </p:sp>
    </p:spTree>
    <p:extLst>
      <p:ext uri="{BB962C8B-B14F-4D97-AF65-F5344CB8AC3E}">
        <p14:creationId xmlns:p14="http://schemas.microsoft.com/office/powerpoint/2010/main" val="172708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3884617" y="8685213"/>
            <a:ext cx="2971800" cy="457200"/>
          </a:xfrm>
          <a:prstGeom prst="rect">
            <a:avLst/>
          </a:prstGeom>
          <a:noFill/>
          <a:ln w="9525">
            <a:noFill/>
            <a:miter lim="800000"/>
            <a:headEnd/>
            <a:tailEnd/>
          </a:ln>
        </p:spPr>
        <p:txBody>
          <a:bodyPr lIns="91393" tIns="45696" rIns="91393" bIns="45696" anchor="b"/>
          <a:lstStyle/>
          <a:p>
            <a:pPr algn="r"/>
            <a:fld id="{7EA841E0-2D0D-4211-ACAE-C96B997E0FCF}" type="slidenum">
              <a:rPr lang="en-US" sz="1200">
                <a:latin typeface="Calibri" pitchFamily="34" charset="0"/>
              </a:rPr>
              <a:pPr algn="r"/>
              <a:t>14</a:t>
            </a:fld>
            <a:endParaRPr lang="en-US" sz="1200" dirty="0">
              <a:latin typeface="Calibri" pitchFamily="34" charset="0"/>
            </a:endParaRPr>
          </a:p>
        </p:txBody>
      </p:sp>
    </p:spTree>
    <p:extLst>
      <p:ext uri="{BB962C8B-B14F-4D97-AF65-F5344CB8AC3E}">
        <p14:creationId xmlns:p14="http://schemas.microsoft.com/office/powerpoint/2010/main" val="109371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2</a:t>
            </a:fld>
            <a:endParaRPr lang="en-US" sz="1200" dirty="0">
              <a:latin typeface="Calibri" pitchFamily="34" charset="0"/>
            </a:endParaRPr>
          </a:p>
        </p:txBody>
      </p:sp>
    </p:spTree>
    <p:extLst>
      <p:ext uri="{BB962C8B-B14F-4D97-AF65-F5344CB8AC3E}">
        <p14:creationId xmlns:p14="http://schemas.microsoft.com/office/powerpoint/2010/main" val="25155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08" tIns="45704" rIns="91408" bIns="45704" numCol="1" anchor="t" anchorCtr="0" compatLnSpc="1">
            <a:prstTxWarp prst="textNoShape">
              <a:avLst/>
            </a:prstTxWarp>
          </a:bodyPr>
          <a:lstStyle/>
          <a:p>
            <a:pPr eaLnBrk="1" hangingPunct="1">
              <a:lnSpc>
                <a:spcPct val="90000"/>
              </a:lnSpc>
              <a:spcBef>
                <a:spcPct val="0"/>
              </a:spcBef>
            </a:pPr>
            <a:endParaRPr lang="en-US" dirty="0"/>
          </a:p>
        </p:txBody>
      </p:sp>
      <p:sp>
        <p:nvSpPr>
          <p:cNvPr id="29699" name="Slide Number Placeholder 3"/>
          <p:cNvSpPr txBox="1">
            <a:spLocks noGrp="1"/>
          </p:cNvSpPr>
          <p:nvPr/>
        </p:nvSpPr>
        <p:spPr bwMode="auto">
          <a:xfrm>
            <a:off x="3884615" y="8685213"/>
            <a:ext cx="2971800" cy="457200"/>
          </a:xfrm>
          <a:prstGeom prst="rect">
            <a:avLst/>
          </a:prstGeom>
          <a:noFill/>
          <a:ln w="9525">
            <a:noFill/>
            <a:miter lim="800000"/>
            <a:headEnd/>
            <a:tailEnd/>
          </a:ln>
        </p:spPr>
        <p:txBody>
          <a:bodyPr lIns="91408" tIns="45704" rIns="91408" bIns="45704" anchor="b"/>
          <a:lstStyle/>
          <a:p>
            <a:pPr algn="r" defTabSz="431689"/>
            <a:fld id="{7642A50C-BD33-44E6-8165-C292B934BFC2}" type="slidenum">
              <a:rPr lang="en-US" sz="1200">
                <a:latin typeface="Calibri" pitchFamily="34" charset="0"/>
              </a:rPr>
              <a:pPr algn="r" defTabSz="431689"/>
              <a:t>3</a:t>
            </a:fld>
            <a:endParaRPr lang="en-US" sz="1200" dirty="0">
              <a:latin typeface="Calibri" pitchFamily="34" charset="0"/>
            </a:endParaRPr>
          </a:p>
        </p:txBody>
      </p:sp>
    </p:spTree>
    <p:extLst>
      <p:ext uri="{BB962C8B-B14F-4D97-AF65-F5344CB8AC3E}">
        <p14:creationId xmlns:p14="http://schemas.microsoft.com/office/powerpoint/2010/main" val="179210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4</a:t>
            </a:fld>
            <a:endParaRPr lang="en-US"/>
          </a:p>
        </p:txBody>
      </p:sp>
    </p:spTree>
    <p:extLst>
      <p:ext uri="{BB962C8B-B14F-4D97-AF65-F5344CB8AC3E}">
        <p14:creationId xmlns:p14="http://schemas.microsoft.com/office/powerpoint/2010/main" val="55447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defTabSz="469682" eaLnBrk="0" fontAlgn="base" hangingPunct="0">
              <a:spcBef>
                <a:spcPct val="0"/>
              </a:spcBef>
              <a:spcAft>
                <a:spcPct val="0"/>
              </a:spcAft>
              <a:defRPr/>
            </a:pPr>
            <a:endParaRPr lang="en-US" dirty="0">
              <a:effectLst/>
            </a:endParaRPr>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5</a:t>
            </a:fld>
            <a:endParaRPr lang="en-US" sz="1200" dirty="0">
              <a:latin typeface="Calibri" pitchFamily="34" charset="0"/>
            </a:endParaRPr>
          </a:p>
        </p:txBody>
      </p:sp>
    </p:spTree>
    <p:extLst>
      <p:ext uri="{BB962C8B-B14F-4D97-AF65-F5344CB8AC3E}">
        <p14:creationId xmlns:p14="http://schemas.microsoft.com/office/powerpoint/2010/main" val="209478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defTabSz="469682" eaLnBrk="0" fontAlgn="base" hangingPunct="0">
              <a:spcBef>
                <a:spcPct val="0"/>
              </a:spcBef>
              <a:spcAft>
                <a:spcPct val="0"/>
              </a:spcAft>
              <a:defRPr/>
            </a:pPr>
            <a:endParaRPr lang="en-US" dirty="0">
              <a:effectLst/>
            </a:endParaRPr>
          </a:p>
        </p:txBody>
      </p:sp>
      <p:sp>
        <p:nvSpPr>
          <p:cNvPr id="35844"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12" tIns="46956" rIns="93912" bIns="46956" anchor="b"/>
          <a:lstStyle/>
          <a:p>
            <a:pPr algn="r"/>
            <a:fld id="{7EA841E0-2D0D-4211-ACAE-C96B997E0FCF}" type="slidenum">
              <a:rPr lang="en-US" sz="1200">
                <a:latin typeface="Calibri" pitchFamily="34" charset="0"/>
              </a:rPr>
              <a:pPr algn="r"/>
              <a:t>6</a:t>
            </a:fld>
            <a:endParaRPr lang="en-US" sz="1200" dirty="0">
              <a:latin typeface="Calibri" pitchFamily="34" charset="0"/>
            </a:endParaRPr>
          </a:p>
        </p:txBody>
      </p:sp>
    </p:spTree>
    <p:extLst>
      <p:ext uri="{BB962C8B-B14F-4D97-AF65-F5344CB8AC3E}">
        <p14:creationId xmlns:p14="http://schemas.microsoft.com/office/powerpoint/2010/main" val="124922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a:hlinkClick r:id="rId3"/>
              </a:rPr>
              <a:t>http://ewh.ieee.org/r6/san_francisco/ias/archive/pdf/archived_presentations</a:t>
            </a:r>
            <a:r>
              <a:rPr lang="en-US">
                <a:hlinkClick r:id="rId3"/>
              </a:rPr>
              <a:t>/2009_11_IAS_Presentation.pdf</a:t>
            </a:r>
            <a:endParaRPr lang="en-US"/>
          </a:p>
        </p:txBody>
      </p:sp>
      <p:sp>
        <p:nvSpPr>
          <p:cNvPr id="4" name="Slide Number Placeholder 3"/>
          <p:cNvSpPr>
            <a:spLocks noGrp="1"/>
          </p:cNvSpPr>
          <p:nvPr>
            <p:ph type="sldNum" sz="quarter" idx="10"/>
          </p:nvPr>
        </p:nvSpPr>
        <p:spPr/>
        <p:txBody>
          <a:bodyPr/>
          <a:lstStyle/>
          <a:p>
            <a:fld id="{278BB393-29C9-4448-96C4-0DA85A6FFB6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6100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Additional</a:t>
            </a:r>
            <a:r>
              <a:rPr lang="en-US" sz="1200" b="0" i="0" kern="1200" baseline="0" dirty="0">
                <a:solidFill>
                  <a:schemeClr val="tx1"/>
                </a:solidFill>
                <a:effectLst/>
                <a:latin typeface="+mn-lt"/>
                <a:ea typeface="+mn-ea"/>
                <a:cs typeface="+mn-cs"/>
              </a:rPr>
              <a:t> Benefits:</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Scalable - design and control logic can be applied to individual building, large campus, up to entire local distribution area</a:t>
            </a:r>
          </a:p>
          <a:p>
            <a:r>
              <a:rPr lang="en-US" sz="1200" b="0" i="0" kern="1200" dirty="0">
                <a:solidFill>
                  <a:schemeClr val="tx1"/>
                </a:solidFill>
                <a:effectLst/>
                <a:latin typeface="+mn-lt"/>
                <a:ea typeface="+mn-ea"/>
                <a:cs typeface="+mn-cs"/>
              </a:rPr>
              <a:t>(2) Microgrids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different sizes can be linked</a:t>
            </a:r>
            <a:r>
              <a:rPr lang="en-US" sz="1200" b="0" i="0" kern="1200" baseline="0" dirty="0">
                <a:solidFill>
                  <a:schemeClr val="tx1"/>
                </a:solidFill>
                <a:effectLst/>
                <a:latin typeface="+mn-lt"/>
                <a:ea typeface="+mn-ea"/>
                <a:cs typeface="+mn-cs"/>
              </a:rPr>
              <a:t> in a hierarchical network </a:t>
            </a:r>
            <a:r>
              <a:rPr lang="en-US" sz="1200" b="0" i="0" kern="1200" dirty="0">
                <a:solidFill>
                  <a:schemeClr val="tx1"/>
                </a:solidFill>
                <a:effectLst/>
                <a:latin typeface="+mn-lt"/>
                <a:ea typeface="+mn-ea"/>
                <a:cs typeface="+mn-cs"/>
              </a:rPr>
              <a:t>for simpler, more stable control architecture</a:t>
            </a:r>
          </a:p>
          <a:p>
            <a:r>
              <a:rPr lang="en-US" sz="1200" b="0" i="0" kern="1200" dirty="0">
                <a:solidFill>
                  <a:schemeClr val="tx1"/>
                </a:solidFill>
                <a:effectLst/>
                <a:latin typeface="+mn-lt"/>
                <a:ea typeface="+mn-ea"/>
                <a:cs typeface="+mn-cs"/>
              </a:rPr>
              <a:t>(3) This</a:t>
            </a:r>
            <a:r>
              <a:rPr lang="en-US" sz="1200" b="0" i="0" kern="1200" baseline="0" dirty="0">
                <a:solidFill>
                  <a:schemeClr val="tx1"/>
                </a:solidFill>
                <a:effectLst/>
                <a:latin typeface="+mn-lt"/>
                <a:ea typeface="+mn-ea"/>
                <a:cs typeface="+mn-cs"/>
              </a:rPr>
              <a:t> nesting </a:t>
            </a:r>
            <a:r>
              <a:rPr lang="en-US" sz="1200" b="0" i="0" kern="1200" dirty="0">
                <a:solidFill>
                  <a:schemeClr val="tx1"/>
                </a:solidFill>
                <a:effectLst/>
                <a:latin typeface="+mn-lt"/>
                <a:ea typeface="+mn-ea"/>
                <a:cs typeface="+mn-cs"/>
              </a:rPr>
              <a:t>enhances cyber-security as well as resilience to major disruptions</a:t>
            </a:r>
          </a:p>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8</a:t>
            </a:fld>
            <a:endParaRPr lang="en-US"/>
          </a:p>
        </p:txBody>
      </p:sp>
    </p:spTree>
    <p:extLst>
      <p:ext uri="{BB962C8B-B14F-4D97-AF65-F5344CB8AC3E}">
        <p14:creationId xmlns:p14="http://schemas.microsoft.com/office/powerpoint/2010/main" val="194468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ENERGY BENEFITS</a:t>
            </a:r>
          </a:p>
          <a:p>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Cost Parity via 20-year LCOE: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cs typeface="Arial" pitchFamily="34" charset="0"/>
              </a:rPr>
              <a:t>14.9</a:t>
            </a:r>
            <a:r>
              <a:rPr lang="en-US" sz="1200" dirty="0"/>
              <a:t>¢/kWh solar vs. $15.3¢/kWh new combined cycle natural gas, LCOE.  </a:t>
            </a:r>
            <a:r>
              <a:rPr lang="en-US" sz="1200" kern="1200" dirty="0">
                <a:solidFill>
                  <a:schemeClr val="tx1"/>
                </a:solidFill>
                <a:effectLst/>
                <a:latin typeface="+mn-lt"/>
                <a:ea typeface="+mn-ea"/>
                <a:cs typeface="+mn-cs"/>
              </a:rPr>
              <a:t>Modeling performed with NREL System Advisor Modeling (SAM) and </a:t>
            </a:r>
            <a:r>
              <a:rPr lang="en-US" sz="1200" kern="1200" dirty="0" err="1">
                <a:solidFill>
                  <a:schemeClr val="tx1"/>
                </a:solidFill>
                <a:effectLst/>
                <a:latin typeface="+mn-lt"/>
                <a:ea typeface="+mn-ea"/>
                <a:cs typeface="+mn-cs"/>
              </a:rPr>
              <a:t>PVWatts</a:t>
            </a:r>
            <a:r>
              <a:rPr lang="en-US" sz="1200" kern="1200" dirty="0">
                <a:solidFill>
                  <a:schemeClr val="tx1"/>
                </a:solidFill>
                <a:effectLst/>
                <a:latin typeface="+mn-lt"/>
                <a:ea typeface="+mn-ea"/>
                <a:cs typeface="+mn-cs"/>
              </a:rPr>
              <a:t> system design, using the mid-case</a:t>
            </a:r>
            <a:r>
              <a:rPr lang="en-US" sz="1200" kern="1200" baseline="0" dirty="0">
                <a:solidFill>
                  <a:schemeClr val="tx1"/>
                </a:solidFill>
                <a:effectLst/>
                <a:latin typeface="+mn-lt"/>
                <a:ea typeface="+mn-ea"/>
                <a:cs typeface="+mn-cs"/>
              </a:rPr>
              <a:t> scenario</a:t>
            </a:r>
            <a:r>
              <a:rPr lang="en-US" sz="1200" b="0" kern="1200" dirty="0">
                <a:solidFill>
                  <a:schemeClr val="tx1"/>
                </a:solidFill>
                <a:effectLst/>
                <a:latin typeface="+mn-lt"/>
                <a:ea typeface="+mn-ea"/>
                <a:cs typeface="+mn-cs"/>
              </a:rPr>
              <a:t>. For more details, see detailed LCOE</a:t>
            </a:r>
            <a:r>
              <a:rPr lang="en-US" sz="1200" b="0" kern="1200" baseline="0" dirty="0">
                <a:solidFill>
                  <a:schemeClr val="tx1"/>
                </a:solidFill>
                <a:effectLst/>
                <a:latin typeface="+mn-lt"/>
                <a:ea typeface="+mn-ea"/>
                <a:cs typeface="+mn-cs"/>
              </a:rPr>
              <a:t> slide later in deck.</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Local Energy</a:t>
            </a:r>
            <a:r>
              <a:rPr lang="en-US" sz="1200" b="1" kern="1200" baseline="0" dirty="0">
                <a:solidFill>
                  <a:schemeClr val="tx1"/>
                </a:solidFill>
                <a:effectLst/>
                <a:latin typeface="+mn-lt"/>
                <a:ea typeface="+mn-ea"/>
                <a:cs typeface="+mn-cs"/>
              </a:rPr>
              <a:t> Spend</a:t>
            </a:r>
          </a:p>
          <a:p>
            <a:endParaRPr lang="en-US" sz="1200" b="1" kern="1200" baseline="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Based on 20 year average of $2,619,260 per year from </a:t>
            </a:r>
            <a:r>
              <a:rPr lang="en-US" sz="1200" kern="1200" dirty="0" err="1">
                <a:solidFill>
                  <a:schemeClr val="tx1"/>
                </a:solidFill>
                <a:effectLst/>
                <a:latin typeface="+mn-lt"/>
                <a:ea typeface="+mn-ea"/>
                <a:cs typeface="+mn-cs"/>
              </a:rPr>
              <a:t>avg</a:t>
            </a:r>
            <a:r>
              <a:rPr lang="en-US" sz="1200" kern="1200" dirty="0">
                <a:solidFill>
                  <a:schemeClr val="tx1"/>
                </a:solidFill>
                <a:effectLst/>
                <a:latin typeface="+mn-lt"/>
                <a:ea typeface="+mn-ea"/>
                <a:cs typeface="+mn-cs"/>
              </a:rPr>
              <a:t> output of 1484kWh/</a:t>
            </a:r>
            <a:r>
              <a:rPr lang="en-US" sz="1200" kern="1200" dirty="0" err="1">
                <a:solidFill>
                  <a:schemeClr val="tx1"/>
                </a:solidFill>
                <a:effectLst/>
                <a:latin typeface="+mn-lt"/>
                <a:ea typeface="+mn-ea"/>
                <a:cs typeface="+mn-cs"/>
              </a:rPr>
              <a:t>yr</a:t>
            </a:r>
            <a:r>
              <a:rPr lang="en-US" sz="1200" kern="1200" dirty="0">
                <a:solidFill>
                  <a:schemeClr val="tx1"/>
                </a:solidFill>
                <a:effectLst/>
                <a:latin typeface="+mn-lt"/>
                <a:ea typeface="+mn-ea"/>
                <a:cs typeface="+mn-cs"/>
              </a:rPr>
              <a:t> over that period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$52M</a:t>
            </a:r>
            <a:r>
              <a:rPr lang="en-US" sz="1200" kern="1200" baseline="0" dirty="0">
                <a:solidFill>
                  <a:schemeClr val="tx1"/>
                </a:solidFill>
                <a:effectLst/>
                <a:latin typeface="+mn-lt"/>
                <a:ea typeface="+mn-ea"/>
                <a:cs typeface="+mn-cs"/>
              </a:rPr>
              <a:t> over 20 years per 10MW</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Avoided transmission</a:t>
            </a:r>
            <a:r>
              <a:rPr lang="en-US" sz="1200" b="1" kern="1200" baseline="0" dirty="0">
                <a:solidFill>
                  <a:schemeClr val="tx1"/>
                </a:solidFill>
                <a:effectLst/>
                <a:latin typeface="+mn-lt"/>
                <a:ea typeface="+mn-ea"/>
                <a:cs typeface="+mn-cs"/>
              </a:rPr>
              <a:t> access charges (TAC):</a:t>
            </a:r>
          </a:p>
          <a:p>
            <a:endParaRPr lang="en-US"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Calculated</a:t>
            </a:r>
            <a:r>
              <a:rPr lang="en-US" sz="1200" kern="1200" baseline="0" dirty="0">
                <a:solidFill>
                  <a:schemeClr val="tx1"/>
                </a:solidFill>
                <a:effectLst/>
                <a:latin typeface="+mn-lt"/>
                <a:ea typeface="+mn-ea"/>
                <a:cs typeface="+mn-cs"/>
              </a:rPr>
              <a:t> from </a:t>
            </a:r>
            <a:r>
              <a:rPr lang="en-US" sz="1200" kern="1200" dirty="0">
                <a:solidFill>
                  <a:schemeClr val="tx1"/>
                </a:solidFill>
                <a:effectLst/>
                <a:latin typeface="+mn-lt"/>
                <a:ea typeface="+mn-ea"/>
                <a:cs typeface="+mn-cs"/>
              </a:rPr>
              <a:t>CAISO 2013 TAC schedule and infrastructure projections.</a:t>
            </a:r>
            <a:r>
              <a:rPr lang="en-US" sz="1200" kern="1200" baseline="0" dirty="0">
                <a:solidFill>
                  <a:schemeClr val="tx1"/>
                </a:solidFill>
                <a:effectLst/>
                <a:latin typeface="+mn-lt"/>
                <a:ea typeface="+mn-ea"/>
                <a:cs typeface="+mn-cs"/>
              </a:rPr>
              <a:t>  Note that the reductions in TAC are included in the LCOE</a:t>
            </a:r>
            <a:r>
              <a:rPr lang="en-US" dirty="0">
                <a:effectLst/>
              </a:rPr>
              <a:t> comparison.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Avoided Costs</a:t>
            </a:r>
            <a:r>
              <a:rPr lang="en-US" sz="1200" b="1" kern="1200" baseline="0" dirty="0">
                <a:solidFill>
                  <a:schemeClr val="tx1"/>
                </a:solidFill>
                <a:effectLst/>
                <a:latin typeface="+mn-lt"/>
                <a:ea typeface="+mn-ea"/>
                <a:cs typeface="+mn-cs"/>
              </a:rPr>
              <a:t> from </a:t>
            </a:r>
            <a:r>
              <a:rPr lang="en-US" sz="1200" b="1" kern="1200" dirty="0">
                <a:solidFill>
                  <a:schemeClr val="tx1"/>
                </a:solidFill>
                <a:effectLst/>
                <a:latin typeface="+mn-lt"/>
                <a:ea typeface="+mn-ea"/>
                <a:cs typeface="+mn-cs"/>
              </a:rPr>
              <a:t>New Transmission</a:t>
            </a:r>
            <a:r>
              <a:rPr lang="en-US" sz="1200" b="1" kern="1200" baseline="0" dirty="0">
                <a:solidFill>
                  <a:schemeClr val="tx1"/>
                </a:solidFill>
                <a:effectLst/>
                <a:latin typeface="+mn-lt"/>
                <a:ea typeface="+mn-ea"/>
                <a:cs typeface="+mn-cs"/>
              </a:rPr>
              <a:t> Capacity:</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10 MW of added PV DG capacity will reduce the need for added transmission capacity investment by 0.05% relative to CAISO BAU projections and the related growth in TAC </a:t>
            </a:r>
            <a:r>
              <a:rPr lang="en-US" sz="1200" kern="1200" dirty="0" err="1">
                <a:solidFill>
                  <a:schemeClr val="tx1"/>
                </a:solidFill>
                <a:effectLst/>
                <a:latin typeface="+mn-lt"/>
                <a:ea typeface="+mn-ea"/>
                <a:cs typeface="+mn-cs"/>
              </a:rPr>
              <a:t>ratesResults</a:t>
            </a:r>
            <a:r>
              <a:rPr lang="en-US" sz="1200" kern="1200" dirty="0">
                <a:solidFill>
                  <a:schemeClr val="tx1"/>
                </a:solidFill>
                <a:effectLst/>
                <a:latin typeface="+mn-lt"/>
                <a:ea typeface="+mn-ea"/>
                <a:cs typeface="+mn-cs"/>
              </a:rPr>
              <a:t> in 0.0012¢/kWh reduction TAC rates applied to virtually all of the 254,000 </a:t>
            </a:r>
            <a:r>
              <a:rPr lang="en-US" sz="1200" kern="1200" dirty="0" err="1">
                <a:solidFill>
                  <a:schemeClr val="tx1"/>
                </a:solidFill>
                <a:effectLst/>
                <a:latin typeface="+mn-lt"/>
                <a:ea typeface="+mn-ea"/>
                <a:cs typeface="+mn-cs"/>
              </a:rPr>
              <a:t>GWh</a:t>
            </a:r>
            <a:r>
              <a:rPr lang="en-US" sz="1200" kern="1200" dirty="0">
                <a:solidFill>
                  <a:schemeClr val="tx1"/>
                </a:solidFill>
                <a:effectLst/>
                <a:latin typeface="+mn-lt"/>
                <a:ea typeface="+mn-ea"/>
                <a:cs typeface="+mn-cs"/>
              </a:rPr>
              <a:t> consumed within CAISO transmission system electricity by 2020</a:t>
            </a:r>
          </a:p>
          <a:p>
            <a:endParaRPr lang="en-US" sz="1200" kern="1200" dirty="0">
              <a:solidFill>
                <a:schemeClr val="tx1"/>
              </a:solidFill>
              <a:effectLst/>
              <a:latin typeface="+mn-lt"/>
              <a:ea typeface="+mn-ea"/>
              <a:cs typeface="+mn-cs"/>
            </a:endParaRPr>
          </a:p>
          <a:p>
            <a:r>
              <a:rPr lang="en-US" b="1" dirty="0">
                <a:effectLst/>
              </a:rPr>
              <a:t>Avoided Line Losses</a:t>
            </a:r>
            <a:endParaRPr lang="en-US" dirty="0">
              <a:effectLst/>
            </a:endParaRPr>
          </a:p>
          <a:p>
            <a:r>
              <a:rPr lang="en-US" sz="1200" kern="1200" dirty="0">
                <a:solidFill>
                  <a:schemeClr val="tx1"/>
                </a:solidFill>
                <a:effectLst/>
                <a:latin typeface="+mn-lt"/>
                <a:ea typeface="+mn-ea"/>
                <a:cs typeface="+mn-cs"/>
              </a:rPr>
              <a:t>Based on PG&amp;E Bay Area reported line loss rates, combined avoided line losses from transmission and distribution due to distributed generation average 5%, or 789 </a:t>
            </a:r>
            <a:r>
              <a:rPr lang="en-US" sz="1200" kern="1200" dirty="0" err="1">
                <a:solidFill>
                  <a:schemeClr val="tx1"/>
                </a:solidFill>
                <a:effectLst/>
                <a:latin typeface="+mn-lt"/>
                <a:ea typeface="+mn-ea"/>
                <a:cs typeface="+mn-cs"/>
              </a:rPr>
              <a:t>MWh</a:t>
            </a:r>
            <a:r>
              <a:rPr lang="en-US" sz="1200" kern="1200" dirty="0">
                <a:solidFill>
                  <a:schemeClr val="tx1"/>
                </a:solidFill>
                <a:effectLst/>
                <a:latin typeface="+mn-lt"/>
                <a:ea typeface="+mn-ea"/>
                <a:cs typeface="+mn-cs"/>
              </a:rPr>
              <a:t> per year for each 10 MW of PV DG installed.  At an average current retail value of 15¢/kWh, the value of avoided losses is $118,350 per year, totaling $2,367,000 over 20 years.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Note that avoided lines losses are included in LCOE comparison.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Avoided Costs in Local Power System Interruptions:</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PG&amp;E figures for Hunters Point outages, 10 MW of local DG would result in a 10% reduction in annual outages alone, or $304,000 per year, or $6M over</a:t>
            </a:r>
            <a:r>
              <a:rPr lang="en-US" sz="1200" kern="1200" baseline="0" dirty="0">
                <a:solidFill>
                  <a:schemeClr val="tx1"/>
                </a:solidFill>
                <a:effectLst/>
                <a:latin typeface="+mn-lt"/>
                <a:ea typeface="+mn-ea"/>
                <a:cs typeface="+mn-cs"/>
              </a:rPr>
              <a:t> a 20 year period</a:t>
            </a:r>
            <a:r>
              <a:rPr lang="en-US" sz="1200" kern="1200" dirty="0">
                <a:solidFill>
                  <a:schemeClr val="tx1"/>
                </a:solidFill>
                <a:effectLst/>
                <a:latin typeface="+mn-lt"/>
                <a:ea typeface="+mn-ea"/>
                <a:cs typeface="+mn-cs"/>
              </a:rPr>
              <a:t>.  50 MW would equal five</a:t>
            </a:r>
            <a:r>
              <a:rPr lang="en-US" sz="1200" kern="1200" baseline="0" dirty="0">
                <a:solidFill>
                  <a:schemeClr val="tx1"/>
                </a:solidFill>
                <a:effectLst/>
                <a:latin typeface="+mn-lt"/>
                <a:ea typeface="+mn-ea"/>
                <a:cs typeface="+mn-cs"/>
              </a:rPr>
              <a:t> times that, or $30M over 20 years. Source:  </a:t>
            </a:r>
            <a:r>
              <a:rPr lang="en-US" sz="1200" kern="1200" dirty="0">
                <a:solidFill>
                  <a:schemeClr val="tx1"/>
                </a:solidFill>
                <a:effectLst/>
                <a:latin typeface="+mn-lt"/>
                <a:ea typeface="+mn-ea"/>
                <a:cs typeface="+mn-cs"/>
              </a:rPr>
              <a:t>PG&amp;E 2012 Reliability Annual Report, DOE Interruption Cost Calculator - http://</a:t>
            </a:r>
            <a:r>
              <a:rPr lang="en-US" sz="1200" kern="1200" dirty="0" err="1">
                <a:solidFill>
                  <a:schemeClr val="tx1"/>
                </a:solidFill>
                <a:effectLst/>
                <a:latin typeface="+mn-lt"/>
                <a:ea typeface="+mn-ea"/>
                <a:cs typeface="+mn-cs"/>
              </a:rPr>
              <a:t>www.icecalculator.com</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ECONOMIC</a:t>
            </a:r>
            <a:r>
              <a:rPr lang="en-US" sz="1200" b="1" u="sng" kern="1200" baseline="0" dirty="0">
                <a:solidFill>
                  <a:schemeClr val="tx1"/>
                </a:solidFill>
                <a:effectLst/>
                <a:latin typeface="+mn-lt"/>
                <a:ea typeface="+mn-ea"/>
                <a:cs typeface="+mn-cs"/>
              </a:rPr>
              <a:t> BENEFITS</a:t>
            </a:r>
            <a:endParaRPr lang="en-US" sz="1200" b="1" u="sng"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Private Investment + Operations &amp; Maintenance:</a:t>
            </a:r>
            <a:r>
              <a:rPr lang="en-US" sz="1200" b="1" kern="1200" baseline="0" dirty="0">
                <a:solidFill>
                  <a:schemeClr val="tx1"/>
                </a:solidFill>
                <a:effectLst/>
                <a:latin typeface="+mn-lt"/>
                <a:ea typeface="+mn-ea"/>
                <a:cs typeface="+mn-cs"/>
              </a:rPr>
              <a:t>  </a:t>
            </a:r>
          </a:p>
          <a:p>
            <a:endParaRPr lang="en-US" sz="1200" b="1"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$200M investment over 20 years is comprised of near-term plus ongoing operations and maintenance as follows: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1. </a:t>
            </a:r>
            <a:r>
              <a:rPr lang="en-US" sz="1200" b="0" kern="1200" dirty="0">
                <a:solidFill>
                  <a:schemeClr val="tx1"/>
                </a:solidFill>
                <a:effectLst/>
                <a:latin typeface="+mn-lt"/>
                <a:ea typeface="+mn-ea"/>
                <a:cs typeface="+mn-cs"/>
              </a:rPr>
              <a:t>$165M represents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private investment</a:t>
            </a:r>
            <a:r>
              <a:rPr lang="en-US" sz="1200" b="0" kern="1200" baseline="0" dirty="0">
                <a:solidFill>
                  <a:schemeClr val="tx1"/>
                </a:solidFill>
                <a:effectLst/>
                <a:latin typeface="+mn-lt"/>
                <a:ea typeface="+mn-ea"/>
                <a:cs typeface="+mn-cs"/>
              </a:rPr>
              <a:t> amount </a:t>
            </a:r>
            <a:r>
              <a:rPr lang="en-US" sz="1200" b="0" kern="1200" dirty="0">
                <a:solidFill>
                  <a:schemeClr val="tx1"/>
                </a:solidFill>
                <a:effectLst/>
                <a:latin typeface="+mn-lt"/>
                <a:ea typeface="+mn-ea"/>
                <a:cs typeface="+mn-cs"/>
              </a:rPr>
              <a:t>for a 50MW PV system over 20 Years, as follows:</a:t>
            </a:r>
          </a:p>
          <a:p>
            <a:pPr marL="171450" indent="-171450">
              <a:buFont typeface="Arial"/>
              <a:buChar char="•"/>
            </a:pPr>
            <a:r>
              <a:rPr lang="en-US" sz="1200" b="0" kern="1200" dirty="0">
                <a:solidFill>
                  <a:schemeClr val="tx1"/>
                </a:solidFill>
                <a:effectLst/>
                <a:latin typeface="+mn-lt"/>
                <a:ea typeface="+mn-ea"/>
                <a:cs typeface="+mn-cs"/>
              </a:rPr>
              <a:t>Installation &amp; Construction: $137M ($27.5M per 10 MW)</a:t>
            </a:r>
          </a:p>
          <a:p>
            <a:pPr marL="171450" indent="-171450">
              <a:buFont typeface="Arial"/>
              <a:buChar char="•"/>
            </a:pPr>
            <a:r>
              <a:rPr lang="en-US" sz="1200" b="0" kern="1200" dirty="0">
                <a:solidFill>
                  <a:schemeClr val="tx1"/>
                </a:solidFill>
                <a:effectLst/>
                <a:latin typeface="+mn-lt"/>
                <a:ea typeface="+mn-ea"/>
                <a:cs typeface="+mn-cs"/>
              </a:rPr>
              <a:t>Dynamic</a:t>
            </a:r>
            <a:r>
              <a:rPr lang="en-US" sz="1200" b="0" kern="1200" baseline="0" dirty="0">
                <a:solidFill>
                  <a:schemeClr val="tx1"/>
                </a:solidFill>
                <a:effectLst/>
                <a:latin typeface="+mn-lt"/>
                <a:ea typeface="+mn-ea"/>
                <a:cs typeface="+mn-cs"/>
              </a:rPr>
              <a:t> Grid Solutions @ 20% = $27,500</a:t>
            </a:r>
          </a:p>
          <a:p>
            <a:pPr marL="171450" indent="-171450">
              <a:buFont typeface="Arial"/>
              <a:buChar char="•"/>
            </a:pPr>
            <a:r>
              <a:rPr lang="en-US" sz="1200" b="0" kern="1200" baseline="0" dirty="0">
                <a:solidFill>
                  <a:schemeClr val="tx1"/>
                </a:solidFill>
                <a:effectLst/>
                <a:latin typeface="+mn-lt"/>
                <a:ea typeface="+mn-ea"/>
                <a:cs typeface="+mn-cs"/>
              </a:rPr>
              <a:t>Total = $165K</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228600" indent="-228600">
              <a:buAutoNum type="arabicPeriod" startAt="2"/>
            </a:pPr>
            <a:r>
              <a:rPr lang="en-US" sz="1200" b="0" kern="1200" dirty="0">
                <a:solidFill>
                  <a:schemeClr val="tx1"/>
                </a:solidFill>
                <a:effectLst/>
                <a:latin typeface="+mn-lt"/>
                <a:ea typeface="+mn-ea"/>
                <a:cs typeface="+mn-cs"/>
              </a:rPr>
              <a:t>O&amp;M:  $35M</a:t>
            </a:r>
            <a:r>
              <a:rPr lang="en-US" sz="1200" b="0" kern="1200" baseline="0" dirty="0">
                <a:solidFill>
                  <a:schemeClr val="tx1"/>
                </a:solidFill>
                <a:effectLst/>
                <a:latin typeface="+mn-lt"/>
                <a:ea typeface="+mn-ea"/>
                <a:cs typeface="+mn-cs"/>
              </a:rPr>
              <a:t> represents the O&amp;M costs for a 50MW PV system over 20 years, as follows:</a:t>
            </a:r>
            <a:endParaRPr lang="en-US" sz="1200" b="0" kern="1200" dirty="0">
              <a:solidFill>
                <a:schemeClr val="tx1"/>
              </a:solidFill>
              <a:effectLst/>
              <a:latin typeface="+mn-lt"/>
              <a:ea typeface="+mn-ea"/>
              <a:cs typeface="+mn-cs"/>
            </a:endParaRPr>
          </a:p>
          <a:p>
            <a:pPr marL="171450" indent="-171450">
              <a:buFont typeface="Arial"/>
              <a:buChar char="•"/>
            </a:pPr>
            <a:r>
              <a:rPr lang="en-US" sz="1200" b="0" kern="1200" dirty="0">
                <a:solidFill>
                  <a:schemeClr val="tx1"/>
                </a:solidFill>
                <a:effectLst/>
                <a:latin typeface="+mn-lt"/>
                <a:ea typeface="+mn-ea"/>
                <a:cs typeface="+mn-cs"/>
              </a:rPr>
              <a:t>O&amp;M </a:t>
            </a:r>
            <a:r>
              <a:rPr lang="en-US" sz="1200" b="0" kern="1200" baseline="0" dirty="0">
                <a:solidFill>
                  <a:schemeClr val="tx1"/>
                </a:solidFill>
                <a:effectLst/>
                <a:latin typeface="+mn-lt"/>
                <a:ea typeface="+mn-ea"/>
                <a:cs typeface="+mn-cs"/>
              </a:rPr>
              <a:t>adds $1.48M annually, or $29.7M over 20 years</a:t>
            </a:r>
          </a:p>
          <a:p>
            <a:pPr marL="171450" indent="-171450">
              <a:buFont typeface="Arial"/>
              <a:buChar char="•"/>
            </a:pPr>
            <a:r>
              <a:rPr lang="en-US" sz="1200" b="0" kern="1200" baseline="0" dirty="0">
                <a:solidFill>
                  <a:schemeClr val="tx1"/>
                </a:solidFill>
                <a:effectLst/>
                <a:latin typeface="+mn-lt"/>
                <a:ea typeface="+mn-ea"/>
                <a:cs typeface="+mn-cs"/>
              </a:rPr>
              <a:t>plus 20% or $5.9M for Dynamic Grid Solutions</a:t>
            </a:r>
          </a:p>
          <a:p>
            <a:pPr marL="171450" indent="-171450">
              <a:buFont typeface="Arial"/>
              <a:buChar char="•"/>
            </a:pPr>
            <a:r>
              <a:rPr lang="en-US" sz="1200" b="0" kern="1200" baseline="0" dirty="0">
                <a:solidFill>
                  <a:schemeClr val="tx1"/>
                </a:solidFill>
                <a:effectLst/>
                <a:latin typeface="+mn-lt"/>
                <a:ea typeface="+mn-ea"/>
                <a:cs typeface="+mn-cs"/>
              </a:rPr>
              <a:t>Total = $35.6M over 20 years.</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Local Employment and Economic Impact: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to MTA – Metropolitan</a:t>
            </a:r>
            <a:r>
              <a:rPr lang="en-US" sz="1200" kern="1200" baseline="0" dirty="0">
                <a:solidFill>
                  <a:schemeClr val="tx1"/>
                </a:solidFill>
                <a:effectLst/>
                <a:latin typeface="+mn-lt"/>
                <a:ea typeface="+mn-ea"/>
                <a:cs typeface="+mn-cs"/>
              </a:rPr>
              <a:t> Region.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Refers to PV installed in San Francisco at an average installed cost of $2.75/W(dc) (before taxes and incentives).</a:t>
            </a:r>
          </a:p>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Local economic output is calculated as the value of expenditures on goods and services resulting from the project and captured within the study area, and excludes expenditures outside the region, such as to module manufacturers. During operating years local economic output is comprised of payments made </a:t>
            </a:r>
            <a:r>
              <a:rPr lang="en-US" sz="1200" u="sng" kern="1200" dirty="0">
                <a:solidFill>
                  <a:schemeClr val="tx1"/>
                </a:solidFill>
                <a:effectLst/>
                <a:latin typeface="+mn-lt"/>
                <a:ea typeface="+mn-ea"/>
                <a:cs typeface="+mn-cs"/>
              </a:rPr>
              <a:t>by</a:t>
            </a:r>
            <a:r>
              <a:rPr lang="en-US" sz="1200" kern="1200" dirty="0">
                <a:solidFill>
                  <a:schemeClr val="tx1"/>
                </a:solidFill>
                <a:effectLst/>
                <a:latin typeface="+mn-lt"/>
                <a:ea typeface="+mn-ea"/>
                <a:cs typeface="+mn-cs"/>
              </a:rPr>
              <a:t> project owners, including the portion of project debt payments made to lenders located within the local analysis area. Payments including incentives, refunds, or revenues </a:t>
            </a:r>
            <a:r>
              <a:rPr lang="en-US" sz="1200" u="sng" kern="120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 project owners from the sale of energy produced by installed facilities are not included.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Economic activity in input-output models is assessed in three categories:</a:t>
            </a:r>
          </a:p>
          <a:p>
            <a:pPr marL="171450" indent="-171450">
              <a:buFont typeface="Arial"/>
              <a:buChar char="•"/>
            </a:pPr>
            <a:r>
              <a:rPr lang="en-US" sz="1200" kern="1200" dirty="0">
                <a:solidFill>
                  <a:schemeClr val="tx1"/>
                </a:solidFill>
                <a:latin typeface="+mn-lt"/>
                <a:ea typeface="+mn-ea"/>
                <a:cs typeface="+mn-cs"/>
              </a:rPr>
              <a:t>Salaries and wages for the project on-site labor and direct professional services    </a:t>
            </a:r>
          </a:p>
          <a:p>
            <a:pPr marL="171450" indent="-171450">
              <a:buFont typeface="Arial"/>
              <a:buChar char="•"/>
            </a:pPr>
            <a:r>
              <a:rPr lang="en-US" sz="1200" kern="1200" dirty="0">
                <a:solidFill>
                  <a:schemeClr val="tx1"/>
                </a:solidFill>
                <a:latin typeface="+mn-lt"/>
                <a:ea typeface="+mn-ea"/>
                <a:cs typeface="+mn-cs"/>
              </a:rPr>
              <a:t>Local supply chain revenue related to materials acquisition, manufacture and services, including the local share of revenues from project financing and investment</a:t>
            </a:r>
          </a:p>
          <a:p>
            <a:pPr marL="171450" indent="-171450">
              <a:buFont typeface="Arial"/>
              <a:buChar char="•"/>
            </a:pPr>
            <a:r>
              <a:rPr lang="en-US" sz="1200" kern="1200" dirty="0">
                <a:solidFill>
                  <a:schemeClr val="tx1"/>
                </a:solidFill>
                <a:latin typeface="+mn-lt"/>
                <a:ea typeface="+mn-ea"/>
                <a:cs typeface="+mn-cs"/>
              </a:rPr>
              <a:t>Induced impacts in the local economy that result from workers salaries and wages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model’s “output” is the sum of the above three categories for construction and for operations. State-specific multipliers and personal spending patterns are used to derive the results.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Near-term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Job years of regional local employment from construction and installation.  Ongoing job years in operation and maintenance over 25 years of operation.</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Local wages in construction &amp; installation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SF successor RDA estimates that 50% of the jobs and economic output will be captured within the boundaries</a:t>
            </a:r>
            <a:r>
              <a:rPr lang="en-US" sz="1200" kern="1200" baseline="0" dirty="0">
                <a:solidFill>
                  <a:schemeClr val="tx1"/>
                </a:solidFill>
                <a:effectLst/>
                <a:latin typeface="+mn-lt"/>
                <a:ea typeface="+mn-ea"/>
                <a:cs typeface="+mn-cs"/>
              </a:rPr>
              <a:t> of the city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Equipment and material sales will generate tax revenue as indicated.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NREL's JEDI models classify the first category of results—on-site labor and professional services results—as dollars spent on labor from companies engaged in development and on-site construction and operation of power generation and distribution. These results include labor only—no materials. </a:t>
            </a:r>
          </a:p>
          <a:p>
            <a:endParaRPr lang="en-US" sz="1200" b="1"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Econ impact</a:t>
            </a:r>
            <a:r>
              <a:rPr lang="en-US" dirty="0"/>
              <a:t> </a:t>
            </a:r>
          </a:p>
          <a:p>
            <a:pPr marL="171450" indent="-171450">
              <a:buFontTx/>
              <a:buChar char="•"/>
            </a:pPr>
            <a:r>
              <a:rPr lang="en-US" sz="1200" b="0" i="0" u="none" strike="noStrike" kern="1200" dirty="0">
                <a:solidFill>
                  <a:schemeClr val="tx1"/>
                </a:solidFill>
                <a:effectLst/>
                <a:latin typeface="+mn-lt"/>
                <a:ea typeface="+mn-ea"/>
                <a:cs typeface="+mn-cs"/>
              </a:rPr>
              <a:t>NREL JEDI model version PV 10.17.11</a:t>
            </a:r>
            <a:r>
              <a:rPr lang="en-US" dirty="0"/>
              <a:t> </a:t>
            </a:r>
          </a:p>
          <a:p>
            <a:pPr marL="171450" indent="-171450">
              <a:buFontTx/>
              <a:buChar char="•"/>
            </a:pPr>
            <a:r>
              <a:rPr lang="en-US" sz="1200" b="0" i="0" u="none" strike="noStrike" kern="1200" dirty="0">
                <a:solidFill>
                  <a:schemeClr val="tx1"/>
                </a:solidFill>
                <a:effectLst/>
                <a:latin typeface="+mn-lt"/>
                <a:ea typeface="+mn-ea"/>
                <a:cs typeface="+mn-cs"/>
              </a:rPr>
              <a:t>NREL JEDI Scenario model PVS 4.5.13</a:t>
            </a:r>
            <a:r>
              <a:rPr lang="en-US" dirty="0"/>
              <a:t> </a:t>
            </a:r>
          </a:p>
          <a:p>
            <a:pPr marL="171450" indent="-171450">
              <a:buFontTx/>
              <a:buChar char="•"/>
            </a:pPr>
            <a:endParaRPr lang="en-US" sz="1200" b="0" i="0" u="none" strike="noStrike" kern="1200" dirty="0">
              <a:solidFill>
                <a:schemeClr val="tx1"/>
              </a:solidFill>
              <a:effectLst/>
              <a:latin typeface="+mn-lt"/>
              <a:ea typeface="+mn-ea"/>
              <a:cs typeface="+mn-cs"/>
            </a:endParaRPr>
          </a:p>
          <a:p>
            <a:pPr marL="0" indent="0">
              <a:buFontTx/>
              <a:buNone/>
            </a:pPr>
            <a:r>
              <a:rPr lang="en-US" sz="1200" b="0" i="0" u="none" strike="noStrike" kern="1200" dirty="0">
                <a:solidFill>
                  <a:schemeClr val="tx1"/>
                </a:solidFill>
                <a:effectLst/>
                <a:latin typeface="+mn-lt"/>
                <a:ea typeface="+mn-ea"/>
                <a:cs typeface="+mn-cs"/>
              </a:rPr>
              <a:t>PV PPA pricing </a:t>
            </a:r>
          </a:p>
          <a:p>
            <a:pPr marL="171450" indent="-171450">
              <a:buFontTx/>
              <a:buChar char="•"/>
            </a:pPr>
            <a:r>
              <a:rPr lang="en-US" sz="1200" b="0" i="0" u="none" strike="noStrike" kern="1200" dirty="0">
                <a:solidFill>
                  <a:schemeClr val="tx1"/>
                </a:solidFill>
                <a:effectLst/>
                <a:latin typeface="+mn-lt"/>
                <a:ea typeface="+mn-ea"/>
                <a:cs typeface="+mn-cs"/>
              </a:rPr>
              <a:t>NREL System Advisor Model (SAM) v. 2013.9.20</a:t>
            </a:r>
            <a:r>
              <a:rPr lang="en-US" dirty="0"/>
              <a:t> </a:t>
            </a:r>
          </a:p>
          <a:p>
            <a:pPr marL="171450" indent="-171450">
              <a:buFontTx/>
              <a:buChar char="•"/>
            </a:pPr>
            <a:r>
              <a:rPr lang="en-US" sz="1200" b="0" i="0" u="none" strike="noStrike" kern="1200" dirty="0">
                <a:solidFill>
                  <a:schemeClr val="tx1"/>
                </a:solidFill>
                <a:effectLst/>
                <a:latin typeface="+mn-lt"/>
                <a:ea typeface="+mn-ea"/>
                <a:cs typeface="+mn-cs"/>
              </a:rPr>
              <a:t>CEC Cost of Generation Model v.2</a:t>
            </a:r>
            <a:r>
              <a:rPr lang="en-US" dirty="0"/>
              <a:t> </a:t>
            </a:r>
          </a:p>
          <a:p>
            <a:pPr marL="171450" indent="-171450">
              <a:buFontTx/>
              <a:buChar char="•"/>
            </a:pPr>
            <a:endParaRPr lang="en-US" dirty="0"/>
          </a:p>
          <a:p>
            <a:pPr marL="171450" indent="-171450">
              <a:buFontTx/>
              <a:buChar char="•"/>
            </a:pPr>
            <a:endParaRPr lang="en-US" dirty="0"/>
          </a:p>
          <a:p>
            <a:pPr marL="0" indent="0">
              <a:buFontTx/>
              <a:buNone/>
            </a:pPr>
            <a:r>
              <a:rPr lang="en-US" b="1" u="sng" dirty="0"/>
              <a:t>ENVIRONMENTAL</a:t>
            </a:r>
            <a:r>
              <a:rPr lang="en-US" b="1" u="sng" baseline="0" dirty="0"/>
              <a:t> BENEFITS</a:t>
            </a:r>
          </a:p>
          <a:p>
            <a:pPr marL="0" indent="0">
              <a:buFontTx/>
              <a:buNone/>
            </a:pPr>
            <a:endParaRPr lang="en-US" b="1" u="sng"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GHG Reductions:</a:t>
            </a:r>
          </a:p>
          <a:p>
            <a:r>
              <a:rPr lang="en-US" sz="1200" kern="1200" dirty="0">
                <a:solidFill>
                  <a:schemeClr val="tx1"/>
                </a:solidFill>
                <a:effectLst/>
                <a:latin typeface="+mn-lt"/>
                <a:ea typeface="+mn-ea"/>
                <a:cs typeface="+mn-cs"/>
              </a:rPr>
              <a:t>Assuming PV replaces Combined Cycle Natural Gas (CCNG) generation in contributing to California’s Renewable Portfolio Standard (RPS), avoided emissions from displaced CCNG facilities equal:</a:t>
            </a:r>
          </a:p>
          <a:p>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16,630,000 </a:t>
            </a:r>
            <a:r>
              <a:rPr lang="en-US" sz="1200" kern="1200" dirty="0" err="1">
                <a:solidFill>
                  <a:schemeClr val="tx1"/>
                </a:solidFill>
                <a:effectLst/>
                <a:latin typeface="+mn-lt"/>
                <a:ea typeface="+mn-ea"/>
                <a:cs typeface="+mn-cs"/>
              </a:rPr>
              <a:t>lbs</a:t>
            </a:r>
            <a:r>
              <a:rPr lang="en-US" sz="1200" kern="1200" dirty="0">
                <a:solidFill>
                  <a:schemeClr val="tx1"/>
                </a:solidFill>
                <a:effectLst/>
                <a:latin typeface="+mn-lt"/>
                <a:ea typeface="+mn-ea"/>
                <a:cs typeface="+mn-cs"/>
              </a:rPr>
              <a:t> (7461 Metric tons)</a:t>
            </a:r>
          </a:p>
          <a:p>
            <a:r>
              <a:rPr lang="en-US" sz="1200" kern="1200" dirty="0">
                <a:solidFill>
                  <a:schemeClr val="tx1"/>
                </a:solidFill>
                <a:effectLst/>
                <a:latin typeface="+mn-lt"/>
                <a:ea typeface="+mn-ea"/>
                <a:cs typeface="+mn-cs"/>
              </a:rPr>
              <a:t>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30,700 </a:t>
            </a:r>
            <a:r>
              <a:rPr lang="en-US" sz="1200" kern="1200" dirty="0" err="1">
                <a:solidFill>
                  <a:schemeClr val="tx1"/>
                </a:solidFill>
                <a:effectLst/>
                <a:latin typeface="+mn-lt"/>
                <a:ea typeface="+mn-ea"/>
                <a:cs typeface="+mn-cs"/>
              </a:rPr>
              <a:t>lbs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Mercury (Hg): 0.016 </a:t>
            </a:r>
            <a:r>
              <a:rPr lang="en-US" sz="1200" kern="1200" dirty="0" err="1">
                <a:solidFill>
                  <a:schemeClr val="tx1"/>
                </a:solidFill>
                <a:effectLst/>
                <a:latin typeface="+mn-lt"/>
                <a:ea typeface="+mn-ea"/>
                <a:cs typeface="+mn-cs"/>
              </a:rPr>
              <a:t>lbs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a:t>
            </a:r>
            <a:r>
              <a:rPr lang="en-US" sz="1200" dirty="0"/>
              <a:t>NREL Emissions Health Calculator, PG&amp;E service territory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Water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Thermal generation, including both fossil and nuclear facilities requires significant water use for cooling. NGCC facilities with cooling towers consume 0.7 cubic meters of water per </a:t>
            </a:r>
            <a:r>
              <a:rPr lang="en-US" sz="1200" kern="1200" dirty="0" err="1">
                <a:solidFill>
                  <a:schemeClr val="tx1"/>
                </a:solidFill>
                <a:effectLst/>
                <a:latin typeface="+mn-lt"/>
                <a:ea typeface="+mn-ea"/>
                <a:cs typeface="+mn-cs"/>
              </a:rPr>
              <a:t>MWh</a:t>
            </a:r>
            <a:r>
              <a:rPr lang="en-US" sz="1200" kern="1200" dirty="0">
                <a:solidFill>
                  <a:schemeClr val="tx1"/>
                </a:solidFill>
                <a:effectLst/>
                <a:latin typeface="+mn-lt"/>
                <a:ea typeface="+mn-ea"/>
                <a:cs typeface="+mn-cs"/>
              </a:rPr>
              <a:t> through evaporation. </a:t>
            </a:r>
          </a:p>
          <a:p>
            <a:r>
              <a:rPr lang="en-US" sz="1200" kern="1200" dirty="0">
                <a:solidFill>
                  <a:schemeClr val="tx1"/>
                </a:solidFill>
                <a:effectLst/>
                <a:latin typeface="+mn-lt"/>
                <a:ea typeface="+mn-ea"/>
                <a:cs typeface="+mn-cs"/>
              </a:rPr>
              <a:t>A 10 MW PV facility would save:</a:t>
            </a:r>
          </a:p>
          <a:p>
            <a:r>
              <a:rPr lang="en-US" sz="1200" kern="1200" dirty="0">
                <a:solidFill>
                  <a:schemeClr val="tx1"/>
                </a:solidFill>
                <a:effectLst/>
                <a:latin typeface="+mn-lt"/>
                <a:ea typeface="+mn-ea"/>
                <a:cs typeface="+mn-cs"/>
              </a:rPr>
              <a:t>11,050 cubic meters of water per year, or nearly 3 Million gallons, or 3,900 cubic feet. </a:t>
            </a:r>
          </a:p>
          <a:p>
            <a:r>
              <a:rPr lang="en-US" sz="1200" kern="1200" dirty="0">
                <a:solidFill>
                  <a:schemeClr val="tx1"/>
                </a:solidFill>
                <a:effectLst/>
                <a:latin typeface="+mn-lt"/>
                <a:ea typeface="+mn-ea"/>
                <a:cs typeface="+mn-cs"/>
              </a:rPr>
              <a:t>This is equivalent to the average annual water use of 75 San Francisco residents.</a:t>
            </a:r>
          </a:p>
          <a:p>
            <a:r>
              <a:rPr lang="en-US" sz="1200" kern="1200" dirty="0">
                <a:solidFill>
                  <a:schemeClr val="tx1"/>
                </a:solidFill>
                <a:effectLst/>
                <a:latin typeface="+mn-lt"/>
                <a:ea typeface="+mn-ea"/>
                <a:cs typeface="+mn-cs"/>
              </a:rPr>
              <a:t>Source:</a:t>
            </a:r>
            <a:r>
              <a:rPr lang="en-US" sz="1200" kern="1200" baseline="0" dirty="0">
                <a:solidFill>
                  <a:schemeClr val="tx1"/>
                </a:solidFill>
                <a:effectLst/>
                <a:latin typeface="+mn-lt"/>
                <a:ea typeface="+mn-ea"/>
                <a:cs typeface="+mn-cs"/>
              </a:rPr>
              <a:t>  </a:t>
            </a:r>
            <a:r>
              <a:rPr lang="en-US" sz="1200" dirty="0"/>
              <a:t>DOE 2009</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Land saved,</a:t>
            </a:r>
            <a:r>
              <a:rPr lang="en-US" sz="1200" b="1" kern="1200" baseline="0" dirty="0">
                <a:solidFill>
                  <a:schemeClr val="tx1"/>
                </a:solidFill>
                <a:effectLst/>
                <a:latin typeface="+mn-lt"/>
                <a:ea typeface="+mn-ea"/>
                <a:cs typeface="+mn-cs"/>
              </a:rPr>
              <a:t> acres</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DG avoids land impacts vs. conventional generation because it is typically deployed as a secondary use on existing structures, parking lots or otherwise already disturbed land.  Each 10MW of DG preserves</a:t>
            </a:r>
            <a:r>
              <a:rPr lang="en-US" sz="1200" kern="1200" baseline="0" dirty="0">
                <a:solidFill>
                  <a:schemeClr val="tx1"/>
                </a:solidFill>
                <a:effectLst/>
                <a:latin typeface="+mn-lt"/>
                <a:ea typeface="+mn-ea"/>
                <a:cs typeface="+mn-cs"/>
              </a:rPr>
              <a:t> 75 acres of land.  This does not include savings for adding transmission lines as well.  Source:  </a:t>
            </a:r>
            <a:r>
              <a:rPr lang="en-US" sz="1200" dirty="0"/>
              <a:t>Civil Society Institute – “Hidden Costs of Electricity” (Sep 2012)  </a:t>
            </a:r>
            <a:endParaRPr lang="en-US" b="1" u="sng"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9</a:t>
            </a:fld>
            <a:endParaRPr lang="en-US"/>
          </a:p>
        </p:txBody>
      </p:sp>
    </p:spTree>
    <p:extLst>
      <p:ext uri="{BB962C8B-B14F-4D97-AF65-F5344CB8AC3E}">
        <p14:creationId xmlns:p14="http://schemas.microsoft.com/office/powerpoint/2010/main" val="107565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B0249F-5CDF-5649-A443-FC47281D5A5D}" type="datetimeFigureOut">
              <a:rPr lang="en-US" smtClean="0"/>
              <a:pPr/>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49708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0249F-5CDF-5649-A443-FC47281D5A5D}" type="datetimeFigureOut">
              <a:rPr lang="en-US" smtClean="0"/>
              <a:pPr/>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76209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0249F-5CDF-5649-A443-FC47281D5A5D}" type="datetimeFigureOut">
              <a:rPr lang="en-US" smtClean="0"/>
              <a:pPr/>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57703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9_Title, Text and Chart">
    <p:spTree>
      <p:nvGrpSpPr>
        <p:cNvPr id="1" name=""/>
        <p:cNvGrpSpPr/>
        <p:nvPr/>
      </p:nvGrpSpPr>
      <p:grpSpPr>
        <a:xfrm>
          <a:off x="0" y="0"/>
          <a:ext cx="0" cy="0"/>
          <a:chOff x="0" y="0"/>
          <a:chExt cx="0" cy="0"/>
        </a:xfrm>
      </p:grpSpPr>
      <p:sp>
        <p:nvSpPr>
          <p:cNvPr id="4"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p:nvSpPr>
        <p:spPr>
          <a:xfrm>
            <a:off x="0" y="6488114"/>
            <a:ext cx="4724400" cy="338554"/>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cs typeface="Arial" pitchFamily="34" charset="0"/>
              </a:rPr>
              <a:t>Making Clean Local Energy Accessible Now</a:t>
            </a:r>
            <a:endParaRPr lang="en-CA">
              <a:solidFill>
                <a:srgbClr val="595959"/>
              </a:solidFill>
              <a:latin typeface="+mn-lt"/>
              <a:cs typeface="Arial" pitchFamily="34" charset="0"/>
            </a:endParaRPr>
          </a:p>
        </p:txBody>
      </p:sp>
      <p:sp>
        <p:nvSpPr>
          <p:cNvPr id="6" name="Rectangle 6"/>
          <p:cNvSpPr>
            <a:spLocks noChangeArrowheads="1"/>
          </p:cNvSpPr>
          <p:nvPr/>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rPr>
              <a:t> </a:t>
            </a:r>
          </a:p>
        </p:txBody>
      </p:sp>
      <p:sp>
        <p:nvSpPr>
          <p:cNvPr id="7" name="Slide Number Placeholder 3"/>
          <p:cNvSpPr txBox="1">
            <a:spLocks/>
          </p:cNvSpPr>
          <p:nvPr/>
        </p:nvSpPr>
        <p:spPr bwMode="auto">
          <a:xfrm>
            <a:off x="8534400" y="6492876"/>
            <a:ext cx="457200" cy="365125"/>
          </a:xfrm>
          <a:prstGeom prst="rect">
            <a:avLst/>
          </a:prstGeom>
          <a:noFill/>
          <a:ln w="9525">
            <a:noFill/>
            <a:miter lim="800000"/>
            <a:headEnd/>
            <a:tailEnd/>
          </a:ln>
        </p:spPr>
        <p:txBody>
          <a:bodyPr/>
          <a:lstStyle/>
          <a:p>
            <a:pPr algn="r" fontAlgn="auto">
              <a:spcBef>
                <a:spcPts val="0"/>
              </a:spcBef>
              <a:spcAft>
                <a:spcPts val="0"/>
              </a:spcAft>
              <a:defRPr/>
            </a:pPr>
            <a:fld id="{25ECF004-2F5D-416B-8086-41D1EB82224A}" type="slidenum">
              <a:rPr lang="en-US" sz="1200">
                <a:latin typeface="+mn-lt"/>
                <a:cs typeface="Arial" pitchFamily="34" charset="0"/>
              </a:rPr>
              <a:pPr algn="r" fontAlgn="auto">
                <a:spcBef>
                  <a:spcPts val="0"/>
                </a:spcBef>
                <a:spcAft>
                  <a:spcPts val="0"/>
                </a:spcAft>
                <a:defRPr/>
              </a:pPr>
              <a:t>‹#›</a:t>
            </a:fld>
            <a:endParaRPr lang="en-US" sz="1200">
              <a:solidFill>
                <a:srgbClr val="013D21"/>
              </a:solidFill>
              <a:latin typeface="Informatic"/>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1"/>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9" y="46181"/>
            <a:ext cx="1612783" cy="676656"/>
          </a:xfrm>
          <a:prstGeom prst="rect">
            <a:avLst/>
          </a:prstGeom>
        </p:spPr>
      </p:pic>
    </p:spTree>
    <p:extLst>
      <p:ext uri="{BB962C8B-B14F-4D97-AF65-F5344CB8AC3E}">
        <p14:creationId xmlns:p14="http://schemas.microsoft.com/office/powerpoint/2010/main" val="139474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Text and Chart">
    <p:spTree>
      <p:nvGrpSpPr>
        <p:cNvPr id="1" name=""/>
        <p:cNvGrpSpPr/>
        <p:nvPr/>
      </p:nvGrpSpPr>
      <p:grpSpPr>
        <a:xfrm>
          <a:off x="0" y="0"/>
          <a:ext cx="0" cy="0"/>
          <a:chOff x="0" y="0"/>
          <a:chExt cx="0" cy="0"/>
        </a:xfrm>
      </p:grpSpPr>
      <p:sp>
        <p:nvSpPr>
          <p:cNvPr id="4"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p:nvSpPr>
        <p:spPr>
          <a:xfrm>
            <a:off x="0" y="6488114"/>
            <a:ext cx="4724400" cy="338554"/>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ea typeface="+mn-ea"/>
                <a:cs typeface="Arial" pitchFamily="34" charset="0"/>
              </a:rPr>
              <a:t>Making Clean Local Energy Accessible Now</a:t>
            </a:r>
            <a:endParaRPr lang="en-CA">
              <a:solidFill>
                <a:srgbClr val="595959"/>
              </a:solidFill>
              <a:latin typeface="+mn-lt"/>
              <a:ea typeface="+mn-ea"/>
              <a:cs typeface="Arial" pitchFamily="34" charset="0"/>
            </a:endParaRPr>
          </a:p>
        </p:txBody>
      </p:sp>
      <p:sp>
        <p:nvSpPr>
          <p:cNvPr id="6" name="Rectangle 6"/>
          <p:cNvSpPr>
            <a:spLocks noChangeArrowheads="1"/>
          </p:cNvSpPr>
          <p:nvPr/>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ea typeface="+mn-ea"/>
                <a:cs typeface="+mn-cs"/>
              </a:rPr>
              <a:t> </a:t>
            </a:r>
          </a:p>
        </p:txBody>
      </p:sp>
      <p:sp>
        <p:nvSpPr>
          <p:cNvPr id="7" name="Slide Number Placeholder 3"/>
          <p:cNvSpPr txBox="1">
            <a:spLocks/>
          </p:cNvSpPr>
          <p:nvPr/>
        </p:nvSpPr>
        <p:spPr bwMode="auto">
          <a:xfrm>
            <a:off x="8534400" y="6492876"/>
            <a:ext cx="457200" cy="365125"/>
          </a:xfrm>
          <a:prstGeom prst="rect">
            <a:avLst/>
          </a:prstGeom>
          <a:noFill/>
          <a:ln w="9525">
            <a:noFill/>
            <a:miter lim="800000"/>
            <a:headEnd/>
            <a:tailEnd/>
          </a:ln>
        </p:spPr>
        <p:txBody>
          <a:bodyPr/>
          <a:lstStyle/>
          <a:p>
            <a:pPr algn="r" fontAlgn="auto">
              <a:spcBef>
                <a:spcPts val="0"/>
              </a:spcBef>
              <a:spcAft>
                <a:spcPts val="0"/>
              </a:spcAft>
              <a:defRPr/>
            </a:pPr>
            <a:fld id="{6D9F7E41-FF19-4C20-8D44-DFE2DB6620F9}" type="slidenum">
              <a:rPr lang="en-US" sz="1200">
                <a:latin typeface="+mn-lt"/>
                <a:ea typeface="+mn-ea"/>
                <a:cs typeface="Arial" pitchFamily="34" charset="0"/>
              </a:rPr>
              <a:pPr algn="r" fontAlgn="auto">
                <a:spcBef>
                  <a:spcPts val="0"/>
                </a:spcBef>
                <a:spcAft>
                  <a:spcPts val="0"/>
                </a:spcAft>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1"/>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9" y="46181"/>
            <a:ext cx="1612783" cy="67665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4"/>
          <p:cNvSpPr txBox="1"/>
          <p:nvPr/>
        </p:nvSpPr>
        <p:spPr>
          <a:xfrm>
            <a:off x="0" y="6488113"/>
            <a:ext cx="5562600" cy="369332"/>
          </a:xfrm>
          <a:prstGeom prst="rect">
            <a:avLst/>
          </a:prstGeom>
          <a:noFill/>
        </p:spPr>
        <p:txBody>
          <a:bodyPr>
            <a:spAutoFit/>
          </a:bodyPr>
          <a:lstStyle/>
          <a:p>
            <a:pPr fontAlgn="auto">
              <a:spcBef>
                <a:spcPts val="0"/>
              </a:spcBef>
              <a:spcAft>
                <a:spcPts val="0"/>
              </a:spcAft>
              <a:defRPr/>
            </a:pPr>
            <a:r>
              <a:rPr lang="en-CA">
                <a:solidFill>
                  <a:srgbClr val="595959"/>
                </a:solidFill>
                <a:latin typeface="+mn-lt"/>
              </a:rPr>
              <a:t>Making Clean Local Energy Accessible Now</a:t>
            </a:r>
          </a:p>
        </p:txBody>
      </p:sp>
      <p:sp>
        <p:nvSpPr>
          <p:cNvPr id="61443" name="Rectangle 3"/>
          <p:cNvSpPr>
            <a:spLocks noGrp="1" noChangeArrowheads="1"/>
          </p:cNvSpPr>
          <p:nvPr>
            <p:ph type="subTitle" idx="1"/>
          </p:nvPr>
        </p:nvSpPr>
        <p:spPr>
          <a:xfrm>
            <a:off x="990602" y="5300665"/>
            <a:ext cx="7161213" cy="841375"/>
          </a:xfrm>
        </p:spPr>
        <p:txBody>
          <a:bodyPr/>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197469590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cs typeface="Arial" pitchFamily="34" charset="0"/>
              </a:rPr>
              <a:t>Making Clean Local Energy Accessible Now</a:t>
            </a:r>
            <a:endParaRPr lang="en-CA">
              <a:solidFill>
                <a:srgbClr val="595959"/>
              </a:solidFill>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prstClr val="white"/>
                </a:solidFill>
                <a:cs typeface="Arial" pitchFamily="34" charset="0"/>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solidFill>
                  <a:prstClr val="black"/>
                </a:solidFill>
                <a:cs typeface="Arial" pitchFamily="34" charset="0"/>
              </a:rPr>
              <a:pPr algn="r">
                <a:defRPr/>
              </a:pPr>
              <a:t>‹#›</a:t>
            </a:fld>
            <a:endParaRPr lang="en-US" sz="1200">
              <a:solidFill>
                <a:srgbClr val="013D21"/>
              </a:solidFill>
              <a:latin typeface="Informatic"/>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Clean Coalition Logo_no tagline_updated_slideshowedit_zf2 yellow_final2.pd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158717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0249F-5CDF-5649-A443-FC47281D5A5D}" type="datetimeFigureOut">
              <a:rPr lang="en-US" smtClean="0"/>
              <a:pPr/>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170112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0249F-5CDF-5649-A443-FC47281D5A5D}" type="datetimeFigureOut">
              <a:rPr lang="en-US" smtClean="0"/>
              <a:pPr/>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11906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0249F-5CDF-5649-A443-FC47281D5A5D}" type="datetimeFigureOut">
              <a:rPr lang="en-US" smtClean="0"/>
              <a:pPr/>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105410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0249F-5CDF-5649-A443-FC47281D5A5D}" type="datetimeFigureOut">
              <a:rPr lang="en-US" smtClean="0"/>
              <a:pPr/>
              <a:t>4/5/18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31511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B0249F-5CDF-5649-A443-FC47281D5A5D}" type="datetimeFigureOut">
              <a:rPr lang="en-US" smtClean="0"/>
              <a:pPr/>
              <a:t>4/5/18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6765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249F-5CDF-5649-A443-FC47281D5A5D}" type="datetimeFigureOut">
              <a:rPr lang="en-US" smtClean="0"/>
              <a:pPr/>
              <a:t>4/5/18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18217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409494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84285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0249F-5CDF-5649-A443-FC47281D5A5D}" type="datetimeFigureOut">
              <a:rPr lang="en-US" smtClean="0"/>
              <a:pPr/>
              <a:t>4/5/18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l</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962B8-317D-A441-B73E-3B6B3FDAB557}" type="slidenum">
              <a:rPr lang="en-US" smtClean="0"/>
              <a:pPr/>
              <a:t>‹#›</a:t>
            </a:fld>
            <a:endParaRPr lang="en-US"/>
          </a:p>
        </p:txBody>
      </p:sp>
    </p:spTree>
    <p:extLst>
      <p:ext uri="{BB962C8B-B14F-4D97-AF65-F5344CB8AC3E}">
        <p14:creationId xmlns:p14="http://schemas.microsoft.com/office/powerpoint/2010/main" val="123392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tif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tiff"/><Relationship Id="rId7" Type="http://schemas.openxmlformats.org/officeDocument/2006/relationships/hyperlink" Target="https://sonomacleanpower.org/advancedenergyrebuild/"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7.tiff"/><Relationship Id="rId4" Type="http://schemas.openxmlformats.org/officeDocument/2006/relationships/image" Target="../media/image26.tif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s>
</file>

<file path=ppt/slides/_rels/slide14.xml.rels><?xml version="1.0" encoding="UTF-8" standalone="yes"?>
<Relationships xmlns="http://schemas.openxmlformats.org/package/2006/relationships"><Relationship Id="rId8" Type="http://schemas.openxmlformats.org/officeDocument/2006/relationships/image" Target="../media/image31.tiff"/><Relationship Id="rId3" Type="http://schemas.openxmlformats.org/officeDocument/2006/relationships/image" Target="../media/image29.png"/><Relationship Id="rId7" Type="http://schemas.openxmlformats.org/officeDocument/2006/relationships/image" Target="../media/image30.tiff"/><Relationship Id="rId12" Type="http://schemas.openxmlformats.org/officeDocument/2006/relationships/image" Target="../media/image34.tif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tiff"/><Relationship Id="rId11" Type="http://schemas.openxmlformats.org/officeDocument/2006/relationships/image" Target="../media/image27.tiff"/><Relationship Id="rId5" Type="http://schemas.openxmlformats.org/officeDocument/2006/relationships/image" Target="../media/image25.tiff"/><Relationship Id="rId10" Type="http://schemas.openxmlformats.org/officeDocument/2006/relationships/image" Target="../media/image33.tiff"/><Relationship Id="rId4" Type="http://schemas.openxmlformats.org/officeDocument/2006/relationships/image" Target="../media/image1.png"/><Relationship Id="rId9" Type="http://schemas.openxmlformats.org/officeDocument/2006/relationships/image" Target="../media/image32.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tiff"/><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14.png"/><Relationship Id="rId7"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tiff"/><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ean Coalition Logo_updated yellow.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9567" y="20314"/>
            <a:ext cx="3953933" cy="724163"/>
          </a:xfrm>
          <a:prstGeom prst="rect">
            <a:avLst/>
          </a:prstGeom>
        </p:spPr>
      </p:pic>
      <p:sp>
        <p:nvSpPr>
          <p:cNvPr id="6" name="TextBox 4"/>
          <p:cNvSpPr txBox="1">
            <a:spLocks noChangeArrowheads="1"/>
          </p:cNvSpPr>
          <p:nvPr/>
        </p:nvSpPr>
        <p:spPr bwMode="auto">
          <a:xfrm>
            <a:off x="225552" y="5070350"/>
            <a:ext cx="4562348" cy="1384995"/>
          </a:xfrm>
          <a:prstGeom prst="rect">
            <a:avLst/>
          </a:prstGeom>
          <a:noFill/>
          <a:ln w="9525">
            <a:noFill/>
            <a:miter lim="800000"/>
            <a:headEnd/>
            <a:tailEnd/>
          </a:ln>
        </p:spPr>
        <p:txBody>
          <a:bodyPr wrap="square">
            <a:spAutoFit/>
          </a:bodyPr>
          <a:lstStyle/>
          <a:p>
            <a:r>
              <a:rPr lang="en-US" sz="2000" dirty="0">
                <a:solidFill>
                  <a:schemeClr val="bg1"/>
                </a:solidFill>
                <a:latin typeface="Informatic"/>
              </a:rPr>
              <a:t>Greg Thomson</a:t>
            </a:r>
          </a:p>
          <a:p>
            <a:r>
              <a:rPr lang="en-US" sz="1600" dirty="0">
                <a:solidFill>
                  <a:schemeClr val="bg1"/>
                </a:solidFill>
                <a:latin typeface="Informatic"/>
              </a:rPr>
              <a:t>Director, Community Microgrid Initiative</a:t>
            </a:r>
          </a:p>
          <a:p>
            <a:r>
              <a:rPr lang="en-US" sz="1600" dirty="0">
                <a:solidFill>
                  <a:schemeClr val="bg1"/>
                </a:solidFill>
                <a:latin typeface="Informatic"/>
              </a:rPr>
              <a:t>Clean Coalition</a:t>
            </a:r>
          </a:p>
          <a:p>
            <a:r>
              <a:rPr lang="en-US" sz="1600" dirty="0">
                <a:solidFill>
                  <a:schemeClr val="bg1"/>
                </a:solidFill>
                <a:latin typeface="Informatic"/>
              </a:rPr>
              <a:t>415-845-3872 mobile</a:t>
            </a:r>
          </a:p>
          <a:p>
            <a:r>
              <a:rPr lang="en-US" sz="1600" dirty="0" err="1">
                <a:solidFill>
                  <a:schemeClr val="bg1"/>
                </a:solidFill>
                <a:latin typeface="Informatic"/>
              </a:rPr>
              <a:t>greg@clean-coalition.org</a:t>
            </a:r>
            <a:endParaRPr lang="en-US" sz="1600" dirty="0">
              <a:solidFill>
                <a:schemeClr val="bg1"/>
              </a:solidFill>
              <a:latin typeface="Informatic"/>
            </a:endParaRPr>
          </a:p>
        </p:txBody>
      </p:sp>
      <p:pic>
        <p:nvPicPr>
          <p:cNvPr id="5" name="Picture 2">
            <a:extLst>
              <a:ext uri="{FF2B5EF4-FFF2-40B4-BE49-F238E27FC236}">
                <a16:creationId xmlns:a16="http://schemas.microsoft.com/office/drawing/2014/main" id="{690834A6-E01F-8C4A-A870-D691E74F5D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945306"/>
            <a:ext cx="9144000" cy="3125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388" name="TextBox 6"/>
          <p:cNvSpPr txBox="1">
            <a:spLocks noChangeArrowheads="1"/>
          </p:cNvSpPr>
          <p:nvPr/>
        </p:nvSpPr>
        <p:spPr bwMode="auto">
          <a:xfrm>
            <a:off x="25400" y="1059465"/>
            <a:ext cx="9144000" cy="892552"/>
          </a:xfrm>
          <a:prstGeom prst="rect">
            <a:avLst/>
          </a:prstGeom>
          <a:noFill/>
          <a:ln w="9525">
            <a:noFill/>
            <a:miter lim="800000"/>
            <a:headEnd/>
            <a:tailEnd/>
          </a:ln>
        </p:spPr>
        <p:txBody>
          <a:bodyPr wrap="square">
            <a:spAutoFit/>
          </a:bodyPr>
          <a:lstStyle/>
          <a:p>
            <a:pPr algn="ctr"/>
            <a:r>
              <a:rPr lang="en-US" sz="2800" dirty="0">
                <a:latin typeface="Helvetica" pitchFamily="34" charset="0"/>
              </a:rPr>
              <a:t>North Bay Community Resilience Initiative:</a:t>
            </a:r>
          </a:p>
          <a:p>
            <a:pPr algn="ctr"/>
            <a:r>
              <a:rPr lang="en-US" sz="2400" dirty="0">
                <a:latin typeface="Helvetica" pitchFamily="34" charset="0"/>
              </a:rPr>
              <a:t>The Path to Resilience</a:t>
            </a:r>
            <a:r>
              <a:rPr lang="en-US" sz="2400" dirty="0">
                <a:latin typeface="Helvetica" charset="0"/>
              </a:rPr>
              <a:t> and Sustainability</a:t>
            </a:r>
            <a:endParaRPr lang="en-US" sz="2400" dirty="0">
              <a:latin typeface="Helvetica" pitchFamily="34" charset="0"/>
            </a:endParaRPr>
          </a:p>
        </p:txBody>
      </p:sp>
    </p:spTree>
    <p:extLst>
      <p:ext uri="{BB962C8B-B14F-4D97-AF65-F5344CB8AC3E}">
        <p14:creationId xmlns:p14="http://schemas.microsoft.com/office/powerpoint/2010/main" val="201920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rmAutofit/>
          </a:bodyPr>
          <a:lstStyle/>
          <a:p>
            <a:pPr algn="l"/>
            <a:r>
              <a:rPr lang="en-US" sz="2400" b="1" dirty="0">
                <a:solidFill>
                  <a:schemeClr val="bg1"/>
                </a:solidFill>
                <a:latin typeface="Arial" charset="0"/>
                <a:cs typeface="Arial" charset="0"/>
              </a:rPr>
              <a:t>North Bay Community Resilience Initiative</a:t>
            </a:r>
          </a:p>
        </p:txBody>
      </p:sp>
      <p:sp>
        <p:nvSpPr>
          <p:cNvPr id="34819" name="TextBox 2"/>
          <p:cNvSpPr txBox="1">
            <a:spLocks noChangeArrowheads="1"/>
          </p:cNvSpPr>
          <p:nvPr/>
        </p:nvSpPr>
        <p:spPr bwMode="auto">
          <a:xfrm>
            <a:off x="1928813" y="2947988"/>
            <a:ext cx="184666" cy="338554"/>
          </a:xfrm>
          <a:prstGeom prst="rect">
            <a:avLst/>
          </a:prstGeom>
          <a:noFill/>
          <a:ln w="9525">
            <a:noFill/>
            <a:miter lim="800000"/>
            <a:headEnd/>
            <a:tailEnd/>
          </a:ln>
        </p:spPr>
        <p:txBody>
          <a:bodyPr wrap="none">
            <a:spAutoFit/>
          </a:bodyPr>
          <a:lstStyle/>
          <a:p>
            <a:endParaRPr lang="en-US" sz="1600">
              <a:latin typeface="Calibri" pitchFamily="34" charset="0"/>
            </a:endParaRPr>
          </a:p>
        </p:txBody>
      </p:sp>
      <p:sp>
        <p:nvSpPr>
          <p:cNvPr id="7" name="Content Placeholder 3"/>
          <p:cNvSpPr>
            <a:spLocks noGrp="1"/>
          </p:cNvSpPr>
          <p:nvPr>
            <p:ph idx="4294967295"/>
          </p:nvPr>
        </p:nvSpPr>
        <p:spPr>
          <a:xfrm>
            <a:off x="0" y="762000"/>
            <a:ext cx="6335206" cy="5753100"/>
          </a:xfrm>
        </p:spPr>
        <p:txBody>
          <a:bodyPr>
            <a:noAutofit/>
          </a:bodyPr>
          <a:lstStyle/>
          <a:p>
            <a:pPr marL="114300" indent="0" algn="ctr">
              <a:buClr>
                <a:srgbClr val="FFFF00"/>
              </a:buClr>
              <a:buNone/>
            </a:pPr>
            <a:r>
              <a:rPr lang="en-US" sz="1800" b="1" dirty="0">
                <a:latin typeface="Arial" panose="020B0604020202020204" pitchFamily="34" charset="0"/>
                <a:cs typeface="Arial" panose="020B0604020202020204" pitchFamily="34" charset="0"/>
              </a:rPr>
              <a:t>Objective: make </a:t>
            </a:r>
            <a:r>
              <a:rPr lang="en-US" sz="1800" b="1" dirty="0">
                <a:latin typeface="Arial" panose="020B0604020202020204" pitchFamily="34" charset="0"/>
                <a:ea typeface="Arial" charset="0"/>
                <a:cs typeface="Arial" panose="020B0604020202020204" pitchFamily="34" charset="0"/>
              </a:rPr>
              <a:t>energy abundant, affordable, resilient, and sustainable</a:t>
            </a:r>
            <a:endParaRPr lang="en-US" sz="1800" b="1" dirty="0">
              <a:latin typeface="Arial" panose="020B0604020202020204" pitchFamily="34" charset="0"/>
              <a:cs typeface="Arial" panose="020B0604020202020204" pitchFamily="34" charset="0"/>
            </a:endParaRPr>
          </a:p>
          <a:p>
            <a:pPr marL="114300" indent="0">
              <a:buClr>
                <a:srgbClr val="FFFF00"/>
              </a:buClr>
              <a:buNone/>
            </a:pPr>
            <a:endParaRPr lang="en-US" sz="900" dirty="0">
              <a:latin typeface="Arial" panose="020B0604020202020204" pitchFamily="34" charset="0"/>
              <a:cs typeface="Arial" panose="020B0604020202020204" pitchFamily="34" charset="0"/>
            </a:endParaRPr>
          </a:p>
          <a:p>
            <a:pPr marL="457200">
              <a:buFont typeface="+mj-lt"/>
              <a:buAutoNum type="arabicPeriod"/>
            </a:pPr>
            <a:r>
              <a:rPr lang="en-US" sz="1400" b="1" dirty="0">
                <a:latin typeface="Arial" panose="020B0604020202020204" pitchFamily="34" charset="0"/>
                <a:cs typeface="Arial" panose="020B0604020202020204" pitchFamily="34" charset="0"/>
              </a:rPr>
              <a:t>Rebuild fire-destroyed areas with high </a:t>
            </a:r>
            <a:r>
              <a:rPr lang="en-US" sz="1400" b="1">
                <a:latin typeface="Arial" panose="020B0604020202020204" pitchFamily="34" charset="0"/>
                <a:cs typeface="Arial" panose="020B0604020202020204" pitchFamily="34" charset="0"/>
              </a:rPr>
              <a:t>levels of sustainability</a:t>
            </a:r>
            <a:r>
              <a:rPr lang="en-US" sz="140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 homes, buildings, </a:t>
            </a:r>
            <a:r>
              <a:rPr lang="en-US" sz="1400">
                <a:latin typeface="Arial" panose="020B0604020202020204" pitchFamily="34" charset="0"/>
                <a:cs typeface="Arial" panose="020B0604020202020204" pitchFamily="34" charset="0"/>
              </a:rPr>
              <a:t>and the electric grid</a:t>
            </a:r>
            <a:r>
              <a:rPr lang="en-US" sz="1400" dirty="0">
                <a:latin typeface="Arial" panose="020B0604020202020204" pitchFamily="34" charset="0"/>
                <a:cs typeface="Arial" panose="020B0604020202020204" pitchFamily="34" charset="0"/>
              </a:rPr>
              <a:t>, enabling a modern, distributed, and carbon-free system that delivers substantial economic, environmental, and resilience benefits.</a:t>
            </a:r>
          </a:p>
          <a:p>
            <a:pPr indent="-228600">
              <a:buFont typeface="+mj-lt"/>
              <a:buAutoNum type="arabicPeriod"/>
            </a:pPr>
            <a:endParaRPr lang="en-US" sz="800" dirty="0">
              <a:latin typeface="Arial" panose="020B0604020202020204" pitchFamily="34" charset="0"/>
              <a:cs typeface="Arial" panose="020B0604020202020204" pitchFamily="34" charset="0"/>
            </a:endParaRPr>
          </a:p>
          <a:p>
            <a:pPr marL="457200">
              <a:buFont typeface="+mj-lt"/>
              <a:buAutoNum type="arabicPeriod"/>
            </a:pPr>
            <a:r>
              <a:rPr lang="en-US" sz="1400" b="1" dirty="0">
                <a:latin typeface="Arial" panose="020B0604020202020204" pitchFamily="34" charset="0"/>
                <a:cs typeface="Arial" panose="020B0604020202020204" pitchFamily="34" charset="0"/>
              </a:rPr>
              <a:t>Establish a blueprint for rebuilding disaster-destroyed areas </a:t>
            </a:r>
            <a:r>
              <a:rPr lang="en-US" sz="1400" dirty="0">
                <a:latin typeface="Arial" panose="020B0604020202020204" pitchFamily="34" charset="0"/>
                <a:cs typeface="Arial" panose="020B0604020202020204" pitchFamily="34" charset="0"/>
              </a:rPr>
              <a:t>in a timely and cost-effective manner that also maximizes the economic and resilience value of energy as a critical resource to ratepayers, property owners, and municipalities.</a:t>
            </a:r>
          </a:p>
          <a:p>
            <a:pPr indent="-228600">
              <a:buFont typeface="+mj-lt"/>
              <a:buAutoNum type="arabicPeriod"/>
            </a:pPr>
            <a:endParaRPr lang="en-US" sz="800" dirty="0">
              <a:latin typeface="Arial" panose="020B0604020202020204" pitchFamily="34" charset="0"/>
              <a:cs typeface="Arial" panose="020B0604020202020204" pitchFamily="34" charset="0"/>
            </a:endParaRPr>
          </a:p>
          <a:p>
            <a:pPr marL="457200">
              <a:buFont typeface="+mj-lt"/>
              <a:buAutoNum type="arabicPeriod"/>
            </a:pPr>
            <a:r>
              <a:rPr lang="en-US" sz="1400" b="1" dirty="0">
                <a:latin typeface="Arial" panose="020B0604020202020204" pitchFamily="34" charset="0"/>
                <a:cs typeface="Arial" panose="020B0604020202020204" pitchFamily="34" charset="0"/>
              </a:rPr>
              <a:t>Provide a model for operating a modern distribution grid </a:t>
            </a:r>
            <a:r>
              <a:rPr lang="en-US" sz="1400" dirty="0">
                <a:latin typeface="Arial" panose="020B0604020202020204" pitchFamily="34" charset="0"/>
                <a:cs typeface="Arial" panose="020B0604020202020204" pitchFamily="34" charset="0"/>
              </a:rPr>
              <a:t>that incorporates optimal distributed energy resources, cost-effective local balancing, full interaction with the transmission system, and local energy markets — with resulting benefits across both grid operations and economics.  </a:t>
            </a:r>
          </a:p>
          <a:p>
            <a:pPr indent="-228600">
              <a:buFont typeface="+mj-lt"/>
              <a:buAutoNum type="arabicPeriod"/>
            </a:pPr>
            <a:endParaRPr lang="en-US" sz="800" dirty="0">
              <a:latin typeface="Arial" panose="020B0604020202020204" pitchFamily="34" charset="0"/>
              <a:cs typeface="Arial" panose="020B0604020202020204" pitchFamily="34" charset="0"/>
            </a:endParaRPr>
          </a:p>
          <a:p>
            <a:pPr marL="457200">
              <a:buFont typeface="+mj-lt"/>
              <a:buAutoNum type="arabicPeriod"/>
            </a:pPr>
            <a:r>
              <a:rPr lang="en-US" sz="1400" b="1" dirty="0">
                <a:latin typeface="Arial" panose="020B0604020202020204" pitchFamily="34" charset="0"/>
                <a:cs typeface="Arial" panose="020B0604020202020204" pitchFamily="34" charset="0"/>
              </a:rPr>
              <a:t>Ensure that building codes are advanced </a:t>
            </a:r>
            <a:r>
              <a:rPr lang="en-US" sz="1400" dirty="0">
                <a:latin typeface="Arial" panose="020B0604020202020204" pitchFamily="34" charset="0"/>
                <a:cs typeface="Arial" panose="020B0604020202020204" pitchFamily="34" charset="0"/>
              </a:rPr>
              <a:t>to achieve more resilient, safer, and cleaner building stock and communities.</a:t>
            </a:r>
            <a:endParaRPr lang="en-US" sz="1400" dirty="0">
              <a:latin typeface="Arial" charset="0"/>
              <a:ea typeface="Arial" charset="0"/>
              <a:cs typeface="Arial" charset="0"/>
            </a:endParaRPr>
          </a:p>
          <a:p>
            <a:pPr marL="457200">
              <a:buFont typeface="+mj-lt"/>
              <a:buAutoNum type="arabicPeriod"/>
            </a:pPr>
            <a:endParaRPr lang="en-US" sz="800" dirty="0">
              <a:latin typeface="Arial" charset="0"/>
              <a:ea typeface="Arial" charset="0"/>
              <a:cs typeface="Arial" charset="0"/>
            </a:endParaRPr>
          </a:p>
          <a:p>
            <a:pPr marL="457200">
              <a:buFont typeface="+mj-lt"/>
              <a:buAutoNum type="arabicPeriod"/>
            </a:pPr>
            <a:r>
              <a:rPr lang="en-US" sz="1400" b="1" dirty="0">
                <a:latin typeface="Arial" charset="0"/>
                <a:ea typeface="Arial" charset="0"/>
                <a:cs typeface="Arial" charset="0"/>
              </a:rPr>
              <a:t>Lower ratepayer costs</a:t>
            </a:r>
            <a:r>
              <a:rPr lang="en-US" sz="1400" dirty="0">
                <a:latin typeface="Arial" charset="0"/>
                <a:ea typeface="Arial" charset="0"/>
                <a:cs typeface="Arial" charset="0"/>
              </a:rPr>
              <a:t>: DER will be utilized to defer or avoid substantial costs in centralized energy delivery, including peak energy procurement and transmission &amp; distribution (T&amp;D) infrastructure investments.</a:t>
            </a:r>
          </a:p>
          <a:p>
            <a:pPr marL="457200">
              <a:buFont typeface="+mj-lt"/>
              <a:buAutoNum type="arabicPeriod"/>
            </a:pPr>
            <a:endParaRPr lang="en-US" sz="1400" dirty="0">
              <a:latin typeface="Arial" charset="0"/>
              <a:ea typeface="Arial" charset="0"/>
              <a:cs typeface="Arial" charset="0"/>
            </a:endParaRPr>
          </a:p>
        </p:txBody>
      </p:sp>
      <p:pic>
        <p:nvPicPr>
          <p:cNvPr id="2" name="Picture 1"/>
          <p:cNvPicPr>
            <a:picLocks noChangeAspect="1"/>
          </p:cNvPicPr>
          <p:nvPr/>
        </p:nvPicPr>
        <p:blipFill>
          <a:blip r:embed="rId3"/>
          <a:stretch>
            <a:fillRect/>
          </a:stretch>
        </p:blipFill>
        <p:spPr>
          <a:xfrm>
            <a:off x="6335206" y="3733216"/>
            <a:ext cx="2590506" cy="1945689"/>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5206" y="1206165"/>
            <a:ext cx="2590505" cy="1741823"/>
          </a:xfrm>
          <a:prstGeom prst="rect">
            <a:avLst/>
          </a:prstGeom>
        </p:spPr>
      </p:pic>
    </p:spTree>
    <p:extLst>
      <p:ext uri="{BB962C8B-B14F-4D97-AF65-F5344CB8AC3E}">
        <p14:creationId xmlns:p14="http://schemas.microsoft.com/office/powerpoint/2010/main" val="166624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Autofit/>
          </a:bodyPr>
          <a:lstStyle/>
          <a:p>
            <a:pPr algn="l"/>
            <a:r>
              <a:rPr lang="en-US" sz="2400" b="1" dirty="0">
                <a:solidFill>
                  <a:schemeClr val="bg1"/>
                </a:solidFill>
                <a:latin typeface="Arial" charset="0"/>
                <a:cs typeface="Arial" charset="0"/>
              </a:rPr>
              <a:t>North Bay Community Resilience Initiative</a:t>
            </a:r>
          </a:p>
        </p:txBody>
      </p:sp>
      <p:sp>
        <p:nvSpPr>
          <p:cNvPr id="11" name="Content Placeholder 2">
            <a:extLst>
              <a:ext uri="{FF2B5EF4-FFF2-40B4-BE49-F238E27FC236}">
                <a16:creationId xmlns:a16="http://schemas.microsoft.com/office/drawing/2014/main" id="{433B0C50-4237-4274-8B3C-1565A462B574}"/>
              </a:ext>
            </a:extLst>
          </p:cNvPr>
          <p:cNvSpPr txBox="1">
            <a:spLocks/>
          </p:cNvSpPr>
          <p:nvPr/>
        </p:nvSpPr>
        <p:spPr>
          <a:xfrm>
            <a:off x="153834" y="882886"/>
            <a:ext cx="7047066" cy="12634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Homes and buildings are grid partners</a:t>
            </a:r>
          </a:p>
          <a:p>
            <a:pPr>
              <a:spcBef>
                <a:spcPts val="0"/>
              </a:spcBef>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Well-designed and well-situated ZNE homes:  A valuable part of the resource mix when combined with larger PV arrays on commercial and industrial structures</a:t>
            </a:r>
            <a:endParaRPr lang="en-US" sz="2000" b="1" dirty="0">
              <a:solidFill>
                <a:srgbClr val="000000"/>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D87AC357-4538-4135-BFD0-E89C072C99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3904" y="938083"/>
            <a:ext cx="1287367" cy="533977"/>
          </a:xfrm>
          <a:prstGeom prst="rect">
            <a:avLst/>
          </a:prstGeom>
        </p:spPr>
      </p:pic>
      <p:pic>
        <p:nvPicPr>
          <p:cNvPr id="1028" name="Picture 4" descr="http://sunmetrix.com/wp-content/uploads/2014/10/solar_roof_sacramento.jpg">
            <a:extLst>
              <a:ext uri="{FF2B5EF4-FFF2-40B4-BE49-F238E27FC236}">
                <a16:creationId xmlns:a16="http://schemas.microsoft.com/office/drawing/2014/main" id="{5C99E591-E9DD-4D98-B3CF-EFCC8E62D01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2989261"/>
            <a:ext cx="6318504" cy="34846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olarbuildingtech.com/Large_Coml_Mfg_Building_Solar_PV/Images/Commercial_Roof_Solar_PV_Heat_Shield_Overlay.jpg">
            <a:extLst>
              <a:ext uri="{FF2B5EF4-FFF2-40B4-BE49-F238E27FC236}">
                <a16:creationId xmlns:a16="http://schemas.microsoft.com/office/drawing/2014/main" id="{5476D61D-8492-4CD3-9431-6A4AEB4375B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90872" y="2348147"/>
            <a:ext cx="4453128" cy="250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66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5800" y="940624"/>
            <a:ext cx="3236366" cy="22452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18" name="Title 1"/>
          <p:cNvSpPr>
            <a:spLocks noGrp="1"/>
          </p:cNvSpPr>
          <p:nvPr>
            <p:ph type="title" idx="4294967295"/>
          </p:nvPr>
        </p:nvSpPr>
        <p:spPr>
          <a:xfrm>
            <a:off x="0" y="0"/>
            <a:ext cx="7315200" cy="762000"/>
          </a:xfrm>
        </p:spPr>
        <p:txBody>
          <a:bodyPr>
            <a:normAutofit/>
          </a:bodyPr>
          <a:lstStyle/>
          <a:p>
            <a:pPr algn="l"/>
            <a:r>
              <a:rPr lang="en-US" sz="2400" b="1" dirty="0">
                <a:solidFill>
                  <a:schemeClr val="bg1"/>
                </a:solidFill>
                <a:latin typeface="Arial" charset="0"/>
                <a:cs typeface="Arial" charset="0"/>
              </a:rPr>
              <a:t>Advanced Energy Rebuild for Homes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3447" y="4214470"/>
            <a:ext cx="919760" cy="91976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7069" y="3532418"/>
            <a:ext cx="1603261" cy="504964"/>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8939" y="5292152"/>
            <a:ext cx="1544388" cy="824478"/>
          </a:xfrm>
          <a:prstGeom prst="rect">
            <a:avLst/>
          </a:prstGeom>
        </p:spPr>
      </p:pic>
      <p:sp>
        <p:nvSpPr>
          <p:cNvPr id="8" name="Content Placeholder 2"/>
          <p:cNvSpPr txBox="1">
            <a:spLocks/>
          </p:cNvSpPr>
          <p:nvPr/>
        </p:nvSpPr>
        <p:spPr bwMode="auto">
          <a:xfrm>
            <a:off x="5880100" y="1029524"/>
            <a:ext cx="3122066" cy="22452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6"/>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6"/>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6"/>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6"/>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6"/>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1" indent="0" algn="ctr">
              <a:spcBef>
                <a:spcPts val="0"/>
              </a:spcBef>
              <a:buNone/>
            </a:pPr>
            <a:r>
              <a:rPr lang="en-US" sz="1800" b="1" dirty="0">
                <a:solidFill>
                  <a:schemeClr val="tx1"/>
                </a:solidFill>
                <a:latin typeface="Arial" panose="020B0604020202020204" pitchFamily="34" charset="0"/>
                <a:cs typeface="Arial" panose="020B0604020202020204" pitchFamily="34" charset="0"/>
              </a:rPr>
              <a:t>Advanced Energy Rebuild for Homes</a:t>
            </a:r>
          </a:p>
          <a:p>
            <a:pPr marL="285750" lvl="1" algn="ctr">
              <a:spcBef>
                <a:spcPts val="0"/>
              </a:spcBef>
              <a:buClr>
                <a:schemeClr val="tx1"/>
              </a:buClr>
              <a:buFont typeface="Arial" charset="0"/>
              <a:buChar char="•"/>
            </a:pPr>
            <a:r>
              <a:rPr lang="en-US" sz="1400" dirty="0">
                <a:solidFill>
                  <a:schemeClr val="tx1"/>
                </a:solidFill>
                <a:latin typeface="Arial" panose="020B0604020202020204" pitchFamily="34" charset="0"/>
                <a:cs typeface="Arial" panose="020B0604020202020204" pitchFamily="34" charset="0"/>
              </a:rPr>
              <a:t>Program scheduled to launch in early May</a:t>
            </a:r>
          </a:p>
          <a:p>
            <a:pPr marL="285750" lvl="1" algn="ctr">
              <a:spcBef>
                <a:spcPts val="0"/>
              </a:spcBef>
              <a:buClr>
                <a:schemeClr val="tx1"/>
              </a:buClr>
              <a:buFont typeface="Arial" charset="0"/>
              <a:buChar char="•"/>
            </a:pPr>
            <a:r>
              <a:rPr lang="en-US" sz="1400" dirty="0">
                <a:solidFill>
                  <a:schemeClr val="tx1"/>
                </a:solidFill>
                <a:latin typeface="Arial" panose="020B0604020202020204" pitchFamily="34" charset="0"/>
                <a:cs typeface="Arial" panose="020B0604020202020204" pitchFamily="34" charset="0"/>
              </a:rPr>
              <a:t>Check back in early April for details on incentives and criteria.</a:t>
            </a:r>
          </a:p>
          <a:p>
            <a:pPr marL="0" lvl="1" indent="0" algn="ctr">
              <a:spcBef>
                <a:spcPts val="0"/>
              </a:spcBef>
              <a:buNone/>
            </a:pPr>
            <a:r>
              <a:rPr lang="en-US" sz="1200" dirty="0">
                <a:solidFill>
                  <a:schemeClr val="tx1"/>
                </a:solidFill>
                <a:latin typeface="Arial" panose="020B0604020202020204" pitchFamily="34" charset="0"/>
                <a:cs typeface="Arial" panose="020B0604020202020204" pitchFamily="34" charset="0"/>
                <a:hlinkClick r:id="rId7"/>
              </a:rPr>
              <a:t>https://sonomacleanpower.org/advancedenergyrebuild/</a:t>
            </a:r>
            <a:endParaRPr lang="en-US" sz="1200" dirty="0">
              <a:solidFill>
                <a:schemeClr val="tx1"/>
              </a:solidFill>
              <a:latin typeface="Arial" panose="020B0604020202020204" pitchFamily="34" charset="0"/>
              <a:cs typeface="Arial" panose="020B0604020202020204" pitchFamily="34" charset="0"/>
            </a:endParaRPr>
          </a:p>
          <a:p>
            <a:pPr marL="0" lvl="1" indent="0" algn="ctr">
              <a:spcBef>
                <a:spcPts val="0"/>
              </a:spcBef>
              <a:buNone/>
            </a:pPr>
            <a:endParaRPr lang="en-US" sz="1800" b="1" dirty="0">
              <a:solidFill>
                <a:schemeClr val="tx1"/>
              </a:solidFill>
            </a:endParaRPr>
          </a:p>
        </p:txBody>
      </p:sp>
      <p:sp>
        <p:nvSpPr>
          <p:cNvPr id="9" name="Content Placeholder 2"/>
          <p:cNvSpPr txBox="1">
            <a:spLocks/>
          </p:cNvSpPr>
          <p:nvPr/>
        </p:nvSpPr>
        <p:spPr bwMode="auto">
          <a:xfrm>
            <a:off x="-49853" y="1100550"/>
            <a:ext cx="5879153" cy="5122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6"/>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6"/>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6"/>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6"/>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6"/>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1" indent="0" algn="ctr">
              <a:buNone/>
            </a:pPr>
            <a:r>
              <a:rPr lang="en-US" sz="2000" b="1" dirty="0">
                <a:solidFill>
                  <a:schemeClr val="tx1"/>
                </a:solidFill>
                <a:latin typeface="Arial" charset="0"/>
                <a:ea typeface="Arial" charset="0"/>
                <a:cs typeface="Arial" charset="0"/>
              </a:rPr>
              <a:t>Support for rebuild</a:t>
            </a:r>
          </a:p>
          <a:p>
            <a:pPr lvl="1">
              <a:buClr>
                <a:schemeClr val="tx1"/>
              </a:buClr>
              <a:buFont typeface="Arial" charset="0"/>
              <a:buChar char="•"/>
            </a:pPr>
            <a:endParaRPr lang="en-US" sz="1000" dirty="0">
              <a:solidFill>
                <a:schemeClr val="tx1"/>
              </a:solidFill>
              <a:latin typeface="Arial" charset="0"/>
              <a:ea typeface="Arial" charset="0"/>
              <a:cs typeface="Arial" charset="0"/>
            </a:endParaRPr>
          </a:p>
          <a:p>
            <a:pPr lvl="1">
              <a:buClr>
                <a:schemeClr val="tx1"/>
              </a:buClr>
              <a:buFont typeface="Arial" charset="0"/>
              <a:buChar char="•"/>
            </a:pPr>
            <a:r>
              <a:rPr lang="en-US" sz="1800" dirty="0">
                <a:solidFill>
                  <a:schemeClr val="tx1"/>
                </a:solidFill>
                <a:latin typeface="Arial" charset="0"/>
                <a:ea typeface="Arial" charset="0"/>
                <a:cs typeface="Arial" charset="0"/>
              </a:rPr>
              <a:t>Sonoma Clean Power (SCP), Pacific Gas and Electric Company (PG&amp;E), and Bay Area Air Quality Management District have joined efforts to help homeowners affected by the October 2017 firestorms rebuild energy-efficient, sustainable homes.</a:t>
            </a:r>
          </a:p>
          <a:p>
            <a:pPr lvl="1">
              <a:buClr>
                <a:schemeClr val="tx1"/>
              </a:buClr>
              <a:buFont typeface="Arial" charset="0"/>
              <a:buChar char="•"/>
            </a:pPr>
            <a:endParaRPr lang="en-US" sz="1000" dirty="0">
              <a:solidFill>
                <a:schemeClr val="tx1"/>
              </a:solidFill>
              <a:latin typeface="Arial" charset="0"/>
              <a:ea typeface="Arial" charset="0"/>
              <a:cs typeface="Arial" charset="0"/>
            </a:endParaRPr>
          </a:p>
          <a:p>
            <a:pPr lvl="1">
              <a:buClr>
                <a:schemeClr val="tx1"/>
              </a:buClr>
              <a:buFont typeface="Arial" charset="0"/>
              <a:buChar char="•"/>
            </a:pPr>
            <a:r>
              <a:rPr lang="en-US" sz="1800" dirty="0">
                <a:solidFill>
                  <a:schemeClr val="tx1"/>
                </a:solidFill>
                <a:latin typeface="Arial" charset="0"/>
                <a:ea typeface="Arial" charset="0"/>
                <a:cs typeface="Arial" charset="0"/>
              </a:rPr>
              <a:t>The program will be an enhancement to PG&amp;E’s long-standing California Advanced Homes Program, and offers two incentive packages tailored to Sonoma and Mendocino Counties. </a:t>
            </a:r>
          </a:p>
          <a:p>
            <a:pPr lvl="1">
              <a:buClr>
                <a:schemeClr val="tx1"/>
              </a:buClr>
              <a:buFont typeface="Arial" charset="0"/>
              <a:buChar char="•"/>
            </a:pPr>
            <a:endParaRPr lang="en-US" sz="1000" dirty="0">
              <a:solidFill>
                <a:schemeClr val="tx1"/>
              </a:solidFill>
              <a:latin typeface="Arial" charset="0"/>
              <a:ea typeface="Arial" charset="0"/>
              <a:cs typeface="Arial" charset="0"/>
            </a:endParaRPr>
          </a:p>
          <a:p>
            <a:pPr lvl="1">
              <a:buClr>
                <a:schemeClr val="tx1"/>
              </a:buClr>
              <a:buFont typeface="Arial" charset="0"/>
              <a:buChar char="•"/>
            </a:pPr>
            <a:r>
              <a:rPr lang="en-US" sz="1800" dirty="0">
                <a:solidFill>
                  <a:schemeClr val="tx1"/>
                </a:solidFill>
                <a:latin typeface="Arial" charset="0"/>
                <a:ea typeface="Arial" charset="0"/>
                <a:cs typeface="Arial" charset="0"/>
              </a:rPr>
              <a:t>Each package has a flexible performance pathway or a simple prescriptive menu. </a:t>
            </a:r>
          </a:p>
          <a:p>
            <a:pPr lvl="1">
              <a:buClr>
                <a:schemeClr val="tx1"/>
              </a:buClr>
              <a:buFont typeface="Arial" charset="0"/>
              <a:buChar char="•"/>
            </a:pPr>
            <a:endParaRPr lang="en-US" sz="1000" dirty="0">
              <a:solidFill>
                <a:schemeClr val="tx1"/>
              </a:solidFill>
              <a:latin typeface="Arial" charset="0"/>
              <a:ea typeface="Arial" charset="0"/>
              <a:cs typeface="Arial" charset="0"/>
            </a:endParaRPr>
          </a:p>
          <a:p>
            <a:pPr lvl="1">
              <a:buClr>
                <a:schemeClr val="tx1"/>
              </a:buClr>
              <a:buFont typeface="Arial" charset="0"/>
              <a:buChar char="•"/>
            </a:pPr>
            <a:r>
              <a:rPr lang="en-US" sz="1800" dirty="0">
                <a:solidFill>
                  <a:schemeClr val="tx1"/>
                </a:solidFill>
                <a:latin typeface="Arial" charset="0"/>
                <a:ea typeface="Arial" charset="0"/>
                <a:cs typeface="Arial" charset="0"/>
              </a:rPr>
              <a:t>For questions about the program, please e-mail </a:t>
            </a:r>
            <a:r>
              <a:rPr lang="en-US" sz="1800" dirty="0" err="1">
                <a:solidFill>
                  <a:schemeClr val="tx1"/>
                </a:solidFill>
                <a:latin typeface="Arial" charset="0"/>
                <a:ea typeface="Arial" charset="0"/>
                <a:cs typeface="Arial" charset="0"/>
              </a:rPr>
              <a:t>programs@sonomacleanpower.org</a:t>
            </a:r>
            <a:r>
              <a:rPr lang="en-US" sz="1800" dirty="0">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val="111179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rmAutofit/>
          </a:bodyPr>
          <a:lstStyle/>
          <a:p>
            <a:pPr algn="l"/>
            <a:r>
              <a:rPr lang="en-US" sz="2400" b="1" dirty="0">
                <a:solidFill>
                  <a:schemeClr val="bg1"/>
                </a:solidFill>
                <a:latin typeface="Arial" charset="0"/>
                <a:cs typeface="Arial" charset="0"/>
              </a:rPr>
              <a:t>Advanced Energy Rebuild for Homes</a:t>
            </a: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58" y="787400"/>
            <a:ext cx="7064542" cy="571901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9975" y="2411070"/>
            <a:ext cx="919760" cy="919760"/>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0847" y="1444430"/>
            <a:ext cx="1603261" cy="504964"/>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0283" y="3792506"/>
            <a:ext cx="1544388" cy="824478"/>
          </a:xfrm>
          <a:prstGeom prst="rect">
            <a:avLst/>
          </a:prstGeom>
        </p:spPr>
      </p:pic>
    </p:spTree>
    <p:extLst>
      <p:ext uri="{BB962C8B-B14F-4D97-AF65-F5344CB8AC3E}">
        <p14:creationId xmlns:p14="http://schemas.microsoft.com/office/powerpoint/2010/main" val="11586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4991101"/>
            <a:ext cx="1500204" cy="1500204"/>
          </a:xfrm>
          <a:prstGeom prst="rect">
            <a:avLst/>
          </a:prstGeom>
        </p:spPr>
      </p:pic>
      <p:sp>
        <p:nvSpPr>
          <p:cNvPr id="34818" name="Title 1"/>
          <p:cNvSpPr>
            <a:spLocks noGrp="1"/>
          </p:cNvSpPr>
          <p:nvPr>
            <p:ph type="title" idx="4294967295"/>
          </p:nvPr>
        </p:nvSpPr>
        <p:spPr>
          <a:xfrm>
            <a:off x="0" y="0"/>
            <a:ext cx="7315200" cy="762000"/>
          </a:xfrm>
        </p:spPr>
        <p:txBody>
          <a:bodyPr>
            <a:normAutofit/>
          </a:bodyPr>
          <a:lstStyle/>
          <a:p>
            <a:pPr algn="l"/>
            <a:r>
              <a:rPr lang="en-US" sz="2400" b="1" dirty="0">
                <a:solidFill>
                  <a:schemeClr val="bg1"/>
                </a:solidFill>
                <a:latin typeface="Arial" charset="0"/>
                <a:cs typeface="Arial" charset="0"/>
              </a:rPr>
              <a:t>North Bay Community Resilience Initiative</a:t>
            </a:r>
          </a:p>
        </p:txBody>
      </p:sp>
      <p:sp>
        <p:nvSpPr>
          <p:cNvPr id="34819" name="TextBox 2"/>
          <p:cNvSpPr txBox="1">
            <a:spLocks noChangeArrowheads="1"/>
          </p:cNvSpPr>
          <p:nvPr/>
        </p:nvSpPr>
        <p:spPr bwMode="auto">
          <a:xfrm>
            <a:off x="1928813" y="2947988"/>
            <a:ext cx="184666" cy="338554"/>
          </a:xfrm>
          <a:prstGeom prst="rect">
            <a:avLst/>
          </a:prstGeom>
          <a:noFill/>
          <a:ln w="9525">
            <a:noFill/>
            <a:miter lim="800000"/>
            <a:headEnd/>
            <a:tailEnd/>
          </a:ln>
        </p:spPr>
        <p:txBody>
          <a:bodyPr wrap="none">
            <a:spAutoFit/>
          </a:bodyPr>
          <a:lstStyle/>
          <a:p>
            <a:endParaRPr lang="en-US" sz="1600">
              <a:latin typeface="Calibri" pitchFamily="34" charset="0"/>
            </a:endParaRPr>
          </a:p>
        </p:txBody>
      </p:sp>
      <p:sp>
        <p:nvSpPr>
          <p:cNvPr id="8" name="Content Placeholder 2"/>
          <p:cNvSpPr txBox="1">
            <a:spLocks/>
          </p:cNvSpPr>
          <p:nvPr/>
        </p:nvSpPr>
        <p:spPr bwMode="auto">
          <a:xfrm>
            <a:off x="144380" y="798001"/>
            <a:ext cx="6320589" cy="46734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4"/>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4"/>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4"/>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1" indent="0" algn="ctr">
              <a:buNone/>
            </a:pPr>
            <a:r>
              <a:rPr lang="en-US" sz="2200" dirty="0">
                <a:solidFill>
                  <a:schemeClr val="tx1"/>
                </a:solidFill>
                <a:latin typeface="Arial" panose="020B0604020202020204" pitchFamily="34" charset="0"/>
                <a:cs typeface="Arial" panose="020B0604020202020204" pitchFamily="34" charset="0"/>
              </a:rPr>
              <a:t>Team</a:t>
            </a:r>
          </a:p>
          <a:p>
            <a:pPr lvl="1"/>
            <a:endParaRPr lang="en-US" sz="1000" dirty="0">
              <a:solidFill>
                <a:schemeClr val="tx1"/>
              </a:solidFill>
              <a:latin typeface="Arial" panose="020B0604020202020204" pitchFamily="34" charset="0"/>
              <a:cs typeface="Arial" panose="020B0604020202020204" pitchFamily="34" charset="0"/>
            </a:endParaRP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Clean Coalition</a:t>
            </a: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Sonoma Clean Power</a:t>
            </a: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PG&amp;E</a:t>
            </a: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Rebuild North Bay</a:t>
            </a: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Center for Climate Protection</a:t>
            </a: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County of Sonoma, Energy &amp; Sustainability Division</a:t>
            </a: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Regional Climate Protection Authority</a:t>
            </a: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Bay Area Air Quality Management District</a:t>
            </a: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Design </a:t>
            </a:r>
            <a:r>
              <a:rPr lang="en-US" sz="1800" dirty="0" err="1">
                <a:solidFill>
                  <a:schemeClr val="tx1"/>
                </a:solidFill>
                <a:latin typeface="Arial" panose="020B0604020202020204" pitchFamily="34" charset="0"/>
                <a:cs typeface="Arial" panose="020B0604020202020204" pitchFamily="34" charset="0"/>
              </a:rPr>
              <a:t>AVEnues</a:t>
            </a:r>
            <a:r>
              <a:rPr lang="en-US" sz="1800" dirty="0">
                <a:solidFill>
                  <a:schemeClr val="tx1"/>
                </a:solidFill>
                <a:latin typeface="Arial" panose="020B0604020202020204" pitchFamily="34" charset="0"/>
                <a:cs typeface="Arial" panose="020B0604020202020204" pitchFamily="34" charset="0"/>
              </a:rPr>
              <a:t>, LLC — EE/ZNE expert Ann </a:t>
            </a:r>
            <a:r>
              <a:rPr lang="en-US" sz="1800" dirty="0" err="1">
                <a:solidFill>
                  <a:schemeClr val="tx1"/>
                </a:solidFill>
                <a:latin typeface="Arial" panose="020B0604020202020204" pitchFamily="34" charset="0"/>
                <a:cs typeface="Arial" panose="020B0604020202020204" pitchFamily="34" charset="0"/>
              </a:rPr>
              <a:t>Edminster</a:t>
            </a:r>
            <a:endParaRPr lang="en-US" sz="1800" dirty="0">
              <a:solidFill>
                <a:schemeClr val="tx1"/>
              </a:solidFill>
              <a:latin typeface="Arial" panose="020B0604020202020204" pitchFamily="34" charset="0"/>
              <a:cs typeface="Arial" panose="020B0604020202020204" pitchFamily="34" charset="0"/>
            </a:endParaRPr>
          </a:p>
          <a:p>
            <a:pPr lvl="1">
              <a:buClr>
                <a:schemeClr val="tx1"/>
              </a:buClr>
              <a:buFont typeface="Arial" charset="0"/>
              <a:buChar char="•"/>
            </a:pPr>
            <a:r>
              <a:rPr lang="en-US" sz="1800" dirty="0">
                <a:solidFill>
                  <a:schemeClr val="tx1"/>
                </a:solidFill>
                <a:latin typeface="Arial" panose="020B0604020202020204" pitchFamily="34" charset="0"/>
                <a:cs typeface="Arial" panose="020B0604020202020204" pitchFamily="34" charset="0"/>
              </a:rPr>
              <a:t>Stone Edge Farm Microgrid</a:t>
            </a: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5843" y="1138804"/>
            <a:ext cx="1020863" cy="1020863"/>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6949" y="982321"/>
            <a:ext cx="1856707" cy="584789"/>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90311" y="2417215"/>
            <a:ext cx="2392148" cy="1196074"/>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83406" y="4865787"/>
            <a:ext cx="948731" cy="948731"/>
          </a:xfrm>
          <a:prstGeom prst="rect">
            <a:avLst/>
          </a:prstGeom>
        </p:spPr>
      </p:pic>
      <p:pic>
        <p:nvPicPr>
          <p:cNvPr id="7" name="Picture 6"/>
          <p:cNvPicPr>
            <a:picLocks noChangeAspect="1"/>
          </p:cNvPicPr>
          <p:nvPr/>
        </p:nvPicPr>
        <p:blipFill>
          <a:blip r:embed="rId9"/>
          <a:stretch>
            <a:fillRect/>
          </a:stretch>
        </p:blipFill>
        <p:spPr>
          <a:xfrm>
            <a:off x="6646506" y="3707115"/>
            <a:ext cx="2080040" cy="995081"/>
          </a:xfrm>
          <a:prstGeom prst="rect">
            <a:avLst/>
          </a:prstGeom>
        </p:spPr>
      </p:pic>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05389" y="5404867"/>
            <a:ext cx="1611132" cy="664765"/>
          </a:xfrm>
          <a:prstGeom prst="rect">
            <a:avLst/>
          </a:prstGeom>
        </p:spPr>
      </p:pic>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05446" y="1847583"/>
            <a:ext cx="1544388" cy="824478"/>
          </a:xfrm>
          <a:prstGeom prst="rect">
            <a:avLst/>
          </a:prstGeom>
        </p:spPr>
      </p:pic>
      <p:pic>
        <p:nvPicPr>
          <p:cNvPr id="2" name="Picture 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83225" y="4865787"/>
            <a:ext cx="1132150" cy="890505"/>
          </a:xfrm>
          <a:prstGeom prst="rect">
            <a:avLst/>
          </a:prstGeom>
        </p:spPr>
      </p:pic>
      <p:sp>
        <p:nvSpPr>
          <p:cNvPr id="10" name="TextBox 9"/>
          <p:cNvSpPr txBox="1"/>
          <p:nvPr/>
        </p:nvSpPr>
        <p:spPr>
          <a:xfrm>
            <a:off x="6978594" y="5737250"/>
            <a:ext cx="1747952" cy="646331"/>
          </a:xfrm>
          <a:prstGeom prst="rect">
            <a:avLst/>
          </a:prstGeom>
          <a:noFill/>
        </p:spPr>
        <p:txBody>
          <a:bodyPr wrap="square" rtlCol="0">
            <a:spAutoFit/>
          </a:bodyPr>
          <a:lstStyle/>
          <a:p>
            <a:pPr algn="ctr"/>
            <a:r>
              <a:rPr lang="en-US"/>
              <a:t>Stone Edge Farm Microgrid</a:t>
            </a:r>
          </a:p>
        </p:txBody>
      </p:sp>
    </p:spTree>
    <p:extLst>
      <p:ext uri="{BB962C8B-B14F-4D97-AF65-F5344CB8AC3E}">
        <p14:creationId xmlns:p14="http://schemas.microsoft.com/office/powerpoint/2010/main" val="1205477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(nonprofit) mission</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p:cNvSpPr txBox="1"/>
          <p:nvPr/>
        </p:nvSpPr>
        <p:spPr>
          <a:xfrm>
            <a:off x="1155700" y="2260600"/>
            <a:ext cx="6832600" cy="1815882"/>
          </a:xfrm>
          <a:prstGeom prst="rect">
            <a:avLst/>
          </a:prstGeom>
          <a:noFill/>
        </p:spPr>
        <p:txBody>
          <a:bodyPr wrap="square" rtlCol="0">
            <a:spAutoFit/>
          </a:bodyPr>
          <a:lstStyle/>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p:txBody>
      </p:sp>
    </p:spTree>
    <p:extLst>
      <p:ext uri="{BB962C8B-B14F-4D97-AF65-F5344CB8AC3E}">
        <p14:creationId xmlns:p14="http://schemas.microsoft.com/office/powerpoint/2010/main" val="727683163"/>
      </p:ext>
    </p:extLst>
  </p:cSld>
  <p:clrMapOvr>
    <a:masterClrMapping/>
  </p:clrMapOvr>
  <mc:AlternateContent xmlns:mc="http://schemas.openxmlformats.org/markup-compatibility/2006" xmlns:p14="http://schemas.microsoft.com/office/powerpoint/2010/main">
    <mc:Choice Requires="p14">
      <p:transition spd="slow" p14:dur="2000" advTm="13649"/>
    </mc:Choice>
    <mc:Fallback xmlns="">
      <p:transition xmlns:p14="http://schemas.microsoft.com/office/powerpoint/2010/main" spd="slow" advTm="1364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a:solidFill>
                  <a:schemeClr val="bg1"/>
                </a:solidFill>
                <a:latin typeface="Arial" pitchFamily="34" charset="0"/>
                <a:cs typeface="Arial" pitchFamily="34" charset="0"/>
              </a:rPr>
              <a:t>Expertise areas</a:t>
            </a:r>
          </a:p>
        </p:txBody>
      </p:sp>
      <p:pic>
        <p:nvPicPr>
          <p:cNvPr id="6" name="Picture 4" descr="http://pixabay.com/static/uploads/photo/2014/11/10/11/43/map-525349_64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5334" y="1939554"/>
            <a:ext cx="2009449" cy="1193110"/>
          </a:xfrm>
          <a:prstGeom prst="rect">
            <a:avLst/>
          </a:prstGeom>
          <a:noFill/>
        </p:spPr>
      </p:pic>
      <p:sp>
        <p:nvSpPr>
          <p:cNvPr id="8" name="Rectangle 7"/>
          <p:cNvSpPr/>
          <p:nvPr/>
        </p:nvSpPr>
        <p:spPr>
          <a:xfrm>
            <a:off x="204250" y="3314699"/>
            <a:ext cx="2156901" cy="560392"/>
          </a:xfrm>
          <a:prstGeom prst="rect">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Analysis &amp; Planning</a:t>
            </a:r>
          </a:p>
        </p:txBody>
      </p:sp>
      <p:sp>
        <p:nvSpPr>
          <p:cNvPr id="9" name="Rectangle 8"/>
          <p:cNvSpPr/>
          <p:nvPr/>
        </p:nvSpPr>
        <p:spPr>
          <a:xfrm>
            <a:off x="4589984" y="2665416"/>
            <a:ext cx="2156901" cy="1209675"/>
          </a:xfrm>
          <a:prstGeom prst="rect">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Program and Policy Design</a:t>
            </a:r>
          </a:p>
        </p:txBody>
      </p:sp>
      <p:sp>
        <p:nvSpPr>
          <p:cNvPr id="10" name="Rectangle 9"/>
          <p:cNvSpPr/>
          <p:nvPr/>
        </p:nvSpPr>
        <p:spPr>
          <a:xfrm>
            <a:off x="6782850" y="2269066"/>
            <a:ext cx="2156901" cy="1606024"/>
          </a:xfrm>
          <a:prstGeom prst="rect">
            <a:avLst/>
          </a:prstGeom>
          <a:solidFill>
            <a:srgbClr val="60606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Community Microgrid Projects</a:t>
            </a:r>
          </a:p>
        </p:txBody>
      </p:sp>
      <p:sp>
        <p:nvSpPr>
          <p:cNvPr id="15" name="Rectangle 14"/>
          <p:cNvSpPr/>
          <p:nvPr/>
        </p:nvSpPr>
        <p:spPr>
          <a:xfrm>
            <a:off x="2397117" y="3031066"/>
            <a:ext cx="2156901" cy="844025"/>
          </a:xfrm>
          <a:prstGeom prst="rect">
            <a:avLst/>
          </a:prstGeom>
          <a:solidFill>
            <a:srgbClr val="606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Grid Modeling &amp; Optimization</a:t>
            </a:r>
          </a:p>
        </p:txBody>
      </p:sp>
      <p:pic>
        <p:nvPicPr>
          <p:cNvPr id="2" name="Picture 1" descr="imag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8020" y="1939437"/>
            <a:ext cx="1229360" cy="1229360"/>
          </a:xfrm>
          <a:prstGeom prst="rect">
            <a:avLst/>
          </a:prstGeom>
        </p:spPr>
      </p:pic>
      <p:pic>
        <p:nvPicPr>
          <p:cNvPr id="11" name="Picture 10" descr="screen-shot-2010-07-06-at-1.39.28-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5135" y="772466"/>
            <a:ext cx="2213496" cy="1566038"/>
          </a:xfrm>
          <a:prstGeom prst="rect">
            <a:avLst/>
          </a:prstGeom>
        </p:spPr>
      </p:pic>
      <p:pic>
        <p:nvPicPr>
          <p:cNvPr id="17" name="Picture 16" descr="solar-panels-electricity-markets.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06016" y="1171986"/>
            <a:ext cx="1500980" cy="1356818"/>
          </a:xfrm>
          <a:prstGeom prst="rect">
            <a:avLst/>
          </a:prstGeom>
        </p:spPr>
      </p:pic>
      <p:sp>
        <p:nvSpPr>
          <p:cNvPr id="18" name="TextBox 17">
            <a:extLst>
              <a:ext uri="{FF2B5EF4-FFF2-40B4-BE49-F238E27FC236}">
                <a16:creationId xmlns:a16="http://schemas.microsoft.com/office/drawing/2014/main" id="{E7CADA68-8D0A-1A4F-9DF9-F22FDDA3946D}"/>
              </a:ext>
            </a:extLst>
          </p:cNvPr>
          <p:cNvSpPr txBox="1"/>
          <p:nvPr/>
        </p:nvSpPr>
        <p:spPr>
          <a:xfrm>
            <a:off x="2455334" y="3962400"/>
            <a:ext cx="2134650" cy="123110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Powerflow modeling;  DER optimization </a:t>
            </a:r>
          </a:p>
          <a:p>
            <a:pPr marL="285750" indent="-285750">
              <a:buFont typeface="Arial"/>
              <a:buChar char="•"/>
            </a:pPr>
            <a:r>
              <a:rPr lang="en-US" sz="1400" dirty="0">
                <a:latin typeface="Arial" panose="020B0604020202020204" pitchFamily="34" charset="0"/>
                <a:cs typeface="Arial" panose="020B0604020202020204" pitchFamily="34" charset="0"/>
              </a:rPr>
              <a:t>PG&amp;E</a:t>
            </a:r>
          </a:p>
          <a:p>
            <a:pPr marL="285750" indent="-285750">
              <a:buFont typeface="Arial"/>
              <a:buChar char="•"/>
            </a:pPr>
            <a:r>
              <a:rPr lang="en-US" sz="1400" dirty="0">
                <a:latin typeface="Arial" panose="020B0604020202020204" pitchFamily="34" charset="0"/>
                <a:cs typeface="Arial" panose="020B0604020202020204" pitchFamily="34" charset="0"/>
              </a:rPr>
              <a:t>PSEG </a:t>
            </a:r>
          </a:p>
          <a:p>
            <a:pPr marL="285750" indent="-285750">
              <a:buFont typeface="Arial"/>
              <a:buChar char="•"/>
            </a:pPr>
            <a:r>
              <a:rPr lang="en-US" sz="1400" dirty="0">
                <a:latin typeface="Arial" panose="020B0604020202020204" pitchFamily="34" charset="0"/>
                <a:cs typeface="Arial" panose="020B0604020202020204" pitchFamily="34" charset="0"/>
              </a:rPr>
              <a:t>SCE</a:t>
            </a:r>
          </a:p>
        </p:txBody>
      </p:sp>
      <p:sp>
        <p:nvSpPr>
          <p:cNvPr id="19" name="TextBox 18">
            <a:extLst>
              <a:ext uri="{FF2B5EF4-FFF2-40B4-BE49-F238E27FC236}">
                <a16:creationId xmlns:a16="http://schemas.microsoft.com/office/drawing/2014/main" id="{7A0B2FAB-6FA9-CC44-943E-48D6A8F100C4}"/>
              </a:ext>
            </a:extLst>
          </p:cNvPr>
          <p:cNvSpPr txBox="1"/>
          <p:nvPr/>
        </p:nvSpPr>
        <p:spPr>
          <a:xfrm>
            <a:off x="4617517" y="3919536"/>
            <a:ext cx="2192867" cy="233910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Grid planning, procurement, and interconnection </a:t>
            </a:r>
          </a:p>
          <a:p>
            <a:pPr marL="285750" indent="-285750">
              <a:buFont typeface="Arial"/>
              <a:buChar char="•"/>
            </a:pPr>
            <a:r>
              <a:rPr lang="en-US" sz="1400" dirty="0">
                <a:latin typeface="Arial" panose="020B0604020202020204" pitchFamily="34" charset="0"/>
                <a:cs typeface="Arial" panose="020B0604020202020204" pitchFamily="34" charset="0"/>
              </a:rPr>
              <a:t>LADWP, Fort Collins, PSEG</a:t>
            </a:r>
          </a:p>
          <a:p>
            <a:pPr marL="285750" indent="-285750">
              <a:buFont typeface="Arial"/>
              <a:buChar char="•"/>
            </a:pPr>
            <a:r>
              <a:rPr lang="en-US" sz="1400" dirty="0">
                <a:latin typeface="Arial" panose="020B0604020202020204" pitchFamily="34" charset="0"/>
                <a:cs typeface="Arial" panose="020B0604020202020204" pitchFamily="34" charset="0"/>
              </a:rPr>
              <a:t>City of Palo Alto (FIT and solar canopy RFP)</a:t>
            </a:r>
          </a:p>
          <a:p>
            <a:pPr marL="285750" indent="-285750">
              <a:buFont typeface="Arial"/>
              <a:buChar char="•"/>
            </a:pPr>
            <a:r>
              <a:rPr lang="en-US" sz="1400" dirty="0">
                <a:latin typeface="Arial" panose="020B0604020202020204" pitchFamily="34" charset="0"/>
                <a:cs typeface="Arial" panose="020B0604020202020204" pitchFamily="34" charset="0"/>
              </a:rPr>
              <a:t>RAM, </a:t>
            </a:r>
            <a:r>
              <a:rPr lang="en-US" sz="1400" dirty="0" err="1">
                <a:latin typeface="Arial" panose="020B0604020202020204" pitchFamily="34" charset="0"/>
                <a:cs typeface="Arial" panose="020B0604020202020204" pitchFamily="34" charset="0"/>
              </a:rPr>
              <a:t>ReMAT</a:t>
            </a:r>
            <a:endParaRPr lang="en-US" sz="1400" dirty="0">
              <a:latin typeface="Arial" panose="020B0604020202020204" pitchFamily="34" charset="0"/>
              <a:cs typeface="Arial" panose="020B0604020202020204" pitchFamily="34" charset="0"/>
            </a:endParaRPr>
          </a:p>
          <a:p>
            <a:pPr marL="285750" indent="-285750">
              <a:buFont typeface="Arial"/>
              <a:buChar char="•"/>
            </a:pPr>
            <a:r>
              <a:rPr lang="en-US" sz="1400" dirty="0">
                <a:latin typeface="Arial" panose="020B0604020202020204" pitchFamily="34" charset="0"/>
                <a:cs typeface="Arial" panose="020B0604020202020204" pitchFamily="34" charset="0"/>
              </a:rPr>
              <a:t>Rule 21 &amp; FERC</a:t>
            </a:r>
          </a:p>
        </p:txBody>
      </p:sp>
      <p:sp>
        <p:nvSpPr>
          <p:cNvPr id="20" name="TextBox 19">
            <a:extLst>
              <a:ext uri="{FF2B5EF4-FFF2-40B4-BE49-F238E27FC236}">
                <a16:creationId xmlns:a16="http://schemas.microsoft.com/office/drawing/2014/main" id="{9BBE64DE-834E-5744-8893-8022A2A778DA}"/>
              </a:ext>
            </a:extLst>
          </p:cNvPr>
          <p:cNvSpPr txBox="1"/>
          <p:nvPr/>
        </p:nvSpPr>
        <p:spPr>
          <a:xfrm>
            <a:off x="6849573" y="3937000"/>
            <a:ext cx="2204478" cy="123110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Design and implementation</a:t>
            </a:r>
          </a:p>
          <a:p>
            <a:pPr marL="285750" indent="-285750">
              <a:buFont typeface="Arial"/>
              <a:buChar char="•"/>
            </a:pPr>
            <a:r>
              <a:rPr lang="en-US" sz="1400" dirty="0">
                <a:latin typeface="Arial" panose="020B0604020202020204" pitchFamily="34" charset="0"/>
                <a:cs typeface="Arial" panose="020B0604020202020204" pitchFamily="34" charset="0"/>
              </a:rPr>
              <a:t>San Francisco, CA</a:t>
            </a:r>
          </a:p>
          <a:p>
            <a:pPr marL="285750" indent="-285750">
              <a:buFont typeface="Arial"/>
              <a:buChar char="•"/>
            </a:pPr>
            <a:r>
              <a:rPr lang="en-US" sz="1400" dirty="0">
                <a:latin typeface="Arial" panose="020B0604020202020204" pitchFamily="34" charset="0"/>
                <a:cs typeface="Arial" panose="020B0604020202020204" pitchFamily="34" charset="0"/>
              </a:rPr>
              <a:t>Long Island, NY</a:t>
            </a:r>
          </a:p>
          <a:p>
            <a:pPr marL="285750" indent="-285750">
              <a:buFont typeface="Arial"/>
              <a:buChar char="•"/>
            </a:pPr>
            <a:r>
              <a:rPr lang="en-US" sz="1400" dirty="0">
                <a:latin typeface="Arial" panose="020B0604020202020204" pitchFamily="34" charset="0"/>
                <a:cs typeface="Arial" panose="020B0604020202020204" pitchFamily="34" charset="0"/>
              </a:rPr>
              <a:t>U.S. Virgin Islands</a:t>
            </a:r>
          </a:p>
        </p:txBody>
      </p:sp>
      <p:sp>
        <p:nvSpPr>
          <p:cNvPr id="21" name="TextBox 20">
            <a:extLst>
              <a:ext uri="{FF2B5EF4-FFF2-40B4-BE49-F238E27FC236}">
                <a16:creationId xmlns:a16="http://schemas.microsoft.com/office/drawing/2014/main" id="{A60D7D53-1D46-4842-B4D3-257897F51F7B}"/>
              </a:ext>
            </a:extLst>
          </p:cNvPr>
          <p:cNvSpPr txBox="1"/>
          <p:nvPr/>
        </p:nvSpPr>
        <p:spPr>
          <a:xfrm>
            <a:off x="240216" y="3962400"/>
            <a:ext cx="2156901" cy="147732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Full cost and value accounting for DER; siting analysis</a:t>
            </a:r>
          </a:p>
          <a:p>
            <a:pPr marL="285750" indent="-285750">
              <a:buFont typeface="Arial"/>
              <a:buChar char="•"/>
            </a:pPr>
            <a:r>
              <a:rPr lang="en-US" sz="1400" dirty="0">
                <a:latin typeface="Arial" panose="020B0604020202020204" pitchFamily="34" charset="0"/>
                <a:cs typeface="Arial" panose="020B0604020202020204" pitchFamily="34" charset="0"/>
              </a:rPr>
              <a:t>PG&amp;E</a:t>
            </a:r>
          </a:p>
          <a:p>
            <a:pPr marL="285750" indent="-285750">
              <a:buFont typeface="Arial"/>
              <a:buChar char="•"/>
            </a:pPr>
            <a:r>
              <a:rPr lang="en-US" sz="1400" dirty="0">
                <a:latin typeface="Arial" panose="020B0604020202020204" pitchFamily="34" charset="0"/>
                <a:cs typeface="Arial" panose="020B0604020202020204" pitchFamily="34" charset="0"/>
              </a:rPr>
              <a:t>PSEG</a:t>
            </a:r>
          </a:p>
          <a:p>
            <a:pPr marL="285750" indent="-285750">
              <a:buFont typeface="Arial"/>
              <a:buChar char="•"/>
            </a:pPr>
            <a:r>
              <a:rPr lang="en-US" sz="1400" dirty="0">
                <a:latin typeface="Arial" panose="020B0604020202020204" pitchFamily="34" charset="0"/>
                <a:cs typeface="Arial" panose="020B0604020202020204" pitchFamily="34" charset="0"/>
              </a:rPr>
              <a:t>SCE</a:t>
            </a:r>
          </a:p>
        </p:txBody>
      </p:sp>
    </p:spTree>
    <p:extLst>
      <p:ext uri="{BB962C8B-B14F-4D97-AF65-F5344CB8AC3E}">
        <p14:creationId xmlns:p14="http://schemas.microsoft.com/office/powerpoint/2010/main" val="1567755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12714" y="4863114"/>
            <a:ext cx="5899149" cy="945417"/>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0" y="0"/>
            <a:ext cx="7416800" cy="762000"/>
          </a:xfrm>
        </p:spPr>
        <p:txBody>
          <a:bodyPr>
            <a:noAutofit/>
          </a:bodyPr>
          <a:lstStyle/>
          <a:p>
            <a:r>
              <a:rPr lang="en-US" dirty="0"/>
              <a:t>Energy is critical infrastructure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3799" y="869178"/>
            <a:ext cx="2651125" cy="1946991"/>
          </a:xfrm>
          <a:prstGeom prst="rect">
            <a:avLst/>
          </a:prstGeom>
        </p:spPr>
      </p:pic>
      <p:pic>
        <p:nvPicPr>
          <p:cNvPr id="6" name="Picture 5"/>
          <p:cNvPicPr>
            <a:picLocks noChangeAspect="1"/>
          </p:cNvPicPr>
          <p:nvPr/>
        </p:nvPicPr>
        <p:blipFill>
          <a:blip r:embed="rId4"/>
          <a:stretch>
            <a:fillRect/>
          </a:stretch>
        </p:blipFill>
        <p:spPr>
          <a:xfrm>
            <a:off x="6273799" y="2767823"/>
            <a:ext cx="2651126" cy="1689100"/>
          </a:xfrm>
          <a:prstGeom prst="rect">
            <a:avLst/>
          </a:prstGeom>
        </p:spPr>
      </p:pic>
      <p:pic>
        <p:nvPicPr>
          <p:cNvPr id="9" name="Picture 8"/>
          <p:cNvPicPr>
            <a:picLocks noChangeAspect="1"/>
          </p:cNvPicPr>
          <p:nvPr/>
        </p:nvPicPr>
        <p:blipFill>
          <a:blip r:embed="rId5"/>
          <a:stretch>
            <a:fillRect/>
          </a:stretch>
        </p:blipFill>
        <p:spPr>
          <a:xfrm>
            <a:off x="6273799" y="4456923"/>
            <a:ext cx="2651126" cy="2007177"/>
          </a:xfrm>
          <a:prstGeom prst="rect">
            <a:avLst/>
          </a:prstGeom>
        </p:spPr>
      </p:pic>
      <p:sp>
        <p:nvSpPr>
          <p:cNvPr id="8" name="TextBox 7"/>
          <p:cNvSpPr txBox="1"/>
          <p:nvPr/>
        </p:nvSpPr>
        <p:spPr>
          <a:xfrm>
            <a:off x="374650" y="1024097"/>
            <a:ext cx="5575278" cy="3539430"/>
          </a:xfrm>
          <a:prstGeom prst="rect">
            <a:avLst/>
          </a:prstGeom>
          <a:noFill/>
          <a:ln>
            <a:noFill/>
          </a:ln>
          <a:scene3d>
            <a:camera prst="orthographicFront"/>
            <a:lightRig rig="threePt" dir="t"/>
          </a:scene3d>
          <a:sp3d>
            <a:bevelT/>
          </a:sp3d>
        </p:spPr>
        <p:txBody>
          <a:bodyPr wrap="square" rtlCol="0">
            <a:spAutoFit/>
          </a:bodyPr>
          <a:lstStyle/>
          <a:p>
            <a:pPr algn="ctr"/>
            <a:endParaRPr lang="en-US" sz="1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Our legacy, centralized energy architecture carries multiple critical risks. </a:t>
            </a:r>
          </a:p>
          <a:p>
            <a:pPr marL="285750" indent="-285750">
              <a:buFont typeface="Arial" charset="0"/>
              <a:buChar char="•"/>
            </a:pPr>
            <a:endParaRPr lang="en-US" sz="1600" dirty="0">
              <a:latin typeface="Arial" panose="020B0604020202020204" pitchFamily="34" charset="0"/>
              <a:cs typeface="Arial" panose="020B0604020202020204" pitchFamily="34" charset="0"/>
            </a:endParaRPr>
          </a:p>
          <a:p>
            <a:pPr marL="285750" indent="-285750">
              <a:buFont typeface="Arial" charset="0"/>
              <a:buChar char="•"/>
            </a:pPr>
            <a:r>
              <a:rPr lang="en-US" sz="1600" dirty="0">
                <a:latin typeface="Arial" panose="020B0604020202020204" pitchFamily="34" charset="0"/>
                <a:cs typeface="Arial" panose="020B0604020202020204" pitchFamily="34" charset="0"/>
              </a:rPr>
              <a:t>This architecture is </a:t>
            </a:r>
            <a:r>
              <a:rPr lang="en-US" sz="1600" b="1" dirty="0">
                <a:latin typeface="Arial" panose="020B0604020202020204" pitchFamily="34" charset="0"/>
                <a:cs typeface="Arial" panose="020B0604020202020204" pitchFamily="34" charset="0"/>
              </a:rPr>
              <a:t>costly, aging, inefficient,</a:t>
            </a:r>
            <a:r>
              <a:rPr lang="en-US" sz="1600" dirty="0">
                <a:latin typeface="Arial" panose="020B0604020202020204" pitchFamily="34" charset="0"/>
                <a:cs typeface="Arial" panose="020B0604020202020204" pitchFamily="34" charset="0"/>
              </a:rPr>
              <a:t> and a </a:t>
            </a:r>
            <a:r>
              <a:rPr lang="en-US" sz="1600" b="1" dirty="0">
                <a:latin typeface="Arial" panose="020B0604020202020204" pitchFamily="34" charset="0"/>
                <a:cs typeface="Arial" panose="020B0604020202020204" pitchFamily="34" charset="0"/>
              </a:rPr>
              <a:t>highly vulnerable security risk</a:t>
            </a:r>
          </a:p>
          <a:p>
            <a:pPr marL="285750" indent="-285750">
              <a:buFont typeface="Arial" charset="0"/>
              <a:buChar char="•"/>
            </a:pPr>
            <a:endParaRPr lang="en-US" sz="1000" dirty="0">
              <a:latin typeface="Arial" panose="020B0604020202020204" pitchFamily="34" charset="0"/>
              <a:cs typeface="Arial" panose="020B0604020202020204" pitchFamily="34" charset="0"/>
            </a:endParaRPr>
          </a:p>
          <a:p>
            <a:pPr marL="285750" indent="-285750">
              <a:buFont typeface="Arial" charset="0"/>
              <a:buChar char="•"/>
            </a:pPr>
            <a:r>
              <a:rPr lang="en-US" sz="1600" b="1" dirty="0">
                <a:latin typeface="Arial" panose="020B0604020202020204" pitchFamily="34" charset="0"/>
                <a:cs typeface="Arial" panose="020B0604020202020204" pitchFamily="34" charset="0"/>
              </a:rPr>
              <a:t>Extreme weather events </a:t>
            </a:r>
            <a:r>
              <a:rPr lang="en-US" sz="1600" dirty="0">
                <a:latin typeface="Arial" panose="020B0604020202020204" pitchFamily="34" charset="0"/>
                <a:cs typeface="Arial" panose="020B0604020202020204" pitchFamily="34" charset="0"/>
              </a:rPr>
              <a:t>are occurring more frequently, further demonstrating the </a:t>
            </a:r>
            <a:r>
              <a:rPr lang="en-US" sz="1600" b="1" dirty="0">
                <a:latin typeface="Arial" panose="020B0604020202020204" pitchFamily="34" charset="0"/>
                <a:cs typeface="Arial" panose="020B0604020202020204" pitchFamily="34" charset="0"/>
              </a:rPr>
              <a:t>vulnerability</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high cost </a:t>
            </a:r>
          </a:p>
          <a:p>
            <a:pPr marL="285750" indent="-285750">
              <a:buFont typeface="Arial" charset="0"/>
              <a:buChar char="•"/>
            </a:pPr>
            <a:endParaRPr lang="en-US" sz="1000" dirty="0">
              <a:latin typeface="Arial" panose="020B0604020202020204" pitchFamily="34" charset="0"/>
              <a:cs typeface="Arial" panose="020B0604020202020204" pitchFamily="34" charset="0"/>
            </a:endParaRPr>
          </a:p>
          <a:p>
            <a:pPr marL="285750" indent="-285750">
              <a:buFont typeface="Arial" charset="0"/>
              <a:buChar char="•"/>
            </a:pPr>
            <a:r>
              <a:rPr lang="en-US" sz="1600" b="1" dirty="0">
                <a:latin typeface="Arial" panose="020B0604020202020204" pitchFamily="34" charset="0"/>
                <a:cs typeface="Arial" panose="020B0604020202020204" pitchFamily="34" charset="0"/>
              </a:rPr>
              <a:t>Cyber attacks </a:t>
            </a:r>
            <a:r>
              <a:rPr lang="en-US" sz="1600" dirty="0">
                <a:latin typeface="Arial" panose="020B0604020202020204" pitchFamily="34" charset="0"/>
                <a:cs typeface="Arial" panose="020B0604020202020204" pitchFamily="34" charset="0"/>
              </a:rPr>
              <a:t>are a </a:t>
            </a:r>
            <a:r>
              <a:rPr lang="en-US" sz="1600" b="1" dirty="0">
                <a:latin typeface="Arial" panose="020B0604020202020204" pitchFamily="34" charset="0"/>
                <a:cs typeface="Arial" panose="020B0604020202020204" pitchFamily="34" charset="0"/>
              </a:rPr>
              <a:t>growing risk, </a:t>
            </a:r>
            <a:r>
              <a:rPr lang="en-US" sz="1600" dirty="0">
                <a:latin typeface="Arial" panose="020B0604020202020204" pitchFamily="34" charset="0"/>
                <a:cs typeface="Arial" panose="020B0604020202020204" pitchFamily="34" charset="0"/>
              </a:rPr>
              <a:t>and</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 attack on a centralized system can</a:t>
            </a:r>
            <a:r>
              <a:rPr lang="en-US" sz="1600" b="1" dirty="0">
                <a:latin typeface="Arial" panose="020B0604020202020204" pitchFamily="34" charset="0"/>
                <a:cs typeface="Arial" panose="020B0604020202020204" pitchFamily="34" charset="0"/>
              </a:rPr>
              <a:t> affect millions</a:t>
            </a:r>
          </a:p>
          <a:p>
            <a:endParaRPr lang="en-US" sz="1000" dirty="0">
              <a:latin typeface="Arial" panose="020B0604020202020204" pitchFamily="34" charset="0"/>
              <a:cs typeface="Arial" panose="020B0604020202020204" pitchFamily="34" charset="0"/>
            </a:endParaRPr>
          </a:p>
          <a:p>
            <a:pPr marL="285750" indent="-285750">
              <a:buFont typeface="Arial" charset="0"/>
              <a:buChar char="•"/>
            </a:pPr>
            <a:r>
              <a:rPr lang="en-US" sz="1600" dirty="0">
                <a:latin typeface="Arial" panose="020B0604020202020204" pitchFamily="34" charset="0"/>
                <a:cs typeface="Arial" panose="020B0604020202020204" pitchFamily="34" charset="0"/>
              </a:rPr>
              <a:t>To ensure both</a:t>
            </a:r>
            <a:r>
              <a:rPr lang="en-US" sz="1600" b="1" dirty="0">
                <a:latin typeface="Arial" panose="020B0604020202020204" pitchFamily="34" charset="0"/>
                <a:cs typeface="Arial" panose="020B0604020202020204" pitchFamily="34" charset="0"/>
              </a:rPr>
              <a:t> local and national security, </a:t>
            </a:r>
            <a:r>
              <a:rPr lang="en-US" sz="1600" dirty="0">
                <a:latin typeface="Arial" panose="020B0604020202020204" pitchFamily="34" charset="0"/>
                <a:cs typeface="Arial" panose="020B0604020202020204" pitchFamily="34" charset="0"/>
              </a:rPr>
              <a:t>we must move quickly to a new solution</a:t>
            </a:r>
          </a:p>
        </p:txBody>
      </p:sp>
      <p:sp>
        <p:nvSpPr>
          <p:cNvPr id="3" name="TextBox 2"/>
          <p:cNvSpPr txBox="1"/>
          <p:nvPr/>
        </p:nvSpPr>
        <p:spPr>
          <a:xfrm>
            <a:off x="231772" y="5012658"/>
            <a:ext cx="5899149" cy="646331"/>
          </a:xfrm>
          <a:prstGeom prst="rect">
            <a:avLst/>
          </a:prstGeom>
          <a:noFill/>
        </p:spPr>
        <p:txBody>
          <a:bodyPr wrap="square" rtlCol="0">
            <a:spAutoFit/>
          </a:bodyPr>
          <a:lstStyle/>
          <a:p>
            <a:pPr marL="0" lvl="1" algn="ctr"/>
            <a:r>
              <a:rPr lang="en-US" b="1" dirty="0">
                <a:latin typeface="Arial" panose="020B0604020202020204" pitchFamily="34" charset="0"/>
                <a:cs typeface="Arial" panose="020B0604020202020204" pitchFamily="34" charset="0"/>
              </a:rPr>
              <a:t>Community Microgrids:</a:t>
            </a:r>
          </a:p>
          <a:p>
            <a:pPr marL="0" lvl="1" algn="ctr"/>
            <a:r>
              <a:rPr lang="en-US" b="1" dirty="0">
                <a:latin typeface="Arial" panose="020B0604020202020204" pitchFamily="34" charset="0"/>
                <a:cs typeface="Arial" panose="020B0604020202020204" pitchFamily="34" charset="0"/>
              </a:rPr>
              <a:t>Cleaner, more reliable and resilient, more affordable </a:t>
            </a:r>
          </a:p>
        </p:txBody>
      </p:sp>
    </p:spTree>
    <p:extLst>
      <p:ext uri="{BB962C8B-B14F-4D97-AF65-F5344CB8AC3E}">
        <p14:creationId xmlns:p14="http://schemas.microsoft.com/office/powerpoint/2010/main" val="48505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5" name="Picture 4"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
        <p:nvSpPr>
          <p:cNvPr id="8" name="TextBox 7"/>
          <p:cNvSpPr txBox="1"/>
          <p:nvPr/>
        </p:nvSpPr>
        <p:spPr>
          <a:xfrm>
            <a:off x="5645150" y="6183124"/>
            <a:ext cx="3340100" cy="292388"/>
          </a:xfrm>
          <a:prstGeom prst="rect">
            <a:avLst/>
          </a:prstGeom>
          <a:noFill/>
        </p:spPr>
        <p:txBody>
          <a:bodyPr wrap="square" rtlCol="0">
            <a:spAutoFit/>
          </a:bodyPr>
          <a:lstStyle/>
          <a:p>
            <a:pPr algn="r"/>
            <a:r>
              <a:rPr lang="en-US" sz="1300" i="1" dirty="0"/>
              <a:t>Source: Oncor Electric Delivery Company</a:t>
            </a:r>
          </a:p>
        </p:txBody>
      </p:sp>
      <p:pic>
        <p:nvPicPr>
          <p:cNvPr id="3" name="Picture 2" descr="grid.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6027" y="851187"/>
            <a:ext cx="5765456" cy="5333048"/>
          </a:xfrm>
          <a:prstGeom prst="rect">
            <a:avLst/>
          </a:prstGeom>
        </p:spPr>
      </p:pic>
      <p:sp>
        <p:nvSpPr>
          <p:cNvPr id="9" name="Rounded Rectangle 8"/>
          <p:cNvSpPr/>
          <p:nvPr/>
        </p:nvSpPr>
        <p:spPr>
          <a:xfrm>
            <a:off x="1735377" y="3721099"/>
            <a:ext cx="1807923" cy="965201"/>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0" y="0"/>
            <a:ext cx="7416800" cy="762000"/>
          </a:xfrm>
        </p:spPr>
        <p:txBody>
          <a:bodyPr>
            <a:noAutofit/>
          </a:bodyPr>
          <a:lstStyle/>
          <a:p>
            <a:r>
              <a:rPr lang="en-US" dirty="0"/>
              <a:t>Traditional </a:t>
            </a:r>
            <a:r>
              <a:rPr lang="en-US" dirty="0" err="1"/>
              <a:t>microgrids</a:t>
            </a:r>
            <a:r>
              <a:rPr lang="en-US" dirty="0"/>
              <a:t> focus on single customers</a:t>
            </a:r>
          </a:p>
        </p:txBody>
      </p:sp>
    </p:spTree>
    <p:extLst>
      <p:ext uri="{BB962C8B-B14F-4D97-AF65-F5344CB8AC3E}">
        <p14:creationId xmlns:p14="http://schemas.microsoft.com/office/powerpoint/2010/main" val="364679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Autofit/>
          </a:bodyPr>
          <a:lstStyle/>
          <a:p>
            <a:pPr algn="l"/>
            <a:r>
              <a:rPr lang="en-US" sz="2400" b="1" dirty="0">
                <a:solidFill>
                  <a:srgbClr val="FFFFFF"/>
                </a:solidFill>
                <a:latin typeface="Arial" charset="0"/>
                <a:cs typeface="Arial" charset="0"/>
              </a:rPr>
              <a:t>Community Microgrids </a:t>
            </a:r>
            <a:br>
              <a:rPr lang="en-US" sz="2400" b="1" dirty="0">
                <a:solidFill>
                  <a:srgbClr val="FFFFFF"/>
                </a:solidFill>
                <a:latin typeface="Arial" charset="0"/>
                <a:cs typeface="Arial" charset="0"/>
              </a:rPr>
            </a:br>
            <a:r>
              <a:rPr lang="en-US" sz="2400" b="1" dirty="0">
                <a:solidFill>
                  <a:srgbClr val="FFFFFF"/>
                </a:solidFill>
                <a:latin typeface="Arial" charset="0"/>
                <a:cs typeface="Arial" charset="0"/>
              </a:rPr>
              <a:t>serve thousands of customers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5" name="Picture 4"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
        <p:nvSpPr>
          <p:cNvPr id="8" name="TextBox 7"/>
          <p:cNvSpPr txBox="1"/>
          <p:nvPr/>
        </p:nvSpPr>
        <p:spPr>
          <a:xfrm>
            <a:off x="5645150" y="6183124"/>
            <a:ext cx="3340100" cy="292388"/>
          </a:xfrm>
          <a:prstGeom prst="rect">
            <a:avLst/>
          </a:prstGeom>
          <a:noFill/>
        </p:spPr>
        <p:txBody>
          <a:bodyPr wrap="square" rtlCol="0">
            <a:spAutoFit/>
          </a:bodyPr>
          <a:lstStyle/>
          <a:p>
            <a:pPr algn="r"/>
            <a:r>
              <a:rPr lang="en-US" sz="1300" i="1" dirty="0"/>
              <a:t>Source: Oncor Electric Delivery Company</a:t>
            </a:r>
          </a:p>
        </p:txBody>
      </p:sp>
      <p:pic>
        <p:nvPicPr>
          <p:cNvPr id="3" name="Picture 2" descr="grid.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6027" y="851187"/>
            <a:ext cx="5765456" cy="5333048"/>
          </a:xfrm>
          <a:prstGeom prst="rect">
            <a:avLst/>
          </a:prstGeom>
        </p:spPr>
      </p:pic>
      <p:sp>
        <p:nvSpPr>
          <p:cNvPr id="4" name="Rounded Rectangle 3"/>
          <p:cNvSpPr/>
          <p:nvPr/>
        </p:nvSpPr>
        <p:spPr>
          <a:xfrm>
            <a:off x="850900" y="2716559"/>
            <a:ext cx="7023100" cy="3467676"/>
          </a:xfrm>
          <a:prstGeom prst="roundRect">
            <a:avLst/>
          </a:prstGeom>
          <a:noFill/>
          <a:ln w="825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40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416800" cy="762000"/>
          </a:xfrm>
        </p:spPr>
        <p:txBody>
          <a:bodyPr>
            <a:noAutofit/>
          </a:bodyPr>
          <a:lstStyle/>
          <a:p>
            <a:r>
              <a:rPr lang="en-US" dirty="0"/>
              <a:t>Community Microgrids: The grid of the future</a:t>
            </a:r>
          </a:p>
        </p:txBody>
      </p:sp>
      <p:sp>
        <p:nvSpPr>
          <p:cNvPr id="8" name="TextBox 7"/>
          <p:cNvSpPr txBox="1"/>
          <p:nvPr/>
        </p:nvSpPr>
        <p:spPr>
          <a:xfrm>
            <a:off x="342922" y="903565"/>
            <a:ext cx="8603582"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Community Microgrids are a modern approach for designing and operating the electric grid, stacked with local renewables and staged for resilience.  </a:t>
            </a:r>
          </a:p>
        </p:txBody>
      </p:sp>
      <p:pic>
        <p:nvPicPr>
          <p:cNvPr id="9" name="Picture 8" descr="screen-shot-2010-07-06-at-1.39.28-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6213" y="2687745"/>
            <a:ext cx="3141174" cy="2496402"/>
          </a:xfrm>
          <a:prstGeom prst="rect">
            <a:avLst/>
          </a:prstGeom>
        </p:spPr>
      </p:pic>
      <p:sp>
        <p:nvSpPr>
          <p:cNvPr id="7" name="TextBox 6"/>
          <p:cNvSpPr txBox="1"/>
          <p:nvPr/>
        </p:nvSpPr>
        <p:spPr>
          <a:xfrm>
            <a:off x="342922" y="1753016"/>
            <a:ext cx="5720994" cy="3877985"/>
          </a:xfrm>
          <a:prstGeom prst="rect">
            <a:avLst/>
          </a:prstGeom>
          <a:noFill/>
          <a:ln>
            <a:noFill/>
          </a:ln>
          <a:scene3d>
            <a:camera prst="orthographicFront"/>
            <a:lightRig rig="threePt" dir="t"/>
          </a:scene3d>
          <a:sp3d>
            <a:bevelT/>
          </a:sp3d>
        </p:spPr>
        <p:txBody>
          <a:bodyPr wrap="square" rtlCol="0">
            <a:spAutoFit/>
          </a:bodyPr>
          <a:lstStyle/>
          <a:p>
            <a:r>
              <a:rPr lang="en-US" dirty="0">
                <a:latin typeface="Arial" panose="020B0604020202020204" pitchFamily="34" charset="0"/>
                <a:cs typeface="Arial" panose="020B0604020202020204" pitchFamily="34" charset="0"/>
              </a:rPr>
              <a:t>Key features:</a:t>
            </a:r>
          </a:p>
          <a:p>
            <a:pPr marL="285750" indent="-285750">
              <a:buFont typeface="Arial"/>
              <a:buChar char="•"/>
            </a:pPr>
            <a:endParaRPr lang="en-US" dirty="0">
              <a:latin typeface="Arial" panose="020B0604020202020204" pitchFamily="34" charset="0"/>
              <a:cs typeface="Arial" panose="020B0604020202020204" pitchFamily="34" charset="0"/>
            </a:endParaRPr>
          </a:p>
          <a:p>
            <a:pPr marL="285750" indent="-285750">
              <a:buFont typeface="Arial"/>
              <a:buChar char="•"/>
            </a:pPr>
            <a:r>
              <a:rPr lang="en-US" dirty="0">
                <a:latin typeface="Arial" panose="020B0604020202020204" pitchFamily="34" charset="0"/>
                <a:cs typeface="Arial" panose="020B0604020202020204" pitchFamily="34" charset="0"/>
              </a:rPr>
              <a:t>A targeted and coordinated </a:t>
            </a:r>
            <a:r>
              <a:rPr lang="en-US" b="1" dirty="0">
                <a:latin typeface="Arial" panose="020B0604020202020204" pitchFamily="34" charset="0"/>
                <a:cs typeface="Arial" panose="020B0604020202020204" pitchFamily="34" charset="0"/>
              </a:rPr>
              <a:t>local grid area </a:t>
            </a:r>
            <a:r>
              <a:rPr lang="en-US" dirty="0">
                <a:latin typeface="Arial" panose="020B0604020202020204" pitchFamily="34" charset="0"/>
                <a:cs typeface="Arial" panose="020B0604020202020204" pitchFamily="34" charset="0"/>
              </a:rPr>
              <a:t>served by one or more distribution substations</a:t>
            </a:r>
          </a:p>
          <a:p>
            <a:endParaRPr lang="en-US" sz="1000" dirty="0">
              <a:latin typeface="Arial" panose="020B0604020202020204" pitchFamily="34" charset="0"/>
              <a:cs typeface="Arial" panose="020B0604020202020204" pitchFamily="34" charset="0"/>
            </a:endParaRPr>
          </a:p>
          <a:p>
            <a:pPr marL="285750" indent="-285750">
              <a:buFont typeface="Arial"/>
              <a:buChar char="•"/>
            </a:pPr>
            <a:r>
              <a:rPr lang="en-US" b="1" dirty="0">
                <a:latin typeface="Arial" panose="020B0604020202020204" pitchFamily="34" charset="0"/>
                <a:cs typeface="Arial" panose="020B0604020202020204" pitchFamily="34" charset="0"/>
              </a:rPr>
              <a:t>Optimal penetrations of clean local energy </a:t>
            </a:r>
            <a:r>
              <a:rPr lang="en-US" dirty="0">
                <a:latin typeface="Arial" panose="020B0604020202020204" pitchFamily="34" charset="0"/>
                <a:cs typeface="Arial" panose="020B0604020202020204" pitchFamily="34" charset="0"/>
              </a:rPr>
              <a:t>and other Distributed Energy Resources (DER) such as energy storage and demand response</a:t>
            </a:r>
          </a:p>
          <a:p>
            <a:pPr marL="285750" indent="-285750">
              <a:buFont typeface="Arial"/>
              <a:buChar char="•"/>
            </a:pPr>
            <a:endParaRPr lang="en-US" sz="1000" dirty="0">
              <a:latin typeface="Arial" panose="020B0604020202020204" pitchFamily="34" charset="0"/>
              <a:cs typeface="Arial" panose="020B0604020202020204" pitchFamily="34" charset="0"/>
            </a:endParaRPr>
          </a:p>
          <a:p>
            <a:pPr marL="285750" indent="-285750">
              <a:buFont typeface="Arial"/>
              <a:buChar char="•"/>
            </a:pPr>
            <a:r>
              <a:rPr lang="en-US" b="1" dirty="0">
                <a:latin typeface="Arial" panose="020B0604020202020204" pitchFamily="34" charset="0"/>
                <a:cs typeface="Arial" panose="020B0604020202020204" pitchFamily="34" charset="0"/>
              </a:rPr>
              <a:t>Ongoing, renewables-driven backup power </a:t>
            </a:r>
            <a:r>
              <a:rPr lang="en-US" dirty="0">
                <a:latin typeface="Arial" panose="020B0604020202020204" pitchFamily="34" charset="0"/>
                <a:cs typeface="Arial" panose="020B0604020202020204" pitchFamily="34" charset="0"/>
              </a:rPr>
              <a:t>for critical and prioritized loads across the grid area</a:t>
            </a:r>
          </a:p>
          <a:p>
            <a:endParaRPr lang="en-US" sz="1000" dirty="0">
              <a:latin typeface="Arial" panose="020B0604020202020204" pitchFamily="34" charset="0"/>
              <a:cs typeface="Arial" panose="020B0604020202020204" pitchFamily="34" charset="0"/>
            </a:endParaRPr>
          </a:p>
          <a:p>
            <a:pPr marL="285750" indent="-285750">
              <a:buFont typeface="Arial"/>
              <a:buChar char="•"/>
            </a:pPr>
            <a:r>
              <a:rPr lang="en-US" dirty="0">
                <a:latin typeface="Arial" panose="020B0604020202020204" pitchFamily="34" charset="0"/>
                <a:cs typeface="Arial" panose="020B0604020202020204" pitchFamily="34" charset="0"/>
              </a:rPr>
              <a:t>A solution that can be </a:t>
            </a:r>
            <a:r>
              <a:rPr lang="en-US" b="1" dirty="0">
                <a:latin typeface="Arial" panose="020B0604020202020204" pitchFamily="34" charset="0"/>
                <a:cs typeface="Arial" panose="020B0604020202020204" pitchFamily="34" charset="0"/>
              </a:rPr>
              <a:t>readily extended </a:t>
            </a:r>
            <a:r>
              <a:rPr lang="en-US" dirty="0">
                <a:latin typeface="Arial" panose="020B0604020202020204" pitchFamily="34" charset="0"/>
                <a:cs typeface="Arial" panose="020B0604020202020204" pitchFamily="34" charset="0"/>
              </a:rPr>
              <a:t>throughout a utility service territory – </a:t>
            </a:r>
            <a:r>
              <a:rPr lang="en-US" b="1" dirty="0">
                <a:latin typeface="Arial" panose="020B0604020202020204" pitchFamily="34" charset="0"/>
                <a:cs typeface="Arial" panose="020B0604020202020204" pitchFamily="34" charset="0"/>
              </a:rPr>
              <a:t>and replicated </a:t>
            </a:r>
            <a:r>
              <a:rPr lang="en-US" dirty="0">
                <a:latin typeface="Arial" panose="020B0604020202020204" pitchFamily="34" charset="0"/>
                <a:cs typeface="Arial" panose="020B0604020202020204" pitchFamily="34" charset="0"/>
              </a:rPr>
              <a:t>into any utility service territory around the world </a:t>
            </a:r>
          </a:p>
        </p:txBody>
      </p:sp>
    </p:spTree>
    <p:extLst>
      <p:ext uri="{BB962C8B-B14F-4D97-AF65-F5344CB8AC3E}">
        <p14:creationId xmlns:p14="http://schemas.microsoft.com/office/powerpoint/2010/main" val="167286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shot-2010-07-06-at-1.39.28-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6213" y="2687745"/>
            <a:ext cx="3141174" cy="2496402"/>
          </a:xfrm>
          <a:prstGeom prst="rect">
            <a:avLst/>
          </a:prstGeom>
        </p:spPr>
      </p:pic>
      <p:sp>
        <p:nvSpPr>
          <p:cNvPr id="4" name="TextBox 3"/>
          <p:cNvSpPr txBox="1"/>
          <p:nvPr/>
        </p:nvSpPr>
        <p:spPr>
          <a:xfrm>
            <a:off x="215922" y="1598332"/>
            <a:ext cx="6045178" cy="4616648"/>
          </a:xfrm>
          <a:prstGeom prst="rect">
            <a:avLst/>
          </a:prstGeom>
          <a:noFill/>
          <a:ln>
            <a:noFill/>
          </a:ln>
          <a:scene3d>
            <a:camera prst="orthographicFront"/>
            <a:lightRig rig="threePt" dir="t"/>
          </a:scene3d>
          <a:sp3d>
            <a:bevelT/>
          </a:sp3d>
        </p:spPr>
        <p:txBody>
          <a:bodyPr wrap="square" rtlCol="0">
            <a:spAutoFit/>
          </a:bodyPr>
          <a:lstStyle/>
          <a:p>
            <a:pPr marL="342900" indent="-342900">
              <a:buFont typeface="+mj-lt"/>
              <a:buAutoNum type="arabicPeriod"/>
            </a:pPr>
            <a:r>
              <a:rPr lang="en-US" b="1" dirty="0">
                <a:latin typeface="Arial" panose="020B0604020202020204" pitchFamily="34" charset="0"/>
                <a:cs typeface="Arial" panose="020B0604020202020204" pitchFamily="34" charset="0"/>
              </a:rPr>
              <a:t>Lower costs and increased economic investment </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Reduces the cost of electricity by eliminating expensive peak periods and associated infrastructure costs</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Increases local economic investment</a:t>
            </a:r>
          </a:p>
          <a:p>
            <a:pPr marL="342900" indent="-342900">
              <a:buFont typeface="+mj-lt"/>
              <a:buAutoNum type="arabicPeriod"/>
            </a:pPr>
            <a:endParaRPr lang="en-US" sz="1000" dirty="0">
              <a:latin typeface="Arial" panose="020B0604020202020204" pitchFamily="34" charset="0"/>
              <a:cs typeface="Arial" panose="020B0604020202020204" pitchFamily="34" charset="0"/>
            </a:endParaRPr>
          </a:p>
          <a:p>
            <a:pPr marL="342900" indent="-342900">
              <a:buFont typeface="+mj-lt"/>
              <a:buAutoNum type="arabicPeriod"/>
            </a:pPr>
            <a:r>
              <a:rPr lang="en-US" b="1" dirty="0">
                <a:latin typeface="Arial" panose="020B0604020202020204" pitchFamily="34" charset="0"/>
                <a:cs typeface="Arial" panose="020B0604020202020204" pitchFamily="34" charset="0"/>
              </a:rPr>
              <a:t>Improved overall performance</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Replaces fossil fuels, improves grid performance, and serves local transportation needs</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Provides better outcomes for all stakeholders</a:t>
            </a:r>
          </a:p>
          <a:p>
            <a:pPr marL="342900" indent="-342900">
              <a:buFont typeface="+mj-lt"/>
              <a:buAutoNum type="arabicPeriod"/>
            </a:pPr>
            <a:endParaRPr lang="en-US" sz="1000" dirty="0">
              <a:latin typeface="Arial" panose="020B0604020202020204" pitchFamily="34" charset="0"/>
              <a:cs typeface="Arial" panose="020B0604020202020204" pitchFamily="34" charset="0"/>
            </a:endParaRPr>
          </a:p>
          <a:p>
            <a:pPr marL="342900" indent="-342900">
              <a:buFont typeface="+mj-lt"/>
              <a:buAutoNum type="arabicPeriod"/>
            </a:pPr>
            <a:r>
              <a:rPr lang="en-US" b="1" dirty="0">
                <a:latin typeface="Arial" panose="020B0604020202020204" pitchFamily="34" charset="0"/>
                <a:cs typeface="Arial" panose="020B0604020202020204" pitchFamily="34" charset="0"/>
              </a:rPr>
              <a:t>Resilience and security </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Provides ongoing power to critical and priority loads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 communities</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Can withstand multiple disaster and/or cybersecurity scenarios </a:t>
            </a: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sz="1000" dirty="0">
              <a:latin typeface="Arial" panose="020B0604020202020204" pitchFamily="34" charset="0"/>
              <a:cs typeface="Arial" panose="020B0604020202020204" pitchFamily="34" charset="0"/>
            </a:endParaRPr>
          </a:p>
          <a:p>
            <a:pPr marL="342900" indent="-342900">
              <a:buFont typeface="+mj-lt"/>
              <a:buAutoNum type="arabicPeriod"/>
            </a:pPr>
            <a:r>
              <a:rPr lang="en-US" b="1" dirty="0">
                <a:latin typeface="Arial" panose="020B0604020202020204" pitchFamily="34" charset="0"/>
                <a:cs typeface="Arial" panose="020B0604020202020204" pitchFamily="34" charset="0"/>
              </a:rPr>
              <a:t>Replicable and scalable model </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Can cover an entire substation area</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Can be scaled and deployed in any community</a:t>
            </a:r>
          </a:p>
        </p:txBody>
      </p:sp>
      <p:sp>
        <p:nvSpPr>
          <p:cNvPr id="7" name="Title 1"/>
          <p:cNvSpPr>
            <a:spLocks noGrp="1"/>
          </p:cNvSpPr>
          <p:nvPr>
            <p:ph type="title"/>
          </p:nvPr>
        </p:nvSpPr>
        <p:spPr>
          <a:xfrm>
            <a:off x="0" y="0"/>
            <a:ext cx="7416800" cy="762000"/>
          </a:xfrm>
        </p:spPr>
        <p:txBody>
          <a:bodyPr>
            <a:noAutofit/>
          </a:bodyPr>
          <a:lstStyle/>
          <a:p>
            <a:r>
              <a:rPr lang="en-US" dirty="0"/>
              <a:t>Community Microgrids: Why?</a:t>
            </a:r>
          </a:p>
        </p:txBody>
      </p:sp>
      <p:sp>
        <p:nvSpPr>
          <p:cNvPr id="2" name="TextBox 1"/>
          <p:cNvSpPr txBox="1"/>
          <p:nvPr/>
        </p:nvSpPr>
        <p:spPr>
          <a:xfrm>
            <a:off x="245311" y="814784"/>
            <a:ext cx="8069179"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 Community Microgrid brings communities four benefits that are not provided by today’s mostly centralized energy system.</a:t>
            </a:r>
          </a:p>
        </p:txBody>
      </p:sp>
    </p:spTree>
    <p:extLst>
      <p:ext uri="{BB962C8B-B14F-4D97-AF65-F5344CB8AC3E}">
        <p14:creationId xmlns:p14="http://schemas.microsoft.com/office/powerpoint/2010/main" val="10603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50" y="1734167"/>
            <a:ext cx="861809" cy="760844"/>
          </a:xfrm>
          <a:prstGeom prst="rect">
            <a:avLst/>
          </a:prstGeom>
        </p:spPr>
      </p:pic>
      <p:pic>
        <p:nvPicPr>
          <p:cNvPr id="34" name="Picture 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7600" y="1779709"/>
            <a:ext cx="689136" cy="689902"/>
          </a:xfrm>
          <a:prstGeom prst="rect">
            <a:avLst/>
          </a:prstGeom>
        </p:spPr>
      </p:pic>
      <p:pic>
        <p:nvPicPr>
          <p:cNvPr id="35" name="Picture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869" y="1796511"/>
            <a:ext cx="698500" cy="698500"/>
          </a:xfrm>
          <a:prstGeom prst="rect">
            <a:avLst/>
          </a:prstGeom>
        </p:spPr>
      </p:pic>
      <p:sp>
        <p:nvSpPr>
          <p:cNvPr id="36" name="Rectangle 35"/>
          <p:cNvSpPr/>
          <p:nvPr/>
        </p:nvSpPr>
        <p:spPr>
          <a:xfrm>
            <a:off x="133350" y="1569379"/>
            <a:ext cx="8877300" cy="2236158"/>
          </a:xfrm>
          <a:prstGeom prst="rect">
            <a:avLst/>
          </a:prstGeom>
          <a:solidFill>
            <a:schemeClr val="tx2">
              <a:lumMod val="40000"/>
              <a:lumOff val="6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7" name="TextBox 36"/>
          <p:cNvSpPr txBox="1"/>
          <p:nvPr/>
        </p:nvSpPr>
        <p:spPr>
          <a:xfrm>
            <a:off x="134062" y="1835767"/>
            <a:ext cx="3024537" cy="1661993"/>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Energy </a:t>
            </a:r>
          </a:p>
          <a:p>
            <a:endParaRPr lang="en-US" sz="1400" b="1" dirty="0">
              <a:solidFill>
                <a:srgbClr val="000000"/>
              </a:solidFill>
              <a:latin typeface="Arial" panose="020B0604020202020204" pitchFamily="34" charset="0"/>
              <a:cs typeface="Arial" panose="020B0604020202020204" pitchFamily="34" charset="0"/>
            </a:endParaRPr>
          </a:p>
          <a:p>
            <a:endParaRPr lang="en-US" sz="1400" b="1" dirty="0">
              <a:solidFill>
                <a:srgbClr val="000000"/>
              </a:solidFill>
              <a:latin typeface="Arial" panose="020B0604020202020204" pitchFamily="34" charset="0"/>
              <a:cs typeface="Arial" panose="020B0604020202020204" pitchFamily="34" charset="0"/>
            </a:endParaRPr>
          </a:p>
          <a:p>
            <a:r>
              <a:rPr lang="en-US" sz="1400" b="1" dirty="0">
                <a:solidFill>
                  <a:srgbClr val="000000"/>
                </a:solidFill>
                <a:latin typeface="Arial" panose="020B0604020202020204" pitchFamily="34" charset="0"/>
                <a:cs typeface="Arial" panose="020B0604020202020204" pitchFamily="34" charset="0"/>
              </a:rPr>
              <a:t>Cost parity</a:t>
            </a:r>
            <a:r>
              <a:rPr lang="en-US" sz="1400" dirty="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Solar vs. NG</a:t>
            </a:r>
            <a:r>
              <a:rPr lang="en-US" sz="1400" dirty="0">
                <a:latin typeface="Arial" panose="020B0604020202020204" pitchFamily="34" charset="0"/>
                <a:cs typeface="Arial" panose="020B0604020202020204" pitchFamily="34" charset="0"/>
              </a:rPr>
              <a:t>, LCOE</a:t>
            </a:r>
            <a:endParaRPr lang="en-US" sz="1400" dirty="0">
              <a:solidFill>
                <a:srgbClr val="000000"/>
              </a:solidFill>
              <a:latin typeface="Arial" panose="020B0604020202020204" pitchFamily="34" charset="0"/>
              <a:cs typeface="Arial" panose="020B0604020202020204" pitchFamily="34" charset="0"/>
            </a:endParaRPr>
          </a:p>
          <a:p>
            <a:r>
              <a:rPr lang="en-US" sz="1400" b="1" dirty="0">
                <a:solidFill>
                  <a:srgbClr val="000000"/>
                </a:solidFill>
                <a:latin typeface="Arial" panose="020B0604020202020204" pitchFamily="34" charset="0"/>
                <a:cs typeface="Arial" panose="020B0604020202020204" pitchFamily="34" charset="0"/>
              </a:rPr>
              <a:t>$150M</a:t>
            </a:r>
            <a:r>
              <a:rPr lang="en-US" sz="1400" dirty="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Spent locally vs. remotely</a:t>
            </a:r>
          </a:p>
          <a:p>
            <a:r>
              <a:rPr lang="en-US" sz="1400" b="1" dirty="0">
                <a:solidFill>
                  <a:srgbClr val="000000"/>
                </a:solidFill>
                <a:latin typeface="Arial" panose="020B0604020202020204" pitchFamily="34" charset="0"/>
                <a:cs typeface="Arial" panose="020B0604020202020204" pitchFamily="34" charset="0"/>
              </a:rPr>
              <a:t>$50M</a:t>
            </a:r>
            <a:r>
              <a:rPr lang="en-US" sz="1400" dirty="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Avoided transmission costs </a:t>
            </a:r>
            <a:endParaRPr lang="en-US" sz="1400" b="1" dirty="0">
              <a:solidFill>
                <a:srgbClr val="000000"/>
              </a:solidFill>
              <a:latin typeface="Arial" panose="020B0604020202020204" pitchFamily="34" charset="0"/>
              <a:cs typeface="Arial" panose="020B0604020202020204" pitchFamily="34" charset="0"/>
            </a:endParaRPr>
          </a:p>
          <a:p>
            <a:r>
              <a:rPr lang="en-US" sz="1400" b="1" dirty="0">
                <a:solidFill>
                  <a:srgbClr val="000000"/>
                </a:solidFill>
                <a:latin typeface="Arial" panose="020B0604020202020204" pitchFamily="34" charset="0"/>
                <a:cs typeface="Arial" panose="020B0604020202020204" pitchFamily="34" charset="0"/>
              </a:rPr>
              <a:t>$20M</a:t>
            </a:r>
            <a:r>
              <a:rPr lang="en-US" sz="1400" dirty="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Avoided power interruptions</a:t>
            </a:r>
          </a:p>
        </p:txBody>
      </p:sp>
      <p:sp>
        <p:nvSpPr>
          <p:cNvPr id="38" name="TextBox 37"/>
          <p:cNvSpPr txBox="1"/>
          <p:nvPr/>
        </p:nvSpPr>
        <p:spPr>
          <a:xfrm>
            <a:off x="3265666" y="1835767"/>
            <a:ext cx="2638068" cy="187743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Economic</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$120M</a:t>
            </a:r>
            <a:r>
              <a:rPr lang="en-US" sz="1400" dirty="0">
                <a:latin typeface="Arial" panose="020B0604020202020204" pitchFamily="34" charset="0"/>
                <a:cs typeface="Arial" panose="020B0604020202020204" pitchFamily="34" charset="0"/>
              </a:rPr>
              <a:t>: New </a:t>
            </a:r>
            <a:r>
              <a:rPr lang="en-US" sz="1400" dirty="0">
                <a:solidFill>
                  <a:srgbClr val="000000"/>
                </a:solidFill>
                <a:latin typeface="Arial" panose="020B0604020202020204" pitchFamily="34" charset="0"/>
                <a:cs typeface="Arial" panose="020B0604020202020204" pitchFamily="34" charset="0"/>
              </a:rPr>
              <a:t>regional impact</a:t>
            </a:r>
          </a:p>
          <a:p>
            <a:pPr lvl="0"/>
            <a:r>
              <a:rPr lang="en-US" sz="1400" b="1" dirty="0">
                <a:solidFill>
                  <a:srgbClr val="000000"/>
                </a:solidFill>
                <a:latin typeface="Arial" panose="020B0604020202020204" pitchFamily="34" charset="0"/>
                <a:cs typeface="Arial" panose="020B0604020202020204" pitchFamily="34" charset="0"/>
              </a:rPr>
              <a:t>$60M</a:t>
            </a:r>
            <a:r>
              <a:rPr lang="en-US" sz="1400" dirty="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Added local wages</a:t>
            </a:r>
          </a:p>
          <a:p>
            <a:pPr lvl="0"/>
            <a:r>
              <a:rPr lang="en-US" sz="1400" b="1" dirty="0">
                <a:latin typeface="Arial" panose="020B0604020202020204" pitchFamily="34" charset="0"/>
                <a:cs typeface="Arial" panose="020B0604020202020204" pitchFamily="34" charset="0"/>
              </a:rPr>
              <a:t>1,000 job-years</a:t>
            </a:r>
            <a:r>
              <a:rPr lang="en-US" sz="14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New near-term and ongoing employment</a:t>
            </a:r>
          </a:p>
          <a:p>
            <a:r>
              <a:rPr lang="en-US" sz="1400" b="1" dirty="0">
                <a:solidFill>
                  <a:srgbClr val="000000"/>
                </a:solidFill>
                <a:latin typeface="Arial" panose="020B0604020202020204" pitchFamily="34" charset="0"/>
                <a:cs typeface="Arial" panose="020B0604020202020204" pitchFamily="34" charset="0"/>
              </a:rPr>
              <a:t>$6M</a:t>
            </a:r>
            <a:r>
              <a:rPr lang="en-US" sz="1400" dirty="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Site leasing income</a:t>
            </a:r>
          </a:p>
        </p:txBody>
      </p:sp>
      <p:sp>
        <p:nvSpPr>
          <p:cNvPr id="40" name="TextBox 39"/>
          <p:cNvSpPr txBox="1"/>
          <p:nvPr/>
        </p:nvSpPr>
        <p:spPr>
          <a:xfrm>
            <a:off x="6481794" y="1835767"/>
            <a:ext cx="2471706" cy="187743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 Environmental</a:t>
            </a:r>
          </a:p>
          <a:p>
            <a:endParaRPr lang="en-US" sz="1400" b="1" dirty="0">
              <a:solidFill>
                <a:srgbClr val="000000"/>
              </a:solidFill>
              <a:latin typeface="Arial" panose="020B0604020202020204" pitchFamily="34" charset="0"/>
              <a:cs typeface="Arial" panose="020B0604020202020204" pitchFamily="34" charset="0"/>
            </a:endParaRPr>
          </a:p>
          <a:p>
            <a:endParaRPr lang="en-US" sz="1400" b="1" dirty="0">
              <a:solidFill>
                <a:srgbClr val="000000"/>
              </a:solidFill>
              <a:latin typeface="Arial" panose="020B0604020202020204" pitchFamily="34" charset="0"/>
              <a:cs typeface="Arial" panose="020B0604020202020204" pitchFamily="34" charset="0"/>
            </a:endParaRPr>
          </a:p>
          <a:p>
            <a:r>
              <a:rPr lang="en-US" sz="1400" b="1" dirty="0">
                <a:solidFill>
                  <a:srgbClr val="000000"/>
                </a:solidFill>
                <a:latin typeface="Arial" panose="020B0604020202020204" pitchFamily="34" charset="0"/>
                <a:cs typeface="Arial" panose="020B0604020202020204" pitchFamily="34" charset="0"/>
              </a:rPr>
              <a:t>46M pounds</a:t>
            </a:r>
            <a:r>
              <a:rPr lang="en-US" sz="1400" dirty="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Annual reductions in GHG</a:t>
            </a:r>
            <a:r>
              <a:rPr lang="en-US" sz="1400" baseline="-25000"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emissions</a:t>
            </a:r>
          </a:p>
          <a:p>
            <a:pPr lvl="0"/>
            <a:r>
              <a:rPr lang="en-US" sz="1400" b="1" dirty="0">
                <a:solidFill>
                  <a:srgbClr val="000000"/>
                </a:solidFill>
                <a:latin typeface="Arial" panose="020B0604020202020204" pitchFamily="34" charset="0"/>
                <a:cs typeface="Arial" panose="020B0604020202020204" pitchFamily="34" charset="0"/>
              </a:rPr>
              <a:t>10M gallons</a:t>
            </a:r>
            <a:r>
              <a:rPr lang="en-US" sz="1400" dirty="0">
                <a:solidFill>
                  <a:srgbClr val="000000"/>
                </a:solidFill>
                <a:latin typeface="Arial" panose="020B0604020202020204" pitchFamily="34" charset="0"/>
                <a:cs typeface="Arial" panose="020B0604020202020204" pitchFamily="34" charset="0"/>
              </a:rPr>
              <a:t>: Annual water savings</a:t>
            </a:r>
          </a:p>
          <a:p>
            <a:pPr lvl="0"/>
            <a:r>
              <a:rPr lang="en-US" sz="1400" b="1" dirty="0">
                <a:solidFill>
                  <a:srgbClr val="000000"/>
                </a:solidFill>
                <a:latin typeface="Arial" panose="020B0604020202020204" pitchFamily="34" charset="0"/>
                <a:cs typeface="Arial" panose="020B0604020202020204" pitchFamily="34" charset="0"/>
              </a:rPr>
              <a:t>225</a:t>
            </a:r>
            <a:r>
              <a:rPr lang="en-US" sz="1400" dirty="0">
                <a:solidFill>
                  <a:srgbClr val="000000"/>
                </a:solidFill>
                <a:latin typeface="Arial" panose="020B0604020202020204" pitchFamily="34" charset="0"/>
                <a:cs typeface="Arial" panose="020B0604020202020204" pitchFamily="34" charset="0"/>
              </a:rPr>
              <a:t>: Acres of land preserved</a:t>
            </a:r>
          </a:p>
        </p:txBody>
      </p:sp>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502" y="3966192"/>
            <a:ext cx="2496365" cy="2244108"/>
          </a:xfrm>
          <a:prstGeom prst="rect">
            <a:avLst/>
          </a:prstGeom>
        </p:spPr>
      </p:pic>
      <p:sp>
        <p:nvSpPr>
          <p:cNvPr id="42" name="TextBox 41"/>
          <p:cNvSpPr txBox="1"/>
          <p:nvPr/>
        </p:nvSpPr>
        <p:spPr>
          <a:xfrm>
            <a:off x="324591" y="3967161"/>
            <a:ext cx="2501054" cy="738664"/>
          </a:xfrm>
          <a:prstGeom prst="rect">
            <a:avLst/>
          </a:prstGeom>
          <a:solidFill>
            <a:schemeClr val="bg1">
              <a:lumMod val="50000"/>
              <a:alpha val="80000"/>
            </a:schemeClr>
          </a:solidFill>
          <a:ln>
            <a:noFill/>
          </a:ln>
        </p:spPr>
        <p:txBody>
          <a:bodyPr wrap="square" rtlCol="0">
            <a:spAutoFit/>
          </a:bodyPr>
          <a:lstStyle/>
          <a:p>
            <a:r>
              <a:rPr lang="en-US" sz="1400" b="1" dirty="0">
                <a:latin typeface="Arial" panose="020B0604020202020204" pitchFamily="34" charset="0"/>
                <a:cs typeface="Arial" panose="020B0604020202020204" pitchFamily="34" charset="0"/>
              </a:rPr>
              <a:t>Example: </a:t>
            </a:r>
            <a:r>
              <a:rPr lang="en-US" sz="1400" dirty="0">
                <a:latin typeface="Arial" panose="020B0604020202020204" pitchFamily="34" charset="0"/>
                <a:cs typeface="Arial" panose="020B0604020202020204" pitchFamily="34" charset="0"/>
              </a:rPr>
              <a:t>Large</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rooftop</a:t>
            </a:r>
          </a:p>
          <a:p>
            <a:pPr marL="171450" indent="-171450">
              <a:buFont typeface="Arial"/>
              <a:buChar char="•"/>
            </a:pPr>
            <a:r>
              <a:rPr lang="en-US" sz="1400" dirty="0">
                <a:latin typeface="Arial" panose="020B0604020202020204" pitchFamily="34" charset="0"/>
                <a:cs typeface="Arial" panose="020B0604020202020204" pitchFamily="34" charset="0"/>
              </a:rPr>
              <a:t>PV sq. </a:t>
            </a:r>
            <a:r>
              <a:rPr lang="en-US" sz="1400" dirty="0" err="1">
                <a:latin typeface="Arial" panose="020B0604020202020204" pitchFamily="34" charset="0"/>
                <a:cs typeface="Arial" panose="020B0604020202020204" pitchFamily="34" charset="0"/>
              </a:rPr>
              <a:t>ft</a:t>
            </a:r>
            <a:r>
              <a:rPr lang="en-US" sz="1400" dirty="0">
                <a:latin typeface="Arial" panose="020B0604020202020204" pitchFamily="34" charset="0"/>
                <a:cs typeface="Arial" panose="020B0604020202020204" pitchFamily="34" charset="0"/>
              </a:rPr>
              <a:t> = 47,600</a:t>
            </a:r>
          </a:p>
          <a:p>
            <a:pPr marL="171450" indent="-171450">
              <a:buFont typeface="Arial"/>
              <a:buChar char="•"/>
            </a:pPr>
            <a:r>
              <a:rPr lang="en-US" sz="1400" dirty="0">
                <a:latin typeface="Arial" panose="020B0604020202020204" pitchFamily="34" charset="0"/>
                <a:cs typeface="Arial" panose="020B0604020202020204" pitchFamily="34" charset="0"/>
              </a:rPr>
              <a:t>System size = 714 kW</a:t>
            </a:r>
          </a:p>
        </p:txBody>
      </p:sp>
      <p:pic>
        <p:nvPicPr>
          <p:cNvPr id="43" name="Picture 4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05375" y="3966191"/>
            <a:ext cx="2533250" cy="2244108"/>
          </a:xfrm>
          <a:prstGeom prst="rect">
            <a:avLst/>
          </a:prstGeom>
        </p:spPr>
      </p:pic>
      <p:sp>
        <p:nvSpPr>
          <p:cNvPr id="44" name="TextBox 43"/>
          <p:cNvSpPr txBox="1"/>
          <p:nvPr/>
        </p:nvSpPr>
        <p:spPr>
          <a:xfrm>
            <a:off x="3305544" y="3967161"/>
            <a:ext cx="2532912" cy="738664"/>
          </a:xfrm>
          <a:prstGeom prst="rect">
            <a:avLst/>
          </a:prstGeom>
          <a:solidFill>
            <a:schemeClr val="bg1">
              <a:lumMod val="50000"/>
              <a:alpha val="80000"/>
            </a:schemeClr>
          </a:solidFill>
          <a:ln>
            <a:noFill/>
          </a:ln>
        </p:spPr>
        <p:txBody>
          <a:bodyPr wrap="square" rtlCol="0">
            <a:spAutoFit/>
          </a:bodyPr>
          <a:lstStyle/>
          <a:p>
            <a:r>
              <a:rPr lang="en-US" sz="1400" b="1" dirty="0">
                <a:latin typeface="Arial" panose="020B0604020202020204" pitchFamily="34" charset="0"/>
                <a:cs typeface="Arial" panose="020B0604020202020204" pitchFamily="34" charset="0"/>
              </a:rPr>
              <a:t>Example: </a:t>
            </a:r>
            <a:r>
              <a:rPr lang="en-US" sz="1400" dirty="0">
                <a:latin typeface="Arial" panose="020B0604020202020204" pitchFamily="34" charset="0"/>
                <a:cs typeface="Arial" panose="020B0604020202020204" pitchFamily="34" charset="0"/>
              </a:rPr>
              <a:t>Large</a:t>
            </a:r>
            <a:r>
              <a:rPr lang="en-US" sz="1400" b="1" dirty="0">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ea typeface="Lucida Grande"/>
                <a:cs typeface="Arial" panose="020B0604020202020204" pitchFamily="34" charset="0"/>
              </a:rPr>
              <a:t>parking lot</a:t>
            </a:r>
          </a:p>
          <a:p>
            <a:pPr marL="171450" indent="-171450">
              <a:buFont typeface="Arial"/>
              <a:buChar char="•"/>
            </a:pPr>
            <a:r>
              <a:rPr lang="en-US" sz="1400" dirty="0">
                <a:latin typeface="Arial" panose="020B0604020202020204" pitchFamily="34" charset="0"/>
                <a:cs typeface="Arial" panose="020B0604020202020204" pitchFamily="34" charset="0"/>
              </a:rPr>
              <a:t>PV sq. </a:t>
            </a:r>
            <a:r>
              <a:rPr lang="en-US" sz="1400" dirty="0" err="1">
                <a:latin typeface="Arial" panose="020B0604020202020204" pitchFamily="34" charset="0"/>
                <a:cs typeface="Arial" panose="020B0604020202020204" pitchFamily="34" charset="0"/>
              </a:rPr>
              <a:t>ft</a:t>
            </a:r>
            <a:r>
              <a:rPr lang="en-US" sz="1400" dirty="0">
                <a:latin typeface="Arial" panose="020B0604020202020204" pitchFamily="34" charset="0"/>
                <a:cs typeface="Arial" panose="020B0604020202020204" pitchFamily="34" charset="0"/>
              </a:rPr>
              <a:t> = 37,800</a:t>
            </a:r>
          </a:p>
          <a:p>
            <a:pPr marL="171450" indent="-171450">
              <a:buFont typeface="Arial"/>
              <a:buChar char="•"/>
            </a:pPr>
            <a:r>
              <a:rPr lang="en-US" sz="1400" dirty="0">
                <a:latin typeface="Arial" panose="020B0604020202020204" pitchFamily="34" charset="0"/>
                <a:cs typeface="Arial" panose="020B0604020202020204" pitchFamily="34" charset="0"/>
              </a:rPr>
              <a:t>System size = 567 kW</a:t>
            </a:r>
          </a:p>
        </p:txBody>
      </p:sp>
      <p:pic>
        <p:nvPicPr>
          <p:cNvPr id="45" name="Picture 44" descr="Hunters Point residential pic.tif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02439" y="3966190"/>
            <a:ext cx="2536761" cy="2244109"/>
          </a:xfrm>
          <a:prstGeom prst="rect">
            <a:avLst/>
          </a:prstGeom>
        </p:spPr>
      </p:pic>
      <p:sp>
        <p:nvSpPr>
          <p:cNvPr id="46" name="TextBox 45"/>
          <p:cNvSpPr txBox="1"/>
          <p:nvPr/>
        </p:nvSpPr>
        <p:spPr>
          <a:xfrm>
            <a:off x="6306288" y="3967161"/>
            <a:ext cx="2532912" cy="738664"/>
          </a:xfrm>
          <a:prstGeom prst="rect">
            <a:avLst/>
          </a:prstGeom>
          <a:solidFill>
            <a:schemeClr val="bg1">
              <a:lumMod val="50000"/>
              <a:alpha val="80000"/>
            </a:schemeClr>
          </a:solidFill>
          <a:ln>
            <a:noFill/>
          </a:ln>
        </p:spPr>
        <p:txBody>
          <a:bodyPr wrap="square" rtlCol="0">
            <a:spAutoFit/>
          </a:bodyPr>
          <a:lstStyle/>
          <a:p>
            <a:r>
              <a:rPr lang="en-US" sz="1400" b="1" dirty="0">
                <a:latin typeface="Arial" panose="020B0604020202020204" pitchFamily="34" charset="0"/>
                <a:cs typeface="Arial" panose="020B0604020202020204" pitchFamily="34" charset="0"/>
              </a:rPr>
              <a:t>Example: </a:t>
            </a:r>
            <a:r>
              <a:rPr lang="en-US" sz="1400" dirty="0">
                <a:solidFill>
                  <a:srgbClr val="000000"/>
                </a:solidFill>
                <a:latin typeface="Arial" panose="020B0604020202020204" pitchFamily="34" charset="0"/>
                <a:ea typeface="Lucida Grande"/>
                <a:cs typeface="Arial" panose="020B0604020202020204" pitchFamily="34" charset="0"/>
              </a:rPr>
              <a:t>50 avg. rooftops</a:t>
            </a:r>
          </a:p>
          <a:p>
            <a:pPr marL="171450" indent="-171450">
              <a:buFont typeface="Arial"/>
              <a:buChar char="•"/>
            </a:pPr>
            <a:r>
              <a:rPr lang="en-US" sz="1400" dirty="0">
                <a:latin typeface="Arial" panose="020B0604020202020204" pitchFamily="34" charset="0"/>
                <a:cs typeface="Arial" panose="020B0604020202020204" pitchFamily="34" charset="0"/>
              </a:rPr>
              <a:t>Avg. PV sq. </a:t>
            </a:r>
            <a:r>
              <a:rPr lang="en-US" sz="1400" dirty="0" err="1">
                <a:latin typeface="Arial" panose="020B0604020202020204" pitchFamily="34" charset="0"/>
                <a:cs typeface="Arial" panose="020B0604020202020204" pitchFamily="34" charset="0"/>
              </a:rPr>
              <a:t>ft</a:t>
            </a:r>
            <a:r>
              <a:rPr lang="en-US" sz="1400" dirty="0">
                <a:latin typeface="Arial" panose="020B0604020202020204" pitchFamily="34" charset="0"/>
                <a:cs typeface="Arial" panose="020B0604020202020204" pitchFamily="34" charset="0"/>
              </a:rPr>
              <a:t> = 343</a:t>
            </a:r>
          </a:p>
          <a:p>
            <a:pPr marL="171450" indent="-171450">
              <a:buFont typeface="Arial"/>
              <a:buChar char="•"/>
            </a:pPr>
            <a:r>
              <a:rPr lang="en-US" sz="1400" dirty="0">
                <a:latin typeface="Arial" panose="020B0604020202020204" pitchFamily="34" charset="0"/>
                <a:cs typeface="Arial" panose="020B0604020202020204" pitchFamily="34" charset="0"/>
              </a:rPr>
              <a:t>Avg. system size = 5 kW</a:t>
            </a:r>
          </a:p>
        </p:txBody>
      </p:sp>
      <p:sp>
        <p:nvSpPr>
          <p:cNvPr id="47" name="TextBox 46"/>
          <p:cNvSpPr txBox="1"/>
          <p:nvPr/>
        </p:nvSpPr>
        <p:spPr>
          <a:xfrm>
            <a:off x="673100" y="6208687"/>
            <a:ext cx="1988045"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Commercial: 18 MW  </a:t>
            </a:r>
          </a:p>
        </p:txBody>
      </p:sp>
      <p:sp>
        <p:nvSpPr>
          <p:cNvPr id="48" name="TextBox 47"/>
          <p:cNvSpPr txBox="1"/>
          <p:nvPr/>
        </p:nvSpPr>
        <p:spPr>
          <a:xfrm>
            <a:off x="3632200" y="6208687"/>
            <a:ext cx="1944763"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Parking lots: 2 MW  </a:t>
            </a:r>
          </a:p>
        </p:txBody>
      </p:sp>
      <p:sp>
        <p:nvSpPr>
          <p:cNvPr id="49" name="TextBox 48"/>
          <p:cNvSpPr txBox="1"/>
          <p:nvPr/>
        </p:nvSpPr>
        <p:spPr>
          <a:xfrm>
            <a:off x="6350461" y="6208687"/>
            <a:ext cx="2552302"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Residential &amp; MDU: 10 MW  </a:t>
            </a:r>
          </a:p>
        </p:txBody>
      </p:sp>
      <p:sp>
        <p:nvSpPr>
          <p:cNvPr id="22" name="Title 1"/>
          <p:cNvSpPr>
            <a:spLocks noGrp="1"/>
          </p:cNvSpPr>
          <p:nvPr>
            <p:ph type="title"/>
          </p:nvPr>
        </p:nvSpPr>
        <p:spPr>
          <a:xfrm>
            <a:off x="0" y="0"/>
            <a:ext cx="7315200" cy="762000"/>
          </a:xfrm>
        </p:spPr>
        <p:txBody>
          <a:bodyPr>
            <a:normAutofit/>
          </a:bodyPr>
          <a:lstStyle/>
          <a:p>
            <a:r>
              <a:rPr lang="en-US" dirty="0"/>
              <a:t>Community Microgrids: Benefits analysis</a:t>
            </a:r>
          </a:p>
        </p:txBody>
      </p:sp>
      <p:sp>
        <p:nvSpPr>
          <p:cNvPr id="23" name="TextBox 22"/>
          <p:cNvSpPr txBox="1"/>
          <p:nvPr/>
        </p:nvSpPr>
        <p:spPr>
          <a:xfrm>
            <a:off x="0" y="850900"/>
            <a:ext cx="9144000"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Example target: 30 MW Solar PV</a:t>
            </a:r>
          </a:p>
          <a:p>
            <a:pPr algn="ctr"/>
            <a:r>
              <a:rPr lang="en-US" dirty="0">
                <a:latin typeface="Arial" panose="020B0604020202020204" pitchFamily="34" charset="0"/>
                <a:cs typeface="Arial" panose="020B0604020202020204" pitchFamily="34" charset="0"/>
              </a:rPr>
              <a:t>Benefits over 20 years</a:t>
            </a:r>
          </a:p>
        </p:txBody>
      </p:sp>
    </p:spTree>
    <p:extLst>
      <p:ext uri="{BB962C8B-B14F-4D97-AF65-F5344CB8AC3E}">
        <p14:creationId xmlns:p14="http://schemas.microsoft.com/office/powerpoint/2010/main" val="535305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152832</TotalTime>
  <Words>1648</Words>
  <Application>Microsoft Macintosh PowerPoint</Application>
  <PresentationFormat>On-screen Show (4:3)</PresentationFormat>
  <Paragraphs>280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Calibri</vt:lpstr>
      <vt:lpstr>Helvetica</vt:lpstr>
      <vt:lpstr>Informatic</vt:lpstr>
      <vt:lpstr>Lucida Grande</vt:lpstr>
      <vt:lpstr>Office Theme</vt:lpstr>
      <vt:lpstr>PowerPoint Presentation</vt:lpstr>
      <vt:lpstr>Clean Coalition (nonprofit) mission</vt:lpstr>
      <vt:lpstr>Expertise areas</vt:lpstr>
      <vt:lpstr>Energy is critical infrastructure</vt:lpstr>
      <vt:lpstr>Traditional microgrids focus on single customers</vt:lpstr>
      <vt:lpstr>Community Microgrids  serve thousands of customers</vt:lpstr>
      <vt:lpstr>Community Microgrids: The grid of the future</vt:lpstr>
      <vt:lpstr>Community Microgrids: Why?</vt:lpstr>
      <vt:lpstr>Community Microgrids: Benefits analysis</vt:lpstr>
      <vt:lpstr>North Bay Community Resilience Initiative</vt:lpstr>
      <vt:lpstr>North Bay Community Resilience Initiative</vt:lpstr>
      <vt:lpstr>Advanced Energy Rebuild for Homes</vt:lpstr>
      <vt:lpstr>Advanced Energy Rebuild for Homes</vt:lpstr>
      <vt:lpstr>North Bay Community Resilience Initiative</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 Has Cheapest Solar in World (US$0.12/kWh)</dc:title>
  <dc:creator>John Bernhardt</dc:creator>
  <cp:lastModifiedBy>Rosana Francescato</cp:lastModifiedBy>
  <cp:revision>4247</cp:revision>
  <cp:lastPrinted>2018-03-08T17:18:46Z</cp:lastPrinted>
  <dcterms:created xsi:type="dcterms:W3CDTF">2012-03-12T23:09:52Z</dcterms:created>
  <dcterms:modified xsi:type="dcterms:W3CDTF">2018-04-05T22:22:00Z</dcterms:modified>
</cp:coreProperties>
</file>