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handoutMasterIdLst>
    <p:handoutMasterId r:id="rId62"/>
  </p:handoutMasterIdLst>
  <p:sldIdLst>
    <p:sldId id="973" r:id="rId2"/>
    <p:sldId id="1031" r:id="rId3"/>
    <p:sldId id="1032" r:id="rId4"/>
    <p:sldId id="1003" r:id="rId5"/>
    <p:sldId id="1026" r:id="rId6"/>
    <p:sldId id="1023" r:id="rId7"/>
    <p:sldId id="1006" r:id="rId8"/>
    <p:sldId id="855" r:id="rId9"/>
    <p:sldId id="854" r:id="rId10"/>
    <p:sldId id="974" r:id="rId11"/>
    <p:sldId id="978" r:id="rId12"/>
    <p:sldId id="980" r:id="rId13"/>
    <p:sldId id="827" r:id="rId14"/>
    <p:sldId id="971" r:id="rId15"/>
    <p:sldId id="1024" r:id="rId16"/>
    <p:sldId id="998" r:id="rId17"/>
    <p:sldId id="902" r:id="rId18"/>
    <p:sldId id="945" r:id="rId19"/>
    <p:sldId id="947" r:id="rId20"/>
    <p:sldId id="1046" r:id="rId21"/>
    <p:sldId id="1047" r:id="rId22"/>
    <p:sldId id="988" r:id="rId23"/>
    <p:sldId id="994" r:id="rId24"/>
    <p:sldId id="995" r:id="rId25"/>
    <p:sldId id="1025" r:id="rId26"/>
    <p:sldId id="999" r:id="rId27"/>
    <p:sldId id="1005" r:id="rId28"/>
    <p:sldId id="1027" r:id="rId29"/>
    <p:sldId id="1028" r:id="rId30"/>
    <p:sldId id="1048" r:id="rId31"/>
    <p:sldId id="1049" r:id="rId32"/>
    <p:sldId id="1050" r:id="rId33"/>
    <p:sldId id="1051" r:id="rId34"/>
    <p:sldId id="1052" r:id="rId35"/>
    <p:sldId id="1053" r:id="rId36"/>
    <p:sldId id="1054" r:id="rId37"/>
    <p:sldId id="1016" r:id="rId38"/>
    <p:sldId id="1017" r:id="rId39"/>
    <p:sldId id="1018" r:id="rId40"/>
    <p:sldId id="1019" r:id="rId41"/>
    <p:sldId id="1020" r:id="rId42"/>
    <p:sldId id="1021" r:id="rId43"/>
    <p:sldId id="1034" r:id="rId44"/>
    <p:sldId id="1035" r:id="rId45"/>
    <p:sldId id="1009" r:id="rId46"/>
    <p:sldId id="1010" r:id="rId47"/>
    <p:sldId id="1001" r:id="rId48"/>
    <p:sldId id="1055" r:id="rId49"/>
    <p:sldId id="1011" r:id="rId50"/>
    <p:sldId id="1033" r:id="rId51"/>
    <p:sldId id="1037" r:id="rId52"/>
    <p:sldId id="1039" r:id="rId53"/>
    <p:sldId id="1038" r:id="rId54"/>
    <p:sldId id="1040" r:id="rId55"/>
    <p:sldId id="1041" r:id="rId56"/>
    <p:sldId id="1042" r:id="rId57"/>
    <p:sldId id="1043" r:id="rId58"/>
    <p:sldId id="1044" r:id="rId59"/>
    <p:sldId id="1045" r:id="rId60"/>
  </p:sldIdLst>
  <p:sldSz cx="9144000" cy="6858000" type="screen4x3"/>
  <p:notesSz cx="7077075" cy="9363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tt Renner" initials="" lastIdx="1" clrIdx="0"/>
  <p:cmAuthor id="1" name="Rosana Francescato" initials="RF" lastIdx="2"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60"/>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62" autoAdjust="0"/>
    <p:restoredTop sz="89658" autoAdjust="0"/>
  </p:normalViewPr>
  <p:slideViewPr>
    <p:cSldViewPr snapToGrid="0" snapToObjects="1">
      <p:cViewPr varScale="1">
        <p:scale>
          <a:sx n="108" d="100"/>
          <a:sy n="108" d="100"/>
        </p:scale>
        <p:origin x="1600" y="200"/>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96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D789A3-F3E1-5442-AEAC-0FB51AEA578E}" type="doc">
      <dgm:prSet loTypeId="urn:microsoft.com/office/officeart/2005/8/layout/radial1" loCatId="" qsTypeId="urn:microsoft.com/office/officeart/2005/8/quickstyle/simple4" qsCatId="simple" csTypeId="urn:microsoft.com/office/officeart/2005/8/colors/accent1_2" csCatId="accent1" phldr="1"/>
      <dgm:spPr/>
      <dgm:t>
        <a:bodyPr/>
        <a:lstStyle/>
        <a:p>
          <a:endParaRPr lang="en-US"/>
        </a:p>
      </dgm:t>
    </dgm:pt>
    <dgm:pt modelId="{F04038BA-7145-5544-9A5B-23069616F030}">
      <dgm:prSet phldrT="[Text]"/>
      <dgm:spPr/>
      <dgm:t>
        <a:bodyPr/>
        <a:lstStyle/>
        <a:p>
          <a:r>
            <a:rPr lang="en-US" dirty="0"/>
            <a:t>Optimal feeder locations</a:t>
          </a:r>
        </a:p>
      </dgm:t>
    </dgm:pt>
    <dgm:pt modelId="{5622007F-BC44-CE4F-8120-3C2C5E7002E3}" type="parTrans" cxnId="{A4C82B6D-8D33-3140-A252-286341EAD983}">
      <dgm:prSet/>
      <dgm:spPr>
        <a:ln w="28575">
          <a:solidFill>
            <a:schemeClr val="tx2">
              <a:lumMod val="75000"/>
            </a:schemeClr>
          </a:solidFill>
        </a:ln>
      </dgm:spPr>
      <dgm:t>
        <a:bodyPr/>
        <a:lstStyle/>
        <a:p>
          <a:endParaRPr lang="en-US"/>
        </a:p>
      </dgm:t>
    </dgm:pt>
    <dgm:pt modelId="{5015D668-D0F2-CC42-B2C7-4F4D03A4A03E}" type="sibTrans" cxnId="{A4C82B6D-8D33-3140-A252-286341EAD983}">
      <dgm:prSet/>
      <dgm:spPr/>
      <dgm:t>
        <a:bodyPr/>
        <a:lstStyle/>
        <a:p>
          <a:endParaRPr lang="en-US"/>
        </a:p>
      </dgm:t>
    </dgm:pt>
    <dgm:pt modelId="{CF1077AE-BC60-B643-9B7F-15E244859C2F}">
      <dgm:prSet phldrT="[Text]"/>
      <dgm:spPr/>
      <dgm:t>
        <a:bodyPr/>
        <a:lstStyle/>
        <a:p>
          <a:r>
            <a:rPr lang="en-US" dirty="0"/>
            <a:t>Local load shapes and forecasts</a:t>
          </a:r>
        </a:p>
      </dgm:t>
    </dgm:pt>
    <dgm:pt modelId="{B5368E22-F4F2-7348-81AD-538195BE8F12}" type="parTrans" cxnId="{13232A0B-57F5-5841-AA4B-304FAB0E99F3}">
      <dgm:prSet/>
      <dgm:spPr>
        <a:ln w="28575">
          <a:solidFill>
            <a:schemeClr val="tx2">
              <a:lumMod val="75000"/>
            </a:schemeClr>
          </a:solidFill>
        </a:ln>
      </dgm:spPr>
      <dgm:t>
        <a:bodyPr/>
        <a:lstStyle/>
        <a:p>
          <a:endParaRPr lang="en-US"/>
        </a:p>
      </dgm:t>
    </dgm:pt>
    <dgm:pt modelId="{F363EA61-77B1-9B41-B6A4-995BBDEA4AFA}" type="sibTrans" cxnId="{13232A0B-57F5-5841-AA4B-304FAB0E99F3}">
      <dgm:prSet/>
      <dgm:spPr/>
      <dgm:t>
        <a:bodyPr/>
        <a:lstStyle/>
        <a:p>
          <a:endParaRPr lang="en-US"/>
        </a:p>
      </dgm:t>
    </dgm:pt>
    <dgm:pt modelId="{389EA589-C9B2-7449-BEE5-4302C3001270}">
      <dgm:prSet phldrT="[Text]"/>
      <dgm:spPr/>
      <dgm:t>
        <a:bodyPr/>
        <a:lstStyle/>
        <a:p>
          <a:r>
            <a:rPr lang="en-US" dirty="0"/>
            <a:t>Local avoided grid upgrades</a:t>
          </a:r>
        </a:p>
      </dgm:t>
    </dgm:pt>
    <dgm:pt modelId="{FDB06C38-6868-3148-88F1-C9A3E6712B10}" type="parTrans" cxnId="{5C384036-A35D-814E-AAC0-83123A9427D6}">
      <dgm:prSet/>
      <dgm:spPr>
        <a:ln w="28575">
          <a:solidFill>
            <a:schemeClr val="tx2">
              <a:lumMod val="75000"/>
            </a:schemeClr>
          </a:solidFill>
        </a:ln>
      </dgm:spPr>
      <dgm:t>
        <a:bodyPr/>
        <a:lstStyle/>
        <a:p>
          <a:endParaRPr lang="en-US"/>
        </a:p>
      </dgm:t>
    </dgm:pt>
    <dgm:pt modelId="{BBF197DB-4F6A-4448-82C3-5FB59D3B913D}" type="sibTrans" cxnId="{5C384036-A35D-814E-AAC0-83123A9427D6}">
      <dgm:prSet/>
      <dgm:spPr/>
      <dgm:t>
        <a:bodyPr/>
        <a:lstStyle/>
        <a:p>
          <a:endParaRPr lang="en-US"/>
        </a:p>
      </dgm:t>
    </dgm:pt>
    <dgm:pt modelId="{D5E02784-D6BE-9B49-879F-425058E719DA}">
      <dgm:prSet phldrT="[Text]"/>
      <dgm:spPr/>
      <dgm:t>
        <a:bodyPr/>
        <a:lstStyle/>
        <a:p>
          <a:r>
            <a:rPr lang="en-US" dirty="0"/>
            <a:t>Local Market Value – e.g. Rates </a:t>
          </a:r>
        </a:p>
      </dgm:t>
    </dgm:pt>
    <dgm:pt modelId="{64A2EF84-F472-1141-A371-4CB9E1C40EAE}" type="parTrans" cxnId="{C2007EF5-FBB0-A84A-958C-840EA12104B7}">
      <dgm:prSet/>
      <dgm:spPr>
        <a:ln w="28575">
          <a:solidFill>
            <a:schemeClr val="tx2">
              <a:lumMod val="75000"/>
            </a:schemeClr>
          </a:solidFill>
        </a:ln>
      </dgm:spPr>
      <dgm:t>
        <a:bodyPr/>
        <a:lstStyle/>
        <a:p>
          <a:endParaRPr lang="en-US"/>
        </a:p>
      </dgm:t>
    </dgm:pt>
    <dgm:pt modelId="{7CC96E0E-C6B1-E945-A69F-FC40803210E2}" type="sibTrans" cxnId="{C2007EF5-FBB0-A84A-958C-840EA12104B7}">
      <dgm:prSet/>
      <dgm:spPr/>
      <dgm:t>
        <a:bodyPr/>
        <a:lstStyle/>
        <a:p>
          <a:endParaRPr lang="en-US"/>
        </a:p>
      </dgm:t>
    </dgm:pt>
    <dgm:pt modelId="{0D99FB9F-9378-9A4E-BD31-E301813262D2}">
      <dgm:prSet phldrT="[Text]"/>
      <dgm:spPr/>
      <dgm:t>
        <a:bodyPr/>
        <a:lstStyle/>
        <a:p>
          <a:r>
            <a:rPr lang="en-US" dirty="0">
              <a:solidFill>
                <a:schemeClr val="tx1"/>
              </a:solidFill>
            </a:rPr>
            <a:t>Optimal DER Portfolio</a:t>
          </a:r>
        </a:p>
      </dgm:t>
    </dgm:pt>
    <dgm:pt modelId="{726BB521-27D6-6A46-9258-4E5118D6F4FD}" type="sibTrans" cxnId="{9CCCB1F0-83DF-7646-99E6-6FA533126FF2}">
      <dgm:prSet/>
      <dgm:spPr/>
      <dgm:t>
        <a:bodyPr/>
        <a:lstStyle/>
        <a:p>
          <a:endParaRPr lang="en-US"/>
        </a:p>
      </dgm:t>
    </dgm:pt>
    <dgm:pt modelId="{E4D53788-D6F4-9F48-B1C1-77D4B3A4E2F9}" type="parTrans" cxnId="{9CCCB1F0-83DF-7646-99E6-6FA533126FF2}">
      <dgm:prSet/>
      <dgm:spPr/>
      <dgm:t>
        <a:bodyPr/>
        <a:lstStyle/>
        <a:p>
          <a:endParaRPr lang="en-US"/>
        </a:p>
      </dgm:t>
    </dgm:pt>
    <dgm:pt modelId="{646D6079-C12E-5C47-9B8C-79CD3CF32CC5}">
      <dgm:prSet/>
      <dgm:spPr/>
      <dgm:t>
        <a:bodyPr/>
        <a:lstStyle/>
        <a:p>
          <a:r>
            <a:rPr lang="en-US" dirty="0"/>
            <a:t>Locally connected feeders</a:t>
          </a:r>
        </a:p>
      </dgm:t>
    </dgm:pt>
    <dgm:pt modelId="{55E061A5-5A71-0446-A08B-672DD8E25C63}" type="parTrans" cxnId="{E073B081-2844-084C-963F-B54637990F7B}">
      <dgm:prSet/>
      <dgm:spPr>
        <a:ln w="28575" cap="flat" cmpd="sng">
          <a:solidFill>
            <a:schemeClr val="tx2">
              <a:lumMod val="75000"/>
            </a:schemeClr>
          </a:solidFill>
          <a:round/>
        </a:ln>
      </dgm:spPr>
      <dgm:t>
        <a:bodyPr/>
        <a:lstStyle/>
        <a:p>
          <a:endParaRPr lang="en-US"/>
        </a:p>
      </dgm:t>
    </dgm:pt>
    <dgm:pt modelId="{F83AC229-11EA-A34A-9ACA-59080A00FEF5}" type="sibTrans" cxnId="{E073B081-2844-084C-963F-B54637990F7B}">
      <dgm:prSet/>
      <dgm:spPr/>
      <dgm:t>
        <a:bodyPr/>
        <a:lstStyle/>
        <a:p>
          <a:endParaRPr lang="en-US"/>
        </a:p>
      </dgm:t>
    </dgm:pt>
    <dgm:pt modelId="{F6DDA430-2452-6C48-A48E-769744C67A48}" type="pres">
      <dgm:prSet presAssocID="{FDD789A3-F3E1-5442-AEAC-0FB51AEA578E}" presName="cycle" presStyleCnt="0">
        <dgm:presLayoutVars>
          <dgm:chMax val="1"/>
          <dgm:dir/>
          <dgm:animLvl val="ctr"/>
          <dgm:resizeHandles val="exact"/>
        </dgm:presLayoutVars>
      </dgm:prSet>
      <dgm:spPr/>
    </dgm:pt>
    <dgm:pt modelId="{3B182221-C471-F443-8E02-3275A5AB0AAB}" type="pres">
      <dgm:prSet presAssocID="{0D99FB9F-9378-9A4E-BD31-E301813262D2}" presName="centerShape" presStyleLbl="node0" presStyleIdx="0" presStyleCnt="1" custScaleX="119917" custScaleY="112536" custLinFactNeighborX="-807" custLinFactNeighborY="5952"/>
      <dgm:spPr/>
    </dgm:pt>
    <dgm:pt modelId="{55179772-9B03-5D4C-8F7E-5BDE97F71EE1}" type="pres">
      <dgm:prSet presAssocID="{5622007F-BC44-CE4F-8120-3C2C5E7002E3}" presName="Name9" presStyleLbl="parChTrans1D2" presStyleIdx="0" presStyleCnt="5"/>
      <dgm:spPr>
        <a:prstGeom prst="leftArrow">
          <a:avLst/>
        </a:prstGeom>
      </dgm:spPr>
    </dgm:pt>
    <dgm:pt modelId="{A0A65374-02E5-434C-B4F6-2F7508F92838}" type="pres">
      <dgm:prSet presAssocID="{5622007F-BC44-CE4F-8120-3C2C5E7002E3}" presName="connTx" presStyleLbl="parChTrans1D2" presStyleIdx="0" presStyleCnt="5"/>
      <dgm:spPr/>
    </dgm:pt>
    <dgm:pt modelId="{918D2F23-FBB9-5846-9A9A-5CC4EF2CFB8B}" type="pres">
      <dgm:prSet presAssocID="{F04038BA-7145-5544-9A5B-23069616F030}" presName="node" presStyleLbl="node1" presStyleIdx="0" presStyleCnt="5">
        <dgm:presLayoutVars>
          <dgm:bulletEnabled val="1"/>
        </dgm:presLayoutVars>
      </dgm:prSet>
      <dgm:spPr/>
    </dgm:pt>
    <dgm:pt modelId="{40838963-B33B-F143-AFA6-6E6EC2F4495A}" type="pres">
      <dgm:prSet presAssocID="{55E061A5-5A71-0446-A08B-672DD8E25C63}" presName="Name9" presStyleLbl="parChTrans1D2" presStyleIdx="1" presStyleCnt="5"/>
      <dgm:spPr>
        <a:prstGeom prst="leftArrow">
          <a:avLst/>
        </a:prstGeom>
      </dgm:spPr>
    </dgm:pt>
    <dgm:pt modelId="{0374141B-64B2-6C41-918F-918725F1ED42}" type="pres">
      <dgm:prSet presAssocID="{55E061A5-5A71-0446-A08B-672DD8E25C63}" presName="connTx" presStyleLbl="parChTrans1D2" presStyleIdx="1" presStyleCnt="5"/>
      <dgm:spPr/>
    </dgm:pt>
    <dgm:pt modelId="{34DB9BB6-E30C-F645-8543-6ECBDC0B99F3}" type="pres">
      <dgm:prSet presAssocID="{646D6079-C12E-5C47-9B8C-79CD3CF32CC5}" presName="node" presStyleLbl="node1" presStyleIdx="1" presStyleCnt="5" custRadScaleRad="140292" custRadScaleInc="742">
        <dgm:presLayoutVars>
          <dgm:bulletEnabled val="1"/>
        </dgm:presLayoutVars>
      </dgm:prSet>
      <dgm:spPr/>
    </dgm:pt>
    <dgm:pt modelId="{9592D9F8-3BE2-4F4B-B23C-876CCF8DADE0}" type="pres">
      <dgm:prSet presAssocID="{B5368E22-F4F2-7348-81AD-538195BE8F12}" presName="Name9" presStyleLbl="parChTrans1D2" presStyleIdx="2" presStyleCnt="5"/>
      <dgm:spPr>
        <a:prstGeom prst="leftArrow">
          <a:avLst/>
        </a:prstGeom>
      </dgm:spPr>
    </dgm:pt>
    <dgm:pt modelId="{BAD1AF73-A929-E743-B3A8-DD0ABD5296E5}" type="pres">
      <dgm:prSet presAssocID="{B5368E22-F4F2-7348-81AD-538195BE8F12}" presName="connTx" presStyleLbl="parChTrans1D2" presStyleIdx="2" presStyleCnt="5"/>
      <dgm:spPr/>
    </dgm:pt>
    <dgm:pt modelId="{9DD9E812-66B6-364A-907B-3F2D25F2A61B}" type="pres">
      <dgm:prSet presAssocID="{CF1077AE-BC60-B643-9B7F-15E244859C2F}" presName="node" presStyleLbl="node1" presStyleIdx="2" presStyleCnt="5" custRadScaleRad="128662" custRadScaleInc="-30888">
        <dgm:presLayoutVars>
          <dgm:bulletEnabled val="1"/>
        </dgm:presLayoutVars>
      </dgm:prSet>
      <dgm:spPr/>
    </dgm:pt>
    <dgm:pt modelId="{511298CA-0E26-D64C-9F78-E4FBBAF00A8C}" type="pres">
      <dgm:prSet presAssocID="{FDB06C38-6868-3148-88F1-C9A3E6712B10}" presName="Name9" presStyleLbl="parChTrans1D2" presStyleIdx="3" presStyleCnt="5"/>
      <dgm:spPr>
        <a:prstGeom prst="leftArrow">
          <a:avLst/>
        </a:prstGeom>
      </dgm:spPr>
    </dgm:pt>
    <dgm:pt modelId="{630BD136-8B6F-DB4F-B5C2-F92D24C0BFB2}" type="pres">
      <dgm:prSet presAssocID="{FDB06C38-6868-3148-88F1-C9A3E6712B10}" presName="connTx" presStyleLbl="parChTrans1D2" presStyleIdx="3" presStyleCnt="5"/>
      <dgm:spPr/>
    </dgm:pt>
    <dgm:pt modelId="{662FC771-E4B5-384D-BAA4-CE26DDA933B0}" type="pres">
      <dgm:prSet presAssocID="{389EA589-C9B2-7449-BEE5-4302C3001270}" presName="node" presStyleLbl="node1" presStyleIdx="3" presStyleCnt="5" custRadScaleRad="133127" custRadScaleInc="45754">
        <dgm:presLayoutVars>
          <dgm:bulletEnabled val="1"/>
        </dgm:presLayoutVars>
      </dgm:prSet>
      <dgm:spPr/>
    </dgm:pt>
    <dgm:pt modelId="{F4CE2D9D-D294-BF43-9099-BA018C5DAF4A}" type="pres">
      <dgm:prSet presAssocID="{64A2EF84-F472-1141-A371-4CB9E1C40EAE}" presName="Name9" presStyleLbl="parChTrans1D2" presStyleIdx="4" presStyleCnt="5"/>
      <dgm:spPr>
        <a:prstGeom prst="leftArrow">
          <a:avLst/>
        </a:prstGeom>
      </dgm:spPr>
    </dgm:pt>
    <dgm:pt modelId="{6B3B661E-15F4-CF41-8B50-443E5127BE04}" type="pres">
      <dgm:prSet presAssocID="{64A2EF84-F472-1141-A371-4CB9E1C40EAE}" presName="connTx" presStyleLbl="parChTrans1D2" presStyleIdx="4" presStyleCnt="5"/>
      <dgm:spPr/>
    </dgm:pt>
    <dgm:pt modelId="{35080389-EF17-804F-A1EB-0DF576041276}" type="pres">
      <dgm:prSet presAssocID="{D5E02784-D6BE-9B49-879F-425058E719DA}" presName="node" presStyleLbl="node1" presStyleIdx="4" presStyleCnt="5" custRadScaleRad="148119" custRadScaleInc="-1275">
        <dgm:presLayoutVars>
          <dgm:bulletEnabled val="1"/>
        </dgm:presLayoutVars>
      </dgm:prSet>
      <dgm:spPr/>
    </dgm:pt>
  </dgm:ptLst>
  <dgm:cxnLst>
    <dgm:cxn modelId="{84825207-40C8-144A-9A5C-70B4134C4F48}" type="presOf" srcId="{389EA589-C9B2-7449-BEE5-4302C3001270}" destId="{662FC771-E4B5-384D-BAA4-CE26DDA933B0}" srcOrd="0" destOrd="0" presId="urn:microsoft.com/office/officeart/2005/8/layout/radial1"/>
    <dgm:cxn modelId="{48164508-695F-FD48-B451-06E69A74C94D}" type="presOf" srcId="{FDB06C38-6868-3148-88F1-C9A3E6712B10}" destId="{630BD136-8B6F-DB4F-B5C2-F92D24C0BFB2}" srcOrd="1" destOrd="0" presId="urn:microsoft.com/office/officeart/2005/8/layout/radial1"/>
    <dgm:cxn modelId="{D7D80E09-8D74-4541-ACD7-6FFAAD9A6D67}" type="presOf" srcId="{D5E02784-D6BE-9B49-879F-425058E719DA}" destId="{35080389-EF17-804F-A1EB-0DF576041276}" srcOrd="0" destOrd="0" presId="urn:microsoft.com/office/officeart/2005/8/layout/radial1"/>
    <dgm:cxn modelId="{13232A0B-57F5-5841-AA4B-304FAB0E99F3}" srcId="{0D99FB9F-9378-9A4E-BD31-E301813262D2}" destId="{CF1077AE-BC60-B643-9B7F-15E244859C2F}" srcOrd="2" destOrd="0" parTransId="{B5368E22-F4F2-7348-81AD-538195BE8F12}" sibTransId="{F363EA61-77B1-9B41-B6A4-995BBDEA4AFA}"/>
    <dgm:cxn modelId="{98FF5D0D-1D00-AC42-A20E-23F3CD690B64}" type="presOf" srcId="{64A2EF84-F472-1141-A371-4CB9E1C40EAE}" destId="{F4CE2D9D-D294-BF43-9099-BA018C5DAF4A}" srcOrd="0" destOrd="0" presId="urn:microsoft.com/office/officeart/2005/8/layout/radial1"/>
    <dgm:cxn modelId="{A2FAA314-46CF-1448-9488-974B2D0BC377}" type="presOf" srcId="{FDD789A3-F3E1-5442-AEAC-0FB51AEA578E}" destId="{F6DDA430-2452-6C48-A48E-769744C67A48}" srcOrd="0" destOrd="0" presId="urn:microsoft.com/office/officeart/2005/8/layout/radial1"/>
    <dgm:cxn modelId="{5C384036-A35D-814E-AAC0-83123A9427D6}" srcId="{0D99FB9F-9378-9A4E-BD31-E301813262D2}" destId="{389EA589-C9B2-7449-BEE5-4302C3001270}" srcOrd="3" destOrd="0" parTransId="{FDB06C38-6868-3148-88F1-C9A3E6712B10}" sibTransId="{BBF197DB-4F6A-4448-82C3-5FB59D3B913D}"/>
    <dgm:cxn modelId="{E42F3D43-BE4D-694D-A077-B358E6A1FDF4}" type="presOf" srcId="{B5368E22-F4F2-7348-81AD-538195BE8F12}" destId="{BAD1AF73-A929-E743-B3A8-DD0ABD5296E5}" srcOrd="1" destOrd="0" presId="urn:microsoft.com/office/officeart/2005/8/layout/radial1"/>
    <dgm:cxn modelId="{A732B149-B693-CE42-AA95-2CC3762B7363}" type="presOf" srcId="{64A2EF84-F472-1141-A371-4CB9E1C40EAE}" destId="{6B3B661E-15F4-CF41-8B50-443E5127BE04}" srcOrd="1" destOrd="0" presId="urn:microsoft.com/office/officeart/2005/8/layout/radial1"/>
    <dgm:cxn modelId="{439F4D4C-B610-0A4C-A1DD-1BB73FBECF66}" type="presOf" srcId="{646D6079-C12E-5C47-9B8C-79CD3CF32CC5}" destId="{34DB9BB6-E30C-F645-8543-6ECBDC0B99F3}" srcOrd="0" destOrd="0" presId="urn:microsoft.com/office/officeart/2005/8/layout/radial1"/>
    <dgm:cxn modelId="{9CB88D5B-17D9-C147-9A91-51DCE4CEAFBD}" type="presOf" srcId="{0D99FB9F-9378-9A4E-BD31-E301813262D2}" destId="{3B182221-C471-F443-8E02-3275A5AB0AAB}" srcOrd="0" destOrd="0" presId="urn:microsoft.com/office/officeart/2005/8/layout/radial1"/>
    <dgm:cxn modelId="{52B0E262-8C0F-2B4C-B0A8-5550B946E87A}" type="presOf" srcId="{F04038BA-7145-5544-9A5B-23069616F030}" destId="{918D2F23-FBB9-5846-9A9A-5CC4EF2CFB8B}" srcOrd="0" destOrd="0" presId="urn:microsoft.com/office/officeart/2005/8/layout/radial1"/>
    <dgm:cxn modelId="{C5F5CE64-BE08-0B45-AF7A-7F3AEB381A83}" type="presOf" srcId="{5622007F-BC44-CE4F-8120-3C2C5E7002E3}" destId="{55179772-9B03-5D4C-8F7E-5BDE97F71EE1}" srcOrd="0" destOrd="0" presId="urn:microsoft.com/office/officeart/2005/8/layout/radial1"/>
    <dgm:cxn modelId="{A4C82B6D-8D33-3140-A252-286341EAD983}" srcId="{0D99FB9F-9378-9A4E-BD31-E301813262D2}" destId="{F04038BA-7145-5544-9A5B-23069616F030}" srcOrd="0" destOrd="0" parTransId="{5622007F-BC44-CE4F-8120-3C2C5E7002E3}" sibTransId="{5015D668-D0F2-CC42-B2C7-4F4D03A4A03E}"/>
    <dgm:cxn modelId="{E073B081-2844-084C-963F-B54637990F7B}" srcId="{0D99FB9F-9378-9A4E-BD31-E301813262D2}" destId="{646D6079-C12E-5C47-9B8C-79CD3CF32CC5}" srcOrd="1" destOrd="0" parTransId="{55E061A5-5A71-0446-A08B-672DD8E25C63}" sibTransId="{F83AC229-11EA-A34A-9ACA-59080A00FEF5}"/>
    <dgm:cxn modelId="{0E82BA85-700C-054F-BDBF-5BAE3D3362ED}" type="presOf" srcId="{FDB06C38-6868-3148-88F1-C9A3E6712B10}" destId="{511298CA-0E26-D64C-9F78-E4FBBAF00A8C}" srcOrd="0" destOrd="0" presId="urn:microsoft.com/office/officeart/2005/8/layout/radial1"/>
    <dgm:cxn modelId="{23A9208D-565D-BA4E-99B7-FB038B06E9BA}" type="presOf" srcId="{55E061A5-5A71-0446-A08B-672DD8E25C63}" destId="{0374141B-64B2-6C41-918F-918725F1ED42}" srcOrd="1" destOrd="0" presId="urn:microsoft.com/office/officeart/2005/8/layout/radial1"/>
    <dgm:cxn modelId="{68D2FBAD-CFD8-AC46-8D66-52BDAC1FB326}" type="presOf" srcId="{55E061A5-5A71-0446-A08B-672DD8E25C63}" destId="{40838963-B33B-F143-AFA6-6E6EC2F4495A}" srcOrd="0" destOrd="0" presId="urn:microsoft.com/office/officeart/2005/8/layout/radial1"/>
    <dgm:cxn modelId="{736F03E3-DEB7-8849-8D85-6879A771DF6E}" type="presOf" srcId="{B5368E22-F4F2-7348-81AD-538195BE8F12}" destId="{9592D9F8-3BE2-4F4B-B23C-876CCF8DADE0}" srcOrd="0" destOrd="0" presId="urn:microsoft.com/office/officeart/2005/8/layout/radial1"/>
    <dgm:cxn modelId="{EC11CDE3-9B04-B348-A073-8C7105715C56}" type="presOf" srcId="{5622007F-BC44-CE4F-8120-3C2C5E7002E3}" destId="{A0A65374-02E5-434C-B4F6-2F7508F92838}" srcOrd="1" destOrd="0" presId="urn:microsoft.com/office/officeart/2005/8/layout/radial1"/>
    <dgm:cxn modelId="{9CCCB1F0-83DF-7646-99E6-6FA533126FF2}" srcId="{FDD789A3-F3E1-5442-AEAC-0FB51AEA578E}" destId="{0D99FB9F-9378-9A4E-BD31-E301813262D2}" srcOrd="0" destOrd="0" parTransId="{E4D53788-D6F4-9F48-B1C1-77D4B3A4E2F9}" sibTransId="{726BB521-27D6-6A46-9258-4E5118D6F4FD}"/>
    <dgm:cxn modelId="{C2007EF5-FBB0-A84A-958C-840EA12104B7}" srcId="{0D99FB9F-9378-9A4E-BD31-E301813262D2}" destId="{D5E02784-D6BE-9B49-879F-425058E719DA}" srcOrd="4" destOrd="0" parTransId="{64A2EF84-F472-1141-A371-4CB9E1C40EAE}" sibTransId="{7CC96E0E-C6B1-E945-A69F-FC40803210E2}"/>
    <dgm:cxn modelId="{6CB310FD-CF82-5D47-ABA2-E5C7F06445AE}" type="presOf" srcId="{CF1077AE-BC60-B643-9B7F-15E244859C2F}" destId="{9DD9E812-66B6-364A-907B-3F2D25F2A61B}" srcOrd="0" destOrd="0" presId="urn:microsoft.com/office/officeart/2005/8/layout/radial1"/>
    <dgm:cxn modelId="{56AAEF9C-4BF6-3144-831C-38D474BAAC6C}" type="presParOf" srcId="{F6DDA430-2452-6C48-A48E-769744C67A48}" destId="{3B182221-C471-F443-8E02-3275A5AB0AAB}" srcOrd="0" destOrd="0" presId="urn:microsoft.com/office/officeart/2005/8/layout/radial1"/>
    <dgm:cxn modelId="{61BBE318-C259-6B44-AB3F-E6085A097776}" type="presParOf" srcId="{F6DDA430-2452-6C48-A48E-769744C67A48}" destId="{55179772-9B03-5D4C-8F7E-5BDE97F71EE1}" srcOrd="1" destOrd="0" presId="urn:microsoft.com/office/officeart/2005/8/layout/radial1"/>
    <dgm:cxn modelId="{44ADB815-7231-7C4A-BF8C-918931DC3EF5}" type="presParOf" srcId="{55179772-9B03-5D4C-8F7E-5BDE97F71EE1}" destId="{A0A65374-02E5-434C-B4F6-2F7508F92838}" srcOrd="0" destOrd="0" presId="urn:microsoft.com/office/officeart/2005/8/layout/radial1"/>
    <dgm:cxn modelId="{F7F0F59F-50F7-7F4E-9E43-3B5A04A290CA}" type="presParOf" srcId="{F6DDA430-2452-6C48-A48E-769744C67A48}" destId="{918D2F23-FBB9-5846-9A9A-5CC4EF2CFB8B}" srcOrd="2" destOrd="0" presId="urn:microsoft.com/office/officeart/2005/8/layout/radial1"/>
    <dgm:cxn modelId="{D0418E7E-C605-AD42-A1E1-43B6A720A53A}" type="presParOf" srcId="{F6DDA430-2452-6C48-A48E-769744C67A48}" destId="{40838963-B33B-F143-AFA6-6E6EC2F4495A}" srcOrd="3" destOrd="0" presId="urn:microsoft.com/office/officeart/2005/8/layout/radial1"/>
    <dgm:cxn modelId="{AD999BB2-AA2F-B941-B913-9121C4C66BA3}" type="presParOf" srcId="{40838963-B33B-F143-AFA6-6E6EC2F4495A}" destId="{0374141B-64B2-6C41-918F-918725F1ED42}" srcOrd="0" destOrd="0" presId="urn:microsoft.com/office/officeart/2005/8/layout/radial1"/>
    <dgm:cxn modelId="{B78D7726-CB98-5B4D-963E-3ABEF7F5D5FE}" type="presParOf" srcId="{F6DDA430-2452-6C48-A48E-769744C67A48}" destId="{34DB9BB6-E30C-F645-8543-6ECBDC0B99F3}" srcOrd="4" destOrd="0" presId="urn:microsoft.com/office/officeart/2005/8/layout/radial1"/>
    <dgm:cxn modelId="{D6ABA850-C18E-F64E-BE9A-0E4C9E4E2FD4}" type="presParOf" srcId="{F6DDA430-2452-6C48-A48E-769744C67A48}" destId="{9592D9F8-3BE2-4F4B-B23C-876CCF8DADE0}" srcOrd="5" destOrd="0" presId="urn:microsoft.com/office/officeart/2005/8/layout/radial1"/>
    <dgm:cxn modelId="{0FB99539-C6CB-F443-8FC1-7ACDAB6A7BBC}" type="presParOf" srcId="{9592D9F8-3BE2-4F4B-B23C-876CCF8DADE0}" destId="{BAD1AF73-A929-E743-B3A8-DD0ABD5296E5}" srcOrd="0" destOrd="0" presId="urn:microsoft.com/office/officeart/2005/8/layout/radial1"/>
    <dgm:cxn modelId="{BDB729D7-E5D6-AC48-AC8D-C4E0156A2DC8}" type="presParOf" srcId="{F6DDA430-2452-6C48-A48E-769744C67A48}" destId="{9DD9E812-66B6-364A-907B-3F2D25F2A61B}" srcOrd="6" destOrd="0" presId="urn:microsoft.com/office/officeart/2005/8/layout/radial1"/>
    <dgm:cxn modelId="{671606F7-B13D-2046-A3AF-146572257D5E}" type="presParOf" srcId="{F6DDA430-2452-6C48-A48E-769744C67A48}" destId="{511298CA-0E26-D64C-9F78-E4FBBAF00A8C}" srcOrd="7" destOrd="0" presId="urn:microsoft.com/office/officeart/2005/8/layout/radial1"/>
    <dgm:cxn modelId="{9B1FD288-6F0E-8E4C-BBA3-07ED2DFE1E7A}" type="presParOf" srcId="{511298CA-0E26-D64C-9F78-E4FBBAF00A8C}" destId="{630BD136-8B6F-DB4F-B5C2-F92D24C0BFB2}" srcOrd="0" destOrd="0" presId="urn:microsoft.com/office/officeart/2005/8/layout/radial1"/>
    <dgm:cxn modelId="{2212CD4A-40FE-814D-8E3B-3AF6BDB842D0}" type="presParOf" srcId="{F6DDA430-2452-6C48-A48E-769744C67A48}" destId="{662FC771-E4B5-384D-BAA4-CE26DDA933B0}" srcOrd="8" destOrd="0" presId="urn:microsoft.com/office/officeart/2005/8/layout/radial1"/>
    <dgm:cxn modelId="{1B1A1C41-187B-294D-944C-9FDCC93266B4}" type="presParOf" srcId="{F6DDA430-2452-6C48-A48E-769744C67A48}" destId="{F4CE2D9D-D294-BF43-9099-BA018C5DAF4A}" srcOrd="9" destOrd="0" presId="urn:microsoft.com/office/officeart/2005/8/layout/radial1"/>
    <dgm:cxn modelId="{3C2C9F62-FD35-1542-B1DB-CE36CF59DEFB}" type="presParOf" srcId="{F4CE2D9D-D294-BF43-9099-BA018C5DAF4A}" destId="{6B3B661E-15F4-CF41-8B50-443E5127BE04}" srcOrd="0" destOrd="0" presId="urn:microsoft.com/office/officeart/2005/8/layout/radial1"/>
    <dgm:cxn modelId="{FD7F8104-9B78-D748-AAD5-9A41119CB266}" type="presParOf" srcId="{F6DDA430-2452-6C48-A48E-769744C67A48}" destId="{35080389-EF17-804F-A1EB-0DF576041276}" srcOrd="10" destOrd="0" presId="urn:microsoft.com/office/officeart/2005/8/layout/radia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182221-C471-F443-8E02-3275A5AB0AAB}">
      <dsp:nvSpPr>
        <dsp:cNvPr id="0" name=""/>
        <dsp:cNvSpPr/>
      </dsp:nvSpPr>
      <dsp:spPr>
        <a:xfrm>
          <a:off x="2628897" y="1841968"/>
          <a:ext cx="1582852" cy="148542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Optimal DER Portfolio</a:t>
          </a:r>
        </a:p>
      </dsp:txBody>
      <dsp:txXfrm>
        <a:off x="2860700" y="2059504"/>
        <a:ext cx="1119246" cy="1050354"/>
      </dsp:txXfrm>
    </dsp:sp>
    <dsp:sp modelId="{55179772-9B03-5D4C-8F7E-5BDE97F71EE1}">
      <dsp:nvSpPr>
        <dsp:cNvPr id="0" name=""/>
        <dsp:cNvSpPr/>
      </dsp:nvSpPr>
      <dsp:spPr>
        <a:xfrm rot="16249579">
          <a:off x="3174864" y="1564918"/>
          <a:ext cx="519837" cy="34453"/>
        </a:xfrm>
        <a:prstGeom prst="leftArrow">
          <a:avLst/>
        </a:prstGeom>
        <a:noFill/>
        <a:ln w="28575" cap="flat" cmpd="sng" algn="ctr">
          <a:solidFill>
            <a:schemeClr val="tx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1787" y="1569149"/>
        <a:ext cx="25991" cy="25991"/>
      </dsp:txXfrm>
    </dsp:sp>
    <dsp:sp modelId="{918D2F23-FBB9-5846-9A9A-5CC4EF2CFB8B}">
      <dsp:nvSpPr>
        <dsp:cNvPr id="0" name=""/>
        <dsp:cNvSpPr/>
      </dsp:nvSpPr>
      <dsp:spPr>
        <a:xfrm>
          <a:off x="2788071" y="2365"/>
          <a:ext cx="1319956" cy="131995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Optimal feeder locations</a:t>
          </a:r>
        </a:p>
      </dsp:txBody>
      <dsp:txXfrm>
        <a:off x="2981374" y="195668"/>
        <a:ext cx="933350" cy="933350"/>
      </dsp:txXfrm>
    </dsp:sp>
    <dsp:sp modelId="{40838963-B33B-F143-AFA6-6E6EC2F4495A}">
      <dsp:nvSpPr>
        <dsp:cNvPr id="0" name=""/>
        <dsp:cNvSpPr/>
      </dsp:nvSpPr>
      <dsp:spPr>
        <a:xfrm rot="20280143">
          <a:off x="4108613" y="2074961"/>
          <a:ext cx="1061642" cy="34453"/>
        </a:xfrm>
        <a:prstGeom prst="leftArrow">
          <a:avLst/>
        </a:prstGeom>
        <a:noFill/>
        <a:ln w="28575" cap="flat" cmpd="sng" algn="ctr">
          <a:solidFill>
            <a:schemeClr val="tx2">
              <a:lumMod val="75000"/>
            </a:schemeClr>
          </a:solidFill>
          <a:prstDash val="solid"/>
          <a:roun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12893" y="2065647"/>
        <a:ext cx="53082" cy="53082"/>
      </dsp:txXfrm>
    </dsp:sp>
    <dsp:sp modelId="{34DB9BB6-E30C-F645-8543-6ECBDC0B99F3}">
      <dsp:nvSpPr>
        <dsp:cNvPr id="0" name=""/>
        <dsp:cNvSpPr/>
      </dsp:nvSpPr>
      <dsp:spPr>
        <a:xfrm>
          <a:off x="5083565" y="986174"/>
          <a:ext cx="1319956" cy="131995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Locally connected feeders</a:t>
          </a:r>
        </a:p>
      </dsp:txBody>
      <dsp:txXfrm>
        <a:off x="5276868" y="1179477"/>
        <a:ext cx="933350" cy="933350"/>
      </dsp:txXfrm>
    </dsp:sp>
    <dsp:sp modelId="{9592D9F8-3BE2-4F4B-B23C-876CCF8DADE0}">
      <dsp:nvSpPr>
        <dsp:cNvPr id="0" name=""/>
        <dsp:cNvSpPr/>
      </dsp:nvSpPr>
      <dsp:spPr>
        <a:xfrm rot="2147389">
          <a:off x="3991550" y="3194529"/>
          <a:ext cx="597117" cy="34453"/>
        </a:xfrm>
        <a:prstGeom prst="leftArrow">
          <a:avLst/>
        </a:prstGeom>
        <a:noFill/>
        <a:ln w="28575" cap="flat" cmpd="sng" algn="ctr">
          <a:solidFill>
            <a:schemeClr val="tx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275181" y="3196828"/>
        <a:ext cx="29855" cy="29855"/>
      </dsp:txXfrm>
    </dsp:sp>
    <dsp:sp modelId="{9DD9E812-66B6-364A-907B-3F2D25F2A61B}">
      <dsp:nvSpPr>
        <dsp:cNvPr id="0" name=""/>
        <dsp:cNvSpPr/>
      </dsp:nvSpPr>
      <dsp:spPr>
        <a:xfrm>
          <a:off x="4407665" y="3112343"/>
          <a:ext cx="1319956" cy="131995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Local load shapes and forecasts</a:t>
          </a:r>
        </a:p>
      </dsp:txBody>
      <dsp:txXfrm>
        <a:off x="4600968" y="3305646"/>
        <a:ext cx="933350" cy="933350"/>
      </dsp:txXfrm>
    </dsp:sp>
    <dsp:sp modelId="{511298CA-0E26-D64C-9F78-E4FBBAF00A8C}">
      <dsp:nvSpPr>
        <dsp:cNvPr id="0" name=""/>
        <dsp:cNvSpPr/>
      </dsp:nvSpPr>
      <dsp:spPr>
        <a:xfrm rot="8782555">
          <a:off x="2124631" y="3193255"/>
          <a:ext cx="709293" cy="34453"/>
        </a:xfrm>
        <a:prstGeom prst="leftArrow">
          <a:avLst/>
        </a:prstGeom>
        <a:noFill/>
        <a:ln w="28575" cap="flat" cmpd="sng" algn="ctr">
          <a:solidFill>
            <a:schemeClr val="tx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461545" y="3192749"/>
        <a:ext cx="35464" cy="35464"/>
      </dsp:txXfrm>
    </dsp:sp>
    <dsp:sp modelId="{662FC771-E4B5-384D-BAA4-CE26DDA933B0}">
      <dsp:nvSpPr>
        <dsp:cNvPr id="0" name=""/>
        <dsp:cNvSpPr/>
      </dsp:nvSpPr>
      <dsp:spPr>
        <a:xfrm>
          <a:off x="974432" y="3112343"/>
          <a:ext cx="1319956" cy="131995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Local avoided grid upgrades</a:t>
          </a:r>
        </a:p>
      </dsp:txBody>
      <dsp:txXfrm>
        <a:off x="1167735" y="3305646"/>
        <a:ext cx="933350" cy="933350"/>
      </dsp:txXfrm>
    </dsp:sp>
    <dsp:sp modelId="{F4CE2D9D-D294-BF43-9099-BA018C5DAF4A}">
      <dsp:nvSpPr>
        <dsp:cNvPr id="0" name=""/>
        <dsp:cNvSpPr/>
      </dsp:nvSpPr>
      <dsp:spPr>
        <a:xfrm rot="12122880">
          <a:off x="1591801" y="2058501"/>
          <a:ext cx="1143695" cy="34453"/>
        </a:xfrm>
        <a:prstGeom prst="leftArrow">
          <a:avLst/>
        </a:prstGeom>
        <a:noFill/>
        <a:ln w="28575" cap="flat" cmpd="sng" algn="ctr">
          <a:solidFill>
            <a:schemeClr val="tx2">
              <a:lumMod val="7500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135057" y="2047135"/>
        <a:ext cx="57184" cy="57184"/>
      </dsp:txXfrm>
    </dsp:sp>
    <dsp:sp modelId="{35080389-EF17-804F-A1EB-0DF576041276}">
      <dsp:nvSpPr>
        <dsp:cNvPr id="0" name=""/>
        <dsp:cNvSpPr/>
      </dsp:nvSpPr>
      <dsp:spPr>
        <a:xfrm>
          <a:off x="361929" y="953342"/>
          <a:ext cx="1319956" cy="1319956"/>
        </a:xfrm>
        <a:prstGeom prst="ellipse">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Local Market Value – e.g. Rates </a:t>
          </a:r>
        </a:p>
      </dsp:txBody>
      <dsp:txXfrm>
        <a:off x="555232" y="1146645"/>
        <a:ext cx="933350" cy="933350"/>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7753DB00-E5E7-FE4C-82FA-41858B8BB508}" type="datetimeFigureOut">
              <a:rPr lang="en-US" smtClean="0"/>
              <a:pPr/>
              <a:t>3/8/18</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3173F42F-5DDD-5940-934A-6CC8FC553EAC}" type="slidenum">
              <a:rPr lang="en-US" smtClean="0"/>
              <a:pPr/>
              <a:t>‹#›</a:t>
            </a:fld>
            <a:endParaRPr lang="en-US"/>
          </a:p>
        </p:txBody>
      </p:sp>
    </p:spTree>
    <p:extLst>
      <p:ext uri="{BB962C8B-B14F-4D97-AF65-F5344CB8AC3E}">
        <p14:creationId xmlns:p14="http://schemas.microsoft.com/office/powerpoint/2010/main" val="2344339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idx="1"/>
          </p:nvPr>
        </p:nvSpPr>
        <p:spPr>
          <a:xfrm>
            <a:off x="4008705" y="0"/>
            <a:ext cx="3066733" cy="468154"/>
          </a:xfrm>
          <a:prstGeom prst="rect">
            <a:avLst/>
          </a:prstGeom>
        </p:spPr>
        <p:txBody>
          <a:bodyPr vert="horz" lIns="93936" tIns="46968" rIns="93936" bIns="46968" rtlCol="0"/>
          <a:lstStyle>
            <a:lvl1pPr algn="r">
              <a:defRPr sz="1200"/>
            </a:lvl1pPr>
          </a:lstStyle>
          <a:p>
            <a:fld id="{A61119C3-2D3A-D44F-8A94-02150682CDBD}" type="datetimeFigureOut">
              <a:rPr lang="en-US" smtClean="0"/>
              <a:pPr/>
              <a:t>3/8/18</a:t>
            </a:fld>
            <a:endParaRPr lang="en-US"/>
          </a:p>
        </p:txBody>
      </p:sp>
      <p:sp>
        <p:nvSpPr>
          <p:cNvPr id="4" name="Slide Image Placeholder 3"/>
          <p:cNvSpPr>
            <a:spLocks noGrp="1" noRot="1" noChangeAspect="1"/>
          </p:cNvSpPr>
          <p:nvPr>
            <p:ph type="sldImg" idx="2"/>
          </p:nvPr>
        </p:nvSpPr>
        <p:spPr>
          <a:xfrm>
            <a:off x="1196975" y="701675"/>
            <a:ext cx="4683125" cy="3511550"/>
          </a:xfrm>
          <a:prstGeom prst="rect">
            <a:avLst/>
          </a:prstGeom>
          <a:noFill/>
          <a:ln w="12700">
            <a:solidFill>
              <a:prstClr val="black"/>
            </a:solidFill>
          </a:ln>
        </p:spPr>
        <p:txBody>
          <a:bodyPr vert="horz" lIns="93936" tIns="46968" rIns="93936" bIns="46968" rtlCol="0" anchor="ctr"/>
          <a:lstStyle/>
          <a:p>
            <a:endParaRPr lang="en-US"/>
          </a:p>
        </p:txBody>
      </p:sp>
      <p:sp>
        <p:nvSpPr>
          <p:cNvPr id="5" name="Notes Placeholder 4"/>
          <p:cNvSpPr>
            <a:spLocks noGrp="1"/>
          </p:cNvSpPr>
          <p:nvPr>
            <p:ph type="body" sz="quarter" idx="3"/>
          </p:nvPr>
        </p:nvSpPr>
        <p:spPr>
          <a:xfrm>
            <a:off x="707708" y="4447461"/>
            <a:ext cx="5661660" cy="4213384"/>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893296"/>
            <a:ext cx="3066733" cy="468154"/>
          </a:xfrm>
          <a:prstGeom prst="rect">
            <a:avLst/>
          </a:prstGeom>
        </p:spPr>
        <p:txBody>
          <a:bodyPr vert="horz" lIns="93936" tIns="46968" rIns="93936" bIns="46968" rtlCol="0" anchor="b"/>
          <a:lstStyle>
            <a:lvl1pPr algn="r">
              <a:defRPr sz="1200"/>
            </a:lvl1pPr>
          </a:lstStyle>
          <a:p>
            <a:fld id="{278BB393-29C9-4448-96C4-0DA85A6FFB62}" type="slidenum">
              <a:rPr lang="en-US" smtClean="0"/>
              <a:pPr/>
              <a:t>‹#›</a:t>
            </a:fld>
            <a:endParaRPr lang="en-US"/>
          </a:p>
        </p:txBody>
      </p:sp>
    </p:spTree>
    <p:extLst>
      <p:ext uri="{BB962C8B-B14F-4D97-AF65-F5344CB8AC3E}">
        <p14:creationId xmlns:p14="http://schemas.microsoft.com/office/powerpoint/2010/main" val="2641386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wh.ieee.org/r6/san_francisco/ias/archive/pdf/archived_presentations/2009_11_IAS_Presentation.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26196" fontAlgn="base">
              <a:spcBef>
                <a:spcPct val="0"/>
              </a:spcBef>
              <a:spcAft>
                <a:spcPct val="0"/>
              </a:spcAft>
              <a:defRPr/>
            </a:pPr>
            <a:fld id="{F6430095-C63B-4218-B85F-DEFDD5F2AA56}" type="slidenum">
              <a:rPr lang="en-US">
                <a:ea typeface="ＭＳ Ｐゴシック"/>
                <a:cs typeface="ＭＳ Ｐゴシック"/>
              </a:rPr>
              <a:pPr defTabSz="926196" fontAlgn="base">
                <a:spcBef>
                  <a:spcPct val="0"/>
                </a:spcBef>
                <a:spcAft>
                  <a:spcPct val="0"/>
                </a:spcAft>
                <a:defRPr/>
              </a:pPr>
              <a:t>1</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xfrm>
            <a:off x="1196975" y="701675"/>
            <a:ext cx="4683125" cy="3511550"/>
          </a:xfrm>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88477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dirty="0">
                <a:hlinkClick r:id="rId3"/>
              </a:rPr>
              <a:t>http://ewh.ieee.org/r6/san_francisco/ias/archive/pdf/archived_presentations</a:t>
            </a:r>
            <a:r>
              <a:rPr lang="en-US">
                <a:hlinkClick r:id="rId3"/>
              </a:rPr>
              <a:t>/2009_11_IAS_Presentation.pdf</a:t>
            </a:r>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2151288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mn-ea"/>
                <a:cs typeface="+mn-cs"/>
              </a:rPr>
              <a:t>Additional</a:t>
            </a:r>
            <a:r>
              <a:rPr lang="en-US" sz="1200" b="0" i="0" kern="1200" baseline="0" dirty="0">
                <a:solidFill>
                  <a:schemeClr val="tx1"/>
                </a:solidFill>
                <a:effectLst/>
                <a:latin typeface="+mn-lt"/>
                <a:ea typeface="+mn-ea"/>
                <a:cs typeface="+mn-cs"/>
              </a:rPr>
              <a:t> Benefits:</a:t>
            </a:r>
          </a:p>
          <a:p>
            <a:endParaRPr lang="en-US" sz="1200" b="0" i="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(1) Scalable - design and control logic can be applied to individual building, large campus, up to entire local distribution area</a:t>
            </a:r>
          </a:p>
          <a:p>
            <a:r>
              <a:rPr lang="en-US" sz="1200" b="0" i="0" kern="1200" dirty="0">
                <a:solidFill>
                  <a:schemeClr val="tx1"/>
                </a:solidFill>
                <a:effectLst/>
                <a:latin typeface="+mn-lt"/>
                <a:ea typeface="+mn-ea"/>
                <a:cs typeface="+mn-cs"/>
              </a:rPr>
              <a:t>(2) </a:t>
            </a:r>
            <a:r>
              <a:rPr lang="en-US" sz="1200" b="0" i="0" kern="1200" dirty="0" err="1">
                <a:solidFill>
                  <a:schemeClr val="tx1"/>
                </a:solidFill>
                <a:effectLst/>
                <a:latin typeface="+mn-lt"/>
                <a:ea typeface="+mn-ea"/>
                <a:cs typeface="+mn-cs"/>
              </a:rPr>
              <a:t>Microgrids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at different sizes can be linked</a:t>
            </a:r>
            <a:r>
              <a:rPr lang="en-US" sz="1200" b="0" i="0" kern="1200" baseline="0" dirty="0">
                <a:solidFill>
                  <a:schemeClr val="tx1"/>
                </a:solidFill>
                <a:effectLst/>
                <a:latin typeface="+mn-lt"/>
                <a:ea typeface="+mn-ea"/>
                <a:cs typeface="+mn-cs"/>
              </a:rPr>
              <a:t> in a hierarchical network </a:t>
            </a:r>
            <a:r>
              <a:rPr lang="en-US" sz="1200" b="0" i="0" kern="1200" dirty="0">
                <a:solidFill>
                  <a:schemeClr val="tx1"/>
                </a:solidFill>
                <a:effectLst/>
                <a:latin typeface="+mn-lt"/>
                <a:ea typeface="+mn-ea"/>
                <a:cs typeface="+mn-cs"/>
              </a:rPr>
              <a:t>for simpler, more stable control architecture</a:t>
            </a:r>
          </a:p>
          <a:p>
            <a:r>
              <a:rPr lang="en-US" sz="1200" b="0" i="0" kern="1200" dirty="0">
                <a:solidFill>
                  <a:schemeClr val="tx1"/>
                </a:solidFill>
                <a:effectLst/>
                <a:latin typeface="+mn-lt"/>
                <a:ea typeface="+mn-ea"/>
                <a:cs typeface="+mn-cs"/>
              </a:rPr>
              <a:t>(3) This</a:t>
            </a:r>
            <a:r>
              <a:rPr lang="en-US" sz="1200" b="0" i="0" kern="1200" baseline="0" dirty="0">
                <a:solidFill>
                  <a:schemeClr val="tx1"/>
                </a:solidFill>
                <a:effectLst/>
                <a:latin typeface="+mn-lt"/>
                <a:ea typeface="+mn-ea"/>
                <a:cs typeface="+mn-cs"/>
              </a:rPr>
              <a:t> nesting </a:t>
            </a:r>
            <a:r>
              <a:rPr lang="en-US" sz="1200" b="0" i="0" kern="1200" dirty="0">
                <a:solidFill>
                  <a:schemeClr val="tx1"/>
                </a:solidFill>
                <a:effectLst/>
                <a:latin typeface="+mn-lt"/>
                <a:ea typeface="+mn-ea"/>
                <a:cs typeface="+mn-cs"/>
              </a:rPr>
              <a:t>enhances cyber-security as well as resilience to major disruptions</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11</a:t>
            </a:fld>
            <a:endParaRPr lang="en-US"/>
          </a:p>
        </p:txBody>
      </p:sp>
    </p:spTree>
    <p:extLst>
      <p:ext uri="{BB962C8B-B14F-4D97-AF65-F5344CB8AC3E}">
        <p14:creationId xmlns:p14="http://schemas.microsoft.com/office/powerpoint/2010/main" val="1944689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12</a:t>
            </a:fld>
            <a:endParaRPr lang="en-US"/>
          </a:p>
        </p:txBody>
      </p:sp>
    </p:spTree>
    <p:extLst>
      <p:ext uri="{BB962C8B-B14F-4D97-AF65-F5344CB8AC3E}">
        <p14:creationId xmlns:p14="http://schemas.microsoft.com/office/powerpoint/2010/main" val="160983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13</a:t>
            </a:fld>
            <a:endParaRPr lang="en-US"/>
          </a:p>
        </p:txBody>
      </p:sp>
    </p:spTree>
    <p:extLst>
      <p:ext uri="{BB962C8B-B14F-4D97-AF65-F5344CB8AC3E}">
        <p14:creationId xmlns:p14="http://schemas.microsoft.com/office/powerpoint/2010/main" val="166647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lvl="2" defTabSz="469682">
              <a:defRPr/>
            </a:pPr>
            <a:endParaRPr lang="en-US" baseline="0"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14</a:t>
            </a:fld>
            <a:endParaRPr lang="en-US"/>
          </a:p>
        </p:txBody>
      </p:sp>
    </p:spTree>
    <p:extLst>
      <p:ext uri="{BB962C8B-B14F-4D97-AF65-F5344CB8AC3E}">
        <p14:creationId xmlns:p14="http://schemas.microsoft.com/office/powerpoint/2010/main" val="8461900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01467" fontAlgn="base">
              <a:spcBef>
                <a:spcPct val="0"/>
              </a:spcBef>
              <a:spcAft>
                <a:spcPct val="0"/>
              </a:spcAft>
              <a:defRPr/>
            </a:pPr>
            <a:fld id="{F6430095-C63B-4218-B85F-DEFDD5F2AA56}" type="slidenum">
              <a:rPr lang="en-US">
                <a:ea typeface="ＭＳ Ｐゴシック"/>
                <a:cs typeface="ＭＳ Ｐゴシック"/>
              </a:rPr>
              <a:pPr defTabSz="901467" fontAlgn="base">
                <a:spcBef>
                  <a:spcPct val="0"/>
                </a:spcBef>
                <a:spcAft>
                  <a:spcPct val="0"/>
                </a:spcAft>
                <a:defRPr/>
              </a:pPr>
              <a:t>15</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607394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On October 5, at the urging of Clean Coalition, the California Energy Commission </a:t>
            </a:r>
            <a:r>
              <a:rPr lang="en-US" b="1" dirty="0">
                <a:latin typeface="Arial"/>
                <a:cs typeface="Arial"/>
              </a:rPr>
              <a:t>halted</a:t>
            </a:r>
            <a:r>
              <a:rPr lang="en-US" dirty="0">
                <a:latin typeface="Arial"/>
                <a:cs typeface="Arial"/>
              </a:rPr>
              <a:t> the Puente Power Project $299 million, 262 MW gas-fired beachfront power plant in Oxnard, CA, which is a Disadvantaged Community as defined by </a:t>
            </a:r>
            <a:r>
              <a:rPr lang="en-US" dirty="0" err="1">
                <a:latin typeface="Arial"/>
                <a:cs typeface="Arial"/>
              </a:rPr>
              <a:t>CalEPA’s</a:t>
            </a:r>
            <a:r>
              <a:rPr lang="en-US" dirty="0">
                <a:latin typeface="Arial"/>
                <a:cs typeface="Arial"/>
              </a:rPr>
              <a:t> </a:t>
            </a:r>
            <a:r>
              <a:rPr lang="en-US" dirty="0" err="1">
                <a:latin typeface="Arial"/>
                <a:cs typeface="Arial"/>
              </a:rPr>
              <a:t>CalEnviroScreen</a:t>
            </a:r>
            <a:r>
              <a:rPr lang="en-US" dirty="0">
                <a:latin typeface="Arial"/>
                <a:cs typeface="Arial"/>
              </a:rPr>
              <a:t> 3.0.</a:t>
            </a:r>
          </a:p>
          <a:p>
            <a:br>
              <a:rPr lang="en-US" dirty="0">
                <a:latin typeface="Arial"/>
                <a:cs typeface="Arial"/>
              </a:rPr>
            </a:br>
            <a:r>
              <a:rPr lang="en-US" dirty="0">
                <a:latin typeface="Arial"/>
                <a:cs typeface="Arial"/>
              </a:rPr>
              <a:t>This follows on the heels of another nearby gas-fired project rejected by the California Public Utilities Commission after Clean Coalition analysis and advocacy.</a:t>
            </a:r>
          </a:p>
          <a:p>
            <a:endParaRPr lang="en-US" dirty="0">
              <a:latin typeface="Arial"/>
              <a:cs typeface="Arial"/>
            </a:endParaRPr>
          </a:p>
          <a:p>
            <a:r>
              <a:rPr lang="en-US" dirty="0">
                <a:latin typeface="Arial"/>
                <a:cs typeface="Arial"/>
              </a:rPr>
              <a:t>Our analysis found that this project could be replaced entirely with solar+storage at a lower cost to ratepayers and a significantly reduced local environmental impact. </a:t>
            </a:r>
          </a:p>
          <a:p>
            <a:pPr defTabSz="469682">
              <a:defRPr/>
            </a:pPr>
            <a:br>
              <a:rPr lang="en-US" baseline="0" dirty="0"/>
            </a:br>
            <a:br>
              <a:rPr lang="en-US" baseline="0" dirty="0"/>
            </a:br>
            <a:r>
              <a:rPr lang="en-US" baseline="0" dirty="0"/>
              <a:t>Our study and model of the alternative to the Puente Power Project using solar+storage can be downloaded here: http://</a:t>
            </a:r>
            <a:r>
              <a:rPr lang="en-US" baseline="0" dirty="0" err="1"/>
              <a:t>www.clean-coalition.org</a:t>
            </a:r>
            <a:r>
              <a:rPr lang="en-US" baseline="0" dirty="0"/>
              <a:t>/press-releases/solarstorage-is-more-cost-effective-than-proposed-gas-plants-in-southern-california/</a:t>
            </a:r>
          </a:p>
          <a:p>
            <a:pPr defTabSz="469682">
              <a:defRPr/>
            </a:pPr>
            <a:endParaRPr lang="en-US" baseline="0" dirty="0"/>
          </a:p>
          <a:p>
            <a:r>
              <a:rPr lang="en-US" baseline="0" dirty="0"/>
              <a:t>Press Coverage:</a:t>
            </a:r>
          </a:p>
          <a:p>
            <a:r>
              <a:rPr lang="en-US" baseline="0" dirty="0"/>
              <a:t>Utility Dive: http://</a:t>
            </a:r>
            <a:r>
              <a:rPr lang="en-US" baseline="0" dirty="0" err="1"/>
              <a:t>www.utilitydive.com</a:t>
            </a:r>
            <a:r>
              <a:rPr lang="en-US" baseline="0" dirty="0"/>
              <a:t>/news/california-energy-interests-set-to-square-off-over-puente-natural-gas-plant/504472/</a:t>
            </a:r>
          </a:p>
          <a:p>
            <a:r>
              <a:rPr lang="en-US" baseline="0" dirty="0" err="1"/>
              <a:t>Greentech</a:t>
            </a:r>
            <a:r>
              <a:rPr lang="en-US" baseline="0" dirty="0"/>
              <a:t> Media: https://</a:t>
            </a:r>
            <a:r>
              <a:rPr lang="en-US" baseline="0" dirty="0" err="1"/>
              <a:t>www.greentechmedia.com</a:t>
            </a:r>
            <a:r>
              <a:rPr lang="en-US" baseline="0" dirty="0"/>
              <a:t>/articles/read/caiso-suggests-new-rfo-to-settle-question-of-storage-vs-puente-gas-plant</a:t>
            </a:r>
          </a:p>
          <a:p>
            <a:r>
              <a:rPr lang="en-US" baseline="0" dirty="0"/>
              <a:t>PV Magazine: https://</a:t>
            </a:r>
            <a:r>
              <a:rPr lang="en-US" baseline="0" dirty="0" err="1"/>
              <a:t>pv</a:t>
            </a:r>
            <a:r>
              <a:rPr lang="en-US" baseline="0" dirty="0"/>
              <a:t>-magazine-</a:t>
            </a:r>
            <a:r>
              <a:rPr lang="en-US" baseline="0" dirty="0" err="1"/>
              <a:t>usa.com</a:t>
            </a:r>
            <a:r>
              <a:rPr lang="en-US" baseline="0" dirty="0"/>
              <a:t>/2017/10/04/california-group-applauds-gas-peaker-plant-rejection-seeks-clean-energy-alternatives/</a:t>
            </a:r>
          </a:p>
          <a:p>
            <a:endParaRPr lang="en-US" baseline="0" dirty="0"/>
          </a:p>
          <a:p>
            <a:r>
              <a:rPr lang="en-US" baseline="0" dirty="0"/>
              <a:t>Clean Coalition filings:</a:t>
            </a:r>
            <a:br>
              <a:rPr lang="en-US" baseline="0" dirty="0"/>
            </a:br>
            <a:r>
              <a:rPr lang="en-US" baseline="0" dirty="0"/>
              <a:t>Ellwood </a:t>
            </a:r>
            <a:r>
              <a:rPr lang="en-US" baseline="0" dirty="0" err="1"/>
              <a:t>Peaker</a:t>
            </a:r>
            <a:r>
              <a:rPr lang="en-US" baseline="0" dirty="0"/>
              <a:t> - http://</a:t>
            </a:r>
            <a:r>
              <a:rPr lang="en-US" baseline="0" dirty="0" err="1"/>
              <a:t>www.clean-coalition.org</a:t>
            </a:r>
            <a:r>
              <a:rPr lang="en-US" baseline="0" dirty="0"/>
              <a:t>/regulatory-filings/cpuc-rejecting-ellwood-peaker-plant-refurbishment-solarstorage-analysis/</a:t>
            </a:r>
          </a:p>
          <a:p>
            <a:r>
              <a:rPr lang="en-US" baseline="0" dirty="0"/>
              <a:t>Puente alternatives - http://</a:t>
            </a:r>
            <a:r>
              <a:rPr lang="en-US" baseline="0" dirty="0" err="1"/>
              <a:t>www.clean-coalition.org</a:t>
            </a:r>
            <a:r>
              <a:rPr lang="en-US" baseline="0" dirty="0"/>
              <a:t>/regulatory-filings/cpuc-proposing-a-cost-effective-solarstorage-alternative-to-puente-gas-plant-with-supplemental-testimony/</a:t>
            </a:r>
          </a:p>
          <a:p>
            <a:endParaRPr lang="en-US" baseline="0" dirty="0"/>
          </a:p>
        </p:txBody>
      </p:sp>
      <p:sp>
        <p:nvSpPr>
          <p:cNvPr id="4" name="Slide Number Placeholder 3"/>
          <p:cNvSpPr>
            <a:spLocks noGrp="1"/>
          </p:cNvSpPr>
          <p:nvPr>
            <p:ph type="sldNum" sz="quarter" idx="10"/>
          </p:nvPr>
        </p:nvSpPr>
        <p:spPr/>
        <p:txBody>
          <a:bodyPr/>
          <a:lstStyle/>
          <a:p>
            <a:fld id="{3CA0BEEE-A4B1-A642-9C3B-AE9C9C09D84E}" type="slidenum">
              <a:rPr lang="en-US" smtClean="0"/>
              <a:t>16</a:t>
            </a:fld>
            <a:endParaRPr lang="en-US"/>
          </a:p>
        </p:txBody>
      </p:sp>
    </p:spTree>
    <p:extLst>
      <p:ext uri="{BB962C8B-B14F-4D97-AF65-F5344CB8AC3E}">
        <p14:creationId xmlns:p14="http://schemas.microsoft.com/office/powerpoint/2010/main" val="177494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lvl="2" defTabSz="469682">
              <a:defRPr/>
            </a:pPr>
            <a:r>
              <a:rPr lang="en-US" baseline="0" dirty="0"/>
              <a:t>Source:  Renewable Energy </a:t>
            </a:r>
            <a:r>
              <a:rPr lang="en-US" baseline="0" dirty="0" err="1"/>
              <a:t>World.com</a:t>
            </a:r>
            <a:r>
              <a:rPr lang="en-US" baseline="0" dirty="0"/>
              <a:t>, June 2015</a:t>
            </a:r>
          </a:p>
          <a:p>
            <a:pPr marL="0" lvl="2" defTabSz="469682">
              <a:defRPr/>
            </a:pPr>
            <a:endParaRPr lang="en-US" baseline="0" dirty="0"/>
          </a:p>
          <a:p>
            <a:pPr marL="0" lvl="2" defTabSz="469682">
              <a:defRPr/>
            </a:pPr>
            <a:r>
              <a:rPr lang="en-US" baseline="0" dirty="0"/>
              <a:t>http://</a:t>
            </a:r>
            <a:r>
              <a:rPr lang="en-US" baseline="0" dirty="0" err="1"/>
              <a:t>www.renewableenergyworld.com</a:t>
            </a:r>
            <a:r>
              <a:rPr lang="en-US" baseline="0" dirty="0"/>
              <a:t>/articles/2015/06/how-new-york-is-using-local-power-microgrids-to-transform-the-state.html</a:t>
            </a:r>
          </a:p>
        </p:txBody>
      </p:sp>
      <p:sp>
        <p:nvSpPr>
          <p:cNvPr id="4" name="Slide Number Placeholder 3"/>
          <p:cNvSpPr>
            <a:spLocks noGrp="1"/>
          </p:cNvSpPr>
          <p:nvPr>
            <p:ph type="sldNum" sz="quarter" idx="10"/>
          </p:nvPr>
        </p:nvSpPr>
        <p:spPr/>
        <p:txBody>
          <a:bodyPr/>
          <a:lstStyle/>
          <a:p>
            <a:fld id="{278BB393-29C9-4448-96C4-0DA85A6FFB62}" type="slidenum">
              <a:rPr lang="en-US" smtClean="0"/>
              <a:pPr/>
              <a:t>17</a:t>
            </a:fld>
            <a:endParaRPr lang="en-US"/>
          </a:p>
        </p:txBody>
      </p:sp>
    </p:spTree>
    <p:extLst>
      <p:ext uri="{BB962C8B-B14F-4D97-AF65-F5344CB8AC3E}">
        <p14:creationId xmlns:p14="http://schemas.microsoft.com/office/powerpoint/2010/main" val="108700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lvl="2" defTabSz="469682">
              <a:defRPr/>
            </a:pPr>
            <a:endParaRPr lang="en-US" baseline="0"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18</a:t>
            </a:fld>
            <a:endParaRPr lang="en-US"/>
          </a:p>
        </p:txBody>
      </p:sp>
    </p:spTree>
    <p:extLst>
      <p:ext uri="{BB962C8B-B14F-4D97-AF65-F5344CB8AC3E}">
        <p14:creationId xmlns:p14="http://schemas.microsoft.com/office/powerpoint/2010/main" val="939055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23</a:t>
            </a:fld>
            <a:endParaRPr lang="en-US" sz="1200" dirty="0">
              <a:latin typeface="Calibri" pitchFamily="34" charset="0"/>
            </a:endParaRPr>
          </a:p>
        </p:txBody>
      </p:sp>
    </p:spTree>
    <p:extLst>
      <p:ext uri="{BB962C8B-B14F-4D97-AF65-F5344CB8AC3E}">
        <p14:creationId xmlns:p14="http://schemas.microsoft.com/office/powerpoint/2010/main" val="713481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8BB393-29C9-4448-96C4-0DA85A6FFB62}" type="slidenum">
              <a:rPr lang="en-US" smtClean="0"/>
              <a:pPr/>
              <a:t>2</a:t>
            </a:fld>
            <a:endParaRPr lang="en-US"/>
          </a:p>
        </p:txBody>
      </p:sp>
    </p:spTree>
    <p:extLst>
      <p:ext uri="{BB962C8B-B14F-4D97-AF65-F5344CB8AC3E}">
        <p14:creationId xmlns:p14="http://schemas.microsoft.com/office/powerpoint/2010/main" val="2069425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Also:  Incorporate lessons learned from the successful rebuild efforts in other regions, post natural disasters, e.g. Hurricane Sandy in New York. </a:t>
            </a:r>
          </a:p>
          <a:p>
            <a:pPr>
              <a:spcBef>
                <a:spcPct val="0"/>
              </a:spcBef>
            </a:pPr>
            <a:endParaRPr lang="en-US" dirty="0"/>
          </a:p>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24</a:t>
            </a:fld>
            <a:endParaRPr lang="en-US" sz="1200" dirty="0">
              <a:latin typeface="Calibri" pitchFamily="34" charset="0"/>
            </a:endParaRPr>
          </a:p>
        </p:txBody>
      </p:sp>
    </p:spTree>
    <p:extLst>
      <p:ext uri="{BB962C8B-B14F-4D97-AF65-F5344CB8AC3E}">
        <p14:creationId xmlns:p14="http://schemas.microsoft.com/office/powerpoint/2010/main" val="2170240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01467" fontAlgn="base">
              <a:spcBef>
                <a:spcPct val="0"/>
              </a:spcBef>
              <a:spcAft>
                <a:spcPct val="0"/>
              </a:spcAft>
              <a:defRPr/>
            </a:pPr>
            <a:fld id="{F6430095-C63B-4218-B85F-DEFDD5F2AA56}" type="slidenum">
              <a:rPr lang="en-US">
                <a:ea typeface="ＭＳ Ｐゴシック"/>
                <a:cs typeface="ＭＳ Ｐゴシック"/>
              </a:rPr>
              <a:pPr defTabSz="901467" fontAlgn="base">
                <a:spcBef>
                  <a:spcPct val="0"/>
                </a:spcBef>
                <a:spcAft>
                  <a:spcPct val="0"/>
                </a:spcAft>
                <a:defRPr/>
              </a:pPr>
              <a:t>25</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65769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26</a:t>
            </a:fld>
            <a:endParaRPr lang="en-US" sz="1200" dirty="0">
              <a:latin typeface="Calibri" pitchFamily="34" charset="0"/>
            </a:endParaRPr>
          </a:p>
        </p:txBody>
      </p:sp>
    </p:spTree>
    <p:extLst>
      <p:ext uri="{BB962C8B-B14F-4D97-AF65-F5344CB8AC3E}">
        <p14:creationId xmlns:p14="http://schemas.microsoft.com/office/powerpoint/2010/main" val="1426992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sz="1200" b="1" u="sng" kern="1200" dirty="0">
                <a:solidFill>
                  <a:schemeClr val="tx1"/>
                </a:solidFill>
                <a:effectLst/>
                <a:latin typeface="+mn-lt"/>
                <a:ea typeface="+mn-ea"/>
                <a:cs typeface="+mn-cs"/>
              </a:rPr>
              <a:t>ENERGY BENEFITS</a:t>
            </a:r>
          </a:p>
          <a:p>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Cost Parity via 20-year LCOE: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000000"/>
                </a:solidFill>
                <a:cs typeface="Arial" pitchFamily="34" charset="0"/>
              </a:rPr>
              <a:t>14.9</a:t>
            </a:r>
            <a:r>
              <a:rPr lang="en-US" sz="1200" dirty="0"/>
              <a:t>¢/kWh solar vs. $15.3¢/kWh new combined cycle natural gas, LCOE.  </a:t>
            </a:r>
            <a:r>
              <a:rPr lang="en-US" sz="1200" kern="1200" dirty="0">
                <a:solidFill>
                  <a:schemeClr val="tx1"/>
                </a:solidFill>
                <a:effectLst/>
                <a:latin typeface="+mn-lt"/>
                <a:ea typeface="+mn-ea"/>
                <a:cs typeface="+mn-cs"/>
              </a:rPr>
              <a:t>Modeling performed with NREL System Advisor Modeling (SAM) and </a:t>
            </a:r>
            <a:r>
              <a:rPr lang="en-US" sz="1200" kern="1200" dirty="0" err="1">
                <a:solidFill>
                  <a:schemeClr val="tx1"/>
                </a:solidFill>
                <a:effectLst/>
                <a:latin typeface="+mn-lt"/>
                <a:ea typeface="+mn-ea"/>
                <a:cs typeface="+mn-cs"/>
              </a:rPr>
              <a:t>PVWatts</a:t>
            </a:r>
            <a:r>
              <a:rPr lang="en-US" sz="1200" kern="1200" dirty="0">
                <a:solidFill>
                  <a:schemeClr val="tx1"/>
                </a:solidFill>
                <a:effectLst/>
                <a:latin typeface="+mn-lt"/>
                <a:ea typeface="+mn-ea"/>
                <a:cs typeface="+mn-cs"/>
              </a:rPr>
              <a:t> system design, using the mid-case</a:t>
            </a:r>
            <a:r>
              <a:rPr lang="en-US" sz="1200" kern="1200" baseline="0" dirty="0">
                <a:solidFill>
                  <a:schemeClr val="tx1"/>
                </a:solidFill>
                <a:effectLst/>
                <a:latin typeface="+mn-lt"/>
                <a:ea typeface="+mn-ea"/>
                <a:cs typeface="+mn-cs"/>
              </a:rPr>
              <a:t> scenario</a:t>
            </a:r>
            <a:r>
              <a:rPr lang="en-US" sz="1200" b="0" kern="1200" dirty="0">
                <a:solidFill>
                  <a:schemeClr val="tx1"/>
                </a:solidFill>
                <a:effectLst/>
                <a:latin typeface="+mn-lt"/>
                <a:ea typeface="+mn-ea"/>
                <a:cs typeface="+mn-cs"/>
              </a:rPr>
              <a:t>. For more details, see detailed LCOE</a:t>
            </a:r>
            <a:r>
              <a:rPr lang="en-US" sz="1200" b="0" kern="1200" baseline="0" dirty="0">
                <a:solidFill>
                  <a:schemeClr val="tx1"/>
                </a:solidFill>
                <a:effectLst/>
                <a:latin typeface="+mn-lt"/>
                <a:ea typeface="+mn-ea"/>
                <a:cs typeface="+mn-cs"/>
              </a:rPr>
              <a:t> slide later in deck.</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Local Energy</a:t>
            </a:r>
            <a:r>
              <a:rPr lang="en-US" sz="1200" b="1" kern="1200" baseline="0" dirty="0">
                <a:solidFill>
                  <a:schemeClr val="tx1"/>
                </a:solidFill>
                <a:effectLst/>
                <a:latin typeface="+mn-lt"/>
                <a:ea typeface="+mn-ea"/>
                <a:cs typeface="+mn-cs"/>
              </a:rPr>
              <a:t> Spend</a:t>
            </a:r>
          </a:p>
          <a:p>
            <a:endParaRPr lang="en-US" sz="1200" b="1" kern="1200" baseline="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Based on 20 year average of $2,619,260 per year from </a:t>
            </a:r>
            <a:r>
              <a:rPr lang="en-US" sz="1200" kern="1200" dirty="0" err="1">
                <a:solidFill>
                  <a:schemeClr val="tx1"/>
                </a:solidFill>
                <a:effectLst/>
                <a:latin typeface="+mn-lt"/>
                <a:ea typeface="+mn-ea"/>
                <a:cs typeface="+mn-cs"/>
              </a:rPr>
              <a:t>avg</a:t>
            </a:r>
            <a:r>
              <a:rPr lang="en-US" sz="1200" kern="1200" dirty="0">
                <a:solidFill>
                  <a:schemeClr val="tx1"/>
                </a:solidFill>
                <a:effectLst/>
                <a:latin typeface="+mn-lt"/>
                <a:ea typeface="+mn-ea"/>
                <a:cs typeface="+mn-cs"/>
              </a:rPr>
              <a:t> output of 1484kWh/</a:t>
            </a:r>
            <a:r>
              <a:rPr lang="en-US" sz="1200" kern="1200" dirty="0" err="1">
                <a:solidFill>
                  <a:schemeClr val="tx1"/>
                </a:solidFill>
                <a:effectLst/>
                <a:latin typeface="+mn-lt"/>
                <a:ea typeface="+mn-ea"/>
                <a:cs typeface="+mn-cs"/>
              </a:rPr>
              <a:t>yr</a:t>
            </a:r>
            <a:r>
              <a:rPr lang="en-US" sz="1200" kern="1200" dirty="0">
                <a:solidFill>
                  <a:schemeClr val="tx1"/>
                </a:solidFill>
                <a:effectLst/>
                <a:latin typeface="+mn-lt"/>
                <a:ea typeface="+mn-ea"/>
                <a:cs typeface="+mn-cs"/>
              </a:rPr>
              <a:t> over that period</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$52M</a:t>
            </a:r>
            <a:r>
              <a:rPr lang="en-US" sz="1200" kern="1200" baseline="0" dirty="0">
                <a:solidFill>
                  <a:schemeClr val="tx1"/>
                </a:solidFill>
                <a:effectLst/>
                <a:latin typeface="+mn-lt"/>
                <a:ea typeface="+mn-ea"/>
                <a:cs typeface="+mn-cs"/>
              </a:rPr>
              <a:t> over 20 years per 10MW</a:t>
            </a:r>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Avoided transmission</a:t>
            </a:r>
            <a:r>
              <a:rPr lang="en-US" sz="1200" b="1" kern="1200" baseline="0" dirty="0">
                <a:solidFill>
                  <a:schemeClr val="tx1"/>
                </a:solidFill>
                <a:effectLst/>
                <a:latin typeface="+mn-lt"/>
                <a:ea typeface="+mn-ea"/>
                <a:cs typeface="+mn-cs"/>
              </a:rPr>
              <a:t> access charges (TAC):</a:t>
            </a: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Calculated</a:t>
            </a:r>
            <a:r>
              <a:rPr lang="en-US" sz="1200" kern="1200" baseline="0" dirty="0">
                <a:solidFill>
                  <a:schemeClr val="tx1"/>
                </a:solidFill>
                <a:effectLst/>
                <a:latin typeface="+mn-lt"/>
                <a:ea typeface="+mn-ea"/>
                <a:cs typeface="+mn-cs"/>
              </a:rPr>
              <a:t> from </a:t>
            </a:r>
            <a:r>
              <a:rPr lang="en-US" sz="1200" kern="1200" dirty="0">
                <a:solidFill>
                  <a:schemeClr val="tx1"/>
                </a:solidFill>
                <a:effectLst/>
                <a:latin typeface="+mn-lt"/>
                <a:ea typeface="+mn-ea"/>
                <a:cs typeface="+mn-cs"/>
              </a:rPr>
              <a:t>CAISO 2013 TAC schedule and infrastructure projections.</a:t>
            </a:r>
            <a:r>
              <a:rPr lang="en-US" sz="1200" kern="1200" baseline="0" dirty="0">
                <a:solidFill>
                  <a:schemeClr val="tx1"/>
                </a:solidFill>
                <a:effectLst/>
                <a:latin typeface="+mn-lt"/>
                <a:ea typeface="+mn-ea"/>
                <a:cs typeface="+mn-cs"/>
              </a:rPr>
              <a:t>  Note that the reductions in TAC are included in the LCOE</a:t>
            </a:r>
            <a:r>
              <a:rPr lang="en-US" dirty="0">
                <a:effectLst/>
              </a:rPr>
              <a:t> comparison.</a:t>
            </a:r>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Avoided Costs</a:t>
            </a:r>
            <a:r>
              <a:rPr lang="en-US" sz="1200" b="1" kern="1200" baseline="0" dirty="0">
                <a:solidFill>
                  <a:schemeClr val="tx1"/>
                </a:solidFill>
                <a:effectLst/>
                <a:latin typeface="+mn-lt"/>
                <a:ea typeface="+mn-ea"/>
                <a:cs typeface="+mn-cs"/>
              </a:rPr>
              <a:t> from </a:t>
            </a:r>
            <a:r>
              <a:rPr lang="en-US" sz="1200" b="1" kern="1200" dirty="0">
                <a:solidFill>
                  <a:schemeClr val="tx1"/>
                </a:solidFill>
                <a:effectLst/>
                <a:latin typeface="+mn-lt"/>
                <a:ea typeface="+mn-ea"/>
                <a:cs typeface="+mn-cs"/>
              </a:rPr>
              <a:t>New Transmission</a:t>
            </a:r>
            <a:r>
              <a:rPr lang="en-US" sz="1200" b="1" kern="1200" baseline="0" dirty="0">
                <a:solidFill>
                  <a:schemeClr val="tx1"/>
                </a:solidFill>
                <a:effectLst/>
                <a:latin typeface="+mn-lt"/>
                <a:ea typeface="+mn-ea"/>
                <a:cs typeface="+mn-cs"/>
              </a:rPr>
              <a:t> Capacity:</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Each 10 MW of added PV DG capacity will reduce the need for added transmission capacity investment by 0.05% relative to CAISO BAU projections and the related growth in TAC </a:t>
            </a:r>
            <a:r>
              <a:rPr lang="en-US" sz="1200" kern="1200" dirty="0" err="1">
                <a:solidFill>
                  <a:schemeClr val="tx1"/>
                </a:solidFill>
                <a:effectLst/>
                <a:latin typeface="+mn-lt"/>
                <a:ea typeface="+mn-ea"/>
                <a:cs typeface="+mn-cs"/>
              </a:rPr>
              <a:t>ratesResults</a:t>
            </a:r>
            <a:r>
              <a:rPr lang="en-US" sz="1200" kern="1200" dirty="0">
                <a:solidFill>
                  <a:schemeClr val="tx1"/>
                </a:solidFill>
                <a:effectLst/>
                <a:latin typeface="+mn-lt"/>
                <a:ea typeface="+mn-ea"/>
                <a:cs typeface="+mn-cs"/>
              </a:rPr>
              <a:t> in 0.0012¢/kWh reduction TAC rates applied to virtually all of the 254,000 </a:t>
            </a:r>
            <a:r>
              <a:rPr lang="en-US" sz="1200" kern="1200" dirty="0" err="1">
                <a:solidFill>
                  <a:schemeClr val="tx1"/>
                </a:solidFill>
                <a:effectLst/>
                <a:latin typeface="+mn-lt"/>
                <a:ea typeface="+mn-ea"/>
                <a:cs typeface="+mn-cs"/>
              </a:rPr>
              <a:t>GWh</a:t>
            </a:r>
            <a:r>
              <a:rPr lang="en-US" sz="1200" kern="1200" dirty="0">
                <a:solidFill>
                  <a:schemeClr val="tx1"/>
                </a:solidFill>
                <a:effectLst/>
                <a:latin typeface="+mn-lt"/>
                <a:ea typeface="+mn-ea"/>
                <a:cs typeface="+mn-cs"/>
              </a:rPr>
              <a:t> consumed within CAISO transmission system electricity by 2020</a:t>
            </a:r>
          </a:p>
          <a:p>
            <a:endParaRPr lang="en-US" sz="1200" kern="1200" dirty="0">
              <a:solidFill>
                <a:schemeClr val="tx1"/>
              </a:solidFill>
              <a:effectLst/>
              <a:latin typeface="+mn-lt"/>
              <a:ea typeface="+mn-ea"/>
              <a:cs typeface="+mn-cs"/>
            </a:endParaRPr>
          </a:p>
          <a:p>
            <a:r>
              <a:rPr lang="en-US" b="1" dirty="0">
                <a:effectLst/>
              </a:rPr>
              <a:t>Avoided Line Losses</a:t>
            </a:r>
            <a:endParaRPr lang="en-US" dirty="0">
              <a:effectLst/>
            </a:endParaRPr>
          </a:p>
          <a:p>
            <a:r>
              <a:rPr lang="en-US" sz="1200" kern="1200" dirty="0">
                <a:solidFill>
                  <a:schemeClr val="tx1"/>
                </a:solidFill>
                <a:effectLst/>
                <a:latin typeface="+mn-lt"/>
                <a:ea typeface="+mn-ea"/>
                <a:cs typeface="+mn-cs"/>
              </a:rPr>
              <a:t>Based on PG&amp;E Bay Area reported line loss rates, combined avoided line losses from transmission and distribution due to distributed generation average 5%, or 789 </a:t>
            </a:r>
            <a:r>
              <a:rPr lang="en-US" sz="1200" kern="1200" dirty="0" err="1">
                <a:solidFill>
                  <a:schemeClr val="tx1"/>
                </a:solidFill>
                <a:effectLst/>
                <a:latin typeface="+mn-lt"/>
                <a:ea typeface="+mn-ea"/>
                <a:cs typeface="+mn-cs"/>
              </a:rPr>
              <a:t>MWh</a:t>
            </a:r>
            <a:r>
              <a:rPr lang="en-US" sz="1200" kern="1200" dirty="0">
                <a:solidFill>
                  <a:schemeClr val="tx1"/>
                </a:solidFill>
                <a:effectLst/>
                <a:latin typeface="+mn-lt"/>
                <a:ea typeface="+mn-ea"/>
                <a:cs typeface="+mn-cs"/>
              </a:rPr>
              <a:t> per year for each 10 MW of PV DG installed.  At an average current retail value of 15¢/kWh, the value of avoided losses is $118,350 per year, totaling $2,367,000 over 20 years.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Note that avoided lines losses are included in LCOE comparison.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Avoided Costs in Local Power System Interruptions:</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Based on PG&amp;E figures for Hunters Point outages, 10 MW of local DG would result in a 10% reduction in annual outages alone, or $304,000 per year, or $6M over</a:t>
            </a:r>
            <a:r>
              <a:rPr lang="en-US" sz="1200" kern="1200" baseline="0" dirty="0">
                <a:solidFill>
                  <a:schemeClr val="tx1"/>
                </a:solidFill>
                <a:effectLst/>
                <a:latin typeface="+mn-lt"/>
                <a:ea typeface="+mn-ea"/>
                <a:cs typeface="+mn-cs"/>
              </a:rPr>
              <a:t> a 20 year period</a:t>
            </a:r>
            <a:r>
              <a:rPr lang="en-US" sz="1200" kern="1200" dirty="0">
                <a:solidFill>
                  <a:schemeClr val="tx1"/>
                </a:solidFill>
                <a:effectLst/>
                <a:latin typeface="+mn-lt"/>
                <a:ea typeface="+mn-ea"/>
                <a:cs typeface="+mn-cs"/>
              </a:rPr>
              <a:t>.  50 MW would equal five</a:t>
            </a:r>
            <a:r>
              <a:rPr lang="en-US" sz="1200" kern="1200" baseline="0" dirty="0">
                <a:solidFill>
                  <a:schemeClr val="tx1"/>
                </a:solidFill>
                <a:effectLst/>
                <a:latin typeface="+mn-lt"/>
                <a:ea typeface="+mn-ea"/>
                <a:cs typeface="+mn-cs"/>
              </a:rPr>
              <a:t> times that, or $30M over 20 years. Source:  </a:t>
            </a:r>
            <a:r>
              <a:rPr lang="en-US" sz="1200" kern="1200" dirty="0">
                <a:solidFill>
                  <a:schemeClr val="tx1"/>
                </a:solidFill>
                <a:effectLst/>
                <a:latin typeface="+mn-lt"/>
                <a:ea typeface="+mn-ea"/>
                <a:cs typeface="+mn-cs"/>
              </a:rPr>
              <a:t>PG&amp;E 2012 Reliability Annual Report, DOE Interruption Cost Calculator - http://</a:t>
            </a:r>
            <a:r>
              <a:rPr lang="en-US" sz="1200" kern="1200" dirty="0" err="1">
                <a:solidFill>
                  <a:schemeClr val="tx1"/>
                </a:solidFill>
                <a:effectLst/>
                <a:latin typeface="+mn-lt"/>
                <a:ea typeface="+mn-ea"/>
                <a:cs typeface="+mn-cs"/>
              </a:rPr>
              <a:t>www.icecalculator.com</a:t>
            </a:r>
            <a:r>
              <a:rPr lang="en-US" sz="1200" kern="1200" dirty="0">
                <a:solidFill>
                  <a:schemeClr val="tx1"/>
                </a:solidFill>
                <a:effectLst/>
                <a:latin typeface="+mn-lt"/>
                <a:ea typeface="+mn-ea"/>
                <a:cs typeface="+mn-cs"/>
              </a:rPr>
              <a:t>/</a:t>
            </a: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ECONOMIC</a:t>
            </a:r>
            <a:r>
              <a:rPr lang="en-US" sz="1200" b="1" u="sng" kern="1200" baseline="0" dirty="0">
                <a:solidFill>
                  <a:schemeClr val="tx1"/>
                </a:solidFill>
                <a:effectLst/>
                <a:latin typeface="+mn-lt"/>
                <a:ea typeface="+mn-ea"/>
                <a:cs typeface="+mn-cs"/>
              </a:rPr>
              <a:t> BENEFITS</a:t>
            </a:r>
            <a:endParaRPr lang="en-US" sz="1200" b="1" u="sng"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Private Investment + Operations &amp; Maintenance:</a:t>
            </a:r>
            <a:r>
              <a:rPr lang="en-US" sz="1200" b="1" kern="1200" baseline="0" dirty="0">
                <a:solidFill>
                  <a:schemeClr val="tx1"/>
                </a:solidFill>
                <a:effectLst/>
                <a:latin typeface="+mn-lt"/>
                <a:ea typeface="+mn-ea"/>
                <a:cs typeface="+mn-cs"/>
              </a:rPr>
              <a:t>  </a:t>
            </a:r>
          </a:p>
          <a:p>
            <a:endParaRPr lang="en-US" sz="1200" b="1"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$200M investment over 20 years is comprised of near-term plus ongoing operations and maintenance as follows:</a:t>
            </a:r>
          </a:p>
          <a:p>
            <a:endParaRPr lang="en-US" sz="1200" b="0" kern="1200" baseline="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1. </a:t>
            </a:r>
            <a:r>
              <a:rPr lang="en-US" sz="1200" b="0" kern="1200" dirty="0">
                <a:solidFill>
                  <a:schemeClr val="tx1"/>
                </a:solidFill>
                <a:effectLst/>
                <a:latin typeface="+mn-lt"/>
                <a:ea typeface="+mn-ea"/>
                <a:cs typeface="+mn-cs"/>
              </a:rPr>
              <a:t>$165M represents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the private investment</a:t>
            </a:r>
            <a:r>
              <a:rPr lang="en-US" sz="1200" b="0" kern="1200" baseline="0" dirty="0">
                <a:solidFill>
                  <a:schemeClr val="tx1"/>
                </a:solidFill>
                <a:effectLst/>
                <a:latin typeface="+mn-lt"/>
                <a:ea typeface="+mn-ea"/>
                <a:cs typeface="+mn-cs"/>
              </a:rPr>
              <a:t> amount </a:t>
            </a:r>
            <a:r>
              <a:rPr lang="en-US" sz="1200" b="0" kern="1200" dirty="0">
                <a:solidFill>
                  <a:schemeClr val="tx1"/>
                </a:solidFill>
                <a:effectLst/>
                <a:latin typeface="+mn-lt"/>
                <a:ea typeface="+mn-ea"/>
                <a:cs typeface="+mn-cs"/>
              </a:rPr>
              <a:t>for a 50MW PV system over 20 Years, as follows:</a:t>
            </a:r>
          </a:p>
          <a:p>
            <a:pPr marL="171450" indent="-171450">
              <a:buFont typeface="Arial"/>
              <a:buChar char="•"/>
            </a:pPr>
            <a:r>
              <a:rPr lang="en-US" sz="1200" b="0" kern="1200" dirty="0">
                <a:solidFill>
                  <a:schemeClr val="tx1"/>
                </a:solidFill>
                <a:effectLst/>
                <a:latin typeface="+mn-lt"/>
                <a:ea typeface="+mn-ea"/>
                <a:cs typeface="+mn-cs"/>
              </a:rPr>
              <a:t>Installation &amp; Construction: $137M ($27.5M per 10 MW)</a:t>
            </a:r>
          </a:p>
          <a:p>
            <a:pPr marL="171450" indent="-171450">
              <a:buFont typeface="Arial"/>
              <a:buChar char="•"/>
            </a:pPr>
            <a:r>
              <a:rPr lang="en-US" sz="1200" b="0" kern="1200" dirty="0">
                <a:solidFill>
                  <a:schemeClr val="tx1"/>
                </a:solidFill>
                <a:effectLst/>
                <a:latin typeface="+mn-lt"/>
                <a:ea typeface="+mn-ea"/>
                <a:cs typeface="+mn-cs"/>
              </a:rPr>
              <a:t>Dynamic</a:t>
            </a:r>
            <a:r>
              <a:rPr lang="en-US" sz="1200" b="0" kern="1200" baseline="0" dirty="0">
                <a:solidFill>
                  <a:schemeClr val="tx1"/>
                </a:solidFill>
                <a:effectLst/>
                <a:latin typeface="+mn-lt"/>
                <a:ea typeface="+mn-ea"/>
                <a:cs typeface="+mn-cs"/>
              </a:rPr>
              <a:t> Grid Solutions @ 20% = $27,500</a:t>
            </a:r>
          </a:p>
          <a:p>
            <a:pPr marL="171450" indent="-171450">
              <a:buFont typeface="Arial"/>
              <a:buChar char="•"/>
            </a:pPr>
            <a:r>
              <a:rPr lang="en-US" sz="1200" b="0" kern="1200" baseline="0" dirty="0">
                <a:solidFill>
                  <a:schemeClr val="tx1"/>
                </a:solidFill>
                <a:effectLst/>
                <a:latin typeface="+mn-lt"/>
                <a:ea typeface="+mn-ea"/>
                <a:cs typeface="+mn-cs"/>
              </a:rPr>
              <a:t>Total = $165K</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pPr marL="228600" indent="-228600">
              <a:buAutoNum type="arabicPeriod" startAt="2"/>
            </a:pPr>
            <a:r>
              <a:rPr lang="en-US" sz="1200" b="0" kern="1200" dirty="0">
                <a:solidFill>
                  <a:schemeClr val="tx1"/>
                </a:solidFill>
                <a:effectLst/>
                <a:latin typeface="+mn-lt"/>
                <a:ea typeface="+mn-ea"/>
                <a:cs typeface="+mn-cs"/>
              </a:rPr>
              <a:t>O&amp;M:  $35M</a:t>
            </a:r>
            <a:r>
              <a:rPr lang="en-US" sz="1200" b="0" kern="1200" baseline="0" dirty="0">
                <a:solidFill>
                  <a:schemeClr val="tx1"/>
                </a:solidFill>
                <a:effectLst/>
                <a:latin typeface="+mn-lt"/>
                <a:ea typeface="+mn-ea"/>
                <a:cs typeface="+mn-cs"/>
              </a:rPr>
              <a:t> represents the O&amp;M costs for a 50MW PV system over 20 years, as follows:</a:t>
            </a:r>
            <a:endParaRPr lang="en-US" sz="1200" b="0" kern="1200" dirty="0">
              <a:solidFill>
                <a:schemeClr val="tx1"/>
              </a:solidFill>
              <a:effectLst/>
              <a:latin typeface="+mn-lt"/>
              <a:ea typeface="+mn-ea"/>
              <a:cs typeface="+mn-cs"/>
            </a:endParaRPr>
          </a:p>
          <a:p>
            <a:pPr marL="171450" indent="-171450">
              <a:buFont typeface="Arial"/>
              <a:buChar char="•"/>
            </a:pPr>
            <a:r>
              <a:rPr lang="en-US" sz="1200" b="0" kern="1200" dirty="0">
                <a:solidFill>
                  <a:schemeClr val="tx1"/>
                </a:solidFill>
                <a:effectLst/>
                <a:latin typeface="+mn-lt"/>
                <a:ea typeface="+mn-ea"/>
                <a:cs typeface="+mn-cs"/>
              </a:rPr>
              <a:t>O&amp;M </a:t>
            </a:r>
            <a:r>
              <a:rPr lang="en-US" sz="1200" b="0" kern="1200" baseline="0" dirty="0">
                <a:solidFill>
                  <a:schemeClr val="tx1"/>
                </a:solidFill>
                <a:effectLst/>
                <a:latin typeface="+mn-lt"/>
                <a:ea typeface="+mn-ea"/>
                <a:cs typeface="+mn-cs"/>
              </a:rPr>
              <a:t>adds $1.48M annually, or $29.7M over 20 years</a:t>
            </a:r>
          </a:p>
          <a:p>
            <a:pPr marL="171450" indent="-171450">
              <a:buFont typeface="Arial"/>
              <a:buChar char="•"/>
            </a:pPr>
            <a:r>
              <a:rPr lang="en-US" sz="1200" b="0" kern="1200" baseline="0" dirty="0">
                <a:solidFill>
                  <a:schemeClr val="tx1"/>
                </a:solidFill>
                <a:effectLst/>
                <a:latin typeface="+mn-lt"/>
                <a:ea typeface="+mn-ea"/>
                <a:cs typeface="+mn-cs"/>
              </a:rPr>
              <a:t>plus 20% or $5.9M for Dynamic Grid Solutions</a:t>
            </a:r>
          </a:p>
          <a:p>
            <a:pPr marL="171450" indent="-171450">
              <a:buFont typeface="Arial"/>
              <a:buChar char="•"/>
            </a:pPr>
            <a:r>
              <a:rPr lang="en-US" sz="1200" b="0" kern="1200" baseline="0" dirty="0">
                <a:solidFill>
                  <a:schemeClr val="tx1"/>
                </a:solidFill>
                <a:effectLst/>
                <a:latin typeface="+mn-lt"/>
                <a:ea typeface="+mn-ea"/>
                <a:cs typeface="+mn-cs"/>
              </a:rPr>
              <a:t>Total = $35.6M over 20 years.</a:t>
            </a:r>
            <a:endParaRPr lang="en-US" sz="1200" b="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Local Employment and Economic Impact:</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Specific to MTA – Metropolitan</a:t>
            </a:r>
            <a:r>
              <a:rPr lang="en-US" sz="1200" kern="1200" baseline="0" dirty="0">
                <a:solidFill>
                  <a:schemeClr val="tx1"/>
                </a:solidFill>
                <a:effectLst/>
                <a:latin typeface="+mn-lt"/>
                <a:ea typeface="+mn-ea"/>
                <a:cs typeface="+mn-cs"/>
              </a:rPr>
              <a:t> Region.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Refers to PV installed in San Francisco at an average installed cost of $2.75/W(dc) (before taxes and incentives).</a:t>
            </a:r>
          </a:p>
          <a:p>
            <a:r>
              <a:rPr lang="en-US" sz="1200" kern="1200" dirty="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Local economic output is calculated as the value of expenditures on goods and services resulting from the project and captured within the study area, and excludes expenditures outside the region, such as to module manufacturers. During operating years local economic output is comprised of payments made </a:t>
            </a:r>
            <a:r>
              <a:rPr lang="en-US" sz="1200" u="sng" kern="1200" dirty="0">
                <a:solidFill>
                  <a:schemeClr val="tx1"/>
                </a:solidFill>
                <a:effectLst/>
                <a:latin typeface="+mn-lt"/>
                <a:ea typeface="+mn-ea"/>
                <a:cs typeface="+mn-cs"/>
              </a:rPr>
              <a:t>by</a:t>
            </a:r>
            <a:r>
              <a:rPr lang="en-US" sz="1200" kern="1200" dirty="0">
                <a:solidFill>
                  <a:schemeClr val="tx1"/>
                </a:solidFill>
                <a:effectLst/>
                <a:latin typeface="+mn-lt"/>
                <a:ea typeface="+mn-ea"/>
                <a:cs typeface="+mn-cs"/>
              </a:rPr>
              <a:t> project owners, including the portion of project debt payments made to lenders located within the local analysis area. Payments including incentives, refunds, or revenues </a:t>
            </a:r>
            <a:r>
              <a:rPr lang="en-US" sz="1200" u="sng" kern="1200" dirty="0">
                <a:solidFill>
                  <a:schemeClr val="tx1"/>
                </a:solidFill>
                <a:effectLst/>
                <a:latin typeface="+mn-lt"/>
                <a:ea typeface="+mn-ea"/>
                <a:cs typeface="+mn-cs"/>
              </a:rPr>
              <a:t>to</a:t>
            </a:r>
            <a:r>
              <a:rPr lang="en-US" sz="1200" kern="1200" dirty="0">
                <a:solidFill>
                  <a:schemeClr val="tx1"/>
                </a:solidFill>
                <a:effectLst/>
                <a:latin typeface="+mn-lt"/>
                <a:ea typeface="+mn-ea"/>
                <a:cs typeface="+mn-cs"/>
              </a:rPr>
              <a:t> project owners from the sale of energy produced by installed facilities are not included.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Economic activity in input-output models is assessed in three categories:</a:t>
            </a:r>
          </a:p>
          <a:p>
            <a:pPr marL="171450" indent="-171450">
              <a:buFont typeface="Arial"/>
              <a:buChar char="•"/>
            </a:pPr>
            <a:r>
              <a:rPr lang="en-US" sz="1200" kern="1200" dirty="0">
                <a:solidFill>
                  <a:schemeClr val="tx1"/>
                </a:solidFill>
                <a:latin typeface="+mn-lt"/>
                <a:ea typeface="+mn-ea"/>
                <a:cs typeface="+mn-cs"/>
              </a:rPr>
              <a:t>Salaries and wages for the project on-site labor and direct professional services    </a:t>
            </a:r>
          </a:p>
          <a:p>
            <a:pPr marL="171450" indent="-171450">
              <a:buFont typeface="Arial"/>
              <a:buChar char="•"/>
            </a:pPr>
            <a:r>
              <a:rPr lang="en-US" sz="1200" kern="1200" dirty="0">
                <a:solidFill>
                  <a:schemeClr val="tx1"/>
                </a:solidFill>
                <a:latin typeface="+mn-lt"/>
                <a:ea typeface="+mn-ea"/>
                <a:cs typeface="+mn-cs"/>
              </a:rPr>
              <a:t>Local supply chain revenue related to materials acquisition, manufacture and services, including the local share of revenues from project financing and investment</a:t>
            </a:r>
          </a:p>
          <a:p>
            <a:pPr marL="171450" indent="-171450">
              <a:buFont typeface="Arial"/>
              <a:buChar char="•"/>
            </a:pPr>
            <a:r>
              <a:rPr lang="en-US" sz="1200" kern="1200" dirty="0">
                <a:solidFill>
                  <a:schemeClr val="tx1"/>
                </a:solidFill>
                <a:latin typeface="+mn-lt"/>
                <a:ea typeface="+mn-ea"/>
                <a:cs typeface="+mn-cs"/>
              </a:rPr>
              <a:t>Induced impacts in the local economy that result from workers salaries and wages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model’s “output” is the sum of the above three categories for construction and for operations. State-specific multipliers and personal spending patterns are used to derive the results.</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Near-term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Job years of regional local employment from construction and installation.  Ongoing job years in operation and maintenance over 25 years of operation.</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Local wages in construction &amp; installation</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SF successor RDA estimates that 50% of the jobs and economic output will be captured within the boundaries</a:t>
            </a:r>
            <a:r>
              <a:rPr lang="en-US" sz="1200" kern="1200" baseline="0" dirty="0">
                <a:solidFill>
                  <a:schemeClr val="tx1"/>
                </a:solidFill>
                <a:effectLst/>
                <a:latin typeface="+mn-lt"/>
                <a:ea typeface="+mn-ea"/>
                <a:cs typeface="+mn-cs"/>
              </a:rPr>
              <a:t> of the city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Equipment and material sales will generate tax revenue as indicated.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kern="1200" dirty="0">
                <a:solidFill>
                  <a:schemeClr val="tx1"/>
                </a:solidFill>
                <a:latin typeface="+mn-lt"/>
                <a:ea typeface="+mn-ea"/>
                <a:cs typeface="+mn-cs"/>
              </a:rPr>
              <a:t>NREL's JEDI models classify the first category of results—on-site labor and professional services results—as dollars spent on labor from companies engaged in development and on-site construction and operation of power generation and distribution. These results include labor only—no materials. </a:t>
            </a:r>
          </a:p>
          <a:p>
            <a:endParaRPr lang="en-US" sz="1200" b="1"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Econ impact</a:t>
            </a:r>
            <a:r>
              <a:rPr lang="en-US" dirty="0"/>
              <a:t> </a:t>
            </a:r>
          </a:p>
          <a:p>
            <a:pPr marL="171450" indent="-171450">
              <a:buFontTx/>
              <a:buChar char="•"/>
            </a:pPr>
            <a:r>
              <a:rPr lang="en-US" sz="1200" b="0" i="0" u="none" strike="noStrike" kern="1200" dirty="0">
                <a:solidFill>
                  <a:schemeClr val="tx1"/>
                </a:solidFill>
                <a:effectLst/>
                <a:latin typeface="+mn-lt"/>
                <a:ea typeface="+mn-ea"/>
                <a:cs typeface="+mn-cs"/>
              </a:rPr>
              <a:t>NREL JEDI model version PV 10.17.11</a:t>
            </a:r>
            <a:r>
              <a:rPr lang="en-US" dirty="0"/>
              <a:t> </a:t>
            </a:r>
          </a:p>
          <a:p>
            <a:pPr marL="171450" indent="-171450">
              <a:buFontTx/>
              <a:buChar char="•"/>
            </a:pPr>
            <a:r>
              <a:rPr lang="en-US" sz="1200" b="0" i="0" u="none" strike="noStrike" kern="1200" dirty="0">
                <a:solidFill>
                  <a:schemeClr val="tx1"/>
                </a:solidFill>
                <a:effectLst/>
                <a:latin typeface="+mn-lt"/>
                <a:ea typeface="+mn-ea"/>
                <a:cs typeface="+mn-cs"/>
              </a:rPr>
              <a:t>NREL JEDI Scenario model PVS 4.5.13</a:t>
            </a:r>
            <a:r>
              <a:rPr lang="en-US" dirty="0"/>
              <a:t> </a:t>
            </a:r>
          </a:p>
          <a:p>
            <a:pPr marL="171450" indent="-171450">
              <a:buFontTx/>
              <a:buChar char="•"/>
            </a:pPr>
            <a:endParaRPr lang="en-US" sz="1200" b="0" i="0" u="none" strike="noStrike" kern="1200" dirty="0">
              <a:solidFill>
                <a:schemeClr val="tx1"/>
              </a:solidFill>
              <a:effectLst/>
              <a:latin typeface="+mn-lt"/>
              <a:ea typeface="+mn-ea"/>
              <a:cs typeface="+mn-cs"/>
            </a:endParaRPr>
          </a:p>
          <a:p>
            <a:pPr marL="0" indent="0">
              <a:buFontTx/>
              <a:buNone/>
            </a:pPr>
            <a:r>
              <a:rPr lang="en-US" sz="1200" b="0" i="0" u="none" strike="noStrike" kern="1200" dirty="0">
                <a:solidFill>
                  <a:schemeClr val="tx1"/>
                </a:solidFill>
                <a:effectLst/>
                <a:latin typeface="+mn-lt"/>
                <a:ea typeface="+mn-ea"/>
                <a:cs typeface="+mn-cs"/>
              </a:rPr>
              <a:t>PV PPA pricing </a:t>
            </a:r>
          </a:p>
          <a:p>
            <a:pPr marL="171450" indent="-171450">
              <a:buFontTx/>
              <a:buChar char="•"/>
            </a:pPr>
            <a:r>
              <a:rPr lang="en-US" sz="1200" b="0" i="0" u="none" strike="noStrike" kern="1200" dirty="0">
                <a:solidFill>
                  <a:schemeClr val="tx1"/>
                </a:solidFill>
                <a:effectLst/>
                <a:latin typeface="+mn-lt"/>
                <a:ea typeface="+mn-ea"/>
                <a:cs typeface="+mn-cs"/>
              </a:rPr>
              <a:t>NREL System Advisor Model (SAM) v. 2013.9.20</a:t>
            </a:r>
            <a:r>
              <a:rPr lang="en-US" dirty="0"/>
              <a:t> </a:t>
            </a:r>
          </a:p>
          <a:p>
            <a:pPr marL="171450" indent="-171450">
              <a:buFontTx/>
              <a:buChar char="•"/>
            </a:pPr>
            <a:r>
              <a:rPr lang="en-US" sz="1200" b="0" i="0" u="none" strike="noStrike" kern="1200" dirty="0">
                <a:solidFill>
                  <a:schemeClr val="tx1"/>
                </a:solidFill>
                <a:effectLst/>
                <a:latin typeface="+mn-lt"/>
                <a:ea typeface="+mn-ea"/>
                <a:cs typeface="+mn-cs"/>
              </a:rPr>
              <a:t>CEC Cost of Generation Model v.2</a:t>
            </a:r>
            <a:r>
              <a:rPr lang="en-US" dirty="0"/>
              <a:t> </a:t>
            </a:r>
          </a:p>
          <a:p>
            <a:pPr marL="171450" indent="-171450">
              <a:buFontTx/>
              <a:buChar char="•"/>
            </a:pPr>
            <a:endParaRPr lang="en-US" dirty="0"/>
          </a:p>
          <a:p>
            <a:pPr marL="171450" indent="-171450">
              <a:buFontTx/>
              <a:buChar char="•"/>
            </a:pPr>
            <a:endParaRPr lang="en-US" dirty="0"/>
          </a:p>
          <a:p>
            <a:pPr marL="0" indent="0">
              <a:buFontTx/>
              <a:buNone/>
            </a:pPr>
            <a:r>
              <a:rPr lang="en-US" b="1" u="sng" dirty="0"/>
              <a:t>ENVIRONMENTAL</a:t>
            </a:r>
            <a:r>
              <a:rPr lang="en-US" b="1" u="sng" baseline="0" dirty="0"/>
              <a:t> BENEFITS</a:t>
            </a:r>
          </a:p>
          <a:p>
            <a:pPr marL="0" indent="0">
              <a:buFontTx/>
              <a:buNone/>
            </a:pPr>
            <a:endParaRPr lang="en-US" b="1" u="sng" baseline="0"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GHG Reductions:</a:t>
            </a:r>
          </a:p>
          <a:p>
            <a:r>
              <a:rPr lang="en-US" sz="1200" kern="1200" dirty="0">
                <a:solidFill>
                  <a:schemeClr val="tx1"/>
                </a:solidFill>
                <a:effectLst/>
                <a:latin typeface="+mn-lt"/>
                <a:ea typeface="+mn-ea"/>
                <a:cs typeface="+mn-cs"/>
              </a:rPr>
              <a:t>Assuming PV replaces Combined Cycle Natural Gas (CCNG) generation in contributing to California’s Renewable Portfolio Standard (RPS), avoided emissions from displaced CCNG facilities equal:</a:t>
            </a:r>
          </a:p>
          <a:p>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16,630,000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(7461 Metric tons)</a:t>
            </a:r>
          </a:p>
          <a:p>
            <a:r>
              <a:rPr lang="en-US" sz="1200" kern="1200" dirty="0">
                <a:solidFill>
                  <a:schemeClr val="tx1"/>
                </a:solidFill>
                <a:effectLst/>
                <a:latin typeface="+mn-lt"/>
                <a:ea typeface="+mn-ea"/>
                <a:cs typeface="+mn-cs"/>
              </a:rPr>
              <a:t>NO</a:t>
            </a:r>
            <a:r>
              <a:rPr lang="en-US" sz="1200" kern="1200" baseline="-25000" dirty="0">
                <a:solidFill>
                  <a:schemeClr val="tx1"/>
                </a:solidFill>
                <a:effectLst/>
                <a:latin typeface="+mn-lt"/>
                <a:ea typeface="+mn-ea"/>
                <a:cs typeface="+mn-cs"/>
              </a:rPr>
              <a:t>X</a:t>
            </a:r>
            <a:r>
              <a:rPr lang="en-US" sz="1200" kern="1200" dirty="0">
                <a:solidFill>
                  <a:schemeClr val="tx1"/>
                </a:solidFill>
                <a:effectLst/>
                <a:latin typeface="+mn-lt"/>
                <a:ea typeface="+mn-ea"/>
                <a:cs typeface="+mn-cs"/>
              </a:rPr>
              <a:t>:  30,700 </a:t>
            </a:r>
            <a:r>
              <a:rPr lang="en-US" sz="1200" kern="1200" dirty="0" err="1">
                <a:solidFill>
                  <a:schemeClr val="tx1"/>
                </a:solidFill>
                <a:effectLst/>
                <a:latin typeface="+mn-lt"/>
                <a:ea typeface="+mn-ea"/>
                <a:cs typeface="+mn-cs"/>
              </a:rPr>
              <a:t>lbs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Mercury (Hg): 0.016 </a:t>
            </a:r>
            <a:r>
              <a:rPr lang="en-US" sz="1200" kern="1200" dirty="0" err="1">
                <a:solidFill>
                  <a:schemeClr val="tx1"/>
                </a:solidFill>
                <a:effectLst/>
                <a:latin typeface="+mn-lt"/>
                <a:ea typeface="+mn-ea"/>
                <a:cs typeface="+mn-cs"/>
              </a:rPr>
              <a:t>lbs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Source:  </a:t>
            </a:r>
            <a:r>
              <a:rPr lang="en-US" sz="1200" dirty="0"/>
              <a:t>NREL Emissions Health Calculator, PG&amp;E service territory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Water Use: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Thermal generation, including both fossil and nuclear facilities requires significant water use for cooling. NGCC facilities with cooling towers consume 0.7 cubic meters of water per </a:t>
            </a:r>
            <a:r>
              <a:rPr lang="en-US" sz="1200" kern="1200" dirty="0" err="1">
                <a:solidFill>
                  <a:schemeClr val="tx1"/>
                </a:solidFill>
                <a:effectLst/>
                <a:latin typeface="+mn-lt"/>
                <a:ea typeface="+mn-ea"/>
                <a:cs typeface="+mn-cs"/>
              </a:rPr>
              <a:t>MWh</a:t>
            </a:r>
            <a:r>
              <a:rPr lang="en-US" sz="1200" kern="1200" dirty="0">
                <a:solidFill>
                  <a:schemeClr val="tx1"/>
                </a:solidFill>
                <a:effectLst/>
                <a:latin typeface="+mn-lt"/>
                <a:ea typeface="+mn-ea"/>
                <a:cs typeface="+mn-cs"/>
              </a:rPr>
              <a:t> through evaporation. </a:t>
            </a:r>
          </a:p>
          <a:p>
            <a:r>
              <a:rPr lang="en-US" sz="1200" kern="1200" dirty="0">
                <a:solidFill>
                  <a:schemeClr val="tx1"/>
                </a:solidFill>
                <a:effectLst/>
                <a:latin typeface="+mn-lt"/>
                <a:ea typeface="+mn-ea"/>
                <a:cs typeface="+mn-cs"/>
              </a:rPr>
              <a:t>A 10 MW PV facility would save:</a:t>
            </a:r>
          </a:p>
          <a:p>
            <a:r>
              <a:rPr lang="en-US" sz="1200" kern="1200" dirty="0">
                <a:solidFill>
                  <a:schemeClr val="tx1"/>
                </a:solidFill>
                <a:effectLst/>
                <a:latin typeface="+mn-lt"/>
                <a:ea typeface="+mn-ea"/>
                <a:cs typeface="+mn-cs"/>
              </a:rPr>
              <a:t>11,050 cubic meters of water per year, or nearly 3 Million gallons, or 3,900 cubic feet. </a:t>
            </a:r>
          </a:p>
          <a:p>
            <a:r>
              <a:rPr lang="en-US" sz="1200" kern="1200" dirty="0">
                <a:solidFill>
                  <a:schemeClr val="tx1"/>
                </a:solidFill>
                <a:effectLst/>
                <a:latin typeface="+mn-lt"/>
                <a:ea typeface="+mn-ea"/>
                <a:cs typeface="+mn-cs"/>
              </a:rPr>
              <a:t>This is equivalent to the average annual water use of 75 San Francisco residents.</a:t>
            </a:r>
          </a:p>
          <a:p>
            <a:r>
              <a:rPr lang="en-US" sz="1200" kern="1200" dirty="0">
                <a:solidFill>
                  <a:schemeClr val="tx1"/>
                </a:solidFill>
                <a:effectLst/>
                <a:latin typeface="+mn-lt"/>
                <a:ea typeface="+mn-ea"/>
                <a:cs typeface="+mn-cs"/>
              </a:rPr>
              <a:t>Source:</a:t>
            </a:r>
            <a:r>
              <a:rPr lang="en-US" sz="1200" kern="1200" baseline="0" dirty="0">
                <a:solidFill>
                  <a:schemeClr val="tx1"/>
                </a:solidFill>
                <a:effectLst/>
                <a:latin typeface="+mn-lt"/>
                <a:ea typeface="+mn-ea"/>
                <a:cs typeface="+mn-cs"/>
              </a:rPr>
              <a:t>  </a:t>
            </a:r>
            <a:r>
              <a:rPr lang="en-US" sz="1200" dirty="0"/>
              <a:t>DOE 2009</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Land saved,</a:t>
            </a:r>
            <a:r>
              <a:rPr lang="en-US" sz="1200" b="1" kern="1200" baseline="0" dirty="0">
                <a:solidFill>
                  <a:schemeClr val="tx1"/>
                </a:solidFill>
                <a:effectLst/>
                <a:latin typeface="+mn-lt"/>
                <a:ea typeface="+mn-ea"/>
                <a:cs typeface="+mn-cs"/>
              </a:rPr>
              <a:t> acres</a:t>
            </a:r>
          </a:p>
          <a:p>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DG avoids land impacts vs. conventional generation because it is typically deployed as a secondary use on existing structures, parking lots or otherwise already disturbed land.  Each 10MW of DG preserves</a:t>
            </a:r>
            <a:r>
              <a:rPr lang="en-US" sz="1200" kern="1200" baseline="0" dirty="0">
                <a:solidFill>
                  <a:schemeClr val="tx1"/>
                </a:solidFill>
                <a:effectLst/>
                <a:latin typeface="+mn-lt"/>
                <a:ea typeface="+mn-ea"/>
                <a:cs typeface="+mn-cs"/>
              </a:rPr>
              <a:t> 75 acres of land.  This does not include savings for adding transmission lines as well.  Source:  </a:t>
            </a:r>
            <a:r>
              <a:rPr lang="en-US" sz="1200" dirty="0"/>
              <a:t>Civil Society Institute – “Hidden Costs of Electricity” (Sep 2012)  </a:t>
            </a:r>
            <a:endParaRPr lang="en-US" b="1" u="sng"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27</a:t>
            </a:fld>
            <a:endParaRPr lang="en-US"/>
          </a:p>
        </p:txBody>
      </p:sp>
    </p:spTree>
    <p:extLst>
      <p:ext uri="{BB962C8B-B14F-4D97-AF65-F5344CB8AC3E}">
        <p14:creationId xmlns:p14="http://schemas.microsoft.com/office/powerpoint/2010/main" val="10756505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28</a:t>
            </a:fld>
            <a:endParaRPr lang="en-US" sz="1200" dirty="0">
              <a:latin typeface="Calibri" pitchFamily="34" charset="0"/>
            </a:endParaRPr>
          </a:p>
        </p:txBody>
      </p:sp>
    </p:spTree>
    <p:extLst>
      <p:ext uri="{BB962C8B-B14F-4D97-AF65-F5344CB8AC3E}">
        <p14:creationId xmlns:p14="http://schemas.microsoft.com/office/powerpoint/2010/main" val="575452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29</a:t>
            </a:fld>
            <a:endParaRPr lang="en-US" sz="1200" dirty="0">
              <a:latin typeface="Calibri" pitchFamily="34" charset="0"/>
            </a:endParaRPr>
          </a:p>
        </p:txBody>
      </p:sp>
    </p:spTree>
    <p:extLst>
      <p:ext uri="{BB962C8B-B14F-4D97-AF65-F5344CB8AC3E}">
        <p14:creationId xmlns:p14="http://schemas.microsoft.com/office/powerpoint/2010/main" val="207944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37</a:t>
            </a:fld>
            <a:endParaRPr lang="en-US" sz="1200" dirty="0">
              <a:latin typeface="Calibri" pitchFamily="34" charset="0"/>
            </a:endParaRPr>
          </a:p>
        </p:txBody>
      </p:sp>
    </p:spTree>
    <p:extLst>
      <p:ext uri="{BB962C8B-B14F-4D97-AF65-F5344CB8AC3E}">
        <p14:creationId xmlns:p14="http://schemas.microsoft.com/office/powerpoint/2010/main" val="15431015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38</a:t>
            </a:fld>
            <a:endParaRPr lang="en-US" sz="1200" dirty="0">
              <a:latin typeface="Calibri" pitchFamily="34" charset="0"/>
            </a:endParaRPr>
          </a:p>
        </p:txBody>
      </p:sp>
    </p:spTree>
    <p:extLst>
      <p:ext uri="{BB962C8B-B14F-4D97-AF65-F5344CB8AC3E}">
        <p14:creationId xmlns:p14="http://schemas.microsoft.com/office/powerpoint/2010/main" val="153206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39</a:t>
            </a:fld>
            <a:endParaRPr lang="en-US" sz="1200" dirty="0">
              <a:latin typeface="Calibri" pitchFamily="34" charset="0"/>
            </a:endParaRPr>
          </a:p>
        </p:txBody>
      </p:sp>
    </p:spTree>
    <p:extLst>
      <p:ext uri="{BB962C8B-B14F-4D97-AF65-F5344CB8AC3E}">
        <p14:creationId xmlns:p14="http://schemas.microsoft.com/office/powerpoint/2010/main" val="5117089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40</a:t>
            </a:fld>
            <a:endParaRPr lang="en-US" sz="1200" dirty="0">
              <a:latin typeface="Calibri" pitchFamily="34" charset="0"/>
            </a:endParaRPr>
          </a:p>
        </p:txBody>
      </p:sp>
    </p:spTree>
    <p:extLst>
      <p:ext uri="{BB962C8B-B14F-4D97-AF65-F5344CB8AC3E}">
        <p14:creationId xmlns:p14="http://schemas.microsoft.com/office/powerpoint/2010/main" val="812587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is the CC: </a:t>
            </a:r>
            <a:r>
              <a:rPr lang="en-US" sz="1200" b="0" i="0" u="none" strike="noStrike" kern="1200" dirty="0">
                <a:solidFill>
                  <a:schemeClr val="tx1"/>
                </a:solidFill>
                <a:effectLst/>
                <a:latin typeface="+mn-lt"/>
                <a:ea typeface="+mn-ea"/>
                <a:cs typeface="+mn-cs"/>
              </a:rPr>
              <a:t>The Clean Coalition is a nonprofit working to accelerate America’s transition away from an outdated energy system built around large, centralized, fossil-fueled power plants and miles of inefficient transmission lines; and toward a modern energy system where smaller-scale, efficient, renewable energy projects deliver affordable and reliable power to communities.</a:t>
            </a:r>
          </a:p>
          <a:p>
            <a:r>
              <a:rPr lang="en-US" sz="1200" b="0" i="0" u="none" strike="noStrike" kern="1200" dirty="0">
                <a:solidFill>
                  <a:schemeClr val="tx1"/>
                </a:solidFill>
                <a:effectLst/>
                <a:latin typeface="+mn-lt"/>
                <a:ea typeface="+mn-ea"/>
                <a:cs typeface="+mn-cs"/>
              </a:rPr>
              <a:t>Transitioning to clean local energy generation drives innovation and economic development.  And it empowers communities to turn underused space — such as rooftops and abandoned industrial sites — into cost-effective renewable energy resources.</a:t>
            </a:r>
          </a:p>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3</a:t>
            </a:fld>
            <a:endParaRPr lang="en-US"/>
          </a:p>
        </p:txBody>
      </p:sp>
    </p:spTree>
    <p:extLst>
      <p:ext uri="{BB962C8B-B14F-4D97-AF65-F5344CB8AC3E}">
        <p14:creationId xmlns:p14="http://schemas.microsoft.com/office/powerpoint/2010/main" val="364241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41</a:t>
            </a:fld>
            <a:endParaRPr lang="en-US" sz="1200" dirty="0">
              <a:latin typeface="Calibri" pitchFamily="34" charset="0"/>
            </a:endParaRPr>
          </a:p>
        </p:txBody>
      </p:sp>
    </p:spTree>
    <p:extLst>
      <p:ext uri="{BB962C8B-B14F-4D97-AF65-F5344CB8AC3E}">
        <p14:creationId xmlns:p14="http://schemas.microsoft.com/office/powerpoint/2010/main" val="441856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42</a:t>
            </a:fld>
            <a:endParaRPr lang="en-US" sz="1200" dirty="0">
              <a:latin typeface="Calibri" pitchFamily="34" charset="0"/>
            </a:endParaRPr>
          </a:p>
        </p:txBody>
      </p:sp>
    </p:spTree>
    <p:extLst>
      <p:ext uri="{BB962C8B-B14F-4D97-AF65-F5344CB8AC3E}">
        <p14:creationId xmlns:p14="http://schemas.microsoft.com/office/powerpoint/2010/main" val="1161931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43</a:t>
            </a:fld>
            <a:endParaRPr lang="en-US" sz="1200" dirty="0">
              <a:latin typeface="Calibri" pitchFamily="34" charset="0"/>
            </a:endParaRPr>
          </a:p>
        </p:txBody>
      </p:sp>
    </p:spTree>
    <p:extLst>
      <p:ext uri="{BB962C8B-B14F-4D97-AF65-F5344CB8AC3E}">
        <p14:creationId xmlns:p14="http://schemas.microsoft.com/office/powerpoint/2010/main" val="919976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44</a:t>
            </a:fld>
            <a:endParaRPr lang="en-US" sz="1200" dirty="0">
              <a:latin typeface="Calibri" pitchFamily="34" charset="0"/>
            </a:endParaRPr>
          </a:p>
        </p:txBody>
      </p:sp>
    </p:spTree>
    <p:extLst>
      <p:ext uri="{BB962C8B-B14F-4D97-AF65-F5344CB8AC3E}">
        <p14:creationId xmlns:p14="http://schemas.microsoft.com/office/powerpoint/2010/main" val="1233056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45</a:t>
            </a:fld>
            <a:endParaRPr lang="en-US" sz="1200" dirty="0">
              <a:latin typeface="Calibri" pitchFamily="34" charset="0"/>
            </a:endParaRPr>
          </a:p>
        </p:txBody>
      </p:sp>
    </p:spTree>
    <p:extLst>
      <p:ext uri="{BB962C8B-B14F-4D97-AF65-F5344CB8AC3E}">
        <p14:creationId xmlns:p14="http://schemas.microsoft.com/office/powerpoint/2010/main" val="11826464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46</a:t>
            </a:fld>
            <a:endParaRPr lang="en-US" sz="1200" dirty="0">
              <a:latin typeface="Calibri" pitchFamily="34" charset="0"/>
            </a:endParaRPr>
          </a:p>
        </p:txBody>
      </p:sp>
    </p:spTree>
    <p:extLst>
      <p:ext uri="{BB962C8B-B14F-4D97-AF65-F5344CB8AC3E}">
        <p14:creationId xmlns:p14="http://schemas.microsoft.com/office/powerpoint/2010/main" val="19904083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47</a:t>
            </a:fld>
            <a:endParaRPr lang="en-US" sz="1200" dirty="0">
              <a:latin typeface="Calibri" pitchFamily="34" charset="0"/>
            </a:endParaRPr>
          </a:p>
        </p:txBody>
      </p:sp>
    </p:spTree>
    <p:extLst>
      <p:ext uri="{BB962C8B-B14F-4D97-AF65-F5344CB8AC3E}">
        <p14:creationId xmlns:p14="http://schemas.microsoft.com/office/powerpoint/2010/main" val="21323203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48</a:t>
            </a:fld>
            <a:endParaRPr lang="en-US" sz="1200" dirty="0">
              <a:latin typeface="Calibri" pitchFamily="34" charset="0"/>
            </a:endParaRPr>
          </a:p>
        </p:txBody>
      </p:sp>
    </p:spTree>
    <p:extLst>
      <p:ext uri="{BB962C8B-B14F-4D97-AF65-F5344CB8AC3E}">
        <p14:creationId xmlns:p14="http://schemas.microsoft.com/office/powerpoint/2010/main" val="18258845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49</a:t>
            </a:fld>
            <a:endParaRPr lang="en-US" sz="1200" dirty="0">
              <a:latin typeface="Calibri" pitchFamily="34" charset="0"/>
            </a:endParaRPr>
          </a:p>
        </p:txBody>
      </p:sp>
    </p:spTree>
    <p:extLst>
      <p:ext uri="{BB962C8B-B14F-4D97-AF65-F5344CB8AC3E}">
        <p14:creationId xmlns:p14="http://schemas.microsoft.com/office/powerpoint/2010/main" val="10937174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6175" y="687388"/>
            <a:ext cx="4568825" cy="3427412"/>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endParaRPr lang="en-US" dirty="0"/>
          </a:p>
        </p:txBody>
      </p:sp>
      <p:sp>
        <p:nvSpPr>
          <p:cNvPr id="29699" name="Slide Number Placeholder 3"/>
          <p:cNvSpPr txBox="1">
            <a:spLocks noGrp="1"/>
          </p:cNvSpPr>
          <p:nvPr/>
        </p:nvSpPr>
        <p:spPr bwMode="auto">
          <a:xfrm>
            <a:off x="3884615" y="8685214"/>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50</a:t>
            </a:fld>
            <a:endParaRPr lang="en-US" sz="1200" dirty="0">
              <a:latin typeface="Calibri" pitchFamily="34" charset="0"/>
            </a:endParaRPr>
          </a:p>
        </p:txBody>
      </p:sp>
    </p:spTree>
    <p:extLst>
      <p:ext uri="{BB962C8B-B14F-4D97-AF65-F5344CB8AC3E}">
        <p14:creationId xmlns:p14="http://schemas.microsoft.com/office/powerpoint/2010/main" val="1003118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4008708" y="8893296"/>
            <a:ext cx="3066733" cy="468154"/>
          </a:xfrm>
          <a:prstGeom prst="rect">
            <a:avLst/>
          </a:prstGeom>
          <a:noFill/>
          <a:ln w="9525">
            <a:noFill/>
            <a:miter lim="800000"/>
            <a:headEnd/>
            <a:tailEnd/>
          </a:ln>
        </p:spPr>
        <p:txBody>
          <a:bodyPr lIns="93900" tIns="46950" rIns="93900" bIns="46950" anchor="b"/>
          <a:lstStyle/>
          <a:p>
            <a:pPr algn="r"/>
            <a:fld id="{7EA841E0-2D0D-4211-ACAE-C96B997E0FCF}" type="slidenum">
              <a:rPr lang="en-US" sz="1200">
                <a:latin typeface="Calibri" pitchFamily="34" charset="0"/>
              </a:rPr>
              <a:pPr algn="r"/>
              <a:t>4</a:t>
            </a:fld>
            <a:endParaRPr lang="en-US" sz="1200" dirty="0">
              <a:latin typeface="Calibri" pitchFamily="34" charset="0"/>
            </a:endParaRPr>
          </a:p>
        </p:txBody>
      </p:sp>
    </p:spTree>
    <p:extLst>
      <p:ext uri="{BB962C8B-B14F-4D97-AF65-F5344CB8AC3E}">
        <p14:creationId xmlns:p14="http://schemas.microsoft.com/office/powerpoint/2010/main" val="10778801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6175" y="687388"/>
            <a:ext cx="4568825" cy="3427412"/>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endParaRPr lang="en-US" dirty="0"/>
          </a:p>
        </p:txBody>
      </p:sp>
      <p:sp>
        <p:nvSpPr>
          <p:cNvPr id="29699" name="Slide Number Placeholder 3"/>
          <p:cNvSpPr txBox="1">
            <a:spLocks noGrp="1"/>
          </p:cNvSpPr>
          <p:nvPr/>
        </p:nvSpPr>
        <p:spPr bwMode="auto">
          <a:xfrm>
            <a:off x="3884615" y="8685214"/>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51</a:t>
            </a:fld>
            <a:endParaRPr lang="en-US" sz="1200" dirty="0">
              <a:latin typeface="Calibri" pitchFamily="34" charset="0"/>
            </a:endParaRPr>
          </a:p>
        </p:txBody>
      </p:sp>
    </p:spTree>
    <p:extLst>
      <p:ext uri="{BB962C8B-B14F-4D97-AF65-F5344CB8AC3E}">
        <p14:creationId xmlns:p14="http://schemas.microsoft.com/office/powerpoint/2010/main" val="726171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55</a:t>
            </a:fld>
            <a:endParaRPr lang="en-US" sz="1200" dirty="0">
              <a:latin typeface="Calibri" pitchFamily="34" charset="0"/>
            </a:endParaRPr>
          </a:p>
        </p:txBody>
      </p:sp>
    </p:spTree>
    <p:extLst>
      <p:ext uri="{BB962C8B-B14F-4D97-AF65-F5344CB8AC3E}">
        <p14:creationId xmlns:p14="http://schemas.microsoft.com/office/powerpoint/2010/main" val="4120496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a:p>
        </p:txBody>
      </p:sp>
      <p:sp>
        <p:nvSpPr>
          <p:cNvPr id="35844" name="Slide Number Placeholder 3"/>
          <p:cNvSpPr txBox="1">
            <a:spLocks noGrp="1"/>
          </p:cNvSpPr>
          <p:nvPr/>
        </p:nvSpPr>
        <p:spPr bwMode="auto">
          <a:xfrm>
            <a:off x="3884617" y="8685213"/>
            <a:ext cx="2971800" cy="457200"/>
          </a:xfrm>
          <a:prstGeom prst="rect">
            <a:avLst/>
          </a:prstGeom>
          <a:noFill/>
          <a:ln w="9525">
            <a:noFill/>
            <a:miter lim="800000"/>
            <a:headEnd/>
            <a:tailEnd/>
          </a:ln>
        </p:spPr>
        <p:txBody>
          <a:bodyPr lIns="91393" tIns="45696" rIns="91393" bIns="45696" anchor="b"/>
          <a:lstStyle/>
          <a:p>
            <a:pPr algn="r"/>
            <a:fld id="{7EA841E0-2D0D-4211-ACAE-C96B997E0FCF}" type="slidenum">
              <a:rPr lang="en-US" sz="1200">
                <a:latin typeface="Calibri" pitchFamily="34" charset="0"/>
              </a:rPr>
              <a:pPr algn="r"/>
              <a:t>56</a:t>
            </a:fld>
            <a:endParaRPr lang="en-US" sz="1200" dirty="0">
              <a:latin typeface="Calibri" pitchFamily="34" charset="0"/>
            </a:endParaRPr>
          </a:p>
        </p:txBody>
      </p:sp>
    </p:spTree>
    <p:extLst>
      <p:ext uri="{BB962C8B-B14F-4D97-AF65-F5344CB8AC3E}">
        <p14:creationId xmlns:p14="http://schemas.microsoft.com/office/powerpoint/2010/main" val="13826299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pPr marL="0" lvl="2" defTabSz="469682">
              <a:defRPr/>
            </a:pPr>
            <a:endParaRPr lang="en-US" baseline="0" dirty="0"/>
          </a:p>
          <a:p>
            <a:pPr marL="0" lvl="2" defTabSz="469682">
              <a:defRPr/>
            </a:pPr>
            <a:endParaRPr lang="en-US" baseline="0"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57</a:t>
            </a:fld>
            <a:endParaRPr lang="en-US"/>
          </a:p>
        </p:txBody>
      </p:sp>
    </p:spTree>
    <p:extLst>
      <p:ext uri="{BB962C8B-B14F-4D97-AF65-F5344CB8AC3E}">
        <p14:creationId xmlns:p14="http://schemas.microsoft.com/office/powerpoint/2010/main" val="6354376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lnSpcReduction="10000"/>
          </a:bodyPr>
          <a:lstStyle/>
          <a:p>
            <a:pPr marL="0" lvl="2" defTabSz="469682">
              <a:defRPr/>
            </a:pPr>
            <a:r>
              <a:rPr lang="en-US" b="1" baseline="0" dirty="0"/>
              <a:t>Commercial &amp; Industrial customers offer the most cost-effective programs for utilities and communities due to their size, location, and matching load profiles, plus motivation to stabilize energy costs. </a:t>
            </a:r>
          </a:p>
          <a:p>
            <a:pPr marL="0" lvl="2" defTabSz="469682">
              <a:defRPr/>
            </a:pPr>
            <a:endParaRPr lang="en-US" b="1" baseline="0" dirty="0"/>
          </a:p>
          <a:p>
            <a:pPr marL="0" lvl="2" defTabSz="469682">
              <a:defRPr/>
            </a:pPr>
            <a:r>
              <a:rPr lang="en-US" b="1" baseline="0" dirty="0"/>
              <a:t>Via a robust and focused program, utilities and communities can take advantage of this customer category to accelerate and optimize DG/DERs.</a:t>
            </a:r>
          </a:p>
          <a:p>
            <a:pPr marL="0" lvl="2" defTabSz="469682">
              <a:defRPr/>
            </a:pPr>
            <a:endParaRPr lang="en-US" baseline="0" dirty="0"/>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a:t>Considerations:</a:t>
            </a:r>
          </a:p>
          <a:p>
            <a:pPr marL="0" marR="0" lvl="2" indent="0" algn="l" defTabSz="469682" rtl="0" eaLnBrk="1" fontAlgn="auto" latinLnBrk="0" hangingPunct="1">
              <a:lnSpc>
                <a:spcPct val="100000"/>
              </a:lnSpc>
              <a:spcBef>
                <a:spcPts val="0"/>
              </a:spcBef>
              <a:spcAft>
                <a:spcPts val="0"/>
              </a:spcAft>
              <a:buClrTx/>
              <a:buSzTx/>
              <a:buFontTx/>
              <a:buNone/>
              <a:tabLst/>
              <a:defRPr/>
            </a:pPr>
            <a:endParaRPr lang="en-US" baseline="0" dirty="0"/>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a:t>Feeders are connected within each substation.  This enables sharing energy across feeders and thus across customers and customer types.</a:t>
            </a:r>
          </a:p>
          <a:p>
            <a:pPr marL="0" marR="0" lvl="2" indent="0" algn="l" defTabSz="469682" rtl="0" eaLnBrk="1" fontAlgn="auto" latinLnBrk="0" hangingPunct="1">
              <a:lnSpc>
                <a:spcPct val="100000"/>
              </a:lnSpc>
              <a:spcBef>
                <a:spcPts val="0"/>
              </a:spcBef>
              <a:spcAft>
                <a:spcPts val="0"/>
              </a:spcAft>
              <a:buClrTx/>
              <a:buSzTx/>
              <a:buFontTx/>
              <a:buNone/>
              <a:tabLst/>
              <a:defRPr/>
            </a:pPr>
            <a:endParaRPr lang="en-US" baseline="0" dirty="0"/>
          </a:p>
          <a:p>
            <a:pPr marL="0" marR="0" lvl="2" indent="0" algn="l" defTabSz="469682" rtl="0" eaLnBrk="1" fontAlgn="auto" latinLnBrk="0" hangingPunct="1">
              <a:lnSpc>
                <a:spcPct val="100000"/>
              </a:lnSpc>
              <a:spcBef>
                <a:spcPts val="0"/>
              </a:spcBef>
              <a:spcAft>
                <a:spcPts val="0"/>
              </a:spcAft>
              <a:buClrTx/>
              <a:buSzTx/>
              <a:buFontTx/>
              <a:buNone/>
              <a:tabLst/>
              <a:defRPr/>
            </a:pPr>
            <a:r>
              <a:rPr lang="en-US" baseline="0" dirty="0"/>
              <a:t>Each urban/suburban substation or set of substations can find the most optimal mix between the three primary customer types:  Commercial, Industrial, Residential.</a:t>
            </a:r>
          </a:p>
          <a:p>
            <a:pPr marL="0" lvl="2" defTabSz="469682">
              <a:defRPr/>
            </a:pPr>
            <a:endParaRPr lang="en-US" baseline="0" dirty="0"/>
          </a:p>
          <a:p>
            <a:pPr marL="0" lvl="2" defTabSz="469682">
              <a:defRPr/>
            </a:pPr>
            <a:r>
              <a:rPr lang="en-US" baseline="0" dirty="0"/>
              <a:t>Both weekday and weekend load profiles must be considered.  In general, during weekday daytimes when residential load is low and C&amp;I load is high, a good portion or all of the C&amp;I daytime PV generation can be consumed “hyper-locally” by C&amp;I customers, either directly or via sharing energy across those customers.  During the weekends, C&amp;I customers may use less daytime load which can then be shared more broadly with local residential customers who often use more load during weekend daytimes than weekday daytimes.</a:t>
            </a:r>
          </a:p>
          <a:p>
            <a:pPr marL="0" lvl="2" defTabSz="469682">
              <a:defRPr/>
            </a:pPr>
            <a:endParaRPr lang="en-US" baseline="0" dirty="0"/>
          </a:p>
          <a:p>
            <a:pPr marL="0" lvl="2" defTabSz="469682">
              <a:defRPr/>
            </a:pPr>
            <a:r>
              <a:rPr lang="en-US" baseline="0" dirty="0"/>
              <a:t>Multi-dwelling units can be bundled with C&amp;I given the larger rooftops and loads; however, the load profiles will match residential, not C&amp;I.</a:t>
            </a:r>
          </a:p>
          <a:p>
            <a:pPr marL="0" lvl="2" defTabSz="469682">
              <a:defRPr/>
            </a:pPr>
            <a:endParaRPr lang="en-US" baseline="0" dirty="0"/>
          </a:p>
          <a:p>
            <a:pPr marL="0" lvl="2" defTabSz="469682">
              <a:defRPr/>
            </a:pPr>
            <a:endParaRPr lang="en-US" baseline="0"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58</a:t>
            </a:fld>
            <a:endParaRPr lang="en-US"/>
          </a:p>
        </p:txBody>
      </p:sp>
    </p:spTree>
    <p:extLst>
      <p:ext uri="{BB962C8B-B14F-4D97-AF65-F5344CB8AC3E}">
        <p14:creationId xmlns:p14="http://schemas.microsoft.com/office/powerpoint/2010/main" val="15445814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59</a:t>
            </a:fld>
            <a:endParaRPr lang="en-US"/>
          </a:p>
        </p:txBody>
      </p:sp>
    </p:spTree>
    <p:extLst>
      <p:ext uri="{BB962C8B-B14F-4D97-AF65-F5344CB8AC3E}">
        <p14:creationId xmlns:p14="http://schemas.microsoft.com/office/powerpoint/2010/main" val="110172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1144588" y="685800"/>
            <a:ext cx="4572000" cy="3429000"/>
          </a:xfrm>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lIns="91408" tIns="45704" rIns="91408" bIns="45704" numCol="1" anchor="t" anchorCtr="0" compatLnSpc="1">
            <a:prstTxWarp prst="textNoShape">
              <a:avLst/>
            </a:prstTxWarp>
          </a:bodyPr>
          <a:lstStyle/>
          <a:p>
            <a:pPr eaLnBrk="1" hangingPunct="1">
              <a:lnSpc>
                <a:spcPct val="90000"/>
              </a:lnSpc>
              <a:spcBef>
                <a:spcPct val="0"/>
              </a:spcBef>
            </a:pPr>
            <a:endParaRPr lang="en-US" dirty="0"/>
          </a:p>
        </p:txBody>
      </p:sp>
      <p:sp>
        <p:nvSpPr>
          <p:cNvPr id="29699" name="Slide Number Placeholder 3"/>
          <p:cNvSpPr txBox="1">
            <a:spLocks noGrp="1"/>
          </p:cNvSpPr>
          <p:nvPr/>
        </p:nvSpPr>
        <p:spPr bwMode="auto">
          <a:xfrm>
            <a:off x="3884615" y="8685213"/>
            <a:ext cx="2971800" cy="457200"/>
          </a:xfrm>
          <a:prstGeom prst="rect">
            <a:avLst/>
          </a:prstGeom>
          <a:noFill/>
          <a:ln w="9525">
            <a:noFill/>
            <a:miter lim="800000"/>
            <a:headEnd/>
            <a:tailEnd/>
          </a:ln>
        </p:spPr>
        <p:txBody>
          <a:bodyPr lIns="91408" tIns="45704" rIns="91408" bIns="45704" anchor="b"/>
          <a:lstStyle/>
          <a:p>
            <a:pPr algn="r" defTabSz="431689"/>
            <a:fld id="{7642A50C-BD33-44E6-8165-C292B934BFC2}" type="slidenum">
              <a:rPr lang="en-US" sz="1200">
                <a:latin typeface="Calibri" pitchFamily="34" charset="0"/>
              </a:rPr>
              <a:pPr algn="r" defTabSz="431689"/>
              <a:t>5</a:t>
            </a:fld>
            <a:endParaRPr lang="en-US" sz="1200" dirty="0">
              <a:latin typeface="Calibri" pitchFamily="34" charset="0"/>
            </a:endParaRPr>
          </a:p>
        </p:txBody>
      </p:sp>
    </p:spTree>
    <p:extLst>
      <p:ext uri="{BB962C8B-B14F-4D97-AF65-F5344CB8AC3E}">
        <p14:creationId xmlns:p14="http://schemas.microsoft.com/office/powerpoint/2010/main" val="595223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defTabSz="901467" fontAlgn="base">
              <a:spcBef>
                <a:spcPct val="0"/>
              </a:spcBef>
              <a:spcAft>
                <a:spcPct val="0"/>
              </a:spcAft>
              <a:defRPr/>
            </a:pPr>
            <a:fld id="{F6430095-C63B-4218-B85F-DEFDD5F2AA56}" type="slidenum">
              <a:rPr lang="en-US">
                <a:ea typeface="ＭＳ Ｐゴシック"/>
                <a:cs typeface="ＭＳ Ｐゴシック"/>
              </a:rPr>
              <a:pPr defTabSz="901467" fontAlgn="base">
                <a:spcBef>
                  <a:spcPct val="0"/>
                </a:spcBef>
                <a:spcAft>
                  <a:spcPct val="0"/>
                </a:spcAft>
                <a:defRPr/>
              </a:pPr>
              <a:t>6</a:t>
            </a:fld>
            <a:endParaRPr lang="en-US" dirty="0">
              <a:ea typeface="ＭＳ Ｐゴシック"/>
              <a:cs typeface="ＭＳ Ｐゴシック"/>
            </a:endParaRPr>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190037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78BB393-29C9-4448-96C4-0DA85A6FFB62}" type="slidenum">
              <a:rPr lang="en-US" smtClean="0"/>
              <a:pPr/>
              <a:t>7</a:t>
            </a:fld>
            <a:endParaRPr lang="en-US"/>
          </a:p>
        </p:txBody>
      </p:sp>
    </p:spTree>
    <p:extLst>
      <p:ext uri="{BB962C8B-B14F-4D97-AF65-F5344CB8AC3E}">
        <p14:creationId xmlns:p14="http://schemas.microsoft.com/office/powerpoint/2010/main" val="554470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defTabSz="469682" eaLnBrk="0" fontAlgn="base" hangingPunct="0">
              <a:spcBef>
                <a:spcPct val="0"/>
              </a:spcBef>
              <a:spcAft>
                <a:spcPct val="0"/>
              </a:spcAft>
              <a:defRPr/>
            </a:pPr>
            <a:endParaRPr lang="en-US" dirty="0">
              <a:effectLst/>
            </a:endParaRPr>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8</a:t>
            </a:fld>
            <a:endParaRPr lang="en-US" sz="1200" dirty="0">
              <a:latin typeface="Calibri" pitchFamily="34" charset="0"/>
            </a:endParaRPr>
          </a:p>
        </p:txBody>
      </p:sp>
    </p:spTree>
    <p:extLst>
      <p:ext uri="{BB962C8B-B14F-4D97-AF65-F5344CB8AC3E}">
        <p14:creationId xmlns:p14="http://schemas.microsoft.com/office/powerpoint/2010/main" val="209478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defTabSz="469682" eaLnBrk="0" fontAlgn="base" hangingPunct="0">
              <a:spcBef>
                <a:spcPct val="0"/>
              </a:spcBef>
              <a:spcAft>
                <a:spcPct val="0"/>
              </a:spcAft>
              <a:defRPr/>
            </a:pPr>
            <a:endParaRPr lang="en-US" dirty="0">
              <a:effectLst/>
            </a:endParaRPr>
          </a:p>
        </p:txBody>
      </p:sp>
      <p:sp>
        <p:nvSpPr>
          <p:cNvPr id="35844" name="Slide Number Placeholder 3"/>
          <p:cNvSpPr txBox="1">
            <a:spLocks noGrp="1"/>
          </p:cNvSpPr>
          <p:nvPr/>
        </p:nvSpPr>
        <p:spPr bwMode="auto">
          <a:xfrm>
            <a:off x="4008707" y="8893296"/>
            <a:ext cx="3066733" cy="468154"/>
          </a:xfrm>
          <a:prstGeom prst="rect">
            <a:avLst/>
          </a:prstGeom>
          <a:noFill/>
          <a:ln w="9525">
            <a:noFill/>
            <a:miter lim="800000"/>
            <a:headEnd/>
            <a:tailEnd/>
          </a:ln>
        </p:spPr>
        <p:txBody>
          <a:bodyPr lIns="93912" tIns="46956" rIns="93912" bIns="46956" anchor="b"/>
          <a:lstStyle/>
          <a:p>
            <a:pPr algn="r"/>
            <a:fld id="{7EA841E0-2D0D-4211-ACAE-C96B997E0FCF}" type="slidenum">
              <a:rPr lang="en-US" sz="1200">
                <a:latin typeface="Calibri" pitchFamily="34" charset="0"/>
              </a:rPr>
              <a:pPr algn="r"/>
              <a:t>9</a:t>
            </a:fld>
            <a:endParaRPr lang="en-US" sz="1200" dirty="0">
              <a:latin typeface="Calibri" pitchFamily="34" charset="0"/>
            </a:endParaRPr>
          </a:p>
        </p:txBody>
      </p:sp>
    </p:spTree>
    <p:extLst>
      <p:ext uri="{BB962C8B-B14F-4D97-AF65-F5344CB8AC3E}">
        <p14:creationId xmlns:p14="http://schemas.microsoft.com/office/powerpoint/2010/main" val="12492254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0249F-5CDF-5649-A443-FC47281D5A5D}" type="datetimeFigureOut">
              <a:rPr lang="en-US" smtClean="0"/>
              <a:pPr/>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9708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762097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577034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9_Title, Text and Chart">
    <p:spTree>
      <p:nvGrpSpPr>
        <p:cNvPr id="1" name=""/>
        <p:cNvGrpSpPr/>
        <p:nvPr/>
      </p:nvGrpSpPr>
      <p:grpSpPr>
        <a:xfrm>
          <a:off x="0" y="0"/>
          <a:ext cx="0" cy="0"/>
          <a:chOff x="0" y="0"/>
          <a:chExt cx="0" cy="0"/>
        </a:xfrm>
      </p:grpSpPr>
      <p:sp>
        <p:nvSpPr>
          <p:cNvPr id="4" name="Rectangle 4"/>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p:nvSpPr>
        <p:spPr>
          <a:xfrm>
            <a:off x="0" y="6488114"/>
            <a:ext cx="4724400" cy="338554"/>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cs typeface="Arial" pitchFamily="34" charset="0"/>
              </a:rPr>
              <a:t>Making Clean Local Energy Accessible Now</a:t>
            </a:r>
            <a:endParaRPr lang="en-CA">
              <a:solidFill>
                <a:srgbClr val="595959"/>
              </a:solidFill>
              <a:latin typeface="+mn-lt"/>
              <a:cs typeface="Arial" pitchFamily="34" charset="0"/>
            </a:endParaRPr>
          </a:p>
        </p:txBody>
      </p:sp>
      <p:sp>
        <p:nvSpPr>
          <p:cNvPr id="6" name="Rectangle 6"/>
          <p:cNvSpPr>
            <a:spLocks noChangeArrowheads="1"/>
          </p:cNvSpPr>
          <p:nvPr/>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rPr>
              <a:t> </a:t>
            </a:r>
          </a:p>
        </p:txBody>
      </p:sp>
      <p:sp>
        <p:nvSpPr>
          <p:cNvPr id="7" name="Slide Number Placeholder 3"/>
          <p:cNvSpPr txBox="1">
            <a:spLocks/>
          </p:cNvSpPr>
          <p:nvPr/>
        </p:nvSpPr>
        <p:spPr bwMode="auto">
          <a:xfrm>
            <a:off x="8534400" y="6492876"/>
            <a:ext cx="457200" cy="365125"/>
          </a:xfrm>
          <a:prstGeom prst="rect">
            <a:avLst/>
          </a:prstGeom>
          <a:noFill/>
          <a:ln w="9525">
            <a:noFill/>
            <a:miter lim="800000"/>
            <a:headEnd/>
            <a:tailEnd/>
          </a:ln>
        </p:spPr>
        <p:txBody>
          <a:bodyPr/>
          <a:lstStyle/>
          <a:p>
            <a:pPr algn="r" fontAlgn="auto">
              <a:spcBef>
                <a:spcPts val="0"/>
              </a:spcBef>
              <a:spcAft>
                <a:spcPts val="0"/>
              </a:spcAft>
              <a:defRPr/>
            </a:pPr>
            <a:fld id="{25ECF004-2F5D-416B-8086-41D1EB82224A}" type="slidenum">
              <a:rPr lang="en-US" sz="1200">
                <a:latin typeface="+mn-lt"/>
                <a:cs typeface="Arial" pitchFamily="34" charset="0"/>
              </a:rPr>
              <a:pPr algn="r" fontAlgn="auto">
                <a:spcBef>
                  <a:spcPts val="0"/>
                </a:spcBef>
                <a:spcAft>
                  <a:spcPts val="0"/>
                </a:spcAft>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1"/>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extLst>
      <p:ext uri="{BB962C8B-B14F-4D97-AF65-F5344CB8AC3E}">
        <p14:creationId xmlns:p14="http://schemas.microsoft.com/office/powerpoint/2010/main" val="13947411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5_Title, Text and Chart">
    <p:spTree>
      <p:nvGrpSpPr>
        <p:cNvPr id="1" name=""/>
        <p:cNvGrpSpPr/>
        <p:nvPr/>
      </p:nvGrpSpPr>
      <p:grpSpPr>
        <a:xfrm>
          <a:off x="0" y="0"/>
          <a:ext cx="0" cy="0"/>
          <a:chOff x="0" y="0"/>
          <a:chExt cx="0" cy="0"/>
        </a:xfrm>
      </p:grpSpPr>
      <p:sp>
        <p:nvSpPr>
          <p:cNvPr id="4" name="Rectangle 4"/>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5"/>
          <p:cNvSpPr txBox="1"/>
          <p:nvPr/>
        </p:nvSpPr>
        <p:spPr>
          <a:xfrm>
            <a:off x="0" y="6488114"/>
            <a:ext cx="4724400" cy="338554"/>
          </a:xfrm>
          <a:prstGeom prst="rect">
            <a:avLst/>
          </a:prstGeom>
          <a:noFill/>
        </p:spPr>
        <p:txBody>
          <a:bodyPr>
            <a:spAutoFit/>
          </a:bodyPr>
          <a:lstStyle/>
          <a:p>
            <a:pPr fontAlgn="auto">
              <a:spcBef>
                <a:spcPts val="0"/>
              </a:spcBef>
              <a:spcAft>
                <a:spcPts val="0"/>
              </a:spcAft>
              <a:defRPr/>
            </a:pPr>
            <a:r>
              <a:rPr lang="en-CA" sz="1600">
                <a:solidFill>
                  <a:srgbClr val="595959"/>
                </a:solidFill>
                <a:latin typeface="+mn-lt"/>
                <a:ea typeface="+mn-ea"/>
                <a:cs typeface="Arial" pitchFamily="34" charset="0"/>
              </a:rPr>
              <a:t>Making Clean Local Energy Accessible Now</a:t>
            </a:r>
            <a:endParaRPr lang="en-CA">
              <a:solidFill>
                <a:srgbClr val="595959"/>
              </a:solidFill>
              <a:latin typeface="+mn-lt"/>
              <a:ea typeface="+mn-ea"/>
              <a:cs typeface="Arial" pitchFamily="34" charset="0"/>
            </a:endParaRPr>
          </a:p>
        </p:txBody>
      </p:sp>
      <p:sp>
        <p:nvSpPr>
          <p:cNvPr id="6" name="Rectangle 6"/>
          <p:cNvSpPr>
            <a:spLocks noChangeArrowheads="1"/>
          </p:cNvSpPr>
          <p:nvPr/>
        </p:nvSpPr>
        <p:spPr bwMode="auto">
          <a:xfrm>
            <a:off x="0" y="0"/>
            <a:ext cx="7391400" cy="762000"/>
          </a:xfrm>
          <a:prstGeom prst="rect">
            <a:avLst/>
          </a:prstGeom>
          <a:solidFill>
            <a:srgbClr val="249CFF"/>
          </a:solidFill>
          <a:ln w="25400" algn="ctr">
            <a:noFill/>
            <a:miter lim="800000"/>
            <a:headEnd/>
            <a:tailEnd/>
          </a:ln>
        </p:spPr>
        <p:txBody>
          <a:bodyPr anchor="ctr"/>
          <a:lstStyle/>
          <a:p>
            <a:pPr algn="ctr" fontAlgn="auto">
              <a:spcBef>
                <a:spcPts val="0"/>
              </a:spcBef>
              <a:spcAft>
                <a:spcPts val="0"/>
              </a:spcAft>
              <a:defRPr/>
            </a:pPr>
            <a:r>
              <a:rPr lang="en-CA" dirty="0">
                <a:solidFill>
                  <a:schemeClr val="lt1"/>
                </a:solidFill>
                <a:latin typeface="+mn-lt"/>
                <a:ea typeface="+mn-ea"/>
                <a:cs typeface="+mn-cs"/>
              </a:rPr>
              <a:t> </a:t>
            </a:r>
          </a:p>
        </p:txBody>
      </p:sp>
      <p:sp>
        <p:nvSpPr>
          <p:cNvPr id="7" name="Slide Number Placeholder 3"/>
          <p:cNvSpPr txBox="1">
            <a:spLocks/>
          </p:cNvSpPr>
          <p:nvPr/>
        </p:nvSpPr>
        <p:spPr bwMode="auto">
          <a:xfrm>
            <a:off x="8534400" y="6492876"/>
            <a:ext cx="457200" cy="365125"/>
          </a:xfrm>
          <a:prstGeom prst="rect">
            <a:avLst/>
          </a:prstGeom>
          <a:noFill/>
          <a:ln w="9525">
            <a:noFill/>
            <a:miter lim="800000"/>
            <a:headEnd/>
            <a:tailEnd/>
          </a:ln>
        </p:spPr>
        <p:txBody>
          <a:bodyPr/>
          <a:lstStyle/>
          <a:p>
            <a:pPr algn="r" fontAlgn="auto">
              <a:spcBef>
                <a:spcPts val="0"/>
              </a:spcBef>
              <a:spcAft>
                <a:spcPts val="0"/>
              </a:spcAft>
              <a:defRPr/>
            </a:pPr>
            <a:fld id="{6D9F7E41-FF19-4C20-8D44-DFE2DB6620F9}" type="slidenum">
              <a:rPr lang="en-US" sz="1200">
                <a:latin typeface="+mn-lt"/>
                <a:ea typeface="+mn-ea"/>
                <a:cs typeface="Arial" pitchFamily="34" charset="0"/>
              </a:rPr>
              <a:pPr algn="r" fontAlgn="auto">
                <a:spcBef>
                  <a:spcPts val="0"/>
                </a:spcBef>
                <a:spcAft>
                  <a:spcPts val="0"/>
                </a:spcAft>
                <a:defRPr/>
              </a:pPr>
              <a:t>‹#›</a:t>
            </a:fld>
            <a:endParaRPr lang="en-US" sz="1200">
              <a:solidFill>
                <a:srgbClr val="013D21"/>
              </a:solidFill>
              <a:latin typeface="Informatic"/>
              <a:ea typeface="+mn-ea"/>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1"/>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9" y="46181"/>
            <a:ext cx="1612783" cy="676656"/>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 name="Rectangle 7"/>
          <p:cNvSpPr>
            <a:spLocks noChangeArrowheads="1"/>
          </p:cNvSpPr>
          <p:nvPr/>
        </p:nvSpPr>
        <p:spPr bwMode="auto">
          <a:xfrm>
            <a:off x="0" y="3124200"/>
            <a:ext cx="9144000" cy="3352800"/>
          </a:xfrm>
          <a:prstGeom prst="rect">
            <a:avLst/>
          </a:prstGeom>
          <a:solidFill>
            <a:srgbClr val="249CFF"/>
          </a:solidFill>
          <a:ln w="9525">
            <a:noFill/>
            <a:miter lim="800000"/>
            <a:headEnd/>
            <a:tailEnd/>
          </a:ln>
          <a:effectLst/>
        </p:spPr>
        <p:txBody>
          <a:bodyPr wrap="none" anchor="ctr"/>
          <a:lstStyle/>
          <a:p>
            <a:pPr fontAlgn="auto">
              <a:spcBef>
                <a:spcPts val="0"/>
              </a:spcBef>
              <a:spcAft>
                <a:spcPts val="0"/>
              </a:spcAft>
              <a:defRPr/>
            </a:pPr>
            <a:endParaRPr lang="en-US">
              <a:latin typeface="+mn-lt"/>
            </a:endParaRPr>
          </a:p>
        </p:txBody>
      </p:sp>
      <p:sp>
        <p:nvSpPr>
          <p:cNvPr id="4" name="Rectangle 3"/>
          <p:cNvSpPr/>
          <p:nvPr/>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CA"/>
          </a:p>
        </p:txBody>
      </p:sp>
      <p:sp>
        <p:nvSpPr>
          <p:cNvPr id="5" name="TextBox 4"/>
          <p:cNvSpPr txBox="1"/>
          <p:nvPr/>
        </p:nvSpPr>
        <p:spPr>
          <a:xfrm>
            <a:off x="0" y="6488113"/>
            <a:ext cx="5562600" cy="369332"/>
          </a:xfrm>
          <a:prstGeom prst="rect">
            <a:avLst/>
          </a:prstGeom>
          <a:noFill/>
        </p:spPr>
        <p:txBody>
          <a:bodyPr>
            <a:spAutoFit/>
          </a:bodyPr>
          <a:lstStyle/>
          <a:p>
            <a:pPr fontAlgn="auto">
              <a:spcBef>
                <a:spcPts val="0"/>
              </a:spcBef>
              <a:spcAft>
                <a:spcPts val="0"/>
              </a:spcAft>
              <a:defRPr/>
            </a:pPr>
            <a:r>
              <a:rPr lang="en-CA">
                <a:solidFill>
                  <a:srgbClr val="595959"/>
                </a:solidFill>
                <a:latin typeface="+mn-lt"/>
              </a:rPr>
              <a:t>Making Clean Local Energy Accessible Now</a:t>
            </a:r>
          </a:p>
        </p:txBody>
      </p:sp>
      <p:sp>
        <p:nvSpPr>
          <p:cNvPr id="61443" name="Rectangle 3"/>
          <p:cNvSpPr>
            <a:spLocks noGrp="1" noChangeArrowheads="1"/>
          </p:cNvSpPr>
          <p:nvPr>
            <p:ph type="subTitle" idx="1"/>
          </p:nvPr>
        </p:nvSpPr>
        <p:spPr>
          <a:xfrm>
            <a:off x="990602" y="5300665"/>
            <a:ext cx="7161213" cy="841375"/>
          </a:xfrm>
        </p:spPr>
        <p:txBody>
          <a:bodyPr/>
          <a:lstStyle>
            <a:lvl1pPr marL="0" indent="0" algn="ctr">
              <a:buFontTx/>
              <a:buNone/>
              <a:defRPr sz="2400">
                <a:solidFill>
                  <a:schemeClr val="tx2">
                    <a:lumMod val="65000"/>
                    <a:lumOff val="35000"/>
                  </a:schemeClr>
                </a:solidFill>
              </a:defRPr>
            </a:lvl1pPr>
          </a:lstStyle>
          <a:p>
            <a:r>
              <a:rPr lang="en-US"/>
              <a:t>Click to edit Master subtitle style</a:t>
            </a:r>
            <a:endParaRPr lang="en-US" dirty="0"/>
          </a:p>
        </p:txBody>
      </p:sp>
    </p:spTree>
    <p:extLst>
      <p:ext uri="{BB962C8B-B14F-4D97-AF65-F5344CB8AC3E}">
        <p14:creationId xmlns:p14="http://schemas.microsoft.com/office/powerpoint/2010/main" val="1974695908"/>
      </p:ext>
    </p:extLst>
  </p:cSld>
  <p:clrMapOvr>
    <a:masterClrMapping/>
  </p:clrMapOvr>
  <p:hf hdr="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Text and Chart">
    <p:spTree>
      <p:nvGrpSpPr>
        <p:cNvPr id="1" name=""/>
        <p:cNvGrpSpPr/>
        <p:nvPr/>
      </p:nvGrpSpPr>
      <p:grpSpPr>
        <a:xfrm>
          <a:off x="0" y="0"/>
          <a:ext cx="0" cy="0"/>
          <a:chOff x="0" y="0"/>
          <a:chExt cx="0" cy="0"/>
        </a:xfrm>
      </p:grpSpPr>
      <p:sp>
        <p:nvSpPr>
          <p:cNvPr id="5" name="Rectangle 4"/>
          <p:cNvSpPr/>
          <p:nvPr userDrawn="1"/>
        </p:nvSpPr>
        <p:spPr>
          <a:xfrm>
            <a:off x="0" y="6477000"/>
            <a:ext cx="9144000" cy="381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CA">
              <a:solidFill>
                <a:prstClr val="white"/>
              </a:solidFill>
            </a:endParaRPr>
          </a:p>
        </p:txBody>
      </p:sp>
      <p:sp>
        <p:nvSpPr>
          <p:cNvPr id="6" name="TextBox 5"/>
          <p:cNvSpPr txBox="1"/>
          <p:nvPr userDrawn="1"/>
        </p:nvSpPr>
        <p:spPr>
          <a:xfrm>
            <a:off x="0" y="6488113"/>
            <a:ext cx="4724400" cy="336550"/>
          </a:xfrm>
          <a:prstGeom prst="rect">
            <a:avLst/>
          </a:prstGeom>
          <a:noFill/>
        </p:spPr>
        <p:txBody>
          <a:bodyPr>
            <a:spAutoFit/>
          </a:bodyPr>
          <a:lstStyle/>
          <a:p>
            <a:pPr>
              <a:defRPr/>
            </a:pPr>
            <a:r>
              <a:rPr lang="en-CA" sz="1600">
                <a:solidFill>
                  <a:srgbClr val="595959"/>
                </a:solidFill>
                <a:cs typeface="Arial" pitchFamily="34" charset="0"/>
              </a:rPr>
              <a:t>Making Clean Local Energy Accessible Now</a:t>
            </a:r>
            <a:endParaRPr lang="en-CA">
              <a:solidFill>
                <a:srgbClr val="595959"/>
              </a:solidFill>
              <a:cs typeface="Arial" pitchFamily="34" charset="0"/>
            </a:endParaRPr>
          </a:p>
        </p:txBody>
      </p:sp>
      <p:sp>
        <p:nvSpPr>
          <p:cNvPr id="7" name="Rectangle 6"/>
          <p:cNvSpPr>
            <a:spLocks noChangeArrowheads="1"/>
          </p:cNvSpPr>
          <p:nvPr userDrawn="1"/>
        </p:nvSpPr>
        <p:spPr bwMode="auto">
          <a:xfrm>
            <a:off x="0" y="0"/>
            <a:ext cx="7391400" cy="762000"/>
          </a:xfrm>
          <a:prstGeom prst="rect">
            <a:avLst/>
          </a:prstGeom>
          <a:solidFill>
            <a:srgbClr val="249CFF"/>
          </a:solidFill>
          <a:ln w="25400" algn="ctr">
            <a:noFill/>
            <a:miter lim="800000"/>
            <a:headEnd/>
            <a:tailEnd/>
          </a:ln>
        </p:spPr>
        <p:txBody>
          <a:bodyPr anchor="ctr"/>
          <a:lstStyle/>
          <a:p>
            <a:pPr algn="ctr">
              <a:defRPr/>
            </a:pPr>
            <a:r>
              <a:rPr lang="en-CA" dirty="0">
                <a:solidFill>
                  <a:prstClr val="white"/>
                </a:solidFill>
                <a:cs typeface="Arial" pitchFamily="34" charset="0"/>
              </a:rPr>
              <a:t> </a:t>
            </a:r>
          </a:p>
        </p:txBody>
      </p:sp>
      <p:sp>
        <p:nvSpPr>
          <p:cNvPr id="8" name="Slide Number Placeholder 3"/>
          <p:cNvSpPr txBox="1">
            <a:spLocks/>
          </p:cNvSpPr>
          <p:nvPr userDrawn="1"/>
        </p:nvSpPr>
        <p:spPr bwMode="auto">
          <a:xfrm>
            <a:off x="8534400" y="6492875"/>
            <a:ext cx="457200" cy="365125"/>
          </a:xfrm>
          <a:prstGeom prst="rect">
            <a:avLst/>
          </a:prstGeom>
          <a:noFill/>
          <a:ln w="9525">
            <a:noFill/>
            <a:miter lim="800000"/>
            <a:headEnd/>
            <a:tailEnd/>
          </a:ln>
        </p:spPr>
        <p:txBody>
          <a:bodyPr/>
          <a:lstStyle/>
          <a:p>
            <a:pPr algn="r">
              <a:defRPr/>
            </a:pPr>
            <a:fld id="{FD7E8992-FF7A-488E-B0B8-6B945EA38A31}" type="slidenum">
              <a:rPr lang="en-US" sz="1200">
                <a:solidFill>
                  <a:prstClr val="black"/>
                </a:solidFill>
                <a:cs typeface="Arial" pitchFamily="34" charset="0"/>
              </a:rPr>
              <a:pPr algn="r">
                <a:defRPr/>
              </a:pPr>
              <a:t>‹#›</a:t>
            </a:fld>
            <a:endParaRPr lang="en-US" sz="1200">
              <a:solidFill>
                <a:srgbClr val="013D21"/>
              </a:solidFill>
              <a:latin typeface="Informatic"/>
              <a:cs typeface="Arial" pitchFamily="34" charset="0"/>
            </a:endParaRPr>
          </a:p>
        </p:txBody>
      </p:sp>
      <p:sp>
        <p:nvSpPr>
          <p:cNvPr id="13" name="Title 12"/>
          <p:cNvSpPr>
            <a:spLocks noGrp="1"/>
          </p:cNvSpPr>
          <p:nvPr>
            <p:ph type="title"/>
          </p:nvPr>
        </p:nvSpPr>
        <p:spPr>
          <a:xfrm>
            <a:off x="0" y="0"/>
            <a:ext cx="7315200" cy="762000"/>
          </a:xfrm>
        </p:spPr>
        <p:txBody>
          <a:bodyPr>
            <a:normAutofit/>
          </a:bodyPr>
          <a:lstStyle>
            <a:lvl1pPr algn="l">
              <a:defRPr sz="2400" b="1">
                <a:solidFill>
                  <a:schemeClr val="bg1"/>
                </a:solidFill>
                <a:latin typeface="Arial" pitchFamily="34" charset="0"/>
                <a:cs typeface="Arial" pitchFamily="34" charset="0"/>
              </a:defRPr>
            </a:lvl1pPr>
          </a:lstStyle>
          <a:p>
            <a:r>
              <a:rPr lang="en-US" dirty="0"/>
              <a:t>Click to edit Master title style</a:t>
            </a:r>
          </a:p>
        </p:txBody>
      </p:sp>
      <p:sp>
        <p:nvSpPr>
          <p:cNvPr id="14" name="Content Placeholder 2"/>
          <p:cNvSpPr>
            <a:spLocks noGrp="1"/>
          </p:cNvSpPr>
          <p:nvPr>
            <p:ph idx="1"/>
          </p:nvPr>
        </p:nvSpPr>
        <p:spPr>
          <a:xfrm>
            <a:off x="457200" y="1295400"/>
            <a:ext cx="8229600" cy="4525963"/>
          </a:xfrm>
        </p:spPr>
        <p:txBody>
          <a:bodyPr/>
          <a:lstStyle>
            <a:lvl1pPr>
              <a:buFontTx/>
              <a:buBlip>
                <a:blip r:embed="rId2"/>
              </a:buBlip>
              <a:defRPr>
                <a:solidFill>
                  <a:schemeClr val="tx2">
                    <a:lumMod val="65000"/>
                    <a:lumOff val="35000"/>
                  </a:schemeClr>
                </a:solidFill>
              </a:defRPr>
            </a:lvl1pPr>
            <a:lvl2pPr>
              <a:buFontTx/>
              <a:buBlip>
                <a:blip r:embed="rId2"/>
              </a:buBlip>
              <a:defRPr>
                <a:solidFill>
                  <a:schemeClr val="tx2">
                    <a:lumMod val="65000"/>
                    <a:lumOff val="35000"/>
                  </a:schemeClr>
                </a:solidFill>
              </a:defRPr>
            </a:lvl2pPr>
            <a:lvl3pPr>
              <a:buFontTx/>
              <a:buBlip>
                <a:blip r:embed="rId2"/>
              </a:buBlip>
              <a:defRPr>
                <a:solidFill>
                  <a:schemeClr val="tx2">
                    <a:lumMod val="65000"/>
                    <a:lumOff val="35000"/>
                  </a:schemeClr>
                </a:solidFill>
              </a:defRPr>
            </a:lvl3pPr>
            <a:lvl4pPr>
              <a:buFontTx/>
              <a:buBlip>
                <a:blip r:embed="rId2"/>
              </a:buBlip>
              <a:defRPr>
                <a:solidFill>
                  <a:schemeClr val="tx2">
                    <a:lumMod val="65000"/>
                    <a:lumOff val="35000"/>
                  </a:schemeClr>
                </a:solidFill>
              </a:defRPr>
            </a:lvl4pPr>
            <a:lvl5pPr>
              <a:buFontTx/>
              <a:buBlip>
                <a:blip r:embed="rId2"/>
              </a:buBlip>
              <a:defRPr>
                <a:solidFill>
                  <a:schemeClr val="tx2">
                    <a:lumMod val="65000"/>
                    <a:lumOff val="3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Clean Coalition Logo_no tagline_updated_slideshowedit_zf2 yellow_final2.pd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Tree>
    <p:extLst>
      <p:ext uri="{BB962C8B-B14F-4D97-AF65-F5344CB8AC3E}">
        <p14:creationId xmlns:p14="http://schemas.microsoft.com/office/powerpoint/2010/main" val="1225424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0249F-5CDF-5649-A443-FC47281D5A5D}" type="datetimeFigureOut">
              <a:rPr lang="en-US" smtClean="0"/>
              <a:pPr/>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70112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0249F-5CDF-5649-A443-FC47281D5A5D}" type="datetimeFigureOut">
              <a:rPr lang="en-US" smtClean="0"/>
              <a:pPr/>
              <a:t>3/8/18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19064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0249F-5CDF-5649-A443-FC47281D5A5D}" type="datetimeFigureOut">
              <a:rPr lang="en-US" smtClean="0"/>
              <a:pPr/>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105410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0249F-5CDF-5649-A443-FC47281D5A5D}" type="datetimeFigureOut">
              <a:rPr lang="en-US" smtClean="0"/>
              <a:pPr/>
              <a:t>3/8/18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315112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0249F-5CDF-5649-A443-FC47281D5A5D}" type="datetimeFigureOut">
              <a:rPr lang="en-US" smtClean="0"/>
              <a:pPr/>
              <a:t>3/8/18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676512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0249F-5CDF-5649-A443-FC47281D5A5D}" type="datetimeFigureOut">
              <a:rPr lang="en-US" smtClean="0"/>
              <a:pPr/>
              <a:t>3/8/18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182175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409494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0249F-5CDF-5649-A443-FC47281D5A5D}" type="datetimeFigureOut">
              <a:rPr lang="en-US" smtClean="0"/>
              <a:pPr/>
              <a:t>3/8/18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D962B8-317D-A441-B73E-3B6B3FDAB557}" type="slidenum">
              <a:rPr lang="en-US" smtClean="0"/>
              <a:pPr/>
              <a:t>‹#›</a:t>
            </a:fld>
            <a:endParaRPr lang="en-US"/>
          </a:p>
        </p:txBody>
      </p:sp>
    </p:spTree>
    <p:extLst>
      <p:ext uri="{BB962C8B-B14F-4D97-AF65-F5344CB8AC3E}">
        <p14:creationId xmlns:p14="http://schemas.microsoft.com/office/powerpoint/2010/main" val="2842851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0249F-5CDF-5649-A443-FC47281D5A5D}" type="datetimeFigureOut">
              <a:rPr lang="en-US" smtClean="0"/>
              <a:pPr/>
              <a:t>3/8/18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l</a:t>
            </a: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D962B8-317D-A441-B73E-3B6B3FDAB557}" type="slidenum">
              <a:rPr lang="en-US" smtClean="0"/>
              <a:pPr/>
              <a:t>‹#›</a:t>
            </a:fld>
            <a:endParaRPr lang="en-US"/>
          </a:p>
        </p:txBody>
      </p:sp>
    </p:spTree>
    <p:extLst>
      <p:ext uri="{BB962C8B-B14F-4D97-AF65-F5344CB8AC3E}">
        <p14:creationId xmlns:p14="http://schemas.microsoft.com/office/powerpoint/2010/main" val="123392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69" r:id="rId14"/>
    <p:sldLayoutId id="2147483670" r:id="rId1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www.greentechmedia.com/articles/read/pge-must-solicit-energy-storage-ders-to-replace-three-existing-gas-plants" TargetMode="External"/><Relationship Id="rId5" Type="http://schemas.openxmlformats.org/officeDocument/2006/relationships/image" Target="../media/image1.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24.tiff"/><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1.tiff"/><Relationship Id="rId7" Type="http://schemas.openxmlformats.org/officeDocument/2006/relationships/image" Target="../media/image35.tiff"/><Relationship Id="rId2" Type="http://schemas.openxmlformats.org/officeDocument/2006/relationships/image" Target="../media/image30.tiff"/><Relationship Id="rId1" Type="http://schemas.openxmlformats.org/officeDocument/2006/relationships/slideLayout" Target="../slideLayouts/slideLayout12.xml"/><Relationship Id="rId6" Type="http://schemas.openxmlformats.org/officeDocument/2006/relationships/image" Target="../media/image34.tiff"/><Relationship Id="rId11" Type="http://schemas.openxmlformats.org/officeDocument/2006/relationships/image" Target="../media/image39.tiff"/><Relationship Id="rId5" Type="http://schemas.openxmlformats.org/officeDocument/2006/relationships/image" Target="../media/image33.tiff"/><Relationship Id="rId10" Type="http://schemas.openxmlformats.org/officeDocument/2006/relationships/image" Target="../media/image38.tiff"/><Relationship Id="rId4" Type="http://schemas.openxmlformats.org/officeDocument/2006/relationships/image" Target="../media/image32.tiff"/><Relationship Id="rId9" Type="http://schemas.openxmlformats.org/officeDocument/2006/relationships/image" Target="../media/image37.tiff"/></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8" Type="http://schemas.openxmlformats.org/officeDocument/2006/relationships/image" Target="../media/image46.tiff"/><Relationship Id="rId3" Type="http://schemas.openxmlformats.org/officeDocument/2006/relationships/image" Target="../media/image41.tiff"/><Relationship Id="rId7" Type="http://schemas.openxmlformats.org/officeDocument/2006/relationships/image" Target="../media/image45.tiff"/><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4.tiff"/><Relationship Id="rId5" Type="http://schemas.openxmlformats.org/officeDocument/2006/relationships/image" Target="../media/image43.tiff"/><Relationship Id="rId4" Type="http://schemas.openxmlformats.org/officeDocument/2006/relationships/image" Target="../media/image42.tiff"/></Relationships>
</file>

<file path=ppt/slides/_rels/slide2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48.tiff"/></Relationships>
</file>

<file path=ppt/slides/_rels/slide27.xml.rels><?xml version="1.0" encoding="UTF-8" standalone="yes"?>
<Relationships xmlns="http://schemas.openxmlformats.org/package/2006/relationships"><Relationship Id="rId8" Type="http://schemas.openxmlformats.org/officeDocument/2006/relationships/image" Target="../media/image54.tiff"/><Relationship Id="rId3" Type="http://schemas.openxmlformats.org/officeDocument/2006/relationships/image" Target="../media/image49.png"/><Relationship Id="rId7" Type="http://schemas.openxmlformats.org/officeDocument/2006/relationships/image" Target="../media/image53.tif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52.tiff"/><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67.tiff"/></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67.tiff"/></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71.jpeg"/><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7.tiff"/><Relationship Id="rId7" Type="http://schemas.openxmlformats.org/officeDocument/2006/relationships/hyperlink" Target="https://sonomacleanpower.org/advancedenergyrebuild/"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73.tiff"/><Relationship Id="rId4" Type="http://schemas.openxmlformats.org/officeDocument/2006/relationships/image" Target="../media/image72.tiff"/></Relationships>
</file>

<file path=ppt/slides/_rels/slide48.xml.rels><?xml version="1.0" encoding="UTF-8" standalone="yes"?>
<Relationships xmlns="http://schemas.openxmlformats.org/package/2006/relationships"><Relationship Id="rId8" Type="http://schemas.openxmlformats.org/officeDocument/2006/relationships/hyperlink" Target="https://sonomacleanpower.org/advancedenergyrebuild/" TargetMode="External"/><Relationship Id="rId3" Type="http://schemas.openxmlformats.org/officeDocument/2006/relationships/image" Target="../media/image74.png"/><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2.xml"/><Relationship Id="rId6" Type="http://schemas.openxmlformats.org/officeDocument/2006/relationships/image" Target="../media/image73.tiff"/><Relationship Id="rId5" Type="http://schemas.openxmlformats.org/officeDocument/2006/relationships/image" Target="../media/image72.tiff"/><Relationship Id="rId4" Type="http://schemas.openxmlformats.org/officeDocument/2006/relationships/image" Target="../media/image67.tiff"/></Relationships>
</file>

<file path=ppt/slides/_rels/slide49.xml.rels><?xml version="1.0" encoding="UTF-8" standalone="yes"?>
<Relationships xmlns="http://schemas.openxmlformats.org/package/2006/relationships"><Relationship Id="rId8" Type="http://schemas.openxmlformats.org/officeDocument/2006/relationships/image" Target="../media/image77.tiff"/><Relationship Id="rId3" Type="http://schemas.openxmlformats.org/officeDocument/2006/relationships/image" Target="../media/image1.png"/><Relationship Id="rId7" Type="http://schemas.openxmlformats.org/officeDocument/2006/relationships/image" Target="../media/image76.tiff"/><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75.tiff"/><Relationship Id="rId11" Type="http://schemas.openxmlformats.org/officeDocument/2006/relationships/image" Target="../media/image79.tiff"/><Relationship Id="rId5" Type="http://schemas.openxmlformats.org/officeDocument/2006/relationships/image" Target="../media/image72.tiff"/><Relationship Id="rId10" Type="http://schemas.openxmlformats.org/officeDocument/2006/relationships/image" Target="../media/image73.tiff"/><Relationship Id="rId4" Type="http://schemas.openxmlformats.org/officeDocument/2006/relationships/image" Target="../media/image67.tiff"/><Relationship Id="rId9" Type="http://schemas.openxmlformats.org/officeDocument/2006/relationships/image" Target="../media/image78.tif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hyperlink" Target="http://www.qatargreenleaders.com/news/sustainability-news/1668-unlocking-the-distributed-grid-with-flexibility-management-software" TargetMode="External"/><Relationship Id="rId1" Type="http://schemas.openxmlformats.org/officeDocument/2006/relationships/slideLayout" Target="../slideLayouts/slideLayout12.xml"/><Relationship Id="rId4" Type="http://schemas.openxmlformats.org/officeDocument/2006/relationships/image" Target="../media/image81.tiff"/></Relationships>
</file>

<file path=ppt/slides/_rels/slide5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hyperlink" Target="http://www.qatargreenleaders.com/news/sustainability-news/1668-unlocking-the-distributed-grid-with-flexibility-management-software" TargetMode="External"/><Relationship Id="rId1" Type="http://schemas.openxmlformats.org/officeDocument/2006/relationships/slideLayout" Target="../slideLayouts/slideLayout12.xml"/><Relationship Id="rId4" Type="http://schemas.openxmlformats.org/officeDocument/2006/relationships/image" Target="../media/image82.tiff"/></Relationships>
</file>

<file path=ppt/slides/_rels/slide54.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hyperlink" Target="http://www.renewableenergyworld.com/articles/2018/01/this-is-what-microgrids-for-resilience-in-emergencies-look-like.html" TargetMode="External"/><Relationship Id="rId1" Type="http://schemas.openxmlformats.org/officeDocument/2006/relationships/slideLayout" Target="../slideLayouts/slideLayout12.xml"/><Relationship Id="rId4" Type="http://schemas.openxmlformats.org/officeDocument/2006/relationships/image" Target="../media/image84.tiff"/></Relationships>
</file>

<file path=ppt/slides/_rels/slide55.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hyperlink" Target="https://www.greentechmedia.com/articles/read/xcel-energy-community-solar-program-turns-three#gs.rPWCafg" TargetMode="External"/><Relationship Id="rId4" Type="http://schemas.openxmlformats.org/officeDocument/2006/relationships/image" Target="../media/image86.tiff"/></Relationships>
</file>

<file path=ppt/slides/_rels/slide56.xml.rels><?xml version="1.0" encoding="UTF-8" standalone="yes"?>
<Relationships xmlns="http://schemas.openxmlformats.org/package/2006/relationships"><Relationship Id="rId3" Type="http://schemas.openxmlformats.org/officeDocument/2006/relationships/hyperlink" Target="https://www.greentechmedia.com/articles/read/xcel-energy-community-solar-program-turns-three#gs.rPWCafg"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 Id="rId5" Type="http://schemas.openxmlformats.org/officeDocument/2006/relationships/image" Target="../media/image34.tiff"/><Relationship Id="rId4" Type="http://schemas.openxmlformats.org/officeDocument/2006/relationships/image" Target="../media/image35.tiff"/></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90.png"/><Relationship Id="rId7" Type="http://schemas.openxmlformats.org/officeDocument/2006/relationships/image" Target="../media/image94.tiff"/><Relationship Id="rId12"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93.tiff"/><Relationship Id="rId11" Type="http://schemas.openxmlformats.org/officeDocument/2006/relationships/diagramColors" Target="../diagrams/colors1.xml"/><Relationship Id="rId5" Type="http://schemas.openxmlformats.org/officeDocument/2006/relationships/image" Target="../media/image92.png"/><Relationship Id="rId10" Type="http://schemas.openxmlformats.org/officeDocument/2006/relationships/diagramQuickStyle" Target="../diagrams/quickStyle1.xml"/><Relationship Id="rId4" Type="http://schemas.openxmlformats.org/officeDocument/2006/relationships/image" Target="../media/image91.png"/><Relationship Id="rId9"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4.tiff"/><Relationship Id="rId4" Type="http://schemas.openxmlformats.org/officeDocument/2006/relationships/image" Target="../media/image13.tif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6"/>
          <p:cNvSpPr txBox="1">
            <a:spLocks noChangeArrowheads="1"/>
          </p:cNvSpPr>
          <p:nvPr/>
        </p:nvSpPr>
        <p:spPr bwMode="auto">
          <a:xfrm>
            <a:off x="25400" y="907065"/>
            <a:ext cx="9144000" cy="1015663"/>
          </a:xfrm>
          <a:prstGeom prst="rect">
            <a:avLst/>
          </a:prstGeom>
          <a:noFill/>
          <a:ln w="9525">
            <a:noFill/>
            <a:miter lim="800000"/>
            <a:headEnd/>
            <a:tailEnd/>
          </a:ln>
        </p:spPr>
        <p:txBody>
          <a:bodyPr wrap="square">
            <a:spAutoFit/>
          </a:bodyPr>
          <a:lstStyle/>
          <a:p>
            <a:pPr algn="ctr"/>
            <a:r>
              <a:rPr lang="en-US" sz="3200" dirty="0">
                <a:latin typeface="Helvetica" pitchFamily="34" charset="0"/>
              </a:rPr>
              <a:t>The Sonoma Community Microgrid Initiative:</a:t>
            </a:r>
          </a:p>
          <a:p>
            <a:pPr algn="ctr"/>
            <a:r>
              <a:rPr lang="en-US" sz="2800" dirty="0">
                <a:latin typeface="Helvetica" pitchFamily="34" charset="0"/>
              </a:rPr>
              <a:t>The Path to Resilience</a:t>
            </a:r>
            <a:r>
              <a:rPr lang="en-US" sz="2800" dirty="0">
                <a:latin typeface="Helvetica" charset="0"/>
              </a:rPr>
              <a:t> and Sustainability</a:t>
            </a:r>
            <a:endParaRPr lang="en-US" sz="2800" dirty="0">
              <a:latin typeface="Helvetica" pitchFamily="34" charset="0"/>
            </a:endParaRPr>
          </a:p>
        </p:txBody>
      </p:sp>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9567" y="20314"/>
            <a:ext cx="3953933" cy="724163"/>
          </a:xfrm>
          <a:prstGeom prst="rect">
            <a:avLst/>
          </a:prstGeom>
        </p:spPr>
      </p:pic>
      <p:sp>
        <p:nvSpPr>
          <p:cNvPr id="6" name="TextBox 4"/>
          <p:cNvSpPr txBox="1">
            <a:spLocks noChangeArrowheads="1"/>
          </p:cNvSpPr>
          <p:nvPr/>
        </p:nvSpPr>
        <p:spPr bwMode="auto">
          <a:xfrm>
            <a:off x="225552" y="5070350"/>
            <a:ext cx="4562348" cy="1384995"/>
          </a:xfrm>
          <a:prstGeom prst="rect">
            <a:avLst/>
          </a:prstGeom>
          <a:noFill/>
          <a:ln w="9525">
            <a:noFill/>
            <a:miter lim="800000"/>
            <a:headEnd/>
            <a:tailEnd/>
          </a:ln>
        </p:spPr>
        <p:txBody>
          <a:bodyPr wrap="square">
            <a:spAutoFit/>
          </a:bodyPr>
          <a:lstStyle/>
          <a:p>
            <a:r>
              <a:rPr lang="en-US" sz="2000" dirty="0">
                <a:solidFill>
                  <a:schemeClr val="bg1"/>
                </a:solidFill>
                <a:latin typeface="Informatic"/>
              </a:rPr>
              <a:t>Greg Thomson</a:t>
            </a:r>
          </a:p>
          <a:p>
            <a:r>
              <a:rPr lang="en-US" sz="1600" dirty="0">
                <a:solidFill>
                  <a:schemeClr val="bg1"/>
                </a:solidFill>
                <a:latin typeface="Informatic"/>
              </a:rPr>
              <a:t>Director, Community Microgrid Initiative</a:t>
            </a:r>
          </a:p>
          <a:p>
            <a:r>
              <a:rPr lang="en-US" sz="1600" dirty="0">
                <a:solidFill>
                  <a:schemeClr val="bg1"/>
                </a:solidFill>
                <a:latin typeface="Informatic"/>
              </a:rPr>
              <a:t>Clean Coalition</a:t>
            </a:r>
          </a:p>
          <a:p>
            <a:r>
              <a:rPr lang="en-US" sz="1600" dirty="0">
                <a:solidFill>
                  <a:schemeClr val="bg1"/>
                </a:solidFill>
                <a:latin typeface="Informatic"/>
              </a:rPr>
              <a:t>415-845-3872 mobile</a:t>
            </a:r>
          </a:p>
          <a:p>
            <a:r>
              <a:rPr lang="en-US" sz="1600" dirty="0" err="1">
                <a:solidFill>
                  <a:schemeClr val="bg1"/>
                </a:solidFill>
                <a:latin typeface="Informatic"/>
              </a:rPr>
              <a:t>greg@clean-coalition.org</a:t>
            </a:r>
            <a:endParaRPr lang="en-US" sz="1600" dirty="0">
              <a:solidFill>
                <a:schemeClr val="bg1"/>
              </a:solidFill>
              <a:latin typeface="Informatic"/>
            </a:endParaRPr>
          </a:p>
        </p:txBody>
      </p:sp>
      <p:pic>
        <p:nvPicPr>
          <p:cNvPr id="5" name="Picture 2">
            <a:extLst>
              <a:ext uri="{FF2B5EF4-FFF2-40B4-BE49-F238E27FC236}">
                <a16:creationId xmlns:a16="http://schemas.microsoft.com/office/drawing/2014/main" id="{690834A6-E01F-8C4A-A870-D691E74F5D8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945306"/>
            <a:ext cx="9144000" cy="31250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201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7416800" cy="762000"/>
          </a:xfrm>
        </p:spPr>
        <p:txBody>
          <a:bodyPr>
            <a:noAutofit/>
          </a:bodyPr>
          <a:lstStyle/>
          <a:p>
            <a:r>
              <a:rPr lang="en-US" dirty="0"/>
              <a:t>Community Microgrids: The grid of the future</a:t>
            </a:r>
          </a:p>
        </p:txBody>
      </p:sp>
      <p:sp>
        <p:nvSpPr>
          <p:cNvPr id="8" name="TextBox 7"/>
          <p:cNvSpPr txBox="1"/>
          <p:nvPr/>
        </p:nvSpPr>
        <p:spPr>
          <a:xfrm>
            <a:off x="342922" y="903565"/>
            <a:ext cx="8603582"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Community Microgrids are a modern approach for designing and operating the electric grid, stacked with local renewables and staged for resilience.  </a:t>
            </a:r>
          </a:p>
        </p:txBody>
      </p:sp>
      <p:pic>
        <p:nvPicPr>
          <p:cNvPr id="9" name="Picture 8" descr="screen-shot-2010-07-06-at-1.39.28-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6213" y="2687745"/>
            <a:ext cx="3141174" cy="2496402"/>
          </a:xfrm>
          <a:prstGeom prst="rect">
            <a:avLst/>
          </a:prstGeom>
        </p:spPr>
      </p:pic>
      <p:sp>
        <p:nvSpPr>
          <p:cNvPr id="7" name="TextBox 6"/>
          <p:cNvSpPr txBox="1"/>
          <p:nvPr/>
        </p:nvSpPr>
        <p:spPr>
          <a:xfrm>
            <a:off x="342922" y="1753016"/>
            <a:ext cx="5720994" cy="3877985"/>
          </a:xfrm>
          <a:prstGeom prst="rect">
            <a:avLst/>
          </a:prstGeom>
          <a:noFill/>
          <a:ln>
            <a:noFill/>
          </a:ln>
          <a:scene3d>
            <a:camera prst="orthographicFront"/>
            <a:lightRig rig="threePt" dir="t"/>
          </a:scene3d>
          <a:sp3d>
            <a:bevelT/>
          </a:sp3d>
        </p:spPr>
        <p:txBody>
          <a:bodyPr wrap="square" rtlCol="0">
            <a:spAutoFit/>
          </a:bodyPr>
          <a:lstStyle/>
          <a:p>
            <a:r>
              <a:rPr lang="en-US" dirty="0">
                <a:latin typeface="Arial" panose="020B0604020202020204" pitchFamily="34" charset="0"/>
                <a:cs typeface="Arial" panose="020B0604020202020204" pitchFamily="34" charset="0"/>
              </a:rPr>
              <a:t>Key features:</a:t>
            </a:r>
          </a:p>
          <a:p>
            <a:pPr marL="285750" indent="-285750">
              <a:buFont typeface="Arial"/>
              <a:buChar char="•"/>
            </a:pPr>
            <a:endParaRPr lang="en-US" dirty="0">
              <a:latin typeface="Arial" panose="020B0604020202020204" pitchFamily="34" charset="0"/>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A targeted and coordinated </a:t>
            </a:r>
            <a:r>
              <a:rPr lang="en-US" b="1" dirty="0">
                <a:latin typeface="Arial" panose="020B0604020202020204" pitchFamily="34" charset="0"/>
                <a:cs typeface="Arial" panose="020B0604020202020204" pitchFamily="34" charset="0"/>
              </a:rPr>
              <a:t>local grid area </a:t>
            </a:r>
            <a:r>
              <a:rPr lang="en-US" dirty="0">
                <a:latin typeface="Arial" panose="020B0604020202020204" pitchFamily="34" charset="0"/>
                <a:cs typeface="Arial" panose="020B0604020202020204" pitchFamily="34" charset="0"/>
              </a:rPr>
              <a:t>served by one or more distribution substations</a:t>
            </a:r>
          </a:p>
          <a:p>
            <a:endParaRPr lang="en-US" sz="1000" dirty="0">
              <a:latin typeface="Arial" panose="020B0604020202020204" pitchFamily="34" charset="0"/>
              <a:cs typeface="Arial" panose="020B0604020202020204" pitchFamily="34" charset="0"/>
            </a:endParaRPr>
          </a:p>
          <a:p>
            <a:pPr marL="285750" indent="-285750">
              <a:buFont typeface="Arial"/>
              <a:buChar char="•"/>
            </a:pPr>
            <a:r>
              <a:rPr lang="en-US" b="1" dirty="0">
                <a:latin typeface="Arial" panose="020B0604020202020204" pitchFamily="34" charset="0"/>
                <a:cs typeface="Arial" panose="020B0604020202020204" pitchFamily="34" charset="0"/>
              </a:rPr>
              <a:t>Optimal penetrations of clean local energy </a:t>
            </a:r>
            <a:r>
              <a:rPr lang="en-US" dirty="0">
                <a:latin typeface="Arial" panose="020B0604020202020204" pitchFamily="34" charset="0"/>
                <a:cs typeface="Arial" panose="020B0604020202020204" pitchFamily="34" charset="0"/>
              </a:rPr>
              <a:t>and other Distributed Energy Resources (DER) such as energy storage and demand response</a:t>
            </a:r>
          </a:p>
          <a:p>
            <a:pPr marL="285750" indent="-285750">
              <a:buFont typeface="Arial"/>
              <a:buChar char="•"/>
            </a:pPr>
            <a:endParaRPr lang="en-US" sz="1000" dirty="0">
              <a:latin typeface="Arial" panose="020B0604020202020204" pitchFamily="34" charset="0"/>
              <a:cs typeface="Arial" panose="020B0604020202020204" pitchFamily="34" charset="0"/>
            </a:endParaRPr>
          </a:p>
          <a:p>
            <a:pPr marL="285750" indent="-285750">
              <a:buFont typeface="Arial"/>
              <a:buChar char="•"/>
            </a:pPr>
            <a:r>
              <a:rPr lang="en-US" b="1" dirty="0">
                <a:latin typeface="Arial" panose="020B0604020202020204" pitchFamily="34" charset="0"/>
                <a:cs typeface="Arial" panose="020B0604020202020204" pitchFamily="34" charset="0"/>
              </a:rPr>
              <a:t>Ongoing, renewables-driven backup power </a:t>
            </a:r>
            <a:r>
              <a:rPr lang="en-US" dirty="0">
                <a:latin typeface="Arial" panose="020B0604020202020204" pitchFamily="34" charset="0"/>
                <a:cs typeface="Arial" panose="020B0604020202020204" pitchFamily="34" charset="0"/>
              </a:rPr>
              <a:t>for critical and prioritized loads across the grid area</a:t>
            </a:r>
          </a:p>
          <a:p>
            <a:endParaRPr lang="en-US" sz="1000" dirty="0">
              <a:latin typeface="Arial" panose="020B0604020202020204" pitchFamily="34" charset="0"/>
              <a:cs typeface="Arial" panose="020B0604020202020204" pitchFamily="34" charset="0"/>
            </a:endParaRPr>
          </a:p>
          <a:p>
            <a:pPr marL="285750" indent="-285750">
              <a:buFont typeface="Arial"/>
              <a:buChar char="•"/>
            </a:pPr>
            <a:r>
              <a:rPr lang="en-US" dirty="0">
                <a:latin typeface="Arial" panose="020B0604020202020204" pitchFamily="34" charset="0"/>
                <a:cs typeface="Arial" panose="020B0604020202020204" pitchFamily="34" charset="0"/>
              </a:rPr>
              <a:t>A solution that can be </a:t>
            </a:r>
            <a:r>
              <a:rPr lang="en-US" b="1" dirty="0">
                <a:latin typeface="Arial" panose="020B0604020202020204" pitchFamily="34" charset="0"/>
                <a:cs typeface="Arial" panose="020B0604020202020204" pitchFamily="34" charset="0"/>
              </a:rPr>
              <a:t>readily extended </a:t>
            </a:r>
            <a:r>
              <a:rPr lang="en-US" dirty="0">
                <a:latin typeface="Arial" panose="020B0604020202020204" pitchFamily="34" charset="0"/>
                <a:cs typeface="Arial" panose="020B0604020202020204" pitchFamily="34" charset="0"/>
              </a:rPr>
              <a:t>throughout a utility service territory – </a:t>
            </a:r>
            <a:r>
              <a:rPr lang="en-US" b="1" dirty="0">
                <a:latin typeface="Arial" panose="020B0604020202020204" pitchFamily="34" charset="0"/>
                <a:cs typeface="Arial" panose="020B0604020202020204" pitchFamily="34" charset="0"/>
              </a:rPr>
              <a:t>and replicated </a:t>
            </a:r>
            <a:r>
              <a:rPr lang="en-US" dirty="0">
                <a:latin typeface="Arial" panose="020B0604020202020204" pitchFamily="34" charset="0"/>
                <a:cs typeface="Arial" panose="020B0604020202020204" pitchFamily="34" charset="0"/>
              </a:rPr>
              <a:t>into any utility service territory around the world </a:t>
            </a:r>
          </a:p>
        </p:txBody>
      </p:sp>
    </p:spTree>
    <p:extLst>
      <p:ext uri="{BB962C8B-B14F-4D97-AF65-F5344CB8AC3E}">
        <p14:creationId xmlns:p14="http://schemas.microsoft.com/office/powerpoint/2010/main" val="1337346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creen-shot-2010-07-06-at-1.39.28-a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6213" y="2687745"/>
            <a:ext cx="3141174" cy="2496402"/>
          </a:xfrm>
          <a:prstGeom prst="rect">
            <a:avLst/>
          </a:prstGeom>
        </p:spPr>
      </p:pic>
      <p:sp>
        <p:nvSpPr>
          <p:cNvPr id="4" name="TextBox 3"/>
          <p:cNvSpPr txBox="1"/>
          <p:nvPr/>
        </p:nvSpPr>
        <p:spPr>
          <a:xfrm>
            <a:off x="215922" y="1598332"/>
            <a:ext cx="6045178" cy="4616648"/>
          </a:xfrm>
          <a:prstGeom prst="rect">
            <a:avLst/>
          </a:prstGeom>
          <a:noFill/>
          <a:ln>
            <a:noFill/>
          </a:ln>
          <a:scene3d>
            <a:camera prst="orthographicFront"/>
            <a:lightRig rig="threePt" dir="t"/>
          </a:scene3d>
          <a:sp3d>
            <a:bevelT/>
          </a:sp3d>
        </p:spPr>
        <p:txBody>
          <a:bodyPr wrap="square" rtlCol="0">
            <a:spAutoFit/>
          </a:bodyPr>
          <a:lstStyle/>
          <a:p>
            <a:pPr marL="342900" indent="-342900">
              <a:buFont typeface="+mj-lt"/>
              <a:buAutoNum type="arabicPeriod"/>
            </a:pPr>
            <a:r>
              <a:rPr lang="en-US" b="1" dirty="0">
                <a:latin typeface="Arial" panose="020B0604020202020204" pitchFamily="34" charset="0"/>
                <a:cs typeface="Arial" panose="020B0604020202020204" pitchFamily="34" charset="0"/>
              </a:rPr>
              <a:t>Lower costs and increased economic investment </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Reduces the cost of electricity by eliminating expensive peak periods and associated infrastructure costs</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Increases local economic investment</a:t>
            </a:r>
          </a:p>
          <a:p>
            <a:pPr marL="342900" indent="-342900">
              <a:buFont typeface="+mj-lt"/>
              <a:buAutoNum type="arabicPeriod"/>
            </a:pPr>
            <a:endParaRPr lang="en-US" sz="1000" dirty="0">
              <a:latin typeface="Arial" panose="020B0604020202020204" pitchFamily="34" charset="0"/>
              <a:cs typeface="Arial" panose="020B0604020202020204" pitchFamily="34" charset="0"/>
            </a:endParaRPr>
          </a:p>
          <a:p>
            <a:pPr marL="342900" indent="-342900">
              <a:buFont typeface="+mj-lt"/>
              <a:buAutoNum type="arabicPeriod"/>
            </a:pPr>
            <a:r>
              <a:rPr lang="en-US" b="1" dirty="0">
                <a:latin typeface="Arial" panose="020B0604020202020204" pitchFamily="34" charset="0"/>
                <a:cs typeface="Arial" panose="020B0604020202020204" pitchFamily="34" charset="0"/>
              </a:rPr>
              <a:t>Improved overall performance</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Replaces fossil fuels, improves grid performance, and serves local transportation needs</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Provides better outcomes for all stakeholders</a:t>
            </a:r>
          </a:p>
          <a:p>
            <a:pPr marL="342900" indent="-342900">
              <a:buFont typeface="+mj-lt"/>
              <a:buAutoNum type="arabicPeriod"/>
            </a:pPr>
            <a:endParaRPr lang="en-US" sz="1000" dirty="0">
              <a:latin typeface="Arial" panose="020B0604020202020204" pitchFamily="34" charset="0"/>
              <a:cs typeface="Arial" panose="020B0604020202020204" pitchFamily="34" charset="0"/>
            </a:endParaRPr>
          </a:p>
          <a:p>
            <a:pPr marL="342900" indent="-342900">
              <a:buFont typeface="+mj-lt"/>
              <a:buAutoNum type="arabicPeriod"/>
            </a:pPr>
            <a:r>
              <a:rPr lang="en-US" b="1" dirty="0">
                <a:latin typeface="Arial" panose="020B0604020202020204" pitchFamily="34" charset="0"/>
                <a:cs typeface="Arial" panose="020B0604020202020204" pitchFamily="34" charset="0"/>
              </a:rPr>
              <a:t>Resilience and security </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Provides ongoing power to critical and priority loads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in communities</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Can withstand multiple disaster and/or cybersecurity scenarios </a:t>
            </a:r>
            <a:endParaRPr lang="en-US" dirty="0">
              <a:latin typeface="Arial" panose="020B0604020202020204" pitchFamily="34" charset="0"/>
              <a:cs typeface="Arial" panose="020B0604020202020204" pitchFamily="34" charset="0"/>
            </a:endParaRPr>
          </a:p>
          <a:p>
            <a:pPr marL="342900" indent="-342900">
              <a:buFont typeface="+mj-lt"/>
              <a:buAutoNum type="arabicPeriod"/>
            </a:pPr>
            <a:endParaRPr lang="en-US" sz="1000" dirty="0">
              <a:latin typeface="Arial" panose="020B0604020202020204" pitchFamily="34" charset="0"/>
              <a:cs typeface="Arial" panose="020B0604020202020204" pitchFamily="34" charset="0"/>
            </a:endParaRPr>
          </a:p>
          <a:p>
            <a:pPr marL="342900" indent="-342900">
              <a:buFont typeface="+mj-lt"/>
              <a:buAutoNum type="arabicPeriod"/>
            </a:pPr>
            <a:r>
              <a:rPr lang="en-US" b="1" dirty="0">
                <a:latin typeface="Arial" panose="020B0604020202020204" pitchFamily="34" charset="0"/>
                <a:cs typeface="Arial" panose="020B0604020202020204" pitchFamily="34" charset="0"/>
              </a:rPr>
              <a:t>Replicable and scalable model </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Can cover an entire substation area</a:t>
            </a:r>
          </a:p>
          <a:p>
            <a:pPr marL="800100" lvl="1" indent="-342900">
              <a:buFont typeface="Arial" panose="020B0604020202020204" pitchFamily="34" charset="0"/>
              <a:buChar char="•"/>
            </a:pPr>
            <a:r>
              <a:rPr lang="en-US" sz="1600" dirty="0">
                <a:latin typeface="Arial" panose="020B0604020202020204" pitchFamily="34" charset="0"/>
                <a:cs typeface="Arial" panose="020B0604020202020204" pitchFamily="34" charset="0"/>
              </a:rPr>
              <a:t>Can be scaled and deployed in any community</a:t>
            </a:r>
          </a:p>
        </p:txBody>
      </p:sp>
      <p:sp>
        <p:nvSpPr>
          <p:cNvPr id="7" name="Title 1"/>
          <p:cNvSpPr>
            <a:spLocks noGrp="1"/>
          </p:cNvSpPr>
          <p:nvPr>
            <p:ph type="title"/>
          </p:nvPr>
        </p:nvSpPr>
        <p:spPr>
          <a:xfrm>
            <a:off x="0" y="0"/>
            <a:ext cx="7416800" cy="762000"/>
          </a:xfrm>
        </p:spPr>
        <p:txBody>
          <a:bodyPr>
            <a:noAutofit/>
          </a:bodyPr>
          <a:lstStyle/>
          <a:p>
            <a:r>
              <a:rPr lang="en-US" dirty="0"/>
              <a:t>Community Microgrids: Why?</a:t>
            </a:r>
          </a:p>
        </p:txBody>
      </p:sp>
      <p:sp>
        <p:nvSpPr>
          <p:cNvPr id="2" name="TextBox 1"/>
          <p:cNvSpPr txBox="1"/>
          <p:nvPr/>
        </p:nvSpPr>
        <p:spPr>
          <a:xfrm>
            <a:off x="245311" y="814784"/>
            <a:ext cx="8069179" cy="707886"/>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A Community Microgrid brings communities four benefits that are not provided by today’s mostly centralized energy system.</a:t>
            </a:r>
          </a:p>
        </p:txBody>
      </p:sp>
    </p:spTree>
    <p:extLst>
      <p:ext uri="{BB962C8B-B14F-4D97-AF65-F5344CB8AC3E}">
        <p14:creationId xmlns:p14="http://schemas.microsoft.com/office/powerpoint/2010/main" val="106039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22325" y="5206273"/>
            <a:ext cx="7499350" cy="788126"/>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00061" y="1524572"/>
            <a:ext cx="5312004" cy="3416320"/>
          </a:xfrm>
          <a:prstGeom prst="rect">
            <a:avLst/>
          </a:prstGeom>
          <a:noFill/>
          <a:ln>
            <a:noFill/>
          </a:ln>
          <a:scene3d>
            <a:camera prst="orthographicFront"/>
            <a:lightRig rig="threePt" dir="t"/>
          </a:scene3d>
          <a:sp3d>
            <a:bevelT/>
          </a:sp3d>
        </p:spPr>
        <p:txBody>
          <a:bodyPr wrap="square" rtlCol="0">
            <a:spAutoFit/>
          </a:bodyPr>
          <a:lstStyle/>
          <a:p>
            <a:pPr marL="342900" lvl="0" indent="-342900">
              <a:buFont typeface="+mj-lt"/>
              <a:buAutoNum type="arabicPeriod"/>
            </a:pPr>
            <a:r>
              <a:rPr lang="en-US" b="1" dirty="0">
                <a:latin typeface="Arial" panose="020B0604020202020204" pitchFamily="34" charset="0"/>
                <a:cs typeface="Arial" panose="020B0604020202020204" pitchFamily="34" charset="0"/>
              </a:rPr>
              <a:t>Flattens</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and lowers load</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shapes</a:t>
            </a:r>
            <a:r>
              <a:rPr lang="en-US" dirty="0">
                <a:latin typeface="Arial" panose="020B0604020202020204" pitchFamily="34" charset="0"/>
                <a:cs typeface="Arial" panose="020B0604020202020204" pitchFamily="34" charset="0"/>
              </a:rPr>
              <a:t> across entire community areas, reducing system-wide peaks and thus the most costly energy and grid infrastructure</a:t>
            </a:r>
          </a:p>
          <a:p>
            <a:pPr marL="342900" lvl="0" indent="-342900">
              <a:buFont typeface="+mj-lt"/>
              <a:buAutoNum type="arabicPeriod"/>
            </a:pPr>
            <a:endParaRPr lang="en-US" sz="1400" dirty="0">
              <a:latin typeface="Arial" panose="020B0604020202020204" pitchFamily="34" charset="0"/>
              <a:cs typeface="Arial" panose="020B0604020202020204" pitchFamily="34" charset="0"/>
            </a:endParaRPr>
          </a:p>
          <a:p>
            <a:pPr marL="342900" lvl="0" indent="-342900">
              <a:buFont typeface="+mj-lt"/>
              <a:buAutoNum type="arabicPeriod"/>
            </a:pPr>
            <a:r>
              <a:rPr lang="en-US" b="1" dirty="0">
                <a:latin typeface="Arial" panose="020B0604020202020204" pitchFamily="34" charset="0"/>
                <a:cs typeface="Arial" panose="020B0604020202020204" pitchFamily="34" charset="0"/>
              </a:rPr>
              <a:t>Manages variability/volatility locally</a:t>
            </a:r>
            <a:r>
              <a:rPr lang="en-US" dirty="0">
                <a:latin typeface="Arial" panose="020B0604020202020204" pitchFamily="34" charset="0"/>
                <a:cs typeface="Arial" panose="020B0604020202020204" pitchFamily="34" charset="0"/>
              </a:rPr>
              <a:t>, rather than exporting volatility as an aggregated issue up to the centralized system</a:t>
            </a:r>
          </a:p>
          <a:p>
            <a:pPr marL="342900" lvl="0" indent="-342900">
              <a:buFont typeface="+mj-lt"/>
              <a:buAutoNum type="arabicPeriod"/>
            </a:pPr>
            <a:endParaRPr lang="en-US" sz="1400" dirty="0">
              <a:latin typeface="Arial" panose="020B0604020202020204" pitchFamily="34" charset="0"/>
              <a:cs typeface="Arial" panose="020B0604020202020204" pitchFamily="34" charset="0"/>
            </a:endParaRPr>
          </a:p>
          <a:p>
            <a:pPr marL="342900" lvl="0" indent="-342900">
              <a:buFont typeface="+mj-lt"/>
              <a:buAutoNum type="arabicPeriod"/>
            </a:pPr>
            <a:r>
              <a:rPr lang="en-US" b="1" dirty="0">
                <a:latin typeface="Arial" panose="020B0604020202020204" pitchFamily="34" charset="0"/>
                <a:cs typeface="Arial" panose="020B0604020202020204" pitchFamily="34" charset="0"/>
              </a:rPr>
              <a:t>Provides energy resiliency and security </a:t>
            </a:r>
            <a:r>
              <a:rPr lang="en-US" dirty="0">
                <a:latin typeface="Arial" panose="020B0604020202020204" pitchFamily="34" charset="0"/>
                <a:cs typeface="Arial" panose="020B0604020202020204" pitchFamily="34" charset="0"/>
              </a:rPr>
              <a:t>to cities and communities via power generated, delivered, and consumed locally</a:t>
            </a:r>
          </a:p>
        </p:txBody>
      </p:sp>
      <p:sp>
        <p:nvSpPr>
          <p:cNvPr id="7" name="Title 1"/>
          <p:cNvSpPr>
            <a:spLocks noGrp="1"/>
          </p:cNvSpPr>
          <p:nvPr>
            <p:ph type="title"/>
          </p:nvPr>
        </p:nvSpPr>
        <p:spPr>
          <a:xfrm>
            <a:off x="0" y="0"/>
            <a:ext cx="7416800" cy="762000"/>
          </a:xfrm>
        </p:spPr>
        <p:txBody>
          <a:bodyPr>
            <a:noAutofit/>
          </a:bodyPr>
          <a:lstStyle/>
          <a:p>
            <a:r>
              <a:rPr lang="en-US" dirty="0"/>
              <a:t>Community Microgrids feature “local balancing”</a:t>
            </a:r>
          </a:p>
        </p:txBody>
      </p:sp>
      <p:pic>
        <p:nvPicPr>
          <p:cNvPr id="5" name="Picture 4"/>
          <p:cNvPicPr>
            <a:picLocks noChangeAspect="1"/>
          </p:cNvPicPr>
          <p:nvPr/>
        </p:nvPicPr>
        <p:blipFill>
          <a:blip r:embed="rId3"/>
          <a:stretch>
            <a:fillRect/>
          </a:stretch>
        </p:blipFill>
        <p:spPr>
          <a:xfrm>
            <a:off x="5712065" y="1534073"/>
            <a:ext cx="3279535" cy="3264959"/>
          </a:xfrm>
          <a:prstGeom prst="rect">
            <a:avLst/>
          </a:prstGeom>
        </p:spPr>
      </p:pic>
      <p:sp>
        <p:nvSpPr>
          <p:cNvPr id="8" name="TextBox 7"/>
          <p:cNvSpPr txBox="1"/>
          <p:nvPr/>
        </p:nvSpPr>
        <p:spPr>
          <a:xfrm>
            <a:off x="1574800" y="5277170"/>
            <a:ext cx="5994400" cy="646331"/>
          </a:xfrm>
          <a:prstGeom prst="rect">
            <a:avLst/>
          </a:prstGeom>
          <a:noFill/>
        </p:spPr>
        <p:txBody>
          <a:bodyPr wrap="square" rtlCol="0">
            <a:spAutoFit/>
          </a:bodyPr>
          <a:lstStyle/>
          <a:p>
            <a:pPr algn="ctr"/>
            <a:r>
              <a:rPr lang="en-US" b="1" dirty="0"/>
              <a:t>The distribution and </a:t>
            </a:r>
            <a:r>
              <a:rPr lang="en-US" b="1" dirty="0">
                <a:latin typeface="Arial" panose="020B0604020202020204" pitchFamily="34" charset="0"/>
                <a:cs typeface="Arial" panose="020B0604020202020204" pitchFamily="34" charset="0"/>
              </a:rPr>
              <a:t>transmission</a:t>
            </a:r>
            <a:r>
              <a:rPr lang="en-US" b="1" dirty="0"/>
              <a:t> grids become equal partners in grid operations and efficiencies.   </a:t>
            </a:r>
          </a:p>
        </p:txBody>
      </p:sp>
      <p:sp>
        <p:nvSpPr>
          <p:cNvPr id="9" name="TextBox 8"/>
          <p:cNvSpPr txBox="1"/>
          <p:nvPr/>
        </p:nvSpPr>
        <p:spPr>
          <a:xfrm>
            <a:off x="247661" y="947981"/>
            <a:ext cx="83438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Local balancing is a more efficient way to operate the grid</a:t>
            </a:r>
          </a:p>
        </p:txBody>
      </p:sp>
    </p:spTree>
    <p:extLst>
      <p:ext uri="{BB962C8B-B14F-4D97-AF65-F5344CB8AC3E}">
        <p14:creationId xmlns:p14="http://schemas.microsoft.com/office/powerpoint/2010/main" val="170800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200" dirty="0"/>
              <a:t>Local balancing offers multiple economic benefits</a:t>
            </a:r>
          </a:p>
        </p:txBody>
      </p:sp>
      <p:pic>
        <p:nvPicPr>
          <p:cNvPr id="3" name="Picture 2"/>
          <p:cNvPicPr>
            <a:picLocks noChangeAspect="1"/>
          </p:cNvPicPr>
          <p:nvPr/>
        </p:nvPicPr>
        <p:blipFill>
          <a:blip r:embed="rId3"/>
          <a:stretch>
            <a:fillRect/>
          </a:stretch>
        </p:blipFill>
        <p:spPr>
          <a:xfrm>
            <a:off x="5918200" y="2163056"/>
            <a:ext cx="3225800" cy="2664790"/>
          </a:xfrm>
          <a:prstGeom prst="rect">
            <a:avLst/>
          </a:prstGeom>
        </p:spPr>
      </p:pic>
      <p:sp>
        <p:nvSpPr>
          <p:cNvPr id="7" name="Content Placeholder 2"/>
          <p:cNvSpPr txBox="1">
            <a:spLocks/>
          </p:cNvSpPr>
          <p:nvPr/>
        </p:nvSpPr>
        <p:spPr>
          <a:xfrm>
            <a:off x="0" y="1276631"/>
            <a:ext cx="6273800" cy="405737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Tx/>
              <a:buBlip>
                <a:blip r:embed="rId4"/>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4"/>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4"/>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4"/>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4"/>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FontTx/>
              <a:buNone/>
            </a:pPr>
            <a:endParaRPr lang="en-US" sz="1000" dirty="0">
              <a:solidFill>
                <a:schemeClr val="tx1"/>
              </a:solidFill>
              <a:latin typeface="Arial" panose="020B0604020202020204" pitchFamily="34" charset="0"/>
              <a:cs typeface="Arial" panose="020B0604020202020204" pitchFamily="34" charset="0"/>
            </a:endParaRPr>
          </a:p>
          <a:p>
            <a:pPr lvl="1">
              <a:spcBef>
                <a:spcPts val="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Cost reductions due to </a:t>
            </a:r>
            <a:r>
              <a:rPr lang="en-US" sz="1800" b="1" dirty="0">
                <a:solidFill>
                  <a:schemeClr val="tx1"/>
                </a:solidFill>
                <a:latin typeface="Arial" panose="020B0604020202020204" pitchFamily="34" charset="0"/>
                <a:cs typeface="Arial" panose="020B0604020202020204" pitchFamily="34" charset="0"/>
              </a:rPr>
              <a:t>peak management</a:t>
            </a:r>
            <a:r>
              <a:rPr lang="en-US" sz="1800" dirty="0">
                <a:solidFill>
                  <a:schemeClr val="tx1"/>
                </a:solidFill>
                <a:latin typeface="Arial" panose="020B0604020202020204" pitchFamily="34" charset="0"/>
                <a:cs typeface="Arial" panose="020B0604020202020204" pitchFamily="34" charset="0"/>
              </a:rPr>
              <a:t> </a:t>
            </a:r>
          </a:p>
          <a:p>
            <a:pPr lvl="2">
              <a:spcBef>
                <a:spcPts val="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Protection against the high cost of peak energy</a:t>
            </a:r>
          </a:p>
          <a:p>
            <a:pPr marL="685800" lvl="1" indent="-228600">
              <a:spcBef>
                <a:spcPts val="0"/>
              </a:spcBef>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a:p>
            <a:pPr marL="800100" lvl="1" indent="-342900">
              <a:spcBef>
                <a:spcPts val="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Cost reductions due to </a:t>
            </a:r>
            <a:r>
              <a:rPr lang="en-US" sz="1800" b="1" dirty="0">
                <a:solidFill>
                  <a:schemeClr val="tx1"/>
                </a:solidFill>
                <a:latin typeface="Arial" panose="020B0604020202020204" pitchFamily="34" charset="0"/>
                <a:cs typeface="Arial" panose="020B0604020202020204" pitchFamily="34" charset="0"/>
              </a:rPr>
              <a:t>demand charges </a:t>
            </a:r>
          </a:p>
          <a:p>
            <a:pPr lvl="2">
              <a:spcBef>
                <a:spcPts val="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Protection against additional fees charged by utilities for peaks </a:t>
            </a:r>
          </a:p>
          <a:p>
            <a:pPr lvl="1">
              <a:spcBef>
                <a:spcPts val="0"/>
              </a:spcBef>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a:p>
            <a:pPr lvl="1">
              <a:spcBef>
                <a:spcPts val="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Cost reductions due to </a:t>
            </a:r>
            <a:r>
              <a:rPr lang="en-US" sz="1800" b="1" dirty="0">
                <a:solidFill>
                  <a:schemeClr val="tx1"/>
                </a:solidFill>
                <a:latin typeface="Arial" panose="020B0604020202020204" pitchFamily="34" charset="0"/>
                <a:cs typeface="Arial" panose="020B0604020202020204" pitchFamily="34" charset="0"/>
              </a:rPr>
              <a:t>rate management</a:t>
            </a:r>
            <a:r>
              <a:rPr lang="en-US" sz="1800" dirty="0">
                <a:solidFill>
                  <a:schemeClr val="tx1"/>
                </a:solidFill>
                <a:latin typeface="Arial" panose="020B0604020202020204" pitchFamily="34" charset="0"/>
                <a:cs typeface="Arial" panose="020B0604020202020204" pitchFamily="34" charset="0"/>
              </a:rPr>
              <a:t>: </a:t>
            </a:r>
          </a:p>
          <a:p>
            <a:pPr lvl="2">
              <a:spcBef>
                <a:spcPts val="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Protection against future rate changes, e.g., evening ramp</a:t>
            </a:r>
          </a:p>
          <a:p>
            <a:pPr lvl="1">
              <a:spcBef>
                <a:spcPts val="0"/>
              </a:spcBef>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a:p>
            <a:pPr lvl="1">
              <a:spcBef>
                <a:spcPts val="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Cost reductions due to </a:t>
            </a:r>
            <a:r>
              <a:rPr lang="en-US" sz="1800" b="1" dirty="0">
                <a:solidFill>
                  <a:schemeClr val="tx1"/>
                </a:solidFill>
                <a:latin typeface="Arial" panose="020B0604020202020204" pitchFamily="34" charset="0"/>
                <a:cs typeface="Arial" panose="020B0604020202020204" pitchFamily="34" charset="0"/>
              </a:rPr>
              <a:t>investment deferrals</a:t>
            </a:r>
            <a:r>
              <a:rPr lang="en-US" sz="1800" dirty="0">
                <a:solidFill>
                  <a:schemeClr val="tx1"/>
                </a:solidFill>
                <a:latin typeface="Arial" panose="020B0604020202020204" pitchFamily="34" charset="0"/>
                <a:cs typeface="Arial" panose="020B0604020202020204" pitchFamily="34" charset="0"/>
              </a:rPr>
              <a:t> </a:t>
            </a:r>
          </a:p>
          <a:p>
            <a:pPr lvl="2">
              <a:spcBef>
                <a:spcPts val="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Deferral of substantial costs for centralized infrastructure </a:t>
            </a:r>
          </a:p>
          <a:p>
            <a:pPr lvl="1">
              <a:spcBef>
                <a:spcPts val="0"/>
              </a:spcBef>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a:p>
            <a:pPr lvl="1">
              <a:spcBef>
                <a:spcPts val="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Cost </a:t>
            </a:r>
            <a:r>
              <a:rPr lang="en-US" sz="1800" b="1" dirty="0">
                <a:solidFill>
                  <a:schemeClr val="tx1"/>
                </a:solidFill>
                <a:latin typeface="Arial" panose="020B0604020202020204" pitchFamily="34" charset="0"/>
                <a:cs typeface="Arial" panose="020B0604020202020204" pitchFamily="34" charset="0"/>
              </a:rPr>
              <a:t>certainty</a:t>
            </a:r>
            <a:r>
              <a:rPr lang="en-US" sz="1800" dirty="0">
                <a:solidFill>
                  <a:schemeClr val="tx1"/>
                </a:solidFill>
                <a:latin typeface="Arial" panose="020B0604020202020204" pitchFamily="34" charset="0"/>
                <a:cs typeface="Arial" panose="020B0604020202020204" pitchFamily="34" charset="0"/>
              </a:rPr>
              <a:t> </a:t>
            </a:r>
          </a:p>
          <a:p>
            <a:pPr lvl="2">
              <a:spcBef>
                <a:spcPts val="0"/>
              </a:spcBef>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Keeping rates and costs constant for consumers as well as grid operators.  </a:t>
            </a:r>
          </a:p>
          <a:p>
            <a:pPr lvl="1">
              <a:spcBef>
                <a:spcPts val="0"/>
              </a:spcBef>
              <a:buFont typeface="+mj-lt"/>
              <a:buAutoNum type="arabicPeriod"/>
            </a:pPr>
            <a:endParaRPr lang="en-US" sz="1000" dirty="0">
              <a:solidFill>
                <a:schemeClr val="tx1"/>
              </a:solidFill>
              <a:latin typeface="Arial" panose="020B0604020202020204" pitchFamily="34" charset="0"/>
              <a:cs typeface="Arial" panose="020B0604020202020204" pitchFamily="34" charset="0"/>
            </a:endParaRPr>
          </a:p>
          <a:p>
            <a:pPr lvl="1">
              <a:spcBef>
                <a:spcPts val="0"/>
              </a:spcBef>
              <a:buFont typeface="+mj-lt"/>
              <a:buAutoNum type="arabicPeriod"/>
            </a:pPr>
            <a:r>
              <a:rPr lang="en-US" sz="1800" dirty="0">
                <a:solidFill>
                  <a:schemeClr val="tx1"/>
                </a:solidFill>
                <a:latin typeface="Arial" panose="020B0604020202020204" pitchFamily="34" charset="0"/>
                <a:cs typeface="Arial" panose="020B0604020202020204" pitchFamily="34" charset="0"/>
              </a:rPr>
              <a:t>Increased </a:t>
            </a:r>
            <a:r>
              <a:rPr lang="en-US" sz="1800" b="1" dirty="0">
                <a:solidFill>
                  <a:schemeClr val="tx1"/>
                </a:solidFill>
                <a:latin typeface="Arial" panose="020B0604020202020204" pitchFamily="34" charset="0"/>
                <a:cs typeface="Arial" panose="020B0604020202020204" pitchFamily="34" charset="0"/>
              </a:rPr>
              <a:t>economic investment </a:t>
            </a:r>
            <a:r>
              <a:rPr lang="en-US" sz="1800" dirty="0">
                <a:solidFill>
                  <a:schemeClr val="tx1"/>
                </a:solidFill>
                <a:latin typeface="Arial" panose="020B0604020202020204" pitchFamily="34" charset="0"/>
                <a:cs typeface="Arial" panose="020B0604020202020204" pitchFamily="34" charset="0"/>
              </a:rPr>
              <a:t>in communities</a:t>
            </a:r>
          </a:p>
        </p:txBody>
      </p:sp>
      <p:sp>
        <p:nvSpPr>
          <p:cNvPr id="5" name="TextBox 4"/>
          <p:cNvSpPr txBox="1"/>
          <p:nvPr/>
        </p:nvSpPr>
        <p:spPr>
          <a:xfrm>
            <a:off x="400061" y="861235"/>
            <a:ext cx="8343878" cy="400110"/>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rPr>
              <a:t>The six economic benefits of local balancing via Community Microgrids</a:t>
            </a:r>
          </a:p>
        </p:txBody>
      </p:sp>
      <p:sp>
        <p:nvSpPr>
          <p:cNvPr id="6" name="Rounded Rectangle 5"/>
          <p:cNvSpPr/>
          <p:nvPr/>
        </p:nvSpPr>
        <p:spPr>
          <a:xfrm>
            <a:off x="800100" y="5552758"/>
            <a:ext cx="7023100" cy="543241"/>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50900" y="5650780"/>
            <a:ext cx="6921500" cy="369332"/>
          </a:xfrm>
          <a:prstGeom prst="rect">
            <a:avLst/>
          </a:prstGeom>
          <a:noFill/>
        </p:spPr>
        <p:txBody>
          <a:bodyPr wrap="square" rtlCol="0">
            <a:spAutoFit/>
          </a:bodyPr>
          <a:lstStyle/>
          <a:p>
            <a:pPr algn="ctr"/>
            <a:r>
              <a:rPr lang="en-US" b="1" dirty="0"/>
              <a:t>The current cost issues are a product of our mostly centralized system</a:t>
            </a:r>
          </a:p>
        </p:txBody>
      </p:sp>
    </p:spTree>
    <p:extLst>
      <p:ext uri="{BB962C8B-B14F-4D97-AF65-F5344CB8AC3E}">
        <p14:creationId xmlns:p14="http://schemas.microsoft.com/office/powerpoint/2010/main" val="3057041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Local balancing optimizations</a:t>
            </a: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951700" y="1888745"/>
            <a:ext cx="1614450" cy="1499133"/>
          </a:xfrm>
          <a:prstGeom prst="rect">
            <a:avLst/>
          </a:prstGeom>
        </p:spPr>
      </p:pic>
      <p:pic>
        <p:nvPicPr>
          <p:cNvPr id="8" name="Picture 7" descr="C&amp;I pic.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91995" y="1671567"/>
            <a:ext cx="3560011" cy="1992305"/>
          </a:xfrm>
          <a:prstGeom prst="rect">
            <a:avLst/>
          </a:prstGeom>
        </p:spPr>
      </p:pic>
      <p:sp>
        <p:nvSpPr>
          <p:cNvPr id="10" name="Oval 9"/>
          <p:cNvSpPr/>
          <p:nvPr/>
        </p:nvSpPr>
        <p:spPr>
          <a:xfrm>
            <a:off x="3686676" y="1612752"/>
            <a:ext cx="1995237" cy="2051120"/>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759058" y="3736492"/>
            <a:ext cx="7807092" cy="2769989"/>
          </a:xfrm>
          <a:prstGeom prst="rect">
            <a:avLst/>
          </a:prstGeom>
          <a:noFill/>
        </p:spPr>
        <p:txBody>
          <a:bodyPr wrap="square" rtlCol="0">
            <a:spAutoFit/>
          </a:bodyPr>
          <a:lstStyle/>
          <a:p>
            <a:pPr algn="ctr"/>
            <a:r>
              <a:rPr lang="en-US" sz="2000" i="1" dirty="0">
                <a:latin typeface="Arial" panose="020B0604020202020204" pitchFamily="34" charset="0"/>
                <a:cs typeface="Arial" panose="020B0604020202020204" pitchFamily="34" charset="0"/>
              </a:rPr>
              <a:t>The formula for low-carbon cities:</a:t>
            </a:r>
          </a:p>
          <a:p>
            <a:pPr algn="ctr"/>
            <a:endParaRPr lang="en-US" sz="800" b="1"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Example: Solar on 25% of commercial and industrial rooftops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25%+ local annual energy use</a:t>
            </a:r>
          </a:p>
          <a:p>
            <a:pPr marL="342900" indent="-342900" algn="ctr">
              <a:buFont typeface="Arial" charset="0"/>
              <a:buChar char="•"/>
            </a:pPr>
            <a:endParaRPr lang="en-US" sz="800" dirty="0">
              <a:latin typeface="Arial" panose="020B0604020202020204" pitchFamily="34" charset="0"/>
              <a:cs typeface="Arial" panose="020B0604020202020204" pitchFamily="34" charset="0"/>
            </a:endParaRPr>
          </a:p>
          <a:p>
            <a:pPr marL="1371600" lvl="2" indent="-457200">
              <a:buFont typeface="Wingdings" charset="2"/>
              <a:buChar char="ü"/>
            </a:pPr>
            <a:r>
              <a:rPr lang="en-US" sz="1600" dirty="0">
                <a:latin typeface="Arial" panose="020B0604020202020204" pitchFamily="34" charset="0"/>
                <a:cs typeface="Arial" panose="020B0604020202020204" pitchFamily="34" charset="0"/>
              </a:rPr>
              <a:t>Largest financial opportunity — largest DER systems</a:t>
            </a:r>
          </a:p>
          <a:p>
            <a:pPr marL="1371600" lvl="2" indent="-457200">
              <a:buFont typeface="Wingdings" charset="2"/>
              <a:buChar char="ü"/>
            </a:pPr>
            <a:r>
              <a:rPr lang="en-US" sz="1600" dirty="0">
                <a:latin typeface="Arial" panose="020B0604020202020204" pitchFamily="34" charset="0"/>
                <a:cs typeface="Arial" panose="020B0604020202020204" pitchFamily="34" charset="0"/>
              </a:rPr>
              <a:t>Largest rooftops and parking lots — most generation</a:t>
            </a:r>
          </a:p>
          <a:p>
            <a:pPr marL="1371600" lvl="2" indent="-457200">
              <a:buFont typeface="Wingdings" charset="2"/>
              <a:buChar char="ü"/>
            </a:pPr>
            <a:r>
              <a:rPr lang="en-US" sz="1600" dirty="0">
                <a:latin typeface="Arial" panose="020B0604020202020204" pitchFamily="34" charset="0"/>
                <a:cs typeface="Arial" panose="020B0604020202020204" pitchFamily="34" charset="0"/>
              </a:rPr>
              <a:t>Largest daytime loads — matching solar</a:t>
            </a:r>
          </a:p>
          <a:p>
            <a:pPr marL="1371600" lvl="2" indent="-457200">
              <a:buFont typeface="Wingdings" charset="2"/>
              <a:buChar char="ü"/>
            </a:pPr>
            <a:r>
              <a:rPr lang="en-US" sz="1600" dirty="0">
                <a:latin typeface="Arial" panose="020B0604020202020204" pitchFamily="34" charset="0"/>
                <a:cs typeface="Arial" panose="020B0604020202020204" pitchFamily="34" charset="0"/>
              </a:rPr>
              <a:t>Largest utility bills, including demand charges — motivated</a:t>
            </a:r>
          </a:p>
          <a:p>
            <a:pPr marL="1371600" lvl="2" indent="-457200">
              <a:buFont typeface="Wingdings" charset="2"/>
              <a:buChar char="ü"/>
            </a:pPr>
            <a:r>
              <a:rPr lang="en-US" sz="1600" dirty="0">
                <a:latin typeface="Arial" panose="020B0604020202020204" pitchFamily="34" charset="0"/>
                <a:cs typeface="Arial" panose="020B0604020202020204" pitchFamily="34" charset="0"/>
              </a:rPr>
              <a:t>Best solution for grid — system peak reduction, strong feeders</a:t>
            </a:r>
          </a:p>
          <a:p>
            <a:pPr marL="1371600" lvl="2" indent="-457200">
              <a:buFont typeface="Wingdings" charset="2"/>
              <a:buChar char="ü"/>
            </a:pPr>
            <a:r>
              <a:rPr lang="en-US" sz="1600" dirty="0">
                <a:latin typeface="Arial" panose="020B0604020202020204" pitchFamily="34" charset="0"/>
                <a:cs typeface="Arial" panose="020B0604020202020204" pitchFamily="34" charset="0"/>
              </a:rPr>
              <a:t>Most carbon emissions within cities</a:t>
            </a:r>
          </a:p>
        </p:txBody>
      </p:sp>
      <p:sp>
        <p:nvSpPr>
          <p:cNvPr id="11" name="TextBox 10"/>
          <p:cNvSpPr txBox="1"/>
          <p:nvPr/>
        </p:nvSpPr>
        <p:spPr>
          <a:xfrm>
            <a:off x="595786" y="767951"/>
            <a:ext cx="7952433"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Opportunity:  </a:t>
            </a:r>
          </a:p>
          <a:p>
            <a:pPr algn="ctr"/>
            <a:r>
              <a:rPr lang="en-US" sz="2400" dirty="0">
                <a:latin typeface="Arial" panose="020B0604020202020204" pitchFamily="34" charset="0"/>
                <a:cs typeface="Arial" panose="020B0604020202020204" pitchFamily="34" charset="0"/>
              </a:rPr>
              <a:t>Vastly untapped commercial and industrial energy assets</a:t>
            </a:r>
          </a:p>
        </p:txBody>
      </p:sp>
    </p:spTree>
    <p:extLst>
      <p:ext uri="{BB962C8B-B14F-4D97-AF65-F5344CB8AC3E}">
        <p14:creationId xmlns:p14="http://schemas.microsoft.com/office/powerpoint/2010/main" val="1984367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3467" y="685292"/>
            <a:ext cx="5342108" cy="978408"/>
          </a:xfrm>
          <a:prstGeom prst="rect">
            <a:avLst/>
          </a:prstGeom>
        </p:spPr>
      </p:pic>
      <p:sp>
        <p:nvSpPr>
          <p:cNvPr id="4" name="TextBox 6"/>
          <p:cNvSpPr txBox="1">
            <a:spLocks noChangeArrowheads="1"/>
          </p:cNvSpPr>
          <p:nvPr/>
        </p:nvSpPr>
        <p:spPr bwMode="auto">
          <a:xfrm>
            <a:off x="0" y="2577236"/>
            <a:ext cx="9144000" cy="1015663"/>
          </a:xfrm>
          <a:prstGeom prst="rect">
            <a:avLst/>
          </a:prstGeom>
          <a:noFill/>
          <a:ln w="9525">
            <a:noFill/>
            <a:miter lim="800000"/>
            <a:headEnd/>
            <a:tailEnd/>
          </a:ln>
        </p:spPr>
        <p:txBody>
          <a:bodyPr wrap="square">
            <a:spAutoFit/>
          </a:bodyPr>
          <a:lstStyle/>
          <a:p>
            <a:pPr algn="ctr"/>
            <a:r>
              <a:rPr lang="en-US" sz="3200" dirty="0">
                <a:latin typeface="Helvetica" pitchFamily="34" charset="0"/>
              </a:rPr>
              <a:t>The Sonoma Community Microgrid Initiative </a:t>
            </a:r>
            <a:r>
              <a:rPr lang="en-US" sz="2800" dirty="0">
                <a:solidFill>
                  <a:schemeClr val="bg1"/>
                </a:solidFill>
                <a:latin typeface="Helvetica" charset="0"/>
              </a:rPr>
              <a:t>Part Part 2: Community Microgrid examples</a:t>
            </a:r>
            <a:endParaRPr lang="en-US" sz="3200" dirty="0">
              <a:latin typeface="Helvetica" charset="0"/>
            </a:endParaRPr>
          </a:p>
        </p:txBody>
      </p:sp>
    </p:spTree>
    <p:extLst>
      <p:ext uri="{BB962C8B-B14F-4D97-AF65-F5344CB8AC3E}">
        <p14:creationId xmlns:p14="http://schemas.microsoft.com/office/powerpoint/2010/main" val="2031201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Arial"/>
                <a:cs typeface="Arial"/>
              </a:rPr>
              <a:t>Example: California</a:t>
            </a:r>
          </a:p>
        </p:txBody>
      </p:sp>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54388" y="3599450"/>
            <a:ext cx="3118571" cy="2495589"/>
          </a:xfrm>
          <a:prstGeom prst="rect">
            <a:avLst/>
          </a:prstGeom>
          <a:ln w="6350">
            <a:solidFill>
              <a:schemeClr val="tx1"/>
            </a:solidFill>
          </a:ln>
          <a:effectLst>
            <a:outerShdw dist="38100" sx="1000" sy="1000" algn="tl" rotWithShape="0">
              <a:srgbClr val="000000"/>
            </a:outerShdw>
          </a:effectLst>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65872" y="3599450"/>
            <a:ext cx="2909698" cy="2461378"/>
          </a:xfrm>
          <a:prstGeom prst="rect">
            <a:avLst/>
          </a:prstGeom>
          <a:ln>
            <a:solidFill>
              <a:schemeClr val="tx1"/>
            </a:solidFill>
          </a:ln>
          <a:effectLst>
            <a:outerShdw dist="38100" sx="1000" sy="1000" algn="tl" rotWithShape="0">
              <a:srgbClr val="000000"/>
            </a:outerShdw>
          </a:effectLst>
        </p:spPr>
      </p:pic>
      <p:sp>
        <p:nvSpPr>
          <p:cNvPr id="7" name="Content Placeholder 2"/>
          <p:cNvSpPr txBox="1">
            <a:spLocks/>
          </p:cNvSpPr>
          <p:nvPr/>
        </p:nvSpPr>
        <p:spPr>
          <a:xfrm>
            <a:off x="147628" y="790516"/>
            <a:ext cx="8673643" cy="275178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Tx/>
              <a:buBlip>
                <a:blip r:embed="rId5"/>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5"/>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5"/>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5"/>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5"/>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000" dirty="0">
                <a:solidFill>
                  <a:srgbClr val="000000"/>
                </a:solidFill>
                <a:latin typeface="Arial" panose="020B0604020202020204" pitchFamily="34" charset="0"/>
                <a:cs typeface="Arial" panose="020B0604020202020204" pitchFamily="34" charset="0"/>
              </a:rPr>
              <a:t>Setting a precedent: Community Microgrids eliminate gas </a:t>
            </a:r>
            <a:r>
              <a:rPr lang="en-US" sz="2000" dirty="0" err="1">
                <a:solidFill>
                  <a:srgbClr val="000000"/>
                </a:solidFill>
                <a:latin typeface="Arial" panose="020B0604020202020204" pitchFamily="34" charset="0"/>
                <a:cs typeface="Arial" panose="020B0604020202020204" pitchFamily="34" charset="0"/>
              </a:rPr>
              <a:t>peakers</a:t>
            </a:r>
            <a:endParaRPr lang="en-US" sz="2000"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en-US" sz="1000" b="1" dirty="0">
              <a:solidFill>
                <a:srgbClr val="000000"/>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rgbClr val="000000"/>
                </a:solidFill>
                <a:latin typeface="Arial" panose="020B0604020202020204" pitchFamily="34" charset="0"/>
                <a:cs typeface="Arial" panose="020B0604020202020204" pitchFamily="34" charset="0"/>
              </a:rPr>
              <a:t>Influenced by Clean Coalition cost analysis, the California regulators are rejecting new peaker plants, such as Puente in Oxnard, CA, in favor of solar+storage</a:t>
            </a:r>
          </a:p>
          <a:p>
            <a:pPr>
              <a:spcBef>
                <a:spcPts val="0"/>
              </a:spcBef>
              <a:buFont typeface="Arial" charset="0"/>
              <a:buChar char="•"/>
            </a:pPr>
            <a:endParaRPr lang="en-US" sz="1000" dirty="0">
              <a:solidFill>
                <a:srgbClr val="000000"/>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rgbClr val="000000"/>
                </a:solidFill>
                <a:latin typeface="Arial" panose="020B0604020202020204" pitchFamily="34" charset="0"/>
                <a:cs typeface="Arial" panose="020B0604020202020204" pitchFamily="34" charset="0"/>
              </a:rPr>
              <a:t>In Jan 2018, the California Public Utilities Commission also announced that PG&amp;E will be required to use renewables and storage instead of gas-fired plants run by Calpine</a:t>
            </a:r>
          </a:p>
          <a:p>
            <a:pPr>
              <a:spcBef>
                <a:spcPts val="0"/>
              </a:spcBef>
              <a:buFont typeface="Arial" charset="0"/>
              <a:buChar char="•"/>
            </a:pPr>
            <a:endParaRPr lang="en-US" sz="1000" dirty="0">
              <a:solidFill>
                <a:srgbClr val="000000"/>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rgbClr val="000000"/>
                </a:solidFill>
                <a:latin typeface="Arial" panose="020B0604020202020204" pitchFamily="34" charset="0"/>
                <a:cs typeface="Arial" panose="020B0604020202020204" pitchFamily="34" charset="0"/>
              </a:rPr>
              <a:t>This appears to be “the first time a utility will procure energy storage to replace existing gas plants for local capacity needs.”</a:t>
            </a:r>
          </a:p>
          <a:p>
            <a:pPr>
              <a:spcBef>
                <a:spcPts val="0"/>
              </a:spcBef>
              <a:buFont typeface="Arial" charset="0"/>
              <a:buChar char="•"/>
            </a:pPr>
            <a:endParaRPr lang="en-US" sz="1000" dirty="0">
              <a:solidFill>
                <a:srgbClr val="000000"/>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rgbClr val="000000"/>
                </a:solidFill>
                <a:latin typeface="Arial" panose="020B0604020202020204" pitchFamily="34" charset="0"/>
                <a:cs typeface="Arial" panose="020B0604020202020204" pitchFamily="34" charset="0"/>
              </a:rPr>
              <a:t>Leveraging this important analysis can prevent future new gas plants across the country</a:t>
            </a:r>
          </a:p>
        </p:txBody>
      </p:sp>
      <p:sp>
        <p:nvSpPr>
          <p:cNvPr id="3" name="TextBox 2"/>
          <p:cNvSpPr txBox="1"/>
          <p:nvPr/>
        </p:nvSpPr>
        <p:spPr>
          <a:xfrm>
            <a:off x="-1" y="6104967"/>
            <a:ext cx="9144001" cy="246221"/>
          </a:xfrm>
          <a:prstGeom prst="rect">
            <a:avLst/>
          </a:prstGeom>
          <a:noFill/>
        </p:spPr>
        <p:txBody>
          <a:bodyPr wrap="square" rtlCol="0">
            <a:spAutoFit/>
          </a:bodyPr>
          <a:lstStyle/>
          <a:p>
            <a:pPr algn="ctr"/>
            <a:r>
              <a:rPr lang="en-US" sz="1000" dirty="0">
                <a:latin typeface="Arial" panose="020B0604020202020204" pitchFamily="34" charset="0"/>
                <a:cs typeface="Arial" panose="020B0604020202020204" pitchFamily="34" charset="0"/>
              </a:rPr>
              <a:t>Source:  </a:t>
            </a:r>
            <a:r>
              <a:rPr lang="en-US" sz="1000" dirty="0">
                <a:latin typeface="Arial" panose="020B0604020202020204" pitchFamily="34" charset="0"/>
                <a:cs typeface="Arial" panose="020B0604020202020204" pitchFamily="34" charset="0"/>
                <a:hlinkClick r:id="rId6"/>
              </a:rPr>
              <a:t>https://www.greentechmedia.com/articles/read/pge-must-solicit-energy-storage-ders-to-replace-three-existing-gas-plants</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60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New York</a:t>
            </a:r>
          </a:p>
        </p:txBody>
      </p:sp>
      <p:sp>
        <p:nvSpPr>
          <p:cNvPr id="6" name="Content Placeholder 2"/>
          <p:cNvSpPr txBox="1">
            <a:spLocks/>
          </p:cNvSpPr>
          <p:nvPr/>
        </p:nvSpPr>
        <p:spPr bwMode="auto">
          <a:xfrm>
            <a:off x="0" y="998180"/>
            <a:ext cx="6416842" cy="5279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indent="0" algn="ctr">
              <a:buNone/>
            </a:pPr>
            <a:r>
              <a:rPr lang="en-US" sz="2000" dirty="0">
                <a:solidFill>
                  <a:schemeClr val="tx1"/>
                </a:solidFill>
                <a:latin typeface="Arial" panose="020B0604020202020204" pitchFamily="34" charset="0"/>
                <a:cs typeface="Arial" panose="020B0604020202020204" pitchFamily="34" charset="0"/>
              </a:rPr>
              <a:t>New York State uses peak power only 100 hours each year </a:t>
            </a:r>
            <a:r>
              <a:rPr lang="mr-IN" sz="2000" dirty="0">
                <a:solidFill>
                  <a:schemeClr val="tx1"/>
                </a:solidFill>
                <a:latin typeface="Arial" panose="020B0604020202020204" pitchFamily="34" charset="0"/>
              </a:rPr>
              <a:t>–</a:t>
            </a:r>
            <a:r>
              <a:rPr lang="en-US" sz="2000" dirty="0">
                <a:solidFill>
                  <a:schemeClr val="tx1"/>
                </a:solidFill>
                <a:latin typeface="Arial" panose="020B0604020202020204" pitchFamily="34" charset="0"/>
                <a:cs typeface="Arial" panose="020B0604020202020204" pitchFamily="34" charset="0"/>
              </a:rPr>
              <a:t> costing ratepayers $1.7 billion to serve less than 1% of the system’s needs.</a:t>
            </a:r>
          </a:p>
          <a:p>
            <a:pPr marL="628650" indent="-285750">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marL="628650" indent="-285750">
              <a:buFont typeface="Arial" charset="0"/>
              <a:buChar char="•"/>
            </a:pPr>
            <a:r>
              <a:rPr lang="en-US" sz="1800" dirty="0">
                <a:solidFill>
                  <a:schemeClr val="tx1"/>
                </a:solidFill>
                <a:latin typeface="Arial" panose="020B0604020202020204" pitchFamily="34" charset="0"/>
                <a:cs typeface="Arial" panose="020B0604020202020204" pitchFamily="34" charset="0"/>
              </a:rPr>
              <a:t>On Jan 2, 2018 Gov. Andrew Cuomo announced a state initiative to </a:t>
            </a:r>
            <a:r>
              <a:rPr lang="en-US" sz="1800" b="1" dirty="0">
                <a:solidFill>
                  <a:schemeClr val="tx1"/>
                </a:solidFill>
                <a:latin typeface="Arial" panose="020B0604020202020204" pitchFamily="34" charset="0"/>
                <a:cs typeface="Arial" panose="020B0604020202020204" pitchFamily="34" charset="0"/>
              </a:rPr>
              <a:t>deploy 1,500 MW of energy storage</a:t>
            </a:r>
            <a:r>
              <a:rPr lang="en-US" sz="1800" dirty="0">
                <a:solidFill>
                  <a:schemeClr val="tx1"/>
                </a:solidFill>
                <a:latin typeface="Arial" panose="020B0604020202020204" pitchFamily="34" charset="0"/>
                <a:cs typeface="Arial" panose="020B0604020202020204" pitchFamily="34" charset="0"/>
              </a:rPr>
              <a:t> by 2025. </a:t>
            </a:r>
          </a:p>
          <a:p>
            <a:pPr marL="628650" indent="-285750">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marL="628650" indent="-285750">
              <a:buFont typeface="Arial" charset="0"/>
              <a:buChar char="•"/>
            </a:pPr>
            <a:r>
              <a:rPr lang="en-US" sz="1800" dirty="0">
                <a:solidFill>
                  <a:schemeClr val="tx1"/>
                </a:solidFill>
                <a:latin typeface="Arial" panose="020B0604020202020204" pitchFamily="34" charset="0"/>
                <a:cs typeface="Arial" panose="020B0604020202020204" pitchFamily="34" charset="0"/>
              </a:rPr>
              <a:t>Includes utility </a:t>
            </a:r>
            <a:r>
              <a:rPr lang="en-US" sz="1800" b="1" dirty="0">
                <a:solidFill>
                  <a:schemeClr val="tx1"/>
                </a:solidFill>
                <a:latin typeface="Arial" panose="020B0604020202020204" pitchFamily="34" charset="0"/>
                <a:cs typeface="Arial" panose="020B0604020202020204" pitchFamily="34" charset="0"/>
              </a:rPr>
              <a:t>procurements</a:t>
            </a:r>
            <a:r>
              <a:rPr lang="en-US" sz="1800" dirty="0">
                <a:solidFill>
                  <a:schemeClr val="tx1"/>
                </a:solidFill>
                <a:latin typeface="Arial" panose="020B0604020202020204" pitchFamily="34" charset="0"/>
                <a:cs typeface="Arial" panose="020B0604020202020204" pitchFamily="34" charset="0"/>
              </a:rPr>
              <a:t>, changes in utility </a:t>
            </a:r>
            <a:r>
              <a:rPr lang="en-US" sz="1800" b="1" dirty="0">
                <a:solidFill>
                  <a:schemeClr val="tx1"/>
                </a:solidFill>
                <a:latin typeface="Arial" panose="020B0604020202020204" pitchFamily="34" charset="0"/>
                <a:cs typeface="Arial" panose="020B0604020202020204" pitchFamily="34" charset="0"/>
              </a:rPr>
              <a:t>rates</a:t>
            </a:r>
            <a:r>
              <a:rPr lang="en-US" sz="1800" dirty="0">
                <a:solidFill>
                  <a:schemeClr val="tx1"/>
                </a:solidFill>
                <a:latin typeface="Arial" panose="020B0604020202020204" pitchFamily="34" charset="0"/>
                <a:cs typeface="Arial" panose="020B0604020202020204" pitchFamily="34" charset="0"/>
              </a:rPr>
              <a:t> and wholesale energy </a:t>
            </a:r>
            <a:r>
              <a:rPr lang="en-US" sz="1800" b="1" dirty="0">
                <a:solidFill>
                  <a:schemeClr val="tx1"/>
                </a:solidFill>
                <a:latin typeface="Arial" panose="020B0604020202020204" pitchFamily="34" charset="0"/>
                <a:cs typeface="Arial" panose="020B0604020202020204" pitchFamily="34" charset="0"/>
              </a:rPr>
              <a:t>markets</a:t>
            </a:r>
            <a:r>
              <a:rPr lang="en-US" sz="1800" dirty="0">
                <a:solidFill>
                  <a:schemeClr val="tx1"/>
                </a:solidFill>
                <a:latin typeface="Arial" panose="020B0604020202020204" pitchFamily="34" charset="0"/>
                <a:cs typeface="Arial" panose="020B0604020202020204" pitchFamily="34" charset="0"/>
              </a:rPr>
              <a:t>, and storage for large-scale </a:t>
            </a:r>
            <a:r>
              <a:rPr lang="en-US" sz="1800" b="1" dirty="0">
                <a:solidFill>
                  <a:schemeClr val="tx1"/>
                </a:solidFill>
                <a:latin typeface="Arial" panose="020B0604020202020204" pitchFamily="34" charset="0"/>
                <a:cs typeface="Arial" panose="020B0604020202020204" pitchFamily="34" charset="0"/>
              </a:rPr>
              <a:t>renewable</a:t>
            </a:r>
            <a:r>
              <a:rPr lang="en-US" sz="1800" dirty="0">
                <a:solidFill>
                  <a:schemeClr val="tx1"/>
                </a:solidFill>
                <a:latin typeface="Arial" panose="020B0604020202020204" pitchFamily="34" charset="0"/>
                <a:cs typeface="Arial" panose="020B0604020202020204" pitchFamily="34" charset="0"/>
              </a:rPr>
              <a:t> procurements</a:t>
            </a:r>
          </a:p>
          <a:p>
            <a:pPr marL="628650" indent="-285750">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marL="628650" indent="-285750">
              <a:buFont typeface="Arial" charset="0"/>
              <a:buChar char="•"/>
            </a:pPr>
            <a:r>
              <a:rPr lang="en-US" sz="1800" dirty="0">
                <a:solidFill>
                  <a:schemeClr val="tx1"/>
                </a:solidFill>
                <a:latin typeface="Arial" panose="020B0604020202020204" pitchFamily="34" charset="0"/>
                <a:cs typeface="Arial" panose="020B0604020202020204" pitchFamily="34" charset="0"/>
              </a:rPr>
              <a:t>The Marcus Garvey affordable housing complex in Brooklyn, NY uses a new solar+storage microgrid system to </a:t>
            </a:r>
            <a:r>
              <a:rPr lang="en-US" sz="1800" b="1" dirty="0">
                <a:solidFill>
                  <a:schemeClr val="tx1"/>
                </a:solidFill>
                <a:latin typeface="Arial" panose="020B0604020202020204" pitchFamily="34" charset="0"/>
                <a:cs typeface="Arial" panose="020B0604020202020204" pitchFamily="34" charset="0"/>
              </a:rPr>
              <a:t>cut costs</a:t>
            </a:r>
            <a:r>
              <a:rPr lang="en-US" sz="1800" dirty="0">
                <a:solidFill>
                  <a:schemeClr val="tx1"/>
                </a:solidFill>
                <a:latin typeface="Arial" panose="020B0604020202020204" pitchFamily="34" charset="0"/>
                <a:cs typeface="Arial" panose="020B0604020202020204" pitchFamily="34" charset="0"/>
              </a:rPr>
              <a:t>, improve grid </a:t>
            </a:r>
            <a:r>
              <a:rPr lang="en-US" sz="1800" b="1" dirty="0">
                <a:solidFill>
                  <a:schemeClr val="tx1"/>
                </a:solidFill>
                <a:latin typeface="Arial" panose="020B0604020202020204" pitchFamily="34" charset="0"/>
                <a:cs typeface="Arial" panose="020B0604020202020204" pitchFamily="34" charset="0"/>
              </a:rPr>
              <a:t>reliability</a:t>
            </a:r>
            <a:r>
              <a:rPr lang="en-US" sz="1800" dirty="0">
                <a:solidFill>
                  <a:schemeClr val="tx1"/>
                </a:solidFill>
                <a:latin typeface="Arial" panose="020B0604020202020204" pitchFamily="34" charset="0"/>
                <a:cs typeface="Arial" panose="020B0604020202020204" pitchFamily="34" charset="0"/>
              </a:rPr>
              <a:t>, and provide </a:t>
            </a:r>
            <a:r>
              <a:rPr lang="en-US" sz="1800" b="1" dirty="0">
                <a:solidFill>
                  <a:schemeClr val="tx1"/>
                </a:solidFill>
                <a:latin typeface="Arial" panose="020B0604020202020204" pitchFamily="34" charset="0"/>
                <a:cs typeface="Arial" panose="020B0604020202020204" pitchFamily="34" charset="0"/>
              </a:rPr>
              <a:t>resilient</a:t>
            </a:r>
            <a:r>
              <a:rPr lang="en-US" sz="1800" dirty="0">
                <a:solidFill>
                  <a:schemeClr val="tx1"/>
                </a:solidFill>
                <a:latin typeface="Arial" panose="020B0604020202020204" pitchFamily="34" charset="0"/>
                <a:cs typeface="Arial" panose="020B0604020202020204" pitchFamily="34" charset="0"/>
              </a:rPr>
              <a:t> backup power</a:t>
            </a:r>
          </a:p>
          <a:p>
            <a:pPr marL="628650" indent="-285750">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marL="628650" indent="-285750">
              <a:buFont typeface="Arial" charset="0"/>
              <a:buChar char="•"/>
            </a:pPr>
            <a:r>
              <a:rPr lang="en-US" sz="1800" dirty="0">
                <a:solidFill>
                  <a:schemeClr val="tx1"/>
                </a:solidFill>
                <a:latin typeface="Arial" panose="020B0604020202020204" pitchFamily="34" charset="0"/>
                <a:cs typeface="Arial" panose="020B0604020202020204" pitchFamily="34" charset="0"/>
              </a:rPr>
              <a:t>NY Green Bank to commit </a:t>
            </a:r>
            <a:r>
              <a:rPr lang="en-US" sz="1800" b="1" dirty="0">
                <a:solidFill>
                  <a:schemeClr val="tx1"/>
                </a:solidFill>
                <a:latin typeface="Arial" panose="020B0604020202020204" pitchFamily="34" charset="0"/>
                <a:cs typeface="Arial" panose="020B0604020202020204" pitchFamily="34" charset="0"/>
              </a:rPr>
              <a:t>at least $200 million </a:t>
            </a:r>
            <a:r>
              <a:rPr lang="en-US" sz="1800" dirty="0">
                <a:solidFill>
                  <a:schemeClr val="tx1"/>
                </a:solidFill>
                <a:latin typeface="Arial" panose="020B0604020202020204" pitchFamily="34" charset="0"/>
                <a:cs typeface="Arial" panose="020B0604020202020204" pitchFamily="34" charset="0"/>
              </a:rPr>
              <a:t>for storage-related investments</a:t>
            </a:r>
          </a:p>
          <a:p>
            <a:pPr marL="628650" indent="-285750">
              <a:buFont typeface="Arial" charset="0"/>
              <a:buChar char="•"/>
            </a:pPr>
            <a:endParaRPr lang="en-US" sz="1800" dirty="0">
              <a:solidFill>
                <a:schemeClr val="tx1"/>
              </a:solidFill>
              <a:latin typeface="Arial" panose="020B0604020202020204" pitchFamily="34" charset="0"/>
              <a:cs typeface="Arial" panose="020B0604020202020204" pitchFamily="34" charset="0"/>
            </a:endParaRPr>
          </a:p>
          <a:p>
            <a:pPr indent="0">
              <a:buNone/>
            </a:pPr>
            <a:endParaRPr lang="en-US" sz="1400"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a:stretch>
            <a:fillRect/>
          </a:stretch>
        </p:blipFill>
        <p:spPr>
          <a:xfrm>
            <a:off x="6445713" y="1506849"/>
            <a:ext cx="2689508" cy="1945819"/>
          </a:xfrm>
          <a:prstGeom prst="rect">
            <a:avLst/>
          </a:prstGeom>
        </p:spPr>
      </p:pic>
      <p:pic>
        <p:nvPicPr>
          <p:cNvPr id="9" name="Picture 8"/>
          <p:cNvPicPr>
            <a:picLocks noChangeAspect="1"/>
          </p:cNvPicPr>
          <p:nvPr/>
        </p:nvPicPr>
        <p:blipFill>
          <a:blip r:embed="rId5"/>
          <a:stretch>
            <a:fillRect/>
          </a:stretch>
        </p:blipFill>
        <p:spPr>
          <a:xfrm>
            <a:off x="6689557" y="4197518"/>
            <a:ext cx="2201821" cy="1013066"/>
          </a:xfrm>
          <a:prstGeom prst="rect">
            <a:avLst/>
          </a:prstGeom>
        </p:spPr>
      </p:pic>
    </p:spTree>
    <p:extLst>
      <p:ext uri="{BB962C8B-B14F-4D97-AF65-F5344CB8AC3E}">
        <p14:creationId xmlns:p14="http://schemas.microsoft.com/office/powerpoint/2010/main" val="3325304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New York:  Long Island Community Microgrid</a:t>
            </a:r>
          </a:p>
        </p:txBody>
      </p:sp>
      <p:sp>
        <p:nvSpPr>
          <p:cNvPr id="5" name="TextBox 4"/>
          <p:cNvSpPr txBox="1"/>
          <p:nvPr/>
        </p:nvSpPr>
        <p:spPr>
          <a:xfrm>
            <a:off x="0" y="1608161"/>
            <a:ext cx="3810000" cy="369332"/>
          </a:xfrm>
          <a:prstGeom prst="rect">
            <a:avLst/>
          </a:prstGeom>
          <a:noFill/>
        </p:spPr>
        <p:txBody>
          <a:bodyPr wrap="square" rtlCol="0">
            <a:spAutoFit/>
          </a:bodyPr>
          <a:lstStyle/>
          <a:p>
            <a:endParaRPr lang="en-US" dirty="0"/>
          </a:p>
        </p:txBody>
      </p:sp>
      <p:sp>
        <p:nvSpPr>
          <p:cNvPr id="6" name="Content Placeholder 2"/>
          <p:cNvSpPr txBox="1">
            <a:spLocks/>
          </p:cNvSpPr>
          <p:nvPr/>
        </p:nvSpPr>
        <p:spPr bwMode="auto">
          <a:xfrm>
            <a:off x="-278350" y="837177"/>
            <a:ext cx="6690207" cy="55382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000" dirty="0">
                <a:solidFill>
                  <a:schemeClr val="tx1"/>
                </a:solidFill>
                <a:latin typeface="Arial" panose="020B0604020202020204" pitchFamily="34" charset="0"/>
                <a:cs typeface="Arial" panose="020B0604020202020204" pitchFamily="34" charset="0"/>
              </a:rPr>
              <a:t>Long Island Community Microgrid (LICMP) design</a:t>
            </a:r>
          </a:p>
          <a:p>
            <a:pPr lvl="1"/>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LICMP would </a:t>
            </a:r>
            <a:r>
              <a:rPr lang="en-US" sz="1800" b="1" dirty="0">
                <a:solidFill>
                  <a:schemeClr val="tx1"/>
                </a:solidFill>
                <a:latin typeface="Arial" panose="020B0604020202020204" pitchFamily="34" charset="0"/>
                <a:cs typeface="Arial" panose="020B0604020202020204" pitchFamily="34" charset="0"/>
              </a:rPr>
              <a:t>avoid $29-38 million </a:t>
            </a:r>
            <a:r>
              <a:rPr lang="en-US" sz="1800" dirty="0">
                <a:solidFill>
                  <a:schemeClr val="tx1"/>
                </a:solidFill>
                <a:latin typeface="Arial" panose="020B0604020202020204" pitchFamily="34" charset="0"/>
                <a:cs typeface="Arial" panose="020B0604020202020204" pitchFamily="34" charset="0"/>
              </a:rPr>
              <a:t>of new transmission capacity resulting in a net cost benefit for all ratepayers. </a:t>
            </a:r>
          </a:p>
          <a:p>
            <a:pPr lvl="1">
              <a:buClr>
                <a:schemeClr val="tx1"/>
              </a:buClr>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The combined solar+storage system would </a:t>
            </a:r>
            <a:r>
              <a:rPr lang="en-US" sz="1800" b="1" dirty="0">
                <a:solidFill>
                  <a:schemeClr val="tx1"/>
                </a:solidFill>
                <a:latin typeface="Arial" panose="020B0604020202020204" pitchFamily="34" charset="0"/>
                <a:cs typeface="Arial" panose="020B0604020202020204" pitchFamily="34" charset="0"/>
              </a:rPr>
              <a:t>reduce NYISO capacity charges by $6 million </a:t>
            </a:r>
            <a:r>
              <a:rPr lang="en-US" sz="1800" dirty="0">
                <a:solidFill>
                  <a:schemeClr val="tx1"/>
                </a:solidFill>
                <a:latin typeface="Arial" panose="020B0604020202020204" pitchFamily="34" charset="0"/>
                <a:cs typeface="Arial" panose="020B0604020202020204" pitchFamily="34" charset="0"/>
              </a:rPr>
              <a:t>through 2022, and over $1 million annually thereafter. </a:t>
            </a:r>
          </a:p>
          <a:p>
            <a:pPr lvl="1">
              <a:buClr>
                <a:schemeClr val="tx1"/>
              </a:buClr>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LICMP would shift wholesale power purchases from peak to off-peak periods, realizing </a:t>
            </a:r>
            <a:r>
              <a:rPr lang="en-US" sz="1800" b="1" dirty="0">
                <a:solidFill>
                  <a:schemeClr val="tx1"/>
                </a:solidFill>
                <a:latin typeface="Arial" panose="020B0604020202020204" pitchFamily="34" charset="0"/>
                <a:cs typeface="Arial" panose="020B0604020202020204" pitchFamily="34" charset="0"/>
              </a:rPr>
              <a:t>net energy savings of $2.5 million </a:t>
            </a:r>
            <a:r>
              <a:rPr lang="en-US" sz="1800" dirty="0">
                <a:solidFill>
                  <a:schemeClr val="tx1"/>
                </a:solidFill>
                <a:latin typeface="Arial" panose="020B0604020202020204" pitchFamily="34" charset="0"/>
                <a:cs typeface="Arial" panose="020B0604020202020204" pitchFamily="34" charset="0"/>
              </a:rPr>
              <a:t>by 2022 and more than $500,000 annually thereafter. </a:t>
            </a:r>
          </a:p>
          <a:p>
            <a:pPr lvl="1">
              <a:buClr>
                <a:schemeClr val="tx1"/>
              </a:buClr>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Resilience savings from avoided outages would</a:t>
            </a:r>
            <a:r>
              <a:rPr lang="en-US" sz="1800" b="1" dirty="0">
                <a:solidFill>
                  <a:schemeClr val="tx1"/>
                </a:solidFill>
                <a:latin typeface="Arial" panose="020B0604020202020204" pitchFamily="34" charset="0"/>
                <a:cs typeface="Arial" panose="020B0604020202020204" pitchFamily="34" charset="0"/>
              </a:rPr>
              <a:t> exceed $330,000 </a:t>
            </a:r>
            <a:r>
              <a:rPr lang="en-US" sz="1800" dirty="0">
                <a:solidFill>
                  <a:schemeClr val="tx1"/>
                </a:solidFill>
                <a:latin typeface="Arial" panose="020B0604020202020204" pitchFamily="34" charset="0"/>
                <a:cs typeface="Arial" panose="020B0604020202020204" pitchFamily="34" charset="0"/>
              </a:rPr>
              <a:t>per outage day. </a:t>
            </a:r>
          </a:p>
          <a:p>
            <a:pPr lvl="1">
              <a:buClr>
                <a:schemeClr val="tx1"/>
              </a:buClr>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Savings = </a:t>
            </a:r>
            <a:r>
              <a:rPr lang="en-US" sz="1800" b="1" dirty="0">
                <a:solidFill>
                  <a:schemeClr val="tx1"/>
                </a:solidFill>
                <a:latin typeface="Arial" panose="020B0604020202020204" pitchFamily="34" charset="0"/>
                <a:cs typeface="Arial" panose="020B0604020202020204" pitchFamily="34" charset="0"/>
              </a:rPr>
              <a:t>lower electric rates </a:t>
            </a:r>
            <a:r>
              <a:rPr lang="en-US" sz="1800" dirty="0">
                <a:solidFill>
                  <a:schemeClr val="tx1"/>
                </a:solidFill>
                <a:latin typeface="Arial" panose="020B0604020202020204" pitchFamily="34" charset="0"/>
                <a:cs typeface="Arial" panose="020B0604020202020204" pitchFamily="34" charset="0"/>
              </a:rPr>
              <a:t>for all PSEG-LI utility customers.</a:t>
            </a:r>
          </a:p>
        </p:txBody>
      </p:sp>
      <p:pic>
        <p:nvPicPr>
          <p:cNvPr id="7" name="Picture 2" descr="http://i.ytimg.com/vi/MjXT_SBNkGk/hqdefaul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06705" y="2489614"/>
            <a:ext cx="2278574" cy="180844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7"/>
          <p:cNvPicPr>
            <a:picLocks noChangeAspect="1"/>
          </p:cNvPicPr>
          <p:nvPr/>
        </p:nvPicPr>
        <p:blipFill>
          <a:blip r:embed="rId5"/>
          <a:stretch>
            <a:fillRect/>
          </a:stretch>
        </p:blipFill>
        <p:spPr>
          <a:xfrm>
            <a:off x="6411857" y="1337772"/>
            <a:ext cx="2594135" cy="624514"/>
          </a:xfrm>
          <a:prstGeom prst="rect">
            <a:avLst/>
          </a:prstGeom>
        </p:spPr>
      </p:pic>
      <p:pic>
        <p:nvPicPr>
          <p:cNvPr id="9" name="Picture 8"/>
          <p:cNvPicPr>
            <a:picLocks noChangeAspect="1"/>
          </p:cNvPicPr>
          <p:nvPr/>
        </p:nvPicPr>
        <p:blipFill>
          <a:blip r:embed="rId6"/>
          <a:stretch>
            <a:fillRect/>
          </a:stretch>
        </p:blipFill>
        <p:spPr>
          <a:xfrm>
            <a:off x="6727418" y="4955943"/>
            <a:ext cx="2278574" cy="477979"/>
          </a:xfrm>
          <a:prstGeom prst="rect">
            <a:avLst/>
          </a:prstGeom>
        </p:spPr>
      </p:pic>
    </p:spTree>
    <p:extLst>
      <p:ext uri="{BB962C8B-B14F-4D97-AF65-F5344CB8AC3E}">
        <p14:creationId xmlns:p14="http://schemas.microsoft.com/office/powerpoint/2010/main" val="8042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64396" y="103012"/>
            <a:ext cx="7263504" cy="461665"/>
          </a:xfrm>
          <a:prstGeom prst="rect">
            <a:avLst/>
          </a:prstGeom>
        </p:spPr>
        <p:txBody>
          <a:bodyPr wrap="square">
            <a:spAutoFit/>
          </a:bodyPr>
          <a:lstStyle/>
          <a:p>
            <a:r>
              <a:rPr lang="en-US" sz="2400" b="1">
                <a:solidFill>
                  <a:schemeClr val="bg1"/>
                </a:solidFill>
                <a:latin typeface="Arial" panose="020B0604020202020204" pitchFamily="34" charset="0"/>
                <a:ea typeface="+mj-ea"/>
                <a:cs typeface="Arial" pitchFamily="34" charset="0"/>
              </a:rPr>
              <a:t>Long </a:t>
            </a:r>
            <a:r>
              <a:rPr lang="en-US" sz="2400" b="1" dirty="0">
                <a:solidFill>
                  <a:schemeClr val="bg1"/>
                </a:solidFill>
                <a:latin typeface="Arial" panose="020B0604020202020204" pitchFamily="34" charset="0"/>
                <a:ea typeface="+mj-ea"/>
                <a:cs typeface="Arial" pitchFamily="34" charset="0"/>
              </a:rPr>
              <a:t>Island Community Microgrid design</a:t>
            </a:r>
          </a:p>
        </p:txBody>
      </p:sp>
      <p:pic>
        <p:nvPicPr>
          <p:cNvPr id="163" name="Picture 162"/>
          <p:cNvPicPr/>
          <p:nvPr/>
        </p:nvPicPr>
        <p:blipFill>
          <a:blip r:embed="rId2">
            <a:extLst>
              <a:ext uri="{28A0092B-C50C-407E-A947-70E740481C1C}">
                <a14:useLocalDpi xmlns:a14="http://schemas.microsoft.com/office/drawing/2010/main"/>
              </a:ext>
            </a:extLst>
          </a:blip>
          <a:srcRect/>
          <a:stretch>
            <a:fillRect/>
          </a:stretch>
        </p:blipFill>
        <p:spPr bwMode="auto">
          <a:xfrm>
            <a:off x="241300" y="863600"/>
            <a:ext cx="8661400" cy="5435600"/>
          </a:xfrm>
          <a:prstGeom prst="rect">
            <a:avLst/>
          </a:prstGeom>
          <a:noFill/>
          <a:ln>
            <a:noFill/>
          </a:ln>
        </p:spPr>
      </p:pic>
    </p:spTree>
    <p:extLst>
      <p:ext uri="{BB962C8B-B14F-4D97-AF65-F5344CB8AC3E}">
        <p14:creationId xmlns:p14="http://schemas.microsoft.com/office/powerpoint/2010/main" val="292441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2AE7-8D4F-4DFC-9D09-A7114CC225FC}"/>
              </a:ext>
            </a:extLst>
          </p:cNvPr>
          <p:cNvSpPr>
            <a:spLocks noGrp="1"/>
          </p:cNvSpPr>
          <p:nvPr>
            <p:ph type="title"/>
          </p:nvPr>
        </p:nvSpPr>
        <p:spPr/>
        <p:txBody>
          <a:bodyPr/>
          <a:lstStyle/>
          <a:p>
            <a:r>
              <a:rPr lang="en-US" dirty="0"/>
              <a:t>GoToWebinar FAQ</a:t>
            </a:r>
          </a:p>
        </p:txBody>
      </p:sp>
      <p:sp>
        <p:nvSpPr>
          <p:cNvPr id="6" name="Content Placeholder 3">
            <a:extLst>
              <a:ext uri="{FF2B5EF4-FFF2-40B4-BE49-F238E27FC236}">
                <a16:creationId xmlns:a16="http://schemas.microsoft.com/office/drawing/2014/main" id="{1A84C1EE-1167-FB4A-AA4B-87893E234628}"/>
              </a:ext>
            </a:extLst>
          </p:cNvPr>
          <p:cNvSpPr txBox="1">
            <a:spLocks/>
          </p:cNvSpPr>
          <p:nvPr/>
        </p:nvSpPr>
        <p:spPr bwMode="auto">
          <a:xfrm>
            <a:off x="718461" y="1088888"/>
            <a:ext cx="3886200" cy="4972748"/>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Autofit/>
          </a:bodyPr>
          <a:lstStyle>
            <a:lvl1pPr marL="342900" indent="-342900" algn="l" rtl="0" eaLnBrk="0" fontAlgn="base" hangingPunct="0">
              <a:spcBef>
                <a:spcPct val="20000"/>
              </a:spcBef>
              <a:spcAft>
                <a:spcPct val="0"/>
              </a:spcAft>
              <a:buClr>
                <a:schemeClr val="tx1"/>
              </a:buClr>
              <a:buBlip>
                <a:blip r:embed="rId3"/>
              </a:buBlip>
              <a:defRPr sz="3200">
                <a:solidFill>
                  <a:srgbClr val="595959"/>
                </a:solidFill>
                <a:latin typeface="+mn-lt"/>
                <a:ea typeface="+mn-ea"/>
                <a:cs typeface="+mn-cs"/>
              </a:defRPr>
            </a:lvl1pPr>
            <a:lvl2pPr marL="742950" indent="-285750" algn="l" rtl="0" eaLnBrk="0" fontAlgn="base" hangingPunct="0">
              <a:spcBef>
                <a:spcPct val="20000"/>
              </a:spcBef>
              <a:spcAft>
                <a:spcPct val="0"/>
              </a:spcAft>
              <a:buClr>
                <a:srgbClr val="33CC33"/>
              </a:buClr>
              <a:buBlip>
                <a:blip r:embed="rId3"/>
              </a:buBlip>
              <a:defRPr sz="2800">
                <a:solidFill>
                  <a:srgbClr val="595959"/>
                </a:solidFill>
                <a:latin typeface="+mn-lt"/>
                <a:ea typeface="+mn-ea"/>
                <a:cs typeface="+mn-cs"/>
              </a:defRPr>
            </a:lvl2pPr>
            <a:lvl3pPr marL="1143000" indent="-228600" algn="l" rtl="0" eaLnBrk="0" fontAlgn="base" hangingPunct="0">
              <a:spcBef>
                <a:spcPct val="20000"/>
              </a:spcBef>
              <a:spcAft>
                <a:spcPct val="0"/>
              </a:spcAft>
              <a:buClr>
                <a:srgbClr val="66FF33"/>
              </a:buClr>
              <a:buBlip>
                <a:blip r:embed="rId3"/>
              </a:buBlip>
              <a:defRPr sz="2400">
                <a:solidFill>
                  <a:srgbClr val="595959"/>
                </a:solidFill>
                <a:latin typeface="+mn-lt"/>
                <a:ea typeface="+mn-ea"/>
                <a:cs typeface="+mn-cs"/>
              </a:defRPr>
            </a:lvl3pPr>
            <a:lvl4pPr marL="16002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4pPr>
            <a:lvl5pPr marL="2057400" indent="-228600" algn="l" rtl="0" eaLnBrk="0" fontAlgn="base" hangingPunct="0">
              <a:spcBef>
                <a:spcPct val="20000"/>
              </a:spcBef>
              <a:spcAft>
                <a:spcPct val="0"/>
              </a:spcAft>
              <a:buBlip>
                <a:blip r:embed="rId3"/>
              </a:buBlip>
              <a:defRPr sz="2000">
                <a:solidFill>
                  <a:srgbClr val="595959"/>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buFont typeface="Arial" panose="020B0604020202020204" pitchFamily="34" charset="0"/>
              <a:buChar char="•"/>
            </a:pPr>
            <a:r>
              <a:rPr lang="en-US" sz="1600" dirty="0">
                <a:solidFill>
                  <a:schemeClr val="tx1"/>
                </a:solidFill>
                <a:latin typeface="Arial" charset="0"/>
                <a:ea typeface="Arial" charset="0"/>
                <a:cs typeface="Arial" charset="0"/>
              </a:rPr>
              <a:t>Webinar recording and slides will be sent to registered attendees within two business days</a:t>
            </a:r>
          </a:p>
          <a:p>
            <a:pPr>
              <a:buFont typeface="Arial" panose="020B0604020202020204" pitchFamily="34" charset="0"/>
              <a:buChar char="•"/>
            </a:pPr>
            <a:r>
              <a:rPr lang="en-US" sz="1600" dirty="0">
                <a:solidFill>
                  <a:schemeClr val="tx1"/>
                </a:solidFill>
                <a:latin typeface="Arial" charset="0"/>
                <a:ea typeface="Arial" charset="0"/>
                <a:cs typeface="Arial" charset="0"/>
              </a:rPr>
              <a:t>All webinars are archived on www.clean-coalition.org and the Clean Coalition’s YouTube channel</a:t>
            </a:r>
          </a:p>
          <a:p>
            <a:pPr>
              <a:buFont typeface="Arial" panose="020B0604020202020204" pitchFamily="34" charset="0"/>
              <a:buChar char="•"/>
            </a:pPr>
            <a:r>
              <a:rPr lang="en-US" sz="1600" dirty="0">
                <a:solidFill>
                  <a:schemeClr val="tx1"/>
                </a:solidFill>
                <a:latin typeface="Arial" charset="0"/>
                <a:ea typeface="Arial" charset="0"/>
                <a:cs typeface="Arial" charset="0"/>
              </a:rPr>
              <a:t>Submit questions in the Questions window at any time (window view varies by operating system and browser)</a:t>
            </a:r>
          </a:p>
          <a:p>
            <a:pPr>
              <a:buFont typeface="Arial" panose="020B0604020202020204" pitchFamily="34" charset="0"/>
              <a:buChar char="•"/>
            </a:pPr>
            <a:r>
              <a:rPr lang="en-US" sz="1600" dirty="0">
                <a:solidFill>
                  <a:schemeClr val="tx1"/>
                </a:solidFill>
                <a:latin typeface="Arial" charset="0"/>
                <a:ea typeface="Arial" charset="0"/>
                <a:cs typeface="Arial" charset="0"/>
              </a:rPr>
              <a:t>Questions will be answered during the Q&amp;A portion of the webinar</a:t>
            </a:r>
          </a:p>
          <a:p>
            <a:pPr>
              <a:buFont typeface="Arial" panose="020B0604020202020204" pitchFamily="34" charset="0"/>
              <a:buChar char="•"/>
            </a:pPr>
            <a:r>
              <a:rPr lang="en-US" sz="1600" dirty="0">
                <a:solidFill>
                  <a:schemeClr val="tx1"/>
                </a:solidFill>
                <a:latin typeface="Arial" charset="0"/>
                <a:ea typeface="Arial" charset="0"/>
                <a:cs typeface="Arial" charset="0"/>
              </a:rPr>
              <a:t>Contact Josh for webinar questions: josh@clean-coalition.org</a:t>
            </a:r>
          </a:p>
        </p:txBody>
      </p:sp>
      <p:pic>
        <p:nvPicPr>
          <p:cNvPr id="7" name="Picture 6" descr="Screen Shot 2016-08-24 at 10.31.54 AM.png">
            <a:extLst>
              <a:ext uri="{FF2B5EF4-FFF2-40B4-BE49-F238E27FC236}">
                <a16:creationId xmlns:a16="http://schemas.microsoft.com/office/drawing/2014/main" id="{DF827DE1-8648-4649-BAE0-D064E5BBC2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6807" y="869042"/>
            <a:ext cx="2237268" cy="5499524"/>
          </a:xfrm>
          <a:prstGeom prst="rect">
            <a:avLst/>
          </a:prstGeom>
        </p:spPr>
      </p:pic>
      <p:pic>
        <p:nvPicPr>
          <p:cNvPr id="8" name="Picture 7" descr="blue arrow.png">
            <a:extLst>
              <a:ext uri="{FF2B5EF4-FFF2-40B4-BE49-F238E27FC236}">
                <a16:creationId xmlns:a16="http://schemas.microsoft.com/office/drawing/2014/main" id="{E181D264-4D44-9C4B-B11B-0B2DC54DD3A1}"/>
              </a:ext>
            </a:extLst>
          </p:cNvPr>
          <p:cNvPicPr>
            <a:picLocks noChangeAspect="1"/>
          </p:cNvPicPr>
          <p:nvPr/>
        </p:nvPicPr>
        <p:blipFill>
          <a:blip r:embed="rId5" cstate="email">
            <a:alphaModFix amt="74000"/>
            <a:extLst>
              <a:ext uri="{28A0092B-C50C-407E-A947-70E740481C1C}">
                <a14:useLocalDpi xmlns:a14="http://schemas.microsoft.com/office/drawing/2010/main"/>
              </a:ext>
            </a:extLst>
          </a:blip>
          <a:stretch>
            <a:fillRect/>
          </a:stretch>
        </p:blipFill>
        <p:spPr>
          <a:xfrm rot="20602997">
            <a:off x="4338625" y="2817124"/>
            <a:ext cx="960076" cy="450923"/>
          </a:xfrm>
          <a:prstGeom prst="rect">
            <a:avLst/>
          </a:prstGeom>
        </p:spPr>
      </p:pic>
    </p:spTree>
    <p:extLst>
      <p:ext uri="{BB962C8B-B14F-4D97-AF65-F5344CB8AC3E}">
        <p14:creationId xmlns:p14="http://schemas.microsoft.com/office/powerpoint/2010/main" val="1874427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6D7E-5303-468A-AA57-A1772C850B1A}"/>
              </a:ext>
            </a:extLst>
          </p:cNvPr>
          <p:cNvSpPr>
            <a:spLocks noGrp="1"/>
          </p:cNvSpPr>
          <p:nvPr>
            <p:ph type="title"/>
          </p:nvPr>
        </p:nvSpPr>
        <p:spPr/>
        <p:txBody>
          <a:bodyPr>
            <a:normAutofit fontScale="90000"/>
          </a:bodyPr>
          <a:lstStyle/>
          <a:p>
            <a:r>
              <a:rPr lang="en-US" dirty="0"/>
              <a:t>California:  Montecito Community Microgrid map view</a:t>
            </a:r>
          </a:p>
        </p:txBody>
      </p:sp>
      <p:pic>
        <p:nvPicPr>
          <p:cNvPr id="10" name="Picture 9">
            <a:extLst>
              <a:ext uri="{FF2B5EF4-FFF2-40B4-BE49-F238E27FC236}">
                <a16:creationId xmlns:a16="http://schemas.microsoft.com/office/drawing/2014/main" id="{054992ED-6640-4BF1-9D47-93CCB0320631}"/>
              </a:ext>
            </a:extLst>
          </p:cNvPr>
          <p:cNvPicPr>
            <a:picLocks noChangeAspect="1"/>
          </p:cNvPicPr>
          <p:nvPr/>
        </p:nvPicPr>
        <p:blipFill>
          <a:blip r:embed="rId2"/>
          <a:stretch>
            <a:fillRect/>
          </a:stretch>
        </p:blipFill>
        <p:spPr>
          <a:xfrm>
            <a:off x="0" y="771406"/>
            <a:ext cx="9144000" cy="5656826"/>
          </a:xfrm>
          <a:prstGeom prst="rect">
            <a:avLst/>
          </a:prstGeom>
        </p:spPr>
      </p:pic>
    </p:spTree>
    <p:extLst>
      <p:ext uri="{BB962C8B-B14F-4D97-AF65-F5344CB8AC3E}">
        <p14:creationId xmlns:p14="http://schemas.microsoft.com/office/powerpoint/2010/main" val="205268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9" name="Straight Connector 128">
            <a:extLst>
              <a:ext uri="{FF2B5EF4-FFF2-40B4-BE49-F238E27FC236}">
                <a16:creationId xmlns:a16="http://schemas.microsoft.com/office/drawing/2014/main" id="{316C2E51-788B-4448-828A-1E432D9A04AF}"/>
              </a:ext>
            </a:extLst>
          </p:cNvPr>
          <p:cNvCxnSpPr>
            <a:cxnSpLocks/>
          </p:cNvCxnSpPr>
          <p:nvPr/>
        </p:nvCxnSpPr>
        <p:spPr>
          <a:xfrm>
            <a:off x="8551923" y="1959303"/>
            <a:ext cx="0" cy="428671"/>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a:extLst>
              <a:ext uri="{FF2B5EF4-FFF2-40B4-BE49-F238E27FC236}">
                <a16:creationId xmlns:a16="http://schemas.microsoft.com/office/drawing/2014/main" id="{0D7C2C59-A09E-4499-B9EF-20A7FF15B042}"/>
              </a:ext>
            </a:extLst>
          </p:cNvPr>
          <p:cNvCxnSpPr>
            <a:cxnSpLocks/>
            <a:stCxn id="5" idx="3"/>
          </p:cNvCxnSpPr>
          <p:nvPr/>
        </p:nvCxnSpPr>
        <p:spPr>
          <a:xfrm>
            <a:off x="1596212" y="3132528"/>
            <a:ext cx="492771" cy="0"/>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B574DB6C-F769-40F8-86B3-A03AFDEEA825}"/>
              </a:ext>
            </a:extLst>
          </p:cNvPr>
          <p:cNvCxnSpPr>
            <a:cxnSpLocks/>
            <a:endCxn id="104" idx="1"/>
          </p:cNvCxnSpPr>
          <p:nvPr/>
        </p:nvCxnSpPr>
        <p:spPr>
          <a:xfrm flipH="1" flipV="1">
            <a:off x="6184836" y="2073890"/>
            <a:ext cx="9633" cy="364840"/>
          </a:xfrm>
          <a:prstGeom prst="line">
            <a:avLst/>
          </a:prstGeom>
        </p:spPr>
        <p:style>
          <a:lnRef idx="2">
            <a:schemeClr val="dk1"/>
          </a:lnRef>
          <a:fillRef idx="0">
            <a:schemeClr val="dk1"/>
          </a:fillRef>
          <a:effectRef idx="1">
            <a:schemeClr val="dk1"/>
          </a:effectRef>
          <a:fontRef idx="minor">
            <a:schemeClr val="tx1"/>
          </a:fontRef>
        </p:style>
      </p:cxnSp>
      <p:cxnSp>
        <p:nvCxnSpPr>
          <p:cNvPr id="7" name="Straight Connector 6">
            <a:extLst>
              <a:ext uri="{FF2B5EF4-FFF2-40B4-BE49-F238E27FC236}">
                <a16:creationId xmlns:a16="http://schemas.microsoft.com/office/drawing/2014/main" id="{75B09FB3-579D-4B15-A62F-E61BDAB2E053}"/>
              </a:ext>
            </a:extLst>
          </p:cNvPr>
          <p:cNvCxnSpPr/>
          <p:nvPr/>
        </p:nvCxnSpPr>
        <p:spPr>
          <a:xfrm>
            <a:off x="341175" y="3132528"/>
            <a:ext cx="239808" cy="0"/>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27034515-1BE9-4B71-B16C-17261C71814A}"/>
              </a:ext>
            </a:extLst>
          </p:cNvPr>
          <p:cNvSpPr>
            <a:spLocks noGrp="1"/>
          </p:cNvSpPr>
          <p:nvPr>
            <p:ph type="title"/>
          </p:nvPr>
        </p:nvSpPr>
        <p:spPr>
          <a:xfrm>
            <a:off x="0" y="-9328"/>
            <a:ext cx="7315200" cy="762000"/>
          </a:xfrm>
        </p:spPr>
        <p:txBody>
          <a:bodyPr/>
          <a:lstStyle/>
          <a:p>
            <a:r>
              <a:rPr lang="en-US" dirty="0"/>
              <a:t>Montecito Community </a:t>
            </a:r>
            <a:r>
              <a:rPr lang="en-US" dirty="0" err="1"/>
              <a:t>Microgrid</a:t>
            </a:r>
            <a:r>
              <a:rPr lang="en-US" dirty="0"/>
              <a:t> block diagram</a:t>
            </a:r>
          </a:p>
        </p:txBody>
      </p:sp>
      <p:sp>
        <p:nvSpPr>
          <p:cNvPr id="8" name="TextBox 7">
            <a:extLst>
              <a:ext uri="{FF2B5EF4-FFF2-40B4-BE49-F238E27FC236}">
                <a16:creationId xmlns:a16="http://schemas.microsoft.com/office/drawing/2014/main" id="{D666CD92-E141-4546-9622-3339B3B3197E}"/>
              </a:ext>
            </a:extLst>
          </p:cNvPr>
          <p:cNvSpPr txBox="1"/>
          <p:nvPr/>
        </p:nvSpPr>
        <p:spPr>
          <a:xfrm rot="16200000">
            <a:off x="-418323" y="2974255"/>
            <a:ext cx="1295636" cy="338554"/>
          </a:xfrm>
          <a:prstGeom prst="rect">
            <a:avLst/>
          </a:prstGeom>
          <a:noFill/>
        </p:spPr>
        <p:txBody>
          <a:bodyPr wrap="square" rtlCol="0">
            <a:spAutoFit/>
          </a:bodyPr>
          <a:lstStyle/>
          <a:p>
            <a:r>
              <a:rPr lang="en-US" sz="1600" dirty="0"/>
              <a:t>Transmission</a:t>
            </a:r>
          </a:p>
        </p:txBody>
      </p:sp>
      <p:sp>
        <p:nvSpPr>
          <p:cNvPr id="5" name="Rectangle 4">
            <a:extLst>
              <a:ext uri="{FF2B5EF4-FFF2-40B4-BE49-F238E27FC236}">
                <a16:creationId xmlns:a16="http://schemas.microsoft.com/office/drawing/2014/main" id="{90AF70A5-0C45-4E94-BA93-F51971960355}"/>
              </a:ext>
            </a:extLst>
          </p:cNvPr>
          <p:cNvSpPr/>
          <p:nvPr/>
        </p:nvSpPr>
        <p:spPr>
          <a:xfrm>
            <a:off x="523833" y="2630723"/>
            <a:ext cx="1072379"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Santa Barbara Substation</a:t>
            </a:r>
            <a:endParaRPr lang="en-US" dirty="0"/>
          </a:p>
        </p:txBody>
      </p:sp>
      <p:sp>
        <p:nvSpPr>
          <p:cNvPr id="24" name="TextBox 23">
            <a:extLst>
              <a:ext uri="{FF2B5EF4-FFF2-40B4-BE49-F238E27FC236}">
                <a16:creationId xmlns:a16="http://schemas.microsoft.com/office/drawing/2014/main" id="{F7544697-E897-44F9-ACB3-E5401A3A1005}"/>
              </a:ext>
            </a:extLst>
          </p:cNvPr>
          <p:cNvSpPr txBox="1"/>
          <p:nvPr/>
        </p:nvSpPr>
        <p:spPr>
          <a:xfrm>
            <a:off x="3878857" y="5324843"/>
            <a:ext cx="3219174" cy="984885"/>
          </a:xfrm>
          <a:prstGeom prst="rect">
            <a:avLst/>
          </a:prstGeom>
          <a:noFill/>
        </p:spPr>
        <p:txBody>
          <a:bodyPr wrap="square" rtlCol="0">
            <a:spAutoFit/>
          </a:bodyPr>
          <a:lstStyle/>
          <a:p>
            <a:r>
              <a:rPr lang="en-US" sz="1600" b="1" u="sng" dirty="0"/>
              <a:t>Diagram Elements</a:t>
            </a:r>
          </a:p>
          <a:p>
            <a:r>
              <a:rPr lang="en-US" sz="1400" dirty="0"/>
              <a:t>     Autonomously Controllable Microgrid</a:t>
            </a:r>
          </a:p>
          <a:p>
            <a:r>
              <a:rPr lang="en-US" sz="1400" dirty="0"/>
              <a:t>     Relay/Switch (open, closed)</a:t>
            </a:r>
          </a:p>
          <a:p>
            <a:r>
              <a:rPr lang="en-US" sz="1400" dirty="0"/>
              <a:t>     </a:t>
            </a:r>
          </a:p>
        </p:txBody>
      </p:sp>
      <p:sp>
        <p:nvSpPr>
          <p:cNvPr id="26" name="Flowchart: Summing Junction 25">
            <a:extLst>
              <a:ext uri="{FF2B5EF4-FFF2-40B4-BE49-F238E27FC236}">
                <a16:creationId xmlns:a16="http://schemas.microsoft.com/office/drawing/2014/main" id="{0D3B72AB-39DF-4039-A585-9BF981046B85}"/>
              </a:ext>
            </a:extLst>
          </p:cNvPr>
          <p:cNvSpPr/>
          <p:nvPr/>
        </p:nvSpPr>
        <p:spPr>
          <a:xfrm>
            <a:off x="3394711" y="5824234"/>
            <a:ext cx="167947" cy="182880"/>
          </a:xfrm>
          <a:prstGeom prst="flowChartSummingJunction">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lowchart: Or 27">
            <a:extLst>
              <a:ext uri="{FF2B5EF4-FFF2-40B4-BE49-F238E27FC236}">
                <a16:creationId xmlns:a16="http://schemas.microsoft.com/office/drawing/2014/main" id="{B4A76DC9-CC1A-4CFF-A227-87A40DEF6636}"/>
              </a:ext>
            </a:extLst>
          </p:cNvPr>
          <p:cNvSpPr/>
          <p:nvPr/>
        </p:nvSpPr>
        <p:spPr>
          <a:xfrm>
            <a:off x="3667351" y="5824234"/>
            <a:ext cx="167947"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37C4C3-2545-4F85-A7BB-ABBB9FB41D56}"/>
              </a:ext>
            </a:extLst>
          </p:cNvPr>
          <p:cNvSpPr/>
          <p:nvPr/>
        </p:nvSpPr>
        <p:spPr>
          <a:xfrm>
            <a:off x="3474500" y="5617920"/>
            <a:ext cx="275944" cy="13584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857278F-A70A-4EC2-B3E8-92459AFA8210}"/>
              </a:ext>
            </a:extLst>
          </p:cNvPr>
          <p:cNvCxnSpPr>
            <a:cxnSpLocks/>
          </p:cNvCxnSpPr>
          <p:nvPr/>
        </p:nvCxnSpPr>
        <p:spPr>
          <a:xfrm flipV="1">
            <a:off x="2088984" y="2423343"/>
            <a:ext cx="6963635" cy="45709"/>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sp>
        <p:nvSpPr>
          <p:cNvPr id="89" name="Flowchart: Or 88">
            <a:extLst>
              <a:ext uri="{FF2B5EF4-FFF2-40B4-BE49-F238E27FC236}">
                <a16:creationId xmlns:a16="http://schemas.microsoft.com/office/drawing/2014/main" id="{473B5A10-E92D-4310-B433-A26D6877EF7B}"/>
              </a:ext>
            </a:extLst>
          </p:cNvPr>
          <p:cNvSpPr/>
          <p:nvPr/>
        </p:nvSpPr>
        <p:spPr>
          <a:xfrm>
            <a:off x="7248405" y="2506369"/>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9" name="Straight Connector 118">
            <a:extLst>
              <a:ext uri="{FF2B5EF4-FFF2-40B4-BE49-F238E27FC236}">
                <a16:creationId xmlns:a16="http://schemas.microsoft.com/office/drawing/2014/main" id="{34C77BD4-7620-48CB-AB78-D8F078E86EB7}"/>
              </a:ext>
            </a:extLst>
          </p:cNvPr>
          <p:cNvCxnSpPr>
            <a:cxnSpLocks/>
          </p:cNvCxnSpPr>
          <p:nvPr/>
        </p:nvCxnSpPr>
        <p:spPr>
          <a:xfrm flipV="1">
            <a:off x="2088983" y="3767206"/>
            <a:ext cx="6260038" cy="23814"/>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9D4D7E1A-0B9C-42E1-8A45-5F1C93C752FE}"/>
              </a:ext>
            </a:extLst>
          </p:cNvPr>
          <p:cNvCxnSpPr>
            <a:cxnSpLocks/>
          </p:cNvCxnSpPr>
          <p:nvPr/>
        </p:nvCxnSpPr>
        <p:spPr>
          <a:xfrm flipH="1">
            <a:off x="2088983" y="2469052"/>
            <a:ext cx="11051" cy="1322298"/>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sp>
        <p:nvSpPr>
          <p:cNvPr id="73" name="Flowchart: Or 72">
            <a:extLst>
              <a:ext uri="{FF2B5EF4-FFF2-40B4-BE49-F238E27FC236}">
                <a16:creationId xmlns:a16="http://schemas.microsoft.com/office/drawing/2014/main" id="{2289805F-56B6-4CF1-AF5E-5743D637D980}"/>
              </a:ext>
            </a:extLst>
          </p:cNvPr>
          <p:cNvSpPr/>
          <p:nvPr/>
        </p:nvSpPr>
        <p:spPr>
          <a:xfrm>
            <a:off x="5624583" y="2337301"/>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lowchart: Or 42">
            <a:extLst>
              <a:ext uri="{FF2B5EF4-FFF2-40B4-BE49-F238E27FC236}">
                <a16:creationId xmlns:a16="http://schemas.microsoft.com/office/drawing/2014/main" id="{29192B2B-5001-44D7-B82C-065AA7E0F167}"/>
              </a:ext>
            </a:extLst>
          </p:cNvPr>
          <p:cNvSpPr/>
          <p:nvPr/>
        </p:nvSpPr>
        <p:spPr>
          <a:xfrm>
            <a:off x="6236044" y="3685926"/>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BE090752-A909-45E0-92E9-38D4DF993930}"/>
              </a:ext>
            </a:extLst>
          </p:cNvPr>
          <p:cNvSpPr txBox="1"/>
          <p:nvPr/>
        </p:nvSpPr>
        <p:spPr>
          <a:xfrm>
            <a:off x="4189717" y="2141753"/>
            <a:ext cx="940249" cy="246221"/>
          </a:xfrm>
          <a:prstGeom prst="rect">
            <a:avLst/>
          </a:prstGeom>
          <a:noFill/>
        </p:spPr>
        <p:txBody>
          <a:bodyPr wrap="square" rtlCol="0">
            <a:spAutoFit/>
          </a:bodyPr>
          <a:lstStyle/>
          <a:p>
            <a:r>
              <a:rPr lang="en-US" sz="1000" dirty="0"/>
              <a:t>North of 101</a:t>
            </a:r>
          </a:p>
        </p:txBody>
      </p:sp>
      <p:sp>
        <p:nvSpPr>
          <p:cNvPr id="152" name="TextBox 151">
            <a:extLst>
              <a:ext uri="{FF2B5EF4-FFF2-40B4-BE49-F238E27FC236}">
                <a16:creationId xmlns:a16="http://schemas.microsoft.com/office/drawing/2014/main" id="{4F72C1D4-EA5D-44C0-8F04-53D5C699DE51}"/>
              </a:ext>
            </a:extLst>
          </p:cNvPr>
          <p:cNvSpPr txBox="1"/>
          <p:nvPr/>
        </p:nvSpPr>
        <p:spPr>
          <a:xfrm>
            <a:off x="5172869" y="3810067"/>
            <a:ext cx="940249" cy="246221"/>
          </a:xfrm>
          <a:prstGeom prst="rect">
            <a:avLst/>
          </a:prstGeom>
          <a:noFill/>
        </p:spPr>
        <p:txBody>
          <a:bodyPr wrap="square" rtlCol="0">
            <a:spAutoFit/>
          </a:bodyPr>
          <a:lstStyle/>
          <a:p>
            <a:r>
              <a:rPr lang="en-US" sz="1000" dirty="0"/>
              <a:t>South of 101</a:t>
            </a:r>
          </a:p>
        </p:txBody>
      </p:sp>
      <p:cxnSp>
        <p:nvCxnSpPr>
          <p:cNvPr id="102" name="Straight Connector 101">
            <a:extLst>
              <a:ext uri="{FF2B5EF4-FFF2-40B4-BE49-F238E27FC236}">
                <a16:creationId xmlns:a16="http://schemas.microsoft.com/office/drawing/2014/main" id="{ED5444F3-853A-4F69-A7D4-8D7C9860574C}"/>
              </a:ext>
            </a:extLst>
          </p:cNvPr>
          <p:cNvCxnSpPr>
            <a:cxnSpLocks/>
          </p:cNvCxnSpPr>
          <p:nvPr/>
        </p:nvCxnSpPr>
        <p:spPr>
          <a:xfrm flipH="1">
            <a:off x="8349021" y="2427154"/>
            <a:ext cx="4968" cy="1331994"/>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sp>
        <p:nvSpPr>
          <p:cNvPr id="104" name="Cloud 103">
            <a:extLst>
              <a:ext uri="{FF2B5EF4-FFF2-40B4-BE49-F238E27FC236}">
                <a16:creationId xmlns:a16="http://schemas.microsoft.com/office/drawing/2014/main" id="{D907A11C-077A-4FD6-B5AE-8FB7D0431C9D}"/>
              </a:ext>
            </a:extLst>
          </p:cNvPr>
          <p:cNvSpPr/>
          <p:nvPr/>
        </p:nvSpPr>
        <p:spPr>
          <a:xfrm>
            <a:off x="5691481" y="1162877"/>
            <a:ext cx="986709" cy="911984"/>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9C365915-D72F-4F48-8A80-84FB44CED5BB}"/>
              </a:ext>
            </a:extLst>
          </p:cNvPr>
          <p:cNvSpPr txBox="1"/>
          <p:nvPr/>
        </p:nvSpPr>
        <p:spPr>
          <a:xfrm>
            <a:off x="5734404" y="1260732"/>
            <a:ext cx="810005" cy="663140"/>
          </a:xfrm>
          <a:prstGeom prst="rect">
            <a:avLst/>
          </a:prstGeom>
          <a:noFill/>
        </p:spPr>
        <p:txBody>
          <a:bodyPr wrap="square" rtlCol="0">
            <a:spAutoFit/>
          </a:bodyPr>
          <a:lstStyle/>
          <a:p>
            <a:pPr algn="ctr"/>
            <a:r>
              <a:rPr lang="en-US" sz="1200" dirty="0"/>
              <a:t>Other Tier 1 Loads</a:t>
            </a:r>
          </a:p>
        </p:txBody>
      </p:sp>
      <p:grpSp>
        <p:nvGrpSpPr>
          <p:cNvPr id="9" name="Group 8">
            <a:extLst>
              <a:ext uri="{FF2B5EF4-FFF2-40B4-BE49-F238E27FC236}">
                <a16:creationId xmlns:a16="http://schemas.microsoft.com/office/drawing/2014/main" id="{E8125F3A-4C8C-4D99-BD06-242D862B3CC6}"/>
              </a:ext>
            </a:extLst>
          </p:cNvPr>
          <p:cNvGrpSpPr/>
          <p:nvPr/>
        </p:nvGrpSpPr>
        <p:grpSpPr>
          <a:xfrm>
            <a:off x="1024953" y="1156663"/>
            <a:ext cx="1076960" cy="884916"/>
            <a:chOff x="2153920" y="1238578"/>
            <a:chExt cx="1076960" cy="884916"/>
          </a:xfrm>
        </p:grpSpPr>
        <p:sp>
          <p:nvSpPr>
            <p:cNvPr id="6" name="Rectangle 5">
              <a:extLst>
                <a:ext uri="{FF2B5EF4-FFF2-40B4-BE49-F238E27FC236}">
                  <a16:creationId xmlns:a16="http://schemas.microsoft.com/office/drawing/2014/main" id="{484A2DBC-B5CE-4B8D-BAD9-D2B81D5CB287}"/>
                </a:ext>
              </a:extLst>
            </p:cNvPr>
            <p:cNvSpPr/>
            <p:nvPr/>
          </p:nvSpPr>
          <p:spPr>
            <a:xfrm>
              <a:off x="2244658" y="1341939"/>
              <a:ext cx="895484" cy="699279"/>
            </a:xfrm>
            <a:prstGeom prst="rect">
              <a:avLst/>
            </a:prstGeom>
            <a:solidFill>
              <a:schemeClr val="accent5">
                <a:tint val="50000"/>
                <a:satMod val="300000"/>
              </a:schemeClr>
            </a:solidFill>
            <a:ln w="22225">
              <a:prstDash val="sysDash"/>
            </a:ln>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Montecito Country Club</a:t>
              </a:r>
            </a:p>
          </p:txBody>
        </p:sp>
        <p:sp>
          <p:nvSpPr>
            <p:cNvPr id="113" name="Rectangle 112">
              <a:extLst>
                <a:ext uri="{FF2B5EF4-FFF2-40B4-BE49-F238E27FC236}">
                  <a16:creationId xmlns:a16="http://schemas.microsoft.com/office/drawing/2014/main" id="{D63E4184-F539-451A-8039-AD97FF5BFBEE}"/>
                </a:ext>
              </a:extLst>
            </p:cNvPr>
            <p:cNvSpPr/>
            <p:nvPr/>
          </p:nvSpPr>
          <p:spPr>
            <a:xfrm>
              <a:off x="2153920" y="1238578"/>
              <a:ext cx="1076960" cy="884916"/>
            </a:xfrm>
            <a:prstGeom prst="rect">
              <a:avLst/>
            </a:prstGeom>
            <a:noFill/>
            <a:ln w="22225">
              <a:solidFill>
                <a:schemeClr val="accent2">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16" name="Group 115">
            <a:extLst>
              <a:ext uri="{FF2B5EF4-FFF2-40B4-BE49-F238E27FC236}">
                <a16:creationId xmlns:a16="http://schemas.microsoft.com/office/drawing/2014/main" id="{C123A35E-6AB2-49EF-A8D3-04AA5D1FA699}"/>
              </a:ext>
            </a:extLst>
          </p:cNvPr>
          <p:cNvGrpSpPr/>
          <p:nvPr/>
        </p:nvGrpSpPr>
        <p:grpSpPr>
          <a:xfrm>
            <a:off x="2677690" y="1160789"/>
            <a:ext cx="1385308" cy="891332"/>
            <a:chOff x="2153920" y="1249120"/>
            <a:chExt cx="1068921" cy="884916"/>
          </a:xfrm>
        </p:grpSpPr>
        <p:sp>
          <p:nvSpPr>
            <p:cNvPr id="118" name="Rectangle 117">
              <a:extLst>
                <a:ext uri="{FF2B5EF4-FFF2-40B4-BE49-F238E27FC236}">
                  <a16:creationId xmlns:a16="http://schemas.microsoft.com/office/drawing/2014/main" id="{E726D05E-219E-42BE-906C-DAA207C59471}"/>
                </a:ext>
              </a:extLst>
            </p:cNvPr>
            <p:cNvSpPr/>
            <p:nvPr/>
          </p:nvSpPr>
          <p:spPr>
            <a:xfrm>
              <a:off x="2244658" y="1341939"/>
              <a:ext cx="895484"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Vons cluster</a:t>
              </a:r>
            </a:p>
          </p:txBody>
        </p:sp>
        <p:sp>
          <p:nvSpPr>
            <p:cNvPr id="121" name="Rectangle 120">
              <a:extLst>
                <a:ext uri="{FF2B5EF4-FFF2-40B4-BE49-F238E27FC236}">
                  <a16:creationId xmlns:a16="http://schemas.microsoft.com/office/drawing/2014/main" id="{9573B0AE-D435-46F7-A007-A0987246EC05}"/>
                </a:ext>
              </a:extLst>
            </p:cNvPr>
            <p:cNvSpPr/>
            <p:nvPr/>
          </p:nvSpPr>
          <p:spPr>
            <a:xfrm>
              <a:off x="2153920" y="1249120"/>
              <a:ext cx="1068921" cy="884916"/>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22" name="Straight Connector 121">
            <a:extLst>
              <a:ext uri="{FF2B5EF4-FFF2-40B4-BE49-F238E27FC236}">
                <a16:creationId xmlns:a16="http://schemas.microsoft.com/office/drawing/2014/main" id="{C68DA726-E638-4137-AB00-CBBDA3FE3212}"/>
              </a:ext>
            </a:extLst>
          </p:cNvPr>
          <p:cNvCxnSpPr>
            <a:cxnSpLocks/>
            <a:endCxn id="6" idx="2"/>
          </p:cNvCxnSpPr>
          <p:nvPr/>
        </p:nvCxnSpPr>
        <p:spPr>
          <a:xfrm flipH="1" flipV="1">
            <a:off x="1563433" y="1959303"/>
            <a:ext cx="573936" cy="550010"/>
          </a:xfrm>
          <a:prstGeom prst="line">
            <a:avLst/>
          </a:prstGeom>
          <a:ln w="22225">
            <a:prstDash val="sysDash"/>
          </a:ln>
        </p:spPr>
        <p:style>
          <a:lnRef idx="2">
            <a:schemeClr val="dk1"/>
          </a:lnRef>
          <a:fillRef idx="0">
            <a:schemeClr val="dk1"/>
          </a:fillRef>
          <a:effectRef idx="1">
            <a:schemeClr val="dk1"/>
          </a:effectRef>
          <a:fontRef idx="minor">
            <a:schemeClr val="tx1"/>
          </a:fontRef>
        </p:style>
      </p:cxnSp>
      <p:cxnSp>
        <p:nvCxnSpPr>
          <p:cNvPr id="123" name="Straight Connector 122">
            <a:extLst>
              <a:ext uri="{FF2B5EF4-FFF2-40B4-BE49-F238E27FC236}">
                <a16:creationId xmlns:a16="http://schemas.microsoft.com/office/drawing/2014/main" id="{623208C6-AC69-44C8-8A24-3051289F3DBC}"/>
              </a:ext>
            </a:extLst>
          </p:cNvPr>
          <p:cNvCxnSpPr>
            <a:cxnSpLocks/>
            <a:endCxn id="118" idx="2"/>
          </p:cNvCxnSpPr>
          <p:nvPr/>
        </p:nvCxnSpPr>
        <p:spPr>
          <a:xfrm flipV="1">
            <a:off x="3365137" y="1958630"/>
            <a:ext cx="10416" cy="487454"/>
          </a:xfrm>
          <a:prstGeom prst="line">
            <a:avLst/>
          </a:prstGeom>
        </p:spPr>
        <p:style>
          <a:lnRef idx="2">
            <a:schemeClr val="dk1"/>
          </a:lnRef>
          <a:fillRef idx="0">
            <a:schemeClr val="dk1"/>
          </a:fillRef>
          <a:effectRef idx="1">
            <a:schemeClr val="dk1"/>
          </a:effectRef>
          <a:fontRef idx="minor">
            <a:schemeClr val="tx1"/>
          </a:fontRef>
        </p:style>
      </p:cxnSp>
      <p:sp>
        <p:nvSpPr>
          <p:cNvPr id="126" name="Rectangle 125">
            <a:extLst>
              <a:ext uri="{FF2B5EF4-FFF2-40B4-BE49-F238E27FC236}">
                <a16:creationId xmlns:a16="http://schemas.microsoft.com/office/drawing/2014/main" id="{EBCCB7AC-6ED7-42D1-B929-C771E4A6BF07}"/>
              </a:ext>
            </a:extLst>
          </p:cNvPr>
          <p:cNvSpPr/>
          <p:nvPr/>
        </p:nvSpPr>
        <p:spPr>
          <a:xfrm>
            <a:off x="8032139" y="1260024"/>
            <a:ext cx="917662"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CVS</a:t>
            </a:r>
          </a:p>
        </p:txBody>
      </p:sp>
      <p:sp>
        <p:nvSpPr>
          <p:cNvPr id="127" name="Rectangle 126">
            <a:extLst>
              <a:ext uri="{FF2B5EF4-FFF2-40B4-BE49-F238E27FC236}">
                <a16:creationId xmlns:a16="http://schemas.microsoft.com/office/drawing/2014/main" id="{41A0A405-97CF-492A-A970-9D343CE627B6}"/>
              </a:ext>
            </a:extLst>
          </p:cNvPr>
          <p:cNvSpPr/>
          <p:nvPr/>
        </p:nvSpPr>
        <p:spPr>
          <a:xfrm>
            <a:off x="5362246" y="1078223"/>
            <a:ext cx="3690374" cy="1152465"/>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5005DCF2-5EB0-42E2-9D33-3D42B9E4093D}"/>
              </a:ext>
            </a:extLst>
          </p:cNvPr>
          <p:cNvSpPr/>
          <p:nvPr/>
        </p:nvSpPr>
        <p:spPr>
          <a:xfrm>
            <a:off x="6490540" y="4247460"/>
            <a:ext cx="895484"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Four Seasons</a:t>
            </a:r>
          </a:p>
        </p:txBody>
      </p:sp>
      <p:sp>
        <p:nvSpPr>
          <p:cNvPr id="132" name="Rectangle 131">
            <a:extLst>
              <a:ext uri="{FF2B5EF4-FFF2-40B4-BE49-F238E27FC236}">
                <a16:creationId xmlns:a16="http://schemas.microsoft.com/office/drawing/2014/main" id="{0161E843-B473-4F2F-9051-917D817CB165}"/>
              </a:ext>
            </a:extLst>
          </p:cNvPr>
          <p:cNvSpPr/>
          <p:nvPr/>
        </p:nvSpPr>
        <p:spPr>
          <a:xfrm>
            <a:off x="6374135" y="4164801"/>
            <a:ext cx="2397755" cy="884916"/>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7D229AF0-0177-428C-B7F1-4C7778CCFA10}"/>
              </a:ext>
            </a:extLst>
          </p:cNvPr>
          <p:cNvSpPr/>
          <p:nvPr/>
        </p:nvSpPr>
        <p:spPr>
          <a:xfrm>
            <a:off x="7730060" y="4257620"/>
            <a:ext cx="895484"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Coral Casino</a:t>
            </a:r>
          </a:p>
        </p:txBody>
      </p:sp>
      <p:cxnSp>
        <p:nvCxnSpPr>
          <p:cNvPr id="134" name="Straight Connector 133">
            <a:extLst>
              <a:ext uri="{FF2B5EF4-FFF2-40B4-BE49-F238E27FC236}">
                <a16:creationId xmlns:a16="http://schemas.microsoft.com/office/drawing/2014/main" id="{1FF2A59E-EFCC-4C57-BC15-02E3EC476CF7}"/>
              </a:ext>
            </a:extLst>
          </p:cNvPr>
          <p:cNvCxnSpPr>
            <a:cxnSpLocks/>
          </p:cNvCxnSpPr>
          <p:nvPr/>
        </p:nvCxnSpPr>
        <p:spPr>
          <a:xfrm flipV="1">
            <a:off x="6917962" y="3777366"/>
            <a:ext cx="0" cy="480255"/>
          </a:xfrm>
          <a:prstGeom prst="line">
            <a:avLst/>
          </a:prstGeom>
        </p:spPr>
        <p:style>
          <a:lnRef idx="2">
            <a:schemeClr val="dk1"/>
          </a:lnRef>
          <a:fillRef idx="0">
            <a:schemeClr val="dk1"/>
          </a:fillRef>
          <a:effectRef idx="1">
            <a:schemeClr val="dk1"/>
          </a:effectRef>
          <a:fontRef idx="minor">
            <a:schemeClr val="tx1"/>
          </a:fontRef>
        </p:style>
      </p:cxnSp>
      <p:cxnSp>
        <p:nvCxnSpPr>
          <p:cNvPr id="135" name="Straight Connector 134">
            <a:extLst>
              <a:ext uri="{FF2B5EF4-FFF2-40B4-BE49-F238E27FC236}">
                <a16:creationId xmlns:a16="http://schemas.microsoft.com/office/drawing/2014/main" id="{E64BFBF1-D01D-4F85-9B93-A0ABCA3A611A}"/>
              </a:ext>
            </a:extLst>
          </p:cNvPr>
          <p:cNvCxnSpPr>
            <a:cxnSpLocks/>
            <a:stCxn id="133" idx="1"/>
          </p:cNvCxnSpPr>
          <p:nvPr/>
        </p:nvCxnSpPr>
        <p:spPr>
          <a:xfrm flipH="1" flipV="1">
            <a:off x="7396886" y="4606156"/>
            <a:ext cx="333174" cy="1104"/>
          </a:xfrm>
          <a:prstGeom prst="line">
            <a:avLst/>
          </a:prstGeom>
          <a:ln>
            <a:prstDash val="sysDot"/>
          </a:ln>
        </p:spPr>
        <p:style>
          <a:lnRef idx="2">
            <a:schemeClr val="dk1"/>
          </a:lnRef>
          <a:fillRef idx="0">
            <a:schemeClr val="dk1"/>
          </a:fillRef>
          <a:effectRef idx="1">
            <a:schemeClr val="dk1"/>
          </a:effectRef>
          <a:fontRef idx="minor">
            <a:schemeClr val="tx1"/>
          </a:fontRef>
        </p:style>
      </p:cxnSp>
      <p:sp>
        <p:nvSpPr>
          <p:cNvPr id="136" name="Rectangle 135">
            <a:extLst>
              <a:ext uri="{FF2B5EF4-FFF2-40B4-BE49-F238E27FC236}">
                <a16:creationId xmlns:a16="http://schemas.microsoft.com/office/drawing/2014/main" id="{62DB023D-B8B2-4760-9A90-3C0E71F912D0}"/>
              </a:ext>
            </a:extLst>
          </p:cNvPr>
          <p:cNvSpPr/>
          <p:nvPr/>
        </p:nvSpPr>
        <p:spPr>
          <a:xfrm>
            <a:off x="847192" y="4272860"/>
            <a:ext cx="68552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Athletic Club</a:t>
            </a:r>
          </a:p>
        </p:txBody>
      </p:sp>
      <p:sp>
        <p:nvSpPr>
          <p:cNvPr id="137" name="Rectangle 136">
            <a:extLst>
              <a:ext uri="{FF2B5EF4-FFF2-40B4-BE49-F238E27FC236}">
                <a16:creationId xmlns:a16="http://schemas.microsoft.com/office/drawing/2014/main" id="{F0878671-C3AF-418B-B1F4-857C3044D372}"/>
              </a:ext>
            </a:extLst>
          </p:cNvPr>
          <p:cNvSpPr/>
          <p:nvPr/>
        </p:nvSpPr>
        <p:spPr>
          <a:xfrm>
            <a:off x="1634800" y="4272860"/>
            <a:ext cx="68552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Event Center</a:t>
            </a:r>
          </a:p>
        </p:txBody>
      </p:sp>
      <p:sp>
        <p:nvSpPr>
          <p:cNvPr id="138" name="Rectangle 137">
            <a:extLst>
              <a:ext uri="{FF2B5EF4-FFF2-40B4-BE49-F238E27FC236}">
                <a16:creationId xmlns:a16="http://schemas.microsoft.com/office/drawing/2014/main" id="{46A37046-DB26-4610-A52F-294F611B2BC2}"/>
              </a:ext>
            </a:extLst>
          </p:cNvPr>
          <p:cNvSpPr/>
          <p:nvPr/>
        </p:nvSpPr>
        <p:spPr>
          <a:xfrm>
            <a:off x="2943415" y="4272860"/>
            <a:ext cx="791170"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Cemetery</a:t>
            </a:r>
          </a:p>
        </p:txBody>
      </p:sp>
      <p:sp>
        <p:nvSpPr>
          <p:cNvPr id="141" name="Rectangle 140">
            <a:extLst>
              <a:ext uri="{FF2B5EF4-FFF2-40B4-BE49-F238E27FC236}">
                <a16:creationId xmlns:a16="http://schemas.microsoft.com/office/drawing/2014/main" id="{6C8D8313-DAC4-430F-A089-552CF6B42C74}"/>
              </a:ext>
            </a:extLst>
          </p:cNvPr>
          <p:cNvSpPr/>
          <p:nvPr/>
        </p:nvSpPr>
        <p:spPr>
          <a:xfrm>
            <a:off x="3836665" y="4272860"/>
            <a:ext cx="68552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Sanitary District</a:t>
            </a:r>
          </a:p>
        </p:txBody>
      </p:sp>
      <p:sp>
        <p:nvSpPr>
          <p:cNvPr id="143" name="Rectangle 142">
            <a:extLst>
              <a:ext uri="{FF2B5EF4-FFF2-40B4-BE49-F238E27FC236}">
                <a16:creationId xmlns:a16="http://schemas.microsoft.com/office/drawing/2014/main" id="{A8DFC10F-E27B-4123-AF81-2DDAE0360980}"/>
              </a:ext>
            </a:extLst>
          </p:cNvPr>
          <p:cNvSpPr/>
          <p:nvPr/>
        </p:nvSpPr>
        <p:spPr>
          <a:xfrm>
            <a:off x="4646321" y="4272860"/>
            <a:ext cx="756740"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Music Academy</a:t>
            </a:r>
          </a:p>
        </p:txBody>
      </p:sp>
      <p:sp>
        <p:nvSpPr>
          <p:cNvPr id="145" name="Flowchart: Or 144">
            <a:extLst>
              <a:ext uri="{FF2B5EF4-FFF2-40B4-BE49-F238E27FC236}">
                <a16:creationId xmlns:a16="http://schemas.microsoft.com/office/drawing/2014/main" id="{CBE3C725-179A-46AE-98B0-EA359E78EA52}"/>
              </a:ext>
            </a:extLst>
          </p:cNvPr>
          <p:cNvSpPr/>
          <p:nvPr/>
        </p:nvSpPr>
        <p:spPr>
          <a:xfrm>
            <a:off x="2323113" y="2367213"/>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7" name="Flowchart: Or 156">
            <a:extLst>
              <a:ext uri="{FF2B5EF4-FFF2-40B4-BE49-F238E27FC236}">
                <a16:creationId xmlns:a16="http://schemas.microsoft.com/office/drawing/2014/main" id="{78483922-382C-41E7-8A8A-B2E69D0C7F40}"/>
              </a:ext>
            </a:extLst>
          </p:cNvPr>
          <p:cNvSpPr/>
          <p:nvPr/>
        </p:nvSpPr>
        <p:spPr>
          <a:xfrm>
            <a:off x="8262549" y="3483714"/>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Flowchart: Or 162">
            <a:extLst>
              <a:ext uri="{FF2B5EF4-FFF2-40B4-BE49-F238E27FC236}">
                <a16:creationId xmlns:a16="http://schemas.microsoft.com/office/drawing/2014/main" id="{E4603655-7AA3-473B-924D-1A000A5DB17B}"/>
              </a:ext>
            </a:extLst>
          </p:cNvPr>
          <p:cNvSpPr/>
          <p:nvPr/>
        </p:nvSpPr>
        <p:spPr>
          <a:xfrm>
            <a:off x="1981031" y="3487060"/>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4" name="Straight Connector 163">
            <a:extLst>
              <a:ext uri="{FF2B5EF4-FFF2-40B4-BE49-F238E27FC236}">
                <a16:creationId xmlns:a16="http://schemas.microsoft.com/office/drawing/2014/main" id="{41EF8981-C666-4C1A-B86F-D4C682628E9C}"/>
              </a:ext>
            </a:extLst>
          </p:cNvPr>
          <p:cNvCxnSpPr>
            <a:cxnSpLocks/>
            <a:stCxn id="136" idx="0"/>
          </p:cNvCxnSpPr>
          <p:nvPr/>
        </p:nvCxnSpPr>
        <p:spPr>
          <a:xfrm flipH="1" flipV="1">
            <a:off x="1187239" y="4017493"/>
            <a:ext cx="2717" cy="255367"/>
          </a:xfrm>
          <a:prstGeom prst="line">
            <a:avLst/>
          </a:prstGeom>
          <a:ln w="22225"/>
        </p:spPr>
        <p:style>
          <a:lnRef idx="2">
            <a:schemeClr val="dk1"/>
          </a:lnRef>
          <a:fillRef idx="0">
            <a:schemeClr val="dk1"/>
          </a:fillRef>
          <a:effectRef idx="1">
            <a:schemeClr val="dk1"/>
          </a:effectRef>
          <a:fontRef idx="minor">
            <a:schemeClr val="tx1"/>
          </a:fontRef>
        </p:style>
      </p:cxnSp>
      <p:cxnSp>
        <p:nvCxnSpPr>
          <p:cNvPr id="165" name="Straight Connector 164">
            <a:extLst>
              <a:ext uri="{FF2B5EF4-FFF2-40B4-BE49-F238E27FC236}">
                <a16:creationId xmlns:a16="http://schemas.microsoft.com/office/drawing/2014/main" id="{B2CB8BAF-EED2-47FC-961D-BD59DD0B571B}"/>
              </a:ext>
            </a:extLst>
          </p:cNvPr>
          <p:cNvCxnSpPr>
            <a:cxnSpLocks/>
          </p:cNvCxnSpPr>
          <p:nvPr/>
        </p:nvCxnSpPr>
        <p:spPr>
          <a:xfrm flipH="1">
            <a:off x="1179139" y="4007190"/>
            <a:ext cx="1021338" cy="10303"/>
          </a:xfrm>
          <a:prstGeom prst="line">
            <a:avLst/>
          </a:prstGeom>
          <a:ln w="22225"/>
        </p:spPr>
        <p:style>
          <a:lnRef idx="2">
            <a:schemeClr val="dk1"/>
          </a:lnRef>
          <a:fillRef idx="0">
            <a:schemeClr val="dk1"/>
          </a:fillRef>
          <a:effectRef idx="1">
            <a:schemeClr val="dk1"/>
          </a:effectRef>
          <a:fontRef idx="minor">
            <a:schemeClr val="tx1"/>
          </a:fontRef>
        </p:style>
      </p:cxnSp>
      <p:sp>
        <p:nvSpPr>
          <p:cNvPr id="166" name="Flowchart: Or 165">
            <a:extLst>
              <a:ext uri="{FF2B5EF4-FFF2-40B4-BE49-F238E27FC236}">
                <a16:creationId xmlns:a16="http://schemas.microsoft.com/office/drawing/2014/main" id="{DCDD4F1E-914A-4A68-839C-F4023DD21955}"/>
              </a:ext>
            </a:extLst>
          </p:cNvPr>
          <p:cNvSpPr/>
          <p:nvPr/>
        </p:nvSpPr>
        <p:spPr>
          <a:xfrm>
            <a:off x="2594808" y="3697121"/>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7" name="Straight Connector 166">
            <a:extLst>
              <a:ext uri="{FF2B5EF4-FFF2-40B4-BE49-F238E27FC236}">
                <a16:creationId xmlns:a16="http://schemas.microsoft.com/office/drawing/2014/main" id="{DBC91326-B653-40B5-A2CB-FC4BDB1A8595}"/>
              </a:ext>
            </a:extLst>
          </p:cNvPr>
          <p:cNvCxnSpPr>
            <a:cxnSpLocks/>
          </p:cNvCxnSpPr>
          <p:nvPr/>
        </p:nvCxnSpPr>
        <p:spPr>
          <a:xfrm flipH="1" flipV="1">
            <a:off x="2194824" y="3798438"/>
            <a:ext cx="272" cy="469342"/>
          </a:xfrm>
          <a:prstGeom prst="line">
            <a:avLst/>
          </a:prstGeom>
        </p:spPr>
        <p:style>
          <a:lnRef idx="2">
            <a:schemeClr val="dk1"/>
          </a:lnRef>
          <a:fillRef idx="0">
            <a:schemeClr val="dk1"/>
          </a:fillRef>
          <a:effectRef idx="1">
            <a:schemeClr val="dk1"/>
          </a:effectRef>
          <a:fontRef idx="minor">
            <a:schemeClr val="tx1"/>
          </a:fontRef>
        </p:style>
      </p:cxnSp>
      <p:cxnSp>
        <p:nvCxnSpPr>
          <p:cNvPr id="169" name="Straight Connector 168">
            <a:extLst>
              <a:ext uri="{FF2B5EF4-FFF2-40B4-BE49-F238E27FC236}">
                <a16:creationId xmlns:a16="http://schemas.microsoft.com/office/drawing/2014/main" id="{C5460C5F-6A47-4FD4-A227-D5EB921C3F7D}"/>
              </a:ext>
            </a:extLst>
          </p:cNvPr>
          <p:cNvCxnSpPr>
            <a:cxnSpLocks/>
          </p:cNvCxnSpPr>
          <p:nvPr/>
        </p:nvCxnSpPr>
        <p:spPr>
          <a:xfrm flipH="1" flipV="1">
            <a:off x="3305811" y="3798438"/>
            <a:ext cx="272" cy="469342"/>
          </a:xfrm>
          <a:prstGeom prst="line">
            <a:avLst/>
          </a:prstGeom>
        </p:spPr>
        <p:style>
          <a:lnRef idx="2">
            <a:schemeClr val="dk1"/>
          </a:lnRef>
          <a:fillRef idx="0">
            <a:schemeClr val="dk1"/>
          </a:fillRef>
          <a:effectRef idx="1">
            <a:schemeClr val="dk1"/>
          </a:effectRef>
          <a:fontRef idx="minor">
            <a:schemeClr val="tx1"/>
          </a:fontRef>
        </p:style>
      </p:cxnSp>
      <p:cxnSp>
        <p:nvCxnSpPr>
          <p:cNvPr id="171" name="Straight Connector 170">
            <a:extLst>
              <a:ext uri="{FF2B5EF4-FFF2-40B4-BE49-F238E27FC236}">
                <a16:creationId xmlns:a16="http://schemas.microsoft.com/office/drawing/2014/main" id="{83C1B5BB-D9D8-4D3B-8629-DAE09D875A07}"/>
              </a:ext>
            </a:extLst>
          </p:cNvPr>
          <p:cNvCxnSpPr>
            <a:cxnSpLocks/>
          </p:cNvCxnSpPr>
          <p:nvPr/>
        </p:nvCxnSpPr>
        <p:spPr>
          <a:xfrm flipH="1" flipV="1">
            <a:off x="4179571" y="3798438"/>
            <a:ext cx="272" cy="469342"/>
          </a:xfrm>
          <a:prstGeom prst="line">
            <a:avLst/>
          </a:prstGeom>
        </p:spPr>
        <p:style>
          <a:lnRef idx="2">
            <a:schemeClr val="dk1"/>
          </a:lnRef>
          <a:fillRef idx="0">
            <a:schemeClr val="dk1"/>
          </a:fillRef>
          <a:effectRef idx="1">
            <a:schemeClr val="dk1"/>
          </a:effectRef>
          <a:fontRef idx="minor">
            <a:schemeClr val="tx1"/>
          </a:fontRef>
        </p:style>
      </p:cxnSp>
      <p:sp>
        <p:nvSpPr>
          <p:cNvPr id="172" name="Flowchart: Or 171">
            <a:extLst>
              <a:ext uri="{FF2B5EF4-FFF2-40B4-BE49-F238E27FC236}">
                <a16:creationId xmlns:a16="http://schemas.microsoft.com/office/drawing/2014/main" id="{EA89BADB-9436-4DF2-B217-7992B2A01E1E}"/>
              </a:ext>
            </a:extLst>
          </p:cNvPr>
          <p:cNvSpPr/>
          <p:nvPr/>
        </p:nvSpPr>
        <p:spPr>
          <a:xfrm>
            <a:off x="8677456" y="2354757"/>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4873CB4F-2A9F-45EE-A22D-8E4A017869D6}"/>
              </a:ext>
            </a:extLst>
          </p:cNvPr>
          <p:cNvGrpSpPr/>
          <p:nvPr/>
        </p:nvGrpSpPr>
        <p:grpSpPr>
          <a:xfrm>
            <a:off x="6817663" y="2734417"/>
            <a:ext cx="986709" cy="846763"/>
            <a:chOff x="3915517" y="6170561"/>
            <a:chExt cx="1073139" cy="888868"/>
          </a:xfrm>
        </p:grpSpPr>
        <p:sp>
          <p:nvSpPr>
            <p:cNvPr id="177" name="Cloud 176">
              <a:extLst>
                <a:ext uri="{FF2B5EF4-FFF2-40B4-BE49-F238E27FC236}">
                  <a16:creationId xmlns:a16="http://schemas.microsoft.com/office/drawing/2014/main" id="{C90212D0-EA4B-4B23-893B-02EA16AEAE8C}"/>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TextBox 177">
              <a:extLst>
                <a:ext uri="{FF2B5EF4-FFF2-40B4-BE49-F238E27FC236}">
                  <a16:creationId xmlns:a16="http://schemas.microsoft.com/office/drawing/2014/main" id="{E401DC96-FF01-4CF2-8950-B6A1BB60023F}"/>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cxnSp>
        <p:nvCxnSpPr>
          <p:cNvPr id="179" name="Straight Connector 178">
            <a:extLst>
              <a:ext uri="{FF2B5EF4-FFF2-40B4-BE49-F238E27FC236}">
                <a16:creationId xmlns:a16="http://schemas.microsoft.com/office/drawing/2014/main" id="{2AEC0756-70D9-4FFA-BB92-87B34C996EB1}"/>
              </a:ext>
            </a:extLst>
          </p:cNvPr>
          <p:cNvCxnSpPr>
            <a:cxnSpLocks/>
          </p:cNvCxnSpPr>
          <p:nvPr/>
        </p:nvCxnSpPr>
        <p:spPr>
          <a:xfrm flipV="1">
            <a:off x="8167642" y="3767206"/>
            <a:ext cx="0" cy="480255"/>
          </a:xfrm>
          <a:prstGeom prst="line">
            <a:avLst/>
          </a:prstGeom>
        </p:spPr>
        <p:style>
          <a:lnRef idx="2">
            <a:schemeClr val="dk1"/>
          </a:lnRef>
          <a:fillRef idx="0">
            <a:schemeClr val="dk1"/>
          </a:fillRef>
          <a:effectRef idx="1">
            <a:schemeClr val="dk1"/>
          </a:effectRef>
          <a:fontRef idx="minor">
            <a:schemeClr val="tx1"/>
          </a:fontRef>
        </p:style>
      </p:cxnSp>
      <p:cxnSp>
        <p:nvCxnSpPr>
          <p:cNvPr id="180" name="Straight Connector 179">
            <a:extLst>
              <a:ext uri="{FF2B5EF4-FFF2-40B4-BE49-F238E27FC236}">
                <a16:creationId xmlns:a16="http://schemas.microsoft.com/office/drawing/2014/main" id="{10998B64-1705-43E0-81BB-30A98EAD6DDC}"/>
              </a:ext>
            </a:extLst>
          </p:cNvPr>
          <p:cNvCxnSpPr>
            <a:cxnSpLocks/>
          </p:cNvCxnSpPr>
          <p:nvPr/>
        </p:nvCxnSpPr>
        <p:spPr>
          <a:xfrm flipH="1" flipV="1">
            <a:off x="7338255" y="2418635"/>
            <a:ext cx="1590" cy="332836"/>
          </a:xfrm>
          <a:prstGeom prst="line">
            <a:avLst/>
          </a:prstGeom>
        </p:spPr>
        <p:style>
          <a:lnRef idx="2">
            <a:schemeClr val="dk1"/>
          </a:lnRef>
          <a:fillRef idx="0">
            <a:schemeClr val="dk1"/>
          </a:fillRef>
          <a:effectRef idx="1">
            <a:schemeClr val="dk1"/>
          </a:effectRef>
          <a:fontRef idx="minor">
            <a:schemeClr val="tx1"/>
          </a:fontRef>
        </p:style>
      </p:cxnSp>
      <p:sp>
        <p:nvSpPr>
          <p:cNvPr id="182" name="Flowchart: Or 181">
            <a:extLst>
              <a:ext uri="{FF2B5EF4-FFF2-40B4-BE49-F238E27FC236}">
                <a16:creationId xmlns:a16="http://schemas.microsoft.com/office/drawing/2014/main" id="{96E2AC99-140B-4C26-918F-F378790A8834}"/>
              </a:ext>
            </a:extLst>
          </p:cNvPr>
          <p:cNvSpPr/>
          <p:nvPr/>
        </p:nvSpPr>
        <p:spPr>
          <a:xfrm>
            <a:off x="1822773" y="304853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Flowchart: Or 182">
            <a:extLst>
              <a:ext uri="{FF2B5EF4-FFF2-40B4-BE49-F238E27FC236}">
                <a16:creationId xmlns:a16="http://schemas.microsoft.com/office/drawing/2014/main" id="{2C4ECE44-A3F6-45C4-9ADD-03022D6D34BA}"/>
              </a:ext>
            </a:extLst>
          </p:cNvPr>
          <p:cNvSpPr/>
          <p:nvPr/>
        </p:nvSpPr>
        <p:spPr>
          <a:xfrm>
            <a:off x="2967390" y="3504864"/>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Flowchart: Or 183">
            <a:extLst>
              <a:ext uri="{FF2B5EF4-FFF2-40B4-BE49-F238E27FC236}">
                <a16:creationId xmlns:a16="http://schemas.microsoft.com/office/drawing/2014/main" id="{2C83B8EF-6A09-4CC7-89B6-B59486865460}"/>
              </a:ext>
            </a:extLst>
          </p:cNvPr>
          <p:cNvSpPr/>
          <p:nvPr/>
        </p:nvSpPr>
        <p:spPr>
          <a:xfrm>
            <a:off x="3278874" y="235768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2E9CC97E-B94E-4A6B-A66F-3ECAD4AB9568}"/>
              </a:ext>
            </a:extLst>
          </p:cNvPr>
          <p:cNvGrpSpPr/>
          <p:nvPr/>
        </p:nvGrpSpPr>
        <p:grpSpPr>
          <a:xfrm>
            <a:off x="2570292" y="2594341"/>
            <a:ext cx="986709" cy="846763"/>
            <a:chOff x="3915517" y="6170561"/>
            <a:chExt cx="1073139" cy="888868"/>
          </a:xfrm>
        </p:grpSpPr>
        <p:sp>
          <p:nvSpPr>
            <p:cNvPr id="186" name="Cloud 185">
              <a:extLst>
                <a:ext uri="{FF2B5EF4-FFF2-40B4-BE49-F238E27FC236}">
                  <a16:creationId xmlns:a16="http://schemas.microsoft.com/office/drawing/2014/main" id="{6BEE2672-0AF5-4B1B-BC49-0CAD4E4CEE5F}"/>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TextBox 186">
              <a:extLst>
                <a:ext uri="{FF2B5EF4-FFF2-40B4-BE49-F238E27FC236}">
                  <a16:creationId xmlns:a16="http://schemas.microsoft.com/office/drawing/2014/main" id="{4539425D-52C4-4876-8835-CCCEA7907516}"/>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cxnSp>
        <p:nvCxnSpPr>
          <p:cNvPr id="189" name="Straight Connector 188">
            <a:extLst>
              <a:ext uri="{FF2B5EF4-FFF2-40B4-BE49-F238E27FC236}">
                <a16:creationId xmlns:a16="http://schemas.microsoft.com/office/drawing/2014/main" id="{7AE18244-8F77-4352-836F-C454F6C5D75A}"/>
              </a:ext>
            </a:extLst>
          </p:cNvPr>
          <p:cNvCxnSpPr>
            <a:cxnSpLocks/>
            <a:stCxn id="186" idx="1"/>
          </p:cNvCxnSpPr>
          <p:nvPr/>
        </p:nvCxnSpPr>
        <p:spPr>
          <a:xfrm flipH="1">
            <a:off x="3052367" y="3440202"/>
            <a:ext cx="11280" cy="349503"/>
          </a:xfrm>
          <a:prstGeom prst="line">
            <a:avLst/>
          </a:prstGeom>
        </p:spPr>
        <p:style>
          <a:lnRef idx="2">
            <a:schemeClr val="dk1"/>
          </a:lnRef>
          <a:fillRef idx="0">
            <a:schemeClr val="dk1"/>
          </a:fillRef>
          <a:effectRef idx="1">
            <a:schemeClr val="dk1"/>
          </a:effectRef>
          <a:fontRef idx="minor">
            <a:schemeClr val="tx1"/>
          </a:fontRef>
        </p:style>
      </p:cxnSp>
      <p:sp>
        <p:nvSpPr>
          <p:cNvPr id="191" name="Flowchart: Or 190">
            <a:extLst>
              <a:ext uri="{FF2B5EF4-FFF2-40B4-BE49-F238E27FC236}">
                <a16:creationId xmlns:a16="http://schemas.microsoft.com/office/drawing/2014/main" id="{7587E0B3-C1BC-478D-9116-5BA82ABAF48E}"/>
              </a:ext>
            </a:extLst>
          </p:cNvPr>
          <p:cNvSpPr/>
          <p:nvPr/>
        </p:nvSpPr>
        <p:spPr>
          <a:xfrm>
            <a:off x="4652724" y="2555914"/>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2" name="Group 191">
            <a:extLst>
              <a:ext uri="{FF2B5EF4-FFF2-40B4-BE49-F238E27FC236}">
                <a16:creationId xmlns:a16="http://schemas.microsoft.com/office/drawing/2014/main" id="{03B68114-D314-4A57-964B-C84900DCF153}"/>
              </a:ext>
            </a:extLst>
          </p:cNvPr>
          <p:cNvGrpSpPr/>
          <p:nvPr/>
        </p:nvGrpSpPr>
        <p:grpSpPr>
          <a:xfrm>
            <a:off x="4252470" y="2780706"/>
            <a:ext cx="986709" cy="846763"/>
            <a:chOff x="3915517" y="6170561"/>
            <a:chExt cx="1073139" cy="888868"/>
          </a:xfrm>
        </p:grpSpPr>
        <p:sp>
          <p:nvSpPr>
            <p:cNvPr id="193" name="Cloud 192">
              <a:extLst>
                <a:ext uri="{FF2B5EF4-FFF2-40B4-BE49-F238E27FC236}">
                  <a16:creationId xmlns:a16="http://schemas.microsoft.com/office/drawing/2014/main" id="{84A12315-BDD8-4841-9D56-819B4B8BB543}"/>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D54F4262-E05F-4EC9-917D-744EA51A6F2D}"/>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cxnSp>
        <p:nvCxnSpPr>
          <p:cNvPr id="196" name="Straight Connector 195">
            <a:extLst>
              <a:ext uri="{FF2B5EF4-FFF2-40B4-BE49-F238E27FC236}">
                <a16:creationId xmlns:a16="http://schemas.microsoft.com/office/drawing/2014/main" id="{FB975156-8E67-450C-A265-4B931004EA13}"/>
              </a:ext>
            </a:extLst>
          </p:cNvPr>
          <p:cNvCxnSpPr>
            <a:cxnSpLocks/>
            <a:stCxn id="193" idx="3"/>
          </p:cNvCxnSpPr>
          <p:nvPr/>
        </p:nvCxnSpPr>
        <p:spPr>
          <a:xfrm flipV="1">
            <a:off x="4745825" y="2469054"/>
            <a:ext cx="0" cy="360066"/>
          </a:xfrm>
          <a:prstGeom prst="line">
            <a:avLst/>
          </a:prstGeom>
        </p:spPr>
        <p:style>
          <a:lnRef idx="2">
            <a:schemeClr val="dk1"/>
          </a:lnRef>
          <a:fillRef idx="0">
            <a:schemeClr val="dk1"/>
          </a:fillRef>
          <a:effectRef idx="1">
            <a:schemeClr val="dk1"/>
          </a:effectRef>
          <a:fontRef idx="minor">
            <a:schemeClr val="tx1"/>
          </a:fontRef>
        </p:style>
      </p:cxnSp>
      <p:sp>
        <p:nvSpPr>
          <p:cNvPr id="203" name="Rectangle 202">
            <a:extLst>
              <a:ext uri="{FF2B5EF4-FFF2-40B4-BE49-F238E27FC236}">
                <a16:creationId xmlns:a16="http://schemas.microsoft.com/office/drawing/2014/main" id="{603CA6CD-D292-4804-BDA7-C1ECA05E0064}"/>
              </a:ext>
            </a:extLst>
          </p:cNvPr>
          <p:cNvSpPr/>
          <p:nvPr/>
        </p:nvSpPr>
        <p:spPr>
          <a:xfrm>
            <a:off x="742908" y="4136662"/>
            <a:ext cx="1744998" cy="971676"/>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4" name="Rectangle 203">
            <a:extLst>
              <a:ext uri="{FF2B5EF4-FFF2-40B4-BE49-F238E27FC236}">
                <a16:creationId xmlns:a16="http://schemas.microsoft.com/office/drawing/2014/main" id="{67BBA62B-B0BD-428C-B9C1-5EBF14968FD7}"/>
              </a:ext>
            </a:extLst>
          </p:cNvPr>
          <p:cNvSpPr/>
          <p:nvPr/>
        </p:nvSpPr>
        <p:spPr>
          <a:xfrm>
            <a:off x="2798541" y="4140200"/>
            <a:ext cx="2708218" cy="971676"/>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a:extLst>
              <a:ext uri="{FF2B5EF4-FFF2-40B4-BE49-F238E27FC236}">
                <a16:creationId xmlns:a16="http://schemas.microsoft.com/office/drawing/2014/main" id="{DEC53C8B-235C-4631-B579-E65694B4C7F1}"/>
              </a:ext>
            </a:extLst>
          </p:cNvPr>
          <p:cNvCxnSpPr>
            <a:cxnSpLocks/>
          </p:cNvCxnSpPr>
          <p:nvPr/>
        </p:nvCxnSpPr>
        <p:spPr>
          <a:xfrm flipH="1" flipV="1">
            <a:off x="5012691" y="3788278"/>
            <a:ext cx="272" cy="469342"/>
          </a:xfrm>
          <a:prstGeom prst="line">
            <a:avLst/>
          </a:prstGeom>
        </p:spPr>
        <p:style>
          <a:lnRef idx="2">
            <a:schemeClr val="dk1"/>
          </a:lnRef>
          <a:fillRef idx="0">
            <a:schemeClr val="dk1"/>
          </a:fillRef>
          <a:effectRef idx="1">
            <a:schemeClr val="dk1"/>
          </a:effectRef>
          <a:fontRef idx="minor">
            <a:schemeClr val="tx1"/>
          </a:fontRef>
        </p:style>
      </p:cxnSp>
      <p:sp>
        <p:nvSpPr>
          <p:cNvPr id="248" name="TextBox 247">
            <a:extLst>
              <a:ext uri="{FF2B5EF4-FFF2-40B4-BE49-F238E27FC236}">
                <a16:creationId xmlns:a16="http://schemas.microsoft.com/office/drawing/2014/main" id="{CA8611E3-63C4-4832-877F-8EC0BAC63D39}"/>
              </a:ext>
            </a:extLst>
          </p:cNvPr>
          <p:cNvSpPr txBox="1"/>
          <p:nvPr/>
        </p:nvSpPr>
        <p:spPr>
          <a:xfrm>
            <a:off x="5466598" y="2751471"/>
            <a:ext cx="1057311" cy="646331"/>
          </a:xfrm>
          <a:prstGeom prst="rect">
            <a:avLst/>
          </a:prstGeom>
          <a:solidFill>
            <a:srgbClr val="66FFCC"/>
          </a:solidFill>
          <a:ln>
            <a:solidFill>
              <a:schemeClr val="accent1">
                <a:shade val="95000"/>
                <a:satMod val="105000"/>
              </a:schemeClr>
            </a:solidFill>
          </a:ln>
        </p:spPr>
        <p:txBody>
          <a:bodyPr wrap="square" rtlCol="0">
            <a:spAutoFit/>
          </a:bodyPr>
          <a:lstStyle/>
          <a:p>
            <a:pPr algn="ctr"/>
            <a:r>
              <a:rPr lang="en-US" sz="1200" dirty="0">
                <a:ln>
                  <a:solidFill>
                    <a:schemeClr val="accent1">
                      <a:shade val="95000"/>
                      <a:satMod val="105000"/>
                    </a:schemeClr>
                  </a:solidFill>
                </a:ln>
              </a:rPr>
              <a:t>Hot Springs feeder loop 16 kV</a:t>
            </a:r>
          </a:p>
        </p:txBody>
      </p:sp>
    </p:spTree>
    <p:extLst>
      <p:ext uri="{BB962C8B-B14F-4D97-AF65-F5344CB8AC3E}">
        <p14:creationId xmlns:p14="http://schemas.microsoft.com/office/powerpoint/2010/main" val="157922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Examples: many other states</a:t>
            </a:r>
          </a:p>
        </p:txBody>
      </p:sp>
      <p:sp>
        <p:nvSpPr>
          <p:cNvPr id="3" name="Content Placeholder 2"/>
          <p:cNvSpPr>
            <a:spLocks noGrp="1"/>
          </p:cNvSpPr>
          <p:nvPr>
            <p:ph idx="1"/>
          </p:nvPr>
        </p:nvSpPr>
        <p:spPr>
          <a:xfrm>
            <a:off x="393700" y="979349"/>
            <a:ext cx="6832600" cy="3033852"/>
          </a:xfrm>
        </p:spPr>
        <p:txBody>
          <a:bodyPr>
            <a:noAutofit/>
          </a:bodyPr>
          <a:lstStyle/>
          <a:p>
            <a:pPr marL="0" indent="0" algn="ctr">
              <a:spcBef>
                <a:spcPts val="0"/>
              </a:spcBef>
              <a:buNone/>
            </a:pPr>
            <a:r>
              <a:rPr lang="en-US" sz="1800" dirty="0">
                <a:solidFill>
                  <a:schemeClr val="tx1"/>
                </a:solidFill>
                <a:latin typeface="Arial" panose="020B0604020202020204" pitchFamily="34" charset="0"/>
                <a:cs typeface="Arial" panose="020B0604020202020204" pitchFamily="34" charset="0"/>
              </a:rPr>
              <a:t>Many other states are taking big steps towards Community </a:t>
            </a:r>
            <a:r>
              <a:rPr lang="en-US" sz="1800" dirty="0" err="1">
                <a:solidFill>
                  <a:schemeClr val="tx1"/>
                </a:solidFill>
                <a:latin typeface="Arial" panose="020B0604020202020204" pitchFamily="34" charset="0"/>
                <a:cs typeface="Arial" panose="020B0604020202020204" pitchFamily="34" charset="0"/>
              </a:rPr>
              <a:t>Microgrids</a:t>
            </a:r>
            <a:r>
              <a:rPr lang="en-US" sz="1800" dirty="0">
                <a:solidFill>
                  <a:schemeClr val="tx1"/>
                </a:solidFill>
                <a:latin typeface="Arial" panose="020B0604020202020204" pitchFamily="34" charset="0"/>
                <a:cs typeface="Arial" panose="020B0604020202020204" pitchFamily="34" charset="0"/>
              </a:rPr>
              <a:t> </a:t>
            </a:r>
            <a:r>
              <a:rPr lang="mr-IN" sz="1800" dirty="0">
                <a:solidFill>
                  <a:schemeClr val="tx1"/>
                </a:solidFill>
                <a:latin typeface="Arial" panose="020B0604020202020204" pitchFamily="34" charset="0"/>
                <a:cs typeface="Arial" panose="020B0604020202020204" pitchFamily="34" charset="0"/>
              </a:rPr>
              <a:t>–</a:t>
            </a:r>
            <a:r>
              <a:rPr lang="en-US" sz="1800" dirty="0">
                <a:solidFill>
                  <a:schemeClr val="tx1"/>
                </a:solidFill>
                <a:latin typeface="Arial" panose="020B0604020202020204" pitchFamily="34" charset="0"/>
                <a:cs typeface="Arial" panose="020B0604020202020204" pitchFamily="34" charset="0"/>
              </a:rPr>
              <a:t> recognizing the </a:t>
            </a:r>
            <a:r>
              <a:rPr lang="en-US" sz="1800" b="1" dirty="0">
                <a:solidFill>
                  <a:schemeClr val="tx1"/>
                </a:solidFill>
                <a:latin typeface="Arial" panose="020B0604020202020204" pitchFamily="34" charset="0"/>
                <a:cs typeface="Arial" panose="020B0604020202020204" pitchFamily="34" charset="0"/>
              </a:rPr>
              <a:t>full value </a:t>
            </a:r>
            <a:r>
              <a:rPr lang="en-US" sz="1800" dirty="0">
                <a:solidFill>
                  <a:schemeClr val="tx1"/>
                </a:solidFill>
                <a:latin typeface="Arial" panose="020B0604020202020204" pitchFamily="34" charset="0"/>
                <a:cs typeface="Arial" panose="020B0604020202020204" pitchFamily="34" charset="0"/>
              </a:rPr>
              <a:t>including cost savings, resilience, and sustainability.  These community programs cover distributed solar, storage, and now even “microgrid clusters.”  (See backup slides for more</a:t>
            </a:r>
            <a:r>
              <a:rPr lang="mr-IN" sz="1800" dirty="0">
                <a:solidFill>
                  <a:schemeClr val="tx1"/>
                </a:solidFill>
                <a:latin typeface="Arial" panose="020B0604020202020204" pitchFamily="34" charset="0"/>
                <a:cs typeface="Arial" panose="020B0604020202020204" pitchFamily="34" charset="0"/>
              </a:rPr>
              <a:t>…</a:t>
            </a:r>
            <a:r>
              <a:rPr lang="en-US" sz="1800" dirty="0">
                <a:solidFill>
                  <a:schemeClr val="tx1"/>
                </a:solidFill>
                <a:latin typeface="Arial" panose="020B0604020202020204" pitchFamily="34" charset="0"/>
                <a:cs typeface="Arial" panose="020B0604020202020204" pitchFamily="34" charset="0"/>
              </a:rPr>
              <a:t>)</a:t>
            </a:r>
          </a:p>
          <a:p>
            <a:pPr marL="0" indent="0" algn="ctr">
              <a:spcBef>
                <a:spcPts val="0"/>
              </a:spcBef>
              <a:buNone/>
            </a:pPr>
            <a:endParaRPr lang="en-US" sz="18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b="1" dirty="0">
                <a:solidFill>
                  <a:schemeClr val="tx1"/>
                </a:solidFill>
                <a:latin typeface="Arial" panose="020B0604020202020204" pitchFamily="34" charset="0"/>
                <a:cs typeface="Arial" panose="020B0604020202020204" pitchFamily="34" charset="0"/>
              </a:rPr>
              <a:t>Vermont</a:t>
            </a:r>
          </a:p>
          <a:p>
            <a:pPr>
              <a:spcBef>
                <a:spcPts val="0"/>
              </a:spcBef>
              <a:buFont typeface="Arial" charset="0"/>
              <a:buChar char="•"/>
            </a:pPr>
            <a:r>
              <a:rPr lang="en-US" sz="1600" b="1" dirty="0">
                <a:solidFill>
                  <a:schemeClr val="tx1"/>
                </a:solidFill>
                <a:latin typeface="Arial" panose="020B0604020202020204" pitchFamily="34" charset="0"/>
                <a:cs typeface="Arial" panose="020B0604020202020204" pitchFamily="34" charset="0"/>
              </a:rPr>
              <a:t>Massachusetts</a:t>
            </a:r>
          </a:p>
          <a:p>
            <a:pPr>
              <a:spcBef>
                <a:spcPts val="0"/>
              </a:spcBef>
              <a:buFont typeface="Arial" charset="0"/>
              <a:buChar char="•"/>
            </a:pPr>
            <a:r>
              <a:rPr lang="en-US" sz="1600" b="1" dirty="0">
                <a:solidFill>
                  <a:schemeClr val="tx1"/>
                </a:solidFill>
                <a:latin typeface="Arial" panose="020B0604020202020204" pitchFamily="34" charset="0"/>
                <a:cs typeface="Arial" panose="020B0604020202020204" pitchFamily="34" charset="0"/>
              </a:rPr>
              <a:t>Connecticut</a:t>
            </a:r>
          </a:p>
          <a:p>
            <a:pPr>
              <a:spcBef>
                <a:spcPts val="0"/>
              </a:spcBef>
              <a:buFont typeface="Arial" charset="0"/>
              <a:buChar char="•"/>
            </a:pPr>
            <a:r>
              <a:rPr lang="en-US" sz="1600" b="1" dirty="0">
                <a:solidFill>
                  <a:schemeClr val="tx1"/>
                </a:solidFill>
                <a:latin typeface="Arial" panose="020B0604020202020204" pitchFamily="34" charset="0"/>
                <a:cs typeface="Arial" panose="020B0604020202020204" pitchFamily="34" charset="0"/>
              </a:rPr>
              <a:t>Minnesota</a:t>
            </a:r>
          </a:p>
          <a:p>
            <a:pPr>
              <a:spcBef>
                <a:spcPts val="0"/>
              </a:spcBef>
              <a:buFont typeface="Arial" charset="0"/>
              <a:buChar char="•"/>
            </a:pPr>
            <a:r>
              <a:rPr lang="en-US" sz="1600" b="1" dirty="0">
                <a:solidFill>
                  <a:schemeClr val="tx1"/>
                </a:solidFill>
                <a:latin typeface="Arial" panose="020B0604020202020204" pitchFamily="34" charset="0"/>
                <a:cs typeface="Arial" panose="020B0604020202020204" pitchFamily="34" charset="0"/>
              </a:rPr>
              <a:t>Illinois</a:t>
            </a:r>
          </a:p>
          <a:p>
            <a:pPr>
              <a:spcBef>
                <a:spcPts val="0"/>
              </a:spcBef>
              <a:buFont typeface="Arial" charset="0"/>
              <a:buChar char="•"/>
            </a:pPr>
            <a:endParaRPr lang="en-US" sz="18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endParaRPr lang="en-US" sz="18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endParaRPr lang="en-US" sz="1600" dirty="0">
              <a:solidFill>
                <a:schemeClr val="tx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10330" y="2796659"/>
            <a:ext cx="2319852" cy="1404755"/>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20441" y="3660357"/>
            <a:ext cx="1092628" cy="641325"/>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7376" y="2796659"/>
            <a:ext cx="923357" cy="56624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29711" y="1464599"/>
            <a:ext cx="951022" cy="1209088"/>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09138" y="5177981"/>
            <a:ext cx="1462819" cy="877114"/>
          </a:xfrm>
          <a:prstGeom prst="rect">
            <a:avLst/>
          </a:prstGeom>
        </p:spPr>
      </p:pic>
      <p:pic>
        <p:nvPicPr>
          <p:cNvPr id="11" name="Picture 10"/>
          <p:cNvPicPr>
            <a:picLocks noChangeAspect="1"/>
          </p:cNvPicPr>
          <p:nvPr/>
        </p:nvPicPr>
        <p:blipFill>
          <a:blip r:embed="rId7"/>
          <a:stretch>
            <a:fillRect/>
          </a:stretch>
        </p:blipFill>
        <p:spPr>
          <a:xfrm>
            <a:off x="2200006" y="3852647"/>
            <a:ext cx="1470407" cy="1478528"/>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93171" y="3282549"/>
            <a:ext cx="1425365" cy="1116723"/>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993170" y="4511204"/>
            <a:ext cx="1425367" cy="788703"/>
          </a:xfrm>
          <a:prstGeom prst="rect">
            <a:avLst/>
          </a:prstGeom>
        </p:spPr>
      </p:pic>
      <p:pic>
        <p:nvPicPr>
          <p:cNvPr id="15" name="Picture 1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103" y="5774425"/>
            <a:ext cx="1156696" cy="666696"/>
          </a:xfrm>
          <a:prstGeom prst="rect">
            <a:avLst/>
          </a:prstGeom>
        </p:spPr>
      </p:pic>
      <p:pic>
        <p:nvPicPr>
          <p:cNvPr id="16" name="Picture 15"/>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20782" y="4318877"/>
            <a:ext cx="1144878" cy="1455548"/>
          </a:xfrm>
          <a:prstGeom prst="rect">
            <a:avLst/>
          </a:prstGeom>
        </p:spPr>
      </p:pic>
    </p:spTree>
    <p:extLst>
      <p:ext uri="{BB962C8B-B14F-4D97-AF65-F5344CB8AC3E}">
        <p14:creationId xmlns:p14="http://schemas.microsoft.com/office/powerpoint/2010/main" val="19067405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800" b="1" dirty="0">
                <a:solidFill>
                  <a:schemeClr val="bg1"/>
                </a:solidFill>
                <a:latin typeface="Arial" charset="0"/>
                <a:cs typeface="Arial" charset="0"/>
              </a:rPr>
              <a:t>Moving forward: Puerto Rico</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304800" y="914400"/>
            <a:ext cx="8229600" cy="5194300"/>
          </a:xfrm>
        </p:spPr>
        <p:txBody>
          <a:bodyPr>
            <a:noAutofit/>
          </a:bodyPr>
          <a:lstStyle/>
          <a:p>
            <a:pPr marL="114300" lvl="1" indent="0" algn="ctr">
              <a:buClr>
                <a:srgbClr val="FFFF00"/>
              </a:buClr>
              <a:buNone/>
            </a:pPr>
            <a:r>
              <a:rPr lang="en-US" sz="1800" dirty="0">
                <a:latin typeface="Arial" panose="020B0604020202020204" pitchFamily="34" charset="0"/>
                <a:ea typeface="Arial" charset="0"/>
                <a:cs typeface="Arial" panose="020B0604020202020204" pitchFamily="34" charset="0"/>
              </a:rPr>
              <a:t>Puerto Rico rebuild highlights: the “Build Back Better” plan</a:t>
            </a:r>
          </a:p>
          <a:p>
            <a:pPr marL="114300" lvl="1" indent="0" algn="ctr">
              <a:buClr>
                <a:schemeClr val="tx1"/>
              </a:buClr>
              <a:buNone/>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panose="020B0604020202020204" pitchFamily="34" charset="0"/>
              <a:buChar char="•"/>
            </a:pPr>
            <a:r>
              <a:rPr lang="en-US" sz="1600" dirty="0">
                <a:latin typeface="Arial" panose="020B0604020202020204" pitchFamily="34" charset="0"/>
                <a:ea typeface="Arial" charset="0"/>
                <a:cs typeface="Arial" panose="020B0604020202020204" pitchFamily="34" charset="0"/>
              </a:rPr>
              <a:t>A unique opportunity to rebuild and update the power system to 21</a:t>
            </a:r>
            <a:r>
              <a:rPr lang="en-US" sz="1600" baseline="30000" dirty="0">
                <a:latin typeface="Arial" panose="020B0604020202020204" pitchFamily="34" charset="0"/>
                <a:ea typeface="Arial" charset="0"/>
                <a:cs typeface="Arial" panose="020B0604020202020204" pitchFamily="34" charset="0"/>
              </a:rPr>
              <a:t>st</a:t>
            </a:r>
            <a:r>
              <a:rPr lang="en-US" sz="1600" dirty="0">
                <a:latin typeface="Arial" panose="020B0604020202020204" pitchFamily="34" charset="0"/>
                <a:ea typeface="Arial" charset="0"/>
                <a:cs typeface="Arial" panose="020B0604020202020204" pitchFamily="34" charset="0"/>
              </a:rPr>
              <a:t>-century technologies and best practices, rethinking how power is generated and distributed. </a:t>
            </a: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endParaRPr lang="en-US" sz="14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r>
              <a:rPr lang="en-US" sz="1600" dirty="0">
                <a:latin typeface="Arial" panose="020B0604020202020204" pitchFamily="34" charset="0"/>
                <a:ea typeface="Arial" charset="0"/>
                <a:cs typeface="Arial" panose="020B0604020202020204" pitchFamily="34" charset="0"/>
              </a:rPr>
              <a:t>Hurricanes Maria and Irma decimated T&amp;D lines across the island and caused widespread wind and flooding damage to substations, generation, and distribution facilities.</a:t>
            </a:r>
            <a:endParaRPr lang="en-US" sz="1000" dirty="0">
              <a:latin typeface="Arial" panose="020B0604020202020204" pitchFamily="34" charset="0"/>
              <a:ea typeface="Arial" charset="0"/>
              <a:cs typeface="Arial" panose="020B0604020202020204" pitchFamily="34" charset="0"/>
            </a:endParaRPr>
          </a:p>
          <a:p>
            <a:pPr marL="400050" lvl="1">
              <a:buClr>
                <a:schemeClr val="tx1"/>
              </a:buClr>
              <a:buFont typeface="Arial" charset="0"/>
              <a:buChar char="•"/>
            </a:pPr>
            <a:r>
              <a:rPr lang="en-US" sz="1600" dirty="0">
                <a:latin typeface="Arial" panose="020B0604020202020204" pitchFamily="34" charset="0"/>
                <a:ea typeface="Arial" charset="0"/>
                <a:cs typeface="Arial" panose="020B0604020202020204" pitchFamily="34" charset="0"/>
              </a:rPr>
              <a:t>Damage from the hurricanes resulted in the longest power outage in US history.</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7978" y="2181622"/>
            <a:ext cx="6206444" cy="2291084"/>
          </a:xfrm>
          <a:prstGeom prst="rect">
            <a:avLst/>
          </a:prstGeom>
        </p:spPr>
      </p:pic>
    </p:spTree>
    <p:extLst>
      <p:ext uri="{BB962C8B-B14F-4D97-AF65-F5344CB8AC3E}">
        <p14:creationId xmlns:p14="http://schemas.microsoft.com/office/powerpoint/2010/main" val="2068434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0850" y="5306913"/>
            <a:ext cx="8242300" cy="829192"/>
          </a:xfrm>
          <a:prstGeom prst="roundRect">
            <a:avLst/>
          </a:prstGeom>
          <a:gradFill>
            <a:gsLst>
              <a:gs pos="0">
                <a:schemeClr val="tx2">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18" name="Title 1"/>
          <p:cNvSpPr>
            <a:spLocks noGrp="1"/>
          </p:cNvSpPr>
          <p:nvPr>
            <p:ph type="title" idx="4294967295"/>
          </p:nvPr>
        </p:nvSpPr>
        <p:spPr>
          <a:xfrm>
            <a:off x="0" y="0"/>
            <a:ext cx="7315200" cy="762000"/>
          </a:xfrm>
        </p:spPr>
        <p:txBody>
          <a:bodyPr>
            <a:normAutofit/>
          </a:bodyPr>
          <a:lstStyle/>
          <a:p>
            <a:pPr algn="l"/>
            <a:r>
              <a:rPr lang="en-US" sz="2800" b="1" dirty="0">
                <a:solidFill>
                  <a:schemeClr val="bg1"/>
                </a:solidFill>
                <a:latin typeface="Arial" charset="0"/>
                <a:cs typeface="Arial" charset="0"/>
              </a:rPr>
              <a:t>Moving forward: Puerto Rico</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227392" y="968375"/>
            <a:ext cx="6220636" cy="4213226"/>
          </a:xfrm>
        </p:spPr>
        <p:txBody>
          <a:bodyPr>
            <a:noAutofit/>
          </a:bodyPr>
          <a:lstStyle/>
          <a:p>
            <a:pPr marL="114300" lvl="1" indent="0" algn="ctr">
              <a:buClr>
                <a:srgbClr val="FFFF00"/>
              </a:buClr>
              <a:buNone/>
            </a:pPr>
            <a:r>
              <a:rPr lang="en-US" sz="1800" dirty="0">
                <a:latin typeface="Arial" panose="020B0604020202020204" pitchFamily="34" charset="0"/>
                <a:ea typeface="Arial" charset="0"/>
                <a:cs typeface="Arial" panose="020B0604020202020204" pitchFamily="34" charset="0"/>
              </a:rPr>
              <a:t>Puerto Rico rebuild highlights: the “Build Back Better” plan</a:t>
            </a:r>
          </a:p>
          <a:p>
            <a:pPr marL="114300" lvl="1" indent="0">
              <a:spcBef>
                <a:spcPts val="0"/>
              </a:spcBef>
              <a:buClr>
                <a:srgbClr val="FFFF00"/>
              </a:buClr>
              <a:buNone/>
            </a:pPr>
            <a:endParaRPr lang="en-US" sz="1600" dirty="0">
              <a:latin typeface="Arial" panose="020B0604020202020204" pitchFamily="34" charset="0"/>
              <a:ea typeface="Arial" charset="0"/>
              <a:cs typeface="Arial" panose="020B0604020202020204" pitchFamily="34" charset="0"/>
            </a:endParaRPr>
          </a:p>
          <a:p>
            <a:pPr marL="400050" lvl="1">
              <a:spcBef>
                <a:spcPts val="0"/>
              </a:spcBef>
              <a:buClr>
                <a:schemeClr val="tx1"/>
              </a:buClr>
              <a:buFont typeface="Arial" charset="0"/>
              <a:buChar char="•"/>
            </a:pPr>
            <a:r>
              <a:rPr lang="en-US" sz="1600" b="1" dirty="0">
                <a:latin typeface="Arial" panose="020B0604020202020204" pitchFamily="34" charset="0"/>
                <a:ea typeface="Arial" charset="0"/>
                <a:cs typeface="Arial" panose="020B0604020202020204" pitchFamily="34" charset="0"/>
              </a:rPr>
              <a:t>Team</a:t>
            </a:r>
            <a:r>
              <a:rPr lang="en-US" sz="1600" dirty="0">
                <a:latin typeface="Arial" panose="020B0604020202020204" pitchFamily="34" charset="0"/>
                <a:ea typeface="Arial" charset="0"/>
                <a:cs typeface="Arial" panose="020B0604020202020204" pitchFamily="34" charset="0"/>
              </a:rPr>
              <a:t>: Features many grid and energy experts including NY Power Authority, Con Ed, Edison International, EPRI, PSE&amp;G Long Island, DOE, SEPA, Puerto Rico Electric Power Authority, Navigant Consulting, NREL, PNNL, Grid Modernization Lab Consortium</a:t>
            </a:r>
          </a:p>
          <a:p>
            <a:pPr marL="400050" lvl="1">
              <a:spcBef>
                <a:spcPts val="0"/>
              </a:spcBef>
              <a:buClr>
                <a:schemeClr val="tx1"/>
              </a:buClr>
              <a:buFont typeface="Arial" charset="0"/>
              <a:buChar char="•"/>
            </a:pPr>
            <a:endParaRPr lang="en-US" sz="800" b="1" dirty="0">
              <a:latin typeface="Arial" panose="020B0604020202020204" pitchFamily="34" charset="0"/>
              <a:ea typeface="Arial" charset="0"/>
              <a:cs typeface="Arial" panose="020B0604020202020204" pitchFamily="34" charset="0"/>
            </a:endParaRPr>
          </a:p>
          <a:p>
            <a:pPr marL="400050" lvl="1">
              <a:spcBef>
                <a:spcPts val="0"/>
              </a:spcBef>
              <a:buClr>
                <a:schemeClr val="tx1"/>
              </a:buClr>
              <a:buFont typeface="Arial" charset="0"/>
              <a:buChar char="•"/>
            </a:pPr>
            <a:r>
              <a:rPr lang="en-US" sz="1600" b="1" dirty="0">
                <a:latin typeface="Arial" panose="020B0604020202020204" pitchFamily="34" charset="0"/>
                <a:ea typeface="Arial" charset="0"/>
                <a:cs typeface="Arial" panose="020B0604020202020204" pitchFamily="34" charset="0"/>
              </a:rPr>
              <a:t>Goal</a:t>
            </a:r>
            <a:r>
              <a:rPr lang="en-US" sz="1600" dirty="0">
                <a:latin typeface="Arial" panose="020B0604020202020204" pitchFamily="34" charset="0"/>
                <a:ea typeface="Arial" charset="0"/>
                <a:cs typeface="Arial" panose="020B0604020202020204" pitchFamily="34" charset="0"/>
              </a:rPr>
              <a:t>: Implement resilience and hardening measures designed to increase the capability of Puerto Rico’s electric power grid to withstand future storms</a:t>
            </a:r>
          </a:p>
          <a:p>
            <a:pPr marL="400050" lvl="1">
              <a:spcBef>
                <a:spcPts val="0"/>
              </a:spcBef>
              <a:buClr>
                <a:schemeClr val="tx1"/>
              </a:buClr>
              <a:buFont typeface="Arial" charset="0"/>
              <a:buChar char="•"/>
            </a:pPr>
            <a:endParaRPr lang="en-US" sz="800" b="1" dirty="0">
              <a:latin typeface="Arial" panose="020B0604020202020204" pitchFamily="34" charset="0"/>
              <a:ea typeface="Arial" charset="0"/>
              <a:cs typeface="Arial" panose="020B0604020202020204" pitchFamily="34" charset="0"/>
            </a:endParaRPr>
          </a:p>
          <a:p>
            <a:pPr marL="400050" lvl="1">
              <a:spcBef>
                <a:spcPts val="0"/>
              </a:spcBef>
              <a:buClr>
                <a:schemeClr val="tx1"/>
              </a:buClr>
              <a:buFont typeface="Arial" charset="0"/>
              <a:buChar char="•"/>
            </a:pPr>
            <a:r>
              <a:rPr lang="en-US" sz="1600" b="1" dirty="0">
                <a:latin typeface="Arial" panose="020B0604020202020204" pitchFamily="34" charset="0"/>
                <a:ea typeface="Arial" charset="0"/>
                <a:cs typeface="Arial" panose="020B0604020202020204" pitchFamily="34" charset="0"/>
              </a:rPr>
              <a:t>Recommendation</a:t>
            </a:r>
            <a:r>
              <a:rPr lang="en-US" sz="1600" dirty="0">
                <a:latin typeface="Arial" panose="020B0604020202020204" pitchFamily="34" charset="0"/>
                <a:ea typeface="Arial" charset="0"/>
                <a:cs typeface="Arial" panose="020B0604020202020204" pitchFamily="34" charset="0"/>
              </a:rPr>
              <a:t>: Use modern grid technologies and control systems, renewable energy resources, and new technologies such as energy storage and microgrids to make energy </a:t>
            </a:r>
            <a:r>
              <a:rPr lang="en-US" sz="1600" b="1" dirty="0">
                <a:latin typeface="Arial" panose="020B0604020202020204" pitchFamily="34" charset="0"/>
                <a:ea typeface="Arial" charset="0"/>
                <a:cs typeface="Arial" panose="020B0604020202020204" pitchFamily="34" charset="0"/>
              </a:rPr>
              <a:t>abundant, affordable, resilient, and sustainable</a:t>
            </a:r>
            <a:r>
              <a:rPr lang="en-US" sz="1600" dirty="0">
                <a:latin typeface="Arial" panose="020B0604020202020204" pitchFamily="34" charset="0"/>
                <a:ea typeface="Arial" charset="0"/>
                <a:cs typeface="Arial" panose="020B0604020202020204" pitchFamily="34" charset="0"/>
              </a:rPr>
              <a:t>. Lowers the dependence on large central generating stations.  </a:t>
            </a:r>
          </a:p>
        </p:txBody>
      </p:sp>
      <p:sp>
        <p:nvSpPr>
          <p:cNvPr id="2" name="TextBox 1"/>
          <p:cNvSpPr txBox="1"/>
          <p:nvPr/>
        </p:nvSpPr>
        <p:spPr>
          <a:xfrm>
            <a:off x="450850" y="5433913"/>
            <a:ext cx="8242300" cy="584775"/>
          </a:xfrm>
          <a:prstGeom prst="rect">
            <a:avLst/>
          </a:prstGeom>
          <a:noFill/>
        </p:spPr>
        <p:txBody>
          <a:bodyPr wrap="square" rtlCol="0">
            <a:spAutoFit/>
          </a:bodyPr>
          <a:lstStyle/>
          <a:p>
            <a:pPr marL="114300" lvl="1" indent="0" algn="ctr">
              <a:buClr>
                <a:schemeClr val="tx1"/>
              </a:buClr>
              <a:buNone/>
            </a:pPr>
            <a:r>
              <a:rPr lang="en-US" sz="1600" b="1" dirty="0">
                <a:latin typeface="Arial" charset="0"/>
                <a:ea typeface="Arial" charset="0"/>
                <a:cs typeface="Arial" charset="0"/>
              </a:rPr>
              <a:t>This modern power system design will provide a model for the industry while promoting private investments in the use of clean energy for a low-carbon future.</a:t>
            </a: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9620" y="1213820"/>
            <a:ext cx="1727578" cy="385522"/>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13112" y="1685452"/>
            <a:ext cx="1445510" cy="695987"/>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07264" y="3111444"/>
            <a:ext cx="1735628" cy="433907"/>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18976" y="3733153"/>
            <a:ext cx="1705540" cy="511662"/>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124700" y="4307897"/>
            <a:ext cx="2019300" cy="719644"/>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948300" y="2425027"/>
            <a:ext cx="2107575" cy="395425"/>
          </a:xfrm>
          <a:prstGeom prst="rect">
            <a:avLst/>
          </a:prstGeom>
        </p:spPr>
      </p:pic>
    </p:spTree>
    <p:extLst>
      <p:ext uri="{BB962C8B-B14F-4D97-AF65-F5344CB8AC3E}">
        <p14:creationId xmlns:p14="http://schemas.microsoft.com/office/powerpoint/2010/main" val="20825877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3467" y="685292"/>
            <a:ext cx="5342108" cy="978408"/>
          </a:xfrm>
          <a:prstGeom prst="rect">
            <a:avLst/>
          </a:prstGeom>
        </p:spPr>
      </p:pic>
      <p:sp>
        <p:nvSpPr>
          <p:cNvPr id="4" name="TextBox 6"/>
          <p:cNvSpPr txBox="1">
            <a:spLocks noChangeArrowheads="1"/>
          </p:cNvSpPr>
          <p:nvPr/>
        </p:nvSpPr>
        <p:spPr bwMode="auto">
          <a:xfrm>
            <a:off x="0" y="2577236"/>
            <a:ext cx="9144000" cy="1015663"/>
          </a:xfrm>
          <a:prstGeom prst="rect">
            <a:avLst/>
          </a:prstGeom>
          <a:noFill/>
          <a:ln w="9525">
            <a:noFill/>
            <a:miter lim="800000"/>
            <a:headEnd/>
            <a:tailEnd/>
          </a:ln>
        </p:spPr>
        <p:txBody>
          <a:bodyPr wrap="square">
            <a:spAutoFit/>
          </a:bodyPr>
          <a:lstStyle/>
          <a:p>
            <a:pPr algn="ctr"/>
            <a:r>
              <a:rPr lang="en-US" sz="3200" dirty="0">
                <a:latin typeface="Helvetica" pitchFamily="34" charset="0"/>
              </a:rPr>
              <a:t>The Sonoma Community Microgrid Initiative </a:t>
            </a:r>
            <a:r>
              <a:rPr lang="en-US" sz="2800" dirty="0">
                <a:solidFill>
                  <a:schemeClr val="bg1"/>
                </a:solidFill>
                <a:latin typeface="Helvetica" charset="0"/>
              </a:rPr>
              <a:t>Part Part 3: Rebuilding resiliently in Sonoma</a:t>
            </a:r>
            <a:endParaRPr lang="en-US" sz="3200" dirty="0">
              <a:latin typeface="Helvetica" charset="0"/>
            </a:endParaRPr>
          </a:p>
        </p:txBody>
      </p:sp>
    </p:spTree>
    <p:extLst>
      <p:ext uri="{BB962C8B-B14F-4D97-AF65-F5344CB8AC3E}">
        <p14:creationId xmlns:p14="http://schemas.microsoft.com/office/powerpoint/2010/main" val="1259485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Sonoma Community Microgrid Initiative</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0" y="762000"/>
            <a:ext cx="6126747" cy="5753100"/>
          </a:xfrm>
        </p:spPr>
        <p:txBody>
          <a:bodyPr>
            <a:noAutofit/>
          </a:bodyPr>
          <a:lstStyle/>
          <a:p>
            <a:pPr marL="114300" indent="0" algn="ctr">
              <a:buClr>
                <a:srgbClr val="FFFF00"/>
              </a:buClr>
              <a:buNone/>
            </a:pPr>
            <a:r>
              <a:rPr lang="en-US" sz="2000" b="1" dirty="0">
                <a:latin typeface="Arial" panose="020B0604020202020204" pitchFamily="34" charset="0"/>
                <a:cs typeface="Arial" panose="020B0604020202020204" pitchFamily="34" charset="0"/>
              </a:rPr>
              <a:t>Objective: make </a:t>
            </a:r>
            <a:r>
              <a:rPr lang="en-US" sz="2000" b="1" dirty="0">
                <a:latin typeface="Arial" panose="020B0604020202020204" pitchFamily="34" charset="0"/>
                <a:ea typeface="Arial" charset="0"/>
                <a:cs typeface="Arial" panose="020B0604020202020204" pitchFamily="34" charset="0"/>
              </a:rPr>
              <a:t>energy abundant, affordable, resilient, and sustainable</a:t>
            </a:r>
            <a:endParaRPr lang="en-US" sz="2000" b="1" dirty="0">
              <a:latin typeface="Arial" panose="020B0604020202020204" pitchFamily="34" charset="0"/>
              <a:cs typeface="Arial" panose="020B0604020202020204" pitchFamily="34" charset="0"/>
            </a:endParaRPr>
          </a:p>
          <a:p>
            <a:pPr marL="114300" indent="0">
              <a:buClr>
                <a:srgbClr val="FFFF00"/>
              </a:buClr>
              <a:buNone/>
            </a:pPr>
            <a:endParaRPr lang="en-US" sz="1000" dirty="0">
              <a:latin typeface="Arial" panose="020B0604020202020204" pitchFamily="34" charset="0"/>
              <a:cs typeface="Arial" panose="020B0604020202020204" pitchFamily="34" charset="0"/>
            </a:endParaRPr>
          </a:p>
          <a:p>
            <a:pPr marL="457200">
              <a:buFont typeface="+mj-lt"/>
              <a:buAutoNum type="arabicPeriod"/>
            </a:pPr>
            <a:r>
              <a:rPr lang="en-US" sz="1600" b="1" dirty="0">
                <a:latin typeface="Arial" panose="020B0604020202020204" pitchFamily="34" charset="0"/>
                <a:cs typeface="Arial" panose="020B0604020202020204" pitchFamily="34" charset="0"/>
              </a:rPr>
              <a:t>Rebuild fire-destroyed areas with high levels of resilience and sustainability</a:t>
            </a:r>
            <a:r>
              <a:rPr lang="en-US" sz="1600" dirty="0">
                <a:latin typeface="Arial" panose="020B0604020202020204" pitchFamily="34" charset="0"/>
                <a:cs typeface="Arial" panose="020B0604020202020204" pitchFamily="34" charset="0"/>
              </a:rPr>
              <a:t> in homes, buildings, and grid, enabling a modern, distributed, and carbon-free system that delivers substantial economic, environmental, and resilience benefits.</a:t>
            </a:r>
          </a:p>
          <a:p>
            <a:pPr indent="-228600">
              <a:buFont typeface="+mj-lt"/>
              <a:buAutoNum type="arabicPeriod"/>
            </a:pPr>
            <a:endParaRPr lang="en-US" sz="800" dirty="0">
              <a:latin typeface="Arial" panose="020B0604020202020204" pitchFamily="34" charset="0"/>
              <a:cs typeface="Arial" panose="020B0604020202020204" pitchFamily="34" charset="0"/>
            </a:endParaRPr>
          </a:p>
          <a:p>
            <a:pPr marL="457200">
              <a:buFont typeface="+mj-lt"/>
              <a:buAutoNum type="arabicPeriod"/>
            </a:pPr>
            <a:r>
              <a:rPr lang="en-US" sz="1600" b="1" dirty="0">
                <a:latin typeface="Arial" panose="020B0604020202020204" pitchFamily="34" charset="0"/>
                <a:cs typeface="Arial" panose="020B0604020202020204" pitchFamily="34" charset="0"/>
              </a:rPr>
              <a:t>Establish a blueprint for rebuilding disaster-destroyed areas </a:t>
            </a:r>
            <a:r>
              <a:rPr lang="en-US" sz="1600" dirty="0">
                <a:latin typeface="Arial" panose="020B0604020202020204" pitchFamily="34" charset="0"/>
                <a:cs typeface="Arial" panose="020B0604020202020204" pitchFamily="34" charset="0"/>
              </a:rPr>
              <a:t>in a timely and cost-effective manner that also maximizes the economic and resilience value of energy as a critical resource to ratepayers, property owners, and municipalities.</a:t>
            </a:r>
          </a:p>
          <a:p>
            <a:pPr indent="-228600">
              <a:buFont typeface="+mj-lt"/>
              <a:buAutoNum type="arabicPeriod"/>
            </a:pPr>
            <a:endParaRPr lang="en-US" sz="800" dirty="0">
              <a:latin typeface="Arial" panose="020B0604020202020204" pitchFamily="34" charset="0"/>
              <a:cs typeface="Arial" panose="020B0604020202020204" pitchFamily="34" charset="0"/>
            </a:endParaRPr>
          </a:p>
          <a:p>
            <a:pPr marL="457200">
              <a:buFont typeface="+mj-lt"/>
              <a:buAutoNum type="arabicPeriod"/>
            </a:pPr>
            <a:r>
              <a:rPr lang="en-US" sz="1600" b="1" dirty="0">
                <a:latin typeface="Arial" panose="020B0604020202020204" pitchFamily="34" charset="0"/>
                <a:cs typeface="Arial" panose="020B0604020202020204" pitchFamily="34" charset="0"/>
              </a:rPr>
              <a:t>Provide a model for operating a modern distribution grid </a:t>
            </a:r>
            <a:r>
              <a:rPr lang="en-US" sz="1600" dirty="0">
                <a:latin typeface="Arial" panose="020B0604020202020204" pitchFamily="34" charset="0"/>
                <a:cs typeface="Arial" panose="020B0604020202020204" pitchFamily="34" charset="0"/>
              </a:rPr>
              <a:t>that incorporates optimal distributed energy resources, cost-effective local balancing, full interaction with the transmission system, and local energy markets — with resulting benefits across both grid operations and economics.  </a:t>
            </a:r>
          </a:p>
          <a:p>
            <a:pPr indent="-228600">
              <a:buFont typeface="+mj-lt"/>
              <a:buAutoNum type="arabicPeriod"/>
            </a:pPr>
            <a:endParaRPr lang="en-US" sz="800" dirty="0">
              <a:latin typeface="Arial" panose="020B0604020202020204" pitchFamily="34" charset="0"/>
              <a:cs typeface="Arial" panose="020B0604020202020204" pitchFamily="34" charset="0"/>
            </a:endParaRPr>
          </a:p>
          <a:p>
            <a:pPr marL="457200">
              <a:buFont typeface="+mj-lt"/>
              <a:buAutoNum type="arabicPeriod"/>
            </a:pPr>
            <a:r>
              <a:rPr lang="en-US" sz="1600" b="1" dirty="0">
                <a:latin typeface="Arial" panose="020B0604020202020204" pitchFamily="34" charset="0"/>
                <a:cs typeface="Arial" panose="020B0604020202020204" pitchFamily="34" charset="0"/>
              </a:rPr>
              <a:t>Ensure that building codes are advanced </a:t>
            </a:r>
            <a:r>
              <a:rPr lang="en-US" sz="1600" dirty="0">
                <a:latin typeface="Arial" panose="020B0604020202020204" pitchFamily="34" charset="0"/>
                <a:cs typeface="Arial" panose="020B0604020202020204" pitchFamily="34" charset="0"/>
              </a:rPr>
              <a:t>to achieve more resilient, safer, and cleaner building stock and communities.</a:t>
            </a:r>
          </a:p>
        </p:txBody>
      </p:sp>
      <p:pic>
        <p:nvPicPr>
          <p:cNvPr id="2" name="Picture 1"/>
          <p:cNvPicPr>
            <a:picLocks noChangeAspect="1"/>
          </p:cNvPicPr>
          <p:nvPr/>
        </p:nvPicPr>
        <p:blipFill>
          <a:blip r:embed="rId3"/>
          <a:stretch>
            <a:fillRect/>
          </a:stretch>
        </p:blipFill>
        <p:spPr>
          <a:xfrm>
            <a:off x="6335206" y="3733216"/>
            <a:ext cx="2590506" cy="1945689"/>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35206" y="1206165"/>
            <a:ext cx="2590505" cy="1741823"/>
          </a:xfrm>
          <a:prstGeom prst="rect">
            <a:avLst/>
          </a:prstGeom>
        </p:spPr>
      </p:pic>
    </p:spTree>
    <p:extLst>
      <p:ext uri="{BB962C8B-B14F-4D97-AF65-F5344CB8AC3E}">
        <p14:creationId xmlns:p14="http://schemas.microsoft.com/office/powerpoint/2010/main" val="16662470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15750" y="1734167"/>
            <a:ext cx="861809" cy="760844"/>
          </a:xfrm>
          <a:prstGeom prst="rect">
            <a:avLst/>
          </a:prstGeom>
        </p:spPr>
      </p:pic>
      <p:pic>
        <p:nvPicPr>
          <p:cNvPr id="34" name="Picture 3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7600" y="1779709"/>
            <a:ext cx="689136" cy="689902"/>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869" y="1796511"/>
            <a:ext cx="698500" cy="698500"/>
          </a:xfrm>
          <a:prstGeom prst="rect">
            <a:avLst/>
          </a:prstGeom>
        </p:spPr>
      </p:pic>
      <p:sp>
        <p:nvSpPr>
          <p:cNvPr id="36" name="Rectangle 35"/>
          <p:cNvSpPr/>
          <p:nvPr/>
        </p:nvSpPr>
        <p:spPr>
          <a:xfrm>
            <a:off x="133350" y="1569379"/>
            <a:ext cx="8877300" cy="2236158"/>
          </a:xfrm>
          <a:prstGeom prst="rect">
            <a:avLst/>
          </a:prstGeom>
          <a:solidFill>
            <a:schemeClr val="tx2">
              <a:lumMod val="40000"/>
              <a:lumOff val="60000"/>
              <a:alpha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latin typeface="Arial" panose="020B0604020202020204" pitchFamily="34" charset="0"/>
              <a:cs typeface="Arial" panose="020B0604020202020204" pitchFamily="34" charset="0"/>
            </a:endParaRPr>
          </a:p>
        </p:txBody>
      </p:sp>
      <p:sp>
        <p:nvSpPr>
          <p:cNvPr id="37" name="TextBox 36"/>
          <p:cNvSpPr txBox="1"/>
          <p:nvPr/>
        </p:nvSpPr>
        <p:spPr>
          <a:xfrm>
            <a:off x="134062" y="1835767"/>
            <a:ext cx="3024537" cy="1661993"/>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Energy </a:t>
            </a:r>
          </a:p>
          <a:p>
            <a:endParaRPr lang="en-US" sz="1400" b="1" dirty="0">
              <a:solidFill>
                <a:srgbClr val="000000"/>
              </a:solidFill>
              <a:latin typeface="Arial" panose="020B0604020202020204" pitchFamily="34" charset="0"/>
              <a:cs typeface="Arial" panose="020B0604020202020204" pitchFamily="34" charset="0"/>
            </a:endParaRPr>
          </a:p>
          <a:p>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Cost parity</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Solar vs. NG</a:t>
            </a:r>
            <a:r>
              <a:rPr lang="en-US" sz="1400" dirty="0">
                <a:latin typeface="Arial" panose="020B0604020202020204" pitchFamily="34" charset="0"/>
                <a:cs typeface="Arial" panose="020B0604020202020204" pitchFamily="34" charset="0"/>
              </a:rPr>
              <a:t>, LCOE</a:t>
            </a:r>
            <a:endParaRPr lang="en-US" sz="1400"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$150M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Spent locally vs. remotely</a:t>
            </a:r>
          </a:p>
          <a:p>
            <a:r>
              <a:rPr lang="en-US" sz="1400" b="1" dirty="0">
                <a:solidFill>
                  <a:srgbClr val="000000"/>
                </a:solidFill>
                <a:latin typeface="Arial" panose="020B0604020202020204" pitchFamily="34" charset="0"/>
                <a:cs typeface="Arial" panose="020B0604020202020204" pitchFamily="34" charset="0"/>
              </a:rPr>
              <a:t>$50M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Avoided transmission costs </a:t>
            </a:r>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$20M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Avoided power interruptions</a:t>
            </a:r>
          </a:p>
        </p:txBody>
      </p:sp>
      <p:sp>
        <p:nvSpPr>
          <p:cNvPr id="38" name="TextBox 37"/>
          <p:cNvSpPr txBox="1"/>
          <p:nvPr/>
        </p:nvSpPr>
        <p:spPr>
          <a:xfrm>
            <a:off x="3265666" y="1835767"/>
            <a:ext cx="2638068" cy="1877437"/>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Economic</a:t>
            </a:r>
          </a:p>
          <a:p>
            <a:endParaRPr lang="en-US" sz="1400" b="1" dirty="0">
              <a:latin typeface="Arial" panose="020B0604020202020204" pitchFamily="34" charset="0"/>
              <a:cs typeface="Arial" panose="020B0604020202020204" pitchFamily="34" charset="0"/>
            </a:endParaRPr>
          </a:p>
          <a:p>
            <a:endParaRPr lang="en-US" sz="1400" b="1"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$120M</a:t>
            </a:r>
            <a:r>
              <a:rPr lang="en-US" sz="1400" dirty="0">
                <a:latin typeface="Arial" panose="020B0604020202020204" pitchFamily="34" charset="0"/>
                <a:cs typeface="Arial" panose="020B0604020202020204" pitchFamily="34" charset="0"/>
              </a:rPr>
              <a:t>: New </a:t>
            </a:r>
            <a:r>
              <a:rPr lang="en-US" sz="1400" dirty="0">
                <a:solidFill>
                  <a:srgbClr val="000000"/>
                </a:solidFill>
                <a:latin typeface="Arial" panose="020B0604020202020204" pitchFamily="34" charset="0"/>
                <a:cs typeface="Arial" panose="020B0604020202020204" pitchFamily="34" charset="0"/>
              </a:rPr>
              <a:t>regional impact</a:t>
            </a:r>
          </a:p>
          <a:p>
            <a:pPr lvl="0"/>
            <a:r>
              <a:rPr lang="en-US" sz="1400" b="1" dirty="0">
                <a:solidFill>
                  <a:srgbClr val="000000"/>
                </a:solidFill>
                <a:latin typeface="Arial" panose="020B0604020202020204" pitchFamily="34" charset="0"/>
                <a:cs typeface="Arial" panose="020B0604020202020204" pitchFamily="34" charset="0"/>
              </a:rPr>
              <a:t>$60M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Added local wages</a:t>
            </a:r>
          </a:p>
          <a:p>
            <a:pPr lvl="0"/>
            <a:r>
              <a:rPr lang="en-US" sz="1400" b="1" dirty="0">
                <a:latin typeface="Arial" panose="020B0604020202020204" pitchFamily="34" charset="0"/>
                <a:cs typeface="Arial" panose="020B0604020202020204" pitchFamily="34" charset="0"/>
              </a:rPr>
              <a:t>1,000 job-years</a:t>
            </a:r>
            <a:r>
              <a:rPr lang="en-US" sz="1400" dirty="0">
                <a:latin typeface="Arial" panose="020B0604020202020204" pitchFamily="34" charset="0"/>
                <a:cs typeface="Arial" panose="020B0604020202020204" pitchFamily="34" charset="0"/>
              </a:rPr>
              <a:t>:</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New near-term and ongoing employment</a:t>
            </a:r>
          </a:p>
          <a:p>
            <a:r>
              <a:rPr lang="en-US" sz="1400" b="1" dirty="0">
                <a:solidFill>
                  <a:srgbClr val="000000"/>
                </a:solidFill>
                <a:latin typeface="Arial" panose="020B0604020202020204" pitchFamily="34" charset="0"/>
                <a:cs typeface="Arial" panose="020B0604020202020204" pitchFamily="34" charset="0"/>
              </a:rPr>
              <a:t>$6M</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Site leasing income</a:t>
            </a:r>
          </a:p>
        </p:txBody>
      </p:sp>
      <p:sp>
        <p:nvSpPr>
          <p:cNvPr id="40" name="TextBox 39"/>
          <p:cNvSpPr txBox="1"/>
          <p:nvPr/>
        </p:nvSpPr>
        <p:spPr>
          <a:xfrm>
            <a:off x="6481794" y="1835767"/>
            <a:ext cx="2471706" cy="1877437"/>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 Environmental</a:t>
            </a:r>
          </a:p>
          <a:p>
            <a:endParaRPr lang="en-US" sz="1400" b="1" dirty="0">
              <a:solidFill>
                <a:srgbClr val="000000"/>
              </a:solidFill>
              <a:latin typeface="Arial" panose="020B0604020202020204" pitchFamily="34" charset="0"/>
              <a:cs typeface="Arial" panose="020B0604020202020204" pitchFamily="34" charset="0"/>
            </a:endParaRPr>
          </a:p>
          <a:p>
            <a:endParaRPr lang="en-US" sz="1400" b="1" dirty="0">
              <a:solidFill>
                <a:srgbClr val="000000"/>
              </a:solidFill>
              <a:latin typeface="Arial" panose="020B0604020202020204" pitchFamily="34" charset="0"/>
              <a:cs typeface="Arial" panose="020B0604020202020204" pitchFamily="34" charset="0"/>
            </a:endParaRPr>
          </a:p>
          <a:p>
            <a:r>
              <a:rPr lang="en-US" sz="1400" b="1" dirty="0">
                <a:solidFill>
                  <a:srgbClr val="000000"/>
                </a:solidFill>
                <a:latin typeface="Arial" panose="020B0604020202020204" pitchFamily="34" charset="0"/>
                <a:cs typeface="Arial" panose="020B0604020202020204" pitchFamily="34" charset="0"/>
              </a:rPr>
              <a:t>46M pounds</a:t>
            </a:r>
            <a:r>
              <a:rPr lang="en-US" sz="1400" dirty="0">
                <a:solidFill>
                  <a:srgbClr val="000000"/>
                </a:solidFill>
                <a:latin typeface="Arial" panose="020B0604020202020204" pitchFamily="34" charset="0"/>
                <a:cs typeface="Arial" panose="020B0604020202020204" pitchFamily="34" charset="0"/>
              </a:rPr>
              <a:t>:</a:t>
            </a:r>
            <a:r>
              <a:rPr lang="en-US" sz="1400" b="1"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Annual reductions in GHG</a:t>
            </a:r>
            <a:r>
              <a:rPr lang="en-US" sz="1400" baseline="-250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emissions</a:t>
            </a:r>
          </a:p>
          <a:p>
            <a:pPr lvl="0"/>
            <a:r>
              <a:rPr lang="en-US" sz="1400" b="1" dirty="0">
                <a:solidFill>
                  <a:srgbClr val="000000"/>
                </a:solidFill>
                <a:latin typeface="Arial" panose="020B0604020202020204" pitchFamily="34" charset="0"/>
                <a:cs typeface="Arial" panose="020B0604020202020204" pitchFamily="34" charset="0"/>
              </a:rPr>
              <a:t>10M gallons</a:t>
            </a:r>
            <a:r>
              <a:rPr lang="en-US" sz="1400" dirty="0">
                <a:solidFill>
                  <a:srgbClr val="000000"/>
                </a:solidFill>
                <a:latin typeface="Arial" panose="020B0604020202020204" pitchFamily="34" charset="0"/>
                <a:cs typeface="Arial" panose="020B0604020202020204" pitchFamily="34" charset="0"/>
              </a:rPr>
              <a:t>: Annual water savings</a:t>
            </a:r>
          </a:p>
          <a:p>
            <a:pPr lvl="0"/>
            <a:r>
              <a:rPr lang="en-US" sz="1400" b="1" dirty="0">
                <a:solidFill>
                  <a:srgbClr val="000000"/>
                </a:solidFill>
                <a:latin typeface="Arial" panose="020B0604020202020204" pitchFamily="34" charset="0"/>
                <a:cs typeface="Arial" panose="020B0604020202020204" pitchFamily="34" charset="0"/>
              </a:rPr>
              <a:t>225</a:t>
            </a:r>
            <a:r>
              <a:rPr lang="en-US" sz="1400" dirty="0">
                <a:solidFill>
                  <a:srgbClr val="000000"/>
                </a:solidFill>
                <a:latin typeface="Arial" panose="020B0604020202020204" pitchFamily="34" charset="0"/>
                <a:cs typeface="Arial" panose="020B0604020202020204" pitchFamily="34" charset="0"/>
              </a:rPr>
              <a:t>: Acres of land preserved</a:t>
            </a:r>
          </a:p>
        </p:txBody>
      </p:sp>
      <p:pic>
        <p:nvPicPr>
          <p:cNvPr id="41" name="Picture 4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7502" y="3966192"/>
            <a:ext cx="2496365" cy="2244108"/>
          </a:xfrm>
          <a:prstGeom prst="rect">
            <a:avLst/>
          </a:prstGeom>
        </p:spPr>
      </p:pic>
      <p:sp>
        <p:nvSpPr>
          <p:cNvPr id="42" name="TextBox 41"/>
          <p:cNvSpPr txBox="1"/>
          <p:nvPr/>
        </p:nvSpPr>
        <p:spPr>
          <a:xfrm>
            <a:off x="324591" y="3967161"/>
            <a:ext cx="2501054" cy="738664"/>
          </a:xfrm>
          <a:prstGeom prst="rect">
            <a:avLst/>
          </a:prstGeom>
          <a:solidFill>
            <a:schemeClr val="bg1">
              <a:lumMod val="50000"/>
              <a:alpha val="8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Example: </a:t>
            </a:r>
            <a:r>
              <a:rPr lang="en-US" sz="1400" dirty="0">
                <a:latin typeface="Arial" panose="020B0604020202020204" pitchFamily="34" charset="0"/>
                <a:cs typeface="Arial" panose="020B0604020202020204" pitchFamily="34" charset="0"/>
              </a:rPr>
              <a:t>Large</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rooftop</a:t>
            </a:r>
          </a:p>
          <a:p>
            <a:pPr marL="171450" indent="-171450">
              <a:buFont typeface="Arial"/>
              <a:buChar char="•"/>
            </a:pPr>
            <a:r>
              <a:rPr lang="en-US" sz="1400" dirty="0">
                <a:latin typeface="Arial" panose="020B0604020202020204" pitchFamily="34" charset="0"/>
                <a:cs typeface="Arial" panose="020B0604020202020204" pitchFamily="34" charset="0"/>
              </a:rPr>
              <a:t>PV sq. </a:t>
            </a:r>
            <a:r>
              <a:rPr lang="en-US" sz="1400" dirty="0" err="1">
                <a:latin typeface="Arial" panose="020B0604020202020204" pitchFamily="34" charset="0"/>
                <a:cs typeface="Arial" panose="020B0604020202020204" pitchFamily="34" charset="0"/>
              </a:rPr>
              <a:t>ft</a:t>
            </a:r>
            <a:r>
              <a:rPr lang="en-US" sz="1400" dirty="0">
                <a:latin typeface="Arial" panose="020B0604020202020204" pitchFamily="34" charset="0"/>
                <a:cs typeface="Arial" panose="020B0604020202020204" pitchFamily="34" charset="0"/>
              </a:rPr>
              <a:t> = 47,600</a:t>
            </a:r>
          </a:p>
          <a:p>
            <a:pPr marL="171450" indent="-171450">
              <a:buFont typeface="Arial"/>
              <a:buChar char="•"/>
            </a:pPr>
            <a:r>
              <a:rPr lang="en-US" sz="1400" dirty="0">
                <a:latin typeface="Arial" panose="020B0604020202020204" pitchFamily="34" charset="0"/>
                <a:cs typeface="Arial" panose="020B0604020202020204" pitchFamily="34" charset="0"/>
              </a:rPr>
              <a:t>System size = 714 kW</a:t>
            </a:r>
          </a:p>
        </p:txBody>
      </p:sp>
      <p:pic>
        <p:nvPicPr>
          <p:cNvPr id="43" name="Picture 4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5375" y="3966191"/>
            <a:ext cx="2533250" cy="2244108"/>
          </a:xfrm>
          <a:prstGeom prst="rect">
            <a:avLst/>
          </a:prstGeom>
        </p:spPr>
      </p:pic>
      <p:sp>
        <p:nvSpPr>
          <p:cNvPr id="44" name="TextBox 43"/>
          <p:cNvSpPr txBox="1"/>
          <p:nvPr/>
        </p:nvSpPr>
        <p:spPr>
          <a:xfrm>
            <a:off x="3305544" y="3967161"/>
            <a:ext cx="2532912" cy="738664"/>
          </a:xfrm>
          <a:prstGeom prst="rect">
            <a:avLst/>
          </a:prstGeom>
          <a:solidFill>
            <a:schemeClr val="bg1">
              <a:lumMod val="50000"/>
              <a:alpha val="8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Example: </a:t>
            </a:r>
            <a:r>
              <a:rPr lang="en-US" sz="1400" dirty="0">
                <a:latin typeface="Arial" panose="020B0604020202020204" pitchFamily="34" charset="0"/>
                <a:cs typeface="Arial" panose="020B0604020202020204" pitchFamily="34" charset="0"/>
              </a:rPr>
              <a:t>Large</a:t>
            </a:r>
            <a:r>
              <a:rPr lang="en-US" sz="1400" b="1" dirty="0">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ea typeface="Lucida Grande"/>
                <a:cs typeface="Arial" panose="020B0604020202020204" pitchFamily="34" charset="0"/>
              </a:rPr>
              <a:t>parking lot</a:t>
            </a:r>
          </a:p>
          <a:p>
            <a:pPr marL="171450" indent="-171450">
              <a:buFont typeface="Arial"/>
              <a:buChar char="•"/>
            </a:pPr>
            <a:r>
              <a:rPr lang="en-US" sz="1400" dirty="0">
                <a:latin typeface="Arial" panose="020B0604020202020204" pitchFamily="34" charset="0"/>
                <a:cs typeface="Arial" panose="020B0604020202020204" pitchFamily="34" charset="0"/>
              </a:rPr>
              <a:t>PV sq. </a:t>
            </a:r>
            <a:r>
              <a:rPr lang="en-US" sz="1400" dirty="0" err="1">
                <a:latin typeface="Arial" panose="020B0604020202020204" pitchFamily="34" charset="0"/>
                <a:cs typeface="Arial" panose="020B0604020202020204" pitchFamily="34" charset="0"/>
              </a:rPr>
              <a:t>ft</a:t>
            </a:r>
            <a:r>
              <a:rPr lang="en-US" sz="1400" dirty="0">
                <a:latin typeface="Arial" panose="020B0604020202020204" pitchFamily="34" charset="0"/>
                <a:cs typeface="Arial" panose="020B0604020202020204" pitchFamily="34" charset="0"/>
              </a:rPr>
              <a:t> = 37,800</a:t>
            </a:r>
          </a:p>
          <a:p>
            <a:pPr marL="171450" indent="-171450">
              <a:buFont typeface="Arial"/>
              <a:buChar char="•"/>
            </a:pPr>
            <a:r>
              <a:rPr lang="en-US" sz="1400" dirty="0">
                <a:latin typeface="Arial" panose="020B0604020202020204" pitchFamily="34" charset="0"/>
                <a:cs typeface="Arial" panose="020B0604020202020204" pitchFamily="34" charset="0"/>
              </a:rPr>
              <a:t>System size = 567 kW</a:t>
            </a:r>
          </a:p>
        </p:txBody>
      </p:sp>
      <p:pic>
        <p:nvPicPr>
          <p:cNvPr id="45" name="Picture 44" descr="Hunters Point residential pic.tif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02439" y="3966190"/>
            <a:ext cx="2536761" cy="2244109"/>
          </a:xfrm>
          <a:prstGeom prst="rect">
            <a:avLst/>
          </a:prstGeom>
        </p:spPr>
      </p:pic>
      <p:sp>
        <p:nvSpPr>
          <p:cNvPr id="46" name="TextBox 45"/>
          <p:cNvSpPr txBox="1"/>
          <p:nvPr/>
        </p:nvSpPr>
        <p:spPr>
          <a:xfrm>
            <a:off x="6306288" y="3967161"/>
            <a:ext cx="2532912" cy="738664"/>
          </a:xfrm>
          <a:prstGeom prst="rect">
            <a:avLst/>
          </a:prstGeom>
          <a:solidFill>
            <a:schemeClr val="bg1">
              <a:lumMod val="50000"/>
              <a:alpha val="80000"/>
            </a:schemeClr>
          </a:solidFill>
          <a:ln>
            <a:noFill/>
          </a:ln>
        </p:spPr>
        <p:txBody>
          <a:bodyPr wrap="square" rtlCol="0">
            <a:spAutoFit/>
          </a:bodyPr>
          <a:lstStyle/>
          <a:p>
            <a:r>
              <a:rPr lang="en-US" sz="1400" b="1" dirty="0">
                <a:latin typeface="Arial" panose="020B0604020202020204" pitchFamily="34" charset="0"/>
                <a:cs typeface="Arial" panose="020B0604020202020204" pitchFamily="34" charset="0"/>
              </a:rPr>
              <a:t>Example: </a:t>
            </a:r>
            <a:r>
              <a:rPr lang="en-US" sz="1400" dirty="0">
                <a:solidFill>
                  <a:srgbClr val="000000"/>
                </a:solidFill>
                <a:latin typeface="Arial" panose="020B0604020202020204" pitchFamily="34" charset="0"/>
                <a:ea typeface="Lucida Grande"/>
                <a:cs typeface="Arial" panose="020B0604020202020204" pitchFamily="34" charset="0"/>
              </a:rPr>
              <a:t>50 avg. rooftops</a:t>
            </a:r>
          </a:p>
          <a:p>
            <a:pPr marL="171450" indent="-171450">
              <a:buFont typeface="Arial"/>
              <a:buChar char="•"/>
            </a:pPr>
            <a:r>
              <a:rPr lang="en-US" sz="1400" dirty="0">
                <a:latin typeface="Arial" panose="020B0604020202020204" pitchFamily="34" charset="0"/>
                <a:cs typeface="Arial" panose="020B0604020202020204" pitchFamily="34" charset="0"/>
              </a:rPr>
              <a:t>Avg. PV sq. </a:t>
            </a:r>
            <a:r>
              <a:rPr lang="en-US" sz="1400" dirty="0" err="1">
                <a:latin typeface="Arial" panose="020B0604020202020204" pitchFamily="34" charset="0"/>
                <a:cs typeface="Arial" panose="020B0604020202020204" pitchFamily="34" charset="0"/>
              </a:rPr>
              <a:t>ft</a:t>
            </a:r>
            <a:r>
              <a:rPr lang="en-US" sz="1400" dirty="0">
                <a:latin typeface="Arial" panose="020B0604020202020204" pitchFamily="34" charset="0"/>
                <a:cs typeface="Arial" panose="020B0604020202020204" pitchFamily="34" charset="0"/>
              </a:rPr>
              <a:t> = 343</a:t>
            </a:r>
          </a:p>
          <a:p>
            <a:pPr marL="171450" indent="-171450">
              <a:buFont typeface="Arial"/>
              <a:buChar char="•"/>
            </a:pPr>
            <a:r>
              <a:rPr lang="en-US" sz="1400" dirty="0">
                <a:latin typeface="Arial" panose="020B0604020202020204" pitchFamily="34" charset="0"/>
                <a:cs typeface="Arial" panose="020B0604020202020204" pitchFamily="34" charset="0"/>
              </a:rPr>
              <a:t>Avg. system size = 5 kW</a:t>
            </a:r>
          </a:p>
        </p:txBody>
      </p:sp>
      <p:sp>
        <p:nvSpPr>
          <p:cNvPr id="47" name="TextBox 46"/>
          <p:cNvSpPr txBox="1"/>
          <p:nvPr/>
        </p:nvSpPr>
        <p:spPr>
          <a:xfrm>
            <a:off x="673100" y="6208687"/>
            <a:ext cx="1988045"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Commercial: 18 MW  </a:t>
            </a:r>
          </a:p>
        </p:txBody>
      </p:sp>
      <p:sp>
        <p:nvSpPr>
          <p:cNvPr id="48" name="TextBox 47"/>
          <p:cNvSpPr txBox="1"/>
          <p:nvPr/>
        </p:nvSpPr>
        <p:spPr>
          <a:xfrm>
            <a:off x="3632200" y="6208687"/>
            <a:ext cx="194476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Parking lots: 2 MW  </a:t>
            </a:r>
          </a:p>
        </p:txBody>
      </p:sp>
      <p:sp>
        <p:nvSpPr>
          <p:cNvPr id="49" name="TextBox 48"/>
          <p:cNvSpPr txBox="1"/>
          <p:nvPr/>
        </p:nvSpPr>
        <p:spPr>
          <a:xfrm>
            <a:off x="6350461" y="6208687"/>
            <a:ext cx="2552302"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Residential &amp; MDU: 10 MW  </a:t>
            </a:r>
          </a:p>
        </p:txBody>
      </p:sp>
      <p:sp>
        <p:nvSpPr>
          <p:cNvPr id="22" name="Title 1"/>
          <p:cNvSpPr>
            <a:spLocks noGrp="1"/>
          </p:cNvSpPr>
          <p:nvPr>
            <p:ph type="title"/>
          </p:nvPr>
        </p:nvSpPr>
        <p:spPr>
          <a:xfrm>
            <a:off x="0" y="0"/>
            <a:ext cx="7315200" cy="762000"/>
          </a:xfrm>
        </p:spPr>
        <p:txBody>
          <a:bodyPr>
            <a:normAutofit fontScale="90000"/>
          </a:bodyPr>
          <a:lstStyle/>
          <a:p>
            <a:r>
              <a:rPr lang="en-US" dirty="0"/>
              <a:t>Sonoma </a:t>
            </a:r>
            <a:r>
              <a:rPr lang="en-US" dirty="0">
                <a:latin typeface="Arial" charset="0"/>
                <a:cs typeface="Arial" charset="0"/>
              </a:rPr>
              <a:t>Community Microgrid </a:t>
            </a:r>
            <a:r>
              <a:rPr lang="en-US" dirty="0"/>
              <a:t>Initiative: </a:t>
            </a:r>
            <a:br>
              <a:rPr lang="en-US" dirty="0"/>
            </a:br>
            <a:r>
              <a:rPr lang="en-US" dirty="0"/>
              <a:t>Benefits Analysis</a:t>
            </a:r>
          </a:p>
        </p:txBody>
      </p:sp>
      <p:sp>
        <p:nvSpPr>
          <p:cNvPr id="23" name="TextBox 22"/>
          <p:cNvSpPr txBox="1"/>
          <p:nvPr/>
        </p:nvSpPr>
        <p:spPr>
          <a:xfrm>
            <a:off x="0" y="850900"/>
            <a:ext cx="9144000" cy="646331"/>
          </a:xfrm>
          <a:prstGeom prst="rect">
            <a:avLst/>
          </a:prstGeom>
          <a:noFill/>
        </p:spPr>
        <p:txBody>
          <a:bodyPr wrap="square" rtlCol="0">
            <a:spAutoFit/>
          </a:bodyPr>
          <a:lstStyle/>
          <a:p>
            <a:pPr algn="ctr"/>
            <a:r>
              <a:rPr lang="en-US" b="1" dirty="0">
                <a:latin typeface="Arial" panose="020B0604020202020204" pitchFamily="34" charset="0"/>
                <a:cs typeface="Arial" panose="020B0604020202020204" pitchFamily="34" charset="0"/>
              </a:rPr>
              <a:t>Sonoma Initiative example target: 30 MW Solar PV</a:t>
            </a:r>
          </a:p>
          <a:p>
            <a:pPr algn="ctr"/>
            <a:r>
              <a:rPr lang="en-US" dirty="0">
                <a:latin typeface="Arial" panose="020B0604020202020204" pitchFamily="34" charset="0"/>
                <a:cs typeface="Arial" panose="020B0604020202020204" pitchFamily="34" charset="0"/>
              </a:rPr>
              <a:t>Benefits over 20 years</a:t>
            </a:r>
          </a:p>
        </p:txBody>
      </p:sp>
    </p:spTree>
    <p:extLst>
      <p:ext uri="{BB962C8B-B14F-4D97-AF65-F5344CB8AC3E}">
        <p14:creationId xmlns:p14="http://schemas.microsoft.com/office/powerpoint/2010/main" val="5353058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138" y="1672549"/>
            <a:ext cx="8438146" cy="4733598"/>
          </a:xfrm>
          <a:prstGeom prst="rect">
            <a:avLst/>
          </a:prstGeom>
        </p:spPr>
      </p:pic>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101600" y="901700"/>
            <a:ext cx="8940800" cy="770849"/>
          </a:xfrm>
        </p:spPr>
        <p:txBody>
          <a:bodyPr>
            <a:noAutofit/>
          </a:bodyPr>
          <a:lstStyle/>
          <a:p>
            <a:pPr marL="400050" lvl="1">
              <a:buClr>
                <a:schemeClr val="tx1"/>
              </a:buClr>
              <a:buFont typeface="Arial" charset="0"/>
              <a:buChar char="•"/>
            </a:pPr>
            <a:r>
              <a:rPr lang="en-US" sz="1800" dirty="0" err="1">
                <a:latin typeface="Arial" charset="0"/>
                <a:ea typeface="Arial" charset="0"/>
                <a:cs typeface="Arial" charset="0"/>
              </a:rPr>
              <a:t>Larkfield</a:t>
            </a:r>
            <a:r>
              <a:rPr lang="en-US" sz="1800" dirty="0">
                <a:latin typeface="Arial" charset="0"/>
                <a:ea typeface="Arial" charset="0"/>
                <a:cs typeface="Arial" charset="0"/>
              </a:rPr>
              <a:t> and the Old Redwood Highway Corridor </a:t>
            </a:r>
            <a:r>
              <a:rPr lang="mr-IN" sz="1800" dirty="0">
                <a:latin typeface="Arial" charset="0"/>
                <a:ea typeface="Arial" charset="0"/>
                <a:cs typeface="Arial" charset="0"/>
              </a:rPr>
              <a:t>–</a:t>
            </a:r>
            <a:r>
              <a:rPr lang="en-US" sz="1800" dirty="0">
                <a:latin typeface="Arial" charset="0"/>
                <a:ea typeface="Arial" charset="0"/>
                <a:cs typeface="Arial" charset="0"/>
              </a:rPr>
              <a:t> ideal for Community Microgrid</a:t>
            </a:r>
          </a:p>
          <a:p>
            <a:pPr marL="400050" lvl="1">
              <a:buClr>
                <a:schemeClr val="tx1"/>
              </a:buClr>
              <a:buFont typeface="Arial" charset="0"/>
              <a:buChar char="•"/>
            </a:pPr>
            <a:r>
              <a:rPr lang="en-US" sz="1800" dirty="0">
                <a:latin typeface="Arial" charset="0"/>
                <a:ea typeface="Arial" charset="0"/>
                <a:cs typeface="Arial" charset="0"/>
              </a:rPr>
              <a:t>Served by single substation, Fulton.</a:t>
            </a:r>
          </a:p>
          <a:p>
            <a:pPr marL="400050" lvl="1">
              <a:buClr>
                <a:schemeClr val="tx1"/>
              </a:buClr>
              <a:buFont typeface="Arial" charset="0"/>
              <a:buChar char="•"/>
            </a:pPr>
            <a:endParaRPr lang="en-US" sz="1800" dirty="0">
              <a:ea typeface="Arial" charset="0"/>
              <a:cs typeface="Arial" charset="0"/>
            </a:endParaRPr>
          </a:p>
          <a:p>
            <a:pPr marL="400050" lvl="1">
              <a:buClr>
                <a:schemeClr val="tx1"/>
              </a:buClr>
              <a:buFont typeface="Arial" charset="0"/>
              <a:buChar char="•"/>
            </a:pPr>
            <a:endParaRPr lang="en-US" sz="1800" dirty="0">
              <a:ea typeface="Arial" charset="0"/>
              <a:cs typeface="Arial" charset="0"/>
            </a:endParaRPr>
          </a:p>
          <a:p>
            <a:pPr marL="457200" lvl="1" indent="-342900">
              <a:buClr>
                <a:srgbClr val="FFFF00"/>
              </a:buClr>
              <a:buFont typeface="Wingdings" charset="2"/>
              <a:buChar char="§"/>
            </a:pPr>
            <a:endParaRPr lang="en-US" sz="1800" dirty="0">
              <a:ea typeface="Arial" charset="0"/>
              <a:cs typeface="Arial" charset="0"/>
            </a:endParaRPr>
          </a:p>
        </p:txBody>
      </p:sp>
      <p:sp>
        <p:nvSpPr>
          <p:cNvPr id="3" name="Oval 2"/>
          <p:cNvSpPr/>
          <p:nvPr/>
        </p:nvSpPr>
        <p:spPr>
          <a:xfrm>
            <a:off x="4698118" y="1996363"/>
            <a:ext cx="3020596" cy="3147138"/>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431409" y="2640211"/>
            <a:ext cx="1554015" cy="307777"/>
          </a:xfrm>
          <a:prstGeom prst="rect">
            <a:avLst/>
          </a:prstGeom>
          <a:solidFill>
            <a:schemeClr val="accent1"/>
          </a:solidFill>
        </p:spPr>
        <p:txBody>
          <a:bodyPr wrap="none" rtlCol="0">
            <a:spAutoFit/>
          </a:bodyPr>
          <a:lstStyle/>
          <a:p>
            <a:r>
              <a:rPr lang="en-US" sz="1400" dirty="0"/>
              <a:t>Fire-damaged area</a:t>
            </a:r>
          </a:p>
        </p:txBody>
      </p:sp>
      <p:sp>
        <p:nvSpPr>
          <p:cNvPr id="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Sonoma Community Microgrid Initiative: </a:t>
            </a:r>
            <a:br>
              <a:rPr lang="en-US" sz="2400" b="1" dirty="0">
                <a:solidFill>
                  <a:schemeClr val="bg1"/>
                </a:solidFill>
                <a:latin typeface="Arial" charset="0"/>
                <a:cs typeface="Arial" charset="0"/>
              </a:rPr>
            </a:br>
            <a:r>
              <a:rPr lang="en-US" sz="2400" b="1" dirty="0">
                <a:solidFill>
                  <a:schemeClr val="bg1"/>
                </a:solidFill>
                <a:latin typeface="Arial" charset="0"/>
                <a:cs typeface="Arial" charset="0"/>
              </a:rPr>
              <a:t>Example Location 1</a:t>
            </a:r>
          </a:p>
        </p:txBody>
      </p:sp>
    </p:spTree>
    <p:extLst>
      <p:ext uri="{BB962C8B-B14F-4D97-AF65-F5344CB8AC3E}">
        <p14:creationId xmlns:p14="http://schemas.microsoft.com/office/powerpoint/2010/main" val="1633486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Sonoma Community Microgrid Initiative</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336884" y="1165215"/>
            <a:ext cx="8149390" cy="424265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spcBef>
                <a:spcPts val="0"/>
              </a:spcBef>
              <a:buNone/>
            </a:pPr>
            <a:r>
              <a:rPr lang="en-US" sz="2000" dirty="0">
                <a:solidFill>
                  <a:schemeClr val="tx1"/>
                </a:solidFill>
                <a:latin typeface="Arial" charset="0"/>
                <a:ea typeface="Arial" charset="0"/>
                <a:cs typeface="Arial" charset="0"/>
              </a:rPr>
              <a:t>Example key sites:  </a:t>
            </a:r>
          </a:p>
          <a:p>
            <a:pPr marL="457200" lvl="1" indent="0" algn="ctr">
              <a:spcBef>
                <a:spcPts val="0"/>
              </a:spcBef>
              <a:buNone/>
            </a:pPr>
            <a:r>
              <a:rPr lang="en-US" sz="2000" dirty="0">
                <a:solidFill>
                  <a:schemeClr val="tx1"/>
                </a:solidFill>
                <a:latin typeface="Arial" charset="0"/>
                <a:ea typeface="Arial" charset="0"/>
                <a:cs typeface="Arial" charset="0"/>
              </a:rPr>
              <a:t>critical, priority, large roofs &amp; parking, etc.</a:t>
            </a:r>
          </a:p>
          <a:p>
            <a:pPr lvl="1"/>
            <a:endParaRPr lang="en-US" sz="1800" dirty="0">
              <a:solidFill>
                <a:schemeClr val="tx1"/>
              </a:solidFill>
              <a:latin typeface="Arial" charset="0"/>
              <a:ea typeface="Arial" charset="0"/>
              <a:cs typeface="Arial" charset="0"/>
            </a:endParaRPr>
          </a:p>
          <a:p>
            <a:pPr marL="457200" lvl="1" indent="0">
              <a:buClr>
                <a:schemeClr val="tx1"/>
              </a:buClr>
              <a:buNone/>
            </a:pPr>
            <a:r>
              <a:rPr lang="en-US" sz="1800" b="1" dirty="0" err="1">
                <a:solidFill>
                  <a:schemeClr val="tx1">
                    <a:lumMod val="95000"/>
                    <a:lumOff val="5000"/>
                  </a:schemeClr>
                </a:solidFill>
                <a:latin typeface="Arial" charset="0"/>
                <a:ea typeface="Arial" charset="0"/>
                <a:cs typeface="Arial" charset="0"/>
              </a:rPr>
              <a:t>Larkfield</a:t>
            </a:r>
            <a:r>
              <a:rPr lang="en-US" sz="1800" b="1" dirty="0">
                <a:solidFill>
                  <a:schemeClr val="tx1">
                    <a:lumMod val="95000"/>
                    <a:lumOff val="5000"/>
                  </a:schemeClr>
                </a:solidFill>
                <a:latin typeface="Arial" charset="0"/>
                <a:ea typeface="Arial" charset="0"/>
                <a:cs typeface="Arial" charset="0"/>
              </a:rPr>
              <a:t> and the Old Redwood Highway Corridor </a:t>
            </a:r>
          </a:p>
          <a:p>
            <a:pPr lvl="1">
              <a:buClr>
                <a:schemeClr val="tx1"/>
              </a:buClr>
              <a:buFont typeface="Arial" charset="0"/>
              <a:buChar char="•"/>
            </a:pPr>
            <a:r>
              <a:rPr lang="en-US" sz="1800" dirty="0">
                <a:solidFill>
                  <a:schemeClr val="tx1"/>
                </a:solidFill>
                <a:latin typeface="Arial" charset="0"/>
                <a:ea typeface="Arial" charset="0"/>
                <a:cs typeface="Arial" charset="0"/>
              </a:rPr>
              <a:t>Sutter Santa Rosa Regional Hospital</a:t>
            </a:r>
          </a:p>
          <a:p>
            <a:pPr lvl="1">
              <a:buClr>
                <a:schemeClr val="tx1"/>
              </a:buClr>
              <a:buFont typeface="Arial" charset="0"/>
              <a:buChar char="•"/>
            </a:pPr>
            <a:r>
              <a:rPr lang="en-US" sz="1800" dirty="0">
                <a:solidFill>
                  <a:schemeClr val="tx1"/>
                </a:solidFill>
                <a:latin typeface="Arial" charset="0"/>
                <a:ea typeface="Arial" charset="0"/>
                <a:cs typeface="Arial" charset="0"/>
              </a:rPr>
              <a:t>Luther Burbank Center for the Arts</a:t>
            </a:r>
          </a:p>
          <a:p>
            <a:pPr lvl="1">
              <a:buClr>
                <a:schemeClr val="tx1"/>
              </a:buClr>
              <a:buFont typeface="Arial" charset="0"/>
              <a:buChar char="•"/>
            </a:pPr>
            <a:r>
              <a:rPr lang="en-US" sz="1800" dirty="0">
                <a:solidFill>
                  <a:schemeClr val="tx1"/>
                </a:solidFill>
                <a:latin typeface="Arial" charset="0"/>
                <a:ea typeface="Arial" charset="0"/>
                <a:cs typeface="Arial" charset="0"/>
              </a:rPr>
              <a:t>Cardinal Newman High School</a:t>
            </a:r>
          </a:p>
          <a:p>
            <a:pPr lvl="1">
              <a:buClr>
                <a:schemeClr val="tx1"/>
              </a:buClr>
              <a:buFont typeface="Arial" charset="0"/>
              <a:buChar char="•"/>
            </a:pPr>
            <a:r>
              <a:rPr lang="en-US" sz="1800" dirty="0">
                <a:solidFill>
                  <a:schemeClr val="tx1"/>
                </a:solidFill>
                <a:latin typeface="Arial" charset="0"/>
                <a:ea typeface="Arial" charset="0"/>
                <a:cs typeface="Arial" charset="0"/>
              </a:rPr>
              <a:t>Mark West School and area</a:t>
            </a:r>
          </a:p>
          <a:p>
            <a:pPr lvl="1">
              <a:buClr>
                <a:schemeClr val="tx1"/>
              </a:buClr>
              <a:buFont typeface="Arial" charset="0"/>
              <a:buChar char="•"/>
            </a:pPr>
            <a:r>
              <a:rPr lang="en-US" sz="1800" dirty="0" err="1">
                <a:solidFill>
                  <a:schemeClr val="tx1"/>
                </a:solidFill>
                <a:latin typeface="Arial" charset="0"/>
                <a:ea typeface="Arial" charset="0"/>
                <a:cs typeface="Arial" charset="0"/>
              </a:rPr>
              <a:t>Larkfield</a:t>
            </a:r>
            <a:r>
              <a:rPr lang="en-US" sz="1800" dirty="0">
                <a:solidFill>
                  <a:schemeClr val="tx1"/>
                </a:solidFill>
                <a:latin typeface="Arial" charset="0"/>
                <a:ea typeface="Arial" charset="0"/>
                <a:cs typeface="Arial" charset="0"/>
              </a:rPr>
              <a:t> Shopping Center</a:t>
            </a:r>
          </a:p>
          <a:p>
            <a:pPr lvl="1">
              <a:buClr>
                <a:schemeClr val="tx1"/>
              </a:buClr>
              <a:buFont typeface="Arial" charset="0"/>
              <a:buChar char="•"/>
            </a:pPr>
            <a:r>
              <a:rPr lang="en-US" sz="1800" dirty="0" err="1">
                <a:solidFill>
                  <a:schemeClr val="tx1"/>
                </a:solidFill>
                <a:latin typeface="Arial" charset="0"/>
                <a:ea typeface="Arial" charset="0"/>
                <a:cs typeface="Arial" charset="0"/>
              </a:rPr>
              <a:t>Molsberry</a:t>
            </a:r>
            <a:r>
              <a:rPr lang="en-US" sz="1800" dirty="0">
                <a:solidFill>
                  <a:schemeClr val="tx1"/>
                </a:solidFill>
                <a:latin typeface="Arial" charset="0"/>
                <a:ea typeface="Arial" charset="0"/>
                <a:cs typeface="Arial" charset="0"/>
              </a:rPr>
              <a:t> Markets</a:t>
            </a:r>
          </a:p>
          <a:p>
            <a:pPr lvl="1">
              <a:buClr>
                <a:schemeClr val="tx1"/>
              </a:buClr>
              <a:buFont typeface="Arial" charset="0"/>
              <a:buChar char="•"/>
            </a:pPr>
            <a:r>
              <a:rPr lang="en-US" sz="1800" dirty="0">
                <a:solidFill>
                  <a:schemeClr val="tx1"/>
                </a:solidFill>
                <a:latin typeface="Arial" charset="0"/>
                <a:ea typeface="Arial" charset="0"/>
                <a:cs typeface="Arial" charset="0"/>
              </a:rPr>
              <a:t>John B </a:t>
            </a:r>
            <a:r>
              <a:rPr lang="en-US" sz="1800" dirty="0" err="1">
                <a:solidFill>
                  <a:schemeClr val="tx1"/>
                </a:solidFill>
                <a:latin typeface="Arial" charset="0"/>
                <a:ea typeface="Arial" charset="0"/>
                <a:cs typeface="Arial" charset="0"/>
              </a:rPr>
              <a:t>Riebli</a:t>
            </a:r>
            <a:r>
              <a:rPr lang="en-US" sz="1800" dirty="0">
                <a:solidFill>
                  <a:schemeClr val="tx1"/>
                </a:solidFill>
                <a:latin typeface="Arial" charset="0"/>
                <a:ea typeface="Arial" charset="0"/>
                <a:cs typeface="Arial" charset="0"/>
              </a:rPr>
              <a:t> School</a:t>
            </a:r>
          </a:p>
          <a:p>
            <a:pPr lvl="1">
              <a:buClr>
                <a:schemeClr val="tx1"/>
              </a:buClr>
              <a:buFont typeface="Arial" charset="0"/>
              <a:buChar char="•"/>
            </a:pPr>
            <a:r>
              <a:rPr lang="en-US" sz="1800" dirty="0">
                <a:solidFill>
                  <a:schemeClr val="tx1"/>
                </a:solidFill>
                <a:latin typeface="Arial" charset="0"/>
                <a:ea typeface="Arial" charset="0"/>
                <a:cs typeface="Arial" charset="0"/>
              </a:rPr>
              <a:t>St. Rose School</a:t>
            </a:r>
          </a:p>
        </p:txBody>
      </p:sp>
    </p:spTree>
    <p:extLst>
      <p:ext uri="{BB962C8B-B14F-4D97-AF65-F5344CB8AC3E}">
        <p14:creationId xmlns:p14="http://schemas.microsoft.com/office/powerpoint/2010/main" val="328261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418BB-C7B6-4D97-84A5-83A9D102CE71}"/>
              </a:ext>
            </a:extLst>
          </p:cNvPr>
          <p:cNvSpPr>
            <a:spLocks noGrp="1"/>
          </p:cNvSpPr>
          <p:nvPr>
            <p:ph type="title"/>
          </p:nvPr>
        </p:nvSpPr>
        <p:spPr/>
        <p:txBody>
          <a:bodyPr/>
          <a:lstStyle/>
          <a:p>
            <a:r>
              <a:rPr lang="en-US" dirty="0"/>
              <a:t>Today’s presenter</a:t>
            </a:r>
          </a:p>
        </p:txBody>
      </p:sp>
      <p:sp>
        <p:nvSpPr>
          <p:cNvPr id="3" name="Content Placeholder 2">
            <a:extLst>
              <a:ext uri="{FF2B5EF4-FFF2-40B4-BE49-F238E27FC236}">
                <a16:creationId xmlns:a16="http://schemas.microsoft.com/office/drawing/2014/main" id="{676CC947-12F6-4717-81AC-FD64BF53DB90}"/>
              </a:ext>
            </a:extLst>
          </p:cNvPr>
          <p:cNvSpPr>
            <a:spLocks noGrp="1"/>
          </p:cNvSpPr>
          <p:nvPr>
            <p:ph idx="1"/>
          </p:nvPr>
        </p:nvSpPr>
        <p:spPr>
          <a:xfrm>
            <a:off x="444910" y="1164303"/>
            <a:ext cx="5719916" cy="3409334"/>
          </a:xfrm>
        </p:spPr>
        <p:txBody>
          <a:bodyPr>
            <a:normAutofit/>
          </a:bodyPr>
          <a:lstStyle/>
          <a:p>
            <a:pPr marL="0" indent="0">
              <a:buNone/>
            </a:pPr>
            <a:r>
              <a:rPr lang="en-US" sz="2400" dirty="0">
                <a:solidFill>
                  <a:schemeClr val="tx1"/>
                </a:solidFill>
                <a:latin typeface="Arial" panose="020B0604020202020204" pitchFamily="34" charset="0"/>
                <a:cs typeface="Arial" panose="020B0604020202020204" pitchFamily="34" charset="0"/>
              </a:rPr>
              <a:t>Greg Thomson</a:t>
            </a:r>
          </a:p>
          <a:p>
            <a:pPr marL="0" indent="0">
              <a:buNone/>
            </a:pPr>
            <a:r>
              <a:rPr lang="en-US" sz="2400" dirty="0">
                <a:solidFill>
                  <a:schemeClr val="tx1"/>
                </a:solidFill>
                <a:latin typeface="Arial" panose="020B0604020202020204" pitchFamily="34" charset="0"/>
                <a:cs typeface="Arial" panose="020B0604020202020204" pitchFamily="34" charset="0"/>
              </a:rPr>
              <a:t>Director, Community Microgrid Initiative</a:t>
            </a:r>
          </a:p>
          <a:p>
            <a:pPr marL="0" indent="0">
              <a:buNone/>
            </a:pPr>
            <a:endParaRPr lang="en-US" sz="2400" dirty="0">
              <a:solidFill>
                <a:schemeClr val="tx1"/>
              </a:solidFill>
              <a:latin typeface="Arial" panose="020B0604020202020204" pitchFamily="34" charset="0"/>
              <a:cs typeface="Arial" panose="020B0604020202020204" pitchFamily="34" charset="0"/>
            </a:endParaRPr>
          </a:p>
          <a:p>
            <a:pPr marL="0" indent="0">
              <a:buNone/>
            </a:pPr>
            <a:r>
              <a:rPr lang="en-US" sz="2400" dirty="0" err="1">
                <a:solidFill>
                  <a:schemeClr val="tx1"/>
                </a:solidFill>
                <a:latin typeface="Arial" panose="020B0604020202020204" pitchFamily="34" charset="0"/>
                <a:cs typeface="Arial" panose="020B0604020202020204" pitchFamily="34" charset="0"/>
              </a:rPr>
              <a:t>greg@clean-coalition.org</a:t>
            </a:r>
            <a:endParaRPr lang="en-US" sz="2400" dirty="0">
              <a:solidFill>
                <a:schemeClr val="tx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17DBB033-D762-FC4D-925E-4577BF574F32}"/>
              </a:ext>
            </a:extLst>
          </p:cNvPr>
          <p:cNvPicPr>
            <a:picLocks noChangeAspect="1"/>
          </p:cNvPicPr>
          <p:nvPr/>
        </p:nvPicPr>
        <p:blipFill>
          <a:blip r:embed="rId3"/>
          <a:stretch>
            <a:fillRect/>
          </a:stretch>
        </p:blipFill>
        <p:spPr>
          <a:xfrm>
            <a:off x="4241117" y="2868970"/>
            <a:ext cx="3074083" cy="3089377"/>
          </a:xfrm>
          <a:prstGeom prst="rect">
            <a:avLst/>
          </a:prstGeom>
        </p:spPr>
      </p:pic>
    </p:spTree>
    <p:extLst>
      <p:ext uri="{BB962C8B-B14F-4D97-AF65-F5344CB8AC3E}">
        <p14:creationId xmlns:p14="http://schemas.microsoft.com/office/powerpoint/2010/main" val="183248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4" name="Straight Connector 133">
            <a:extLst>
              <a:ext uri="{FF2B5EF4-FFF2-40B4-BE49-F238E27FC236}">
                <a16:creationId xmlns:a16="http://schemas.microsoft.com/office/drawing/2014/main" id="{1FF2A59E-EFCC-4C57-BC15-02E3EC476CF7}"/>
              </a:ext>
            </a:extLst>
          </p:cNvPr>
          <p:cNvCxnSpPr>
            <a:cxnSpLocks/>
            <a:stCxn id="131" idx="0"/>
          </p:cNvCxnSpPr>
          <p:nvPr/>
        </p:nvCxnSpPr>
        <p:spPr>
          <a:xfrm flipH="1" flipV="1">
            <a:off x="6882875" y="3740933"/>
            <a:ext cx="4682" cy="545356"/>
          </a:xfrm>
          <a:prstGeom prst="line">
            <a:avLst/>
          </a:prstGeom>
        </p:spPr>
        <p:style>
          <a:lnRef idx="2">
            <a:schemeClr val="dk1"/>
          </a:lnRef>
          <a:fillRef idx="0">
            <a:schemeClr val="dk1"/>
          </a:fillRef>
          <a:effectRef idx="1">
            <a:schemeClr val="dk1"/>
          </a:effectRef>
          <a:fontRef idx="minor">
            <a:schemeClr val="tx1"/>
          </a:fontRef>
        </p:style>
      </p:cxnSp>
      <p:cxnSp>
        <p:nvCxnSpPr>
          <p:cNvPr id="123" name="Straight Connector 122">
            <a:extLst>
              <a:ext uri="{FF2B5EF4-FFF2-40B4-BE49-F238E27FC236}">
                <a16:creationId xmlns:a16="http://schemas.microsoft.com/office/drawing/2014/main" id="{623208C6-AC69-44C8-8A24-3051289F3DBC}"/>
              </a:ext>
            </a:extLst>
          </p:cNvPr>
          <p:cNvCxnSpPr>
            <a:cxnSpLocks/>
            <a:endCxn id="118" idx="2"/>
          </p:cNvCxnSpPr>
          <p:nvPr/>
        </p:nvCxnSpPr>
        <p:spPr>
          <a:xfrm flipV="1">
            <a:off x="6726035" y="1947767"/>
            <a:ext cx="0" cy="487454"/>
          </a:xfrm>
          <a:prstGeom prst="line">
            <a:avLst/>
          </a:prstGeom>
        </p:spPr>
        <p:style>
          <a:lnRef idx="2">
            <a:schemeClr val="dk1"/>
          </a:lnRef>
          <a:fillRef idx="0">
            <a:schemeClr val="dk1"/>
          </a:fillRef>
          <a:effectRef idx="1">
            <a:schemeClr val="dk1"/>
          </a:effectRef>
          <a:fontRef idx="minor">
            <a:schemeClr val="tx1"/>
          </a:fontRef>
        </p:style>
      </p:cxnSp>
      <p:cxnSp>
        <p:nvCxnSpPr>
          <p:cNvPr id="91" name="Straight Connector 90">
            <a:extLst>
              <a:ext uri="{FF2B5EF4-FFF2-40B4-BE49-F238E27FC236}">
                <a16:creationId xmlns:a16="http://schemas.microsoft.com/office/drawing/2014/main" id="{BB13C845-C3C7-4F2C-92E1-DFEB57BD76E8}"/>
              </a:ext>
            </a:extLst>
          </p:cNvPr>
          <p:cNvCxnSpPr>
            <a:cxnSpLocks/>
            <a:stCxn id="88" idx="1"/>
          </p:cNvCxnSpPr>
          <p:nvPr/>
        </p:nvCxnSpPr>
        <p:spPr>
          <a:xfrm>
            <a:off x="1856947" y="2460999"/>
            <a:ext cx="0" cy="671529"/>
          </a:xfrm>
          <a:prstGeom prst="line">
            <a:avLst/>
          </a:prstGeom>
        </p:spPr>
        <p:style>
          <a:lnRef idx="2">
            <a:schemeClr val="dk1"/>
          </a:lnRef>
          <a:fillRef idx="0">
            <a:schemeClr val="dk1"/>
          </a:fillRef>
          <a:effectRef idx="1">
            <a:schemeClr val="dk1"/>
          </a:effectRef>
          <a:fontRef idx="minor">
            <a:schemeClr val="tx1"/>
          </a:fontRef>
        </p:style>
      </p:cxnSp>
      <p:cxnSp>
        <p:nvCxnSpPr>
          <p:cNvPr id="189" name="Straight Connector 188">
            <a:extLst>
              <a:ext uri="{FF2B5EF4-FFF2-40B4-BE49-F238E27FC236}">
                <a16:creationId xmlns:a16="http://schemas.microsoft.com/office/drawing/2014/main" id="{7AE18244-8F77-4352-836F-C454F6C5D75A}"/>
              </a:ext>
            </a:extLst>
          </p:cNvPr>
          <p:cNvCxnSpPr>
            <a:cxnSpLocks/>
            <a:stCxn id="186" idx="1"/>
          </p:cNvCxnSpPr>
          <p:nvPr/>
        </p:nvCxnSpPr>
        <p:spPr>
          <a:xfrm>
            <a:off x="5010910" y="2460999"/>
            <a:ext cx="0" cy="678979"/>
          </a:xfrm>
          <a:prstGeom prst="line">
            <a:avLst/>
          </a:prstGeom>
        </p:spPr>
        <p:style>
          <a:lnRef idx="2">
            <a:schemeClr val="dk1"/>
          </a:lnRef>
          <a:fillRef idx="0">
            <a:schemeClr val="dk1"/>
          </a:fillRef>
          <a:effectRef idx="1">
            <a:schemeClr val="dk1"/>
          </a:effectRef>
          <a:fontRef idx="minor">
            <a:schemeClr val="tx1"/>
          </a:fontRef>
        </p:style>
      </p:cxnSp>
      <p:cxnSp>
        <p:nvCxnSpPr>
          <p:cNvPr id="129" name="Straight Connector 128">
            <a:extLst>
              <a:ext uri="{FF2B5EF4-FFF2-40B4-BE49-F238E27FC236}">
                <a16:creationId xmlns:a16="http://schemas.microsoft.com/office/drawing/2014/main" id="{316C2E51-788B-4448-828A-1E432D9A04AF}"/>
              </a:ext>
            </a:extLst>
          </p:cNvPr>
          <p:cNvCxnSpPr>
            <a:cxnSpLocks/>
          </p:cNvCxnSpPr>
          <p:nvPr/>
        </p:nvCxnSpPr>
        <p:spPr>
          <a:xfrm>
            <a:off x="8346183" y="1959303"/>
            <a:ext cx="0" cy="428671"/>
          </a:xfrm>
          <a:prstGeom prst="line">
            <a:avLst/>
          </a:prstGeom>
        </p:spPr>
        <p:style>
          <a:lnRef idx="2">
            <a:schemeClr val="dk1"/>
          </a:lnRef>
          <a:fillRef idx="0">
            <a:schemeClr val="dk1"/>
          </a:fillRef>
          <a:effectRef idx="1">
            <a:schemeClr val="dk1"/>
          </a:effectRef>
          <a:fontRef idx="minor">
            <a:schemeClr val="tx1"/>
          </a:fontRef>
        </p:style>
      </p:cxnSp>
      <p:cxnSp>
        <p:nvCxnSpPr>
          <p:cNvPr id="124" name="Straight Connector 123">
            <a:extLst>
              <a:ext uri="{FF2B5EF4-FFF2-40B4-BE49-F238E27FC236}">
                <a16:creationId xmlns:a16="http://schemas.microsoft.com/office/drawing/2014/main" id="{0D7C2C59-A09E-4499-B9EF-20A7FF15B042}"/>
              </a:ext>
            </a:extLst>
          </p:cNvPr>
          <p:cNvCxnSpPr>
            <a:cxnSpLocks/>
            <a:stCxn id="5" idx="3"/>
          </p:cNvCxnSpPr>
          <p:nvPr/>
        </p:nvCxnSpPr>
        <p:spPr>
          <a:xfrm>
            <a:off x="1596212" y="3132528"/>
            <a:ext cx="3724810" cy="7450"/>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5B09FB3-579D-4B15-A62F-E61BDAB2E053}"/>
              </a:ext>
            </a:extLst>
          </p:cNvPr>
          <p:cNvCxnSpPr/>
          <p:nvPr/>
        </p:nvCxnSpPr>
        <p:spPr>
          <a:xfrm>
            <a:off x="341175" y="3132528"/>
            <a:ext cx="239808" cy="0"/>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27034515-1BE9-4B71-B16C-17261C71814A}"/>
              </a:ext>
            </a:extLst>
          </p:cNvPr>
          <p:cNvSpPr>
            <a:spLocks noGrp="1"/>
          </p:cNvSpPr>
          <p:nvPr>
            <p:ph type="title"/>
          </p:nvPr>
        </p:nvSpPr>
        <p:spPr>
          <a:xfrm>
            <a:off x="0" y="-9328"/>
            <a:ext cx="7315200" cy="762000"/>
          </a:xfrm>
        </p:spPr>
        <p:txBody>
          <a:bodyPr>
            <a:normAutofit fontScale="90000"/>
          </a:bodyPr>
          <a:lstStyle/>
          <a:p>
            <a:r>
              <a:rPr lang="en-US" dirty="0"/>
              <a:t>Example: </a:t>
            </a:r>
            <a:r>
              <a:rPr lang="en-US" dirty="0" err="1"/>
              <a:t>Larkfield</a:t>
            </a:r>
            <a:r>
              <a:rPr lang="en-US" dirty="0"/>
              <a:t> and Old Redwood Highway Area</a:t>
            </a:r>
            <a:br>
              <a:rPr lang="en-US" dirty="0"/>
            </a:br>
            <a:r>
              <a:rPr lang="en-US" dirty="0"/>
              <a:t>Community Microgrid block diagram</a:t>
            </a:r>
          </a:p>
        </p:txBody>
      </p:sp>
      <p:sp>
        <p:nvSpPr>
          <p:cNvPr id="8" name="TextBox 7">
            <a:extLst>
              <a:ext uri="{FF2B5EF4-FFF2-40B4-BE49-F238E27FC236}">
                <a16:creationId xmlns:a16="http://schemas.microsoft.com/office/drawing/2014/main" id="{D666CD92-E141-4546-9622-3339B3B3197E}"/>
              </a:ext>
            </a:extLst>
          </p:cNvPr>
          <p:cNvSpPr txBox="1"/>
          <p:nvPr/>
        </p:nvSpPr>
        <p:spPr>
          <a:xfrm rot="16200000">
            <a:off x="-418323" y="2974255"/>
            <a:ext cx="1295636" cy="338554"/>
          </a:xfrm>
          <a:prstGeom prst="rect">
            <a:avLst/>
          </a:prstGeom>
          <a:noFill/>
        </p:spPr>
        <p:txBody>
          <a:bodyPr wrap="square" rtlCol="0">
            <a:spAutoFit/>
          </a:bodyPr>
          <a:lstStyle/>
          <a:p>
            <a:r>
              <a:rPr lang="en-US" sz="1600" dirty="0"/>
              <a:t>Transmission</a:t>
            </a:r>
          </a:p>
        </p:txBody>
      </p:sp>
      <p:sp>
        <p:nvSpPr>
          <p:cNvPr id="5" name="Rectangle 4">
            <a:extLst>
              <a:ext uri="{FF2B5EF4-FFF2-40B4-BE49-F238E27FC236}">
                <a16:creationId xmlns:a16="http://schemas.microsoft.com/office/drawing/2014/main" id="{90AF70A5-0C45-4E94-BA93-F51971960355}"/>
              </a:ext>
            </a:extLst>
          </p:cNvPr>
          <p:cNvSpPr/>
          <p:nvPr/>
        </p:nvSpPr>
        <p:spPr>
          <a:xfrm>
            <a:off x="523833" y="2630723"/>
            <a:ext cx="1072379" cy="1003610"/>
          </a:xfrm>
          <a:prstGeom prst="rect">
            <a:avLst/>
          </a:prstGeom>
          <a:solidFill>
            <a:schemeClr val="tx1">
              <a:lumMod val="50000"/>
              <a:lumOff val="5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dirty="0"/>
              <a:t>Fulton Substation</a:t>
            </a:r>
            <a:endParaRPr lang="en-US" dirty="0"/>
          </a:p>
        </p:txBody>
      </p:sp>
      <p:sp>
        <p:nvSpPr>
          <p:cNvPr id="24" name="TextBox 23">
            <a:extLst>
              <a:ext uri="{FF2B5EF4-FFF2-40B4-BE49-F238E27FC236}">
                <a16:creationId xmlns:a16="http://schemas.microsoft.com/office/drawing/2014/main" id="{F7544697-E897-44F9-ACB3-E5401A3A1005}"/>
              </a:ext>
            </a:extLst>
          </p:cNvPr>
          <p:cNvSpPr txBox="1"/>
          <p:nvPr/>
        </p:nvSpPr>
        <p:spPr>
          <a:xfrm>
            <a:off x="3878857" y="5324843"/>
            <a:ext cx="3219174" cy="984885"/>
          </a:xfrm>
          <a:prstGeom prst="rect">
            <a:avLst/>
          </a:prstGeom>
          <a:noFill/>
        </p:spPr>
        <p:txBody>
          <a:bodyPr wrap="square" rtlCol="0">
            <a:spAutoFit/>
          </a:bodyPr>
          <a:lstStyle/>
          <a:p>
            <a:r>
              <a:rPr lang="en-US" sz="1600" b="1" u="sng" dirty="0"/>
              <a:t>Diagram Elements</a:t>
            </a:r>
          </a:p>
          <a:p>
            <a:r>
              <a:rPr lang="en-US" sz="1400" dirty="0"/>
              <a:t>     Autonomously Controllable Microgrid</a:t>
            </a:r>
          </a:p>
          <a:p>
            <a:r>
              <a:rPr lang="en-US" sz="1400" dirty="0"/>
              <a:t>     Relay/Switch (open, closed)</a:t>
            </a:r>
          </a:p>
          <a:p>
            <a:r>
              <a:rPr lang="en-US" sz="1400" dirty="0"/>
              <a:t>     </a:t>
            </a:r>
          </a:p>
        </p:txBody>
      </p:sp>
      <p:sp>
        <p:nvSpPr>
          <p:cNvPr id="26" name="Flowchart: Summing Junction 25">
            <a:extLst>
              <a:ext uri="{FF2B5EF4-FFF2-40B4-BE49-F238E27FC236}">
                <a16:creationId xmlns:a16="http://schemas.microsoft.com/office/drawing/2014/main" id="{0D3B72AB-39DF-4039-A585-9BF981046B85}"/>
              </a:ext>
            </a:extLst>
          </p:cNvPr>
          <p:cNvSpPr/>
          <p:nvPr/>
        </p:nvSpPr>
        <p:spPr>
          <a:xfrm>
            <a:off x="3394711" y="5824234"/>
            <a:ext cx="167947" cy="182880"/>
          </a:xfrm>
          <a:prstGeom prst="flowChartSummingJunction">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lowchart: Or 27">
            <a:extLst>
              <a:ext uri="{FF2B5EF4-FFF2-40B4-BE49-F238E27FC236}">
                <a16:creationId xmlns:a16="http://schemas.microsoft.com/office/drawing/2014/main" id="{B4A76DC9-CC1A-4CFF-A227-87A40DEF6636}"/>
              </a:ext>
            </a:extLst>
          </p:cNvPr>
          <p:cNvSpPr/>
          <p:nvPr/>
        </p:nvSpPr>
        <p:spPr>
          <a:xfrm>
            <a:off x="3667351" y="5824234"/>
            <a:ext cx="167947"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B37C4C3-2545-4F85-A7BB-ABBB9FB41D56}"/>
              </a:ext>
            </a:extLst>
          </p:cNvPr>
          <p:cNvSpPr/>
          <p:nvPr/>
        </p:nvSpPr>
        <p:spPr>
          <a:xfrm>
            <a:off x="3474500" y="5617920"/>
            <a:ext cx="275944" cy="135842"/>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857278F-A70A-4EC2-B3E8-92459AFA8210}"/>
              </a:ext>
            </a:extLst>
          </p:cNvPr>
          <p:cNvCxnSpPr>
            <a:cxnSpLocks/>
          </p:cNvCxnSpPr>
          <p:nvPr/>
        </p:nvCxnSpPr>
        <p:spPr>
          <a:xfrm flipV="1">
            <a:off x="5309971" y="2415332"/>
            <a:ext cx="3209189" cy="9788"/>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34C77BD4-7620-48CB-AB78-D8F078E86EB7}"/>
              </a:ext>
            </a:extLst>
          </p:cNvPr>
          <p:cNvCxnSpPr>
            <a:cxnSpLocks/>
          </p:cNvCxnSpPr>
          <p:nvPr/>
        </p:nvCxnSpPr>
        <p:spPr>
          <a:xfrm flipV="1">
            <a:off x="5311743" y="3722806"/>
            <a:ext cx="3207417" cy="13676"/>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9D4D7E1A-0B9C-42E1-8A45-5F1C93C752FE}"/>
              </a:ext>
            </a:extLst>
          </p:cNvPr>
          <p:cNvCxnSpPr>
            <a:cxnSpLocks/>
          </p:cNvCxnSpPr>
          <p:nvPr/>
        </p:nvCxnSpPr>
        <p:spPr>
          <a:xfrm flipH="1">
            <a:off x="5309971" y="2418635"/>
            <a:ext cx="11051" cy="1322298"/>
          </a:xfrm>
          <a:prstGeom prst="line">
            <a:avLst/>
          </a:prstGeom>
          <a:ln w="38100">
            <a:solidFill>
              <a:srgbClr val="66FFCC"/>
            </a:solidFill>
          </a:ln>
          <a:effectLst/>
        </p:spPr>
        <p:style>
          <a:lnRef idx="2">
            <a:schemeClr val="accent1"/>
          </a:lnRef>
          <a:fillRef idx="0">
            <a:schemeClr val="accent1"/>
          </a:fillRef>
          <a:effectRef idx="1">
            <a:schemeClr val="accent1"/>
          </a:effectRef>
          <a:fontRef idx="minor">
            <a:schemeClr val="tx1"/>
          </a:fontRef>
        </p:style>
      </p:cxnSp>
      <p:sp>
        <p:nvSpPr>
          <p:cNvPr id="73" name="Flowchart: Or 72">
            <a:extLst>
              <a:ext uri="{FF2B5EF4-FFF2-40B4-BE49-F238E27FC236}">
                <a16:creationId xmlns:a16="http://schemas.microsoft.com/office/drawing/2014/main" id="{2289805F-56B6-4CF1-AF5E-5743D637D980}"/>
              </a:ext>
            </a:extLst>
          </p:cNvPr>
          <p:cNvSpPr/>
          <p:nvPr/>
        </p:nvSpPr>
        <p:spPr>
          <a:xfrm>
            <a:off x="6254286" y="2338780"/>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Flowchart: Or 42">
            <a:extLst>
              <a:ext uri="{FF2B5EF4-FFF2-40B4-BE49-F238E27FC236}">
                <a16:creationId xmlns:a16="http://schemas.microsoft.com/office/drawing/2014/main" id="{29192B2B-5001-44D7-B82C-065AA7E0F167}"/>
              </a:ext>
            </a:extLst>
          </p:cNvPr>
          <p:cNvSpPr/>
          <p:nvPr/>
        </p:nvSpPr>
        <p:spPr>
          <a:xfrm>
            <a:off x="6301854" y="3649493"/>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TextBox 150">
            <a:extLst>
              <a:ext uri="{FF2B5EF4-FFF2-40B4-BE49-F238E27FC236}">
                <a16:creationId xmlns:a16="http://schemas.microsoft.com/office/drawing/2014/main" id="{BE090752-A909-45E0-92E9-38D4DF993930}"/>
              </a:ext>
            </a:extLst>
          </p:cNvPr>
          <p:cNvSpPr txBox="1"/>
          <p:nvPr/>
        </p:nvSpPr>
        <p:spPr>
          <a:xfrm>
            <a:off x="5321022" y="2548192"/>
            <a:ext cx="1258774" cy="400110"/>
          </a:xfrm>
          <a:prstGeom prst="rect">
            <a:avLst/>
          </a:prstGeom>
          <a:noFill/>
        </p:spPr>
        <p:txBody>
          <a:bodyPr wrap="square" rtlCol="0">
            <a:spAutoFit/>
          </a:bodyPr>
          <a:lstStyle/>
          <a:p>
            <a:pPr algn="ctr"/>
            <a:r>
              <a:rPr lang="en-US" sz="1000" dirty="0"/>
              <a:t>North of Mark West Springs Rd</a:t>
            </a:r>
          </a:p>
        </p:txBody>
      </p:sp>
      <p:grpSp>
        <p:nvGrpSpPr>
          <p:cNvPr id="116" name="Group 115">
            <a:extLst>
              <a:ext uri="{FF2B5EF4-FFF2-40B4-BE49-F238E27FC236}">
                <a16:creationId xmlns:a16="http://schemas.microsoft.com/office/drawing/2014/main" id="{C123A35E-6AB2-49EF-A8D3-04AA5D1FA699}"/>
              </a:ext>
            </a:extLst>
          </p:cNvPr>
          <p:cNvGrpSpPr/>
          <p:nvPr/>
        </p:nvGrpSpPr>
        <p:grpSpPr>
          <a:xfrm>
            <a:off x="6028172" y="1149926"/>
            <a:ext cx="1385308" cy="891332"/>
            <a:chOff x="2153920" y="1249120"/>
            <a:chExt cx="1068921" cy="884916"/>
          </a:xfrm>
        </p:grpSpPr>
        <p:sp>
          <p:nvSpPr>
            <p:cNvPr id="118" name="Rectangle 117">
              <a:extLst>
                <a:ext uri="{FF2B5EF4-FFF2-40B4-BE49-F238E27FC236}">
                  <a16:creationId xmlns:a16="http://schemas.microsoft.com/office/drawing/2014/main" id="{E726D05E-219E-42BE-906C-DAA207C59471}"/>
                </a:ext>
              </a:extLst>
            </p:cNvPr>
            <p:cNvSpPr/>
            <p:nvPr/>
          </p:nvSpPr>
          <p:spPr>
            <a:xfrm>
              <a:off x="2244658" y="1341939"/>
              <a:ext cx="895484"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Larkfield Shopping Center</a:t>
              </a:r>
              <a:endParaRPr lang="en-US" sz="1000" dirty="0"/>
            </a:p>
          </p:txBody>
        </p:sp>
        <p:sp>
          <p:nvSpPr>
            <p:cNvPr id="121" name="Rectangle 120">
              <a:extLst>
                <a:ext uri="{FF2B5EF4-FFF2-40B4-BE49-F238E27FC236}">
                  <a16:creationId xmlns:a16="http://schemas.microsoft.com/office/drawing/2014/main" id="{9573B0AE-D435-46F7-A007-A0987246EC05}"/>
                </a:ext>
              </a:extLst>
            </p:cNvPr>
            <p:cNvSpPr/>
            <p:nvPr/>
          </p:nvSpPr>
          <p:spPr>
            <a:xfrm>
              <a:off x="2153920" y="1249120"/>
              <a:ext cx="1068921" cy="884916"/>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p>
          </p:txBody>
        </p:sp>
      </p:grpSp>
      <p:sp>
        <p:nvSpPr>
          <p:cNvPr id="126" name="Rectangle 125">
            <a:extLst>
              <a:ext uri="{FF2B5EF4-FFF2-40B4-BE49-F238E27FC236}">
                <a16:creationId xmlns:a16="http://schemas.microsoft.com/office/drawing/2014/main" id="{EBCCB7AC-6ED7-42D1-B929-C771E4A6BF07}"/>
              </a:ext>
            </a:extLst>
          </p:cNvPr>
          <p:cNvSpPr/>
          <p:nvPr/>
        </p:nvSpPr>
        <p:spPr>
          <a:xfrm>
            <a:off x="9461703" y="1291463"/>
            <a:ext cx="917662"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CVS</a:t>
            </a:r>
          </a:p>
        </p:txBody>
      </p:sp>
      <p:sp>
        <p:nvSpPr>
          <p:cNvPr id="131" name="Rectangle 130">
            <a:extLst>
              <a:ext uri="{FF2B5EF4-FFF2-40B4-BE49-F238E27FC236}">
                <a16:creationId xmlns:a16="http://schemas.microsoft.com/office/drawing/2014/main" id="{5005DCF2-5EB0-42E2-9D33-3D42B9E4093D}"/>
              </a:ext>
            </a:extLst>
          </p:cNvPr>
          <p:cNvSpPr/>
          <p:nvPr/>
        </p:nvSpPr>
        <p:spPr>
          <a:xfrm>
            <a:off x="6378779" y="4286289"/>
            <a:ext cx="1017555"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Cardinal Newman High School</a:t>
            </a:r>
          </a:p>
        </p:txBody>
      </p:sp>
      <p:sp>
        <p:nvSpPr>
          <p:cNvPr id="132" name="Rectangle 131">
            <a:extLst>
              <a:ext uri="{FF2B5EF4-FFF2-40B4-BE49-F238E27FC236}">
                <a16:creationId xmlns:a16="http://schemas.microsoft.com/office/drawing/2014/main" id="{0161E843-B473-4F2F-9051-917D817CB165}"/>
              </a:ext>
            </a:extLst>
          </p:cNvPr>
          <p:cNvSpPr/>
          <p:nvPr/>
        </p:nvSpPr>
        <p:spPr>
          <a:xfrm>
            <a:off x="6262376" y="4140199"/>
            <a:ext cx="1260810" cy="996951"/>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46A37046-DB26-4610-A52F-294F611B2BC2}"/>
              </a:ext>
            </a:extLst>
          </p:cNvPr>
          <p:cNvSpPr/>
          <p:nvPr/>
        </p:nvSpPr>
        <p:spPr>
          <a:xfrm>
            <a:off x="1746525" y="4286289"/>
            <a:ext cx="111753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Sutter </a:t>
            </a:r>
          </a:p>
          <a:p>
            <a:pPr algn="ctr"/>
            <a:r>
              <a:rPr lang="en-US" sz="1200" dirty="0"/>
              <a:t>Santa Rosa Hospital</a:t>
            </a:r>
          </a:p>
        </p:txBody>
      </p:sp>
      <p:sp>
        <p:nvSpPr>
          <p:cNvPr id="141" name="Rectangle 140">
            <a:extLst>
              <a:ext uri="{FF2B5EF4-FFF2-40B4-BE49-F238E27FC236}">
                <a16:creationId xmlns:a16="http://schemas.microsoft.com/office/drawing/2014/main" id="{6C8D8313-DAC4-430F-A089-552CF6B42C74}"/>
              </a:ext>
            </a:extLst>
          </p:cNvPr>
          <p:cNvSpPr/>
          <p:nvPr/>
        </p:nvSpPr>
        <p:spPr>
          <a:xfrm>
            <a:off x="3078260" y="4286289"/>
            <a:ext cx="685528"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Medical Offices</a:t>
            </a:r>
          </a:p>
        </p:txBody>
      </p:sp>
      <p:sp>
        <p:nvSpPr>
          <p:cNvPr id="143" name="Rectangle 142">
            <a:extLst>
              <a:ext uri="{FF2B5EF4-FFF2-40B4-BE49-F238E27FC236}">
                <a16:creationId xmlns:a16="http://schemas.microsoft.com/office/drawing/2014/main" id="{A8DFC10F-E27B-4123-AF81-2DDAE0360980}"/>
              </a:ext>
            </a:extLst>
          </p:cNvPr>
          <p:cNvSpPr/>
          <p:nvPr/>
        </p:nvSpPr>
        <p:spPr>
          <a:xfrm>
            <a:off x="3947505" y="4286289"/>
            <a:ext cx="927236" cy="699279"/>
          </a:xfrm>
          <a:prstGeom prst="rect">
            <a:avLst/>
          </a:prstGeom>
          <a:solidFill>
            <a:schemeClr val="accent5">
              <a:tint val="50000"/>
              <a:satMod val="300000"/>
            </a:schemeClr>
          </a:solidFill>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200" dirty="0"/>
              <a:t>Luther Burbank </a:t>
            </a:r>
            <a:r>
              <a:rPr lang="en-US" sz="1200" dirty="0" err="1"/>
              <a:t>Ctr</a:t>
            </a:r>
            <a:r>
              <a:rPr lang="en-US" sz="1200" dirty="0"/>
              <a:t> for Arts</a:t>
            </a:r>
          </a:p>
        </p:txBody>
      </p:sp>
      <p:sp>
        <p:nvSpPr>
          <p:cNvPr id="157" name="Flowchart: Or 156">
            <a:extLst>
              <a:ext uri="{FF2B5EF4-FFF2-40B4-BE49-F238E27FC236}">
                <a16:creationId xmlns:a16="http://schemas.microsoft.com/office/drawing/2014/main" id="{78483922-382C-41E7-8A8A-B2E69D0C7F40}"/>
              </a:ext>
            </a:extLst>
          </p:cNvPr>
          <p:cNvSpPr/>
          <p:nvPr/>
        </p:nvSpPr>
        <p:spPr>
          <a:xfrm>
            <a:off x="7185014" y="3626266"/>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3" name="Flowchart: Or 162">
            <a:extLst>
              <a:ext uri="{FF2B5EF4-FFF2-40B4-BE49-F238E27FC236}">
                <a16:creationId xmlns:a16="http://schemas.microsoft.com/office/drawing/2014/main" id="{E4603655-7AA3-473B-924D-1A000A5DB17B}"/>
              </a:ext>
            </a:extLst>
          </p:cNvPr>
          <p:cNvSpPr/>
          <p:nvPr/>
        </p:nvSpPr>
        <p:spPr>
          <a:xfrm>
            <a:off x="2762463" y="3051484"/>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6" name="Flowchart: Or 165">
            <a:extLst>
              <a:ext uri="{FF2B5EF4-FFF2-40B4-BE49-F238E27FC236}">
                <a16:creationId xmlns:a16="http://schemas.microsoft.com/office/drawing/2014/main" id="{DCDD4F1E-914A-4A68-839C-F4023DD21955}"/>
              </a:ext>
            </a:extLst>
          </p:cNvPr>
          <p:cNvSpPr/>
          <p:nvPr/>
        </p:nvSpPr>
        <p:spPr>
          <a:xfrm>
            <a:off x="4638040" y="304108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9" name="Straight Connector 168">
            <a:extLst>
              <a:ext uri="{FF2B5EF4-FFF2-40B4-BE49-F238E27FC236}">
                <a16:creationId xmlns:a16="http://schemas.microsoft.com/office/drawing/2014/main" id="{C5460C5F-6A47-4FD4-A227-D5EB921C3F7D}"/>
              </a:ext>
            </a:extLst>
          </p:cNvPr>
          <p:cNvCxnSpPr>
            <a:cxnSpLocks/>
          </p:cNvCxnSpPr>
          <p:nvPr/>
        </p:nvCxnSpPr>
        <p:spPr>
          <a:xfrm flipV="1">
            <a:off x="2323397" y="3132528"/>
            <a:ext cx="0" cy="1146186"/>
          </a:xfrm>
          <a:prstGeom prst="line">
            <a:avLst/>
          </a:prstGeom>
        </p:spPr>
        <p:style>
          <a:lnRef idx="2">
            <a:schemeClr val="dk1"/>
          </a:lnRef>
          <a:fillRef idx="0">
            <a:schemeClr val="dk1"/>
          </a:fillRef>
          <a:effectRef idx="1">
            <a:schemeClr val="dk1"/>
          </a:effectRef>
          <a:fontRef idx="minor">
            <a:schemeClr val="tx1"/>
          </a:fontRef>
        </p:style>
      </p:cxnSp>
      <p:cxnSp>
        <p:nvCxnSpPr>
          <p:cNvPr id="171" name="Straight Connector 170">
            <a:extLst>
              <a:ext uri="{FF2B5EF4-FFF2-40B4-BE49-F238E27FC236}">
                <a16:creationId xmlns:a16="http://schemas.microsoft.com/office/drawing/2014/main" id="{83C1B5BB-D9D8-4D3B-8629-DAE09D875A07}"/>
              </a:ext>
            </a:extLst>
          </p:cNvPr>
          <p:cNvCxnSpPr>
            <a:cxnSpLocks/>
          </p:cNvCxnSpPr>
          <p:nvPr/>
        </p:nvCxnSpPr>
        <p:spPr>
          <a:xfrm flipV="1">
            <a:off x="3411627" y="3153273"/>
            <a:ext cx="0" cy="1125441"/>
          </a:xfrm>
          <a:prstGeom prst="line">
            <a:avLst/>
          </a:prstGeom>
        </p:spPr>
        <p:style>
          <a:lnRef idx="2">
            <a:schemeClr val="dk1"/>
          </a:lnRef>
          <a:fillRef idx="0">
            <a:schemeClr val="dk1"/>
          </a:fillRef>
          <a:effectRef idx="1">
            <a:schemeClr val="dk1"/>
          </a:effectRef>
          <a:fontRef idx="minor">
            <a:schemeClr val="tx1"/>
          </a:fontRef>
        </p:style>
      </p:cxnSp>
      <p:sp>
        <p:nvSpPr>
          <p:cNvPr id="172" name="Flowchart: Or 171">
            <a:extLst>
              <a:ext uri="{FF2B5EF4-FFF2-40B4-BE49-F238E27FC236}">
                <a16:creationId xmlns:a16="http://schemas.microsoft.com/office/drawing/2014/main" id="{EA89BADB-9436-4DF2-B217-7992B2A01E1E}"/>
              </a:ext>
            </a:extLst>
          </p:cNvPr>
          <p:cNvSpPr/>
          <p:nvPr/>
        </p:nvSpPr>
        <p:spPr>
          <a:xfrm>
            <a:off x="7142085" y="2333680"/>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6" name="Group 175">
            <a:extLst>
              <a:ext uri="{FF2B5EF4-FFF2-40B4-BE49-F238E27FC236}">
                <a16:creationId xmlns:a16="http://schemas.microsoft.com/office/drawing/2014/main" id="{4873CB4F-2A9F-45EE-A22D-8E4A017869D6}"/>
              </a:ext>
            </a:extLst>
          </p:cNvPr>
          <p:cNvGrpSpPr/>
          <p:nvPr/>
        </p:nvGrpSpPr>
        <p:grpSpPr>
          <a:xfrm>
            <a:off x="7781825" y="1119418"/>
            <a:ext cx="986709" cy="846763"/>
            <a:chOff x="3915517" y="6170561"/>
            <a:chExt cx="1073139" cy="888868"/>
          </a:xfrm>
        </p:grpSpPr>
        <p:sp>
          <p:nvSpPr>
            <p:cNvPr id="177" name="Cloud 176">
              <a:extLst>
                <a:ext uri="{FF2B5EF4-FFF2-40B4-BE49-F238E27FC236}">
                  <a16:creationId xmlns:a16="http://schemas.microsoft.com/office/drawing/2014/main" id="{C90212D0-EA4B-4B23-893B-02EA16AEAE8C}"/>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8" name="TextBox 177">
              <a:extLst>
                <a:ext uri="{FF2B5EF4-FFF2-40B4-BE49-F238E27FC236}">
                  <a16:creationId xmlns:a16="http://schemas.microsoft.com/office/drawing/2014/main" id="{E401DC96-FF01-4CF2-8950-B6A1BB60023F}"/>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sp>
        <p:nvSpPr>
          <p:cNvPr id="182" name="Flowchart: Or 181">
            <a:extLst>
              <a:ext uri="{FF2B5EF4-FFF2-40B4-BE49-F238E27FC236}">
                <a16:creationId xmlns:a16="http://schemas.microsoft.com/office/drawing/2014/main" id="{96E2AC99-140B-4C26-918F-F378790A8834}"/>
              </a:ext>
            </a:extLst>
          </p:cNvPr>
          <p:cNvSpPr/>
          <p:nvPr/>
        </p:nvSpPr>
        <p:spPr>
          <a:xfrm>
            <a:off x="2025973" y="304853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Flowchart: Or 182">
            <a:extLst>
              <a:ext uri="{FF2B5EF4-FFF2-40B4-BE49-F238E27FC236}">
                <a16:creationId xmlns:a16="http://schemas.microsoft.com/office/drawing/2014/main" id="{2C4ECE44-A3F6-45C4-9ADD-03022D6D34BA}"/>
              </a:ext>
            </a:extLst>
          </p:cNvPr>
          <p:cNvSpPr/>
          <p:nvPr/>
        </p:nvSpPr>
        <p:spPr>
          <a:xfrm>
            <a:off x="3810345" y="3041088"/>
            <a:ext cx="182880" cy="182880"/>
          </a:xfrm>
          <a:prstGeom prst="flowChartOr">
            <a:avLst/>
          </a:prstGeom>
          <a:solidFill>
            <a:schemeClr val="accent2">
              <a:lumMod val="60000"/>
              <a:lumOff val="4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5" name="Group 184">
            <a:extLst>
              <a:ext uri="{FF2B5EF4-FFF2-40B4-BE49-F238E27FC236}">
                <a16:creationId xmlns:a16="http://schemas.microsoft.com/office/drawing/2014/main" id="{2E9CC97E-B94E-4A6B-A66F-3ECAD4AB9568}"/>
              </a:ext>
            </a:extLst>
          </p:cNvPr>
          <p:cNvGrpSpPr/>
          <p:nvPr/>
        </p:nvGrpSpPr>
        <p:grpSpPr>
          <a:xfrm>
            <a:off x="4517555" y="1615138"/>
            <a:ext cx="986709" cy="846763"/>
            <a:chOff x="3915517" y="6170561"/>
            <a:chExt cx="1073139" cy="888868"/>
          </a:xfrm>
        </p:grpSpPr>
        <p:sp>
          <p:nvSpPr>
            <p:cNvPr id="186" name="Cloud 185">
              <a:extLst>
                <a:ext uri="{FF2B5EF4-FFF2-40B4-BE49-F238E27FC236}">
                  <a16:creationId xmlns:a16="http://schemas.microsoft.com/office/drawing/2014/main" id="{6BEE2672-0AF5-4B1B-BC49-0CAD4E4CEE5F}"/>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7" name="TextBox 186">
              <a:extLst>
                <a:ext uri="{FF2B5EF4-FFF2-40B4-BE49-F238E27FC236}">
                  <a16:creationId xmlns:a16="http://schemas.microsoft.com/office/drawing/2014/main" id="{4539425D-52C4-4876-8835-CCCEA7907516}"/>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grpSp>
        <p:nvGrpSpPr>
          <p:cNvPr id="192" name="Group 191">
            <a:extLst>
              <a:ext uri="{FF2B5EF4-FFF2-40B4-BE49-F238E27FC236}">
                <a16:creationId xmlns:a16="http://schemas.microsoft.com/office/drawing/2014/main" id="{03B68114-D314-4A57-964B-C84900DCF153}"/>
              </a:ext>
            </a:extLst>
          </p:cNvPr>
          <p:cNvGrpSpPr/>
          <p:nvPr/>
        </p:nvGrpSpPr>
        <p:grpSpPr>
          <a:xfrm>
            <a:off x="7862950" y="4196489"/>
            <a:ext cx="986709" cy="846763"/>
            <a:chOff x="3915517" y="6170561"/>
            <a:chExt cx="1073139" cy="888868"/>
          </a:xfrm>
        </p:grpSpPr>
        <p:sp>
          <p:nvSpPr>
            <p:cNvPr id="193" name="Cloud 192">
              <a:extLst>
                <a:ext uri="{FF2B5EF4-FFF2-40B4-BE49-F238E27FC236}">
                  <a16:creationId xmlns:a16="http://schemas.microsoft.com/office/drawing/2014/main" id="{84A12315-BDD8-4841-9D56-819B4B8BB543}"/>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4" name="TextBox 193">
              <a:extLst>
                <a:ext uri="{FF2B5EF4-FFF2-40B4-BE49-F238E27FC236}">
                  <a16:creationId xmlns:a16="http://schemas.microsoft.com/office/drawing/2014/main" id="{D54F4262-E05F-4EC9-917D-744EA51A6F2D}"/>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cxnSp>
        <p:nvCxnSpPr>
          <p:cNvPr id="196" name="Straight Connector 195">
            <a:extLst>
              <a:ext uri="{FF2B5EF4-FFF2-40B4-BE49-F238E27FC236}">
                <a16:creationId xmlns:a16="http://schemas.microsoft.com/office/drawing/2014/main" id="{FB975156-8E67-450C-A265-4B931004EA13}"/>
              </a:ext>
            </a:extLst>
          </p:cNvPr>
          <p:cNvCxnSpPr>
            <a:cxnSpLocks/>
            <a:stCxn id="193" idx="3"/>
          </p:cNvCxnSpPr>
          <p:nvPr/>
        </p:nvCxnSpPr>
        <p:spPr>
          <a:xfrm flipV="1">
            <a:off x="8356305" y="3740933"/>
            <a:ext cx="0" cy="503970"/>
          </a:xfrm>
          <a:prstGeom prst="line">
            <a:avLst/>
          </a:prstGeom>
        </p:spPr>
        <p:style>
          <a:lnRef idx="2">
            <a:schemeClr val="dk1"/>
          </a:lnRef>
          <a:fillRef idx="0">
            <a:schemeClr val="dk1"/>
          </a:fillRef>
          <a:effectRef idx="1">
            <a:schemeClr val="dk1"/>
          </a:effectRef>
          <a:fontRef idx="minor">
            <a:schemeClr val="tx1"/>
          </a:fontRef>
        </p:style>
      </p:cxnSp>
      <p:sp>
        <p:nvSpPr>
          <p:cNvPr id="204" name="Rectangle 203">
            <a:extLst>
              <a:ext uri="{FF2B5EF4-FFF2-40B4-BE49-F238E27FC236}">
                <a16:creationId xmlns:a16="http://schemas.microsoft.com/office/drawing/2014/main" id="{67BBA62B-B0BD-428C-B9C1-5EBF14968FD7}"/>
              </a:ext>
            </a:extLst>
          </p:cNvPr>
          <p:cNvSpPr/>
          <p:nvPr/>
        </p:nvSpPr>
        <p:spPr>
          <a:xfrm>
            <a:off x="1475594" y="4140199"/>
            <a:ext cx="3675565" cy="991224"/>
          </a:xfrm>
          <a:prstGeom prst="rect">
            <a:avLst/>
          </a:prstGeom>
          <a:noFill/>
          <a:ln w="38100">
            <a:solidFill>
              <a:schemeClr val="accent2">
                <a:lumMod val="60000"/>
                <a:lumOff val="40000"/>
              </a:schemeClr>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36" name="Straight Connector 235">
            <a:extLst>
              <a:ext uri="{FF2B5EF4-FFF2-40B4-BE49-F238E27FC236}">
                <a16:creationId xmlns:a16="http://schemas.microsoft.com/office/drawing/2014/main" id="{DEC53C8B-235C-4631-B579-E65694B4C7F1}"/>
              </a:ext>
            </a:extLst>
          </p:cNvPr>
          <p:cNvCxnSpPr>
            <a:cxnSpLocks/>
            <a:stCxn id="143" idx="0"/>
          </p:cNvCxnSpPr>
          <p:nvPr/>
        </p:nvCxnSpPr>
        <p:spPr>
          <a:xfrm flipH="1" flipV="1">
            <a:off x="4407264" y="3139978"/>
            <a:ext cx="3859" cy="1146311"/>
          </a:xfrm>
          <a:prstGeom prst="line">
            <a:avLst/>
          </a:prstGeom>
        </p:spPr>
        <p:style>
          <a:lnRef idx="2">
            <a:schemeClr val="dk1"/>
          </a:lnRef>
          <a:fillRef idx="0">
            <a:schemeClr val="dk1"/>
          </a:fillRef>
          <a:effectRef idx="1">
            <a:schemeClr val="dk1"/>
          </a:effectRef>
          <a:fontRef idx="minor">
            <a:schemeClr val="tx1"/>
          </a:fontRef>
        </p:style>
      </p:cxnSp>
      <p:sp>
        <p:nvSpPr>
          <p:cNvPr id="79" name="TextBox 78">
            <a:extLst>
              <a:ext uri="{FF2B5EF4-FFF2-40B4-BE49-F238E27FC236}">
                <a16:creationId xmlns:a16="http://schemas.microsoft.com/office/drawing/2014/main" id="{5522AB4A-08D4-4BEC-9CC2-5774449A3969}"/>
              </a:ext>
            </a:extLst>
          </p:cNvPr>
          <p:cNvSpPr txBox="1"/>
          <p:nvPr/>
        </p:nvSpPr>
        <p:spPr>
          <a:xfrm>
            <a:off x="5398785" y="3216900"/>
            <a:ext cx="1258774" cy="400110"/>
          </a:xfrm>
          <a:prstGeom prst="rect">
            <a:avLst/>
          </a:prstGeom>
          <a:noFill/>
        </p:spPr>
        <p:txBody>
          <a:bodyPr wrap="square" rtlCol="0">
            <a:spAutoFit/>
          </a:bodyPr>
          <a:lstStyle/>
          <a:p>
            <a:pPr algn="ctr"/>
            <a:r>
              <a:rPr lang="en-US" sz="1000" dirty="0"/>
              <a:t>South of Mark West Springs Rd</a:t>
            </a:r>
          </a:p>
        </p:txBody>
      </p:sp>
      <p:grpSp>
        <p:nvGrpSpPr>
          <p:cNvPr id="87" name="Group 86">
            <a:extLst>
              <a:ext uri="{FF2B5EF4-FFF2-40B4-BE49-F238E27FC236}">
                <a16:creationId xmlns:a16="http://schemas.microsoft.com/office/drawing/2014/main" id="{C53FB937-F001-436C-BFE0-ECE97273A2A5}"/>
              </a:ext>
            </a:extLst>
          </p:cNvPr>
          <p:cNvGrpSpPr/>
          <p:nvPr/>
        </p:nvGrpSpPr>
        <p:grpSpPr>
          <a:xfrm>
            <a:off x="1363592" y="1615138"/>
            <a:ext cx="986709" cy="846763"/>
            <a:chOff x="3915517" y="6170561"/>
            <a:chExt cx="1073139" cy="888868"/>
          </a:xfrm>
        </p:grpSpPr>
        <p:sp>
          <p:nvSpPr>
            <p:cNvPr id="88" name="Cloud 87">
              <a:extLst>
                <a:ext uri="{FF2B5EF4-FFF2-40B4-BE49-F238E27FC236}">
                  <a16:creationId xmlns:a16="http://schemas.microsoft.com/office/drawing/2014/main" id="{5CC24F06-C315-4D41-AE5C-DD257CD85DFE}"/>
                </a:ext>
              </a:extLst>
            </p:cNvPr>
            <p:cNvSpPr/>
            <p:nvPr/>
          </p:nvSpPr>
          <p:spPr>
            <a:xfrm>
              <a:off x="3915517" y="6170561"/>
              <a:ext cx="1073139" cy="888868"/>
            </a:xfrm>
            <a:prstGeom prst="cloud">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TextBox 89">
              <a:extLst>
                <a:ext uri="{FF2B5EF4-FFF2-40B4-BE49-F238E27FC236}">
                  <a16:creationId xmlns:a16="http://schemas.microsoft.com/office/drawing/2014/main" id="{C43641C5-BC91-48D1-B15A-E589C4767432}"/>
                </a:ext>
              </a:extLst>
            </p:cNvPr>
            <p:cNvSpPr txBox="1"/>
            <p:nvPr/>
          </p:nvSpPr>
          <p:spPr>
            <a:xfrm>
              <a:off x="4017450" y="6393145"/>
              <a:ext cx="880957" cy="449966"/>
            </a:xfrm>
            <a:prstGeom prst="rect">
              <a:avLst/>
            </a:prstGeom>
            <a:noFill/>
          </p:spPr>
          <p:txBody>
            <a:bodyPr wrap="square" rtlCol="0">
              <a:spAutoFit/>
            </a:bodyPr>
            <a:lstStyle/>
            <a:p>
              <a:pPr algn="ctr"/>
              <a:r>
                <a:rPr lang="en-US" sz="1200" dirty="0"/>
                <a:t>Tier 2 &amp; 3 Loads</a:t>
              </a:r>
            </a:p>
          </p:txBody>
        </p:sp>
      </p:grpSp>
      <p:sp>
        <p:nvSpPr>
          <p:cNvPr id="226" name="Callout: Bent Line 225">
            <a:extLst>
              <a:ext uri="{FF2B5EF4-FFF2-40B4-BE49-F238E27FC236}">
                <a16:creationId xmlns:a16="http://schemas.microsoft.com/office/drawing/2014/main" id="{32176718-1CF6-46F2-82EC-2837CCAFA32E}"/>
              </a:ext>
            </a:extLst>
          </p:cNvPr>
          <p:cNvSpPr/>
          <p:nvPr/>
        </p:nvSpPr>
        <p:spPr>
          <a:xfrm>
            <a:off x="3155833" y="2255829"/>
            <a:ext cx="949226" cy="374894"/>
          </a:xfrm>
          <a:prstGeom prst="borderCallout2">
            <a:avLst>
              <a:gd name="adj1" fmla="val 49239"/>
              <a:gd name="adj2" fmla="val -305"/>
              <a:gd name="adj3" fmla="val 49239"/>
              <a:gd name="adj4" fmla="val -16667"/>
              <a:gd name="adj5" fmla="val 230390"/>
              <a:gd name="adj6" fmla="val -65130"/>
            </a:avLst>
          </a:prstGeom>
          <a:solidFill>
            <a:schemeClr val="accent5">
              <a:lumMod val="75000"/>
            </a:schemeClr>
          </a:solidFill>
          <a:ln w="158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a:t>FULTON 1107</a:t>
            </a:r>
          </a:p>
        </p:txBody>
      </p:sp>
      <p:cxnSp>
        <p:nvCxnSpPr>
          <p:cNvPr id="107" name="Straight Connector 106">
            <a:extLst>
              <a:ext uri="{FF2B5EF4-FFF2-40B4-BE49-F238E27FC236}">
                <a16:creationId xmlns:a16="http://schemas.microsoft.com/office/drawing/2014/main" id="{EFC781C9-D89C-4B1A-BE39-C176D505C801}"/>
              </a:ext>
            </a:extLst>
          </p:cNvPr>
          <p:cNvCxnSpPr>
            <a:cxnSpLocks/>
          </p:cNvCxnSpPr>
          <p:nvPr/>
        </p:nvCxnSpPr>
        <p:spPr>
          <a:xfrm flipV="1">
            <a:off x="8556091" y="2407712"/>
            <a:ext cx="340956" cy="9788"/>
          </a:xfrm>
          <a:prstGeom prst="line">
            <a:avLst/>
          </a:prstGeom>
          <a:ln w="38100">
            <a:solidFill>
              <a:srgbClr val="66FFCC"/>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579DA914-24D6-469F-A6BD-1B1BB2AD1D22}"/>
              </a:ext>
            </a:extLst>
          </p:cNvPr>
          <p:cNvCxnSpPr>
            <a:cxnSpLocks/>
          </p:cNvCxnSpPr>
          <p:nvPr/>
        </p:nvCxnSpPr>
        <p:spPr>
          <a:xfrm flipV="1">
            <a:off x="8548471" y="3725972"/>
            <a:ext cx="340956" cy="9788"/>
          </a:xfrm>
          <a:prstGeom prst="line">
            <a:avLst/>
          </a:prstGeom>
          <a:ln w="38100">
            <a:solidFill>
              <a:srgbClr val="66FFCC"/>
            </a:solidFill>
            <a:prstDash val="sysDot"/>
          </a:ln>
          <a:effectLst/>
        </p:spPr>
        <p:style>
          <a:lnRef idx="2">
            <a:schemeClr val="accent1"/>
          </a:lnRef>
          <a:fillRef idx="0">
            <a:schemeClr val="accent1"/>
          </a:fillRef>
          <a:effectRef idx="1">
            <a:schemeClr val="accent1"/>
          </a:effectRef>
          <a:fontRef idx="minor">
            <a:schemeClr val="tx1"/>
          </a:fontRef>
        </p:style>
      </p:cxnSp>
      <p:pic>
        <p:nvPicPr>
          <p:cNvPr id="110" name="Picture 109" descr="http://maps.google.com/mapfiles/kml/shapes/firedept.png">
            <a:extLst>
              <a:ext uri="{FF2B5EF4-FFF2-40B4-BE49-F238E27FC236}">
                <a16:creationId xmlns:a16="http://schemas.microsoft.com/office/drawing/2014/main" id="{E13A68C5-83D3-4615-B728-CF322823A9A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93899" y="1599360"/>
            <a:ext cx="325079" cy="325079"/>
          </a:xfrm>
          <a:prstGeom prst="rect">
            <a:avLst/>
          </a:prstGeom>
          <a:noFill/>
          <a:extLst>
            <a:ext uri="{909E8E84-426E-40dd-AFC4-6F175D3DCCD1}">
              <a14:hiddenFill xmlns:lc="http://schemas.openxmlformats.org/drawingml/2006/lockedCanvas" xmlns:a14="http://schemas.microsoft.com/office/drawing/2010/main" xmlns="" xmlns:xdr="http://schemas.openxmlformats.org/drawingml/2006/spreadsheetDrawing">
                <a:solidFill>
                  <a:srgbClr val="FFFFFF"/>
                </a:solidFill>
              </a14:hiddenFill>
            </a:ext>
          </a:extLst>
        </p:spPr>
      </p:pic>
    </p:spTree>
    <p:extLst>
      <p:ext uri="{BB962C8B-B14F-4D97-AF65-F5344CB8AC3E}">
        <p14:creationId xmlns:p14="http://schemas.microsoft.com/office/powerpoint/2010/main" val="5534641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D087A-9FD6-4F5B-A517-9FB7865B31AC}"/>
              </a:ext>
            </a:extLst>
          </p:cNvPr>
          <p:cNvSpPr>
            <a:spLocks noGrp="1"/>
          </p:cNvSpPr>
          <p:nvPr>
            <p:ph type="title"/>
          </p:nvPr>
        </p:nvSpPr>
        <p:spPr/>
        <p:txBody>
          <a:bodyPr/>
          <a:lstStyle/>
          <a:p>
            <a:r>
              <a:rPr lang="en-US" dirty="0"/>
              <a:t>Example Community Microgrid Elements</a:t>
            </a:r>
          </a:p>
        </p:txBody>
      </p:sp>
      <p:graphicFrame>
        <p:nvGraphicFramePr>
          <p:cNvPr id="4" name="Table 3">
            <a:extLst>
              <a:ext uri="{FF2B5EF4-FFF2-40B4-BE49-F238E27FC236}">
                <a16:creationId xmlns:a16="http://schemas.microsoft.com/office/drawing/2014/main" id="{78B0ABB3-27D2-4CA2-8069-C8F35158781E}"/>
              </a:ext>
            </a:extLst>
          </p:cNvPr>
          <p:cNvGraphicFramePr>
            <a:graphicFrameLocks noGrp="1"/>
          </p:cNvGraphicFramePr>
          <p:nvPr>
            <p:extLst/>
          </p:nvPr>
        </p:nvGraphicFramePr>
        <p:xfrm>
          <a:off x="1466850" y="1949450"/>
          <a:ext cx="6181725" cy="2763520"/>
        </p:xfrm>
        <a:graphic>
          <a:graphicData uri="http://schemas.openxmlformats.org/drawingml/2006/table">
            <a:tbl>
              <a:tblPr firstRow="1" bandRow="1">
                <a:tableStyleId>{5C22544A-7EE6-4342-B048-85BDC9FD1C3A}</a:tableStyleId>
              </a:tblPr>
              <a:tblGrid>
                <a:gridCol w="2305050">
                  <a:extLst>
                    <a:ext uri="{9D8B030D-6E8A-4147-A177-3AD203B41FA5}">
                      <a16:colId xmlns:a16="http://schemas.microsoft.com/office/drawing/2014/main" val="1680936015"/>
                    </a:ext>
                  </a:extLst>
                </a:gridCol>
                <a:gridCol w="2371725">
                  <a:extLst>
                    <a:ext uri="{9D8B030D-6E8A-4147-A177-3AD203B41FA5}">
                      <a16:colId xmlns:a16="http://schemas.microsoft.com/office/drawing/2014/main" val="3541787549"/>
                    </a:ext>
                  </a:extLst>
                </a:gridCol>
                <a:gridCol w="1504950">
                  <a:extLst>
                    <a:ext uri="{9D8B030D-6E8A-4147-A177-3AD203B41FA5}">
                      <a16:colId xmlns:a16="http://schemas.microsoft.com/office/drawing/2014/main" val="2041712543"/>
                    </a:ext>
                  </a:extLst>
                </a:gridCol>
              </a:tblGrid>
              <a:tr h="370840">
                <a:tc>
                  <a:txBody>
                    <a:bodyPr/>
                    <a:lstStyle/>
                    <a:p>
                      <a:r>
                        <a:rPr lang="en-US" dirty="0"/>
                        <a:t>Cluster</a:t>
                      </a:r>
                    </a:p>
                  </a:txBody>
                  <a:tcPr/>
                </a:tc>
                <a:tc>
                  <a:txBody>
                    <a:bodyPr/>
                    <a:lstStyle/>
                    <a:p>
                      <a:r>
                        <a:rPr lang="en-US" dirty="0"/>
                        <a:t>Elements</a:t>
                      </a:r>
                    </a:p>
                  </a:txBody>
                  <a:tcPr/>
                </a:tc>
                <a:tc>
                  <a:txBody>
                    <a:bodyPr/>
                    <a:lstStyle/>
                    <a:p>
                      <a:r>
                        <a:rPr lang="en-US" dirty="0"/>
                        <a:t>PV kW AC </a:t>
                      </a:r>
                    </a:p>
                  </a:txBody>
                  <a:tcPr/>
                </a:tc>
                <a:extLst>
                  <a:ext uri="{0D108BD9-81ED-4DB2-BD59-A6C34878D82A}">
                    <a16:rowId xmlns:a16="http://schemas.microsoft.com/office/drawing/2014/main" val="2304254453"/>
                  </a:ext>
                </a:extLst>
              </a:tr>
              <a:tr h="370840">
                <a:tc>
                  <a:txBody>
                    <a:bodyPr/>
                    <a:lstStyle/>
                    <a:p>
                      <a:r>
                        <a:rPr lang="en-US" dirty="0"/>
                        <a:t>Sutter Regional Hospital</a:t>
                      </a:r>
                    </a:p>
                  </a:txBody>
                  <a:tcPr/>
                </a:tc>
                <a:tc>
                  <a:txBody>
                    <a:bodyPr/>
                    <a:lstStyle/>
                    <a:p>
                      <a:r>
                        <a:rPr lang="en-US" dirty="0"/>
                        <a:t>Hospital</a:t>
                      </a:r>
                    </a:p>
                  </a:txBody>
                  <a:tcPr/>
                </a:tc>
                <a:tc>
                  <a:txBody>
                    <a:bodyPr/>
                    <a:lstStyle/>
                    <a:p>
                      <a:r>
                        <a:rPr lang="en-US" dirty="0"/>
                        <a:t>  959</a:t>
                      </a:r>
                    </a:p>
                  </a:txBody>
                  <a:tcPr/>
                </a:tc>
                <a:extLst>
                  <a:ext uri="{0D108BD9-81ED-4DB2-BD59-A6C34878D82A}">
                    <a16:rowId xmlns:a16="http://schemas.microsoft.com/office/drawing/2014/main" val="4080477294"/>
                  </a:ext>
                </a:extLst>
              </a:tr>
              <a:tr h="370840">
                <a:tc>
                  <a:txBody>
                    <a:bodyPr/>
                    <a:lstStyle/>
                    <a:p>
                      <a:endParaRPr lang="en-US" dirty="0"/>
                    </a:p>
                  </a:txBody>
                  <a:tcPr/>
                </a:tc>
                <a:tc>
                  <a:txBody>
                    <a:bodyPr/>
                    <a:lstStyle/>
                    <a:p>
                      <a:r>
                        <a:rPr lang="en-US" dirty="0"/>
                        <a:t>Medical Offices</a:t>
                      </a:r>
                    </a:p>
                  </a:txBody>
                  <a:tcPr/>
                </a:tc>
                <a:tc>
                  <a:txBody>
                    <a:bodyPr/>
                    <a:lstStyle/>
                    <a:p>
                      <a:r>
                        <a:rPr lang="en-US" dirty="0"/>
                        <a:t>1144</a:t>
                      </a:r>
                    </a:p>
                  </a:txBody>
                  <a:tcPr/>
                </a:tc>
                <a:extLst>
                  <a:ext uri="{0D108BD9-81ED-4DB2-BD59-A6C34878D82A}">
                    <a16:rowId xmlns:a16="http://schemas.microsoft.com/office/drawing/2014/main" val="3525749118"/>
                  </a:ext>
                </a:extLst>
              </a:tr>
              <a:tr h="370840">
                <a:tc>
                  <a:txBody>
                    <a:bodyPr/>
                    <a:lstStyle/>
                    <a:p>
                      <a:endParaRPr lang="en-US" dirty="0"/>
                    </a:p>
                  </a:txBody>
                  <a:tcPr/>
                </a:tc>
                <a:tc>
                  <a:txBody>
                    <a:bodyPr/>
                    <a:lstStyle/>
                    <a:p>
                      <a:r>
                        <a:rPr lang="en-US" dirty="0"/>
                        <a:t>Luther Burbank </a:t>
                      </a:r>
                      <a:r>
                        <a:rPr lang="en-US" dirty="0" err="1"/>
                        <a:t>Ctr</a:t>
                      </a:r>
                      <a:endParaRPr lang="en-US" dirty="0"/>
                    </a:p>
                  </a:txBody>
                  <a:tcPr/>
                </a:tc>
                <a:tc>
                  <a:txBody>
                    <a:bodyPr/>
                    <a:lstStyle/>
                    <a:p>
                      <a:r>
                        <a:rPr lang="en-US" dirty="0"/>
                        <a:t>1722</a:t>
                      </a:r>
                    </a:p>
                  </a:txBody>
                  <a:tcPr/>
                </a:tc>
                <a:extLst>
                  <a:ext uri="{0D108BD9-81ED-4DB2-BD59-A6C34878D82A}">
                    <a16:rowId xmlns:a16="http://schemas.microsoft.com/office/drawing/2014/main" val="1005735758"/>
                  </a:ext>
                </a:extLst>
              </a:tr>
              <a:tr h="370840">
                <a:tc>
                  <a:txBody>
                    <a:bodyPr/>
                    <a:lstStyle/>
                    <a:p>
                      <a:r>
                        <a:rPr lang="en-US" dirty="0"/>
                        <a:t>Larkfield Shopping Center</a:t>
                      </a:r>
                    </a:p>
                  </a:txBody>
                  <a:tcPr/>
                </a:tc>
                <a:tc>
                  <a:txBody>
                    <a:bodyPr/>
                    <a:lstStyle/>
                    <a:p>
                      <a:r>
                        <a:rPr lang="en-US" dirty="0"/>
                        <a:t>Shopping Center &amp; Fire Station</a:t>
                      </a:r>
                    </a:p>
                  </a:txBody>
                  <a:tcPr/>
                </a:tc>
                <a:tc>
                  <a:txBody>
                    <a:bodyPr/>
                    <a:lstStyle/>
                    <a:p>
                      <a:r>
                        <a:rPr lang="en-US" dirty="0"/>
                        <a:t>  920</a:t>
                      </a:r>
                    </a:p>
                  </a:txBody>
                  <a:tcPr/>
                </a:tc>
                <a:extLst>
                  <a:ext uri="{0D108BD9-81ED-4DB2-BD59-A6C34878D82A}">
                    <a16:rowId xmlns:a16="http://schemas.microsoft.com/office/drawing/2014/main" val="2854113323"/>
                  </a:ext>
                </a:extLst>
              </a:tr>
              <a:tr h="370840">
                <a:tc>
                  <a:txBody>
                    <a:bodyPr/>
                    <a:lstStyle/>
                    <a:p>
                      <a:r>
                        <a:rPr lang="en-US" dirty="0"/>
                        <a:t>Cardinal Newman HS</a:t>
                      </a:r>
                    </a:p>
                  </a:txBody>
                  <a:tcPr/>
                </a:tc>
                <a:tc>
                  <a:txBody>
                    <a:bodyPr/>
                    <a:lstStyle/>
                    <a:p>
                      <a:r>
                        <a:rPr lang="en-US" dirty="0"/>
                        <a:t>School</a:t>
                      </a:r>
                    </a:p>
                  </a:txBody>
                  <a:tcPr/>
                </a:tc>
                <a:tc>
                  <a:txBody>
                    <a:bodyPr/>
                    <a:lstStyle/>
                    <a:p>
                      <a:r>
                        <a:rPr lang="en-US" dirty="0"/>
                        <a:t>  789</a:t>
                      </a:r>
                    </a:p>
                  </a:txBody>
                  <a:tcPr/>
                </a:tc>
                <a:extLst>
                  <a:ext uri="{0D108BD9-81ED-4DB2-BD59-A6C34878D82A}">
                    <a16:rowId xmlns:a16="http://schemas.microsoft.com/office/drawing/2014/main" val="871289478"/>
                  </a:ext>
                </a:extLst>
              </a:tr>
            </a:tbl>
          </a:graphicData>
        </a:graphic>
      </p:graphicFrame>
    </p:spTree>
    <p:extLst>
      <p:ext uri="{BB962C8B-B14F-4D97-AF65-F5344CB8AC3E}">
        <p14:creationId xmlns:p14="http://schemas.microsoft.com/office/powerpoint/2010/main" val="1319604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4885A-A718-4426-BD00-DF2932A2C580}"/>
              </a:ext>
            </a:extLst>
          </p:cNvPr>
          <p:cNvSpPr>
            <a:spLocks noGrp="1"/>
          </p:cNvSpPr>
          <p:nvPr>
            <p:ph type="title"/>
          </p:nvPr>
        </p:nvSpPr>
        <p:spPr/>
        <p:txBody>
          <a:bodyPr>
            <a:normAutofit fontScale="90000"/>
          </a:bodyPr>
          <a:lstStyle/>
          <a:p>
            <a:r>
              <a:rPr lang="en-US" dirty="0"/>
              <a:t>Example Sonoma Community Microgrid Elements:</a:t>
            </a:r>
            <a:br>
              <a:rPr lang="en-US" dirty="0"/>
            </a:br>
            <a:r>
              <a:rPr lang="en-US" dirty="0"/>
              <a:t>Fulton substation area</a:t>
            </a:r>
          </a:p>
        </p:txBody>
      </p:sp>
      <p:pic>
        <p:nvPicPr>
          <p:cNvPr id="4" name="Picture 3">
            <a:extLst>
              <a:ext uri="{FF2B5EF4-FFF2-40B4-BE49-F238E27FC236}">
                <a16:creationId xmlns:a16="http://schemas.microsoft.com/office/drawing/2014/main" id="{905C6102-110D-4CF8-ABBB-1DB5B773DC8E}"/>
              </a:ext>
            </a:extLst>
          </p:cNvPr>
          <p:cNvPicPr>
            <a:picLocks noChangeAspect="1"/>
          </p:cNvPicPr>
          <p:nvPr/>
        </p:nvPicPr>
        <p:blipFill>
          <a:blip r:embed="rId2"/>
          <a:stretch>
            <a:fillRect/>
          </a:stretch>
        </p:blipFill>
        <p:spPr>
          <a:xfrm>
            <a:off x="0" y="982670"/>
            <a:ext cx="9144000" cy="5273659"/>
          </a:xfrm>
          <a:prstGeom prst="rect">
            <a:avLst/>
          </a:prstGeom>
        </p:spPr>
      </p:pic>
    </p:spTree>
    <p:extLst>
      <p:ext uri="{BB962C8B-B14F-4D97-AF65-F5344CB8AC3E}">
        <p14:creationId xmlns:p14="http://schemas.microsoft.com/office/powerpoint/2010/main" val="15343518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82E4-4CBC-4DC2-8B2F-FF81FAC812E3}"/>
              </a:ext>
            </a:extLst>
          </p:cNvPr>
          <p:cNvSpPr>
            <a:spLocks noGrp="1"/>
          </p:cNvSpPr>
          <p:nvPr>
            <p:ph type="title"/>
          </p:nvPr>
        </p:nvSpPr>
        <p:spPr/>
        <p:txBody>
          <a:bodyPr/>
          <a:lstStyle/>
          <a:p>
            <a:r>
              <a:rPr lang="en-US" dirty="0"/>
              <a:t>Hospital Cluster</a:t>
            </a:r>
          </a:p>
        </p:txBody>
      </p:sp>
      <p:pic>
        <p:nvPicPr>
          <p:cNvPr id="4" name="Picture 3">
            <a:extLst>
              <a:ext uri="{FF2B5EF4-FFF2-40B4-BE49-F238E27FC236}">
                <a16:creationId xmlns:a16="http://schemas.microsoft.com/office/drawing/2014/main" id="{19DB6412-1063-430D-89BA-A6B8FEA76E8C}"/>
              </a:ext>
            </a:extLst>
          </p:cNvPr>
          <p:cNvPicPr>
            <a:picLocks noChangeAspect="1"/>
          </p:cNvPicPr>
          <p:nvPr/>
        </p:nvPicPr>
        <p:blipFill>
          <a:blip r:embed="rId2"/>
          <a:stretch>
            <a:fillRect/>
          </a:stretch>
        </p:blipFill>
        <p:spPr>
          <a:xfrm>
            <a:off x="726187" y="772160"/>
            <a:ext cx="7500082" cy="5720080"/>
          </a:xfrm>
          <a:prstGeom prst="rect">
            <a:avLst/>
          </a:prstGeom>
        </p:spPr>
      </p:pic>
    </p:spTree>
    <p:extLst>
      <p:ext uri="{BB962C8B-B14F-4D97-AF65-F5344CB8AC3E}">
        <p14:creationId xmlns:p14="http://schemas.microsoft.com/office/powerpoint/2010/main" val="868296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36E26-C79C-4423-BDD3-C6A4FBEFDC11}"/>
              </a:ext>
            </a:extLst>
          </p:cNvPr>
          <p:cNvSpPr>
            <a:spLocks noGrp="1"/>
          </p:cNvSpPr>
          <p:nvPr>
            <p:ph type="title"/>
          </p:nvPr>
        </p:nvSpPr>
        <p:spPr/>
        <p:txBody>
          <a:bodyPr/>
          <a:lstStyle/>
          <a:p>
            <a:r>
              <a:rPr lang="en-US" dirty="0"/>
              <a:t>Cardinal Newman High School Cluster</a:t>
            </a:r>
          </a:p>
        </p:txBody>
      </p:sp>
      <p:pic>
        <p:nvPicPr>
          <p:cNvPr id="4" name="Picture 3">
            <a:extLst>
              <a:ext uri="{FF2B5EF4-FFF2-40B4-BE49-F238E27FC236}">
                <a16:creationId xmlns:a16="http://schemas.microsoft.com/office/drawing/2014/main" id="{32FF08FD-271D-4A90-B53B-EC350641B85C}"/>
              </a:ext>
            </a:extLst>
          </p:cNvPr>
          <p:cNvPicPr>
            <a:picLocks noChangeAspect="1"/>
          </p:cNvPicPr>
          <p:nvPr/>
        </p:nvPicPr>
        <p:blipFill>
          <a:blip r:embed="rId2"/>
          <a:stretch>
            <a:fillRect/>
          </a:stretch>
        </p:blipFill>
        <p:spPr>
          <a:xfrm>
            <a:off x="1198568" y="738228"/>
            <a:ext cx="6685592" cy="5814971"/>
          </a:xfrm>
          <a:prstGeom prst="rect">
            <a:avLst/>
          </a:prstGeom>
        </p:spPr>
      </p:pic>
    </p:spTree>
    <p:extLst>
      <p:ext uri="{BB962C8B-B14F-4D97-AF65-F5344CB8AC3E}">
        <p14:creationId xmlns:p14="http://schemas.microsoft.com/office/powerpoint/2010/main" val="1305120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3267B-FA08-4104-B115-0AFB7B5A4A12}"/>
              </a:ext>
            </a:extLst>
          </p:cNvPr>
          <p:cNvSpPr>
            <a:spLocks noGrp="1"/>
          </p:cNvSpPr>
          <p:nvPr>
            <p:ph type="title"/>
          </p:nvPr>
        </p:nvSpPr>
        <p:spPr/>
        <p:txBody>
          <a:bodyPr/>
          <a:lstStyle/>
          <a:p>
            <a:r>
              <a:rPr lang="en-US" dirty="0"/>
              <a:t>Larkfield Shopping Center Cluster</a:t>
            </a:r>
          </a:p>
        </p:txBody>
      </p:sp>
      <p:pic>
        <p:nvPicPr>
          <p:cNvPr id="4" name="Picture 3">
            <a:extLst>
              <a:ext uri="{FF2B5EF4-FFF2-40B4-BE49-F238E27FC236}">
                <a16:creationId xmlns:a16="http://schemas.microsoft.com/office/drawing/2014/main" id="{260073F0-EA59-4613-BDFC-2B6C160C5F7E}"/>
              </a:ext>
            </a:extLst>
          </p:cNvPr>
          <p:cNvPicPr>
            <a:picLocks noChangeAspect="1"/>
          </p:cNvPicPr>
          <p:nvPr/>
        </p:nvPicPr>
        <p:blipFill>
          <a:blip r:embed="rId2"/>
          <a:stretch>
            <a:fillRect/>
          </a:stretch>
        </p:blipFill>
        <p:spPr>
          <a:xfrm>
            <a:off x="1407665" y="762000"/>
            <a:ext cx="6242815" cy="5749619"/>
          </a:xfrm>
          <a:prstGeom prst="rect">
            <a:avLst/>
          </a:prstGeom>
        </p:spPr>
      </p:pic>
      <p:sp>
        <p:nvSpPr>
          <p:cNvPr id="5" name="Callout: Bent Line 4">
            <a:extLst>
              <a:ext uri="{FF2B5EF4-FFF2-40B4-BE49-F238E27FC236}">
                <a16:creationId xmlns:a16="http://schemas.microsoft.com/office/drawing/2014/main" id="{A3AD2752-3B28-418B-B018-693CCE62D621}"/>
              </a:ext>
            </a:extLst>
          </p:cNvPr>
          <p:cNvSpPr/>
          <p:nvPr/>
        </p:nvSpPr>
        <p:spPr>
          <a:xfrm>
            <a:off x="416560" y="4409440"/>
            <a:ext cx="1198880" cy="558800"/>
          </a:xfrm>
          <a:prstGeom prst="borderCallout2">
            <a:avLst>
              <a:gd name="adj1" fmla="val 49053"/>
              <a:gd name="adj2" fmla="val 99510"/>
              <a:gd name="adj3" fmla="val 112689"/>
              <a:gd name="adj4" fmla="val 172549"/>
              <a:gd name="adj5" fmla="val 234924"/>
              <a:gd name="adj6" fmla="val 257853"/>
            </a:avLst>
          </a:prstGeom>
          <a:ln w="15875"/>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Fire Station</a:t>
            </a:r>
          </a:p>
        </p:txBody>
      </p:sp>
    </p:spTree>
    <p:extLst>
      <p:ext uri="{BB962C8B-B14F-4D97-AF65-F5344CB8AC3E}">
        <p14:creationId xmlns:p14="http://schemas.microsoft.com/office/powerpoint/2010/main" val="770340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5CC3A-8874-44F7-892F-CAAD675A88F5}"/>
              </a:ext>
            </a:extLst>
          </p:cNvPr>
          <p:cNvSpPr>
            <a:spLocks noGrp="1"/>
          </p:cNvSpPr>
          <p:nvPr>
            <p:ph type="title"/>
          </p:nvPr>
        </p:nvSpPr>
        <p:spPr/>
        <p:txBody>
          <a:bodyPr/>
          <a:lstStyle/>
          <a:p>
            <a:r>
              <a:rPr lang="en-US" dirty="0"/>
              <a:t>ICA Feeder Map with clusters circled</a:t>
            </a:r>
          </a:p>
        </p:txBody>
      </p:sp>
      <p:pic>
        <p:nvPicPr>
          <p:cNvPr id="4" name="Picture 3">
            <a:extLst>
              <a:ext uri="{FF2B5EF4-FFF2-40B4-BE49-F238E27FC236}">
                <a16:creationId xmlns:a16="http://schemas.microsoft.com/office/drawing/2014/main" id="{48DC6A30-8023-49FF-88CC-30081AD1E6CB}"/>
              </a:ext>
            </a:extLst>
          </p:cNvPr>
          <p:cNvPicPr>
            <a:picLocks noChangeAspect="1"/>
          </p:cNvPicPr>
          <p:nvPr/>
        </p:nvPicPr>
        <p:blipFill>
          <a:blip r:embed="rId2"/>
          <a:stretch>
            <a:fillRect/>
          </a:stretch>
        </p:blipFill>
        <p:spPr>
          <a:xfrm>
            <a:off x="111125" y="706184"/>
            <a:ext cx="8910955" cy="5767006"/>
          </a:xfrm>
          <a:prstGeom prst="rect">
            <a:avLst/>
          </a:prstGeom>
        </p:spPr>
      </p:pic>
      <p:sp>
        <p:nvSpPr>
          <p:cNvPr id="5" name="Oval 4">
            <a:extLst>
              <a:ext uri="{FF2B5EF4-FFF2-40B4-BE49-F238E27FC236}">
                <a16:creationId xmlns:a16="http://schemas.microsoft.com/office/drawing/2014/main" id="{FA502061-D5A2-41CA-9DD9-F820AFE51B19}"/>
              </a:ext>
            </a:extLst>
          </p:cNvPr>
          <p:cNvSpPr/>
          <p:nvPr/>
        </p:nvSpPr>
        <p:spPr>
          <a:xfrm>
            <a:off x="3901440" y="1463040"/>
            <a:ext cx="1259840" cy="1259840"/>
          </a:xfrm>
          <a:prstGeom prst="ellipse">
            <a:avLst/>
          </a:prstGeom>
          <a:noFill/>
          <a:ln w="2222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BFA5B911-C0AB-437B-A6C7-4DDFB59C8108}"/>
              </a:ext>
            </a:extLst>
          </p:cNvPr>
          <p:cNvSpPr/>
          <p:nvPr/>
        </p:nvSpPr>
        <p:spPr>
          <a:xfrm>
            <a:off x="3799840" y="3693160"/>
            <a:ext cx="1859280" cy="1559560"/>
          </a:xfrm>
          <a:prstGeom prst="ellipse">
            <a:avLst/>
          </a:prstGeom>
          <a:noFill/>
          <a:ln w="2222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49BEDC9-8432-4994-BC25-78F3DCC19106}"/>
              </a:ext>
            </a:extLst>
          </p:cNvPr>
          <p:cNvSpPr/>
          <p:nvPr/>
        </p:nvSpPr>
        <p:spPr>
          <a:xfrm>
            <a:off x="7101840" y="4531360"/>
            <a:ext cx="1087120" cy="1559560"/>
          </a:xfrm>
          <a:prstGeom prst="ellipse">
            <a:avLst/>
          </a:prstGeom>
          <a:noFill/>
          <a:ln w="22225">
            <a:solidFill>
              <a:srgbClr val="FF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712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8300" y="1599528"/>
            <a:ext cx="8394700" cy="4749800"/>
          </a:xfrm>
          <a:prstGeom prst="rect">
            <a:avLst/>
          </a:prstGeom>
        </p:spPr>
      </p:pic>
      <p:sp>
        <p:nvSpPr>
          <p:cNvPr id="3481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Sonoma Community Microgrid Initiative: </a:t>
            </a:r>
            <a:br>
              <a:rPr lang="en-US" sz="2400" b="1" dirty="0">
                <a:solidFill>
                  <a:schemeClr val="bg1"/>
                </a:solidFill>
                <a:latin typeface="Arial" charset="0"/>
                <a:cs typeface="Arial" charset="0"/>
              </a:rPr>
            </a:br>
            <a:r>
              <a:rPr lang="en-US" sz="2400" b="1" dirty="0">
                <a:solidFill>
                  <a:schemeClr val="bg1"/>
                </a:solidFill>
                <a:latin typeface="Arial" charset="0"/>
                <a:cs typeface="Arial" charset="0"/>
              </a:rPr>
              <a:t>Example Location 2</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101600" y="853574"/>
            <a:ext cx="8940800" cy="674073"/>
          </a:xfrm>
        </p:spPr>
        <p:txBody>
          <a:bodyPr>
            <a:noAutofit/>
          </a:bodyPr>
          <a:lstStyle/>
          <a:p>
            <a:pPr marL="400050" lvl="1">
              <a:buClr>
                <a:schemeClr val="tx1"/>
              </a:buClr>
              <a:buFont typeface="Arial" panose="020B0604020202020204" pitchFamily="34" charset="0"/>
              <a:buChar char="•"/>
            </a:pPr>
            <a:r>
              <a:rPr lang="en-US" sz="1800" dirty="0">
                <a:latin typeface="Arial" panose="020B0604020202020204" pitchFamily="34" charset="0"/>
                <a:ea typeface="Arial" charset="0"/>
                <a:cs typeface="Arial" panose="020B0604020202020204" pitchFamily="34" charset="0"/>
              </a:rPr>
              <a:t>Coffey Park and the Bicentennial Corridor — ideal for Community Microgrid.  </a:t>
            </a:r>
          </a:p>
          <a:p>
            <a:pPr marL="400050" lvl="1">
              <a:buClr>
                <a:schemeClr val="tx1"/>
              </a:buClr>
              <a:buFont typeface="Arial" panose="020B0604020202020204" pitchFamily="34" charset="0"/>
              <a:buChar char="•"/>
            </a:pPr>
            <a:r>
              <a:rPr lang="en-US" sz="1800" dirty="0">
                <a:latin typeface="Arial" panose="020B0604020202020204" pitchFamily="34" charset="0"/>
                <a:ea typeface="Arial" charset="0"/>
                <a:cs typeface="Arial" panose="020B0604020202020204" pitchFamily="34" charset="0"/>
              </a:rPr>
              <a:t>Served by single substation, Monroe.</a:t>
            </a:r>
          </a:p>
          <a:p>
            <a:pPr marL="400050" lvl="1">
              <a:buClr>
                <a:schemeClr val="tx1"/>
              </a:buClr>
              <a:buFont typeface="Arial" charset="0"/>
              <a:buChar char="•"/>
            </a:pPr>
            <a:endParaRPr lang="en-US" sz="1800" dirty="0">
              <a:ea typeface="Arial" charset="0"/>
              <a:cs typeface="Arial" charset="0"/>
            </a:endParaRPr>
          </a:p>
          <a:p>
            <a:pPr marL="457200" lvl="1" indent="-342900">
              <a:buClr>
                <a:srgbClr val="FFFF00"/>
              </a:buClr>
              <a:buFont typeface="Wingdings" charset="2"/>
              <a:buChar char="§"/>
            </a:pPr>
            <a:endParaRPr lang="en-US" sz="1800" dirty="0">
              <a:ea typeface="Arial" charset="0"/>
              <a:cs typeface="Arial" charset="0"/>
            </a:endParaRPr>
          </a:p>
        </p:txBody>
      </p:sp>
      <p:sp>
        <p:nvSpPr>
          <p:cNvPr id="3" name="Oval 2"/>
          <p:cNvSpPr/>
          <p:nvPr/>
        </p:nvSpPr>
        <p:spPr>
          <a:xfrm>
            <a:off x="368300" y="1575773"/>
            <a:ext cx="3578058" cy="3589785"/>
          </a:xfrm>
          <a:prstGeom prst="ellipse">
            <a:avLst/>
          </a:prstGeom>
          <a:no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380321" y="2134215"/>
            <a:ext cx="1554015" cy="307777"/>
          </a:xfrm>
          <a:prstGeom prst="rect">
            <a:avLst/>
          </a:prstGeom>
          <a:solidFill>
            <a:schemeClr val="accent1"/>
          </a:solidFill>
        </p:spPr>
        <p:txBody>
          <a:bodyPr wrap="none" rtlCol="0">
            <a:spAutoFit/>
          </a:bodyPr>
          <a:lstStyle/>
          <a:p>
            <a:r>
              <a:rPr lang="en-US" sz="1400" dirty="0"/>
              <a:t>Fire-damaged area</a:t>
            </a:r>
          </a:p>
        </p:txBody>
      </p:sp>
    </p:spTree>
    <p:extLst>
      <p:ext uri="{BB962C8B-B14F-4D97-AF65-F5344CB8AC3E}">
        <p14:creationId xmlns:p14="http://schemas.microsoft.com/office/powerpoint/2010/main" val="11593777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Sonoma Community Microgrid Initiative: </a:t>
            </a:r>
            <a:br>
              <a:rPr lang="en-US" sz="2400" b="1" dirty="0">
                <a:solidFill>
                  <a:schemeClr val="bg1"/>
                </a:solidFill>
                <a:latin typeface="Arial" charset="0"/>
                <a:cs typeface="Arial" charset="0"/>
              </a:rPr>
            </a:br>
            <a:r>
              <a:rPr lang="en-US" sz="2400" b="1" dirty="0">
                <a:solidFill>
                  <a:schemeClr val="bg1"/>
                </a:solidFill>
                <a:latin typeface="Arial" charset="0"/>
                <a:cs typeface="Arial" charset="0"/>
              </a:rPr>
              <a:t>Locations</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176463" y="1059271"/>
            <a:ext cx="8149390" cy="51415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000" dirty="0">
                <a:solidFill>
                  <a:schemeClr val="tx1"/>
                </a:solidFill>
                <a:latin typeface="Arial" panose="020B0604020202020204" pitchFamily="34" charset="0"/>
                <a:cs typeface="Arial" panose="020B0604020202020204" pitchFamily="34" charset="0"/>
              </a:rPr>
              <a:t>Example key sites: </a:t>
            </a:r>
            <a:br>
              <a:rPr lang="en-US" sz="2000" dirty="0">
                <a:solidFill>
                  <a:schemeClr val="tx1"/>
                </a:solidFill>
                <a:latin typeface="Arial" panose="020B0604020202020204" pitchFamily="34" charset="0"/>
                <a:cs typeface="Arial" panose="020B0604020202020204" pitchFamily="34" charset="0"/>
              </a:rPr>
            </a:br>
            <a:r>
              <a:rPr lang="en-US" sz="2000" dirty="0">
                <a:solidFill>
                  <a:schemeClr val="tx1"/>
                </a:solidFill>
                <a:latin typeface="Arial" panose="020B0604020202020204" pitchFamily="34" charset="0"/>
                <a:cs typeface="Arial" panose="020B0604020202020204" pitchFamily="34" charset="0"/>
              </a:rPr>
              <a:t>critical, priority, large roofs and parking, etc.</a:t>
            </a:r>
          </a:p>
          <a:p>
            <a:pPr lvl="1"/>
            <a:endParaRPr lang="en-US" sz="1000" dirty="0">
              <a:solidFill>
                <a:schemeClr val="tx1"/>
              </a:solidFill>
              <a:latin typeface="Arial" panose="020B0604020202020204" pitchFamily="34" charset="0"/>
              <a:cs typeface="Arial" panose="020B0604020202020204" pitchFamily="34" charset="0"/>
            </a:endParaRPr>
          </a:p>
          <a:p>
            <a:pPr marL="457200" lvl="1" indent="0">
              <a:buClr>
                <a:schemeClr val="tx1"/>
              </a:buClr>
              <a:buNone/>
            </a:pPr>
            <a:r>
              <a:rPr lang="en-US" sz="1800" b="1" dirty="0">
                <a:solidFill>
                  <a:schemeClr val="tx1"/>
                </a:solidFill>
                <a:latin typeface="Arial" panose="020B0604020202020204" pitchFamily="34" charset="0"/>
                <a:cs typeface="Arial" panose="020B0604020202020204" pitchFamily="34" charset="0"/>
              </a:rPr>
              <a:t>Coffey Park and the Bicentennial Corridor</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Kaiser Permanente Santa Rosa Medical Center &amp; Foundation Hospital</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Kaiser Permanente Santa Rosa Hearing Center</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Sonoma County Sheriff’s Office</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Superior Court of California</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Sonoma County Clerk Recorder</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Sutter Urgent Care</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Security Public Storage</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Schaefer Elementary School</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Solstice Senior Living Center</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And dozens of Commercial &amp; Industrial roof and parking lot locations including K-Mart, Vertex Climbing Center, Trader Joe’s, Epicenter, Walgreens, Pepsi Bottling Group, etc.</a:t>
            </a:r>
          </a:p>
        </p:txBody>
      </p:sp>
    </p:spTree>
    <p:extLst>
      <p:ext uri="{BB962C8B-B14F-4D97-AF65-F5344CB8AC3E}">
        <p14:creationId xmlns:p14="http://schemas.microsoft.com/office/powerpoint/2010/main" val="1895733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355" y="1130013"/>
            <a:ext cx="8225891" cy="4715292"/>
          </a:xfrm>
          <a:prstGeom prst="rect">
            <a:avLst/>
          </a:prstGeom>
        </p:spPr>
      </p:pic>
      <p:sp>
        <p:nvSpPr>
          <p:cNvPr id="3481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Example Sonoma Community Microgrid elements:</a:t>
            </a:r>
            <a:br>
              <a:rPr lang="en-US" sz="2400" b="1" dirty="0">
                <a:solidFill>
                  <a:schemeClr val="bg1"/>
                </a:solidFill>
                <a:latin typeface="Arial" charset="0"/>
                <a:cs typeface="Arial" charset="0"/>
              </a:rPr>
            </a:br>
            <a:r>
              <a:rPr lang="en-US" sz="2400" b="1" dirty="0">
                <a:solidFill>
                  <a:schemeClr val="bg1"/>
                </a:solidFill>
                <a:latin typeface="Arial" charset="0"/>
                <a:cs typeface="Arial" charset="0"/>
              </a:rPr>
              <a:t>Monroe substation area</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Tree>
    <p:extLst>
      <p:ext uri="{BB962C8B-B14F-4D97-AF65-F5344CB8AC3E}">
        <p14:creationId xmlns:p14="http://schemas.microsoft.com/office/powerpoint/2010/main" val="11501167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lstStyle/>
          <a:p>
            <a:pPr algn="l"/>
            <a:r>
              <a:rPr lang="en-US" sz="2400" b="1" dirty="0">
                <a:solidFill>
                  <a:schemeClr val="bg1"/>
                </a:solidFill>
                <a:latin typeface="Arial" charset="0"/>
                <a:cs typeface="Arial" charset="0"/>
              </a:rPr>
              <a:t>Clean Coalition (nonprofit) mission</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sp>
        <p:nvSpPr>
          <p:cNvPr id="2" name="TextBox 1"/>
          <p:cNvSpPr txBox="1"/>
          <p:nvPr/>
        </p:nvSpPr>
        <p:spPr>
          <a:xfrm>
            <a:off x="1155700" y="2260600"/>
            <a:ext cx="6832600" cy="1815882"/>
          </a:xfrm>
          <a:prstGeom prst="rect">
            <a:avLst/>
          </a:prstGeom>
          <a:noFill/>
        </p:spPr>
        <p:txBody>
          <a:bodyPr wrap="square" rtlCol="0">
            <a:spAutoFit/>
          </a:bodyPr>
          <a:lstStyle/>
          <a:p>
            <a:pPr algn="ctr">
              <a:defRPr/>
            </a:pPr>
            <a:r>
              <a:rPr lang="en-US" sz="2800" dirty="0">
                <a:latin typeface="Arial"/>
                <a:cs typeface="Arial"/>
              </a:rPr>
              <a:t>To accelerate the transition to renewable energy and a modern grid through</a:t>
            </a:r>
          </a:p>
          <a:p>
            <a:pPr algn="ctr">
              <a:defRPr/>
            </a:pPr>
            <a:r>
              <a:rPr lang="en-US" sz="2800" dirty="0">
                <a:latin typeface="Arial"/>
                <a:cs typeface="Arial"/>
              </a:rPr>
              <a:t> technical, policy, and project development expertise</a:t>
            </a:r>
          </a:p>
        </p:txBody>
      </p:sp>
    </p:spTree>
    <p:extLst>
      <p:ext uri="{BB962C8B-B14F-4D97-AF65-F5344CB8AC3E}">
        <p14:creationId xmlns:p14="http://schemas.microsoft.com/office/powerpoint/2010/main" val="94105185"/>
      </p:ext>
    </p:extLst>
  </p:cSld>
  <p:clrMapOvr>
    <a:masterClrMapping/>
  </p:clrMapOvr>
  <mc:AlternateContent xmlns:mc="http://schemas.openxmlformats.org/markup-compatibility/2006" xmlns:p14="http://schemas.microsoft.com/office/powerpoint/2010/main">
    <mc:Choice Requires="p14">
      <p:transition spd="slow" p14:dur="2000" advTm="13649"/>
    </mc:Choice>
    <mc:Fallback xmlns="">
      <p:transition xmlns:p14="http://schemas.microsoft.com/office/powerpoint/2010/main" spd="slow" advTm="13649"/>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Kaiser Medical Center and Foundation Hospital </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2226" y="1101020"/>
            <a:ext cx="8220174" cy="4663868"/>
          </a:xfrm>
          <a:prstGeom prst="rect">
            <a:avLst/>
          </a:prstGeom>
        </p:spPr>
      </p:pic>
    </p:spTree>
    <p:extLst>
      <p:ext uri="{BB962C8B-B14F-4D97-AF65-F5344CB8AC3E}">
        <p14:creationId xmlns:p14="http://schemas.microsoft.com/office/powerpoint/2010/main" val="1767279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Sonoma County Government Buildings Cluster </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2035" y="975562"/>
            <a:ext cx="6579930" cy="5362953"/>
          </a:xfrm>
          <a:prstGeom prst="rect">
            <a:avLst/>
          </a:prstGeom>
        </p:spPr>
      </p:pic>
    </p:spTree>
    <p:extLst>
      <p:ext uri="{BB962C8B-B14F-4D97-AF65-F5344CB8AC3E}">
        <p14:creationId xmlns:p14="http://schemas.microsoft.com/office/powerpoint/2010/main" val="13122567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Commercial and Industrial Cluster</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384" y="1057823"/>
            <a:ext cx="8368632" cy="4715149"/>
          </a:xfrm>
          <a:prstGeom prst="rect">
            <a:avLst/>
          </a:prstGeom>
        </p:spPr>
      </p:pic>
    </p:spTree>
    <p:extLst>
      <p:ext uri="{BB962C8B-B14F-4D97-AF65-F5344CB8AC3E}">
        <p14:creationId xmlns:p14="http://schemas.microsoft.com/office/powerpoint/2010/main" val="2894753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Sonoma Community Microgrid Initiative:  Utility Support</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39047" y="1254116"/>
            <a:ext cx="7009453" cy="45243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000" dirty="0">
                <a:solidFill>
                  <a:schemeClr val="tx1"/>
                </a:solidFill>
                <a:latin typeface="Arial" charset="0"/>
                <a:ea typeface="Arial" charset="0"/>
                <a:cs typeface="Arial" charset="0"/>
              </a:rPr>
              <a:t>Ongoing PG&amp;E support &amp; commitment</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PG&amp;E is in full support of the Sonoma initiative, including the re-build program for homes (upcoming slide).</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PG&amp;E is also committed to the Community Microgrid and grid modernization effort, in sync with the re-build.  </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PG&amp;E has made significant progress on their analysis of grid opportunities for the fire rebuild areas.  This analysis includes:</a:t>
            </a:r>
          </a:p>
          <a:p>
            <a:pPr lvl="2">
              <a:buClr>
                <a:schemeClr val="tx1"/>
              </a:buClr>
              <a:buFont typeface="Arial" charset="0"/>
              <a:buChar char="•"/>
            </a:pPr>
            <a:r>
              <a:rPr lang="en-US" sz="1400" dirty="0">
                <a:solidFill>
                  <a:schemeClr val="tx1"/>
                </a:solidFill>
                <a:latin typeface="Arial" charset="0"/>
                <a:ea typeface="Arial" charset="0"/>
                <a:cs typeface="Arial" charset="0"/>
              </a:rPr>
              <a:t>Customer/ feeder load profiles</a:t>
            </a:r>
          </a:p>
          <a:p>
            <a:pPr lvl="2">
              <a:buClr>
                <a:schemeClr val="tx1"/>
              </a:buClr>
              <a:buFont typeface="Arial" charset="0"/>
              <a:buChar char="•"/>
            </a:pPr>
            <a:r>
              <a:rPr lang="en-US" sz="1400" dirty="0">
                <a:solidFill>
                  <a:schemeClr val="tx1"/>
                </a:solidFill>
                <a:latin typeface="Arial" charset="0"/>
                <a:ea typeface="Arial" charset="0"/>
                <a:cs typeface="Arial" charset="0"/>
              </a:rPr>
              <a:t>Estimated duration of power required by building type and criticality type</a:t>
            </a:r>
          </a:p>
          <a:p>
            <a:pPr lvl="2">
              <a:buClr>
                <a:schemeClr val="tx1"/>
              </a:buClr>
              <a:buFont typeface="Arial" charset="0"/>
              <a:buChar char="•"/>
            </a:pPr>
            <a:r>
              <a:rPr lang="en-US" sz="1400" dirty="0">
                <a:solidFill>
                  <a:schemeClr val="tx1"/>
                </a:solidFill>
                <a:latin typeface="Arial" charset="0"/>
                <a:ea typeface="Arial" charset="0"/>
                <a:cs typeface="Arial" charset="0"/>
              </a:rPr>
              <a:t>Circuit configuration, telemetry and control requirements</a:t>
            </a:r>
          </a:p>
          <a:p>
            <a:pPr lvl="2">
              <a:buClr>
                <a:schemeClr val="tx1"/>
              </a:buClr>
              <a:buFont typeface="Arial" charset="0"/>
              <a:buChar char="•"/>
            </a:pPr>
            <a:r>
              <a:rPr lang="en-US" sz="1400" dirty="0">
                <a:solidFill>
                  <a:schemeClr val="tx1"/>
                </a:solidFill>
                <a:latin typeface="Arial" charset="0"/>
                <a:ea typeface="Arial" charset="0"/>
                <a:cs typeface="Arial" charset="0"/>
              </a:rPr>
              <a:t>Rough costs for deploying </a:t>
            </a:r>
            <a:r>
              <a:rPr lang="en-US" sz="1400" dirty="0" err="1">
                <a:solidFill>
                  <a:schemeClr val="tx1"/>
                </a:solidFill>
                <a:latin typeface="Arial" charset="0"/>
                <a:ea typeface="Arial" charset="0"/>
                <a:cs typeface="Arial" charset="0"/>
              </a:rPr>
              <a:t>microgrids</a:t>
            </a:r>
            <a:r>
              <a:rPr lang="en-US" sz="1400" dirty="0">
                <a:solidFill>
                  <a:schemeClr val="tx1"/>
                </a:solidFill>
                <a:latin typeface="Arial" charset="0"/>
                <a:ea typeface="Arial" charset="0"/>
                <a:cs typeface="Arial" charset="0"/>
              </a:rPr>
              <a:t> at various target locations</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0742" y="1539857"/>
            <a:ext cx="1143989" cy="1143989"/>
          </a:xfrm>
          <a:prstGeom prst="rect">
            <a:avLst/>
          </a:prstGeom>
        </p:spPr>
      </p:pic>
    </p:spTree>
    <p:extLst>
      <p:ext uri="{BB962C8B-B14F-4D97-AF65-F5344CB8AC3E}">
        <p14:creationId xmlns:p14="http://schemas.microsoft.com/office/powerpoint/2010/main" val="18789591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fontScale="90000"/>
          </a:bodyPr>
          <a:lstStyle/>
          <a:p>
            <a:pPr algn="l"/>
            <a:r>
              <a:rPr lang="en-US" sz="2400" b="1" dirty="0">
                <a:solidFill>
                  <a:schemeClr val="bg1"/>
                </a:solidFill>
                <a:latin typeface="Arial" charset="0"/>
                <a:cs typeface="Arial" charset="0"/>
              </a:rPr>
              <a:t>Sonoma Community Microgrid Initiative:  Utility Support</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166047" y="1100550"/>
            <a:ext cx="7060253" cy="5122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000" dirty="0">
                <a:solidFill>
                  <a:schemeClr val="tx1"/>
                </a:solidFill>
                <a:latin typeface="Arial" charset="0"/>
                <a:ea typeface="Arial" charset="0"/>
                <a:cs typeface="Arial" charset="0"/>
              </a:rPr>
              <a:t>Ongoing PG&amp;E support &amp; commitment</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Key analysis criteria</a:t>
            </a:r>
          </a:p>
          <a:p>
            <a:pPr lvl="2">
              <a:buClr>
                <a:schemeClr val="tx1"/>
              </a:buClr>
              <a:buFont typeface="Arial" charset="0"/>
              <a:buChar char="•"/>
            </a:pPr>
            <a:r>
              <a:rPr lang="en-US" sz="1400" dirty="0">
                <a:solidFill>
                  <a:schemeClr val="tx1"/>
                </a:solidFill>
                <a:latin typeface="Arial" charset="0"/>
                <a:ea typeface="Arial" charset="0"/>
                <a:cs typeface="Arial" charset="0"/>
              </a:rPr>
              <a:t>High risk areas due to wind, fire, etc.</a:t>
            </a:r>
          </a:p>
          <a:p>
            <a:pPr lvl="2">
              <a:buClr>
                <a:schemeClr val="tx1"/>
              </a:buClr>
              <a:buFont typeface="Arial" charset="0"/>
              <a:buChar char="•"/>
            </a:pPr>
            <a:r>
              <a:rPr lang="en-US" sz="1400" dirty="0">
                <a:solidFill>
                  <a:schemeClr val="tx1"/>
                </a:solidFill>
                <a:latin typeface="Arial" charset="0"/>
                <a:ea typeface="Arial" charset="0"/>
                <a:cs typeface="Arial" charset="0"/>
              </a:rPr>
              <a:t>Grid topology </a:t>
            </a:r>
            <a:r>
              <a:rPr lang="mr-IN" sz="1400" dirty="0">
                <a:solidFill>
                  <a:schemeClr val="tx1"/>
                </a:solidFill>
                <a:latin typeface="Arial" charset="0"/>
                <a:ea typeface="Arial" charset="0"/>
                <a:cs typeface="Arial" charset="0"/>
              </a:rPr>
              <a:t>–</a:t>
            </a:r>
            <a:r>
              <a:rPr lang="en-US" sz="1400" dirty="0">
                <a:solidFill>
                  <a:schemeClr val="tx1"/>
                </a:solidFill>
                <a:latin typeface="Arial" charset="0"/>
                <a:ea typeface="Arial" charset="0"/>
                <a:cs typeface="Arial" charset="0"/>
              </a:rPr>
              <a:t> including the capability to sectionalize the grid to provide required isolation during emergencies</a:t>
            </a:r>
          </a:p>
          <a:p>
            <a:pPr lvl="2">
              <a:buClr>
                <a:schemeClr val="tx1"/>
              </a:buClr>
              <a:buFont typeface="Arial" charset="0"/>
              <a:buChar char="•"/>
            </a:pPr>
            <a:r>
              <a:rPr lang="en-US" sz="1400" dirty="0">
                <a:solidFill>
                  <a:schemeClr val="tx1"/>
                </a:solidFill>
                <a:latin typeface="Arial" charset="0"/>
                <a:ea typeface="Arial" charset="0"/>
                <a:cs typeface="Arial" charset="0"/>
              </a:rPr>
              <a:t>Community layout including opportunity for local generation, resilience for critical services, etc.</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PG&amp;E’s analysis and recommendation for target areas to be completed in approximately 2 weeks. </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The completed analysis plus input from the community will be considered to determine the best location opportunities. </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Recommendations will include developing “Microgrid-Ready” areas, including Community Resilience Zones.  This will help ensure homes and buildings are prepared for Community </a:t>
            </a:r>
            <a:r>
              <a:rPr lang="en-US" sz="1800" dirty="0" err="1">
                <a:solidFill>
                  <a:schemeClr val="tx1"/>
                </a:solidFill>
                <a:latin typeface="Arial" charset="0"/>
                <a:ea typeface="Arial" charset="0"/>
                <a:cs typeface="Arial" charset="0"/>
              </a:rPr>
              <a:t>Microgrids</a:t>
            </a:r>
            <a:r>
              <a:rPr lang="en-US" sz="1800" dirty="0">
                <a:solidFill>
                  <a:schemeClr val="tx1"/>
                </a:solidFill>
                <a:latin typeface="Arial" charset="0"/>
                <a:ea typeface="Arial" charset="0"/>
                <a:cs typeface="Arial" charset="0"/>
              </a:rPr>
              <a:t> in terms of design, electronics, wiring, etc.</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00742" y="1539857"/>
            <a:ext cx="1143989" cy="1143989"/>
          </a:xfrm>
          <a:prstGeom prst="rect">
            <a:avLst/>
          </a:prstGeom>
        </p:spPr>
      </p:pic>
    </p:spTree>
    <p:extLst>
      <p:ext uri="{BB962C8B-B14F-4D97-AF65-F5344CB8AC3E}">
        <p14:creationId xmlns:p14="http://schemas.microsoft.com/office/powerpoint/2010/main" val="19009547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Autofit/>
          </a:bodyPr>
          <a:lstStyle/>
          <a:p>
            <a:pPr algn="l"/>
            <a:r>
              <a:rPr lang="en-US" sz="2200" b="1" dirty="0">
                <a:solidFill>
                  <a:schemeClr val="bg1"/>
                </a:solidFill>
                <a:latin typeface="Arial" charset="0"/>
                <a:cs typeface="Arial" charset="0"/>
              </a:rPr>
              <a:t>Sonoma Community Microgrid Initiative:</a:t>
            </a:r>
            <a:br>
              <a:rPr lang="en-US" sz="2200" b="1" dirty="0">
                <a:solidFill>
                  <a:schemeClr val="bg1"/>
                </a:solidFill>
                <a:latin typeface="Arial" charset="0"/>
                <a:cs typeface="Arial" charset="0"/>
              </a:rPr>
            </a:br>
            <a:r>
              <a:rPr lang="en-US" sz="2200" b="1" dirty="0">
                <a:solidFill>
                  <a:schemeClr val="bg1"/>
                </a:solidFill>
                <a:latin typeface="Arial" charset="0"/>
                <a:cs typeface="Arial" charset="0"/>
              </a:rPr>
              <a:t>Homes and buildings as grid partners</a:t>
            </a:r>
          </a:p>
        </p:txBody>
      </p:sp>
      <p:sp>
        <p:nvSpPr>
          <p:cNvPr id="11" name="Content Placeholder 2">
            <a:extLst>
              <a:ext uri="{FF2B5EF4-FFF2-40B4-BE49-F238E27FC236}">
                <a16:creationId xmlns:a16="http://schemas.microsoft.com/office/drawing/2014/main" id="{433B0C50-4237-4274-8B3C-1565A462B574}"/>
              </a:ext>
            </a:extLst>
          </p:cNvPr>
          <p:cNvSpPr txBox="1">
            <a:spLocks/>
          </p:cNvSpPr>
          <p:nvPr/>
        </p:nvSpPr>
        <p:spPr>
          <a:xfrm>
            <a:off x="153834" y="882886"/>
            <a:ext cx="7047066" cy="159361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Well-designed and well-situated ZNE homes</a:t>
            </a:r>
          </a:p>
          <a:p>
            <a:pPr lvl="1">
              <a:spcBef>
                <a:spcPts val="0"/>
              </a:spcBef>
              <a:buFont typeface="Arial" panose="020B0604020202020204" pitchFamily="34" charset="0"/>
              <a:buChar char="•"/>
            </a:pPr>
            <a:r>
              <a:rPr lang="en-US" sz="1800" dirty="0">
                <a:solidFill>
                  <a:srgbClr val="000000"/>
                </a:solidFill>
                <a:latin typeface="Arial" panose="020B0604020202020204" pitchFamily="34" charset="0"/>
                <a:cs typeface="Arial" panose="020B0604020202020204" pitchFamily="34" charset="0"/>
              </a:rPr>
              <a:t>A valuable part of the resource mix when combined with larger PV arrays on commercial and industrial structures</a:t>
            </a:r>
            <a:endParaRPr lang="en-US" sz="1800" b="1" dirty="0">
              <a:solidFill>
                <a:srgbClr val="000000"/>
              </a:solidFill>
              <a:latin typeface="Arial" panose="020B0604020202020204" pitchFamily="34" charset="0"/>
              <a:cs typeface="Arial" panose="020B0604020202020204" pitchFamily="34" charset="0"/>
            </a:endParaRPr>
          </a:p>
          <a:p>
            <a:pPr marL="0" indent="0" algn="ctr">
              <a:spcBef>
                <a:spcPts val="0"/>
              </a:spcBef>
              <a:buNone/>
            </a:pPr>
            <a:endParaRPr lang="en-US" sz="1000" b="1" dirty="0">
              <a:solidFill>
                <a:srgbClr val="000000"/>
              </a:solidFill>
              <a:cs typeface="Arial"/>
            </a:endParaRPr>
          </a:p>
        </p:txBody>
      </p:sp>
      <p:pic>
        <p:nvPicPr>
          <p:cNvPr id="25" name="Picture 24">
            <a:extLst>
              <a:ext uri="{FF2B5EF4-FFF2-40B4-BE49-F238E27FC236}">
                <a16:creationId xmlns:a16="http://schemas.microsoft.com/office/drawing/2014/main" id="{D87AC357-4538-4135-BFD0-E89C072C9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3904" y="938083"/>
            <a:ext cx="1287367" cy="533977"/>
          </a:xfrm>
          <a:prstGeom prst="rect">
            <a:avLst/>
          </a:prstGeom>
        </p:spPr>
      </p:pic>
      <p:pic>
        <p:nvPicPr>
          <p:cNvPr id="1028" name="Picture 4" descr="http://sunmetrix.com/wp-content/uploads/2014/10/solar_roof_sacramento.jpg">
            <a:extLst>
              <a:ext uri="{FF2B5EF4-FFF2-40B4-BE49-F238E27FC236}">
                <a16:creationId xmlns:a16="http://schemas.microsoft.com/office/drawing/2014/main" id="{5C99E591-E9DD-4D98-B3CF-EFCC8E62D01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2989261"/>
            <a:ext cx="6318504" cy="34846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solarbuildingtech.com/Large_Coml_Mfg_Building_Solar_PV/Images/Commercial_Roof_Solar_PV_Heat_Shield_Overlay.jpg">
            <a:extLst>
              <a:ext uri="{FF2B5EF4-FFF2-40B4-BE49-F238E27FC236}">
                <a16:creationId xmlns:a16="http://schemas.microsoft.com/office/drawing/2014/main" id="{5476D61D-8492-4CD3-9431-6A4AEB4375B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690872" y="1997931"/>
            <a:ext cx="4453128" cy="250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76620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200" b="1" dirty="0">
                <a:solidFill>
                  <a:schemeClr val="bg1"/>
                </a:solidFill>
                <a:latin typeface="Arial" charset="0"/>
                <a:cs typeface="Arial" charset="0"/>
              </a:rPr>
              <a:t>Sonoma Community Microgrid Initiative:</a:t>
            </a:r>
            <a:br>
              <a:rPr lang="en-US" sz="2200" b="1" dirty="0">
                <a:solidFill>
                  <a:schemeClr val="bg1"/>
                </a:solidFill>
                <a:latin typeface="Arial" charset="0"/>
                <a:cs typeface="Arial" charset="0"/>
              </a:rPr>
            </a:br>
            <a:r>
              <a:rPr lang="en-US" sz="2200" b="1" dirty="0">
                <a:solidFill>
                  <a:schemeClr val="bg1"/>
                </a:solidFill>
                <a:latin typeface="Arial" charset="0"/>
                <a:cs typeface="Arial" charset="0"/>
              </a:rPr>
              <a:t>Homes and buildings as grid partners</a:t>
            </a:r>
          </a:p>
        </p:txBody>
      </p:sp>
      <p:sp>
        <p:nvSpPr>
          <p:cNvPr id="11" name="Content Placeholder 2">
            <a:extLst>
              <a:ext uri="{FF2B5EF4-FFF2-40B4-BE49-F238E27FC236}">
                <a16:creationId xmlns:a16="http://schemas.microsoft.com/office/drawing/2014/main" id="{433B0C50-4237-4274-8B3C-1565A462B574}"/>
              </a:ext>
            </a:extLst>
          </p:cNvPr>
          <p:cNvSpPr txBox="1">
            <a:spLocks/>
          </p:cNvSpPr>
          <p:nvPr/>
        </p:nvSpPr>
        <p:spPr>
          <a:xfrm>
            <a:off x="74865" y="790576"/>
            <a:ext cx="7875335" cy="98107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Tx/>
              <a:buBlip>
                <a:blip r:embed="rId3"/>
              </a:buBlip>
              <a:defRPr sz="3200" kern="1200">
                <a:solidFill>
                  <a:schemeClr val="tx2">
                    <a:lumMod val="65000"/>
                    <a:lumOff val="35000"/>
                  </a:schemeClr>
                </a:solidFill>
                <a:latin typeface="+mn-lt"/>
                <a:ea typeface="+mn-ea"/>
                <a:cs typeface="+mn-cs"/>
              </a:defRPr>
            </a:lvl1pPr>
            <a:lvl2pPr marL="742950" indent="-285750" algn="l" defTabSz="457200" rtl="0" eaLnBrk="1" latinLnBrk="0" hangingPunct="1">
              <a:spcBef>
                <a:spcPct val="20000"/>
              </a:spcBef>
              <a:buFontTx/>
              <a:buBlip>
                <a:blip r:embed="rId3"/>
              </a:buBlip>
              <a:defRPr sz="2800" kern="1200">
                <a:solidFill>
                  <a:schemeClr val="tx2">
                    <a:lumMod val="65000"/>
                    <a:lumOff val="35000"/>
                  </a:schemeClr>
                </a:solidFill>
                <a:latin typeface="+mn-lt"/>
                <a:ea typeface="+mn-ea"/>
                <a:cs typeface="+mn-cs"/>
              </a:defRPr>
            </a:lvl2pPr>
            <a:lvl3pPr marL="1143000" indent="-228600" algn="l" defTabSz="457200" rtl="0" eaLnBrk="1" latinLnBrk="0" hangingPunct="1">
              <a:spcBef>
                <a:spcPct val="20000"/>
              </a:spcBef>
              <a:buFontTx/>
              <a:buBlip>
                <a:blip r:embed="rId3"/>
              </a:buBlip>
              <a:defRPr sz="2400" kern="1200">
                <a:solidFill>
                  <a:schemeClr val="tx2">
                    <a:lumMod val="65000"/>
                    <a:lumOff val="35000"/>
                  </a:schemeClr>
                </a:solidFill>
                <a:latin typeface="+mn-lt"/>
                <a:ea typeface="+mn-ea"/>
                <a:cs typeface="+mn-cs"/>
              </a:defRPr>
            </a:lvl3pPr>
            <a:lvl4pPr marL="16002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4pPr>
            <a:lvl5pPr marL="2057400" indent="-228600" algn="l" defTabSz="457200" rtl="0" eaLnBrk="1" latinLnBrk="0" hangingPunct="1">
              <a:spcBef>
                <a:spcPct val="20000"/>
              </a:spcBef>
              <a:buFontTx/>
              <a:buBlip>
                <a:blip r:embed="rId3"/>
              </a:buBlip>
              <a:defRPr sz="2000" kern="1200">
                <a:solidFill>
                  <a:schemeClr val="tx2">
                    <a:lumMod val="65000"/>
                    <a:lumOff val="3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Arial" panose="020B0604020202020204" pitchFamily="34" charset="0"/>
              <a:buChar char="•"/>
            </a:pPr>
            <a:r>
              <a:rPr lang="en-US" sz="2000" dirty="0">
                <a:solidFill>
                  <a:srgbClr val="000000"/>
                </a:solidFill>
                <a:latin typeface="Arial" panose="020B0604020202020204" pitchFamily="34" charset="0"/>
                <a:cs typeface="Arial" panose="020B0604020202020204" pitchFamily="34" charset="0"/>
              </a:rPr>
              <a:t>Residential PV arrays as part of a community microgrid</a:t>
            </a:r>
          </a:p>
          <a:p>
            <a:pPr lvl="1">
              <a:spcBef>
                <a:spcPts val="0"/>
              </a:spcBef>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Can be sized for optimum contribution and fair compensation to owners regardless of their site-specific demand via total procurement</a:t>
            </a:r>
          </a:p>
          <a:p>
            <a:pPr marL="0" indent="0" algn="ctr">
              <a:spcBef>
                <a:spcPts val="0"/>
              </a:spcBef>
              <a:buNone/>
            </a:pPr>
            <a:endParaRPr lang="en-US" sz="2000" b="1" dirty="0">
              <a:solidFill>
                <a:srgbClr val="000000"/>
              </a:solidFill>
              <a:cs typeface="Arial"/>
            </a:endParaRPr>
          </a:p>
        </p:txBody>
      </p:sp>
      <p:pic>
        <p:nvPicPr>
          <p:cNvPr id="25" name="Picture 24">
            <a:extLst>
              <a:ext uri="{FF2B5EF4-FFF2-40B4-BE49-F238E27FC236}">
                <a16:creationId xmlns:a16="http://schemas.microsoft.com/office/drawing/2014/main" id="{D87AC357-4538-4135-BFD0-E89C072C99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3904" y="938083"/>
            <a:ext cx="1287367" cy="533977"/>
          </a:xfrm>
          <a:prstGeom prst="rect">
            <a:avLst/>
          </a:prstGeom>
        </p:spPr>
      </p:pic>
      <p:pic>
        <p:nvPicPr>
          <p:cNvPr id="2052" name="Picture 4" descr="https://dqbasmyouzti2.cloudfront.net/assets/content/cache/made/content/images/articles/Google_Project_Sunroof_2017_XL_1096_618_80_c1.jpg">
            <a:extLst>
              <a:ext uri="{FF2B5EF4-FFF2-40B4-BE49-F238E27FC236}">
                <a16:creationId xmlns:a16="http://schemas.microsoft.com/office/drawing/2014/main" id="{D3EC5B77-8EA9-49B9-AB79-8012A591A58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0" y="1856232"/>
            <a:ext cx="9144000" cy="464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70598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Sonoma Advanced Energy Rebuild for Homes</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2696" y="4235840"/>
            <a:ext cx="919760" cy="91976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3569" y="3464743"/>
            <a:ext cx="1603261" cy="504964"/>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88188" y="5269663"/>
            <a:ext cx="1544388" cy="824478"/>
          </a:xfrm>
          <a:prstGeom prst="rect">
            <a:avLst/>
          </a:prstGeom>
        </p:spPr>
      </p:pic>
      <p:sp>
        <p:nvSpPr>
          <p:cNvPr id="8" name="Content Placeholder 2"/>
          <p:cNvSpPr txBox="1">
            <a:spLocks/>
          </p:cNvSpPr>
          <p:nvPr/>
        </p:nvSpPr>
        <p:spPr bwMode="auto">
          <a:xfrm>
            <a:off x="6258298" y="953324"/>
            <a:ext cx="2807368" cy="22452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6"/>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6"/>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6"/>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6"/>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6"/>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1" indent="0" algn="ctr">
              <a:spcBef>
                <a:spcPts val="0"/>
              </a:spcBef>
              <a:buNone/>
            </a:pPr>
            <a:r>
              <a:rPr lang="en-US" sz="1800" b="1" dirty="0">
                <a:solidFill>
                  <a:schemeClr val="tx1"/>
                </a:solidFill>
                <a:latin typeface="Arial" panose="020B0604020202020204" pitchFamily="34" charset="0"/>
                <a:cs typeface="Arial" panose="020B0604020202020204" pitchFamily="34" charset="0"/>
              </a:rPr>
              <a:t>Advanced Energy Rebuild for Homes</a:t>
            </a:r>
          </a:p>
          <a:p>
            <a:pPr marL="285750" lvl="1" algn="ctr">
              <a:spcBef>
                <a:spcPts val="0"/>
              </a:spcBef>
              <a:buClr>
                <a:schemeClr val="tx1"/>
              </a:buClr>
              <a:buFont typeface="Arial" charset="0"/>
              <a:buChar char="•"/>
            </a:pPr>
            <a:r>
              <a:rPr lang="en-US" sz="1400" dirty="0">
                <a:solidFill>
                  <a:schemeClr val="tx1"/>
                </a:solidFill>
                <a:latin typeface="Arial" panose="020B0604020202020204" pitchFamily="34" charset="0"/>
                <a:cs typeface="Arial" panose="020B0604020202020204" pitchFamily="34" charset="0"/>
              </a:rPr>
              <a:t>Program scheduled to launch in early May</a:t>
            </a:r>
          </a:p>
          <a:p>
            <a:pPr marL="285750" lvl="1" algn="ctr">
              <a:spcBef>
                <a:spcPts val="0"/>
              </a:spcBef>
              <a:buClr>
                <a:schemeClr val="tx1"/>
              </a:buClr>
              <a:buFont typeface="Arial" charset="0"/>
              <a:buChar char="•"/>
            </a:pPr>
            <a:r>
              <a:rPr lang="en-US" sz="1400" dirty="0">
                <a:solidFill>
                  <a:schemeClr val="tx1"/>
                </a:solidFill>
                <a:latin typeface="Arial" panose="020B0604020202020204" pitchFamily="34" charset="0"/>
                <a:cs typeface="Arial" panose="020B0604020202020204" pitchFamily="34" charset="0"/>
              </a:rPr>
              <a:t>Check back in early April for details on incentives and criteria.</a:t>
            </a:r>
          </a:p>
          <a:p>
            <a:pPr marL="0" lvl="1" indent="0" algn="ctr">
              <a:spcBef>
                <a:spcPts val="0"/>
              </a:spcBef>
              <a:buNone/>
            </a:pPr>
            <a:r>
              <a:rPr lang="en-US" sz="1200" dirty="0">
                <a:solidFill>
                  <a:schemeClr val="tx1"/>
                </a:solidFill>
                <a:latin typeface="Arial" panose="020B0604020202020204" pitchFamily="34" charset="0"/>
                <a:cs typeface="Arial" panose="020B0604020202020204" pitchFamily="34" charset="0"/>
                <a:hlinkClick r:id="rId7"/>
              </a:rPr>
              <a:t>https://sonomacleanpower.org/advancedenergyrebuild/</a:t>
            </a:r>
            <a:endParaRPr lang="en-US" sz="1200" dirty="0">
              <a:solidFill>
                <a:schemeClr val="tx1"/>
              </a:solidFill>
              <a:latin typeface="Arial" panose="020B0604020202020204" pitchFamily="34" charset="0"/>
              <a:cs typeface="Arial" panose="020B0604020202020204" pitchFamily="34" charset="0"/>
            </a:endParaRPr>
          </a:p>
          <a:p>
            <a:pPr marL="0" lvl="1" indent="0" algn="ctr">
              <a:spcBef>
                <a:spcPts val="0"/>
              </a:spcBef>
              <a:buNone/>
            </a:pPr>
            <a:endParaRPr lang="en-US" sz="1800" b="1" dirty="0">
              <a:solidFill>
                <a:schemeClr val="tx1"/>
              </a:solidFill>
            </a:endParaRPr>
          </a:p>
        </p:txBody>
      </p:sp>
      <p:sp>
        <p:nvSpPr>
          <p:cNvPr id="9" name="Content Placeholder 2"/>
          <p:cNvSpPr txBox="1">
            <a:spLocks/>
          </p:cNvSpPr>
          <p:nvPr/>
        </p:nvSpPr>
        <p:spPr bwMode="auto">
          <a:xfrm>
            <a:off x="-49853" y="1100550"/>
            <a:ext cx="6170585" cy="5122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6"/>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6"/>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6"/>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6"/>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6"/>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000" dirty="0">
                <a:solidFill>
                  <a:schemeClr val="tx1"/>
                </a:solidFill>
                <a:latin typeface="Arial" charset="0"/>
                <a:ea typeface="Arial" charset="0"/>
                <a:cs typeface="Arial" charset="0"/>
              </a:rPr>
              <a:t>Ongoing PG&amp;E support &amp; commitment</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Sonoma Clean Power (SCP), Pacific Gas and Electric Company (PG&amp;E), and Bay Area Air Quality Management District have joined efforts to help homeowners affected by the October 2017 firestorms rebuild energy-efficient, sustainable homes.</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The program will be an enhancement to PG&amp;E’s long-standing California Advanced Homes Program, and offers two incentive packages tailored to Sonoma and Mendocino Counties. </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Each package has a flexible performance pathway or a simple prescriptive menu. </a:t>
            </a:r>
          </a:p>
          <a:p>
            <a:pPr lvl="1">
              <a:buClr>
                <a:schemeClr val="tx1"/>
              </a:buClr>
              <a:buFont typeface="Arial" charset="0"/>
              <a:buChar char="•"/>
            </a:pPr>
            <a:endParaRPr lang="en-US" sz="1000" dirty="0">
              <a:solidFill>
                <a:schemeClr val="tx1"/>
              </a:solidFill>
              <a:latin typeface="Arial" charset="0"/>
              <a:ea typeface="Arial" charset="0"/>
              <a:cs typeface="Arial" charset="0"/>
            </a:endParaRPr>
          </a:p>
          <a:p>
            <a:pPr lvl="1">
              <a:buClr>
                <a:schemeClr val="tx1"/>
              </a:buClr>
              <a:buFont typeface="Arial" charset="0"/>
              <a:buChar char="•"/>
            </a:pPr>
            <a:r>
              <a:rPr lang="en-US" sz="1800" dirty="0">
                <a:solidFill>
                  <a:schemeClr val="tx1"/>
                </a:solidFill>
                <a:latin typeface="Arial" charset="0"/>
                <a:ea typeface="Arial" charset="0"/>
                <a:cs typeface="Arial" charset="0"/>
              </a:rPr>
              <a:t>If you have any questions about the program, please e-mail </a:t>
            </a:r>
            <a:r>
              <a:rPr lang="en-US" sz="1800" dirty="0" err="1">
                <a:solidFill>
                  <a:schemeClr val="tx1"/>
                </a:solidFill>
                <a:latin typeface="Arial" charset="0"/>
                <a:ea typeface="Arial" charset="0"/>
                <a:cs typeface="Arial" charset="0"/>
              </a:rPr>
              <a:t>programs@sonomacleanpower.org</a:t>
            </a:r>
            <a:r>
              <a:rPr lang="en-US" sz="1800" dirty="0">
                <a:solidFill>
                  <a:schemeClr val="tx1"/>
                </a:solidFill>
                <a:latin typeface="Arial" charset="0"/>
                <a:ea typeface="Arial" charset="0"/>
                <a:cs typeface="Arial" charset="0"/>
              </a:rPr>
              <a:t>.</a:t>
            </a:r>
          </a:p>
        </p:txBody>
      </p:sp>
    </p:spTree>
    <p:extLst>
      <p:ext uri="{BB962C8B-B14F-4D97-AF65-F5344CB8AC3E}">
        <p14:creationId xmlns:p14="http://schemas.microsoft.com/office/powerpoint/2010/main" val="1399498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Sonoma Advanced Energy Rebuild for Homes</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42" y="762000"/>
            <a:ext cx="6274340" cy="5719011"/>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72696" y="4235840"/>
            <a:ext cx="919760" cy="919760"/>
          </a:xfrm>
          <a:prstGeom prst="rect">
            <a:avLst/>
          </a:prstGeom>
        </p:spPr>
      </p:pic>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13569" y="3464743"/>
            <a:ext cx="1603261" cy="504964"/>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88188" y="5269663"/>
            <a:ext cx="1544388" cy="824478"/>
          </a:xfrm>
          <a:prstGeom prst="rect">
            <a:avLst/>
          </a:prstGeom>
        </p:spPr>
      </p:pic>
      <p:sp>
        <p:nvSpPr>
          <p:cNvPr id="14" name="Content Placeholder 2"/>
          <p:cNvSpPr txBox="1">
            <a:spLocks/>
          </p:cNvSpPr>
          <p:nvPr/>
        </p:nvSpPr>
        <p:spPr bwMode="auto">
          <a:xfrm>
            <a:off x="6258298" y="953324"/>
            <a:ext cx="2807368" cy="22452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7"/>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7"/>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7"/>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7"/>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7"/>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0" lvl="1" indent="0" algn="ctr">
              <a:spcBef>
                <a:spcPts val="0"/>
              </a:spcBef>
              <a:buNone/>
            </a:pPr>
            <a:r>
              <a:rPr lang="en-US" sz="1800" b="1" dirty="0">
                <a:solidFill>
                  <a:schemeClr val="tx1"/>
                </a:solidFill>
                <a:latin typeface="Arial" panose="020B0604020202020204" pitchFamily="34" charset="0"/>
                <a:cs typeface="Arial" panose="020B0604020202020204" pitchFamily="34" charset="0"/>
              </a:rPr>
              <a:t>Advanced Energy Rebuild for Homes</a:t>
            </a:r>
          </a:p>
          <a:p>
            <a:pPr marL="285750" lvl="1" algn="ctr">
              <a:spcBef>
                <a:spcPts val="0"/>
              </a:spcBef>
              <a:buClr>
                <a:schemeClr val="tx1"/>
              </a:buClr>
              <a:buFont typeface="Arial" charset="0"/>
              <a:buChar char="•"/>
            </a:pPr>
            <a:r>
              <a:rPr lang="en-US" sz="1400" dirty="0">
                <a:solidFill>
                  <a:schemeClr val="tx1"/>
                </a:solidFill>
                <a:latin typeface="Arial" panose="020B0604020202020204" pitchFamily="34" charset="0"/>
                <a:cs typeface="Arial" panose="020B0604020202020204" pitchFamily="34" charset="0"/>
              </a:rPr>
              <a:t>Program scheduled to launch in early May</a:t>
            </a:r>
          </a:p>
          <a:p>
            <a:pPr marL="285750" lvl="1" algn="ctr">
              <a:spcBef>
                <a:spcPts val="0"/>
              </a:spcBef>
              <a:buClr>
                <a:schemeClr val="tx1"/>
              </a:buClr>
              <a:buFont typeface="Arial" charset="0"/>
              <a:buChar char="•"/>
            </a:pPr>
            <a:r>
              <a:rPr lang="en-US" sz="1400" dirty="0">
                <a:solidFill>
                  <a:schemeClr val="tx1"/>
                </a:solidFill>
                <a:latin typeface="Arial" panose="020B0604020202020204" pitchFamily="34" charset="0"/>
                <a:cs typeface="Arial" panose="020B0604020202020204" pitchFamily="34" charset="0"/>
              </a:rPr>
              <a:t>Check back in early April for details on incentives and criteria.</a:t>
            </a:r>
          </a:p>
          <a:p>
            <a:pPr marL="0" lvl="1" indent="0" algn="ctr">
              <a:spcBef>
                <a:spcPts val="0"/>
              </a:spcBef>
              <a:buNone/>
            </a:pPr>
            <a:r>
              <a:rPr lang="en-US" sz="1200" dirty="0">
                <a:solidFill>
                  <a:schemeClr val="tx1"/>
                </a:solidFill>
                <a:latin typeface="Arial" panose="020B0604020202020204" pitchFamily="34" charset="0"/>
                <a:cs typeface="Arial" panose="020B0604020202020204" pitchFamily="34" charset="0"/>
                <a:hlinkClick r:id="rId8"/>
              </a:rPr>
              <a:t>https://sonomacleanpower.org/advancedenergyrebuild/</a:t>
            </a:r>
            <a:endParaRPr lang="en-US" sz="1200" dirty="0">
              <a:solidFill>
                <a:schemeClr val="tx1"/>
              </a:solidFill>
              <a:latin typeface="Arial" panose="020B0604020202020204" pitchFamily="34" charset="0"/>
              <a:cs typeface="Arial" panose="020B0604020202020204" pitchFamily="34" charset="0"/>
            </a:endParaRPr>
          </a:p>
          <a:p>
            <a:pPr marL="0" lvl="1" indent="0" algn="ctr">
              <a:spcBef>
                <a:spcPts val="0"/>
              </a:spcBef>
              <a:buNone/>
            </a:pPr>
            <a:endParaRPr lang="en-US" sz="1800" b="1" dirty="0">
              <a:solidFill>
                <a:schemeClr val="tx1"/>
              </a:solidFill>
            </a:endParaRPr>
          </a:p>
        </p:txBody>
      </p:sp>
    </p:spTree>
    <p:extLst>
      <p:ext uri="{BB962C8B-B14F-4D97-AF65-F5344CB8AC3E}">
        <p14:creationId xmlns:p14="http://schemas.microsoft.com/office/powerpoint/2010/main" val="20958441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rmAutofit/>
          </a:bodyPr>
          <a:lstStyle/>
          <a:p>
            <a:pPr algn="l"/>
            <a:r>
              <a:rPr lang="en-US" sz="2400" b="1" dirty="0">
                <a:solidFill>
                  <a:schemeClr val="bg1"/>
                </a:solidFill>
                <a:latin typeface="Arial" charset="0"/>
                <a:cs typeface="Arial" charset="0"/>
              </a:rPr>
              <a:t>Sonoma Community Microgrid Initiative</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8" name="Content Placeholder 2"/>
          <p:cNvSpPr txBox="1">
            <a:spLocks/>
          </p:cNvSpPr>
          <p:nvPr/>
        </p:nvSpPr>
        <p:spPr bwMode="auto">
          <a:xfrm>
            <a:off x="144380" y="798001"/>
            <a:ext cx="6320589" cy="46734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FontTx/>
              <a:buBlip>
                <a:blip r:embed="rId3"/>
              </a:buBlip>
              <a:defRPr sz="3200">
                <a:solidFill>
                  <a:schemeClr val="tx2">
                    <a:lumMod val="65000"/>
                    <a:lumOff val="35000"/>
                  </a:schemeClr>
                </a:solidFill>
                <a:latin typeface="+mn-lt"/>
                <a:ea typeface="+mn-ea"/>
                <a:cs typeface="+mn-cs"/>
              </a:defRPr>
            </a:lvl1pPr>
            <a:lvl2pPr marL="742950" indent="-285750" algn="l" rtl="0" eaLnBrk="0" fontAlgn="base" hangingPunct="0">
              <a:spcBef>
                <a:spcPct val="20000"/>
              </a:spcBef>
              <a:spcAft>
                <a:spcPct val="0"/>
              </a:spcAft>
              <a:buClr>
                <a:srgbClr val="33CC33"/>
              </a:buClr>
              <a:buFontTx/>
              <a:buBlip>
                <a:blip r:embed="rId3"/>
              </a:buBlip>
              <a:defRPr sz="2800">
                <a:solidFill>
                  <a:schemeClr val="tx2">
                    <a:lumMod val="65000"/>
                    <a:lumOff val="35000"/>
                  </a:schemeClr>
                </a:solidFill>
                <a:latin typeface="+mn-lt"/>
                <a:ea typeface="+mn-ea"/>
                <a:cs typeface="+mn-cs"/>
              </a:defRPr>
            </a:lvl2pPr>
            <a:lvl3pPr marL="1143000" indent="-228600" algn="l" rtl="0" eaLnBrk="0" fontAlgn="base" hangingPunct="0">
              <a:spcBef>
                <a:spcPct val="20000"/>
              </a:spcBef>
              <a:spcAft>
                <a:spcPct val="0"/>
              </a:spcAft>
              <a:buClr>
                <a:srgbClr val="66FF33"/>
              </a:buClr>
              <a:buFontTx/>
              <a:buBlip>
                <a:blip r:embed="rId3"/>
              </a:buBlip>
              <a:defRPr sz="2400">
                <a:solidFill>
                  <a:schemeClr val="tx2">
                    <a:lumMod val="65000"/>
                    <a:lumOff val="35000"/>
                  </a:schemeClr>
                </a:solidFill>
                <a:latin typeface="+mn-lt"/>
                <a:ea typeface="+mn-ea"/>
                <a:cs typeface="+mn-cs"/>
              </a:defRPr>
            </a:lvl3pPr>
            <a:lvl4pPr marL="16002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4pPr>
            <a:lvl5pPr marL="2057400" indent="-228600" algn="l" rtl="0" eaLnBrk="0" fontAlgn="base" hangingPunct="0">
              <a:spcBef>
                <a:spcPct val="20000"/>
              </a:spcBef>
              <a:spcAft>
                <a:spcPct val="0"/>
              </a:spcAft>
              <a:buFontTx/>
              <a:buBlip>
                <a:blip r:embed="rId3"/>
              </a:buBlip>
              <a:defRPr sz="2000">
                <a:solidFill>
                  <a:schemeClr val="tx2">
                    <a:lumMod val="65000"/>
                    <a:lumOff val="35000"/>
                  </a:schemeClr>
                </a:solidFill>
                <a:latin typeface="+mn-lt"/>
                <a:ea typeface="+mn-ea"/>
                <a:cs typeface="+mn-cs"/>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marL="457200" lvl="1" indent="0" algn="ctr">
              <a:buNone/>
            </a:pPr>
            <a:r>
              <a:rPr lang="en-US" sz="2200" dirty="0">
                <a:solidFill>
                  <a:schemeClr val="tx1"/>
                </a:solidFill>
                <a:latin typeface="Arial" panose="020B0604020202020204" pitchFamily="34" charset="0"/>
                <a:cs typeface="Arial" panose="020B0604020202020204" pitchFamily="34" charset="0"/>
              </a:rPr>
              <a:t>Sonoma Team</a:t>
            </a:r>
          </a:p>
          <a:p>
            <a:pPr lvl="1"/>
            <a:endParaRPr lang="en-US" sz="10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Clean Coalition</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Sonoma Clean Power</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PG&amp;E</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Rebuild North Bay</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Center for Climate Protection</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County of Sonoma, Energy &amp; Sustainability Division</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Regional Climate Protection Authority</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Bay Area Air Quality Management District</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Design </a:t>
            </a:r>
            <a:r>
              <a:rPr lang="en-US" sz="1800" dirty="0" err="1">
                <a:solidFill>
                  <a:schemeClr val="tx1"/>
                </a:solidFill>
                <a:latin typeface="Arial" panose="020B0604020202020204" pitchFamily="34" charset="0"/>
                <a:cs typeface="Arial" panose="020B0604020202020204" pitchFamily="34" charset="0"/>
              </a:rPr>
              <a:t>AVEnues</a:t>
            </a:r>
            <a:r>
              <a:rPr lang="en-US" sz="1800" dirty="0">
                <a:solidFill>
                  <a:schemeClr val="tx1"/>
                </a:solidFill>
                <a:latin typeface="Arial" panose="020B0604020202020204" pitchFamily="34" charset="0"/>
                <a:cs typeface="Arial" panose="020B0604020202020204" pitchFamily="34" charset="0"/>
              </a:rPr>
              <a:t>, LLC — EE/ZNE expert Ann </a:t>
            </a:r>
            <a:r>
              <a:rPr lang="en-US" sz="1800" dirty="0" err="1">
                <a:solidFill>
                  <a:schemeClr val="tx1"/>
                </a:solidFill>
                <a:latin typeface="Arial" panose="020B0604020202020204" pitchFamily="34" charset="0"/>
                <a:cs typeface="Arial" panose="020B0604020202020204" pitchFamily="34" charset="0"/>
              </a:rPr>
              <a:t>Edminster</a:t>
            </a:r>
            <a:endParaRPr lang="en-US" sz="1800" dirty="0">
              <a:solidFill>
                <a:schemeClr val="tx1"/>
              </a:solidFill>
              <a:latin typeface="Arial" panose="020B0604020202020204" pitchFamily="34" charset="0"/>
              <a:cs typeface="Arial" panose="020B0604020202020204" pitchFamily="34" charset="0"/>
            </a:endParaRP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Stone Edge Farm Microgrid</a:t>
            </a:r>
          </a:p>
          <a:p>
            <a:pPr lvl="1">
              <a:buClr>
                <a:schemeClr val="tx1"/>
              </a:buClr>
              <a:buFont typeface="Arial" charset="0"/>
              <a:buChar char="•"/>
            </a:pPr>
            <a:r>
              <a:rPr lang="en-US" sz="1800" dirty="0">
                <a:solidFill>
                  <a:schemeClr val="tx1"/>
                </a:solidFill>
                <a:latin typeface="Arial" panose="020B0604020202020204" pitchFamily="34" charset="0"/>
                <a:cs typeface="Arial" panose="020B0604020202020204" pitchFamily="34" charset="0"/>
              </a:rPr>
              <a:t>Other city and county leadership</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65843" y="1138804"/>
            <a:ext cx="1020863" cy="1020863"/>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6949" y="982321"/>
            <a:ext cx="1856707" cy="584789"/>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90311" y="2417215"/>
            <a:ext cx="2392148" cy="1196074"/>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3406" y="4865787"/>
            <a:ext cx="948731" cy="948731"/>
          </a:xfrm>
          <a:prstGeom prst="rect">
            <a:avLst/>
          </a:prstGeom>
        </p:spPr>
      </p:pic>
      <p:pic>
        <p:nvPicPr>
          <p:cNvPr id="7" name="Picture 6"/>
          <p:cNvPicPr>
            <a:picLocks noChangeAspect="1"/>
          </p:cNvPicPr>
          <p:nvPr/>
        </p:nvPicPr>
        <p:blipFill>
          <a:blip r:embed="rId8"/>
          <a:stretch>
            <a:fillRect/>
          </a:stretch>
        </p:blipFill>
        <p:spPr>
          <a:xfrm>
            <a:off x="6646506" y="3707115"/>
            <a:ext cx="2080040" cy="995081"/>
          </a:xfrm>
          <a:prstGeom prst="rect">
            <a:avLst/>
          </a:prstGeom>
        </p:spPr>
      </p:pic>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25817" y="5512767"/>
            <a:ext cx="1611132" cy="664765"/>
          </a:xfrm>
          <a:prstGeom prst="rect">
            <a:avLst/>
          </a:prstGeom>
        </p:spPr>
      </p:pic>
      <p:pic>
        <p:nvPicPr>
          <p:cNvPr id="11" name="Picture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05446" y="1847583"/>
            <a:ext cx="1544388" cy="824478"/>
          </a:xfrm>
          <a:prstGeom prst="rect">
            <a:avLst/>
          </a:prstGeom>
        </p:spPr>
      </p:pic>
      <p:pic>
        <p:nvPicPr>
          <p:cNvPr id="2" name="Picture 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383225" y="4865787"/>
            <a:ext cx="1132150" cy="890505"/>
          </a:xfrm>
          <a:prstGeom prst="rect">
            <a:avLst/>
          </a:prstGeom>
        </p:spPr>
      </p:pic>
      <p:sp>
        <p:nvSpPr>
          <p:cNvPr id="10" name="TextBox 9"/>
          <p:cNvSpPr txBox="1"/>
          <p:nvPr/>
        </p:nvSpPr>
        <p:spPr>
          <a:xfrm>
            <a:off x="6978594" y="5737250"/>
            <a:ext cx="1747952" cy="646331"/>
          </a:xfrm>
          <a:prstGeom prst="rect">
            <a:avLst/>
          </a:prstGeom>
          <a:noFill/>
        </p:spPr>
        <p:txBody>
          <a:bodyPr wrap="square" rtlCol="0">
            <a:spAutoFit/>
          </a:bodyPr>
          <a:lstStyle/>
          <a:p>
            <a:pPr algn="ctr"/>
            <a:r>
              <a:rPr lang="en-US"/>
              <a:t>Stone Edge Farm Microgrid</a:t>
            </a:r>
          </a:p>
        </p:txBody>
      </p:sp>
    </p:spTree>
    <p:extLst>
      <p:ext uri="{BB962C8B-B14F-4D97-AF65-F5344CB8AC3E}">
        <p14:creationId xmlns:p14="http://schemas.microsoft.com/office/powerpoint/2010/main" val="1205477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0"/>
            <a:ext cx="7315200" cy="762000"/>
          </a:xfrm>
        </p:spPr>
        <p:txBody>
          <a:bodyPr rtlCol="0">
            <a:normAutofit/>
          </a:bodyPr>
          <a:lstStyle/>
          <a:p>
            <a:pPr algn="l" eaLnBrk="1" fontAlgn="auto" hangingPunct="1">
              <a:spcAft>
                <a:spcPts val="0"/>
              </a:spcAft>
              <a:defRPr/>
            </a:pPr>
            <a:r>
              <a:rPr lang="en-US" sz="2400" b="1" dirty="0">
                <a:solidFill>
                  <a:schemeClr val="bg1"/>
                </a:solidFill>
                <a:latin typeface="Arial" pitchFamily="34" charset="0"/>
                <a:cs typeface="Arial" pitchFamily="34" charset="0"/>
              </a:rPr>
              <a:t>Expertise areas</a:t>
            </a:r>
          </a:p>
        </p:txBody>
      </p:sp>
      <p:pic>
        <p:nvPicPr>
          <p:cNvPr id="6" name="Picture 4" descr="http://pixabay.com/static/uploads/photo/2014/11/10/11/43/map-525349_640.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55334" y="1939554"/>
            <a:ext cx="2009449" cy="1193110"/>
          </a:xfrm>
          <a:prstGeom prst="rect">
            <a:avLst/>
          </a:prstGeom>
          <a:noFill/>
        </p:spPr>
      </p:pic>
      <p:sp>
        <p:nvSpPr>
          <p:cNvPr id="8" name="Rectangle 7"/>
          <p:cNvSpPr/>
          <p:nvPr/>
        </p:nvSpPr>
        <p:spPr>
          <a:xfrm>
            <a:off x="204250" y="3314699"/>
            <a:ext cx="2156901" cy="560392"/>
          </a:xfrm>
          <a:prstGeom prst="rect">
            <a:avLst/>
          </a:prstGeom>
          <a:solidFill>
            <a:srgbClr val="606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Analysis &amp; Planning</a:t>
            </a:r>
          </a:p>
        </p:txBody>
      </p:sp>
      <p:sp>
        <p:nvSpPr>
          <p:cNvPr id="9" name="Rectangle 8"/>
          <p:cNvSpPr/>
          <p:nvPr/>
        </p:nvSpPr>
        <p:spPr>
          <a:xfrm>
            <a:off x="4589984" y="2665416"/>
            <a:ext cx="2156901" cy="1209675"/>
          </a:xfrm>
          <a:prstGeom prst="rect">
            <a:avLst/>
          </a:prstGeom>
          <a:solidFill>
            <a:srgbClr val="606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Program and Policy Design</a:t>
            </a:r>
          </a:p>
        </p:txBody>
      </p:sp>
      <p:sp>
        <p:nvSpPr>
          <p:cNvPr id="10" name="Rectangle 9"/>
          <p:cNvSpPr/>
          <p:nvPr/>
        </p:nvSpPr>
        <p:spPr>
          <a:xfrm>
            <a:off x="6782850" y="2269066"/>
            <a:ext cx="2156901" cy="1606024"/>
          </a:xfrm>
          <a:prstGeom prst="rect">
            <a:avLst/>
          </a:prstGeom>
          <a:solidFill>
            <a:srgbClr val="60606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Community Microgrid Projects</a:t>
            </a:r>
          </a:p>
        </p:txBody>
      </p:sp>
      <p:sp>
        <p:nvSpPr>
          <p:cNvPr id="15" name="Rectangle 14"/>
          <p:cNvSpPr/>
          <p:nvPr/>
        </p:nvSpPr>
        <p:spPr>
          <a:xfrm>
            <a:off x="2397117" y="3031066"/>
            <a:ext cx="2156901" cy="844025"/>
          </a:xfrm>
          <a:prstGeom prst="rect">
            <a:avLst/>
          </a:prstGeom>
          <a:solidFill>
            <a:srgbClr val="606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Grid Modeling &amp; Optimization</a:t>
            </a:r>
          </a:p>
        </p:txBody>
      </p:sp>
      <p:pic>
        <p:nvPicPr>
          <p:cNvPr id="2" name="Picture 1" descr="images.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68020" y="1939437"/>
            <a:ext cx="1229360" cy="1229360"/>
          </a:xfrm>
          <a:prstGeom prst="rect">
            <a:avLst/>
          </a:prstGeom>
        </p:spPr>
      </p:pic>
      <p:pic>
        <p:nvPicPr>
          <p:cNvPr id="11" name="Picture 10" descr="screen-shot-2010-07-06-at-1.39.28-a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5135" y="772466"/>
            <a:ext cx="2213496" cy="1566038"/>
          </a:xfrm>
          <a:prstGeom prst="rect">
            <a:avLst/>
          </a:prstGeom>
        </p:spPr>
      </p:pic>
      <p:pic>
        <p:nvPicPr>
          <p:cNvPr id="17" name="Picture 16" descr="solar-panels-electricity-markets.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06016" y="1171986"/>
            <a:ext cx="1500980" cy="1356818"/>
          </a:xfrm>
          <a:prstGeom prst="rect">
            <a:avLst/>
          </a:prstGeom>
        </p:spPr>
      </p:pic>
      <p:sp>
        <p:nvSpPr>
          <p:cNvPr id="18" name="TextBox 17">
            <a:extLst>
              <a:ext uri="{FF2B5EF4-FFF2-40B4-BE49-F238E27FC236}">
                <a16:creationId xmlns:a16="http://schemas.microsoft.com/office/drawing/2014/main" id="{E7CADA68-8D0A-1A4F-9DF9-F22FDDA3946D}"/>
              </a:ext>
            </a:extLst>
          </p:cNvPr>
          <p:cNvSpPr txBox="1"/>
          <p:nvPr/>
        </p:nvSpPr>
        <p:spPr>
          <a:xfrm>
            <a:off x="2455334" y="3962400"/>
            <a:ext cx="2134650" cy="123110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Powerflow modeling;  DER optimization </a:t>
            </a:r>
          </a:p>
          <a:p>
            <a:pPr marL="285750" indent="-285750">
              <a:buFont typeface="Arial"/>
              <a:buChar char="•"/>
            </a:pPr>
            <a:r>
              <a:rPr lang="en-US" sz="1400" dirty="0">
                <a:latin typeface="Arial" panose="020B0604020202020204" pitchFamily="34" charset="0"/>
                <a:cs typeface="Arial" panose="020B0604020202020204" pitchFamily="34" charset="0"/>
              </a:rPr>
              <a:t>PG&amp;E</a:t>
            </a:r>
          </a:p>
          <a:p>
            <a:pPr marL="285750" indent="-285750">
              <a:buFont typeface="Arial"/>
              <a:buChar char="•"/>
            </a:pPr>
            <a:r>
              <a:rPr lang="en-US" sz="1400" dirty="0">
                <a:latin typeface="Arial" panose="020B0604020202020204" pitchFamily="34" charset="0"/>
                <a:cs typeface="Arial" panose="020B0604020202020204" pitchFamily="34" charset="0"/>
              </a:rPr>
              <a:t>PSEG </a:t>
            </a:r>
          </a:p>
          <a:p>
            <a:pPr marL="285750" indent="-285750">
              <a:buFont typeface="Arial"/>
              <a:buChar char="•"/>
            </a:pPr>
            <a:r>
              <a:rPr lang="en-US" sz="1400" dirty="0">
                <a:latin typeface="Arial" panose="020B0604020202020204" pitchFamily="34" charset="0"/>
                <a:cs typeface="Arial" panose="020B0604020202020204" pitchFamily="34" charset="0"/>
              </a:rPr>
              <a:t>SCE</a:t>
            </a:r>
          </a:p>
        </p:txBody>
      </p:sp>
      <p:sp>
        <p:nvSpPr>
          <p:cNvPr id="19" name="TextBox 18">
            <a:extLst>
              <a:ext uri="{FF2B5EF4-FFF2-40B4-BE49-F238E27FC236}">
                <a16:creationId xmlns:a16="http://schemas.microsoft.com/office/drawing/2014/main" id="{7A0B2FAB-6FA9-CC44-943E-48D6A8F100C4}"/>
              </a:ext>
            </a:extLst>
          </p:cNvPr>
          <p:cNvSpPr txBox="1"/>
          <p:nvPr/>
        </p:nvSpPr>
        <p:spPr>
          <a:xfrm>
            <a:off x="4617517" y="3919536"/>
            <a:ext cx="2192867" cy="2339102"/>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Grid planning, procurement, and interconnection </a:t>
            </a:r>
          </a:p>
          <a:p>
            <a:pPr marL="285750" indent="-285750">
              <a:buFont typeface="Arial"/>
              <a:buChar char="•"/>
            </a:pPr>
            <a:r>
              <a:rPr lang="en-US" sz="1400" dirty="0">
                <a:latin typeface="Arial" panose="020B0604020202020204" pitchFamily="34" charset="0"/>
                <a:cs typeface="Arial" panose="020B0604020202020204" pitchFamily="34" charset="0"/>
              </a:rPr>
              <a:t>LADWP, Fort Collins, PSEG</a:t>
            </a:r>
          </a:p>
          <a:p>
            <a:pPr marL="285750" indent="-285750">
              <a:buFont typeface="Arial"/>
              <a:buChar char="•"/>
            </a:pPr>
            <a:r>
              <a:rPr lang="en-US" sz="1400" dirty="0">
                <a:latin typeface="Arial" panose="020B0604020202020204" pitchFamily="34" charset="0"/>
                <a:cs typeface="Arial" panose="020B0604020202020204" pitchFamily="34" charset="0"/>
              </a:rPr>
              <a:t>City of Palo Alto (FIT and solar canopy RFP)</a:t>
            </a:r>
          </a:p>
          <a:p>
            <a:pPr marL="285750" indent="-285750">
              <a:buFont typeface="Arial"/>
              <a:buChar char="•"/>
            </a:pPr>
            <a:r>
              <a:rPr lang="en-US" sz="1400" dirty="0">
                <a:latin typeface="Arial" panose="020B0604020202020204" pitchFamily="34" charset="0"/>
                <a:cs typeface="Arial" panose="020B0604020202020204" pitchFamily="34" charset="0"/>
              </a:rPr>
              <a:t>RAM, </a:t>
            </a:r>
            <a:r>
              <a:rPr lang="en-US" sz="1400" dirty="0" err="1">
                <a:latin typeface="Arial" panose="020B0604020202020204" pitchFamily="34" charset="0"/>
                <a:cs typeface="Arial" panose="020B0604020202020204" pitchFamily="34" charset="0"/>
              </a:rPr>
              <a:t>ReMAT</a:t>
            </a:r>
            <a:endParaRPr lang="en-US" sz="1400" dirty="0">
              <a:latin typeface="Arial" panose="020B0604020202020204" pitchFamily="34" charset="0"/>
              <a:cs typeface="Arial" panose="020B0604020202020204" pitchFamily="34" charset="0"/>
            </a:endParaRPr>
          </a:p>
          <a:p>
            <a:pPr marL="285750" indent="-285750">
              <a:buFont typeface="Arial"/>
              <a:buChar char="•"/>
            </a:pPr>
            <a:r>
              <a:rPr lang="en-US" sz="1400" dirty="0">
                <a:latin typeface="Arial" panose="020B0604020202020204" pitchFamily="34" charset="0"/>
                <a:cs typeface="Arial" panose="020B0604020202020204" pitchFamily="34" charset="0"/>
              </a:rPr>
              <a:t>Rule 21 &amp; FERC</a:t>
            </a:r>
          </a:p>
        </p:txBody>
      </p:sp>
      <p:sp>
        <p:nvSpPr>
          <p:cNvPr id="20" name="TextBox 19">
            <a:extLst>
              <a:ext uri="{FF2B5EF4-FFF2-40B4-BE49-F238E27FC236}">
                <a16:creationId xmlns:a16="http://schemas.microsoft.com/office/drawing/2014/main" id="{9BBE64DE-834E-5744-8893-8022A2A778DA}"/>
              </a:ext>
            </a:extLst>
          </p:cNvPr>
          <p:cNvSpPr txBox="1"/>
          <p:nvPr/>
        </p:nvSpPr>
        <p:spPr>
          <a:xfrm>
            <a:off x="6849573" y="3937000"/>
            <a:ext cx="2204478" cy="1231106"/>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Design and implementation</a:t>
            </a:r>
          </a:p>
          <a:p>
            <a:pPr marL="285750" indent="-285750">
              <a:buFont typeface="Arial"/>
              <a:buChar char="•"/>
            </a:pPr>
            <a:r>
              <a:rPr lang="en-US" sz="1400" dirty="0">
                <a:latin typeface="Arial" panose="020B0604020202020204" pitchFamily="34" charset="0"/>
                <a:cs typeface="Arial" panose="020B0604020202020204" pitchFamily="34" charset="0"/>
              </a:rPr>
              <a:t>San Francisco, CA</a:t>
            </a:r>
          </a:p>
          <a:p>
            <a:pPr marL="285750" indent="-285750">
              <a:buFont typeface="Arial"/>
              <a:buChar char="•"/>
            </a:pPr>
            <a:r>
              <a:rPr lang="en-US" sz="1400" dirty="0">
                <a:latin typeface="Arial" panose="020B0604020202020204" pitchFamily="34" charset="0"/>
                <a:cs typeface="Arial" panose="020B0604020202020204" pitchFamily="34" charset="0"/>
              </a:rPr>
              <a:t>Long Island, NY</a:t>
            </a:r>
          </a:p>
          <a:p>
            <a:pPr marL="285750" indent="-285750">
              <a:buFont typeface="Arial"/>
              <a:buChar char="•"/>
            </a:pPr>
            <a:r>
              <a:rPr lang="en-US" sz="1400" dirty="0">
                <a:latin typeface="Arial" panose="020B0604020202020204" pitchFamily="34" charset="0"/>
                <a:cs typeface="Arial" panose="020B0604020202020204" pitchFamily="34" charset="0"/>
              </a:rPr>
              <a:t>U.S. Virgin Islands</a:t>
            </a:r>
          </a:p>
        </p:txBody>
      </p:sp>
      <p:sp>
        <p:nvSpPr>
          <p:cNvPr id="21" name="TextBox 20">
            <a:extLst>
              <a:ext uri="{FF2B5EF4-FFF2-40B4-BE49-F238E27FC236}">
                <a16:creationId xmlns:a16="http://schemas.microsoft.com/office/drawing/2014/main" id="{A60D7D53-1D46-4842-B4D3-257897F51F7B}"/>
              </a:ext>
            </a:extLst>
          </p:cNvPr>
          <p:cNvSpPr txBox="1"/>
          <p:nvPr/>
        </p:nvSpPr>
        <p:spPr>
          <a:xfrm>
            <a:off x="240216" y="3962400"/>
            <a:ext cx="2156901" cy="147732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Full cost and value accounting for DER; siting analysis</a:t>
            </a:r>
          </a:p>
          <a:p>
            <a:pPr marL="285750" indent="-285750">
              <a:buFont typeface="Arial"/>
              <a:buChar char="•"/>
            </a:pPr>
            <a:r>
              <a:rPr lang="en-US" sz="1400" dirty="0">
                <a:latin typeface="Arial" panose="020B0604020202020204" pitchFamily="34" charset="0"/>
                <a:cs typeface="Arial" panose="020B0604020202020204" pitchFamily="34" charset="0"/>
              </a:rPr>
              <a:t>PG&amp;E</a:t>
            </a:r>
          </a:p>
          <a:p>
            <a:pPr marL="285750" indent="-285750">
              <a:buFont typeface="Arial"/>
              <a:buChar char="•"/>
            </a:pPr>
            <a:r>
              <a:rPr lang="en-US" sz="1400" dirty="0">
                <a:latin typeface="Arial" panose="020B0604020202020204" pitchFamily="34" charset="0"/>
                <a:cs typeface="Arial" panose="020B0604020202020204" pitchFamily="34" charset="0"/>
              </a:rPr>
              <a:t>PSEG</a:t>
            </a:r>
          </a:p>
          <a:p>
            <a:pPr marL="285750" indent="-285750">
              <a:buFont typeface="Arial"/>
              <a:buChar char="•"/>
            </a:pPr>
            <a:r>
              <a:rPr lang="en-US" sz="1400" dirty="0">
                <a:latin typeface="Arial" panose="020B0604020202020204" pitchFamily="34" charset="0"/>
                <a:cs typeface="Arial" panose="020B0604020202020204" pitchFamily="34" charset="0"/>
              </a:rPr>
              <a:t>SCE</a:t>
            </a:r>
          </a:p>
        </p:txBody>
      </p:sp>
    </p:spTree>
    <p:extLst>
      <p:ext uri="{BB962C8B-B14F-4D97-AF65-F5344CB8AC3E}">
        <p14:creationId xmlns:p14="http://schemas.microsoft.com/office/powerpoint/2010/main" val="2134005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BF0252-B311-264C-9EDB-336BAD4C7589}"/>
              </a:ext>
            </a:extLst>
          </p:cNvPr>
          <p:cNvSpPr>
            <a:spLocks noGrp="1"/>
          </p:cNvSpPr>
          <p:nvPr>
            <p:ph type="title"/>
          </p:nvPr>
        </p:nvSpPr>
        <p:spPr>
          <a:xfrm>
            <a:off x="0" y="73478"/>
            <a:ext cx="7315200" cy="571500"/>
          </a:xfrm>
        </p:spPr>
        <p:txBody>
          <a:bodyPr/>
          <a:lstStyle/>
          <a:p>
            <a:r>
              <a:rPr lang="en-US" dirty="0"/>
              <a:t>Thank you. Any questions?</a:t>
            </a:r>
          </a:p>
        </p:txBody>
      </p:sp>
      <p:sp>
        <p:nvSpPr>
          <p:cNvPr id="5" name="Content Placeholder 2">
            <a:extLst>
              <a:ext uri="{FF2B5EF4-FFF2-40B4-BE49-F238E27FC236}">
                <a16:creationId xmlns:a16="http://schemas.microsoft.com/office/drawing/2014/main" id="{996CA9A1-41E9-1D4E-B4C5-44DC879741F7}"/>
              </a:ext>
            </a:extLst>
          </p:cNvPr>
          <p:cNvSpPr>
            <a:spLocks noGrp="1"/>
          </p:cNvSpPr>
          <p:nvPr>
            <p:ph idx="1"/>
          </p:nvPr>
        </p:nvSpPr>
        <p:spPr>
          <a:xfrm>
            <a:off x="696191" y="1189184"/>
            <a:ext cx="6175664" cy="2471304"/>
          </a:xfrm>
        </p:spPr>
        <p:txBody>
          <a:bodyPr>
            <a:noAutofit/>
          </a:bodyPr>
          <a:lstStyle/>
          <a:p>
            <a:endParaRPr lang="en-US" sz="1500" dirty="0">
              <a:solidFill>
                <a:srgbClr val="000000"/>
              </a:solidFill>
            </a:endParaRPr>
          </a:p>
          <a:p>
            <a:pPr marL="0" indent="0">
              <a:buNone/>
            </a:pPr>
            <a:r>
              <a:rPr lang="en-US" sz="2000" b="1" dirty="0">
                <a:solidFill>
                  <a:srgbClr val="000000"/>
                </a:solidFill>
                <a:latin typeface="Arial" panose="020B0604020202020204" pitchFamily="34" charset="0"/>
                <a:cs typeface="Arial" panose="020B0604020202020204" pitchFamily="34" charset="0"/>
              </a:rPr>
              <a:t>For questions and assistance, contact:</a:t>
            </a:r>
          </a:p>
          <a:p>
            <a:pPr marL="300038" lvl="1" indent="0">
              <a:buNone/>
            </a:pPr>
            <a:r>
              <a:rPr lang="en-US" sz="2000" dirty="0">
                <a:solidFill>
                  <a:srgbClr val="000000"/>
                </a:solidFill>
                <a:latin typeface="Arial" panose="020B0604020202020204" pitchFamily="34" charset="0"/>
                <a:cs typeface="Arial" panose="020B0604020202020204" pitchFamily="34" charset="0"/>
              </a:rPr>
              <a:t>Greg Thomson</a:t>
            </a:r>
          </a:p>
          <a:p>
            <a:pPr marL="300038" lvl="1" indent="0">
              <a:buNone/>
            </a:pPr>
            <a:r>
              <a:rPr lang="en-US" sz="2000" dirty="0">
                <a:solidFill>
                  <a:srgbClr val="000000"/>
                </a:solidFill>
                <a:latin typeface="Arial" panose="020B0604020202020204" pitchFamily="34" charset="0"/>
                <a:cs typeface="Arial" panose="020B0604020202020204" pitchFamily="34" charset="0"/>
              </a:rPr>
              <a:t>Director, Community Microgrid Initiative</a:t>
            </a:r>
          </a:p>
          <a:p>
            <a:pPr marL="300038" lvl="1" indent="0">
              <a:buNone/>
            </a:pPr>
            <a:r>
              <a:rPr lang="en-US" sz="2000" dirty="0" err="1">
                <a:solidFill>
                  <a:srgbClr val="000000"/>
                </a:solidFill>
                <a:latin typeface="Arial" panose="020B0604020202020204" pitchFamily="34" charset="0"/>
                <a:cs typeface="Arial" panose="020B0604020202020204" pitchFamily="34" charset="0"/>
              </a:rPr>
              <a:t>greg@clean-coalition.org</a:t>
            </a:r>
            <a:endParaRPr lang="en-US" sz="2000" dirty="0">
              <a:solidFill>
                <a:srgbClr val="000000"/>
              </a:solidFill>
              <a:latin typeface="Arial" panose="020B0604020202020204" pitchFamily="34" charset="0"/>
              <a:cs typeface="Arial" panose="020B0604020202020204" pitchFamily="34" charset="0"/>
            </a:endParaRPr>
          </a:p>
          <a:p>
            <a:pPr marL="300038" lvl="1" indent="0">
              <a:buNone/>
            </a:pPr>
            <a:r>
              <a:rPr lang="en-US" sz="2000" dirty="0">
                <a:solidFill>
                  <a:schemeClr val="tx1"/>
                </a:solidFill>
                <a:latin typeface="Arial" panose="020B0604020202020204" pitchFamily="34" charset="0"/>
                <a:cs typeface="Arial" panose="020B0604020202020204" pitchFamily="34" charset="0"/>
              </a:rPr>
              <a:t>‭415-845-3872 (mobile)</a:t>
            </a:r>
          </a:p>
        </p:txBody>
      </p:sp>
    </p:spTree>
    <p:extLst>
      <p:ext uri="{BB962C8B-B14F-4D97-AF65-F5344CB8AC3E}">
        <p14:creationId xmlns:p14="http://schemas.microsoft.com/office/powerpoint/2010/main" val="991579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1BF0252-B311-264C-9EDB-336BAD4C7589}"/>
              </a:ext>
            </a:extLst>
          </p:cNvPr>
          <p:cNvSpPr>
            <a:spLocks noGrp="1"/>
          </p:cNvSpPr>
          <p:nvPr>
            <p:ph type="title"/>
          </p:nvPr>
        </p:nvSpPr>
        <p:spPr>
          <a:xfrm>
            <a:off x="0" y="73478"/>
            <a:ext cx="7315200" cy="571500"/>
          </a:xfrm>
        </p:spPr>
        <p:txBody>
          <a:bodyPr/>
          <a:lstStyle/>
          <a:p>
            <a:r>
              <a:rPr lang="en-US" dirty="0"/>
              <a:t>Thank you. Any questions?</a:t>
            </a:r>
          </a:p>
        </p:txBody>
      </p:sp>
      <p:sp>
        <p:nvSpPr>
          <p:cNvPr id="5" name="Content Placeholder 2">
            <a:extLst>
              <a:ext uri="{FF2B5EF4-FFF2-40B4-BE49-F238E27FC236}">
                <a16:creationId xmlns:a16="http://schemas.microsoft.com/office/drawing/2014/main" id="{996CA9A1-41E9-1D4E-B4C5-44DC879741F7}"/>
              </a:ext>
            </a:extLst>
          </p:cNvPr>
          <p:cNvSpPr>
            <a:spLocks noGrp="1"/>
          </p:cNvSpPr>
          <p:nvPr>
            <p:ph idx="1"/>
          </p:nvPr>
        </p:nvSpPr>
        <p:spPr>
          <a:xfrm>
            <a:off x="2615623" y="3149600"/>
            <a:ext cx="3912755" cy="622300"/>
          </a:xfrm>
        </p:spPr>
        <p:txBody>
          <a:bodyPr>
            <a:noAutofit/>
          </a:bodyPr>
          <a:lstStyle/>
          <a:p>
            <a:pPr marL="0" indent="0" algn="ctr">
              <a:spcBef>
                <a:spcPts val="0"/>
              </a:spcBef>
              <a:buNone/>
            </a:pPr>
            <a:r>
              <a:rPr lang="en-US" sz="2800" b="1" dirty="0">
                <a:solidFill>
                  <a:srgbClr val="000000"/>
                </a:solidFill>
                <a:latin typeface="Arial" panose="020B0604020202020204" pitchFamily="34" charset="0"/>
                <a:cs typeface="Arial" panose="020B0604020202020204" pitchFamily="34" charset="0"/>
              </a:rPr>
              <a:t>Backup</a:t>
            </a:r>
          </a:p>
        </p:txBody>
      </p:sp>
    </p:spTree>
    <p:extLst>
      <p:ext uri="{BB962C8B-B14F-4D97-AF65-F5344CB8AC3E}">
        <p14:creationId xmlns:p14="http://schemas.microsoft.com/office/powerpoint/2010/main" val="1747941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Vermont</a:t>
            </a:r>
          </a:p>
        </p:txBody>
      </p:sp>
      <p:sp>
        <p:nvSpPr>
          <p:cNvPr id="3" name="Content Placeholder 2"/>
          <p:cNvSpPr>
            <a:spLocks noGrp="1"/>
          </p:cNvSpPr>
          <p:nvPr>
            <p:ph idx="1"/>
          </p:nvPr>
        </p:nvSpPr>
        <p:spPr>
          <a:xfrm>
            <a:off x="203200" y="1058667"/>
            <a:ext cx="5816600" cy="4618233"/>
          </a:xfrm>
        </p:spPr>
        <p:txBody>
          <a:bodyPr>
            <a:noAutofit/>
          </a:bodyPr>
          <a:lstStyle/>
          <a:p>
            <a:pPr marL="0" indent="0" algn="ctr">
              <a:spcBef>
                <a:spcPts val="0"/>
              </a:spcBef>
              <a:buNone/>
            </a:pPr>
            <a:r>
              <a:rPr lang="en-US" sz="1800" dirty="0">
                <a:solidFill>
                  <a:schemeClr val="tx1"/>
                </a:solidFill>
                <a:latin typeface="Arial" panose="020B0604020202020204" pitchFamily="34" charset="0"/>
                <a:cs typeface="Arial" panose="020B0604020202020204" pitchFamily="34" charset="0"/>
              </a:rPr>
              <a:t>Vermont utility Green Mountain Power now pays customers over $30 per month to use their battery systems as a load-offsetting capacity resource. </a:t>
            </a:r>
          </a:p>
          <a:p>
            <a:pPr marL="0" indent="0" algn="ctr">
              <a:spcBef>
                <a:spcPts val="0"/>
              </a:spcBef>
              <a:buNone/>
            </a:pPr>
            <a:endParaRPr lang="en-US" sz="16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Makes investments in battery-based backup systems </a:t>
            </a:r>
            <a:r>
              <a:rPr lang="en-US" sz="1600" b="1" dirty="0">
                <a:solidFill>
                  <a:schemeClr val="tx1"/>
                </a:solidFill>
                <a:latin typeface="Arial" panose="020B0604020202020204" pitchFamily="34" charset="0"/>
                <a:cs typeface="Arial" panose="020B0604020202020204" pitchFamily="34" charset="0"/>
              </a:rPr>
              <a:t>more attractive </a:t>
            </a:r>
            <a:r>
              <a:rPr lang="en-US" sz="1600" dirty="0">
                <a:solidFill>
                  <a:schemeClr val="tx1"/>
                </a:solidFill>
                <a:latin typeface="Arial" panose="020B0604020202020204" pitchFamily="34" charset="0"/>
                <a:cs typeface="Arial" panose="020B0604020202020204" pitchFamily="34" charset="0"/>
              </a:rPr>
              <a:t>for customers. </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For Green Mountain Power, access to the batteries helps address the </a:t>
            </a:r>
            <a:r>
              <a:rPr lang="en-US" sz="1600" b="1" dirty="0">
                <a:solidFill>
                  <a:schemeClr val="tx1"/>
                </a:solidFill>
                <a:latin typeface="Arial" panose="020B0604020202020204" pitchFamily="34" charset="0"/>
                <a:cs typeface="Arial" panose="020B0604020202020204" pitchFamily="34" charset="0"/>
              </a:rPr>
              <a:t>steep transmission access charge </a:t>
            </a:r>
            <a:r>
              <a:rPr lang="en-US" sz="1600" dirty="0">
                <a:solidFill>
                  <a:schemeClr val="tx1"/>
                </a:solidFill>
                <a:latin typeface="Arial" panose="020B0604020202020204" pitchFamily="34" charset="0"/>
                <a:cs typeface="Arial" panose="020B0604020202020204" pitchFamily="34" charset="0"/>
              </a:rPr>
              <a:t>assessed by ISO New England. That charge </a:t>
            </a:r>
            <a:r>
              <a:rPr lang="en-US" sz="1600" b="1" dirty="0">
                <a:solidFill>
                  <a:schemeClr val="tx1"/>
                </a:solidFill>
                <a:latin typeface="Arial" panose="020B0604020202020204" pitchFamily="34" charset="0"/>
                <a:cs typeface="Arial" panose="020B0604020202020204" pitchFamily="34" charset="0"/>
              </a:rPr>
              <a:t>more than doubled </a:t>
            </a:r>
            <a:r>
              <a:rPr lang="en-US" sz="1600" dirty="0">
                <a:solidFill>
                  <a:schemeClr val="tx1"/>
                </a:solidFill>
                <a:latin typeface="Arial" panose="020B0604020202020204" pitchFamily="34" charset="0"/>
                <a:cs typeface="Arial" panose="020B0604020202020204" pitchFamily="34" charset="0"/>
              </a:rPr>
              <a:t>from $3 per kilowatt per month in 2016 to over $7 in 2017, and is </a:t>
            </a:r>
            <a:r>
              <a:rPr lang="en-US" sz="1600" b="1" dirty="0">
                <a:solidFill>
                  <a:schemeClr val="tx1"/>
                </a:solidFill>
                <a:latin typeface="Arial" panose="020B0604020202020204" pitchFamily="34" charset="0"/>
                <a:cs typeface="Arial" panose="020B0604020202020204" pitchFamily="34" charset="0"/>
              </a:rPr>
              <a:t>expected to increase </a:t>
            </a:r>
            <a:r>
              <a:rPr lang="en-US" sz="1600" dirty="0">
                <a:solidFill>
                  <a:schemeClr val="tx1"/>
                </a:solidFill>
                <a:latin typeface="Arial" panose="020B0604020202020204" pitchFamily="34" charset="0"/>
                <a:cs typeface="Arial" panose="020B0604020202020204" pitchFamily="34" charset="0"/>
              </a:rPr>
              <a:t>to over $9 in 2018. </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As more solar is installed on the distribution grid, </a:t>
            </a:r>
            <a:r>
              <a:rPr lang="en-US" sz="1600" b="1" dirty="0">
                <a:solidFill>
                  <a:schemeClr val="tx1"/>
                </a:solidFill>
                <a:latin typeface="Arial" panose="020B0604020202020204" pitchFamily="34" charset="0"/>
                <a:cs typeface="Arial" panose="020B0604020202020204" pitchFamily="34" charset="0"/>
              </a:rPr>
              <a:t>access to that local solar </a:t>
            </a:r>
            <a:r>
              <a:rPr lang="en-US" sz="1600" dirty="0">
                <a:solidFill>
                  <a:schemeClr val="tx1"/>
                </a:solidFill>
                <a:latin typeface="Arial" panose="020B0604020202020204" pitchFamily="34" charset="0"/>
                <a:cs typeface="Arial" panose="020B0604020202020204" pitchFamily="34" charset="0"/>
              </a:rPr>
              <a:t>at times when electricity from transmission is the most expensive is a </a:t>
            </a:r>
            <a:r>
              <a:rPr lang="en-US" sz="1600" b="1" dirty="0">
                <a:solidFill>
                  <a:schemeClr val="tx1"/>
                </a:solidFill>
                <a:latin typeface="Arial" panose="020B0604020202020204" pitchFamily="34" charset="0"/>
                <a:cs typeface="Arial" panose="020B0604020202020204" pitchFamily="34" charset="0"/>
              </a:rPr>
              <a:t>grid benefit </a:t>
            </a:r>
            <a:r>
              <a:rPr lang="en-US" sz="1600" dirty="0">
                <a:solidFill>
                  <a:schemeClr val="tx1"/>
                </a:solidFill>
                <a:latin typeface="Arial" panose="020B0604020202020204" pitchFamily="34" charset="0"/>
                <a:cs typeface="Arial" panose="020B0604020202020204" pitchFamily="34" charset="0"/>
              </a:rPr>
              <a:t>that can </a:t>
            </a:r>
            <a:r>
              <a:rPr lang="en-US" sz="1600" b="1" dirty="0">
                <a:solidFill>
                  <a:schemeClr val="tx1"/>
                </a:solidFill>
                <a:latin typeface="Arial" panose="020B0604020202020204" pitchFamily="34" charset="0"/>
                <a:cs typeface="Arial" panose="020B0604020202020204" pitchFamily="34" charset="0"/>
              </a:rPr>
              <a:t>save a utility money</a:t>
            </a:r>
            <a:r>
              <a:rPr lang="en-US" sz="1600" dirty="0">
                <a:solidFill>
                  <a:schemeClr val="tx1"/>
                </a:solidFill>
                <a:latin typeface="Arial" panose="020B0604020202020204" pitchFamily="34" charset="0"/>
                <a:cs typeface="Arial" panose="020B0604020202020204" pitchFamily="34" charset="0"/>
              </a:rPr>
              <a:t>.</a:t>
            </a:r>
          </a:p>
        </p:txBody>
      </p:sp>
      <p:sp>
        <p:nvSpPr>
          <p:cNvPr id="4" name="TextBox 3"/>
          <p:cNvSpPr txBox="1"/>
          <p:nvPr/>
        </p:nvSpPr>
        <p:spPr>
          <a:xfrm>
            <a:off x="671734" y="6100566"/>
            <a:ext cx="819647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a:t>
            </a:r>
            <a:r>
              <a:rPr lang="en-US" sz="1000" dirty="0">
                <a:latin typeface="Arial" panose="020B0604020202020204" pitchFamily="34" charset="0"/>
                <a:cs typeface="Arial" panose="020B0604020202020204" pitchFamily="34" charset="0"/>
                <a:hlinkClick r:id="rId2"/>
              </a:rPr>
              <a:t>http://www.qatargreenleaders.com/news/sustainability-news/1668-unlocking-the-distributed-grid-with-flexibility-management-software</a:t>
            </a:r>
            <a:endParaRPr lang="en-US" sz="1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7412" y="1161764"/>
            <a:ext cx="2281170" cy="1398906"/>
          </a:xfrm>
          <a:prstGeom prst="rect">
            <a:avLst/>
          </a:prstGeom>
        </p:spPr>
      </p:pic>
      <p:pic>
        <p:nvPicPr>
          <p:cNvPr id="6" name="Picture 5"/>
          <p:cNvPicPr>
            <a:picLocks noChangeAspect="1"/>
          </p:cNvPicPr>
          <p:nvPr/>
        </p:nvPicPr>
        <p:blipFill>
          <a:blip r:embed="rId4"/>
          <a:stretch>
            <a:fillRect/>
          </a:stretch>
        </p:blipFill>
        <p:spPr>
          <a:xfrm>
            <a:off x="6588219" y="3186953"/>
            <a:ext cx="2102787" cy="2673392"/>
          </a:xfrm>
          <a:prstGeom prst="rect">
            <a:avLst/>
          </a:prstGeom>
        </p:spPr>
      </p:pic>
    </p:spTree>
    <p:extLst>
      <p:ext uri="{BB962C8B-B14F-4D97-AF65-F5344CB8AC3E}">
        <p14:creationId xmlns:p14="http://schemas.microsoft.com/office/powerpoint/2010/main" val="7309004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Massachusetts</a:t>
            </a:r>
          </a:p>
        </p:txBody>
      </p:sp>
      <p:sp>
        <p:nvSpPr>
          <p:cNvPr id="3" name="Content Placeholder 2"/>
          <p:cNvSpPr>
            <a:spLocks noGrp="1"/>
          </p:cNvSpPr>
          <p:nvPr>
            <p:ph idx="1"/>
          </p:nvPr>
        </p:nvSpPr>
        <p:spPr>
          <a:xfrm>
            <a:off x="127000" y="979348"/>
            <a:ext cx="5943600" cy="5121217"/>
          </a:xfrm>
        </p:spPr>
        <p:txBody>
          <a:bodyPr>
            <a:noAutofit/>
          </a:bodyPr>
          <a:lstStyle/>
          <a:p>
            <a:pPr marL="0" indent="0" algn="ctr">
              <a:spcBef>
                <a:spcPts val="0"/>
              </a:spcBef>
              <a:buNone/>
            </a:pPr>
            <a:r>
              <a:rPr lang="en-US" sz="1800" dirty="0">
                <a:solidFill>
                  <a:schemeClr val="tx1"/>
                </a:solidFill>
                <a:latin typeface="Arial" panose="020B0604020202020204" pitchFamily="34" charset="0"/>
                <a:cs typeface="Arial" panose="020B0604020202020204" pitchFamily="34" charset="0"/>
              </a:rPr>
              <a:t>Massachusetts announced a new model for community-scale energy systems: SMART (Solar Massachusetts Renewable Target)  </a:t>
            </a:r>
          </a:p>
          <a:p>
            <a:pPr>
              <a:spcBef>
                <a:spcPts val="0"/>
              </a:spcBef>
              <a:buFont typeface="Arial" charset="0"/>
              <a:buChar char="•"/>
            </a:pPr>
            <a:endParaRPr lang="en-US" sz="16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b="1" dirty="0">
                <a:solidFill>
                  <a:schemeClr val="tx1"/>
                </a:solidFill>
                <a:latin typeface="Arial" panose="020B0604020202020204" pitchFamily="34" charset="0"/>
                <a:cs typeface="Arial" panose="020B0604020202020204" pitchFamily="34" charset="0"/>
              </a:rPr>
              <a:t>Fully compensates solar PV </a:t>
            </a:r>
            <a:r>
              <a:rPr lang="en-US" sz="1600" dirty="0">
                <a:solidFill>
                  <a:schemeClr val="tx1"/>
                </a:solidFill>
                <a:latin typeface="Arial" panose="020B0604020202020204" pitchFamily="34" charset="0"/>
                <a:cs typeface="Arial" panose="020B0604020202020204" pitchFamily="34" charset="0"/>
              </a:rPr>
              <a:t>for the total output of a system — rather than relying on net metering, which only accounts for net bill savings.</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A large warehouse roof or shopping center parking lot can be </a:t>
            </a:r>
            <a:r>
              <a:rPr lang="en-US" sz="1600" b="1" dirty="0">
                <a:solidFill>
                  <a:schemeClr val="tx1"/>
                </a:solidFill>
                <a:latin typeface="Arial" panose="020B0604020202020204" pitchFamily="34" charset="0"/>
                <a:cs typeface="Arial" panose="020B0604020202020204" pitchFamily="34" charset="0"/>
              </a:rPr>
              <a:t>fully compensated </a:t>
            </a:r>
            <a:r>
              <a:rPr lang="en-US" sz="1600" dirty="0">
                <a:solidFill>
                  <a:schemeClr val="tx1"/>
                </a:solidFill>
                <a:latin typeface="Arial" panose="020B0604020202020204" pitchFamily="34" charset="0"/>
                <a:cs typeface="Arial" panose="020B0604020202020204" pitchFamily="34" charset="0"/>
              </a:rPr>
              <a:t>for all the solar generated on that site, regardless of the amount of electricity used onsite.</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Commercial and industrial sector example: 250kW – 1,000kW solar systems would receive </a:t>
            </a:r>
            <a:r>
              <a:rPr lang="en-US" sz="1600" b="1" dirty="0">
                <a:solidFill>
                  <a:schemeClr val="tx1"/>
                </a:solidFill>
                <a:latin typeface="Arial" panose="020B0604020202020204" pitchFamily="34" charset="0"/>
                <a:cs typeface="Arial" panose="020B0604020202020204" pitchFamily="34" charset="0"/>
              </a:rPr>
              <a:t>incentives</a:t>
            </a:r>
            <a:r>
              <a:rPr lang="en-US" sz="1600" dirty="0">
                <a:solidFill>
                  <a:schemeClr val="tx1"/>
                </a:solidFill>
                <a:latin typeface="Arial" panose="020B0604020202020204" pitchFamily="34" charset="0"/>
                <a:cs typeface="Arial" panose="020B0604020202020204" pitchFamily="34" charset="0"/>
              </a:rPr>
              <a:t> of $0.16 - $0.18/kWh over a term of 20 years. </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This model is commonly referred to as a </a:t>
            </a:r>
            <a:r>
              <a:rPr lang="en-US" sz="1600" b="1" dirty="0">
                <a:solidFill>
                  <a:schemeClr val="tx1"/>
                </a:solidFill>
                <a:latin typeface="Arial" panose="020B0604020202020204" pitchFamily="34" charset="0"/>
                <a:cs typeface="Arial" panose="020B0604020202020204" pitchFamily="34" charset="0"/>
              </a:rPr>
              <a:t>Feed-In-Tariff</a:t>
            </a:r>
            <a:r>
              <a:rPr lang="en-US" sz="1600" dirty="0">
                <a:solidFill>
                  <a:schemeClr val="tx1"/>
                </a:solidFill>
                <a:latin typeface="Arial" panose="020B0604020202020204" pitchFamily="34" charset="0"/>
                <a:cs typeface="Arial" panose="020B0604020202020204" pitchFamily="34" charset="0"/>
              </a:rPr>
              <a:t> — or </a:t>
            </a:r>
            <a:r>
              <a:rPr lang="en-US" sz="1600" b="1" dirty="0">
                <a:solidFill>
                  <a:schemeClr val="tx1"/>
                </a:solidFill>
                <a:latin typeface="Arial" panose="020B0604020202020204" pitchFamily="34" charset="0"/>
                <a:cs typeface="Arial" panose="020B0604020202020204" pitchFamily="34" charset="0"/>
              </a:rPr>
              <a:t>CLEAN</a:t>
            </a:r>
            <a:r>
              <a:rPr lang="en-US" sz="1600" dirty="0">
                <a:solidFill>
                  <a:schemeClr val="tx1"/>
                </a:solidFill>
                <a:latin typeface="Arial" panose="020B0604020202020204" pitchFamily="34" charset="0"/>
                <a:cs typeface="Arial" panose="020B0604020202020204" pitchFamily="34" charset="0"/>
              </a:rPr>
              <a:t> program — and has been used successfully in other locations such as Germany to deploy more clean local energy.</a:t>
            </a:r>
            <a:endParaRPr lang="en-US" sz="1000" dirty="0">
              <a:solidFill>
                <a:schemeClr val="tx1"/>
              </a:solidFill>
              <a:latin typeface="Arial" panose="020B0604020202020204" pitchFamily="34" charset="0"/>
              <a:cs typeface="Arial" panose="020B0604020202020204" pitchFamily="34" charset="0"/>
            </a:endParaRPr>
          </a:p>
        </p:txBody>
      </p:sp>
      <p:sp>
        <p:nvSpPr>
          <p:cNvPr id="4" name="TextBox 3"/>
          <p:cNvSpPr txBox="1"/>
          <p:nvPr/>
        </p:nvSpPr>
        <p:spPr>
          <a:xfrm>
            <a:off x="671734" y="6037066"/>
            <a:ext cx="8196475"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a:t>
            </a:r>
            <a:r>
              <a:rPr lang="en-US" sz="1000" dirty="0">
                <a:latin typeface="Arial" panose="020B0604020202020204" pitchFamily="34" charset="0"/>
                <a:cs typeface="Arial" panose="020B0604020202020204" pitchFamily="34" charset="0"/>
                <a:hlinkClick r:id="rId2"/>
              </a:rPr>
              <a:t>http://www.qatargreenleaders.com/news/sustainability-news/1668-unlocking-the-distributed-grid-with-flexibility-management-software</a:t>
            </a:r>
            <a:endParaRPr lang="en-US" sz="1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3622" y="3834565"/>
            <a:ext cx="2590800" cy="1568824"/>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84244" y="1397000"/>
            <a:ext cx="2077156" cy="1219200"/>
          </a:xfrm>
          <a:prstGeom prst="rect">
            <a:avLst/>
          </a:prstGeom>
        </p:spPr>
      </p:pic>
    </p:spTree>
    <p:extLst>
      <p:ext uri="{BB962C8B-B14F-4D97-AF65-F5344CB8AC3E}">
        <p14:creationId xmlns:p14="http://schemas.microsoft.com/office/powerpoint/2010/main" val="1210949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Example: Connecticut</a:t>
            </a:r>
          </a:p>
        </p:txBody>
      </p:sp>
      <p:sp>
        <p:nvSpPr>
          <p:cNvPr id="3" name="Content Placeholder 2"/>
          <p:cNvSpPr>
            <a:spLocks noGrp="1"/>
          </p:cNvSpPr>
          <p:nvPr>
            <p:ph idx="1"/>
          </p:nvPr>
        </p:nvSpPr>
        <p:spPr>
          <a:xfrm>
            <a:off x="203200" y="1001514"/>
            <a:ext cx="5537199" cy="5030985"/>
          </a:xfrm>
        </p:spPr>
        <p:txBody>
          <a:bodyPr>
            <a:noAutofit/>
          </a:bodyPr>
          <a:lstStyle/>
          <a:p>
            <a:pPr marL="0" indent="0" algn="ctr">
              <a:spcBef>
                <a:spcPts val="0"/>
              </a:spcBef>
              <a:buNone/>
            </a:pPr>
            <a:r>
              <a:rPr lang="en-US" sz="1800" dirty="0">
                <a:solidFill>
                  <a:schemeClr val="tx1"/>
                </a:solidFill>
                <a:latin typeface="Arial" panose="020B0604020202020204" pitchFamily="34" charset="0"/>
                <a:cs typeface="Arial" panose="020B0604020202020204" pitchFamily="34" charset="0"/>
              </a:rPr>
              <a:t>A new group of microgrids has been proposed to help support Connecticut’s critical facilities in the event of emergencies.</a:t>
            </a:r>
          </a:p>
          <a:p>
            <a:pPr marL="0" indent="0" algn="ctr">
              <a:spcBef>
                <a:spcPts val="0"/>
              </a:spcBef>
              <a:buNone/>
            </a:pPr>
            <a:endParaRPr lang="en-US" sz="1800" b="1"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Funding opportunities under the state’s Department of Energy and Environmental Protection (DEEP) </a:t>
            </a:r>
            <a:r>
              <a:rPr lang="en-US" sz="1600" b="1" dirty="0">
                <a:solidFill>
                  <a:schemeClr val="tx1"/>
                </a:solidFill>
                <a:latin typeface="Arial" panose="020B0604020202020204" pitchFamily="34" charset="0"/>
                <a:cs typeface="Arial" panose="020B0604020202020204" pitchFamily="34" charset="0"/>
              </a:rPr>
              <a:t>microgrid</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program</a:t>
            </a:r>
            <a:endParaRPr lang="en-US" sz="1800" b="1"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endParaRPr lang="en-US" sz="1000" b="1"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New focus on the growing movement to provide </a:t>
            </a:r>
            <a:r>
              <a:rPr lang="en-US" sz="1600" b="1" dirty="0">
                <a:solidFill>
                  <a:schemeClr val="tx1"/>
                </a:solidFill>
                <a:latin typeface="Arial" panose="020B0604020202020204" pitchFamily="34" charset="0"/>
                <a:cs typeface="Arial" panose="020B0604020202020204" pitchFamily="34" charset="0"/>
              </a:rPr>
              <a:t>resilient</a:t>
            </a:r>
            <a:r>
              <a:rPr lang="en-US" sz="1600" dirty="0">
                <a:solidFill>
                  <a:schemeClr val="tx1"/>
                </a:solidFill>
                <a:latin typeface="Arial" panose="020B0604020202020204" pitchFamily="34" charset="0"/>
                <a:cs typeface="Arial" panose="020B0604020202020204" pitchFamily="34" charset="0"/>
              </a:rPr>
              <a:t> </a:t>
            </a:r>
            <a:r>
              <a:rPr lang="en-US" sz="1600" b="1" dirty="0">
                <a:solidFill>
                  <a:schemeClr val="tx1"/>
                </a:solidFill>
                <a:latin typeface="Arial" panose="020B0604020202020204" pitchFamily="34" charset="0"/>
                <a:cs typeface="Arial" panose="020B0604020202020204" pitchFamily="34" charset="0"/>
              </a:rPr>
              <a:t>power</a:t>
            </a:r>
            <a:r>
              <a:rPr lang="en-US" sz="1600" dirty="0">
                <a:solidFill>
                  <a:schemeClr val="tx1"/>
                </a:solidFill>
                <a:latin typeface="Arial" panose="020B0604020202020204" pitchFamily="34" charset="0"/>
                <a:cs typeface="Arial" panose="020B0604020202020204" pitchFamily="34" charset="0"/>
              </a:rPr>
              <a:t> to essential buildings during emergency situations</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Includes a proposal for Westbrook, CT middle school and high schools, which have recently been designated as </a:t>
            </a:r>
            <a:r>
              <a:rPr lang="en-US" sz="1600" b="1" dirty="0">
                <a:solidFill>
                  <a:schemeClr val="tx1"/>
                </a:solidFill>
                <a:latin typeface="Arial" panose="020B0604020202020204" pitchFamily="34" charset="0"/>
                <a:cs typeface="Arial" panose="020B0604020202020204" pitchFamily="34" charset="0"/>
              </a:rPr>
              <a:t>emergency/evacuation shelter </a:t>
            </a:r>
            <a:r>
              <a:rPr lang="en-US" sz="1600" dirty="0">
                <a:solidFill>
                  <a:schemeClr val="tx1"/>
                </a:solidFill>
                <a:latin typeface="Arial" panose="020B0604020202020204" pitchFamily="34" charset="0"/>
                <a:cs typeface="Arial" panose="020B0604020202020204" pitchFamily="34" charset="0"/>
              </a:rPr>
              <a:t>and support areas</a:t>
            </a:r>
          </a:p>
          <a:p>
            <a:pPr>
              <a:spcBef>
                <a:spcPts val="0"/>
              </a:spcBef>
              <a:buFont typeface="Arial" charset="0"/>
              <a:buChar char="•"/>
            </a:pPr>
            <a:endParaRPr lang="en-US" sz="1000" dirty="0">
              <a:solidFill>
                <a:schemeClr val="tx1"/>
              </a:solidFill>
              <a:latin typeface="Arial" panose="020B0604020202020204" pitchFamily="34" charset="0"/>
              <a:cs typeface="Arial" panose="020B0604020202020204" pitchFamily="34" charset="0"/>
            </a:endParaRPr>
          </a:p>
          <a:p>
            <a:pPr>
              <a:spcBef>
                <a:spcPts val="0"/>
              </a:spcBef>
              <a:buFont typeface="Arial" charset="0"/>
              <a:buChar char="•"/>
            </a:pPr>
            <a:r>
              <a:rPr lang="en-US" sz="1600" dirty="0">
                <a:solidFill>
                  <a:schemeClr val="tx1"/>
                </a:solidFill>
                <a:latin typeface="Arial" panose="020B0604020202020204" pitchFamily="34" charset="0"/>
                <a:cs typeface="Arial" panose="020B0604020202020204" pitchFamily="34" charset="0"/>
              </a:rPr>
              <a:t>Another proposal for Coventry, CT would island a circuit loop for </a:t>
            </a:r>
            <a:r>
              <a:rPr lang="en-US" sz="1600" b="1" dirty="0">
                <a:solidFill>
                  <a:schemeClr val="tx1"/>
                </a:solidFill>
                <a:latin typeface="Arial" panose="020B0604020202020204" pitchFamily="34" charset="0"/>
                <a:cs typeface="Arial" panose="020B0604020202020204" pitchFamily="34" charset="0"/>
              </a:rPr>
              <a:t>nine critical facilities</a:t>
            </a:r>
            <a:r>
              <a:rPr lang="en-US" sz="1600" dirty="0">
                <a:solidFill>
                  <a:schemeClr val="tx1"/>
                </a:solidFill>
                <a:latin typeface="Arial" panose="020B0604020202020204" pitchFamily="34" charset="0"/>
                <a:cs typeface="Arial" panose="020B0604020202020204" pitchFamily="34" charset="0"/>
              </a:rPr>
              <a:t>, including schools, a communication tower, and a senior care center </a:t>
            </a:r>
          </a:p>
        </p:txBody>
      </p:sp>
      <p:sp>
        <p:nvSpPr>
          <p:cNvPr id="4" name="TextBox 3"/>
          <p:cNvSpPr txBox="1"/>
          <p:nvPr/>
        </p:nvSpPr>
        <p:spPr>
          <a:xfrm>
            <a:off x="856130" y="5956298"/>
            <a:ext cx="7719545"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Source: </a:t>
            </a:r>
            <a:r>
              <a:rPr lang="en-US" sz="1000" dirty="0">
                <a:latin typeface="Arial" panose="020B0604020202020204" pitchFamily="34" charset="0"/>
                <a:cs typeface="Arial" panose="020B0604020202020204" pitchFamily="34" charset="0"/>
                <a:hlinkClick r:id="rId2"/>
              </a:rPr>
              <a:t>http://www.renewableenergyworld.com/articles/2018/01/this-is-what-microgrids-for-resilience-in-emergencies-look-like.html</a:t>
            </a:r>
            <a:endParaRPr lang="en-US" sz="1000" dirty="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6214512" y="3452831"/>
            <a:ext cx="2561188" cy="2006600"/>
          </a:xfrm>
          <a:prstGeom prst="rect">
            <a:avLst/>
          </a:prstGeom>
        </p:spPr>
      </p:pic>
      <p:pic>
        <p:nvPicPr>
          <p:cNvPr id="8" name="Picture 7"/>
          <p:cNvPicPr>
            <a:picLocks noChangeAspect="1"/>
          </p:cNvPicPr>
          <p:nvPr/>
        </p:nvPicPr>
        <p:blipFill>
          <a:blip r:embed="rId4"/>
          <a:stretch>
            <a:fillRect/>
          </a:stretch>
        </p:blipFill>
        <p:spPr>
          <a:xfrm>
            <a:off x="6214512" y="1339775"/>
            <a:ext cx="2554941" cy="1413734"/>
          </a:xfrm>
          <a:prstGeom prst="rect">
            <a:avLst/>
          </a:prstGeom>
        </p:spPr>
      </p:pic>
    </p:spTree>
    <p:extLst>
      <p:ext uri="{BB962C8B-B14F-4D97-AF65-F5344CB8AC3E}">
        <p14:creationId xmlns:p14="http://schemas.microsoft.com/office/powerpoint/2010/main" val="6371838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t="22757"/>
          <a:stretch/>
        </p:blipFill>
        <p:spPr>
          <a:xfrm>
            <a:off x="6812966" y="992876"/>
            <a:ext cx="1913291" cy="1102782"/>
          </a:xfrm>
          <a:prstGeom prst="rect">
            <a:avLst/>
          </a:prstGeom>
        </p:spPr>
      </p:pic>
      <p:pic>
        <p:nvPicPr>
          <p:cNvPr id="6" name="Picture 5"/>
          <p:cNvPicPr>
            <a:picLocks noChangeAspect="1"/>
          </p:cNvPicPr>
          <p:nvPr/>
        </p:nvPicPr>
        <p:blipFill>
          <a:blip r:embed="rId4"/>
          <a:stretch>
            <a:fillRect/>
          </a:stretch>
        </p:blipFill>
        <p:spPr>
          <a:xfrm>
            <a:off x="6838853" y="2119558"/>
            <a:ext cx="1913291" cy="2432476"/>
          </a:xfrm>
          <a:prstGeom prst="rect">
            <a:avLst/>
          </a:prstGeom>
        </p:spPr>
      </p:pic>
      <p:sp>
        <p:nvSpPr>
          <p:cNvPr id="8" name="Rounded Rectangle 7"/>
          <p:cNvSpPr/>
          <p:nvPr/>
        </p:nvSpPr>
        <p:spPr>
          <a:xfrm>
            <a:off x="450850" y="4984478"/>
            <a:ext cx="6550025" cy="667024"/>
          </a:xfrm>
          <a:prstGeom prst="roundRect">
            <a:avLst/>
          </a:prstGeom>
          <a:gradFill>
            <a:gsLst>
              <a:gs pos="0">
                <a:schemeClr val="tx2">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18" name="Title 1"/>
          <p:cNvSpPr>
            <a:spLocks noGrp="1"/>
          </p:cNvSpPr>
          <p:nvPr>
            <p:ph type="title" idx="4294967295"/>
          </p:nvPr>
        </p:nvSpPr>
        <p:spPr>
          <a:xfrm>
            <a:off x="0" y="0"/>
            <a:ext cx="7315200" cy="762000"/>
          </a:xfrm>
        </p:spPr>
        <p:txBody>
          <a:bodyPr>
            <a:normAutofit/>
          </a:bodyPr>
          <a:lstStyle/>
          <a:p>
            <a:pPr algn="l"/>
            <a:r>
              <a:rPr lang="en-US" sz="2800" b="1" dirty="0">
                <a:solidFill>
                  <a:schemeClr val="bg1"/>
                </a:solidFill>
                <a:latin typeface="Arial" charset="0"/>
                <a:cs typeface="Arial" charset="0"/>
              </a:rPr>
              <a:t>Example: Illinois</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168070" y="908311"/>
            <a:ext cx="6216401" cy="3679731"/>
          </a:xfrm>
        </p:spPr>
        <p:txBody>
          <a:bodyPr>
            <a:noAutofit/>
          </a:bodyPr>
          <a:lstStyle/>
          <a:p>
            <a:pPr marL="0" indent="0" algn="ctr">
              <a:buNone/>
            </a:pPr>
            <a:r>
              <a:rPr lang="en-US" sz="1800" dirty="0">
                <a:latin typeface="Arial" panose="020B0604020202020204" pitchFamily="34" charset="0"/>
                <a:cs typeface="Arial" panose="020B0604020202020204" pitchFamily="34" charset="0"/>
              </a:rPr>
              <a:t>Illinois now supports shared utility + customer microgrids.</a:t>
            </a:r>
          </a:p>
          <a:p>
            <a:pPr marL="0" indent="0" algn="ctr">
              <a:buNone/>
            </a:pPr>
            <a:endParaRPr lang="en-US" sz="1000"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Extends distributed clean energy, islanding, and controls </a:t>
            </a:r>
            <a:r>
              <a:rPr lang="en-US" sz="1600" b="1" dirty="0">
                <a:latin typeface="Arial" panose="020B0604020202020204" pitchFamily="34" charset="0"/>
                <a:cs typeface="Arial" panose="020B0604020202020204" pitchFamily="34" charset="0"/>
              </a:rPr>
              <a:t>across utility infrastructure </a:t>
            </a:r>
            <a:r>
              <a:rPr lang="en-US" sz="1600" dirty="0">
                <a:latin typeface="Arial" panose="020B0604020202020204" pitchFamily="34" charset="0"/>
                <a:cs typeface="Arial" panose="020B0604020202020204" pitchFamily="34" charset="0"/>
              </a:rPr>
              <a:t>and to </a:t>
            </a:r>
            <a:r>
              <a:rPr lang="en-US" sz="1600" b="1" dirty="0">
                <a:latin typeface="Arial" panose="020B0604020202020204" pitchFamily="34" charset="0"/>
                <a:cs typeface="Arial" panose="020B0604020202020204" pitchFamily="34" charset="0"/>
              </a:rPr>
              <a:t>multiple</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customers</a:t>
            </a:r>
            <a:r>
              <a:rPr lang="en-US" sz="1600" dirty="0">
                <a:latin typeface="Arial" panose="020B0604020202020204" pitchFamily="34" charset="0"/>
                <a:cs typeface="Arial" panose="020B0604020202020204" pitchFamily="34" charset="0"/>
              </a:rPr>
              <a:t> — not limited to individual behind-the-meter implementations.</a:t>
            </a:r>
            <a:endParaRPr lang="en-US" sz="1000" dirty="0">
              <a:latin typeface="Arial" panose="020B0604020202020204" pitchFamily="34" charset="0"/>
              <a:cs typeface="Arial" panose="020B0604020202020204" pitchFamily="34" charset="0"/>
            </a:endParaRP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Expands </a:t>
            </a:r>
            <a:r>
              <a:rPr lang="en-US" sz="1600" b="1" dirty="0">
                <a:latin typeface="Arial" panose="020B0604020202020204" pitchFamily="34" charset="0"/>
                <a:cs typeface="Arial" panose="020B0604020202020204" pitchFamily="34" charset="0"/>
              </a:rPr>
              <a:t>competitive bids </a:t>
            </a:r>
            <a:r>
              <a:rPr lang="en-US" sz="1600" dirty="0">
                <a:latin typeface="Arial" panose="020B0604020202020204" pitchFamily="34" charset="0"/>
                <a:cs typeface="Arial" panose="020B0604020202020204" pitchFamily="34" charset="0"/>
              </a:rPr>
              <a:t>for distributed energy resources to serve generation needs while relying on </a:t>
            </a:r>
            <a:r>
              <a:rPr lang="en-US" sz="1600" b="1" dirty="0">
                <a:latin typeface="Arial" panose="020B0604020202020204" pitchFamily="34" charset="0"/>
                <a:cs typeface="Arial" panose="020B0604020202020204" pitchFamily="34" charset="0"/>
              </a:rPr>
              <a:t>solar, energy storage, and other alternatives</a:t>
            </a:r>
            <a:r>
              <a:rPr lang="en-US" sz="1600" dirty="0">
                <a:latin typeface="Arial" panose="020B0604020202020204" pitchFamily="34" charset="0"/>
                <a:cs typeface="Arial" panose="020B0604020202020204" pitchFamily="34" charset="0"/>
              </a:rPr>
              <a:t> to diesel-fueled generators.</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Joe </a:t>
            </a:r>
            <a:r>
              <a:rPr lang="en-US" sz="1600" dirty="0" err="1">
                <a:latin typeface="Arial" panose="020B0604020202020204" pitchFamily="34" charset="0"/>
                <a:cs typeface="Arial" panose="020B0604020202020204" pitchFamily="34" charset="0"/>
              </a:rPr>
              <a:t>Svachula</a:t>
            </a:r>
            <a:r>
              <a:rPr lang="en-US" sz="1600" dirty="0">
                <a:latin typeface="Arial" panose="020B0604020202020204" pitchFamily="34" charset="0"/>
                <a:cs typeface="Arial" panose="020B0604020202020204" pitchFamily="34" charset="0"/>
              </a:rPr>
              <a:t>, vice president of engineering and smart grid technology at </a:t>
            </a:r>
            <a:r>
              <a:rPr lang="en-US" sz="1600" dirty="0" err="1">
                <a:latin typeface="Arial" panose="020B0604020202020204" pitchFamily="34" charset="0"/>
                <a:cs typeface="Arial" panose="020B0604020202020204" pitchFamily="34" charset="0"/>
              </a:rPr>
              <a:t>ComEd</a:t>
            </a:r>
            <a:r>
              <a:rPr lang="en-US" sz="1600" dirty="0">
                <a:latin typeface="Arial" panose="020B0604020202020204" pitchFamily="34" charset="0"/>
                <a:cs typeface="Arial" panose="020B0604020202020204" pitchFamily="34" charset="0"/>
              </a:rPr>
              <a:t> “It’s an important step forward in our effort to develop a more </a:t>
            </a:r>
            <a:r>
              <a:rPr lang="en-US" sz="1600" b="1" dirty="0">
                <a:latin typeface="Arial" panose="020B0604020202020204" pitchFamily="34" charset="0"/>
                <a:cs typeface="Arial" panose="020B0604020202020204" pitchFamily="34" charset="0"/>
              </a:rPr>
              <a:t>secure, resilient and reliable distribution system </a:t>
            </a:r>
            <a:r>
              <a:rPr lang="en-US" sz="1600" dirty="0">
                <a:latin typeface="Arial" panose="020B0604020202020204" pitchFamily="34" charset="0"/>
                <a:cs typeface="Arial" panose="020B0604020202020204" pitchFamily="34" charset="0"/>
              </a:rPr>
              <a:t>in the future.”</a:t>
            </a:r>
          </a:p>
        </p:txBody>
      </p:sp>
      <p:sp>
        <p:nvSpPr>
          <p:cNvPr id="2" name="TextBox 1"/>
          <p:cNvSpPr txBox="1"/>
          <p:nvPr/>
        </p:nvSpPr>
        <p:spPr>
          <a:xfrm>
            <a:off x="786071" y="6022538"/>
            <a:ext cx="68739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a:t>
            </a:r>
            <a:r>
              <a:rPr lang="en-US" sz="1000" u="sng" dirty="0">
                <a:latin typeface="Arial" panose="020B0604020202020204" pitchFamily="34" charset="0"/>
                <a:cs typeface="Arial" panose="020B0604020202020204" pitchFamily="34" charset="0"/>
                <a:hlinkClick r:id="rId5"/>
              </a:rPr>
              <a:t>https://www.greentechmedia.com/articles/read/xcel-energy-community-solar-program-turns-three#gs.rPWCafg</a:t>
            </a:r>
            <a:endParaRPr lang="en-US" sz="1000" dirty="0">
              <a:latin typeface="Arial" panose="020B0604020202020204" pitchFamily="34" charset="0"/>
              <a:cs typeface="Arial" panose="020B0604020202020204" pitchFamily="34" charset="0"/>
            </a:endParaRPr>
          </a:p>
        </p:txBody>
      </p:sp>
      <p:sp>
        <p:nvSpPr>
          <p:cNvPr id="5" name="TextBox 4"/>
          <p:cNvSpPr txBox="1"/>
          <p:nvPr/>
        </p:nvSpPr>
        <p:spPr>
          <a:xfrm>
            <a:off x="479426" y="5133324"/>
            <a:ext cx="6506364"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“Microgrid Clusters”: bottoms-up Community Microgrids</a:t>
            </a:r>
          </a:p>
        </p:txBody>
      </p:sp>
    </p:spTree>
    <p:extLst>
      <p:ext uri="{BB962C8B-B14F-4D97-AF65-F5344CB8AC3E}">
        <p14:creationId xmlns:p14="http://schemas.microsoft.com/office/powerpoint/2010/main" val="1794981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50850" y="5318310"/>
            <a:ext cx="6692900" cy="667024"/>
          </a:xfrm>
          <a:prstGeom prst="roundRect">
            <a:avLst/>
          </a:prstGeom>
          <a:gradFill>
            <a:gsLst>
              <a:gs pos="0">
                <a:schemeClr val="tx2">
                  <a:lumMod val="40000"/>
                  <a:lumOff val="60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818" name="Title 1"/>
          <p:cNvSpPr>
            <a:spLocks noGrp="1"/>
          </p:cNvSpPr>
          <p:nvPr>
            <p:ph type="title" idx="4294967295"/>
          </p:nvPr>
        </p:nvSpPr>
        <p:spPr>
          <a:xfrm>
            <a:off x="0" y="0"/>
            <a:ext cx="7315200" cy="762000"/>
          </a:xfrm>
        </p:spPr>
        <p:txBody>
          <a:bodyPr>
            <a:normAutofit/>
          </a:bodyPr>
          <a:lstStyle/>
          <a:p>
            <a:pPr algn="l"/>
            <a:r>
              <a:rPr lang="en-US" sz="2800" b="1" dirty="0">
                <a:solidFill>
                  <a:schemeClr val="bg1"/>
                </a:solidFill>
                <a:latin typeface="Arial" charset="0"/>
                <a:cs typeface="Arial" charset="0"/>
              </a:rPr>
              <a:t>Example: Minnesota</a:t>
            </a:r>
          </a:p>
        </p:txBody>
      </p:sp>
      <p:sp>
        <p:nvSpPr>
          <p:cNvPr id="34819" name="TextBox 2"/>
          <p:cNvSpPr txBox="1">
            <a:spLocks noChangeArrowheads="1"/>
          </p:cNvSpPr>
          <p:nvPr/>
        </p:nvSpPr>
        <p:spPr bwMode="auto">
          <a:xfrm>
            <a:off x="1928813" y="2947988"/>
            <a:ext cx="184666" cy="338554"/>
          </a:xfrm>
          <a:prstGeom prst="rect">
            <a:avLst/>
          </a:prstGeom>
          <a:noFill/>
          <a:ln w="9525">
            <a:noFill/>
            <a:miter lim="800000"/>
            <a:headEnd/>
            <a:tailEnd/>
          </a:ln>
        </p:spPr>
        <p:txBody>
          <a:bodyPr wrap="none">
            <a:spAutoFit/>
          </a:bodyPr>
          <a:lstStyle/>
          <a:p>
            <a:endParaRPr lang="en-US" sz="1600">
              <a:latin typeface="Calibri" pitchFamily="34" charset="0"/>
            </a:endParaRPr>
          </a:p>
        </p:txBody>
      </p:sp>
      <p:sp>
        <p:nvSpPr>
          <p:cNvPr id="7" name="Content Placeholder 3"/>
          <p:cNvSpPr>
            <a:spLocks noGrp="1"/>
          </p:cNvSpPr>
          <p:nvPr>
            <p:ph idx="4294967295"/>
          </p:nvPr>
        </p:nvSpPr>
        <p:spPr>
          <a:xfrm>
            <a:off x="168070" y="908312"/>
            <a:ext cx="6393132" cy="4389970"/>
          </a:xfrm>
        </p:spPr>
        <p:txBody>
          <a:bodyPr>
            <a:noAutofit/>
          </a:bodyPr>
          <a:lstStyle/>
          <a:p>
            <a:pPr marL="0" indent="0" algn="ctr">
              <a:buNone/>
            </a:pPr>
            <a:r>
              <a:rPr lang="en-US" sz="1800" dirty="0">
                <a:latin typeface="Arial" panose="020B0604020202020204" pitchFamily="34" charset="0"/>
                <a:cs typeface="Arial" panose="020B0604020202020204" pitchFamily="34" charset="0"/>
              </a:rPr>
              <a:t>Largest Community Solar program in the country — helping  double the solar generation across the state. </a:t>
            </a:r>
          </a:p>
          <a:p>
            <a:pPr marL="0" indent="0" algn="ctr">
              <a:buNone/>
            </a:pPr>
            <a:endParaRPr lang="en-US" sz="1000" b="1"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More than </a:t>
            </a:r>
            <a:r>
              <a:rPr lang="en-US" sz="1600" b="1" dirty="0">
                <a:latin typeface="Arial" panose="020B0604020202020204" pitchFamily="34" charset="0"/>
                <a:cs typeface="Arial" panose="020B0604020202020204" pitchFamily="34" charset="0"/>
              </a:rPr>
              <a:t>doubled </a:t>
            </a:r>
            <a:r>
              <a:rPr lang="en-US" sz="1600" dirty="0">
                <a:latin typeface="Arial" panose="020B0604020202020204" pitchFamily="34" charset="0"/>
                <a:cs typeface="Arial" panose="020B0604020202020204" pitchFamily="34" charset="0"/>
              </a:rPr>
              <a:t>the community </a:t>
            </a:r>
            <a:r>
              <a:rPr lang="en-US" sz="1600" b="1" dirty="0">
                <a:latin typeface="Arial" panose="020B0604020202020204" pitchFamily="34" charset="0"/>
                <a:cs typeface="Arial" panose="020B0604020202020204" pitchFamily="34" charset="0"/>
              </a:rPr>
              <a:t>solar</a:t>
            </a:r>
            <a:r>
              <a:rPr lang="en-US" sz="16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capacity </a:t>
            </a:r>
            <a:r>
              <a:rPr lang="en-US" sz="1600" dirty="0">
                <a:latin typeface="Arial" panose="020B0604020202020204" pitchFamily="34" charset="0"/>
                <a:cs typeface="Arial" panose="020B0604020202020204" pitchFamily="34" charset="0"/>
              </a:rPr>
              <a:t>in 2017, to </a:t>
            </a:r>
            <a:r>
              <a:rPr lang="en-US" sz="1600" b="1" dirty="0">
                <a:latin typeface="Arial" panose="020B0604020202020204" pitchFamily="34" charset="0"/>
                <a:cs typeface="Arial" panose="020B0604020202020204" pitchFamily="34" charset="0"/>
              </a:rPr>
              <a:t>211 megawatts in operation </a:t>
            </a:r>
            <a:r>
              <a:rPr lang="en-US" sz="1600" dirty="0">
                <a:latin typeface="Arial" panose="020B0604020202020204" pitchFamily="34" charset="0"/>
                <a:cs typeface="Arial" panose="020B0604020202020204" pitchFamily="34" charset="0"/>
              </a:rPr>
              <a:t>today, demonstrating awareness and accelerating success.</a:t>
            </a:r>
          </a:p>
          <a:p>
            <a:endParaRPr lang="en-US" sz="1000" dirty="0">
              <a:latin typeface="Arial" panose="020B0604020202020204" pitchFamily="34" charset="0"/>
              <a:cs typeface="Arial" panose="020B0604020202020204" pitchFamily="34" charset="0"/>
            </a:endParaRPr>
          </a:p>
          <a:p>
            <a:r>
              <a:rPr lang="en-US" sz="1600" b="1" dirty="0">
                <a:latin typeface="Arial" panose="020B0604020202020204" pitchFamily="34" charset="0"/>
                <a:cs typeface="Arial" panose="020B0604020202020204" pitchFamily="34" charset="0"/>
              </a:rPr>
              <a:t>Any customer </a:t>
            </a:r>
            <a:r>
              <a:rPr lang="en-US" sz="1600" dirty="0">
                <a:latin typeface="Arial" panose="020B0604020202020204" pitchFamily="34" charset="0"/>
                <a:cs typeface="Arial" panose="020B0604020202020204" pitchFamily="34" charset="0"/>
              </a:rPr>
              <a:t>can participate. Provides monthly bill credits to those who subscribe. </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Beginning to offer </a:t>
            </a:r>
            <a:r>
              <a:rPr lang="en-US" sz="1600" b="1" dirty="0">
                <a:latin typeface="Arial" panose="020B0604020202020204" pitchFamily="34" charset="0"/>
                <a:cs typeface="Arial" panose="020B0604020202020204" pitchFamily="34" charset="0"/>
              </a:rPr>
              <a:t>predictability </a:t>
            </a:r>
            <a:r>
              <a:rPr lang="en-US" sz="1600" dirty="0">
                <a:latin typeface="Arial" panose="020B0604020202020204" pitchFamily="34" charset="0"/>
                <a:cs typeface="Arial" panose="020B0604020202020204" pitchFamily="34" charset="0"/>
              </a:rPr>
              <a:t>and</a:t>
            </a:r>
            <a:r>
              <a:rPr lang="en-US" sz="1600" b="1" dirty="0">
                <a:latin typeface="Arial" panose="020B0604020202020204" pitchFamily="34" charset="0"/>
                <a:cs typeface="Arial" panose="020B0604020202020204" pitchFamily="34" charset="0"/>
              </a:rPr>
              <a:t> transparency </a:t>
            </a:r>
            <a:r>
              <a:rPr lang="en-US" sz="1600" dirty="0">
                <a:latin typeface="Arial" panose="020B0604020202020204" pitchFamily="34" charset="0"/>
                <a:cs typeface="Arial" panose="020B0604020202020204" pitchFamily="34" charset="0"/>
              </a:rPr>
              <a:t>due to a mature process. The most effective program strides have been made in </a:t>
            </a:r>
            <a:r>
              <a:rPr lang="en-US" sz="1600" b="1" dirty="0">
                <a:latin typeface="Arial" panose="020B0604020202020204" pitchFamily="34" charset="0"/>
                <a:cs typeface="Arial" panose="020B0604020202020204" pitchFamily="34" charset="0"/>
              </a:rPr>
              <a:t>access to interconnection </a:t>
            </a:r>
            <a:r>
              <a:rPr lang="en-US" sz="1600" dirty="0">
                <a:latin typeface="Arial" panose="020B0604020202020204" pitchFamily="34" charset="0"/>
                <a:cs typeface="Arial" panose="020B0604020202020204" pitchFamily="34" charset="0"/>
              </a:rPr>
              <a:t>information. </a:t>
            </a:r>
          </a:p>
          <a:p>
            <a:endParaRPr lang="en-US" sz="10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One pilot project will pair </a:t>
            </a:r>
            <a:r>
              <a:rPr lang="en-US" sz="1600" b="1" dirty="0">
                <a:latin typeface="Arial" panose="020B0604020202020204" pitchFamily="34" charset="0"/>
                <a:cs typeface="Arial" panose="020B0604020202020204" pitchFamily="34" charset="0"/>
              </a:rPr>
              <a:t>energy-efficiency improvements </a:t>
            </a:r>
            <a:r>
              <a:rPr lang="en-US" sz="1600" dirty="0">
                <a:latin typeface="Arial" panose="020B0604020202020204" pitchFamily="34" charset="0"/>
                <a:cs typeface="Arial" panose="020B0604020202020204" pitchFamily="34" charset="0"/>
              </a:rPr>
              <a:t>with</a:t>
            </a:r>
            <a:r>
              <a:rPr lang="en-US" sz="1600" b="1" dirty="0">
                <a:latin typeface="Arial" panose="020B0604020202020204" pitchFamily="34" charset="0"/>
                <a:cs typeface="Arial" panose="020B0604020202020204" pitchFamily="34" charset="0"/>
              </a:rPr>
              <a:t> community solar</a:t>
            </a:r>
            <a:r>
              <a:rPr lang="en-US" sz="1600" dirty="0">
                <a:latin typeface="Arial" panose="020B0604020202020204" pitchFamily="34" charset="0"/>
                <a:cs typeface="Arial" panose="020B0604020202020204" pitchFamily="34" charset="0"/>
              </a:rPr>
              <a:t>, and there is now a push for this model to be </a:t>
            </a:r>
            <a:r>
              <a:rPr lang="en-US" sz="1600" b="1" dirty="0">
                <a:latin typeface="Arial" panose="020B0604020202020204" pitchFamily="34" charset="0"/>
                <a:cs typeface="Arial" panose="020B0604020202020204" pitchFamily="34" charset="0"/>
              </a:rPr>
              <a:t>expanded</a:t>
            </a:r>
            <a:r>
              <a:rPr lang="en-US" sz="1600" dirty="0">
                <a:latin typeface="Arial" panose="020B0604020202020204" pitchFamily="34" charset="0"/>
                <a:cs typeface="Arial" panose="020B0604020202020204" pitchFamily="34" charset="0"/>
              </a:rPr>
              <a:t> across Xcel’s service territory </a:t>
            </a:r>
          </a:p>
          <a:p>
            <a:endParaRPr lang="en-US" sz="1600" dirty="0">
              <a:latin typeface="Arial" panose="020B0604020202020204" pitchFamily="34" charset="0"/>
              <a:cs typeface="Arial" panose="020B0604020202020204" pitchFamily="34" charset="0"/>
            </a:endParaRPr>
          </a:p>
        </p:txBody>
      </p:sp>
      <p:sp>
        <p:nvSpPr>
          <p:cNvPr id="2" name="TextBox 1"/>
          <p:cNvSpPr txBox="1"/>
          <p:nvPr/>
        </p:nvSpPr>
        <p:spPr>
          <a:xfrm>
            <a:off x="1332171" y="6135916"/>
            <a:ext cx="6873998"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source: </a:t>
            </a:r>
            <a:r>
              <a:rPr lang="en-US" sz="1000" u="sng" dirty="0">
                <a:latin typeface="Arial" panose="020B0604020202020204" pitchFamily="34" charset="0"/>
                <a:cs typeface="Arial" panose="020B0604020202020204" pitchFamily="34" charset="0"/>
                <a:hlinkClick r:id="rId3"/>
              </a:rPr>
              <a:t>https://www.greentechmedia.com/articles/read/xcel-energy-community-solar-program-turns-three#gs.rPWCafg</a:t>
            </a:r>
            <a:endParaRPr lang="en-US" sz="10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6642847" y="2380640"/>
            <a:ext cx="2392133" cy="2405344"/>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99170" y="1004260"/>
            <a:ext cx="2497709" cy="1497640"/>
          </a:xfrm>
          <a:prstGeom prst="rect">
            <a:avLst/>
          </a:prstGeom>
        </p:spPr>
      </p:pic>
      <p:sp>
        <p:nvSpPr>
          <p:cNvPr id="5" name="TextBox 4"/>
          <p:cNvSpPr txBox="1"/>
          <p:nvPr/>
        </p:nvSpPr>
        <p:spPr>
          <a:xfrm>
            <a:off x="450850" y="5467156"/>
            <a:ext cx="6720676"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Is Community Storage next?  Yes — Community Microgrids</a:t>
            </a:r>
          </a:p>
        </p:txBody>
      </p:sp>
    </p:spTree>
    <p:extLst>
      <p:ext uri="{BB962C8B-B14F-4D97-AF65-F5344CB8AC3E}">
        <p14:creationId xmlns:p14="http://schemas.microsoft.com/office/powerpoint/2010/main" val="18317106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Local Balancing optimizations</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0913" y="4321381"/>
            <a:ext cx="5105787" cy="2020724"/>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1415" y="781576"/>
            <a:ext cx="5122585" cy="4641324"/>
          </a:xfrm>
          <a:prstGeom prst="rect">
            <a:avLst/>
          </a:prstGeom>
        </p:spPr>
      </p:pic>
      <p:sp>
        <p:nvSpPr>
          <p:cNvPr id="12" name="TextBox 11"/>
          <p:cNvSpPr txBox="1"/>
          <p:nvPr/>
        </p:nvSpPr>
        <p:spPr>
          <a:xfrm>
            <a:off x="57228" y="832376"/>
            <a:ext cx="3595443" cy="3447098"/>
          </a:xfrm>
          <a:prstGeom prst="rect">
            <a:avLst/>
          </a:prstGeom>
          <a:noFill/>
        </p:spPr>
        <p:txBody>
          <a:bodyPr wrap="square" rtlCol="0">
            <a:spAutoFit/>
          </a:bodyPr>
          <a:lstStyle/>
          <a:p>
            <a:r>
              <a:rPr lang="en-US" b="1" dirty="0"/>
              <a:t>Optimal locations for PV, to help reduce </a:t>
            </a:r>
            <a:r>
              <a:rPr lang="en-US" b="1"/>
              <a:t>daytime peaks across the system:</a:t>
            </a:r>
            <a:endParaRPr lang="en-US" b="1" dirty="0"/>
          </a:p>
          <a:p>
            <a:endParaRPr lang="en-US" sz="1000" b="1" dirty="0"/>
          </a:p>
          <a:p>
            <a:pPr marL="342900" indent="-342900">
              <a:buFont typeface="+mj-lt"/>
              <a:buAutoNum type="arabicPeriod"/>
            </a:pPr>
            <a:r>
              <a:rPr lang="en-US" sz="1600" u="sng" dirty="0"/>
              <a:t>Matching load types</a:t>
            </a:r>
            <a:r>
              <a:rPr lang="en-US" sz="1600" dirty="0"/>
              <a:t>:  e.g. higher loads during daytime means better match for PV</a:t>
            </a:r>
          </a:p>
          <a:p>
            <a:pPr marL="342900" indent="-342900">
              <a:buFont typeface="+mj-lt"/>
              <a:buAutoNum type="arabicPeriod"/>
            </a:pPr>
            <a:endParaRPr lang="en-US" sz="1600" dirty="0"/>
          </a:p>
          <a:p>
            <a:pPr marL="342900" indent="-342900">
              <a:buFont typeface="+mj-lt"/>
              <a:buAutoNum type="arabicPeriod"/>
            </a:pPr>
            <a:r>
              <a:rPr lang="en-US" sz="1600" u="sng" dirty="0"/>
              <a:t>Robust feeder locations</a:t>
            </a:r>
            <a:r>
              <a:rPr lang="en-US" sz="1600" dirty="0"/>
              <a:t>:  less resistance (lower Ohms) means more capacity for local generation</a:t>
            </a:r>
          </a:p>
          <a:p>
            <a:pPr marL="342900" indent="-342900">
              <a:buFont typeface="+mj-lt"/>
              <a:buAutoNum type="arabicPeriod"/>
            </a:pPr>
            <a:endParaRPr lang="en-US" sz="1000" dirty="0"/>
          </a:p>
          <a:p>
            <a:pPr marL="342900" indent="-342900">
              <a:buFont typeface="+mj-lt"/>
              <a:buAutoNum type="arabicPeriod"/>
            </a:pPr>
            <a:r>
              <a:rPr lang="en-US" sz="1600" u="sng" dirty="0"/>
              <a:t>Avoided costs</a:t>
            </a:r>
            <a:r>
              <a:rPr lang="en-US" sz="1600" dirty="0"/>
              <a:t>:  service transformers, etc.</a:t>
            </a:r>
          </a:p>
        </p:txBody>
      </p:sp>
      <p:sp>
        <p:nvSpPr>
          <p:cNvPr id="13" name="TextBox 12"/>
          <p:cNvSpPr txBox="1"/>
          <p:nvPr/>
        </p:nvSpPr>
        <p:spPr>
          <a:xfrm>
            <a:off x="6433267" y="816829"/>
            <a:ext cx="1659429" cy="307777"/>
          </a:xfrm>
          <a:prstGeom prst="rect">
            <a:avLst/>
          </a:prstGeom>
          <a:solidFill>
            <a:schemeClr val="bg2"/>
          </a:solidFill>
        </p:spPr>
        <p:txBody>
          <a:bodyPr wrap="none" rtlCol="0">
            <a:spAutoFit/>
          </a:bodyPr>
          <a:lstStyle/>
          <a:p>
            <a:r>
              <a:rPr lang="en-US" sz="1400" b="1" dirty="0"/>
              <a:t>PV locations &amp; sizes</a:t>
            </a:r>
          </a:p>
        </p:txBody>
      </p:sp>
      <p:cxnSp>
        <p:nvCxnSpPr>
          <p:cNvPr id="14" name="Straight Arrow Connector 13"/>
          <p:cNvCxnSpPr>
            <a:stCxn id="23" idx="2"/>
          </p:cNvCxnSpPr>
          <p:nvPr/>
        </p:nvCxnSpPr>
        <p:spPr>
          <a:xfrm flipH="1">
            <a:off x="6959600" y="1124606"/>
            <a:ext cx="303382" cy="13137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23" idx="2"/>
          </p:cNvCxnSpPr>
          <p:nvPr/>
        </p:nvCxnSpPr>
        <p:spPr>
          <a:xfrm flipH="1">
            <a:off x="6299200" y="1124606"/>
            <a:ext cx="963782" cy="21519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23" idx="2"/>
          </p:cNvCxnSpPr>
          <p:nvPr/>
        </p:nvCxnSpPr>
        <p:spPr>
          <a:xfrm flipH="1">
            <a:off x="5499100" y="1124606"/>
            <a:ext cx="1763882" cy="281239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4096467" y="1123117"/>
            <a:ext cx="1633781" cy="307777"/>
          </a:xfrm>
          <a:prstGeom prst="rect">
            <a:avLst/>
          </a:prstGeom>
          <a:solidFill>
            <a:schemeClr val="bg2"/>
          </a:solidFill>
        </p:spPr>
        <p:txBody>
          <a:bodyPr wrap="none" rtlCol="0">
            <a:spAutoFit/>
          </a:bodyPr>
          <a:lstStyle/>
          <a:p>
            <a:r>
              <a:rPr lang="en-US" sz="1400" b="1" dirty="0"/>
              <a:t>Resistance in Ohms</a:t>
            </a:r>
          </a:p>
        </p:txBody>
      </p:sp>
      <p:cxnSp>
        <p:nvCxnSpPr>
          <p:cNvPr id="18" name="Straight Arrow Connector 17"/>
          <p:cNvCxnSpPr/>
          <p:nvPr/>
        </p:nvCxnSpPr>
        <p:spPr>
          <a:xfrm>
            <a:off x="4191000" y="1549400"/>
            <a:ext cx="0" cy="23495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350000" y="4615617"/>
            <a:ext cx="1518364" cy="307777"/>
          </a:xfrm>
          <a:prstGeom prst="rect">
            <a:avLst/>
          </a:prstGeom>
          <a:solidFill>
            <a:schemeClr val="bg2"/>
          </a:solidFill>
        </p:spPr>
        <p:txBody>
          <a:bodyPr wrap="none" rtlCol="0">
            <a:spAutoFit/>
          </a:bodyPr>
          <a:lstStyle/>
          <a:p>
            <a:r>
              <a:rPr lang="en-US" sz="1400" b="1" dirty="0"/>
              <a:t>Existing load sizes</a:t>
            </a:r>
          </a:p>
        </p:txBody>
      </p:sp>
      <p:cxnSp>
        <p:nvCxnSpPr>
          <p:cNvPr id="20" name="Straight Arrow Connector 19"/>
          <p:cNvCxnSpPr/>
          <p:nvPr/>
        </p:nvCxnSpPr>
        <p:spPr>
          <a:xfrm flipH="1" flipV="1">
            <a:off x="6794500" y="3937001"/>
            <a:ext cx="314682" cy="67861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2397836" y="3771900"/>
            <a:ext cx="1393579" cy="72346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469900" y="4495362"/>
            <a:ext cx="3170071" cy="307777"/>
          </a:xfrm>
          <a:prstGeom prst="rect">
            <a:avLst/>
          </a:prstGeom>
          <a:solidFill>
            <a:schemeClr val="bg2"/>
          </a:solidFill>
        </p:spPr>
        <p:txBody>
          <a:bodyPr wrap="none" rtlCol="0">
            <a:spAutoFit/>
          </a:bodyPr>
          <a:lstStyle/>
          <a:p>
            <a:r>
              <a:rPr lang="en-US" sz="1400" b="1" dirty="0"/>
              <a:t>Feeder map based on resistance (Ohms)</a:t>
            </a:r>
          </a:p>
        </p:txBody>
      </p:sp>
      <p:sp>
        <p:nvSpPr>
          <p:cNvPr id="23" name="TextBox 22"/>
          <p:cNvSpPr txBox="1"/>
          <p:nvPr/>
        </p:nvSpPr>
        <p:spPr>
          <a:xfrm>
            <a:off x="1811693" y="6557992"/>
            <a:ext cx="5520614" cy="307777"/>
          </a:xfrm>
          <a:prstGeom prst="rect">
            <a:avLst/>
          </a:prstGeom>
          <a:noFill/>
        </p:spPr>
        <p:txBody>
          <a:bodyPr wrap="none" rtlCol="0">
            <a:spAutoFit/>
          </a:bodyPr>
          <a:lstStyle/>
          <a:p>
            <a:r>
              <a:rPr lang="en-US" sz="1400" dirty="0"/>
              <a:t>Source:  The Clean Coalition’s Hunters Point </a:t>
            </a:r>
            <a:r>
              <a:rPr lang="en-US" sz="1400"/>
              <a:t>Community Microgrid Project</a:t>
            </a:r>
            <a:endParaRPr lang="en-US" sz="1400" dirty="0"/>
          </a:p>
        </p:txBody>
      </p:sp>
    </p:spTree>
    <p:extLst>
      <p:ext uri="{BB962C8B-B14F-4D97-AF65-F5344CB8AC3E}">
        <p14:creationId xmlns:p14="http://schemas.microsoft.com/office/powerpoint/2010/main" val="20703464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Local Balancing optimizations</a:t>
            </a:r>
          </a:p>
        </p:txBody>
      </p:sp>
      <p:pic>
        <p:nvPicPr>
          <p:cNvPr id="12"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45308" y="2688391"/>
            <a:ext cx="7653384" cy="3542274"/>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3" name="TextBox 12"/>
          <p:cNvSpPr txBox="1"/>
          <p:nvPr/>
        </p:nvSpPr>
        <p:spPr>
          <a:xfrm>
            <a:off x="361359" y="792491"/>
            <a:ext cx="7665041" cy="1785104"/>
          </a:xfrm>
          <a:prstGeom prst="rect">
            <a:avLst/>
          </a:prstGeom>
          <a:noFill/>
        </p:spPr>
        <p:txBody>
          <a:bodyPr wrap="square" rtlCol="0">
            <a:spAutoFit/>
          </a:bodyPr>
          <a:lstStyle/>
          <a:p>
            <a:pPr algn="ctr"/>
            <a:r>
              <a:rPr lang="en-US" b="1" dirty="0"/>
              <a:t>Connected feeders enables substation-wide optimizations and balancing across a substation, such as:</a:t>
            </a:r>
          </a:p>
          <a:p>
            <a:pPr marL="342900" indent="-342900">
              <a:buFont typeface="+mj-lt"/>
              <a:buAutoNum type="arabicPeriod"/>
            </a:pPr>
            <a:endParaRPr lang="en-US" sz="1000" dirty="0"/>
          </a:p>
          <a:p>
            <a:pPr marL="342900" indent="-342900">
              <a:buFont typeface="+mj-lt"/>
              <a:buAutoNum type="arabicPeriod"/>
            </a:pPr>
            <a:r>
              <a:rPr lang="en-US" sz="1600" dirty="0"/>
              <a:t>“</a:t>
            </a:r>
            <a:r>
              <a:rPr lang="en-US" sz="1600" dirty="0" err="1"/>
              <a:t>Crossfeeding</a:t>
            </a:r>
            <a:r>
              <a:rPr lang="en-US" sz="1600" dirty="0"/>
              <a:t>,”  e.g. over-generation on certain feeders consumed by load on other feeders within the substation area</a:t>
            </a:r>
          </a:p>
          <a:p>
            <a:pPr marL="342900" indent="-342900">
              <a:buFont typeface="+mj-lt"/>
              <a:buAutoNum type="arabicPeriod"/>
            </a:pPr>
            <a:r>
              <a:rPr lang="en-US" sz="1600" dirty="0"/>
              <a:t>Optimizing DER such as storage and demand response across the substation feeders</a:t>
            </a:r>
          </a:p>
          <a:p>
            <a:pPr marL="342900" indent="-342900">
              <a:buFont typeface="+mj-lt"/>
              <a:buAutoNum type="arabicPeriod"/>
            </a:pPr>
            <a:r>
              <a:rPr lang="en-US" sz="1600" dirty="0"/>
              <a:t>Optimizing settings, e.g. load tap changers, across the substation feeders</a:t>
            </a:r>
          </a:p>
        </p:txBody>
      </p:sp>
    </p:spTree>
    <p:extLst>
      <p:ext uri="{BB962C8B-B14F-4D97-AF65-F5344CB8AC3E}">
        <p14:creationId xmlns:p14="http://schemas.microsoft.com/office/powerpoint/2010/main" val="3650120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108700" y="3135983"/>
            <a:ext cx="2342548" cy="1066798"/>
          </a:xfrm>
          <a:prstGeom prst="rect">
            <a:avLst/>
          </a:prstGeom>
          <a:solidFill>
            <a:srgbClr val="FFFFFF">
              <a:shade val="85000"/>
            </a:srgbClr>
          </a:solidFill>
          <a:ln w="9525">
            <a:solidFill>
              <a:schemeClr val="tx1"/>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25800" y="1739914"/>
            <a:ext cx="2578100" cy="109218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93060" y="4996278"/>
            <a:ext cx="2088889" cy="1163222"/>
          </a:xfrm>
          <a:prstGeom prst="rect">
            <a:avLst/>
          </a:prstGeom>
        </p:spPr>
      </p:pic>
      <p:pic>
        <p:nvPicPr>
          <p:cNvPr id="18" name="Picture 17" descr="pole transformer.tif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7900" y="4367881"/>
            <a:ext cx="1375953" cy="1588419"/>
          </a:xfrm>
          <a:prstGeom prst="rect">
            <a:avLst/>
          </a:prstGeom>
        </p:spPr>
      </p:pic>
      <p:pic>
        <p:nvPicPr>
          <p:cNvPr id="19" name="Picture 18" descr="premium service.tiff"/>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9782" y="1866900"/>
            <a:ext cx="1913418" cy="1604178"/>
          </a:xfrm>
          <a:prstGeom prst="rect">
            <a:avLst/>
          </a:prstGeom>
        </p:spPr>
      </p:pic>
      <p:graphicFrame>
        <p:nvGraphicFramePr>
          <p:cNvPr id="12" name="Diagram 11"/>
          <p:cNvGraphicFramePr/>
          <p:nvPr>
            <p:extLst/>
          </p:nvPr>
        </p:nvGraphicFramePr>
        <p:xfrm>
          <a:off x="1123950" y="1854200"/>
          <a:ext cx="6896100" cy="44323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0" name="TextBox 19"/>
          <p:cNvSpPr txBox="1"/>
          <p:nvPr/>
        </p:nvSpPr>
        <p:spPr>
          <a:xfrm>
            <a:off x="8437789" y="3162302"/>
            <a:ext cx="845912" cy="954107"/>
          </a:xfrm>
          <a:prstGeom prst="rect">
            <a:avLst/>
          </a:prstGeom>
          <a:noFill/>
        </p:spPr>
        <p:txBody>
          <a:bodyPr wrap="square" rtlCol="0">
            <a:spAutoFit/>
          </a:bodyPr>
          <a:lstStyle/>
          <a:p>
            <a:r>
              <a:rPr lang="en-US" sz="1400" dirty="0"/>
              <a:t>Helps achieve local balance</a:t>
            </a:r>
          </a:p>
        </p:txBody>
      </p:sp>
      <p:sp>
        <p:nvSpPr>
          <p:cNvPr id="21" name="TextBox 20"/>
          <p:cNvSpPr txBox="1"/>
          <p:nvPr/>
        </p:nvSpPr>
        <p:spPr>
          <a:xfrm>
            <a:off x="7924800" y="5083571"/>
            <a:ext cx="1219200" cy="954107"/>
          </a:xfrm>
          <a:prstGeom prst="rect">
            <a:avLst/>
          </a:prstGeom>
          <a:noFill/>
        </p:spPr>
        <p:txBody>
          <a:bodyPr wrap="square" rtlCol="0">
            <a:spAutoFit/>
          </a:bodyPr>
          <a:lstStyle/>
          <a:p>
            <a:r>
              <a:rPr lang="en-US" sz="1400" dirty="0"/>
              <a:t>Unlocks optimal customers and DER</a:t>
            </a:r>
          </a:p>
        </p:txBody>
      </p:sp>
      <p:sp>
        <p:nvSpPr>
          <p:cNvPr id="22" name="TextBox 21"/>
          <p:cNvSpPr txBox="1"/>
          <p:nvPr/>
        </p:nvSpPr>
        <p:spPr>
          <a:xfrm>
            <a:off x="0" y="4409101"/>
            <a:ext cx="1003300" cy="1384995"/>
          </a:xfrm>
          <a:prstGeom prst="rect">
            <a:avLst/>
          </a:prstGeom>
          <a:noFill/>
        </p:spPr>
        <p:txBody>
          <a:bodyPr wrap="square" rtlCol="0">
            <a:spAutoFit/>
          </a:bodyPr>
          <a:lstStyle/>
          <a:p>
            <a:pPr algn="r"/>
            <a:r>
              <a:rPr lang="en-US" sz="1400" dirty="0"/>
              <a:t>Also extends to system-wide avoided costs</a:t>
            </a:r>
          </a:p>
        </p:txBody>
      </p:sp>
      <p:sp>
        <p:nvSpPr>
          <p:cNvPr id="23" name="TextBox 22"/>
          <p:cNvSpPr txBox="1"/>
          <p:nvPr/>
        </p:nvSpPr>
        <p:spPr>
          <a:xfrm>
            <a:off x="-88900" y="2055925"/>
            <a:ext cx="1092200" cy="1169551"/>
          </a:xfrm>
          <a:prstGeom prst="rect">
            <a:avLst/>
          </a:prstGeom>
          <a:noFill/>
        </p:spPr>
        <p:txBody>
          <a:bodyPr wrap="square" rtlCol="0">
            <a:spAutoFit/>
          </a:bodyPr>
          <a:lstStyle/>
          <a:p>
            <a:pPr algn="r"/>
            <a:r>
              <a:rPr lang="en-US" sz="1400" dirty="0"/>
              <a:t>More reliable, cost-predictable, cleaner</a:t>
            </a:r>
          </a:p>
        </p:txBody>
      </p:sp>
      <p:sp>
        <p:nvSpPr>
          <p:cNvPr id="24" name="TextBox 23"/>
          <p:cNvSpPr txBox="1"/>
          <p:nvPr/>
        </p:nvSpPr>
        <p:spPr>
          <a:xfrm>
            <a:off x="5791461" y="1816114"/>
            <a:ext cx="1765039" cy="738664"/>
          </a:xfrm>
          <a:prstGeom prst="rect">
            <a:avLst/>
          </a:prstGeom>
          <a:noFill/>
        </p:spPr>
        <p:txBody>
          <a:bodyPr wrap="square" rtlCol="0">
            <a:spAutoFit/>
          </a:bodyPr>
          <a:lstStyle/>
          <a:p>
            <a:r>
              <a:rPr lang="en-US" sz="1400" dirty="0"/>
              <a:t>Derived In combination with the other optimizations</a:t>
            </a:r>
          </a:p>
        </p:txBody>
      </p:sp>
      <p:sp>
        <p:nvSpPr>
          <p:cNvPr id="26" name="TextBox 25"/>
          <p:cNvSpPr txBox="1"/>
          <p:nvPr/>
        </p:nvSpPr>
        <p:spPr>
          <a:xfrm>
            <a:off x="0" y="800100"/>
            <a:ext cx="9144000" cy="677108"/>
          </a:xfrm>
          <a:prstGeom prst="rect">
            <a:avLst/>
          </a:prstGeom>
          <a:noFill/>
        </p:spPr>
        <p:txBody>
          <a:bodyPr wrap="square" rtlCol="0">
            <a:spAutoFit/>
          </a:bodyPr>
          <a:lstStyle/>
          <a:p>
            <a:pPr algn="ctr"/>
            <a:r>
              <a:rPr lang="en-US" sz="2000" b="1" dirty="0"/>
              <a:t>Step 4:  DER Optimization</a:t>
            </a:r>
          </a:p>
          <a:p>
            <a:pPr algn="ctr"/>
            <a:r>
              <a:rPr lang="en-US" dirty="0"/>
              <a:t>The DER Wheel of Fortune!  Unlocking optimal and most cost-effective DER portfolios.  </a:t>
            </a:r>
          </a:p>
        </p:txBody>
      </p:sp>
      <p:sp>
        <p:nvSpPr>
          <p:cNvPr id="27" name="Title 1"/>
          <p:cNvSpPr>
            <a:spLocks noGrp="1"/>
          </p:cNvSpPr>
          <p:nvPr>
            <p:ph type="title"/>
          </p:nvPr>
        </p:nvSpPr>
        <p:spPr>
          <a:xfrm>
            <a:off x="0" y="0"/>
            <a:ext cx="7315200" cy="762000"/>
          </a:xfrm>
        </p:spPr>
        <p:txBody>
          <a:bodyPr>
            <a:normAutofit/>
          </a:bodyPr>
          <a:lstStyle/>
          <a:p>
            <a:r>
              <a:rPr lang="en-US" dirty="0"/>
              <a:t>Example:  Local Balancing optimizations</a:t>
            </a:r>
          </a:p>
        </p:txBody>
      </p:sp>
    </p:spTree>
    <p:extLst>
      <p:ext uri="{BB962C8B-B14F-4D97-AF65-F5344CB8AC3E}">
        <p14:creationId xmlns:p14="http://schemas.microsoft.com/office/powerpoint/2010/main" val="998357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ean Coalition Logo_updated yellow.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13467" y="685292"/>
            <a:ext cx="5342108" cy="978408"/>
          </a:xfrm>
          <a:prstGeom prst="rect">
            <a:avLst/>
          </a:prstGeom>
        </p:spPr>
      </p:pic>
      <p:sp>
        <p:nvSpPr>
          <p:cNvPr id="4" name="TextBox 6"/>
          <p:cNvSpPr txBox="1">
            <a:spLocks noChangeArrowheads="1"/>
          </p:cNvSpPr>
          <p:nvPr/>
        </p:nvSpPr>
        <p:spPr bwMode="auto">
          <a:xfrm>
            <a:off x="0" y="2577236"/>
            <a:ext cx="9144000" cy="1015663"/>
          </a:xfrm>
          <a:prstGeom prst="rect">
            <a:avLst/>
          </a:prstGeom>
          <a:noFill/>
          <a:ln w="9525">
            <a:noFill/>
            <a:miter lim="800000"/>
            <a:headEnd/>
            <a:tailEnd/>
          </a:ln>
        </p:spPr>
        <p:txBody>
          <a:bodyPr wrap="square">
            <a:spAutoFit/>
          </a:bodyPr>
          <a:lstStyle/>
          <a:p>
            <a:pPr algn="ctr"/>
            <a:r>
              <a:rPr lang="en-US" sz="3200" dirty="0">
                <a:latin typeface="Helvetica" pitchFamily="34" charset="0"/>
              </a:rPr>
              <a:t>The Sonoma Community Microgrid Initiative </a:t>
            </a:r>
            <a:r>
              <a:rPr lang="en-US" sz="2800" dirty="0">
                <a:solidFill>
                  <a:schemeClr val="bg1"/>
                </a:solidFill>
                <a:latin typeface="Helvetica" charset="0"/>
              </a:rPr>
              <a:t>Part Part 1: Overview of Community Microgrids</a:t>
            </a:r>
            <a:endParaRPr lang="en-US" sz="3200" dirty="0">
              <a:latin typeface="Helvetica" charset="0"/>
            </a:endParaRPr>
          </a:p>
        </p:txBody>
      </p:sp>
    </p:spTree>
    <p:extLst>
      <p:ext uri="{BB962C8B-B14F-4D97-AF65-F5344CB8AC3E}">
        <p14:creationId xmlns:p14="http://schemas.microsoft.com/office/powerpoint/2010/main" val="248283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212714" y="4863114"/>
            <a:ext cx="5899149" cy="945417"/>
          </a:xfrm>
          <a:prstGeom prst="roundRect">
            <a:avLst/>
          </a:prstGeom>
          <a:solidFill>
            <a:schemeClr val="tx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0" y="0"/>
            <a:ext cx="7416800" cy="762000"/>
          </a:xfrm>
        </p:spPr>
        <p:txBody>
          <a:bodyPr>
            <a:noAutofit/>
          </a:bodyPr>
          <a:lstStyle/>
          <a:p>
            <a:r>
              <a:rPr lang="en-US" dirty="0"/>
              <a:t>Energy is critical infrastructure</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73799" y="869178"/>
            <a:ext cx="2651125" cy="1946991"/>
          </a:xfrm>
          <a:prstGeom prst="rect">
            <a:avLst/>
          </a:prstGeom>
        </p:spPr>
      </p:pic>
      <p:pic>
        <p:nvPicPr>
          <p:cNvPr id="6" name="Picture 5"/>
          <p:cNvPicPr>
            <a:picLocks noChangeAspect="1"/>
          </p:cNvPicPr>
          <p:nvPr/>
        </p:nvPicPr>
        <p:blipFill>
          <a:blip r:embed="rId4"/>
          <a:stretch>
            <a:fillRect/>
          </a:stretch>
        </p:blipFill>
        <p:spPr>
          <a:xfrm>
            <a:off x="6273799" y="2767823"/>
            <a:ext cx="2651126" cy="1689100"/>
          </a:xfrm>
          <a:prstGeom prst="rect">
            <a:avLst/>
          </a:prstGeom>
        </p:spPr>
      </p:pic>
      <p:pic>
        <p:nvPicPr>
          <p:cNvPr id="9" name="Picture 8"/>
          <p:cNvPicPr>
            <a:picLocks noChangeAspect="1"/>
          </p:cNvPicPr>
          <p:nvPr/>
        </p:nvPicPr>
        <p:blipFill>
          <a:blip r:embed="rId5"/>
          <a:stretch>
            <a:fillRect/>
          </a:stretch>
        </p:blipFill>
        <p:spPr>
          <a:xfrm>
            <a:off x="6273799" y="4456923"/>
            <a:ext cx="2651126" cy="2007177"/>
          </a:xfrm>
          <a:prstGeom prst="rect">
            <a:avLst/>
          </a:prstGeom>
        </p:spPr>
      </p:pic>
      <p:sp>
        <p:nvSpPr>
          <p:cNvPr id="8" name="TextBox 7"/>
          <p:cNvSpPr txBox="1"/>
          <p:nvPr/>
        </p:nvSpPr>
        <p:spPr>
          <a:xfrm>
            <a:off x="374650" y="1024097"/>
            <a:ext cx="5575278" cy="3539430"/>
          </a:xfrm>
          <a:prstGeom prst="rect">
            <a:avLst/>
          </a:prstGeom>
          <a:noFill/>
          <a:ln>
            <a:noFill/>
          </a:ln>
          <a:scene3d>
            <a:camera prst="orthographicFront"/>
            <a:lightRig rig="threePt" dir="t"/>
          </a:scene3d>
          <a:sp3d>
            <a:bevelT/>
          </a:sp3d>
        </p:spPr>
        <p:txBody>
          <a:bodyPr wrap="square" rtlCol="0">
            <a:spAutoFit/>
          </a:bodyPr>
          <a:lstStyle/>
          <a:p>
            <a:pPr algn="ctr"/>
            <a:endParaRPr lang="en-US" sz="1000" b="1"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rPr>
              <a:t>Our legacy, centralized energy architecture carries multiple critical risks. </a:t>
            </a:r>
          </a:p>
          <a:p>
            <a:pPr marL="285750" indent="-285750">
              <a:buFont typeface="Arial" charset="0"/>
              <a:buChar char="•"/>
            </a:pPr>
            <a:endParaRPr lang="en-US" sz="1600" dirty="0">
              <a:latin typeface="Arial" panose="020B0604020202020204" pitchFamily="34" charset="0"/>
              <a:cs typeface="Arial" panose="020B0604020202020204" pitchFamily="34" charset="0"/>
            </a:endParaRPr>
          </a:p>
          <a:p>
            <a:pPr marL="285750" indent="-285750">
              <a:buFont typeface="Arial" charset="0"/>
              <a:buChar char="•"/>
            </a:pPr>
            <a:r>
              <a:rPr lang="en-US" sz="1600" dirty="0">
                <a:latin typeface="Arial" panose="020B0604020202020204" pitchFamily="34" charset="0"/>
                <a:cs typeface="Arial" panose="020B0604020202020204" pitchFamily="34" charset="0"/>
              </a:rPr>
              <a:t>This architecture is </a:t>
            </a:r>
            <a:r>
              <a:rPr lang="en-US" sz="1600" b="1" dirty="0">
                <a:latin typeface="Arial" panose="020B0604020202020204" pitchFamily="34" charset="0"/>
                <a:cs typeface="Arial" panose="020B0604020202020204" pitchFamily="34" charset="0"/>
              </a:rPr>
              <a:t>costly, aging, inefficient,</a:t>
            </a:r>
            <a:r>
              <a:rPr lang="en-US" sz="1600" dirty="0">
                <a:latin typeface="Arial" panose="020B0604020202020204" pitchFamily="34" charset="0"/>
                <a:cs typeface="Arial" panose="020B0604020202020204" pitchFamily="34" charset="0"/>
              </a:rPr>
              <a:t> and a </a:t>
            </a:r>
            <a:r>
              <a:rPr lang="en-US" sz="1600" b="1" dirty="0">
                <a:latin typeface="Arial" panose="020B0604020202020204" pitchFamily="34" charset="0"/>
                <a:cs typeface="Arial" panose="020B0604020202020204" pitchFamily="34" charset="0"/>
              </a:rPr>
              <a:t>highly vulnerable security risk</a:t>
            </a:r>
          </a:p>
          <a:p>
            <a:pPr marL="285750" indent="-285750">
              <a:buFont typeface="Arial" charset="0"/>
              <a:buChar char="•"/>
            </a:pPr>
            <a:endParaRPr lang="en-US" sz="1000" dirty="0">
              <a:latin typeface="Arial" panose="020B0604020202020204" pitchFamily="34" charset="0"/>
              <a:cs typeface="Arial" panose="020B0604020202020204" pitchFamily="34" charset="0"/>
            </a:endParaRPr>
          </a:p>
          <a:p>
            <a:pPr marL="285750" indent="-285750">
              <a:buFont typeface="Arial" charset="0"/>
              <a:buChar char="•"/>
            </a:pPr>
            <a:r>
              <a:rPr lang="en-US" sz="1600" b="1" dirty="0">
                <a:latin typeface="Arial" panose="020B0604020202020204" pitchFamily="34" charset="0"/>
                <a:cs typeface="Arial" panose="020B0604020202020204" pitchFamily="34" charset="0"/>
              </a:rPr>
              <a:t>Extreme weather events </a:t>
            </a:r>
            <a:r>
              <a:rPr lang="en-US" sz="1600" dirty="0">
                <a:latin typeface="Arial" panose="020B0604020202020204" pitchFamily="34" charset="0"/>
                <a:cs typeface="Arial" panose="020B0604020202020204" pitchFamily="34" charset="0"/>
              </a:rPr>
              <a:t>are occurring more frequently, further demonstrating the </a:t>
            </a:r>
            <a:r>
              <a:rPr lang="en-US" sz="1600" b="1" dirty="0">
                <a:latin typeface="Arial" panose="020B0604020202020204" pitchFamily="34" charset="0"/>
                <a:cs typeface="Arial" panose="020B0604020202020204" pitchFamily="34" charset="0"/>
              </a:rPr>
              <a:t>vulnerability</a:t>
            </a:r>
            <a:r>
              <a:rPr lang="en-US" sz="1600" dirty="0">
                <a:latin typeface="Arial" panose="020B0604020202020204" pitchFamily="34" charset="0"/>
                <a:cs typeface="Arial" panose="020B0604020202020204" pitchFamily="34" charset="0"/>
              </a:rPr>
              <a:t> and </a:t>
            </a:r>
            <a:r>
              <a:rPr lang="en-US" sz="1600" b="1" dirty="0">
                <a:latin typeface="Arial" panose="020B0604020202020204" pitchFamily="34" charset="0"/>
                <a:cs typeface="Arial" panose="020B0604020202020204" pitchFamily="34" charset="0"/>
              </a:rPr>
              <a:t>high cost </a:t>
            </a:r>
          </a:p>
          <a:p>
            <a:pPr marL="285750" indent="-285750">
              <a:buFont typeface="Arial" charset="0"/>
              <a:buChar char="•"/>
            </a:pPr>
            <a:endParaRPr lang="en-US" sz="1000" dirty="0">
              <a:latin typeface="Arial" panose="020B0604020202020204" pitchFamily="34" charset="0"/>
              <a:cs typeface="Arial" panose="020B0604020202020204" pitchFamily="34" charset="0"/>
            </a:endParaRPr>
          </a:p>
          <a:p>
            <a:pPr marL="285750" indent="-285750">
              <a:buFont typeface="Arial" charset="0"/>
              <a:buChar char="•"/>
            </a:pPr>
            <a:r>
              <a:rPr lang="en-US" sz="1600" b="1" dirty="0">
                <a:latin typeface="Arial" panose="020B0604020202020204" pitchFamily="34" charset="0"/>
                <a:cs typeface="Arial" panose="020B0604020202020204" pitchFamily="34" charset="0"/>
              </a:rPr>
              <a:t>Cyber attacks </a:t>
            </a:r>
            <a:r>
              <a:rPr lang="en-US" sz="1600" dirty="0">
                <a:latin typeface="Arial" panose="020B0604020202020204" pitchFamily="34" charset="0"/>
                <a:cs typeface="Arial" panose="020B0604020202020204" pitchFamily="34" charset="0"/>
              </a:rPr>
              <a:t>are a </a:t>
            </a:r>
            <a:r>
              <a:rPr lang="en-US" sz="1600" b="1" dirty="0">
                <a:latin typeface="Arial" panose="020B0604020202020204" pitchFamily="34" charset="0"/>
                <a:cs typeface="Arial" panose="020B0604020202020204" pitchFamily="34" charset="0"/>
              </a:rPr>
              <a:t>growing risk, </a:t>
            </a:r>
            <a:r>
              <a:rPr lang="en-US" sz="1600" dirty="0">
                <a:latin typeface="Arial" panose="020B0604020202020204" pitchFamily="34" charset="0"/>
                <a:cs typeface="Arial" panose="020B0604020202020204" pitchFamily="34" charset="0"/>
              </a:rPr>
              <a:t>and</a:t>
            </a: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 attack on a centralized system can</a:t>
            </a:r>
            <a:r>
              <a:rPr lang="en-US" sz="1600" b="1" dirty="0">
                <a:latin typeface="Arial" panose="020B0604020202020204" pitchFamily="34" charset="0"/>
                <a:cs typeface="Arial" panose="020B0604020202020204" pitchFamily="34" charset="0"/>
              </a:rPr>
              <a:t> affect millions</a:t>
            </a:r>
          </a:p>
          <a:p>
            <a:endParaRPr lang="en-US" sz="1000" dirty="0">
              <a:latin typeface="Arial" panose="020B0604020202020204" pitchFamily="34" charset="0"/>
              <a:cs typeface="Arial" panose="020B0604020202020204" pitchFamily="34" charset="0"/>
            </a:endParaRPr>
          </a:p>
          <a:p>
            <a:pPr marL="285750" indent="-285750">
              <a:buFont typeface="Arial" charset="0"/>
              <a:buChar char="•"/>
            </a:pPr>
            <a:r>
              <a:rPr lang="en-US" sz="1600" dirty="0">
                <a:latin typeface="Arial" panose="020B0604020202020204" pitchFamily="34" charset="0"/>
                <a:cs typeface="Arial" panose="020B0604020202020204" pitchFamily="34" charset="0"/>
              </a:rPr>
              <a:t>To ensure both</a:t>
            </a:r>
            <a:r>
              <a:rPr lang="en-US" sz="1600" b="1" dirty="0">
                <a:latin typeface="Arial" panose="020B0604020202020204" pitchFamily="34" charset="0"/>
                <a:cs typeface="Arial" panose="020B0604020202020204" pitchFamily="34" charset="0"/>
              </a:rPr>
              <a:t> local and national security, </a:t>
            </a:r>
            <a:r>
              <a:rPr lang="en-US" sz="1600" dirty="0">
                <a:latin typeface="Arial" panose="020B0604020202020204" pitchFamily="34" charset="0"/>
                <a:cs typeface="Arial" panose="020B0604020202020204" pitchFamily="34" charset="0"/>
              </a:rPr>
              <a:t>we must move quickly to a new solution</a:t>
            </a:r>
          </a:p>
        </p:txBody>
      </p:sp>
      <p:sp>
        <p:nvSpPr>
          <p:cNvPr id="3" name="TextBox 2"/>
          <p:cNvSpPr txBox="1"/>
          <p:nvPr/>
        </p:nvSpPr>
        <p:spPr>
          <a:xfrm>
            <a:off x="231772" y="5012658"/>
            <a:ext cx="5899149" cy="646331"/>
          </a:xfrm>
          <a:prstGeom prst="rect">
            <a:avLst/>
          </a:prstGeom>
          <a:noFill/>
        </p:spPr>
        <p:txBody>
          <a:bodyPr wrap="square" rtlCol="0">
            <a:spAutoFit/>
          </a:bodyPr>
          <a:lstStyle/>
          <a:p>
            <a:pPr marL="0" lvl="1" algn="ctr"/>
            <a:r>
              <a:rPr lang="en-US" b="1" dirty="0">
                <a:latin typeface="Arial" panose="020B0604020202020204" pitchFamily="34" charset="0"/>
                <a:cs typeface="Arial" panose="020B0604020202020204" pitchFamily="34" charset="0"/>
              </a:rPr>
              <a:t>Community Microgrids:</a:t>
            </a:r>
          </a:p>
          <a:p>
            <a:pPr marL="0" lvl="1" algn="ctr"/>
            <a:r>
              <a:rPr lang="en-US" b="1" dirty="0">
                <a:latin typeface="Arial" panose="020B0604020202020204" pitchFamily="34" charset="0"/>
                <a:cs typeface="Arial" panose="020B0604020202020204" pitchFamily="34" charset="0"/>
              </a:rPr>
              <a:t>Cleaner, more reliable and resilient, more affordable </a:t>
            </a:r>
          </a:p>
        </p:txBody>
      </p:sp>
    </p:spTree>
    <p:extLst>
      <p:ext uri="{BB962C8B-B14F-4D97-AF65-F5344CB8AC3E}">
        <p14:creationId xmlns:p14="http://schemas.microsoft.com/office/powerpoint/2010/main" val="48505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5" name="Picture 4"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
        <p:nvSpPr>
          <p:cNvPr id="8" name="TextBox 7"/>
          <p:cNvSpPr txBox="1"/>
          <p:nvPr/>
        </p:nvSpPr>
        <p:spPr>
          <a:xfrm>
            <a:off x="5645150" y="6183124"/>
            <a:ext cx="3340100" cy="292388"/>
          </a:xfrm>
          <a:prstGeom prst="rect">
            <a:avLst/>
          </a:prstGeom>
          <a:noFill/>
        </p:spPr>
        <p:txBody>
          <a:bodyPr wrap="square" rtlCol="0">
            <a:spAutoFit/>
          </a:bodyPr>
          <a:lstStyle/>
          <a:p>
            <a:pPr algn="r"/>
            <a:r>
              <a:rPr lang="en-US" sz="1300" i="1" dirty="0"/>
              <a:t>Source: Oncor Electric Delivery Company</a:t>
            </a:r>
          </a:p>
        </p:txBody>
      </p:sp>
      <p:pic>
        <p:nvPicPr>
          <p:cNvPr id="3" name="Picture 2" descr="gri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6027" y="851187"/>
            <a:ext cx="5765456" cy="5333048"/>
          </a:xfrm>
          <a:prstGeom prst="rect">
            <a:avLst/>
          </a:prstGeom>
        </p:spPr>
      </p:pic>
      <p:sp>
        <p:nvSpPr>
          <p:cNvPr id="9" name="Rounded Rectangle 8"/>
          <p:cNvSpPr/>
          <p:nvPr/>
        </p:nvSpPr>
        <p:spPr>
          <a:xfrm>
            <a:off x="1735377" y="3721099"/>
            <a:ext cx="1807923" cy="965201"/>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0" y="0"/>
            <a:ext cx="7416800" cy="762000"/>
          </a:xfrm>
        </p:spPr>
        <p:txBody>
          <a:bodyPr>
            <a:noAutofit/>
          </a:bodyPr>
          <a:lstStyle/>
          <a:p>
            <a:r>
              <a:rPr lang="en-US" dirty="0"/>
              <a:t>Traditional microgrids focus on single customers</a:t>
            </a:r>
          </a:p>
        </p:txBody>
      </p:sp>
    </p:spTree>
    <p:extLst>
      <p:ext uri="{BB962C8B-B14F-4D97-AF65-F5344CB8AC3E}">
        <p14:creationId xmlns:p14="http://schemas.microsoft.com/office/powerpoint/2010/main" val="3646799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idx="4294967295"/>
          </p:nvPr>
        </p:nvSpPr>
        <p:spPr>
          <a:xfrm>
            <a:off x="0" y="0"/>
            <a:ext cx="7315200" cy="762000"/>
          </a:xfrm>
        </p:spPr>
        <p:txBody>
          <a:bodyPr>
            <a:noAutofit/>
          </a:bodyPr>
          <a:lstStyle/>
          <a:p>
            <a:pPr algn="l"/>
            <a:r>
              <a:rPr lang="en-US" sz="2400" b="1" dirty="0">
                <a:solidFill>
                  <a:srgbClr val="FFFFFF"/>
                </a:solidFill>
                <a:latin typeface="Arial" charset="0"/>
                <a:cs typeface="Arial" charset="0"/>
              </a:rPr>
              <a:t>Community Microgrids </a:t>
            </a:r>
            <a:br>
              <a:rPr lang="en-US" sz="2400" b="1" dirty="0">
                <a:solidFill>
                  <a:srgbClr val="FFFFFF"/>
                </a:solidFill>
                <a:latin typeface="Arial" charset="0"/>
                <a:cs typeface="Arial" charset="0"/>
              </a:rPr>
            </a:br>
            <a:r>
              <a:rPr lang="en-US" sz="2400" b="1" dirty="0">
                <a:solidFill>
                  <a:srgbClr val="FFFFFF"/>
                </a:solidFill>
                <a:latin typeface="Arial" charset="0"/>
                <a:cs typeface="Arial" charset="0"/>
              </a:rPr>
              <a:t>serve thousands of customers</a:t>
            </a:r>
          </a:p>
        </p:txBody>
      </p:sp>
      <p:sp>
        <p:nvSpPr>
          <p:cNvPr id="34819" name="TextBox 2"/>
          <p:cNvSpPr txBox="1">
            <a:spLocks noChangeArrowheads="1"/>
          </p:cNvSpPr>
          <p:nvPr/>
        </p:nvSpPr>
        <p:spPr bwMode="auto">
          <a:xfrm>
            <a:off x="1928813" y="2947988"/>
            <a:ext cx="184150" cy="369887"/>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5" name="Picture 4" descr="Clean Coalition Logo_no tagline_updated_slideshowedit_zf2 yellow_final2.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31217" y="46181"/>
            <a:ext cx="1612783" cy="676656"/>
          </a:xfrm>
          <a:prstGeom prst="rect">
            <a:avLst/>
          </a:prstGeom>
        </p:spPr>
      </p:pic>
      <p:sp>
        <p:nvSpPr>
          <p:cNvPr id="8" name="TextBox 7"/>
          <p:cNvSpPr txBox="1"/>
          <p:nvPr/>
        </p:nvSpPr>
        <p:spPr>
          <a:xfrm>
            <a:off x="5645150" y="6183124"/>
            <a:ext cx="3340100" cy="292388"/>
          </a:xfrm>
          <a:prstGeom prst="rect">
            <a:avLst/>
          </a:prstGeom>
          <a:noFill/>
        </p:spPr>
        <p:txBody>
          <a:bodyPr wrap="square" rtlCol="0">
            <a:spAutoFit/>
          </a:bodyPr>
          <a:lstStyle/>
          <a:p>
            <a:pPr algn="r"/>
            <a:r>
              <a:rPr lang="en-US" sz="1300" i="1" dirty="0"/>
              <a:t>Source: Oncor Electric Delivery Company</a:t>
            </a:r>
          </a:p>
        </p:txBody>
      </p:sp>
      <p:pic>
        <p:nvPicPr>
          <p:cNvPr id="3" name="Picture 2" descr="gri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96027" y="851187"/>
            <a:ext cx="5765456" cy="5333048"/>
          </a:xfrm>
          <a:prstGeom prst="rect">
            <a:avLst/>
          </a:prstGeom>
        </p:spPr>
      </p:pic>
      <p:sp>
        <p:nvSpPr>
          <p:cNvPr id="4" name="Rounded Rectangle 3"/>
          <p:cNvSpPr/>
          <p:nvPr/>
        </p:nvSpPr>
        <p:spPr>
          <a:xfrm>
            <a:off x="850900" y="2716559"/>
            <a:ext cx="7023100" cy="3467676"/>
          </a:xfrm>
          <a:prstGeom prst="roundRect">
            <a:avLst/>
          </a:prstGeom>
          <a:noFill/>
          <a:ln w="825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406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151773</TotalTime>
  <Words>4387</Words>
  <Application>Microsoft Macintosh PowerPoint</Application>
  <PresentationFormat>On-screen Show (4:3)</PresentationFormat>
  <Paragraphs>701</Paragraphs>
  <Slides>59</Slides>
  <Notes>45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ＭＳ Ｐゴシック</vt:lpstr>
      <vt:lpstr>Arial</vt:lpstr>
      <vt:lpstr>Calibri</vt:lpstr>
      <vt:lpstr>Helvetica</vt:lpstr>
      <vt:lpstr>Informatic</vt:lpstr>
      <vt:lpstr>Lucida Grande</vt:lpstr>
      <vt:lpstr>Mangal</vt:lpstr>
      <vt:lpstr>Wingdings</vt:lpstr>
      <vt:lpstr>Office Theme</vt:lpstr>
      <vt:lpstr>PowerPoint Presentation</vt:lpstr>
      <vt:lpstr>GoToWebinar FAQ</vt:lpstr>
      <vt:lpstr>Today’s presenter</vt:lpstr>
      <vt:lpstr>Clean Coalition (nonprofit) mission</vt:lpstr>
      <vt:lpstr>Expertise areas</vt:lpstr>
      <vt:lpstr>PowerPoint Presentation</vt:lpstr>
      <vt:lpstr>Energy is critical infrastructure</vt:lpstr>
      <vt:lpstr>Traditional microgrids focus on single customers</vt:lpstr>
      <vt:lpstr>Community Microgrids  serve thousands of customers</vt:lpstr>
      <vt:lpstr>Community Microgrids: The grid of the future</vt:lpstr>
      <vt:lpstr>Community Microgrids: Why?</vt:lpstr>
      <vt:lpstr>Community Microgrids feature “local balancing”</vt:lpstr>
      <vt:lpstr>Local balancing offers multiple economic benefits</vt:lpstr>
      <vt:lpstr>Example: Local balancing optimizations</vt:lpstr>
      <vt:lpstr>PowerPoint Presentation</vt:lpstr>
      <vt:lpstr>Example: California</vt:lpstr>
      <vt:lpstr>Example: New York</vt:lpstr>
      <vt:lpstr>New York:  Long Island Community Microgrid</vt:lpstr>
      <vt:lpstr>PowerPoint Presentation</vt:lpstr>
      <vt:lpstr>California:  Montecito Community Microgrid map view</vt:lpstr>
      <vt:lpstr>Montecito Community Microgrid block diagram</vt:lpstr>
      <vt:lpstr>Examples: many other states</vt:lpstr>
      <vt:lpstr>Moving forward: Puerto Rico</vt:lpstr>
      <vt:lpstr>Moving forward: Puerto Rico</vt:lpstr>
      <vt:lpstr>PowerPoint Presentation</vt:lpstr>
      <vt:lpstr>Sonoma Community Microgrid Initiative</vt:lpstr>
      <vt:lpstr>Sonoma Community Microgrid Initiative:  Benefits Analysis</vt:lpstr>
      <vt:lpstr>Sonoma Community Microgrid Initiative:  Example Location 1</vt:lpstr>
      <vt:lpstr>Sonoma Community Microgrid Initiative</vt:lpstr>
      <vt:lpstr>Example: Larkfield and Old Redwood Highway Area Community Microgrid block diagram</vt:lpstr>
      <vt:lpstr>Example Community Microgrid Elements</vt:lpstr>
      <vt:lpstr>Example Sonoma Community Microgrid Elements: Fulton substation area</vt:lpstr>
      <vt:lpstr>Hospital Cluster</vt:lpstr>
      <vt:lpstr>Cardinal Newman High School Cluster</vt:lpstr>
      <vt:lpstr>Larkfield Shopping Center Cluster</vt:lpstr>
      <vt:lpstr>ICA Feeder Map with clusters circled</vt:lpstr>
      <vt:lpstr>Sonoma Community Microgrid Initiative:  Example Location 2</vt:lpstr>
      <vt:lpstr>Sonoma Community Microgrid Initiative:  Locations</vt:lpstr>
      <vt:lpstr>Example Sonoma Community Microgrid elements: Monroe substation area</vt:lpstr>
      <vt:lpstr>Kaiser Medical Center and Foundation Hospital </vt:lpstr>
      <vt:lpstr>Sonoma County Government Buildings Cluster </vt:lpstr>
      <vt:lpstr>Commercial and Industrial Cluster</vt:lpstr>
      <vt:lpstr>Sonoma Community Microgrid Initiative:  Utility Support</vt:lpstr>
      <vt:lpstr>Sonoma Community Microgrid Initiative:  Utility Support</vt:lpstr>
      <vt:lpstr>Sonoma Community Microgrid Initiative: Homes and buildings as grid partners</vt:lpstr>
      <vt:lpstr>Sonoma Community Microgrid Initiative: Homes and buildings as grid partners</vt:lpstr>
      <vt:lpstr>Sonoma Advanced Energy Rebuild for Homes</vt:lpstr>
      <vt:lpstr>Sonoma Advanced Energy Rebuild for Homes</vt:lpstr>
      <vt:lpstr>Sonoma Community Microgrid Initiative</vt:lpstr>
      <vt:lpstr>Thank you. Any questions?</vt:lpstr>
      <vt:lpstr>Thank you. Any questions?</vt:lpstr>
      <vt:lpstr>Example: Vermont</vt:lpstr>
      <vt:lpstr>Example: Massachusetts</vt:lpstr>
      <vt:lpstr>Example: Connecticut</vt:lpstr>
      <vt:lpstr>Example: Illinois</vt:lpstr>
      <vt:lpstr>Example: Minnesota</vt:lpstr>
      <vt:lpstr>Example:  Local Balancing optimizations</vt:lpstr>
      <vt:lpstr>Example:  Local Balancing optimizations</vt:lpstr>
      <vt:lpstr>Example:  Local Balancing optimizations</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Germany Has Cheapest Solar in World (US$0.12/kWh)</dc:title>
  <dc:creator>John Bernhardt</dc:creator>
  <cp:lastModifiedBy>Josh Valentine</cp:lastModifiedBy>
  <cp:revision>4208</cp:revision>
  <cp:lastPrinted>2018-03-08T17:18:46Z</cp:lastPrinted>
  <dcterms:created xsi:type="dcterms:W3CDTF">2012-03-12T23:09:52Z</dcterms:created>
  <dcterms:modified xsi:type="dcterms:W3CDTF">2018-03-08T21:34:58Z</dcterms:modified>
</cp:coreProperties>
</file>