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39"/>
  </p:notesMasterIdLst>
  <p:handoutMasterIdLst>
    <p:handoutMasterId r:id="rId40"/>
  </p:handoutMasterIdLst>
  <p:sldIdLst>
    <p:sldId id="1064" r:id="rId2"/>
    <p:sldId id="561" r:id="rId3"/>
    <p:sldId id="1075" r:id="rId4"/>
    <p:sldId id="1076" r:id="rId5"/>
    <p:sldId id="1065" r:id="rId6"/>
    <p:sldId id="1096" r:id="rId7"/>
    <p:sldId id="1086" r:id="rId8"/>
    <p:sldId id="1072" r:id="rId9"/>
    <p:sldId id="1079" r:id="rId10"/>
    <p:sldId id="1080" r:id="rId11"/>
    <p:sldId id="1073" r:id="rId12"/>
    <p:sldId id="1081" r:id="rId13"/>
    <p:sldId id="1082" r:id="rId14"/>
    <p:sldId id="1084" r:id="rId15"/>
    <p:sldId id="1083" r:id="rId16"/>
    <p:sldId id="1085" r:id="rId17"/>
    <p:sldId id="1087" r:id="rId18"/>
    <p:sldId id="600" r:id="rId19"/>
    <p:sldId id="516" r:id="rId20"/>
    <p:sldId id="564" r:id="rId21"/>
    <p:sldId id="1093" r:id="rId22"/>
    <p:sldId id="1095" r:id="rId23"/>
    <p:sldId id="1074" r:id="rId24"/>
    <p:sldId id="1066" r:id="rId25"/>
    <p:sldId id="1070" r:id="rId26"/>
    <p:sldId id="1067" r:id="rId27"/>
    <p:sldId id="1068" r:id="rId28"/>
    <p:sldId id="1089" r:id="rId29"/>
    <p:sldId id="1091" r:id="rId30"/>
    <p:sldId id="651" r:id="rId31"/>
    <p:sldId id="1094" r:id="rId32"/>
    <p:sldId id="653" r:id="rId33"/>
    <p:sldId id="654" r:id="rId34"/>
    <p:sldId id="1088" r:id="rId35"/>
    <p:sldId id="1090" r:id="rId36"/>
    <p:sldId id="1077" r:id="rId37"/>
    <p:sldId id="1078" r:id="rId38"/>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ine Foshay" initials="AF" lastIdx="1" clrIdx="0">
    <p:extLst/>
  </p:cmAuthor>
  <p:cmAuthor id="2" name="Angeline Foshay" initials="AF [2]" lastIdx="1" clrIdx="1">
    <p:extLst/>
  </p:cmAuthor>
  <p:cmAuthor id="3" name="Angeline Foshay" initials="AF [2] [2]"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99FF"/>
    <a:srgbClr val="66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55" autoAdjust="0"/>
    <p:restoredTop sz="95936" autoAdjust="0"/>
  </p:normalViewPr>
  <p:slideViewPr>
    <p:cSldViewPr snapToGrid="0" snapToObjects="1">
      <p:cViewPr varScale="1">
        <p:scale>
          <a:sx n="114" d="100"/>
          <a:sy n="114" d="100"/>
        </p:scale>
        <p:origin x="190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Johnathon\Downloads\Copy%20of%20german%20pv%202010%20data%20analysis%20v2%20short%20(3).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Potential Service Restoration Timeframes (M7.9 Earthquake)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Sheet1!$A$17</c:f>
              <c:strCache>
                <c:ptCount val="1"/>
                <c:pt idx="0">
                  <c:v>Gas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Sheet1!$B$19:$K$19</c:f>
              <c:strCache>
                <c:ptCount val="10"/>
                <c:pt idx="0">
                  <c:v>1 day</c:v>
                </c:pt>
                <c:pt idx="1">
                  <c:v>2 days</c:v>
                </c:pt>
                <c:pt idx="2">
                  <c:v>3 days</c:v>
                </c:pt>
                <c:pt idx="3">
                  <c:v>1 week</c:v>
                </c:pt>
                <c:pt idx="4">
                  <c:v>2 weeks</c:v>
                </c:pt>
                <c:pt idx="5">
                  <c:v>3 weeks</c:v>
                </c:pt>
                <c:pt idx="6">
                  <c:v>1 month</c:v>
                </c:pt>
                <c:pt idx="7">
                  <c:v>2 months</c:v>
                </c:pt>
                <c:pt idx="8">
                  <c:v>3 months</c:v>
                </c:pt>
                <c:pt idx="9">
                  <c:v>6 months</c:v>
                </c:pt>
              </c:strCache>
            </c:strRef>
          </c:cat>
          <c:val>
            <c:numRef>
              <c:f>Sheet1!$B$17:$K$17</c:f>
              <c:numCache>
                <c:formatCode>General</c:formatCode>
                <c:ptCount val="10"/>
                <c:pt idx="0">
                  <c:v>0</c:v>
                </c:pt>
                <c:pt idx="1">
                  <c:v>0</c:v>
                </c:pt>
                <c:pt idx="2">
                  <c:v>0</c:v>
                </c:pt>
                <c:pt idx="3">
                  <c:v>0</c:v>
                </c:pt>
                <c:pt idx="4">
                  <c:v>2.5</c:v>
                </c:pt>
                <c:pt idx="5">
                  <c:v>5</c:v>
                </c:pt>
                <c:pt idx="6">
                  <c:v>10</c:v>
                </c:pt>
                <c:pt idx="7">
                  <c:v>30</c:v>
                </c:pt>
                <c:pt idx="8">
                  <c:v>65</c:v>
                </c:pt>
                <c:pt idx="9">
                  <c:v>100</c:v>
                </c:pt>
              </c:numCache>
            </c:numRef>
          </c:val>
          <c:smooth val="0"/>
          <c:extLst>
            <c:ext xmlns:c16="http://schemas.microsoft.com/office/drawing/2014/chart" uri="{C3380CC4-5D6E-409C-BE32-E72D297353CC}">
              <c16:uniqueId val="{00000000-92E7-B64D-9700-C1D6C29350B1}"/>
            </c:ext>
          </c:extLst>
        </c:ser>
        <c:ser>
          <c:idx val="1"/>
          <c:order val="1"/>
          <c:tx>
            <c:strRef>
              <c:f>Sheet1!$A$18</c:f>
              <c:strCache>
                <c:ptCount val="1"/>
                <c:pt idx="0">
                  <c:v>Electricity</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Sheet1!$B$19:$K$19</c:f>
              <c:strCache>
                <c:ptCount val="10"/>
                <c:pt idx="0">
                  <c:v>1 day</c:v>
                </c:pt>
                <c:pt idx="1">
                  <c:v>2 days</c:v>
                </c:pt>
                <c:pt idx="2">
                  <c:v>3 days</c:v>
                </c:pt>
                <c:pt idx="3">
                  <c:v>1 week</c:v>
                </c:pt>
                <c:pt idx="4">
                  <c:v>2 weeks</c:v>
                </c:pt>
                <c:pt idx="5">
                  <c:v>3 weeks</c:v>
                </c:pt>
                <c:pt idx="6">
                  <c:v>1 month</c:v>
                </c:pt>
                <c:pt idx="7">
                  <c:v>2 months</c:v>
                </c:pt>
                <c:pt idx="8">
                  <c:v>3 months</c:v>
                </c:pt>
                <c:pt idx="9">
                  <c:v>6 months</c:v>
                </c:pt>
              </c:strCache>
            </c:strRef>
          </c:cat>
          <c:val>
            <c:numRef>
              <c:f>Sheet1!$B$18:$K$18</c:f>
              <c:numCache>
                <c:formatCode>General</c:formatCode>
                <c:ptCount val="10"/>
                <c:pt idx="0">
                  <c:v>5</c:v>
                </c:pt>
                <c:pt idx="1">
                  <c:v>25</c:v>
                </c:pt>
                <c:pt idx="2">
                  <c:v>60</c:v>
                </c:pt>
                <c:pt idx="3">
                  <c:v>95</c:v>
                </c:pt>
                <c:pt idx="4">
                  <c:v>97</c:v>
                </c:pt>
                <c:pt idx="5">
                  <c:v>98.5</c:v>
                </c:pt>
                <c:pt idx="6">
                  <c:v>100</c:v>
                </c:pt>
                <c:pt idx="7">
                  <c:v>100</c:v>
                </c:pt>
                <c:pt idx="8">
                  <c:v>100</c:v>
                </c:pt>
                <c:pt idx="9">
                  <c:v>100</c:v>
                </c:pt>
              </c:numCache>
            </c:numRef>
          </c:val>
          <c:smooth val="0"/>
          <c:extLst>
            <c:ext xmlns:c16="http://schemas.microsoft.com/office/drawing/2014/chart" uri="{C3380CC4-5D6E-409C-BE32-E72D297353CC}">
              <c16:uniqueId val="{00000001-92E7-B64D-9700-C1D6C29350B1}"/>
            </c:ext>
          </c:extLst>
        </c:ser>
        <c:dLbls>
          <c:dLblPos val="ctr"/>
          <c:showLegendKey val="0"/>
          <c:showVal val="1"/>
          <c:showCatName val="0"/>
          <c:showSerName val="0"/>
          <c:showPercent val="0"/>
          <c:showBubbleSize val="0"/>
        </c:dLbls>
        <c:marker val="1"/>
        <c:smooth val="0"/>
        <c:axId val="115385304"/>
        <c:axId val="115384912"/>
      </c:lineChart>
      <c:catAx>
        <c:axId val="1153853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15384912"/>
        <c:crosses val="autoZero"/>
        <c:auto val="1"/>
        <c:lblAlgn val="ctr"/>
        <c:lblOffset val="100"/>
        <c:noMultiLvlLbl val="0"/>
      </c:catAx>
      <c:valAx>
        <c:axId val="115384912"/>
        <c:scaling>
          <c:orientation val="minMax"/>
          <c:max val="1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1538530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pt idx="0">
                  <c:v>California</c:v>
                </c:pt>
              </c:strCache>
            </c:strRef>
          </c:tx>
          <c:spPr>
            <a:solidFill>
              <a:srgbClr val="FF0000"/>
            </a:solidFill>
            <a:ln w="3175">
              <a:solidFill>
                <a:sysClr val="windowText" lastClr="000000"/>
              </a:solidFill>
            </a:ln>
          </c:spPr>
          <c:invertIfNegative val="0"/>
          <c:cat>
            <c:numRef>
              <c:f>Sheet1!$B$1:$I$1</c:f>
              <c:numCache>
                <c:formatCode>General</c:formatCode>
                <c:ptCount val="8"/>
                <c:pt idx="0">
                  <c:v>2002</c:v>
                </c:pt>
                <c:pt idx="1">
                  <c:v>2006</c:v>
                </c:pt>
                <c:pt idx="2">
                  <c:v>2007</c:v>
                </c:pt>
                <c:pt idx="3">
                  <c:v>2008</c:v>
                </c:pt>
                <c:pt idx="4">
                  <c:v>2009</c:v>
                </c:pt>
                <c:pt idx="5">
                  <c:v>2010</c:v>
                </c:pt>
                <c:pt idx="6">
                  <c:v>2011</c:v>
                </c:pt>
                <c:pt idx="7">
                  <c:v>2012</c:v>
                </c:pt>
              </c:numCache>
            </c:numRef>
          </c:cat>
          <c:val>
            <c:numRef>
              <c:f>Sheet1!$B$2:$I$2</c:f>
              <c:numCache>
                <c:formatCode>_(* #,##0_);_(* \(#,##0\);_(* "-"??_);_(@_)</c:formatCode>
                <c:ptCount val="8"/>
                <c:pt idx="0">
                  <c:v>450</c:v>
                </c:pt>
                <c:pt idx="1">
                  <c:v>550</c:v>
                </c:pt>
                <c:pt idx="2">
                  <c:v>610</c:v>
                </c:pt>
                <c:pt idx="3">
                  <c:v>770</c:v>
                </c:pt>
                <c:pt idx="4">
                  <c:v>990</c:v>
                </c:pt>
                <c:pt idx="5">
                  <c:v>1290</c:v>
                </c:pt>
                <c:pt idx="6">
                  <c:v>1832</c:v>
                </c:pt>
                <c:pt idx="7">
                  <c:v>2877</c:v>
                </c:pt>
              </c:numCache>
            </c:numRef>
          </c:val>
          <c:extLst>
            <c:ext xmlns:c16="http://schemas.microsoft.com/office/drawing/2014/chart" uri="{C3380CC4-5D6E-409C-BE32-E72D297353CC}">
              <c16:uniqueId val="{00000000-900A-C246-85A8-FA9710812548}"/>
            </c:ext>
          </c:extLst>
        </c:ser>
        <c:ser>
          <c:idx val="1"/>
          <c:order val="1"/>
          <c:tx>
            <c:strRef>
              <c:f>Sheet1!$A$3</c:f>
              <c:strCache>
                <c:ptCount val="1"/>
                <c:pt idx="0">
                  <c:v>Germany</c:v>
                </c:pt>
              </c:strCache>
            </c:strRef>
          </c:tx>
          <c:spPr>
            <a:solidFill>
              <a:srgbClr val="66FF33"/>
            </a:solidFill>
            <a:ln w="3175">
              <a:solidFill>
                <a:sysClr val="windowText" lastClr="000000"/>
              </a:solidFill>
            </a:ln>
          </c:spPr>
          <c:invertIfNegative val="0"/>
          <c:cat>
            <c:numRef>
              <c:f>Sheet1!$B$1:$I$1</c:f>
              <c:numCache>
                <c:formatCode>General</c:formatCode>
                <c:ptCount val="8"/>
                <c:pt idx="0">
                  <c:v>2002</c:v>
                </c:pt>
                <c:pt idx="1">
                  <c:v>2006</c:v>
                </c:pt>
                <c:pt idx="2">
                  <c:v>2007</c:v>
                </c:pt>
                <c:pt idx="3">
                  <c:v>2008</c:v>
                </c:pt>
                <c:pt idx="4">
                  <c:v>2009</c:v>
                </c:pt>
                <c:pt idx="5">
                  <c:v>2010</c:v>
                </c:pt>
                <c:pt idx="6">
                  <c:v>2011</c:v>
                </c:pt>
                <c:pt idx="7">
                  <c:v>2012</c:v>
                </c:pt>
              </c:numCache>
            </c:numRef>
          </c:cat>
          <c:val>
            <c:numRef>
              <c:f>Sheet1!$B$3:$I$3</c:f>
              <c:numCache>
                <c:formatCode>_(* #,##0_);_(* \(#,##0\);_(* "-"??_);_(@_)</c:formatCode>
                <c:ptCount val="8"/>
                <c:pt idx="0">
                  <c:v>296</c:v>
                </c:pt>
                <c:pt idx="1">
                  <c:v>2899</c:v>
                </c:pt>
                <c:pt idx="2">
                  <c:v>4170</c:v>
                </c:pt>
                <c:pt idx="3">
                  <c:v>6120</c:v>
                </c:pt>
                <c:pt idx="4">
                  <c:v>10566</c:v>
                </c:pt>
                <c:pt idx="5">
                  <c:v>17554</c:v>
                </c:pt>
                <c:pt idx="6">
                  <c:v>25039</c:v>
                </c:pt>
                <c:pt idx="7">
                  <c:v>32643</c:v>
                </c:pt>
              </c:numCache>
            </c:numRef>
          </c:val>
          <c:extLst>
            <c:ext xmlns:c16="http://schemas.microsoft.com/office/drawing/2014/chart" uri="{C3380CC4-5D6E-409C-BE32-E72D297353CC}">
              <c16:uniqueId val="{00000001-900A-C246-85A8-FA9710812548}"/>
            </c:ext>
          </c:extLst>
        </c:ser>
        <c:dLbls>
          <c:showLegendKey val="0"/>
          <c:showVal val="0"/>
          <c:showCatName val="0"/>
          <c:showSerName val="0"/>
          <c:showPercent val="0"/>
          <c:showBubbleSize val="0"/>
        </c:dLbls>
        <c:gapWidth val="150"/>
        <c:shape val="box"/>
        <c:axId val="-1196073072"/>
        <c:axId val="-1196078800"/>
        <c:axId val="0"/>
      </c:bar3DChart>
      <c:catAx>
        <c:axId val="-1196073072"/>
        <c:scaling>
          <c:orientation val="minMax"/>
        </c:scaling>
        <c:delete val="0"/>
        <c:axPos val="b"/>
        <c:numFmt formatCode="General" sourceLinked="1"/>
        <c:majorTickMark val="out"/>
        <c:minorTickMark val="none"/>
        <c:tickLblPos val="nextTo"/>
        <c:crossAx val="-1196078800"/>
        <c:crosses val="autoZero"/>
        <c:auto val="1"/>
        <c:lblAlgn val="ctr"/>
        <c:lblOffset val="100"/>
        <c:noMultiLvlLbl val="0"/>
      </c:catAx>
      <c:valAx>
        <c:axId val="-1196078800"/>
        <c:scaling>
          <c:orientation val="minMax"/>
        </c:scaling>
        <c:delete val="0"/>
        <c:axPos val="l"/>
        <c:majorGridlines/>
        <c:numFmt formatCode="_(* #,##0_);_(* \(#,##0\);_(* &quot;-&quot;??_);_(@_)" sourceLinked="1"/>
        <c:majorTickMark val="out"/>
        <c:minorTickMark val="none"/>
        <c:tickLblPos val="nextTo"/>
        <c:txPr>
          <a:bodyPr/>
          <a:lstStyle/>
          <a:p>
            <a:pPr>
              <a:defRPr sz="1200"/>
            </a:pPr>
            <a:endParaRPr lang="en-US"/>
          </a:p>
        </c:txPr>
        <c:crossAx val="-1196073072"/>
        <c:crosses val="autoZero"/>
        <c:crossBetween val="between"/>
      </c:valAx>
    </c:plotArea>
    <c:legend>
      <c:legendPos val="r"/>
      <c:layout>
        <c:manualLayout>
          <c:xMode val="edge"/>
          <c:yMode val="edge"/>
          <c:x val="0.8624008005414"/>
          <c:y val="0.44750968538221703"/>
          <c:w val="0.12749024370904399"/>
          <c:h val="0.10498062923556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i="1" u="none" dirty="0">
                <a:latin typeface="Arial"/>
                <a:cs typeface="Arial"/>
              </a:rPr>
              <a:t>German Solar Capacity Installed through 2012</a:t>
            </a:r>
          </a:p>
        </c:rich>
      </c:tx>
      <c:overlay val="0"/>
      <c:spPr>
        <a:noFill/>
        <a:ln w="25400">
          <a:noFill/>
        </a:ln>
      </c:spPr>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16924978127734"/>
          <c:y val="0.12299465240642"/>
          <c:w val="0.856509623797025"/>
          <c:h val="0.78319959085996405"/>
        </c:manualLayout>
      </c:layout>
      <c:bar3DChart>
        <c:barDir val="col"/>
        <c:grouping val="clustered"/>
        <c:varyColors val="0"/>
        <c:ser>
          <c:idx val="0"/>
          <c:order val="0"/>
          <c:spPr>
            <a:solidFill>
              <a:srgbClr val="4078B9"/>
            </a:solidFill>
            <a:ln>
              <a:solidFill>
                <a:srgbClr val="4078B9"/>
              </a:solidFill>
            </a:ln>
          </c:spPr>
          <c:invertIfNegative val="0"/>
          <c:cat>
            <c:strRef>
              <c:f>summary!$B$8:$B$12</c:f>
              <c:strCache>
                <c:ptCount val="5"/>
                <c:pt idx="0">
                  <c:v>up to 10 kW</c:v>
                </c:pt>
                <c:pt idx="1">
                  <c:v>10 to 30 kW</c:v>
                </c:pt>
                <c:pt idx="2">
                  <c:v>30 to 100 kW</c:v>
                </c:pt>
                <c:pt idx="3">
                  <c:v>100 kW to 1 MW</c:v>
                </c:pt>
                <c:pt idx="4">
                  <c:v>over 1 MW</c:v>
                </c:pt>
              </c:strCache>
            </c:strRef>
          </c:cat>
          <c:val>
            <c:numRef>
              <c:f>summary!$C$8:$C$12</c:f>
              <c:numCache>
                <c:formatCode>_(* #,##0_);_(* \(#,##0\);_(* "-"??_);_(@_)</c:formatCode>
                <c:ptCount val="5"/>
                <c:pt idx="0">
                  <c:v>688186.15100002754</c:v>
                </c:pt>
                <c:pt idx="1">
                  <c:v>1928885.67599999</c:v>
                </c:pt>
                <c:pt idx="2">
                  <c:v>1721968.95</c:v>
                </c:pt>
                <c:pt idx="3">
                  <c:v>1665573.7239999999</c:v>
                </c:pt>
                <c:pt idx="4">
                  <c:v>1403664.8659999999</c:v>
                </c:pt>
              </c:numCache>
            </c:numRef>
          </c:val>
          <c:extLst>
            <c:ext xmlns:c16="http://schemas.microsoft.com/office/drawing/2014/chart" uri="{C3380CC4-5D6E-409C-BE32-E72D297353CC}">
              <c16:uniqueId val="{00000000-0B4B-A344-B318-18F29BD76D8F}"/>
            </c:ext>
          </c:extLst>
        </c:ser>
        <c:dLbls>
          <c:showLegendKey val="0"/>
          <c:showVal val="0"/>
          <c:showCatName val="0"/>
          <c:showSerName val="0"/>
          <c:showPercent val="0"/>
          <c:showBubbleSize val="0"/>
        </c:dLbls>
        <c:gapWidth val="150"/>
        <c:shape val="box"/>
        <c:axId val="-1192252352"/>
        <c:axId val="-1192250576"/>
        <c:axId val="0"/>
      </c:bar3DChart>
      <c:catAx>
        <c:axId val="-1192252352"/>
        <c:scaling>
          <c:orientation val="minMax"/>
        </c:scaling>
        <c:delete val="0"/>
        <c:axPos val="b"/>
        <c:numFmt formatCode="General" sourceLinked="1"/>
        <c:majorTickMark val="out"/>
        <c:minorTickMark val="none"/>
        <c:tickLblPos val="nextTo"/>
        <c:txPr>
          <a:bodyPr/>
          <a:lstStyle/>
          <a:p>
            <a:pPr>
              <a:defRPr sz="1400"/>
            </a:pPr>
            <a:endParaRPr lang="en-US"/>
          </a:p>
        </c:txPr>
        <c:crossAx val="-1192250576"/>
        <c:crosses val="autoZero"/>
        <c:auto val="1"/>
        <c:lblAlgn val="ctr"/>
        <c:lblOffset val="100"/>
        <c:noMultiLvlLbl val="0"/>
      </c:catAx>
      <c:valAx>
        <c:axId val="-1192250576"/>
        <c:scaling>
          <c:orientation val="minMax"/>
        </c:scaling>
        <c:delete val="0"/>
        <c:axPos val="l"/>
        <c:majorGridlines/>
        <c:title>
          <c:tx>
            <c:rich>
              <a:bodyPr rot="-5400000" vert="horz"/>
              <a:lstStyle/>
              <a:p>
                <a:pPr>
                  <a:defRPr sz="1200" b="0"/>
                </a:pPr>
                <a:r>
                  <a:rPr lang="en-US" sz="1600" b="0" dirty="0"/>
                  <a:t>MW</a:t>
                </a:r>
              </a:p>
            </c:rich>
          </c:tx>
          <c:layout>
            <c:manualLayout>
              <c:xMode val="edge"/>
              <c:yMode val="edge"/>
              <c:x val="2.4412182852143499E-2"/>
              <c:y val="0.51954543397592501"/>
            </c:manualLayout>
          </c:layout>
          <c:overlay val="0"/>
          <c:spPr>
            <a:noFill/>
            <a:ln w="25400">
              <a:noFill/>
            </a:ln>
          </c:spPr>
        </c:title>
        <c:numFmt formatCode="_(* #,##0_);_(* \(#,##0\);_(* &quot;-&quot;??_);_(@_)" sourceLinked="1"/>
        <c:majorTickMark val="out"/>
        <c:minorTickMark val="none"/>
        <c:tickLblPos val="nextTo"/>
        <c:txPr>
          <a:bodyPr/>
          <a:lstStyle/>
          <a:p>
            <a:pPr>
              <a:defRPr sz="1400"/>
            </a:pPr>
            <a:endParaRPr lang="en-US"/>
          </a:p>
        </c:txPr>
        <c:crossAx val="-1192252352"/>
        <c:crosses val="autoZero"/>
        <c:crossBetween val="between"/>
        <c:dispUnits>
          <c:builtInUnit val="thousands"/>
        </c:dispUnits>
      </c:valAx>
      <c:spPr>
        <a:noFill/>
        <a:ln w="25400">
          <a:noFill/>
        </a:ln>
      </c:spPr>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0.02555</cdr:x>
      <cdr:y>0.23535</cdr:y>
    </cdr:from>
    <cdr:to>
      <cdr:x>0.26235</cdr:x>
      <cdr:y>0.38768</cdr:y>
    </cdr:to>
    <cdr:sp macro="" textlink="">
      <cdr:nvSpPr>
        <cdr:cNvPr id="2" name="TextBox 1">
          <a:extLst xmlns:a="http://schemas.openxmlformats.org/drawingml/2006/main">
            <a:ext uri="{FF2B5EF4-FFF2-40B4-BE49-F238E27FC236}">
              <a16:creationId xmlns:a16="http://schemas.microsoft.com/office/drawing/2014/main" id="{B76E56D9-A64B-5644-AAA7-B161A5C5DA45}"/>
            </a:ext>
          </a:extLst>
        </cdr:cNvPr>
        <cdr:cNvSpPr txBox="1"/>
      </cdr:nvSpPr>
      <cdr:spPr>
        <a:xfrm xmlns:a="http://schemas.openxmlformats.org/drawingml/2006/main">
          <a:off x="113379" y="1218438"/>
          <a:ext cx="1050807" cy="7886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60% electric customers restored in 3 days. </a:t>
          </a:r>
        </a:p>
      </cdr:txBody>
    </cdr:sp>
  </cdr:relSizeAnchor>
  <cdr:relSizeAnchor xmlns:cdr="http://schemas.openxmlformats.org/drawingml/2006/chartDrawing">
    <cdr:from>
      <cdr:x>0.23733</cdr:x>
      <cdr:y>0.38049</cdr:y>
    </cdr:from>
    <cdr:to>
      <cdr:x>0.29721</cdr:x>
      <cdr:y>0.45904</cdr:y>
    </cdr:to>
    <cdr:sp macro="" textlink="">
      <cdr:nvSpPr>
        <cdr:cNvPr id="3" name="Connector 2">
          <a:extLst xmlns:a="http://schemas.openxmlformats.org/drawingml/2006/main">
            <a:ext uri="{FF2B5EF4-FFF2-40B4-BE49-F238E27FC236}">
              <a16:creationId xmlns:a16="http://schemas.microsoft.com/office/drawing/2014/main" id="{447EBC9D-EA70-3040-9FA6-6A34424FBCB9}"/>
            </a:ext>
          </a:extLst>
        </cdr:cNvPr>
        <cdr:cNvSpPr/>
      </cdr:nvSpPr>
      <cdr:spPr>
        <a:xfrm xmlns:a="http://schemas.openxmlformats.org/drawingml/2006/main">
          <a:off x="1049749" y="1804448"/>
          <a:ext cx="264861" cy="372506"/>
        </a:xfrm>
        <a:prstGeom xmlns:a="http://schemas.openxmlformats.org/drawingml/2006/main" prst="flowChartConnector">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0.14382</cdr:x>
      <cdr:y>0.35371</cdr:y>
    </cdr:from>
    <cdr:to>
      <cdr:x>0.231</cdr:x>
      <cdr:y>0.39221</cdr:y>
    </cdr:to>
    <cdr:cxnSp macro="">
      <cdr:nvCxnSpPr>
        <cdr:cNvPr id="5" name="Straight Arrow Connector 4">
          <a:extLst xmlns:a="http://schemas.openxmlformats.org/drawingml/2006/main">
            <a:ext uri="{FF2B5EF4-FFF2-40B4-BE49-F238E27FC236}">
              <a16:creationId xmlns:a16="http://schemas.microsoft.com/office/drawing/2014/main" id="{99B8DB32-A340-D04A-88CB-ECB6BBEA3D86}"/>
            </a:ext>
          </a:extLst>
        </cdr:cNvPr>
        <cdr:cNvCxnSpPr/>
      </cdr:nvCxnSpPr>
      <cdr:spPr>
        <a:xfrm xmlns:a="http://schemas.openxmlformats.org/drawingml/2006/main">
          <a:off x="638217" y="1831214"/>
          <a:ext cx="386861" cy="19929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0.59049</cdr:x>
      <cdr:y>0.42617</cdr:y>
    </cdr:from>
    <cdr:to>
      <cdr:x>0.79106</cdr:x>
      <cdr:y>0.46152</cdr:y>
    </cdr:to>
    <cdr:cxnSp macro="">
      <cdr:nvCxnSpPr>
        <cdr:cNvPr id="7" name="Straight Arrow Connector 6">
          <a:extLst xmlns:a="http://schemas.openxmlformats.org/drawingml/2006/main">
            <a:ext uri="{FF2B5EF4-FFF2-40B4-BE49-F238E27FC236}">
              <a16:creationId xmlns:a16="http://schemas.microsoft.com/office/drawing/2014/main" id="{7A1009E1-6F45-5C41-AB0B-8A002A2CABAC}"/>
            </a:ext>
          </a:extLst>
        </cdr:cNvPr>
        <cdr:cNvCxnSpPr>
          <a:stCxn xmlns:a="http://schemas.openxmlformats.org/drawingml/2006/main" id="9" idx="0"/>
        </cdr:cNvCxnSpPr>
      </cdr:nvCxnSpPr>
      <cdr:spPr>
        <a:xfrm xmlns:a="http://schemas.openxmlformats.org/drawingml/2006/main" flipV="1">
          <a:off x="2620319" y="2206352"/>
          <a:ext cx="890052" cy="18298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0.48041</cdr:x>
      <cdr:y>0.47257</cdr:y>
    </cdr:from>
    <cdr:to>
      <cdr:x>0.66269</cdr:x>
      <cdr:y>0.53583</cdr:y>
    </cdr:to>
    <cdr:sp macro="" textlink="">
      <cdr:nvSpPr>
        <cdr:cNvPr id="8" name="TextBox 7">
          <a:extLst xmlns:a="http://schemas.openxmlformats.org/drawingml/2006/main">
            <a:ext uri="{FF2B5EF4-FFF2-40B4-BE49-F238E27FC236}">
              <a16:creationId xmlns:a16="http://schemas.microsoft.com/office/drawing/2014/main" id="{B0B0C65D-431F-8E47-A164-9D598722D6CD}"/>
            </a:ext>
          </a:extLst>
        </cdr:cNvPr>
        <cdr:cNvSpPr txBox="1"/>
      </cdr:nvSpPr>
      <cdr:spPr>
        <a:xfrm xmlns:a="http://schemas.openxmlformats.org/drawingml/2006/main">
          <a:off x="3484605" y="2215477"/>
          <a:ext cx="1322173" cy="2965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0.41633</cdr:x>
      <cdr:y>0.46152</cdr:y>
    </cdr:from>
    <cdr:to>
      <cdr:x>0.76465</cdr:x>
      <cdr:y>0.6345</cdr:y>
    </cdr:to>
    <cdr:sp macro="" textlink="">
      <cdr:nvSpPr>
        <cdr:cNvPr id="9" name="TextBox 8">
          <a:extLst xmlns:a="http://schemas.openxmlformats.org/drawingml/2006/main">
            <a:ext uri="{FF2B5EF4-FFF2-40B4-BE49-F238E27FC236}">
              <a16:creationId xmlns:a16="http://schemas.microsoft.com/office/drawing/2014/main" id="{AB2BFF13-CFDB-7E48-BA55-A8DCE0358ED2}"/>
            </a:ext>
          </a:extLst>
        </cdr:cNvPr>
        <cdr:cNvSpPr txBox="1"/>
      </cdr:nvSpPr>
      <cdr:spPr>
        <a:xfrm xmlns:a="http://schemas.openxmlformats.org/drawingml/2006/main">
          <a:off x="1847497" y="2389337"/>
          <a:ext cx="1545643" cy="8955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60% gas restoration takes </a:t>
          </a:r>
          <a:r>
            <a:rPr lang="en-US" dirty="0"/>
            <a:t>30</a:t>
          </a:r>
          <a:r>
            <a:rPr lang="en-US" sz="1100" dirty="0"/>
            <a:t> times longer than electricity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7753DB00-E5E7-FE4C-82FA-41858B8BB508}" type="datetimeFigureOut">
              <a:rPr lang="en-US" smtClean="0"/>
              <a:pPr/>
              <a:t>1/14/19</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3173F42F-5DDD-5940-934A-6CC8FC553EAC}" type="slidenum">
              <a:rPr lang="en-US" smtClean="0"/>
              <a:pPr/>
              <a:t>‹#›</a:t>
            </a:fld>
            <a:endParaRPr lang="en-US"/>
          </a:p>
        </p:txBody>
      </p:sp>
    </p:spTree>
    <p:extLst>
      <p:ext uri="{BB962C8B-B14F-4D97-AF65-F5344CB8AC3E}">
        <p14:creationId xmlns:p14="http://schemas.microsoft.com/office/powerpoint/2010/main" val="2344339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A61119C3-2D3A-D44F-8A94-02150682CDBD}" type="datetimeFigureOut">
              <a:rPr lang="en-US" smtClean="0"/>
              <a:pPr/>
              <a:t>1/14/19</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78BB393-29C9-4448-96C4-0DA85A6FFB62}" type="slidenum">
              <a:rPr lang="en-US" smtClean="0"/>
              <a:pPr/>
              <a:t>‹#›</a:t>
            </a:fld>
            <a:endParaRPr lang="en-US"/>
          </a:p>
        </p:txBody>
      </p:sp>
    </p:spTree>
    <p:extLst>
      <p:ext uri="{BB962C8B-B14F-4D97-AF65-F5344CB8AC3E}">
        <p14:creationId xmlns:p14="http://schemas.microsoft.com/office/powerpoint/2010/main" val="2641386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6196" fontAlgn="base">
              <a:spcBef>
                <a:spcPct val="0"/>
              </a:spcBef>
              <a:spcAft>
                <a:spcPct val="0"/>
              </a:spcAft>
              <a:defRPr/>
            </a:pPr>
            <a:fld id="{F6430095-C63B-4218-B85F-DEFDD5F2AA56}" type="slidenum">
              <a:rPr lang="en-US">
                <a:ea typeface="ＭＳ Ｐゴシック"/>
                <a:cs typeface="ＭＳ Ｐゴシック"/>
              </a:rPr>
              <a:pPr defTabSz="926196" fontAlgn="base">
                <a:spcBef>
                  <a:spcPct val="0"/>
                </a:spcBef>
                <a:spcAft>
                  <a:spcPct val="0"/>
                </a:spcAft>
                <a:defRPr/>
              </a:pPr>
              <a:t>1</a:t>
            </a:fld>
            <a:endParaRPr lang="en-US" dirty="0">
              <a:ea typeface="ＭＳ Ｐゴシック"/>
              <a:cs typeface="ＭＳ Ｐゴシック"/>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59045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2</a:t>
            </a:fld>
            <a:endParaRPr lang="en-US" sz="1200" dirty="0">
              <a:latin typeface="Calibri" pitchFamily="34" charset="0"/>
            </a:endParaRPr>
          </a:p>
        </p:txBody>
      </p:sp>
    </p:spTree>
    <p:extLst>
      <p:ext uri="{BB962C8B-B14F-4D97-AF65-F5344CB8AC3E}">
        <p14:creationId xmlns:p14="http://schemas.microsoft.com/office/powerpoint/2010/main" val="1602215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18</a:t>
            </a:fld>
            <a:endParaRPr lang="en-US"/>
          </a:p>
        </p:txBody>
      </p:sp>
    </p:spTree>
    <p:extLst>
      <p:ext uri="{BB962C8B-B14F-4D97-AF65-F5344CB8AC3E}">
        <p14:creationId xmlns:p14="http://schemas.microsoft.com/office/powerpoint/2010/main" val="869923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pPr/>
              <a:t>21</a:t>
            </a:fld>
            <a:endParaRPr lang="en-US"/>
          </a:p>
        </p:txBody>
      </p:sp>
    </p:spTree>
    <p:extLst>
      <p:ext uri="{BB962C8B-B14F-4D97-AF65-F5344CB8AC3E}">
        <p14:creationId xmlns:p14="http://schemas.microsoft.com/office/powerpoint/2010/main" val="167894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443698">
              <a:defRPr/>
            </a:pPr>
            <a:endParaRPr lang="en-US" dirty="0"/>
          </a:p>
        </p:txBody>
      </p:sp>
      <p:sp>
        <p:nvSpPr>
          <p:cNvPr id="4" name="Slide Number Placeholder 3"/>
          <p:cNvSpPr>
            <a:spLocks noGrp="1"/>
          </p:cNvSpPr>
          <p:nvPr>
            <p:ph type="sldNum" sz="quarter" idx="10"/>
          </p:nvPr>
        </p:nvSpPr>
        <p:spPr/>
        <p:txBody>
          <a:bodyPr/>
          <a:lstStyle/>
          <a:p>
            <a:pPr>
              <a:defRPr/>
            </a:pPr>
            <a:fld id="{CE76BBF2-AD88-45DB-8FC2-CE44FA0B6AFC}" type="slidenum">
              <a:rPr lang="en-US" smtClean="0"/>
              <a:pPr>
                <a:defRPr/>
              </a:pPr>
              <a:t>30</a:t>
            </a:fld>
            <a:endParaRPr lang="en-US" dirty="0"/>
          </a:p>
        </p:txBody>
      </p:sp>
    </p:spTree>
    <p:extLst>
      <p:ext uri="{BB962C8B-B14F-4D97-AF65-F5344CB8AC3E}">
        <p14:creationId xmlns:p14="http://schemas.microsoft.com/office/powerpoint/2010/main" val="3027630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defTabSz="914946"/>
            <a:endParaRPr lang="en-US" dirty="0"/>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F6609E-1661-46A6-9E6E-0940142E2DED}" type="slidenum">
              <a:rPr lang="en-US"/>
              <a:pPr fontAlgn="base">
                <a:spcBef>
                  <a:spcPct val="0"/>
                </a:spcBef>
                <a:spcAft>
                  <a:spcPct val="0"/>
                </a:spcAft>
              </a:pPr>
              <a:t>31</a:t>
            </a:fld>
            <a:endParaRPr lang="en-US" dirty="0"/>
          </a:p>
        </p:txBody>
      </p:sp>
    </p:spTree>
    <p:extLst>
      <p:ext uri="{BB962C8B-B14F-4D97-AF65-F5344CB8AC3E}">
        <p14:creationId xmlns:p14="http://schemas.microsoft.com/office/powerpoint/2010/main" val="61099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1196975" y="701675"/>
            <a:ext cx="4683125" cy="3513138"/>
          </a:xfrm>
          <a:noFill/>
          <a:ln>
            <a:solidFill>
              <a:srgbClr val="000000"/>
            </a:solidFill>
            <a:miter lim="800000"/>
            <a:headEnd/>
            <a:tailEnd/>
          </a:ln>
        </p:spPr>
      </p:sp>
      <p:sp>
        <p:nvSpPr>
          <p:cNvPr id="57347" name="Rectangle 3"/>
          <p:cNvSpPr>
            <a:spLocks noGrp="1"/>
          </p:cNvSpPr>
          <p:nvPr>
            <p:ph type="body" idx="1"/>
          </p:nvPr>
        </p:nvSpPr>
        <p:spPr>
          <a:xfrm>
            <a:off x="707393" y="4448442"/>
            <a:ext cx="5662293" cy="4211714"/>
          </a:xfrm>
          <a:noFill/>
          <a:ln/>
        </p:spPr>
        <p:txBody>
          <a:bodyPr lIns="91653" tIns="45826" rIns="91653" bIns="45826"/>
          <a:lstStyle/>
          <a:p>
            <a:pPr eaLnBrk="1" hangingPunct="1"/>
            <a:endParaRPr lang="en-US" dirty="0"/>
          </a:p>
        </p:txBody>
      </p:sp>
    </p:spTree>
    <p:extLst>
      <p:ext uri="{BB962C8B-B14F-4D97-AF65-F5344CB8AC3E}">
        <p14:creationId xmlns:p14="http://schemas.microsoft.com/office/powerpoint/2010/main" val="2214983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Critics</a:t>
            </a:r>
            <a:r>
              <a:rPr lang="en-US" baseline="0" dirty="0"/>
              <a:t> of Germany’s CLEAN Program tend to say that they are paying too much for renewable energy generation, but this chart shows that – using the appropriate conversion – they are paying less for solar than we pay for electricity almost anywhere in the U.S.  This conversion uses the U.S. tax incentives and solar resource.</a:t>
            </a:r>
          </a:p>
          <a:p>
            <a:r>
              <a:rPr lang="en-US" b="1" baseline="0" dirty="0"/>
              <a:t>The higher rates apply to residential and roadway noise barrier installations</a:t>
            </a:r>
            <a:r>
              <a:rPr lang="en-US" b="1" baseline="0"/>
              <a:t>, the </a:t>
            </a:r>
            <a:r>
              <a:rPr lang="en-US" b="1" baseline="0" dirty="0"/>
              <a:t>lower “other” rate to all other installations</a:t>
            </a:r>
            <a:endParaRPr lang="en-US" b="1" dirty="0"/>
          </a:p>
        </p:txBody>
      </p:sp>
      <p:sp>
        <p:nvSpPr>
          <p:cNvPr id="4" name="Slide Number Placeholder 3"/>
          <p:cNvSpPr>
            <a:spLocks noGrp="1"/>
          </p:cNvSpPr>
          <p:nvPr>
            <p:ph type="sldNum" sz="quarter" idx="10"/>
          </p:nvPr>
        </p:nvSpPr>
        <p:spPr/>
        <p:txBody>
          <a:bodyPr/>
          <a:lstStyle/>
          <a:p>
            <a:fld id="{278BB393-29C9-4448-96C4-0DA85A6FFB62}"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091321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0249F-5CDF-5649-A443-FC47281D5A5D}" type="datetimeFigureOut">
              <a:rPr lang="en-US" smtClean="0"/>
              <a:pPr/>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9708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76209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577034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Text and Chart">
    <p:spTree>
      <p:nvGrpSpPr>
        <p:cNvPr id="1" name=""/>
        <p:cNvGrpSpPr/>
        <p:nvPr/>
      </p:nvGrpSpPr>
      <p:grpSpPr>
        <a:xfrm>
          <a:off x="0" y="0"/>
          <a:ext cx="0" cy="0"/>
          <a:chOff x="0" y="0"/>
          <a:chExt cx="0" cy="0"/>
        </a:xfrm>
      </p:grpSpPr>
      <p:sp>
        <p:nvSpPr>
          <p:cNvPr id="4"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userDrawn="1"/>
        </p:nvSpPr>
        <p:spPr>
          <a:xfrm>
            <a:off x="0" y="6488113"/>
            <a:ext cx="4724400" cy="336550"/>
          </a:xfrm>
          <a:prstGeom prst="rect">
            <a:avLst/>
          </a:prstGeom>
          <a:noFill/>
        </p:spPr>
        <p:txBody>
          <a:bodyPr>
            <a:spAutoFit/>
          </a:bodyPr>
          <a:lstStyle/>
          <a:p>
            <a:pPr fontAlgn="auto">
              <a:spcBef>
                <a:spcPts val="0"/>
              </a:spcBef>
              <a:spcAft>
                <a:spcPts val="0"/>
              </a:spcAft>
              <a:defRPr/>
            </a:pPr>
            <a:r>
              <a:rPr lang="en-CA" sz="1600">
                <a:solidFill>
                  <a:srgbClr val="595959"/>
                </a:solidFill>
                <a:latin typeface="+mn-lt"/>
                <a:cs typeface="Arial" pitchFamily="34" charset="0"/>
              </a:rPr>
              <a:t>Making Clean Local Energy Accessible Now</a:t>
            </a:r>
            <a:endParaRPr lang="en-CA">
              <a:solidFill>
                <a:srgbClr val="595959"/>
              </a:solidFill>
              <a:latin typeface="+mn-lt"/>
              <a:cs typeface="Arial" pitchFamily="34" charset="0"/>
            </a:endParaRPr>
          </a:p>
        </p:txBody>
      </p:sp>
      <p:sp>
        <p:nvSpPr>
          <p:cNvPr id="6"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rPr>
              <a:t> </a:t>
            </a:r>
          </a:p>
        </p:txBody>
      </p:sp>
      <p:sp>
        <p:nvSpPr>
          <p:cNvPr id="7"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fontAlgn="auto">
              <a:spcBef>
                <a:spcPts val="0"/>
              </a:spcBef>
              <a:spcAft>
                <a:spcPts val="0"/>
              </a:spcAft>
              <a:defRPr/>
            </a:pPr>
            <a:fld id="{25ECF004-2F5D-416B-8086-41D1EB82224A}" type="slidenum">
              <a:rPr lang="en-US" sz="1200">
                <a:latin typeface="+mn-lt"/>
                <a:cs typeface="Arial" pitchFamily="34" charset="0"/>
              </a:rPr>
              <a:pPr algn="r" fontAlgn="auto">
                <a:spcBef>
                  <a:spcPts val="0"/>
                </a:spcBef>
                <a:spcAft>
                  <a:spcPts val="0"/>
                </a:spcAft>
                <a:defRPr/>
              </a:pPr>
              <a:t>‹#›</a:t>
            </a:fld>
            <a:endParaRPr lang="en-US" sz="1200">
              <a:solidFill>
                <a:srgbClr val="013D21"/>
              </a:solidFill>
              <a:latin typeface="Informatic"/>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lean Coalition Logo_no tagline_updated_slideshowedit_zf2 yellow_final2.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139474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p:cNvSpPr>
            <a:spLocks noChangeArrowheads="1"/>
          </p:cNvSpPr>
          <p:nvPr/>
        </p:nvSpPr>
        <p:spPr bwMode="auto">
          <a:xfrm>
            <a:off x="0" y="3124200"/>
            <a:ext cx="9144000" cy="3352800"/>
          </a:xfrm>
          <a:prstGeom prst="rect">
            <a:avLst/>
          </a:prstGeom>
          <a:solidFill>
            <a:srgbClr val="249CFF"/>
          </a:soli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4" name="Rectangle 3"/>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4"/>
          <p:cNvSpPr txBox="1"/>
          <p:nvPr/>
        </p:nvSpPr>
        <p:spPr>
          <a:xfrm>
            <a:off x="0" y="6488113"/>
            <a:ext cx="5562600" cy="366712"/>
          </a:xfrm>
          <a:prstGeom prst="rect">
            <a:avLst/>
          </a:prstGeom>
          <a:noFill/>
        </p:spPr>
        <p:txBody>
          <a:bodyPr>
            <a:spAutoFit/>
          </a:bodyPr>
          <a:lstStyle/>
          <a:p>
            <a:pPr fontAlgn="auto">
              <a:spcBef>
                <a:spcPts val="0"/>
              </a:spcBef>
              <a:spcAft>
                <a:spcPts val="0"/>
              </a:spcAft>
              <a:defRPr/>
            </a:pPr>
            <a:r>
              <a:rPr lang="en-CA">
                <a:solidFill>
                  <a:srgbClr val="595959"/>
                </a:solidFill>
                <a:latin typeface="+mn-lt"/>
              </a:rPr>
              <a:t>Making Clean Local Energy Accessible Now</a:t>
            </a:r>
          </a:p>
        </p:txBody>
      </p:sp>
      <p:sp>
        <p:nvSpPr>
          <p:cNvPr id="61443" name="Rectangle 3"/>
          <p:cNvSpPr>
            <a:spLocks noGrp="1" noChangeArrowheads="1"/>
          </p:cNvSpPr>
          <p:nvPr>
            <p:ph type="subTitle" idx="1"/>
          </p:nvPr>
        </p:nvSpPr>
        <p:spPr>
          <a:xfrm>
            <a:off x="990600" y="5300663"/>
            <a:ext cx="7161213" cy="841375"/>
          </a:xfrm>
        </p:spPr>
        <p:txBody>
          <a:bodyPr/>
          <a:lstStyle>
            <a:lvl1pPr marL="0" indent="0" algn="ctr">
              <a:buFontTx/>
              <a:buNone/>
              <a:defRPr sz="2400">
                <a:solidFill>
                  <a:schemeClr val="tx2">
                    <a:lumMod val="65000"/>
                    <a:lumOff val="35000"/>
                  </a:schemeClr>
                </a:solidFill>
              </a:defRPr>
            </a:lvl1pPr>
          </a:lstStyle>
          <a:p>
            <a:r>
              <a:rPr lang="en-US"/>
              <a:t>Click to edit Master subtitle style</a:t>
            </a:r>
            <a:endParaRPr lang="en-US" dirty="0"/>
          </a:p>
        </p:txBody>
      </p:sp>
    </p:spTree>
    <p:extLst>
      <p:ext uri="{BB962C8B-B14F-4D97-AF65-F5344CB8AC3E}">
        <p14:creationId xmlns:p14="http://schemas.microsoft.com/office/powerpoint/2010/main" val="192858796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Text and Chart">
    <p:spTree>
      <p:nvGrpSpPr>
        <p:cNvPr id="1" name=""/>
        <p:cNvGrpSpPr/>
        <p:nvPr/>
      </p:nvGrpSpPr>
      <p:grpSpPr>
        <a:xfrm>
          <a:off x="0" y="0"/>
          <a:ext cx="0" cy="0"/>
          <a:chOff x="0" y="0"/>
          <a:chExt cx="0" cy="0"/>
        </a:xfrm>
      </p:grpSpPr>
      <p:sp>
        <p:nvSpPr>
          <p:cNvPr id="5"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6" name="TextBox 5"/>
          <p:cNvSpPr txBox="1"/>
          <p:nvPr userDrawn="1"/>
        </p:nvSpPr>
        <p:spPr>
          <a:xfrm>
            <a:off x="0" y="6488113"/>
            <a:ext cx="4724400" cy="336550"/>
          </a:xfrm>
          <a:prstGeom prst="rect">
            <a:avLst/>
          </a:prstGeom>
          <a:noFill/>
        </p:spPr>
        <p:txBody>
          <a:bodyPr>
            <a:spAutoFit/>
          </a:bodyPr>
          <a:lstStyle/>
          <a:p>
            <a:pPr>
              <a:defRPr/>
            </a:pPr>
            <a:r>
              <a:rPr lang="en-CA" sz="1600">
                <a:solidFill>
                  <a:srgbClr val="595959"/>
                </a:solidFill>
                <a:cs typeface="Arial" pitchFamily="34" charset="0"/>
              </a:rPr>
              <a:t>Making Clean Local Energy Accessible Now</a:t>
            </a:r>
            <a:endParaRPr lang="en-CA">
              <a:solidFill>
                <a:srgbClr val="595959"/>
              </a:solidFill>
              <a:cs typeface="Arial" pitchFamily="34" charset="0"/>
            </a:endParaRPr>
          </a:p>
        </p:txBody>
      </p:sp>
      <p:sp>
        <p:nvSpPr>
          <p:cNvPr id="7"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a:defRPr/>
            </a:pPr>
            <a:r>
              <a:rPr lang="en-CA" dirty="0">
                <a:solidFill>
                  <a:prstClr val="white"/>
                </a:solidFill>
                <a:cs typeface="Arial" pitchFamily="34" charset="0"/>
              </a:rPr>
              <a:t> </a:t>
            </a:r>
          </a:p>
        </p:txBody>
      </p:sp>
      <p:sp>
        <p:nvSpPr>
          <p:cNvPr id="8"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a:defRPr/>
            </a:pPr>
            <a:fld id="{FD7E8992-FF7A-488E-B0B8-6B945EA38A31}" type="slidenum">
              <a:rPr lang="en-US" sz="1200">
                <a:solidFill>
                  <a:prstClr val="black"/>
                </a:solidFill>
                <a:cs typeface="Arial" pitchFamily="34" charset="0"/>
              </a:rPr>
              <a:pPr algn="r">
                <a:defRPr/>
              </a:pPr>
              <a:t>‹#›</a:t>
            </a:fld>
            <a:endParaRPr lang="en-US" sz="1200">
              <a:solidFill>
                <a:srgbClr val="013D21"/>
              </a:solidFill>
              <a:latin typeface="Informatic"/>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Clean Coalition Logo_no tagline_updated_slideshowedit_zf2 yellow_final2.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877188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70112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0249F-5CDF-5649-A443-FC47281D5A5D}" type="datetimeFigureOut">
              <a:rPr lang="en-US" smtClean="0"/>
              <a:pPr/>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1906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0249F-5CDF-5649-A443-FC47281D5A5D}" type="datetimeFigureOut">
              <a:rPr lang="en-US" smtClean="0"/>
              <a:pPr/>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05410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0249F-5CDF-5649-A443-FC47281D5A5D}" type="datetimeFigureOut">
              <a:rPr lang="en-US" smtClean="0"/>
              <a:pPr/>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31511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0249F-5CDF-5649-A443-FC47281D5A5D}" type="datetimeFigureOut">
              <a:rPr lang="en-US" smtClean="0"/>
              <a:pPr/>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67651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0249F-5CDF-5649-A443-FC47281D5A5D}" type="datetimeFigureOut">
              <a:rPr lang="en-US" smtClean="0"/>
              <a:pPr/>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8217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09494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84285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0249F-5CDF-5649-A443-FC47281D5A5D}" type="datetimeFigureOut">
              <a:rPr lang="en-US" smtClean="0"/>
              <a:pPr/>
              <a:t>1/14/19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962B8-317D-A441-B73E-3B6B3FDAB557}" type="slidenum">
              <a:rPr lang="en-US" smtClean="0"/>
              <a:pPr/>
              <a:t>‹#›</a:t>
            </a:fld>
            <a:endParaRPr lang="en-US"/>
          </a:p>
        </p:txBody>
      </p:sp>
    </p:spTree>
    <p:extLst>
      <p:ext uri="{BB962C8B-B14F-4D97-AF65-F5344CB8AC3E}">
        <p14:creationId xmlns:p14="http://schemas.microsoft.com/office/powerpoint/2010/main" val="123392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ean Coalition Logo_updated yellow.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1289" y="272840"/>
            <a:ext cx="3761419" cy="688905"/>
          </a:xfrm>
          <a:prstGeom prst="rect">
            <a:avLst/>
          </a:prstGeom>
        </p:spPr>
      </p:pic>
      <p:sp>
        <p:nvSpPr>
          <p:cNvPr id="7" name="TextBox 6"/>
          <p:cNvSpPr txBox="1">
            <a:spLocks noChangeArrowheads="1"/>
          </p:cNvSpPr>
          <p:nvPr/>
        </p:nvSpPr>
        <p:spPr bwMode="auto">
          <a:xfrm>
            <a:off x="-80683" y="935853"/>
            <a:ext cx="9305365" cy="120032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3600" dirty="0">
                <a:solidFill>
                  <a:srgbClr val="000000"/>
                </a:solidFill>
                <a:latin typeface="Arial" panose="020B0604020202020204" pitchFamily="34" charset="0"/>
                <a:cs typeface="Arial" panose="020B0604020202020204" pitchFamily="34" charset="0"/>
              </a:rPr>
              <a:t>Goleta Load Pocket and Montecito</a:t>
            </a:r>
          </a:p>
          <a:p>
            <a:pPr algn="ctr" fontAlgn="base">
              <a:spcBef>
                <a:spcPct val="0"/>
              </a:spcBef>
              <a:spcAft>
                <a:spcPct val="0"/>
              </a:spcAft>
            </a:pPr>
            <a:r>
              <a:rPr lang="en-US" sz="3600" dirty="0">
                <a:solidFill>
                  <a:srgbClr val="000000"/>
                </a:solidFill>
                <a:latin typeface="Arial" panose="020B0604020202020204" pitchFamily="34" charset="0"/>
                <a:cs typeface="Arial" panose="020B0604020202020204" pitchFamily="34" charset="0"/>
              </a:rPr>
              <a:t>Community Microgrid Initiatives</a:t>
            </a:r>
            <a:endParaRPr lang="en-US" sz="36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7475968" y="6495716"/>
            <a:ext cx="1516762" cy="553998"/>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30 October 2018</a:t>
            </a:r>
          </a:p>
          <a:p>
            <a:endParaRPr lang="en-US" sz="1600" dirty="0"/>
          </a:p>
        </p:txBody>
      </p:sp>
      <p:sp>
        <p:nvSpPr>
          <p:cNvPr id="10" name="Rectangle 9"/>
          <p:cNvSpPr>
            <a:spLocks/>
          </p:cNvSpPr>
          <p:nvPr/>
        </p:nvSpPr>
        <p:spPr bwMode="auto">
          <a:xfrm>
            <a:off x="0" y="5112698"/>
            <a:ext cx="2436193" cy="120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38100" tIns="38100" rIns="38100" bIns="38100"/>
          <a:lstStyle/>
          <a:p>
            <a:pPr algn="ctr" defTabSz="914400"/>
            <a:r>
              <a:rPr lang="en-US" dirty="0">
                <a:solidFill>
                  <a:srgbClr val="FFFFFF"/>
                </a:solidFill>
                <a:latin typeface="Arial" charset="0"/>
                <a:ea typeface="Arial" charset="0"/>
                <a:cs typeface="Arial" charset="0"/>
                <a:sym typeface="Helvetica" charset="0"/>
              </a:rPr>
              <a:t>Craig Lewis</a:t>
            </a:r>
          </a:p>
          <a:p>
            <a:pPr algn="ctr" defTabSz="914400"/>
            <a:r>
              <a:rPr lang="en-US" sz="1400" dirty="0">
                <a:solidFill>
                  <a:srgbClr val="FFFFFF"/>
                </a:solidFill>
                <a:latin typeface="Arial" charset="0"/>
                <a:ea typeface="Arial" charset="0"/>
                <a:cs typeface="Arial" charset="0"/>
                <a:sym typeface="Helvetica" charset="0"/>
              </a:rPr>
              <a:t>Executive Director</a:t>
            </a:r>
            <a:endParaRPr lang="en-US" sz="1400" dirty="0">
              <a:solidFill>
                <a:srgbClr val="FFFFFF"/>
              </a:solidFill>
              <a:latin typeface="Arial" charset="0"/>
              <a:ea typeface="Arial" charset="0"/>
              <a:cs typeface="Arial" charset="0"/>
              <a:sym typeface="Arial" charset="0"/>
            </a:endParaRPr>
          </a:p>
          <a:p>
            <a:pPr algn="ctr" defTabSz="914400"/>
            <a:r>
              <a:rPr lang="en-US" sz="1400" dirty="0">
                <a:solidFill>
                  <a:schemeClr val="bg1"/>
                </a:solidFill>
                <a:latin typeface="Arial" charset="0"/>
                <a:ea typeface="Arial" charset="0"/>
                <a:cs typeface="Arial" charset="0"/>
              </a:rPr>
              <a:t>650-796-2353</a:t>
            </a:r>
            <a:r>
              <a:rPr lang="en-US" sz="1400" dirty="0">
                <a:solidFill>
                  <a:srgbClr val="FFFFFF"/>
                </a:solidFill>
                <a:latin typeface="Arial" charset="0"/>
                <a:ea typeface="Arial" charset="0"/>
                <a:cs typeface="Arial" charset="0"/>
                <a:sym typeface="Helvetica" charset="0"/>
              </a:rPr>
              <a:t> mobile</a:t>
            </a:r>
          </a:p>
          <a:p>
            <a:pPr algn="ctr" defTabSz="914400"/>
            <a:r>
              <a:rPr lang="en-US" sz="1400" dirty="0" err="1">
                <a:solidFill>
                  <a:srgbClr val="FFFFFF"/>
                </a:solidFill>
                <a:latin typeface="Arial" charset="0"/>
                <a:ea typeface="Arial" charset="0"/>
                <a:cs typeface="Arial" charset="0"/>
                <a:sym typeface="Helvetica" charset="0"/>
              </a:rPr>
              <a:t>craig@clean-coalition.org</a:t>
            </a:r>
            <a:endParaRPr lang="en-US" sz="1400" dirty="0">
              <a:solidFill>
                <a:srgbClr val="FFFFFF"/>
              </a:solidFill>
              <a:latin typeface="Arial" charset="0"/>
              <a:ea typeface="Arial" charset="0"/>
              <a:cs typeface="Arial" charset="0"/>
              <a:sym typeface="Arial" charset="0"/>
            </a:endParaRPr>
          </a:p>
        </p:txBody>
      </p:sp>
      <p:sp>
        <p:nvSpPr>
          <p:cNvPr id="9" name="Rectangle 8">
            <a:extLst>
              <a:ext uri="{FF2B5EF4-FFF2-40B4-BE49-F238E27FC236}">
                <a16:creationId xmlns:a16="http://schemas.microsoft.com/office/drawing/2014/main" id="{61ECD33E-9E73-A74E-A76B-E353C76640C8}"/>
              </a:ext>
            </a:extLst>
          </p:cNvPr>
          <p:cNvSpPr>
            <a:spLocks/>
          </p:cNvSpPr>
          <p:nvPr/>
        </p:nvSpPr>
        <p:spPr bwMode="auto">
          <a:xfrm>
            <a:off x="6413340" y="5112698"/>
            <a:ext cx="2436193" cy="120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38100" tIns="38100" rIns="38100" bIns="38100"/>
          <a:lstStyle/>
          <a:p>
            <a:pPr algn="ctr" defTabSz="914400"/>
            <a:r>
              <a:rPr lang="en-US" dirty="0">
                <a:solidFill>
                  <a:srgbClr val="FFFFFF"/>
                </a:solidFill>
                <a:latin typeface="Arial" charset="0"/>
                <a:ea typeface="Arial" charset="0"/>
                <a:cs typeface="Arial" charset="0"/>
                <a:sym typeface="Helvetica" charset="0"/>
              </a:rPr>
              <a:t>Gregory Young</a:t>
            </a:r>
          </a:p>
          <a:p>
            <a:pPr algn="ctr" defTabSz="914400"/>
            <a:r>
              <a:rPr lang="en-US" sz="1400" dirty="0">
                <a:solidFill>
                  <a:srgbClr val="FFFFFF"/>
                </a:solidFill>
                <a:latin typeface="Arial" charset="0"/>
                <a:ea typeface="Arial" charset="0"/>
                <a:cs typeface="Arial" charset="0"/>
                <a:sym typeface="Helvetica" charset="0"/>
              </a:rPr>
              <a:t>Program Associate</a:t>
            </a:r>
          </a:p>
          <a:p>
            <a:pPr algn="ctr" defTabSz="914400"/>
            <a:r>
              <a:rPr lang="en-US" sz="1400" dirty="0">
                <a:solidFill>
                  <a:schemeClr val="bg1"/>
                </a:solidFill>
                <a:latin typeface="Arial" charset="0"/>
                <a:ea typeface="Arial" charset="0"/>
                <a:cs typeface="Arial" charset="0"/>
              </a:rPr>
              <a:t>805-350-2931 mobile</a:t>
            </a:r>
            <a:endParaRPr lang="en-US" sz="1400" dirty="0">
              <a:solidFill>
                <a:srgbClr val="FFFFFF"/>
              </a:solidFill>
              <a:latin typeface="Arial" charset="0"/>
              <a:ea typeface="Arial" charset="0"/>
              <a:cs typeface="Arial" charset="0"/>
              <a:sym typeface="Helvetica" charset="0"/>
            </a:endParaRPr>
          </a:p>
          <a:p>
            <a:pPr algn="ctr" defTabSz="914400"/>
            <a:r>
              <a:rPr lang="en-US" sz="1400" dirty="0" err="1">
                <a:solidFill>
                  <a:srgbClr val="FFFFFF"/>
                </a:solidFill>
                <a:latin typeface="Arial" charset="0"/>
                <a:ea typeface="Arial" charset="0"/>
                <a:cs typeface="Arial" charset="0"/>
                <a:sym typeface="Helvetica" charset="0"/>
              </a:rPr>
              <a:t>gregory@clean-coalition.org</a:t>
            </a:r>
            <a:endParaRPr lang="en-US" sz="1400" dirty="0">
              <a:solidFill>
                <a:srgbClr val="FFFFFF"/>
              </a:solidFill>
              <a:latin typeface="Arial" charset="0"/>
              <a:ea typeface="Arial" charset="0"/>
              <a:cs typeface="Arial" charset="0"/>
              <a:sym typeface="Arial" charset="0"/>
            </a:endParaRPr>
          </a:p>
        </p:txBody>
      </p:sp>
      <p:pic>
        <p:nvPicPr>
          <p:cNvPr id="4" name="Picture 3">
            <a:extLst>
              <a:ext uri="{FF2B5EF4-FFF2-40B4-BE49-F238E27FC236}">
                <a16:creationId xmlns:a16="http://schemas.microsoft.com/office/drawing/2014/main" id="{294529C2-0E84-694E-A5BD-899CA4FD23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190791"/>
            <a:ext cx="9144000" cy="2731427"/>
          </a:xfrm>
          <a:prstGeom prst="rect">
            <a:avLst/>
          </a:prstGeom>
        </p:spPr>
      </p:pic>
      <p:sp>
        <p:nvSpPr>
          <p:cNvPr id="13" name="Rectangle 12">
            <a:extLst>
              <a:ext uri="{FF2B5EF4-FFF2-40B4-BE49-F238E27FC236}">
                <a16:creationId xmlns:a16="http://schemas.microsoft.com/office/drawing/2014/main" id="{6618DD45-ED03-6347-B072-31D7A5AD8BAE}"/>
              </a:ext>
            </a:extLst>
          </p:cNvPr>
          <p:cNvSpPr>
            <a:spLocks/>
          </p:cNvSpPr>
          <p:nvPr/>
        </p:nvSpPr>
        <p:spPr bwMode="auto">
          <a:xfrm>
            <a:off x="3206670" y="5112698"/>
            <a:ext cx="2436193" cy="120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38100" tIns="38100" rIns="38100" bIns="38100"/>
          <a:lstStyle/>
          <a:p>
            <a:pPr algn="ctr" defTabSz="914400"/>
            <a:r>
              <a:rPr lang="en-US" dirty="0">
                <a:solidFill>
                  <a:srgbClr val="FFFFFF"/>
                </a:solidFill>
                <a:latin typeface="Arial" charset="0"/>
                <a:ea typeface="Arial" charset="0"/>
                <a:cs typeface="Arial" charset="0"/>
                <a:sym typeface="Helvetica" charset="0"/>
              </a:rPr>
              <a:t>Alistair </a:t>
            </a:r>
            <a:r>
              <a:rPr lang="en-US" dirty="0" err="1">
                <a:solidFill>
                  <a:srgbClr val="FFFFFF"/>
                </a:solidFill>
                <a:latin typeface="Arial" charset="0"/>
                <a:ea typeface="Arial" charset="0"/>
                <a:cs typeface="Arial" charset="0"/>
                <a:sym typeface="Helvetica" charset="0"/>
              </a:rPr>
              <a:t>Berven</a:t>
            </a:r>
            <a:endParaRPr lang="en-US" dirty="0">
              <a:solidFill>
                <a:srgbClr val="FFFFFF"/>
              </a:solidFill>
              <a:latin typeface="Arial" charset="0"/>
              <a:ea typeface="Arial" charset="0"/>
              <a:cs typeface="Arial" charset="0"/>
              <a:sym typeface="Helvetica" charset="0"/>
            </a:endParaRPr>
          </a:p>
          <a:p>
            <a:pPr algn="ctr" defTabSz="914400"/>
            <a:r>
              <a:rPr lang="en-US" sz="1400" dirty="0">
                <a:solidFill>
                  <a:srgbClr val="FFFFFF"/>
                </a:solidFill>
                <a:latin typeface="Arial" charset="0"/>
                <a:ea typeface="Arial" charset="0"/>
                <a:cs typeface="Arial" charset="0"/>
                <a:sym typeface="Helvetica" charset="0"/>
              </a:rPr>
              <a:t>Program Engineer</a:t>
            </a:r>
            <a:endParaRPr lang="en-US" sz="1400" dirty="0">
              <a:solidFill>
                <a:srgbClr val="FFFFFF"/>
              </a:solidFill>
              <a:latin typeface="Arial" charset="0"/>
              <a:ea typeface="Arial" charset="0"/>
              <a:cs typeface="Arial" charset="0"/>
              <a:sym typeface="Arial" charset="0"/>
            </a:endParaRPr>
          </a:p>
          <a:p>
            <a:pPr algn="ctr" defTabSz="914400"/>
            <a:r>
              <a:rPr lang="en-US" sz="1400" dirty="0">
                <a:solidFill>
                  <a:schemeClr val="bg1"/>
                </a:solidFill>
                <a:latin typeface="Arial" charset="0"/>
                <a:ea typeface="Arial" charset="0"/>
                <a:cs typeface="Arial" charset="0"/>
              </a:rPr>
              <a:t>415-596-5727</a:t>
            </a:r>
            <a:r>
              <a:rPr lang="en-US" sz="1400" dirty="0">
                <a:solidFill>
                  <a:srgbClr val="FFFFFF"/>
                </a:solidFill>
                <a:latin typeface="Arial" charset="0"/>
                <a:ea typeface="Arial" charset="0"/>
                <a:cs typeface="Arial" charset="0"/>
                <a:sym typeface="Helvetica" charset="0"/>
              </a:rPr>
              <a:t> mobile</a:t>
            </a:r>
          </a:p>
          <a:p>
            <a:pPr algn="ctr" defTabSz="914400"/>
            <a:r>
              <a:rPr lang="en-US" sz="1400" dirty="0" err="1">
                <a:solidFill>
                  <a:srgbClr val="FFFFFF"/>
                </a:solidFill>
                <a:latin typeface="Arial" charset="0"/>
                <a:ea typeface="Arial" charset="0"/>
                <a:cs typeface="Arial" charset="0"/>
                <a:sym typeface="Helvetica" charset="0"/>
              </a:rPr>
              <a:t>alistair@clean-coalition.org</a:t>
            </a:r>
            <a:endParaRPr lang="en-US" sz="1400" dirty="0">
              <a:solidFill>
                <a:srgbClr val="FFFFFF"/>
              </a:solidFill>
              <a:latin typeface="Arial" charset="0"/>
              <a:ea typeface="Arial" charset="0"/>
              <a:cs typeface="Arial" charset="0"/>
              <a:sym typeface="Arial" charset="0"/>
            </a:endParaRPr>
          </a:p>
        </p:txBody>
      </p:sp>
    </p:spTree>
    <p:extLst>
      <p:ext uri="{BB962C8B-B14F-4D97-AF65-F5344CB8AC3E}">
        <p14:creationId xmlns:p14="http://schemas.microsoft.com/office/powerpoint/2010/main" val="2376634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4DEA-1717-EA42-82F5-F5B29A170562}"/>
              </a:ext>
            </a:extLst>
          </p:cNvPr>
          <p:cNvSpPr>
            <a:spLocks noGrp="1"/>
          </p:cNvSpPr>
          <p:nvPr>
            <p:ph type="title"/>
          </p:nvPr>
        </p:nvSpPr>
        <p:spPr/>
        <p:txBody>
          <a:bodyPr/>
          <a:lstStyle/>
          <a:p>
            <a:r>
              <a:rPr lang="en-US" dirty="0"/>
              <a:t>December 2017-Thomas Fire</a:t>
            </a:r>
            <a:br>
              <a:rPr lang="en-US" dirty="0"/>
            </a:br>
            <a:r>
              <a:rPr lang="en-US" sz="2000" dirty="0"/>
              <a:t>(Multiple Outages)</a:t>
            </a:r>
            <a:endParaRPr lang="en-US" dirty="0"/>
          </a:p>
        </p:txBody>
      </p:sp>
      <p:pic>
        <p:nvPicPr>
          <p:cNvPr id="4" name="Content Placeholder 3">
            <a:extLst>
              <a:ext uri="{FF2B5EF4-FFF2-40B4-BE49-F238E27FC236}">
                <a16:creationId xmlns:a16="http://schemas.microsoft.com/office/drawing/2014/main" id="{81A8BDFC-4435-BC4C-9555-B86CF3E9F87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890243"/>
            <a:ext cx="8190753" cy="5455041"/>
          </a:xfrm>
          <a:prstGeom prst="rect">
            <a:avLst/>
          </a:prstGeom>
        </p:spPr>
      </p:pic>
    </p:spTree>
    <p:extLst>
      <p:ext uri="{BB962C8B-B14F-4D97-AF65-F5344CB8AC3E}">
        <p14:creationId xmlns:p14="http://schemas.microsoft.com/office/powerpoint/2010/main" val="47992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F1A4-B608-F74D-BE44-573BA83B9A26}"/>
              </a:ext>
            </a:extLst>
          </p:cNvPr>
          <p:cNvSpPr>
            <a:spLocks noGrp="1"/>
          </p:cNvSpPr>
          <p:nvPr>
            <p:ph type="title"/>
          </p:nvPr>
        </p:nvSpPr>
        <p:spPr/>
        <p:txBody>
          <a:bodyPr>
            <a:normAutofit fontScale="90000"/>
          </a:bodyPr>
          <a:lstStyle/>
          <a:p>
            <a:r>
              <a:rPr lang="en-US" dirty="0"/>
              <a:t>Transmission lines subject to preemptive shutdown</a:t>
            </a:r>
          </a:p>
        </p:txBody>
      </p:sp>
      <p:pic>
        <p:nvPicPr>
          <p:cNvPr id="4" name="Picture 3">
            <a:extLst>
              <a:ext uri="{FF2B5EF4-FFF2-40B4-BE49-F238E27FC236}">
                <a16:creationId xmlns:a16="http://schemas.microsoft.com/office/drawing/2014/main" id="{C86E5DB9-7BA6-D44F-86D6-8E865F74439C}"/>
              </a:ext>
            </a:extLst>
          </p:cNvPr>
          <p:cNvPicPr>
            <a:picLocks noChangeAspect="1"/>
          </p:cNvPicPr>
          <p:nvPr/>
        </p:nvPicPr>
        <p:blipFill>
          <a:blip r:embed="rId2"/>
          <a:stretch>
            <a:fillRect/>
          </a:stretch>
        </p:blipFill>
        <p:spPr>
          <a:xfrm>
            <a:off x="0" y="1066235"/>
            <a:ext cx="9149980" cy="2609862"/>
          </a:xfrm>
          <a:prstGeom prst="rect">
            <a:avLst/>
          </a:prstGeom>
        </p:spPr>
      </p:pic>
      <p:sp>
        <p:nvSpPr>
          <p:cNvPr id="5" name="TextBox 4">
            <a:extLst>
              <a:ext uri="{FF2B5EF4-FFF2-40B4-BE49-F238E27FC236}">
                <a16:creationId xmlns:a16="http://schemas.microsoft.com/office/drawing/2014/main" id="{A4ADBDAF-9DC2-0B41-9397-D475430A2456}"/>
              </a:ext>
            </a:extLst>
          </p:cNvPr>
          <p:cNvSpPr txBox="1"/>
          <p:nvPr/>
        </p:nvSpPr>
        <p:spPr>
          <a:xfrm>
            <a:off x="8876" y="3710940"/>
            <a:ext cx="4858960" cy="2308324"/>
          </a:xfrm>
          <a:prstGeom prst="rect">
            <a:avLst/>
          </a:prstGeom>
          <a:noFill/>
        </p:spPr>
        <p:txBody>
          <a:bodyPr wrap="square" rtlCol="0">
            <a:spAutoFit/>
          </a:bodyPr>
          <a:lstStyle/>
          <a:p>
            <a:r>
              <a:rPr lang="en-US" sz="1600" dirty="0"/>
              <a:t>Given the recent passage of wildfire legislation and potential liability for wildfires started from utility wires and equipment, SCE has instituted preemptive measures, outlined on the right, that may result in more frequent de-energizing of transmission lines in advance of oncoming wildfires.</a:t>
            </a:r>
          </a:p>
          <a:p>
            <a:endParaRPr lang="en-US" sz="1600" dirty="0"/>
          </a:p>
          <a:p>
            <a:r>
              <a:rPr lang="en-US" sz="1600" dirty="0"/>
              <a:t>The CPUC </a:t>
            </a:r>
            <a:r>
              <a:rPr lang="en-US" sz="1600" dirty="0" err="1"/>
              <a:t>FireMap</a:t>
            </a:r>
            <a:r>
              <a:rPr lang="en-US" sz="1600" dirty="0"/>
              <a:t> above shows that the Goleta Load Pocket is surrounded by extreme (Tier 3) fire threats.</a:t>
            </a:r>
          </a:p>
        </p:txBody>
      </p:sp>
      <p:pic>
        <p:nvPicPr>
          <p:cNvPr id="6" name="Picture 5">
            <a:extLst>
              <a:ext uri="{FF2B5EF4-FFF2-40B4-BE49-F238E27FC236}">
                <a16:creationId xmlns:a16="http://schemas.microsoft.com/office/drawing/2014/main" id="{7C77DB1B-1530-B741-958D-56975A49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1974" y="3676097"/>
            <a:ext cx="4142025" cy="2473256"/>
          </a:xfrm>
          <a:prstGeom prst="rect">
            <a:avLst/>
          </a:prstGeom>
        </p:spPr>
      </p:pic>
      <p:sp>
        <p:nvSpPr>
          <p:cNvPr id="7" name="TextBox 6">
            <a:extLst>
              <a:ext uri="{FF2B5EF4-FFF2-40B4-BE49-F238E27FC236}">
                <a16:creationId xmlns:a16="http://schemas.microsoft.com/office/drawing/2014/main" id="{CD42485B-7F6D-9240-A2A1-606937FAFE5F}"/>
              </a:ext>
            </a:extLst>
          </p:cNvPr>
          <p:cNvSpPr txBox="1"/>
          <p:nvPr/>
        </p:nvSpPr>
        <p:spPr>
          <a:xfrm>
            <a:off x="8875" y="3352800"/>
            <a:ext cx="2693868" cy="215444"/>
          </a:xfrm>
          <a:prstGeom prst="rect">
            <a:avLst/>
          </a:prstGeom>
          <a:noFill/>
        </p:spPr>
        <p:txBody>
          <a:bodyPr wrap="square" rtlCol="0">
            <a:spAutoFit/>
          </a:bodyPr>
          <a:lstStyle/>
          <a:p>
            <a:r>
              <a:rPr lang="en-US" sz="800" b="1" u="sng" dirty="0"/>
              <a:t>Source</a:t>
            </a:r>
            <a:r>
              <a:rPr lang="en-US" sz="800" b="1" dirty="0"/>
              <a:t>: CPUC </a:t>
            </a:r>
            <a:r>
              <a:rPr lang="en-US" sz="800" b="1" dirty="0" err="1"/>
              <a:t>FireMap</a:t>
            </a:r>
            <a:endParaRPr lang="en-US" sz="800" b="1" u="sng" dirty="0"/>
          </a:p>
        </p:txBody>
      </p:sp>
    </p:spTree>
    <p:extLst>
      <p:ext uri="{BB962C8B-B14F-4D97-AF65-F5344CB8AC3E}">
        <p14:creationId xmlns:p14="http://schemas.microsoft.com/office/powerpoint/2010/main" val="3848431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DA0F-824D-FC46-B129-0F605BF2B248}"/>
              </a:ext>
            </a:extLst>
          </p:cNvPr>
          <p:cNvSpPr>
            <a:spLocks noGrp="1"/>
          </p:cNvSpPr>
          <p:nvPr>
            <p:ph type="title"/>
          </p:nvPr>
        </p:nvSpPr>
        <p:spPr/>
        <p:txBody>
          <a:bodyPr>
            <a:normAutofit/>
          </a:bodyPr>
          <a:lstStyle/>
          <a:p>
            <a:r>
              <a:rPr lang="en-US" dirty="0"/>
              <a:t>SCE is positioning to propose a gas plant in GLP</a:t>
            </a:r>
          </a:p>
        </p:txBody>
      </p:sp>
      <p:sp>
        <p:nvSpPr>
          <p:cNvPr id="4" name="TextBox 3">
            <a:extLst>
              <a:ext uri="{FF2B5EF4-FFF2-40B4-BE49-F238E27FC236}">
                <a16:creationId xmlns:a16="http://schemas.microsoft.com/office/drawing/2014/main" id="{03C6D908-43F8-A94B-93F1-5A753371BD29}"/>
              </a:ext>
            </a:extLst>
          </p:cNvPr>
          <p:cNvSpPr txBox="1"/>
          <p:nvPr/>
        </p:nvSpPr>
        <p:spPr>
          <a:xfrm>
            <a:off x="0" y="1081859"/>
            <a:ext cx="9144000" cy="166199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300" b="1" dirty="0"/>
              <a:t>SCE Statement:</a:t>
            </a:r>
            <a:r>
              <a:rPr lang="en-US" sz="2300" dirty="0"/>
              <a:t> “Most project offers that can address resiliency are natural-gas based.”</a:t>
            </a:r>
          </a:p>
          <a:p>
            <a:pPr marL="285750" indent="-285750">
              <a:spcAft>
                <a:spcPts val="1200"/>
              </a:spcAft>
              <a:buFont typeface="Arial" panose="020B0604020202020204" pitchFamily="34" charset="0"/>
              <a:buChar char="•"/>
            </a:pPr>
            <a:r>
              <a:rPr lang="en-US" sz="2300" b="1" dirty="0"/>
              <a:t>Likely Remote Location: </a:t>
            </a:r>
            <a:r>
              <a:rPr lang="en-US" sz="2300" dirty="0"/>
              <a:t>Adjacent to the Capitan Substation, which is ~15 miles northwest of the La Goleta gas storage field. </a:t>
            </a:r>
          </a:p>
        </p:txBody>
      </p:sp>
      <p:pic>
        <p:nvPicPr>
          <p:cNvPr id="5" name="Content Placeholder 3">
            <a:extLst>
              <a:ext uri="{FF2B5EF4-FFF2-40B4-BE49-F238E27FC236}">
                <a16:creationId xmlns:a16="http://schemas.microsoft.com/office/drawing/2014/main" id="{5A1BA694-4686-B848-B009-AC48D540D9D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3063712"/>
            <a:ext cx="9144000" cy="3436705"/>
          </a:xfrm>
          <a:prstGeom prst="rect">
            <a:avLst/>
          </a:prstGeom>
        </p:spPr>
      </p:pic>
    </p:spTree>
    <p:extLst>
      <p:ext uri="{BB962C8B-B14F-4D97-AF65-F5344CB8AC3E}">
        <p14:creationId xmlns:p14="http://schemas.microsoft.com/office/powerpoint/2010/main" val="2382191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CBCD-25FC-EE46-9E76-9391251E73D2}"/>
              </a:ext>
            </a:extLst>
          </p:cNvPr>
          <p:cNvSpPr>
            <a:spLocks noGrp="1"/>
          </p:cNvSpPr>
          <p:nvPr>
            <p:ph type="title"/>
          </p:nvPr>
        </p:nvSpPr>
        <p:spPr/>
        <p:txBody>
          <a:bodyPr/>
          <a:lstStyle/>
          <a:p>
            <a:r>
              <a:rPr lang="en-US" dirty="0"/>
              <a:t>Natural gas infrastructure is not resilient </a:t>
            </a:r>
          </a:p>
        </p:txBody>
      </p:sp>
      <p:sp>
        <p:nvSpPr>
          <p:cNvPr id="4" name="TextBox 3">
            <a:extLst>
              <a:ext uri="{FF2B5EF4-FFF2-40B4-BE49-F238E27FC236}">
                <a16:creationId xmlns:a16="http://schemas.microsoft.com/office/drawing/2014/main" id="{DE302570-8328-A84E-9F03-3A4DB0AF2563}"/>
              </a:ext>
            </a:extLst>
          </p:cNvPr>
          <p:cNvSpPr txBox="1"/>
          <p:nvPr/>
        </p:nvSpPr>
        <p:spPr>
          <a:xfrm>
            <a:off x="162711" y="865094"/>
            <a:ext cx="4160519" cy="360098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t>Assertion: </a:t>
            </a:r>
            <a:r>
              <a:rPr lang="en-US" dirty="0"/>
              <a:t>SCE will frame gas-fired generation (GFG) as resilient.</a:t>
            </a:r>
          </a:p>
          <a:p>
            <a:pPr marL="285750" indent="-285750">
              <a:spcAft>
                <a:spcPts val="1200"/>
              </a:spcAft>
              <a:buFont typeface="Arial" panose="020B0604020202020204" pitchFamily="34" charset="0"/>
              <a:buChar char="•"/>
            </a:pPr>
            <a:r>
              <a:rPr lang="en-US" b="1" dirty="0"/>
              <a:t>Reality:</a:t>
            </a:r>
            <a:r>
              <a:rPr lang="en-US" dirty="0"/>
              <a:t> Gas infrastructure is not resilient and requires 30 times longer to restore service than electricity.</a:t>
            </a:r>
          </a:p>
          <a:p>
            <a:pPr marL="285750" indent="-285750">
              <a:spcAft>
                <a:spcPts val="1200"/>
              </a:spcAft>
              <a:buFont typeface="Arial" panose="020B0604020202020204" pitchFamily="34" charset="0"/>
              <a:buChar char="•"/>
            </a:pPr>
            <a:r>
              <a:rPr lang="en-US" b="1" dirty="0"/>
              <a:t>Threats: </a:t>
            </a:r>
            <a:r>
              <a:rPr lang="en-US" dirty="0"/>
              <a:t>Gas infrastructure is vulnerable to earthquakes, fires, and mudslides, as well as terrorism.</a:t>
            </a:r>
          </a:p>
          <a:p>
            <a:pPr>
              <a:spcAft>
                <a:spcPts val="1200"/>
              </a:spcAft>
            </a:pPr>
            <a:endParaRPr lang="en-US" b="1" dirty="0"/>
          </a:p>
          <a:p>
            <a:pPr marL="285750" indent="-285750">
              <a:spcAft>
                <a:spcPts val="1200"/>
              </a:spcAft>
              <a:buFont typeface="Arial" panose="020B0604020202020204" pitchFamily="34" charset="0"/>
              <a:buChar char="•"/>
            </a:pPr>
            <a:endParaRPr lang="en-US" dirty="0"/>
          </a:p>
        </p:txBody>
      </p:sp>
      <p:graphicFrame>
        <p:nvGraphicFramePr>
          <p:cNvPr id="5" name="Content Placeholder 3">
            <a:extLst>
              <a:ext uri="{FF2B5EF4-FFF2-40B4-BE49-F238E27FC236}">
                <a16:creationId xmlns:a16="http://schemas.microsoft.com/office/drawing/2014/main" id="{DB9EC0AD-CF97-1748-B651-A4C453B21DFB}"/>
              </a:ext>
            </a:extLst>
          </p:cNvPr>
          <p:cNvGraphicFramePr>
            <a:graphicFrameLocks noGrp="1"/>
          </p:cNvGraphicFramePr>
          <p:nvPr>
            <p:ph idx="1"/>
            <p:extLst>
              <p:ext uri="{D42A27DB-BD31-4B8C-83A1-F6EECF244321}">
                <p14:modId xmlns:p14="http://schemas.microsoft.com/office/powerpoint/2010/main" val="777618443"/>
              </p:ext>
            </p:extLst>
          </p:nvPr>
        </p:nvGraphicFramePr>
        <p:xfrm>
          <a:off x="4531660" y="865094"/>
          <a:ext cx="4437529" cy="517713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C1A6764-49A4-984A-9EDD-9C305DC842A1}"/>
              </a:ext>
            </a:extLst>
          </p:cNvPr>
          <p:cNvSpPr txBox="1"/>
          <p:nvPr/>
        </p:nvSpPr>
        <p:spPr>
          <a:xfrm>
            <a:off x="4740089" y="6042229"/>
            <a:ext cx="4020670" cy="461665"/>
          </a:xfrm>
          <a:prstGeom prst="rect">
            <a:avLst/>
          </a:prstGeom>
          <a:noFill/>
        </p:spPr>
        <p:txBody>
          <a:bodyPr wrap="square" rtlCol="0">
            <a:spAutoFit/>
          </a:bodyPr>
          <a:lstStyle/>
          <a:p>
            <a:r>
              <a:rPr lang="en-US" sz="1200" b="1" u="sng" dirty="0"/>
              <a:t>Source</a:t>
            </a:r>
            <a:r>
              <a:rPr lang="en-US" sz="1200" b="1" dirty="0"/>
              <a:t>: The City and County of San Francisco Lifelines Study</a:t>
            </a:r>
          </a:p>
          <a:p>
            <a:endParaRPr lang="en-US" sz="1200" dirty="0"/>
          </a:p>
        </p:txBody>
      </p:sp>
      <p:pic>
        <p:nvPicPr>
          <p:cNvPr id="7" name="Picture 6" descr="gas-blast.jpg">
            <a:extLst>
              <a:ext uri="{FF2B5EF4-FFF2-40B4-BE49-F238E27FC236}">
                <a16:creationId xmlns:a16="http://schemas.microsoft.com/office/drawing/2014/main" id="{496BE724-BE63-0144-B3D0-D1C0C35D5D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501" y="3658530"/>
            <a:ext cx="3312936" cy="2383699"/>
          </a:xfrm>
          <a:prstGeom prst="rect">
            <a:avLst/>
          </a:prstGeom>
        </p:spPr>
      </p:pic>
      <p:sp>
        <p:nvSpPr>
          <p:cNvPr id="3" name="TextBox 2">
            <a:extLst>
              <a:ext uri="{FF2B5EF4-FFF2-40B4-BE49-F238E27FC236}">
                <a16:creationId xmlns:a16="http://schemas.microsoft.com/office/drawing/2014/main" id="{48A2F0AC-AE6A-F242-9908-5D57CC6AA56C}"/>
              </a:ext>
            </a:extLst>
          </p:cNvPr>
          <p:cNvSpPr txBox="1"/>
          <p:nvPr/>
        </p:nvSpPr>
        <p:spPr>
          <a:xfrm>
            <a:off x="866631" y="6042229"/>
            <a:ext cx="2752677" cy="307777"/>
          </a:xfrm>
          <a:prstGeom prst="rect">
            <a:avLst/>
          </a:prstGeom>
          <a:noFill/>
        </p:spPr>
        <p:txBody>
          <a:bodyPr wrap="none" rtlCol="0">
            <a:spAutoFit/>
          </a:bodyPr>
          <a:lstStyle/>
          <a:p>
            <a:r>
              <a:rPr lang="en-US" sz="1400" b="1" dirty="0"/>
              <a:t>2010 San Bruno Pipeline Explosion</a:t>
            </a:r>
          </a:p>
        </p:txBody>
      </p:sp>
    </p:spTree>
    <p:extLst>
      <p:ext uri="{BB962C8B-B14F-4D97-AF65-F5344CB8AC3E}">
        <p14:creationId xmlns:p14="http://schemas.microsoft.com/office/powerpoint/2010/main" val="3972243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BED9-6331-D749-869A-61D9905AFD6B}"/>
              </a:ext>
            </a:extLst>
          </p:cNvPr>
          <p:cNvSpPr>
            <a:spLocks noGrp="1"/>
          </p:cNvSpPr>
          <p:nvPr>
            <p:ph type="title"/>
          </p:nvPr>
        </p:nvSpPr>
        <p:spPr/>
        <p:txBody>
          <a:bodyPr/>
          <a:lstStyle/>
          <a:p>
            <a:r>
              <a:rPr lang="en-US" dirty="0"/>
              <a:t>Recent gas pipeline explosions</a:t>
            </a:r>
          </a:p>
        </p:txBody>
      </p:sp>
      <p:sp>
        <p:nvSpPr>
          <p:cNvPr id="4" name="Content Placeholder 3">
            <a:extLst>
              <a:ext uri="{FF2B5EF4-FFF2-40B4-BE49-F238E27FC236}">
                <a16:creationId xmlns:a16="http://schemas.microsoft.com/office/drawing/2014/main" id="{CEBAF3B5-9C03-A34B-8877-A1A39789782F}"/>
              </a:ext>
            </a:extLst>
          </p:cNvPr>
          <p:cNvSpPr txBox="1">
            <a:spLocks noGrp="1"/>
          </p:cNvSpPr>
          <p:nvPr>
            <p:ph idx="1"/>
          </p:nvPr>
        </p:nvSpPr>
        <p:spPr>
          <a:xfrm>
            <a:off x="-1" y="762000"/>
            <a:ext cx="9049871" cy="5712333"/>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sz="1800" dirty="0">
                <a:solidFill>
                  <a:schemeClr val="tx1"/>
                </a:solidFill>
              </a:rPr>
              <a:t>October 9, 2018: British Columbia.</a:t>
            </a:r>
          </a:p>
          <a:p>
            <a:pPr marL="285750" lvl="0" indent="-285750">
              <a:spcAft>
                <a:spcPts val="1200"/>
              </a:spcAft>
              <a:buFont typeface="Arial" panose="020B0604020202020204" pitchFamily="34" charset="0"/>
              <a:buChar char="•"/>
            </a:pPr>
            <a:r>
              <a:rPr lang="en-US" sz="1800" dirty="0">
                <a:solidFill>
                  <a:schemeClr val="tx1"/>
                </a:solidFill>
              </a:rPr>
              <a:t>September 13, 2018: Merrimack Valley, Massachusetts. Over 80 individual fires, one person killed and 30,000 forced to evacuate.</a:t>
            </a:r>
          </a:p>
          <a:p>
            <a:pPr marL="285750" lvl="0" indent="-285750">
              <a:spcAft>
                <a:spcPts val="1200"/>
              </a:spcAft>
              <a:buFont typeface="Arial" panose="020B0604020202020204" pitchFamily="34" charset="0"/>
              <a:buChar char="•"/>
            </a:pPr>
            <a:r>
              <a:rPr lang="en-US" sz="1800" dirty="0">
                <a:solidFill>
                  <a:schemeClr val="tx1"/>
                </a:solidFill>
              </a:rPr>
              <a:t>February 17, 2017: A natural gas pipeline operated by Kinder Morgan in Refugio Texas exploded creating a massive fire. The explosion shook homes 60 miles away.</a:t>
            </a:r>
          </a:p>
          <a:p>
            <a:pPr marL="285750" lvl="0" indent="-285750">
              <a:spcAft>
                <a:spcPts val="1200"/>
              </a:spcAft>
              <a:buFont typeface="Arial" panose="020B0604020202020204" pitchFamily="34" charset="0"/>
              <a:buChar char="•"/>
            </a:pPr>
            <a:r>
              <a:rPr lang="en-US" sz="1800" dirty="0">
                <a:solidFill>
                  <a:schemeClr val="tx1"/>
                </a:solidFill>
              </a:rPr>
              <a:t>February 10, 2017: A natural gas pipeline operated by Phillips 66 Pipeline in St. Charles Parish, LA exploded, injuring 3 workers.</a:t>
            </a:r>
          </a:p>
          <a:p>
            <a:pPr marL="285750" lvl="0" indent="-285750">
              <a:spcAft>
                <a:spcPts val="1200"/>
              </a:spcAft>
              <a:buFont typeface="Arial" panose="020B0604020202020204" pitchFamily="34" charset="0"/>
              <a:buChar char="•"/>
            </a:pPr>
            <a:r>
              <a:rPr lang="en-US" sz="1800" dirty="0">
                <a:solidFill>
                  <a:schemeClr val="tx1"/>
                </a:solidFill>
              </a:rPr>
              <a:t>February 1, 2017: A DCP pipeline in Panola County TX exploded and created a crater in an airport runway, shutting down the airport for a month.</a:t>
            </a:r>
          </a:p>
          <a:p>
            <a:pPr marL="285750" lvl="0" indent="-285750">
              <a:spcAft>
                <a:spcPts val="1200"/>
              </a:spcAft>
              <a:buFont typeface="Arial" panose="020B0604020202020204" pitchFamily="34" charset="0"/>
              <a:buChar char="•"/>
            </a:pPr>
            <a:r>
              <a:rPr lang="en-US" sz="1800" dirty="0">
                <a:solidFill>
                  <a:schemeClr val="tx1"/>
                </a:solidFill>
              </a:rPr>
              <a:t>January 17, 2017: A natural gas pipeline operated by DCP Midstream exploded in Spearman, TX, which led to multiple fire crews being called to the scene.</a:t>
            </a:r>
          </a:p>
          <a:p>
            <a:pPr marL="285750" lvl="0" indent="-285750">
              <a:spcAft>
                <a:spcPts val="1200"/>
              </a:spcAft>
              <a:buFont typeface="Arial" panose="020B0604020202020204" pitchFamily="34" charset="0"/>
              <a:buChar char="•"/>
            </a:pPr>
            <a:r>
              <a:rPr lang="en-US" sz="1800" dirty="0">
                <a:solidFill>
                  <a:schemeClr val="tx1"/>
                </a:solidFill>
              </a:rPr>
              <a:t>From 2010 to 2016 -- Gas companies reported 35 explosions and 32 ignitions at their transmission pipelines, according to federal records. The explosion killed 17 people and injured 86.</a:t>
            </a:r>
          </a:p>
          <a:p>
            <a:pPr marL="285750" lvl="0" indent="-285750">
              <a:spcAft>
                <a:spcPts val="1200"/>
              </a:spcAft>
              <a:buFont typeface="Arial" panose="020B0604020202020204" pitchFamily="34" charset="0"/>
              <a:buChar char="•"/>
            </a:pPr>
            <a:r>
              <a:rPr lang="en-US" sz="1800" dirty="0">
                <a:solidFill>
                  <a:schemeClr val="tx1"/>
                </a:solidFill>
              </a:rPr>
              <a:t>September 9, 2010: San Bruno, California, killed eight and injured 51 people.</a:t>
            </a:r>
          </a:p>
        </p:txBody>
      </p:sp>
    </p:spTree>
    <p:extLst>
      <p:ext uri="{BB962C8B-B14F-4D97-AF65-F5344CB8AC3E}">
        <p14:creationId xmlns:p14="http://schemas.microsoft.com/office/powerpoint/2010/main" val="1305017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FDEE-DA48-9943-9345-E247A8A3A57E}"/>
              </a:ext>
            </a:extLst>
          </p:cNvPr>
          <p:cNvSpPr>
            <a:spLocks noGrp="1"/>
          </p:cNvSpPr>
          <p:nvPr>
            <p:ph type="title"/>
          </p:nvPr>
        </p:nvSpPr>
        <p:spPr/>
        <p:txBody>
          <a:bodyPr/>
          <a:lstStyle/>
          <a:p>
            <a:r>
              <a:rPr lang="en-US" dirty="0"/>
              <a:t>La Goleta Gas Storage Field</a:t>
            </a:r>
          </a:p>
        </p:txBody>
      </p:sp>
      <p:sp>
        <p:nvSpPr>
          <p:cNvPr id="4" name="TextBox 3">
            <a:extLst>
              <a:ext uri="{FF2B5EF4-FFF2-40B4-BE49-F238E27FC236}">
                <a16:creationId xmlns:a16="http://schemas.microsoft.com/office/drawing/2014/main" id="{66D82307-F579-5345-B034-2C66A1658D69}"/>
              </a:ext>
            </a:extLst>
          </p:cNvPr>
          <p:cNvSpPr txBox="1"/>
          <p:nvPr/>
        </p:nvSpPr>
        <p:spPr>
          <a:xfrm>
            <a:off x="282387" y="923539"/>
            <a:ext cx="8348133" cy="2031325"/>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dirty="0"/>
              <a:t>Converted into a gas storage reservoir in 1941, it is the oldest storage facility of four maintained by SoCalGas and is the third largest, with a maximum capacity of 21.5 billion cubic feet.</a:t>
            </a:r>
          </a:p>
          <a:p>
            <a:pPr marL="285750" lvl="0" indent="-285750">
              <a:spcAft>
                <a:spcPts val="1200"/>
              </a:spcAft>
              <a:buFont typeface="Arial" panose="020B0604020202020204" pitchFamily="34" charset="0"/>
              <a:buChar char="•"/>
            </a:pPr>
            <a:r>
              <a:rPr lang="en-US" dirty="0"/>
              <a:t>The gas field is within an anticlinal structure cut and bounded on the north by the More Ranch Fault.</a:t>
            </a:r>
          </a:p>
          <a:p>
            <a:pPr marL="285750" lvl="0" indent="-285750">
              <a:spcAft>
                <a:spcPts val="1200"/>
              </a:spcAft>
              <a:buFont typeface="Arial" panose="020B0604020202020204" pitchFamily="34" charset="0"/>
              <a:buChar char="•"/>
            </a:pPr>
            <a:endParaRPr lang="en-US" sz="1600" dirty="0"/>
          </a:p>
        </p:txBody>
      </p:sp>
      <p:pic>
        <p:nvPicPr>
          <p:cNvPr id="5" name="Content Placeholder 3">
            <a:extLst>
              <a:ext uri="{FF2B5EF4-FFF2-40B4-BE49-F238E27FC236}">
                <a16:creationId xmlns:a16="http://schemas.microsoft.com/office/drawing/2014/main" id="{A25CE014-54F7-FF4B-9D80-0F2190A77D9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96433" y="2586969"/>
            <a:ext cx="7265931" cy="3800383"/>
          </a:xfrm>
          <a:prstGeom prst="rect">
            <a:avLst/>
          </a:prstGeom>
        </p:spPr>
      </p:pic>
    </p:spTree>
    <p:extLst>
      <p:ext uri="{BB962C8B-B14F-4D97-AF65-F5344CB8AC3E}">
        <p14:creationId xmlns:p14="http://schemas.microsoft.com/office/powerpoint/2010/main" val="2762865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A878-3EAA-C745-8805-5A04E29BC396}"/>
              </a:ext>
            </a:extLst>
          </p:cNvPr>
          <p:cNvSpPr>
            <a:spLocks noGrp="1"/>
          </p:cNvSpPr>
          <p:nvPr>
            <p:ph type="title"/>
          </p:nvPr>
        </p:nvSpPr>
        <p:spPr/>
        <p:txBody>
          <a:bodyPr>
            <a:normAutofit/>
          </a:bodyPr>
          <a:lstStyle/>
          <a:p>
            <a:r>
              <a:rPr lang="en-US" dirty="0"/>
              <a:t>The GLPCM requires multi-faceted action</a:t>
            </a:r>
          </a:p>
        </p:txBody>
      </p:sp>
      <p:sp>
        <p:nvSpPr>
          <p:cNvPr id="4" name="Content Placeholder 3">
            <a:extLst>
              <a:ext uri="{FF2B5EF4-FFF2-40B4-BE49-F238E27FC236}">
                <a16:creationId xmlns:a16="http://schemas.microsoft.com/office/drawing/2014/main" id="{88F19139-4B42-DA47-8110-D6BC1B14A0A5}"/>
              </a:ext>
            </a:extLst>
          </p:cNvPr>
          <p:cNvSpPr txBox="1">
            <a:spLocks noGrp="1"/>
          </p:cNvSpPr>
          <p:nvPr>
            <p:ph idx="1"/>
          </p:nvPr>
        </p:nvSpPr>
        <p:spPr>
          <a:xfrm>
            <a:off x="117574" y="984740"/>
            <a:ext cx="8915400" cy="546303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300" dirty="0">
                <a:solidFill>
                  <a:schemeClr val="tx1"/>
                </a:solidFill>
                <a:latin typeface="Calibri" panose="020F0502020204030204" pitchFamily="34" charset="0"/>
                <a:ea typeface="Calibri" panose="020F0502020204030204" pitchFamily="34" charset="0"/>
                <a:cs typeface="Times New Roman" panose="02020603050405020304" pitchFamily="18" charset="0"/>
              </a:rPr>
              <a:t>Amend Santa Barbara County Land Use and Development Code (LUDC) to remove de facto ban on installing In-Front-of-Meter (IFOM) solar.</a:t>
            </a:r>
          </a:p>
          <a:p>
            <a:pPr>
              <a:spcAft>
                <a:spcPts val="1200"/>
              </a:spcAft>
              <a:buFont typeface="Arial" panose="020B0604020202020204" pitchFamily="34" charset="0"/>
              <a:buChar char="•"/>
            </a:pPr>
            <a:r>
              <a:rPr lang="en-US" sz="2300" dirty="0">
                <a:solidFill>
                  <a:schemeClr val="tx1"/>
                </a:solidFill>
                <a:latin typeface="Calibri" panose="020F0502020204030204" pitchFamily="34" charset="0"/>
                <a:ea typeface="Calibri" panose="020F0502020204030204" pitchFamily="34" charset="0"/>
                <a:cs typeface="Times New Roman" panose="02020603050405020304" pitchFamily="18" charset="0"/>
              </a:rPr>
              <a:t>Santa Barbara, Goleta, and Carpinteria cities to take leadership role in securing sufficient solar siting potential.</a:t>
            </a:r>
          </a:p>
          <a:p>
            <a:pPr>
              <a:spcAft>
                <a:spcPts val="1200"/>
              </a:spcAft>
              <a:buFont typeface="Arial" panose="020B0604020202020204" pitchFamily="34" charset="0"/>
              <a:buChar char="•"/>
            </a:pPr>
            <a:r>
              <a:rPr lang="en-US" sz="2300" dirty="0">
                <a:solidFill>
                  <a:schemeClr val="tx1"/>
                </a:solidFill>
                <a:latin typeface="Calibri" panose="020F0502020204030204" pitchFamily="34" charset="0"/>
                <a:ea typeface="Calibri" panose="020F0502020204030204" pitchFamily="34" charset="0"/>
                <a:cs typeface="Times New Roman" panose="02020603050405020304" pitchFamily="18" charset="0"/>
              </a:rPr>
              <a:t>Local government review of Laws, Ordinances, Regulations, and Standards (LORS) in conflict with GFG plant.</a:t>
            </a:r>
          </a:p>
          <a:p>
            <a:pPr marL="342900" indent="-342900">
              <a:spcAft>
                <a:spcPts val="1200"/>
              </a:spcAft>
              <a:buFont typeface="Arial" panose="020B0604020202020204" pitchFamily="34" charset="0"/>
              <a:buChar char="•"/>
            </a:pPr>
            <a:r>
              <a:rPr lang="en-US" sz="2300" dirty="0">
                <a:solidFill>
                  <a:schemeClr val="tx1"/>
                </a:solidFill>
                <a:latin typeface="Calibri" panose="020F0502020204030204" pitchFamily="34" charset="0"/>
                <a:ea typeface="Calibri" panose="020F0502020204030204" pitchFamily="34" charset="0"/>
                <a:cs typeface="Times New Roman" panose="02020603050405020304" pitchFamily="18" charset="0"/>
              </a:rPr>
              <a:t>Amend and/or enact local LORS to impose local regulations/ban on natural gas power facilities.</a:t>
            </a:r>
          </a:p>
          <a:p>
            <a:pPr marL="342900" indent="-342900">
              <a:spcAft>
                <a:spcPts val="1200"/>
              </a:spcAft>
              <a:buFont typeface="Arial" panose="020B0604020202020204" pitchFamily="34" charset="0"/>
              <a:buChar char="•"/>
            </a:pPr>
            <a:r>
              <a:rPr lang="en-US" sz="2300" dirty="0">
                <a:solidFill>
                  <a:schemeClr val="tx1"/>
                </a:solidFill>
                <a:latin typeface="Calibri" panose="020F0502020204030204" pitchFamily="34" charset="0"/>
                <a:ea typeface="Calibri" panose="020F0502020204030204" pitchFamily="34" charset="0"/>
                <a:cs typeface="Times New Roman" panose="02020603050405020304" pitchFamily="18" charset="0"/>
              </a:rPr>
              <a:t>Persuade SCE to procure local renewables and other DER through a market-efficient FIT and to allow distribution grid to provide Community Microgrid functionality during transmission grid outages.</a:t>
            </a:r>
          </a:p>
          <a:p>
            <a:pPr>
              <a:spcAft>
                <a:spcPts val="1200"/>
              </a:spcAft>
            </a:pPr>
            <a:endParaRPr lang="en-US" sz="2300" b="1" u="sng" dirty="0"/>
          </a:p>
        </p:txBody>
      </p:sp>
    </p:spTree>
    <p:extLst>
      <p:ext uri="{BB962C8B-B14F-4D97-AF65-F5344CB8AC3E}">
        <p14:creationId xmlns:p14="http://schemas.microsoft.com/office/powerpoint/2010/main" val="212441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A98DC-6737-424C-8C5C-D2205A1B72C6}"/>
              </a:ext>
            </a:extLst>
          </p:cNvPr>
          <p:cNvSpPr>
            <a:spLocks noGrp="1"/>
          </p:cNvSpPr>
          <p:nvPr>
            <p:ph type="title"/>
          </p:nvPr>
        </p:nvSpPr>
        <p:spPr/>
        <p:txBody>
          <a:bodyPr/>
          <a:lstStyle/>
          <a:p>
            <a:r>
              <a:rPr lang="en-US" dirty="0"/>
              <a:t>Community Microgrid key stakeholders</a:t>
            </a:r>
          </a:p>
        </p:txBody>
      </p:sp>
      <p:grpSp>
        <p:nvGrpSpPr>
          <p:cNvPr id="3" name="Group 2">
            <a:extLst>
              <a:ext uri="{FF2B5EF4-FFF2-40B4-BE49-F238E27FC236}">
                <a16:creationId xmlns:a16="http://schemas.microsoft.com/office/drawing/2014/main" id="{4A048AD6-09F5-8748-9120-2D41CB3D6DEC}"/>
              </a:ext>
            </a:extLst>
          </p:cNvPr>
          <p:cNvGrpSpPr/>
          <p:nvPr/>
        </p:nvGrpSpPr>
        <p:grpSpPr>
          <a:xfrm>
            <a:off x="1877816" y="1213899"/>
            <a:ext cx="5437384" cy="4543212"/>
            <a:chOff x="1744691" y="1389745"/>
            <a:chExt cx="5437384" cy="4543212"/>
          </a:xfrm>
        </p:grpSpPr>
        <p:sp>
          <p:nvSpPr>
            <p:cNvPr id="4" name="Cloud 3">
              <a:extLst>
                <a:ext uri="{FF2B5EF4-FFF2-40B4-BE49-F238E27FC236}">
                  <a16:creationId xmlns:a16="http://schemas.microsoft.com/office/drawing/2014/main" id="{F2499EF6-A2F3-7F4A-B7E6-9602FF742F06}"/>
                </a:ext>
              </a:extLst>
            </p:cNvPr>
            <p:cNvSpPr/>
            <p:nvPr/>
          </p:nvSpPr>
          <p:spPr>
            <a:xfrm>
              <a:off x="2615062" y="2329487"/>
              <a:ext cx="3625844" cy="2776903"/>
            </a:xfrm>
            <a:prstGeom prst="cloud">
              <a:avLst/>
            </a:prstGeom>
            <a:noFill/>
            <a:ln w="28575"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01C21D5-D21B-9545-8BF2-2230D3EC0BE3}"/>
                </a:ext>
              </a:extLst>
            </p:cNvPr>
            <p:cNvSpPr txBox="1"/>
            <p:nvPr/>
          </p:nvSpPr>
          <p:spPr>
            <a:xfrm>
              <a:off x="3143019" y="3449377"/>
              <a:ext cx="2569935" cy="369332"/>
            </a:xfrm>
            <a:prstGeom prst="rect">
              <a:avLst/>
            </a:prstGeom>
            <a:noFill/>
          </p:spPr>
          <p:txBody>
            <a:bodyPr wrap="none" rtlCol="0">
              <a:spAutoFit/>
            </a:bodyPr>
            <a:lstStyle/>
            <a:p>
              <a:pPr algn="ctr"/>
              <a:r>
                <a:rPr lang="en-US" b="1" dirty="0">
                  <a:latin typeface="Arial"/>
                  <a:cs typeface="Arial"/>
                </a:rPr>
                <a:t>Community </a:t>
              </a:r>
              <a:r>
                <a:rPr lang="en-US" b="1" dirty="0" err="1">
                  <a:latin typeface="Arial"/>
                  <a:cs typeface="Arial"/>
                </a:rPr>
                <a:t>Microgrid</a:t>
              </a:r>
              <a:endParaRPr lang="en-US" b="1" dirty="0">
                <a:latin typeface="Arial"/>
                <a:cs typeface="Arial"/>
              </a:endParaRPr>
            </a:p>
          </p:txBody>
        </p:sp>
        <p:grpSp>
          <p:nvGrpSpPr>
            <p:cNvPr id="6" name="Group 5">
              <a:extLst>
                <a:ext uri="{FF2B5EF4-FFF2-40B4-BE49-F238E27FC236}">
                  <a16:creationId xmlns:a16="http://schemas.microsoft.com/office/drawing/2014/main" id="{F724B9CF-8B93-9E4C-901E-C473A5D5CF1C}"/>
                </a:ext>
              </a:extLst>
            </p:cNvPr>
            <p:cNvGrpSpPr/>
            <p:nvPr/>
          </p:nvGrpSpPr>
          <p:grpSpPr>
            <a:xfrm>
              <a:off x="4694246" y="4594213"/>
              <a:ext cx="1324889" cy="1324889"/>
              <a:chOff x="3071321" y="3502878"/>
              <a:chExt cx="1324889" cy="1324889"/>
            </a:xfrm>
          </p:grpSpPr>
          <p:sp>
            <p:nvSpPr>
              <p:cNvPr id="7" name="Oval 6">
                <a:extLst>
                  <a:ext uri="{FF2B5EF4-FFF2-40B4-BE49-F238E27FC236}">
                    <a16:creationId xmlns:a16="http://schemas.microsoft.com/office/drawing/2014/main" id="{54ED8C02-09BC-EF4A-8BD5-EB16F9C99FCE}"/>
                  </a:ext>
                </a:extLst>
              </p:cNvPr>
              <p:cNvSpPr/>
              <p:nvPr/>
            </p:nvSpPr>
            <p:spPr>
              <a:xfrm>
                <a:off x="3071321" y="3502878"/>
                <a:ext cx="1324889" cy="1324889"/>
              </a:xfrm>
              <a:prstGeom prst="ellipse">
                <a:avLst/>
              </a:prstGeom>
              <a:ln>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Oval 4">
                <a:extLst>
                  <a:ext uri="{FF2B5EF4-FFF2-40B4-BE49-F238E27FC236}">
                    <a16:creationId xmlns:a16="http://schemas.microsoft.com/office/drawing/2014/main" id="{537A800C-04F4-2A4B-AE03-62425A0B4656}"/>
                  </a:ext>
                </a:extLst>
              </p:cNvPr>
              <p:cNvSpPr/>
              <p:nvPr/>
            </p:nvSpPr>
            <p:spPr>
              <a:xfrm>
                <a:off x="3217440" y="3732576"/>
                <a:ext cx="1066956"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dirty="0"/>
                  <a:t>Financiers</a:t>
                </a:r>
              </a:p>
            </p:txBody>
          </p:sp>
        </p:grpSp>
        <p:grpSp>
          <p:nvGrpSpPr>
            <p:cNvPr id="9" name="Group 8">
              <a:extLst>
                <a:ext uri="{FF2B5EF4-FFF2-40B4-BE49-F238E27FC236}">
                  <a16:creationId xmlns:a16="http://schemas.microsoft.com/office/drawing/2014/main" id="{113B170C-EB75-0C47-BA36-6713E71C8AF6}"/>
                </a:ext>
              </a:extLst>
            </p:cNvPr>
            <p:cNvGrpSpPr/>
            <p:nvPr/>
          </p:nvGrpSpPr>
          <p:grpSpPr>
            <a:xfrm>
              <a:off x="3012150" y="4608068"/>
              <a:ext cx="1324889" cy="1324889"/>
              <a:chOff x="1683148" y="3137752"/>
              <a:chExt cx="1324889" cy="1324889"/>
            </a:xfrm>
          </p:grpSpPr>
          <p:sp>
            <p:nvSpPr>
              <p:cNvPr id="10" name="Oval 9">
                <a:extLst>
                  <a:ext uri="{FF2B5EF4-FFF2-40B4-BE49-F238E27FC236}">
                    <a16:creationId xmlns:a16="http://schemas.microsoft.com/office/drawing/2014/main" id="{AEB14431-9C2A-6048-B4FF-6AAB9A1CE653}"/>
                  </a:ext>
                </a:extLst>
              </p:cNvPr>
              <p:cNvSpPr/>
              <p:nvPr/>
            </p:nvSpPr>
            <p:spPr>
              <a:xfrm>
                <a:off x="1683148" y="3137752"/>
                <a:ext cx="1324889" cy="1324889"/>
              </a:xfrm>
              <a:prstGeom prst="ellipse">
                <a:avLst/>
              </a:prstGeom>
              <a:ln>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1" name="Oval 4">
                <a:extLst>
                  <a:ext uri="{FF2B5EF4-FFF2-40B4-BE49-F238E27FC236}">
                    <a16:creationId xmlns:a16="http://schemas.microsoft.com/office/drawing/2014/main" id="{69827D82-8D7A-7049-8325-5B52CA002FEC}"/>
                  </a:ext>
                </a:extLst>
              </p:cNvPr>
              <p:cNvSpPr/>
              <p:nvPr/>
            </p:nvSpPr>
            <p:spPr>
              <a:xfrm>
                <a:off x="1715270" y="3331778"/>
                <a:ext cx="1289241"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dirty="0"/>
                  <a:t>Solution Providers</a:t>
                </a:r>
              </a:p>
            </p:txBody>
          </p:sp>
        </p:grpSp>
        <p:grpSp>
          <p:nvGrpSpPr>
            <p:cNvPr id="12" name="Group 11">
              <a:extLst>
                <a:ext uri="{FF2B5EF4-FFF2-40B4-BE49-F238E27FC236}">
                  <a16:creationId xmlns:a16="http://schemas.microsoft.com/office/drawing/2014/main" id="{E6BE0868-1D7D-F64B-A01E-92D7CD62BC3F}"/>
                </a:ext>
              </a:extLst>
            </p:cNvPr>
            <p:cNvGrpSpPr/>
            <p:nvPr/>
          </p:nvGrpSpPr>
          <p:grpSpPr>
            <a:xfrm>
              <a:off x="1744691" y="3523234"/>
              <a:ext cx="1324889" cy="1324889"/>
              <a:chOff x="1056439" y="1208938"/>
              <a:chExt cx="1324889" cy="1324889"/>
            </a:xfrm>
          </p:grpSpPr>
          <p:sp>
            <p:nvSpPr>
              <p:cNvPr id="13" name="Oval 12">
                <a:extLst>
                  <a:ext uri="{FF2B5EF4-FFF2-40B4-BE49-F238E27FC236}">
                    <a16:creationId xmlns:a16="http://schemas.microsoft.com/office/drawing/2014/main" id="{3848543D-B6A7-1A45-BCC9-017EB8D08CD9}"/>
                  </a:ext>
                </a:extLst>
              </p:cNvPr>
              <p:cNvSpPr/>
              <p:nvPr/>
            </p:nvSpPr>
            <p:spPr>
              <a:xfrm>
                <a:off x="1056439" y="1208938"/>
                <a:ext cx="1324889" cy="1324889"/>
              </a:xfrm>
              <a:prstGeom prst="ellipse">
                <a:avLst/>
              </a:prstGeom>
              <a:solidFill>
                <a:srgbClr val="FFFF00"/>
              </a:solidFill>
              <a:ln>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4" name="Oval 4">
                <a:extLst>
                  <a:ext uri="{FF2B5EF4-FFF2-40B4-BE49-F238E27FC236}">
                    <a16:creationId xmlns:a16="http://schemas.microsoft.com/office/drawing/2014/main" id="{BDBC7EEE-7644-4549-A198-F10CF60FB181}"/>
                  </a:ext>
                </a:extLst>
              </p:cNvPr>
              <p:cNvSpPr/>
              <p:nvPr/>
            </p:nvSpPr>
            <p:spPr>
              <a:xfrm>
                <a:off x="1118236" y="1402964"/>
                <a:ext cx="1130863"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dirty="0"/>
                  <a:t>Utilities</a:t>
                </a:r>
              </a:p>
            </p:txBody>
          </p:sp>
        </p:grpSp>
        <p:grpSp>
          <p:nvGrpSpPr>
            <p:cNvPr id="15" name="Group 14">
              <a:extLst>
                <a:ext uri="{FF2B5EF4-FFF2-40B4-BE49-F238E27FC236}">
                  <a16:creationId xmlns:a16="http://schemas.microsoft.com/office/drawing/2014/main" id="{BC0CB8F7-07E6-E044-AA1B-4FA3039AA7B0}"/>
                </a:ext>
              </a:extLst>
            </p:cNvPr>
            <p:cNvGrpSpPr/>
            <p:nvPr/>
          </p:nvGrpSpPr>
          <p:grpSpPr>
            <a:xfrm>
              <a:off x="3671068" y="1389745"/>
              <a:ext cx="1324889" cy="1324889"/>
              <a:chOff x="3765540" y="1304965"/>
              <a:chExt cx="1324889" cy="1324889"/>
            </a:xfrm>
          </p:grpSpPr>
          <p:sp>
            <p:nvSpPr>
              <p:cNvPr id="16" name="Oval 15">
                <a:extLst>
                  <a:ext uri="{FF2B5EF4-FFF2-40B4-BE49-F238E27FC236}">
                    <a16:creationId xmlns:a16="http://schemas.microsoft.com/office/drawing/2014/main" id="{551C4ED1-1031-464E-9026-733AFB0F17E2}"/>
                  </a:ext>
                </a:extLst>
              </p:cNvPr>
              <p:cNvSpPr/>
              <p:nvPr/>
            </p:nvSpPr>
            <p:spPr>
              <a:xfrm>
                <a:off x="3765540" y="1304965"/>
                <a:ext cx="1324889" cy="1324889"/>
              </a:xfrm>
              <a:prstGeom prst="ellipse">
                <a:avLst/>
              </a:prstGeom>
              <a:ln>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7" name="Oval 4">
                <a:extLst>
                  <a:ext uri="{FF2B5EF4-FFF2-40B4-BE49-F238E27FC236}">
                    <a16:creationId xmlns:a16="http://schemas.microsoft.com/office/drawing/2014/main" id="{6EFD8174-6230-874A-B1E8-59FDAD6072D7}"/>
                  </a:ext>
                </a:extLst>
              </p:cNvPr>
              <p:cNvSpPr/>
              <p:nvPr/>
            </p:nvSpPr>
            <p:spPr>
              <a:xfrm>
                <a:off x="3765540" y="1498991"/>
                <a:ext cx="1324889"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spcBef>
                    <a:spcPct val="0"/>
                  </a:spcBef>
                </a:pPr>
                <a:r>
                  <a:rPr lang="en-US" b="1" kern="1200" dirty="0"/>
                  <a:t>Property Owners </a:t>
                </a:r>
              </a:p>
            </p:txBody>
          </p:sp>
        </p:grpSp>
        <p:grpSp>
          <p:nvGrpSpPr>
            <p:cNvPr id="18" name="Group 17">
              <a:extLst>
                <a:ext uri="{FF2B5EF4-FFF2-40B4-BE49-F238E27FC236}">
                  <a16:creationId xmlns:a16="http://schemas.microsoft.com/office/drawing/2014/main" id="{CFCC5636-19C1-F140-8526-4B8FAE748838}"/>
                </a:ext>
              </a:extLst>
            </p:cNvPr>
            <p:cNvGrpSpPr/>
            <p:nvPr/>
          </p:nvGrpSpPr>
          <p:grpSpPr>
            <a:xfrm>
              <a:off x="2123076" y="1886632"/>
              <a:ext cx="1412206" cy="1324889"/>
              <a:chOff x="4316806" y="1208938"/>
              <a:chExt cx="1412206" cy="1324889"/>
            </a:xfrm>
          </p:grpSpPr>
          <p:sp>
            <p:nvSpPr>
              <p:cNvPr id="19" name="Oval 18">
                <a:extLst>
                  <a:ext uri="{FF2B5EF4-FFF2-40B4-BE49-F238E27FC236}">
                    <a16:creationId xmlns:a16="http://schemas.microsoft.com/office/drawing/2014/main" id="{7AF57ECC-2236-4D40-B994-ABABB3EF90BB}"/>
                  </a:ext>
                </a:extLst>
              </p:cNvPr>
              <p:cNvSpPr/>
              <p:nvPr/>
            </p:nvSpPr>
            <p:spPr>
              <a:xfrm>
                <a:off x="4351444" y="1208938"/>
                <a:ext cx="1324889" cy="1324889"/>
              </a:xfrm>
              <a:prstGeom prst="ellipse">
                <a:avLst/>
              </a:prstGeom>
              <a:ln>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0" name="Oval 4">
                <a:extLst>
                  <a:ext uri="{FF2B5EF4-FFF2-40B4-BE49-F238E27FC236}">
                    <a16:creationId xmlns:a16="http://schemas.microsoft.com/office/drawing/2014/main" id="{4FD3CD78-7B8A-3141-9F49-A3EEB8E91B24}"/>
                  </a:ext>
                </a:extLst>
              </p:cNvPr>
              <p:cNvSpPr/>
              <p:nvPr/>
            </p:nvSpPr>
            <p:spPr>
              <a:xfrm>
                <a:off x="4316806" y="1402964"/>
                <a:ext cx="1412206"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spc="-110" dirty="0"/>
                  <a:t>Municipalities</a:t>
                </a:r>
              </a:p>
            </p:txBody>
          </p:sp>
        </p:grpSp>
        <p:grpSp>
          <p:nvGrpSpPr>
            <p:cNvPr id="21" name="Group 20">
              <a:extLst>
                <a:ext uri="{FF2B5EF4-FFF2-40B4-BE49-F238E27FC236}">
                  <a16:creationId xmlns:a16="http://schemas.microsoft.com/office/drawing/2014/main" id="{9986BD8C-8345-8749-9C78-511AAE276E96}"/>
                </a:ext>
              </a:extLst>
            </p:cNvPr>
            <p:cNvGrpSpPr/>
            <p:nvPr/>
          </p:nvGrpSpPr>
          <p:grpSpPr>
            <a:xfrm>
              <a:off x="5418252" y="1823136"/>
              <a:ext cx="1324889" cy="1324889"/>
              <a:chOff x="3711223" y="3137752"/>
              <a:chExt cx="1324889" cy="1324889"/>
            </a:xfrm>
          </p:grpSpPr>
          <p:sp>
            <p:nvSpPr>
              <p:cNvPr id="22" name="Oval 21">
                <a:extLst>
                  <a:ext uri="{FF2B5EF4-FFF2-40B4-BE49-F238E27FC236}">
                    <a16:creationId xmlns:a16="http://schemas.microsoft.com/office/drawing/2014/main" id="{B9C41C0F-D124-BB4F-AF34-66FDC7108973}"/>
                  </a:ext>
                </a:extLst>
              </p:cNvPr>
              <p:cNvSpPr/>
              <p:nvPr/>
            </p:nvSpPr>
            <p:spPr>
              <a:xfrm>
                <a:off x="3711223" y="3137752"/>
                <a:ext cx="1324889" cy="1324889"/>
              </a:xfrm>
              <a:prstGeom prst="ellipse">
                <a:avLst/>
              </a:prstGeom>
              <a:ln>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3" name="Oval 4">
                <a:extLst>
                  <a:ext uri="{FF2B5EF4-FFF2-40B4-BE49-F238E27FC236}">
                    <a16:creationId xmlns:a16="http://schemas.microsoft.com/office/drawing/2014/main" id="{592A03B8-A8A0-B848-B4E5-7C99F272F137}"/>
                  </a:ext>
                </a:extLst>
              </p:cNvPr>
              <p:cNvSpPr/>
              <p:nvPr/>
            </p:nvSpPr>
            <p:spPr>
              <a:xfrm>
                <a:off x="3851461" y="3331778"/>
                <a:ext cx="1066956"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dirty="0"/>
                  <a:t>Residents</a:t>
                </a:r>
              </a:p>
            </p:txBody>
          </p:sp>
        </p:grpSp>
        <p:grpSp>
          <p:nvGrpSpPr>
            <p:cNvPr id="24" name="Group 23">
              <a:extLst>
                <a:ext uri="{FF2B5EF4-FFF2-40B4-BE49-F238E27FC236}">
                  <a16:creationId xmlns:a16="http://schemas.microsoft.com/office/drawing/2014/main" id="{126601DB-355B-FA41-883B-8B03F6D7E15D}"/>
                </a:ext>
              </a:extLst>
            </p:cNvPr>
            <p:cNvGrpSpPr/>
            <p:nvPr/>
          </p:nvGrpSpPr>
          <p:grpSpPr>
            <a:xfrm>
              <a:off x="5857186" y="3460350"/>
              <a:ext cx="1324889" cy="1324889"/>
              <a:chOff x="6106418" y="3098876"/>
              <a:chExt cx="1324889" cy="1324889"/>
            </a:xfrm>
          </p:grpSpPr>
          <p:sp>
            <p:nvSpPr>
              <p:cNvPr id="25" name="Oval 24">
                <a:extLst>
                  <a:ext uri="{FF2B5EF4-FFF2-40B4-BE49-F238E27FC236}">
                    <a16:creationId xmlns:a16="http://schemas.microsoft.com/office/drawing/2014/main" id="{6B9F32D0-526D-6A47-8471-70A0B2B00FA7}"/>
                  </a:ext>
                </a:extLst>
              </p:cNvPr>
              <p:cNvSpPr/>
              <p:nvPr/>
            </p:nvSpPr>
            <p:spPr>
              <a:xfrm>
                <a:off x="6106418" y="3098876"/>
                <a:ext cx="1324889" cy="1324889"/>
              </a:xfrm>
              <a:prstGeom prst="ellipse">
                <a:avLst/>
              </a:prstGeom>
              <a:ln>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6" name="Oval 4">
                <a:extLst>
                  <a:ext uri="{FF2B5EF4-FFF2-40B4-BE49-F238E27FC236}">
                    <a16:creationId xmlns:a16="http://schemas.microsoft.com/office/drawing/2014/main" id="{9F410535-BB6F-9544-BEC1-5931814ADCD4}"/>
                  </a:ext>
                </a:extLst>
              </p:cNvPr>
              <p:cNvSpPr/>
              <p:nvPr/>
            </p:nvSpPr>
            <p:spPr>
              <a:xfrm>
                <a:off x="6145096" y="3328574"/>
                <a:ext cx="1272507"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600" b="1" kern="1200" dirty="0"/>
                  <a:t>Philanthropic </a:t>
                </a:r>
              </a:p>
              <a:p>
                <a:pPr lvl="0" algn="ctr" defTabSz="622300">
                  <a:lnSpc>
                    <a:spcPct val="90000"/>
                  </a:lnSpc>
                  <a:spcBef>
                    <a:spcPct val="0"/>
                  </a:spcBef>
                  <a:spcAft>
                    <a:spcPct val="35000"/>
                  </a:spcAft>
                </a:pPr>
                <a:r>
                  <a:rPr lang="en-US" sz="1600" b="1" kern="1200" dirty="0"/>
                  <a:t>Funders</a:t>
                </a:r>
              </a:p>
            </p:txBody>
          </p:sp>
        </p:grpSp>
      </p:grpSp>
    </p:spTree>
    <p:extLst>
      <p:ext uri="{BB962C8B-B14F-4D97-AF65-F5344CB8AC3E}">
        <p14:creationId xmlns:p14="http://schemas.microsoft.com/office/powerpoint/2010/main" val="1491221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Montecito offers opportunity for initial demonstration </a:t>
            </a:r>
          </a:p>
        </p:txBody>
      </p:sp>
      <p:pic>
        <p:nvPicPr>
          <p:cNvPr id="9" name="Picture 8">
            <a:extLst>
              <a:ext uri="{FF2B5EF4-FFF2-40B4-BE49-F238E27FC236}">
                <a16:creationId xmlns:a16="http://schemas.microsoft.com/office/drawing/2014/main" id="{85B49930-6C00-BE4A-BF44-25921F1603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7761" y="1013896"/>
            <a:ext cx="5668478" cy="4517861"/>
          </a:xfrm>
          <a:prstGeom prst="rect">
            <a:avLst/>
          </a:prstGeom>
        </p:spPr>
      </p:pic>
      <p:sp>
        <p:nvSpPr>
          <p:cNvPr id="3" name="TextBox 2">
            <a:extLst>
              <a:ext uri="{FF2B5EF4-FFF2-40B4-BE49-F238E27FC236}">
                <a16:creationId xmlns:a16="http://schemas.microsoft.com/office/drawing/2014/main" id="{EC6E29F1-8393-0E43-A1EB-6D7401625C32}"/>
              </a:ext>
            </a:extLst>
          </p:cNvPr>
          <p:cNvSpPr txBox="1"/>
          <p:nvPr/>
        </p:nvSpPr>
        <p:spPr>
          <a:xfrm>
            <a:off x="1802423" y="5531757"/>
            <a:ext cx="5539154" cy="769441"/>
          </a:xfrm>
          <a:prstGeom prst="rect">
            <a:avLst/>
          </a:prstGeom>
          <a:noFill/>
        </p:spPr>
        <p:txBody>
          <a:bodyPr wrap="square" rtlCol="0">
            <a:spAutoFit/>
          </a:bodyPr>
          <a:lstStyle/>
          <a:p>
            <a:pPr algn="ctr"/>
            <a:r>
              <a:rPr lang="en-US" sz="1600" dirty="0"/>
              <a:t>Map of areas at high and extreme risk from mud and debris flow in the event of a major storm.</a:t>
            </a:r>
          </a:p>
          <a:p>
            <a:pPr algn="ctr"/>
            <a:r>
              <a:rPr lang="en-US" sz="1200" b="1" u="sng" dirty="0"/>
              <a:t>Source:</a:t>
            </a:r>
            <a:r>
              <a:rPr lang="en-US" sz="1200" dirty="0"/>
              <a:t> Santa Barbara County OEM</a:t>
            </a:r>
          </a:p>
        </p:txBody>
      </p:sp>
    </p:spTree>
    <p:extLst>
      <p:ext uri="{BB962C8B-B14F-4D97-AF65-F5344CB8AC3E}">
        <p14:creationId xmlns:p14="http://schemas.microsoft.com/office/powerpoint/2010/main" val="1772543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992A-9F50-413B-999F-DDE770A0060A}"/>
              </a:ext>
            </a:extLst>
          </p:cNvPr>
          <p:cNvSpPr>
            <a:spLocks noGrp="1"/>
          </p:cNvSpPr>
          <p:nvPr>
            <p:ph type="title"/>
          </p:nvPr>
        </p:nvSpPr>
        <p:spPr/>
        <p:txBody>
          <a:bodyPr>
            <a:normAutofit/>
          </a:bodyPr>
          <a:lstStyle/>
          <a:p>
            <a:r>
              <a:rPr lang="en-US" dirty="0"/>
              <a:t>Solar Siting Survey (SSS) for Montecito</a:t>
            </a:r>
          </a:p>
        </p:txBody>
      </p:sp>
      <p:pic>
        <p:nvPicPr>
          <p:cNvPr id="9" name="Picture 8">
            <a:extLst>
              <a:ext uri="{FF2B5EF4-FFF2-40B4-BE49-F238E27FC236}">
                <a16:creationId xmlns:a16="http://schemas.microsoft.com/office/drawing/2014/main" id="{0F98D61B-28D9-4567-8DC0-BF03931C6F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72153"/>
            <a:ext cx="9144000" cy="5695517"/>
          </a:xfrm>
          <a:prstGeom prst="rect">
            <a:avLst/>
          </a:prstGeom>
        </p:spPr>
      </p:pic>
    </p:spTree>
    <p:extLst>
      <p:ext uri="{BB962C8B-B14F-4D97-AF65-F5344CB8AC3E}">
        <p14:creationId xmlns:p14="http://schemas.microsoft.com/office/powerpoint/2010/main" val="1667909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Clean Coalition (non-profit) Mission</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1155700" y="2260600"/>
            <a:ext cx="6832600" cy="1815882"/>
          </a:xfrm>
          <a:prstGeom prst="rect">
            <a:avLst/>
          </a:prstGeom>
          <a:noFill/>
        </p:spPr>
        <p:txBody>
          <a:bodyPr wrap="square" rtlCol="0">
            <a:spAutoFit/>
          </a:bodyPr>
          <a:lstStyle/>
          <a:p>
            <a:pPr algn="ctr">
              <a:defRPr/>
            </a:pPr>
            <a:r>
              <a:rPr lang="en-US" sz="2800" dirty="0">
                <a:latin typeface="Arial"/>
                <a:cs typeface="Arial"/>
              </a:rPr>
              <a:t>To accelerate the transition to renewable energy and a modern grid through</a:t>
            </a:r>
          </a:p>
          <a:p>
            <a:pPr algn="ctr">
              <a:defRPr/>
            </a:pPr>
            <a:r>
              <a:rPr lang="en-US" sz="2800" dirty="0">
                <a:latin typeface="Arial"/>
                <a:cs typeface="Arial"/>
              </a:rPr>
              <a:t> technical, policy, and project development expertise</a:t>
            </a:r>
          </a:p>
        </p:txBody>
      </p:sp>
    </p:spTree>
    <p:extLst>
      <p:ext uri="{BB962C8B-B14F-4D97-AF65-F5344CB8AC3E}">
        <p14:creationId xmlns:p14="http://schemas.microsoft.com/office/powerpoint/2010/main" val="67460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182BF-E4EC-48D2-9E0A-FA8CA6468658}"/>
              </a:ext>
            </a:extLst>
          </p:cNvPr>
          <p:cNvSpPr>
            <a:spLocks noGrp="1"/>
          </p:cNvSpPr>
          <p:nvPr>
            <p:ph type="title"/>
          </p:nvPr>
        </p:nvSpPr>
        <p:spPr>
          <a:xfrm>
            <a:off x="0" y="0"/>
            <a:ext cx="7436386" cy="762000"/>
          </a:xfrm>
        </p:spPr>
        <p:txBody>
          <a:bodyPr>
            <a:normAutofit/>
          </a:bodyPr>
          <a:lstStyle/>
          <a:p>
            <a:r>
              <a:rPr lang="en-US" dirty="0"/>
              <a:t>Hot Springs Feeder via Santa Barbara Substation</a:t>
            </a:r>
          </a:p>
        </p:txBody>
      </p:sp>
      <p:pic>
        <p:nvPicPr>
          <p:cNvPr id="4" name="Picture 3">
            <a:extLst>
              <a:ext uri="{FF2B5EF4-FFF2-40B4-BE49-F238E27FC236}">
                <a16:creationId xmlns:a16="http://schemas.microsoft.com/office/drawing/2014/main" id="{3AAF4B15-EAF4-4EFA-8D33-E9EE62419D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25602"/>
            <a:ext cx="9144000" cy="4806796"/>
          </a:xfrm>
          <a:prstGeom prst="rect">
            <a:avLst/>
          </a:prstGeom>
        </p:spPr>
      </p:pic>
      <p:sp>
        <p:nvSpPr>
          <p:cNvPr id="5" name="Callout: Line 4">
            <a:extLst>
              <a:ext uri="{FF2B5EF4-FFF2-40B4-BE49-F238E27FC236}">
                <a16:creationId xmlns:a16="http://schemas.microsoft.com/office/drawing/2014/main" id="{F3F64C65-C4F2-4412-BEF8-708D3015721B}"/>
              </a:ext>
            </a:extLst>
          </p:cNvPr>
          <p:cNvSpPr/>
          <p:nvPr/>
        </p:nvSpPr>
        <p:spPr>
          <a:xfrm>
            <a:off x="1432193" y="3160464"/>
            <a:ext cx="1476260" cy="537072"/>
          </a:xfrm>
          <a:prstGeom prst="borderCallout1">
            <a:avLst>
              <a:gd name="adj1" fmla="val 45417"/>
              <a:gd name="adj2" fmla="val 622"/>
              <a:gd name="adj3" fmla="val 153526"/>
              <a:gd name="adj4" fmla="val -584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Santa Barbara Substation</a:t>
            </a:r>
          </a:p>
        </p:txBody>
      </p:sp>
    </p:spTree>
    <p:extLst>
      <p:ext uri="{BB962C8B-B14F-4D97-AF65-F5344CB8AC3E}">
        <p14:creationId xmlns:p14="http://schemas.microsoft.com/office/powerpoint/2010/main" val="463695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11C2-0BD8-4808-BC9A-EA990834FA05}"/>
              </a:ext>
            </a:extLst>
          </p:cNvPr>
          <p:cNvSpPr>
            <a:spLocks noGrp="1"/>
          </p:cNvSpPr>
          <p:nvPr>
            <p:ph type="title"/>
          </p:nvPr>
        </p:nvSpPr>
        <p:spPr>
          <a:xfrm>
            <a:off x="1" y="0"/>
            <a:ext cx="7488818" cy="762000"/>
          </a:xfrm>
        </p:spPr>
        <p:txBody>
          <a:bodyPr>
            <a:normAutofit fontScale="90000"/>
          </a:bodyPr>
          <a:lstStyle/>
          <a:p>
            <a:r>
              <a:rPr lang="en-US" dirty="0">
                <a:latin typeface="Arial" charset="0"/>
                <a:ea typeface="Arial" charset="0"/>
                <a:cs typeface="Arial" charset="0"/>
              </a:rPr>
              <a:t>Upper Village Community </a:t>
            </a:r>
            <a:r>
              <a:rPr lang="en-US" dirty="0" err="1">
                <a:latin typeface="Arial" charset="0"/>
                <a:ea typeface="Arial" charset="0"/>
                <a:cs typeface="Arial" charset="0"/>
              </a:rPr>
              <a:t>Microgrid</a:t>
            </a:r>
            <a:r>
              <a:rPr lang="en-US" dirty="0">
                <a:latin typeface="Arial" charset="0"/>
                <a:ea typeface="Arial" charset="0"/>
                <a:cs typeface="Arial" charset="0"/>
              </a:rPr>
              <a:t> block diagram</a:t>
            </a:r>
          </a:p>
        </p:txBody>
      </p:sp>
      <p:cxnSp>
        <p:nvCxnSpPr>
          <p:cNvPr id="9" name="Straight Connector 8">
            <a:extLst>
              <a:ext uri="{FF2B5EF4-FFF2-40B4-BE49-F238E27FC236}">
                <a16:creationId xmlns:a16="http://schemas.microsoft.com/office/drawing/2014/main" id="{BCED2838-3D89-4553-898E-0075814D272F}"/>
              </a:ext>
            </a:extLst>
          </p:cNvPr>
          <p:cNvCxnSpPr>
            <a:cxnSpLocks/>
            <a:stCxn id="12" idx="3"/>
          </p:cNvCxnSpPr>
          <p:nvPr/>
        </p:nvCxnSpPr>
        <p:spPr>
          <a:xfrm>
            <a:off x="2375891" y="5529462"/>
            <a:ext cx="4378966" cy="11004"/>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2DDC8EA-DDC2-487F-B5FC-F08DE159F909}"/>
              </a:ext>
            </a:extLst>
          </p:cNvPr>
          <p:cNvCxnSpPr/>
          <p:nvPr/>
        </p:nvCxnSpPr>
        <p:spPr>
          <a:xfrm>
            <a:off x="1019212" y="5529462"/>
            <a:ext cx="239808"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4DDF8892-8F78-432A-A512-390FD2AB450D}"/>
              </a:ext>
            </a:extLst>
          </p:cNvPr>
          <p:cNvSpPr txBox="1"/>
          <p:nvPr/>
        </p:nvSpPr>
        <p:spPr>
          <a:xfrm rot="16200000">
            <a:off x="158516" y="5269014"/>
            <a:ext cx="1499986" cy="338554"/>
          </a:xfrm>
          <a:prstGeom prst="rect">
            <a:avLst/>
          </a:prstGeom>
          <a:noFill/>
        </p:spPr>
        <p:txBody>
          <a:bodyPr wrap="square" rtlCol="0">
            <a:spAutoFit/>
          </a:bodyPr>
          <a:lstStyle/>
          <a:p>
            <a:r>
              <a:rPr lang="en-US" sz="1600" dirty="0">
                <a:latin typeface="Arial" charset="0"/>
                <a:ea typeface="Arial" charset="0"/>
                <a:cs typeface="Arial" charset="0"/>
              </a:rPr>
              <a:t>Transmission</a:t>
            </a:r>
          </a:p>
        </p:txBody>
      </p:sp>
      <p:sp>
        <p:nvSpPr>
          <p:cNvPr id="12" name="Rectangle 11">
            <a:extLst>
              <a:ext uri="{FF2B5EF4-FFF2-40B4-BE49-F238E27FC236}">
                <a16:creationId xmlns:a16="http://schemas.microsoft.com/office/drawing/2014/main" id="{DDCE68C6-F743-4863-A5DF-FF252BFFD1C4}"/>
              </a:ext>
            </a:extLst>
          </p:cNvPr>
          <p:cNvSpPr/>
          <p:nvPr/>
        </p:nvSpPr>
        <p:spPr>
          <a:xfrm>
            <a:off x="1201870" y="5027657"/>
            <a:ext cx="1174021" cy="1003610"/>
          </a:xfrm>
          <a:prstGeom prst="rect">
            <a:avLst/>
          </a:prstGeom>
          <a:solidFill>
            <a:schemeClr val="tx1">
              <a:lumMod val="50000"/>
              <a:lumOff val="5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Arial" charset="0"/>
                <a:ea typeface="Arial" charset="0"/>
                <a:cs typeface="Arial" charset="0"/>
              </a:rPr>
              <a:t>Santa Barbara Substation</a:t>
            </a:r>
            <a:endParaRPr lang="en-US" dirty="0">
              <a:latin typeface="Arial" charset="0"/>
              <a:ea typeface="Arial" charset="0"/>
              <a:cs typeface="Arial" charset="0"/>
            </a:endParaRPr>
          </a:p>
        </p:txBody>
      </p:sp>
      <p:cxnSp>
        <p:nvCxnSpPr>
          <p:cNvPr id="18" name="Straight Connector 17">
            <a:extLst>
              <a:ext uri="{FF2B5EF4-FFF2-40B4-BE49-F238E27FC236}">
                <a16:creationId xmlns:a16="http://schemas.microsoft.com/office/drawing/2014/main" id="{5ACE5CC4-883F-4F45-AD20-3EF140C3D433}"/>
              </a:ext>
            </a:extLst>
          </p:cNvPr>
          <p:cNvCxnSpPr>
            <a:cxnSpLocks/>
          </p:cNvCxnSpPr>
          <p:nvPr/>
        </p:nvCxnSpPr>
        <p:spPr>
          <a:xfrm flipH="1" flipV="1">
            <a:off x="6732719" y="856527"/>
            <a:ext cx="22139" cy="4690453"/>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sp>
        <p:nvSpPr>
          <p:cNvPr id="20" name="Flowchart: Or 19">
            <a:extLst>
              <a:ext uri="{FF2B5EF4-FFF2-40B4-BE49-F238E27FC236}">
                <a16:creationId xmlns:a16="http://schemas.microsoft.com/office/drawing/2014/main" id="{002FFA03-1491-49EF-A575-12D021B92300}"/>
              </a:ext>
            </a:extLst>
          </p:cNvPr>
          <p:cNvSpPr/>
          <p:nvPr/>
        </p:nvSpPr>
        <p:spPr>
          <a:xfrm>
            <a:off x="6651913" y="3007517"/>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4" name="Flowchart: Or 33">
            <a:extLst>
              <a:ext uri="{FF2B5EF4-FFF2-40B4-BE49-F238E27FC236}">
                <a16:creationId xmlns:a16="http://schemas.microsoft.com/office/drawing/2014/main" id="{1EDE032E-2359-4176-A6DB-FCEB8F0CDDA0}"/>
              </a:ext>
            </a:extLst>
          </p:cNvPr>
          <p:cNvSpPr/>
          <p:nvPr/>
        </p:nvSpPr>
        <p:spPr>
          <a:xfrm>
            <a:off x="6651913" y="4505419"/>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08972BD1-00BF-4B74-884E-8E29AA8DC4AD}"/>
              </a:ext>
            </a:extLst>
          </p:cNvPr>
          <p:cNvCxnSpPr>
            <a:cxnSpLocks/>
            <a:endCxn id="54" idx="0"/>
          </p:cNvCxnSpPr>
          <p:nvPr/>
        </p:nvCxnSpPr>
        <p:spPr>
          <a:xfrm flipH="1">
            <a:off x="4500653" y="2273549"/>
            <a:ext cx="2237570" cy="4407"/>
          </a:xfrm>
          <a:prstGeom prst="line">
            <a:avLst/>
          </a:prstGeom>
        </p:spPr>
        <p:style>
          <a:lnRef idx="2">
            <a:schemeClr val="dk1"/>
          </a:lnRef>
          <a:fillRef idx="0">
            <a:schemeClr val="dk1"/>
          </a:fillRef>
          <a:effectRef idx="1">
            <a:schemeClr val="dk1"/>
          </a:effectRef>
          <a:fontRef idx="minor">
            <a:schemeClr val="tx1"/>
          </a:fontRef>
        </p:style>
      </p:cxnSp>
      <p:sp>
        <p:nvSpPr>
          <p:cNvPr id="42" name="Flowchart: Or 41">
            <a:extLst>
              <a:ext uri="{FF2B5EF4-FFF2-40B4-BE49-F238E27FC236}">
                <a16:creationId xmlns:a16="http://schemas.microsoft.com/office/drawing/2014/main" id="{20726D55-32B0-4AC5-AB80-4DB4215206C7}"/>
              </a:ext>
            </a:extLst>
          </p:cNvPr>
          <p:cNvSpPr/>
          <p:nvPr/>
        </p:nvSpPr>
        <p:spPr>
          <a:xfrm>
            <a:off x="6647370" y="2634235"/>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nvGrpSpPr>
          <p:cNvPr id="53" name="Group 52">
            <a:extLst>
              <a:ext uri="{FF2B5EF4-FFF2-40B4-BE49-F238E27FC236}">
                <a16:creationId xmlns:a16="http://schemas.microsoft.com/office/drawing/2014/main" id="{54F1183E-A63F-48F6-84DD-42DB38C58102}"/>
              </a:ext>
            </a:extLst>
          </p:cNvPr>
          <p:cNvGrpSpPr/>
          <p:nvPr/>
        </p:nvGrpSpPr>
        <p:grpSpPr>
          <a:xfrm>
            <a:off x="3514766" y="1854574"/>
            <a:ext cx="986709" cy="846763"/>
            <a:chOff x="3915517" y="6170561"/>
            <a:chExt cx="1073139" cy="888868"/>
          </a:xfrm>
        </p:grpSpPr>
        <p:sp>
          <p:nvSpPr>
            <p:cNvPr id="54" name="Cloud 53">
              <a:extLst>
                <a:ext uri="{FF2B5EF4-FFF2-40B4-BE49-F238E27FC236}">
                  <a16:creationId xmlns:a16="http://schemas.microsoft.com/office/drawing/2014/main" id="{C3938A8B-B996-462E-B183-27A568386673}"/>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55" name="TextBox 54">
              <a:extLst>
                <a:ext uri="{FF2B5EF4-FFF2-40B4-BE49-F238E27FC236}">
                  <a16:creationId xmlns:a16="http://schemas.microsoft.com/office/drawing/2014/main" id="{B4219F68-F7BC-49A4-8C0A-C1645CD06BC9}"/>
                </a:ext>
              </a:extLst>
            </p:cNvPr>
            <p:cNvSpPr txBox="1"/>
            <p:nvPr/>
          </p:nvSpPr>
          <p:spPr>
            <a:xfrm>
              <a:off x="4017449" y="6358627"/>
              <a:ext cx="880957" cy="484621"/>
            </a:xfrm>
            <a:prstGeom prst="rect">
              <a:avLst/>
            </a:prstGeom>
            <a:noFill/>
          </p:spPr>
          <p:txBody>
            <a:bodyPr wrap="square" rtlCol="0">
              <a:spAutoFit/>
            </a:bodyPr>
            <a:lstStyle/>
            <a:p>
              <a:pPr algn="ctr"/>
              <a:r>
                <a:rPr lang="en-US" sz="1200" dirty="0">
                  <a:latin typeface="Arial" charset="0"/>
                  <a:ea typeface="Arial" charset="0"/>
                  <a:cs typeface="Arial" charset="0"/>
                </a:rPr>
                <a:t>Tier 2 &amp; 3 Loads</a:t>
              </a:r>
            </a:p>
          </p:txBody>
        </p:sp>
      </p:grpSp>
      <p:sp>
        <p:nvSpPr>
          <p:cNvPr id="56" name="Callout: Bent Line 55">
            <a:extLst>
              <a:ext uri="{FF2B5EF4-FFF2-40B4-BE49-F238E27FC236}">
                <a16:creationId xmlns:a16="http://schemas.microsoft.com/office/drawing/2014/main" id="{F491F679-7361-4283-9FE4-7BC6A5596A12}"/>
              </a:ext>
            </a:extLst>
          </p:cNvPr>
          <p:cNvSpPr/>
          <p:nvPr/>
        </p:nvSpPr>
        <p:spPr>
          <a:xfrm>
            <a:off x="7041362" y="5243328"/>
            <a:ext cx="1122731" cy="639291"/>
          </a:xfrm>
          <a:prstGeom prst="borderCallout2">
            <a:avLst>
              <a:gd name="adj1" fmla="val 12190"/>
              <a:gd name="adj2" fmla="val -24507"/>
              <a:gd name="adj3" fmla="val 32226"/>
              <a:gd name="adj4" fmla="val -2181"/>
              <a:gd name="adj5" fmla="val 89633"/>
              <a:gd name="adj6" fmla="val 99460"/>
            </a:avLst>
          </a:prstGeom>
          <a:solidFill>
            <a:schemeClr val="accent5">
              <a:lumMod val="75000"/>
            </a:schemeClr>
          </a:solidFill>
          <a:ln w="158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Arial" charset="0"/>
                <a:ea typeface="Arial" charset="0"/>
                <a:cs typeface="Arial" charset="0"/>
              </a:rPr>
              <a:t>Hot Springs Feeder (16 kV)</a:t>
            </a:r>
          </a:p>
        </p:txBody>
      </p:sp>
      <p:grpSp>
        <p:nvGrpSpPr>
          <p:cNvPr id="64" name="Group 63">
            <a:extLst>
              <a:ext uri="{FF2B5EF4-FFF2-40B4-BE49-F238E27FC236}">
                <a16:creationId xmlns:a16="http://schemas.microsoft.com/office/drawing/2014/main" id="{E12B5371-0CF0-4073-A9A0-5AFE9A73A71C}"/>
              </a:ext>
            </a:extLst>
          </p:cNvPr>
          <p:cNvGrpSpPr/>
          <p:nvPr/>
        </p:nvGrpSpPr>
        <p:grpSpPr>
          <a:xfrm>
            <a:off x="283837" y="1034278"/>
            <a:ext cx="4134656" cy="984885"/>
            <a:chOff x="3394711" y="5340709"/>
            <a:chExt cx="4134656" cy="984885"/>
          </a:xfrm>
        </p:grpSpPr>
        <p:sp>
          <p:nvSpPr>
            <p:cNvPr id="60" name="TextBox 59">
              <a:extLst>
                <a:ext uri="{FF2B5EF4-FFF2-40B4-BE49-F238E27FC236}">
                  <a16:creationId xmlns:a16="http://schemas.microsoft.com/office/drawing/2014/main" id="{7C3BA74E-26A1-40F6-830C-20AA27235928}"/>
                </a:ext>
              </a:extLst>
            </p:cNvPr>
            <p:cNvSpPr txBox="1"/>
            <p:nvPr/>
          </p:nvSpPr>
          <p:spPr>
            <a:xfrm>
              <a:off x="3878856" y="5340709"/>
              <a:ext cx="3650511" cy="984885"/>
            </a:xfrm>
            <a:prstGeom prst="rect">
              <a:avLst/>
            </a:prstGeom>
            <a:noFill/>
          </p:spPr>
          <p:txBody>
            <a:bodyPr wrap="square" rtlCol="0">
              <a:spAutoFit/>
            </a:bodyPr>
            <a:lstStyle/>
            <a:p>
              <a:r>
                <a:rPr lang="en-US" sz="1600" b="1" u="sng" dirty="0">
                  <a:latin typeface="Arial" charset="0"/>
                  <a:ea typeface="Arial" charset="0"/>
                  <a:cs typeface="Arial" charset="0"/>
                </a:rPr>
                <a:t>Diagram Elements</a:t>
              </a:r>
            </a:p>
            <a:p>
              <a:r>
                <a:rPr lang="en-US" sz="1400" dirty="0">
                  <a:latin typeface="Arial" charset="0"/>
                  <a:ea typeface="Arial" charset="0"/>
                  <a:cs typeface="Arial" charset="0"/>
                </a:rPr>
                <a:t>     Autonomously controllable microgrid</a:t>
              </a:r>
            </a:p>
            <a:p>
              <a:r>
                <a:rPr lang="en-US" sz="1400" dirty="0">
                  <a:latin typeface="Arial" charset="0"/>
                  <a:ea typeface="Arial" charset="0"/>
                  <a:cs typeface="Arial" charset="0"/>
                </a:rPr>
                <a:t>     relay/switch (open, closed)</a:t>
              </a:r>
            </a:p>
            <a:p>
              <a:r>
                <a:rPr lang="en-US" sz="1400" dirty="0">
                  <a:latin typeface="Arial" charset="0"/>
                  <a:ea typeface="Arial" charset="0"/>
                  <a:cs typeface="Arial" charset="0"/>
                </a:rPr>
                <a:t>     </a:t>
              </a:r>
            </a:p>
          </p:txBody>
        </p:sp>
        <p:sp>
          <p:nvSpPr>
            <p:cNvPr id="61" name="Flowchart: Summing Junction 60">
              <a:extLst>
                <a:ext uri="{FF2B5EF4-FFF2-40B4-BE49-F238E27FC236}">
                  <a16:creationId xmlns:a16="http://schemas.microsoft.com/office/drawing/2014/main" id="{256E3150-C545-4DF6-8A0F-7418B734B44C}"/>
                </a:ext>
              </a:extLst>
            </p:cNvPr>
            <p:cNvSpPr/>
            <p:nvPr/>
          </p:nvSpPr>
          <p:spPr>
            <a:xfrm>
              <a:off x="3394711" y="5840100"/>
              <a:ext cx="167947" cy="182880"/>
            </a:xfrm>
            <a:prstGeom prst="flowChartSummingJunction">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2" name="Flowchart: Or 61">
              <a:extLst>
                <a:ext uri="{FF2B5EF4-FFF2-40B4-BE49-F238E27FC236}">
                  <a16:creationId xmlns:a16="http://schemas.microsoft.com/office/drawing/2014/main" id="{06B3AA61-5A83-4125-858F-B2A357395C9E}"/>
                </a:ext>
              </a:extLst>
            </p:cNvPr>
            <p:cNvSpPr/>
            <p:nvPr/>
          </p:nvSpPr>
          <p:spPr>
            <a:xfrm>
              <a:off x="3667351" y="5840100"/>
              <a:ext cx="167947"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3" name="Rectangle 62">
              <a:extLst>
                <a:ext uri="{FF2B5EF4-FFF2-40B4-BE49-F238E27FC236}">
                  <a16:creationId xmlns:a16="http://schemas.microsoft.com/office/drawing/2014/main" id="{3B9352CC-1047-42B3-8434-3707E17AFB0F}"/>
                </a:ext>
              </a:extLst>
            </p:cNvPr>
            <p:cNvSpPr/>
            <p:nvPr/>
          </p:nvSpPr>
          <p:spPr>
            <a:xfrm>
              <a:off x="3474500" y="5633786"/>
              <a:ext cx="275944" cy="13584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grpSp>
        <p:nvGrpSpPr>
          <p:cNvPr id="21" name="Group 20">
            <a:extLst>
              <a:ext uri="{FF2B5EF4-FFF2-40B4-BE49-F238E27FC236}">
                <a16:creationId xmlns:a16="http://schemas.microsoft.com/office/drawing/2014/main" id="{B5D7B8C6-69C9-404F-ADAB-FF0396F505A8}"/>
              </a:ext>
            </a:extLst>
          </p:cNvPr>
          <p:cNvGrpSpPr/>
          <p:nvPr/>
        </p:nvGrpSpPr>
        <p:grpSpPr>
          <a:xfrm>
            <a:off x="5150419" y="1222670"/>
            <a:ext cx="1586337" cy="891332"/>
            <a:chOff x="4529532" y="1956320"/>
            <a:chExt cx="1586337" cy="891332"/>
          </a:xfrm>
        </p:grpSpPr>
        <p:cxnSp>
          <p:nvCxnSpPr>
            <p:cNvPr id="121" name="Straight Connector 120">
              <a:extLst>
                <a:ext uri="{FF2B5EF4-FFF2-40B4-BE49-F238E27FC236}">
                  <a16:creationId xmlns:a16="http://schemas.microsoft.com/office/drawing/2014/main" id="{0BF3283E-A57F-4792-B526-03FD8F63778B}"/>
                </a:ext>
              </a:extLst>
            </p:cNvPr>
            <p:cNvCxnSpPr>
              <a:cxnSpLocks/>
            </p:cNvCxnSpPr>
            <p:nvPr/>
          </p:nvCxnSpPr>
          <p:spPr>
            <a:xfrm flipH="1">
              <a:off x="5805439" y="2401700"/>
              <a:ext cx="310430" cy="2762"/>
            </a:xfrm>
            <a:prstGeom prst="line">
              <a:avLst/>
            </a:prstGeom>
          </p:spPr>
          <p:style>
            <a:lnRef idx="2">
              <a:schemeClr val="dk1"/>
            </a:lnRef>
            <a:fillRef idx="0">
              <a:schemeClr val="dk1"/>
            </a:fillRef>
            <a:effectRef idx="1">
              <a:schemeClr val="dk1"/>
            </a:effectRef>
            <a:fontRef idx="minor">
              <a:schemeClr val="tx1"/>
            </a:fontRef>
          </p:style>
        </p:cxnSp>
        <p:sp>
          <p:nvSpPr>
            <p:cNvPr id="24" name="Rectangle 23">
              <a:extLst>
                <a:ext uri="{FF2B5EF4-FFF2-40B4-BE49-F238E27FC236}">
                  <a16:creationId xmlns:a16="http://schemas.microsoft.com/office/drawing/2014/main" id="{4DA704F1-C50D-4776-A9CF-54E6F9CD2FF7}"/>
                </a:ext>
              </a:extLst>
            </p:cNvPr>
            <p:cNvSpPr/>
            <p:nvPr/>
          </p:nvSpPr>
          <p:spPr>
            <a:xfrm>
              <a:off x="4646114" y="2049812"/>
              <a:ext cx="1152144" cy="704349"/>
            </a:xfrm>
            <a:prstGeom prst="rect">
              <a:avLst/>
            </a:prstGeom>
            <a:solidFill>
              <a:schemeClr val="accent2">
                <a:lumMod val="40000"/>
                <a:lumOff val="6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latin typeface="Arial" charset="0"/>
                  <a:ea typeface="Arial" charset="0"/>
                  <a:cs typeface="Arial" charset="0"/>
                </a:rPr>
                <a:t>Emergency response cluster</a:t>
              </a:r>
              <a:endParaRPr lang="en-US" sz="1000" dirty="0">
                <a:latin typeface="Arial" charset="0"/>
                <a:ea typeface="Arial" charset="0"/>
                <a:cs typeface="Arial" charset="0"/>
              </a:endParaRPr>
            </a:p>
          </p:txBody>
        </p:sp>
        <p:sp>
          <p:nvSpPr>
            <p:cNvPr id="25" name="Rectangle 24">
              <a:extLst>
                <a:ext uri="{FF2B5EF4-FFF2-40B4-BE49-F238E27FC236}">
                  <a16:creationId xmlns:a16="http://schemas.microsoft.com/office/drawing/2014/main" id="{3C212799-E4DD-420B-997C-F62618929D99}"/>
                </a:ext>
              </a:extLst>
            </p:cNvPr>
            <p:cNvSpPr/>
            <p:nvPr/>
          </p:nvSpPr>
          <p:spPr>
            <a:xfrm>
              <a:off x="4529532" y="1956320"/>
              <a:ext cx="1385308" cy="89133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rial" charset="0"/>
                <a:ea typeface="Arial" charset="0"/>
                <a:cs typeface="Arial" charset="0"/>
              </a:endParaRPr>
            </a:p>
          </p:txBody>
        </p:sp>
        <p:pic>
          <p:nvPicPr>
            <p:cNvPr id="59" name="Picture 58" descr="http://maps.google.com/mapfiles/kml/shapes/firedept.png">
              <a:extLst>
                <a:ext uri="{FF2B5EF4-FFF2-40B4-BE49-F238E27FC236}">
                  <a16:creationId xmlns:a16="http://schemas.microsoft.com/office/drawing/2014/main" id="{ADE20D98-D104-43C3-B51B-6024724193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2445" y="1985920"/>
              <a:ext cx="325079" cy="325079"/>
            </a:xfrm>
            <a:prstGeom prst="rect">
              <a:avLst/>
            </a:prstGeom>
            <a:noFill/>
            <a:extLst>
              <a:ext uri="{909E8E84-426E-40dd-AFC4-6F175D3DCCD1}">
                <a14:hiddenFill xmlns:lc="http://schemas.openxmlformats.org/drawingml/2006/lockedCanvas" xmlns:a14="http://schemas.microsoft.com/office/drawing/2010/main" xmlns="" xmlns:xdr="http://schemas.openxmlformats.org/drawingml/2006/spreadsheetDrawing">
                  <a:solidFill>
                    <a:srgbClr val="FFFFFF"/>
                  </a:solidFill>
                </a14:hiddenFill>
              </a:ext>
            </a:extLst>
          </p:spPr>
        </p:pic>
        <p:pic>
          <p:nvPicPr>
            <p:cNvPr id="87" name="Picture 86" descr="http://maps.google.com/mapfiles/kml/shapes/water.png">
              <a:extLst>
                <a:ext uri="{FF2B5EF4-FFF2-40B4-BE49-F238E27FC236}">
                  <a16:creationId xmlns:a16="http://schemas.microsoft.com/office/drawing/2014/main" id="{17FE7697-B246-4C67-9EB5-EE04BC39B9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7796" y="2597425"/>
              <a:ext cx="243840" cy="243840"/>
            </a:xfrm>
            <a:prstGeom prst="rect">
              <a:avLst/>
            </a:prstGeom>
            <a:noFill/>
            <a:extLst>
              <a:ext uri="{909E8E84-426E-40dd-AFC4-6F175D3DCCD1}">
                <a14:hiddenFill xmlns:xdr="http://schemas.openxmlformats.org/drawingml/2006/spreadsheetDrawing" xmlns:a14="http://schemas.microsoft.com/office/drawing/2010/main" xmlns="" xmlns:lc="http://schemas.openxmlformats.org/drawingml/2006/lockedCanvas">
                  <a:solidFill>
                    <a:srgbClr val="FFFFFF"/>
                  </a:solidFill>
                </a14:hiddenFill>
              </a:ext>
            </a:extLst>
          </p:spPr>
        </p:pic>
      </p:grpSp>
      <p:sp>
        <p:nvSpPr>
          <p:cNvPr id="91" name="Flowchart: Or 90">
            <a:extLst>
              <a:ext uri="{FF2B5EF4-FFF2-40B4-BE49-F238E27FC236}">
                <a16:creationId xmlns:a16="http://schemas.microsoft.com/office/drawing/2014/main" id="{04AC096F-0374-4ABB-9747-9570ECD8B4DF}"/>
              </a:ext>
            </a:extLst>
          </p:cNvPr>
          <p:cNvSpPr/>
          <p:nvPr/>
        </p:nvSpPr>
        <p:spPr>
          <a:xfrm>
            <a:off x="6651913" y="1852703"/>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92" name="Flowchart: Or 91">
            <a:extLst>
              <a:ext uri="{FF2B5EF4-FFF2-40B4-BE49-F238E27FC236}">
                <a16:creationId xmlns:a16="http://schemas.microsoft.com/office/drawing/2014/main" id="{E1F13456-613E-44F1-997A-516AAA9C0F78}"/>
              </a:ext>
            </a:extLst>
          </p:cNvPr>
          <p:cNvSpPr/>
          <p:nvPr/>
        </p:nvSpPr>
        <p:spPr>
          <a:xfrm>
            <a:off x="6651913" y="2225766"/>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93" name="Flowchart: Or 92">
            <a:extLst>
              <a:ext uri="{FF2B5EF4-FFF2-40B4-BE49-F238E27FC236}">
                <a16:creationId xmlns:a16="http://schemas.microsoft.com/office/drawing/2014/main" id="{F488FD80-47FC-45F1-B3D5-444D3DAAF902}"/>
              </a:ext>
            </a:extLst>
          </p:cNvPr>
          <p:cNvSpPr/>
          <p:nvPr/>
        </p:nvSpPr>
        <p:spPr>
          <a:xfrm>
            <a:off x="6651913" y="1335361"/>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nvGrpSpPr>
          <p:cNvPr id="22" name="Group 21">
            <a:extLst>
              <a:ext uri="{FF2B5EF4-FFF2-40B4-BE49-F238E27FC236}">
                <a16:creationId xmlns:a16="http://schemas.microsoft.com/office/drawing/2014/main" id="{263945DF-C941-495D-8831-A43F1954AAB4}"/>
              </a:ext>
            </a:extLst>
          </p:cNvPr>
          <p:cNvGrpSpPr/>
          <p:nvPr/>
        </p:nvGrpSpPr>
        <p:grpSpPr>
          <a:xfrm>
            <a:off x="5150658" y="2376222"/>
            <a:ext cx="1568433" cy="953551"/>
            <a:chOff x="4529771" y="3109872"/>
            <a:chExt cx="1568433" cy="953551"/>
          </a:xfrm>
        </p:grpSpPr>
        <p:cxnSp>
          <p:nvCxnSpPr>
            <p:cNvPr id="82" name="Straight Connector 81">
              <a:extLst>
                <a:ext uri="{FF2B5EF4-FFF2-40B4-BE49-F238E27FC236}">
                  <a16:creationId xmlns:a16="http://schemas.microsoft.com/office/drawing/2014/main" id="{6AA952EA-ECB9-4C85-B092-8BFD8F74B446}"/>
                </a:ext>
              </a:extLst>
            </p:cNvPr>
            <p:cNvCxnSpPr>
              <a:cxnSpLocks/>
              <a:endCxn id="90" idx="3"/>
            </p:cNvCxnSpPr>
            <p:nvPr/>
          </p:nvCxnSpPr>
          <p:spPr>
            <a:xfrm flipH="1">
              <a:off x="5798318" y="3612363"/>
              <a:ext cx="299886" cy="628"/>
            </a:xfrm>
            <a:prstGeom prst="line">
              <a:avLst/>
            </a:prstGeom>
          </p:spPr>
          <p:style>
            <a:lnRef idx="2">
              <a:schemeClr val="dk1"/>
            </a:lnRef>
            <a:fillRef idx="0">
              <a:schemeClr val="dk1"/>
            </a:fillRef>
            <a:effectRef idx="1">
              <a:schemeClr val="dk1"/>
            </a:effectRef>
            <a:fontRef idx="minor">
              <a:schemeClr val="tx1"/>
            </a:fontRef>
          </p:style>
        </p:cxnSp>
        <p:sp>
          <p:nvSpPr>
            <p:cNvPr id="90" name="Rectangle 89">
              <a:extLst>
                <a:ext uri="{FF2B5EF4-FFF2-40B4-BE49-F238E27FC236}">
                  <a16:creationId xmlns:a16="http://schemas.microsoft.com/office/drawing/2014/main" id="{BF685830-BFA4-4C8D-A6FD-39935FCB0D72}"/>
                </a:ext>
              </a:extLst>
            </p:cNvPr>
            <p:cNvSpPr/>
            <p:nvPr/>
          </p:nvSpPr>
          <p:spPr>
            <a:xfrm>
              <a:off x="4646533" y="3263351"/>
              <a:ext cx="1151785" cy="699279"/>
            </a:xfrm>
            <a:prstGeom prst="rect">
              <a:avLst/>
            </a:prstGeom>
            <a:solidFill>
              <a:schemeClr val="accent1">
                <a:lumMod val="60000"/>
                <a:lumOff val="4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latin typeface="Arial" charset="0"/>
                  <a:ea typeface="Arial" charset="0"/>
                  <a:cs typeface="Arial" charset="0"/>
                </a:rPr>
                <a:t>Commercial cluster</a:t>
              </a:r>
            </a:p>
          </p:txBody>
        </p:sp>
        <p:sp>
          <p:nvSpPr>
            <p:cNvPr id="120" name="Rectangle 119">
              <a:extLst>
                <a:ext uri="{FF2B5EF4-FFF2-40B4-BE49-F238E27FC236}">
                  <a16:creationId xmlns:a16="http://schemas.microsoft.com/office/drawing/2014/main" id="{CBE2B7D6-0B0B-48B8-BEF5-705FBD23EB26}"/>
                </a:ext>
              </a:extLst>
            </p:cNvPr>
            <p:cNvSpPr/>
            <p:nvPr/>
          </p:nvSpPr>
          <p:spPr>
            <a:xfrm>
              <a:off x="4529771" y="3167324"/>
              <a:ext cx="1385308" cy="89133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rial" charset="0"/>
                <a:ea typeface="Arial" charset="0"/>
                <a:cs typeface="Arial" charset="0"/>
              </a:endParaRPr>
            </a:p>
          </p:txBody>
        </p:sp>
        <p:pic>
          <p:nvPicPr>
            <p:cNvPr id="130" name="Picture 129" descr="http://maps.google.com/mapfiles/kml/shapes/gas_stations.png">
              <a:extLst>
                <a:ext uri="{FF2B5EF4-FFF2-40B4-BE49-F238E27FC236}">
                  <a16:creationId xmlns:a16="http://schemas.microsoft.com/office/drawing/2014/main" id="{68103505-F1FF-4DB1-9D4D-4CFC0C5BF89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03082" y="3710458"/>
              <a:ext cx="352965" cy="35296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descr="http://maps.google.com/mapfiles/kml/shapes/grocery.png">
              <a:extLst>
                <a:ext uri="{FF2B5EF4-FFF2-40B4-BE49-F238E27FC236}">
                  <a16:creationId xmlns:a16="http://schemas.microsoft.com/office/drawing/2014/main" id="{0C1D6F87-44B7-4513-A342-A0C3962D6ED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70777" y="3109872"/>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38AE08FB-44F4-41F8-A394-07C19C32F8D6}"/>
              </a:ext>
            </a:extLst>
          </p:cNvPr>
          <p:cNvGrpSpPr/>
          <p:nvPr/>
        </p:nvGrpSpPr>
        <p:grpSpPr>
          <a:xfrm>
            <a:off x="6736756" y="2438509"/>
            <a:ext cx="1689914" cy="918718"/>
            <a:chOff x="6317940" y="4372548"/>
            <a:chExt cx="1689914" cy="918718"/>
          </a:xfrm>
        </p:grpSpPr>
        <p:cxnSp>
          <p:nvCxnSpPr>
            <p:cNvPr id="122" name="Straight Connector 121">
              <a:extLst>
                <a:ext uri="{FF2B5EF4-FFF2-40B4-BE49-F238E27FC236}">
                  <a16:creationId xmlns:a16="http://schemas.microsoft.com/office/drawing/2014/main" id="{1B1B58B1-92CB-47AD-BCB9-68485ACD7D6A}"/>
                </a:ext>
              </a:extLst>
            </p:cNvPr>
            <p:cNvCxnSpPr>
              <a:cxnSpLocks/>
              <a:stCxn id="84" idx="1"/>
            </p:cNvCxnSpPr>
            <p:nvPr/>
          </p:nvCxnSpPr>
          <p:spPr>
            <a:xfrm flipH="1">
              <a:off x="6317940" y="4818215"/>
              <a:ext cx="421188" cy="2761"/>
            </a:xfrm>
            <a:prstGeom prst="line">
              <a:avLst/>
            </a:prstGeom>
          </p:spPr>
          <p:style>
            <a:lnRef idx="2">
              <a:schemeClr val="dk1"/>
            </a:lnRef>
            <a:fillRef idx="0">
              <a:schemeClr val="dk1"/>
            </a:fillRef>
            <a:effectRef idx="1">
              <a:schemeClr val="dk1"/>
            </a:effectRef>
            <a:fontRef idx="minor">
              <a:schemeClr val="tx1"/>
            </a:fontRef>
          </p:style>
        </p:cxnSp>
        <p:grpSp>
          <p:nvGrpSpPr>
            <p:cNvPr id="28" name="Group 27">
              <a:extLst>
                <a:ext uri="{FF2B5EF4-FFF2-40B4-BE49-F238E27FC236}">
                  <a16:creationId xmlns:a16="http://schemas.microsoft.com/office/drawing/2014/main" id="{B32F9F10-FA5E-4E85-B298-638D8D6886A9}"/>
                </a:ext>
              </a:extLst>
            </p:cNvPr>
            <p:cNvGrpSpPr/>
            <p:nvPr/>
          </p:nvGrpSpPr>
          <p:grpSpPr>
            <a:xfrm>
              <a:off x="6622546" y="4372548"/>
              <a:ext cx="1385308" cy="918718"/>
              <a:chOff x="6622546" y="4372548"/>
              <a:chExt cx="1385308" cy="918718"/>
            </a:xfrm>
          </p:grpSpPr>
          <p:sp>
            <p:nvSpPr>
              <p:cNvPr id="84" name="Rectangle 83">
                <a:extLst>
                  <a:ext uri="{FF2B5EF4-FFF2-40B4-BE49-F238E27FC236}">
                    <a16:creationId xmlns:a16="http://schemas.microsoft.com/office/drawing/2014/main" id="{66498407-AB09-4151-A73B-CA88E8795EAE}"/>
                  </a:ext>
                </a:extLst>
              </p:cNvPr>
              <p:cNvSpPr/>
              <p:nvPr/>
            </p:nvSpPr>
            <p:spPr>
              <a:xfrm>
                <a:off x="6739128" y="4466040"/>
                <a:ext cx="1152144" cy="704349"/>
              </a:xfrm>
              <a:prstGeom prst="rect">
                <a:avLst/>
              </a:prstGeom>
              <a:solidFill>
                <a:schemeClr val="accent1">
                  <a:lumMod val="60000"/>
                  <a:lumOff val="4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latin typeface="Arial" charset="0"/>
                    <a:ea typeface="Arial" charset="0"/>
                    <a:cs typeface="Arial" charset="0"/>
                  </a:rPr>
                  <a:t>Commercial cluster</a:t>
                </a:r>
              </a:p>
            </p:txBody>
          </p:sp>
          <p:sp>
            <p:nvSpPr>
              <p:cNvPr id="85" name="Rectangle 84">
                <a:extLst>
                  <a:ext uri="{FF2B5EF4-FFF2-40B4-BE49-F238E27FC236}">
                    <a16:creationId xmlns:a16="http://schemas.microsoft.com/office/drawing/2014/main" id="{FA272B59-C3F4-4CD6-A3D6-FC0E611AA957}"/>
                  </a:ext>
                </a:extLst>
              </p:cNvPr>
              <p:cNvSpPr/>
              <p:nvPr/>
            </p:nvSpPr>
            <p:spPr>
              <a:xfrm>
                <a:off x="6622546" y="4372548"/>
                <a:ext cx="1385308" cy="89133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rial" charset="0"/>
                  <a:ea typeface="Arial" charset="0"/>
                  <a:cs typeface="Arial" charset="0"/>
                </a:endParaRPr>
              </a:p>
            </p:txBody>
          </p:sp>
          <p:pic>
            <p:nvPicPr>
              <p:cNvPr id="132" name="Picture 131" descr="http://maps.google.com/mapfiles/kml/shapes/grocery.png">
                <a:extLst>
                  <a:ext uri="{FF2B5EF4-FFF2-40B4-BE49-F238E27FC236}">
                    <a16:creationId xmlns:a16="http://schemas.microsoft.com/office/drawing/2014/main" id="{0C1D6F87-44B7-4513-A342-A0C3962D6ED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6854" y="4910266"/>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a:extLst>
              <a:ext uri="{FF2B5EF4-FFF2-40B4-BE49-F238E27FC236}">
                <a16:creationId xmlns:a16="http://schemas.microsoft.com/office/drawing/2014/main" id="{F572CDF6-BDF7-498B-B757-34802111955A}"/>
              </a:ext>
            </a:extLst>
          </p:cNvPr>
          <p:cNvGrpSpPr/>
          <p:nvPr/>
        </p:nvGrpSpPr>
        <p:grpSpPr>
          <a:xfrm>
            <a:off x="5145197" y="3855504"/>
            <a:ext cx="1599407" cy="899786"/>
            <a:chOff x="4524310" y="4589154"/>
            <a:chExt cx="1599407" cy="899786"/>
          </a:xfrm>
        </p:grpSpPr>
        <p:cxnSp>
          <p:nvCxnSpPr>
            <p:cNvPr id="51" name="Straight Connector 50">
              <a:extLst>
                <a:ext uri="{FF2B5EF4-FFF2-40B4-BE49-F238E27FC236}">
                  <a16:creationId xmlns:a16="http://schemas.microsoft.com/office/drawing/2014/main" id="{B5C984B0-6AAA-49E3-9E05-0D50E00B0336}"/>
                </a:ext>
              </a:extLst>
            </p:cNvPr>
            <p:cNvCxnSpPr>
              <a:cxnSpLocks/>
              <a:endCxn id="31" idx="3"/>
            </p:cNvCxnSpPr>
            <p:nvPr/>
          </p:nvCxnSpPr>
          <p:spPr>
            <a:xfrm flipH="1">
              <a:off x="5792857" y="5045329"/>
              <a:ext cx="330860" cy="0"/>
            </a:xfrm>
            <a:prstGeom prst="line">
              <a:avLst/>
            </a:prstGeom>
          </p:spPr>
          <p:style>
            <a:lnRef idx="2">
              <a:schemeClr val="dk1"/>
            </a:lnRef>
            <a:fillRef idx="0">
              <a:schemeClr val="dk1"/>
            </a:fillRef>
            <a:effectRef idx="1">
              <a:schemeClr val="dk1"/>
            </a:effectRef>
            <a:fontRef idx="minor">
              <a:schemeClr val="tx1"/>
            </a:fontRef>
          </p:style>
        </p:cxnSp>
        <p:sp>
          <p:nvSpPr>
            <p:cNvPr id="31" name="Rectangle 30">
              <a:extLst>
                <a:ext uri="{FF2B5EF4-FFF2-40B4-BE49-F238E27FC236}">
                  <a16:creationId xmlns:a16="http://schemas.microsoft.com/office/drawing/2014/main" id="{FED16EAA-81A2-4ECD-A272-D4F7F1BA2754}"/>
                </a:ext>
              </a:extLst>
            </p:cNvPr>
            <p:cNvSpPr/>
            <p:nvPr/>
          </p:nvSpPr>
          <p:spPr>
            <a:xfrm>
              <a:off x="4641072" y="4695689"/>
              <a:ext cx="1151785" cy="699279"/>
            </a:xfrm>
            <a:prstGeom prst="rect">
              <a:avLst/>
            </a:prstGeom>
            <a:solidFill>
              <a:schemeClr val="accent4">
                <a:lumMod val="40000"/>
                <a:lumOff val="6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latin typeface="Arial" charset="0"/>
                  <a:ea typeface="Arial" charset="0"/>
                  <a:cs typeface="Arial" charset="0"/>
                </a:rPr>
                <a:t>Southern Portion</a:t>
              </a:r>
            </a:p>
          </p:txBody>
        </p:sp>
        <p:sp>
          <p:nvSpPr>
            <p:cNvPr id="69" name="Rectangle 68">
              <a:extLst>
                <a:ext uri="{FF2B5EF4-FFF2-40B4-BE49-F238E27FC236}">
                  <a16:creationId xmlns:a16="http://schemas.microsoft.com/office/drawing/2014/main" id="{FC4A362A-D58E-4DEB-A28D-A98E37E92425}"/>
                </a:ext>
              </a:extLst>
            </p:cNvPr>
            <p:cNvSpPr/>
            <p:nvPr/>
          </p:nvSpPr>
          <p:spPr>
            <a:xfrm>
              <a:off x="4524310" y="4597608"/>
              <a:ext cx="1385308" cy="89133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rial" charset="0"/>
                <a:ea typeface="Arial" charset="0"/>
                <a:cs typeface="Arial" charset="0"/>
              </a:endParaRPr>
            </a:p>
          </p:txBody>
        </p:sp>
        <p:sp>
          <p:nvSpPr>
            <p:cNvPr id="70" name="Rectangle 69">
              <a:extLst>
                <a:ext uri="{FF2B5EF4-FFF2-40B4-BE49-F238E27FC236}">
                  <a16:creationId xmlns:a16="http://schemas.microsoft.com/office/drawing/2014/main" id="{31E09879-19E0-4E95-A651-3CDE56BB8CB4}"/>
                </a:ext>
              </a:extLst>
            </p:cNvPr>
            <p:cNvSpPr/>
            <p:nvPr/>
          </p:nvSpPr>
          <p:spPr>
            <a:xfrm>
              <a:off x="4641072" y="4685181"/>
              <a:ext cx="1151785" cy="699279"/>
            </a:xfrm>
            <a:prstGeom prst="rect">
              <a:avLst/>
            </a:prstGeom>
            <a:solidFill>
              <a:schemeClr val="accent4">
                <a:lumMod val="40000"/>
                <a:lumOff val="6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latin typeface="Arial" charset="0"/>
                  <a:ea typeface="Arial" charset="0"/>
                  <a:cs typeface="Arial" charset="0"/>
                </a:rPr>
                <a:t>Emergency sheltering</a:t>
              </a:r>
            </a:p>
            <a:p>
              <a:pPr algn="ctr"/>
              <a:r>
                <a:rPr lang="en-US" sz="1200" dirty="0">
                  <a:latin typeface="Arial" charset="0"/>
                  <a:ea typeface="Arial" charset="0"/>
                  <a:cs typeface="Arial" charset="0"/>
                </a:rPr>
                <a:t>cluster</a:t>
              </a:r>
            </a:p>
          </p:txBody>
        </p:sp>
        <p:sp>
          <p:nvSpPr>
            <p:cNvPr id="71" name="Rectangle 70">
              <a:extLst>
                <a:ext uri="{FF2B5EF4-FFF2-40B4-BE49-F238E27FC236}">
                  <a16:creationId xmlns:a16="http://schemas.microsoft.com/office/drawing/2014/main" id="{7168C151-4BB5-4EFC-9DA0-CC10932CBC43}"/>
                </a:ext>
              </a:extLst>
            </p:cNvPr>
            <p:cNvSpPr/>
            <p:nvPr/>
          </p:nvSpPr>
          <p:spPr>
            <a:xfrm>
              <a:off x="4524310" y="4589154"/>
              <a:ext cx="1385308" cy="89133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rial" charset="0"/>
                <a:ea typeface="Arial" charset="0"/>
                <a:cs typeface="Arial" charset="0"/>
              </a:endParaRPr>
            </a:p>
          </p:txBody>
        </p:sp>
      </p:grpSp>
      <p:sp>
        <p:nvSpPr>
          <p:cNvPr id="77" name="Flowchart: Or 76">
            <a:extLst>
              <a:ext uri="{FF2B5EF4-FFF2-40B4-BE49-F238E27FC236}">
                <a16:creationId xmlns:a16="http://schemas.microsoft.com/office/drawing/2014/main" id="{75F3629A-3B0B-46C4-883D-52C7458FC3F5}"/>
              </a:ext>
            </a:extLst>
          </p:cNvPr>
          <p:cNvSpPr/>
          <p:nvPr/>
        </p:nvSpPr>
        <p:spPr>
          <a:xfrm>
            <a:off x="6654880" y="3963815"/>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nvGrpSpPr>
          <p:cNvPr id="86" name="Group 85">
            <a:extLst>
              <a:ext uri="{FF2B5EF4-FFF2-40B4-BE49-F238E27FC236}">
                <a16:creationId xmlns:a16="http://schemas.microsoft.com/office/drawing/2014/main" id="{1EC9D8FC-7AE6-43E7-AA7C-760F53E5B3AD}"/>
              </a:ext>
            </a:extLst>
          </p:cNvPr>
          <p:cNvGrpSpPr/>
          <p:nvPr/>
        </p:nvGrpSpPr>
        <p:grpSpPr>
          <a:xfrm>
            <a:off x="3514766" y="3277990"/>
            <a:ext cx="986709" cy="846763"/>
            <a:chOff x="3915517" y="6170561"/>
            <a:chExt cx="1073139" cy="888868"/>
          </a:xfrm>
        </p:grpSpPr>
        <p:sp>
          <p:nvSpPr>
            <p:cNvPr id="89" name="Cloud 88">
              <a:extLst>
                <a:ext uri="{FF2B5EF4-FFF2-40B4-BE49-F238E27FC236}">
                  <a16:creationId xmlns:a16="http://schemas.microsoft.com/office/drawing/2014/main" id="{D146A830-D97C-4340-B9D7-953BD2BF6F58}"/>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94" name="TextBox 93">
              <a:extLst>
                <a:ext uri="{FF2B5EF4-FFF2-40B4-BE49-F238E27FC236}">
                  <a16:creationId xmlns:a16="http://schemas.microsoft.com/office/drawing/2014/main" id="{D2A51DF8-644F-4E88-A97B-BC29436A11AF}"/>
                </a:ext>
              </a:extLst>
            </p:cNvPr>
            <p:cNvSpPr txBox="1"/>
            <p:nvPr/>
          </p:nvSpPr>
          <p:spPr>
            <a:xfrm>
              <a:off x="4017450" y="6393145"/>
              <a:ext cx="880957" cy="484621"/>
            </a:xfrm>
            <a:prstGeom prst="rect">
              <a:avLst/>
            </a:prstGeom>
            <a:noFill/>
          </p:spPr>
          <p:txBody>
            <a:bodyPr wrap="square" rtlCol="0">
              <a:spAutoFit/>
            </a:bodyPr>
            <a:lstStyle/>
            <a:p>
              <a:pPr algn="ctr"/>
              <a:r>
                <a:rPr lang="en-US" sz="1200" dirty="0">
                  <a:latin typeface="Arial" charset="0"/>
                  <a:ea typeface="Arial" charset="0"/>
                  <a:cs typeface="Arial" charset="0"/>
                </a:rPr>
                <a:t>Tier 2 &amp; 3 Loads</a:t>
              </a:r>
            </a:p>
          </p:txBody>
        </p:sp>
      </p:grpSp>
      <p:cxnSp>
        <p:nvCxnSpPr>
          <p:cNvPr id="95" name="Straight Connector 94">
            <a:extLst>
              <a:ext uri="{FF2B5EF4-FFF2-40B4-BE49-F238E27FC236}">
                <a16:creationId xmlns:a16="http://schemas.microsoft.com/office/drawing/2014/main" id="{12CD17A9-78F4-4460-B009-876EBAB4689D}"/>
              </a:ext>
            </a:extLst>
          </p:cNvPr>
          <p:cNvCxnSpPr>
            <a:cxnSpLocks/>
            <a:endCxn id="89" idx="0"/>
          </p:cNvCxnSpPr>
          <p:nvPr/>
        </p:nvCxnSpPr>
        <p:spPr>
          <a:xfrm flipH="1">
            <a:off x="4500653" y="3685026"/>
            <a:ext cx="2225792" cy="16346"/>
          </a:xfrm>
          <a:prstGeom prst="line">
            <a:avLst/>
          </a:prstGeom>
        </p:spPr>
        <p:style>
          <a:lnRef idx="2">
            <a:schemeClr val="dk1"/>
          </a:lnRef>
          <a:fillRef idx="0">
            <a:schemeClr val="dk1"/>
          </a:fillRef>
          <a:effectRef idx="1">
            <a:schemeClr val="dk1"/>
          </a:effectRef>
          <a:fontRef idx="minor">
            <a:schemeClr val="tx1"/>
          </a:fontRef>
        </p:style>
      </p:cxnSp>
      <p:sp>
        <p:nvSpPr>
          <p:cNvPr id="3" name="Oval 2"/>
          <p:cNvSpPr/>
          <p:nvPr/>
        </p:nvSpPr>
        <p:spPr>
          <a:xfrm>
            <a:off x="2847372" y="5243328"/>
            <a:ext cx="3344292" cy="67218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 name="TextBox 3"/>
          <p:cNvSpPr txBox="1"/>
          <p:nvPr/>
        </p:nvSpPr>
        <p:spPr>
          <a:xfrm>
            <a:off x="3130556" y="5278856"/>
            <a:ext cx="2777924" cy="523220"/>
          </a:xfrm>
          <a:prstGeom prst="rect">
            <a:avLst/>
          </a:prstGeom>
          <a:noFill/>
        </p:spPr>
        <p:txBody>
          <a:bodyPr wrap="square" rtlCol="0">
            <a:spAutoFit/>
          </a:bodyPr>
          <a:lstStyle/>
          <a:p>
            <a:pPr algn="ctr"/>
            <a:r>
              <a:rPr lang="en-US" sz="1400" dirty="0">
                <a:latin typeface="Arial" charset="0"/>
                <a:ea typeface="Arial" charset="0"/>
                <a:cs typeface="Arial" charset="0"/>
              </a:rPr>
              <a:t>Coast Village</a:t>
            </a:r>
          </a:p>
          <a:p>
            <a:pPr algn="ctr"/>
            <a:r>
              <a:rPr lang="en-US" sz="1400" dirty="0">
                <a:latin typeface="Arial" charset="0"/>
                <a:ea typeface="Arial" charset="0"/>
                <a:cs typeface="Arial" charset="0"/>
              </a:rPr>
              <a:t>Community </a:t>
            </a:r>
            <a:r>
              <a:rPr lang="en-US" sz="1400" dirty="0" err="1">
                <a:latin typeface="Arial" charset="0"/>
                <a:ea typeface="Arial" charset="0"/>
                <a:cs typeface="Arial" charset="0"/>
              </a:rPr>
              <a:t>Microgrid</a:t>
            </a:r>
            <a:endParaRPr lang="en-US" sz="1400" dirty="0">
              <a:latin typeface="Arial" charset="0"/>
              <a:ea typeface="Arial" charset="0"/>
              <a:cs typeface="Arial" charset="0"/>
            </a:endParaRPr>
          </a:p>
        </p:txBody>
      </p:sp>
      <p:sp>
        <p:nvSpPr>
          <p:cNvPr id="57" name="Flowchart: Or 33">
            <a:extLst>
              <a:ext uri="{FF2B5EF4-FFF2-40B4-BE49-F238E27FC236}">
                <a16:creationId xmlns:a16="http://schemas.microsoft.com/office/drawing/2014/main" id="{1EDE032E-2359-4176-A6DB-FCEB8F0CDDA0}"/>
              </a:ext>
            </a:extLst>
          </p:cNvPr>
          <p:cNvSpPr/>
          <p:nvPr/>
        </p:nvSpPr>
        <p:spPr>
          <a:xfrm>
            <a:off x="6308683" y="5480010"/>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58" name="Flowchart: Or 33">
            <a:extLst>
              <a:ext uri="{FF2B5EF4-FFF2-40B4-BE49-F238E27FC236}">
                <a16:creationId xmlns:a16="http://schemas.microsoft.com/office/drawing/2014/main" id="{1EDE032E-2359-4176-A6DB-FCEB8F0CDDA0}"/>
              </a:ext>
            </a:extLst>
          </p:cNvPr>
          <p:cNvSpPr/>
          <p:nvPr/>
        </p:nvSpPr>
        <p:spPr>
          <a:xfrm>
            <a:off x="2557125" y="5449026"/>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nvGrpSpPr>
          <p:cNvPr id="65" name="Group 64">
            <a:extLst>
              <a:ext uri="{FF2B5EF4-FFF2-40B4-BE49-F238E27FC236}">
                <a16:creationId xmlns:a16="http://schemas.microsoft.com/office/drawing/2014/main" id="{C795A91E-FEAB-EA43-8C0F-D55E680C5CB5}"/>
              </a:ext>
            </a:extLst>
          </p:cNvPr>
          <p:cNvGrpSpPr/>
          <p:nvPr/>
        </p:nvGrpSpPr>
        <p:grpSpPr>
          <a:xfrm>
            <a:off x="6774113" y="3852741"/>
            <a:ext cx="1582831" cy="899786"/>
            <a:chOff x="4326787" y="4589154"/>
            <a:chExt cx="1582831" cy="899786"/>
          </a:xfrm>
        </p:grpSpPr>
        <p:cxnSp>
          <p:nvCxnSpPr>
            <p:cNvPr id="66" name="Straight Connector 65">
              <a:extLst>
                <a:ext uri="{FF2B5EF4-FFF2-40B4-BE49-F238E27FC236}">
                  <a16:creationId xmlns:a16="http://schemas.microsoft.com/office/drawing/2014/main" id="{22697A27-C8B3-E64D-92BF-2E7E88F1FBDC}"/>
                </a:ext>
              </a:extLst>
            </p:cNvPr>
            <p:cNvCxnSpPr>
              <a:cxnSpLocks/>
            </p:cNvCxnSpPr>
            <p:nvPr/>
          </p:nvCxnSpPr>
          <p:spPr>
            <a:xfrm flipH="1">
              <a:off x="4326787" y="5054832"/>
              <a:ext cx="330860" cy="0"/>
            </a:xfrm>
            <a:prstGeom prst="line">
              <a:avLst/>
            </a:prstGeom>
          </p:spPr>
          <p:style>
            <a:lnRef idx="2">
              <a:schemeClr val="dk1"/>
            </a:lnRef>
            <a:fillRef idx="0">
              <a:schemeClr val="dk1"/>
            </a:fillRef>
            <a:effectRef idx="1">
              <a:schemeClr val="dk1"/>
            </a:effectRef>
            <a:fontRef idx="minor">
              <a:schemeClr val="tx1"/>
            </a:fontRef>
          </p:style>
        </p:cxnSp>
        <p:sp>
          <p:nvSpPr>
            <p:cNvPr id="67" name="Rectangle 66">
              <a:extLst>
                <a:ext uri="{FF2B5EF4-FFF2-40B4-BE49-F238E27FC236}">
                  <a16:creationId xmlns:a16="http://schemas.microsoft.com/office/drawing/2014/main" id="{7406323E-B167-6044-814B-BAFB1BA11F32}"/>
                </a:ext>
              </a:extLst>
            </p:cNvPr>
            <p:cNvSpPr/>
            <p:nvPr/>
          </p:nvSpPr>
          <p:spPr>
            <a:xfrm>
              <a:off x="4641072" y="4695689"/>
              <a:ext cx="1151785" cy="699279"/>
            </a:xfrm>
            <a:prstGeom prst="rect">
              <a:avLst/>
            </a:prstGeom>
            <a:solidFill>
              <a:schemeClr val="accent4">
                <a:lumMod val="40000"/>
                <a:lumOff val="6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latin typeface="Arial" charset="0"/>
                  <a:ea typeface="Arial" charset="0"/>
                  <a:cs typeface="Arial" charset="0"/>
                </a:rPr>
                <a:t>Southern Portion</a:t>
              </a:r>
            </a:p>
          </p:txBody>
        </p:sp>
        <p:sp>
          <p:nvSpPr>
            <p:cNvPr id="68" name="Rectangle 67">
              <a:extLst>
                <a:ext uri="{FF2B5EF4-FFF2-40B4-BE49-F238E27FC236}">
                  <a16:creationId xmlns:a16="http://schemas.microsoft.com/office/drawing/2014/main" id="{264A3D1C-2C00-AD46-9D0A-888D9152909A}"/>
                </a:ext>
              </a:extLst>
            </p:cNvPr>
            <p:cNvSpPr/>
            <p:nvPr/>
          </p:nvSpPr>
          <p:spPr>
            <a:xfrm>
              <a:off x="4524310" y="4597608"/>
              <a:ext cx="1385308" cy="89133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rial" charset="0"/>
                <a:ea typeface="Arial" charset="0"/>
                <a:cs typeface="Arial" charset="0"/>
              </a:endParaRPr>
            </a:p>
          </p:txBody>
        </p:sp>
        <p:sp>
          <p:nvSpPr>
            <p:cNvPr id="72" name="Rectangle 71">
              <a:extLst>
                <a:ext uri="{FF2B5EF4-FFF2-40B4-BE49-F238E27FC236}">
                  <a16:creationId xmlns:a16="http://schemas.microsoft.com/office/drawing/2014/main" id="{C01D93D3-2B47-E744-8858-8CC5B1DE96DE}"/>
                </a:ext>
              </a:extLst>
            </p:cNvPr>
            <p:cNvSpPr/>
            <p:nvPr/>
          </p:nvSpPr>
          <p:spPr>
            <a:xfrm>
              <a:off x="4641072" y="4685181"/>
              <a:ext cx="1151785" cy="699279"/>
            </a:xfrm>
            <a:prstGeom prst="rect">
              <a:avLst/>
            </a:prstGeom>
            <a:solidFill>
              <a:schemeClr val="accent4">
                <a:lumMod val="40000"/>
                <a:lumOff val="6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latin typeface="Arial" charset="0"/>
                  <a:ea typeface="Arial" charset="0"/>
                  <a:cs typeface="Arial" charset="0"/>
                </a:rPr>
                <a:t>Emergency sheltering</a:t>
              </a:r>
            </a:p>
            <a:p>
              <a:pPr algn="ctr"/>
              <a:r>
                <a:rPr lang="en-US" sz="1200" dirty="0">
                  <a:latin typeface="Arial" charset="0"/>
                  <a:ea typeface="Arial" charset="0"/>
                  <a:cs typeface="Arial" charset="0"/>
                </a:rPr>
                <a:t>cluster</a:t>
              </a:r>
            </a:p>
          </p:txBody>
        </p:sp>
        <p:sp>
          <p:nvSpPr>
            <p:cNvPr id="73" name="Rectangle 72">
              <a:extLst>
                <a:ext uri="{FF2B5EF4-FFF2-40B4-BE49-F238E27FC236}">
                  <a16:creationId xmlns:a16="http://schemas.microsoft.com/office/drawing/2014/main" id="{440641E9-7D8A-684F-B7D6-93FF304ECFBD}"/>
                </a:ext>
              </a:extLst>
            </p:cNvPr>
            <p:cNvSpPr/>
            <p:nvPr/>
          </p:nvSpPr>
          <p:spPr>
            <a:xfrm>
              <a:off x="4524310" y="4589154"/>
              <a:ext cx="1385308" cy="89133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rial" charset="0"/>
                <a:ea typeface="Arial" charset="0"/>
                <a:cs typeface="Arial" charset="0"/>
              </a:endParaRPr>
            </a:p>
          </p:txBody>
        </p:sp>
      </p:grpSp>
      <p:pic>
        <p:nvPicPr>
          <p:cNvPr id="8" name="Picture 7">
            <a:extLst>
              <a:ext uri="{FF2B5EF4-FFF2-40B4-BE49-F238E27FC236}">
                <a16:creationId xmlns:a16="http://schemas.microsoft.com/office/drawing/2014/main" id="{6DB908A1-3DF3-3747-A883-8C3912660A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74922" y="4361640"/>
            <a:ext cx="378342" cy="378342"/>
          </a:xfrm>
          <a:prstGeom prst="rect">
            <a:avLst/>
          </a:prstGeom>
        </p:spPr>
      </p:pic>
      <p:pic>
        <p:nvPicPr>
          <p:cNvPr id="74" name="Picture 73">
            <a:extLst>
              <a:ext uri="{FF2B5EF4-FFF2-40B4-BE49-F238E27FC236}">
                <a16:creationId xmlns:a16="http://schemas.microsoft.com/office/drawing/2014/main" id="{D7EF40A6-0AB7-F646-ACC2-38214EA81C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57" y="4366849"/>
            <a:ext cx="378342" cy="378342"/>
          </a:xfrm>
          <a:prstGeom prst="rect">
            <a:avLst/>
          </a:prstGeom>
        </p:spPr>
      </p:pic>
    </p:spTree>
    <p:extLst>
      <p:ext uri="{BB962C8B-B14F-4D97-AF65-F5344CB8AC3E}">
        <p14:creationId xmlns:p14="http://schemas.microsoft.com/office/powerpoint/2010/main" val="289561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9F66-17FB-7447-8484-1114BA11A27A}"/>
              </a:ext>
            </a:extLst>
          </p:cNvPr>
          <p:cNvSpPr>
            <a:spLocks noGrp="1"/>
          </p:cNvSpPr>
          <p:nvPr>
            <p:ph type="title"/>
          </p:nvPr>
        </p:nvSpPr>
        <p:spPr/>
        <p:txBody>
          <a:bodyPr>
            <a:normAutofit fontScale="90000"/>
          </a:bodyPr>
          <a:lstStyle/>
          <a:p>
            <a:r>
              <a:rPr lang="en-US" dirty="0"/>
              <a:t>Upper Village critical facilities include five along</a:t>
            </a:r>
            <a:br>
              <a:rPr lang="en-US" dirty="0"/>
            </a:br>
            <a:r>
              <a:rPr lang="en-US" dirty="0"/>
              <a:t>Hot Springs Feeder</a:t>
            </a:r>
          </a:p>
        </p:txBody>
      </p:sp>
      <p:pic>
        <p:nvPicPr>
          <p:cNvPr id="4" name="Picture 3">
            <a:extLst>
              <a:ext uri="{FF2B5EF4-FFF2-40B4-BE49-F238E27FC236}">
                <a16:creationId xmlns:a16="http://schemas.microsoft.com/office/drawing/2014/main" id="{6040BD09-445B-374A-B996-8A79F2036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650" y="938316"/>
            <a:ext cx="8140700" cy="5359400"/>
          </a:xfrm>
          <a:prstGeom prst="rect">
            <a:avLst/>
          </a:prstGeom>
        </p:spPr>
      </p:pic>
    </p:spTree>
    <p:extLst>
      <p:ext uri="{BB962C8B-B14F-4D97-AF65-F5344CB8AC3E}">
        <p14:creationId xmlns:p14="http://schemas.microsoft.com/office/powerpoint/2010/main" val="670019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1C5C0-3A14-5F44-A394-06DB04D463C7}"/>
              </a:ext>
            </a:extLst>
          </p:cNvPr>
          <p:cNvSpPr>
            <a:spLocks noGrp="1"/>
          </p:cNvSpPr>
          <p:nvPr>
            <p:ph type="title"/>
          </p:nvPr>
        </p:nvSpPr>
        <p:spPr/>
        <p:txBody>
          <a:bodyPr/>
          <a:lstStyle/>
          <a:p>
            <a:r>
              <a:rPr lang="en-US" dirty="0"/>
              <a:t>Upper Village emergency response facilities</a:t>
            </a:r>
          </a:p>
        </p:txBody>
      </p:sp>
      <p:pic>
        <p:nvPicPr>
          <p:cNvPr id="5" name="Content Placeholder 4">
            <a:extLst>
              <a:ext uri="{FF2B5EF4-FFF2-40B4-BE49-F238E27FC236}">
                <a16:creationId xmlns:a16="http://schemas.microsoft.com/office/drawing/2014/main" id="{1F7F01B0-1419-A148-9DED-EA770132C56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7287" y="1244600"/>
            <a:ext cx="8734193" cy="4584700"/>
          </a:xfrm>
        </p:spPr>
      </p:pic>
    </p:spTree>
    <p:extLst>
      <p:ext uri="{BB962C8B-B14F-4D97-AF65-F5344CB8AC3E}">
        <p14:creationId xmlns:p14="http://schemas.microsoft.com/office/powerpoint/2010/main" val="618544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7FC8-6518-C24E-AA10-355807063E52}"/>
              </a:ext>
            </a:extLst>
          </p:cNvPr>
          <p:cNvSpPr>
            <a:spLocks noGrp="1"/>
          </p:cNvSpPr>
          <p:nvPr>
            <p:ph type="title"/>
          </p:nvPr>
        </p:nvSpPr>
        <p:spPr/>
        <p:txBody>
          <a:bodyPr/>
          <a:lstStyle/>
          <a:p>
            <a:r>
              <a:rPr lang="en-US" dirty="0"/>
              <a:t>Montecito Union School District</a:t>
            </a:r>
          </a:p>
        </p:txBody>
      </p:sp>
      <p:pic>
        <p:nvPicPr>
          <p:cNvPr id="5" name="Content Placeholder 4">
            <a:extLst>
              <a:ext uri="{FF2B5EF4-FFF2-40B4-BE49-F238E27FC236}">
                <a16:creationId xmlns:a16="http://schemas.microsoft.com/office/drawing/2014/main" id="{21516480-C7E1-2942-A8BD-44F248A07D6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99244" y="762000"/>
            <a:ext cx="7770879" cy="5598459"/>
          </a:xfrm>
        </p:spPr>
      </p:pic>
    </p:spTree>
    <p:extLst>
      <p:ext uri="{BB962C8B-B14F-4D97-AF65-F5344CB8AC3E}">
        <p14:creationId xmlns:p14="http://schemas.microsoft.com/office/powerpoint/2010/main" val="1541317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4B49-AE8E-7144-A9C1-9637B4E6504E}"/>
              </a:ext>
            </a:extLst>
          </p:cNvPr>
          <p:cNvSpPr>
            <a:spLocks noGrp="1"/>
          </p:cNvSpPr>
          <p:nvPr>
            <p:ph type="title"/>
          </p:nvPr>
        </p:nvSpPr>
        <p:spPr/>
        <p:txBody>
          <a:bodyPr/>
          <a:lstStyle/>
          <a:p>
            <a:r>
              <a:rPr lang="en-US" dirty="0"/>
              <a:t>Montecito YMCA</a:t>
            </a:r>
          </a:p>
        </p:txBody>
      </p:sp>
      <p:pic>
        <p:nvPicPr>
          <p:cNvPr id="5" name="Content Placeholder 4">
            <a:extLst>
              <a:ext uri="{FF2B5EF4-FFF2-40B4-BE49-F238E27FC236}">
                <a16:creationId xmlns:a16="http://schemas.microsoft.com/office/drawing/2014/main" id="{C22F7783-2F15-DE46-87AC-3BB8D5EDDBD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7697" y="762000"/>
            <a:ext cx="7939467" cy="5517776"/>
          </a:xfrm>
        </p:spPr>
      </p:pic>
    </p:spTree>
    <p:extLst>
      <p:ext uri="{BB962C8B-B14F-4D97-AF65-F5344CB8AC3E}">
        <p14:creationId xmlns:p14="http://schemas.microsoft.com/office/powerpoint/2010/main" val="557569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2718-D187-5C44-97DE-0F739BA4DCE8}"/>
              </a:ext>
            </a:extLst>
          </p:cNvPr>
          <p:cNvSpPr>
            <a:spLocks noGrp="1"/>
          </p:cNvSpPr>
          <p:nvPr>
            <p:ph type="title"/>
          </p:nvPr>
        </p:nvSpPr>
        <p:spPr/>
        <p:txBody>
          <a:bodyPr/>
          <a:lstStyle/>
          <a:p>
            <a:r>
              <a:rPr lang="en-US" dirty="0"/>
              <a:t>Laguna Blanca School</a:t>
            </a:r>
          </a:p>
        </p:txBody>
      </p:sp>
      <p:pic>
        <p:nvPicPr>
          <p:cNvPr id="5" name="Content Placeholder 4">
            <a:extLst>
              <a:ext uri="{FF2B5EF4-FFF2-40B4-BE49-F238E27FC236}">
                <a16:creationId xmlns:a16="http://schemas.microsoft.com/office/drawing/2014/main" id="{1298332A-5A54-1440-A5AB-8A31EA372C7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93376" y="762000"/>
            <a:ext cx="7702804" cy="5469890"/>
          </a:xfrm>
        </p:spPr>
      </p:pic>
    </p:spTree>
    <p:extLst>
      <p:ext uri="{BB962C8B-B14F-4D97-AF65-F5344CB8AC3E}">
        <p14:creationId xmlns:p14="http://schemas.microsoft.com/office/powerpoint/2010/main" val="1135481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29DE-758D-3341-8570-8B2198846F79}"/>
              </a:ext>
            </a:extLst>
          </p:cNvPr>
          <p:cNvSpPr>
            <a:spLocks noGrp="1"/>
          </p:cNvSpPr>
          <p:nvPr>
            <p:ph type="title"/>
          </p:nvPr>
        </p:nvSpPr>
        <p:spPr/>
        <p:txBody>
          <a:bodyPr/>
          <a:lstStyle/>
          <a:p>
            <a:r>
              <a:rPr lang="en-US" dirty="0"/>
              <a:t>Crane Country Day School</a:t>
            </a:r>
          </a:p>
        </p:txBody>
      </p:sp>
      <p:pic>
        <p:nvPicPr>
          <p:cNvPr id="5" name="Content Placeholder 4">
            <a:extLst>
              <a:ext uri="{FF2B5EF4-FFF2-40B4-BE49-F238E27FC236}">
                <a16:creationId xmlns:a16="http://schemas.microsoft.com/office/drawing/2014/main" id="{91BF4125-87A7-E544-B6B1-4ABC234DEF6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99245" y="762000"/>
            <a:ext cx="7826356" cy="5571565"/>
          </a:xfrm>
        </p:spPr>
      </p:pic>
    </p:spTree>
    <p:extLst>
      <p:ext uri="{BB962C8B-B14F-4D97-AF65-F5344CB8AC3E}">
        <p14:creationId xmlns:p14="http://schemas.microsoft.com/office/powerpoint/2010/main" val="395907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2938-89BD-5F49-B7BA-1034E3D0071E}"/>
              </a:ext>
            </a:extLst>
          </p:cNvPr>
          <p:cNvSpPr>
            <a:spLocks noGrp="1"/>
          </p:cNvSpPr>
          <p:nvPr>
            <p:ph type="title"/>
          </p:nvPr>
        </p:nvSpPr>
        <p:spPr/>
        <p:txBody>
          <a:bodyPr/>
          <a:lstStyle/>
          <a:p>
            <a:r>
              <a:rPr lang="en-US" dirty="0"/>
              <a:t>Our Lady of Mount Carmel Church and School</a:t>
            </a:r>
          </a:p>
        </p:txBody>
      </p:sp>
      <p:pic>
        <p:nvPicPr>
          <p:cNvPr id="4" name="Content Placeholder 4">
            <a:extLst>
              <a:ext uri="{FF2B5EF4-FFF2-40B4-BE49-F238E27FC236}">
                <a16:creationId xmlns:a16="http://schemas.microsoft.com/office/drawing/2014/main" id="{F4A833BD-F4A1-934A-8EDC-294F3990A7D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99248" y="762000"/>
            <a:ext cx="7792720" cy="5559806"/>
          </a:xfrm>
        </p:spPr>
      </p:pic>
    </p:spTree>
    <p:extLst>
      <p:ext uri="{BB962C8B-B14F-4D97-AF65-F5344CB8AC3E}">
        <p14:creationId xmlns:p14="http://schemas.microsoft.com/office/powerpoint/2010/main" val="2983730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A087-83B3-144B-BDF4-09F7F70047E5}"/>
              </a:ext>
            </a:extLst>
          </p:cNvPr>
          <p:cNvSpPr>
            <a:spLocks noGrp="1"/>
          </p:cNvSpPr>
          <p:nvPr>
            <p:ph type="title"/>
          </p:nvPr>
        </p:nvSpPr>
        <p:spPr/>
        <p:txBody>
          <a:bodyPr/>
          <a:lstStyle/>
          <a:p>
            <a:endParaRPr lang="en-US"/>
          </a:p>
        </p:txBody>
      </p:sp>
      <p:sp>
        <p:nvSpPr>
          <p:cNvPr id="4" name="Content Placeholder 2">
            <a:extLst>
              <a:ext uri="{FF2B5EF4-FFF2-40B4-BE49-F238E27FC236}">
                <a16:creationId xmlns:a16="http://schemas.microsoft.com/office/drawing/2014/main" id="{C6D86446-FEAB-A547-99D2-605C72AFFC48}"/>
              </a:ext>
            </a:extLst>
          </p:cNvPr>
          <p:cNvSpPr>
            <a:spLocks noGrp="1"/>
          </p:cNvSpPr>
          <p:nvPr>
            <p:ph idx="1"/>
          </p:nvPr>
        </p:nvSpPr>
        <p:spPr>
          <a:xfrm>
            <a:off x="457200" y="1295400"/>
            <a:ext cx="8229600" cy="4525963"/>
          </a:xfrm>
        </p:spPr>
        <p:txBody>
          <a:bodyPr anchor="ctr"/>
          <a:lstStyle/>
          <a:p>
            <a:pPr marL="0" indent="0" algn="ctr">
              <a:buNone/>
            </a:pPr>
            <a:r>
              <a:rPr lang="en-US" dirty="0"/>
              <a:t>Back Up Slides</a:t>
            </a:r>
          </a:p>
        </p:txBody>
      </p:sp>
    </p:spTree>
    <p:extLst>
      <p:ext uri="{BB962C8B-B14F-4D97-AF65-F5344CB8AC3E}">
        <p14:creationId xmlns:p14="http://schemas.microsoft.com/office/powerpoint/2010/main" val="184383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AD78-B9D2-6444-87F7-F922CB3425B9}"/>
              </a:ext>
            </a:extLst>
          </p:cNvPr>
          <p:cNvSpPr>
            <a:spLocks noGrp="1"/>
          </p:cNvSpPr>
          <p:nvPr>
            <p:ph type="title"/>
          </p:nvPr>
        </p:nvSpPr>
        <p:spPr/>
        <p:txBody>
          <a:bodyPr/>
          <a:lstStyle/>
          <a:p>
            <a:r>
              <a:rPr lang="en-US" dirty="0"/>
              <a:t>Community Microgrid Vision</a:t>
            </a:r>
          </a:p>
        </p:txBody>
      </p:sp>
      <p:pic>
        <p:nvPicPr>
          <p:cNvPr id="4" name="Content Placeholder 3" descr="DG+IG-Original-Image-(10_zf-20-May-2013).jpg">
            <a:extLst>
              <a:ext uri="{FF2B5EF4-FFF2-40B4-BE49-F238E27FC236}">
                <a16:creationId xmlns:a16="http://schemas.microsoft.com/office/drawing/2014/main" id="{28408E16-3B85-9D43-BD64-22811275B5F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8564" y="903199"/>
            <a:ext cx="8049862" cy="5269001"/>
          </a:xfrm>
          <a:prstGeom prst="rect">
            <a:avLst/>
          </a:prstGeom>
        </p:spPr>
      </p:pic>
    </p:spTree>
    <p:extLst>
      <p:ext uri="{BB962C8B-B14F-4D97-AF65-F5344CB8AC3E}">
        <p14:creationId xmlns:p14="http://schemas.microsoft.com/office/powerpoint/2010/main" val="3138761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bwMode="auto">
          <a:xfrm>
            <a:off x="2952859" y="1381202"/>
            <a:ext cx="19441" cy="4313967"/>
          </a:xfrm>
          <a:prstGeom prst="line">
            <a:avLst/>
          </a:prstGeom>
          <a:ln w="38100">
            <a:solidFill>
              <a:schemeClr val="tx1">
                <a:alpha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5808211" y="1381202"/>
            <a:ext cx="0" cy="4313967"/>
          </a:xfrm>
          <a:prstGeom prst="line">
            <a:avLst/>
          </a:prstGeom>
          <a:ln w="38100">
            <a:solidFill>
              <a:schemeClr val="tx1">
                <a:alpha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Feed in Tariffs (FITs) address the Wholesale DG market segment</a:t>
            </a:r>
          </a:p>
        </p:txBody>
      </p:sp>
      <p:grpSp>
        <p:nvGrpSpPr>
          <p:cNvPr id="3" name="Group 28"/>
          <p:cNvGrpSpPr>
            <a:grpSpLocks/>
          </p:cNvGrpSpPr>
          <p:nvPr/>
        </p:nvGrpSpPr>
        <p:grpSpPr bwMode="auto">
          <a:xfrm>
            <a:off x="843499" y="1381202"/>
            <a:ext cx="7300575" cy="3314455"/>
            <a:chOff x="913605" y="1823677"/>
            <a:chExt cx="7315995" cy="3904023"/>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0539" y="4660153"/>
              <a:ext cx="1424613" cy="938310"/>
            </a:xfrm>
            <a:prstGeom prst="rect">
              <a:avLst/>
            </a:prstGeom>
            <a:noFill/>
            <a:ln w="9525">
              <a:noFill/>
              <a:miter lim="800000"/>
              <a:headEnd/>
              <a:tailEnd/>
            </a:ln>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2332" y="1997153"/>
              <a:ext cx="1860799" cy="1490323"/>
            </a:xfrm>
            <a:prstGeom prst="rect">
              <a:avLst/>
            </a:prstGeom>
            <a:noFill/>
            <a:ln w="9525">
              <a:noFill/>
              <a:miter lim="800000"/>
              <a:headEnd/>
              <a:tailEnd/>
            </a:ln>
          </p:spPr>
        </p:pic>
        <p:pic>
          <p:nvPicPr>
            <p:cNvPr id="10" name="Picture 8" descr="http://global.kyocera.com/news/2005/images/kii-sola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1350" y="3088010"/>
              <a:ext cx="1967922" cy="1308910"/>
            </a:xfrm>
            <a:prstGeom prst="rect">
              <a:avLst/>
            </a:prstGeom>
            <a:noFill/>
            <a:ln w="9525">
              <a:noFill/>
              <a:miter lim="800000"/>
              <a:headEnd/>
              <a:tailEnd/>
            </a:ln>
          </p:spPr>
        </p:pic>
        <p:grpSp>
          <p:nvGrpSpPr>
            <p:cNvPr id="4" name="Group 9"/>
            <p:cNvGrpSpPr/>
            <p:nvPr/>
          </p:nvGrpSpPr>
          <p:grpSpPr>
            <a:xfrm>
              <a:off x="913605" y="1823677"/>
              <a:ext cx="7315995" cy="3904023"/>
              <a:chOff x="837405" y="1736365"/>
              <a:chExt cx="7315995" cy="3904023"/>
            </a:xfrm>
            <a:effectLst>
              <a:outerShdw blurRad="50800" dist="38100" dir="2700000" algn="tl" rotWithShape="0">
                <a:prstClr val="black">
                  <a:alpha val="40000"/>
                </a:prstClr>
              </a:outerShdw>
            </a:effectLst>
          </p:grpSpPr>
          <p:cxnSp>
            <p:nvCxnSpPr>
              <p:cNvPr id="18" name="Straight Arrow Connector 17"/>
              <p:cNvCxnSpPr/>
              <p:nvPr/>
            </p:nvCxnSpPr>
            <p:spPr>
              <a:xfrm>
                <a:off x="838200" y="5638800"/>
                <a:ext cx="7315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37405" y="1736365"/>
                <a:ext cx="1589" cy="390323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2" name="TextBox 33"/>
          <p:cNvSpPr txBox="1">
            <a:spLocks noChangeArrowheads="1"/>
          </p:cNvSpPr>
          <p:nvPr/>
        </p:nvSpPr>
        <p:spPr bwMode="auto">
          <a:xfrm>
            <a:off x="3407378" y="4770397"/>
            <a:ext cx="1889146" cy="369332"/>
          </a:xfrm>
          <a:prstGeom prst="rect">
            <a:avLst/>
          </a:prstGeom>
          <a:noFill/>
          <a:ln w="9525">
            <a:noFill/>
            <a:miter lim="800000"/>
            <a:headEnd/>
            <a:tailEnd/>
          </a:ln>
        </p:spPr>
        <p:txBody>
          <a:bodyPr wrap="square">
            <a:spAutoFit/>
          </a:bodyPr>
          <a:lstStyle/>
          <a:p>
            <a:pPr algn="ctr"/>
            <a:r>
              <a:rPr lang="en-US" i="1" dirty="0">
                <a:latin typeface="Constantia" pitchFamily="18" charset="0"/>
              </a:rPr>
              <a:t>Distribution Grid</a:t>
            </a:r>
          </a:p>
        </p:txBody>
      </p:sp>
      <p:sp>
        <p:nvSpPr>
          <p:cNvPr id="26" name="TextBox 33"/>
          <p:cNvSpPr txBox="1">
            <a:spLocks noChangeArrowheads="1"/>
          </p:cNvSpPr>
          <p:nvPr/>
        </p:nvSpPr>
        <p:spPr bwMode="auto">
          <a:xfrm>
            <a:off x="201850" y="895339"/>
            <a:ext cx="1444309" cy="369332"/>
          </a:xfrm>
          <a:prstGeom prst="rect">
            <a:avLst/>
          </a:prstGeom>
          <a:noFill/>
          <a:ln w="9525">
            <a:noFill/>
            <a:miter lim="800000"/>
            <a:headEnd/>
            <a:tailEnd/>
          </a:ln>
        </p:spPr>
        <p:txBody>
          <a:bodyPr wrap="square">
            <a:spAutoFit/>
          </a:bodyPr>
          <a:lstStyle/>
          <a:p>
            <a:r>
              <a:rPr lang="en-US" i="1" dirty="0">
                <a:latin typeface="Constantia" pitchFamily="18" charset="0"/>
              </a:rPr>
              <a:t>Project Size</a:t>
            </a:r>
          </a:p>
        </p:txBody>
      </p:sp>
      <p:sp>
        <p:nvSpPr>
          <p:cNvPr id="24" name="TextBox 33"/>
          <p:cNvSpPr txBox="1">
            <a:spLocks noChangeArrowheads="1"/>
          </p:cNvSpPr>
          <p:nvPr/>
        </p:nvSpPr>
        <p:spPr bwMode="auto">
          <a:xfrm>
            <a:off x="824055" y="4775416"/>
            <a:ext cx="2002860" cy="369332"/>
          </a:xfrm>
          <a:prstGeom prst="rect">
            <a:avLst/>
          </a:prstGeom>
          <a:noFill/>
          <a:ln w="9525">
            <a:noFill/>
            <a:miter lim="800000"/>
            <a:headEnd/>
            <a:tailEnd/>
          </a:ln>
        </p:spPr>
        <p:txBody>
          <a:bodyPr wrap="square">
            <a:spAutoFit/>
          </a:bodyPr>
          <a:lstStyle/>
          <a:p>
            <a:pPr algn="ctr"/>
            <a:r>
              <a:rPr lang="en-US" i="1" dirty="0">
                <a:latin typeface="Constantia" pitchFamily="18" charset="0"/>
              </a:rPr>
              <a:t>Behind the Meter</a:t>
            </a:r>
          </a:p>
        </p:txBody>
      </p:sp>
      <p:sp>
        <p:nvSpPr>
          <p:cNvPr id="13" name="TextBox 12"/>
          <p:cNvSpPr txBox="1"/>
          <p:nvPr/>
        </p:nvSpPr>
        <p:spPr>
          <a:xfrm>
            <a:off x="5745503" y="966753"/>
            <a:ext cx="2805191" cy="615553"/>
          </a:xfrm>
          <a:prstGeom prst="rect">
            <a:avLst/>
          </a:prstGeom>
          <a:noFill/>
        </p:spPr>
        <p:txBody>
          <a:bodyPr wrap="square" rtlCol="0">
            <a:spAutoFit/>
          </a:bodyPr>
          <a:lstStyle/>
          <a:p>
            <a:pPr algn="ctr" fontAlgn="auto">
              <a:spcBef>
                <a:spcPts val="0"/>
              </a:spcBef>
              <a:spcAft>
                <a:spcPts val="0"/>
              </a:spcAft>
              <a:defRPr/>
            </a:pPr>
            <a:r>
              <a:rPr lang="en-US" sz="2000" dirty="0"/>
              <a:t>Central Generation </a:t>
            </a:r>
          </a:p>
          <a:p>
            <a:pPr algn="ctr" fontAlgn="auto">
              <a:spcBef>
                <a:spcPts val="0"/>
              </a:spcBef>
              <a:spcAft>
                <a:spcPts val="0"/>
              </a:spcAft>
              <a:defRPr/>
            </a:pPr>
            <a:r>
              <a:rPr lang="en-US" sz="1400" dirty="0"/>
              <a:t>Serves Remote Loads</a:t>
            </a:r>
          </a:p>
        </p:txBody>
      </p:sp>
      <p:sp>
        <p:nvSpPr>
          <p:cNvPr id="15" name="TextBox 14"/>
          <p:cNvSpPr txBox="1"/>
          <p:nvPr/>
        </p:nvSpPr>
        <p:spPr>
          <a:xfrm>
            <a:off x="3375894" y="1883214"/>
            <a:ext cx="1963775" cy="6155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fontAlgn="auto">
              <a:spcBef>
                <a:spcPts val="0"/>
              </a:spcBef>
              <a:spcAft>
                <a:spcPts val="0"/>
              </a:spcAft>
              <a:defRPr/>
            </a:pPr>
            <a:r>
              <a:rPr lang="en-US" sz="2000" b="1" dirty="0">
                <a:solidFill>
                  <a:schemeClr val="tx1"/>
                </a:solidFill>
              </a:rPr>
              <a:t>Wholesale DG</a:t>
            </a:r>
          </a:p>
          <a:p>
            <a:pPr algn="ctr" fontAlgn="auto">
              <a:spcBef>
                <a:spcPts val="0"/>
              </a:spcBef>
              <a:spcAft>
                <a:spcPts val="0"/>
              </a:spcAft>
              <a:defRPr/>
            </a:pPr>
            <a:r>
              <a:rPr lang="en-US" sz="1400" b="1" dirty="0">
                <a:solidFill>
                  <a:schemeClr val="tx1"/>
                </a:solidFill>
              </a:rPr>
              <a:t>Serves Local Loads</a:t>
            </a:r>
          </a:p>
        </p:txBody>
      </p:sp>
      <p:sp>
        <p:nvSpPr>
          <p:cNvPr id="27" name="TextBox 26"/>
          <p:cNvSpPr txBox="1"/>
          <p:nvPr/>
        </p:nvSpPr>
        <p:spPr>
          <a:xfrm>
            <a:off x="843495" y="3180538"/>
            <a:ext cx="1983420" cy="615553"/>
          </a:xfrm>
          <a:prstGeom prst="rect">
            <a:avLst/>
          </a:prstGeom>
          <a:noFill/>
        </p:spPr>
        <p:txBody>
          <a:bodyPr wrap="square" rtlCol="0">
            <a:spAutoFit/>
          </a:bodyPr>
          <a:lstStyle/>
          <a:p>
            <a:pPr algn="ctr" fontAlgn="auto">
              <a:spcBef>
                <a:spcPts val="0"/>
              </a:spcBef>
              <a:spcAft>
                <a:spcPts val="0"/>
              </a:spcAft>
              <a:defRPr/>
            </a:pPr>
            <a:r>
              <a:rPr lang="en-US" sz="2000" dirty="0">
                <a:ea typeface="Arial" charset="0"/>
              </a:rPr>
              <a:t>Retail DG</a:t>
            </a:r>
          </a:p>
          <a:p>
            <a:pPr algn="ctr" fontAlgn="auto">
              <a:spcBef>
                <a:spcPts val="0"/>
              </a:spcBef>
              <a:spcAft>
                <a:spcPts val="0"/>
              </a:spcAft>
              <a:defRPr/>
            </a:pPr>
            <a:r>
              <a:rPr lang="en-US" sz="1400" dirty="0">
                <a:ea typeface="Arial" charset="0"/>
              </a:rPr>
              <a:t>Serves Onsite Loads</a:t>
            </a:r>
          </a:p>
        </p:txBody>
      </p:sp>
      <p:sp>
        <p:nvSpPr>
          <p:cNvPr id="28" name="TextBox 27"/>
          <p:cNvSpPr txBox="1"/>
          <p:nvPr/>
        </p:nvSpPr>
        <p:spPr>
          <a:xfrm>
            <a:off x="6088249" y="4770809"/>
            <a:ext cx="2082918" cy="646331"/>
          </a:xfrm>
          <a:prstGeom prst="rect">
            <a:avLst/>
          </a:prstGeom>
          <a:noFill/>
        </p:spPr>
        <p:txBody>
          <a:bodyPr wrap="square" rtlCol="0">
            <a:spAutoFit/>
          </a:bodyPr>
          <a:lstStyle/>
          <a:p>
            <a:pPr algn="ctr"/>
            <a:r>
              <a:rPr lang="en-US" i="1" dirty="0">
                <a:latin typeface="Constantia" pitchFamily="18" charset="0"/>
              </a:rPr>
              <a:t>Transmission Grid</a:t>
            </a:r>
          </a:p>
          <a:p>
            <a:endParaRPr lang="en-US" dirty="0"/>
          </a:p>
        </p:txBody>
      </p:sp>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5840" y="5172578"/>
            <a:ext cx="833852" cy="833852"/>
          </a:xfrm>
          <a:prstGeom prst="rect">
            <a:avLst/>
          </a:prstGeom>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45790" y="5128783"/>
            <a:ext cx="1381760" cy="1318511"/>
          </a:xfrm>
          <a:prstGeom prst="rect">
            <a:avLst/>
          </a:prstGeom>
        </p:spPr>
      </p:pic>
      <p:sp>
        <p:nvSpPr>
          <p:cNvPr id="7" name="TextBox 6"/>
          <p:cNvSpPr txBox="1"/>
          <p:nvPr/>
        </p:nvSpPr>
        <p:spPr>
          <a:xfrm>
            <a:off x="364816" y="4007905"/>
            <a:ext cx="754143" cy="276999"/>
          </a:xfrm>
          <a:prstGeom prst="rect">
            <a:avLst/>
          </a:prstGeom>
          <a:noFill/>
        </p:spPr>
        <p:txBody>
          <a:bodyPr wrap="square" rtlCol="0">
            <a:spAutoFit/>
          </a:bodyPr>
          <a:lstStyle/>
          <a:p>
            <a:r>
              <a:rPr lang="en-US" sz="1200" dirty="0"/>
              <a:t>5 kW</a:t>
            </a:r>
          </a:p>
        </p:txBody>
      </p:sp>
      <p:sp>
        <p:nvSpPr>
          <p:cNvPr id="25" name="TextBox 24"/>
          <p:cNvSpPr txBox="1"/>
          <p:nvPr/>
        </p:nvSpPr>
        <p:spPr>
          <a:xfrm>
            <a:off x="-121723" y="1521234"/>
            <a:ext cx="994975" cy="276999"/>
          </a:xfrm>
          <a:prstGeom prst="rect">
            <a:avLst/>
          </a:prstGeom>
          <a:noFill/>
        </p:spPr>
        <p:txBody>
          <a:bodyPr wrap="square" rtlCol="0">
            <a:spAutoFit/>
          </a:bodyPr>
          <a:lstStyle/>
          <a:p>
            <a:pPr algn="r"/>
            <a:r>
              <a:rPr lang="en-US" sz="1200" dirty="0"/>
              <a:t>50+ MW</a:t>
            </a:r>
          </a:p>
        </p:txBody>
      </p:sp>
      <p:sp>
        <p:nvSpPr>
          <p:cNvPr id="30" name="TextBox 29"/>
          <p:cNvSpPr txBox="1"/>
          <p:nvPr/>
        </p:nvSpPr>
        <p:spPr>
          <a:xfrm>
            <a:off x="186172" y="2737233"/>
            <a:ext cx="754143" cy="276999"/>
          </a:xfrm>
          <a:prstGeom prst="rect">
            <a:avLst/>
          </a:prstGeom>
          <a:noFill/>
        </p:spPr>
        <p:txBody>
          <a:bodyPr wrap="square" rtlCol="0">
            <a:spAutoFit/>
          </a:bodyPr>
          <a:lstStyle/>
          <a:p>
            <a:r>
              <a:rPr lang="en-US" sz="1200" dirty="0"/>
              <a:t>500 kW</a:t>
            </a:r>
          </a:p>
        </p:txBody>
      </p:sp>
      <p:pic>
        <p:nvPicPr>
          <p:cNvPr id="8" name="Picture 7" descr="d-grid2.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22989" y="5187081"/>
            <a:ext cx="864347" cy="838595"/>
          </a:xfrm>
          <a:prstGeom prst="rect">
            <a:avLst/>
          </a:prstGeom>
        </p:spPr>
      </p:pic>
      <p:pic>
        <p:nvPicPr>
          <p:cNvPr id="5" name="Picture 4" descr="edmonton_alberta_canada_wooden_power_pole_with_a_transformer_1877346.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20720" y="5161629"/>
            <a:ext cx="966612" cy="885947"/>
          </a:xfrm>
          <a:prstGeom prst="rect">
            <a:avLst/>
          </a:prstGeom>
        </p:spPr>
      </p:pic>
      <p:sp>
        <p:nvSpPr>
          <p:cNvPr id="31" name="Oval 30"/>
          <p:cNvSpPr/>
          <p:nvPr/>
        </p:nvSpPr>
        <p:spPr bwMode="auto">
          <a:xfrm>
            <a:off x="2704794" y="1629111"/>
            <a:ext cx="3294559" cy="2387969"/>
          </a:xfrm>
          <a:prstGeom prst="ellipse">
            <a:avLst/>
          </a:prstGeom>
          <a:noFill/>
          <a:ln w="5715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extLst>
      <p:ext uri="{BB962C8B-B14F-4D97-AF65-F5344CB8AC3E}">
        <p14:creationId xmlns:p14="http://schemas.microsoft.com/office/powerpoint/2010/main" val="1893867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1"/>
          <p:cNvSpPr>
            <a:spLocks noGrp="1"/>
          </p:cNvSpPr>
          <p:nvPr>
            <p:ph type="title"/>
          </p:nvPr>
        </p:nvSpPr>
        <p:spPr/>
        <p:txBody>
          <a:bodyPr>
            <a:normAutofit/>
          </a:bodyPr>
          <a:lstStyle/>
          <a:p>
            <a:r>
              <a:rPr lang="en-US" dirty="0">
                <a:latin typeface="Arial" charset="0"/>
                <a:cs typeface="Arial" charset="0"/>
              </a:rPr>
              <a:t>Wholesale DG drove huge solar use in Germany</a:t>
            </a:r>
          </a:p>
        </p:txBody>
      </p:sp>
      <p:sp>
        <p:nvSpPr>
          <p:cNvPr id="133124"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133125" name="Rectangle 2"/>
          <p:cNvSpPr txBox="1">
            <a:spLocks noChangeArrowheads="1"/>
          </p:cNvSpPr>
          <p:nvPr/>
        </p:nvSpPr>
        <p:spPr bwMode="auto">
          <a:xfrm>
            <a:off x="-152400" y="838200"/>
            <a:ext cx="9296400" cy="685800"/>
          </a:xfrm>
          <a:prstGeom prst="rect">
            <a:avLst/>
          </a:prstGeom>
          <a:noFill/>
          <a:ln w="9525">
            <a:noFill/>
            <a:miter lim="800000"/>
            <a:headEnd/>
            <a:tailEnd/>
          </a:ln>
        </p:spPr>
        <p:txBody>
          <a:bodyPr/>
          <a:lstStyle/>
          <a:p>
            <a:pPr marL="342900" indent="-342900" algn="ctr" defTabSz="914400">
              <a:spcBef>
                <a:spcPct val="20000"/>
              </a:spcBef>
            </a:pPr>
            <a:r>
              <a:rPr lang="en-US" sz="2000" b="1" i="1" dirty="0">
                <a:latin typeface="Arial"/>
                <a:cs typeface="Arial"/>
              </a:rPr>
              <a:t>Solar Markets: Germany vs. California (2002-2012)</a:t>
            </a:r>
            <a:endParaRPr lang="en-US" sz="2000" i="1" dirty="0">
              <a:latin typeface="Arial"/>
              <a:cs typeface="Arial"/>
            </a:endParaRPr>
          </a:p>
        </p:txBody>
      </p:sp>
      <p:sp>
        <p:nvSpPr>
          <p:cNvPr id="133126" name="TextBox 3"/>
          <p:cNvSpPr txBox="1">
            <a:spLocks noChangeArrowheads="1"/>
          </p:cNvSpPr>
          <p:nvPr/>
        </p:nvSpPr>
        <p:spPr bwMode="auto">
          <a:xfrm>
            <a:off x="487893" y="5567680"/>
            <a:ext cx="8148108" cy="646331"/>
          </a:xfrm>
          <a:prstGeom prst="rect">
            <a:avLst/>
          </a:prstGeom>
          <a:solidFill>
            <a:srgbClr val="FFFF00"/>
          </a:solidFill>
          <a:ln w="9525">
            <a:solidFill>
              <a:schemeClr val="tx1"/>
            </a:solidFill>
            <a:miter lim="800000"/>
            <a:headEnd/>
            <a:tailEnd/>
          </a:ln>
        </p:spPr>
        <p:txBody>
          <a:bodyPr wrap="square">
            <a:spAutoFit/>
          </a:bodyPr>
          <a:lstStyle/>
          <a:p>
            <a:pPr algn="ctr"/>
            <a:r>
              <a:rPr lang="en-US" dirty="0">
                <a:cs typeface="Arial" charset="0"/>
              </a:rPr>
              <a:t>Germany deployed over 10 times more solar than California in the decade from 2002 — despite California having 70% better solar resource.</a:t>
            </a:r>
          </a:p>
        </p:txBody>
      </p:sp>
      <p:sp>
        <p:nvSpPr>
          <p:cNvPr id="133127" name="TextBox 7"/>
          <p:cNvSpPr txBox="1">
            <a:spLocks noChangeArrowheads="1"/>
          </p:cNvSpPr>
          <p:nvPr/>
        </p:nvSpPr>
        <p:spPr bwMode="auto">
          <a:xfrm>
            <a:off x="6858000" y="4979987"/>
            <a:ext cx="2286000" cy="428625"/>
          </a:xfrm>
          <a:prstGeom prst="rect">
            <a:avLst/>
          </a:prstGeom>
          <a:noFill/>
          <a:ln w="9525">
            <a:noFill/>
            <a:miter lim="800000"/>
            <a:headEnd/>
            <a:tailEnd/>
          </a:ln>
        </p:spPr>
        <p:txBody>
          <a:bodyPr>
            <a:spAutoFit/>
          </a:bodyPr>
          <a:lstStyle/>
          <a:p>
            <a:r>
              <a:rPr lang="en-US" sz="1100" i="1" dirty="0">
                <a:cs typeface="Arial" charset="0"/>
              </a:rPr>
              <a:t>Sources:  CPUC, CEC, SEIA and                       German equivalents.</a:t>
            </a:r>
          </a:p>
        </p:txBody>
      </p:sp>
      <p:sp>
        <p:nvSpPr>
          <p:cNvPr id="2" name="TextBox 1"/>
          <p:cNvSpPr txBox="1"/>
          <p:nvPr/>
        </p:nvSpPr>
        <p:spPr>
          <a:xfrm>
            <a:off x="925489" y="1655326"/>
            <a:ext cx="461665" cy="2585323"/>
          </a:xfrm>
          <a:prstGeom prst="rect">
            <a:avLst/>
          </a:prstGeom>
          <a:noFill/>
        </p:spPr>
        <p:txBody>
          <a:bodyPr vert="vert270" wrap="square" rtlCol="0">
            <a:spAutoFit/>
          </a:bodyPr>
          <a:lstStyle/>
          <a:p>
            <a:r>
              <a:rPr lang="en-US" dirty="0"/>
              <a:t>Cumulative MW</a:t>
            </a:r>
          </a:p>
        </p:txBody>
      </p:sp>
      <p:graphicFrame>
        <p:nvGraphicFramePr>
          <p:cNvPr id="9" name="Chart 8"/>
          <p:cNvGraphicFramePr>
            <a:graphicFrameLocks/>
          </p:cNvGraphicFramePr>
          <p:nvPr>
            <p:extLst/>
          </p:nvPr>
        </p:nvGraphicFramePr>
        <p:xfrm>
          <a:off x="1387153" y="1181100"/>
          <a:ext cx="6507596" cy="4375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4965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0" y="-9525"/>
            <a:ext cx="7620000" cy="762000"/>
          </a:xfrm>
        </p:spPr>
        <p:txBody>
          <a:bodyPr>
            <a:normAutofit/>
          </a:bodyPr>
          <a:lstStyle/>
          <a:p>
            <a:pPr algn="l" eaLnBrk="1" hangingPunct="1"/>
            <a:r>
              <a:rPr lang="en-US" sz="2400" b="1" dirty="0">
                <a:solidFill>
                  <a:schemeClr val="bg1"/>
                </a:solidFill>
                <a:latin typeface="Arial" charset="0"/>
                <a:cs typeface="Arial" charset="0"/>
              </a:rPr>
              <a:t>The majority of German solar is local solar</a:t>
            </a:r>
          </a:p>
        </p:txBody>
      </p:sp>
      <p:graphicFrame>
        <p:nvGraphicFramePr>
          <p:cNvPr id="4" name="Chart 3"/>
          <p:cNvGraphicFramePr>
            <a:graphicFrameLocks/>
          </p:cNvGraphicFramePr>
          <p:nvPr>
            <p:extLst/>
          </p:nvPr>
        </p:nvGraphicFramePr>
        <p:xfrm>
          <a:off x="0" y="762000"/>
          <a:ext cx="91440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6324" name="TextBox 4"/>
          <p:cNvSpPr txBox="1">
            <a:spLocks noChangeArrowheads="1"/>
          </p:cNvSpPr>
          <p:nvPr/>
        </p:nvSpPr>
        <p:spPr bwMode="auto">
          <a:xfrm>
            <a:off x="6858000" y="5195887"/>
            <a:ext cx="2009775" cy="261610"/>
          </a:xfrm>
          <a:prstGeom prst="rect">
            <a:avLst/>
          </a:prstGeom>
          <a:noFill/>
          <a:ln w="9525">
            <a:noFill/>
            <a:miter lim="800000"/>
            <a:headEnd/>
            <a:tailEnd/>
          </a:ln>
        </p:spPr>
        <p:txBody>
          <a:bodyPr wrap="square">
            <a:spAutoFit/>
          </a:bodyPr>
          <a:lstStyle/>
          <a:p>
            <a:pPr algn="r"/>
            <a:r>
              <a:rPr lang="en-US" sz="1100" i="1" dirty="0">
                <a:latin typeface="Calibri" pitchFamily="34" charset="0"/>
              </a:rPr>
              <a:t>Source: Paul Gipe, March 2012</a:t>
            </a:r>
          </a:p>
        </p:txBody>
      </p:sp>
      <p:sp>
        <p:nvSpPr>
          <p:cNvPr id="56325" name="TextBox 5"/>
          <p:cNvSpPr txBox="1">
            <a:spLocks noChangeArrowheads="1"/>
          </p:cNvSpPr>
          <p:nvPr/>
        </p:nvSpPr>
        <p:spPr bwMode="auto">
          <a:xfrm>
            <a:off x="606139" y="5602288"/>
            <a:ext cx="7836477" cy="615553"/>
          </a:xfrm>
          <a:prstGeom prst="rect">
            <a:avLst/>
          </a:prstGeom>
          <a:solidFill>
            <a:srgbClr val="FFFF00"/>
          </a:solidFill>
          <a:ln w="9525">
            <a:solidFill>
              <a:schemeClr val="tx1"/>
            </a:solidFill>
            <a:miter lim="800000"/>
            <a:headEnd/>
            <a:tailEnd/>
          </a:ln>
        </p:spPr>
        <p:txBody>
          <a:bodyPr wrap="square">
            <a:spAutoFit/>
          </a:bodyPr>
          <a:lstStyle/>
          <a:p>
            <a:pPr algn="ctr"/>
            <a:r>
              <a:rPr lang="en-US" sz="1700" dirty="0">
                <a:ea typeface="Arial" charset="0"/>
                <a:cs typeface="Arial" charset="0"/>
              </a:rPr>
              <a:t>Germany’s solar deployments are almost entirely sub-2 MW projects on built-environments and interconnected to the distribution grid (not behind-the-meter).</a:t>
            </a:r>
          </a:p>
        </p:txBody>
      </p:sp>
      <p:sp>
        <p:nvSpPr>
          <p:cNvPr id="56326" name="TextBox 6"/>
          <p:cNvSpPr txBox="1">
            <a:spLocks noChangeArrowheads="1"/>
          </p:cNvSpPr>
          <p:nvPr/>
        </p:nvSpPr>
        <p:spPr bwMode="auto">
          <a:xfrm>
            <a:off x="6019800" y="1676400"/>
            <a:ext cx="838200" cy="307975"/>
          </a:xfrm>
          <a:prstGeom prst="rect">
            <a:avLst/>
          </a:prstGeom>
          <a:noFill/>
          <a:ln w="9525">
            <a:noFill/>
            <a:miter lim="800000"/>
            <a:headEnd/>
            <a:tailEnd/>
          </a:ln>
        </p:spPr>
        <p:txBody>
          <a:bodyPr>
            <a:spAutoFit/>
          </a:bodyPr>
          <a:lstStyle/>
          <a:p>
            <a:r>
              <a:rPr lang="en-US" sz="1400">
                <a:latin typeface="Calibri" pitchFamily="34" charset="0"/>
              </a:rPr>
              <a:t>22.5%</a:t>
            </a:r>
          </a:p>
        </p:txBody>
      </p:sp>
      <p:sp>
        <p:nvSpPr>
          <p:cNvPr id="56327" name="TextBox 7"/>
          <p:cNvSpPr txBox="1">
            <a:spLocks noChangeArrowheads="1"/>
          </p:cNvSpPr>
          <p:nvPr/>
        </p:nvSpPr>
        <p:spPr bwMode="auto">
          <a:xfrm>
            <a:off x="3352800" y="1295400"/>
            <a:ext cx="838200" cy="307975"/>
          </a:xfrm>
          <a:prstGeom prst="rect">
            <a:avLst/>
          </a:prstGeom>
          <a:noFill/>
          <a:ln w="9525">
            <a:noFill/>
            <a:miter lim="800000"/>
            <a:headEnd/>
            <a:tailEnd/>
          </a:ln>
        </p:spPr>
        <p:txBody>
          <a:bodyPr>
            <a:spAutoFit/>
          </a:bodyPr>
          <a:lstStyle/>
          <a:p>
            <a:r>
              <a:rPr lang="en-US" sz="1400">
                <a:latin typeface="Calibri" pitchFamily="34" charset="0"/>
              </a:rPr>
              <a:t>26%</a:t>
            </a:r>
          </a:p>
        </p:txBody>
      </p:sp>
      <p:sp>
        <p:nvSpPr>
          <p:cNvPr id="56328" name="TextBox 8"/>
          <p:cNvSpPr txBox="1">
            <a:spLocks noChangeArrowheads="1"/>
          </p:cNvSpPr>
          <p:nvPr/>
        </p:nvSpPr>
        <p:spPr bwMode="auto">
          <a:xfrm>
            <a:off x="4648200" y="1600200"/>
            <a:ext cx="838200" cy="307975"/>
          </a:xfrm>
          <a:prstGeom prst="rect">
            <a:avLst/>
          </a:prstGeom>
          <a:noFill/>
          <a:ln w="9525">
            <a:noFill/>
            <a:miter lim="800000"/>
            <a:headEnd/>
            <a:tailEnd/>
          </a:ln>
        </p:spPr>
        <p:txBody>
          <a:bodyPr>
            <a:spAutoFit/>
          </a:bodyPr>
          <a:lstStyle/>
          <a:p>
            <a:r>
              <a:rPr lang="en-US" sz="1400">
                <a:latin typeface="Calibri" pitchFamily="34" charset="0"/>
              </a:rPr>
              <a:t>23.25%</a:t>
            </a:r>
          </a:p>
        </p:txBody>
      </p:sp>
      <p:sp>
        <p:nvSpPr>
          <p:cNvPr id="56329" name="TextBox 9"/>
          <p:cNvSpPr txBox="1">
            <a:spLocks noChangeArrowheads="1"/>
          </p:cNvSpPr>
          <p:nvPr/>
        </p:nvSpPr>
        <p:spPr bwMode="auto">
          <a:xfrm>
            <a:off x="1981200" y="3200400"/>
            <a:ext cx="838200" cy="307975"/>
          </a:xfrm>
          <a:prstGeom prst="rect">
            <a:avLst/>
          </a:prstGeom>
          <a:noFill/>
          <a:ln w="9525">
            <a:noFill/>
            <a:miter lim="800000"/>
            <a:headEnd/>
            <a:tailEnd/>
          </a:ln>
        </p:spPr>
        <p:txBody>
          <a:bodyPr>
            <a:spAutoFit/>
          </a:bodyPr>
          <a:lstStyle/>
          <a:p>
            <a:r>
              <a:rPr lang="en-US" sz="1400">
                <a:latin typeface="Calibri" pitchFamily="34" charset="0"/>
              </a:rPr>
              <a:t>9.25%</a:t>
            </a:r>
          </a:p>
        </p:txBody>
      </p:sp>
      <p:sp>
        <p:nvSpPr>
          <p:cNvPr id="56330" name="TextBox 10"/>
          <p:cNvSpPr txBox="1">
            <a:spLocks noChangeArrowheads="1"/>
          </p:cNvSpPr>
          <p:nvPr/>
        </p:nvSpPr>
        <p:spPr bwMode="auto">
          <a:xfrm>
            <a:off x="7467600" y="2057400"/>
            <a:ext cx="838200" cy="307975"/>
          </a:xfrm>
          <a:prstGeom prst="rect">
            <a:avLst/>
          </a:prstGeom>
          <a:noFill/>
          <a:ln w="9525">
            <a:noFill/>
            <a:miter lim="800000"/>
            <a:headEnd/>
            <a:tailEnd/>
          </a:ln>
        </p:spPr>
        <p:txBody>
          <a:bodyPr>
            <a:spAutoFit/>
          </a:bodyPr>
          <a:lstStyle/>
          <a:p>
            <a:r>
              <a:rPr lang="en-US" sz="1400">
                <a:latin typeface="Calibri" pitchFamily="34" charset="0"/>
              </a:rPr>
              <a:t>19%</a:t>
            </a:r>
          </a:p>
        </p:txBody>
      </p:sp>
    </p:spTree>
    <p:extLst>
      <p:ext uri="{BB962C8B-B14F-4D97-AF65-F5344CB8AC3E}">
        <p14:creationId xmlns:p14="http://schemas.microsoft.com/office/powerpoint/2010/main" val="2686368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German rooftop solar is 4 to 6 cents/kWh today</a:t>
            </a:r>
          </a:p>
        </p:txBody>
      </p:sp>
      <p:graphicFrame>
        <p:nvGraphicFramePr>
          <p:cNvPr id="2" name="Content Placeholder 1"/>
          <p:cNvGraphicFramePr>
            <a:graphicFrameLocks noGrp="1"/>
          </p:cNvGraphicFramePr>
          <p:nvPr>
            <p:ph idx="1"/>
            <p:extLst/>
          </p:nvPr>
        </p:nvGraphicFramePr>
        <p:xfrm>
          <a:off x="457200" y="1166308"/>
          <a:ext cx="8229600" cy="2453640"/>
        </p:xfrm>
        <a:graphic>
          <a:graphicData uri="http://schemas.openxmlformats.org/drawingml/2006/table">
            <a:tbl>
              <a:tblPr firstRow="1" bandRow="1">
                <a:solidFill>
                  <a:srgbClr val="4078B9"/>
                </a:solidFill>
                <a:tableStyleId>{B301B821-A1FF-4177-AEE7-76D212191A09}</a:tableStyleId>
              </a:tblPr>
              <a:tblGrid>
                <a:gridCol w="2273300">
                  <a:extLst>
                    <a:ext uri="{9D8B030D-6E8A-4147-A177-3AD203B41FA5}">
                      <a16:colId xmlns:a16="http://schemas.microsoft.com/office/drawing/2014/main" val="20000"/>
                    </a:ext>
                  </a:extLst>
                </a:gridCol>
                <a:gridCol w="18415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2705100">
                  <a:extLst>
                    <a:ext uri="{9D8B030D-6E8A-4147-A177-3AD203B41FA5}">
                      <a16:colId xmlns:a16="http://schemas.microsoft.com/office/drawing/2014/main" val="20003"/>
                    </a:ext>
                  </a:extLst>
                </a:gridCol>
              </a:tblGrid>
              <a:tr h="370840">
                <a:tc>
                  <a:txBody>
                    <a:bodyPr/>
                    <a:lstStyle/>
                    <a:p>
                      <a:pPr algn="ctr"/>
                      <a:r>
                        <a:rPr lang="en-US" sz="2000" dirty="0"/>
                        <a:t>Project Size</a:t>
                      </a:r>
                    </a:p>
                  </a:txBody>
                  <a:tcPr anchor="ctr">
                    <a:solidFill>
                      <a:srgbClr val="4078B9"/>
                    </a:solidFill>
                  </a:tcPr>
                </a:tc>
                <a:tc>
                  <a:txBody>
                    <a:bodyPr/>
                    <a:lstStyle/>
                    <a:p>
                      <a:pPr algn="ctr"/>
                      <a:r>
                        <a:rPr lang="en-US" sz="2000" dirty="0"/>
                        <a:t>Euros/kWh</a:t>
                      </a:r>
                    </a:p>
                  </a:txBody>
                  <a:tcPr anchor="ctr">
                    <a:solidFill>
                      <a:srgbClr val="4078B9"/>
                    </a:solidFill>
                  </a:tcPr>
                </a:tc>
                <a:tc>
                  <a:txBody>
                    <a:bodyPr/>
                    <a:lstStyle/>
                    <a:p>
                      <a:pPr algn="ctr"/>
                      <a:r>
                        <a:rPr lang="en-US" sz="2000" dirty="0"/>
                        <a:t>USD/kWh</a:t>
                      </a:r>
                    </a:p>
                  </a:txBody>
                  <a:tcPr anchor="ctr">
                    <a:solidFill>
                      <a:srgbClr val="4078B9"/>
                    </a:solidFill>
                  </a:tcPr>
                </a:tc>
                <a:tc>
                  <a:txBody>
                    <a:bodyPr/>
                    <a:lstStyle/>
                    <a:p>
                      <a:pPr algn="ctr"/>
                      <a:r>
                        <a:rPr lang="en-US" sz="2000" dirty="0"/>
                        <a:t>California Effective Rate $/kWh</a:t>
                      </a:r>
                    </a:p>
                  </a:txBody>
                  <a:tcPr anchor="ctr">
                    <a:solidFill>
                      <a:srgbClr val="4078B9"/>
                    </a:solidFill>
                  </a:tcPr>
                </a:tc>
                <a:extLst>
                  <a:ext uri="{0D108BD9-81ED-4DB2-BD59-A6C34878D82A}">
                    <a16:rowId xmlns:a16="http://schemas.microsoft.com/office/drawing/2014/main" val="10000"/>
                  </a:ext>
                </a:extLst>
              </a:tr>
              <a:tr h="370840">
                <a:tc>
                  <a:txBody>
                    <a:bodyPr/>
                    <a:lstStyle/>
                    <a:p>
                      <a:r>
                        <a:rPr lang="en-US" dirty="0"/>
                        <a:t>Under 10 kW</a:t>
                      </a:r>
                    </a:p>
                  </a:txBody>
                  <a:tcPr>
                    <a:solidFill>
                      <a:schemeClr val="bg2">
                        <a:lumMod val="40000"/>
                        <a:lumOff val="60000"/>
                      </a:schemeClr>
                    </a:solidFill>
                  </a:tcPr>
                </a:tc>
                <a:tc>
                  <a:txBody>
                    <a:bodyPr/>
                    <a:lstStyle/>
                    <a:p>
                      <a:r>
                        <a:rPr lang="en-US" dirty="0"/>
                        <a:t>0.1270</a:t>
                      </a:r>
                    </a:p>
                  </a:txBody>
                  <a:tcPr>
                    <a:solidFill>
                      <a:schemeClr val="bg2">
                        <a:lumMod val="40000"/>
                        <a:lumOff val="60000"/>
                      </a:schemeClr>
                    </a:solidFill>
                  </a:tcPr>
                </a:tc>
                <a:tc>
                  <a:txBody>
                    <a:bodyPr/>
                    <a:lstStyle/>
                    <a:p>
                      <a:r>
                        <a:rPr lang="en-US" dirty="0"/>
                        <a:t>0.1359</a:t>
                      </a:r>
                    </a:p>
                  </a:txBody>
                  <a:tcPr>
                    <a:solidFill>
                      <a:schemeClr val="bg2">
                        <a:lumMod val="40000"/>
                        <a:lumOff val="60000"/>
                      </a:schemeClr>
                    </a:solidFill>
                  </a:tcPr>
                </a:tc>
                <a:tc>
                  <a:txBody>
                    <a:bodyPr/>
                    <a:lstStyle/>
                    <a:p>
                      <a:r>
                        <a:rPr lang="en-US" dirty="0"/>
                        <a:t>0.0628</a:t>
                      </a:r>
                    </a:p>
                  </a:txBody>
                  <a:tcPr>
                    <a:solidFill>
                      <a:schemeClr val="bg2">
                        <a:lumMod val="40000"/>
                        <a:lumOff val="60000"/>
                      </a:schemeClr>
                    </a:solidFill>
                  </a:tcPr>
                </a:tc>
                <a:extLst>
                  <a:ext uri="{0D108BD9-81ED-4DB2-BD59-A6C34878D82A}">
                    <a16:rowId xmlns:a16="http://schemas.microsoft.com/office/drawing/2014/main" val="10001"/>
                  </a:ext>
                </a:extLst>
              </a:tr>
              <a:tr h="370840">
                <a:tc>
                  <a:txBody>
                    <a:bodyPr/>
                    <a:lstStyle/>
                    <a:p>
                      <a:r>
                        <a:rPr lang="en-US" dirty="0"/>
                        <a:t>10 kW to 40 kW</a:t>
                      </a:r>
                    </a:p>
                  </a:txBody>
                  <a:tcPr>
                    <a:solidFill>
                      <a:schemeClr val="bg1">
                        <a:lumMod val="85000"/>
                      </a:schemeClr>
                    </a:solidFill>
                  </a:tcPr>
                </a:tc>
                <a:tc>
                  <a:txBody>
                    <a:bodyPr/>
                    <a:lstStyle/>
                    <a:p>
                      <a:r>
                        <a:rPr lang="en-US" dirty="0"/>
                        <a:t>0.1236</a:t>
                      </a:r>
                    </a:p>
                  </a:txBody>
                  <a:tcPr>
                    <a:solidFill>
                      <a:schemeClr val="bg1">
                        <a:lumMod val="85000"/>
                      </a:schemeClr>
                    </a:solidFill>
                  </a:tcPr>
                </a:tc>
                <a:tc>
                  <a:txBody>
                    <a:bodyPr/>
                    <a:lstStyle/>
                    <a:p>
                      <a:r>
                        <a:rPr lang="en-US" dirty="0"/>
                        <a:t>0.1323</a:t>
                      </a:r>
                    </a:p>
                  </a:txBody>
                  <a:tcPr>
                    <a:solidFill>
                      <a:schemeClr val="bg1">
                        <a:lumMod val="85000"/>
                      </a:schemeClr>
                    </a:solidFill>
                  </a:tcPr>
                </a:tc>
                <a:tc>
                  <a:txBody>
                    <a:bodyPr/>
                    <a:lstStyle/>
                    <a:p>
                      <a:r>
                        <a:rPr lang="en-US" dirty="0"/>
                        <a:t>0.0611</a:t>
                      </a:r>
                    </a:p>
                  </a:txBody>
                  <a:tcPr>
                    <a:solidFill>
                      <a:schemeClr val="bg1">
                        <a:lumMod val="85000"/>
                      </a:schemeClr>
                    </a:solidFill>
                  </a:tcPr>
                </a:tc>
                <a:extLst>
                  <a:ext uri="{0D108BD9-81ED-4DB2-BD59-A6C34878D82A}">
                    <a16:rowId xmlns:a16="http://schemas.microsoft.com/office/drawing/2014/main" val="10002"/>
                  </a:ext>
                </a:extLst>
              </a:tr>
              <a:tr h="370840">
                <a:tc>
                  <a:txBody>
                    <a:bodyPr/>
                    <a:lstStyle/>
                    <a:p>
                      <a:r>
                        <a:rPr lang="en-US" dirty="0"/>
                        <a:t>40.1 kW to 750 k</a:t>
                      </a:r>
                      <a:r>
                        <a:rPr lang="en-US" baseline="0" dirty="0"/>
                        <a:t>W</a:t>
                      </a:r>
                      <a:endParaRPr lang="en-US" dirty="0"/>
                    </a:p>
                  </a:txBody>
                  <a:tcPr>
                    <a:solidFill>
                      <a:schemeClr val="bg2">
                        <a:lumMod val="40000"/>
                        <a:lumOff val="60000"/>
                      </a:schemeClr>
                    </a:solidFill>
                  </a:tcPr>
                </a:tc>
                <a:tc>
                  <a:txBody>
                    <a:bodyPr/>
                    <a:lstStyle/>
                    <a:p>
                      <a:r>
                        <a:rPr lang="en-US" dirty="0"/>
                        <a:t>0.1109</a:t>
                      </a:r>
                    </a:p>
                  </a:txBody>
                  <a:tcPr>
                    <a:solidFill>
                      <a:schemeClr val="bg2">
                        <a:lumMod val="40000"/>
                        <a:lumOff val="60000"/>
                      </a:schemeClr>
                    </a:solidFill>
                  </a:tcPr>
                </a:tc>
                <a:tc>
                  <a:txBody>
                    <a:bodyPr/>
                    <a:lstStyle/>
                    <a:p>
                      <a:r>
                        <a:rPr lang="en-US" dirty="0"/>
                        <a:t>0.1187</a:t>
                      </a:r>
                    </a:p>
                  </a:txBody>
                  <a:tcPr>
                    <a:solidFill>
                      <a:schemeClr val="bg2">
                        <a:lumMod val="40000"/>
                        <a:lumOff val="60000"/>
                      </a:schemeClr>
                    </a:solidFill>
                  </a:tcPr>
                </a:tc>
                <a:tc>
                  <a:txBody>
                    <a:bodyPr/>
                    <a:lstStyle/>
                    <a:p>
                      <a:r>
                        <a:rPr lang="en-US" dirty="0"/>
                        <a:t>0.0548</a:t>
                      </a:r>
                    </a:p>
                  </a:txBody>
                  <a:tcPr>
                    <a:solidFill>
                      <a:schemeClr val="bg2">
                        <a:lumMod val="40000"/>
                        <a:lumOff val="60000"/>
                      </a:schemeClr>
                    </a:solidFill>
                  </a:tcPr>
                </a:tc>
                <a:extLst>
                  <a:ext uri="{0D108BD9-81ED-4DB2-BD59-A6C34878D82A}">
                    <a16:rowId xmlns:a16="http://schemas.microsoft.com/office/drawing/2014/main" val="10003"/>
                  </a:ext>
                </a:extLst>
              </a:tr>
              <a:tr h="370840">
                <a:tc>
                  <a:txBody>
                    <a:bodyPr/>
                    <a:lstStyle/>
                    <a:p>
                      <a:r>
                        <a:rPr lang="en-US" dirty="0"/>
                        <a:t>Other projects up to 750 k</a:t>
                      </a:r>
                      <a:r>
                        <a:rPr lang="en-US" baseline="0" dirty="0"/>
                        <a:t>W*</a:t>
                      </a:r>
                      <a:endParaRPr lang="en-US" dirty="0"/>
                    </a:p>
                  </a:txBody>
                  <a:tcPr>
                    <a:solidFill>
                      <a:schemeClr val="bg1">
                        <a:lumMod val="85000"/>
                      </a:schemeClr>
                    </a:solidFill>
                  </a:tcPr>
                </a:tc>
                <a:tc>
                  <a:txBody>
                    <a:bodyPr/>
                    <a:lstStyle/>
                    <a:p>
                      <a:r>
                        <a:rPr lang="en-US" dirty="0"/>
                        <a:t>0.0891</a:t>
                      </a:r>
                    </a:p>
                  </a:txBody>
                  <a:tcPr>
                    <a:solidFill>
                      <a:schemeClr val="bg1">
                        <a:lumMod val="85000"/>
                      </a:schemeClr>
                    </a:solidFill>
                  </a:tcPr>
                </a:tc>
                <a:tc>
                  <a:txBody>
                    <a:bodyPr/>
                    <a:lstStyle/>
                    <a:p>
                      <a:r>
                        <a:rPr lang="en-US" dirty="0"/>
                        <a:t>0.0953</a:t>
                      </a:r>
                    </a:p>
                  </a:txBody>
                  <a:tcPr>
                    <a:solidFill>
                      <a:schemeClr val="bg1">
                        <a:lumMod val="85000"/>
                      </a:schemeClr>
                    </a:solidFill>
                  </a:tcPr>
                </a:tc>
                <a:tc>
                  <a:txBody>
                    <a:bodyPr/>
                    <a:lstStyle/>
                    <a:p>
                      <a:r>
                        <a:rPr lang="en-US" dirty="0"/>
                        <a:t>0.0440</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5" name="Content Placeholder 2"/>
          <p:cNvSpPr txBox="1">
            <a:spLocks/>
          </p:cNvSpPr>
          <p:nvPr/>
        </p:nvSpPr>
        <p:spPr>
          <a:xfrm>
            <a:off x="457200" y="3864549"/>
            <a:ext cx="8229600" cy="12894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3200" kern="1200">
                <a:solidFill>
                  <a:schemeClr val="tx2">
                    <a:lumMod val="65000"/>
                    <a:lumOff val="35000"/>
                  </a:schemeClr>
                </a:solidFill>
                <a:latin typeface="+mn-lt"/>
                <a:ea typeface="+mn-ea"/>
                <a:cs typeface="+mn-cs"/>
              </a:defRPr>
            </a:lvl1pPr>
            <a:lvl2pPr marL="742950" indent="-285750" algn="l" defTabSz="914400" rtl="0" eaLnBrk="1" latinLnBrk="0" hangingPunct="1">
              <a:spcBef>
                <a:spcPct val="20000"/>
              </a:spcBef>
              <a:buFontTx/>
              <a:buBlip>
                <a:blip r:embed="rId3"/>
              </a:buBlip>
              <a:defRPr sz="2800" kern="1200">
                <a:solidFill>
                  <a:schemeClr val="tx2">
                    <a:lumMod val="65000"/>
                    <a:lumOff val="35000"/>
                  </a:schemeClr>
                </a:solidFill>
                <a:latin typeface="+mn-lt"/>
                <a:ea typeface="+mn-ea"/>
                <a:cs typeface="+mn-cs"/>
              </a:defRPr>
            </a:lvl2pPr>
            <a:lvl3pPr marL="1143000" indent="-228600" algn="l" defTabSz="914400" rtl="0" eaLnBrk="1" latinLnBrk="0" hangingPunct="1">
              <a:spcBef>
                <a:spcPct val="20000"/>
              </a:spcBef>
              <a:buFontTx/>
              <a:buBlip>
                <a:blip r:embed="rId3"/>
              </a:buBlip>
              <a:defRPr sz="2400" kern="1200">
                <a:solidFill>
                  <a:schemeClr val="tx2">
                    <a:lumMod val="65000"/>
                    <a:lumOff val="35000"/>
                  </a:schemeClr>
                </a:solidFill>
                <a:latin typeface="+mn-lt"/>
                <a:ea typeface="+mn-ea"/>
                <a:cs typeface="+mn-cs"/>
              </a:defRPr>
            </a:lvl3pPr>
            <a:lvl4pPr marL="1600200" indent="-228600" algn="l" defTabSz="9144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4pPr>
            <a:lvl5pPr marL="2057400" indent="-228600" algn="l" defTabSz="9144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000" dirty="0">
                <a:solidFill>
                  <a:schemeClr val="tx1"/>
                </a:solidFill>
                <a:latin typeface="Arial" pitchFamily="34" charset="0"/>
                <a:cs typeface="Arial" pitchFamily="34" charset="0"/>
              </a:rPr>
              <a:t>Conversion rate for Euros to Dollars is €1:$1.07.</a:t>
            </a:r>
          </a:p>
          <a:p>
            <a:pPr fontAlgn="auto">
              <a:spcAft>
                <a:spcPts val="0"/>
              </a:spcAft>
            </a:pPr>
            <a:r>
              <a:rPr lang="en-US" sz="2000" dirty="0">
                <a:solidFill>
                  <a:schemeClr val="tx1"/>
                </a:solidFill>
                <a:latin typeface="Arial" pitchFamily="34" charset="0"/>
                <a:cs typeface="Arial" pitchFamily="34" charset="0"/>
              </a:rPr>
              <a:t>California’s effective rate is reduced 40% due to tax incentives and then an additional 33% due to the superior solar resource.</a:t>
            </a:r>
          </a:p>
        </p:txBody>
      </p:sp>
      <p:sp>
        <p:nvSpPr>
          <p:cNvPr id="6" name="TextBox 3"/>
          <p:cNvSpPr txBox="1">
            <a:spLocks noChangeArrowheads="1"/>
          </p:cNvSpPr>
          <p:nvPr/>
        </p:nvSpPr>
        <p:spPr bwMode="auto">
          <a:xfrm>
            <a:off x="203200" y="5229580"/>
            <a:ext cx="8686800" cy="707886"/>
          </a:xfrm>
          <a:prstGeom prst="rect">
            <a:avLst/>
          </a:prstGeom>
          <a:solidFill>
            <a:srgbClr val="FFFF00"/>
          </a:solidFill>
          <a:ln w="9525">
            <a:solidFill>
              <a:schemeClr val="tx1"/>
            </a:solidFill>
            <a:miter lim="800000"/>
            <a:headEnd/>
            <a:tailEnd/>
          </a:ln>
        </p:spPr>
        <p:txBody>
          <a:bodyPr wrap="square">
            <a:spAutoFit/>
          </a:bodyPr>
          <a:lstStyle/>
          <a:p>
            <a:pPr algn="ctr" fontAlgn="auto">
              <a:spcBef>
                <a:spcPts val="0"/>
              </a:spcBef>
              <a:spcAft>
                <a:spcPts val="0"/>
              </a:spcAft>
            </a:pPr>
            <a:r>
              <a:rPr lang="en-US" sz="2000" dirty="0">
                <a:solidFill>
                  <a:prstClr val="black"/>
                </a:solidFill>
                <a:ea typeface="Arial" charset="0"/>
                <a:cs typeface="Arial" charset="0"/>
              </a:rPr>
              <a:t>Replicating German scale and efficiencies would yield rooftop solar today at only between </a:t>
            </a:r>
            <a:r>
              <a:rPr lang="en-US" sz="2000" u="sng" dirty="0">
                <a:solidFill>
                  <a:prstClr val="black"/>
                </a:solidFill>
                <a:ea typeface="Arial" charset="0"/>
                <a:cs typeface="Arial" charset="0"/>
              </a:rPr>
              <a:t>4 and 6 cents/kWh </a:t>
            </a:r>
            <a:r>
              <a:rPr lang="en-US" sz="2000" dirty="0">
                <a:solidFill>
                  <a:prstClr val="black"/>
                </a:solidFill>
                <a:ea typeface="Arial" charset="0"/>
                <a:cs typeface="Arial" charset="0"/>
              </a:rPr>
              <a:t>to California ratepayers.</a:t>
            </a:r>
          </a:p>
        </p:txBody>
      </p:sp>
      <p:sp>
        <p:nvSpPr>
          <p:cNvPr id="4" name="TextBox 3"/>
          <p:cNvSpPr txBox="1"/>
          <p:nvPr/>
        </p:nvSpPr>
        <p:spPr>
          <a:xfrm>
            <a:off x="2358190" y="6020857"/>
            <a:ext cx="6763112" cy="307777"/>
          </a:xfrm>
          <a:prstGeom prst="rect">
            <a:avLst/>
          </a:prstGeom>
          <a:noFill/>
        </p:spPr>
        <p:txBody>
          <a:bodyPr wrap="square" rtlCol="0">
            <a:spAutoFit/>
          </a:bodyPr>
          <a:lstStyle/>
          <a:p>
            <a:pPr algn="r"/>
            <a:r>
              <a:rPr lang="en-US" sz="1400" dirty="0"/>
              <a:t>* For projects that are not sited on residential structures or sound barriers.</a:t>
            </a:r>
          </a:p>
        </p:txBody>
      </p:sp>
    </p:spTree>
    <p:extLst>
      <p:ext uri="{BB962C8B-B14F-4D97-AF65-F5344CB8AC3E}">
        <p14:creationId xmlns:p14="http://schemas.microsoft.com/office/powerpoint/2010/main" val="3954874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FE6B9-B494-4543-ACB0-CB899EB53398}"/>
              </a:ext>
            </a:extLst>
          </p:cNvPr>
          <p:cNvSpPr>
            <a:spLocks noGrp="1"/>
          </p:cNvSpPr>
          <p:nvPr>
            <p:ph type="title"/>
          </p:nvPr>
        </p:nvSpPr>
        <p:spPr/>
        <p:txBody>
          <a:bodyPr/>
          <a:lstStyle/>
          <a:p>
            <a:r>
              <a:rPr lang="en-US" dirty="0"/>
              <a:t>Upper Village critical facilities</a:t>
            </a:r>
          </a:p>
        </p:txBody>
      </p:sp>
      <p:pic>
        <p:nvPicPr>
          <p:cNvPr id="4" name="Content Placeholder 4">
            <a:extLst>
              <a:ext uri="{FF2B5EF4-FFF2-40B4-BE49-F238E27FC236}">
                <a16:creationId xmlns:a16="http://schemas.microsoft.com/office/drawing/2014/main" id="{4DCB59AA-B09B-444A-A326-6516889706C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99248" y="762000"/>
            <a:ext cx="7826188" cy="5688339"/>
          </a:xfrm>
        </p:spPr>
      </p:pic>
    </p:spTree>
    <p:extLst>
      <p:ext uri="{BB962C8B-B14F-4D97-AF65-F5344CB8AC3E}">
        <p14:creationId xmlns:p14="http://schemas.microsoft.com/office/powerpoint/2010/main" val="649547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A64B-2178-A945-B186-C9E5519CBBBB}"/>
              </a:ext>
            </a:extLst>
          </p:cNvPr>
          <p:cNvSpPr>
            <a:spLocks noGrp="1"/>
          </p:cNvSpPr>
          <p:nvPr>
            <p:ph type="title"/>
          </p:nvPr>
        </p:nvSpPr>
        <p:spPr/>
        <p:txBody>
          <a:bodyPr/>
          <a:lstStyle/>
          <a:p>
            <a:r>
              <a:rPr lang="en-US" dirty="0"/>
              <a:t>Sites along Hot Springs Feeder</a:t>
            </a:r>
          </a:p>
        </p:txBody>
      </p:sp>
      <p:pic>
        <p:nvPicPr>
          <p:cNvPr id="4" name="Content Placeholder 4">
            <a:extLst>
              <a:ext uri="{FF2B5EF4-FFF2-40B4-BE49-F238E27FC236}">
                <a16:creationId xmlns:a16="http://schemas.microsoft.com/office/drawing/2014/main" id="{2FA066B5-F5EF-CC42-8AC6-37865D0D883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72354" y="762000"/>
            <a:ext cx="7745505" cy="5565455"/>
          </a:xfrm>
        </p:spPr>
      </p:pic>
    </p:spTree>
    <p:extLst>
      <p:ext uri="{BB962C8B-B14F-4D97-AF65-F5344CB8AC3E}">
        <p14:creationId xmlns:p14="http://schemas.microsoft.com/office/powerpoint/2010/main" val="2885300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483F-3764-7648-A3BA-2F59C47B17E7}"/>
              </a:ext>
            </a:extLst>
          </p:cNvPr>
          <p:cNvSpPr>
            <a:spLocks noGrp="1"/>
          </p:cNvSpPr>
          <p:nvPr>
            <p:ph type="title"/>
          </p:nvPr>
        </p:nvSpPr>
        <p:spPr/>
        <p:txBody>
          <a:bodyPr/>
          <a:lstStyle/>
          <a:p>
            <a:r>
              <a:rPr lang="en-US" dirty="0">
                <a:latin typeface="Arial"/>
                <a:cs typeface="Arial"/>
              </a:rPr>
              <a:t>Community Microgrids obviate gas </a:t>
            </a:r>
            <a:r>
              <a:rPr lang="en-US" dirty="0" err="1">
                <a:latin typeface="Arial"/>
                <a:cs typeface="Arial"/>
              </a:rPr>
              <a:t>peakers</a:t>
            </a:r>
            <a:r>
              <a:rPr lang="en-US" dirty="0">
                <a:latin typeface="Arial"/>
                <a:cs typeface="Arial"/>
              </a:rPr>
              <a:t> </a:t>
            </a:r>
            <a:endParaRPr lang="en-US" dirty="0"/>
          </a:p>
        </p:txBody>
      </p:sp>
      <p:sp>
        <p:nvSpPr>
          <p:cNvPr id="5" name="Content Placeholder 2">
            <a:extLst>
              <a:ext uri="{FF2B5EF4-FFF2-40B4-BE49-F238E27FC236}">
                <a16:creationId xmlns:a16="http://schemas.microsoft.com/office/drawing/2014/main" id="{036A4855-872A-404A-85CE-5EC307C19BD2}"/>
              </a:ext>
            </a:extLst>
          </p:cNvPr>
          <p:cNvSpPr txBox="1">
            <a:spLocks/>
          </p:cNvSpPr>
          <p:nvPr/>
        </p:nvSpPr>
        <p:spPr>
          <a:xfrm>
            <a:off x="147628" y="847668"/>
            <a:ext cx="8848745" cy="25527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Tx/>
              <a:buBlip>
                <a:blip r:embed="rId2"/>
              </a:buBlip>
              <a:defRPr sz="3200" kern="1200">
                <a:solidFill>
                  <a:schemeClr val="tx2">
                    <a:lumMod val="65000"/>
                    <a:lumOff val="35000"/>
                  </a:schemeClr>
                </a:solidFill>
                <a:latin typeface="+mn-lt"/>
                <a:ea typeface="+mn-ea"/>
                <a:cs typeface="+mn-cs"/>
              </a:defRPr>
            </a:lvl1pPr>
            <a:lvl2pPr marL="742950" indent="-285750" algn="l" defTabSz="457200" rtl="0" eaLnBrk="1" latinLnBrk="0" hangingPunct="1">
              <a:spcBef>
                <a:spcPct val="20000"/>
              </a:spcBef>
              <a:buFontTx/>
              <a:buBlip>
                <a:blip r:embed="rId2"/>
              </a:buBlip>
              <a:defRPr sz="2800" kern="1200">
                <a:solidFill>
                  <a:schemeClr val="tx2">
                    <a:lumMod val="65000"/>
                    <a:lumOff val="35000"/>
                  </a:schemeClr>
                </a:solidFill>
                <a:latin typeface="+mn-lt"/>
                <a:ea typeface="+mn-ea"/>
                <a:cs typeface="+mn-cs"/>
              </a:defRPr>
            </a:lvl2pPr>
            <a:lvl3pPr marL="1143000" indent="-228600" algn="l" defTabSz="457200" rtl="0" eaLnBrk="1" latinLnBrk="0" hangingPunct="1">
              <a:spcBef>
                <a:spcPct val="20000"/>
              </a:spcBef>
              <a:buFontTx/>
              <a:buBlip>
                <a:blip r:embed="rId2"/>
              </a:buBlip>
              <a:defRPr sz="2400" kern="1200">
                <a:solidFill>
                  <a:schemeClr val="tx2">
                    <a:lumMod val="65000"/>
                    <a:lumOff val="35000"/>
                  </a:schemeClr>
                </a:solidFill>
                <a:latin typeface="+mn-lt"/>
                <a:ea typeface="+mn-ea"/>
                <a:cs typeface="+mn-cs"/>
              </a:defRPr>
            </a:lvl3pPr>
            <a:lvl4pPr marL="1600200" indent="-228600" algn="l" defTabSz="457200" rtl="0" eaLnBrk="1" latinLnBrk="0" hangingPunct="1">
              <a:spcBef>
                <a:spcPct val="20000"/>
              </a:spcBef>
              <a:buFontTx/>
              <a:buBlip>
                <a:blip r:embed="rId2"/>
              </a:buBlip>
              <a:defRPr sz="2000" kern="1200">
                <a:solidFill>
                  <a:schemeClr val="tx2">
                    <a:lumMod val="65000"/>
                    <a:lumOff val="35000"/>
                  </a:schemeClr>
                </a:solidFill>
                <a:latin typeface="+mn-lt"/>
                <a:ea typeface="+mn-ea"/>
                <a:cs typeface="+mn-cs"/>
              </a:defRPr>
            </a:lvl4pPr>
            <a:lvl5pPr marL="2057400" indent="-228600" algn="l" defTabSz="457200" rtl="0" eaLnBrk="1" latinLnBrk="0" hangingPunct="1">
              <a:spcBef>
                <a:spcPct val="20000"/>
              </a:spcBef>
              <a:buFontTx/>
              <a:buBlip>
                <a:blip r:embed="rId2"/>
              </a:buBlip>
              <a:defRPr sz="2000" kern="1200">
                <a:solidFill>
                  <a:schemeClr val="tx2">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000000"/>
                </a:solidFill>
                <a:latin typeface="Arial"/>
                <a:cs typeface="Arial"/>
              </a:rPr>
              <a:t>Thanks in part to our analysis, California regulators have rejected Ellwood and signaled their intent to reject Puente as well</a:t>
            </a:r>
          </a:p>
          <a:p>
            <a:r>
              <a:rPr lang="en-US" sz="1800" dirty="0">
                <a:solidFill>
                  <a:srgbClr val="000000"/>
                </a:solidFill>
                <a:latin typeface="Arial"/>
                <a:cs typeface="Arial"/>
              </a:rPr>
              <a:t>“Let’s take this opportunity to move the Oxnard community into the clean energy future — which is here already.” </a:t>
            </a:r>
            <a:r>
              <a:rPr lang="en-US" sz="1800" i="1" dirty="0">
                <a:solidFill>
                  <a:srgbClr val="000000"/>
                </a:solidFill>
                <a:latin typeface="Arial"/>
                <a:cs typeface="Arial"/>
              </a:rPr>
              <a:t>Carmen Ramirez, Mayor of Oxnard</a:t>
            </a:r>
          </a:p>
          <a:p>
            <a:r>
              <a:rPr lang="en-US" sz="1800" dirty="0">
                <a:solidFill>
                  <a:srgbClr val="000000"/>
                </a:solidFill>
                <a:latin typeface="Arial"/>
                <a:cs typeface="Arial"/>
              </a:rPr>
              <a:t>Significant opportunity to leverage this work to prevent future new gas plant proposals across the country</a:t>
            </a:r>
          </a:p>
          <a:p>
            <a:endParaRPr lang="en-US" sz="1800" dirty="0">
              <a:solidFill>
                <a:srgbClr val="000000"/>
              </a:solidFill>
              <a:latin typeface="Arial"/>
              <a:cs typeface="Arial"/>
            </a:endParaRPr>
          </a:p>
          <a:p>
            <a:endParaRPr lang="en-US" sz="1800" dirty="0">
              <a:solidFill>
                <a:srgbClr val="000000"/>
              </a:solidFill>
              <a:latin typeface="Arial"/>
              <a:cs typeface="Arial"/>
            </a:endParaRPr>
          </a:p>
        </p:txBody>
      </p:sp>
      <p:pic>
        <p:nvPicPr>
          <p:cNvPr id="6" name="Picture 5">
            <a:extLst>
              <a:ext uri="{FF2B5EF4-FFF2-40B4-BE49-F238E27FC236}">
                <a16:creationId xmlns:a16="http://schemas.microsoft.com/office/drawing/2014/main" id="{0B066149-38CF-534B-A0BC-A316210CE1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328" y="2850065"/>
            <a:ext cx="4070523" cy="3443344"/>
          </a:xfrm>
          <a:prstGeom prst="rect">
            <a:avLst/>
          </a:prstGeom>
          <a:ln>
            <a:solidFill>
              <a:schemeClr val="tx1"/>
            </a:solidFill>
          </a:ln>
          <a:effectLst>
            <a:outerShdw dist="38100" sx="1000" sy="1000" algn="tl" rotWithShape="0">
              <a:srgbClr val="000000"/>
            </a:outerShdw>
          </a:effectLst>
        </p:spPr>
      </p:pic>
      <p:pic>
        <p:nvPicPr>
          <p:cNvPr id="7" name="Picture 6">
            <a:extLst>
              <a:ext uri="{FF2B5EF4-FFF2-40B4-BE49-F238E27FC236}">
                <a16:creationId xmlns:a16="http://schemas.microsoft.com/office/drawing/2014/main" id="{6601F043-F82C-844F-B6C3-EAD1DC0C58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92019" y="2850065"/>
            <a:ext cx="4302916" cy="3443344"/>
          </a:xfrm>
          <a:prstGeom prst="rect">
            <a:avLst/>
          </a:prstGeom>
          <a:ln w="6350">
            <a:solidFill>
              <a:schemeClr val="tx1"/>
            </a:solidFill>
          </a:ln>
          <a:effectLst>
            <a:outerShdw dist="38100" sx="1000" sy="1000" algn="tl" rotWithShape="0">
              <a:srgbClr val="000000"/>
            </a:outerShdw>
          </a:effectLst>
        </p:spPr>
      </p:pic>
    </p:spTree>
    <p:extLst>
      <p:ext uri="{BB962C8B-B14F-4D97-AF65-F5344CB8AC3E}">
        <p14:creationId xmlns:p14="http://schemas.microsoft.com/office/powerpoint/2010/main" val="1086735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C308-A049-874B-99A7-860DDB5208A0}"/>
              </a:ext>
            </a:extLst>
          </p:cNvPr>
          <p:cNvSpPr>
            <a:spLocks noGrp="1"/>
          </p:cNvSpPr>
          <p:nvPr>
            <p:ph type="title"/>
          </p:nvPr>
        </p:nvSpPr>
        <p:spPr/>
        <p:txBody>
          <a:bodyPr>
            <a:normAutofit fontScale="90000"/>
          </a:bodyPr>
          <a:lstStyle/>
          <a:p>
            <a:r>
              <a:rPr lang="en-US" dirty="0"/>
              <a:t>Community Microgrids cheaper than gas </a:t>
            </a:r>
            <a:r>
              <a:rPr lang="en-US" dirty="0" err="1"/>
              <a:t>peakers</a:t>
            </a:r>
            <a:endParaRPr lang="en-US" dirty="0"/>
          </a:p>
        </p:txBody>
      </p:sp>
      <p:pic>
        <p:nvPicPr>
          <p:cNvPr id="4" name="Picture 3">
            <a:extLst>
              <a:ext uri="{FF2B5EF4-FFF2-40B4-BE49-F238E27FC236}">
                <a16:creationId xmlns:a16="http://schemas.microsoft.com/office/drawing/2014/main" id="{213DEF94-3D7C-1E44-AC69-608C2B0DC0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7096" y="1598090"/>
            <a:ext cx="7709808" cy="4750458"/>
          </a:xfrm>
          <a:prstGeom prst="rect">
            <a:avLst/>
          </a:prstGeom>
        </p:spPr>
      </p:pic>
      <p:sp>
        <p:nvSpPr>
          <p:cNvPr id="5" name="Content Placeholder 2">
            <a:extLst>
              <a:ext uri="{FF2B5EF4-FFF2-40B4-BE49-F238E27FC236}">
                <a16:creationId xmlns:a16="http://schemas.microsoft.com/office/drawing/2014/main" id="{EADF4418-B452-8A4B-ADCD-3CB14B4FACCD}"/>
              </a:ext>
            </a:extLst>
          </p:cNvPr>
          <p:cNvSpPr txBox="1">
            <a:spLocks/>
          </p:cNvSpPr>
          <p:nvPr/>
        </p:nvSpPr>
        <p:spPr>
          <a:xfrm>
            <a:off x="147628" y="847668"/>
            <a:ext cx="8848745" cy="14240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Tx/>
              <a:buBlip>
                <a:blip r:embed="rId3"/>
              </a:buBlip>
              <a:defRPr sz="3200" kern="1200">
                <a:solidFill>
                  <a:schemeClr val="tx2">
                    <a:lumMod val="65000"/>
                    <a:lumOff val="35000"/>
                  </a:schemeClr>
                </a:solidFill>
                <a:latin typeface="+mn-lt"/>
                <a:ea typeface="+mn-ea"/>
                <a:cs typeface="+mn-cs"/>
              </a:defRPr>
            </a:lvl1pPr>
            <a:lvl2pPr marL="742950" indent="-285750" algn="l" defTabSz="457200" rtl="0" eaLnBrk="1" latinLnBrk="0" hangingPunct="1">
              <a:spcBef>
                <a:spcPct val="20000"/>
              </a:spcBef>
              <a:buFontTx/>
              <a:buBlip>
                <a:blip r:embed="rId3"/>
              </a:buBlip>
              <a:defRPr sz="2800" kern="1200">
                <a:solidFill>
                  <a:schemeClr val="tx2">
                    <a:lumMod val="65000"/>
                    <a:lumOff val="35000"/>
                  </a:schemeClr>
                </a:solidFill>
                <a:latin typeface="+mn-lt"/>
                <a:ea typeface="+mn-ea"/>
                <a:cs typeface="+mn-cs"/>
              </a:defRPr>
            </a:lvl2pPr>
            <a:lvl3pPr marL="1143000" indent="-228600" algn="l" defTabSz="457200" rtl="0" eaLnBrk="1" latinLnBrk="0" hangingPunct="1">
              <a:spcBef>
                <a:spcPct val="20000"/>
              </a:spcBef>
              <a:buFontTx/>
              <a:buBlip>
                <a:blip r:embed="rId3"/>
              </a:buBlip>
              <a:defRPr sz="2400" kern="1200">
                <a:solidFill>
                  <a:schemeClr val="tx2">
                    <a:lumMod val="65000"/>
                    <a:lumOff val="35000"/>
                  </a:schemeClr>
                </a:solidFill>
                <a:latin typeface="+mn-lt"/>
                <a:ea typeface="+mn-ea"/>
                <a:cs typeface="+mn-cs"/>
              </a:defRPr>
            </a:lvl3pPr>
            <a:lvl4pPr marL="16002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4pPr>
            <a:lvl5pPr marL="20574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dirty="0">
                <a:solidFill>
                  <a:srgbClr val="000000"/>
                </a:solidFill>
                <a:latin typeface="Arial"/>
                <a:cs typeface="Arial"/>
              </a:rPr>
              <a:t>Leveraging our technical and economic expertise, the Clean Coalition conducted an analysis to determine the viability of solar+storage as a better alternative</a:t>
            </a:r>
          </a:p>
        </p:txBody>
      </p:sp>
    </p:spTree>
    <p:extLst>
      <p:ext uri="{BB962C8B-B14F-4D97-AF65-F5344CB8AC3E}">
        <p14:creationId xmlns:p14="http://schemas.microsoft.com/office/powerpoint/2010/main" val="3864706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7E656-F8F8-7E4A-98CB-2A87B1C7AA9A}"/>
              </a:ext>
            </a:extLst>
          </p:cNvPr>
          <p:cNvSpPr>
            <a:spLocks noGrp="1"/>
          </p:cNvSpPr>
          <p:nvPr>
            <p:ph type="title"/>
          </p:nvPr>
        </p:nvSpPr>
        <p:spPr/>
        <p:txBody>
          <a:bodyPr>
            <a:normAutofit fontScale="90000"/>
          </a:bodyPr>
          <a:lstStyle/>
          <a:p>
            <a:r>
              <a:rPr lang="en-US" dirty="0"/>
              <a:t>Community Microgrids (CM): The grid of the future</a:t>
            </a:r>
          </a:p>
        </p:txBody>
      </p:sp>
      <p:sp>
        <p:nvSpPr>
          <p:cNvPr id="4" name="TextBox 3">
            <a:extLst>
              <a:ext uri="{FF2B5EF4-FFF2-40B4-BE49-F238E27FC236}">
                <a16:creationId xmlns:a16="http://schemas.microsoft.com/office/drawing/2014/main" id="{BD06E339-00C9-464E-A288-CFCB2E976AD3}"/>
              </a:ext>
            </a:extLst>
          </p:cNvPr>
          <p:cNvSpPr txBox="1"/>
          <p:nvPr/>
        </p:nvSpPr>
        <p:spPr>
          <a:xfrm>
            <a:off x="254022" y="1027861"/>
            <a:ext cx="8343878" cy="707886"/>
          </a:xfrm>
          <a:prstGeom prst="rect">
            <a:avLst/>
          </a:prstGeom>
          <a:noFill/>
        </p:spPr>
        <p:txBody>
          <a:bodyPr wrap="square" rtlCol="0">
            <a:spAutoFit/>
          </a:bodyPr>
          <a:lstStyle/>
          <a:p>
            <a:pPr algn="ctr"/>
            <a:r>
              <a:rPr lang="en-US" sz="2000" b="1" dirty="0"/>
              <a:t>A Community Microgrid is a new approach for designing and operating the electric grid, stacked with local renewables and staged for resilience.  </a:t>
            </a:r>
          </a:p>
        </p:txBody>
      </p:sp>
      <p:sp>
        <p:nvSpPr>
          <p:cNvPr id="5" name="TextBox 4">
            <a:extLst>
              <a:ext uri="{FF2B5EF4-FFF2-40B4-BE49-F238E27FC236}">
                <a16:creationId xmlns:a16="http://schemas.microsoft.com/office/drawing/2014/main" id="{895912D9-F296-FA42-9622-F426DB993EBD}"/>
              </a:ext>
            </a:extLst>
          </p:cNvPr>
          <p:cNvSpPr txBox="1"/>
          <p:nvPr/>
        </p:nvSpPr>
        <p:spPr>
          <a:xfrm>
            <a:off x="342922" y="2031078"/>
            <a:ext cx="5372100" cy="4154984"/>
          </a:xfrm>
          <a:prstGeom prst="rect">
            <a:avLst/>
          </a:prstGeom>
          <a:noFill/>
          <a:ln>
            <a:noFill/>
          </a:ln>
          <a:scene3d>
            <a:camera prst="orthographicFront"/>
            <a:lightRig rig="threePt" dir="t"/>
          </a:scene3d>
          <a:sp3d>
            <a:bevelT/>
          </a:sp3d>
        </p:spPr>
        <p:txBody>
          <a:bodyPr wrap="square" rtlCol="0">
            <a:spAutoFit/>
          </a:bodyPr>
          <a:lstStyle/>
          <a:p>
            <a:r>
              <a:rPr lang="en-US" b="1" dirty="0"/>
              <a:t>Key features:</a:t>
            </a:r>
          </a:p>
          <a:p>
            <a:pPr marL="285750" indent="-285750">
              <a:buFont typeface="Arial"/>
              <a:buChar char="•"/>
            </a:pPr>
            <a:endParaRPr lang="en-US" dirty="0"/>
          </a:p>
          <a:p>
            <a:pPr marL="285750" indent="-285750">
              <a:buFont typeface="Arial"/>
              <a:buChar char="•"/>
            </a:pPr>
            <a:r>
              <a:rPr lang="en-US" dirty="0"/>
              <a:t>A targeted and coordinated local grid area served by one or more distribution substations</a:t>
            </a:r>
          </a:p>
          <a:p>
            <a:endParaRPr lang="en-US" sz="1000" dirty="0"/>
          </a:p>
          <a:p>
            <a:pPr marL="285750" indent="-285750">
              <a:buFont typeface="Arial"/>
              <a:buChar char="•"/>
            </a:pPr>
            <a:r>
              <a:rPr lang="en-US" dirty="0"/>
              <a:t>High penetrations of local renewables and other Distributed Energy Resources (DER) such as energy storage and demand response</a:t>
            </a:r>
          </a:p>
          <a:p>
            <a:pPr marL="285750" indent="-285750">
              <a:buFont typeface="Arial"/>
              <a:buChar char="•"/>
            </a:pPr>
            <a:endParaRPr lang="en-US" sz="1000" dirty="0"/>
          </a:p>
          <a:p>
            <a:pPr marL="285750" indent="-285750">
              <a:buFont typeface="Arial"/>
              <a:buChar char="•"/>
            </a:pPr>
            <a:r>
              <a:rPr lang="en-US" u="sng" dirty="0"/>
              <a:t>Staged capability </a:t>
            </a:r>
            <a:r>
              <a:rPr lang="en-US" dirty="0"/>
              <a:t>for ongoing renewables-driven power backup for critical and prioritized loads across the grid area</a:t>
            </a:r>
          </a:p>
          <a:p>
            <a:endParaRPr lang="en-US" sz="1000" dirty="0"/>
          </a:p>
          <a:p>
            <a:pPr marL="285750" indent="-285750">
              <a:buFont typeface="Arial"/>
              <a:buChar char="•"/>
            </a:pPr>
            <a:r>
              <a:rPr lang="en-US" dirty="0"/>
              <a:t>A solution that can be readily extended throughout a utility service territory – and replicated into any utility service territory around the world </a:t>
            </a:r>
          </a:p>
        </p:txBody>
      </p:sp>
      <p:pic>
        <p:nvPicPr>
          <p:cNvPr id="6" name="Picture 5" descr="screen-shot-2010-07-06-at-1.39.28-am.png">
            <a:extLst>
              <a:ext uri="{FF2B5EF4-FFF2-40B4-BE49-F238E27FC236}">
                <a16:creationId xmlns:a16="http://schemas.microsoft.com/office/drawing/2014/main" id="{021A7441-A6DB-414E-9C89-EF8A6F29CF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4113" y="2372484"/>
            <a:ext cx="3322174" cy="2350422"/>
          </a:xfrm>
          <a:prstGeom prst="rect">
            <a:avLst/>
          </a:prstGeom>
        </p:spPr>
      </p:pic>
    </p:spTree>
    <p:extLst>
      <p:ext uri="{BB962C8B-B14F-4D97-AF65-F5344CB8AC3E}">
        <p14:creationId xmlns:p14="http://schemas.microsoft.com/office/powerpoint/2010/main" val="3406799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2323-51F9-4B49-8EEB-773194FE0424}"/>
              </a:ext>
            </a:extLst>
          </p:cNvPr>
          <p:cNvSpPr>
            <a:spLocks noGrp="1"/>
          </p:cNvSpPr>
          <p:nvPr>
            <p:ph type="title"/>
          </p:nvPr>
        </p:nvSpPr>
        <p:spPr/>
        <p:txBody>
          <a:bodyPr/>
          <a:lstStyle/>
          <a:p>
            <a:r>
              <a:rPr lang="en-US" dirty="0"/>
              <a:t>Goleta Load Pocket (GLP)</a:t>
            </a:r>
          </a:p>
        </p:txBody>
      </p:sp>
      <p:pic>
        <p:nvPicPr>
          <p:cNvPr id="4" name="Picture 3">
            <a:extLst>
              <a:ext uri="{FF2B5EF4-FFF2-40B4-BE49-F238E27FC236}">
                <a16:creationId xmlns:a16="http://schemas.microsoft.com/office/drawing/2014/main" id="{89478588-8124-E04E-8C4B-0108CBB3A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65706"/>
            <a:ext cx="9144000" cy="2347232"/>
          </a:xfrm>
          <a:prstGeom prst="rect">
            <a:avLst/>
          </a:prstGeom>
        </p:spPr>
      </p:pic>
      <p:sp>
        <p:nvSpPr>
          <p:cNvPr id="6" name="TextBox 5">
            <a:extLst>
              <a:ext uri="{FF2B5EF4-FFF2-40B4-BE49-F238E27FC236}">
                <a16:creationId xmlns:a16="http://schemas.microsoft.com/office/drawing/2014/main" id="{EE774484-E231-684C-9411-374C649B72B7}"/>
              </a:ext>
            </a:extLst>
          </p:cNvPr>
          <p:cNvSpPr txBox="1"/>
          <p:nvPr/>
        </p:nvSpPr>
        <p:spPr>
          <a:xfrm>
            <a:off x="89748" y="1263798"/>
            <a:ext cx="896450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The GLP is the perfect opportunity for a comprehensive Community Microgrid</a:t>
            </a:r>
          </a:p>
        </p:txBody>
      </p:sp>
      <p:sp>
        <p:nvSpPr>
          <p:cNvPr id="7" name="TextBox 6">
            <a:extLst>
              <a:ext uri="{FF2B5EF4-FFF2-40B4-BE49-F238E27FC236}">
                <a16:creationId xmlns:a16="http://schemas.microsoft.com/office/drawing/2014/main" id="{0BA2D9A7-3DC1-FC45-863D-FBA5B28315EA}"/>
              </a:ext>
            </a:extLst>
          </p:cNvPr>
          <p:cNvSpPr txBox="1"/>
          <p:nvPr/>
        </p:nvSpPr>
        <p:spPr>
          <a:xfrm>
            <a:off x="1071074" y="5014736"/>
            <a:ext cx="7001853" cy="369332"/>
          </a:xfrm>
          <a:prstGeom prst="rect">
            <a:avLst/>
          </a:prstGeom>
          <a:noFill/>
        </p:spPr>
        <p:txBody>
          <a:bodyPr wrap="none" rtlCol="0">
            <a:spAutoFit/>
          </a:bodyPr>
          <a:lstStyle/>
          <a:p>
            <a:r>
              <a:rPr lang="en-US" dirty="0"/>
              <a:t>The GLP stretches from northwest of </a:t>
            </a:r>
            <a:r>
              <a:rPr lang="en-US" dirty="0" err="1"/>
              <a:t>Gaviota</a:t>
            </a:r>
            <a:r>
              <a:rPr lang="en-US" dirty="0"/>
              <a:t> to southeast of Carpinteria</a:t>
            </a:r>
          </a:p>
        </p:txBody>
      </p:sp>
    </p:spTree>
    <p:extLst>
      <p:ext uri="{BB962C8B-B14F-4D97-AF65-F5344CB8AC3E}">
        <p14:creationId xmlns:p14="http://schemas.microsoft.com/office/powerpoint/2010/main" val="238576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153B-5D44-FB4D-A803-E202FB8E8593}"/>
              </a:ext>
            </a:extLst>
          </p:cNvPr>
          <p:cNvSpPr>
            <a:spLocks noGrp="1"/>
          </p:cNvSpPr>
          <p:nvPr>
            <p:ph type="title"/>
          </p:nvPr>
        </p:nvSpPr>
        <p:spPr/>
        <p:txBody>
          <a:bodyPr/>
          <a:lstStyle/>
          <a:p>
            <a:r>
              <a:rPr lang="en-US" dirty="0"/>
              <a:t>GLPCM collaborators</a:t>
            </a:r>
          </a:p>
        </p:txBody>
      </p:sp>
      <p:pic>
        <p:nvPicPr>
          <p:cNvPr id="5" name="Picture 4">
            <a:extLst>
              <a:ext uri="{FF2B5EF4-FFF2-40B4-BE49-F238E27FC236}">
                <a16:creationId xmlns:a16="http://schemas.microsoft.com/office/drawing/2014/main" id="{97DA28CE-B95C-694E-BCF8-B820D3D815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0100" y="2882900"/>
            <a:ext cx="2463800" cy="1092200"/>
          </a:xfrm>
          <a:prstGeom prst="rect">
            <a:avLst/>
          </a:prstGeom>
        </p:spPr>
      </p:pic>
      <p:pic>
        <p:nvPicPr>
          <p:cNvPr id="7" name="Picture 6">
            <a:extLst>
              <a:ext uri="{FF2B5EF4-FFF2-40B4-BE49-F238E27FC236}">
                <a16:creationId xmlns:a16="http://schemas.microsoft.com/office/drawing/2014/main" id="{A0DA1A31-F8EC-5144-9770-9B851A3208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3900" y="1717785"/>
            <a:ext cx="2451100" cy="939800"/>
          </a:xfrm>
          <a:prstGeom prst="rect">
            <a:avLst/>
          </a:prstGeom>
        </p:spPr>
      </p:pic>
      <p:pic>
        <p:nvPicPr>
          <p:cNvPr id="9" name="Picture 8">
            <a:extLst>
              <a:ext uri="{FF2B5EF4-FFF2-40B4-BE49-F238E27FC236}">
                <a16:creationId xmlns:a16="http://schemas.microsoft.com/office/drawing/2014/main" id="{FA49C9A7-8510-014A-A8D0-C6C99A38D2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0525" y="1450318"/>
            <a:ext cx="2451100" cy="965200"/>
          </a:xfrm>
          <a:prstGeom prst="rect">
            <a:avLst/>
          </a:prstGeom>
        </p:spPr>
      </p:pic>
      <p:pic>
        <p:nvPicPr>
          <p:cNvPr id="11" name="Picture 10">
            <a:extLst>
              <a:ext uri="{FF2B5EF4-FFF2-40B4-BE49-F238E27FC236}">
                <a16:creationId xmlns:a16="http://schemas.microsoft.com/office/drawing/2014/main" id="{C85212F8-0D5D-B341-AE72-A230DAF893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7103" y="4680170"/>
            <a:ext cx="2552700" cy="1003300"/>
          </a:xfrm>
          <a:prstGeom prst="rect">
            <a:avLst/>
          </a:prstGeom>
        </p:spPr>
      </p:pic>
      <p:pic>
        <p:nvPicPr>
          <p:cNvPr id="13" name="Picture 12">
            <a:extLst>
              <a:ext uri="{FF2B5EF4-FFF2-40B4-BE49-F238E27FC236}">
                <a16:creationId xmlns:a16="http://schemas.microsoft.com/office/drawing/2014/main" id="{4314D050-050A-624D-B4BE-E7677A0457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3140" y="3775403"/>
            <a:ext cx="2451100" cy="1079500"/>
          </a:xfrm>
          <a:prstGeom prst="rect">
            <a:avLst/>
          </a:prstGeom>
        </p:spPr>
      </p:pic>
      <p:pic>
        <p:nvPicPr>
          <p:cNvPr id="15" name="Picture 14">
            <a:extLst>
              <a:ext uri="{FF2B5EF4-FFF2-40B4-BE49-F238E27FC236}">
                <a16:creationId xmlns:a16="http://schemas.microsoft.com/office/drawing/2014/main" id="{857D92E9-304B-3048-AE35-CB08D35B08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48500" y="3441700"/>
            <a:ext cx="1206500" cy="1066800"/>
          </a:xfrm>
          <a:prstGeom prst="rect">
            <a:avLst/>
          </a:prstGeom>
        </p:spPr>
      </p:pic>
    </p:spTree>
    <p:extLst>
      <p:ext uri="{BB962C8B-B14F-4D97-AF65-F5344CB8AC3E}">
        <p14:creationId xmlns:p14="http://schemas.microsoft.com/office/powerpoint/2010/main" val="2763142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9C47-A6C2-744A-8EBE-266729CBE306}"/>
              </a:ext>
            </a:extLst>
          </p:cNvPr>
          <p:cNvSpPr>
            <a:spLocks noGrp="1"/>
          </p:cNvSpPr>
          <p:nvPr>
            <p:ph type="title"/>
          </p:nvPr>
        </p:nvSpPr>
        <p:spPr/>
        <p:txBody>
          <a:bodyPr/>
          <a:lstStyle/>
          <a:p>
            <a:r>
              <a:rPr lang="en-US" dirty="0"/>
              <a:t>GLP Community Microgrid “APE”</a:t>
            </a:r>
          </a:p>
        </p:txBody>
      </p:sp>
      <p:sp>
        <p:nvSpPr>
          <p:cNvPr id="4" name="Content Placeholder 2">
            <a:extLst>
              <a:ext uri="{FF2B5EF4-FFF2-40B4-BE49-F238E27FC236}">
                <a16:creationId xmlns:a16="http://schemas.microsoft.com/office/drawing/2014/main" id="{BD080B07-B688-5A4A-8585-48A25717DBBC}"/>
              </a:ext>
            </a:extLst>
          </p:cNvPr>
          <p:cNvSpPr>
            <a:spLocks noGrp="1"/>
          </p:cNvSpPr>
          <p:nvPr>
            <p:ph idx="1"/>
          </p:nvPr>
        </p:nvSpPr>
        <p:spPr>
          <a:xfrm>
            <a:off x="107576" y="878541"/>
            <a:ext cx="8901953" cy="5416751"/>
          </a:xfrm>
        </p:spPr>
        <p:txBody>
          <a:bodyPr>
            <a:normAutofit fontScale="47500" lnSpcReduction="20000"/>
          </a:bodyPr>
          <a:lstStyle/>
          <a:p>
            <a:pPr>
              <a:buFont typeface="Arial" panose="020B0604020202020204" pitchFamily="34" charset="0"/>
              <a:buChar char="•"/>
            </a:pPr>
            <a:r>
              <a:rPr lang="en-US" sz="3600" b="1" dirty="0">
                <a:solidFill>
                  <a:schemeClr val="tx1"/>
                </a:solidFill>
              </a:rPr>
              <a:t>Aim: </a:t>
            </a:r>
          </a:p>
          <a:p>
            <a:pPr lvl="1">
              <a:buFont typeface="Arial" panose="020B0604020202020204" pitchFamily="34" charset="0"/>
              <a:buChar char="•"/>
            </a:pPr>
            <a:r>
              <a:rPr lang="en-US" sz="3600" dirty="0">
                <a:solidFill>
                  <a:schemeClr val="tx1"/>
                </a:solidFill>
              </a:rPr>
              <a:t>Realize a comprehensive Community Microgrid for the entire Goleta Substation grid area.</a:t>
            </a:r>
          </a:p>
          <a:p>
            <a:pPr lvl="1">
              <a:buFont typeface="Arial" panose="020B0604020202020204" pitchFamily="34" charset="0"/>
              <a:buChar char="•"/>
            </a:pPr>
            <a:r>
              <a:rPr lang="en-US" sz="3600" dirty="0">
                <a:solidFill>
                  <a:schemeClr val="tx1"/>
                </a:solidFill>
              </a:rPr>
              <a:t>Ensure that the GLP resilience objective is delivered via local renewables and other DER, and preempt any new gas </a:t>
            </a:r>
            <a:r>
              <a:rPr lang="en-US" sz="3600" dirty="0" err="1">
                <a:solidFill>
                  <a:schemeClr val="tx1"/>
                </a:solidFill>
              </a:rPr>
              <a:t>peaker</a:t>
            </a:r>
            <a:r>
              <a:rPr lang="en-US" sz="3600" dirty="0">
                <a:solidFill>
                  <a:schemeClr val="tx1"/>
                </a:solidFill>
              </a:rPr>
              <a:t> infrastructure.</a:t>
            </a:r>
          </a:p>
          <a:p>
            <a:pPr lvl="1">
              <a:buFont typeface="Arial" panose="020B0604020202020204" pitchFamily="34" charset="0"/>
              <a:buChar char="•"/>
            </a:pPr>
            <a:r>
              <a:rPr lang="en-US" sz="3600" dirty="0">
                <a:solidFill>
                  <a:schemeClr val="tx1"/>
                </a:solidFill>
              </a:rPr>
              <a:t>Deliver the trifecta of Community Microgrid benefits to the region in the form of economic, environmental, and resilience benefits.</a:t>
            </a:r>
          </a:p>
          <a:p>
            <a:pPr>
              <a:buFont typeface="Arial" panose="020B0604020202020204" pitchFamily="34" charset="0"/>
              <a:buChar char="•"/>
            </a:pPr>
            <a:r>
              <a:rPr lang="en-US" sz="3600" b="1" dirty="0">
                <a:solidFill>
                  <a:schemeClr val="tx1"/>
                </a:solidFill>
              </a:rPr>
              <a:t>Plan:</a:t>
            </a:r>
          </a:p>
          <a:p>
            <a:pPr lvl="1">
              <a:buFont typeface="Arial" panose="020B0604020202020204" pitchFamily="34" charset="0"/>
              <a:buChar char="•"/>
            </a:pPr>
            <a:r>
              <a:rPr lang="en-US" sz="3600" dirty="0">
                <a:solidFill>
                  <a:schemeClr val="tx1"/>
                </a:solidFill>
              </a:rPr>
              <a:t>Assess the level of resilience that can cost-effectively be provided by the GLP Community Microgrid (GLPCM).</a:t>
            </a:r>
          </a:p>
          <a:p>
            <a:pPr lvl="1">
              <a:buFont typeface="Arial" panose="020B0604020202020204" pitchFamily="34" charset="0"/>
              <a:buChar char="•"/>
            </a:pPr>
            <a:r>
              <a:rPr lang="en-US" sz="3600" dirty="0">
                <a:solidFill>
                  <a:schemeClr val="tx1"/>
                </a:solidFill>
              </a:rPr>
              <a:t>Create a multi-dimensional narrative of gas </a:t>
            </a:r>
            <a:r>
              <a:rPr lang="en-US" sz="3600" dirty="0" err="1">
                <a:solidFill>
                  <a:schemeClr val="tx1"/>
                </a:solidFill>
              </a:rPr>
              <a:t>peakers</a:t>
            </a:r>
            <a:r>
              <a:rPr lang="en-US" sz="3600" dirty="0">
                <a:solidFill>
                  <a:schemeClr val="tx1"/>
                </a:solidFill>
              </a:rPr>
              <a:t> as neither clean, safe, nor resilient.</a:t>
            </a:r>
          </a:p>
          <a:p>
            <a:pPr lvl="1">
              <a:buFont typeface="Arial" panose="020B0604020202020204" pitchFamily="34" charset="0"/>
              <a:buChar char="•"/>
            </a:pPr>
            <a:r>
              <a:rPr lang="en-US" sz="3600" b="1" dirty="0">
                <a:solidFill>
                  <a:schemeClr val="tx1"/>
                </a:solidFill>
              </a:rPr>
              <a:t>Showcase the Community Microgrid approach via Montecito Community Microgrids.</a:t>
            </a:r>
          </a:p>
          <a:p>
            <a:pPr lvl="1">
              <a:buFont typeface="Arial" panose="020B0604020202020204" pitchFamily="34" charset="0"/>
              <a:buChar char="•"/>
            </a:pPr>
            <a:r>
              <a:rPr lang="en-US" sz="3600" dirty="0">
                <a:solidFill>
                  <a:schemeClr val="tx1"/>
                </a:solidFill>
              </a:rPr>
              <a:t>Facilitate policies and programs that can realize a cost-effective GLPCM.</a:t>
            </a:r>
          </a:p>
          <a:p>
            <a:pPr lvl="2">
              <a:buFont typeface="Arial" panose="020B0604020202020204" pitchFamily="34" charset="0"/>
              <a:buChar char="•"/>
            </a:pPr>
            <a:r>
              <a:rPr lang="en-US" sz="3600" dirty="0">
                <a:solidFill>
                  <a:schemeClr val="tx1"/>
                </a:solidFill>
              </a:rPr>
              <a:t>Feed-In Tariff (FIT), streamlined interconnection, residential </a:t>
            </a:r>
            <a:r>
              <a:rPr lang="en-US" sz="3600" dirty="0" err="1">
                <a:solidFill>
                  <a:schemeClr val="tx1"/>
                </a:solidFill>
              </a:rPr>
              <a:t>solar+storage</a:t>
            </a:r>
            <a:r>
              <a:rPr lang="en-US" sz="3600" dirty="0">
                <a:solidFill>
                  <a:schemeClr val="tx1"/>
                </a:solidFill>
              </a:rPr>
              <a:t> programs, etc.</a:t>
            </a:r>
          </a:p>
          <a:p>
            <a:pPr lvl="1">
              <a:buFont typeface="Arial" panose="020B0604020202020204" pitchFamily="34" charset="0"/>
              <a:buChar char="•"/>
            </a:pPr>
            <a:r>
              <a:rPr lang="en-US" sz="3600" dirty="0">
                <a:solidFill>
                  <a:schemeClr val="tx1"/>
                </a:solidFill>
              </a:rPr>
              <a:t>Gain community support for the GLPCM approach from </a:t>
            </a:r>
            <a:r>
              <a:rPr lang="en-US" sz="3600" dirty="0" err="1">
                <a:solidFill>
                  <a:schemeClr val="tx1"/>
                </a:solidFill>
              </a:rPr>
              <a:t>electeds</a:t>
            </a:r>
            <a:r>
              <a:rPr lang="en-US" sz="3600" dirty="0">
                <a:solidFill>
                  <a:schemeClr val="tx1"/>
                </a:solidFill>
              </a:rPr>
              <a:t> to the public.</a:t>
            </a:r>
          </a:p>
          <a:p>
            <a:pPr lvl="1">
              <a:buFont typeface="Arial" panose="020B0604020202020204" pitchFamily="34" charset="0"/>
              <a:buChar char="•"/>
            </a:pPr>
            <a:r>
              <a:rPr lang="en-US" sz="3600" dirty="0">
                <a:solidFill>
                  <a:schemeClr val="tx1"/>
                </a:solidFill>
              </a:rPr>
              <a:t>Prepare to win the CPUC battle that will be fought starting in early-2019.</a:t>
            </a:r>
          </a:p>
          <a:p>
            <a:pPr>
              <a:buFont typeface="Arial" panose="020B0604020202020204" pitchFamily="34" charset="0"/>
              <a:buChar char="•"/>
            </a:pPr>
            <a:r>
              <a:rPr lang="en-US" sz="3600" b="1" dirty="0">
                <a:solidFill>
                  <a:schemeClr val="tx1"/>
                </a:solidFill>
              </a:rPr>
              <a:t>Execution: </a:t>
            </a:r>
          </a:p>
          <a:p>
            <a:pPr lvl="1">
              <a:buFont typeface="Arial" panose="020B0604020202020204" pitchFamily="34" charset="0"/>
              <a:buChar char="•"/>
            </a:pPr>
            <a:r>
              <a:rPr lang="en-US" sz="3600" dirty="0">
                <a:solidFill>
                  <a:schemeClr val="tx1"/>
                </a:solidFill>
              </a:rPr>
              <a:t>Assign responsible parties for each planned task.</a:t>
            </a:r>
          </a:p>
          <a:p>
            <a:pPr lvl="1">
              <a:buFont typeface="Arial" panose="020B0604020202020204" pitchFamily="34" charset="0"/>
              <a:buChar char="•"/>
            </a:pPr>
            <a:r>
              <a:rPr lang="en-US" sz="3600" dirty="0">
                <a:solidFill>
                  <a:schemeClr val="tx1"/>
                </a:solidFill>
              </a:rPr>
              <a:t>Identify a GLPCM Initiative manager.</a:t>
            </a:r>
          </a:p>
          <a:p>
            <a:pPr lvl="1">
              <a:buFont typeface="Arial" panose="020B0604020202020204" pitchFamily="34" charset="0"/>
              <a:buChar char="•"/>
            </a:pPr>
            <a:r>
              <a:rPr lang="en-US" sz="3600" dirty="0">
                <a:solidFill>
                  <a:schemeClr val="tx1"/>
                </a:solidFill>
              </a:rPr>
              <a:t>Secure funding for a successful initiative.</a:t>
            </a:r>
          </a:p>
          <a:p>
            <a:pPr lvl="1"/>
            <a:endParaRPr lang="en-US" sz="1200" b="1" dirty="0">
              <a:solidFill>
                <a:schemeClr val="tx1"/>
              </a:solidFill>
            </a:endParaRPr>
          </a:p>
        </p:txBody>
      </p:sp>
    </p:spTree>
    <p:extLst>
      <p:ext uri="{BB962C8B-B14F-4D97-AF65-F5344CB8AC3E}">
        <p14:creationId xmlns:p14="http://schemas.microsoft.com/office/powerpoint/2010/main" val="781127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92BA-774F-4347-8D12-2A06EBAE326D}"/>
              </a:ext>
            </a:extLst>
          </p:cNvPr>
          <p:cNvSpPr>
            <a:spLocks noGrp="1"/>
          </p:cNvSpPr>
          <p:nvPr>
            <p:ph type="title"/>
          </p:nvPr>
        </p:nvSpPr>
        <p:spPr/>
        <p:txBody>
          <a:bodyPr>
            <a:normAutofit fontScale="90000"/>
          </a:bodyPr>
          <a:lstStyle/>
          <a:p>
            <a:r>
              <a:rPr lang="en-US" dirty="0"/>
              <a:t>GLP is vulnerable to transmission system disruption</a:t>
            </a:r>
          </a:p>
        </p:txBody>
      </p:sp>
      <p:pic>
        <p:nvPicPr>
          <p:cNvPr id="5" name="Content Placeholder 4">
            <a:extLst>
              <a:ext uri="{FF2B5EF4-FFF2-40B4-BE49-F238E27FC236}">
                <a16:creationId xmlns:a16="http://schemas.microsoft.com/office/drawing/2014/main" id="{BDCAE689-44B0-FD40-B992-AAE74D7A73D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9757" y="1199030"/>
            <a:ext cx="8740220" cy="4838700"/>
          </a:xfrm>
        </p:spPr>
      </p:pic>
    </p:spTree>
    <p:extLst>
      <p:ext uri="{BB962C8B-B14F-4D97-AF65-F5344CB8AC3E}">
        <p14:creationId xmlns:p14="http://schemas.microsoft.com/office/powerpoint/2010/main" val="3617424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CDC4-1B7F-244F-A747-14644535B7C9}"/>
              </a:ext>
            </a:extLst>
          </p:cNvPr>
          <p:cNvSpPr>
            <a:spLocks noGrp="1"/>
          </p:cNvSpPr>
          <p:nvPr>
            <p:ph type="title"/>
          </p:nvPr>
        </p:nvSpPr>
        <p:spPr/>
        <p:txBody>
          <a:bodyPr>
            <a:normAutofit fontScale="90000"/>
          </a:bodyPr>
          <a:lstStyle/>
          <a:p>
            <a:r>
              <a:rPr lang="en-US" sz="2800" dirty="0"/>
              <a:t>May 2016 Edison Fire </a:t>
            </a:r>
            <a:br>
              <a:rPr lang="en-US" dirty="0"/>
            </a:br>
            <a:r>
              <a:rPr lang="en-US" dirty="0"/>
              <a:t>(NW of Santa Clara station- multiple lines threatened)</a:t>
            </a:r>
          </a:p>
        </p:txBody>
      </p:sp>
      <p:pic>
        <p:nvPicPr>
          <p:cNvPr id="4" name="Content Placeholder 3">
            <a:extLst>
              <a:ext uri="{FF2B5EF4-FFF2-40B4-BE49-F238E27FC236}">
                <a16:creationId xmlns:a16="http://schemas.microsoft.com/office/drawing/2014/main" id="{A770A4C1-819B-D747-AA05-565D03B5BE75}"/>
              </a:ext>
            </a:extLst>
          </p:cNvPr>
          <p:cNvPicPr>
            <a:picLocks noGrp="1" noChangeAspect="1"/>
          </p:cNvPicPr>
          <p:nvPr>
            <p:ph idx="1"/>
          </p:nvPr>
        </p:nvPicPr>
        <p:blipFill>
          <a:blip r:embed="rId2"/>
          <a:stretch>
            <a:fillRect/>
          </a:stretch>
        </p:blipFill>
        <p:spPr>
          <a:xfrm>
            <a:off x="389964" y="882418"/>
            <a:ext cx="8235414" cy="5490276"/>
          </a:xfrm>
          <a:prstGeom prst="rect">
            <a:avLst/>
          </a:prstGeom>
        </p:spPr>
      </p:pic>
    </p:spTree>
    <p:extLst>
      <p:ext uri="{BB962C8B-B14F-4D97-AF65-F5344CB8AC3E}">
        <p14:creationId xmlns:p14="http://schemas.microsoft.com/office/powerpoint/2010/main" val="386846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57245</TotalTime>
  <Words>1671</Words>
  <Application>Microsoft Macintosh PowerPoint</Application>
  <PresentationFormat>On-screen Show (4:3)</PresentationFormat>
  <Paragraphs>205</Paragraphs>
  <Slides>37</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ＭＳ Ｐゴシック</vt:lpstr>
      <vt:lpstr>Arial</vt:lpstr>
      <vt:lpstr>Calibri</vt:lpstr>
      <vt:lpstr>Constantia</vt:lpstr>
      <vt:lpstr>Helvetica</vt:lpstr>
      <vt:lpstr>Informatic</vt:lpstr>
      <vt:lpstr>Times New Roman</vt:lpstr>
      <vt:lpstr>Office Theme</vt:lpstr>
      <vt:lpstr>PowerPoint Presentation</vt:lpstr>
      <vt:lpstr>Clean Coalition (non-profit) Mission</vt:lpstr>
      <vt:lpstr>Community Microgrid Vision</vt:lpstr>
      <vt:lpstr>Community Microgrids (CM): The grid of the future</vt:lpstr>
      <vt:lpstr>Goleta Load Pocket (GLP)</vt:lpstr>
      <vt:lpstr>GLPCM collaborators</vt:lpstr>
      <vt:lpstr>GLP Community Microgrid “APE”</vt:lpstr>
      <vt:lpstr>GLP is vulnerable to transmission system disruption</vt:lpstr>
      <vt:lpstr>May 2016 Edison Fire  (NW of Santa Clara station- multiple lines threatened)</vt:lpstr>
      <vt:lpstr>December 2017-Thomas Fire (Multiple Outages)</vt:lpstr>
      <vt:lpstr>Transmission lines subject to preemptive shutdown</vt:lpstr>
      <vt:lpstr>SCE is positioning to propose a gas plant in GLP</vt:lpstr>
      <vt:lpstr>Natural gas infrastructure is not resilient </vt:lpstr>
      <vt:lpstr>Recent gas pipeline explosions</vt:lpstr>
      <vt:lpstr>La Goleta Gas Storage Field</vt:lpstr>
      <vt:lpstr>The GLPCM requires multi-faceted action</vt:lpstr>
      <vt:lpstr>Community Microgrid key stakeholders</vt:lpstr>
      <vt:lpstr>Montecito offers opportunity for initial demonstration </vt:lpstr>
      <vt:lpstr>Solar Siting Survey (SSS) for Montecito</vt:lpstr>
      <vt:lpstr>Hot Springs Feeder via Santa Barbara Substation</vt:lpstr>
      <vt:lpstr>Upper Village Community Microgrid block diagram</vt:lpstr>
      <vt:lpstr>Upper Village critical facilities include five along Hot Springs Feeder</vt:lpstr>
      <vt:lpstr>Upper Village emergency response facilities</vt:lpstr>
      <vt:lpstr>Montecito Union School District</vt:lpstr>
      <vt:lpstr>Montecito YMCA</vt:lpstr>
      <vt:lpstr>Laguna Blanca School</vt:lpstr>
      <vt:lpstr>Crane Country Day School</vt:lpstr>
      <vt:lpstr>Our Lady of Mount Carmel Church and School</vt:lpstr>
      <vt:lpstr>PowerPoint Presentation</vt:lpstr>
      <vt:lpstr>Feed in Tariffs (FITs) address the Wholesale DG market segment</vt:lpstr>
      <vt:lpstr>Wholesale DG drove huge solar use in Germany</vt:lpstr>
      <vt:lpstr>The majority of German solar is local solar</vt:lpstr>
      <vt:lpstr>German rooftop solar is 4 to 6 cents/kWh today</vt:lpstr>
      <vt:lpstr>Upper Village critical facilities</vt:lpstr>
      <vt:lpstr>Sites along Hot Springs Feeder</vt:lpstr>
      <vt:lpstr>Community Microgrids obviate gas peakers </vt:lpstr>
      <vt:lpstr>Community Microgrids cheaper than gas peakers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Germany Has Cheapest Solar in World (US$0.12/kWh)</dc:title>
  <dc:subject/>
  <dc:creator>John Bernhardt</dc:creator>
  <cp:keywords/>
  <dc:description/>
  <cp:lastModifiedBy>Rosana Francescato</cp:lastModifiedBy>
  <cp:revision>1062</cp:revision>
  <cp:lastPrinted>2018-04-18T14:12:08Z</cp:lastPrinted>
  <dcterms:created xsi:type="dcterms:W3CDTF">2012-03-12T23:09:52Z</dcterms:created>
  <dcterms:modified xsi:type="dcterms:W3CDTF">2019-01-15T00:20:13Z</dcterms:modified>
  <cp:category/>
</cp:coreProperties>
</file>