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7" r:id="rId3"/>
    <p:sldId id="265" r:id="rId4"/>
    <p:sldId id="309" r:id="rId5"/>
    <p:sldId id="317" r:id="rId6"/>
    <p:sldId id="318" r:id="rId7"/>
    <p:sldId id="313" r:id="rId8"/>
    <p:sldId id="310" r:id="rId9"/>
    <p:sldId id="316" r:id="rId10"/>
    <p:sldId id="308" r:id="rId11"/>
    <p:sldId id="314" r:id="rId12"/>
    <p:sldId id="315" r:id="rId13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hnathon\Downloads\Copy%20of%20german%20pv%202010%20data%20analysis%20v2%20short%20(3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000" u="sng" dirty="0"/>
              <a:t>German Solar PV Capacity Installed in 2010</a:t>
            </a:r>
          </a:p>
        </c:rich>
      </c:tx>
      <c:spPr>
        <a:noFill/>
        <a:ln w="25400">
          <a:noFill/>
        </a:ln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692497812773417"/>
          <c:y val="0.12299465240641845"/>
          <c:w val="0.85650962379702533"/>
          <c:h val="0.78319959085996549"/>
        </c:manualLayout>
      </c:layout>
      <c:bar3DChart>
        <c:barDir val="col"/>
        <c:grouping val="clustered"/>
        <c:ser>
          <c:idx val="0"/>
          <c:order val="0"/>
          <c:cat>
            <c:strRef>
              <c:f>summary!$B$8:$B$12</c:f>
              <c:strCache>
                <c:ptCount val="5"/>
                <c:pt idx="0">
                  <c:v>up to 10 kW</c:v>
                </c:pt>
                <c:pt idx="1">
                  <c:v>10 to 30 kW</c:v>
                </c:pt>
                <c:pt idx="2">
                  <c:v>30 to 100 kW</c:v>
                </c:pt>
                <c:pt idx="3">
                  <c:v>100 kW to 1 MW</c:v>
                </c:pt>
                <c:pt idx="4">
                  <c:v>over 1 MW</c:v>
                </c:pt>
              </c:strCache>
            </c:strRef>
          </c:cat>
          <c:val>
            <c:numRef>
              <c:f>summary!$C$8:$C$12</c:f>
              <c:numCache>
                <c:formatCode>_(* #,##0_);_(* \(#,##0\);_(* "-"??_);_(@_)</c:formatCode>
                <c:ptCount val="5"/>
                <c:pt idx="0">
                  <c:v>688186.15100002754</c:v>
                </c:pt>
                <c:pt idx="1">
                  <c:v>1928885.6759999911</c:v>
                </c:pt>
                <c:pt idx="2">
                  <c:v>1721968.9499999983</c:v>
                </c:pt>
                <c:pt idx="3">
                  <c:v>1665573.724000002</c:v>
                </c:pt>
                <c:pt idx="4">
                  <c:v>1403664.8660000011</c:v>
                </c:pt>
              </c:numCache>
            </c:numRef>
          </c:val>
        </c:ser>
        <c:shape val="box"/>
        <c:axId val="45273856"/>
        <c:axId val="45275392"/>
        <c:axId val="0"/>
      </c:bar3DChart>
      <c:catAx>
        <c:axId val="45273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275392"/>
        <c:crosses val="autoZero"/>
        <c:auto val="1"/>
        <c:lblAlgn val="ctr"/>
        <c:lblOffset val="100"/>
      </c:catAx>
      <c:valAx>
        <c:axId val="45275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600" b="0" dirty="0" smtClean="0"/>
                  <a:t>MW</a:t>
                </a:r>
                <a:endParaRPr lang="en-US" sz="1600" b="0" dirty="0"/>
              </a:p>
            </c:rich>
          </c:tx>
          <c:layout>
            <c:manualLayout>
              <c:xMode val="edge"/>
              <c:yMode val="edge"/>
              <c:x val="2.4412182852143482E-2"/>
              <c:y val="0.51954543397592545"/>
            </c:manualLayout>
          </c:layout>
          <c:spPr>
            <a:noFill/>
            <a:ln w="25400">
              <a:noFill/>
            </a:ln>
          </c:spPr>
        </c:title>
        <c:numFmt formatCode="_(* #,##0_);_(* \(#,##0\);_(* &quot;-&quot;??_);_(@_)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5273856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61D7F397-F3A6-4327-83BB-991B641D4F6D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57C51C5-C727-4766-837D-2292493A9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3811B5A-366E-46C8-B0AE-1456BFADFCE2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B238E517-4DC8-4B09-80EC-74829AED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2500" fontAlgn="base">
              <a:spcBef>
                <a:spcPct val="0"/>
              </a:spcBef>
              <a:spcAft>
                <a:spcPct val="0"/>
              </a:spcAft>
            </a:pPr>
            <a:fld id="{8F21D7DB-3EC6-4E7E-99F3-11F7E270B15C}" type="slidenum">
              <a:rPr lang="en-US">
                <a:ea typeface="ＭＳ Ｐゴシック"/>
                <a:cs typeface="ＭＳ Ｐゴシック"/>
              </a:rPr>
              <a:pPr defTabSz="952500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(ac_1, 15Sept2011)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..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0CD3C0-C449-4A7B-B7F3-4CCE5954F5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0" hangingPunct="0"/>
            <a:r>
              <a:rPr lang="en-US" smtClean="0"/>
              <a:t>(ac_3, 27Oct2011)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9FFB7B-4FBC-4920-AC53-640E6BF2871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0" hangingPunct="0"/>
            <a:r>
              <a:rPr lang="en-US" smtClean="0"/>
              <a:t>(jf_1, 15Sept2011)</a:t>
            </a: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F6609E-1661-46A6-9E6E-0940142E2DE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eaLnBrk="0" hangingPunct="0"/>
            <a:r>
              <a:rPr lang="en-US" smtClean="0"/>
              <a:t>(ac_1, 15Sept2011)</a:t>
            </a: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FB4D17-CBD1-4777-9B86-223C6F70E5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50913" fontAlgn="base">
              <a:spcBef>
                <a:spcPct val="0"/>
              </a:spcBef>
              <a:spcAft>
                <a:spcPct val="0"/>
              </a:spcAft>
            </a:pPr>
            <a:fld id="{C3DBCEE3-825F-4649-8F6C-69E5F88355B5}" type="slidenum">
              <a:rPr lang="en-US">
                <a:latin typeface="Arial" charset="0"/>
                <a:cs typeface="Arial" charset="0"/>
              </a:rPr>
              <a:pPr defTabSz="9509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eaLnBrk="0" hangingPunct="0"/>
            <a:r>
              <a:rPr lang="en-US" smtClean="0"/>
              <a:t>(ac_1, 15Sept2011)</a:t>
            </a:r>
          </a:p>
          <a:p>
            <a:pPr defTabSz="912813">
              <a:spcBef>
                <a:spcPct val="0"/>
              </a:spcBef>
            </a:pPr>
            <a:endParaRPr 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2B4775-7E1D-4411-B5E0-32434DF142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 eaLnBrk="0" hangingPunct="0"/>
            <a:r>
              <a:rPr lang="en-US" smtClean="0"/>
              <a:t>(ac_1, 15Sept2011)</a:t>
            </a:r>
          </a:p>
          <a:p>
            <a:pPr defTabSz="912813">
              <a:spcBef>
                <a:spcPct val="0"/>
              </a:spcBef>
            </a:pPr>
            <a:endParaRPr lang="en-US" smtClean="0"/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F0C442-E133-4298-B269-68EA2FAF09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F9C23-3954-4CDA-BA65-61022A7B2EAE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59F2-DA18-4672-809B-BEAC9A7D2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9F91-8209-49B6-A9CA-8294A81B485E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D629-E601-4925-9EAA-21C573DE2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FA6C-4BB6-417E-91F0-010600EAAE00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1934-7E37-4D41-92B6-6590F164B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3124200"/>
            <a:ext cx="9144000" cy="3352800"/>
          </a:xfrm>
          <a:prstGeom prst="rect">
            <a:avLst/>
          </a:prstGeom>
          <a:solidFill>
            <a:srgbClr val="249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0" y="6488113"/>
            <a:ext cx="5562600" cy="366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>
                <a:solidFill>
                  <a:srgbClr val="595959"/>
                </a:solidFill>
                <a:latin typeface="+mn-lt"/>
              </a:rPr>
              <a:t>Making Clean Local Energy Accessible Now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300663"/>
            <a:ext cx="7161213" cy="841375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5"/>
          <p:cNvSpPr txBox="1"/>
          <p:nvPr userDrawn="1"/>
        </p:nvSpPr>
        <p:spPr>
          <a:xfrm>
            <a:off x="0" y="6488113"/>
            <a:ext cx="47244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>
                <a:solidFill>
                  <a:srgbClr val="595959"/>
                </a:solidFill>
                <a:latin typeface="+mn-lt"/>
                <a:cs typeface="Arial" pitchFamily="34" charset="0"/>
              </a:rPr>
              <a:t>Making Clean Local Energy Accessible Now</a:t>
            </a:r>
            <a:endParaRPr lang="en-CA">
              <a:solidFill>
                <a:srgbClr val="595959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C9A5C49-6F1F-46E5-A46C-EF2BA658BB2F}" type="slidenum">
              <a:rPr lang="en-US" sz="1200">
                <a:latin typeface="+mn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rgbClr val="013D21"/>
              </a:solidFill>
              <a:latin typeface="Informatic"/>
              <a:cs typeface="Arial" pitchFamily="34" charset="0"/>
            </a:endParaRPr>
          </a:p>
        </p:txBody>
      </p:sp>
      <p:pic>
        <p:nvPicPr>
          <p:cNvPr id="8" name="Picture 42" descr="CCPowerPoint.png                                               0007F95FMacintosh HD                   7C2606AB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13625" y="30163"/>
            <a:ext cx="1654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5"/>
          <p:cNvSpPr txBox="1"/>
          <p:nvPr userDrawn="1"/>
        </p:nvSpPr>
        <p:spPr>
          <a:xfrm>
            <a:off x="0" y="6488113"/>
            <a:ext cx="47244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>
                <a:solidFill>
                  <a:srgbClr val="595959"/>
                </a:solidFill>
                <a:latin typeface="+mn-lt"/>
                <a:cs typeface="Arial" pitchFamily="34" charset="0"/>
              </a:rPr>
              <a:t>Making Clean Local Energy Accessible Now</a:t>
            </a:r>
            <a:endParaRPr lang="en-CA">
              <a:solidFill>
                <a:srgbClr val="595959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0D552C8-2C33-4794-96B8-348FB3ABE568}" type="slidenum">
              <a:rPr lang="en-US" sz="1200">
                <a:latin typeface="+mn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rgbClr val="013D21"/>
              </a:solidFill>
              <a:latin typeface="Informatic"/>
              <a:cs typeface="Arial" pitchFamily="34" charset="0"/>
            </a:endParaRPr>
          </a:p>
        </p:txBody>
      </p:sp>
      <p:pic>
        <p:nvPicPr>
          <p:cNvPr id="8" name="Picture 42" descr="CCPowerPoint.png                                               0007F95FMacintosh HD                   7C2606AB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13625" y="30163"/>
            <a:ext cx="1654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5"/>
          <p:cNvSpPr txBox="1"/>
          <p:nvPr userDrawn="1"/>
        </p:nvSpPr>
        <p:spPr>
          <a:xfrm>
            <a:off x="0" y="6488113"/>
            <a:ext cx="47244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>
                <a:solidFill>
                  <a:srgbClr val="595959"/>
                </a:solidFill>
                <a:latin typeface="+mn-lt"/>
                <a:cs typeface="Arial" pitchFamily="34" charset="0"/>
              </a:rPr>
              <a:t>Making Clean Local Energy Accessible Now</a:t>
            </a:r>
            <a:endParaRPr lang="en-CA">
              <a:solidFill>
                <a:srgbClr val="595959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9EB6EAF-49B7-40C5-9F0A-E8735C6E5B11}" type="slidenum">
              <a:rPr lang="en-US" sz="1200">
                <a:latin typeface="+mn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rgbClr val="013D21"/>
              </a:solidFill>
              <a:latin typeface="Informatic"/>
              <a:cs typeface="Arial" pitchFamily="34" charset="0"/>
            </a:endParaRPr>
          </a:p>
        </p:txBody>
      </p:sp>
      <p:pic>
        <p:nvPicPr>
          <p:cNvPr id="8" name="Picture 42" descr="CCPowerPoint.png                                               0007F95FMacintosh HD                   7C2606AB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13625" y="30163"/>
            <a:ext cx="1654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5"/>
          <p:cNvSpPr txBox="1"/>
          <p:nvPr userDrawn="1"/>
        </p:nvSpPr>
        <p:spPr>
          <a:xfrm>
            <a:off x="0" y="6488113"/>
            <a:ext cx="47244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>
                <a:solidFill>
                  <a:srgbClr val="595959"/>
                </a:solidFill>
                <a:latin typeface="+mn-lt"/>
                <a:cs typeface="Arial" pitchFamily="34" charset="0"/>
              </a:rPr>
              <a:t>Making Clean Local Energy Accessible Now</a:t>
            </a:r>
            <a:endParaRPr lang="en-CA">
              <a:solidFill>
                <a:srgbClr val="595959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8279B11-0500-4E9C-9C0C-ED01D8442C25}" type="slidenum">
              <a:rPr lang="en-US" sz="1200">
                <a:latin typeface="+mn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rgbClr val="013D21"/>
              </a:solidFill>
              <a:latin typeface="Informatic"/>
              <a:cs typeface="Arial" pitchFamily="34" charset="0"/>
            </a:endParaRPr>
          </a:p>
        </p:txBody>
      </p:sp>
      <p:pic>
        <p:nvPicPr>
          <p:cNvPr id="8" name="Picture 42" descr="CCPowerPoint.png                                               0007F95FMacintosh HD                   7C2606AB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13625" y="30163"/>
            <a:ext cx="1654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" name="TextBox 5"/>
          <p:cNvSpPr txBox="1"/>
          <p:nvPr userDrawn="1"/>
        </p:nvSpPr>
        <p:spPr>
          <a:xfrm>
            <a:off x="0" y="6488113"/>
            <a:ext cx="47244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>
                <a:solidFill>
                  <a:srgbClr val="595959"/>
                </a:solidFill>
                <a:latin typeface="+mn-lt"/>
                <a:cs typeface="Arial" pitchFamily="34" charset="0"/>
              </a:rPr>
              <a:t>Making Clean Local Energy Accessible Now</a:t>
            </a:r>
            <a:endParaRPr lang="en-CA">
              <a:solidFill>
                <a:srgbClr val="595959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063C6BF-1BF4-4CBB-82E1-D4F41E72C8CA}" type="slidenum">
              <a:rPr lang="en-US" sz="1200">
                <a:latin typeface="+mn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rgbClr val="013D21"/>
              </a:solidFill>
              <a:latin typeface="Informatic"/>
              <a:cs typeface="Arial" pitchFamily="34" charset="0"/>
            </a:endParaRPr>
          </a:p>
        </p:txBody>
      </p:sp>
      <p:pic>
        <p:nvPicPr>
          <p:cNvPr id="6" name="Picture 42" descr="CCPowerPoint.png                                               0007F95FMacintosh HD                   7C2606AB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13625" y="30163"/>
            <a:ext cx="1654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" name="TextBox 5"/>
          <p:cNvSpPr txBox="1"/>
          <p:nvPr userDrawn="1"/>
        </p:nvSpPr>
        <p:spPr>
          <a:xfrm>
            <a:off x="0" y="6488113"/>
            <a:ext cx="47244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>
                <a:solidFill>
                  <a:srgbClr val="595959"/>
                </a:solidFill>
                <a:latin typeface="+mn-lt"/>
                <a:cs typeface="Arial" pitchFamily="34" charset="0"/>
              </a:rPr>
              <a:t>Making Clean Local Energy Accessible Now</a:t>
            </a:r>
            <a:endParaRPr lang="en-CA">
              <a:solidFill>
                <a:srgbClr val="595959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6DAA2E-BB5E-417E-97E1-1FFA09DC4B1A}" type="slidenum">
              <a:rPr lang="en-US" sz="1200">
                <a:latin typeface="+mn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rgbClr val="013D21"/>
              </a:solidFill>
              <a:latin typeface="Informatic"/>
              <a:cs typeface="Arial" pitchFamily="34" charset="0"/>
            </a:endParaRPr>
          </a:p>
        </p:txBody>
      </p:sp>
      <p:pic>
        <p:nvPicPr>
          <p:cNvPr id="7" name="Picture 42" descr="CCPowerPoint.png                                               0007F95FMacintosh HD                   7C2606AB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13625" y="30163"/>
            <a:ext cx="1654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73914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4" name="TextBox 5"/>
          <p:cNvSpPr txBox="1"/>
          <p:nvPr userDrawn="1"/>
        </p:nvSpPr>
        <p:spPr>
          <a:xfrm>
            <a:off x="0" y="6488113"/>
            <a:ext cx="47244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>
                <a:solidFill>
                  <a:srgbClr val="595959"/>
                </a:solidFill>
                <a:latin typeface="+mn-lt"/>
                <a:cs typeface="Arial" pitchFamily="34" charset="0"/>
              </a:rPr>
              <a:t>Making Clean Local Energy Accessible Now</a:t>
            </a:r>
            <a:endParaRPr lang="en-CA">
              <a:solidFill>
                <a:srgbClr val="595959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151BFBD-2187-4B5E-BAF2-F65D56025F21}" type="slidenum">
              <a:rPr lang="en-US" sz="1200">
                <a:latin typeface="+mn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rgbClr val="013D21"/>
              </a:solidFill>
              <a:latin typeface="Informatic"/>
              <a:cs typeface="Arial" pitchFamily="34" charset="0"/>
            </a:endParaRPr>
          </a:p>
        </p:txBody>
      </p:sp>
      <p:pic>
        <p:nvPicPr>
          <p:cNvPr id="7" name="Picture 42" descr="CCPowerPoint.png                                               0007F95FMacintosh HD                   7C2606AB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13625" y="30163"/>
            <a:ext cx="1654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73914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FDEB-69B4-4481-9FFE-FF15DF539C9B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38223-50B1-49A9-843C-E92FBDF1D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5"/>
          <p:cNvSpPr txBox="1"/>
          <p:nvPr userDrawn="1"/>
        </p:nvSpPr>
        <p:spPr>
          <a:xfrm>
            <a:off x="0" y="6488113"/>
            <a:ext cx="47244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>
                <a:solidFill>
                  <a:srgbClr val="595959"/>
                </a:solidFill>
                <a:latin typeface="+mn-lt"/>
                <a:cs typeface="Arial" pitchFamily="34" charset="0"/>
              </a:rPr>
              <a:t>Making Clean Local Energy Accessible Now</a:t>
            </a:r>
            <a:endParaRPr lang="en-CA">
              <a:solidFill>
                <a:srgbClr val="595959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FD98464-A659-42A8-A9D2-B11AAFD7A7F8}" type="slidenum">
              <a:rPr lang="en-US" sz="1200">
                <a:latin typeface="+mn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rgbClr val="013D21"/>
              </a:solidFill>
              <a:latin typeface="Informatic"/>
              <a:cs typeface="Arial" pitchFamily="34" charset="0"/>
            </a:endParaRPr>
          </a:p>
        </p:txBody>
      </p:sp>
      <p:pic>
        <p:nvPicPr>
          <p:cNvPr id="8" name="Picture 42" descr="CCPowerPoint.png                                               0007F95FMacintosh HD                   7C2606AB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13625" y="30163"/>
            <a:ext cx="1654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5" name="TextBox 5"/>
          <p:cNvSpPr txBox="1"/>
          <p:nvPr userDrawn="1"/>
        </p:nvSpPr>
        <p:spPr>
          <a:xfrm>
            <a:off x="0" y="6488113"/>
            <a:ext cx="4724400" cy="33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600">
                <a:solidFill>
                  <a:srgbClr val="595959"/>
                </a:solidFill>
                <a:latin typeface="+mn-lt"/>
                <a:cs typeface="Arial" pitchFamily="34" charset="0"/>
              </a:rPr>
              <a:t>Making Clean Local Energy Accessible Now</a:t>
            </a:r>
            <a:endParaRPr lang="en-CA">
              <a:solidFill>
                <a:srgbClr val="595959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0" y="0"/>
            <a:ext cx="7391400" cy="762000"/>
          </a:xfrm>
          <a:prstGeom prst="rect">
            <a:avLst/>
          </a:prstGeom>
          <a:solidFill>
            <a:srgbClr val="249CFF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solidFill>
                  <a:schemeClr val="lt1"/>
                </a:solidFill>
                <a:latin typeface="+mn-lt"/>
              </a:rPr>
              <a:t> 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853440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E906CF3-4A1D-42A4-A021-FB5974765FF6}" type="slidenum">
              <a:rPr lang="en-US" sz="1200">
                <a:latin typeface="+mn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rgbClr val="013D21"/>
              </a:solidFill>
              <a:latin typeface="Informatic"/>
              <a:cs typeface="Arial" pitchFamily="34" charset="0"/>
            </a:endParaRPr>
          </a:p>
        </p:txBody>
      </p:sp>
      <p:pic>
        <p:nvPicPr>
          <p:cNvPr id="8" name="Picture 42" descr="CCPowerPoint.png                                               0007F95FMacintosh HD                   7C2606AB: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13625" y="30163"/>
            <a:ext cx="16541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7315200" cy="7620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945E2-07BB-4B38-A94C-9A84AC91B104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6BAC-4B1C-48BD-A411-72D297CC1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7C815-E829-43F3-B21D-BBD00831B61E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2E9FB-6347-48CF-87C0-4146B1ED3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81BF-0B51-485E-A515-4024EBFDE813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37C48-BE64-4DD7-AB75-C0DEA71EF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5C7D3-AB6A-464D-84BF-C25B60765E09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7D54-D30C-4848-9D21-172B3A9E8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DABB7-463A-412E-8F31-B9A8CA6CC426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3AF66-0208-4D34-9F72-9A7DAE271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34E6-2E5F-4CFF-AEFB-A7AD0D42CD6F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ABF8B-96E5-409A-8B5F-25DB53CA5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79B3-2E03-4416-8CA8-CECAD7F2E253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445C-A582-45FE-BA6E-7A8BBBF96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71DEB9-DD53-46C5-9744-840558E3166D}" type="datetimeFigureOut">
              <a:rPr lang="en-US"/>
              <a:pPr>
                <a:defRPr/>
              </a:pPr>
              <a:t>12/11/2011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969DF5-EC6B-4103-AC47-7D5F3FB88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5"/>
          <p:cNvSpPr txBox="1">
            <a:spLocks noChangeArrowheads="1"/>
          </p:cNvSpPr>
          <p:nvPr/>
        </p:nvSpPr>
        <p:spPr bwMode="auto">
          <a:xfrm>
            <a:off x="5638800" y="6461125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rgbClr val="464646"/>
                </a:solidFill>
                <a:latin typeface="Informatic"/>
              </a:rPr>
              <a:t>8-9 December 2011</a:t>
            </a:r>
          </a:p>
        </p:txBody>
      </p:sp>
      <p:pic>
        <p:nvPicPr>
          <p:cNvPr id="25602" name="Picture 24" descr="CleanCoRecBig.png                                              0007F95FMacintosh HD                   7C2606AB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0" y="685800"/>
            <a:ext cx="49276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77800" y="4902200"/>
            <a:ext cx="3810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Informatic"/>
              </a:rPr>
              <a:t>Craig Lewis</a:t>
            </a:r>
          </a:p>
          <a:p>
            <a:r>
              <a:rPr lang="en-US">
                <a:solidFill>
                  <a:schemeClr val="bg1"/>
                </a:solidFill>
                <a:latin typeface="Informatic"/>
              </a:rPr>
              <a:t>Executive Director</a:t>
            </a:r>
          </a:p>
          <a:p>
            <a:r>
              <a:rPr lang="en-US">
                <a:solidFill>
                  <a:schemeClr val="bg1"/>
                </a:solidFill>
                <a:latin typeface="Informatic"/>
              </a:rPr>
              <a:t>Clean Coalition</a:t>
            </a:r>
          </a:p>
          <a:p>
            <a:r>
              <a:rPr lang="en-US">
                <a:solidFill>
                  <a:schemeClr val="bg1"/>
                </a:solidFill>
                <a:latin typeface="Informatic"/>
              </a:rPr>
              <a:t>650-204-9768</a:t>
            </a:r>
          </a:p>
          <a:p>
            <a:r>
              <a:rPr lang="en-US">
                <a:solidFill>
                  <a:schemeClr val="bg1"/>
                </a:solidFill>
                <a:latin typeface="Informatic"/>
              </a:rPr>
              <a:t>craig@clean-coalition.org</a:t>
            </a:r>
          </a:p>
          <a:p>
            <a:endParaRPr lang="en-US">
              <a:solidFill>
                <a:schemeClr val="bg1"/>
              </a:solidFill>
              <a:latin typeface="Informatic"/>
            </a:endParaRPr>
          </a:p>
        </p:txBody>
      </p:sp>
      <p:sp>
        <p:nvSpPr>
          <p:cNvPr id="25604" name="TextBox 6"/>
          <p:cNvSpPr txBox="1">
            <a:spLocks noChangeArrowheads="1"/>
          </p:cNvSpPr>
          <p:nvPr/>
        </p:nvSpPr>
        <p:spPr bwMode="auto">
          <a:xfrm>
            <a:off x="0" y="25146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535353"/>
                </a:solidFill>
                <a:latin typeface="Helvetica" pitchFamily="34" charset="0"/>
              </a:rPr>
              <a:t>Clean Coalition</a:t>
            </a:r>
            <a:endParaRPr lang="en-US" sz="2600">
              <a:solidFill>
                <a:srgbClr val="357ECB"/>
              </a:solidFill>
              <a:latin typeface="Helvetica" pitchFamily="34" charset="0"/>
            </a:endParaRPr>
          </a:p>
          <a:p>
            <a:pPr algn="ctr"/>
            <a:r>
              <a:rPr lang="en-US" sz="2800">
                <a:solidFill>
                  <a:schemeClr val="bg1"/>
                </a:solidFill>
                <a:latin typeface="Helvetica" pitchFamily="34" charset="0"/>
              </a:rPr>
              <a:t>Making Clean Local Energy Accessible Now</a:t>
            </a:r>
            <a:endParaRPr lang="en-US" sz="28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871538" y="2073275"/>
            <a:ext cx="7974012" cy="3082925"/>
          </a:xfrm>
          <a:custGeom>
            <a:avLst/>
            <a:gdLst>
              <a:gd name="connsiteX0" fmla="*/ 7974418 w 7974418"/>
              <a:gd name="connsiteY0" fmla="*/ 0 h 3083442"/>
              <a:gd name="connsiteX1" fmla="*/ 7953153 w 7974418"/>
              <a:gd name="connsiteY1" fmla="*/ 3083442 h 3083442"/>
              <a:gd name="connsiteX2" fmla="*/ 4199860 w 7974418"/>
              <a:gd name="connsiteY2" fmla="*/ 3083442 h 3083442"/>
              <a:gd name="connsiteX3" fmla="*/ 0 w 7974418"/>
              <a:gd name="connsiteY3" fmla="*/ 1892595 h 3083442"/>
              <a:gd name="connsiteX4" fmla="*/ 7974418 w 7974418"/>
              <a:gd name="connsiteY4" fmla="*/ 0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4418" h="3083442">
                <a:moveTo>
                  <a:pt x="7974418" y="0"/>
                </a:moveTo>
                <a:lnTo>
                  <a:pt x="7953153" y="3083442"/>
                </a:lnTo>
                <a:lnTo>
                  <a:pt x="4199860" y="3083442"/>
                </a:lnTo>
                <a:lnTo>
                  <a:pt x="0" y="1892595"/>
                </a:lnTo>
                <a:lnTo>
                  <a:pt x="7974418" y="0"/>
                </a:lnTo>
                <a:close/>
              </a:path>
            </a:pathLst>
          </a:custGeom>
          <a:solidFill>
            <a:srgbClr val="AAFE5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Potential TAC Savings From DG are Massive</a:t>
            </a:r>
          </a:p>
        </p:txBody>
      </p:sp>
      <p:graphicFrame>
        <p:nvGraphicFramePr>
          <p:cNvPr id="141315" name="Chart 4"/>
          <p:cNvGraphicFramePr>
            <a:graphicFrameLocks/>
          </p:cNvGraphicFramePr>
          <p:nvPr/>
        </p:nvGraphicFramePr>
        <p:xfrm>
          <a:off x="-127000" y="709613"/>
          <a:ext cx="9321800" cy="5816600"/>
        </p:xfrm>
        <a:graphic>
          <a:graphicData uri="http://schemas.openxmlformats.org/presentationml/2006/ole">
            <p:oleObj spid="_x0000_s141315" r:id="rId3" imgW="9321592" imgH="5816088" progId="Excel.Chart.8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863600" y="2057400"/>
            <a:ext cx="78994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38200" y="838200"/>
            <a:ext cx="0" cy="472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8800" y="3687763"/>
            <a:ext cx="609600" cy="6127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319" name="TextBox 20"/>
          <p:cNvSpPr txBox="1">
            <a:spLocks noChangeArrowheads="1"/>
          </p:cNvSpPr>
          <p:nvPr/>
        </p:nvSpPr>
        <p:spPr bwMode="auto">
          <a:xfrm>
            <a:off x="5051425" y="3338513"/>
            <a:ext cx="3603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6600"/>
                </a:solidFill>
                <a:latin typeface="Calibri" pitchFamily="34" charset="0"/>
              </a:rPr>
              <a:t>Potential Future Transmission Investment (and potential future stranded costs)</a:t>
            </a:r>
          </a:p>
        </p:txBody>
      </p:sp>
      <p:cxnSp>
        <p:nvCxnSpPr>
          <p:cNvPr id="23" name="Straight Arrow Connector 22"/>
          <p:cNvCxnSpPr>
            <a:endCxn id="18" idx="5"/>
          </p:cNvCxnSpPr>
          <p:nvPr/>
        </p:nvCxnSpPr>
        <p:spPr>
          <a:xfrm flipH="1" flipV="1">
            <a:off x="1079500" y="4210050"/>
            <a:ext cx="215900" cy="4381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321" name="TextBox 25"/>
          <p:cNvSpPr txBox="1">
            <a:spLocks noChangeArrowheads="1"/>
          </p:cNvSpPr>
          <p:nvPr/>
        </p:nvSpPr>
        <p:spPr bwMode="auto">
          <a:xfrm>
            <a:off x="1079500" y="4648200"/>
            <a:ext cx="2409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Current TAC</a:t>
            </a:r>
          </a:p>
          <a:p>
            <a:r>
              <a:rPr lang="en-US">
                <a:latin typeface="Calibri" pitchFamily="34" charset="0"/>
              </a:rPr>
              <a:t>Rate (TAC</a:t>
            </a:r>
            <a:r>
              <a:rPr lang="en-US" baseline="-25000"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) = 1.1</a:t>
            </a:r>
          </a:p>
        </p:txBody>
      </p:sp>
      <p:sp>
        <p:nvSpPr>
          <p:cNvPr id="141322" name="TextBox 26"/>
          <p:cNvSpPr txBox="1">
            <a:spLocks noChangeArrowheads="1"/>
          </p:cNvSpPr>
          <p:nvPr/>
        </p:nvSpPr>
        <p:spPr bwMode="auto">
          <a:xfrm>
            <a:off x="5638800" y="4786313"/>
            <a:ext cx="2667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TAC</a:t>
            </a:r>
            <a:r>
              <a:rPr lang="en-US" baseline="-25000">
                <a:latin typeface="Calibri" pitchFamily="34" charset="0"/>
              </a:rPr>
              <a:t>0</a:t>
            </a:r>
            <a:r>
              <a:rPr lang="en-US">
                <a:latin typeface="Calibri" pitchFamily="34" charset="0"/>
              </a:rPr>
              <a:t> O&amp;M Level</a:t>
            </a:r>
          </a:p>
        </p:txBody>
      </p:sp>
      <p:sp>
        <p:nvSpPr>
          <p:cNvPr id="141323" name="TextBox 27"/>
          <p:cNvSpPr txBox="1">
            <a:spLocks noChangeArrowheads="1"/>
          </p:cNvSpPr>
          <p:nvPr/>
        </p:nvSpPr>
        <p:spPr bwMode="auto">
          <a:xfrm>
            <a:off x="317500" y="1873250"/>
            <a:ext cx="55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2.5</a:t>
            </a:r>
          </a:p>
        </p:txBody>
      </p:sp>
      <p:sp>
        <p:nvSpPr>
          <p:cNvPr id="141324" name="TextBox 1"/>
          <p:cNvSpPr txBox="1">
            <a:spLocks noChangeArrowheads="1"/>
          </p:cNvSpPr>
          <p:nvPr/>
        </p:nvSpPr>
        <p:spPr bwMode="auto">
          <a:xfrm rot="-789383">
            <a:off x="1924050" y="2930525"/>
            <a:ext cx="34496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Business As Usual TAC Growth</a:t>
            </a:r>
          </a:p>
        </p:txBody>
      </p:sp>
      <p:cxnSp>
        <p:nvCxnSpPr>
          <p:cNvPr id="7" name="Straight Arrow Connector 6"/>
          <p:cNvCxnSpPr>
            <a:stCxn id="141324" idx="3"/>
          </p:cNvCxnSpPr>
          <p:nvPr/>
        </p:nvCxnSpPr>
        <p:spPr>
          <a:xfrm flipV="1">
            <a:off x="5329238" y="2362200"/>
            <a:ext cx="1452562" cy="36036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03588" y="6246813"/>
            <a:ext cx="371475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054725" y="6094413"/>
            <a:ext cx="346075" cy="304800"/>
          </a:xfrm>
          <a:prstGeom prst="rect">
            <a:avLst/>
          </a:prstGeom>
          <a:solidFill>
            <a:srgbClr val="AAFE5E"/>
          </a:solidFill>
          <a:ln w="63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85738" y="6246813"/>
            <a:ext cx="37306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329" name="TextBox 11"/>
          <p:cNvSpPr txBox="1">
            <a:spLocks noChangeArrowheads="1"/>
          </p:cNvSpPr>
          <p:nvPr/>
        </p:nvSpPr>
        <p:spPr bwMode="auto">
          <a:xfrm>
            <a:off x="1600200" y="1295400"/>
            <a:ext cx="838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1330" name="TextBox 3"/>
          <p:cNvSpPr txBox="1">
            <a:spLocks noChangeArrowheads="1"/>
          </p:cNvSpPr>
          <p:nvPr/>
        </p:nvSpPr>
        <p:spPr bwMode="auto">
          <a:xfrm>
            <a:off x="6629400" y="747713"/>
            <a:ext cx="2133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Business as Usual Year-20 TAC (TAC</a:t>
            </a:r>
            <a:r>
              <a:rPr lang="en-US" baseline="-25000">
                <a:latin typeface="Calibri" pitchFamily="34" charset="0"/>
              </a:rPr>
              <a:t>20</a:t>
            </a:r>
            <a:r>
              <a:rPr lang="en-US">
                <a:latin typeface="Calibri" pitchFamily="34" charset="0"/>
              </a:rPr>
              <a:t> ) = 2.5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762000" y="2722563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62000" y="1304925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4700" y="412273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029200" y="3048000"/>
            <a:ext cx="0" cy="2057400"/>
          </a:xfrm>
          <a:prstGeom prst="straightConnector1">
            <a:avLst/>
          </a:prstGeom>
          <a:ln w="28575">
            <a:solidFill>
              <a:srgbClr val="008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8458200" y="1766888"/>
            <a:ext cx="609600" cy="6127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8305800" y="1066800"/>
            <a:ext cx="349250" cy="698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Content Placeholder 23"/>
          <p:cNvSpPr txBox="1">
            <a:spLocks/>
          </p:cNvSpPr>
          <p:nvPr/>
        </p:nvSpPr>
        <p:spPr bwMode="auto">
          <a:xfrm>
            <a:off x="266700" y="762000"/>
            <a:ext cx="861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sz="2000">
                <a:solidFill>
                  <a:srgbClr val="535353"/>
                </a:solidFill>
                <a:latin typeface="Calibri" pitchFamily="34" charset="0"/>
              </a:rPr>
              <a:t>75% of California IOU capital expenditures are made on the distribution grid (D-grid) and California ratepayers deserve maximized returns on their MASSIVE investments (2007 IEPR)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US" sz="1600">
                <a:solidFill>
                  <a:srgbClr val="535353"/>
                </a:solidFill>
                <a:latin typeface="Calibri" pitchFamily="34" charset="0"/>
              </a:rPr>
              <a:t>Investment needs to be future-proofed to allow significant penetrations of clean local energy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US" sz="1600">
                <a:solidFill>
                  <a:srgbClr val="535353"/>
                </a:solidFill>
                <a:latin typeface="Calibri" pitchFamily="34" charset="0"/>
              </a:rPr>
              <a:t>Confidentiality rules need to change to allow proper regulatory oversight of these massive ratepayer investments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</a:pPr>
            <a:endParaRPr lang="en-US" sz="800">
              <a:solidFill>
                <a:srgbClr val="535353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sz="2000">
                <a:solidFill>
                  <a:srgbClr val="535353"/>
                </a:solidFill>
                <a:latin typeface="Calibri" pitchFamily="34" charset="0"/>
              </a:rPr>
              <a:t>Germany and Spain are excellent proxies for assuring that California’s existing D-grid can accommodate significant penetrations of clean local energy (May 2011 CEC/KEMA report)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</a:pPr>
            <a:endParaRPr lang="en-US" sz="800">
              <a:solidFill>
                <a:srgbClr val="535353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sz="2000">
                <a:solidFill>
                  <a:srgbClr val="535353"/>
                </a:solidFill>
                <a:latin typeface="Calibri" pitchFamily="34" charset="0"/>
              </a:rPr>
              <a:t>MPR is determined at point-of-interconnect and Wholesale Distributed Generation (WDG) and a Locational Benefits (LBs) adder is needed to compensate for extra value of WDG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US" sz="1600">
                <a:solidFill>
                  <a:srgbClr val="535353"/>
                </a:solidFill>
                <a:latin typeface="Calibri" pitchFamily="34" charset="0"/>
              </a:rPr>
              <a:t>Average extra LBs value of DG is in the neighborhood of 25% (Transmission Access Charges of 1.5 cents/kWh plus 10% for transmission line/congestion losses)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US" sz="1600">
                <a:solidFill>
                  <a:srgbClr val="535353"/>
                </a:solidFill>
                <a:latin typeface="Calibri" pitchFamily="34" charset="0"/>
              </a:rPr>
              <a:t>The LBs adder should be handled just like the Time-of-Delivery (TOD) adder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US" sz="1600">
                <a:solidFill>
                  <a:srgbClr val="535353"/>
                </a:solidFill>
                <a:latin typeface="Calibri" pitchFamily="34" charset="0"/>
              </a:rPr>
              <a:t>Ratepayers currently get massive free value from WDG in the form of uncompensated LBs 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FontTx/>
              <a:buBlip>
                <a:blip r:embed="rId3"/>
              </a:buBlip>
            </a:pPr>
            <a:endParaRPr lang="en-US" sz="2000">
              <a:solidFill>
                <a:srgbClr val="535353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endParaRPr lang="en-US" sz="2000">
              <a:solidFill>
                <a:srgbClr val="535353"/>
              </a:solidFill>
              <a:latin typeface="Calibri" pitchFamily="34" charset="0"/>
            </a:endParaRPr>
          </a:p>
        </p:txBody>
      </p:sp>
      <p:sp>
        <p:nvSpPr>
          <p:cNvPr id="142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Connecting-the-Dots to Reform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Content Placeholder 23"/>
          <p:cNvSpPr txBox="1">
            <a:spLocks/>
          </p:cNvSpPr>
          <p:nvPr/>
        </p:nvSpPr>
        <p:spPr bwMode="auto">
          <a:xfrm>
            <a:off x="266700" y="838200"/>
            <a:ext cx="8610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sz="2000">
                <a:solidFill>
                  <a:srgbClr val="535353"/>
                </a:solidFill>
                <a:latin typeface="Calibri" pitchFamily="34" charset="0"/>
              </a:rPr>
              <a:t>Currently, developers are responsible for 100% of D-grid upgrade costs without any opportunity for reimbursement, EVER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US" sz="1600">
                <a:solidFill>
                  <a:srgbClr val="535353"/>
                </a:solidFill>
                <a:latin typeface="Calibri" pitchFamily="34" charset="0"/>
              </a:rPr>
              <a:t>This is different than transmission upgrade costs that are ALWAYS borne by the ratepayer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US" sz="1600">
                <a:solidFill>
                  <a:srgbClr val="535353"/>
                </a:solidFill>
                <a:latin typeface="Calibri" pitchFamily="34" charset="0"/>
              </a:rPr>
              <a:t>Recommendation for the 50% of the D-grid where LBs value is above average, utilities pay for D-grid upgrades and recover through the rate-base. 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US" sz="1600">
                <a:solidFill>
                  <a:srgbClr val="535353"/>
                </a:solidFill>
                <a:latin typeface="Calibri" pitchFamily="34" charset="0"/>
              </a:rPr>
              <a:t>Ratepayers currently get massive free value from WDG in the form of uncompensated D-grid upgrade costs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FontTx/>
              <a:buBlip>
                <a:blip r:embed="rId3"/>
              </a:buBlip>
            </a:pPr>
            <a:endParaRPr lang="en-US" sz="800">
              <a:solidFill>
                <a:srgbClr val="535353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Blip>
                <a:blip r:embed="rId3"/>
              </a:buBlip>
            </a:pPr>
            <a:r>
              <a:rPr lang="en-US" sz="2000">
                <a:solidFill>
                  <a:srgbClr val="535353"/>
                </a:solidFill>
                <a:latin typeface="Calibri" pitchFamily="34" charset="0"/>
              </a:rPr>
              <a:t>Wholesale Distributed Generation (WDG) interconnections need to be far more timely and transparent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US" sz="1600">
                <a:solidFill>
                  <a:srgbClr val="535353"/>
                </a:solidFill>
                <a:latin typeface="Calibri" pitchFamily="34" charset="0"/>
              </a:rPr>
              <a:t>WDG interconnection processes in IOU D-grids are expected to require an average of 2 years</a:t>
            </a:r>
          </a:p>
          <a:p>
            <a:pPr marL="742950" lvl="1" indent="-285750">
              <a:spcBef>
                <a:spcPct val="20000"/>
              </a:spcBef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US" sz="1600">
                <a:solidFill>
                  <a:srgbClr val="535353"/>
                </a:solidFill>
                <a:latin typeface="Calibri" pitchFamily="34" charset="0"/>
              </a:rPr>
              <a:t>WDG interconnection processes in the SMUD D-grid requires 6 months</a:t>
            </a:r>
          </a:p>
          <a:p>
            <a:pPr marL="1143000" lvl="2" indent="-228600">
              <a:spcBef>
                <a:spcPct val="20000"/>
              </a:spcBef>
              <a:buClr>
                <a:srgbClr val="66FF33"/>
              </a:buClr>
              <a:buFontTx/>
              <a:buBlip>
                <a:blip r:embed="rId3"/>
              </a:buBlip>
            </a:pPr>
            <a:r>
              <a:rPr lang="en-US" sz="1600">
                <a:solidFill>
                  <a:srgbClr val="535353"/>
                </a:solidFill>
                <a:latin typeface="Calibri" pitchFamily="34" charset="0"/>
              </a:rPr>
              <a:t>Interconnection studies for 100 MW of WDG projects in its Feed-In Tariff program were completed in 2 months (performed by 2 guys)</a:t>
            </a:r>
          </a:p>
          <a:p>
            <a:pPr marL="1143000" lvl="2" indent="-228600">
              <a:spcBef>
                <a:spcPct val="20000"/>
              </a:spcBef>
              <a:buClr>
                <a:srgbClr val="66FF33"/>
              </a:buClr>
              <a:buFontTx/>
              <a:buBlip>
                <a:blip r:embed="rId3"/>
              </a:buBlip>
            </a:pPr>
            <a:r>
              <a:rPr lang="en-US" sz="1600">
                <a:solidFill>
                  <a:srgbClr val="535353"/>
                </a:solidFill>
                <a:latin typeface="Calibri" pitchFamily="34" charset="0"/>
              </a:rPr>
              <a:t>100 MW of WDG in SMUD territory is equivalent to 2,500 MW of WDG statewide </a:t>
            </a:r>
          </a:p>
          <a:p>
            <a:pPr marL="1143000" lvl="2" indent="-228600">
              <a:spcBef>
                <a:spcPct val="20000"/>
              </a:spcBef>
              <a:buClr>
                <a:srgbClr val="66FF33"/>
              </a:buClr>
              <a:buFontTx/>
              <a:buBlip>
                <a:blip r:embed="rId3"/>
              </a:buBlip>
            </a:pPr>
            <a:r>
              <a:rPr lang="en-US" sz="1600">
                <a:solidFill>
                  <a:srgbClr val="535353"/>
                </a:solidFill>
                <a:latin typeface="Calibri" pitchFamily="34" charset="0"/>
              </a:rPr>
              <a:t>TWO GUYS for TWO MONTHS should be an achievable benchmark for all utilities</a:t>
            </a:r>
            <a:endParaRPr lang="en-US" sz="2000">
              <a:solidFill>
                <a:srgbClr val="535353"/>
              </a:solidFill>
              <a:latin typeface="Calibri" pitchFamily="34" charset="0"/>
            </a:endParaRPr>
          </a:p>
        </p:txBody>
      </p:sp>
      <p:sp>
        <p:nvSpPr>
          <p:cNvPr id="144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Connecting-the-Dots to Reform </a:t>
            </a:r>
            <a:r>
              <a:rPr lang="en-US" sz="1300" smtClean="0">
                <a:latin typeface="Arial" charset="0"/>
                <a:cs typeface="Arial" charset="0"/>
              </a:rPr>
              <a:t>(continued)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Clean Coalition Vision = DG+DR+ES+EV+MC2</a:t>
            </a:r>
            <a:endParaRPr lang="en-US" sz="2800" dirty="0"/>
          </a:p>
        </p:txBody>
      </p:sp>
      <p:pic>
        <p:nvPicPr>
          <p:cNvPr id="27650" name="Content Placeholder 2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762000"/>
            <a:ext cx="7772400" cy="5700713"/>
          </a:xfr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6934200" y="4648200"/>
            <a:ext cx="76200" cy="457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019800" y="2514600"/>
            <a:ext cx="533400" cy="6858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>
                <a:latin typeface="Arial" charset="0"/>
                <a:cs typeface="Arial" charset="0"/>
              </a:rPr>
              <a:t>Clean Coalition – Mission and Advisors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1350" y="1441450"/>
            <a:ext cx="38782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  <a:ea typeface="ＭＳ Ｐゴシック" pitchFamily="-107" charset="-128"/>
              </a:rPr>
              <a:t>Clean Coalition – Mission and Advisors</a:t>
            </a:r>
            <a:endParaRPr lang="en-US" dirty="0">
              <a:latin typeface="+mn-lt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381000" y="914400"/>
            <a:ext cx="8305800" cy="914400"/>
          </a:xfrm>
          <a:prstGeom prst="rect">
            <a:avLst/>
          </a:prstGeom>
          <a:gradFill rotWithShape="1">
            <a:gsLst>
              <a:gs pos="0">
                <a:srgbClr val="F8F8F8"/>
              </a:gs>
              <a:gs pos="20000">
                <a:srgbClr val="F7F7F7"/>
              </a:gs>
              <a:gs pos="100000">
                <a:srgbClr val="BDBDBD"/>
              </a:gs>
            </a:gsLst>
            <a:lin ang="5400000"/>
          </a:gradFill>
          <a:ln cap="flat">
            <a:solidFill>
              <a:srgbClr val="F9F9F9"/>
            </a:solidFill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FAA26D3D-D897-4be2-8F04-BA451C77F1D7}"/>
          </a:extLst>
        </p:spPr>
        <p:txBody>
          <a:bodyPr lIns="38100" tIns="38100" rIns="38100" bIns="38100" anchor="ctr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pPr algn="ctr">
              <a:defRPr/>
            </a:pP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Mission</a:t>
            </a: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chemeClr val="tx1"/>
                </a:solidFill>
                <a:latin typeface="Arial"/>
                <a:cs typeface="Arial"/>
              </a:rPr>
              <a:t>To implement policies and programs that transition the world to cost-effective clean energy now while delivering unparalleled economic benefits</a:t>
            </a:r>
            <a:endParaRPr lang="en-US" sz="17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43200" y="2062163"/>
            <a:ext cx="3657600" cy="376237"/>
          </a:xfrm>
          <a:prstGeom prst="rect">
            <a:avLst/>
          </a:prstGeom>
          <a:solidFill>
            <a:srgbClr val="249CFF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Calibri"/>
                <a:cs typeface="Calibri"/>
              </a:rPr>
              <a:t>Board of Advisors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2514600"/>
            <a:ext cx="31242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Jeff Anderson</a:t>
            </a:r>
            <a:r>
              <a:rPr lang="en-US" sz="1300">
                <a:cs typeface="Arial" charset="0"/>
              </a:rPr>
              <a:t/>
            </a:r>
            <a:br>
              <a:rPr lang="en-US" sz="1300">
                <a:cs typeface="Arial" charset="0"/>
              </a:rPr>
            </a:br>
            <a:r>
              <a:rPr lang="en-US" sz="1300" i="1">
                <a:cs typeface="Arial" charset="0"/>
              </a:rPr>
              <a:t>ED, Clean Economy Network</a:t>
            </a:r>
            <a:endParaRPr lang="en-US" sz="1300"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Josh Becker</a:t>
            </a:r>
            <a:r>
              <a:rPr lang="en-US" sz="1300">
                <a:solidFill>
                  <a:srgbClr val="357ECB"/>
                </a:solidFill>
                <a:cs typeface="Arial" charset="0"/>
              </a:rPr>
              <a:t/>
            </a:r>
            <a:br>
              <a:rPr lang="en-US" sz="1300">
                <a:solidFill>
                  <a:srgbClr val="357ECB"/>
                </a:solidFill>
                <a:cs typeface="Arial" charset="0"/>
              </a:rPr>
            </a:br>
            <a:r>
              <a:rPr lang="en-US" sz="1300" i="1">
                <a:cs typeface="Arial" charset="0"/>
              </a:rPr>
              <a:t>General Partner, New Cycle Capital</a:t>
            </a:r>
            <a:endParaRPr lang="en-US" sz="1300"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Jeff Brothers</a:t>
            </a:r>
            <a:r>
              <a:rPr lang="en-US" sz="1300" b="1">
                <a:cs typeface="Arial" charset="0"/>
              </a:rPr>
              <a:t/>
            </a:r>
            <a:br>
              <a:rPr lang="en-US" sz="1300" b="1">
                <a:cs typeface="Arial" charset="0"/>
              </a:rPr>
            </a:br>
            <a:r>
              <a:rPr lang="en-US" sz="1300" i="1">
                <a:cs typeface="Arial" charset="0"/>
              </a:rPr>
              <a:t>CEO, Sol Orchard</a:t>
            </a:r>
            <a:endParaRPr lang="en-US" sz="1300"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Jeffrey Byron</a:t>
            </a:r>
            <a:r>
              <a:rPr lang="en-US" sz="1300">
                <a:cs typeface="Arial" charset="0"/>
              </a:rPr>
              <a:t/>
            </a:r>
            <a:br>
              <a:rPr lang="en-US" sz="1300">
                <a:cs typeface="Arial" charset="0"/>
              </a:rPr>
            </a:br>
            <a:r>
              <a:rPr lang="en-US" sz="1300" i="1">
                <a:cs typeface="Arial" charset="0"/>
              </a:rPr>
              <a:t>Former Commissioner, California Energy Commission</a:t>
            </a:r>
            <a:endParaRPr lang="en-US" sz="1300"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Rick DeGolia</a:t>
            </a:r>
            <a:r>
              <a:rPr lang="en-US" sz="1300">
                <a:cs typeface="Arial" charset="0"/>
              </a:rPr>
              <a:t/>
            </a:r>
            <a:br>
              <a:rPr lang="en-US" sz="1300">
                <a:cs typeface="Arial" charset="0"/>
              </a:rPr>
            </a:br>
            <a:r>
              <a:rPr lang="en-US" sz="1300" i="1">
                <a:cs typeface="Arial" charset="0"/>
              </a:rPr>
              <a:t>Executive Chairman, InVisM, Inc.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Mark Fulton</a:t>
            </a:r>
            <a:r>
              <a:rPr lang="en-US" b="1">
                <a:solidFill>
                  <a:srgbClr val="357ECB"/>
                </a:solidFill>
                <a:cs typeface="Arial" charset="0"/>
              </a:rPr>
              <a:t/>
            </a:r>
            <a:br>
              <a:rPr lang="en-US" b="1">
                <a:solidFill>
                  <a:srgbClr val="357ECB"/>
                </a:solidFill>
                <a:cs typeface="Arial" charset="0"/>
              </a:rPr>
            </a:br>
            <a:r>
              <a:rPr lang="en-US" sz="1300" i="1">
                <a:cs typeface="Arial" charset="0"/>
              </a:rPr>
              <a:t>Managing Director, Global Head of Climate Change Investment Research, DB Climate Change Advisors, a member of the Deutsche Bank Group</a:t>
            </a:r>
            <a:endParaRPr lang="en-US" sz="1300">
              <a:cs typeface="Arial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048000" y="2590800"/>
            <a:ext cx="3048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John Geesman</a:t>
            </a:r>
            <a:br>
              <a:rPr lang="en-US" sz="1300" b="1">
                <a:solidFill>
                  <a:srgbClr val="357ECB"/>
                </a:solidFill>
                <a:cs typeface="Arial" charset="0"/>
              </a:rPr>
            </a:br>
            <a:r>
              <a:rPr lang="en-US" sz="1300" i="1">
                <a:cs typeface="Arial" charset="0"/>
              </a:rPr>
              <a:t>Former Commissioner, California Energy Commission</a:t>
            </a:r>
            <a:endParaRPr lang="en-US" sz="1300"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Patricia Glaza</a:t>
            </a:r>
            <a:br>
              <a:rPr lang="en-US" sz="1300" b="1">
                <a:solidFill>
                  <a:srgbClr val="357ECB"/>
                </a:solidFill>
                <a:cs typeface="Arial" charset="0"/>
              </a:rPr>
            </a:br>
            <a:r>
              <a:rPr lang="en-US" sz="1300" i="1">
                <a:cs typeface="Arial" charset="0"/>
              </a:rPr>
              <a:t>Principal, Arsenal Venture Partners</a:t>
            </a:r>
            <a:endParaRPr lang="en-US" sz="1300"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L. Hunter Lovins</a:t>
            </a:r>
            <a:br>
              <a:rPr lang="en-US" sz="1300" b="1">
                <a:solidFill>
                  <a:srgbClr val="357ECB"/>
                </a:solidFill>
                <a:cs typeface="Arial" charset="0"/>
              </a:rPr>
            </a:br>
            <a:r>
              <a:rPr lang="en-US" sz="1300" i="1">
                <a:cs typeface="Arial" charset="0"/>
              </a:rPr>
              <a:t>President, Natural Capitalism Solutions</a:t>
            </a:r>
            <a:endParaRPr lang="en-US" sz="1300"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Dan Kammen</a:t>
            </a:r>
            <a:br>
              <a:rPr lang="en-US" sz="1300" b="1">
                <a:solidFill>
                  <a:srgbClr val="357ECB"/>
                </a:solidFill>
                <a:cs typeface="Arial" charset="0"/>
              </a:rPr>
            </a:br>
            <a:r>
              <a:rPr lang="en-US" sz="1300" i="1">
                <a:cs typeface="Arial" charset="0"/>
              </a:rPr>
              <a:t>Chief Technical Specialist for Renewable Energy and Energy Efficiency, World Bank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Fred Keeley</a:t>
            </a:r>
            <a:br>
              <a:rPr lang="en-US" sz="1300" b="1">
                <a:solidFill>
                  <a:srgbClr val="357ECB"/>
                </a:solidFill>
                <a:cs typeface="Arial" charset="0"/>
              </a:rPr>
            </a:br>
            <a:r>
              <a:rPr lang="en-US" sz="1300" i="1">
                <a:cs typeface="Arial" charset="0"/>
              </a:rPr>
              <a:t>Treasurer, Santa Cruz County, and Former Speaker pro Tempore of the California State Assembly</a:t>
            </a:r>
            <a:endParaRPr lang="en-US" sz="1300"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096000" y="2438400"/>
            <a:ext cx="30480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Felix Kramer</a:t>
            </a:r>
            <a:br>
              <a:rPr lang="en-US" sz="1300" b="1">
                <a:solidFill>
                  <a:srgbClr val="357ECB"/>
                </a:solidFill>
                <a:cs typeface="Arial" charset="0"/>
              </a:rPr>
            </a:br>
            <a:r>
              <a:rPr lang="en-US" sz="1300" i="1">
                <a:cs typeface="Arial" charset="0"/>
              </a:rPr>
              <a:t>Founder, California Cars Initiative</a:t>
            </a:r>
            <a:endParaRPr lang="en-US" sz="1300"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Governor Bill Ritter</a:t>
            </a:r>
            <a:br>
              <a:rPr lang="en-US" sz="1300" b="1">
                <a:solidFill>
                  <a:srgbClr val="357ECB"/>
                </a:solidFill>
                <a:cs typeface="Arial" charset="0"/>
              </a:rPr>
            </a:br>
            <a:r>
              <a:rPr lang="en-US" sz="1300" i="1">
                <a:cs typeface="Arial" charset="0"/>
              </a:rPr>
              <a:t>Director, Colorado State University’s Center for the New Energy Economy, and Former Colorado Governor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Terry Tamminen</a:t>
            </a:r>
            <a:br>
              <a:rPr lang="en-US" sz="1300" b="1">
                <a:solidFill>
                  <a:srgbClr val="357ECB"/>
                </a:solidFill>
                <a:cs typeface="Arial" charset="0"/>
              </a:rPr>
            </a:br>
            <a:r>
              <a:rPr lang="en-US" sz="1300" i="1">
                <a:cs typeface="Arial" charset="0"/>
              </a:rPr>
              <a:t>Former Secretary of the California EPA and Special Advisor to CA Governor Arnold Schwarzenegger</a:t>
            </a:r>
            <a:endParaRPr lang="en-US" sz="1300"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Jim Weldon</a:t>
            </a:r>
            <a:r>
              <a:rPr lang="en-US" sz="1300">
                <a:cs typeface="Arial" charset="0"/>
              </a:rPr>
              <a:t/>
            </a:r>
            <a:br>
              <a:rPr lang="en-US" sz="1300">
                <a:cs typeface="Arial" charset="0"/>
              </a:rPr>
            </a:br>
            <a:r>
              <a:rPr lang="en-US" sz="1300" i="1">
                <a:cs typeface="Arial" charset="0"/>
              </a:rPr>
              <a:t>CEO, Solar Junction</a:t>
            </a:r>
            <a:endParaRPr lang="en-US" sz="1300"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R. James Woolsey</a:t>
            </a:r>
            <a:r>
              <a:rPr lang="en-US" sz="1300">
                <a:cs typeface="Arial" charset="0"/>
              </a:rPr>
              <a:t/>
            </a:r>
            <a:br>
              <a:rPr lang="en-US" sz="1300">
                <a:cs typeface="Arial" charset="0"/>
              </a:rPr>
            </a:br>
            <a:r>
              <a:rPr lang="en-US" sz="1300" i="1">
                <a:cs typeface="Arial" charset="0"/>
              </a:rPr>
              <a:t>Chairman, Woolsey Partners, and</a:t>
            </a:r>
            <a:br>
              <a:rPr lang="en-US" sz="1300" i="1">
                <a:cs typeface="Arial" charset="0"/>
              </a:rPr>
            </a:br>
            <a:r>
              <a:rPr lang="en-US" sz="1300" i="1">
                <a:cs typeface="Arial" charset="0"/>
              </a:rPr>
              <a:t>Former Director of the CIA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solidFill>
                  <a:srgbClr val="357ECB"/>
                </a:solidFill>
                <a:cs typeface="Arial" charset="0"/>
              </a:rPr>
              <a:t>Kurt Yeager</a:t>
            </a:r>
            <a:r>
              <a:rPr lang="en-US" sz="1300">
                <a:cs typeface="Arial" charset="0"/>
              </a:rPr>
              <a:t/>
            </a:r>
            <a:br>
              <a:rPr lang="en-US" sz="1300">
                <a:cs typeface="Arial" charset="0"/>
              </a:rPr>
            </a:br>
            <a:r>
              <a:rPr lang="en-US" sz="1300" i="1">
                <a:cs typeface="Arial" charset="0"/>
              </a:rPr>
              <a:t>ED, Galvin Electricity Initiative</a:t>
            </a:r>
            <a:endParaRPr lang="en-US" sz="1300">
              <a:cs typeface="Arial" charset="0"/>
            </a:endParaRPr>
          </a:p>
          <a:p>
            <a:pPr algn="ctr">
              <a:spcBef>
                <a:spcPct val="50000"/>
              </a:spcBef>
            </a:pP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Wholesale DG is the Critical &amp; </a:t>
            </a:r>
            <a:r>
              <a:rPr lang="en-US" u="sng" smtClean="0">
                <a:latin typeface="Arial" charset="0"/>
                <a:cs typeface="Arial" charset="0"/>
              </a:rPr>
              <a:t>Missing</a:t>
            </a:r>
            <a:r>
              <a:rPr lang="en-US" smtClean="0">
                <a:latin typeface="Arial" charset="0"/>
                <a:cs typeface="Arial" charset="0"/>
              </a:rPr>
              <a:t> Segment</a:t>
            </a:r>
          </a:p>
        </p:txBody>
      </p:sp>
      <p:grpSp>
        <p:nvGrpSpPr>
          <p:cNvPr id="31746" name="Group 28"/>
          <p:cNvGrpSpPr>
            <a:grpSpLocks/>
          </p:cNvGrpSpPr>
          <p:nvPr/>
        </p:nvGrpSpPr>
        <p:grpSpPr bwMode="auto">
          <a:xfrm>
            <a:off x="889000" y="1011238"/>
            <a:ext cx="7797800" cy="5130800"/>
            <a:chOff x="913606" y="925435"/>
            <a:chExt cx="8080765" cy="5628198"/>
          </a:xfrm>
        </p:grpSpPr>
        <p:pic>
          <p:nvPicPr>
            <p:cNvPr id="3175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3333341"/>
              <a:ext cx="1619697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2" name="Picture 2" descr="http://adm2.elpasoco.com/planning/falcon_peyton_masterplan/images/350px/FtCarsonsolar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953000" y="3810000"/>
              <a:ext cx="1828800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3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67202" y="2764017"/>
              <a:ext cx="1971998" cy="157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4" name="Picture 8" descr="http://global.kyocera.com/news/2005/images/kii-solar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0774" y="1821935"/>
              <a:ext cx="2057401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9"/>
            <p:cNvGrpSpPr/>
            <p:nvPr/>
          </p:nvGrpSpPr>
          <p:grpSpPr>
            <a:xfrm>
              <a:off x="913606" y="1383506"/>
              <a:ext cx="7315994" cy="4344194"/>
              <a:chOff x="837406" y="1296194"/>
              <a:chExt cx="7315994" cy="43441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cxnSp>
            <p:nvCxnSpPr>
              <p:cNvPr id="18" name="Straight Arrow Connector 17"/>
              <p:cNvCxnSpPr/>
              <p:nvPr/>
            </p:nvCxnSpPr>
            <p:spPr>
              <a:xfrm>
                <a:off x="838200" y="5638800"/>
                <a:ext cx="73152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rot="5400000" flipH="1" flipV="1">
                <a:off x="-1333500" y="3467100"/>
                <a:ext cx="4343400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/>
            <p:cNvSpPr/>
            <p:nvPr/>
          </p:nvSpPr>
          <p:spPr>
            <a:xfrm>
              <a:off x="982700" y="4580629"/>
              <a:ext cx="1773425" cy="106399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ea typeface="Arial" charset="0"/>
                </a:rPr>
                <a:t>Retail DG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ea typeface="Arial" charset="0"/>
                </a:rPr>
                <a:t>&lt;1 MW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2203370" y="2741712"/>
              <a:ext cx="3179992" cy="23665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ea typeface="Arial" charset="0"/>
                </a:rPr>
                <a:t>Wholesale DG, Distribution-Interconnected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tx1"/>
                  </a:solidFill>
                  <a:ea typeface="Arial" charset="0"/>
                </a:rPr>
                <a:t>&lt;20 MW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493359" y="986383"/>
              <a:ext cx="4501012" cy="20896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Central Station, Transmission-Interconnected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~20 MW-and-larger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440940" y="925435"/>
              <a:ext cx="0" cy="562819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47" name="Group 38"/>
          <p:cNvGrpSpPr>
            <a:grpSpLocks/>
          </p:cNvGrpSpPr>
          <p:nvPr/>
        </p:nvGrpSpPr>
        <p:grpSpPr bwMode="auto">
          <a:xfrm>
            <a:off x="2690813" y="5597525"/>
            <a:ext cx="5700712" cy="371475"/>
            <a:chOff x="2843792" y="5750771"/>
            <a:chExt cx="5700336" cy="370517"/>
          </a:xfrm>
        </p:grpSpPr>
        <p:sp>
          <p:nvSpPr>
            <p:cNvPr id="31749" name="TextBox 33"/>
            <p:cNvSpPr txBox="1">
              <a:spLocks noChangeArrowheads="1"/>
            </p:cNvSpPr>
            <p:nvPr/>
          </p:nvSpPr>
          <p:spPr bwMode="auto">
            <a:xfrm>
              <a:off x="2843792" y="5752394"/>
              <a:ext cx="1905000" cy="36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Constantia" pitchFamily="18" charset="0"/>
                </a:rPr>
                <a:t>Distribution grid</a:t>
              </a:r>
            </a:p>
          </p:txBody>
        </p:sp>
        <p:sp>
          <p:nvSpPr>
            <p:cNvPr id="31750" name="TextBox 34"/>
            <p:cNvSpPr txBox="1">
              <a:spLocks noChangeArrowheads="1"/>
            </p:cNvSpPr>
            <p:nvPr/>
          </p:nvSpPr>
          <p:spPr bwMode="auto">
            <a:xfrm>
              <a:off x="6105728" y="5750771"/>
              <a:ext cx="2438400" cy="36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Constantia" pitchFamily="18" charset="0"/>
                </a:rPr>
                <a:t>Transmission grid</a:t>
              </a:r>
            </a:p>
          </p:txBody>
        </p:sp>
      </p:grpSp>
      <p:sp>
        <p:nvSpPr>
          <p:cNvPr id="31748" name="TextBox 33"/>
          <p:cNvSpPr txBox="1">
            <a:spLocks noChangeArrowheads="1"/>
          </p:cNvSpPr>
          <p:nvPr/>
        </p:nvSpPr>
        <p:spPr bwMode="auto">
          <a:xfrm>
            <a:off x="320675" y="1011238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Constantia" pitchFamily="18" charset="0"/>
              </a:rPr>
              <a:t>Project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>
                <a:latin typeface="Arial" charset="0"/>
                <a:cs typeface="Arial" charset="0"/>
              </a:rPr>
              <a:t>Superior Value of Wholesale DG Solar</a:t>
            </a:r>
          </a:p>
        </p:txBody>
      </p:sp>
      <p:sp>
        <p:nvSpPr>
          <p:cNvPr id="133124" name="TextBox 2"/>
          <p:cNvSpPr txBox="1">
            <a:spLocks noChangeArrowheads="1"/>
          </p:cNvSpPr>
          <p:nvPr/>
        </p:nvSpPr>
        <p:spPr bwMode="auto">
          <a:xfrm>
            <a:off x="1928813" y="2947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3125" name="Rectangle 2"/>
          <p:cNvSpPr txBox="1">
            <a:spLocks noChangeArrowheads="1"/>
          </p:cNvSpPr>
          <p:nvPr/>
        </p:nvSpPr>
        <p:spPr bwMode="auto">
          <a:xfrm>
            <a:off x="-152400" y="838200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r>
              <a:rPr lang="en-US" sz="2800" b="1" u="sng">
                <a:cs typeface="Arial" charset="0"/>
              </a:rPr>
              <a:t>Solar Markets: Germany vs California </a:t>
            </a:r>
            <a:r>
              <a:rPr lang="en-US" sz="1600" b="1" u="sng">
                <a:cs typeface="Arial" charset="0"/>
              </a:rPr>
              <a:t>(RPS + CSI + other)</a:t>
            </a:r>
            <a:endParaRPr lang="en-US" sz="1600">
              <a:cs typeface="Arial" charset="0"/>
            </a:endParaRPr>
          </a:p>
        </p:txBody>
      </p:sp>
      <p:graphicFrame>
        <p:nvGraphicFramePr>
          <p:cNvPr id="133122" name="Object 2"/>
          <p:cNvGraphicFramePr>
            <a:graphicFrameLocks noGrp="1" noChangeAspect="1"/>
          </p:cNvGraphicFramePr>
          <p:nvPr/>
        </p:nvGraphicFramePr>
        <p:xfrm>
          <a:off x="-1143000" y="1524000"/>
          <a:ext cx="10287000" cy="3962400"/>
        </p:xfrm>
        <a:graphic>
          <a:graphicData uri="http://schemas.openxmlformats.org/presentationml/2006/ole">
            <p:oleObj spid="_x0000_s133122" name="Worksheet" r:id="rId4" imgW="6734215" imgH="2819456" progId="Excel.Sheet.8">
              <p:embed/>
            </p:oleObj>
          </a:graphicData>
        </a:graphic>
      </p:graphicFrame>
      <p:sp>
        <p:nvSpPr>
          <p:cNvPr id="133126" name="TextBox 3"/>
          <p:cNvSpPr txBox="1">
            <a:spLocks noChangeArrowheads="1"/>
          </p:cNvSpPr>
          <p:nvPr/>
        </p:nvSpPr>
        <p:spPr bwMode="auto">
          <a:xfrm>
            <a:off x="657225" y="5556250"/>
            <a:ext cx="8001000" cy="708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cs typeface="Arial" charset="0"/>
              </a:rPr>
              <a:t>Germany added 28 times more solar than California in 2010.</a:t>
            </a:r>
          </a:p>
          <a:p>
            <a:pPr algn="ctr"/>
            <a:r>
              <a:rPr lang="en-US" sz="2000">
                <a:cs typeface="Arial" charset="0"/>
              </a:rPr>
              <a:t>Even though California’s solar resource is 70% better!!!</a:t>
            </a:r>
          </a:p>
        </p:txBody>
      </p:sp>
      <p:sp>
        <p:nvSpPr>
          <p:cNvPr id="133127" name="TextBox 7"/>
          <p:cNvSpPr txBox="1">
            <a:spLocks noChangeArrowheads="1"/>
          </p:cNvSpPr>
          <p:nvPr/>
        </p:nvSpPr>
        <p:spPr bwMode="auto">
          <a:xfrm>
            <a:off x="6629400" y="4979988"/>
            <a:ext cx="2286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cs typeface="Arial" charset="0"/>
              </a:rPr>
              <a:t>Sources:  CPUC, CEC, SEIA and                       German equivalents.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1"/>
          <p:cNvSpPr>
            <a:spLocks noGrp="1"/>
          </p:cNvSpPr>
          <p:nvPr>
            <p:ph type="title"/>
          </p:nvPr>
        </p:nvSpPr>
        <p:spPr>
          <a:xfrm>
            <a:off x="0" y="-9525"/>
            <a:ext cx="7620000" cy="762000"/>
          </a:xfrm>
        </p:spPr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German Solar Capacity is Small WDG (Rooftops)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0" y="762000"/>
          <a:ext cx="9144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5171" name="TextBox 4"/>
          <p:cNvSpPr txBox="1">
            <a:spLocks noChangeArrowheads="1"/>
          </p:cNvSpPr>
          <p:nvPr/>
        </p:nvSpPr>
        <p:spPr bwMode="auto">
          <a:xfrm>
            <a:off x="4114800" y="5224463"/>
            <a:ext cx="4267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100">
                <a:latin typeface="Calibri" pitchFamily="34" charset="0"/>
              </a:rPr>
              <a:t>Source: Paul Gipe, March 2011</a:t>
            </a:r>
          </a:p>
        </p:txBody>
      </p:sp>
      <p:sp>
        <p:nvSpPr>
          <p:cNvPr id="135172" name="TextBox 5"/>
          <p:cNvSpPr txBox="1">
            <a:spLocks noChangeArrowheads="1"/>
          </p:cNvSpPr>
          <p:nvPr/>
        </p:nvSpPr>
        <p:spPr bwMode="auto">
          <a:xfrm>
            <a:off x="457200" y="5602288"/>
            <a:ext cx="8305800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Germany’s solar deployments are almost entirely &lt;2 MW rooftop projects interconnected to the distribution grid (not behind-the-meter)</a:t>
            </a:r>
          </a:p>
        </p:txBody>
      </p:sp>
      <p:sp>
        <p:nvSpPr>
          <p:cNvPr id="135173" name="TextBox 6"/>
          <p:cNvSpPr txBox="1">
            <a:spLocks noChangeArrowheads="1"/>
          </p:cNvSpPr>
          <p:nvPr/>
        </p:nvSpPr>
        <p:spPr bwMode="auto">
          <a:xfrm>
            <a:off x="6019800" y="16764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22.5%</a:t>
            </a:r>
          </a:p>
        </p:txBody>
      </p:sp>
      <p:sp>
        <p:nvSpPr>
          <p:cNvPr id="135174" name="TextBox 7"/>
          <p:cNvSpPr txBox="1">
            <a:spLocks noChangeArrowheads="1"/>
          </p:cNvSpPr>
          <p:nvPr/>
        </p:nvSpPr>
        <p:spPr bwMode="auto">
          <a:xfrm>
            <a:off x="3352800" y="12954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26%</a:t>
            </a:r>
          </a:p>
        </p:txBody>
      </p:sp>
      <p:sp>
        <p:nvSpPr>
          <p:cNvPr id="135175" name="TextBox 8"/>
          <p:cNvSpPr txBox="1">
            <a:spLocks noChangeArrowheads="1"/>
          </p:cNvSpPr>
          <p:nvPr/>
        </p:nvSpPr>
        <p:spPr bwMode="auto">
          <a:xfrm>
            <a:off x="4648200" y="16002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23.25%</a:t>
            </a:r>
          </a:p>
        </p:txBody>
      </p:sp>
      <p:sp>
        <p:nvSpPr>
          <p:cNvPr id="135176" name="TextBox 9"/>
          <p:cNvSpPr txBox="1">
            <a:spLocks noChangeArrowheads="1"/>
          </p:cNvSpPr>
          <p:nvPr/>
        </p:nvSpPr>
        <p:spPr bwMode="auto">
          <a:xfrm>
            <a:off x="1981200" y="32004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9.25%</a:t>
            </a:r>
          </a:p>
        </p:txBody>
      </p:sp>
      <p:sp>
        <p:nvSpPr>
          <p:cNvPr id="135177" name="TextBox 10"/>
          <p:cNvSpPr txBox="1">
            <a:spLocks noChangeArrowheads="1"/>
          </p:cNvSpPr>
          <p:nvPr/>
        </p:nvSpPr>
        <p:spPr bwMode="auto">
          <a:xfrm>
            <a:off x="7467600" y="2057400"/>
            <a:ext cx="838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19%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smtClean="0">
                <a:latin typeface="Arial" charset="0"/>
                <a:cs typeface="Arial" charset="0"/>
              </a:rPr>
              <a:t>WDG is about Maximizing Economics for California</a:t>
            </a:r>
          </a:p>
        </p:txBody>
      </p:sp>
      <p:sp>
        <p:nvSpPr>
          <p:cNvPr id="136194" name="TextBox 2"/>
          <p:cNvSpPr txBox="1">
            <a:spLocks noChangeArrowheads="1"/>
          </p:cNvSpPr>
          <p:nvPr/>
        </p:nvSpPr>
        <p:spPr bwMode="auto">
          <a:xfrm>
            <a:off x="1928813" y="2947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6195" name="Rectangle 2"/>
          <p:cNvSpPr txBox="1">
            <a:spLocks noChangeArrowheads="1"/>
          </p:cNvSpPr>
          <p:nvPr/>
        </p:nvSpPr>
        <p:spPr bwMode="auto">
          <a:xfrm>
            <a:off x="-152400" y="838200"/>
            <a:ext cx="929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914400">
              <a:spcBef>
                <a:spcPct val="20000"/>
              </a:spcBef>
            </a:pPr>
            <a:endParaRPr lang="en-US" sz="1600">
              <a:cs typeface="Arial" charset="0"/>
            </a:endParaRPr>
          </a:p>
        </p:txBody>
      </p:sp>
      <p:pic>
        <p:nvPicPr>
          <p:cNvPr id="136196" name="Picture 6" descr="035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762000"/>
            <a:ext cx="5638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1331913" y="914400"/>
            <a:ext cx="65532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sz="2700">
                <a:solidFill>
                  <a:srgbClr val="FFFFFF"/>
                </a:solidFill>
                <a:cs typeface="Arial" charset="0"/>
              </a:rPr>
              <a:t>Wholesale DG = 3x job creation</a:t>
            </a:r>
          </a:p>
          <a:p>
            <a:pPr lvl="1">
              <a:spcAft>
                <a:spcPts val="600"/>
              </a:spcAft>
            </a:pPr>
            <a:r>
              <a:rPr lang="en-US" sz="2700">
                <a:solidFill>
                  <a:srgbClr val="FFFFFF"/>
                </a:solidFill>
                <a:cs typeface="Arial" charset="0"/>
              </a:rPr>
              <a:t>                           + $50 billion added </a:t>
            </a:r>
          </a:p>
          <a:p>
            <a:pPr lvl="1">
              <a:spcAft>
                <a:spcPts val="600"/>
              </a:spcAft>
            </a:pPr>
            <a:r>
              <a:rPr lang="en-US" sz="2700">
                <a:solidFill>
                  <a:srgbClr val="FFFFFF"/>
                </a:solidFill>
                <a:cs typeface="Arial" charset="0"/>
              </a:rPr>
              <a:t>                           private investment                       </a:t>
            </a:r>
          </a:p>
          <a:p>
            <a:pPr lvl="1">
              <a:spcAft>
                <a:spcPts val="600"/>
              </a:spcAft>
            </a:pPr>
            <a:endParaRPr lang="en-US" sz="2700">
              <a:solidFill>
                <a:srgbClr val="FFFFFF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</a:pPr>
            <a:endParaRPr lang="en-US" sz="2700">
              <a:solidFill>
                <a:srgbClr val="FFFFFF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</a:pPr>
            <a:endParaRPr lang="en-US" sz="2700">
              <a:solidFill>
                <a:srgbClr val="FFFFFF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</a:pPr>
            <a:endParaRPr lang="en-US" sz="2700">
              <a:solidFill>
                <a:srgbClr val="FFFFFF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</a:pPr>
            <a:endParaRPr lang="en-US" sz="2700">
              <a:solidFill>
                <a:srgbClr val="FFFFFF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</a:pPr>
            <a:endParaRPr lang="en-US" sz="2700">
              <a:solidFill>
                <a:srgbClr val="FFFFFF"/>
              </a:solidFill>
              <a:latin typeface="Calibri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700">
                <a:solidFill>
                  <a:srgbClr val="FFFFFF"/>
                </a:solidFill>
                <a:cs typeface="Arial" charset="0"/>
              </a:rPr>
              <a:t>UC Berkeley study</a:t>
            </a:r>
          </a:p>
          <a:p>
            <a:pPr lvl="1">
              <a:spcAft>
                <a:spcPts val="600"/>
              </a:spcAft>
            </a:pPr>
            <a:r>
              <a:rPr lang="en-US" sz="2700">
                <a:solidFill>
                  <a:srgbClr val="FFFFFF"/>
                </a:solidFill>
                <a:cs typeface="Arial" charset="0"/>
              </a:rPr>
              <a:t>(Dan Kammen)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 bwMode="auto">
          <a:xfrm>
            <a:off x="0" y="76200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bg1"/>
                </a:solidFill>
                <a:ea typeface="ＭＳ Ｐゴシック" pitchFamily="-112" charset="-128"/>
                <a:cs typeface="Arial" charset="0"/>
              </a:rPr>
              <a:t>Wholesale DG has Superior Value</a:t>
            </a:r>
            <a:endParaRPr lang="en-US" sz="2800" b="1" kern="0" dirty="0">
              <a:solidFill>
                <a:schemeClr val="bg1"/>
              </a:solidFill>
              <a:ea typeface="ＭＳ Ｐゴシック" pitchFamily="-112" charset="-128"/>
              <a:cs typeface="Arial" charset="0"/>
            </a:endParaRPr>
          </a:p>
        </p:txBody>
      </p:sp>
      <p:sp>
        <p:nvSpPr>
          <p:cNvPr id="138242" name="TextBox 3"/>
          <p:cNvSpPr txBox="1">
            <a:spLocks noChangeArrowheads="1"/>
          </p:cNvSpPr>
          <p:nvPr/>
        </p:nvSpPr>
        <p:spPr bwMode="auto">
          <a:xfrm>
            <a:off x="533400" y="5562600"/>
            <a:ext cx="8077200" cy="708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Informatic"/>
              </a:rPr>
              <a:t>The most cost-effective solar is ground-based WDG, not central station as commonly thought; due to immense transmission costs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143000" y="1600200"/>
          <a:ext cx="7086600" cy="3429000"/>
        </p:xfrm>
        <a:graphic>
          <a:graphicData uri="http://schemas.openxmlformats.org/drawingml/2006/table">
            <a:tbl>
              <a:tblPr/>
              <a:tblGrid>
                <a:gridCol w="1274468"/>
                <a:gridCol w="1027043"/>
                <a:gridCol w="957018"/>
                <a:gridCol w="957018"/>
                <a:gridCol w="957018"/>
                <a:gridCol w="957018"/>
                <a:gridCol w="957018"/>
              </a:tblGrid>
              <a:tr h="428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  <a:cs typeface="Times New Roman"/>
                        </a:rPr>
                        <a:t>Distribution Grid</a:t>
                      </a:r>
                      <a:endParaRPr lang="en-US" sz="16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T-Grid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PV Project size and type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100kW roof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500kW roof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 MW roof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 MW ground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5 MW ground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50 MW ground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Required PPA Rate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15¢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14¢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13¢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12¢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11¢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10¢ 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T&amp;D costs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0¢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0-1¢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1-2¢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2-4¢ 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Ratepayer cost per kWh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15¢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14-15¢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14¢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13¢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Cambria"/>
                          <a:cs typeface="Times New Roman"/>
                        </a:rPr>
                        <a:t>12-13¢</a:t>
                      </a:r>
                      <a:endParaRPr lang="en-US" sz="16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Cambria"/>
                          <a:cs typeface="Times New Roman"/>
                        </a:rPr>
                        <a:t>12-14¢ </a:t>
                      </a:r>
                      <a:endParaRPr lang="en-US" sz="16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38289" name="TextBox 7"/>
          <p:cNvSpPr txBox="1">
            <a:spLocks noChangeArrowheads="1"/>
          </p:cNvSpPr>
          <p:nvPr/>
        </p:nvSpPr>
        <p:spPr bwMode="auto">
          <a:xfrm>
            <a:off x="4419600" y="5057775"/>
            <a:ext cx="3886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Sources:  CAISO, CEC,  and Clean Coalition, July 2011</a:t>
            </a:r>
          </a:p>
        </p:txBody>
      </p:sp>
      <p:sp>
        <p:nvSpPr>
          <p:cNvPr id="138290" name="TextBox 23"/>
          <p:cNvSpPr txBox="1">
            <a:spLocks noChangeArrowheads="1"/>
          </p:cNvSpPr>
          <p:nvPr/>
        </p:nvSpPr>
        <p:spPr bwMode="auto">
          <a:xfrm>
            <a:off x="2514600" y="1066800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Calibri" pitchFamily="34" charset="0"/>
              </a:rPr>
              <a:t>Total Ratepayer Cost of Solar</a:t>
            </a:r>
          </a:p>
        </p:txBody>
      </p:sp>
      <p:sp>
        <p:nvSpPr>
          <p:cNvPr id="25" name="Oval 24"/>
          <p:cNvSpPr/>
          <p:nvPr/>
        </p:nvSpPr>
        <p:spPr>
          <a:xfrm>
            <a:off x="4114800" y="3962400"/>
            <a:ext cx="3276600" cy="1066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charset="0"/>
                <a:cs typeface="Arial" charset="0"/>
              </a:rPr>
              <a:t>Policies Need to Reduce Costs and Risks</a:t>
            </a:r>
          </a:p>
        </p:txBody>
      </p:sp>
      <p:sp>
        <p:nvSpPr>
          <p:cNvPr id="140290" name="TextBox 3"/>
          <p:cNvSpPr txBox="1">
            <a:spLocks noChangeArrowheads="1"/>
          </p:cNvSpPr>
          <p:nvPr/>
        </p:nvSpPr>
        <p:spPr bwMode="auto">
          <a:xfrm>
            <a:off x="609600" y="5715000"/>
            <a:ext cx="8077200" cy="6461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Informatic"/>
              </a:rPr>
              <a:t>Current solicitation/auction and interconnection processes result in massive failure rates: roughly 97% of the bid capacity fails to reach contract.</a:t>
            </a:r>
          </a:p>
        </p:txBody>
      </p:sp>
      <p:pic>
        <p:nvPicPr>
          <p:cNvPr id="140291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700213"/>
            <a:ext cx="6477000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TextBox 8"/>
          <p:cNvSpPr txBox="1">
            <a:spLocks noChangeArrowheads="1"/>
          </p:cNvSpPr>
          <p:nvPr/>
        </p:nvSpPr>
        <p:spPr bwMode="auto">
          <a:xfrm>
            <a:off x="0" y="990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</a:rPr>
              <a:t>Current California Policies Result in </a:t>
            </a:r>
            <a:r>
              <a:rPr lang="en-US" sz="2400" b="1" u="sng">
                <a:latin typeface="Calibri" pitchFamily="34" charset="0"/>
              </a:rPr>
              <a:t>~97% Failure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837</Words>
  <Application>Microsoft Office PowerPoint</Application>
  <PresentationFormat>On-screen Show (4:3)</PresentationFormat>
  <Paragraphs>148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33" baseType="lpstr">
      <vt:lpstr>Calibri</vt:lpstr>
      <vt:lpstr>Arial</vt:lpstr>
      <vt:lpstr>Informatic</vt:lpstr>
      <vt:lpstr>Helvetica</vt:lpstr>
      <vt:lpstr>ＭＳ Ｐゴシック</vt:lpstr>
      <vt:lpstr>Constantia</vt:lpstr>
      <vt:lpstr>Cambria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Worksheet</vt:lpstr>
      <vt:lpstr>Microsoft Excel Chart</vt:lpstr>
      <vt:lpstr>Slide 1</vt:lpstr>
      <vt:lpstr>Clean Coalition Vision = DG+DR+ES+EV+MC2</vt:lpstr>
      <vt:lpstr>Clean Coalition – Mission and Advisors</vt:lpstr>
      <vt:lpstr>Wholesale DG is the Critical &amp; Missing Segment</vt:lpstr>
      <vt:lpstr>Superior Value of Wholesale DG Solar</vt:lpstr>
      <vt:lpstr>German Solar Capacity is Small WDG (Rooftops)</vt:lpstr>
      <vt:lpstr>WDG is about Maximizing Economics for California</vt:lpstr>
      <vt:lpstr>Slide 8</vt:lpstr>
      <vt:lpstr>Policies Need to Reduce Costs and Risks</vt:lpstr>
      <vt:lpstr>Potential TAC Savings From DG are Massive</vt:lpstr>
      <vt:lpstr>Connecting-the-Dots to Reform </vt:lpstr>
      <vt:lpstr>Connecting-the-Dots to Reform (continued)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Clatterbuck</dc:creator>
  <cp:lastModifiedBy>John Bernhardt</cp:lastModifiedBy>
  <cp:revision>31</cp:revision>
  <dcterms:created xsi:type="dcterms:W3CDTF">2011-10-18T20:02:31Z</dcterms:created>
  <dcterms:modified xsi:type="dcterms:W3CDTF">2011-12-12T00:59:53Z</dcterms:modified>
</cp:coreProperties>
</file>