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28" r:id="rId2"/>
    <p:sldId id="581" r:id="rId3"/>
    <p:sldId id="618" r:id="rId4"/>
    <p:sldId id="667" r:id="rId5"/>
    <p:sldId id="664" r:id="rId6"/>
    <p:sldId id="595" r:id="rId7"/>
    <p:sldId id="580" r:id="rId8"/>
    <p:sldId id="632" r:id="rId9"/>
    <p:sldId id="639" r:id="rId10"/>
    <p:sldId id="640" r:id="rId11"/>
    <p:sldId id="627" r:id="rId12"/>
    <p:sldId id="656" r:id="rId13"/>
    <p:sldId id="657" r:id="rId14"/>
    <p:sldId id="658" r:id="rId15"/>
    <p:sldId id="659" r:id="rId16"/>
    <p:sldId id="623" r:id="rId17"/>
    <p:sldId id="624" r:id="rId18"/>
    <p:sldId id="625" r:id="rId19"/>
    <p:sldId id="666" r:id="rId20"/>
    <p:sldId id="669" r:id="rId21"/>
    <p:sldId id="668" r:id="rId22"/>
    <p:sldId id="665" r:id="rId23"/>
    <p:sldId id="661" r:id="rId2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9" autoAdjust="0"/>
    <p:restoredTop sz="91837" autoAdjust="0"/>
  </p:normalViewPr>
  <p:slideViewPr>
    <p:cSldViewPr snapToGrid="0" snapToObjects="1">
      <p:cViewPr>
        <p:scale>
          <a:sx n="100" d="100"/>
          <a:sy n="100" d="100"/>
        </p:scale>
        <p:origin x="-984"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7753DB00-E5E7-FE4C-82FA-41858B8BB508}" type="datetimeFigureOut">
              <a:rPr lang="en-US" smtClean="0"/>
              <a:pPr/>
              <a:t>6/11/14</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173F42F-5DDD-5940-934A-6CC8FC553EAC}" type="slidenum">
              <a:rPr lang="en-US" smtClean="0"/>
              <a:pPr/>
              <a:t>‹#›</a:t>
            </a:fld>
            <a:endParaRPr lang="en-US"/>
          </a:p>
        </p:txBody>
      </p:sp>
    </p:spTree>
    <p:extLst>
      <p:ext uri="{BB962C8B-B14F-4D97-AF65-F5344CB8AC3E}">
        <p14:creationId xmlns:p14="http://schemas.microsoft.com/office/powerpoint/2010/main" val="234433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61119C3-2D3A-D44F-8A94-02150682CDBD}" type="datetimeFigureOut">
              <a:rPr lang="en-US" smtClean="0"/>
              <a:pPr/>
              <a:t>6/11/14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78BB393-29C9-4448-96C4-0DA85A6FFB62}" type="slidenum">
              <a:rPr lang="en-US" smtClean="0"/>
              <a:pPr/>
              <a:t>‹#›</a:t>
            </a:fld>
            <a:endParaRPr lang="en-US"/>
          </a:p>
        </p:txBody>
      </p:sp>
    </p:spTree>
    <p:extLst>
      <p:ext uri="{BB962C8B-B14F-4D97-AF65-F5344CB8AC3E}">
        <p14:creationId xmlns:p14="http://schemas.microsoft.com/office/powerpoint/2010/main" val="2641386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innovation.luskin.ucla.edu/content/profile-clean-energy-investment-potentia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6196" fontAlgn="base">
              <a:spcBef>
                <a:spcPct val="0"/>
              </a:spcBef>
              <a:spcAft>
                <a:spcPct val="0"/>
              </a:spcAft>
              <a:defRPr/>
            </a:pPr>
            <a:fld id="{F6430095-C63B-4218-B85F-DEFDD5F2AA56}" type="slidenum">
              <a:rPr lang="en-US">
                <a:ea typeface="ＭＳ Ｐゴシック"/>
                <a:cs typeface="ＭＳ Ｐゴシック"/>
              </a:rPr>
              <a:pPr defTabSz="926196" fontAlgn="base">
                <a:spcBef>
                  <a:spcPct val="0"/>
                </a:spcBef>
                <a:spcAft>
                  <a:spcPct val="0"/>
                </a:spcAft>
                <a:defRPr/>
              </a:pPr>
              <a:t>1</a:t>
            </a:fld>
            <a:endParaRPr lang="en-US" dirty="0">
              <a:ea typeface="ＭＳ Ｐゴシック"/>
              <a:cs typeface="ＭＳ Ｐゴシック"/>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Clean Coalition is currently working on the</a:t>
            </a:r>
            <a:r>
              <a:rPr lang="en-US" dirty="0" smtClean="0"/>
              <a:t> Hunters Point Project,</a:t>
            </a:r>
            <a:r>
              <a:rPr lang="en-US" baseline="0" dirty="0" smtClean="0"/>
              <a:t> a Community </a:t>
            </a:r>
            <a:r>
              <a:rPr lang="en-US" baseline="0" dirty="0" err="1" smtClean="0"/>
              <a:t>Microgrid</a:t>
            </a:r>
            <a:r>
              <a:rPr lang="en-US" baseline="0" dirty="0" smtClean="0"/>
              <a:t> Initiative project in collaboration with Pacific Gas &amp; Electric.  This project will serve 25% of total energy consumed at the substation with local renewables, balanced with dynamic grid solutions like advanced inverters, demand response, and energy storage.</a:t>
            </a:r>
          </a:p>
          <a:p>
            <a:pPr marL="0" lvl="2" defTabSz="469682">
              <a:defRPr/>
            </a:pPr>
            <a:endParaRPr lang="en-US" baseline="0" dirty="0" smtClean="0"/>
          </a:p>
          <a:p>
            <a:pPr marL="0" marR="0" lvl="2" indent="0" algn="l" defTabSz="469682" rtl="0" eaLnBrk="1" fontAlgn="auto" latinLnBrk="0" hangingPunct="1">
              <a:lnSpc>
                <a:spcPct val="100000"/>
              </a:lnSpc>
              <a:spcBef>
                <a:spcPts val="0"/>
              </a:spcBef>
              <a:spcAft>
                <a:spcPts val="0"/>
              </a:spcAft>
              <a:buClrTx/>
              <a:buSzTx/>
              <a:buFontTx/>
              <a:buNone/>
              <a:tabLst/>
              <a:defRPr/>
            </a:pPr>
            <a:r>
              <a:rPr lang="en-US" dirty="0" smtClean="0"/>
              <a:t>The Hunters Point substation serves the </a:t>
            </a:r>
            <a:r>
              <a:rPr lang="en-US" baseline="0" dirty="0" err="1" smtClean="0"/>
              <a:t>Bayview</a:t>
            </a:r>
            <a:r>
              <a:rPr lang="en-US" baseline="0" dirty="0" smtClean="0"/>
              <a:t>-Hunters Point area of San Francisco, one of the most disadvantaged communities of the Bay Area.  The area includes a former naval shipyard that was designated a federal superfund site.  This gives us the opportunity to show how increasing local renewables and modernizing the grid can create major economic benefits for a disadvantaged community.   </a:t>
            </a:r>
            <a:r>
              <a:rPr lang="en-US" dirty="0" smtClean="0"/>
              <a:t>At the same time, the Hunters Point shipyard area will be redeveloped, which will enable a comparison of</a:t>
            </a:r>
            <a:r>
              <a:rPr lang="en-US" baseline="0" dirty="0" smtClean="0"/>
              <a:t> retrofitting</a:t>
            </a:r>
            <a:r>
              <a:rPr lang="en-US" dirty="0" smtClean="0"/>
              <a:t> the built area with new</a:t>
            </a:r>
            <a:r>
              <a:rPr lang="en-US" baseline="0" dirty="0" smtClean="0"/>
              <a:t> construction in the</a:t>
            </a:r>
            <a:r>
              <a:rPr lang="en-US" dirty="0" smtClean="0"/>
              <a:t> redeveloped area.  Note that</a:t>
            </a:r>
            <a:r>
              <a:rPr lang="en-US" baseline="0" dirty="0" smtClean="0"/>
              <a:t> most of the project (seven of nine feeders) is outside of the redevelopment zone, and we’re moving forward with the project right now, independent of the redevelopment timeline.</a:t>
            </a:r>
          </a:p>
          <a:p>
            <a:pPr marL="0" marR="0" lvl="2" indent="0" algn="l" defTabSz="469682" rtl="0" eaLnBrk="1" fontAlgn="auto" latinLnBrk="0" hangingPunct="1">
              <a:lnSpc>
                <a:spcPct val="100000"/>
              </a:lnSpc>
              <a:spcBef>
                <a:spcPts val="0"/>
              </a:spcBef>
              <a:spcAft>
                <a:spcPts val="0"/>
              </a:spcAft>
              <a:buClrTx/>
              <a:buSzTx/>
              <a:buFontTx/>
              <a:buNone/>
              <a:tabLst/>
              <a:defRPr/>
            </a:pPr>
            <a:r>
              <a:rPr lang="en-US" baseline="0" dirty="0" smtClean="0"/>
              <a:t> </a:t>
            </a:r>
          </a:p>
          <a:p>
            <a:pPr marL="0" lvl="2" defTabSz="469682">
              <a:defRPr/>
            </a:pPr>
            <a:r>
              <a:rPr lang="en-US" baseline="0" dirty="0" smtClean="0"/>
              <a:t>The Clean Coalition team has already delivered a site plan showing the amount of potential for distributed generation from the most cost-effective locations – i.e. commercial and multifamily rooftops and parking lots – along with the expected costs of local renewables by type of site.  The team has also published an analysis of the economic, ratepayer and environmental benefits of the project, which is available on the Clean Coalition website. </a:t>
            </a:r>
          </a:p>
          <a:p>
            <a:pPr marL="0" lvl="2" defTabSz="469682">
              <a:defRPr/>
            </a:pPr>
            <a:endParaRPr lang="en-US" baseline="0" dirty="0" smtClean="0"/>
          </a:p>
          <a:p>
            <a:pPr marL="0" lvl="2" defTabSz="469682">
              <a:defRPr/>
            </a:pPr>
            <a:r>
              <a:rPr lang="en-US" baseline="0" dirty="0" smtClean="0"/>
              <a:t>Right now, the Clean Coalition team is deep in the </a:t>
            </a:r>
            <a:r>
              <a:rPr lang="en-US" baseline="0" dirty="0" err="1" smtClean="0"/>
              <a:t>powerflow</a:t>
            </a:r>
            <a:r>
              <a:rPr lang="en-US" baseline="0" dirty="0" smtClean="0"/>
              <a:t> modeling stage, working with data from our partner Pacific Gas &amp; Electric to add DG and dynamic grid solutions to the validated baseline power flow model.  We expect to complete this work in Q3.  Later this year, the team will use cost optimization tools to develop optimal portfolios of local resources based on both </a:t>
            </a:r>
            <a:r>
              <a:rPr lang="en-US" baseline="0" dirty="0" err="1" smtClean="0"/>
              <a:t>powerflow</a:t>
            </a:r>
            <a:r>
              <a:rPr lang="en-US" baseline="0" dirty="0" smtClean="0"/>
              <a:t> and costs.  We’ll deliver a full report of recommendations by the end of the year, completing Phase 1 of the project.  Phase 2 of the project will involve working with PG&amp;E, the City and County of San Francisco, California regulators, and local supporters to get the project deployed in 2015.  </a:t>
            </a:r>
          </a:p>
          <a:p>
            <a:pPr marL="0" lvl="2" defTabSz="469682">
              <a:defRPr/>
            </a:pPr>
            <a:endParaRPr lang="en-US" baseline="0" dirty="0" smtClean="0"/>
          </a:p>
          <a:p>
            <a:pPr marL="0" lvl="2" defTabSz="469682">
              <a:defRPr/>
            </a:pPr>
            <a:endParaRPr lang="en-US" baseline="0" dirty="0" smtClean="0"/>
          </a:p>
        </p:txBody>
      </p:sp>
      <p:sp>
        <p:nvSpPr>
          <p:cNvPr id="4" name="Slide Number Placeholder 3"/>
          <p:cNvSpPr>
            <a:spLocks noGrp="1"/>
          </p:cNvSpPr>
          <p:nvPr>
            <p:ph type="sldNum" sz="quarter" idx="10"/>
          </p:nvPr>
        </p:nvSpPr>
        <p:spPr/>
        <p:txBody>
          <a:bodyPr/>
          <a:lstStyle/>
          <a:p>
            <a:fld id="{278BB393-29C9-4448-96C4-0DA85A6FFB6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yellow</a:t>
            </a:r>
            <a:r>
              <a:rPr lang="en-US" baseline="0" dirty="0" smtClean="0"/>
              <a:t> outline is the boundary of the Hunters Point Substation, serving both the </a:t>
            </a:r>
            <a:r>
              <a:rPr lang="en-US" baseline="0" dirty="0" err="1" smtClean="0"/>
              <a:t>Bayview</a:t>
            </a:r>
            <a:r>
              <a:rPr lang="en-US" baseline="0" dirty="0" smtClean="0"/>
              <a:t> area, on the left, and the Hunters Point area, on the right.  Within the yellow boundary, to the right of the red outline is the planned Hunters Point redevelopment zone.  The </a:t>
            </a:r>
            <a:r>
              <a:rPr lang="en-US" baseline="0" dirty="0" err="1" smtClean="0"/>
              <a:t>Bayview</a:t>
            </a:r>
            <a:r>
              <a:rPr lang="en-US" baseline="0" dirty="0" smtClean="0"/>
              <a:t> area represents the near-term opportunity to deploy a Community </a:t>
            </a:r>
            <a:r>
              <a:rPr lang="en-US" baseline="0" dirty="0" err="1" smtClean="0"/>
              <a:t>Microgrid</a:t>
            </a:r>
            <a:r>
              <a:rPr lang="en-US" baseline="0" dirty="0" smtClean="0"/>
              <a:t> in a built environment, on existing rooftops and parking lots.  The redevelopment zone is adding shops, restaurants and housing over a number of years and will showcase how the Community </a:t>
            </a:r>
            <a:r>
              <a:rPr lang="en-US" baseline="0" dirty="0" err="1" smtClean="0"/>
              <a:t>Microgrid</a:t>
            </a:r>
            <a:r>
              <a:rPr lang="en-US" baseline="0" dirty="0" smtClean="0"/>
              <a:t> model can be integrated into the development plan.</a:t>
            </a:r>
            <a:endParaRPr lang="en-US" dirty="0" smtClean="0"/>
          </a:p>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11</a:t>
            </a:fld>
            <a:endParaRPr lang="en-US"/>
          </a:p>
        </p:txBody>
      </p:sp>
    </p:spTree>
    <p:extLst>
      <p:ext uri="{BB962C8B-B14F-4D97-AF65-F5344CB8AC3E}">
        <p14:creationId xmlns:p14="http://schemas.microsoft.com/office/powerpoint/2010/main" val="381247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1" eaLnBrk="1" fontAlgn="auto" hangingPunct="1">
              <a:spcBef>
                <a:spcPts val="0"/>
              </a:spcBef>
              <a:spcAft>
                <a:spcPts val="0"/>
              </a:spcAft>
              <a:defRPr/>
            </a:pPr>
            <a:r>
              <a:rPr lang="en-US" dirty="0" smtClean="0"/>
              <a:t>Existing</a:t>
            </a:r>
            <a:r>
              <a:rPr lang="en-US" baseline="0" dirty="0" smtClean="0"/>
              <a:t> DG = e</a:t>
            </a:r>
            <a:r>
              <a:rPr lang="en-US" dirty="0" smtClean="0"/>
              <a:t>xisting PV @ 1.8MW</a:t>
            </a:r>
            <a:r>
              <a:rPr lang="en-US" baseline="0" dirty="0" smtClean="0"/>
              <a:t> plus existing </a:t>
            </a:r>
            <a:r>
              <a:rPr lang="en-US" baseline="0" dirty="0" err="1" smtClean="0"/>
              <a:t>biopower</a:t>
            </a:r>
            <a:r>
              <a:rPr lang="en-US" baseline="0" dirty="0" smtClean="0"/>
              <a:t> @ 6.7MW solar equivalent (2MW @ 60% generating capacity).  </a:t>
            </a:r>
          </a:p>
          <a:p>
            <a:pPr defTabSz="457141" eaLnBrk="1" fontAlgn="auto" hangingPunct="1">
              <a:spcBef>
                <a:spcPts val="0"/>
              </a:spcBef>
              <a:spcAft>
                <a:spcPts val="0"/>
              </a:spcAft>
              <a:defRPr/>
            </a:pPr>
            <a:endParaRPr lang="en-US" dirty="0" smtClean="0"/>
          </a:p>
          <a:p>
            <a:pPr defTabSz="457141" eaLnBrk="1" fontAlgn="auto" hangingPunct="1">
              <a:spcBef>
                <a:spcPts val="0"/>
              </a:spcBef>
              <a:spcAft>
                <a:spcPts val="0"/>
              </a:spcAft>
              <a:defRPr/>
            </a:pPr>
            <a:r>
              <a:rPr lang="en-US" dirty="0" smtClean="0"/>
              <a:t>Note on wind:  Based on the HP Sustainability Plan,</a:t>
            </a:r>
            <a:r>
              <a:rPr lang="en-US" baseline="0" dirty="0" smtClean="0"/>
              <a:t> Hunters Point has been classified as a “Class 1” wind site.  </a:t>
            </a:r>
            <a:r>
              <a:rPr lang="en-US" dirty="0" smtClean="0"/>
              <a:t>In terms of the economic feasibility of wind energy generation facilities, Class 1 sites are generally considered “very poor” or “poor”. Class 2 is considered “poor.” The Class 1 designation indicates that large scale wind power generation will not be feasible for the site. This is supported by a report commissioned by the California Energy Commission in 2004 that analyzed five locations around the City of San Francisco for wind generation viability. Hunters Point was one of the sites analyzed. The report indicated that out of the five sites, only Twin Peaks has a chance of being viable as a large-scale wind power generation site. </a:t>
            </a:r>
          </a:p>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12</a:t>
            </a:fld>
            <a:endParaRPr lang="en-US"/>
          </a:p>
        </p:txBody>
      </p:sp>
    </p:spTree>
    <p:extLst>
      <p:ext uri="{BB962C8B-B14F-4D97-AF65-F5344CB8AC3E}">
        <p14:creationId xmlns:p14="http://schemas.microsoft.com/office/powerpoint/2010/main" val="3765899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278BB393-29C9-4448-96C4-0DA85A6FFB62}" type="slidenum">
              <a:rPr lang="en-US" smtClean="0"/>
              <a:pPr/>
              <a:t>13</a:t>
            </a:fld>
            <a:endParaRPr lang="en-US"/>
          </a:p>
        </p:txBody>
      </p:sp>
    </p:spTree>
    <p:extLst>
      <p:ext uri="{BB962C8B-B14F-4D97-AF65-F5344CB8AC3E}">
        <p14:creationId xmlns:p14="http://schemas.microsoft.com/office/powerpoint/2010/main" val="3765899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278BB393-29C9-4448-96C4-0DA85A6FFB62}" type="slidenum">
              <a:rPr lang="en-US" smtClean="0"/>
              <a:pPr/>
              <a:t>14</a:t>
            </a:fld>
            <a:endParaRPr lang="en-US"/>
          </a:p>
        </p:txBody>
      </p:sp>
    </p:spTree>
    <p:extLst>
      <p:ext uri="{BB962C8B-B14F-4D97-AF65-F5344CB8AC3E}">
        <p14:creationId xmlns:p14="http://schemas.microsoft.com/office/powerpoint/2010/main" val="3765899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278BB393-29C9-4448-96C4-0DA85A6FFB62}" type="slidenum">
              <a:rPr lang="en-US" smtClean="0"/>
              <a:pPr/>
              <a:t>15</a:t>
            </a:fld>
            <a:endParaRPr lang="en-US"/>
          </a:p>
        </p:txBody>
      </p:sp>
    </p:spTree>
    <p:extLst>
      <p:ext uri="{BB962C8B-B14F-4D97-AF65-F5344CB8AC3E}">
        <p14:creationId xmlns:p14="http://schemas.microsoft.com/office/powerpoint/2010/main" val="3765899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Private Investment + Operations &amp; Maintenance:</a:t>
            </a:r>
            <a:r>
              <a:rPr lang="en-US" sz="1200" b="1" kern="1200" baseline="0" dirty="0" smtClean="0">
                <a:solidFill>
                  <a:schemeClr val="tx1"/>
                </a:solidFill>
                <a:effectLst/>
                <a:latin typeface="+mn-lt"/>
                <a:ea typeface="+mn-ea"/>
                <a:cs typeface="+mn-cs"/>
              </a:rPr>
              <a:t>  </a:t>
            </a:r>
          </a:p>
          <a:p>
            <a:endParaRPr lang="en-US" sz="1200" b="1" kern="1200" baseline="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$200M investment over 20 years is comprised of near-term plus ongoing operations and maintenance as follows:</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1. </a:t>
            </a:r>
            <a:r>
              <a:rPr lang="en-US" sz="1200" b="0" kern="1200" dirty="0" smtClean="0">
                <a:solidFill>
                  <a:schemeClr val="tx1"/>
                </a:solidFill>
                <a:effectLst/>
                <a:latin typeface="+mn-lt"/>
                <a:ea typeface="+mn-ea"/>
                <a:cs typeface="+mn-cs"/>
              </a:rPr>
              <a:t>$165M represents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private investment</a:t>
            </a:r>
            <a:r>
              <a:rPr lang="en-US" sz="1200" b="0" kern="1200" baseline="0" dirty="0" smtClean="0">
                <a:solidFill>
                  <a:schemeClr val="tx1"/>
                </a:solidFill>
                <a:effectLst/>
                <a:latin typeface="+mn-lt"/>
                <a:ea typeface="+mn-ea"/>
                <a:cs typeface="+mn-cs"/>
              </a:rPr>
              <a:t> amount </a:t>
            </a:r>
            <a:r>
              <a:rPr lang="en-US" sz="1200" b="0" kern="1200" dirty="0" smtClean="0">
                <a:solidFill>
                  <a:schemeClr val="tx1"/>
                </a:solidFill>
                <a:effectLst/>
                <a:latin typeface="+mn-lt"/>
                <a:ea typeface="+mn-ea"/>
                <a:cs typeface="+mn-cs"/>
              </a:rPr>
              <a:t>for a 50MW PV system over 20 Years, as follows:</a:t>
            </a:r>
          </a:p>
          <a:p>
            <a:pPr marL="171450" indent="-171450">
              <a:buFont typeface="Arial"/>
              <a:buChar char="•"/>
            </a:pPr>
            <a:r>
              <a:rPr lang="en-US" sz="1200" b="0" kern="1200" dirty="0" smtClean="0">
                <a:solidFill>
                  <a:schemeClr val="tx1"/>
                </a:solidFill>
                <a:effectLst/>
                <a:latin typeface="+mn-lt"/>
                <a:ea typeface="+mn-ea"/>
                <a:cs typeface="+mn-cs"/>
              </a:rPr>
              <a:t>Installation &amp; Construction: $137M ($27.5M per 10 MW)</a:t>
            </a:r>
          </a:p>
          <a:p>
            <a:pPr marL="171450" indent="-171450">
              <a:buFont typeface="Arial"/>
              <a:buChar char="•"/>
            </a:pPr>
            <a:r>
              <a:rPr lang="en-US" sz="1200" b="0" kern="1200" dirty="0" smtClean="0">
                <a:solidFill>
                  <a:schemeClr val="tx1"/>
                </a:solidFill>
                <a:effectLst/>
                <a:latin typeface="+mn-lt"/>
                <a:ea typeface="+mn-ea"/>
                <a:cs typeface="+mn-cs"/>
              </a:rPr>
              <a:t>Dynamic</a:t>
            </a:r>
            <a:r>
              <a:rPr lang="en-US" sz="1200" b="0" kern="1200" baseline="0" dirty="0" smtClean="0">
                <a:solidFill>
                  <a:schemeClr val="tx1"/>
                </a:solidFill>
                <a:effectLst/>
                <a:latin typeface="+mn-lt"/>
                <a:ea typeface="+mn-ea"/>
                <a:cs typeface="+mn-cs"/>
              </a:rPr>
              <a:t> Grid Solutions @ 20% = $27,500</a:t>
            </a:r>
          </a:p>
          <a:p>
            <a:pPr marL="171450" indent="-171450">
              <a:buFont typeface="Arial"/>
              <a:buChar char="•"/>
            </a:pPr>
            <a:r>
              <a:rPr lang="en-US" sz="1200" b="0" kern="1200" baseline="0" dirty="0" smtClean="0">
                <a:solidFill>
                  <a:schemeClr val="tx1"/>
                </a:solidFill>
                <a:effectLst/>
                <a:latin typeface="+mn-lt"/>
                <a:ea typeface="+mn-ea"/>
                <a:cs typeface="+mn-cs"/>
              </a:rPr>
              <a:t>Total = $165K</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228600" indent="-228600">
              <a:buAutoNum type="arabicPeriod" startAt="2"/>
            </a:pPr>
            <a:r>
              <a:rPr lang="en-US" sz="1200" b="0" kern="1200" dirty="0" smtClean="0">
                <a:solidFill>
                  <a:schemeClr val="tx1"/>
                </a:solidFill>
                <a:effectLst/>
                <a:latin typeface="+mn-lt"/>
                <a:ea typeface="+mn-ea"/>
                <a:cs typeface="+mn-cs"/>
              </a:rPr>
              <a:t>O&amp;M:  $35M</a:t>
            </a:r>
            <a:r>
              <a:rPr lang="en-US" sz="1200" b="0" kern="1200" baseline="0" dirty="0" smtClean="0">
                <a:solidFill>
                  <a:schemeClr val="tx1"/>
                </a:solidFill>
                <a:effectLst/>
                <a:latin typeface="+mn-lt"/>
                <a:ea typeface="+mn-ea"/>
                <a:cs typeface="+mn-cs"/>
              </a:rPr>
              <a:t> represents the O&amp;M costs for a 50MW PV system over 20 years, as follows:</a:t>
            </a:r>
            <a:endParaRPr lang="en-US" sz="1200" b="0" kern="1200" dirty="0" smtClean="0">
              <a:solidFill>
                <a:schemeClr val="tx1"/>
              </a:solidFill>
              <a:effectLst/>
              <a:latin typeface="+mn-lt"/>
              <a:ea typeface="+mn-ea"/>
              <a:cs typeface="+mn-cs"/>
            </a:endParaRPr>
          </a:p>
          <a:p>
            <a:pPr marL="171450" indent="-171450">
              <a:buFont typeface="Arial"/>
              <a:buChar char="•"/>
            </a:pPr>
            <a:r>
              <a:rPr lang="en-US" sz="1200" b="0" kern="1200" dirty="0" smtClean="0">
                <a:solidFill>
                  <a:schemeClr val="tx1"/>
                </a:solidFill>
                <a:effectLst/>
                <a:latin typeface="+mn-lt"/>
                <a:ea typeface="+mn-ea"/>
                <a:cs typeface="+mn-cs"/>
              </a:rPr>
              <a:t>O&amp;M </a:t>
            </a:r>
            <a:r>
              <a:rPr lang="en-US" sz="1200" b="0" kern="1200" baseline="0" dirty="0" smtClean="0">
                <a:solidFill>
                  <a:schemeClr val="tx1"/>
                </a:solidFill>
                <a:effectLst/>
                <a:latin typeface="+mn-lt"/>
                <a:ea typeface="+mn-ea"/>
                <a:cs typeface="+mn-cs"/>
              </a:rPr>
              <a:t>adds $1.48M annually, or $29.7M over 20 years</a:t>
            </a:r>
          </a:p>
          <a:p>
            <a:pPr marL="171450" indent="-171450">
              <a:buFont typeface="Arial"/>
              <a:buChar char="•"/>
            </a:pPr>
            <a:r>
              <a:rPr lang="en-US" sz="1200" b="0" kern="1200" baseline="0" dirty="0" smtClean="0">
                <a:solidFill>
                  <a:schemeClr val="tx1"/>
                </a:solidFill>
                <a:effectLst/>
                <a:latin typeface="+mn-lt"/>
                <a:ea typeface="+mn-ea"/>
                <a:cs typeface="+mn-cs"/>
              </a:rPr>
              <a:t>plus 20% or $5.9M for Dynamic Grid Solutions</a:t>
            </a:r>
          </a:p>
          <a:p>
            <a:pPr marL="171450" indent="-171450">
              <a:buFont typeface="Arial"/>
              <a:buChar char="•"/>
            </a:pPr>
            <a:r>
              <a:rPr lang="en-US" sz="1200" b="0" kern="1200" baseline="0" dirty="0" smtClean="0">
                <a:solidFill>
                  <a:schemeClr val="tx1"/>
                </a:solidFill>
                <a:effectLst/>
                <a:latin typeface="+mn-lt"/>
                <a:ea typeface="+mn-ea"/>
                <a:cs typeface="+mn-cs"/>
              </a:rPr>
              <a:t>Total = $35.6M over 20 years.</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Local Employment and Economic Impact: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Specific to MTA – Metropolitan</a:t>
            </a:r>
            <a:r>
              <a:rPr lang="en-US" sz="1200" kern="1200" baseline="0" dirty="0" smtClean="0">
                <a:solidFill>
                  <a:schemeClr val="tx1"/>
                </a:solidFill>
                <a:effectLst/>
                <a:latin typeface="+mn-lt"/>
                <a:ea typeface="+mn-ea"/>
                <a:cs typeface="+mn-cs"/>
              </a:rPr>
              <a:t> Region.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Refers to PV installed in San Francisco at an average installed cost of $2.75/W(dc) (before taxes and incentives).</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Local economic output is calculated as the value of expenditures on goods and services resulting from the project and captured within the study area, and excludes expenditures outside the region, such as to module manufacturers. During operating years local economic output is comprised of payments made </a:t>
            </a:r>
            <a:r>
              <a:rPr lang="en-US" sz="1200" u="sng" kern="1200" dirty="0" smtClean="0">
                <a:solidFill>
                  <a:schemeClr val="tx1"/>
                </a:solidFill>
                <a:effectLst/>
                <a:latin typeface="+mn-lt"/>
                <a:ea typeface="+mn-ea"/>
                <a:cs typeface="+mn-cs"/>
              </a:rPr>
              <a:t>by</a:t>
            </a:r>
            <a:r>
              <a:rPr lang="en-US" sz="1200" kern="1200" dirty="0" smtClean="0">
                <a:solidFill>
                  <a:schemeClr val="tx1"/>
                </a:solidFill>
                <a:effectLst/>
                <a:latin typeface="+mn-lt"/>
                <a:ea typeface="+mn-ea"/>
                <a:cs typeface="+mn-cs"/>
              </a:rPr>
              <a:t> project owners, including the portion of project debt payments made to lenders located within the local analysis area. Payments including incentives, refunds, or revenues </a:t>
            </a:r>
            <a:r>
              <a:rPr lang="en-US" sz="1200" u="sng" kern="1200" dirty="0"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project owners from the sale of energy produced by installed facilities are not included.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Economic activity in input-output models is assessed in three categories:</a:t>
            </a:r>
          </a:p>
          <a:p>
            <a:pPr marL="171450" indent="-171450">
              <a:buFont typeface="Arial"/>
              <a:buChar char="•"/>
            </a:pPr>
            <a:r>
              <a:rPr lang="en-US" sz="1200" kern="1200" dirty="0" smtClean="0">
                <a:solidFill>
                  <a:schemeClr val="tx1"/>
                </a:solidFill>
                <a:latin typeface="+mn-lt"/>
                <a:ea typeface="+mn-ea"/>
                <a:cs typeface="+mn-cs"/>
              </a:rPr>
              <a:t>Salaries and wages for the project on-site labor and direct professional services    </a:t>
            </a:r>
          </a:p>
          <a:p>
            <a:pPr marL="171450" indent="-171450">
              <a:buFont typeface="Arial"/>
              <a:buChar char="•"/>
            </a:pPr>
            <a:r>
              <a:rPr lang="en-US" sz="1200" kern="1200" dirty="0" smtClean="0">
                <a:solidFill>
                  <a:schemeClr val="tx1"/>
                </a:solidFill>
                <a:latin typeface="+mn-lt"/>
                <a:ea typeface="+mn-ea"/>
                <a:cs typeface="+mn-cs"/>
              </a:rPr>
              <a:t>Local supply chain revenue related to materials acquisition, manufacture and services, including the local share of revenues from project financing and investment</a:t>
            </a:r>
          </a:p>
          <a:p>
            <a:pPr marL="171450" indent="-171450">
              <a:buFont typeface="Arial"/>
              <a:buChar char="•"/>
            </a:pPr>
            <a:r>
              <a:rPr lang="en-US" sz="1200" kern="1200" dirty="0" smtClean="0">
                <a:solidFill>
                  <a:schemeClr val="tx1"/>
                </a:solidFill>
                <a:latin typeface="+mn-lt"/>
                <a:ea typeface="+mn-ea"/>
                <a:cs typeface="+mn-cs"/>
              </a:rPr>
              <a:t>Induced impacts in the local economy that result from workers salaries and wages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model’s “output” is the sum of the above three categories for construction and for operations. State-specific multipliers and personal spending patterns are used to derive the results.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Near-term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Job years of regional local employment from construction and installation.  Ongoing job years in operation and maintenance over 25 years of operation.</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Local wages in construction &amp; installation</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SF successor RDA estimates that 50% of the jobs and economic output will be captured within the boundaries</a:t>
            </a:r>
            <a:r>
              <a:rPr lang="en-US" sz="1200" kern="1200" baseline="0" dirty="0" smtClean="0">
                <a:solidFill>
                  <a:schemeClr val="tx1"/>
                </a:solidFill>
                <a:effectLst/>
                <a:latin typeface="+mn-lt"/>
                <a:ea typeface="+mn-ea"/>
                <a:cs typeface="+mn-cs"/>
              </a:rPr>
              <a:t> of the city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Equipment and material sales will generate tax revenue as indicated.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NREL's JEDI models classify the first category of results—on-site labor and professional services results—as dollars spent on labor from companies engaged in development and on-site construction and operation of power generation and distribution. These results include labor only—no materials. </a:t>
            </a:r>
          </a:p>
          <a:p>
            <a:endParaRPr lang="en-US" sz="1200" b="1"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Econ impact</a:t>
            </a:r>
            <a:r>
              <a:rPr lang="en-US" dirty="0" smtClean="0"/>
              <a:t> </a:t>
            </a:r>
          </a:p>
          <a:p>
            <a:pPr marL="171450" indent="-171450">
              <a:buFontTx/>
              <a:buChar char="•"/>
            </a:pPr>
            <a:r>
              <a:rPr lang="en-US" sz="1200" b="0" i="0" u="none" strike="noStrike" kern="1200" dirty="0" smtClean="0">
                <a:solidFill>
                  <a:schemeClr val="tx1"/>
                </a:solidFill>
                <a:effectLst/>
                <a:latin typeface="+mn-lt"/>
                <a:ea typeface="+mn-ea"/>
                <a:cs typeface="+mn-cs"/>
              </a:rPr>
              <a:t>NREL JEDI model version PV 10.17.11</a:t>
            </a:r>
            <a:r>
              <a:rPr lang="en-US" dirty="0" smtClean="0"/>
              <a:t> </a:t>
            </a:r>
          </a:p>
          <a:p>
            <a:pPr marL="171450" indent="-171450">
              <a:buFontTx/>
              <a:buChar char="•"/>
            </a:pPr>
            <a:r>
              <a:rPr lang="en-US" sz="1200" b="0" i="0" u="none" strike="noStrike" kern="1200" dirty="0" smtClean="0">
                <a:solidFill>
                  <a:schemeClr val="tx1"/>
                </a:solidFill>
                <a:effectLst/>
                <a:latin typeface="+mn-lt"/>
                <a:ea typeface="+mn-ea"/>
                <a:cs typeface="+mn-cs"/>
              </a:rPr>
              <a:t>NREL JEDI Scenario model PVS 4.5.13</a:t>
            </a:r>
            <a:r>
              <a:rPr lang="en-US" dirty="0" smtClean="0"/>
              <a:t> </a:t>
            </a:r>
          </a:p>
          <a:p>
            <a:pPr marL="171450" indent="-171450">
              <a:buFontTx/>
              <a:buChar char="•"/>
            </a:pPr>
            <a:endParaRPr lang="en-US" sz="1200" b="0" i="0" u="none" strike="noStrike" kern="1200" dirty="0" smtClean="0">
              <a:solidFill>
                <a:schemeClr val="tx1"/>
              </a:solidFill>
              <a:effectLst/>
              <a:latin typeface="+mn-lt"/>
              <a:ea typeface="+mn-ea"/>
              <a:cs typeface="+mn-cs"/>
            </a:endParaRPr>
          </a:p>
          <a:p>
            <a:pPr marL="0" indent="0">
              <a:buFontTx/>
              <a:buNone/>
            </a:pPr>
            <a:r>
              <a:rPr lang="en-US" sz="1200" b="0" i="0" u="none" strike="noStrike" kern="1200" dirty="0" smtClean="0">
                <a:solidFill>
                  <a:schemeClr val="tx1"/>
                </a:solidFill>
                <a:effectLst/>
                <a:latin typeface="+mn-lt"/>
                <a:ea typeface="+mn-ea"/>
                <a:cs typeface="+mn-cs"/>
              </a:rPr>
              <a:t>PV PPA pricing </a:t>
            </a:r>
          </a:p>
          <a:p>
            <a:pPr marL="171450" indent="-171450">
              <a:buFontTx/>
              <a:buChar char="•"/>
            </a:pPr>
            <a:r>
              <a:rPr lang="en-US" sz="1200" b="0" i="0" u="none" strike="noStrike" kern="1200" dirty="0" smtClean="0">
                <a:solidFill>
                  <a:schemeClr val="tx1"/>
                </a:solidFill>
                <a:effectLst/>
                <a:latin typeface="+mn-lt"/>
                <a:ea typeface="+mn-ea"/>
                <a:cs typeface="+mn-cs"/>
              </a:rPr>
              <a:t>NREL System Advisor Model (SAM) v. 2013.9.20</a:t>
            </a:r>
            <a:r>
              <a:rPr lang="en-US" dirty="0" smtClean="0"/>
              <a:t> </a:t>
            </a:r>
          </a:p>
          <a:p>
            <a:pPr marL="171450" indent="-171450">
              <a:buFontTx/>
              <a:buChar char="•"/>
            </a:pPr>
            <a:r>
              <a:rPr lang="en-US" sz="1200" b="0" i="0" u="none" strike="noStrike" kern="1200" dirty="0" smtClean="0">
                <a:solidFill>
                  <a:schemeClr val="tx1"/>
                </a:solidFill>
                <a:effectLst/>
                <a:latin typeface="+mn-lt"/>
                <a:ea typeface="+mn-ea"/>
                <a:cs typeface="+mn-cs"/>
              </a:rPr>
              <a:t>CEC Cost of Generation Model v.2</a:t>
            </a:r>
            <a:r>
              <a:rPr lang="en-US" dirty="0" smtClean="0"/>
              <a:t> </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8BB393-29C9-4448-96C4-0DA85A6FFB62}" type="slidenum">
              <a:rPr lang="en-US" smtClean="0"/>
              <a:pPr/>
              <a:t>16</a:t>
            </a:fld>
            <a:endParaRPr lang="en-US"/>
          </a:p>
        </p:txBody>
      </p:sp>
    </p:spTree>
    <p:extLst>
      <p:ext uri="{BB962C8B-B14F-4D97-AF65-F5344CB8AC3E}">
        <p14:creationId xmlns:p14="http://schemas.microsoft.com/office/powerpoint/2010/main" val="3765899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Private Investment + Operations &amp; Maintenance:</a:t>
            </a:r>
            <a:r>
              <a:rPr lang="en-US" sz="1200" b="1" kern="1200" baseline="0" dirty="0" smtClean="0">
                <a:solidFill>
                  <a:schemeClr val="tx1"/>
                </a:solidFill>
                <a:effectLst/>
                <a:latin typeface="+mn-lt"/>
                <a:ea typeface="+mn-ea"/>
                <a:cs typeface="+mn-cs"/>
              </a:rPr>
              <a:t>  </a:t>
            </a:r>
          </a:p>
          <a:p>
            <a:endParaRPr lang="en-US" sz="1200" b="1"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1. </a:t>
            </a:r>
            <a:r>
              <a:rPr lang="en-US" sz="1200" b="0" kern="1200" dirty="0" smtClean="0">
                <a:solidFill>
                  <a:schemeClr val="tx1"/>
                </a:solidFill>
                <a:effectLst/>
                <a:latin typeface="+mn-lt"/>
                <a:ea typeface="+mn-ea"/>
                <a:cs typeface="+mn-cs"/>
              </a:rPr>
              <a:t>$165M represents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private investment</a:t>
            </a:r>
            <a:r>
              <a:rPr lang="en-US" sz="1200" b="0" kern="1200" baseline="0" dirty="0" smtClean="0">
                <a:solidFill>
                  <a:schemeClr val="tx1"/>
                </a:solidFill>
                <a:effectLst/>
                <a:latin typeface="+mn-lt"/>
                <a:ea typeface="+mn-ea"/>
                <a:cs typeface="+mn-cs"/>
              </a:rPr>
              <a:t> amount </a:t>
            </a:r>
            <a:r>
              <a:rPr lang="en-US" sz="1200" b="0" kern="1200" dirty="0" smtClean="0">
                <a:solidFill>
                  <a:schemeClr val="tx1"/>
                </a:solidFill>
                <a:effectLst/>
                <a:latin typeface="+mn-lt"/>
                <a:ea typeface="+mn-ea"/>
                <a:cs typeface="+mn-cs"/>
              </a:rPr>
              <a:t>for a 50MW PV system over 20 Years, as follows:</a:t>
            </a:r>
          </a:p>
          <a:p>
            <a:pPr marL="171450" indent="-171450">
              <a:buFont typeface="Arial"/>
              <a:buChar char="•"/>
            </a:pPr>
            <a:r>
              <a:rPr lang="en-US" sz="1200" b="0" kern="1200" dirty="0" smtClean="0">
                <a:solidFill>
                  <a:schemeClr val="tx1"/>
                </a:solidFill>
                <a:effectLst/>
                <a:latin typeface="+mn-lt"/>
                <a:ea typeface="+mn-ea"/>
                <a:cs typeface="+mn-cs"/>
              </a:rPr>
              <a:t>Installation &amp; Construction: $137M (27.5M per 10 MW)</a:t>
            </a:r>
          </a:p>
          <a:p>
            <a:pPr marL="171450" indent="-171450">
              <a:buFont typeface="Arial"/>
              <a:buChar char="•"/>
            </a:pPr>
            <a:r>
              <a:rPr lang="en-US" sz="1200" b="0" kern="1200" dirty="0" smtClean="0">
                <a:solidFill>
                  <a:schemeClr val="tx1"/>
                </a:solidFill>
                <a:effectLst/>
                <a:latin typeface="+mn-lt"/>
                <a:ea typeface="+mn-ea"/>
                <a:cs typeface="+mn-cs"/>
              </a:rPr>
              <a:t>Dynamic</a:t>
            </a:r>
            <a:r>
              <a:rPr lang="en-US" sz="1200" b="0" kern="1200" baseline="0" dirty="0" smtClean="0">
                <a:solidFill>
                  <a:schemeClr val="tx1"/>
                </a:solidFill>
                <a:effectLst/>
                <a:latin typeface="+mn-lt"/>
                <a:ea typeface="+mn-ea"/>
                <a:cs typeface="+mn-cs"/>
              </a:rPr>
              <a:t> Grid Solutions @ 20% = $27,500</a:t>
            </a:r>
          </a:p>
          <a:p>
            <a:pPr marL="171450" indent="-171450">
              <a:buFont typeface="Arial"/>
              <a:buChar char="•"/>
            </a:pPr>
            <a:r>
              <a:rPr lang="en-US" sz="1200" b="0" kern="1200" baseline="0" dirty="0" smtClean="0">
                <a:solidFill>
                  <a:schemeClr val="tx1"/>
                </a:solidFill>
                <a:effectLst/>
                <a:latin typeface="+mn-lt"/>
                <a:ea typeface="+mn-ea"/>
                <a:cs typeface="+mn-cs"/>
              </a:rPr>
              <a:t>Total = $165K</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228600" indent="-228600">
              <a:buAutoNum type="arabicPeriod" startAt="2"/>
            </a:pPr>
            <a:r>
              <a:rPr lang="en-US" sz="1200" b="0" kern="1200" dirty="0" smtClean="0">
                <a:solidFill>
                  <a:schemeClr val="tx1"/>
                </a:solidFill>
                <a:effectLst/>
                <a:latin typeface="+mn-lt"/>
                <a:ea typeface="+mn-ea"/>
                <a:cs typeface="+mn-cs"/>
              </a:rPr>
              <a:t>O&amp;M:  $35M</a:t>
            </a:r>
            <a:r>
              <a:rPr lang="en-US" sz="1200" b="0" kern="1200" baseline="0" dirty="0" smtClean="0">
                <a:solidFill>
                  <a:schemeClr val="tx1"/>
                </a:solidFill>
                <a:effectLst/>
                <a:latin typeface="+mn-lt"/>
                <a:ea typeface="+mn-ea"/>
                <a:cs typeface="+mn-cs"/>
              </a:rPr>
              <a:t> represents the O&amp;M costs for a 50MW PV system over 20 years, as follows:</a:t>
            </a:r>
            <a:endParaRPr lang="en-US" sz="1200" b="0" kern="1200" dirty="0" smtClean="0">
              <a:solidFill>
                <a:schemeClr val="tx1"/>
              </a:solidFill>
              <a:effectLst/>
              <a:latin typeface="+mn-lt"/>
              <a:ea typeface="+mn-ea"/>
              <a:cs typeface="+mn-cs"/>
            </a:endParaRPr>
          </a:p>
          <a:p>
            <a:pPr marL="171450" indent="-171450">
              <a:buFont typeface="Arial"/>
              <a:buChar char="•"/>
            </a:pPr>
            <a:r>
              <a:rPr lang="en-US" sz="1200" b="0" kern="1200" dirty="0" smtClean="0">
                <a:solidFill>
                  <a:schemeClr val="tx1"/>
                </a:solidFill>
                <a:effectLst/>
                <a:latin typeface="+mn-lt"/>
                <a:ea typeface="+mn-ea"/>
                <a:cs typeface="+mn-cs"/>
              </a:rPr>
              <a:t>O&amp;M </a:t>
            </a:r>
            <a:r>
              <a:rPr lang="en-US" sz="1200" b="0" kern="1200" baseline="0" dirty="0" smtClean="0">
                <a:solidFill>
                  <a:schemeClr val="tx1"/>
                </a:solidFill>
                <a:effectLst/>
                <a:latin typeface="+mn-lt"/>
                <a:ea typeface="+mn-ea"/>
                <a:cs typeface="+mn-cs"/>
              </a:rPr>
              <a:t>adds $1.48M annually, or $29.7M over 20 years</a:t>
            </a:r>
          </a:p>
          <a:p>
            <a:pPr marL="171450" indent="-171450">
              <a:buFont typeface="Arial"/>
              <a:buChar char="•"/>
            </a:pPr>
            <a:r>
              <a:rPr lang="en-US" sz="1200" b="0" kern="1200" baseline="0" dirty="0" smtClean="0">
                <a:solidFill>
                  <a:schemeClr val="tx1"/>
                </a:solidFill>
                <a:effectLst/>
                <a:latin typeface="+mn-lt"/>
                <a:ea typeface="+mn-ea"/>
                <a:cs typeface="+mn-cs"/>
              </a:rPr>
              <a:t>plus 20% or $5.9M for Dynamic Grid Solutions</a:t>
            </a:r>
          </a:p>
          <a:p>
            <a:pPr marL="171450" indent="-171450">
              <a:buFont typeface="Arial"/>
              <a:buChar char="•"/>
            </a:pPr>
            <a:r>
              <a:rPr lang="en-US" sz="1200" b="0" kern="1200" baseline="0" dirty="0" smtClean="0">
                <a:solidFill>
                  <a:schemeClr val="tx1"/>
                </a:solidFill>
                <a:effectLst/>
                <a:latin typeface="+mn-lt"/>
                <a:ea typeface="+mn-ea"/>
                <a:cs typeface="+mn-cs"/>
              </a:rPr>
              <a:t>Total = $35.6M over 20 years.</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Cost Parity via 20-year LCOE: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cs typeface="Arial" pitchFamily="34" charset="0"/>
              </a:rPr>
              <a:t>14.9</a:t>
            </a:r>
            <a:r>
              <a:rPr lang="en-US" sz="1200" dirty="0" smtClean="0"/>
              <a:t>¢/kWh solar vs. $15.3¢/kWh new combined cycle natural gas, LCOE.  </a:t>
            </a:r>
            <a:r>
              <a:rPr lang="en-US" sz="1200" kern="1200" dirty="0" smtClean="0">
                <a:solidFill>
                  <a:schemeClr val="tx1"/>
                </a:solidFill>
                <a:effectLst/>
                <a:latin typeface="+mn-lt"/>
                <a:ea typeface="+mn-ea"/>
                <a:cs typeface="+mn-cs"/>
              </a:rPr>
              <a:t>Modeling performed with NREL System Advisor Modeling (SAM) and </a:t>
            </a:r>
            <a:r>
              <a:rPr lang="en-US" sz="1200" kern="1200" dirty="0" err="1" smtClean="0">
                <a:solidFill>
                  <a:schemeClr val="tx1"/>
                </a:solidFill>
                <a:effectLst/>
                <a:latin typeface="+mn-lt"/>
                <a:ea typeface="+mn-ea"/>
                <a:cs typeface="+mn-cs"/>
              </a:rPr>
              <a:t>PVWatts</a:t>
            </a:r>
            <a:r>
              <a:rPr lang="en-US" sz="1200" kern="1200" dirty="0" smtClean="0">
                <a:solidFill>
                  <a:schemeClr val="tx1"/>
                </a:solidFill>
                <a:effectLst/>
                <a:latin typeface="+mn-lt"/>
                <a:ea typeface="+mn-ea"/>
                <a:cs typeface="+mn-cs"/>
              </a:rPr>
              <a:t> system design, using the mid-case</a:t>
            </a:r>
            <a:r>
              <a:rPr lang="en-US" sz="1200" kern="1200" baseline="0" dirty="0" smtClean="0">
                <a:solidFill>
                  <a:schemeClr val="tx1"/>
                </a:solidFill>
                <a:effectLst/>
                <a:latin typeface="+mn-lt"/>
                <a:ea typeface="+mn-ea"/>
                <a:cs typeface="+mn-cs"/>
              </a:rPr>
              <a:t> scenario</a:t>
            </a:r>
            <a:r>
              <a:rPr lang="en-US" sz="1200" b="0" kern="1200" dirty="0" smtClean="0">
                <a:solidFill>
                  <a:schemeClr val="tx1"/>
                </a:solidFill>
                <a:effectLst/>
                <a:latin typeface="+mn-lt"/>
                <a:ea typeface="+mn-ea"/>
                <a:cs typeface="+mn-cs"/>
              </a:rPr>
              <a:t>. For more details, see detailed LCOE</a:t>
            </a:r>
            <a:r>
              <a:rPr lang="en-US" sz="1200" b="0" kern="1200" baseline="0" dirty="0" smtClean="0">
                <a:solidFill>
                  <a:schemeClr val="tx1"/>
                </a:solidFill>
                <a:effectLst/>
                <a:latin typeface="+mn-lt"/>
                <a:ea typeface="+mn-ea"/>
                <a:cs typeface="+mn-cs"/>
              </a:rPr>
              <a:t> slide later in deck.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Local Energy</a:t>
            </a:r>
            <a:r>
              <a:rPr lang="en-US" sz="1200" b="1" kern="1200" baseline="0" dirty="0" smtClean="0">
                <a:solidFill>
                  <a:schemeClr val="tx1"/>
                </a:solidFill>
                <a:effectLst/>
                <a:latin typeface="+mn-lt"/>
                <a:ea typeface="+mn-ea"/>
                <a:cs typeface="+mn-cs"/>
              </a:rPr>
              <a:t> Spend</a:t>
            </a:r>
          </a:p>
          <a:p>
            <a:endParaRPr lang="en-US" sz="1200" b="1"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Based on 20 year average of $2,619,260 per year from </a:t>
            </a:r>
            <a:r>
              <a:rPr lang="en-US" sz="1200" kern="1200" dirty="0" err="1" smtClean="0">
                <a:solidFill>
                  <a:schemeClr val="tx1"/>
                </a:solidFill>
                <a:effectLst/>
                <a:latin typeface="+mn-lt"/>
                <a:ea typeface="+mn-ea"/>
                <a:cs typeface="+mn-cs"/>
              </a:rPr>
              <a:t>avg</a:t>
            </a:r>
            <a:r>
              <a:rPr lang="en-US" sz="1200" kern="1200" dirty="0" smtClean="0">
                <a:solidFill>
                  <a:schemeClr val="tx1"/>
                </a:solidFill>
                <a:effectLst/>
                <a:latin typeface="+mn-lt"/>
                <a:ea typeface="+mn-ea"/>
                <a:cs typeface="+mn-cs"/>
              </a:rPr>
              <a:t> output of 1484kWh/</a:t>
            </a:r>
            <a:r>
              <a:rPr lang="en-US" sz="1200" kern="1200" dirty="0" err="1" smtClean="0">
                <a:solidFill>
                  <a:schemeClr val="tx1"/>
                </a:solidFill>
                <a:effectLst/>
                <a:latin typeface="+mn-lt"/>
                <a:ea typeface="+mn-ea"/>
                <a:cs typeface="+mn-cs"/>
              </a:rPr>
              <a:t>yr</a:t>
            </a:r>
            <a:r>
              <a:rPr lang="en-US" sz="1200" kern="1200" dirty="0" smtClean="0">
                <a:solidFill>
                  <a:schemeClr val="tx1"/>
                </a:solidFill>
                <a:effectLst/>
                <a:latin typeface="+mn-lt"/>
                <a:ea typeface="+mn-ea"/>
                <a:cs typeface="+mn-cs"/>
              </a:rPr>
              <a:t> over that period</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$52M</a:t>
            </a:r>
            <a:r>
              <a:rPr lang="en-US" sz="1200" kern="1200" baseline="0" dirty="0" smtClean="0">
                <a:solidFill>
                  <a:schemeClr val="tx1"/>
                </a:solidFill>
                <a:effectLst/>
                <a:latin typeface="+mn-lt"/>
                <a:ea typeface="+mn-ea"/>
                <a:cs typeface="+mn-cs"/>
              </a:rPr>
              <a:t> over 20 years per 10MW</a:t>
            </a:r>
            <a:endParaRPr lang="en-US"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Avoided transmission</a:t>
            </a:r>
            <a:r>
              <a:rPr lang="en-US" sz="1200" b="1" kern="1200" baseline="0" dirty="0" smtClean="0">
                <a:solidFill>
                  <a:schemeClr val="tx1"/>
                </a:solidFill>
                <a:effectLst/>
                <a:latin typeface="+mn-lt"/>
                <a:ea typeface="+mn-ea"/>
                <a:cs typeface="+mn-cs"/>
              </a:rPr>
              <a:t> access charges (TAC):</a:t>
            </a:r>
          </a:p>
          <a:p>
            <a:endParaRPr lang="en-US" sz="1200" b="1"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Calculated</a:t>
            </a:r>
            <a:r>
              <a:rPr lang="en-US" sz="1200" kern="1200" baseline="0" dirty="0" smtClean="0">
                <a:solidFill>
                  <a:schemeClr val="tx1"/>
                </a:solidFill>
                <a:effectLst/>
                <a:latin typeface="+mn-lt"/>
                <a:ea typeface="+mn-ea"/>
                <a:cs typeface="+mn-cs"/>
              </a:rPr>
              <a:t> from </a:t>
            </a:r>
            <a:r>
              <a:rPr lang="en-US" sz="1200" kern="1200" dirty="0" smtClean="0">
                <a:solidFill>
                  <a:schemeClr val="tx1"/>
                </a:solidFill>
                <a:effectLst/>
                <a:latin typeface="+mn-lt"/>
                <a:ea typeface="+mn-ea"/>
                <a:cs typeface="+mn-cs"/>
              </a:rPr>
              <a:t>CAISO 2013 TAC schedule and infrastructure projections.</a:t>
            </a:r>
            <a:r>
              <a:rPr lang="en-US" sz="1200" kern="1200" baseline="0" dirty="0" smtClean="0">
                <a:solidFill>
                  <a:schemeClr val="tx1"/>
                </a:solidFill>
                <a:effectLst/>
                <a:latin typeface="+mn-lt"/>
                <a:ea typeface="+mn-ea"/>
                <a:cs typeface="+mn-cs"/>
              </a:rPr>
              <a:t>  Note that the reductions in TAC are included in the LCOE</a:t>
            </a:r>
            <a:r>
              <a:rPr lang="en-US" dirty="0" smtClean="0">
                <a:effectLst/>
              </a:rPr>
              <a:t> comparison.</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Avoided Costs</a:t>
            </a:r>
            <a:r>
              <a:rPr lang="en-US" sz="1200" b="1" kern="1200" baseline="0" dirty="0" smtClean="0">
                <a:solidFill>
                  <a:schemeClr val="tx1"/>
                </a:solidFill>
                <a:effectLst/>
                <a:latin typeface="+mn-lt"/>
                <a:ea typeface="+mn-ea"/>
                <a:cs typeface="+mn-cs"/>
              </a:rPr>
              <a:t> from </a:t>
            </a:r>
            <a:r>
              <a:rPr lang="en-US" sz="1200" b="1" kern="1200" dirty="0" smtClean="0">
                <a:solidFill>
                  <a:schemeClr val="tx1"/>
                </a:solidFill>
                <a:effectLst/>
                <a:latin typeface="+mn-lt"/>
                <a:ea typeface="+mn-ea"/>
                <a:cs typeface="+mn-cs"/>
              </a:rPr>
              <a:t>New Transmission</a:t>
            </a:r>
            <a:r>
              <a:rPr lang="en-US" sz="1200" b="1" kern="1200" baseline="0" dirty="0" smtClean="0">
                <a:solidFill>
                  <a:schemeClr val="tx1"/>
                </a:solidFill>
                <a:effectLst/>
                <a:latin typeface="+mn-lt"/>
                <a:ea typeface="+mn-ea"/>
                <a:cs typeface="+mn-cs"/>
              </a:rPr>
              <a:t> Capacity:</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10 MW of added PV DG capacity will reduce the need for added transmission capacity investment by 0.05% relative to CAISO BAU projections and the related growth in TAC </a:t>
            </a:r>
            <a:r>
              <a:rPr lang="en-US" sz="1200" kern="1200" dirty="0" err="1" smtClean="0">
                <a:solidFill>
                  <a:schemeClr val="tx1"/>
                </a:solidFill>
                <a:effectLst/>
                <a:latin typeface="+mn-lt"/>
                <a:ea typeface="+mn-ea"/>
                <a:cs typeface="+mn-cs"/>
              </a:rPr>
              <a:t>ratesResults</a:t>
            </a:r>
            <a:r>
              <a:rPr lang="en-US" sz="1200" kern="1200" dirty="0" smtClean="0">
                <a:solidFill>
                  <a:schemeClr val="tx1"/>
                </a:solidFill>
                <a:effectLst/>
                <a:latin typeface="+mn-lt"/>
                <a:ea typeface="+mn-ea"/>
                <a:cs typeface="+mn-cs"/>
              </a:rPr>
              <a:t> in 0.0012¢/kWh reduction TAC rates applied to virtually all of the 254,000 </a:t>
            </a:r>
            <a:r>
              <a:rPr lang="en-US" sz="1200" kern="1200" dirty="0" err="1" smtClean="0">
                <a:solidFill>
                  <a:schemeClr val="tx1"/>
                </a:solidFill>
                <a:effectLst/>
                <a:latin typeface="+mn-lt"/>
                <a:ea typeface="+mn-ea"/>
                <a:cs typeface="+mn-cs"/>
              </a:rPr>
              <a:t>GWh</a:t>
            </a:r>
            <a:r>
              <a:rPr lang="en-US" sz="1200" kern="1200" dirty="0" smtClean="0">
                <a:solidFill>
                  <a:schemeClr val="tx1"/>
                </a:solidFill>
                <a:effectLst/>
                <a:latin typeface="+mn-lt"/>
                <a:ea typeface="+mn-ea"/>
                <a:cs typeface="+mn-cs"/>
              </a:rPr>
              <a:t> consumed within CAISO transmission system electricity by 2020</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b="1" dirty="0" smtClean="0">
                <a:effectLst/>
              </a:rPr>
              <a:t>Avoided Line Losses</a:t>
            </a:r>
            <a:endParaRPr lang="en-US" dirty="0" smtClean="0">
              <a:effectLst/>
            </a:endParaRPr>
          </a:p>
          <a:p>
            <a:r>
              <a:rPr lang="en-US" sz="1200" kern="1200" dirty="0" smtClean="0">
                <a:solidFill>
                  <a:schemeClr val="tx1"/>
                </a:solidFill>
                <a:effectLst/>
                <a:latin typeface="+mn-lt"/>
                <a:ea typeface="+mn-ea"/>
                <a:cs typeface="+mn-cs"/>
              </a:rPr>
              <a:t>Based on PG&amp;E Bay Area reported line loss rates, combined avoided line losses from transmission and distribution due to distributed generation average 5%, or 789 </a:t>
            </a:r>
            <a:r>
              <a:rPr lang="en-US" sz="1200" kern="1200" dirty="0" err="1" smtClean="0">
                <a:solidFill>
                  <a:schemeClr val="tx1"/>
                </a:solidFill>
                <a:effectLst/>
                <a:latin typeface="+mn-lt"/>
                <a:ea typeface="+mn-ea"/>
                <a:cs typeface="+mn-cs"/>
              </a:rPr>
              <a:t>MWh</a:t>
            </a:r>
            <a:r>
              <a:rPr lang="en-US" sz="1200" kern="1200" dirty="0" smtClean="0">
                <a:solidFill>
                  <a:schemeClr val="tx1"/>
                </a:solidFill>
                <a:effectLst/>
                <a:latin typeface="+mn-lt"/>
                <a:ea typeface="+mn-ea"/>
                <a:cs typeface="+mn-cs"/>
              </a:rPr>
              <a:t> per year for each 10 MW of PV DG installed.  At an average current retail value of 15¢/kWh, the value of avoided losses is $118,350 per year, totaling $2,367,000 over 20 years.</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Note that avoided lines losses are included in LCOE comparison.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Avoided Costs in Local Power System Interruptions:</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PG&amp;E figures for Hunters Point outages, 10 MW of local DG would result in a 10% reduction in annual outages alone, or $304,000 per year, or $6M over</a:t>
            </a:r>
            <a:r>
              <a:rPr lang="en-US" sz="1200" kern="1200" baseline="0" dirty="0" smtClean="0">
                <a:solidFill>
                  <a:schemeClr val="tx1"/>
                </a:solidFill>
                <a:effectLst/>
                <a:latin typeface="+mn-lt"/>
                <a:ea typeface="+mn-ea"/>
                <a:cs typeface="+mn-cs"/>
              </a:rPr>
              <a:t> a 20 year period</a:t>
            </a:r>
            <a:r>
              <a:rPr lang="en-US" sz="1200" kern="1200" dirty="0" smtClean="0">
                <a:solidFill>
                  <a:schemeClr val="tx1"/>
                </a:solidFill>
                <a:effectLst/>
                <a:latin typeface="+mn-lt"/>
                <a:ea typeface="+mn-ea"/>
                <a:cs typeface="+mn-cs"/>
              </a:rPr>
              <a:t>.  50 MW would equal five</a:t>
            </a:r>
            <a:r>
              <a:rPr lang="en-US" sz="1200" kern="1200" baseline="0" dirty="0" smtClean="0">
                <a:solidFill>
                  <a:schemeClr val="tx1"/>
                </a:solidFill>
                <a:effectLst/>
                <a:latin typeface="+mn-lt"/>
                <a:ea typeface="+mn-ea"/>
                <a:cs typeface="+mn-cs"/>
              </a:rPr>
              <a:t> times that, or $30M over 20 years. Source:  </a:t>
            </a:r>
            <a:r>
              <a:rPr lang="en-US" sz="1200" kern="1200" dirty="0" smtClean="0">
                <a:solidFill>
                  <a:schemeClr val="tx1"/>
                </a:solidFill>
                <a:effectLst/>
                <a:latin typeface="+mn-lt"/>
                <a:ea typeface="+mn-ea"/>
                <a:cs typeface="+mn-cs"/>
              </a:rPr>
              <a:t>PG&amp;E 2012 Reliability Annual Report, DOE Interruption Cost Calculator - http://</a:t>
            </a:r>
            <a:r>
              <a:rPr lang="en-US" sz="1200" kern="1200" dirty="0" err="1" smtClean="0">
                <a:solidFill>
                  <a:schemeClr val="tx1"/>
                </a:solidFill>
                <a:effectLst/>
                <a:latin typeface="+mn-lt"/>
                <a:ea typeface="+mn-ea"/>
                <a:cs typeface="+mn-cs"/>
              </a:rPr>
              <a:t>www.icecalculator.com</a:t>
            </a:r>
            <a:r>
              <a:rPr lang="en-US" sz="1200"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cs typeface="Arial" pitchFamily="34" charset="0"/>
            </a:endParaRPr>
          </a:p>
        </p:txBody>
      </p:sp>
      <p:sp>
        <p:nvSpPr>
          <p:cNvPr id="4" name="Slide Number Placeholder 3"/>
          <p:cNvSpPr>
            <a:spLocks noGrp="1"/>
          </p:cNvSpPr>
          <p:nvPr>
            <p:ph type="sldNum" sz="quarter" idx="10"/>
          </p:nvPr>
        </p:nvSpPr>
        <p:spPr/>
        <p:txBody>
          <a:bodyPr/>
          <a:lstStyle/>
          <a:p>
            <a:fld id="{278BB393-29C9-4448-96C4-0DA85A6FFB62}" type="slidenum">
              <a:rPr lang="en-US" smtClean="0"/>
              <a:pPr/>
              <a:t>17</a:t>
            </a:fld>
            <a:endParaRPr lang="en-US"/>
          </a:p>
        </p:txBody>
      </p:sp>
    </p:spTree>
    <p:extLst>
      <p:ext uri="{BB962C8B-B14F-4D97-AF65-F5344CB8AC3E}">
        <p14:creationId xmlns:p14="http://schemas.microsoft.com/office/powerpoint/2010/main" val="3765899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Private Investment + Operations &amp; Maintenance:</a:t>
            </a:r>
            <a:r>
              <a:rPr lang="en-US" sz="1200" b="1" kern="1200" baseline="0" dirty="0" smtClean="0">
                <a:solidFill>
                  <a:schemeClr val="tx1"/>
                </a:solidFill>
                <a:effectLst/>
                <a:latin typeface="+mn-lt"/>
                <a:ea typeface="+mn-ea"/>
                <a:cs typeface="+mn-cs"/>
              </a:rPr>
              <a:t>  </a:t>
            </a:r>
          </a:p>
          <a:p>
            <a:endParaRPr lang="en-US" sz="1200" b="1"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1. </a:t>
            </a:r>
            <a:r>
              <a:rPr lang="en-US" sz="1200" b="0" kern="1200" dirty="0" smtClean="0">
                <a:solidFill>
                  <a:schemeClr val="tx1"/>
                </a:solidFill>
                <a:effectLst/>
                <a:latin typeface="+mn-lt"/>
                <a:ea typeface="+mn-ea"/>
                <a:cs typeface="+mn-cs"/>
              </a:rPr>
              <a:t>$165M represents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private investment</a:t>
            </a:r>
            <a:r>
              <a:rPr lang="en-US" sz="1200" b="0" kern="1200" baseline="0" dirty="0" smtClean="0">
                <a:solidFill>
                  <a:schemeClr val="tx1"/>
                </a:solidFill>
                <a:effectLst/>
                <a:latin typeface="+mn-lt"/>
                <a:ea typeface="+mn-ea"/>
                <a:cs typeface="+mn-cs"/>
              </a:rPr>
              <a:t> amount </a:t>
            </a:r>
            <a:r>
              <a:rPr lang="en-US" sz="1200" b="0" kern="1200" dirty="0" smtClean="0">
                <a:solidFill>
                  <a:schemeClr val="tx1"/>
                </a:solidFill>
                <a:effectLst/>
                <a:latin typeface="+mn-lt"/>
                <a:ea typeface="+mn-ea"/>
                <a:cs typeface="+mn-cs"/>
              </a:rPr>
              <a:t>for a 50MW PV system over 20 Years, as follows:</a:t>
            </a:r>
          </a:p>
          <a:p>
            <a:pPr marL="171450" indent="-171450">
              <a:buFont typeface="Arial"/>
              <a:buChar char="•"/>
            </a:pPr>
            <a:r>
              <a:rPr lang="en-US" sz="1200" b="0" kern="1200" dirty="0" smtClean="0">
                <a:solidFill>
                  <a:schemeClr val="tx1"/>
                </a:solidFill>
                <a:effectLst/>
                <a:latin typeface="+mn-lt"/>
                <a:ea typeface="+mn-ea"/>
                <a:cs typeface="+mn-cs"/>
              </a:rPr>
              <a:t>Installation &amp; Construction: $137M (27.5M per 10 MW)</a:t>
            </a:r>
          </a:p>
          <a:p>
            <a:pPr marL="171450" indent="-171450">
              <a:buFont typeface="Arial"/>
              <a:buChar char="•"/>
            </a:pPr>
            <a:r>
              <a:rPr lang="en-US" sz="1200" b="0" kern="1200" dirty="0" smtClean="0">
                <a:solidFill>
                  <a:schemeClr val="tx1"/>
                </a:solidFill>
                <a:effectLst/>
                <a:latin typeface="+mn-lt"/>
                <a:ea typeface="+mn-ea"/>
                <a:cs typeface="+mn-cs"/>
              </a:rPr>
              <a:t>Dynamic</a:t>
            </a:r>
            <a:r>
              <a:rPr lang="en-US" sz="1200" b="0" kern="1200" baseline="0" dirty="0" smtClean="0">
                <a:solidFill>
                  <a:schemeClr val="tx1"/>
                </a:solidFill>
                <a:effectLst/>
                <a:latin typeface="+mn-lt"/>
                <a:ea typeface="+mn-ea"/>
                <a:cs typeface="+mn-cs"/>
              </a:rPr>
              <a:t> Grid Solutions @ 20% = $27,500</a:t>
            </a:r>
          </a:p>
          <a:p>
            <a:pPr marL="171450" indent="-171450">
              <a:buFont typeface="Arial"/>
              <a:buChar char="•"/>
            </a:pPr>
            <a:r>
              <a:rPr lang="en-US" sz="1200" b="0" kern="1200" baseline="0" dirty="0" smtClean="0">
                <a:solidFill>
                  <a:schemeClr val="tx1"/>
                </a:solidFill>
                <a:effectLst/>
                <a:latin typeface="+mn-lt"/>
                <a:ea typeface="+mn-ea"/>
                <a:cs typeface="+mn-cs"/>
              </a:rPr>
              <a:t>Total = $165K</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228600" indent="-228600">
              <a:buAutoNum type="arabicPeriod" startAt="2"/>
            </a:pPr>
            <a:r>
              <a:rPr lang="en-US" sz="1200" b="0" kern="1200" dirty="0" smtClean="0">
                <a:solidFill>
                  <a:schemeClr val="tx1"/>
                </a:solidFill>
                <a:effectLst/>
                <a:latin typeface="+mn-lt"/>
                <a:ea typeface="+mn-ea"/>
                <a:cs typeface="+mn-cs"/>
              </a:rPr>
              <a:t>O&amp;M:  $35M</a:t>
            </a:r>
            <a:r>
              <a:rPr lang="en-US" sz="1200" b="0" kern="1200" baseline="0" dirty="0" smtClean="0">
                <a:solidFill>
                  <a:schemeClr val="tx1"/>
                </a:solidFill>
                <a:effectLst/>
                <a:latin typeface="+mn-lt"/>
                <a:ea typeface="+mn-ea"/>
                <a:cs typeface="+mn-cs"/>
              </a:rPr>
              <a:t> represents the O&amp;M costs for a 50MW PV system over 20 years, as follows:</a:t>
            </a:r>
            <a:endParaRPr lang="en-US" sz="1200" b="0" kern="1200" dirty="0" smtClean="0">
              <a:solidFill>
                <a:schemeClr val="tx1"/>
              </a:solidFill>
              <a:effectLst/>
              <a:latin typeface="+mn-lt"/>
              <a:ea typeface="+mn-ea"/>
              <a:cs typeface="+mn-cs"/>
            </a:endParaRPr>
          </a:p>
          <a:p>
            <a:pPr marL="171450" indent="-171450">
              <a:buFont typeface="Arial"/>
              <a:buChar char="•"/>
            </a:pPr>
            <a:r>
              <a:rPr lang="en-US" sz="1200" b="0" kern="1200" dirty="0" smtClean="0">
                <a:solidFill>
                  <a:schemeClr val="tx1"/>
                </a:solidFill>
                <a:effectLst/>
                <a:latin typeface="+mn-lt"/>
                <a:ea typeface="+mn-ea"/>
                <a:cs typeface="+mn-cs"/>
              </a:rPr>
              <a:t>O&amp;M </a:t>
            </a:r>
            <a:r>
              <a:rPr lang="en-US" sz="1200" b="0" kern="1200" baseline="0" dirty="0" smtClean="0">
                <a:solidFill>
                  <a:schemeClr val="tx1"/>
                </a:solidFill>
                <a:effectLst/>
                <a:latin typeface="+mn-lt"/>
                <a:ea typeface="+mn-ea"/>
                <a:cs typeface="+mn-cs"/>
              </a:rPr>
              <a:t>adds $1.48M annually, or $29.7M over 20 years</a:t>
            </a:r>
          </a:p>
          <a:p>
            <a:pPr marL="171450" indent="-171450">
              <a:buFont typeface="Arial"/>
              <a:buChar char="•"/>
            </a:pPr>
            <a:r>
              <a:rPr lang="en-US" sz="1200" b="0" kern="1200" baseline="0" dirty="0" smtClean="0">
                <a:solidFill>
                  <a:schemeClr val="tx1"/>
                </a:solidFill>
                <a:effectLst/>
                <a:latin typeface="+mn-lt"/>
                <a:ea typeface="+mn-ea"/>
                <a:cs typeface="+mn-cs"/>
              </a:rPr>
              <a:t>plus 20% or $5.9M for Dynamic Grid Solutions</a:t>
            </a:r>
          </a:p>
          <a:p>
            <a:pPr marL="171450" indent="-171450">
              <a:buFont typeface="Arial"/>
              <a:buChar char="•"/>
            </a:pPr>
            <a:r>
              <a:rPr lang="en-US" sz="1200" b="0" kern="1200" baseline="0" dirty="0" smtClean="0">
                <a:solidFill>
                  <a:schemeClr val="tx1"/>
                </a:solidFill>
                <a:effectLst/>
                <a:latin typeface="+mn-lt"/>
                <a:ea typeface="+mn-ea"/>
                <a:cs typeface="+mn-cs"/>
              </a:rPr>
              <a:t>Total = $35.6M over 20 years.</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GHG Reductions:</a:t>
            </a:r>
          </a:p>
          <a:p>
            <a:r>
              <a:rPr lang="en-US" sz="1200" kern="1200" dirty="0" smtClean="0">
                <a:solidFill>
                  <a:schemeClr val="tx1"/>
                </a:solidFill>
                <a:effectLst/>
                <a:latin typeface="+mn-lt"/>
                <a:ea typeface="+mn-ea"/>
                <a:cs typeface="+mn-cs"/>
              </a:rPr>
              <a:t>Assuming PV replaces Combined Cycle Natural Gas (CCNG) generation in contributing to California’s Renewable Portfolio Standard (RPS), avoided emissions from displaced CCNG facilities equal:</a:t>
            </a:r>
          </a:p>
          <a:p>
            <a:r>
              <a:rPr lang="en-US" sz="1200" kern="1200" dirty="0" smtClean="0">
                <a:solidFill>
                  <a:schemeClr val="tx1"/>
                </a:solidFill>
                <a:effectLst/>
                <a:latin typeface="+mn-lt"/>
                <a:ea typeface="+mn-ea"/>
                <a:cs typeface="+mn-cs"/>
              </a:rPr>
              <a:t>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16,630,000 </a:t>
            </a:r>
            <a:r>
              <a:rPr lang="en-US" sz="1200" kern="1200" dirty="0" err="1" smtClean="0">
                <a:solidFill>
                  <a:schemeClr val="tx1"/>
                </a:solidFill>
                <a:effectLst/>
                <a:latin typeface="+mn-lt"/>
                <a:ea typeface="+mn-ea"/>
                <a:cs typeface="+mn-cs"/>
              </a:rPr>
              <a:t>lbs</a:t>
            </a:r>
            <a:r>
              <a:rPr lang="en-US" sz="1200" kern="1200" dirty="0" smtClean="0">
                <a:solidFill>
                  <a:schemeClr val="tx1"/>
                </a:solidFill>
                <a:effectLst/>
                <a:latin typeface="+mn-lt"/>
                <a:ea typeface="+mn-ea"/>
                <a:cs typeface="+mn-cs"/>
              </a:rPr>
              <a:t> (7461 Metric tons)</a:t>
            </a:r>
          </a:p>
          <a:p>
            <a:r>
              <a:rPr lang="en-US" sz="1200" kern="1200" dirty="0" smtClean="0">
                <a:solidFill>
                  <a:schemeClr val="tx1"/>
                </a:solidFill>
                <a:effectLst/>
                <a:latin typeface="+mn-lt"/>
                <a:ea typeface="+mn-ea"/>
                <a:cs typeface="+mn-cs"/>
              </a:rPr>
              <a:t>NO</a:t>
            </a:r>
            <a:r>
              <a:rPr lang="en-US" sz="1200" kern="1200" baseline="-250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30,700 </a:t>
            </a:r>
            <a:r>
              <a:rPr lang="en-US" sz="1200" kern="1200" dirty="0" err="1" smtClean="0">
                <a:solidFill>
                  <a:schemeClr val="tx1"/>
                </a:solidFill>
                <a:effectLst/>
                <a:latin typeface="+mn-lt"/>
                <a:ea typeface="+mn-ea"/>
                <a:cs typeface="+mn-cs"/>
              </a:rPr>
              <a:t>lbs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Mercury (Hg): 0.016 </a:t>
            </a:r>
            <a:r>
              <a:rPr lang="en-US" sz="1200" kern="1200" dirty="0" err="1" smtClean="0">
                <a:solidFill>
                  <a:schemeClr val="tx1"/>
                </a:solidFill>
                <a:effectLst/>
                <a:latin typeface="+mn-lt"/>
                <a:ea typeface="+mn-ea"/>
                <a:cs typeface="+mn-cs"/>
              </a:rPr>
              <a:t>lbs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Water 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Thermal generation, including both fossil and nuclear facilities requires significant water use for cooling. NGCC facilities with cooling towers consume 0.7 cubic meters of water per </a:t>
            </a:r>
            <a:r>
              <a:rPr lang="en-US" sz="1200" kern="1200" dirty="0" err="1" smtClean="0">
                <a:solidFill>
                  <a:schemeClr val="tx1"/>
                </a:solidFill>
                <a:effectLst/>
                <a:latin typeface="+mn-lt"/>
                <a:ea typeface="+mn-ea"/>
                <a:cs typeface="+mn-cs"/>
              </a:rPr>
              <a:t>MWh</a:t>
            </a:r>
            <a:r>
              <a:rPr lang="en-US" sz="1200" kern="1200" dirty="0" smtClean="0">
                <a:solidFill>
                  <a:schemeClr val="tx1"/>
                </a:solidFill>
                <a:effectLst/>
                <a:latin typeface="+mn-lt"/>
                <a:ea typeface="+mn-ea"/>
                <a:cs typeface="+mn-cs"/>
              </a:rPr>
              <a:t> through evaporation. </a:t>
            </a:r>
          </a:p>
          <a:p>
            <a:r>
              <a:rPr lang="en-US" sz="1200" kern="1200" dirty="0" smtClean="0">
                <a:solidFill>
                  <a:schemeClr val="tx1"/>
                </a:solidFill>
                <a:effectLst/>
                <a:latin typeface="+mn-lt"/>
                <a:ea typeface="+mn-ea"/>
                <a:cs typeface="+mn-cs"/>
              </a:rPr>
              <a:t>A 10 MW PV facility would save:</a:t>
            </a:r>
          </a:p>
          <a:p>
            <a:r>
              <a:rPr lang="en-US" sz="1200" kern="1200" dirty="0" smtClean="0">
                <a:solidFill>
                  <a:schemeClr val="tx1"/>
                </a:solidFill>
                <a:effectLst/>
                <a:latin typeface="+mn-lt"/>
                <a:ea typeface="+mn-ea"/>
                <a:cs typeface="+mn-cs"/>
              </a:rPr>
              <a:t>11,050 cubic meters of water per year, or nearly 3 Million gallons, or 3,900 cubic feet. </a:t>
            </a:r>
          </a:p>
          <a:p>
            <a:r>
              <a:rPr lang="en-US" sz="1200" kern="1200" dirty="0" smtClean="0">
                <a:solidFill>
                  <a:schemeClr val="tx1"/>
                </a:solidFill>
                <a:effectLst/>
                <a:latin typeface="+mn-lt"/>
                <a:ea typeface="+mn-ea"/>
                <a:cs typeface="+mn-cs"/>
              </a:rPr>
              <a:t>This is equivalent to the average annual water use of 75 San Francisco residents.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Land saved,</a:t>
            </a:r>
            <a:r>
              <a:rPr lang="en-US" sz="1200" b="1" kern="1200" baseline="0" dirty="0" smtClean="0">
                <a:solidFill>
                  <a:schemeClr val="tx1"/>
                </a:solidFill>
                <a:effectLst/>
                <a:latin typeface="+mn-lt"/>
                <a:ea typeface="+mn-ea"/>
                <a:cs typeface="+mn-cs"/>
              </a:rPr>
              <a:t> acres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DG avoids land impacts vs. conventional generation because it is typically deployed as a secondary use on existing structures, parking lots or otherwise already disturbed land.  Each 10MW of DG preserves</a:t>
            </a:r>
            <a:r>
              <a:rPr lang="en-US" sz="1200" kern="1200" baseline="0" dirty="0" smtClean="0">
                <a:solidFill>
                  <a:schemeClr val="tx1"/>
                </a:solidFill>
                <a:effectLst/>
                <a:latin typeface="+mn-lt"/>
                <a:ea typeface="+mn-ea"/>
                <a:cs typeface="+mn-cs"/>
              </a:rPr>
              <a:t> 75 acres of land.  This does not include savings for adding transmission lines as well.</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8BB393-29C9-4448-96C4-0DA85A6FFB62}" type="slidenum">
              <a:rPr lang="en-US" smtClean="0"/>
              <a:pPr/>
              <a:t>18</a:t>
            </a:fld>
            <a:endParaRPr lang="en-US"/>
          </a:p>
        </p:txBody>
      </p:sp>
    </p:spTree>
    <p:extLst>
      <p:ext uri="{BB962C8B-B14F-4D97-AF65-F5344CB8AC3E}">
        <p14:creationId xmlns:p14="http://schemas.microsoft.com/office/powerpoint/2010/main" val="3765899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normAutofit/>
          </a:bodyPr>
          <a:lstStyle/>
          <a:p>
            <a:pPr marL="0" lvl="2" defTabSz="469682">
              <a:defRPr/>
            </a:pPr>
            <a:endParaRPr lang="en-US" baseline="0" dirty="0" smtClean="0"/>
          </a:p>
          <a:p>
            <a:pPr marL="0" lvl="2" defTabSz="469682">
              <a:defRPr/>
            </a:pPr>
            <a:endParaRPr lang="en-US" baseline="0" dirty="0" smtClean="0"/>
          </a:p>
        </p:txBody>
      </p:sp>
      <p:sp>
        <p:nvSpPr>
          <p:cNvPr id="4" name="Slide Number Placeholder 3"/>
          <p:cNvSpPr>
            <a:spLocks noGrp="1"/>
          </p:cNvSpPr>
          <p:nvPr>
            <p:ph type="sldNum" sz="quarter" idx="10"/>
          </p:nvPr>
        </p:nvSpPr>
        <p:spPr/>
        <p:txBody>
          <a:bodyPr/>
          <a:lstStyle/>
          <a:p>
            <a:fld id="{278BB393-29C9-4448-96C4-0DA85A6FFB6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98563" y="701675"/>
            <a:ext cx="4683125" cy="3511550"/>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lIns="93903" tIns="46952" rIns="93903" bIns="46952" numCol="1" anchor="t" anchorCtr="0" compatLnSpc="1">
            <a:prstTxWarp prst="textNoShape">
              <a:avLst/>
            </a:prstTxWarp>
          </a:bodyPr>
          <a:lstStyle/>
          <a:p>
            <a:pPr defTabSz="991295">
              <a:spcBef>
                <a:spcPct val="0"/>
              </a:spcBef>
            </a:pPr>
            <a:r>
              <a:rPr lang="en-US" dirty="0" smtClean="0"/>
              <a:t>(Dec2012)</a:t>
            </a:r>
          </a:p>
          <a:p>
            <a:pPr defTabSz="991295">
              <a:spcBef>
                <a:spcPct val="0"/>
              </a:spcBef>
            </a:pPr>
            <a:endParaRPr lang="en-US" dirty="0" smtClean="0"/>
          </a:p>
        </p:txBody>
      </p:sp>
      <p:sp>
        <p:nvSpPr>
          <p:cNvPr id="31747"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03" tIns="46952" rIns="93903" bIns="46952" anchor="b"/>
          <a:lstStyle/>
          <a:p>
            <a:pPr algn="r" defTabSz="443474"/>
            <a:fld id="{B134AE64-47E0-4BCB-B275-A8DAAE3762B8}" type="slidenum">
              <a:rPr lang="en-US" sz="1200">
                <a:latin typeface="Calibri" pitchFamily="34" charset="0"/>
              </a:rPr>
              <a:pPr algn="r" defTabSz="443474"/>
              <a:t>2</a:t>
            </a:fld>
            <a:endParaRPr lang="en-US" sz="1200"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lvl="0"/>
            <a:r>
              <a:rPr lang="en-US" sz="1200" dirty="0" smtClean="0">
                <a:solidFill>
                  <a:schemeClr val="tx1"/>
                </a:solidFill>
              </a:rPr>
              <a:t>Data</a:t>
            </a:r>
            <a:r>
              <a:rPr lang="en-US" sz="1200" baseline="0" dirty="0" smtClean="0">
                <a:solidFill>
                  <a:schemeClr val="tx1"/>
                </a:solidFill>
              </a:rPr>
              <a:t> </a:t>
            </a:r>
            <a:r>
              <a:rPr lang="en-US" sz="1200" baseline="0" smtClean="0">
                <a:solidFill>
                  <a:schemeClr val="tx1"/>
                </a:solidFill>
              </a:rPr>
              <a:t>sets include </a:t>
            </a:r>
            <a:r>
              <a:rPr lang="en-US" sz="1200" smtClean="0">
                <a:solidFill>
                  <a:schemeClr val="tx1"/>
                </a:solidFill>
              </a:rPr>
              <a:t>utility circuit data and loads, equipment lists w/pricing, insolation, weather forecasting, etc.</a:t>
            </a: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278BB393-29C9-4448-96C4-0DA85A6FFB62}" type="slidenum">
              <a:rPr lang="en-US" smtClean="0"/>
              <a:pPr/>
              <a:t>20</a:t>
            </a:fld>
            <a:endParaRPr lang="en-US"/>
          </a:p>
        </p:txBody>
      </p:sp>
    </p:spTree>
    <p:extLst>
      <p:ext uri="{BB962C8B-B14F-4D97-AF65-F5344CB8AC3E}">
        <p14:creationId xmlns:p14="http://schemas.microsoft.com/office/powerpoint/2010/main" val="3756412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Today, </a:t>
            </a:r>
            <a:r>
              <a:rPr lang="en-US" sz="1200" b="1" kern="1200" dirty="0" err="1" smtClean="0">
                <a:solidFill>
                  <a:schemeClr val="tx1"/>
                </a:solidFill>
                <a:latin typeface="+mn-lt"/>
                <a:ea typeface="+mn-ea"/>
                <a:cs typeface="+mn-cs"/>
              </a:rPr>
              <a:t>levelized</a:t>
            </a:r>
            <a:r>
              <a:rPr lang="en-US" sz="1200" b="1" kern="1200" dirty="0" smtClean="0">
                <a:solidFill>
                  <a:schemeClr val="tx1"/>
                </a:solidFill>
                <a:latin typeface="+mn-lt"/>
                <a:ea typeface="+mn-ea"/>
                <a:cs typeface="+mn-cs"/>
              </a:rPr>
              <a:t> transmission costs associated with solar delivered over high voltage transmission adds 33% to the contract energy price, or 2.7¢/kWh. With transmission costs forecast to rise at &gt;7% per year, in ten years the cost of transmission will exceed the cost of energy.</a:t>
            </a:r>
            <a:endParaRPr lang="en-US" b="1" dirty="0" smtClean="0"/>
          </a:p>
          <a:p>
            <a:endParaRPr lang="en-US" dirty="0" smtClean="0"/>
          </a:p>
          <a:p>
            <a:r>
              <a:rPr lang="en-US" dirty="0" smtClean="0"/>
              <a:t>Driven by high cost of new transmission</a:t>
            </a:r>
          </a:p>
          <a:p>
            <a:r>
              <a:rPr lang="en-US" dirty="0"/>
              <a:t>TAC rates have increased at an annualized rate exceeding 15% since 2005 as new transmission dependent generation has been approved, and new transmission capacity is far more costly than maintaining existing capacity. CAISO mid value estimates for the rate of increase in TAC charges will be substantially less than the recent trend and prior CPUC estimates, as illustrated below. Utilizing CAISOs current projected average future estimate of 7% nominal escalation (5% real) over the next 20 years, the </a:t>
            </a:r>
            <a:r>
              <a:rPr lang="en-US" dirty="0" err="1"/>
              <a:t>levelized</a:t>
            </a:r>
            <a:r>
              <a:rPr lang="en-US" dirty="0"/>
              <a:t> current value of avoidable TAC charges applicable to a 20 year DG PPA is 2.4 ¢/kWh.</a:t>
            </a:r>
          </a:p>
          <a:p>
            <a:r>
              <a:rPr lang="en-US" dirty="0"/>
              <a:t> The original data on TAC growth was provided by the City of Palo Alto municipal utilities. We independently verified their results with ISO data, and our findings were confirmed by Navigant Consulting, who have performed related analysis for clients. These results have been presented in numerous forums and in formal comments in multiple proceedings over the past two years without contradiction. A recent update by the Palo Alto Utilities put this figure at 2.7¢/kWh, and this value is used by the utility in bid equalization and avoided cost basis for local procurement</a:t>
            </a:r>
          </a:p>
          <a:p>
            <a:endParaRPr lang="en-US" dirty="0"/>
          </a:p>
        </p:txBody>
      </p:sp>
      <p:sp>
        <p:nvSpPr>
          <p:cNvPr id="4" name="Slide Number Placeholder 3"/>
          <p:cNvSpPr>
            <a:spLocks noGrp="1"/>
          </p:cNvSpPr>
          <p:nvPr>
            <p:ph type="sldNum" sz="quarter" idx="10"/>
          </p:nvPr>
        </p:nvSpPr>
        <p:spPr/>
        <p:txBody>
          <a:bodyPr/>
          <a:lstStyle/>
          <a:p>
            <a:pPr>
              <a:defRPr/>
            </a:pPr>
            <a:fld id="{3335A558-6010-4FC3-80AE-06512C79B02D}" type="slidenum">
              <a:rPr lang="en-US" smtClean="0"/>
              <a:pPr>
                <a:defRPr/>
              </a:pPr>
              <a:t>21</a:t>
            </a:fld>
            <a:endParaRPr lang="en-US"/>
          </a:p>
        </p:txBody>
      </p:sp>
    </p:spTree>
    <p:extLst>
      <p:ext uri="{BB962C8B-B14F-4D97-AF65-F5344CB8AC3E}">
        <p14:creationId xmlns:p14="http://schemas.microsoft.com/office/powerpoint/2010/main" val="1880457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dirty="0" smtClean="0"/>
              <a:t>The key quotes</a:t>
            </a:r>
            <a:r>
              <a:rPr lang="en-US" baseline="0" dirty="0" smtClean="0"/>
              <a:t> and diagram shown in this slide </a:t>
            </a:r>
            <a:r>
              <a:rPr lang="en-US" baseline="0" smtClean="0"/>
              <a:t>are taken from </a:t>
            </a:r>
            <a:r>
              <a:rPr lang="en-US" dirty="0" smtClean="0"/>
              <a:t>a paper</a:t>
            </a:r>
            <a:r>
              <a:rPr lang="en-US" baseline="0" dirty="0" smtClean="0"/>
              <a:t> published in May 2014 by Lorenzo </a:t>
            </a:r>
            <a:r>
              <a:rPr lang="en-US" baseline="0" dirty="0" err="1" smtClean="0"/>
              <a:t>Kristov</a:t>
            </a:r>
            <a:r>
              <a:rPr lang="en-US" baseline="0" dirty="0" smtClean="0"/>
              <a:t> of CAISO and Paul Di Martini of the Caltech </a:t>
            </a:r>
            <a:r>
              <a:rPr lang="en-US" baseline="0" dirty="0" err="1" smtClean="0"/>
              <a:t>Resnick</a:t>
            </a:r>
            <a:r>
              <a:rPr lang="en-US" baseline="0" dirty="0" smtClean="0"/>
              <a:t> Institute.</a:t>
            </a:r>
            <a:endParaRPr lang="en-US" dirty="0"/>
          </a:p>
        </p:txBody>
      </p:sp>
      <p:sp>
        <p:nvSpPr>
          <p:cNvPr id="4" name="Slide Number Placeholder 3"/>
          <p:cNvSpPr>
            <a:spLocks noGrp="1"/>
          </p:cNvSpPr>
          <p:nvPr>
            <p:ph type="sldNum" sz="quarter" idx="10"/>
          </p:nvPr>
        </p:nvSpPr>
        <p:spPr/>
        <p:txBody>
          <a:bodyPr/>
          <a:lstStyle/>
          <a:p>
            <a:pPr>
              <a:defRPr/>
            </a:pPr>
            <a:fld id="{3335A558-6010-4FC3-80AE-06512C79B02D}" type="slidenum">
              <a:rPr lang="en-US" smtClean="0"/>
              <a:pPr>
                <a:defRPr/>
              </a:pPr>
              <a:t>22</a:t>
            </a:fld>
            <a:endParaRPr lang="en-US"/>
          </a:p>
        </p:txBody>
      </p:sp>
    </p:spTree>
    <p:extLst>
      <p:ext uri="{BB962C8B-B14F-4D97-AF65-F5344CB8AC3E}">
        <p14:creationId xmlns:p14="http://schemas.microsoft.com/office/powerpoint/2010/main" val="1880457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98563" y="701675"/>
            <a:ext cx="4683125" cy="351155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3916" tIns="46958" rIns="93916" bIns="46958" numCol="1" anchor="t" anchorCtr="0" compatLnSpc="1">
            <a:prstTxWarp prst="textNoShape">
              <a:avLst/>
            </a:prstTxWarp>
          </a:bodyPr>
          <a:lstStyle/>
          <a:p>
            <a:pPr eaLnBrk="1" hangingPunct="1">
              <a:lnSpc>
                <a:spcPct val="90000"/>
              </a:lnSpc>
              <a:spcBef>
                <a:spcPct val="0"/>
              </a:spcBef>
            </a:pPr>
            <a:endParaRPr lang="en-US" dirty="0" smtClean="0"/>
          </a:p>
        </p:txBody>
      </p:sp>
      <p:sp>
        <p:nvSpPr>
          <p:cNvPr id="29699" name="Slide Number Placeholder 3"/>
          <p:cNvSpPr txBox="1">
            <a:spLocks noGrp="1"/>
          </p:cNvSpPr>
          <p:nvPr/>
        </p:nvSpPr>
        <p:spPr bwMode="auto">
          <a:xfrm>
            <a:off x="4008706" y="8893296"/>
            <a:ext cx="3066733" cy="468154"/>
          </a:xfrm>
          <a:prstGeom prst="rect">
            <a:avLst/>
          </a:prstGeom>
          <a:noFill/>
          <a:ln w="9525">
            <a:noFill/>
            <a:miter lim="800000"/>
            <a:headEnd/>
            <a:tailEnd/>
          </a:ln>
        </p:spPr>
        <p:txBody>
          <a:bodyPr lIns="93916" tIns="46958" rIns="93916" bIns="46958" anchor="b"/>
          <a:lstStyle/>
          <a:p>
            <a:pPr algn="r" defTabSz="443531"/>
            <a:fld id="{7642A50C-BD33-44E6-8165-C292B934BFC2}" type="slidenum">
              <a:rPr lang="en-US" sz="1200">
                <a:latin typeface="Calibri" pitchFamily="34" charset="0"/>
              </a:rPr>
              <a:pPr algn="r" defTabSz="443531"/>
              <a:t>23</a:t>
            </a:fld>
            <a:endParaRPr 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(04_cl, 20 Dec 2012)</a:t>
            </a:r>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algn="r"/>
            <a:fld id="{7EA841E0-2D0D-4211-ACAE-C96B997E0FCF}" type="slidenum">
              <a:rPr lang="en-US" sz="1200">
                <a:latin typeface="Calibri" pitchFamily="34" charset="0"/>
              </a:rPr>
              <a:pPr algn="r"/>
              <a:t>3</a:t>
            </a:fld>
            <a:endParaRPr 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Clean Coalition works with leaders from communities, utilities, businesses, and governments to advance local, renewable energy.  We are active on the local, state, and national levels.</a:t>
            </a:r>
          </a:p>
          <a:p>
            <a:pPr>
              <a:spcBef>
                <a:spcPct val="0"/>
              </a:spcBef>
            </a:pPr>
            <a:endParaRPr lang="en-US" dirty="0" smtClean="0"/>
          </a:p>
          <a:p>
            <a:pPr>
              <a:spcBef>
                <a:spcPct val="0"/>
              </a:spcBef>
            </a:pPr>
            <a:r>
              <a:rPr lang="en-US" dirty="0" smtClean="0"/>
              <a:t>Already, the Clean Coalition has provided policy support to utilities across the country, and so far we have helped bring more than 1 gigawatt of clean local energy online — enough to provide peak power to about 1 million homes.</a:t>
            </a:r>
          </a:p>
          <a:p>
            <a:pPr>
              <a:spcBef>
                <a:spcPct val="0"/>
              </a:spcBef>
            </a:pPr>
            <a:endParaRPr lang="en-US" dirty="0" smtClean="0"/>
          </a:p>
          <a:p>
            <a:r>
              <a:rPr lang="en-US" dirty="0" smtClean="0"/>
              <a:t>We work with utilities to evaluate, design, and implement CLEAN Programs, which are the world’s most effective policy to bring renewable energy online.</a:t>
            </a:r>
          </a:p>
          <a:p>
            <a:r>
              <a:rPr lang="en-US" dirty="0" smtClean="0"/>
              <a:t>CLEAN Programs make it easier to build clean local energy projects, connect them to the grid, and establish long-term contracts to sell the power produced to utilities.  With CLEAN Programs in place, financing clean local energy projects becomes much easier, and the whole community benefits.</a:t>
            </a:r>
          </a:p>
          <a:p>
            <a:pPr>
              <a:spcBef>
                <a:spcPct val="0"/>
              </a:spcBef>
            </a:pPr>
            <a:endParaRPr lang="en-US" dirty="0" smtClean="0"/>
          </a:p>
          <a:p>
            <a:pPr>
              <a:spcBef>
                <a:spcPct val="0"/>
              </a:spcBef>
            </a:pPr>
            <a:r>
              <a:rPr lang="en-US" dirty="0" smtClean="0"/>
              <a:t>San Jose has an estimated 998,000k is 2013: http://</a:t>
            </a:r>
            <a:r>
              <a:rPr lang="en-US" dirty="0" err="1" smtClean="0"/>
              <a:t>en.wikipedia.org</a:t>
            </a:r>
            <a:r>
              <a:rPr lang="en-US" dirty="0" smtClean="0"/>
              <a:t>/wiki/</a:t>
            </a:r>
            <a:r>
              <a:rPr lang="en-US" dirty="0" err="1" smtClean="0"/>
              <a:t>List_of_United_States_cities_by_population</a:t>
            </a:r>
            <a:endParaRPr lang="en-US" dirty="0" smtClean="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algn="r"/>
            <a:fld id="{7EA841E0-2D0D-4211-ACAE-C96B997E0FCF}" type="slidenum">
              <a:rPr lang="en-US" sz="1200">
                <a:latin typeface="Calibri" pitchFamily="34" charset="0"/>
              </a:rPr>
              <a:pPr algn="r"/>
              <a:t>4</a:t>
            </a:fld>
            <a:endParaRPr lang="en-US" sz="1200" dirty="0">
              <a:latin typeface="Calibri" pitchFamily="34" charset="0"/>
            </a:endParaRPr>
          </a:p>
        </p:txBody>
      </p:sp>
    </p:spTree>
    <p:extLst>
      <p:ext uri="{BB962C8B-B14F-4D97-AF65-F5344CB8AC3E}">
        <p14:creationId xmlns:p14="http://schemas.microsoft.com/office/powerpoint/2010/main" val="191381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defTabSz="455870">
              <a:defRPr/>
            </a:pPr>
            <a:r>
              <a:rPr lang="en-US" dirty="0" smtClean="0"/>
              <a:t>Wholesale</a:t>
            </a:r>
            <a:r>
              <a:rPr lang="en-US" baseline="0" dirty="0" smtClean="0"/>
              <a:t> Distributed Generation or WDG is the market segment that makes this transition possible.  The retail DG – behind the meter – and central generation renewables – out in the desert, most of the time – are both part of the equation, but WDG has enough potential and uses economies to scale that will really change the game.</a:t>
            </a:r>
            <a:endParaRPr lang="en-US" dirty="0" smtClean="0"/>
          </a:p>
          <a:p>
            <a:pPr defTabSz="455870">
              <a:defRPr/>
            </a:pPr>
            <a:endParaRPr lang="en-US" dirty="0" smtClean="0"/>
          </a:p>
          <a:p>
            <a:pPr defTabSz="455870">
              <a:defRPr/>
            </a:pPr>
            <a:r>
              <a:rPr lang="en-US" dirty="0" smtClean="0"/>
              <a:t>When</a:t>
            </a:r>
            <a:r>
              <a:rPr lang="en-US" baseline="0" dirty="0" smtClean="0"/>
              <a:t> we refer to DG, we mean a generating resource that is located on the distribution grid and the generated electricity does not feed back onto the transmission grid.  WDG, therefore, is DG that sells all of its generation to the utility (or other purchaser).  In future slides, I will refer to the distribution grid as the d-grid.</a:t>
            </a:r>
            <a:endParaRPr lang="en-US" dirty="0" smtClean="0"/>
          </a:p>
          <a:p>
            <a:pPr defTabSz="455870"/>
            <a:endParaRPr lang="en-US" dirty="0" smtClean="0"/>
          </a:p>
          <a:p>
            <a:pPr defTabSz="455870">
              <a:spcAft>
                <a:spcPts val="600"/>
              </a:spcAft>
              <a:buSzPct val="155000"/>
            </a:pPr>
            <a:r>
              <a:rPr lang="en-US" sz="1400" b="1" dirty="0">
                <a:solidFill>
                  <a:srgbClr val="000000"/>
                </a:solidFill>
                <a:latin typeface="Arial" charset="0"/>
                <a:cs typeface="Arial" charset="0"/>
                <a:sym typeface="Arial" charset="0"/>
              </a:rPr>
              <a:t>*National policies </a:t>
            </a:r>
            <a:r>
              <a:rPr lang="en-US" sz="1400" dirty="0">
                <a:solidFill>
                  <a:srgbClr val="000000"/>
                </a:solidFill>
                <a:latin typeface="Arial" charset="0"/>
                <a:cs typeface="Arial" charset="0"/>
                <a:sym typeface="Arial" charset="0"/>
              </a:rPr>
              <a:t>focus on removing barriers for </a:t>
            </a:r>
            <a:r>
              <a:rPr lang="en-US" sz="1400" dirty="0">
                <a:solidFill>
                  <a:srgbClr val="3366FF"/>
                </a:solidFill>
                <a:latin typeface="Arial" charset="0"/>
                <a:cs typeface="Arial" charset="0"/>
                <a:sym typeface="Arial" charset="0"/>
              </a:rPr>
              <a:t>large-scale </a:t>
            </a:r>
            <a:r>
              <a:rPr lang="en-US" sz="1400" dirty="0">
                <a:latin typeface="Arial" charset="0"/>
                <a:cs typeface="Arial" charset="0"/>
                <a:sym typeface="Arial" charset="0"/>
              </a:rPr>
              <a:t>renewable power facilities and infrastructure</a:t>
            </a:r>
            <a:r>
              <a:rPr lang="en-US" sz="1400" dirty="0">
                <a:solidFill>
                  <a:srgbClr val="000000"/>
                </a:solidFill>
                <a:latin typeface="Arial" charset="0"/>
                <a:cs typeface="Arial" charset="0"/>
                <a:sym typeface="Arial" charset="0"/>
              </a:rPr>
              <a:t>.</a:t>
            </a:r>
            <a:endParaRPr lang="en-US" sz="1400" dirty="0">
              <a:latin typeface="Arial" charset="0"/>
              <a:cs typeface="Arial" charset="0"/>
              <a:sym typeface="Arial" charset="0"/>
            </a:endParaRPr>
          </a:p>
          <a:p>
            <a:pPr defTabSz="455870">
              <a:buSzPct val="155000"/>
            </a:pPr>
            <a:r>
              <a:rPr lang="en-US" sz="1400" dirty="0">
                <a:latin typeface="Arial" charset="0"/>
                <a:cs typeface="Arial" charset="0"/>
                <a:sym typeface="Arial" charset="0"/>
              </a:rPr>
              <a:t>*State and local </a:t>
            </a:r>
            <a:r>
              <a:rPr lang="en-US" sz="1400" b="1" dirty="0">
                <a:latin typeface="Arial" charset="0"/>
                <a:cs typeface="Arial" charset="0"/>
                <a:sym typeface="Arial" charset="0"/>
              </a:rPr>
              <a:t>net-metering policies </a:t>
            </a:r>
            <a:r>
              <a:rPr lang="en-US" sz="1400" dirty="0">
                <a:latin typeface="Arial" charset="0"/>
                <a:cs typeface="Arial" charset="0"/>
                <a:sym typeface="Arial" charset="0"/>
              </a:rPr>
              <a:t>promote </a:t>
            </a:r>
            <a:r>
              <a:rPr lang="en-US" sz="1400" dirty="0">
                <a:solidFill>
                  <a:srgbClr val="3366FF"/>
                </a:solidFill>
                <a:latin typeface="Arial" charset="0"/>
                <a:cs typeface="Arial" charset="0"/>
                <a:sym typeface="Arial" charset="0"/>
              </a:rPr>
              <a:t>small-scale </a:t>
            </a:r>
            <a:r>
              <a:rPr lang="en-US" sz="1400" dirty="0">
                <a:solidFill>
                  <a:srgbClr val="000000"/>
                </a:solidFill>
                <a:latin typeface="Arial" charset="0"/>
                <a:cs typeface="Arial" charset="0"/>
                <a:sym typeface="Arial" charset="0"/>
              </a:rPr>
              <a:t>renewables:</a:t>
            </a:r>
            <a:endParaRPr lang="en-US" sz="1400" dirty="0">
              <a:latin typeface="Arial" charset="0"/>
              <a:cs typeface="Arial" charset="0"/>
              <a:sym typeface="Arial" charset="0"/>
            </a:endParaRPr>
          </a:p>
          <a:p>
            <a:pPr defTabSz="455870"/>
            <a:r>
              <a:rPr lang="en-US" dirty="0" smtClean="0">
                <a:solidFill>
                  <a:srgbClr val="000000"/>
                </a:solidFill>
                <a:latin typeface="Arial" charset="0"/>
                <a:cs typeface="Arial" charset="0"/>
                <a:sym typeface="Arial" charset="0"/>
              </a:rPr>
              <a:t>---Net-metering is designed to reduce a utility customer’s electric bills</a:t>
            </a:r>
          </a:p>
          <a:p>
            <a:pPr defTabSz="455870"/>
            <a:r>
              <a:rPr lang="en-US" dirty="0" smtClean="0">
                <a:latin typeface="Arial" charset="0"/>
                <a:ea typeface="ＭＳ Ｐゴシック" pitchFamily="34" charset="-128"/>
                <a:cs typeface="Arial" charset="0"/>
              </a:rPr>
              <a:t>---Net-metering is not designed for owners of commercial and multi-tenant </a:t>
            </a:r>
            <a:r>
              <a:rPr lang="en-US" dirty="0" smtClean="0">
                <a:latin typeface="Arial" charset="0"/>
                <a:cs typeface="Arial" charset="0"/>
              </a:rPr>
              <a:t>properties (where tenants pay the utility bills) </a:t>
            </a:r>
          </a:p>
          <a:p>
            <a:pPr defTabSz="455870"/>
            <a:r>
              <a:rPr lang="en-US" dirty="0" smtClean="0">
                <a:latin typeface="Arial" charset="0"/>
                <a:ea typeface="ＭＳ Ｐゴシック" pitchFamily="34" charset="-128"/>
              </a:rPr>
              <a:t>---Annual on-site energy use generally caps net-metering project size </a:t>
            </a:r>
          </a:p>
          <a:p>
            <a:pPr defTabSz="455870"/>
            <a:r>
              <a:rPr lang="en-US" dirty="0" smtClean="0">
                <a:latin typeface="Arial" charset="0"/>
                <a:ea typeface="ＭＳ Ｐゴシック" pitchFamily="34" charset="-128"/>
              </a:rPr>
              <a:t>---Investors and lenders find a utility customer’s energy savings from net-metering far less attractive than a revenue stream from a stable utility</a:t>
            </a:r>
          </a:p>
          <a:p>
            <a:pPr defTabSz="455870"/>
            <a:endParaRPr lang="en-US" dirty="0" smtClean="0"/>
          </a:p>
          <a:p>
            <a:pPr defTabSz="455870"/>
            <a:endParaRPr lang="en-US" dirty="0" smtClean="0"/>
          </a:p>
          <a:p>
            <a:pPr defTabSz="455870"/>
            <a:r>
              <a:rPr lang="en-US" dirty="0" smtClean="0"/>
              <a:t>(03_gp, 28 May 2013)</a:t>
            </a:r>
          </a:p>
          <a:p>
            <a:endParaRPr lang="en-US" dirty="0"/>
          </a:p>
        </p:txBody>
      </p:sp>
      <p:sp>
        <p:nvSpPr>
          <p:cNvPr id="4" name="Slide Number Placeholder 3"/>
          <p:cNvSpPr>
            <a:spLocks noGrp="1"/>
          </p:cNvSpPr>
          <p:nvPr>
            <p:ph type="sldNum" sz="quarter" idx="10"/>
          </p:nvPr>
        </p:nvSpPr>
        <p:spPr/>
        <p:txBody>
          <a:bodyPr/>
          <a:lstStyle/>
          <a:p>
            <a:pPr>
              <a:defRPr/>
            </a:pPr>
            <a:fld id="{CE76BBF2-AD88-45DB-8FC2-CE44FA0B6AFC}" type="slidenum">
              <a:rPr lang="en-US" smtClean="0"/>
              <a:pPr>
                <a:defRPr/>
              </a:pPr>
              <a:t>5</a:t>
            </a:fld>
            <a:endParaRPr lang="en-US" dirty="0"/>
          </a:p>
        </p:txBody>
      </p:sp>
    </p:spTree>
    <p:extLst>
      <p:ext uri="{BB962C8B-B14F-4D97-AF65-F5344CB8AC3E}">
        <p14:creationId xmlns:p14="http://schemas.microsoft.com/office/powerpoint/2010/main" val="232282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(Los Angeles, CA – November 13, 2013)  Today, the UCLA </a:t>
            </a:r>
            <a:r>
              <a:rPr lang="en-US" dirty="0" err="1" smtClean="0">
                <a:effectLst/>
              </a:rPr>
              <a:t>Luskin</a:t>
            </a:r>
            <a:r>
              <a:rPr lang="en-US" dirty="0" smtClean="0">
                <a:effectLst/>
              </a:rPr>
              <a:t> Center for Innovation and the Environmental Defense Fund released a set of maps titled </a:t>
            </a:r>
            <a:r>
              <a:rPr lang="en-US" sz="1200" kern="1200" dirty="0" smtClean="0">
                <a:solidFill>
                  <a:schemeClr val="tx1"/>
                </a:solidFill>
                <a:effectLst/>
                <a:latin typeface="+mn-lt"/>
                <a:ea typeface="+mn-ea"/>
                <a:cs typeface="+mn-cs"/>
                <a:hlinkClick r:id="rId3"/>
              </a:rPr>
              <a:t>“Los Angeles Solar and Efficiency Report (LASER)</a:t>
            </a:r>
            <a:r>
              <a:rPr lang="en-US" dirty="0" smtClean="0">
                <a:effectLst/>
              </a:rPr>
              <a:t>: Atlas of Investment Potential for LA County,” which shows that nearly 29,000 local job years could be created if merely 5 percent of the rooftop solar energy generating potential in LA County was realized. </a:t>
            </a:r>
          </a:p>
          <a:p>
            <a:endParaRPr lang="en-US" dirty="0" smtClean="0"/>
          </a:p>
          <a:p>
            <a:r>
              <a:rPr lang="en-US" dirty="0" smtClean="0">
                <a:effectLst/>
              </a:rPr>
              <a:t>Capturing this 5 percent of solar capacity would reduce carbon dioxide emissions by 1.25 million tons, equivalent to avoiding the emissions of more than 250,000 cars annually. </a:t>
            </a:r>
          </a:p>
          <a:p>
            <a:endParaRPr lang="en-US" dirty="0" smtClean="0"/>
          </a:p>
          <a:p>
            <a:r>
              <a:rPr lang="en-US" dirty="0" smtClean="0">
                <a:effectLst/>
              </a:rPr>
              <a:t>LASER maps also indicate that nearly 1.5 million buildings in LA County were built before energy efficiency codes went into effect. This means that 80% of all buildings in LA County have elevated potential for cost-saving, energy efficiency investments.</a:t>
            </a:r>
          </a:p>
          <a:p>
            <a:endParaRPr lang="en-US" dirty="0" smtClean="0"/>
          </a:p>
          <a:p>
            <a:r>
              <a:rPr lang="en-US" dirty="0" smtClean="0">
                <a:effectLst/>
              </a:rPr>
              <a:t>The LASER Atlas contains profiles of 9 sub-regions across LA County, mapping the areas in each sub-region where there is elevated potential for solar generation and energy efficiency improvements for local buildings. The LASER Atlas also identifies where these investments are needed the most. There is significant overlap between areas of strong physical potential as defined by infrastructure, and disadvantaged areas as identified by environmental health and socioeconomic data.  </a:t>
            </a:r>
            <a:endParaRPr lang="en-US" dirty="0" smtClean="0"/>
          </a:p>
          <a:p>
            <a:r>
              <a:rPr lang="en-US" dirty="0" smtClean="0">
                <a:effectLst/>
              </a:rPr>
              <a:t>EDF commissioned and the </a:t>
            </a:r>
            <a:r>
              <a:rPr lang="en-US" dirty="0" err="1" smtClean="0">
                <a:effectLst/>
              </a:rPr>
              <a:t>Luskin</a:t>
            </a:r>
            <a:r>
              <a:rPr lang="en-US" dirty="0" smtClean="0">
                <a:effectLst/>
              </a:rPr>
              <a:t> Center produced the LASER Atlas to provide a tool to help local decision-makers and community members think strategically about investing new state funding. In particular, cap-and-trade proceeds stemming from AB 32, the California Global Warming Solutions Act, and Proposition 39, the California Clean Energy Jobs Act, will results in billions of dollars to mitigate climate change pollution, expand renewable energy generation, and create jobs in California.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6</a:t>
            </a:fld>
            <a:endParaRPr lang="en-US"/>
          </a:p>
        </p:txBody>
      </p:sp>
    </p:spTree>
    <p:extLst>
      <p:ext uri="{BB962C8B-B14F-4D97-AF65-F5344CB8AC3E}">
        <p14:creationId xmlns:p14="http://schemas.microsoft.com/office/powerpoint/2010/main" val="109329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98563" y="701675"/>
            <a:ext cx="4683125" cy="351155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3916" tIns="46958" rIns="93916" bIns="46958" numCol="1" anchor="t" anchorCtr="0" compatLnSpc="1">
            <a:prstTxWarp prst="textNoShape">
              <a:avLst/>
            </a:prstTxWarp>
          </a:bodyPr>
          <a:lstStyle/>
          <a:p>
            <a:pPr eaLnBrk="1" hangingPunct="1">
              <a:lnSpc>
                <a:spcPct val="90000"/>
              </a:lnSpc>
              <a:spcBef>
                <a:spcPct val="0"/>
              </a:spcBef>
            </a:pPr>
            <a:r>
              <a:rPr lang="en-US" smtClean="0"/>
              <a:t>(cl_04a, 12 Jan 2012)</a:t>
            </a:r>
          </a:p>
          <a:p>
            <a:pPr>
              <a:lnSpc>
                <a:spcPct val="90000"/>
              </a:lnSpc>
              <a:spcBef>
                <a:spcPct val="0"/>
              </a:spcBef>
            </a:pPr>
            <a:r>
              <a:rPr lang="en-US" smtClean="0"/>
              <a:t>To lay the groundwork, this slide represents the ultimate Clean Coalition vision.</a:t>
            </a:r>
          </a:p>
          <a:p>
            <a:pPr>
              <a:lnSpc>
                <a:spcPct val="90000"/>
              </a:lnSpc>
              <a:spcBef>
                <a:spcPct val="0"/>
              </a:spcBef>
            </a:pPr>
            <a:r>
              <a:rPr lang="en-US" smtClean="0"/>
              <a:t>This is what a smart energy future looks like.</a:t>
            </a:r>
          </a:p>
          <a:p>
            <a:pPr>
              <a:lnSpc>
                <a:spcPct val="90000"/>
              </a:lnSpc>
              <a:spcBef>
                <a:spcPct val="0"/>
              </a:spcBef>
            </a:pPr>
            <a:r>
              <a:rPr lang="en-US" smtClean="0"/>
              <a:t>The key components will be:</a:t>
            </a:r>
          </a:p>
          <a:p>
            <a:pPr>
              <a:lnSpc>
                <a:spcPct val="90000"/>
              </a:lnSpc>
              <a:spcBef>
                <a:spcPct val="0"/>
              </a:spcBef>
            </a:pPr>
            <a:r>
              <a:rPr lang="en-US" smtClean="0"/>
              <a:t>Distributed Generation + Demand Response + Energy Storage + Electrical Vehicle + overall Monitoring Communications and Controls or MC2 for short.</a:t>
            </a:r>
          </a:p>
          <a:p>
            <a:pPr>
              <a:lnSpc>
                <a:spcPct val="90000"/>
              </a:lnSpc>
              <a:spcBef>
                <a:spcPct val="0"/>
              </a:spcBef>
            </a:pPr>
            <a:endParaRPr lang="en-US" smtClean="0"/>
          </a:p>
          <a:p>
            <a:pPr>
              <a:lnSpc>
                <a:spcPct val="90000"/>
              </a:lnSpc>
              <a:spcBef>
                <a:spcPct val="0"/>
              </a:spcBef>
            </a:pPr>
            <a:r>
              <a:rPr lang="en-US" smtClean="0"/>
              <a:t>The Clean Coalition envisions a future where these components are no longer treated as independent silos.  These components will work seamlessly together, using information technology to locally control, create and balance supply and demand of electricity.</a:t>
            </a:r>
          </a:p>
          <a:p>
            <a:pPr>
              <a:lnSpc>
                <a:spcPct val="90000"/>
              </a:lnSpc>
              <a:spcBef>
                <a:spcPct val="0"/>
              </a:spcBef>
            </a:pPr>
            <a:endParaRPr lang="en-US" smtClean="0"/>
          </a:p>
          <a:p>
            <a:pPr>
              <a:lnSpc>
                <a:spcPct val="90000"/>
              </a:lnSpc>
              <a:spcBef>
                <a:spcPct val="0"/>
              </a:spcBef>
            </a:pPr>
            <a:r>
              <a:rPr lang="en-US" smtClean="0"/>
              <a:t>What this slide also shows is the huge market opportunity for the transition.  There is a $6 trillion dollar energy market AND it will transition to a smart energy future – and there are three key drivers behind that:</a:t>
            </a:r>
          </a:p>
          <a:p>
            <a:pPr>
              <a:lnSpc>
                <a:spcPct val="90000"/>
              </a:lnSpc>
              <a:spcBef>
                <a:spcPct val="0"/>
              </a:spcBef>
            </a:pPr>
            <a:r>
              <a:rPr lang="en-US" smtClean="0"/>
              <a:t>Economic sensibility</a:t>
            </a:r>
          </a:p>
          <a:p>
            <a:pPr>
              <a:lnSpc>
                <a:spcPct val="90000"/>
              </a:lnSpc>
              <a:spcBef>
                <a:spcPct val="0"/>
              </a:spcBef>
            </a:pPr>
            <a:r>
              <a:rPr lang="en-US" smtClean="0"/>
              <a:t>Energy security</a:t>
            </a:r>
          </a:p>
          <a:p>
            <a:pPr>
              <a:lnSpc>
                <a:spcPct val="90000"/>
              </a:lnSpc>
              <a:spcBef>
                <a:spcPct val="0"/>
              </a:spcBef>
            </a:pPr>
            <a:r>
              <a:rPr lang="en-US" smtClean="0"/>
              <a:t>Environmental sustainability</a:t>
            </a:r>
          </a:p>
          <a:p>
            <a:pPr>
              <a:lnSpc>
                <a:spcPct val="90000"/>
              </a:lnSpc>
              <a:spcBef>
                <a:spcPct val="0"/>
              </a:spcBef>
            </a:pPr>
            <a:endParaRPr lang="en-US" smtClean="0"/>
          </a:p>
          <a:p>
            <a:pPr>
              <a:lnSpc>
                <a:spcPct val="90000"/>
              </a:lnSpc>
              <a:spcBef>
                <a:spcPct val="0"/>
              </a:spcBef>
            </a:pPr>
            <a:r>
              <a:rPr lang="en-US" smtClean="0"/>
              <a:t>Regardless of your political affiliation, one of these drivers or a combination there of, will take us to this future.  </a:t>
            </a:r>
          </a:p>
          <a:p>
            <a:pPr>
              <a:lnSpc>
                <a:spcPct val="90000"/>
              </a:lnSpc>
              <a:spcBef>
                <a:spcPct val="0"/>
              </a:spcBef>
            </a:pPr>
            <a:endParaRPr lang="en-US" smtClean="0"/>
          </a:p>
          <a:p>
            <a:pPr>
              <a:lnSpc>
                <a:spcPct val="90000"/>
              </a:lnSpc>
              <a:spcBef>
                <a:spcPct val="0"/>
              </a:spcBef>
            </a:pPr>
            <a:r>
              <a:rPr lang="en-US" smtClean="0"/>
              <a:t>The only question is how painful will this transition be, how fast will it happen, and who’s going to win all the economic benefits.</a:t>
            </a:r>
          </a:p>
        </p:txBody>
      </p:sp>
      <p:sp>
        <p:nvSpPr>
          <p:cNvPr id="29699" name="Slide Number Placeholder 3"/>
          <p:cNvSpPr txBox="1">
            <a:spLocks noGrp="1"/>
          </p:cNvSpPr>
          <p:nvPr/>
        </p:nvSpPr>
        <p:spPr bwMode="auto">
          <a:xfrm>
            <a:off x="4008706" y="8893296"/>
            <a:ext cx="3066733" cy="468154"/>
          </a:xfrm>
          <a:prstGeom prst="rect">
            <a:avLst/>
          </a:prstGeom>
          <a:noFill/>
          <a:ln w="9525">
            <a:noFill/>
            <a:miter lim="800000"/>
            <a:headEnd/>
            <a:tailEnd/>
          </a:ln>
        </p:spPr>
        <p:txBody>
          <a:bodyPr lIns="93916" tIns="46958" rIns="93916" bIns="46958" anchor="b"/>
          <a:lstStyle/>
          <a:p>
            <a:pPr algn="r" defTabSz="443531"/>
            <a:fld id="{7642A50C-BD33-44E6-8165-C292B934BFC2}" type="slidenum">
              <a:rPr lang="en-US" sz="1200">
                <a:latin typeface="Calibri" pitchFamily="34" charset="0"/>
              </a:rPr>
              <a:pPr algn="r" defTabSz="443531"/>
              <a:t>7</a:t>
            </a:fld>
            <a:endParaRPr lang="en-US" sz="12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make this simple, just look at the arrow on the right.  The goal of the Community </a:t>
            </a:r>
            <a:r>
              <a:rPr lang="en-US" baseline="0" dirty="0" err="1" smtClean="0"/>
              <a:t>Microgrid</a:t>
            </a:r>
            <a:r>
              <a:rPr lang="en-US" baseline="0" dirty="0" smtClean="0"/>
              <a:t> Initiative is in the arrow:  to modernize the distribution grid with more clean energy, improved grid performance, and stronger long-term economics.  We do this by focusing on the four objectives on the left, which are…</a:t>
            </a:r>
            <a:endParaRPr lang="en-US" dirty="0" smtClean="0"/>
          </a:p>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an example from our grid modeling work for the Water and Power Authority of the US Virgin Islands that shows how advanced inverters paired with local solar or storage can manage voltage issues.</a:t>
            </a:r>
          </a:p>
          <a:p>
            <a:endParaRPr lang="en-US" baseline="0" dirty="0" smtClean="0"/>
          </a:p>
          <a:p>
            <a:r>
              <a:rPr lang="en-US" baseline="0" dirty="0" smtClean="0"/>
              <a:t>High levels of solar PV can cause overvoltage.  In the top image, 20 MW of solar has no impact at 6am.  In the second image, 20MW of PV causes overvoltage at noon.  The third image shows that adding advanced inverters set at 0.9 power factor stabilizes voltage under the same conditions above.</a:t>
            </a:r>
          </a:p>
          <a:p>
            <a:endParaRPr lang="en-US" baseline="0" dirty="0" smtClean="0"/>
          </a:p>
          <a:p>
            <a:r>
              <a:rPr lang="en-US" sz="1200" kern="1200" dirty="0" smtClean="0">
                <a:solidFill>
                  <a:schemeClr val="tx1"/>
                </a:solidFill>
                <a:latin typeface="+mn-lt"/>
                <a:ea typeface="+mn-ea"/>
                <a:cs typeface="+mn-cs"/>
              </a:rPr>
              <a:t>It is worth</a:t>
            </a:r>
            <a:r>
              <a:rPr lang="en-US" sz="1200" kern="1200" baseline="0" dirty="0" smtClean="0">
                <a:solidFill>
                  <a:schemeClr val="tx1"/>
                </a:solidFill>
                <a:latin typeface="+mn-lt"/>
                <a:ea typeface="+mn-ea"/>
                <a:cs typeface="+mn-cs"/>
              </a:rPr>
              <a:t> noting that </a:t>
            </a:r>
            <a:r>
              <a:rPr lang="en-US" sz="1200" kern="1200" dirty="0" smtClean="0">
                <a:solidFill>
                  <a:schemeClr val="tx1"/>
                </a:solidFill>
                <a:latin typeface="+mn-lt"/>
                <a:ea typeface="+mn-ea"/>
                <a:cs typeface="+mn-cs"/>
              </a:rPr>
              <a:t>20 MW PV means that the PV would essentially be powering the entire Island of St. John at noon on the modeled day.  St. John has an average load of about 10 MW and achieving the 25% threshold requires about 12 </a:t>
            </a:r>
            <a:r>
              <a:rPr lang="en-US" sz="1200" kern="1200" dirty="0" err="1" smtClean="0">
                <a:solidFill>
                  <a:schemeClr val="tx1"/>
                </a:solidFill>
                <a:latin typeface="+mn-lt"/>
                <a:ea typeface="+mn-ea"/>
                <a:cs typeface="+mn-cs"/>
              </a:rPr>
              <a:t>MWdc</a:t>
            </a:r>
            <a:r>
              <a:rPr lang="en-US" sz="1200" kern="1200" dirty="0" smtClean="0">
                <a:solidFill>
                  <a:schemeClr val="tx1"/>
                </a:solidFill>
                <a:latin typeface="+mn-lt"/>
                <a:ea typeface="+mn-ea"/>
                <a:cs typeface="+mn-cs"/>
              </a:rPr>
              <a:t> of PV.  It is also worth noting that the 20 MW of PV has been evenly spread across the three feeders. </a:t>
            </a:r>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9</a:t>
            </a:fld>
            <a:endParaRPr lang="en-US"/>
          </a:p>
        </p:txBody>
      </p:sp>
    </p:spTree>
    <p:extLst>
      <p:ext uri="{BB962C8B-B14F-4D97-AF65-F5344CB8AC3E}">
        <p14:creationId xmlns:p14="http://schemas.microsoft.com/office/powerpoint/2010/main" val="247467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B0249F-5CDF-5649-A443-FC47281D5A5D}" type="datetimeFigureOut">
              <a:rPr lang="en-US" smtClean="0"/>
              <a:pPr/>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49708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0249F-5CDF-5649-A443-FC47281D5A5D}" type="datetimeFigureOut">
              <a:rPr lang="en-US" smtClean="0"/>
              <a:pPr/>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76209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0249F-5CDF-5649-A443-FC47281D5A5D}" type="datetimeFigureOut">
              <a:rPr lang="en-US" smtClean="0"/>
              <a:pPr/>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577034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9_Title, Text and Chart">
    <p:spTree>
      <p:nvGrpSpPr>
        <p:cNvPr id="1" name=""/>
        <p:cNvGrpSpPr/>
        <p:nvPr/>
      </p:nvGrpSpPr>
      <p:grpSpPr>
        <a:xfrm>
          <a:off x="0" y="0"/>
          <a:ext cx="0" cy="0"/>
          <a:chOff x="0" y="0"/>
          <a:chExt cx="0" cy="0"/>
        </a:xfrm>
      </p:grpSpPr>
      <p:sp>
        <p:nvSpPr>
          <p:cNvPr id="4" name="Rectangle 4"/>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p:nvSpPr>
        <p:spPr>
          <a:xfrm>
            <a:off x="0" y="6488113"/>
            <a:ext cx="4724400" cy="336550"/>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cs typeface="Arial" pitchFamily="34" charset="0"/>
              </a:rPr>
              <a:t>Making Clean Local Energy Accessible Now</a:t>
            </a:r>
            <a:endParaRPr lang="en-CA">
              <a:solidFill>
                <a:srgbClr val="595959"/>
              </a:solidFill>
              <a:latin typeface="+mn-lt"/>
              <a:cs typeface="Arial" pitchFamily="34" charset="0"/>
            </a:endParaRPr>
          </a:p>
        </p:txBody>
      </p:sp>
      <p:sp>
        <p:nvSpPr>
          <p:cNvPr id="6" name="Rectangle 6"/>
          <p:cNvSpPr>
            <a:spLocks noChangeArrowheads="1"/>
          </p:cNvSpPr>
          <p:nvPr/>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rPr>
              <a:t> </a:t>
            </a:r>
          </a:p>
        </p:txBody>
      </p:sp>
      <p:sp>
        <p:nvSpPr>
          <p:cNvPr id="7" name="Slide Number Placeholder 3"/>
          <p:cNvSpPr txBox="1">
            <a:spLocks/>
          </p:cNvSpPr>
          <p:nvPr/>
        </p:nvSpPr>
        <p:spPr bwMode="auto">
          <a:xfrm>
            <a:off x="8534400" y="6492875"/>
            <a:ext cx="457200" cy="365125"/>
          </a:xfrm>
          <a:prstGeom prst="rect">
            <a:avLst/>
          </a:prstGeom>
          <a:noFill/>
          <a:ln w="9525">
            <a:noFill/>
            <a:miter lim="800000"/>
            <a:headEnd/>
            <a:tailEnd/>
          </a:ln>
        </p:spPr>
        <p:txBody>
          <a:bodyPr/>
          <a:lstStyle/>
          <a:p>
            <a:pPr algn="r" fontAlgn="auto">
              <a:spcBef>
                <a:spcPts val="0"/>
              </a:spcBef>
              <a:spcAft>
                <a:spcPts val="0"/>
              </a:spcAft>
              <a:defRPr/>
            </a:pPr>
            <a:fld id="{25ECF004-2F5D-416B-8086-41D1EB82224A}" type="slidenum">
              <a:rPr lang="en-US" sz="1200">
                <a:latin typeface="+mn-lt"/>
                <a:cs typeface="Arial" pitchFamily="34" charset="0"/>
              </a:rPr>
              <a:pPr algn="r" fontAlgn="auto">
                <a:spcBef>
                  <a:spcPts val="0"/>
                </a:spcBef>
                <a:spcAft>
                  <a:spcPts val="0"/>
                </a:spcAft>
                <a:defRPr/>
              </a:pPr>
              <a:t>‹#›</a:t>
            </a:fld>
            <a:endParaRPr lang="en-US" sz="1200">
              <a:solidFill>
                <a:srgbClr val="013D21"/>
              </a:solidFill>
              <a:latin typeface="Informatic"/>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1394741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3124200"/>
            <a:ext cx="9144000" cy="3352800"/>
          </a:xfrm>
          <a:prstGeom prst="rect">
            <a:avLst/>
          </a:prstGeom>
          <a:solidFill>
            <a:srgbClr val="249CFF"/>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 name="Rectangle 3"/>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4"/>
          <p:cNvSpPr txBox="1"/>
          <p:nvPr/>
        </p:nvSpPr>
        <p:spPr>
          <a:xfrm>
            <a:off x="0" y="6488113"/>
            <a:ext cx="5562600" cy="366712"/>
          </a:xfrm>
          <a:prstGeom prst="rect">
            <a:avLst/>
          </a:prstGeom>
          <a:noFill/>
        </p:spPr>
        <p:txBody>
          <a:bodyPr>
            <a:spAutoFit/>
          </a:bodyPr>
          <a:lstStyle/>
          <a:p>
            <a:pPr fontAlgn="auto">
              <a:spcBef>
                <a:spcPts val="0"/>
              </a:spcBef>
              <a:spcAft>
                <a:spcPts val="0"/>
              </a:spcAft>
              <a:defRPr/>
            </a:pPr>
            <a:r>
              <a:rPr lang="en-CA">
                <a:solidFill>
                  <a:srgbClr val="595959"/>
                </a:solidFill>
                <a:latin typeface="+mn-lt"/>
              </a:rPr>
              <a:t>Making Clean Local Energy Accessible Now</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746720329"/>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Title, Text and Chart">
    <p:spTree>
      <p:nvGrpSpPr>
        <p:cNvPr id="1" name=""/>
        <p:cNvGrpSpPr/>
        <p:nvPr/>
      </p:nvGrpSpPr>
      <p:grpSpPr>
        <a:xfrm>
          <a:off x="0" y="0"/>
          <a:ext cx="0" cy="0"/>
          <a:chOff x="0" y="0"/>
          <a:chExt cx="0" cy="0"/>
        </a:xfrm>
      </p:grpSpPr>
      <p:sp>
        <p:nvSpPr>
          <p:cNvPr id="4" name="Rectangle 4"/>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p:nvSpPr>
        <p:spPr>
          <a:xfrm>
            <a:off x="0" y="6488113"/>
            <a:ext cx="4724400" cy="336550"/>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ea typeface="+mn-ea"/>
                <a:cs typeface="Arial" pitchFamily="34" charset="0"/>
              </a:rPr>
              <a:t>Making Clean Local Energy Accessible Now</a:t>
            </a:r>
            <a:endParaRPr lang="en-CA">
              <a:solidFill>
                <a:srgbClr val="595959"/>
              </a:solidFill>
              <a:latin typeface="+mn-lt"/>
              <a:ea typeface="+mn-ea"/>
              <a:cs typeface="Arial" pitchFamily="34" charset="0"/>
            </a:endParaRPr>
          </a:p>
        </p:txBody>
      </p:sp>
      <p:sp>
        <p:nvSpPr>
          <p:cNvPr id="6" name="Rectangle 6"/>
          <p:cNvSpPr>
            <a:spLocks noChangeArrowheads="1"/>
          </p:cNvSpPr>
          <p:nvPr/>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ea typeface="+mn-ea"/>
                <a:cs typeface="+mn-cs"/>
              </a:rPr>
              <a:t> </a:t>
            </a:r>
          </a:p>
        </p:txBody>
      </p:sp>
      <p:sp>
        <p:nvSpPr>
          <p:cNvPr id="7" name="Slide Number Placeholder 3"/>
          <p:cNvSpPr txBox="1">
            <a:spLocks/>
          </p:cNvSpPr>
          <p:nvPr/>
        </p:nvSpPr>
        <p:spPr bwMode="auto">
          <a:xfrm>
            <a:off x="8534400" y="6492875"/>
            <a:ext cx="457200" cy="365125"/>
          </a:xfrm>
          <a:prstGeom prst="rect">
            <a:avLst/>
          </a:prstGeom>
          <a:noFill/>
          <a:ln w="9525">
            <a:noFill/>
            <a:miter lim="800000"/>
            <a:headEnd/>
            <a:tailEnd/>
          </a:ln>
        </p:spPr>
        <p:txBody>
          <a:bodyPr/>
          <a:lstStyle/>
          <a:p>
            <a:pPr algn="r" fontAlgn="auto">
              <a:spcBef>
                <a:spcPts val="0"/>
              </a:spcBef>
              <a:spcAft>
                <a:spcPts val="0"/>
              </a:spcAft>
              <a:defRPr/>
            </a:pPr>
            <a:fld id="{6D9F7E41-FF19-4C20-8D44-DFE2DB6620F9}" type="slidenum">
              <a:rPr lang="en-US" sz="1200">
                <a:latin typeface="+mn-lt"/>
                <a:ea typeface="+mn-ea"/>
                <a:cs typeface="Arial" pitchFamily="34" charset="0"/>
              </a:rPr>
              <a:pPr algn="r" fontAlgn="auto">
                <a:spcBef>
                  <a:spcPts val="0"/>
                </a:spcBef>
                <a:spcAft>
                  <a:spcPts val="0"/>
                </a:spcAft>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0_Title, Text and Chart">
    <p:spTree>
      <p:nvGrpSpPr>
        <p:cNvPr id="1" name=""/>
        <p:cNvGrpSpPr/>
        <p:nvPr/>
      </p:nvGrpSpPr>
      <p:grpSpPr>
        <a:xfrm>
          <a:off x="0" y="0"/>
          <a:ext cx="0" cy="0"/>
          <a:chOff x="0" y="0"/>
          <a:chExt cx="0" cy="0"/>
        </a:xfrm>
      </p:grpSpPr>
      <p:sp>
        <p:nvSpPr>
          <p:cNvPr id="5" name="Rectangle 4"/>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576449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413912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0249F-5CDF-5649-A443-FC47281D5A5D}" type="datetimeFigureOut">
              <a:rPr lang="en-US" smtClean="0"/>
              <a:pPr/>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170112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0249F-5CDF-5649-A443-FC47281D5A5D}" type="datetimeFigureOut">
              <a:rPr lang="en-US" smtClean="0"/>
              <a:pPr/>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11906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B0249F-5CDF-5649-A443-FC47281D5A5D}" type="datetimeFigureOut">
              <a:rPr lang="en-US" smtClean="0"/>
              <a:pPr/>
              <a:t>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105410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0249F-5CDF-5649-A443-FC47281D5A5D}" type="datetimeFigureOut">
              <a:rPr lang="en-US" smtClean="0"/>
              <a:pPr/>
              <a:t>6/11/14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31511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0249F-5CDF-5649-A443-FC47281D5A5D}" type="datetimeFigureOut">
              <a:rPr lang="en-US" smtClean="0"/>
              <a:pPr/>
              <a:t>6/11/14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67651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0249F-5CDF-5649-A443-FC47281D5A5D}" type="datetimeFigureOut">
              <a:rPr lang="en-US" smtClean="0"/>
              <a:pPr/>
              <a:t>6/11/14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18217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0249F-5CDF-5649-A443-FC47281D5A5D}" type="datetimeFigureOut">
              <a:rPr lang="en-US" smtClean="0"/>
              <a:pPr/>
              <a:t>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409494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0249F-5CDF-5649-A443-FC47281D5A5D}" type="datetimeFigureOut">
              <a:rPr lang="en-US" smtClean="0"/>
              <a:pPr/>
              <a:t>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8428512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0249F-5CDF-5649-A443-FC47281D5A5D}" type="datetimeFigureOut">
              <a:rPr lang="en-US" smtClean="0"/>
              <a:pPr/>
              <a:t>6/11/14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962B8-317D-A441-B73E-3B6B3FDAB557}" type="slidenum">
              <a:rPr lang="en-US" smtClean="0"/>
              <a:pPr/>
              <a:t>‹#›</a:t>
            </a:fld>
            <a:endParaRPr lang="en-US"/>
          </a:p>
        </p:txBody>
      </p:sp>
    </p:spTree>
    <p:extLst>
      <p:ext uri="{BB962C8B-B14F-4D97-AF65-F5344CB8AC3E}">
        <p14:creationId xmlns:p14="http://schemas.microsoft.com/office/powerpoint/2010/main" val="123392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73" r:id="rId15"/>
    <p:sldLayoutId id="2147483675"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pn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3.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5.tif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8.pn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1.png"/><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1.tiff"/><Relationship Id="rId4" Type="http://schemas.openxmlformats.org/officeDocument/2006/relationships/image" Target="../media/image1.png"/><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p:cNvSpPr txBox="1">
            <a:spLocks noChangeArrowheads="1"/>
          </p:cNvSpPr>
          <p:nvPr/>
        </p:nvSpPr>
        <p:spPr bwMode="auto">
          <a:xfrm>
            <a:off x="5422900" y="6461125"/>
            <a:ext cx="3505200" cy="369888"/>
          </a:xfrm>
          <a:prstGeom prst="rect">
            <a:avLst/>
          </a:prstGeom>
          <a:noFill/>
          <a:ln w="9525">
            <a:noFill/>
            <a:miter lim="800000"/>
            <a:headEnd/>
            <a:tailEnd/>
          </a:ln>
        </p:spPr>
        <p:txBody>
          <a:bodyPr>
            <a:spAutoFit/>
          </a:bodyPr>
          <a:lstStyle/>
          <a:p>
            <a:pPr algn="r"/>
            <a:r>
              <a:rPr lang="en-US" dirty="0" smtClean="0">
                <a:solidFill>
                  <a:srgbClr val="464646"/>
                </a:solidFill>
                <a:latin typeface="Informatic"/>
              </a:rPr>
              <a:t>June 12, </a:t>
            </a:r>
            <a:r>
              <a:rPr lang="en-US" dirty="0" smtClean="0">
                <a:solidFill>
                  <a:srgbClr val="464646"/>
                </a:solidFill>
                <a:latin typeface="Informatic"/>
              </a:rPr>
              <a:t>2014</a:t>
            </a:r>
            <a:endParaRPr lang="en-US" dirty="0">
              <a:solidFill>
                <a:srgbClr val="464646"/>
              </a:solidFill>
              <a:latin typeface="Informatic"/>
            </a:endParaRPr>
          </a:p>
        </p:txBody>
      </p:sp>
      <p:sp>
        <p:nvSpPr>
          <p:cNvPr id="16388" name="TextBox 6"/>
          <p:cNvSpPr txBox="1">
            <a:spLocks noChangeArrowheads="1"/>
          </p:cNvSpPr>
          <p:nvPr/>
        </p:nvSpPr>
        <p:spPr bwMode="auto">
          <a:xfrm>
            <a:off x="0" y="2578100"/>
            <a:ext cx="9144000" cy="1015663"/>
          </a:xfrm>
          <a:prstGeom prst="rect">
            <a:avLst/>
          </a:prstGeom>
          <a:noFill/>
          <a:ln w="9525">
            <a:noFill/>
            <a:miter lim="800000"/>
            <a:headEnd/>
            <a:tailEnd/>
          </a:ln>
        </p:spPr>
        <p:txBody>
          <a:bodyPr wrap="square">
            <a:spAutoFit/>
          </a:bodyPr>
          <a:lstStyle/>
          <a:p>
            <a:pPr algn="ctr"/>
            <a:r>
              <a:rPr lang="en-US" sz="3200" dirty="0" smtClean="0">
                <a:solidFill>
                  <a:srgbClr val="535353"/>
                </a:solidFill>
                <a:latin typeface="Helvetica" pitchFamily="34" charset="0"/>
              </a:rPr>
              <a:t>Community </a:t>
            </a:r>
            <a:r>
              <a:rPr lang="en-US" sz="3200" dirty="0" err="1" smtClean="0">
                <a:solidFill>
                  <a:srgbClr val="535353"/>
                </a:solidFill>
                <a:latin typeface="Helvetica" pitchFamily="34" charset="0"/>
              </a:rPr>
              <a:t>Microgrid</a:t>
            </a:r>
            <a:r>
              <a:rPr lang="en-US" sz="3200" dirty="0" smtClean="0">
                <a:solidFill>
                  <a:srgbClr val="535353"/>
                </a:solidFill>
                <a:latin typeface="Helvetica" pitchFamily="34" charset="0"/>
              </a:rPr>
              <a:t> Initiative</a:t>
            </a:r>
          </a:p>
          <a:p>
            <a:pPr algn="ctr"/>
            <a:r>
              <a:rPr lang="en-US" sz="2800" dirty="0" smtClean="0">
                <a:solidFill>
                  <a:schemeClr val="bg1"/>
                </a:solidFill>
                <a:latin typeface="Helvetica" charset="0"/>
              </a:rPr>
              <a:t>Overview for LPA</a:t>
            </a:r>
            <a:endParaRPr lang="en-US" sz="3200" dirty="0" smtClean="0">
              <a:latin typeface="Helvetica" charset="0"/>
            </a:endParaRPr>
          </a:p>
        </p:txBody>
      </p:sp>
      <p:pic>
        <p:nvPicPr>
          <p:cNvPr id="2" name="Picture 1" descr="Clean Coalition Logo_updated yellow.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13467" y="685292"/>
            <a:ext cx="5342108" cy="978408"/>
          </a:xfrm>
          <a:prstGeom prst="rect">
            <a:avLst/>
          </a:prstGeom>
        </p:spPr>
      </p:pic>
      <p:sp>
        <p:nvSpPr>
          <p:cNvPr id="6" name="TextBox 4"/>
          <p:cNvSpPr txBox="1">
            <a:spLocks noChangeArrowheads="1"/>
          </p:cNvSpPr>
          <p:nvPr/>
        </p:nvSpPr>
        <p:spPr bwMode="auto">
          <a:xfrm>
            <a:off x="225552" y="5070348"/>
            <a:ext cx="2771648" cy="1384995"/>
          </a:xfrm>
          <a:prstGeom prst="rect">
            <a:avLst/>
          </a:prstGeom>
          <a:noFill/>
          <a:ln w="9525">
            <a:noFill/>
            <a:miter lim="800000"/>
            <a:headEnd/>
            <a:tailEnd/>
          </a:ln>
        </p:spPr>
        <p:txBody>
          <a:bodyPr wrap="square">
            <a:spAutoFit/>
          </a:bodyPr>
          <a:lstStyle/>
          <a:p>
            <a:r>
              <a:rPr lang="en-US" sz="2000" dirty="0" smtClean="0">
                <a:solidFill>
                  <a:schemeClr val="bg1"/>
                </a:solidFill>
                <a:latin typeface="Informatic"/>
              </a:rPr>
              <a:t>Greg Thomson</a:t>
            </a:r>
            <a:endParaRPr lang="en-US" sz="2000" dirty="0">
              <a:solidFill>
                <a:schemeClr val="bg1"/>
              </a:solidFill>
              <a:latin typeface="Informatic"/>
            </a:endParaRPr>
          </a:p>
          <a:p>
            <a:r>
              <a:rPr lang="en-US" sz="1600" dirty="0" smtClean="0">
                <a:solidFill>
                  <a:schemeClr val="bg1"/>
                </a:solidFill>
                <a:latin typeface="Informatic"/>
              </a:rPr>
              <a:t>Director of Programs</a:t>
            </a:r>
            <a:endParaRPr lang="en-US" sz="1600" dirty="0">
              <a:solidFill>
                <a:schemeClr val="bg1"/>
              </a:solidFill>
              <a:latin typeface="Informatic"/>
            </a:endParaRPr>
          </a:p>
          <a:p>
            <a:r>
              <a:rPr lang="en-US" sz="1600" dirty="0">
                <a:solidFill>
                  <a:schemeClr val="bg1"/>
                </a:solidFill>
                <a:latin typeface="Informatic"/>
              </a:rPr>
              <a:t>Clean Coalition</a:t>
            </a:r>
          </a:p>
          <a:p>
            <a:r>
              <a:rPr lang="en-US" sz="1600" dirty="0" smtClean="0">
                <a:solidFill>
                  <a:schemeClr val="bg1"/>
                </a:solidFill>
                <a:latin typeface="Informatic"/>
              </a:rPr>
              <a:t>415-845-3872 mobile</a:t>
            </a:r>
          </a:p>
          <a:p>
            <a:r>
              <a:rPr lang="en-US" sz="1600" dirty="0" err="1" smtClean="0">
                <a:solidFill>
                  <a:schemeClr val="bg1"/>
                </a:solidFill>
                <a:latin typeface="Informatic"/>
              </a:rPr>
              <a:t>greg@clean-coalition.org</a:t>
            </a:r>
            <a:endParaRPr lang="en-US" sz="1600" dirty="0">
              <a:solidFill>
                <a:schemeClr val="bg1"/>
              </a:solidFill>
              <a:latin typeface="Informatic"/>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a:t>
            </a:r>
            <a:r>
              <a:rPr lang="en-US" dirty="0" err="1" smtClean="0"/>
              <a:t>Microgrid</a:t>
            </a:r>
            <a:r>
              <a:rPr lang="en-US" smtClean="0"/>
              <a:t>:  Hunters </a:t>
            </a:r>
            <a:r>
              <a:rPr lang="en-US" dirty="0" smtClean="0"/>
              <a:t>Point Project</a:t>
            </a:r>
            <a:endParaRPr lang="en-US" dirty="0"/>
          </a:p>
        </p:txBody>
      </p:sp>
      <p:sp>
        <p:nvSpPr>
          <p:cNvPr id="5" name="TextBox 4"/>
          <p:cNvSpPr txBox="1"/>
          <p:nvPr/>
        </p:nvSpPr>
        <p:spPr>
          <a:xfrm>
            <a:off x="0" y="1608161"/>
            <a:ext cx="3810000" cy="369332"/>
          </a:xfrm>
          <a:prstGeom prst="rect">
            <a:avLst/>
          </a:prstGeom>
          <a:noFill/>
        </p:spPr>
        <p:txBody>
          <a:bodyPr wrap="square" rtlCol="0">
            <a:spAutoFit/>
          </a:bodyPr>
          <a:lstStyle/>
          <a:p>
            <a:endParaRPr lang="en-US" dirty="0"/>
          </a:p>
        </p:txBody>
      </p:sp>
      <p:sp>
        <p:nvSpPr>
          <p:cNvPr id="6" name="Content Placeholder 2"/>
          <p:cNvSpPr txBox="1">
            <a:spLocks/>
          </p:cNvSpPr>
          <p:nvPr/>
        </p:nvSpPr>
        <p:spPr bwMode="auto">
          <a:xfrm>
            <a:off x="116017" y="836520"/>
            <a:ext cx="4887783" cy="5310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3"/>
              </a:buBlip>
              <a:defRPr sz="3200">
                <a:solidFill>
                  <a:schemeClr val="tx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33CC33"/>
              </a:buClr>
              <a:buFontTx/>
              <a:buBlip>
                <a:blip r:embed="rId3"/>
              </a:buBlip>
              <a:defRPr sz="2800">
                <a:solidFill>
                  <a:schemeClr val="tx2">
                    <a:lumMod val="65000"/>
                    <a:lumOff val="35000"/>
                  </a:schemeClr>
                </a:solidFill>
                <a:latin typeface="+mn-lt"/>
                <a:ea typeface="+mn-ea"/>
                <a:cs typeface="+mn-cs"/>
              </a:defRPr>
            </a:lvl2pPr>
            <a:lvl3pPr marL="1143000" indent="-228600" algn="l" rtl="0" eaLnBrk="0" fontAlgn="base" hangingPunct="0">
              <a:spcBef>
                <a:spcPct val="20000"/>
              </a:spcBef>
              <a:spcAft>
                <a:spcPct val="0"/>
              </a:spcAft>
              <a:buClr>
                <a:srgbClr val="66FF33"/>
              </a:buClr>
              <a:buFontTx/>
              <a:buBlip>
                <a:blip r:embed="rId3"/>
              </a:buBlip>
              <a:defRPr sz="2400">
                <a:solidFill>
                  <a:schemeClr val="tx2">
                    <a:lumMod val="65000"/>
                    <a:lumOff val="35000"/>
                  </a:schemeClr>
                </a:solidFill>
                <a:latin typeface="+mn-lt"/>
                <a:ea typeface="+mn-ea"/>
                <a:cs typeface="+mn-cs"/>
              </a:defRPr>
            </a:lvl3pPr>
            <a:lvl4pPr marL="1600200" indent="-228600" algn="l" rtl="0" eaLnBrk="0" fontAlgn="base" hangingPunct="0">
              <a:spcBef>
                <a:spcPct val="20000"/>
              </a:spcBef>
              <a:spcAft>
                <a:spcPct val="0"/>
              </a:spcAft>
              <a:buFontTx/>
              <a:buBlip>
                <a:blip r:embed="rId3"/>
              </a:buBlip>
              <a:defRPr sz="2000">
                <a:solidFill>
                  <a:schemeClr val="tx2">
                    <a:lumMod val="65000"/>
                    <a:lumOff val="35000"/>
                  </a:schemeClr>
                </a:solidFill>
                <a:latin typeface="+mn-lt"/>
                <a:ea typeface="+mn-ea"/>
                <a:cs typeface="+mn-cs"/>
              </a:defRPr>
            </a:lvl4pPr>
            <a:lvl5pPr marL="2057400" indent="-228600" algn="l" rtl="0" eaLnBrk="0" fontAlgn="base" hangingPunct="0">
              <a:spcBef>
                <a:spcPct val="20000"/>
              </a:spcBef>
              <a:spcAft>
                <a:spcPct val="0"/>
              </a:spcAft>
              <a:buFontTx/>
              <a:buBlip>
                <a:blip r:embed="rId3"/>
              </a:buBlip>
              <a:defRPr sz="2000">
                <a:solidFill>
                  <a:schemeClr val="tx2">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b="1" dirty="0" smtClean="0">
                <a:solidFill>
                  <a:schemeClr val="tx1"/>
                </a:solidFill>
              </a:rPr>
              <a:t>Overview</a:t>
            </a:r>
          </a:p>
          <a:p>
            <a:endParaRPr lang="en-US" sz="2000" dirty="0" smtClean="0">
              <a:solidFill>
                <a:schemeClr val="tx1"/>
              </a:solidFill>
            </a:endParaRPr>
          </a:p>
          <a:p>
            <a:r>
              <a:rPr lang="en-US" sz="2000" dirty="0" smtClean="0">
                <a:solidFill>
                  <a:schemeClr val="tx1"/>
                </a:solidFill>
              </a:rPr>
              <a:t>Innovative project </a:t>
            </a:r>
            <a:r>
              <a:rPr lang="en-US" sz="2000" dirty="0">
                <a:solidFill>
                  <a:schemeClr val="tx1"/>
                </a:solidFill>
              </a:rPr>
              <a:t>in the </a:t>
            </a:r>
            <a:r>
              <a:rPr lang="en-US" sz="2000" dirty="0" err="1">
                <a:solidFill>
                  <a:schemeClr val="tx1"/>
                </a:solidFill>
              </a:rPr>
              <a:t>Bayview</a:t>
            </a:r>
            <a:r>
              <a:rPr lang="en-US" sz="2000" dirty="0">
                <a:solidFill>
                  <a:schemeClr val="tx1"/>
                </a:solidFill>
              </a:rPr>
              <a:t>-Hunters Point area of San Francisco, in </a:t>
            </a:r>
            <a:r>
              <a:rPr lang="en-US" sz="2000" dirty="0" smtClean="0">
                <a:solidFill>
                  <a:schemeClr val="tx1"/>
                </a:solidFill>
              </a:rPr>
              <a:t>collaboration </a:t>
            </a:r>
            <a:r>
              <a:rPr lang="en-US" sz="2000" dirty="0">
                <a:solidFill>
                  <a:schemeClr val="tx1"/>
                </a:solidFill>
              </a:rPr>
              <a:t>with </a:t>
            </a:r>
            <a:r>
              <a:rPr lang="en-US" sz="2000" dirty="0" smtClean="0">
                <a:solidFill>
                  <a:schemeClr val="tx1"/>
                </a:solidFill>
              </a:rPr>
              <a:t>Pacific Gas &amp; Electric</a:t>
            </a:r>
            <a:endParaRPr lang="en-US" sz="2000" dirty="0">
              <a:solidFill>
                <a:schemeClr val="tx1"/>
              </a:solidFill>
            </a:endParaRPr>
          </a:p>
          <a:p>
            <a:endParaRPr lang="en-US" sz="2000" dirty="0" smtClean="0">
              <a:solidFill>
                <a:schemeClr val="tx1"/>
              </a:solidFill>
            </a:endParaRPr>
          </a:p>
          <a:p>
            <a:r>
              <a:rPr lang="en-US" sz="2000" dirty="0" smtClean="0">
                <a:solidFill>
                  <a:schemeClr val="tx1"/>
                </a:solidFill>
              </a:rPr>
              <a:t>Model </a:t>
            </a:r>
            <a:r>
              <a:rPr lang="en-US" sz="2000" dirty="0">
                <a:solidFill>
                  <a:schemeClr val="tx1"/>
                </a:solidFill>
              </a:rPr>
              <a:t>for </a:t>
            </a:r>
            <a:r>
              <a:rPr lang="en-US" sz="2000" dirty="0" smtClean="0">
                <a:solidFill>
                  <a:schemeClr val="tx1"/>
                </a:solidFill>
              </a:rPr>
              <a:t>achieving </a:t>
            </a:r>
            <a:r>
              <a:rPr lang="en-US" sz="2000" dirty="0">
                <a:solidFill>
                  <a:schemeClr val="tx1"/>
                </a:solidFill>
              </a:rPr>
              <a:t>25% of the total energy consumed in the area </a:t>
            </a:r>
            <a:r>
              <a:rPr lang="en-US" sz="2000" dirty="0" smtClean="0">
                <a:solidFill>
                  <a:schemeClr val="tx1"/>
                </a:solidFill>
              </a:rPr>
              <a:t>from local </a:t>
            </a:r>
            <a:r>
              <a:rPr lang="en-US" sz="2000" dirty="0">
                <a:solidFill>
                  <a:schemeClr val="tx1"/>
                </a:solidFill>
              </a:rPr>
              <a:t>renewables, </a:t>
            </a:r>
            <a:r>
              <a:rPr lang="en-US" sz="2000" dirty="0" smtClean="0">
                <a:solidFill>
                  <a:schemeClr val="tx1"/>
                </a:solidFill>
              </a:rPr>
              <a:t>while maintaining or improving grid reliability and power quality using dynamic </a:t>
            </a:r>
            <a:r>
              <a:rPr lang="en-US" sz="2000" dirty="0">
                <a:solidFill>
                  <a:schemeClr val="tx1"/>
                </a:solidFill>
              </a:rPr>
              <a:t>grid solutions</a:t>
            </a:r>
          </a:p>
          <a:p>
            <a:endParaRPr lang="en-US" sz="2000" dirty="0" smtClean="0">
              <a:solidFill>
                <a:schemeClr val="tx1"/>
              </a:solidFill>
            </a:endParaRPr>
          </a:p>
          <a:p>
            <a:r>
              <a:rPr lang="en-US" sz="2000" dirty="0" smtClean="0">
                <a:solidFill>
                  <a:schemeClr val="tx1"/>
                </a:solidFill>
              </a:rPr>
              <a:t>The Hunters </a:t>
            </a:r>
            <a:r>
              <a:rPr lang="en-US" sz="2000" dirty="0">
                <a:solidFill>
                  <a:schemeClr val="tx1"/>
                </a:solidFill>
              </a:rPr>
              <a:t>Point substation </a:t>
            </a:r>
            <a:r>
              <a:rPr lang="en-US" sz="2000" dirty="0" smtClean="0">
                <a:solidFill>
                  <a:schemeClr val="tx1"/>
                </a:solidFill>
              </a:rPr>
              <a:t>serves ~20,000 </a:t>
            </a:r>
            <a:r>
              <a:rPr lang="en-US" sz="2000" dirty="0">
                <a:solidFill>
                  <a:schemeClr val="tx1"/>
                </a:solidFill>
              </a:rPr>
              <a:t>customers (about 90% residential, 10% commercial/industrial</a:t>
            </a:r>
            <a:r>
              <a:rPr lang="en-US" sz="2000" dirty="0" smtClean="0">
                <a:solidFill>
                  <a:schemeClr val="tx1"/>
                </a:solidFill>
              </a:rPr>
              <a:t>)</a:t>
            </a:r>
          </a:p>
          <a:p>
            <a:pPr marL="457200" lvl="1" indent="0">
              <a:lnSpc>
                <a:spcPct val="90000"/>
              </a:lnSpc>
              <a:buNone/>
            </a:pPr>
            <a:endParaRPr lang="en-US" sz="1800" dirty="0">
              <a:solidFill>
                <a:srgbClr val="000000"/>
              </a:solidFill>
            </a:endParaRPr>
          </a:p>
          <a:p>
            <a:endParaRPr lang="en-US" sz="1800" dirty="0" smtClean="0">
              <a:solidFill>
                <a:schemeClr val="tx1"/>
              </a:solidFill>
            </a:endParaRPr>
          </a:p>
        </p:txBody>
      </p:sp>
      <p:pic>
        <p:nvPicPr>
          <p:cNvPr id="8" name="Content Placeholder 3"/>
          <p:cNvPicPr>
            <a:picLocks noChangeAspect="1"/>
          </p:cNvPicPr>
          <p:nvPr/>
        </p:nvPicPr>
        <p:blipFill>
          <a:blip r:embed="rId4" cstate="email">
            <a:extLst>
              <a:ext uri="{28A0092B-C50C-407E-A947-70E740481C1C}">
                <a14:useLocalDpi xmlns:a14="http://schemas.microsoft.com/office/drawing/2010/main"/>
              </a:ext>
            </a:extLst>
          </a:blip>
          <a:srcRect t="-7826" b="-7826"/>
          <a:stretch>
            <a:fillRect/>
          </a:stretch>
        </p:blipFill>
        <p:spPr>
          <a:xfrm>
            <a:off x="5219700" y="1079500"/>
            <a:ext cx="3708400" cy="4941022"/>
          </a:xfrm>
          <a:prstGeom prst="rect">
            <a:avLst/>
          </a:prstGeom>
        </p:spPr>
      </p:pic>
    </p:spTree>
    <p:extLst>
      <p:ext uri="{BB962C8B-B14F-4D97-AF65-F5344CB8AC3E}">
        <p14:creationId xmlns:p14="http://schemas.microsoft.com/office/powerpoint/2010/main" val="34245865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94600" cy="762000"/>
          </a:xfrm>
        </p:spPr>
        <p:txBody>
          <a:bodyPr>
            <a:normAutofit/>
          </a:bodyPr>
          <a:lstStyle/>
          <a:p>
            <a:r>
              <a:rPr lang="en-US" dirty="0" smtClean="0"/>
              <a:t>Hunters Point Substation Boundary</a:t>
            </a:r>
            <a:endParaRPr lang="en-US" dirty="0"/>
          </a:p>
        </p:txBody>
      </p:sp>
      <p:pic>
        <p:nvPicPr>
          <p:cNvPr id="3" name="Picture 2" descr="Hunters Point boundary.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00" y="0"/>
            <a:ext cx="9169400" cy="6858000"/>
          </a:xfrm>
          <a:prstGeom prst="rect">
            <a:avLst/>
          </a:prstGeom>
        </p:spPr>
      </p:pic>
      <p:sp>
        <p:nvSpPr>
          <p:cNvPr id="5" name="Rectangle 4"/>
          <p:cNvSpPr>
            <a:spLocks noChangeArrowheads="1"/>
          </p:cNvSpPr>
          <p:nvPr/>
        </p:nvSpPr>
        <p:spPr bwMode="auto">
          <a:xfrm>
            <a:off x="-25400" y="0"/>
            <a:ext cx="7391400" cy="6223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6" name="Title 1"/>
          <p:cNvSpPr txBox="1">
            <a:spLocks/>
          </p:cNvSpPr>
          <p:nvPr/>
        </p:nvSpPr>
        <p:spPr>
          <a:xfrm>
            <a:off x="0" y="0"/>
            <a:ext cx="7594600" cy="6223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r>
              <a:rPr lang="en-US" dirty="0" smtClean="0"/>
              <a:t>Hunters Point Substation Boundary</a:t>
            </a:r>
            <a:endParaRPr lang="en-US" dirty="0"/>
          </a:p>
        </p:txBody>
      </p:sp>
    </p:spTree>
    <p:extLst>
      <p:ext uri="{BB962C8B-B14F-4D97-AF65-F5344CB8AC3E}">
        <p14:creationId xmlns:p14="http://schemas.microsoft.com/office/powerpoint/2010/main" val="16372514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0672" y="850900"/>
            <a:ext cx="7957255" cy="1225730"/>
          </a:xfrm>
          <a:prstGeom prst="rect">
            <a:avLst/>
          </a:prstGeom>
          <a:solidFill>
            <a:schemeClr val="accent3">
              <a:alpha val="6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7594600" cy="762000"/>
          </a:xfrm>
        </p:spPr>
        <p:txBody>
          <a:bodyPr>
            <a:normAutofit fontScale="90000"/>
          </a:bodyPr>
          <a:lstStyle/>
          <a:p>
            <a:r>
              <a:rPr lang="en-US" dirty="0" smtClean="0"/>
              <a:t>Hunters Point </a:t>
            </a:r>
            <a:r>
              <a:rPr lang="en-US" u="sng" dirty="0" smtClean="0"/>
              <a:t>Reasonable</a:t>
            </a:r>
            <a:r>
              <a:rPr lang="en-US" dirty="0" smtClean="0"/>
              <a:t> DG Potential = 58 MW, Over 25% Total Energy</a:t>
            </a:r>
            <a:endParaRPr lang="en-US" dirty="0"/>
          </a:p>
        </p:txBody>
      </p:sp>
      <p:sp>
        <p:nvSpPr>
          <p:cNvPr id="3" name="TextBox 2"/>
          <p:cNvSpPr txBox="1"/>
          <p:nvPr/>
        </p:nvSpPr>
        <p:spPr>
          <a:xfrm>
            <a:off x="580672" y="876300"/>
            <a:ext cx="7957255" cy="1200329"/>
          </a:xfrm>
          <a:prstGeom prst="rect">
            <a:avLst/>
          </a:prstGeom>
          <a:noFill/>
        </p:spPr>
        <p:txBody>
          <a:bodyPr wrap="square" rtlCol="0">
            <a:spAutoFit/>
          </a:bodyPr>
          <a:lstStyle/>
          <a:p>
            <a:r>
              <a:rPr lang="en-US" u="sng" dirty="0" smtClean="0"/>
              <a:t>DG Potential</a:t>
            </a:r>
            <a:r>
              <a:rPr lang="en-US" dirty="0" smtClean="0"/>
              <a:t>:  </a:t>
            </a:r>
            <a:r>
              <a:rPr lang="en-US" b="1" dirty="0" smtClean="0"/>
              <a:t>Over 25% of Total Load (320,000 </a:t>
            </a:r>
            <a:r>
              <a:rPr lang="en-US" b="1" dirty="0" err="1" smtClean="0"/>
              <a:t>MWh</a:t>
            </a:r>
            <a:r>
              <a:rPr lang="en-US" b="1" dirty="0" smtClean="0"/>
              <a:t>)</a:t>
            </a:r>
          </a:p>
          <a:p>
            <a:pPr marL="285750" indent="-285750">
              <a:buFont typeface="Arial"/>
              <a:buChar char="•"/>
            </a:pPr>
            <a:r>
              <a:rPr lang="en-US" b="1" dirty="0" smtClean="0"/>
              <a:t>New PV in </a:t>
            </a:r>
            <a:r>
              <a:rPr lang="en-US" b="1" dirty="0" err="1" smtClean="0"/>
              <a:t>Bayview</a:t>
            </a:r>
            <a:r>
              <a:rPr lang="en-US" dirty="0" smtClean="0"/>
              <a:t> = 30 MW, or 46,000 </a:t>
            </a:r>
            <a:r>
              <a:rPr lang="en-US" dirty="0" err="1" smtClean="0"/>
              <a:t>MWh</a:t>
            </a:r>
            <a:endParaRPr lang="en-US" dirty="0" smtClean="0"/>
          </a:p>
          <a:p>
            <a:pPr marL="285750" indent="-285750">
              <a:buFont typeface="Arial"/>
              <a:buChar char="•"/>
            </a:pPr>
            <a:r>
              <a:rPr lang="en-US" b="1" dirty="0" smtClean="0"/>
              <a:t>New PV in HP </a:t>
            </a:r>
            <a:r>
              <a:rPr lang="en-US" b="1" dirty="0" err="1" smtClean="0"/>
              <a:t>Redev</a:t>
            </a:r>
            <a:r>
              <a:rPr lang="en-US" b="1" dirty="0" smtClean="0"/>
              <a:t> Zone </a:t>
            </a:r>
            <a:r>
              <a:rPr lang="en-US" dirty="0" smtClean="0"/>
              <a:t>= 20 MW, or 32,000 </a:t>
            </a:r>
            <a:r>
              <a:rPr lang="en-US" dirty="0" err="1" smtClean="0"/>
              <a:t>MWh</a:t>
            </a:r>
            <a:endParaRPr lang="en-US" dirty="0" smtClean="0"/>
          </a:p>
          <a:p>
            <a:pPr marL="285750" indent="-285750">
              <a:buFont typeface="Arial"/>
              <a:buChar char="•"/>
            </a:pPr>
            <a:r>
              <a:rPr lang="en-US" b="1" dirty="0" smtClean="0"/>
              <a:t>Existing DG </a:t>
            </a:r>
            <a:r>
              <a:rPr lang="en-US" dirty="0" smtClean="0"/>
              <a:t>= 8 MW (PV equivalent), or 13,000 </a:t>
            </a:r>
            <a:r>
              <a:rPr lang="en-US" dirty="0" err="1" smtClean="0"/>
              <a:t>MWh</a:t>
            </a:r>
            <a:endParaRPr lang="en-US" dirty="0"/>
          </a:p>
        </p:txBody>
      </p:sp>
      <p:pic>
        <p:nvPicPr>
          <p:cNvPr id="8" name="Picture 7" descr="IMG_172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227708"/>
            <a:ext cx="9144000" cy="426199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51841610"/>
              </p:ext>
            </p:extLst>
          </p:nvPr>
        </p:nvGraphicFramePr>
        <p:xfrm>
          <a:off x="1918408" y="2438400"/>
          <a:ext cx="5307185" cy="3716019"/>
        </p:xfrm>
        <a:graphic>
          <a:graphicData uri="http://schemas.openxmlformats.org/drawingml/2006/table">
            <a:tbl>
              <a:tblPr firstRow="1" bandRow="1">
                <a:tableStyleId>{5C22544A-7EE6-4342-B048-85BDC9FD1C3A}</a:tableStyleId>
              </a:tblPr>
              <a:tblGrid>
                <a:gridCol w="2773587"/>
                <a:gridCol w="1098573"/>
                <a:gridCol w="1435025"/>
              </a:tblGrid>
              <a:tr h="429260">
                <a:tc>
                  <a:txBody>
                    <a:bodyPr/>
                    <a:lstStyle/>
                    <a:p>
                      <a:r>
                        <a:rPr lang="en-US" sz="1400" dirty="0" smtClean="0"/>
                        <a:t>Type</a:t>
                      </a:r>
                      <a:endParaRPr lang="en-US" sz="1400" dirty="0"/>
                    </a:p>
                  </a:txBody>
                  <a:tcPr/>
                </a:tc>
                <a:tc>
                  <a:txBody>
                    <a:bodyPr/>
                    <a:lstStyle/>
                    <a:p>
                      <a:r>
                        <a:rPr lang="en-US" sz="1400" dirty="0" smtClean="0"/>
                        <a:t>Capacity</a:t>
                      </a:r>
                    </a:p>
                    <a:p>
                      <a:r>
                        <a:rPr lang="en-US" sz="1400" dirty="0" smtClean="0"/>
                        <a:t>(Avg. MW)</a:t>
                      </a:r>
                      <a:endParaRPr lang="en-US" sz="1400" dirty="0"/>
                    </a:p>
                  </a:txBody>
                  <a:tcPr/>
                </a:tc>
                <a:tc>
                  <a:txBody>
                    <a:bodyPr/>
                    <a:lstStyle/>
                    <a:p>
                      <a:r>
                        <a:rPr lang="en-US" sz="1400" dirty="0" smtClean="0"/>
                        <a:t>Output</a:t>
                      </a:r>
                    </a:p>
                    <a:p>
                      <a:r>
                        <a:rPr lang="en-US" sz="1400" dirty="0" smtClean="0"/>
                        <a:t>(Annual </a:t>
                      </a:r>
                      <a:r>
                        <a:rPr lang="en-US" sz="1400" dirty="0" err="1" smtClean="0"/>
                        <a:t>MWh</a:t>
                      </a:r>
                      <a:r>
                        <a:rPr lang="en-US" sz="1400" dirty="0" smtClean="0"/>
                        <a:t>)</a:t>
                      </a:r>
                      <a:endParaRPr lang="en-US" sz="1400" dirty="0"/>
                    </a:p>
                  </a:txBody>
                  <a:tcPr/>
                </a:tc>
              </a:tr>
              <a:tr h="4292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New PV:</a:t>
                      </a:r>
                      <a:r>
                        <a:rPr lang="en-US" sz="1400" b="1" baseline="0" dirty="0" smtClean="0"/>
                        <a:t>  Commercial + MDUs</a:t>
                      </a:r>
                      <a:endParaRPr lang="en-US" sz="1400" b="1"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14</a:t>
                      </a:r>
                    </a:p>
                  </a:txBody>
                  <a:tcPr/>
                </a:tc>
                <a:tc>
                  <a:txBody>
                    <a:bodyPr/>
                    <a:lstStyle/>
                    <a:p>
                      <a:r>
                        <a:rPr lang="en-US" sz="1400" baseline="0" dirty="0" smtClean="0"/>
                        <a:t>21,000</a:t>
                      </a:r>
                    </a:p>
                  </a:txBody>
                  <a:tcPr/>
                </a:tc>
              </a:tr>
              <a:tr h="368300">
                <a:tc>
                  <a:txBody>
                    <a:bodyPr/>
                    <a:lstStyle/>
                    <a:p>
                      <a:r>
                        <a:rPr lang="en-US" sz="1400" b="1" dirty="0" smtClean="0"/>
                        <a:t>New PV:</a:t>
                      </a:r>
                      <a:r>
                        <a:rPr lang="en-US" sz="1400" b="1" baseline="0" dirty="0" smtClean="0"/>
                        <a:t>  </a:t>
                      </a:r>
                      <a:r>
                        <a:rPr lang="en-US" sz="1400" b="1" dirty="0" smtClean="0"/>
                        <a:t>Residential</a:t>
                      </a:r>
                    </a:p>
                  </a:txBody>
                  <a:tcPr/>
                </a:tc>
                <a:tc>
                  <a:txBody>
                    <a:bodyPr/>
                    <a:lstStyle/>
                    <a:p>
                      <a:r>
                        <a:rPr lang="en-US" sz="1400" dirty="0" smtClean="0"/>
                        <a:t>13.5</a:t>
                      </a:r>
                      <a:endParaRPr lang="en-US" sz="1400" dirty="0"/>
                    </a:p>
                  </a:txBody>
                  <a:tcPr/>
                </a:tc>
                <a:tc>
                  <a:txBody>
                    <a:bodyPr/>
                    <a:lstStyle/>
                    <a:p>
                      <a:r>
                        <a:rPr lang="en-US" sz="1400" dirty="0" smtClean="0"/>
                        <a:t>21,000</a:t>
                      </a:r>
                      <a:endParaRPr lang="en-US" sz="1400" dirty="0"/>
                    </a:p>
                  </a:txBody>
                  <a:tcPr/>
                </a:tc>
              </a:tr>
              <a:tr h="408940">
                <a:tc>
                  <a:txBody>
                    <a:bodyPr/>
                    <a:lstStyle/>
                    <a:p>
                      <a:r>
                        <a:rPr lang="en-US" sz="1400" b="1" baseline="0" dirty="0" smtClean="0"/>
                        <a:t>New PV:  Parking Lots</a:t>
                      </a:r>
                    </a:p>
                  </a:txBody>
                  <a:tcPr/>
                </a:tc>
                <a:tc>
                  <a:txBody>
                    <a:bodyPr/>
                    <a:lstStyle/>
                    <a:p>
                      <a:r>
                        <a:rPr lang="en-US" sz="1400" dirty="0" smtClean="0"/>
                        <a:t>2.5</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4,000</a:t>
                      </a:r>
                    </a:p>
                  </a:txBody>
                  <a:tcPr/>
                </a:tc>
              </a:tr>
              <a:tr h="370840">
                <a:tc>
                  <a:txBody>
                    <a:bodyPr/>
                    <a:lstStyle/>
                    <a:p>
                      <a:r>
                        <a:rPr lang="en-US" sz="1400" b="1" dirty="0" smtClean="0"/>
                        <a:t>New PV: </a:t>
                      </a:r>
                      <a:r>
                        <a:rPr lang="en-US" sz="1400" b="1" dirty="0" err="1" smtClean="0"/>
                        <a:t>Redev</a:t>
                      </a:r>
                      <a:r>
                        <a:rPr lang="en-US" sz="1400" b="1" dirty="0" smtClean="0"/>
                        <a:t> Zone</a:t>
                      </a:r>
                      <a:endParaRPr lang="en-US" sz="1400" b="1" baseline="0" dirty="0" smtClean="0"/>
                    </a:p>
                  </a:txBody>
                  <a:tcPr/>
                </a:tc>
                <a:tc>
                  <a:txBody>
                    <a:bodyPr/>
                    <a:lstStyle/>
                    <a:p>
                      <a:r>
                        <a:rPr lang="en-US" sz="1400" dirty="0" smtClean="0"/>
                        <a:t>20</a:t>
                      </a:r>
                      <a:endParaRPr lang="en-US" sz="1400" dirty="0"/>
                    </a:p>
                  </a:txBody>
                  <a:tcPr/>
                </a:tc>
                <a:tc>
                  <a:txBody>
                    <a:bodyPr/>
                    <a:lstStyle/>
                    <a:p>
                      <a:r>
                        <a:rPr lang="en-US" sz="1400" dirty="0" smtClean="0"/>
                        <a:t>32,000</a:t>
                      </a:r>
                    </a:p>
                    <a:p>
                      <a:endParaRPr lang="en-US" sz="1400" dirty="0"/>
                    </a:p>
                  </a:txBody>
                  <a:tcPr/>
                </a:tc>
              </a:tr>
              <a:tr h="370840">
                <a:tc>
                  <a:txBody>
                    <a:bodyPr/>
                    <a:lstStyle/>
                    <a:p>
                      <a:r>
                        <a:rPr lang="en-US" sz="1400" b="1" baseline="0" dirty="0" smtClean="0"/>
                        <a:t>Total New PV</a:t>
                      </a:r>
                    </a:p>
                  </a:txBody>
                  <a:tcPr>
                    <a:solidFill>
                      <a:schemeClr val="accent3"/>
                    </a:solidFill>
                  </a:tcPr>
                </a:tc>
                <a:tc>
                  <a:txBody>
                    <a:bodyPr/>
                    <a:lstStyle/>
                    <a:p>
                      <a:r>
                        <a:rPr lang="en-US" sz="1400" b="1" dirty="0" smtClean="0"/>
                        <a:t>50 MW</a:t>
                      </a:r>
                      <a:endParaRPr lang="en-US" sz="1400" b="1" dirty="0"/>
                    </a:p>
                  </a:txBody>
                  <a:tcPr>
                    <a:solidFill>
                      <a:schemeClr val="accent3"/>
                    </a:solidFill>
                  </a:tcPr>
                </a:tc>
                <a:tc>
                  <a:txBody>
                    <a:bodyPr/>
                    <a:lstStyle/>
                    <a:p>
                      <a:r>
                        <a:rPr lang="en-US" sz="1400" b="1" dirty="0" smtClean="0"/>
                        <a:t>78,000</a:t>
                      </a:r>
                      <a:endParaRPr lang="en-US" sz="1400" b="1" dirty="0"/>
                    </a:p>
                  </a:txBody>
                  <a:tcPr>
                    <a:solidFill>
                      <a:schemeClr val="accent3"/>
                    </a:solidFill>
                  </a:tcPr>
                </a:tc>
              </a:tr>
              <a:tr h="370840">
                <a:tc>
                  <a:txBody>
                    <a:bodyPr/>
                    <a:lstStyle/>
                    <a:p>
                      <a:r>
                        <a:rPr lang="en-US" sz="1400" b="1" baseline="0" dirty="0" smtClean="0"/>
                        <a:t>Existing PV Equiv.</a:t>
                      </a:r>
                    </a:p>
                    <a:p>
                      <a:r>
                        <a:rPr lang="en-US" sz="1400" b="0" baseline="0" dirty="0" smtClean="0"/>
                        <a:t>* Includes 2MW </a:t>
                      </a:r>
                      <a:r>
                        <a:rPr lang="en-US" sz="1400" b="0" baseline="0" dirty="0" err="1" smtClean="0"/>
                        <a:t>biopower</a:t>
                      </a:r>
                      <a:r>
                        <a:rPr lang="en-US" sz="1400" b="0" baseline="0" dirty="0" smtClean="0"/>
                        <a:t> from wastewater plant @ 60% capacity</a:t>
                      </a:r>
                    </a:p>
                  </a:txBody>
                  <a:tcPr/>
                </a:tc>
                <a:tc>
                  <a:txBody>
                    <a:bodyPr/>
                    <a:lstStyle/>
                    <a:p>
                      <a:r>
                        <a:rPr lang="en-US" sz="1400" dirty="0" smtClean="0"/>
                        <a:t>8</a:t>
                      </a:r>
                      <a:endParaRPr lang="en-US" sz="1400" dirty="0"/>
                    </a:p>
                  </a:txBody>
                  <a:tcPr/>
                </a:tc>
                <a:tc>
                  <a:txBody>
                    <a:bodyPr/>
                    <a:lstStyle/>
                    <a:p>
                      <a:r>
                        <a:rPr lang="en-US" sz="1400" dirty="0" smtClean="0"/>
                        <a:t>13,000</a:t>
                      </a:r>
                      <a:endParaRPr lang="en-US" sz="1400" dirty="0"/>
                    </a:p>
                  </a:txBody>
                  <a:tcPr/>
                </a:tc>
              </a:tr>
              <a:tr h="370840">
                <a:tc>
                  <a:txBody>
                    <a:bodyPr/>
                    <a:lstStyle/>
                    <a:p>
                      <a:r>
                        <a:rPr lang="en-US" sz="1400" b="1" dirty="0" smtClean="0"/>
                        <a:t>Total DG Potential:</a:t>
                      </a:r>
                      <a:endParaRPr lang="en-US" sz="1400" b="1" dirty="0"/>
                    </a:p>
                  </a:txBody>
                  <a:tcPr>
                    <a:solidFill>
                      <a:schemeClr val="accent3"/>
                    </a:solidFill>
                  </a:tcPr>
                </a:tc>
                <a:tc>
                  <a:txBody>
                    <a:bodyPr/>
                    <a:lstStyle/>
                    <a:p>
                      <a:r>
                        <a:rPr lang="en-US" sz="1400" b="1" dirty="0" smtClean="0"/>
                        <a:t>58 MW</a:t>
                      </a:r>
                      <a:endParaRPr lang="en-US" sz="1400" b="1" dirty="0"/>
                    </a:p>
                  </a:txBody>
                  <a:tcPr>
                    <a:solidFill>
                      <a:schemeClr val="accent3"/>
                    </a:solidFill>
                  </a:tcPr>
                </a:tc>
                <a:tc>
                  <a:txBody>
                    <a:bodyPr/>
                    <a:lstStyle/>
                    <a:p>
                      <a:r>
                        <a:rPr lang="en-US" sz="1400" b="1" dirty="0" smtClean="0"/>
                        <a:t>91,000</a:t>
                      </a:r>
                      <a:endParaRPr lang="en-US" sz="1400" b="1" dirty="0"/>
                    </a:p>
                  </a:txBody>
                  <a:tcPr>
                    <a:solidFill>
                      <a:schemeClr val="accent3"/>
                    </a:solidFill>
                  </a:tcPr>
                </a:tc>
              </a:tr>
            </a:tbl>
          </a:graphicData>
        </a:graphic>
      </p:graphicFrame>
    </p:spTree>
    <p:extLst>
      <p:ext uri="{BB962C8B-B14F-4D97-AF65-F5344CB8AC3E}">
        <p14:creationId xmlns:p14="http://schemas.microsoft.com/office/powerpoint/2010/main" val="2590793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0672" y="1028700"/>
            <a:ext cx="7957255" cy="2057400"/>
          </a:xfrm>
          <a:prstGeom prst="rect">
            <a:avLst/>
          </a:prstGeom>
          <a:solidFill>
            <a:schemeClr val="accent3">
              <a:alpha val="6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7442200" cy="762000"/>
          </a:xfrm>
        </p:spPr>
        <p:txBody>
          <a:bodyPr>
            <a:normAutofit fontScale="90000"/>
          </a:bodyPr>
          <a:lstStyle/>
          <a:p>
            <a:r>
              <a:rPr lang="en-US" dirty="0" smtClean="0"/>
              <a:t>Hunters Point Reasonable DG Potential:  Commercial + MDUs</a:t>
            </a:r>
            <a:endParaRPr lang="en-US" dirty="0"/>
          </a:p>
        </p:txBody>
      </p:sp>
      <p:sp>
        <p:nvSpPr>
          <p:cNvPr id="3" name="TextBox 2"/>
          <p:cNvSpPr txBox="1"/>
          <p:nvPr/>
        </p:nvSpPr>
        <p:spPr>
          <a:xfrm>
            <a:off x="593372" y="1016000"/>
            <a:ext cx="7957255" cy="1938992"/>
          </a:xfrm>
          <a:prstGeom prst="rect">
            <a:avLst/>
          </a:prstGeom>
          <a:noFill/>
        </p:spPr>
        <p:txBody>
          <a:bodyPr wrap="square" rtlCol="0">
            <a:spAutoFit/>
          </a:bodyPr>
          <a:lstStyle/>
          <a:p>
            <a:pPr algn="ctr"/>
            <a:r>
              <a:rPr lang="en-US" sz="2000" b="1" u="sng" dirty="0" smtClean="0"/>
              <a:t>Potential PV:  Commercial Rooftops + MDUs</a:t>
            </a:r>
            <a:endParaRPr lang="en-US" dirty="0"/>
          </a:p>
          <a:p>
            <a:pPr algn="ctr"/>
            <a:endParaRPr lang="en-US" sz="1000" b="1" dirty="0" smtClean="0"/>
          </a:p>
          <a:p>
            <a:pPr algn="ctr"/>
            <a:r>
              <a:rPr lang="en-US" b="1" dirty="0" smtClean="0"/>
              <a:t>Highlights:</a:t>
            </a:r>
          </a:p>
          <a:p>
            <a:pPr marL="285750" indent="-285750" algn="ctr">
              <a:buFont typeface="Arial"/>
              <a:buChar char="•"/>
            </a:pPr>
            <a:r>
              <a:rPr lang="en-US" dirty="0" smtClean="0">
                <a:solidFill>
                  <a:srgbClr val="000000"/>
                </a:solidFill>
                <a:ea typeface="Calibri"/>
                <a:cs typeface="Calibri"/>
              </a:rPr>
              <a:t>Number of visually</a:t>
            </a:r>
            <a:r>
              <a:rPr lang="en-US" dirty="0">
                <a:solidFill>
                  <a:srgbClr val="000000"/>
                </a:solidFill>
                <a:ea typeface="Calibri"/>
                <a:cs typeface="Calibri"/>
              </a:rPr>
              <a:t>-sited highest value “A” </a:t>
            </a:r>
            <a:r>
              <a:rPr lang="en-US" dirty="0" smtClean="0">
                <a:solidFill>
                  <a:srgbClr val="000000"/>
                </a:solidFill>
                <a:ea typeface="Calibri"/>
                <a:cs typeface="Calibri"/>
              </a:rPr>
              <a:t>sites = </a:t>
            </a:r>
            <a:r>
              <a:rPr lang="en-US" b="1" dirty="0" smtClean="0">
                <a:solidFill>
                  <a:srgbClr val="000000"/>
                </a:solidFill>
                <a:ea typeface="Calibri"/>
                <a:cs typeface="Calibri"/>
              </a:rPr>
              <a:t>74</a:t>
            </a:r>
            <a:endParaRPr lang="en-US" b="1" dirty="0" smtClean="0"/>
          </a:p>
          <a:p>
            <a:pPr marL="285750" indent="-285750" algn="ctr">
              <a:buFont typeface="Arial"/>
              <a:buChar char="•"/>
            </a:pPr>
            <a:r>
              <a:rPr lang="en-US" dirty="0" smtClean="0"/>
              <a:t>Total PV-potential rooftop square feet = </a:t>
            </a:r>
            <a:r>
              <a:rPr lang="en-US" b="1" dirty="0" smtClean="0"/>
              <a:t>1.6M</a:t>
            </a:r>
          </a:p>
          <a:p>
            <a:pPr marL="285750" indent="-285750" algn="ctr">
              <a:buFont typeface="Arial"/>
              <a:buChar char="•"/>
            </a:pPr>
            <a:r>
              <a:rPr lang="en-US" dirty="0" smtClean="0"/>
              <a:t>Total participating sq. ft. @ 50% = </a:t>
            </a:r>
            <a:r>
              <a:rPr lang="en-US" b="1" dirty="0" smtClean="0"/>
              <a:t>891K</a:t>
            </a:r>
          </a:p>
          <a:p>
            <a:pPr marL="285750" indent="-285750" algn="ctr">
              <a:buFont typeface="Arial"/>
              <a:buChar char="•"/>
            </a:pPr>
            <a:r>
              <a:rPr lang="en-US" dirty="0" smtClean="0"/>
              <a:t>Total average generation, participating rooftops = </a:t>
            </a:r>
            <a:r>
              <a:rPr lang="en-US" b="1" dirty="0" smtClean="0"/>
              <a:t>14 MW</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0500" y="3522661"/>
            <a:ext cx="2721327" cy="2873507"/>
          </a:xfrm>
          <a:prstGeom prst="rect">
            <a:avLst/>
          </a:prstGeom>
        </p:spPr>
      </p:pic>
      <p:sp>
        <p:nvSpPr>
          <p:cNvPr id="8" name="TextBox 7"/>
          <p:cNvSpPr txBox="1"/>
          <p:nvPr/>
        </p:nvSpPr>
        <p:spPr>
          <a:xfrm>
            <a:off x="5264888" y="3537664"/>
            <a:ext cx="2714239" cy="830997"/>
          </a:xfrm>
          <a:prstGeom prst="rect">
            <a:avLst/>
          </a:prstGeom>
          <a:solidFill>
            <a:schemeClr val="bg1">
              <a:lumMod val="50000"/>
              <a:alpha val="80000"/>
            </a:schemeClr>
          </a:solidFill>
          <a:ln>
            <a:noFill/>
          </a:ln>
        </p:spPr>
        <p:txBody>
          <a:bodyPr wrap="square" rtlCol="0">
            <a:spAutoFit/>
          </a:bodyPr>
          <a:lstStyle/>
          <a:p>
            <a:r>
              <a:rPr lang="en-US" sz="1600" b="1" dirty="0" smtClean="0"/>
              <a:t>Example:  </a:t>
            </a:r>
            <a:r>
              <a:rPr lang="en-US" sz="1600" dirty="0" smtClean="0"/>
              <a:t>180 </a:t>
            </a:r>
            <a:r>
              <a:rPr lang="en-US" sz="1600" dirty="0" err="1" smtClean="0"/>
              <a:t>Napolean</a:t>
            </a:r>
            <a:r>
              <a:rPr lang="en-US" sz="1600" dirty="0" smtClean="0"/>
              <a:t> St.</a:t>
            </a:r>
          </a:p>
          <a:p>
            <a:pPr marL="171450" indent="-171450">
              <a:buFont typeface="Arial"/>
              <a:buChar char="•"/>
            </a:pPr>
            <a:r>
              <a:rPr lang="en-US" sz="1600" dirty="0" smtClean="0"/>
              <a:t>PV Sq. Ft = 47,600</a:t>
            </a:r>
          </a:p>
          <a:p>
            <a:pPr marL="171450" indent="-171450">
              <a:buFont typeface="Arial"/>
              <a:buChar char="•"/>
            </a:pPr>
            <a:r>
              <a:rPr lang="en-US" sz="1600" dirty="0" smtClean="0"/>
              <a:t>System size = 714 kW</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3290965802"/>
              </p:ext>
            </p:extLst>
          </p:nvPr>
        </p:nvGraphicFramePr>
        <p:xfrm>
          <a:off x="901700" y="3431381"/>
          <a:ext cx="3454400" cy="2692400"/>
        </p:xfrm>
        <a:graphic>
          <a:graphicData uri="http://schemas.openxmlformats.org/drawingml/2006/table">
            <a:tbl>
              <a:tblPr/>
              <a:tblGrid>
                <a:gridCol w="2362200"/>
                <a:gridCol w="1092200"/>
              </a:tblGrid>
              <a:tr h="228600">
                <a:tc gridSpan="2">
                  <a:txBody>
                    <a:bodyPr/>
                    <a:lstStyle/>
                    <a:p>
                      <a:pPr algn="ctr" fontAlgn="b"/>
                      <a:r>
                        <a:rPr lang="en-US" sz="1400" b="1" i="0" u="none" strike="noStrike">
                          <a:solidFill>
                            <a:srgbClr val="000000"/>
                          </a:solidFill>
                          <a:effectLst/>
                          <a:latin typeface="Calibri"/>
                        </a:rPr>
                        <a:t>Hunters Point Rooftops - Commercial + MDUs</a:t>
                      </a:r>
                    </a:p>
                  </a:txBody>
                  <a:tcPr marL="0" marR="0" marT="0" marB="0" anchor="b">
                    <a:lnL>
                      <a:noFill/>
                    </a:lnL>
                    <a:lnR>
                      <a:noFill/>
                    </a:lnR>
                    <a:lnT>
                      <a:noFill/>
                    </a:lnT>
                    <a:lnB>
                      <a:noFill/>
                    </a:lnB>
                  </a:tcPr>
                </a:tc>
                <a:tc hMerge="1">
                  <a:txBody>
                    <a:bodyPr/>
                    <a:lstStyle/>
                    <a:p>
                      <a:endParaRPr lang="en-US"/>
                    </a:p>
                  </a:txBody>
                  <a:tcPr/>
                </a:tc>
              </a:tr>
              <a:tr h="177800">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sng" strike="noStrike">
                          <a:solidFill>
                            <a:srgbClr val="000000"/>
                          </a:solidFill>
                          <a:effectLst/>
                          <a:latin typeface="Calibri"/>
                        </a:rPr>
                        <a:t>Assumptions</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Watts/sq. ft.</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15</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PV hrs./yr.</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1570</a:t>
                      </a:r>
                    </a:p>
                  </a:txBody>
                  <a:tcPr marL="0" marR="0" marT="0" marB="0" anchor="b">
                    <a:lnL>
                      <a:noFill/>
                    </a:lnL>
                    <a:lnR>
                      <a:noFill/>
                    </a:lnR>
                    <a:lnT>
                      <a:noFill/>
                    </a:lnT>
                    <a:lnB>
                      <a:noFill/>
                    </a:lnB>
                  </a:tcPr>
                </a:tc>
              </a:tr>
              <a:tr h="190500">
                <a:tc>
                  <a:txBody>
                    <a:bodyPr/>
                    <a:lstStyle/>
                    <a:p>
                      <a:pPr algn="r" fontAlgn="b"/>
                      <a:r>
                        <a:rPr lang="en-US" sz="1200" b="1" i="0" u="none" strike="noStrike" dirty="0">
                          <a:solidFill>
                            <a:srgbClr val="000000"/>
                          </a:solidFill>
                          <a:effectLst/>
                          <a:latin typeface="Calibri"/>
                        </a:rPr>
                        <a:t>Participation Factor</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50%</a:t>
                      </a:r>
                    </a:p>
                  </a:txBody>
                  <a:tcPr marL="0" marR="0" marT="0" marB="0" anchor="b">
                    <a:lnL>
                      <a:noFill/>
                    </a:lnL>
                    <a:lnR>
                      <a:noFill/>
                    </a:lnR>
                    <a:lnT>
                      <a:noFill/>
                    </a:lnT>
                    <a:lnB>
                      <a:noFill/>
                    </a:lnB>
                  </a:tcPr>
                </a:tc>
              </a:tr>
              <a:tr h="190500">
                <a:tc>
                  <a:txBody>
                    <a:bodyPr/>
                    <a:lstStyle/>
                    <a:p>
                      <a:pPr algn="r" fontAlgn="b"/>
                      <a:endParaRPr lang="en-US" sz="12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sng" strike="noStrike">
                          <a:solidFill>
                            <a:srgbClr val="000000"/>
                          </a:solidFill>
                          <a:effectLst/>
                          <a:latin typeface="Calibri"/>
                        </a:rPr>
                        <a:t>Results</a:t>
                      </a: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Sq. Ft.</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 </a:t>
                      </a:r>
                      <a:r>
                        <a:rPr lang="en-US" sz="1200" b="1" i="0" u="none" strike="noStrike" dirty="0" smtClean="0">
                          <a:solidFill>
                            <a:srgbClr val="000000"/>
                          </a:solidFill>
                          <a:effectLst/>
                          <a:latin typeface="Calibri"/>
                        </a:rPr>
                        <a:t>1,627,605 </a:t>
                      </a:r>
                      <a:endParaRPr lang="en-US" sz="1200" b="1" i="0" u="none" strike="noStrike" dirty="0">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Sq. Ft. Participating</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 </a:t>
                      </a:r>
                      <a:r>
                        <a:rPr lang="en-US" sz="1200" b="1" i="0" u="none" strike="noStrike" dirty="0" smtClean="0">
                          <a:solidFill>
                            <a:srgbClr val="000000"/>
                          </a:solidFill>
                          <a:effectLst/>
                          <a:latin typeface="Calibri"/>
                        </a:rPr>
                        <a:t>891,605 </a:t>
                      </a:r>
                      <a:endParaRPr lang="en-US" sz="1200" b="1" i="0" u="none" strike="noStrike" dirty="0">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Watts Participating</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 </a:t>
                      </a:r>
                      <a:r>
                        <a:rPr lang="en-US" sz="1200" b="1" i="0" u="none" strike="noStrike" dirty="0" smtClean="0">
                          <a:solidFill>
                            <a:srgbClr val="000000"/>
                          </a:solidFill>
                          <a:effectLst/>
                          <a:latin typeface="Calibri"/>
                        </a:rPr>
                        <a:t>13,374,068 </a:t>
                      </a:r>
                      <a:endParaRPr lang="en-US" sz="1200" b="1" i="0" u="none" strike="noStrike" dirty="0">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PV in MW</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 </a:t>
                      </a:r>
                      <a:r>
                        <a:rPr lang="en-US" sz="1200" b="1" i="0" u="none" strike="noStrike" dirty="0" smtClean="0">
                          <a:solidFill>
                            <a:srgbClr val="000000"/>
                          </a:solidFill>
                          <a:effectLst/>
                          <a:latin typeface="Calibri"/>
                        </a:rPr>
                        <a:t>14 </a:t>
                      </a:r>
                      <a:endParaRPr lang="en-US" sz="1200" b="1" i="0" u="none" strike="noStrike" dirty="0">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PV in Annual MWhr</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 </a:t>
                      </a:r>
                      <a:r>
                        <a:rPr lang="en-US" sz="1200" b="1" i="0" u="none" strike="noStrike" dirty="0" smtClean="0">
                          <a:solidFill>
                            <a:srgbClr val="000000"/>
                          </a:solidFill>
                          <a:effectLst/>
                          <a:latin typeface="Calibri"/>
                        </a:rPr>
                        <a:t>21,333 </a:t>
                      </a:r>
                      <a:endParaRPr lang="en-US" sz="1200" b="1" i="0" u="none" strike="noStrike" dirty="0">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Average kW per site</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 </a:t>
                      </a:r>
                      <a:r>
                        <a:rPr lang="en-US" sz="1200" b="1" i="0" u="none" strike="noStrike" dirty="0" smtClean="0">
                          <a:solidFill>
                            <a:srgbClr val="000000"/>
                          </a:solidFill>
                          <a:effectLst/>
                          <a:latin typeface="Calibri"/>
                        </a:rPr>
                        <a:t>357</a:t>
                      </a:r>
                      <a:endParaRPr lang="en-US" sz="1200" b="1" i="0" u="none" strike="noStrike" dirty="0">
                        <a:solidFill>
                          <a:srgbClr val="000000"/>
                        </a:solidFill>
                        <a:effectLst/>
                        <a:latin typeface="Calibri"/>
                      </a:endParaRP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21614996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0672" y="1028700"/>
            <a:ext cx="7957255" cy="2057400"/>
          </a:xfrm>
          <a:prstGeom prst="rect">
            <a:avLst/>
          </a:prstGeom>
          <a:solidFill>
            <a:schemeClr val="accent3">
              <a:alpha val="6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7594600" cy="762000"/>
          </a:xfrm>
        </p:spPr>
        <p:txBody>
          <a:bodyPr>
            <a:normAutofit fontScale="90000"/>
          </a:bodyPr>
          <a:lstStyle/>
          <a:p>
            <a:r>
              <a:rPr lang="en-US" dirty="0" smtClean="0"/>
              <a:t>Hunters Point Reasonable DG Potential:  Parking Lots</a:t>
            </a:r>
            <a:endParaRPr lang="en-US" dirty="0"/>
          </a:p>
        </p:txBody>
      </p:sp>
      <p:sp>
        <p:nvSpPr>
          <p:cNvPr id="3" name="TextBox 2"/>
          <p:cNvSpPr txBox="1"/>
          <p:nvPr/>
        </p:nvSpPr>
        <p:spPr>
          <a:xfrm>
            <a:off x="593372" y="1016000"/>
            <a:ext cx="7957255" cy="1938992"/>
          </a:xfrm>
          <a:prstGeom prst="rect">
            <a:avLst/>
          </a:prstGeom>
          <a:noFill/>
        </p:spPr>
        <p:txBody>
          <a:bodyPr wrap="square" rtlCol="0">
            <a:spAutoFit/>
          </a:bodyPr>
          <a:lstStyle/>
          <a:p>
            <a:pPr algn="ctr"/>
            <a:r>
              <a:rPr lang="en-US" sz="2000" b="1" u="sng" dirty="0" smtClean="0"/>
              <a:t>Potential PV:  Parking Lots</a:t>
            </a:r>
            <a:endParaRPr lang="en-US" dirty="0"/>
          </a:p>
          <a:p>
            <a:pPr algn="ctr"/>
            <a:endParaRPr lang="en-US" sz="1000" b="1" dirty="0" smtClean="0"/>
          </a:p>
          <a:p>
            <a:pPr algn="ctr"/>
            <a:r>
              <a:rPr lang="en-US" b="1" dirty="0" smtClean="0"/>
              <a:t>Highlights:</a:t>
            </a:r>
          </a:p>
          <a:p>
            <a:pPr marL="285750" indent="-285750" algn="ctr">
              <a:buFont typeface="Arial"/>
              <a:buChar char="•"/>
            </a:pPr>
            <a:r>
              <a:rPr lang="en-US" dirty="0" smtClean="0">
                <a:solidFill>
                  <a:srgbClr val="000000"/>
                </a:solidFill>
                <a:ea typeface="Calibri"/>
                <a:cs typeface="Calibri"/>
              </a:rPr>
              <a:t>Number of visually</a:t>
            </a:r>
            <a:r>
              <a:rPr lang="en-US" dirty="0">
                <a:solidFill>
                  <a:srgbClr val="000000"/>
                </a:solidFill>
                <a:ea typeface="Calibri"/>
                <a:cs typeface="Calibri"/>
              </a:rPr>
              <a:t>-sited highest value “A” </a:t>
            </a:r>
            <a:r>
              <a:rPr lang="en-US" dirty="0" smtClean="0">
                <a:solidFill>
                  <a:srgbClr val="000000"/>
                </a:solidFill>
                <a:ea typeface="Calibri"/>
                <a:cs typeface="Calibri"/>
              </a:rPr>
              <a:t>sites = </a:t>
            </a:r>
            <a:r>
              <a:rPr lang="en-US" b="1" dirty="0" smtClean="0">
                <a:solidFill>
                  <a:srgbClr val="000000"/>
                </a:solidFill>
                <a:ea typeface="Calibri"/>
                <a:cs typeface="Calibri"/>
              </a:rPr>
              <a:t>13</a:t>
            </a:r>
            <a:endParaRPr lang="en-US" b="1" dirty="0" smtClean="0"/>
          </a:p>
          <a:p>
            <a:pPr marL="285750" indent="-285750" algn="ctr">
              <a:buFont typeface="Arial"/>
              <a:buChar char="•"/>
            </a:pPr>
            <a:r>
              <a:rPr lang="en-US" dirty="0" smtClean="0"/>
              <a:t>Total PV-potential parking lot square feet = </a:t>
            </a:r>
            <a:r>
              <a:rPr lang="en-US" b="1" dirty="0" smtClean="0"/>
              <a:t>348K</a:t>
            </a:r>
          </a:p>
          <a:p>
            <a:pPr marL="285750" indent="-285750" algn="ctr">
              <a:buFont typeface="Arial"/>
              <a:buChar char="•"/>
            </a:pPr>
            <a:r>
              <a:rPr lang="en-US" dirty="0" smtClean="0"/>
              <a:t>Total participating sq. ft. @ 50% = </a:t>
            </a:r>
            <a:r>
              <a:rPr lang="en-US" b="1" dirty="0" smtClean="0"/>
              <a:t>174K</a:t>
            </a:r>
          </a:p>
          <a:p>
            <a:pPr marL="285750" indent="-285750" algn="ctr">
              <a:buFont typeface="Arial"/>
              <a:buChar char="•"/>
            </a:pPr>
            <a:r>
              <a:rPr lang="en-US" dirty="0" smtClean="0"/>
              <a:t>Total average generation, participating parking lots = </a:t>
            </a:r>
            <a:r>
              <a:rPr lang="en-US" b="1" dirty="0" smtClean="0"/>
              <a:t>2.5 MW</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2164" y="3537664"/>
            <a:ext cx="2761536" cy="2761536"/>
          </a:xfrm>
          <a:prstGeom prst="rect">
            <a:avLst/>
          </a:prstGeom>
        </p:spPr>
      </p:pic>
      <p:sp>
        <p:nvSpPr>
          <p:cNvPr id="8" name="TextBox 7"/>
          <p:cNvSpPr txBox="1"/>
          <p:nvPr/>
        </p:nvSpPr>
        <p:spPr>
          <a:xfrm>
            <a:off x="5264888" y="3537664"/>
            <a:ext cx="2748812" cy="830997"/>
          </a:xfrm>
          <a:prstGeom prst="rect">
            <a:avLst/>
          </a:prstGeom>
          <a:solidFill>
            <a:schemeClr val="bg1">
              <a:lumMod val="50000"/>
              <a:alpha val="80000"/>
            </a:schemeClr>
          </a:solidFill>
          <a:ln>
            <a:noFill/>
          </a:ln>
        </p:spPr>
        <p:txBody>
          <a:bodyPr wrap="square" rtlCol="0">
            <a:spAutoFit/>
          </a:bodyPr>
          <a:lstStyle/>
          <a:p>
            <a:r>
              <a:rPr lang="en-US" sz="1600" b="1" dirty="0" smtClean="0">
                <a:latin typeface="+mj-lt"/>
              </a:rPr>
              <a:t>Example:  </a:t>
            </a:r>
            <a:r>
              <a:rPr lang="en-US" sz="1600" dirty="0">
                <a:solidFill>
                  <a:srgbClr val="000000"/>
                </a:solidFill>
                <a:latin typeface="+mj-lt"/>
                <a:ea typeface="Lucida Grande"/>
                <a:cs typeface="Lucida Grande"/>
              </a:rPr>
              <a:t>1485 Bay Shore </a:t>
            </a:r>
            <a:r>
              <a:rPr lang="en-US" sz="1600" dirty="0" smtClean="0">
                <a:solidFill>
                  <a:srgbClr val="000000"/>
                </a:solidFill>
                <a:latin typeface="+mj-lt"/>
                <a:ea typeface="Lucida Grande"/>
                <a:cs typeface="Lucida Grande"/>
              </a:rPr>
              <a:t>Blvd</a:t>
            </a:r>
          </a:p>
          <a:p>
            <a:pPr marL="171450" indent="-171450">
              <a:buFont typeface="Arial"/>
              <a:buChar char="•"/>
            </a:pPr>
            <a:r>
              <a:rPr lang="en-US" sz="1600" dirty="0" smtClean="0">
                <a:latin typeface="+mj-lt"/>
              </a:rPr>
              <a:t>PV Sq. Ft = 37,800</a:t>
            </a:r>
          </a:p>
          <a:p>
            <a:pPr marL="171450" indent="-171450">
              <a:buFont typeface="Arial"/>
              <a:buChar char="•"/>
            </a:pPr>
            <a:r>
              <a:rPr lang="en-US" sz="1600" dirty="0" smtClean="0">
                <a:latin typeface="+mj-lt"/>
              </a:rPr>
              <a:t>System size = 567 kW</a:t>
            </a:r>
            <a:endParaRPr lang="en-US" sz="1600"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469492814"/>
              </p:ext>
            </p:extLst>
          </p:nvPr>
        </p:nvGraphicFramePr>
        <p:xfrm>
          <a:off x="1250950" y="3512264"/>
          <a:ext cx="2882900" cy="2692400"/>
        </p:xfrm>
        <a:graphic>
          <a:graphicData uri="http://schemas.openxmlformats.org/drawingml/2006/table">
            <a:tbl>
              <a:tblPr/>
              <a:tblGrid>
                <a:gridCol w="1993900"/>
                <a:gridCol w="889000"/>
              </a:tblGrid>
              <a:tr h="228600">
                <a:tc gridSpan="2">
                  <a:txBody>
                    <a:bodyPr/>
                    <a:lstStyle/>
                    <a:p>
                      <a:pPr algn="ctr" fontAlgn="b"/>
                      <a:r>
                        <a:rPr lang="en-US" sz="1400" b="1" i="0" u="none" strike="noStrike" dirty="0">
                          <a:solidFill>
                            <a:srgbClr val="000000"/>
                          </a:solidFill>
                          <a:effectLst/>
                          <a:latin typeface="Calibri"/>
                        </a:rPr>
                        <a:t>Hunters Point Parking Lots</a:t>
                      </a:r>
                    </a:p>
                  </a:txBody>
                  <a:tcPr marL="0" marR="0" marT="0" marB="0" anchor="b">
                    <a:lnL>
                      <a:noFill/>
                    </a:lnL>
                    <a:lnR>
                      <a:noFill/>
                    </a:lnR>
                    <a:lnT>
                      <a:noFill/>
                    </a:lnT>
                    <a:lnB>
                      <a:noFill/>
                    </a:lnB>
                  </a:tcPr>
                </a:tc>
                <a:tc hMerge="1">
                  <a:txBody>
                    <a:bodyPr/>
                    <a:lstStyle/>
                    <a:p>
                      <a:endParaRPr lang="en-US"/>
                    </a:p>
                  </a:txBody>
                  <a:tcPr/>
                </a:tc>
              </a:tr>
              <a:tr h="177800">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sng" strike="noStrike">
                          <a:solidFill>
                            <a:srgbClr val="000000"/>
                          </a:solidFill>
                          <a:effectLst/>
                          <a:latin typeface="Calibri"/>
                        </a:rPr>
                        <a:t>Assumptions</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Watts/sq. ft.</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15</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PV hrs./yr.</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 1,570 </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Participation Factor</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50%</a:t>
                      </a:r>
                    </a:p>
                  </a:txBody>
                  <a:tcPr marL="0" marR="0" marT="0" marB="0" anchor="b">
                    <a:lnL>
                      <a:noFill/>
                    </a:lnL>
                    <a:lnR>
                      <a:noFill/>
                    </a:lnR>
                    <a:lnT>
                      <a:noFill/>
                    </a:lnT>
                    <a:lnB>
                      <a:noFill/>
                    </a:lnB>
                  </a:tcPr>
                </a:tc>
              </a:tr>
              <a:tr h="190500">
                <a:tc>
                  <a:txBody>
                    <a:bodyPr/>
                    <a:lstStyle/>
                    <a:p>
                      <a:pPr algn="r" fontAlgn="b"/>
                      <a:endParaRPr lang="en-US" sz="12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sng" strike="noStrike">
                          <a:solidFill>
                            <a:srgbClr val="000000"/>
                          </a:solidFill>
                          <a:effectLst/>
                          <a:latin typeface="Calibri"/>
                        </a:rPr>
                        <a:t>Results</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Sq. Ft.</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348,400</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Sq.  Ft  Participating</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174,200</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Watts Participating</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 2,613,000 </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PV in MW</a:t>
                      </a:r>
                    </a:p>
                  </a:txBody>
                  <a:tcPr marL="0" marR="0" marT="0" marB="0" anchor="b">
                    <a:lnL>
                      <a:noFill/>
                    </a:lnL>
                    <a:lnR>
                      <a:noFill/>
                    </a:lnR>
                    <a:lnT>
                      <a:noFill/>
                    </a:lnT>
                    <a:lnB>
                      <a:noFill/>
                    </a:lnB>
                  </a:tcPr>
                </a:tc>
                <a:tc>
                  <a:txBody>
                    <a:bodyPr/>
                    <a:lstStyle/>
                    <a:p>
                      <a:pPr algn="r" fontAlgn="b"/>
                      <a:r>
                        <a:rPr lang="en-US" sz="1200" b="1" i="0" u="none" strike="noStrike" dirty="0" smtClean="0">
                          <a:solidFill>
                            <a:srgbClr val="000000"/>
                          </a:solidFill>
                          <a:effectLst/>
                          <a:latin typeface="Calibri"/>
                        </a:rPr>
                        <a:t>2.5</a:t>
                      </a:r>
                      <a:endParaRPr lang="en-US" sz="1200" b="1" i="0" u="none" strike="noStrike" dirty="0">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PV in Annaul MWh</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4,102</a:t>
                      </a:r>
                    </a:p>
                  </a:txBody>
                  <a:tcPr marL="0" marR="0" marT="0" marB="0" anchor="b">
                    <a:lnL>
                      <a:noFill/>
                    </a:lnL>
                    <a:lnR>
                      <a:noFill/>
                    </a:lnR>
                    <a:lnT>
                      <a:noFill/>
                    </a:lnT>
                    <a:lnB>
                      <a:noFill/>
                    </a:lnB>
                  </a:tcPr>
                </a:tc>
              </a:tr>
              <a:tr h="190500">
                <a:tc>
                  <a:txBody>
                    <a:bodyPr/>
                    <a:lstStyle/>
                    <a:p>
                      <a:pPr algn="r" fontAlgn="b"/>
                      <a:r>
                        <a:rPr lang="en-US" sz="1200" b="1" i="0" u="none" strike="noStrike" dirty="0">
                          <a:solidFill>
                            <a:srgbClr val="000000"/>
                          </a:solidFill>
                          <a:effectLst/>
                          <a:latin typeface="Calibri"/>
                        </a:rPr>
                        <a:t>Average kW per site</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402</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39138453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unters Point residential pic.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1037" y="3535181"/>
            <a:ext cx="2765363" cy="2785450"/>
          </a:xfrm>
          <a:prstGeom prst="rect">
            <a:avLst/>
          </a:prstGeom>
        </p:spPr>
      </p:pic>
      <p:sp>
        <p:nvSpPr>
          <p:cNvPr id="9" name="Rectangle 8"/>
          <p:cNvSpPr/>
          <p:nvPr/>
        </p:nvSpPr>
        <p:spPr>
          <a:xfrm>
            <a:off x="580672" y="1028699"/>
            <a:ext cx="7957255" cy="2231231"/>
          </a:xfrm>
          <a:prstGeom prst="rect">
            <a:avLst/>
          </a:prstGeom>
          <a:solidFill>
            <a:schemeClr val="accent3">
              <a:alpha val="63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7594600" cy="762000"/>
          </a:xfrm>
        </p:spPr>
        <p:txBody>
          <a:bodyPr>
            <a:normAutofit fontScale="90000"/>
          </a:bodyPr>
          <a:lstStyle/>
          <a:p>
            <a:r>
              <a:rPr lang="en-US" dirty="0" smtClean="0"/>
              <a:t>Hunters Point Reasonable DG Potential:  Residential</a:t>
            </a:r>
            <a:endParaRPr lang="en-US" dirty="0"/>
          </a:p>
        </p:txBody>
      </p:sp>
      <p:sp>
        <p:nvSpPr>
          <p:cNvPr id="3" name="TextBox 2"/>
          <p:cNvSpPr txBox="1"/>
          <p:nvPr/>
        </p:nvSpPr>
        <p:spPr>
          <a:xfrm>
            <a:off x="593372" y="1016000"/>
            <a:ext cx="7957255" cy="2215991"/>
          </a:xfrm>
          <a:prstGeom prst="rect">
            <a:avLst/>
          </a:prstGeom>
          <a:noFill/>
        </p:spPr>
        <p:txBody>
          <a:bodyPr wrap="square" rtlCol="0">
            <a:spAutoFit/>
          </a:bodyPr>
          <a:lstStyle/>
          <a:p>
            <a:pPr algn="ctr"/>
            <a:r>
              <a:rPr lang="en-US" sz="2000" b="1" u="sng" dirty="0" smtClean="0"/>
              <a:t>Potential PV:  Residential Rooftops</a:t>
            </a:r>
            <a:endParaRPr lang="en-US" dirty="0"/>
          </a:p>
          <a:p>
            <a:pPr algn="ctr"/>
            <a:endParaRPr lang="en-US" sz="1000" b="1" dirty="0" smtClean="0"/>
          </a:p>
          <a:p>
            <a:pPr algn="ctr"/>
            <a:r>
              <a:rPr lang="en-US" b="1" dirty="0" smtClean="0"/>
              <a:t>Highlights:</a:t>
            </a:r>
          </a:p>
          <a:p>
            <a:pPr marL="285750" indent="-285750" algn="ctr">
              <a:buFont typeface="Arial"/>
              <a:buChar char="•"/>
            </a:pPr>
            <a:r>
              <a:rPr lang="en-US" dirty="0">
                <a:solidFill>
                  <a:srgbClr val="000000"/>
                </a:solidFill>
                <a:ea typeface="Calibri"/>
                <a:cs typeface="Calibri"/>
              </a:rPr>
              <a:t>Total residential sites = 14,000</a:t>
            </a:r>
            <a:endParaRPr lang="en-US" dirty="0"/>
          </a:p>
          <a:p>
            <a:pPr marL="285750" indent="-285750" algn="ctr">
              <a:buFont typeface="Arial"/>
              <a:buChar char="•"/>
            </a:pPr>
            <a:r>
              <a:rPr lang="en-US" dirty="0" smtClean="0">
                <a:solidFill>
                  <a:srgbClr val="000000"/>
                </a:solidFill>
                <a:ea typeface="Calibri"/>
                <a:cs typeface="Calibri"/>
              </a:rPr>
              <a:t>Average PV-viable square feet per residence (from 50 sites) = </a:t>
            </a:r>
            <a:r>
              <a:rPr lang="en-US" b="1" dirty="0" smtClean="0">
                <a:solidFill>
                  <a:srgbClr val="000000"/>
                </a:solidFill>
                <a:ea typeface="Calibri"/>
                <a:cs typeface="Calibri"/>
              </a:rPr>
              <a:t>343</a:t>
            </a:r>
          </a:p>
          <a:p>
            <a:pPr marL="285750" indent="-285750" algn="ctr">
              <a:buFont typeface="Arial"/>
              <a:buChar char="•"/>
            </a:pPr>
            <a:r>
              <a:rPr lang="en-US" dirty="0" smtClean="0">
                <a:solidFill>
                  <a:srgbClr val="000000"/>
                </a:solidFill>
                <a:ea typeface="Calibri"/>
                <a:cs typeface="Calibri"/>
              </a:rPr>
              <a:t>Total PV-potential residential square feet = </a:t>
            </a:r>
            <a:r>
              <a:rPr lang="en-US" b="1" dirty="0" smtClean="0">
                <a:solidFill>
                  <a:srgbClr val="000000"/>
                </a:solidFill>
                <a:ea typeface="Calibri"/>
                <a:cs typeface="Calibri"/>
              </a:rPr>
              <a:t>3.6M</a:t>
            </a:r>
          </a:p>
          <a:p>
            <a:pPr marL="285750" indent="-285750" algn="ctr">
              <a:buFont typeface="Arial"/>
              <a:buChar char="•"/>
            </a:pPr>
            <a:r>
              <a:rPr lang="en-US" dirty="0" smtClean="0">
                <a:solidFill>
                  <a:srgbClr val="000000"/>
                </a:solidFill>
                <a:ea typeface="Calibri"/>
                <a:cs typeface="Calibri"/>
              </a:rPr>
              <a:t>Total participating sq. ft. @ 25% = </a:t>
            </a:r>
            <a:r>
              <a:rPr lang="en-US" b="1" dirty="0" smtClean="0">
                <a:solidFill>
                  <a:srgbClr val="000000"/>
                </a:solidFill>
                <a:ea typeface="Calibri"/>
                <a:cs typeface="Calibri"/>
              </a:rPr>
              <a:t>900K</a:t>
            </a:r>
          </a:p>
          <a:p>
            <a:pPr marL="285750" indent="-285750" algn="ctr">
              <a:buFont typeface="Arial"/>
              <a:buChar char="•"/>
            </a:pPr>
            <a:r>
              <a:rPr lang="en-US" dirty="0" smtClean="0"/>
              <a:t>Total average generation, participating rooftops = </a:t>
            </a:r>
            <a:r>
              <a:rPr lang="en-US" b="1" dirty="0" smtClean="0"/>
              <a:t>13.5 MW</a:t>
            </a:r>
          </a:p>
        </p:txBody>
      </p:sp>
      <p:sp>
        <p:nvSpPr>
          <p:cNvPr id="13" name="TextBox 12"/>
          <p:cNvSpPr txBox="1"/>
          <p:nvPr/>
        </p:nvSpPr>
        <p:spPr>
          <a:xfrm>
            <a:off x="5264888" y="3537664"/>
            <a:ext cx="2748812" cy="830997"/>
          </a:xfrm>
          <a:prstGeom prst="rect">
            <a:avLst/>
          </a:prstGeom>
          <a:solidFill>
            <a:schemeClr val="bg1">
              <a:lumMod val="50000"/>
              <a:alpha val="80000"/>
            </a:schemeClr>
          </a:solidFill>
          <a:ln>
            <a:noFill/>
          </a:ln>
        </p:spPr>
        <p:txBody>
          <a:bodyPr wrap="square" rtlCol="0">
            <a:spAutoFit/>
          </a:bodyPr>
          <a:lstStyle/>
          <a:p>
            <a:r>
              <a:rPr lang="en-US" sz="1600" b="1" dirty="0" smtClean="0">
                <a:latin typeface="+mj-lt"/>
              </a:rPr>
              <a:t>Example:  </a:t>
            </a:r>
            <a:r>
              <a:rPr lang="en-US" sz="1600" dirty="0" smtClean="0">
                <a:solidFill>
                  <a:srgbClr val="000000"/>
                </a:solidFill>
                <a:latin typeface="+mj-lt"/>
                <a:ea typeface="Lucida Grande"/>
                <a:cs typeface="Lucida Grande"/>
              </a:rPr>
              <a:t>50 average rooftops</a:t>
            </a:r>
          </a:p>
          <a:p>
            <a:pPr marL="171450" indent="-171450">
              <a:buFont typeface="Arial"/>
              <a:buChar char="•"/>
            </a:pPr>
            <a:r>
              <a:rPr lang="en-US" sz="1600" dirty="0" smtClean="0">
                <a:latin typeface="+mj-lt"/>
              </a:rPr>
              <a:t>Average PV Sq. Ft = 343</a:t>
            </a:r>
          </a:p>
          <a:p>
            <a:pPr marL="171450" indent="-171450">
              <a:buFont typeface="Arial"/>
              <a:buChar char="•"/>
            </a:pPr>
            <a:r>
              <a:rPr lang="en-US" sz="1600" dirty="0" smtClean="0">
                <a:latin typeface="+mj-lt"/>
              </a:rPr>
              <a:t>Average system size = 5 kW</a:t>
            </a:r>
            <a:endParaRPr lang="en-US" sz="1600"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1486474158"/>
              </p:ext>
            </p:extLst>
          </p:nvPr>
        </p:nvGraphicFramePr>
        <p:xfrm>
          <a:off x="825500" y="3298031"/>
          <a:ext cx="3657600" cy="3060700"/>
        </p:xfrm>
        <a:graphic>
          <a:graphicData uri="http://schemas.openxmlformats.org/drawingml/2006/table">
            <a:tbl>
              <a:tblPr/>
              <a:tblGrid>
                <a:gridCol w="2768600"/>
                <a:gridCol w="889000"/>
              </a:tblGrid>
              <a:tr h="228600">
                <a:tc gridSpan="2">
                  <a:txBody>
                    <a:bodyPr/>
                    <a:lstStyle/>
                    <a:p>
                      <a:pPr algn="ctr" fontAlgn="b"/>
                      <a:r>
                        <a:rPr lang="en-US" sz="1400" b="1" i="0" u="none" strike="noStrike">
                          <a:solidFill>
                            <a:srgbClr val="000000"/>
                          </a:solidFill>
                          <a:effectLst/>
                          <a:latin typeface="Calibri"/>
                        </a:rPr>
                        <a:t>Hunters Point Rooftops - Residential</a:t>
                      </a:r>
                    </a:p>
                  </a:txBody>
                  <a:tcPr marL="0" marR="0" marT="0" marB="0" anchor="b">
                    <a:lnL>
                      <a:noFill/>
                    </a:lnL>
                    <a:lnR>
                      <a:noFill/>
                    </a:lnR>
                    <a:lnT>
                      <a:noFill/>
                    </a:lnT>
                    <a:lnB>
                      <a:noFill/>
                    </a:lnB>
                  </a:tcPr>
                </a:tc>
                <a:tc hMerge="1">
                  <a:txBody>
                    <a:bodyPr/>
                    <a:lstStyle/>
                    <a:p>
                      <a:endParaRPr lang="en-US"/>
                    </a:p>
                  </a:txBody>
                  <a:tcPr/>
                </a:tc>
              </a:tr>
              <a:tr h="177800">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sng" strike="noStrike">
                          <a:solidFill>
                            <a:srgbClr val="000000"/>
                          </a:solidFill>
                          <a:effectLst/>
                          <a:latin typeface="Calibri"/>
                        </a:rPr>
                        <a:t>Assumptions</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Watts/sq. ft.</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15</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PV hrs./yr.</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1570</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Participation Factor</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25%</a:t>
                      </a:r>
                    </a:p>
                  </a:txBody>
                  <a:tcPr marL="0" marR="0" marT="0" marB="0" anchor="b">
                    <a:lnL>
                      <a:noFill/>
                    </a:lnL>
                    <a:lnR>
                      <a:noFill/>
                    </a:lnR>
                    <a:lnT>
                      <a:noFill/>
                    </a:lnT>
                    <a:lnB>
                      <a:noFill/>
                    </a:lnB>
                  </a:tcPr>
                </a:tc>
              </a:tr>
              <a:tr h="177800">
                <a:tc>
                  <a:txBody>
                    <a:bodyPr/>
                    <a:lstStyle/>
                    <a:p>
                      <a:pPr algn="r"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sng" strike="noStrike">
                          <a:solidFill>
                            <a:srgbClr val="000000"/>
                          </a:solidFill>
                          <a:effectLst/>
                          <a:latin typeface="Calibri"/>
                        </a:rPr>
                        <a:t>Results</a:t>
                      </a: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HH</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 14,000 </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Average PV-viable sq. ft. per HH</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 257 </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PV-viable Sq. Ft.</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 3,601,920 </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PV-viable Sq. Ft. Participating</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 900,480 </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PV in Watts</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 13,507,200 </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PV in MW</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 </a:t>
                      </a:r>
                      <a:r>
                        <a:rPr lang="en-US" sz="1200" b="1" i="0" u="none" strike="noStrike" dirty="0" smtClean="0">
                          <a:solidFill>
                            <a:srgbClr val="000000"/>
                          </a:solidFill>
                          <a:effectLst/>
                          <a:latin typeface="Calibri"/>
                        </a:rPr>
                        <a:t>13.5 </a:t>
                      </a:r>
                      <a:endParaRPr lang="en-US" sz="1200" b="1" i="0" u="none" strike="noStrike" dirty="0">
                        <a:solidFill>
                          <a:srgbClr val="000000"/>
                        </a:solidFill>
                        <a:effectLst/>
                        <a:latin typeface="Calibri"/>
                      </a:endParaRP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Total PV in Annual MWh</a:t>
                      </a:r>
                    </a:p>
                  </a:txBody>
                  <a:tcPr marL="0" marR="0" marT="0"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 21,206 </a:t>
                      </a:r>
                    </a:p>
                  </a:txBody>
                  <a:tcPr marL="0" marR="0" marT="0" marB="0" anchor="b">
                    <a:lnL>
                      <a:noFill/>
                    </a:lnL>
                    <a:lnR>
                      <a:noFill/>
                    </a:lnR>
                    <a:lnT>
                      <a:noFill/>
                    </a:lnT>
                    <a:lnB>
                      <a:noFill/>
                    </a:lnB>
                  </a:tcPr>
                </a:tc>
              </a:tr>
              <a:tr h="190500">
                <a:tc>
                  <a:txBody>
                    <a:bodyPr/>
                    <a:lstStyle/>
                    <a:p>
                      <a:pPr algn="r" fontAlgn="b"/>
                      <a:r>
                        <a:rPr lang="en-US" sz="1200" b="1" i="0" u="none" strike="noStrike">
                          <a:solidFill>
                            <a:srgbClr val="000000"/>
                          </a:solidFill>
                          <a:effectLst/>
                          <a:latin typeface="Calibri"/>
                        </a:rPr>
                        <a:t>Average PV system size per HH, kW</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 4 </a:t>
                      </a: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5591298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73200"/>
            <a:ext cx="9144000" cy="1546978"/>
          </a:xfrm>
          <a:prstGeom prst="rect">
            <a:avLst/>
          </a:prstGeom>
        </p:spPr>
      </p:pic>
      <p:sp>
        <p:nvSpPr>
          <p:cNvPr id="2" name="Title 1"/>
          <p:cNvSpPr>
            <a:spLocks noGrp="1"/>
          </p:cNvSpPr>
          <p:nvPr>
            <p:ph type="title"/>
          </p:nvPr>
        </p:nvSpPr>
        <p:spPr>
          <a:xfrm>
            <a:off x="0" y="0"/>
            <a:ext cx="7594600" cy="762000"/>
          </a:xfrm>
        </p:spPr>
        <p:txBody>
          <a:bodyPr>
            <a:normAutofit/>
          </a:bodyPr>
          <a:lstStyle/>
          <a:p>
            <a:r>
              <a:rPr lang="en-US" dirty="0" smtClean="0"/>
              <a:t>HPP Benefits Analysis:  50 MW New DG</a:t>
            </a:r>
            <a:endParaRPr lang="en-US" dirty="0"/>
          </a:p>
        </p:txBody>
      </p:sp>
      <p:sp>
        <p:nvSpPr>
          <p:cNvPr id="5" name="TextBox 4"/>
          <p:cNvSpPr txBox="1"/>
          <p:nvPr/>
        </p:nvSpPr>
        <p:spPr>
          <a:xfrm>
            <a:off x="0" y="6510298"/>
            <a:ext cx="9144000" cy="276999"/>
          </a:xfrm>
          <a:prstGeom prst="rect">
            <a:avLst/>
          </a:prstGeom>
          <a:solidFill>
            <a:schemeClr val="bg1"/>
          </a:solidFill>
        </p:spPr>
        <p:txBody>
          <a:bodyPr wrap="square" rtlCol="0">
            <a:spAutoFit/>
          </a:bodyPr>
          <a:lstStyle/>
          <a:p>
            <a:pPr algn="ctr"/>
            <a:r>
              <a:rPr lang="en-US" sz="1200" b="1" i="1" dirty="0" smtClean="0"/>
              <a:t>Source:  NREL JEDI calculator.  Based on average installed cost of $2.75/W(dc) before taxes &amp; incentives using PG&amp;E rates/region.</a:t>
            </a:r>
          </a:p>
        </p:txBody>
      </p:sp>
      <p:sp>
        <p:nvSpPr>
          <p:cNvPr id="8" name="TextBox 7"/>
          <p:cNvSpPr txBox="1"/>
          <p:nvPr/>
        </p:nvSpPr>
        <p:spPr>
          <a:xfrm>
            <a:off x="3784600" y="3134478"/>
            <a:ext cx="5105400" cy="2888997"/>
          </a:xfrm>
          <a:prstGeom prst="rect">
            <a:avLst/>
          </a:prstGeom>
          <a:noFill/>
        </p:spPr>
        <p:txBody>
          <a:bodyPr wrap="square" rtlCol="0">
            <a:spAutoFit/>
          </a:bodyPr>
          <a:lstStyle/>
          <a:p>
            <a:pPr algn="ctr">
              <a:lnSpc>
                <a:spcPct val="120000"/>
              </a:lnSpc>
            </a:pPr>
            <a:r>
              <a:rPr lang="en-US" b="1" u="sng" dirty="0" smtClean="0"/>
              <a:t>Economic Benefits</a:t>
            </a:r>
          </a:p>
          <a:p>
            <a:pPr>
              <a:lnSpc>
                <a:spcPct val="120000"/>
              </a:lnSpc>
            </a:pPr>
            <a:endParaRPr lang="en-US" sz="1000" b="1" dirty="0" smtClean="0"/>
          </a:p>
          <a:p>
            <a:pPr>
              <a:lnSpc>
                <a:spcPct val="120000"/>
              </a:lnSpc>
            </a:pPr>
            <a:r>
              <a:rPr lang="en-US" sz="2000" b="1" dirty="0" smtClean="0"/>
              <a:t>$200M</a:t>
            </a:r>
            <a:r>
              <a:rPr lang="en-US" sz="2000" dirty="0" smtClean="0"/>
              <a:t>:  </a:t>
            </a:r>
            <a:r>
              <a:rPr lang="en-US" sz="1600" dirty="0"/>
              <a:t>A</a:t>
            </a:r>
            <a:r>
              <a:rPr lang="en-US" sz="1600" dirty="0" smtClean="0">
                <a:solidFill>
                  <a:srgbClr val="000000"/>
                </a:solidFill>
                <a:cs typeface="Arial" pitchFamily="34" charset="0"/>
              </a:rPr>
              <a:t>dded regional </a:t>
            </a:r>
            <a:r>
              <a:rPr lang="en-US" sz="1600" dirty="0">
                <a:solidFill>
                  <a:srgbClr val="000000"/>
                </a:solidFill>
                <a:cs typeface="Arial" pitchFamily="34" charset="0"/>
              </a:rPr>
              <a:t>economic </a:t>
            </a:r>
            <a:r>
              <a:rPr lang="en-US" sz="1600" dirty="0" smtClean="0">
                <a:solidFill>
                  <a:srgbClr val="000000"/>
                </a:solidFill>
                <a:cs typeface="Arial" pitchFamily="34" charset="0"/>
              </a:rPr>
              <a:t>stimulation</a:t>
            </a:r>
          </a:p>
          <a:p>
            <a:pPr lvl="0">
              <a:lnSpc>
                <a:spcPct val="120000"/>
              </a:lnSpc>
            </a:pPr>
            <a:r>
              <a:rPr lang="en-US" sz="2000" b="1" dirty="0">
                <a:solidFill>
                  <a:srgbClr val="000000"/>
                </a:solidFill>
                <a:cs typeface="Arial" pitchFamily="34" charset="0"/>
              </a:rPr>
              <a:t>$100M:  </a:t>
            </a:r>
            <a:r>
              <a:rPr lang="en-US" sz="1600" dirty="0">
                <a:solidFill>
                  <a:srgbClr val="000000"/>
                </a:solidFill>
                <a:cs typeface="Arial" pitchFamily="34" charset="0"/>
              </a:rPr>
              <a:t>Added local </a:t>
            </a:r>
            <a:r>
              <a:rPr lang="en-US" sz="1600" dirty="0" smtClean="0">
                <a:solidFill>
                  <a:srgbClr val="000000"/>
                </a:solidFill>
                <a:cs typeface="Arial" pitchFamily="34" charset="0"/>
              </a:rPr>
              <a:t>wages, near-term plus annual</a:t>
            </a:r>
            <a:endParaRPr lang="en-US" sz="1600" dirty="0">
              <a:solidFill>
                <a:srgbClr val="000000"/>
              </a:solidFill>
              <a:cs typeface="Arial" pitchFamily="34" charset="0"/>
            </a:endParaRPr>
          </a:p>
          <a:p>
            <a:pPr>
              <a:lnSpc>
                <a:spcPct val="120000"/>
              </a:lnSpc>
            </a:pPr>
            <a:r>
              <a:rPr lang="en-US" sz="2000" b="1" dirty="0" smtClean="0"/>
              <a:t>1,270 Job-Years:  </a:t>
            </a:r>
            <a:r>
              <a:rPr lang="en-US" sz="1600" dirty="0" smtClean="0"/>
              <a:t>New near-</a:t>
            </a:r>
            <a:r>
              <a:rPr lang="en-US" sz="1600" dirty="0"/>
              <a:t>term </a:t>
            </a:r>
            <a:r>
              <a:rPr lang="en-US" sz="1600" dirty="0" smtClean="0"/>
              <a:t>regional employment</a:t>
            </a:r>
          </a:p>
          <a:p>
            <a:pPr lvl="0">
              <a:lnSpc>
                <a:spcPct val="120000"/>
              </a:lnSpc>
            </a:pPr>
            <a:r>
              <a:rPr lang="en-US" sz="2000" b="1" dirty="0" smtClean="0">
                <a:solidFill>
                  <a:srgbClr val="000000"/>
                </a:solidFill>
                <a:cs typeface="Arial" pitchFamily="34" charset="0"/>
              </a:rPr>
              <a:t>520 Job-Years:  </a:t>
            </a:r>
            <a:r>
              <a:rPr lang="en-US" sz="1600" dirty="0" smtClean="0">
                <a:solidFill>
                  <a:srgbClr val="000000"/>
                </a:solidFill>
                <a:cs typeface="Arial" pitchFamily="34" charset="0"/>
              </a:rPr>
              <a:t>New ongoing regional employment</a:t>
            </a:r>
          </a:p>
          <a:p>
            <a:pPr>
              <a:lnSpc>
                <a:spcPct val="120000"/>
              </a:lnSpc>
            </a:pPr>
            <a:r>
              <a:rPr lang="en-US" sz="2000" b="1" dirty="0">
                <a:solidFill>
                  <a:srgbClr val="000000"/>
                </a:solidFill>
                <a:cs typeface="Arial" pitchFamily="34" charset="0"/>
              </a:rPr>
              <a:t>$10M:  </a:t>
            </a:r>
            <a:r>
              <a:rPr lang="en-US" sz="1600" dirty="0">
                <a:solidFill>
                  <a:srgbClr val="000000"/>
                </a:solidFill>
                <a:cs typeface="Arial" pitchFamily="34" charset="0"/>
              </a:rPr>
              <a:t>Site leasing income for property owners</a:t>
            </a:r>
          </a:p>
          <a:p>
            <a:pPr lvl="0">
              <a:lnSpc>
                <a:spcPct val="120000"/>
              </a:lnSpc>
            </a:pPr>
            <a:r>
              <a:rPr lang="en-US" sz="2000" b="1" dirty="0" smtClean="0">
                <a:solidFill>
                  <a:srgbClr val="000000"/>
                </a:solidFill>
                <a:cs typeface="Arial" pitchFamily="34" charset="0"/>
              </a:rPr>
              <a:t>$5.8M:  </a:t>
            </a:r>
            <a:r>
              <a:rPr lang="en-US" sz="1600" dirty="0" smtClean="0">
                <a:solidFill>
                  <a:srgbClr val="000000"/>
                </a:solidFill>
                <a:cs typeface="Arial" pitchFamily="34" charset="0"/>
              </a:rPr>
              <a:t>Added construction-related state sales taxes</a:t>
            </a:r>
          </a:p>
        </p:txBody>
      </p:sp>
      <p:sp>
        <p:nvSpPr>
          <p:cNvPr id="7" name="TextBox 6"/>
          <p:cNvSpPr txBox="1"/>
          <p:nvPr/>
        </p:nvSpPr>
        <p:spPr>
          <a:xfrm>
            <a:off x="6635750" y="2698729"/>
            <a:ext cx="2470150" cy="276999"/>
          </a:xfrm>
          <a:prstGeom prst="rect">
            <a:avLst/>
          </a:prstGeom>
          <a:noFill/>
        </p:spPr>
        <p:txBody>
          <a:bodyPr wrap="square" rtlCol="0">
            <a:spAutoFit/>
          </a:bodyPr>
          <a:lstStyle/>
          <a:p>
            <a:r>
              <a:rPr lang="en-US" sz="1200" dirty="0" smtClean="0"/>
              <a:t>Photo courtesy of GRID Alternatives</a:t>
            </a:r>
            <a:endParaRPr lang="en-US" sz="1200" dirty="0"/>
          </a:p>
        </p:txBody>
      </p:sp>
      <p:sp>
        <p:nvSpPr>
          <p:cNvPr id="10" name="Rectangle 9"/>
          <p:cNvSpPr/>
          <p:nvPr/>
        </p:nvSpPr>
        <p:spPr>
          <a:xfrm>
            <a:off x="0" y="764118"/>
            <a:ext cx="9144000" cy="709082"/>
          </a:xfrm>
          <a:prstGeom prst="rect">
            <a:avLst/>
          </a:prstGeom>
          <a:solidFill>
            <a:schemeClr val="accent3">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885855"/>
            <a:ext cx="9143999" cy="400110"/>
          </a:xfrm>
          <a:prstGeom prst="rect">
            <a:avLst/>
          </a:prstGeom>
          <a:noFill/>
          <a:ln>
            <a:noFill/>
          </a:ln>
        </p:spPr>
        <p:txBody>
          <a:bodyPr wrap="square" rtlCol="0">
            <a:spAutoFit/>
          </a:bodyPr>
          <a:lstStyle/>
          <a:p>
            <a:pPr algn="ctr"/>
            <a:r>
              <a:rPr lang="en-US" sz="2000" b="1" dirty="0" smtClean="0"/>
              <a:t>$200M in Private Investment + Operations &amp; Maintenance Over 20 Yrs. Equals:</a:t>
            </a:r>
            <a:endParaRPr lang="en-US" sz="2000" b="1" dirty="0"/>
          </a:p>
        </p:txBody>
      </p:sp>
      <p:pic>
        <p:nvPicPr>
          <p:cNvPr id="14" name="Picture 13"/>
          <p:cNvPicPr>
            <a:picLocks noChangeAspect="1"/>
          </p:cNvPicPr>
          <p:nvPr/>
        </p:nvPicPr>
        <p:blipFill>
          <a:blip r:embed="rId4"/>
          <a:stretch>
            <a:fillRect/>
          </a:stretch>
        </p:blipFill>
        <p:spPr>
          <a:xfrm>
            <a:off x="508018" y="3352800"/>
            <a:ext cx="3035300" cy="2679700"/>
          </a:xfrm>
          <a:prstGeom prst="rect">
            <a:avLst/>
          </a:prstGeom>
        </p:spPr>
      </p:pic>
    </p:spTree>
    <p:extLst>
      <p:ext uri="{BB962C8B-B14F-4D97-AF65-F5344CB8AC3E}">
        <p14:creationId xmlns:p14="http://schemas.microsoft.com/office/powerpoint/2010/main" val="16502583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73200"/>
            <a:ext cx="9144000" cy="1546978"/>
          </a:xfrm>
          <a:prstGeom prst="rect">
            <a:avLst/>
          </a:prstGeom>
        </p:spPr>
      </p:pic>
      <p:sp>
        <p:nvSpPr>
          <p:cNvPr id="5" name="TextBox 4"/>
          <p:cNvSpPr txBox="1"/>
          <p:nvPr/>
        </p:nvSpPr>
        <p:spPr>
          <a:xfrm>
            <a:off x="0" y="6510298"/>
            <a:ext cx="9144000" cy="276999"/>
          </a:xfrm>
          <a:prstGeom prst="rect">
            <a:avLst/>
          </a:prstGeom>
          <a:solidFill>
            <a:schemeClr val="bg1"/>
          </a:solidFill>
        </p:spPr>
        <p:txBody>
          <a:bodyPr wrap="square" rtlCol="0">
            <a:spAutoFit/>
          </a:bodyPr>
          <a:lstStyle/>
          <a:p>
            <a:pPr algn="ctr"/>
            <a:r>
              <a:rPr lang="en-US" sz="1200" b="1" i="1" dirty="0" smtClean="0"/>
              <a:t>Source:  NREL JEDI calculator.  Based on average installed cost of $2.75/W(dc) before taxes &amp; incentives using PG&amp;E rates/region.</a:t>
            </a:r>
          </a:p>
        </p:txBody>
      </p:sp>
      <p:sp>
        <p:nvSpPr>
          <p:cNvPr id="8" name="TextBox 7"/>
          <p:cNvSpPr txBox="1"/>
          <p:nvPr/>
        </p:nvSpPr>
        <p:spPr>
          <a:xfrm>
            <a:off x="3632200" y="3261478"/>
            <a:ext cx="5346700" cy="2815130"/>
          </a:xfrm>
          <a:prstGeom prst="rect">
            <a:avLst/>
          </a:prstGeom>
          <a:noFill/>
        </p:spPr>
        <p:txBody>
          <a:bodyPr wrap="square" rtlCol="0">
            <a:spAutoFit/>
          </a:bodyPr>
          <a:lstStyle/>
          <a:p>
            <a:pPr algn="ctr">
              <a:lnSpc>
                <a:spcPct val="120000"/>
              </a:lnSpc>
            </a:pPr>
            <a:r>
              <a:rPr lang="en-US" b="1" u="sng" dirty="0" smtClean="0"/>
              <a:t>Energy Benefits</a:t>
            </a:r>
          </a:p>
          <a:p>
            <a:pPr>
              <a:lnSpc>
                <a:spcPct val="120000"/>
              </a:lnSpc>
            </a:pPr>
            <a:endParaRPr lang="en-US" sz="1000" b="1" dirty="0" smtClean="0"/>
          </a:p>
          <a:p>
            <a:pPr>
              <a:lnSpc>
                <a:spcPct val="120000"/>
              </a:lnSpc>
            </a:pPr>
            <a:r>
              <a:rPr lang="en-US" sz="2000" b="1" dirty="0">
                <a:solidFill>
                  <a:srgbClr val="000000"/>
                </a:solidFill>
                <a:cs typeface="Arial" pitchFamily="34" charset="0"/>
              </a:rPr>
              <a:t>Cost Parity:  </a:t>
            </a:r>
            <a:r>
              <a:rPr lang="en-US" sz="1600" dirty="0">
                <a:solidFill>
                  <a:srgbClr val="000000"/>
                </a:solidFill>
                <a:cs typeface="Arial" pitchFamily="34" charset="0"/>
              </a:rPr>
              <a:t>Solar vs. </a:t>
            </a:r>
            <a:r>
              <a:rPr lang="en-US" sz="1600" dirty="0"/>
              <a:t>combined cycle natural gas, LCOE</a:t>
            </a:r>
            <a:endParaRPr lang="en-US" sz="1600" dirty="0">
              <a:solidFill>
                <a:srgbClr val="000000"/>
              </a:solidFill>
              <a:cs typeface="Arial" pitchFamily="34" charset="0"/>
            </a:endParaRPr>
          </a:p>
          <a:p>
            <a:pPr>
              <a:lnSpc>
                <a:spcPct val="120000"/>
              </a:lnSpc>
            </a:pPr>
            <a:r>
              <a:rPr lang="en-US" sz="2000" b="1" dirty="0" smtClean="0">
                <a:solidFill>
                  <a:srgbClr val="000000"/>
                </a:solidFill>
                <a:cs typeface="Arial" pitchFamily="34" charset="0"/>
              </a:rPr>
              <a:t>$260M:  </a:t>
            </a:r>
            <a:r>
              <a:rPr lang="en-US" sz="1600" dirty="0" smtClean="0">
                <a:solidFill>
                  <a:srgbClr val="000000"/>
                </a:solidFill>
                <a:cs typeface="Arial" pitchFamily="34" charset="0"/>
              </a:rPr>
              <a:t>Energy dollars spent on local vs. remote generation</a:t>
            </a:r>
          </a:p>
          <a:p>
            <a:pPr>
              <a:lnSpc>
                <a:spcPct val="120000"/>
              </a:lnSpc>
            </a:pPr>
            <a:r>
              <a:rPr lang="en-US" sz="2000" b="1" dirty="0">
                <a:solidFill>
                  <a:srgbClr val="000000"/>
                </a:solidFill>
                <a:cs typeface="Arial" pitchFamily="34" charset="0"/>
              </a:rPr>
              <a:t>$38M:  </a:t>
            </a:r>
            <a:r>
              <a:rPr lang="en-US" sz="1600" dirty="0">
                <a:solidFill>
                  <a:srgbClr val="000000"/>
                </a:solidFill>
                <a:cs typeface="Arial" pitchFamily="34" charset="0"/>
              </a:rPr>
              <a:t>Avoided transmission access </a:t>
            </a:r>
            <a:r>
              <a:rPr lang="en-US" sz="1600" dirty="0" smtClean="0">
                <a:solidFill>
                  <a:srgbClr val="000000"/>
                </a:solidFill>
                <a:cs typeface="Arial" pitchFamily="34" charset="0"/>
              </a:rPr>
              <a:t>charges</a:t>
            </a:r>
            <a:endParaRPr lang="en-US" sz="2000" b="1" dirty="0">
              <a:solidFill>
                <a:srgbClr val="000000"/>
              </a:solidFill>
              <a:cs typeface="Arial" pitchFamily="34" charset="0"/>
            </a:endParaRPr>
          </a:p>
          <a:p>
            <a:pPr>
              <a:lnSpc>
                <a:spcPct val="120000"/>
              </a:lnSpc>
            </a:pPr>
            <a:r>
              <a:rPr lang="en-US" sz="2000" b="1" dirty="0" smtClean="0">
                <a:solidFill>
                  <a:srgbClr val="000000"/>
                </a:solidFill>
                <a:cs typeface="Arial" pitchFamily="34" charset="0"/>
              </a:rPr>
              <a:t>$30M</a:t>
            </a:r>
            <a:r>
              <a:rPr lang="en-US" sz="2000" b="1" dirty="0">
                <a:solidFill>
                  <a:srgbClr val="000000"/>
                </a:solidFill>
                <a:cs typeface="Arial" pitchFamily="34" charset="0"/>
              </a:rPr>
              <a:t>:  </a:t>
            </a:r>
            <a:r>
              <a:rPr lang="en-US" sz="1600" dirty="0">
                <a:solidFill>
                  <a:srgbClr val="000000"/>
                </a:solidFill>
                <a:cs typeface="Arial" pitchFamily="34" charset="0"/>
              </a:rPr>
              <a:t>Avoided costs </a:t>
            </a:r>
            <a:r>
              <a:rPr lang="en-US" sz="1600" dirty="0" smtClean="0">
                <a:solidFill>
                  <a:srgbClr val="000000"/>
                </a:solidFill>
                <a:cs typeface="Arial" pitchFamily="34" charset="0"/>
              </a:rPr>
              <a:t>for new transmission capacity</a:t>
            </a:r>
            <a:endParaRPr lang="en-US" sz="1600" dirty="0">
              <a:solidFill>
                <a:srgbClr val="000000"/>
              </a:solidFill>
              <a:cs typeface="Arial" pitchFamily="34" charset="0"/>
            </a:endParaRPr>
          </a:p>
          <a:p>
            <a:pPr>
              <a:lnSpc>
                <a:spcPct val="120000"/>
              </a:lnSpc>
            </a:pPr>
            <a:r>
              <a:rPr lang="en-US" sz="2000" b="1" dirty="0">
                <a:solidFill>
                  <a:srgbClr val="000000"/>
                </a:solidFill>
                <a:cs typeface="Arial" pitchFamily="34" charset="0"/>
              </a:rPr>
              <a:t>$12M:  </a:t>
            </a:r>
            <a:r>
              <a:rPr lang="en-US" sz="1600" dirty="0">
                <a:solidFill>
                  <a:srgbClr val="000000"/>
                </a:solidFill>
                <a:cs typeface="Arial" pitchFamily="34" charset="0"/>
              </a:rPr>
              <a:t>Avoided costs from transmission line losses</a:t>
            </a:r>
          </a:p>
          <a:p>
            <a:pPr>
              <a:lnSpc>
                <a:spcPct val="120000"/>
              </a:lnSpc>
            </a:pPr>
            <a:r>
              <a:rPr lang="en-US" sz="2000" b="1" dirty="0" smtClean="0">
                <a:solidFill>
                  <a:srgbClr val="000000"/>
                </a:solidFill>
                <a:cs typeface="Arial" pitchFamily="34" charset="0"/>
              </a:rPr>
              <a:t>$30M:  </a:t>
            </a:r>
            <a:r>
              <a:rPr lang="en-US" sz="1600" dirty="0" smtClean="0">
                <a:solidFill>
                  <a:srgbClr val="000000"/>
                </a:solidFill>
                <a:cs typeface="Arial" pitchFamily="34" charset="0"/>
              </a:rPr>
              <a:t>Avoided costs from reducing power interruptions</a:t>
            </a:r>
          </a:p>
        </p:txBody>
      </p:sp>
      <p:sp>
        <p:nvSpPr>
          <p:cNvPr id="7" name="TextBox 6"/>
          <p:cNvSpPr txBox="1"/>
          <p:nvPr/>
        </p:nvSpPr>
        <p:spPr>
          <a:xfrm>
            <a:off x="6635750" y="2698729"/>
            <a:ext cx="2470150" cy="276999"/>
          </a:xfrm>
          <a:prstGeom prst="rect">
            <a:avLst/>
          </a:prstGeom>
          <a:noFill/>
        </p:spPr>
        <p:txBody>
          <a:bodyPr wrap="square" rtlCol="0">
            <a:spAutoFit/>
          </a:bodyPr>
          <a:lstStyle/>
          <a:p>
            <a:r>
              <a:rPr lang="en-US" sz="1200" dirty="0" smtClean="0"/>
              <a:t>Photo courtesy of GRID Alternatives</a:t>
            </a:r>
            <a:endParaRPr lang="en-US" sz="1200" dirty="0"/>
          </a:p>
        </p:txBody>
      </p:sp>
      <p:sp>
        <p:nvSpPr>
          <p:cNvPr id="10" name="Rectangle 9"/>
          <p:cNvSpPr/>
          <p:nvPr/>
        </p:nvSpPr>
        <p:spPr>
          <a:xfrm>
            <a:off x="0" y="764118"/>
            <a:ext cx="9144000" cy="709082"/>
          </a:xfrm>
          <a:prstGeom prst="rect">
            <a:avLst/>
          </a:prstGeom>
          <a:solidFill>
            <a:schemeClr val="accent3">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533" y="3553438"/>
            <a:ext cx="2216171" cy="2216171"/>
          </a:xfrm>
          <a:prstGeom prst="rect">
            <a:avLst/>
          </a:prstGeom>
        </p:spPr>
      </p:pic>
      <p:sp>
        <p:nvSpPr>
          <p:cNvPr id="13" name="Title 1"/>
          <p:cNvSpPr>
            <a:spLocks noGrp="1"/>
          </p:cNvSpPr>
          <p:nvPr>
            <p:ph type="title"/>
          </p:nvPr>
        </p:nvSpPr>
        <p:spPr>
          <a:xfrm>
            <a:off x="0" y="0"/>
            <a:ext cx="7594600" cy="762000"/>
          </a:xfrm>
        </p:spPr>
        <p:txBody>
          <a:bodyPr>
            <a:normAutofit/>
          </a:bodyPr>
          <a:lstStyle/>
          <a:p>
            <a:r>
              <a:rPr lang="en-US" dirty="0" smtClean="0"/>
              <a:t>HPP Benefits Analysis:  50 MW New DG</a:t>
            </a:r>
            <a:endParaRPr lang="en-US" dirty="0"/>
          </a:p>
        </p:txBody>
      </p:sp>
      <p:sp>
        <p:nvSpPr>
          <p:cNvPr id="12" name="TextBox 11"/>
          <p:cNvSpPr txBox="1"/>
          <p:nvPr/>
        </p:nvSpPr>
        <p:spPr>
          <a:xfrm>
            <a:off x="0" y="885855"/>
            <a:ext cx="9143999" cy="400110"/>
          </a:xfrm>
          <a:prstGeom prst="rect">
            <a:avLst/>
          </a:prstGeom>
          <a:noFill/>
          <a:ln>
            <a:noFill/>
          </a:ln>
        </p:spPr>
        <p:txBody>
          <a:bodyPr wrap="square" rtlCol="0">
            <a:spAutoFit/>
          </a:bodyPr>
          <a:lstStyle/>
          <a:p>
            <a:pPr algn="ctr"/>
            <a:r>
              <a:rPr lang="en-US" sz="2000" b="1" dirty="0" smtClean="0"/>
              <a:t>$200M in Private Investment + Operations &amp; Maintenance Over 20 Yrs. Equals:</a:t>
            </a:r>
            <a:endParaRPr lang="en-US" sz="2000" b="1" dirty="0"/>
          </a:p>
        </p:txBody>
      </p:sp>
    </p:spTree>
    <p:extLst>
      <p:ext uri="{BB962C8B-B14F-4D97-AF65-F5344CB8AC3E}">
        <p14:creationId xmlns:p14="http://schemas.microsoft.com/office/powerpoint/2010/main" val="39405768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73200"/>
            <a:ext cx="9144000" cy="1546978"/>
          </a:xfrm>
          <a:prstGeom prst="rect">
            <a:avLst/>
          </a:prstGeom>
        </p:spPr>
      </p:pic>
      <p:sp>
        <p:nvSpPr>
          <p:cNvPr id="5" name="TextBox 4"/>
          <p:cNvSpPr txBox="1"/>
          <p:nvPr/>
        </p:nvSpPr>
        <p:spPr>
          <a:xfrm>
            <a:off x="0" y="6510298"/>
            <a:ext cx="9144000" cy="276999"/>
          </a:xfrm>
          <a:prstGeom prst="rect">
            <a:avLst/>
          </a:prstGeom>
          <a:solidFill>
            <a:schemeClr val="bg1"/>
          </a:solidFill>
        </p:spPr>
        <p:txBody>
          <a:bodyPr wrap="square" rtlCol="0">
            <a:spAutoFit/>
          </a:bodyPr>
          <a:lstStyle/>
          <a:p>
            <a:pPr algn="ctr"/>
            <a:r>
              <a:rPr lang="en-US" sz="1200" b="1" i="1" dirty="0" smtClean="0"/>
              <a:t>Source:  NREL JEDI calculator.  Based on average installed cost of $2.75/W(dc) before taxes &amp; incentives using PG&amp;E rates/region.</a:t>
            </a:r>
          </a:p>
        </p:txBody>
      </p:sp>
      <p:sp>
        <p:nvSpPr>
          <p:cNvPr id="7" name="TextBox 6"/>
          <p:cNvSpPr txBox="1"/>
          <p:nvPr/>
        </p:nvSpPr>
        <p:spPr>
          <a:xfrm>
            <a:off x="6635750" y="2698729"/>
            <a:ext cx="2470150" cy="276999"/>
          </a:xfrm>
          <a:prstGeom prst="rect">
            <a:avLst/>
          </a:prstGeom>
          <a:noFill/>
        </p:spPr>
        <p:txBody>
          <a:bodyPr wrap="square" rtlCol="0">
            <a:spAutoFit/>
          </a:bodyPr>
          <a:lstStyle/>
          <a:p>
            <a:r>
              <a:rPr lang="en-US" sz="1200" dirty="0" smtClean="0"/>
              <a:t>Photo courtesy of GRID Alternatives</a:t>
            </a:r>
            <a:endParaRPr lang="en-US" sz="1200" dirty="0"/>
          </a:p>
        </p:txBody>
      </p:sp>
      <p:sp>
        <p:nvSpPr>
          <p:cNvPr id="10" name="Rectangle 9"/>
          <p:cNvSpPr/>
          <p:nvPr/>
        </p:nvSpPr>
        <p:spPr>
          <a:xfrm>
            <a:off x="0" y="764118"/>
            <a:ext cx="9144000" cy="709082"/>
          </a:xfrm>
          <a:prstGeom prst="rect">
            <a:avLst/>
          </a:prstGeom>
          <a:solidFill>
            <a:schemeClr val="accent3">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099" y="3502779"/>
            <a:ext cx="2332009" cy="2334600"/>
          </a:xfrm>
          <a:prstGeom prst="rect">
            <a:avLst/>
          </a:prstGeom>
        </p:spPr>
      </p:pic>
      <p:sp>
        <p:nvSpPr>
          <p:cNvPr id="13" name="TextBox 12"/>
          <p:cNvSpPr txBox="1"/>
          <p:nvPr/>
        </p:nvSpPr>
        <p:spPr>
          <a:xfrm>
            <a:off x="3660775" y="3364052"/>
            <a:ext cx="4895850" cy="2595583"/>
          </a:xfrm>
          <a:prstGeom prst="rect">
            <a:avLst/>
          </a:prstGeom>
          <a:noFill/>
        </p:spPr>
        <p:txBody>
          <a:bodyPr wrap="square" rtlCol="0">
            <a:spAutoFit/>
          </a:bodyPr>
          <a:lstStyle/>
          <a:p>
            <a:pPr algn="ctr">
              <a:lnSpc>
                <a:spcPct val="120000"/>
              </a:lnSpc>
            </a:pPr>
            <a:r>
              <a:rPr lang="en-US" b="1" u="sng" dirty="0" smtClean="0"/>
              <a:t>Environmental Benefits</a:t>
            </a:r>
          </a:p>
          <a:p>
            <a:pPr>
              <a:lnSpc>
                <a:spcPct val="120000"/>
              </a:lnSpc>
            </a:pPr>
            <a:endParaRPr lang="en-US" sz="1000" b="1" dirty="0" smtClean="0"/>
          </a:p>
          <a:p>
            <a:pPr>
              <a:lnSpc>
                <a:spcPct val="120000"/>
              </a:lnSpc>
            </a:pPr>
            <a:r>
              <a:rPr lang="en-US" sz="2000" b="1" dirty="0" smtClean="0">
                <a:solidFill>
                  <a:srgbClr val="000000"/>
                </a:solidFill>
                <a:cs typeface="Arial" pitchFamily="34" charset="0"/>
              </a:rPr>
              <a:t>78M </a:t>
            </a:r>
            <a:r>
              <a:rPr lang="en-US" sz="2000" b="1" dirty="0">
                <a:solidFill>
                  <a:srgbClr val="000000"/>
                </a:solidFill>
                <a:cs typeface="Arial" pitchFamily="34" charset="0"/>
              </a:rPr>
              <a:t>lbs</a:t>
            </a:r>
            <a:r>
              <a:rPr lang="en-US" sz="2000" b="1" dirty="0" smtClean="0">
                <a:solidFill>
                  <a:srgbClr val="000000"/>
                </a:solidFill>
                <a:cs typeface="Arial" pitchFamily="34" charset="0"/>
              </a:rPr>
              <a:t>.:  </a:t>
            </a:r>
            <a:r>
              <a:rPr lang="en-US" sz="1600" dirty="0" smtClean="0">
                <a:solidFill>
                  <a:srgbClr val="000000"/>
                </a:solidFill>
                <a:cs typeface="Arial" pitchFamily="34" charset="0"/>
              </a:rPr>
              <a:t>Annual </a:t>
            </a:r>
            <a:r>
              <a:rPr lang="en-US" sz="1600" dirty="0">
                <a:solidFill>
                  <a:srgbClr val="000000"/>
                </a:solidFill>
                <a:cs typeface="Arial" pitchFamily="34" charset="0"/>
              </a:rPr>
              <a:t>reductions in GHG</a:t>
            </a:r>
            <a:r>
              <a:rPr lang="en-US" sz="1600" baseline="-25000" dirty="0">
                <a:solidFill>
                  <a:srgbClr val="000000"/>
                </a:solidFill>
                <a:cs typeface="Arial" pitchFamily="34" charset="0"/>
              </a:rPr>
              <a:t> </a:t>
            </a:r>
            <a:r>
              <a:rPr lang="en-US" sz="1600" dirty="0" smtClean="0">
                <a:solidFill>
                  <a:srgbClr val="000000"/>
                </a:solidFill>
                <a:cs typeface="Arial" pitchFamily="34" charset="0"/>
              </a:rPr>
              <a:t>emissions</a:t>
            </a:r>
          </a:p>
          <a:p>
            <a:pPr marL="285750" indent="-285750">
              <a:lnSpc>
                <a:spcPct val="120000"/>
              </a:lnSpc>
              <a:buFont typeface="Arial"/>
              <a:buChar char="•"/>
            </a:pPr>
            <a:r>
              <a:rPr lang="en-US" sz="1600" dirty="0" smtClean="0">
                <a:solidFill>
                  <a:srgbClr val="000000"/>
                </a:solidFill>
                <a:cs typeface="Arial" pitchFamily="34" charset="0"/>
              </a:rPr>
              <a:t>6,660:  Equivalent in cars removed</a:t>
            </a:r>
          </a:p>
          <a:p>
            <a:pPr marL="285750" indent="-285750">
              <a:lnSpc>
                <a:spcPct val="120000"/>
              </a:lnSpc>
              <a:buFont typeface="Arial"/>
              <a:buChar char="•"/>
            </a:pPr>
            <a:r>
              <a:rPr lang="en-US" sz="1600" dirty="0" smtClean="0">
                <a:solidFill>
                  <a:srgbClr val="000000"/>
                </a:solidFill>
                <a:cs typeface="Arial" pitchFamily="34" charset="0"/>
              </a:rPr>
              <a:t>8,720:  Equivalent emissions offset, # of homes</a:t>
            </a:r>
            <a:endParaRPr lang="en-US" sz="1600" dirty="0">
              <a:solidFill>
                <a:srgbClr val="000000"/>
              </a:solidFill>
              <a:cs typeface="Arial" pitchFamily="34" charset="0"/>
            </a:endParaRPr>
          </a:p>
          <a:p>
            <a:pPr lvl="0">
              <a:lnSpc>
                <a:spcPct val="120000"/>
              </a:lnSpc>
            </a:pPr>
            <a:r>
              <a:rPr lang="en-US" sz="2000" b="1" dirty="0" smtClean="0">
                <a:solidFill>
                  <a:srgbClr val="000000"/>
                </a:solidFill>
                <a:cs typeface="Arial" pitchFamily="34" charset="0"/>
              </a:rPr>
              <a:t>15M Gallons:  </a:t>
            </a:r>
            <a:r>
              <a:rPr lang="en-US" sz="1600" dirty="0" smtClean="0">
                <a:solidFill>
                  <a:srgbClr val="000000"/>
                </a:solidFill>
                <a:cs typeface="Arial" pitchFamily="34" charset="0"/>
              </a:rPr>
              <a:t>Annual </a:t>
            </a:r>
            <a:r>
              <a:rPr lang="en-US" sz="1600" dirty="0">
                <a:solidFill>
                  <a:srgbClr val="000000"/>
                </a:solidFill>
                <a:cs typeface="Arial" pitchFamily="34" charset="0"/>
              </a:rPr>
              <a:t>water </a:t>
            </a:r>
            <a:r>
              <a:rPr lang="en-US" sz="1600" dirty="0" smtClean="0">
                <a:solidFill>
                  <a:srgbClr val="000000"/>
                </a:solidFill>
                <a:cs typeface="Arial" pitchFamily="34" charset="0"/>
              </a:rPr>
              <a:t>savings</a:t>
            </a:r>
          </a:p>
          <a:p>
            <a:pPr lvl="0">
              <a:lnSpc>
                <a:spcPct val="120000"/>
              </a:lnSpc>
            </a:pPr>
            <a:r>
              <a:rPr lang="en-US" sz="2000" b="1" dirty="0" smtClean="0">
                <a:solidFill>
                  <a:srgbClr val="000000"/>
                </a:solidFill>
                <a:cs typeface="Arial" pitchFamily="34" charset="0"/>
              </a:rPr>
              <a:t>375</a:t>
            </a:r>
            <a:r>
              <a:rPr lang="en-US" sz="1600" dirty="0" smtClean="0">
                <a:solidFill>
                  <a:srgbClr val="000000"/>
                </a:solidFill>
                <a:cs typeface="Arial" pitchFamily="34" charset="0"/>
              </a:rPr>
              <a:t>:  Acres of land preserved</a:t>
            </a:r>
          </a:p>
          <a:p>
            <a:pPr lvl="0">
              <a:lnSpc>
                <a:spcPct val="120000"/>
              </a:lnSpc>
            </a:pPr>
            <a:endParaRPr lang="en-US" sz="1600" dirty="0">
              <a:solidFill>
                <a:srgbClr val="000000"/>
              </a:solidFill>
              <a:cs typeface="Arial" pitchFamily="34" charset="0"/>
            </a:endParaRPr>
          </a:p>
        </p:txBody>
      </p:sp>
      <p:sp>
        <p:nvSpPr>
          <p:cNvPr id="11" name="Title 1"/>
          <p:cNvSpPr>
            <a:spLocks noGrp="1"/>
          </p:cNvSpPr>
          <p:nvPr>
            <p:ph type="title"/>
          </p:nvPr>
        </p:nvSpPr>
        <p:spPr>
          <a:xfrm>
            <a:off x="0" y="0"/>
            <a:ext cx="7594600" cy="762000"/>
          </a:xfrm>
        </p:spPr>
        <p:txBody>
          <a:bodyPr>
            <a:normAutofit/>
          </a:bodyPr>
          <a:lstStyle/>
          <a:p>
            <a:r>
              <a:rPr lang="en-US" smtClean="0"/>
              <a:t>HPP Benefits Analysis</a:t>
            </a:r>
            <a:r>
              <a:rPr lang="en-US" dirty="0" smtClean="0"/>
              <a:t>:  50 MW New DG</a:t>
            </a:r>
            <a:endParaRPr lang="en-US" dirty="0"/>
          </a:p>
        </p:txBody>
      </p:sp>
      <p:sp>
        <p:nvSpPr>
          <p:cNvPr id="14" name="TextBox 13"/>
          <p:cNvSpPr txBox="1"/>
          <p:nvPr/>
        </p:nvSpPr>
        <p:spPr>
          <a:xfrm>
            <a:off x="0" y="885855"/>
            <a:ext cx="9143999" cy="400110"/>
          </a:xfrm>
          <a:prstGeom prst="rect">
            <a:avLst/>
          </a:prstGeom>
          <a:noFill/>
          <a:ln>
            <a:noFill/>
          </a:ln>
        </p:spPr>
        <p:txBody>
          <a:bodyPr wrap="square" rtlCol="0">
            <a:spAutoFit/>
          </a:bodyPr>
          <a:lstStyle/>
          <a:p>
            <a:pPr algn="ctr"/>
            <a:r>
              <a:rPr lang="en-US" sz="2000" b="1" dirty="0" smtClean="0"/>
              <a:t>$200M in Private Investment + Operations &amp; Maintenance Over 20 Yrs. Equals:</a:t>
            </a:r>
            <a:endParaRPr lang="en-US" sz="2000" b="1" dirty="0"/>
          </a:p>
        </p:txBody>
      </p:sp>
    </p:spTree>
    <p:extLst>
      <p:ext uri="{BB962C8B-B14F-4D97-AF65-F5344CB8AC3E}">
        <p14:creationId xmlns:p14="http://schemas.microsoft.com/office/powerpoint/2010/main" val="26160502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2944" y="892252"/>
            <a:ext cx="7425659" cy="8617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Hunters Point Project Deliverables</a:t>
            </a:r>
            <a:endParaRPr lang="en-US" dirty="0"/>
          </a:p>
        </p:txBody>
      </p:sp>
      <p:sp>
        <p:nvSpPr>
          <p:cNvPr id="10" name="TextBox 9"/>
          <p:cNvSpPr txBox="1"/>
          <p:nvPr/>
        </p:nvSpPr>
        <p:spPr>
          <a:xfrm>
            <a:off x="444502" y="1061584"/>
            <a:ext cx="1261143" cy="369332"/>
          </a:xfrm>
          <a:prstGeom prst="rect">
            <a:avLst/>
          </a:prstGeom>
          <a:noFill/>
        </p:spPr>
        <p:txBody>
          <a:bodyPr wrap="square" rtlCol="0">
            <a:spAutoFit/>
          </a:bodyPr>
          <a:lstStyle/>
          <a:p>
            <a:pPr algn="ctr"/>
            <a:r>
              <a:rPr lang="en-US" b="1" dirty="0" smtClean="0">
                <a:solidFill>
                  <a:srgbClr val="008000"/>
                </a:solidFill>
              </a:rPr>
              <a:t>DG Survey</a:t>
            </a:r>
            <a:endParaRPr lang="en-US" b="1" dirty="0">
              <a:solidFill>
                <a:srgbClr val="008000"/>
              </a:solidFill>
            </a:endParaRPr>
          </a:p>
        </p:txBody>
      </p:sp>
      <p:sp>
        <p:nvSpPr>
          <p:cNvPr id="38" name="TextBox 37"/>
          <p:cNvSpPr txBox="1"/>
          <p:nvPr/>
        </p:nvSpPr>
        <p:spPr>
          <a:xfrm>
            <a:off x="7897628" y="4457169"/>
            <a:ext cx="1068572" cy="400110"/>
          </a:xfrm>
          <a:prstGeom prst="rect">
            <a:avLst/>
          </a:prstGeom>
          <a:noFill/>
        </p:spPr>
        <p:txBody>
          <a:bodyPr wrap="none" rtlCol="0">
            <a:spAutoFit/>
          </a:bodyPr>
          <a:lstStyle/>
          <a:p>
            <a:r>
              <a:rPr lang="en-US" sz="2000" b="1" dirty="0" smtClean="0">
                <a:solidFill>
                  <a:srgbClr val="008000"/>
                </a:solidFill>
              </a:rPr>
              <a:t>3Q 2014</a:t>
            </a:r>
            <a:endParaRPr lang="en-US" sz="2000" b="1" dirty="0">
              <a:solidFill>
                <a:srgbClr val="008000"/>
              </a:solidFill>
            </a:endParaRPr>
          </a:p>
        </p:txBody>
      </p:sp>
      <p:sp>
        <p:nvSpPr>
          <p:cNvPr id="41" name="Rectangle 40"/>
          <p:cNvSpPr/>
          <p:nvPr/>
        </p:nvSpPr>
        <p:spPr>
          <a:xfrm>
            <a:off x="8216394" y="875318"/>
            <a:ext cx="575323" cy="646331"/>
          </a:xfrm>
          <a:prstGeom prst="rect">
            <a:avLst/>
          </a:prstGeom>
        </p:spPr>
        <p:txBody>
          <a:bodyPr wrap="none">
            <a:spAutoFit/>
          </a:bodyPr>
          <a:lstStyle/>
          <a:p>
            <a:r>
              <a:rPr lang="en-US" sz="3600" dirty="0">
                <a:solidFill>
                  <a:srgbClr val="008000"/>
                </a:solidFill>
                <a:latin typeface="Zapf Dingbats"/>
                <a:ea typeface="Zapf Dingbats"/>
                <a:cs typeface="Zapf Dingbats"/>
              </a:rPr>
              <a:t>✔</a:t>
            </a:r>
            <a:endParaRPr lang="en-US" sz="3600" dirty="0">
              <a:solidFill>
                <a:srgbClr val="008000"/>
              </a:solidFill>
            </a:endParaRPr>
          </a:p>
        </p:txBody>
      </p:sp>
      <p:sp>
        <p:nvSpPr>
          <p:cNvPr id="42" name="TextBox 41"/>
          <p:cNvSpPr txBox="1"/>
          <p:nvPr/>
        </p:nvSpPr>
        <p:spPr>
          <a:xfrm>
            <a:off x="7871103" y="5611508"/>
            <a:ext cx="1068572" cy="400110"/>
          </a:xfrm>
          <a:prstGeom prst="rect">
            <a:avLst/>
          </a:prstGeom>
          <a:noFill/>
        </p:spPr>
        <p:txBody>
          <a:bodyPr wrap="none" rtlCol="0">
            <a:spAutoFit/>
          </a:bodyPr>
          <a:lstStyle/>
          <a:p>
            <a:r>
              <a:rPr lang="en-US" sz="2000" b="1" dirty="0" smtClean="0">
                <a:solidFill>
                  <a:srgbClr val="008000"/>
                </a:solidFill>
              </a:rPr>
              <a:t>4Q 2014</a:t>
            </a:r>
            <a:endParaRPr lang="en-US" sz="2000" b="1" dirty="0">
              <a:solidFill>
                <a:srgbClr val="008000"/>
              </a:solidFill>
            </a:endParaRPr>
          </a:p>
        </p:txBody>
      </p:sp>
      <p:sp>
        <p:nvSpPr>
          <p:cNvPr id="43" name="Rectangle 42"/>
          <p:cNvSpPr/>
          <p:nvPr/>
        </p:nvSpPr>
        <p:spPr>
          <a:xfrm>
            <a:off x="8216394" y="1968841"/>
            <a:ext cx="575323" cy="646331"/>
          </a:xfrm>
          <a:prstGeom prst="rect">
            <a:avLst/>
          </a:prstGeom>
        </p:spPr>
        <p:txBody>
          <a:bodyPr wrap="none">
            <a:spAutoFit/>
          </a:bodyPr>
          <a:lstStyle/>
          <a:p>
            <a:r>
              <a:rPr lang="en-US" sz="3600" dirty="0">
                <a:solidFill>
                  <a:srgbClr val="008000"/>
                </a:solidFill>
                <a:latin typeface="Zapf Dingbats"/>
                <a:ea typeface="Zapf Dingbats"/>
                <a:cs typeface="Zapf Dingbats"/>
              </a:rPr>
              <a:t>✔</a:t>
            </a:r>
            <a:endParaRPr lang="en-US" sz="3600" dirty="0">
              <a:solidFill>
                <a:srgbClr val="008000"/>
              </a:solidFill>
            </a:endParaRPr>
          </a:p>
        </p:txBody>
      </p:sp>
      <p:sp>
        <p:nvSpPr>
          <p:cNvPr id="30" name="TextBox 29"/>
          <p:cNvSpPr txBox="1"/>
          <p:nvPr/>
        </p:nvSpPr>
        <p:spPr>
          <a:xfrm>
            <a:off x="7897628" y="3310059"/>
            <a:ext cx="1068572" cy="400110"/>
          </a:xfrm>
          <a:prstGeom prst="rect">
            <a:avLst/>
          </a:prstGeom>
          <a:noFill/>
        </p:spPr>
        <p:txBody>
          <a:bodyPr wrap="none" rtlCol="0">
            <a:spAutoFit/>
          </a:bodyPr>
          <a:lstStyle/>
          <a:p>
            <a:r>
              <a:rPr lang="en-US" sz="2000" b="1" dirty="0">
                <a:solidFill>
                  <a:srgbClr val="008000"/>
                </a:solidFill>
              </a:rPr>
              <a:t>2</a:t>
            </a:r>
            <a:r>
              <a:rPr lang="en-US" sz="2000" b="1" dirty="0" smtClean="0">
                <a:solidFill>
                  <a:srgbClr val="008000"/>
                </a:solidFill>
              </a:rPr>
              <a:t>Q 2014</a:t>
            </a:r>
            <a:endParaRPr lang="en-US" sz="2000" b="1" dirty="0">
              <a:solidFill>
                <a:srgbClr val="008000"/>
              </a:solidFill>
            </a:endParaRPr>
          </a:p>
        </p:txBody>
      </p:sp>
      <p:sp>
        <p:nvSpPr>
          <p:cNvPr id="33" name="TextBox 32"/>
          <p:cNvSpPr txBox="1"/>
          <p:nvPr/>
        </p:nvSpPr>
        <p:spPr>
          <a:xfrm>
            <a:off x="1753545" y="1056211"/>
            <a:ext cx="6095057" cy="523220"/>
          </a:xfrm>
          <a:prstGeom prst="rect">
            <a:avLst/>
          </a:prstGeom>
          <a:noFill/>
        </p:spPr>
        <p:txBody>
          <a:bodyPr wrap="square" rtlCol="0">
            <a:spAutoFit/>
          </a:bodyPr>
          <a:lstStyle/>
          <a:p>
            <a:pPr marL="171450" lvl="0" indent="-171450">
              <a:buFont typeface="Arial"/>
              <a:buChar char="•"/>
            </a:pPr>
            <a:r>
              <a:rPr lang="en-US" sz="1400" b="1" dirty="0" smtClean="0"/>
              <a:t>Identified 50 </a:t>
            </a:r>
            <a:r>
              <a:rPr lang="en-US" sz="1400" b="1" dirty="0"/>
              <a:t>MW of new PV </a:t>
            </a:r>
            <a:r>
              <a:rPr lang="en-US" sz="1400" b="1" dirty="0" smtClean="0"/>
              <a:t>potential:  commercial, residential, parking lots</a:t>
            </a:r>
          </a:p>
          <a:p>
            <a:pPr marL="171450" lvl="0" indent="-171450">
              <a:buFont typeface="Arial"/>
              <a:buChar char="•"/>
            </a:pPr>
            <a:r>
              <a:rPr lang="en-US" sz="1400" b="1" dirty="0" smtClean="0"/>
              <a:t>Existing DG includes 2 MW wastewater </a:t>
            </a:r>
            <a:r>
              <a:rPr lang="en-US" sz="1400" b="1" dirty="0" err="1" smtClean="0"/>
              <a:t>biopower</a:t>
            </a:r>
            <a:r>
              <a:rPr lang="en-US" sz="1400" b="1" dirty="0"/>
              <a:t> </a:t>
            </a:r>
            <a:r>
              <a:rPr lang="en-US" sz="1400" b="1" dirty="0" smtClean="0"/>
              <a:t>(6.5 MW PV equiv.)</a:t>
            </a:r>
            <a:endParaRPr lang="en-US" sz="1400" b="1" dirty="0"/>
          </a:p>
        </p:txBody>
      </p:sp>
      <p:sp>
        <p:nvSpPr>
          <p:cNvPr id="34" name="Rounded Rectangle 33"/>
          <p:cNvSpPr/>
          <p:nvPr/>
        </p:nvSpPr>
        <p:spPr>
          <a:xfrm>
            <a:off x="422943" y="2026786"/>
            <a:ext cx="7425659" cy="8617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422945" y="3178550"/>
            <a:ext cx="7425659" cy="8617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ounded Rectangle 48"/>
          <p:cNvSpPr/>
          <p:nvPr/>
        </p:nvSpPr>
        <p:spPr>
          <a:xfrm>
            <a:off x="422944" y="4313083"/>
            <a:ext cx="7425659" cy="8617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422945" y="5470064"/>
            <a:ext cx="7425659" cy="8617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469901" y="2142515"/>
            <a:ext cx="1184940" cy="646331"/>
          </a:xfrm>
          <a:prstGeom prst="rect">
            <a:avLst/>
          </a:prstGeom>
          <a:noFill/>
        </p:spPr>
        <p:txBody>
          <a:bodyPr wrap="square" rtlCol="0">
            <a:spAutoFit/>
          </a:bodyPr>
          <a:lstStyle/>
          <a:p>
            <a:pPr algn="ctr"/>
            <a:r>
              <a:rPr lang="en-US" b="1" dirty="0" smtClean="0">
                <a:solidFill>
                  <a:srgbClr val="008000"/>
                </a:solidFill>
              </a:rPr>
              <a:t>Benefits Analysis</a:t>
            </a:r>
            <a:endParaRPr lang="en-US" b="1" dirty="0">
              <a:solidFill>
                <a:srgbClr val="008000"/>
              </a:solidFill>
            </a:endParaRPr>
          </a:p>
        </p:txBody>
      </p:sp>
      <p:sp>
        <p:nvSpPr>
          <p:cNvPr id="59" name="TextBox 58"/>
          <p:cNvSpPr txBox="1"/>
          <p:nvPr/>
        </p:nvSpPr>
        <p:spPr>
          <a:xfrm>
            <a:off x="469904" y="3269838"/>
            <a:ext cx="1184941" cy="646331"/>
          </a:xfrm>
          <a:prstGeom prst="rect">
            <a:avLst/>
          </a:prstGeom>
          <a:noFill/>
        </p:spPr>
        <p:txBody>
          <a:bodyPr wrap="square" rtlCol="0">
            <a:spAutoFit/>
          </a:bodyPr>
          <a:lstStyle/>
          <a:p>
            <a:pPr algn="ctr"/>
            <a:r>
              <a:rPr lang="en-US" b="1" dirty="0" smtClean="0">
                <a:solidFill>
                  <a:srgbClr val="008000"/>
                </a:solidFill>
              </a:rPr>
              <a:t>Baseline Model</a:t>
            </a:r>
            <a:endParaRPr lang="en-US" b="1" dirty="0">
              <a:solidFill>
                <a:srgbClr val="008000"/>
              </a:solidFill>
            </a:endParaRPr>
          </a:p>
        </p:txBody>
      </p:sp>
      <p:sp>
        <p:nvSpPr>
          <p:cNvPr id="60" name="TextBox 59"/>
          <p:cNvSpPr txBox="1"/>
          <p:nvPr/>
        </p:nvSpPr>
        <p:spPr>
          <a:xfrm>
            <a:off x="520704" y="4404371"/>
            <a:ext cx="1176073" cy="646331"/>
          </a:xfrm>
          <a:prstGeom prst="rect">
            <a:avLst/>
          </a:prstGeom>
          <a:noFill/>
        </p:spPr>
        <p:txBody>
          <a:bodyPr wrap="none" rtlCol="0">
            <a:spAutoFit/>
          </a:bodyPr>
          <a:lstStyle/>
          <a:p>
            <a:pPr lvl="0" algn="ctr"/>
            <a:r>
              <a:rPr lang="en-US" b="1" dirty="0">
                <a:solidFill>
                  <a:srgbClr val="008000"/>
                </a:solidFill>
              </a:rPr>
              <a:t>Optimized</a:t>
            </a:r>
          </a:p>
          <a:p>
            <a:pPr lvl="0" algn="ctr"/>
            <a:r>
              <a:rPr lang="en-US" b="1" dirty="0" smtClean="0">
                <a:solidFill>
                  <a:srgbClr val="008000"/>
                </a:solidFill>
              </a:rPr>
              <a:t>Scenarios</a:t>
            </a:r>
            <a:endParaRPr lang="en-US" dirty="0">
              <a:solidFill>
                <a:srgbClr val="008000"/>
              </a:solidFill>
            </a:endParaRPr>
          </a:p>
        </p:txBody>
      </p:sp>
      <p:sp>
        <p:nvSpPr>
          <p:cNvPr id="61" name="TextBox 60"/>
          <p:cNvSpPr txBox="1"/>
          <p:nvPr/>
        </p:nvSpPr>
        <p:spPr>
          <a:xfrm>
            <a:off x="508000" y="5691304"/>
            <a:ext cx="1168400" cy="369332"/>
          </a:xfrm>
          <a:prstGeom prst="rect">
            <a:avLst/>
          </a:prstGeom>
          <a:noFill/>
        </p:spPr>
        <p:txBody>
          <a:bodyPr wrap="square" rtlCol="0">
            <a:spAutoFit/>
          </a:bodyPr>
          <a:lstStyle/>
          <a:p>
            <a:pPr algn="ctr"/>
            <a:r>
              <a:rPr lang="en-US" b="1" dirty="0" smtClean="0">
                <a:solidFill>
                  <a:srgbClr val="008000"/>
                </a:solidFill>
              </a:rPr>
              <a:t>Results</a:t>
            </a:r>
            <a:endParaRPr lang="en-US" b="1" dirty="0">
              <a:solidFill>
                <a:srgbClr val="008000"/>
              </a:solidFill>
            </a:endParaRPr>
          </a:p>
        </p:txBody>
      </p:sp>
      <p:sp>
        <p:nvSpPr>
          <p:cNvPr id="62" name="TextBox 61"/>
          <p:cNvSpPr txBox="1"/>
          <p:nvPr/>
        </p:nvSpPr>
        <p:spPr>
          <a:xfrm>
            <a:off x="1756445" y="2133942"/>
            <a:ext cx="6092156" cy="738664"/>
          </a:xfrm>
          <a:prstGeom prst="rect">
            <a:avLst/>
          </a:prstGeom>
          <a:noFill/>
        </p:spPr>
        <p:txBody>
          <a:bodyPr wrap="square" rtlCol="0">
            <a:spAutoFit/>
          </a:bodyPr>
          <a:lstStyle/>
          <a:p>
            <a:pPr marL="171450" lvl="0" indent="-171450">
              <a:buFont typeface="Arial"/>
              <a:buChar char="•"/>
            </a:pPr>
            <a:r>
              <a:rPr lang="en-US" sz="1400" b="1" u="sng" dirty="0" smtClean="0">
                <a:solidFill>
                  <a:srgbClr val="000000"/>
                </a:solidFill>
              </a:rPr>
              <a:t>DG Economic</a:t>
            </a:r>
            <a:r>
              <a:rPr lang="en-US" sz="1400" b="1" dirty="0" smtClean="0">
                <a:solidFill>
                  <a:srgbClr val="000000"/>
                </a:solidFill>
              </a:rPr>
              <a:t>:  $</a:t>
            </a:r>
            <a:r>
              <a:rPr lang="en-US" sz="1400" b="1" dirty="0">
                <a:solidFill>
                  <a:srgbClr val="000000"/>
                </a:solidFill>
              </a:rPr>
              <a:t>200M </a:t>
            </a:r>
            <a:r>
              <a:rPr lang="en-US" sz="1400" b="1" dirty="0" smtClean="0">
                <a:solidFill>
                  <a:srgbClr val="000000"/>
                </a:solidFill>
              </a:rPr>
              <a:t>in local stimulus, $100M going to local wages</a:t>
            </a:r>
            <a:endParaRPr lang="en-US" sz="1400" b="1" dirty="0"/>
          </a:p>
          <a:p>
            <a:pPr marL="171450" lvl="0" indent="-171450">
              <a:buFont typeface="Arial"/>
              <a:buChar char="•"/>
            </a:pPr>
            <a:r>
              <a:rPr lang="en-US" sz="1400" b="1" u="sng" dirty="0" smtClean="0">
                <a:solidFill>
                  <a:srgbClr val="000000"/>
                </a:solidFill>
              </a:rPr>
              <a:t>DG Environmental</a:t>
            </a:r>
            <a:r>
              <a:rPr lang="en-US" sz="1400" b="1" dirty="0" smtClean="0">
                <a:solidFill>
                  <a:srgbClr val="000000"/>
                </a:solidFill>
              </a:rPr>
              <a:t>:  78M lbs. of GHG eliminated per year, 15M gallons of water saved per year, 375 acres of land preserved</a:t>
            </a:r>
            <a:endParaRPr lang="en-US" sz="1400" b="1" dirty="0"/>
          </a:p>
        </p:txBody>
      </p:sp>
      <p:sp>
        <p:nvSpPr>
          <p:cNvPr id="63" name="TextBox 62"/>
          <p:cNvSpPr txBox="1"/>
          <p:nvPr/>
        </p:nvSpPr>
        <p:spPr>
          <a:xfrm>
            <a:off x="1756445" y="3345126"/>
            <a:ext cx="6092156" cy="523220"/>
          </a:xfrm>
          <a:prstGeom prst="rect">
            <a:avLst/>
          </a:prstGeom>
          <a:noFill/>
        </p:spPr>
        <p:txBody>
          <a:bodyPr wrap="square" rtlCol="0">
            <a:spAutoFit/>
          </a:bodyPr>
          <a:lstStyle/>
          <a:p>
            <a:pPr marL="171450" lvl="0" indent="-171450">
              <a:buFont typeface="Arial"/>
              <a:buChar char="•"/>
            </a:pPr>
            <a:r>
              <a:rPr lang="en-US" sz="1400" b="1" dirty="0" smtClean="0">
                <a:solidFill>
                  <a:srgbClr val="000000"/>
                </a:solidFill>
              </a:rPr>
              <a:t>Required data sets and circuit model from PG&amp;E</a:t>
            </a:r>
          </a:p>
          <a:p>
            <a:pPr marL="171450" lvl="0" indent="-171450">
              <a:buFont typeface="Arial"/>
              <a:buChar char="•"/>
            </a:pPr>
            <a:r>
              <a:rPr lang="en-US" sz="1400" b="1" dirty="0">
                <a:solidFill>
                  <a:srgbClr val="000000"/>
                </a:solidFill>
              </a:rPr>
              <a:t>M</a:t>
            </a:r>
            <a:r>
              <a:rPr lang="en-US" sz="1400" b="1" dirty="0" smtClean="0">
                <a:solidFill>
                  <a:srgbClr val="000000"/>
                </a:solidFill>
              </a:rPr>
              <a:t>odel </a:t>
            </a:r>
            <a:r>
              <a:rPr lang="en-US" sz="1400" b="1" dirty="0">
                <a:solidFill>
                  <a:srgbClr val="000000"/>
                </a:solidFill>
              </a:rPr>
              <a:t>of existing </a:t>
            </a:r>
            <a:r>
              <a:rPr lang="en-US" sz="1400" b="1" dirty="0" err="1" smtClean="0">
                <a:solidFill>
                  <a:srgbClr val="000000"/>
                </a:solidFill>
              </a:rPr>
              <a:t>powerflow</a:t>
            </a:r>
            <a:r>
              <a:rPr lang="en-US" sz="1400" b="1" dirty="0" smtClean="0">
                <a:solidFill>
                  <a:srgbClr val="000000"/>
                </a:solidFill>
              </a:rPr>
              <a:t>, validated by PG&amp;E</a:t>
            </a:r>
          </a:p>
        </p:txBody>
      </p:sp>
      <p:sp>
        <p:nvSpPr>
          <p:cNvPr id="64" name="TextBox 63"/>
          <p:cNvSpPr txBox="1"/>
          <p:nvPr/>
        </p:nvSpPr>
        <p:spPr>
          <a:xfrm>
            <a:off x="1756445" y="4464613"/>
            <a:ext cx="6092156" cy="523220"/>
          </a:xfrm>
          <a:prstGeom prst="rect">
            <a:avLst/>
          </a:prstGeom>
          <a:noFill/>
        </p:spPr>
        <p:txBody>
          <a:bodyPr wrap="square" rtlCol="0">
            <a:spAutoFit/>
          </a:bodyPr>
          <a:lstStyle/>
          <a:p>
            <a:pPr marL="171450" lvl="0" indent="-171450">
              <a:buFont typeface="Arial"/>
              <a:buChar char="•"/>
            </a:pPr>
            <a:r>
              <a:rPr lang="en-US" sz="1400" b="1" dirty="0" smtClean="0">
                <a:solidFill>
                  <a:srgbClr val="000000"/>
                </a:solidFill>
              </a:rPr>
              <a:t>Optimal mix </a:t>
            </a:r>
            <a:r>
              <a:rPr lang="en-US" sz="1400" b="1" dirty="0">
                <a:solidFill>
                  <a:srgbClr val="000000"/>
                </a:solidFill>
              </a:rPr>
              <a:t>of </a:t>
            </a:r>
            <a:r>
              <a:rPr lang="en-US" sz="1400" b="1" dirty="0" smtClean="0">
                <a:solidFill>
                  <a:srgbClr val="000000"/>
                </a:solidFill>
              </a:rPr>
              <a:t>DG, dynamic </a:t>
            </a:r>
            <a:r>
              <a:rPr lang="en-US" sz="1400" b="1" dirty="0">
                <a:solidFill>
                  <a:srgbClr val="000000"/>
                </a:solidFill>
              </a:rPr>
              <a:t>grid </a:t>
            </a:r>
            <a:r>
              <a:rPr lang="en-US" sz="1400" b="1" dirty="0" smtClean="0">
                <a:solidFill>
                  <a:srgbClr val="000000"/>
                </a:solidFill>
              </a:rPr>
              <a:t>solutions, and physical locations</a:t>
            </a:r>
          </a:p>
          <a:p>
            <a:pPr marL="171450" lvl="0" indent="-171450">
              <a:buFont typeface="Arial"/>
              <a:buChar char="•"/>
            </a:pPr>
            <a:r>
              <a:rPr lang="en-US" sz="1400" b="1" dirty="0" smtClean="0">
                <a:solidFill>
                  <a:srgbClr val="000000"/>
                </a:solidFill>
              </a:rPr>
              <a:t>Cost-optimized scenarios</a:t>
            </a:r>
            <a:endParaRPr lang="en-US" sz="1400" b="1" dirty="0"/>
          </a:p>
        </p:txBody>
      </p:sp>
      <p:sp>
        <p:nvSpPr>
          <p:cNvPr id="65" name="TextBox 64"/>
          <p:cNvSpPr txBox="1"/>
          <p:nvPr/>
        </p:nvSpPr>
        <p:spPr>
          <a:xfrm>
            <a:off x="1756446" y="5521923"/>
            <a:ext cx="6092156" cy="738664"/>
          </a:xfrm>
          <a:prstGeom prst="rect">
            <a:avLst/>
          </a:prstGeom>
          <a:noFill/>
        </p:spPr>
        <p:txBody>
          <a:bodyPr wrap="square" rtlCol="0">
            <a:spAutoFit/>
          </a:bodyPr>
          <a:lstStyle/>
          <a:p>
            <a:pPr marL="158750" lvl="0" indent="-158750">
              <a:buFont typeface="Arial"/>
              <a:buChar char="•"/>
            </a:pPr>
            <a:r>
              <a:rPr lang="en-US" sz="1400" b="1" dirty="0" smtClean="0">
                <a:solidFill>
                  <a:srgbClr val="000000"/>
                </a:solidFill>
              </a:rPr>
              <a:t>Standardized </a:t>
            </a:r>
            <a:r>
              <a:rPr lang="en-US" sz="1400" b="1" dirty="0" smtClean="0"/>
              <a:t>reports, modeling, </a:t>
            </a:r>
            <a:r>
              <a:rPr lang="en-US" sz="1400" b="1" dirty="0"/>
              <a:t>and </a:t>
            </a:r>
            <a:r>
              <a:rPr lang="en-US" sz="1400" b="1" dirty="0" smtClean="0"/>
              <a:t>methodologies, </a:t>
            </a:r>
            <a:r>
              <a:rPr lang="en-US" sz="1400" b="1" dirty="0" smtClean="0"/>
              <a:t>setting the stage for implementation </a:t>
            </a:r>
            <a:r>
              <a:rPr lang="en-US" sz="1400" b="1" dirty="0"/>
              <a:t>(Phase 2</a:t>
            </a:r>
            <a:r>
              <a:rPr lang="en-US" sz="1400" b="1" dirty="0" smtClean="0"/>
              <a:t>) and industry-wide scalability</a:t>
            </a:r>
            <a:endParaRPr lang="en-US" sz="1400" b="1" dirty="0"/>
          </a:p>
          <a:p>
            <a:pPr marL="158750" lvl="0" indent="-158750">
              <a:buFont typeface="Arial"/>
              <a:buChar char="•"/>
            </a:pPr>
            <a:r>
              <a:rPr lang="en-US" sz="1400" b="1" dirty="0" smtClean="0">
                <a:solidFill>
                  <a:srgbClr val="000000"/>
                </a:solidFill>
              </a:rPr>
              <a:t>Streamlined &amp; scalable </a:t>
            </a:r>
            <a:r>
              <a:rPr lang="en-US" sz="1400" b="1" dirty="0">
                <a:solidFill>
                  <a:srgbClr val="000000"/>
                </a:solidFill>
              </a:rPr>
              <a:t>procurement &amp; interconnection </a:t>
            </a:r>
            <a:endParaRPr lang="en-US" sz="1400" b="1" dirty="0"/>
          </a:p>
        </p:txBody>
      </p:sp>
      <p:cxnSp>
        <p:nvCxnSpPr>
          <p:cNvPr id="6" name="Straight Arrow Connector 5"/>
          <p:cNvCxnSpPr/>
          <p:nvPr/>
        </p:nvCxnSpPr>
        <p:spPr>
          <a:xfrm>
            <a:off x="203200" y="1732671"/>
            <a:ext cx="0" cy="3878837"/>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4077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0"/>
            <a:ext cx="7315200" cy="762000"/>
          </a:xfrm>
        </p:spPr>
        <p:txBody>
          <a:bodyPr/>
          <a:lstStyle/>
          <a:p>
            <a:pPr algn="l" eaLnBrk="1" hangingPunct="1"/>
            <a:r>
              <a:rPr lang="en-US" sz="2400" b="1" dirty="0" smtClean="0">
                <a:solidFill>
                  <a:schemeClr val="bg1"/>
                </a:solidFill>
                <a:latin typeface="Arial" charset="0"/>
                <a:cs typeface="Arial" charset="0"/>
              </a:rPr>
              <a:t>Clean Coalition Mission and Advisors</a:t>
            </a:r>
          </a:p>
        </p:txBody>
      </p:sp>
      <p:sp>
        <p:nvSpPr>
          <p:cNvPr id="8" name="TextBox 7"/>
          <p:cNvSpPr txBox="1">
            <a:spLocks noChangeArrowheads="1"/>
          </p:cNvSpPr>
          <p:nvPr/>
        </p:nvSpPr>
        <p:spPr bwMode="auto">
          <a:xfrm>
            <a:off x="2743200" y="1782079"/>
            <a:ext cx="3657600" cy="376237"/>
          </a:xfrm>
          <a:prstGeom prst="rect">
            <a:avLst/>
          </a:prstGeom>
          <a:solidFill>
            <a:srgbClr val="249CFF"/>
          </a:solidFill>
          <a:ln w="9525">
            <a:solidFill>
              <a:srgbClr val="B6DCDF"/>
            </a:solidFill>
            <a:miter lim="800000"/>
            <a:headEnd/>
            <a:tailEnd/>
          </a:ln>
          <a:effectLst>
            <a:outerShdw dist="23000" dir="5400000" rotWithShape="0">
              <a:srgbClr val="808080">
                <a:alpha val="34998"/>
              </a:srgbClr>
            </a:outerShdw>
          </a:effectLst>
        </p:spPr>
        <p:txBody>
          <a:bodyPr>
            <a:spAutoFit/>
          </a:bodyPr>
          <a:lstStyle/>
          <a:p>
            <a:pPr algn="ctr" fontAlgn="auto">
              <a:spcBef>
                <a:spcPts val="0"/>
              </a:spcBef>
              <a:spcAft>
                <a:spcPts val="0"/>
              </a:spcAft>
              <a:defRPr/>
            </a:pPr>
            <a:r>
              <a:rPr lang="en-US" dirty="0">
                <a:solidFill>
                  <a:schemeClr val="lt1"/>
                </a:solidFill>
                <a:latin typeface="Calibri"/>
                <a:cs typeface="Calibri"/>
              </a:rPr>
              <a:t>Board of Advisors</a:t>
            </a:r>
          </a:p>
        </p:txBody>
      </p:sp>
      <p:sp>
        <p:nvSpPr>
          <p:cNvPr id="26629" name="Text Box 5"/>
          <p:cNvSpPr txBox="1">
            <a:spLocks noChangeArrowheads="1"/>
          </p:cNvSpPr>
          <p:nvPr/>
        </p:nvSpPr>
        <p:spPr bwMode="auto">
          <a:xfrm>
            <a:off x="-50800" y="2112553"/>
            <a:ext cx="3124200" cy="4196405"/>
          </a:xfrm>
          <a:prstGeom prst="rect">
            <a:avLst/>
          </a:prstGeom>
          <a:noFill/>
          <a:ln w="9525">
            <a:noFill/>
            <a:miter lim="800000"/>
            <a:headEnd/>
            <a:tailEnd/>
          </a:ln>
        </p:spPr>
        <p:txBody>
          <a:bodyPr>
            <a:spAutoFit/>
          </a:bodyPr>
          <a:lstStyle/>
          <a:p>
            <a:pPr algn="ctr">
              <a:lnSpc>
                <a:spcPct val="95000"/>
              </a:lnSpc>
              <a:spcBef>
                <a:spcPct val="50000"/>
              </a:spcBef>
            </a:pPr>
            <a:r>
              <a:rPr lang="en-US" sz="1400" b="1" dirty="0">
                <a:solidFill>
                  <a:srgbClr val="357ECB"/>
                </a:solidFill>
                <a:latin typeface="Calibri" pitchFamily="34" charset="0"/>
                <a:cs typeface="Arial" charset="0"/>
              </a:rPr>
              <a:t>Jeff Anderson</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Co-founder and Former ED, Clean Economy Network</a:t>
            </a:r>
            <a:endParaRPr lang="en-US" sz="1100" dirty="0">
              <a:latin typeface="Calibri" pitchFamily="34" charset="0"/>
              <a:cs typeface="Arial" charset="0"/>
            </a:endParaRPr>
          </a:p>
          <a:p>
            <a:pPr algn="ctr">
              <a:lnSpc>
                <a:spcPct val="95000"/>
              </a:lnSpc>
              <a:spcBef>
                <a:spcPct val="50000"/>
              </a:spcBef>
            </a:pPr>
            <a:r>
              <a:rPr lang="en-US" sz="1400" b="1" dirty="0">
                <a:solidFill>
                  <a:srgbClr val="357ECB"/>
                </a:solidFill>
                <a:latin typeface="Calibri" pitchFamily="34" charset="0"/>
                <a:cs typeface="Arial" charset="0"/>
              </a:rPr>
              <a:t>Josh Becker</a:t>
            </a:r>
            <a:r>
              <a:rPr lang="en-US" sz="1100" dirty="0">
                <a:solidFill>
                  <a:srgbClr val="357ECB"/>
                </a:solidFill>
                <a:latin typeface="Calibri" pitchFamily="34" charset="0"/>
                <a:cs typeface="Arial" charset="0"/>
              </a:rPr>
              <a:t/>
            </a:r>
            <a:br>
              <a:rPr lang="en-US" sz="1100" dirty="0">
                <a:solidFill>
                  <a:srgbClr val="357ECB"/>
                </a:solidFill>
                <a:latin typeface="Calibri" pitchFamily="34" charset="0"/>
                <a:cs typeface="Arial" charset="0"/>
              </a:rPr>
            </a:br>
            <a:r>
              <a:rPr lang="en-US" sz="1100" i="1" dirty="0">
                <a:latin typeface="Calibri" pitchFamily="34" charset="0"/>
                <a:cs typeface="Arial" charset="0"/>
              </a:rPr>
              <a:t>General Partner and Co-founder, New Cycle </a:t>
            </a:r>
            <a:r>
              <a:rPr lang="en-US" sz="1100" i="1" dirty="0" smtClean="0">
                <a:latin typeface="Calibri" pitchFamily="34" charset="0"/>
                <a:cs typeface="Arial" charset="0"/>
              </a:rPr>
              <a:t>Capital</a:t>
            </a:r>
          </a:p>
          <a:p>
            <a:pPr algn="ctr"/>
            <a:endParaRPr lang="en-US" sz="1100" b="1" dirty="0" smtClean="0">
              <a:solidFill>
                <a:srgbClr val="357ECB"/>
              </a:solidFill>
              <a:latin typeface="Calibri" pitchFamily="34" charset="0"/>
              <a:cs typeface="Arial" charset="0"/>
            </a:endParaRPr>
          </a:p>
          <a:p>
            <a:pPr algn="ctr"/>
            <a:r>
              <a:rPr lang="en-US" sz="1400" b="1" dirty="0" smtClean="0">
                <a:solidFill>
                  <a:srgbClr val="357ECB"/>
                </a:solidFill>
                <a:latin typeface="Calibri" pitchFamily="34" charset="0"/>
                <a:cs typeface="Arial" charset="0"/>
              </a:rPr>
              <a:t>Pat Burt</a:t>
            </a:r>
            <a:r>
              <a:rPr lang="en-US" sz="1100" dirty="0" smtClean="0">
                <a:solidFill>
                  <a:srgbClr val="357ECB"/>
                </a:solidFill>
                <a:latin typeface="Calibri" pitchFamily="34" charset="0"/>
                <a:cs typeface="Arial" charset="0"/>
              </a:rPr>
              <a:t/>
            </a:r>
            <a:br>
              <a:rPr lang="en-US" sz="1100" dirty="0" smtClean="0">
                <a:solidFill>
                  <a:srgbClr val="357ECB"/>
                </a:solidFill>
                <a:latin typeface="Calibri" pitchFamily="34" charset="0"/>
                <a:cs typeface="Arial" charset="0"/>
              </a:rPr>
            </a:br>
            <a:r>
              <a:rPr lang="en-US" sz="1100" i="1" dirty="0">
                <a:latin typeface="Calibri" pitchFamily="34" charset="0"/>
                <a:cs typeface="Arial" charset="0"/>
              </a:rPr>
              <a:t>CEO, Palo Alto Tech Group; </a:t>
            </a:r>
          </a:p>
          <a:p>
            <a:pPr algn="ctr"/>
            <a:r>
              <a:rPr lang="en-US" sz="1100" i="1" dirty="0" smtClean="0">
                <a:latin typeface="Calibri" pitchFamily="34" charset="0"/>
                <a:cs typeface="Arial" charset="0"/>
              </a:rPr>
              <a:t>Councilman &amp; Former </a:t>
            </a:r>
            <a:r>
              <a:rPr lang="en-US" sz="1100" i="1" dirty="0">
                <a:latin typeface="Calibri" pitchFamily="34" charset="0"/>
                <a:cs typeface="Arial" charset="0"/>
              </a:rPr>
              <a:t>Mayor, </a:t>
            </a:r>
            <a:r>
              <a:rPr lang="en-US" sz="1100" i="1" dirty="0" smtClean="0">
                <a:latin typeface="Calibri" pitchFamily="34" charset="0"/>
                <a:cs typeface="Arial" charset="0"/>
              </a:rPr>
              <a:t>City of Palo Alto </a:t>
            </a:r>
          </a:p>
          <a:p>
            <a:pPr algn="ctr"/>
            <a:endParaRPr lang="en-US" sz="1100" b="1" i="1" dirty="0">
              <a:solidFill>
                <a:srgbClr val="357ECB"/>
              </a:solidFill>
              <a:latin typeface="Calibri" pitchFamily="34" charset="0"/>
              <a:cs typeface="Arial" charset="0"/>
            </a:endParaRPr>
          </a:p>
          <a:p>
            <a:pPr algn="ctr"/>
            <a:r>
              <a:rPr lang="en-US" sz="1400" b="1" dirty="0" smtClean="0">
                <a:solidFill>
                  <a:srgbClr val="357ECB"/>
                </a:solidFill>
                <a:latin typeface="Calibri" pitchFamily="34" charset="0"/>
                <a:cs typeface="Arial" charset="0"/>
              </a:rPr>
              <a:t>Jeff </a:t>
            </a:r>
            <a:r>
              <a:rPr lang="en-US" sz="1400" b="1" dirty="0">
                <a:solidFill>
                  <a:srgbClr val="357ECB"/>
                </a:solidFill>
                <a:latin typeface="Calibri" pitchFamily="34" charset="0"/>
                <a:cs typeface="Arial" charset="0"/>
              </a:rPr>
              <a:t>Brothers</a:t>
            </a:r>
            <a:r>
              <a:rPr lang="en-US" sz="1100" b="1" dirty="0">
                <a:latin typeface="Calibri" pitchFamily="34" charset="0"/>
                <a:cs typeface="Arial" charset="0"/>
              </a:rPr>
              <a:t/>
            </a:r>
            <a:br>
              <a:rPr lang="en-US" sz="1100" b="1" dirty="0">
                <a:latin typeface="Calibri" pitchFamily="34" charset="0"/>
                <a:cs typeface="Arial" charset="0"/>
              </a:rPr>
            </a:br>
            <a:r>
              <a:rPr lang="en-US" sz="1100" i="1" dirty="0">
                <a:latin typeface="Calibri" pitchFamily="34" charset="0"/>
                <a:cs typeface="Arial" charset="0"/>
              </a:rPr>
              <a:t>CEO, Sol Orchard</a:t>
            </a:r>
            <a:endParaRPr lang="en-US" sz="1100" dirty="0">
              <a:latin typeface="Calibri" pitchFamily="34" charset="0"/>
              <a:cs typeface="Arial" charset="0"/>
            </a:endParaRPr>
          </a:p>
          <a:p>
            <a:pPr algn="ctr">
              <a:lnSpc>
                <a:spcPct val="95000"/>
              </a:lnSpc>
              <a:spcBef>
                <a:spcPct val="50000"/>
              </a:spcBef>
            </a:pPr>
            <a:r>
              <a:rPr lang="en-US" sz="1400" b="1" dirty="0">
                <a:solidFill>
                  <a:srgbClr val="357ECB"/>
                </a:solidFill>
                <a:latin typeface="Calibri" pitchFamily="34" charset="0"/>
                <a:cs typeface="Calibri" pitchFamily="34" charset="0"/>
              </a:rPr>
              <a:t>Jeffrey Byron</a:t>
            </a:r>
            <a:r>
              <a:rPr lang="en-US" sz="1400" dirty="0">
                <a:latin typeface="Calibri" pitchFamily="34" charset="0"/>
                <a:cs typeface="Calibri" pitchFamily="34" charset="0"/>
              </a:rPr>
              <a:t/>
            </a:r>
            <a:br>
              <a:rPr lang="en-US" sz="1400" dirty="0">
                <a:latin typeface="Calibri" pitchFamily="34" charset="0"/>
                <a:cs typeface="Calibri" pitchFamily="34" charset="0"/>
              </a:rPr>
            </a:br>
            <a:r>
              <a:rPr lang="en-US" sz="1100" i="1" dirty="0">
                <a:latin typeface="Calibri" pitchFamily="34" charset="0"/>
                <a:cs typeface="Calibri" pitchFamily="34" charset="0"/>
              </a:rPr>
              <a:t>Vice Chairman National Board of Directors, </a:t>
            </a:r>
            <a:r>
              <a:rPr lang="en-US" sz="1100" i="1" dirty="0" err="1">
                <a:latin typeface="Calibri" pitchFamily="34" charset="0"/>
                <a:cs typeface="Calibri" pitchFamily="34" charset="0"/>
              </a:rPr>
              <a:t>Cleantech</a:t>
            </a:r>
            <a:r>
              <a:rPr lang="en-US" sz="1100" i="1" dirty="0">
                <a:latin typeface="Calibri" pitchFamily="34" charset="0"/>
                <a:cs typeface="Calibri" pitchFamily="34" charset="0"/>
              </a:rPr>
              <a:t> Open; </a:t>
            </a:r>
            <a:r>
              <a:rPr lang="en-US" sz="1100" i="1" dirty="0" smtClean="0">
                <a:latin typeface="Calibri" pitchFamily="34" charset="0"/>
                <a:cs typeface="Calibri" pitchFamily="34" charset="0"/>
              </a:rPr>
              <a:t>Former Commissioner, CEC</a:t>
            </a:r>
            <a:endParaRPr lang="en-US" sz="1100" i="1" dirty="0">
              <a:latin typeface="Calibri" pitchFamily="34" charset="0"/>
              <a:cs typeface="Calibri" pitchFamily="34" charset="0"/>
            </a:endParaRPr>
          </a:p>
          <a:p>
            <a:pPr algn="ctr">
              <a:lnSpc>
                <a:spcPct val="95000"/>
              </a:lnSpc>
              <a:spcBef>
                <a:spcPct val="50000"/>
              </a:spcBef>
            </a:pPr>
            <a:r>
              <a:rPr lang="en-US" sz="1400" b="1" dirty="0" smtClean="0">
                <a:solidFill>
                  <a:srgbClr val="357ECB"/>
                </a:solidFill>
                <a:latin typeface="Calibri" pitchFamily="34" charset="0"/>
                <a:cs typeface="Arial" charset="0"/>
              </a:rPr>
              <a:t>Rick </a:t>
            </a:r>
            <a:r>
              <a:rPr lang="en-US" sz="1400" b="1" dirty="0" err="1">
                <a:solidFill>
                  <a:srgbClr val="357ECB"/>
                </a:solidFill>
                <a:latin typeface="Calibri" pitchFamily="34" charset="0"/>
                <a:cs typeface="Arial" charset="0"/>
              </a:rPr>
              <a:t>DeGolia</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Senior Business Advisor, </a:t>
            </a:r>
            <a:r>
              <a:rPr lang="en-US" sz="1100" i="1" dirty="0" err="1">
                <a:latin typeface="Calibri" pitchFamily="34" charset="0"/>
                <a:cs typeface="Arial" charset="0"/>
              </a:rPr>
              <a:t>InVisM</a:t>
            </a:r>
            <a:r>
              <a:rPr lang="en-US" sz="1100" i="1" dirty="0">
                <a:latin typeface="Calibri" pitchFamily="34" charset="0"/>
                <a:cs typeface="Arial" charset="0"/>
              </a:rPr>
              <a:t>, Inc</a:t>
            </a:r>
            <a:r>
              <a:rPr lang="en-US" sz="1100" i="1" dirty="0" smtClean="0">
                <a:latin typeface="Calibri" pitchFamily="34" charset="0"/>
                <a:cs typeface="Arial" charset="0"/>
              </a:rPr>
              <a:t>.</a:t>
            </a:r>
          </a:p>
          <a:p>
            <a:pPr algn="ctr">
              <a:lnSpc>
                <a:spcPct val="95000"/>
              </a:lnSpc>
              <a:spcBef>
                <a:spcPct val="50000"/>
              </a:spcBef>
            </a:pPr>
            <a:r>
              <a:rPr lang="en-US" sz="1400" b="1" dirty="0">
                <a:solidFill>
                  <a:srgbClr val="357ECB"/>
                </a:solidFill>
                <a:latin typeface="Calibri" pitchFamily="34" charset="0"/>
              </a:rPr>
              <a:t>John </a:t>
            </a:r>
            <a:r>
              <a:rPr lang="en-US" sz="1400" b="1" dirty="0" err="1">
                <a:solidFill>
                  <a:srgbClr val="357ECB"/>
                </a:solidFill>
                <a:latin typeface="Calibri" pitchFamily="34" charset="0"/>
              </a:rPr>
              <a:t>Geesman</a:t>
            </a:r>
            <a:r>
              <a:rPr lang="en-US" sz="1400" b="1" dirty="0">
                <a:solidFill>
                  <a:srgbClr val="357ECB"/>
                </a:solidFill>
                <a:latin typeface="Calibri" pitchFamily="34" charset="0"/>
              </a:rPr>
              <a:t/>
            </a:r>
            <a:br>
              <a:rPr lang="en-US" sz="1400" b="1" dirty="0">
                <a:solidFill>
                  <a:srgbClr val="357ECB"/>
                </a:solidFill>
                <a:latin typeface="Calibri" pitchFamily="34" charset="0"/>
              </a:rPr>
            </a:br>
            <a:r>
              <a:rPr lang="en-US" sz="1100" i="1" dirty="0">
                <a:latin typeface="Calibri" pitchFamily="34" charset="0"/>
              </a:rPr>
              <a:t>Former Commissioner, </a:t>
            </a:r>
            <a:r>
              <a:rPr lang="en-US" sz="1100" i="1" dirty="0" smtClean="0">
                <a:latin typeface="Calibri" pitchFamily="34" charset="0"/>
              </a:rPr>
              <a:t>CEC</a:t>
            </a:r>
            <a:endParaRPr lang="en-US" sz="1100" i="1" dirty="0" smtClean="0">
              <a:latin typeface="Calibri" pitchFamily="34" charset="0"/>
              <a:cs typeface="Arial" charset="0"/>
            </a:endParaRPr>
          </a:p>
          <a:p>
            <a:pPr algn="ctr">
              <a:lnSpc>
                <a:spcPct val="95000"/>
              </a:lnSpc>
              <a:spcBef>
                <a:spcPct val="50000"/>
              </a:spcBef>
            </a:pPr>
            <a:endParaRPr lang="en-US" sz="1100" i="1" dirty="0">
              <a:latin typeface="Calibri" pitchFamily="34" charset="0"/>
              <a:cs typeface="Arial" charset="0"/>
            </a:endParaRPr>
          </a:p>
        </p:txBody>
      </p:sp>
      <p:sp>
        <p:nvSpPr>
          <p:cNvPr id="26630" name="Text Box 6"/>
          <p:cNvSpPr txBox="1">
            <a:spLocks noChangeArrowheads="1"/>
          </p:cNvSpPr>
          <p:nvPr/>
        </p:nvSpPr>
        <p:spPr bwMode="auto">
          <a:xfrm>
            <a:off x="3048000" y="2107016"/>
            <a:ext cx="3048000" cy="4447371"/>
          </a:xfrm>
          <a:prstGeom prst="rect">
            <a:avLst/>
          </a:prstGeom>
          <a:noFill/>
          <a:ln w="9525">
            <a:noFill/>
            <a:miter lim="800000"/>
            <a:headEnd/>
            <a:tailEnd/>
          </a:ln>
        </p:spPr>
        <p:txBody>
          <a:bodyPr>
            <a:spAutoFit/>
          </a:bodyPr>
          <a:lstStyle/>
          <a:p>
            <a:pPr algn="ctr">
              <a:spcBef>
                <a:spcPct val="50000"/>
              </a:spcBef>
            </a:pPr>
            <a:r>
              <a:rPr lang="en-US" sz="1400" b="1" dirty="0" smtClean="0">
                <a:solidFill>
                  <a:srgbClr val="357ECB"/>
                </a:solidFill>
                <a:latin typeface="Calibri" pitchFamily="34" charset="0"/>
              </a:rPr>
              <a:t>Eric </a:t>
            </a:r>
            <a:r>
              <a:rPr lang="en-US" sz="1400" b="1" dirty="0" err="1" smtClean="0">
                <a:solidFill>
                  <a:srgbClr val="357ECB"/>
                </a:solidFill>
                <a:latin typeface="Calibri" pitchFamily="34" charset="0"/>
              </a:rPr>
              <a:t>Gimon</a:t>
            </a:r>
            <a:r>
              <a:rPr lang="en-US" sz="1400" b="1" dirty="0">
                <a:solidFill>
                  <a:srgbClr val="357ECB"/>
                </a:solidFill>
                <a:latin typeface="Calibri" pitchFamily="34" charset="0"/>
              </a:rPr>
              <a:t/>
            </a:r>
            <a:br>
              <a:rPr lang="en-US" sz="1400" b="1" dirty="0">
                <a:solidFill>
                  <a:srgbClr val="357ECB"/>
                </a:solidFill>
                <a:latin typeface="Calibri" pitchFamily="34" charset="0"/>
              </a:rPr>
            </a:br>
            <a:r>
              <a:rPr lang="en-US" sz="1100" i="1" dirty="0" smtClean="0">
                <a:latin typeface="Calibri" pitchFamily="34" charset="0"/>
              </a:rPr>
              <a:t>Independent Energy Expert</a:t>
            </a:r>
            <a:endParaRPr lang="en-US" sz="1100" b="1" dirty="0" smtClean="0">
              <a:solidFill>
                <a:srgbClr val="357ECB"/>
              </a:solidFill>
              <a:latin typeface="Calibri" pitchFamily="34" charset="0"/>
              <a:cs typeface="Arial" charset="0"/>
            </a:endParaRPr>
          </a:p>
          <a:p>
            <a:pPr algn="ctr">
              <a:spcBef>
                <a:spcPct val="50000"/>
              </a:spcBef>
            </a:pPr>
            <a:r>
              <a:rPr lang="en-US" sz="1400" b="1" dirty="0" smtClean="0">
                <a:solidFill>
                  <a:srgbClr val="357ECB"/>
                </a:solidFill>
                <a:latin typeface="Calibri" pitchFamily="34" charset="0"/>
                <a:cs typeface="Arial" charset="0"/>
              </a:rPr>
              <a:t>Patricia </a:t>
            </a:r>
            <a:r>
              <a:rPr lang="en-US" sz="1400" b="1" dirty="0" err="1">
                <a:solidFill>
                  <a:srgbClr val="357ECB"/>
                </a:solidFill>
                <a:latin typeface="Calibri" pitchFamily="34" charset="0"/>
                <a:cs typeface="Arial" charset="0"/>
              </a:rPr>
              <a:t>Glaza</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Principal, Arsenal Venture </a:t>
            </a:r>
            <a:r>
              <a:rPr lang="en-US" sz="1100" i="1" dirty="0" smtClean="0">
                <a:latin typeface="Calibri" pitchFamily="34" charset="0"/>
                <a:cs typeface="Arial" charset="0"/>
              </a:rPr>
              <a:t>Partners</a:t>
            </a:r>
          </a:p>
          <a:p>
            <a:pPr algn="ctr">
              <a:spcBef>
                <a:spcPct val="50000"/>
              </a:spcBef>
            </a:pPr>
            <a:r>
              <a:rPr lang="en-US" sz="1400" b="1" dirty="0" smtClean="0">
                <a:solidFill>
                  <a:srgbClr val="357ECB"/>
                </a:solidFill>
                <a:latin typeface="Calibri" pitchFamily="34" charset="0"/>
                <a:cs typeface="Arial" charset="0"/>
              </a:rPr>
              <a:t>Mark Z. Jacobson</a:t>
            </a:r>
            <a:r>
              <a:rPr lang="en-US" sz="1100" b="1" dirty="0" smtClean="0">
                <a:solidFill>
                  <a:srgbClr val="357ECB"/>
                </a:solidFill>
                <a:latin typeface="Calibri" pitchFamily="34" charset="0"/>
                <a:cs typeface="Arial" charset="0"/>
              </a:rPr>
              <a:t/>
            </a:r>
            <a:br>
              <a:rPr lang="en-US" sz="1100" b="1" dirty="0" smtClean="0">
                <a:solidFill>
                  <a:srgbClr val="357ECB"/>
                </a:solidFill>
                <a:latin typeface="Calibri" pitchFamily="34" charset="0"/>
                <a:cs typeface="Arial" charset="0"/>
              </a:rPr>
            </a:br>
            <a:r>
              <a:rPr lang="en-US" sz="1100" i="1" dirty="0">
                <a:latin typeface="Calibri" pitchFamily="34" charset="0"/>
                <a:cs typeface="Arial" charset="0"/>
              </a:rPr>
              <a:t>Director of the Atmosphere/Energy Program &amp; Professor of Civil and Environmental </a:t>
            </a:r>
            <a:r>
              <a:rPr lang="en-US" sz="1100" i="1" dirty="0" smtClean="0">
                <a:latin typeface="Calibri" pitchFamily="34" charset="0"/>
                <a:cs typeface="Arial" charset="0"/>
              </a:rPr>
              <a:t>Engineering, Stanford University</a:t>
            </a:r>
          </a:p>
          <a:p>
            <a:pPr algn="ctr">
              <a:spcBef>
                <a:spcPct val="50000"/>
              </a:spcBef>
            </a:pPr>
            <a:r>
              <a:rPr lang="en-US" sz="1400" b="1" dirty="0" smtClean="0">
                <a:solidFill>
                  <a:srgbClr val="357ECB"/>
                </a:solidFill>
                <a:latin typeface="Calibri" pitchFamily="34" charset="0"/>
                <a:cs typeface="Arial" charset="0"/>
              </a:rPr>
              <a:t>Dan </a:t>
            </a:r>
            <a:r>
              <a:rPr lang="en-US" sz="1400" b="1" dirty="0" err="1" smtClean="0">
                <a:solidFill>
                  <a:srgbClr val="357ECB"/>
                </a:solidFill>
                <a:latin typeface="Calibri" pitchFamily="34" charset="0"/>
                <a:cs typeface="Arial" charset="0"/>
              </a:rPr>
              <a:t>Kammen</a:t>
            </a:r>
            <a:r>
              <a:rPr lang="en-US" sz="1100" b="1" dirty="0" smtClean="0">
                <a:solidFill>
                  <a:srgbClr val="357ECB"/>
                </a:solidFill>
                <a:latin typeface="Calibri" pitchFamily="34" charset="0"/>
                <a:cs typeface="Arial" charset="0"/>
              </a:rPr>
              <a:t/>
            </a:r>
            <a:br>
              <a:rPr lang="en-US" sz="1100" b="1" dirty="0" smtClean="0">
                <a:solidFill>
                  <a:srgbClr val="357ECB"/>
                </a:solidFill>
                <a:latin typeface="Calibri" pitchFamily="34" charset="0"/>
                <a:cs typeface="Arial" charset="0"/>
              </a:rPr>
            </a:br>
            <a:r>
              <a:rPr lang="en-US" sz="1100" i="1" dirty="0" smtClean="0">
                <a:latin typeface="Calibri" pitchFamily="34" charset="0"/>
                <a:cs typeface="Arial" charset="0"/>
              </a:rPr>
              <a:t>Director of the Renewable and Appropriate Energy Laboratory at UC Berkeley; Former </a:t>
            </a:r>
            <a:r>
              <a:rPr lang="en-US" sz="1100" i="1" dirty="0" smtClean="0">
                <a:latin typeface="Calibri" pitchFamily="34" charset="0"/>
              </a:rPr>
              <a:t>Chief Technical Specialist for RE &amp; EE, World Bank</a:t>
            </a:r>
            <a:endParaRPr lang="en-US" sz="1100" i="1" dirty="0" smtClean="0">
              <a:latin typeface="Calibri" pitchFamily="34" charset="0"/>
              <a:cs typeface="Arial" charset="0"/>
            </a:endParaRPr>
          </a:p>
          <a:p>
            <a:pPr algn="ctr">
              <a:spcBef>
                <a:spcPct val="50000"/>
              </a:spcBef>
            </a:pPr>
            <a:r>
              <a:rPr lang="en-US" sz="1400" b="1" dirty="0" smtClean="0">
                <a:solidFill>
                  <a:srgbClr val="357ECB"/>
                </a:solidFill>
                <a:latin typeface="Calibri" pitchFamily="34" charset="0"/>
                <a:cs typeface="Arial" charset="0"/>
              </a:rPr>
              <a:t>Fred </a:t>
            </a:r>
            <a:r>
              <a:rPr lang="en-US" sz="1400" b="1" dirty="0" err="1">
                <a:solidFill>
                  <a:srgbClr val="357ECB"/>
                </a:solidFill>
                <a:latin typeface="Calibri" pitchFamily="34" charset="0"/>
                <a:cs typeface="Arial" charset="0"/>
              </a:rPr>
              <a:t>Keeley</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Treasurer, Santa Cruz County, and Former Speaker pro Tempore of the California State </a:t>
            </a:r>
            <a:r>
              <a:rPr lang="en-US" sz="1100" i="1" dirty="0" smtClean="0">
                <a:latin typeface="Calibri" pitchFamily="34" charset="0"/>
                <a:cs typeface="Arial" charset="0"/>
              </a:rPr>
              <a:t>Assembly</a:t>
            </a:r>
          </a:p>
          <a:p>
            <a:pPr algn="ctr">
              <a:spcBef>
                <a:spcPct val="50000"/>
              </a:spcBef>
            </a:pPr>
            <a:r>
              <a:rPr lang="en-US" sz="1400" b="1" dirty="0">
                <a:solidFill>
                  <a:srgbClr val="357ECB"/>
                </a:solidFill>
                <a:latin typeface="Calibri" pitchFamily="34" charset="0"/>
                <a:cs typeface="Arial" charset="0"/>
              </a:rPr>
              <a:t>Felix Kramer</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Founder, California Cars </a:t>
            </a:r>
            <a:r>
              <a:rPr lang="en-US" sz="1100" i="1" dirty="0" smtClean="0">
                <a:latin typeface="Calibri" pitchFamily="34" charset="0"/>
                <a:cs typeface="Arial" charset="0"/>
              </a:rPr>
              <a:t>Initiative</a:t>
            </a:r>
          </a:p>
          <a:p>
            <a:pPr algn="ctr">
              <a:spcBef>
                <a:spcPct val="50000"/>
              </a:spcBef>
            </a:pPr>
            <a:r>
              <a:rPr lang="en-US" sz="1400" b="1" dirty="0">
                <a:solidFill>
                  <a:srgbClr val="357ECB"/>
                </a:solidFill>
                <a:latin typeface="Calibri" pitchFamily="34" charset="0"/>
              </a:rPr>
              <a:t>Amory B. </a:t>
            </a:r>
            <a:r>
              <a:rPr lang="en-US" sz="1400" b="1" dirty="0" err="1">
                <a:solidFill>
                  <a:srgbClr val="357ECB"/>
                </a:solidFill>
                <a:latin typeface="Calibri" pitchFamily="34" charset="0"/>
              </a:rPr>
              <a:t>Lovins</a:t>
            </a:r>
            <a:r>
              <a:rPr lang="en-US" sz="1100" b="1" dirty="0">
                <a:solidFill>
                  <a:srgbClr val="357ECB"/>
                </a:solidFill>
                <a:latin typeface="Calibri" pitchFamily="34" charset="0"/>
              </a:rPr>
              <a:t/>
            </a:r>
            <a:br>
              <a:rPr lang="en-US" sz="1100" b="1" dirty="0">
                <a:solidFill>
                  <a:srgbClr val="357ECB"/>
                </a:solidFill>
                <a:latin typeface="Calibri" pitchFamily="34" charset="0"/>
              </a:rPr>
            </a:br>
            <a:r>
              <a:rPr lang="en-US" sz="1100" i="1" dirty="0">
                <a:latin typeface="Calibri" pitchFamily="34" charset="0"/>
              </a:rPr>
              <a:t>Chairman and Chief Scientist, Rocky Mountain </a:t>
            </a:r>
            <a:r>
              <a:rPr lang="en-US" sz="1100" i="1" dirty="0" smtClean="0">
                <a:latin typeface="Calibri" pitchFamily="34" charset="0"/>
              </a:rPr>
              <a:t>Institute</a:t>
            </a:r>
            <a:endParaRPr lang="en-US" sz="1100" i="1" dirty="0">
              <a:latin typeface="Calibri" pitchFamily="34" charset="0"/>
              <a:cs typeface="Arial" charset="0"/>
            </a:endParaRPr>
          </a:p>
        </p:txBody>
      </p:sp>
      <p:sp>
        <p:nvSpPr>
          <p:cNvPr id="26631" name="Text Box 7"/>
          <p:cNvSpPr txBox="1">
            <a:spLocks noChangeArrowheads="1"/>
          </p:cNvSpPr>
          <p:nvPr/>
        </p:nvSpPr>
        <p:spPr bwMode="auto">
          <a:xfrm>
            <a:off x="6096000" y="2008062"/>
            <a:ext cx="3048000" cy="4447371"/>
          </a:xfrm>
          <a:prstGeom prst="rect">
            <a:avLst/>
          </a:prstGeom>
          <a:noFill/>
          <a:ln w="9525">
            <a:noFill/>
            <a:miter lim="800000"/>
            <a:headEnd/>
            <a:tailEnd/>
          </a:ln>
        </p:spPr>
        <p:txBody>
          <a:bodyPr>
            <a:spAutoFit/>
          </a:bodyPr>
          <a:lstStyle/>
          <a:p>
            <a:pPr algn="ctr">
              <a:spcBef>
                <a:spcPct val="50000"/>
              </a:spcBef>
            </a:pPr>
            <a:r>
              <a:rPr lang="en-US" sz="1400" b="1" dirty="0">
                <a:solidFill>
                  <a:srgbClr val="357ECB"/>
                </a:solidFill>
                <a:latin typeface="Calibri" pitchFamily="34" charset="0"/>
                <a:cs typeface="Arial" charset="0"/>
              </a:rPr>
              <a:t>L. Hunter </a:t>
            </a:r>
            <a:r>
              <a:rPr lang="en-US" sz="1400" b="1" dirty="0" err="1">
                <a:solidFill>
                  <a:srgbClr val="357ECB"/>
                </a:solidFill>
                <a:latin typeface="Calibri" pitchFamily="34" charset="0"/>
                <a:cs typeface="Arial" charset="0"/>
              </a:rPr>
              <a:t>Lovins</a:t>
            </a:r>
            <a:r>
              <a:rPr lang="en-US" sz="1400" b="1" dirty="0">
                <a:solidFill>
                  <a:srgbClr val="357ECB"/>
                </a:solidFill>
                <a:latin typeface="Calibri" pitchFamily="34" charset="0"/>
                <a:cs typeface="Arial" charset="0"/>
              </a:rPr>
              <a:t/>
            </a:r>
            <a:br>
              <a:rPr lang="en-US" sz="1400" b="1" dirty="0">
                <a:solidFill>
                  <a:srgbClr val="357ECB"/>
                </a:solidFill>
                <a:latin typeface="Calibri" pitchFamily="34" charset="0"/>
                <a:cs typeface="Arial" charset="0"/>
              </a:rPr>
            </a:br>
            <a:r>
              <a:rPr lang="en-US" sz="1100" i="1" dirty="0">
                <a:latin typeface="Calibri" pitchFamily="34" charset="0"/>
                <a:cs typeface="Arial" charset="0"/>
              </a:rPr>
              <a:t>President, Natural Capitalism </a:t>
            </a:r>
            <a:r>
              <a:rPr lang="en-US" sz="1100" i="1" dirty="0" smtClean="0">
                <a:latin typeface="Calibri" pitchFamily="34" charset="0"/>
                <a:cs typeface="Arial" charset="0"/>
              </a:rPr>
              <a:t>Solutions</a:t>
            </a:r>
            <a:endParaRPr lang="en-US" sz="1100" b="1" dirty="0" smtClean="0">
              <a:solidFill>
                <a:srgbClr val="357ECB"/>
              </a:solidFill>
              <a:latin typeface="Calibri" pitchFamily="34" charset="0"/>
              <a:cs typeface="Calibri" pitchFamily="34" charset="0"/>
            </a:endParaRPr>
          </a:p>
          <a:p>
            <a:pPr algn="ctr">
              <a:spcBef>
                <a:spcPct val="50000"/>
              </a:spcBef>
            </a:pPr>
            <a:r>
              <a:rPr lang="en-US" sz="1400" b="1" dirty="0" err="1" smtClean="0">
                <a:solidFill>
                  <a:srgbClr val="357ECB"/>
                </a:solidFill>
                <a:latin typeface="Calibri" pitchFamily="34" charset="0"/>
                <a:cs typeface="Calibri" pitchFamily="34" charset="0"/>
              </a:rPr>
              <a:t>Ramamoorthy</a:t>
            </a:r>
            <a:r>
              <a:rPr lang="en-US" sz="1400" b="1" dirty="0" smtClean="0">
                <a:solidFill>
                  <a:srgbClr val="357ECB"/>
                </a:solidFill>
                <a:latin typeface="Calibri" pitchFamily="34" charset="0"/>
                <a:cs typeface="Calibri" pitchFamily="34" charset="0"/>
              </a:rPr>
              <a:t> Ramesh</a:t>
            </a:r>
            <a:br>
              <a:rPr lang="en-US" sz="1400" b="1" dirty="0" smtClean="0">
                <a:solidFill>
                  <a:srgbClr val="357ECB"/>
                </a:solidFill>
                <a:latin typeface="Calibri" pitchFamily="34" charset="0"/>
                <a:cs typeface="Calibri" pitchFamily="34" charset="0"/>
              </a:rPr>
            </a:br>
            <a:r>
              <a:rPr lang="en-US" sz="1100" i="1" dirty="0" smtClean="0">
                <a:latin typeface="Calibri" pitchFamily="34" charset="0"/>
                <a:cs typeface="Calibri" pitchFamily="34" charset="0"/>
              </a:rPr>
              <a:t>Founding Director, DOE </a:t>
            </a:r>
            <a:r>
              <a:rPr lang="en-US" sz="1100" i="1" dirty="0" err="1" smtClean="0">
                <a:latin typeface="Calibri" pitchFamily="34" charset="0"/>
                <a:cs typeface="Calibri" pitchFamily="34" charset="0"/>
              </a:rPr>
              <a:t>SunShot</a:t>
            </a:r>
            <a:r>
              <a:rPr lang="en-US" sz="1100" i="1" dirty="0" smtClean="0">
                <a:latin typeface="Calibri" pitchFamily="34" charset="0"/>
                <a:cs typeface="Calibri" pitchFamily="34" charset="0"/>
              </a:rPr>
              <a:t> Initiative</a:t>
            </a:r>
            <a:endParaRPr lang="en-US" sz="1100" dirty="0" smtClean="0">
              <a:latin typeface="Calibri" pitchFamily="34" charset="0"/>
              <a:cs typeface="Calibri" pitchFamily="34" charset="0"/>
            </a:endParaRPr>
          </a:p>
          <a:p>
            <a:pPr algn="ctr">
              <a:spcBef>
                <a:spcPct val="50000"/>
              </a:spcBef>
            </a:pPr>
            <a:r>
              <a:rPr lang="en-US" sz="1400" b="1" dirty="0" smtClean="0">
                <a:solidFill>
                  <a:srgbClr val="357ECB"/>
                </a:solidFill>
                <a:latin typeface="Calibri" pitchFamily="34" charset="0"/>
                <a:cs typeface="Arial" charset="0"/>
              </a:rPr>
              <a:t>Governor </a:t>
            </a:r>
            <a:r>
              <a:rPr lang="en-US" sz="1400" b="1" dirty="0">
                <a:solidFill>
                  <a:srgbClr val="357ECB"/>
                </a:solidFill>
                <a:latin typeface="Calibri" pitchFamily="34" charset="0"/>
                <a:cs typeface="Arial" charset="0"/>
              </a:rPr>
              <a:t>Bill Ritter</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Director, Colorado State University’s Center for the New Energy Economy, and Former Colorado Governor</a:t>
            </a:r>
          </a:p>
          <a:p>
            <a:pPr algn="ctr">
              <a:spcBef>
                <a:spcPct val="50000"/>
              </a:spcBef>
            </a:pPr>
            <a:r>
              <a:rPr lang="en-US" sz="1400" b="1" dirty="0">
                <a:solidFill>
                  <a:srgbClr val="357ECB"/>
                </a:solidFill>
                <a:latin typeface="Calibri" pitchFamily="34" charset="0"/>
                <a:cs typeface="Arial" charset="0"/>
              </a:rPr>
              <a:t>Terry </a:t>
            </a:r>
            <a:r>
              <a:rPr lang="en-US" sz="1400" b="1" dirty="0" err="1">
                <a:solidFill>
                  <a:srgbClr val="357ECB"/>
                </a:solidFill>
                <a:latin typeface="Calibri" pitchFamily="34" charset="0"/>
                <a:cs typeface="Arial" charset="0"/>
              </a:rPr>
              <a:t>Tamminen</a:t>
            </a:r>
            <a:r>
              <a:rPr lang="en-US" sz="1100" b="1" dirty="0">
                <a:solidFill>
                  <a:srgbClr val="357ECB"/>
                </a:solidFill>
                <a:latin typeface="Calibri" pitchFamily="34" charset="0"/>
                <a:cs typeface="Arial" charset="0"/>
              </a:rPr>
              <a:t/>
            </a:r>
            <a:br>
              <a:rPr lang="en-US" sz="1100" b="1" dirty="0">
                <a:solidFill>
                  <a:srgbClr val="357ECB"/>
                </a:solidFill>
                <a:latin typeface="Calibri" pitchFamily="34" charset="0"/>
                <a:cs typeface="Arial" charset="0"/>
              </a:rPr>
            </a:br>
            <a:r>
              <a:rPr lang="en-US" sz="1100" i="1" dirty="0">
                <a:latin typeface="Calibri" pitchFamily="34" charset="0"/>
                <a:cs typeface="Arial" charset="0"/>
              </a:rPr>
              <a:t>Former Secretary of the California EPA and Special Advisor to CA Governor Arnold Schwarzenegger</a:t>
            </a:r>
            <a:endParaRPr lang="en-US" sz="1100"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Jim Weldon</a:t>
            </a:r>
            <a:r>
              <a:rPr lang="en-US" sz="1100" dirty="0">
                <a:latin typeface="Calibri" pitchFamily="34" charset="0"/>
                <a:cs typeface="Arial" charset="0"/>
              </a:rPr>
              <a:t/>
            </a:r>
            <a:br>
              <a:rPr lang="en-US" sz="1100" dirty="0">
                <a:latin typeface="Calibri" pitchFamily="34" charset="0"/>
                <a:cs typeface="Arial" charset="0"/>
              </a:rPr>
            </a:br>
            <a:r>
              <a:rPr lang="en-US" sz="1100" i="1" dirty="0" smtClean="0">
                <a:latin typeface="Calibri" pitchFamily="34" charset="0"/>
                <a:cs typeface="Arial" charset="0"/>
              </a:rPr>
              <a:t>Technology Executive</a:t>
            </a:r>
            <a:endParaRPr lang="en-US" sz="1100"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R. James Woolsey</a:t>
            </a:r>
            <a:r>
              <a:rPr lang="en-US" sz="1100" dirty="0">
                <a:latin typeface="Calibri" pitchFamily="34" charset="0"/>
                <a:cs typeface="Arial" charset="0"/>
              </a:rPr>
              <a:t/>
            </a:r>
            <a:br>
              <a:rPr lang="en-US" sz="1100" dirty="0">
                <a:latin typeface="Calibri" pitchFamily="34" charset="0"/>
                <a:cs typeface="Arial" charset="0"/>
              </a:rPr>
            </a:br>
            <a:r>
              <a:rPr lang="en-US" sz="1100" i="1" dirty="0" smtClean="0">
                <a:latin typeface="Calibri" pitchFamily="34" charset="0"/>
                <a:cs typeface="Arial" charset="0"/>
              </a:rPr>
              <a:t>Chairman, Foundation for the Defense of Democracies;</a:t>
            </a:r>
            <a:r>
              <a:rPr lang="en-US" sz="1100" i="1" dirty="0">
                <a:latin typeface="Calibri" pitchFamily="34" charset="0"/>
                <a:cs typeface="Arial" charset="0"/>
              </a:rPr>
              <a:t> </a:t>
            </a:r>
            <a:r>
              <a:rPr lang="en-US" sz="1100" i="1" dirty="0" smtClean="0">
                <a:latin typeface="Calibri" pitchFamily="34" charset="0"/>
                <a:cs typeface="Arial" charset="0"/>
              </a:rPr>
              <a:t>Former </a:t>
            </a:r>
            <a:r>
              <a:rPr lang="en-US" sz="1100" i="1" dirty="0">
                <a:latin typeface="Calibri" pitchFamily="34" charset="0"/>
                <a:cs typeface="Arial" charset="0"/>
              </a:rPr>
              <a:t>Director of Central Intelligence </a:t>
            </a:r>
            <a:r>
              <a:rPr lang="en-US" sz="1100" i="1" dirty="0" smtClean="0">
                <a:latin typeface="Calibri" pitchFamily="34" charset="0"/>
                <a:cs typeface="Arial" charset="0"/>
              </a:rPr>
              <a:t>(1993-1995)</a:t>
            </a:r>
            <a:endParaRPr lang="en-US" sz="1100" i="1" dirty="0">
              <a:latin typeface="Calibri" pitchFamily="34" charset="0"/>
              <a:cs typeface="Arial" charset="0"/>
            </a:endParaRPr>
          </a:p>
          <a:p>
            <a:pPr algn="ctr">
              <a:spcBef>
                <a:spcPct val="50000"/>
              </a:spcBef>
            </a:pPr>
            <a:r>
              <a:rPr lang="en-US" sz="1400" b="1" dirty="0">
                <a:solidFill>
                  <a:srgbClr val="357ECB"/>
                </a:solidFill>
                <a:latin typeface="Calibri" pitchFamily="34" charset="0"/>
                <a:cs typeface="Arial" charset="0"/>
              </a:rPr>
              <a:t>Kurt Yeager</a:t>
            </a:r>
            <a:r>
              <a:rPr lang="en-US" sz="1100" dirty="0">
                <a:latin typeface="Calibri" pitchFamily="34" charset="0"/>
                <a:cs typeface="Arial" charset="0"/>
              </a:rPr>
              <a:t/>
            </a:r>
            <a:br>
              <a:rPr lang="en-US" sz="1100" dirty="0">
                <a:latin typeface="Calibri" pitchFamily="34" charset="0"/>
                <a:cs typeface="Arial" charset="0"/>
              </a:rPr>
            </a:br>
            <a:r>
              <a:rPr lang="en-US" sz="1100" i="1" dirty="0">
                <a:latin typeface="Calibri" pitchFamily="34" charset="0"/>
                <a:cs typeface="Arial" charset="0"/>
              </a:rPr>
              <a:t>Vice Chairman, Galvin Electricity Initiative; Former CEO, Electric Power Research Institute</a:t>
            </a:r>
            <a:endParaRPr lang="en-US" sz="1100" dirty="0">
              <a:latin typeface="Calibri" pitchFamily="34" charset="0"/>
            </a:endParaRPr>
          </a:p>
        </p:txBody>
      </p:sp>
      <p:sp>
        <p:nvSpPr>
          <p:cNvPr id="9" name="Title 2"/>
          <p:cNvSpPr txBox="1">
            <a:spLocks/>
          </p:cNvSpPr>
          <p:nvPr/>
        </p:nvSpPr>
        <p:spPr bwMode="auto">
          <a:xfrm>
            <a:off x="180385" y="815769"/>
            <a:ext cx="8748265" cy="871846"/>
          </a:xfrm>
          <a:prstGeom prst="rect">
            <a:avLst/>
          </a:prstGeom>
          <a:gradFill rotWithShape="1">
            <a:gsLst>
              <a:gs pos="0">
                <a:srgbClr val="F8F8F8"/>
              </a:gs>
              <a:gs pos="20000">
                <a:srgbClr val="F7F7F7"/>
              </a:gs>
              <a:gs pos="100000">
                <a:srgbClr val="BDBDBD"/>
              </a:gs>
            </a:gsLst>
            <a:lin ang="5400000"/>
          </a:gradFill>
          <a:ln cap="flat">
            <a:solidFill>
              <a:srgbClr val="F9F9F9"/>
            </a:solidFill>
          </a:ln>
          <a:effectLst>
            <a:outerShdw dist="23000" dir="5400000" rotWithShape="0">
              <a:srgbClr val="000000">
                <a:alpha val="34999"/>
              </a:srgbClr>
            </a:outerShdw>
          </a:effectLst>
          <a:extLst/>
        </p:spPr>
        <p:txBody>
          <a:bodyPr lIns="38100" tIns="38100" rIns="38100" bIns="38100" anchor="ctr">
            <a:normAutofit lnSpcReduction="10000"/>
          </a:bodyPr>
          <a:lstStyle>
            <a:lvl1pPr algn="l" rtl="0" fontAlgn="base">
              <a:spcBef>
                <a:spcPct val="0"/>
              </a:spcBef>
              <a:spcAft>
                <a:spcPct val="0"/>
              </a:spcAft>
              <a:defRPr sz="2400" b="1">
                <a:solidFill>
                  <a:srgbClr val="FFFFFF"/>
                </a:solidFill>
                <a:latin typeface="+mj-lt"/>
                <a:ea typeface="+mj-ea"/>
                <a:cs typeface="+mj-cs"/>
                <a:sym typeface="Arial" charset="0"/>
              </a:defRPr>
            </a:lvl1pPr>
            <a:lvl2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2pPr>
            <a:lvl3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3pPr>
            <a:lvl4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4pPr>
            <a:lvl5pPr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5pPr>
            <a:lvl6pPr marL="4572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6pPr>
            <a:lvl7pPr marL="9144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7pPr>
            <a:lvl8pPr marL="13716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8pPr>
            <a:lvl9pPr marL="1828800" algn="l" rtl="0" fontAlgn="base">
              <a:spcBef>
                <a:spcPct val="0"/>
              </a:spcBef>
              <a:spcAft>
                <a:spcPct val="0"/>
              </a:spcAft>
              <a:defRPr sz="2400" b="1">
                <a:solidFill>
                  <a:srgbClr val="FFFFFF"/>
                </a:solidFill>
                <a:latin typeface="Arial" charset="0"/>
                <a:ea typeface="ヒラギノ角ゴ ProN W6" charset="0"/>
                <a:cs typeface="ヒラギノ角ゴ ProN W6" charset="0"/>
                <a:sym typeface="Arial" charset="0"/>
              </a:defRPr>
            </a:lvl9pPr>
          </a:lstStyle>
          <a:p>
            <a:pPr algn="ctr">
              <a:defRPr/>
            </a:pPr>
            <a:r>
              <a:rPr lang="en-US" sz="1800" dirty="0" smtClean="0">
                <a:solidFill>
                  <a:schemeClr val="tx1"/>
                </a:solidFill>
                <a:effectLst>
                  <a:outerShdw blurRad="38100" dist="38100" dir="2700000" algn="tl">
                    <a:srgbClr val="C0C0C0"/>
                  </a:outerShdw>
                </a:effectLst>
                <a:latin typeface="Arial"/>
                <a:cs typeface="Arial"/>
              </a:rPr>
              <a:t>Mission</a:t>
            </a:r>
            <a:r>
              <a:rPr lang="en-US" sz="1800" dirty="0" smtClean="0">
                <a:solidFill>
                  <a:schemeClr val="tx1"/>
                </a:solidFill>
                <a:latin typeface="Arial"/>
                <a:cs typeface="Arial"/>
              </a:rPr>
              <a:t/>
            </a:r>
            <a:br>
              <a:rPr lang="en-US" sz="1800" dirty="0" smtClean="0">
                <a:solidFill>
                  <a:schemeClr val="tx1"/>
                </a:solidFill>
                <a:latin typeface="Arial"/>
                <a:cs typeface="Arial"/>
              </a:rPr>
            </a:br>
            <a:r>
              <a:rPr lang="en-US" sz="1800" b="0" dirty="0">
                <a:solidFill>
                  <a:schemeClr val="tx1"/>
                </a:solidFill>
                <a:latin typeface="Arial"/>
                <a:cs typeface="Arial"/>
              </a:rPr>
              <a:t>To accelerate the transition to renewable energy and a modern grid through technical, policy, and project development expertise.</a:t>
            </a:r>
            <a:endParaRPr lang="en-US" sz="1700" b="0" dirty="0" smtClean="0">
              <a:solidFill>
                <a:schemeClr val="tx1"/>
              </a:solidFill>
              <a:latin typeface="Arial"/>
              <a:cs typeface="Arial"/>
            </a:endParaRPr>
          </a:p>
        </p:txBody>
      </p:sp>
    </p:spTree>
    <p:extLst>
      <p:ext uri="{BB962C8B-B14F-4D97-AF65-F5344CB8AC3E}">
        <p14:creationId xmlns:p14="http://schemas.microsoft.com/office/powerpoint/2010/main" val="1678231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rot="7698612">
            <a:off x="408260" y="4310317"/>
            <a:ext cx="2458090" cy="2113957"/>
          </a:xfrm>
          <a:prstGeom prst="rect">
            <a:avLst/>
          </a:prstGeom>
        </p:spPr>
      </p:pic>
      <p:sp>
        <p:nvSpPr>
          <p:cNvPr id="2" name="Title 1"/>
          <p:cNvSpPr>
            <a:spLocks noGrp="1"/>
          </p:cNvSpPr>
          <p:nvPr>
            <p:ph type="title"/>
          </p:nvPr>
        </p:nvSpPr>
        <p:spPr>
          <a:xfrm>
            <a:off x="0" y="0"/>
            <a:ext cx="7594600" cy="762000"/>
          </a:xfrm>
        </p:spPr>
        <p:txBody>
          <a:bodyPr>
            <a:normAutofit/>
          </a:bodyPr>
          <a:lstStyle/>
          <a:p>
            <a:r>
              <a:rPr lang="en-US" dirty="0" smtClean="0"/>
              <a:t>“Plug-n-Play” Deployment Opportunity</a:t>
            </a:r>
            <a:endParaRPr lang="en-US" dirty="0"/>
          </a:p>
        </p:txBody>
      </p:sp>
      <p:sp>
        <p:nvSpPr>
          <p:cNvPr id="9" name="TextBox 8"/>
          <p:cNvSpPr txBox="1"/>
          <p:nvPr/>
        </p:nvSpPr>
        <p:spPr>
          <a:xfrm>
            <a:off x="243183" y="1600200"/>
            <a:ext cx="4824893" cy="646331"/>
          </a:xfrm>
          <a:prstGeom prst="rect">
            <a:avLst/>
          </a:prstGeom>
          <a:noFill/>
        </p:spPr>
        <p:txBody>
          <a:bodyPr wrap="square" rtlCol="0">
            <a:spAutoFit/>
          </a:bodyPr>
          <a:lstStyle/>
          <a:p>
            <a:pPr algn="ctr"/>
            <a:r>
              <a:rPr lang="en-US" b="1" i="1" dirty="0" smtClean="0">
                <a:solidFill>
                  <a:srgbClr val="0000FF"/>
                </a:solidFill>
              </a:rPr>
              <a:t>DG connects in bulk quantities based on defined substation targets and locations.  For example:</a:t>
            </a:r>
            <a:endParaRPr lang="en-US" b="1" i="1" dirty="0">
              <a:solidFill>
                <a:srgbClr val="0000FF"/>
              </a:solidFill>
            </a:endParaRPr>
          </a:p>
        </p:txBody>
      </p:sp>
      <p:sp>
        <p:nvSpPr>
          <p:cNvPr id="22" name="Content Placeholder 2"/>
          <p:cNvSpPr>
            <a:spLocks noGrp="1"/>
          </p:cNvSpPr>
          <p:nvPr>
            <p:ph idx="1"/>
          </p:nvPr>
        </p:nvSpPr>
        <p:spPr>
          <a:xfrm>
            <a:off x="241300" y="800100"/>
            <a:ext cx="8420100" cy="660400"/>
          </a:xfrm>
        </p:spPr>
        <p:txBody>
          <a:bodyPr>
            <a:noAutofit/>
          </a:bodyPr>
          <a:lstStyle/>
          <a:p>
            <a:pPr marL="0" indent="0">
              <a:spcAft>
                <a:spcPts val="300"/>
              </a:spcAft>
              <a:buNone/>
            </a:pPr>
            <a:r>
              <a:rPr lang="en-US" sz="1800" dirty="0" smtClean="0">
                <a:solidFill>
                  <a:schemeClr val="tx1"/>
                </a:solidFill>
              </a:rPr>
              <a:t>Planning for local capacity in the distribution grid, then upgrading the grid as appropriate, enables “Plug-n-Play” distributed energy – creating scale and simplicity.</a:t>
            </a:r>
            <a:endParaRPr lang="en-US" sz="1050" dirty="0">
              <a:solidFill>
                <a:schemeClr val="tx1"/>
              </a:solidFill>
            </a:endParaRPr>
          </a:p>
        </p:txBody>
      </p:sp>
      <p:sp>
        <p:nvSpPr>
          <p:cNvPr id="23" name="TextBox 22"/>
          <p:cNvSpPr txBox="1"/>
          <p:nvPr/>
        </p:nvSpPr>
        <p:spPr>
          <a:xfrm>
            <a:off x="812800" y="4961929"/>
            <a:ext cx="1917700" cy="1077218"/>
          </a:xfrm>
          <a:prstGeom prst="rect">
            <a:avLst/>
          </a:prstGeom>
          <a:noFill/>
        </p:spPr>
        <p:txBody>
          <a:bodyPr wrap="square" rtlCol="0">
            <a:spAutoFit/>
          </a:bodyPr>
          <a:lstStyle/>
          <a:p>
            <a:pPr marL="171450" lvl="1" indent="-171450">
              <a:buFont typeface="Arial"/>
              <a:buChar char="•"/>
            </a:pPr>
            <a:r>
              <a:rPr lang="en-US" sz="1600" dirty="0" smtClean="0"/>
              <a:t>Requires </a:t>
            </a:r>
            <a:r>
              <a:rPr lang="en-US" sz="1600" dirty="0"/>
              <a:t>no </a:t>
            </a:r>
            <a:r>
              <a:rPr lang="en-US" sz="1600" dirty="0" smtClean="0"/>
              <a:t>upgrades</a:t>
            </a:r>
          </a:p>
          <a:p>
            <a:pPr marL="171450" lvl="1" indent="-171450">
              <a:buFont typeface="Arial"/>
              <a:buChar char="•"/>
            </a:pPr>
            <a:r>
              <a:rPr lang="en-US" sz="1600" dirty="0" smtClean="0"/>
              <a:t>Uses advanced inverters</a:t>
            </a:r>
            <a:endParaRPr lang="en-US" sz="1600" dirty="0"/>
          </a:p>
        </p:txBody>
      </p:sp>
      <p:pic>
        <p:nvPicPr>
          <p:cNvPr id="25" name="Picture 24"/>
          <p:cNvPicPr>
            <a:picLocks noChangeAspect="1"/>
          </p:cNvPicPr>
          <p:nvPr/>
        </p:nvPicPr>
        <p:blipFill>
          <a:blip r:embed="rId3"/>
          <a:stretch>
            <a:fillRect/>
          </a:stretch>
        </p:blipFill>
        <p:spPr>
          <a:xfrm rot="7698612">
            <a:off x="2588279" y="3604795"/>
            <a:ext cx="3234307" cy="2781504"/>
          </a:xfrm>
          <a:prstGeom prst="rect">
            <a:avLst/>
          </a:prstGeom>
        </p:spPr>
      </p:pic>
      <p:sp>
        <p:nvSpPr>
          <p:cNvPr id="26" name="Rectangle 25"/>
          <p:cNvSpPr/>
          <p:nvPr/>
        </p:nvSpPr>
        <p:spPr>
          <a:xfrm>
            <a:off x="3225102" y="4494599"/>
            <a:ext cx="2109674" cy="1323439"/>
          </a:xfrm>
          <a:prstGeom prst="rect">
            <a:avLst/>
          </a:prstGeom>
        </p:spPr>
        <p:txBody>
          <a:bodyPr wrap="square">
            <a:spAutoFit/>
          </a:bodyPr>
          <a:lstStyle/>
          <a:p>
            <a:pPr marL="171450" lvl="1" indent="-171450">
              <a:buFont typeface="Arial"/>
              <a:buChar char="•"/>
            </a:pPr>
            <a:r>
              <a:rPr lang="en-US" sz="1600" dirty="0" smtClean="0"/>
              <a:t>Requires minimal upgrades</a:t>
            </a:r>
          </a:p>
          <a:p>
            <a:pPr marL="171450" lvl="1" indent="-171450">
              <a:buFont typeface="Arial"/>
              <a:buChar char="•"/>
            </a:pPr>
            <a:r>
              <a:rPr lang="en-US" sz="1600" dirty="0" smtClean="0"/>
              <a:t>Utilizes demand </a:t>
            </a:r>
            <a:r>
              <a:rPr lang="en-US" sz="1600" dirty="0"/>
              <a:t>response and cost-effective </a:t>
            </a:r>
            <a:r>
              <a:rPr lang="en-US" sz="1600" dirty="0" smtClean="0"/>
              <a:t>storage</a:t>
            </a:r>
            <a:endParaRPr lang="en-US" sz="1600" dirty="0"/>
          </a:p>
        </p:txBody>
      </p:sp>
      <p:pic>
        <p:nvPicPr>
          <p:cNvPr id="27" name="Picture 26"/>
          <p:cNvPicPr>
            <a:picLocks noChangeAspect="1"/>
          </p:cNvPicPr>
          <p:nvPr/>
        </p:nvPicPr>
        <p:blipFill>
          <a:blip r:embed="rId3"/>
          <a:stretch>
            <a:fillRect/>
          </a:stretch>
        </p:blipFill>
        <p:spPr>
          <a:xfrm rot="7698612">
            <a:off x="5247585" y="2937300"/>
            <a:ext cx="3973833" cy="3417496"/>
          </a:xfrm>
          <a:prstGeom prst="rect">
            <a:avLst/>
          </a:prstGeom>
        </p:spPr>
      </p:pic>
      <p:sp>
        <p:nvSpPr>
          <p:cNvPr id="28" name="TextBox 27"/>
          <p:cNvSpPr txBox="1"/>
          <p:nvPr/>
        </p:nvSpPr>
        <p:spPr>
          <a:xfrm>
            <a:off x="6129253" y="4032015"/>
            <a:ext cx="2417847" cy="1569660"/>
          </a:xfrm>
          <a:prstGeom prst="rect">
            <a:avLst/>
          </a:prstGeom>
          <a:noFill/>
        </p:spPr>
        <p:txBody>
          <a:bodyPr wrap="square" rtlCol="0">
            <a:spAutoFit/>
          </a:bodyPr>
          <a:lstStyle/>
          <a:p>
            <a:pPr marL="171450" lvl="1" indent="-171450">
              <a:buFont typeface="Arial"/>
              <a:buChar char="•"/>
            </a:pPr>
            <a:r>
              <a:rPr lang="en-US" sz="1600" dirty="0" smtClean="0"/>
              <a:t>Requires </a:t>
            </a:r>
            <a:r>
              <a:rPr lang="en-US" sz="1600" dirty="0"/>
              <a:t>major grid </a:t>
            </a:r>
            <a:r>
              <a:rPr lang="en-US" sz="1600" dirty="0" smtClean="0"/>
              <a:t>upgrades, and/or:</a:t>
            </a:r>
          </a:p>
          <a:p>
            <a:pPr marL="171450" lvl="1" indent="-171450">
              <a:buFont typeface="Arial"/>
              <a:buChar char="•"/>
            </a:pPr>
            <a:r>
              <a:rPr lang="en-US" sz="1600" dirty="0" smtClean="0"/>
              <a:t>Achieves target performance </a:t>
            </a:r>
            <a:r>
              <a:rPr lang="en-US" sz="1600" dirty="0"/>
              <a:t>goals </a:t>
            </a:r>
            <a:r>
              <a:rPr lang="en-US" sz="1600" dirty="0" smtClean="0"/>
              <a:t>to </a:t>
            </a:r>
            <a:r>
              <a:rPr lang="en-US" sz="1600" dirty="0"/>
              <a:t>alleviate grid </a:t>
            </a:r>
            <a:r>
              <a:rPr lang="en-US" sz="1600" dirty="0" smtClean="0"/>
              <a:t>outages and enable islanding</a:t>
            </a:r>
            <a:endParaRPr lang="en-US" sz="1600" dirty="0"/>
          </a:p>
        </p:txBody>
      </p:sp>
      <p:sp>
        <p:nvSpPr>
          <p:cNvPr id="29" name="TextBox 28"/>
          <p:cNvSpPr txBox="1"/>
          <p:nvPr/>
        </p:nvSpPr>
        <p:spPr>
          <a:xfrm>
            <a:off x="666974" y="3234203"/>
            <a:ext cx="1917700" cy="861774"/>
          </a:xfrm>
          <a:prstGeom prst="rect">
            <a:avLst/>
          </a:prstGeom>
          <a:noFill/>
        </p:spPr>
        <p:txBody>
          <a:bodyPr wrap="square" rtlCol="0">
            <a:spAutoFit/>
          </a:bodyPr>
          <a:lstStyle/>
          <a:p>
            <a:pPr marL="342900" lvl="1" indent="-342900" algn="ctr">
              <a:buAutoNum type="arabicPeriod"/>
            </a:pPr>
            <a:r>
              <a:rPr lang="en-US" b="1" i="1" u="sng" dirty="0"/>
              <a:t>No Cost</a:t>
            </a:r>
            <a:endParaRPr lang="en-US" b="1" i="1" dirty="0"/>
          </a:p>
          <a:p>
            <a:pPr marL="0" lvl="1" algn="ctr"/>
            <a:r>
              <a:rPr lang="en-US" sz="1600" b="1" dirty="0" smtClean="0"/>
              <a:t>E.g. 25 </a:t>
            </a:r>
            <a:r>
              <a:rPr lang="en-US" sz="1600" b="1" dirty="0"/>
              <a:t>MW, or </a:t>
            </a:r>
            <a:r>
              <a:rPr lang="en-US" sz="1600" b="1" dirty="0" smtClean="0"/>
              <a:t>10% </a:t>
            </a:r>
            <a:r>
              <a:rPr lang="en-US" sz="1600" b="1" dirty="0"/>
              <a:t>of total </a:t>
            </a:r>
            <a:r>
              <a:rPr lang="en-US" sz="1600" b="1" dirty="0" smtClean="0"/>
              <a:t>energy</a:t>
            </a:r>
            <a:endParaRPr lang="en-US" sz="1600" b="1" dirty="0"/>
          </a:p>
        </p:txBody>
      </p:sp>
      <p:sp>
        <p:nvSpPr>
          <p:cNvPr id="30" name="TextBox 29"/>
          <p:cNvSpPr txBox="1"/>
          <p:nvPr/>
        </p:nvSpPr>
        <p:spPr>
          <a:xfrm>
            <a:off x="3162300" y="2451040"/>
            <a:ext cx="1905776" cy="861774"/>
          </a:xfrm>
          <a:prstGeom prst="rect">
            <a:avLst/>
          </a:prstGeom>
          <a:noFill/>
        </p:spPr>
        <p:txBody>
          <a:bodyPr wrap="square" rtlCol="0">
            <a:spAutoFit/>
          </a:bodyPr>
          <a:lstStyle/>
          <a:p>
            <a:pPr marL="0" lvl="1" algn="ctr"/>
            <a:r>
              <a:rPr lang="en-US" b="1" i="1" dirty="0"/>
              <a:t>2. </a:t>
            </a:r>
            <a:r>
              <a:rPr lang="en-US" b="1" i="1" u="sng" dirty="0"/>
              <a:t>Low Cost</a:t>
            </a:r>
            <a:endParaRPr lang="en-US" sz="1600" b="1" i="1" dirty="0"/>
          </a:p>
          <a:p>
            <a:pPr marL="0" lvl="1" algn="ctr"/>
            <a:r>
              <a:rPr lang="en-US" sz="1600" b="1" dirty="0" smtClean="0"/>
              <a:t>E.g. 50 </a:t>
            </a:r>
            <a:r>
              <a:rPr lang="en-US" sz="1600" b="1" dirty="0"/>
              <a:t>MW, or 25% of total </a:t>
            </a:r>
            <a:r>
              <a:rPr lang="en-US" sz="1600" b="1" dirty="0" smtClean="0"/>
              <a:t>energy</a:t>
            </a:r>
            <a:endParaRPr lang="en-US" sz="1600" b="1" dirty="0"/>
          </a:p>
        </p:txBody>
      </p:sp>
      <p:sp>
        <p:nvSpPr>
          <p:cNvPr id="31" name="TextBox 30"/>
          <p:cNvSpPr txBox="1"/>
          <p:nvPr/>
        </p:nvSpPr>
        <p:spPr>
          <a:xfrm>
            <a:off x="6223013" y="1611395"/>
            <a:ext cx="1903934" cy="1138773"/>
          </a:xfrm>
          <a:prstGeom prst="rect">
            <a:avLst/>
          </a:prstGeom>
          <a:noFill/>
        </p:spPr>
        <p:txBody>
          <a:bodyPr wrap="square" rtlCol="0">
            <a:spAutoFit/>
          </a:bodyPr>
          <a:lstStyle/>
          <a:p>
            <a:pPr marL="0" lvl="1" algn="ctr"/>
            <a:r>
              <a:rPr lang="en-US" b="1" i="1" dirty="0"/>
              <a:t>3. </a:t>
            </a:r>
            <a:r>
              <a:rPr lang="en-US" b="1" i="1" u="sng" dirty="0"/>
              <a:t>More Cost</a:t>
            </a:r>
            <a:endParaRPr lang="en-US" sz="1600" b="1" i="1" dirty="0"/>
          </a:p>
          <a:p>
            <a:pPr marL="0" lvl="1" algn="ctr"/>
            <a:r>
              <a:rPr lang="en-US" sz="1600" b="1" dirty="0" smtClean="0"/>
              <a:t>E.g. 75MW</a:t>
            </a:r>
            <a:r>
              <a:rPr lang="en-US" sz="1600" b="1" dirty="0"/>
              <a:t>, or &gt;40% of total energy</a:t>
            </a:r>
          </a:p>
          <a:p>
            <a:pPr algn="ctr"/>
            <a:endParaRPr lang="en-US" b="1" dirty="0"/>
          </a:p>
        </p:txBody>
      </p:sp>
      <p:sp>
        <p:nvSpPr>
          <p:cNvPr id="33" name="TextBox 32"/>
          <p:cNvSpPr txBox="1"/>
          <p:nvPr/>
        </p:nvSpPr>
        <p:spPr>
          <a:xfrm rot="20083535">
            <a:off x="666979" y="2529451"/>
            <a:ext cx="1502935" cy="338554"/>
          </a:xfrm>
          <a:prstGeom prst="rect">
            <a:avLst/>
          </a:prstGeom>
          <a:noFill/>
        </p:spPr>
        <p:txBody>
          <a:bodyPr wrap="none" rtlCol="0">
            <a:spAutoFit/>
          </a:bodyPr>
          <a:lstStyle/>
          <a:p>
            <a:r>
              <a:rPr lang="en-US" sz="1600" dirty="0" smtClean="0"/>
              <a:t>DG Penetration</a:t>
            </a:r>
            <a:endParaRPr lang="en-US" sz="1600" dirty="0"/>
          </a:p>
        </p:txBody>
      </p:sp>
      <p:cxnSp>
        <p:nvCxnSpPr>
          <p:cNvPr id="35" name="Straight Arrow Connector 34"/>
          <p:cNvCxnSpPr/>
          <p:nvPr/>
        </p:nvCxnSpPr>
        <p:spPr>
          <a:xfrm flipV="1">
            <a:off x="812800" y="2397466"/>
            <a:ext cx="1667963" cy="849119"/>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8262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921000" y="2844802"/>
            <a:ext cx="6009656" cy="3626207"/>
          </a:xfrm>
          <a:prstGeom prst="rect">
            <a:avLst/>
          </a:prstGeom>
          <a:noFill/>
          <a:ln>
            <a:noFill/>
          </a:ln>
        </p:spPr>
      </p:pic>
      <p:sp>
        <p:nvSpPr>
          <p:cNvPr id="3" name="Title 2"/>
          <p:cNvSpPr>
            <a:spLocks noGrp="1"/>
          </p:cNvSpPr>
          <p:nvPr>
            <p:ph type="title"/>
          </p:nvPr>
        </p:nvSpPr>
        <p:spPr/>
        <p:txBody>
          <a:bodyPr>
            <a:normAutofit fontScale="90000"/>
          </a:bodyPr>
          <a:lstStyle/>
          <a:p>
            <a:r>
              <a:rPr lang="en-US" dirty="0" smtClean="0">
                <a:latin typeface="Arial" charset="0"/>
                <a:cs typeface="Arial" charset="0"/>
              </a:rPr>
              <a:t>Opportunity:  Shift Costs from Transmission to Distribution</a:t>
            </a:r>
            <a:endParaRPr lang="en-US" dirty="0"/>
          </a:p>
        </p:txBody>
      </p:sp>
      <p:sp>
        <p:nvSpPr>
          <p:cNvPr id="2" name="TextBox 1"/>
          <p:cNvSpPr txBox="1"/>
          <p:nvPr/>
        </p:nvSpPr>
        <p:spPr>
          <a:xfrm>
            <a:off x="7624235" y="6271427"/>
            <a:ext cx="1811867" cy="246221"/>
          </a:xfrm>
          <a:prstGeom prst="rect">
            <a:avLst/>
          </a:prstGeom>
          <a:noFill/>
        </p:spPr>
        <p:txBody>
          <a:bodyPr wrap="square" rtlCol="0">
            <a:spAutoFit/>
          </a:bodyPr>
          <a:lstStyle/>
          <a:p>
            <a:r>
              <a:rPr lang="en-US" sz="1000" dirty="0" smtClean="0"/>
              <a:t>Source: Palo Alto Utilities</a:t>
            </a:r>
            <a:endParaRPr lang="en-US" sz="1000" dirty="0"/>
          </a:p>
        </p:txBody>
      </p:sp>
      <p:sp>
        <p:nvSpPr>
          <p:cNvPr id="5" name="TextBox 4"/>
          <p:cNvSpPr txBox="1"/>
          <p:nvPr/>
        </p:nvSpPr>
        <p:spPr>
          <a:xfrm>
            <a:off x="787400" y="3755337"/>
            <a:ext cx="2133600" cy="1815882"/>
          </a:xfrm>
          <a:prstGeom prst="rect">
            <a:avLst/>
          </a:prstGeom>
          <a:noFill/>
        </p:spPr>
        <p:txBody>
          <a:bodyPr wrap="square" rtlCol="0">
            <a:spAutoFit/>
          </a:bodyPr>
          <a:lstStyle/>
          <a:p>
            <a:pPr algn="r"/>
            <a:r>
              <a:rPr lang="en-US" sz="1400" b="1" i="1" dirty="0"/>
              <a:t>Historical and Projected High Voltage Transmission Access Charges ($/</a:t>
            </a:r>
            <a:r>
              <a:rPr lang="en-US" sz="1400" b="1" i="1" dirty="0" err="1"/>
              <a:t>MWh</a:t>
            </a:r>
            <a:r>
              <a:rPr lang="en-US" sz="1400" b="1" i="1" dirty="0" smtClean="0"/>
              <a:t>).  </a:t>
            </a:r>
          </a:p>
          <a:p>
            <a:pPr algn="r"/>
            <a:endParaRPr lang="en-US" sz="1400" b="1" i="1" dirty="0"/>
          </a:p>
          <a:p>
            <a:pPr algn="r"/>
            <a:r>
              <a:rPr lang="en-US" sz="1400" b="1" i="1" dirty="0" smtClean="0"/>
              <a:t>Does not include Low Voltage Transmission Access Charges. </a:t>
            </a:r>
            <a:endParaRPr lang="en-US" sz="1400" b="1" i="1" dirty="0"/>
          </a:p>
        </p:txBody>
      </p:sp>
      <p:sp>
        <p:nvSpPr>
          <p:cNvPr id="9" name="Content Placeholder 2"/>
          <p:cNvSpPr txBox="1">
            <a:spLocks/>
          </p:cNvSpPr>
          <p:nvPr/>
        </p:nvSpPr>
        <p:spPr bwMode="auto">
          <a:xfrm>
            <a:off x="173850" y="745978"/>
            <a:ext cx="8233550" cy="2098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4"/>
              </a:buBlip>
              <a:defRPr sz="3200">
                <a:solidFill>
                  <a:schemeClr val="tx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33CC33"/>
              </a:buClr>
              <a:buFontTx/>
              <a:buBlip>
                <a:blip r:embed="rId4"/>
              </a:buBlip>
              <a:defRPr sz="2800">
                <a:solidFill>
                  <a:schemeClr val="tx2">
                    <a:lumMod val="65000"/>
                    <a:lumOff val="35000"/>
                  </a:schemeClr>
                </a:solidFill>
                <a:latin typeface="+mn-lt"/>
                <a:ea typeface="+mn-ea"/>
                <a:cs typeface="+mn-cs"/>
              </a:defRPr>
            </a:lvl2pPr>
            <a:lvl3pPr marL="1143000" indent="-228600" algn="l" rtl="0" eaLnBrk="0" fontAlgn="base" hangingPunct="0">
              <a:spcBef>
                <a:spcPct val="20000"/>
              </a:spcBef>
              <a:spcAft>
                <a:spcPct val="0"/>
              </a:spcAft>
              <a:buClr>
                <a:srgbClr val="66FF33"/>
              </a:buClr>
              <a:buFontTx/>
              <a:buBlip>
                <a:blip r:embed="rId4"/>
              </a:buBlip>
              <a:defRPr sz="2400">
                <a:solidFill>
                  <a:schemeClr val="tx2">
                    <a:lumMod val="65000"/>
                    <a:lumOff val="35000"/>
                  </a:schemeClr>
                </a:solidFill>
                <a:latin typeface="+mn-lt"/>
                <a:ea typeface="+mn-ea"/>
                <a:cs typeface="+mn-cs"/>
              </a:defRPr>
            </a:lvl3pPr>
            <a:lvl4pPr marL="1600200" indent="-228600" algn="l" rtl="0" eaLnBrk="0" fontAlgn="base" hangingPunct="0">
              <a:spcBef>
                <a:spcPct val="20000"/>
              </a:spcBef>
              <a:spcAft>
                <a:spcPct val="0"/>
              </a:spcAft>
              <a:buFontTx/>
              <a:buBlip>
                <a:blip r:embed="rId4"/>
              </a:buBlip>
              <a:defRPr sz="2000">
                <a:solidFill>
                  <a:schemeClr val="tx2">
                    <a:lumMod val="65000"/>
                    <a:lumOff val="35000"/>
                  </a:schemeClr>
                </a:solidFill>
                <a:latin typeface="+mn-lt"/>
                <a:ea typeface="+mn-ea"/>
                <a:cs typeface="+mn-cs"/>
              </a:defRPr>
            </a:lvl4pPr>
            <a:lvl5pPr marL="2057400" indent="-228600" algn="l" rtl="0" eaLnBrk="0" fontAlgn="base" hangingPunct="0">
              <a:spcBef>
                <a:spcPct val="20000"/>
              </a:spcBef>
              <a:spcAft>
                <a:spcPct val="0"/>
              </a:spcAft>
              <a:buFontTx/>
              <a:buBlip>
                <a:blip r:embed="rId4"/>
              </a:buBlip>
              <a:defRPr sz="2000">
                <a:solidFill>
                  <a:schemeClr val="tx2">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800" dirty="0" smtClean="0">
                <a:solidFill>
                  <a:schemeClr val="tx1"/>
                </a:solidFill>
              </a:rPr>
              <a:t>Under a business as usual scenario, new incremental transmission </a:t>
            </a:r>
            <a:r>
              <a:rPr lang="en-US" sz="1800" dirty="0">
                <a:solidFill>
                  <a:schemeClr val="tx1"/>
                </a:solidFill>
              </a:rPr>
              <a:t>investments </a:t>
            </a:r>
            <a:r>
              <a:rPr lang="en-US" sz="1800" dirty="0" smtClean="0">
                <a:solidFill>
                  <a:schemeClr val="tx1"/>
                </a:solidFill>
              </a:rPr>
              <a:t>will reach </a:t>
            </a:r>
            <a:r>
              <a:rPr lang="en-US" sz="1800" b="1" dirty="0" smtClean="0">
                <a:solidFill>
                  <a:schemeClr val="tx1"/>
                </a:solidFill>
              </a:rPr>
              <a:t>$</a:t>
            </a:r>
            <a:r>
              <a:rPr lang="en-US" sz="1800" b="1" dirty="0">
                <a:solidFill>
                  <a:schemeClr val="tx1"/>
                </a:solidFill>
              </a:rPr>
              <a:t>80 </a:t>
            </a:r>
            <a:r>
              <a:rPr lang="en-US" sz="1800" b="1" dirty="0" smtClean="0">
                <a:solidFill>
                  <a:schemeClr val="tx1"/>
                </a:solidFill>
              </a:rPr>
              <a:t>billion</a:t>
            </a:r>
            <a:r>
              <a:rPr lang="en-US" sz="1800" dirty="0" smtClean="0">
                <a:solidFill>
                  <a:schemeClr val="tx1"/>
                </a:solidFill>
              </a:rPr>
              <a:t> over </a:t>
            </a:r>
            <a:r>
              <a:rPr lang="en-US" sz="1800" dirty="0">
                <a:solidFill>
                  <a:schemeClr val="tx1"/>
                </a:solidFill>
              </a:rPr>
              <a:t>the next 20 </a:t>
            </a:r>
            <a:r>
              <a:rPr lang="en-US" sz="1800" dirty="0" smtClean="0">
                <a:solidFill>
                  <a:schemeClr val="tx1"/>
                </a:solidFill>
              </a:rPr>
              <a:t>years, imposed on California ratepayers</a:t>
            </a:r>
          </a:p>
          <a:p>
            <a:endParaRPr lang="en-US" sz="800" dirty="0" smtClean="0">
              <a:solidFill>
                <a:schemeClr val="tx1"/>
              </a:solidFill>
            </a:endParaRPr>
          </a:p>
          <a:p>
            <a:r>
              <a:rPr lang="en-US" sz="1800" dirty="0" err="1" smtClean="0">
                <a:solidFill>
                  <a:schemeClr val="tx1"/>
                </a:solidFill>
              </a:rPr>
              <a:t>Levelized</a:t>
            </a:r>
            <a:r>
              <a:rPr lang="en-US" sz="1800" dirty="0" smtClean="0">
                <a:solidFill>
                  <a:schemeClr val="tx1"/>
                </a:solidFill>
              </a:rPr>
              <a:t> over 20 years, this approaches </a:t>
            </a:r>
            <a:r>
              <a:rPr lang="en-US" sz="1800" b="1" dirty="0" smtClean="0">
                <a:solidFill>
                  <a:schemeClr val="tx1"/>
                </a:solidFill>
              </a:rPr>
              <a:t>3 </a:t>
            </a:r>
            <a:r>
              <a:rPr lang="en-US" sz="1800" b="1" dirty="0">
                <a:solidFill>
                  <a:schemeClr val="tx1"/>
                </a:solidFill>
              </a:rPr>
              <a:t>cents/</a:t>
            </a:r>
            <a:r>
              <a:rPr lang="en-US" sz="1800" b="1" dirty="0" smtClean="0">
                <a:solidFill>
                  <a:schemeClr val="tx1"/>
                </a:solidFill>
              </a:rPr>
              <a:t>kWh </a:t>
            </a:r>
            <a:r>
              <a:rPr lang="en-US" sz="1800" dirty="0" smtClean="0">
                <a:solidFill>
                  <a:schemeClr val="tx1"/>
                </a:solidFill>
              </a:rPr>
              <a:t>– or roughly </a:t>
            </a:r>
            <a:r>
              <a:rPr lang="en-US" sz="1800" dirty="0">
                <a:solidFill>
                  <a:schemeClr val="tx1"/>
                </a:solidFill>
              </a:rPr>
              <a:t>25% of the wholesale cost of </a:t>
            </a:r>
            <a:r>
              <a:rPr lang="en-US" sz="1800" dirty="0" smtClean="0">
                <a:solidFill>
                  <a:schemeClr val="tx1"/>
                </a:solidFill>
              </a:rPr>
              <a:t>electricity, or 33% of the energy price of centralized solar</a:t>
            </a:r>
            <a:endParaRPr lang="en-US" sz="1800" dirty="0">
              <a:solidFill>
                <a:schemeClr val="tx1"/>
              </a:solidFill>
            </a:endParaRPr>
          </a:p>
          <a:p>
            <a:endParaRPr lang="en-US" sz="800" dirty="0" smtClean="0">
              <a:solidFill>
                <a:schemeClr val="tx1"/>
              </a:solidFill>
            </a:endParaRPr>
          </a:p>
          <a:p>
            <a:r>
              <a:rPr lang="en-US" sz="1800" dirty="0" smtClean="0">
                <a:solidFill>
                  <a:schemeClr val="tx1"/>
                </a:solidFill>
              </a:rPr>
              <a:t>Avoiding half of these charges, for example, would </a:t>
            </a:r>
            <a:r>
              <a:rPr lang="en-US" sz="1800" b="1" dirty="0">
                <a:solidFill>
                  <a:schemeClr val="tx1"/>
                </a:solidFill>
              </a:rPr>
              <a:t>free </a:t>
            </a:r>
            <a:r>
              <a:rPr lang="en-US" sz="1800" b="1" dirty="0" smtClean="0">
                <a:solidFill>
                  <a:schemeClr val="tx1"/>
                </a:solidFill>
              </a:rPr>
              <a:t>up roughly </a:t>
            </a:r>
            <a:r>
              <a:rPr lang="en-US" sz="1800" b="1" dirty="0">
                <a:solidFill>
                  <a:schemeClr val="tx1"/>
                </a:solidFill>
              </a:rPr>
              <a:t>$40 billion</a:t>
            </a:r>
            <a:r>
              <a:rPr lang="en-US" sz="1800" dirty="0">
                <a:solidFill>
                  <a:schemeClr val="tx1"/>
                </a:solidFill>
              </a:rPr>
              <a:t> </a:t>
            </a:r>
            <a:r>
              <a:rPr lang="en-US" sz="1800" dirty="0" smtClean="0">
                <a:solidFill>
                  <a:schemeClr val="tx1"/>
                </a:solidFill>
              </a:rPr>
              <a:t>for modernizing the distribution grid incl. local renewables, storage, etc.</a:t>
            </a:r>
            <a:endParaRPr lang="en-US" sz="1600" dirty="0" smtClean="0">
              <a:solidFill>
                <a:schemeClr val="tx1"/>
              </a:solidFill>
            </a:endParaRPr>
          </a:p>
        </p:txBody>
      </p:sp>
    </p:spTree>
    <p:extLst>
      <p:ext uri="{BB962C8B-B14F-4D97-AF65-F5344CB8AC3E}">
        <p14:creationId xmlns:p14="http://schemas.microsoft.com/office/powerpoint/2010/main" val="27359291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Arial" charset="0"/>
                <a:cs typeface="Arial" charset="0"/>
              </a:rPr>
              <a:t>Utility of the Future:  “Distribution System Operator”</a:t>
            </a:r>
            <a:endParaRPr lang="en-US" dirty="0"/>
          </a:p>
        </p:txBody>
      </p:sp>
      <p:pic>
        <p:nvPicPr>
          <p:cNvPr id="8" name="Picture 7" descr="CAISO Future Electricity System.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900" y="785025"/>
            <a:ext cx="5067301" cy="5320980"/>
          </a:xfrm>
          <a:prstGeom prst="rect">
            <a:avLst/>
          </a:prstGeom>
        </p:spPr>
      </p:pic>
      <p:sp>
        <p:nvSpPr>
          <p:cNvPr id="10" name="TextBox 9"/>
          <p:cNvSpPr txBox="1"/>
          <p:nvPr/>
        </p:nvSpPr>
        <p:spPr>
          <a:xfrm>
            <a:off x="1174750" y="6111220"/>
            <a:ext cx="6794500" cy="307777"/>
          </a:xfrm>
          <a:prstGeom prst="rect">
            <a:avLst/>
          </a:prstGeom>
          <a:noFill/>
        </p:spPr>
        <p:txBody>
          <a:bodyPr wrap="square" rtlCol="0">
            <a:spAutoFit/>
          </a:bodyPr>
          <a:lstStyle/>
          <a:p>
            <a:pPr algn="ctr"/>
            <a:r>
              <a:rPr lang="en-US" sz="1400" b="1" i="1" dirty="0" smtClean="0"/>
              <a:t>Source:  </a:t>
            </a:r>
            <a:r>
              <a:rPr lang="en-US" sz="1400" b="1" i="1" dirty="0"/>
              <a:t>21st Century Electric Distribution System </a:t>
            </a:r>
            <a:r>
              <a:rPr lang="en-US" sz="1400" b="1" i="1" dirty="0" smtClean="0"/>
              <a:t>Operations, May 2014 </a:t>
            </a:r>
            <a:endParaRPr lang="en-US" sz="1400" b="1" i="1" dirty="0"/>
          </a:p>
        </p:txBody>
      </p:sp>
      <p:sp>
        <p:nvSpPr>
          <p:cNvPr id="6" name="Content Placeholder 2"/>
          <p:cNvSpPr txBox="1">
            <a:spLocks/>
          </p:cNvSpPr>
          <p:nvPr/>
        </p:nvSpPr>
        <p:spPr bwMode="auto">
          <a:xfrm>
            <a:off x="59553" y="835707"/>
            <a:ext cx="3966347" cy="48157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4"/>
              </a:buBlip>
              <a:defRPr sz="3200">
                <a:solidFill>
                  <a:schemeClr val="tx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33CC33"/>
              </a:buClr>
              <a:buFontTx/>
              <a:buBlip>
                <a:blip r:embed="rId4"/>
              </a:buBlip>
              <a:defRPr sz="2800">
                <a:solidFill>
                  <a:schemeClr val="tx2">
                    <a:lumMod val="65000"/>
                    <a:lumOff val="35000"/>
                  </a:schemeClr>
                </a:solidFill>
                <a:latin typeface="+mn-lt"/>
                <a:ea typeface="+mn-ea"/>
                <a:cs typeface="+mn-cs"/>
              </a:defRPr>
            </a:lvl2pPr>
            <a:lvl3pPr marL="1143000" indent="-228600" algn="l" rtl="0" eaLnBrk="0" fontAlgn="base" hangingPunct="0">
              <a:spcBef>
                <a:spcPct val="20000"/>
              </a:spcBef>
              <a:spcAft>
                <a:spcPct val="0"/>
              </a:spcAft>
              <a:buClr>
                <a:srgbClr val="66FF33"/>
              </a:buClr>
              <a:buFontTx/>
              <a:buBlip>
                <a:blip r:embed="rId4"/>
              </a:buBlip>
              <a:defRPr sz="2400">
                <a:solidFill>
                  <a:schemeClr val="tx2">
                    <a:lumMod val="65000"/>
                    <a:lumOff val="35000"/>
                  </a:schemeClr>
                </a:solidFill>
                <a:latin typeface="+mn-lt"/>
                <a:ea typeface="+mn-ea"/>
                <a:cs typeface="+mn-cs"/>
              </a:defRPr>
            </a:lvl3pPr>
            <a:lvl4pPr marL="1600200" indent="-228600" algn="l" rtl="0" eaLnBrk="0" fontAlgn="base" hangingPunct="0">
              <a:spcBef>
                <a:spcPct val="20000"/>
              </a:spcBef>
              <a:spcAft>
                <a:spcPct val="0"/>
              </a:spcAft>
              <a:buFontTx/>
              <a:buBlip>
                <a:blip r:embed="rId4"/>
              </a:buBlip>
              <a:defRPr sz="2000">
                <a:solidFill>
                  <a:schemeClr val="tx2">
                    <a:lumMod val="65000"/>
                    <a:lumOff val="35000"/>
                  </a:schemeClr>
                </a:solidFill>
                <a:latin typeface="+mn-lt"/>
                <a:ea typeface="+mn-ea"/>
                <a:cs typeface="+mn-cs"/>
              </a:defRPr>
            </a:lvl4pPr>
            <a:lvl5pPr marL="2057400" indent="-228600" algn="l" rtl="0" eaLnBrk="0" fontAlgn="base" hangingPunct="0">
              <a:spcBef>
                <a:spcPct val="20000"/>
              </a:spcBef>
              <a:spcAft>
                <a:spcPct val="0"/>
              </a:spcAft>
              <a:buFontTx/>
              <a:buBlip>
                <a:blip r:embed="rId4"/>
              </a:buBlip>
              <a:defRPr sz="2000">
                <a:solidFill>
                  <a:schemeClr val="tx2">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800" b="1" dirty="0" smtClean="0">
                <a:solidFill>
                  <a:srgbClr val="000000"/>
                </a:solidFill>
              </a:rPr>
              <a:t>The Distribution System Operator (DSO) will:</a:t>
            </a:r>
          </a:p>
          <a:p>
            <a:endParaRPr lang="en-US" sz="900" dirty="0" smtClean="0">
              <a:solidFill>
                <a:srgbClr val="000000"/>
              </a:solidFill>
            </a:endParaRPr>
          </a:p>
          <a:p>
            <a:r>
              <a:rPr lang="en-US" sz="1800" dirty="0" smtClean="0">
                <a:solidFill>
                  <a:srgbClr val="000000"/>
                </a:solidFill>
              </a:rPr>
              <a:t>In real time, reliably operate the </a:t>
            </a:r>
            <a:r>
              <a:rPr lang="en-US" sz="1800" dirty="0">
                <a:solidFill>
                  <a:srgbClr val="000000"/>
                </a:solidFill>
              </a:rPr>
              <a:t>local distribution </a:t>
            </a:r>
            <a:r>
              <a:rPr lang="en-US" sz="1800" dirty="0" smtClean="0">
                <a:solidFill>
                  <a:srgbClr val="000000"/>
                </a:solidFill>
              </a:rPr>
              <a:t>system, optimizing all Distributed Energy Resources (DER):  micro</a:t>
            </a:r>
            <a:r>
              <a:rPr lang="en-US" sz="1800" dirty="0">
                <a:solidFill>
                  <a:srgbClr val="000000"/>
                </a:solidFill>
              </a:rPr>
              <a:t>-</a:t>
            </a:r>
            <a:r>
              <a:rPr lang="en-US" sz="1800" dirty="0" smtClean="0">
                <a:solidFill>
                  <a:srgbClr val="000000"/>
                </a:solidFill>
              </a:rPr>
              <a:t>grids, </a:t>
            </a:r>
            <a:r>
              <a:rPr lang="en-US" sz="1800" dirty="0" smtClean="0">
                <a:solidFill>
                  <a:schemeClr val="tx1"/>
                </a:solidFill>
              </a:rPr>
              <a:t>diverse </a:t>
            </a:r>
            <a:r>
              <a:rPr lang="en-US" sz="1800" dirty="0">
                <a:solidFill>
                  <a:schemeClr val="tx1"/>
                </a:solidFill>
              </a:rPr>
              <a:t>small-scale generation, </a:t>
            </a:r>
            <a:r>
              <a:rPr lang="en-US" sz="1800" dirty="0" smtClean="0">
                <a:solidFill>
                  <a:schemeClr val="tx1"/>
                </a:solidFill>
              </a:rPr>
              <a:t>self-optimizing customers, energy </a:t>
            </a:r>
            <a:r>
              <a:rPr lang="en-US" sz="1800" dirty="0">
                <a:solidFill>
                  <a:schemeClr val="tx1"/>
                </a:solidFill>
              </a:rPr>
              <a:t>storage, power flow control devices, </a:t>
            </a:r>
            <a:r>
              <a:rPr lang="en-US" sz="1800" dirty="0" smtClean="0">
                <a:solidFill>
                  <a:schemeClr val="tx1"/>
                </a:solidFill>
              </a:rPr>
              <a:t>demand response, etc.</a:t>
            </a:r>
          </a:p>
          <a:p>
            <a:endParaRPr lang="en-US" sz="900" dirty="0" smtClean="0">
              <a:solidFill>
                <a:schemeClr val="tx1"/>
              </a:solidFill>
            </a:endParaRPr>
          </a:p>
          <a:p>
            <a:r>
              <a:rPr lang="en-US" sz="1800" dirty="0" smtClean="0">
                <a:solidFill>
                  <a:srgbClr val="000000"/>
                </a:solidFill>
              </a:rPr>
              <a:t>Create a </a:t>
            </a:r>
            <a:r>
              <a:rPr lang="en-US" sz="1800" dirty="0">
                <a:solidFill>
                  <a:srgbClr val="000000"/>
                </a:solidFill>
              </a:rPr>
              <a:t>more stable and predictable interchange with the Transmission System Operator </a:t>
            </a:r>
            <a:r>
              <a:rPr lang="en-US" sz="1800" dirty="0" smtClean="0">
                <a:solidFill>
                  <a:srgbClr val="000000"/>
                </a:solidFill>
              </a:rPr>
              <a:t>(TSO) that relies on more local balancing of resources</a:t>
            </a:r>
            <a:endParaRPr lang="en-US" sz="1800" dirty="0">
              <a:solidFill>
                <a:srgbClr val="000000"/>
              </a:solidFill>
            </a:endParaRPr>
          </a:p>
        </p:txBody>
      </p:sp>
    </p:spTree>
    <p:extLst>
      <p:ext uri="{BB962C8B-B14F-4D97-AF65-F5344CB8AC3E}">
        <p14:creationId xmlns:p14="http://schemas.microsoft.com/office/powerpoint/2010/main" val="15460960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Peek at the Future of </a:t>
            </a:r>
            <a:r>
              <a:rPr lang="en-US" sz="2400" b="1" dirty="0" err="1" smtClean="0">
                <a:solidFill>
                  <a:schemeClr val="bg1"/>
                </a:solidFill>
                <a:latin typeface="Arial" pitchFamily="34" charset="0"/>
                <a:cs typeface="Arial" pitchFamily="34" charset="0"/>
              </a:rPr>
              <a:t>Bayview</a:t>
            </a:r>
            <a:r>
              <a:rPr lang="en-US" sz="2400" b="1" dirty="0" smtClean="0">
                <a:solidFill>
                  <a:schemeClr val="bg1"/>
                </a:solidFill>
                <a:latin typeface="Arial" pitchFamily="34" charset="0"/>
                <a:cs typeface="Arial" pitchFamily="34" charset="0"/>
              </a:rPr>
              <a:t>-Hunters Point</a:t>
            </a:r>
            <a:endParaRPr lang="en-US" sz="2400" b="1" dirty="0">
              <a:solidFill>
                <a:schemeClr val="bg1"/>
              </a:solidFill>
              <a:latin typeface="Arial" pitchFamily="34" charset="0"/>
              <a:cs typeface="Arial" pitchFamily="34" charset="0"/>
            </a:endParaRPr>
          </a:p>
        </p:txBody>
      </p:sp>
      <p:pic>
        <p:nvPicPr>
          <p:cNvPr id="4" name="Picture 3" descr="Photo of Valencia Gardens solar deployment (es, Oct201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259" y="1000004"/>
            <a:ext cx="7659482" cy="5127422"/>
          </a:xfrm>
          <a:prstGeom prst="rect">
            <a:avLst/>
          </a:prstGeom>
        </p:spPr>
      </p:pic>
      <p:sp>
        <p:nvSpPr>
          <p:cNvPr id="2" name="TextBox 1"/>
          <p:cNvSpPr txBox="1"/>
          <p:nvPr/>
        </p:nvSpPr>
        <p:spPr>
          <a:xfrm>
            <a:off x="300983" y="6127426"/>
            <a:ext cx="8128084" cy="307777"/>
          </a:xfrm>
          <a:prstGeom prst="rect">
            <a:avLst/>
          </a:prstGeom>
          <a:noFill/>
        </p:spPr>
        <p:txBody>
          <a:bodyPr wrap="none" rtlCol="0">
            <a:spAutoFit/>
          </a:bodyPr>
          <a:lstStyle/>
          <a:p>
            <a:r>
              <a:rPr lang="en-US" sz="1400" i="1" dirty="0" err="1" smtClean="0"/>
              <a:t>Ecoplexus</a:t>
            </a:r>
            <a:r>
              <a:rPr lang="en-US" sz="1400" i="1" dirty="0" smtClean="0"/>
              <a:t> project at the Valencia Gardens Apartments in SF.  ~800 kW serving ~80% of the total annual load.</a:t>
            </a:r>
            <a:endParaRPr lang="en-US" sz="1400" i="1" dirty="0"/>
          </a:p>
        </p:txBody>
      </p:sp>
    </p:spTree>
    <p:extLst>
      <p:ext uri="{BB962C8B-B14F-4D97-AF65-F5344CB8AC3E}">
        <p14:creationId xmlns:p14="http://schemas.microsoft.com/office/powerpoint/2010/main" val="3467682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Clean Coalition Objectives</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7" name="Content Placeholder 3"/>
          <p:cNvSpPr>
            <a:spLocks noGrp="1"/>
          </p:cNvSpPr>
          <p:nvPr>
            <p:ph idx="4294967295"/>
          </p:nvPr>
        </p:nvSpPr>
        <p:spPr>
          <a:xfrm>
            <a:off x="214257" y="1066800"/>
            <a:ext cx="6019800" cy="4914900"/>
          </a:xfrm>
        </p:spPr>
        <p:txBody>
          <a:bodyPr>
            <a:noAutofit/>
          </a:bodyPr>
          <a:lstStyle/>
          <a:p>
            <a:pPr marL="400050" indent="-285750">
              <a:buClr>
                <a:srgbClr val="FFFF00"/>
              </a:buClr>
              <a:buFontTx/>
              <a:buBlip>
                <a:blip r:embed="rId3"/>
              </a:buBlip>
            </a:pPr>
            <a:r>
              <a:rPr lang="en-US" sz="2400" dirty="0" smtClean="0">
                <a:latin typeface="Arial" charset="0"/>
                <a:ea typeface="ＭＳ Ｐゴシック"/>
                <a:cs typeface="Arial" charset="0"/>
              </a:rPr>
              <a:t>From </a:t>
            </a:r>
            <a:r>
              <a:rPr lang="en-US" sz="2400" dirty="0">
                <a:latin typeface="Arial" charset="0"/>
                <a:ea typeface="ＭＳ Ｐゴシック"/>
                <a:cs typeface="Arial" charset="0"/>
              </a:rPr>
              <a:t>2020 </a:t>
            </a:r>
            <a:r>
              <a:rPr lang="en-US" sz="2400" dirty="0" smtClean="0">
                <a:latin typeface="Arial" charset="0"/>
                <a:ea typeface="ＭＳ Ｐゴシック"/>
                <a:cs typeface="Arial" charset="0"/>
              </a:rPr>
              <a:t>onward, all </a:t>
            </a:r>
            <a:r>
              <a:rPr lang="en-US" sz="2400" dirty="0">
                <a:latin typeface="Arial" charset="0"/>
                <a:ea typeface="ＭＳ Ｐゴシック"/>
                <a:cs typeface="Arial" charset="0"/>
              </a:rPr>
              <a:t>new electricity </a:t>
            </a:r>
            <a:r>
              <a:rPr lang="en-US" sz="2400" dirty="0" smtClean="0">
                <a:latin typeface="Arial" charset="0"/>
                <a:ea typeface="ＭＳ Ｐゴシック"/>
                <a:cs typeface="Arial" charset="0"/>
              </a:rPr>
              <a:t>generated </a:t>
            </a:r>
            <a:r>
              <a:rPr lang="en-US" sz="2400" dirty="0">
                <a:latin typeface="Arial" charset="0"/>
                <a:ea typeface="ＭＳ Ｐゴシック"/>
                <a:cs typeface="Arial" charset="0"/>
              </a:rPr>
              <a:t>in the </a:t>
            </a:r>
            <a:r>
              <a:rPr lang="en-US" sz="2400" dirty="0" smtClean="0">
                <a:latin typeface="Arial" charset="0"/>
                <a:ea typeface="ＭＳ Ｐゴシック"/>
                <a:cs typeface="Arial" charset="0"/>
              </a:rPr>
              <a:t>U.S. will </a:t>
            </a:r>
            <a:r>
              <a:rPr lang="en-US" sz="2400" dirty="0">
                <a:latin typeface="Arial" charset="0"/>
                <a:ea typeface="ＭＳ Ｐゴシック"/>
                <a:cs typeface="Arial" charset="0"/>
              </a:rPr>
              <a:t>come from at </a:t>
            </a:r>
            <a:r>
              <a:rPr lang="en-US" sz="2400" dirty="0" smtClean="0">
                <a:latin typeface="Arial" charset="0"/>
                <a:ea typeface="ＭＳ Ｐゴシック"/>
                <a:cs typeface="Arial" charset="0"/>
              </a:rPr>
              <a:t>least: </a:t>
            </a:r>
          </a:p>
          <a:p>
            <a:pPr marL="800100" lvl="1">
              <a:buClr>
                <a:srgbClr val="FFFF00"/>
              </a:buClr>
              <a:buBlip>
                <a:blip r:embed="rId3"/>
              </a:buBlip>
            </a:pPr>
            <a:r>
              <a:rPr lang="en-US" sz="2400" b="1" dirty="0">
                <a:latin typeface="Arial" charset="0"/>
                <a:ea typeface="ＭＳ Ｐゴシック"/>
                <a:cs typeface="Arial" charset="0"/>
              </a:rPr>
              <a:t>80% renewable sources</a:t>
            </a:r>
          </a:p>
          <a:p>
            <a:pPr marL="800100" lvl="1">
              <a:buClr>
                <a:srgbClr val="FFFF00"/>
              </a:buClr>
              <a:buFontTx/>
              <a:buBlip>
                <a:blip r:embed="rId3"/>
              </a:buBlip>
            </a:pPr>
            <a:r>
              <a:rPr lang="en-US" sz="2400" b="1" dirty="0" smtClean="0">
                <a:latin typeface="Arial" charset="0"/>
                <a:ea typeface="ＭＳ Ｐゴシック"/>
                <a:cs typeface="Arial" charset="0"/>
              </a:rPr>
              <a:t>50</a:t>
            </a:r>
            <a:r>
              <a:rPr lang="en-US" sz="2400" b="1" dirty="0">
                <a:latin typeface="Arial" charset="0"/>
                <a:ea typeface="ＭＳ Ｐゴシック"/>
                <a:cs typeface="Arial" charset="0"/>
              </a:rPr>
              <a:t>% </a:t>
            </a:r>
            <a:r>
              <a:rPr lang="en-US" sz="2400" b="1" dirty="0" smtClean="0">
                <a:latin typeface="Arial" charset="0"/>
                <a:ea typeface="ＭＳ Ｐゴシック"/>
                <a:cs typeface="Arial" charset="0"/>
              </a:rPr>
              <a:t>distributed sources</a:t>
            </a:r>
          </a:p>
          <a:p>
            <a:pPr marL="400050" indent="-285750">
              <a:buClr>
                <a:srgbClr val="FFFF00"/>
              </a:buClr>
              <a:buFontTx/>
              <a:buBlip>
                <a:blip r:embed="rId3"/>
              </a:buBlip>
            </a:pPr>
            <a:endParaRPr lang="en-US" sz="1000" dirty="0" smtClean="0">
              <a:latin typeface="Arial" charset="0"/>
              <a:ea typeface="ＭＳ Ｐゴシック"/>
              <a:cs typeface="Arial" charset="0"/>
            </a:endParaRPr>
          </a:p>
          <a:p>
            <a:pPr marL="400050" indent="-285750">
              <a:buClr>
                <a:srgbClr val="FFFF00"/>
              </a:buClr>
              <a:buFontTx/>
              <a:buBlip>
                <a:blip r:embed="rId3"/>
              </a:buBlip>
            </a:pPr>
            <a:endParaRPr lang="en-US" sz="1000" dirty="0" smtClean="0">
              <a:latin typeface="Arial" charset="0"/>
              <a:ea typeface="ＭＳ Ｐゴシック"/>
              <a:cs typeface="Arial" charset="0"/>
            </a:endParaRPr>
          </a:p>
          <a:p>
            <a:pPr marL="400050" indent="-285750">
              <a:buClr>
                <a:srgbClr val="FFFF00"/>
              </a:buClr>
              <a:buFontTx/>
              <a:buBlip>
                <a:blip r:embed="rId3"/>
              </a:buBlip>
            </a:pPr>
            <a:r>
              <a:rPr lang="en-US" sz="2400" dirty="0" smtClean="0">
                <a:latin typeface="Arial" charset="0"/>
                <a:ea typeface="ＭＳ Ｐゴシック"/>
                <a:cs typeface="Arial" charset="0"/>
              </a:rPr>
              <a:t>By 2020, established policies and programs will foster successful fulfillment of the above objectives </a:t>
            </a:r>
          </a:p>
        </p:txBody>
      </p:sp>
      <p:pic>
        <p:nvPicPr>
          <p:cNvPr id="5" name="Picture 8" descr="http://global.kyocera.com/news/2005/images/kii-sola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4057" y="1066800"/>
            <a:ext cx="2715636" cy="1536701"/>
          </a:xfrm>
          <a:prstGeom prst="rect">
            <a:avLst/>
          </a:prstGeom>
          <a:noFill/>
          <a:ln w="9525">
            <a:noFill/>
            <a:miter lim="800000"/>
            <a:headEnd/>
            <a:tailEnd/>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93410" y="2454292"/>
            <a:ext cx="2056380" cy="2365598"/>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6020" y="3637091"/>
            <a:ext cx="1954780" cy="2737147"/>
          </a:xfrm>
          <a:prstGeom prst="rect">
            <a:avLst/>
          </a:prstGeom>
        </p:spPr>
      </p:pic>
    </p:spTree>
    <p:extLst>
      <p:ext uri="{BB962C8B-B14F-4D97-AF65-F5344CB8AC3E}">
        <p14:creationId xmlns:p14="http://schemas.microsoft.com/office/powerpoint/2010/main" val="9902963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normAutofit/>
          </a:bodyPr>
          <a:lstStyle/>
          <a:p>
            <a:pPr algn="l"/>
            <a:r>
              <a:rPr lang="en-US" sz="2400" b="1" dirty="0" smtClean="0">
                <a:solidFill>
                  <a:schemeClr val="bg1"/>
                </a:solidFill>
                <a:latin typeface="Arial" charset="0"/>
                <a:cs typeface="Arial" charset="0"/>
              </a:rPr>
              <a:t>The Clean Coalition’s Impact to Date</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 name="Picture 1" descr="banner_SkylineNight.png"/>
          <p:cNvPicPr>
            <a:picLocks noChangeAspect="1"/>
          </p:cNvPicPr>
          <p:nvPr/>
        </p:nvPicPr>
        <p:blipFill rotWithShape="1">
          <a:blip r:embed="rId3">
            <a:alphaModFix amt="61000"/>
            <a:extLst>
              <a:ext uri="{28A0092B-C50C-407E-A947-70E740481C1C}">
                <a14:useLocalDpi xmlns:a14="http://schemas.microsoft.com/office/drawing/2010/main" val="0"/>
              </a:ext>
            </a:extLst>
          </a:blip>
          <a:srcRect l="5481" r="19387"/>
          <a:stretch/>
        </p:blipFill>
        <p:spPr>
          <a:xfrm>
            <a:off x="0" y="902640"/>
            <a:ext cx="9144000" cy="5348355"/>
          </a:xfrm>
          <a:prstGeom prst="rect">
            <a:avLst/>
          </a:prstGeom>
        </p:spPr>
      </p:pic>
      <p:sp>
        <p:nvSpPr>
          <p:cNvPr id="8" name="Content Placeholder 3"/>
          <p:cNvSpPr>
            <a:spLocks noGrp="1"/>
          </p:cNvSpPr>
          <p:nvPr>
            <p:ph idx="4294967295"/>
          </p:nvPr>
        </p:nvSpPr>
        <p:spPr>
          <a:xfrm>
            <a:off x="0" y="1021224"/>
            <a:ext cx="9143999" cy="2774588"/>
          </a:xfrm>
        </p:spPr>
        <p:txBody>
          <a:bodyPr>
            <a:noAutofit/>
          </a:bodyPr>
          <a:lstStyle/>
          <a:p>
            <a:pPr marL="0" indent="0" algn="ctr">
              <a:buNone/>
            </a:pPr>
            <a:r>
              <a:rPr lang="en-US" sz="4000" dirty="0" smtClean="0">
                <a:solidFill>
                  <a:schemeClr val="bg1"/>
                </a:solidFill>
              </a:rPr>
              <a:t>We have helped bring more than 1 gigawatt of clean local energy online – enough to provide peak power to San Jose.</a:t>
            </a:r>
          </a:p>
        </p:txBody>
      </p:sp>
    </p:spTree>
    <p:extLst>
      <p:ext uri="{BB962C8B-B14F-4D97-AF65-F5344CB8AC3E}">
        <p14:creationId xmlns:p14="http://schemas.microsoft.com/office/powerpoint/2010/main" val="35158617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bwMode="auto">
          <a:xfrm>
            <a:off x="2952857" y="1381201"/>
            <a:ext cx="19441" cy="4313967"/>
          </a:xfrm>
          <a:prstGeom prst="line">
            <a:avLst/>
          </a:prstGeom>
          <a:ln w="38100">
            <a:solidFill>
              <a:schemeClr val="tx1">
                <a:alpha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a:off x="5808211" y="1381201"/>
            <a:ext cx="0" cy="4313967"/>
          </a:xfrm>
          <a:prstGeom prst="line">
            <a:avLst/>
          </a:prstGeom>
          <a:ln w="38100">
            <a:solidFill>
              <a:schemeClr val="tx1">
                <a:alpha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Wholesale DG is the Critical &amp; </a:t>
            </a:r>
            <a:r>
              <a:rPr lang="en-US" u="sng" dirty="0" smtClean="0"/>
              <a:t>Missing</a:t>
            </a:r>
            <a:r>
              <a:rPr lang="en-US" dirty="0" smtClean="0"/>
              <a:t> Segment</a:t>
            </a:r>
            <a:endParaRPr lang="en-US" dirty="0"/>
          </a:p>
        </p:txBody>
      </p:sp>
      <p:grpSp>
        <p:nvGrpSpPr>
          <p:cNvPr id="3" name="Group 28"/>
          <p:cNvGrpSpPr>
            <a:grpSpLocks/>
          </p:cNvGrpSpPr>
          <p:nvPr/>
        </p:nvGrpSpPr>
        <p:grpSpPr bwMode="auto">
          <a:xfrm>
            <a:off x="843497" y="1381201"/>
            <a:ext cx="7300575" cy="3314455"/>
            <a:chOff x="913605" y="1823677"/>
            <a:chExt cx="7315995" cy="3904023"/>
          </a:xfrm>
        </p:grpSpPr>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0539" y="4660153"/>
              <a:ext cx="1424613" cy="938310"/>
            </a:xfrm>
            <a:prstGeom prst="rect">
              <a:avLst/>
            </a:prstGeom>
            <a:noFill/>
            <a:ln w="9525">
              <a:noFill/>
              <a:miter lim="800000"/>
              <a:headEnd/>
              <a:tailEnd/>
            </a:ln>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2332" y="1997153"/>
              <a:ext cx="1860799" cy="1490323"/>
            </a:xfrm>
            <a:prstGeom prst="rect">
              <a:avLst/>
            </a:prstGeom>
            <a:noFill/>
            <a:ln w="9525">
              <a:noFill/>
              <a:miter lim="800000"/>
              <a:headEnd/>
              <a:tailEnd/>
            </a:ln>
          </p:spPr>
        </p:pic>
        <p:pic>
          <p:nvPicPr>
            <p:cNvPr id="10" name="Picture 8" descr="http://global.kyocera.com/news/2005/images/kii-sola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1350" y="3088010"/>
              <a:ext cx="1967922" cy="1308910"/>
            </a:xfrm>
            <a:prstGeom prst="rect">
              <a:avLst/>
            </a:prstGeom>
            <a:noFill/>
            <a:ln w="9525">
              <a:noFill/>
              <a:miter lim="800000"/>
              <a:headEnd/>
              <a:tailEnd/>
            </a:ln>
          </p:spPr>
        </p:pic>
        <p:grpSp>
          <p:nvGrpSpPr>
            <p:cNvPr id="4" name="Group 9"/>
            <p:cNvGrpSpPr/>
            <p:nvPr/>
          </p:nvGrpSpPr>
          <p:grpSpPr>
            <a:xfrm>
              <a:off x="913605" y="1823677"/>
              <a:ext cx="7315995" cy="3904023"/>
              <a:chOff x="837405" y="1736365"/>
              <a:chExt cx="7315995" cy="3904023"/>
            </a:xfrm>
            <a:effectLst>
              <a:outerShdw blurRad="50800" dist="38100" dir="2700000" algn="tl" rotWithShape="0">
                <a:prstClr val="black">
                  <a:alpha val="40000"/>
                </a:prstClr>
              </a:outerShdw>
            </a:effectLst>
          </p:grpSpPr>
          <p:cxnSp>
            <p:nvCxnSpPr>
              <p:cNvPr id="18" name="Straight Arrow Connector 17"/>
              <p:cNvCxnSpPr/>
              <p:nvPr/>
            </p:nvCxnSpPr>
            <p:spPr>
              <a:xfrm>
                <a:off x="838200" y="5638800"/>
                <a:ext cx="7315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37405" y="1736365"/>
                <a:ext cx="1589" cy="39032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2" name="TextBox 33"/>
          <p:cNvSpPr txBox="1">
            <a:spLocks noChangeArrowheads="1"/>
          </p:cNvSpPr>
          <p:nvPr/>
        </p:nvSpPr>
        <p:spPr bwMode="auto">
          <a:xfrm>
            <a:off x="3407378" y="4770397"/>
            <a:ext cx="1889146" cy="369332"/>
          </a:xfrm>
          <a:prstGeom prst="rect">
            <a:avLst/>
          </a:prstGeom>
          <a:noFill/>
          <a:ln w="9525">
            <a:noFill/>
            <a:miter lim="800000"/>
            <a:headEnd/>
            <a:tailEnd/>
          </a:ln>
        </p:spPr>
        <p:txBody>
          <a:bodyPr wrap="square">
            <a:spAutoFit/>
          </a:bodyPr>
          <a:lstStyle/>
          <a:p>
            <a:pPr algn="ctr"/>
            <a:r>
              <a:rPr lang="en-US" i="1" dirty="0" smtClean="0">
                <a:latin typeface="Constantia" pitchFamily="18" charset="0"/>
              </a:rPr>
              <a:t>Distribution Grid</a:t>
            </a:r>
            <a:endParaRPr lang="en-US" i="1" dirty="0">
              <a:latin typeface="Constantia" pitchFamily="18" charset="0"/>
            </a:endParaRPr>
          </a:p>
        </p:txBody>
      </p:sp>
      <p:sp>
        <p:nvSpPr>
          <p:cNvPr id="26" name="TextBox 33"/>
          <p:cNvSpPr txBox="1">
            <a:spLocks noChangeArrowheads="1"/>
          </p:cNvSpPr>
          <p:nvPr/>
        </p:nvSpPr>
        <p:spPr bwMode="auto">
          <a:xfrm>
            <a:off x="201848" y="895339"/>
            <a:ext cx="1444309" cy="369332"/>
          </a:xfrm>
          <a:prstGeom prst="rect">
            <a:avLst/>
          </a:prstGeom>
          <a:noFill/>
          <a:ln w="9525">
            <a:noFill/>
            <a:miter lim="800000"/>
            <a:headEnd/>
            <a:tailEnd/>
          </a:ln>
        </p:spPr>
        <p:txBody>
          <a:bodyPr wrap="square">
            <a:spAutoFit/>
          </a:bodyPr>
          <a:lstStyle/>
          <a:p>
            <a:r>
              <a:rPr lang="en-US" i="1" dirty="0" smtClean="0">
                <a:latin typeface="Constantia" pitchFamily="18" charset="0"/>
              </a:rPr>
              <a:t>Project Size</a:t>
            </a:r>
            <a:endParaRPr lang="en-US" i="1" dirty="0">
              <a:latin typeface="Constantia" pitchFamily="18" charset="0"/>
            </a:endParaRPr>
          </a:p>
        </p:txBody>
      </p:sp>
      <p:sp>
        <p:nvSpPr>
          <p:cNvPr id="24" name="TextBox 33"/>
          <p:cNvSpPr txBox="1">
            <a:spLocks noChangeArrowheads="1"/>
          </p:cNvSpPr>
          <p:nvPr/>
        </p:nvSpPr>
        <p:spPr bwMode="auto">
          <a:xfrm>
            <a:off x="824055" y="4775416"/>
            <a:ext cx="2002860" cy="369332"/>
          </a:xfrm>
          <a:prstGeom prst="rect">
            <a:avLst/>
          </a:prstGeom>
          <a:noFill/>
          <a:ln w="9525">
            <a:noFill/>
            <a:miter lim="800000"/>
            <a:headEnd/>
            <a:tailEnd/>
          </a:ln>
        </p:spPr>
        <p:txBody>
          <a:bodyPr wrap="square">
            <a:spAutoFit/>
          </a:bodyPr>
          <a:lstStyle/>
          <a:p>
            <a:pPr algn="ctr"/>
            <a:r>
              <a:rPr lang="en-US" i="1" dirty="0" smtClean="0">
                <a:latin typeface="Constantia" pitchFamily="18" charset="0"/>
              </a:rPr>
              <a:t>Behind the Meter</a:t>
            </a:r>
            <a:endParaRPr lang="en-US" i="1" dirty="0">
              <a:latin typeface="Constantia" pitchFamily="18" charset="0"/>
            </a:endParaRPr>
          </a:p>
        </p:txBody>
      </p:sp>
      <p:sp>
        <p:nvSpPr>
          <p:cNvPr id="13" name="TextBox 12"/>
          <p:cNvSpPr txBox="1"/>
          <p:nvPr/>
        </p:nvSpPr>
        <p:spPr>
          <a:xfrm>
            <a:off x="5745501" y="966752"/>
            <a:ext cx="2805191" cy="615553"/>
          </a:xfrm>
          <a:prstGeom prst="rect">
            <a:avLst/>
          </a:prstGeom>
          <a:noFill/>
        </p:spPr>
        <p:txBody>
          <a:bodyPr wrap="square" rtlCol="0">
            <a:spAutoFit/>
          </a:bodyPr>
          <a:lstStyle/>
          <a:p>
            <a:pPr algn="ctr" fontAlgn="auto">
              <a:spcBef>
                <a:spcPts val="0"/>
              </a:spcBef>
              <a:spcAft>
                <a:spcPts val="0"/>
              </a:spcAft>
              <a:defRPr/>
            </a:pPr>
            <a:r>
              <a:rPr lang="en-US" sz="2000" dirty="0"/>
              <a:t>Central Generation </a:t>
            </a:r>
          </a:p>
          <a:p>
            <a:pPr algn="ctr" fontAlgn="auto">
              <a:spcBef>
                <a:spcPts val="0"/>
              </a:spcBef>
              <a:spcAft>
                <a:spcPts val="0"/>
              </a:spcAft>
              <a:defRPr/>
            </a:pPr>
            <a:r>
              <a:rPr lang="en-US" sz="1400" dirty="0"/>
              <a:t>Serves Remote </a:t>
            </a:r>
            <a:r>
              <a:rPr lang="en-US" sz="1400" dirty="0" smtClean="0"/>
              <a:t>Loads</a:t>
            </a:r>
            <a:endParaRPr lang="en-US" sz="1400" dirty="0"/>
          </a:p>
        </p:txBody>
      </p:sp>
      <p:sp>
        <p:nvSpPr>
          <p:cNvPr id="15" name="TextBox 14"/>
          <p:cNvSpPr txBox="1"/>
          <p:nvPr/>
        </p:nvSpPr>
        <p:spPr>
          <a:xfrm>
            <a:off x="3375892" y="1883213"/>
            <a:ext cx="1963775" cy="61555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auto">
              <a:spcBef>
                <a:spcPts val="0"/>
              </a:spcBef>
              <a:spcAft>
                <a:spcPts val="0"/>
              </a:spcAft>
              <a:defRPr/>
            </a:pPr>
            <a:r>
              <a:rPr lang="en-US" sz="2000" b="1" dirty="0">
                <a:solidFill>
                  <a:schemeClr val="tx1"/>
                </a:solidFill>
              </a:rPr>
              <a:t>Wholesale DG</a:t>
            </a:r>
          </a:p>
          <a:p>
            <a:pPr algn="ctr" fontAlgn="auto">
              <a:spcBef>
                <a:spcPts val="0"/>
              </a:spcBef>
              <a:spcAft>
                <a:spcPts val="0"/>
              </a:spcAft>
              <a:defRPr/>
            </a:pPr>
            <a:r>
              <a:rPr lang="en-US" sz="1400" b="1" dirty="0">
                <a:solidFill>
                  <a:schemeClr val="tx1"/>
                </a:solidFill>
              </a:rPr>
              <a:t>Serves Local </a:t>
            </a:r>
            <a:r>
              <a:rPr lang="en-US" sz="1400" b="1" dirty="0" smtClean="0">
                <a:solidFill>
                  <a:schemeClr val="tx1"/>
                </a:solidFill>
              </a:rPr>
              <a:t>Loads</a:t>
            </a:r>
            <a:endParaRPr lang="en-US" sz="1400" b="1" dirty="0">
              <a:solidFill>
                <a:schemeClr val="tx1"/>
              </a:solidFill>
            </a:endParaRPr>
          </a:p>
        </p:txBody>
      </p:sp>
      <p:sp>
        <p:nvSpPr>
          <p:cNvPr id="27" name="TextBox 26"/>
          <p:cNvSpPr txBox="1"/>
          <p:nvPr/>
        </p:nvSpPr>
        <p:spPr>
          <a:xfrm>
            <a:off x="843495" y="3180537"/>
            <a:ext cx="1983420" cy="615553"/>
          </a:xfrm>
          <a:prstGeom prst="rect">
            <a:avLst/>
          </a:prstGeom>
          <a:noFill/>
        </p:spPr>
        <p:txBody>
          <a:bodyPr wrap="square" rtlCol="0">
            <a:spAutoFit/>
          </a:bodyPr>
          <a:lstStyle/>
          <a:p>
            <a:pPr algn="ctr" fontAlgn="auto">
              <a:spcBef>
                <a:spcPts val="0"/>
              </a:spcBef>
              <a:spcAft>
                <a:spcPts val="0"/>
              </a:spcAft>
              <a:defRPr/>
            </a:pPr>
            <a:r>
              <a:rPr lang="en-US" sz="2000" dirty="0">
                <a:ea typeface="Arial" charset="0"/>
              </a:rPr>
              <a:t>Retail DG</a:t>
            </a:r>
          </a:p>
          <a:p>
            <a:pPr algn="ctr" fontAlgn="auto">
              <a:spcBef>
                <a:spcPts val="0"/>
              </a:spcBef>
              <a:spcAft>
                <a:spcPts val="0"/>
              </a:spcAft>
              <a:defRPr/>
            </a:pPr>
            <a:r>
              <a:rPr lang="en-US" sz="1400" dirty="0">
                <a:ea typeface="Arial" charset="0"/>
              </a:rPr>
              <a:t>Serves Onsite </a:t>
            </a:r>
            <a:r>
              <a:rPr lang="en-US" sz="1400" dirty="0" smtClean="0">
                <a:ea typeface="Arial" charset="0"/>
              </a:rPr>
              <a:t>Loads</a:t>
            </a:r>
            <a:endParaRPr lang="en-US" sz="1400" dirty="0">
              <a:ea typeface="Arial" charset="0"/>
            </a:endParaRPr>
          </a:p>
        </p:txBody>
      </p:sp>
      <p:sp>
        <p:nvSpPr>
          <p:cNvPr id="28" name="TextBox 27"/>
          <p:cNvSpPr txBox="1"/>
          <p:nvPr/>
        </p:nvSpPr>
        <p:spPr>
          <a:xfrm>
            <a:off x="6088249" y="4770807"/>
            <a:ext cx="2082918" cy="646331"/>
          </a:xfrm>
          <a:prstGeom prst="rect">
            <a:avLst/>
          </a:prstGeom>
          <a:noFill/>
        </p:spPr>
        <p:txBody>
          <a:bodyPr wrap="square" rtlCol="0">
            <a:spAutoFit/>
          </a:bodyPr>
          <a:lstStyle/>
          <a:p>
            <a:pPr algn="ctr"/>
            <a:r>
              <a:rPr lang="en-US" i="1" dirty="0">
                <a:latin typeface="Constantia" pitchFamily="18" charset="0"/>
              </a:rPr>
              <a:t>Transmission </a:t>
            </a:r>
            <a:r>
              <a:rPr lang="en-US" i="1" dirty="0" smtClean="0">
                <a:latin typeface="Constantia" pitchFamily="18" charset="0"/>
              </a:rPr>
              <a:t>Grid</a:t>
            </a:r>
            <a:endParaRPr lang="en-US" i="1" dirty="0">
              <a:latin typeface="Constantia" pitchFamily="18" charset="0"/>
            </a:endParaRPr>
          </a:p>
          <a:p>
            <a:endParaRPr lang="en-US" dirty="0"/>
          </a:p>
        </p:txBody>
      </p:sp>
      <p:pic>
        <p:nvPicPr>
          <p:cNvPr id="38" name="Picture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5840" y="5172577"/>
            <a:ext cx="833852" cy="833852"/>
          </a:xfrm>
          <a:prstGeom prst="rect">
            <a:avLst/>
          </a:prstGeom>
        </p:spPr>
      </p:pic>
      <p:pic>
        <p:nvPicPr>
          <p:cNvPr id="40" name="Picture 3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5790" y="5128782"/>
            <a:ext cx="1381760" cy="1318511"/>
          </a:xfrm>
          <a:prstGeom prst="rect">
            <a:avLst/>
          </a:prstGeom>
        </p:spPr>
      </p:pic>
      <p:sp>
        <p:nvSpPr>
          <p:cNvPr id="7" name="TextBox 6"/>
          <p:cNvSpPr txBox="1"/>
          <p:nvPr/>
        </p:nvSpPr>
        <p:spPr>
          <a:xfrm>
            <a:off x="364814" y="4007903"/>
            <a:ext cx="754143" cy="276999"/>
          </a:xfrm>
          <a:prstGeom prst="rect">
            <a:avLst/>
          </a:prstGeom>
          <a:noFill/>
        </p:spPr>
        <p:txBody>
          <a:bodyPr wrap="square" rtlCol="0">
            <a:spAutoFit/>
          </a:bodyPr>
          <a:lstStyle/>
          <a:p>
            <a:r>
              <a:rPr lang="en-US" sz="1200" dirty="0"/>
              <a:t>5</a:t>
            </a:r>
            <a:r>
              <a:rPr lang="en-US" sz="1200" dirty="0" smtClean="0"/>
              <a:t> kW</a:t>
            </a:r>
            <a:endParaRPr lang="en-US" sz="1200" dirty="0"/>
          </a:p>
        </p:txBody>
      </p:sp>
      <p:sp>
        <p:nvSpPr>
          <p:cNvPr id="25" name="TextBox 24"/>
          <p:cNvSpPr txBox="1"/>
          <p:nvPr/>
        </p:nvSpPr>
        <p:spPr>
          <a:xfrm>
            <a:off x="-121723" y="1521233"/>
            <a:ext cx="994975" cy="276999"/>
          </a:xfrm>
          <a:prstGeom prst="rect">
            <a:avLst/>
          </a:prstGeom>
          <a:noFill/>
        </p:spPr>
        <p:txBody>
          <a:bodyPr wrap="square" rtlCol="0">
            <a:spAutoFit/>
          </a:bodyPr>
          <a:lstStyle/>
          <a:p>
            <a:pPr algn="r"/>
            <a:r>
              <a:rPr lang="en-US" sz="1200" dirty="0" smtClean="0"/>
              <a:t>50+ MW</a:t>
            </a:r>
            <a:endParaRPr lang="en-US" sz="1200" dirty="0"/>
          </a:p>
        </p:txBody>
      </p:sp>
      <p:sp>
        <p:nvSpPr>
          <p:cNvPr id="30" name="TextBox 29"/>
          <p:cNvSpPr txBox="1"/>
          <p:nvPr/>
        </p:nvSpPr>
        <p:spPr>
          <a:xfrm>
            <a:off x="186170" y="2737231"/>
            <a:ext cx="754143" cy="276999"/>
          </a:xfrm>
          <a:prstGeom prst="rect">
            <a:avLst/>
          </a:prstGeom>
          <a:noFill/>
        </p:spPr>
        <p:txBody>
          <a:bodyPr wrap="square" rtlCol="0">
            <a:spAutoFit/>
          </a:bodyPr>
          <a:lstStyle/>
          <a:p>
            <a:r>
              <a:rPr lang="en-US" sz="1200" dirty="0" smtClean="0"/>
              <a:t>500 kW</a:t>
            </a:r>
            <a:endParaRPr lang="en-US" sz="1200" dirty="0"/>
          </a:p>
        </p:txBody>
      </p:sp>
      <p:pic>
        <p:nvPicPr>
          <p:cNvPr id="8" name="Picture 7" descr="d-grid2.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22987" y="5187081"/>
            <a:ext cx="864347" cy="838595"/>
          </a:xfrm>
          <a:prstGeom prst="rect">
            <a:avLst/>
          </a:prstGeom>
        </p:spPr>
      </p:pic>
      <p:pic>
        <p:nvPicPr>
          <p:cNvPr id="5" name="Picture 4" descr="edmonton_alberta_canada_wooden_power_pole_with_a_transformer_1877346.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820720" y="5161628"/>
            <a:ext cx="966612" cy="885947"/>
          </a:xfrm>
          <a:prstGeom prst="rect">
            <a:avLst/>
          </a:prstGeom>
        </p:spPr>
      </p:pic>
      <p:sp>
        <p:nvSpPr>
          <p:cNvPr id="31" name="Oval 30"/>
          <p:cNvSpPr/>
          <p:nvPr/>
        </p:nvSpPr>
        <p:spPr bwMode="auto">
          <a:xfrm>
            <a:off x="2704792" y="1836331"/>
            <a:ext cx="3294559" cy="1973528"/>
          </a:xfrm>
          <a:prstGeom prst="ellipse">
            <a:avLst/>
          </a:prstGeom>
          <a:noFill/>
          <a:ln w="57150">
            <a:solidFill>
              <a:srgbClr val="66FF3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14681241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alphaModFix amt="35000"/>
          </a:blip>
          <a:stretch>
            <a:fillRect/>
          </a:stretch>
        </p:blipFill>
        <p:spPr>
          <a:xfrm>
            <a:off x="5207018" y="3562648"/>
            <a:ext cx="3035300" cy="2679700"/>
          </a:xfrm>
          <a:prstGeom prst="rect">
            <a:avLst/>
          </a:prstGeom>
        </p:spPr>
      </p:pic>
      <p:sp>
        <p:nvSpPr>
          <p:cNvPr id="2" name="Title 1"/>
          <p:cNvSpPr>
            <a:spLocks noGrp="1"/>
          </p:cNvSpPr>
          <p:nvPr>
            <p:ph type="title"/>
          </p:nvPr>
        </p:nvSpPr>
        <p:spPr>
          <a:xfrm>
            <a:off x="0" y="0"/>
            <a:ext cx="7416800" cy="762000"/>
          </a:xfrm>
        </p:spPr>
        <p:txBody>
          <a:bodyPr>
            <a:normAutofit/>
          </a:bodyPr>
          <a:lstStyle/>
          <a:p>
            <a:r>
              <a:rPr lang="en-US" dirty="0" smtClean="0"/>
              <a:t>Distributed Renewable Potential:  Examples</a:t>
            </a:r>
            <a:endParaRPr lang="en-US" dirty="0"/>
          </a:p>
        </p:txBody>
      </p:sp>
      <p:pic>
        <p:nvPicPr>
          <p:cNvPr id="5" name="Picture 4"/>
          <p:cNvPicPr>
            <a:picLocks noChangeAspect="1"/>
          </p:cNvPicPr>
          <p:nvPr/>
        </p:nvPicPr>
        <p:blipFill>
          <a:blip r:embed="rId4"/>
          <a:stretch>
            <a:fillRect/>
          </a:stretch>
        </p:blipFill>
        <p:spPr>
          <a:xfrm>
            <a:off x="241301" y="3956050"/>
            <a:ext cx="1866900" cy="1866900"/>
          </a:xfrm>
          <a:prstGeom prst="rect">
            <a:avLst/>
          </a:prstGeom>
        </p:spPr>
      </p:pic>
      <p:pic>
        <p:nvPicPr>
          <p:cNvPr id="6" name="Picture 5"/>
          <p:cNvPicPr>
            <a:picLocks noChangeAspect="1"/>
          </p:cNvPicPr>
          <p:nvPr/>
        </p:nvPicPr>
        <p:blipFill>
          <a:blip r:embed="rId5"/>
          <a:stretch>
            <a:fillRect/>
          </a:stretch>
        </p:blipFill>
        <p:spPr>
          <a:xfrm>
            <a:off x="2247901" y="3956050"/>
            <a:ext cx="1866900" cy="1866900"/>
          </a:xfrm>
          <a:prstGeom prst="rect">
            <a:avLst/>
          </a:prstGeom>
        </p:spPr>
      </p:pic>
      <p:sp>
        <p:nvSpPr>
          <p:cNvPr id="7" name="TextBox 6"/>
          <p:cNvSpPr txBox="1"/>
          <p:nvPr/>
        </p:nvSpPr>
        <p:spPr>
          <a:xfrm>
            <a:off x="241301" y="1562100"/>
            <a:ext cx="3873500" cy="2000548"/>
          </a:xfrm>
          <a:prstGeom prst="rect">
            <a:avLst/>
          </a:prstGeom>
          <a:noFill/>
          <a:ln>
            <a:solidFill>
              <a:schemeClr val="tx1"/>
            </a:solidFill>
          </a:ln>
        </p:spPr>
        <p:txBody>
          <a:bodyPr wrap="square" rtlCol="0">
            <a:spAutoFit/>
          </a:bodyPr>
          <a:lstStyle/>
          <a:p>
            <a:pPr algn="ctr"/>
            <a:r>
              <a:rPr lang="en-US" dirty="0" smtClean="0"/>
              <a:t>“An </a:t>
            </a:r>
            <a:r>
              <a:rPr lang="en-US" dirty="0"/>
              <a:t>enormous opportunity exists for solar energy to expand on California’s rooftops, rather than in its deserts, due to vast areas of undeveloped rooftop space and suitable conditions in California cities.</a:t>
            </a:r>
            <a:r>
              <a:rPr lang="en-US" dirty="0" smtClean="0"/>
              <a:t>”</a:t>
            </a:r>
          </a:p>
          <a:p>
            <a:pPr algn="r"/>
            <a:r>
              <a:rPr lang="en-US" sz="1600" i="1" dirty="0"/>
              <a:t>UCLA </a:t>
            </a:r>
            <a:r>
              <a:rPr lang="en-US" sz="1600" i="1" dirty="0" err="1"/>
              <a:t>Luskin</a:t>
            </a:r>
            <a:r>
              <a:rPr lang="en-US" sz="1600" i="1" dirty="0"/>
              <a:t> Center for </a:t>
            </a:r>
            <a:r>
              <a:rPr lang="en-US" sz="1600" i="1" dirty="0" smtClean="0"/>
              <a:t>Innovation, </a:t>
            </a:r>
            <a:r>
              <a:rPr lang="en-US" sz="1600" i="1" dirty="0"/>
              <a:t>Nov </a:t>
            </a:r>
            <a:r>
              <a:rPr lang="en-US" sz="1600" i="1" dirty="0" smtClean="0"/>
              <a:t>2013 </a:t>
            </a:r>
            <a:endParaRPr lang="en-US" sz="1600" i="1" dirty="0"/>
          </a:p>
        </p:txBody>
      </p:sp>
      <p:sp>
        <p:nvSpPr>
          <p:cNvPr id="8" name="TextBox 7"/>
          <p:cNvSpPr txBox="1"/>
          <p:nvPr/>
        </p:nvSpPr>
        <p:spPr>
          <a:xfrm>
            <a:off x="1333500" y="914400"/>
            <a:ext cx="1678464" cy="461665"/>
          </a:xfrm>
          <a:prstGeom prst="rect">
            <a:avLst/>
          </a:prstGeom>
          <a:noFill/>
        </p:spPr>
        <p:txBody>
          <a:bodyPr wrap="none" rtlCol="0">
            <a:spAutoFit/>
          </a:bodyPr>
          <a:lstStyle/>
          <a:p>
            <a:r>
              <a:rPr lang="en-US" sz="2400" b="1" dirty="0" smtClean="0"/>
              <a:t>Los Angeles</a:t>
            </a:r>
            <a:endParaRPr lang="en-US" sz="2400" b="1" dirty="0"/>
          </a:p>
        </p:txBody>
      </p:sp>
      <p:sp>
        <p:nvSpPr>
          <p:cNvPr id="9" name="TextBox 8"/>
          <p:cNvSpPr txBox="1"/>
          <p:nvPr/>
        </p:nvSpPr>
        <p:spPr>
          <a:xfrm>
            <a:off x="5854700" y="914400"/>
            <a:ext cx="1905991" cy="461665"/>
          </a:xfrm>
          <a:prstGeom prst="rect">
            <a:avLst/>
          </a:prstGeom>
          <a:noFill/>
        </p:spPr>
        <p:txBody>
          <a:bodyPr wrap="none" rtlCol="0">
            <a:spAutoFit/>
          </a:bodyPr>
          <a:lstStyle/>
          <a:p>
            <a:r>
              <a:rPr lang="en-US" sz="2400" b="1" dirty="0" smtClean="0"/>
              <a:t>San Francisco</a:t>
            </a:r>
            <a:endParaRPr lang="en-US" sz="2400" b="1" dirty="0"/>
          </a:p>
        </p:txBody>
      </p:sp>
      <p:sp>
        <p:nvSpPr>
          <p:cNvPr id="10" name="TextBox 9"/>
          <p:cNvSpPr txBox="1"/>
          <p:nvPr/>
        </p:nvSpPr>
        <p:spPr>
          <a:xfrm>
            <a:off x="4813301" y="1562100"/>
            <a:ext cx="3873500" cy="2000548"/>
          </a:xfrm>
          <a:prstGeom prst="rect">
            <a:avLst/>
          </a:prstGeom>
          <a:noFill/>
          <a:ln>
            <a:solidFill>
              <a:schemeClr val="tx1"/>
            </a:solidFill>
          </a:ln>
        </p:spPr>
        <p:txBody>
          <a:bodyPr wrap="square" rtlCol="0">
            <a:spAutoFit/>
          </a:bodyPr>
          <a:lstStyle/>
          <a:p>
            <a:pPr algn="ctr"/>
            <a:r>
              <a:rPr lang="en-US" dirty="0" smtClean="0"/>
              <a:t>“Significant solar potential exists today in San Francisco – for example, as much as 50 MW of new, local clean energy in the </a:t>
            </a:r>
            <a:r>
              <a:rPr lang="en-US" dirty="0" err="1" smtClean="0"/>
              <a:t>Bayview</a:t>
            </a:r>
            <a:r>
              <a:rPr lang="en-US" dirty="0" smtClean="0"/>
              <a:t>-Hunters Point area alone – offering substantial economic and environmental benefits.”</a:t>
            </a:r>
          </a:p>
          <a:p>
            <a:pPr algn="r"/>
            <a:r>
              <a:rPr lang="en-US" sz="1600" i="1" dirty="0" smtClean="0"/>
              <a:t>Clean Coalition, Dec 2013 </a:t>
            </a:r>
            <a:endParaRPr lang="en-US" sz="1600" i="1" dirty="0"/>
          </a:p>
        </p:txBody>
      </p:sp>
      <p:sp>
        <p:nvSpPr>
          <p:cNvPr id="11" name="TextBox 10"/>
          <p:cNvSpPr txBox="1"/>
          <p:nvPr/>
        </p:nvSpPr>
        <p:spPr>
          <a:xfrm>
            <a:off x="4813302" y="3972838"/>
            <a:ext cx="3873500" cy="1874359"/>
          </a:xfrm>
          <a:prstGeom prst="rect">
            <a:avLst/>
          </a:prstGeom>
          <a:solidFill>
            <a:schemeClr val="tx2">
              <a:lumMod val="20000"/>
              <a:lumOff val="80000"/>
              <a:alpha val="27000"/>
            </a:schemeClr>
          </a:solidFill>
          <a:ln>
            <a:solidFill>
              <a:schemeClr val="accent1">
                <a:lumMod val="20000"/>
                <a:lumOff val="80000"/>
              </a:schemeClr>
            </a:solidFill>
          </a:ln>
        </p:spPr>
        <p:txBody>
          <a:bodyPr wrap="square" rtlCol="0">
            <a:spAutoFit/>
          </a:bodyPr>
          <a:lstStyle/>
          <a:p>
            <a:pPr algn="ctr">
              <a:lnSpc>
                <a:spcPct val="120000"/>
              </a:lnSpc>
            </a:pPr>
            <a:r>
              <a:rPr lang="en-US" sz="1600" b="1" u="sng" dirty="0" smtClean="0"/>
              <a:t>50 MW New Solar in Hunters Point Equals:</a:t>
            </a:r>
          </a:p>
          <a:p>
            <a:pPr>
              <a:lnSpc>
                <a:spcPct val="120000"/>
              </a:lnSpc>
            </a:pPr>
            <a:endParaRPr lang="en-US" sz="900" b="1" dirty="0" smtClean="0"/>
          </a:p>
          <a:p>
            <a:pPr>
              <a:lnSpc>
                <a:spcPct val="120000"/>
              </a:lnSpc>
            </a:pPr>
            <a:r>
              <a:rPr lang="en-US" b="1" dirty="0" smtClean="0"/>
              <a:t>$200M</a:t>
            </a:r>
            <a:r>
              <a:rPr lang="en-US" dirty="0" smtClean="0"/>
              <a:t>:  </a:t>
            </a:r>
            <a:r>
              <a:rPr lang="en-US" sz="1400" dirty="0"/>
              <a:t>A</a:t>
            </a:r>
            <a:r>
              <a:rPr lang="en-US" sz="1400" dirty="0" smtClean="0">
                <a:solidFill>
                  <a:srgbClr val="000000"/>
                </a:solidFill>
                <a:cs typeface="Arial" pitchFamily="34" charset="0"/>
              </a:rPr>
              <a:t>dded regional </a:t>
            </a:r>
            <a:r>
              <a:rPr lang="en-US" sz="1400" dirty="0">
                <a:solidFill>
                  <a:srgbClr val="000000"/>
                </a:solidFill>
                <a:cs typeface="Arial" pitchFamily="34" charset="0"/>
              </a:rPr>
              <a:t>economic </a:t>
            </a:r>
            <a:r>
              <a:rPr lang="en-US" sz="1400" dirty="0" smtClean="0">
                <a:solidFill>
                  <a:srgbClr val="000000"/>
                </a:solidFill>
                <a:cs typeface="Arial" pitchFamily="34" charset="0"/>
              </a:rPr>
              <a:t>stimulation</a:t>
            </a:r>
          </a:p>
          <a:p>
            <a:pPr lvl="0">
              <a:lnSpc>
                <a:spcPct val="120000"/>
              </a:lnSpc>
            </a:pPr>
            <a:r>
              <a:rPr lang="en-US" b="1" dirty="0">
                <a:solidFill>
                  <a:srgbClr val="000000"/>
                </a:solidFill>
                <a:cs typeface="Arial" pitchFamily="34" charset="0"/>
              </a:rPr>
              <a:t>$100M:  </a:t>
            </a:r>
            <a:r>
              <a:rPr lang="en-US" sz="1400" dirty="0">
                <a:solidFill>
                  <a:srgbClr val="000000"/>
                </a:solidFill>
                <a:cs typeface="Arial" pitchFamily="34" charset="0"/>
              </a:rPr>
              <a:t>Added local </a:t>
            </a:r>
            <a:r>
              <a:rPr lang="en-US" sz="1400" dirty="0" smtClean="0">
                <a:solidFill>
                  <a:srgbClr val="000000"/>
                </a:solidFill>
                <a:cs typeface="Arial" pitchFamily="34" charset="0"/>
              </a:rPr>
              <a:t>wages</a:t>
            </a:r>
            <a:endParaRPr lang="en-US" sz="1400" dirty="0">
              <a:solidFill>
                <a:srgbClr val="000000"/>
              </a:solidFill>
              <a:cs typeface="Arial" pitchFamily="34" charset="0"/>
            </a:endParaRPr>
          </a:p>
          <a:p>
            <a:pPr>
              <a:lnSpc>
                <a:spcPct val="120000"/>
              </a:lnSpc>
            </a:pPr>
            <a:r>
              <a:rPr lang="en-US" b="1" dirty="0" smtClean="0"/>
              <a:t>1,270 Job-Years:  </a:t>
            </a:r>
            <a:r>
              <a:rPr lang="en-US" sz="1400" dirty="0" smtClean="0"/>
              <a:t>New regional employment</a:t>
            </a:r>
          </a:p>
          <a:p>
            <a:pPr lvl="0">
              <a:lnSpc>
                <a:spcPct val="120000"/>
              </a:lnSpc>
            </a:pPr>
            <a:r>
              <a:rPr lang="en-US" b="1" dirty="0" smtClean="0">
                <a:solidFill>
                  <a:srgbClr val="000000"/>
                </a:solidFill>
                <a:cs typeface="Arial" pitchFamily="34" charset="0"/>
              </a:rPr>
              <a:t>$5.8M:  </a:t>
            </a:r>
            <a:r>
              <a:rPr lang="en-US" sz="1400" dirty="0" smtClean="0">
                <a:solidFill>
                  <a:srgbClr val="000000"/>
                </a:solidFill>
                <a:cs typeface="Arial" pitchFamily="34" charset="0"/>
              </a:rPr>
              <a:t>Added state sales taxes</a:t>
            </a:r>
          </a:p>
        </p:txBody>
      </p:sp>
    </p:spTree>
    <p:extLst>
      <p:ext uri="{BB962C8B-B14F-4D97-AF65-F5344CB8AC3E}">
        <p14:creationId xmlns:p14="http://schemas.microsoft.com/office/powerpoint/2010/main" val="3230310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A Modern Power System</a:t>
            </a:r>
            <a:endParaRPr lang="en-US" sz="2400" b="1" dirty="0">
              <a:solidFill>
                <a:schemeClr val="bg1"/>
              </a:solidFill>
              <a:latin typeface="Arial" pitchFamily="34" charset="0"/>
              <a:cs typeface="Arial" pitchFamily="34" charset="0"/>
            </a:endParaRPr>
          </a:p>
        </p:txBody>
      </p:sp>
      <p:pic>
        <p:nvPicPr>
          <p:cNvPr id="6" name="Picture 5" descr="DG+IG-Original-Image-(10_zf-20-May-2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97" y="794609"/>
            <a:ext cx="8667776" cy="5673454"/>
          </a:xfrm>
          <a:prstGeom prst="rect">
            <a:avLst/>
          </a:prstGeom>
        </p:spPr>
      </p:pic>
    </p:spTree>
    <p:extLst>
      <p:ext uri="{BB962C8B-B14F-4D97-AF65-F5344CB8AC3E}">
        <p14:creationId xmlns:p14="http://schemas.microsoft.com/office/powerpoint/2010/main" val="4247470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762000"/>
          </a:xfrm>
        </p:spPr>
        <p:txBody>
          <a:bodyPr>
            <a:normAutofit/>
          </a:bodyPr>
          <a:lstStyle/>
          <a:p>
            <a:r>
              <a:rPr lang="en-US" dirty="0" smtClean="0"/>
              <a:t>Clean Coalition’s Community </a:t>
            </a:r>
            <a:r>
              <a:rPr lang="en-US" dirty="0" err="1" smtClean="0"/>
              <a:t>Microgrid</a:t>
            </a:r>
            <a:r>
              <a:rPr lang="en-US" dirty="0" smtClean="0"/>
              <a:t> Initiative</a:t>
            </a:r>
            <a:endParaRPr lang="en-US" dirty="0"/>
          </a:p>
        </p:txBody>
      </p:sp>
      <p:sp>
        <p:nvSpPr>
          <p:cNvPr id="14" name="Right Arrow 13"/>
          <p:cNvSpPr/>
          <p:nvPr/>
        </p:nvSpPr>
        <p:spPr>
          <a:xfrm rot="16200000">
            <a:off x="4448981" y="1647019"/>
            <a:ext cx="5478438" cy="3911600"/>
          </a:xfrm>
          <a:prstGeom prst="rightArrow">
            <a:avLst/>
          </a:prstGeom>
          <a:solidFill>
            <a:schemeClr val="tx2">
              <a:lumMod val="40000"/>
              <a:lumOff val="60000"/>
              <a:alpha val="25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19" name="Picture 18" descr="DG+IG-Original-Image-(10_zf-20-May-2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405" y="4789775"/>
            <a:ext cx="1948667" cy="1275491"/>
          </a:xfrm>
          <a:prstGeom prst="rect">
            <a:avLst/>
          </a:prstGeom>
        </p:spPr>
      </p:pic>
      <p:sp>
        <p:nvSpPr>
          <p:cNvPr id="20" name="TextBox 19"/>
          <p:cNvSpPr txBox="1"/>
          <p:nvPr/>
        </p:nvSpPr>
        <p:spPr>
          <a:xfrm>
            <a:off x="6097405" y="1587500"/>
            <a:ext cx="2106794" cy="2954655"/>
          </a:xfrm>
          <a:prstGeom prst="rect">
            <a:avLst/>
          </a:prstGeom>
          <a:noFill/>
        </p:spPr>
        <p:txBody>
          <a:bodyPr wrap="square" rtlCol="0">
            <a:spAutoFit/>
          </a:bodyPr>
          <a:lstStyle/>
          <a:p>
            <a:pPr algn="ctr"/>
            <a:r>
              <a:rPr lang="en-US" sz="2000" b="1" u="sng" dirty="0" smtClean="0">
                <a:solidFill>
                  <a:srgbClr val="008000"/>
                </a:solidFill>
              </a:rPr>
              <a:t>Modern Distribution Grid</a:t>
            </a:r>
          </a:p>
          <a:p>
            <a:pPr algn="ctr"/>
            <a:endParaRPr lang="en-US" b="1" dirty="0">
              <a:solidFill>
                <a:srgbClr val="008000"/>
              </a:solidFill>
            </a:endParaRPr>
          </a:p>
          <a:p>
            <a:pPr marL="171450" indent="-171450" algn="ctr">
              <a:buFont typeface="Arial"/>
              <a:buChar char="•"/>
            </a:pPr>
            <a:r>
              <a:rPr lang="en-US" b="1" dirty="0" smtClean="0">
                <a:solidFill>
                  <a:srgbClr val="008000"/>
                </a:solidFill>
              </a:rPr>
              <a:t>More clean energy now</a:t>
            </a:r>
          </a:p>
          <a:p>
            <a:pPr marL="171450" indent="-171450" algn="ctr">
              <a:buFont typeface="Arial"/>
              <a:buChar char="•"/>
            </a:pPr>
            <a:endParaRPr lang="en-US" sz="1000" b="1" dirty="0" smtClean="0">
              <a:solidFill>
                <a:srgbClr val="008000"/>
              </a:solidFill>
            </a:endParaRPr>
          </a:p>
          <a:p>
            <a:pPr marL="171450" indent="-171450" algn="ctr">
              <a:buFont typeface="Arial"/>
              <a:buChar char="•"/>
            </a:pPr>
            <a:r>
              <a:rPr lang="en-US" b="1" dirty="0" smtClean="0">
                <a:solidFill>
                  <a:srgbClr val="008000"/>
                </a:solidFill>
              </a:rPr>
              <a:t>Improved grid performance</a:t>
            </a:r>
          </a:p>
          <a:p>
            <a:pPr marL="171450" indent="-171450" algn="ctr">
              <a:buFont typeface="Arial"/>
              <a:buChar char="•"/>
            </a:pPr>
            <a:endParaRPr lang="en-US" sz="1000" b="1" dirty="0" smtClean="0">
              <a:solidFill>
                <a:srgbClr val="008000"/>
              </a:solidFill>
            </a:endParaRPr>
          </a:p>
          <a:p>
            <a:pPr marL="171450" indent="-171450" algn="ctr">
              <a:buFont typeface="Arial"/>
              <a:buChar char="•"/>
            </a:pPr>
            <a:r>
              <a:rPr lang="en-US" b="1" dirty="0" smtClean="0">
                <a:solidFill>
                  <a:srgbClr val="008000"/>
                </a:solidFill>
              </a:rPr>
              <a:t>Stronger long-term economics</a:t>
            </a:r>
            <a:endParaRPr lang="en-US" b="1" dirty="0">
              <a:solidFill>
                <a:srgbClr val="008000"/>
              </a:solidFill>
            </a:endParaRPr>
          </a:p>
        </p:txBody>
      </p:sp>
      <p:sp>
        <p:nvSpPr>
          <p:cNvPr id="15" name="TextBox 14"/>
          <p:cNvSpPr txBox="1"/>
          <p:nvPr/>
        </p:nvSpPr>
        <p:spPr>
          <a:xfrm>
            <a:off x="698500" y="1041418"/>
            <a:ext cx="4864100" cy="5355313"/>
          </a:xfrm>
          <a:prstGeom prst="rect">
            <a:avLst/>
          </a:prstGeom>
          <a:noFill/>
        </p:spPr>
        <p:txBody>
          <a:bodyPr wrap="square" rtlCol="0">
            <a:spAutoFit/>
          </a:bodyPr>
          <a:lstStyle/>
          <a:p>
            <a:r>
              <a:rPr lang="en-US" b="1" dirty="0" smtClean="0"/>
              <a:t>Accelerate clean energy &amp; sustainability</a:t>
            </a:r>
          </a:p>
          <a:p>
            <a:pPr marL="285750" indent="-285750">
              <a:buFont typeface="Arial"/>
              <a:buChar char="•"/>
            </a:pPr>
            <a:r>
              <a:rPr lang="en-US" dirty="0" smtClean="0"/>
              <a:t>Achieve 25% or more of the </a:t>
            </a:r>
            <a:r>
              <a:rPr lang="en-US" u="sng" dirty="0" smtClean="0"/>
              <a:t>total energy</a:t>
            </a:r>
            <a:r>
              <a:rPr lang="en-US" dirty="0" smtClean="0"/>
              <a:t> consumed in a community from local renewables</a:t>
            </a:r>
          </a:p>
          <a:p>
            <a:pPr marL="457200" indent="-457200">
              <a:buFont typeface="+mj-lt"/>
              <a:buAutoNum type="arabicPeriod"/>
            </a:pPr>
            <a:endParaRPr lang="en-US" b="1" dirty="0" smtClean="0"/>
          </a:p>
          <a:p>
            <a:r>
              <a:rPr lang="en-US" b="1" dirty="0" smtClean="0"/>
              <a:t>Improve grid reliability &amp; resilience</a:t>
            </a:r>
          </a:p>
          <a:p>
            <a:pPr marL="285750" indent="-285750">
              <a:buFont typeface="Arial"/>
              <a:buChar char="•"/>
            </a:pPr>
            <a:r>
              <a:rPr lang="en-US" dirty="0" smtClean="0"/>
              <a:t>Leverage dynamic grid solutions:  advanced inverters, demand response, energy storage, and local reserves (e.g. CHP)</a:t>
            </a:r>
          </a:p>
          <a:p>
            <a:pPr marL="457200" indent="-457200">
              <a:buFont typeface="+mj-lt"/>
              <a:buAutoNum type="arabicPeriod"/>
            </a:pPr>
            <a:endParaRPr lang="en-US" b="1" dirty="0" smtClean="0"/>
          </a:p>
          <a:p>
            <a:r>
              <a:rPr lang="en-US" b="1" dirty="0" smtClean="0"/>
              <a:t>Optimize for cost-effectiveness</a:t>
            </a:r>
          </a:p>
          <a:p>
            <a:pPr marL="285750" indent="-285750">
              <a:buFont typeface="Arial"/>
              <a:buChar char="•"/>
            </a:pPr>
            <a:r>
              <a:rPr lang="en-US" dirty="0" smtClean="0"/>
              <a:t>Across DG, dynamic grid solutions, and physical locations, leading to financially viable deployments </a:t>
            </a:r>
          </a:p>
          <a:p>
            <a:pPr marL="457200" indent="-457200">
              <a:buFont typeface="+mj-lt"/>
              <a:buAutoNum type="arabicPeriod"/>
            </a:pPr>
            <a:endParaRPr lang="en-US" b="1" dirty="0"/>
          </a:p>
          <a:p>
            <a:r>
              <a:rPr lang="en-US" b="1" dirty="0" smtClean="0"/>
              <a:t>Capture local economic benefits</a:t>
            </a:r>
            <a:endParaRPr lang="en-US" dirty="0"/>
          </a:p>
          <a:p>
            <a:pPr marL="285750" indent="-285750">
              <a:buFont typeface="Arial"/>
              <a:buChar char="•"/>
            </a:pPr>
            <a:r>
              <a:rPr lang="en-US" dirty="0" smtClean="0"/>
              <a:t>Secure predictable energy prices, reduce transmission-related costs &amp; inefficiencies, and increase local investment &amp; jobs</a:t>
            </a:r>
            <a:endParaRPr lang="en-US" dirty="0"/>
          </a:p>
        </p:txBody>
      </p:sp>
      <p:sp>
        <p:nvSpPr>
          <p:cNvPr id="21" name="Rectangle 20"/>
          <p:cNvSpPr/>
          <p:nvPr/>
        </p:nvSpPr>
        <p:spPr>
          <a:xfrm>
            <a:off x="169191" y="1053405"/>
            <a:ext cx="444653" cy="707886"/>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Rectangle 21"/>
          <p:cNvSpPr/>
          <p:nvPr/>
        </p:nvSpPr>
        <p:spPr>
          <a:xfrm>
            <a:off x="169191" y="2437705"/>
            <a:ext cx="444653" cy="707886"/>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Rectangle 22"/>
          <p:cNvSpPr/>
          <p:nvPr/>
        </p:nvSpPr>
        <p:spPr>
          <a:xfrm>
            <a:off x="169191" y="3809305"/>
            <a:ext cx="444653" cy="707886"/>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Rectangle 23"/>
          <p:cNvSpPr/>
          <p:nvPr/>
        </p:nvSpPr>
        <p:spPr>
          <a:xfrm>
            <a:off x="169191" y="5206305"/>
            <a:ext cx="444653" cy="707886"/>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738815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 Dynamic Distribution Grid</a:t>
            </a:r>
            <a:endParaRPr lang="en-US" dirty="0"/>
          </a:p>
        </p:txBody>
      </p:sp>
      <p:pic>
        <p:nvPicPr>
          <p:cNvPr id="44036"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6700" y="2737570"/>
            <a:ext cx="6333460" cy="188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7"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6700" y="818949"/>
            <a:ext cx="6333460" cy="189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591979956"/>
              </p:ext>
            </p:extLst>
          </p:nvPr>
        </p:nvGraphicFramePr>
        <p:xfrm>
          <a:off x="6669698" y="762000"/>
          <a:ext cx="2321902" cy="5669073"/>
        </p:xfrm>
        <a:graphic>
          <a:graphicData uri="http://schemas.openxmlformats.org/drawingml/2006/table">
            <a:tbl>
              <a:tblPr firstRow="1" bandRow="1">
                <a:tableStyleId>{2D5ABB26-0587-4C30-8999-92F81FD0307C}</a:tableStyleId>
              </a:tblPr>
              <a:tblGrid>
                <a:gridCol w="2321902"/>
              </a:tblGrid>
              <a:tr h="1889691">
                <a:tc>
                  <a:txBody>
                    <a:bodyPr/>
                    <a:lstStyle/>
                    <a:p>
                      <a:pPr marL="342900" indent="-342900">
                        <a:buAutoNum type="arabicPeriod"/>
                      </a:pPr>
                      <a:r>
                        <a:rPr lang="en-US" dirty="0" smtClean="0"/>
                        <a:t>6AM:  </a:t>
                      </a:r>
                    </a:p>
                    <a:p>
                      <a:pPr marL="342900" indent="-342900">
                        <a:buFont typeface="Arial"/>
                        <a:buChar char="•"/>
                      </a:pPr>
                      <a:r>
                        <a:rPr lang="en-US" dirty="0" smtClean="0"/>
                        <a:t>No PV impact</a:t>
                      </a:r>
                    </a:p>
                  </a:txBody>
                  <a:tcPr anchor="ctr"/>
                </a:tc>
              </a:tr>
              <a:tr h="1889691">
                <a:tc>
                  <a:txBody>
                    <a:bodyPr/>
                    <a:lstStyle/>
                    <a:p>
                      <a:pPr marL="342900" indent="-342900">
                        <a:buAutoNum type="arabicPeriod" startAt="2"/>
                      </a:pPr>
                      <a:r>
                        <a:rPr lang="en-US" dirty="0" smtClean="0"/>
                        <a:t>Noon:  </a:t>
                      </a:r>
                    </a:p>
                    <a:p>
                      <a:pPr marL="342900" indent="-342900">
                        <a:buFont typeface="Arial"/>
                        <a:buChar char="•"/>
                      </a:pPr>
                      <a:r>
                        <a:rPr lang="en-US" dirty="0" smtClean="0"/>
                        <a:t>20MW PV causes overvoltage</a:t>
                      </a:r>
                      <a:endParaRPr lang="en-US" dirty="0"/>
                    </a:p>
                  </a:txBody>
                  <a:tcPr anchor="ctr"/>
                </a:tc>
              </a:tr>
              <a:tr h="1889691">
                <a:tc>
                  <a:txBody>
                    <a:bodyPr/>
                    <a:lstStyle/>
                    <a:p>
                      <a:pPr marL="342900" indent="-342900">
                        <a:buAutoNum type="arabicPeriod" startAt="3"/>
                      </a:pPr>
                      <a:r>
                        <a:rPr lang="en-US" dirty="0" smtClean="0"/>
                        <a:t>Noon:  </a:t>
                      </a:r>
                    </a:p>
                    <a:p>
                      <a:pPr marL="342900" indent="-342900">
                        <a:buFont typeface="Arial"/>
                        <a:buChar char="•"/>
                      </a:pPr>
                      <a:r>
                        <a:rPr lang="en-US" dirty="0" smtClean="0"/>
                        <a:t>Advanced inverters set at 0.9 power</a:t>
                      </a:r>
                      <a:r>
                        <a:rPr lang="en-US" baseline="0" dirty="0" smtClean="0"/>
                        <a:t> factor </a:t>
                      </a:r>
                      <a:r>
                        <a:rPr lang="en-US" dirty="0" smtClean="0"/>
                        <a:t>stabilizes </a:t>
                      </a:r>
                      <a:r>
                        <a:rPr lang="en-US" baseline="0" dirty="0" smtClean="0"/>
                        <a:t>voltage</a:t>
                      </a:r>
                    </a:p>
                  </a:txBody>
                  <a:tcPr anchor="ctr"/>
                </a:tc>
              </a:tr>
            </a:tbl>
          </a:graphicData>
        </a:graphic>
      </p:graphicFrame>
      <p:pic>
        <p:nvPicPr>
          <p:cNvPr id="7"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6700" y="4635072"/>
            <a:ext cx="6333460" cy="189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9785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116650</TotalTime>
  <Words>4642</Words>
  <Application>Microsoft Macintosh PowerPoint</Application>
  <PresentationFormat>On-screen Show (4:3)</PresentationFormat>
  <Paragraphs>553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Clean Coalition Mission and Advisors</vt:lpstr>
      <vt:lpstr>Clean Coalition Objectives</vt:lpstr>
      <vt:lpstr>The Clean Coalition’s Impact to Date</vt:lpstr>
      <vt:lpstr>Wholesale DG is the Critical &amp; Missing Segment</vt:lpstr>
      <vt:lpstr>Distributed Renewable Potential:  Examples</vt:lpstr>
      <vt:lpstr>A Modern Power System</vt:lpstr>
      <vt:lpstr>Clean Coalition’s Community Microgrid Initiative</vt:lpstr>
      <vt:lpstr>Example:  A Dynamic Distribution Grid</vt:lpstr>
      <vt:lpstr>Community Microgrid:  Hunters Point Project</vt:lpstr>
      <vt:lpstr>Hunters Point Substation Boundary</vt:lpstr>
      <vt:lpstr>Hunters Point Reasonable DG Potential = 58 MW, Over 25% Total Energy</vt:lpstr>
      <vt:lpstr>Hunters Point Reasonable DG Potential:  Commercial + MDUs</vt:lpstr>
      <vt:lpstr>Hunters Point Reasonable DG Potential:  Parking Lots</vt:lpstr>
      <vt:lpstr>Hunters Point Reasonable DG Potential:  Residential</vt:lpstr>
      <vt:lpstr>HPP Benefits Analysis:  50 MW New DG</vt:lpstr>
      <vt:lpstr>HPP Benefits Analysis:  50 MW New DG</vt:lpstr>
      <vt:lpstr>HPP Benefits Analysis:  50 MW New DG</vt:lpstr>
      <vt:lpstr>Hunters Point Project Deliverables</vt:lpstr>
      <vt:lpstr>“Plug-n-Play” Deployment Opportunity</vt:lpstr>
      <vt:lpstr>Opportunity:  Shift Costs from Transmission to Distribution</vt:lpstr>
      <vt:lpstr>Utility of the Future:  “Distribution System Operator”</vt:lpstr>
      <vt:lpstr>Peek at the Future of Bayview-Hunters 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Germany Has Cheapest Solar in World (US$0.12/kWh)</dc:title>
  <dc:creator>John Bernhardt</dc:creator>
  <cp:lastModifiedBy>Greg Thomson</cp:lastModifiedBy>
  <cp:revision>2118</cp:revision>
  <cp:lastPrinted>2013-10-23T20:34:49Z</cp:lastPrinted>
  <dcterms:created xsi:type="dcterms:W3CDTF">2012-03-12T23:09:52Z</dcterms:created>
  <dcterms:modified xsi:type="dcterms:W3CDTF">2014-06-11T23:06:48Z</dcterms:modified>
</cp:coreProperties>
</file>