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5"/>
  </p:notesMasterIdLst>
  <p:handoutMasterIdLst>
    <p:handoutMasterId r:id="rId36"/>
  </p:handoutMasterIdLst>
  <p:sldIdLst>
    <p:sldId id="346" r:id="rId2"/>
    <p:sldId id="361" r:id="rId3"/>
    <p:sldId id="362" r:id="rId4"/>
    <p:sldId id="407" r:id="rId5"/>
    <p:sldId id="389" r:id="rId6"/>
    <p:sldId id="390" r:id="rId7"/>
    <p:sldId id="408" r:id="rId8"/>
    <p:sldId id="357" r:id="rId9"/>
    <p:sldId id="409" r:id="rId10"/>
    <p:sldId id="410" r:id="rId11"/>
    <p:sldId id="411" r:id="rId12"/>
    <p:sldId id="412" r:id="rId13"/>
    <p:sldId id="403" r:id="rId14"/>
    <p:sldId id="402" r:id="rId15"/>
    <p:sldId id="404" r:id="rId16"/>
    <p:sldId id="405" r:id="rId17"/>
    <p:sldId id="358" r:id="rId18"/>
    <p:sldId id="386" r:id="rId19"/>
    <p:sldId id="387" r:id="rId20"/>
    <p:sldId id="392" r:id="rId21"/>
    <p:sldId id="393" r:id="rId22"/>
    <p:sldId id="394" r:id="rId23"/>
    <p:sldId id="395" r:id="rId24"/>
    <p:sldId id="396" r:id="rId25"/>
    <p:sldId id="397" r:id="rId26"/>
    <p:sldId id="398" r:id="rId27"/>
    <p:sldId id="367" r:id="rId28"/>
    <p:sldId id="368" r:id="rId29"/>
    <p:sldId id="364" r:id="rId30"/>
    <p:sldId id="365" r:id="rId31"/>
    <p:sldId id="366" r:id="rId32"/>
    <p:sldId id="369" r:id="rId33"/>
    <p:sldId id="372"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hm Sah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64FF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92459" autoAdjust="0"/>
  </p:normalViewPr>
  <p:slideViewPr>
    <p:cSldViewPr snapToGrid="0" snapToObjects="1">
      <p:cViewPr>
        <p:scale>
          <a:sx n="85" d="100"/>
          <a:sy n="85" d="100"/>
        </p:scale>
        <p:origin x="-1280" y="-432"/>
      </p:cViewPr>
      <p:guideLst>
        <p:guide orient="horz" pos="2160"/>
        <p:guide pos="2880"/>
      </p:guideLst>
    </p:cSldViewPr>
  </p:slideViewPr>
  <p:outlineViewPr>
    <p:cViewPr>
      <p:scale>
        <a:sx n="33" d="100"/>
        <a:sy n="33" d="100"/>
      </p:scale>
      <p:origin x="0" y="38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thon\Downloads\Copy%20of%20german%20pv%202010%20data%20analysis%20v2%20short%2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Sheet1!$A$2</c:f>
              <c:strCache>
                <c:ptCount val="1"/>
                <c:pt idx="0">
                  <c:v>California</c:v>
                </c:pt>
              </c:strCache>
            </c:strRef>
          </c:tx>
          <c:spPr>
            <a:solidFill>
              <a:srgbClr val="FF0000"/>
            </a:solidFill>
            <a:ln w="3175">
              <a:solidFill>
                <a:sysClr val="windowText" lastClr="000000"/>
              </a:solidFill>
            </a:ln>
          </c:spPr>
          <c:invertIfNegative val="0"/>
          <c:cat>
            <c:numRef>
              <c:f>Sheet1!$B$1:$I$1</c:f>
              <c:numCache>
                <c:formatCode>General</c:formatCode>
                <c:ptCount val="8"/>
                <c:pt idx="0">
                  <c:v>2002.0</c:v>
                </c:pt>
                <c:pt idx="1">
                  <c:v>2006.0</c:v>
                </c:pt>
                <c:pt idx="2">
                  <c:v>2007.0</c:v>
                </c:pt>
                <c:pt idx="3">
                  <c:v>2008.0</c:v>
                </c:pt>
                <c:pt idx="4">
                  <c:v>2009.0</c:v>
                </c:pt>
                <c:pt idx="5">
                  <c:v>2010.0</c:v>
                </c:pt>
                <c:pt idx="6">
                  <c:v>2011.0</c:v>
                </c:pt>
                <c:pt idx="7">
                  <c:v>2012.0</c:v>
                </c:pt>
              </c:numCache>
            </c:numRef>
          </c:cat>
          <c:val>
            <c:numRef>
              <c:f>Sheet1!$B$2:$I$2</c:f>
              <c:numCache>
                <c:formatCode>_(* #,##0_);_(* \(#,##0\);_(* "-"??_);_(@_)</c:formatCode>
                <c:ptCount val="8"/>
                <c:pt idx="0">
                  <c:v>450.0</c:v>
                </c:pt>
                <c:pt idx="1">
                  <c:v>550.0</c:v>
                </c:pt>
                <c:pt idx="2">
                  <c:v>610.0</c:v>
                </c:pt>
                <c:pt idx="3">
                  <c:v>770.0</c:v>
                </c:pt>
                <c:pt idx="4">
                  <c:v>990.0</c:v>
                </c:pt>
                <c:pt idx="5">
                  <c:v>1290.0</c:v>
                </c:pt>
                <c:pt idx="6">
                  <c:v>1832.0</c:v>
                </c:pt>
                <c:pt idx="7">
                  <c:v>2877.0</c:v>
                </c:pt>
              </c:numCache>
            </c:numRef>
          </c:val>
        </c:ser>
        <c:ser>
          <c:idx val="1"/>
          <c:order val="1"/>
          <c:tx>
            <c:strRef>
              <c:f>Sheet1!$A$3</c:f>
              <c:strCache>
                <c:ptCount val="1"/>
                <c:pt idx="0">
                  <c:v>Germany</c:v>
                </c:pt>
              </c:strCache>
            </c:strRef>
          </c:tx>
          <c:spPr>
            <a:solidFill>
              <a:srgbClr val="66FF33"/>
            </a:solidFill>
            <a:ln w="3175">
              <a:solidFill>
                <a:sysClr val="windowText" lastClr="000000"/>
              </a:solidFill>
            </a:ln>
          </c:spPr>
          <c:invertIfNegative val="0"/>
          <c:cat>
            <c:numRef>
              <c:f>Sheet1!$B$1:$I$1</c:f>
              <c:numCache>
                <c:formatCode>General</c:formatCode>
                <c:ptCount val="8"/>
                <c:pt idx="0">
                  <c:v>2002.0</c:v>
                </c:pt>
                <c:pt idx="1">
                  <c:v>2006.0</c:v>
                </c:pt>
                <c:pt idx="2">
                  <c:v>2007.0</c:v>
                </c:pt>
                <c:pt idx="3">
                  <c:v>2008.0</c:v>
                </c:pt>
                <c:pt idx="4">
                  <c:v>2009.0</c:v>
                </c:pt>
                <c:pt idx="5">
                  <c:v>2010.0</c:v>
                </c:pt>
                <c:pt idx="6">
                  <c:v>2011.0</c:v>
                </c:pt>
                <c:pt idx="7">
                  <c:v>2012.0</c:v>
                </c:pt>
              </c:numCache>
            </c:numRef>
          </c:cat>
          <c:val>
            <c:numRef>
              <c:f>Sheet1!$B$3:$I$3</c:f>
              <c:numCache>
                <c:formatCode>_(* #,##0_);_(* \(#,##0\);_(* "-"??_);_(@_)</c:formatCode>
                <c:ptCount val="8"/>
                <c:pt idx="0">
                  <c:v>296.0</c:v>
                </c:pt>
                <c:pt idx="1">
                  <c:v>2899.0</c:v>
                </c:pt>
                <c:pt idx="2">
                  <c:v>4170.0</c:v>
                </c:pt>
                <c:pt idx="3">
                  <c:v>6120.0</c:v>
                </c:pt>
                <c:pt idx="4">
                  <c:v>10566.0</c:v>
                </c:pt>
                <c:pt idx="5">
                  <c:v>17554.0</c:v>
                </c:pt>
                <c:pt idx="6">
                  <c:v>25039.0</c:v>
                </c:pt>
                <c:pt idx="7">
                  <c:v>32643.0</c:v>
                </c:pt>
              </c:numCache>
            </c:numRef>
          </c:val>
        </c:ser>
        <c:dLbls>
          <c:showLegendKey val="0"/>
          <c:showVal val="0"/>
          <c:showCatName val="0"/>
          <c:showSerName val="0"/>
          <c:showPercent val="0"/>
          <c:showBubbleSize val="0"/>
        </c:dLbls>
        <c:gapWidth val="150"/>
        <c:shape val="box"/>
        <c:axId val="-1959028712"/>
        <c:axId val="-1960037976"/>
        <c:axId val="0"/>
      </c:bar3DChart>
      <c:catAx>
        <c:axId val="-1959028712"/>
        <c:scaling>
          <c:orientation val="minMax"/>
        </c:scaling>
        <c:delete val="0"/>
        <c:axPos val="b"/>
        <c:numFmt formatCode="General" sourceLinked="1"/>
        <c:majorTickMark val="out"/>
        <c:minorTickMark val="none"/>
        <c:tickLblPos val="nextTo"/>
        <c:crossAx val="-1960037976"/>
        <c:crosses val="autoZero"/>
        <c:auto val="1"/>
        <c:lblAlgn val="ctr"/>
        <c:lblOffset val="100"/>
        <c:noMultiLvlLbl val="0"/>
      </c:catAx>
      <c:valAx>
        <c:axId val="-1960037976"/>
        <c:scaling>
          <c:orientation val="minMax"/>
        </c:scaling>
        <c:delete val="0"/>
        <c:axPos val="l"/>
        <c:majorGridlines/>
        <c:numFmt formatCode="_(* #,##0_);_(* \(#,##0\);_(* &quot;-&quot;??_);_(@_)" sourceLinked="1"/>
        <c:majorTickMark val="out"/>
        <c:minorTickMark val="none"/>
        <c:tickLblPos val="nextTo"/>
        <c:txPr>
          <a:bodyPr/>
          <a:lstStyle/>
          <a:p>
            <a:pPr>
              <a:defRPr sz="1200"/>
            </a:pPr>
            <a:endParaRPr lang="en-US"/>
          </a:p>
        </c:txPr>
        <c:crossAx val="-1959028712"/>
        <c:crosses val="autoZero"/>
        <c:crossBetween val="between"/>
      </c:valAx>
    </c:plotArea>
    <c:legend>
      <c:legendPos val="r"/>
      <c:layout>
        <c:manualLayout>
          <c:xMode val="edge"/>
          <c:yMode val="edge"/>
          <c:x val="0.8624008005414"/>
          <c:y val="0.447509685382217"/>
          <c:w val="0.127490243709044"/>
          <c:h val="0.104980629235569"/>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u="sng" dirty="0"/>
              <a:t>German Solar PV Capacity Installed in 2010</a:t>
            </a:r>
          </a:p>
        </c:rich>
      </c:tx>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16924978127734"/>
          <c:y val="0.12299465240642"/>
          <c:w val="0.856509623797025"/>
          <c:h val="0.783199590859964"/>
        </c:manualLayout>
      </c:layout>
      <c:bar3DChart>
        <c:barDir val="col"/>
        <c:grouping val="clustered"/>
        <c:varyColors val="0"/>
        <c:ser>
          <c:idx val="0"/>
          <c:order val="0"/>
          <c:invertIfNegative val="0"/>
          <c:cat>
            <c:strRef>
              <c:f>summary!$B$8:$B$12</c:f>
              <c:strCache>
                <c:ptCount val="5"/>
                <c:pt idx="0">
                  <c:v>up to 10 kW</c:v>
                </c:pt>
                <c:pt idx="1">
                  <c:v>10 to 30 kW</c:v>
                </c:pt>
                <c:pt idx="2">
                  <c:v>30 to 100 kW</c:v>
                </c:pt>
                <c:pt idx="3">
                  <c:v>100 kW to 1 MW</c:v>
                </c:pt>
                <c:pt idx="4">
                  <c:v>over 1 MW</c:v>
                </c:pt>
              </c:strCache>
            </c:strRef>
          </c:cat>
          <c:val>
            <c:numRef>
              <c:f>summary!$C$8:$C$12</c:f>
              <c:numCache>
                <c:formatCode>_(* #,##0_);_(* \(#,##0\);_(* "-"??_);_(@_)</c:formatCode>
                <c:ptCount val="5"/>
                <c:pt idx="0">
                  <c:v>688186.1510000275</c:v>
                </c:pt>
                <c:pt idx="1">
                  <c:v>1.92888567599999E6</c:v>
                </c:pt>
                <c:pt idx="2">
                  <c:v>1.72196895E6</c:v>
                </c:pt>
                <c:pt idx="3">
                  <c:v>1.665573724E6</c:v>
                </c:pt>
                <c:pt idx="4">
                  <c:v>1.403664866E6</c:v>
                </c:pt>
              </c:numCache>
            </c:numRef>
          </c:val>
        </c:ser>
        <c:dLbls>
          <c:showLegendKey val="0"/>
          <c:showVal val="0"/>
          <c:showCatName val="0"/>
          <c:showSerName val="0"/>
          <c:showPercent val="0"/>
          <c:showBubbleSize val="0"/>
        </c:dLbls>
        <c:gapWidth val="150"/>
        <c:shape val="box"/>
        <c:axId val="-1323036296"/>
        <c:axId val="-1959003880"/>
        <c:axId val="0"/>
      </c:bar3DChart>
      <c:catAx>
        <c:axId val="-1323036296"/>
        <c:scaling>
          <c:orientation val="minMax"/>
        </c:scaling>
        <c:delete val="0"/>
        <c:axPos val="b"/>
        <c:numFmt formatCode="General" sourceLinked="1"/>
        <c:majorTickMark val="out"/>
        <c:minorTickMark val="none"/>
        <c:tickLblPos val="nextTo"/>
        <c:txPr>
          <a:bodyPr/>
          <a:lstStyle/>
          <a:p>
            <a:pPr>
              <a:defRPr sz="1400"/>
            </a:pPr>
            <a:endParaRPr lang="en-US"/>
          </a:p>
        </c:txPr>
        <c:crossAx val="-1959003880"/>
        <c:crosses val="autoZero"/>
        <c:auto val="1"/>
        <c:lblAlgn val="ctr"/>
        <c:lblOffset val="100"/>
        <c:noMultiLvlLbl val="0"/>
      </c:catAx>
      <c:valAx>
        <c:axId val="-1959003880"/>
        <c:scaling>
          <c:orientation val="minMax"/>
        </c:scaling>
        <c:delete val="0"/>
        <c:axPos val="l"/>
        <c:majorGridlines/>
        <c:title>
          <c:tx>
            <c:rich>
              <a:bodyPr rot="-5400000" vert="horz"/>
              <a:lstStyle/>
              <a:p>
                <a:pPr>
                  <a:defRPr sz="1200" b="0"/>
                </a:pPr>
                <a:r>
                  <a:rPr lang="en-US" sz="1600" b="0" dirty="0" smtClean="0"/>
                  <a:t>MW</a:t>
                </a:r>
                <a:endParaRPr lang="en-US" sz="1600" b="0" dirty="0"/>
              </a:p>
            </c:rich>
          </c:tx>
          <c:layout>
            <c:manualLayout>
              <c:xMode val="edge"/>
              <c:yMode val="edge"/>
              <c:x val="0.0244121828521435"/>
              <c:y val="0.519545433975925"/>
            </c:manualLayout>
          </c:layout>
          <c:overlay val="0"/>
          <c:spPr>
            <a:noFill/>
            <a:ln w="25400">
              <a:noFill/>
            </a:ln>
          </c:spPr>
        </c:title>
        <c:numFmt formatCode="_(* #,##0_);_(* \(#,##0\);_(* &quot;-&quot;??_);_(@_)" sourceLinked="1"/>
        <c:majorTickMark val="out"/>
        <c:minorTickMark val="none"/>
        <c:tickLblPos val="nextTo"/>
        <c:txPr>
          <a:bodyPr/>
          <a:lstStyle/>
          <a:p>
            <a:pPr>
              <a:defRPr sz="1400"/>
            </a:pPr>
            <a:endParaRPr lang="en-US"/>
          </a:p>
        </c:txPr>
        <c:crossAx val="-1323036296"/>
        <c:crosses val="autoZero"/>
        <c:crossBetween val="between"/>
        <c:dispUnits>
          <c:builtInUnit val="thousands"/>
        </c:dispUnits>
      </c:valAx>
      <c:spPr>
        <a:noFill/>
        <a:ln w="25400">
          <a:no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F7D5E52-5D29-FC43-8E84-1FA8FB2DC070}" type="datetimeFigureOut">
              <a:rPr lang="en-US"/>
              <a:pPr/>
              <a:t>6/10/16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6C76836-488C-5147-A59A-8D24D133BBC1}" type="slidenum">
              <a:rPr lang="en-US"/>
              <a:pPr/>
              <a:t>‹#›</a:t>
            </a:fld>
            <a:endParaRPr lang="en-US"/>
          </a:p>
        </p:txBody>
      </p:sp>
    </p:spTree>
    <p:extLst>
      <p:ext uri="{BB962C8B-B14F-4D97-AF65-F5344CB8AC3E}">
        <p14:creationId xmlns:p14="http://schemas.microsoft.com/office/powerpoint/2010/main" val="315000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641C361-0491-3941-AE85-7FE72BBEEA8D}" type="datetimeFigureOut">
              <a:rPr lang="en-US"/>
              <a:pPr/>
              <a:t>6/10/16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7EE6628-1763-0F48-BE67-BEBC5F9B365A}" type="slidenum">
              <a:rPr lang="en-US"/>
              <a:pPr/>
              <a:t>‹#›</a:t>
            </a:fld>
            <a:endParaRPr lang="en-US"/>
          </a:p>
        </p:txBody>
      </p:sp>
    </p:spTree>
    <p:extLst>
      <p:ext uri="{BB962C8B-B14F-4D97-AF65-F5344CB8AC3E}">
        <p14:creationId xmlns:p14="http://schemas.microsoft.com/office/powerpoint/2010/main" val="166422591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1351">
              <a:defRPr/>
            </a:pPr>
            <a:fld id="{F6430095-C63B-4218-B85F-DEFDD5F2AA56}" type="slidenum">
              <a:rPr lang="en-US">
                <a:solidFill>
                  <a:prstClr val="black"/>
                </a:solidFill>
              </a:rPr>
              <a:pPr defTabSz="901351">
                <a:defRPr/>
              </a:pPr>
              <a:t>1</a:t>
            </a:fld>
            <a:endParaRPr lang="en-US" dirty="0">
              <a:solidFill>
                <a:prstClr val="black"/>
              </a:solidFill>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defTabSz="890632"/>
            <a:r>
              <a:rPr lang="en-US" dirty="0" smtClean="0">
                <a:latin typeface="Times New Roman" pitchFamily="18" charset="0"/>
                <a:cs typeface="Times New Roman" pitchFamily="18" charset="0"/>
              </a:rPr>
              <a:t>Germany</a:t>
            </a:r>
            <a:r>
              <a:rPr lang="en-US" baseline="0" dirty="0" smtClean="0">
                <a:latin typeface="Times New Roman" pitchFamily="18" charset="0"/>
                <a:cs typeface="Times New Roman" pitchFamily="18" charset="0"/>
              </a:rPr>
              <a:t> is the best example we currently have to show the efficacy of CLEAN Programs and the WDG market.  If there is any confusion, Germany is in green and California—known as the leading market it the U.S.–is in red.  It is astonishing that Germany is adding 11 times more solar than California even though California has a 70% better resource.  </a:t>
            </a:r>
            <a:endParaRPr lang="en-US" dirty="0" smtClean="0">
              <a:latin typeface="Times New Roman" pitchFamily="18" charset="0"/>
              <a:cs typeface="Times New Roman" pitchFamily="18" charset="0"/>
            </a:endParaRPr>
          </a:p>
          <a:p>
            <a:pPr defTabSz="890632"/>
            <a:r>
              <a:rPr lang="en-US" dirty="0" smtClean="0">
                <a:latin typeface="Times New Roman" pitchFamily="18" charset="0"/>
                <a:cs typeface="Times New Roman" pitchFamily="18" charset="0"/>
              </a:rPr>
              <a:t>Rooftop solar in Germany </a:t>
            </a:r>
            <a:r>
              <a:rPr lang="en-US" u="sng" dirty="0" smtClean="0">
                <a:latin typeface="Times New Roman" pitchFamily="18" charset="0"/>
                <a:cs typeface="Times New Roman" pitchFamily="18" charset="0"/>
              </a:rPr>
              <a:t>today</a:t>
            </a:r>
            <a:r>
              <a:rPr lang="en-US" dirty="0" smtClean="0">
                <a:latin typeface="Times New Roman" pitchFamily="18" charset="0"/>
                <a:cs typeface="Times New Roman" pitchFamily="18" charset="0"/>
              </a:rPr>
              <a:t> is priced at the California-equivalent of </a:t>
            </a:r>
            <a:r>
              <a:rPr lang="en-US" u="sng" dirty="0" smtClean="0">
                <a:latin typeface="Times New Roman" pitchFamily="18" charset="0"/>
                <a:cs typeface="Times New Roman" pitchFamily="18" charset="0"/>
              </a:rPr>
              <a:t>7-10 cents/kWh</a:t>
            </a:r>
            <a:r>
              <a:rPr lang="en-US" dirty="0" smtClean="0">
                <a:latin typeface="Times New Roman" pitchFamily="18" charset="0"/>
                <a:cs typeface="Times New Roman" pitchFamily="18" charset="0"/>
              </a:rPr>
              <a:t>, which would be the most cost-effective resource deployed in California.  </a:t>
            </a:r>
          </a:p>
          <a:p>
            <a:pPr defTabSz="890632"/>
            <a:endParaRPr lang="en-US" dirty="0" smtClean="0">
              <a:latin typeface="Times New Roman" pitchFamily="18" charset="0"/>
              <a:cs typeface="Times New Roman" pitchFamily="18" charset="0"/>
            </a:endParaRPr>
          </a:p>
          <a:p>
            <a:pPr defTabSz="890632"/>
            <a:r>
              <a:rPr lang="en-US" dirty="0" smtClean="0">
                <a:latin typeface="Times New Roman" pitchFamily="18" charset="0"/>
                <a:cs typeface="Times New Roman" pitchFamily="18" charset="0"/>
              </a:rPr>
              <a:t>Ground-based solar projects typically generate about 25% more kWh/W than rooftop projects, because they use tracking, which allows the panels to follow the sun throughout the day.  The net result is that ground-based projects are generally about 20% more cost-effective than rooftop projects.  The difference between the 25% and the 20% is that the O&amp;M costs for ground-based projects are a bit higher due to their moving parts.</a:t>
            </a:r>
          </a:p>
          <a:p>
            <a:pPr defTabSz="912541"/>
            <a:endParaRPr lang="en-US" dirty="0" smtClean="0"/>
          </a:p>
          <a:p>
            <a:pPr defTabSz="912541" fontAlgn="auto">
              <a:spcBef>
                <a:spcPts val="0"/>
              </a:spcBef>
              <a:spcAft>
                <a:spcPts val="0"/>
              </a:spcAft>
              <a:defRPr/>
            </a:pPr>
            <a:r>
              <a:rPr lang="en-US" dirty="0" smtClean="0"/>
              <a:t>(07_gp, 23</a:t>
            </a:r>
            <a:r>
              <a:rPr lang="en-US" baseline="0" dirty="0" smtClean="0"/>
              <a:t> Sep </a:t>
            </a:r>
            <a:r>
              <a:rPr lang="en-US" dirty="0" smtClean="0"/>
              <a:t>2013)</a:t>
            </a:r>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xfrm>
            <a:off x="1143000" y="685800"/>
            <a:ext cx="4572000" cy="3430588"/>
          </a:xfrm>
          <a:noFill/>
          <a:ln>
            <a:solidFill>
              <a:srgbClr val="000000"/>
            </a:solidFill>
            <a:miter lim="800000"/>
            <a:headEnd/>
            <a:tailEnd/>
          </a:ln>
        </p:spPr>
      </p:sp>
      <p:sp>
        <p:nvSpPr>
          <p:cNvPr id="57347" name="Rectangle 3"/>
          <p:cNvSpPr>
            <a:spLocks noGrp="1"/>
          </p:cNvSpPr>
          <p:nvPr>
            <p:ph type="body" idx="1"/>
          </p:nvPr>
        </p:nvSpPr>
        <p:spPr>
          <a:xfrm>
            <a:off x="685495" y="4344358"/>
            <a:ext cx="5487013" cy="4113169"/>
          </a:xfrm>
          <a:noFill/>
          <a:ln/>
        </p:spPr>
        <p:txBody>
          <a:bodyPr lIns="89217" tIns="44608" rIns="89217" bIns="44608"/>
          <a:lstStyle/>
          <a:p>
            <a:pPr eaLnBrk="1" hangingPunct="1">
              <a:spcBef>
                <a:spcPct val="0"/>
              </a:spcBef>
            </a:pPr>
            <a:r>
              <a:rPr lang="en-US" smtClean="0"/>
              <a:t>(cl_04a, 12 Jan 2012)</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Critics</a:t>
            </a:r>
            <a:r>
              <a:rPr lang="en-US" baseline="0" dirty="0" smtClean="0"/>
              <a:t> of Germany’s CLEAN Program tend to say that they are paying too much for renewable energy generation, but this chart shows that – using the appropriate conversion – they are paying less for solar than we pay for electricity almost anywhere in the U.S.  This conversion uses the U.S. tax incentives and solar resource.</a:t>
            </a:r>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5680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txBox="1">
            <a:spLocks noGrp="1"/>
          </p:cNvSpPr>
          <p:nvPr/>
        </p:nvSpPr>
        <p:spPr bwMode="auto">
          <a:xfrm>
            <a:off x="3884616" y="8685213"/>
            <a:ext cx="2971800" cy="457200"/>
          </a:xfrm>
          <a:prstGeom prst="rect">
            <a:avLst/>
          </a:prstGeom>
          <a:noFill/>
          <a:ln w="9525">
            <a:noFill/>
            <a:miter lim="800000"/>
            <a:headEnd/>
            <a:tailEnd/>
          </a:ln>
        </p:spPr>
        <p:txBody>
          <a:bodyPr lIns="91405" tIns="45702" rIns="91405" bIns="45702" anchor="b"/>
          <a:lstStyle/>
          <a:p>
            <a:pPr algn="r"/>
            <a:fld id="{7EA841E0-2D0D-4211-ACAE-C96B997E0FCF}" type="slidenum">
              <a:rPr lang="en-US" sz="1200">
                <a:latin typeface="Calibri" pitchFamily="34" charset="0"/>
              </a:rPr>
              <a:pPr algn="r"/>
              <a:t>18</a:t>
            </a:fld>
            <a:endParaRPr 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Here’s an example from our grid modeling work for the Water and Power Authority of the US Virgin Islands that shows how advanced inverters paired with local solar or storage can manage voltage issues.</a:t>
            </a:r>
          </a:p>
          <a:p>
            <a:endParaRPr lang="en-US" baseline="0" dirty="0" smtClean="0"/>
          </a:p>
          <a:p>
            <a:r>
              <a:rPr lang="en-US" baseline="0" dirty="0" smtClean="0"/>
              <a:t>High levels of solar PV can cause overvoltage.  In the top image, 20 MW of solar has no impact at 6am.  In the second image, 20MW of PV causes overvoltage at noon.  The third image shows that adding advanced inverters set at 0.9 power factor stabilizes voltage under the same conditions above.</a:t>
            </a:r>
          </a:p>
          <a:p>
            <a:endParaRPr lang="en-US" baseline="0" dirty="0" smtClean="0"/>
          </a:p>
          <a:p>
            <a:r>
              <a:rPr lang="en-US" dirty="0">
                <a:ea typeface="+mn-ea"/>
              </a:rPr>
              <a:t>It is worth noting that 20 MW PV means that the PV would essentially be powering the entire Island of St. John at noon on the modeled day.  St. John has an average load of about 10 MW and achieving the 25% threshold requires about 12 </a:t>
            </a:r>
            <a:r>
              <a:rPr lang="en-US" dirty="0" err="1">
                <a:ea typeface="+mn-ea"/>
              </a:rPr>
              <a:t>MWdc</a:t>
            </a:r>
            <a:r>
              <a:rPr lang="en-US" dirty="0">
                <a:ea typeface="+mn-ea"/>
              </a:rPr>
              <a:t> of PV.  It is also worth noting that the 20 MW of PV has been evenly spread across the three feeders. </a:t>
            </a:r>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21</a:t>
            </a:fld>
            <a:endParaRPr lang="en-US"/>
          </a:p>
        </p:txBody>
      </p:sp>
    </p:spTree>
    <p:extLst>
      <p:ext uri="{BB962C8B-B14F-4D97-AF65-F5344CB8AC3E}">
        <p14:creationId xmlns:p14="http://schemas.microsoft.com/office/powerpoint/2010/main" val="2474672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lvl="2" defTabSz="457141">
              <a:defRPr/>
            </a:pPr>
            <a:r>
              <a:rPr lang="en-US" b="1" baseline="0" dirty="0" smtClean="0"/>
              <a:t>Commercial &amp; Industrial customers offer the most cost-effective programs for utilities and communities due to their size, location, and matching load profiles, plus motivation to stabilize energy costs. </a:t>
            </a:r>
          </a:p>
          <a:p>
            <a:pPr marL="0" lvl="2" defTabSz="457141">
              <a:defRPr/>
            </a:pPr>
            <a:endParaRPr lang="en-US" b="1" baseline="0" dirty="0" smtClean="0"/>
          </a:p>
          <a:p>
            <a:pPr marL="0" lvl="2" defTabSz="457141">
              <a:defRPr/>
            </a:pPr>
            <a:r>
              <a:rPr lang="en-US" b="1" baseline="0" dirty="0" smtClean="0"/>
              <a:t>Via a robust and focused program, utilities and communities can take advantage of this customer category to accelerate and optimize DG/DERs.</a:t>
            </a:r>
          </a:p>
          <a:p>
            <a:pPr marL="0" lvl="2" defTabSz="457141">
              <a:defRPr/>
            </a:pPr>
            <a:endParaRPr lang="en-US" baseline="0" dirty="0" smtClean="0"/>
          </a:p>
          <a:p>
            <a:pPr marL="0" lvl="2" defTabSz="457141" fontAlgn="auto">
              <a:spcBef>
                <a:spcPts val="0"/>
              </a:spcBef>
              <a:spcAft>
                <a:spcPts val="0"/>
              </a:spcAft>
              <a:defRPr/>
            </a:pPr>
            <a:r>
              <a:rPr lang="en-US" baseline="0" dirty="0" smtClean="0"/>
              <a:t>Considerations:</a:t>
            </a:r>
          </a:p>
          <a:p>
            <a:pPr marL="0" lvl="2" defTabSz="457141" fontAlgn="auto">
              <a:spcBef>
                <a:spcPts val="0"/>
              </a:spcBef>
              <a:spcAft>
                <a:spcPts val="0"/>
              </a:spcAft>
              <a:defRPr/>
            </a:pPr>
            <a:endParaRPr lang="en-US" baseline="0" dirty="0" smtClean="0"/>
          </a:p>
          <a:p>
            <a:pPr marL="0" lvl="2" defTabSz="457141" fontAlgn="auto">
              <a:spcBef>
                <a:spcPts val="0"/>
              </a:spcBef>
              <a:spcAft>
                <a:spcPts val="0"/>
              </a:spcAft>
              <a:defRPr/>
            </a:pPr>
            <a:r>
              <a:rPr lang="en-US" baseline="0" dirty="0" smtClean="0"/>
              <a:t>Feeders are connected within each substation.  This enables sharing energy across feeders and thus across customers and customer types.</a:t>
            </a:r>
          </a:p>
          <a:p>
            <a:pPr marL="0" lvl="2" defTabSz="457141" fontAlgn="auto">
              <a:spcBef>
                <a:spcPts val="0"/>
              </a:spcBef>
              <a:spcAft>
                <a:spcPts val="0"/>
              </a:spcAft>
              <a:defRPr/>
            </a:pPr>
            <a:endParaRPr lang="en-US" baseline="0" dirty="0" smtClean="0"/>
          </a:p>
          <a:p>
            <a:pPr marL="0" lvl="2" defTabSz="457141" fontAlgn="auto">
              <a:spcBef>
                <a:spcPts val="0"/>
              </a:spcBef>
              <a:spcAft>
                <a:spcPts val="0"/>
              </a:spcAft>
              <a:defRPr/>
            </a:pPr>
            <a:r>
              <a:rPr lang="en-US" baseline="0" dirty="0" smtClean="0"/>
              <a:t>Each urban/suburban substation or set of substations can find the most optimal mix between the three primary customer types:  Commercial, Industrial, Residential.</a:t>
            </a:r>
          </a:p>
          <a:p>
            <a:pPr marL="0" lvl="2" defTabSz="457141">
              <a:defRPr/>
            </a:pPr>
            <a:endParaRPr lang="en-US" baseline="0" dirty="0" smtClean="0"/>
          </a:p>
          <a:p>
            <a:pPr marL="0" lvl="2" defTabSz="457141">
              <a:defRPr/>
            </a:pPr>
            <a:r>
              <a:rPr lang="en-US" baseline="0" dirty="0" smtClean="0"/>
              <a:t>Both weekday and weekend load profiles must be considered.  In general, during weekday daytimes when residential load is low and C&amp;I load is high, a good portion or all of the C&amp;I daytime PV generation can be consumed “hyper-locally” by C&amp;I customers, either directly or via sharing energy across those customers.  During the weekends, C&amp;I customers may use less daytime load which can then be shared more broadly with local residential customers who often use more load during weekend daytimes than weekday daytimes.</a:t>
            </a:r>
          </a:p>
          <a:p>
            <a:pPr marL="0" lvl="2" defTabSz="457141">
              <a:defRPr/>
            </a:pPr>
            <a:endParaRPr lang="en-US" baseline="0" dirty="0" smtClean="0"/>
          </a:p>
          <a:p>
            <a:pPr marL="0" lvl="2" defTabSz="457141">
              <a:defRPr/>
            </a:pPr>
            <a:r>
              <a:rPr lang="en-US" baseline="0" dirty="0" smtClean="0"/>
              <a:t>Multi-dwelling units can be bundled with C&amp;I given the larger rooftops and loads; however, the load profiles will match residential, not C&amp;I.</a:t>
            </a:r>
          </a:p>
          <a:p>
            <a:pPr marL="0" lvl="2" defTabSz="457141">
              <a:defRPr/>
            </a:pPr>
            <a:endParaRPr lang="en-US" baseline="0" dirty="0" smtClean="0"/>
          </a:p>
          <a:p>
            <a:pPr marL="0" lvl="2" defTabSz="457141">
              <a:defRPr/>
            </a:pPr>
            <a:endParaRPr lang="en-US" baseline="0"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22</a:t>
            </a:fld>
            <a:endParaRPr lang="en-US"/>
          </a:p>
        </p:txBody>
      </p:sp>
    </p:spTree>
    <p:extLst>
      <p:ext uri="{BB962C8B-B14F-4D97-AF65-F5344CB8AC3E}">
        <p14:creationId xmlns:p14="http://schemas.microsoft.com/office/powerpoint/2010/main" val="88747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41">
              <a:defRPr/>
            </a:pPr>
            <a:r>
              <a:rPr lang="en-US" dirty="0">
                <a:solidFill>
                  <a:srgbClr val="000000"/>
                </a:solidFill>
              </a:rPr>
              <a:t>Completed in mid-April 2015</a:t>
            </a:r>
            <a:endParaRPr lang="en-US" sz="900" b="1"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AF5054D5-C255-0049-A5CA-F1008F861FDF}" type="slidenum">
              <a:rPr lang="en-US" smtClean="0"/>
              <a:pPr/>
              <a:t>23</a:t>
            </a:fld>
            <a:endParaRPr lang="en-US"/>
          </a:p>
        </p:txBody>
      </p:sp>
    </p:spTree>
    <p:extLst>
      <p:ext uri="{BB962C8B-B14F-4D97-AF65-F5344CB8AC3E}">
        <p14:creationId xmlns:p14="http://schemas.microsoft.com/office/powerpoint/2010/main" val="99423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Clean Coalition is currently working on the</a:t>
            </a:r>
            <a:r>
              <a:rPr lang="en-US" dirty="0" smtClean="0"/>
              <a:t> Hunters Point Project,</a:t>
            </a:r>
            <a:r>
              <a:rPr lang="en-US" baseline="0" dirty="0" smtClean="0"/>
              <a:t> a Community </a:t>
            </a:r>
            <a:r>
              <a:rPr lang="en-US" baseline="0" dirty="0" err="1" smtClean="0"/>
              <a:t>Microgrid</a:t>
            </a:r>
            <a:r>
              <a:rPr lang="en-US" baseline="0" dirty="0" smtClean="0"/>
              <a:t> Initiative project in collaboration with Pacific Gas &amp; Electric.  This project will serve 25% of total energy consumed at the substation with local renewables, balanced with dynamic grid solutions like advanced inverters, demand response, and energy storage.</a:t>
            </a:r>
          </a:p>
          <a:p>
            <a:pPr marL="0" lvl="2" defTabSz="457141">
              <a:defRPr/>
            </a:pPr>
            <a:endParaRPr lang="en-US" baseline="0" dirty="0" smtClean="0"/>
          </a:p>
          <a:p>
            <a:pPr marL="0" lvl="2" defTabSz="457141" fontAlgn="auto">
              <a:spcBef>
                <a:spcPts val="0"/>
              </a:spcBef>
              <a:spcAft>
                <a:spcPts val="0"/>
              </a:spcAft>
              <a:defRPr/>
            </a:pPr>
            <a:r>
              <a:rPr lang="en-US" dirty="0" smtClean="0"/>
              <a:t>The Hunters Point substation serves the </a:t>
            </a:r>
            <a:r>
              <a:rPr lang="en-US" baseline="0" dirty="0" err="1" smtClean="0"/>
              <a:t>Bayview</a:t>
            </a:r>
            <a:r>
              <a:rPr lang="en-US" baseline="0" dirty="0" smtClean="0"/>
              <a:t>-Hunters Point area of San Francisco, one of the most disadvantaged communities of the Bay Area.  The area includes a former naval shipyard that was designated a federal superfund site.  This gives us the opportunity to show how increasing local renewables and modernizing the grid can create major economic benefits for a disadvantaged community.   </a:t>
            </a:r>
            <a:r>
              <a:rPr lang="en-US" dirty="0" smtClean="0"/>
              <a:t>At the same time, the Hunters Point shipyard area will be redeveloped, which will enable a comparison of</a:t>
            </a:r>
            <a:r>
              <a:rPr lang="en-US" baseline="0" dirty="0" smtClean="0"/>
              <a:t> retrofitting</a:t>
            </a:r>
            <a:r>
              <a:rPr lang="en-US" dirty="0" smtClean="0"/>
              <a:t> the built area with new</a:t>
            </a:r>
            <a:r>
              <a:rPr lang="en-US" baseline="0" dirty="0" smtClean="0"/>
              <a:t> construction in the</a:t>
            </a:r>
            <a:r>
              <a:rPr lang="en-US" dirty="0" smtClean="0"/>
              <a:t> redeveloped area.  Note that</a:t>
            </a:r>
            <a:r>
              <a:rPr lang="en-US" baseline="0" dirty="0" smtClean="0"/>
              <a:t> most of the project (seven of nine feeders) is outside of the redevelopment zone, and we’re moving forward with the project right now, independent of the redevelopment timeline.</a:t>
            </a:r>
          </a:p>
          <a:p>
            <a:pPr marL="0" lvl="2" defTabSz="457141" fontAlgn="auto">
              <a:spcBef>
                <a:spcPts val="0"/>
              </a:spcBef>
              <a:spcAft>
                <a:spcPts val="0"/>
              </a:spcAft>
              <a:defRPr/>
            </a:pPr>
            <a:r>
              <a:rPr lang="en-US" baseline="0" dirty="0" smtClean="0"/>
              <a:t> </a:t>
            </a:r>
          </a:p>
          <a:p>
            <a:pPr marL="0" lvl="2" defTabSz="457141">
              <a:defRPr/>
            </a:pPr>
            <a:r>
              <a:rPr lang="en-US" baseline="0" dirty="0" smtClean="0"/>
              <a:t>The Clean Coalition team has already delivered a site plan showing the amount of potential for distributed generation from the most cost-effective locations – i.e. commercial and multifamily rooftops and parking lots – along with the expected costs of local renewables by type of site.  The team has also published an analysis of the economic, ratepayer and environmental benefits of the project, which is available on the Clean Coalition website. </a:t>
            </a:r>
          </a:p>
          <a:p>
            <a:pPr marL="0" lvl="2" defTabSz="457141">
              <a:defRPr/>
            </a:pPr>
            <a:endParaRPr lang="en-US" baseline="0" dirty="0" smtClean="0"/>
          </a:p>
          <a:p>
            <a:pPr marL="0" lvl="2" defTabSz="457141">
              <a:defRPr/>
            </a:pPr>
            <a:r>
              <a:rPr lang="en-US" baseline="0" dirty="0" smtClean="0"/>
              <a:t>Right now, the Clean Coalition team is deep in the </a:t>
            </a:r>
            <a:r>
              <a:rPr lang="en-US" baseline="0" dirty="0" err="1" smtClean="0"/>
              <a:t>powerflow</a:t>
            </a:r>
            <a:r>
              <a:rPr lang="en-US" baseline="0" dirty="0" smtClean="0"/>
              <a:t> modeling stage, working with data from our partner Pacific Gas &amp; Electric to add DG and dynamic grid solutions to the validated baseline power flow model.  We expect to complete this work in Q3.  Later this year, the team will use cost optimization tools to develop optimal portfolios of local resources based on both </a:t>
            </a:r>
            <a:r>
              <a:rPr lang="en-US" baseline="0" dirty="0" err="1" smtClean="0"/>
              <a:t>powerflow</a:t>
            </a:r>
            <a:r>
              <a:rPr lang="en-US" baseline="0" dirty="0" smtClean="0"/>
              <a:t> and costs.  We’ll deliver a full report of recommendations by the end of the year, completing Phase 1 of the project.  Phase 2 of the project will involve working with PG&amp;E, the City and County of San Francisco, California regulators, and local supporters to get the project deployed in 2015.  </a:t>
            </a:r>
          </a:p>
          <a:p>
            <a:pPr marL="0" lvl="2" defTabSz="457141">
              <a:defRPr/>
            </a:pPr>
            <a:endParaRPr lang="en-US" baseline="0" dirty="0" smtClean="0"/>
          </a:p>
          <a:p>
            <a:pPr marL="0" lvl="2" defTabSz="457141">
              <a:defRPr/>
            </a:pPr>
            <a:endParaRPr lang="en-US" baseline="0"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5844" name="Slide Number Placeholder 3"/>
          <p:cNvSpPr txBox="1">
            <a:spLocks noGrp="1"/>
          </p:cNvSpPr>
          <p:nvPr/>
        </p:nvSpPr>
        <p:spPr bwMode="auto">
          <a:xfrm>
            <a:off x="3884616" y="8685213"/>
            <a:ext cx="2971800" cy="457200"/>
          </a:xfrm>
          <a:prstGeom prst="rect">
            <a:avLst/>
          </a:prstGeom>
          <a:noFill/>
          <a:ln w="9525">
            <a:noFill/>
            <a:miter lim="800000"/>
            <a:headEnd/>
            <a:tailEnd/>
          </a:ln>
        </p:spPr>
        <p:txBody>
          <a:bodyPr lIns="91405" tIns="45702" rIns="91405" bIns="45702" anchor="b"/>
          <a:lstStyle/>
          <a:p>
            <a:pPr algn="r"/>
            <a:fld id="{7EA841E0-2D0D-4211-ACAE-C96B997E0FCF}" type="slidenum">
              <a:rPr lang="en-US" sz="1200">
                <a:latin typeface="Calibri" pitchFamily="34" charset="0"/>
              </a:rPr>
              <a:pPr algn="r"/>
              <a:t>2</a:t>
            </a:fld>
            <a:endParaRPr lang="en-US" sz="1200"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u="sng" dirty="0">
                <a:ea typeface="+mn-ea"/>
              </a:rPr>
              <a:t>ENERGY BENEFITS</a:t>
            </a:r>
          </a:p>
          <a:p>
            <a:endParaRPr lang="en-US" b="1" dirty="0">
              <a:ea typeface="+mn-ea"/>
            </a:endParaRPr>
          </a:p>
          <a:p>
            <a:pPr defTabSz="444993" fontAlgn="auto">
              <a:spcBef>
                <a:spcPts val="0"/>
              </a:spcBef>
              <a:spcAft>
                <a:spcPts val="0"/>
              </a:spcAft>
              <a:defRPr/>
            </a:pPr>
            <a:r>
              <a:rPr lang="en-US" b="1" dirty="0">
                <a:ea typeface="+mn-ea"/>
              </a:rPr>
              <a:t>Cost Parity via 20-year LCOE:</a:t>
            </a:r>
          </a:p>
          <a:p>
            <a:pPr defTabSz="444993" fontAlgn="auto">
              <a:spcBef>
                <a:spcPts val="0"/>
              </a:spcBef>
              <a:spcAft>
                <a:spcPts val="0"/>
              </a:spcAft>
              <a:defRPr/>
            </a:pPr>
            <a:endParaRPr lang="en-US" dirty="0">
              <a:ea typeface="+mn-ea"/>
            </a:endParaRPr>
          </a:p>
          <a:p>
            <a:pPr defTabSz="444993" fontAlgn="auto">
              <a:spcBef>
                <a:spcPts val="0"/>
              </a:spcBef>
              <a:spcAft>
                <a:spcPts val="0"/>
              </a:spcAft>
              <a:defRPr/>
            </a:pPr>
            <a:r>
              <a:rPr lang="en-US" dirty="0">
                <a:solidFill>
                  <a:srgbClr val="000000"/>
                </a:solidFill>
                <a:cs typeface="Arial" pitchFamily="34" charset="0"/>
              </a:rPr>
              <a:t>14.9</a:t>
            </a:r>
            <a:r>
              <a:rPr lang="en-US" dirty="0"/>
              <a:t>¢/kWh solar vs. $15.3¢/kWh new combined cycle natural gas, LCOE.  </a:t>
            </a:r>
            <a:r>
              <a:rPr lang="en-US" dirty="0">
                <a:ea typeface="+mn-ea"/>
              </a:rPr>
              <a:t>Modeling performed with NREL System Advisor Modeling (SAM) and </a:t>
            </a:r>
            <a:r>
              <a:rPr lang="en-US" dirty="0" err="1">
                <a:ea typeface="+mn-ea"/>
              </a:rPr>
              <a:t>PVWatts</a:t>
            </a:r>
            <a:r>
              <a:rPr lang="en-US" dirty="0">
                <a:ea typeface="+mn-ea"/>
              </a:rPr>
              <a:t> system design, using the mid-case scenario. For more details, see detailed LCOE slide later in deck.</a:t>
            </a:r>
          </a:p>
          <a:p>
            <a:endParaRPr lang="en-US" b="1" dirty="0">
              <a:ea typeface="+mn-ea"/>
            </a:endParaRPr>
          </a:p>
          <a:p>
            <a:r>
              <a:rPr lang="en-US" b="1" dirty="0">
                <a:ea typeface="+mn-ea"/>
              </a:rPr>
              <a:t>Local Energy Spend</a:t>
            </a:r>
          </a:p>
          <a:p>
            <a:endParaRPr lang="en-US" b="1" dirty="0">
              <a:ea typeface="+mn-ea"/>
            </a:endParaRPr>
          </a:p>
          <a:p>
            <a:pPr marL="166872" indent="-166872" defTabSz="444993" fontAlgn="auto">
              <a:spcBef>
                <a:spcPts val="0"/>
              </a:spcBef>
              <a:spcAft>
                <a:spcPts val="0"/>
              </a:spcAft>
              <a:buFont typeface="Arial"/>
              <a:buChar char="•"/>
              <a:defRPr/>
            </a:pPr>
            <a:r>
              <a:rPr lang="en-US" dirty="0">
                <a:ea typeface="+mn-ea"/>
              </a:rPr>
              <a:t>Based on 20 year average of $2,619,260 per year from </a:t>
            </a:r>
            <a:r>
              <a:rPr lang="en-US" dirty="0" err="1">
                <a:ea typeface="+mn-ea"/>
              </a:rPr>
              <a:t>avg</a:t>
            </a:r>
            <a:r>
              <a:rPr lang="en-US" dirty="0">
                <a:ea typeface="+mn-ea"/>
              </a:rPr>
              <a:t> output of 1484kWh/</a:t>
            </a:r>
            <a:r>
              <a:rPr lang="en-US" dirty="0" err="1">
                <a:ea typeface="+mn-ea"/>
              </a:rPr>
              <a:t>yr</a:t>
            </a:r>
            <a:r>
              <a:rPr lang="en-US" dirty="0">
                <a:ea typeface="+mn-ea"/>
              </a:rPr>
              <a:t> over that period</a:t>
            </a:r>
          </a:p>
          <a:p>
            <a:pPr marL="166872" indent="-166872" defTabSz="444993" fontAlgn="auto">
              <a:spcBef>
                <a:spcPts val="0"/>
              </a:spcBef>
              <a:spcAft>
                <a:spcPts val="0"/>
              </a:spcAft>
              <a:buFont typeface="Arial"/>
              <a:buChar char="•"/>
              <a:defRPr/>
            </a:pPr>
            <a:r>
              <a:rPr lang="en-US" dirty="0">
                <a:ea typeface="+mn-ea"/>
              </a:rPr>
              <a:t>$52M over 20 years per 10MW</a:t>
            </a:r>
          </a:p>
          <a:p>
            <a:endParaRPr lang="en-US" b="1" dirty="0">
              <a:ea typeface="+mn-ea"/>
            </a:endParaRPr>
          </a:p>
          <a:p>
            <a:r>
              <a:rPr lang="en-US" b="1" dirty="0">
                <a:ea typeface="+mn-ea"/>
              </a:rPr>
              <a:t>Avoided transmission access charges (TAC):</a:t>
            </a:r>
          </a:p>
          <a:p>
            <a:endParaRPr lang="en-US" b="1" dirty="0">
              <a:ea typeface="+mn-ea"/>
            </a:endParaRPr>
          </a:p>
          <a:p>
            <a:r>
              <a:rPr lang="en-US" dirty="0">
                <a:ea typeface="+mn-ea"/>
              </a:rPr>
              <a:t>Calculated from CAISO 2013 TAC schedule and infrastructure projections.  Note that the reductions in TAC are included in the LCOE</a:t>
            </a:r>
            <a:r>
              <a:rPr lang="en-US" dirty="0" smtClean="0">
                <a:effectLst/>
              </a:rPr>
              <a:t> comparison.</a:t>
            </a:r>
            <a:endParaRPr lang="en-US" b="1" dirty="0">
              <a:ea typeface="+mn-ea"/>
            </a:endParaRPr>
          </a:p>
          <a:p>
            <a:endParaRPr lang="en-US" b="1" dirty="0">
              <a:ea typeface="+mn-ea"/>
            </a:endParaRPr>
          </a:p>
          <a:p>
            <a:endParaRPr lang="en-US" b="1" dirty="0">
              <a:ea typeface="+mn-ea"/>
            </a:endParaRPr>
          </a:p>
          <a:p>
            <a:r>
              <a:rPr lang="en-US" b="1" dirty="0">
                <a:ea typeface="+mn-ea"/>
              </a:rPr>
              <a:t>Avoided Costs from New Transmission Capacity:</a:t>
            </a:r>
          </a:p>
          <a:p>
            <a:endParaRPr lang="en-US" dirty="0">
              <a:ea typeface="+mn-ea"/>
            </a:endParaRPr>
          </a:p>
          <a:p>
            <a:r>
              <a:rPr lang="en-US" dirty="0">
                <a:ea typeface="+mn-ea"/>
              </a:rPr>
              <a:t>Each 10 MW of added PV DG capacity will reduce the need for added transmission capacity investment by 0.05% relative to CAISO BAU projections and the related growth in TAC </a:t>
            </a:r>
            <a:r>
              <a:rPr lang="en-US" dirty="0" err="1">
                <a:ea typeface="+mn-ea"/>
              </a:rPr>
              <a:t>ratesResults</a:t>
            </a:r>
            <a:r>
              <a:rPr lang="en-US" dirty="0">
                <a:ea typeface="+mn-ea"/>
              </a:rPr>
              <a:t> in 0.0012¢/kWh reduction TAC rates applied to virtually all of the 254,000 </a:t>
            </a:r>
            <a:r>
              <a:rPr lang="en-US" dirty="0" err="1">
                <a:ea typeface="+mn-ea"/>
              </a:rPr>
              <a:t>GWh</a:t>
            </a:r>
            <a:r>
              <a:rPr lang="en-US" dirty="0">
                <a:ea typeface="+mn-ea"/>
              </a:rPr>
              <a:t> consumed within CAISO transmission system electricity by 2020</a:t>
            </a:r>
          </a:p>
          <a:p>
            <a:endParaRPr lang="en-US" dirty="0">
              <a:ea typeface="+mn-ea"/>
            </a:endParaRPr>
          </a:p>
          <a:p>
            <a:r>
              <a:rPr lang="en-US" b="1" dirty="0" smtClean="0">
                <a:effectLst/>
              </a:rPr>
              <a:t>Avoided Line Losses</a:t>
            </a:r>
            <a:endParaRPr lang="en-US" dirty="0" smtClean="0">
              <a:effectLst/>
            </a:endParaRPr>
          </a:p>
          <a:p>
            <a:r>
              <a:rPr lang="en-US" dirty="0">
                <a:ea typeface="+mn-ea"/>
              </a:rPr>
              <a:t>Based on PG&amp;E Bay Area reported line loss rates, combined avoided line losses from transmission and distribution due to distributed generation average 5%, or 789 </a:t>
            </a:r>
            <a:r>
              <a:rPr lang="en-US" dirty="0" err="1">
                <a:ea typeface="+mn-ea"/>
              </a:rPr>
              <a:t>MWh</a:t>
            </a:r>
            <a:r>
              <a:rPr lang="en-US" dirty="0">
                <a:ea typeface="+mn-ea"/>
              </a:rPr>
              <a:t> per year for each 10 MW of PV DG installed.  At an average current retail value of 15¢/kWh, the value of avoided losses is $118,350 per year, totaling $2,367,000 over 20 years.  </a:t>
            </a:r>
          </a:p>
          <a:p>
            <a:endParaRPr lang="en-US" dirty="0">
              <a:ea typeface="+mn-ea"/>
            </a:endParaRPr>
          </a:p>
          <a:p>
            <a:r>
              <a:rPr lang="en-US" dirty="0">
                <a:ea typeface="+mn-ea"/>
              </a:rPr>
              <a:t>Note that avoided lines losses are included in LCOE comparison.</a:t>
            </a:r>
          </a:p>
          <a:p>
            <a:endParaRPr lang="en-US" dirty="0">
              <a:ea typeface="+mn-ea"/>
            </a:endParaRPr>
          </a:p>
          <a:p>
            <a:endParaRPr lang="en-US" dirty="0">
              <a:ea typeface="+mn-ea"/>
            </a:endParaRPr>
          </a:p>
          <a:p>
            <a:r>
              <a:rPr lang="en-US" b="1" dirty="0">
                <a:ea typeface="+mn-ea"/>
              </a:rPr>
              <a:t>Avoided Costs in Local Power System Interruptions:</a:t>
            </a:r>
          </a:p>
          <a:p>
            <a:endParaRPr lang="en-US" dirty="0">
              <a:ea typeface="+mn-ea"/>
            </a:endParaRPr>
          </a:p>
          <a:p>
            <a:pPr defTabSz="444993" fontAlgn="auto">
              <a:spcBef>
                <a:spcPts val="0"/>
              </a:spcBef>
              <a:spcAft>
                <a:spcPts val="0"/>
              </a:spcAft>
              <a:defRPr/>
            </a:pPr>
            <a:r>
              <a:rPr lang="en-US" dirty="0">
                <a:ea typeface="+mn-ea"/>
              </a:rPr>
              <a:t>Based on PG&amp;E figures for Hunters Point outages, 10 MW of local DG would result in a 10% reduction in annual outages alone, or $304,000 per year, or $6M over a 20 year period.  50 MW would equal five times that, or $30M over 20 years. Source:  PG&amp;E 2012 Reliability Annual Report, DOE Interruption Cost Calculator - http://</a:t>
            </a:r>
            <a:r>
              <a:rPr lang="en-US" dirty="0" err="1">
                <a:ea typeface="+mn-ea"/>
              </a:rPr>
              <a:t>www.icecalculator.com</a:t>
            </a:r>
            <a:r>
              <a:rPr lang="en-US" dirty="0">
                <a:ea typeface="+mn-ea"/>
              </a:rPr>
              <a:t>/</a:t>
            </a:r>
          </a:p>
          <a:p>
            <a:endParaRPr lang="en-US" b="1" dirty="0">
              <a:ea typeface="+mn-ea"/>
            </a:endParaRPr>
          </a:p>
          <a:p>
            <a:endParaRPr lang="en-US" b="1" dirty="0">
              <a:ea typeface="+mn-ea"/>
            </a:endParaRPr>
          </a:p>
          <a:p>
            <a:r>
              <a:rPr lang="en-US" b="1" u="sng" dirty="0">
                <a:ea typeface="+mn-ea"/>
              </a:rPr>
              <a:t>ECONOMIC BENEFITS</a:t>
            </a:r>
          </a:p>
          <a:p>
            <a:endParaRPr lang="en-US" b="1" dirty="0">
              <a:ea typeface="+mn-ea"/>
            </a:endParaRPr>
          </a:p>
          <a:p>
            <a:r>
              <a:rPr lang="en-US" b="1" dirty="0">
                <a:ea typeface="+mn-ea"/>
              </a:rPr>
              <a:t>Private Investment + Operations &amp; Maintenance:  </a:t>
            </a:r>
          </a:p>
          <a:p>
            <a:endParaRPr lang="en-US" b="1" dirty="0">
              <a:ea typeface="+mn-ea"/>
            </a:endParaRPr>
          </a:p>
          <a:p>
            <a:r>
              <a:rPr lang="en-US" dirty="0">
                <a:ea typeface="+mn-ea"/>
              </a:rPr>
              <a:t>$200M investment over 20 years is comprised of near-term plus ongoing operations and maintenance as follows:</a:t>
            </a:r>
          </a:p>
          <a:p>
            <a:endParaRPr lang="en-US" dirty="0">
              <a:ea typeface="+mn-ea"/>
            </a:endParaRPr>
          </a:p>
          <a:p>
            <a:r>
              <a:rPr lang="en-US" dirty="0">
                <a:ea typeface="+mn-ea"/>
              </a:rPr>
              <a:t>1. $165M represents the private investment amount for a 50MW PV system over 20 Years, as follows:</a:t>
            </a:r>
          </a:p>
          <a:p>
            <a:pPr marL="166872" indent="-166872">
              <a:buFont typeface="Arial"/>
              <a:buChar char="•"/>
            </a:pPr>
            <a:r>
              <a:rPr lang="en-US" dirty="0">
                <a:ea typeface="+mn-ea"/>
              </a:rPr>
              <a:t>Installation &amp; Construction: $137M ($27.5M per 10 MW)</a:t>
            </a:r>
          </a:p>
          <a:p>
            <a:pPr marL="166872" indent="-166872">
              <a:buFont typeface="Arial"/>
              <a:buChar char="•"/>
            </a:pPr>
            <a:r>
              <a:rPr lang="en-US" dirty="0">
                <a:ea typeface="+mn-ea"/>
              </a:rPr>
              <a:t>Dynamic Grid Solutions @ 20% = $27,500</a:t>
            </a:r>
          </a:p>
          <a:p>
            <a:pPr marL="166872" indent="-166872">
              <a:buFont typeface="Arial"/>
              <a:buChar char="•"/>
            </a:pPr>
            <a:r>
              <a:rPr lang="en-US" dirty="0">
                <a:ea typeface="+mn-ea"/>
              </a:rPr>
              <a:t>Total = $165K</a:t>
            </a:r>
          </a:p>
          <a:p>
            <a:endParaRPr lang="en-US" b="1" dirty="0">
              <a:ea typeface="+mn-ea"/>
            </a:endParaRPr>
          </a:p>
          <a:p>
            <a:pPr marL="222496" indent="-222496">
              <a:buAutoNum type="arabicPeriod" startAt="2"/>
            </a:pPr>
            <a:r>
              <a:rPr lang="en-US" dirty="0">
                <a:ea typeface="+mn-ea"/>
              </a:rPr>
              <a:t>O&amp;M:  $35M represents the O&amp;M costs for a 50MW PV system over 20 years, as follows:</a:t>
            </a:r>
          </a:p>
          <a:p>
            <a:pPr marL="166872" indent="-166872">
              <a:buFont typeface="Arial"/>
              <a:buChar char="•"/>
            </a:pPr>
            <a:r>
              <a:rPr lang="en-US" dirty="0">
                <a:ea typeface="+mn-ea"/>
              </a:rPr>
              <a:t>O&amp;M adds $1.48M annually, or $29.7M over 20 years</a:t>
            </a:r>
          </a:p>
          <a:p>
            <a:pPr marL="166872" indent="-166872">
              <a:buFont typeface="Arial"/>
              <a:buChar char="•"/>
            </a:pPr>
            <a:r>
              <a:rPr lang="en-US" dirty="0">
                <a:ea typeface="+mn-ea"/>
              </a:rPr>
              <a:t>plus 20% or $5.9M for Dynamic Grid Solutions</a:t>
            </a:r>
          </a:p>
          <a:p>
            <a:pPr marL="166872" indent="-166872">
              <a:buFont typeface="Arial"/>
              <a:buChar char="•"/>
            </a:pPr>
            <a:r>
              <a:rPr lang="en-US" dirty="0">
                <a:ea typeface="+mn-ea"/>
              </a:rPr>
              <a:t>Total = $35.6M over 20 years.</a:t>
            </a:r>
          </a:p>
          <a:p>
            <a:endParaRPr lang="en-US" b="1" dirty="0">
              <a:ea typeface="+mn-ea"/>
            </a:endParaRPr>
          </a:p>
          <a:p>
            <a:endParaRPr lang="en-US" b="1" dirty="0">
              <a:ea typeface="+mn-ea"/>
            </a:endParaRPr>
          </a:p>
          <a:p>
            <a:r>
              <a:rPr lang="en-US" b="1" dirty="0">
                <a:ea typeface="+mn-ea"/>
              </a:rPr>
              <a:t>Local Employment and Economic Impact:</a:t>
            </a:r>
            <a:endParaRPr lang="en-US" dirty="0">
              <a:ea typeface="+mn-ea"/>
            </a:endParaRPr>
          </a:p>
          <a:p>
            <a:endParaRPr lang="en-US" dirty="0">
              <a:ea typeface="+mn-ea"/>
            </a:endParaRPr>
          </a:p>
          <a:p>
            <a:pPr defTabSz="444993" fontAlgn="auto">
              <a:spcBef>
                <a:spcPts val="0"/>
              </a:spcBef>
              <a:spcAft>
                <a:spcPts val="0"/>
              </a:spcAft>
              <a:defRPr/>
            </a:pPr>
            <a:r>
              <a:rPr lang="en-US" dirty="0">
                <a:ea typeface="+mn-ea"/>
              </a:rPr>
              <a:t>Specific to MTA – Metropolitan Region.</a:t>
            </a:r>
          </a:p>
          <a:p>
            <a:endParaRPr lang="en-US" dirty="0">
              <a:ea typeface="+mn-ea"/>
            </a:endParaRPr>
          </a:p>
          <a:p>
            <a:r>
              <a:rPr lang="en-US" dirty="0">
                <a:ea typeface="+mn-ea"/>
              </a:rPr>
              <a:t>Refers to PV installed in San Francisco at an average installed cost of $2.75/W(dc) (before taxes and incentives).</a:t>
            </a:r>
          </a:p>
          <a:p>
            <a:r>
              <a:rPr lang="en-US" dirty="0">
                <a:ea typeface="+mn-ea"/>
              </a:rPr>
              <a:t> </a:t>
            </a:r>
          </a:p>
          <a:p>
            <a:pPr defTabSz="444993" fontAlgn="auto">
              <a:spcBef>
                <a:spcPts val="0"/>
              </a:spcBef>
              <a:spcAft>
                <a:spcPts val="0"/>
              </a:spcAft>
              <a:defRPr/>
            </a:pPr>
            <a:r>
              <a:rPr lang="en-US" dirty="0">
                <a:ea typeface="+mn-ea"/>
              </a:rPr>
              <a:t>Local economic output is calculated as the value of expenditures on goods and services resulting from the project and captured within the study area, and excludes expenditures outside the region, such as to module manufacturers. During operating years local economic output is comprised of payments made </a:t>
            </a:r>
            <a:r>
              <a:rPr lang="en-US" u="sng" dirty="0">
                <a:ea typeface="+mn-ea"/>
              </a:rPr>
              <a:t>by</a:t>
            </a:r>
            <a:r>
              <a:rPr lang="en-US" dirty="0">
                <a:ea typeface="+mn-ea"/>
              </a:rPr>
              <a:t> project owners, including the portion of project debt payments made to lenders located within the local analysis area. Payments including incentives, refunds, or revenues </a:t>
            </a:r>
            <a:r>
              <a:rPr lang="en-US" u="sng" dirty="0">
                <a:ea typeface="+mn-ea"/>
              </a:rPr>
              <a:t>to</a:t>
            </a:r>
            <a:r>
              <a:rPr lang="en-US" dirty="0">
                <a:ea typeface="+mn-ea"/>
              </a:rPr>
              <a:t> project owners from the sale of energy produced by installed facilities are not included.</a:t>
            </a:r>
          </a:p>
          <a:p>
            <a:pPr defTabSz="444993" fontAlgn="auto">
              <a:spcBef>
                <a:spcPts val="0"/>
              </a:spcBef>
              <a:spcAft>
                <a:spcPts val="0"/>
              </a:spcAft>
              <a:defRPr/>
            </a:pPr>
            <a:endParaRPr lang="en-US" dirty="0">
              <a:ea typeface="+mn-ea"/>
            </a:endParaRPr>
          </a:p>
          <a:p>
            <a:r>
              <a:rPr lang="en-US" dirty="0">
                <a:ea typeface="+mn-ea"/>
              </a:rPr>
              <a:t>Economic activity in input-output models is assessed in three categories:</a:t>
            </a:r>
          </a:p>
          <a:p>
            <a:pPr marL="166872" indent="-166872">
              <a:buFont typeface="Arial"/>
              <a:buChar char="•"/>
            </a:pPr>
            <a:r>
              <a:rPr lang="en-US" dirty="0">
                <a:ea typeface="+mn-ea"/>
              </a:rPr>
              <a:t>Salaries and wages for the project on-site labor and direct professional services    </a:t>
            </a:r>
          </a:p>
          <a:p>
            <a:pPr marL="166872" indent="-166872">
              <a:buFont typeface="Arial"/>
              <a:buChar char="•"/>
            </a:pPr>
            <a:r>
              <a:rPr lang="en-US" dirty="0">
                <a:ea typeface="+mn-ea"/>
              </a:rPr>
              <a:t>Local supply chain revenue related to materials acquisition, manufacture and services, including the local share of revenues from project financing and investment</a:t>
            </a:r>
          </a:p>
          <a:p>
            <a:pPr marL="166872" indent="-166872">
              <a:buFont typeface="Arial"/>
              <a:buChar char="•"/>
            </a:pPr>
            <a:r>
              <a:rPr lang="en-US" dirty="0">
                <a:ea typeface="+mn-ea"/>
              </a:rPr>
              <a:t>Induced impacts in the local economy that result from workers salaries and wages</a:t>
            </a:r>
          </a:p>
          <a:p>
            <a:endParaRPr lang="en-US" dirty="0">
              <a:ea typeface="+mn-ea"/>
            </a:endParaRPr>
          </a:p>
          <a:p>
            <a:r>
              <a:rPr lang="en-US" dirty="0">
                <a:ea typeface="+mn-ea"/>
              </a:rPr>
              <a:t>The model’s “output” is the sum of the above three categories for construction and for operations. State-specific multipliers and personal spending patterns are used to derive the results.</a:t>
            </a:r>
          </a:p>
          <a:p>
            <a:endParaRPr lang="en-US" dirty="0">
              <a:ea typeface="+mn-ea"/>
            </a:endParaRPr>
          </a:p>
          <a:p>
            <a:r>
              <a:rPr lang="en-US" dirty="0">
                <a:ea typeface="+mn-ea"/>
              </a:rPr>
              <a:t>Near-term Job years of regional local employment from construction and installation.  Ongoing job years in operation and maintenance over 25 years of operation. </a:t>
            </a:r>
          </a:p>
          <a:p>
            <a:endParaRPr lang="en-US" dirty="0">
              <a:ea typeface="+mn-ea"/>
            </a:endParaRPr>
          </a:p>
          <a:p>
            <a:r>
              <a:rPr lang="en-US" dirty="0">
                <a:ea typeface="+mn-ea"/>
              </a:rPr>
              <a:t>Local wages in construction &amp; installation.</a:t>
            </a:r>
          </a:p>
          <a:p>
            <a:endParaRPr lang="en-US" dirty="0">
              <a:ea typeface="+mn-ea"/>
            </a:endParaRPr>
          </a:p>
          <a:p>
            <a:r>
              <a:rPr lang="en-US" dirty="0">
                <a:ea typeface="+mn-ea"/>
              </a:rPr>
              <a:t>The SF successor RDA estimates that 50% of the jobs and economic output will be captured within the boundaries of the city</a:t>
            </a:r>
          </a:p>
          <a:p>
            <a:endParaRPr lang="en-US" dirty="0">
              <a:ea typeface="+mn-ea"/>
            </a:endParaRPr>
          </a:p>
          <a:p>
            <a:pPr defTabSz="444993" fontAlgn="auto">
              <a:spcBef>
                <a:spcPts val="0"/>
              </a:spcBef>
              <a:spcAft>
                <a:spcPts val="0"/>
              </a:spcAft>
              <a:defRPr/>
            </a:pPr>
            <a:r>
              <a:rPr lang="en-US" dirty="0">
                <a:ea typeface="+mn-ea"/>
              </a:rPr>
              <a:t>Equipment and material sales will generate tax revenue as indicated.</a:t>
            </a:r>
          </a:p>
          <a:p>
            <a:pPr defTabSz="444993" fontAlgn="auto">
              <a:spcBef>
                <a:spcPts val="0"/>
              </a:spcBef>
              <a:spcAft>
                <a:spcPts val="0"/>
              </a:spcAft>
              <a:defRPr/>
            </a:pPr>
            <a:endParaRPr lang="en-US" b="1" dirty="0">
              <a:ea typeface="+mn-ea"/>
            </a:endParaRPr>
          </a:p>
          <a:p>
            <a:r>
              <a:rPr lang="en-US" dirty="0">
                <a:ea typeface="+mn-ea"/>
              </a:rPr>
              <a:t>NREL's JEDI models classify the first category of results—on-site labor and professional services results—as dollars spent on labor from companies engaged in development and on-site construction and operation of power generation and distribution. These results include labor only—no materials. </a:t>
            </a:r>
          </a:p>
          <a:p>
            <a:endParaRPr lang="en-US" b="1" dirty="0">
              <a:ea typeface="+mn-ea"/>
            </a:endParaRPr>
          </a:p>
          <a:p>
            <a:r>
              <a:rPr lang="en-US" dirty="0">
                <a:ea typeface="+mn-ea"/>
              </a:rPr>
              <a:t>Econ impact</a:t>
            </a:r>
            <a:r>
              <a:rPr lang="en-US" dirty="0" smtClean="0"/>
              <a:t> </a:t>
            </a:r>
          </a:p>
          <a:p>
            <a:pPr marL="166872" indent="-166872">
              <a:buFontTx/>
              <a:buChar char="•"/>
            </a:pPr>
            <a:r>
              <a:rPr lang="en-US" dirty="0">
                <a:ea typeface="+mn-ea"/>
              </a:rPr>
              <a:t>NREL JEDI model version PV 10.17.11</a:t>
            </a:r>
            <a:r>
              <a:rPr lang="en-US" dirty="0" smtClean="0"/>
              <a:t> </a:t>
            </a:r>
          </a:p>
          <a:p>
            <a:pPr marL="166872" indent="-166872">
              <a:buFontTx/>
              <a:buChar char="•"/>
            </a:pPr>
            <a:r>
              <a:rPr lang="en-US" dirty="0">
                <a:ea typeface="+mn-ea"/>
              </a:rPr>
              <a:t>NREL JEDI Scenario model PVS 4.5.13</a:t>
            </a:r>
            <a:r>
              <a:rPr lang="en-US" dirty="0" smtClean="0"/>
              <a:t> </a:t>
            </a:r>
          </a:p>
          <a:p>
            <a:pPr marL="166872" indent="-166872">
              <a:buFontTx/>
              <a:buChar char="•"/>
            </a:pPr>
            <a:endParaRPr lang="en-US" dirty="0">
              <a:ea typeface="+mn-ea"/>
            </a:endParaRPr>
          </a:p>
          <a:p>
            <a:r>
              <a:rPr lang="en-US" dirty="0">
                <a:ea typeface="+mn-ea"/>
              </a:rPr>
              <a:t>PV PPA pricing </a:t>
            </a:r>
          </a:p>
          <a:p>
            <a:pPr marL="166872" indent="-166872">
              <a:buFontTx/>
              <a:buChar char="•"/>
            </a:pPr>
            <a:r>
              <a:rPr lang="en-US" dirty="0">
                <a:ea typeface="+mn-ea"/>
              </a:rPr>
              <a:t>NREL System Advisor Model (SAM) v. 2013.9.20</a:t>
            </a:r>
            <a:r>
              <a:rPr lang="en-US" dirty="0" smtClean="0"/>
              <a:t> </a:t>
            </a:r>
          </a:p>
          <a:p>
            <a:pPr marL="166872" indent="-166872">
              <a:buFontTx/>
              <a:buChar char="•"/>
            </a:pPr>
            <a:r>
              <a:rPr lang="en-US" dirty="0">
                <a:ea typeface="+mn-ea"/>
              </a:rPr>
              <a:t>CEC Cost of Generation Model v.2</a:t>
            </a:r>
            <a:r>
              <a:rPr lang="en-US" dirty="0" smtClean="0"/>
              <a:t> </a:t>
            </a:r>
          </a:p>
          <a:p>
            <a:pPr marL="166872" indent="-166872">
              <a:buFontTx/>
              <a:buChar char="•"/>
            </a:pPr>
            <a:endParaRPr lang="en-US" dirty="0" smtClean="0"/>
          </a:p>
          <a:p>
            <a:pPr marL="166872" indent="-166872">
              <a:buFontTx/>
              <a:buChar char="•"/>
            </a:pPr>
            <a:endParaRPr lang="en-US" dirty="0" smtClean="0"/>
          </a:p>
          <a:p>
            <a:r>
              <a:rPr lang="en-US" b="1" u="sng" dirty="0" smtClean="0"/>
              <a:t>ENVIRONMENTAL</a:t>
            </a:r>
            <a:r>
              <a:rPr lang="en-US" b="1" u="sng" baseline="0" dirty="0" smtClean="0"/>
              <a:t> BENEFITS</a:t>
            </a:r>
          </a:p>
          <a:p>
            <a:endParaRPr lang="en-US" b="1" u="sng" baseline="0" dirty="0" smtClean="0"/>
          </a:p>
          <a:p>
            <a:pPr defTabSz="444993" fontAlgn="auto">
              <a:spcBef>
                <a:spcPts val="0"/>
              </a:spcBef>
              <a:spcAft>
                <a:spcPts val="0"/>
              </a:spcAft>
              <a:defRPr/>
            </a:pPr>
            <a:endParaRPr lang="en-US" b="1" dirty="0">
              <a:ea typeface="+mn-ea"/>
            </a:endParaRPr>
          </a:p>
          <a:p>
            <a:pPr defTabSz="444993" fontAlgn="auto">
              <a:spcBef>
                <a:spcPts val="0"/>
              </a:spcBef>
              <a:spcAft>
                <a:spcPts val="0"/>
              </a:spcAft>
              <a:defRPr/>
            </a:pPr>
            <a:r>
              <a:rPr lang="en-US" b="1" dirty="0">
                <a:ea typeface="+mn-ea"/>
              </a:rPr>
              <a:t>GHG Reductions:</a:t>
            </a:r>
          </a:p>
          <a:p>
            <a:r>
              <a:rPr lang="en-US" dirty="0">
                <a:ea typeface="+mn-ea"/>
              </a:rPr>
              <a:t>Assuming PV replaces Combined Cycle Natural Gas (CCNG) generation in contributing to California’s Renewable Portfolio Standard (RPS), avoided emissions from displaced CCNG facilities equal:</a:t>
            </a:r>
          </a:p>
          <a:p>
            <a:r>
              <a:rPr lang="en-US" dirty="0">
                <a:ea typeface="+mn-ea"/>
              </a:rPr>
              <a:t>CO</a:t>
            </a:r>
            <a:r>
              <a:rPr lang="en-US" baseline="-25000" dirty="0">
                <a:ea typeface="+mn-ea"/>
              </a:rPr>
              <a:t>2</a:t>
            </a:r>
            <a:r>
              <a:rPr lang="en-US" dirty="0">
                <a:ea typeface="+mn-ea"/>
              </a:rPr>
              <a:t>: 16,630,000 </a:t>
            </a:r>
            <a:r>
              <a:rPr lang="en-US" dirty="0" err="1">
                <a:ea typeface="+mn-ea"/>
              </a:rPr>
              <a:t>lbs</a:t>
            </a:r>
            <a:r>
              <a:rPr lang="en-US" dirty="0">
                <a:ea typeface="+mn-ea"/>
              </a:rPr>
              <a:t> (7461 Metric tons)</a:t>
            </a:r>
          </a:p>
          <a:p>
            <a:r>
              <a:rPr lang="en-US" dirty="0">
                <a:ea typeface="+mn-ea"/>
              </a:rPr>
              <a:t>NO</a:t>
            </a:r>
            <a:r>
              <a:rPr lang="en-US" baseline="-25000" dirty="0">
                <a:ea typeface="+mn-ea"/>
              </a:rPr>
              <a:t>X</a:t>
            </a:r>
            <a:r>
              <a:rPr lang="en-US" dirty="0">
                <a:ea typeface="+mn-ea"/>
              </a:rPr>
              <a:t>:  30,700 </a:t>
            </a:r>
            <a:r>
              <a:rPr lang="en-US" dirty="0" err="1">
                <a:ea typeface="+mn-ea"/>
              </a:rPr>
              <a:t>lbs</a:t>
            </a:r>
            <a:endParaRPr lang="en-US" dirty="0">
              <a:ea typeface="+mn-ea"/>
            </a:endParaRPr>
          </a:p>
          <a:p>
            <a:r>
              <a:rPr lang="en-US" dirty="0">
                <a:ea typeface="+mn-ea"/>
              </a:rPr>
              <a:t>Mercury (Hg): 0.016 </a:t>
            </a:r>
            <a:r>
              <a:rPr lang="en-US" dirty="0" err="1">
                <a:ea typeface="+mn-ea"/>
              </a:rPr>
              <a:t>lbs</a:t>
            </a:r>
            <a:endParaRPr lang="en-US" dirty="0">
              <a:ea typeface="+mn-ea"/>
            </a:endParaRPr>
          </a:p>
          <a:p>
            <a:r>
              <a:rPr lang="en-US" dirty="0">
                <a:ea typeface="+mn-ea"/>
              </a:rPr>
              <a:t>Source:  </a:t>
            </a:r>
            <a:r>
              <a:rPr lang="en-US" dirty="0"/>
              <a:t>NREL Emissions Health Calculator, PG&amp;E service territory</a:t>
            </a:r>
            <a:endParaRPr lang="en-US" dirty="0">
              <a:ea typeface="+mn-ea"/>
            </a:endParaRPr>
          </a:p>
          <a:p>
            <a:endParaRPr lang="en-US" dirty="0">
              <a:ea typeface="+mn-ea"/>
            </a:endParaRPr>
          </a:p>
          <a:p>
            <a:endParaRPr lang="en-US" b="1" dirty="0">
              <a:ea typeface="+mn-ea"/>
            </a:endParaRPr>
          </a:p>
          <a:p>
            <a:r>
              <a:rPr lang="en-US" b="1" dirty="0">
                <a:ea typeface="+mn-ea"/>
              </a:rPr>
              <a:t>Water Use:</a:t>
            </a:r>
          </a:p>
          <a:p>
            <a:endParaRPr lang="en-US" dirty="0">
              <a:ea typeface="+mn-ea"/>
            </a:endParaRPr>
          </a:p>
          <a:p>
            <a:r>
              <a:rPr lang="en-US" dirty="0">
                <a:ea typeface="+mn-ea"/>
              </a:rPr>
              <a:t>Thermal generation, including both fossil and nuclear facilities requires significant water use for cooling. NGCC facilities with cooling towers consume 0.7 cubic meters of water per </a:t>
            </a:r>
            <a:r>
              <a:rPr lang="en-US" dirty="0" err="1">
                <a:ea typeface="+mn-ea"/>
              </a:rPr>
              <a:t>MWh</a:t>
            </a:r>
            <a:r>
              <a:rPr lang="en-US" dirty="0">
                <a:ea typeface="+mn-ea"/>
              </a:rPr>
              <a:t> through evaporation. </a:t>
            </a:r>
          </a:p>
          <a:p>
            <a:r>
              <a:rPr lang="en-US" dirty="0">
                <a:ea typeface="+mn-ea"/>
              </a:rPr>
              <a:t>A 10 MW PV facility would save:</a:t>
            </a:r>
          </a:p>
          <a:p>
            <a:r>
              <a:rPr lang="en-US" dirty="0">
                <a:ea typeface="+mn-ea"/>
              </a:rPr>
              <a:t>11,050 cubic meters of water per year, or nearly 3 Million gallons, or 3,900 cubic feet. </a:t>
            </a:r>
          </a:p>
          <a:p>
            <a:r>
              <a:rPr lang="en-US" dirty="0">
                <a:ea typeface="+mn-ea"/>
              </a:rPr>
              <a:t>This is equivalent to the average annual water use of 75 San Francisco residents.</a:t>
            </a:r>
          </a:p>
          <a:p>
            <a:r>
              <a:rPr lang="en-US" dirty="0">
                <a:ea typeface="+mn-ea"/>
              </a:rPr>
              <a:t>Source:  </a:t>
            </a:r>
            <a:r>
              <a:rPr lang="en-US" dirty="0"/>
              <a:t>DOE 2009</a:t>
            </a:r>
            <a:endParaRPr lang="en-US" dirty="0">
              <a:ea typeface="+mn-ea"/>
            </a:endParaRPr>
          </a:p>
          <a:p>
            <a:endParaRPr lang="en-US" dirty="0">
              <a:ea typeface="+mn-ea"/>
            </a:endParaRPr>
          </a:p>
          <a:p>
            <a:r>
              <a:rPr lang="en-US" b="1" dirty="0">
                <a:ea typeface="+mn-ea"/>
              </a:rPr>
              <a:t>Land saved, acres</a:t>
            </a:r>
          </a:p>
          <a:p>
            <a:endParaRPr lang="en-US" dirty="0">
              <a:ea typeface="+mn-ea"/>
            </a:endParaRPr>
          </a:p>
          <a:p>
            <a:pPr defTabSz="444993" fontAlgn="auto">
              <a:spcBef>
                <a:spcPts val="0"/>
              </a:spcBef>
              <a:spcAft>
                <a:spcPts val="0"/>
              </a:spcAft>
              <a:defRPr/>
            </a:pPr>
            <a:r>
              <a:rPr lang="en-US" dirty="0">
                <a:ea typeface="+mn-ea"/>
              </a:rPr>
              <a:t>DG avoids land impacts vs. conventional generation because it is typically deployed as a secondary use on existing structures, parking lots or otherwise already disturbed land.  Each 10MW of DG preserves 75 acres of land.  This does not include savings for adding transmission lines as well.  Source:  </a:t>
            </a:r>
            <a:r>
              <a:rPr lang="en-US" dirty="0"/>
              <a:t>Civil Society Institute – “Hidden Costs of Electricity” (Sep 2012)  </a:t>
            </a:r>
            <a:endParaRPr lang="en-US" b="1" u="sng" dirty="0" smtClean="0"/>
          </a:p>
          <a:p>
            <a:pPr marL="166872" indent="-166872">
              <a:buFontTx/>
              <a:buChar char="•"/>
            </a:pPr>
            <a:endParaRPr lang="en-US"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26</a:t>
            </a:fld>
            <a:endParaRPr lang="en-US"/>
          </a:p>
        </p:txBody>
      </p:sp>
    </p:spTree>
    <p:extLst>
      <p:ext uri="{BB962C8B-B14F-4D97-AF65-F5344CB8AC3E}">
        <p14:creationId xmlns:p14="http://schemas.microsoft.com/office/powerpoint/2010/main" val="3765899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pPr marL="0" lvl="2" defTabSz="457141">
              <a:defRPr/>
            </a:pPr>
            <a:endParaRPr lang="en-US" baseline="0"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27</a:t>
            </a:fld>
            <a:endParaRPr lang="en-US"/>
          </a:p>
        </p:txBody>
      </p:sp>
    </p:spTree>
    <p:extLst>
      <p:ext uri="{BB962C8B-B14F-4D97-AF65-F5344CB8AC3E}">
        <p14:creationId xmlns:p14="http://schemas.microsoft.com/office/powerpoint/2010/main" val="368815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61461" y="685257"/>
            <a:ext cx="4538156" cy="3429388"/>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396" tIns="45698" rIns="91396" bIns="45698" numCol="1" anchor="t" anchorCtr="0" compatLnSpc="1">
            <a:prstTxWarp prst="textNoShape">
              <a:avLst/>
            </a:prstTxWarp>
          </a:bodyPr>
          <a:lstStyle/>
          <a:p>
            <a:pPr eaLnBrk="1" hangingPunct="1">
              <a:lnSpc>
                <a:spcPct val="90000"/>
              </a:lnSpc>
              <a:spcBef>
                <a:spcPct val="0"/>
              </a:spcBef>
            </a:pPr>
            <a:r>
              <a:rPr lang="en-US" dirty="0" smtClean="0"/>
              <a:t>Our goal: A cleaner, more reliable and more affordable power system. </a:t>
            </a:r>
          </a:p>
        </p:txBody>
      </p:sp>
      <p:sp>
        <p:nvSpPr>
          <p:cNvPr id="29699" name="Slide Number Placeholder 3"/>
          <p:cNvSpPr txBox="1">
            <a:spLocks noGrp="1"/>
          </p:cNvSpPr>
          <p:nvPr/>
        </p:nvSpPr>
        <p:spPr bwMode="auto">
          <a:xfrm>
            <a:off x="3884616" y="8685213"/>
            <a:ext cx="2971800" cy="457200"/>
          </a:xfrm>
          <a:prstGeom prst="rect">
            <a:avLst/>
          </a:prstGeom>
          <a:noFill/>
          <a:ln w="9525">
            <a:noFill/>
            <a:miter lim="800000"/>
            <a:headEnd/>
            <a:tailEnd/>
          </a:ln>
        </p:spPr>
        <p:txBody>
          <a:bodyPr lIns="91396" tIns="45698" rIns="91396" bIns="45698" anchor="b"/>
          <a:lstStyle/>
          <a:p>
            <a:pPr algn="r" defTabSz="431633"/>
            <a:fld id="{7642A50C-BD33-44E6-8165-C292B934BFC2}" type="slidenum">
              <a:rPr lang="en-US" sz="1200">
                <a:latin typeface="Calibri" pitchFamily="34" charset="0"/>
              </a:rPr>
              <a:pPr algn="r" defTabSz="431633"/>
              <a:t>3</a:t>
            </a:fld>
            <a:endParaRPr lang="en-US" sz="1200" dirty="0">
              <a:latin typeface="Calibri" pitchFamily="34" charset="0"/>
            </a:endParaRPr>
          </a:p>
        </p:txBody>
      </p:sp>
    </p:spTree>
    <p:extLst>
      <p:ext uri="{BB962C8B-B14F-4D97-AF65-F5344CB8AC3E}">
        <p14:creationId xmlns:p14="http://schemas.microsoft.com/office/powerpoint/2010/main" val="1001723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lIns="91396" tIns="45698" rIns="91396" bIns="45698" numCol="1" anchor="t" anchorCtr="0" compatLnSpc="1">
            <a:prstTxWarp prst="textNoShape">
              <a:avLst/>
            </a:prstTxWarp>
          </a:bodyPr>
          <a:lstStyle/>
          <a:p>
            <a:pPr eaLnBrk="1" hangingPunct="1">
              <a:lnSpc>
                <a:spcPct val="90000"/>
              </a:lnSpc>
              <a:spcBef>
                <a:spcPct val="0"/>
              </a:spcBef>
            </a:pPr>
            <a:r>
              <a:rPr lang="en-US" baseline="0" dirty="0" smtClean="0"/>
              <a:t>These steps build on one another and are interrelated. We have done work with electric utilities, regulatory agencies, legislators, and cities.</a:t>
            </a:r>
          </a:p>
          <a:p>
            <a:pPr eaLnBrk="1" hangingPunct="1">
              <a:lnSpc>
                <a:spcPct val="90000"/>
              </a:lnSpc>
              <a:spcBef>
                <a:spcPct val="0"/>
              </a:spcBef>
            </a:pPr>
            <a:endParaRPr lang="en-US" baseline="0" dirty="0" smtClean="0"/>
          </a:p>
          <a:p>
            <a:pPr marL="285713" indent="-285713">
              <a:buFont typeface="Arial"/>
              <a:buChar char="•"/>
            </a:pPr>
            <a:r>
              <a:rPr lang="en-US" dirty="0" smtClean="0"/>
              <a:t>Distribution level modeling and optimization</a:t>
            </a:r>
          </a:p>
          <a:p>
            <a:pPr marL="285713" indent="-285713">
              <a:buFont typeface="Arial"/>
              <a:buChar char="•"/>
            </a:pPr>
            <a:r>
              <a:rPr lang="en-US" dirty="0" smtClean="0"/>
              <a:t>DER siting</a:t>
            </a:r>
          </a:p>
          <a:p>
            <a:pPr eaLnBrk="1" hangingPunct="1">
              <a:lnSpc>
                <a:spcPct val="90000"/>
              </a:lnSpc>
              <a:spcBef>
                <a:spcPct val="0"/>
              </a:spcBef>
            </a:pPr>
            <a:endParaRPr lang="en-US" dirty="0" smtClean="0"/>
          </a:p>
          <a:p>
            <a:pPr eaLnBrk="1" hangingPunct="1">
              <a:lnSpc>
                <a:spcPct val="90000"/>
              </a:lnSpc>
              <a:spcBef>
                <a:spcPct val="0"/>
              </a:spcBef>
            </a:pPr>
            <a:r>
              <a:rPr lang="en-US" dirty="0" smtClean="0"/>
              <a:t>Also bring substantial</a:t>
            </a:r>
            <a:r>
              <a:rPr lang="en-US" baseline="0" dirty="0" smtClean="0"/>
              <a:t> policy &amp; communications expertise</a:t>
            </a:r>
            <a:endParaRPr lang="en-US" dirty="0" smtClean="0"/>
          </a:p>
        </p:txBody>
      </p:sp>
      <p:sp>
        <p:nvSpPr>
          <p:cNvPr id="29699" name="Slide Number Placeholder 3"/>
          <p:cNvSpPr txBox="1">
            <a:spLocks noGrp="1"/>
          </p:cNvSpPr>
          <p:nvPr/>
        </p:nvSpPr>
        <p:spPr bwMode="auto">
          <a:xfrm>
            <a:off x="3884616" y="8685213"/>
            <a:ext cx="2971800" cy="457200"/>
          </a:xfrm>
          <a:prstGeom prst="rect">
            <a:avLst/>
          </a:prstGeom>
          <a:noFill/>
          <a:ln w="9525">
            <a:noFill/>
            <a:miter lim="800000"/>
            <a:headEnd/>
            <a:tailEnd/>
          </a:ln>
        </p:spPr>
        <p:txBody>
          <a:bodyPr lIns="91396" tIns="45698" rIns="91396" bIns="45698" anchor="b"/>
          <a:lstStyle/>
          <a:p>
            <a:pPr algn="r" defTabSz="431633"/>
            <a:fld id="{7642A50C-BD33-44E6-8165-C292B934BFC2}" type="slidenum">
              <a:rPr lang="en-US" sz="1200">
                <a:latin typeface="Calibri" pitchFamily="34" charset="0"/>
              </a:rPr>
              <a:pPr algn="r" defTabSz="431633"/>
              <a:t>4</a:t>
            </a:fld>
            <a:endParaRPr lang="en-US" sz="1200" dirty="0">
              <a:latin typeface="Calibri" pitchFamily="34" charset="0"/>
            </a:endParaRPr>
          </a:p>
        </p:txBody>
      </p:sp>
    </p:spTree>
    <p:extLst>
      <p:ext uri="{BB962C8B-B14F-4D97-AF65-F5344CB8AC3E}">
        <p14:creationId xmlns:p14="http://schemas.microsoft.com/office/powerpoint/2010/main" val="100172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5</a:t>
            </a:fld>
            <a:endParaRPr lang="en-US"/>
          </a:p>
        </p:txBody>
      </p:sp>
    </p:spTree>
    <p:extLst>
      <p:ext uri="{BB962C8B-B14F-4D97-AF65-F5344CB8AC3E}">
        <p14:creationId xmlns:p14="http://schemas.microsoft.com/office/powerpoint/2010/main" val="9760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l"/>
            <a:r>
              <a:rPr lang="en-US" b="1" dirty="0"/>
              <a:t>Highlights</a:t>
            </a:r>
            <a:r>
              <a:rPr lang="en-US" dirty="0"/>
              <a:t>:</a:t>
            </a:r>
            <a:endParaRPr lang="en-US" sz="800" dirty="0"/>
          </a:p>
          <a:p>
            <a:pPr marL="278120" indent="-278120">
              <a:buFont typeface="Arial"/>
              <a:buChar char="•"/>
            </a:pPr>
            <a:r>
              <a:rPr lang="en-US" dirty="0"/>
              <a:t>Scalable &amp; replicable using the substation area as the foundation</a:t>
            </a:r>
          </a:p>
          <a:p>
            <a:pPr marL="278120" indent="-278120">
              <a:buFont typeface="Arial"/>
              <a:buChar char="•"/>
            </a:pPr>
            <a:r>
              <a:rPr lang="en-US" dirty="0"/>
              <a:t>Cost-effective due to scale and local optimizations </a:t>
            </a:r>
          </a:p>
          <a:p>
            <a:pPr marL="278120" indent="-278120">
              <a:buFont typeface="Arial"/>
              <a:buChar char="•"/>
            </a:pPr>
            <a:r>
              <a:rPr lang="en-US" dirty="0"/>
              <a:t>Leverages existing utility distribution grid assets and operations</a:t>
            </a:r>
          </a:p>
          <a:p>
            <a:pPr marL="278120" indent="-278120">
              <a:buFont typeface="Arial"/>
              <a:buChar char="•"/>
            </a:pPr>
            <a:r>
              <a:rPr lang="en-US" dirty="0"/>
              <a:t>Load-centric design reduces costly peaks</a:t>
            </a:r>
          </a:p>
          <a:p>
            <a:pPr marL="278120" indent="-278120">
              <a:buFont typeface="Arial"/>
              <a:buChar char="•"/>
            </a:pPr>
            <a:r>
              <a:rPr lang="en-US" dirty="0"/>
              <a:t>Islands only critical loads (can add more over time)</a:t>
            </a:r>
          </a:p>
        </p:txBody>
      </p:sp>
      <p:sp>
        <p:nvSpPr>
          <p:cNvPr id="4" name="Slide Number Placeholder 3"/>
          <p:cNvSpPr>
            <a:spLocks noGrp="1"/>
          </p:cNvSpPr>
          <p:nvPr>
            <p:ph type="sldNum" sz="quarter" idx="10"/>
          </p:nvPr>
        </p:nvSpPr>
        <p:spPr/>
        <p:txBody>
          <a:bodyPr/>
          <a:lstStyle/>
          <a:p>
            <a:fld id="{278BB393-29C9-4448-96C4-0DA85A6FFB62}" type="slidenum">
              <a:rPr lang="en-US" smtClean="0"/>
              <a:pPr/>
              <a:t>6</a:t>
            </a:fld>
            <a:endParaRPr lang="en-US"/>
          </a:p>
        </p:txBody>
      </p:sp>
    </p:spTree>
    <p:extLst>
      <p:ext uri="{BB962C8B-B14F-4D97-AF65-F5344CB8AC3E}">
        <p14:creationId xmlns:p14="http://schemas.microsoft.com/office/powerpoint/2010/main" val="9760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78BB393-29C9-4448-96C4-0DA85A6FFB62}" type="slidenum">
              <a:rPr lang="en-US" smtClean="0"/>
              <a:pPr/>
              <a:t>7</a:t>
            </a:fld>
            <a:endParaRPr lang="en-US"/>
          </a:p>
        </p:txBody>
      </p:sp>
    </p:spTree>
    <p:extLst>
      <p:ext uri="{BB962C8B-B14F-4D97-AF65-F5344CB8AC3E}">
        <p14:creationId xmlns:p14="http://schemas.microsoft.com/office/powerpoint/2010/main" val="375641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pPr marL="0" lvl="2" defTabSz="457141">
              <a:defRPr/>
            </a:pPr>
            <a:endParaRPr lang="en-US" baseline="0" dirty="0" smtClean="0"/>
          </a:p>
        </p:txBody>
      </p:sp>
      <p:sp>
        <p:nvSpPr>
          <p:cNvPr id="4" name="Slide Number Placeholder 3"/>
          <p:cNvSpPr>
            <a:spLocks noGrp="1"/>
          </p:cNvSpPr>
          <p:nvPr>
            <p:ph type="sldNum" sz="quarter" idx="10"/>
          </p:nvPr>
        </p:nvSpPr>
        <p:spPr/>
        <p:txBody>
          <a:bodyPr/>
          <a:lstStyle/>
          <a:p>
            <a:fld id="{278BB393-29C9-4448-96C4-0DA85A6FFB62}" type="slidenum">
              <a:rPr lang="en-US" smtClean="0"/>
              <a:pPr/>
              <a:t>8</a:t>
            </a:fld>
            <a:endParaRPr lang="en-US"/>
          </a:p>
        </p:txBody>
      </p:sp>
    </p:spTree>
    <p:extLst>
      <p:ext uri="{BB962C8B-B14F-4D97-AF65-F5344CB8AC3E}">
        <p14:creationId xmlns:p14="http://schemas.microsoft.com/office/powerpoint/2010/main" val="368815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9922" y="685257"/>
            <a:ext cx="4538156" cy="3429388"/>
          </a:xfrm>
        </p:spPr>
      </p:sp>
      <p:sp>
        <p:nvSpPr>
          <p:cNvPr id="3" name="Notes Placeholder 2"/>
          <p:cNvSpPr>
            <a:spLocks noGrp="1"/>
          </p:cNvSpPr>
          <p:nvPr>
            <p:ph type="body" idx="1"/>
          </p:nvPr>
        </p:nvSpPr>
        <p:spPr/>
        <p:txBody>
          <a:bodyPr/>
          <a:lstStyle/>
          <a:p>
            <a:pPr defTabSz="443698">
              <a:defRPr/>
            </a:pPr>
            <a:r>
              <a:rPr lang="en-US" dirty="0" smtClean="0"/>
              <a:t>Wholesale</a:t>
            </a:r>
            <a:r>
              <a:rPr lang="en-US" baseline="0" dirty="0" smtClean="0"/>
              <a:t> Distributed Generation or WDG is the market segment that makes this transition possible.  The retail DG – behind the meter – and central generation renewables – out in the desert, most of the time – are both part of the equation, but WDG has enough potential and uses economies to scale that will really change the game.</a:t>
            </a:r>
            <a:endParaRPr lang="en-US" dirty="0" smtClean="0"/>
          </a:p>
          <a:p>
            <a:pPr defTabSz="443698">
              <a:defRPr/>
            </a:pPr>
            <a:endParaRPr lang="en-US" dirty="0" smtClean="0"/>
          </a:p>
          <a:p>
            <a:pPr defTabSz="443698">
              <a:defRPr/>
            </a:pPr>
            <a:r>
              <a:rPr lang="en-US" dirty="0" smtClean="0"/>
              <a:t>When</a:t>
            </a:r>
            <a:r>
              <a:rPr lang="en-US" baseline="0" dirty="0" smtClean="0"/>
              <a:t> we refer to DG, we mean a generating resource that is located on the distribution grid and the generated electricity does not feed back onto the transmission grid.  WDG, therefore, is DG that sells all of its generation to the utility (or other purchaser).  In future slides, I will refer to the distribution grid as the d-grid.</a:t>
            </a:r>
            <a:endParaRPr lang="en-US" dirty="0" smtClean="0"/>
          </a:p>
          <a:p>
            <a:pPr defTabSz="443698"/>
            <a:endParaRPr lang="en-US" dirty="0" smtClean="0"/>
          </a:p>
          <a:p>
            <a:pPr defTabSz="443698">
              <a:spcAft>
                <a:spcPts val="584"/>
              </a:spcAft>
              <a:buSzPct val="155000"/>
            </a:pPr>
            <a:r>
              <a:rPr lang="en-US" sz="1400" b="1" dirty="0">
                <a:solidFill>
                  <a:srgbClr val="000000"/>
                </a:solidFill>
                <a:latin typeface="Arial" charset="0"/>
                <a:cs typeface="Arial" charset="0"/>
                <a:sym typeface="Arial" charset="0"/>
              </a:rPr>
              <a:t>*National policies </a:t>
            </a:r>
            <a:r>
              <a:rPr lang="en-US" sz="1400" dirty="0">
                <a:solidFill>
                  <a:srgbClr val="000000"/>
                </a:solidFill>
                <a:latin typeface="Arial" charset="0"/>
                <a:cs typeface="Arial" charset="0"/>
                <a:sym typeface="Arial" charset="0"/>
              </a:rPr>
              <a:t>focus on removing barriers for </a:t>
            </a:r>
            <a:r>
              <a:rPr lang="en-US" sz="1400" dirty="0">
                <a:solidFill>
                  <a:srgbClr val="3366FF"/>
                </a:solidFill>
                <a:latin typeface="Arial" charset="0"/>
                <a:cs typeface="Arial" charset="0"/>
                <a:sym typeface="Arial" charset="0"/>
              </a:rPr>
              <a:t>large-scale </a:t>
            </a:r>
            <a:r>
              <a:rPr lang="en-US" sz="1400" dirty="0">
                <a:latin typeface="Arial" charset="0"/>
                <a:cs typeface="Arial" charset="0"/>
                <a:sym typeface="Arial" charset="0"/>
              </a:rPr>
              <a:t>renewable power facilities and infrastructure</a:t>
            </a:r>
            <a:r>
              <a:rPr lang="en-US" sz="1400" dirty="0">
                <a:solidFill>
                  <a:srgbClr val="000000"/>
                </a:solidFill>
                <a:latin typeface="Arial" charset="0"/>
                <a:cs typeface="Arial" charset="0"/>
                <a:sym typeface="Arial" charset="0"/>
              </a:rPr>
              <a:t>.</a:t>
            </a:r>
            <a:endParaRPr lang="en-US" sz="1400" dirty="0">
              <a:latin typeface="Arial" charset="0"/>
              <a:cs typeface="Arial" charset="0"/>
              <a:sym typeface="Arial" charset="0"/>
            </a:endParaRPr>
          </a:p>
          <a:p>
            <a:pPr defTabSz="443698">
              <a:buSzPct val="155000"/>
            </a:pPr>
            <a:r>
              <a:rPr lang="en-US" sz="1400" dirty="0">
                <a:latin typeface="Arial" charset="0"/>
                <a:cs typeface="Arial" charset="0"/>
                <a:sym typeface="Arial" charset="0"/>
              </a:rPr>
              <a:t>*State and local </a:t>
            </a:r>
            <a:r>
              <a:rPr lang="en-US" sz="1400" b="1" dirty="0">
                <a:latin typeface="Arial" charset="0"/>
                <a:cs typeface="Arial" charset="0"/>
                <a:sym typeface="Arial" charset="0"/>
              </a:rPr>
              <a:t>net-metering policies </a:t>
            </a:r>
            <a:r>
              <a:rPr lang="en-US" sz="1400" dirty="0">
                <a:latin typeface="Arial" charset="0"/>
                <a:cs typeface="Arial" charset="0"/>
                <a:sym typeface="Arial" charset="0"/>
              </a:rPr>
              <a:t>promote </a:t>
            </a:r>
            <a:r>
              <a:rPr lang="en-US" sz="1400" dirty="0">
                <a:solidFill>
                  <a:srgbClr val="3366FF"/>
                </a:solidFill>
                <a:latin typeface="Arial" charset="0"/>
                <a:cs typeface="Arial" charset="0"/>
                <a:sym typeface="Arial" charset="0"/>
              </a:rPr>
              <a:t>small-scale </a:t>
            </a:r>
            <a:r>
              <a:rPr lang="en-US" sz="1400" dirty="0">
                <a:solidFill>
                  <a:srgbClr val="000000"/>
                </a:solidFill>
                <a:latin typeface="Arial" charset="0"/>
                <a:cs typeface="Arial" charset="0"/>
                <a:sym typeface="Arial" charset="0"/>
              </a:rPr>
              <a:t>renewables:</a:t>
            </a:r>
            <a:endParaRPr lang="en-US" sz="1400" dirty="0">
              <a:latin typeface="Arial" charset="0"/>
              <a:cs typeface="Arial" charset="0"/>
              <a:sym typeface="Arial" charset="0"/>
            </a:endParaRPr>
          </a:p>
          <a:p>
            <a:pPr defTabSz="443698"/>
            <a:r>
              <a:rPr lang="en-US" dirty="0" smtClean="0">
                <a:solidFill>
                  <a:srgbClr val="000000"/>
                </a:solidFill>
                <a:latin typeface="Arial" charset="0"/>
                <a:cs typeface="Arial" charset="0"/>
                <a:sym typeface="Arial" charset="0"/>
              </a:rPr>
              <a:t>---Net-metering is designed to reduce a utility customer’s electric bills</a:t>
            </a:r>
          </a:p>
          <a:p>
            <a:pPr defTabSz="443698"/>
            <a:r>
              <a:rPr lang="en-US" dirty="0" smtClean="0">
                <a:latin typeface="Arial" charset="0"/>
                <a:ea typeface="ＭＳ Ｐゴシック" pitchFamily="34" charset="-128"/>
                <a:cs typeface="Arial" charset="0"/>
              </a:rPr>
              <a:t>---Net-metering is not designed for owners of commercial and multi-tenant </a:t>
            </a:r>
            <a:r>
              <a:rPr lang="en-US" dirty="0" smtClean="0">
                <a:latin typeface="Arial" charset="0"/>
                <a:cs typeface="Arial" charset="0"/>
              </a:rPr>
              <a:t>properties (where tenants pay the utility bills) </a:t>
            </a:r>
          </a:p>
          <a:p>
            <a:pPr defTabSz="443698"/>
            <a:r>
              <a:rPr lang="en-US" dirty="0" smtClean="0">
                <a:latin typeface="Arial" charset="0"/>
                <a:ea typeface="ＭＳ Ｐゴシック" pitchFamily="34" charset="-128"/>
              </a:rPr>
              <a:t>---Annual on-site energy use generally caps net-metering project size </a:t>
            </a:r>
          </a:p>
          <a:p>
            <a:pPr defTabSz="443698"/>
            <a:r>
              <a:rPr lang="en-US" dirty="0" smtClean="0">
                <a:latin typeface="Arial" charset="0"/>
                <a:ea typeface="ＭＳ Ｐゴシック" pitchFamily="34" charset="-128"/>
              </a:rPr>
              <a:t>---Investors and lenders find a utility customer’s energy savings from net-metering far less attractive than a revenue stream from a stable utility</a:t>
            </a:r>
          </a:p>
          <a:p>
            <a:pPr defTabSz="443698"/>
            <a:endParaRPr lang="en-US" dirty="0" smtClean="0"/>
          </a:p>
          <a:p>
            <a:pPr defTabSz="443698"/>
            <a:endParaRPr lang="en-US" dirty="0" smtClean="0"/>
          </a:p>
          <a:p>
            <a:pPr defTabSz="443698"/>
            <a:r>
              <a:rPr lang="en-US" dirty="0" smtClean="0"/>
              <a:t>(03_gp, 28 May 2013)</a:t>
            </a:r>
          </a:p>
          <a:p>
            <a:endParaRPr lang="en-US" dirty="0"/>
          </a:p>
        </p:txBody>
      </p:sp>
      <p:sp>
        <p:nvSpPr>
          <p:cNvPr id="4" name="Slide Number Placeholder 3"/>
          <p:cNvSpPr>
            <a:spLocks noGrp="1"/>
          </p:cNvSpPr>
          <p:nvPr>
            <p:ph type="sldNum" sz="quarter" idx="10"/>
          </p:nvPr>
        </p:nvSpPr>
        <p:spPr/>
        <p:txBody>
          <a:bodyPr/>
          <a:lstStyle/>
          <a:p>
            <a:pPr>
              <a:defRPr/>
            </a:pPr>
            <a:fld id="{CE76BBF2-AD88-45DB-8FC2-CE44FA0B6AFC}" type="slidenum">
              <a:rPr lang="en-US" smtClean="0"/>
              <a:pPr>
                <a:defRPr/>
              </a:pPr>
              <a:t>9</a:t>
            </a:fld>
            <a:endParaRPr lang="en-US" dirty="0"/>
          </a:p>
        </p:txBody>
      </p:sp>
    </p:spTree>
    <p:extLst>
      <p:ext uri="{BB962C8B-B14F-4D97-AF65-F5344CB8AC3E}">
        <p14:creationId xmlns:p14="http://schemas.microsoft.com/office/powerpoint/2010/main" val="232282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9_Title, Text and Chart">
    <p:spTree>
      <p:nvGrpSpPr>
        <p:cNvPr id="1" name=""/>
        <p:cNvGrpSpPr/>
        <p:nvPr/>
      </p:nvGrpSpPr>
      <p:grpSpPr>
        <a:xfrm>
          <a:off x="0" y="0"/>
          <a:ext cx="0" cy="0"/>
          <a:chOff x="0" y="0"/>
          <a:chExt cx="0" cy="0"/>
        </a:xfrm>
      </p:grpSpPr>
      <p:sp>
        <p:nvSpPr>
          <p:cNvPr id="4"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p:nvSpPr>
        <p:spPr>
          <a:xfrm>
            <a:off x="0" y="6488113"/>
            <a:ext cx="4724400" cy="338137"/>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ea typeface="+mn-ea"/>
                <a:cs typeface="Arial" pitchFamily="34" charset="0"/>
              </a:rPr>
              <a:t>Making Clean Local Energy Accessible Now</a:t>
            </a:r>
            <a:endParaRPr lang="en-CA">
              <a:solidFill>
                <a:srgbClr val="595959"/>
              </a:solidFill>
              <a:latin typeface="+mn-lt"/>
              <a:ea typeface="+mn-ea"/>
              <a:cs typeface="Arial" pitchFamily="34" charset="0"/>
            </a:endParaRPr>
          </a:p>
        </p:txBody>
      </p:sp>
      <p:sp>
        <p:nvSpPr>
          <p:cNvPr id="6" name="Rectangle 6"/>
          <p:cNvSpPr>
            <a:spLocks noChangeArrowheads="1"/>
          </p:cNvSpPr>
          <p:nvPr/>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ea typeface="+mn-ea"/>
                <a:cs typeface="+mn-cs"/>
              </a:rPr>
              <a:t> </a:t>
            </a:r>
          </a:p>
        </p:txBody>
      </p:sp>
      <p:sp>
        <p:nvSpPr>
          <p:cNvPr id="7" name="Slide Number Placeholder 3"/>
          <p:cNvSpPr txBox="1">
            <a:spLocks/>
          </p:cNvSpPr>
          <p:nvPr/>
        </p:nvSpPr>
        <p:spPr bwMode="auto">
          <a:xfrm>
            <a:off x="8534400" y="6492875"/>
            <a:ext cx="457200" cy="365125"/>
          </a:xfrm>
          <a:prstGeom prst="rect">
            <a:avLst/>
          </a:prstGeom>
          <a:noFill/>
          <a:ln w="9525">
            <a:noFill/>
            <a:miter lim="800000"/>
            <a:headEnd/>
            <a:tailEnd/>
          </a:ln>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r"/>
            <a:fld id="{06A4E760-E528-4243-8D7A-AD885870247F}" type="slidenum">
              <a:rPr lang="en-US" sz="1200"/>
              <a:pPr algn="r"/>
              <a:t>‹#›</a:t>
            </a:fld>
            <a:endParaRPr lang="en-US" sz="1200">
              <a:solidFill>
                <a:srgbClr val="013D21"/>
              </a:solidFill>
              <a:latin typeface="Informatic" charset="0"/>
            </a:endParaRPr>
          </a:p>
        </p:txBody>
      </p:sp>
      <p:pic>
        <p:nvPicPr>
          <p:cNvPr id="8" name="Picture 8" descr="Clean Coalition Logo_no tagline_updated_slideshowedit_zf2 yellow_final2.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31100" y="46038"/>
            <a:ext cx="161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0" y="0"/>
            <a:ext cx="7315200" cy="762000"/>
          </a:xfrm>
        </p:spPr>
        <p:txBody>
          <a:bodyPr>
            <a:normAutofit/>
          </a:bodyPr>
          <a:lstStyle>
            <a:lvl1pPr algn="l">
              <a:defRPr sz="22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457200" y="1295401"/>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8875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a:solidFill>
                <a:srgbClr val="FFFFFF"/>
              </a:solidFill>
            </a:endParaRPr>
          </a:p>
        </p:txBody>
      </p:sp>
      <p:sp>
        <p:nvSpPr>
          <p:cNvPr id="5" name="TextBox 4"/>
          <p:cNvSpPr txBox="1"/>
          <p:nvPr/>
        </p:nvSpPr>
        <p:spPr>
          <a:xfrm>
            <a:off x="0" y="6488113"/>
            <a:ext cx="5562600" cy="366712"/>
          </a:xfrm>
          <a:prstGeom prst="rect">
            <a:avLst/>
          </a:prstGeom>
          <a:noFill/>
        </p:spPr>
        <p:txBody>
          <a:bodyPr>
            <a:spAutoFit/>
          </a:bodyPr>
          <a:lstStyle/>
          <a:p>
            <a:pPr fontAlgn="base">
              <a:spcBef>
                <a:spcPct val="0"/>
              </a:spcBef>
              <a:spcAft>
                <a:spcPct val="0"/>
              </a:spcAft>
              <a:defRPr/>
            </a:pPr>
            <a:r>
              <a:rPr lang="en-CA">
                <a:solidFill>
                  <a:srgbClr val="595959"/>
                </a:solidFill>
              </a:rPr>
              <a:t>Making Clean Local Energy Accessible Now</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75545861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5_Title, Text and Chart">
    <p:spTree>
      <p:nvGrpSpPr>
        <p:cNvPr id="1" name=""/>
        <p:cNvGrpSpPr/>
        <p:nvPr/>
      </p:nvGrpSpPr>
      <p:grpSpPr>
        <a:xfrm>
          <a:off x="0" y="0"/>
          <a:ext cx="0" cy="0"/>
          <a:chOff x="0" y="0"/>
          <a:chExt cx="0" cy="0"/>
        </a:xfrm>
      </p:grpSpPr>
      <p:sp>
        <p:nvSpPr>
          <p:cNvPr id="4" name="Rectangle 4"/>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TextBox 5"/>
          <p:cNvSpPr txBox="1"/>
          <p:nvPr/>
        </p:nvSpPr>
        <p:spPr>
          <a:xfrm>
            <a:off x="0" y="6488114"/>
            <a:ext cx="4724400" cy="338554"/>
          </a:xfrm>
          <a:prstGeom prst="rect">
            <a:avLst/>
          </a:prstGeom>
          <a:noFill/>
        </p:spPr>
        <p:txBody>
          <a:bodyPr>
            <a:spAutoFit/>
          </a:bodyPr>
          <a:lstStyle/>
          <a:p>
            <a:pPr fontAlgn="auto">
              <a:spcBef>
                <a:spcPts val="0"/>
              </a:spcBef>
              <a:spcAft>
                <a:spcPts val="0"/>
              </a:spcAft>
              <a:defRPr/>
            </a:pPr>
            <a:r>
              <a:rPr lang="en-CA" sz="1600">
                <a:solidFill>
                  <a:srgbClr val="595959"/>
                </a:solidFill>
                <a:latin typeface="+mn-lt"/>
                <a:ea typeface="+mn-ea"/>
                <a:cs typeface="Arial" pitchFamily="34" charset="0"/>
              </a:rPr>
              <a:t>Making Clean Local Energy Accessible Now</a:t>
            </a:r>
            <a:endParaRPr lang="en-CA">
              <a:solidFill>
                <a:srgbClr val="595959"/>
              </a:solidFill>
              <a:latin typeface="+mn-lt"/>
              <a:ea typeface="+mn-ea"/>
              <a:cs typeface="Arial" pitchFamily="34" charset="0"/>
            </a:endParaRPr>
          </a:p>
        </p:txBody>
      </p:sp>
      <p:sp>
        <p:nvSpPr>
          <p:cNvPr id="6" name="Rectangle 6"/>
          <p:cNvSpPr>
            <a:spLocks noChangeArrowheads="1"/>
          </p:cNvSpPr>
          <p:nvPr/>
        </p:nvSpPr>
        <p:spPr bwMode="auto">
          <a:xfrm>
            <a:off x="0" y="0"/>
            <a:ext cx="7391400" cy="762000"/>
          </a:xfrm>
          <a:prstGeom prst="rect">
            <a:avLst/>
          </a:prstGeom>
          <a:solidFill>
            <a:srgbClr val="249CFF"/>
          </a:solidFill>
          <a:ln w="25400" algn="ctr">
            <a:noFill/>
            <a:miter lim="800000"/>
            <a:headEnd/>
            <a:tailEnd/>
          </a:ln>
        </p:spPr>
        <p:txBody>
          <a:bodyPr anchor="ctr"/>
          <a:lstStyle/>
          <a:p>
            <a:pPr algn="ctr" fontAlgn="auto">
              <a:spcBef>
                <a:spcPts val="0"/>
              </a:spcBef>
              <a:spcAft>
                <a:spcPts val="0"/>
              </a:spcAft>
              <a:defRPr/>
            </a:pPr>
            <a:r>
              <a:rPr lang="en-CA" dirty="0">
                <a:solidFill>
                  <a:schemeClr val="lt1"/>
                </a:solidFill>
                <a:latin typeface="+mn-lt"/>
                <a:ea typeface="+mn-ea"/>
                <a:cs typeface="+mn-cs"/>
              </a:rPr>
              <a:t> </a:t>
            </a:r>
          </a:p>
        </p:txBody>
      </p:sp>
      <p:sp>
        <p:nvSpPr>
          <p:cNvPr id="7" name="Slide Number Placeholder 3"/>
          <p:cNvSpPr txBox="1">
            <a:spLocks/>
          </p:cNvSpPr>
          <p:nvPr/>
        </p:nvSpPr>
        <p:spPr bwMode="auto">
          <a:xfrm>
            <a:off x="8534400" y="6492876"/>
            <a:ext cx="457200" cy="365125"/>
          </a:xfrm>
          <a:prstGeom prst="rect">
            <a:avLst/>
          </a:prstGeom>
          <a:noFill/>
          <a:ln w="9525">
            <a:noFill/>
            <a:miter lim="800000"/>
            <a:headEnd/>
            <a:tailEnd/>
          </a:ln>
        </p:spPr>
        <p:txBody>
          <a:bodyPr/>
          <a:lstStyle/>
          <a:p>
            <a:pPr algn="r" fontAlgn="auto">
              <a:spcBef>
                <a:spcPts val="0"/>
              </a:spcBef>
              <a:spcAft>
                <a:spcPts val="0"/>
              </a:spcAft>
              <a:defRPr/>
            </a:pPr>
            <a:fld id="{6D9F7E41-FF19-4C20-8D44-DFE2DB6620F9}" type="slidenum">
              <a:rPr lang="en-US" sz="1200">
                <a:latin typeface="+mn-lt"/>
                <a:ea typeface="+mn-ea"/>
                <a:cs typeface="Arial" pitchFamily="34" charset="0"/>
              </a:rPr>
              <a:pPr algn="r" fontAlgn="auto">
                <a:spcBef>
                  <a:spcPts val="0"/>
                </a:spcBef>
                <a:spcAft>
                  <a:spcPts val="0"/>
                </a:spcAft>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1"/>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1219" y="46181"/>
            <a:ext cx="1612783" cy="676656"/>
          </a:xfrm>
          <a:prstGeom prst="rect">
            <a:avLst/>
          </a:prstGeom>
        </p:spPr>
      </p:pic>
    </p:spTree>
    <p:extLst>
      <p:ext uri="{BB962C8B-B14F-4D97-AF65-F5344CB8AC3E}">
        <p14:creationId xmlns:p14="http://schemas.microsoft.com/office/powerpoint/2010/main" val="293858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T_Text Blank">
    <p:spTree>
      <p:nvGrpSpPr>
        <p:cNvPr id="1" name=""/>
        <p:cNvGrpSpPr/>
        <p:nvPr/>
      </p:nvGrpSpPr>
      <p:grpSpPr>
        <a:xfrm>
          <a:off x="0" y="0"/>
          <a:ext cx="0" cy="0"/>
          <a:chOff x="0" y="0"/>
          <a:chExt cx="0" cy="0"/>
        </a:xfrm>
      </p:grpSpPr>
      <p:sp>
        <p:nvSpPr>
          <p:cNvPr id="4" name="Rectangle 4"/>
          <p:cNvSpPr/>
          <p:nvPr userDrawn="1"/>
        </p:nvSpPr>
        <p:spPr>
          <a:xfrm>
            <a:off x="244475" y="974725"/>
            <a:ext cx="8747125" cy="1143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itle 1"/>
          <p:cNvSpPr>
            <a:spLocks noGrp="1"/>
          </p:cNvSpPr>
          <p:nvPr>
            <p:ph type="title"/>
          </p:nvPr>
        </p:nvSpPr>
        <p:spPr>
          <a:xfrm>
            <a:off x="228600" y="365760"/>
            <a:ext cx="8595360" cy="548640"/>
          </a:xfrm>
        </p:spPr>
        <p:txBody>
          <a:bodyPr/>
          <a:lstStyle/>
          <a:p>
            <a:r>
              <a:rPr lang="en-US" dirty="0" smtClean="0"/>
              <a:t>Click to edit Master title style</a:t>
            </a:r>
            <a:endParaRPr lang="en-US" dirty="0"/>
          </a:p>
        </p:txBody>
      </p:sp>
      <p:sp>
        <p:nvSpPr>
          <p:cNvPr id="6" name="Text Placeholder 15"/>
          <p:cNvSpPr>
            <a:spLocks noGrp="1" noChangeAspect="1"/>
          </p:cNvSpPr>
          <p:nvPr>
            <p:ph idx="1"/>
          </p:nvPr>
        </p:nvSpPr>
        <p:spPr>
          <a:xfrm>
            <a:off x="228600" y="1143000"/>
            <a:ext cx="8595360" cy="4846638"/>
          </a:xfrm>
          <a:prstGeom prst="rect">
            <a:avLst/>
          </a:prstGeom>
        </p:spPr>
        <p:txBody>
          <a:bodyPr>
            <a:normAutofit/>
          </a:bodyPr>
          <a:lstStyle>
            <a:lvl1pPr marL="0" indent="0">
              <a:spcAft>
                <a:spcPts val="0"/>
              </a:spcAft>
              <a:buClr>
                <a:srgbClr val="F95D0D"/>
              </a:buClr>
              <a:buNone/>
              <a:defRPr sz="2400"/>
            </a:lvl1pPr>
            <a:lvl2pPr marL="457200" indent="-228600">
              <a:buClr>
                <a:srgbClr val="F95D0D"/>
              </a:buClr>
              <a:defRPr sz="2200"/>
            </a:lvl2pPr>
            <a:lvl3pPr indent="-228600">
              <a:buClr>
                <a:srgbClr val="F95D0D"/>
              </a:buClr>
              <a:defRPr sz="2000"/>
            </a:lvl3pPr>
            <a:lvl4pPr marL="914400" indent="-228600">
              <a:buClr>
                <a:srgbClr val="F95D0D"/>
              </a:buClr>
              <a:defRPr sz="1800"/>
            </a:lvl4pPr>
            <a:lvl5pPr>
              <a:buClr>
                <a:srgbClr val="F95D0D"/>
              </a:buClr>
              <a:defRPr sz="1600"/>
            </a:lvl5pPr>
          </a:lstStyle>
          <a:p>
            <a:pPr lvl="0"/>
            <a:r>
              <a:rPr lang="en-US" dirty="0" smtClean="0"/>
              <a:t>Click to edit Master text style</a:t>
            </a:r>
          </a:p>
        </p:txBody>
      </p:sp>
    </p:spTree>
    <p:extLst>
      <p:ext uri="{BB962C8B-B14F-4D97-AF65-F5344CB8AC3E}">
        <p14:creationId xmlns:p14="http://schemas.microsoft.com/office/powerpoint/2010/main" val="321307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Rectangle 2"/>
          <p:cNvSpPr/>
          <p:nvPr/>
        </p:nvSpPr>
        <p:spPr>
          <a:xfrm>
            <a:off x="244475" y="974725"/>
            <a:ext cx="8747125" cy="1143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lnSpc>
                <a:spcPct val="105000"/>
              </a:lnSpc>
              <a:spcBef>
                <a:spcPct val="50000"/>
              </a:spcBef>
              <a:buFont typeface="Wingdings" pitchFamily="2" charset="2"/>
              <a:buChar char="•"/>
              <a:defRPr/>
            </a:pPr>
            <a:endParaRPr lang="en-US" sz="1400" b="1"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58980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1893556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Clean Coalition Logo_no tagline_updated_slideshowedit_zf2 yellow_final2.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31217" y="46181"/>
            <a:ext cx="1612783" cy="676656"/>
          </a:xfrm>
          <a:prstGeom prst="rect">
            <a:avLst/>
          </a:prstGeom>
        </p:spPr>
      </p:pic>
    </p:spTree>
    <p:extLst>
      <p:ext uri="{BB962C8B-B14F-4D97-AF65-F5344CB8AC3E}">
        <p14:creationId xmlns:p14="http://schemas.microsoft.com/office/powerpoint/2010/main" val="2640400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8" r:id="rId6"/>
    <p:sldLayoutId id="2147483659" r:id="rId7"/>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charset="0"/>
          <a:ea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2.emf"/><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31.tiff"/><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2.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tiff"/><Relationship Id="rId7" Type="http://schemas.openxmlformats.org/officeDocument/2006/relationships/image" Target="../media/image40.tiff"/><Relationship Id="rId8" Type="http://schemas.openxmlformats.org/officeDocument/2006/relationships/image" Target="../media/image41.tiff"/><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emf"/><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9" Type="http://schemas.openxmlformats.org/officeDocument/2006/relationships/image" Target="../media/image52.png"/><Relationship Id="rId20" Type="http://schemas.openxmlformats.org/officeDocument/2006/relationships/image" Target="../media/image63.png"/><Relationship Id="rId21" Type="http://schemas.openxmlformats.org/officeDocument/2006/relationships/image" Target="../media/image64.gif"/><Relationship Id="rId10" Type="http://schemas.openxmlformats.org/officeDocument/2006/relationships/image" Target="../media/image53.gif"/><Relationship Id="rId11" Type="http://schemas.openxmlformats.org/officeDocument/2006/relationships/image" Target="../media/image54.png"/><Relationship Id="rId12" Type="http://schemas.openxmlformats.org/officeDocument/2006/relationships/image" Target="../media/image55.png"/><Relationship Id="rId13" Type="http://schemas.openxmlformats.org/officeDocument/2006/relationships/image" Target="../media/image56.png"/><Relationship Id="rId14" Type="http://schemas.openxmlformats.org/officeDocument/2006/relationships/image" Target="../media/image57.jpeg"/><Relationship Id="rId15" Type="http://schemas.openxmlformats.org/officeDocument/2006/relationships/image" Target="../media/image58.gif"/><Relationship Id="rId16" Type="http://schemas.openxmlformats.org/officeDocument/2006/relationships/image" Target="../media/image59.jpeg"/><Relationship Id="rId17" Type="http://schemas.openxmlformats.org/officeDocument/2006/relationships/image" Target="../media/image60.jpg"/><Relationship Id="rId18" Type="http://schemas.openxmlformats.org/officeDocument/2006/relationships/image" Target="../media/image61.png"/><Relationship Id="rId19" Type="http://schemas.openxmlformats.org/officeDocument/2006/relationships/image" Target="../media/image62.jpg"/><Relationship Id="rId1" Type="http://schemas.openxmlformats.org/officeDocument/2006/relationships/slideLayout" Target="../slideLayouts/slideLayout3.xml"/><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gif"/><Relationship Id="rId7" Type="http://schemas.openxmlformats.org/officeDocument/2006/relationships/image" Target="../media/image50.png"/><Relationship Id="rId8"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p:cNvSpPr txBox="1">
            <a:spLocks noChangeArrowheads="1"/>
          </p:cNvSpPr>
          <p:nvPr/>
        </p:nvSpPr>
        <p:spPr bwMode="auto">
          <a:xfrm>
            <a:off x="5638800" y="6461125"/>
            <a:ext cx="3505200" cy="369332"/>
          </a:xfrm>
          <a:prstGeom prst="rect">
            <a:avLst/>
          </a:prstGeom>
          <a:noFill/>
          <a:ln w="9525">
            <a:noFill/>
            <a:miter lim="800000"/>
            <a:headEnd/>
            <a:tailEnd/>
          </a:ln>
        </p:spPr>
        <p:txBody>
          <a:bodyPr>
            <a:spAutoFit/>
          </a:bodyPr>
          <a:lstStyle/>
          <a:p>
            <a:pPr algn="r" defTabSz="457200" fontAlgn="base">
              <a:spcBef>
                <a:spcPct val="0"/>
              </a:spcBef>
              <a:spcAft>
                <a:spcPct val="0"/>
              </a:spcAft>
            </a:pPr>
            <a:r>
              <a:rPr lang="en-US" dirty="0" smtClean="0">
                <a:solidFill>
                  <a:srgbClr val="464646"/>
                </a:solidFill>
                <a:latin typeface="Calibri"/>
                <a:cs typeface="Calibri"/>
              </a:rPr>
              <a:t>10 </a:t>
            </a:r>
            <a:r>
              <a:rPr lang="en-US" dirty="0" smtClean="0">
                <a:solidFill>
                  <a:srgbClr val="464646"/>
                </a:solidFill>
                <a:latin typeface="Calibri"/>
                <a:cs typeface="Calibri"/>
              </a:rPr>
              <a:t>June 2016</a:t>
            </a:r>
            <a:endParaRPr lang="en-US" dirty="0">
              <a:solidFill>
                <a:srgbClr val="464646"/>
              </a:solidFill>
              <a:latin typeface="Calibri"/>
              <a:cs typeface="Calibri"/>
            </a:endParaRPr>
          </a:p>
        </p:txBody>
      </p:sp>
      <p:sp>
        <p:nvSpPr>
          <p:cNvPr id="16388" name="TextBox 6"/>
          <p:cNvSpPr txBox="1">
            <a:spLocks noChangeArrowheads="1"/>
          </p:cNvSpPr>
          <p:nvPr/>
        </p:nvSpPr>
        <p:spPr bwMode="auto">
          <a:xfrm>
            <a:off x="-63500" y="2430527"/>
            <a:ext cx="9232900" cy="1300356"/>
          </a:xfrm>
          <a:prstGeom prst="rect">
            <a:avLst/>
          </a:prstGeom>
          <a:noFill/>
          <a:ln w="9525">
            <a:noFill/>
            <a:miter lim="800000"/>
            <a:headEnd/>
            <a:tailEnd/>
          </a:ln>
        </p:spPr>
        <p:txBody>
          <a:bodyPr wrap="square">
            <a:spAutoFit/>
          </a:bodyPr>
          <a:lstStyle/>
          <a:p>
            <a:pPr algn="ctr" defTabSz="457200" fontAlgn="base">
              <a:spcBef>
                <a:spcPct val="0"/>
              </a:spcBef>
              <a:spcAft>
                <a:spcPct val="0"/>
              </a:spcAft>
            </a:pPr>
            <a:r>
              <a:rPr lang="en-US" sz="3600" dirty="0" smtClean="0">
                <a:solidFill>
                  <a:srgbClr val="535353"/>
                </a:solidFill>
                <a:latin typeface="Helvetica" pitchFamily="34" charset="0"/>
              </a:rPr>
              <a:t>Long Island Community Microgrid Project</a:t>
            </a:r>
          </a:p>
          <a:p>
            <a:pPr algn="ctr" defTabSz="457200" fontAlgn="base">
              <a:spcBef>
                <a:spcPct val="0"/>
              </a:spcBef>
              <a:spcAft>
                <a:spcPct val="0"/>
              </a:spcAft>
            </a:pPr>
            <a:endParaRPr lang="en-US" sz="1050" dirty="0" smtClean="0">
              <a:solidFill>
                <a:srgbClr val="535353"/>
              </a:solidFill>
              <a:latin typeface="Helvetica" pitchFamily="34" charset="0"/>
            </a:endParaRPr>
          </a:p>
          <a:p>
            <a:pPr algn="ctr" defTabSz="457200" fontAlgn="base">
              <a:spcBef>
                <a:spcPct val="0"/>
              </a:spcBef>
              <a:spcAft>
                <a:spcPct val="0"/>
              </a:spcAft>
            </a:pPr>
            <a:r>
              <a:rPr lang="en-US" sz="3200" dirty="0" smtClean="0">
                <a:solidFill>
                  <a:schemeClr val="bg1"/>
                </a:solidFill>
                <a:latin typeface="Helvetica" pitchFamily="34" charset="0"/>
              </a:rPr>
              <a:t>New approach for grid design and operations</a:t>
            </a:r>
            <a:endParaRPr lang="en-US" sz="4000" dirty="0">
              <a:solidFill>
                <a:schemeClr val="bg1"/>
              </a:solidFill>
              <a:latin typeface="Helvetica" pitchFamily="34" charset="0"/>
            </a:endParaRPr>
          </a:p>
        </p:txBody>
      </p:sp>
      <p:pic>
        <p:nvPicPr>
          <p:cNvPr id="2" name="Picture 1" descr="Clean Coalition Logo_updated yello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67" y="685292"/>
            <a:ext cx="5342108" cy="978408"/>
          </a:xfrm>
          <a:prstGeom prst="rect">
            <a:avLst/>
          </a:prstGeom>
        </p:spPr>
      </p:pic>
      <p:sp>
        <p:nvSpPr>
          <p:cNvPr id="5" name="Rectangle 4"/>
          <p:cNvSpPr>
            <a:spLocks/>
          </p:cNvSpPr>
          <p:nvPr/>
        </p:nvSpPr>
        <p:spPr bwMode="auto">
          <a:xfrm>
            <a:off x="234950" y="4762500"/>
            <a:ext cx="3670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38100" tIns="38100" rIns="38100" bIns="38100"/>
          <a:lstStyle/>
          <a:p>
            <a:pPr defTabSz="914400"/>
            <a:r>
              <a:rPr lang="en-US" sz="2400" dirty="0" smtClean="0">
                <a:solidFill>
                  <a:srgbClr val="FFFFFF"/>
                </a:solidFill>
                <a:latin typeface="Arial"/>
                <a:ea typeface="ＭＳ Ｐゴシック" charset="0"/>
                <a:cs typeface="Arial"/>
                <a:sym typeface="Helvetica" charset="0"/>
              </a:rPr>
              <a:t>Craig Lewis</a:t>
            </a:r>
            <a:endParaRPr lang="en-US" dirty="0">
              <a:solidFill>
                <a:srgbClr val="000000"/>
              </a:solidFill>
              <a:latin typeface="Arial"/>
              <a:ea typeface="ＭＳ Ｐゴシック" charset="0"/>
              <a:cs typeface="Arial"/>
              <a:sym typeface="Arial" charset="0"/>
            </a:endParaRPr>
          </a:p>
          <a:p>
            <a:pPr defTabSz="914400"/>
            <a:r>
              <a:rPr lang="en-US" dirty="0" smtClean="0">
                <a:solidFill>
                  <a:srgbClr val="FFFFFF"/>
                </a:solidFill>
                <a:latin typeface="Arial"/>
                <a:ea typeface="ＭＳ Ｐゴシック" charset="0"/>
                <a:cs typeface="Arial"/>
                <a:sym typeface="Helvetica" charset="0"/>
              </a:rPr>
              <a:t>Executive Director</a:t>
            </a:r>
            <a:endParaRPr lang="en-US" dirty="0">
              <a:solidFill>
                <a:srgbClr val="000000"/>
              </a:solidFill>
              <a:latin typeface="Arial"/>
              <a:ea typeface="ＭＳ Ｐゴシック" charset="0"/>
              <a:cs typeface="Arial"/>
              <a:sym typeface="Arial" charset="0"/>
            </a:endParaRPr>
          </a:p>
          <a:p>
            <a:pPr defTabSz="914400"/>
            <a:r>
              <a:rPr lang="en-US" dirty="0">
                <a:solidFill>
                  <a:srgbClr val="FFFFFF"/>
                </a:solidFill>
                <a:latin typeface="Arial"/>
                <a:ea typeface="ＭＳ Ｐゴシック" charset="0"/>
                <a:cs typeface="Arial"/>
                <a:sym typeface="Helvetica" charset="0"/>
              </a:rPr>
              <a:t>Clean Coalition</a:t>
            </a:r>
            <a:endParaRPr lang="en-US" dirty="0">
              <a:solidFill>
                <a:srgbClr val="000000"/>
              </a:solidFill>
              <a:latin typeface="Arial"/>
              <a:ea typeface="ＭＳ Ｐゴシック" charset="0"/>
              <a:cs typeface="Arial"/>
              <a:sym typeface="Arial" charset="0"/>
            </a:endParaRPr>
          </a:p>
          <a:p>
            <a:pPr defTabSz="914400"/>
            <a:r>
              <a:rPr lang="en-US" u="sng" dirty="0" smtClean="0">
                <a:solidFill>
                  <a:srgbClr val="FFFFFF"/>
                </a:solidFill>
                <a:latin typeface="Arial"/>
                <a:ea typeface="ＭＳ Ｐゴシック" charset="0"/>
                <a:cs typeface="Arial"/>
                <a:sym typeface="Helvetica" charset="0"/>
              </a:rPr>
              <a:t>650-796-2353 mobile</a:t>
            </a:r>
          </a:p>
          <a:p>
            <a:pPr defTabSz="914400"/>
            <a:r>
              <a:rPr lang="en-US" u="sng" dirty="0" smtClean="0">
                <a:solidFill>
                  <a:srgbClr val="FFFFFF"/>
                </a:solidFill>
                <a:latin typeface="Arial"/>
                <a:ea typeface="ＭＳ Ｐゴシック" charset="0"/>
                <a:cs typeface="Arial"/>
                <a:sym typeface="Helvetica" charset="0"/>
              </a:rPr>
              <a:t>craig@clean-coalition.org</a:t>
            </a:r>
            <a:endParaRPr lang="en-US" dirty="0">
              <a:solidFill>
                <a:srgbClr val="FFFFFF"/>
              </a:solidFill>
              <a:latin typeface="Arial"/>
              <a:ea typeface="ＭＳ Ｐゴシック" charset="0"/>
              <a:cs typeface="Arial"/>
              <a:sym typeface="Arial" charset="0"/>
            </a:endParaRPr>
          </a:p>
        </p:txBody>
      </p:sp>
    </p:spTree>
    <p:extLst>
      <p:ext uri="{BB962C8B-B14F-4D97-AF65-F5344CB8AC3E}">
        <p14:creationId xmlns:p14="http://schemas.microsoft.com/office/powerpoint/2010/main" val="25532814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dirty="0" smtClean="0">
                <a:latin typeface="Arial" charset="0"/>
                <a:cs typeface="Arial" charset="0"/>
              </a:rPr>
              <a:t>Scaling local renewables achieves </a:t>
            </a:r>
            <a:r>
              <a:rPr lang="en-US" dirty="0">
                <a:latin typeface="Arial" charset="0"/>
                <a:cs typeface="Arial" charset="0"/>
              </a:rPr>
              <a:t>c</a:t>
            </a:r>
            <a:r>
              <a:rPr lang="en-US" dirty="0" smtClean="0">
                <a:latin typeface="Arial" charset="0"/>
                <a:cs typeface="Arial" charset="0"/>
              </a:rPr>
              <a:t>ost-effectiveness</a:t>
            </a: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dirty="0">
              <a:latin typeface="Calibri" pitchFamily="34" charset="0"/>
            </a:endParaRPr>
          </a:p>
        </p:txBody>
      </p:sp>
      <p:sp>
        <p:nvSpPr>
          <p:cNvPr id="133125"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r>
              <a:rPr lang="en-US" sz="2800" b="1" u="sng" dirty="0">
                <a:cs typeface="Arial" charset="0"/>
              </a:rPr>
              <a:t>Solar Markets: Germany vs California </a:t>
            </a:r>
            <a:r>
              <a:rPr lang="en-US" sz="1600" b="1" u="sng" dirty="0">
                <a:cs typeface="Arial" charset="0"/>
              </a:rPr>
              <a:t>(RPS + CSI + other)</a:t>
            </a:r>
            <a:endParaRPr lang="en-US" sz="1600" dirty="0">
              <a:cs typeface="Arial" charset="0"/>
            </a:endParaRPr>
          </a:p>
        </p:txBody>
      </p:sp>
      <p:sp>
        <p:nvSpPr>
          <p:cNvPr id="133126" name="TextBox 3"/>
          <p:cNvSpPr txBox="1">
            <a:spLocks noChangeArrowheads="1"/>
          </p:cNvSpPr>
          <p:nvPr/>
        </p:nvSpPr>
        <p:spPr bwMode="auto">
          <a:xfrm>
            <a:off x="487893" y="5567680"/>
            <a:ext cx="8148108" cy="707886"/>
          </a:xfrm>
          <a:prstGeom prst="rect">
            <a:avLst/>
          </a:prstGeom>
          <a:solidFill>
            <a:srgbClr val="FFFF00"/>
          </a:solidFill>
          <a:ln w="9525">
            <a:solidFill>
              <a:schemeClr val="tx1"/>
            </a:solidFill>
            <a:miter lim="800000"/>
            <a:headEnd/>
            <a:tailEnd/>
          </a:ln>
        </p:spPr>
        <p:txBody>
          <a:bodyPr wrap="square">
            <a:spAutoFit/>
          </a:bodyPr>
          <a:lstStyle/>
          <a:p>
            <a:pPr algn="ctr"/>
            <a:r>
              <a:rPr lang="en-US" sz="2000" b="1" dirty="0">
                <a:cs typeface="Arial" charset="0"/>
              </a:rPr>
              <a:t>Germany </a:t>
            </a:r>
            <a:r>
              <a:rPr lang="en-US" sz="2000" b="1" dirty="0" smtClean="0">
                <a:cs typeface="Arial" charset="0"/>
              </a:rPr>
              <a:t>has deployed over 10 times </a:t>
            </a:r>
            <a:r>
              <a:rPr lang="en-US" sz="2000" b="1" dirty="0">
                <a:cs typeface="Arial" charset="0"/>
              </a:rPr>
              <a:t>more solar than California </a:t>
            </a:r>
            <a:r>
              <a:rPr lang="en-US" sz="2000" b="1" dirty="0" smtClean="0">
                <a:cs typeface="Arial" charset="0"/>
              </a:rPr>
              <a:t>in the last decade despite California’s 70% better solar resource!!!</a:t>
            </a:r>
            <a:endParaRPr lang="en-US" sz="2000" b="1" dirty="0">
              <a:cs typeface="Arial" charset="0"/>
            </a:endParaRPr>
          </a:p>
        </p:txBody>
      </p:sp>
      <p:sp>
        <p:nvSpPr>
          <p:cNvPr id="133127" name="TextBox 7"/>
          <p:cNvSpPr txBox="1">
            <a:spLocks noChangeArrowheads="1"/>
          </p:cNvSpPr>
          <p:nvPr/>
        </p:nvSpPr>
        <p:spPr bwMode="auto">
          <a:xfrm>
            <a:off x="6858000" y="4979987"/>
            <a:ext cx="2286000" cy="428625"/>
          </a:xfrm>
          <a:prstGeom prst="rect">
            <a:avLst/>
          </a:prstGeom>
          <a:noFill/>
          <a:ln w="9525">
            <a:noFill/>
            <a:miter lim="800000"/>
            <a:headEnd/>
            <a:tailEnd/>
          </a:ln>
        </p:spPr>
        <p:txBody>
          <a:bodyPr>
            <a:spAutoFit/>
          </a:bodyPr>
          <a:lstStyle/>
          <a:p>
            <a:r>
              <a:rPr lang="en-US" sz="1100" dirty="0">
                <a:cs typeface="Arial" charset="0"/>
              </a:rPr>
              <a:t>Sources:  CPUC, CEC, SEIA and                       German equivalents.</a:t>
            </a:r>
          </a:p>
        </p:txBody>
      </p:sp>
      <p:sp>
        <p:nvSpPr>
          <p:cNvPr id="2" name="TextBox 1"/>
          <p:cNvSpPr txBox="1"/>
          <p:nvPr/>
        </p:nvSpPr>
        <p:spPr>
          <a:xfrm>
            <a:off x="925489" y="1655326"/>
            <a:ext cx="461665" cy="2585323"/>
          </a:xfrm>
          <a:prstGeom prst="rect">
            <a:avLst/>
          </a:prstGeom>
          <a:noFill/>
        </p:spPr>
        <p:txBody>
          <a:bodyPr vert="vert270" wrap="square" rtlCol="0">
            <a:spAutoFit/>
          </a:bodyPr>
          <a:lstStyle/>
          <a:p>
            <a:r>
              <a:rPr lang="en-US" dirty="0" smtClean="0"/>
              <a:t>Cumulative MW</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011244801"/>
              </p:ext>
            </p:extLst>
          </p:nvPr>
        </p:nvGraphicFramePr>
        <p:xfrm>
          <a:off x="1387153" y="1181100"/>
          <a:ext cx="6507596" cy="437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64309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9525"/>
            <a:ext cx="7620000" cy="762000"/>
          </a:xfrm>
        </p:spPr>
        <p:txBody>
          <a:bodyPr/>
          <a:lstStyle/>
          <a:p>
            <a:pPr algn="l" eaLnBrk="1" hangingPunct="1"/>
            <a:r>
              <a:rPr lang="en-US" sz="2400" b="1" dirty="0" smtClean="0">
                <a:solidFill>
                  <a:schemeClr val="bg1"/>
                </a:solidFill>
                <a:latin typeface="Arial" charset="0"/>
                <a:cs typeface="Arial" charset="0"/>
              </a:rPr>
              <a:t>German solar is mostly local (on rooftops)</a:t>
            </a:r>
          </a:p>
        </p:txBody>
      </p:sp>
      <p:graphicFrame>
        <p:nvGraphicFramePr>
          <p:cNvPr id="4" name="Chart 3"/>
          <p:cNvGraphicFramePr>
            <a:graphicFrameLocks/>
          </p:cNvGraphicFramePr>
          <p:nvPr/>
        </p:nvGraphicFramePr>
        <p:xfrm>
          <a:off x="0" y="762000"/>
          <a:ext cx="9144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6324" name="TextBox 4"/>
          <p:cNvSpPr txBox="1">
            <a:spLocks noChangeArrowheads="1"/>
          </p:cNvSpPr>
          <p:nvPr/>
        </p:nvSpPr>
        <p:spPr bwMode="auto">
          <a:xfrm>
            <a:off x="4114800" y="5224463"/>
            <a:ext cx="4267200" cy="261937"/>
          </a:xfrm>
          <a:prstGeom prst="rect">
            <a:avLst/>
          </a:prstGeom>
          <a:noFill/>
          <a:ln w="9525">
            <a:noFill/>
            <a:miter lim="800000"/>
            <a:headEnd/>
            <a:tailEnd/>
          </a:ln>
        </p:spPr>
        <p:txBody>
          <a:bodyPr>
            <a:spAutoFit/>
          </a:bodyPr>
          <a:lstStyle/>
          <a:p>
            <a:pPr algn="r"/>
            <a:r>
              <a:rPr lang="en-US" sz="1100">
                <a:latin typeface="Calibri" pitchFamily="34" charset="0"/>
              </a:rPr>
              <a:t>Source: Paul Gipe, March 2011</a:t>
            </a:r>
          </a:p>
        </p:txBody>
      </p:sp>
      <p:sp>
        <p:nvSpPr>
          <p:cNvPr id="56325" name="TextBox 5"/>
          <p:cNvSpPr txBox="1">
            <a:spLocks noChangeArrowheads="1"/>
          </p:cNvSpPr>
          <p:nvPr/>
        </p:nvSpPr>
        <p:spPr bwMode="auto">
          <a:xfrm>
            <a:off x="457200" y="5602288"/>
            <a:ext cx="8305800" cy="646112"/>
          </a:xfrm>
          <a:prstGeom prst="rect">
            <a:avLst/>
          </a:prstGeom>
          <a:solidFill>
            <a:srgbClr val="FFFF00"/>
          </a:solidFill>
          <a:ln w="9525">
            <a:solidFill>
              <a:schemeClr val="tx1"/>
            </a:solidFill>
            <a:miter lim="800000"/>
            <a:headEnd/>
            <a:tailEnd/>
          </a:ln>
        </p:spPr>
        <p:txBody>
          <a:bodyPr>
            <a:spAutoFit/>
          </a:bodyPr>
          <a:lstStyle/>
          <a:p>
            <a:pPr algn="ctr"/>
            <a:r>
              <a:rPr lang="en-US" b="1" dirty="0">
                <a:latin typeface="Calibri" pitchFamily="34" charset="0"/>
              </a:rPr>
              <a:t>Germany’s solar deployments are almost entirely </a:t>
            </a:r>
            <a:r>
              <a:rPr lang="en-US" b="1" dirty="0" smtClean="0">
                <a:latin typeface="Calibri" pitchFamily="34" charset="0"/>
              </a:rPr>
              <a:t>sub-2 </a:t>
            </a:r>
            <a:r>
              <a:rPr lang="en-US" b="1" dirty="0">
                <a:latin typeface="Calibri" pitchFamily="34" charset="0"/>
              </a:rPr>
              <a:t>MW </a:t>
            </a:r>
            <a:r>
              <a:rPr lang="en-US" b="1" dirty="0" smtClean="0">
                <a:latin typeface="Calibri" pitchFamily="34" charset="0"/>
              </a:rPr>
              <a:t>projects on built-environments and </a:t>
            </a:r>
            <a:r>
              <a:rPr lang="en-US" b="1" dirty="0">
                <a:latin typeface="Calibri" pitchFamily="34" charset="0"/>
              </a:rPr>
              <a:t>interconnected to the distribution grid (not behind-the-meter)</a:t>
            </a:r>
          </a:p>
        </p:txBody>
      </p:sp>
      <p:sp>
        <p:nvSpPr>
          <p:cNvPr id="56326" name="TextBox 6"/>
          <p:cNvSpPr txBox="1">
            <a:spLocks noChangeArrowheads="1"/>
          </p:cNvSpPr>
          <p:nvPr/>
        </p:nvSpPr>
        <p:spPr bwMode="auto">
          <a:xfrm>
            <a:off x="6019800" y="1676400"/>
            <a:ext cx="838200" cy="307975"/>
          </a:xfrm>
          <a:prstGeom prst="rect">
            <a:avLst/>
          </a:prstGeom>
          <a:noFill/>
          <a:ln w="9525">
            <a:noFill/>
            <a:miter lim="800000"/>
            <a:headEnd/>
            <a:tailEnd/>
          </a:ln>
        </p:spPr>
        <p:txBody>
          <a:bodyPr>
            <a:spAutoFit/>
          </a:bodyPr>
          <a:lstStyle/>
          <a:p>
            <a:r>
              <a:rPr lang="en-US" sz="1400">
                <a:latin typeface="Calibri" pitchFamily="34" charset="0"/>
              </a:rPr>
              <a:t>22.5%</a:t>
            </a:r>
          </a:p>
        </p:txBody>
      </p:sp>
      <p:sp>
        <p:nvSpPr>
          <p:cNvPr id="56327" name="TextBox 7"/>
          <p:cNvSpPr txBox="1">
            <a:spLocks noChangeArrowheads="1"/>
          </p:cNvSpPr>
          <p:nvPr/>
        </p:nvSpPr>
        <p:spPr bwMode="auto">
          <a:xfrm>
            <a:off x="3352800" y="1295400"/>
            <a:ext cx="838200" cy="307975"/>
          </a:xfrm>
          <a:prstGeom prst="rect">
            <a:avLst/>
          </a:prstGeom>
          <a:noFill/>
          <a:ln w="9525">
            <a:noFill/>
            <a:miter lim="800000"/>
            <a:headEnd/>
            <a:tailEnd/>
          </a:ln>
        </p:spPr>
        <p:txBody>
          <a:bodyPr>
            <a:spAutoFit/>
          </a:bodyPr>
          <a:lstStyle/>
          <a:p>
            <a:r>
              <a:rPr lang="en-US" sz="1400">
                <a:latin typeface="Calibri" pitchFamily="34" charset="0"/>
              </a:rPr>
              <a:t>26%</a:t>
            </a:r>
          </a:p>
        </p:txBody>
      </p:sp>
      <p:sp>
        <p:nvSpPr>
          <p:cNvPr id="56328" name="TextBox 8"/>
          <p:cNvSpPr txBox="1">
            <a:spLocks noChangeArrowheads="1"/>
          </p:cNvSpPr>
          <p:nvPr/>
        </p:nvSpPr>
        <p:spPr bwMode="auto">
          <a:xfrm>
            <a:off x="4648200" y="1600200"/>
            <a:ext cx="838200" cy="307975"/>
          </a:xfrm>
          <a:prstGeom prst="rect">
            <a:avLst/>
          </a:prstGeom>
          <a:noFill/>
          <a:ln w="9525">
            <a:noFill/>
            <a:miter lim="800000"/>
            <a:headEnd/>
            <a:tailEnd/>
          </a:ln>
        </p:spPr>
        <p:txBody>
          <a:bodyPr>
            <a:spAutoFit/>
          </a:bodyPr>
          <a:lstStyle/>
          <a:p>
            <a:r>
              <a:rPr lang="en-US" sz="1400">
                <a:latin typeface="Calibri" pitchFamily="34" charset="0"/>
              </a:rPr>
              <a:t>23.25%</a:t>
            </a:r>
          </a:p>
        </p:txBody>
      </p:sp>
      <p:sp>
        <p:nvSpPr>
          <p:cNvPr id="56329" name="TextBox 9"/>
          <p:cNvSpPr txBox="1">
            <a:spLocks noChangeArrowheads="1"/>
          </p:cNvSpPr>
          <p:nvPr/>
        </p:nvSpPr>
        <p:spPr bwMode="auto">
          <a:xfrm>
            <a:off x="1981200" y="3200400"/>
            <a:ext cx="838200" cy="307975"/>
          </a:xfrm>
          <a:prstGeom prst="rect">
            <a:avLst/>
          </a:prstGeom>
          <a:noFill/>
          <a:ln w="9525">
            <a:noFill/>
            <a:miter lim="800000"/>
            <a:headEnd/>
            <a:tailEnd/>
          </a:ln>
        </p:spPr>
        <p:txBody>
          <a:bodyPr>
            <a:spAutoFit/>
          </a:bodyPr>
          <a:lstStyle/>
          <a:p>
            <a:r>
              <a:rPr lang="en-US" sz="1400">
                <a:latin typeface="Calibri" pitchFamily="34" charset="0"/>
              </a:rPr>
              <a:t>9.25%</a:t>
            </a:r>
          </a:p>
        </p:txBody>
      </p:sp>
      <p:sp>
        <p:nvSpPr>
          <p:cNvPr id="56330" name="TextBox 10"/>
          <p:cNvSpPr txBox="1">
            <a:spLocks noChangeArrowheads="1"/>
          </p:cNvSpPr>
          <p:nvPr/>
        </p:nvSpPr>
        <p:spPr bwMode="auto">
          <a:xfrm>
            <a:off x="7467600" y="2057400"/>
            <a:ext cx="838200" cy="307975"/>
          </a:xfrm>
          <a:prstGeom prst="rect">
            <a:avLst/>
          </a:prstGeom>
          <a:noFill/>
          <a:ln w="9525">
            <a:noFill/>
            <a:miter lim="800000"/>
            <a:headEnd/>
            <a:tailEnd/>
          </a:ln>
        </p:spPr>
        <p:txBody>
          <a:bodyPr>
            <a:spAutoFit/>
          </a:bodyPr>
          <a:lstStyle/>
          <a:p>
            <a:r>
              <a:rPr lang="en-US" sz="1400">
                <a:latin typeface="Calibri" pitchFamily="34" charset="0"/>
              </a:rPr>
              <a:t>19%</a:t>
            </a:r>
          </a:p>
        </p:txBody>
      </p:sp>
    </p:spTree>
    <p:extLst>
      <p:ext uri="{BB962C8B-B14F-4D97-AF65-F5344CB8AC3E}">
        <p14:creationId xmlns:p14="http://schemas.microsoft.com/office/powerpoint/2010/main" val="31445019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German rooftop </a:t>
            </a:r>
            <a:r>
              <a:rPr lang="en-US" dirty="0"/>
              <a:t>s</a:t>
            </a:r>
            <a:r>
              <a:rPr lang="en-US" dirty="0" smtClean="0"/>
              <a:t>olar is 5 to 7 cents/kWh today</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42467758"/>
              </p:ext>
            </p:extLst>
          </p:nvPr>
        </p:nvGraphicFramePr>
        <p:xfrm>
          <a:off x="457200" y="1166308"/>
          <a:ext cx="8229600" cy="2184400"/>
        </p:xfrm>
        <a:graphic>
          <a:graphicData uri="http://schemas.openxmlformats.org/drawingml/2006/table">
            <a:tbl>
              <a:tblPr firstRow="1" bandRow="1">
                <a:tableStyleId>{5C22544A-7EE6-4342-B048-85BDC9FD1C3A}</a:tableStyleId>
              </a:tblPr>
              <a:tblGrid>
                <a:gridCol w="2057400"/>
                <a:gridCol w="2057400"/>
                <a:gridCol w="1600200"/>
                <a:gridCol w="2514600"/>
              </a:tblGrid>
              <a:tr h="370840">
                <a:tc>
                  <a:txBody>
                    <a:bodyPr/>
                    <a:lstStyle/>
                    <a:p>
                      <a:pPr algn="ctr"/>
                      <a:r>
                        <a:rPr lang="en-US" sz="2000" dirty="0" smtClean="0"/>
                        <a:t>Project Size</a:t>
                      </a:r>
                      <a:endParaRPr lang="en-US" sz="2000" dirty="0"/>
                    </a:p>
                  </a:txBody>
                  <a:tcPr anchor="ctr"/>
                </a:tc>
                <a:tc>
                  <a:txBody>
                    <a:bodyPr/>
                    <a:lstStyle/>
                    <a:p>
                      <a:pPr algn="ctr"/>
                      <a:r>
                        <a:rPr lang="en-US" sz="2000" dirty="0" smtClean="0"/>
                        <a:t>Euros/kWh</a:t>
                      </a:r>
                      <a:endParaRPr lang="en-US" sz="2000" dirty="0"/>
                    </a:p>
                  </a:txBody>
                  <a:tcPr anchor="ctr"/>
                </a:tc>
                <a:tc>
                  <a:txBody>
                    <a:bodyPr/>
                    <a:lstStyle/>
                    <a:p>
                      <a:pPr algn="ctr"/>
                      <a:r>
                        <a:rPr lang="en-US" sz="2000" dirty="0" smtClean="0"/>
                        <a:t>USD/kWh</a:t>
                      </a:r>
                      <a:endParaRPr lang="en-US" sz="2000" dirty="0"/>
                    </a:p>
                  </a:txBody>
                  <a:tcPr anchor="ctr"/>
                </a:tc>
                <a:tc>
                  <a:txBody>
                    <a:bodyPr/>
                    <a:lstStyle/>
                    <a:p>
                      <a:pPr algn="ctr"/>
                      <a:r>
                        <a:rPr lang="en-US" sz="2000" dirty="0" smtClean="0"/>
                        <a:t>California Effective Rate $/kWh</a:t>
                      </a:r>
                      <a:endParaRPr lang="en-US" sz="2000" dirty="0"/>
                    </a:p>
                  </a:txBody>
                  <a:tcPr anchor="ctr"/>
                </a:tc>
              </a:tr>
              <a:tr h="370840">
                <a:tc>
                  <a:txBody>
                    <a:bodyPr/>
                    <a:lstStyle/>
                    <a:p>
                      <a:r>
                        <a:rPr lang="en-US" dirty="0" smtClean="0"/>
                        <a:t>Under 10 kW</a:t>
                      </a:r>
                      <a:endParaRPr lang="en-US" dirty="0"/>
                    </a:p>
                  </a:txBody>
                  <a:tcPr/>
                </a:tc>
                <a:tc>
                  <a:txBody>
                    <a:bodyPr/>
                    <a:lstStyle/>
                    <a:p>
                      <a:r>
                        <a:rPr lang="en-US" dirty="0" smtClean="0"/>
                        <a:t>0.145</a:t>
                      </a:r>
                      <a:endParaRPr lang="en-US" dirty="0"/>
                    </a:p>
                  </a:txBody>
                  <a:tcPr/>
                </a:tc>
                <a:tc>
                  <a:txBody>
                    <a:bodyPr/>
                    <a:lstStyle/>
                    <a:p>
                      <a:r>
                        <a:rPr lang="en-US" dirty="0" smtClean="0"/>
                        <a:t>0.1903</a:t>
                      </a:r>
                      <a:endParaRPr lang="en-US" dirty="0"/>
                    </a:p>
                  </a:txBody>
                  <a:tcPr/>
                </a:tc>
                <a:tc>
                  <a:txBody>
                    <a:bodyPr/>
                    <a:lstStyle/>
                    <a:p>
                      <a:r>
                        <a:rPr lang="en-US" dirty="0" smtClean="0"/>
                        <a:t>0.0762</a:t>
                      </a:r>
                      <a:endParaRPr lang="en-US" dirty="0"/>
                    </a:p>
                  </a:txBody>
                  <a:tcPr/>
                </a:tc>
              </a:tr>
              <a:tr h="370840">
                <a:tc>
                  <a:txBody>
                    <a:bodyPr/>
                    <a:lstStyle/>
                    <a:p>
                      <a:r>
                        <a:rPr lang="en-US" dirty="0" smtClean="0"/>
                        <a:t>10 kW to 40 kW</a:t>
                      </a:r>
                      <a:endParaRPr lang="en-US" dirty="0"/>
                    </a:p>
                  </a:txBody>
                  <a:tcPr/>
                </a:tc>
                <a:tc>
                  <a:txBody>
                    <a:bodyPr/>
                    <a:lstStyle/>
                    <a:p>
                      <a:r>
                        <a:rPr lang="en-US" dirty="0" smtClean="0"/>
                        <a:t>0.138</a:t>
                      </a:r>
                      <a:endParaRPr lang="en-US" dirty="0"/>
                    </a:p>
                  </a:txBody>
                  <a:tcPr/>
                </a:tc>
                <a:tc>
                  <a:txBody>
                    <a:bodyPr/>
                    <a:lstStyle/>
                    <a:p>
                      <a:r>
                        <a:rPr lang="en-US" dirty="0" smtClean="0"/>
                        <a:t>0.1805</a:t>
                      </a:r>
                      <a:endParaRPr lang="en-US" dirty="0"/>
                    </a:p>
                  </a:txBody>
                  <a:tcPr/>
                </a:tc>
                <a:tc>
                  <a:txBody>
                    <a:bodyPr/>
                    <a:lstStyle/>
                    <a:p>
                      <a:r>
                        <a:rPr lang="en-US" dirty="0" smtClean="0"/>
                        <a:t>0.0722</a:t>
                      </a:r>
                      <a:endParaRPr lang="en-US" dirty="0"/>
                    </a:p>
                  </a:txBody>
                  <a:tcPr/>
                </a:tc>
              </a:tr>
              <a:tr h="370840">
                <a:tc>
                  <a:txBody>
                    <a:bodyPr/>
                    <a:lstStyle/>
                    <a:p>
                      <a:r>
                        <a:rPr lang="en-US" dirty="0" smtClean="0"/>
                        <a:t>40.1 kW to 1</a:t>
                      </a:r>
                      <a:r>
                        <a:rPr lang="en-US" baseline="0" dirty="0" smtClean="0"/>
                        <a:t> MW</a:t>
                      </a:r>
                      <a:endParaRPr lang="en-US" dirty="0"/>
                    </a:p>
                  </a:txBody>
                  <a:tcPr/>
                </a:tc>
                <a:tc>
                  <a:txBody>
                    <a:bodyPr/>
                    <a:lstStyle/>
                    <a:p>
                      <a:r>
                        <a:rPr lang="en-US" dirty="0" smtClean="0"/>
                        <a:t>0.123</a:t>
                      </a:r>
                      <a:endParaRPr lang="en-US" dirty="0"/>
                    </a:p>
                  </a:txBody>
                  <a:tcPr/>
                </a:tc>
                <a:tc>
                  <a:txBody>
                    <a:bodyPr/>
                    <a:lstStyle/>
                    <a:p>
                      <a:r>
                        <a:rPr lang="en-US" dirty="0" smtClean="0"/>
                        <a:t>0.161</a:t>
                      </a:r>
                      <a:endParaRPr lang="en-US" dirty="0"/>
                    </a:p>
                  </a:txBody>
                  <a:tcPr/>
                </a:tc>
                <a:tc>
                  <a:txBody>
                    <a:bodyPr/>
                    <a:lstStyle/>
                    <a:p>
                      <a:r>
                        <a:rPr lang="en-US" dirty="0" smtClean="0"/>
                        <a:t>0.0644</a:t>
                      </a:r>
                      <a:endParaRPr lang="en-US" dirty="0"/>
                    </a:p>
                  </a:txBody>
                  <a:tcPr/>
                </a:tc>
              </a:tr>
              <a:tr h="370840">
                <a:tc>
                  <a:txBody>
                    <a:bodyPr/>
                    <a:lstStyle/>
                    <a:p>
                      <a:r>
                        <a:rPr lang="en-US" dirty="0" smtClean="0"/>
                        <a:t>1.1 MW to 10 MW</a:t>
                      </a:r>
                      <a:endParaRPr lang="en-US" dirty="0"/>
                    </a:p>
                  </a:txBody>
                  <a:tcPr/>
                </a:tc>
                <a:tc>
                  <a:txBody>
                    <a:bodyPr/>
                    <a:lstStyle/>
                    <a:p>
                      <a:r>
                        <a:rPr lang="en-US" dirty="0" smtClean="0"/>
                        <a:t>0.101</a:t>
                      </a:r>
                      <a:endParaRPr lang="en-US" dirty="0"/>
                    </a:p>
                  </a:txBody>
                  <a:tcPr/>
                </a:tc>
                <a:tc>
                  <a:txBody>
                    <a:bodyPr/>
                    <a:lstStyle/>
                    <a:p>
                      <a:r>
                        <a:rPr lang="en-US" dirty="0" smtClean="0"/>
                        <a:t>0.1317</a:t>
                      </a:r>
                      <a:endParaRPr lang="en-US" dirty="0"/>
                    </a:p>
                  </a:txBody>
                  <a:tcPr/>
                </a:tc>
                <a:tc>
                  <a:txBody>
                    <a:bodyPr/>
                    <a:lstStyle/>
                    <a:p>
                      <a:r>
                        <a:rPr lang="en-US" dirty="0" smtClean="0"/>
                        <a:t>0.0527</a:t>
                      </a:r>
                      <a:endParaRPr lang="en-US" dirty="0"/>
                    </a:p>
                  </a:txBody>
                  <a:tcPr/>
                </a:tc>
              </a:tr>
            </a:tbl>
          </a:graphicData>
        </a:graphic>
      </p:graphicFrame>
      <p:sp>
        <p:nvSpPr>
          <p:cNvPr id="5" name="Content Placeholder 2"/>
          <p:cNvSpPr txBox="1">
            <a:spLocks/>
          </p:cNvSpPr>
          <p:nvPr/>
        </p:nvSpPr>
        <p:spPr>
          <a:xfrm>
            <a:off x="457200" y="3733800"/>
            <a:ext cx="8229600" cy="147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000" dirty="0" smtClean="0">
                <a:solidFill>
                  <a:prstClr val="black">
                    <a:lumMod val="65000"/>
                    <a:lumOff val="35000"/>
                  </a:prstClr>
                </a:solidFill>
                <a:latin typeface="Arial" pitchFamily="34" charset="0"/>
                <a:cs typeface="Arial" pitchFamily="34" charset="0"/>
              </a:rPr>
              <a:t>Conversion rate for Euros to Dollars is €1:$1.309</a:t>
            </a:r>
          </a:p>
          <a:p>
            <a:pPr fontAlgn="auto">
              <a:spcAft>
                <a:spcPts val="0"/>
              </a:spcAft>
            </a:pPr>
            <a:r>
              <a:rPr lang="en-US" sz="2000" dirty="0" smtClean="0">
                <a:solidFill>
                  <a:prstClr val="black">
                    <a:lumMod val="65000"/>
                    <a:lumOff val="35000"/>
                  </a:prstClr>
                </a:solidFill>
                <a:latin typeface="Arial" pitchFamily="34" charset="0"/>
                <a:cs typeface="Arial" pitchFamily="34" charset="0"/>
              </a:rPr>
              <a:t>California’s effective rate is reduced 40% due to tax incentives and then an additional 33% due to the superior solar resource</a:t>
            </a:r>
          </a:p>
        </p:txBody>
      </p:sp>
      <p:sp>
        <p:nvSpPr>
          <p:cNvPr id="4" name="TextBox 3"/>
          <p:cNvSpPr txBox="1"/>
          <p:nvPr/>
        </p:nvSpPr>
        <p:spPr>
          <a:xfrm>
            <a:off x="4728882" y="3437666"/>
            <a:ext cx="4415118" cy="24622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Source: </a:t>
            </a:r>
            <a:r>
              <a:rPr lang="en-US" sz="1000" dirty="0">
                <a:solidFill>
                  <a:prstClr val="black"/>
                </a:solidFill>
                <a:latin typeface="Calibri"/>
              </a:rPr>
              <a:t>http://</a:t>
            </a:r>
            <a:r>
              <a:rPr lang="en-US" sz="1000" dirty="0" smtClean="0">
                <a:solidFill>
                  <a:prstClr val="black"/>
                </a:solidFill>
                <a:latin typeface="Calibri"/>
              </a:rPr>
              <a:t>www.wind-works.org/cms/index.php?id=92, 10 September 2013</a:t>
            </a:r>
            <a:endParaRPr lang="en-US" sz="1000" dirty="0">
              <a:solidFill>
                <a:prstClr val="black"/>
              </a:solidFill>
              <a:latin typeface="Calibri"/>
            </a:endParaRPr>
          </a:p>
        </p:txBody>
      </p:sp>
      <p:sp>
        <p:nvSpPr>
          <p:cNvPr id="6" name="TextBox 3"/>
          <p:cNvSpPr txBox="1">
            <a:spLocks noChangeArrowheads="1"/>
          </p:cNvSpPr>
          <p:nvPr/>
        </p:nvSpPr>
        <p:spPr bwMode="auto">
          <a:xfrm>
            <a:off x="203200" y="5419179"/>
            <a:ext cx="8686800" cy="769441"/>
          </a:xfrm>
          <a:prstGeom prst="rect">
            <a:avLst/>
          </a:prstGeom>
          <a:solidFill>
            <a:srgbClr val="FFFF00"/>
          </a:solidFill>
          <a:ln w="9525">
            <a:solidFill>
              <a:schemeClr val="tx1"/>
            </a:solidFill>
            <a:miter lim="800000"/>
            <a:headEnd/>
            <a:tailEnd/>
          </a:ln>
        </p:spPr>
        <p:txBody>
          <a:bodyPr wrap="square">
            <a:spAutoFit/>
          </a:bodyPr>
          <a:lstStyle/>
          <a:p>
            <a:pPr algn="ctr" fontAlgn="auto">
              <a:spcBef>
                <a:spcPts val="0"/>
              </a:spcBef>
              <a:spcAft>
                <a:spcPts val="0"/>
              </a:spcAft>
            </a:pPr>
            <a:r>
              <a:rPr lang="en-US" sz="2200" dirty="0" smtClean="0">
                <a:solidFill>
                  <a:prstClr val="black"/>
                </a:solidFill>
                <a:latin typeface="Calibri"/>
              </a:rPr>
              <a:t>Replicating German scale and efficiencies would yield rooftop solar today at only between 5 and 7 cents/kWh to California ratepayers</a:t>
            </a:r>
          </a:p>
        </p:txBody>
      </p:sp>
    </p:spTree>
    <p:extLst>
      <p:ext uri="{BB962C8B-B14F-4D97-AF65-F5344CB8AC3E}">
        <p14:creationId xmlns:p14="http://schemas.microsoft.com/office/powerpoint/2010/main" val="19107787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Fork Transmission System</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595360" cy="5029199"/>
          </a:xfrm>
          <a:prstGeom prst="rect">
            <a:avLst/>
          </a:prstGeom>
          <a:noFill/>
          <a:ln w="9525">
            <a:solidFill>
              <a:srgbClr val="7F7F7F"/>
            </a:solidFill>
            <a:miter lim="800000"/>
            <a:headEnd/>
            <a:tailEnd/>
          </a:ln>
        </p:spPr>
      </p:pic>
      <p:grpSp>
        <p:nvGrpSpPr>
          <p:cNvPr id="11" name="Group 10"/>
          <p:cNvGrpSpPr/>
          <p:nvPr/>
        </p:nvGrpSpPr>
        <p:grpSpPr>
          <a:xfrm>
            <a:off x="-1588" y="6321425"/>
            <a:ext cx="2422526" cy="561975"/>
            <a:chOff x="-1588" y="6321425"/>
            <a:chExt cx="2422526" cy="561975"/>
          </a:xfrm>
        </p:grpSpPr>
        <p:sp>
          <p:nvSpPr>
            <p:cNvPr id="8" name="Freeform 7"/>
            <p:cNvSpPr/>
            <p:nvPr/>
          </p:nvSpPr>
          <p:spPr>
            <a:xfrm>
              <a:off x="-1588" y="6321425"/>
              <a:ext cx="2422526" cy="5492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8" descr="PSEG_16_w.eps"/>
            <p:cNvPicPr>
              <a:picLocks noChangeAspect="1" noChangeArrowheads="1"/>
            </p:cNvPicPr>
            <p:nvPr userDrawn="1"/>
          </p:nvPicPr>
          <p:blipFill>
            <a:blip r:embed="rId3"/>
            <a:srcRect/>
            <a:stretch>
              <a:fillRect/>
            </a:stretch>
          </p:blipFill>
          <p:spPr bwMode="auto">
            <a:xfrm>
              <a:off x="127000" y="6492875"/>
              <a:ext cx="1031875" cy="257175"/>
            </a:xfrm>
            <a:prstGeom prst="rect">
              <a:avLst/>
            </a:prstGeom>
            <a:solidFill>
              <a:schemeClr val="accent6">
                <a:lumMod val="75000"/>
              </a:schemeClr>
            </a:solidFill>
            <a:ln w="9525">
              <a:noFill/>
              <a:miter lim="800000"/>
              <a:headEnd/>
              <a:tailEnd/>
            </a:ln>
          </p:spPr>
        </p:pic>
        <p:sp>
          <p:nvSpPr>
            <p:cNvPr id="10" name="Text Box 2"/>
            <p:cNvSpPr txBox="1">
              <a:spLocks noChangeArrowheads="1"/>
            </p:cNvSpPr>
            <p:nvPr userDrawn="1"/>
          </p:nvSpPr>
          <p:spPr bwMode="auto">
            <a:xfrm>
              <a:off x="1117600" y="6435725"/>
              <a:ext cx="757238" cy="447675"/>
            </a:xfrm>
            <a:prstGeom prst="rect">
              <a:avLst/>
            </a:prstGeom>
            <a:noFill/>
            <a:ln>
              <a:noFill/>
            </a:ln>
            <a:extLst/>
          </p:spPr>
          <p:txBody>
            <a:bodyPr/>
            <a:lstStyle/>
            <a:p>
              <a:pPr>
                <a:defRPr/>
              </a:pPr>
              <a:r>
                <a:rPr lang="en-US" altLang="en-US" sz="1000" b="1">
                  <a:solidFill>
                    <a:srgbClr val="FFFFFF"/>
                  </a:solidFill>
                  <a:latin typeface="Garamond" pitchFamily="18" charset="0"/>
                  <a:cs typeface="Arial" pitchFamily="34" charset="0"/>
                </a:rPr>
                <a:t>LONG</a:t>
              </a:r>
            </a:p>
            <a:p>
              <a:pPr>
                <a:defRPr/>
              </a:pPr>
              <a:r>
                <a:rPr lang="en-US" altLang="en-US" sz="1000" b="1">
                  <a:solidFill>
                    <a:srgbClr val="FFFFFF"/>
                  </a:solidFill>
                  <a:latin typeface="Garamond" pitchFamily="18" charset="0"/>
                  <a:cs typeface="Arial" pitchFamily="34" charset="0"/>
                </a:rPr>
                <a:t>ISLAND</a:t>
              </a:r>
              <a:endParaRPr lang="en-US" altLang="en-US">
                <a:latin typeface="Arial" pitchFamily="34" charset="0"/>
                <a:cs typeface="Arial" pitchFamily="34" charset="0"/>
              </a:endParaRPr>
            </a:p>
          </p:txBody>
        </p:sp>
      </p:grpSp>
    </p:spTree>
    <p:extLst>
      <p:ext uri="{BB962C8B-B14F-4D97-AF65-F5344CB8AC3E}">
        <p14:creationId xmlns:p14="http://schemas.microsoft.com/office/powerpoint/2010/main" val="3590970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Fork – Forecasted Deficiency</a:t>
            </a:r>
            <a:endParaRPr lang="en-US" dirty="0"/>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44600"/>
            <a:ext cx="8763000" cy="4203700"/>
          </a:xfrm>
          <a:prstGeom prst="rect">
            <a:avLst/>
          </a:prstGeom>
          <a:noFill/>
          <a:ln w="9525">
            <a:solidFill>
              <a:srgbClr val="7F7F7F"/>
            </a:solidFill>
            <a:miter lim="800000"/>
            <a:headEnd/>
            <a:tailEnd/>
          </a:ln>
        </p:spPr>
      </p:pic>
      <p:grpSp>
        <p:nvGrpSpPr>
          <p:cNvPr id="4" name="Group 3"/>
          <p:cNvGrpSpPr/>
          <p:nvPr/>
        </p:nvGrpSpPr>
        <p:grpSpPr>
          <a:xfrm>
            <a:off x="-1588" y="6321425"/>
            <a:ext cx="2422526" cy="561975"/>
            <a:chOff x="-1588" y="6321425"/>
            <a:chExt cx="2422526" cy="561975"/>
          </a:xfrm>
        </p:grpSpPr>
        <p:sp>
          <p:nvSpPr>
            <p:cNvPr id="6" name="Freeform 5"/>
            <p:cNvSpPr/>
            <p:nvPr/>
          </p:nvSpPr>
          <p:spPr>
            <a:xfrm>
              <a:off x="-1588" y="6321425"/>
              <a:ext cx="2422526" cy="5492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SEG_16_w.eps"/>
            <p:cNvPicPr>
              <a:picLocks noChangeAspect="1" noChangeArrowheads="1"/>
            </p:cNvPicPr>
            <p:nvPr userDrawn="1"/>
          </p:nvPicPr>
          <p:blipFill>
            <a:blip r:embed="rId3"/>
            <a:srcRect/>
            <a:stretch>
              <a:fillRect/>
            </a:stretch>
          </p:blipFill>
          <p:spPr bwMode="auto">
            <a:xfrm>
              <a:off x="127000" y="6492875"/>
              <a:ext cx="1031875" cy="257175"/>
            </a:xfrm>
            <a:prstGeom prst="rect">
              <a:avLst/>
            </a:prstGeom>
            <a:solidFill>
              <a:schemeClr val="accent6">
                <a:lumMod val="75000"/>
              </a:schemeClr>
            </a:solidFill>
            <a:ln w="9525">
              <a:noFill/>
              <a:miter lim="800000"/>
              <a:headEnd/>
              <a:tailEnd/>
            </a:ln>
          </p:spPr>
        </p:pic>
        <p:sp>
          <p:nvSpPr>
            <p:cNvPr id="8" name="Text Box 2"/>
            <p:cNvSpPr txBox="1">
              <a:spLocks noChangeArrowheads="1"/>
            </p:cNvSpPr>
            <p:nvPr userDrawn="1"/>
          </p:nvSpPr>
          <p:spPr bwMode="auto">
            <a:xfrm>
              <a:off x="1117600" y="6435725"/>
              <a:ext cx="757238" cy="447675"/>
            </a:xfrm>
            <a:prstGeom prst="rect">
              <a:avLst/>
            </a:prstGeom>
            <a:noFill/>
            <a:ln>
              <a:noFill/>
            </a:ln>
            <a:extLst/>
          </p:spPr>
          <p:txBody>
            <a:bodyPr/>
            <a:lstStyle/>
            <a:p>
              <a:pPr>
                <a:defRPr/>
              </a:pPr>
              <a:r>
                <a:rPr lang="en-US" altLang="en-US" sz="1000" b="1" dirty="0">
                  <a:solidFill>
                    <a:srgbClr val="FFFFFF"/>
                  </a:solidFill>
                  <a:latin typeface="Garamond" pitchFamily="18" charset="0"/>
                  <a:cs typeface="Arial" pitchFamily="34" charset="0"/>
                </a:rPr>
                <a:t>LONG</a:t>
              </a:r>
            </a:p>
            <a:p>
              <a:pPr>
                <a:defRPr/>
              </a:pPr>
              <a:r>
                <a:rPr lang="en-US" altLang="en-US" sz="1000" b="1" dirty="0">
                  <a:solidFill>
                    <a:srgbClr val="FFFFFF"/>
                  </a:solidFill>
                  <a:latin typeface="Garamond" pitchFamily="18" charset="0"/>
                  <a:cs typeface="Arial" pitchFamily="34" charset="0"/>
                </a:rPr>
                <a:t>ISLAND</a:t>
              </a:r>
              <a:endParaRPr lang="en-US" altLang="en-US" dirty="0">
                <a:latin typeface="Arial" pitchFamily="34" charset="0"/>
                <a:cs typeface="Arial" pitchFamily="34" charset="0"/>
              </a:endParaRPr>
            </a:p>
          </p:txBody>
        </p:sp>
      </p:grpSp>
      <p:sp>
        <p:nvSpPr>
          <p:cNvPr id="3" name="TextBox 2"/>
          <p:cNvSpPr txBox="1"/>
          <p:nvPr/>
        </p:nvSpPr>
        <p:spPr>
          <a:xfrm>
            <a:off x="228600" y="5651500"/>
            <a:ext cx="8763000" cy="400110"/>
          </a:xfrm>
          <a:prstGeom prst="rect">
            <a:avLst/>
          </a:prstGeom>
          <a:noFill/>
        </p:spPr>
        <p:txBody>
          <a:bodyPr wrap="square" rtlCol="0">
            <a:spAutoFit/>
          </a:bodyPr>
          <a:lstStyle/>
          <a:p>
            <a:pPr algn="ctr"/>
            <a:r>
              <a:rPr lang="en-US" sz="2000" i="1" dirty="0"/>
              <a:t>Request for Proposals (RFP) </a:t>
            </a:r>
            <a:r>
              <a:rPr lang="en-US" sz="2000" i="1" dirty="0" smtClean="0"/>
              <a:t>for South Fork are seeking </a:t>
            </a:r>
            <a:r>
              <a:rPr lang="en-US" sz="2000" i="1" dirty="0"/>
              <a:t>63 MW of </a:t>
            </a:r>
            <a:r>
              <a:rPr lang="en-US" sz="2000" i="1" dirty="0" smtClean="0"/>
              <a:t>capacity</a:t>
            </a:r>
            <a:endParaRPr lang="en-US" sz="2000" i="1" dirty="0"/>
          </a:p>
        </p:txBody>
      </p:sp>
    </p:spTree>
    <p:extLst>
      <p:ext uri="{BB962C8B-B14F-4D97-AF65-F5344CB8AC3E}">
        <p14:creationId xmlns:p14="http://schemas.microsoft.com/office/powerpoint/2010/main" val="34214843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 y="142400"/>
            <a:ext cx="9145588" cy="549275"/>
          </a:xfrm>
        </p:spPr>
        <p:txBody>
          <a:bodyPr>
            <a:noAutofit/>
          </a:bodyPr>
          <a:lstStyle/>
          <a:p>
            <a:pPr marL="342900" indent="-342900">
              <a:lnSpc>
                <a:spcPct val="200000"/>
              </a:lnSpc>
              <a:spcBef>
                <a:spcPts val="200"/>
              </a:spcBef>
            </a:pPr>
            <a:r>
              <a:rPr lang="en-US" sz="2800" dirty="0" smtClean="0"/>
              <a:t>Why is energy storage important to PSEG Long Island?</a:t>
            </a:r>
            <a:endParaRPr lang="en-US"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305"/>
          <a:stretch/>
        </p:blipFill>
        <p:spPr bwMode="auto">
          <a:xfrm>
            <a:off x="289846" y="3392044"/>
            <a:ext cx="8787479" cy="2193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a:spLocks/>
          </p:cNvSpPr>
          <p:nvPr/>
        </p:nvSpPr>
        <p:spPr>
          <a:xfrm>
            <a:off x="4378705" y="5478585"/>
            <a:ext cx="1310615" cy="58678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effectLst>
            <a:softEdge rad="31750"/>
          </a:effectLst>
        </p:spPr>
        <p:txBody>
          <a:bodyPr wrap="square" anchor="ctr">
            <a:noAutofit/>
          </a:bodyPr>
          <a:lstStyle/>
          <a:p>
            <a:pPr algn="ctr" eaLnBrk="0" hangingPunct="0">
              <a:lnSpc>
                <a:spcPct val="105000"/>
              </a:lnSpc>
              <a:spcBef>
                <a:spcPct val="50000"/>
              </a:spcBef>
              <a:buFont typeface="Wingdings" pitchFamily="2" charset="2"/>
              <a:buNone/>
            </a:pPr>
            <a:r>
              <a:rPr lang="en-US" sz="1200" b="1" dirty="0" smtClean="0">
                <a:solidFill>
                  <a:srgbClr val="434342"/>
                </a:solidFill>
                <a:latin typeface="Arial" pitchFamily="34" charset="0"/>
              </a:rPr>
              <a:t>Utility Scale</a:t>
            </a:r>
            <a:endParaRPr lang="en-US" sz="1200" b="1" dirty="0">
              <a:solidFill>
                <a:srgbClr val="434342"/>
              </a:solidFill>
              <a:latin typeface="Arial" pitchFamily="34" charset="0"/>
            </a:endParaRPr>
          </a:p>
        </p:txBody>
      </p:sp>
      <p:sp>
        <p:nvSpPr>
          <p:cNvPr id="9" name="Rectangle 8"/>
          <p:cNvSpPr>
            <a:spLocks/>
          </p:cNvSpPr>
          <p:nvPr/>
        </p:nvSpPr>
        <p:spPr>
          <a:xfrm>
            <a:off x="6791454" y="5679437"/>
            <a:ext cx="1310615" cy="58678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effectLst>
            <a:softEdge rad="31750"/>
          </a:effectLst>
        </p:spPr>
        <p:txBody>
          <a:bodyPr wrap="square" anchor="ctr">
            <a:noAutofit/>
          </a:bodyPr>
          <a:lstStyle/>
          <a:p>
            <a:pPr algn="ctr" eaLnBrk="0" hangingPunct="0">
              <a:lnSpc>
                <a:spcPct val="105000"/>
              </a:lnSpc>
              <a:spcBef>
                <a:spcPct val="50000"/>
              </a:spcBef>
              <a:buFont typeface="Wingdings" pitchFamily="2" charset="2"/>
              <a:buNone/>
            </a:pPr>
            <a:r>
              <a:rPr lang="en-US" sz="1200" b="1" dirty="0" smtClean="0">
                <a:solidFill>
                  <a:srgbClr val="434342"/>
                </a:solidFill>
                <a:latin typeface="Arial" pitchFamily="34" charset="0"/>
              </a:rPr>
              <a:t>Community Scale</a:t>
            </a:r>
            <a:endParaRPr lang="en-US" sz="1200" b="1" dirty="0">
              <a:solidFill>
                <a:srgbClr val="434342"/>
              </a:solidFill>
              <a:latin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29" y="5300577"/>
            <a:ext cx="160385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p:cNvSpPr>
          <p:nvPr/>
        </p:nvSpPr>
        <p:spPr>
          <a:xfrm>
            <a:off x="1837278" y="5409635"/>
            <a:ext cx="1310615" cy="58678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effectLst>
            <a:softEdge rad="31750"/>
          </a:effectLst>
        </p:spPr>
        <p:txBody>
          <a:bodyPr wrap="square" anchor="ctr">
            <a:noAutofit/>
          </a:bodyPr>
          <a:lstStyle/>
          <a:p>
            <a:pPr algn="ctr" eaLnBrk="0" hangingPunct="0">
              <a:lnSpc>
                <a:spcPct val="105000"/>
              </a:lnSpc>
              <a:spcBef>
                <a:spcPct val="50000"/>
              </a:spcBef>
              <a:buFont typeface="Wingdings" pitchFamily="2" charset="2"/>
              <a:buNone/>
            </a:pPr>
            <a:r>
              <a:rPr lang="en-US" sz="1200" b="1" dirty="0" smtClean="0">
                <a:solidFill>
                  <a:srgbClr val="434342"/>
                </a:solidFill>
                <a:latin typeface="Arial" pitchFamily="34" charset="0"/>
              </a:rPr>
              <a:t>Bulk Storage</a:t>
            </a:r>
            <a:endParaRPr lang="en-US" sz="1200" b="1" dirty="0">
              <a:solidFill>
                <a:srgbClr val="434342"/>
              </a:solidFill>
              <a:latin typeface="Arial" pitchFamily="34" charset="0"/>
            </a:endParaRPr>
          </a:p>
        </p:txBody>
      </p:sp>
      <p:sp>
        <p:nvSpPr>
          <p:cNvPr id="3" name="Rectangle 2"/>
          <p:cNvSpPr/>
          <p:nvPr/>
        </p:nvSpPr>
        <p:spPr>
          <a:xfrm>
            <a:off x="289846" y="1260954"/>
            <a:ext cx="6100196" cy="1639038"/>
          </a:xfrm>
          <a:prstGeom prst="rect">
            <a:avLst/>
          </a:prstGeom>
        </p:spPr>
        <p:txBody>
          <a:bodyPr wrap="none">
            <a:spAutoFit/>
          </a:bodyPr>
          <a:lstStyle/>
          <a:p>
            <a:pPr marL="285750" indent="-285750" eaLnBrk="0" hangingPunct="0">
              <a:lnSpc>
                <a:spcPct val="105000"/>
              </a:lnSpc>
              <a:spcBef>
                <a:spcPct val="50000"/>
              </a:spcBef>
              <a:buClr>
                <a:srgbClr val="FF6600"/>
              </a:buClr>
              <a:buFont typeface="Wingdings" panose="05000000000000000000" pitchFamily="2" charset="2"/>
              <a:buChar char="Ø"/>
            </a:pPr>
            <a:r>
              <a:rPr lang="en-US" sz="1400" dirty="0">
                <a:solidFill>
                  <a:srgbClr val="434342">
                    <a:lumMod val="50000"/>
                  </a:srgbClr>
                </a:solidFill>
                <a:latin typeface="Franklin Gothic Book"/>
              </a:rPr>
              <a:t>Benefits across the electricity value chain</a:t>
            </a:r>
            <a:r>
              <a:rPr lang="en-US" sz="1400" dirty="0" smtClean="0">
                <a:solidFill>
                  <a:srgbClr val="434342">
                    <a:lumMod val="50000"/>
                  </a:srgbClr>
                </a:solidFill>
                <a:latin typeface="Franklin Gothic Book"/>
              </a:rPr>
              <a:t>: </a:t>
            </a:r>
            <a:r>
              <a:rPr lang="en-US" sz="1400" b="1" i="1" dirty="0">
                <a:solidFill>
                  <a:srgbClr val="434342">
                    <a:lumMod val="50000"/>
                  </a:srgbClr>
                </a:solidFill>
                <a:latin typeface="Franklin Gothic Book"/>
              </a:rPr>
              <a:t>Generation to T&amp;D to End Users</a:t>
            </a:r>
            <a:endParaRPr lang="en-US" sz="1400" b="1" dirty="0">
              <a:solidFill>
                <a:srgbClr val="434342">
                  <a:lumMod val="50000"/>
                </a:srgbClr>
              </a:solidFill>
              <a:latin typeface="Franklin Gothic Book"/>
            </a:endParaRPr>
          </a:p>
          <a:p>
            <a:pPr marL="285750" indent="-285750" eaLnBrk="0" hangingPunct="0">
              <a:lnSpc>
                <a:spcPct val="105000"/>
              </a:lnSpc>
              <a:spcBef>
                <a:spcPct val="50000"/>
              </a:spcBef>
              <a:buClr>
                <a:srgbClr val="FF6600"/>
              </a:buClr>
              <a:buFont typeface="Wingdings" panose="05000000000000000000" pitchFamily="2" charset="2"/>
              <a:buChar char="Ø"/>
            </a:pPr>
            <a:r>
              <a:rPr lang="en-US" sz="1400" dirty="0" smtClean="0">
                <a:solidFill>
                  <a:srgbClr val="434342">
                    <a:lumMod val="50000"/>
                  </a:srgbClr>
                </a:solidFill>
                <a:latin typeface="Franklin Gothic Book"/>
              </a:rPr>
              <a:t>Primary drivers:</a:t>
            </a:r>
          </a:p>
          <a:p>
            <a:pPr marL="742950" lvl="1" indent="-285750" eaLnBrk="0" hangingPunct="0">
              <a:lnSpc>
                <a:spcPct val="105000"/>
              </a:lnSpc>
              <a:spcBef>
                <a:spcPct val="50000"/>
              </a:spcBef>
              <a:buClr>
                <a:srgbClr val="FF6600"/>
              </a:buClr>
              <a:buFont typeface="Arial" panose="020B0604020202020204" pitchFamily="34" charset="0"/>
              <a:buChar char="•"/>
            </a:pPr>
            <a:r>
              <a:rPr lang="en-US" sz="1400" dirty="0" smtClean="0">
                <a:solidFill>
                  <a:srgbClr val="434342">
                    <a:lumMod val="50000"/>
                  </a:srgbClr>
                </a:solidFill>
                <a:latin typeface="Franklin Gothic Book"/>
              </a:rPr>
              <a:t>Develop a robust and resilient electricity delivery system </a:t>
            </a:r>
          </a:p>
          <a:p>
            <a:pPr marL="742950" lvl="1" indent="-285750" eaLnBrk="0" hangingPunct="0">
              <a:lnSpc>
                <a:spcPct val="105000"/>
              </a:lnSpc>
              <a:spcBef>
                <a:spcPct val="50000"/>
              </a:spcBef>
              <a:buClr>
                <a:srgbClr val="FF6600"/>
              </a:buClr>
              <a:buFont typeface="Arial" panose="020B0604020202020204" pitchFamily="34" charset="0"/>
              <a:buChar char="•"/>
            </a:pPr>
            <a:r>
              <a:rPr lang="en-US" sz="1400" dirty="0" smtClean="0">
                <a:solidFill>
                  <a:srgbClr val="434342">
                    <a:lumMod val="50000"/>
                  </a:srgbClr>
                </a:solidFill>
                <a:latin typeface="Franklin Gothic Book"/>
              </a:rPr>
              <a:t>Enable &amp; Enhance renewable energy integration</a:t>
            </a:r>
          </a:p>
          <a:p>
            <a:pPr marL="742950" lvl="1" indent="-285750" eaLnBrk="0" hangingPunct="0">
              <a:lnSpc>
                <a:spcPct val="105000"/>
              </a:lnSpc>
              <a:spcBef>
                <a:spcPct val="50000"/>
              </a:spcBef>
              <a:buClr>
                <a:srgbClr val="FF6600"/>
              </a:buClr>
              <a:buFont typeface="Arial" panose="020B0604020202020204" pitchFamily="34" charset="0"/>
              <a:buChar char="•"/>
            </a:pPr>
            <a:r>
              <a:rPr lang="en-US" sz="1400" dirty="0" smtClean="0">
                <a:solidFill>
                  <a:srgbClr val="434342">
                    <a:lumMod val="50000"/>
                  </a:srgbClr>
                </a:solidFill>
                <a:latin typeface="Franklin Gothic Book"/>
              </a:rPr>
              <a:t>Mitigate Infrastructure investment</a:t>
            </a:r>
          </a:p>
        </p:txBody>
      </p:sp>
      <p:grpSp>
        <p:nvGrpSpPr>
          <p:cNvPr id="10" name="Group 9"/>
          <p:cNvGrpSpPr/>
          <p:nvPr/>
        </p:nvGrpSpPr>
        <p:grpSpPr>
          <a:xfrm>
            <a:off x="-1588" y="6321425"/>
            <a:ext cx="2422526" cy="561975"/>
            <a:chOff x="-1588" y="6321425"/>
            <a:chExt cx="2422526" cy="561975"/>
          </a:xfrm>
        </p:grpSpPr>
        <p:sp>
          <p:nvSpPr>
            <p:cNvPr id="11" name="Freeform 10"/>
            <p:cNvSpPr/>
            <p:nvPr/>
          </p:nvSpPr>
          <p:spPr>
            <a:xfrm>
              <a:off x="-1588" y="6321425"/>
              <a:ext cx="2422526" cy="5492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8" descr="PSEG_16_w.eps"/>
            <p:cNvPicPr>
              <a:picLocks noChangeAspect="1" noChangeArrowheads="1"/>
            </p:cNvPicPr>
            <p:nvPr userDrawn="1"/>
          </p:nvPicPr>
          <p:blipFill>
            <a:blip r:embed="rId4"/>
            <a:srcRect/>
            <a:stretch>
              <a:fillRect/>
            </a:stretch>
          </p:blipFill>
          <p:spPr bwMode="auto">
            <a:xfrm>
              <a:off x="127000" y="6492875"/>
              <a:ext cx="1031875" cy="257175"/>
            </a:xfrm>
            <a:prstGeom prst="rect">
              <a:avLst/>
            </a:prstGeom>
            <a:solidFill>
              <a:schemeClr val="accent6">
                <a:lumMod val="75000"/>
              </a:schemeClr>
            </a:solidFill>
            <a:ln w="9525">
              <a:noFill/>
              <a:miter lim="800000"/>
              <a:headEnd/>
              <a:tailEnd/>
            </a:ln>
          </p:spPr>
        </p:pic>
        <p:sp>
          <p:nvSpPr>
            <p:cNvPr id="13" name="Text Box 2"/>
            <p:cNvSpPr txBox="1">
              <a:spLocks noChangeArrowheads="1"/>
            </p:cNvSpPr>
            <p:nvPr userDrawn="1"/>
          </p:nvSpPr>
          <p:spPr bwMode="auto">
            <a:xfrm>
              <a:off x="1117600" y="6435725"/>
              <a:ext cx="757238" cy="447675"/>
            </a:xfrm>
            <a:prstGeom prst="rect">
              <a:avLst/>
            </a:prstGeom>
            <a:noFill/>
            <a:ln>
              <a:noFill/>
            </a:ln>
            <a:extLst/>
          </p:spPr>
          <p:txBody>
            <a:bodyPr/>
            <a:lstStyle/>
            <a:p>
              <a:pPr>
                <a:defRPr/>
              </a:pPr>
              <a:r>
                <a:rPr lang="en-US" altLang="en-US" sz="1000" b="1" dirty="0">
                  <a:solidFill>
                    <a:srgbClr val="FFFFFF"/>
                  </a:solidFill>
                  <a:latin typeface="Garamond" pitchFamily="18" charset="0"/>
                  <a:cs typeface="Arial" pitchFamily="34" charset="0"/>
                </a:rPr>
                <a:t>LONG</a:t>
              </a:r>
            </a:p>
            <a:p>
              <a:pPr>
                <a:defRPr/>
              </a:pPr>
              <a:r>
                <a:rPr lang="en-US" altLang="en-US" sz="1000" b="1" dirty="0">
                  <a:solidFill>
                    <a:srgbClr val="FFFFFF"/>
                  </a:solidFill>
                  <a:latin typeface="Garamond" pitchFamily="18" charset="0"/>
                  <a:cs typeface="Arial" pitchFamily="34" charset="0"/>
                </a:rPr>
                <a:t>ISLAND</a:t>
              </a:r>
              <a:endParaRPr lang="en-US" altLang="en-US" dirty="0">
                <a:latin typeface="Arial" pitchFamily="34" charset="0"/>
                <a:cs typeface="Arial" pitchFamily="34" charset="0"/>
              </a:endParaRPr>
            </a:p>
          </p:txBody>
        </p:sp>
      </p:grpSp>
    </p:spTree>
    <p:extLst>
      <p:ext uri="{BB962C8B-B14F-4D97-AF65-F5344CB8AC3E}">
        <p14:creationId xmlns:p14="http://schemas.microsoft.com/office/powerpoint/2010/main" val="21345440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Microgrids start with Goals</a:t>
            </a:r>
            <a:endParaRPr lang="en-US" dirty="0"/>
          </a:p>
        </p:txBody>
      </p:sp>
      <p:sp>
        <p:nvSpPr>
          <p:cNvPr id="7" name="Content Placeholder 2"/>
          <p:cNvSpPr txBox="1">
            <a:spLocks/>
          </p:cNvSpPr>
          <p:nvPr/>
        </p:nvSpPr>
        <p:spPr>
          <a:xfrm>
            <a:off x="298822" y="1243488"/>
            <a:ext cx="8516473" cy="5016865"/>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2400" dirty="0" smtClean="0">
                <a:solidFill>
                  <a:srgbClr val="002060"/>
                </a:solidFill>
              </a:rPr>
              <a:t>Typical Community Microgrid Goals</a:t>
            </a:r>
          </a:p>
          <a:p>
            <a:pPr lvl="1">
              <a:buFont typeface="Arial"/>
              <a:buChar char="•"/>
            </a:pPr>
            <a:r>
              <a:rPr lang="en-US" sz="2000" dirty="0" smtClean="0">
                <a:solidFill>
                  <a:srgbClr val="002060"/>
                </a:solidFill>
              </a:rPr>
              <a:t>Achieve high penetrations of local renewables (generally at least 25% of total electric energy consumed within the grid area served by the Community Microgrid) </a:t>
            </a:r>
          </a:p>
          <a:p>
            <a:pPr lvl="1">
              <a:buFont typeface="Arial"/>
              <a:buChar char="•"/>
            </a:pPr>
            <a:r>
              <a:rPr lang="en-US" sz="2000" dirty="0" smtClean="0">
                <a:solidFill>
                  <a:srgbClr val="002060"/>
                </a:solidFill>
              </a:rPr>
              <a:t>Defer substantial investments in traditional Transmission &amp; </a:t>
            </a:r>
            <a:r>
              <a:rPr lang="en-US" sz="2000" dirty="0" err="1" smtClean="0">
                <a:solidFill>
                  <a:srgbClr val="002060"/>
                </a:solidFill>
              </a:rPr>
              <a:t>Distribtution</a:t>
            </a:r>
            <a:r>
              <a:rPr lang="en-US" sz="2000" dirty="0" smtClean="0">
                <a:solidFill>
                  <a:srgbClr val="002060"/>
                </a:solidFill>
              </a:rPr>
              <a:t> (T&amp;D) infrastructure through load shifting and peak shaving </a:t>
            </a:r>
            <a:r>
              <a:rPr lang="en-US" sz="2000" dirty="0" err="1" smtClean="0">
                <a:solidFill>
                  <a:srgbClr val="002060"/>
                </a:solidFill>
              </a:rPr>
              <a:t>etc</a:t>
            </a:r>
            <a:endParaRPr lang="en-US" sz="2000" dirty="0" smtClean="0">
              <a:solidFill>
                <a:srgbClr val="002060"/>
              </a:solidFill>
            </a:endParaRPr>
          </a:p>
          <a:p>
            <a:pPr lvl="1">
              <a:buFont typeface="Arial"/>
              <a:buChar char="•"/>
            </a:pPr>
            <a:r>
              <a:rPr lang="en-US" sz="2000" dirty="0" smtClean="0">
                <a:solidFill>
                  <a:srgbClr val="002060"/>
                </a:solidFill>
              </a:rPr>
              <a:t>Save ratepayers money</a:t>
            </a:r>
          </a:p>
          <a:p>
            <a:pPr lvl="1">
              <a:buFont typeface="Arial"/>
              <a:buChar char="•"/>
            </a:pPr>
            <a:r>
              <a:rPr lang="en-US" sz="2000" dirty="0" smtClean="0">
                <a:solidFill>
                  <a:srgbClr val="002060"/>
                </a:solidFill>
              </a:rPr>
              <a:t>Provide an efficient pathway to Distribution Services Operator (DSO) grid operations and the  Distributed Energy Resources (DER) future</a:t>
            </a:r>
          </a:p>
          <a:p>
            <a:pPr lvl="1">
              <a:buFont typeface="Arial"/>
              <a:buChar char="•"/>
            </a:pPr>
            <a:r>
              <a:rPr lang="en-US" sz="2000" dirty="0" smtClean="0">
                <a:solidFill>
                  <a:srgbClr val="002060"/>
                </a:solidFill>
              </a:rPr>
              <a:t>Enhance grid performance (grid power quality, reliability, and resilience), including by combining local renewables and Energy Storage for indefinitely ongoing power backup to prioritized loads (critical loads and premium services)</a:t>
            </a:r>
          </a:p>
        </p:txBody>
      </p:sp>
    </p:spTree>
    <p:extLst>
      <p:ext uri="{BB962C8B-B14F-4D97-AF65-F5344CB8AC3E}">
        <p14:creationId xmlns:p14="http://schemas.microsoft.com/office/powerpoint/2010/main" val="9329529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4396" y="90312"/>
            <a:ext cx="5956712" cy="461665"/>
          </a:xfrm>
          <a:prstGeom prst="rect">
            <a:avLst/>
          </a:prstGeom>
        </p:spPr>
        <p:txBody>
          <a:bodyPr wrap="none">
            <a:spAutoFit/>
          </a:bodyPr>
          <a:lstStyle/>
          <a:p>
            <a:r>
              <a:rPr lang="en-US" sz="2400" b="1" dirty="0" smtClean="0">
                <a:solidFill>
                  <a:schemeClr val="bg1"/>
                </a:solidFill>
                <a:latin typeface="Arial" pitchFamily="34" charset="0"/>
                <a:ea typeface="+mj-ea"/>
                <a:cs typeface="Arial" pitchFamily="34" charset="0"/>
              </a:rPr>
              <a:t>Long Island Deployment Plan overview</a:t>
            </a:r>
            <a:endParaRPr lang="en-US" sz="2400" b="1" i="1" dirty="0">
              <a:solidFill>
                <a:schemeClr val="bg1"/>
              </a:solidFill>
              <a:latin typeface="Arial" pitchFamily="34" charset="0"/>
              <a:cs typeface="Arial" pitchFamily="34" charset="0"/>
            </a:endParaRPr>
          </a:p>
        </p:txBody>
      </p:sp>
      <p:pic>
        <p:nvPicPr>
          <p:cNvPr id="163" name="Picture 162"/>
          <p:cNvPicPr/>
          <p:nvPr/>
        </p:nvPicPr>
        <p:blipFill>
          <a:blip r:embed="rId2">
            <a:extLst>
              <a:ext uri="{28A0092B-C50C-407E-A947-70E740481C1C}">
                <a14:useLocalDpi xmlns:a14="http://schemas.microsoft.com/office/drawing/2010/main" val="0"/>
              </a:ext>
            </a:extLst>
          </a:blip>
          <a:srcRect/>
          <a:stretch>
            <a:fillRect/>
          </a:stretch>
        </p:blipFill>
        <p:spPr bwMode="auto">
          <a:xfrm>
            <a:off x="241300" y="863600"/>
            <a:ext cx="8661400" cy="5435600"/>
          </a:xfrm>
          <a:prstGeom prst="rect">
            <a:avLst/>
          </a:prstGeom>
          <a:noFill/>
          <a:ln>
            <a:noFill/>
          </a:ln>
        </p:spPr>
      </p:pic>
    </p:spTree>
    <p:extLst>
      <p:ext uri="{BB962C8B-B14F-4D97-AF65-F5344CB8AC3E}">
        <p14:creationId xmlns:p14="http://schemas.microsoft.com/office/powerpoint/2010/main" val="35849863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5" name="Picture 4" descr="Photo of Valencia Gardens solar deployment (es, Oct2013).JPG"/>
          <p:cNvPicPr>
            <a:picLocks noChangeAspect="1"/>
          </p:cNvPicPr>
          <p:nvPr/>
        </p:nvPicPr>
        <p:blipFill rotWithShape="1">
          <a:blip r:embed="rId3" cstate="email">
            <a:extLst>
              <a:ext uri="{28A0092B-C50C-407E-A947-70E740481C1C}">
                <a14:useLocalDpi xmlns:a14="http://schemas.microsoft.com/office/drawing/2010/main"/>
              </a:ext>
            </a:extLst>
          </a:blip>
          <a:srcRect t="15413" b="-5173"/>
          <a:stretch/>
        </p:blipFill>
        <p:spPr>
          <a:xfrm>
            <a:off x="-61986" y="855149"/>
            <a:ext cx="9267973" cy="5568905"/>
          </a:xfrm>
          <a:prstGeom prst="rect">
            <a:avLst/>
          </a:prstGeom>
        </p:spPr>
      </p:pic>
      <p:sp>
        <p:nvSpPr>
          <p:cNvPr id="6" name="TextBox 5"/>
          <p:cNvSpPr txBox="1"/>
          <p:nvPr/>
        </p:nvSpPr>
        <p:spPr>
          <a:xfrm>
            <a:off x="132899" y="6076629"/>
            <a:ext cx="8954198" cy="307777"/>
          </a:xfrm>
          <a:prstGeom prst="rect">
            <a:avLst/>
          </a:prstGeom>
          <a:noFill/>
        </p:spPr>
        <p:txBody>
          <a:bodyPr wrap="none" rtlCol="0">
            <a:spAutoFit/>
          </a:bodyPr>
          <a:lstStyle/>
          <a:p>
            <a:r>
              <a:rPr lang="en-US" sz="1400" i="1" dirty="0" err="1" smtClean="0"/>
              <a:t>Ecoplexus</a:t>
            </a:r>
            <a:r>
              <a:rPr lang="en-US" sz="1400" i="1" dirty="0" smtClean="0"/>
              <a:t> project at the Valencia Gardens Apartments in SF.  ~800 kW meeting ~80% of the total annual load.</a:t>
            </a:r>
            <a:endParaRPr lang="en-US" sz="1400" i="1" dirty="0"/>
          </a:p>
        </p:txBody>
      </p:sp>
      <p:sp>
        <p:nvSpPr>
          <p:cNvPr id="7" name="Title 1"/>
          <p:cNvSpPr>
            <a:spLocks noGrp="1"/>
          </p:cNvSpPr>
          <p:nvPr>
            <p:ph type="title"/>
          </p:nvPr>
        </p:nvSpPr>
        <p:spPr>
          <a:xfrm>
            <a:off x="0" y="0"/>
            <a:ext cx="7315200" cy="762000"/>
          </a:xfrm>
        </p:spPr>
        <p:txBody>
          <a:bodyPr/>
          <a:lstStyle/>
          <a:p>
            <a:r>
              <a:rPr lang="en-US" dirty="0" smtClean="0"/>
              <a:t>Peek at the </a:t>
            </a:r>
            <a:r>
              <a:rPr lang="en-US" dirty="0" smtClean="0"/>
              <a:t>Future of Community Microgrid areas</a:t>
            </a:r>
            <a:endParaRPr lang="en-US" dirty="0"/>
          </a:p>
        </p:txBody>
      </p:sp>
    </p:spTree>
    <p:extLst>
      <p:ext uri="{BB962C8B-B14F-4D97-AF65-F5344CB8AC3E}">
        <p14:creationId xmlns:p14="http://schemas.microsoft.com/office/powerpoint/2010/main" val="3583033038"/>
      </p:ext>
    </p:extLst>
  </p:cSld>
  <p:clrMapOvr>
    <a:masterClrMapping/>
  </p:clrMapOvr>
  <mc:AlternateContent xmlns:mc="http://schemas.openxmlformats.org/markup-compatibility/2006" xmlns:p14="http://schemas.microsoft.com/office/powerpoint/2010/main">
    <mc:Choice Requires="p14">
      <p:transition spd="slow" p14:dur="2000" advTm="21496"/>
    </mc:Choice>
    <mc:Fallback xmlns="">
      <p:transition xmlns:p14="http://schemas.microsoft.com/office/powerpoint/2010/main" spd="slow" advTm="21496"/>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p:cNvSpPr>
          <p:nvPr/>
        </p:nvSpPr>
        <p:spPr bwMode="auto">
          <a:xfrm>
            <a:off x="0" y="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smtClean="0">
                <a:solidFill>
                  <a:schemeClr val="bg1"/>
                </a:solidFill>
              </a:rPr>
              <a:t>Backup</a:t>
            </a:r>
            <a:endParaRPr lang="en-US" sz="2400" b="1" dirty="0">
              <a:solidFill>
                <a:schemeClr val="bg1"/>
              </a:solidFill>
            </a:endParaRPr>
          </a:p>
        </p:txBody>
      </p:sp>
      <p:sp>
        <p:nvSpPr>
          <p:cNvPr id="3" name="TextBox 2"/>
          <p:cNvSpPr txBox="1"/>
          <p:nvPr/>
        </p:nvSpPr>
        <p:spPr>
          <a:xfrm>
            <a:off x="2864555" y="2723447"/>
            <a:ext cx="3330222" cy="1200329"/>
          </a:xfrm>
          <a:prstGeom prst="rect">
            <a:avLst/>
          </a:prstGeom>
          <a:noFill/>
        </p:spPr>
        <p:txBody>
          <a:bodyPr wrap="square" rtlCol="0">
            <a:spAutoFit/>
          </a:bodyPr>
          <a:lstStyle/>
          <a:p>
            <a:r>
              <a:rPr lang="en-US" sz="7200" dirty="0" smtClean="0"/>
              <a:t>Backup</a:t>
            </a:r>
            <a:endParaRPr lang="en-US" sz="7200" dirty="0"/>
          </a:p>
        </p:txBody>
      </p:sp>
    </p:spTree>
    <p:extLst>
      <p:ext uri="{BB962C8B-B14F-4D97-AF65-F5344CB8AC3E}">
        <p14:creationId xmlns:p14="http://schemas.microsoft.com/office/powerpoint/2010/main" val="15582523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Clean Coalition Mission</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p:cNvSpPr txBox="1"/>
          <p:nvPr/>
        </p:nvSpPr>
        <p:spPr>
          <a:xfrm>
            <a:off x="1155700" y="2260600"/>
            <a:ext cx="6832600" cy="1815882"/>
          </a:xfrm>
          <a:prstGeom prst="rect">
            <a:avLst/>
          </a:prstGeom>
          <a:noFill/>
        </p:spPr>
        <p:txBody>
          <a:bodyPr wrap="square" rtlCol="0">
            <a:spAutoFit/>
          </a:bodyPr>
          <a:lstStyle/>
          <a:p>
            <a:pPr algn="ctr">
              <a:defRPr/>
            </a:pPr>
            <a:r>
              <a:rPr lang="en-US" sz="2800" dirty="0">
                <a:latin typeface="Arial"/>
                <a:cs typeface="Arial"/>
              </a:rPr>
              <a:t>To accelerate the transition to renewable energy and a modern grid through</a:t>
            </a:r>
          </a:p>
          <a:p>
            <a:pPr algn="ctr">
              <a:defRPr/>
            </a:pPr>
            <a:r>
              <a:rPr lang="en-US" sz="2800" dirty="0" smtClean="0">
                <a:latin typeface="Arial"/>
                <a:cs typeface="Arial"/>
              </a:rPr>
              <a:t> technical</a:t>
            </a:r>
            <a:r>
              <a:rPr lang="en-US" sz="2800" dirty="0">
                <a:latin typeface="Arial"/>
                <a:cs typeface="Arial"/>
              </a:rPr>
              <a:t>, policy, and project development </a:t>
            </a:r>
            <a:r>
              <a:rPr lang="en-US" sz="2800" dirty="0" smtClean="0">
                <a:latin typeface="Arial"/>
                <a:cs typeface="Arial"/>
              </a:rPr>
              <a:t>expertise</a:t>
            </a:r>
            <a:endParaRPr lang="en-US" sz="2800" dirty="0">
              <a:latin typeface="Arial"/>
              <a:cs typeface="Arial"/>
            </a:endParaRPr>
          </a:p>
        </p:txBody>
      </p:sp>
    </p:spTree>
    <p:extLst>
      <p:ext uri="{BB962C8B-B14F-4D97-AF65-F5344CB8AC3E}">
        <p14:creationId xmlns:p14="http://schemas.microsoft.com/office/powerpoint/2010/main" val="2903714464"/>
      </p:ext>
    </p:extLst>
  </p:cSld>
  <p:clrMapOvr>
    <a:masterClrMapping/>
  </p:clrMapOvr>
  <mc:AlternateContent xmlns:mc="http://schemas.openxmlformats.org/markup-compatibility/2006" xmlns:p14="http://schemas.microsoft.com/office/powerpoint/2010/main">
    <mc:Choice Requires="p14">
      <p:transition spd="slow" p14:dur="2000" advTm="13649"/>
    </mc:Choice>
    <mc:Fallback xmlns="">
      <p:transition xmlns:p14="http://schemas.microsoft.com/office/powerpoint/2010/main" spd="slow" advTm="13649"/>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Community Microgrids start with Goals</a:t>
            </a:r>
            <a:endParaRPr lang="en-US" dirty="0"/>
          </a:p>
        </p:txBody>
      </p:sp>
      <p:sp>
        <p:nvSpPr>
          <p:cNvPr id="7" name="Content Placeholder 2"/>
          <p:cNvSpPr txBox="1">
            <a:spLocks/>
          </p:cNvSpPr>
          <p:nvPr/>
        </p:nvSpPr>
        <p:spPr>
          <a:xfrm>
            <a:off x="298822" y="1243488"/>
            <a:ext cx="8516473" cy="5016865"/>
          </a:xfrm>
          <a:prstGeom prst="rect">
            <a:avLst/>
          </a:prstGeom>
          <a:noFill/>
        </p:spPr>
        <p:txBody>
          <a:bodyPr vert="horz" lIns="91440" tIns="45720" rIns="91440" bIns="45720" rtlCol="0">
            <a:noAutofit/>
          </a:bodyPr>
          <a:lstStyle>
            <a:lvl1pPr marL="342900" indent="-342900" algn="l" defTabSz="4572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US" sz="2400" dirty="0" smtClean="0">
                <a:solidFill>
                  <a:srgbClr val="002060"/>
                </a:solidFill>
              </a:rPr>
              <a:t>Typical Community Microgrid Goals</a:t>
            </a:r>
          </a:p>
          <a:p>
            <a:pPr lvl="1">
              <a:buFont typeface="Arial"/>
              <a:buChar char="•"/>
            </a:pPr>
            <a:r>
              <a:rPr lang="en-US" sz="2000" dirty="0" smtClean="0">
                <a:solidFill>
                  <a:srgbClr val="002060"/>
                </a:solidFill>
              </a:rPr>
              <a:t>Achieve high penetrations of local renewables. </a:t>
            </a:r>
          </a:p>
          <a:p>
            <a:pPr lvl="1">
              <a:buFont typeface="Arial"/>
              <a:buChar char="•"/>
            </a:pPr>
            <a:r>
              <a:rPr lang="en-US" sz="2000" dirty="0" smtClean="0">
                <a:solidFill>
                  <a:srgbClr val="002060"/>
                </a:solidFill>
              </a:rPr>
              <a:t>Enhance grid reliability and power quality.</a:t>
            </a:r>
          </a:p>
          <a:p>
            <a:pPr lvl="1">
              <a:buFont typeface="Arial"/>
              <a:buChar char="•"/>
            </a:pPr>
            <a:r>
              <a:rPr lang="en-US" sz="2000" dirty="0" smtClean="0">
                <a:solidFill>
                  <a:srgbClr val="002060"/>
                </a:solidFill>
              </a:rPr>
              <a:t>Provide energy resilience to the community.</a:t>
            </a:r>
          </a:p>
          <a:p>
            <a:pPr lvl="1">
              <a:buFont typeface="Arial"/>
              <a:buChar char="•"/>
            </a:pPr>
            <a:r>
              <a:rPr lang="en-US" sz="2000" dirty="0" smtClean="0">
                <a:solidFill>
                  <a:srgbClr val="002060"/>
                </a:solidFill>
              </a:rPr>
              <a:t>Defer investments in traditional Transmission &amp; </a:t>
            </a:r>
            <a:r>
              <a:rPr lang="en-US" sz="2000" dirty="0" err="1" smtClean="0">
                <a:solidFill>
                  <a:srgbClr val="002060"/>
                </a:solidFill>
              </a:rPr>
              <a:t>Distribtution</a:t>
            </a:r>
            <a:r>
              <a:rPr lang="en-US" sz="2000" dirty="0" smtClean="0">
                <a:solidFill>
                  <a:srgbClr val="002060"/>
                </a:solidFill>
              </a:rPr>
              <a:t> (T&amp;D).</a:t>
            </a:r>
          </a:p>
          <a:p>
            <a:pPr lvl="1">
              <a:buFont typeface="Arial"/>
              <a:buChar char="•"/>
            </a:pPr>
            <a:r>
              <a:rPr lang="en-US" sz="2000" dirty="0" smtClean="0">
                <a:solidFill>
                  <a:srgbClr val="002060"/>
                </a:solidFill>
              </a:rPr>
              <a:t>Save ratepayers money.</a:t>
            </a:r>
          </a:p>
          <a:p>
            <a:pPr lvl="1">
              <a:buFont typeface="Arial"/>
              <a:buChar char="•"/>
            </a:pPr>
            <a:r>
              <a:rPr lang="en-US" sz="2000" dirty="0" smtClean="0">
                <a:solidFill>
                  <a:srgbClr val="002060"/>
                </a:solidFill>
              </a:rPr>
              <a:t>Stage an efficient pathway to Distribution Services Operator (DSO) grid operations and the Distributed Energy Resources (DER) future.</a:t>
            </a:r>
          </a:p>
          <a:p>
            <a:pPr lvl="1">
              <a:buFont typeface="Arial"/>
              <a:buChar char="•"/>
            </a:pPr>
            <a:r>
              <a:rPr lang="en-US" sz="2000" dirty="0" smtClean="0">
                <a:solidFill>
                  <a:srgbClr val="002060"/>
                </a:solidFill>
              </a:rPr>
              <a:t>Meet community expectations etc.</a:t>
            </a:r>
          </a:p>
        </p:txBody>
      </p:sp>
    </p:spTree>
    <p:extLst>
      <p:ext uri="{BB962C8B-B14F-4D97-AF65-F5344CB8AC3E}">
        <p14:creationId xmlns:p14="http://schemas.microsoft.com/office/powerpoint/2010/main" val="22378596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7450667" cy="762000"/>
          </a:xfrm>
        </p:spPr>
        <p:txBody>
          <a:bodyPr>
            <a:normAutofit/>
          </a:bodyPr>
          <a:lstStyle/>
          <a:p>
            <a:r>
              <a:rPr lang="en-US" dirty="0" smtClean="0"/>
              <a:t>Baseline </a:t>
            </a:r>
            <a:r>
              <a:rPr lang="en-US" dirty="0" err="1" smtClean="0"/>
              <a:t>vs</a:t>
            </a:r>
            <a:r>
              <a:rPr lang="en-US" dirty="0" smtClean="0"/>
              <a:t> DER Optimization with Advanced Inverters</a:t>
            </a:r>
            <a:endParaRPr lang="en-US" dirty="0"/>
          </a:p>
        </p:txBody>
      </p:sp>
      <p:pic>
        <p:nvPicPr>
          <p:cNvPr id="4403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6700" y="2737571"/>
            <a:ext cx="6333460" cy="1883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6700" y="818948"/>
            <a:ext cx="6333460" cy="189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598846335"/>
              </p:ext>
            </p:extLst>
          </p:nvPr>
        </p:nvGraphicFramePr>
        <p:xfrm>
          <a:off x="6669698" y="762001"/>
          <a:ext cx="2321902" cy="5669073"/>
        </p:xfrm>
        <a:graphic>
          <a:graphicData uri="http://schemas.openxmlformats.org/drawingml/2006/table">
            <a:tbl>
              <a:tblPr firstRow="1" bandRow="1">
                <a:tableStyleId>{2D5ABB26-0587-4C30-8999-92F81FD0307C}</a:tableStyleId>
              </a:tblPr>
              <a:tblGrid>
                <a:gridCol w="2321902"/>
              </a:tblGrid>
              <a:tr h="1889691">
                <a:tc>
                  <a:txBody>
                    <a:bodyPr/>
                    <a:lstStyle/>
                    <a:p>
                      <a:pPr marL="342900" indent="-342900">
                        <a:buAutoNum type="arabicPeriod"/>
                      </a:pPr>
                      <a:r>
                        <a:rPr lang="en-US" sz="1900" dirty="0" smtClean="0"/>
                        <a:t>6AM:  </a:t>
                      </a:r>
                    </a:p>
                    <a:p>
                      <a:pPr marL="342900" indent="-342900">
                        <a:buFont typeface="Arial"/>
                        <a:buChar char="•"/>
                      </a:pPr>
                      <a:r>
                        <a:rPr lang="en-US" sz="1900" dirty="0" smtClean="0"/>
                        <a:t>No PV impact</a:t>
                      </a:r>
                    </a:p>
                  </a:txBody>
                  <a:tcPr anchor="ctr"/>
                </a:tc>
              </a:tr>
              <a:tr h="1889691">
                <a:tc>
                  <a:txBody>
                    <a:bodyPr/>
                    <a:lstStyle/>
                    <a:p>
                      <a:pPr marL="342900" indent="-342900">
                        <a:buAutoNum type="arabicPeriod" startAt="2"/>
                      </a:pPr>
                      <a:r>
                        <a:rPr lang="en-US" sz="1900" dirty="0" smtClean="0"/>
                        <a:t>Noon:  </a:t>
                      </a:r>
                    </a:p>
                    <a:p>
                      <a:pPr marL="342900" indent="-342900">
                        <a:buFont typeface="Arial"/>
                        <a:buChar char="•"/>
                      </a:pPr>
                      <a:r>
                        <a:rPr lang="en-US" sz="1900" dirty="0" smtClean="0"/>
                        <a:t>20MW PV causes overvoltage</a:t>
                      </a:r>
                      <a:endParaRPr lang="en-US" sz="1900" dirty="0"/>
                    </a:p>
                  </a:txBody>
                  <a:tcPr anchor="ctr"/>
                </a:tc>
              </a:tr>
              <a:tr h="1889691">
                <a:tc>
                  <a:txBody>
                    <a:bodyPr/>
                    <a:lstStyle/>
                    <a:p>
                      <a:pPr marL="342900" indent="-342900">
                        <a:buAutoNum type="arabicPeriod" startAt="3"/>
                      </a:pPr>
                      <a:r>
                        <a:rPr lang="en-US" sz="1900" dirty="0" smtClean="0"/>
                        <a:t>Noon:  </a:t>
                      </a:r>
                    </a:p>
                    <a:p>
                      <a:pPr marL="342900" indent="-342900">
                        <a:buFont typeface="Arial"/>
                        <a:buChar char="•"/>
                      </a:pPr>
                      <a:r>
                        <a:rPr lang="en-US" sz="1900" dirty="0" smtClean="0"/>
                        <a:t>20MW PV</a:t>
                      </a:r>
                      <a:r>
                        <a:rPr lang="en-US" sz="1900" baseline="0" dirty="0" smtClean="0"/>
                        <a:t> with a</a:t>
                      </a:r>
                      <a:r>
                        <a:rPr lang="en-US" sz="1900" dirty="0" smtClean="0"/>
                        <a:t>dvanced inverters set at 0.9 power</a:t>
                      </a:r>
                      <a:r>
                        <a:rPr lang="en-US" sz="1900" baseline="0" dirty="0" smtClean="0"/>
                        <a:t> factor </a:t>
                      </a:r>
                      <a:r>
                        <a:rPr lang="en-US" sz="1900" dirty="0" smtClean="0"/>
                        <a:t>stabilizes </a:t>
                      </a:r>
                      <a:r>
                        <a:rPr lang="en-US" sz="1900" baseline="0" dirty="0" smtClean="0"/>
                        <a:t>voltage</a:t>
                      </a:r>
                    </a:p>
                  </a:txBody>
                  <a:tcPr anchor="ctr"/>
                </a:tc>
              </a:tr>
            </a:tbl>
          </a:graphicData>
        </a:graphic>
      </p:graphicFrame>
      <p:pic>
        <p:nvPicPr>
          <p:cNvPr id="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6700" y="4635073"/>
            <a:ext cx="6333460" cy="1897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4602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Siting Considerations are Critical</a:t>
            </a:r>
            <a:endParaRPr lang="en-US" dirty="0"/>
          </a:p>
        </p:txBody>
      </p:sp>
      <p:sp>
        <p:nvSpPr>
          <p:cNvPr id="5" name="TextBox 4"/>
          <p:cNvSpPr txBox="1"/>
          <p:nvPr/>
        </p:nvSpPr>
        <p:spPr>
          <a:xfrm>
            <a:off x="0" y="1608161"/>
            <a:ext cx="3810000" cy="369332"/>
          </a:xfrm>
          <a:prstGeom prst="rect">
            <a:avLst/>
          </a:prstGeom>
          <a:noFill/>
        </p:spPr>
        <p:txBody>
          <a:bodyPr wrap="square" rtlCol="0">
            <a:spAutoFit/>
          </a:bodyPr>
          <a:lstStyle/>
          <a:p>
            <a:endParaRPr lang="en-US" dirty="0"/>
          </a:p>
        </p:txBody>
      </p:sp>
      <p:sp>
        <p:nvSpPr>
          <p:cNvPr id="6" name="Content Placeholder 2"/>
          <p:cNvSpPr txBox="1">
            <a:spLocks/>
          </p:cNvSpPr>
          <p:nvPr/>
        </p:nvSpPr>
        <p:spPr bwMode="auto">
          <a:xfrm>
            <a:off x="192219" y="976220"/>
            <a:ext cx="4684581" cy="5149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3"/>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3"/>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3"/>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buNone/>
            </a:pPr>
            <a:r>
              <a:rPr lang="en-US" sz="2400" u="sng" dirty="0" smtClean="0">
                <a:solidFill>
                  <a:schemeClr val="tx1"/>
                </a:solidFill>
              </a:rPr>
              <a:t>C&amp;I Match with Solar:</a:t>
            </a:r>
          </a:p>
          <a:p>
            <a:pPr marL="0" indent="0">
              <a:spcBef>
                <a:spcPts val="0"/>
              </a:spcBef>
              <a:buNone/>
            </a:pPr>
            <a:endParaRPr lang="en-US" sz="1600" b="1" dirty="0" smtClean="0">
              <a:solidFill>
                <a:schemeClr val="tx1"/>
              </a:solidFill>
            </a:endParaRPr>
          </a:p>
          <a:p>
            <a:pPr>
              <a:spcBef>
                <a:spcPts val="0"/>
              </a:spcBef>
              <a:buFont typeface="+mj-lt"/>
              <a:buAutoNum type="arabicPeriod"/>
            </a:pPr>
            <a:r>
              <a:rPr lang="en-US" sz="2000" b="1" dirty="0" smtClean="0">
                <a:solidFill>
                  <a:schemeClr val="tx1"/>
                </a:solidFill>
              </a:rPr>
              <a:t>Most Generation</a:t>
            </a:r>
          </a:p>
          <a:p>
            <a:pPr>
              <a:spcBef>
                <a:spcPts val="0"/>
              </a:spcBef>
              <a:buNone/>
            </a:pPr>
            <a:r>
              <a:rPr lang="en-US" sz="1800" dirty="0" smtClean="0">
                <a:solidFill>
                  <a:schemeClr val="tx1"/>
                </a:solidFill>
              </a:rPr>
              <a:t>Larger rooftop spaces generate more energy</a:t>
            </a:r>
          </a:p>
          <a:p>
            <a:pPr>
              <a:spcBef>
                <a:spcPts val="0"/>
              </a:spcBef>
              <a:buNone/>
            </a:pPr>
            <a:endParaRPr lang="en-US" sz="1600" b="1" dirty="0" smtClean="0">
              <a:solidFill>
                <a:schemeClr val="tx1"/>
              </a:solidFill>
            </a:endParaRPr>
          </a:p>
          <a:p>
            <a:pPr>
              <a:spcBef>
                <a:spcPts val="0"/>
              </a:spcBef>
              <a:buFont typeface="+mj-lt"/>
              <a:buAutoNum type="arabicPeriod" startAt="2"/>
            </a:pPr>
            <a:r>
              <a:rPr lang="en-US" sz="2000" b="1" dirty="0" smtClean="0">
                <a:solidFill>
                  <a:schemeClr val="tx1"/>
                </a:solidFill>
              </a:rPr>
              <a:t>Lowest System Costs</a:t>
            </a:r>
          </a:p>
          <a:p>
            <a:pPr>
              <a:spcBef>
                <a:spcPts val="0"/>
              </a:spcBef>
              <a:buNone/>
            </a:pPr>
            <a:r>
              <a:rPr lang="en-US" sz="1800" dirty="0" smtClean="0">
                <a:solidFill>
                  <a:schemeClr val="tx1"/>
                </a:solidFill>
              </a:rPr>
              <a:t>Larger systems reduce overall costs</a:t>
            </a:r>
          </a:p>
          <a:p>
            <a:pPr>
              <a:spcBef>
                <a:spcPts val="0"/>
              </a:spcBef>
              <a:buNone/>
            </a:pPr>
            <a:endParaRPr lang="en-US" sz="1600" b="1" dirty="0" smtClean="0">
              <a:solidFill>
                <a:schemeClr val="tx1"/>
              </a:solidFill>
            </a:endParaRPr>
          </a:p>
          <a:p>
            <a:pPr>
              <a:spcBef>
                <a:spcPts val="0"/>
              </a:spcBef>
              <a:buFont typeface="+mj-lt"/>
              <a:buAutoNum type="arabicPeriod" startAt="3"/>
            </a:pPr>
            <a:r>
              <a:rPr lang="en-US" sz="2000" b="1" dirty="0" smtClean="0">
                <a:solidFill>
                  <a:schemeClr val="tx1"/>
                </a:solidFill>
              </a:rPr>
              <a:t>Best Grid Locations</a:t>
            </a:r>
          </a:p>
          <a:p>
            <a:pPr>
              <a:spcBef>
                <a:spcPts val="0"/>
              </a:spcBef>
              <a:buNone/>
            </a:pPr>
            <a:r>
              <a:rPr lang="en-US" sz="1800" dirty="0" smtClean="0">
                <a:solidFill>
                  <a:schemeClr val="tx1"/>
                </a:solidFill>
              </a:rPr>
              <a:t>Large loads served by robust feeder segments</a:t>
            </a:r>
          </a:p>
          <a:p>
            <a:pPr>
              <a:spcBef>
                <a:spcPts val="0"/>
              </a:spcBef>
              <a:buNone/>
            </a:pPr>
            <a:endParaRPr lang="en-US" sz="1600" b="1" dirty="0" smtClean="0">
              <a:solidFill>
                <a:schemeClr val="tx1"/>
              </a:solidFill>
            </a:endParaRPr>
          </a:p>
          <a:p>
            <a:pPr>
              <a:spcBef>
                <a:spcPts val="0"/>
              </a:spcBef>
              <a:buFont typeface="+mj-lt"/>
              <a:buAutoNum type="arabicPeriod" startAt="4"/>
            </a:pPr>
            <a:r>
              <a:rPr lang="en-US" sz="2000" b="1" dirty="0" smtClean="0">
                <a:solidFill>
                  <a:schemeClr val="tx1"/>
                </a:solidFill>
              </a:rPr>
              <a:t>Matching Load Profiles</a:t>
            </a:r>
          </a:p>
          <a:p>
            <a:pPr>
              <a:spcBef>
                <a:spcPts val="0"/>
              </a:spcBef>
              <a:buNone/>
            </a:pPr>
            <a:r>
              <a:rPr lang="en-US" sz="1800" dirty="0" smtClean="0">
                <a:solidFill>
                  <a:schemeClr val="tx1"/>
                </a:solidFill>
              </a:rPr>
              <a:t>Larger daytime loads match solar generation</a:t>
            </a:r>
          </a:p>
          <a:p>
            <a:pPr>
              <a:spcBef>
                <a:spcPts val="0"/>
              </a:spcBef>
              <a:buNone/>
            </a:pPr>
            <a:endParaRPr lang="en-US" sz="1600" b="1" dirty="0" smtClean="0">
              <a:solidFill>
                <a:schemeClr val="tx1"/>
              </a:solidFill>
            </a:endParaRPr>
          </a:p>
          <a:p>
            <a:pPr>
              <a:spcBef>
                <a:spcPts val="0"/>
              </a:spcBef>
              <a:buFont typeface="+mj-lt"/>
              <a:buAutoNum type="arabicPeriod" startAt="5"/>
            </a:pPr>
            <a:r>
              <a:rPr lang="en-US" sz="2000" b="1" dirty="0" smtClean="0">
                <a:solidFill>
                  <a:schemeClr val="tx1"/>
                </a:solidFill>
              </a:rPr>
              <a:t>Financially Motivating</a:t>
            </a:r>
          </a:p>
          <a:p>
            <a:pPr marL="0" indent="0">
              <a:spcBef>
                <a:spcPts val="0"/>
              </a:spcBef>
              <a:buNone/>
            </a:pPr>
            <a:r>
              <a:rPr lang="en-US" sz="1800" dirty="0" smtClean="0">
                <a:solidFill>
                  <a:schemeClr val="tx1"/>
                </a:solidFill>
              </a:rPr>
              <a:t>Rooftop lease income is large enough to be compelling to property owners</a:t>
            </a:r>
            <a:endParaRPr lang="en-US" sz="1800" dirty="0">
              <a:solidFill>
                <a:srgbClr val="000000"/>
              </a:solidFill>
            </a:endParaRPr>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8200" y="762000"/>
            <a:ext cx="1614450" cy="1499133"/>
          </a:xfrm>
          <a:prstGeom prst="rect">
            <a:avLst/>
          </a:prstGeom>
        </p:spPr>
      </p:pic>
      <p:pic>
        <p:nvPicPr>
          <p:cNvPr id="8" name="Picture 7" descr="C&amp;I pic.tif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35500" y="2362201"/>
            <a:ext cx="4266198" cy="3827389"/>
          </a:xfrm>
          <a:prstGeom prst="rect">
            <a:avLst/>
          </a:prstGeom>
        </p:spPr>
      </p:pic>
      <p:sp>
        <p:nvSpPr>
          <p:cNvPr id="10" name="Oval 9"/>
          <p:cNvSpPr/>
          <p:nvPr/>
        </p:nvSpPr>
        <p:spPr>
          <a:xfrm>
            <a:off x="5308600" y="2438400"/>
            <a:ext cx="3568700" cy="3751190"/>
          </a:xfrm>
          <a:prstGeom prst="ellipse">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5037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34856" cy="762000"/>
          </a:xfrm>
        </p:spPr>
        <p:txBody>
          <a:bodyPr>
            <a:normAutofit/>
          </a:bodyPr>
          <a:lstStyle/>
          <a:p>
            <a:r>
              <a:rPr lang="en-US" dirty="0" smtClean="0"/>
              <a:t>Solar Siting Survey for SCE Preferred Resources Pilot</a:t>
            </a:r>
            <a:endParaRPr lang="en-US" dirty="0"/>
          </a:p>
        </p:txBody>
      </p:sp>
      <p:sp>
        <p:nvSpPr>
          <p:cNvPr id="3" name="Content Placeholder 2"/>
          <p:cNvSpPr>
            <a:spLocks noGrp="1"/>
          </p:cNvSpPr>
          <p:nvPr>
            <p:ph idx="1"/>
          </p:nvPr>
        </p:nvSpPr>
        <p:spPr>
          <a:xfrm>
            <a:off x="370613" y="844052"/>
            <a:ext cx="8360293" cy="1666066"/>
          </a:xfrm>
        </p:spPr>
        <p:txBody>
          <a:bodyPr>
            <a:noAutofit/>
          </a:bodyPr>
          <a:lstStyle/>
          <a:p>
            <a:pPr marL="0" indent="0">
              <a:spcBef>
                <a:spcPts val="0"/>
              </a:spcBef>
              <a:buNone/>
            </a:pPr>
            <a:r>
              <a:rPr lang="en-US" sz="2000" b="1" dirty="0" smtClean="0">
                <a:solidFill>
                  <a:srgbClr val="000000"/>
                </a:solidFill>
              </a:rPr>
              <a:t>Objective:  </a:t>
            </a:r>
            <a:r>
              <a:rPr lang="en-US" sz="2000" dirty="0" smtClean="0">
                <a:solidFill>
                  <a:srgbClr val="000000"/>
                </a:solidFill>
              </a:rPr>
              <a:t>Conduct a Solar Siting Survey across Southern California Edison’s Preferred </a:t>
            </a:r>
            <a:r>
              <a:rPr lang="en-US" sz="2000" dirty="0">
                <a:solidFill>
                  <a:srgbClr val="000000"/>
                </a:solidFill>
              </a:rPr>
              <a:t>Resources Pilot (PRP) </a:t>
            </a:r>
            <a:r>
              <a:rPr lang="en-US" sz="2000" dirty="0" smtClean="0">
                <a:solidFill>
                  <a:srgbClr val="000000"/>
                </a:solidFill>
              </a:rPr>
              <a:t>area</a:t>
            </a:r>
            <a:r>
              <a:rPr lang="en-US" sz="2000" dirty="0">
                <a:solidFill>
                  <a:srgbClr val="000000"/>
                </a:solidFill>
              </a:rPr>
              <a:t> </a:t>
            </a:r>
            <a:r>
              <a:rPr lang="en-US" sz="2000" dirty="0" smtClean="0">
                <a:solidFill>
                  <a:srgbClr val="000000"/>
                </a:solidFill>
              </a:rPr>
              <a:t>for sites 500 kW or greater</a:t>
            </a:r>
          </a:p>
          <a:p>
            <a:pPr marL="0" indent="0">
              <a:spcBef>
                <a:spcPts val="0"/>
              </a:spcBef>
              <a:buNone/>
            </a:pPr>
            <a:endParaRPr lang="en-US" sz="1000" b="1" dirty="0" smtClean="0">
              <a:solidFill>
                <a:srgbClr val="000000"/>
              </a:solidFill>
            </a:endParaRPr>
          </a:p>
          <a:p>
            <a:pPr marL="0" indent="0">
              <a:spcBef>
                <a:spcPts val="0"/>
              </a:spcBef>
              <a:buNone/>
            </a:pPr>
            <a:r>
              <a:rPr lang="en-US" sz="2000" dirty="0" smtClean="0">
                <a:solidFill>
                  <a:srgbClr val="000000"/>
                </a:solidFill>
              </a:rPr>
              <a:t>The PRP area is approximately 120 square miles in Orange County, CA, bordered roughly by Santa Ana in the north and Laguna Niguel in the south.</a:t>
            </a:r>
            <a:endParaRPr lang="en-US" sz="2000" dirty="0">
              <a:solidFill>
                <a:srgbClr val="000000"/>
              </a:solidFill>
            </a:endParaRPr>
          </a:p>
          <a:p>
            <a:pPr marL="0" indent="0">
              <a:spcBef>
                <a:spcPts val="0"/>
              </a:spcBef>
              <a:buNone/>
            </a:pPr>
            <a:endParaRPr lang="en-US" sz="1200" b="1" dirty="0">
              <a:solidFill>
                <a:srgbClr val="000000"/>
              </a:solidFill>
            </a:endParaRPr>
          </a:p>
        </p:txBody>
      </p:sp>
      <p:pic>
        <p:nvPicPr>
          <p:cNvPr id="4" name="Picture 3" descr="For deck.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9144" y="2360706"/>
            <a:ext cx="6125712" cy="3973192"/>
          </a:xfrm>
          <a:prstGeom prst="rect">
            <a:avLst/>
          </a:prstGeom>
        </p:spPr>
      </p:pic>
    </p:spTree>
    <p:extLst>
      <p:ext uri="{BB962C8B-B14F-4D97-AF65-F5344CB8AC3E}">
        <p14:creationId xmlns:p14="http://schemas.microsoft.com/office/powerpoint/2010/main" val="2089772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cintosh HD:Users:gregthomson:Desktop:CleanCoalition:SCE:SCE PRP PV Potential Final docs:Excel summary by site type.tiff"/>
          <p:cNvPicPr/>
          <p:nvPr/>
        </p:nvPicPr>
        <p:blipFill>
          <a:blip r:embed="rId2">
            <a:extLst>
              <a:ext uri="{28A0092B-C50C-407E-A947-70E740481C1C}">
                <a14:useLocalDpi xmlns:a14="http://schemas.microsoft.com/office/drawing/2010/main"/>
              </a:ext>
            </a:extLst>
          </a:blip>
          <a:srcRect/>
          <a:stretch>
            <a:fillRect/>
          </a:stretch>
        </p:blipFill>
        <p:spPr bwMode="auto">
          <a:xfrm>
            <a:off x="759285" y="4898446"/>
            <a:ext cx="7620270" cy="1419622"/>
          </a:xfrm>
          <a:prstGeom prst="rect">
            <a:avLst/>
          </a:prstGeom>
          <a:noFill/>
          <a:ln>
            <a:noFill/>
          </a:ln>
        </p:spPr>
      </p:pic>
      <p:pic>
        <p:nvPicPr>
          <p:cNvPr id="10" name="Picture 9" descr="Macintosh HD:Users:gregthomson:Desktop:CleanCoalition:SCE:SCE PRP PV Potential Final docs:Excel summary by PV size.tiff"/>
          <p:cNvPicPr/>
          <p:nvPr/>
        </p:nvPicPr>
        <p:blipFill>
          <a:blip r:embed="rId3">
            <a:extLst>
              <a:ext uri="{28A0092B-C50C-407E-A947-70E740481C1C}">
                <a14:useLocalDpi xmlns:a14="http://schemas.microsoft.com/office/drawing/2010/main"/>
              </a:ext>
            </a:extLst>
          </a:blip>
          <a:srcRect/>
          <a:stretch>
            <a:fillRect/>
          </a:stretch>
        </p:blipFill>
        <p:spPr bwMode="auto">
          <a:xfrm>
            <a:off x="717853" y="2592317"/>
            <a:ext cx="7661702" cy="1443747"/>
          </a:xfrm>
          <a:prstGeom prst="rect">
            <a:avLst/>
          </a:prstGeom>
          <a:noFill/>
          <a:ln>
            <a:noFill/>
          </a:ln>
        </p:spPr>
      </p:pic>
      <p:sp>
        <p:nvSpPr>
          <p:cNvPr id="2" name="Title 1"/>
          <p:cNvSpPr>
            <a:spLocks noGrp="1"/>
          </p:cNvSpPr>
          <p:nvPr>
            <p:ph type="title"/>
          </p:nvPr>
        </p:nvSpPr>
        <p:spPr/>
        <p:txBody>
          <a:bodyPr>
            <a:normAutofit/>
          </a:bodyPr>
          <a:lstStyle/>
          <a:p>
            <a:r>
              <a:rPr lang="en-US" dirty="0" smtClean="0"/>
              <a:t>SCE PRP Solar Siting Survey summary</a:t>
            </a:r>
            <a:endParaRPr lang="en-US" dirty="0"/>
          </a:p>
        </p:txBody>
      </p:sp>
      <p:sp>
        <p:nvSpPr>
          <p:cNvPr id="3" name="Content Placeholder 2"/>
          <p:cNvSpPr>
            <a:spLocks noGrp="1"/>
          </p:cNvSpPr>
          <p:nvPr>
            <p:ph idx="1"/>
          </p:nvPr>
        </p:nvSpPr>
        <p:spPr>
          <a:xfrm>
            <a:off x="412377" y="872077"/>
            <a:ext cx="8387976" cy="800200"/>
          </a:xfrm>
        </p:spPr>
        <p:txBody>
          <a:bodyPr>
            <a:normAutofit/>
          </a:bodyPr>
          <a:lstStyle/>
          <a:p>
            <a:pPr marL="0" indent="0">
              <a:buNone/>
            </a:pPr>
            <a:r>
              <a:rPr lang="en-US" sz="2000" b="1" dirty="0" smtClean="0">
                <a:solidFill>
                  <a:srgbClr val="000000"/>
                </a:solidFill>
              </a:rPr>
              <a:t>Summary</a:t>
            </a:r>
            <a:r>
              <a:rPr lang="en-US" sz="2000" b="1" dirty="0">
                <a:solidFill>
                  <a:srgbClr val="000000"/>
                </a:solidFill>
              </a:rPr>
              <a:t>:  </a:t>
            </a:r>
            <a:r>
              <a:rPr lang="en-US" sz="2000" dirty="0">
                <a:solidFill>
                  <a:srgbClr val="000000"/>
                </a:solidFill>
              </a:rPr>
              <a:t>over </a:t>
            </a:r>
            <a:r>
              <a:rPr lang="en-US" sz="2000" dirty="0" smtClean="0">
                <a:solidFill>
                  <a:srgbClr val="000000"/>
                </a:solidFill>
              </a:rPr>
              <a:t>160 </a:t>
            </a:r>
            <a:r>
              <a:rPr lang="en-US" sz="2000" dirty="0">
                <a:solidFill>
                  <a:srgbClr val="000000"/>
                </a:solidFill>
              </a:rPr>
              <a:t>MW of new solar PV </a:t>
            </a:r>
            <a:r>
              <a:rPr lang="en-US" sz="2000" dirty="0" smtClean="0">
                <a:solidFill>
                  <a:schemeClr val="tx1"/>
                </a:solidFill>
              </a:rPr>
              <a:t>technical </a:t>
            </a:r>
            <a:r>
              <a:rPr lang="en-US" sz="2000" dirty="0" smtClean="0">
                <a:solidFill>
                  <a:srgbClr val="000000"/>
                </a:solidFill>
              </a:rPr>
              <a:t>potential exists in </a:t>
            </a:r>
            <a:r>
              <a:rPr lang="en-US" sz="2000" dirty="0">
                <a:solidFill>
                  <a:srgbClr val="000000"/>
                </a:solidFill>
              </a:rPr>
              <a:t>the PRP </a:t>
            </a:r>
            <a:r>
              <a:rPr lang="en-US" sz="2000" dirty="0" smtClean="0">
                <a:solidFill>
                  <a:srgbClr val="000000"/>
                </a:solidFill>
              </a:rPr>
              <a:t>on very large rooftops, parking lots, and parking garages (500kW+ project sizes)</a:t>
            </a:r>
            <a:endParaRPr lang="en-US" sz="2000" dirty="0">
              <a:solidFill>
                <a:srgbClr val="000000"/>
              </a:solidFill>
            </a:endParaRPr>
          </a:p>
          <a:p>
            <a:endParaRPr lang="en-US" sz="2000" dirty="0">
              <a:solidFill>
                <a:srgbClr val="000000"/>
              </a:solidFill>
            </a:endParaRPr>
          </a:p>
        </p:txBody>
      </p:sp>
      <p:sp>
        <p:nvSpPr>
          <p:cNvPr id="6" name="TextBox 5"/>
          <p:cNvSpPr txBox="1"/>
          <p:nvPr/>
        </p:nvSpPr>
        <p:spPr>
          <a:xfrm>
            <a:off x="902910" y="1782347"/>
            <a:ext cx="7338181" cy="769441"/>
          </a:xfrm>
          <a:prstGeom prst="rect">
            <a:avLst/>
          </a:prstGeom>
          <a:noFill/>
        </p:spPr>
        <p:txBody>
          <a:bodyPr wrap="square" rtlCol="0">
            <a:spAutoFit/>
          </a:bodyPr>
          <a:lstStyle/>
          <a:p>
            <a:r>
              <a:rPr lang="en-US" sz="1600" b="1" i="1" dirty="0"/>
              <a:t>PRP </a:t>
            </a:r>
            <a:r>
              <a:rPr lang="en-US" sz="1600" b="1" i="1" dirty="0" smtClean="0"/>
              <a:t>Solar Potential by PV size:  </a:t>
            </a:r>
            <a:r>
              <a:rPr lang="en-US" sz="1400" dirty="0" smtClean="0"/>
              <a:t>totals </a:t>
            </a:r>
            <a:r>
              <a:rPr lang="en-US" sz="1400" dirty="0"/>
              <a:t>per sites greater than 1 MW, sites greater then 500 kW but less than 1 MW, and sites less than 500 kW.  The sites that are less than 500 kW are included as part of logical groupings such as office parks or shopping centers. </a:t>
            </a:r>
            <a:r>
              <a:rPr lang="en-US" sz="1400" dirty="0" smtClean="0"/>
              <a:t> </a:t>
            </a:r>
            <a:endParaRPr lang="en-US" sz="1400" dirty="0"/>
          </a:p>
        </p:txBody>
      </p:sp>
      <p:sp>
        <p:nvSpPr>
          <p:cNvPr id="7" name="TextBox 6"/>
          <p:cNvSpPr txBox="1"/>
          <p:nvPr/>
        </p:nvSpPr>
        <p:spPr>
          <a:xfrm>
            <a:off x="902910" y="4147698"/>
            <a:ext cx="7338181" cy="769441"/>
          </a:xfrm>
          <a:prstGeom prst="rect">
            <a:avLst/>
          </a:prstGeom>
          <a:noFill/>
        </p:spPr>
        <p:txBody>
          <a:bodyPr wrap="square" rtlCol="0">
            <a:spAutoFit/>
          </a:bodyPr>
          <a:lstStyle/>
          <a:p>
            <a:r>
              <a:rPr lang="en-US" sz="1600" b="1" i="1" dirty="0"/>
              <a:t>PRP </a:t>
            </a:r>
            <a:r>
              <a:rPr lang="en-US" sz="1600" b="1" i="1" dirty="0" smtClean="0"/>
              <a:t>Solar Potential </a:t>
            </a:r>
            <a:r>
              <a:rPr lang="en-US" sz="1600" b="1" i="1" dirty="0"/>
              <a:t>by </a:t>
            </a:r>
            <a:r>
              <a:rPr lang="en-US" sz="1600" b="1" i="1" dirty="0" smtClean="0"/>
              <a:t>site </a:t>
            </a:r>
            <a:r>
              <a:rPr lang="en-US" sz="1600" b="1" i="1" dirty="0"/>
              <a:t>t</a:t>
            </a:r>
            <a:r>
              <a:rPr lang="en-US" sz="1600" b="1" i="1" dirty="0" smtClean="0"/>
              <a:t>ype: </a:t>
            </a:r>
            <a:r>
              <a:rPr lang="en-US" sz="1400" dirty="0"/>
              <a:t> </a:t>
            </a:r>
            <a:r>
              <a:rPr lang="en-US" sz="1400" dirty="0" smtClean="0"/>
              <a:t>totals </a:t>
            </a:r>
            <a:r>
              <a:rPr lang="en-US" sz="1400" dirty="0"/>
              <a:t>for rooftops, parking garages (multi-story parking structures that would enable rooftop-style mounting), parking lots (e.g. ground mount), and brown fields </a:t>
            </a:r>
            <a:r>
              <a:rPr lang="en-US" sz="1400" dirty="0" smtClean="0"/>
              <a:t> </a:t>
            </a:r>
            <a:endParaRPr lang="en-US" sz="1400" dirty="0"/>
          </a:p>
        </p:txBody>
      </p:sp>
      <p:sp>
        <p:nvSpPr>
          <p:cNvPr id="8" name="Rectangle 7"/>
          <p:cNvSpPr/>
          <p:nvPr/>
        </p:nvSpPr>
        <p:spPr>
          <a:xfrm>
            <a:off x="717853" y="1782347"/>
            <a:ext cx="7661702" cy="222729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7853" y="4162039"/>
            <a:ext cx="7661702" cy="215603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4066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Matter - Hunters Point example</a:t>
            </a:r>
            <a:endParaRPr lang="en-US" dirty="0"/>
          </a:p>
        </p:txBody>
      </p:sp>
      <p:sp>
        <p:nvSpPr>
          <p:cNvPr id="5" name="TextBox 4"/>
          <p:cNvSpPr txBox="1"/>
          <p:nvPr/>
        </p:nvSpPr>
        <p:spPr>
          <a:xfrm>
            <a:off x="0" y="1608161"/>
            <a:ext cx="3810000" cy="369332"/>
          </a:xfrm>
          <a:prstGeom prst="rect">
            <a:avLst/>
          </a:prstGeom>
          <a:noFill/>
        </p:spPr>
        <p:txBody>
          <a:bodyPr wrap="square" rtlCol="0">
            <a:spAutoFit/>
          </a:bodyPr>
          <a:lstStyle/>
          <a:p>
            <a:endParaRPr lang="en-US" dirty="0"/>
          </a:p>
        </p:txBody>
      </p:sp>
      <p:sp>
        <p:nvSpPr>
          <p:cNvPr id="6" name="Content Placeholder 2"/>
          <p:cNvSpPr txBox="1">
            <a:spLocks/>
          </p:cNvSpPr>
          <p:nvPr/>
        </p:nvSpPr>
        <p:spPr bwMode="auto">
          <a:xfrm>
            <a:off x="116021" y="836520"/>
            <a:ext cx="4887783" cy="531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3"/>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3"/>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3"/>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2000" b="1" dirty="0" smtClean="0">
                <a:solidFill>
                  <a:schemeClr val="tx1"/>
                </a:solidFill>
              </a:rPr>
              <a:t>Overview</a:t>
            </a:r>
          </a:p>
          <a:p>
            <a:endParaRPr lang="en-US" sz="2000" dirty="0" smtClean="0">
              <a:solidFill>
                <a:schemeClr val="tx1"/>
              </a:solidFill>
            </a:endParaRPr>
          </a:p>
          <a:p>
            <a:r>
              <a:rPr lang="en-US" sz="2000" dirty="0" smtClean="0">
                <a:solidFill>
                  <a:schemeClr val="tx1"/>
                </a:solidFill>
              </a:rPr>
              <a:t>Innovative project </a:t>
            </a:r>
            <a:r>
              <a:rPr lang="en-US" sz="2000" dirty="0">
                <a:solidFill>
                  <a:schemeClr val="tx1"/>
                </a:solidFill>
              </a:rPr>
              <a:t>in the </a:t>
            </a:r>
            <a:r>
              <a:rPr lang="en-US" sz="2000" dirty="0" err="1">
                <a:solidFill>
                  <a:schemeClr val="tx1"/>
                </a:solidFill>
              </a:rPr>
              <a:t>Bayview</a:t>
            </a:r>
            <a:r>
              <a:rPr lang="en-US" sz="2000" dirty="0">
                <a:solidFill>
                  <a:schemeClr val="tx1"/>
                </a:solidFill>
              </a:rPr>
              <a:t>-Hunters Point area of San Francisco, in </a:t>
            </a:r>
            <a:r>
              <a:rPr lang="en-US" sz="2000" dirty="0" smtClean="0">
                <a:solidFill>
                  <a:schemeClr val="tx1"/>
                </a:solidFill>
              </a:rPr>
              <a:t>collaboration </a:t>
            </a:r>
            <a:r>
              <a:rPr lang="en-US" sz="2000" dirty="0">
                <a:solidFill>
                  <a:schemeClr val="tx1"/>
                </a:solidFill>
              </a:rPr>
              <a:t>with </a:t>
            </a:r>
            <a:r>
              <a:rPr lang="en-US" sz="2000" dirty="0" smtClean="0">
                <a:solidFill>
                  <a:schemeClr val="tx1"/>
                </a:solidFill>
              </a:rPr>
              <a:t>Pacific Gas &amp; Electric</a:t>
            </a:r>
            <a:endParaRPr lang="en-US" sz="2000" dirty="0">
              <a:solidFill>
                <a:schemeClr val="tx1"/>
              </a:solidFill>
            </a:endParaRPr>
          </a:p>
          <a:p>
            <a:endParaRPr lang="en-US" sz="2000" dirty="0" smtClean="0">
              <a:solidFill>
                <a:schemeClr val="tx1"/>
              </a:solidFill>
            </a:endParaRPr>
          </a:p>
          <a:p>
            <a:r>
              <a:rPr lang="en-US" sz="2000" dirty="0" smtClean="0">
                <a:solidFill>
                  <a:schemeClr val="tx1"/>
                </a:solidFill>
              </a:rPr>
              <a:t>Model </a:t>
            </a:r>
            <a:r>
              <a:rPr lang="en-US" sz="2000" dirty="0">
                <a:solidFill>
                  <a:schemeClr val="tx1"/>
                </a:solidFill>
              </a:rPr>
              <a:t>for </a:t>
            </a:r>
            <a:r>
              <a:rPr lang="en-US" sz="2000" dirty="0" smtClean="0">
                <a:solidFill>
                  <a:schemeClr val="tx1"/>
                </a:solidFill>
              </a:rPr>
              <a:t>achieving </a:t>
            </a:r>
            <a:r>
              <a:rPr lang="en-US" sz="2000" dirty="0">
                <a:solidFill>
                  <a:schemeClr val="tx1"/>
                </a:solidFill>
              </a:rPr>
              <a:t>25% of the total energy consumed in the area </a:t>
            </a:r>
            <a:r>
              <a:rPr lang="en-US" sz="2000" dirty="0" smtClean="0">
                <a:solidFill>
                  <a:schemeClr val="tx1"/>
                </a:solidFill>
              </a:rPr>
              <a:t>from local </a:t>
            </a:r>
            <a:r>
              <a:rPr lang="en-US" sz="2000" dirty="0">
                <a:solidFill>
                  <a:schemeClr val="tx1"/>
                </a:solidFill>
              </a:rPr>
              <a:t>renewables, </a:t>
            </a:r>
            <a:r>
              <a:rPr lang="en-US" sz="2000" dirty="0" smtClean="0">
                <a:solidFill>
                  <a:schemeClr val="tx1"/>
                </a:solidFill>
              </a:rPr>
              <a:t>while maintaining or improving grid reliability and power quality using dynamic </a:t>
            </a:r>
            <a:r>
              <a:rPr lang="en-US" sz="2000" dirty="0">
                <a:solidFill>
                  <a:schemeClr val="tx1"/>
                </a:solidFill>
              </a:rPr>
              <a:t>grid solutions</a:t>
            </a:r>
          </a:p>
          <a:p>
            <a:endParaRPr lang="en-US" sz="2000" dirty="0" smtClean="0">
              <a:solidFill>
                <a:schemeClr val="tx1"/>
              </a:solidFill>
            </a:endParaRPr>
          </a:p>
          <a:p>
            <a:r>
              <a:rPr lang="en-US" sz="2000" dirty="0" smtClean="0">
                <a:solidFill>
                  <a:schemeClr val="tx1"/>
                </a:solidFill>
              </a:rPr>
              <a:t>The Hunters </a:t>
            </a:r>
            <a:r>
              <a:rPr lang="en-US" sz="2000" dirty="0">
                <a:solidFill>
                  <a:schemeClr val="tx1"/>
                </a:solidFill>
              </a:rPr>
              <a:t>Point substation </a:t>
            </a:r>
            <a:r>
              <a:rPr lang="en-US" sz="2000" dirty="0" smtClean="0">
                <a:solidFill>
                  <a:schemeClr val="tx1"/>
                </a:solidFill>
              </a:rPr>
              <a:t>serves ~20,000 </a:t>
            </a:r>
            <a:r>
              <a:rPr lang="en-US" sz="2000" dirty="0">
                <a:solidFill>
                  <a:schemeClr val="tx1"/>
                </a:solidFill>
              </a:rPr>
              <a:t>customers (about 90% residential, 10% commercial/industrial</a:t>
            </a:r>
            <a:r>
              <a:rPr lang="en-US" sz="2000" dirty="0" smtClean="0">
                <a:solidFill>
                  <a:schemeClr val="tx1"/>
                </a:solidFill>
              </a:rPr>
              <a:t>)</a:t>
            </a:r>
          </a:p>
          <a:p>
            <a:pPr marL="457200" lvl="1" indent="0">
              <a:lnSpc>
                <a:spcPct val="90000"/>
              </a:lnSpc>
              <a:buNone/>
            </a:pPr>
            <a:endParaRPr lang="en-US" sz="1800" dirty="0">
              <a:solidFill>
                <a:srgbClr val="000000"/>
              </a:solidFill>
            </a:endParaRPr>
          </a:p>
          <a:p>
            <a:endParaRPr lang="en-US" sz="1800" dirty="0" smtClean="0">
              <a:solidFill>
                <a:schemeClr val="tx1"/>
              </a:solidFill>
            </a:endParaRPr>
          </a:p>
        </p:txBody>
      </p:sp>
      <p:pic>
        <p:nvPicPr>
          <p:cNvPr id="8" name="Content Placeholder 3"/>
          <p:cNvPicPr>
            <a:picLocks noChangeAspect="1"/>
          </p:cNvPicPr>
          <p:nvPr/>
        </p:nvPicPr>
        <p:blipFill>
          <a:blip r:embed="rId4" cstate="email">
            <a:extLst>
              <a:ext uri="{28A0092B-C50C-407E-A947-70E740481C1C}">
                <a14:useLocalDpi xmlns:a14="http://schemas.microsoft.com/office/drawing/2010/main"/>
              </a:ext>
            </a:extLst>
          </a:blip>
          <a:srcRect t="-7826" b="-7826"/>
          <a:stretch>
            <a:fillRect/>
          </a:stretch>
        </p:blipFill>
        <p:spPr>
          <a:xfrm>
            <a:off x="5219700" y="1079502"/>
            <a:ext cx="3708400" cy="4941023"/>
          </a:xfrm>
          <a:prstGeom prst="rect">
            <a:avLst/>
          </a:prstGeom>
        </p:spPr>
      </p:pic>
    </p:spTree>
    <p:extLst>
      <p:ext uri="{BB962C8B-B14F-4D97-AF65-F5344CB8AC3E}">
        <p14:creationId xmlns:p14="http://schemas.microsoft.com/office/powerpoint/2010/main" val="25602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5750" y="4121767"/>
            <a:ext cx="861809" cy="760844"/>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7600" y="4167309"/>
            <a:ext cx="689136" cy="689902"/>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869" y="4184111"/>
            <a:ext cx="698500" cy="698500"/>
          </a:xfrm>
          <a:prstGeom prst="rect">
            <a:avLst/>
          </a:prstGeom>
        </p:spPr>
      </p:pic>
      <p:sp>
        <p:nvSpPr>
          <p:cNvPr id="23" name="Rectangle 22"/>
          <p:cNvSpPr/>
          <p:nvPr/>
        </p:nvSpPr>
        <p:spPr>
          <a:xfrm>
            <a:off x="133350" y="3797300"/>
            <a:ext cx="8877300" cy="2497437"/>
          </a:xfrm>
          <a:prstGeom prst="rect">
            <a:avLst/>
          </a:prstGeom>
          <a:solidFill>
            <a:schemeClr val="tx2">
              <a:lumMod val="40000"/>
              <a:lumOff val="6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0" y="0"/>
            <a:ext cx="7366000" cy="762000"/>
          </a:xfrm>
        </p:spPr>
        <p:txBody>
          <a:bodyPr>
            <a:normAutofit/>
          </a:bodyPr>
          <a:lstStyle/>
          <a:p>
            <a:r>
              <a:rPr lang="en-US" dirty="0" smtClean="0"/>
              <a:t>Hunters Point CMP Benefits from </a:t>
            </a:r>
            <a:r>
              <a:rPr lang="en-US" dirty="0"/>
              <a:t>5</a:t>
            </a:r>
            <a:r>
              <a:rPr lang="en-US" dirty="0" smtClean="0"/>
              <a:t>0 MW New PV</a:t>
            </a:r>
            <a:endParaRPr lang="en-US" dirty="0"/>
          </a:p>
        </p:txBody>
      </p:sp>
      <p:sp>
        <p:nvSpPr>
          <p:cNvPr id="13" name="TextBox 12"/>
          <p:cNvSpPr txBox="1"/>
          <p:nvPr/>
        </p:nvSpPr>
        <p:spPr>
          <a:xfrm>
            <a:off x="134063" y="4324967"/>
            <a:ext cx="2863138" cy="1569660"/>
          </a:xfrm>
          <a:prstGeom prst="rect">
            <a:avLst/>
          </a:prstGeom>
          <a:noFill/>
        </p:spPr>
        <p:txBody>
          <a:bodyPr wrap="square" rtlCol="0">
            <a:spAutoFit/>
          </a:bodyPr>
          <a:lstStyle/>
          <a:p>
            <a:pPr algn="ctr"/>
            <a:r>
              <a:rPr lang="en-US" sz="1600" b="1" u="sng" dirty="0" smtClean="0"/>
              <a:t>Energy </a:t>
            </a:r>
          </a:p>
          <a:p>
            <a:endParaRPr lang="en-US" sz="1600" b="1" dirty="0" smtClean="0">
              <a:solidFill>
                <a:srgbClr val="000000"/>
              </a:solidFill>
              <a:cs typeface="Arial" pitchFamily="34" charset="0"/>
            </a:endParaRPr>
          </a:p>
          <a:p>
            <a:r>
              <a:rPr lang="en-US" sz="1600" b="1" dirty="0" smtClean="0">
                <a:solidFill>
                  <a:srgbClr val="000000"/>
                </a:solidFill>
                <a:cs typeface="Arial" pitchFamily="34" charset="0"/>
              </a:rPr>
              <a:t>Cost </a:t>
            </a:r>
            <a:r>
              <a:rPr lang="en-US" sz="1600" b="1" dirty="0">
                <a:solidFill>
                  <a:srgbClr val="000000"/>
                </a:solidFill>
                <a:cs typeface="Arial" pitchFamily="34" charset="0"/>
              </a:rPr>
              <a:t>Parity:  </a:t>
            </a:r>
            <a:r>
              <a:rPr lang="en-US" sz="1200" dirty="0">
                <a:solidFill>
                  <a:srgbClr val="000000"/>
                </a:solidFill>
                <a:cs typeface="Arial" pitchFamily="34" charset="0"/>
              </a:rPr>
              <a:t>Solar </a:t>
            </a:r>
            <a:r>
              <a:rPr lang="en-US" sz="1200" dirty="0" smtClean="0">
                <a:solidFill>
                  <a:srgbClr val="000000"/>
                </a:solidFill>
                <a:cs typeface="Arial" pitchFamily="34" charset="0"/>
              </a:rPr>
              <a:t>vs. NG</a:t>
            </a:r>
            <a:r>
              <a:rPr lang="en-US" sz="1200" dirty="0" smtClean="0"/>
              <a:t>, </a:t>
            </a:r>
            <a:r>
              <a:rPr lang="en-US" sz="1200" dirty="0"/>
              <a:t>LCOE</a:t>
            </a:r>
            <a:endParaRPr lang="en-US" sz="1200" dirty="0">
              <a:solidFill>
                <a:srgbClr val="000000"/>
              </a:solidFill>
              <a:cs typeface="Arial" pitchFamily="34" charset="0"/>
            </a:endParaRPr>
          </a:p>
          <a:p>
            <a:r>
              <a:rPr lang="en-US" sz="1600" b="1" dirty="0" smtClean="0">
                <a:solidFill>
                  <a:srgbClr val="000000"/>
                </a:solidFill>
                <a:cs typeface="Arial" pitchFamily="34" charset="0"/>
              </a:rPr>
              <a:t>$260M:  </a:t>
            </a:r>
            <a:r>
              <a:rPr lang="en-US" sz="1200" dirty="0">
                <a:solidFill>
                  <a:srgbClr val="000000"/>
                </a:solidFill>
                <a:cs typeface="Arial" pitchFamily="34" charset="0"/>
              </a:rPr>
              <a:t>S</a:t>
            </a:r>
            <a:r>
              <a:rPr lang="en-US" sz="1200" dirty="0" smtClean="0">
                <a:solidFill>
                  <a:srgbClr val="000000"/>
                </a:solidFill>
                <a:cs typeface="Arial" pitchFamily="34" charset="0"/>
              </a:rPr>
              <a:t>pent locally vs. remote</a:t>
            </a:r>
          </a:p>
          <a:p>
            <a:r>
              <a:rPr lang="en-US" sz="1600" b="1" dirty="0" smtClean="0">
                <a:solidFill>
                  <a:srgbClr val="000000"/>
                </a:solidFill>
                <a:cs typeface="Arial" pitchFamily="34" charset="0"/>
              </a:rPr>
              <a:t>$80M</a:t>
            </a:r>
            <a:r>
              <a:rPr lang="en-US" sz="1600" b="1" dirty="0">
                <a:solidFill>
                  <a:srgbClr val="000000"/>
                </a:solidFill>
                <a:cs typeface="Arial" pitchFamily="34" charset="0"/>
              </a:rPr>
              <a:t>:  </a:t>
            </a:r>
            <a:r>
              <a:rPr lang="en-US" sz="1200" dirty="0">
                <a:solidFill>
                  <a:srgbClr val="000000"/>
                </a:solidFill>
                <a:cs typeface="Arial" pitchFamily="34" charset="0"/>
              </a:rPr>
              <a:t>Avoided </a:t>
            </a:r>
            <a:r>
              <a:rPr lang="en-US" sz="1200" dirty="0" smtClean="0">
                <a:solidFill>
                  <a:srgbClr val="000000"/>
                </a:solidFill>
                <a:cs typeface="Arial" pitchFamily="34" charset="0"/>
              </a:rPr>
              <a:t>transmission costs </a:t>
            </a:r>
            <a:endParaRPr lang="en-US" sz="1600" b="1" dirty="0" smtClean="0">
              <a:solidFill>
                <a:srgbClr val="000000"/>
              </a:solidFill>
              <a:cs typeface="Arial" pitchFamily="34" charset="0"/>
            </a:endParaRPr>
          </a:p>
          <a:p>
            <a:r>
              <a:rPr lang="en-US" sz="1600" b="1" dirty="0" smtClean="0">
                <a:solidFill>
                  <a:srgbClr val="000000"/>
                </a:solidFill>
                <a:cs typeface="Arial" pitchFamily="34" charset="0"/>
              </a:rPr>
              <a:t>$30M:  </a:t>
            </a:r>
            <a:r>
              <a:rPr lang="en-US" sz="1200" dirty="0" smtClean="0">
                <a:solidFill>
                  <a:srgbClr val="000000"/>
                </a:solidFill>
                <a:cs typeface="Arial" pitchFamily="34" charset="0"/>
              </a:rPr>
              <a:t>Avoided power interruptions</a:t>
            </a:r>
          </a:p>
        </p:txBody>
      </p:sp>
      <p:sp>
        <p:nvSpPr>
          <p:cNvPr id="18" name="TextBox 17"/>
          <p:cNvSpPr txBox="1"/>
          <p:nvPr/>
        </p:nvSpPr>
        <p:spPr>
          <a:xfrm>
            <a:off x="3265666" y="4324967"/>
            <a:ext cx="2638068" cy="1785104"/>
          </a:xfrm>
          <a:prstGeom prst="rect">
            <a:avLst/>
          </a:prstGeom>
          <a:noFill/>
        </p:spPr>
        <p:txBody>
          <a:bodyPr wrap="square" rtlCol="0">
            <a:spAutoFit/>
          </a:bodyPr>
          <a:lstStyle/>
          <a:p>
            <a:pPr algn="ctr"/>
            <a:r>
              <a:rPr lang="en-US" sz="1600" b="1" u="sng" dirty="0" smtClean="0"/>
              <a:t>Economic</a:t>
            </a:r>
          </a:p>
          <a:p>
            <a:endParaRPr lang="en-US" sz="1600" b="1" dirty="0" smtClean="0"/>
          </a:p>
          <a:p>
            <a:r>
              <a:rPr lang="en-US" sz="1600" b="1" dirty="0" smtClean="0"/>
              <a:t>$200M</a:t>
            </a:r>
            <a:r>
              <a:rPr lang="en-US" sz="1600" dirty="0" smtClean="0"/>
              <a:t>:  </a:t>
            </a:r>
            <a:r>
              <a:rPr lang="en-US" sz="1200" dirty="0" smtClean="0"/>
              <a:t>New </a:t>
            </a:r>
            <a:r>
              <a:rPr lang="en-US" sz="1200" dirty="0" smtClean="0">
                <a:solidFill>
                  <a:srgbClr val="000000"/>
                </a:solidFill>
                <a:cs typeface="Arial" pitchFamily="34" charset="0"/>
              </a:rPr>
              <a:t>regional impact</a:t>
            </a:r>
          </a:p>
          <a:p>
            <a:pPr lvl="0"/>
            <a:r>
              <a:rPr lang="en-US" sz="1600" b="1" dirty="0">
                <a:solidFill>
                  <a:srgbClr val="000000"/>
                </a:solidFill>
                <a:cs typeface="Arial" pitchFamily="34" charset="0"/>
              </a:rPr>
              <a:t>$100M:  </a:t>
            </a:r>
            <a:r>
              <a:rPr lang="en-US" sz="1200" dirty="0">
                <a:solidFill>
                  <a:srgbClr val="000000"/>
                </a:solidFill>
                <a:cs typeface="Arial" pitchFamily="34" charset="0"/>
              </a:rPr>
              <a:t>Added local </a:t>
            </a:r>
            <a:r>
              <a:rPr lang="en-US" sz="1200" dirty="0" smtClean="0">
                <a:solidFill>
                  <a:srgbClr val="000000"/>
                </a:solidFill>
                <a:cs typeface="Arial" pitchFamily="34" charset="0"/>
              </a:rPr>
              <a:t>wages</a:t>
            </a:r>
            <a:endParaRPr lang="en-US" sz="1200" dirty="0">
              <a:solidFill>
                <a:srgbClr val="000000"/>
              </a:solidFill>
              <a:cs typeface="Arial" pitchFamily="34" charset="0"/>
            </a:endParaRPr>
          </a:p>
          <a:p>
            <a:pPr lvl="0"/>
            <a:r>
              <a:rPr lang="en-US" sz="1600" b="1" dirty="0" smtClean="0"/>
              <a:t>1,700 Job-Years:  </a:t>
            </a:r>
            <a:r>
              <a:rPr lang="en-US" sz="1200" dirty="0" smtClean="0"/>
              <a:t>New near-</a:t>
            </a:r>
            <a:r>
              <a:rPr lang="en-US" sz="1200" dirty="0"/>
              <a:t>term </a:t>
            </a:r>
            <a:r>
              <a:rPr lang="en-US" sz="1200" dirty="0" smtClean="0"/>
              <a:t>and ongoing employment</a:t>
            </a:r>
          </a:p>
          <a:p>
            <a:r>
              <a:rPr lang="en-US" sz="1600" b="1" dirty="0" smtClean="0">
                <a:solidFill>
                  <a:srgbClr val="000000"/>
                </a:solidFill>
                <a:cs typeface="Arial" pitchFamily="34" charset="0"/>
              </a:rPr>
              <a:t>$</a:t>
            </a:r>
            <a:r>
              <a:rPr lang="en-US" sz="1600" b="1" dirty="0">
                <a:solidFill>
                  <a:srgbClr val="000000"/>
                </a:solidFill>
                <a:cs typeface="Arial" pitchFamily="34" charset="0"/>
              </a:rPr>
              <a:t>10M:  </a:t>
            </a:r>
            <a:r>
              <a:rPr lang="en-US" sz="1200" dirty="0">
                <a:solidFill>
                  <a:srgbClr val="000000"/>
                </a:solidFill>
                <a:cs typeface="Arial" pitchFamily="34" charset="0"/>
              </a:rPr>
              <a:t>Site leasing </a:t>
            </a:r>
            <a:r>
              <a:rPr lang="en-US" sz="1200" dirty="0" smtClean="0">
                <a:solidFill>
                  <a:srgbClr val="000000"/>
                </a:solidFill>
                <a:cs typeface="Arial" pitchFamily="34" charset="0"/>
              </a:rPr>
              <a:t>income</a:t>
            </a:r>
            <a:endParaRPr lang="en-US" sz="1200" dirty="0">
              <a:solidFill>
                <a:srgbClr val="000000"/>
              </a:solidFill>
              <a:cs typeface="Arial" pitchFamily="34" charset="0"/>
            </a:endParaRPr>
          </a:p>
        </p:txBody>
      </p:sp>
      <p:sp>
        <p:nvSpPr>
          <p:cNvPr id="3" name="TextBox 2"/>
          <p:cNvSpPr txBox="1"/>
          <p:nvPr/>
        </p:nvSpPr>
        <p:spPr>
          <a:xfrm>
            <a:off x="1962520" y="3779899"/>
            <a:ext cx="4980148" cy="369332"/>
          </a:xfrm>
          <a:prstGeom prst="rect">
            <a:avLst/>
          </a:prstGeom>
          <a:noFill/>
        </p:spPr>
        <p:txBody>
          <a:bodyPr wrap="square" rtlCol="0">
            <a:spAutoFit/>
          </a:bodyPr>
          <a:lstStyle/>
          <a:p>
            <a:r>
              <a:rPr lang="en-US" b="1" dirty="0" smtClean="0">
                <a:solidFill>
                  <a:srgbClr val="800000"/>
                </a:solidFill>
              </a:rPr>
              <a:t>Benefits </a:t>
            </a:r>
            <a:r>
              <a:rPr lang="en-US" b="1" dirty="0">
                <a:solidFill>
                  <a:srgbClr val="800000"/>
                </a:solidFill>
              </a:rPr>
              <a:t>from 50 MW New </a:t>
            </a:r>
            <a:r>
              <a:rPr lang="en-US" b="1" dirty="0" smtClean="0">
                <a:solidFill>
                  <a:srgbClr val="800000"/>
                </a:solidFill>
              </a:rPr>
              <a:t>PV Over </a:t>
            </a:r>
            <a:r>
              <a:rPr lang="en-US" b="1" dirty="0">
                <a:solidFill>
                  <a:srgbClr val="800000"/>
                </a:solidFill>
              </a:rPr>
              <a:t>20 </a:t>
            </a:r>
            <a:r>
              <a:rPr lang="en-US" b="1" dirty="0" smtClean="0">
                <a:solidFill>
                  <a:srgbClr val="800000"/>
                </a:solidFill>
              </a:rPr>
              <a:t>Years</a:t>
            </a:r>
            <a:endParaRPr lang="en-US" b="1" dirty="0">
              <a:solidFill>
                <a:srgbClr val="800000"/>
              </a:solidFill>
            </a:endParaRPr>
          </a:p>
        </p:txBody>
      </p:sp>
      <p:sp>
        <p:nvSpPr>
          <p:cNvPr id="19" name="TextBox 18"/>
          <p:cNvSpPr txBox="1"/>
          <p:nvPr/>
        </p:nvSpPr>
        <p:spPr>
          <a:xfrm>
            <a:off x="6481794" y="4324967"/>
            <a:ext cx="2471706" cy="1692771"/>
          </a:xfrm>
          <a:prstGeom prst="rect">
            <a:avLst/>
          </a:prstGeom>
          <a:noFill/>
        </p:spPr>
        <p:txBody>
          <a:bodyPr wrap="square" rtlCol="0">
            <a:spAutoFit/>
          </a:bodyPr>
          <a:lstStyle/>
          <a:p>
            <a:pPr algn="ctr"/>
            <a:r>
              <a:rPr lang="en-US" sz="1600" b="1" u="sng" dirty="0" smtClean="0"/>
              <a:t>Environmental</a:t>
            </a:r>
          </a:p>
          <a:p>
            <a:endParaRPr lang="en-US" sz="1600" b="1" dirty="0" smtClean="0">
              <a:solidFill>
                <a:srgbClr val="000000"/>
              </a:solidFill>
              <a:cs typeface="Arial" pitchFamily="34" charset="0"/>
            </a:endParaRPr>
          </a:p>
          <a:p>
            <a:r>
              <a:rPr lang="en-US" sz="1600" b="1" dirty="0" smtClean="0">
                <a:solidFill>
                  <a:srgbClr val="000000"/>
                </a:solidFill>
                <a:cs typeface="Arial" pitchFamily="34" charset="0"/>
              </a:rPr>
              <a:t>78M </a:t>
            </a:r>
            <a:r>
              <a:rPr lang="en-US" sz="1600" b="1" dirty="0">
                <a:solidFill>
                  <a:srgbClr val="000000"/>
                </a:solidFill>
                <a:cs typeface="Arial" pitchFamily="34" charset="0"/>
              </a:rPr>
              <a:t>lbs</a:t>
            </a:r>
            <a:r>
              <a:rPr lang="en-US" sz="1600" b="1" dirty="0" smtClean="0">
                <a:solidFill>
                  <a:srgbClr val="000000"/>
                </a:solidFill>
                <a:cs typeface="Arial" pitchFamily="34" charset="0"/>
              </a:rPr>
              <a:t>.:  </a:t>
            </a:r>
            <a:r>
              <a:rPr lang="en-US" sz="1200" dirty="0" smtClean="0">
                <a:solidFill>
                  <a:srgbClr val="000000"/>
                </a:solidFill>
                <a:cs typeface="Arial" pitchFamily="34" charset="0"/>
              </a:rPr>
              <a:t>Annual </a:t>
            </a:r>
            <a:r>
              <a:rPr lang="en-US" sz="1200" dirty="0">
                <a:solidFill>
                  <a:srgbClr val="000000"/>
                </a:solidFill>
                <a:cs typeface="Arial" pitchFamily="34" charset="0"/>
              </a:rPr>
              <a:t>reductions in GHG</a:t>
            </a:r>
            <a:r>
              <a:rPr lang="en-US" sz="1200" baseline="-25000" dirty="0">
                <a:solidFill>
                  <a:srgbClr val="000000"/>
                </a:solidFill>
                <a:cs typeface="Arial" pitchFamily="34" charset="0"/>
              </a:rPr>
              <a:t> </a:t>
            </a:r>
            <a:r>
              <a:rPr lang="en-US" sz="1200" dirty="0" smtClean="0">
                <a:solidFill>
                  <a:srgbClr val="000000"/>
                </a:solidFill>
                <a:cs typeface="Arial" pitchFamily="34" charset="0"/>
              </a:rPr>
              <a:t>emissions</a:t>
            </a:r>
          </a:p>
          <a:p>
            <a:pPr lvl="0"/>
            <a:r>
              <a:rPr lang="en-US" sz="1600" b="1" dirty="0" smtClean="0">
                <a:solidFill>
                  <a:srgbClr val="000000"/>
                </a:solidFill>
                <a:cs typeface="Arial" pitchFamily="34" charset="0"/>
              </a:rPr>
              <a:t>15M Gallons:  </a:t>
            </a:r>
            <a:r>
              <a:rPr lang="en-US" sz="1200" dirty="0" smtClean="0">
                <a:solidFill>
                  <a:srgbClr val="000000"/>
                </a:solidFill>
                <a:cs typeface="Arial" pitchFamily="34" charset="0"/>
              </a:rPr>
              <a:t>Annual </a:t>
            </a:r>
            <a:r>
              <a:rPr lang="en-US" sz="1200" dirty="0">
                <a:solidFill>
                  <a:srgbClr val="000000"/>
                </a:solidFill>
                <a:cs typeface="Arial" pitchFamily="34" charset="0"/>
              </a:rPr>
              <a:t>water </a:t>
            </a:r>
            <a:r>
              <a:rPr lang="en-US" sz="1200" dirty="0" smtClean="0">
                <a:solidFill>
                  <a:srgbClr val="000000"/>
                </a:solidFill>
                <a:cs typeface="Arial" pitchFamily="34" charset="0"/>
              </a:rPr>
              <a:t>savings</a:t>
            </a:r>
          </a:p>
          <a:p>
            <a:pPr lvl="0"/>
            <a:r>
              <a:rPr lang="en-US" sz="1600" b="1" dirty="0" smtClean="0">
                <a:solidFill>
                  <a:srgbClr val="000000"/>
                </a:solidFill>
                <a:cs typeface="Arial" pitchFamily="34" charset="0"/>
              </a:rPr>
              <a:t>375</a:t>
            </a:r>
            <a:r>
              <a:rPr lang="en-US" sz="1200" dirty="0" smtClean="0">
                <a:solidFill>
                  <a:srgbClr val="000000"/>
                </a:solidFill>
                <a:cs typeface="Arial" pitchFamily="34" charset="0"/>
              </a:rPr>
              <a:t>:  Acres of land preserved</a:t>
            </a: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7502" y="1070592"/>
            <a:ext cx="2496365" cy="2244108"/>
          </a:xfrm>
          <a:prstGeom prst="rect">
            <a:avLst/>
          </a:prstGeom>
        </p:spPr>
      </p:pic>
      <p:sp>
        <p:nvSpPr>
          <p:cNvPr id="24" name="TextBox 23"/>
          <p:cNvSpPr txBox="1"/>
          <p:nvPr/>
        </p:nvSpPr>
        <p:spPr>
          <a:xfrm>
            <a:off x="324591" y="1046161"/>
            <a:ext cx="2501054" cy="738664"/>
          </a:xfrm>
          <a:prstGeom prst="rect">
            <a:avLst/>
          </a:prstGeom>
          <a:solidFill>
            <a:schemeClr val="bg1">
              <a:lumMod val="50000"/>
              <a:alpha val="80000"/>
            </a:schemeClr>
          </a:solidFill>
          <a:ln>
            <a:noFill/>
          </a:ln>
        </p:spPr>
        <p:txBody>
          <a:bodyPr wrap="square" rtlCol="0">
            <a:spAutoFit/>
          </a:bodyPr>
          <a:lstStyle/>
          <a:p>
            <a:r>
              <a:rPr lang="en-US" sz="1400" b="1" dirty="0" smtClean="0"/>
              <a:t>Example:  </a:t>
            </a:r>
            <a:r>
              <a:rPr lang="en-US" sz="1400" dirty="0" smtClean="0"/>
              <a:t>180 </a:t>
            </a:r>
            <a:r>
              <a:rPr lang="en-US" sz="1400" dirty="0" err="1" smtClean="0"/>
              <a:t>Napolean</a:t>
            </a:r>
            <a:r>
              <a:rPr lang="en-US" sz="1400" dirty="0" smtClean="0"/>
              <a:t> St.</a:t>
            </a:r>
          </a:p>
          <a:p>
            <a:pPr marL="171450" indent="-171450">
              <a:buFont typeface="Arial"/>
              <a:buChar char="•"/>
            </a:pPr>
            <a:r>
              <a:rPr lang="en-US" sz="1400" dirty="0" smtClean="0"/>
              <a:t>PV Sq. Ft = 47,600</a:t>
            </a:r>
          </a:p>
          <a:p>
            <a:pPr marL="171450" indent="-171450">
              <a:buFont typeface="Arial"/>
              <a:buChar char="•"/>
            </a:pPr>
            <a:r>
              <a:rPr lang="en-US" sz="1400" dirty="0" smtClean="0"/>
              <a:t>System size = 714 kW</a:t>
            </a:r>
            <a:endParaRPr lang="en-US" sz="1400" dirty="0"/>
          </a:p>
        </p:txBody>
      </p:sp>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05375" y="1070591"/>
            <a:ext cx="2533250" cy="2244108"/>
          </a:xfrm>
          <a:prstGeom prst="rect">
            <a:avLst/>
          </a:prstGeom>
        </p:spPr>
      </p:pic>
      <p:sp>
        <p:nvSpPr>
          <p:cNvPr id="26" name="TextBox 25"/>
          <p:cNvSpPr txBox="1"/>
          <p:nvPr/>
        </p:nvSpPr>
        <p:spPr>
          <a:xfrm>
            <a:off x="3305544" y="1046161"/>
            <a:ext cx="2532912" cy="738664"/>
          </a:xfrm>
          <a:prstGeom prst="rect">
            <a:avLst/>
          </a:prstGeom>
          <a:solidFill>
            <a:schemeClr val="bg1">
              <a:lumMod val="50000"/>
              <a:alpha val="80000"/>
            </a:schemeClr>
          </a:solidFill>
          <a:ln>
            <a:noFill/>
          </a:ln>
        </p:spPr>
        <p:txBody>
          <a:bodyPr wrap="square" rtlCol="0">
            <a:spAutoFit/>
          </a:bodyPr>
          <a:lstStyle/>
          <a:p>
            <a:r>
              <a:rPr lang="en-US" sz="1400" b="1" dirty="0" smtClean="0">
                <a:latin typeface="+mj-lt"/>
              </a:rPr>
              <a:t>Example:  </a:t>
            </a:r>
            <a:r>
              <a:rPr lang="en-US" sz="1400" dirty="0">
                <a:solidFill>
                  <a:srgbClr val="000000"/>
                </a:solidFill>
                <a:latin typeface="+mj-lt"/>
                <a:ea typeface="Lucida Grande"/>
                <a:cs typeface="Lucida Grande"/>
              </a:rPr>
              <a:t>1485 Bay </a:t>
            </a:r>
            <a:r>
              <a:rPr lang="en-US" sz="1400" dirty="0" smtClean="0">
                <a:solidFill>
                  <a:srgbClr val="000000"/>
                </a:solidFill>
                <a:latin typeface="+mj-lt"/>
                <a:ea typeface="Lucida Grande"/>
                <a:cs typeface="Lucida Grande"/>
              </a:rPr>
              <a:t>Shore</a:t>
            </a:r>
          </a:p>
          <a:p>
            <a:pPr marL="171450" indent="-171450">
              <a:buFont typeface="Arial"/>
              <a:buChar char="•"/>
            </a:pPr>
            <a:r>
              <a:rPr lang="en-US" sz="1400" dirty="0" smtClean="0">
                <a:latin typeface="+mj-lt"/>
              </a:rPr>
              <a:t>PV Sq. Ft = 37,800</a:t>
            </a:r>
          </a:p>
          <a:p>
            <a:pPr marL="171450" indent="-171450">
              <a:buFont typeface="Arial"/>
              <a:buChar char="•"/>
            </a:pPr>
            <a:r>
              <a:rPr lang="en-US" sz="1400" dirty="0" smtClean="0">
                <a:latin typeface="+mj-lt"/>
              </a:rPr>
              <a:t>System size = 567 kW</a:t>
            </a:r>
            <a:endParaRPr lang="en-US" sz="1400" dirty="0">
              <a:latin typeface="+mj-lt"/>
            </a:endParaRPr>
          </a:p>
        </p:txBody>
      </p:sp>
      <p:pic>
        <p:nvPicPr>
          <p:cNvPr id="27" name="Picture 26" descr="Hunters Point residential pic.tif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02439" y="1070590"/>
            <a:ext cx="2536761" cy="2244109"/>
          </a:xfrm>
          <a:prstGeom prst="rect">
            <a:avLst/>
          </a:prstGeom>
        </p:spPr>
      </p:pic>
      <p:sp>
        <p:nvSpPr>
          <p:cNvPr id="28" name="TextBox 27"/>
          <p:cNvSpPr txBox="1"/>
          <p:nvPr/>
        </p:nvSpPr>
        <p:spPr>
          <a:xfrm>
            <a:off x="6306288" y="1046161"/>
            <a:ext cx="2532912" cy="738664"/>
          </a:xfrm>
          <a:prstGeom prst="rect">
            <a:avLst/>
          </a:prstGeom>
          <a:solidFill>
            <a:schemeClr val="bg1">
              <a:lumMod val="50000"/>
              <a:alpha val="80000"/>
            </a:schemeClr>
          </a:solidFill>
          <a:ln>
            <a:noFill/>
          </a:ln>
        </p:spPr>
        <p:txBody>
          <a:bodyPr wrap="square" rtlCol="0">
            <a:spAutoFit/>
          </a:bodyPr>
          <a:lstStyle/>
          <a:p>
            <a:r>
              <a:rPr lang="en-US" sz="1400" b="1" dirty="0" smtClean="0">
                <a:latin typeface="+mj-lt"/>
              </a:rPr>
              <a:t>Example:  </a:t>
            </a:r>
            <a:r>
              <a:rPr lang="en-US" sz="1400" dirty="0" smtClean="0">
                <a:solidFill>
                  <a:srgbClr val="000000"/>
                </a:solidFill>
                <a:latin typeface="+mj-lt"/>
                <a:ea typeface="Lucida Grande"/>
                <a:cs typeface="Lucida Grande"/>
              </a:rPr>
              <a:t>50 avg. rooftops</a:t>
            </a:r>
          </a:p>
          <a:p>
            <a:pPr marL="171450" indent="-171450">
              <a:buFont typeface="Arial"/>
              <a:buChar char="•"/>
            </a:pPr>
            <a:r>
              <a:rPr lang="en-US" sz="1400" dirty="0" smtClean="0">
                <a:latin typeface="+mj-lt"/>
              </a:rPr>
              <a:t>Avg. PV Sq. Ft = 343</a:t>
            </a:r>
          </a:p>
          <a:p>
            <a:pPr marL="171450" indent="-171450">
              <a:buFont typeface="Arial"/>
              <a:buChar char="•"/>
            </a:pPr>
            <a:r>
              <a:rPr lang="en-US" sz="1400" dirty="0" smtClean="0">
                <a:latin typeface="+mj-lt"/>
              </a:rPr>
              <a:t>Avg. system size = 5 kW</a:t>
            </a:r>
            <a:endParaRPr lang="en-US" sz="1400" dirty="0">
              <a:latin typeface="+mj-lt"/>
            </a:endParaRPr>
          </a:p>
        </p:txBody>
      </p:sp>
      <p:sp>
        <p:nvSpPr>
          <p:cNvPr id="29" name="TextBox 28"/>
          <p:cNvSpPr txBox="1"/>
          <p:nvPr/>
        </p:nvSpPr>
        <p:spPr>
          <a:xfrm>
            <a:off x="673100" y="3211487"/>
            <a:ext cx="1928733" cy="338554"/>
          </a:xfrm>
          <a:prstGeom prst="rect">
            <a:avLst/>
          </a:prstGeom>
          <a:noFill/>
        </p:spPr>
        <p:txBody>
          <a:bodyPr wrap="none" rtlCol="0">
            <a:spAutoFit/>
          </a:bodyPr>
          <a:lstStyle/>
          <a:p>
            <a:r>
              <a:rPr lang="en-US" sz="1600" b="1" dirty="0" smtClean="0"/>
              <a:t>Commercial: 18 MW  </a:t>
            </a:r>
            <a:endParaRPr lang="en-US" sz="1600" b="1" dirty="0"/>
          </a:p>
        </p:txBody>
      </p:sp>
      <p:sp>
        <p:nvSpPr>
          <p:cNvPr id="30" name="TextBox 29"/>
          <p:cNvSpPr txBox="1"/>
          <p:nvPr/>
        </p:nvSpPr>
        <p:spPr>
          <a:xfrm>
            <a:off x="3632200" y="3211487"/>
            <a:ext cx="1851789" cy="338554"/>
          </a:xfrm>
          <a:prstGeom prst="rect">
            <a:avLst/>
          </a:prstGeom>
          <a:noFill/>
        </p:spPr>
        <p:txBody>
          <a:bodyPr wrap="none" rtlCol="0">
            <a:spAutoFit/>
          </a:bodyPr>
          <a:lstStyle/>
          <a:p>
            <a:r>
              <a:rPr lang="en-US" sz="1600" b="1" dirty="0" smtClean="0"/>
              <a:t>Parking Lots: 2 MW  </a:t>
            </a:r>
            <a:endParaRPr lang="en-US" sz="1600" b="1" dirty="0"/>
          </a:p>
        </p:txBody>
      </p:sp>
      <p:sp>
        <p:nvSpPr>
          <p:cNvPr id="31" name="TextBox 30"/>
          <p:cNvSpPr txBox="1"/>
          <p:nvPr/>
        </p:nvSpPr>
        <p:spPr>
          <a:xfrm>
            <a:off x="6350461" y="3211487"/>
            <a:ext cx="2544286" cy="338554"/>
          </a:xfrm>
          <a:prstGeom prst="rect">
            <a:avLst/>
          </a:prstGeom>
          <a:noFill/>
        </p:spPr>
        <p:txBody>
          <a:bodyPr wrap="none" rtlCol="0">
            <a:spAutoFit/>
          </a:bodyPr>
          <a:lstStyle/>
          <a:p>
            <a:r>
              <a:rPr lang="en-US" sz="1600" b="1" dirty="0" smtClean="0"/>
              <a:t>Residential &amp; MDU: 10 MW  </a:t>
            </a:r>
            <a:endParaRPr lang="en-US" sz="1600" b="1" dirty="0"/>
          </a:p>
        </p:txBody>
      </p:sp>
      <p:sp>
        <p:nvSpPr>
          <p:cNvPr id="32" name="TextBox 31"/>
          <p:cNvSpPr txBox="1"/>
          <p:nvPr/>
        </p:nvSpPr>
        <p:spPr>
          <a:xfrm>
            <a:off x="1568614" y="707607"/>
            <a:ext cx="6006773" cy="338554"/>
          </a:xfrm>
          <a:prstGeom prst="rect">
            <a:avLst/>
          </a:prstGeom>
          <a:noFill/>
        </p:spPr>
        <p:txBody>
          <a:bodyPr wrap="none" rtlCol="0">
            <a:spAutoFit/>
          </a:bodyPr>
          <a:lstStyle/>
          <a:p>
            <a:r>
              <a:rPr lang="en-US" sz="1600" b="1" dirty="0" smtClean="0"/>
              <a:t>50 MW Total = Existing Structures @ 30 MW + Redev Zone @ 20 MW</a:t>
            </a:r>
            <a:endParaRPr lang="en-US" sz="1600" b="1" dirty="0"/>
          </a:p>
        </p:txBody>
      </p:sp>
    </p:spTree>
    <p:extLst>
      <p:ext uri="{BB962C8B-B14F-4D97-AF65-F5344CB8AC3E}">
        <p14:creationId xmlns:p14="http://schemas.microsoft.com/office/powerpoint/2010/main" val="804348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Cubberley</a:t>
            </a:r>
            <a:r>
              <a:rPr lang="en-US" dirty="0" smtClean="0"/>
              <a:t> Solar Emergency Microgrid</a:t>
            </a:r>
            <a:endParaRPr lang="en-US" dirty="0"/>
          </a:p>
        </p:txBody>
      </p:sp>
      <p:sp>
        <p:nvSpPr>
          <p:cNvPr id="5" name="TextBox 4"/>
          <p:cNvSpPr txBox="1"/>
          <p:nvPr/>
        </p:nvSpPr>
        <p:spPr>
          <a:xfrm>
            <a:off x="0" y="1608161"/>
            <a:ext cx="3810000" cy="369332"/>
          </a:xfrm>
          <a:prstGeom prst="rect">
            <a:avLst/>
          </a:prstGeom>
          <a:noFill/>
        </p:spPr>
        <p:txBody>
          <a:bodyPr wrap="square" rtlCol="0">
            <a:spAutoFit/>
          </a:bodyPr>
          <a:lstStyle/>
          <a:p>
            <a:endParaRPr lang="en-US" dirty="0"/>
          </a:p>
        </p:txBody>
      </p:sp>
      <p:sp>
        <p:nvSpPr>
          <p:cNvPr id="6" name="Content Placeholder 2"/>
          <p:cNvSpPr txBox="1">
            <a:spLocks/>
          </p:cNvSpPr>
          <p:nvPr/>
        </p:nvSpPr>
        <p:spPr bwMode="auto">
          <a:xfrm>
            <a:off x="451556" y="994833"/>
            <a:ext cx="8226776" cy="5284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3"/>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3"/>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3"/>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a:solidFill>
                  <a:schemeClr val="tx1"/>
                </a:solidFill>
                <a:latin typeface="Arial"/>
                <a:cs typeface="Arial"/>
              </a:rPr>
              <a:t>Leverage the </a:t>
            </a:r>
            <a:r>
              <a:rPr lang="en-US" sz="2000" dirty="0" smtClean="0">
                <a:solidFill>
                  <a:schemeClr val="tx1"/>
                </a:solidFill>
                <a:latin typeface="Arial"/>
                <a:cs typeface="Arial"/>
              </a:rPr>
              <a:t>existing 125 kW solar </a:t>
            </a:r>
            <a:r>
              <a:rPr lang="en-US" sz="2000" dirty="0">
                <a:solidFill>
                  <a:schemeClr val="tx1"/>
                </a:solidFill>
                <a:latin typeface="Arial"/>
                <a:cs typeface="Arial"/>
              </a:rPr>
              <a:t>facility and allow it to continue operating under the existing Net Energy Metering (NEM) agreement and interconnection with the Palo Alto Utilities</a:t>
            </a:r>
            <a:r>
              <a:rPr lang="en-US" sz="2000" dirty="0" smtClean="0">
                <a:solidFill>
                  <a:schemeClr val="tx1"/>
                </a:solidFill>
                <a:latin typeface="Arial"/>
                <a:cs typeface="Arial"/>
              </a:rPr>
              <a:t>. </a:t>
            </a:r>
          </a:p>
          <a:p>
            <a:endParaRPr lang="en-US" sz="1000" dirty="0" smtClean="0">
              <a:solidFill>
                <a:schemeClr val="tx1"/>
              </a:solidFill>
              <a:latin typeface="Arial"/>
              <a:cs typeface="Arial"/>
            </a:endParaRPr>
          </a:p>
          <a:p>
            <a:r>
              <a:rPr lang="en-US" sz="2000" dirty="0" smtClean="0">
                <a:solidFill>
                  <a:schemeClr val="tx1"/>
                </a:solidFill>
                <a:latin typeface="Arial"/>
                <a:cs typeface="Arial"/>
              </a:rPr>
              <a:t>Implement an electrical configuration that allows the </a:t>
            </a:r>
            <a:r>
              <a:rPr lang="en-US" sz="2000" dirty="0" err="1">
                <a:solidFill>
                  <a:schemeClr val="tx1"/>
                </a:solidFill>
                <a:latin typeface="Arial"/>
                <a:cs typeface="Arial"/>
              </a:rPr>
              <a:t>Cubberly</a:t>
            </a:r>
            <a:r>
              <a:rPr lang="en-US" sz="2000" dirty="0">
                <a:solidFill>
                  <a:schemeClr val="tx1"/>
                </a:solidFill>
                <a:latin typeface="Arial"/>
                <a:cs typeface="Arial"/>
              </a:rPr>
              <a:t> </a:t>
            </a:r>
            <a:r>
              <a:rPr lang="en-US" sz="2000" dirty="0" smtClean="0">
                <a:solidFill>
                  <a:schemeClr val="tx1"/>
                </a:solidFill>
                <a:latin typeface="Arial"/>
                <a:cs typeface="Arial"/>
              </a:rPr>
              <a:t>Solar Emergency Microgrid (SEM) to autonomously </a:t>
            </a:r>
            <a:r>
              <a:rPr lang="en-US" sz="2000" dirty="0">
                <a:solidFill>
                  <a:schemeClr val="tx1"/>
                </a:solidFill>
                <a:latin typeface="Arial"/>
                <a:cs typeface="Arial"/>
              </a:rPr>
              <a:t>isolate </a:t>
            </a:r>
            <a:r>
              <a:rPr lang="en-US" sz="2000" dirty="0" smtClean="0">
                <a:solidFill>
                  <a:schemeClr val="tx1"/>
                </a:solidFill>
                <a:latin typeface="Arial"/>
                <a:cs typeface="Arial"/>
              </a:rPr>
              <a:t>(aka “island”) </a:t>
            </a:r>
            <a:r>
              <a:rPr lang="en-US" sz="2000" dirty="0">
                <a:solidFill>
                  <a:schemeClr val="tx1"/>
                </a:solidFill>
                <a:latin typeface="Arial"/>
                <a:cs typeface="Arial"/>
              </a:rPr>
              <a:t>from the Palo Alto </a:t>
            </a:r>
            <a:r>
              <a:rPr lang="en-US" sz="2000" dirty="0" smtClean="0">
                <a:solidFill>
                  <a:schemeClr val="tx1"/>
                </a:solidFill>
                <a:latin typeface="Arial"/>
                <a:cs typeface="Arial"/>
              </a:rPr>
              <a:t>Utilities grid without </a:t>
            </a:r>
            <a:r>
              <a:rPr lang="en-US" sz="2000" dirty="0">
                <a:solidFill>
                  <a:schemeClr val="tx1"/>
                </a:solidFill>
                <a:latin typeface="Arial"/>
                <a:cs typeface="Arial"/>
              </a:rPr>
              <a:t>power interruption to the identified </a:t>
            </a:r>
            <a:r>
              <a:rPr lang="en-US" sz="2000" dirty="0" smtClean="0">
                <a:solidFill>
                  <a:schemeClr val="tx1"/>
                </a:solidFill>
                <a:latin typeface="Arial"/>
                <a:cs typeface="Arial"/>
              </a:rPr>
              <a:t>critical facilities, including the Offices </a:t>
            </a:r>
            <a:r>
              <a:rPr lang="en-US" sz="2000" dirty="0">
                <a:solidFill>
                  <a:schemeClr val="tx1"/>
                </a:solidFill>
                <a:latin typeface="Arial"/>
                <a:cs typeface="Arial"/>
              </a:rPr>
              <a:t>of Emergency </a:t>
            </a:r>
            <a:r>
              <a:rPr lang="en-US" sz="2000" dirty="0" smtClean="0">
                <a:solidFill>
                  <a:schemeClr val="tx1"/>
                </a:solidFill>
                <a:latin typeface="Arial"/>
                <a:cs typeface="Arial"/>
              </a:rPr>
              <a:t>Services (OES) communication facilities and administrative offices; and all facilities associated with Palo Alto’s only emergency shelter.</a:t>
            </a:r>
          </a:p>
          <a:p>
            <a:endParaRPr lang="en-US" sz="1000" dirty="0">
              <a:solidFill>
                <a:schemeClr val="tx1"/>
              </a:solidFill>
              <a:latin typeface="Arial"/>
              <a:cs typeface="Arial"/>
            </a:endParaRPr>
          </a:p>
          <a:p>
            <a:r>
              <a:rPr lang="en-US" sz="2000" dirty="0" smtClean="0">
                <a:solidFill>
                  <a:schemeClr val="tx1"/>
                </a:solidFill>
                <a:latin typeface="Arial"/>
                <a:cs typeface="Arial"/>
              </a:rPr>
              <a:t>Implement energy storage to complement the solar and provide indefinite backup power to the critical facilities, which are estimated to </a:t>
            </a:r>
            <a:r>
              <a:rPr lang="en-US" sz="2000" dirty="0">
                <a:solidFill>
                  <a:schemeClr val="tx1"/>
                </a:solidFill>
                <a:latin typeface="Arial"/>
                <a:cs typeface="Arial"/>
              </a:rPr>
              <a:t>require average power of 10kW and peak power of </a:t>
            </a:r>
            <a:r>
              <a:rPr lang="en-US" sz="2000" dirty="0" smtClean="0">
                <a:solidFill>
                  <a:schemeClr val="tx1"/>
                </a:solidFill>
                <a:latin typeface="Arial"/>
                <a:cs typeface="Arial"/>
              </a:rPr>
              <a:t>50kW.  </a:t>
            </a:r>
          </a:p>
        </p:txBody>
      </p:sp>
    </p:spTree>
    <p:extLst>
      <p:ext uri="{BB962C8B-B14F-4D97-AF65-F5344CB8AC3E}">
        <p14:creationId xmlns:p14="http://schemas.microsoft.com/office/powerpoint/2010/main" val="19700679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p:cNvSpPr>
          <p:nvPr/>
        </p:nvSpPr>
        <p:spPr bwMode="auto">
          <a:xfrm>
            <a:off x="0" y="0"/>
            <a:ext cx="7315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dirty="0" smtClean="0">
                <a:solidFill>
                  <a:schemeClr val="bg1"/>
                </a:solidFill>
              </a:rPr>
              <a:t>Solar Emergency Microgrid (SEM) - </a:t>
            </a:r>
            <a:r>
              <a:rPr lang="en-US" sz="2400" b="1" dirty="0" err="1" smtClean="0">
                <a:solidFill>
                  <a:schemeClr val="bg1"/>
                </a:solidFill>
              </a:rPr>
              <a:t>Cubberley</a:t>
            </a:r>
            <a:endParaRPr lang="en-US" sz="2400" b="1" dirty="0">
              <a:solidFill>
                <a:schemeClr val="bg1"/>
              </a:solidFill>
            </a:endParaRPr>
          </a:p>
        </p:txBody>
      </p:sp>
      <p:pic>
        <p:nvPicPr>
          <p:cNvPr id="2" name="Picture 1"/>
          <p:cNvPicPr>
            <a:picLocks noChangeAspect="1"/>
          </p:cNvPicPr>
          <p:nvPr/>
        </p:nvPicPr>
        <p:blipFill>
          <a:blip r:embed="rId2"/>
          <a:stretch>
            <a:fillRect/>
          </a:stretch>
        </p:blipFill>
        <p:spPr>
          <a:xfrm>
            <a:off x="889000" y="762000"/>
            <a:ext cx="7366000" cy="5727700"/>
          </a:xfrm>
          <a:prstGeom prst="rect">
            <a:avLst/>
          </a:prstGeom>
        </p:spPr>
      </p:pic>
    </p:spTree>
    <p:extLst>
      <p:ext uri="{BB962C8B-B14F-4D97-AF65-F5344CB8AC3E}">
        <p14:creationId xmlns:p14="http://schemas.microsoft.com/office/powerpoint/2010/main" val="8238115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Peninsula Advance Energy Community (PAEC)</a:t>
            </a:r>
            <a:endParaRPr lang="en-US" dirty="0"/>
          </a:p>
        </p:txBody>
      </p:sp>
      <p:sp>
        <p:nvSpPr>
          <p:cNvPr id="3" name="Content Placeholder 2"/>
          <p:cNvSpPr>
            <a:spLocks noGrp="1"/>
          </p:cNvSpPr>
          <p:nvPr>
            <p:ph idx="1"/>
          </p:nvPr>
        </p:nvSpPr>
        <p:spPr>
          <a:xfrm>
            <a:off x="300808" y="1194870"/>
            <a:ext cx="8678862" cy="5157773"/>
          </a:xfrm>
        </p:spPr>
        <p:txBody>
          <a:bodyPr>
            <a:normAutofit/>
          </a:bodyPr>
          <a:lstStyle/>
          <a:p>
            <a:r>
              <a:rPr lang="en-US" sz="2400" dirty="0" smtClean="0">
                <a:solidFill>
                  <a:schemeClr val="tx1"/>
                </a:solidFill>
              </a:rPr>
              <a:t>Funding:  20-month, $1.3 million California Energy Commission (CEC) planning &amp; design grant to stage policy and project implementations that facilitate and showcase Advanced Energy Communities (AECs).</a:t>
            </a:r>
          </a:p>
          <a:p>
            <a:r>
              <a:rPr lang="en-US" sz="2400" dirty="0" smtClean="0">
                <a:solidFill>
                  <a:schemeClr val="tx1"/>
                </a:solidFill>
              </a:rPr>
              <a:t>Policy:  Identify best-practice AEC policies associated and </a:t>
            </a:r>
            <a:r>
              <a:rPr lang="en-US" sz="2400" dirty="0">
                <a:solidFill>
                  <a:schemeClr val="tx1"/>
                </a:solidFill>
              </a:rPr>
              <a:t>stage to proliferate them policies throughout the </a:t>
            </a:r>
            <a:r>
              <a:rPr lang="en-US" sz="2400" dirty="0" smtClean="0">
                <a:solidFill>
                  <a:schemeClr val="tx1"/>
                </a:solidFill>
              </a:rPr>
              <a:t>PAEC </a:t>
            </a:r>
            <a:r>
              <a:rPr lang="en-US" sz="2400" dirty="0">
                <a:solidFill>
                  <a:schemeClr val="tx1"/>
                </a:solidFill>
              </a:rPr>
              <a:t>region </a:t>
            </a:r>
            <a:r>
              <a:rPr lang="en-US" sz="2400" dirty="0" smtClean="0">
                <a:solidFill>
                  <a:schemeClr val="tx1"/>
                </a:solidFill>
              </a:rPr>
              <a:t>and beyond.</a:t>
            </a:r>
          </a:p>
          <a:p>
            <a:r>
              <a:rPr lang="en-US" sz="2400" dirty="0" smtClean="0">
                <a:solidFill>
                  <a:schemeClr val="tx1"/>
                </a:solidFill>
              </a:rPr>
              <a:t>Projects:  Identify showcase AEC projects and cross-fertilize them to projects throughout the PAEC region and beyond.</a:t>
            </a:r>
          </a:p>
        </p:txBody>
      </p:sp>
    </p:spTree>
    <p:extLst>
      <p:ext uri="{BB962C8B-B14F-4D97-AF65-F5344CB8AC3E}">
        <p14:creationId xmlns:p14="http://schemas.microsoft.com/office/powerpoint/2010/main" val="246493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 y="0"/>
            <a:ext cx="7697735"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Clean Coalition Vision: Clean</a:t>
            </a:r>
            <a:r>
              <a:rPr lang="en-US" sz="2400" b="1" dirty="0">
                <a:solidFill>
                  <a:schemeClr val="bg1"/>
                </a:solidFill>
                <a:latin typeface="Arial" pitchFamily="34" charset="0"/>
                <a:cs typeface="Arial" pitchFamily="34" charset="0"/>
              </a:rPr>
              <a:t> </a:t>
            </a:r>
            <a:r>
              <a:rPr lang="en-US" sz="2400" b="1" dirty="0" smtClean="0">
                <a:solidFill>
                  <a:schemeClr val="bg1"/>
                </a:solidFill>
                <a:latin typeface="Arial" pitchFamily="34" charset="0"/>
                <a:cs typeface="Arial" pitchFamily="34" charset="0"/>
              </a:rPr>
              <a:t>Local Energy</a:t>
            </a:r>
            <a:endParaRPr lang="en-US" sz="2400" b="1" dirty="0">
              <a:solidFill>
                <a:schemeClr val="bg1"/>
              </a:solidFill>
              <a:latin typeface="Arial" pitchFamily="34" charset="0"/>
              <a:cs typeface="Arial" pitchFamily="34" charset="0"/>
            </a:endParaRPr>
          </a:p>
        </p:txBody>
      </p:sp>
      <p:pic>
        <p:nvPicPr>
          <p:cNvPr id="6" name="Picture 5" descr="DG+IG-Original-Image-(10_zf-20-May-20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97" y="794610"/>
            <a:ext cx="8667776" cy="5673455"/>
          </a:xfrm>
          <a:prstGeom prst="rect">
            <a:avLst/>
          </a:prstGeom>
        </p:spPr>
      </p:pic>
    </p:spTree>
    <p:extLst>
      <p:ext uri="{BB962C8B-B14F-4D97-AF65-F5344CB8AC3E}">
        <p14:creationId xmlns:p14="http://schemas.microsoft.com/office/powerpoint/2010/main" val="1123649878"/>
      </p:ext>
    </p:extLst>
  </p:cSld>
  <p:clrMapOvr>
    <a:masterClrMapping/>
  </p:clrMapOvr>
  <mc:AlternateContent xmlns:mc="http://schemas.openxmlformats.org/markup-compatibility/2006" xmlns:p14="http://schemas.microsoft.com/office/powerpoint/2010/main">
    <mc:Choice Requires="p14">
      <p:transition spd="slow" p14:dur="2000" advTm="26867"/>
    </mc:Choice>
    <mc:Fallback xmlns="">
      <p:transition xmlns:p14="http://schemas.microsoft.com/office/powerpoint/2010/main" spd="slow" advTm="26867"/>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PAEC Geography</a:t>
            </a:r>
            <a:endParaRPr lang="en-US" dirty="0"/>
          </a:p>
        </p:txBody>
      </p:sp>
      <p:pic>
        <p:nvPicPr>
          <p:cNvPr id="7" name="Picture 6" descr="PAEC Region 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07" y="2391361"/>
            <a:ext cx="6949317" cy="3838671"/>
          </a:xfrm>
          <a:prstGeom prst="rect">
            <a:avLst/>
          </a:prstGeom>
        </p:spPr>
      </p:pic>
      <p:sp>
        <p:nvSpPr>
          <p:cNvPr id="9" name="Content Placeholder 2"/>
          <p:cNvSpPr>
            <a:spLocks noGrp="1"/>
          </p:cNvSpPr>
          <p:nvPr>
            <p:ph idx="1"/>
          </p:nvPr>
        </p:nvSpPr>
        <p:spPr>
          <a:xfrm>
            <a:off x="1" y="928174"/>
            <a:ext cx="9143999" cy="1426663"/>
          </a:xfrm>
        </p:spPr>
        <p:txBody>
          <a:bodyPr>
            <a:normAutofit fontScale="55000" lnSpcReduction="20000"/>
          </a:bodyPr>
          <a:lstStyle/>
          <a:p>
            <a:pPr lvl="0"/>
            <a:r>
              <a:rPr lang="en-US" dirty="0" smtClean="0">
                <a:solidFill>
                  <a:srgbClr val="000000"/>
                </a:solidFill>
              </a:rPr>
              <a:t>Core region:  Southern San Mateo County within the boundaries of Redwood City, Atherton, Menlo Park, and East Palo; including embedded unincorporated areas.</a:t>
            </a:r>
          </a:p>
          <a:p>
            <a:r>
              <a:rPr lang="en-US" dirty="0" smtClean="0">
                <a:solidFill>
                  <a:srgbClr val="000000"/>
                </a:solidFill>
              </a:rPr>
              <a:t>Broader region:  San Mateo County in its entirety plus City of Palo Alto.</a:t>
            </a:r>
          </a:p>
          <a:p>
            <a:r>
              <a:rPr lang="en-US" dirty="0" smtClean="0">
                <a:solidFill>
                  <a:srgbClr val="000000"/>
                </a:solidFill>
              </a:rPr>
              <a:t>California &amp; beyond:  PAEC region is representative of suburban California, largely built-out a facing development pressure; ensuring wide PAEC replication with relative ease.</a:t>
            </a:r>
          </a:p>
          <a:p>
            <a:pPr lvl="1"/>
            <a:endParaRPr lang="en-US" dirty="0">
              <a:solidFill>
                <a:srgbClr val="000000"/>
              </a:solidFill>
            </a:endParaRPr>
          </a:p>
        </p:txBody>
      </p:sp>
    </p:spTree>
    <p:extLst>
      <p:ext uri="{BB962C8B-B14F-4D97-AF65-F5344CB8AC3E}">
        <p14:creationId xmlns:p14="http://schemas.microsoft.com/office/powerpoint/2010/main" val="2383028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PAEC Core Tasks</a:t>
            </a:r>
            <a:endParaRPr lang="en-US" dirty="0"/>
          </a:p>
        </p:txBody>
      </p:sp>
      <p:sp>
        <p:nvSpPr>
          <p:cNvPr id="3" name="Content Placeholder 2"/>
          <p:cNvSpPr>
            <a:spLocks noGrp="1"/>
          </p:cNvSpPr>
          <p:nvPr>
            <p:ph idx="1"/>
          </p:nvPr>
        </p:nvSpPr>
        <p:spPr>
          <a:xfrm>
            <a:off x="0" y="1245228"/>
            <a:ext cx="9144000" cy="4302817"/>
          </a:xfrm>
        </p:spPr>
        <p:txBody>
          <a:bodyPr>
            <a:noAutofit/>
          </a:bodyPr>
          <a:lstStyle/>
          <a:p>
            <a:pPr lvl="0"/>
            <a:r>
              <a:rPr lang="en-US" sz="2400" dirty="0">
                <a:solidFill>
                  <a:srgbClr val="000000"/>
                </a:solidFill>
              </a:rPr>
              <a:t>Streamlining of Permits, Codes, and </a:t>
            </a:r>
            <a:r>
              <a:rPr lang="en-US" sz="2400" dirty="0" smtClean="0">
                <a:solidFill>
                  <a:srgbClr val="000000"/>
                </a:solidFill>
              </a:rPr>
              <a:t>Ordinances that facilitate AECs</a:t>
            </a:r>
          </a:p>
          <a:p>
            <a:pPr lvl="0"/>
            <a:r>
              <a:rPr lang="en-US" sz="2400" dirty="0" smtClean="0">
                <a:solidFill>
                  <a:srgbClr val="000000"/>
                </a:solidFill>
              </a:rPr>
              <a:t>Streamlining interconnection of AEC projects to the grid</a:t>
            </a:r>
          </a:p>
          <a:p>
            <a:pPr lvl="0"/>
            <a:r>
              <a:rPr lang="en-US" sz="2400" dirty="0" smtClean="0">
                <a:solidFill>
                  <a:srgbClr val="000000"/>
                </a:solidFill>
              </a:rPr>
              <a:t>Financial </a:t>
            </a:r>
            <a:r>
              <a:rPr lang="en-US" sz="2400" dirty="0">
                <a:solidFill>
                  <a:srgbClr val="000000"/>
                </a:solidFill>
              </a:rPr>
              <a:t>and Business Models </a:t>
            </a:r>
            <a:r>
              <a:rPr lang="en-US" sz="2400" dirty="0" smtClean="0">
                <a:solidFill>
                  <a:srgbClr val="000000"/>
                </a:solidFill>
              </a:rPr>
              <a:t>that facilitate AECs</a:t>
            </a:r>
            <a:endParaRPr lang="en-US" sz="2400" dirty="0">
              <a:solidFill>
                <a:srgbClr val="000000"/>
              </a:solidFill>
            </a:endParaRPr>
          </a:p>
          <a:p>
            <a:pPr lvl="0"/>
            <a:r>
              <a:rPr lang="en-US" sz="2400" dirty="0" smtClean="0">
                <a:solidFill>
                  <a:srgbClr val="000000"/>
                </a:solidFill>
              </a:rPr>
              <a:t>Solar </a:t>
            </a:r>
            <a:r>
              <a:rPr lang="en-US" sz="2400" dirty="0">
                <a:solidFill>
                  <a:srgbClr val="000000"/>
                </a:solidFill>
              </a:rPr>
              <a:t>Emergency </a:t>
            </a:r>
            <a:r>
              <a:rPr lang="en-US" sz="2400" dirty="0" smtClean="0">
                <a:solidFill>
                  <a:srgbClr val="000000"/>
                </a:solidFill>
              </a:rPr>
              <a:t>Microgrids (SEM)</a:t>
            </a:r>
          </a:p>
          <a:p>
            <a:pPr lvl="0"/>
            <a:r>
              <a:rPr lang="en-US" sz="2400" dirty="0" smtClean="0">
                <a:solidFill>
                  <a:srgbClr val="000000"/>
                </a:solidFill>
              </a:rPr>
              <a:t>Electric </a:t>
            </a:r>
            <a:r>
              <a:rPr lang="en-US" sz="2400" dirty="0">
                <a:solidFill>
                  <a:srgbClr val="000000"/>
                </a:solidFill>
              </a:rPr>
              <a:t>Vehicle Charging </a:t>
            </a:r>
            <a:r>
              <a:rPr lang="en-US" sz="2400" dirty="0" smtClean="0">
                <a:solidFill>
                  <a:srgbClr val="000000"/>
                </a:solidFill>
              </a:rPr>
              <a:t>Infrastructure (EVCI) </a:t>
            </a:r>
            <a:r>
              <a:rPr lang="en-US" sz="2400" dirty="0">
                <a:solidFill>
                  <a:srgbClr val="000000"/>
                </a:solidFill>
              </a:rPr>
              <a:t>Master </a:t>
            </a:r>
            <a:r>
              <a:rPr lang="en-US" sz="2400" dirty="0" smtClean="0">
                <a:solidFill>
                  <a:srgbClr val="000000"/>
                </a:solidFill>
              </a:rPr>
              <a:t>Plan</a:t>
            </a:r>
          </a:p>
          <a:p>
            <a:pPr lvl="0"/>
            <a:r>
              <a:rPr lang="en-US" sz="2400" dirty="0" smtClean="0">
                <a:solidFill>
                  <a:srgbClr val="000000"/>
                </a:solidFill>
              </a:rPr>
              <a:t>Atherton </a:t>
            </a:r>
            <a:r>
              <a:rPr lang="en-US" sz="2400" dirty="0">
                <a:solidFill>
                  <a:srgbClr val="000000"/>
                </a:solidFill>
              </a:rPr>
              <a:t>Civic Center </a:t>
            </a:r>
            <a:r>
              <a:rPr lang="en-US" sz="2400" dirty="0" smtClean="0">
                <a:solidFill>
                  <a:srgbClr val="000000"/>
                </a:solidFill>
              </a:rPr>
              <a:t>Net Zero Energy (NZE) &amp; Fuel Switching (FS) Showcase</a:t>
            </a:r>
          </a:p>
          <a:p>
            <a:pPr lvl="0"/>
            <a:r>
              <a:rPr lang="en-US" sz="2400" dirty="0" smtClean="0">
                <a:solidFill>
                  <a:srgbClr val="000000"/>
                </a:solidFill>
              </a:rPr>
              <a:t>Solar </a:t>
            </a:r>
            <a:r>
              <a:rPr lang="en-US" sz="2400" dirty="0">
                <a:solidFill>
                  <a:srgbClr val="000000"/>
                </a:solidFill>
              </a:rPr>
              <a:t>Siting </a:t>
            </a:r>
            <a:r>
              <a:rPr lang="en-US" sz="2400" dirty="0" smtClean="0">
                <a:solidFill>
                  <a:srgbClr val="000000"/>
                </a:solidFill>
              </a:rPr>
              <a:t>Survey (SSS)</a:t>
            </a:r>
          </a:p>
          <a:p>
            <a:pPr lvl="0"/>
            <a:r>
              <a:rPr lang="en-US" sz="2400" dirty="0" smtClean="0">
                <a:solidFill>
                  <a:srgbClr val="000000"/>
                </a:solidFill>
              </a:rPr>
              <a:t>PAEC Case Study &amp; Master Community Design</a:t>
            </a:r>
            <a:endParaRPr lang="en-US" sz="2400" dirty="0">
              <a:solidFill>
                <a:srgbClr val="000000"/>
              </a:solidFill>
            </a:endParaRPr>
          </a:p>
        </p:txBody>
      </p:sp>
    </p:spTree>
    <p:extLst>
      <p:ext uri="{BB962C8B-B14F-4D97-AF65-F5344CB8AC3E}">
        <p14:creationId xmlns:p14="http://schemas.microsoft.com/office/powerpoint/2010/main" val="4217987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Atherton Civic Center </a:t>
            </a:r>
            <a:r>
              <a:rPr lang="en-US" dirty="0" smtClean="0"/>
              <a:t>Showcase</a:t>
            </a:r>
            <a:endParaRPr lang="en-US" dirty="0"/>
          </a:p>
        </p:txBody>
      </p:sp>
      <p:pic>
        <p:nvPicPr>
          <p:cNvPr id="5" name="Picture 4" descr="160308_CACC_Sustainability Slide.pdf"/>
          <p:cNvPicPr>
            <a:picLocks noChangeAspect="1"/>
          </p:cNvPicPr>
          <p:nvPr/>
        </p:nvPicPr>
        <p:blipFill rotWithShape="1">
          <a:blip r:embed="rId2">
            <a:extLst>
              <a:ext uri="{28A0092B-C50C-407E-A947-70E740481C1C}">
                <a14:useLocalDpi xmlns:a14="http://schemas.microsoft.com/office/drawing/2010/main" val="0"/>
              </a:ext>
            </a:extLst>
          </a:blip>
          <a:srcRect l="3195" t="28888" r="3333" b="25955"/>
          <a:stretch/>
        </p:blipFill>
        <p:spPr>
          <a:xfrm>
            <a:off x="197967" y="3158000"/>
            <a:ext cx="8748910" cy="3169920"/>
          </a:xfrm>
          <a:prstGeom prst="rect">
            <a:avLst/>
          </a:prstGeom>
        </p:spPr>
      </p:pic>
      <p:sp>
        <p:nvSpPr>
          <p:cNvPr id="4" name="Content Placeholder 2"/>
          <p:cNvSpPr txBox="1">
            <a:spLocks/>
          </p:cNvSpPr>
          <p:nvPr/>
        </p:nvSpPr>
        <p:spPr>
          <a:xfrm>
            <a:off x="197968" y="848788"/>
            <a:ext cx="8748910" cy="2859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Tx/>
              <a:buBlip>
                <a:blip r:embed="rId3"/>
              </a:buBlip>
              <a:defRPr sz="3200" kern="1200">
                <a:solidFill>
                  <a:schemeClr val="tx2">
                    <a:lumMod val="65000"/>
                    <a:lumOff val="35000"/>
                  </a:schemeClr>
                </a:solidFill>
                <a:latin typeface="+mn-lt"/>
                <a:ea typeface="+mn-ea"/>
                <a:cs typeface="+mn-cs"/>
              </a:defRPr>
            </a:lvl1pPr>
            <a:lvl2pPr marL="742950" indent="-285750" algn="l" defTabSz="457200" rtl="0" eaLnBrk="1" latinLnBrk="0" hangingPunct="1">
              <a:spcBef>
                <a:spcPct val="20000"/>
              </a:spcBef>
              <a:buFontTx/>
              <a:buBlip>
                <a:blip r:embed="rId3"/>
              </a:buBlip>
              <a:defRPr sz="2800" kern="1200">
                <a:solidFill>
                  <a:schemeClr val="tx2">
                    <a:lumMod val="65000"/>
                    <a:lumOff val="35000"/>
                  </a:schemeClr>
                </a:solidFill>
                <a:latin typeface="+mn-lt"/>
                <a:ea typeface="+mn-ea"/>
                <a:cs typeface="+mn-cs"/>
              </a:defRPr>
            </a:lvl2pPr>
            <a:lvl3pPr marL="1143000" indent="-228600" algn="l" defTabSz="457200" rtl="0" eaLnBrk="1" latinLnBrk="0" hangingPunct="1">
              <a:spcBef>
                <a:spcPct val="20000"/>
              </a:spcBef>
              <a:buFontTx/>
              <a:buBlip>
                <a:blip r:embed="rId3"/>
              </a:buBlip>
              <a:defRPr sz="2400" kern="1200">
                <a:solidFill>
                  <a:schemeClr val="tx2">
                    <a:lumMod val="65000"/>
                    <a:lumOff val="35000"/>
                  </a:schemeClr>
                </a:solidFill>
                <a:latin typeface="+mn-lt"/>
                <a:ea typeface="+mn-ea"/>
                <a:cs typeface="+mn-cs"/>
              </a:defRPr>
            </a:lvl3pPr>
            <a:lvl4pPr marL="16002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4pPr>
            <a:lvl5pPr marL="2057400" indent="-228600" algn="l" defTabSz="457200" rtl="0" eaLnBrk="1" latinLnBrk="0" hangingPunct="1">
              <a:spcBef>
                <a:spcPct val="20000"/>
              </a:spcBef>
              <a:buFontTx/>
              <a:buBlip>
                <a:blip r:embed="rId3"/>
              </a:buBlip>
              <a:defRPr sz="2000" kern="1200">
                <a:solidFill>
                  <a:schemeClr val="tx2">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olidFill>
                  <a:srgbClr val="000000"/>
                </a:solidFill>
              </a:rPr>
              <a:t>Design Development of Civic Center’s Sustainability Features</a:t>
            </a:r>
          </a:p>
          <a:p>
            <a:pPr lvl="1"/>
            <a:r>
              <a:rPr lang="en-US" sz="2000" dirty="0" smtClean="0">
                <a:solidFill>
                  <a:srgbClr val="000000"/>
                </a:solidFill>
              </a:rPr>
              <a:t>ZNE, EE, RE, </a:t>
            </a:r>
            <a:r>
              <a:rPr lang="en-US" sz="2000" dirty="0">
                <a:solidFill>
                  <a:srgbClr val="000000"/>
                </a:solidFill>
              </a:rPr>
              <a:t>Fuel Switching, water </a:t>
            </a:r>
            <a:r>
              <a:rPr lang="en-US" sz="2000" dirty="0" smtClean="0">
                <a:solidFill>
                  <a:srgbClr val="000000"/>
                </a:solidFill>
              </a:rPr>
              <a:t>saving and storage</a:t>
            </a:r>
          </a:p>
          <a:p>
            <a:pPr lvl="1"/>
            <a:r>
              <a:rPr lang="en-US" sz="2000" dirty="0" smtClean="0">
                <a:solidFill>
                  <a:srgbClr val="000000"/>
                </a:solidFill>
              </a:rPr>
              <a:t>No natural gas service (no natural gas plumbing whatsoever)</a:t>
            </a:r>
          </a:p>
          <a:p>
            <a:pPr lvl="1"/>
            <a:r>
              <a:rPr lang="en-US" sz="2000" dirty="0" smtClean="0">
                <a:solidFill>
                  <a:srgbClr val="000000"/>
                </a:solidFill>
              </a:rPr>
              <a:t>Scorecard of potential green building initiatives</a:t>
            </a:r>
          </a:p>
          <a:p>
            <a:pPr lvl="1"/>
            <a:r>
              <a:rPr lang="en-US" sz="2000" dirty="0" smtClean="0">
                <a:solidFill>
                  <a:srgbClr val="000000"/>
                </a:solidFill>
              </a:rPr>
              <a:t>Benefit-Cost Analysis</a:t>
            </a:r>
          </a:p>
          <a:p>
            <a:r>
              <a:rPr lang="en-US" sz="2400" dirty="0" smtClean="0">
                <a:solidFill>
                  <a:srgbClr val="000000"/>
                </a:solidFill>
              </a:rPr>
              <a:t>Project timed to begin build-out in 2018, perfect for PAEC Phase II</a:t>
            </a:r>
          </a:p>
        </p:txBody>
      </p:sp>
    </p:spTree>
    <p:extLst>
      <p:ext uri="{BB962C8B-B14F-4D97-AF65-F5344CB8AC3E}">
        <p14:creationId xmlns:p14="http://schemas.microsoft.com/office/powerpoint/2010/main" val="1007702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PAEC Collaborators – So Far</a:t>
            </a:r>
            <a:endParaRPr lang="en-US" dirty="0"/>
          </a:p>
        </p:txBody>
      </p:sp>
      <p:pic>
        <p:nvPicPr>
          <p:cNvPr id="4" name="Picture 3" descr="https://www.dnvgl.com/static/images/dnvgllogo_large.png"/>
          <p:cNvPicPr>
            <a:picLocks noChangeAspect="1" noChangeArrowheads="1"/>
          </p:cNvPicPr>
          <p:nvPr/>
        </p:nvPicPr>
        <p:blipFill rotWithShape="1">
          <a:blip r:embed="rId2">
            <a:extLst>
              <a:ext uri="{28A0092B-C50C-407E-A947-70E740481C1C}">
                <a14:useLocalDpi xmlns:a14="http://schemas.microsoft.com/office/drawing/2010/main" val="0"/>
              </a:ext>
            </a:extLst>
          </a:blip>
          <a:srcRect l="32693"/>
          <a:stretch/>
        </p:blipFill>
        <p:spPr bwMode="auto">
          <a:xfrm>
            <a:off x="396574" y="3391718"/>
            <a:ext cx="1385113" cy="8247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nebula.wsimg.com/b32f04ab8abbb6ea51c0cfc49e9cb385?AccessKeyId=79305275324C40BDF3F5&amp;disposition=0&amp;alloworigi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28" y="5654957"/>
            <a:ext cx="1567144" cy="6938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146" y="5056830"/>
            <a:ext cx="1472045" cy="11170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649121" y="3622212"/>
            <a:ext cx="1796356" cy="750743"/>
            <a:chOff x="1070586" y="3284047"/>
            <a:chExt cx="1386345" cy="579389"/>
          </a:xfrm>
        </p:grpSpPr>
        <p:sp>
          <p:nvSpPr>
            <p:cNvPr id="17" name="Rectangle 16"/>
            <p:cNvSpPr/>
            <p:nvPr/>
          </p:nvSpPr>
          <p:spPr>
            <a:xfrm>
              <a:off x="1100283" y="3284047"/>
              <a:ext cx="1356648" cy="57938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Image18" descr="Click to Home"/>
            <p:cNvPicPr>
              <a:picLocks noChangeAspect="1" noChangeArrowheads="1"/>
            </p:cNvPicPr>
            <p:nvPr/>
          </p:nvPicPr>
          <p:blipFill rotWithShape="1">
            <a:blip r:embed="rId5">
              <a:extLst>
                <a:ext uri="{28A0092B-C50C-407E-A947-70E740481C1C}">
                  <a14:useLocalDpi xmlns:a14="http://schemas.microsoft.com/office/drawing/2010/main" val="0"/>
                </a:ext>
              </a:extLst>
            </a:blip>
            <a:srcRect t="10617" r="27213"/>
            <a:stretch/>
          </p:blipFill>
          <p:spPr bwMode="auto">
            <a:xfrm>
              <a:off x="1070586" y="3291543"/>
              <a:ext cx="1356649" cy="559521"/>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descr="http://menlofire.org/images/banwhitebar.gif"/>
          <p:cNvPicPr>
            <a:picLocks noChangeAspect="1" noChangeArrowheads="1"/>
          </p:cNvPicPr>
          <p:nvPr/>
        </p:nvPicPr>
        <p:blipFill rotWithShape="1">
          <a:blip r:embed="rId6">
            <a:extLst>
              <a:ext uri="{28A0092B-C50C-407E-A947-70E740481C1C}">
                <a14:useLocalDpi xmlns:a14="http://schemas.microsoft.com/office/drawing/2010/main" val="0"/>
              </a:ext>
            </a:extLst>
          </a:blip>
          <a:srcRect l="7490" r="9630" b="69611"/>
          <a:stretch/>
        </p:blipFill>
        <p:spPr bwMode="auto">
          <a:xfrm>
            <a:off x="5377530" y="6009587"/>
            <a:ext cx="3482562" cy="3086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Kaiser Permanente Ho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3174" y="2722378"/>
            <a:ext cx="3500334" cy="5020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rotWithShape="1">
          <a:blip r:embed="rId8"/>
          <a:srcRect l="22579" r="10141" b="14712"/>
          <a:stretch/>
        </p:blipFill>
        <p:spPr>
          <a:xfrm>
            <a:off x="1989564" y="2504335"/>
            <a:ext cx="1232422" cy="893934"/>
          </a:xfrm>
          <a:prstGeom prst="rect">
            <a:avLst/>
          </a:prstGeom>
        </p:spPr>
      </p:pic>
      <p:pic>
        <p:nvPicPr>
          <p:cNvPr id="31" name="Picture 30" descr="SVL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2214" y="5085990"/>
            <a:ext cx="1981681" cy="6638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File:Menlo Park California 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5273" y="963858"/>
            <a:ext cx="1058107" cy="15235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File:East Palo Alto California se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5873" y="963858"/>
            <a:ext cx="1329988" cy="132998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http://seq.org/+customImages/cal_header_logo.png"/>
          <p:cNvPicPr>
            <a:picLocks noChangeAspect="1" noChangeArrowheads="1"/>
          </p:cNvPicPr>
          <p:nvPr/>
        </p:nvPicPr>
        <p:blipFill rotWithShape="1">
          <a:blip r:embed="rId12">
            <a:extLst>
              <a:ext uri="{28A0092B-C50C-407E-A947-70E740481C1C}">
                <a14:useLocalDpi xmlns:a14="http://schemas.microsoft.com/office/drawing/2010/main" val="0"/>
              </a:ext>
            </a:extLst>
          </a:blip>
          <a:srcRect r="78507"/>
          <a:stretch/>
        </p:blipFill>
        <p:spPr bwMode="auto">
          <a:xfrm>
            <a:off x="3626026" y="4777737"/>
            <a:ext cx="1622182" cy="139611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upload.wikimedia.org/wikipedia/en/thumb/b/b7/Stanford_University_seal_2003.svg/1024px-Stanford_University_seal_2003.sv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717" y="2745198"/>
            <a:ext cx="1477970" cy="14779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ang\Desktop\CEC 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7128" y="963858"/>
            <a:ext cx="1731818" cy="1506682"/>
          </a:xfrm>
          <a:prstGeom prst="rect">
            <a:avLst/>
          </a:prstGeom>
          <a:noFill/>
          <a:ln>
            <a:noFill/>
          </a:ln>
        </p:spPr>
      </p:pic>
      <p:pic>
        <p:nvPicPr>
          <p:cNvPr id="37" name="Picture 36" descr="File:Palo Alto Seal.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48844" y="963858"/>
            <a:ext cx="1311248" cy="131124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http://www.pentv.tv/wp-content/uploads/2013/12/Untitled-1.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2616" r="24994"/>
          <a:stretch/>
        </p:blipFill>
        <p:spPr bwMode="auto">
          <a:xfrm>
            <a:off x="2144353" y="3555564"/>
            <a:ext cx="1257937" cy="1350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ymeLogoProcess_500-300x127.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328303" y="4354755"/>
            <a:ext cx="1612985" cy="682831"/>
          </a:xfrm>
          <a:prstGeom prst="rect">
            <a:avLst/>
          </a:prstGeom>
        </p:spPr>
      </p:pic>
      <p:pic>
        <p:nvPicPr>
          <p:cNvPr id="9" name="Picture 8" descr="Pacific_Gas_and_Electric_Company_(logo).svg.png"/>
          <p:cNvPicPr>
            <a:picLocks noChangeAspect="1"/>
          </p:cNvPicPr>
          <p:nvPr/>
        </p:nvPicPr>
        <p:blipFill rotWithShape="1">
          <a:blip r:embed="rId18">
            <a:extLst>
              <a:ext uri="{28A0092B-C50C-407E-A947-70E740481C1C}">
                <a14:useLocalDpi xmlns:a14="http://schemas.microsoft.com/office/drawing/2010/main" val="0"/>
              </a:ext>
            </a:extLst>
          </a:blip>
          <a:srcRect r="13381"/>
          <a:stretch/>
        </p:blipFill>
        <p:spPr>
          <a:xfrm>
            <a:off x="7548844" y="2408419"/>
            <a:ext cx="1216501" cy="1404423"/>
          </a:xfrm>
          <a:prstGeom prst="rect">
            <a:avLst/>
          </a:prstGeom>
        </p:spPr>
      </p:pic>
      <p:pic>
        <p:nvPicPr>
          <p:cNvPr id="10" name="Picture 9" descr="imgres.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38825" y="963858"/>
            <a:ext cx="1466350" cy="1466350"/>
          </a:xfrm>
          <a:prstGeom prst="rect">
            <a:avLst/>
          </a:prstGeom>
        </p:spPr>
      </p:pic>
      <p:pic>
        <p:nvPicPr>
          <p:cNvPr id="11" name="Picture 10" descr="imgres.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781882" y="3719094"/>
            <a:ext cx="1381626" cy="788569"/>
          </a:xfrm>
          <a:prstGeom prst="rect">
            <a:avLst/>
          </a:prstGeom>
        </p:spPr>
      </p:pic>
      <p:pic>
        <p:nvPicPr>
          <p:cNvPr id="12" name="Picture 11" descr="Acterra logo Aug2011 horiz.gif"/>
          <p:cNvPicPr>
            <a:picLocks noChangeAspect="1"/>
          </p:cNvPicPr>
          <p:nvPr/>
        </p:nvPicPr>
        <p:blipFill rotWithShape="1">
          <a:blip r:embed="rId21">
            <a:extLst>
              <a:ext uri="{28A0092B-C50C-407E-A947-70E740481C1C}">
                <a14:useLocalDpi xmlns:a14="http://schemas.microsoft.com/office/drawing/2010/main" val="0"/>
              </a:ext>
            </a:extLst>
          </a:blip>
          <a:srcRect r="60770"/>
          <a:stretch/>
        </p:blipFill>
        <p:spPr>
          <a:xfrm>
            <a:off x="441048" y="4507663"/>
            <a:ext cx="1383017" cy="978177"/>
          </a:xfrm>
          <a:prstGeom prst="rect">
            <a:avLst/>
          </a:prstGeom>
        </p:spPr>
      </p:pic>
    </p:spTree>
    <p:extLst>
      <p:ext uri="{BB962C8B-B14F-4D97-AF65-F5344CB8AC3E}">
        <p14:creationId xmlns:p14="http://schemas.microsoft.com/office/powerpoint/2010/main" val="23148162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315200" cy="762000"/>
          </a:xfrm>
        </p:spPr>
        <p:txBody>
          <a:bodyPr rtlCol="0">
            <a:normAutofit/>
          </a:bodyPr>
          <a:lstStyle/>
          <a:p>
            <a:pPr algn="l" eaLnBrk="1" fontAlgn="auto" hangingPunct="1">
              <a:spcAft>
                <a:spcPts val="0"/>
              </a:spcAft>
              <a:defRPr/>
            </a:pPr>
            <a:r>
              <a:rPr lang="en-US" sz="2400" b="1" dirty="0" smtClean="0">
                <a:solidFill>
                  <a:schemeClr val="bg1"/>
                </a:solidFill>
                <a:latin typeface="Arial" pitchFamily="34" charset="0"/>
                <a:cs typeface="Arial" pitchFamily="34" charset="0"/>
              </a:rPr>
              <a:t>Clean Coalition </a:t>
            </a:r>
            <a:r>
              <a:rPr lang="en-US" sz="2400" b="1" dirty="0" smtClean="0">
                <a:solidFill>
                  <a:schemeClr val="bg1"/>
                </a:solidFill>
                <a:latin typeface="Arial" pitchFamily="34" charset="0"/>
                <a:cs typeface="Arial" pitchFamily="34" charset="0"/>
              </a:rPr>
              <a:t>technical &amp; </a:t>
            </a:r>
            <a:r>
              <a:rPr lang="en-US" sz="2400" b="1" dirty="0" smtClean="0">
                <a:solidFill>
                  <a:schemeClr val="bg1"/>
                </a:solidFill>
                <a:latin typeface="Arial" pitchFamily="34" charset="0"/>
                <a:cs typeface="Arial" pitchFamily="34" charset="0"/>
              </a:rPr>
              <a:t>project </a:t>
            </a:r>
            <a:r>
              <a:rPr lang="en-US" sz="2400" b="1" dirty="0" smtClean="0">
                <a:solidFill>
                  <a:schemeClr val="bg1"/>
                </a:solidFill>
                <a:latin typeface="Arial" pitchFamily="34" charset="0"/>
                <a:cs typeface="Arial" pitchFamily="34" charset="0"/>
              </a:rPr>
              <a:t>expertise</a:t>
            </a:r>
            <a:endParaRPr lang="en-US" sz="2400" b="1" dirty="0">
              <a:solidFill>
                <a:schemeClr val="bg1"/>
              </a:solidFill>
              <a:latin typeface="Arial" pitchFamily="34" charset="0"/>
              <a:cs typeface="Arial" pitchFamily="34" charset="0"/>
            </a:endParaRPr>
          </a:p>
        </p:txBody>
      </p:sp>
      <p:pic>
        <p:nvPicPr>
          <p:cNvPr id="6" name="Picture 4" descr="http://pixabay.com/static/uploads/photo/2014/11/10/11/43/map-525349_640.png"/>
          <p:cNvPicPr>
            <a:picLocks noChangeAspect="1" noChangeArrowheads="1"/>
          </p:cNvPicPr>
          <p:nvPr/>
        </p:nvPicPr>
        <p:blipFill>
          <a:blip r:embed="rId3"/>
          <a:srcRect/>
          <a:stretch>
            <a:fillRect/>
          </a:stretch>
        </p:blipFill>
        <p:spPr bwMode="auto">
          <a:xfrm>
            <a:off x="2455334" y="2045388"/>
            <a:ext cx="2009449" cy="1193110"/>
          </a:xfrm>
          <a:prstGeom prst="rect">
            <a:avLst/>
          </a:prstGeom>
          <a:noFill/>
        </p:spPr>
      </p:pic>
      <p:sp>
        <p:nvSpPr>
          <p:cNvPr id="12" name="TextBox 11"/>
          <p:cNvSpPr txBox="1"/>
          <p:nvPr/>
        </p:nvSpPr>
        <p:spPr>
          <a:xfrm>
            <a:off x="2395017" y="4152900"/>
            <a:ext cx="2228833" cy="1569660"/>
          </a:xfrm>
          <a:prstGeom prst="rect">
            <a:avLst/>
          </a:prstGeom>
          <a:noFill/>
        </p:spPr>
        <p:txBody>
          <a:bodyPr wrap="square" rtlCol="0">
            <a:spAutoFit/>
          </a:bodyPr>
          <a:lstStyle/>
          <a:p>
            <a:pPr marL="285750" indent="-285750">
              <a:buFont typeface="Arial"/>
              <a:buChar char="•"/>
            </a:pPr>
            <a:r>
              <a:rPr lang="en-US" sz="1600" dirty="0" smtClean="0"/>
              <a:t>Powerflow modeling</a:t>
            </a:r>
            <a:endParaRPr lang="en-US" sz="1600" dirty="0"/>
          </a:p>
          <a:p>
            <a:pPr marL="285750" indent="-285750">
              <a:buFont typeface="Arial"/>
              <a:buChar char="•"/>
            </a:pPr>
            <a:r>
              <a:rPr lang="en-US" sz="1600" dirty="0" smtClean="0"/>
              <a:t>Distributed energy resources optimization</a:t>
            </a:r>
          </a:p>
          <a:p>
            <a:pPr marL="285750" indent="-285750">
              <a:buFont typeface="Arial"/>
              <a:buChar char="•"/>
            </a:pPr>
            <a:endParaRPr lang="en-US" sz="1600" dirty="0" smtClean="0"/>
          </a:p>
        </p:txBody>
      </p:sp>
      <p:sp>
        <p:nvSpPr>
          <p:cNvPr id="13" name="TextBox 12"/>
          <p:cNvSpPr txBox="1"/>
          <p:nvPr/>
        </p:nvSpPr>
        <p:spPr>
          <a:xfrm>
            <a:off x="4579417" y="4152900"/>
            <a:ext cx="2192867" cy="1077218"/>
          </a:xfrm>
          <a:prstGeom prst="rect">
            <a:avLst/>
          </a:prstGeom>
          <a:noFill/>
        </p:spPr>
        <p:txBody>
          <a:bodyPr wrap="square" rtlCol="0">
            <a:spAutoFit/>
          </a:bodyPr>
          <a:lstStyle/>
          <a:p>
            <a:pPr marL="285750" indent="-285750">
              <a:buFont typeface="Arial"/>
              <a:buChar char="•"/>
            </a:pPr>
            <a:r>
              <a:rPr lang="en-US" sz="1600" dirty="0" smtClean="0"/>
              <a:t>Procurement and interconnection policies and procedures</a:t>
            </a:r>
          </a:p>
        </p:txBody>
      </p:sp>
      <p:sp>
        <p:nvSpPr>
          <p:cNvPr id="14" name="TextBox 13"/>
          <p:cNvSpPr txBox="1"/>
          <p:nvPr/>
        </p:nvSpPr>
        <p:spPr>
          <a:xfrm>
            <a:off x="6760672" y="4152900"/>
            <a:ext cx="2383327" cy="1077218"/>
          </a:xfrm>
          <a:prstGeom prst="rect">
            <a:avLst/>
          </a:prstGeom>
          <a:noFill/>
        </p:spPr>
        <p:txBody>
          <a:bodyPr wrap="square" rtlCol="0">
            <a:spAutoFit/>
          </a:bodyPr>
          <a:lstStyle/>
          <a:p>
            <a:pPr marL="285750" indent="-285750">
              <a:buFont typeface="Arial"/>
              <a:buChar char="•"/>
            </a:pPr>
            <a:r>
              <a:rPr lang="en-US" sz="1600" dirty="0"/>
              <a:t>C</a:t>
            </a:r>
            <a:r>
              <a:rPr lang="en-US" sz="1600" dirty="0" smtClean="0"/>
              <a:t>ommunity-scale distributed energy resources planning and design</a:t>
            </a:r>
          </a:p>
        </p:txBody>
      </p:sp>
      <p:sp>
        <p:nvSpPr>
          <p:cNvPr id="8" name="Rectangle 7"/>
          <p:cNvSpPr/>
          <p:nvPr/>
        </p:nvSpPr>
        <p:spPr>
          <a:xfrm>
            <a:off x="204250" y="3420533"/>
            <a:ext cx="2156901" cy="560392"/>
          </a:xfrm>
          <a:prstGeom prst="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 &amp; Planning</a:t>
            </a:r>
            <a:endParaRPr lang="en-US" dirty="0"/>
          </a:p>
        </p:txBody>
      </p:sp>
      <p:sp>
        <p:nvSpPr>
          <p:cNvPr id="9" name="Rectangle 8"/>
          <p:cNvSpPr/>
          <p:nvPr/>
        </p:nvSpPr>
        <p:spPr>
          <a:xfrm>
            <a:off x="4589984" y="2771250"/>
            <a:ext cx="2156901" cy="1209675"/>
          </a:xfrm>
          <a:prstGeom prst="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Program Design</a:t>
            </a:r>
            <a:endParaRPr lang="en-US" dirty="0"/>
          </a:p>
        </p:txBody>
      </p:sp>
      <p:sp>
        <p:nvSpPr>
          <p:cNvPr id="10" name="Rectangle 9"/>
          <p:cNvSpPr/>
          <p:nvPr/>
        </p:nvSpPr>
        <p:spPr>
          <a:xfrm>
            <a:off x="6782850" y="2374900"/>
            <a:ext cx="2156901" cy="1606024"/>
          </a:xfrm>
          <a:prstGeom prst="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Community Microgrid Projects</a:t>
            </a:r>
            <a:endParaRPr lang="en-US" dirty="0"/>
          </a:p>
        </p:txBody>
      </p:sp>
      <p:sp>
        <p:nvSpPr>
          <p:cNvPr id="15" name="Rectangle 14"/>
          <p:cNvSpPr/>
          <p:nvPr/>
        </p:nvSpPr>
        <p:spPr>
          <a:xfrm>
            <a:off x="2397117" y="3136900"/>
            <a:ext cx="2156901" cy="844025"/>
          </a:xfrm>
          <a:prstGeom prst="rect">
            <a:avLst/>
          </a:prstGeom>
          <a:solidFill>
            <a:schemeClr val="bg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Grid Modeling &amp; Optimization</a:t>
            </a:r>
            <a:endParaRPr lang="en-US" dirty="0"/>
          </a:p>
        </p:txBody>
      </p:sp>
      <p:sp>
        <p:nvSpPr>
          <p:cNvPr id="16" name="TextBox 15"/>
          <p:cNvSpPr txBox="1"/>
          <p:nvPr/>
        </p:nvSpPr>
        <p:spPr>
          <a:xfrm>
            <a:off x="172484" y="4152900"/>
            <a:ext cx="2215118" cy="1077218"/>
          </a:xfrm>
          <a:prstGeom prst="rect">
            <a:avLst/>
          </a:prstGeom>
          <a:noFill/>
        </p:spPr>
        <p:txBody>
          <a:bodyPr wrap="square" rtlCol="0">
            <a:spAutoFit/>
          </a:bodyPr>
          <a:lstStyle/>
          <a:p>
            <a:pPr marL="285750" indent="-285750">
              <a:buFont typeface="Arial"/>
              <a:buChar char="•"/>
            </a:pPr>
            <a:r>
              <a:rPr lang="en-US" sz="1600" dirty="0" smtClean="0"/>
              <a:t>Renewable energy siting surveys</a:t>
            </a:r>
          </a:p>
          <a:p>
            <a:pPr marL="285750" indent="-285750">
              <a:buFont typeface="Arial"/>
              <a:buChar char="•"/>
            </a:pPr>
            <a:r>
              <a:rPr lang="en-US" sz="1600" dirty="0"/>
              <a:t>Full cost and value </a:t>
            </a:r>
            <a:r>
              <a:rPr lang="en-US" sz="1600" dirty="0" smtClean="0"/>
              <a:t>assessment</a:t>
            </a:r>
            <a:endParaRPr lang="en-US" sz="1600" dirty="0"/>
          </a:p>
        </p:txBody>
      </p:sp>
      <p:pic>
        <p:nvPicPr>
          <p:cNvPr id="2" name="Picture 1"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 y="2045271"/>
            <a:ext cx="1229360" cy="1229360"/>
          </a:xfrm>
          <a:prstGeom prst="rect">
            <a:avLst/>
          </a:prstGeom>
        </p:spPr>
      </p:pic>
      <p:pic>
        <p:nvPicPr>
          <p:cNvPr id="11" name="Picture 10" descr="screen-shot-2010-07-06-at-1.39.28-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5135" y="878300"/>
            <a:ext cx="2213496" cy="1566038"/>
          </a:xfrm>
          <a:prstGeom prst="rect">
            <a:avLst/>
          </a:prstGeom>
        </p:spPr>
      </p:pic>
      <p:pic>
        <p:nvPicPr>
          <p:cNvPr id="17" name="Picture 16" descr="solar-panels-electricity-market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6016" y="1277820"/>
            <a:ext cx="1500980" cy="1356818"/>
          </a:xfrm>
          <a:prstGeom prst="rect">
            <a:avLst/>
          </a:prstGeom>
        </p:spPr>
      </p:pic>
    </p:spTree>
    <p:extLst>
      <p:ext uri="{BB962C8B-B14F-4D97-AF65-F5344CB8AC3E}">
        <p14:creationId xmlns:p14="http://schemas.microsoft.com/office/powerpoint/2010/main" val="2482047172"/>
      </p:ext>
    </p:extLst>
  </p:cSld>
  <p:clrMapOvr>
    <a:masterClrMapping/>
  </p:clrMapOvr>
  <mc:AlternateContent xmlns:mc="http://schemas.openxmlformats.org/markup-compatibility/2006" xmlns:p14="http://schemas.microsoft.com/office/powerpoint/2010/main">
    <mc:Choice Requires="p14">
      <p:transition spd="slow" p14:dur="2000" advTm="31778"/>
    </mc:Choice>
    <mc:Fallback xmlns="">
      <p:transition xmlns:p14="http://schemas.microsoft.com/office/powerpoint/2010/main" spd="slow" advTm="31778"/>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shot-2010-07-06-at-1.39.28-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9122" y="2627978"/>
            <a:ext cx="3322174" cy="2350422"/>
          </a:xfrm>
          <a:prstGeom prst="rect">
            <a:avLst/>
          </a:prstGeom>
        </p:spPr>
      </p:pic>
      <p:sp>
        <p:nvSpPr>
          <p:cNvPr id="4" name="TextBox 3"/>
          <p:cNvSpPr txBox="1"/>
          <p:nvPr/>
        </p:nvSpPr>
        <p:spPr>
          <a:xfrm>
            <a:off x="342922" y="2031078"/>
            <a:ext cx="5372100" cy="3877985"/>
          </a:xfrm>
          <a:prstGeom prst="rect">
            <a:avLst/>
          </a:prstGeom>
          <a:noFill/>
          <a:ln>
            <a:noFill/>
          </a:ln>
          <a:scene3d>
            <a:camera prst="orthographicFront"/>
            <a:lightRig rig="threePt" dir="t"/>
          </a:scene3d>
          <a:sp3d>
            <a:bevelT/>
          </a:sp3d>
        </p:spPr>
        <p:txBody>
          <a:bodyPr wrap="square" rtlCol="0">
            <a:spAutoFit/>
          </a:bodyPr>
          <a:lstStyle/>
          <a:p>
            <a:r>
              <a:rPr lang="en-US" b="1" dirty="0" smtClean="0"/>
              <a:t>Key features:</a:t>
            </a:r>
          </a:p>
          <a:p>
            <a:pPr marL="285750" indent="-285750">
              <a:buFont typeface="Arial"/>
              <a:buChar char="•"/>
            </a:pPr>
            <a:endParaRPr lang="en-US" dirty="0"/>
          </a:p>
          <a:p>
            <a:pPr marL="285750" indent="-285750">
              <a:buFont typeface="Arial"/>
              <a:buChar char="•"/>
            </a:pPr>
            <a:r>
              <a:rPr lang="en-US" dirty="0"/>
              <a:t>A </a:t>
            </a:r>
            <a:r>
              <a:rPr lang="en-US" dirty="0" smtClean="0"/>
              <a:t>targeted and coordinated </a:t>
            </a:r>
            <a:r>
              <a:rPr lang="en-US" dirty="0"/>
              <a:t>local grid area served by one or more distribution substations</a:t>
            </a:r>
          </a:p>
          <a:p>
            <a:endParaRPr lang="en-US" sz="1000" dirty="0"/>
          </a:p>
          <a:p>
            <a:pPr marL="285750" indent="-285750">
              <a:buFont typeface="Arial"/>
              <a:buChar char="•"/>
            </a:pPr>
            <a:r>
              <a:rPr lang="en-US" dirty="0" smtClean="0"/>
              <a:t>High </a:t>
            </a:r>
            <a:r>
              <a:rPr lang="en-US" dirty="0"/>
              <a:t>penetrations of local renewables and other Distributed Energy Resources (DER) such as energy storage and demand </a:t>
            </a:r>
            <a:r>
              <a:rPr lang="en-US" dirty="0" smtClean="0"/>
              <a:t>response</a:t>
            </a:r>
          </a:p>
          <a:p>
            <a:pPr marL="285750" indent="-285750">
              <a:buFont typeface="Arial"/>
              <a:buChar char="•"/>
            </a:pPr>
            <a:endParaRPr lang="en-US" sz="1000" dirty="0" smtClean="0"/>
          </a:p>
          <a:p>
            <a:pPr marL="285750" indent="-285750">
              <a:buFont typeface="Arial"/>
              <a:buChar char="•"/>
            </a:pPr>
            <a:r>
              <a:rPr lang="en-US" dirty="0" smtClean="0"/>
              <a:t>Ongoing renewables</a:t>
            </a:r>
            <a:r>
              <a:rPr lang="en-US" dirty="0"/>
              <a:t>-driven power backup for </a:t>
            </a:r>
            <a:r>
              <a:rPr lang="en-US" dirty="0" smtClean="0"/>
              <a:t>critical and prioritized loads across the grid area</a:t>
            </a:r>
          </a:p>
          <a:p>
            <a:endParaRPr lang="en-US" sz="1000" dirty="0"/>
          </a:p>
          <a:p>
            <a:pPr marL="285750" indent="-285750">
              <a:buFont typeface="Arial"/>
              <a:buChar char="•"/>
            </a:pPr>
            <a:r>
              <a:rPr lang="en-US" dirty="0" smtClean="0"/>
              <a:t>A solution that can be </a:t>
            </a:r>
            <a:r>
              <a:rPr lang="en-US" dirty="0"/>
              <a:t>readily extended throughout a </a:t>
            </a:r>
            <a:r>
              <a:rPr lang="en-US" dirty="0" smtClean="0"/>
              <a:t>utility </a:t>
            </a:r>
            <a:r>
              <a:rPr lang="en-US" dirty="0"/>
              <a:t>service </a:t>
            </a:r>
            <a:r>
              <a:rPr lang="en-US" dirty="0" smtClean="0"/>
              <a:t>territory – and replicated </a:t>
            </a:r>
            <a:r>
              <a:rPr lang="en-US" dirty="0"/>
              <a:t>across </a:t>
            </a:r>
            <a:r>
              <a:rPr lang="en-US" dirty="0" smtClean="0"/>
              <a:t>utilities</a:t>
            </a:r>
            <a:endParaRPr lang="en-US" dirty="0"/>
          </a:p>
        </p:txBody>
      </p:sp>
      <p:sp>
        <p:nvSpPr>
          <p:cNvPr id="7" name="Title 1"/>
          <p:cNvSpPr>
            <a:spLocks noGrp="1"/>
          </p:cNvSpPr>
          <p:nvPr>
            <p:ph type="title"/>
          </p:nvPr>
        </p:nvSpPr>
        <p:spPr>
          <a:xfrm>
            <a:off x="0" y="0"/>
            <a:ext cx="7416800" cy="762000"/>
          </a:xfrm>
        </p:spPr>
        <p:txBody>
          <a:bodyPr>
            <a:noAutofit/>
          </a:bodyPr>
          <a:lstStyle/>
          <a:p>
            <a:r>
              <a:rPr lang="en-US" dirty="0" smtClean="0"/>
              <a:t>What is a Community </a:t>
            </a:r>
            <a:r>
              <a:rPr lang="en-US" dirty="0" err="1" smtClean="0"/>
              <a:t>Microgrid</a:t>
            </a:r>
            <a:r>
              <a:rPr lang="en-US" dirty="0" smtClean="0"/>
              <a:t>?</a:t>
            </a:r>
            <a:endParaRPr lang="en-US" dirty="0"/>
          </a:p>
        </p:txBody>
      </p:sp>
      <p:sp>
        <p:nvSpPr>
          <p:cNvPr id="2" name="TextBox 1"/>
          <p:cNvSpPr txBox="1"/>
          <p:nvPr/>
        </p:nvSpPr>
        <p:spPr>
          <a:xfrm>
            <a:off x="254022" y="1027861"/>
            <a:ext cx="8343878" cy="707886"/>
          </a:xfrm>
          <a:prstGeom prst="rect">
            <a:avLst/>
          </a:prstGeom>
          <a:noFill/>
        </p:spPr>
        <p:txBody>
          <a:bodyPr wrap="square" rtlCol="0">
            <a:spAutoFit/>
          </a:bodyPr>
          <a:lstStyle/>
          <a:p>
            <a:pPr algn="ctr"/>
            <a:r>
              <a:rPr lang="en-US" sz="2000" b="1" dirty="0"/>
              <a:t>A Community Microgrid </a:t>
            </a:r>
            <a:r>
              <a:rPr lang="en-US" sz="2000" b="1" dirty="0" smtClean="0"/>
              <a:t>is a </a:t>
            </a:r>
            <a:r>
              <a:rPr lang="en-US" sz="2000" b="1" dirty="0"/>
              <a:t>new approach for designing and operating the electric </a:t>
            </a:r>
            <a:r>
              <a:rPr lang="en-US" sz="2000" b="1" dirty="0" smtClean="0"/>
              <a:t>grid, stacked with local renewables.  </a:t>
            </a:r>
          </a:p>
        </p:txBody>
      </p:sp>
    </p:spTree>
    <p:extLst>
      <p:ext uri="{BB962C8B-B14F-4D97-AF65-F5344CB8AC3E}">
        <p14:creationId xmlns:p14="http://schemas.microsoft.com/office/powerpoint/2010/main" val="22174682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16800" cy="762000"/>
          </a:xfrm>
        </p:spPr>
        <p:txBody>
          <a:bodyPr>
            <a:noAutofit/>
          </a:bodyPr>
          <a:lstStyle/>
          <a:p>
            <a:r>
              <a:rPr lang="en-US" dirty="0" smtClean="0"/>
              <a:t>Community Microgrid benefits</a:t>
            </a:r>
            <a:endParaRPr lang="en-US" dirty="0"/>
          </a:p>
        </p:txBody>
      </p:sp>
      <p:sp>
        <p:nvSpPr>
          <p:cNvPr id="15" name="TextBox 14"/>
          <p:cNvSpPr txBox="1"/>
          <p:nvPr/>
        </p:nvSpPr>
        <p:spPr>
          <a:xfrm>
            <a:off x="736600" y="1722707"/>
            <a:ext cx="6055072" cy="3508653"/>
          </a:xfrm>
          <a:prstGeom prst="rect">
            <a:avLst/>
          </a:prstGeom>
          <a:noFill/>
        </p:spPr>
        <p:txBody>
          <a:bodyPr wrap="square" rtlCol="0">
            <a:spAutoFit/>
          </a:bodyPr>
          <a:lstStyle/>
          <a:p>
            <a:r>
              <a:rPr lang="en-US" b="1" dirty="0" smtClean="0">
                <a:solidFill>
                  <a:srgbClr val="000000"/>
                </a:solidFill>
              </a:rPr>
              <a:t>Scale, Sustainability</a:t>
            </a:r>
            <a:r>
              <a:rPr lang="en-US" b="1" dirty="0">
                <a:solidFill>
                  <a:srgbClr val="000000"/>
                </a:solidFill>
              </a:rPr>
              <a:t>:  </a:t>
            </a:r>
            <a:r>
              <a:rPr lang="en-US" dirty="0">
                <a:solidFill>
                  <a:srgbClr val="000000"/>
                </a:solidFill>
              </a:rPr>
              <a:t>local</a:t>
            </a:r>
            <a:r>
              <a:rPr lang="en-US" b="1" dirty="0">
                <a:solidFill>
                  <a:srgbClr val="000000"/>
                </a:solidFill>
              </a:rPr>
              <a:t> </a:t>
            </a:r>
            <a:r>
              <a:rPr lang="en-US" dirty="0">
                <a:solidFill>
                  <a:srgbClr val="000000"/>
                </a:solidFill>
              </a:rPr>
              <a:t>renewables reaching 25% - 50% of total annual energy – </a:t>
            </a:r>
            <a:r>
              <a:rPr lang="en-US" dirty="0" smtClean="0">
                <a:solidFill>
                  <a:srgbClr val="000000"/>
                </a:solidFill>
              </a:rPr>
              <a:t>10 times more than today</a:t>
            </a:r>
            <a:endParaRPr lang="en-US" dirty="0">
              <a:solidFill>
                <a:srgbClr val="000000"/>
              </a:solidFill>
            </a:endParaRPr>
          </a:p>
          <a:p>
            <a:endParaRPr lang="en-US" sz="1200" b="1" dirty="0" smtClean="0">
              <a:solidFill>
                <a:srgbClr val="000000"/>
              </a:solidFill>
            </a:endParaRPr>
          </a:p>
          <a:p>
            <a:r>
              <a:rPr lang="en-US" b="1" dirty="0" smtClean="0">
                <a:solidFill>
                  <a:srgbClr val="000000"/>
                </a:solidFill>
              </a:rPr>
              <a:t>Cost-effectiveness:  </a:t>
            </a:r>
            <a:r>
              <a:rPr lang="en-US" dirty="0" smtClean="0">
                <a:solidFill>
                  <a:srgbClr val="000000"/>
                </a:solidFill>
              </a:rPr>
              <a:t>lower long-term costs via technology </a:t>
            </a:r>
            <a:r>
              <a:rPr lang="en-US" dirty="0" err="1" smtClean="0">
                <a:solidFill>
                  <a:srgbClr val="000000"/>
                </a:solidFill>
              </a:rPr>
              <a:t>vs</a:t>
            </a:r>
            <a:r>
              <a:rPr lang="en-US" dirty="0" smtClean="0">
                <a:solidFill>
                  <a:srgbClr val="000000"/>
                </a:solidFill>
              </a:rPr>
              <a:t> commodity advantage, plus peak &amp; transmission reductions</a:t>
            </a:r>
            <a:endParaRPr lang="en-US" dirty="0">
              <a:solidFill>
                <a:srgbClr val="000000"/>
              </a:solidFill>
            </a:endParaRPr>
          </a:p>
          <a:p>
            <a:endParaRPr lang="en-US" sz="1200" b="1" dirty="0" smtClean="0">
              <a:solidFill>
                <a:srgbClr val="000000"/>
              </a:solidFill>
            </a:endParaRPr>
          </a:p>
          <a:p>
            <a:r>
              <a:rPr lang="en-US" b="1" dirty="0" smtClean="0">
                <a:solidFill>
                  <a:srgbClr val="000000"/>
                </a:solidFill>
              </a:rPr>
              <a:t>Local investment:  </a:t>
            </a:r>
            <a:r>
              <a:rPr lang="en-US" dirty="0" smtClean="0">
                <a:solidFill>
                  <a:srgbClr val="000000"/>
                </a:solidFill>
              </a:rPr>
              <a:t>substantial energy dollars spent on local / regional jobs instead of remote / offshore</a:t>
            </a:r>
          </a:p>
          <a:p>
            <a:endParaRPr lang="en-US" sz="1200" dirty="0">
              <a:solidFill>
                <a:srgbClr val="000000"/>
              </a:solidFill>
            </a:endParaRPr>
          </a:p>
          <a:p>
            <a:r>
              <a:rPr lang="en-US" b="1" dirty="0" smtClean="0">
                <a:solidFill>
                  <a:srgbClr val="000000"/>
                </a:solidFill>
              </a:rPr>
              <a:t>Resilience &amp; Security:  </a:t>
            </a:r>
            <a:r>
              <a:rPr lang="en-US" dirty="0">
                <a:solidFill>
                  <a:srgbClr val="000000"/>
                </a:solidFill>
              </a:rPr>
              <a:t>improved grid reliability, resilience, and </a:t>
            </a:r>
            <a:r>
              <a:rPr lang="en-US" dirty="0" smtClean="0">
                <a:solidFill>
                  <a:srgbClr val="000000"/>
                </a:solidFill>
              </a:rPr>
              <a:t>security via a replicable model that extends across any area</a:t>
            </a:r>
            <a:endParaRPr lang="en-US" dirty="0"/>
          </a:p>
        </p:txBody>
      </p:sp>
      <p:sp>
        <p:nvSpPr>
          <p:cNvPr id="21" name="Rectangle 20"/>
          <p:cNvSpPr/>
          <p:nvPr/>
        </p:nvSpPr>
        <p:spPr>
          <a:xfrm>
            <a:off x="260454" y="1828700"/>
            <a:ext cx="374546" cy="584776"/>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1"/>
          <p:cNvSpPr/>
          <p:nvPr/>
        </p:nvSpPr>
        <p:spPr>
          <a:xfrm>
            <a:off x="260454" y="2653605"/>
            <a:ext cx="374546" cy="584776"/>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Rectangle 22"/>
          <p:cNvSpPr/>
          <p:nvPr/>
        </p:nvSpPr>
        <p:spPr>
          <a:xfrm>
            <a:off x="268434" y="3479105"/>
            <a:ext cx="374546" cy="584776"/>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270794" y="4291905"/>
            <a:ext cx="374546" cy="584776"/>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1672" y="1905187"/>
            <a:ext cx="2174528" cy="2933393"/>
          </a:xfrm>
          <a:prstGeom prst="rect">
            <a:avLst/>
          </a:prstGeom>
        </p:spPr>
      </p:pic>
      <p:sp>
        <p:nvSpPr>
          <p:cNvPr id="13" name="Rounded Rectangle 12"/>
          <p:cNvSpPr/>
          <p:nvPr/>
        </p:nvSpPr>
        <p:spPr>
          <a:xfrm>
            <a:off x="1011761" y="5295879"/>
            <a:ext cx="7113727" cy="937441"/>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087962" y="5309990"/>
            <a:ext cx="7040037" cy="1200329"/>
          </a:xfrm>
          <a:prstGeom prst="rect">
            <a:avLst/>
          </a:prstGeom>
          <a:noFill/>
        </p:spPr>
        <p:txBody>
          <a:bodyPr wrap="square" rtlCol="0">
            <a:spAutoFit/>
          </a:bodyPr>
          <a:lstStyle/>
          <a:p>
            <a:pPr algn="ctr"/>
            <a:r>
              <a:rPr lang="en-US" b="1" dirty="0" smtClean="0"/>
              <a:t>RESUILT:  </a:t>
            </a:r>
            <a:r>
              <a:rPr lang="en-US" b="1" dirty="0"/>
              <a:t>A </a:t>
            </a:r>
            <a:r>
              <a:rPr lang="en-US" b="1" dirty="0" smtClean="0"/>
              <a:t>smarter more cost-effective distribution grid featuring cleaner energy, improved </a:t>
            </a:r>
            <a:r>
              <a:rPr lang="en-US" b="1" dirty="0"/>
              <a:t>grid performance, and </a:t>
            </a:r>
            <a:r>
              <a:rPr lang="en-US" b="1" dirty="0" smtClean="0"/>
              <a:t>unparalleled local economic stimulation</a:t>
            </a:r>
          </a:p>
          <a:p>
            <a:pPr algn="ctr"/>
            <a:endParaRPr lang="en-US" b="1" dirty="0"/>
          </a:p>
        </p:txBody>
      </p:sp>
      <p:sp>
        <p:nvSpPr>
          <p:cNvPr id="3" name="TextBox 2"/>
          <p:cNvSpPr txBox="1"/>
          <p:nvPr/>
        </p:nvSpPr>
        <p:spPr>
          <a:xfrm>
            <a:off x="130227" y="787400"/>
            <a:ext cx="8883546" cy="707886"/>
          </a:xfrm>
          <a:prstGeom prst="rect">
            <a:avLst/>
          </a:prstGeom>
          <a:noFill/>
        </p:spPr>
        <p:txBody>
          <a:bodyPr wrap="square" rtlCol="0">
            <a:spAutoFit/>
          </a:bodyPr>
          <a:lstStyle/>
          <a:p>
            <a:pPr algn="ctr"/>
            <a:r>
              <a:rPr lang="en-US" sz="2000" b="1" dirty="0" smtClean="0"/>
              <a:t>Community </a:t>
            </a:r>
            <a:r>
              <a:rPr lang="en-US" sz="2000" b="1" dirty="0" err="1" smtClean="0"/>
              <a:t>Microgrids</a:t>
            </a:r>
            <a:r>
              <a:rPr lang="en-US" sz="2000" b="1" dirty="0" smtClean="0"/>
              <a:t> offer a more scalable, cost-effective, and modern solution for our electricity grid.  Key benefits include:</a:t>
            </a:r>
          </a:p>
        </p:txBody>
      </p:sp>
    </p:spTree>
    <p:extLst>
      <p:ext uri="{BB962C8B-B14F-4D97-AF65-F5344CB8AC3E}">
        <p14:creationId xmlns:p14="http://schemas.microsoft.com/office/powerpoint/2010/main" val="15193604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1714500" y="1221960"/>
            <a:ext cx="1346200" cy="4670881"/>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266700" y="1221960"/>
            <a:ext cx="1346200" cy="4670881"/>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7594600" cy="762000"/>
          </a:xfrm>
        </p:spPr>
        <p:txBody>
          <a:bodyPr>
            <a:normAutofit/>
          </a:bodyPr>
          <a:lstStyle/>
          <a:p>
            <a:r>
              <a:rPr lang="en-US" dirty="0" smtClean="0"/>
              <a:t>Community Microgrids in Six Steps</a:t>
            </a:r>
            <a:endParaRPr lang="en-US" dirty="0"/>
          </a:p>
        </p:txBody>
      </p:sp>
      <p:sp>
        <p:nvSpPr>
          <p:cNvPr id="3" name="TextBox 2"/>
          <p:cNvSpPr txBox="1"/>
          <p:nvPr/>
        </p:nvSpPr>
        <p:spPr>
          <a:xfrm>
            <a:off x="241300" y="1183860"/>
            <a:ext cx="1435100" cy="4770536"/>
          </a:xfrm>
          <a:prstGeom prst="rect">
            <a:avLst/>
          </a:prstGeom>
          <a:noFill/>
        </p:spPr>
        <p:txBody>
          <a:bodyPr wrap="square" rtlCol="0">
            <a:spAutoFit/>
          </a:bodyPr>
          <a:lstStyle/>
          <a:p>
            <a:pPr lvl="0" algn="ctr"/>
            <a:r>
              <a:rPr lang="en-US" sz="1600" b="1" u="sng" dirty="0" smtClean="0">
                <a:solidFill>
                  <a:srgbClr val="008000"/>
                </a:solidFill>
              </a:rPr>
              <a:t>1. Goals</a:t>
            </a:r>
            <a:r>
              <a:rPr lang="en-US" sz="1600" b="1" dirty="0" smtClean="0">
                <a:solidFill>
                  <a:srgbClr val="008000"/>
                </a:solidFill>
              </a:rPr>
              <a:t>  </a:t>
            </a:r>
          </a:p>
          <a:p>
            <a:pPr lvl="0" algn="ctr"/>
            <a:endParaRPr lang="en-US" sz="800" dirty="0" smtClean="0"/>
          </a:p>
          <a:p>
            <a:pPr lvl="0" algn="ctr"/>
            <a:r>
              <a:rPr lang="en-US" sz="1400" dirty="0" smtClean="0"/>
              <a:t>Desired goals &amp; performance metrics of the target grid area based on local resources and known or anticipated grid issues.  </a:t>
            </a:r>
          </a:p>
          <a:p>
            <a:pPr lvl="0" algn="ctr"/>
            <a:endParaRPr lang="en-US" sz="1400" dirty="0" smtClean="0"/>
          </a:p>
          <a:p>
            <a:pPr lvl="0" algn="ctr"/>
            <a:r>
              <a:rPr lang="en-US" sz="1400" dirty="0" smtClean="0"/>
              <a:t>Includes renewables penetration goals, grid reliability &amp; power quality performance targets, and power backup requirements.</a:t>
            </a:r>
            <a:endParaRPr lang="en-US" sz="1400" dirty="0"/>
          </a:p>
        </p:txBody>
      </p:sp>
      <p:sp>
        <p:nvSpPr>
          <p:cNvPr id="38" name="TextBox 37"/>
          <p:cNvSpPr txBox="1"/>
          <p:nvPr/>
        </p:nvSpPr>
        <p:spPr>
          <a:xfrm>
            <a:off x="1663700" y="1183860"/>
            <a:ext cx="1447800" cy="4708981"/>
          </a:xfrm>
          <a:prstGeom prst="rect">
            <a:avLst/>
          </a:prstGeom>
          <a:noFill/>
        </p:spPr>
        <p:txBody>
          <a:bodyPr wrap="square" rtlCol="0">
            <a:spAutoFit/>
          </a:bodyPr>
          <a:lstStyle/>
          <a:p>
            <a:pPr algn="ctr"/>
            <a:r>
              <a:rPr lang="en-US" sz="1600" b="1" u="sng" dirty="0" smtClean="0">
                <a:solidFill>
                  <a:srgbClr val="008000"/>
                </a:solidFill>
              </a:rPr>
              <a:t>2. Baseline Analysis</a:t>
            </a:r>
            <a:r>
              <a:rPr lang="en-US" sz="1600" b="1" dirty="0" smtClean="0">
                <a:solidFill>
                  <a:srgbClr val="008000"/>
                </a:solidFill>
              </a:rPr>
              <a:t>  </a:t>
            </a:r>
          </a:p>
          <a:p>
            <a:pPr algn="ctr"/>
            <a:endParaRPr lang="en-US" sz="800" b="1" dirty="0">
              <a:solidFill>
                <a:srgbClr val="008000"/>
              </a:solidFill>
            </a:endParaRPr>
          </a:p>
          <a:p>
            <a:pPr algn="ctr"/>
            <a:r>
              <a:rPr lang="en-US" sz="1400" dirty="0" smtClean="0"/>
              <a:t>Inventory </a:t>
            </a:r>
            <a:r>
              <a:rPr lang="en-US" sz="1400" dirty="0"/>
              <a:t>of the existing grid </a:t>
            </a:r>
            <a:r>
              <a:rPr lang="en-US" sz="1400" dirty="0" smtClean="0"/>
              <a:t>assets </a:t>
            </a:r>
            <a:r>
              <a:rPr lang="en-US" sz="1400" dirty="0"/>
              <a:t>including </a:t>
            </a:r>
            <a:r>
              <a:rPr lang="en-US" sz="1400" dirty="0" smtClean="0"/>
              <a:t>load profiles, voltage </a:t>
            </a:r>
            <a:r>
              <a:rPr lang="en-US" sz="1400" dirty="0"/>
              <a:t>regulation, </a:t>
            </a:r>
            <a:r>
              <a:rPr lang="en-US" sz="1400" dirty="0" smtClean="0"/>
              <a:t>feeder and transformer capacities, and existing generation.  </a:t>
            </a:r>
          </a:p>
          <a:p>
            <a:pPr algn="ctr"/>
            <a:endParaRPr lang="en-US" sz="1000" dirty="0" smtClean="0"/>
          </a:p>
          <a:p>
            <a:pPr algn="ctr"/>
            <a:r>
              <a:rPr lang="en-US" sz="1400" dirty="0" smtClean="0"/>
              <a:t>Includes identifying prioritized </a:t>
            </a:r>
            <a:r>
              <a:rPr lang="en-US" sz="1400" dirty="0"/>
              <a:t>services that require backup </a:t>
            </a:r>
            <a:r>
              <a:rPr lang="en-US" sz="1400" dirty="0" smtClean="0"/>
              <a:t>power during outages.</a:t>
            </a:r>
            <a:endParaRPr lang="en-US" sz="1400" dirty="0"/>
          </a:p>
        </p:txBody>
      </p:sp>
      <p:sp>
        <p:nvSpPr>
          <p:cNvPr id="40" name="Rounded Rectangle 39"/>
          <p:cNvSpPr/>
          <p:nvPr/>
        </p:nvSpPr>
        <p:spPr>
          <a:xfrm>
            <a:off x="3162300" y="1221960"/>
            <a:ext cx="1346200" cy="4670881"/>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4610100" y="1221960"/>
            <a:ext cx="1346200" cy="4670881"/>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6057900" y="1221960"/>
            <a:ext cx="1346200" cy="4677509"/>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7505700" y="1221960"/>
            <a:ext cx="1346200" cy="4670881"/>
          </a:xfrm>
          <a:prstGeom prst="round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3162300" y="1183860"/>
            <a:ext cx="1447800" cy="4739759"/>
          </a:xfrm>
          <a:prstGeom prst="rect">
            <a:avLst/>
          </a:prstGeom>
          <a:noFill/>
        </p:spPr>
        <p:txBody>
          <a:bodyPr wrap="square" rtlCol="0">
            <a:spAutoFit/>
          </a:bodyPr>
          <a:lstStyle/>
          <a:p>
            <a:pPr lvl="0" algn="ctr"/>
            <a:r>
              <a:rPr lang="en-US" sz="1600" b="1" u="sng" dirty="0" smtClean="0">
                <a:solidFill>
                  <a:srgbClr val="008000"/>
                </a:solidFill>
              </a:rPr>
              <a:t>3. Siting Survey</a:t>
            </a:r>
            <a:r>
              <a:rPr lang="en-US" sz="1600" b="1" dirty="0" smtClean="0">
                <a:solidFill>
                  <a:srgbClr val="008000"/>
                </a:solidFill>
              </a:rPr>
              <a:t> </a:t>
            </a:r>
          </a:p>
          <a:p>
            <a:pPr lvl="0" algn="ctr"/>
            <a:endParaRPr lang="en-US" sz="800" b="1" dirty="0">
              <a:solidFill>
                <a:srgbClr val="008000"/>
              </a:solidFill>
            </a:endParaRPr>
          </a:p>
          <a:p>
            <a:pPr lvl="0" algn="ctr"/>
            <a:r>
              <a:rPr lang="en-US" sz="1400" dirty="0" smtClean="0"/>
              <a:t>Comprehensive survey </a:t>
            </a:r>
            <a:r>
              <a:rPr lang="en-US" sz="1400" dirty="0"/>
              <a:t>of the </a:t>
            </a:r>
            <a:r>
              <a:rPr lang="en-US" sz="1400" dirty="0" smtClean="0"/>
              <a:t>renewable energy potential in the </a:t>
            </a:r>
            <a:r>
              <a:rPr lang="en-US" sz="1400" dirty="0"/>
              <a:t>target grid </a:t>
            </a:r>
            <a:r>
              <a:rPr lang="en-US" sz="1400" dirty="0" smtClean="0"/>
              <a:t>area </a:t>
            </a:r>
            <a:r>
              <a:rPr lang="en-US" sz="1400" dirty="0"/>
              <a:t>specific to </a:t>
            </a:r>
            <a:r>
              <a:rPr lang="en-US" sz="1400" dirty="0" smtClean="0"/>
              <a:t>local resources &amp; site characteristics  </a:t>
            </a:r>
          </a:p>
          <a:p>
            <a:pPr lvl="0" algn="ctr"/>
            <a:endParaRPr lang="en-US" sz="1000" dirty="0"/>
          </a:p>
          <a:p>
            <a:pPr lvl="0" algn="ctr"/>
            <a:r>
              <a:rPr lang="en-US" sz="1400" dirty="0" smtClean="0"/>
              <a:t>Informs other </a:t>
            </a:r>
            <a:r>
              <a:rPr lang="en-US" sz="1400" dirty="0"/>
              <a:t>requirements such as energy storage </a:t>
            </a:r>
            <a:r>
              <a:rPr lang="en-US" sz="1400" dirty="0" smtClean="0"/>
              <a:t>capacity needs and </a:t>
            </a:r>
            <a:r>
              <a:rPr lang="en-US" sz="1400" dirty="0"/>
              <a:t>control </a:t>
            </a:r>
            <a:r>
              <a:rPr lang="en-US" sz="1400" dirty="0" smtClean="0"/>
              <a:t>system functionality.</a:t>
            </a:r>
            <a:endParaRPr lang="en-US" sz="1400" dirty="0"/>
          </a:p>
        </p:txBody>
      </p:sp>
      <p:sp>
        <p:nvSpPr>
          <p:cNvPr id="45" name="TextBox 44"/>
          <p:cNvSpPr txBox="1"/>
          <p:nvPr/>
        </p:nvSpPr>
        <p:spPr>
          <a:xfrm>
            <a:off x="4572000" y="1183860"/>
            <a:ext cx="1473200" cy="4739759"/>
          </a:xfrm>
          <a:prstGeom prst="rect">
            <a:avLst/>
          </a:prstGeom>
          <a:noFill/>
        </p:spPr>
        <p:txBody>
          <a:bodyPr wrap="square" rtlCol="0">
            <a:spAutoFit/>
          </a:bodyPr>
          <a:lstStyle/>
          <a:p>
            <a:pPr lvl="0" algn="ctr"/>
            <a:r>
              <a:rPr lang="en-US" sz="1600" b="1" u="sng" dirty="0" smtClean="0">
                <a:solidFill>
                  <a:srgbClr val="008000"/>
                </a:solidFill>
              </a:rPr>
              <a:t>4. DER Optimization</a:t>
            </a:r>
          </a:p>
          <a:p>
            <a:pPr lvl="0" algn="ctr"/>
            <a:endParaRPr lang="en-US" sz="800" b="1" u="sng" dirty="0">
              <a:solidFill>
                <a:srgbClr val="008000"/>
              </a:solidFill>
            </a:endParaRPr>
          </a:p>
          <a:p>
            <a:pPr lvl="0" algn="ctr"/>
            <a:r>
              <a:rPr lang="en-US" sz="1400" dirty="0" smtClean="0">
                <a:solidFill>
                  <a:srgbClr val="000000"/>
                </a:solidFill>
              </a:rPr>
              <a:t>Design of optimal DER </a:t>
            </a:r>
            <a:r>
              <a:rPr lang="en-US" sz="1400" dirty="0" smtClean="0"/>
              <a:t>portfolios combining renewables, energy storage, and demand response.  </a:t>
            </a:r>
          </a:p>
          <a:p>
            <a:pPr lvl="0" algn="ctr"/>
            <a:endParaRPr lang="en-US" sz="1000" dirty="0"/>
          </a:p>
          <a:p>
            <a:pPr lvl="0" algn="ctr"/>
            <a:r>
              <a:rPr lang="en-US" sz="1400" dirty="0" smtClean="0"/>
              <a:t>Incorporates Baseline Grid Analysis and Renewables Survey to achieve optimal outcomes based on local resources and grid assets.</a:t>
            </a:r>
            <a:endParaRPr lang="en-US" sz="1400" dirty="0"/>
          </a:p>
        </p:txBody>
      </p:sp>
      <p:sp>
        <p:nvSpPr>
          <p:cNvPr id="46" name="TextBox 45"/>
          <p:cNvSpPr txBox="1"/>
          <p:nvPr/>
        </p:nvSpPr>
        <p:spPr>
          <a:xfrm>
            <a:off x="6045200" y="1183860"/>
            <a:ext cx="1460500" cy="4739759"/>
          </a:xfrm>
          <a:prstGeom prst="rect">
            <a:avLst/>
          </a:prstGeom>
          <a:noFill/>
        </p:spPr>
        <p:txBody>
          <a:bodyPr wrap="square" rtlCol="0">
            <a:spAutoFit/>
          </a:bodyPr>
          <a:lstStyle/>
          <a:p>
            <a:pPr lvl="0" algn="ctr"/>
            <a:r>
              <a:rPr lang="en-US" sz="1600" b="1" u="sng" dirty="0" smtClean="0">
                <a:solidFill>
                  <a:srgbClr val="008000"/>
                </a:solidFill>
              </a:rPr>
              <a:t>5. Benefits Analysis</a:t>
            </a:r>
            <a:r>
              <a:rPr lang="en-US" sz="1600" b="1" dirty="0" smtClean="0">
                <a:solidFill>
                  <a:srgbClr val="008000"/>
                </a:solidFill>
              </a:rPr>
              <a:t> </a:t>
            </a:r>
          </a:p>
          <a:p>
            <a:pPr lvl="0" algn="ctr"/>
            <a:endParaRPr lang="en-US" sz="800" dirty="0" smtClean="0">
              <a:solidFill>
                <a:srgbClr val="000000"/>
              </a:solidFill>
            </a:endParaRPr>
          </a:p>
          <a:p>
            <a:pPr lvl="0" algn="ctr"/>
            <a:r>
              <a:rPr lang="en-US" sz="1400" dirty="0" smtClean="0">
                <a:solidFill>
                  <a:srgbClr val="000000"/>
                </a:solidFill>
              </a:rPr>
              <a:t>Full </a:t>
            </a:r>
            <a:r>
              <a:rPr lang="en-US" sz="1400" dirty="0">
                <a:solidFill>
                  <a:srgbClr val="000000"/>
                </a:solidFill>
              </a:rPr>
              <a:t>analysis of </a:t>
            </a:r>
            <a:r>
              <a:rPr lang="en-US" sz="1400" dirty="0" smtClean="0">
                <a:solidFill>
                  <a:srgbClr val="000000"/>
                </a:solidFill>
              </a:rPr>
              <a:t>cost</a:t>
            </a:r>
            <a:r>
              <a:rPr lang="en-US" sz="1400" dirty="0">
                <a:solidFill>
                  <a:srgbClr val="000000"/>
                </a:solidFill>
              </a:rPr>
              <a:t>- benefits and net value including reductions in T&amp;D </a:t>
            </a:r>
            <a:r>
              <a:rPr lang="en-US" sz="1400" dirty="0" smtClean="0">
                <a:solidFill>
                  <a:srgbClr val="000000"/>
                </a:solidFill>
              </a:rPr>
              <a:t>investments, ratepayer impacts, and local job creation.  </a:t>
            </a:r>
          </a:p>
          <a:p>
            <a:pPr lvl="0" algn="ctr"/>
            <a:endParaRPr lang="en-US" sz="1000" dirty="0">
              <a:solidFill>
                <a:srgbClr val="000000"/>
              </a:solidFill>
            </a:endParaRPr>
          </a:p>
          <a:p>
            <a:pPr lvl="0" algn="ctr"/>
            <a:r>
              <a:rPr lang="en-US" sz="1400" dirty="0" smtClean="0">
                <a:solidFill>
                  <a:srgbClr val="000000"/>
                </a:solidFill>
              </a:rPr>
              <a:t>Includes </a:t>
            </a:r>
            <a:r>
              <a:rPr lang="en-US" sz="1400" dirty="0">
                <a:solidFill>
                  <a:srgbClr val="000000"/>
                </a:solidFill>
              </a:rPr>
              <a:t>bulk procurement </a:t>
            </a:r>
            <a:r>
              <a:rPr lang="en-US" sz="1400" dirty="0" smtClean="0">
                <a:solidFill>
                  <a:srgbClr val="000000"/>
                </a:solidFill>
              </a:rPr>
              <a:t>&amp; interconnection </a:t>
            </a:r>
            <a:r>
              <a:rPr lang="en-US" sz="1400" dirty="0">
                <a:solidFill>
                  <a:srgbClr val="000000"/>
                </a:solidFill>
              </a:rPr>
              <a:t>that achieve </a:t>
            </a:r>
            <a:r>
              <a:rPr lang="en-US" sz="1400" dirty="0" smtClean="0">
                <a:solidFill>
                  <a:srgbClr val="000000"/>
                </a:solidFill>
              </a:rPr>
              <a:t>a </a:t>
            </a:r>
            <a:r>
              <a:rPr lang="en-US" sz="1400" dirty="0">
                <a:solidFill>
                  <a:srgbClr val="000000"/>
                </a:solidFill>
              </a:rPr>
              <a:t>“plug-and-play” </a:t>
            </a:r>
            <a:r>
              <a:rPr lang="en-US" sz="1400" dirty="0" smtClean="0">
                <a:solidFill>
                  <a:srgbClr val="000000"/>
                </a:solidFill>
              </a:rPr>
              <a:t>model, further reducing </a:t>
            </a:r>
            <a:r>
              <a:rPr lang="en-US" sz="1400" dirty="0">
                <a:solidFill>
                  <a:srgbClr val="000000"/>
                </a:solidFill>
              </a:rPr>
              <a:t>costs.</a:t>
            </a:r>
          </a:p>
        </p:txBody>
      </p:sp>
      <p:sp>
        <p:nvSpPr>
          <p:cNvPr id="47" name="TextBox 46"/>
          <p:cNvSpPr txBox="1"/>
          <p:nvPr/>
        </p:nvSpPr>
        <p:spPr>
          <a:xfrm>
            <a:off x="7442200" y="1183860"/>
            <a:ext cx="1518356" cy="4308872"/>
          </a:xfrm>
          <a:prstGeom prst="rect">
            <a:avLst/>
          </a:prstGeom>
          <a:noFill/>
        </p:spPr>
        <p:txBody>
          <a:bodyPr wrap="square" rtlCol="0">
            <a:spAutoFit/>
          </a:bodyPr>
          <a:lstStyle/>
          <a:p>
            <a:pPr lvl="0" algn="ctr"/>
            <a:r>
              <a:rPr lang="en-US" sz="1600" b="1" u="sng" dirty="0" smtClean="0">
                <a:solidFill>
                  <a:srgbClr val="008000"/>
                </a:solidFill>
              </a:rPr>
              <a:t>6.Deployment Plan</a:t>
            </a:r>
            <a:r>
              <a:rPr lang="en-US" sz="1600" b="1" dirty="0" smtClean="0">
                <a:solidFill>
                  <a:srgbClr val="008000"/>
                </a:solidFill>
              </a:rPr>
              <a:t> </a:t>
            </a:r>
          </a:p>
          <a:p>
            <a:pPr lvl="0" algn="ctr"/>
            <a:endParaRPr lang="en-US" sz="800" dirty="0" smtClean="0">
              <a:solidFill>
                <a:srgbClr val="000000"/>
              </a:solidFill>
            </a:endParaRPr>
          </a:p>
          <a:p>
            <a:pPr lvl="0" algn="ctr"/>
            <a:r>
              <a:rPr lang="en-US" sz="1400" dirty="0" smtClean="0">
                <a:solidFill>
                  <a:srgbClr val="000000"/>
                </a:solidFill>
              </a:rPr>
              <a:t>Final system design, financial model </a:t>
            </a:r>
            <a:r>
              <a:rPr lang="en-US" sz="1400" dirty="0">
                <a:solidFill>
                  <a:srgbClr val="000000"/>
                </a:solidFill>
              </a:rPr>
              <a:t>and operational plan for the Community </a:t>
            </a:r>
            <a:r>
              <a:rPr lang="en-US" sz="1400" dirty="0" err="1">
                <a:solidFill>
                  <a:srgbClr val="000000"/>
                </a:solidFill>
              </a:rPr>
              <a:t>Microgrid</a:t>
            </a:r>
            <a:r>
              <a:rPr lang="en-US" sz="1400" dirty="0" smtClean="0">
                <a:solidFill>
                  <a:srgbClr val="000000"/>
                </a:solidFill>
              </a:rPr>
              <a:t>.  </a:t>
            </a:r>
          </a:p>
          <a:p>
            <a:pPr lvl="0" algn="ctr"/>
            <a:endParaRPr lang="en-US" sz="1000" dirty="0">
              <a:solidFill>
                <a:srgbClr val="000000"/>
              </a:solidFill>
            </a:endParaRPr>
          </a:p>
          <a:p>
            <a:pPr lvl="0" algn="ctr"/>
            <a:r>
              <a:rPr lang="en-US" sz="1400" dirty="0" smtClean="0">
                <a:solidFill>
                  <a:srgbClr val="000000"/>
                </a:solidFill>
              </a:rPr>
              <a:t>Includes vendor analysis (e.g. RFIs, RFPs) appropriate </a:t>
            </a:r>
            <a:r>
              <a:rPr lang="en-US" sz="1400" dirty="0">
                <a:solidFill>
                  <a:srgbClr val="000000"/>
                </a:solidFill>
              </a:rPr>
              <a:t>to the </a:t>
            </a:r>
            <a:r>
              <a:rPr lang="en-US" sz="1400" dirty="0" smtClean="0">
                <a:solidFill>
                  <a:srgbClr val="000000"/>
                </a:solidFill>
              </a:rPr>
              <a:t>final design criteria, financial model, </a:t>
            </a:r>
            <a:r>
              <a:rPr lang="en-US" sz="1400" dirty="0">
                <a:solidFill>
                  <a:srgbClr val="000000"/>
                </a:solidFill>
              </a:rPr>
              <a:t>and operational requirements.</a:t>
            </a:r>
          </a:p>
        </p:txBody>
      </p:sp>
    </p:spTree>
    <p:extLst>
      <p:ext uri="{BB962C8B-B14F-4D97-AF65-F5344CB8AC3E}">
        <p14:creationId xmlns:p14="http://schemas.microsoft.com/office/powerpoint/2010/main" val="7764513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Deployment Planning - Long Island example</a:t>
            </a:r>
            <a:endParaRPr lang="en-US" dirty="0"/>
          </a:p>
        </p:txBody>
      </p:sp>
      <p:sp>
        <p:nvSpPr>
          <p:cNvPr id="5" name="TextBox 4"/>
          <p:cNvSpPr txBox="1"/>
          <p:nvPr/>
        </p:nvSpPr>
        <p:spPr>
          <a:xfrm>
            <a:off x="0" y="1608161"/>
            <a:ext cx="3810000" cy="369332"/>
          </a:xfrm>
          <a:prstGeom prst="rect">
            <a:avLst/>
          </a:prstGeom>
          <a:noFill/>
        </p:spPr>
        <p:txBody>
          <a:bodyPr wrap="square" rtlCol="0">
            <a:spAutoFit/>
          </a:bodyPr>
          <a:lstStyle/>
          <a:p>
            <a:endParaRPr lang="en-US" dirty="0"/>
          </a:p>
        </p:txBody>
      </p:sp>
      <p:sp>
        <p:nvSpPr>
          <p:cNvPr id="6" name="Content Placeholder 2"/>
          <p:cNvSpPr txBox="1">
            <a:spLocks/>
          </p:cNvSpPr>
          <p:nvPr/>
        </p:nvSpPr>
        <p:spPr bwMode="auto">
          <a:xfrm>
            <a:off x="27118" y="825499"/>
            <a:ext cx="5624382" cy="55626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Tx/>
              <a:buBlip>
                <a:blip r:embed="rId3"/>
              </a:buBlip>
              <a:defRPr sz="3200">
                <a:solidFill>
                  <a:schemeClr val="tx2">
                    <a:lumMod val="65000"/>
                    <a:lumOff val="35000"/>
                  </a:schemeClr>
                </a:solidFill>
                <a:latin typeface="+mn-lt"/>
                <a:ea typeface="+mn-ea"/>
                <a:cs typeface="+mn-cs"/>
              </a:defRPr>
            </a:lvl1pPr>
            <a:lvl2pPr marL="742950" indent="-285750" algn="l" rtl="0" eaLnBrk="0" fontAlgn="base" hangingPunct="0">
              <a:spcBef>
                <a:spcPct val="20000"/>
              </a:spcBef>
              <a:spcAft>
                <a:spcPct val="0"/>
              </a:spcAft>
              <a:buClr>
                <a:srgbClr val="33CC33"/>
              </a:buClr>
              <a:buFontTx/>
              <a:buBlip>
                <a:blip r:embed="rId3"/>
              </a:buBlip>
              <a:defRPr sz="2800">
                <a:solidFill>
                  <a:schemeClr val="tx2">
                    <a:lumMod val="65000"/>
                    <a:lumOff val="35000"/>
                  </a:schemeClr>
                </a:solidFill>
                <a:latin typeface="+mn-lt"/>
                <a:ea typeface="+mn-ea"/>
                <a:cs typeface="+mn-cs"/>
              </a:defRPr>
            </a:lvl2pPr>
            <a:lvl3pPr marL="1143000" indent="-228600" algn="l" rtl="0" eaLnBrk="0" fontAlgn="base" hangingPunct="0">
              <a:spcBef>
                <a:spcPct val="20000"/>
              </a:spcBef>
              <a:spcAft>
                <a:spcPct val="0"/>
              </a:spcAft>
              <a:buClr>
                <a:srgbClr val="66FF33"/>
              </a:buClr>
              <a:buFontTx/>
              <a:buBlip>
                <a:blip r:embed="rId3"/>
              </a:buBlip>
              <a:defRPr sz="2400">
                <a:solidFill>
                  <a:schemeClr val="tx2">
                    <a:lumMod val="65000"/>
                    <a:lumOff val="35000"/>
                  </a:schemeClr>
                </a:solidFill>
                <a:latin typeface="+mn-lt"/>
                <a:ea typeface="+mn-ea"/>
                <a:cs typeface="+mn-cs"/>
              </a:defRPr>
            </a:lvl3pPr>
            <a:lvl4pPr marL="16002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4pPr>
            <a:lvl5pPr marL="2057400" indent="-228600" algn="l" rtl="0" eaLnBrk="0" fontAlgn="base" hangingPunct="0">
              <a:spcBef>
                <a:spcPct val="20000"/>
              </a:spcBef>
              <a:spcAft>
                <a:spcPct val="0"/>
              </a:spcAft>
              <a:buFontTx/>
              <a:buBlip>
                <a:blip r:embed="rId3"/>
              </a:buBlip>
              <a:defRPr sz="2000">
                <a:solidFill>
                  <a:schemeClr val="tx2">
                    <a:lumMod val="65000"/>
                    <a:lumOff val="3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800" dirty="0" smtClean="0">
                <a:solidFill>
                  <a:schemeClr val="tx1"/>
                </a:solidFill>
              </a:rPr>
              <a:t>NY Prize Community </a:t>
            </a:r>
            <a:r>
              <a:rPr lang="en-US" sz="1800" dirty="0" err="1" smtClean="0">
                <a:solidFill>
                  <a:schemeClr val="tx1"/>
                </a:solidFill>
              </a:rPr>
              <a:t>Microgrids</a:t>
            </a:r>
            <a:r>
              <a:rPr lang="en-US" sz="1800" dirty="0" smtClean="0">
                <a:solidFill>
                  <a:schemeClr val="tx1"/>
                </a:solidFill>
              </a:rPr>
              <a:t> Competition grant award.  Collaboration </a:t>
            </a:r>
            <a:r>
              <a:rPr lang="en-US" sz="1800" dirty="0">
                <a:solidFill>
                  <a:schemeClr val="tx1"/>
                </a:solidFill>
              </a:rPr>
              <a:t>with </a:t>
            </a:r>
            <a:r>
              <a:rPr lang="en-US" sz="1800" dirty="0" smtClean="0">
                <a:solidFill>
                  <a:schemeClr val="tx1"/>
                </a:solidFill>
              </a:rPr>
              <a:t>PSEG Long Island, Long Island Power Authority (LIPA), and NYSERDA covering a substation in </a:t>
            </a:r>
            <a:r>
              <a:rPr lang="en-US" sz="1800" dirty="0" smtClean="0">
                <a:solidFill>
                  <a:schemeClr val="tx1"/>
                </a:solidFill>
              </a:rPr>
              <a:t>the East End of Long </a:t>
            </a:r>
            <a:r>
              <a:rPr lang="en-US" sz="1800" dirty="0" smtClean="0">
                <a:solidFill>
                  <a:schemeClr val="tx1"/>
                </a:solidFill>
              </a:rPr>
              <a:t>I</a:t>
            </a:r>
            <a:r>
              <a:rPr lang="en-US" sz="1800" dirty="0" smtClean="0">
                <a:solidFill>
                  <a:schemeClr val="tx1"/>
                </a:solidFill>
              </a:rPr>
              <a:t>sland that </a:t>
            </a:r>
            <a:r>
              <a:rPr lang="en-US" sz="1800" dirty="0" smtClean="0">
                <a:solidFill>
                  <a:schemeClr val="tx1"/>
                </a:solidFill>
              </a:rPr>
              <a:t>serves </a:t>
            </a:r>
            <a:r>
              <a:rPr lang="en-US" sz="1800" dirty="0" smtClean="0">
                <a:solidFill>
                  <a:schemeClr val="tx1"/>
                </a:solidFill>
              </a:rPr>
              <a:t>over 3,300</a:t>
            </a:r>
            <a:r>
              <a:rPr lang="en-US" sz="1800" dirty="0" smtClean="0">
                <a:solidFill>
                  <a:schemeClr val="tx1"/>
                </a:solidFill>
              </a:rPr>
              <a:t> customers (10% C&amp;I). </a:t>
            </a:r>
            <a:endParaRPr lang="en-US" sz="1800" dirty="0" smtClean="0">
              <a:solidFill>
                <a:schemeClr val="tx1"/>
              </a:solidFill>
            </a:endParaRPr>
          </a:p>
          <a:p>
            <a:endParaRPr lang="en-US" sz="900" dirty="0" smtClean="0">
              <a:solidFill>
                <a:schemeClr val="tx1"/>
              </a:solidFill>
            </a:endParaRPr>
          </a:p>
          <a:p>
            <a:r>
              <a:rPr lang="en-US" sz="1800" dirty="0" smtClean="0">
                <a:solidFill>
                  <a:schemeClr val="tx1"/>
                </a:solidFill>
              </a:rPr>
              <a:t>Combines 15 </a:t>
            </a:r>
            <a:r>
              <a:rPr lang="en-US" sz="1800" dirty="0">
                <a:solidFill>
                  <a:schemeClr val="tx1"/>
                </a:solidFill>
              </a:rPr>
              <a:t>MW of local </a:t>
            </a:r>
            <a:r>
              <a:rPr lang="en-US" sz="1800" dirty="0" smtClean="0">
                <a:solidFill>
                  <a:schemeClr val="tx1"/>
                </a:solidFill>
              </a:rPr>
              <a:t>solar (via Feed-In Tariff) with </a:t>
            </a:r>
            <a:r>
              <a:rPr lang="en-US" sz="1800" dirty="0">
                <a:solidFill>
                  <a:schemeClr val="tx1"/>
                </a:solidFill>
              </a:rPr>
              <a:t>a 5 MW / 25 </a:t>
            </a:r>
            <a:r>
              <a:rPr lang="en-US" sz="1800" dirty="0" err="1">
                <a:solidFill>
                  <a:schemeClr val="tx1"/>
                </a:solidFill>
              </a:rPr>
              <a:t>MWh</a:t>
            </a:r>
            <a:r>
              <a:rPr lang="en-US" sz="1800" dirty="0">
                <a:solidFill>
                  <a:schemeClr val="tx1"/>
                </a:solidFill>
              </a:rPr>
              <a:t> battery </a:t>
            </a:r>
            <a:r>
              <a:rPr lang="en-US" sz="1800" dirty="0" smtClean="0">
                <a:solidFill>
                  <a:schemeClr val="tx1"/>
                </a:solidFill>
              </a:rPr>
              <a:t>system, multiple smaller batteries, </a:t>
            </a:r>
            <a:r>
              <a:rPr lang="en-US" sz="1800" dirty="0" smtClean="0">
                <a:solidFill>
                  <a:schemeClr val="tx1"/>
                </a:solidFill>
              </a:rPr>
              <a:t>and targeted load management</a:t>
            </a:r>
          </a:p>
          <a:p>
            <a:endParaRPr lang="en-US" sz="900" dirty="0" smtClean="0">
              <a:solidFill>
                <a:schemeClr val="tx1"/>
              </a:solidFill>
            </a:endParaRPr>
          </a:p>
          <a:p>
            <a:r>
              <a:rPr lang="en-US" sz="1800" dirty="0" smtClean="0">
                <a:solidFill>
                  <a:schemeClr val="tx1"/>
                </a:solidFill>
              </a:rPr>
              <a:t>Achieves almost </a:t>
            </a:r>
            <a:r>
              <a:rPr lang="en-US" sz="1800" dirty="0" smtClean="0">
                <a:solidFill>
                  <a:schemeClr val="tx1"/>
                </a:solidFill>
              </a:rPr>
              <a:t>50% of total annual energy </a:t>
            </a:r>
            <a:r>
              <a:rPr lang="en-US" sz="1800" dirty="0" smtClean="0">
                <a:solidFill>
                  <a:schemeClr val="tx1"/>
                </a:solidFill>
              </a:rPr>
              <a:t>consumption from </a:t>
            </a:r>
            <a:r>
              <a:rPr lang="en-US" sz="1800" dirty="0" smtClean="0">
                <a:solidFill>
                  <a:schemeClr val="tx1"/>
                </a:solidFill>
              </a:rPr>
              <a:t>local </a:t>
            </a:r>
            <a:r>
              <a:rPr lang="en-US" sz="1800" dirty="0" smtClean="0">
                <a:solidFill>
                  <a:schemeClr val="tx1"/>
                </a:solidFill>
              </a:rPr>
              <a:t>solar.  </a:t>
            </a:r>
            <a:r>
              <a:rPr lang="en-US" sz="1800" dirty="0" smtClean="0">
                <a:solidFill>
                  <a:schemeClr val="tx1"/>
                </a:solidFill>
              </a:rPr>
              <a:t>Minimizes the use of existing fossil generators</a:t>
            </a:r>
            <a:r>
              <a:rPr lang="en-US" sz="1800" dirty="0">
                <a:solidFill>
                  <a:schemeClr val="tx1"/>
                </a:solidFill>
              </a:rPr>
              <a:t> </a:t>
            </a:r>
            <a:r>
              <a:rPr lang="en-US" sz="1800" dirty="0" smtClean="0">
                <a:solidFill>
                  <a:schemeClr val="tx1"/>
                </a:solidFill>
              </a:rPr>
              <a:t>including local diesel </a:t>
            </a:r>
            <a:r>
              <a:rPr lang="en-US" sz="1800" dirty="0" err="1" smtClean="0">
                <a:solidFill>
                  <a:schemeClr val="tx1"/>
                </a:solidFill>
              </a:rPr>
              <a:t>peakers</a:t>
            </a:r>
            <a:r>
              <a:rPr lang="en-US" sz="1800" dirty="0" smtClean="0">
                <a:solidFill>
                  <a:schemeClr val="tx1"/>
                </a:solidFill>
              </a:rPr>
              <a:t> and diesel backup generators.</a:t>
            </a:r>
          </a:p>
          <a:p>
            <a:endParaRPr lang="en-US" sz="900" dirty="0">
              <a:solidFill>
                <a:schemeClr val="tx1"/>
              </a:solidFill>
            </a:endParaRPr>
          </a:p>
          <a:p>
            <a:r>
              <a:rPr lang="en-US" sz="1800" dirty="0" smtClean="0">
                <a:solidFill>
                  <a:schemeClr val="tx1"/>
                </a:solidFill>
              </a:rPr>
              <a:t>Provides ongoing power backup to multiple critical facilities as well as other priority loads across the area</a:t>
            </a:r>
          </a:p>
          <a:p>
            <a:endParaRPr lang="en-US" sz="900" dirty="0" smtClean="0">
              <a:solidFill>
                <a:schemeClr val="tx1"/>
              </a:solidFill>
            </a:endParaRPr>
          </a:p>
          <a:p>
            <a:r>
              <a:rPr lang="en-US" sz="1800" dirty="0" smtClean="0">
                <a:solidFill>
                  <a:schemeClr val="tx1"/>
                </a:solidFill>
              </a:rPr>
              <a:t>Sets </a:t>
            </a:r>
            <a:r>
              <a:rPr lang="en-US" sz="1800" dirty="0">
                <a:solidFill>
                  <a:schemeClr val="tx1"/>
                </a:solidFill>
              </a:rPr>
              <a:t>the stage to preempt hundreds of millions </a:t>
            </a:r>
            <a:r>
              <a:rPr lang="en-US" sz="1800" dirty="0" smtClean="0">
                <a:solidFill>
                  <a:schemeClr val="tx1"/>
                </a:solidFill>
              </a:rPr>
              <a:t>of dollars in transmission and fossil generation investments – pays for itself from day 1</a:t>
            </a:r>
            <a:endParaRPr lang="en-US" sz="900" dirty="0" smtClean="0">
              <a:solidFill>
                <a:schemeClr val="tx1"/>
              </a:solidFill>
            </a:endParaRPr>
          </a:p>
        </p:txBody>
      </p:sp>
      <p:pic>
        <p:nvPicPr>
          <p:cNvPr id="1026" name="Picture 2" descr="http://i.ytimg.com/vi/MjXT_SBNkGk/hqdefaul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4061" y="2282293"/>
            <a:ext cx="3429000" cy="27215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5614061" y="1159359"/>
            <a:ext cx="3429000" cy="825500"/>
          </a:xfrm>
          <a:prstGeom prst="rect">
            <a:avLst/>
          </a:prstGeom>
        </p:spPr>
      </p:pic>
      <p:pic>
        <p:nvPicPr>
          <p:cNvPr id="4" name="Picture 3"/>
          <p:cNvPicPr>
            <a:picLocks noChangeAspect="1"/>
          </p:cNvPicPr>
          <p:nvPr/>
        </p:nvPicPr>
        <p:blipFill>
          <a:blip r:embed="rId6"/>
          <a:stretch>
            <a:fillRect/>
          </a:stretch>
        </p:blipFill>
        <p:spPr>
          <a:xfrm>
            <a:off x="5614061" y="5308599"/>
            <a:ext cx="3429000" cy="719305"/>
          </a:xfrm>
          <a:prstGeom prst="rect">
            <a:avLst/>
          </a:prstGeom>
        </p:spPr>
      </p:pic>
    </p:spTree>
    <p:extLst>
      <p:ext uri="{BB962C8B-B14F-4D97-AF65-F5344CB8AC3E}">
        <p14:creationId xmlns:p14="http://schemas.microsoft.com/office/powerpoint/2010/main" val="10125965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a:off x="2952859" y="1381202"/>
            <a:ext cx="19441" cy="4313967"/>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5808211" y="1381202"/>
            <a:ext cx="0" cy="4313967"/>
          </a:xfrm>
          <a:prstGeom prst="line">
            <a:avLst/>
          </a:prstGeom>
          <a:ln w="38100">
            <a:solidFill>
              <a:schemeClr val="tx1">
                <a:alpha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Wholesale DG is the Critical &amp; </a:t>
            </a:r>
            <a:r>
              <a:rPr lang="en-US" u="sng" dirty="0" smtClean="0"/>
              <a:t>Missing</a:t>
            </a:r>
            <a:r>
              <a:rPr lang="en-US" dirty="0" smtClean="0"/>
              <a:t> Segment</a:t>
            </a:r>
            <a:endParaRPr lang="en-US" dirty="0"/>
          </a:p>
        </p:txBody>
      </p:sp>
      <p:grpSp>
        <p:nvGrpSpPr>
          <p:cNvPr id="3" name="Group 28"/>
          <p:cNvGrpSpPr>
            <a:grpSpLocks/>
          </p:cNvGrpSpPr>
          <p:nvPr/>
        </p:nvGrpSpPr>
        <p:grpSpPr bwMode="auto">
          <a:xfrm>
            <a:off x="843499" y="1381202"/>
            <a:ext cx="7300575" cy="3314455"/>
            <a:chOff x="913605" y="1823677"/>
            <a:chExt cx="7315995" cy="3904023"/>
          </a:xfrm>
        </p:grpSpPr>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0539" y="4660153"/>
              <a:ext cx="1424613" cy="938310"/>
            </a:xfrm>
            <a:prstGeom prst="rect">
              <a:avLst/>
            </a:prstGeom>
            <a:noFill/>
            <a:ln w="9525">
              <a:noFill/>
              <a:miter lim="800000"/>
              <a:headEnd/>
              <a:tailEnd/>
            </a:ln>
          </p:spPr>
        </p:pic>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2332" y="1997153"/>
              <a:ext cx="1860799" cy="1490323"/>
            </a:xfrm>
            <a:prstGeom prst="rect">
              <a:avLst/>
            </a:prstGeom>
            <a:noFill/>
            <a:ln w="9525">
              <a:noFill/>
              <a:miter lim="800000"/>
              <a:headEnd/>
              <a:tailEnd/>
            </a:ln>
          </p:spPr>
        </p:pic>
        <p:pic>
          <p:nvPicPr>
            <p:cNvPr id="10" name="Picture 8" descr="http://global.kyocera.com/news/2005/images/kii-sol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1350" y="3088010"/>
              <a:ext cx="1967922" cy="1308910"/>
            </a:xfrm>
            <a:prstGeom prst="rect">
              <a:avLst/>
            </a:prstGeom>
            <a:noFill/>
            <a:ln w="9525">
              <a:noFill/>
              <a:miter lim="800000"/>
              <a:headEnd/>
              <a:tailEnd/>
            </a:ln>
          </p:spPr>
        </p:pic>
        <p:grpSp>
          <p:nvGrpSpPr>
            <p:cNvPr id="4" name="Group 9"/>
            <p:cNvGrpSpPr/>
            <p:nvPr/>
          </p:nvGrpSpPr>
          <p:grpSpPr>
            <a:xfrm>
              <a:off x="913605" y="1823677"/>
              <a:ext cx="7315995" cy="3904023"/>
              <a:chOff x="837405" y="1736365"/>
              <a:chExt cx="7315995" cy="3904023"/>
            </a:xfrm>
            <a:effectLst>
              <a:outerShdw blurRad="50800" dist="38100" dir="2700000" algn="tl" rotWithShape="0">
                <a:prstClr val="black">
                  <a:alpha val="40000"/>
                </a:prstClr>
              </a:outerShdw>
            </a:effectLst>
          </p:grpSpPr>
          <p:cxnSp>
            <p:nvCxnSpPr>
              <p:cNvPr id="18" name="Straight Arrow Connector 17"/>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37405" y="1736365"/>
                <a:ext cx="1589" cy="390323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2" name="TextBox 33"/>
          <p:cNvSpPr txBox="1">
            <a:spLocks noChangeArrowheads="1"/>
          </p:cNvSpPr>
          <p:nvPr/>
        </p:nvSpPr>
        <p:spPr bwMode="auto">
          <a:xfrm>
            <a:off x="3407378" y="4770397"/>
            <a:ext cx="1889146" cy="369332"/>
          </a:xfrm>
          <a:prstGeom prst="rect">
            <a:avLst/>
          </a:prstGeom>
          <a:noFill/>
          <a:ln w="9525">
            <a:noFill/>
            <a:miter lim="800000"/>
            <a:headEnd/>
            <a:tailEnd/>
          </a:ln>
        </p:spPr>
        <p:txBody>
          <a:bodyPr wrap="square">
            <a:spAutoFit/>
          </a:bodyPr>
          <a:lstStyle/>
          <a:p>
            <a:pPr algn="ctr"/>
            <a:r>
              <a:rPr lang="en-US" i="1" dirty="0" smtClean="0">
                <a:latin typeface="Constantia" pitchFamily="18" charset="0"/>
              </a:rPr>
              <a:t>Distribution Grid</a:t>
            </a:r>
            <a:endParaRPr lang="en-US" i="1" dirty="0">
              <a:latin typeface="Constantia" pitchFamily="18" charset="0"/>
            </a:endParaRPr>
          </a:p>
        </p:txBody>
      </p:sp>
      <p:sp>
        <p:nvSpPr>
          <p:cNvPr id="26" name="TextBox 33"/>
          <p:cNvSpPr txBox="1">
            <a:spLocks noChangeArrowheads="1"/>
          </p:cNvSpPr>
          <p:nvPr/>
        </p:nvSpPr>
        <p:spPr bwMode="auto">
          <a:xfrm>
            <a:off x="201850" y="895339"/>
            <a:ext cx="1444309" cy="369332"/>
          </a:xfrm>
          <a:prstGeom prst="rect">
            <a:avLst/>
          </a:prstGeom>
          <a:noFill/>
          <a:ln w="9525">
            <a:noFill/>
            <a:miter lim="800000"/>
            <a:headEnd/>
            <a:tailEnd/>
          </a:ln>
        </p:spPr>
        <p:txBody>
          <a:bodyPr wrap="square">
            <a:spAutoFit/>
          </a:bodyPr>
          <a:lstStyle/>
          <a:p>
            <a:r>
              <a:rPr lang="en-US" i="1" dirty="0" smtClean="0">
                <a:latin typeface="Constantia" pitchFamily="18" charset="0"/>
              </a:rPr>
              <a:t>Project Size</a:t>
            </a:r>
            <a:endParaRPr lang="en-US" i="1" dirty="0">
              <a:latin typeface="Constantia" pitchFamily="18" charset="0"/>
            </a:endParaRPr>
          </a:p>
        </p:txBody>
      </p:sp>
      <p:sp>
        <p:nvSpPr>
          <p:cNvPr id="24" name="TextBox 33"/>
          <p:cNvSpPr txBox="1">
            <a:spLocks noChangeArrowheads="1"/>
          </p:cNvSpPr>
          <p:nvPr/>
        </p:nvSpPr>
        <p:spPr bwMode="auto">
          <a:xfrm>
            <a:off x="824055" y="4775416"/>
            <a:ext cx="2002860" cy="369332"/>
          </a:xfrm>
          <a:prstGeom prst="rect">
            <a:avLst/>
          </a:prstGeom>
          <a:noFill/>
          <a:ln w="9525">
            <a:noFill/>
            <a:miter lim="800000"/>
            <a:headEnd/>
            <a:tailEnd/>
          </a:ln>
        </p:spPr>
        <p:txBody>
          <a:bodyPr wrap="square">
            <a:spAutoFit/>
          </a:bodyPr>
          <a:lstStyle/>
          <a:p>
            <a:pPr algn="ctr"/>
            <a:r>
              <a:rPr lang="en-US" i="1" dirty="0" smtClean="0">
                <a:latin typeface="Constantia" pitchFamily="18" charset="0"/>
              </a:rPr>
              <a:t>Behind the Meter</a:t>
            </a:r>
            <a:endParaRPr lang="en-US" i="1" dirty="0">
              <a:latin typeface="Constantia" pitchFamily="18" charset="0"/>
            </a:endParaRPr>
          </a:p>
        </p:txBody>
      </p:sp>
      <p:sp>
        <p:nvSpPr>
          <p:cNvPr id="13" name="TextBox 12"/>
          <p:cNvSpPr txBox="1"/>
          <p:nvPr/>
        </p:nvSpPr>
        <p:spPr>
          <a:xfrm>
            <a:off x="5745503" y="966753"/>
            <a:ext cx="2805191" cy="615553"/>
          </a:xfrm>
          <a:prstGeom prst="rect">
            <a:avLst/>
          </a:prstGeom>
          <a:noFill/>
        </p:spPr>
        <p:txBody>
          <a:bodyPr wrap="square" rtlCol="0">
            <a:spAutoFit/>
          </a:bodyPr>
          <a:lstStyle/>
          <a:p>
            <a:pPr algn="ctr" fontAlgn="auto">
              <a:spcBef>
                <a:spcPts val="0"/>
              </a:spcBef>
              <a:spcAft>
                <a:spcPts val="0"/>
              </a:spcAft>
              <a:defRPr/>
            </a:pPr>
            <a:r>
              <a:rPr lang="en-US" sz="2000" dirty="0"/>
              <a:t>Central Generation </a:t>
            </a:r>
          </a:p>
          <a:p>
            <a:pPr algn="ctr" fontAlgn="auto">
              <a:spcBef>
                <a:spcPts val="0"/>
              </a:spcBef>
              <a:spcAft>
                <a:spcPts val="0"/>
              </a:spcAft>
              <a:defRPr/>
            </a:pPr>
            <a:r>
              <a:rPr lang="en-US" sz="1400" dirty="0"/>
              <a:t>Serves Remote </a:t>
            </a:r>
            <a:r>
              <a:rPr lang="en-US" sz="1400" dirty="0" smtClean="0"/>
              <a:t>Loads</a:t>
            </a:r>
            <a:endParaRPr lang="en-US" sz="1400" dirty="0"/>
          </a:p>
        </p:txBody>
      </p:sp>
      <p:sp>
        <p:nvSpPr>
          <p:cNvPr id="15" name="TextBox 14"/>
          <p:cNvSpPr txBox="1"/>
          <p:nvPr/>
        </p:nvSpPr>
        <p:spPr>
          <a:xfrm>
            <a:off x="3375894" y="1883214"/>
            <a:ext cx="1963775" cy="61555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auto">
              <a:spcBef>
                <a:spcPts val="0"/>
              </a:spcBef>
              <a:spcAft>
                <a:spcPts val="0"/>
              </a:spcAft>
              <a:defRPr/>
            </a:pPr>
            <a:r>
              <a:rPr lang="en-US" sz="2000" b="1" dirty="0">
                <a:solidFill>
                  <a:schemeClr val="tx1"/>
                </a:solidFill>
              </a:rPr>
              <a:t>Wholesale DG</a:t>
            </a:r>
          </a:p>
          <a:p>
            <a:pPr algn="ctr" fontAlgn="auto">
              <a:spcBef>
                <a:spcPts val="0"/>
              </a:spcBef>
              <a:spcAft>
                <a:spcPts val="0"/>
              </a:spcAft>
              <a:defRPr/>
            </a:pPr>
            <a:r>
              <a:rPr lang="en-US" sz="1400" b="1" dirty="0">
                <a:solidFill>
                  <a:schemeClr val="tx1"/>
                </a:solidFill>
              </a:rPr>
              <a:t>Serves Local </a:t>
            </a:r>
            <a:r>
              <a:rPr lang="en-US" sz="1400" b="1" dirty="0" smtClean="0">
                <a:solidFill>
                  <a:schemeClr val="tx1"/>
                </a:solidFill>
              </a:rPr>
              <a:t>Loads</a:t>
            </a:r>
            <a:endParaRPr lang="en-US" sz="1400" b="1" dirty="0">
              <a:solidFill>
                <a:schemeClr val="tx1"/>
              </a:solidFill>
            </a:endParaRPr>
          </a:p>
        </p:txBody>
      </p:sp>
      <p:sp>
        <p:nvSpPr>
          <p:cNvPr id="27" name="TextBox 26"/>
          <p:cNvSpPr txBox="1"/>
          <p:nvPr/>
        </p:nvSpPr>
        <p:spPr>
          <a:xfrm>
            <a:off x="843495" y="3180538"/>
            <a:ext cx="1983420" cy="615553"/>
          </a:xfrm>
          <a:prstGeom prst="rect">
            <a:avLst/>
          </a:prstGeom>
          <a:noFill/>
        </p:spPr>
        <p:txBody>
          <a:bodyPr wrap="square" rtlCol="0">
            <a:spAutoFit/>
          </a:bodyPr>
          <a:lstStyle/>
          <a:p>
            <a:pPr algn="ctr" fontAlgn="auto">
              <a:spcBef>
                <a:spcPts val="0"/>
              </a:spcBef>
              <a:spcAft>
                <a:spcPts val="0"/>
              </a:spcAft>
              <a:defRPr/>
            </a:pPr>
            <a:r>
              <a:rPr lang="en-US" sz="2000" dirty="0">
                <a:ea typeface="Arial" charset="0"/>
              </a:rPr>
              <a:t>Retail DG</a:t>
            </a:r>
          </a:p>
          <a:p>
            <a:pPr algn="ctr" fontAlgn="auto">
              <a:spcBef>
                <a:spcPts val="0"/>
              </a:spcBef>
              <a:spcAft>
                <a:spcPts val="0"/>
              </a:spcAft>
              <a:defRPr/>
            </a:pPr>
            <a:r>
              <a:rPr lang="en-US" sz="1400" dirty="0">
                <a:ea typeface="Arial" charset="0"/>
              </a:rPr>
              <a:t>Serves Onsite </a:t>
            </a:r>
            <a:r>
              <a:rPr lang="en-US" sz="1400" dirty="0" smtClean="0">
                <a:ea typeface="Arial" charset="0"/>
              </a:rPr>
              <a:t>Loads</a:t>
            </a:r>
            <a:endParaRPr lang="en-US" sz="1400" dirty="0">
              <a:ea typeface="Arial" charset="0"/>
            </a:endParaRPr>
          </a:p>
        </p:txBody>
      </p:sp>
      <p:sp>
        <p:nvSpPr>
          <p:cNvPr id="28" name="TextBox 27"/>
          <p:cNvSpPr txBox="1"/>
          <p:nvPr/>
        </p:nvSpPr>
        <p:spPr>
          <a:xfrm>
            <a:off x="6088249" y="4770809"/>
            <a:ext cx="2082918" cy="646331"/>
          </a:xfrm>
          <a:prstGeom prst="rect">
            <a:avLst/>
          </a:prstGeom>
          <a:noFill/>
        </p:spPr>
        <p:txBody>
          <a:bodyPr wrap="square" rtlCol="0">
            <a:spAutoFit/>
          </a:bodyPr>
          <a:lstStyle/>
          <a:p>
            <a:pPr algn="ctr"/>
            <a:r>
              <a:rPr lang="en-US" i="1" dirty="0">
                <a:latin typeface="Constantia" pitchFamily="18" charset="0"/>
              </a:rPr>
              <a:t>Transmission </a:t>
            </a:r>
            <a:r>
              <a:rPr lang="en-US" i="1" dirty="0" smtClean="0">
                <a:latin typeface="Constantia" pitchFamily="18" charset="0"/>
              </a:rPr>
              <a:t>Grid</a:t>
            </a:r>
            <a:endParaRPr lang="en-US" i="1" dirty="0">
              <a:latin typeface="Constantia" pitchFamily="18" charset="0"/>
            </a:endParaRPr>
          </a:p>
          <a:p>
            <a:endParaRPr lang="en-US" dirty="0"/>
          </a:p>
        </p:txBody>
      </p:sp>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5840" y="5172578"/>
            <a:ext cx="833852" cy="833852"/>
          </a:xfrm>
          <a:prstGeom prst="rect">
            <a:avLst/>
          </a:prstGeom>
        </p:spPr>
      </p:pic>
      <p:pic>
        <p:nvPicPr>
          <p:cNvPr id="40" name="Picture 3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5790" y="5128783"/>
            <a:ext cx="1381760" cy="1318511"/>
          </a:xfrm>
          <a:prstGeom prst="rect">
            <a:avLst/>
          </a:prstGeom>
        </p:spPr>
      </p:pic>
      <p:sp>
        <p:nvSpPr>
          <p:cNvPr id="7" name="TextBox 6"/>
          <p:cNvSpPr txBox="1"/>
          <p:nvPr/>
        </p:nvSpPr>
        <p:spPr>
          <a:xfrm>
            <a:off x="364816" y="4007905"/>
            <a:ext cx="754143" cy="276999"/>
          </a:xfrm>
          <a:prstGeom prst="rect">
            <a:avLst/>
          </a:prstGeom>
          <a:noFill/>
        </p:spPr>
        <p:txBody>
          <a:bodyPr wrap="square" rtlCol="0">
            <a:spAutoFit/>
          </a:bodyPr>
          <a:lstStyle/>
          <a:p>
            <a:r>
              <a:rPr lang="en-US" sz="1200" dirty="0"/>
              <a:t>5</a:t>
            </a:r>
            <a:r>
              <a:rPr lang="en-US" sz="1200" dirty="0" smtClean="0"/>
              <a:t> kW</a:t>
            </a:r>
            <a:endParaRPr lang="en-US" sz="1200" dirty="0"/>
          </a:p>
        </p:txBody>
      </p:sp>
      <p:sp>
        <p:nvSpPr>
          <p:cNvPr id="25" name="TextBox 24"/>
          <p:cNvSpPr txBox="1"/>
          <p:nvPr/>
        </p:nvSpPr>
        <p:spPr>
          <a:xfrm>
            <a:off x="-121723" y="1521234"/>
            <a:ext cx="994975" cy="276999"/>
          </a:xfrm>
          <a:prstGeom prst="rect">
            <a:avLst/>
          </a:prstGeom>
          <a:noFill/>
        </p:spPr>
        <p:txBody>
          <a:bodyPr wrap="square" rtlCol="0">
            <a:spAutoFit/>
          </a:bodyPr>
          <a:lstStyle/>
          <a:p>
            <a:pPr algn="r"/>
            <a:r>
              <a:rPr lang="en-US" sz="1200" dirty="0" smtClean="0"/>
              <a:t>50+ MW</a:t>
            </a:r>
            <a:endParaRPr lang="en-US" sz="1200" dirty="0"/>
          </a:p>
        </p:txBody>
      </p:sp>
      <p:sp>
        <p:nvSpPr>
          <p:cNvPr id="30" name="TextBox 29"/>
          <p:cNvSpPr txBox="1"/>
          <p:nvPr/>
        </p:nvSpPr>
        <p:spPr>
          <a:xfrm>
            <a:off x="186172" y="2737233"/>
            <a:ext cx="754143" cy="276999"/>
          </a:xfrm>
          <a:prstGeom prst="rect">
            <a:avLst/>
          </a:prstGeom>
          <a:noFill/>
        </p:spPr>
        <p:txBody>
          <a:bodyPr wrap="square" rtlCol="0">
            <a:spAutoFit/>
          </a:bodyPr>
          <a:lstStyle/>
          <a:p>
            <a:r>
              <a:rPr lang="en-US" sz="1200" dirty="0" smtClean="0"/>
              <a:t>500 kW</a:t>
            </a:r>
            <a:endParaRPr lang="en-US" sz="1200" dirty="0"/>
          </a:p>
        </p:txBody>
      </p:sp>
      <p:pic>
        <p:nvPicPr>
          <p:cNvPr id="8" name="Picture 7" descr="d-grid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22989" y="5187081"/>
            <a:ext cx="864347" cy="838595"/>
          </a:xfrm>
          <a:prstGeom prst="rect">
            <a:avLst/>
          </a:prstGeom>
        </p:spPr>
      </p:pic>
      <p:pic>
        <p:nvPicPr>
          <p:cNvPr id="5" name="Picture 4" descr="edmonton_alberta_canada_wooden_power_pole_with_a_transformer_1877346.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820720" y="5161629"/>
            <a:ext cx="966612" cy="885947"/>
          </a:xfrm>
          <a:prstGeom prst="rect">
            <a:avLst/>
          </a:prstGeom>
        </p:spPr>
      </p:pic>
      <p:sp>
        <p:nvSpPr>
          <p:cNvPr id="31" name="Oval 30"/>
          <p:cNvSpPr/>
          <p:nvPr/>
        </p:nvSpPr>
        <p:spPr bwMode="auto">
          <a:xfrm>
            <a:off x="2704794" y="1836331"/>
            <a:ext cx="3294559" cy="1973528"/>
          </a:xfrm>
          <a:prstGeom prst="ellipse">
            <a:avLst/>
          </a:prstGeom>
          <a:noFill/>
          <a:ln w="57150">
            <a:solidFill>
              <a:srgbClr val="66FF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24973935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Office Them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19691</TotalTime>
  <Words>4152</Words>
  <Application>Microsoft Macintosh PowerPoint</Application>
  <PresentationFormat>On-screen Show (4:3)</PresentationFormat>
  <Paragraphs>471</Paragraphs>
  <Slides>33</Slides>
  <Notes>21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1_Office Theme</vt:lpstr>
      <vt:lpstr>PowerPoint Presentation</vt:lpstr>
      <vt:lpstr>Clean Coalition Mission</vt:lpstr>
      <vt:lpstr>Clean Coalition Vision: Clean Local Energy</vt:lpstr>
      <vt:lpstr>Clean Coalition technical &amp; project expertise</vt:lpstr>
      <vt:lpstr>What is a Community Microgrid?</vt:lpstr>
      <vt:lpstr>Community Microgrid benefits</vt:lpstr>
      <vt:lpstr>Community Microgrids in Six Steps</vt:lpstr>
      <vt:lpstr>Deployment Planning - Long Island example</vt:lpstr>
      <vt:lpstr>Wholesale DG is the Critical &amp; Missing Segment</vt:lpstr>
      <vt:lpstr>Scaling local renewables achieves cost-effectiveness</vt:lpstr>
      <vt:lpstr>German solar is mostly local (on rooftops)</vt:lpstr>
      <vt:lpstr>German rooftop solar is 5 to 7 cents/kWh today</vt:lpstr>
      <vt:lpstr>South Fork Transmission System</vt:lpstr>
      <vt:lpstr>South Fork – Forecasted Deficiency</vt:lpstr>
      <vt:lpstr>Why is energy storage important to PSEG Long Island?</vt:lpstr>
      <vt:lpstr>Community Microgrids start with Goals</vt:lpstr>
      <vt:lpstr>PowerPoint Presentation</vt:lpstr>
      <vt:lpstr>Peek at the Future of Community Microgrid areas</vt:lpstr>
      <vt:lpstr>PowerPoint Presentation</vt:lpstr>
      <vt:lpstr>Community Microgrids start with Goals</vt:lpstr>
      <vt:lpstr>Baseline vs DER Optimization with Advanced Inverters</vt:lpstr>
      <vt:lpstr>Siting Considerations are Critical</vt:lpstr>
      <vt:lpstr>Solar Siting Survey for SCE Preferred Resources Pilot</vt:lpstr>
      <vt:lpstr>SCE PRP Solar Siting Survey summary</vt:lpstr>
      <vt:lpstr>Benefits Matter - Hunters Point example</vt:lpstr>
      <vt:lpstr>Hunters Point CMP Benefits from 50 MW New PV</vt:lpstr>
      <vt:lpstr>Cubberley Solar Emergency Microgrid</vt:lpstr>
      <vt:lpstr>PowerPoint Presentation</vt:lpstr>
      <vt:lpstr>Peninsula Advance Energy Community (PAEC)</vt:lpstr>
      <vt:lpstr>PAEC Geography</vt:lpstr>
      <vt:lpstr>PAEC Core Tasks</vt:lpstr>
      <vt:lpstr>Atherton Civic Center Showcase</vt:lpstr>
      <vt:lpstr>PAEC Collaborators – So Far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Access Charges</dc:title>
  <dc:creator>Brian Korpics</dc:creator>
  <cp:lastModifiedBy>Tyler Lewis</cp:lastModifiedBy>
  <cp:revision>195</cp:revision>
  <cp:lastPrinted>2016-03-22T22:00:05Z</cp:lastPrinted>
  <dcterms:created xsi:type="dcterms:W3CDTF">2015-09-18T19:53:37Z</dcterms:created>
  <dcterms:modified xsi:type="dcterms:W3CDTF">2016-06-10T15:03:13Z</dcterms:modified>
</cp:coreProperties>
</file>