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rts/chart1.xml" ContentType="application/vnd.openxmlformats-officedocument.drawingml.chart+xml"/>
  <Override PartName="/ppt/notesSlides/notesSlide10.xml" ContentType="application/vnd.openxmlformats-officedocument.presentationml.notesSlide+xml"/>
  <Override PartName="/ppt/charts/chart2.xml" ContentType="application/vnd.openxmlformats-officedocument.drawingml.chart+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5"/>
  </p:notesMasterIdLst>
  <p:handoutMasterIdLst>
    <p:handoutMasterId r:id="rId36"/>
  </p:handoutMasterIdLst>
  <p:sldIdLst>
    <p:sldId id="328" r:id="rId2"/>
    <p:sldId id="522" r:id="rId3"/>
    <p:sldId id="502" r:id="rId4"/>
    <p:sldId id="524" r:id="rId5"/>
    <p:sldId id="515" r:id="rId6"/>
    <p:sldId id="516" r:id="rId7"/>
    <p:sldId id="517" r:id="rId8"/>
    <p:sldId id="513" r:id="rId9"/>
    <p:sldId id="519" r:id="rId10"/>
    <p:sldId id="520" r:id="rId11"/>
    <p:sldId id="492" r:id="rId12"/>
    <p:sldId id="496" r:id="rId13"/>
    <p:sldId id="497" r:id="rId14"/>
    <p:sldId id="500" r:id="rId15"/>
    <p:sldId id="521" r:id="rId16"/>
    <p:sldId id="499" r:id="rId17"/>
    <p:sldId id="501" r:id="rId18"/>
    <p:sldId id="493" r:id="rId19"/>
    <p:sldId id="498" r:id="rId20"/>
    <p:sldId id="494" r:id="rId21"/>
    <p:sldId id="503" r:id="rId22"/>
    <p:sldId id="508" r:id="rId23"/>
    <p:sldId id="506" r:id="rId24"/>
    <p:sldId id="507" r:id="rId25"/>
    <p:sldId id="518" r:id="rId26"/>
    <p:sldId id="523" r:id="rId27"/>
    <p:sldId id="514" r:id="rId28"/>
    <p:sldId id="509" r:id="rId29"/>
    <p:sldId id="510" r:id="rId30"/>
    <p:sldId id="512" r:id="rId31"/>
    <p:sldId id="511" r:id="rId32"/>
    <p:sldId id="504" r:id="rId33"/>
    <p:sldId id="505" r:id="rId34"/>
  </p:sldIdLst>
  <p:sldSz cx="9144000" cy="6858000" type="screen4x3"/>
  <p:notesSz cx="7077075" cy="9363075"/>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osana Francescato" initials="RF" lastIdx="2" clrIdx="0"/>
</p:cmAuthorLst>
</file>

<file path=ppt/presProps.xml><?xml version="1.0" encoding="utf-8"?>
<p:presentationPr xmlns:a="http://schemas.openxmlformats.org/drawingml/2006/main" xmlns:r="http://schemas.openxmlformats.org/officeDocument/2006/relationships" xmlns:p="http://schemas.openxmlformats.org/presentationml/2006/main">
  <p:prnPr prnWhat="handouts2" clrMode="gray" frameSlides="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9FF"/>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4146" autoAdjust="0"/>
    <p:restoredTop sz="91155" autoAdjust="0"/>
  </p:normalViewPr>
  <p:slideViewPr>
    <p:cSldViewPr snapToGrid="0" snapToObjects="1">
      <p:cViewPr varScale="1">
        <p:scale>
          <a:sx n="89" d="100"/>
          <a:sy n="89" d="100"/>
        </p:scale>
        <p:origin x="648" y="78"/>
      </p:cViewPr>
      <p:guideLst>
        <p:guide orient="horz" pos="2160"/>
        <p:guide pos="2880"/>
      </p:guideLst>
    </p:cSldViewPr>
  </p:slideViewPr>
  <p:notesTextViewPr>
    <p:cViewPr>
      <p:scale>
        <a:sx n="100" d="100"/>
        <a:sy n="100" d="100"/>
      </p:scale>
      <p:origin x="0" y="0"/>
    </p:cViewPr>
  </p:notesTextViewPr>
  <p:sorterViewPr>
    <p:cViewPr varScale="1">
      <p:scale>
        <a:sx n="1" d="1"/>
        <a:sy n="1" d="1"/>
      </p:scale>
      <p:origin x="0" y="-213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commentAuthors" Target="commentAuthors.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1" Type="http://schemas.openxmlformats.org/officeDocument/2006/relationships/oleObject" Target="file:///C:\Users\Johnathon\Downloads\Copy%20of%20german%20pv%202010%20data%20analysis%20v2%20short%20(3).xls"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15"/>
      <c:rotY val="20"/>
      <c:depthPercent val="100"/>
      <c:rAngAx val="1"/>
    </c:view3D>
    <c:floor>
      <c:thickness val="0"/>
    </c:floor>
    <c:sideWall>
      <c:thickness val="0"/>
    </c:sideWall>
    <c:backWall>
      <c:thickness val="0"/>
    </c:backWall>
    <c:plotArea>
      <c:layout/>
      <c:bar3DChart>
        <c:barDir val="col"/>
        <c:grouping val="clustered"/>
        <c:varyColors val="0"/>
        <c:ser>
          <c:idx val="0"/>
          <c:order val="0"/>
          <c:tx>
            <c:strRef>
              <c:f>Sheet1!$A$2</c:f>
              <c:strCache>
                <c:ptCount val="1"/>
                <c:pt idx="0">
                  <c:v>California</c:v>
                </c:pt>
              </c:strCache>
            </c:strRef>
          </c:tx>
          <c:spPr>
            <a:solidFill>
              <a:srgbClr val="FF0000"/>
            </a:solidFill>
            <a:ln w="3175">
              <a:solidFill>
                <a:sysClr val="windowText" lastClr="000000"/>
              </a:solidFill>
            </a:ln>
          </c:spPr>
          <c:invertIfNegative val="0"/>
          <c:cat>
            <c:numRef>
              <c:f>Sheet1!$B$1:$I$1</c:f>
              <c:numCache>
                <c:formatCode>General</c:formatCode>
                <c:ptCount val="8"/>
                <c:pt idx="0">
                  <c:v>2002</c:v>
                </c:pt>
                <c:pt idx="1">
                  <c:v>2006</c:v>
                </c:pt>
                <c:pt idx="2">
                  <c:v>2007</c:v>
                </c:pt>
                <c:pt idx="3">
                  <c:v>2008</c:v>
                </c:pt>
                <c:pt idx="4">
                  <c:v>2009</c:v>
                </c:pt>
                <c:pt idx="5">
                  <c:v>2010</c:v>
                </c:pt>
                <c:pt idx="6">
                  <c:v>2011</c:v>
                </c:pt>
                <c:pt idx="7">
                  <c:v>2012</c:v>
                </c:pt>
              </c:numCache>
            </c:numRef>
          </c:cat>
          <c:val>
            <c:numRef>
              <c:f>Sheet1!$B$2:$I$2</c:f>
              <c:numCache>
                <c:formatCode>_(* #,##0_);_(* \(#,##0\);_(* "-"??_);_(@_)</c:formatCode>
                <c:ptCount val="8"/>
                <c:pt idx="0">
                  <c:v>450</c:v>
                </c:pt>
                <c:pt idx="1">
                  <c:v>550</c:v>
                </c:pt>
                <c:pt idx="2">
                  <c:v>610</c:v>
                </c:pt>
                <c:pt idx="3">
                  <c:v>770</c:v>
                </c:pt>
                <c:pt idx="4">
                  <c:v>990</c:v>
                </c:pt>
                <c:pt idx="5">
                  <c:v>1290</c:v>
                </c:pt>
                <c:pt idx="6">
                  <c:v>1832</c:v>
                </c:pt>
                <c:pt idx="7">
                  <c:v>2877</c:v>
                </c:pt>
              </c:numCache>
            </c:numRef>
          </c:val>
          <c:extLst>
            <c:ext xmlns:c16="http://schemas.microsoft.com/office/drawing/2014/chart" uri="{C3380CC4-5D6E-409C-BE32-E72D297353CC}">
              <c16:uniqueId val="{00000000-54FD-43F2-A205-C10669375937}"/>
            </c:ext>
          </c:extLst>
        </c:ser>
        <c:ser>
          <c:idx val="1"/>
          <c:order val="1"/>
          <c:tx>
            <c:strRef>
              <c:f>Sheet1!$A$3</c:f>
              <c:strCache>
                <c:ptCount val="1"/>
                <c:pt idx="0">
                  <c:v>Germany</c:v>
                </c:pt>
              </c:strCache>
            </c:strRef>
          </c:tx>
          <c:spPr>
            <a:solidFill>
              <a:srgbClr val="66FF33"/>
            </a:solidFill>
            <a:ln w="3175">
              <a:solidFill>
                <a:sysClr val="windowText" lastClr="000000"/>
              </a:solidFill>
            </a:ln>
          </c:spPr>
          <c:invertIfNegative val="0"/>
          <c:cat>
            <c:numRef>
              <c:f>Sheet1!$B$1:$I$1</c:f>
              <c:numCache>
                <c:formatCode>General</c:formatCode>
                <c:ptCount val="8"/>
                <c:pt idx="0">
                  <c:v>2002</c:v>
                </c:pt>
                <c:pt idx="1">
                  <c:v>2006</c:v>
                </c:pt>
                <c:pt idx="2">
                  <c:v>2007</c:v>
                </c:pt>
                <c:pt idx="3">
                  <c:v>2008</c:v>
                </c:pt>
                <c:pt idx="4">
                  <c:v>2009</c:v>
                </c:pt>
                <c:pt idx="5">
                  <c:v>2010</c:v>
                </c:pt>
                <c:pt idx="6">
                  <c:v>2011</c:v>
                </c:pt>
                <c:pt idx="7">
                  <c:v>2012</c:v>
                </c:pt>
              </c:numCache>
            </c:numRef>
          </c:cat>
          <c:val>
            <c:numRef>
              <c:f>Sheet1!$B$3:$I$3</c:f>
              <c:numCache>
                <c:formatCode>_(* #,##0_);_(* \(#,##0\);_(* "-"??_);_(@_)</c:formatCode>
                <c:ptCount val="8"/>
                <c:pt idx="0">
                  <c:v>296</c:v>
                </c:pt>
                <c:pt idx="1">
                  <c:v>2899</c:v>
                </c:pt>
                <c:pt idx="2">
                  <c:v>4170</c:v>
                </c:pt>
                <c:pt idx="3">
                  <c:v>6120</c:v>
                </c:pt>
                <c:pt idx="4">
                  <c:v>10566</c:v>
                </c:pt>
                <c:pt idx="5">
                  <c:v>17554</c:v>
                </c:pt>
                <c:pt idx="6">
                  <c:v>25039</c:v>
                </c:pt>
                <c:pt idx="7">
                  <c:v>32643</c:v>
                </c:pt>
              </c:numCache>
            </c:numRef>
          </c:val>
          <c:extLst>
            <c:ext xmlns:c16="http://schemas.microsoft.com/office/drawing/2014/chart" uri="{C3380CC4-5D6E-409C-BE32-E72D297353CC}">
              <c16:uniqueId val="{00000001-54FD-43F2-A205-C10669375937}"/>
            </c:ext>
          </c:extLst>
        </c:ser>
        <c:dLbls>
          <c:showLegendKey val="0"/>
          <c:showVal val="0"/>
          <c:showCatName val="0"/>
          <c:showSerName val="0"/>
          <c:showPercent val="0"/>
          <c:showBubbleSize val="0"/>
        </c:dLbls>
        <c:gapWidth val="150"/>
        <c:shape val="box"/>
        <c:axId val="445255680"/>
        <c:axId val="447323408"/>
        <c:axId val="0"/>
      </c:bar3DChart>
      <c:catAx>
        <c:axId val="445255680"/>
        <c:scaling>
          <c:orientation val="minMax"/>
        </c:scaling>
        <c:delete val="0"/>
        <c:axPos val="b"/>
        <c:numFmt formatCode="General" sourceLinked="1"/>
        <c:majorTickMark val="out"/>
        <c:minorTickMark val="none"/>
        <c:tickLblPos val="nextTo"/>
        <c:crossAx val="447323408"/>
        <c:crosses val="autoZero"/>
        <c:auto val="1"/>
        <c:lblAlgn val="ctr"/>
        <c:lblOffset val="100"/>
        <c:noMultiLvlLbl val="0"/>
      </c:catAx>
      <c:valAx>
        <c:axId val="447323408"/>
        <c:scaling>
          <c:orientation val="minMax"/>
        </c:scaling>
        <c:delete val="0"/>
        <c:axPos val="l"/>
        <c:majorGridlines/>
        <c:numFmt formatCode="_(* #,##0_);_(* \(#,##0\);_(* &quot;-&quot;??_);_(@_)" sourceLinked="1"/>
        <c:majorTickMark val="out"/>
        <c:minorTickMark val="none"/>
        <c:tickLblPos val="nextTo"/>
        <c:txPr>
          <a:bodyPr/>
          <a:lstStyle/>
          <a:p>
            <a:pPr>
              <a:defRPr sz="1200"/>
            </a:pPr>
            <a:endParaRPr lang="en-US"/>
          </a:p>
        </c:txPr>
        <c:crossAx val="445255680"/>
        <c:crosses val="autoZero"/>
        <c:crossBetween val="between"/>
      </c:valAx>
    </c:plotArea>
    <c:legend>
      <c:legendPos val="r"/>
      <c:layout>
        <c:manualLayout>
          <c:xMode val="edge"/>
          <c:yMode val="edge"/>
          <c:x val="0.8624008005414"/>
          <c:y val="0.44750968538221703"/>
          <c:w val="0.12749024370904399"/>
          <c:h val="0.104980629235569"/>
        </c:manualLayout>
      </c:layout>
      <c:overlay val="0"/>
      <c:txPr>
        <a:bodyPr/>
        <a:lstStyle/>
        <a:p>
          <a:pPr>
            <a:defRPr sz="1200"/>
          </a:pPr>
          <a:endParaRPr lang="en-US"/>
        </a:p>
      </c:txPr>
    </c:legend>
    <c:plotVisOnly val="1"/>
    <c:dispBlanksAs val="gap"/>
    <c:showDLblsOverMax val="0"/>
  </c:chart>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sz="2000" u="sng" dirty="0"/>
              <a:t>German Solar Capacity Installed through 2012</a:t>
            </a:r>
          </a:p>
        </c:rich>
      </c:tx>
      <c:overlay val="0"/>
      <c:spPr>
        <a:noFill/>
        <a:ln w="25400">
          <a:noFill/>
        </a:ln>
      </c:spPr>
    </c:title>
    <c:autoTitleDeleted val="0"/>
    <c:view3D>
      <c:rotX val="15"/>
      <c:rotY val="20"/>
      <c:depthPercent val="100"/>
      <c:rAngAx val="1"/>
    </c:view3D>
    <c:floor>
      <c:thickness val="0"/>
    </c:floor>
    <c:sideWall>
      <c:thickness val="0"/>
    </c:sideWall>
    <c:backWall>
      <c:thickness val="0"/>
    </c:backWall>
    <c:plotArea>
      <c:layout>
        <c:manualLayout>
          <c:layoutTarget val="inner"/>
          <c:xMode val="edge"/>
          <c:yMode val="edge"/>
          <c:x val="0.116924978127734"/>
          <c:y val="0.12299465240642"/>
          <c:w val="0.856509623797025"/>
          <c:h val="0.78319959085996405"/>
        </c:manualLayout>
      </c:layout>
      <c:bar3DChart>
        <c:barDir val="col"/>
        <c:grouping val="clustered"/>
        <c:varyColors val="0"/>
        <c:ser>
          <c:idx val="0"/>
          <c:order val="0"/>
          <c:invertIfNegative val="0"/>
          <c:cat>
            <c:strRef>
              <c:f>summary!$B$8:$B$12</c:f>
              <c:strCache>
                <c:ptCount val="5"/>
                <c:pt idx="0">
                  <c:v>up to 10 kW</c:v>
                </c:pt>
                <c:pt idx="1">
                  <c:v>10 to 30 kW</c:v>
                </c:pt>
                <c:pt idx="2">
                  <c:v>30 to 100 kW</c:v>
                </c:pt>
                <c:pt idx="3">
                  <c:v>100 kW to 1 MW</c:v>
                </c:pt>
                <c:pt idx="4">
                  <c:v>over 1 MW</c:v>
                </c:pt>
              </c:strCache>
            </c:strRef>
          </c:cat>
          <c:val>
            <c:numRef>
              <c:f>summary!$C$8:$C$12</c:f>
              <c:numCache>
                <c:formatCode>_(* #,##0_);_(* \(#,##0\);_(* "-"??_);_(@_)</c:formatCode>
                <c:ptCount val="5"/>
                <c:pt idx="0">
                  <c:v>688186.15100002754</c:v>
                </c:pt>
                <c:pt idx="1">
                  <c:v>1928885.67599999</c:v>
                </c:pt>
                <c:pt idx="2">
                  <c:v>1721968.95</c:v>
                </c:pt>
                <c:pt idx="3">
                  <c:v>1665573.7239999999</c:v>
                </c:pt>
                <c:pt idx="4">
                  <c:v>1403664.8659999999</c:v>
                </c:pt>
              </c:numCache>
            </c:numRef>
          </c:val>
          <c:extLst>
            <c:ext xmlns:c16="http://schemas.microsoft.com/office/drawing/2014/chart" uri="{C3380CC4-5D6E-409C-BE32-E72D297353CC}">
              <c16:uniqueId val="{00000000-D753-402A-8E17-68F30E5EA77D}"/>
            </c:ext>
          </c:extLst>
        </c:ser>
        <c:dLbls>
          <c:showLegendKey val="0"/>
          <c:showVal val="0"/>
          <c:showCatName val="0"/>
          <c:showSerName val="0"/>
          <c:showPercent val="0"/>
          <c:showBubbleSize val="0"/>
        </c:dLbls>
        <c:gapWidth val="150"/>
        <c:shape val="box"/>
        <c:axId val="490834864"/>
        <c:axId val="513640688"/>
        <c:axId val="0"/>
      </c:bar3DChart>
      <c:catAx>
        <c:axId val="490834864"/>
        <c:scaling>
          <c:orientation val="minMax"/>
        </c:scaling>
        <c:delete val="0"/>
        <c:axPos val="b"/>
        <c:numFmt formatCode="General" sourceLinked="1"/>
        <c:majorTickMark val="out"/>
        <c:minorTickMark val="none"/>
        <c:tickLblPos val="nextTo"/>
        <c:txPr>
          <a:bodyPr/>
          <a:lstStyle/>
          <a:p>
            <a:pPr>
              <a:defRPr sz="1400"/>
            </a:pPr>
            <a:endParaRPr lang="en-US"/>
          </a:p>
        </c:txPr>
        <c:crossAx val="513640688"/>
        <c:crosses val="autoZero"/>
        <c:auto val="1"/>
        <c:lblAlgn val="ctr"/>
        <c:lblOffset val="100"/>
        <c:noMultiLvlLbl val="0"/>
      </c:catAx>
      <c:valAx>
        <c:axId val="513640688"/>
        <c:scaling>
          <c:orientation val="minMax"/>
        </c:scaling>
        <c:delete val="0"/>
        <c:axPos val="l"/>
        <c:majorGridlines/>
        <c:title>
          <c:tx>
            <c:rich>
              <a:bodyPr rot="-5400000" vert="horz"/>
              <a:lstStyle/>
              <a:p>
                <a:pPr>
                  <a:defRPr sz="1200" b="0"/>
                </a:pPr>
                <a:r>
                  <a:rPr lang="en-US" sz="1600" b="0" dirty="0"/>
                  <a:t>MW</a:t>
                </a:r>
              </a:p>
            </c:rich>
          </c:tx>
          <c:layout>
            <c:manualLayout>
              <c:xMode val="edge"/>
              <c:yMode val="edge"/>
              <c:x val="2.4412182852143499E-2"/>
              <c:y val="0.51954543397592501"/>
            </c:manualLayout>
          </c:layout>
          <c:overlay val="0"/>
          <c:spPr>
            <a:noFill/>
            <a:ln w="25400">
              <a:noFill/>
            </a:ln>
          </c:spPr>
        </c:title>
        <c:numFmt formatCode="_(* #,##0_);_(* \(#,##0\);_(* &quot;-&quot;??_);_(@_)" sourceLinked="1"/>
        <c:majorTickMark val="out"/>
        <c:minorTickMark val="none"/>
        <c:tickLblPos val="nextTo"/>
        <c:txPr>
          <a:bodyPr/>
          <a:lstStyle/>
          <a:p>
            <a:pPr>
              <a:defRPr sz="1400"/>
            </a:pPr>
            <a:endParaRPr lang="en-US"/>
          </a:p>
        </c:txPr>
        <c:crossAx val="490834864"/>
        <c:crosses val="autoZero"/>
        <c:crossBetween val="between"/>
        <c:dispUnits>
          <c:builtInUnit val="thousands"/>
        </c:dispUnits>
      </c:valAx>
      <c:spPr>
        <a:noFill/>
        <a:ln w="25400">
          <a:noFill/>
        </a:ln>
      </c:spPr>
    </c:plotArea>
    <c:plotVisOnly val="1"/>
    <c:dispBlanksAs val="gap"/>
    <c:showDLblsOverMax val="0"/>
  </c:chart>
  <c:externalData r:id="rId1">
    <c:autoUpdate val="0"/>
  </c:externalData>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066733" cy="468154"/>
          </a:xfrm>
          <a:prstGeom prst="rect">
            <a:avLst/>
          </a:prstGeom>
        </p:spPr>
        <p:txBody>
          <a:bodyPr vert="horz" lIns="93936" tIns="46968" rIns="93936" bIns="46968" rtlCol="0"/>
          <a:lstStyle>
            <a:lvl1pPr algn="l">
              <a:defRPr sz="1200"/>
            </a:lvl1pPr>
          </a:lstStyle>
          <a:p>
            <a:endParaRPr lang="en-US"/>
          </a:p>
        </p:txBody>
      </p:sp>
      <p:sp>
        <p:nvSpPr>
          <p:cNvPr id="3" name="Date Placeholder 2"/>
          <p:cNvSpPr>
            <a:spLocks noGrp="1"/>
          </p:cNvSpPr>
          <p:nvPr>
            <p:ph type="dt" sz="quarter" idx="1"/>
          </p:nvPr>
        </p:nvSpPr>
        <p:spPr>
          <a:xfrm>
            <a:off x="4008706" y="0"/>
            <a:ext cx="3066733" cy="468154"/>
          </a:xfrm>
          <a:prstGeom prst="rect">
            <a:avLst/>
          </a:prstGeom>
        </p:spPr>
        <p:txBody>
          <a:bodyPr vert="horz" lIns="93936" tIns="46968" rIns="93936" bIns="46968" rtlCol="0"/>
          <a:lstStyle>
            <a:lvl1pPr algn="r">
              <a:defRPr sz="1200"/>
            </a:lvl1pPr>
          </a:lstStyle>
          <a:p>
            <a:fld id="{7753DB00-E5E7-FE4C-82FA-41858B8BB508}" type="datetimeFigureOut">
              <a:rPr lang="en-US" smtClean="0"/>
              <a:pPr/>
              <a:t>2018-02-27</a:t>
            </a:fld>
            <a:endParaRPr lang="en-US"/>
          </a:p>
        </p:txBody>
      </p:sp>
      <p:sp>
        <p:nvSpPr>
          <p:cNvPr id="4" name="Footer Placeholder 3"/>
          <p:cNvSpPr>
            <a:spLocks noGrp="1"/>
          </p:cNvSpPr>
          <p:nvPr>
            <p:ph type="ftr" sz="quarter" idx="2"/>
          </p:nvPr>
        </p:nvSpPr>
        <p:spPr>
          <a:xfrm>
            <a:off x="1" y="8893296"/>
            <a:ext cx="3066733" cy="468154"/>
          </a:xfrm>
          <a:prstGeom prst="rect">
            <a:avLst/>
          </a:prstGeom>
        </p:spPr>
        <p:txBody>
          <a:bodyPr vert="horz" lIns="93936" tIns="46968" rIns="93936" bIns="46968" rtlCol="0" anchor="b"/>
          <a:lstStyle>
            <a:lvl1pPr algn="l">
              <a:defRPr sz="1200"/>
            </a:lvl1pPr>
          </a:lstStyle>
          <a:p>
            <a:endParaRPr lang="en-US"/>
          </a:p>
        </p:txBody>
      </p:sp>
      <p:sp>
        <p:nvSpPr>
          <p:cNvPr id="5" name="Slide Number Placeholder 4"/>
          <p:cNvSpPr>
            <a:spLocks noGrp="1"/>
          </p:cNvSpPr>
          <p:nvPr>
            <p:ph type="sldNum" sz="quarter" idx="3"/>
          </p:nvPr>
        </p:nvSpPr>
        <p:spPr>
          <a:xfrm>
            <a:off x="4008706" y="8893296"/>
            <a:ext cx="3066733" cy="468154"/>
          </a:xfrm>
          <a:prstGeom prst="rect">
            <a:avLst/>
          </a:prstGeom>
        </p:spPr>
        <p:txBody>
          <a:bodyPr vert="horz" lIns="93936" tIns="46968" rIns="93936" bIns="46968" rtlCol="0" anchor="b"/>
          <a:lstStyle>
            <a:lvl1pPr algn="r">
              <a:defRPr sz="1200"/>
            </a:lvl1pPr>
          </a:lstStyle>
          <a:p>
            <a:fld id="{3173F42F-5DDD-5940-934A-6CC8FC553EAC}" type="slidenum">
              <a:rPr lang="en-US" smtClean="0"/>
              <a:pPr/>
              <a:t>‹#›</a:t>
            </a:fld>
            <a:endParaRPr lang="en-US"/>
          </a:p>
        </p:txBody>
      </p:sp>
    </p:spTree>
    <p:extLst>
      <p:ext uri="{BB962C8B-B14F-4D97-AF65-F5344CB8AC3E}">
        <p14:creationId xmlns:p14="http://schemas.microsoft.com/office/powerpoint/2010/main" val="234433986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066733" cy="468154"/>
          </a:xfrm>
          <a:prstGeom prst="rect">
            <a:avLst/>
          </a:prstGeom>
        </p:spPr>
        <p:txBody>
          <a:bodyPr vert="horz" lIns="93936" tIns="46968" rIns="93936" bIns="46968" rtlCol="0"/>
          <a:lstStyle>
            <a:lvl1pPr algn="l">
              <a:defRPr sz="1200"/>
            </a:lvl1pPr>
          </a:lstStyle>
          <a:p>
            <a:endParaRPr lang="en-US"/>
          </a:p>
        </p:txBody>
      </p:sp>
      <p:sp>
        <p:nvSpPr>
          <p:cNvPr id="3" name="Date Placeholder 2"/>
          <p:cNvSpPr>
            <a:spLocks noGrp="1"/>
          </p:cNvSpPr>
          <p:nvPr>
            <p:ph type="dt" idx="1"/>
          </p:nvPr>
        </p:nvSpPr>
        <p:spPr>
          <a:xfrm>
            <a:off x="4008706" y="0"/>
            <a:ext cx="3066733" cy="468154"/>
          </a:xfrm>
          <a:prstGeom prst="rect">
            <a:avLst/>
          </a:prstGeom>
        </p:spPr>
        <p:txBody>
          <a:bodyPr vert="horz" lIns="93936" tIns="46968" rIns="93936" bIns="46968" rtlCol="0"/>
          <a:lstStyle>
            <a:lvl1pPr algn="r">
              <a:defRPr sz="1200"/>
            </a:lvl1pPr>
          </a:lstStyle>
          <a:p>
            <a:fld id="{A61119C3-2D3A-D44F-8A94-02150682CDBD}" type="datetimeFigureOut">
              <a:rPr lang="en-US" smtClean="0"/>
              <a:pPr/>
              <a:t>2018-02-27</a:t>
            </a:fld>
            <a:endParaRPr lang="en-US"/>
          </a:p>
        </p:txBody>
      </p:sp>
      <p:sp>
        <p:nvSpPr>
          <p:cNvPr id="4" name="Slide Image Placeholder 3"/>
          <p:cNvSpPr>
            <a:spLocks noGrp="1" noRot="1" noChangeAspect="1"/>
          </p:cNvSpPr>
          <p:nvPr>
            <p:ph type="sldImg" idx="2"/>
          </p:nvPr>
        </p:nvSpPr>
        <p:spPr>
          <a:xfrm>
            <a:off x="1198563" y="701675"/>
            <a:ext cx="4679950" cy="3511550"/>
          </a:xfrm>
          <a:prstGeom prst="rect">
            <a:avLst/>
          </a:prstGeom>
          <a:noFill/>
          <a:ln w="12700">
            <a:solidFill>
              <a:prstClr val="black"/>
            </a:solidFill>
          </a:ln>
        </p:spPr>
        <p:txBody>
          <a:bodyPr vert="horz" lIns="93936" tIns="46968" rIns="93936" bIns="46968" rtlCol="0" anchor="ctr"/>
          <a:lstStyle/>
          <a:p>
            <a:endParaRPr lang="en-US"/>
          </a:p>
        </p:txBody>
      </p:sp>
      <p:sp>
        <p:nvSpPr>
          <p:cNvPr id="5" name="Notes Placeholder 4"/>
          <p:cNvSpPr>
            <a:spLocks noGrp="1"/>
          </p:cNvSpPr>
          <p:nvPr>
            <p:ph type="body" sz="quarter" idx="3"/>
          </p:nvPr>
        </p:nvSpPr>
        <p:spPr>
          <a:xfrm>
            <a:off x="707708" y="4447461"/>
            <a:ext cx="5661660" cy="4213384"/>
          </a:xfrm>
          <a:prstGeom prst="rect">
            <a:avLst/>
          </a:prstGeom>
        </p:spPr>
        <p:txBody>
          <a:bodyPr vert="horz" lIns="93936" tIns="46968" rIns="93936" bIns="46968"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1" y="8893296"/>
            <a:ext cx="3066733" cy="468154"/>
          </a:xfrm>
          <a:prstGeom prst="rect">
            <a:avLst/>
          </a:prstGeom>
        </p:spPr>
        <p:txBody>
          <a:bodyPr vert="horz" lIns="93936" tIns="46968" rIns="93936" bIns="46968" rtlCol="0" anchor="b"/>
          <a:lstStyle>
            <a:lvl1pPr algn="l">
              <a:defRPr sz="1200"/>
            </a:lvl1pPr>
          </a:lstStyle>
          <a:p>
            <a:endParaRPr lang="en-US"/>
          </a:p>
        </p:txBody>
      </p:sp>
      <p:sp>
        <p:nvSpPr>
          <p:cNvPr id="7" name="Slide Number Placeholder 6"/>
          <p:cNvSpPr>
            <a:spLocks noGrp="1"/>
          </p:cNvSpPr>
          <p:nvPr>
            <p:ph type="sldNum" sz="quarter" idx="5"/>
          </p:nvPr>
        </p:nvSpPr>
        <p:spPr>
          <a:xfrm>
            <a:off x="4008706" y="8893296"/>
            <a:ext cx="3066733" cy="468154"/>
          </a:xfrm>
          <a:prstGeom prst="rect">
            <a:avLst/>
          </a:prstGeom>
        </p:spPr>
        <p:txBody>
          <a:bodyPr vert="horz" lIns="93936" tIns="46968" rIns="93936" bIns="46968" rtlCol="0" anchor="b"/>
          <a:lstStyle>
            <a:lvl1pPr algn="r">
              <a:defRPr sz="1200"/>
            </a:lvl1pPr>
          </a:lstStyle>
          <a:p>
            <a:fld id="{278BB393-29C9-4448-96C4-0DA85A6FFB62}" type="slidenum">
              <a:rPr lang="en-US" smtClean="0"/>
              <a:pPr/>
              <a:t>‹#›</a:t>
            </a:fld>
            <a:endParaRPr lang="en-US"/>
          </a:p>
        </p:txBody>
      </p:sp>
    </p:spTree>
    <p:extLst>
      <p:ext uri="{BB962C8B-B14F-4D97-AF65-F5344CB8AC3E}">
        <p14:creationId xmlns:p14="http://schemas.microsoft.com/office/powerpoint/2010/main" val="2641386798"/>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defTabSz="926196" fontAlgn="base">
              <a:spcBef>
                <a:spcPct val="0"/>
              </a:spcBef>
              <a:spcAft>
                <a:spcPct val="0"/>
              </a:spcAft>
              <a:defRPr/>
            </a:pPr>
            <a:fld id="{F6430095-C63B-4218-B85F-DEFDD5F2AA56}" type="slidenum">
              <a:rPr lang="en-US">
                <a:ea typeface="ＭＳ Ｐゴシック"/>
                <a:cs typeface="ＭＳ Ｐゴシック"/>
              </a:rPr>
              <a:pPr defTabSz="926196" fontAlgn="base">
                <a:spcBef>
                  <a:spcPct val="0"/>
                </a:spcBef>
                <a:spcAft>
                  <a:spcPct val="0"/>
                </a:spcAft>
                <a:defRPr/>
              </a:pPr>
              <a:t>1</a:t>
            </a:fld>
            <a:endParaRPr lang="en-US" dirty="0">
              <a:ea typeface="ＭＳ Ｐゴシック"/>
              <a:cs typeface="ＭＳ Ｐゴシック"/>
            </a:endParaRPr>
          </a:p>
        </p:txBody>
      </p:sp>
      <p:sp>
        <p:nvSpPr>
          <p:cNvPr id="17410"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7411"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a:p>
        </p:txBody>
      </p:sp>
    </p:spTree>
    <p:extLst>
      <p:ext uri="{BB962C8B-B14F-4D97-AF65-F5344CB8AC3E}">
        <p14:creationId xmlns:p14="http://schemas.microsoft.com/office/powerpoint/2010/main" val="179293491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Rot="1" noChangeAspect="1" noTextEdit="1"/>
          </p:cNvSpPr>
          <p:nvPr>
            <p:ph type="sldImg"/>
          </p:nvPr>
        </p:nvSpPr>
        <p:spPr bwMode="auto">
          <a:xfrm>
            <a:off x="1196975" y="701675"/>
            <a:ext cx="4683125" cy="3513138"/>
          </a:xfrm>
          <a:noFill/>
          <a:ln>
            <a:solidFill>
              <a:srgbClr val="000000"/>
            </a:solidFill>
            <a:miter lim="800000"/>
            <a:headEnd/>
            <a:tailEnd/>
          </a:ln>
        </p:spPr>
      </p:sp>
      <p:sp>
        <p:nvSpPr>
          <p:cNvPr id="57347" name="Rectangle 3"/>
          <p:cNvSpPr>
            <a:spLocks noGrp="1"/>
          </p:cNvSpPr>
          <p:nvPr>
            <p:ph type="body" idx="1"/>
          </p:nvPr>
        </p:nvSpPr>
        <p:spPr>
          <a:xfrm>
            <a:off x="707394" y="4448442"/>
            <a:ext cx="5662293" cy="4211714"/>
          </a:xfrm>
          <a:noFill/>
          <a:ln/>
        </p:spPr>
        <p:txBody>
          <a:bodyPr lIns="91653" tIns="45826" rIns="91653" bIns="45826"/>
          <a:lstStyle/>
          <a:p>
            <a:pPr eaLnBrk="1" hangingPunct="1">
              <a:spcBef>
                <a:spcPct val="0"/>
              </a:spcBef>
            </a:pPr>
            <a:r>
              <a:rPr lang="en-US" dirty="0"/>
              <a:t>(cl_04a, 12 Jan 2012)</a:t>
            </a:r>
          </a:p>
          <a:p>
            <a:pPr eaLnBrk="1" hangingPunct="1"/>
            <a:endParaRPr lang="en-US" dirty="0"/>
          </a:p>
        </p:txBody>
      </p:sp>
    </p:spTree>
    <p:extLst>
      <p:ext uri="{BB962C8B-B14F-4D97-AF65-F5344CB8AC3E}">
        <p14:creationId xmlns:p14="http://schemas.microsoft.com/office/powerpoint/2010/main" val="238260838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78BB393-29C9-4448-96C4-0DA85A6FFB62}" type="slidenum">
              <a:rPr lang="en-US" smtClean="0"/>
              <a:pPr/>
              <a:t>11</a:t>
            </a:fld>
            <a:endParaRPr lang="en-US"/>
          </a:p>
        </p:txBody>
      </p:sp>
    </p:spTree>
    <p:extLst>
      <p:ext uri="{BB962C8B-B14F-4D97-AF65-F5344CB8AC3E}">
        <p14:creationId xmlns:p14="http://schemas.microsoft.com/office/powerpoint/2010/main" val="309997400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an overview of the areas covered.</a:t>
            </a:r>
          </a:p>
          <a:p>
            <a:r>
              <a:rPr lang="en-US" dirty="0"/>
              <a:t>The focus has been on the corridor from Redwood City down through Menlo Park – East Palo Alto.</a:t>
            </a:r>
          </a:p>
          <a:p>
            <a:r>
              <a:rPr lang="en-US" dirty="0"/>
              <a:t>Stanford is also participating since they have property in RWC.</a:t>
            </a:r>
          </a:p>
        </p:txBody>
      </p:sp>
      <p:sp>
        <p:nvSpPr>
          <p:cNvPr id="4" name="Slide Number Placeholder 3"/>
          <p:cNvSpPr>
            <a:spLocks noGrp="1"/>
          </p:cNvSpPr>
          <p:nvPr>
            <p:ph type="sldNum" sz="quarter" idx="10"/>
          </p:nvPr>
        </p:nvSpPr>
        <p:spPr/>
        <p:txBody>
          <a:bodyPr/>
          <a:lstStyle/>
          <a:p>
            <a:fld id="{278BB393-29C9-4448-96C4-0DA85A6FFB62}" type="slidenum">
              <a:rPr lang="en-US" smtClean="0"/>
              <a:pPr/>
              <a:t>12</a:t>
            </a:fld>
            <a:endParaRPr lang="en-US"/>
          </a:p>
        </p:txBody>
      </p:sp>
    </p:spTree>
    <p:extLst>
      <p:ext uri="{BB962C8B-B14F-4D97-AF65-F5344CB8AC3E}">
        <p14:creationId xmlns:p14="http://schemas.microsoft.com/office/powerpoint/2010/main" val="289864473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how the survey looks with the PV site icons enabled. </a:t>
            </a:r>
          </a:p>
          <a:p>
            <a:r>
              <a:rPr lang="en-US" dirty="0"/>
              <a:t>Add a bit more commentary on exactly what this slide is showing; the estimated PV within the various site locations. </a:t>
            </a:r>
          </a:p>
        </p:txBody>
      </p:sp>
      <p:sp>
        <p:nvSpPr>
          <p:cNvPr id="4" name="Slide Number Placeholder 3"/>
          <p:cNvSpPr>
            <a:spLocks noGrp="1"/>
          </p:cNvSpPr>
          <p:nvPr>
            <p:ph type="sldNum" sz="quarter" idx="10"/>
          </p:nvPr>
        </p:nvSpPr>
        <p:spPr/>
        <p:txBody>
          <a:bodyPr/>
          <a:lstStyle/>
          <a:p>
            <a:fld id="{278BB393-29C9-4448-96C4-0DA85A6FFB62}" type="slidenum">
              <a:rPr lang="en-US" smtClean="0"/>
              <a:pPr/>
              <a:t>13</a:t>
            </a:fld>
            <a:endParaRPr lang="en-US"/>
          </a:p>
        </p:txBody>
      </p:sp>
    </p:spTree>
    <p:extLst>
      <p:ext uri="{BB962C8B-B14F-4D97-AF65-F5344CB8AC3E}">
        <p14:creationId xmlns:p14="http://schemas.microsoft.com/office/powerpoint/2010/main" val="264125136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78BB393-29C9-4448-96C4-0DA85A6FFB62}" type="slidenum">
              <a:rPr lang="en-US" smtClean="0"/>
              <a:pPr/>
              <a:t>14</a:t>
            </a:fld>
            <a:endParaRPr lang="en-US"/>
          </a:p>
        </p:txBody>
      </p:sp>
    </p:spTree>
    <p:extLst>
      <p:ext uri="{BB962C8B-B14F-4D97-AF65-F5344CB8AC3E}">
        <p14:creationId xmlns:p14="http://schemas.microsoft.com/office/powerpoint/2010/main" val="282937724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78BB393-29C9-4448-96C4-0DA85A6FFB62}" type="slidenum">
              <a:rPr lang="en-US" smtClean="0"/>
              <a:pPr/>
              <a:t>15</a:t>
            </a:fld>
            <a:endParaRPr lang="en-US"/>
          </a:p>
        </p:txBody>
      </p:sp>
    </p:spTree>
    <p:extLst>
      <p:ext uri="{BB962C8B-B14F-4D97-AF65-F5344CB8AC3E}">
        <p14:creationId xmlns:p14="http://schemas.microsoft.com/office/powerpoint/2010/main" val="25832753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large majority of the sites are under 250 kW.</a:t>
            </a:r>
          </a:p>
          <a:p>
            <a:r>
              <a:rPr lang="en-US" dirty="0"/>
              <a:t>This is typical of older areas without a lot of room to expand for bigger projects. The older buildings tend to be smaller.</a:t>
            </a:r>
          </a:p>
        </p:txBody>
      </p:sp>
      <p:sp>
        <p:nvSpPr>
          <p:cNvPr id="4" name="Slide Number Placeholder 3"/>
          <p:cNvSpPr>
            <a:spLocks noGrp="1"/>
          </p:cNvSpPr>
          <p:nvPr>
            <p:ph type="sldNum" sz="quarter" idx="10"/>
          </p:nvPr>
        </p:nvSpPr>
        <p:spPr/>
        <p:txBody>
          <a:bodyPr/>
          <a:lstStyle/>
          <a:p>
            <a:fld id="{278BB393-29C9-4448-96C4-0DA85A6FFB62}" type="slidenum">
              <a:rPr lang="en-US" smtClean="0"/>
              <a:pPr/>
              <a:t>16</a:t>
            </a:fld>
            <a:endParaRPr lang="en-US"/>
          </a:p>
        </p:txBody>
      </p:sp>
    </p:spTree>
    <p:extLst>
      <p:ext uri="{BB962C8B-B14F-4D97-AF65-F5344CB8AC3E}">
        <p14:creationId xmlns:p14="http://schemas.microsoft.com/office/powerpoint/2010/main" val="42979384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Shopping centers, business/industrial parks, and schools normally comprise most of the aggregations.</a:t>
            </a:r>
          </a:p>
          <a:p>
            <a:r>
              <a:rPr lang="en-US" dirty="0"/>
              <a:t>What is new in this survey is the smaller project size allows personal storage facilities to be significant contributors.</a:t>
            </a:r>
          </a:p>
        </p:txBody>
      </p:sp>
      <p:sp>
        <p:nvSpPr>
          <p:cNvPr id="4" name="Slide Number Placeholder 3"/>
          <p:cNvSpPr>
            <a:spLocks noGrp="1"/>
          </p:cNvSpPr>
          <p:nvPr>
            <p:ph type="sldNum" sz="quarter" idx="10"/>
          </p:nvPr>
        </p:nvSpPr>
        <p:spPr/>
        <p:txBody>
          <a:bodyPr/>
          <a:lstStyle/>
          <a:p>
            <a:fld id="{278BB393-29C9-4448-96C4-0DA85A6FFB62}" type="slidenum">
              <a:rPr lang="en-US" smtClean="0"/>
              <a:pPr/>
              <a:t>17</a:t>
            </a:fld>
            <a:endParaRPr lang="en-US"/>
          </a:p>
        </p:txBody>
      </p:sp>
    </p:spTree>
    <p:extLst>
      <p:ext uri="{BB962C8B-B14F-4D97-AF65-F5344CB8AC3E}">
        <p14:creationId xmlns:p14="http://schemas.microsoft.com/office/powerpoint/2010/main" val="360992332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an excerpt of the main data table, showing how the information is structured.</a:t>
            </a:r>
          </a:p>
          <a:p>
            <a:r>
              <a:rPr lang="en-US" dirty="0"/>
              <a:t>The Google Earth KML files are built directly from this data table.</a:t>
            </a:r>
          </a:p>
        </p:txBody>
      </p:sp>
      <p:sp>
        <p:nvSpPr>
          <p:cNvPr id="4" name="Slide Number Placeholder 3"/>
          <p:cNvSpPr>
            <a:spLocks noGrp="1"/>
          </p:cNvSpPr>
          <p:nvPr>
            <p:ph type="sldNum" sz="quarter" idx="10"/>
          </p:nvPr>
        </p:nvSpPr>
        <p:spPr/>
        <p:txBody>
          <a:bodyPr/>
          <a:lstStyle/>
          <a:p>
            <a:fld id="{278BB393-29C9-4448-96C4-0DA85A6FFB62}" type="slidenum">
              <a:rPr lang="en-US" smtClean="0"/>
              <a:pPr/>
              <a:t>18</a:t>
            </a:fld>
            <a:endParaRPr lang="en-US"/>
          </a:p>
        </p:txBody>
      </p:sp>
    </p:spTree>
    <p:extLst>
      <p:ext uri="{BB962C8B-B14F-4D97-AF65-F5344CB8AC3E}">
        <p14:creationId xmlns:p14="http://schemas.microsoft.com/office/powerpoint/2010/main" val="319597987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each selected site or structure, an information window pops up with details from the Data table.</a:t>
            </a:r>
          </a:p>
          <a:p>
            <a:r>
              <a:rPr lang="en-US" dirty="0"/>
              <a:t>ICA (Integration Capacity Analysis) data from PG&amp;E is also included for an estimate in interconnection difficulty.</a:t>
            </a:r>
          </a:p>
        </p:txBody>
      </p:sp>
      <p:sp>
        <p:nvSpPr>
          <p:cNvPr id="4" name="Slide Number Placeholder 3"/>
          <p:cNvSpPr>
            <a:spLocks noGrp="1"/>
          </p:cNvSpPr>
          <p:nvPr>
            <p:ph type="sldNum" sz="quarter" idx="10"/>
          </p:nvPr>
        </p:nvSpPr>
        <p:spPr/>
        <p:txBody>
          <a:bodyPr/>
          <a:lstStyle/>
          <a:p>
            <a:fld id="{278BB393-29C9-4448-96C4-0DA85A6FFB62}" type="slidenum">
              <a:rPr lang="en-US" smtClean="0"/>
              <a:pPr/>
              <a:t>19</a:t>
            </a:fld>
            <a:endParaRPr lang="en-US"/>
          </a:p>
        </p:txBody>
      </p:sp>
    </p:spTree>
    <p:extLst>
      <p:ext uri="{BB962C8B-B14F-4D97-AF65-F5344CB8AC3E}">
        <p14:creationId xmlns:p14="http://schemas.microsoft.com/office/powerpoint/2010/main" val="34172476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78BB393-29C9-4448-96C4-0DA85A6FFB62}" type="slidenum">
              <a:rPr lang="en-US" smtClean="0"/>
              <a:pPr/>
              <a:t>2</a:t>
            </a:fld>
            <a:endParaRPr lang="en-US"/>
          </a:p>
        </p:txBody>
      </p:sp>
    </p:spTree>
    <p:extLst>
      <p:ext uri="{BB962C8B-B14F-4D97-AF65-F5344CB8AC3E}">
        <p14:creationId xmlns:p14="http://schemas.microsoft.com/office/powerpoint/2010/main" val="409378658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Google Earth information can also be displayed in Google Maps so that those that don’t have Google Earth can view it.</a:t>
            </a:r>
          </a:p>
          <a:p>
            <a:r>
              <a:rPr lang="en-US" dirty="0"/>
              <a:t>There is some loss of display features when using Google Maps, but the information content is identical. </a:t>
            </a:r>
          </a:p>
          <a:p>
            <a:r>
              <a:rPr lang="en-US" dirty="0"/>
              <a:t>Features lost: sizing and coloring of icons and icon labels.</a:t>
            </a:r>
          </a:p>
        </p:txBody>
      </p:sp>
      <p:sp>
        <p:nvSpPr>
          <p:cNvPr id="4" name="Slide Number Placeholder 3"/>
          <p:cNvSpPr>
            <a:spLocks noGrp="1"/>
          </p:cNvSpPr>
          <p:nvPr>
            <p:ph type="sldNum" sz="quarter" idx="10"/>
          </p:nvPr>
        </p:nvSpPr>
        <p:spPr/>
        <p:txBody>
          <a:bodyPr/>
          <a:lstStyle/>
          <a:p>
            <a:fld id="{278BB393-29C9-4448-96C4-0DA85A6FFB62}" type="slidenum">
              <a:rPr lang="en-US" smtClean="0"/>
              <a:pPr/>
              <a:t>20</a:t>
            </a:fld>
            <a:endParaRPr lang="en-US"/>
          </a:p>
        </p:txBody>
      </p:sp>
    </p:spTree>
    <p:extLst>
      <p:ext uri="{BB962C8B-B14F-4D97-AF65-F5344CB8AC3E}">
        <p14:creationId xmlns:p14="http://schemas.microsoft.com/office/powerpoint/2010/main" val="1990021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78BB393-29C9-4448-96C4-0DA85A6FFB62}" type="slidenum">
              <a:rPr lang="en-US" smtClean="0"/>
              <a:pPr/>
              <a:t>21</a:t>
            </a:fld>
            <a:endParaRPr lang="en-US"/>
          </a:p>
        </p:txBody>
      </p:sp>
    </p:spTree>
    <p:extLst>
      <p:ext uri="{BB962C8B-B14F-4D97-AF65-F5344CB8AC3E}">
        <p14:creationId xmlns:p14="http://schemas.microsoft.com/office/powerpoint/2010/main" val="149977085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feeders show up on the map between altitudes of 50 and 500 m.</a:t>
            </a:r>
          </a:p>
          <a:p>
            <a:r>
              <a:rPr lang="en-US" dirty="0"/>
              <a:t>Red, amber, green legend has been added to clarify interpretation.</a:t>
            </a:r>
          </a:p>
          <a:p>
            <a:r>
              <a:rPr lang="en-US" dirty="0"/>
              <a:t>Caveat: only the 3 phase portions are modeled.</a:t>
            </a:r>
          </a:p>
        </p:txBody>
      </p:sp>
      <p:sp>
        <p:nvSpPr>
          <p:cNvPr id="4" name="Slide Number Placeholder 3"/>
          <p:cNvSpPr>
            <a:spLocks noGrp="1"/>
          </p:cNvSpPr>
          <p:nvPr>
            <p:ph type="sldNum" sz="quarter" idx="10"/>
          </p:nvPr>
        </p:nvSpPr>
        <p:spPr/>
        <p:txBody>
          <a:bodyPr/>
          <a:lstStyle/>
          <a:p>
            <a:fld id="{278BB393-29C9-4448-96C4-0DA85A6FFB62}" type="slidenum">
              <a:rPr lang="en-US" smtClean="0"/>
              <a:pPr/>
              <a:t>22</a:t>
            </a:fld>
            <a:endParaRPr lang="en-US"/>
          </a:p>
        </p:txBody>
      </p:sp>
    </p:spTree>
    <p:extLst>
      <p:ext uri="{BB962C8B-B14F-4D97-AF65-F5344CB8AC3E}">
        <p14:creationId xmlns:p14="http://schemas.microsoft.com/office/powerpoint/2010/main" val="124837756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Distribution Resources Planning proceedings were modified to include the ICA.</a:t>
            </a:r>
          </a:p>
          <a:p>
            <a:r>
              <a:rPr lang="en-US" dirty="0"/>
              <a:t>Focus of ICA is on 4 main issues on top row. </a:t>
            </a:r>
          </a:p>
          <a:p>
            <a:r>
              <a:rPr lang="en-US" dirty="0"/>
              <a:t>Dotted outline boxes will be added in the future. The methods for the solid box calculations are still in development among the IOUs.</a:t>
            </a:r>
          </a:p>
        </p:txBody>
      </p:sp>
      <p:sp>
        <p:nvSpPr>
          <p:cNvPr id="4" name="Slide Number Placeholder 3"/>
          <p:cNvSpPr>
            <a:spLocks noGrp="1"/>
          </p:cNvSpPr>
          <p:nvPr>
            <p:ph type="sldNum" sz="quarter" idx="10"/>
          </p:nvPr>
        </p:nvSpPr>
        <p:spPr/>
        <p:txBody>
          <a:bodyPr/>
          <a:lstStyle/>
          <a:p>
            <a:fld id="{278BB393-29C9-4448-96C4-0DA85A6FFB62}" type="slidenum">
              <a:rPr lang="en-US" smtClean="0"/>
              <a:pPr/>
              <a:t>23</a:t>
            </a:fld>
            <a:endParaRPr lang="en-US"/>
          </a:p>
        </p:txBody>
      </p:sp>
    </p:spTree>
    <p:extLst>
      <p:ext uri="{BB962C8B-B14F-4D97-AF65-F5344CB8AC3E}">
        <p14:creationId xmlns:p14="http://schemas.microsoft.com/office/powerpoint/2010/main" val="240889830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Load and generation profiles used in calculation the amount of DER that a line segment can handle. </a:t>
            </a:r>
          </a:p>
          <a:p>
            <a:r>
              <a:rPr lang="en-US" dirty="0"/>
              <a:t>[Discuss profiles if there is interest]</a:t>
            </a:r>
          </a:p>
        </p:txBody>
      </p:sp>
      <p:sp>
        <p:nvSpPr>
          <p:cNvPr id="4" name="Slide Number Placeholder 3"/>
          <p:cNvSpPr>
            <a:spLocks noGrp="1"/>
          </p:cNvSpPr>
          <p:nvPr>
            <p:ph type="sldNum" sz="quarter" idx="10"/>
          </p:nvPr>
        </p:nvSpPr>
        <p:spPr/>
        <p:txBody>
          <a:bodyPr/>
          <a:lstStyle/>
          <a:p>
            <a:fld id="{278BB393-29C9-4448-96C4-0DA85A6FFB62}" type="slidenum">
              <a:rPr lang="en-US" smtClean="0"/>
              <a:pPr/>
              <a:t>24</a:t>
            </a:fld>
            <a:endParaRPr lang="en-US"/>
          </a:p>
        </p:txBody>
      </p:sp>
    </p:spTree>
    <p:extLst>
      <p:ext uri="{BB962C8B-B14F-4D97-AF65-F5344CB8AC3E}">
        <p14:creationId xmlns:p14="http://schemas.microsoft.com/office/powerpoint/2010/main" val="185027657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Kickoff for a marketing campaign that is part of a FIT program.</a:t>
            </a:r>
          </a:p>
          <a:p>
            <a:r>
              <a:rPr lang="en-US" dirty="0"/>
              <a:t>Provides site ID and rough estimate of technical potential, along with ICA data (if available).</a:t>
            </a:r>
          </a:p>
          <a:p>
            <a:r>
              <a:rPr lang="en-US" dirty="0"/>
              <a:t>Is a key enabler for making a FIT program viable. Need to know which property owners to target.</a:t>
            </a:r>
          </a:p>
        </p:txBody>
      </p:sp>
      <p:sp>
        <p:nvSpPr>
          <p:cNvPr id="4" name="Slide Number Placeholder 3"/>
          <p:cNvSpPr>
            <a:spLocks noGrp="1"/>
          </p:cNvSpPr>
          <p:nvPr>
            <p:ph type="sldNum" sz="quarter" idx="10"/>
          </p:nvPr>
        </p:nvSpPr>
        <p:spPr/>
        <p:txBody>
          <a:bodyPr/>
          <a:lstStyle/>
          <a:p>
            <a:fld id="{278BB393-29C9-4448-96C4-0DA85A6FFB62}" type="slidenum">
              <a:rPr lang="en-US" smtClean="0"/>
              <a:pPr/>
              <a:t>25</a:t>
            </a:fld>
            <a:endParaRPr lang="en-US"/>
          </a:p>
        </p:txBody>
      </p:sp>
    </p:spTree>
    <p:extLst>
      <p:ext uri="{BB962C8B-B14F-4D97-AF65-F5344CB8AC3E}">
        <p14:creationId xmlns:p14="http://schemas.microsoft.com/office/powerpoint/2010/main" val="213359089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p:cNvSpPr>
            <a:spLocks noGrp="1" noRot="1" noChangeAspect="1" noTextEdit="1"/>
          </p:cNvSpPr>
          <p:nvPr>
            <p:ph type="sldImg"/>
          </p:nvPr>
        </p:nvSpPr>
        <p:spPr bwMode="auto">
          <a:xfrm>
            <a:off x="1146175" y="687388"/>
            <a:ext cx="4568825" cy="3427412"/>
          </a:xfrm>
          <a:noFill/>
          <a:ln>
            <a:solidFill>
              <a:srgbClr val="000000"/>
            </a:solidFill>
            <a:miter lim="800000"/>
            <a:headEnd/>
            <a:tailEnd/>
          </a:ln>
        </p:spPr>
      </p:sp>
      <p:sp>
        <p:nvSpPr>
          <p:cNvPr id="25603" name="Notes Placeholder 2"/>
          <p:cNvSpPr>
            <a:spLocks noGrp="1"/>
          </p:cNvSpPr>
          <p:nvPr>
            <p:ph type="body" idx="1"/>
          </p:nvPr>
        </p:nvSpPr>
        <p:spPr bwMode="auto">
          <a:noFill/>
        </p:spPr>
        <p:txBody>
          <a:bodyPr wrap="square" lIns="91408" tIns="45704" rIns="91408" bIns="45704" numCol="1" anchor="t" anchorCtr="0" compatLnSpc="1">
            <a:prstTxWarp prst="textNoShape">
              <a:avLst/>
            </a:prstTxWarp>
          </a:bodyPr>
          <a:lstStyle/>
          <a:p>
            <a:pPr eaLnBrk="1" hangingPunct="1">
              <a:lnSpc>
                <a:spcPct val="90000"/>
              </a:lnSpc>
              <a:spcBef>
                <a:spcPct val="0"/>
              </a:spcBef>
            </a:pPr>
            <a:endParaRPr lang="en-US" dirty="0"/>
          </a:p>
        </p:txBody>
      </p:sp>
      <p:sp>
        <p:nvSpPr>
          <p:cNvPr id="29699" name="Slide Number Placeholder 3"/>
          <p:cNvSpPr txBox="1">
            <a:spLocks noGrp="1"/>
          </p:cNvSpPr>
          <p:nvPr/>
        </p:nvSpPr>
        <p:spPr bwMode="auto">
          <a:xfrm>
            <a:off x="3884615" y="8685214"/>
            <a:ext cx="2971800" cy="457200"/>
          </a:xfrm>
          <a:prstGeom prst="rect">
            <a:avLst/>
          </a:prstGeom>
          <a:noFill/>
          <a:ln w="9525">
            <a:noFill/>
            <a:miter lim="800000"/>
            <a:headEnd/>
            <a:tailEnd/>
          </a:ln>
        </p:spPr>
        <p:txBody>
          <a:bodyPr lIns="91408" tIns="45704" rIns="91408" bIns="45704" anchor="b"/>
          <a:lstStyle/>
          <a:p>
            <a:pPr algn="r" defTabSz="431689"/>
            <a:fld id="{7642A50C-BD33-44E6-8165-C292B934BFC2}" type="slidenum">
              <a:rPr lang="en-US" sz="1200">
                <a:latin typeface="Calibri" pitchFamily="34" charset="0"/>
              </a:rPr>
              <a:pPr algn="r" defTabSz="431689"/>
              <a:t>26</a:t>
            </a:fld>
            <a:endParaRPr lang="en-US" sz="1200" dirty="0">
              <a:latin typeface="Calibri" pitchFamily="34" charset="0"/>
            </a:endParaRPr>
          </a:p>
        </p:txBody>
      </p:sp>
    </p:spTree>
    <p:extLst>
      <p:ext uri="{BB962C8B-B14F-4D97-AF65-F5344CB8AC3E}">
        <p14:creationId xmlns:p14="http://schemas.microsoft.com/office/powerpoint/2010/main" val="313169298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78BB393-29C9-4448-96C4-0DA85A6FFB62}" type="slidenum">
              <a:rPr lang="en-US" smtClean="0"/>
              <a:pPr/>
              <a:t>27</a:t>
            </a:fld>
            <a:endParaRPr lang="en-US"/>
          </a:p>
        </p:txBody>
      </p:sp>
    </p:spTree>
    <p:extLst>
      <p:ext uri="{BB962C8B-B14F-4D97-AF65-F5344CB8AC3E}">
        <p14:creationId xmlns:p14="http://schemas.microsoft.com/office/powerpoint/2010/main" val="399501326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Information available when a feeder section is selected.</a:t>
            </a:r>
          </a:p>
          <a:p>
            <a:r>
              <a:rPr lang="en-US" dirty="0"/>
              <a:t>Note that it covers the topics in the DRP and Gen/Load Profiles slides.</a:t>
            </a:r>
          </a:p>
          <a:p>
            <a:r>
              <a:rPr lang="en-US" dirty="0"/>
              <a:t>Projects under Minimal Impacts have high probability of Fast Track approval and minimal grid upgrade costs.</a:t>
            </a:r>
          </a:p>
        </p:txBody>
      </p:sp>
      <p:sp>
        <p:nvSpPr>
          <p:cNvPr id="4" name="Slide Number Placeholder 3"/>
          <p:cNvSpPr>
            <a:spLocks noGrp="1"/>
          </p:cNvSpPr>
          <p:nvPr>
            <p:ph type="sldNum" sz="quarter" idx="10"/>
          </p:nvPr>
        </p:nvSpPr>
        <p:spPr/>
        <p:txBody>
          <a:bodyPr/>
          <a:lstStyle/>
          <a:p>
            <a:fld id="{278BB393-29C9-4448-96C4-0DA85A6FFB62}" type="slidenum">
              <a:rPr lang="en-US" smtClean="0"/>
              <a:pPr/>
              <a:t>28</a:t>
            </a:fld>
            <a:endParaRPr lang="en-US"/>
          </a:p>
        </p:txBody>
      </p:sp>
    </p:spTree>
    <p:extLst>
      <p:ext uri="{BB962C8B-B14F-4D97-AF65-F5344CB8AC3E}">
        <p14:creationId xmlns:p14="http://schemas.microsoft.com/office/powerpoint/2010/main" val="121097880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78BB393-29C9-4448-96C4-0DA85A6FFB62}" type="slidenum">
              <a:rPr lang="en-US" smtClean="0"/>
              <a:pPr/>
              <a:t>29</a:t>
            </a:fld>
            <a:endParaRPr lang="en-US"/>
          </a:p>
        </p:txBody>
      </p:sp>
    </p:spTree>
    <p:extLst>
      <p:ext uri="{BB962C8B-B14F-4D97-AF65-F5344CB8AC3E}">
        <p14:creationId xmlns:p14="http://schemas.microsoft.com/office/powerpoint/2010/main" val="36493885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Who is the CC: </a:t>
            </a:r>
            <a:r>
              <a:rPr lang="en-US" sz="1200" b="0" i="0" u="none" strike="noStrike" kern="1200" dirty="0">
                <a:solidFill>
                  <a:schemeClr val="tx1"/>
                </a:solidFill>
                <a:effectLst/>
                <a:latin typeface="+mn-lt"/>
                <a:ea typeface="+mn-ea"/>
                <a:cs typeface="+mn-cs"/>
              </a:rPr>
              <a:t>The Clean Coalition is a nonprofit working to accelerate America’s transition away from an outdated energy system built around large, centralized, fossil-fueled power plants and miles of inefficient transmission lines; and toward a modern energy system where smaller-scale, efficient, renewable energy projects deliver affordable and reliable power to communities.</a:t>
            </a:r>
          </a:p>
          <a:p>
            <a:r>
              <a:rPr lang="en-US" sz="1200" b="0" i="0" u="none" strike="noStrike" kern="1200" dirty="0">
                <a:solidFill>
                  <a:schemeClr val="tx1"/>
                </a:solidFill>
                <a:effectLst/>
                <a:latin typeface="+mn-lt"/>
                <a:ea typeface="+mn-ea"/>
                <a:cs typeface="+mn-cs"/>
              </a:rPr>
              <a:t>Transitioning to clean local energy generation drives innovation and economic development.  And it empowers communities to turn underused space — such as rooftops and abandoned industrial sites — into cost-effective renewable energy resources.</a:t>
            </a:r>
          </a:p>
          <a:p>
            <a:endParaRPr lang="en-US" dirty="0"/>
          </a:p>
        </p:txBody>
      </p:sp>
      <p:sp>
        <p:nvSpPr>
          <p:cNvPr id="4" name="Slide Number Placeholder 3"/>
          <p:cNvSpPr>
            <a:spLocks noGrp="1"/>
          </p:cNvSpPr>
          <p:nvPr>
            <p:ph type="sldNum" sz="quarter" idx="10"/>
          </p:nvPr>
        </p:nvSpPr>
        <p:spPr/>
        <p:txBody>
          <a:bodyPr/>
          <a:lstStyle/>
          <a:p>
            <a:fld id="{278BB393-29C9-4448-96C4-0DA85A6FFB62}" type="slidenum">
              <a:rPr lang="en-US" smtClean="0"/>
              <a:pPr/>
              <a:t>3</a:t>
            </a:fld>
            <a:endParaRPr lang="en-US"/>
          </a:p>
        </p:txBody>
      </p:sp>
    </p:spTree>
    <p:extLst>
      <p:ext uri="{BB962C8B-B14F-4D97-AF65-F5344CB8AC3E}">
        <p14:creationId xmlns:p14="http://schemas.microsoft.com/office/powerpoint/2010/main" val="95043083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78BB393-29C9-4448-96C4-0DA85A6FFB62}" type="slidenum">
              <a:rPr lang="en-US" smtClean="0"/>
              <a:pPr/>
              <a:t>30</a:t>
            </a:fld>
            <a:endParaRPr lang="en-US"/>
          </a:p>
        </p:txBody>
      </p:sp>
    </p:spTree>
    <p:extLst>
      <p:ext uri="{BB962C8B-B14F-4D97-AF65-F5344CB8AC3E}">
        <p14:creationId xmlns:p14="http://schemas.microsoft.com/office/powerpoint/2010/main" val="214127279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ICA map at high altitude does not show the feeders, only the transmission lines.</a:t>
            </a:r>
          </a:p>
        </p:txBody>
      </p:sp>
      <p:sp>
        <p:nvSpPr>
          <p:cNvPr id="4" name="Slide Number Placeholder 3"/>
          <p:cNvSpPr>
            <a:spLocks noGrp="1"/>
          </p:cNvSpPr>
          <p:nvPr>
            <p:ph type="sldNum" sz="quarter" idx="10"/>
          </p:nvPr>
        </p:nvSpPr>
        <p:spPr/>
        <p:txBody>
          <a:bodyPr/>
          <a:lstStyle/>
          <a:p>
            <a:fld id="{278BB393-29C9-4448-96C4-0DA85A6FFB62}" type="slidenum">
              <a:rPr lang="en-US" smtClean="0"/>
              <a:pPr/>
              <a:t>31</a:t>
            </a:fld>
            <a:endParaRPr lang="en-US"/>
          </a:p>
        </p:txBody>
      </p:sp>
    </p:spTree>
    <p:extLst>
      <p:ext uri="{BB962C8B-B14F-4D97-AF65-F5344CB8AC3E}">
        <p14:creationId xmlns:p14="http://schemas.microsoft.com/office/powerpoint/2010/main" val="211209032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Clean Coalition did a study of Hunters Point Substation loading with high penetrations of PV in 2014 and 2015.</a:t>
            </a:r>
          </a:p>
          <a:p>
            <a:r>
              <a:rPr lang="en-US" dirty="0"/>
              <a:t>Done with full cooperation and assistance of PG&amp;E.</a:t>
            </a:r>
          </a:p>
        </p:txBody>
      </p:sp>
      <p:sp>
        <p:nvSpPr>
          <p:cNvPr id="4" name="Slide Number Placeholder 3"/>
          <p:cNvSpPr>
            <a:spLocks noGrp="1"/>
          </p:cNvSpPr>
          <p:nvPr>
            <p:ph type="sldNum" sz="quarter" idx="10"/>
          </p:nvPr>
        </p:nvSpPr>
        <p:spPr/>
        <p:txBody>
          <a:bodyPr/>
          <a:lstStyle/>
          <a:p>
            <a:fld id="{278BB393-29C9-4448-96C4-0DA85A6FFB62}" type="slidenum">
              <a:rPr lang="en-US" smtClean="0"/>
              <a:pPr/>
              <a:t>32</a:t>
            </a:fld>
            <a:endParaRPr lang="en-US"/>
          </a:p>
        </p:txBody>
      </p:sp>
    </p:spTree>
    <p:extLst>
      <p:ext uri="{BB962C8B-B14F-4D97-AF65-F5344CB8AC3E}">
        <p14:creationId xmlns:p14="http://schemas.microsoft.com/office/powerpoint/2010/main" val="105593611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Normal: all power flows through hub and spoke system from transmission grid to loads (green arrows)</a:t>
            </a:r>
          </a:p>
          <a:p>
            <a:r>
              <a:rPr lang="en-US" dirty="0"/>
              <a:t>PV: On some feeders, power flows back upstream through substation (red arrows) but finds loads on adjacent feeders.</a:t>
            </a:r>
          </a:p>
          <a:p>
            <a:r>
              <a:rPr lang="en-US" dirty="0"/>
              <a:t>Result: no excess high voltages with 25% of all Energy coming from PV. Mixed use urban environment provides large C&amp;I loads to accept PV power.</a:t>
            </a:r>
          </a:p>
          <a:p>
            <a:r>
              <a:rPr lang="en-US" dirty="0"/>
              <a:t>The LACK OF PROBLEMS was the big finding. The system is well designed, and the nearby C&amp;I loads solve a lot of problems with high PV generation.</a:t>
            </a:r>
          </a:p>
        </p:txBody>
      </p:sp>
      <p:sp>
        <p:nvSpPr>
          <p:cNvPr id="4" name="Slide Number Placeholder 3"/>
          <p:cNvSpPr>
            <a:spLocks noGrp="1"/>
          </p:cNvSpPr>
          <p:nvPr>
            <p:ph type="sldNum" sz="quarter" idx="10"/>
          </p:nvPr>
        </p:nvSpPr>
        <p:spPr/>
        <p:txBody>
          <a:bodyPr/>
          <a:lstStyle/>
          <a:p>
            <a:fld id="{278BB393-29C9-4448-96C4-0DA85A6FFB62}" type="slidenum">
              <a:rPr lang="en-US" smtClean="0"/>
              <a:pPr/>
              <a:t>33</a:t>
            </a:fld>
            <a:endParaRPr lang="en-US"/>
          </a:p>
        </p:txBody>
      </p:sp>
    </p:spTree>
    <p:extLst>
      <p:ext uri="{BB962C8B-B14F-4D97-AF65-F5344CB8AC3E}">
        <p14:creationId xmlns:p14="http://schemas.microsoft.com/office/powerpoint/2010/main" val="16624729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Who is the CC: </a:t>
            </a:r>
            <a:r>
              <a:rPr lang="en-US" sz="1200" b="0" i="0" u="none" strike="noStrike" kern="1200" dirty="0">
                <a:solidFill>
                  <a:schemeClr val="tx1"/>
                </a:solidFill>
                <a:effectLst/>
                <a:latin typeface="+mn-lt"/>
                <a:ea typeface="+mn-ea"/>
                <a:cs typeface="+mn-cs"/>
              </a:rPr>
              <a:t>The Clean Coalition is a nonprofit working to accelerate America’s transition away from an outdated energy system built around large, centralized, fossil-fueled power plants and miles of inefficient transmission lines; and toward a modern energy system where smaller-scale, efficient, renewable energy projects deliver affordable and reliable power to communities.</a:t>
            </a:r>
          </a:p>
          <a:p>
            <a:r>
              <a:rPr lang="en-US" sz="1200" b="0" i="0" u="none" strike="noStrike" kern="1200" dirty="0">
                <a:solidFill>
                  <a:schemeClr val="tx1"/>
                </a:solidFill>
                <a:effectLst/>
                <a:latin typeface="+mn-lt"/>
                <a:ea typeface="+mn-ea"/>
                <a:cs typeface="+mn-cs"/>
              </a:rPr>
              <a:t>Transitioning to clean local energy generation drives innovation and economic development.  And it empowers communities to turn underused space — such as rooftops and abandoned industrial sites — into cost-effective renewable energy resources.</a:t>
            </a:r>
          </a:p>
          <a:p>
            <a:endParaRPr lang="en-US" dirty="0"/>
          </a:p>
        </p:txBody>
      </p:sp>
      <p:sp>
        <p:nvSpPr>
          <p:cNvPr id="4" name="Slide Number Placeholder 3"/>
          <p:cNvSpPr>
            <a:spLocks noGrp="1"/>
          </p:cNvSpPr>
          <p:nvPr>
            <p:ph type="sldNum" sz="quarter" idx="10"/>
          </p:nvPr>
        </p:nvSpPr>
        <p:spPr/>
        <p:txBody>
          <a:bodyPr/>
          <a:lstStyle/>
          <a:p>
            <a:fld id="{278BB393-29C9-4448-96C4-0DA85A6FFB62}" type="slidenum">
              <a:rPr lang="en-US" smtClean="0"/>
              <a:pPr/>
              <a:t>4</a:t>
            </a:fld>
            <a:endParaRPr lang="en-US"/>
          </a:p>
        </p:txBody>
      </p:sp>
    </p:spTree>
    <p:extLst>
      <p:ext uri="{BB962C8B-B14F-4D97-AF65-F5344CB8AC3E}">
        <p14:creationId xmlns:p14="http://schemas.microsoft.com/office/powerpoint/2010/main" val="34218881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bwMode="auto">
          <a:noFill/>
          <a:ln>
            <a:solidFill>
              <a:srgbClr val="000000"/>
            </a:solidFill>
            <a:miter lim="800000"/>
            <a:headEnd/>
            <a:tailEnd/>
          </a:ln>
        </p:spPr>
      </p:sp>
      <p:sp>
        <p:nvSpPr>
          <p:cNvPr id="35843"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dirty="0"/>
          </a:p>
        </p:txBody>
      </p:sp>
      <p:sp>
        <p:nvSpPr>
          <p:cNvPr id="35844" name="Slide Number Placeholder 3"/>
          <p:cNvSpPr txBox="1">
            <a:spLocks noGrp="1"/>
          </p:cNvSpPr>
          <p:nvPr/>
        </p:nvSpPr>
        <p:spPr bwMode="auto">
          <a:xfrm>
            <a:off x="4008709" y="8893296"/>
            <a:ext cx="3066733" cy="468154"/>
          </a:xfrm>
          <a:prstGeom prst="rect">
            <a:avLst/>
          </a:prstGeom>
          <a:noFill/>
          <a:ln w="9525">
            <a:noFill/>
            <a:miter lim="800000"/>
            <a:headEnd/>
            <a:tailEnd/>
          </a:ln>
        </p:spPr>
        <p:txBody>
          <a:bodyPr lIns="93900" tIns="46950" rIns="93900" bIns="46950" anchor="b"/>
          <a:lstStyle/>
          <a:p>
            <a:pPr algn="r"/>
            <a:fld id="{7EA841E0-2D0D-4211-ACAE-C96B997E0FCF}" type="slidenum">
              <a:rPr lang="en-US" sz="1200">
                <a:latin typeface="Calibri" pitchFamily="34" charset="0"/>
              </a:rPr>
              <a:pPr algn="r"/>
              <a:t>5</a:t>
            </a:fld>
            <a:endParaRPr lang="en-US" sz="1200" dirty="0">
              <a:latin typeface="Calibri" pitchFamily="34" charset="0"/>
            </a:endParaRPr>
          </a:p>
        </p:txBody>
      </p:sp>
    </p:spTree>
    <p:extLst>
      <p:ext uri="{BB962C8B-B14F-4D97-AF65-F5344CB8AC3E}">
        <p14:creationId xmlns:p14="http://schemas.microsoft.com/office/powerpoint/2010/main" val="36405980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bwMode="auto">
          <a:noFill/>
          <a:ln>
            <a:solidFill>
              <a:srgbClr val="000000"/>
            </a:solidFill>
            <a:miter lim="800000"/>
            <a:headEnd/>
            <a:tailEnd/>
          </a:ln>
        </p:spPr>
      </p:sp>
      <p:sp>
        <p:nvSpPr>
          <p:cNvPr id="35843"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dirty="0"/>
          </a:p>
        </p:txBody>
      </p:sp>
      <p:sp>
        <p:nvSpPr>
          <p:cNvPr id="35844" name="Slide Number Placeholder 3"/>
          <p:cNvSpPr txBox="1">
            <a:spLocks noGrp="1"/>
          </p:cNvSpPr>
          <p:nvPr/>
        </p:nvSpPr>
        <p:spPr bwMode="auto">
          <a:xfrm>
            <a:off x="4008710" y="8893296"/>
            <a:ext cx="3066733" cy="468154"/>
          </a:xfrm>
          <a:prstGeom prst="rect">
            <a:avLst/>
          </a:prstGeom>
          <a:noFill/>
          <a:ln w="9525">
            <a:noFill/>
            <a:miter lim="800000"/>
            <a:headEnd/>
            <a:tailEnd/>
          </a:ln>
        </p:spPr>
        <p:txBody>
          <a:bodyPr lIns="93888" tIns="46944" rIns="93888" bIns="46944" anchor="b"/>
          <a:lstStyle/>
          <a:p>
            <a:pPr algn="r"/>
            <a:fld id="{7EA841E0-2D0D-4211-ACAE-C96B997E0FCF}" type="slidenum">
              <a:rPr lang="en-US" sz="1200">
                <a:latin typeface="Calibri" pitchFamily="34" charset="0"/>
              </a:rPr>
              <a:pPr algn="r"/>
              <a:t>6</a:t>
            </a:fld>
            <a:endParaRPr lang="en-US" sz="1200" dirty="0">
              <a:latin typeface="Calibri" pitchFamily="34" charset="0"/>
            </a:endParaRPr>
          </a:p>
        </p:txBody>
      </p:sp>
    </p:spTree>
    <p:extLst>
      <p:ext uri="{BB962C8B-B14F-4D97-AF65-F5344CB8AC3E}">
        <p14:creationId xmlns:p14="http://schemas.microsoft.com/office/powerpoint/2010/main" val="28945100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p:cNvSpPr>
            <a:spLocks noGrp="1" noRot="1" noChangeAspect="1" noTextEdit="1"/>
          </p:cNvSpPr>
          <p:nvPr>
            <p:ph type="sldImg"/>
          </p:nvPr>
        </p:nvSpPr>
        <p:spPr bwMode="auto">
          <a:xfrm>
            <a:off x="1146175" y="687388"/>
            <a:ext cx="4568825" cy="3427412"/>
          </a:xfrm>
          <a:noFill/>
          <a:ln>
            <a:solidFill>
              <a:srgbClr val="000000"/>
            </a:solidFill>
            <a:miter lim="800000"/>
            <a:headEnd/>
            <a:tailEnd/>
          </a:ln>
        </p:spPr>
      </p:sp>
      <p:sp>
        <p:nvSpPr>
          <p:cNvPr id="25603" name="Notes Placeholder 2"/>
          <p:cNvSpPr>
            <a:spLocks noGrp="1"/>
          </p:cNvSpPr>
          <p:nvPr>
            <p:ph type="body" idx="1"/>
          </p:nvPr>
        </p:nvSpPr>
        <p:spPr bwMode="auto">
          <a:noFill/>
        </p:spPr>
        <p:txBody>
          <a:bodyPr wrap="square" lIns="91408" tIns="45704" rIns="91408" bIns="45704" numCol="1" anchor="t" anchorCtr="0" compatLnSpc="1">
            <a:prstTxWarp prst="textNoShape">
              <a:avLst/>
            </a:prstTxWarp>
          </a:bodyPr>
          <a:lstStyle/>
          <a:p>
            <a:pPr eaLnBrk="1" hangingPunct="1">
              <a:lnSpc>
                <a:spcPct val="90000"/>
              </a:lnSpc>
              <a:spcBef>
                <a:spcPct val="0"/>
              </a:spcBef>
            </a:pPr>
            <a:r>
              <a:rPr lang="en-US" dirty="0"/>
              <a:t>Bringing DER</a:t>
            </a:r>
            <a:r>
              <a:rPr lang="en-US" baseline="0" dirty="0"/>
              <a:t> onto the grid is the pathway to a cleaner, more resilient system.</a:t>
            </a:r>
          </a:p>
          <a:p>
            <a:pPr eaLnBrk="1" hangingPunct="1">
              <a:lnSpc>
                <a:spcPct val="90000"/>
              </a:lnSpc>
              <a:spcBef>
                <a:spcPct val="0"/>
              </a:spcBef>
            </a:pPr>
            <a:r>
              <a:rPr lang="en-US" baseline="0" dirty="0"/>
              <a:t>Elaborate just a bit more on what this slide means. </a:t>
            </a:r>
            <a:endParaRPr lang="en-US" dirty="0"/>
          </a:p>
        </p:txBody>
      </p:sp>
      <p:sp>
        <p:nvSpPr>
          <p:cNvPr id="29699" name="Slide Number Placeholder 3"/>
          <p:cNvSpPr txBox="1">
            <a:spLocks noGrp="1"/>
          </p:cNvSpPr>
          <p:nvPr/>
        </p:nvSpPr>
        <p:spPr bwMode="auto">
          <a:xfrm>
            <a:off x="3884615" y="8685214"/>
            <a:ext cx="2971800" cy="457200"/>
          </a:xfrm>
          <a:prstGeom prst="rect">
            <a:avLst/>
          </a:prstGeom>
          <a:noFill/>
          <a:ln w="9525">
            <a:noFill/>
            <a:miter lim="800000"/>
            <a:headEnd/>
            <a:tailEnd/>
          </a:ln>
        </p:spPr>
        <p:txBody>
          <a:bodyPr lIns="91408" tIns="45704" rIns="91408" bIns="45704" anchor="b"/>
          <a:lstStyle/>
          <a:p>
            <a:pPr algn="r" defTabSz="431689"/>
            <a:fld id="{7642A50C-BD33-44E6-8165-C292B934BFC2}" type="slidenum">
              <a:rPr lang="en-US" sz="1200">
                <a:latin typeface="Calibri" pitchFamily="34" charset="0"/>
              </a:rPr>
              <a:pPr algn="r" defTabSz="431689"/>
              <a:t>7</a:t>
            </a:fld>
            <a:endParaRPr lang="en-US" sz="1200" dirty="0">
              <a:latin typeface="Calibri" pitchFamily="34" charset="0"/>
            </a:endParaRPr>
          </a:p>
        </p:txBody>
      </p:sp>
    </p:spTree>
    <p:extLst>
      <p:ext uri="{BB962C8B-B14F-4D97-AF65-F5344CB8AC3E}">
        <p14:creationId xmlns:p14="http://schemas.microsoft.com/office/powerpoint/2010/main" val="7428007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6175" y="687388"/>
            <a:ext cx="4567238" cy="3427412"/>
          </a:xfrm>
        </p:spPr>
      </p:sp>
      <p:sp>
        <p:nvSpPr>
          <p:cNvPr id="3" name="Notes Placeholder 2"/>
          <p:cNvSpPr>
            <a:spLocks noGrp="1"/>
          </p:cNvSpPr>
          <p:nvPr>
            <p:ph type="body" idx="1"/>
          </p:nvPr>
        </p:nvSpPr>
        <p:spPr/>
        <p:txBody>
          <a:bodyPr/>
          <a:lstStyle/>
          <a:p>
            <a:pPr defTabSz="443698">
              <a:defRPr/>
            </a:pPr>
            <a:r>
              <a:rPr lang="en-US" dirty="0"/>
              <a:t>Wholesale</a:t>
            </a:r>
            <a:r>
              <a:rPr lang="en-US" baseline="0" dirty="0"/>
              <a:t> Distributed Generation or WDG is the market segment is unleashed by successful FITs.  The retail DG – behind the meter – and central generation renewables – out in the desert, most of the time – are both part of the equation, but WDG has enough potential and uses economies to scale that will really change the game.</a:t>
            </a:r>
            <a:endParaRPr lang="en-US" dirty="0"/>
          </a:p>
          <a:p>
            <a:pPr defTabSz="443698">
              <a:defRPr/>
            </a:pPr>
            <a:endParaRPr lang="en-US" dirty="0"/>
          </a:p>
          <a:p>
            <a:pPr defTabSz="443698">
              <a:defRPr/>
            </a:pPr>
            <a:r>
              <a:rPr lang="en-US" dirty="0"/>
              <a:t>When</a:t>
            </a:r>
            <a:r>
              <a:rPr lang="en-US" baseline="0" dirty="0"/>
              <a:t> we refer to DG, we mean a generating resource that is interconnected to the distribution grid, sells its energy to a utility (wholesale), and serves local loads (WDG does not </a:t>
            </a:r>
            <a:r>
              <a:rPr lang="en-US" baseline="0" dirty="0" err="1"/>
              <a:t>backfeed</a:t>
            </a:r>
            <a:r>
              <a:rPr lang="en-US" baseline="0" dirty="0"/>
              <a:t> to the transmission grid).  </a:t>
            </a:r>
            <a:endParaRPr lang="en-US" dirty="0"/>
          </a:p>
        </p:txBody>
      </p:sp>
      <p:sp>
        <p:nvSpPr>
          <p:cNvPr id="4" name="Slide Number Placeholder 3"/>
          <p:cNvSpPr>
            <a:spLocks noGrp="1"/>
          </p:cNvSpPr>
          <p:nvPr>
            <p:ph type="sldNum" sz="quarter" idx="10"/>
          </p:nvPr>
        </p:nvSpPr>
        <p:spPr/>
        <p:txBody>
          <a:bodyPr/>
          <a:lstStyle/>
          <a:p>
            <a:pPr>
              <a:defRPr/>
            </a:pPr>
            <a:fld id="{CE76BBF2-AD88-45DB-8FC2-CE44FA0B6AFC}" type="slidenum">
              <a:rPr lang="en-US" smtClean="0"/>
              <a:pPr>
                <a:defRPr/>
              </a:pPr>
              <a:t>8</a:t>
            </a:fld>
            <a:endParaRPr lang="en-US" dirty="0"/>
          </a:p>
        </p:txBody>
      </p:sp>
    </p:spTree>
    <p:extLst>
      <p:ext uri="{BB962C8B-B14F-4D97-AF65-F5344CB8AC3E}">
        <p14:creationId xmlns:p14="http://schemas.microsoft.com/office/powerpoint/2010/main" val="312776942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5" name="Slide Image Placeholder 1"/>
          <p:cNvSpPr>
            <a:spLocks noGrp="1" noRot="1" noChangeAspect="1"/>
          </p:cNvSpPr>
          <p:nvPr>
            <p:ph type="sldImg"/>
          </p:nvPr>
        </p:nvSpPr>
        <p:spPr bwMode="auto">
          <a:noFill/>
          <a:ln>
            <a:solidFill>
              <a:srgbClr val="000000"/>
            </a:solidFill>
            <a:miter lim="800000"/>
            <a:headEnd/>
            <a:tailEnd/>
          </a:ln>
        </p:spPr>
      </p:sp>
      <p:sp>
        <p:nvSpPr>
          <p:cNvPr id="134146" name="Notes Placeholder 2"/>
          <p:cNvSpPr>
            <a:spLocks noGrp="1"/>
          </p:cNvSpPr>
          <p:nvPr>
            <p:ph type="body" idx="1"/>
          </p:nvPr>
        </p:nvSpPr>
        <p:spPr bwMode="auto">
          <a:noFill/>
        </p:spPr>
        <p:txBody>
          <a:bodyPr wrap="square" numCol="1" anchor="t" anchorCtr="0" compatLnSpc="1">
            <a:prstTxWarp prst="textNoShape">
              <a:avLst/>
            </a:prstTxWarp>
          </a:bodyPr>
          <a:lstStyle/>
          <a:p>
            <a:pPr defTabSz="914946"/>
            <a:r>
              <a:rPr lang="en-US" dirty="0">
                <a:latin typeface="Times New Roman" pitchFamily="18" charset="0"/>
                <a:cs typeface="Times New Roman" pitchFamily="18" charset="0"/>
              </a:rPr>
              <a:t>Germany</a:t>
            </a:r>
            <a:r>
              <a:rPr lang="en-US" baseline="0" dirty="0">
                <a:latin typeface="Times New Roman" pitchFamily="18" charset="0"/>
                <a:cs typeface="Times New Roman" pitchFamily="18" charset="0"/>
              </a:rPr>
              <a:t> is the best example we currently have to show the efficacy of CLEAN Programs and the WDG market.  </a:t>
            </a:r>
            <a:r>
              <a:rPr lang="en-US" strike="noStrike" baseline="0" dirty="0">
                <a:latin typeface="Times New Roman" pitchFamily="18" charset="0"/>
                <a:cs typeface="Times New Roman" pitchFamily="18" charset="0"/>
              </a:rPr>
              <a:t>As you can see from the chart</a:t>
            </a:r>
            <a:r>
              <a:rPr lang="en-US" baseline="0" dirty="0">
                <a:latin typeface="Times New Roman" pitchFamily="18" charset="0"/>
                <a:cs typeface="Times New Roman" pitchFamily="18" charset="0"/>
              </a:rPr>
              <a:t>, Germany is in green; and, California—known as the leading market it the U.S.–is in red.  It is astonishing that Germany is adding 11 times more solar than California even though California has a 70% better resource.  </a:t>
            </a:r>
            <a:endParaRPr lang="en-US" dirty="0">
              <a:latin typeface="Times New Roman" pitchFamily="18" charset="0"/>
              <a:cs typeface="Times New Roman" pitchFamily="18" charset="0"/>
            </a:endParaRPr>
          </a:p>
          <a:p>
            <a:pPr defTabSz="914946"/>
            <a:r>
              <a:rPr lang="en-US" dirty="0">
                <a:latin typeface="Times New Roman" pitchFamily="18" charset="0"/>
                <a:cs typeface="Times New Roman" pitchFamily="18" charset="0"/>
              </a:rPr>
              <a:t>Rooftop solar in Germany </a:t>
            </a:r>
            <a:r>
              <a:rPr lang="en-US" u="sng" dirty="0">
                <a:latin typeface="Times New Roman" pitchFamily="18" charset="0"/>
                <a:cs typeface="Times New Roman" pitchFamily="18" charset="0"/>
              </a:rPr>
              <a:t>today</a:t>
            </a:r>
            <a:r>
              <a:rPr lang="en-US" dirty="0">
                <a:latin typeface="Times New Roman" pitchFamily="18" charset="0"/>
                <a:cs typeface="Times New Roman" pitchFamily="18" charset="0"/>
              </a:rPr>
              <a:t> is priced at the California-equivalent of </a:t>
            </a:r>
            <a:r>
              <a:rPr lang="en-US" u="sng" dirty="0">
                <a:latin typeface="Times New Roman" pitchFamily="18" charset="0"/>
                <a:cs typeface="Times New Roman" pitchFamily="18" charset="0"/>
              </a:rPr>
              <a:t>7-10 cents/kWh</a:t>
            </a:r>
            <a:r>
              <a:rPr lang="en-US" dirty="0">
                <a:latin typeface="Times New Roman" pitchFamily="18" charset="0"/>
                <a:cs typeface="Times New Roman" pitchFamily="18" charset="0"/>
              </a:rPr>
              <a:t>, which would be the most cost-effective resource deployed in California.  </a:t>
            </a:r>
          </a:p>
          <a:p>
            <a:pPr defTabSz="914946"/>
            <a:endParaRPr lang="en-US" dirty="0">
              <a:latin typeface="Times New Roman" pitchFamily="18" charset="0"/>
              <a:cs typeface="Times New Roman" pitchFamily="18" charset="0"/>
            </a:endParaRPr>
          </a:p>
          <a:p>
            <a:pPr defTabSz="914946"/>
            <a:r>
              <a:rPr lang="en-US" dirty="0">
                <a:latin typeface="Times New Roman" pitchFamily="18" charset="0"/>
                <a:cs typeface="Times New Roman" pitchFamily="18" charset="0"/>
              </a:rPr>
              <a:t>Ground-based solar projects typically generate about 25% more kWh/W than rooftop projects, because they use tracking, which allows the panels to follow the sun throughout the day.  The net result is that ground-based projects are generally about 20% more cost-effective than rooftop projects.  The difference between the 25% and the 20% is that the O&amp;M costs for ground-based projects are a bit higher due to their moving parts.</a:t>
            </a:r>
          </a:p>
          <a:p>
            <a:pPr defTabSz="937453"/>
            <a:endParaRPr lang="en-US" dirty="0"/>
          </a:p>
          <a:p>
            <a:pPr defTabSz="937453">
              <a:defRPr/>
            </a:pPr>
            <a:r>
              <a:rPr lang="en-US" dirty="0"/>
              <a:t>(07_gp, 23</a:t>
            </a:r>
            <a:r>
              <a:rPr lang="en-US" baseline="0" dirty="0"/>
              <a:t> Sep </a:t>
            </a:r>
            <a:r>
              <a:rPr lang="en-US" dirty="0"/>
              <a:t>2013)</a:t>
            </a:r>
          </a:p>
        </p:txBody>
      </p:sp>
      <p:sp>
        <p:nvSpPr>
          <p:cNvPr id="134147"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EFF6609E-1661-46A6-9E6E-0940142E2DED}" type="slidenum">
              <a:rPr lang="en-US"/>
              <a:pPr fontAlgn="base">
                <a:spcBef>
                  <a:spcPct val="0"/>
                </a:spcBef>
                <a:spcAft>
                  <a:spcPct val="0"/>
                </a:spcAft>
              </a:pPr>
              <a:t>9</a:t>
            </a:fld>
            <a:endParaRPr lang="en-US" dirty="0"/>
          </a:p>
        </p:txBody>
      </p:sp>
    </p:spTree>
    <p:extLst>
      <p:ext uri="{BB962C8B-B14F-4D97-AF65-F5344CB8AC3E}">
        <p14:creationId xmlns:p14="http://schemas.microsoft.com/office/powerpoint/2010/main" val="278349952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BDB0249F-5CDF-5649-A443-FC47281D5A5D}" type="datetimeFigureOut">
              <a:rPr lang="en-US" smtClean="0"/>
              <a:pPr/>
              <a:t>2018-02-27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AD962B8-317D-A441-B73E-3B6B3FDAB557}" type="slidenum">
              <a:rPr lang="en-US" smtClean="0"/>
              <a:pPr/>
              <a:t>‹#›</a:t>
            </a:fld>
            <a:endParaRPr lang="en-US"/>
          </a:p>
        </p:txBody>
      </p:sp>
    </p:spTree>
    <p:extLst>
      <p:ext uri="{BB962C8B-B14F-4D97-AF65-F5344CB8AC3E}">
        <p14:creationId xmlns:p14="http://schemas.microsoft.com/office/powerpoint/2010/main" val="4970823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DB0249F-5CDF-5649-A443-FC47281D5A5D}" type="datetimeFigureOut">
              <a:rPr lang="en-US" smtClean="0"/>
              <a:pPr/>
              <a:t>2018-02-27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AD962B8-317D-A441-B73E-3B6B3FDAB557}" type="slidenum">
              <a:rPr lang="en-US" smtClean="0"/>
              <a:pPr/>
              <a:t>‹#›</a:t>
            </a:fld>
            <a:endParaRPr lang="en-US"/>
          </a:p>
        </p:txBody>
      </p:sp>
    </p:spTree>
    <p:extLst>
      <p:ext uri="{BB962C8B-B14F-4D97-AF65-F5344CB8AC3E}">
        <p14:creationId xmlns:p14="http://schemas.microsoft.com/office/powerpoint/2010/main" val="7620979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DB0249F-5CDF-5649-A443-FC47281D5A5D}" type="datetimeFigureOut">
              <a:rPr lang="en-US" smtClean="0"/>
              <a:pPr/>
              <a:t>2018-02-27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AD962B8-317D-A441-B73E-3B6B3FDAB557}" type="slidenum">
              <a:rPr lang="en-US" smtClean="0"/>
              <a:pPr/>
              <a:t>‹#›</a:t>
            </a:fld>
            <a:endParaRPr lang="en-US"/>
          </a:p>
        </p:txBody>
      </p:sp>
    </p:spTree>
    <p:extLst>
      <p:ext uri="{BB962C8B-B14F-4D97-AF65-F5344CB8AC3E}">
        <p14:creationId xmlns:p14="http://schemas.microsoft.com/office/powerpoint/2010/main" val="257703420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9_Title, Text and Chart">
    <p:spTree>
      <p:nvGrpSpPr>
        <p:cNvPr id="1" name=""/>
        <p:cNvGrpSpPr/>
        <p:nvPr/>
      </p:nvGrpSpPr>
      <p:grpSpPr>
        <a:xfrm>
          <a:off x="0" y="0"/>
          <a:ext cx="0" cy="0"/>
          <a:chOff x="0" y="0"/>
          <a:chExt cx="0" cy="0"/>
        </a:xfrm>
      </p:grpSpPr>
      <p:sp>
        <p:nvSpPr>
          <p:cNvPr id="4" name="Rectangle 4"/>
          <p:cNvSpPr/>
          <p:nvPr userDrawn="1"/>
        </p:nvSpPr>
        <p:spPr>
          <a:xfrm>
            <a:off x="0" y="6477000"/>
            <a:ext cx="9144000" cy="381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CA"/>
          </a:p>
        </p:txBody>
      </p:sp>
      <p:sp>
        <p:nvSpPr>
          <p:cNvPr id="5" name="TextBox 5"/>
          <p:cNvSpPr txBox="1"/>
          <p:nvPr userDrawn="1"/>
        </p:nvSpPr>
        <p:spPr>
          <a:xfrm>
            <a:off x="0" y="6488113"/>
            <a:ext cx="4724400" cy="336550"/>
          </a:xfrm>
          <a:prstGeom prst="rect">
            <a:avLst/>
          </a:prstGeom>
          <a:noFill/>
        </p:spPr>
        <p:txBody>
          <a:bodyPr>
            <a:spAutoFit/>
          </a:bodyPr>
          <a:lstStyle/>
          <a:p>
            <a:pPr fontAlgn="auto">
              <a:spcBef>
                <a:spcPts val="0"/>
              </a:spcBef>
              <a:spcAft>
                <a:spcPts val="0"/>
              </a:spcAft>
              <a:defRPr/>
            </a:pPr>
            <a:r>
              <a:rPr lang="en-CA" sz="1600">
                <a:solidFill>
                  <a:srgbClr val="595959"/>
                </a:solidFill>
                <a:latin typeface="+mn-lt"/>
                <a:cs typeface="Arial" pitchFamily="34" charset="0"/>
              </a:rPr>
              <a:t>Making Clean Local Energy Accessible Now</a:t>
            </a:r>
            <a:endParaRPr lang="en-CA">
              <a:solidFill>
                <a:srgbClr val="595959"/>
              </a:solidFill>
              <a:latin typeface="+mn-lt"/>
              <a:cs typeface="Arial" pitchFamily="34" charset="0"/>
            </a:endParaRPr>
          </a:p>
        </p:txBody>
      </p:sp>
      <p:sp>
        <p:nvSpPr>
          <p:cNvPr id="6" name="Rectangle 6"/>
          <p:cNvSpPr>
            <a:spLocks noChangeArrowheads="1"/>
          </p:cNvSpPr>
          <p:nvPr userDrawn="1"/>
        </p:nvSpPr>
        <p:spPr bwMode="auto">
          <a:xfrm>
            <a:off x="0" y="0"/>
            <a:ext cx="7391400" cy="762000"/>
          </a:xfrm>
          <a:prstGeom prst="rect">
            <a:avLst/>
          </a:prstGeom>
          <a:solidFill>
            <a:srgbClr val="249CFF"/>
          </a:solidFill>
          <a:ln w="25400" algn="ctr">
            <a:noFill/>
            <a:miter lim="800000"/>
            <a:headEnd/>
            <a:tailEnd/>
          </a:ln>
        </p:spPr>
        <p:txBody>
          <a:bodyPr anchor="ctr"/>
          <a:lstStyle/>
          <a:p>
            <a:pPr algn="ctr" fontAlgn="auto">
              <a:spcBef>
                <a:spcPts val="0"/>
              </a:spcBef>
              <a:spcAft>
                <a:spcPts val="0"/>
              </a:spcAft>
              <a:defRPr/>
            </a:pPr>
            <a:r>
              <a:rPr lang="en-CA" dirty="0">
                <a:solidFill>
                  <a:schemeClr val="lt1"/>
                </a:solidFill>
                <a:latin typeface="+mn-lt"/>
              </a:rPr>
              <a:t> </a:t>
            </a:r>
          </a:p>
        </p:txBody>
      </p:sp>
      <p:sp>
        <p:nvSpPr>
          <p:cNvPr id="7" name="Slide Number Placeholder 3"/>
          <p:cNvSpPr txBox="1">
            <a:spLocks/>
          </p:cNvSpPr>
          <p:nvPr userDrawn="1"/>
        </p:nvSpPr>
        <p:spPr bwMode="auto">
          <a:xfrm>
            <a:off x="8534400" y="6492875"/>
            <a:ext cx="457200" cy="365125"/>
          </a:xfrm>
          <a:prstGeom prst="rect">
            <a:avLst/>
          </a:prstGeom>
          <a:noFill/>
          <a:ln w="9525">
            <a:noFill/>
            <a:miter lim="800000"/>
            <a:headEnd/>
            <a:tailEnd/>
          </a:ln>
        </p:spPr>
        <p:txBody>
          <a:bodyPr/>
          <a:lstStyle/>
          <a:p>
            <a:pPr algn="r" fontAlgn="auto">
              <a:spcBef>
                <a:spcPts val="0"/>
              </a:spcBef>
              <a:spcAft>
                <a:spcPts val="0"/>
              </a:spcAft>
              <a:defRPr/>
            </a:pPr>
            <a:fld id="{25ECF004-2F5D-416B-8086-41D1EB82224A}" type="slidenum">
              <a:rPr lang="en-US" sz="1200">
                <a:latin typeface="+mn-lt"/>
                <a:cs typeface="Arial" pitchFamily="34" charset="0"/>
              </a:rPr>
              <a:pPr algn="r" fontAlgn="auto">
                <a:spcBef>
                  <a:spcPts val="0"/>
                </a:spcBef>
                <a:spcAft>
                  <a:spcPts val="0"/>
                </a:spcAft>
                <a:defRPr/>
              </a:pPr>
              <a:t>‹#›</a:t>
            </a:fld>
            <a:endParaRPr lang="en-US" sz="1200">
              <a:solidFill>
                <a:srgbClr val="013D21"/>
              </a:solidFill>
              <a:latin typeface="Informatic"/>
              <a:cs typeface="Arial" pitchFamily="34" charset="0"/>
            </a:endParaRPr>
          </a:p>
        </p:txBody>
      </p:sp>
      <p:sp>
        <p:nvSpPr>
          <p:cNvPr id="13" name="Title 12"/>
          <p:cNvSpPr>
            <a:spLocks noGrp="1"/>
          </p:cNvSpPr>
          <p:nvPr>
            <p:ph type="title"/>
          </p:nvPr>
        </p:nvSpPr>
        <p:spPr>
          <a:xfrm>
            <a:off x="0" y="0"/>
            <a:ext cx="7315200" cy="762000"/>
          </a:xfrm>
        </p:spPr>
        <p:txBody>
          <a:bodyPr>
            <a:normAutofit/>
          </a:bodyPr>
          <a:lstStyle>
            <a:lvl1pPr algn="l">
              <a:defRPr sz="2400" b="1">
                <a:solidFill>
                  <a:schemeClr val="bg1"/>
                </a:solidFill>
                <a:latin typeface="Arial" pitchFamily="34" charset="0"/>
                <a:cs typeface="Arial" pitchFamily="34" charset="0"/>
              </a:defRPr>
            </a:lvl1pPr>
          </a:lstStyle>
          <a:p>
            <a:r>
              <a:rPr lang="en-US" dirty="0"/>
              <a:t>Click to edit Master title style</a:t>
            </a:r>
          </a:p>
        </p:txBody>
      </p:sp>
      <p:sp>
        <p:nvSpPr>
          <p:cNvPr id="14" name="Content Placeholder 2"/>
          <p:cNvSpPr>
            <a:spLocks noGrp="1"/>
          </p:cNvSpPr>
          <p:nvPr>
            <p:ph idx="1"/>
          </p:nvPr>
        </p:nvSpPr>
        <p:spPr>
          <a:xfrm>
            <a:off x="457200" y="1295400"/>
            <a:ext cx="8229600" cy="4525963"/>
          </a:xfrm>
        </p:spPr>
        <p:txBody>
          <a:bodyPr/>
          <a:lstStyle>
            <a:lvl1pPr>
              <a:buFontTx/>
              <a:buBlip>
                <a:blip r:embed="rId2"/>
              </a:buBlip>
              <a:defRPr>
                <a:solidFill>
                  <a:schemeClr val="tx2">
                    <a:lumMod val="65000"/>
                    <a:lumOff val="35000"/>
                  </a:schemeClr>
                </a:solidFill>
              </a:defRPr>
            </a:lvl1pPr>
            <a:lvl2pPr>
              <a:buFontTx/>
              <a:buBlip>
                <a:blip r:embed="rId2"/>
              </a:buBlip>
              <a:defRPr>
                <a:solidFill>
                  <a:schemeClr val="tx2">
                    <a:lumMod val="65000"/>
                    <a:lumOff val="35000"/>
                  </a:schemeClr>
                </a:solidFill>
              </a:defRPr>
            </a:lvl2pPr>
            <a:lvl3pPr>
              <a:buFontTx/>
              <a:buBlip>
                <a:blip r:embed="rId2"/>
              </a:buBlip>
              <a:defRPr>
                <a:solidFill>
                  <a:schemeClr val="tx2">
                    <a:lumMod val="65000"/>
                    <a:lumOff val="35000"/>
                  </a:schemeClr>
                </a:solidFill>
              </a:defRPr>
            </a:lvl3pPr>
            <a:lvl4pPr>
              <a:buFontTx/>
              <a:buBlip>
                <a:blip r:embed="rId2"/>
              </a:buBlip>
              <a:defRPr>
                <a:solidFill>
                  <a:schemeClr val="tx2">
                    <a:lumMod val="65000"/>
                    <a:lumOff val="35000"/>
                  </a:schemeClr>
                </a:solidFill>
              </a:defRPr>
            </a:lvl4pPr>
            <a:lvl5pPr>
              <a:buFontTx/>
              <a:buBlip>
                <a:blip r:embed="rId2"/>
              </a:buBlip>
              <a:defRPr>
                <a:solidFill>
                  <a:schemeClr val="tx2">
                    <a:lumMod val="65000"/>
                    <a:lumOff val="3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9" name="Picture 8" descr="Clean Coalition Logo_no tagline_updated_slideshowedit_zf2 yellow_final2.pdf"/>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531217" y="46181"/>
            <a:ext cx="1612783" cy="676656"/>
          </a:xfrm>
          <a:prstGeom prst="rect">
            <a:avLst/>
          </a:prstGeom>
        </p:spPr>
      </p:pic>
    </p:spTree>
    <p:extLst>
      <p:ext uri="{BB962C8B-B14F-4D97-AF65-F5344CB8AC3E}">
        <p14:creationId xmlns:p14="http://schemas.microsoft.com/office/powerpoint/2010/main" val="139474112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3" name="Rectangle 7"/>
          <p:cNvSpPr>
            <a:spLocks noChangeArrowheads="1"/>
          </p:cNvSpPr>
          <p:nvPr/>
        </p:nvSpPr>
        <p:spPr bwMode="auto">
          <a:xfrm>
            <a:off x="0" y="3124200"/>
            <a:ext cx="9144000" cy="3352800"/>
          </a:xfrm>
          <a:prstGeom prst="rect">
            <a:avLst/>
          </a:prstGeom>
          <a:solidFill>
            <a:srgbClr val="249CFF"/>
          </a:solidFill>
          <a:ln w="9525">
            <a:noFill/>
            <a:miter lim="800000"/>
            <a:headEnd/>
            <a:tailEnd/>
          </a:ln>
          <a:effectLst/>
        </p:spPr>
        <p:txBody>
          <a:bodyPr wrap="none" anchor="ctr"/>
          <a:lstStyle/>
          <a:p>
            <a:pPr fontAlgn="auto">
              <a:spcBef>
                <a:spcPts val="0"/>
              </a:spcBef>
              <a:spcAft>
                <a:spcPts val="0"/>
              </a:spcAft>
              <a:defRPr/>
            </a:pPr>
            <a:endParaRPr lang="en-US">
              <a:latin typeface="+mn-lt"/>
            </a:endParaRPr>
          </a:p>
        </p:txBody>
      </p:sp>
      <p:sp>
        <p:nvSpPr>
          <p:cNvPr id="4" name="Rectangle 3"/>
          <p:cNvSpPr/>
          <p:nvPr/>
        </p:nvSpPr>
        <p:spPr>
          <a:xfrm>
            <a:off x="0" y="6477000"/>
            <a:ext cx="9144000" cy="381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CA"/>
          </a:p>
        </p:txBody>
      </p:sp>
      <p:sp>
        <p:nvSpPr>
          <p:cNvPr id="5" name="TextBox 4"/>
          <p:cNvSpPr txBox="1"/>
          <p:nvPr/>
        </p:nvSpPr>
        <p:spPr>
          <a:xfrm>
            <a:off x="0" y="6488113"/>
            <a:ext cx="5562600" cy="366712"/>
          </a:xfrm>
          <a:prstGeom prst="rect">
            <a:avLst/>
          </a:prstGeom>
          <a:noFill/>
        </p:spPr>
        <p:txBody>
          <a:bodyPr>
            <a:spAutoFit/>
          </a:bodyPr>
          <a:lstStyle/>
          <a:p>
            <a:pPr fontAlgn="auto">
              <a:spcBef>
                <a:spcPts val="0"/>
              </a:spcBef>
              <a:spcAft>
                <a:spcPts val="0"/>
              </a:spcAft>
              <a:defRPr/>
            </a:pPr>
            <a:r>
              <a:rPr lang="en-CA">
                <a:solidFill>
                  <a:srgbClr val="595959"/>
                </a:solidFill>
                <a:latin typeface="+mn-lt"/>
              </a:rPr>
              <a:t>Making Clean Local Energy Accessible Now</a:t>
            </a:r>
          </a:p>
        </p:txBody>
      </p:sp>
      <p:sp>
        <p:nvSpPr>
          <p:cNvPr id="61443" name="Rectangle 3"/>
          <p:cNvSpPr>
            <a:spLocks noGrp="1" noChangeArrowheads="1"/>
          </p:cNvSpPr>
          <p:nvPr>
            <p:ph type="subTitle" idx="1"/>
          </p:nvPr>
        </p:nvSpPr>
        <p:spPr>
          <a:xfrm>
            <a:off x="990600" y="5300663"/>
            <a:ext cx="7161213" cy="841375"/>
          </a:xfrm>
        </p:spPr>
        <p:txBody>
          <a:bodyPr/>
          <a:lstStyle>
            <a:lvl1pPr marL="0" indent="0" algn="ctr">
              <a:buFontTx/>
              <a:buNone/>
              <a:defRPr sz="2400">
                <a:solidFill>
                  <a:schemeClr val="tx2">
                    <a:lumMod val="65000"/>
                    <a:lumOff val="35000"/>
                  </a:schemeClr>
                </a:solidFill>
              </a:defRPr>
            </a:lvl1pPr>
          </a:lstStyle>
          <a:p>
            <a:r>
              <a:rPr lang="en-US"/>
              <a:t>Click to edit Master subtitle style</a:t>
            </a:r>
            <a:endParaRPr lang="en-US" dirty="0"/>
          </a:p>
        </p:txBody>
      </p:sp>
    </p:spTree>
    <p:extLst>
      <p:ext uri="{BB962C8B-B14F-4D97-AF65-F5344CB8AC3E}">
        <p14:creationId xmlns:p14="http://schemas.microsoft.com/office/powerpoint/2010/main" val="1746720329"/>
      </p:ext>
    </p:extLst>
  </p:cSld>
  <p:clrMapOvr>
    <a:masterClrMapping/>
  </p:clrMapOvr>
  <p:hf hdr="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DB0249F-5CDF-5649-A443-FC47281D5A5D}" type="datetimeFigureOut">
              <a:rPr lang="en-US" smtClean="0"/>
              <a:pPr/>
              <a:t>2018-02-27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AD962B8-317D-A441-B73E-3B6B3FDAB557}" type="slidenum">
              <a:rPr lang="en-US" smtClean="0"/>
              <a:pPr/>
              <a:t>‹#›</a:t>
            </a:fld>
            <a:endParaRPr lang="en-US"/>
          </a:p>
        </p:txBody>
      </p:sp>
    </p:spTree>
    <p:extLst>
      <p:ext uri="{BB962C8B-B14F-4D97-AF65-F5344CB8AC3E}">
        <p14:creationId xmlns:p14="http://schemas.microsoft.com/office/powerpoint/2010/main" val="17011288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DB0249F-5CDF-5649-A443-FC47281D5A5D}" type="datetimeFigureOut">
              <a:rPr lang="en-US" smtClean="0"/>
              <a:pPr/>
              <a:t>2018-02-27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AD962B8-317D-A441-B73E-3B6B3FDAB557}" type="slidenum">
              <a:rPr lang="en-US" smtClean="0"/>
              <a:pPr/>
              <a:t>‹#›</a:t>
            </a:fld>
            <a:endParaRPr lang="en-US"/>
          </a:p>
        </p:txBody>
      </p:sp>
    </p:spTree>
    <p:extLst>
      <p:ext uri="{BB962C8B-B14F-4D97-AF65-F5344CB8AC3E}">
        <p14:creationId xmlns:p14="http://schemas.microsoft.com/office/powerpoint/2010/main" val="21190642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DB0249F-5CDF-5649-A443-FC47281D5A5D}" type="datetimeFigureOut">
              <a:rPr lang="en-US" smtClean="0"/>
              <a:pPr/>
              <a:t>2018-02-27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AD962B8-317D-A441-B73E-3B6B3FDAB557}" type="slidenum">
              <a:rPr lang="en-US" smtClean="0"/>
              <a:pPr/>
              <a:t>‹#›</a:t>
            </a:fld>
            <a:endParaRPr lang="en-US"/>
          </a:p>
        </p:txBody>
      </p:sp>
    </p:spTree>
    <p:extLst>
      <p:ext uri="{BB962C8B-B14F-4D97-AF65-F5344CB8AC3E}">
        <p14:creationId xmlns:p14="http://schemas.microsoft.com/office/powerpoint/2010/main" val="10541093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DB0249F-5CDF-5649-A443-FC47281D5A5D}" type="datetimeFigureOut">
              <a:rPr lang="en-US" smtClean="0"/>
              <a:pPr/>
              <a:t>2018-02-27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AD962B8-317D-A441-B73E-3B6B3FDAB557}" type="slidenum">
              <a:rPr lang="en-US" smtClean="0"/>
              <a:pPr/>
              <a:t>‹#›</a:t>
            </a:fld>
            <a:endParaRPr lang="en-US"/>
          </a:p>
        </p:txBody>
      </p:sp>
    </p:spTree>
    <p:extLst>
      <p:ext uri="{BB962C8B-B14F-4D97-AF65-F5344CB8AC3E}">
        <p14:creationId xmlns:p14="http://schemas.microsoft.com/office/powerpoint/2010/main" val="3151126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DB0249F-5CDF-5649-A443-FC47281D5A5D}" type="datetimeFigureOut">
              <a:rPr lang="en-US" smtClean="0"/>
              <a:pPr/>
              <a:t>2018-02-27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AD962B8-317D-A441-B73E-3B6B3FDAB557}" type="slidenum">
              <a:rPr lang="en-US" smtClean="0"/>
              <a:pPr/>
              <a:t>‹#›</a:t>
            </a:fld>
            <a:endParaRPr lang="en-US"/>
          </a:p>
        </p:txBody>
      </p:sp>
    </p:spTree>
    <p:extLst>
      <p:ext uri="{BB962C8B-B14F-4D97-AF65-F5344CB8AC3E}">
        <p14:creationId xmlns:p14="http://schemas.microsoft.com/office/powerpoint/2010/main" val="6765127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DB0249F-5CDF-5649-A443-FC47281D5A5D}" type="datetimeFigureOut">
              <a:rPr lang="en-US" smtClean="0"/>
              <a:pPr/>
              <a:t>2018-02-27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AD962B8-317D-A441-B73E-3B6B3FDAB557}" type="slidenum">
              <a:rPr lang="en-US" smtClean="0"/>
              <a:pPr/>
              <a:t>‹#›</a:t>
            </a:fld>
            <a:endParaRPr lang="en-US"/>
          </a:p>
        </p:txBody>
      </p:sp>
    </p:spTree>
    <p:extLst>
      <p:ext uri="{BB962C8B-B14F-4D97-AF65-F5344CB8AC3E}">
        <p14:creationId xmlns:p14="http://schemas.microsoft.com/office/powerpoint/2010/main" val="21821755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DB0249F-5CDF-5649-A443-FC47281D5A5D}" type="datetimeFigureOut">
              <a:rPr lang="en-US" smtClean="0"/>
              <a:pPr/>
              <a:t>2018-02-27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AD962B8-317D-A441-B73E-3B6B3FDAB557}" type="slidenum">
              <a:rPr lang="en-US" smtClean="0"/>
              <a:pPr/>
              <a:t>‹#›</a:t>
            </a:fld>
            <a:endParaRPr lang="en-US"/>
          </a:p>
        </p:txBody>
      </p:sp>
    </p:spTree>
    <p:extLst>
      <p:ext uri="{BB962C8B-B14F-4D97-AF65-F5344CB8AC3E}">
        <p14:creationId xmlns:p14="http://schemas.microsoft.com/office/powerpoint/2010/main" val="40949481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DB0249F-5CDF-5649-A443-FC47281D5A5D}" type="datetimeFigureOut">
              <a:rPr lang="en-US" smtClean="0"/>
              <a:pPr/>
              <a:t>2018-02-27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AD962B8-317D-A441-B73E-3B6B3FDAB557}" type="slidenum">
              <a:rPr lang="en-US" smtClean="0"/>
              <a:pPr/>
              <a:t>‹#›</a:t>
            </a:fld>
            <a:endParaRPr lang="en-US"/>
          </a:p>
        </p:txBody>
      </p:sp>
    </p:spTree>
    <p:extLst>
      <p:ext uri="{BB962C8B-B14F-4D97-AF65-F5344CB8AC3E}">
        <p14:creationId xmlns:p14="http://schemas.microsoft.com/office/powerpoint/2010/main" val="28428512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DB0249F-5CDF-5649-A443-FC47281D5A5D}" type="datetimeFigureOut">
              <a:rPr lang="en-US" smtClean="0"/>
              <a:pPr/>
              <a:t>2018-02-27</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AD962B8-317D-A441-B73E-3B6B3FDAB557}" type="slidenum">
              <a:rPr lang="en-US" smtClean="0"/>
              <a:pPr/>
              <a:t>‹#›</a:t>
            </a:fld>
            <a:endParaRPr lang="en-US"/>
          </a:p>
        </p:txBody>
      </p:sp>
    </p:spTree>
    <p:extLst>
      <p:ext uri="{BB962C8B-B14F-4D97-AF65-F5344CB8AC3E}">
        <p14:creationId xmlns:p14="http://schemas.microsoft.com/office/powerpoint/2010/main" val="123392819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1.xml"/><Relationship Id="rId1" Type="http://schemas.openxmlformats.org/officeDocument/2006/relationships/slideLayout" Target="../slideLayouts/slideLayout13.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2.xml"/><Relationship Id="rId5" Type="http://schemas.openxmlformats.org/officeDocument/2006/relationships/image" Target="../media/image6.pn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0.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2.xml"/><Relationship Id="rId1" Type="http://schemas.openxmlformats.org/officeDocument/2006/relationships/slideLayout" Target="../slideLayouts/slideLayout12.xml"/><Relationship Id="rId4" Type="http://schemas.openxmlformats.org/officeDocument/2006/relationships/image" Target="../media/image24.png"/></Relationships>
</file>

<file path=ppt/slides/_rels/slide2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3.xml"/><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4.xml"/><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8.xml"/><Relationship Id="rId1" Type="http://schemas.openxmlformats.org/officeDocument/2006/relationships/slideLayout" Target="../slideLayouts/slideLayout12.xml"/><Relationship Id="rId5" Type="http://schemas.openxmlformats.org/officeDocument/2006/relationships/image" Target="../media/image24.png"/><Relationship Id="rId4" Type="http://schemas.openxmlformats.org/officeDocument/2006/relationships/image" Target="../media/image28.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3" Type="http://schemas.openxmlformats.org/officeDocument/2006/relationships/hyperlink" Target="https://www.pge.com/b2b/energysupply/wholesaleelectricsuppliersolicitation/PVRFO/PVRAMMap/index.shtm" TargetMode="External"/><Relationship Id="rId7" Type="http://schemas.openxmlformats.org/officeDocument/2006/relationships/hyperlink" Target="https://sempra.maps.arcgis.com/home/signin.html?returnUrl=https://sempra.maps.arcgis.com/apps/webappviewer/index.html?id%3D8b11127abc7a47169de07eb77c2657c9" TargetMode="External"/><Relationship Id="rId2" Type="http://schemas.openxmlformats.org/officeDocument/2006/relationships/notesSlide" Target="../notesSlides/notesSlide30.xml"/><Relationship Id="rId1" Type="http://schemas.openxmlformats.org/officeDocument/2006/relationships/slideLayout" Target="../slideLayouts/slideLayout12.xml"/><Relationship Id="rId6" Type="http://schemas.openxmlformats.org/officeDocument/2006/relationships/hyperlink" Target="https://www.sdge.com/generation-interconnections/renewable-auction-mechanism-ram-map" TargetMode="External"/><Relationship Id="rId5" Type="http://schemas.openxmlformats.org/officeDocument/2006/relationships/hyperlink" Target="https://www.arcgis.com/home/webmap/viewer.html?webmap=e62dfa24128b4329bfc8b27c4526f6b7" TargetMode="External"/><Relationship Id="rId4" Type="http://schemas.openxmlformats.org/officeDocument/2006/relationships/hyperlink" Target="https://www.pge.com/b2b/energysupply/wholesaleelectricsuppliersolicitation/PVRFO/PVRAMMap/help/" TargetMode="External"/></Relationships>
</file>

<file path=ppt/slides/_rels/slide3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1.xml"/><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2.xml"/><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3.xml"/><Relationship Id="rId1" Type="http://schemas.openxmlformats.org/officeDocument/2006/relationships/slideLayout" Target="../slideLayouts/slideLayout12.xml"/><Relationship Id="rId4" Type="http://schemas.openxmlformats.org/officeDocument/2006/relationships/image" Target="../media/image32.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8" Type="http://schemas.openxmlformats.org/officeDocument/2006/relationships/image" Target="../media/image14.jpeg"/><Relationship Id="rId3" Type="http://schemas.openxmlformats.org/officeDocument/2006/relationships/image" Target="../media/image9.jpeg"/><Relationship Id="rId7" Type="http://schemas.openxmlformats.org/officeDocument/2006/relationships/image" Target="../media/image13.jpeg"/><Relationship Id="rId2" Type="http://schemas.openxmlformats.org/officeDocument/2006/relationships/notesSlide" Target="../notesSlides/notesSlide8.xml"/><Relationship Id="rId1" Type="http://schemas.openxmlformats.org/officeDocument/2006/relationships/slideLayout" Target="../slideLayouts/slideLayout12.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jpeg"/><Relationship Id="rId9" Type="http://schemas.openxmlformats.org/officeDocument/2006/relationships/image" Target="../media/image15.jpeg"/></Relationships>
</file>

<file path=ppt/slides/_rels/slide9.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lean Coalition Logo_updated yellow.ep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70121" y="204410"/>
            <a:ext cx="3761419" cy="688905"/>
          </a:xfrm>
          <a:prstGeom prst="rect">
            <a:avLst/>
          </a:prstGeom>
        </p:spPr>
      </p:pic>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400" y="2040261"/>
            <a:ext cx="9169400" cy="31337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7" name="TextBox 6"/>
          <p:cNvSpPr txBox="1">
            <a:spLocks noChangeArrowheads="1"/>
          </p:cNvSpPr>
          <p:nvPr/>
        </p:nvSpPr>
        <p:spPr bwMode="auto">
          <a:xfrm>
            <a:off x="191220" y="893407"/>
            <a:ext cx="8769052" cy="1581972"/>
          </a:xfrm>
          <a:prstGeom prst="rect">
            <a:avLst/>
          </a:prstGeom>
          <a:noFill/>
          <a:ln w="9525">
            <a:noFill/>
            <a:miter lim="800000"/>
            <a:headEnd/>
            <a:tailEnd/>
          </a:ln>
        </p:spPr>
        <p:txBody>
          <a:bodyPr wrap="square">
            <a:spAutoFit/>
          </a:bodyPr>
          <a:lstStyle/>
          <a:p>
            <a:pPr algn="ctr" fontAlgn="base">
              <a:lnSpc>
                <a:spcPct val="130000"/>
              </a:lnSpc>
              <a:spcBef>
                <a:spcPct val="0"/>
              </a:spcBef>
              <a:spcAft>
                <a:spcPct val="0"/>
              </a:spcAft>
            </a:pPr>
            <a:r>
              <a:rPr lang="en-US" sz="2800" b="1" dirty="0">
                <a:solidFill>
                  <a:srgbClr val="000000"/>
                </a:solidFill>
                <a:latin typeface="Arial" panose="020B0604020202020204" pitchFamily="34" charset="0"/>
                <a:cs typeface="Arial" panose="020B0604020202020204" pitchFamily="34" charset="0"/>
              </a:rPr>
              <a:t>Peninsula Advanced Energy Community (PAEC)</a:t>
            </a:r>
          </a:p>
          <a:p>
            <a:pPr algn="ctr" fontAlgn="base">
              <a:lnSpc>
                <a:spcPct val="130000"/>
              </a:lnSpc>
              <a:spcBef>
                <a:spcPct val="0"/>
              </a:spcBef>
              <a:spcAft>
                <a:spcPct val="0"/>
              </a:spcAft>
            </a:pPr>
            <a:r>
              <a:rPr lang="en-US" sz="2800" b="1" dirty="0">
                <a:solidFill>
                  <a:srgbClr val="000000"/>
                </a:solidFill>
                <a:latin typeface="Arial" panose="020B0604020202020204" pitchFamily="34" charset="0"/>
                <a:cs typeface="Arial" panose="020B0604020202020204" pitchFamily="34" charset="0"/>
              </a:rPr>
              <a:t>Solar Siting Survey</a:t>
            </a:r>
          </a:p>
          <a:p>
            <a:pPr fontAlgn="base">
              <a:spcBef>
                <a:spcPct val="0"/>
              </a:spcBef>
              <a:spcAft>
                <a:spcPct val="0"/>
              </a:spcAft>
            </a:pPr>
            <a:r>
              <a:rPr lang="en-US" sz="2400" dirty="0">
                <a:solidFill>
                  <a:schemeClr val="bg1"/>
                </a:solidFill>
                <a:latin typeface="Arial" panose="020B0604020202020204" pitchFamily="34" charset="0"/>
                <a:cs typeface="Arial" panose="020B0604020202020204" pitchFamily="34" charset="0"/>
              </a:rPr>
              <a:t>								</a:t>
            </a:r>
          </a:p>
        </p:txBody>
      </p:sp>
      <p:sp>
        <p:nvSpPr>
          <p:cNvPr id="8" name="Rectangle 7"/>
          <p:cNvSpPr>
            <a:spLocks/>
          </p:cNvSpPr>
          <p:nvPr/>
        </p:nvSpPr>
        <p:spPr bwMode="auto">
          <a:xfrm>
            <a:off x="3321823" y="5200997"/>
            <a:ext cx="2436193" cy="12082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lIns="38100" tIns="38100" rIns="38100" bIns="38100"/>
          <a:lstStyle/>
          <a:p>
            <a:pPr algn="ctr" defTabSz="914400"/>
            <a:r>
              <a:rPr lang="en-US" dirty="0">
                <a:solidFill>
                  <a:srgbClr val="FFFFFF"/>
                </a:solidFill>
                <a:latin typeface="Arial" panose="020B0604020202020204" pitchFamily="34" charset="0"/>
                <a:ea typeface="ＭＳ Ｐゴシック" charset="0"/>
                <a:cs typeface="Arial" panose="020B0604020202020204" pitchFamily="34" charset="0"/>
                <a:sym typeface="Helvetica" charset="0"/>
              </a:rPr>
              <a:t>Bob O’Hagan</a:t>
            </a:r>
            <a:endParaRPr lang="en-US" dirty="0">
              <a:solidFill>
                <a:srgbClr val="FFFFFF"/>
              </a:solidFill>
              <a:latin typeface="Arial" panose="020B0604020202020204" pitchFamily="34" charset="0"/>
              <a:ea typeface="ＭＳ Ｐゴシック" charset="0"/>
              <a:cs typeface="Arial" panose="020B0604020202020204" pitchFamily="34" charset="0"/>
              <a:sym typeface="Arial" charset="0"/>
            </a:endParaRPr>
          </a:p>
          <a:p>
            <a:pPr algn="ctr" defTabSz="914400"/>
            <a:r>
              <a:rPr lang="en-US" sz="1400" dirty="0">
                <a:solidFill>
                  <a:srgbClr val="FFFFFF"/>
                </a:solidFill>
                <a:latin typeface="Arial" panose="020B0604020202020204" pitchFamily="34" charset="0"/>
                <a:ea typeface="ＭＳ Ｐゴシック" charset="0"/>
                <a:cs typeface="Arial" panose="020B0604020202020204" pitchFamily="34" charset="0"/>
                <a:sym typeface="Helvetica" charset="0"/>
              </a:rPr>
              <a:t>Programs Engineer</a:t>
            </a:r>
            <a:endParaRPr lang="en-US" sz="1400" dirty="0">
              <a:solidFill>
                <a:srgbClr val="FFFFFF"/>
              </a:solidFill>
              <a:latin typeface="Arial" panose="020B0604020202020204" pitchFamily="34" charset="0"/>
              <a:ea typeface="ＭＳ Ｐゴシック" charset="0"/>
              <a:cs typeface="Arial" panose="020B0604020202020204" pitchFamily="34" charset="0"/>
              <a:sym typeface="Arial" charset="0"/>
            </a:endParaRPr>
          </a:p>
          <a:p>
            <a:pPr algn="ctr" defTabSz="914400"/>
            <a:r>
              <a:rPr lang="en-US" sz="1400" dirty="0">
                <a:solidFill>
                  <a:srgbClr val="FFFFFF"/>
                </a:solidFill>
                <a:latin typeface="Arial" panose="020B0604020202020204" pitchFamily="34" charset="0"/>
                <a:ea typeface="ＭＳ Ｐゴシック" charset="0"/>
                <a:cs typeface="Arial" panose="020B0604020202020204" pitchFamily="34" charset="0"/>
                <a:sym typeface="Helvetica" charset="0"/>
              </a:rPr>
              <a:t>Clean Coalition</a:t>
            </a:r>
            <a:endParaRPr lang="en-US" sz="1400" dirty="0">
              <a:solidFill>
                <a:srgbClr val="FFFFFF"/>
              </a:solidFill>
              <a:latin typeface="Arial" panose="020B0604020202020204" pitchFamily="34" charset="0"/>
              <a:ea typeface="ＭＳ Ｐゴシック" charset="0"/>
              <a:cs typeface="Arial" panose="020B0604020202020204" pitchFamily="34" charset="0"/>
              <a:sym typeface="Arial" charset="0"/>
            </a:endParaRPr>
          </a:p>
          <a:p>
            <a:pPr algn="ctr" defTabSz="914400"/>
            <a:r>
              <a:rPr lang="en-US" sz="1400" dirty="0">
                <a:solidFill>
                  <a:srgbClr val="FFFFFF"/>
                </a:solidFill>
                <a:latin typeface="Arial" panose="020B0604020202020204" pitchFamily="34" charset="0"/>
                <a:ea typeface="ＭＳ Ｐゴシック" charset="0"/>
                <a:cs typeface="Arial" panose="020B0604020202020204" pitchFamily="34" charset="0"/>
                <a:sym typeface="Helvetica" charset="0"/>
              </a:rPr>
              <a:t>408-394-9067 mobile</a:t>
            </a:r>
          </a:p>
          <a:p>
            <a:pPr algn="ctr" defTabSz="914400"/>
            <a:r>
              <a:rPr lang="en-US" sz="1400" dirty="0">
                <a:solidFill>
                  <a:srgbClr val="FFFFFF"/>
                </a:solidFill>
                <a:latin typeface="Arial" panose="020B0604020202020204" pitchFamily="34" charset="0"/>
                <a:ea typeface="ＭＳ Ｐゴシック" charset="0"/>
                <a:cs typeface="Arial" panose="020B0604020202020204" pitchFamily="34" charset="0"/>
                <a:sym typeface="Helvetica" charset="0"/>
              </a:rPr>
              <a:t>bob@clean-coalition.org</a:t>
            </a:r>
            <a:endParaRPr lang="en-US" sz="1400" dirty="0">
              <a:solidFill>
                <a:srgbClr val="FFFFFF"/>
              </a:solidFill>
              <a:latin typeface="Arial" panose="020B0604020202020204" pitchFamily="34" charset="0"/>
              <a:ea typeface="ＭＳ Ｐゴシック" charset="0"/>
              <a:cs typeface="Arial" panose="020B0604020202020204" pitchFamily="34" charset="0"/>
              <a:sym typeface="Arial" charset="0"/>
            </a:endParaRPr>
          </a:p>
        </p:txBody>
      </p:sp>
      <p:sp>
        <p:nvSpPr>
          <p:cNvPr id="3" name="TextBox 2"/>
          <p:cNvSpPr txBox="1"/>
          <p:nvPr/>
        </p:nvSpPr>
        <p:spPr>
          <a:xfrm>
            <a:off x="7729180" y="6493063"/>
            <a:ext cx="1335622" cy="615553"/>
          </a:xfrm>
          <a:prstGeom prst="rect">
            <a:avLst/>
          </a:prstGeom>
          <a:noFill/>
        </p:spPr>
        <p:txBody>
          <a:bodyPr wrap="none" rtlCol="0">
            <a:spAutoFit/>
          </a:bodyPr>
          <a:lstStyle/>
          <a:p>
            <a:r>
              <a:rPr lang="en-US" sz="1600" dirty="0">
                <a:latin typeface="Arial" panose="020B0604020202020204" pitchFamily="34" charset="0"/>
                <a:cs typeface="Arial" panose="020B0604020202020204" pitchFamily="34" charset="0"/>
              </a:rPr>
              <a:t>27 Feb 2018</a:t>
            </a:r>
          </a:p>
          <a:p>
            <a:endParaRPr lang="en-US"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Title 1"/>
          <p:cNvSpPr>
            <a:spLocks noGrp="1"/>
          </p:cNvSpPr>
          <p:nvPr>
            <p:ph type="title" idx="4294967295"/>
          </p:nvPr>
        </p:nvSpPr>
        <p:spPr>
          <a:xfrm>
            <a:off x="0" y="-9525"/>
            <a:ext cx="7620000" cy="762000"/>
          </a:xfrm>
        </p:spPr>
        <p:txBody>
          <a:bodyPr/>
          <a:lstStyle/>
          <a:p>
            <a:pPr algn="l" eaLnBrk="1" hangingPunct="1"/>
            <a:r>
              <a:rPr lang="en-US" sz="2400" b="1" dirty="0">
                <a:solidFill>
                  <a:schemeClr val="bg1"/>
                </a:solidFill>
                <a:latin typeface="Arial" charset="0"/>
                <a:cs typeface="Arial" charset="0"/>
              </a:rPr>
              <a:t>German solar is mostly local (on rooftops)</a:t>
            </a:r>
          </a:p>
        </p:txBody>
      </p:sp>
      <p:graphicFrame>
        <p:nvGraphicFramePr>
          <p:cNvPr id="4" name="Chart 3"/>
          <p:cNvGraphicFramePr>
            <a:graphicFrameLocks/>
          </p:cNvGraphicFramePr>
          <p:nvPr>
            <p:extLst/>
          </p:nvPr>
        </p:nvGraphicFramePr>
        <p:xfrm>
          <a:off x="0" y="762000"/>
          <a:ext cx="9144000" cy="4419600"/>
        </p:xfrm>
        <a:graphic>
          <a:graphicData uri="http://schemas.openxmlformats.org/drawingml/2006/chart">
            <c:chart xmlns:c="http://schemas.openxmlformats.org/drawingml/2006/chart" xmlns:r="http://schemas.openxmlformats.org/officeDocument/2006/relationships" r:id="rId3"/>
          </a:graphicData>
        </a:graphic>
      </p:graphicFrame>
      <p:sp>
        <p:nvSpPr>
          <p:cNvPr id="56324" name="TextBox 4"/>
          <p:cNvSpPr txBox="1">
            <a:spLocks noChangeArrowheads="1"/>
          </p:cNvSpPr>
          <p:nvPr/>
        </p:nvSpPr>
        <p:spPr bwMode="auto">
          <a:xfrm>
            <a:off x="4114800" y="5224463"/>
            <a:ext cx="4267200" cy="261937"/>
          </a:xfrm>
          <a:prstGeom prst="rect">
            <a:avLst/>
          </a:prstGeom>
          <a:noFill/>
          <a:ln w="9525">
            <a:noFill/>
            <a:miter lim="800000"/>
            <a:headEnd/>
            <a:tailEnd/>
          </a:ln>
        </p:spPr>
        <p:txBody>
          <a:bodyPr>
            <a:spAutoFit/>
          </a:bodyPr>
          <a:lstStyle/>
          <a:p>
            <a:pPr algn="r"/>
            <a:r>
              <a:rPr lang="en-US" sz="1100">
                <a:latin typeface="Calibri" pitchFamily="34" charset="0"/>
              </a:rPr>
              <a:t>Source: Paul Gipe, March 2011</a:t>
            </a:r>
          </a:p>
        </p:txBody>
      </p:sp>
      <p:sp>
        <p:nvSpPr>
          <p:cNvPr id="56325" name="TextBox 5"/>
          <p:cNvSpPr txBox="1">
            <a:spLocks noChangeArrowheads="1"/>
          </p:cNvSpPr>
          <p:nvPr/>
        </p:nvSpPr>
        <p:spPr bwMode="auto">
          <a:xfrm>
            <a:off x="457200" y="5564188"/>
            <a:ext cx="8305800" cy="646112"/>
          </a:xfrm>
          <a:prstGeom prst="rect">
            <a:avLst/>
          </a:prstGeom>
          <a:solidFill>
            <a:srgbClr val="FFFF00"/>
          </a:solidFill>
          <a:ln w="9525">
            <a:solidFill>
              <a:schemeClr val="tx1"/>
            </a:solidFill>
            <a:miter lim="800000"/>
            <a:headEnd/>
            <a:tailEnd/>
          </a:ln>
        </p:spPr>
        <p:txBody>
          <a:bodyPr>
            <a:spAutoFit/>
          </a:bodyPr>
          <a:lstStyle/>
          <a:p>
            <a:pPr algn="ctr"/>
            <a:r>
              <a:rPr lang="en-US" dirty="0">
                <a:latin typeface="Calibri" pitchFamily="34" charset="0"/>
              </a:rPr>
              <a:t>Germany’s solar deployments are almost entirely sub-2 MW projects on built-environments and interconnected to the distribution grid (not behind-the-meter)</a:t>
            </a:r>
          </a:p>
        </p:txBody>
      </p:sp>
      <p:sp>
        <p:nvSpPr>
          <p:cNvPr id="56326" name="TextBox 6"/>
          <p:cNvSpPr txBox="1">
            <a:spLocks noChangeArrowheads="1"/>
          </p:cNvSpPr>
          <p:nvPr/>
        </p:nvSpPr>
        <p:spPr bwMode="auto">
          <a:xfrm>
            <a:off x="6019800" y="1676400"/>
            <a:ext cx="838200" cy="307975"/>
          </a:xfrm>
          <a:prstGeom prst="rect">
            <a:avLst/>
          </a:prstGeom>
          <a:noFill/>
          <a:ln w="9525">
            <a:noFill/>
            <a:miter lim="800000"/>
            <a:headEnd/>
            <a:tailEnd/>
          </a:ln>
        </p:spPr>
        <p:txBody>
          <a:bodyPr>
            <a:spAutoFit/>
          </a:bodyPr>
          <a:lstStyle/>
          <a:p>
            <a:r>
              <a:rPr lang="en-US" sz="1400">
                <a:latin typeface="Calibri" pitchFamily="34" charset="0"/>
              </a:rPr>
              <a:t>22.5%</a:t>
            </a:r>
          </a:p>
        </p:txBody>
      </p:sp>
      <p:sp>
        <p:nvSpPr>
          <p:cNvPr id="56327" name="TextBox 7"/>
          <p:cNvSpPr txBox="1">
            <a:spLocks noChangeArrowheads="1"/>
          </p:cNvSpPr>
          <p:nvPr/>
        </p:nvSpPr>
        <p:spPr bwMode="auto">
          <a:xfrm>
            <a:off x="3352800" y="1295400"/>
            <a:ext cx="838200" cy="307975"/>
          </a:xfrm>
          <a:prstGeom prst="rect">
            <a:avLst/>
          </a:prstGeom>
          <a:noFill/>
          <a:ln w="9525">
            <a:noFill/>
            <a:miter lim="800000"/>
            <a:headEnd/>
            <a:tailEnd/>
          </a:ln>
        </p:spPr>
        <p:txBody>
          <a:bodyPr>
            <a:spAutoFit/>
          </a:bodyPr>
          <a:lstStyle/>
          <a:p>
            <a:r>
              <a:rPr lang="en-US" sz="1400">
                <a:latin typeface="Calibri" pitchFamily="34" charset="0"/>
              </a:rPr>
              <a:t>26%</a:t>
            </a:r>
          </a:p>
        </p:txBody>
      </p:sp>
      <p:sp>
        <p:nvSpPr>
          <p:cNvPr id="56328" name="TextBox 8"/>
          <p:cNvSpPr txBox="1">
            <a:spLocks noChangeArrowheads="1"/>
          </p:cNvSpPr>
          <p:nvPr/>
        </p:nvSpPr>
        <p:spPr bwMode="auto">
          <a:xfrm>
            <a:off x="4648200" y="1600200"/>
            <a:ext cx="838200" cy="307975"/>
          </a:xfrm>
          <a:prstGeom prst="rect">
            <a:avLst/>
          </a:prstGeom>
          <a:noFill/>
          <a:ln w="9525">
            <a:noFill/>
            <a:miter lim="800000"/>
            <a:headEnd/>
            <a:tailEnd/>
          </a:ln>
        </p:spPr>
        <p:txBody>
          <a:bodyPr>
            <a:spAutoFit/>
          </a:bodyPr>
          <a:lstStyle/>
          <a:p>
            <a:r>
              <a:rPr lang="en-US" sz="1400">
                <a:latin typeface="Calibri" pitchFamily="34" charset="0"/>
              </a:rPr>
              <a:t>23.25%</a:t>
            </a:r>
          </a:p>
        </p:txBody>
      </p:sp>
      <p:sp>
        <p:nvSpPr>
          <p:cNvPr id="56329" name="TextBox 9"/>
          <p:cNvSpPr txBox="1">
            <a:spLocks noChangeArrowheads="1"/>
          </p:cNvSpPr>
          <p:nvPr/>
        </p:nvSpPr>
        <p:spPr bwMode="auto">
          <a:xfrm>
            <a:off x="1981200" y="3200400"/>
            <a:ext cx="838200" cy="307975"/>
          </a:xfrm>
          <a:prstGeom prst="rect">
            <a:avLst/>
          </a:prstGeom>
          <a:noFill/>
          <a:ln w="9525">
            <a:noFill/>
            <a:miter lim="800000"/>
            <a:headEnd/>
            <a:tailEnd/>
          </a:ln>
        </p:spPr>
        <p:txBody>
          <a:bodyPr>
            <a:spAutoFit/>
          </a:bodyPr>
          <a:lstStyle/>
          <a:p>
            <a:r>
              <a:rPr lang="en-US" sz="1400">
                <a:latin typeface="Calibri" pitchFamily="34" charset="0"/>
              </a:rPr>
              <a:t>9.25%</a:t>
            </a:r>
          </a:p>
        </p:txBody>
      </p:sp>
      <p:sp>
        <p:nvSpPr>
          <p:cNvPr id="56330" name="TextBox 10"/>
          <p:cNvSpPr txBox="1">
            <a:spLocks noChangeArrowheads="1"/>
          </p:cNvSpPr>
          <p:nvPr/>
        </p:nvSpPr>
        <p:spPr bwMode="auto">
          <a:xfrm>
            <a:off x="7467600" y="2057400"/>
            <a:ext cx="838200" cy="307975"/>
          </a:xfrm>
          <a:prstGeom prst="rect">
            <a:avLst/>
          </a:prstGeom>
          <a:noFill/>
          <a:ln w="9525">
            <a:noFill/>
            <a:miter lim="800000"/>
            <a:headEnd/>
            <a:tailEnd/>
          </a:ln>
        </p:spPr>
        <p:txBody>
          <a:bodyPr>
            <a:spAutoFit/>
          </a:bodyPr>
          <a:lstStyle/>
          <a:p>
            <a:r>
              <a:rPr lang="en-US" sz="1400">
                <a:latin typeface="Calibri" pitchFamily="34" charset="0"/>
              </a:rPr>
              <a:t>19%</a:t>
            </a:r>
          </a:p>
        </p:txBody>
      </p:sp>
    </p:spTree>
    <p:extLst>
      <p:ext uri="{BB962C8B-B14F-4D97-AF65-F5344CB8AC3E}">
        <p14:creationId xmlns:p14="http://schemas.microsoft.com/office/powerpoint/2010/main" val="373264254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Solar Siting Survey: Components</a:t>
            </a:r>
          </a:p>
        </p:txBody>
      </p:sp>
      <p:sp>
        <p:nvSpPr>
          <p:cNvPr id="3" name="Content Placeholder 2"/>
          <p:cNvSpPr>
            <a:spLocks noGrp="1"/>
          </p:cNvSpPr>
          <p:nvPr>
            <p:ph idx="1"/>
          </p:nvPr>
        </p:nvSpPr>
        <p:spPr>
          <a:xfrm>
            <a:off x="457200" y="1191237"/>
            <a:ext cx="8229600" cy="5075339"/>
          </a:xfrm>
        </p:spPr>
        <p:txBody>
          <a:bodyPr>
            <a:normAutofit fontScale="92500"/>
          </a:bodyPr>
          <a:lstStyle/>
          <a:p>
            <a:r>
              <a:rPr lang="en-US" sz="2600" dirty="0">
                <a:solidFill>
                  <a:schemeClr val="tx1"/>
                </a:solidFill>
                <a:latin typeface="Arial" panose="020B0604020202020204" pitchFamily="34" charset="0"/>
                <a:cs typeface="Arial" panose="020B0604020202020204" pitchFamily="34" charset="0"/>
              </a:rPr>
              <a:t>What is it?</a:t>
            </a:r>
          </a:p>
          <a:p>
            <a:pPr lvl="1"/>
            <a:r>
              <a:rPr lang="en-US" sz="2200" dirty="0">
                <a:solidFill>
                  <a:schemeClr val="tx1"/>
                </a:solidFill>
                <a:latin typeface="Arial" panose="020B0604020202020204" pitchFamily="34" charset="0"/>
                <a:cs typeface="Arial" panose="020B0604020202020204" pitchFamily="34" charset="0"/>
              </a:rPr>
              <a:t>Survey of potential PV siting opportunities performed over a well-defined area</a:t>
            </a:r>
          </a:p>
          <a:p>
            <a:pPr lvl="1"/>
            <a:r>
              <a:rPr lang="en-US" sz="2200" dirty="0">
                <a:solidFill>
                  <a:schemeClr val="tx1"/>
                </a:solidFill>
                <a:latin typeface="Arial" panose="020B0604020202020204" pitchFamily="34" charset="0"/>
                <a:cs typeface="Arial" panose="020B0604020202020204" pitchFamily="34" charset="0"/>
              </a:rPr>
              <a:t>Includes primarily large rooftops and aggregations of closely related smaller rooftops</a:t>
            </a:r>
          </a:p>
          <a:p>
            <a:pPr lvl="1"/>
            <a:r>
              <a:rPr lang="en-US" sz="2200" dirty="0">
                <a:solidFill>
                  <a:schemeClr val="tx1"/>
                </a:solidFill>
                <a:latin typeface="Arial" panose="020B0604020202020204" pitchFamily="34" charset="0"/>
                <a:cs typeface="Arial" panose="020B0604020202020204" pitchFamily="34" charset="0"/>
              </a:rPr>
              <a:t>Also includes parking lots and parking garages</a:t>
            </a:r>
          </a:p>
          <a:p>
            <a:pPr lvl="1"/>
            <a:r>
              <a:rPr lang="en-US" sz="2200" dirty="0">
                <a:solidFill>
                  <a:schemeClr val="tx1"/>
                </a:solidFill>
                <a:latin typeface="Arial" panose="020B0604020202020204" pitchFamily="34" charset="0"/>
                <a:cs typeface="Arial" panose="020B0604020202020204" pitchFamily="34" charset="0"/>
              </a:rPr>
              <a:t>Has a lower limit generation size of 100 KW AC</a:t>
            </a:r>
          </a:p>
          <a:p>
            <a:pPr marL="457200" lvl="1" indent="0">
              <a:buNone/>
            </a:pPr>
            <a:endParaRPr lang="en-US" sz="2400" dirty="0">
              <a:solidFill>
                <a:schemeClr val="tx1"/>
              </a:solidFill>
              <a:latin typeface="Arial" panose="020B0604020202020204" pitchFamily="34" charset="0"/>
              <a:cs typeface="Arial" panose="020B0604020202020204" pitchFamily="34" charset="0"/>
            </a:endParaRPr>
          </a:p>
          <a:p>
            <a:r>
              <a:rPr lang="en-US" sz="2600" dirty="0">
                <a:solidFill>
                  <a:schemeClr val="tx1"/>
                </a:solidFill>
                <a:latin typeface="Arial" panose="020B0604020202020204" pitchFamily="34" charset="0"/>
                <a:cs typeface="Arial" panose="020B0604020202020204" pitchFamily="34" charset="0"/>
              </a:rPr>
              <a:t>Tools used to site the potential opportunities</a:t>
            </a:r>
          </a:p>
          <a:p>
            <a:pPr lvl="1"/>
            <a:r>
              <a:rPr lang="en-US" sz="2200" dirty="0">
                <a:solidFill>
                  <a:schemeClr val="tx1"/>
                </a:solidFill>
                <a:latin typeface="Arial" panose="020B0604020202020204" pitchFamily="34" charset="0"/>
                <a:cs typeface="Arial" panose="020B0604020202020204" pitchFamily="34" charset="0"/>
              </a:rPr>
              <a:t>Survey and coordinates: Google Earth</a:t>
            </a:r>
          </a:p>
          <a:p>
            <a:pPr lvl="1"/>
            <a:r>
              <a:rPr lang="en-US" sz="2200" dirty="0">
                <a:solidFill>
                  <a:schemeClr val="tx1"/>
                </a:solidFill>
                <a:latin typeface="Arial" panose="020B0604020202020204" pitchFamily="34" charset="0"/>
                <a:cs typeface="Arial" panose="020B0604020202020204" pitchFamily="34" charset="0"/>
              </a:rPr>
              <a:t>Database and KML generation: Excel</a:t>
            </a:r>
          </a:p>
          <a:p>
            <a:pPr lvl="1"/>
            <a:r>
              <a:rPr lang="en-US" sz="2200" dirty="0">
                <a:solidFill>
                  <a:schemeClr val="tx1"/>
                </a:solidFill>
                <a:latin typeface="Arial" panose="020B0604020202020204" pitchFamily="34" charset="0"/>
                <a:cs typeface="Arial" panose="020B0604020202020204" pitchFamily="34" charset="0"/>
              </a:rPr>
              <a:t>Addresses and site names: Google Maps, Bing Maps, </a:t>
            </a:r>
            <a:r>
              <a:rPr lang="en-US" sz="2200" dirty="0" err="1">
                <a:solidFill>
                  <a:schemeClr val="tx1"/>
                </a:solidFill>
                <a:latin typeface="Arial" panose="020B0604020202020204" pitchFamily="34" charset="0"/>
                <a:cs typeface="Arial" panose="020B0604020202020204" pitchFamily="34" charset="0"/>
              </a:rPr>
              <a:t>Mapquest</a:t>
            </a:r>
            <a:endParaRPr lang="en-US" sz="2200" dirty="0">
              <a:solidFill>
                <a:schemeClr val="tx1"/>
              </a:solidFill>
              <a:latin typeface="Arial" panose="020B0604020202020204" pitchFamily="34" charset="0"/>
              <a:cs typeface="Arial" panose="020B0604020202020204" pitchFamily="34" charset="0"/>
            </a:endParaRPr>
          </a:p>
          <a:p>
            <a:pPr lvl="1"/>
            <a:r>
              <a:rPr lang="en-US" sz="2200" dirty="0">
                <a:solidFill>
                  <a:schemeClr val="tx1"/>
                </a:solidFill>
                <a:latin typeface="Arial" panose="020B0604020202020204" pitchFamily="34" charset="0"/>
                <a:cs typeface="Arial" panose="020B0604020202020204" pitchFamily="34" charset="0"/>
              </a:rPr>
              <a:t>Alternate display app: Google Maps</a:t>
            </a:r>
          </a:p>
        </p:txBody>
      </p:sp>
    </p:spTree>
    <p:extLst>
      <p:ext uri="{BB962C8B-B14F-4D97-AF65-F5344CB8AC3E}">
        <p14:creationId xmlns:p14="http://schemas.microsoft.com/office/powerpoint/2010/main" val="215787912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PAEC survey area in Google Earth</a:t>
            </a:r>
          </a:p>
        </p:txBody>
      </p:sp>
      <p:pic>
        <p:nvPicPr>
          <p:cNvPr id="4" name="Picture 3"/>
          <p:cNvPicPr>
            <a:picLocks noChangeAspect="1"/>
          </p:cNvPicPr>
          <p:nvPr/>
        </p:nvPicPr>
        <p:blipFill>
          <a:blip r:embed="rId3"/>
          <a:stretch>
            <a:fillRect/>
          </a:stretch>
        </p:blipFill>
        <p:spPr>
          <a:xfrm>
            <a:off x="0" y="1034853"/>
            <a:ext cx="9144000" cy="4788294"/>
          </a:xfrm>
          <a:prstGeom prst="rect">
            <a:avLst/>
          </a:prstGeom>
        </p:spPr>
      </p:pic>
    </p:spTree>
    <p:extLst>
      <p:ext uri="{BB962C8B-B14F-4D97-AF65-F5344CB8AC3E}">
        <p14:creationId xmlns:p14="http://schemas.microsoft.com/office/powerpoint/2010/main" val="182210125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PAEC survey overview</a:t>
            </a:r>
          </a:p>
        </p:txBody>
      </p:sp>
      <p:pic>
        <p:nvPicPr>
          <p:cNvPr id="4" name="Picture 3"/>
          <p:cNvPicPr>
            <a:picLocks noChangeAspect="1"/>
          </p:cNvPicPr>
          <p:nvPr/>
        </p:nvPicPr>
        <p:blipFill>
          <a:blip r:embed="rId3"/>
          <a:stretch>
            <a:fillRect/>
          </a:stretch>
        </p:blipFill>
        <p:spPr>
          <a:xfrm>
            <a:off x="0" y="1034853"/>
            <a:ext cx="9144000" cy="4788294"/>
          </a:xfrm>
          <a:prstGeom prst="rect">
            <a:avLst/>
          </a:prstGeom>
        </p:spPr>
      </p:pic>
    </p:spTree>
    <p:extLst>
      <p:ext uri="{BB962C8B-B14F-4D97-AF65-F5344CB8AC3E}">
        <p14:creationId xmlns:p14="http://schemas.microsoft.com/office/powerpoint/2010/main" val="202577507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Solar Siting Survey summary</a:t>
            </a:r>
          </a:p>
        </p:txBody>
      </p:sp>
      <p:sp>
        <p:nvSpPr>
          <p:cNvPr id="3" name="Content Placeholder 2"/>
          <p:cNvSpPr>
            <a:spLocks noGrp="1"/>
          </p:cNvSpPr>
          <p:nvPr>
            <p:ph idx="1"/>
          </p:nvPr>
        </p:nvSpPr>
        <p:spPr/>
        <p:txBody>
          <a:bodyPr>
            <a:normAutofit/>
          </a:bodyPr>
          <a:lstStyle/>
          <a:p>
            <a:r>
              <a:rPr lang="en-US" sz="2400" dirty="0">
                <a:solidFill>
                  <a:schemeClr val="tx1"/>
                </a:solidFill>
                <a:latin typeface="Arial" panose="020B0604020202020204" pitchFamily="34" charset="0"/>
                <a:cs typeface="Arial" panose="020B0604020202020204" pitchFamily="34" charset="0"/>
              </a:rPr>
              <a:t>Key findings</a:t>
            </a:r>
          </a:p>
          <a:p>
            <a:pPr lvl="1"/>
            <a:r>
              <a:rPr lang="en-US" sz="2000" dirty="0">
                <a:solidFill>
                  <a:schemeClr val="tx1"/>
                </a:solidFill>
                <a:latin typeface="Arial" panose="020B0604020202020204" pitchFamily="34" charset="0"/>
                <a:cs typeface="Arial" panose="020B0604020202020204" pitchFamily="34" charset="0"/>
              </a:rPr>
              <a:t>Over 65 MW of PV potential can be easily found at the 100 kW minimum level</a:t>
            </a:r>
          </a:p>
          <a:p>
            <a:r>
              <a:rPr lang="en-US" sz="2400" dirty="0">
                <a:solidFill>
                  <a:schemeClr val="tx1"/>
                </a:solidFill>
                <a:latin typeface="Arial" panose="020B0604020202020204" pitchFamily="34" charset="0"/>
                <a:cs typeface="Arial" panose="020B0604020202020204" pitchFamily="34" charset="0"/>
              </a:rPr>
              <a:t>Key takeaways</a:t>
            </a:r>
          </a:p>
          <a:p>
            <a:pPr lvl="1"/>
            <a:r>
              <a:rPr lang="en-US" sz="2000" dirty="0">
                <a:solidFill>
                  <a:schemeClr val="tx1"/>
                </a:solidFill>
                <a:latin typeface="Arial" panose="020B0604020202020204" pitchFamily="34" charset="0"/>
                <a:cs typeface="Arial" panose="020B0604020202020204" pitchFamily="34" charset="0"/>
              </a:rPr>
              <a:t>Parking lots and garages are very underutilized, comprising over 40% of the total</a:t>
            </a:r>
          </a:p>
          <a:p>
            <a:r>
              <a:rPr lang="en-US" sz="2400" dirty="0">
                <a:solidFill>
                  <a:schemeClr val="tx1"/>
                </a:solidFill>
                <a:latin typeface="Arial" panose="020B0604020202020204" pitchFamily="34" charset="0"/>
                <a:cs typeface="Arial" panose="020B0604020202020204" pitchFamily="34" charset="0"/>
              </a:rPr>
              <a:t>Tie-in to overall objectives</a:t>
            </a:r>
          </a:p>
          <a:p>
            <a:pPr lvl="1"/>
            <a:r>
              <a:rPr lang="en-US" sz="2000" dirty="0">
                <a:solidFill>
                  <a:schemeClr val="tx1"/>
                </a:solidFill>
                <a:latin typeface="Arial" panose="020B0604020202020204" pitchFamily="34" charset="0"/>
                <a:cs typeface="Arial" panose="020B0604020202020204" pitchFamily="34" charset="0"/>
              </a:rPr>
              <a:t>The capacity to site PV on commercial, industrial, and civic rooftops is waiting to be utilized</a:t>
            </a:r>
          </a:p>
        </p:txBody>
      </p:sp>
    </p:spTree>
    <p:extLst>
      <p:ext uri="{BB962C8B-B14F-4D97-AF65-F5344CB8AC3E}">
        <p14:creationId xmlns:p14="http://schemas.microsoft.com/office/powerpoint/2010/main" val="136430186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6C8CB7-D454-4804-B78F-A70F7DAF1C2B}"/>
              </a:ext>
            </a:extLst>
          </p:cNvPr>
          <p:cNvSpPr>
            <a:spLocks noGrp="1"/>
          </p:cNvSpPr>
          <p:nvPr>
            <p:ph type="title"/>
          </p:nvPr>
        </p:nvSpPr>
        <p:spPr/>
        <p:txBody>
          <a:bodyPr/>
          <a:lstStyle/>
          <a:p>
            <a:r>
              <a:rPr lang="en-US" dirty="0"/>
              <a:t>Deliverables</a:t>
            </a:r>
          </a:p>
        </p:txBody>
      </p:sp>
      <p:sp>
        <p:nvSpPr>
          <p:cNvPr id="3" name="Content Placeholder 2">
            <a:extLst>
              <a:ext uri="{FF2B5EF4-FFF2-40B4-BE49-F238E27FC236}">
                <a16:creationId xmlns:a16="http://schemas.microsoft.com/office/drawing/2014/main" id="{61943617-A3C6-45DB-98C0-00FADE32FB9C}"/>
              </a:ext>
            </a:extLst>
          </p:cNvPr>
          <p:cNvSpPr>
            <a:spLocks noGrp="1"/>
          </p:cNvSpPr>
          <p:nvPr>
            <p:ph idx="1"/>
          </p:nvPr>
        </p:nvSpPr>
        <p:spPr/>
        <p:txBody>
          <a:bodyPr>
            <a:normAutofit/>
          </a:bodyPr>
          <a:lstStyle/>
          <a:p>
            <a:r>
              <a:rPr lang="en-US" sz="2400" dirty="0">
                <a:solidFill>
                  <a:schemeClr val="tx1"/>
                </a:solidFill>
                <a:latin typeface="Arial" panose="020B0604020202020204" pitchFamily="34" charset="0"/>
                <a:cs typeface="Arial" panose="020B0604020202020204" pitchFamily="34" charset="0"/>
              </a:rPr>
              <a:t>Spreadsheet database</a:t>
            </a:r>
          </a:p>
          <a:p>
            <a:r>
              <a:rPr lang="en-US" sz="2400" dirty="0">
                <a:solidFill>
                  <a:schemeClr val="tx1"/>
                </a:solidFill>
                <a:latin typeface="Arial" panose="020B0604020202020204" pitchFamily="34" charset="0"/>
                <a:cs typeface="Arial" panose="020B0604020202020204" pitchFamily="34" charset="0"/>
              </a:rPr>
              <a:t>Summary report</a:t>
            </a:r>
          </a:p>
          <a:p>
            <a:r>
              <a:rPr lang="en-US" sz="2400" dirty="0">
                <a:solidFill>
                  <a:schemeClr val="tx1"/>
                </a:solidFill>
                <a:latin typeface="Arial" panose="020B0604020202020204" pitchFamily="34" charset="0"/>
                <a:cs typeface="Arial" panose="020B0604020202020204" pitchFamily="34" charset="0"/>
              </a:rPr>
              <a:t>Google Earth map derived from the database</a:t>
            </a:r>
          </a:p>
          <a:p>
            <a:pPr lvl="1"/>
            <a:r>
              <a:rPr lang="en-US" sz="2000" dirty="0">
                <a:solidFill>
                  <a:schemeClr val="tx1"/>
                </a:solidFill>
                <a:latin typeface="Arial" panose="020B0604020202020204" pitchFamily="34" charset="0"/>
                <a:cs typeface="Arial" panose="020B0604020202020204" pitchFamily="34" charset="0"/>
              </a:rPr>
              <a:t>Includes ICA data</a:t>
            </a:r>
          </a:p>
          <a:p>
            <a:r>
              <a:rPr lang="en-US" sz="2400" dirty="0">
                <a:solidFill>
                  <a:schemeClr val="tx1"/>
                </a:solidFill>
                <a:latin typeface="Arial" panose="020B0604020202020204" pitchFamily="34" charset="0"/>
                <a:cs typeface="Arial" panose="020B0604020202020204" pitchFamily="34" charset="0"/>
              </a:rPr>
              <a:t>Google Maps readable version of Google Earth file</a:t>
            </a:r>
          </a:p>
        </p:txBody>
      </p:sp>
    </p:spTree>
    <p:extLst>
      <p:ext uri="{BB962C8B-B14F-4D97-AF65-F5344CB8AC3E}">
        <p14:creationId xmlns:p14="http://schemas.microsoft.com/office/powerpoint/2010/main" val="3379250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PAEC Solar Siting Survey summary by PV size</a:t>
            </a:r>
          </a:p>
        </p:txBody>
      </p:sp>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r="44885"/>
          <a:stretch/>
        </p:blipFill>
        <p:spPr bwMode="auto">
          <a:xfrm>
            <a:off x="160020" y="1282381"/>
            <a:ext cx="8834756" cy="3698001"/>
          </a:xfrm>
          <a:prstGeom prst="rect">
            <a:avLst/>
          </a:prstGeom>
          <a:noFill/>
          <a:ln>
            <a:noFill/>
          </a:ln>
        </p:spPr>
      </p:pic>
    </p:spTree>
    <p:extLst>
      <p:ext uri="{BB962C8B-B14F-4D97-AF65-F5344CB8AC3E}">
        <p14:creationId xmlns:p14="http://schemas.microsoft.com/office/powerpoint/2010/main" val="226641061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Summary of aggregations by type</a:t>
            </a:r>
          </a:p>
        </p:txBody>
      </p:sp>
      <p:pic>
        <p:nvPicPr>
          <p:cNvPr id="4" name="Picture 3"/>
          <p:cNvPicPr>
            <a:picLocks noChangeAspect="1"/>
          </p:cNvPicPr>
          <p:nvPr/>
        </p:nvPicPr>
        <p:blipFill>
          <a:blip r:embed="rId3"/>
          <a:stretch>
            <a:fillRect/>
          </a:stretch>
        </p:blipFill>
        <p:spPr>
          <a:xfrm>
            <a:off x="121935" y="1943101"/>
            <a:ext cx="8800934" cy="2532080"/>
          </a:xfrm>
          <a:prstGeom prst="rect">
            <a:avLst/>
          </a:prstGeom>
        </p:spPr>
      </p:pic>
    </p:spTree>
    <p:extLst>
      <p:ext uri="{BB962C8B-B14F-4D97-AF65-F5344CB8AC3E}">
        <p14:creationId xmlns:p14="http://schemas.microsoft.com/office/powerpoint/2010/main" val="65320430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Survey data excerpt</a:t>
            </a:r>
          </a:p>
        </p:txBody>
      </p:sp>
      <p:pic>
        <p:nvPicPr>
          <p:cNvPr id="5" name="Picture 4"/>
          <p:cNvPicPr>
            <a:picLocks noChangeAspect="1"/>
          </p:cNvPicPr>
          <p:nvPr/>
        </p:nvPicPr>
        <p:blipFill>
          <a:blip r:embed="rId3"/>
          <a:stretch>
            <a:fillRect/>
          </a:stretch>
        </p:blipFill>
        <p:spPr>
          <a:xfrm>
            <a:off x="92279" y="1171767"/>
            <a:ext cx="8943142" cy="4415302"/>
          </a:xfrm>
          <a:prstGeom prst="rect">
            <a:avLst/>
          </a:prstGeom>
        </p:spPr>
      </p:pic>
    </p:spTree>
    <p:extLst>
      <p:ext uri="{BB962C8B-B14F-4D97-AF65-F5344CB8AC3E}">
        <p14:creationId xmlns:p14="http://schemas.microsoft.com/office/powerpoint/2010/main" val="70982942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PAEC Solar Siting Survey example of information</a:t>
            </a:r>
          </a:p>
        </p:txBody>
      </p:sp>
      <p:pic>
        <p:nvPicPr>
          <p:cNvPr id="6" name="Picture 5"/>
          <p:cNvPicPr>
            <a:picLocks noChangeAspect="1"/>
          </p:cNvPicPr>
          <p:nvPr/>
        </p:nvPicPr>
        <p:blipFill>
          <a:blip r:embed="rId3"/>
          <a:stretch>
            <a:fillRect/>
          </a:stretch>
        </p:blipFill>
        <p:spPr>
          <a:xfrm>
            <a:off x="0" y="857250"/>
            <a:ext cx="9144000" cy="5143500"/>
          </a:xfrm>
          <a:prstGeom prst="rect">
            <a:avLst/>
          </a:prstGeom>
        </p:spPr>
      </p:pic>
    </p:spTree>
    <p:extLst>
      <p:ext uri="{BB962C8B-B14F-4D97-AF65-F5344CB8AC3E}">
        <p14:creationId xmlns:p14="http://schemas.microsoft.com/office/powerpoint/2010/main" val="247071112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372AE7-8D4F-4DFC-9D09-A7114CC225FC}"/>
              </a:ext>
            </a:extLst>
          </p:cNvPr>
          <p:cNvSpPr>
            <a:spLocks noGrp="1"/>
          </p:cNvSpPr>
          <p:nvPr>
            <p:ph type="title"/>
          </p:nvPr>
        </p:nvSpPr>
        <p:spPr/>
        <p:txBody>
          <a:bodyPr/>
          <a:lstStyle/>
          <a:p>
            <a:r>
              <a:rPr lang="en-US" dirty="0"/>
              <a:t>GoToWebinar FAQ</a:t>
            </a:r>
          </a:p>
        </p:txBody>
      </p:sp>
      <p:sp>
        <p:nvSpPr>
          <p:cNvPr id="6" name="Content Placeholder 3">
            <a:extLst>
              <a:ext uri="{FF2B5EF4-FFF2-40B4-BE49-F238E27FC236}">
                <a16:creationId xmlns:a16="http://schemas.microsoft.com/office/drawing/2014/main" id="{1A84C1EE-1167-FB4A-AA4B-87893E234628}"/>
              </a:ext>
            </a:extLst>
          </p:cNvPr>
          <p:cNvSpPr txBox="1">
            <a:spLocks/>
          </p:cNvSpPr>
          <p:nvPr/>
        </p:nvSpPr>
        <p:spPr bwMode="auto">
          <a:xfrm>
            <a:off x="718461" y="1088888"/>
            <a:ext cx="3886200" cy="4972748"/>
          </a:xfrm>
          <a:prstGeom prst="rect">
            <a:avLst/>
          </a:prstGeom>
          <a:noFill/>
          <a:ln w="9525">
            <a:noFill/>
            <a:miter lim="800000"/>
            <a:headEnd/>
            <a:tailEnd/>
          </a:ln>
        </p:spPr>
        <p:txBody>
          <a:bodyPr vert="horz" wrap="square" lIns="68580" tIns="34290" rIns="68580" bIns="34290" numCol="1" anchor="t" anchorCtr="0" compatLnSpc="1">
            <a:prstTxWarp prst="textNoShape">
              <a:avLst/>
            </a:prstTxWarp>
            <a:noAutofit/>
          </a:bodyPr>
          <a:lstStyle>
            <a:lvl1pPr marL="342900" indent="-342900" algn="l" rtl="0" eaLnBrk="0" fontAlgn="base" hangingPunct="0">
              <a:spcBef>
                <a:spcPct val="20000"/>
              </a:spcBef>
              <a:spcAft>
                <a:spcPct val="0"/>
              </a:spcAft>
              <a:buClr>
                <a:schemeClr val="tx1"/>
              </a:buClr>
              <a:buBlip>
                <a:blip r:embed="rId3"/>
              </a:buBlip>
              <a:defRPr sz="3200">
                <a:solidFill>
                  <a:srgbClr val="595959"/>
                </a:solidFill>
                <a:latin typeface="+mn-lt"/>
                <a:ea typeface="+mn-ea"/>
                <a:cs typeface="+mn-cs"/>
              </a:defRPr>
            </a:lvl1pPr>
            <a:lvl2pPr marL="742950" indent="-285750" algn="l" rtl="0" eaLnBrk="0" fontAlgn="base" hangingPunct="0">
              <a:spcBef>
                <a:spcPct val="20000"/>
              </a:spcBef>
              <a:spcAft>
                <a:spcPct val="0"/>
              </a:spcAft>
              <a:buClr>
                <a:srgbClr val="33CC33"/>
              </a:buClr>
              <a:buBlip>
                <a:blip r:embed="rId3"/>
              </a:buBlip>
              <a:defRPr sz="2800">
                <a:solidFill>
                  <a:srgbClr val="595959"/>
                </a:solidFill>
                <a:latin typeface="+mn-lt"/>
                <a:ea typeface="+mn-ea"/>
                <a:cs typeface="+mn-cs"/>
              </a:defRPr>
            </a:lvl2pPr>
            <a:lvl3pPr marL="1143000" indent="-228600" algn="l" rtl="0" eaLnBrk="0" fontAlgn="base" hangingPunct="0">
              <a:spcBef>
                <a:spcPct val="20000"/>
              </a:spcBef>
              <a:spcAft>
                <a:spcPct val="0"/>
              </a:spcAft>
              <a:buClr>
                <a:srgbClr val="66FF33"/>
              </a:buClr>
              <a:buBlip>
                <a:blip r:embed="rId3"/>
              </a:buBlip>
              <a:defRPr sz="2400">
                <a:solidFill>
                  <a:srgbClr val="595959"/>
                </a:solidFill>
                <a:latin typeface="+mn-lt"/>
                <a:ea typeface="+mn-ea"/>
                <a:cs typeface="+mn-cs"/>
              </a:defRPr>
            </a:lvl3pPr>
            <a:lvl4pPr marL="1600200" indent="-228600" algn="l" rtl="0" eaLnBrk="0" fontAlgn="base" hangingPunct="0">
              <a:spcBef>
                <a:spcPct val="20000"/>
              </a:spcBef>
              <a:spcAft>
                <a:spcPct val="0"/>
              </a:spcAft>
              <a:buBlip>
                <a:blip r:embed="rId3"/>
              </a:buBlip>
              <a:defRPr sz="2000">
                <a:solidFill>
                  <a:srgbClr val="595959"/>
                </a:solidFill>
                <a:latin typeface="+mn-lt"/>
                <a:ea typeface="+mn-ea"/>
                <a:cs typeface="+mn-cs"/>
              </a:defRPr>
            </a:lvl4pPr>
            <a:lvl5pPr marL="2057400" indent="-228600" algn="l" rtl="0" eaLnBrk="0" fontAlgn="base" hangingPunct="0">
              <a:spcBef>
                <a:spcPct val="20000"/>
              </a:spcBef>
              <a:spcAft>
                <a:spcPct val="0"/>
              </a:spcAft>
              <a:buBlip>
                <a:blip r:embed="rId3"/>
              </a:buBlip>
              <a:defRPr sz="2000">
                <a:solidFill>
                  <a:srgbClr val="595959"/>
                </a:solidFill>
                <a:latin typeface="+mn-lt"/>
                <a:ea typeface="+mn-ea"/>
                <a:cs typeface="+mn-cs"/>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a:lstStyle>
          <a:p>
            <a:r>
              <a:rPr lang="en-US" sz="1600" dirty="0">
                <a:solidFill>
                  <a:schemeClr val="tx1"/>
                </a:solidFill>
                <a:latin typeface="Arial" charset="0"/>
                <a:ea typeface="Arial" charset="0"/>
                <a:cs typeface="Arial" charset="0"/>
              </a:rPr>
              <a:t>Webinar recording and slides will be sent to registered attendees within two business days</a:t>
            </a:r>
          </a:p>
          <a:p>
            <a:r>
              <a:rPr lang="en-US" sz="1600" dirty="0">
                <a:solidFill>
                  <a:schemeClr val="tx1"/>
                </a:solidFill>
                <a:latin typeface="Arial" charset="0"/>
                <a:ea typeface="Arial" charset="0"/>
                <a:cs typeface="Arial" charset="0"/>
              </a:rPr>
              <a:t>All webinars are archived on www.clean-coalition.org and the Clean Coalition’s YouTube channel</a:t>
            </a:r>
          </a:p>
          <a:p>
            <a:r>
              <a:rPr lang="en-US" sz="1600" dirty="0">
                <a:solidFill>
                  <a:schemeClr val="tx1"/>
                </a:solidFill>
                <a:latin typeface="Arial" charset="0"/>
                <a:ea typeface="Arial" charset="0"/>
                <a:cs typeface="Arial" charset="0"/>
              </a:rPr>
              <a:t>Submit questions in the Questions window at any time (window view varies by operating system and browser)</a:t>
            </a:r>
          </a:p>
          <a:p>
            <a:r>
              <a:rPr lang="en-US" sz="1600" dirty="0">
                <a:solidFill>
                  <a:schemeClr val="tx1"/>
                </a:solidFill>
                <a:latin typeface="Arial" charset="0"/>
                <a:ea typeface="Arial" charset="0"/>
                <a:cs typeface="Arial" charset="0"/>
              </a:rPr>
              <a:t>Questions will be answered during the Q&amp;A portion of the webinar</a:t>
            </a:r>
          </a:p>
          <a:p>
            <a:r>
              <a:rPr lang="en-US" sz="1600" dirty="0">
                <a:solidFill>
                  <a:schemeClr val="tx1"/>
                </a:solidFill>
                <a:latin typeface="Arial" charset="0"/>
                <a:ea typeface="Arial" charset="0"/>
                <a:cs typeface="Arial" charset="0"/>
              </a:rPr>
              <a:t>Contact Josh for webinar questions: josh@clean-coalition.org</a:t>
            </a:r>
          </a:p>
        </p:txBody>
      </p:sp>
      <p:pic>
        <p:nvPicPr>
          <p:cNvPr id="7" name="Picture 6" descr="Screen Shot 2016-08-24 at 10.31.54 AM.png">
            <a:extLst>
              <a:ext uri="{FF2B5EF4-FFF2-40B4-BE49-F238E27FC236}">
                <a16:creationId xmlns:a16="http://schemas.microsoft.com/office/drawing/2014/main" id="{DF827DE1-8648-4649-BAE0-D064E5BBC2E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36807" y="869042"/>
            <a:ext cx="2237268" cy="5499524"/>
          </a:xfrm>
          <a:prstGeom prst="rect">
            <a:avLst/>
          </a:prstGeom>
        </p:spPr>
      </p:pic>
      <p:pic>
        <p:nvPicPr>
          <p:cNvPr id="8" name="Picture 7" descr="blue arrow.png">
            <a:extLst>
              <a:ext uri="{FF2B5EF4-FFF2-40B4-BE49-F238E27FC236}">
                <a16:creationId xmlns:a16="http://schemas.microsoft.com/office/drawing/2014/main" id="{E181D264-4D44-9C4B-B11B-0B2DC54DD3A1}"/>
              </a:ext>
            </a:extLst>
          </p:cNvPr>
          <p:cNvPicPr>
            <a:picLocks noChangeAspect="1"/>
          </p:cNvPicPr>
          <p:nvPr/>
        </p:nvPicPr>
        <p:blipFill>
          <a:blip r:embed="rId5" cstate="email">
            <a:alphaModFix amt="74000"/>
            <a:extLst>
              <a:ext uri="{28A0092B-C50C-407E-A947-70E740481C1C}">
                <a14:useLocalDpi xmlns:a14="http://schemas.microsoft.com/office/drawing/2010/main"/>
              </a:ext>
            </a:extLst>
          </a:blip>
          <a:stretch>
            <a:fillRect/>
          </a:stretch>
        </p:blipFill>
        <p:spPr>
          <a:xfrm rot="20602997">
            <a:off x="4338625" y="2817124"/>
            <a:ext cx="960076" cy="450923"/>
          </a:xfrm>
          <a:prstGeom prst="rect">
            <a:avLst/>
          </a:prstGeom>
        </p:spPr>
      </p:pic>
    </p:spTree>
    <p:extLst>
      <p:ext uri="{BB962C8B-B14F-4D97-AF65-F5344CB8AC3E}">
        <p14:creationId xmlns:p14="http://schemas.microsoft.com/office/powerpoint/2010/main" val="315021593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Survey map viewed in Google Maps</a:t>
            </a:r>
            <a:br>
              <a:rPr lang="en-US" dirty="0"/>
            </a:br>
            <a:endParaRPr lang="en-US" dirty="0"/>
          </a:p>
        </p:txBody>
      </p:sp>
      <p:pic>
        <p:nvPicPr>
          <p:cNvPr id="5" name="Picture 4"/>
          <p:cNvPicPr>
            <a:picLocks noChangeAspect="1"/>
          </p:cNvPicPr>
          <p:nvPr/>
        </p:nvPicPr>
        <p:blipFill rotWithShape="1">
          <a:blip r:embed="rId3"/>
          <a:srcRect l="1468" t="11860" r="7701" b="2939"/>
          <a:stretch/>
        </p:blipFill>
        <p:spPr>
          <a:xfrm>
            <a:off x="0" y="948072"/>
            <a:ext cx="9143999" cy="5059145"/>
          </a:xfrm>
          <a:prstGeom prst="rect">
            <a:avLst/>
          </a:prstGeom>
        </p:spPr>
      </p:pic>
    </p:spTree>
    <p:extLst>
      <p:ext uri="{BB962C8B-B14F-4D97-AF65-F5344CB8AC3E}">
        <p14:creationId xmlns:p14="http://schemas.microsoft.com/office/powerpoint/2010/main" val="207850295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69B64C-18B8-41EB-BB42-A99E41D11D5D}"/>
              </a:ext>
            </a:extLst>
          </p:cNvPr>
          <p:cNvSpPr>
            <a:spLocks noGrp="1"/>
          </p:cNvSpPr>
          <p:nvPr>
            <p:ph type="title"/>
          </p:nvPr>
        </p:nvSpPr>
        <p:spPr/>
        <p:txBody>
          <a:bodyPr/>
          <a:lstStyle/>
          <a:p>
            <a:r>
              <a:rPr lang="en-US" dirty="0"/>
              <a:t>Integration Capacity Analysis (ICA)</a:t>
            </a:r>
          </a:p>
        </p:txBody>
      </p:sp>
      <p:sp>
        <p:nvSpPr>
          <p:cNvPr id="3" name="Content Placeholder 2">
            <a:extLst>
              <a:ext uri="{FF2B5EF4-FFF2-40B4-BE49-F238E27FC236}">
                <a16:creationId xmlns:a16="http://schemas.microsoft.com/office/drawing/2014/main" id="{80E2AB39-52D9-46F0-951C-DCAE1DB411C5}"/>
              </a:ext>
            </a:extLst>
          </p:cNvPr>
          <p:cNvSpPr>
            <a:spLocks noGrp="1"/>
          </p:cNvSpPr>
          <p:nvPr>
            <p:ph idx="1"/>
          </p:nvPr>
        </p:nvSpPr>
        <p:spPr>
          <a:xfrm>
            <a:off x="457200" y="1295400"/>
            <a:ext cx="7035800" cy="4525963"/>
          </a:xfrm>
        </p:spPr>
        <p:txBody>
          <a:bodyPr>
            <a:normAutofit/>
          </a:bodyPr>
          <a:lstStyle/>
          <a:p>
            <a:r>
              <a:rPr lang="en-US" sz="2400" dirty="0">
                <a:solidFill>
                  <a:schemeClr val="tx1"/>
                </a:solidFill>
                <a:latin typeface="Arial" panose="020B0604020202020204" pitchFamily="34" charset="0"/>
                <a:cs typeface="Arial" panose="020B0604020202020204" pitchFamily="34" charset="0"/>
              </a:rPr>
              <a:t>Brief look at components</a:t>
            </a:r>
          </a:p>
          <a:p>
            <a:pPr lvl="1"/>
            <a:r>
              <a:rPr lang="en-US" sz="2000" dirty="0">
                <a:solidFill>
                  <a:schemeClr val="tx1"/>
                </a:solidFill>
                <a:latin typeface="Arial" panose="020B0604020202020204" pitchFamily="34" charset="0"/>
                <a:cs typeface="Arial" panose="020B0604020202020204" pitchFamily="34" charset="0"/>
              </a:rPr>
              <a:t>Feeder map</a:t>
            </a:r>
          </a:p>
          <a:p>
            <a:pPr lvl="1"/>
            <a:r>
              <a:rPr lang="en-US" sz="2000" dirty="0">
                <a:solidFill>
                  <a:schemeClr val="tx1"/>
                </a:solidFill>
                <a:latin typeface="Arial" panose="020B0604020202020204" pitchFamily="34" charset="0"/>
                <a:cs typeface="Arial" panose="020B0604020202020204" pitchFamily="34" charset="0"/>
              </a:rPr>
              <a:t>Analysis criteria</a:t>
            </a:r>
          </a:p>
          <a:p>
            <a:pPr lvl="1"/>
            <a:r>
              <a:rPr lang="en-US" sz="2000" dirty="0">
                <a:solidFill>
                  <a:schemeClr val="tx1"/>
                </a:solidFill>
                <a:latin typeface="Arial" panose="020B0604020202020204" pitchFamily="34" charset="0"/>
                <a:cs typeface="Arial" panose="020B0604020202020204" pitchFamily="34" charset="0"/>
              </a:rPr>
              <a:t>Sample of the types of generation and load profiles that are used in the analysis</a:t>
            </a:r>
          </a:p>
        </p:txBody>
      </p:sp>
    </p:spTree>
    <p:extLst>
      <p:ext uri="{BB962C8B-B14F-4D97-AF65-F5344CB8AC3E}">
        <p14:creationId xmlns:p14="http://schemas.microsoft.com/office/powerpoint/2010/main" val="242042774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65DD93-6CC2-4ED1-9407-37CF2E15CF7A}"/>
              </a:ext>
            </a:extLst>
          </p:cNvPr>
          <p:cNvSpPr>
            <a:spLocks noGrp="1"/>
          </p:cNvSpPr>
          <p:nvPr>
            <p:ph type="title"/>
          </p:nvPr>
        </p:nvSpPr>
        <p:spPr/>
        <p:txBody>
          <a:bodyPr>
            <a:normAutofit fontScale="90000"/>
          </a:bodyPr>
          <a:lstStyle/>
          <a:p>
            <a:r>
              <a:rPr lang="en-US" dirty="0"/>
              <a:t>ICA map for 600 Elm St, San Carlos (50 m, closest)</a:t>
            </a:r>
          </a:p>
        </p:txBody>
      </p:sp>
      <p:pic>
        <p:nvPicPr>
          <p:cNvPr id="4" name="Picture 3">
            <a:extLst>
              <a:ext uri="{FF2B5EF4-FFF2-40B4-BE49-F238E27FC236}">
                <a16:creationId xmlns:a16="http://schemas.microsoft.com/office/drawing/2014/main" id="{5793FE08-A841-4145-9B23-DB9F459B2491}"/>
              </a:ext>
            </a:extLst>
          </p:cNvPr>
          <p:cNvPicPr>
            <a:picLocks noChangeAspect="1"/>
          </p:cNvPicPr>
          <p:nvPr/>
        </p:nvPicPr>
        <p:blipFill>
          <a:blip r:embed="rId3"/>
          <a:stretch>
            <a:fillRect/>
          </a:stretch>
        </p:blipFill>
        <p:spPr>
          <a:xfrm>
            <a:off x="0" y="953662"/>
            <a:ext cx="9144000" cy="4950675"/>
          </a:xfrm>
          <a:prstGeom prst="rect">
            <a:avLst/>
          </a:prstGeom>
        </p:spPr>
      </p:pic>
      <p:sp>
        <p:nvSpPr>
          <p:cNvPr id="6" name="Callout: Line 5">
            <a:extLst>
              <a:ext uri="{FF2B5EF4-FFF2-40B4-BE49-F238E27FC236}">
                <a16:creationId xmlns:a16="http://schemas.microsoft.com/office/drawing/2014/main" id="{60CD8F9D-AAEC-4D81-9E7A-0B36A3AECEB2}"/>
              </a:ext>
            </a:extLst>
          </p:cNvPr>
          <p:cNvSpPr/>
          <p:nvPr/>
        </p:nvSpPr>
        <p:spPr>
          <a:xfrm>
            <a:off x="5776856" y="3439757"/>
            <a:ext cx="1538344" cy="623944"/>
          </a:xfrm>
          <a:prstGeom prst="borderCallout1">
            <a:avLst>
              <a:gd name="adj1" fmla="val 18750"/>
              <a:gd name="adj2" fmla="val -8333"/>
              <a:gd name="adj3" fmla="val -34052"/>
              <a:gd name="adj4" fmla="val -58613"/>
            </a:avLst>
          </a:prstGeom>
          <a:solidFill>
            <a:schemeClr val="tx2">
              <a:lumMod val="60000"/>
              <a:lumOff val="40000"/>
            </a:schemeClr>
          </a:solidFill>
          <a:ln w="22225">
            <a:tailEnd type="triangle"/>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a:t>ICA Data for City Hall</a:t>
            </a:r>
            <a:endParaRPr lang="en-US" dirty="0"/>
          </a:p>
        </p:txBody>
      </p:sp>
      <p:pic>
        <p:nvPicPr>
          <p:cNvPr id="7" name="Picture 6">
            <a:extLst>
              <a:ext uri="{FF2B5EF4-FFF2-40B4-BE49-F238E27FC236}">
                <a16:creationId xmlns:a16="http://schemas.microsoft.com/office/drawing/2014/main" id="{9EFC9A3E-1E54-42DD-BEB3-D6281115557C}"/>
              </a:ext>
            </a:extLst>
          </p:cNvPr>
          <p:cNvPicPr>
            <a:picLocks noChangeAspect="1"/>
          </p:cNvPicPr>
          <p:nvPr/>
        </p:nvPicPr>
        <p:blipFill>
          <a:blip r:embed="rId4"/>
          <a:stretch>
            <a:fillRect/>
          </a:stretch>
        </p:blipFill>
        <p:spPr>
          <a:xfrm>
            <a:off x="7524004" y="982191"/>
            <a:ext cx="1647825" cy="2419350"/>
          </a:xfrm>
          <a:prstGeom prst="rect">
            <a:avLst/>
          </a:prstGeom>
        </p:spPr>
      </p:pic>
    </p:spTree>
    <p:extLst>
      <p:ext uri="{BB962C8B-B14F-4D97-AF65-F5344CB8AC3E}">
        <p14:creationId xmlns:p14="http://schemas.microsoft.com/office/powerpoint/2010/main" val="105618158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2C4D9A-A151-48F0-B759-7F8BC26A89B0}"/>
              </a:ext>
            </a:extLst>
          </p:cNvPr>
          <p:cNvSpPr>
            <a:spLocks noGrp="1"/>
          </p:cNvSpPr>
          <p:nvPr>
            <p:ph type="title"/>
          </p:nvPr>
        </p:nvSpPr>
        <p:spPr/>
        <p:txBody>
          <a:bodyPr>
            <a:normAutofit fontScale="90000"/>
          </a:bodyPr>
          <a:lstStyle/>
          <a:p>
            <a:r>
              <a:rPr lang="en-US" dirty="0"/>
              <a:t>Distribution Resources Planning (DRP): </a:t>
            </a:r>
            <a:br>
              <a:rPr lang="en-US" dirty="0"/>
            </a:br>
            <a:r>
              <a:rPr lang="en-US" dirty="0"/>
              <a:t>Integration Capacity Analysis criteria</a:t>
            </a:r>
          </a:p>
        </p:txBody>
      </p:sp>
      <p:pic>
        <p:nvPicPr>
          <p:cNvPr id="4" name="Picture 3">
            <a:extLst>
              <a:ext uri="{FF2B5EF4-FFF2-40B4-BE49-F238E27FC236}">
                <a16:creationId xmlns:a16="http://schemas.microsoft.com/office/drawing/2014/main" id="{957069C4-12CE-43BE-830C-7A776EA7DB57}"/>
              </a:ext>
            </a:extLst>
          </p:cNvPr>
          <p:cNvPicPr>
            <a:picLocks noChangeAspect="1"/>
          </p:cNvPicPr>
          <p:nvPr/>
        </p:nvPicPr>
        <p:blipFill>
          <a:blip r:embed="rId3"/>
          <a:stretch>
            <a:fillRect/>
          </a:stretch>
        </p:blipFill>
        <p:spPr>
          <a:xfrm>
            <a:off x="1481140" y="770745"/>
            <a:ext cx="5749004" cy="5704713"/>
          </a:xfrm>
          <a:prstGeom prst="rect">
            <a:avLst/>
          </a:prstGeom>
        </p:spPr>
      </p:pic>
      <p:sp>
        <p:nvSpPr>
          <p:cNvPr id="5" name="TextBox 4">
            <a:extLst>
              <a:ext uri="{FF2B5EF4-FFF2-40B4-BE49-F238E27FC236}">
                <a16:creationId xmlns:a16="http://schemas.microsoft.com/office/drawing/2014/main" id="{0B757DAE-C7F1-485F-A7A7-615F909C3593}"/>
              </a:ext>
            </a:extLst>
          </p:cNvPr>
          <p:cNvSpPr txBox="1"/>
          <p:nvPr/>
        </p:nvSpPr>
        <p:spPr>
          <a:xfrm>
            <a:off x="527118" y="6281530"/>
            <a:ext cx="6239436" cy="261610"/>
          </a:xfrm>
          <a:prstGeom prst="rect">
            <a:avLst/>
          </a:prstGeom>
          <a:noFill/>
        </p:spPr>
        <p:txBody>
          <a:bodyPr wrap="square" rtlCol="0">
            <a:spAutoFit/>
          </a:bodyPr>
          <a:lstStyle/>
          <a:p>
            <a:r>
              <a:rPr lang="en-US" sz="1100" dirty="0"/>
              <a:t>Source: https://www.navigantresearch.com/blog/distribution-resource-plans-integrated-capacity-analysis</a:t>
            </a:r>
          </a:p>
        </p:txBody>
      </p:sp>
    </p:spTree>
    <p:extLst>
      <p:ext uri="{BB962C8B-B14F-4D97-AF65-F5344CB8AC3E}">
        <p14:creationId xmlns:p14="http://schemas.microsoft.com/office/powerpoint/2010/main" val="88863550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2DAFFF-F93B-4BD1-83E9-72F4626507A9}"/>
              </a:ext>
            </a:extLst>
          </p:cNvPr>
          <p:cNvSpPr>
            <a:spLocks noGrp="1"/>
          </p:cNvSpPr>
          <p:nvPr>
            <p:ph type="title"/>
          </p:nvPr>
        </p:nvSpPr>
        <p:spPr>
          <a:xfrm>
            <a:off x="0" y="0"/>
            <a:ext cx="7315200" cy="720764"/>
          </a:xfrm>
        </p:spPr>
        <p:txBody>
          <a:bodyPr/>
          <a:lstStyle/>
          <a:p>
            <a:r>
              <a:rPr lang="en-US" dirty="0"/>
              <a:t>ICA: DER generation and load profiles</a:t>
            </a:r>
          </a:p>
        </p:txBody>
      </p:sp>
      <p:pic>
        <p:nvPicPr>
          <p:cNvPr id="4" name="Picture 3">
            <a:extLst>
              <a:ext uri="{FF2B5EF4-FFF2-40B4-BE49-F238E27FC236}">
                <a16:creationId xmlns:a16="http://schemas.microsoft.com/office/drawing/2014/main" id="{D1399DF9-A61F-4FDF-82BF-B44E830508B9}"/>
              </a:ext>
            </a:extLst>
          </p:cNvPr>
          <p:cNvPicPr>
            <a:picLocks noChangeAspect="1"/>
          </p:cNvPicPr>
          <p:nvPr/>
        </p:nvPicPr>
        <p:blipFill>
          <a:blip r:embed="rId3"/>
          <a:stretch>
            <a:fillRect/>
          </a:stretch>
        </p:blipFill>
        <p:spPr>
          <a:xfrm>
            <a:off x="2100787" y="720764"/>
            <a:ext cx="4876038" cy="5616702"/>
          </a:xfrm>
          <a:prstGeom prst="rect">
            <a:avLst/>
          </a:prstGeom>
        </p:spPr>
      </p:pic>
      <p:sp>
        <p:nvSpPr>
          <p:cNvPr id="6" name="TextBox 5">
            <a:extLst>
              <a:ext uri="{FF2B5EF4-FFF2-40B4-BE49-F238E27FC236}">
                <a16:creationId xmlns:a16="http://schemas.microsoft.com/office/drawing/2014/main" id="{A0EA4C1C-4013-4B0D-9F14-AD6B9EDD59AF}"/>
              </a:ext>
            </a:extLst>
          </p:cNvPr>
          <p:cNvSpPr txBox="1"/>
          <p:nvPr/>
        </p:nvSpPr>
        <p:spPr>
          <a:xfrm>
            <a:off x="1828794" y="6260451"/>
            <a:ext cx="6239436" cy="261610"/>
          </a:xfrm>
          <a:prstGeom prst="rect">
            <a:avLst/>
          </a:prstGeom>
          <a:noFill/>
        </p:spPr>
        <p:txBody>
          <a:bodyPr wrap="square" rtlCol="0">
            <a:spAutoFit/>
          </a:bodyPr>
          <a:lstStyle/>
          <a:p>
            <a:r>
              <a:rPr lang="en-US" sz="1100" dirty="0"/>
              <a:t>Source: https://www.navigantresearch.com/blog/distribution-resource-plans-integrated-capacity-analysis</a:t>
            </a:r>
          </a:p>
        </p:txBody>
      </p:sp>
    </p:spTree>
    <p:extLst>
      <p:ext uri="{BB962C8B-B14F-4D97-AF65-F5344CB8AC3E}">
        <p14:creationId xmlns:p14="http://schemas.microsoft.com/office/powerpoint/2010/main" val="290025739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DBCA53-B69A-4193-AE3F-9CFC207DCA30}"/>
              </a:ext>
            </a:extLst>
          </p:cNvPr>
          <p:cNvSpPr>
            <a:spLocks noGrp="1"/>
          </p:cNvSpPr>
          <p:nvPr>
            <p:ph type="title"/>
          </p:nvPr>
        </p:nvSpPr>
        <p:spPr/>
        <p:txBody>
          <a:bodyPr/>
          <a:lstStyle/>
          <a:p>
            <a:r>
              <a:rPr lang="en-US" dirty="0"/>
              <a:t>Summary of Solar Siting Survey</a:t>
            </a:r>
          </a:p>
        </p:txBody>
      </p:sp>
      <p:sp>
        <p:nvSpPr>
          <p:cNvPr id="3" name="Content Placeholder 2">
            <a:extLst>
              <a:ext uri="{FF2B5EF4-FFF2-40B4-BE49-F238E27FC236}">
                <a16:creationId xmlns:a16="http://schemas.microsoft.com/office/drawing/2014/main" id="{CAE8A17A-3728-45A6-89AA-90FDAFAFF954}"/>
              </a:ext>
            </a:extLst>
          </p:cNvPr>
          <p:cNvSpPr>
            <a:spLocks noGrp="1"/>
          </p:cNvSpPr>
          <p:nvPr>
            <p:ph idx="1"/>
          </p:nvPr>
        </p:nvSpPr>
        <p:spPr/>
        <p:txBody>
          <a:bodyPr/>
          <a:lstStyle/>
          <a:p>
            <a:r>
              <a:rPr lang="en-US" sz="2400" dirty="0">
                <a:solidFill>
                  <a:schemeClr val="tx1"/>
                </a:solidFill>
                <a:latin typeface="Arial" panose="020B0604020202020204" pitchFamily="34" charset="0"/>
                <a:cs typeface="Arial" panose="020B0604020202020204" pitchFamily="34" charset="0"/>
              </a:rPr>
              <a:t>Purpose</a:t>
            </a:r>
          </a:p>
          <a:p>
            <a:r>
              <a:rPr lang="en-US" sz="2400" dirty="0">
                <a:solidFill>
                  <a:schemeClr val="tx1"/>
                </a:solidFill>
                <a:latin typeface="Arial" panose="020B0604020202020204" pitchFamily="34" charset="0"/>
                <a:cs typeface="Arial" panose="020B0604020202020204" pitchFamily="34" charset="0"/>
              </a:rPr>
              <a:t>Elements</a:t>
            </a:r>
          </a:p>
          <a:p>
            <a:r>
              <a:rPr lang="en-US" sz="2400" dirty="0">
                <a:solidFill>
                  <a:schemeClr val="tx1"/>
                </a:solidFill>
                <a:latin typeface="Arial" panose="020B0604020202020204" pitchFamily="34" charset="0"/>
                <a:cs typeface="Arial" panose="020B0604020202020204" pitchFamily="34" charset="0"/>
              </a:rPr>
              <a:t>How it helps a FIT program</a:t>
            </a:r>
          </a:p>
          <a:p>
            <a:endParaRPr lang="en-US" dirty="0"/>
          </a:p>
        </p:txBody>
      </p:sp>
    </p:spTree>
    <p:extLst>
      <p:ext uri="{BB962C8B-B14F-4D97-AF65-F5344CB8AC3E}">
        <p14:creationId xmlns:p14="http://schemas.microsoft.com/office/powerpoint/2010/main" val="225647087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F1BF0252-B311-264C-9EDB-336BAD4C7589}"/>
              </a:ext>
            </a:extLst>
          </p:cNvPr>
          <p:cNvSpPr>
            <a:spLocks noGrp="1"/>
          </p:cNvSpPr>
          <p:nvPr>
            <p:ph type="title"/>
          </p:nvPr>
        </p:nvSpPr>
        <p:spPr>
          <a:xfrm>
            <a:off x="0" y="73478"/>
            <a:ext cx="7315200" cy="571500"/>
          </a:xfrm>
        </p:spPr>
        <p:txBody>
          <a:bodyPr/>
          <a:lstStyle/>
          <a:p>
            <a:r>
              <a:rPr lang="en-US" dirty="0"/>
              <a:t>Thank you. Any questions?</a:t>
            </a:r>
          </a:p>
        </p:txBody>
      </p:sp>
      <p:sp>
        <p:nvSpPr>
          <p:cNvPr id="5" name="Content Placeholder 2">
            <a:extLst>
              <a:ext uri="{FF2B5EF4-FFF2-40B4-BE49-F238E27FC236}">
                <a16:creationId xmlns:a16="http://schemas.microsoft.com/office/drawing/2014/main" id="{996CA9A1-41E9-1D4E-B4C5-44DC879741F7}"/>
              </a:ext>
            </a:extLst>
          </p:cNvPr>
          <p:cNvSpPr>
            <a:spLocks noGrp="1"/>
          </p:cNvSpPr>
          <p:nvPr>
            <p:ph idx="1"/>
          </p:nvPr>
        </p:nvSpPr>
        <p:spPr>
          <a:xfrm>
            <a:off x="696191" y="1189184"/>
            <a:ext cx="6175664" cy="2471304"/>
          </a:xfrm>
        </p:spPr>
        <p:txBody>
          <a:bodyPr>
            <a:noAutofit/>
          </a:bodyPr>
          <a:lstStyle/>
          <a:p>
            <a:endParaRPr lang="en-US" sz="1500" dirty="0">
              <a:solidFill>
                <a:srgbClr val="000000"/>
              </a:solidFill>
            </a:endParaRPr>
          </a:p>
          <a:p>
            <a:pPr marL="0" indent="0">
              <a:buNone/>
            </a:pPr>
            <a:r>
              <a:rPr lang="en-US" sz="2000" b="1" dirty="0">
                <a:solidFill>
                  <a:srgbClr val="000000"/>
                </a:solidFill>
                <a:latin typeface="Arial" panose="020B0604020202020204" pitchFamily="34" charset="0"/>
                <a:cs typeface="Arial" panose="020B0604020202020204" pitchFamily="34" charset="0"/>
              </a:rPr>
              <a:t>For questions and assistance, contact:</a:t>
            </a:r>
          </a:p>
          <a:p>
            <a:pPr marL="300038" lvl="1" indent="0">
              <a:buNone/>
            </a:pPr>
            <a:r>
              <a:rPr lang="en-US" sz="2000" dirty="0">
                <a:solidFill>
                  <a:srgbClr val="000000"/>
                </a:solidFill>
                <a:latin typeface="Arial" panose="020B0604020202020204" pitchFamily="34" charset="0"/>
                <a:cs typeface="Arial" panose="020B0604020202020204" pitchFamily="34" charset="0"/>
              </a:rPr>
              <a:t>Bob O’Hagan</a:t>
            </a:r>
          </a:p>
          <a:p>
            <a:pPr marL="300038" lvl="1" indent="0">
              <a:buNone/>
            </a:pPr>
            <a:r>
              <a:rPr lang="en-US" sz="2000" dirty="0">
                <a:solidFill>
                  <a:srgbClr val="000000"/>
                </a:solidFill>
                <a:latin typeface="Arial" panose="020B0604020202020204" pitchFamily="34" charset="0"/>
                <a:cs typeface="Arial" panose="020B0604020202020204" pitchFamily="34" charset="0"/>
              </a:rPr>
              <a:t>Programs Engineer</a:t>
            </a:r>
          </a:p>
          <a:p>
            <a:pPr marL="300038" lvl="1" indent="0">
              <a:buNone/>
            </a:pPr>
            <a:r>
              <a:rPr lang="en-US" sz="2000" dirty="0" err="1">
                <a:solidFill>
                  <a:srgbClr val="000000"/>
                </a:solidFill>
                <a:latin typeface="Arial" panose="020B0604020202020204" pitchFamily="34" charset="0"/>
                <a:cs typeface="Arial" panose="020B0604020202020204" pitchFamily="34" charset="0"/>
              </a:rPr>
              <a:t>bob@clean-coalition.org</a:t>
            </a:r>
            <a:endParaRPr lang="en-US" sz="2000" dirty="0">
              <a:solidFill>
                <a:srgbClr val="000000"/>
              </a:solidFill>
              <a:latin typeface="Arial" panose="020B0604020202020204" pitchFamily="34" charset="0"/>
              <a:cs typeface="Arial" panose="020B0604020202020204" pitchFamily="34" charset="0"/>
            </a:endParaRPr>
          </a:p>
          <a:p>
            <a:pPr marL="300038" lvl="1" indent="0">
              <a:buNone/>
            </a:pPr>
            <a:r>
              <a:rPr lang="en-US" sz="2000" dirty="0">
                <a:solidFill>
                  <a:srgbClr val="000000"/>
                </a:solidFill>
                <a:latin typeface="Arial" panose="020B0604020202020204" pitchFamily="34" charset="0"/>
                <a:cs typeface="Arial" panose="020B0604020202020204" pitchFamily="34" charset="0"/>
              </a:rPr>
              <a:t>(m) </a:t>
            </a:r>
            <a:r>
              <a:rPr lang="en-US" sz="2000" dirty="0">
                <a:solidFill>
                  <a:schemeClr val="tx1"/>
                </a:solidFill>
                <a:latin typeface="Arial" panose="020B0604020202020204" pitchFamily="34" charset="0"/>
                <a:cs typeface="Arial" panose="020B0604020202020204" pitchFamily="34" charset="0"/>
              </a:rPr>
              <a:t>408-394-9067</a:t>
            </a:r>
          </a:p>
        </p:txBody>
      </p:sp>
    </p:spTree>
    <p:extLst>
      <p:ext uri="{BB962C8B-B14F-4D97-AF65-F5344CB8AC3E}">
        <p14:creationId xmlns:p14="http://schemas.microsoft.com/office/powerpoint/2010/main" val="257411028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677021-C381-48D1-959B-AD85429A8534}"/>
              </a:ext>
            </a:extLst>
          </p:cNvPr>
          <p:cNvSpPr>
            <a:spLocks noGrp="1"/>
          </p:cNvSpPr>
          <p:nvPr>
            <p:ph type="title"/>
          </p:nvPr>
        </p:nvSpPr>
        <p:spPr/>
        <p:txBody>
          <a:bodyPr/>
          <a:lstStyle/>
          <a:p>
            <a:r>
              <a:rPr lang="en-US" dirty="0"/>
              <a:t>Backup slides</a:t>
            </a:r>
          </a:p>
        </p:txBody>
      </p:sp>
    </p:spTree>
    <p:extLst>
      <p:ext uri="{BB962C8B-B14F-4D97-AF65-F5344CB8AC3E}">
        <p14:creationId xmlns:p14="http://schemas.microsoft.com/office/powerpoint/2010/main" val="309428424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7A5EF7-1F40-49D1-A0FD-ED7F162E90CF}"/>
              </a:ext>
            </a:extLst>
          </p:cNvPr>
          <p:cNvSpPr>
            <a:spLocks noGrp="1"/>
          </p:cNvSpPr>
          <p:nvPr>
            <p:ph type="title"/>
          </p:nvPr>
        </p:nvSpPr>
        <p:spPr/>
        <p:txBody>
          <a:bodyPr/>
          <a:lstStyle/>
          <a:p>
            <a:r>
              <a:rPr lang="en-US" dirty="0"/>
              <a:t>ICA data at feeder into San Carlos City Hall</a:t>
            </a:r>
          </a:p>
        </p:txBody>
      </p:sp>
      <p:pic>
        <p:nvPicPr>
          <p:cNvPr id="4" name="Picture 3">
            <a:extLst>
              <a:ext uri="{FF2B5EF4-FFF2-40B4-BE49-F238E27FC236}">
                <a16:creationId xmlns:a16="http://schemas.microsoft.com/office/drawing/2014/main" id="{CF1097C8-B9DD-420A-9365-8A6BCD962F96}"/>
              </a:ext>
            </a:extLst>
          </p:cNvPr>
          <p:cNvPicPr>
            <a:picLocks noChangeAspect="1"/>
          </p:cNvPicPr>
          <p:nvPr/>
        </p:nvPicPr>
        <p:blipFill rotWithShape="1">
          <a:blip r:embed="rId3"/>
          <a:srcRect t="10521"/>
          <a:stretch/>
        </p:blipFill>
        <p:spPr>
          <a:xfrm>
            <a:off x="204402" y="785303"/>
            <a:ext cx="6448425" cy="2616523"/>
          </a:xfrm>
          <a:prstGeom prst="rect">
            <a:avLst/>
          </a:prstGeom>
        </p:spPr>
      </p:pic>
      <p:pic>
        <p:nvPicPr>
          <p:cNvPr id="5" name="Picture 4">
            <a:extLst>
              <a:ext uri="{FF2B5EF4-FFF2-40B4-BE49-F238E27FC236}">
                <a16:creationId xmlns:a16="http://schemas.microsoft.com/office/drawing/2014/main" id="{E8005AF7-39B2-4466-88AD-D7E12BCDC4BE}"/>
              </a:ext>
            </a:extLst>
          </p:cNvPr>
          <p:cNvPicPr>
            <a:picLocks noChangeAspect="1"/>
          </p:cNvPicPr>
          <p:nvPr/>
        </p:nvPicPr>
        <p:blipFill rotWithShape="1">
          <a:blip r:embed="rId4"/>
          <a:srcRect t="5459"/>
          <a:stretch/>
        </p:blipFill>
        <p:spPr>
          <a:xfrm>
            <a:off x="2647729" y="3335567"/>
            <a:ext cx="6172200" cy="3124745"/>
          </a:xfrm>
          <a:prstGeom prst="rect">
            <a:avLst/>
          </a:prstGeom>
        </p:spPr>
      </p:pic>
      <p:sp>
        <p:nvSpPr>
          <p:cNvPr id="6" name="Oval 5">
            <a:extLst>
              <a:ext uri="{FF2B5EF4-FFF2-40B4-BE49-F238E27FC236}">
                <a16:creationId xmlns:a16="http://schemas.microsoft.com/office/drawing/2014/main" id="{82F60BFF-70A3-49B0-95E5-9A5B2440E2BF}"/>
              </a:ext>
            </a:extLst>
          </p:cNvPr>
          <p:cNvSpPr/>
          <p:nvPr/>
        </p:nvSpPr>
        <p:spPr>
          <a:xfrm>
            <a:off x="4862454" y="4808667"/>
            <a:ext cx="484094" cy="731520"/>
          </a:xfrm>
          <a:prstGeom prst="ellipse">
            <a:avLst/>
          </a:prstGeom>
          <a:noFill/>
          <a:ln w="25400">
            <a:solidFill>
              <a:srgbClr val="92D05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Callout: Line with Accent Bar 6">
            <a:extLst>
              <a:ext uri="{FF2B5EF4-FFF2-40B4-BE49-F238E27FC236}">
                <a16:creationId xmlns:a16="http://schemas.microsoft.com/office/drawing/2014/main" id="{ADB54E92-5EA3-42E1-A4CA-2E9F27A6847D}"/>
              </a:ext>
            </a:extLst>
          </p:cNvPr>
          <p:cNvSpPr/>
          <p:nvPr/>
        </p:nvSpPr>
        <p:spPr>
          <a:xfrm>
            <a:off x="658240" y="4305183"/>
            <a:ext cx="1764254" cy="1185512"/>
          </a:xfrm>
          <a:prstGeom prst="accentCallout1">
            <a:avLst>
              <a:gd name="adj1" fmla="val 39003"/>
              <a:gd name="adj2" fmla="val 103126"/>
              <a:gd name="adj3" fmla="val 66167"/>
              <a:gd name="adj4" fmla="val 234692"/>
            </a:avLst>
          </a:prstGeom>
          <a:solidFill>
            <a:srgbClr val="92D050"/>
          </a:solidFill>
          <a:ln w="19050">
            <a:solidFill>
              <a:srgbClr val="92D05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500 kW PV should be straightforward interconnection</a:t>
            </a:r>
          </a:p>
        </p:txBody>
      </p:sp>
      <p:pic>
        <p:nvPicPr>
          <p:cNvPr id="8" name="Picture 7">
            <a:extLst>
              <a:ext uri="{FF2B5EF4-FFF2-40B4-BE49-F238E27FC236}">
                <a16:creationId xmlns:a16="http://schemas.microsoft.com/office/drawing/2014/main" id="{8C6AB428-127E-411B-9467-5F12DC6BA2C8}"/>
              </a:ext>
            </a:extLst>
          </p:cNvPr>
          <p:cNvPicPr>
            <a:picLocks noChangeAspect="1"/>
          </p:cNvPicPr>
          <p:nvPr/>
        </p:nvPicPr>
        <p:blipFill>
          <a:blip r:embed="rId5"/>
          <a:stretch>
            <a:fillRect/>
          </a:stretch>
        </p:blipFill>
        <p:spPr>
          <a:xfrm>
            <a:off x="7136747" y="853098"/>
            <a:ext cx="1647825" cy="2419350"/>
          </a:xfrm>
          <a:prstGeom prst="rect">
            <a:avLst/>
          </a:prstGeom>
        </p:spPr>
      </p:pic>
    </p:spTree>
    <p:extLst>
      <p:ext uri="{BB962C8B-B14F-4D97-AF65-F5344CB8AC3E}">
        <p14:creationId xmlns:p14="http://schemas.microsoft.com/office/powerpoint/2010/main" val="382098705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76FBC6-69B4-4549-9170-7D346235AF62}"/>
              </a:ext>
            </a:extLst>
          </p:cNvPr>
          <p:cNvSpPr>
            <a:spLocks noGrp="1"/>
          </p:cNvSpPr>
          <p:nvPr>
            <p:ph type="title"/>
          </p:nvPr>
        </p:nvSpPr>
        <p:spPr/>
        <p:txBody>
          <a:bodyPr/>
          <a:lstStyle/>
          <a:p>
            <a:r>
              <a:rPr lang="en-US" dirty="0"/>
              <a:t>Quote from PG&amp;E’s ICA help page</a:t>
            </a:r>
          </a:p>
        </p:txBody>
      </p:sp>
      <p:sp>
        <p:nvSpPr>
          <p:cNvPr id="7" name="Rectangle 6">
            <a:extLst>
              <a:ext uri="{FF2B5EF4-FFF2-40B4-BE49-F238E27FC236}">
                <a16:creationId xmlns:a16="http://schemas.microsoft.com/office/drawing/2014/main" id="{6D8F8FCA-F449-4FFF-A1B2-7F8B737EAEA3}"/>
              </a:ext>
            </a:extLst>
          </p:cNvPr>
          <p:cNvSpPr/>
          <p:nvPr/>
        </p:nvSpPr>
        <p:spPr>
          <a:xfrm>
            <a:off x="711201" y="873802"/>
            <a:ext cx="7759700" cy="4862870"/>
          </a:xfrm>
          <a:prstGeom prst="rect">
            <a:avLst/>
          </a:prstGeom>
        </p:spPr>
        <p:txBody>
          <a:bodyPr wrap="square">
            <a:spAutoFit/>
          </a:bodyPr>
          <a:lstStyle/>
          <a:p>
            <a:r>
              <a:rPr lang="en-US" sz="2000" dirty="0">
                <a:latin typeface="Arial" panose="020B0604020202020204" pitchFamily="34" charset="0"/>
                <a:cs typeface="Arial" panose="020B0604020202020204" pitchFamily="34" charset="0"/>
              </a:rPr>
              <a:t>Integration Capacity Data</a:t>
            </a:r>
          </a:p>
          <a:p>
            <a:endParaRPr lang="en-US" sz="2000"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The RAM map is now designed to display integration capacity values for DER. These values are intended to help users by indicating DER capacities that are expected to require Detailed Interconnection Studies. It is </a:t>
            </a:r>
            <a:r>
              <a:rPr lang="en-US" dirty="0">
                <a:highlight>
                  <a:srgbClr val="00FFFF"/>
                </a:highlight>
                <a:latin typeface="Arial" panose="020B0604020202020204" pitchFamily="34" charset="0"/>
                <a:cs typeface="Arial" panose="020B0604020202020204" pitchFamily="34" charset="0"/>
              </a:rPr>
              <a:t>encouraged that customers apply using DER capacities that are less than the reported Integration Capacity value </a:t>
            </a:r>
            <a:r>
              <a:rPr lang="en-US" dirty="0">
                <a:latin typeface="Arial" panose="020B0604020202020204" pitchFamily="34" charset="0"/>
                <a:cs typeface="Arial" panose="020B0604020202020204" pitchFamily="34" charset="0"/>
              </a:rPr>
              <a:t>to have </a:t>
            </a:r>
            <a:r>
              <a:rPr lang="en-US" dirty="0">
                <a:highlight>
                  <a:srgbClr val="00FFFF"/>
                </a:highlight>
                <a:latin typeface="Arial" panose="020B0604020202020204" pitchFamily="34" charset="0"/>
                <a:cs typeface="Arial" panose="020B0604020202020204" pitchFamily="34" charset="0"/>
              </a:rPr>
              <a:t>better chances of passing the interconnection Fast Track.</a:t>
            </a:r>
          </a:p>
          <a:p>
            <a:endParaRPr lang="en-US" dirty="0">
              <a:highlight>
                <a:srgbClr val="00FFFF"/>
              </a:highlight>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The distribution lines are colored based on a </a:t>
            </a:r>
            <a:r>
              <a:rPr lang="en-US" b="1" dirty="0">
                <a:highlight>
                  <a:srgbClr val="FF0000"/>
                </a:highlight>
                <a:latin typeface="Arial" panose="020B0604020202020204" pitchFamily="34" charset="0"/>
                <a:cs typeface="Arial" panose="020B0604020202020204" pitchFamily="34" charset="0"/>
              </a:rPr>
              <a:t>Red</a:t>
            </a:r>
            <a:r>
              <a:rPr lang="en-US" b="1" dirty="0">
                <a:highlight>
                  <a:srgbClr val="FFFF00"/>
                </a:highlight>
                <a:latin typeface="Arial" panose="020B0604020202020204" pitchFamily="34" charset="0"/>
                <a:cs typeface="Arial" panose="020B0604020202020204" pitchFamily="34" charset="0"/>
              </a:rPr>
              <a:t> Amber </a:t>
            </a:r>
            <a:r>
              <a:rPr lang="en-US" b="1" dirty="0">
                <a:highlight>
                  <a:srgbClr val="00FF00"/>
                </a:highlight>
                <a:latin typeface="Arial" panose="020B0604020202020204" pitchFamily="34" charset="0"/>
                <a:cs typeface="Arial" panose="020B0604020202020204" pitchFamily="34" charset="0"/>
              </a:rPr>
              <a:t>Green</a:t>
            </a:r>
            <a:r>
              <a:rPr lang="en-US" b="1" dirty="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coloring scale where </a:t>
            </a:r>
            <a:r>
              <a:rPr lang="en-US" dirty="0">
                <a:highlight>
                  <a:srgbClr val="00FF00"/>
                </a:highlight>
                <a:latin typeface="Arial" panose="020B0604020202020204" pitchFamily="34" charset="0"/>
                <a:cs typeface="Arial" panose="020B0604020202020204" pitchFamily="34" charset="0"/>
              </a:rPr>
              <a:t>green</a:t>
            </a:r>
            <a:r>
              <a:rPr lang="en-US" dirty="0">
                <a:latin typeface="Arial" panose="020B0604020202020204" pitchFamily="34" charset="0"/>
                <a:cs typeface="Arial" panose="020B0604020202020204" pitchFamily="34" charset="0"/>
              </a:rPr>
              <a:t> represents locations on each feeder that have </a:t>
            </a:r>
            <a:r>
              <a:rPr lang="en-US" dirty="0">
                <a:highlight>
                  <a:srgbClr val="00FF00"/>
                </a:highlight>
                <a:latin typeface="Arial" panose="020B0604020202020204" pitchFamily="34" charset="0"/>
                <a:cs typeface="Arial" panose="020B0604020202020204" pitchFamily="34" charset="0"/>
              </a:rPr>
              <a:t>higher integration capacity values</a:t>
            </a:r>
            <a:r>
              <a:rPr lang="en-US" dirty="0">
                <a:latin typeface="Arial" panose="020B0604020202020204" pitchFamily="34" charset="0"/>
                <a:cs typeface="Arial" panose="020B0604020202020204" pitchFamily="34" charset="0"/>
              </a:rPr>
              <a:t> then other locations on the feeder. Red is intended to display locations with lower capacity values, but does not necessarily mean a DER is not allowed to interconnect. The lower capacity values intended to show high chances of requiring detailed interconnection study. The </a:t>
            </a:r>
            <a:r>
              <a:rPr lang="en-US" dirty="0">
                <a:highlight>
                  <a:srgbClr val="00FFFF"/>
                </a:highlight>
                <a:latin typeface="Arial" panose="020B0604020202020204" pitchFamily="34" charset="0"/>
                <a:cs typeface="Arial" panose="020B0604020202020204" pitchFamily="34" charset="0"/>
              </a:rPr>
              <a:t>coloring scheme </a:t>
            </a:r>
            <a:r>
              <a:rPr lang="en-US" dirty="0">
                <a:latin typeface="Arial" panose="020B0604020202020204" pitchFamily="34" charset="0"/>
                <a:cs typeface="Arial" panose="020B0604020202020204" pitchFamily="34" charset="0"/>
              </a:rPr>
              <a:t>is currently based on the </a:t>
            </a:r>
            <a:r>
              <a:rPr lang="en-US" dirty="0">
                <a:highlight>
                  <a:srgbClr val="00FFFF"/>
                </a:highlight>
                <a:latin typeface="Arial" panose="020B0604020202020204" pitchFamily="34" charset="0"/>
                <a:cs typeface="Arial" panose="020B0604020202020204" pitchFamily="34" charset="0"/>
              </a:rPr>
              <a:t>PV Integration Capacity </a:t>
            </a:r>
            <a:r>
              <a:rPr lang="en-US" dirty="0">
                <a:latin typeface="Arial" panose="020B0604020202020204" pitchFamily="34" charset="0"/>
                <a:cs typeface="Arial" panose="020B0604020202020204" pitchFamily="34" charset="0"/>
              </a:rPr>
              <a:t>values.</a:t>
            </a:r>
          </a:p>
        </p:txBody>
      </p:sp>
    </p:spTree>
    <p:extLst>
      <p:ext uri="{BB962C8B-B14F-4D97-AF65-F5344CB8AC3E}">
        <p14:creationId xmlns:p14="http://schemas.microsoft.com/office/powerpoint/2010/main" val="115758720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6418BB-C7B6-4D97-84A5-83A9D102CE71}"/>
              </a:ext>
            </a:extLst>
          </p:cNvPr>
          <p:cNvSpPr>
            <a:spLocks noGrp="1"/>
          </p:cNvSpPr>
          <p:nvPr>
            <p:ph type="title"/>
          </p:nvPr>
        </p:nvSpPr>
        <p:spPr/>
        <p:txBody>
          <a:bodyPr/>
          <a:lstStyle/>
          <a:p>
            <a:r>
              <a:rPr lang="en-US" dirty="0"/>
              <a:t>Today’s presenter</a:t>
            </a:r>
          </a:p>
        </p:txBody>
      </p:sp>
      <p:sp>
        <p:nvSpPr>
          <p:cNvPr id="3" name="Content Placeholder 2">
            <a:extLst>
              <a:ext uri="{FF2B5EF4-FFF2-40B4-BE49-F238E27FC236}">
                <a16:creationId xmlns:a16="http://schemas.microsoft.com/office/drawing/2014/main" id="{676CC947-12F6-4717-81AC-FD64BF53DB90}"/>
              </a:ext>
            </a:extLst>
          </p:cNvPr>
          <p:cNvSpPr>
            <a:spLocks noGrp="1"/>
          </p:cNvSpPr>
          <p:nvPr>
            <p:ph idx="1"/>
          </p:nvPr>
        </p:nvSpPr>
        <p:spPr>
          <a:xfrm>
            <a:off x="533400" y="1295401"/>
            <a:ext cx="4270094" cy="1343628"/>
          </a:xfrm>
        </p:spPr>
        <p:txBody>
          <a:bodyPr>
            <a:normAutofit fontScale="85000" lnSpcReduction="20000"/>
          </a:bodyPr>
          <a:lstStyle/>
          <a:p>
            <a:pPr marL="0" indent="0">
              <a:buNone/>
            </a:pPr>
            <a:r>
              <a:rPr lang="en-US" sz="2400" dirty="0">
                <a:solidFill>
                  <a:schemeClr val="tx1"/>
                </a:solidFill>
                <a:latin typeface="Arial" panose="020B0604020202020204" pitchFamily="34" charset="0"/>
                <a:cs typeface="Arial" panose="020B0604020202020204" pitchFamily="34" charset="0"/>
              </a:rPr>
              <a:t>Bob O’Hagan</a:t>
            </a:r>
          </a:p>
          <a:p>
            <a:pPr marL="0" indent="0">
              <a:buNone/>
            </a:pPr>
            <a:r>
              <a:rPr lang="en-US" sz="2400" dirty="0">
                <a:solidFill>
                  <a:schemeClr val="tx1"/>
                </a:solidFill>
                <a:latin typeface="Arial" panose="020B0604020202020204" pitchFamily="34" charset="0"/>
                <a:cs typeface="Arial" panose="020B0604020202020204" pitchFamily="34" charset="0"/>
              </a:rPr>
              <a:t>Program Engineer</a:t>
            </a:r>
          </a:p>
          <a:p>
            <a:pPr marL="0" indent="0">
              <a:buNone/>
            </a:pPr>
            <a:endParaRPr lang="en-US" sz="2400" dirty="0">
              <a:solidFill>
                <a:schemeClr val="tx1"/>
              </a:solidFill>
              <a:latin typeface="Arial" panose="020B0604020202020204" pitchFamily="34" charset="0"/>
              <a:cs typeface="Arial" panose="020B0604020202020204" pitchFamily="34" charset="0"/>
            </a:endParaRPr>
          </a:p>
          <a:p>
            <a:pPr marL="0" indent="0">
              <a:buNone/>
            </a:pPr>
            <a:r>
              <a:rPr lang="en-US" sz="2400" dirty="0" err="1">
                <a:solidFill>
                  <a:schemeClr val="tx1"/>
                </a:solidFill>
                <a:latin typeface="Arial" panose="020B0604020202020204" pitchFamily="34" charset="0"/>
                <a:cs typeface="Arial" panose="020B0604020202020204" pitchFamily="34" charset="0"/>
              </a:rPr>
              <a:t>bob@clean-coalition.org</a:t>
            </a:r>
            <a:endParaRPr lang="en-US" sz="2400" dirty="0">
              <a:solidFill>
                <a:schemeClr val="tx1"/>
              </a:solidFill>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4376E622-6E9B-9643-B284-8B4945ADE8A6}"/>
              </a:ext>
            </a:extLst>
          </p:cNvPr>
          <p:cNvPicPr>
            <a:picLocks noChangeAspect="1"/>
          </p:cNvPicPr>
          <p:nvPr/>
        </p:nvPicPr>
        <p:blipFill>
          <a:blip r:embed="rId3"/>
          <a:stretch>
            <a:fillRect/>
          </a:stretch>
        </p:blipFill>
        <p:spPr>
          <a:xfrm>
            <a:off x="4343400" y="2209318"/>
            <a:ext cx="2971800" cy="2971800"/>
          </a:xfrm>
          <a:prstGeom prst="rect">
            <a:avLst/>
          </a:prstGeom>
        </p:spPr>
      </p:pic>
    </p:spTree>
    <p:extLst>
      <p:ext uri="{BB962C8B-B14F-4D97-AF65-F5344CB8AC3E}">
        <p14:creationId xmlns:p14="http://schemas.microsoft.com/office/powerpoint/2010/main" val="200753430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27D7C5-9475-422E-8E8D-49C3FDA5F8DB}"/>
              </a:ext>
            </a:extLst>
          </p:cNvPr>
          <p:cNvSpPr>
            <a:spLocks noGrp="1"/>
          </p:cNvSpPr>
          <p:nvPr>
            <p:ph type="title"/>
          </p:nvPr>
        </p:nvSpPr>
        <p:spPr/>
        <p:txBody>
          <a:bodyPr/>
          <a:lstStyle/>
          <a:p>
            <a:r>
              <a:rPr lang="en-US" dirty="0"/>
              <a:t>PG&amp;E ICA URLs</a:t>
            </a:r>
          </a:p>
        </p:txBody>
      </p:sp>
      <p:sp>
        <p:nvSpPr>
          <p:cNvPr id="3" name="Content Placeholder 2">
            <a:extLst>
              <a:ext uri="{FF2B5EF4-FFF2-40B4-BE49-F238E27FC236}">
                <a16:creationId xmlns:a16="http://schemas.microsoft.com/office/drawing/2014/main" id="{46B87B31-D499-4FD7-A1DB-7ADD9AD263F5}"/>
              </a:ext>
            </a:extLst>
          </p:cNvPr>
          <p:cNvSpPr>
            <a:spLocks noGrp="1"/>
          </p:cNvSpPr>
          <p:nvPr>
            <p:ph idx="1"/>
          </p:nvPr>
        </p:nvSpPr>
        <p:spPr>
          <a:xfrm>
            <a:off x="457200" y="1140312"/>
            <a:ext cx="8229600" cy="4681052"/>
          </a:xfrm>
        </p:spPr>
        <p:txBody>
          <a:bodyPr>
            <a:normAutofit fontScale="85000" lnSpcReduction="10000"/>
          </a:bodyPr>
          <a:lstStyle/>
          <a:p>
            <a:r>
              <a:rPr lang="en-US" sz="3000" dirty="0">
                <a:solidFill>
                  <a:schemeClr val="tx1"/>
                </a:solidFill>
              </a:rPr>
              <a:t>PG&amp;E </a:t>
            </a:r>
            <a:r>
              <a:rPr lang="en-US" sz="2100" dirty="0">
                <a:solidFill>
                  <a:schemeClr val="tx1"/>
                </a:solidFill>
              </a:rPr>
              <a:t>(login account needed)</a:t>
            </a:r>
          </a:p>
          <a:p>
            <a:pPr lvl="1"/>
            <a:r>
              <a:rPr lang="en-US" sz="2400" dirty="0">
                <a:solidFill>
                  <a:schemeClr val="tx1"/>
                </a:solidFill>
              </a:rPr>
              <a:t>ICA Map URL</a:t>
            </a:r>
          </a:p>
          <a:p>
            <a:pPr marL="800100" lvl="2" indent="0">
              <a:buNone/>
            </a:pPr>
            <a:r>
              <a:rPr lang="en-US" sz="1500" dirty="0">
                <a:hlinkClick r:id="rId3"/>
              </a:rPr>
              <a:t>https://www.pge.com/b2b/energysupply/wholesaleelectricsuppliersolicitation/PVRFO/PVRAMMap/index.shtm</a:t>
            </a:r>
            <a:endParaRPr lang="en-US" sz="3000" dirty="0"/>
          </a:p>
          <a:p>
            <a:pPr lvl="1"/>
            <a:r>
              <a:rPr lang="en-US" sz="2400" dirty="0">
                <a:solidFill>
                  <a:schemeClr val="tx1"/>
                </a:solidFill>
              </a:rPr>
              <a:t>ICA Map Help URL</a:t>
            </a:r>
          </a:p>
          <a:p>
            <a:pPr marL="800100" lvl="2" indent="0">
              <a:buNone/>
            </a:pPr>
            <a:r>
              <a:rPr lang="en-US" sz="1500" dirty="0">
                <a:hlinkClick r:id="rId4"/>
              </a:rPr>
              <a:t>https://www.pge.com/b2b/energysupply/wholesaleelectricsuppliersolicitation/PVRFO/PVRAMMap/help/</a:t>
            </a:r>
            <a:endParaRPr lang="en-US" sz="1500" dirty="0"/>
          </a:p>
          <a:p>
            <a:endParaRPr lang="en-US" sz="2000" dirty="0"/>
          </a:p>
          <a:p>
            <a:r>
              <a:rPr lang="en-US" sz="3000" dirty="0">
                <a:solidFill>
                  <a:schemeClr val="tx1"/>
                </a:solidFill>
              </a:rPr>
              <a:t>SCE </a:t>
            </a:r>
            <a:r>
              <a:rPr lang="en-US" sz="2100" dirty="0">
                <a:solidFill>
                  <a:schemeClr val="tx1"/>
                </a:solidFill>
              </a:rPr>
              <a:t>(no login needed)</a:t>
            </a:r>
          </a:p>
          <a:p>
            <a:pPr lvl="1"/>
            <a:r>
              <a:rPr lang="en-US" sz="1600" dirty="0">
                <a:hlinkClick r:id="rId5"/>
              </a:rPr>
              <a:t>https://www.arcgis.com/home/webmap/viewer.html?webmap=e62dfa24128b4329bfc8b27c4526f6b7</a:t>
            </a:r>
            <a:endParaRPr lang="en-US" sz="1600" dirty="0"/>
          </a:p>
          <a:p>
            <a:pPr lvl="1"/>
            <a:r>
              <a:rPr lang="en-US" sz="1600" dirty="0">
                <a:solidFill>
                  <a:schemeClr val="tx1"/>
                </a:solidFill>
              </a:rPr>
              <a:t>No login needed</a:t>
            </a:r>
          </a:p>
          <a:p>
            <a:pPr lvl="1"/>
            <a:endParaRPr lang="en-US" sz="1600" dirty="0"/>
          </a:p>
          <a:p>
            <a:r>
              <a:rPr lang="en-US" sz="3000" dirty="0">
                <a:solidFill>
                  <a:schemeClr val="tx1"/>
                </a:solidFill>
              </a:rPr>
              <a:t>SDG&amp;E </a:t>
            </a:r>
            <a:r>
              <a:rPr lang="en-US" sz="2100" dirty="0">
                <a:solidFill>
                  <a:schemeClr val="tx1"/>
                </a:solidFill>
              </a:rPr>
              <a:t>(login account needed)</a:t>
            </a:r>
          </a:p>
          <a:p>
            <a:pPr lvl="1"/>
            <a:r>
              <a:rPr lang="en-US" sz="1500" dirty="0">
                <a:hlinkClick r:id="rId6"/>
              </a:rPr>
              <a:t>https://www.sdge.com/generation-interconnections/renewable-auction-mechanism-ram-map</a:t>
            </a:r>
            <a:r>
              <a:rPr lang="en-US" sz="1600" dirty="0"/>
              <a:t> </a:t>
            </a:r>
          </a:p>
          <a:p>
            <a:pPr lvl="1"/>
            <a:r>
              <a:rPr lang="en-US" sz="1600" dirty="0">
                <a:solidFill>
                  <a:schemeClr val="tx1"/>
                </a:solidFill>
              </a:rPr>
              <a:t>Logins</a:t>
            </a:r>
          </a:p>
          <a:p>
            <a:pPr lvl="1"/>
            <a:r>
              <a:rPr lang="en-US" sz="1500" dirty="0">
                <a:hlinkClick r:id="rId7"/>
              </a:rPr>
              <a:t>https://sempra.maps.arcgis.com/home/signin.html?returnUrl=https%3A//sempra.maps.arcgis.com/apps/webappviewer/index.html%3Fid%3D8b11127abc7a47169de07eb77c2657c9</a:t>
            </a:r>
            <a:r>
              <a:rPr lang="en-US" sz="1500" dirty="0"/>
              <a:t> </a:t>
            </a:r>
          </a:p>
          <a:p>
            <a:pPr lvl="1"/>
            <a:endParaRPr lang="en-US" sz="1600" dirty="0"/>
          </a:p>
          <a:p>
            <a:endParaRPr lang="en-US" sz="2000" dirty="0"/>
          </a:p>
          <a:p>
            <a:pPr marL="0" indent="0">
              <a:buNone/>
            </a:pPr>
            <a:endParaRPr lang="en-US" sz="2000" dirty="0"/>
          </a:p>
          <a:p>
            <a:pPr marL="0" indent="0">
              <a:buNone/>
            </a:pPr>
            <a:endParaRPr lang="en-US" sz="2000" dirty="0"/>
          </a:p>
          <a:p>
            <a:pPr marL="0" indent="0">
              <a:buNone/>
            </a:pPr>
            <a:endParaRPr lang="en-US" sz="2000" dirty="0"/>
          </a:p>
        </p:txBody>
      </p:sp>
    </p:spTree>
    <p:extLst>
      <p:ext uri="{BB962C8B-B14F-4D97-AF65-F5344CB8AC3E}">
        <p14:creationId xmlns:p14="http://schemas.microsoft.com/office/powerpoint/2010/main" val="77817279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03E1E6-4ADE-4173-A551-CEB62C87D872}"/>
              </a:ext>
            </a:extLst>
          </p:cNvPr>
          <p:cNvSpPr>
            <a:spLocks noGrp="1"/>
          </p:cNvSpPr>
          <p:nvPr>
            <p:ph type="title"/>
          </p:nvPr>
        </p:nvSpPr>
        <p:spPr/>
        <p:txBody>
          <a:bodyPr/>
          <a:lstStyle/>
          <a:p>
            <a:r>
              <a:rPr lang="en-US" dirty="0"/>
              <a:t>ICA map of San Mateo County</a:t>
            </a:r>
          </a:p>
        </p:txBody>
      </p:sp>
      <p:pic>
        <p:nvPicPr>
          <p:cNvPr id="4" name="Picture 3">
            <a:extLst>
              <a:ext uri="{FF2B5EF4-FFF2-40B4-BE49-F238E27FC236}">
                <a16:creationId xmlns:a16="http://schemas.microsoft.com/office/drawing/2014/main" id="{2CCAF344-034E-4EE7-BCC9-5009372B2FE3}"/>
              </a:ext>
            </a:extLst>
          </p:cNvPr>
          <p:cNvPicPr>
            <a:picLocks noChangeAspect="1"/>
          </p:cNvPicPr>
          <p:nvPr/>
        </p:nvPicPr>
        <p:blipFill>
          <a:blip r:embed="rId3"/>
          <a:stretch>
            <a:fillRect/>
          </a:stretch>
        </p:blipFill>
        <p:spPr>
          <a:xfrm>
            <a:off x="0" y="1444449"/>
            <a:ext cx="9144000" cy="4313358"/>
          </a:xfrm>
          <a:prstGeom prst="rect">
            <a:avLst/>
          </a:prstGeom>
        </p:spPr>
      </p:pic>
      <p:sp>
        <p:nvSpPr>
          <p:cNvPr id="5" name="TextBox 4">
            <a:extLst>
              <a:ext uri="{FF2B5EF4-FFF2-40B4-BE49-F238E27FC236}">
                <a16:creationId xmlns:a16="http://schemas.microsoft.com/office/drawing/2014/main" id="{903DC391-0C22-4104-9D64-F63E9FEFCC8C}"/>
              </a:ext>
            </a:extLst>
          </p:cNvPr>
          <p:cNvSpPr txBox="1"/>
          <p:nvPr/>
        </p:nvSpPr>
        <p:spPr>
          <a:xfrm>
            <a:off x="1312434" y="1021976"/>
            <a:ext cx="6626711" cy="369332"/>
          </a:xfrm>
          <a:prstGeom prst="rect">
            <a:avLst/>
          </a:prstGeom>
          <a:noFill/>
        </p:spPr>
        <p:txBody>
          <a:bodyPr wrap="square" rtlCol="0">
            <a:spAutoFit/>
          </a:bodyPr>
          <a:lstStyle/>
          <a:p>
            <a:r>
              <a:rPr lang="en-US" dirty="0"/>
              <a:t>At high altitude, only transmission lines and substations are shown</a:t>
            </a:r>
          </a:p>
        </p:txBody>
      </p:sp>
    </p:spTree>
    <p:extLst>
      <p:ext uri="{BB962C8B-B14F-4D97-AF65-F5344CB8AC3E}">
        <p14:creationId xmlns:p14="http://schemas.microsoft.com/office/powerpoint/2010/main" val="984419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9201C5-5A22-4EB2-B541-8A04C2989444}"/>
              </a:ext>
            </a:extLst>
          </p:cNvPr>
          <p:cNvSpPr>
            <a:spLocks noGrp="1"/>
          </p:cNvSpPr>
          <p:nvPr>
            <p:ph type="title"/>
          </p:nvPr>
        </p:nvSpPr>
        <p:spPr/>
        <p:txBody>
          <a:bodyPr>
            <a:normAutofit fontScale="90000"/>
          </a:bodyPr>
          <a:lstStyle/>
          <a:p>
            <a:r>
              <a:rPr lang="en-US" dirty="0"/>
              <a:t>Distribution Resources Planning history: </a:t>
            </a:r>
            <a:br>
              <a:rPr lang="en-US" dirty="0"/>
            </a:br>
            <a:r>
              <a:rPr lang="en-US" dirty="0"/>
              <a:t>Hunters Point Substation feeders</a:t>
            </a:r>
          </a:p>
        </p:txBody>
      </p:sp>
      <p:grpSp>
        <p:nvGrpSpPr>
          <p:cNvPr id="11" name="Group 6">
            <a:extLst>
              <a:ext uri="{FF2B5EF4-FFF2-40B4-BE49-F238E27FC236}">
                <a16:creationId xmlns:a16="http://schemas.microsoft.com/office/drawing/2014/main" id="{BB2BE7EC-8645-4670-803E-D708D38B9D51}"/>
              </a:ext>
            </a:extLst>
          </p:cNvPr>
          <p:cNvGrpSpPr>
            <a:grpSpLocks noChangeAspect="1"/>
          </p:cNvGrpSpPr>
          <p:nvPr/>
        </p:nvGrpSpPr>
        <p:grpSpPr bwMode="auto">
          <a:xfrm>
            <a:off x="435279" y="824140"/>
            <a:ext cx="8303810" cy="5520690"/>
            <a:chOff x="0" y="0"/>
            <a:chExt cx="46966" cy="33160"/>
          </a:xfrm>
        </p:grpSpPr>
        <p:pic>
          <p:nvPicPr>
            <p:cNvPr id="12" name="Picture 24">
              <a:extLst>
                <a:ext uri="{FF2B5EF4-FFF2-40B4-BE49-F238E27FC236}">
                  <a16:creationId xmlns:a16="http://schemas.microsoft.com/office/drawing/2014/main" id="{F4FD7E50-50ED-4CE9-A556-DFA006E56A4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46966" cy="33160"/>
            </a:xfrm>
            <a:prstGeom prst="rect">
              <a:avLst/>
            </a:prstGeom>
            <a:noFill/>
            <a:extLst>
              <a:ext uri="{909E8E84-426E-40DD-AFC4-6F175D3DCCD1}">
                <a14:hiddenFill xmlns:a14="http://schemas.microsoft.com/office/drawing/2010/main">
                  <a:solidFill>
                    <a:srgbClr val="FFFFFF"/>
                  </a:solidFill>
                </a14:hiddenFill>
              </a:ext>
            </a:extLst>
          </p:spPr>
        </p:pic>
        <p:sp>
          <p:nvSpPr>
            <p:cNvPr id="13" name="5-Point Star 25">
              <a:extLst>
                <a:ext uri="{FF2B5EF4-FFF2-40B4-BE49-F238E27FC236}">
                  <a16:creationId xmlns:a16="http://schemas.microsoft.com/office/drawing/2014/main" id="{AB141140-DDD0-4C08-9DD0-DEBD7F350253}"/>
                </a:ext>
              </a:extLst>
            </p:cNvPr>
            <p:cNvSpPr>
              <a:spLocks/>
            </p:cNvSpPr>
            <p:nvPr/>
          </p:nvSpPr>
          <p:spPr bwMode="auto">
            <a:xfrm>
              <a:off x="25274" y="9882"/>
              <a:ext cx="1424" cy="1424"/>
            </a:xfrm>
            <a:custGeom>
              <a:avLst/>
              <a:gdLst>
                <a:gd name="T0" fmla="*/ 0 w 142371"/>
                <a:gd name="T1" fmla="*/ 54381 h 142371"/>
                <a:gd name="T2" fmla="*/ 54381 w 142371"/>
                <a:gd name="T3" fmla="*/ 54381 h 142371"/>
                <a:gd name="T4" fmla="*/ 71186 w 142371"/>
                <a:gd name="T5" fmla="*/ 0 h 142371"/>
                <a:gd name="T6" fmla="*/ 87990 w 142371"/>
                <a:gd name="T7" fmla="*/ 54381 h 142371"/>
                <a:gd name="T8" fmla="*/ 142371 w 142371"/>
                <a:gd name="T9" fmla="*/ 54381 h 142371"/>
                <a:gd name="T10" fmla="*/ 98375 w 142371"/>
                <a:gd name="T11" fmla="*/ 87990 h 142371"/>
                <a:gd name="T12" fmla="*/ 115180 w 142371"/>
                <a:gd name="T13" fmla="*/ 142371 h 142371"/>
                <a:gd name="T14" fmla="*/ 71186 w 142371"/>
                <a:gd name="T15" fmla="*/ 108761 h 142371"/>
                <a:gd name="T16" fmla="*/ 27191 w 142371"/>
                <a:gd name="T17" fmla="*/ 142371 h 142371"/>
                <a:gd name="T18" fmla="*/ 43996 w 142371"/>
                <a:gd name="T19" fmla="*/ 87990 h 142371"/>
                <a:gd name="T20" fmla="*/ 0 w 142371"/>
                <a:gd name="T21" fmla="*/ 54381 h 14237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42371"/>
                <a:gd name="T34" fmla="*/ 0 h 142371"/>
                <a:gd name="T35" fmla="*/ 142371 w 142371"/>
                <a:gd name="T36" fmla="*/ 142371 h 142371"/>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42371" h="142371">
                  <a:moveTo>
                    <a:pt x="0" y="54381"/>
                  </a:moveTo>
                  <a:lnTo>
                    <a:pt x="54381" y="54381"/>
                  </a:lnTo>
                  <a:lnTo>
                    <a:pt x="71186" y="0"/>
                  </a:lnTo>
                  <a:lnTo>
                    <a:pt x="87990" y="54381"/>
                  </a:lnTo>
                  <a:lnTo>
                    <a:pt x="142371" y="54381"/>
                  </a:lnTo>
                  <a:lnTo>
                    <a:pt x="98375" y="87990"/>
                  </a:lnTo>
                  <a:lnTo>
                    <a:pt x="115180" y="142371"/>
                  </a:lnTo>
                  <a:lnTo>
                    <a:pt x="71186" y="108761"/>
                  </a:lnTo>
                  <a:lnTo>
                    <a:pt x="27191" y="142371"/>
                  </a:lnTo>
                  <a:lnTo>
                    <a:pt x="43996" y="87990"/>
                  </a:lnTo>
                  <a:lnTo>
                    <a:pt x="0" y="54381"/>
                  </a:lnTo>
                  <a:close/>
                </a:path>
              </a:pathLst>
            </a:custGeom>
            <a:solidFill>
              <a:srgbClr val="FFFF00"/>
            </a:solidFill>
            <a:ln>
              <a:noFill/>
            </a:ln>
            <a:extLst>
              <a:ext uri="{91240B29-F687-4F45-9708-019B960494DF}">
                <a14:hiddenLine xmlns:a14="http://schemas.microsoft.com/office/drawing/2010/main" w="6350">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grpSp>
    </p:spTree>
    <p:extLst>
      <p:ext uri="{BB962C8B-B14F-4D97-AF65-F5344CB8AC3E}">
        <p14:creationId xmlns:p14="http://schemas.microsoft.com/office/powerpoint/2010/main" val="53385331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90EBFF-88BF-4CC4-A227-FE60C32A09AE}"/>
              </a:ext>
            </a:extLst>
          </p:cNvPr>
          <p:cNvSpPr>
            <a:spLocks noGrp="1"/>
          </p:cNvSpPr>
          <p:nvPr>
            <p:ph type="title"/>
          </p:nvPr>
        </p:nvSpPr>
        <p:spPr/>
        <p:txBody>
          <a:bodyPr>
            <a:normAutofit/>
          </a:bodyPr>
          <a:lstStyle/>
          <a:p>
            <a:r>
              <a:rPr lang="en-US" sz="2000" dirty="0"/>
              <a:t>Substation operation: Normal vs high-penetration PV</a:t>
            </a:r>
          </a:p>
        </p:txBody>
      </p:sp>
      <p:pic>
        <p:nvPicPr>
          <p:cNvPr id="3074" name="Picture 3">
            <a:extLst>
              <a:ext uri="{FF2B5EF4-FFF2-40B4-BE49-F238E27FC236}">
                <a16:creationId xmlns:a16="http://schemas.microsoft.com/office/drawing/2014/main" id="{98EA26C3-9862-419E-93F8-ACD2CF9F54F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5072" y="650224"/>
            <a:ext cx="4450794" cy="27555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5" name="Picture 6">
            <a:extLst>
              <a:ext uri="{FF2B5EF4-FFF2-40B4-BE49-F238E27FC236}">
                <a16:creationId xmlns:a16="http://schemas.microsoft.com/office/drawing/2014/main" id="{3A6E555A-5C36-4F43-9FC3-A248F32783C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38431" y="3296614"/>
            <a:ext cx="5561905" cy="32838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Callout: Bent Line 4">
            <a:extLst>
              <a:ext uri="{FF2B5EF4-FFF2-40B4-BE49-F238E27FC236}">
                <a16:creationId xmlns:a16="http://schemas.microsoft.com/office/drawing/2014/main" id="{0AF300EC-FE3A-4CA8-BE8E-43DA1E641173}"/>
              </a:ext>
            </a:extLst>
          </p:cNvPr>
          <p:cNvSpPr/>
          <p:nvPr/>
        </p:nvSpPr>
        <p:spPr>
          <a:xfrm>
            <a:off x="435072" y="4137302"/>
            <a:ext cx="1404486" cy="1575011"/>
          </a:xfrm>
          <a:prstGeom prst="borderCallout2">
            <a:avLst>
              <a:gd name="adj1" fmla="val 50505"/>
              <a:gd name="adj2" fmla="val 110389"/>
              <a:gd name="adj3" fmla="val 13107"/>
              <a:gd name="adj4" fmla="val 140353"/>
              <a:gd name="adj5" fmla="val -70184"/>
              <a:gd name="adj6" fmla="val 121842"/>
            </a:avLst>
          </a:prstGeom>
          <a:noFill/>
          <a:ln>
            <a:tailEnd type="stealth"/>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600" dirty="0">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Normal:</a:t>
            </a:r>
          </a:p>
          <a:p>
            <a:pPr algn="ctr"/>
            <a:r>
              <a:rPr lang="en-US" sz="1600" dirty="0">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All power flows from transmission grid down to loads</a:t>
            </a:r>
          </a:p>
        </p:txBody>
      </p:sp>
      <p:sp>
        <p:nvSpPr>
          <p:cNvPr id="8" name="Callout: Bent Line 7">
            <a:extLst>
              <a:ext uri="{FF2B5EF4-FFF2-40B4-BE49-F238E27FC236}">
                <a16:creationId xmlns:a16="http://schemas.microsoft.com/office/drawing/2014/main" id="{4AF55B8D-F290-4DAB-8E40-7C8A5CE5AA1F}"/>
              </a:ext>
            </a:extLst>
          </p:cNvPr>
          <p:cNvSpPr/>
          <p:nvPr/>
        </p:nvSpPr>
        <p:spPr>
          <a:xfrm>
            <a:off x="5320938" y="1228444"/>
            <a:ext cx="2189290" cy="1575011"/>
          </a:xfrm>
          <a:prstGeom prst="borderCallout2">
            <a:avLst>
              <a:gd name="adj1" fmla="val 51871"/>
              <a:gd name="adj2" fmla="val 106010"/>
              <a:gd name="adj3" fmla="val 94386"/>
              <a:gd name="adj4" fmla="val 140353"/>
              <a:gd name="adj5" fmla="val 173654"/>
              <a:gd name="adj6" fmla="val 89411"/>
            </a:avLst>
          </a:prstGeom>
          <a:noFill/>
          <a:ln>
            <a:tailEnd type="stealth"/>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600" dirty="0">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High-penetration PV:</a:t>
            </a:r>
          </a:p>
          <a:p>
            <a:pPr algn="ctr"/>
            <a:r>
              <a:rPr lang="en-US" sz="1600" dirty="0">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Power on some feeders flows back through substation</a:t>
            </a:r>
          </a:p>
        </p:txBody>
      </p:sp>
    </p:spTree>
    <p:extLst>
      <p:ext uri="{BB962C8B-B14F-4D97-AF65-F5344CB8AC3E}">
        <p14:creationId xmlns:p14="http://schemas.microsoft.com/office/powerpoint/2010/main" val="36468183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6418BB-C7B6-4D97-84A5-83A9D102CE71}"/>
              </a:ext>
            </a:extLst>
          </p:cNvPr>
          <p:cNvSpPr>
            <a:spLocks noGrp="1"/>
          </p:cNvSpPr>
          <p:nvPr>
            <p:ph type="title"/>
          </p:nvPr>
        </p:nvSpPr>
        <p:spPr/>
        <p:txBody>
          <a:bodyPr/>
          <a:lstStyle/>
          <a:p>
            <a:r>
              <a:rPr lang="en-US" dirty="0"/>
              <a:t>Solar Siting Survey: Purpose</a:t>
            </a:r>
          </a:p>
        </p:txBody>
      </p:sp>
      <p:sp>
        <p:nvSpPr>
          <p:cNvPr id="3" name="Content Placeholder 2">
            <a:extLst>
              <a:ext uri="{FF2B5EF4-FFF2-40B4-BE49-F238E27FC236}">
                <a16:creationId xmlns:a16="http://schemas.microsoft.com/office/drawing/2014/main" id="{676CC947-12F6-4717-81AC-FD64BF53DB90}"/>
              </a:ext>
            </a:extLst>
          </p:cNvPr>
          <p:cNvSpPr>
            <a:spLocks noGrp="1"/>
          </p:cNvSpPr>
          <p:nvPr>
            <p:ph idx="1"/>
          </p:nvPr>
        </p:nvSpPr>
        <p:spPr>
          <a:xfrm>
            <a:off x="533400" y="1295400"/>
            <a:ext cx="7416800" cy="4525963"/>
          </a:xfrm>
        </p:spPr>
        <p:txBody>
          <a:bodyPr>
            <a:normAutofit/>
          </a:bodyPr>
          <a:lstStyle/>
          <a:p>
            <a:r>
              <a:rPr lang="en-US" sz="2400" dirty="0">
                <a:solidFill>
                  <a:schemeClr val="tx1"/>
                </a:solidFill>
                <a:latin typeface="Arial" panose="020B0604020202020204" pitchFamily="34" charset="0"/>
                <a:cs typeface="Arial" panose="020B0604020202020204" pitchFamily="34" charset="0"/>
              </a:rPr>
              <a:t>Who is the Clean Coalition</a:t>
            </a:r>
          </a:p>
          <a:p>
            <a:pPr lvl="1"/>
            <a:r>
              <a:rPr lang="en-US" sz="2000" dirty="0">
                <a:solidFill>
                  <a:schemeClr val="tx1"/>
                </a:solidFill>
                <a:latin typeface="Arial" panose="020B0604020202020204" pitchFamily="34" charset="0"/>
                <a:cs typeface="Arial" panose="020B0604020202020204" pitchFamily="34" charset="0"/>
              </a:rPr>
              <a:t>Why do a Solar Siting Survey?</a:t>
            </a:r>
          </a:p>
          <a:p>
            <a:r>
              <a:rPr lang="en-US" sz="2400" dirty="0">
                <a:solidFill>
                  <a:schemeClr val="tx1"/>
                </a:solidFill>
                <a:latin typeface="Arial" panose="020B0604020202020204" pitchFamily="34" charset="0"/>
                <a:cs typeface="Arial" panose="020B0604020202020204" pitchFamily="34" charset="0"/>
              </a:rPr>
              <a:t>What does a Solar </a:t>
            </a:r>
            <a:r>
              <a:rPr lang="en-US" sz="2400">
                <a:solidFill>
                  <a:schemeClr val="tx1"/>
                </a:solidFill>
                <a:latin typeface="Arial" panose="020B0604020202020204" pitchFamily="34" charset="0"/>
                <a:cs typeface="Arial" panose="020B0604020202020204" pitchFamily="34" charset="0"/>
              </a:rPr>
              <a:t>Siting Survey </a:t>
            </a:r>
            <a:r>
              <a:rPr lang="en-US" sz="2400" dirty="0">
                <a:solidFill>
                  <a:schemeClr val="tx1"/>
                </a:solidFill>
                <a:latin typeface="Arial" panose="020B0604020202020204" pitchFamily="34" charset="0"/>
                <a:cs typeface="Arial" panose="020B0604020202020204" pitchFamily="34" charset="0"/>
              </a:rPr>
              <a:t>consist of?</a:t>
            </a:r>
          </a:p>
          <a:p>
            <a:pPr lvl="1"/>
            <a:r>
              <a:rPr lang="en-US" sz="2000" dirty="0">
                <a:solidFill>
                  <a:schemeClr val="tx1"/>
                </a:solidFill>
                <a:latin typeface="Arial" panose="020B0604020202020204" pitchFamily="34" charset="0"/>
                <a:cs typeface="Arial" panose="020B0604020202020204" pitchFamily="34" charset="0"/>
              </a:rPr>
              <a:t>How is it done?</a:t>
            </a:r>
          </a:p>
          <a:p>
            <a:r>
              <a:rPr lang="en-US" sz="2400" dirty="0">
                <a:solidFill>
                  <a:schemeClr val="tx1"/>
                </a:solidFill>
                <a:latin typeface="Arial" panose="020B0604020202020204" pitchFamily="34" charset="0"/>
                <a:cs typeface="Arial" panose="020B0604020202020204" pitchFamily="34" charset="0"/>
              </a:rPr>
              <a:t>What did we find?</a:t>
            </a:r>
          </a:p>
          <a:p>
            <a:r>
              <a:rPr lang="en-US" sz="2400" dirty="0">
                <a:solidFill>
                  <a:schemeClr val="tx1"/>
                </a:solidFill>
                <a:latin typeface="Arial" panose="020B0604020202020204" pitchFamily="34" charset="0"/>
                <a:cs typeface="Arial" panose="020B0604020202020204" pitchFamily="34" charset="0"/>
              </a:rPr>
              <a:t>What does the report/map look like?</a:t>
            </a:r>
          </a:p>
          <a:p>
            <a:r>
              <a:rPr lang="en-US" sz="2400" dirty="0">
                <a:solidFill>
                  <a:schemeClr val="tx1"/>
                </a:solidFill>
                <a:latin typeface="Arial" panose="020B0604020202020204" pitchFamily="34" charset="0"/>
                <a:cs typeface="Arial" panose="020B0604020202020204" pitchFamily="34" charset="0"/>
              </a:rPr>
              <a:t>What is the Integration Capacity Analysis?</a:t>
            </a:r>
          </a:p>
        </p:txBody>
      </p:sp>
    </p:spTree>
    <p:extLst>
      <p:ext uri="{BB962C8B-B14F-4D97-AF65-F5344CB8AC3E}">
        <p14:creationId xmlns:p14="http://schemas.microsoft.com/office/powerpoint/2010/main" val="420767244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1"/>
          <p:cNvSpPr>
            <a:spLocks noGrp="1"/>
          </p:cNvSpPr>
          <p:nvPr>
            <p:ph type="title" idx="4294967295"/>
          </p:nvPr>
        </p:nvSpPr>
        <p:spPr>
          <a:xfrm>
            <a:off x="0" y="0"/>
            <a:ext cx="7315200" cy="762000"/>
          </a:xfrm>
        </p:spPr>
        <p:txBody>
          <a:bodyPr/>
          <a:lstStyle/>
          <a:p>
            <a:pPr algn="l"/>
            <a:r>
              <a:rPr lang="en-US" sz="2400" b="1" dirty="0">
                <a:solidFill>
                  <a:schemeClr val="bg1"/>
                </a:solidFill>
                <a:latin typeface="Arial" charset="0"/>
                <a:cs typeface="Arial" charset="0"/>
              </a:rPr>
              <a:t>Clean Coalition mission</a:t>
            </a:r>
          </a:p>
        </p:txBody>
      </p:sp>
      <p:sp>
        <p:nvSpPr>
          <p:cNvPr id="34819" name="TextBox 2"/>
          <p:cNvSpPr txBox="1">
            <a:spLocks noChangeArrowheads="1"/>
          </p:cNvSpPr>
          <p:nvPr/>
        </p:nvSpPr>
        <p:spPr bwMode="auto">
          <a:xfrm>
            <a:off x="1928813" y="2947988"/>
            <a:ext cx="184150" cy="369887"/>
          </a:xfrm>
          <a:prstGeom prst="rect">
            <a:avLst/>
          </a:prstGeom>
          <a:noFill/>
          <a:ln w="9525">
            <a:noFill/>
            <a:miter lim="800000"/>
            <a:headEnd/>
            <a:tailEnd/>
          </a:ln>
        </p:spPr>
        <p:txBody>
          <a:bodyPr wrap="none">
            <a:spAutoFit/>
          </a:bodyPr>
          <a:lstStyle/>
          <a:p>
            <a:endParaRPr lang="en-US">
              <a:latin typeface="Calibri" pitchFamily="34" charset="0"/>
            </a:endParaRPr>
          </a:p>
        </p:txBody>
      </p:sp>
      <p:sp>
        <p:nvSpPr>
          <p:cNvPr id="2" name="TextBox 1"/>
          <p:cNvSpPr txBox="1"/>
          <p:nvPr/>
        </p:nvSpPr>
        <p:spPr>
          <a:xfrm>
            <a:off x="1155700" y="2260600"/>
            <a:ext cx="6832600" cy="1815882"/>
          </a:xfrm>
          <a:prstGeom prst="rect">
            <a:avLst/>
          </a:prstGeom>
          <a:noFill/>
        </p:spPr>
        <p:txBody>
          <a:bodyPr wrap="square" rtlCol="0">
            <a:spAutoFit/>
          </a:bodyPr>
          <a:lstStyle/>
          <a:p>
            <a:pPr algn="ctr">
              <a:defRPr/>
            </a:pPr>
            <a:r>
              <a:rPr lang="en-US" sz="2800" dirty="0">
                <a:latin typeface="Arial"/>
                <a:cs typeface="Arial"/>
              </a:rPr>
              <a:t>To accelerate the transition to renewable energy and a modern grid through</a:t>
            </a:r>
          </a:p>
          <a:p>
            <a:pPr algn="ctr">
              <a:defRPr/>
            </a:pPr>
            <a:r>
              <a:rPr lang="en-US" sz="2800" dirty="0">
                <a:latin typeface="Arial"/>
                <a:cs typeface="Arial"/>
              </a:rPr>
              <a:t> technical, policy, and project development expertise</a:t>
            </a:r>
          </a:p>
        </p:txBody>
      </p:sp>
    </p:spTree>
    <p:extLst>
      <p:ext uri="{BB962C8B-B14F-4D97-AF65-F5344CB8AC3E}">
        <p14:creationId xmlns:p14="http://schemas.microsoft.com/office/powerpoint/2010/main" val="869417506"/>
      </p:ext>
    </p:extLst>
  </p:cSld>
  <p:clrMapOvr>
    <a:masterClrMapping/>
  </p:clrMapOvr>
  <mc:AlternateContent xmlns:mc="http://schemas.openxmlformats.org/markup-compatibility/2006" xmlns:p14="http://schemas.microsoft.com/office/powerpoint/2010/main">
    <mc:Choice Requires="p14">
      <p:transition spd="slow" p14:dur="2000" advTm="13649"/>
    </mc:Choice>
    <mc:Fallback xmlns="">
      <p:transition xmlns:p14="http://schemas.microsoft.com/office/powerpoint/2010/main" spd="slow" advTm="13649"/>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1"/>
          <p:cNvSpPr>
            <a:spLocks noGrp="1"/>
          </p:cNvSpPr>
          <p:nvPr>
            <p:ph type="title" idx="4294967295"/>
          </p:nvPr>
        </p:nvSpPr>
        <p:spPr>
          <a:xfrm>
            <a:off x="0" y="0"/>
            <a:ext cx="7315200" cy="762000"/>
          </a:xfrm>
        </p:spPr>
        <p:txBody>
          <a:bodyPr/>
          <a:lstStyle/>
          <a:p>
            <a:pPr algn="l"/>
            <a:r>
              <a:rPr lang="en-US" sz="2400" b="1" dirty="0">
                <a:solidFill>
                  <a:schemeClr val="bg1"/>
                </a:solidFill>
                <a:latin typeface="Arial" charset="0"/>
                <a:cs typeface="Arial" charset="0"/>
              </a:rPr>
              <a:t>Clean Coalition overarching objectives</a:t>
            </a:r>
          </a:p>
        </p:txBody>
      </p:sp>
      <p:sp>
        <p:nvSpPr>
          <p:cNvPr id="34819" name="TextBox 2"/>
          <p:cNvSpPr txBox="1">
            <a:spLocks noChangeArrowheads="1"/>
          </p:cNvSpPr>
          <p:nvPr/>
        </p:nvSpPr>
        <p:spPr bwMode="auto">
          <a:xfrm>
            <a:off x="1928813" y="2947988"/>
            <a:ext cx="184150" cy="369887"/>
          </a:xfrm>
          <a:prstGeom prst="rect">
            <a:avLst/>
          </a:prstGeom>
          <a:noFill/>
          <a:ln w="9525">
            <a:noFill/>
            <a:miter lim="800000"/>
            <a:headEnd/>
            <a:tailEnd/>
          </a:ln>
        </p:spPr>
        <p:txBody>
          <a:bodyPr wrap="none">
            <a:spAutoFit/>
          </a:bodyPr>
          <a:lstStyle/>
          <a:p>
            <a:endParaRPr lang="en-US">
              <a:latin typeface="Calibri" pitchFamily="34" charset="0"/>
            </a:endParaRPr>
          </a:p>
        </p:txBody>
      </p:sp>
      <p:sp>
        <p:nvSpPr>
          <p:cNvPr id="7" name="Content Placeholder 3"/>
          <p:cNvSpPr>
            <a:spLocks noGrp="1"/>
          </p:cNvSpPr>
          <p:nvPr>
            <p:ph idx="4294967295"/>
          </p:nvPr>
        </p:nvSpPr>
        <p:spPr>
          <a:xfrm>
            <a:off x="190500" y="960966"/>
            <a:ext cx="8788400" cy="5410200"/>
          </a:xfrm>
        </p:spPr>
        <p:txBody>
          <a:bodyPr>
            <a:noAutofit/>
          </a:bodyPr>
          <a:lstStyle/>
          <a:p>
            <a:pPr marL="400050" indent="-285750">
              <a:buClr>
                <a:srgbClr val="FFFF00"/>
              </a:buClr>
              <a:buFontTx/>
              <a:buBlip>
                <a:blip r:embed="rId3"/>
              </a:buBlip>
            </a:pPr>
            <a:r>
              <a:rPr lang="en-US" sz="2400" dirty="0">
                <a:latin typeface="Arial" charset="0"/>
                <a:ea typeface="ＭＳ Ｐゴシック"/>
                <a:cs typeface="Arial" charset="0"/>
              </a:rPr>
              <a:t>From 2025 onward, at least 80% of all electricity from newly added generation capacity in the United States will be from renewable energy sources.</a:t>
            </a:r>
            <a:endParaRPr lang="en-US" sz="2000" dirty="0">
              <a:latin typeface="Arial" charset="0"/>
              <a:ea typeface="ＭＳ Ｐゴシック"/>
              <a:cs typeface="Arial" charset="0"/>
            </a:endParaRPr>
          </a:p>
          <a:p>
            <a:pPr marL="400050" indent="-285750">
              <a:buClr>
                <a:srgbClr val="FFFF00"/>
              </a:buClr>
              <a:buFontTx/>
              <a:buBlip>
                <a:blip r:embed="rId3"/>
              </a:buBlip>
            </a:pPr>
            <a:endParaRPr lang="en-US" sz="1000" dirty="0">
              <a:latin typeface="Arial" charset="0"/>
              <a:ea typeface="ＭＳ Ｐゴシック"/>
              <a:cs typeface="Arial" charset="0"/>
            </a:endParaRPr>
          </a:p>
          <a:p>
            <a:pPr marL="400050" indent="-285750">
              <a:buClr>
                <a:srgbClr val="FFFF00"/>
              </a:buClr>
              <a:buFontTx/>
              <a:buBlip>
                <a:blip r:embed="rId3"/>
              </a:buBlip>
            </a:pPr>
            <a:r>
              <a:rPr lang="en-US" sz="2400" dirty="0">
                <a:latin typeface="Arial" charset="0"/>
                <a:ea typeface="ＭＳ Ｐゴシック"/>
                <a:cs typeface="Arial" charset="0"/>
              </a:rPr>
              <a:t>From 2025 onward, at least 25% of all electricity from newly added generation capacity in the United States will be from </a:t>
            </a:r>
            <a:r>
              <a:rPr lang="en-US" sz="2400" u="sng" dirty="0">
                <a:latin typeface="Arial" charset="0"/>
                <a:ea typeface="ＭＳ Ｐゴシック"/>
                <a:cs typeface="Arial" charset="0"/>
              </a:rPr>
              <a:t>local</a:t>
            </a:r>
            <a:r>
              <a:rPr lang="en-US" sz="2400" dirty="0">
                <a:latin typeface="Arial" charset="0"/>
                <a:ea typeface="ＭＳ Ｐゴシック"/>
                <a:cs typeface="Arial" charset="0"/>
              </a:rPr>
              <a:t> renewable energy sources.  </a:t>
            </a:r>
          </a:p>
          <a:p>
            <a:pPr marL="800100" lvl="1">
              <a:buClr>
                <a:srgbClr val="FFFF00"/>
              </a:buClr>
              <a:buFontTx/>
              <a:buBlip>
                <a:blip r:embed="rId3"/>
              </a:buBlip>
            </a:pPr>
            <a:r>
              <a:rPr lang="en-US" sz="2000" dirty="0">
                <a:latin typeface="Arial" charset="0"/>
                <a:ea typeface="ＭＳ Ｐゴシック"/>
                <a:cs typeface="Arial" charset="0"/>
              </a:rPr>
              <a:t>Locally generated electricity does not travel over the transmission grid to get from the location it is generated to where it is consumed.</a:t>
            </a:r>
          </a:p>
          <a:p>
            <a:pPr marL="400050" indent="-285750">
              <a:buClr>
                <a:srgbClr val="FFFF00"/>
              </a:buClr>
              <a:buFontTx/>
              <a:buBlip>
                <a:blip r:embed="rId3"/>
              </a:buBlip>
            </a:pPr>
            <a:endParaRPr lang="en-US" sz="1000" dirty="0">
              <a:latin typeface="Arial" charset="0"/>
              <a:ea typeface="ＭＳ Ｐゴシック"/>
              <a:cs typeface="Arial" charset="0"/>
            </a:endParaRPr>
          </a:p>
          <a:p>
            <a:pPr marL="400050" indent="-285750">
              <a:buClr>
                <a:srgbClr val="FFFF00"/>
              </a:buClr>
              <a:buFontTx/>
              <a:buBlip>
                <a:blip r:embed="rId3"/>
              </a:buBlip>
            </a:pPr>
            <a:r>
              <a:rPr lang="en-US" sz="2400" dirty="0">
                <a:latin typeface="Arial" charset="0"/>
                <a:ea typeface="ＭＳ Ｐゴシック"/>
                <a:cs typeface="Arial" charset="0"/>
              </a:rPr>
              <a:t>By 2025, policies and programs are well established for ensuring successful fulfillment of the 80% &amp; 25% objectives.  </a:t>
            </a:r>
          </a:p>
          <a:p>
            <a:pPr marL="800100" lvl="1">
              <a:buClr>
                <a:srgbClr val="FFFF00"/>
              </a:buClr>
              <a:buFontTx/>
              <a:buBlip>
                <a:blip r:embed="rId3"/>
              </a:buBlip>
            </a:pPr>
            <a:r>
              <a:rPr lang="en-US" sz="2000" dirty="0">
                <a:latin typeface="Arial" charset="0"/>
                <a:ea typeface="ＭＳ Ｐゴシック"/>
                <a:cs typeface="Arial" charset="0"/>
              </a:rPr>
              <a:t>Policies reflect the full value of local renewable energy.</a:t>
            </a:r>
          </a:p>
          <a:p>
            <a:pPr marL="800100" lvl="1">
              <a:buClr>
                <a:srgbClr val="FFFF00"/>
              </a:buClr>
              <a:buFontTx/>
              <a:buBlip>
                <a:blip r:embed="rId3"/>
              </a:buBlip>
            </a:pPr>
            <a:r>
              <a:rPr lang="en-US" sz="2000" dirty="0">
                <a:latin typeface="Arial" charset="0"/>
                <a:ea typeface="ＭＳ Ｐゴシック"/>
                <a:cs typeface="Arial" charset="0"/>
              </a:rPr>
              <a:t>Programs prove the superiority of local energy systems in terms of </a:t>
            </a:r>
            <a:r>
              <a:rPr lang="en-US" sz="2000" u="sng" dirty="0">
                <a:latin typeface="Arial" charset="0"/>
                <a:ea typeface="ＭＳ Ｐゴシック"/>
                <a:cs typeface="Arial" charset="0"/>
              </a:rPr>
              <a:t>economics, environment, and resilience</a:t>
            </a:r>
            <a:r>
              <a:rPr lang="en-US" sz="2000" dirty="0">
                <a:latin typeface="Arial" charset="0"/>
                <a:ea typeface="ＭＳ Ｐゴシック"/>
                <a:cs typeface="Arial" charset="0"/>
              </a:rPr>
              <a:t>; and in terms of </a:t>
            </a:r>
            <a:r>
              <a:rPr lang="en-US" sz="2000" u="sng" dirty="0">
                <a:latin typeface="Arial" charset="0"/>
                <a:ea typeface="ＭＳ Ｐゴシック"/>
                <a:cs typeface="Arial" charset="0"/>
              </a:rPr>
              <a:t>timeliness</a:t>
            </a:r>
            <a:r>
              <a:rPr lang="en-US" sz="2000" dirty="0">
                <a:latin typeface="Arial" charset="0"/>
                <a:ea typeface="ＭＳ Ｐゴシック"/>
                <a:cs typeface="Arial" charset="0"/>
              </a:rPr>
              <a:t>.</a:t>
            </a:r>
          </a:p>
        </p:txBody>
      </p:sp>
    </p:spTree>
    <p:extLst>
      <p:ext uri="{BB962C8B-B14F-4D97-AF65-F5344CB8AC3E}">
        <p14:creationId xmlns:p14="http://schemas.microsoft.com/office/powerpoint/2010/main" val="237184394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idx="4294967295"/>
          </p:nvPr>
        </p:nvSpPr>
        <p:spPr>
          <a:xfrm>
            <a:off x="0" y="0"/>
            <a:ext cx="7315200" cy="762000"/>
          </a:xfrm>
        </p:spPr>
        <p:txBody>
          <a:bodyPr rtlCol="0">
            <a:normAutofit fontScale="90000"/>
          </a:bodyPr>
          <a:lstStyle/>
          <a:p>
            <a:pPr algn="l" eaLnBrk="1" fontAlgn="auto" hangingPunct="1">
              <a:spcAft>
                <a:spcPts val="0"/>
              </a:spcAft>
              <a:defRPr/>
            </a:pPr>
            <a:r>
              <a:rPr lang="en-US" sz="2400" b="1" dirty="0">
                <a:solidFill>
                  <a:schemeClr val="bg1"/>
                </a:solidFill>
                <a:latin typeface="Arial" pitchFamily="34" charset="0"/>
                <a:cs typeface="Arial" pitchFamily="34" charset="0"/>
              </a:rPr>
              <a:t>Clean Coalition vision = Community Microgrid future</a:t>
            </a:r>
          </a:p>
        </p:txBody>
      </p:sp>
      <p:pic>
        <p:nvPicPr>
          <p:cNvPr id="6" name="Picture 5" descr="DG+IG-Original-Image-(10_zf-20-May-2013).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1897" y="794610"/>
            <a:ext cx="8667776" cy="5673455"/>
          </a:xfrm>
          <a:prstGeom prst="rect">
            <a:avLst/>
          </a:prstGeom>
        </p:spPr>
      </p:pic>
    </p:spTree>
    <p:extLst>
      <p:ext uri="{BB962C8B-B14F-4D97-AF65-F5344CB8AC3E}">
        <p14:creationId xmlns:p14="http://schemas.microsoft.com/office/powerpoint/2010/main" val="49174670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0" name="Straight Connector 19"/>
          <p:cNvCxnSpPr/>
          <p:nvPr/>
        </p:nvCxnSpPr>
        <p:spPr bwMode="auto">
          <a:xfrm>
            <a:off x="2952859" y="1381202"/>
            <a:ext cx="19441" cy="4313967"/>
          </a:xfrm>
          <a:prstGeom prst="line">
            <a:avLst/>
          </a:prstGeom>
          <a:ln w="38100">
            <a:solidFill>
              <a:schemeClr val="tx1">
                <a:alpha val="4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bwMode="auto">
          <a:xfrm>
            <a:off x="5808211" y="1381202"/>
            <a:ext cx="0" cy="4313967"/>
          </a:xfrm>
          <a:prstGeom prst="line">
            <a:avLst/>
          </a:prstGeom>
          <a:ln w="38100">
            <a:solidFill>
              <a:schemeClr val="tx1">
                <a:alpha val="40000"/>
              </a:schemeClr>
            </a:solidFill>
            <a:prstDash val="solid"/>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normAutofit/>
          </a:bodyPr>
          <a:lstStyle/>
          <a:p>
            <a:r>
              <a:rPr lang="en-US" dirty="0"/>
              <a:t>FITs address the wholesale DG market segment</a:t>
            </a:r>
          </a:p>
        </p:txBody>
      </p:sp>
      <p:grpSp>
        <p:nvGrpSpPr>
          <p:cNvPr id="3" name="Group 28"/>
          <p:cNvGrpSpPr>
            <a:grpSpLocks/>
          </p:cNvGrpSpPr>
          <p:nvPr/>
        </p:nvGrpSpPr>
        <p:grpSpPr bwMode="auto">
          <a:xfrm>
            <a:off x="843499" y="1381202"/>
            <a:ext cx="7300575" cy="3314455"/>
            <a:chOff x="913605" y="1823677"/>
            <a:chExt cx="7315995" cy="3904023"/>
          </a:xfrm>
        </p:grpSpPr>
        <p:pic>
          <p:nvPicPr>
            <p:cNvPr id="6" name="Picture 5"/>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200539" y="4660153"/>
              <a:ext cx="1424613" cy="938310"/>
            </a:xfrm>
            <a:prstGeom prst="rect">
              <a:avLst/>
            </a:prstGeom>
            <a:noFill/>
            <a:ln w="9525">
              <a:noFill/>
              <a:miter lim="800000"/>
              <a:headEnd/>
              <a:tailEnd/>
            </a:ln>
          </p:spPr>
        </p:pic>
        <p:pic>
          <p:nvPicPr>
            <p:cNvPr id="9" name="Picture 2"/>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322332" y="1997153"/>
              <a:ext cx="1860799" cy="1490323"/>
            </a:xfrm>
            <a:prstGeom prst="rect">
              <a:avLst/>
            </a:prstGeom>
            <a:noFill/>
            <a:ln w="9525">
              <a:noFill/>
              <a:miter lim="800000"/>
              <a:headEnd/>
              <a:tailEnd/>
            </a:ln>
          </p:spPr>
        </p:pic>
        <p:pic>
          <p:nvPicPr>
            <p:cNvPr id="10" name="Picture 8" descr="http://global.kyocera.com/news/2005/images/kii-solar.jp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3451350" y="3088010"/>
              <a:ext cx="1967922" cy="1308910"/>
            </a:xfrm>
            <a:prstGeom prst="rect">
              <a:avLst/>
            </a:prstGeom>
            <a:noFill/>
            <a:ln w="9525">
              <a:noFill/>
              <a:miter lim="800000"/>
              <a:headEnd/>
              <a:tailEnd/>
            </a:ln>
          </p:spPr>
        </p:pic>
        <p:grpSp>
          <p:nvGrpSpPr>
            <p:cNvPr id="4" name="Group 9"/>
            <p:cNvGrpSpPr/>
            <p:nvPr/>
          </p:nvGrpSpPr>
          <p:grpSpPr>
            <a:xfrm>
              <a:off x="913605" y="1823677"/>
              <a:ext cx="7315995" cy="3904023"/>
              <a:chOff x="837405" y="1736365"/>
              <a:chExt cx="7315995" cy="3904023"/>
            </a:xfrm>
            <a:effectLst>
              <a:outerShdw blurRad="50800" dist="38100" dir="2700000" algn="tl" rotWithShape="0">
                <a:prstClr val="black">
                  <a:alpha val="40000"/>
                </a:prstClr>
              </a:outerShdw>
            </a:effectLst>
          </p:grpSpPr>
          <p:cxnSp>
            <p:nvCxnSpPr>
              <p:cNvPr id="18" name="Straight Arrow Connector 17"/>
              <p:cNvCxnSpPr/>
              <p:nvPr/>
            </p:nvCxnSpPr>
            <p:spPr>
              <a:xfrm>
                <a:off x="838200" y="5638800"/>
                <a:ext cx="7315200" cy="1588"/>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flipV="1">
                <a:off x="837405" y="1736365"/>
                <a:ext cx="1589" cy="3903231"/>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grpSp>
      <p:sp>
        <p:nvSpPr>
          <p:cNvPr id="22" name="TextBox 33"/>
          <p:cNvSpPr txBox="1">
            <a:spLocks noChangeArrowheads="1"/>
          </p:cNvSpPr>
          <p:nvPr/>
        </p:nvSpPr>
        <p:spPr bwMode="auto">
          <a:xfrm>
            <a:off x="3407378" y="4770397"/>
            <a:ext cx="1889146" cy="369332"/>
          </a:xfrm>
          <a:prstGeom prst="rect">
            <a:avLst/>
          </a:prstGeom>
          <a:noFill/>
          <a:ln w="9525">
            <a:noFill/>
            <a:miter lim="800000"/>
            <a:headEnd/>
            <a:tailEnd/>
          </a:ln>
        </p:spPr>
        <p:txBody>
          <a:bodyPr wrap="square">
            <a:spAutoFit/>
          </a:bodyPr>
          <a:lstStyle/>
          <a:p>
            <a:pPr algn="ctr"/>
            <a:r>
              <a:rPr lang="en-US" i="1" dirty="0">
                <a:latin typeface="Constantia" pitchFamily="18" charset="0"/>
              </a:rPr>
              <a:t>Distribution Grid</a:t>
            </a:r>
          </a:p>
        </p:txBody>
      </p:sp>
      <p:sp>
        <p:nvSpPr>
          <p:cNvPr id="26" name="TextBox 33"/>
          <p:cNvSpPr txBox="1">
            <a:spLocks noChangeArrowheads="1"/>
          </p:cNvSpPr>
          <p:nvPr/>
        </p:nvSpPr>
        <p:spPr bwMode="auto">
          <a:xfrm>
            <a:off x="201850" y="895339"/>
            <a:ext cx="1444309" cy="369332"/>
          </a:xfrm>
          <a:prstGeom prst="rect">
            <a:avLst/>
          </a:prstGeom>
          <a:noFill/>
          <a:ln w="9525">
            <a:noFill/>
            <a:miter lim="800000"/>
            <a:headEnd/>
            <a:tailEnd/>
          </a:ln>
        </p:spPr>
        <p:txBody>
          <a:bodyPr wrap="square">
            <a:spAutoFit/>
          </a:bodyPr>
          <a:lstStyle/>
          <a:p>
            <a:r>
              <a:rPr lang="en-US" i="1" dirty="0">
                <a:latin typeface="Constantia" pitchFamily="18" charset="0"/>
              </a:rPr>
              <a:t>Project Size</a:t>
            </a:r>
          </a:p>
        </p:txBody>
      </p:sp>
      <p:sp>
        <p:nvSpPr>
          <p:cNvPr id="24" name="TextBox 33"/>
          <p:cNvSpPr txBox="1">
            <a:spLocks noChangeArrowheads="1"/>
          </p:cNvSpPr>
          <p:nvPr/>
        </p:nvSpPr>
        <p:spPr bwMode="auto">
          <a:xfrm>
            <a:off x="824055" y="4775416"/>
            <a:ext cx="2002860" cy="369332"/>
          </a:xfrm>
          <a:prstGeom prst="rect">
            <a:avLst/>
          </a:prstGeom>
          <a:noFill/>
          <a:ln w="9525">
            <a:noFill/>
            <a:miter lim="800000"/>
            <a:headEnd/>
            <a:tailEnd/>
          </a:ln>
        </p:spPr>
        <p:txBody>
          <a:bodyPr wrap="square">
            <a:spAutoFit/>
          </a:bodyPr>
          <a:lstStyle/>
          <a:p>
            <a:pPr algn="ctr"/>
            <a:r>
              <a:rPr lang="en-US" i="1" dirty="0">
                <a:latin typeface="Constantia" pitchFamily="18" charset="0"/>
              </a:rPr>
              <a:t>Behind the Meter</a:t>
            </a:r>
          </a:p>
        </p:txBody>
      </p:sp>
      <p:sp>
        <p:nvSpPr>
          <p:cNvPr id="13" name="TextBox 12"/>
          <p:cNvSpPr txBox="1"/>
          <p:nvPr/>
        </p:nvSpPr>
        <p:spPr>
          <a:xfrm>
            <a:off x="5745503" y="966753"/>
            <a:ext cx="2805191" cy="615553"/>
          </a:xfrm>
          <a:prstGeom prst="rect">
            <a:avLst/>
          </a:prstGeom>
          <a:noFill/>
        </p:spPr>
        <p:txBody>
          <a:bodyPr wrap="square" rtlCol="0">
            <a:spAutoFit/>
          </a:bodyPr>
          <a:lstStyle/>
          <a:p>
            <a:pPr algn="ctr" fontAlgn="auto">
              <a:spcBef>
                <a:spcPts val="0"/>
              </a:spcBef>
              <a:spcAft>
                <a:spcPts val="0"/>
              </a:spcAft>
              <a:defRPr/>
            </a:pPr>
            <a:r>
              <a:rPr lang="en-US" sz="2000" dirty="0"/>
              <a:t>Central Generation </a:t>
            </a:r>
          </a:p>
          <a:p>
            <a:pPr algn="ctr" fontAlgn="auto">
              <a:spcBef>
                <a:spcPts val="0"/>
              </a:spcBef>
              <a:spcAft>
                <a:spcPts val="0"/>
              </a:spcAft>
              <a:defRPr/>
            </a:pPr>
            <a:r>
              <a:rPr lang="en-US" sz="1400" dirty="0"/>
              <a:t>Serves Remote Loads</a:t>
            </a:r>
          </a:p>
        </p:txBody>
      </p:sp>
      <p:sp>
        <p:nvSpPr>
          <p:cNvPr id="15" name="TextBox 14"/>
          <p:cNvSpPr txBox="1"/>
          <p:nvPr/>
        </p:nvSpPr>
        <p:spPr>
          <a:xfrm>
            <a:off x="3375894" y="1883214"/>
            <a:ext cx="1963775" cy="615553"/>
          </a:xfrm>
          <a:prstGeom prst="rect">
            <a:avLst/>
          </a:prstGeom>
          <a:noFill/>
          <a:ln>
            <a:noFill/>
          </a:ln>
        </p:spPr>
        <p:style>
          <a:lnRef idx="2">
            <a:schemeClr val="accent6"/>
          </a:lnRef>
          <a:fillRef idx="1">
            <a:schemeClr val="lt1"/>
          </a:fillRef>
          <a:effectRef idx="0">
            <a:schemeClr val="accent6"/>
          </a:effectRef>
          <a:fontRef idx="minor">
            <a:schemeClr val="dk1"/>
          </a:fontRef>
        </p:style>
        <p:txBody>
          <a:bodyPr wrap="square" rtlCol="0">
            <a:spAutoFit/>
          </a:bodyPr>
          <a:lstStyle/>
          <a:p>
            <a:pPr algn="ctr" fontAlgn="auto">
              <a:spcBef>
                <a:spcPts val="0"/>
              </a:spcBef>
              <a:spcAft>
                <a:spcPts val="0"/>
              </a:spcAft>
              <a:defRPr/>
            </a:pPr>
            <a:r>
              <a:rPr lang="en-US" sz="2000" b="1" dirty="0">
                <a:solidFill>
                  <a:schemeClr val="tx1"/>
                </a:solidFill>
              </a:rPr>
              <a:t>Wholesale DG</a:t>
            </a:r>
          </a:p>
          <a:p>
            <a:pPr algn="ctr" fontAlgn="auto">
              <a:spcBef>
                <a:spcPts val="0"/>
              </a:spcBef>
              <a:spcAft>
                <a:spcPts val="0"/>
              </a:spcAft>
              <a:defRPr/>
            </a:pPr>
            <a:r>
              <a:rPr lang="en-US" sz="1400" b="1" dirty="0">
                <a:solidFill>
                  <a:schemeClr val="tx1"/>
                </a:solidFill>
              </a:rPr>
              <a:t>Serves Local Loads</a:t>
            </a:r>
          </a:p>
        </p:txBody>
      </p:sp>
      <p:sp>
        <p:nvSpPr>
          <p:cNvPr id="27" name="TextBox 26"/>
          <p:cNvSpPr txBox="1"/>
          <p:nvPr/>
        </p:nvSpPr>
        <p:spPr>
          <a:xfrm>
            <a:off x="843495" y="3180538"/>
            <a:ext cx="1983420" cy="615553"/>
          </a:xfrm>
          <a:prstGeom prst="rect">
            <a:avLst/>
          </a:prstGeom>
          <a:noFill/>
        </p:spPr>
        <p:txBody>
          <a:bodyPr wrap="square" rtlCol="0">
            <a:spAutoFit/>
          </a:bodyPr>
          <a:lstStyle/>
          <a:p>
            <a:pPr algn="ctr" fontAlgn="auto">
              <a:spcBef>
                <a:spcPts val="0"/>
              </a:spcBef>
              <a:spcAft>
                <a:spcPts val="0"/>
              </a:spcAft>
              <a:defRPr/>
            </a:pPr>
            <a:r>
              <a:rPr lang="en-US" sz="2000" dirty="0">
                <a:ea typeface="Arial" charset="0"/>
              </a:rPr>
              <a:t>Retail DG</a:t>
            </a:r>
          </a:p>
          <a:p>
            <a:pPr algn="ctr" fontAlgn="auto">
              <a:spcBef>
                <a:spcPts val="0"/>
              </a:spcBef>
              <a:spcAft>
                <a:spcPts val="0"/>
              </a:spcAft>
              <a:defRPr/>
            </a:pPr>
            <a:r>
              <a:rPr lang="en-US" sz="1400" dirty="0">
                <a:ea typeface="Arial" charset="0"/>
              </a:rPr>
              <a:t>Serves Onsite Loads</a:t>
            </a:r>
          </a:p>
        </p:txBody>
      </p:sp>
      <p:sp>
        <p:nvSpPr>
          <p:cNvPr id="28" name="TextBox 27"/>
          <p:cNvSpPr txBox="1"/>
          <p:nvPr/>
        </p:nvSpPr>
        <p:spPr>
          <a:xfrm>
            <a:off x="6088249" y="4770809"/>
            <a:ext cx="2082918" cy="646331"/>
          </a:xfrm>
          <a:prstGeom prst="rect">
            <a:avLst/>
          </a:prstGeom>
          <a:noFill/>
        </p:spPr>
        <p:txBody>
          <a:bodyPr wrap="square" rtlCol="0">
            <a:spAutoFit/>
          </a:bodyPr>
          <a:lstStyle/>
          <a:p>
            <a:pPr algn="ctr"/>
            <a:r>
              <a:rPr lang="en-US" i="1" dirty="0">
                <a:latin typeface="Constantia" pitchFamily="18" charset="0"/>
              </a:rPr>
              <a:t>Transmission Grid</a:t>
            </a:r>
          </a:p>
          <a:p>
            <a:endParaRPr lang="en-US" dirty="0"/>
          </a:p>
        </p:txBody>
      </p:sp>
      <p:pic>
        <p:nvPicPr>
          <p:cNvPr id="38" name="Picture 37"/>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325840" y="5172578"/>
            <a:ext cx="833852" cy="833852"/>
          </a:xfrm>
          <a:prstGeom prst="rect">
            <a:avLst/>
          </a:prstGeom>
        </p:spPr>
      </p:pic>
      <p:pic>
        <p:nvPicPr>
          <p:cNvPr id="40" name="Picture 39"/>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6445790" y="5128783"/>
            <a:ext cx="1381760" cy="1318511"/>
          </a:xfrm>
          <a:prstGeom prst="rect">
            <a:avLst/>
          </a:prstGeom>
        </p:spPr>
      </p:pic>
      <p:sp>
        <p:nvSpPr>
          <p:cNvPr id="7" name="TextBox 6"/>
          <p:cNvSpPr txBox="1"/>
          <p:nvPr/>
        </p:nvSpPr>
        <p:spPr>
          <a:xfrm>
            <a:off x="364816" y="4007905"/>
            <a:ext cx="754143" cy="276999"/>
          </a:xfrm>
          <a:prstGeom prst="rect">
            <a:avLst/>
          </a:prstGeom>
          <a:noFill/>
        </p:spPr>
        <p:txBody>
          <a:bodyPr wrap="square" rtlCol="0">
            <a:spAutoFit/>
          </a:bodyPr>
          <a:lstStyle/>
          <a:p>
            <a:r>
              <a:rPr lang="en-US" sz="1200" dirty="0"/>
              <a:t>5 kW</a:t>
            </a:r>
          </a:p>
        </p:txBody>
      </p:sp>
      <p:sp>
        <p:nvSpPr>
          <p:cNvPr id="25" name="TextBox 24"/>
          <p:cNvSpPr txBox="1"/>
          <p:nvPr/>
        </p:nvSpPr>
        <p:spPr>
          <a:xfrm>
            <a:off x="-121723" y="1521234"/>
            <a:ext cx="994975" cy="276999"/>
          </a:xfrm>
          <a:prstGeom prst="rect">
            <a:avLst/>
          </a:prstGeom>
          <a:noFill/>
        </p:spPr>
        <p:txBody>
          <a:bodyPr wrap="square" rtlCol="0">
            <a:spAutoFit/>
          </a:bodyPr>
          <a:lstStyle/>
          <a:p>
            <a:pPr algn="r"/>
            <a:r>
              <a:rPr lang="en-US" sz="1200" dirty="0"/>
              <a:t>50+ MW</a:t>
            </a:r>
          </a:p>
        </p:txBody>
      </p:sp>
      <p:sp>
        <p:nvSpPr>
          <p:cNvPr id="30" name="TextBox 29"/>
          <p:cNvSpPr txBox="1"/>
          <p:nvPr/>
        </p:nvSpPr>
        <p:spPr>
          <a:xfrm>
            <a:off x="186172" y="2737233"/>
            <a:ext cx="754143" cy="276999"/>
          </a:xfrm>
          <a:prstGeom prst="rect">
            <a:avLst/>
          </a:prstGeom>
          <a:noFill/>
        </p:spPr>
        <p:txBody>
          <a:bodyPr wrap="square" rtlCol="0">
            <a:spAutoFit/>
          </a:bodyPr>
          <a:lstStyle/>
          <a:p>
            <a:r>
              <a:rPr lang="en-US" sz="1200" dirty="0"/>
              <a:t>500 kW</a:t>
            </a:r>
          </a:p>
        </p:txBody>
      </p:sp>
      <p:pic>
        <p:nvPicPr>
          <p:cNvPr id="8" name="Picture 7" descr="d-grid2.jpg"/>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3922989" y="5187081"/>
            <a:ext cx="864347" cy="838595"/>
          </a:xfrm>
          <a:prstGeom prst="rect">
            <a:avLst/>
          </a:prstGeom>
        </p:spPr>
      </p:pic>
      <p:pic>
        <p:nvPicPr>
          <p:cNvPr id="5" name="Picture 4" descr="edmonton_alberta_canada_wooden_power_pole_with_a_transformer_1877346.jpg"/>
          <p:cNvPicPr>
            <a:picLocks noChangeAspect="1"/>
          </p:cNvPicPr>
          <p:nvPr/>
        </p:nvPicPr>
        <p:blipFill rotWithShape="1">
          <a:blip r:embed="rId9" cstate="email">
            <a:extLst>
              <a:ext uri="{28A0092B-C50C-407E-A947-70E740481C1C}">
                <a14:useLocalDpi xmlns:a14="http://schemas.microsoft.com/office/drawing/2010/main"/>
              </a:ext>
            </a:extLst>
          </a:blip>
          <a:srcRect/>
          <a:stretch/>
        </p:blipFill>
        <p:spPr>
          <a:xfrm>
            <a:off x="3820720" y="5161629"/>
            <a:ext cx="966612" cy="885947"/>
          </a:xfrm>
          <a:prstGeom prst="rect">
            <a:avLst/>
          </a:prstGeom>
        </p:spPr>
      </p:pic>
      <p:sp>
        <p:nvSpPr>
          <p:cNvPr id="31" name="Oval 30"/>
          <p:cNvSpPr/>
          <p:nvPr/>
        </p:nvSpPr>
        <p:spPr bwMode="auto">
          <a:xfrm>
            <a:off x="2704794" y="1629111"/>
            <a:ext cx="3294559" cy="2387969"/>
          </a:xfrm>
          <a:prstGeom prst="ellipse">
            <a:avLst/>
          </a:prstGeom>
          <a:noFill/>
          <a:ln w="57150">
            <a:solidFill>
              <a:srgbClr val="66FF33"/>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schemeClr val="tx1"/>
              </a:solidFill>
            </a:endParaRPr>
          </a:p>
        </p:txBody>
      </p:sp>
    </p:spTree>
    <p:extLst>
      <p:ext uri="{BB962C8B-B14F-4D97-AF65-F5344CB8AC3E}">
        <p14:creationId xmlns:p14="http://schemas.microsoft.com/office/powerpoint/2010/main" val="2241724268"/>
      </p:ext>
    </p:extLst>
  </p:cSld>
  <p:clrMapOvr>
    <a:masterClrMapping/>
  </p:clrMapOvr>
  <mc:AlternateContent xmlns:mc="http://schemas.openxmlformats.org/markup-compatibility/2006" xmlns:p14="http://schemas.microsoft.com/office/powerpoint/2010/main">
    <mc:Choice Requires="p14">
      <p:transition spd="slow" p14:dur="2000" advTm="84225"/>
    </mc:Choice>
    <mc:Fallback xmlns="">
      <p:transition xmlns:p14="http://schemas.microsoft.com/office/powerpoint/2010/main" spd="slow" advTm="84225"/>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3" name="Title 1"/>
          <p:cNvSpPr>
            <a:spLocks noGrp="1"/>
          </p:cNvSpPr>
          <p:nvPr>
            <p:ph type="title"/>
          </p:nvPr>
        </p:nvSpPr>
        <p:spPr/>
        <p:txBody>
          <a:bodyPr>
            <a:normAutofit/>
          </a:bodyPr>
          <a:lstStyle/>
          <a:p>
            <a:r>
              <a:rPr lang="en-US" dirty="0">
                <a:latin typeface="Arial" charset="0"/>
                <a:cs typeface="Arial" charset="0"/>
              </a:rPr>
              <a:t>WDG unleashed solar in Germany</a:t>
            </a:r>
          </a:p>
        </p:txBody>
      </p:sp>
      <p:sp>
        <p:nvSpPr>
          <p:cNvPr id="133124" name="TextBox 2"/>
          <p:cNvSpPr txBox="1">
            <a:spLocks noChangeArrowheads="1"/>
          </p:cNvSpPr>
          <p:nvPr/>
        </p:nvSpPr>
        <p:spPr bwMode="auto">
          <a:xfrm>
            <a:off x="1928813" y="2812524"/>
            <a:ext cx="184150" cy="369887"/>
          </a:xfrm>
          <a:prstGeom prst="rect">
            <a:avLst/>
          </a:prstGeom>
          <a:noFill/>
          <a:ln w="9525">
            <a:noFill/>
            <a:miter lim="800000"/>
            <a:headEnd/>
            <a:tailEnd/>
          </a:ln>
        </p:spPr>
        <p:txBody>
          <a:bodyPr wrap="none">
            <a:spAutoFit/>
          </a:bodyPr>
          <a:lstStyle/>
          <a:p>
            <a:endParaRPr lang="en-US" dirty="0">
              <a:latin typeface="Calibri" pitchFamily="34" charset="0"/>
            </a:endParaRPr>
          </a:p>
        </p:txBody>
      </p:sp>
      <p:sp>
        <p:nvSpPr>
          <p:cNvPr id="133125" name="Rectangle 2"/>
          <p:cNvSpPr txBox="1">
            <a:spLocks noChangeArrowheads="1"/>
          </p:cNvSpPr>
          <p:nvPr/>
        </p:nvSpPr>
        <p:spPr bwMode="auto">
          <a:xfrm>
            <a:off x="-152400" y="702736"/>
            <a:ext cx="9296400" cy="685800"/>
          </a:xfrm>
          <a:prstGeom prst="rect">
            <a:avLst/>
          </a:prstGeom>
          <a:noFill/>
          <a:ln w="9525">
            <a:noFill/>
            <a:miter lim="800000"/>
            <a:headEnd/>
            <a:tailEnd/>
          </a:ln>
        </p:spPr>
        <p:txBody>
          <a:bodyPr/>
          <a:lstStyle/>
          <a:p>
            <a:pPr marL="342900" indent="-342900" algn="ctr" defTabSz="914400">
              <a:spcBef>
                <a:spcPct val="20000"/>
              </a:spcBef>
            </a:pPr>
            <a:r>
              <a:rPr lang="en-US" sz="2800" b="1" u="sng" dirty="0">
                <a:cs typeface="Arial" charset="0"/>
              </a:rPr>
              <a:t>Solar Markets: Germany vs California </a:t>
            </a:r>
            <a:r>
              <a:rPr lang="en-US" sz="1600" b="1" u="sng" dirty="0">
                <a:cs typeface="Arial" charset="0"/>
              </a:rPr>
              <a:t>(RPS + CSI + other)</a:t>
            </a:r>
            <a:endParaRPr lang="en-US" sz="1600" dirty="0">
              <a:cs typeface="Arial" charset="0"/>
            </a:endParaRPr>
          </a:p>
        </p:txBody>
      </p:sp>
      <p:sp>
        <p:nvSpPr>
          <p:cNvPr id="133126" name="TextBox 3"/>
          <p:cNvSpPr txBox="1">
            <a:spLocks noChangeArrowheads="1"/>
          </p:cNvSpPr>
          <p:nvPr/>
        </p:nvSpPr>
        <p:spPr bwMode="auto">
          <a:xfrm>
            <a:off x="840424" y="5355818"/>
            <a:ext cx="7516763" cy="1015663"/>
          </a:xfrm>
          <a:prstGeom prst="rect">
            <a:avLst/>
          </a:prstGeom>
          <a:solidFill>
            <a:srgbClr val="FFFF00"/>
          </a:solidFill>
          <a:ln w="9525">
            <a:solidFill>
              <a:schemeClr val="tx1"/>
            </a:solidFill>
            <a:miter lim="800000"/>
            <a:headEnd/>
            <a:tailEnd/>
          </a:ln>
        </p:spPr>
        <p:txBody>
          <a:bodyPr wrap="square">
            <a:spAutoFit/>
          </a:bodyPr>
          <a:lstStyle/>
          <a:p>
            <a:pPr algn="ctr"/>
            <a:r>
              <a:rPr lang="en-US" sz="2000" dirty="0">
                <a:cs typeface="Arial" charset="0"/>
              </a:rPr>
              <a:t>Germany deployed over 10 times more solar capacity than California, </a:t>
            </a:r>
            <a:r>
              <a:rPr lang="en-US" sz="2000" u="sng" dirty="0">
                <a:cs typeface="Arial" charset="0"/>
              </a:rPr>
              <a:t>almost entirely on built-environments</a:t>
            </a:r>
            <a:r>
              <a:rPr lang="en-US" sz="2000" dirty="0">
                <a:cs typeface="Arial" charset="0"/>
              </a:rPr>
              <a:t>, in the decade starting 2002, despite California having 70% better solar resource</a:t>
            </a:r>
          </a:p>
        </p:txBody>
      </p:sp>
      <p:sp>
        <p:nvSpPr>
          <p:cNvPr id="133127" name="TextBox 7"/>
          <p:cNvSpPr txBox="1">
            <a:spLocks noChangeArrowheads="1"/>
          </p:cNvSpPr>
          <p:nvPr/>
        </p:nvSpPr>
        <p:spPr bwMode="auto">
          <a:xfrm>
            <a:off x="6858000" y="4844523"/>
            <a:ext cx="2286000" cy="428625"/>
          </a:xfrm>
          <a:prstGeom prst="rect">
            <a:avLst/>
          </a:prstGeom>
          <a:noFill/>
          <a:ln w="9525">
            <a:noFill/>
            <a:miter lim="800000"/>
            <a:headEnd/>
            <a:tailEnd/>
          </a:ln>
        </p:spPr>
        <p:txBody>
          <a:bodyPr>
            <a:spAutoFit/>
          </a:bodyPr>
          <a:lstStyle/>
          <a:p>
            <a:r>
              <a:rPr lang="en-US" sz="1100" dirty="0">
                <a:cs typeface="Arial" charset="0"/>
              </a:rPr>
              <a:t>Sources:  CPUC, CEC, SEIA and                       German equivalents.</a:t>
            </a:r>
          </a:p>
        </p:txBody>
      </p:sp>
      <p:sp>
        <p:nvSpPr>
          <p:cNvPr id="2" name="TextBox 1"/>
          <p:cNvSpPr txBox="1"/>
          <p:nvPr/>
        </p:nvSpPr>
        <p:spPr>
          <a:xfrm>
            <a:off x="925489" y="1519862"/>
            <a:ext cx="461665" cy="2585323"/>
          </a:xfrm>
          <a:prstGeom prst="rect">
            <a:avLst/>
          </a:prstGeom>
          <a:noFill/>
        </p:spPr>
        <p:txBody>
          <a:bodyPr vert="vert270" wrap="square" rtlCol="0">
            <a:spAutoFit/>
          </a:bodyPr>
          <a:lstStyle/>
          <a:p>
            <a:r>
              <a:rPr lang="en-US" dirty="0"/>
              <a:t>Cumulative MW</a:t>
            </a:r>
          </a:p>
        </p:txBody>
      </p:sp>
      <p:graphicFrame>
        <p:nvGraphicFramePr>
          <p:cNvPr id="9" name="Chart 8"/>
          <p:cNvGraphicFramePr>
            <a:graphicFrameLocks/>
          </p:cNvGraphicFramePr>
          <p:nvPr>
            <p:extLst/>
          </p:nvPr>
        </p:nvGraphicFramePr>
        <p:xfrm>
          <a:off x="1387153" y="1045636"/>
          <a:ext cx="6507596" cy="437515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7171542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43368</TotalTime>
  <Words>2223</Words>
  <Application>Microsoft Office PowerPoint</Application>
  <PresentationFormat>On-screen Show (4:3)</PresentationFormat>
  <Paragraphs>244</Paragraphs>
  <Slides>33</Slides>
  <Notes>33</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33</vt:i4>
      </vt:variant>
    </vt:vector>
  </HeadingPairs>
  <TitlesOfParts>
    <vt:vector size="41" baseType="lpstr">
      <vt:lpstr>ＭＳ Ｐゴシック</vt:lpstr>
      <vt:lpstr>Arial</vt:lpstr>
      <vt:lpstr>Calibri</vt:lpstr>
      <vt:lpstr>Constantia</vt:lpstr>
      <vt:lpstr>Helvetica</vt:lpstr>
      <vt:lpstr>Informatic</vt:lpstr>
      <vt:lpstr>Times New Roman</vt:lpstr>
      <vt:lpstr>Office Theme</vt:lpstr>
      <vt:lpstr>PowerPoint Presentation</vt:lpstr>
      <vt:lpstr>GoToWebinar FAQ</vt:lpstr>
      <vt:lpstr>Today’s presenter</vt:lpstr>
      <vt:lpstr>Solar Siting Survey: Purpose</vt:lpstr>
      <vt:lpstr>Clean Coalition mission</vt:lpstr>
      <vt:lpstr>Clean Coalition overarching objectives</vt:lpstr>
      <vt:lpstr>Clean Coalition vision = Community Microgrid future</vt:lpstr>
      <vt:lpstr>FITs address the wholesale DG market segment</vt:lpstr>
      <vt:lpstr>WDG unleashed solar in Germany</vt:lpstr>
      <vt:lpstr>German solar is mostly local (on rooftops)</vt:lpstr>
      <vt:lpstr>Solar Siting Survey: Components</vt:lpstr>
      <vt:lpstr>PAEC survey area in Google Earth</vt:lpstr>
      <vt:lpstr>PAEC survey overview</vt:lpstr>
      <vt:lpstr>Solar Siting Survey summary</vt:lpstr>
      <vt:lpstr>Deliverables</vt:lpstr>
      <vt:lpstr>PAEC Solar Siting Survey summary by PV size</vt:lpstr>
      <vt:lpstr>Summary of aggregations by type</vt:lpstr>
      <vt:lpstr>Survey data excerpt</vt:lpstr>
      <vt:lpstr>PAEC Solar Siting Survey example of information</vt:lpstr>
      <vt:lpstr>Survey map viewed in Google Maps </vt:lpstr>
      <vt:lpstr>Integration Capacity Analysis (ICA)</vt:lpstr>
      <vt:lpstr>ICA map for 600 Elm St, San Carlos (50 m, closest)</vt:lpstr>
      <vt:lpstr>Distribution Resources Planning (DRP):  Integration Capacity Analysis criteria</vt:lpstr>
      <vt:lpstr>ICA: DER generation and load profiles</vt:lpstr>
      <vt:lpstr>Summary of Solar Siting Survey</vt:lpstr>
      <vt:lpstr>Thank you. Any questions?</vt:lpstr>
      <vt:lpstr>Backup slides</vt:lpstr>
      <vt:lpstr>ICA data at feeder into San Carlos City Hall</vt:lpstr>
      <vt:lpstr>Quote from PG&amp;E’s ICA help page</vt:lpstr>
      <vt:lpstr>PG&amp;E ICA URLs</vt:lpstr>
      <vt:lpstr>ICA map of San Mateo County</vt:lpstr>
      <vt:lpstr>Distribution Resources Planning history:  Hunters Point Substation feeders</vt:lpstr>
      <vt:lpstr>Substation operation: Normal vs high-penetration PV</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Germany Has Cheapest Solar in World (US$0.12/kWh)</dc:title>
  <dc:creator>John Bernhardt</dc:creator>
  <cp:lastModifiedBy>Robert O'Hagan</cp:lastModifiedBy>
  <cp:revision>822</cp:revision>
  <cp:lastPrinted>2018-02-27T18:45:27Z</cp:lastPrinted>
  <dcterms:created xsi:type="dcterms:W3CDTF">2012-03-12T23:09:52Z</dcterms:created>
  <dcterms:modified xsi:type="dcterms:W3CDTF">2018-02-27T20:05:16Z</dcterms:modified>
</cp:coreProperties>
</file>