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m" ContentType="application/vnd.ms-excel.sheet.macroEnabled.12"/>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7.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65" r:id="rId2"/>
    <p:sldId id="269" r:id="rId3"/>
    <p:sldId id="268" r:id="rId4"/>
    <p:sldId id="305" r:id="rId5"/>
    <p:sldId id="306" r:id="rId6"/>
    <p:sldId id="310" r:id="rId7"/>
    <p:sldId id="312" r:id="rId8"/>
    <p:sldId id="316" r:id="rId9"/>
    <p:sldId id="324" r:id="rId10"/>
    <p:sldId id="326" r:id="rId11"/>
    <p:sldId id="291" r:id="rId12"/>
    <p:sldId id="313" r:id="rId13"/>
    <p:sldId id="301" r:id="rId14"/>
    <p:sldId id="299" r:id="rId15"/>
    <p:sldId id="333" r:id="rId16"/>
    <p:sldId id="293" r:id="rId17"/>
    <p:sldId id="330" r:id="rId18"/>
    <p:sldId id="315" r:id="rId19"/>
    <p:sldId id="317" r:id="rId20"/>
    <p:sldId id="323" r:id="rId21"/>
    <p:sldId id="318" r:id="rId22"/>
    <p:sldId id="332" r:id="rId23"/>
    <p:sldId id="320" r:id="rId24"/>
    <p:sldId id="321" r:id="rId25"/>
    <p:sldId id="322" r:id="rId26"/>
    <p:sldId id="327" r:id="rId27"/>
    <p:sldId id="328" r:id="rId28"/>
    <p:sldId id="282" r:id="rId29"/>
    <p:sldId id="302" r:id="rId30"/>
    <p:sldId id="288" r:id="rId31"/>
    <p:sldId id="294" r:id="rId32"/>
    <p:sldId id="281" r:id="rId33"/>
    <p:sldId id="319" r:id="rId34"/>
    <p:sldId id="325" r:id="rId3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33" autoAdjust="0"/>
  </p:normalViewPr>
  <p:slideViewPr>
    <p:cSldViewPr snapToGrid="0" snapToObjects="1">
      <p:cViewPr>
        <p:scale>
          <a:sx n="75" d="100"/>
          <a:sy n="75" d="100"/>
        </p:scale>
        <p:origin x="-1696" y="-80"/>
      </p:cViewPr>
      <p:guideLst>
        <p:guide orient="horz" pos="2160"/>
        <p:guide pos="2880"/>
      </p:guideLst>
    </p:cSldViewPr>
  </p:slideViewPr>
  <p:notesTextViewPr>
    <p:cViewPr>
      <p:scale>
        <a:sx n="100" d="100"/>
        <a:sy n="100" d="100"/>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hnathon\Documents\Clean%20Coalition\Excel%20Files\TAC%20Cost%20Chart%20(JF_02,%2012%20Dec%202011).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Johnathon\Downloads\Copy%20of%20german%20pv%202010%20data%20analysis%20v2%20short%20(3).xls"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5.xml.rels><?xml version="1.0" encoding="UTF-8" standalone="yes"?>
<Relationships xmlns="http://schemas.openxmlformats.org/package/2006/relationships"><Relationship Id="rId1" Type="http://schemas.openxmlformats.org/officeDocument/2006/relationships/oleObject" Target="file:///C:\Users\Johnathon\Documents\Clean%20Coalition\Excel%20Files\Solar%20Growth%20Graph_SNS_Jun%202011%20(JF_03,%206%20Apr%202011).xls" TargetMode="External"/><Relationship Id="rId2"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Johnathon\Documents\Clean%20Coalition\Excel%20Files\Value-Based%20CLEAN%20Pricing%20(Palo%20Alto,%20CA)%20%20(JF_01,%2026%20Mar%20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200" dirty="0"/>
              <a:t>Transmission </a:t>
            </a:r>
            <a:r>
              <a:rPr lang="en-US" sz="2200"/>
              <a:t>Access </a:t>
            </a:r>
            <a:r>
              <a:rPr lang="en-US" sz="2200" smtClean="0"/>
              <a:t>Charges (TAC)</a:t>
            </a:r>
            <a:endParaRPr lang="en-US" sz="2200" dirty="0"/>
          </a:p>
        </c:rich>
      </c:tx>
      <c:layout>
        <c:manualLayout>
          <c:xMode val="edge"/>
          <c:yMode val="edge"/>
          <c:x val="0.200698761136135"/>
          <c:y val="0.00719444837841665"/>
        </c:manualLayout>
      </c:layout>
      <c:overlay val="0"/>
    </c:title>
    <c:autoTitleDeleted val="0"/>
    <c:plotArea>
      <c:layout/>
      <c:lineChart>
        <c:grouping val="standard"/>
        <c:varyColors val="0"/>
        <c:ser>
          <c:idx val="0"/>
          <c:order val="0"/>
          <c:tx>
            <c:strRef>
              <c:f>Sheet1!$D$3</c:f>
              <c:strCache>
                <c:ptCount val="1"/>
                <c:pt idx="0">
                  <c:v>Potential Future Stranded Costs</c:v>
                </c:pt>
              </c:strCache>
            </c:strRef>
          </c:tx>
          <c:spPr>
            <a:ln w="76200">
              <a:solidFill>
                <a:srgbClr val="FFC000"/>
              </a:solidFill>
            </a:ln>
          </c:spPr>
          <c:marker>
            <c:symbol val="none"/>
          </c:marker>
          <c:cat>
            <c:numRef>
              <c:f>Sheet1!$E$2:$AC$2</c:f>
              <c:numCache>
                <c:formatCode>General</c:formatCode>
                <c:ptCount val="25"/>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numCache>
            </c:numRef>
          </c:cat>
          <c:val>
            <c:numRef>
              <c:f>Sheet1!$E$3:$AC$3</c:f>
              <c:numCache>
                <c:formatCode>General</c:formatCode>
                <c:ptCount val="25"/>
                <c:pt idx="0">
                  <c:v>1.1</c:v>
                </c:pt>
                <c:pt idx="1">
                  <c:v>1.174000000000003</c:v>
                </c:pt>
                <c:pt idx="2">
                  <c:v>1.248</c:v>
                </c:pt>
                <c:pt idx="3">
                  <c:v>1.322</c:v>
                </c:pt>
                <c:pt idx="4">
                  <c:v>1.396000000000002</c:v>
                </c:pt>
                <c:pt idx="5">
                  <c:v>1.47</c:v>
                </c:pt>
                <c:pt idx="6">
                  <c:v>1.544</c:v>
                </c:pt>
                <c:pt idx="7">
                  <c:v>1.618</c:v>
                </c:pt>
                <c:pt idx="8">
                  <c:v>1.692000000000003</c:v>
                </c:pt>
                <c:pt idx="9">
                  <c:v>1.766000000000001</c:v>
                </c:pt>
                <c:pt idx="10">
                  <c:v>1.840000000000001</c:v>
                </c:pt>
                <c:pt idx="11">
                  <c:v>1.914000000000002</c:v>
                </c:pt>
                <c:pt idx="12">
                  <c:v>1.988000000000003</c:v>
                </c:pt>
                <c:pt idx="13">
                  <c:v>2.062000000000001</c:v>
                </c:pt>
                <c:pt idx="14">
                  <c:v>2.136</c:v>
                </c:pt>
                <c:pt idx="15">
                  <c:v>2.21</c:v>
                </c:pt>
                <c:pt idx="16">
                  <c:v>2.284000000000001</c:v>
                </c:pt>
                <c:pt idx="17">
                  <c:v>2.358</c:v>
                </c:pt>
                <c:pt idx="18">
                  <c:v>2.431999999999998</c:v>
                </c:pt>
                <c:pt idx="19">
                  <c:v>2.506</c:v>
                </c:pt>
                <c:pt idx="20">
                  <c:v>2.579999999999999</c:v>
                </c:pt>
                <c:pt idx="21">
                  <c:v>2.653999999999999</c:v>
                </c:pt>
                <c:pt idx="22">
                  <c:v>2.728</c:v>
                </c:pt>
                <c:pt idx="23">
                  <c:v>2.801999999999999</c:v>
                </c:pt>
                <c:pt idx="24">
                  <c:v>2.875999999999998</c:v>
                </c:pt>
              </c:numCache>
            </c:numRef>
          </c:val>
          <c:smooth val="0"/>
        </c:ser>
        <c:ser>
          <c:idx val="1"/>
          <c:order val="1"/>
          <c:tx>
            <c:strRef>
              <c:f>Sheet1!$D$4</c:f>
              <c:strCache>
                <c:ptCount val="1"/>
                <c:pt idx="0">
                  <c:v>TACo Depreciation + O &amp; M</c:v>
                </c:pt>
              </c:strCache>
            </c:strRef>
          </c:tx>
          <c:spPr>
            <a:ln w="76200">
              <a:solidFill>
                <a:srgbClr val="00B0F0"/>
              </a:solidFill>
            </a:ln>
          </c:spPr>
          <c:marker>
            <c:symbol val="none"/>
          </c:marker>
          <c:cat>
            <c:numRef>
              <c:f>Sheet1!$E$2:$AC$2</c:f>
              <c:numCache>
                <c:formatCode>General</c:formatCode>
                <c:ptCount val="25"/>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numCache>
            </c:numRef>
          </c:cat>
          <c:val>
            <c:numRef>
              <c:f>Sheet1!$E$4:$AC$4</c:f>
              <c:numCache>
                <c:formatCode>General</c:formatCode>
                <c:ptCount val="25"/>
                <c:pt idx="0">
                  <c:v>1.1</c:v>
                </c:pt>
                <c:pt idx="1">
                  <c:v>1.047</c:v>
                </c:pt>
                <c:pt idx="2">
                  <c:v>0.994</c:v>
                </c:pt>
                <c:pt idx="3">
                  <c:v>0.941000000000001</c:v>
                </c:pt>
                <c:pt idx="4">
                  <c:v>0.888</c:v>
                </c:pt>
                <c:pt idx="5">
                  <c:v>0.835000000000001</c:v>
                </c:pt>
                <c:pt idx="6">
                  <c:v>0.782</c:v>
                </c:pt>
                <c:pt idx="7">
                  <c:v>0.729000000000001</c:v>
                </c:pt>
                <c:pt idx="8">
                  <c:v>0.676000000000002</c:v>
                </c:pt>
                <c:pt idx="9">
                  <c:v>0.623000000000001</c:v>
                </c:pt>
                <c:pt idx="10">
                  <c:v>0.57</c:v>
                </c:pt>
                <c:pt idx="11">
                  <c:v>0.517</c:v>
                </c:pt>
                <c:pt idx="12">
                  <c:v>0.464</c:v>
                </c:pt>
                <c:pt idx="13">
                  <c:v>0.411</c:v>
                </c:pt>
                <c:pt idx="14">
                  <c:v>0.358</c:v>
                </c:pt>
                <c:pt idx="15">
                  <c:v>0.305</c:v>
                </c:pt>
                <c:pt idx="16">
                  <c:v>0.252</c:v>
                </c:pt>
                <c:pt idx="17">
                  <c:v>0.199</c:v>
                </c:pt>
                <c:pt idx="18">
                  <c:v>0.146</c:v>
                </c:pt>
                <c:pt idx="19">
                  <c:v>0.1</c:v>
                </c:pt>
                <c:pt idx="20">
                  <c:v>0.1</c:v>
                </c:pt>
                <c:pt idx="21">
                  <c:v>0.1</c:v>
                </c:pt>
                <c:pt idx="22">
                  <c:v>0.1</c:v>
                </c:pt>
                <c:pt idx="23">
                  <c:v>0.1</c:v>
                </c:pt>
                <c:pt idx="24">
                  <c:v>0.1</c:v>
                </c:pt>
              </c:numCache>
            </c:numRef>
          </c:val>
          <c:smooth val="0"/>
        </c:ser>
        <c:dLbls>
          <c:showLegendKey val="0"/>
          <c:showVal val="0"/>
          <c:showCatName val="0"/>
          <c:showSerName val="0"/>
          <c:showPercent val="0"/>
          <c:showBubbleSize val="0"/>
        </c:dLbls>
        <c:marker val="1"/>
        <c:smooth val="0"/>
        <c:axId val="2111616568"/>
        <c:axId val="2111622200"/>
      </c:lineChart>
      <c:catAx>
        <c:axId val="2111616568"/>
        <c:scaling>
          <c:orientation val="minMax"/>
        </c:scaling>
        <c:delete val="0"/>
        <c:axPos val="b"/>
        <c:title>
          <c:tx>
            <c:rich>
              <a:bodyPr/>
              <a:lstStyle/>
              <a:p>
                <a:pPr>
                  <a:defRPr b="0">
                    <a:latin typeface="Arial" pitchFamily="34" charset="0"/>
                    <a:cs typeface="Arial" pitchFamily="34" charset="0"/>
                  </a:defRPr>
                </a:pPr>
                <a:r>
                  <a:rPr lang="en-US" b="0">
                    <a:latin typeface="Arial" pitchFamily="34" charset="0"/>
                    <a:cs typeface="Arial" pitchFamily="34" charset="0"/>
                  </a:rPr>
                  <a:t>Year</a:t>
                </a:r>
              </a:p>
            </c:rich>
          </c:tx>
          <c:layout>
            <c:manualLayout>
              <c:xMode val="edge"/>
              <c:yMode val="edge"/>
              <c:x val="0.511003148196805"/>
              <c:y val="0.948439786621347"/>
            </c:manualLayout>
          </c:layout>
          <c:overlay val="0"/>
        </c:title>
        <c:numFmt formatCode="General" sourceLinked="1"/>
        <c:majorTickMark val="none"/>
        <c:minorTickMark val="none"/>
        <c:tickLblPos val="nextTo"/>
        <c:txPr>
          <a:bodyPr/>
          <a:lstStyle/>
          <a:p>
            <a:pPr>
              <a:defRPr sz="1200">
                <a:latin typeface="Arial" pitchFamily="34" charset="0"/>
                <a:cs typeface="Arial" pitchFamily="34" charset="0"/>
              </a:defRPr>
            </a:pPr>
            <a:endParaRPr lang="en-US"/>
          </a:p>
        </c:txPr>
        <c:crossAx val="2111622200"/>
        <c:crosses val="autoZero"/>
        <c:auto val="1"/>
        <c:lblAlgn val="ctr"/>
        <c:lblOffset val="100"/>
        <c:noMultiLvlLbl val="0"/>
      </c:catAx>
      <c:valAx>
        <c:axId val="2111622200"/>
        <c:scaling>
          <c:orientation val="minMax"/>
          <c:max val="3.0"/>
        </c:scaling>
        <c:delete val="0"/>
        <c:axPos val="l"/>
        <c:majorGridlines>
          <c:spPr>
            <a:ln>
              <a:noFill/>
            </a:ln>
          </c:spPr>
        </c:majorGridlines>
        <c:title>
          <c:tx>
            <c:rich>
              <a:bodyPr rot="-5400000" vert="horz"/>
              <a:lstStyle/>
              <a:p>
                <a:pPr>
                  <a:defRPr sz="1600"/>
                </a:pPr>
                <a:r>
                  <a:rPr lang="en-US" sz="1600" b="0" dirty="0" smtClean="0">
                    <a:latin typeface="Arial" pitchFamily="34" charset="0"/>
                    <a:cs typeface="Arial" pitchFamily="34" charset="0"/>
                  </a:rPr>
                  <a:t>Cents/kWh</a:t>
                </a:r>
                <a:endParaRPr lang="en-US" sz="1600" b="0" dirty="0">
                  <a:latin typeface="Arial" pitchFamily="34" charset="0"/>
                  <a:cs typeface="Arial" pitchFamily="34" charset="0"/>
                </a:endParaRPr>
              </a:p>
            </c:rich>
          </c:tx>
          <c:layout/>
          <c:overlay val="0"/>
        </c:title>
        <c:numFmt formatCode="General" sourceLinked="1"/>
        <c:majorTickMark val="none"/>
        <c:minorTickMark val="none"/>
        <c:tickLblPos val="nextTo"/>
        <c:spPr>
          <a:ln w="9525">
            <a:noFill/>
          </a:ln>
        </c:spPr>
        <c:txPr>
          <a:bodyPr/>
          <a:lstStyle/>
          <a:p>
            <a:pPr>
              <a:defRPr sz="1400">
                <a:latin typeface="Arial" pitchFamily="34" charset="0"/>
                <a:cs typeface="Arial" pitchFamily="34" charset="0"/>
              </a:defRPr>
            </a:pPr>
            <a:endParaRPr lang="en-US"/>
          </a:p>
        </c:txPr>
        <c:crossAx val="2111616568"/>
        <c:crosses val="autoZero"/>
        <c:crossBetween val="between"/>
        <c:majorUnit val="1.0"/>
      </c:valAx>
      <c:spPr>
        <a:noFill/>
        <a:ln w="25400">
          <a:noFill/>
        </a:ln>
      </c:spPr>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u="sng" dirty="0"/>
              <a:t>German Solar PV Capacity Installed in 2010</a:t>
            </a:r>
          </a:p>
        </c:rich>
      </c:tx>
      <c:layout/>
      <c:overlay val="0"/>
      <c:spPr>
        <a:noFill/>
        <a:ln w="25400">
          <a:noFill/>
        </a:ln>
      </c:spPr>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16924978127734"/>
          <c:y val="0.122994652406419"/>
          <c:w val="0.856509623797025"/>
          <c:h val="0.783199590859965"/>
        </c:manualLayout>
      </c:layout>
      <c:bar3DChart>
        <c:barDir val="col"/>
        <c:grouping val="clustered"/>
        <c:varyColors val="0"/>
        <c:ser>
          <c:idx val="0"/>
          <c:order val="0"/>
          <c:invertIfNegative val="0"/>
          <c:cat>
            <c:strRef>
              <c:f>summary!$B$8:$B$12</c:f>
              <c:strCache>
                <c:ptCount val="5"/>
                <c:pt idx="0">
                  <c:v>up to 10 kW</c:v>
                </c:pt>
                <c:pt idx="1">
                  <c:v>10 to 30 kW</c:v>
                </c:pt>
                <c:pt idx="2">
                  <c:v>30 to 100 kW</c:v>
                </c:pt>
                <c:pt idx="3">
                  <c:v>100 kW to 1 MW</c:v>
                </c:pt>
                <c:pt idx="4">
                  <c:v>over 1 MW</c:v>
                </c:pt>
              </c:strCache>
            </c:strRef>
          </c:cat>
          <c:val>
            <c:numRef>
              <c:f>summary!$C$8:$C$12</c:f>
              <c:numCache>
                <c:formatCode>_(* #,##0_);_(* \(#,##0\);_(* "-"??_);_(@_)</c:formatCode>
                <c:ptCount val="5"/>
                <c:pt idx="0">
                  <c:v>688186.1510000275</c:v>
                </c:pt>
                <c:pt idx="1">
                  <c:v>1.92888567599999E6</c:v>
                </c:pt>
                <c:pt idx="2">
                  <c:v>1.72196895E6</c:v>
                </c:pt>
                <c:pt idx="3">
                  <c:v>1.665573724E6</c:v>
                </c:pt>
                <c:pt idx="4">
                  <c:v>1.403664866E6</c:v>
                </c:pt>
              </c:numCache>
            </c:numRef>
          </c:val>
        </c:ser>
        <c:dLbls>
          <c:showLegendKey val="0"/>
          <c:showVal val="0"/>
          <c:showCatName val="0"/>
          <c:showSerName val="0"/>
          <c:showPercent val="0"/>
          <c:showBubbleSize val="0"/>
        </c:dLbls>
        <c:gapWidth val="150"/>
        <c:shape val="box"/>
        <c:axId val="2114491816"/>
        <c:axId val="2114495032"/>
        <c:axId val="0"/>
      </c:bar3DChart>
      <c:catAx>
        <c:axId val="2114491816"/>
        <c:scaling>
          <c:orientation val="minMax"/>
        </c:scaling>
        <c:delete val="0"/>
        <c:axPos val="b"/>
        <c:numFmt formatCode="General" sourceLinked="1"/>
        <c:majorTickMark val="out"/>
        <c:minorTickMark val="none"/>
        <c:tickLblPos val="nextTo"/>
        <c:txPr>
          <a:bodyPr/>
          <a:lstStyle/>
          <a:p>
            <a:pPr>
              <a:defRPr sz="1400"/>
            </a:pPr>
            <a:endParaRPr lang="en-US"/>
          </a:p>
        </c:txPr>
        <c:crossAx val="2114495032"/>
        <c:crosses val="autoZero"/>
        <c:auto val="1"/>
        <c:lblAlgn val="ctr"/>
        <c:lblOffset val="100"/>
        <c:noMultiLvlLbl val="0"/>
      </c:catAx>
      <c:valAx>
        <c:axId val="2114495032"/>
        <c:scaling>
          <c:orientation val="minMax"/>
        </c:scaling>
        <c:delete val="0"/>
        <c:axPos val="l"/>
        <c:majorGridlines/>
        <c:title>
          <c:tx>
            <c:rich>
              <a:bodyPr rot="-5400000" vert="horz"/>
              <a:lstStyle/>
              <a:p>
                <a:pPr>
                  <a:defRPr sz="1200" b="0"/>
                </a:pPr>
                <a:r>
                  <a:rPr lang="en-US" sz="1600" b="0" dirty="0" smtClean="0"/>
                  <a:t>MW</a:t>
                </a:r>
                <a:endParaRPr lang="en-US" sz="1600" b="0" dirty="0"/>
              </a:p>
            </c:rich>
          </c:tx>
          <c:layout>
            <c:manualLayout>
              <c:xMode val="edge"/>
              <c:yMode val="edge"/>
              <c:x val="0.0244121828521435"/>
              <c:y val="0.519545433975925"/>
            </c:manualLayout>
          </c:layout>
          <c:overlay val="0"/>
          <c:spPr>
            <a:noFill/>
            <a:ln w="25400">
              <a:noFill/>
            </a:ln>
          </c:spPr>
        </c:title>
        <c:numFmt formatCode="_(* #,##0_);_(* \(#,##0\);_(* &quot;-&quot;??_);_(@_)" sourceLinked="1"/>
        <c:majorTickMark val="out"/>
        <c:minorTickMark val="none"/>
        <c:tickLblPos val="nextTo"/>
        <c:txPr>
          <a:bodyPr/>
          <a:lstStyle/>
          <a:p>
            <a:pPr>
              <a:defRPr sz="1400"/>
            </a:pPr>
            <a:endParaRPr lang="en-US"/>
          </a:p>
        </c:txPr>
        <c:crossAx val="2114491816"/>
        <c:crosses val="autoZero"/>
        <c:crossBetween val="between"/>
        <c:dispUnits>
          <c:builtInUnit val="thousands"/>
        </c:dispUnits>
      </c:valAx>
      <c:spPr>
        <a:noFill/>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u="sng" baseline="0" dirty="0" smtClean="0"/>
              <a:t>2014</a:t>
            </a:r>
            <a:endParaRPr lang="en-US" u="sng" dirty="0"/>
          </a:p>
        </c:rich>
      </c:tx>
      <c:layout/>
      <c:overlay val="0"/>
      <c:spPr>
        <a:noFill/>
        <a:ln w="19940">
          <a:noFill/>
        </a:ln>
      </c:spPr>
    </c:title>
    <c:autoTitleDeleted val="0"/>
    <c:plotArea>
      <c:layout>
        <c:manualLayout>
          <c:layoutTarget val="inner"/>
          <c:xMode val="edge"/>
          <c:yMode val="edge"/>
          <c:x val="0.202116665890136"/>
          <c:y val="0.177784951979592"/>
          <c:w val="0.595766901178773"/>
          <c:h val="0.779627116287919"/>
        </c:manualLayout>
      </c:layout>
      <c:pieChart>
        <c:varyColors val="1"/>
        <c:ser>
          <c:idx val="0"/>
          <c:order val="0"/>
          <c:tx>
            <c:strRef>
              <c:f>Sheet1!$B$1</c:f>
              <c:strCache>
                <c:ptCount val="1"/>
                <c:pt idx="0">
                  <c:v>31,000 MW capacity</c:v>
                </c:pt>
              </c:strCache>
            </c:strRef>
          </c:tx>
          <c:spPr>
            <a:solidFill>
              <a:srgbClr val="BBE0E3"/>
            </a:solidFill>
            <a:ln w="19940">
              <a:noFill/>
            </a:ln>
          </c:spPr>
          <c:dPt>
            <c:idx val="0"/>
            <c:bubble3D val="0"/>
            <c:spPr>
              <a:solidFill>
                <a:srgbClr val="FF9900"/>
              </a:solidFill>
              <a:ln w="19940">
                <a:noFill/>
              </a:ln>
            </c:spPr>
          </c:dPt>
          <c:dPt>
            <c:idx val="1"/>
            <c:bubble3D val="0"/>
            <c:spPr>
              <a:solidFill>
                <a:srgbClr val="1C8101"/>
              </a:solidFill>
              <a:ln w="19940">
                <a:noFill/>
              </a:ln>
            </c:spPr>
          </c:dPt>
          <c:dPt>
            <c:idx val="2"/>
            <c:bubble3D val="0"/>
            <c:spPr>
              <a:solidFill>
                <a:srgbClr val="606060"/>
              </a:solidFill>
              <a:ln w="19940">
                <a:noFill/>
              </a:ln>
            </c:spPr>
          </c:dPt>
          <c:dPt>
            <c:idx val="3"/>
            <c:bubble3D val="0"/>
            <c:spPr>
              <a:solidFill>
                <a:srgbClr val="0000CC"/>
              </a:solidFill>
              <a:ln w="19940">
                <a:noFill/>
              </a:ln>
            </c:spPr>
          </c:dPt>
          <c:cat>
            <c:strRef>
              <c:f>Sheet1!$A$2:$A$5</c:f>
              <c:strCache>
                <c:ptCount val="4"/>
                <c:pt idx="0">
                  <c:v>Nuclear</c:v>
                </c:pt>
                <c:pt idx="1">
                  <c:v>Renewable: Solar, wind, bio, landfill, etc.</c:v>
                </c:pt>
                <c:pt idx="2">
                  <c:v>Coal</c:v>
                </c:pt>
                <c:pt idx="3">
                  <c:v>Large Hydro</c:v>
                </c:pt>
              </c:strCache>
            </c:strRef>
          </c:cat>
          <c:val>
            <c:numRef>
              <c:f>Sheet1!$B$2:$B$5</c:f>
              <c:numCache>
                <c:formatCode>General</c:formatCode>
                <c:ptCount val="4"/>
                <c:pt idx="0">
                  <c:v>15.0</c:v>
                </c:pt>
                <c:pt idx="1">
                  <c:v>8.99</c:v>
                </c:pt>
                <c:pt idx="2">
                  <c:v>0.01</c:v>
                </c:pt>
                <c:pt idx="3">
                  <c:v>7.0</c:v>
                </c:pt>
              </c:numCache>
            </c:numRef>
          </c:val>
        </c:ser>
        <c:ser>
          <c:idx val="1"/>
          <c:order val="1"/>
          <c:tx>
            <c:strRef>
              <c:f>Sheet1!$B$1</c:f>
              <c:strCache>
                <c:ptCount val="1"/>
                <c:pt idx="0">
                  <c:v>31,000 MW capacity</c:v>
                </c:pt>
              </c:strCache>
            </c:strRef>
          </c:tx>
          <c:spPr>
            <a:solidFill>
              <a:srgbClr val="333399"/>
            </a:solidFill>
            <a:ln w="19940">
              <a:noFill/>
            </a:ln>
          </c:spPr>
          <c:dPt>
            <c:idx val="0"/>
            <c:bubble3D val="0"/>
            <c:spPr>
              <a:solidFill>
                <a:srgbClr val="FF9900"/>
              </a:solidFill>
              <a:ln w="19940">
                <a:noFill/>
              </a:ln>
            </c:spPr>
          </c:dPt>
          <c:dPt>
            <c:idx val="1"/>
            <c:bubble3D val="0"/>
            <c:spPr>
              <a:solidFill>
                <a:srgbClr val="1C8101"/>
              </a:solidFill>
              <a:ln w="19940">
                <a:noFill/>
              </a:ln>
            </c:spPr>
          </c:dPt>
          <c:dPt>
            <c:idx val="2"/>
            <c:bubble3D val="0"/>
            <c:spPr>
              <a:solidFill>
                <a:srgbClr val="606060"/>
              </a:solidFill>
              <a:ln w="19940">
                <a:noFill/>
              </a:ln>
            </c:spPr>
          </c:dPt>
          <c:dPt>
            <c:idx val="3"/>
            <c:bubble3D val="0"/>
            <c:spPr>
              <a:solidFill>
                <a:srgbClr val="0000CC"/>
              </a:solidFill>
              <a:ln w="19940">
                <a:noFill/>
              </a:ln>
            </c:spPr>
          </c:dPt>
          <c:cat>
            <c:strRef>
              <c:f>Sheet1!$A$2:$A$5</c:f>
              <c:strCache>
                <c:ptCount val="4"/>
                <c:pt idx="0">
                  <c:v>Nuclear</c:v>
                </c:pt>
                <c:pt idx="1">
                  <c:v>Renewable: Solar, wind, bio, landfill, etc.</c:v>
                </c:pt>
                <c:pt idx="2">
                  <c:v>Coal</c:v>
                </c:pt>
                <c:pt idx="3">
                  <c:v>Large Hydro</c:v>
                </c:pt>
              </c:strCache>
            </c:strRef>
          </c:cat>
          <c:val>
            <c:numRef>
              <c:f>Sheet1!$B$2:$B$5</c:f>
              <c:numCache>
                <c:formatCode>General</c:formatCode>
                <c:ptCount val="4"/>
                <c:pt idx="0">
                  <c:v>15.0</c:v>
                </c:pt>
                <c:pt idx="1">
                  <c:v>8.99</c:v>
                </c:pt>
                <c:pt idx="2">
                  <c:v>0.01</c:v>
                </c:pt>
                <c:pt idx="3">
                  <c:v>7.0</c:v>
                </c:pt>
              </c:numCache>
            </c:numRef>
          </c:val>
        </c:ser>
        <c:dLbls>
          <c:showLegendKey val="0"/>
          <c:showVal val="0"/>
          <c:showCatName val="0"/>
          <c:showSerName val="0"/>
          <c:showPercent val="0"/>
          <c:showBubbleSize val="0"/>
          <c:showLeaderLines val="0"/>
        </c:dLbls>
        <c:firstSliceAng val="0"/>
      </c:pieChart>
      <c:spPr>
        <a:noFill/>
        <a:ln w="19940">
          <a:noFill/>
        </a:ln>
      </c:spPr>
    </c:plotArea>
    <c:plotVisOnly val="1"/>
    <c:dispBlanksAs val="zero"/>
    <c:showDLblsOverMax val="0"/>
  </c:chart>
  <c:spPr>
    <a:solidFill>
      <a:srgbClr val="FFFFFF"/>
    </a:solidFill>
    <a:ln>
      <a:noFill/>
    </a:ln>
  </c:spPr>
  <c:txPr>
    <a:bodyPr/>
    <a:lstStyle/>
    <a:p>
      <a:pPr>
        <a:defRPr sz="1413"/>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u="sng"/>
            </a:pPr>
            <a:r>
              <a:rPr lang="en-US" u="sng" baseline="0" dirty="0" smtClean="0"/>
              <a:t>2009</a:t>
            </a:r>
            <a:endParaRPr lang="en-US" u="sng" dirty="0"/>
          </a:p>
        </c:rich>
      </c:tx>
      <c:layout>
        <c:manualLayout>
          <c:xMode val="edge"/>
          <c:yMode val="edge"/>
          <c:x val="0.241824781573483"/>
          <c:y val="0.0484257253078264"/>
        </c:manualLayout>
      </c:layout>
      <c:overlay val="0"/>
      <c:spPr>
        <a:noFill/>
        <a:ln w="19937">
          <a:noFill/>
        </a:ln>
      </c:spPr>
    </c:title>
    <c:autoTitleDeleted val="0"/>
    <c:plotArea>
      <c:layout>
        <c:manualLayout>
          <c:layoutTarget val="inner"/>
          <c:xMode val="edge"/>
          <c:yMode val="edge"/>
          <c:x val="0.0722704149187598"/>
          <c:y val="0.16037186913505"/>
          <c:w val="0.506722307027729"/>
          <c:h val="0.633800618578664"/>
        </c:manualLayout>
      </c:layout>
      <c:pieChart>
        <c:varyColors val="1"/>
        <c:ser>
          <c:idx val="0"/>
          <c:order val="0"/>
          <c:tx>
            <c:strRef>
              <c:f>Sheet1!$B$1</c:f>
              <c:strCache>
                <c:ptCount val="1"/>
                <c:pt idx="0">
                  <c:v>31,000 MW capacity</c:v>
                </c:pt>
              </c:strCache>
            </c:strRef>
          </c:tx>
          <c:spPr>
            <a:solidFill>
              <a:srgbClr val="BBE0E3"/>
            </a:solidFill>
            <a:ln w="19937">
              <a:noFill/>
            </a:ln>
          </c:spPr>
          <c:dPt>
            <c:idx val="0"/>
            <c:bubble3D val="0"/>
            <c:spPr>
              <a:solidFill>
                <a:srgbClr val="FF9900"/>
              </a:solidFill>
              <a:ln w="19937">
                <a:noFill/>
              </a:ln>
            </c:spPr>
          </c:dPt>
          <c:dPt>
            <c:idx val="1"/>
            <c:bubble3D val="0"/>
            <c:spPr>
              <a:solidFill>
                <a:srgbClr val="1C8101"/>
              </a:solidFill>
              <a:ln w="19937">
                <a:noFill/>
              </a:ln>
            </c:spPr>
          </c:dPt>
          <c:dPt>
            <c:idx val="2"/>
            <c:bubble3D val="0"/>
            <c:spPr>
              <a:solidFill>
                <a:srgbClr val="606060"/>
              </a:solidFill>
              <a:ln w="19937">
                <a:noFill/>
              </a:ln>
            </c:spPr>
          </c:dPt>
          <c:dPt>
            <c:idx val="3"/>
            <c:bubble3D val="0"/>
            <c:spPr>
              <a:solidFill>
                <a:srgbClr val="0000CC"/>
              </a:solidFill>
              <a:ln w="19937">
                <a:noFill/>
              </a:ln>
            </c:spPr>
          </c:dPt>
          <c:cat>
            <c:strRef>
              <c:f>Sheet1!$A$2:$A$5</c:f>
              <c:strCache>
                <c:ptCount val="4"/>
                <c:pt idx="0">
                  <c:v>Nuclear</c:v>
                </c:pt>
                <c:pt idx="1">
                  <c:v>Renewable: Solar, wind, bio, landfill, etc.</c:v>
                </c:pt>
                <c:pt idx="2">
                  <c:v>Coal</c:v>
                </c:pt>
                <c:pt idx="3">
                  <c:v>Large Hydro</c:v>
                </c:pt>
              </c:strCache>
            </c:strRef>
          </c:cat>
          <c:val>
            <c:numRef>
              <c:f>Sheet1!$B$2:$B$5</c:f>
              <c:numCache>
                <c:formatCode>General</c:formatCode>
                <c:ptCount val="4"/>
                <c:pt idx="0">
                  <c:v>15.0</c:v>
                </c:pt>
                <c:pt idx="1">
                  <c:v>3.0</c:v>
                </c:pt>
                <c:pt idx="2">
                  <c:v>6.0</c:v>
                </c:pt>
                <c:pt idx="3">
                  <c:v>7.0</c:v>
                </c:pt>
              </c:numCache>
            </c:numRef>
          </c:val>
        </c:ser>
        <c:ser>
          <c:idx val="1"/>
          <c:order val="1"/>
          <c:tx>
            <c:strRef>
              <c:f>Sheet1!$B$1</c:f>
              <c:strCache>
                <c:ptCount val="1"/>
                <c:pt idx="0">
                  <c:v>31,000 MW capacity</c:v>
                </c:pt>
              </c:strCache>
            </c:strRef>
          </c:tx>
          <c:spPr>
            <a:solidFill>
              <a:srgbClr val="333399"/>
            </a:solidFill>
            <a:ln w="19937">
              <a:noFill/>
            </a:ln>
          </c:spPr>
          <c:dPt>
            <c:idx val="0"/>
            <c:bubble3D val="0"/>
            <c:spPr>
              <a:solidFill>
                <a:srgbClr val="FF9900"/>
              </a:solidFill>
              <a:ln w="19937">
                <a:noFill/>
              </a:ln>
            </c:spPr>
          </c:dPt>
          <c:dPt>
            <c:idx val="1"/>
            <c:bubble3D val="0"/>
            <c:spPr>
              <a:solidFill>
                <a:srgbClr val="1C8101"/>
              </a:solidFill>
              <a:ln w="19937">
                <a:noFill/>
              </a:ln>
            </c:spPr>
          </c:dPt>
          <c:dPt>
            <c:idx val="2"/>
            <c:bubble3D val="0"/>
            <c:spPr>
              <a:solidFill>
                <a:srgbClr val="606060"/>
              </a:solidFill>
              <a:ln w="19937">
                <a:noFill/>
              </a:ln>
            </c:spPr>
          </c:dPt>
          <c:dPt>
            <c:idx val="3"/>
            <c:bubble3D val="0"/>
            <c:spPr>
              <a:solidFill>
                <a:srgbClr val="0000CC"/>
              </a:solidFill>
              <a:ln w="19937">
                <a:noFill/>
              </a:ln>
            </c:spPr>
          </c:dPt>
          <c:cat>
            <c:strRef>
              <c:f>Sheet1!$A$2:$A$5</c:f>
              <c:strCache>
                <c:ptCount val="4"/>
                <c:pt idx="0">
                  <c:v>Nuclear</c:v>
                </c:pt>
                <c:pt idx="1">
                  <c:v>Renewable: Solar, wind, bio, landfill, etc.</c:v>
                </c:pt>
                <c:pt idx="2">
                  <c:v>Coal</c:v>
                </c:pt>
                <c:pt idx="3">
                  <c:v>Large Hydro</c:v>
                </c:pt>
              </c:strCache>
            </c:strRef>
          </c:cat>
          <c:val>
            <c:numRef>
              <c:f>Sheet1!$B$2:$B$5</c:f>
              <c:numCache>
                <c:formatCode>General</c:formatCode>
                <c:ptCount val="4"/>
                <c:pt idx="0">
                  <c:v>15.0</c:v>
                </c:pt>
                <c:pt idx="1">
                  <c:v>3.0</c:v>
                </c:pt>
                <c:pt idx="2">
                  <c:v>6.0</c:v>
                </c:pt>
                <c:pt idx="3">
                  <c:v>7.0</c:v>
                </c:pt>
              </c:numCache>
            </c:numRef>
          </c:val>
        </c:ser>
        <c:dLbls>
          <c:showLegendKey val="0"/>
          <c:showVal val="0"/>
          <c:showCatName val="0"/>
          <c:showSerName val="0"/>
          <c:showPercent val="0"/>
          <c:showBubbleSize val="0"/>
          <c:showLeaderLines val="0"/>
        </c:dLbls>
        <c:firstSliceAng val="0"/>
      </c:pieChart>
      <c:spPr>
        <a:noFill/>
        <a:ln w="19937">
          <a:noFill/>
        </a:ln>
      </c:spPr>
    </c:plotArea>
    <c:plotVisOnly val="1"/>
    <c:dispBlanksAs val="zero"/>
    <c:showDLblsOverMax val="0"/>
  </c:chart>
  <c:spPr>
    <a:noFill/>
    <a:ln>
      <a:noFill/>
    </a:ln>
  </c:spPr>
  <c:txPr>
    <a:bodyPr/>
    <a:lstStyle/>
    <a:p>
      <a:pPr>
        <a:defRPr sz="1413"/>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525" b="1" i="0" u="none" strike="noStrike" baseline="0">
                <a:solidFill>
                  <a:srgbClr val="000000"/>
                </a:solidFill>
                <a:latin typeface="Arial"/>
                <a:ea typeface="Arial"/>
                <a:cs typeface="Arial"/>
              </a:defRPr>
            </a:pPr>
            <a:r>
              <a:rPr lang="en-US" dirty="0"/>
              <a:t>GRU </a:t>
            </a:r>
            <a:r>
              <a:rPr lang="en-US" dirty="0" smtClean="0"/>
              <a:t>Cumulative Installed Solar</a:t>
            </a:r>
            <a:endParaRPr lang="en-US" dirty="0"/>
          </a:p>
        </c:rich>
      </c:tx>
      <c:layout>
        <c:manualLayout>
          <c:xMode val="edge"/>
          <c:yMode val="edge"/>
          <c:x val="0.260273969250347"/>
          <c:y val="0.0"/>
        </c:manualLayout>
      </c:layout>
      <c:overlay val="0"/>
      <c:spPr>
        <a:noFill/>
        <a:ln w="25400">
          <a:noFill/>
        </a:ln>
      </c:spPr>
    </c:title>
    <c:autoTitleDeleted val="0"/>
    <c:plotArea>
      <c:layout>
        <c:manualLayout>
          <c:layoutTarget val="inner"/>
          <c:xMode val="edge"/>
          <c:yMode val="edge"/>
          <c:x val="0.128589014357442"/>
          <c:y val="0.109784341395743"/>
          <c:w val="0.81767024462694"/>
          <c:h val="0.770145310435931"/>
        </c:manualLayout>
      </c:layout>
      <c:areaChart>
        <c:grouping val="standard"/>
        <c:varyColors val="0"/>
        <c:ser>
          <c:idx val="0"/>
          <c:order val="0"/>
          <c:tx>
            <c:v>GRU Installed Solar Capacity After October 2008</c:v>
          </c:tx>
          <c:spPr>
            <a:solidFill>
              <a:srgbClr val="00B0F0"/>
            </a:solidFill>
            <a:ln w="38100">
              <a:solidFill>
                <a:srgbClr val="000080"/>
              </a:solidFill>
              <a:prstDash val="solid"/>
            </a:ln>
          </c:spPr>
          <c:dLbls>
            <c:dLbl>
              <c:idx val="0"/>
              <c:delete val="1"/>
            </c:dLbl>
            <c:dLbl>
              <c:idx val="1"/>
              <c:delete val="1"/>
            </c:dLbl>
            <c:dLbl>
              <c:idx val="2"/>
              <c:delete val="1"/>
            </c:dLbl>
            <c:dLbl>
              <c:idx val="3"/>
              <c:delete val="1"/>
            </c:dLbl>
            <c:dLbl>
              <c:idx val="4"/>
              <c:delete val="1"/>
            </c:dLbl>
            <c:dLbl>
              <c:idx val="5"/>
              <c:delete val="1"/>
            </c:dLbl>
            <c:dLbl>
              <c:idx val="6"/>
              <c:delete val="1"/>
            </c:dLbl>
            <c:dLbl>
              <c:idx val="7"/>
              <c:layout>
                <c:manualLayout>
                  <c:x val="-0.0130402567331699"/>
                  <c:y val="-0.0627947362744041"/>
                </c:manualLayout>
              </c:layout>
              <c:tx>
                <c:rich>
                  <a:bodyPr/>
                  <a:lstStyle/>
                  <a:p>
                    <a:r>
                      <a:rPr lang="en-US"/>
                      <a:t>328 kW</a:t>
                    </a:r>
                  </a:p>
                </c:rich>
              </c:tx>
              <c:showLegendKey val="0"/>
              <c:showVal val="0"/>
              <c:showCatName val="0"/>
              <c:showSerName val="0"/>
              <c:showPercent val="0"/>
              <c:showBubbleSize val="0"/>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layout>
                <c:manualLayout>
                  <c:x val="0.117961252751706"/>
                  <c:y val="-0.622567389880392"/>
                </c:manualLayout>
              </c:layout>
              <c:tx>
                <c:rich>
                  <a:bodyPr/>
                  <a:lstStyle/>
                  <a:p>
                    <a:r>
                      <a:rPr lang="en-US" dirty="0"/>
                      <a:t>11,456</a:t>
                    </a:r>
                    <a:r>
                      <a:rPr lang="en-US" baseline="0" dirty="0"/>
                      <a:t> </a:t>
                    </a:r>
                    <a:r>
                      <a:rPr lang="en-US" baseline="0" dirty="0" smtClean="0"/>
                      <a:t>kW</a:t>
                    </a:r>
                    <a:endParaRPr lang="en-US" dirty="0"/>
                  </a:p>
                </c:rich>
              </c:tx>
              <c:showLegendKey val="0"/>
              <c:showVal val="0"/>
              <c:showCatName val="0"/>
              <c:showSerName val="0"/>
              <c:showPercent val="0"/>
              <c:showBubbleSize val="0"/>
            </c:dLbl>
            <c:dLbl>
              <c:idx val="17"/>
              <c:delete val="1"/>
            </c:dLbl>
            <c:dLbl>
              <c:idx val="18"/>
              <c:delete val="1"/>
            </c:dLbl>
            <c:dLbl>
              <c:idx val="19"/>
              <c:delete val="1"/>
            </c:dLbl>
            <c:dLbl>
              <c:idx val="20"/>
              <c:delete val="1"/>
            </c:dLbl>
            <c:dLbl>
              <c:idx val="21"/>
              <c:delete val="1"/>
            </c:dLbl>
            <c:spPr>
              <a:noFill/>
              <a:ln w="25400">
                <a:noFill/>
              </a:ln>
            </c:spPr>
            <c:txPr>
              <a:bodyPr/>
              <a:lstStyle/>
              <a:p>
                <a:pPr>
                  <a:defRPr sz="18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Data!$A$3:$A$24</c:f>
              <c:numCache>
                <c:formatCode>m/d/yyyy</c:formatCode>
                <c:ptCount val="22"/>
                <c:pt idx="0">
                  <c:v>39083.0</c:v>
                </c:pt>
                <c:pt idx="1">
                  <c:v>39173.0</c:v>
                </c:pt>
                <c:pt idx="2">
                  <c:v>39264.0</c:v>
                </c:pt>
                <c:pt idx="3">
                  <c:v>39356.0</c:v>
                </c:pt>
                <c:pt idx="4">
                  <c:v>39448.0</c:v>
                </c:pt>
                <c:pt idx="5">
                  <c:v>39539.0</c:v>
                </c:pt>
                <c:pt idx="6">
                  <c:v>39630.0</c:v>
                </c:pt>
                <c:pt idx="7">
                  <c:v>39722.0</c:v>
                </c:pt>
                <c:pt idx="8">
                  <c:v>39814.0</c:v>
                </c:pt>
                <c:pt idx="9">
                  <c:v>39904.0</c:v>
                </c:pt>
                <c:pt idx="10">
                  <c:v>39995.0</c:v>
                </c:pt>
                <c:pt idx="11">
                  <c:v>40087.0</c:v>
                </c:pt>
                <c:pt idx="12">
                  <c:v>40179.0</c:v>
                </c:pt>
                <c:pt idx="13">
                  <c:v>40269.0</c:v>
                </c:pt>
                <c:pt idx="14">
                  <c:v>40360.0</c:v>
                </c:pt>
                <c:pt idx="15">
                  <c:v>40452.0</c:v>
                </c:pt>
                <c:pt idx="16">
                  <c:v>40544.0</c:v>
                </c:pt>
                <c:pt idx="17">
                  <c:v>40634.0</c:v>
                </c:pt>
                <c:pt idx="18">
                  <c:v>40725.0</c:v>
                </c:pt>
                <c:pt idx="19">
                  <c:v>40817.0</c:v>
                </c:pt>
                <c:pt idx="20">
                  <c:v>40909.0</c:v>
                </c:pt>
                <c:pt idx="21">
                  <c:v>41000.0</c:v>
                </c:pt>
              </c:numCache>
            </c:numRef>
          </c:cat>
          <c:val>
            <c:numRef>
              <c:f>Data!$G$3:$G$24</c:f>
              <c:numCache>
                <c:formatCode>#,##0.000</c:formatCode>
                <c:ptCount val="22"/>
                <c:pt idx="0">
                  <c:v>25.68</c:v>
                </c:pt>
                <c:pt idx="1">
                  <c:v>35.68</c:v>
                </c:pt>
                <c:pt idx="2">
                  <c:v>49.19000000000001</c:v>
                </c:pt>
                <c:pt idx="3">
                  <c:v>52.19000000000001</c:v>
                </c:pt>
                <c:pt idx="4">
                  <c:v>133.5</c:v>
                </c:pt>
                <c:pt idx="5">
                  <c:v>230.75</c:v>
                </c:pt>
                <c:pt idx="6">
                  <c:v>286.2299999999995</c:v>
                </c:pt>
                <c:pt idx="7">
                  <c:v>328.87</c:v>
                </c:pt>
                <c:pt idx="8">
                  <c:v>483.797999999999</c:v>
                </c:pt>
                <c:pt idx="9">
                  <c:v>717.5579999999983</c:v>
                </c:pt>
                <c:pt idx="10">
                  <c:v>904.7940000000005</c:v>
                </c:pt>
                <c:pt idx="11">
                  <c:v>1493.329</c:v>
                </c:pt>
                <c:pt idx="12">
                  <c:v>1605.599</c:v>
                </c:pt>
                <c:pt idx="13">
                  <c:v>1700.135</c:v>
                </c:pt>
                <c:pt idx="14">
                  <c:v>2152.925</c:v>
                </c:pt>
                <c:pt idx="15">
                  <c:v>2196.188999999995</c:v>
                </c:pt>
                <c:pt idx="16">
                  <c:v>4390.084</c:v>
                </c:pt>
                <c:pt idx="17">
                  <c:v>4913.905</c:v>
                </c:pt>
                <c:pt idx="18">
                  <c:v>7727.842000000002</c:v>
                </c:pt>
                <c:pt idx="19">
                  <c:v>8389.441999999981</c:v>
                </c:pt>
                <c:pt idx="20">
                  <c:v>10447.572</c:v>
                </c:pt>
                <c:pt idx="21">
                  <c:v>11456.252</c:v>
                </c:pt>
              </c:numCache>
            </c:numRef>
          </c:val>
        </c:ser>
        <c:ser>
          <c:idx val="1"/>
          <c:order val="1"/>
          <c:tx>
            <c:v>GRU Installed Solar Capacity Before October 2008</c:v>
          </c:tx>
          <c:spPr>
            <a:solidFill>
              <a:srgbClr val="FFFF00"/>
            </a:solidFill>
            <a:ln w="12700">
              <a:solidFill>
                <a:srgbClr val="000000"/>
              </a:solidFill>
              <a:prstDash val="solid"/>
            </a:ln>
          </c:spPr>
          <c:cat>
            <c:numRef>
              <c:f>Data!$A$3:$A$24</c:f>
              <c:numCache>
                <c:formatCode>m/d/yyyy</c:formatCode>
                <c:ptCount val="22"/>
                <c:pt idx="0">
                  <c:v>39083.0</c:v>
                </c:pt>
                <c:pt idx="1">
                  <c:v>39173.0</c:v>
                </c:pt>
                <c:pt idx="2">
                  <c:v>39264.0</c:v>
                </c:pt>
                <c:pt idx="3">
                  <c:v>39356.0</c:v>
                </c:pt>
                <c:pt idx="4">
                  <c:v>39448.0</c:v>
                </c:pt>
                <c:pt idx="5">
                  <c:v>39539.0</c:v>
                </c:pt>
                <c:pt idx="6">
                  <c:v>39630.0</c:v>
                </c:pt>
                <c:pt idx="7">
                  <c:v>39722.0</c:v>
                </c:pt>
                <c:pt idx="8">
                  <c:v>39814.0</c:v>
                </c:pt>
                <c:pt idx="9">
                  <c:v>39904.0</c:v>
                </c:pt>
                <c:pt idx="10">
                  <c:v>39995.0</c:v>
                </c:pt>
                <c:pt idx="11">
                  <c:v>40087.0</c:v>
                </c:pt>
                <c:pt idx="12">
                  <c:v>40179.0</c:v>
                </c:pt>
                <c:pt idx="13">
                  <c:v>40269.0</c:v>
                </c:pt>
                <c:pt idx="14">
                  <c:v>40360.0</c:v>
                </c:pt>
                <c:pt idx="15">
                  <c:v>40452.0</c:v>
                </c:pt>
                <c:pt idx="16">
                  <c:v>40544.0</c:v>
                </c:pt>
                <c:pt idx="17">
                  <c:v>40634.0</c:v>
                </c:pt>
                <c:pt idx="18">
                  <c:v>40725.0</c:v>
                </c:pt>
                <c:pt idx="19">
                  <c:v>40817.0</c:v>
                </c:pt>
                <c:pt idx="20">
                  <c:v>40909.0</c:v>
                </c:pt>
                <c:pt idx="21">
                  <c:v>41000.0</c:v>
                </c:pt>
              </c:numCache>
            </c:numRef>
          </c:cat>
          <c:val>
            <c:numRef>
              <c:f>Data!$G$3:$G$10</c:f>
              <c:numCache>
                <c:formatCode>#,##0.000</c:formatCode>
                <c:ptCount val="8"/>
                <c:pt idx="0">
                  <c:v>25.68</c:v>
                </c:pt>
                <c:pt idx="1">
                  <c:v>35.68</c:v>
                </c:pt>
                <c:pt idx="2">
                  <c:v>49.19000000000001</c:v>
                </c:pt>
                <c:pt idx="3">
                  <c:v>52.19000000000001</c:v>
                </c:pt>
                <c:pt idx="4">
                  <c:v>133.5</c:v>
                </c:pt>
                <c:pt idx="5">
                  <c:v>230.75</c:v>
                </c:pt>
                <c:pt idx="6">
                  <c:v>286.2299999999995</c:v>
                </c:pt>
                <c:pt idx="7">
                  <c:v>328.87</c:v>
                </c:pt>
              </c:numCache>
            </c:numRef>
          </c:val>
        </c:ser>
        <c:dLbls>
          <c:showLegendKey val="0"/>
          <c:showVal val="0"/>
          <c:showCatName val="0"/>
          <c:showSerName val="0"/>
          <c:showPercent val="0"/>
          <c:showBubbleSize val="0"/>
        </c:dLbls>
        <c:axId val="2114762504"/>
        <c:axId val="2114765928"/>
      </c:areaChart>
      <c:dateAx>
        <c:axId val="2114762504"/>
        <c:scaling>
          <c:orientation val="minMax"/>
        </c:scaling>
        <c:delete val="0"/>
        <c:axPos val="b"/>
        <c:numFmt formatCode="mmm\-yy" sourceLinked="0"/>
        <c:majorTickMark val="out"/>
        <c:minorTickMark val="none"/>
        <c:tickLblPos val="nextTo"/>
        <c:spPr>
          <a:ln w="3175">
            <a:solidFill>
              <a:srgbClr val="000000"/>
            </a:solidFill>
            <a:prstDash val="solid"/>
          </a:ln>
        </c:spPr>
        <c:txPr>
          <a:bodyPr rot="-1800000" vert="horz"/>
          <a:lstStyle/>
          <a:p>
            <a:pPr>
              <a:defRPr sz="1600" b="1" i="0" u="none" strike="noStrike" baseline="0">
                <a:solidFill>
                  <a:srgbClr val="000000"/>
                </a:solidFill>
                <a:latin typeface="Arial"/>
                <a:ea typeface="Arial"/>
                <a:cs typeface="Arial"/>
              </a:defRPr>
            </a:pPr>
            <a:endParaRPr lang="en-US"/>
          </a:p>
        </c:txPr>
        <c:crossAx val="2114765928"/>
        <c:crosses val="autoZero"/>
        <c:auto val="1"/>
        <c:lblOffset val="100"/>
        <c:baseTimeUnit val="months"/>
        <c:majorUnit val="3.0"/>
        <c:majorTimeUnit val="months"/>
        <c:minorUnit val="1.0"/>
        <c:minorTimeUnit val="months"/>
      </c:dateAx>
      <c:valAx>
        <c:axId val="2114765928"/>
        <c:scaling>
          <c:orientation val="minMax"/>
          <c:max val="12000.0"/>
        </c:scaling>
        <c:delete val="0"/>
        <c:axPos val="l"/>
        <c:title>
          <c:tx>
            <c:rich>
              <a:bodyPr/>
              <a:lstStyle/>
              <a:p>
                <a:pPr>
                  <a:defRPr sz="1600" b="1" i="0" u="none" strike="noStrike" baseline="0">
                    <a:solidFill>
                      <a:srgbClr val="000000"/>
                    </a:solidFill>
                    <a:latin typeface="Arial"/>
                    <a:ea typeface="Arial"/>
                    <a:cs typeface="Arial"/>
                  </a:defRPr>
                </a:pPr>
                <a:r>
                  <a:rPr lang="en-US" dirty="0" smtClean="0"/>
                  <a:t>kW</a:t>
                </a:r>
                <a:endParaRPr lang="en-US" dirty="0"/>
              </a:p>
            </c:rich>
          </c:tx>
          <c:layout>
            <c:manualLayout>
              <c:xMode val="edge"/>
              <c:yMode val="edge"/>
              <c:x val="0.0154747954131244"/>
              <c:y val="0.421462518019484"/>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350" b="1" i="0" u="none" strike="noStrike" baseline="0">
                <a:solidFill>
                  <a:srgbClr val="000000"/>
                </a:solidFill>
                <a:latin typeface="Arial"/>
                <a:ea typeface="Arial"/>
                <a:cs typeface="Arial"/>
              </a:defRPr>
            </a:pPr>
            <a:endParaRPr lang="en-US"/>
          </a:p>
        </c:txPr>
        <c:crossAx val="2114762504"/>
        <c:crosses val="autoZero"/>
        <c:crossBetween val="midCat"/>
      </c:valAx>
      <c:spPr>
        <a:solidFill>
          <a:schemeClr val="bg1"/>
        </a:solidFill>
        <a:ln w="25400">
          <a:noFill/>
        </a:ln>
      </c:spPr>
    </c:plotArea>
    <c:legend>
      <c:legendPos val="r"/>
      <c:layout>
        <c:manualLayout>
          <c:xMode val="edge"/>
          <c:yMode val="edge"/>
          <c:x val="0.151787693339402"/>
          <c:y val="0.491189192104412"/>
          <c:w val="0.379346707535684"/>
          <c:h val="0.208718668938313"/>
        </c:manualLayout>
      </c:layout>
      <c:overlay val="0"/>
      <c:spPr>
        <a:solidFill>
          <a:srgbClr val="FFFFFF"/>
        </a:solidFill>
        <a:ln w="38100">
          <a:pattFill prst="pct50">
            <a:fgClr>
              <a:srgbClr val="000000"/>
            </a:fgClr>
            <a:bgClr>
              <a:srgbClr val="FFFFFF"/>
            </a:bgClr>
          </a:pattFill>
          <a:prstDash val="solid"/>
        </a:ln>
      </c:spPr>
      <c:txPr>
        <a:bodyPr/>
        <a:lstStyle/>
        <a:p>
          <a:pPr>
            <a:defRPr sz="1470" b="1" i="0" u="none" strike="noStrike" baseline="0">
              <a:solidFill>
                <a:srgbClr val="000000"/>
              </a:solidFill>
              <a:latin typeface="Arial"/>
              <a:ea typeface="Arial"/>
              <a:cs typeface="Arial"/>
            </a:defRPr>
          </a:pPr>
          <a:endParaRPr lang="en-US"/>
        </a:p>
      </c:txPr>
    </c:legend>
    <c:plotVisOnly val="1"/>
    <c:dispBlanksAs val="zero"/>
    <c:showDLblsOverMax val="0"/>
  </c:chart>
  <c:spPr>
    <a:noFill/>
    <a:ln w="9525">
      <a:noFill/>
    </a:ln>
  </c:spPr>
  <c:txPr>
    <a:bodyPr/>
    <a:lstStyle/>
    <a:p>
      <a:pPr>
        <a:defRPr sz="105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CPV Cells % Installed Cost</a:t>
            </a:r>
          </a:p>
        </c:rich>
      </c:tx>
      <c:layout>
        <c:manualLayout>
          <c:xMode val="edge"/>
          <c:yMode val="edge"/>
          <c:x val="0.240093753403971"/>
          <c:y val="0.032282208898012"/>
        </c:manualLayout>
      </c:layout>
      <c:overlay val="0"/>
    </c:title>
    <c:autoTitleDeleted val="0"/>
    <c:plotArea>
      <c:layout/>
      <c:pieChart>
        <c:varyColors val="1"/>
        <c:ser>
          <c:idx val="0"/>
          <c:order val="0"/>
          <c:dPt>
            <c:idx val="0"/>
            <c:bubble3D val="0"/>
            <c:spPr>
              <a:solidFill>
                <a:srgbClr val="E8A102"/>
              </a:solidFill>
            </c:spPr>
          </c:dPt>
          <c:dPt>
            <c:idx val="1"/>
            <c:bubble3D val="0"/>
            <c:spPr>
              <a:solidFill>
                <a:schemeClr val="bg1">
                  <a:lumMod val="75000"/>
                </a:schemeClr>
              </a:solidFill>
            </c:spPr>
          </c:dPt>
          <c:dLbls>
            <c:txPr>
              <a:bodyPr/>
              <a:lstStyle/>
              <a:p>
                <a:pPr>
                  <a:defRPr sz="1800"/>
                </a:pPr>
                <a:endParaRPr lang="en-US"/>
              </a:p>
            </c:txPr>
            <c:showLegendKey val="0"/>
            <c:showVal val="0"/>
            <c:showCatName val="0"/>
            <c:showSerName val="0"/>
            <c:showPercent val="1"/>
            <c:showBubbleSize val="0"/>
            <c:showLeaderLines val="1"/>
          </c:dLbls>
          <c:cat>
            <c:strRef>
              <c:f>Sheet1!$F$13:$F$14</c:f>
              <c:strCache>
                <c:ptCount val="2"/>
                <c:pt idx="0">
                  <c:v>CPV Cells</c:v>
                </c:pt>
                <c:pt idx="1">
                  <c:v>Remainder</c:v>
                </c:pt>
              </c:strCache>
            </c:strRef>
          </c:cat>
          <c:val>
            <c:numRef>
              <c:f>Sheet1!$G$13:$G$14</c:f>
              <c:numCache>
                <c:formatCode>0%</c:formatCode>
                <c:ptCount val="2"/>
                <c:pt idx="0">
                  <c:v>0.1</c:v>
                </c:pt>
                <c:pt idx="1">
                  <c:v>0.9</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52708722666057"/>
          <c:y val="0.49889831473929"/>
          <c:w val="0.247291277333944"/>
          <c:h val="0.106137524982894"/>
        </c:manualLayout>
      </c:layout>
      <c:overlay val="0"/>
      <c:txPr>
        <a:bodyPr/>
        <a:lstStyle/>
        <a:p>
          <a:pPr>
            <a:defRPr sz="1400"/>
          </a:pPr>
          <a:endParaRPr lang="en-US"/>
        </a:p>
      </c:txPr>
    </c:legend>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74363697657059"/>
          <c:y val="0.035664346304538"/>
          <c:w val="0.548068217390258"/>
          <c:h val="0.839848865064663"/>
        </c:manualLayout>
      </c:layout>
      <c:barChart>
        <c:barDir val="col"/>
        <c:grouping val="stacked"/>
        <c:varyColors val="0"/>
        <c:ser>
          <c:idx val="0"/>
          <c:order val="0"/>
          <c:tx>
            <c:strRef>
              <c:f>Sheet1!$B$3</c:f>
              <c:strCache>
                <c:ptCount val="1"/>
                <c:pt idx="0">
                  <c:v>Base Energy</c:v>
                </c:pt>
              </c:strCache>
            </c:strRef>
          </c:tx>
          <c:spPr>
            <a:solidFill>
              <a:schemeClr val="accent6">
                <a:lumMod val="50000"/>
              </a:schemeClr>
            </a:solidFill>
          </c:spPr>
          <c:invertIfNegative val="0"/>
          <c:cat>
            <c:strRef>
              <c:f>Sheet1!$A$4</c:f>
              <c:strCache>
                <c:ptCount val="1"/>
                <c:pt idx="0">
                  <c:v>Value of Solar in Palo Alto (₵/kWh)</c:v>
                </c:pt>
              </c:strCache>
            </c:strRef>
          </c:cat>
          <c:val>
            <c:numRef>
              <c:f>Sheet1!$B$4</c:f>
              <c:numCache>
                <c:formatCode>General</c:formatCode>
                <c:ptCount val="1"/>
                <c:pt idx="0">
                  <c:v>7.04</c:v>
                </c:pt>
              </c:numCache>
            </c:numRef>
          </c:val>
        </c:ser>
        <c:ser>
          <c:idx val="1"/>
          <c:order val="1"/>
          <c:tx>
            <c:strRef>
              <c:f>Sheet1!$C$3</c:f>
              <c:strCache>
                <c:ptCount val="1"/>
                <c:pt idx="0">
                  <c:v>RPS Value</c:v>
                </c:pt>
              </c:strCache>
            </c:strRef>
          </c:tx>
          <c:spPr>
            <a:solidFill>
              <a:srgbClr val="00B050"/>
            </a:solidFill>
          </c:spPr>
          <c:invertIfNegative val="0"/>
          <c:cat>
            <c:strRef>
              <c:f>Sheet1!$A$4</c:f>
              <c:strCache>
                <c:ptCount val="1"/>
                <c:pt idx="0">
                  <c:v>Value of Solar in Palo Alto (₵/kWh)</c:v>
                </c:pt>
              </c:strCache>
            </c:strRef>
          </c:cat>
          <c:val>
            <c:numRef>
              <c:f>Sheet1!$C$4</c:f>
              <c:numCache>
                <c:formatCode>General</c:formatCode>
                <c:ptCount val="1"/>
                <c:pt idx="0">
                  <c:v>3.349999999999999</c:v>
                </c:pt>
              </c:numCache>
            </c:numRef>
          </c:val>
        </c:ser>
        <c:ser>
          <c:idx val="2"/>
          <c:order val="2"/>
          <c:tx>
            <c:strRef>
              <c:f>Sheet1!$D$3</c:f>
              <c:strCache>
                <c:ptCount val="1"/>
                <c:pt idx="0">
                  <c:v>Local Capacity</c:v>
                </c:pt>
              </c:strCache>
            </c:strRef>
          </c:tx>
          <c:spPr>
            <a:solidFill>
              <a:srgbClr val="0070C0"/>
            </a:solidFill>
          </c:spPr>
          <c:invertIfNegative val="0"/>
          <c:cat>
            <c:strRef>
              <c:f>Sheet1!$A$4</c:f>
              <c:strCache>
                <c:ptCount val="1"/>
                <c:pt idx="0">
                  <c:v>Value of Solar in Palo Alto (₵/kWh)</c:v>
                </c:pt>
              </c:strCache>
            </c:strRef>
          </c:cat>
          <c:val>
            <c:numRef>
              <c:f>Sheet1!$D$4</c:f>
              <c:numCache>
                <c:formatCode>General</c:formatCode>
                <c:ptCount val="1"/>
                <c:pt idx="0">
                  <c:v>0.6</c:v>
                </c:pt>
              </c:numCache>
            </c:numRef>
          </c:val>
        </c:ser>
        <c:ser>
          <c:idx val="3"/>
          <c:order val="3"/>
          <c:tx>
            <c:strRef>
              <c:f>Sheet1!$E$3</c:f>
              <c:strCache>
                <c:ptCount val="1"/>
                <c:pt idx="0">
                  <c:v>Transmission</c:v>
                </c:pt>
              </c:strCache>
            </c:strRef>
          </c:tx>
          <c:spPr>
            <a:solidFill>
              <a:srgbClr val="FF0000"/>
            </a:solidFill>
          </c:spPr>
          <c:invertIfNegative val="0"/>
          <c:cat>
            <c:strRef>
              <c:f>Sheet1!$A$4</c:f>
              <c:strCache>
                <c:ptCount val="1"/>
                <c:pt idx="0">
                  <c:v>Value of Solar in Palo Alto (₵/kWh)</c:v>
                </c:pt>
              </c:strCache>
            </c:strRef>
          </c:cat>
          <c:val>
            <c:numRef>
              <c:f>Sheet1!$E$4</c:f>
              <c:numCache>
                <c:formatCode>General</c:formatCode>
                <c:ptCount val="1"/>
                <c:pt idx="0">
                  <c:v>1.94</c:v>
                </c:pt>
              </c:numCache>
            </c:numRef>
          </c:val>
        </c:ser>
        <c:ser>
          <c:idx val="4"/>
          <c:order val="4"/>
          <c:tx>
            <c:strRef>
              <c:f>Sheet1!$F$3</c:f>
              <c:strCache>
                <c:ptCount val="1"/>
                <c:pt idx="0">
                  <c:v>T&amp;D Losses</c:v>
                </c:pt>
              </c:strCache>
            </c:strRef>
          </c:tx>
          <c:spPr>
            <a:solidFill>
              <a:srgbClr val="FFFF00"/>
            </a:solidFill>
          </c:spPr>
          <c:invertIfNegative val="0"/>
          <c:cat>
            <c:strRef>
              <c:f>Sheet1!$A$4</c:f>
              <c:strCache>
                <c:ptCount val="1"/>
                <c:pt idx="0">
                  <c:v>Value of Solar in Palo Alto (₵/kWh)</c:v>
                </c:pt>
              </c:strCache>
            </c:strRef>
          </c:cat>
          <c:val>
            <c:numRef>
              <c:f>Sheet1!$F$4</c:f>
              <c:numCache>
                <c:formatCode>General</c:formatCode>
                <c:ptCount val="1"/>
                <c:pt idx="0">
                  <c:v>0.62</c:v>
                </c:pt>
              </c:numCache>
            </c:numRef>
          </c:val>
        </c:ser>
        <c:ser>
          <c:idx val="5"/>
          <c:order val="5"/>
          <c:tx>
            <c:strRef>
              <c:f>Sheet1!$G$3</c:f>
              <c:strCache>
                <c:ptCount val="1"/>
                <c:pt idx="0">
                  <c:v>Premium</c:v>
                </c:pt>
              </c:strCache>
            </c:strRef>
          </c:tx>
          <c:spPr>
            <a:solidFill>
              <a:schemeClr val="bg1">
                <a:lumMod val="75000"/>
              </a:schemeClr>
            </a:solidFill>
          </c:spPr>
          <c:invertIfNegative val="0"/>
          <c:cat>
            <c:strRef>
              <c:f>Sheet1!$A$4</c:f>
              <c:strCache>
                <c:ptCount val="1"/>
                <c:pt idx="0">
                  <c:v>Value of Solar in Palo Alto (₵/kWh)</c:v>
                </c:pt>
              </c:strCache>
            </c:strRef>
          </c:cat>
          <c:val>
            <c:numRef>
              <c:f>Sheet1!$G$4</c:f>
              <c:numCache>
                <c:formatCode>General</c:formatCode>
                <c:ptCount val="1"/>
                <c:pt idx="0">
                  <c:v>0.45</c:v>
                </c:pt>
              </c:numCache>
            </c:numRef>
          </c:val>
        </c:ser>
        <c:dLbls>
          <c:showLegendKey val="0"/>
          <c:showVal val="0"/>
          <c:showCatName val="0"/>
          <c:showSerName val="0"/>
          <c:showPercent val="0"/>
          <c:showBubbleSize val="0"/>
        </c:dLbls>
        <c:gapWidth val="150"/>
        <c:overlap val="100"/>
        <c:axId val="2117218712"/>
        <c:axId val="2117221720"/>
      </c:barChart>
      <c:catAx>
        <c:axId val="2117218712"/>
        <c:scaling>
          <c:orientation val="minMax"/>
        </c:scaling>
        <c:delete val="0"/>
        <c:axPos val="b"/>
        <c:majorTickMark val="out"/>
        <c:minorTickMark val="none"/>
        <c:tickLblPos val="nextTo"/>
        <c:txPr>
          <a:bodyPr/>
          <a:lstStyle/>
          <a:p>
            <a:pPr>
              <a:defRPr sz="1600"/>
            </a:pPr>
            <a:endParaRPr lang="en-US"/>
          </a:p>
        </c:txPr>
        <c:crossAx val="2117221720"/>
        <c:crosses val="autoZero"/>
        <c:auto val="1"/>
        <c:lblAlgn val="ctr"/>
        <c:lblOffset val="100"/>
        <c:noMultiLvlLbl val="0"/>
      </c:catAx>
      <c:valAx>
        <c:axId val="2117221720"/>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2117218712"/>
        <c:crosses val="autoZero"/>
        <c:crossBetween val="between"/>
      </c:valAx>
    </c:plotArea>
    <c:legend>
      <c:legendPos val="r"/>
      <c:layout>
        <c:manualLayout>
          <c:xMode val="edge"/>
          <c:yMode val="edge"/>
          <c:x val="0.696161477521732"/>
          <c:y val="0.390774426036142"/>
          <c:w val="0.25185075489417"/>
          <c:h val="0.569828741476489"/>
        </c:manualLayout>
      </c:layout>
      <c:overlay val="0"/>
      <c:spPr>
        <a:ln>
          <a:solidFill>
            <a:srgbClr val="013D21"/>
          </a:solidFill>
        </a:ln>
      </c:spPr>
      <c:txPr>
        <a:bodyPr/>
        <a:lstStyle/>
        <a:p>
          <a:pPr>
            <a:defRPr sz="16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0.46376</cdr:x>
      <cdr:y>0.44322</cdr:y>
    </cdr:from>
    <cdr:to>
      <cdr:x>0.97486</cdr:x>
      <cdr:y>0.59433</cdr:y>
    </cdr:to>
    <cdr:sp macro="" textlink="">
      <cdr:nvSpPr>
        <cdr:cNvPr id="2" name="TextBox 20"/>
        <cdr:cNvSpPr txBox="1"/>
      </cdr:nvSpPr>
      <cdr:spPr>
        <a:xfrm xmlns:a="http://schemas.openxmlformats.org/drawingml/2006/main">
          <a:off x="4217581" y="2347178"/>
          <a:ext cx="4648200" cy="8002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b="1" u="sng" dirty="0" smtClean="0">
              <a:solidFill>
                <a:srgbClr val="006600"/>
              </a:solidFill>
            </a:rPr>
            <a:t>Potential Future Transmission Investment </a:t>
          </a:r>
          <a:r>
            <a:rPr lang="en-US" sz="1400" b="1" dirty="0" smtClean="0">
              <a:solidFill>
                <a:srgbClr val="006600"/>
              </a:solidFill>
            </a:rPr>
            <a:t>Represents potential TAC savings from DG and/or potential stranded costs from future Transmission </a:t>
          </a:r>
          <a:r>
            <a:rPr lang="en-US" sz="1400" b="1" dirty="0">
              <a:solidFill>
                <a:srgbClr val="006600"/>
              </a:solidFill>
            </a:rPr>
            <a:t>i</a:t>
          </a:r>
          <a:r>
            <a:rPr lang="en-US" sz="1400" b="1" dirty="0" smtClean="0">
              <a:solidFill>
                <a:srgbClr val="006600"/>
              </a:solidFill>
            </a:rPr>
            <a:t>nvestments</a:t>
          </a:r>
          <a:endParaRPr lang="en-US" sz="1400" b="1" dirty="0">
            <a:solidFill>
              <a:srgbClr val="0066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0.65573</cdr:x>
      <cdr:y>0.08396</cdr:y>
    </cdr:from>
    <cdr:to>
      <cdr:x>0.75098</cdr:x>
      <cdr:y>0.83821</cdr:y>
    </cdr:to>
    <cdr:sp macro="" textlink="">
      <cdr:nvSpPr>
        <cdr:cNvPr id="7261" name="AutoShape 3"/>
        <cdr:cNvSpPr>
          <a:spLocks xmlns:a="http://schemas.openxmlformats.org/drawingml/2006/main" noChangeArrowheads="1"/>
        </cdr:cNvSpPr>
      </cdr:nvSpPr>
      <cdr:spPr bwMode="auto">
        <a:xfrm xmlns:a="http://schemas.openxmlformats.org/drawingml/2006/main" rot="18614499">
          <a:off x="4251800" y="2134893"/>
          <a:ext cx="4195591" cy="859877"/>
        </a:xfrm>
        <a:custGeom xmlns:a="http://schemas.openxmlformats.org/drawingml/2006/main">
          <a:avLst/>
          <a:gdLst>
            <a:gd name="T0" fmla="*/ 3640814 w 21600"/>
            <a:gd name="T1" fmla="*/ 0 h 21600"/>
            <a:gd name="T2" fmla="*/ 0 w 21600"/>
            <a:gd name="T3" fmla="*/ 472300 h 21600"/>
            <a:gd name="T4" fmla="*/ 3640814 w 21600"/>
            <a:gd name="T5" fmla="*/ 944599 h 21600"/>
            <a:gd name="T6" fmla="*/ 4854419 w 21600"/>
            <a:gd name="T7" fmla="*/ 472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xmlns:a="http://schemas.openxmlformats.org/drawingml/2006/main">
          <a:srgbClr val="FFFF00"/>
        </a:solidFill>
        <a:ln xmlns:a="http://schemas.openxmlformats.org/drawingml/2006/main" w="9525">
          <a:pattFill prst="wdDnDiag">
            <a:fgClr>
              <a:srgbClr val="993366"/>
            </a:fgClr>
            <a:bgClr>
              <a:srgbClr val="0066CC"/>
            </a:bgClr>
          </a:patt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0.18769</cdr:x>
      <cdr:y>0.17808</cdr:y>
    </cdr:from>
    <cdr:to>
      <cdr:x>0.64349</cdr:x>
      <cdr:y>0.34247</cdr:y>
    </cdr:to>
    <cdr:sp macro="" textlink="">
      <cdr:nvSpPr>
        <cdr:cNvPr id="7263" name="Text Box 5"/>
        <cdr:cNvSpPr txBox="1">
          <a:spLocks xmlns:a="http://schemas.openxmlformats.org/drawingml/2006/main" noChangeArrowheads="1"/>
        </cdr:cNvSpPr>
      </cdr:nvSpPr>
      <cdr:spPr bwMode="auto">
        <a:xfrm xmlns:a="http://schemas.openxmlformats.org/drawingml/2006/main">
          <a:off x="1694392" y="990600"/>
          <a:ext cx="4114799" cy="914400"/>
        </a:xfrm>
        <a:prstGeom xmlns:a="http://schemas.openxmlformats.org/drawingml/2006/main" prst="rect">
          <a:avLst/>
        </a:prstGeom>
        <a:noFill xmlns:a="http://schemas.openxmlformats.org/drawingml/2006/main"/>
        <a:ln xmlns:a="http://schemas.openxmlformats.org/drawingml/2006/main" w="38100" cap="rnd">
          <a:solidFill>
            <a:srgbClr val="000000"/>
          </a:solidFill>
          <a:prstDash val="sysDot"/>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r>
            <a:rPr lang="en-US" sz="1700" b="1" dirty="0" smtClean="0">
              <a:solidFill>
                <a:srgbClr val="3366FF"/>
              </a:solidFill>
            </a:rPr>
            <a:t>In the first 3.5 years of the program, GRU experienced 3,500% solar growth, reaching 11.5 MW by April 2012. </a:t>
          </a:r>
          <a:endParaRPr lang="en-US" sz="1700" dirty="0">
            <a:solidFill>
              <a:srgbClr val="3366FF"/>
            </a:solidFill>
          </a:endParaRPr>
        </a:p>
      </cdr:txBody>
    </cdr:sp>
  </cdr:relSizeAnchor>
  <cdr:relSizeAnchor xmlns:cdr="http://schemas.openxmlformats.org/drawingml/2006/chartDrawing">
    <cdr:from>
      <cdr:x>0.80387</cdr:x>
      <cdr:y>0.08219</cdr:y>
    </cdr:from>
    <cdr:to>
      <cdr:x>0.93892</cdr:x>
      <cdr:y>0.15068</cdr:y>
    </cdr:to>
    <cdr:sp macro="" textlink="">
      <cdr:nvSpPr>
        <cdr:cNvPr id="7175" name="Text Box 7"/>
        <cdr:cNvSpPr txBox="1">
          <a:spLocks xmlns:a="http://schemas.openxmlformats.org/drawingml/2006/main" noChangeArrowheads="1"/>
        </cdr:cNvSpPr>
      </cdr:nvSpPr>
      <cdr:spPr bwMode="auto">
        <a:xfrm xmlns:a="http://schemas.openxmlformats.org/drawingml/2006/main">
          <a:off x="7256992" y="457200"/>
          <a:ext cx="1219153" cy="381000"/>
        </a:xfrm>
        <a:prstGeom xmlns:a="http://schemas.openxmlformats.org/drawingml/2006/main" prst="rect">
          <a:avLst/>
        </a:prstGeom>
        <a:noFill xmlns:a="http://schemas.openxmlformats.org/drawingml/2006/main"/>
        <a:ln xmlns:a="http://schemas.openxmlformats.org/drawingml/2006/main" w="47625">
          <a:solidFill>
            <a:srgbClr val="3366FF"/>
          </a:solidFill>
          <a:miter lim="800000"/>
          <a:headEnd/>
          <a:tailEnd/>
        </a:ln>
      </cdr:spPr>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0.33118</cdr:x>
      <cdr:y>0.78082</cdr:y>
    </cdr:from>
    <cdr:to>
      <cdr:x>0.43993</cdr:x>
      <cdr:y>0.83026</cdr:y>
    </cdr:to>
    <cdr:sp macro="" textlink="">
      <cdr:nvSpPr>
        <cdr:cNvPr id="7172" name="Text Box 4"/>
        <cdr:cNvSpPr txBox="1">
          <a:spLocks xmlns:a="http://schemas.openxmlformats.org/drawingml/2006/main" noChangeArrowheads="1"/>
        </cdr:cNvSpPr>
      </cdr:nvSpPr>
      <cdr:spPr bwMode="auto">
        <a:xfrm xmlns:a="http://schemas.openxmlformats.org/drawingml/2006/main">
          <a:off x="2989792" y="4343400"/>
          <a:ext cx="981750" cy="275015"/>
        </a:xfrm>
        <a:prstGeom xmlns:a="http://schemas.openxmlformats.org/drawingml/2006/main" prst="rect">
          <a:avLst/>
        </a:prstGeom>
        <a:noFill xmlns:a="http://schemas.openxmlformats.org/drawingml/2006/main"/>
        <a:ln xmlns:a="http://schemas.openxmlformats.org/drawingml/2006/main" w="47625">
          <a:solidFill>
            <a:srgbClr val="3366FF"/>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24CC675-106A-43E0-B33F-AC9D5EE02F52}" type="datetimeFigureOut">
              <a:rPr lang="en-US"/>
              <a:pPr>
                <a:defRPr/>
              </a:pPr>
              <a:t>5/3/12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E76BBF2-AD88-45DB-8FC2-CE44FA0B6AFC}" type="slidenum">
              <a:rPr lang="en-US"/>
              <a:pPr>
                <a:defRPr/>
              </a:pPr>
              <a:t>‹#›</a:t>
            </a:fld>
            <a:endParaRPr lang="en-US"/>
          </a:p>
        </p:txBody>
      </p:sp>
    </p:spTree>
    <p:extLst>
      <p:ext uri="{BB962C8B-B14F-4D97-AF65-F5344CB8AC3E}">
        <p14:creationId xmlns:p14="http://schemas.microsoft.com/office/powerpoint/2010/main" val="150229368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01700" fontAlgn="base">
              <a:spcBef>
                <a:spcPct val="0"/>
              </a:spcBef>
              <a:spcAft>
                <a:spcPct val="0"/>
              </a:spcAft>
              <a:defRPr/>
            </a:pPr>
            <a:fld id="{F6430095-C63B-4218-B85F-DEFDD5F2AA56}" type="slidenum">
              <a:rPr lang="en-US">
                <a:ea typeface="ＭＳ Ｐゴシック"/>
                <a:cs typeface="ＭＳ Ｐゴシック"/>
              </a:rPr>
              <a:pPr defTabSz="901700" fontAlgn="base">
                <a:spcBef>
                  <a:spcPct val="0"/>
                </a:spcBef>
                <a:spcAft>
                  <a:spcPct val="0"/>
                </a:spcAft>
                <a:defRPr/>
              </a:pPr>
              <a:t>1</a:t>
            </a:fld>
            <a:endParaRPr lang="en-US">
              <a:ea typeface="ＭＳ Ｐゴシック"/>
              <a:cs typeface="ＭＳ Ｐゴシック"/>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(ac_1, 15Sept2011)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smtClean="0"/>
              <a:t>(cl_4,</a:t>
            </a:r>
            <a:r>
              <a:rPr lang="en-US" b="0" baseline="0" dirty="0" smtClean="0"/>
              <a:t> 13 April 2012)</a:t>
            </a:r>
            <a:endParaRPr lang="en-US" b="0" dirty="0" smtClean="0"/>
          </a:p>
        </p:txBody>
      </p:sp>
      <p:sp>
        <p:nvSpPr>
          <p:cNvPr id="358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EA841E0-2D0D-4211-ACAE-C96B997E0FCF}" type="slidenum">
              <a:rPr lang="en-US" sz="1200">
                <a:latin typeface="Calibri" pitchFamily="34" charset="0"/>
              </a:rPr>
              <a:pPr algn="r"/>
              <a:t>10</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93"/>
            <a:r>
              <a:rPr lang="en-US" dirty="0" smtClean="0"/>
              <a:t>(jf_05, 7</a:t>
            </a:r>
            <a:r>
              <a:rPr lang="en-US" baseline="0" dirty="0" smtClean="0"/>
              <a:t> Mar </a:t>
            </a:r>
            <a:r>
              <a:rPr lang="en-US" dirty="0" smtClean="0"/>
              <a:t>2011)</a:t>
            </a:r>
          </a:p>
          <a:p>
            <a:pPr defTabSz="890976" eaLnBrk="1" hangingPunct="1">
              <a:spcBef>
                <a:spcPct val="0"/>
              </a:spcBef>
            </a:pPr>
            <a:endParaRPr lang="en-US" dirty="0" smtClean="0">
              <a:latin typeface="Times New Roman" pitchFamily="18" charset="0"/>
              <a:cs typeface="Times New Roman" pitchFamily="18" charset="0"/>
            </a:endParaRPr>
          </a:p>
          <a:p>
            <a:pPr defTabSz="890976" eaLnBrk="1" hangingPunct="1">
              <a:spcBef>
                <a:spcPct val="0"/>
              </a:spcBef>
            </a:pPr>
            <a:r>
              <a:rPr lang="en-US" dirty="0" smtClean="0">
                <a:latin typeface="Times New Roman" pitchFamily="18" charset="0"/>
                <a:cs typeface="Times New Roman" pitchFamily="18" charset="0"/>
              </a:rPr>
              <a:t>Beyond the obvious details on this slide, see the notes below.</a:t>
            </a:r>
          </a:p>
          <a:p>
            <a:pPr defTabSz="890976"/>
            <a:endParaRPr lang="en-US" dirty="0" smtClean="0">
              <a:latin typeface="Times New Roman" pitchFamily="18" charset="0"/>
              <a:cs typeface="Times New Roman" pitchFamily="18" charset="0"/>
            </a:endParaRPr>
          </a:p>
          <a:p>
            <a:pPr defTabSz="890976"/>
            <a:r>
              <a:rPr lang="en-US" dirty="0" smtClean="0">
                <a:latin typeface="Times New Roman" pitchFamily="18" charset="0"/>
                <a:cs typeface="Times New Roman" pitchFamily="18" charset="0"/>
              </a:rPr>
              <a:t>CLEAN = Clean Local Energy </a:t>
            </a:r>
            <a:r>
              <a:rPr lang="en-US" dirty="0" err="1" smtClean="0">
                <a:latin typeface="Times New Roman" pitchFamily="18" charset="0"/>
                <a:cs typeface="Times New Roman" pitchFamily="18" charset="0"/>
              </a:rPr>
              <a:t>Acceccible</a:t>
            </a:r>
            <a:r>
              <a:rPr lang="en-US" dirty="0" smtClean="0">
                <a:latin typeface="Times New Roman" pitchFamily="18" charset="0"/>
                <a:cs typeface="Times New Roman" pitchFamily="18" charset="0"/>
              </a:rPr>
              <a:t> Now and CLEAN Programs are the new name for feed-in tariffs in the United States.  </a:t>
            </a:r>
          </a:p>
          <a:p>
            <a:pPr defTabSz="890976"/>
            <a:endParaRPr lang="en-US" dirty="0" smtClean="0">
              <a:latin typeface="Times New Roman" pitchFamily="18" charset="0"/>
              <a:cs typeface="Times New Roman" pitchFamily="18" charset="0"/>
            </a:endParaRPr>
          </a:p>
          <a:p>
            <a:pPr defTabSz="890976"/>
            <a:r>
              <a:rPr lang="en-US" dirty="0" smtClean="0">
                <a:latin typeface="Times New Roman" pitchFamily="18" charset="0"/>
                <a:cs typeface="Times New Roman" pitchFamily="18" charset="0"/>
              </a:rPr>
              <a:t>Rooftop solar in Germany </a:t>
            </a:r>
            <a:r>
              <a:rPr lang="en-US" u="sng" dirty="0" smtClean="0">
                <a:latin typeface="Times New Roman" pitchFamily="18" charset="0"/>
                <a:cs typeface="Times New Roman" pitchFamily="18" charset="0"/>
              </a:rPr>
              <a:t>today</a:t>
            </a:r>
            <a:r>
              <a:rPr lang="en-US" dirty="0" smtClean="0">
                <a:latin typeface="Times New Roman" pitchFamily="18" charset="0"/>
                <a:cs typeface="Times New Roman" pitchFamily="18" charset="0"/>
              </a:rPr>
              <a:t> is priced at the California-equivalent of </a:t>
            </a:r>
            <a:r>
              <a:rPr lang="en-US" u="sng" dirty="0" smtClean="0">
                <a:latin typeface="Times New Roman" pitchFamily="18" charset="0"/>
                <a:cs typeface="Times New Roman" pitchFamily="18" charset="0"/>
              </a:rPr>
              <a:t>12 cents/kWh</a:t>
            </a:r>
            <a:r>
              <a:rPr lang="en-US" dirty="0" smtClean="0">
                <a:latin typeface="Times New Roman" pitchFamily="18" charset="0"/>
                <a:cs typeface="Times New Roman" pitchFamily="18" charset="0"/>
              </a:rPr>
              <a:t>, which would be the most cost-effective solar that has ever been deployed in California -- even more cost-effective than ground-based solar projects deployed in California to date.  Ground-based solar projects typically generate about 25% more kWh/W than rooftop projects, because they use tracking, which allows the panels to follow the sun throughout the day.  The net result is that ground-based projects are generally about 20% more cost-effective than rooftop projects.  The difference between the 25% and the 20% is that the O&amp;M costs for ground-based projects are a bit higher due to their moving parts.</a:t>
            </a:r>
          </a:p>
          <a:p>
            <a:pPr defTabSz="912893"/>
            <a:endParaRPr lang="en-US" dirty="0" smtClean="0"/>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F6609E-1661-46A6-9E6E-0940142E2DED}"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141413" y="685800"/>
            <a:ext cx="4575175" cy="3430588"/>
          </a:xfrm>
          <a:noFill/>
          <a:ln>
            <a:solidFill>
              <a:srgbClr val="000000"/>
            </a:solidFill>
            <a:miter lim="800000"/>
            <a:headEnd/>
            <a:tailEnd/>
          </a:ln>
        </p:spPr>
      </p:sp>
      <p:sp>
        <p:nvSpPr>
          <p:cNvPr id="57347" name="Rectangle 3"/>
          <p:cNvSpPr>
            <a:spLocks noGrp="1"/>
          </p:cNvSpPr>
          <p:nvPr>
            <p:ph type="body" idx="1"/>
          </p:nvPr>
        </p:nvSpPr>
        <p:spPr>
          <a:xfrm>
            <a:off x="685494" y="4344357"/>
            <a:ext cx="5487013" cy="4113169"/>
          </a:xfrm>
          <a:noFill/>
          <a:ln/>
        </p:spPr>
        <p:txBody>
          <a:bodyPr lIns="89228" tIns="44614" rIns="89228" bIns="44614"/>
          <a:lstStyle/>
          <a:p>
            <a:pPr eaLnBrk="1" hangingPunct="1">
              <a:spcBef>
                <a:spcPct val="0"/>
              </a:spcBef>
            </a:pPr>
            <a:r>
              <a:rPr lang="en-US" smtClean="0"/>
              <a:t>(cl_04a, 12 Jan 2012)</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9986" rtl="0" eaLnBrk="0" fontAlgn="base" latinLnBrk="0" hangingPunct="0">
              <a:lnSpc>
                <a:spcPct val="100000"/>
              </a:lnSpc>
              <a:spcBef>
                <a:spcPct val="30000"/>
              </a:spcBef>
              <a:spcAft>
                <a:spcPct val="0"/>
              </a:spcAft>
              <a:buClrTx/>
              <a:buSzTx/>
              <a:buFontTx/>
              <a:buNone/>
              <a:tabLst/>
              <a:defRPr/>
            </a:pPr>
            <a:r>
              <a:rPr lang="en-US" dirty="0" smtClean="0"/>
              <a:t>(ssw_1, 12</a:t>
            </a:r>
            <a:r>
              <a:rPr lang="en-US" baseline="0" dirty="0" smtClean="0"/>
              <a:t> April </a:t>
            </a:r>
            <a:r>
              <a:rPr lang="en-US" dirty="0" smtClean="0"/>
              <a:t>2012)</a:t>
            </a:r>
          </a:p>
          <a:p>
            <a:pPr marL="0" marR="0" indent="0" algn="l" defTabSz="889986" rtl="0" eaLnBrk="0" fontAlgn="base" latinLnBrk="0" hangingPunct="0">
              <a:lnSpc>
                <a:spcPct val="100000"/>
              </a:lnSpc>
              <a:spcBef>
                <a:spcPct val="30000"/>
              </a:spcBef>
              <a:spcAft>
                <a:spcPct val="0"/>
              </a:spcAft>
              <a:buClrTx/>
              <a:buSzTx/>
              <a:buFontTx/>
              <a:buNone/>
              <a:tabLst/>
              <a:defRPr/>
            </a:pPr>
            <a:endParaRPr lang="en-US" sz="1200" dirty="0" smtClean="0">
              <a:solidFill>
                <a:srgbClr val="000000"/>
              </a:solidFill>
              <a:latin typeface="Arial"/>
              <a:cs typeface="Arial"/>
            </a:endParaRPr>
          </a:p>
          <a:p>
            <a:pPr marL="171450" marR="0" indent="-171450" algn="l" defTabSz="889986" rtl="0" eaLnBrk="0" fontAlgn="base" latinLnBrk="0" hangingPunct="0">
              <a:lnSpc>
                <a:spcPct val="100000"/>
              </a:lnSpc>
              <a:spcBef>
                <a:spcPct val="30000"/>
              </a:spcBef>
              <a:spcAft>
                <a:spcPct val="0"/>
              </a:spcAft>
              <a:buClrTx/>
              <a:buSzTx/>
              <a:buFontTx/>
              <a:buChar char="-"/>
              <a:tabLst/>
              <a:defRPr/>
            </a:pPr>
            <a:r>
              <a:rPr lang="en-US" sz="1200" dirty="0" smtClean="0">
                <a:solidFill>
                  <a:srgbClr val="000000"/>
                </a:solidFill>
                <a:latin typeface="Arial"/>
                <a:cs typeface="Arial"/>
              </a:rPr>
              <a:t>The Canadian Province of Ontario had 31 GW of peak electric capacity in 2009.</a:t>
            </a:r>
          </a:p>
          <a:p>
            <a:pPr marL="171450" marR="0" indent="-171450" algn="l" defTabSz="889986" rtl="0" eaLnBrk="0" fontAlgn="base" latinLnBrk="0" hangingPunct="0">
              <a:lnSpc>
                <a:spcPct val="100000"/>
              </a:lnSpc>
              <a:spcBef>
                <a:spcPct val="30000"/>
              </a:spcBef>
              <a:spcAft>
                <a:spcPct val="0"/>
              </a:spcAft>
              <a:buClrTx/>
              <a:buSzTx/>
              <a:buFontTx/>
              <a:buChar char="-"/>
              <a:tabLst/>
              <a:defRPr/>
            </a:pPr>
            <a:r>
              <a:rPr lang="en-US" sz="1200" dirty="0" smtClean="0">
                <a:solidFill>
                  <a:srgbClr val="000000"/>
                </a:solidFill>
                <a:latin typeface="Arial"/>
                <a:cs typeface="Arial"/>
              </a:rPr>
              <a:t>The source of the economic data</a:t>
            </a:r>
            <a:r>
              <a:rPr lang="en-US" sz="1200" baseline="0" dirty="0" smtClean="0">
                <a:solidFill>
                  <a:srgbClr val="000000"/>
                </a:solidFill>
                <a:latin typeface="Arial"/>
                <a:cs typeface="Arial"/>
              </a:rPr>
              <a:t> is the Ontario Economic Ministry’s Feed-in Tariff Two Year Review Report (March 2012)</a:t>
            </a:r>
            <a:endParaRPr lang="en-US" sz="1200" dirty="0" smtClean="0">
              <a:solidFill>
                <a:srgbClr val="000000"/>
              </a:solidFill>
              <a:latin typeface="Arial"/>
              <a:cs typeface="Arial"/>
            </a:endParaRPr>
          </a:p>
          <a:p>
            <a:pPr marL="0" marR="0" indent="0" algn="l" defTabSz="889986"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3335A558-6010-4FC3-80AE-06512C79B02D}" type="slidenum">
              <a:rPr lang="en-US" smtClean="0"/>
              <a:pPr>
                <a:defRPr/>
              </a:pPr>
              <a:t>13</a:t>
            </a:fld>
            <a:endParaRPr lang="en-US"/>
          </a:p>
        </p:txBody>
      </p:sp>
    </p:spTree>
    <p:extLst>
      <p:ext uri="{BB962C8B-B14F-4D97-AF65-F5344CB8AC3E}">
        <p14:creationId xmlns:p14="http://schemas.microsoft.com/office/powerpoint/2010/main" val="1880457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(SW_13,</a:t>
            </a:r>
            <a:r>
              <a:rPr lang="en-US" b="0" baseline="0" dirty="0" smtClean="0"/>
              <a:t> 9 April 2012)</a:t>
            </a:r>
            <a:endParaRPr lang="en-US" b="0" dirty="0" smtClean="0"/>
          </a:p>
          <a:p>
            <a:endParaRPr lang="en-US" b="0" dirty="0" smtClean="0"/>
          </a:p>
          <a:p>
            <a:pPr defTabSz="889986"/>
            <a:r>
              <a:rPr lang="en-US" dirty="0">
                <a:solidFill>
                  <a:srgbClr val="00B0F0"/>
                </a:solidFill>
                <a:latin typeface="Arial" charset="0"/>
                <a:ea typeface="ＭＳ Ｐゴシック" pitchFamily="34" charset="-128"/>
                <a:cs typeface="ＭＳ Ｐゴシック" pitchFamily="-112" charset="-128"/>
              </a:rPr>
              <a:t>Prior to the launch of the CLEAN-Gainesville program in October 2008, GRU had 328 kW of installed solar capacity. In the first 3.5 years of the program, GRU experienced </a:t>
            </a:r>
            <a:r>
              <a:rPr lang="en-US" dirty="0">
                <a:solidFill>
                  <a:srgbClr val="00B0F0"/>
                </a:solidFill>
              </a:rPr>
              <a:t>3,500</a:t>
            </a:r>
            <a:r>
              <a:rPr lang="en-US" dirty="0">
                <a:solidFill>
                  <a:srgbClr val="00B0F0"/>
                </a:solidFill>
                <a:latin typeface="Arial" charset="0"/>
                <a:ea typeface="ＭＳ Ｐゴシック" pitchFamily="34" charset="-128"/>
                <a:cs typeface="ＭＳ Ｐゴシック" pitchFamily="-112" charset="-128"/>
              </a:rPr>
              <a:t>% solar growth reaching 11.5 MW by April 2012 and growing fast.  More than 90% of GRU’s solar capacity has been driven by the CLEAN program.  The rest is due to its net metering program.</a:t>
            </a:r>
            <a:endParaRPr lang="en-US" dirty="0"/>
          </a:p>
        </p:txBody>
      </p:sp>
      <p:sp>
        <p:nvSpPr>
          <p:cNvPr id="4" name="Slide Number Placeholder 3"/>
          <p:cNvSpPr>
            <a:spLocks noGrp="1"/>
          </p:cNvSpPr>
          <p:nvPr>
            <p:ph type="sldNum" sz="quarter" idx="10"/>
          </p:nvPr>
        </p:nvSpPr>
        <p:spPr/>
        <p:txBody>
          <a:bodyPr/>
          <a:lstStyle/>
          <a:p>
            <a:pPr>
              <a:defRPr/>
            </a:pPr>
            <a:fld id="{3D5F16FE-B07D-4D6B-BB6C-F910F06B8008}" type="slidenum">
              <a:rPr lang="en-US" smtClean="0"/>
              <a:pPr>
                <a:defRPr/>
              </a:pPr>
              <a:t>14</a:t>
            </a:fld>
            <a:endParaRPr lang="en-US"/>
          </a:p>
        </p:txBody>
      </p:sp>
    </p:spTree>
    <p:extLst>
      <p:ext uri="{BB962C8B-B14F-4D97-AF65-F5344CB8AC3E}">
        <p14:creationId xmlns:p14="http://schemas.microsoft.com/office/powerpoint/2010/main" val="2594528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smtClean="0"/>
              <a:t>(cl_2,</a:t>
            </a:r>
            <a:r>
              <a:rPr lang="en-US" b="0" baseline="0" dirty="0" smtClean="0"/>
              <a:t> 13 April 2012)</a:t>
            </a: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CE76BBF2-AD88-45DB-8FC2-CE44FA0B6AFC}" type="slidenum">
              <a:rPr lang="en-US" smtClean="0"/>
              <a:pPr>
                <a:defRPr/>
              </a:pPr>
              <a:t>16</a:t>
            </a:fld>
            <a:endParaRPr lang="en-US"/>
          </a:p>
        </p:txBody>
      </p:sp>
    </p:spTree>
    <p:extLst>
      <p:ext uri="{BB962C8B-B14F-4D97-AF65-F5344CB8AC3E}">
        <p14:creationId xmlns:p14="http://schemas.microsoft.com/office/powerpoint/2010/main" val="2539342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(sw 2, 19 Jan 2012)</a:t>
            </a:r>
          </a:p>
        </p:txBody>
      </p:sp>
      <p:sp>
        <p:nvSpPr>
          <p:cNvPr id="583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5A325C7-3373-4D80-97C4-5B00BCDD4A76}" type="slidenum">
              <a:rPr lang="en-US" sz="1200">
                <a:latin typeface="Calibri" pitchFamily="34" charset="0"/>
              </a:rPr>
              <a:pPr algn="r"/>
              <a:t>18</a:t>
            </a:fld>
            <a:endParaRPr lang="en-US"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35A558-6010-4FC3-80AE-06512C79B02D}" type="slidenum">
              <a:rPr lang="en-US" smtClean="0"/>
              <a:pPr>
                <a:defRPr/>
              </a:pPr>
              <a:t>21</a:t>
            </a:fld>
            <a:endParaRPr lang="en-US"/>
          </a:p>
        </p:txBody>
      </p:sp>
    </p:spTree>
    <p:extLst>
      <p:ext uri="{BB962C8B-B14F-4D97-AF65-F5344CB8AC3E}">
        <p14:creationId xmlns:p14="http://schemas.microsoft.com/office/powerpoint/2010/main" val="3767354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lIns="91432" tIns="45716" rIns="91432" bIns="45716" numCol="1" anchor="t" anchorCtr="0" compatLnSpc="1">
            <a:prstTxWarp prst="textNoShape">
              <a:avLst/>
            </a:prstTxWarp>
          </a:bodyPr>
          <a:lstStyle/>
          <a:p>
            <a:pPr eaLnBrk="1" hangingPunct="1">
              <a:lnSpc>
                <a:spcPct val="90000"/>
              </a:lnSpc>
              <a:spcBef>
                <a:spcPct val="0"/>
              </a:spcBef>
            </a:pPr>
            <a:endParaRPr lang="en-US" dirty="0" smtClean="0"/>
          </a:p>
        </p:txBody>
      </p:sp>
      <p:sp>
        <p:nvSpPr>
          <p:cNvPr id="296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defTabSz="431800"/>
            <a:fld id="{7642A50C-BD33-44E6-8165-C292B934BFC2}" type="slidenum">
              <a:rPr lang="en-US" sz="1200">
                <a:latin typeface="Calibri" pitchFamily="34" charset="0"/>
              </a:rPr>
              <a:pPr algn="r" defTabSz="431800"/>
              <a:t>22</a:t>
            </a:fld>
            <a:endParaRPr lang="en-US"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lIns="91432" tIns="45716" rIns="91432" bIns="45716" numCol="1" anchor="t" anchorCtr="0" compatLnSpc="1">
            <a:prstTxWarp prst="textNoShape">
              <a:avLst/>
            </a:prstTxWarp>
          </a:bodyPr>
          <a:lstStyle/>
          <a:p>
            <a:pPr eaLnBrk="1" hangingPunct="1">
              <a:lnSpc>
                <a:spcPct val="90000"/>
              </a:lnSpc>
              <a:spcBef>
                <a:spcPct val="0"/>
              </a:spcBef>
            </a:pPr>
            <a:endParaRPr lang="en-US" dirty="0" smtClean="0"/>
          </a:p>
        </p:txBody>
      </p:sp>
      <p:sp>
        <p:nvSpPr>
          <p:cNvPr id="296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defTabSz="431800"/>
            <a:fld id="{7642A50C-BD33-44E6-8165-C292B934BFC2}" type="slidenum">
              <a:rPr lang="en-US" sz="1200">
                <a:latin typeface="Calibri" pitchFamily="34" charset="0"/>
              </a:rPr>
              <a:pPr algn="r" defTabSz="431800"/>
              <a:t>23</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lIns="91432" tIns="45716" rIns="91432" bIns="45716" numCol="1" anchor="t" anchorCtr="0" compatLnSpc="1">
            <a:prstTxWarp prst="textNoShape">
              <a:avLst/>
            </a:prstTxWarp>
          </a:bodyPr>
          <a:lstStyle/>
          <a:p>
            <a:pPr defTabSz="965200" eaLnBrk="1" hangingPunct="1">
              <a:spcBef>
                <a:spcPct val="0"/>
              </a:spcBef>
            </a:pPr>
            <a:r>
              <a:rPr lang="en-US" smtClean="0"/>
              <a:t>(cl_04a, 12 Jan 2012)</a:t>
            </a:r>
          </a:p>
          <a:p>
            <a:pPr defTabSz="965200" eaLnBrk="1" hangingPunct="1">
              <a:spcBef>
                <a:spcPct val="0"/>
              </a:spcBef>
            </a:pPr>
            <a:endParaRPr lang="en-US" smtClean="0"/>
          </a:p>
        </p:txBody>
      </p:sp>
      <p:sp>
        <p:nvSpPr>
          <p:cNvPr id="3174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defTabSz="431800"/>
            <a:fld id="{B134AE64-47E0-4BCB-B275-A8DAAE3762B8}" type="slidenum">
              <a:rPr lang="en-US" sz="1200">
                <a:latin typeface="Calibri" pitchFamily="34" charset="0"/>
              </a:rPr>
              <a:pPr algn="r" defTabSz="431800"/>
              <a:t>2</a:t>
            </a:fld>
            <a:endParaRPr lang="en-US"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lIns="91432" tIns="45716" rIns="91432" bIns="45716" numCol="1" anchor="t" anchorCtr="0" compatLnSpc="1">
            <a:prstTxWarp prst="textNoShape">
              <a:avLst/>
            </a:prstTxWarp>
          </a:bodyPr>
          <a:lstStyle/>
          <a:p>
            <a:pPr eaLnBrk="1" hangingPunct="1">
              <a:lnSpc>
                <a:spcPct val="90000"/>
              </a:lnSpc>
              <a:spcBef>
                <a:spcPct val="0"/>
              </a:spcBef>
            </a:pPr>
            <a:endParaRPr lang="en-US" dirty="0" smtClean="0"/>
          </a:p>
        </p:txBody>
      </p:sp>
      <p:sp>
        <p:nvSpPr>
          <p:cNvPr id="296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defTabSz="431800"/>
            <a:fld id="{7642A50C-BD33-44E6-8165-C292B934BFC2}" type="slidenum">
              <a:rPr lang="en-US" sz="1200">
                <a:latin typeface="Calibri" pitchFamily="34" charset="0"/>
              </a:rPr>
              <a:pPr algn="r" defTabSz="431800"/>
              <a:t>24</a:t>
            </a:fld>
            <a:endParaRPr lang="en-US"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lIns="91432" tIns="45716" rIns="91432" bIns="45716" numCol="1" anchor="t" anchorCtr="0" compatLnSpc="1">
            <a:prstTxWarp prst="textNoShape">
              <a:avLst/>
            </a:prstTxWarp>
          </a:bodyPr>
          <a:lstStyle/>
          <a:p>
            <a:pPr eaLnBrk="1" hangingPunct="1">
              <a:lnSpc>
                <a:spcPct val="90000"/>
              </a:lnSpc>
              <a:spcBef>
                <a:spcPct val="0"/>
              </a:spcBef>
            </a:pPr>
            <a:endParaRPr lang="en-US" dirty="0" smtClean="0"/>
          </a:p>
        </p:txBody>
      </p:sp>
      <p:sp>
        <p:nvSpPr>
          <p:cNvPr id="296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defTabSz="431800"/>
            <a:fld id="{7642A50C-BD33-44E6-8165-C292B934BFC2}" type="slidenum">
              <a:rPr lang="en-US" sz="1200">
                <a:latin typeface="Calibri" pitchFamily="34" charset="0"/>
              </a:rPr>
              <a:pPr algn="r" defTabSz="431800"/>
              <a:t>25</a:t>
            </a:fld>
            <a:endParaRPr lang="en-US"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(sw 2, 19 Jan 2012)</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lIns="91432" tIns="45716" rIns="91432" bIns="45716" numCol="1" anchor="t" anchorCtr="0" compatLnSpc="1">
            <a:prstTxWarp prst="textNoShape">
              <a:avLst/>
            </a:prstTxWarp>
          </a:bodyPr>
          <a:lstStyle/>
          <a:p>
            <a:pPr eaLnBrk="1" hangingPunct="1">
              <a:lnSpc>
                <a:spcPct val="90000"/>
              </a:lnSpc>
              <a:spcBef>
                <a:spcPct val="0"/>
              </a:spcBef>
            </a:pPr>
            <a:r>
              <a:rPr lang="en-US" dirty="0" smtClean="0"/>
              <a:t>(cl_04a, 12 Jan 2012)</a:t>
            </a:r>
          </a:p>
          <a:p>
            <a:pPr>
              <a:lnSpc>
                <a:spcPct val="90000"/>
              </a:lnSpc>
              <a:spcBef>
                <a:spcPct val="0"/>
              </a:spcBef>
            </a:pPr>
            <a:r>
              <a:rPr lang="en-US" dirty="0" smtClean="0"/>
              <a:t>To lay the groundwork, this slide represents the ultimate Clean Coalition vision.</a:t>
            </a:r>
          </a:p>
          <a:p>
            <a:pPr>
              <a:lnSpc>
                <a:spcPct val="90000"/>
              </a:lnSpc>
              <a:spcBef>
                <a:spcPct val="0"/>
              </a:spcBef>
            </a:pPr>
            <a:r>
              <a:rPr lang="en-US" dirty="0" smtClean="0"/>
              <a:t>This is what a smart energy future looks like.</a:t>
            </a:r>
          </a:p>
          <a:p>
            <a:pPr>
              <a:lnSpc>
                <a:spcPct val="90000"/>
              </a:lnSpc>
              <a:spcBef>
                <a:spcPct val="0"/>
              </a:spcBef>
            </a:pPr>
            <a:r>
              <a:rPr lang="en-US" dirty="0" smtClean="0"/>
              <a:t>The key components will be:</a:t>
            </a:r>
          </a:p>
          <a:p>
            <a:pPr>
              <a:lnSpc>
                <a:spcPct val="90000"/>
              </a:lnSpc>
              <a:spcBef>
                <a:spcPct val="0"/>
              </a:spcBef>
            </a:pPr>
            <a:r>
              <a:rPr lang="en-US" dirty="0" smtClean="0"/>
              <a:t>Distributed Generation + Demand Response + Energy Storage + Electrical Vehicle + overall Monitoring Communications and Controls or MC2 for short.</a:t>
            </a:r>
          </a:p>
          <a:p>
            <a:pPr>
              <a:lnSpc>
                <a:spcPct val="90000"/>
              </a:lnSpc>
              <a:spcBef>
                <a:spcPct val="0"/>
              </a:spcBef>
            </a:pPr>
            <a:endParaRPr lang="en-US" dirty="0" smtClean="0"/>
          </a:p>
          <a:p>
            <a:pPr>
              <a:lnSpc>
                <a:spcPct val="90000"/>
              </a:lnSpc>
              <a:spcBef>
                <a:spcPct val="0"/>
              </a:spcBef>
            </a:pPr>
            <a:r>
              <a:rPr lang="en-US" dirty="0" smtClean="0"/>
              <a:t>The Clean Coalition envisions a future where these components are no longer treated as independent silos.  These components will work seamlessly together, using information technology to locally control, create and balance supply and demand of electricity.</a:t>
            </a:r>
          </a:p>
          <a:p>
            <a:pPr>
              <a:lnSpc>
                <a:spcPct val="90000"/>
              </a:lnSpc>
              <a:spcBef>
                <a:spcPct val="0"/>
              </a:spcBef>
            </a:pPr>
            <a:endParaRPr lang="en-US" dirty="0" smtClean="0"/>
          </a:p>
          <a:p>
            <a:pPr>
              <a:lnSpc>
                <a:spcPct val="90000"/>
              </a:lnSpc>
              <a:spcBef>
                <a:spcPct val="0"/>
              </a:spcBef>
            </a:pPr>
            <a:r>
              <a:rPr lang="en-US" dirty="0" smtClean="0"/>
              <a:t>What this slide also shows is the huge market opportunity for the transition.  There is a $6 trillion dollar energy market AND it will transition to a smart energy future – and there are three key drivers behind that:</a:t>
            </a:r>
          </a:p>
          <a:p>
            <a:pPr>
              <a:lnSpc>
                <a:spcPct val="90000"/>
              </a:lnSpc>
              <a:spcBef>
                <a:spcPct val="0"/>
              </a:spcBef>
            </a:pPr>
            <a:r>
              <a:rPr lang="en-US" dirty="0" smtClean="0"/>
              <a:t>Economic sensibility</a:t>
            </a:r>
          </a:p>
          <a:p>
            <a:pPr>
              <a:lnSpc>
                <a:spcPct val="90000"/>
              </a:lnSpc>
              <a:spcBef>
                <a:spcPct val="0"/>
              </a:spcBef>
            </a:pPr>
            <a:r>
              <a:rPr lang="en-US" dirty="0" smtClean="0"/>
              <a:t>Energy security</a:t>
            </a:r>
          </a:p>
          <a:p>
            <a:pPr>
              <a:lnSpc>
                <a:spcPct val="90000"/>
              </a:lnSpc>
              <a:spcBef>
                <a:spcPct val="0"/>
              </a:spcBef>
            </a:pPr>
            <a:r>
              <a:rPr lang="en-US" dirty="0" smtClean="0"/>
              <a:t>Environmental sustainability</a:t>
            </a:r>
          </a:p>
          <a:p>
            <a:pPr>
              <a:lnSpc>
                <a:spcPct val="90000"/>
              </a:lnSpc>
              <a:spcBef>
                <a:spcPct val="0"/>
              </a:spcBef>
            </a:pPr>
            <a:endParaRPr lang="en-US" dirty="0" smtClean="0"/>
          </a:p>
          <a:p>
            <a:pPr>
              <a:lnSpc>
                <a:spcPct val="90000"/>
              </a:lnSpc>
              <a:spcBef>
                <a:spcPct val="0"/>
              </a:spcBef>
            </a:pPr>
            <a:r>
              <a:rPr lang="en-US" dirty="0" smtClean="0"/>
              <a:t>Regardless of your political affiliation, one of these drivers or a combination there of, will take us to this future.  </a:t>
            </a:r>
          </a:p>
          <a:p>
            <a:pPr>
              <a:lnSpc>
                <a:spcPct val="90000"/>
              </a:lnSpc>
              <a:spcBef>
                <a:spcPct val="0"/>
              </a:spcBef>
            </a:pPr>
            <a:endParaRPr lang="en-US" dirty="0" smtClean="0"/>
          </a:p>
          <a:p>
            <a:pPr>
              <a:lnSpc>
                <a:spcPct val="90000"/>
              </a:lnSpc>
              <a:spcBef>
                <a:spcPct val="0"/>
              </a:spcBef>
            </a:pPr>
            <a:r>
              <a:rPr lang="en-US" dirty="0" smtClean="0"/>
              <a:t>The only question is how painful will this transition be, how fast will it happen, and who’s going to win all the economic benefits.</a:t>
            </a:r>
          </a:p>
        </p:txBody>
      </p:sp>
      <p:sp>
        <p:nvSpPr>
          <p:cNvPr id="296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defTabSz="431800"/>
            <a:fld id="{7642A50C-BD33-44E6-8165-C292B934BFC2}" type="slidenum">
              <a:rPr lang="en-US" sz="1200">
                <a:latin typeface="Calibri" pitchFamily="34" charset="0"/>
              </a:rPr>
              <a:pPr algn="r" defTabSz="431800"/>
              <a:t>27</a:t>
            </a:fld>
            <a:endParaRPr lang="en-US"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(sw 2, 19 Jan 2012)</a:t>
            </a:r>
          </a:p>
        </p:txBody>
      </p:sp>
      <p:sp>
        <p:nvSpPr>
          <p:cNvPr id="583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5A325C7-3373-4D80-97C4-5B00BCDD4A76}" type="slidenum">
              <a:rPr lang="en-US" sz="1200">
                <a:latin typeface="Calibri" pitchFamily="34" charset="0"/>
              </a:rPr>
              <a:pPr algn="r"/>
              <a:t>28</a:t>
            </a:fld>
            <a:endParaRPr lang="en-US"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defTabSz="863600" eaLnBrk="0" hangingPunct="0"/>
            <a:r>
              <a:rPr lang="en-US" dirty="0" smtClean="0"/>
              <a:t>(ssw_4, 22March2012)</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BC29AB-F2E1-48AA-AE76-1D5D9174546D}" type="slidenum">
              <a:rPr lang="en-US"/>
              <a:pPr fontAlgn="base">
                <a:spcBef>
                  <a:spcPct val="0"/>
                </a:spcBef>
                <a:spcAft>
                  <a:spcPct val="0"/>
                </a:spcAft>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9986" rtl="0" eaLnBrk="0" fontAlgn="base" latinLnBrk="0" hangingPunct="0">
              <a:lnSpc>
                <a:spcPct val="100000"/>
              </a:lnSpc>
              <a:spcBef>
                <a:spcPct val="30000"/>
              </a:spcBef>
              <a:spcAft>
                <a:spcPct val="0"/>
              </a:spcAft>
              <a:buClrTx/>
              <a:buSzTx/>
              <a:buFontTx/>
              <a:buNone/>
              <a:tabLst/>
              <a:defRPr/>
            </a:pPr>
            <a:r>
              <a:rPr lang="en-US" dirty="0" smtClean="0"/>
              <a:t>(ssw_6, 10</a:t>
            </a:r>
            <a:r>
              <a:rPr lang="en-US" baseline="0" dirty="0" smtClean="0"/>
              <a:t> April </a:t>
            </a:r>
            <a:r>
              <a:rPr lang="en-US" dirty="0" smtClean="0"/>
              <a:t>2012)</a:t>
            </a:r>
          </a:p>
          <a:p>
            <a:pPr defTabSz="889986"/>
            <a:endParaRPr lang="en-US" dirty="0" smtClean="0"/>
          </a:p>
          <a:p>
            <a:pPr defTabSz="889986"/>
            <a:r>
              <a:rPr lang="en-US" dirty="0" smtClean="0"/>
              <a:t>7.04 cents - Base Energy</a:t>
            </a:r>
            <a:br>
              <a:rPr lang="en-US" dirty="0" smtClean="0"/>
            </a:br>
            <a:r>
              <a:rPr lang="en-US" dirty="0" smtClean="0"/>
              <a:t>3.35 cents - RPS Value</a:t>
            </a:r>
            <a:br>
              <a:rPr lang="en-US" dirty="0" smtClean="0"/>
            </a:br>
            <a:r>
              <a:rPr lang="en-US" dirty="0" smtClean="0"/>
              <a:t>0.60 cents - Local Capacity</a:t>
            </a:r>
            <a:br>
              <a:rPr lang="en-US" dirty="0" smtClean="0"/>
            </a:br>
            <a:r>
              <a:rPr lang="en-US" dirty="0" smtClean="0"/>
              <a:t>1.94 cents - Transmission</a:t>
            </a:r>
            <a:br>
              <a:rPr lang="en-US" dirty="0" smtClean="0"/>
            </a:br>
            <a:r>
              <a:rPr lang="en-US" dirty="0" smtClean="0"/>
              <a:t>0.62 cents - T&amp;D Losses</a:t>
            </a:r>
            <a:br>
              <a:rPr lang="en-US" dirty="0" smtClean="0"/>
            </a:br>
            <a:r>
              <a:rPr lang="en-US" dirty="0" smtClean="0"/>
              <a:t>0.45 cents - Premium</a:t>
            </a:r>
          </a:p>
          <a:p>
            <a:endParaRPr lang="en-US" dirty="0"/>
          </a:p>
        </p:txBody>
      </p:sp>
      <p:sp>
        <p:nvSpPr>
          <p:cNvPr id="4" name="Slide Number Placeholder 3"/>
          <p:cNvSpPr>
            <a:spLocks noGrp="1"/>
          </p:cNvSpPr>
          <p:nvPr>
            <p:ph type="sldNum" sz="quarter" idx="10"/>
          </p:nvPr>
        </p:nvSpPr>
        <p:spPr/>
        <p:txBody>
          <a:bodyPr/>
          <a:lstStyle/>
          <a:p>
            <a:pPr>
              <a:defRPr/>
            </a:pPr>
            <a:fld id="{3335A558-6010-4FC3-80AE-06512C79B02D}" type="slidenum">
              <a:rPr lang="en-US" smtClean="0"/>
              <a:pPr>
                <a:defRPr/>
              </a:pPr>
              <a:t>30</a:t>
            </a:fld>
            <a:endParaRPr lang="en-US"/>
          </a:p>
        </p:txBody>
      </p:sp>
    </p:spTree>
    <p:extLst>
      <p:ext uri="{BB962C8B-B14F-4D97-AF65-F5344CB8AC3E}">
        <p14:creationId xmlns:p14="http://schemas.microsoft.com/office/powerpoint/2010/main" val="1880457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a:r>
              <a:rPr lang="en-US" smtClean="0"/>
              <a:t>(ksw_1, 15Sept2011)</a:t>
            </a: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C619D9-FEB3-40EF-B497-80087B28491B}" type="slidenum">
              <a:rPr lang="en-US"/>
              <a:pPr fontAlgn="base">
                <a:spcBef>
                  <a:spcPct val="0"/>
                </a:spcBef>
                <a:spcAft>
                  <a:spcPct val="0"/>
                </a:spcAft>
                <a:defRPr/>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(sw 2, 19 Jan 2012)</a:t>
            </a:r>
          </a:p>
        </p:txBody>
      </p:sp>
      <p:sp>
        <p:nvSpPr>
          <p:cNvPr id="583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5A325C7-3373-4D80-97C4-5B00BCDD4A76}" type="slidenum">
              <a:rPr lang="en-US" sz="1200">
                <a:latin typeface="Calibri" pitchFamily="34" charset="0"/>
              </a:rPr>
              <a:pPr algn="r"/>
              <a:t>32</a:t>
            </a:fld>
            <a:endParaRPr lang="en-US" sz="120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35A558-6010-4FC3-80AE-06512C79B02D}" type="slidenum">
              <a:rPr lang="en-US" smtClean="0"/>
              <a:pPr>
                <a:defRPr/>
              </a:pPr>
              <a:t>33</a:t>
            </a:fld>
            <a:endParaRPr lang="en-US"/>
          </a:p>
        </p:txBody>
      </p:sp>
    </p:spTree>
    <p:extLst>
      <p:ext uri="{BB962C8B-B14F-4D97-AF65-F5344CB8AC3E}">
        <p14:creationId xmlns:p14="http://schemas.microsoft.com/office/powerpoint/2010/main" val="3767354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lIns="91432" tIns="45716" rIns="91432" bIns="45716" numCol="1" anchor="t" anchorCtr="0" compatLnSpc="1">
            <a:prstTxWarp prst="textNoShape">
              <a:avLst/>
            </a:prstTxWarp>
          </a:bodyPr>
          <a:lstStyle/>
          <a:p>
            <a:pPr eaLnBrk="1" hangingPunct="1">
              <a:lnSpc>
                <a:spcPct val="90000"/>
              </a:lnSpc>
              <a:spcBef>
                <a:spcPct val="0"/>
              </a:spcBef>
            </a:pPr>
            <a:r>
              <a:rPr lang="en-US" dirty="0" smtClean="0"/>
              <a:t>(cl_04a, 12 Jan 2012)</a:t>
            </a:r>
          </a:p>
          <a:p>
            <a:pPr>
              <a:lnSpc>
                <a:spcPct val="90000"/>
              </a:lnSpc>
              <a:spcBef>
                <a:spcPct val="0"/>
              </a:spcBef>
            </a:pPr>
            <a:r>
              <a:rPr lang="en-US" dirty="0" smtClean="0"/>
              <a:t>To lay the groundwork, this slide represents the ultimate Clean Coalition vision.</a:t>
            </a:r>
          </a:p>
          <a:p>
            <a:pPr>
              <a:lnSpc>
                <a:spcPct val="90000"/>
              </a:lnSpc>
              <a:spcBef>
                <a:spcPct val="0"/>
              </a:spcBef>
            </a:pPr>
            <a:r>
              <a:rPr lang="en-US" dirty="0" smtClean="0"/>
              <a:t>This is what a smart energy future looks like.</a:t>
            </a:r>
          </a:p>
          <a:p>
            <a:pPr>
              <a:lnSpc>
                <a:spcPct val="90000"/>
              </a:lnSpc>
              <a:spcBef>
                <a:spcPct val="0"/>
              </a:spcBef>
            </a:pPr>
            <a:r>
              <a:rPr lang="en-US" dirty="0" smtClean="0"/>
              <a:t>The key components will be:</a:t>
            </a:r>
          </a:p>
          <a:p>
            <a:pPr>
              <a:lnSpc>
                <a:spcPct val="90000"/>
              </a:lnSpc>
              <a:spcBef>
                <a:spcPct val="0"/>
              </a:spcBef>
            </a:pPr>
            <a:r>
              <a:rPr lang="en-US" dirty="0" smtClean="0"/>
              <a:t>Distributed Generation + Demand Response + Energy Storage + Electrical Vehicle + overall Monitoring Communications and Controls or MC2 for short.</a:t>
            </a:r>
          </a:p>
          <a:p>
            <a:pPr>
              <a:lnSpc>
                <a:spcPct val="90000"/>
              </a:lnSpc>
              <a:spcBef>
                <a:spcPct val="0"/>
              </a:spcBef>
            </a:pPr>
            <a:endParaRPr lang="en-US" dirty="0" smtClean="0"/>
          </a:p>
          <a:p>
            <a:pPr>
              <a:lnSpc>
                <a:spcPct val="90000"/>
              </a:lnSpc>
              <a:spcBef>
                <a:spcPct val="0"/>
              </a:spcBef>
            </a:pPr>
            <a:r>
              <a:rPr lang="en-US" dirty="0" smtClean="0"/>
              <a:t>The Clean Coalition envisions a future where these components are no longer treated as independent silos.  These components will work seamlessly together, using information technology to locally control, create and balance supply and demand of electricity.</a:t>
            </a:r>
          </a:p>
          <a:p>
            <a:pPr>
              <a:lnSpc>
                <a:spcPct val="90000"/>
              </a:lnSpc>
              <a:spcBef>
                <a:spcPct val="0"/>
              </a:spcBef>
            </a:pPr>
            <a:endParaRPr lang="en-US" dirty="0" smtClean="0"/>
          </a:p>
          <a:p>
            <a:pPr>
              <a:lnSpc>
                <a:spcPct val="90000"/>
              </a:lnSpc>
              <a:spcBef>
                <a:spcPct val="0"/>
              </a:spcBef>
            </a:pPr>
            <a:r>
              <a:rPr lang="en-US" dirty="0" smtClean="0"/>
              <a:t>What this slide also shows is the huge market opportunity for the transition.  There is a $6 trillion dollar energy market AND it will transition to a smart energy future – and there are three key drivers behind that:</a:t>
            </a:r>
          </a:p>
          <a:p>
            <a:pPr>
              <a:lnSpc>
                <a:spcPct val="90000"/>
              </a:lnSpc>
              <a:spcBef>
                <a:spcPct val="0"/>
              </a:spcBef>
            </a:pPr>
            <a:r>
              <a:rPr lang="en-US" dirty="0" smtClean="0"/>
              <a:t>Economic sensibility</a:t>
            </a:r>
          </a:p>
          <a:p>
            <a:pPr>
              <a:lnSpc>
                <a:spcPct val="90000"/>
              </a:lnSpc>
              <a:spcBef>
                <a:spcPct val="0"/>
              </a:spcBef>
            </a:pPr>
            <a:r>
              <a:rPr lang="en-US" dirty="0" smtClean="0"/>
              <a:t>Energy security</a:t>
            </a:r>
          </a:p>
          <a:p>
            <a:pPr>
              <a:lnSpc>
                <a:spcPct val="90000"/>
              </a:lnSpc>
              <a:spcBef>
                <a:spcPct val="0"/>
              </a:spcBef>
            </a:pPr>
            <a:r>
              <a:rPr lang="en-US" dirty="0" smtClean="0"/>
              <a:t>Environmental sustainability</a:t>
            </a:r>
          </a:p>
          <a:p>
            <a:pPr>
              <a:lnSpc>
                <a:spcPct val="90000"/>
              </a:lnSpc>
              <a:spcBef>
                <a:spcPct val="0"/>
              </a:spcBef>
            </a:pPr>
            <a:endParaRPr lang="en-US" dirty="0" smtClean="0"/>
          </a:p>
          <a:p>
            <a:pPr>
              <a:lnSpc>
                <a:spcPct val="90000"/>
              </a:lnSpc>
              <a:spcBef>
                <a:spcPct val="0"/>
              </a:spcBef>
            </a:pPr>
            <a:r>
              <a:rPr lang="en-US" dirty="0" smtClean="0"/>
              <a:t>Regardless of your political affiliation, one of these drivers or a combination there of, will take us to this future.  </a:t>
            </a:r>
          </a:p>
          <a:p>
            <a:pPr>
              <a:lnSpc>
                <a:spcPct val="90000"/>
              </a:lnSpc>
              <a:spcBef>
                <a:spcPct val="0"/>
              </a:spcBef>
            </a:pPr>
            <a:endParaRPr lang="en-US" dirty="0" smtClean="0"/>
          </a:p>
          <a:p>
            <a:pPr>
              <a:lnSpc>
                <a:spcPct val="90000"/>
              </a:lnSpc>
              <a:spcBef>
                <a:spcPct val="0"/>
              </a:spcBef>
            </a:pPr>
            <a:r>
              <a:rPr lang="en-US" dirty="0" smtClean="0"/>
              <a:t>The only question is how painful will this transition be, how fast will it happen, and who’s going to win all the economic benefits.</a:t>
            </a:r>
          </a:p>
        </p:txBody>
      </p:sp>
      <p:sp>
        <p:nvSpPr>
          <p:cNvPr id="296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defTabSz="431800"/>
            <a:fld id="{7642A50C-BD33-44E6-8165-C292B934BFC2}" type="slidenum">
              <a:rPr lang="en-US" sz="1200">
                <a:latin typeface="Calibri" pitchFamily="34" charset="0"/>
              </a:rPr>
              <a:pPr algn="r" defTabSz="431800"/>
              <a:t>3</a:t>
            </a:fld>
            <a:endParaRPr lang="en-US" sz="12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Rot="1" noChangeAspect="1" noChangeArrowheads="1"/>
          </p:cNvSpPr>
          <p:nvPr>
            <p:ph type="sldImg"/>
          </p:nvPr>
        </p:nvSpPr>
        <p:spPr bwMode="auto">
          <a:xfrm>
            <a:off x="1178719" y="686405"/>
            <a:ext cx="4500563" cy="3429000"/>
          </a:xfrm>
          <a:prstGeom prst="rect">
            <a:avLst/>
          </a:prstGeom>
          <a:solidFill>
            <a:srgbClr val="FFFFFF"/>
          </a:solidFill>
          <a:ln>
            <a:solidFill>
              <a:srgbClr val="000000"/>
            </a:solidFill>
            <a:miter lim="800000"/>
            <a:headEnd/>
            <a:tailEnd/>
          </a:ln>
        </p:spPr>
      </p:sp>
      <p:sp>
        <p:nvSpPr>
          <p:cNvPr id="3072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defTabSz="457159">
              <a:defRPr/>
            </a:pPr>
            <a:r>
              <a:rPr lang="en-US" sz="1400" dirty="0" smtClean="0">
                <a:latin typeface="Helvetica" charset="0"/>
                <a:cs typeface="Helvetica" charset="0"/>
                <a:sym typeface="Helvetica" charset="0"/>
              </a:rPr>
              <a:t>Over the course of the day the average demand for power is fairly smooth. However, if we zoom in on a section of the curve, we can see that the actual demand fluctuates wildly. This poses a problem for big power plants, which cannot ramp up and down quickly enough to compensate for these fluctuations. Too much demand causes the frequency to slow down, while too much supply causes the frequency to speed up, both of which are undesirable.  A specialized service called frequency regulation works to balance these fluctuations. Frequency regulation is what stabilizes the grid on a second-to-second and minute-to-minute basis.  </a:t>
            </a:r>
          </a:p>
          <a:p>
            <a:endParaRPr lang="en-US" sz="1400" dirty="0">
              <a:latin typeface="Helvetica" charset="0"/>
              <a:cs typeface="Helvetica" charset="0"/>
              <a:sym typeface="Helvetica"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3188" name="Slide Number Placeholder 3"/>
          <p:cNvSpPr>
            <a:spLocks noGrp="1"/>
          </p:cNvSpPr>
          <p:nvPr>
            <p:ph type="sldNum" sz="quarter" idx="5"/>
          </p:nvPr>
        </p:nvSpPr>
        <p:spPr>
          <a:noFill/>
        </p:spPr>
        <p:txBody>
          <a:bodyPr/>
          <a:lstStyle/>
          <a:p>
            <a:pPr defTabSz="900802"/>
            <a:fld id="{C5DD024F-4D7E-48E5-AC62-30B96B9D0704}" type="slidenum">
              <a:rPr lang="en-US" smtClean="0">
                <a:latin typeface="Arial" pitchFamily="34" charset="0"/>
                <a:cs typeface="Arial" pitchFamily="34" charset="0"/>
              </a:rPr>
              <a:pPr defTabSz="900802"/>
              <a:t>4</a:t>
            </a:fld>
            <a:endParaRPr lang="en-US" dirty="0"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3188" name="Slide Number Placeholder 3"/>
          <p:cNvSpPr>
            <a:spLocks noGrp="1"/>
          </p:cNvSpPr>
          <p:nvPr>
            <p:ph type="sldNum" sz="quarter" idx="5"/>
          </p:nvPr>
        </p:nvSpPr>
        <p:spPr>
          <a:noFill/>
        </p:spPr>
        <p:txBody>
          <a:bodyPr/>
          <a:lstStyle/>
          <a:p>
            <a:pPr defTabSz="900802"/>
            <a:fld id="{C5DD024F-4D7E-48E5-AC62-30B96B9D0704}" type="slidenum">
              <a:rPr lang="en-US" smtClean="0">
                <a:latin typeface="Arial" pitchFamily="34" charset="0"/>
                <a:cs typeface="Arial" pitchFamily="34" charset="0"/>
              </a:rPr>
              <a:pPr defTabSz="900802"/>
              <a:t>5</a:t>
            </a:fld>
            <a:endParaRPr lang="en-US" dirty="0"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smtClean="0"/>
              <a:t>(cl_4,</a:t>
            </a:r>
            <a:r>
              <a:rPr lang="en-US" b="0" baseline="0" dirty="0" smtClean="0"/>
              <a:t> 13 April 2012)</a:t>
            </a:r>
            <a:endParaRPr lang="en-US" b="0" dirty="0" smtClean="0"/>
          </a:p>
        </p:txBody>
      </p:sp>
      <p:sp>
        <p:nvSpPr>
          <p:cNvPr id="358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EA841E0-2D0D-4211-ACAE-C96B997E0FCF}" type="slidenum">
              <a:rPr lang="en-US" sz="1200">
                <a:latin typeface="Calibri" pitchFamily="34" charset="0"/>
              </a:rPr>
              <a:pPr algn="r"/>
              <a:t>6</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t>
            </a:r>
            <a:r>
              <a:rPr lang="en-US" dirty="0" err="1" smtClean="0"/>
              <a:t>jf</a:t>
            </a:r>
            <a:r>
              <a:rPr lang="en-US" baseline="0" dirty="0" smtClean="0"/>
              <a:t> 01</a:t>
            </a:r>
            <a:r>
              <a:rPr lang="en-US" dirty="0" smtClean="0"/>
              <a:t>, 30 March</a:t>
            </a:r>
            <a:r>
              <a:rPr lang="en-US" baseline="0" dirty="0" smtClean="0"/>
              <a:t> </a:t>
            </a:r>
            <a:r>
              <a:rPr lang="en-US" dirty="0" smtClean="0"/>
              <a:t>2012)</a:t>
            </a:r>
          </a:p>
          <a:p>
            <a:endParaRPr lang="en-US" dirty="0"/>
          </a:p>
        </p:txBody>
      </p:sp>
      <p:sp>
        <p:nvSpPr>
          <p:cNvPr id="4" name="Slide Number Placeholder 3"/>
          <p:cNvSpPr>
            <a:spLocks noGrp="1"/>
          </p:cNvSpPr>
          <p:nvPr>
            <p:ph type="sldNum" sz="quarter" idx="10"/>
          </p:nvPr>
        </p:nvSpPr>
        <p:spPr/>
        <p:txBody>
          <a:bodyPr/>
          <a:lstStyle/>
          <a:p>
            <a:pPr>
              <a:defRPr/>
            </a:pPr>
            <a:fld id="{CE76BBF2-AD88-45DB-8FC2-CE44FA0B6AFC}" type="slidenum">
              <a:rPr lang="en-US" smtClean="0"/>
              <a:pPr>
                <a:defRPr/>
              </a:pPr>
              <a:t>7</a:t>
            </a:fld>
            <a:endParaRPr lang="en-US"/>
          </a:p>
        </p:txBody>
      </p:sp>
    </p:spTree>
    <p:extLst>
      <p:ext uri="{BB962C8B-B14F-4D97-AF65-F5344CB8AC3E}">
        <p14:creationId xmlns:p14="http://schemas.microsoft.com/office/powerpoint/2010/main" val="2322827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lIns="91432" tIns="45716" rIns="91432" bIns="45716" numCol="1" anchor="t" anchorCtr="0" compatLnSpc="1">
            <a:prstTxWarp prst="textNoShape">
              <a:avLst/>
            </a:prstTxWarp>
          </a:bodyPr>
          <a:lstStyle/>
          <a:p>
            <a:endParaRPr lang="en-US" dirty="0" smtClean="0"/>
          </a:p>
        </p:txBody>
      </p:sp>
      <p:sp>
        <p:nvSpPr>
          <p:cNvPr id="3174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defTabSz="900113"/>
            <a:fld id="{06503CBC-6E11-466B-AEBA-4539300C72C5}" type="slidenum">
              <a:rPr lang="en-US" sz="1200">
                <a:cs typeface="Arial" charset="0"/>
              </a:rPr>
              <a:pPr algn="r" defTabSz="900113"/>
              <a:t>8</a:t>
            </a:fld>
            <a:endParaRPr lang="en-US" sz="120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F73B3B-FDE2-1B4D-BEF7-9423ACA9C33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EC508B5-F225-40DD-8407-E8318AD4C42D}" type="datetimeFigureOut">
              <a:rPr lang="en-US"/>
              <a:pPr>
                <a:defRPr/>
              </a:pPr>
              <a:t>5/3/12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322C91-3FB2-43F9-9949-04F6B8F745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0444CA-DEC3-4ABF-8C48-4E5D93B4CB65}" type="datetimeFigureOut">
              <a:rPr lang="en-US"/>
              <a:pPr>
                <a:defRPr/>
              </a:pPr>
              <a:t>5/3/12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4B37E6-CD22-49CC-BADD-75E42F20592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AFAF2F-10C4-4328-A8AA-03A2C7BFF111}" type="datetimeFigureOut">
              <a:rPr lang="en-US"/>
              <a:pPr>
                <a:defRPr/>
              </a:pPr>
              <a:t>5/3/12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A52FA3-021E-4592-9FF1-82436DE5D64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9_Title, Text and Chart">
    <p:spTree>
      <p:nvGrpSpPr>
        <p:cNvPr id="1" name=""/>
        <p:cNvGrpSpPr/>
        <p:nvPr/>
      </p:nvGrpSpPr>
      <p:grpSpPr>
        <a:xfrm>
          <a:off x="0" y="0"/>
          <a:ext cx="0" cy="0"/>
          <a:chOff x="0" y="0"/>
          <a:chExt cx="0" cy="0"/>
        </a:xfrm>
      </p:grpSpPr>
      <p:sp>
        <p:nvSpPr>
          <p:cNvPr id="4"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TextBox 5"/>
          <p:cNvSpPr txBox="1"/>
          <p:nvPr userDrawn="1"/>
        </p:nvSpPr>
        <p:spPr>
          <a:xfrm>
            <a:off x="0" y="6488113"/>
            <a:ext cx="4724400" cy="336550"/>
          </a:xfrm>
          <a:prstGeom prst="rect">
            <a:avLst/>
          </a:prstGeom>
          <a:noFill/>
        </p:spPr>
        <p:txBody>
          <a:bodyPr>
            <a:spAutoFit/>
          </a:bodyPr>
          <a:lstStyle/>
          <a:p>
            <a:pPr fontAlgn="auto">
              <a:spcBef>
                <a:spcPts val="0"/>
              </a:spcBef>
              <a:spcAft>
                <a:spcPts val="0"/>
              </a:spcAft>
              <a:defRPr/>
            </a:pPr>
            <a:r>
              <a:rPr lang="en-CA" sz="1600">
                <a:solidFill>
                  <a:srgbClr val="595959"/>
                </a:solidFill>
                <a:latin typeface="+mn-lt"/>
                <a:cs typeface="Arial" pitchFamily="34" charset="0"/>
              </a:rPr>
              <a:t>Making Clean Local Energy Accessible Now</a:t>
            </a:r>
            <a:endParaRPr lang="en-CA">
              <a:solidFill>
                <a:srgbClr val="595959"/>
              </a:solidFill>
              <a:latin typeface="+mn-lt"/>
              <a:cs typeface="Arial" pitchFamily="34" charset="0"/>
            </a:endParaRPr>
          </a:p>
        </p:txBody>
      </p:sp>
      <p:sp>
        <p:nvSpPr>
          <p:cNvPr id="6"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fontAlgn="auto">
              <a:spcBef>
                <a:spcPts val="0"/>
              </a:spcBef>
              <a:spcAft>
                <a:spcPts val="0"/>
              </a:spcAft>
              <a:defRPr/>
            </a:pPr>
            <a:r>
              <a:rPr lang="en-CA" dirty="0">
                <a:solidFill>
                  <a:schemeClr val="lt1"/>
                </a:solidFill>
                <a:latin typeface="+mn-lt"/>
              </a:rPr>
              <a:t> </a:t>
            </a:r>
          </a:p>
        </p:txBody>
      </p:sp>
      <p:sp>
        <p:nvSpPr>
          <p:cNvPr id="7"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fontAlgn="auto">
              <a:spcBef>
                <a:spcPts val="0"/>
              </a:spcBef>
              <a:spcAft>
                <a:spcPts val="0"/>
              </a:spcAft>
              <a:defRPr/>
            </a:pPr>
            <a:fld id="{3E09A978-A590-4AB7-BA95-D9D43AD2A247}" type="slidenum">
              <a:rPr lang="en-US" sz="1200">
                <a:latin typeface="+mn-lt"/>
                <a:cs typeface="Arial" pitchFamily="34" charset="0"/>
              </a:rPr>
              <a:pPr algn="r" fontAlgn="auto">
                <a:spcBef>
                  <a:spcPts val="0"/>
                </a:spcBef>
                <a:spcAft>
                  <a:spcPts val="0"/>
                </a:spcAft>
                <a:defRPr/>
              </a:pPr>
              <a:t>‹#›</a:t>
            </a:fld>
            <a:endParaRPr lang="en-US" sz="1200">
              <a:solidFill>
                <a:srgbClr val="013D21"/>
              </a:solidFill>
              <a:latin typeface="Informatic"/>
              <a:cs typeface="Arial" pitchFamily="34" charset="0"/>
            </a:endParaRPr>
          </a:p>
        </p:txBody>
      </p:sp>
      <p:pic>
        <p:nvPicPr>
          <p:cNvPr id="8" name="Picture 42" descr="CCPowerPoint.png                                               0007F95FMacintosh HD                   7C2606AB:"/>
          <p:cNvPicPr>
            <a:picLocks noChangeAspect="1" noChangeArrowheads="1"/>
          </p:cNvPicPr>
          <p:nvPr userDrawn="1"/>
        </p:nvPicPr>
        <p:blipFill>
          <a:blip r:embed="rId2"/>
          <a:srcRect/>
          <a:stretch>
            <a:fillRect/>
          </a:stretch>
        </p:blipFill>
        <p:spPr bwMode="auto">
          <a:xfrm>
            <a:off x="7413625" y="30163"/>
            <a:ext cx="1654175" cy="731837"/>
          </a:xfrm>
          <a:prstGeom prst="rect">
            <a:avLst/>
          </a:prstGeom>
          <a:noFill/>
          <a:ln w="9525">
            <a:noFill/>
            <a:miter lim="800000"/>
            <a:headEnd/>
            <a:tailEnd/>
          </a:ln>
        </p:spPr>
      </p:pic>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3"/>
              </a:buBlip>
              <a:defRPr>
                <a:solidFill>
                  <a:schemeClr val="tx2">
                    <a:lumMod val="65000"/>
                    <a:lumOff val="35000"/>
                  </a:schemeClr>
                </a:solidFill>
              </a:defRPr>
            </a:lvl1pPr>
            <a:lvl2pPr>
              <a:buFontTx/>
              <a:buBlip>
                <a:blip r:embed="rId3"/>
              </a:buBlip>
              <a:defRPr>
                <a:solidFill>
                  <a:schemeClr val="tx2">
                    <a:lumMod val="65000"/>
                    <a:lumOff val="35000"/>
                  </a:schemeClr>
                </a:solidFill>
              </a:defRPr>
            </a:lvl2pPr>
            <a:lvl3pPr>
              <a:buFontTx/>
              <a:buBlip>
                <a:blip r:embed="rId3"/>
              </a:buBlip>
              <a:defRPr>
                <a:solidFill>
                  <a:schemeClr val="tx2">
                    <a:lumMod val="65000"/>
                    <a:lumOff val="35000"/>
                  </a:schemeClr>
                </a:solidFill>
              </a:defRPr>
            </a:lvl3pPr>
            <a:lvl4pPr>
              <a:buFontTx/>
              <a:buBlip>
                <a:blip r:embed="rId3"/>
              </a:buBlip>
              <a:defRPr>
                <a:solidFill>
                  <a:schemeClr val="tx2">
                    <a:lumMod val="65000"/>
                    <a:lumOff val="35000"/>
                  </a:schemeClr>
                </a:solidFill>
              </a:defRPr>
            </a:lvl4pPr>
            <a:lvl5pPr>
              <a:buFontTx/>
              <a:buBlip>
                <a:blip r:embed="rId3"/>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7"/>
          <p:cNvSpPr>
            <a:spLocks noChangeArrowheads="1"/>
          </p:cNvSpPr>
          <p:nvPr/>
        </p:nvSpPr>
        <p:spPr bwMode="auto">
          <a:xfrm>
            <a:off x="0" y="3124200"/>
            <a:ext cx="9144000" cy="3352800"/>
          </a:xfrm>
          <a:prstGeom prst="rect">
            <a:avLst/>
          </a:prstGeom>
          <a:solidFill>
            <a:srgbClr val="249CFF"/>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4" name="Rectangle 3"/>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TextBox 4"/>
          <p:cNvSpPr txBox="1"/>
          <p:nvPr/>
        </p:nvSpPr>
        <p:spPr>
          <a:xfrm>
            <a:off x="0" y="6488113"/>
            <a:ext cx="5562600" cy="366712"/>
          </a:xfrm>
          <a:prstGeom prst="rect">
            <a:avLst/>
          </a:prstGeom>
          <a:noFill/>
        </p:spPr>
        <p:txBody>
          <a:bodyPr>
            <a:spAutoFit/>
          </a:bodyPr>
          <a:lstStyle/>
          <a:p>
            <a:pPr fontAlgn="auto">
              <a:spcBef>
                <a:spcPts val="0"/>
              </a:spcBef>
              <a:spcAft>
                <a:spcPts val="0"/>
              </a:spcAft>
              <a:defRPr/>
            </a:pPr>
            <a:r>
              <a:rPr lang="en-CA">
                <a:solidFill>
                  <a:srgbClr val="595959"/>
                </a:solidFill>
                <a:latin typeface="+mn-lt"/>
              </a:rPr>
              <a:t>Making Clean Local Energy Accessible Now</a:t>
            </a:r>
          </a:p>
        </p:txBody>
      </p:sp>
      <p:sp>
        <p:nvSpPr>
          <p:cNvPr id="61443" name="Rectangle 3"/>
          <p:cNvSpPr>
            <a:spLocks noGrp="1" noChangeArrowheads="1"/>
          </p:cNvSpPr>
          <p:nvPr>
            <p:ph type="subTitle" idx="1"/>
          </p:nvPr>
        </p:nvSpPr>
        <p:spPr>
          <a:xfrm>
            <a:off x="990600" y="5300663"/>
            <a:ext cx="7161213" cy="841375"/>
          </a:xfrm>
        </p:spPr>
        <p:txBody>
          <a:bodyPr/>
          <a:lstStyle>
            <a:lvl1pPr marL="0" indent="0" algn="ctr">
              <a:buFontTx/>
              <a:buNone/>
              <a:defRPr sz="2400">
                <a:solidFill>
                  <a:schemeClr val="tx2">
                    <a:lumMod val="65000"/>
                    <a:lumOff val="35000"/>
                  </a:schemeClr>
                </a:solidFill>
              </a:defRPr>
            </a:lvl1pPr>
          </a:lstStyle>
          <a:p>
            <a:r>
              <a:rPr lang="en-US" smtClean="0"/>
              <a:t>Click to edit Master subtitle style</a:t>
            </a:r>
            <a:endParaRPr lang="en-US" dirty="0"/>
          </a:p>
        </p:txBody>
      </p:sp>
    </p:spTree>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ea typeface="+mn-ea"/>
                <a:cs typeface="Arial" pitchFamily="34" charset="0"/>
              </a:rPr>
              <a:t>Making Clean Local Energy Accessible Now</a:t>
            </a:r>
            <a:endParaRPr lang="en-CA">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pic>
        <p:nvPicPr>
          <p:cNvPr id="9" name="Picture 42" descr="CCPowerPoint.png                                               0007F95FMacintosh HD                   7C2606AB:"/>
          <p:cNvPicPr>
            <a:picLocks noChangeAspect="1" noChangeArrowheads="1"/>
          </p:cNvPicPr>
          <p:nvPr userDrawn="1"/>
        </p:nvPicPr>
        <p:blipFill>
          <a:blip r:embed="rId2" cstate="print"/>
          <a:srcRect/>
          <a:stretch>
            <a:fillRect/>
          </a:stretch>
        </p:blipFill>
        <p:spPr bwMode="auto">
          <a:xfrm>
            <a:off x="7413625" y="30163"/>
            <a:ext cx="1654175" cy="731837"/>
          </a:xfrm>
          <a:prstGeom prst="rect">
            <a:avLst/>
          </a:prstGeom>
          <a:noFill/>
          <a:ln w="9525">
            <a:noFill/>
            <a:miter lim="800000"/>
            <a:headEnd/>
            <a:tailEnd/>
          </a:ln>
        </p:spPr>
      </p:pic>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3"/>
              </a:buBlip>
              <a:defRPr>
                <a:solidFill>
                  <a:schemeClr val="tx2">
                    <a:lumMod val="65000"/>
                    <a:lumOff val="35000"/>
                  </a:schemeClr>
                </a:solidFill>
              </a:defRPr>
            </a:lvl1pPr>
            <a:lvl2pPr>
              <a:buFontTx/>
              <a:buBlip>
                <a:blip r:embed="rId3"/>
              </a:buBlip>
              <a:defRPr>
                <a:solidFill>
                  <a:schemeClr val="tx2">
                    <a:lumMod val="65000"/>
                    <a:lumOff val="35000"/>
                  </a:schemeClr>
                </a:solidFill>
              </a:defRPr>
            </a:lvl2pPr>
            <a:lvl3pPr>
              <a:buFontTx/>
              <a:buBlip>
                <a:blip r:embed="rId3"/>
              </a:buBlip>
              <a:defRPr>
                <a:solidFill>
                  <a:schemeClr val="tx2">
                    <a:lumMod val="65000"/>
                    <a:lumOff val="35000"/>
                  </a:schemeClr>
                </a:solidFill>
              </a:defRPr>
            </a:lvl3pPr>
            <a:lvl4pPr>
              <a:buFontTx/>
              <a:buBlip>
                <a:blip r:embed="rId3"/>
              </a:buBlip>
              <a:defRPr>
                <a:solidFill>
                  <a:schemeClr val="tx2">
                    <a:lumMod val="65000"/>
                    <a:lumOff val="35000"/>
                  </a:schemeClr>
                </a:solidFill>
              </a:defRPr>
            </a:lvl4pPr>
            <a:lvl5pPr>
              <a:buFontTx/>
              <a:buBlip>
                <a:blip r:embed="rId3"/>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72214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ea typeface="+mn-ea"/>
                <a:cs typeface="Arial" pitchFamily="34" charset="0"/>
              </a:rPr>
              <a:t>Making Clean Local Energy Accessible Now</a:t>
            </a:r>
            <a:endParaRPr lang="en-CA">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pic>
        <p:nvPicPr>
          <p:cNvPr id="9" name="Picture 42" descr="CCPowerPoint.png                                               0007F95FMacintosh HD                   7C2606AB:"/>
          <p:cNvPicPr>
            <a:picLocks noChangeAspect="1" noChangeArrowheads="1"/>
          </p:cNvPicPr>
          <p:nvPr userDrawn="1"/>
        </p:nvPicPr>
        <p:blipFill>
          <a:blip r:embed="rId2" cstate="print"/>
          <a:srcRect/>
          <a:stretch>
            <a:fillRect/>
          </a:stretch>
        </p:blipFill>
        <p:spPr bwMode="auto">
          <a:xfrm>
            <a:off x="7413625" y="30163"/>
            <a:ext cx="1654175" cy="731837"/>
          </a:xfrm>
          <a:prstGeom prst="rect">
            <a:avLst/>
          </a:prstGeom>
          <a:noFill/>
          <a:ln w="9525">
            <a:noFill/>
            <a:miter lim="800000"/>
            <a:headEnd/>
            <a:tailEnd/>
          </a:ln>
        </p:spPr>
      </p:pic>
    </p:spTree>
    <p:extLst>
      <p:ext uri="{BB962C8B-B14F-4D97-AF65-F5344CB8AC3E}">
        <p14:creationId xmlns:p14="http://schemas.microsoft.com/office/powerpoint/2010/main" val="1127443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ea typeface="+mn-ea"/>
                <a:cs typeface="Arial" pitchFamily="34" charset="0"/>
              </a:rPr>
              <a:t>Making Clean Local Energy Accessible Now</a:t>
            </a:r>
            <a:endParaRPr lang="en-CA">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pic>
        <p:nvPicPr>
          <p:cNvPr id="9" name="Picture 42" descr="CCPowerPoint.png                                               0007F95FMacintosh HD                   7C2606AB:"/>
          <p:cNvPicPr>
            <a:picLocks noChangeAspect="1" noChangeArrowheads="1"/>
          </p:cNvPicPr>
          <p:nvPr userDrawn="1"/>
        </p:nvPicPr>
        <p:blipFill>
          <a:blip r:embed="rId2" cstate="print"/>
          <a:srcRect/>
          <a:stretch>
            <a:fillRect/>
          </a:stretch>
        </p:blipFill>
        <p:spPr bwMode="auto">
          <a:xfrm>
            <a:off x="7413625" y="30163"/>
            <a:ext cx="1654175" cy="731837"/>
          </a:xfrm>
          <a:prstGeom prst="rect">
            <a:avLst/>
          </a:prstGeom>
          <a:noFill/>
          <a:ln w="9525">
            <a:noFill/>
            <a:miter lim="800000"/>
            <a:headEnd/>
            <a:tailEnd/>
          </a:ln>
        </p:spPr>
      </p:pic>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3"/>
              </a:buBlip>
              <a:defRPr>
                <a:solidFill>
                  <a:schemeClr val="tx2">
                    <a:lumMod val="65000"/>
                    <a:lumOff val="35000"/>
                  </a:schemeClr>
                </a:solidFill>
              </a:defRPr>
            </a:lvl1pPr>
            <a:lvl2pPr>
              <a:buFontTx/>
              <a:buBlip>
                <a:blip r:embed="rId3"/>
              </a:buBlip>
              <a:defRPr>
                <a:solidFill>
                  <a:schemeClr val="tx2">
                    <a:lumMod val="65000"/>
                    <a:lumOff val="35000"/>
                  </a:schemeClr>
                </a:solidFill>
              </a:defRPr>
            </a:lvl2pPr>
            <a:lvl3pPr>
              <a:buFontTx/>
              <a:buBlip>
                <a:blip r:embed="rId3"/>
              </a:buBlip>
              <a:defRPr>
                <a:solidFill>
                  <a:schemeClr val="tx2">
                    <a:lumMod val="65000"/>
                    <a:lumOff val="35000"/>
                  </a:schemeClr>
                </a:solidFill>
              </a:defRPr>
            </a:lvl3pPr>
            <a:lvl4pPr>
              <a:buFontTx/>
              <a:buBlip>
                <a:blip r:embed="rId3"/>
              </a:buBlip>
              <a:defRPr>
                <a:solidFill>
                  <a:schemeClr val="tx2">
                    <a:lumMod val="65000"/>
                    <a:lumOff val="35000"/>
                  </a:schemeClr>
                </a:solidFill>
              </a:defRPr>
            </a:lvl4pPr>
            <a:lvl5pPr>
              <a:buFontTx/>
              <a:buBlip>
                <a:blip r:embed="rId3"/>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79890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ea typeface="+mn-ea"/>
                <a:cs typeface="Arial" pitchFamily="34" charset="0"/>
              </a:rPr>
              <a:t>Making Clean Local Energy Accessible Now</a:t>
            </a:r>
            <a:endParaRPr lang="en-CA">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pic>
        <p:nvPicPr>
          <p:cNvPr id="9" name="Picture 42" descr="CCPowerPoint.png                                               0007F95FMacintosh HD                   7C2606AB:"/>
          <p:cNvPicPr>
            <a:picLocks noChangeAspect="1" noChangeArrowheads="1"/>
          </p:cNvPicPr>
          <p:nvPr userDrawn="1"/>
        </p:nvPicPr>
        <p:blipFill>
          <a:blip r:embed="rId2" cstate="print"/>
          <a:srcRect/>
          <a:stretch>
            <a:fillRect/>
          </a:stretch>
        </p:blipFill>
        <p:spPr bwMode="auto">
          <a:xfrm>
            <a:off x="7413625" y="30163"/>
            <a:ext cx="1654175" cy="731837"/>
          </a:xfrm>
          <a:prstGeom prst="rect">
            <a:avLst/>
          </a:prstGeom>
          <a:noFill/>
          <a:ln w="9525">
            <a:noFill/>
            <a:miter lim="800000"/>
            <a:headEnd/>
            <a:tailEnd/>
          </a:ln>
        </p:spPr>
      </p:pic>
      <p:sp>
        <p:nvSpPr>
          <p:cNvPr id="10" name="Title 9"/>
          <p:cNvSpPr>
            <a:spLocks noGrp="1"/>
          </p:cNvSpPr>
          <p:nvPr>
            <p:ph type="title"/>
          </p:nvPr>
        </p:nvSpPr>
        <p:spPr>
          <a:xfrm>
            <a:off x="0" y="0"/>
            <a:ext cx="7391400" cy="762000"/>
          </a:xfrm>
        </p:spPr>
        <p:txBody>
          <a:bodyPr>
            <a:normAutofit/>
          </a:bodyPr>
          <a:lstStyle>
            <a:lvl1pPr algn="l">
              <a:defRPr sz="2400" b="1">
                <a:solidFill>
                  <a:schemeClr val="bg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08350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8C4FC4-56F2-49AB-B940-F5709FB4AD8C}" type="datetimeFigureOut">
              <a:rPr lang="en-US"/>
              <a:pPr>
                <a:defRPr/>
              </a:pPr>
              <a:t>5/3/12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190D54-24FF-42BE-8BC1-A233B502C8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6F45131-05E5-4B62-8F38-425FBD48F611}" type="datetimeFigureOut">
              <a:rPr lang="en-US"/>
              <a:pPr>
                <a:defRPr/>
              </a:pPr>
              <a:t>5/3/12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0859A6-E972-4613-959A-F9A56367226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6379D6-17AE-4994-A298-7B6B8B7D9A85}" type="datetimeFigureOut">
              <a:rPr lang="en-US"/>
              <a:pPr>
                <a:defRPr/>
              </a:pPr>
              <a:t>5/3/12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1F4495-860E-42AA-A67B-314F9E60F64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8536D8D-0070-44B2-8C86-26C0E669AD3F}" type="datetimeFigureOut">
              <a:rPr lang="en-US"/>
              <a:pPr>
                <a:defRPr/>
              </a:pPr>
              <a:t>5/3/12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B8F896-4515-4FB4-8E5C-50760725903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C1B51C-3FC7-4CC9-8C76-C55A980D40F4}" type="datetimeFigureOut">
              <a:rPr lang="en-US"/>
              <a:pPr>
                <a:defRPr/>
              </a:pPr>
              <a:t>5/3/12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C8C2C57-D3FC-4437-A608-7B3554B1F4E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661B26-1CE3-400A-BDBF-F508010C9E5F}" type="datetimeFigureOut">
              <a:rPr lang="en-US"/>
              <a:pPr>
                <a:defRPr/>
              </a:pPr>
              <a:t>5/3/12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7FA218D-E735-45AC-BFC8-56F7F531C89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344FC2-1361-4592-98CB-61DD436C4FB7}" type="datetimeFigureOut">
              <a:rPr lang="en-US"/>
              <a:pPr>
                <a:defRPr/>
              </a:pPr>
              <a:t>5/3/12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F31160-462F-4707-8E89-EA46A22788F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3E43CA-B628-40B6-BF67-9086CF0336C7}" type="datetimeFigureOut">
              <a:rPr lang="en-US"/>
              <a:pPr>
                <a:defRPr/>
              </a:pPr>
              <a:t>5/3/12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F751F0-5427-480D-A56E-9898966E7E9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3F27C31-5808-4379-BD50-956F86C18A95}" type="datetimeFigureOut">
              <a:rPr lang="en-US"/>
              <a:pPr>
                <a:defRPr/>
              </a:pPr>
              <a:t>5/3/12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16B9290-F18D-4632-A76D-600EE4AAEE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63" r:id="rId13"/>
    <p:sldLayoutId id="2147483664" r:id="rId14"/>
    <p:sldLayoutId id="2147483666" r:id="rId15"/>
    <p:sldLayoutId id="2147483668" r:id="rId16"/>
    <p:sldLayoutId id="2147483669" r:id="rId17"/>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5.jpeg"/><Relationship Id="rId5" Type="http://schemas.openxmlformats.org/officeDocument/2006/relationships/chart" Target="../charts/chart3.xml"/><Relationship Id="rId6" Type="http://schemas.openxmlformats.org/officeDocument/2006/relationships/chart" Target="../charts/chart4.xml"/><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chart" Target="../charts/char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8.png"/><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0.emf"/><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jpeg"/><Relationship Id="rId3"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4.png"/><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39.png"/><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4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chart" Target="../charts/chart6.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3.jpe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chart" Target="../charts/char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44.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5.png"/><Relationship Id="rId1" Type="http://schemas.openxmlformats.org/officeDocument/2006/relationships/slideLayout" Target="../slideLayouts/slideLayout17.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png"/><Relationship Id="rId8" Type="http://schemas.openxmlformats.org/officeDocument/2006/relationships/image" Target="../media/image11.jpeg"/><Relationship Id="rId9" Type="http://schemas.openxmlformats.org/officeDocument/2006/relationships/image" Target="../media/image12.png"/><Relationship Id="rId10" Type="http://schemas.openxmlformats.org/officeDocument/2006/relationships/image" Target="../media/image13.jpeg"/><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www.clean-coalition.org/studi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5"/>
          <p:cNvSpPr txBox="1">
            <a:spLocks noChangeArrowheads="1"/>
          </p:cNvSpPr>
          <p:nvPr/>
        </p:nvSpPr>
        <p:spPr bwMode="auto">
          <a:xfrm>
            <a:off x="5638800" y="6461125"/>
            <a:ext cx="3505200" cy="369888"/>
          </a:xfrm>
          <a:prstGeom prst="rect">
            <a:avLst/>
          </a:prstGeom>
          <a:noFill/>
          <a:ln w="9525">
            <a:noFill/>
            <a:miter lim="800000"/>
            <a:headEnd/>
            <a:tailEnd/>
          </a:ln>
        </p:spPr>
        <p:txBody>
          <a:bodyPr>
            <a:spAutoFit/>
          </a:bodyPr>
          <a:lstStyle/>
          <a:p>
            <a:pPr algn="r"/>
            <a:r>
              <a:rPr lang="en-US" dirty="0" smtClean="0">
                <a:solidFill>
                  <a:srgbClr val="464646"/>
                </a:solidFill>
                <a:latin typeface="Informatic"/>
              </a:rPr>
              <a:t>19 April 2012</a:t>
            </a:r>
            <a:endParaRPr lang="en-US" dirty="0">
              <a:solidFill>
                <a:srgbClr val="464646"/>
              </a:solidFill>
              <a:latin typeface="Informatic"/>
            </a:endParaRPr>
          </a:p>
        </p:txBody>
      </p:sp>
      <p:pic>
        <p:nvPicPr>
          <p:cNvPr id="16386" name="Picture 24" descr="CleanCoRecBig.png                                              0007F95FMacintosh HD                   7C2606AB:"/>
          <p:cNvPicPr>
            <a:picLocks noChangeAspect="1" noChangeArrowheads="1"/>
          </p:cNvPicPr>
          <p:nvPr/>
        </p:nvPicPr>
        <p:blipFill>
          <a:blip r:embed="rId3"/>
          <a:srcRect/>
          <a:stretch>
            <a:fillRect/>
          </a:stretch>
        </p:blipFill>
        <p:spPr bwMode="auto">
          <a:xfrm>
            <a:off x="2082800" y="685800"/>
            <a:ext cx="4927600" cy="977900"/>
          </a:xfrm>
          <a:prstGeom prst="rect">
            <a:avLst/>
          </a:prstGeom>
          <a:noFill/>
          <a:ln w="9525">
            <a:noFill/>
            <a:miter lim="800000"/>
            <a:headEnd/>
            <a:tailEnd/>
          </a:ln>
        </p:spPr>
      </p:pic>
      <p:sp>
        <p:nvSpPr>
          <p:cNvPr id="16387" name="TextBox 4"/>
          <p:cNvSpPr txBox="1">
            <a:spLocks noChangeArrowheads="1"/>
          </p:cNvSpPr>
          <p:nvPr/>
        </p:nvSpPr>
        <p:spPr bwMode="auto">
          <a:xfrm>
            <a:off x="152400" y="4800600"/>
            <a:ext cx="3810000" cy="1846263"/>
          </a:xfrm>
          <a:prstGeom prst="rect">
            <a:avLst/>
          </a:prstGeom>
          <a:noFill/>
          <a:ln w="9525">
            <a:noFill/>
            <a:miter lim="800000"/>
            <a:headEnd/>
            <a:tailEnd/>
          </a:ln>
        </p:spPr>
        <p:txBody>
          <a:bodyPr>
            <a:spAutoFit/>
          </a:bodyPr>
          <a:lstStyle/>
          <a:p>
            <a:r>
              <a:rPr lang="en-US" sz="2400" dirty="0" smtClean="0">
                <a:solidFill>
                  <a:schemeClr val="bg1"/>
                </a:solidFill>
                <a:latin typeface="Informatic"/>
              </a:rPr>
              <a:t>Craig Lewis</a:t>
            </a:r>
            <a:endParaRPr lang="en-US" sz="2400" dirty="0">
              <a:solidFill>
                <a:schemeClr val="bg1"/>
              </a:solidFill>
              <a:latin typeface="Informatic"/>
            </a:endParaRPr>
          </a:p>
          <a:p>
            <a:r>
              <a:rPr lang="en-US" dirty="0" smtClean="0">
                <a:solidFill>
                  <a:schemeClr val="bg1"/>
                </a:solidFill>
                <a:latin typeface="Informatic"/>
              </a:rPr>
              <a:t>Executive Director</a:t>
            </a:r>
            <a:endParaRPr lang="en-US" dirty="0">
              <a:solidFill>
                <a:schemeClr val="bg1"/>
              </a:solidFill>
              <a:latin typeface="Informatic"/>
            </a:endParaRPr>
          </a:p>
          <a:p>
            <a:r>
              <a:rPr lang="en-US" dirty="0">
                <a:solidFill>
                  <a:schemeClr val="bg1"/>
                </a:solidFill>
                <a:latin typeface="Informatic"/>
              </a:rPr>
              <a:t>Clean Coalition</a:t>
            </a:r>
          </a:p>
          <a:p>
            <a:r>
              <a:rPr lang="en-US" dirty="0" smtClean="0">
                <a:solidFill>
                  <a:schemeClr val="bg1"/>
                </a:solidFill>
                <a:latin typeface="Informatic"/>
              </a:rPr>
              <a:t>650</a:t>
            </a:r>
            <a:r>
              <a:rPr lang="en-US" dirty="0">
                <a:solidFill>
                  <a:schemeClr val="bg1"/>
                </a:solidFill>
                <a:latin typeface="Informatic"/>
              </a:rPr>
              <a:t>-204-</a:t>
            </a:r>
            <a:r>
              <a:rPr lang="en-US" dirty="0" smtClean="0">
                <a:solidFill>
                  <a:schemeClr val="bg1"/>
                </a:solidFill>
                <a:latin typeface="Informatic"/>
              </a:rPr>
              <a:t>9768</a:t>
            </a:r>
          </a:p>
          <a:p>
            <a:r>
              <a:rPr lang="en-US" dirty="0" err="1" smtClean="0">
                <a:solidFill>
                  <a:schemeClr val="bg1"/>
                </a:solidFill>
                <a:latin typeface="Informatic"/>
              </a:rPr>
              <a:t>Craig@</a:t>
            </a:r>
            <a:r>
              <a:rPr lang="en-US" dirty="0" err="1">
                <a:solidFill>
                  <a:schemeClr val="bg1"/>
                </a:solidFill>
                <a:latin typeface="Informatic"/>
              </a:rPr>
              <a:t>C</a:t>
            </a:r>
            <a:r>
              <a:rPr lang="en-US" dirty="0" err="1" smtClean="0">
                <a:solidFill>
                  <a:schemeClr val="bg1"/>
                </a:solidFill>
                <a:latin typeface="Informatic"/>
              </a:rPr>
              <a:t>lean-</a:t>
            </a:r>
            <a:r>
              <a:rPr lang="en-US" dirty="0" err="1">
                <a:solidFill>
                  <a:schemeClr val="bg1"/>
                </a:solidFill>
                <a:latin typeface="Informatic"/>
              </a:rPr>
              <a:t>C</a:t>
            </a:r>
            <a:r>
              <a:rPr lang="en-US" dirty="0" err="1" smtClean="0">
                <a:solidFill>
                  <a:schemeClr val="bg1"/>
                </a:solidFill>
                <a:latin typeface="Informatic"/>
              </a:rPr>
              <a:t>oalition.org</a:t>
            </a:r>
            <a:endParaRPr lang="en-US" dirty="0">
              <a:solidFill>
                <a:schemeClr val="bg1"/>
              </a:solidFill>
              <a:latin typeface="Informatic"/>
            </a:endParaRPr>
          </a:p>
          <a:p>
            <a:endParaRPr lang="en-US" dirty="0">
              <a:solidFill>
                <a:schemeClr val="bg1"/>
              </a:solidFill>
              <a:latin typeface="Informatic"/>
            </a:endParaRPr>
          </a:p>
        </p:txBody>
      </p:sp>
      <p:sp>
        <p:nvSpPr>
          <p:cNvPr id="16388" name="TextBox 6"/>
          <p:cNvSpPr txBox="1">
            <a:spLocks noChangeArrowheads="1"/>
          </p:cNvSpPr>
          <p:nvPr/>
        </p:nvSpPr>
        <p:spPr bwMode="auto">
          <a:xfrm>
            <a:off x="0" y="2603500"/>
            <a:ext cx="9080500" cy="1046440"/>
          </a:xfrm>
          <a:prstGeom prst="rect">
            <a:avLst/>
          </a:prstGeom>
          <a:noFill/>
          <a:ln w="9525">
            <a:noFill/>
            <a:miter lim="800000"/>
            <a:headEnd/>
            <a:tailEnd/>
          </a:ln>
        </p:spPr>
        <p:txBody>
          <a:bodyPr wrap="square">
            <a:spAutoFit/>
          </a:bodyPr>
          <a:lstStyle/>
          <a:p>
            <a:pPr algn="ctr"/>
            <a:r>
              <a:rPr lang="en-US" sz="2800" dirty="0" smtClean="0"/>
              <a:t>Scaling Deployments &amp; Improving Conversion Efficiency</a:t>
            </a:r>
            <a:endParaRPr lang="en-US" sz="2800" dirty="0" smtClean="0">
              <a:solidFill>
                <a:srgbClr val="535353"/>
              </a:solidFill>
              <a:latin typeface="Helvetica" pitchFamily="34" charset="0"/>
            </a:endParaRPr>
          </a:p>
          <a:p>
            <a:pPr algn="ctr"/>
            <a:r>
              <a:rPr lang="en-US" sz="3400" dirty="0" smtClean="0">
                <a:solidFill>
                  <a:schemeClr val="bg1"/>
                </a:solidFill>
                <a:latin typeface="Helvetica" charset="0"/>
              </a:rPr>
              <a:t>Surest Pathways to Reducing Solar Pricing</a:t>
            </a:r>
            <a:endParaRPr lang="en-US" sz="3400" dirty="0" smtClean="0">
              <a:latin typeface="Helvetica"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lstStyle/>
          <a:p>
            <a:pPr algn="l"/>
            <a:r>
              <a:rPr lang="en-US" sz="2400" b="1" dirty="0" smtClean="0">
                <a:solidFill>
                  <a:schemeClr val="bg1"/>
                </a:solidFill>
                <a:latin typeface="Arial" charset="0"/>
                <a:cs typeface="Arial" charset="0"/>
              </a:rPr>
              <a:t>CLEAN Programs Defined</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7" name="Content Placeholder 3"/>
          <p:cNvSpPr>
            <a:spLocks noGrp="1"/>
          </p:cNvSpPr>
          <p:nvPr>
            <p:ph idx="4294967295"/>
          </p:nvPr>
        </p:nvSpPr>
        <p:spPr>
          <a:xfrm>
            <a:off x="88902" y="840851"/>
            <a:ext cx="8953500" cy="5410200"/>
          </a:xfrm>
        </p:spPr>
        <p:txBody>
          <a:bodyPr>
            <a:noAutofit/>
          </a:bodyPr>
          <a:lstStyle/>
          <a:p>
            <a:pPr marL="400050" indent="-285750">
              <a:buClr>
                <a:srgbClr val="FFFF00"/>
              </a:buClr>
              <a:buFontTx/>
              <a:buBlip>
                <a:blip r:embed="rId3"/>
              </a:buBlip>
            </a:pPr>
            <a:r>
              <a:rPr lang="en-US" sz="2000" b="1" dirty="0" smtClean="0">
                <a:solidFill>
                  <a:srgbClr val="3366FF"/>
                </a:solidFill>
                <a:latin typeface="Arial" charset="0"/>
                <a:ea typeface="ＭＳ Ｐゴシック"/>
                <a:cs typeface="Arial" charset="0"/>
              </a:rPr>
              <a:t>CLEAN </a:t>
            </a:r>
            <a:r>
              <a:rPr lang="en-US" sz="2000" b="1" dirty="0" smtClean="0">
                <a:latin typeface="Arial" charset="0"/>
                <a:ea typeface="ＭＳ Ｐゴシック"/>
                <a:cs typeface="Arial" charset="0"/>
              </a:rPr>
              <a:t>= Clean Local Energy Accessible Now</a:t>
            </a:r>
          </a:p>
          <a:p>
            <a:pPr marL="400050">
              <a:buClr>
                <a:srgbClr val="FFFF00"/>
              </a:buClr>
              <a:buFontTx/>
              <a:buBlip>
                <a:blip r:embed="rId3"/>
              </a:buBlip>
            </a:pPr>
            <a:endParaRPr lang="en-US" sz="1600" b="1" dirty="0" smtClean="0">
              <a:solidFill>
                <a:srgbClr val="3366FF"/>
              </a:solidFill>
              <a:latin typeface="Arial" charset="0"/>
              <a:ea typeface="ＭＳ Ｐゴシック"/>
              <a:cs typeface="Arial" charset="0"/>
            </a:endParaRPr>
          </a:p>
          <a:p>
            <a:pPr marL="400050" indent="-285750">
              <a:buClr>
                <a:srgbClr val="FFFF00"/>
              </a:buClr>
              <a:buFontTx/>
              <a:buBlip>
                <a:blip r:embed="rId3"/>
              </a:buBlip>
            </a:pPr>
            <a:r>
              <a:rPr lang="en-US" sz="2000" b="1" dirty="0" smtClean="0">
                <a:solidFill>
                  <a:srgbClr val="3366FF"/>
                </a:solidFill>
                <a:latin typeface="Arial" charset="0"/>
                <a:ea typeface="ＭＳ Ｐゴシック"/>
                <a:cs typeface="Arial" charset="0"/>
              </a:rPr>
              <a:t>CLEAN Features</a:t>
            </a:r>
            <a:r>
              <a:rPr lang="en-US" sz="2000" dirty="0" smtClean="0">
                <a:latin typeface="Arial" charset="0"/>
                <a:ea typeface="ＭＳ Ｐゴシック"/>
                <a:cs typeface="Arial" charset="0"/>
              </a:rPr>
              <a:t>:</a:t>
            </a:r>
          </a:p>
          <a:p>
            <a:pPr marL="800100" lvl="1">
              <a:buClr>
                <a:srgbClr val="FFFF00"/>
              </a:buClr>
              <a:buFontTx/>
              <a:buBlip>
                <a:blip r:embed="rId3"/>
              </a:buBlip>
            </a:pPr>
            <a:r>
              <a:rPr lang="en-US" sz="2000" dirty="0" smtClean="0">
                <a:latin typeface="Arial" charset="0"/>
                <a:ea typeface="ＭＳ Ｐゴシック"/>
                <a:cs typeface="Arial" charset="0"/>
              </a:rPr>
              <a:t>Procurement:  Standard and </a:t>
            </a:r>
            <a:r>
              <a:rPr lang="en-US" sz="2000" u="sng" dirty="0" smtClean="0">
                <a:latin typeface="Arial" charset="0"/>
                <a:ea typeface="ＭＳ Ｐゴシック"/>
                <a:cs typeface="Arial" charset="0"/>
              </a:rPr>
              <a:t>guaranteed contract</a:t>
            </a:r>
            <a:r>
              <a:rPr lang="en-US" sz="2000" dirty="0" smtClean="0">
                <a:latin typeface="Arial" charset="0"/>
                <a:ea typeface="ＭＳ Ｐゴシック"/>
                <a:cs typeface="Arial" charset="0"/>
              </a:rPr>
              <a:t> between the utility and a renewable energy facility owner</a:t>
            </a:r>
          </a:p>
          <a:p>
            <a:pPr marL="800100" lvl="1">
              <a:buClr>
                <a:srgbClr val="FFFF00"/>
              </a:buClr>
              <a:buFontTx/>
              <a:buBlip>
                <a:blip r:embed="rId3"/>
              </a:buBlip>
            </a:pPr>
            <a:r>
              <a:rPr lang="en-US" sz="2000" dirty="0" smtClean="0">
                <a:latin typeface="Arial" charset="0"/>
                <a:ea typeface="ＭＳ Ｐゴシック"/>
                <a:cs typeface="Arial" charset="0"/>
              </a:rPr>
              <a:t>Interconnection:  Predictable and streamlined </a:t>
            </a:r>
            <a:r>
              <a:rPr lang="en-US" sz="2000" u="sng" dirty="0" smtClean="0">
                <a:latin typeface="Arial" charset="0"/>
                <a:ea typeface="ＭＳ Ｐゴシック"/>
                <a:cs typeface="Arial" charset="0"/>
              </a:rPr>
              <a:t>distribution grid access</a:t>
            </a:r>
            <a:endParaRPr lang="en-US" sz="2000" dirty="0" smtClean="0">
              <a:latin typeface="Arial" charset="0"/>
              <a:ea typeface="ＭＳ Ｐゴシック"/>
              <a:cs typeface="Arial" charset="0"/>
            </a:endParaRPr>
          </a:p>
          <a:p>
            <a:pPr marL="800100" lvl="1">
              <a:buClr>
                <a:srgbClr val="FFFF00"/>
              </a:buClr>
              <a:buFontTx/>
              <a:buBlip>
                <a:blip r:embed="rId3"/>
              </a:buBlip>
            </a:pPr>
            <a:r>
              <a:rPr lang="en-US" sz="2000" dirty="0" smtClean="0">
                <a:latin typeface="Arial" charset="0"/>
                <a:ea typeface="ＭＳ Ｐゴシック"/>
                <a:cs typeface="Arial" charset="0"/>
              </a:rPr>
              <a:t>Financing:  Predefined and </a:t>
            </a:r>
            <a:r>
              <a:rPr lang="en-US" sz="2000" u="sng" dirty="0" smtClean="0">
                <a:latin typeface="Arial" charset="0"/>
                <a:ea typeface="ＭＳ Ｐゴシック"/>
                <a:cs typeface="Arial" charset="0"/>
              </a:rPr>
              <a:t>financeable fixed rates</a:t>
            </a:r>
            <a:r>
              <a:rPr lang="en-US" sz="2000" dirty="0" smtClean="0">
                <a:latin typeface="Arial" charset="0"/>
                <a:ea typeface="ＭＳ Ｐゴシック"/>
                <a:cs typeface="Arial" charset="0"/>
              </a:rPr>
              <a:t> for long durations</a:t>
            </a:r>
          </a:p>
          <a:p>
            <a:pPr marL="400050">
              <a:buClr>
                <a:srgbClr val="FFFF00"/>
              </a:buClr>
              <a:buFontTx/>
              <a:buBlip>
                <a:blip r:embed="rId3"/>
              </a:buBlip>
            </a:pPr>
            <a:endParaRPr lang="en-US" sz="1600" dirty="0" smtClean="0">
              <a:latin typeface="Arial" charset="0"/>
              <a:ea typeface="ＭＳ Ｐゴシック"/>
              <a:cs typeface="Arial" charset="0"/>
            </a:endParaRPr>
          </a:p>
          <a:p>
            <a:pPr marL="400050" indent="-285750">
              <a:buClr>
                <a:srgbClr val="FFFF00"/>
              </a:buClr>
              <a:buFontTx/>
              <a:buBlip>
                <a:blip r:embed="rId3"/>
              </a:buBlip>
            </a:pPr>
            <a:r>
              <a:rPr lang="en-US" sz="2000" b="1" dirty="0" smtClean="0">
                <a:solidFill>
                  <a:srgbClr val="3366FF"/>
                </a:solidFill>
                <a:latin typeface="Arial" charset="0"/>
                <a:ea typeface="ＭＳ Ｐゴシック"/>
                <a:cs typeface="Arial" charset="0"/>
              </a:rPr>
              <a:t>CLEAN Benefits</a:t>
            </a:r>
            <a:r>
              <a:rPr lang="en-US" sz="2000" dirty="0" smtClean="0">
                <a:latin typeface="Arial" charset="0"/>
                <a:ea typeface="ＭＳ Ｐゴシック"/>
                <a:cs typeface="Arial" charset="0"/>
              </a:rPr>
              <a:t>:</a:t>
            </a:r>
          </a:p>
          <a:p>
            <a:pPr marL="800100" lvl="1">
              <a:buClr>
                <a:srgbClr val="FFFF00"/>
              </a:buClr>
              <a:buFontTx/>
              <a:buBlip>
                <a:blip r:embed="rId3"/>
              </a:buBlip>
            </a:pPr>
            <a:r>
              <a:rPr lang="en-US" sz="2000" dirty="0" smtClean="0">
                <a:latin typeface="Arial" charset="0"/>
                <a:ea typeface="ＭＳ Ｐゴシック"/>
                <a:cs typeface="Arial" charset="0"/>
              </a:rPr>
              <a:t>Removes the top three barriers to renewable energy</a:t>
            </a:r>
          </a:p>
          <a:p>
            <a:pPr marL="800100" lvl="1">
              <a:buClr>
                <a:srgbClr val="FFFF00"/>
              </a:buClr>
              <a:buFontTx/>
              <a:buBlip>
                <a:blip r:embed="rId3"/>
              </a:buBlip>
            </a:pPr>
            <a:r>
              <a:rPr lang="en-US" sz="2000" dirty="0" smtClean="0">
                <a:latin typeface="Arial" charset="0"/>
                <a:ea typeface="ＭＳ Ｐゴシック"/>
                <a:cs typeface="Arial" charset="0"/>
              </a:rPr>
              <a:t>The vast majority of renewable energy deployed in the world has been driven by CLEAN Programs</a:t>
            </a:r>
          </a:p>
          <a:p>
            <a:pPr marL="800100" lvl="1">
              <a:buClr>
                <a:srgbClr val="FFFF00"/>
              </a:buClr>
              <a:buFontTx/>
              <a:buBlip>
                <a:blip r:embed="rId3"/>
              </a:buBlip>
            </a:pPr>
            <a:r>
              <a:rPr lang="en-US" sz="2000" dirty="0" smtClean="0">
                <a:latin typeface="Arial" charset="0"/>
                <a:ea typeface="ＭＳ Ｐゴシック"/>
                <a:cs typeface="Arial" charset="0"/>
              </a:rPr>
              <a:t>Allows any party to become a clean energy entrepreneur</a:t>
            </a:r>
          </a:p>
          <a:p>
            <a:pPr marL="800100" lvl="1">
              <a:buClr>
                <a:srgbClr val="FFFF00"/>
              </a:buClr>
              <a:buFontTx/>
              <a:buBlip>
                <a:blip r:embed="rId3"/>
              </a:buBlip>
            </a:pPr>
            <a:r>
              <a:rPr lang="en-US" sz="2000" dirty="0" smtClean="0">
                <a:latin typeface="Arial" charset="0"/>
                <a:ea typeface="ＭＳ Ｐゴシック"/>
                <a:cs typeface="Arial" charset="0"/>
              </a:rPr>
              <a:t>Attracts private capital, including vital new sources of equity</a:t>
            </a:r>
          </a:p>
          <a:p>
            <a:pPr marL="800100" lvl="1">
              <a:buClr>
                <a:srgbClr val="FFFF00"/>
              </a:buClr>
              <a:buFontTx/>
              <a:buBlip>
                <a:blip r:embed="rId3"/>
              </a:buBlip>
            </a:pPr>
            <a:r>
              <a:rPr lang="en-US" sz="2000" dirty="0" smtClean="0">
                <a:latin typeface="Arial" charset="0"/>
                <a:ea typeface="ＭＳ Ｐゴシック"/>
                <a:cs typeface="Arial" charset="0"/>
              </a:rPr>
              <a:t>Drives local employment and generates tax revenue at no cost to government</a:t>
            </a:r>
          </a:p>
          <a:p>
            <a:pPr marL="1200150" lvl="2">
              <a:buClr>
                <a:srgbClr val="FFFF00"/>
              </a:buClr>
              <a:buFontTx/>
              <a:buBlip>
                <a:blip r:embed="rId3"/>
              </a:buBlip>
            </a:pPr>
            <a:endParaRPr lang="en-US" dirty="0" smtClean="0">
              <a:ea typeface="ＭＳ Ｐゴシック"/>
              <a:cs typeface="ＭＳ Ｐゴシック"/>
            </a:endParaRPr>
          </a:p>
        </p:txBody>
      </p:sp>
    </p:spTree>
    <p:extLst>
      <p:ext uri="{BB962C8B-B14F-4D97-AF65-F5344CB8AC3E}">
        <p14:creationId xmlns:p14="http://schemas.microsoft.com/office/powerpoint/2010/main" val="19045378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itle 1"/>
          <p:cNvSpPr>
            <a:spLocks noGrp="1"/>
          </p:cNvSpPr>
          <p:nvPr>
            <p:ph type="title"/>
          </p:nvPr>
        </p:nvSpPr>
        <p:spPr/>
        <p:txBody>
          <a:bodyPr>
            <a:normAutofit/>
          </a:bodyPr>
          <a:lstStyle/>
          <a:p>
            <a:r>
              <a:rPr lang="en-US" dirty="0">
                <a:latin typeface="Arial" charset="0"/>
                <a:cs typeface="Arial" charset="0"/>
              </a:rPr>
              <a:t>CLEAN Programs Deliver Cost-Effective Scale</a:t>
            </a:r>
            <a:endParaRPr lang="en-US" dirty="0" smtClean="0">
              <a:latin typeface="Arial" charset="0"/>
              <a:cs typeface="Arial" charset="0"/>
            </a:endParaRPr>
          </a:p>
        </p:txBody>
      </p:sp>
      <p:sp>
        <p:nvSpPr>
          <p:cNvPr id="133124"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33125" name="Rectangle 2"/>
          <p:cNvSpPr txBox="1">
            <a:spLocks noChangeArrowheads="1"/>
          </p:cNvSpPr>
          <p:nvPr/>
        </p:nvSpPr>
        <p:spPr bwMode="auto">
          <a:xfrm>
            <a:off x="-152400" y="838200"/>
            <a:ext cx="9296400" cy="685800"/>
          </a:xfrm>
          <a:prstGeom prst="rect">
            <a:avLst/>
          </a:prstGeom>
          <a:noFill/>
          <a:ln w="9525">
            <a:noFill/>
            <a:miter lim="800000"/>
            <a:headEnd/>
            <a:tailEnd/>
          </a:ln>
        </p:spPr>
        <p:txBody>
          <a:bodyPr/>
          <a:lstStyle/>
          <a:p>
            <a:pPr marL="342900" indent="-342900" algn="ctr" defTabSz="914400">
              <a:spcBef>
                <a:spcPct val="20000"/>
              </a:spcBef>
            </a:pPr>
            <a:r>
              <a:rPr lang="en-US" sz="2800" b="1" u="sng">
                <a:cs typeface="Arial" charset="0"/>
              </a:rPr>
              <a:t>Solar Markets: Germany vs California </a:t>
            </a:r>
            <a:r>
              <a:rPr lang="en-US" sz="1600" b="1" u="sng">
                <a:cs typeface="Arial" charset="0"/>
              </a:rPr>
              <a:t>(RPS + CSI + other)</a:t>
            </a:r>
            <a:endParaRPr lang="en-US" sz="1600">
              <a:cs typeface="Arial" charset="0"/>
            </a:endParaRPr>
          </a:p>
        </p:txBody>
      </p:sp>
      <p:graphicFrame>
        <p:nvGraphicFramePr>
          <p:cNvPr id="133122" name="Object 2"/>
          <p:cNvGraphicFramePr>
            <a:graphicFrameLocks noGrp="1" noChangeAspect="1"/>
          </p:cNvGraphicFramePr>
          <p:nvPr>
            <p:extLst>
              <p:ext uri="{D42A27DB-BD31-4B8C-83A1-F6EECF244321}">
                <p14:modId xmlns:p14="http://schemas.microsoft.com/office/powerpoint/2010/main" val="2016504270"/>
              </p:ext>
            </p:extLst>
          </p:nvPr>
        </p:nvGraphicFramePr>
        <p:xfrm>
          <a:off x="-1143000" y="1524000"/>
          <a:ext cx="10228263" cy="3935413"/>
        </p:xfrm>
        <a:graphic>
          <a:graphicData uri="http://schemas.openxmlformats.org/presentationml/2006/ole">
            <mc:AlternateContent xmlns:mc="http://schemas.openxmlformats.org/markup-compatibility/2006">
              <mc:Choice xmlns:v="urn:schemas-microsoft-com:vml" Requires="v">
                <p:oleObj spid="_x0000_s1069" name="Worksheet" r:id="rId5" imgW="6696153" imgH="2800291" progId="Excel.Sheet.8">
                  <p:embed/>
                </p:oleObj>
              </mc:Choice>
              <mc:Fallback>
                <p:oleObj name="Worksheet" r:id="rId5" imgW="6696153" imgH="2800291" progId="Excel.Sheet.8">
                  <p:embed/>
                  <p:pic>
                    <p:nvPicPr>
                      <p:cNvPr id="0" name="Picture 4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524000"/>
                        <a:ext cx="10228263" cy="393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26" name="TextBox 3"/>
          <p:cNvSpPr txBox="1">
            <a:spLocks noChangeArrowheads="1"/>
          </p:cNvSpPr>
          <p:nvPr/>
        </p:nvSpPr>
        <p:spPr bwMode="auto">
          <a:xfrm>
            <a:off x="657225" y="5556250"/>
            <a:ext cx="8001000" cy="707886"/>
          </a:xfrm>
          <a:prstGeom prst="rect">
            <a:avLst/>
          </a:prstGeom>
          <a:solidFill>
            <a:srgbClr val="FFFF00"/>
          </a:solidFill>
          <a:ln w="9525">
            <a:solidFill>
              <a:schemeClr val="tx1"/>
            </a:solidFill>
            <a:miter lim="800000"/>
            <a:headEnd/>
            <a:tailEnd/>
          </a:ln>
        </p:spPr>
        <p:txBody>
          <a:bodyPr>
            <a:spAutoFit/>
          </a:bodyPr>
          <a:lstStyle/>
          <a:p>
            <a:pPr algn="ctr"/>
            <a:r>
              <a:rPr lang="en-US" sz="2000" dirty="0">
                <a:cs typeface="Arial" charset="0"/>
              </a:rPr>
              <a:t>Germany added </a:t>
            </a:r>
            <a:r>
              <a:rPr lang="en-US" sz="2000" dirty="0" smtClean="0">
                <a:cs typeface="Arial" charset="0"/>
              </a:rPr>
              <a:t>nearly 15 </a:t>
            </a:r>
            <a:r>
              <a:rPr lang="en-US" sz="2000" dirty="0">
                <a:cs typeface="Arial" charset="0"/>
              </a:rPr>
              <a:t>times more solar than California in </a:t>
            </a:r>
            <a:r>
              <a:rPr lang="en-US" sz="2000" dirty="0" smtClean="0">
                <a:cs typeface="Arial" charset="0"/>
              </a:rPr>
              <a:t>2011,</a:t>
            </a:r>
            <a:endParaRPr lang="en-US" sz="2000" dirty="0">
              <a:cs typeface="Arial" charset="0"/>
            </a:endParaRPr>
          </a:p>
          <a:p>
            <a:pPr algn="ctr"/>
            <a:r>
              <a:rPr lang="en-US" sz="2000" dirty="0" smtClean="0">
                <a:cs typeface="Arial" charset="0"/>
              </a:rPr>
              <a:t>even </a:t>
            </a:r>
            <a:r>
              <a:rPr lang="en-US" sz="2000" dirty="0">
                <a:cs typeface="Arial" charset="0"/>
              </a:rPr>
              <a:t>though California’s solar resource is 70% better!!!</a:t>
            </a:r>
          </a:p>
        </p:txBody>
      </p:sp>
      <p:sp>
        <p:nvSpPr>
          <p:cNvPr id="133127" name="TextBox 7"/>
          <p:cNvSpPr txBox="1">
            <a:spLocks noChangeArrowheads="1"/>
          </p:cNvSpPr>
          <p:nvPr/>
        </p:nvSpPr>
        <p:spPr bwMode="auto">
          <a:xfrm>
            <a:off x="6629400" y="4979988"/>
            <a:ext cx="2286000" cy="428625"/>
          </a:xfrm>
          <a:prstGeom prst="rect">
            <a:avLst/>
          </a:prstGeom>
          <a:noFill/>
          <a:ln w="9525">
            <a:noFill/>
            <a:miter lim="800000"/>
            <a:headEnd/>
            <a:tailEnd/>
          </a:ln>
        </p:spPr>
        <p:txBody>
          <a:bodyPr>
            <a:spAutoFit/>
          </a:bodyPr>
          <a:lstStyle/>
          <a:p>
            <a:r>
              <a:rPr lang="en-US" sz="1100">
                <a:cs typeface="Arial" charset="0"/>
              </a:rPr>
              <a:t>Sources:  CPUC, CEC, SEIA and                       German equivalents.</a:t>
            </a:r>
          </a:p>
        </p:txBody>
      </p:sp>
      <p:sp>
        <p:nvSpPr>
          <p:cNvPr id="2" name="TextBox 1"/>
          <p:cNvSpPr txBox="1"/>
          <p:nvPr/>
        </p:nvSpPr>
        <p:spPr>
          <a:xfrm>
            <a:off x="925489" y="1655326"/>
            <a:ext cx="461665" cy="2585323"/>
          </a:xfrm>
          <a:prstGeom prst="rect">
            <a:avLst/>
          </a:prstGeom>
          <a:noFill/>
        </p:spPr>
        <p:txBody>
          <a:bodyPr vert="vert270" wrap="square" rtlCol="0">
            <a:spAutoFit/>
          </a:bodyPr>
          <a:lstStyle/>
          <a:p>
            <a:r>
              <a:rPr lang="en-US" dirty="0" smtClean="0"/>
              <a:t>Cumulative MW</a:t>
            </a:r>
            <a:endParaRPr lang="en-US" dirty="0"/>
          </a:p>
        </p:txBody>
      </p:sp>
    </p:spTree>
    <p:extLst>
      <p:ext uri="{BB962C8B-B14F-4D97-AF65-F5344CB8AC3E}">
        <p14:creationId xmlns:p14="http://schemas.microsoft.com/office/powerpoint/2010/main" val="33851961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0" y="-9525"/>
            <a:ext cx="7620000" cy="762000"/>
          </a:xfrm>
        </p:spPr>
        <p:txBody>
          <a:bodyPr/>
          <a:lstStyle/>
          <a:p>
            <a:pPr algn="l" eaLnBrk="1" hangingPunct="1"/>
            <a:r>
              <a:rPr lang="en-US" sz="2400" b="1" dirty="0" smtClean="0">
                <a:solidFill>
                  <a:schemeClr val="bg1"/>
                </a:solidFill>
                <a:latin typeface="Arial" charset="0"/>
                <a:cs typeface="Arial" charset="0"/>
              </a:rPr>
              <a:t>German Solar Capacity is Small WDG (Rooftops)</a:t>
            </a:r>
          </a:p>
        </p:txBody>
      </p:sp>
      <p:graphicFrame>
        <p:nvGraphicFramePr>
          <p:cNvPr id="4" name="Chart 3"/>
          <p:cNvGraphicFramePr>
            <a:graphicFrameLocks/>
          </p:cNvGraphicFramePr>
          <p:nvPr/>
        </p:nvGraphicFramePr>
        <p:xfrm>
          <a:off x="0" y="762000"/>
          <a:ext cx="9144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56324" name="TextBox 4"/>
          <p:cNvSpPr txBox="1">
            <a:spLocks noChangeArrowheads="1"/>
          </p:cNvSpPr>
          <p:nvPr/>
        </p:nvSpPr>
        <p:spPr bwMode="auto">
          <a:xfrm>
            <a:off x="4114800" y="5224463"/>
            <a:ext cx="4267200" cy="261937"/>
          </a:xfrm>
          <a:prstGeom prst="rect">
            <a:avLst/>
          </a:prstGeom>
          <a:noFill/>
          <a:ln w="9525">
            <a:noFill/>
            <a:miter lim="800000"/>
            <a:headEnd/>
            <a:tailEnd/>
          </a:ln>
        </p:spPr>
        <p:txBody>
          <a:bodyPr>
            <a:spAutoFit/>
          </a:bodyPr>
          <a:lstStyle/>
          <a:p>
            <a:pPr algn="r"/>
            <a:r>
              <a:rPr lang="en-US" sz="1100">
                <a:latin typeface="Calibri" pitchFamily="34" charset="0"/>
              </a:rPr>
              <a:t>Source: Paul Gipe, March 2011</a:t>
            </a:r>
          </a:p>
        </p:txBody>
      </p:sp>
      <p:sp>
        <p:nvSpPr>
          <p:cNvPr id="56325" name="TextBox 5"/>
          <p:cNvSpPr txBox="1">
            <a:spLocks noChangeArrowheads="1"/>
          </p:cNvSpPr>
          <p:nvPr/>
        </p:nvSpPr>
        <p:spPr bwMode="auto">
          <a:xfrm>
            <a:off x="457200" y="5602288"/>
            <a:ext cx="8305800" cy="646112"/>
          </a:xfrm>
          <a:prstGeom prst="rect">
            <a:avLst/>
          </a:prstGeom>
          <a:solidFill>
            <a:srgbClr val="FFFF00"/>
          </a:solidFill>
          <a:ln w="9525">
            <a:noFill/>
            <a:miter lim="800000"/>
            <a:headEnd/>
            <a:tailEnd/>
          </a:ln>
        </p:spPr>
        <p:txBody>
          <a:bodyPr>
            <a:spAutoFit/>
          </a:bodyPr>
          <a:lstStyle/>
          <a:p>
            <a:pPr algn="ctr"/>
            <a:r>
              <a:rPr lang="en-US" b="1">
                <a:latin typeface="Calibri" pitchFamily="34" charset="0"/>
              </a:rPr>
              <a:t>Germany’s solar deployments are almost entirely &lt;2 MW rooftop projects interconnected to the distribution grid (not behind-the-meter)</a:t>
            </a:r>
          </a:p>
        </p:txBody>
      </p:sp>
      <p:sp>
        <p:nvSpPr>
          <p:cNvPr id="56326" name="TextBox 6"/>
          <p:cNvSpPr txBox="1">
            <a:spLocks noChangeArrowheads="1"/>
          </p:cNvSpPr>
          <p:nvPr/>
        </p:nvSpPr>
        <p:spPr bwMode="auto">
          <a:xfrm>
            <a:off x="6019800" y="1676400"/>
            <a:ext cx="838200" cy="307975"/>
          </a:xfrm>
          <a:prstGeom prst="rect">
            <a:avLst/>
          </a:prstGeom>
          <a:noFill/>
          <a:ln w="9525">
            <a:noFill/>
            <a:miter lim="800000"/>
            <a:headEnd/>
            <a:tailEnd/>
          </a:ln>
        </p:spPr>
        <p:txBody>
          <a:bodyPr>
            <a:spAutoFit/>
          </a:bodyPr>
          <a:lstStyle/>
          <a:p>
            <a:r>
              <a:rPr lang="en-US" sz="1400">
                <a:latin typeface="Calibri" pitchFamily="34" charset="0"/>
              </a:rPr>
              <a:t>22.5%</a:t>
            </a:r>
          </a:p>
        </p:txBody>
      </p:sp>
      <p:sp>
        <p:nvSpPr>
          <p:cNvPr id="56327" name="TextBox 7"/>
          <p:cNvSpPr txBox="1">
            <a:spLocks noChangeArrowheads="1"/>
          </p:cNvSpPr>
          <p:nvPr/>
        </p:nvSpPr>
        <p:spPr bwMode="auto">
          <a:xfrm>
            <a:off x="3352800" y="1295400"/>
            <a:ext cx="838200" cy="307975"/>
          </a:xfrm>
          <a:prstGeom prst="rect">
            <a:avLst/>
          </a:prstGeom>
          <a:noFill/>
          <a:ln w="9525">
            <a:noFill/>
            <a:miter lim="800000"/>
            <a:headEnd/>
            <a:tailEnd/>
          </a:ln>
        </p:spPr>
        <p:txBody>
          <a:bodyPr>
            <a:spAutoFit/>
          </a:bodyPr>
          <a:lstStyle/>
          <a:p>
            <a:r>
              <a:rPr lang="en-US" sz="1400">
                <a:latin typeface="Calibri" pitchFamily="34" charset="0"/>
              </a:rPr>
              <a:t>26%</a:t>
            </a:r>
          </a:p>
        </p:txBody>
      </p:sp>
      <p:sp>
        <p:nvSpPr>
          <p:cNvPr id="56328" name="TextBox 8"/>
          <p:cNvSpPr txBox="1">
            <a:spLocks noChangeArrowheads="1"/>
          </p:cNvSpPr>
          <p:nvPr/>
        </p:nvSpPr>
        <p:spPr bwMode="auto">
          <a:xfrm>
            <a:off x="4648200" y="1600200"/>
            <a:ext cx="838200" cy="307975"/>
          </a:xfrm>
          <a:prstGeom prst="rect">
            <a:avLst/>
          </a:prstGeom>
          <a:noFill/>
          <a:ln w="9525">
            <a:noFill/>
            <a:miter lim="800000"/>
            <a:headEnd/>
            <a:tailEnd/>
          </a:ln>
        </p:spPr>
        <p:txBody>
          <a:bodyPr>
            <a:spAutoFit/>
          </a:bodyPr>
          <a:lstStyle/>
          <a:p>
            <a:r>
              <a:rPr lang="en-US" sz="1400">
                <a:latin typeface="Calibri" pitchFamily="34" charset="0"/>
              </a:rPr>
              <a:t>23.25%</a:t>
            </a:r>
          </a:p>
        </p:txBody>
      </p:sp>
      <p:sp>
        <p:nvSpPr>
          <p:cNvPr id="56329" name="TextBox 9"/>
          <p:cNvSpPr txBox="1">
            <a:spLocks noChangeArrowheads="1"/>
          </p:cNvSpPr>
          <p:nvPr/>
        </p:nvSpPr>
        <p:spPr bwMode="auto">
          <a:xfrm>
            <a:off x="1981200" y="3200400"/>
            <a:ext cx="838200" cy="307975"/>
          </a:xfrm>
          <a:prstGeom prst="rect">
            <a:avLst/>
          </a:prstGeom>
          <a:noFill/>
          <a:ln w="9525">
            <a:noFill/>
            <a:miter lim="800000"/>
            <a:headEnd/>
            <a:tailEnd/>
          </a:ln>
        </p:spPr>
        <p:txBody>
          <a:bodyPr>
            <a:spAutoFit/>
          </a:bodyPr>
          <a:lstStyle/>
          <a:p>
            <a:r>
              <a:rPr lang="en-US" sz="1400">
                <a:latin typeface="Calibri" pitchFamily="34" charset="0"/>
              </a:rPr>
              <a:t>9.25%</a:t>
            </a:r>
          </a:p>
        </p:txBody>
      </p:sp>
      <p:sp>
        <p:nvSpPr>
          <p:cNvPr id="56330" name="TextBox 10"/>
          <p:cNvSpPr txBox="1">
            <a:spLocks noChangeArrowheads="1"/>
          </p:cNvSpPr>
          <p:nvPr/>
        </p:nvSpPr>
        <p:spPr bwMode="auto">
          <a:xfrm>
            <a:off x="7467600" y="2057400"/>
            <a:ext cx="838200" cy="307975"/>
          </a:xfrm>
          <a:prstGeom prst="rect">
            <a:avLst/>
          </a:prstGeom>
          <a:noFill/>
          <a:ln w="9525">
            <a:noFill/>
            <a:miter lim="800000"/>
            <a:headEnd/>
            <a:tailEnd/>
          </a:ln>
        </p:spPr>
        <p:txBody>
          <a:bodyPr>
            <a:spAutoFit/>
          </a:bodyPr>
          <a:lstStyle/>
          <a:p>
            <a:r>
              <a:rPr lang="en-US" sz="1400">
                <a:latin typeface="Calibri" pitchFamily="34" charset="0"/>
              </a:rPr>
              <a:t>19%</a:t>
            </a:r>
          </a:p>
        </p:txBody>
      </p:sp>
    </p:spTree>
    <p:extLst>
      <p:ext uri="{BB962C8B-B14F-4D97-AF65-F5344CB8AC3E}">
        <p14:creationId xmlns:p14="http://schemas.microsoft.com/office/powerpoint/2010/main" val="42089354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CLEAN Delivers Ontario’s Goals</a:t>
            </a:r>
            <a:endParaRPr lang="en-US" dirty="0"/>
          </a:p>
        </p:txBody>
      </p:sp>
      <p:sp>
        <p:nvSpPr>
          <p:cNvPr id="8" name="TextBox 7"/>
          <p:cNvSpPr txBox="1"/>
          <p:nvPr/>
        </p:nvSpPr>
        <p:spPr>
          <a:xfrm>
            <a:off x="1928353" y="3148908"/>
            <a:ext cx="184666" cy="369332"/>
          </a:xfrm>
          <a:prstGeom prst="rect">
            <a:avLst/>
          </a:prstGeom>
          <a:noFill/>
        </p:spPr>
        <p:txBody>
          <a:bodyPr wrap="none" rtlCol="0">
            <a:spAutoFit/>
          </a:bodyPr>
          <a:lstStyle/>
          <a:p>
            <a:endParaRPr lang="en-US" dirty="0"/>
          </a:p>
        </p:txBody>
      </p:sp>
      <p:sp>
        <p:nvSpPr>
          <p:cNvPr id="15" name="Content Placeholder 23"/>
          <p:cNvSpPr txBox="1">
            <a:spLocks/>
          </p:cNvSpPr>
          <p:nvPr/>
        </p:nvSpPr>
        <p:spPr>
          <a:xfrm>
            <a:off x="0" y="928152"/>
            <a:ext cx="9144000" cy="2155135"/>
          </a:xfrm>
          <a:prstGeom prst="rect">
            <a:avLst/>
          </a:prstGeom>
        </p:spPr>
        <p:txBody>
          <a:bodyPr/>
          <a:lstStyle>
            <a:lvl1pPr marL="342900" indent="-342900" algn="l" rtl="0" eaLnBrk="1" fontAlgn="base" hangingPunct="1">
              <a:spcBef>
                <a:spcPct val="20000"/>
              </a:spcBef>
              <a:spcAft>
                <a:spcPct val="0"/>
              </a:spcAft>
              <a:buClr>
                <a:schemeClr val="tx1"/>
              </a:buClr>
              <a:buBlip>
                <a:blip r:embed="rId3"/>
              </a:buBlip>
              <a:defRPr sz="3200">
                <a:solidFill>
                  <a:srgbClr val="595959"/>
                </a:solidFill>
                <a:latin typeface="+mn-lt"/>
                <a:ea typeface="+mn-ea"/>
                <a:cs typeface="+mn-cs"/>
              </a:defRPr>
            </a:lvl1pPr>
            <a:lvl2pPr marL="742950" indent="-285750" algn="l" rtl="0" eaLnBrk="1" fontAlgn="base" hangingPunct="1">
              <a:spcBef>
                <a:spcPct val="20000"/>
              </a:spcBef>
              <a:spcAft>
                <a:spcPct val="0"/>
              </a:spcAft>
              <a:buClr>
                <a:srgbClr val="33CC33"/>
              </a:buClr>
              <a:buBlip>
                <a:blip r:embed="rId3"/>
              </a:buBlip>
              <a:defRPr sz="2800">
                <a:solidFill>
                  <a:srgbClr val="595959"/>
                </a:solidFill>
                <a:latin typeface="+mn-lt"/>
                <a:ea typeface="+mn-ea"/>
                <a:cs typeface="+mn-cs"/>
              </a:defRPr>
            </a:lvl2pPr>
            <a:lvl3pPr marL="1143000" indent="-228600" algn="l" rtl="0" eaLnBrk="1" fontAlgn="base" hangingPunct="1">
              <a:spcBef>
                <a:spcPct val="20000"/>
              </a:spcBef>
              <a:spcAft>
                <a:spcPct val="0"/>
              </a:spcAft>
              <a:buClr>
                <a:srgbClr val="66FF33"/>
              </a:buClr>
              <a:buBlip>
                <a:blip r:embed="rId3"/>
              </a:buBlip>
              <a:defRPr sz="2400">
                <a:solidFill>
                  <a:srgbClr val="595959"/>
                </a:solidFill>
                <a:latin typeface="+mn-lt"/>
                <a:ea typeface="+mn-ea"/>
                <a:cs typeface="+mn-cs"/>
              </a:defRPr>
            </a:lvl3pPr>
            <a:lvl4pPr marL="1600200" indent="-228600" algn="l" rtl="0" eaLnBrk="1" fontAlgn="base" hangingPunct="1">
              <a:spcBef>
                <a:spcPct val="20000"/>
              </a:spcBef>
              <a:spcAft>
                <a:spcPct val="0"/>
              </a:spcAft>
              <a:buBlip>
                <a:blip r:embed="rId3"/>
              </a:buBlip>
              <a:defRPr sz="2000">
                <a:solidFill>
                  <a:srgbClr val="595959"/>
                </a:solidFill>
                <a:latin typeface="+mn-lt"/>
                <a:ea typeface="+mn-ea"/>
                <a:cs typeface="+mn-cs"/>
              </a:defRPr>
            </a:lvl4pPr>
            <a:lvl5pPr marL="2057400" indent="-228600" algn="l" rtl="0" eaLnBrk="1" fontAlgn="base" hangingPunct="1">
              <a:spcBef>
                <a:spcPct val="20000"/>
              </a:spcBef>
              <a:spcAft>
                <a:spcPct val="0"/>
              </a:spcAft>
              <a:buBlip>
                <a:blip r:embed="rId3"/>
              </a:buBlip>
              <a:defRPr sz="2000">
                <a:solidFill>
                  <a:srgbClr val="595959"/>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defRPr/>
            </a:pPr>
            <a:r>
              <a:rPr lang="en-US" sz="2100" dirty="0" smtClean="0">
                <a:solidFill>
                  <a:srgbClr val="000000"/>
                </a:solidFill>
                <a:latin typeface="Arial"/>
                <a:cs typeface="Arial"/>
              </a:rPr>
              <a:t>On track </a:t>
            </a:r>
            <a:r>
              <a:rPr lang="en-US" sz="2100" dirty="0">
                <a:solidFill>
                  <a:srgbClr val="000000"/>
                </a:solidFill>
                <a:latin typeface="Arial"/>
                <a:cs typeface="Arial"/>
              </a:rPr>
              <a:t>to replace 100% of coal power by </a:t>
            </a:r>
            <a:r>
              <a:rPr lang="en-US" sz="2100" dirty="0" smtClean="0">
                <a:solidFill>
                  <a:srgbClr val="000000"/>
                </a:solidFill>
                <a:latin typeface="Arial"/>
                <a:cs typeface="Arial"/>
              </a:rPr>
              <a:t>2014</a:t>
            </a:r>
          </a:p>
          <a:p>
            <a:pPr>
              <a:defRPr/>
            </a:pPr>
            <a:r>
              <a:rPr lang="en-US" sz="2100" dirty="0">
                <a:solidFill>
                  <a:srgbClr val="000000"/>
                </a:solidFill>
                <a:latin typeface="Arial"/>
                <a:cs typeface="Arial"/>
              </a:rPr>
              <a:t>C</a:t>
            </a:r>
            <a:r>
              <a:rPr lang="en-US" sz="2100" dirty="0" smtClean="0">
                <a:solidFill>
                  <a:srgbClr val="000000"/>
                </a:solidFill>
                <a:latin typeface="Arial"/>
                <a:cs typeface="Arial"/>
              </a:rPr>
              <a:t>reated tens of thousands of jobs, and on track to create </a:t>
            </a:r>
            <a:r>
              <a:rPr lang="en-US" sz="2100" dirty="0">
                <a:solidFill>
                  <a:srgbClr val="000000"/>
                </a:solidFill>
                <a:latin typeface="Arial"/>
                <a:cs typeface="Arial"/>
              </a:rPr>
              <a:t>50,000 </a:t>
            </a:r>
            <a:r>
              <a:rPr lang="en-US" sz="2100" dirty="0" smtClean="0">
                <a:solidFill>
                  <a:srgbClr val="000000"/>
                </a:solidFill>
                <a:latin typeface="Arial"/>
                <a:cs typeface="Arial"/>
              </a:rPr>
              <a:t>jobs</a:t>
            </a:r>
          </a:p>
          <a:p>
            <a:pPr>
              <a:defRPr/>
            </a:pPr>
            <a:r>
              <a:rPr lang="en-US" sz="2100" dirty="0">
                <a:solidFill>
                  <a:schemeClr val="tx1"/>
                </a:solidFill>
                <a:latin typeface="Arial"/>
                <a:cs typeface="Arial"/>
              </a:rPr>
              <a:t>Attracted over $20 billion in private-sector investment to </a:t>
            </a:r>
            <a:r>
              <a:rPr lang="en-US" sz="2100" dirty="0" smtClean="0">
                <a:solidFill>
                  <a:schemeClr val="tx1"/>
                </a:solidFill>
                <a:latin typeface="Arial"/>
                <a:cs typeface="Arial"/>
              </a:rPr>
              <a:t>Ontario</a:t>
            </a:r>
            <a:endParaRPr lang="en-US" sz="2100" dirty="0" smtClean="0">
              <a:solidFill>
                <a:srgbClr val="000000"/>
              </a:solidFill>
              <a:latin typeface="Arial"/>
              <a:cs typeface="Arial"/>
            </a:endParaRPr>
          </a:p>
          <a:p>
            <a:pPr>
              <a:defRPr/>
            </a:pPr>
            <a:r>
              <a:rPr lang="en-US" sz="2100" dirty="0" smtClean="0">
                <a:solidFill>
                  <a:srgbClr val="000000"/>
                </a:solidFill>
                <a:latin typeface="Arial"/>
                <a:cs typeface="Arial"/>
              </a:rPr>
              <a:t>More than 30 </a:t>
            </a:r>
            <a:r>
              <a:rPr lang="en-US" sz="2100" dirty="0">
                <a:solidFill>
                  <a:srgbClr val="000000"/>
                </a:solidFill>
                <a:latin typeface="Arial"/>
                <a:cs typeface="Arial"/>
              </a:rPr>
              <a:t>companies </a:t>
            </a:r>
            <a:r>
              <a:rPr lang="en-US" sz="2100" dirty="0" smtClean="0">
                <a:solidFill>
                  <a:srgbClr val="000000"/>
                </a:solidFill>
                <a:latin typeface="Arial"/>
                <a:cs typeface="Arial"/>
              </a:rPr>
              <a:t>are </a:t>
            </a:r>
            <a:r>
              <a:rPr lang="en-US" sz="2100" dirty="0">
                <a:solidFill>
                  <a:srgbClr val="000000"/>
                </a:solidFill>
                <a:latin typeface="Arial"/>
                <a:cs typeface="Arial"/>
              </a:rPr>
              <a:t>currently </a:t>
            </a:r>
            <a:r>
              <a:rPr lang="en-US" sz="2100" dirty="0" smtClean="0">
                <a:solidFill>
                  <a:srgbClr val="000000"/>
                </a:solidFill>
                <a:latin typeface="Arial"/>
                <a:cs typeface="Arial"/>
              </a:rPr>
              <a:t>operating or </a:t>
            </a:r>
            <a:r>
              <a:rPr lang="en-US" sz="2100" dirty="0">
                <a:solidFill>
                  <a:srgbClr val="000000"/>
                </a:solidFill>
                <a:latin typeface="Arial"/>
                <a:cs typeface="Arial"/>
              </a:rPr>
              <a:t>plan to build, solar </a:t>
            </a:r>
            <a:r>
              <a:rPr lang="en-US" sz="2100" dirty="0" smtClean="0">
                <a:solidFill>
                  <a:srgbClr val="000000"/>
                </a:solidFill>
                <a:latin typeface="Arial"/>
                <a:cs typeface="Arial"/>
              </a:rPr>
              <a:t>and </a:t>
            </a:r>
            <a:r>
              <a:rPr lang="en-US" sz="2100" dirty="0">
                <a:solidFill>
                  <a:srgbClr val="000000"/>
                </a:solidFill>
                <a:latin typeface="Arial"/>
                <a:cs typeface="Arial"/>
              </a:rPr>
              <a:t>wind </a:t>
            </a:r>
            <a:r>
              <a:rPr lang="en-US" sz="2100" dirty="0" smtClean="0">
                <a:solidFill>
                  <a:srgbClr val="000000"/>
                </a:solidFill>
                <a:latin typeface="Arial"/>
                <a:cs typeface="Arial"/>
              </a:rPr>
              <a:t>manufacturing facilities </a:t>
            </a:r>
            <a:r>
              <a:rPr lang="en-US" sz="2100" dirty="0">
                <a:solidFill>
                  <a:srgbClr val="000000"/>
                </a:solidFill>
                <a:latin typeface="Arial"/>
                <a:cs typeface="Arial"/>
              </a:rPr>
              <a:t>in </a:t>
            </a:r>
            <a:r>
              <a:rPr lang="en-US" sz="2100" dirty="0" smtClean="0">
                <a:solidFill>
                  <a:srgbClr val="000000"/>
                </a:solidFill>
                <a:latin typeface="Arial"/>
                <a:cs typeface="Arial"/>
              </a:rPr>
              <a:t>Ontario</a:t>
            </a:r>
          </a:p>
        </p:txBody>
      </p:sp>
      <p:pic>
        <p:nvPicPr>
          <p:cNvPr id="6" name="Picture 18" descr="Ontario capacit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1228" y="3396236"/>
            <a:ext cx="1446568" cy="290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Chart 19"/>
          <p:cNvGraphicFramePr>
            <a:graphicFrameLocks/>
          </p:cNvGraphicFramePr>
          <p:nvPr>
            <p:extLst>
              <p:ext uri="{D42A27DB-BD31-4B8C-83A1-F6EECF244321}">
                <p14:modId xmlns:p14="http://schemas.microsoft.com/office/powerpoint/2010/main" val="4148318062"/>
              </p:ext>
            </p:extLst>
          </p:nvPr>
        </p:nvGraphicFramePr>
        <p:xfrm>
          <a:off x="5412006" y="3128179"/>
          <a:ext cx="3472696" cy="2696888"/>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8"/>
          <p:cNvSpPr txBox="1">
            <a:spLocks noChangeArrowheads="1"/>
          </p:cNvSpPr>
          <p:nvPr/>
        </p:nvSpPr>
        <p:spPr bwMode="auto">
          <a:xfrm>
            <a:off x="508467" y="4688575"/>
            <a:ext cx="8800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b="1" dirty="0">
                <a:latin typeface="Informatic" charset="0"/>
              </a:rPr>
              <a:t>6 GW</a:t>
            </a:r>
          </a:p>
          <a:p>
            <a:pPr eaLnBrk="1" hangingPunct="1"/>
            <a:r>
              <a:rPr lang="en-US" b="1" dirty="0">
                <a:latin typeface="Informatic" charset="0"/>
              </a:rPr>
              <a:t>Coal </a:t>
            </a:r>
            <a:endParaRPr lang="en-US" b="1" dirty="0" smtClean="0">
              <a:latin typeface="Informatic" charset="0"/>
            </a:endParaRPr>
          </a:p>
          <a:p>
            <a:pPr eaLnBrk="1" hangingPunct="1"/>
            <a:r>
              <a:rPr lang="en-US" b="1" dirty="0">
                <a:latin typeface="Informatic" charset="0"/>
              </a:rPr>
              <a:t>P</a:t>
            </a:r>
            <a:r>
              <a:rPr lang="en-US" b="1" dirty="0" smtClean="0">
                <a:latin typeface="Informatic" charset="0"/>
              </a:rPr>
              <a:t>ower</a:t>
            </a:r>
            <a:endParaRPr lang="en-US" b="1" dirty="0">
              <a:latin typeface="Informatic" charset="0"/>
            </a:endParaRPr>
          </a:p>
        </p:txBody>
      </p:sp>
      <p:sp>
        <p:nvSpPr>
          <p:cNvPr id="13" name="Right Arrow 12"/>
          <p:cNvSpPr>
            <a:spLocks noChangeArrowheads="1"/>
          </p:cNvSpPr>
          <p:nvPr/>
        </p:nvSpPr>
        <p:spPr bwMode="auto">
          <a:xfrm>
            <a:off x="5236327" y="4448994"/>
            <a:ext cx="658875" cy="358761"/>
          </a:xfrm>
          <a:prstGeom prst="rightArrow">
            <a:avLst>
              <a:gd name="adj1" fmla="val 50000"/>
              <a:gd name="adj2" fmla="val 50001"/>
            </a:avLst>
          </a:prstGeom>
          <a:solidFill>
            <a:schemeClr val="accent1">
              <a:lumMod val="75000"/>
            </a:schemeClr>
          </a:solidFill>
          <a:ln w="9525">
            <a:solidFill>
              <a:srgbClr val="B6DCDF"/>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graphicFrame>
        <p:nvGraphicFramePr>
          <p:cNvPr id="30" name="Chart 6"/>
          <p:cNvGraphicFramePr>
            <a:graphicFrameLocks/>
          </p:cNvGraphicFramePr>
          <p:nvPr>
            <p:extLst>
              <p:ext uri="{D42A27DB-BD31-4B8C-83A1-F6EECF244321}">
                <p14:modId xmlns:p14="http://schemas.microsoft.com/office/powerpoint/2010/main" val="1871957419"/>
              </p:ext>
            </p:extLst>
          </p:nvPr>
        </p:nvGraphicFramePr>
        <p:xfrm>
          <a:off x="1066793" y="3083288"/>
          <a:ext cx="3995737" cy="334955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096596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1962253696"/>
              </p:ext>
            </p:extLst>
          </p:nvPr>
        </p:nvGraphicFramePr>
        <p:xfrm>
          <a:off x="58208" y="838200"/>
          <a:ext cx="9027583"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a:spLocks/>
          </p:cNvSpPr>
          <p:nvPr/>
        </p:nvSpPr>
        <p:spPr bwMode="auto">
          <a:xfrm>
            <a:off x="0" y="33867"/>
            <a:ext cx="7391399" cy="7196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2pPr>
            <a:lvl3pPr algn="l"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3pPr>
            <a:lvl4pPr algn="l"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4pPr>
            <a:lvl5pPr algn="l"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a:lstStyle>
          <a:p>
            <a:r>
              <a:rPr lang="en-US" b="1" dirty="0" smtClean="0">
                <a:latin typeface="Arial" pitchFamily="34" charset="0"/>
                <a:cs typeface="Arial" pitchFamily="34" charset="0"/>
              </a:rPr>
              <a:t>CLEAN-Gainesville Starts a US Solar Revolution</a:t>
            </a:r>
          </a:p>
        </p:txBody>
      </p:sp>
    </p:spTree>
    <p:extLst>
      <p:ext uri="{BB962C8B-B14F-4D97-AF65-F5344CB8AC3E}">
        <p14:creationId xmlns:p14="http://schemas.microsoft.com/office/powerpoint/2010/main" val="2221169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CLEAN Programs in North America</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58192"/>
            <a:ext cx="9133490" cy="5710653"/>
          </a:xfrm>
        </p:spPr>
      </p:pic>
    </p:spTree>
    <p:extLst>
      <p:ext uri="{BB962C8B-B14F-4D97-AF65-F5344CB8AC3E}">
        <p14:creationId xmlns:p14="http://schemas.microsoft.com/office/powerpoint/2010/main" val="481000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CLEAN Streamlines Procurement for Utilities</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15464" y="1044051"/>
            <a:ext cx="3166533" cy="1138898"/>
          </a:xfrm>
        </p:spPr>
      </p:pic>
      <p:sp>
        <p:nvSpPr>
          <p:cNvPr id="5" name="TextBox 4"/>
          <p:cNvSpPr txBox="1"/>
          <p:nvPr/>
        </p:nvSpPr>
        <p:spPr>
          <a:xfrm>
            <a:off x="287868" y="2412972"/>
            <a:ext cx="8669866" cy="4031873"/>
          </a:xfrm>
          <a:prstGeom prst="rect">
            <a:avLst/>
          </a:prstGeom>
          <a:noFill/>
        </p:spPr>
        <p:txBody>
          <a:bodyPr wrap="square" rtlCol="0">
            <a:spAutoFit/>
          </a:bodyPr>
          <a:lstStyle/>
          <a:p>
            <a:r>
              <a:rPr lang="en-US" sz="2000" dirty="0" smtClean="0">
                <a:solidFill>
                  <a:schemeClr val="tx1">
                    <a:lumMod val="75000"/>
                    <a:lumOff val="25000"/>
                  </a:schemeClr>
                </a:solidFill>
              </a:rPr>
              <a:t>First</a:t>
            </a:r>
            <a:r>
              <a:rPr lang="en-US" sz="2000" dirty="0">
                <a:solidFill>
                  <a:schemeClr val="tx1">
                    <a:lumMod val="75000"/>
                    <a:lumOff val="25000"/>
                  </a:schemeClr>
                </a:solidFill>
              </a:rPr>
              <a:t>, there is a </a:t>
            </a:r>
            <a:r>
              <a:rPr lang="en-US" sz="2000" b="1" dirty="0">
                <a:solidFill>
                  <a:schemeClr val="tx1">
                    <a:lumMod val="75000"/>
                    <a:lumOff val="25000"/>
                  </a:schemeClr>
                </a:solidFill>
              </a:rPr>
              <a:t>standard set of "bright line" rules </a:t>
            </a:r>
            <a:r>
              <a:rPr lang="en-US" sz="2000" dirty="0">
                <a:solidFill>
                  <a:schemeClr val="tx1">
                    <a:lumMod val="75000"/>
                    <a:lumOff val="25000"/>
                  </a:schemeClr>
                </a:solidFill>
              </a:rPr>
              <a:t>for a project to </a:t>
            </a:r>
            <a:r>
              <a:rPr lang="en-US" sz="2000" dirty="0" smtClean="0">
                <a:solidFill>
                  <a:schemeClr val="tx1">
                    <a:lumMod val="75000"/>
                    <a:lumOff val="25000"/>
                  </a:schemeClr>
                </a:solidFill>
              </a:rPr>
              <a:t>qualify</a:t>
            </a:r>
            <a:r>
              <a:rPr lang="en-US" sz="2000" dirty="0">
                <a:solidFill>
                  <a:schemeClr val="tx1">
                    <a:lumMod val="75000"/>
                    <a:lumOff val="25000"/>
                  </a:schemeClr>
                </a:solidFill>
              </a:rPr>
              <a:t>, demanding no staff analysis or interpretations.  </a:t>
            </a:r>
          </a:p>
          <a:p>
            <a:endParaRPr lang="en-US" sz="2000" dirty="0">
              <a:solidFill>
                <a:schemeClr val="tx1">
                  <a:lumMod val="75000"/>
                  <a:lumOff val="25000"/>
                </a:schemeClr>
              </a:solidFill>
            </a:endParaRPr>
          </a:p>
          <a:p>
            <a:r>
              <a:rPr lang="en-US" sz="2000" dirty="0" smtClean="0">
                <a:solidFill>
                  <a:schemeClr val="tx1">
                    <a:lumMod val="75000"/>
                    <a:lumOff val="25000"/>
                  </a:schemeClr>
                </a:solidFill>
              </a:rPr>
              <a:t>Second, </a:t>
            </a:r>
            <a:r>
              <a:rPr lang="en-US" sz="2000" dirty="0">
                <a:solidFill>
                  <a:schemeClr val="tx1">
                    <a:lumMod val="75000"/>
                    <a:lumOff val="25000"/>
                  </a:schemeClr>
                </a:solidFill>
              </a:rPr>
              <a:t>there is a clear method for assigning capacity to qualifying </a:t>
            </a:r>
            <a:r>
              <a:rPr lang="en-US" sz="2000" dirty="0" smtClean="0">
                <a:solidFill>
                  <a:schemeClr val="tx1">
                    <a:lumMod val="75000"/>
                    <a:lumOff val="25000"/>
                  </a:schemeClr>
                </a:solidFill>
              </a:rPr>
              <a:t>projects… There </a:t>
            </a:r>
            <a:r>
              <a:rPr lang="en-US" sz="2000" dirty="0">
                <a:solidFill>
                  <a:schemeClr val="tx1">
                    <a:lumMod val="75000"/>
                    <a:lumOff val="25000"/>
                  </a:schemeClr>
                </a:solidFill>
              </a:rPr>
              <a:t>is </a:t>
            </a:r>
            <a:r>
              <a:rPr lang="en-US" sz="2000" b="1" dirty="0">
                <a:solidFill>
                  <a:schemeClr val="tx1">
                    <a:lumMod val="75000"/>
                    <a:lumOff val="25000"/>
                  </a:schemeClr>
                </a:solidFill>
              </a:rPr>
              <a:t>no staff time wasted with evaluating RFPs</a:t>
            </a:r>
            <a:r>
              <a:rPr lang="en-US" sz="2000" dirty="0">
                <a:solidFill>
                  <a:schemeClr val="tx1">
                    <a:lumMod val="75000"/>
                    <a:lumOff val="25000"/>
                  </a:schemeClr>
                </a:solidFill>
              </a:rPr>
              <a:t>… </a:t>
            </a:r>
            <a:br>
              <a:rPr lang="en-US" sz="2000" dirty="0">
                <a:solidFill>
                  <a:schemeClr val="tx1">
                    <a:lumMod val="75000"/>
                    <a:lumOff val="25000"/>
                  </a:schemeClr>
                </a:solidFill>
              </a:rPr>
            </a:br>
            <a:endParaRPr lang="en-US" sz="2000" dirty="0">
              <a:solidFill>
                <a:schemeClr val="tx1">
                  <a:lumMod val="75000"/>
                  <a:lumOff val="25000"/>
                </a:schemeClr>
              </a:solidFill>
            </a:endParaRPr>
          </a:p>
          <a:p>
            <a:r>
              <a:rPr lang="en-US" sz="2000" dirty="0" smtClean="0">
                <a:solidFill>
                  <a:schemeClr val="tx1">
                    <a:lumMod val="75000"/>
                    <a:lumOff val="25000"/>
                  </a:schemeClr>
                </a:solidFill>
              </a:rPr>
              <a:t>Third</a:t>
            </a:r>
            <a:r>
              <a:rPr lang="en-US" sz="2000" dirty="0">
                <a:solidFill>
                  <a:schemeClr val="tx1">
                    <a:lumMod val="75000"/>
                    <a:lumOff val="25000"/>
                  </a:schemeClr>
                </a:solidFill>
              </a:rPr>
              <a:t>, each </a:t>
            </a:r>
            <a:r>
              <a:rPr lang="en-US" sz="2000" dirty="0" smtClean="0">
                <a:solidFill>
                  <a:schemeClr val="tx1">
                    <a:lumMod val="75000"/>
                    <a:lumOff val="25000"/>
                  </a:schemeClr>
                </a:solidFill>
              </a:rPr>
              <a:t>project… signs </a:t>
            </a:r>
            <a:r>
              <a:rPr lang="en-US" sz="2000" dirty="0">
                <a:solidFill>
                  <a:schemeClr val="tx1">
                    <a:lumMod val="75000"/>
                    <a:lumOff val="25000"/>
                  </a:schemeClr>
                </a:solidFill>
              </a:rPr>
              <a:t>a </a:t>
            </a:r>
            <a:r>
              <a:rPr lang="en-US" sz="2000" b="1" dirty="0">
                <a:solidFill>
                  <a:schemeClr val="tx1">
                    <a:lumMod val="75000"/>
                    <a:lumOff val="25000"/>
                  </a:schemeClr>
                </a:solidFill>
              </a:rPr>
              <a:t>short, standard offer </a:t>
            </a:r>
            <a:r>
              <a:rPr lang="en-US" sz="2000" b="1" dirty="0" smtClean="0">
                <a:solidFill>
                  <a:schemeClr val="tx1">
                    <a:lumMod val="75000"/>
                    <a:lumOff val="25000"/>
                  </a:schemeClr>
                </a:solidFill>
              </a:rPr>
              <a:t>contract </a:t>
            </a:r>
            <a:r>
              <a:rPr lang="en-US" sz="2000" dirty="0">
                <a:solidFill>
                  <a:schemeClr val="tx1">
                    <a:lumMod val="75000"/>
                    <a:lumOff val="25000"/>
                  </a:schemeClr>
                </a:solidFill>
              </a:rPr>
              <a:t>and interconnection agreement.  </a:t>
            </a:r>
            <a:endParaRPr lang="en-US" sz="2000" dirty="0" smtClean="0">
              <a:solidFill>
                <a:schemeClr val="tx1">
                  <a:lumMod val="75000"/>
                  <a:lumOff val="25000"/>
                </a:schemeClr>
              </a:solidFill>
            </a:endParaRPr>
          </a:p>
          <a:p>
            <a:endParaRPr lang="en-US" sz="2000" dirty="0">
              <a:solidFill>
                <a:schemeClr val="tx1">
                  <a:lumMod val="75000"/>
                  <a:lumOff val="25000"/>
                </a:schemeClr>
              </a:solidFill>
            </a:endParaRPr>
          </a:p>
          <a:p>
            <a:r>
              <a:rPr lang="en-US" sz="2000" dirty="0" smtClean="0">
                <a:solidFill>
                  <a:schemeClr val="tx1">
                    <a:lumMod val="75000"/>
                    <a:lumOff val="25000"/>
                  </a:schemeClr>
                </a:solidFill>
              </a:rPr>
              <a:t>There </a:t>
            </a:r>
            <a:r>
              <a:rPr lang="en-US" sz="2000" dirty="0">
                <a:solidFill>
                  <a:schemeClr val="tx1">
                    <a:lumMod val="75000"/>
                    <a:lumOff val="25000"/>
                  </a:schemeClr>
                </a:solidFill>
              </a:rPr>
              <a:t>is </a:t>
            </a:r>
            <a:r>
              <a:rPr lang="en-US" sz="2000" b="1" dirty="0">
                <a:solidFill>
                  <a:schemeClr val="tx1">
                    <a:lumMod val="75000"/>
                    <a:lumOff val="25000"/>
                  </a:schemeClr>
                </a:solidFill>
              </a:rPr>
              <a:t>no valuable staff </a:t>
            </a:r>
            <a:r>
              <a:rPr lang="en-US" sz="2000" b="1" dirty="0" smtClean="0">
                <a:solidFill>
                  <a:schemeClr val="tx1">
                    <a:lumMod val="75000"/>
                    <a:lumOff val="25000"/>
                  </a:schemeClr>
                </a:solidFill>
              </a:rPr>
              <a:t>time </a:t>
            </a:r>
            <a:r>
              <a:rPr lang="en-US" sz="2000" b="1" dirty="0">
                <a:solidFill>
                  <a:schemeClr val="tx1">
                    <a:lumMod val="75000"/>
                    <a:lumOff val="25000"/>
                  </a:schemeClr>
                </a:solidFill>
              </a:rPr>
              <a:t>wasted in negotiations and legal disputes</a:t>
            </a:r>
            <a:r>
              <a:rPr lang="en-US" sz="2000" dirty="0" smtClean="0">
                <a:solidFill>
                  <a:schemeClr val="tx1">
                    <a:lumMod val="75000"/>
                    <a:lumOff val="25000"/>
                  </a:schemeClr>
                </a:solidFill>
              </a:rPr>
              <a:t>.”</a:t>
            </a:r>
            <a:endParaRPr lang="en-US" sz="1000" dirty="0">
              <a:solidFill>
                <a:schemeClr val="tx1">
                  <a:lumMod val="75000"/>
                  <a:lumOff val="25000"/>
                </a:schemeClr>
              </a:solidFill>
            </a:endParaRPr>
          </a:p>
          <a:p>
            <a:pPr algn="r"/>
            <a:endParaRPr lang="en-US" dirty="0" smtClean="0">
              <a:solidFill>
                <a:schemeClr val="tx1">
                  <a:lumMod val="75000"/>
                  <a:lumOff val="25000"/>
                </a:schemeClr>
              </a:solidFill>
            </a:endParaRPr>
          </a:p>
          <a:p>
            <a:pPr algn="ctr"/>
            <a:r>
              <a:rPr lang="en-US" dirty="0" smtClean="0">
                <a:solidFill>
                  <a:schemeClr val="tx1">
                    <a:lumMod val="75000"/>
                    <a:lumOff val="25000"/>
                  </a:schemeClr>
                </a:solidFill>
              </a:rPr>
              <a:t>						- John Crider, GRU Strategic Planning</a:t>
            </a:r>
            <a:endParaRPr lang="en-US" dirty="0">
              <a:solidFill>
                <a:schemeClr val="tx1">
                  <a:lumMod val="75000"/>
                  <a:lumOff val="25000"/>
                </a:schemeClr>
              </a:solidFill>
            </a:endParaRPr>
          </a:p>
        </p:txBody>
      </p:sp>
      <p:sp>
        <p:nvSpPr>
          <p:cNvPr id="4" name="Rectangle 3"/>
          <p:cNvSpPr/>
          <p:nvPr/>
        </p:nvSpPr>
        <p:spPr>
          <a:xfrm>
            <a:off x="321733" y="1111835"/>
            <a:ext cx="4334934" cy="1015663"/>
          </a:xfrm>
          <a:prstGeom prst="rect">
            <a:avLst/>
          </a:prstGeom>
        </p:spPr>
        <p:txBody>
          <a:bodyPr wrap="square">
            <a:spAutoFit/>
          </a:bodyPr>
          <a:lstStyle/>
          <a:p>
            <a:r>
              <a:rPr lang="en-US" sz="2000" dirty="0">
                <a:solidFill>
                  <a:schemeClr val="tx1">
                    <a:lumMod val="75000"/>
                    <a:lumOff val="25000"/>
                  </a:schemeClr>
                </a:solidFill>
              </a:rPr>
              <a:t>"Several aspects of the CLEAN Program have </a:t>
            </a:r>
            <a:r>
              <a:rPr lang="en-US" sz="2000" b="1" dirty="0">
                <a:solidFill>
                  <a:schemeClr val="tx1">
                    <a:lumMod val="75000"/>
                    <a:lumOff val="25000"/>
                  </a:schemeClr>
                </a:solidFill>
              </a:rPr>
              <a:t>proven to simplify and streamline the process</a:t>
            </a:r>
            <a:r>
              <a:rPr lang="en-US" sz="2000" dirty="0">
                <a:solidFill>
                  <a:schemeClr val="tx1">
                    <a:lumMod val="75000"/>
                    <a:lumOff val="25000"/>
                  </a:schemeClr>
                </a:solidFill>
              </a:rPr>
              <a:t>. </a:t>
            </a:r>
            <a:r>
              <a:rPr lang="en-US" dirty="0">
                <a:solidFill>
                  <a:schemeClr val="tx1">
                    <a:lumMod val="75000"/>
                    <a:lumOff val="25000"/>
                  </a:schemeClr>
                </a:solidFill>
              </a:rPr>
              <a:t> </a:t>
            </a:r>
            <a:endParaRPr lang="en-US" dirty="0"/>
          </a:p>
        </p:txBody>
      </p:sp>
    </p:spTree>
    <p:extLst>
      <p:ext uri="{BB962C8B-B14F-4D97-AF65-F5344CB8AC3E}">
        <p14:creationId xmlns:p14="http://schemas.microsoft.com/office/powerpoint/2010/main" val="35906385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Project Amp  = Outstanding DOE WDG Initiative</a:t>
            </a:r>
            <a:endParaRPr lang="en-US" dirty="0"/>
          </a:p>
        </p:txBody>
      </p:sp>
      <p:sp>
        <p:nvSpPr>
          <p:cNvPr id="4" name="Content Placeholder 3"/>
          <p:cNvSpPr>
            <a:spLocks noGrp="1"/>
          </p:cNvSpPr>
          <p:nvPr>
            <p:ph idx="1"/>
          </p:nvPr>
        </p:nvSpPr>
        <p:spPr>
          <a:xfrm>
            <a:off x="381000" y="1089818"/>
            <a:ext cx="8229600" cy="4525963"/>
          </a:xfrm>
        </p:spPr>
        <p:txBody>
          <a:bodyPr/>
          <a:lstStyle/>
          <a:p>
            <a:endParaRPr lang="en-US" dirty="0" smtClean="0">
              <a:solidFill>
                <a:schemeClr val="tx1">
                  <a:lumMod val="65000"/>
                  <a:lumOff val="35000"/>
                </a:schemeClr>
              </a:solidFill>
            </a:endParaRPr>
          </a:p>
          <a:p>
            <a:r>
              <a:rPr lang="en-US" dirty="0" smtClean="0">
                <a:solidFill>
                  <a:schemeClr val="tx1">
                    <a:lumMod val="65000"/>
                    <a:lumOff val="35000"/>
                  </a:schemeClr>
                </a:solidFill>
              </a:rPr>
              <a:t>Over 750 </a:t>
            </a:r>
            <a:r>
              <a:rPr lang="en-US" dirty="0">
                <a:solidFill>
                  <a:schemeClr val="tx1">
                    <a:lumMod val="65000"/>
                    <a:lumOff val="35000"/>
                  </a:schemeClr>
                </a:solidFill>
              </a:rPr>
              <a:t>MW of </a:t>
            </a:r>
            <a:r>
              <a:rPr lang="en-US" dirty="0" smtClean="0">
                <a:solidFill>
                  <a:schemeClr val="tx1">
                    <a:lumMod val="65000"/>
                    <a:lumOff val="35000"/>
                  </a:schemeClr>
                </a:solidFill>
              </a:rPr>
              <a:t> WDG solar rooftop projects deployed by 2015</a:t>
            </a:r>
            <a:endParaRPr lang="en-US" dirty="0">
              <a:solidFill>
                <a:schemeClr val="tx1">
                  <a:lumMod val="65000"/>
                  <a:lumOff val="35000"/>
                </a:scheme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3746500"/>
            <a:ext cx="3934272" cy="9890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62" y="3411380"/>
            <a:ext cx="4108938" cy="20133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a:xfrm>
            <a:off x="0" y="0"/>
            <a:ext cx="7315200" cy="762000"/>
          </a:xfrm>
        </p:spPr>
        <p:txBody>
          <a:bodyPr/>
          <a:lstStyle/>
          <a:p>
            <a:pPr algn="l"/>
            <a:r>
              <a:rPr lang="en-US" sz="2400" b="1" dirty="0" smtClean="0">
                <a:solidFill>
                  <a:schemeClr val="bg1"/>
                </a:solidFill>
                <a:latin typeface="Arial" charset="0"/>
                <a:cs typeface="Arial" charset="0"/>
              </a:rPr>
              <a:t>CLEAN Interconnection (Sacramento, CA) </a:t>
            </a:r>
          </a:p>
        </p:txBody>
      </p:sp>
      <p:sp>
        <p:nvSpPr>
          <p:cNvPr id="57347" name="Rectangle 2"/>
          <p:cNvSpPr txBox="1">
            <a:spLocks noChangeArrowheads="1"/>
          </p:cNvSpPr>
          <p:nvPr/>
        </p:nvSpPr>
        <p:spPr bwMode="auto">
          <a:xfrm>
            <a:off x="-152400" y="838200"/>
            <a:ext cx="9296400" cy="685800"/>
          </a:xfrm>
          <a:prstGeom prst="rect">
            <a:avLst/>
          </a:prstGeom>
          <a:noFill/>
          <a:ln w="9525">
            <a:noFill/>
            <a:miter lim="800000"/>
            <a:headEnd/>
            <a:tailEnd/>
          </a:ln>
        </p:spPr>
        <p:txBody>
          <a:bodyPr/>
          <a:lstStyle/>
          <a:p>
            <a:pPr marL="342900" indent="-342900" algn="ctr" defTabSz="914400">
              <a:spcBef>
                <a:spcPct val="20000"/>
              </a:spcBef>
            </a:pPr>
            <a:endParaRPr lang="en-US" sz="1600">
              <a:latin typeface="Calibri" pitchFamily="34" charset="0"/>
              <a:cs typeface="Arial" charset="0"/>
            </a:endParaRPr>
          </a:p>
        </p:txBody>
      </p:sp>
      <p:sp>
        <p:nvSpPr>
          <p:cNvPr id="5" name="Content Placeholder 23"/>
          <p:cNvSpPr txBox="1">
            <a:spLocks/>
          </p:cNvSpPr>
          <p:nvPr/>
        </p:nvSpPr>
        <p:spPr>
          <a:xfrm>
            <a:off x="84665" y="795866"/>
            <a:ext cx="8911164" cy="5703888"/>
          </a:xfrm>
          <a:prstGeom prst="rect">
            <a:avLst/>
          </a:prstGeom>
        </p:spPr>
        <p:txBody>
          <a:bodyPr/>
          <a:lstStyle>
            <a:lvl1pPr marL="342900" indent="-342900" algn="l" rtl="0" eaLnBrk="1" fontAlgn="base" hangingPunct="1">
              <a:spcBef>
                <a:spcPct val="20000"/>
              </a:spcBef>
              <a:spcAft>
                <a:spcPct val="0"/>
              </a:spcAft>
              <a:buClr>
                <a:schemeClr val="tx1"/>
              </a:buClr>
              <a:buBlip>
                <a:blip r:embed="rId3"/>
              </a:buBlip>
              <a:defRPr sz="3200">
                <a:solidFill>
                  <a:srgbClr val="595959"/>
                </a:solidFill>
                <a:latin typeface="+mn-lt"/>
                <a:ea typeface="+mn-ea"/>
                <a:cs typeface="+mn-cs"/>
              </a:defRPr>
            </a:lvl1pPr>
            <a:lvl2pPr marL="742950" indent="-285750" algn="l" rtl="0" eaLnBrk="1" fontAlgn="base" hangingPunct="1">
              <a:spcBef>
                <a:spcPct val="20000"/>
              </a:spcBef>
              <a:spcAft>
                <a:spcPct val="0"/>
              </a:spcAft>
              <a:buClr>
                <a:srgbClr val="33CC33"/>
              </a:buClr>
              <a:buBlip>
                <a:blip r:embed="rId3"/>
              </a:buBlip>
              <a:defRPr sz="2800">
                <a:solidFill>
                  <a:srgbClr val="595959"/>
                </a:solidFill>
                <a:latin typeface="+mn-lt"/>
                <a:ea typeface="+mn-ea"/>
                <a:cs typeface="+mn-cs"/>
              </a:defRPr>
            </a:lvl2pPr>
            <a:lvl3pPr marL="1143000" indent="-228600" algn="l" rtl="0" eaLnBrk="1" fontAlgn="base" hangingPunct="1">
              <a:spcBef>
                <a:spcPct val="20000"/>
              </a:spcBef>
              <a:spcAft>
                <a:spcPct val="0"/>
              </a:spcAft>
              <a:buClr>
                <a:srgbClr val="66FF33"/>
              </a:buClr>
              <a:buBlip>
                <a:blip r:embed="rId3"/>
              </a:buBlip>
              <a:defRPr sz="2400">
                <a:solidFill>
                  <a:srgbClr val="595959"/>
                </a:solidFill>
                <a:latin typeface="+mn-lt"/>
                <a:ea typeface="+mn-ea"/>
                <a:cs typeface="+mn-cs"/>
              </a:defRPr>
            </a:lvl3pPr>
            <a:lvl4pPr marL="1600200" indent="-228600" algn="l" rtl="0" eaLnBrk="1" fontAlgn="base" hangingPunct="1">
              <a:spcBef>
                <a:spcPct val="20000"/>
              </a:spcBef>
              <a:spcAft>
                <a:spcPct val="0"/>
              </a:spcAft>
              <a:buBlip>
                <a:blip r:embed="rId3"/>
              </a:buBlip>
              <a:defRPr sz="2000">
                <a:solidFill>
                  <a:srgbClr val="595959"/>
                </a:solidFill>
                <a:latin typeface="+mn-lt"/>
                <a:ea typeface="+mn-ea"/>
                <a:cs typeface="+mn-cs"/>
              </a:defRPr>
            </a:lvl4pPr>
            <a:lvl5pPr marL="2057400" indent="-228600" algn="l" rtl="0" eaLnBrk="1" fontAlgn="base" hangingPunct="1">
              <a:spcBef>
                <a:spcPct val="20000"/>
              </a:spcBef>
              <a:spcAft>
                <a:spcPct val="0"/>
              </a:spcAft>
              <a:buBlip>
                <a:blip r:embed="rId3"/>
              </a:buBlip>
              <a:defRPr sz="2000">
                <a:solidFill>
                  <a:srgbClr val="595959"/>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defRPr/>
            </a:pPr>
            <a:r>
              <a:rPr lang="en-US" sz="2400" dirty="0" smtClean="0">
                <a:solidFill>
                  <a:srgbClr val="000000"/>
                </a:solidFill>
                <a:latin typeface="Arial"/>
                <a:cs typeface="Arial"/>
              </a:rPr>
              <a:t>Timely and transparent distribution grid interconnection:</a:t>
            </a:r>
          </a:p>
          <a:p>
            <a:pPr marL="0" indent="0">
              <a:buNone/>
              <a:defRPr/>
            </a:pPr>
            <a:endParaRPr lang="en-US" sz="1000" dirty="0">
              <a:solidFill>
                <a:srgbClr val="000000"/>
              </a:solidFill>
              <a:latin typeface="Arial"/>
              <a:cs typeface="Arial"/>
            </a:endParaRPr>
          </a:p>
          <a:p>
            <a:pPr>
              <a:defRPr/>
            </a:pPr>
            <a:r>
              <a:rPr lang="en-US" sz="2000" dirty="0" smtClean="0">
                <a:solidFill>
                  <a:srgbClr val="000000"/>
                </a:solidFill>
                <a:latin typeface="Arial"/>
                <a:cs typeface="Arial"/>
              </a:rPr>
              <a:t>Interconnection of wholesale distributed generation projects to California investor owned utility distribution grids takes an </a:t>
            </a:r>
            <a:r>
              <a:rPr lang="en-US" sz="2000" u="sng" dirty="0" smtClean="0">
                <a:solidFill>
                  <a:srgbClr val="000000"/>
                </a:solidFill>
                <a:latin typeface="Arial"/>
                <a:cs typeface="Arial"/>
              </a:rPr>
              <a:t>average of 2 years</a:t>
            </a:r>
            <a:r>
              <a:rPr lang="en-US" sz="2000" dirty="0" smtClean="0">
                <a:solidFill>
                  <a:srgbClr val="000000"/>
                </a:solidFill>
                <a:latin typeface="Arial"/>
                <a:cs typeface="Arial"/>
              </a:rPr>
              <a:t>.</a:t>
            </a:r>
          </a:p>
          <a:p>
            <a:pPr>
              <a:defRPr/>
            </a:pPr>
            <a:endParaRPr lang="en-US" sz="2000" dirty="0" smtClean="0">
              <a:solidFill>
                <a:srgbClr val="000000"/>
              </a:solidFill>
              <a:latin typeface="Arial"/>
              <a:cs typeface="Arial"/>
            </a:endParaRPr>
          </a:p>
          <a:p>
            <a:pPr>
              <a:defRPr/>
            </a:pPr>
            <a:r>
              <a:rPr lang="en-US" sz="2000" dirty="0" smtClean="0">
                <a:solidFill>
                  <a:srgbClr val="000000"/>
                </a:solidFill>
                <a:latin typeface="Arial"/>
                <a:cs typeface="Arial"/>
              </a:rPr>
              <a:t>In contrast, interconnection to Sacramento Municipal Utility District’s  </a:t>
            </a:r>
            <a:r>
              <a:rPr lang="en-US" sz="2000" dirty="0">
                <a:solidFill>
                  <a:srgbClr val="000000"/>
                </a:solidFill>
                <a:latin typeface="Arial"/>
                <a:cs typeface="Arial"/>
              </a:rPr>
              <a:t>(</a:t>
            </a:r>
            <a:r>
              <a:rPr lang="en-US" sz="2000" dirty="0" smtClean="0">
                <a:solidFill>
                  <a:srgbClr val="000000"/>
                </a:solidFill>
                <a:latin typeface="Arial"/>
                <a:cs typeface="Arial"/>
              </a:rPr>
              <a:t>SMUD) distribution grid takes an</a:t>
            </a:r>
            <a:br>
              <a:rPr lang="en-US" sz="2000" dirty="0" smtClean="0">
                <a:solidFill>
                  <a:srgbClr val="000000"/>
                </a:solidFill>
                <a:latin typeface="Arial"/>
                <a:cs typeface="Arial"/>
              </a:rPr>
            </a:br>
            <a:r>
              <a:rPr lang="en-US" sz="2000" u="sng" dirty="0" smtClean="0">
                <a:solidFill>
                  <a:srgbClr val="000000"/>
                </a:solidFill>
                <a:latin typeface="Arial"/>
                <a:cs typeface="Arial"/>
              </a:rPr>
              <a:t>average of 6 months</a:t>
            </a:r>
            <a:r>
              <a:rPr lang="en-US" sz="2000" dirty="0" smtClean="0">
                <a:solidFill>
                  <a:srgbClr val="000000"/>
                </a:solidFill>
                <a:latin typeface="Arial"/>
                <a:cs typeface="Arial"/>
              </a:rPr>
              <a:t>.</a:t>
            </a:r>
          </a:p>
          <a:p>
            <a:pPr>
              <a:defRPr/>
            </a:pPr>
            <a:endParaRPr lang="en-US" sz="2000" dirty="0" smtClean="0">
              <a:solidFill>
                <a:srgbClr val="000000"/>
              </a:solidFill>
              <a:latin typeface="Arial"/>
              <a:cs typeface="Arial"/>
            </a:endParaRPr>
          </a:p>
          <a:p>
            <a:pPr>
              <a:defRPr/>
            </a:pPr>
            <a:r>
              <a:rPr lang="en-US" sz="2000" dirty="0" smtClean="0">
                <a:solidFill>
                  <a:srgbClr val="000000"/>
                </a:solidFill>
                <a:latin typeface="Arial"/>
                <a:cs typeface="Arial"/>
              </a:rPr>
              <a:t>Two SMUD staff members completed</a:t>
            </a:r>
            <a:br>
              <a:rPr lang="en-US" sz="2000" dirty="0" smtClean="0">
                <a:solidFill>
                  <a:srgbClr val="000000"/>
                </a:solidFill>
                <a:latin typeface="Arial"/>
                <a:cs typeface="Arial"/>
              </a:rPr>
            </a:br>
            <a:r>
              <a:rPr lang="en-US" sz="2000" dirty="0" smtClean="0">
                <a:solidFill>
                  <a:srgbClr val="000000"/>
                </a:solidFill>
                <a:latin typeface="Arial"/>
                <a:cs typeface="Arial"/>
              </a:rPr>
              <a:t>interconnection </a:t>
            </a:r>
            <a:r>
              <a:rPr lang="en-US" sz="2000" dirty="0">
                <a:solidFill>
                  <a:srgbClr val="000000"/>
                </a:solidFill>
                <a:latin typeface="Arial"/>
                <a:cs typeface="Arial"/>
              </a:rPr>
              <a:t>studies for 100 MW </a:t>
            </a:r>
            <a:r>
              <a:rPr lang="en-US" sz="2000" dirty="0" smtClean="0">
                <a:solidFill>
                  <a:srgbClr val="000000"/>
                </a:solidFill>
                <a:latin typeface="Arial"/>
                <a:cs typeface="Arial"/>
              </a:rPr>
              <a:t/>
            </a:r>
            <a:br>
              <a:rPr lang="en-US" sz="2000" dirty="0" smtClean="0">
                <a:solidFill>
                  <a:srgbClr val="000000"/>
                </a:solidFill>
                <a:latin typeface="Arial"/>
                <a:cs typeface="Arial"/>
              </a:rPr>
            </a:br>
            <a:r>
              <a:rPr lang="en-US" sz="2000" dirty="0" smtClean="0">
                <a:solidFill>
                  <a:srgbClr val="000000"/>
                </a:solidFill>
                <a:latin typeface="Arial"/>
                <a:cs typeface="Arial"/>
              </a:rPr>
              <a:t>CLEAN Program projects in </a:t>
            </a:r>
            <a:br>
              <a:rPr lang="en-US" sz="2000" dirty="0" smtClean="0">
                <a:solidFill>
                  <a:srgbClr val="000000"/>
                </a:solidFill>
                <a:latin typeface="Arial"/>
                <a:cs typeface="Arial"/>
              </a:rPr>
            </a:br>
            <a:r>
              <a:rPr lang="en-US" sz="2000" u="sng" dirty="0" smtClean="0">
                <a:solidFill>
                  <a:srgbClr val="000000"/>
                </a:solidFill>
                <a:latin typeface="Arial"/>
                <a:cs typeface="Arial"/>
              </a:rPr>
              <a:t>two months</a:t>
            </a:r>
            <a:r>
              <a:rPr lang="en-US" sz="2000" dirty="0" smtClean="0">
                <a:solidFill>
                  <a:srgbClr val="000000"/>
                </a:solidFill>
                <a:latin typeface="Arial"/>
                <a:cs typeface="Arial"/>
              </a:rPr>
              <a:t>.</a:t>
            </a:r>
            <a:br>
              <a:rPr lang="en-US" sz="2000" dirty="0" smtClean="0">
                <a:solidFill>
                  <a:srgbClr val="000000"/>
                </a:solidFill>
                <a:latin typeface="Arial"/>
                <a:cs typeface="Arial"/>
              </a:rPr>
            </a:br>
            <a:endParaRPr lang="en-US" sz="2000" dirty="0" smtClean="0">
              <a:solidFill>
                <a:srgbClr val="000000"/>
              </a:solidFill>
              <a:latin typeface="Arial"/>
              <a:cs typeface="Arial"/>
            </a:endParaRPr>
          </a:p>
          <a:p>
            <a:pPr>
              <a:defRPr/>
            </a:pPr>
            <a:r>
              <a:rPr lang="en-US" sz="2000" dirty="0" smtClean="0">
                <a:solidFill>
                  <a:srgbClr val="000000"/>
                </a:solidFill>
                <a:latin typeface="Arial"/>
                <a:cs typeface="Arial"/>
              </a:rPr>
              <a:t>SMUD maximized transparency by</a:t>
            </a:r>
            <a:br>
              <a:rPr lang="en-US" sz="2000" dirty="0" smtClean="0">
                <a:solidFill>
                  <a:srgbClr val="000000"/>
                </a:solidFill>
                <a:latin typeface="Arial"/>
                <a:cs typeface="Arial"/>
              </a:rPr>
            </a:br>
            <a:r>
              <a:rPr lang="en-US" sz="2000" dirty="0" smtClean="0">
                <a:solidFill>
                  <a:srgbClr val="000000"/>
                </a:solidFill>
                <a:latin typeface="Arial"/>
                <a:cs typeface="Arial"/>
              </a:rPr>
              <a:t>publishing this </a:t>
            </a:r>
            <a:r>
              <a:rPr lang="en-US" sz="2000" u="sng" dirty="0" smtClean="0">
                <a:solidFill>
                  <a:srgbClr val="000000"/>
                </a:solidFill>
                <a:latin typeface="Arial"/>
                <a:cs typeface="Arial"/>
              </a:rPr>
              <a:t>interconnection map</a:t>
            </a:r>
            <a:r>
              <a:rPr lang="en-US" sz="2000" dirty="0" smtClean="0">
                <a:solidFill>
                  <a:srgbClr val="000000"/>
                </a:solidFill>
                <a:latin typeface="Arial"/>
                <a:cs typeface="Arial"/>
              </a:rPr>
              <a:t> </a:t>
            </a:r>
            <a:br>
              <a:rPr lang="en-US" sz="2000" dirty="0" smtClean="0">
                <a:solidFill>
                  <a:srgbClr val="000000"/>
                </a:solidFill>
                <a:latin typeface="Arial"/>
                <a:cs typeface="Arial"/>
              </a:rPr>
            </a:br>
            <a:r>
              <a:rPr lang="en-US" sz="2000" dirty="0" smtClean="0">
                <a:solidFill>
                  <a:srgbClr val="000000"/>
                </a:solidFill>
                <a:latin typeface="Arial"/>
                <a:cs typeface="Arial"/>
              </a:rPr>
              <a:t>on its website.</a:t>
            </a:r>
          </a:p>
        </p:txBody>
      </p:sp>
      <p:pic>
        <p:nvPicPr>
          <p:cNvPr id="6" name="Picture 5"/>
          <p:cNvPicPr>
            <a:picLocks noChangeAspect="1"/>
          </p:cNvPicPr>
          <p:nvPr/>
        </p:nvPicPr>
        <p:blipFill>
          <a:blip r:embed="rId4"/>
          <a:stretch>
            <a:fillRect/>
          </a:stretch>
        </p:blipFill>
        <p:spPr>
          <a:xfrm>
            <a:off x="4961462" y="3089619"/>
            <a:ext cx="4034367" cy="3361972"/>
          </a:xfrm>
          <a:prstGeom prst="rect">
            <a:avLst/>
          </a:prstGeom>
        </p:spPr>
      </p:pic>
    </p:spTree>
    <p:extLst>
      <p:ext uri="{BB962C8B-B14F-4D97-AF65-F5344CB8AC3E}">
        <p14:creationId xmlns:p14="http://schemas.microsoft.com/office/powerpoint/2010/main" val="19268386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Policies Need to Reduce Costs and Risks</a:t>
            </a:r>
            <a:endParaRPr lang="en-US" sz="2800" dirty="0"/>
          </a:p>
        </p:txBody>
      </p:sp>
      <p:sp>
        <p:nvSpPr>
          <p:cNvPr id="5" name="TextBox 3"/>
          <p:cNvSpPr txBox="1">
            <a:spLocks noChangeArrowheads="1"/>
          </p:cNvSpPr>
          <p:nvPr/>
        </p:nvSpPr>
        <p:spPr bwMode="auto">
          <a:xfrm>
            <a:off x="609600" y="5848350"/>
            <a:ext cx="8077200" cy="369888"/>
          </a:xfrm>
          <a:prstGeom prst="rect">
            <a:avLst/>
          </a:prstGeom>
          <a:solidFill>
            <a:srgbClr val="FFFF00"/>
          </a:solidFill>
          <a:ln w="9525">
            <a:solidFill>
              <a:schemeClr val="tx1"/>
            </a:solidFill>
            <a:miter lim="800000"/>
            <a:headEnd/>
            <a:tailEnd/>
          </a:ln>
        </p:spPr>
        <p:txBody>
          <a:bodyPr>
            <a:spAutoFit/>
          </a:bodyPr>
          <a:lstStyle/>
          <a:p>
            <a:pPr algn="ctr"/>
            <a:r>
              <a:rPr lang="en-US" dirty="0">
                <a:latin typeface="Informatic" charset="0"/>
              </a:rPr>
              <a:t>Auctions have massive failure rates. </a:t>
            </a:r>
            <a:r>
              <a:rPr lang="en-US" dirty="0" smtClean="0">
                <a:latin typeface="Informatic" charset="0"/>
              </a:rPr>
              <a:t>Policymakers need to CLEAN </a:t>
            </a:r>
            <a:r>
              <a:rPr lang="en-US" dirty="0">
                <a:latin typeface="Informatic" charset="0"/>
              </a:rPr>
              <a:t>that up.</a:t>
            </a:r>
          </a:p>
        </p:txBody>
      </p:sp>
      <p:pic>
        <p:nvPicPr>
          <p:cNvPr id="6" name="Picture 21"/>
          <p:cNvPicPr>
            <a:picLocks noChangeAspect="1" noChangeArrowheads="1"/>
          </p:cNvPicPr>
          <p:nvPr/>
        </p:nvPicPr>
        <p:blipFill>
          <a:blip r:embed="rId2" cstate="print"/>
          <a:srcRect/>
          <a:stretch>
            <a:fillRect/>
          </a:stretch>
        </p:blipFill>
        <p:spPr bwMode="auto">
          <a:xfrm>
            <a:off x="1219200" y="1700213"/>
            <a:ext cx="6477000" cy="3922712"/>
          </a:xfrm>
          <a:prstGeom prst="rect">
            <a:avLst/>
          </a:prstGeom>
          <a:noFill/>
          <a:ln w="9525">
            <a:noFill/>
            <a:miter lim="800000"/>
            <a:headEnd/>
            <a:tailEnd/>
          </a:ln>
        </p:spPr>
      </p:pic>
      <p:sp>
        <p:nvSpPr>
          <p:cNvPr id="7" name="TextBox 8"/>
          <p:cNvSpPr txBox="1">
            <a:spLocks noChangeArrowheads="1"/>
          </p:cNvSpPr>
          <p:nvPr/>
        </p:nvSpPr>
        <p:spPr bwMode="auto">
          <a:xfrm>
            <a:off x="0" y="990600"/>
            <a:ext cx="8686800" cy="457200"/>
          </a:xfrm>
          <a:prstGeom prst="rect">
            <a:avLst/>
          </a:prstGeom>
          <a:noFill/>
          <a:ln w="9525">
            <a:noFill/>
            <a:miter lim="800000"/>
            <a:headEnd/>
            <a:tailEnd/>
          </a:ln>
        </p:spPr>
        <p:txBody>
          <a:bodyPr>
            <a:spAutoFit/>
          </a:bodyPr>
          <a:lstStyle/>
          <a:p>
            <a:pPr algn="ctr"/>
            <a:r>
              <a:rPr lang="en-US" sz="2400" b="1" dirty="0" smtClean="0"/>
              <a:t>Failure </a:t>
            </a:r>
            <a:r>
              <a:rPr lang="en-US" sz="2400" b="1" dirty="0"/>
              <a:t>Rate </a:t>
            </a:r>
            <a:r>
              <a:rPr lang="en-US" sz="2400" b="1" dirty="0" smtClean="0"/>
              <a:t>of California Auctions/Solicitations is </a:t>
            </a:r>
            <a:r>
              <a:rPr lang="en-US" sz="2400" b="1" dirty="0"/>
              <a:t>~97%</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0" y="0"/>
            <a:ext cx="7315200" cy="762000"/>
          </a:xfrm>
        </p:spPr>
        <p:txBody>
          <a:bodyPr/>
          <a:lstStyle/>
          <a:p>
            <a:pPr algn="l" eaLnBrk="1" hangingPunct="1"/>
            <a:r>
              <a:rPr lang="en-US" sz="2400" b="1" dirty="0" smtClean="0">
                <a:solidFill>
                  <a:schemeClr val="bg1"/>
                </a:solidFill>
                <a:latin typeface="Arial" charset="0"/>
                <a:cs typeface="Arial" charset="0"/>
              </a:rPr>
              <a:t>Clean Coalition – Mission and Advisors</a:t>
            </a:r>
          </a:p>
        </p:txBody>
      </p:sp>
      <p:sp>
        <p:nvSpPr>
          <p:cNvPr id="3" name="Rectangle 2"/>
          <p:cNvSpPr/>
          <p:nvPr/>
        </p:nvSpPr>
        <p:spPr>
          <a:xfrm>
            <a:off x="1911350" y="1441450"/>
            <a:ext cx="3878263" cy="368300"/>
          </a:xfrm>
          <a:prstGeom prst="rect">
            <a:avLst/>
          </a:prstGeom>
        </p:spPr>
        <p:txBody>
          <a:bodyPr wrap="none">
            <a:spAutoFit/>
          </a:bodyPr>
          <a:lstStyle/>
          <a:p>
            <a:pPr fontAlgn="auto">
              <a:spcBef>
                <a:spcPts val="0"/>
              </a:spcBef>
              <a:spcAft>
                <a:spcPts val="0"/>
              </a:spcAft>
              <a:defRPr/>
            </a:pPr>
            <a:r>
              <a:rPr lang="en-US" b="1" kern="0" dirty="0">
                <a:solidFill>
                  <a:schemeClr val="bg1"/>
                </a:solidFill>
                <a:latin typeface="+mn-lt"/>
                <a:ea typeface="ＭＳ Ｐゴシック" pitchFamily="-107" charset="-128"/>
              </a:rPr>
              <a:t>Clean Coalition – Mission and Advisors</a:t>
            </a:r>
            <a:endParaRPr lang="en-US" dirty="0">
              <a:latin typeface="+mn-lt"/>
            </a:endParaRPr>
          </a:p>
        </p:txBody>
      </p:sp>
      <p:sp>
        <p:nvSpPr>
          <p:cNvPr id="8" name="TextBox 7"/>
          <p:cNvSpPr txBox="1">
            <a:spLocks noChangeArrowheads="1"/>
          </p:cNvSpPr>
          <p:nvPr/>
        </p:nvSpPr>
        <p:spPr bwMode="auto">
          <a:xfrm>
            <a:off x="2743200" y="2052638"/>
            <a:ext cx="3657600" cy="376237"/>
          </a:xfrm>
          <a:prstGeom prst="rect">
            <a:avLst/>
          </a:prstGeom>
          <a:solidFill>
            <a:srgbClr val="249CFF"/>
          </a:solidFill>
          <a:ln w="9525">
            <a:solidFill>
              <a:srgbClr val="B6DCDF"/>
            </a:solidFill>
            <a:miter lim="800000"/>
            <a:headEnd/>
            <a:tailEnd/>
          </a:ln>
          <a:effectLst>
            <a:outerShdw dist="23000" dir="5400000" rotWithShape="0">
              <a:srgbClr val="808080">
                <a:alpha val="34998"/>
              </a:srgbClr>
            </a:outerShdw>
          </a:effectLst>
        </p:spPr>
        <p:txBody>
          <a:bodyPr>
            <a:spAutoFit/>
          </a:bodyPr>
          <a:lstStyle/>
          <a:p>
            <a:pPr algn="ctr" fontAlgn="auto">
              <a:spcBef>
                <a:spcPts val="0"/>
              </a:spcBef>
              <a:spcAft>
                <a:spcPts val="0"/>
              </a:spcAft>
              <a:defRPr/>
            </a:pPr>
            <a:r>
              <a:rPr lang="en-US" dirty="0">
                <a:solidFill>
                  <a:schemeClr val="lt1"/>
                </a:solidFill>
                <a:latin typeface="Calibri"/>
                <a:cs typeface="Calibri"/>
              </a:rPr>
              <a:t>Board of Advisors</a:t>
            </a:r>
          </a:p>
        </p:txBody>
      </p:sp>
      <p:sp>
        <p:nvSpPr>
          <p:cNvPr id="26629" name="Text Box 5"/>
          <p:cNvSpPr txBox="1">
            <a:spLocks noChangeArrowheads="1"/>
          </p:cNvSpPr>
          <p:nvPr/>
        </p:nvSpPr>
        <p:spPr bwMode="auto">
          <a:xfrm>
            <a:off x="-50800" y="2316163"/>
            <a:ext cx="3124200" cy="4262437"/>
          </a:xfrm>
          <a:prstGeom prst="rect">
            <a:avLst/>
          </a:prstGeom>
          <a:noFill/>
          <a:ln w="9525">
            <a:noFill/>
            <a:miter lim="800000"/>
            <a:headEnd/>
            <a:tailEnd/>
          </a:ln>
        </p:spPr>
        <p:txBody>
          <a:bodyPr>
            <a:spAutoFit/>
          </a:bodyPr>
          <a:lstStyle/>
          <a:p>
            <a:pPr algn="ctr">
              <a:lnSpc>
                <a:spcPct val="95000"/>
              </a:lnSpc>
              <a:spcBef>
                <a:spcPct val="50000"/>
              </a:spcBef>
            </a:pPr>
            <a:r>
              <a:rPr lang="en-US" sz="1400" b="1">
                <a:solidFill>
                  <a:srgbClr val="357ECB"/>
                </a:solidFill>
                <a:latin typeface="Calibri" pitchFamily="34" charset="0"/>
                <a:cs typeface="Arial" charset="0"/>
              </a:rPr>
              <a:t>Jeff Anderson</a:t>
            </a:r>
            <a:r>
              <a:rPr lang="en-US" sz="1100">
                <a:latin typeface="Calibri" pitchFamily="34" charset="0"/>
                <a:cs typeface="Arial" charset="0"/>
              </a:rPr>
              <a:t/>
            </a:r>
            <a:br>
              <a:rPr lang="en-US" sz="1100">
                <a:latin typeface="Calibri" pitchFamily="34" charset="0"/>
                <a:cs typeface="Arial" charset="0"/>
              </a:rPr>
            </a:br>
            <a:r>
              <a:rPr lang="en-US" sz="1100" i="1">
                <a:latin typeface="Calibri" pitchFamily="34" charset="0"/>
                <a:cs typeface="Arial" charset="0"/>
              </a:rPr>
              <a:t>Co-founder and Former ED, Clean Economy Network</a:t>
            </a:r>
            <a:endParaRPr lang="en-US" sz="1100">
              <a:latin typeface="Calibri" pitchFamily="34" charset="0"/>
              <a:cs typeface="Arial" charset="0"/>
            </a:endParaRPr>
          </a:p>
          <a:p>
            <a:pPr algn="ctr">
              <a:lnSpc>
                <a:spcPct val="95000"/>
              </a:lnSpc>
              <a:spcBef>
                <a:spcPct val="50000"/>
              </a:spcBef>
            </a:pPr>
            <a:r>
              <a:rPr lang="en-US" sz="1400" b="1">
                <a:solidFill>
                  <a:srgbClr val="357ECB"/>
                </a:solidFill>
                <a:latin typeface="Calibri" pitchFamily="34" charset="0"/>
                <a:cs typeface="Arial" charset="0"/>
              </a:rPr>
              <a:t>Josh Becker</a:t>
            </a:r>
            <a:r>
              <a:rPr lang="en-US" sz="1100">
                <a:solidFill>
                  <a:srgbClr val="357ECB"/>
                </a:solidFill>
                <a:latin typeface="Calibri" pitchFamily="34" charset="0"/>
                <a:cs typeface="Arial" charset="0"/>
              </a:rPr>
              <a:t/>
            </a:r>
            <a:br>
              <a:rPr lang="en-US" sz="1100">
                <a:solidFill>
                  <a:srgbClr val="357ECB"/>
                </a:solidFill>
                <a:latin typeface="Calibri" pitchFamily="34" charset="0"/>
                <a:cs typeface="Arial" charset="0"/>
              </a:rPr>
            </a:br>
            <a:r>
              <a:rPr lang="en-US" sz="1100" i="1">
                <a:latin typeface="Calibri" pitchFamily="34" charset="0"/>
                <a:cs typeface="Arial" charset="0"/>
              </a:rPr>
              <a:t>General Partner and Co-founder, New Cycle Capital</a:t>
            </a:r>
            <a:endParaRPr lang="en-US" sz="1100">
              <a:latin typeface="Calibri" pitchFamily="34" charset="0"/>
              <a:cs typeface="Arial" charset="0"/>
            </a:endParaRPr>
          </a:p>
          <a:p>
            <a:pPr algn="ctr">
              <a:lnSpc>
                <a:spcPct val="95000"/>
              </a:lnSpc>
              <a:spcBef>
                <a:spcPct val="50000"/>
              </a:spcBef>
            </a:pPr>
            <a:r>
              <a:rPr lang="en-US" sz="1400" b="1">
                <a:solidFill>
                  <a:srgbClr val="357ECB"/>
                </a:solidFill>
                <a:latin typeface="Calibri" pitchFamily="34" charset="0"/>
                <a:cs typeface="Arial" charset="0"/>
              </a:rPr>
              <a:t>Jeff Brothers</a:t>
            </a:r>
            <a:r>
              <a:rPr lang="en-US" sz="1100" b="1">
                <a:latin typeface="Calibri" pitchFamily="34" charset="0"/>
                <a:cs typeface="Arial" charset="0"/>
              </a:rPr>
              <a:t/>
            </a:r>
            <a:br>
              <a:rPr lang="en-US" sz="1100" b="1">
                <a:latin typeface="Calibri" pitchFamily="34" charset="0"/>
                <a:cs typeface="Arial" charset="0"/>
              </a:rPr>
            </a:br>
            <a:r>
              <a:rPr lang="en-US" sz="1100" i="1">
                <a:latin typeface="Calibri" pitchFamily="34" charset="0"/>
                <a:cs typeface="Arial" charset="0"/>
              </a:rPr>
              <a:t>CEO, Sol Orchard</a:t>
            </a:r>
            <a:endParaRPr lang="en-US" sz="1100">
              <a:latin typeface="Calibri" pitchFamily="34" charset="0"/>
              <a:cs typeface="Arial" charset="0"/>
            </a:endParaRPr>
          </a:p>
          <a:p>
            <a:pPr algn="ctr">
              <a:lnSpc>
                <a:spcPct val="95000"/>
              </a:lnSpc>
              <a:spcBef>
                <a:spcPct val="50000"/>
              </a:spcBef>
            </a:pPr>
            <a:r>
              <a:rPr lang="en-US" sz="1400" b="1">
                <a:solidFill>
                  <a:srgbClr val="357ECB"/>
                </a:solidFill>
                <a:latin typeface="Calibri" pitchFamily="34" charset="0"/>
                <a:cs typeface="Arial" charset="0"/>
              </a:rPr>
              <a:t>Jeffrey Byron</a:t>
            </a:r>
            <a:r>
              <a:rPr lang="en-US" sz="1100">
                <a:latin typeface="Calibri" pitchFamily="34" charset="0"/>
                <a:cs typeface="Arial" charset="0"/>
              </a:rPr>
              <a:t/>
            </a:r>
            <a:br>
              <a:rPr lang="en-US" sz="1100">
                <a:latin typeface="Calibri" pitchFamily="34" charset="0"/>
                <a:cs typeface="Arial" charset="0"/>
              </a:rPr>
            </a:br>
            <a:r>
              <a:rPr lang="en-US" sz="1100" i="1">
                <a:latin typeface="Calibri" pitchFamily="34" charset="0"/>
                <a:cs typeface="Arial" charset="0"/>
              </a:rPr>
              <a:t>Vice President Integrated Solutions, NRG Energy;</a:t>
            </a:r>
            <a:r>
              <a:rPr lang="en-US" sz="1100">
                <a:latin typeface="Calibri" pitchFamily="34" charset="0"/>
                <a:cs typeface="Arial" charset="0"/>
              </a:rPr>
              <a:t> </a:t>
            </a:r>
            <a:r>
              <a:rPr lang="en-US" sz="1100" i="1">
                <a:latin typeface="Calibri" pitchFamily="34" charset="0"/>
                <a:cs typeface="Arial" charset="0"/>
              </a:rPr>
              <a:t>Former Commissioner, California Energy Commission</a:t>
            </a:r>
            <a:endParaRPr lang="en-US" sz="1100">
              <a:latin typeface="Calibri" pitchFamily="34" charset="0"/>
              <a:cs typeface="Arial" charset="0"/>
            </a:endParaRPr>
          </a:p>
          <a:p>
            <a:pPr algn="ctr">
              <a:lnSpc>
                <a:spcPct val="95000"/>
              </a:lnSpc>
              <a:spcBef>
                <a:spcPct val="50000"/>
              </a:spcBef>
            </a:pPr>
            <a:r>
              <a:rPr lang="en-US" sz="1400" b="1">
                <a:solidFill>
                  <a:srgbClr val="357ECB"/>
                </a:solidFill>
                <a:latin typeface="Calibri" pitchFamily="34" charset="0"/>
                <a:cs typeface="Arial" charset="0"/>
              </a:rPr>
              <a:t>Rick DeGolia</a:t>
            </a:r>
            <a:r>
              <a:rPr lang="en-US" sz="1100">
                <a:latin typeface="Calibri" pitchFamily="34" charset="0"/>
                <a:cs typeface="Arial" charset="0"/>
              </a:rPr>
              <a:t/>
            </a:r>
            <a:br>
              <a:rPr lang="en-US" sz="1100">
                <a:latin typeface="Calibri" pitchFamily="34" charset="0"/>
                <a:cs typeface="Arial" charset="0"/>
              </a:rPr>
            </a:br>
            <a:r>
              <a:rPr lang="en-US" sz="1100" i="1">
                <a:latin typeface="Calibri" pitchFamily="34" charset="0"/>
                <a:cs typeface="Arial" charset="0"/>
              </a:rPr>
              <a:t>Senior Business Advisor, InVisM, Inc.</a:t>
            </a:r>
          </a:p>
          <a:p>
            <a:pPr algn="ctr">
              <a:lnSpc>
                <a:spcPct val="95000"/>
              </a:lnSpc>
              <a:spcBef>
                <a:spcPct val="50000"/>
              </a:spcBef>
            </a:pPr>
            <a:r>
              <a:rPr lang="en-US" sz="1400" b="1">
                <a:solidFill>
                  <a:srgbClr val="357ECB"/>
                </a:solidFill>
                <a:latin typeface="Calibri" pitchFamily="34" charset="0"/>
                <a:cs typeface="Arial" charset="0"/>
              </a:rPr>
              <a:t>Mark Fulton</a:t>
            </a:r>
            <a:r>
              <a:rPr lang="en-US" sz="1100" b="1">
                <a:solidFill>
                  <a:srgbClr val="357ECB"/>
                </a:solidFill>
                <a:latin typeface="Calibri" pitchFamily="34" charset="0"/>
                <a:cs typeface="Arial" charset="0"/>
              </a:rPr>
              <a:t/>
            </a:r>
            <a:br>
              <a:rPr lang="en-US" sz="1100" b="1">
                <a:solidFill>
                  <a:srgbClr val="357ECB"/>
                </a:solidFill>
                <a:latin typeface="Calibri" pitchFamily="34" charset="0"/>
                <a:cs typeface="Arial" charset="0"/>
              </a:rPr>
            </a:br>
            <a:r>
              <a:rPr lang="en-US" sz="1100" i="1">
                <a:latin typeface="Calibri" pitchFamily="34" charset="0"/>
                <a:cs typeface="Arial" charset="0"/>
              </a:rPr>
              <a:t>Managing Director, Global Head of Climate Change Investment Research, DB Climate Change Advisors, a member of the Deutsche Bank Group</a:t>
            </a:r>
          </a:p>
          <a:p>
            <a:pPr algn="ctr">
              <a:lnSpc>
                <a:spcPct val="95000"/>
              </a:lnSpc>
              <a:spcBef>
                <a:spcPct val="50000"/>
              </a:spcBef>
            </a:pPr>
            <a:r>
              <a:rPr lang="en-US" sz="1400" b="1">
                <a:solidFill>
                  <a:srgbClr val="357ECB"/>
                </a:solidFill>
                <a:latin typeface="Calibri" pitchFamily="34" charset="0"/>
              </a:rPr>
              <a:t>John Geesman</a:t>
            </a:r>
            <a:r>
              <a:rPr lang="en-US" sz="1100" b="1">
                <a:solidFill>
                  <a:srgbClr val="357ECB"/>
                </a:solidFill>
                <a:latin typeface="Calibri" pitchFamily="34" charset="0"/>
              </a:rPr>
              <a:t/>
            </a:r>
            <a:br>
              <a:rPr lang="en-US" sz="1100" b="1">
                <a:solidFill>
                  <a:srgbClr val="357ECB"/>
                </a:solidFill>
                <a:latin typeface="Calibri" pitchFamily="34" charset="0"/>
              </a:rPr>
            </a:br>
            <a:r>
              <a:rPr lang="en-US" sz="1100" i="1">
                <a:latin typeface="Calibri" pitchFamily="34" charset="0"/>
              </a:rPr>
              <a:t>Former Commissioner, California Energy Commission</a:t>
            </a:r>
            <a:endParaRPr lang="en-US" sz="1100">
              <a:latin typeface="Calibri" pitchFamily="34" charset="0"/>
              <a:cs typeface="Arial" charset="0"/>
            </a:endParaRPr>
          </a:p>
        </p:txBody>
      </p:sp>
      <p:sp>
        <p:nvSpPr>
          <p:cNvPr id="26630" name="Text Box 6"/>
          <p:cNvSpPr txBox="1">
            <a:spLocks noChangeArrowheads="1"/>
          </p:cNvSpPr>
          <p:nvPr/>
        </p:nvSpPr>
        <p:spPr bwMode="auto">
          <a:xfrm>
            <a:off x="3048000" y="2541588"/>
            <a:ext cx="3048000" cy="3632200"/>
          </a:xfrm>
          <a:prstGeom prst="rect">
            <a:avLst/>
          </a:prstGeom>
          <a:noFill/>
          <a:ln w="9525">
            <a:noFill/>
            <a:miter lim="800000"/>
            <a:headEnd/>
            <a:tailEnd/>
          </a:ln>
        </p:spPr>
        <p:txBody>
          <a:bodyPr>
            <a:spAutoFit/>
          </a:bodyPr>
          <a:lstStyle/>
          <a:p>
            <a:pPr algn="ctr">
              <a:spcBef>
                <a:spcPct val="50000"/>
              </a:spcBef>
            </a:pPr>
            <a:r>
              <a:rPr lang="en-US" sz="1400" b="1">
                <a:solidFill>
                  <a:srgbClr val="357ECB"/>
                </a:solidFill>
                <a:latin typeface="Calibri" pitchFamily="34" charset="0"/>
                <a:cs typeface="Arial" charset="0"/>
              </a:rPr>
              <a:t>Patricia Glaza</a:t>
            </a:r>
            <a:r>
              <a:rPr lang="en-US" sz="1100" b="1">
                <a:solidFill>
                  <a:srgbClr val="357ECB"/>
                </a:solidFill>
                <a:latin typeface="Calibri" pitchFamily="34" charset="0"/>
                <a:cs typeface="Arial" charset="0"/>
              </a:rPr>
              <a:t/>
            </a:r>
            <a:br>
              <a:rPr lang="en-US" sz="1100" b="1">
                <a:solidFill>
                  <a:srgbClr val="357ECB"/>
                </a:solidFill>
                <a:latin typeface="Calibri" pitchFamily="34" charset="0"/>
                <a:cs typeface="Arial" charset="0"/>
              </a:rPr>
            </a:br>
            <a:r>
              <a:rPr lang="en-US" sz="1100" i="1">
                <a:latin typeface="Calibri" pitchFamily="34" charset="0"/>
                <a:cs typeface="Arial" charset="0"/>
              </a:rPr>
              <a:t>Principal, Arsenal Venture Partners; Former Executive Director, Clean Technology and Sustainable Industries Organization</a:t>
            </a:r>
            <a:endParaRPr lang="en-US" sz="1100">
              <a:latin typeface="Calibri" pitchFamily="34" charset="0"/>
              <a:cs typeface="Arial" charset="0"/>
            </a:endParaRPr>
          </a:p>
          <a:p>
            <a:pPr algn="ctr">
              <a:spcBef>
                <a:spcPct val="50000"/>
              </a:spcBef>
            </a:pPr>
            <a:r>
              <a:rPr lang="en-US" sz="1400" b="1">
                <a:solidFill>
                  <a:srgbClr val="357ECB"/>
                </a:solidFill>
                <a:latin typeface="Calibri" pitchFamily="34" charset="0"/>
              </a:rPr>
              <a:t>Amory B. Lovins</a:t>
            </a:r>
            <a:r>
              <a:rPr lang="en-US" sz="1100" b="1">
                <a:solidFill>
                  <a:srgbClr val="357ECB"/>
                </a:solidFill>
                <a:latin typeface="Calibri" pitchFamily="34" charset="0"/>
              </a:rPr>
              <a:t/>
            </a:r>
            <a:br>
              <a:rPr lang="en-US" sz="1100" b="1">
                <a:solidFill>
                  <a:srgbClr val="357ECB"/>
                </a:solidFill>
                <a:latin typeface="Calibri" pitchFamily="34" charset="0"/>
              </a:rPr>
            </a:br>
            <a:r>
              <a:rPr lang="en-US" sz="1100" i="1">
                <a:latin typeface="Calibri" pitchFamily="34" charset="0"/>
              </a:rPr>
              <a:t>Chairman and Chief Scientist, Rocky Mountain Institute</a:t>
            </a:r>
            <a:endParaRPr lang="en-US" sz="1100" b="1">
              <a:solidFill>
                <a:srgbClr val="357ECB"/>
              </a:solidFill>
              <a:latin typeface="Calibri" pitchFamily="34" charset="0"/>
              <a:cs typeface="Arial" charset="0"/>
            </a:endParaRPr>
          </a:p>
          <a:p>
            <a:pPr algn="ctr">
              <a:spcBef>
                <a:spcPct val="50000"/>
              </a:spcBef>
            </a:pPr>
            <a:r>
              <a:rPr lang="en-US" sz="1400" b="1">
                <a:solidFill>
                  <a:srgbClr val="357ECB"/>
                </a:solidFill>
                <a:latin typeface="Calibri" pitchFamily="34" charset="0"/>
                <a:cs typeface="Arial" charset="0"/>
              </a:rPr>
              <a:t>L. Hunter Lovins</a:t>
            </a:r>
            <a:r>
              <a:rPr lang="en-US" sz="1100" b="1">
                <a:solidFill>
                  <a:srgbClr val="357ECB"/>
                </a:solidFill>
                <a:latin typeface="Calibri" pitchFamily="34" charset="0"/>
                <a:cs typeface="Arial" charset="0"/>
              </a:rPr>
              <a:t/>
            </a:r>
            <a:br>
              <a:rPr lang="en-US" sz="1100" b="1">
                <a:solidFill>
                  <a:srgbClr val="357ECB"/>
                </a:solidFill>
                <a:latin typeface="Calibri" pitchFamily="34" charset="0"/>
                <a:cs typeface="Arial" charset="0"/>
              </a:rPr>
            </a:br>
            <a:r>
              <a:rPr lang="en-US" sz="1100" i="1">
                <a:latin typeface="Calibri" pitchFamily="34" charset="0"/>
                <a:cs typeface="Arial" charset="0"/>
              </a:rPr>
              <a:t>President, Natural Capitalism Solutions</a:t>
            </a:r>
            <a:endParaRPr lang="en-US" sz="1100">
              <a:latin typeface="Calibri" pitchFamily="34" charset="0"/>
              <a:cs typeface="Arial" charset="0"/>
            </a:endParaRPr>
          </a:p>
          <a:p>
            <a:pPr algn="ctr">
              <a:spcBef>
                <a:spcPct val="50000"/>
              </a:spcBef>
            </a:pPr>
            <a:r>
              <a:rPr lang="en-US" sz="1400" b="1">
                <a:solidFill>
                  <a:srgbClr val="357ECB"/>
                </a:solidFill>
                <a:latin typeface="Calibri" pitchFamily="34" charset="0"/>
                <a:cs typeface="Arial" charset="0"/>
              </a:rPr>
              <a:t>Dan Kammen</a:t>
            </a:r>
            <a:r>
              <a:rPr lang="en-US" sz="1100" b="1">
                <a:solidFill>
                  <a:srgbClr val="357ECB"/>
                </a:solidFill>
                <a:latin typeface="Calibri" pitchFamily="34" charset="0"/>
                <a:cs typeface="Arial" charset="0"/>
              </a:rPr>
              <a:t/>
            </a:r>
            <a:br>
              <a:rPr lang="en-US" sz="1100" b="1">
                <a:solidFill>
                  <a:srgbClr val="357ECB"/>
                </a:solidFill>
                <a:latin typeface="Calibri" pitchFamily="34" charset="0"/>
                <a:cs typeface="Arial" charset="0"/>
              </a:rPr>
            </a:br>
            <a:r>
              <a:rPr lang="en-US" sz="1100" i="1">
                <a:latin typeface="Calibri" pitchFamily="34" charset="0"/>
                <a:cs typeface="Arial" charset="0"/>
              </a:rPr>
              <a:t>Director of the Renewable and Appropriate Energy Laboratory at UC Berkeley; Former </a:t>
            </a:r>
            <a:r>
              <a:rPr lang="en-US" sz="1100" i="1">
                <a:latin typeface="Calibri" pitchFamily="34" charset="0"/>
              </a:rPr>
              <a:t>Chief Technical Specialist for Renewable Energy and Energy Efficiency, World Bank</a:t>
            </a:r>
            <a:endParaRPr lang="en-US" sz="1100" i="1">
              <a:latin typeface="Calibri" pitchFamily="34" charset="0"/>
              <a:cs typeface="Arial" charset="0"/>
            </a:endParaRPr>
          </a:p>
          <a:p>
            <a:pPr algn="ctr">
              <a:spcBef>
                <a:spcPct val="50000"/>
              </a:spcBef>
            </a:pPr>
            <a:r>
              <a:rPr lang="en-US" sz="1400" b="1">
                <a:solidFill>
                  <a:srgbClr val="357ECB"/>
                </a:solidFill>
                <a:latin typeface="Calibri" pitchFamily="34" charset="0"/>
                <a:cs typeface="Arial" charset="0"/>
              </a:rPr>
              <a:t>Fred Keeley</a:t>
            </a:r>
            <a:r>
              <a:rPr lang="en-US" sz="1100" b="1">
                <a:solidFill>
                  <a:srgbClr val="357ECB"/>
                </a:solidFill>
                <a:latin typeface="Calibri" pitchFamily="34" charset="0"/>
                <a:cs typeface="Arial" charset="0"/>
              </a:rPr>
              <a:t/>
            </a:r>
            <a:br>
              <a:rPr lang="en-US" sz="1100" b="1">
                <a:solidFill>
                  <a:srgbClr val="357ECB"/>
                </a:solidFill>
                <a:latin typeface="Calibri" pitchFamily="34" charset="0"/>
                <a:cs typeface="Arial" charset="0"/>
              </a:rPr>
            </a:br>
            <a:r>
              <a:rPr lang="en-US" sz="1100" i="1">
                <a:latin typeface="Calibri" pitchFamily="34" charset="0"/>
                <a:cs typeface="Arial" charset="0"/>
              </a:rPr>
              <a:t>Treasurer, Santa Cruz County, and Former Speaker pro Tempore of the California State Assembly</a:t>
            </a:r>
          </a:p>
        </p:txBody>
      </p:sp>
      <p:sp>
        <p:nvSpPr>
          <p:cNvPr id="26631" name="Text Box 7"/>
          <p:cNvSpPr txBox="1">
            <a:spLocks noChangeArrowheads="1"/>
          </p:cNvSpPr>
          <p:nvPr/>
        </p:nvSpPr>
        <p:spPr bwMode="auto">
          <a:xfrm>
            <a:off x="6096000" y="2339975"/>
            <a:ext cx="3048000" cy="3954463"/>
          </a:xfrm>
          <a:prstGeom prst="rect">
            <a:avLst/>
          </a:prstGeom>
          <a:noFill/>
          <a:ln w="9525">
            <a:noFill/>
            <a:miter lim="800000"/>
            <a:headEnd/>
            <a:tailEnd/>
          </a:ln>
        </p:spPr>
        <p:txBody>
          <a:bodyPr>
            <a:spAutoFit/>
          </a:bodyPr>
          <a:lstStyle/>
          <a:p>
            <a:pPr algn="ctr">
              <a:spcBef>
                <a:spcPct val="50000"/>
              </a:spcBef>
            </a:pPr>
            <a:r>
              <a:rPr lang="en-US" sz="1400" b="1">
                <a:solidFill>
                  <a:srgbClr val="357ECB"/>
                </a:solidFill>
                <a:latin typeface="Calibri" pitchFamily="34" charset="0"/>
                <a:cs typeface="Arial" charset="0"/>
              </a:rPr>
              <a:t>Felix Kramer</a:t>
            </a:r>
            <a:r>
              <a:rPr lang="en-US" sz="1100" b="1">
                <a:solidFill>
                  <a:srgbClr val="357ECB"/>
                </a:solidFill>
                <a:latin typeface="Calibri" pitchFamily="34" charset="0"/>
                <a:cs typeface="Arial" charset="0"/>
              </a:rPr>
              <a:t/>
            </a:r>
            <a:br>
              <a:rPr lang="en-US" sz="1100" b="1">
                <a:solidFill>
                  <a:srgbClr val="357ECB"/>
                </a:solidFill>
                <a:latin typeface="Calibri" pitchFamily="34" charset="0"/>
                <a:cs typeface="Arial" charset="0"/>
              </a:rPr>
            </a:br>
            <a:r>
              <a:rPr lang="en-US" sz="1100" i="1">
                <a:latin typeface="Calibri" pitchFamily="34" charset="0"/>
                <a:cs typeface="Arial" charset="0"/>
              </a:rPr>
              <a:t>Founder, California Cars Initiative</a:t>
            </a:r>
            <a:endParaRPr lang="en-US" sz="1100">
              <a:latin typeface="Calibri" pitchFamily="34" charset="0"/>
              <a:cs typeface="Arial" charset="0"/>
            </a:endParaRPr>
          </a:p>
          <a:p>
            <a:pPr algn="ctr">
              <a:spcBef>
                <a:spcPct val="50000"/>
              </a:spcBef>
            </a:pPr>
            <a:r>
              <a:rPr lang="en-US" sz="1400" b="1">
                <a:solidFill>
                  <a:srgbClr val="357ECB"/>
                </a:solidFill>
                <a:latin typeface="Calibri" pitchFamily="34" charset="0"/>
                <a:cs typeface="Arial" charset="0"/>
              </a:rPr>
              <a:t>Governor Bill Ritter</a:t>
            </a:r>
            <a:r>
              <a:rPr lang="en-US" sz="1100" b="1">
                <a:solidFill>
                  <a:srgbClr val="357ECB"/>
                </a:solidFill>
                <a:latin typeface="Calibri" pitchFamily="34" charset="0"/>
                <a:cs typeface="Arial" charset="0"/>
              </a:rPr>
              <a:t/>
            </a:r>
            <a:br>
              <a:rPr lang="en-US" sz="1100" b="1">
                <a:solidFill>
                  <a:srgbClr val="357ECB"/>
                </a:solidFill>
                <a:latin typeface="Calibri" pitchFamily="34" charset="0"/>
                <a:cs typeface="Arial" charset="0"/>
              </a:rPr>
            </a:br>
            <a:r>
              <a:rPr lang="en-US" sz="1100" i="1">
                <a:latin typeface="Calibri" pitchFamily="34" charset="0"/>
                <a:cs typeface="Arial" charset="0"/>
              </a:rPr>
              <a:t>Director, Colorado State University’s Center for the New Energy Economy, and Former Colorado Governor</a:t>
            </a:r>
          </a:p>
          <a:p>
            <a:pPr algn="ctr">
              <a:spcBef>
                <a:spcPct val="50000"/>
              </a:spcBef>
            </a:pPr>
            <a:r>
              <a:rPr lang="en-US" sz="1400" b="1">
                <a:solidFill>
                  <a:srgbClr val="357ECB"/>
                </a:solidFill>
                <a:latin typeface="Calibri" pitchFamily="34" charset="0"/>
                <a:cs typeface="Arial" charset="0"/>
              </a:rPr>
              <a:t>Terry Tamminen</a:t>
            </a:r>
            <a:r>
              <a:rPr lang="en-US" sz="1100" b="1">
                <a:solidFill>
                  <a:srgbClr val="357ECB"/>
                </a:solidFill>
                <a:latin typeface="Calibri" pitchFamily="34" charset="0"/>
                <a:cs typeface="Arial" charset="0"/>
              </a:rPr>
              <a:t/>
            </a:r>
            <a:br>
              <a:rPr lang="en-US" sz="1100" b="1">
                <a:solidFill>
                  <a:srgbClr val="357ECB"/>
                </a:solidFill>
                <a:latin typeface="Calibri" pitchFamily="34" charset="0"/>
                <a:cs typeface="Arial" charset="0"/>
              </a:rPr>
            </a:br>
            <a:r>
              <a:rPr lang="en-US" sz="1100" i="1">
                <a:latin typeface="Calibri" pitchFamily="34" charset="0"/>
                <a:cs typeface="Arial" charset="0"/>
              </a:rPr>
              <a:t>Former Secretary of the California EPA and Special Advisor to CA Governor Arnold Schwarzenegger</a:t>
            </a:r>
            <a:endParaRPr lang="en-US" sz="1100">
              <a:latin typeface="Calibri" pitchFamily="34" charset="0"/>
              <a:cs typeface="Arial" charset="0"/>
            </a:endParaRPr>
          </a:p>
          <a:p>
            <a:pPr algn="ctr">
              <a:spcBef>
                <a:spcPct val="50000"/>
              </a:spcBef>
            </a:pPr>
            <a:r>
              <a:rPr lang="en-US" sz="1400" b="1">
                <a:solidFill>
                  <a:srgbClr val="357ECB"/>
                </a:solidFill>
                <a:latin typeface="Calibri" pitchFamily="34" charset="0"/>
                <a:cs typeface="Arial" charset="0"/>
              </a:rPr>
              <a:t>Jim Weldon</a:t>
            </a:r>
            <a:r>
              <a:rPr lang="en-US" sz="1100">
                <a:latin typeface="Calibri" pitchFamily="34" charset="0"/>
                <a:cs typeface="Arial" charset="0"/>
              </a:rPr>
              <a:t/>
            </a:r>
            <a:br>
              <a:rPr lang="en-US" sz="1100">
                <a:latin typeface="Calibri" pitchFamily="34" charset="0"/>
                <a:cs typeface="Arial" charset="0"/>
              </a:rPr>
            </a:br>
            <a:r>
              <a:rPr lang="en-US" sz="1100" i="1">
                <a:latin typeface="Calibri" pitchFamily="34" charset="0"/>
                <a:cs typeface="Arial" charset="0"/>
              </a:rPr>
              <a:t>CEO, Solar Junction</a:t>
            </a:r>
            <a:endParaRPr lang="en-US" sz="1100">
              <a:latin typeface="Calibri" pitchFamily="34" charset="0"/>
              <a:cs typeface="Arial" charset="0"/>
            </a:endParaRPr>
          </a:p>
          <a:p>
            <a:pPr algn="ctr">
              <a:spcBef>
                <a:spcPct val="50000"/>
              </a:spcBef>
            </a:pPr>
            <a:r>
              <a:rPr lang="en-US" sz="1400" b="1">
                <a:solidFill>
                  <a:srgbClr val="357ECB"/>
                </a:solidFill>
                <a:latin typeface="Calibri" pitchFamily="34" charset="0"/>
                <a:cs typeface="Arial" charset="0"/>
              </a:rPr>
              <a:t>R. James Woolsey</a:t>
            </a:r>
            <a:r>
              <a:rPr lang="en-US" sz="1100">
                <a:latin typeface="Calibri" pitchFamily="34" charset="0"/>
                <a:cs typeface="Arial" charset="0"/>
              </a:rPr>
              <a:t/>
            </a:r>
            <a:br>
              <a:rPr lang="en-US" sz="1100">
                <a:latin typeface="Calibri" pitchFamily="34" charset="0"/>
                <a:cs typeface="Arial" charset="0"/>
              </a:rPr>
            </a:br>
            <a:r>
              <a:rPr lang="en-US" sz="1100" i="1">
                <a:latin typeface="Calibri" pitchFamily="34" charset="0"/>
                <a:cs typeface="Arial" charset="0"/>
              </a:rPr>
              <a:t>Chairman, Woolsey Partners, and Venture Partner, Lux Capital;</a:t>
            </a:r>
            <a:br>
              <a:rPr lang="en-US" sz="1100" i="1">
                <a:latin typeface="Calibri" pitchFamily="34" charset="0"/>
                <a:cs typeface="Arial" charset="0"/>
              </a:rPr>
            </a:br>
            <a:r>
              <a:rPr lang="en-US" sz="1100" i="1">
                <a:latin typeface="Calibri" pitchFamily="34" charset="0"/>
                <a:cs typeface="Arial" charset="0"/>
              </a:rPr>
              <a:t>Former Director of Central Intelligence </a:t>
            </a:r>
          </a:p>
          <a:p>
            <a:pPr algn="ctr">
              <a:spcBef>
                <a:spcPct val="50000"/>
              </a:spcBef>
            </a:pPr>
            <a:r>
              <a:rPr lang="en-US" sz="1400" b="1">
                <a:solidFill>
                  <a:srgbClr val="357ECB"/>
                </a:solidFill>
                <a:latin typeface="Calibri" pitchFamily="34" charset="0"/>
                <a:cs typeface="Arial" charset="0"/>
              </a:rPr>
              <a:t>Kurt Yeager</a:t>
            </a:r>
            <a:r>
              <a:rPr lang="en-US" sz="1100">
                <a:latin typeface="Calibri" pitchFamily="34" charset="0"/>
                <a:cs typeface="Arial" charset="0"/>
              </a:rPr>
              <a:t/>
            </a:r>
            <a:br>
              <a:rPr lang="en-US" sz="1100">
                <a:latin typeface="Calibri" pitchFamily="34" charset="0"/>
                <a:cs typeface="Arial" charset="0"/>
              </a:rPr>
            </a:br>
            <a:r>
              <a:rPr lang="en-US" sz="1100" i="1">
                <a:latin typeface="Calibri" pitchFamily="34" charset="0"/>
                <a:cs typeface="Arial" charset="0"/>
              </a:rPr>
              <a:t>Vice Chairman, Galvin Electricity Initiative; Former CEO, Electric Power Research Institute</a:t>
            </a:r>
            <a:endParaRPr lang="en-US" sz="1100">
              <a:latin typeface="Calibri" pitchFamily="34" charset="0"/>
            </a:endParaRPr>
          </a:p>
        </p:txBody>
      </p:sp>
      <p:sp>
        <p:nvSpPr>
          <p:cNvPr id="9" name="Title 2"/>
          <p:cNvSpPr txBox="1">
            <a:spLocks/>
          </p:cNvSpPr>
          <p:nvPr/>
        </p:nvSpPr>
        <p:spPr bwMode="auto">
          <a:xfrm>
            <a:off x="381000" y="884238"/>
            <a:ext cx="8305800" cy="914400"/>
          </a:xfrm>
          <a:prstGeom prst="rect">
            <a:avLst/>
          </a:prstGeom>
          <a:gradFill rotWithShape="1">
            <a:gsLst>
              <a:gs pos="0">
                <a:srgbClr val="F8F8F8"/>
              </a:gs>
              <a:gs pos="20000">
                <a:srgbClr val="F7F7F7"/>
              </a:gs>
              <a:gs pos="100000">
                <a:srgbClr val="BDBDBD"/>
              </a:gs>
            </a:gsLst>
            <a:lin ang="5400000"/>
          </a:gradFill>
          <a:ln cap="flat">
            <a:solidFill>
              <a:srgbClr val="F9F9F9"/>
            </a:solidFill>
          </a:ln>
          <a:effectLst>
            <a:outerShdw dist="23000" dir="5400000" rotWithShape="0">
              <a:srgbClr val="000000">
                <a:alpha val="34999"/>
              </a:srgbClr>
            </a:outerShdw>
          </a:effectLst>
          <a:extLst/>
        </p:spPr>
        <p:txBody>
          <a:bodyPr lIns="38100" tIns="38100" rIns="38100" bIns="38100" anchor="ctr">
            <a:normAutofit/>
          </a:bodyPr>
          <a:lstStyle>
            <a:lvl1pPr algn="l" rtl="0" fontAlgn="base">
              <a:spcBef>
                <a:spcPct val="0"/>
              </a:spcBef>
              <a:spcAft>
                <a:spcPct val="0"/>
              </a:spcAft>
              <a:defRPr sz="2400" b="1">
                <a:solidFill>
                  <a:srgbClr val="FFFFFF"/>
                </a:solidFill>
                <a:latin typeface="+mj-lt"/>
                <a:ea typeface="+mj-ea"/>
                <a:cs typeface="+mj-cs"/>
                <a:sym typeface="Arial" charset="0"/>
              </a:defRPr>
            </a:lvl1pPr>
            <a:lvl2pPr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2pPr>
            <a:lvl3pPr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3pPr>
            <a:lvl4pPr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4pPr>
            <a:lvl5pPr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5pPr>
            <a:lvl6pPr marL="457200"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6pPr>
            <a:lvl7pPr marL="914400"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7pPr>
            <a:lvl8pPr marL="1371600"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8pPr>
            <a:lvl9pPr marL="1828800"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9pPr>
          </a:lstStyle>
          <a:p>
            <a:pPr algn="ctr">
              <a:defRPr/>
            </a:pPr>
            <a:r>
              <a:rPr lang="en-US" sz="1800" dirty="0" smtClean="0">
                <a:solidFill>
                  <a:schemeClr val="tx1"/>
                </a:solidFill>
                <a:effectLst>
                  <a:outerShdw blurRad="38100" dist="38100" dir="2700000" algn="tl">
                    <a:srgbClr val="C0C0C0"/>
                  </a:outerShdw>
                </a:effectLst>
                <a:latin typeface="Arial"/>
                <a:cs typeface="Arial"/>
              </a:rPr>
              <a:t>Mission</a:t>
            </a:r>
            <a:r>
              <a:rPr lang="en-US" sz="1800" dirty="0" smtClean="0">
                <a:solidFill>
                  <a:schemeClr val="tx1"/>
                </a:solidFill>
                <a:latin typeface="Arial"/>
                <a:cs typeface="Arial"/>
              </a:rPr>
              <a:t/>
            </a:r>
            <a:br>
              <a:rPr lang="en-US" sz="1800" dirty="0" smtClean="0">
                <a:solidFill>
                  <a:schemeClr val="tx1"/>
                </a:solidFill>
                <a:latin typeface="Arial"/>
                <a:cs typeface="Arial"/>
              </a:rPr>
            </a:br>
            <a:r>
              <a:rPr lang="en-US" sz="1800" dirty="0" smtClean="0">
                <a:solidFill>
                  <a:schemeClr val="tx1"/>
                </a:solidFill>
                <a:latin typeface="Arial"/>
                <a:cs typeface="Arial"/>
              </a:rPr>
              <a:t>To implement policies and programs that transition the world to cost-effective clean energy while delivering unparalleled economic benefits</a:t>
            </a:r>
            <a:endParaRPr lang="en-US" sz="1700" dirty="0" smtClean="0">
              <a:solidFill>
                <a:schemeClr val="tx1"/>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Programs are Simple and Transparent</a:t>
            </a:r>
            <a:endParaRPr lang="en-US" dirty="0"/>
          </a:p>
        </p:txBody>
      </p:sp>
      <p:sp>
        <p:nvSpPr>
          <p:cNvPr id="5" name="TextBox 4"/>
          <p:cNvSpPr txBox="1">
            <a:spLocks noChangeArrowheads="1"/>
          </p:cNvSpPr>
          <p:nvPr/>
        </p:nvSpPr>
        <p:spPr bwMode="auto">
          <a:xfrm>
            <a:off x="1447800" y="5257800"/>
            <a:ext cx="7086600" cy="274638"/>
          </a:xfrm>
          <a:prstGeom prst="rect">
            <a:avLst/>
          </a:prstGeom>
          <a:noFill/>
          <a:ln w="9525">
            <a:noFill/>
            <a:miter lim="800000"/>
            <a:headEnd/>
            <a:tailEnd/>
          </a:ln>
        </p:spPr>
        <p:txBody>
          <a:bodyPr>
            <a:spAutoFit/>
          </a:bodyPr>
          <a:lstStyle/>
          <a:p>
            <a:pPr algn="ctr"/>
            <a:r>
              <a:rPr lang="en-US" sz="1200"/>
              <a:t>Source:  Gary Gerber, President of CalSEIA and Sun Light &amp; Power, Jun09</a:t>
            </a:r>
          </a:p>
        </p:txBody>
      </p:sp>
      <p:sp>
        <p:nvSpPr>
          <p:cNvPr id="6" name="TextBox 8"/>
          <p:cNvSpPr txBox="1">
            <a:spLocks noChangeArrowheads="1"/>
          </p:cNvSpPr>
          <p:nvPr/>
        </p:nvSpPr>
        <p:spPr bwMode="auto">
          <a:xfrm>
            <a:off x="0" y="914400"/>
            <a:ext cx="9144000" cy="461665"/>
          </a:xfrm>
          <a:prstGeom prst="rect">
            <a:avLst/>
          </a:prstGeom>
          <a:noFill/>
          <a:ln w="9525">
            <a:noFill/>
            <a:miter lim="800000"/>
            <a:headEnd/>
            <a:tailEnd/>
          </a:ln>
        </p:spPr>
        <p:txBody>
          <a:bodyPr>
            <a:spAutoFit/>
          </a:bodyPr>
          <a:lstStyle/>
          <a:p>
            <a:pPr algn="ctr"/>
            <a:r>
              <a:rPr lang="en-US" sz="2400" b="1" dirty="0"/>
              <a:t>CLEAN </a:t>
            </a:r>
            <a:r>
              <a:rPr lang="en-US" sz="2400" b="1" dirty="0" smtClean="0"/>
              <a:t>Programs remove barriers and reduce costs</a:t>
            </a:r>
            <a:endParaRPr lang="en-US" sz="2400" b="1" dirty="0"/>
          </a:p>
        </p:txBody>
      </p:sp>
      <p:pic>
        <p:nvPicPr>
          <p:cNvPr id="7" name="Picture 4"/>
          <p:cNvPicPr>
            <a:picLocks noChangeAspect="1" noChangeArrowheads="1"/>
          </p:cNvPicPr>
          <p:nvPr/>
        </p:nvPicPr>
        <p:blipFill>
          <a:blip r:embed="rId2" cstate="print"/>
          <a:srcRect/>
          <a:stretch>
            <a:fillRect/>
          </a:stretch>
        </p:blipFill>
        <p:spPr bwMode="auto">
          <a:xfrm>
            <a:off x="4953000" y="1981200"/>
            <a:ext cx="3657600" cy="2446338"/>
          </a:xfrm>
          <a:prstGeom prst="rect">
            <a:avLst/>
          </a:prstGeom>
          <a:noFill/>
          <a:ln w="9525">
            <a:noFill/>
            <a:miter lim="800000"/>
            <a:headEnd/>
            <a:tailEnd/>
          </a:ln>
        </p:spPr>
      </p:pic>
      <p:sp>
        <p:nvSpPr>
          <p:cNvPr id="9" name="TextBox 9"/>
          <p:cNvSpPr txBox="1">
            <a:spLocks noChangeArrowheads="1"/>
          </p:cNvSpPr>
          <p:nvPr/>
        </p:nvSpPr>
        <p:spPr bwMode="auto">
          <a:xfrm>
            <a:off x="4800600" y="1676400"/>
            <a:ext cx="4191000" cy="336550"/>
          </a:xfrm>
          <a:prstGeom prst="rect">
            <a:avLst/>
          </a:prstGeom>
          <a:noFill/>
          <a:ln w="9525">
            <a:noFill/>
            <a:miter lim="800000"/>
            <a:headEnd/>
            <a:tailEnd/>
          </a:ln>
        </p:spPr>
        <p:txBody>
          <a:bodyPr>
            <a:spAutoFit/>
          </a:bodyPr>
          <a:lstStyle/>
          <a:p>
            <a:r>
              <a:rPr lang="en-US" sz="1600"/>
              <a:t>Typical Germany paperwork for one project</a:t>
            </a:r>
          </a:p>
        </p:txBody>
      </p:sp>
      <p:sp>
        <p:nvSpPr>
          <p:cNvPr id="10" name="TextBox 10"/>
          <p:cNvSpPr txBox="1">
            <a:spLocks noChangeArrowheads="1"/>
          </p:cNvSpPr>
          <p:nvPr/>
        </p:nvSpPr>
        <p:spPr bwMode="auto">
          <a:xfrm>
            <a:off x="381000" y="1676400"/>
            <a:ext cx="4267200" cy="336550"/>
          </a:xfrm>
          <a:prstGeom prst="rect">
            <a:avLst/>
          </a:prstGeom>
          <a:noFill/>
          <a:ln w="9525">
            <a:noFill/>
            <a:miter lim="800000"/>
            <a:headEnd/>
            <a:tailEnd/>
          </a:ln>
        </p:spPr>
        <p:txBody>
          <a:bodyPr>
            <a:spAutoFit/>
          </a:bodyPr>
          <a:lstStyle/>
          <a:p>
            <a:r>
              <a:rPr lang="en-US" sz="1600"/>
              <a:t>Typical California paperwork for one project</a:t>
            </a:r>
          </a:p>
        </p:txBody>
      </p:sp>
      <p:pic>
        <p:nvPicPr>
          <p:cNvPr id="11" name="Picture 5"/>
          <p:cNvPicPr>
            <a:picLocks noChangeAspect="1" noChangeArrowheads="1"/>
          </p:cNvPicPr>
          <p:nvPr/>
        </p:nvPicPr>
        <p:blipFill>
          <a:blip r:embed="rId3" cstate="print"/>
          <a:srcRect/>
          <a:stretch>
            <a:fillRect/>
          </a:stretch>
        </p:blipFill>
        <p:spPr bwMode="auto">
          <a:xfrm>
            <a:off x="533400" y="2001838"/>
            <a:ext cx="3840163" cy="2438400"/>
          </a:xfrm>
          <a:prstGeom prst="rect">
            <a:avLst/>
          </a:prstGeom>
          <a:noFill/>
          <a:ln w="9525">
            <a:noFill/>
            <a:miter lim="800000"/>
            <a:headEnd/>
            <a:tailEnd/>
          </a:ln>
        </p:spPr>
      </p:pic>
      <p:sp>
        <p:nvSpPr>
          <p:cNvPr id="12" name="TextBox 12"/>
          <p:cNvSpPr txBox="1">
            <a:spLocks noChangeArrowheads="1"/>
          </p:cNvSpPr>
          <p:nvPr/>
        </p:nvSpPr>
        <p:spPr bwMode="auto">
          <a:xfrm>
            <a:off x="381000" y="4437063"/>
            <a:ext cx="4267200" cy="954107"/>
          </a:xfrm>
          <a:prstGeom prst="rect">
            <a:avLst/>
          </a:prstGeom>
          <a:noFill/>
          <a:ln w="9525">
            <a:noFill/>
            <a:miter lim="800000"/>
            <a:headEnd/>
            <a:tailEnd/>
          </a:ln>
        </p:spPr>
        <p:txBody>
          <a:bodyPr>
            <a:spAutoFit/>
          </a:bodyPr>
          <a:lstStyle/>
          <a:p>
            <a:r>
              <a:rPr lang="en-US" sz="1400" dirty="0"/>
              <a:t>Could be a </a:t>
            </a:r>
            <a:r>
              <a:rPr lang="en-US" sz="1400" dirty="0" smtClean="0"/>
              <a:t>1 kW-sized </a:t>
            </a:r>
            <a:r>
              <a:rPr lang="en-US" sz="1400" dirty="0"/>
              <a:t>project, but </a:t>
            </a:r>
            <a:r>
              <a:rPr lang="en-US" sz="1400" dirty="0" smtClean="0"/>
              <a:t>maximum 1 MW </a:t>
            </a:r>
            <a:r>
              <a:rPr lang="en-US" sz="1400" dirty="0"/>
              <a:t>(via CSI program). Even more paperwork for California projects larger than 1MW (via RPS program).</a:t>
            </a:r>
          </a:p>
        </p:txBody>
      </p:sp>
      <p:sp>
        <p:nvSpPr>
          <p:cNvPr id="13" name="TextBox 13"/>
          <p:cNvSpPr txBox="1">
            <a:spLocks noChangeArrowheads="1"/>
          </p:cNvSpPr>
          <p:nvPr/>
        </p:nvSpPr>
        <p:spPr bwMode="auto">
          <a:xfrm>
            <a:off x="4876800" y="4440238"/>
            <a:ext cx="4267200" cy="304800"/>
          </a:xfrm>
          <a:prstGeom prst="rect">
            <a:avLst/>
          </a:prstGeom>
          <a:noFill/>
          <a:ln w="9525">
            <a:noFill/>
            <a:miter lim="800000"/>
            <a:headEnd/>
            <a:tailEnd/>
          </a:ln>
        </p:spPr>
        <p:txBody>
          <a:bodyPr>
            <a:spAutoFit/>
          </a:bodyPr>
          <a:lstStyle/>
          <a:p>
            <a:r>
              <a:rPr lang="en-US" sz="1400" dirty="0"/>
              <a:t>Could be a </a:t>
            </a:r>
            <a:r>
              <a:rPr lang="en-US" sz="1400" dirty="0" smtClean="0"/>
              <a:t>1 kW </a:t>
            </a:r>
            <a:r>
              <a:rPr lang="en-US" sz="1400" dirty="0"/>
              <a:t>or </a:t>
            </a:r>
            <a:r>
              <a:rPr lang="en-US" sz="1400" dirty="0" smtClean="0"/>
              <a:t>10 MW-sized project.</a:t>
            </a:r>
            <a:endParaRPr lang="en-US" sz="1400" dirty="0"/>
          </a:p>
        </p:txBody>
      </p:sp>
      <p:sp>
        <p:nvSpPr>
          <p:cNvPr id="14" name="TextBox 3"/>
          <p:cNvSpPr txBox="1">
            <a:spLocks noChangeArrowheads="1"/>
          </p:cNvSpPr>
          <p:nvPr/>
        </p:nvSpPr>
        <p:spPr bwMode="auto">
          <a:xfrm>
            <a:off x="635000" y="5802313"/>
            <a:ext cx="7823200" cy="369887"/>
          </a:xfrm>
          <a:prstGeom prst="rect">
            <a:avLst/>
          </a:prstGeom>
          <a:solidFill>
            <a:srgbClr val="FFFF00"/>
          </a:solidFill>
          <a:ln w="9525">
            <a:solidFill>
              <a:schemeClr val="tx1"/>
            </a:solidFill>
            <a:miter lim="800000"/>
            <a:headEnd/>
            <a:tailEnd/>
          </a:ln>
        </p:spPr>
        <p:txBody>
          <a:bodyPr>
            <a:spAutoFit/>
          </a:bodyPr>
          <a:lstStyle/>
          <a:p>
            <a:pPr algn="ctr"/>
            <a:r>
              <a:rPr lang="en-US"/>
              <a:t>CLEAN can easily reduce costs by 20% by preempting bureaucracy alone</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3"/>
          <p:cNvSpPr txBox="1">
            <a:spLocks/>
          </p:cNvSpPr>
          <p:nvPr/>
        </p:nvSpPr>
        <p:spPr>
          <a:xfrm>
            <a:off x="266700" y="762000"/>
            <a:ext cx="8610600" cy="5676900"/>
          </a:xfrm>
          <a:prstGeom prst="rect">
            <a:avLst/>
          </a:prstGeom>
        </p:spPr>
        <p:txBody>
          <a:bodyPr/>
          <a:lstStyle>
            <a:lvl1pPr marL="342900" indent="-342900" algn="l" rtl="0" eaLnBrk="1" fontAlgn="base" hangingPunct="1">
              <a:spcBef>
                <a:spcPct val="20000"/>
              </a:spcBef>
              <a:spcAft>
                <a:spcPct val="0"/>
              </a:spcAft>
              <a:buClr>
                <a:schemeClr val="tx1"/>
              </a:buClr>
              <a:buBlip>
                <a:blip r:embed="rId3"/>
              </a:buBlip>
              <a:defRPr sz="3200">
                <a:solidFill>
                  <a:srgbClr val="595959"/>
                </a:solidFill>
                <a:latin typeface="+mn-lt"/>
                <a:ea typeface="+mn-ea"/>
                <a:cs typeface="+mn-cs"/>
              </a:defRPr>
            </a:lvl1pPr>
            <a:lvl2pPr marL="742950" indent="-285750" algn="l" rtl="0" eaLnBrk="1" fontAlgn="base" hangingPunct="1">
              <a:spcBef>
                <a:spcPct val="20000"/>
              </a:spcBef>
              <a:spcAft>
                <a:spcPct val="0"/>
              </a:spcAft>
              <a:buClr>
                <a:srgbClr val="33CC33"/>
              </a:buClr>
              <a:buBlip>
                <a:blip r:embed="rId3"/>
              </a:buBlip>
              <a:defRPr sz="2800">
                <a:solidFill>
                  <a:srgbClr val="595959"/>
                </a:solidFill>
                <a:latin typeface="+mn-lt"/>
                <a:ea typeface="+mn-ea"/>
                <a:cs typeface="+mn-cs"/>
              </a:defRPr>
            </a:lvl2pPr>
            <a:lvl3pPr marL="1143000" indent="-228600" algn="l" rtl="0" eaLnBrk="1" fontAlgn="base" hangingPunct="1">
              <a:spcBef>
                <a:spcPct val="20000"/>
              </a:spcBef>
              <a:spcAft>
                <a:spcPct val="0"/>
              </a:spcAft>
              <a:buClr>
                <a:srgbClr val="66FF33"/>
              </a:buClr>
              <a:buBlip>
                <a:blip r:embed="rId3"/>
              </a:buBlip>
              <a:defRPr sz="2400">
                <a:solidFill>
                  <a:srgbClr val="595959"/>
                </a:solidFill>
                <a:latin typeface="+mn-lt"/>
                <a:ea typeface="+mn-ea"/>
                <a:cs typeface="+mn-cs"/>
              </a:defRPr>
            </a:lvl3pPr>
            <a:lvl4pPr marL="1600200" indent="-228600" algn="l" rtl="0" eaLnBrk="1" fontAlgn="base" hangingPunct="1">
              <a:spcBef>
                <a:spcPct val="20000"/>
              </a:spcBef>
              <a:spcAft>
                <a:spcPct val="0"/>
              </a:spcAft>
              <a:buBlip>
                <a:blip r:embed="rId3"/>
              </a:buBlip>
              <a:defRPr sz="2000">
                <a:solidFill>
                  <a:srgbClr val="595959"/>
                </a:solidFill>
                <a:latin typeface="+mn-lt"/>
                <a:ea typeface="+mn-ea"/>
                <a:cs typeface="+mn-cs"/>
              </a:defRPr>
            </a:lvl4pPr>
            <a:lvl5pPr marL="2057400" indent="-228600" algn="l" rtl="0" eaLnBrk="1" fontAlgn="base" hangingPunct="1">
              <a:spcBef>
                <a:spcPct val="20000"/>
              </a:spcBef>
              <a:spcAft>
                <a:spcPct val="0"/>
              </a:spcAft>
              <a:buBlip>
                <a:blip r:embed="rId3"/>
              </a:buBlip>
              <a:defRPr sz="2000">
                <a:solidFill>
                  <a:srgbClr val="595959"/>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400" dirty="0" smtClean="0">
                <a:solidFill>
                  <a:srgbClr val="535353"/>
                </a:solidFill>
              </a:rPr>
              <a:t>Financing and property </a:t>
            </a:r>
            <a:r>
              <a:rPr lang="en-US" sz="2400" dirty="0">
                <a:solidFill>
                  <a:srgbClr val="535353"/>
                </a:solidFill>
              </a:rPr>
              <a:t>t</a:t>
            </a:r>
            <a:r>
              <a:rPr lang="en-US" sz="2400" dirty="0" smtClean="0">
                <a:solidFill>
                  <a:srgbClr val="535353"/>
                </a:solidFill>
              </a:rPr>
              <a:t>ax costs and contract duration have impacts in the same range as module costs</a:t>
            </a:r>
            <a:endParaRPr lang="en-US" sz="2000" dirty="0" smtClean="0">
              <a:solidFill>
                <a:srgbClr val="535353"/>
              </a:solidFill>
            </a:endParaRPr>
          </a:p>
          <a:p>
            <a:pPr marL="0" indent="0">
              <a:buNone/>
            </a:pPr>
            <a:endParaRPr lang="en-US" sz="2000" dirty="0">
              <a:solidFill>
                <a:srgbClr val="535353"/>
              </a:solidFill>
            </a:endParaRPr>
          </a:p>
        </p:txBody>
      </p:sp>
      <p:sp>
        <p:nvSpPr>
          <p:cNvPr id="5" name="Title 4"/>
          <p:cNvSpPr>
            <a:spLocks noGrp="1"/>
          </p:cNvSpPr>
          <p:nvPr>
            <p:ph type="title"/>
          </p:nvPr>
        </p:nvSpPr>
        <p:spPr/>
        <p:txBody>
          <a:bodyPr>
            <a:normAutofit/>
          </a:bodyPr>
          <a:lstStyle/>
          <a:p>
            <a:r>
              <a:rPr lang="en-US" sz="2800" dirty="0" smtClean="0"/>
              <a:t>PPA Comparative Price Sensitivity</a:t>
            </a:r>
            <a:endParaRPr lang="en-US" sz="2800" dirty="0"/>
          </a:p>
        </p:txBody>
      </p:sp>
      <p:sp>
        <p:nvSpPr>
          <p:cNvPr id="3" name="TextBox 2"/>
          <p:cNvSpPr txBox="1"/>
          <p:nvPr/>
        </p:nvSpPr>
        <p:spPr>
          <a:xfrm>
            <a:off x="5134432" y="6048757"/>
            <a:ext cx="1864851" cy="369332"/>
          </a:xfrm>
          <a:prstGeom prst="rect">
            <a:avLst/>
          </a:prstGeom>
          <a:noFill/>
        </p:spPr>
        <p:txBody>
          <a:bodyPr wrap="none" rtlCol="0">
            <a:spAutoFit/>
          </a:bodyPr>
          <a:lstStyle/>
          <a:p>
            <a:r>
              <a:rPr lang="en-US" dirty="0" smtClean="0"/>
              <a:t>PPA Rate (¢/kWh)</a:t>
            </a:r>
            <a:endParaRPr lang="en-US" dirty="0"/>
          </a:p>
        </p:txBody>
      </p:sp>
      <p:sp>
        <p:nvSpPr>
          <p:cNvPr id="6" name="TextBox 5"/>
          <p:cNvSpPr txBox="1"/>
          <p:nvPr/>
        </p:nvSpPr>
        <p:spPr>
          <a:xfrm>
            <a:off x="1" y="1624891"/>
            <a:ext cx="3257568" cy="4247317"/>
          </a:xfrm>
          <a:prstGeom prst="rect">
            <a:avLst/>
          </a:prstGeom>
          <a:noFill/>
        </p:spPr>
        <p:txBody>
          <a:bodyPr wrap="square" rtlCol="0">
            <a:spAutoFit/>
          </a:bodyPr>
          <a:lstStyle/>
          <a:p>
            <a:pPr algn="r"/>
            <a:r>
              <a:rPr lang="en-US" dirty="0" smtClean="0"/>
              <a:t>Module Cost +/- 30%</a:t>
            </a:r>
          </a:p>
          <a:p>
            <a:pPr algn="r"/>
            <a:endParaRPr lang="en-US" dirty="0"/>
          </a:p>
          <a:p>
            <a:pPr algn="r"/>
            <a:r>
              <a:rPr lang="en-US" dirty="0" smtClean="0"/>
              <a:t>Property Tax 0 - 2%</a:t>
            </a:r>
          </a:p>
          <a:p>
            <a:pPr algn="r"/>
            <a:endParaRPr lang="en-US" dirty="0"/>
          </a:p>
          <a:p>
            <a:pPr algn="r"/>
            <a:r>
              <a:rPr lang="en-US" dirty="0" smtClean="0"/>
              <a:t>Loan Term 25 </a:t>
            </a:r>
            <a:r>
              <a:rPr lang="en-US" dirty="0" err="1" smtClean="0"/>
              <a:t>vs</a:t>
            </a:r>
            <a:r>
              <a:rPr lang="en-US" dirty="0" smtClean="0"/>
              <a:t> 15 years</a:t>
            </a:r>
          </a:p>
          <a:p>
            <a:pPr algn="r"/>
            <a:endParaRPr lang="en-US" dirty="0"/>
          </a:p>
          <a:p>
            <a:pPr algn="r"/>
            <a:r>
              <a:rPr lang="en-US" dirty="0" smtClean="0"/>
              <a:t>Loan Rate 5 - 9%</a:t>
            </a:r>
          </a:p>
          <a:p>
            <a:pPr algn="r"/>
            <a:endParaRPr lang="en-US" dirty="0"/>
          </a:p>
          <a:p>
            <a:pPr algn="r"/>
            <a:r>
              <a:rPr lang="en-US" dirty="0" smtClean="0"/>
              <a:t>IRR 6 - 10%</a:t>
            </a:r>
          </a:p>
          <a:p>
            <a:pPr algn="r"/>
            <a:endParaRPr lang="en-US" dirty="0"/>
          </a:p>
          <a:p>
            <a:pPr algn="r"/>
            <a:r>
              <a:rPr lang="en-US" dirty="0" smtClean="0"/>
              <a:t>Sales Tax 6.5 - 10.5%</a:t>
            </a:r>
          </a:p>
          <a:p>
            <a:pPr algn="r"/>
            <a:endParaRPr lang="en-US" dirty="0"/>
          </a:p>
          <a:p>
            <a:pPr algn="r"/>
            <a:r>
              <a:rPr lang="en-US" dirty="0" smtClean="0"/>
              <a:t>Grid Interconnection +/- 30%</a:t>
            </a:r>
          </a:p>
          <a:p>
            <a:pPr algn="r"/>
            <a:endParaRPr lang="en-US" dirty="0"/>
          </a:p>
          <a:p>
            <a:pPr algn="r"/>
            <a:r>
              <a:rPr lang="en-US" dirty="0" smtClean="0"/>
              <a:t>Permit Cost +/- 30%</a:t>
            </a:r>
            <a:endParaRPr lang="en-US" dirty="0"/>
          </a:p>
        </p:txBody>
      </p:sp>
      <p:pic>
        <p:nvPicPr>
          <p:cNvPr id="4" name="Picture 3"/>
          <p:cNvPicPr>
            <a:picLocks noChangeAspect="1"/>
          </p:cNvPicPr>
          <p:nvPr/>
        </p:nvPicPr>
        <p:blipFill>
          <a:blip r:embed="rId4"/>
          <a:stretch>
            <a:fillRect/>
          </a:stretch>
        </p:blipFill>
        <p:spPr>
          <a:xfrm>
            <a:off x="3413850" y="1624891"/>
            <a:ext cx="5669455" cy="4423866"/>
          </a:xfrm>
          <a:prstGeom prst="rect">
            <a:avLst/>
          </a:prstGeom>
        </p:spPr>
      </p:pic>
    </p:spTree>
    <p:extLst>
      <p:ext uri="{BB962C8B-B14F-4D97-AF65-F5344CB8AC3E}">
        <p14:creationId xmlns:p14="http://schemas.microsoft.com/office/powerpoint/2010/main" val="28611602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7315200" cy="762000"/>
          </a:xfrm>
        </p:spPr>
        <p:txBody>
          <a:bodyPr rtlCol="0">
            <a:normAutofit/>
          </a:bodyPr>
          <a:lstStyle/>
          <a:p>
            <a:pPr algn="l" eaLnBrk="1" fontAlgn="auto" hangingPunct="1">
              <a:spcAft>
                <a:spcPts val="0"/>
              </a:spcAft>
              <a:defRPr/>
            </a:pPr>
            <a:r>
              <a:rPr lang="en-US" sz="2400" b="1" dirty="0" smtClean="0">
                <a:solidFill>
                  <a:schemeClr val="bg1"/>
                </a:solidFill>
                <a:latin typeface="Arial" pitchFamily="34" charset="0"/>
                <a:cs typeface="Arial" pitchFamily="34" charset="0"/>
              </a:rPr>
              <a:t>Need to Expand the Financing Universe</a:t>
            </a:r>
            <a:endParaRPr lang="en-US" sz="2400" b="1" dirty="0">
              <a:solidFill>
                <a:schemeClr val="bg1"/>
              </a:solidFill>
              <a:latin typeface="Arial" pitchFamily="34" charset="0"/>
              <a:cs typeface="Arial" pitchFamily="34" charset="0"/>
            </a:endParaRPr>
          </a:p>
        </p:txBody>
      </p:sp>
      <p:pic>
        <p:nvPicPr>
          <p:cNvPr id="7" name="Picture 10" descr="Bank of America logo"/>
          <p:cNvPicPr>
            <a:picLocks noChangeAspect="1" noChangeArrowheads="1"/>
          </p:cNvPicPr>
          <p:nvPr/>
        </p:nvPicPr>
        <p:blipFill>
          <a:blip r:embed="rId3"/>
          <a:srcRect/>
          <a:stretch>
            <a:fillRect/>
          </a:stretch>
        </p:blipFill>
        <p:spPr bwMode="auto">
          <a:xfrm>
            <a:off x="317500" y="3429000"/>
            <a:ext cx="2971800" cy="376238"/>
          </a:xfrm>
          <a:prstGeom prst="rect">
            <a:avLst/>
          </a:prstGeom>
          <a:noFill/>
        </p:spPr>
      </p:pic>
      <p:pic>
        <p:nvPicPr>
          <p:cNvPr id="8" name="Picture 13" descr="oUOj"/>
          <p:cNvPicPr>
            <a:picLocks noChangeAspect="1" noChangeArrowheads="1"/>
          </p:cNvPicPr>
          <p:nvPr/>
        </p:nvPicPr>
        <p:blipFill>
          <a:blip r:embed="rId4"/>
          <a:srcRect/>
          <a:stretch>
            <a:fillRect/>
          </a:stretch>
        </p:blipFill>
        <p:spPr bwMode="auto">
          <a:xfrm>
            <a:off x="3619500" y="3352800"/>
            <a:ext cx="1714500" cy="409575"/>
          </a:xfrm>
          <a:prstGeom prst="rect">
            <a:avLst/>
          </a:prstGeom>
          <a:noFill/>
        </p:spPr>
      </p:pic>
      <p:pic>
        <p:nvPicPr>
          <p:cNvPr id="9" name="Picture 17" descr="oUPv"/>
          <p:cNvPicPr>
            <a:picLocks noChangeAspect="1" noChangeArrowheads="1"/>
          </p:cNvPicPr>
          <p:nvPr/>
        </p:nvPicPr>
        <p:blipFill>
          <a:blip r:embed="rId5"/>
          <a:srcRect/>
          <a:stretch>
            <a:fillRect/>
          </a:stretch>
        </p:blipFill>
        <p:spPr bwMode="auto">
          <a:xfrm>
            <a:off x="533400" y="5314950"/>
            <a:ext cx="2095500" cy="552450"/>
          </a:xfrm>
          <a:prstGeom prst="rect">
            <a:avLst/>
          </a:prstGeom>
          <a:noFill/>
        </p:spPr>
      </p:pic>
      <p:pic>
        <p:nvPicPr>
          <p:cNvPr id="10" name="Picture 21" descr="oUQ0"/>
          <p:cNvPicPr>
            <a:picLocks noChangeAspect="1" noChangeArrowheads="1"/>
          </p:cNvPicPr>
          <p:nvPr/>
        </p:nvPicPr>
        <p:blipFill>
          <a:blip r:embed="rId6"/>
          <a:srcRect/>
          <a:stretch>
            <a:fillRect/>
          </a:stretch>
        </p:blipFill>
        <p:spPr bwMode="auto">
          <a:xfrm>
            <a:off x="990600" y="2679700"/>
            <a:ext cx="1066800" cy="685800"/>
          </a:xfrm>
          <a:prstGeom prst="rect">
            <a:avLst/>
          </a:prstGeom>
          <a:noFill/>
        </p:spPr>
      </p:pic>
      <p:pic>
        <p:nvPicPr>
          <p:cNvPr id="11" name="Picture 23" descr="To the Credit Suisse homepage"/>
          <p:cNvPicPr>
            <a:picLocks noChangeAspect="1" noChangeArrowheads="1"/>
          </p:cNvPicPr>
          <p:nvPr/>
        </p:nvPicPr>
        <p:blipFill>
          <a:blip r:embed="rId7"/>
          <a:srcRect/>
          <a:stretch>
            <a:fillRect/>
          </a:stretch>
        </p:blipFill>
        <p:spPr bwMode="auto">
          <a:xfrm>
            <a:off x="3505200" y="4724400"/>
            <a:ext cx="1962150" cy="666750"/>
          </a:xfrm>
          <a:prstGeom prst="rect">
            <a:avLst/>
          </a:prstGeom>
          <a:noFill/>
        </p:spPr>
      </p:pic>
      <p:pic>
        <p:nvPicPr>
          <p:cNvPr id="12" name="Picture 25" descr="Morgan Stanley"/>
          <p:cNvPicPr>
            <a:picLocks noChangeAspect="1" noChangeArrowheads="1"/>
          </p:cNvPicPr>
          <p:nvPr/>
        </p:nvPicPr>
        <p:blipFill>
          <a:blip r:embed="rId8"/>
          <a:srcRect/>
          <a:stretch>
            <a:fillRect/>
          </a:stretch>
        </p:blipFill>
        <p:spPr bwMode="auto">
          <a:xfrm>
            <a:off x="3657600" y="3956050"/>
            <a:ext cx="1752600" cy="630238"/>
          </a:xfrm>
          <a:prstGeom prst="rect">
            <a:avLst/>
          </a:prstGeom>
          <a:noFill/>
        </p:spPr>
      </p:pic>
      <p:pic>
        <p:nvPicPr>
          <p:cNvPr id="13" name="Picture 27" descr="Google"/>
          <p:cNvPicPr>
            <a:picLocks noChangeAspect="1" noChangeArrowheads="1"/>
          </p:cNvPicPr>
          <p:nvPr/>
        </p:nvPicPr>
        <p:blipFill>
          <a:blip r:embed="rId9"/>
          <a:srcRect/>
          <a:stretch>
            <a:fillRect/>
          </a:stretch>
        </p:blipFill>
        <p:spPr bwMode="auto">
          <a:xfrm>
            <a:off x="6324600" y="3178175"/>
            <a:ext cx="1828800" cy="631825"/>
          </a:xfrm>
          <a:prstGeom prst="rect">
            <a:avLst/>
          </a:prstGeom>
          <a:noFill/>
        </p:spPr>
      </p:pic>
      <p:pic>
        <p:nvPicPr>
          <p:cNvPr id="14" name="Picture 31" descr="PNC"/>
          <p:cNvPicPr>
            <a:picLocks noChangeAspect="1" noChangeArrowheads="1"/>
          </p:cNvPicPr>
          <p:nvPr/>
        </p:nvPicPr>
        <p:blipFill>
          <a:blip r:embed="rId10"/>
          <a:srcRect/>
          <a:stretch>
            <a:fillRect/>
          </a:stretch>
        </p:blipFill>
        <p:spPr bwMode="auto">
          <a:xfrm>
            <a:off x="762000" y="4560888"/>
            <a:ext cx="1524000" cy="579437"/>
          </a:xfrm>
          <a:prstGeom prst="rect">
            <a:avLst/>
          </a:prstGeom>
          <a:noFill/>
        </p:spPr>
      </p:pic>
      <p:pic>
        <p:nvPicPr>
          <p:cNvPr id="15" name="Picture 35" descr="PG&amp;E Logo"/>
          <p:cNvPicPr>
            <a:picLocks noChangeAspect="1" noChangeArrowheads="1"/>
          </p:cNvPicPr>
          <p:nvPr/>
        </p:nvPicPr>
        <p:blipFill>
          <a:blip r:embed="rId11"/>
          <a:srcRect/>
          <a:stretch>
            <a:fillRect/>
          </a:stretch>
        </p:blipFill>
        <p:spPr bwMode="auto">
          <a:xfrm>
            <a:off x="6858000" y="1879600"/>
            <a:ext cx="920750" cy="1028700"/>
          </a:xfrm>
          <a:prstGeom prst="rect">
            <a:avLst/>
          </a:prstGeom>
          <a:noFill/>
        </p:spPr>
      </p:pic>
      <p:sp>
        <p:nvSpPr>
          <p:cNvPr id="16" name="Rectangle 36"/>
          <p:cNvSpPr>
            <a:spLocks noChangeArrowheads="1"/>
          </p:cNvSpPr>
          <p:nvPr/>
        </p:nvSpPr>
        <p:spPr bwMode="auto">
          <a:xfrm>
            <a:off x="457200" y="1262063"/>
            <a:ext cx="8229600" cy="4525962"/>
          </a:xfrm>
          <a:prstGeom prst="rect">
            <a:avLst/>
          </a:prstGeom>
          <a:noFill/>
          <a:ln w="9525">
            <a:noFill/>
            <a:miter lim="800000"/>
            <a:headEnd/>
            <a:tailEnd/>
          </a:ln>
          <a:effectLst/>
        </p:spPr>
        <p:txBody>
          <a:bodyPr/>
          <a:lstStyle/>
          <a:p>
            <a:pPr>
              <a:spcBef>
                <a:spcPct val="20000"/>
              </a:spcBef>
            </a:pPr>
            <a:r>
              <a:rPr lang="en-US" sz="2400" b="1">
                <a:solidFill>
                  <a:srgbClr val="1C1A5D"/>
                </a:solidFill>
              </a:rPr>
              <a:t>      </a:t>
            </a:r>
            <a:r>
              <a:rPr lang="en-US" sz="2400" b="1" i="1" u="sng">
                <a:solidFill>
                  <a:srgbClr val="1C1A5D"/>
                </a:solidFill>
              </a:rPr>
              <a:t>Banks</a:t>
            </a:r>
            <a:r>
              <a:rPr lang="en-US" sz="2400" b="1" i="1">
                <a:solidFill>
                  <a:srgbClr val="1C1A5D"/>
                </a:solidFill>
              </a:rPr>
              <a:t>	         </a:t>
            </a:r>
            <a:r>
              <a:rPr lang="en-US" sz="2400" b="1" i="1" u="sng">
                <a:solidFill>
                  <a:srgbClr val="1C1A5D"/>
                </a:solidFill>
              </a:rPr>
              <a:t>Finance/Insurance</a:t>
            </a:r>
            <a:r>
              <a:rPr lang="en-US" sz="2400" b="1" i="1">
                <a:solidFill>
                  <a:srgbClr val="1C1A5D"/>
                </a:solidFill>
              </a:rPr>
              <a:t>	     </a:t>
            </a:r>
            <a:r>
              <a:rPr lang="en-US" sz="2400" b="1" i="1" u="sng">
                <a:solidFill>
                  <a:srgbClr val="1C1A5D"/>
                </a:solidFill>
              </a:rPr>
              <a:t>Corporates</a:t>
            </a:r>
          </a:p>
          <a:p>
            <a:pPr lvl="1">
              <a:spcBef>
                <a:spcPct val="20000"/>
              </a:spcBef>
              <a:buFontTx/>
              <a:buChar char="–"/>
            </a:pPr>
            <a:endParaRPr lang="en-US" sz="1200" i="1">
              <a:solidFill>
                <a:srgbClr val="1C1A5D"/>
              </a:solidFill>
            </a:endParaRPr>
          </a:p>
        </p:txBody>
      </p:sp>
      <p:pic>
        <p:nvPicPr>
          <p:cNvPr id="17" name="Picture 57" descr="oUP0"/>
          <p:cNvPicPr>
            <a:picLocks noChangeAspect="1" noChangeArrowheads="1"/>
          </p:cNvPicPr>
          <p:nvPr/>
        </p:nvPicPr>
        <p:blipFill>
          <a:blip r:embed="rId12"/>
          <a:srcRect/>
          <a:stretch>
            <a:fillRect/>
          </a:stretch>
        </p:blipFill>
        <p:spPr bwMode="auto">
          <a:xfrm>
            <a:off x="3429000" y="1798638"/>
            <a:ext cx="2133600" cy="696912"/>
          </a:xfrm>
          <a:prstGeom prst="rect">
            <a:avLst/>
          </a:prstGeom>
          <a:noFill/>
        </p:spPr>
      </p:pic>
      <p:pic>
        <p:nvPicPr>
          <p:cNvPr id="18" name="Picture 58" descr="oURp"/>
          <p:cNvPicPr>
            <a:picLocks noChangeAspect="1" noChangeArrowheads="1"/>
          </p:cNvPicPr>
          <p:nvPr/>
        </p:nvPicPr>
        <p:blipFill>
          <a:blip r:embed="rId13"/>
          <a:srcRect/>
          <a:stretch>
            <a:fillRect/>
          </a:stretch>
        </p:blipFill>
        <p:spPr bwMode="auto">
          <a:xfrm>
            <a:off x="3657600" y="2627313"/>
            <a:ext cx="1676400" cy="633412"/>
          </a:xfrm>
          <a:prstGeom prst="rect">
            <a:avLst/>
          </a:prstGeom>
          <a:noFill/>
        </p:spPr>
      </p:pic>
      <p:pic>
        <p:nvPicPr>
          <p:cNvPr id="19" name="Picture 60" descr="Wells Fargo"/>
          <p:cNvPicPr>
            <a:picLocks noChangeAspect="1" noChangeArrowheads="1"/>
          </p:cNvPicPr>
          <p:nvPr/>
        </p:nvPicPr>
        <p:blipFill>
          <a:blip r:embed="rId14"/>
          <a:srcRect/>
          <a:stretch>
            <a:fillRect/>
          </a:stretch>
        </p:blipFill>
        <p:spPr bwMode="auto">
          <a:xfrm>
            <a:off x="1143000" y="1809750"/>
            <a:ext cx="762000" cy="762000"/>
          </a:xfrm>
          <a:prstGeom prst="rect">
            <a:avLst/>
          </a:prstGeom>
          <a:noFill/>
        </p:spPr>
      </p:pic>
      <p:pic>
        <p:nvPicPr>
          <p:cNvPr id="20" name="Picture 62" descr="U.S. Bank"/>
          <p:cNvPicPr>
            <a:picLocks noChangeAspect="1" noChangeArrowheads="1"/>
          </p:cNvPicPr>
          <p:nvPr/>
        </p:nvPicPr>
        <p:blipFill>
          <a:blip r:embed="rId15"/>
          <a:srcRect/>
          <a:stretch>
            <a:fillRect/>
          </a:stretch>
        </p:blipFill>
        <p:spPr bwMode="auto">
          <a:xfrm>
            <a:off x="381000" y="3790950"/>
            <a:ext cx="2333625" cy="857250"/>
          </a:xfrm>
          <a:prstGeom prst="rect">
            <a:avLst/>
          </a:prstGeom>
          <a:noFill/>
        </p:spPr>
      </p:pic>
      <p:pic>
        <p:nvPicPr>
          <p:cNvPr id="21" name="Picture 64" descr="oUVH"/>
          <p:cNvPicPr>
            <a:picLocks noChangeAspect="1" noChangeArrowheads="1"/>
          </p:cNvPicPr>
          <p:nvPr/>
        </p:nvPicPr>
        <p:blipFill>
          <a:blip r:embed="rId16"/>
          <a:srcRect/>
          <a:stretch>
            <a:fillRect/>
          </a:stretch>
        </p:blipFill>
        <p:spPr bwMode="auto">
          <a:xfrm>
            <a:off x="3060700" y="5562600"/>
            <a:ext cx="3162300" cy="401638"/>
          </a:xfrm>
          <a:prstGeom prst="rect">
            <a:avLst/>
          </a:prstGeom>
          <a:noFill/>
        </p:spPr>
      </p:pic>
      <p:pic>
        <p:nvPicPr>
          <p:cNvPr id="22" name="Picture 66" descr="Microsoft: Be what's next."/>
          <p:cNvPicPr>
            <a:picLocks noChangeAspect="1" noChangeArrowheads="1"/>
          </p:cNvPicPr>
          <p:nvPr/>
        </p:nvPicPr>
        <p:blipFill>
          <a:blip r:embed="rId17"/>
          <a:srcRect/>
          <a:stretch>
            <a:fillRect/>
          </a:stretch>
        </p:blipFill>
        <p:spPr bwMode="auto">
          <a:xfrm>
            <a:off x="6096000" y="4014788"/>
            <a:ext cx="2514600" cy="40481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7315200" cy="762000"/>
          </a:xfrm>
        </p:spPr>
        <p:txBody>
          <a:bodyPr rtlCol="0">
            <a:normAutofit/>
          </a:bodyPr>
          <a:lstStyle/>
          <a:p>
            <a:pPr algn="l" eaLnBrk="1" fontAlgn="auto" hangingPunct="1">
              <a:spcAft>
                <a:spcPts val="0"/>
              </a:spcAft>
              <a:defRPr/>
            </a:pPr>
            <a:r>
              <a:rPr lang="en-US" sz="2400" b="1" dirty="0" smtClean="0">
                <a:solidFill>
                  <a:schemeClr val="bg1"/>
                </a:solidFill>
                <a:latin typeface="Arial" pitchFamily="34" charset="0"/>
                <a:cs typeface="Arial" pitchFamily="34" charset="0"/>
              </a:rPr>
              <a:t>Long-Term Price Reduction Drive by Efficiency</a:t>
            </a:r>
            <a:endParaRPr lang="en-US" sz="2400" b="1" dirty="0">
              <a:solidFill>
                <a:schemeClr val="bg1"/>
              </a:solidFill>
              <a:latin typeface="Arial" pitchFamily="34" charset="0"/>
              <a:cs typeface="Arial" pitchFamily="34" charset="0"/>
            </a:endParaRPr>
          </a:p>
        </p:txBody>
      </p:sp>
      <p:pic>
        <p:nvPicPr>
          <p:cNvPr id="6" name="Picture 1" descr="C:\Users\hyuen\Desktop\Solar-Energy-Efficiency-Chart-small.jpg"/>
          <p:cNvPicPr>
            <a:picLocks noChangeAspect="1" noChangeArrowheads="1"/>
          </p:cNvPicPr>
          <p:nvPr/>
        </p:nvPicPr>
        <p:blipFill>
          <a:blip r:embed="rId3" cstate="print"/>
          <a:srcRect/>
          <a:stretch>
            <a:fillRect/>
          </a:stretch>
        </p:blipFill>
        <p:spPr bwMode="auto">
          <a:xfrm>
            <a:off x="197258" y="800099"/>
            <a:ext cx="8641941" cy="563526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7315200" cy="762000"/>
          </a:xfrm>
        </p:spPr>
        <p:txBody>
          <a:bodyPr rtlCol="0">
            <a:normAutofit/>
          </a:bodyPr>
          <a:lstStyle/>
          <a:p>
            <a:pPr algn="l" eaLnBrk="1" fontAlgn="auto" hangingPunct="1">
              <a:spcAft>
                <a:spcPts val="0"/>
              </a:spcAft>
              <a:defRPr/>
            </a:pPr>
            <a:r>
              <a:rPr lang="en-US" sz="2400" b="1" dirty="0" smtClean="0">
                <a:solidFill>
                  <a:schemeClr val="bg1"/>
                </a:solidFill>
                <a:latin typeface="Arial" pitchFamily="34" charset="0"/>
                <a:cs typeface="Arial" pitchFamily="34" charset="0"/>
              </a:rPr>
              <a:t>Solar Cell Efficiency Leverages the BOS</a:t>
            </a:r>
            <a:endParaRPr lang="en-US" sz="2400" b="1" dirty="0">
              <a:solidFill>
                <a:schemeClr val="bg1"/>
              </a:solidFill>
              <a:latin typeface="Arial" pitchFamily="34" charset="0"/>
              <a:cs typeface="Arial" pitchFamily="34" charset="0"/>
            </a:endParaRPr>
          </a:p>
        </p:txBody>
      </p:sp>
      <p:graphicFrame>
        <p:nvGraphicFramePr>
          <p:cNvPr id="4" name="Chart 3"/>
          <p:cNvGraphicFramePr/>
          <p:nvPr>
            <p:extLst>
              <p:ext uri="{D42A27DB-BD31-4B8C-83A1-F6EECF244321}">
                <p14:modId xmlns:p14="http://schemas.microsoft.com/office/powerpoint/2010/main" val="1825214433"/>
              </p:ext>
            </p:extLst>
          </p:nvPr>
        </p:nvGraphicFramePr>
        <p:xfrm>
          <a:off x="1797746" y="1260539"/>
          <a:ext cx="5517453" cy="432746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bwMode="auto">
          <a:xfrm>
            <a:off x="1473200" y="1409701"/>
            <a:ext cx="6221515" cy="3794218"/>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0"/>
              </a:spcBef>
              <a:spcAft>
                <a:spcPct val="0"/>
              </a:spcAft>
              <a:buClrTx/>
              <a:buFontTx/>
              <a:buNone/>
            </a:pPr>
            <a:endParaRPr lang="en-US" sz="2400" smtClean="0">
              <a:solidFill>
                <a:prstClr val="black"/>
              </a:solidFill>
              <a:latin typeface="Times" charset="0"/>
            </a:endParaRPr>
          </a:p>
        </p:txBody>
      </p:sp>
      <p:sp>
        <p:nvSpPr>
          <p:cNvPr id="7" name="AutoShape 16"/>
          <p:cNvSpPr>
            <a:spLocks noChangeArrowheads="1"/>
          </p:cNvSpPr>
          <p:nvPr/>
        </p:nvSpPr>
        <p:spPr bwMode="auto">
          <a:xfrm>
            <a:off x="1554200" y="1117600"/>
            <a:ext cx="6423992" cy="4470400"/>
          </a:xfrm>
          <a:prstGeom prst="roundRect">
            <a:avLst>
              <a:gd name="adj" fmla="val 16667"/>
            </a:avLst>
          </a:prstGeom>
          <a:noFill/>
          <a:ln w="31750">
            <a:solidFill>
              <a:srgbClr val="E19D23"/>
            </a:solidFill>
            <a:round/>
            <a:headEnd/>
            <a:tailEnd/>
          </a:ln>
        </p:spPr>
        <p:txBody>
          <a:bodyPr wrap="none" anchor="ctr"/>
          <a:lstStyle/>
          <a:p>
            <a:pPr algn="ctr" eaLnBrk="1" hangingPunct="1">
              <a:spcBef>
                <a:spcPct val="0"/>
              </a:spcBef>
              <a:spcAft>
                <a:spcPct val="0"/>
              </a:spcAft>
              <a:buClrTx/>
              <a:buFontTx/>
              <a:buNone/>
            </a:pPr>
            <a:endParaRPr lang="en-US" sz="2400">
              <a:latin typeface="Times" charset="0"/>
              <a:cs typeface="Arial" charset="0"/>
            </a:endParaRPr>
          </a:p>
        </p:txBody>
      </p:sp>
      <p:sp>
        <p:nvSpPr>
          <p:cNvPr id="8" name="TextBox 3"/>
          <p:cNvSpPr txBox="1">
            <a:spLocks noChangeArrowheads="1"/>
          </p:cNvSpPr>
          <p:nvPr/>
        </p:nvSpPr>
        <p:spPr bwMode="auto">
          <a:xfrm>
            <a:off x="38100" y="5867400"/>
            <a:ext cx="9067800" cy="369332"/>
          </a:xfrm>
          <a:prstGeom prst="rect">
            <a:avLst/>
          </a:prstGeom>
          <a:solidFill>
            <a:srgbClr val="FFFF00"/>
          </a:solidFill>
          <a:ln w="9525">
            <a:solidFill>
              <a:schemeClr val="tx1"/>
            </a:solidFill>
            <a:miter lim="800000"/>
            <a:headEnd/>
            <a:tailEnd/>
          </a:ln>
        </p:spPr>
        <p:txBody>
          <a:bodyPr wrap="square">
            <a:spAutoFit/>
          </a:bodyPr>
          <a:lstStyle/>
          <a:p>
            <a:pPr algn="ctr"/>
            <a:r>
              <a:rPr lang="en-US" dirty="0" smtClean="0">
                <a:latin typeface="Informatic"/>
              </a:rPr>
              <a:t>1% increase in CPV solar cell efficiency delivers 2-3% reduction in installed system cost</a:t>
            </a:r>
            <a:endParaRPr lang="en-US" dirty="0">
              <a:latin typeface="Informatic"/>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7315200" cy="762000"/>
          </a:xfrm>
        </p:spPr>
        <p:txBody>
          <a:bodyPr rtlCol="0">
            <a:normAutofit/>
          </a:bodyPr>
          <a:lstStyle/>
          <a:p>
            <a:pPr algn="l" eaLnBrk="1" fontAlgn="auto" hangingPunct="1">
              <a:spcAft>
                <a:spcPts val="0"/>
              </a:spcAft>
              <a:defRPr/>
            </a:pPr>
            <a:r>
              <a:rPr lang="en-US" sz="2400" b="1" dirty="0" smtClean="0">
                <a:solidFill>
                  <a:schemeClr val="bg1"/>
                </a:solidFill>
                <a:latin typeface="Arial" pitchFamily="34" charset="0"/>
                <a:cs typeface="Arial" pitchFamily="34" charset="0"/>
              </a:rPr>
              <a:t>Efficiency Wins in the End</a:t>
            </a:r>
            <a:endParaRPr lang="en-US" sz="2400" b="1" dirty="0">
              <a:solidFill>
                <a:schemeClr val="bg1"/>
              </a:solidFill>
              <a:latin typeface="Arial" pitchFamily="34" charset="0"/>
              <a:cs typeface="Arial" pitchFamily="34" charset="0"/>
            </a:endParaRPr>
          </a:p>
        </p:txBody>
      </p:sp>
      <p:grpSp>
        <p:nvGrpSpPr>
          <p:cNvPr id="2" name="Group 6"/>
          <p:cNvGrpSpPr>
            <a:grpSpLocks/>
          </p:cNvGrpSpPr>
          <p:nvPr/>
        </p:nvGrpSpPr>
        <p:grpSpPr bwMode="auto">
          <a:xfrm>
            <a:off x="173098" y="1091870"/>
            <a:ext cx="8828026" cy="5069939"/>
            <a:chOff x="-209550" y="1889629"/>
            <a:chExt cx="7429500" cy="4401634"/>
          </a:xfrm>
        </p:grpSpPr>
        <p:sp>
          <p:nvSpPr>
            <p:cNvPr id="12" name="Rectangle 3"/>
            <p:cNvSpPr>
              <a:spLocks noChangeArrowheads="1"/>
            </p:cNvSpPr>
            <p:nvPr/>
          </p:nvSpPr>
          <p:spPr bwMode="auto">
            <a:xfrm>
              <a:off x="-66675" y="1972971"/>
              <a:ext cx="161925" cy="431829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spcBef>
                  <a:spcPct val="0"/>
                </a:spcBef>
                <a:spcAft>
                  <a:spcPct val="0"/>
                </a:spcAft>
                <a:buClrTx/>
                <a:buFontTx/>
                <a:buNone/>
              </a:pPr>
              <a:endParaRPr lang="en-US" sz="2400">
                <a:latin typeface="Times" charset="0"/>
              </a:endParaRPr>
            </a:p>
          </p:txBody>
        </p:sp>
        <p:sp>
          <p:nvSpPr>
            <p:cNvPr id="13" name="Rectangle 4"/>
            <p:cNvSpPr>
              <a:spLocks noChangeArrowheads="1"/>
            </p:cNvSpPr>
            <p:nvPr/>
          </p:nvSpPr>
          <p:spPr bwMode="auto">
            <a:xfrm>
              <a:off x="-209550" y="1889629"/>
              <a:ext cx="7429500" cy="11540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spcBef>
                  <a:spcPct val="0"/>
                </a:spcBef>
                <a:spcAft>
                  <a:spcPct val="0"/>
                </a:spcAft>
                <a:buClrTx/>
                <a:buFontTx/>
                <a:buNone/>
              </a:pPr>
              <a:endParaRPr lang="en-US" sz="2400">
                <a:latin typeface="Times" charset="0"/>
              </a:endParaRPr>
            </a:p>
          </p:txBody>
        </p:sp>
      </p:grpSp>
      <p:pic>
        <p:nvPicPr>
          <p:cNvPr id="1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73098" y="1010188"/>
            <a:ext cx="8681653" cy="5257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5" name="Picture 2"/>
          <p:cNvPicPr>
            <a:picLocks noChangeAspect="1" noChangeArrowheads="1"/>
          </p:cNvPicPr>
          <p:nvPr/>
        </p:nvPicPr>
        <p:blipFill>
          <a:blip r:embed="rId4" cstate="print"/>
          <a:srcRect/>
          <a:stretch>
            <a:fillRect/>
          </a:stretch>
        </p:blipFill>
        <p:spPr bwMode="auto">
          <a:xfrm>
            <a:off x="7700291" y="1171511"/>
            <a:ext cx="1034969" cy="766146"/>
          </a:xfrm>
          <a:prstGeom prst="rect">
            <a:avLst/>
          </a:prstGeom>
          <a:noFill/>
          <a:ln w="9525">
            <a:noFill/>
            <a:miter lim="800000"/>
            <a:headEnd/>
            <a:tailEnd/>
          </a:ln>
        </p:spPr>
      </p:pic>
      <p:sp>
        <p:nvSpPr>
          <p:cNvPr id="17" name="TextBox 16"/>
          <p:cNvSpPr txBox="1"/>
          <p:nvPr/>
        </p:nvSpPr>
        <p:spPr>
          <a:xfrm>
            <a:off x="4839737" y="5149790"/>
            <a:ext cx="899605" cy="400110"/>
          </a:xfrm>
          <a:prstGeom prst="rect">
            <a:avLst/>
          </a:prstGeom>
          <a:noFill/>
        </p:spPr>
        <p:txBody>
          <a:bodyPr wrap="none" rtlCol="0">
            <a:spAutoFit/>
          </a:bodyPr>
          <a:lstStyle/>
          <a:p>
            <a:pPr>
              <a:buNone/>
            </a:pPr>
            <a:r>
              <a:rPr lang="en-US" sz="2000" b="1" dirty="0" smtClean="0"/>
              <a:t>HCPV</a:t>
            </a:r>
            <a:endParaRPr lang="en-US" sz="2000" b="1" dirty="0"/>
          </a:p>
        </p:txBody>
      </p:sp>
      <p:sp>
        <p:nvSpPr>
          <p:cNvPr id="18" name="Freeform 17"/>
          <p:cNvSpPr/>
          <p:nvPr/>
        </p:nvSpPr>
        <p:spPr bwMode="auto">
          <a:xfrm>
            <a:off x="1595535" y="2509935"/>
            <a:ext cx="6839339" cy="3200400"/>
          </a:xfrm>
          <a:custGeom>
            <a:avLst/>
            <a:gdLst>
              <a:gd name="connsiteX0" fmla="*/ 0 w 6839339"/>
              <a:gd name="connsiteY0" fmla="*/ 0 h 3200400"/>
              <a:gd name="connsiteX1" fmla="*/ 615820 w 6839339"/>
              <a:gd name="connsiteY1" fmla="*/ 298579 h 3200400"/>
              <a:gd name="connsiteX2" fmla="*/ 1212980 w 6839339"/>
              <a:gd name="connsiteY2" fmla="*/ 1651518 h 3200400"/>
              <a:gd name="connsiteX3" fmla="*/ 1772816 w 6839339"/>
              <a:gd name="connsiteY3" fmla="*/ 1968759 h 3200400"/>
              <a:gd name="connsiteX4" fmla="*/ 2267339 w 6839339"/>
              <a:gd name="connsiteY4" fmla="*/ 2164702 h 3200400"/>
              <a:gd name="connsiteX5" fmla="*/ 2491274 w 6839339"/>
              <a:gd name="connsiteY5" fmla="*/ 2258008 h 3200400"/>
              <a:gd name="connsiteX6" fmla="*/ 3750906 w 6839339"/>
              <a:gd name="connsiteY6" fmla="*/ 2528596 h 3200400"/>
              <a:gd name="connsiteX7" fmla="*/ 4376057 w 6839339"/>
              <a:gd name="connsiteY7" fmla="*/ 2855167 h 3200400"/>
              <a:gd name="connsiteX8" fmla="*/ 5589037 w 6839339"/>
              <a:gd name="connsiteY8" fmla="*/ 3041779 h 3200400"/>
              <a:gd name="connsiteX9" fmla="*/ 6279502 w 6839339"/>
              <a:gd name="connsiteY9" fmla="*/ 3135085 h 3200400"/>
              <a:gd name="connsiteX10" fmla="*/ 6839339 w 6839339"/>
              <a:gd name="connsiteY10" fmla="*/ 3200400 h 3200400"/>
              <a:gd name="connsiteX11" fmla="*/ 6839339 w 6839339"/>
              <a:gd name="connsiteY11" fmla="*/ 3200400 h 3200400"/>
              <a:gd name="connsiteX12" fmla="*/ 6839339 w 6839339"/>
              <a:gd name="connsiteY12" fmla="*/ 320040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39339" h="3200400">
                <a:moveTo>
                  <a:pt x="0" y="0"/>
                </a:moveTo>
                <a:lnTo>
                  <a:pt x="615820" y="298579"/>
                </a:lnTo>
                <a:lnTo>
                  <a:pt x="1212980" y="1651518"/>
                </a:lnTo>
                <a:lnTo>
                  <a:pt x="1772816" y="1968759"/>
                </a:lnTo>
                <a:lnTo>
                  <a:pt x="2267339" y="2164702"/>
                </a:lnTo>
                <a:lnTo>
                  <a:pt x="2491274" y="2258008"/>
                </a:lnTo>
                <a:lnTo>
                  <a:pt x="3750906" y="2528596"/>
                </a:lnTo>
                <a:lnTo>
                  <a:pt x="4376057" y="2855167"/>
                </a:lnTo>
                <a:lnTo>
                  <a:pt x="5589037" y="3041779"/>
                </a:lnTo>
                <a:lnTo>
                  <a:pt x="6279502" y="3135085"/>
                </a:lnTo>
                <a:lnTo>
                  <a:pt x="6839339" y="3200400"/>
                </a:lnTo>
                <a:lnTo>
                  <a:pt x="6839339" y="3200400"/>
                </a:lnTo>
                <a:lnTo>
                  <a:pt x="6839339" y="3200400"/>
                </a:lnTo>
              </a:path>
            </a:pathLst>
          </a:custGeom>
          <a:noFill/>
          <a:ln w="44450"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p:cNvSpPr>
          <p:nvPr/>
        </p:nvSpPr>
        <p:spPr bwMode="auto">
          <a:xfrm>
            <a:off x="0" y="0"/>
            <a:ext cx="7404100" cy="762000"/>
          </a:xfrm>
          <a:prstGeom prst="rect">
            <a:avLst/>
          </a:prstGeom>
          <a:solidFill>
            <a:srgbClr val="249CFF"/>
          </a:solidFill>
          <a:ln w="9525">
            <a:noFill/>
            <a:miter lim="800000"/>
            <a:headEnd/>
            <a:tailEnd/>
          </a:ln>
        </p:spPr>
        <p:txBody>
          <a:bodyPr lIns="38100" tIns="38100" rIns="38100" bIns="38100" anchor="ctr"/>
          <a:lstStyle/>
          <a:p>
            <a:r>
              <a:rPr lang="en-US">
                <a:solidFill>
                  <a:srgbClr val="FFFFFF"/>
                </a:solidFill>
                <a:latin typeface="Lucida Grande"/>
                <a:ea typeface="ＭＳ Ｐゴシック"/>
                <a:cs typeface="Lucida Grande"/>
                <a:sym typeface="Lucida Grande"/>
              </a:rPr>
              <a:t> </a:t>
            </a:r>
          </a:p>
        </p:txBody>
      </p:sp>
      <p:pic>
        <p:nvPicPr>
          <p:cNvPr id="34819" name="Picture 4"/>
          <p:cNvPicPr>
            <a:picLocks noChangeAspect="1" noChangeArrowheads="1"/>
          </p:cNvPicPr>
          <p:nvPr/>
        </p:nvPicPr>
        <p:blipFill>
          <a:blip r:embed="rId3"/>
          <a:srcRect/>
          <a:stretch>
            <a:fillRect/>
          </a:stretch>
        </p:blipFill>
        <p:spPr bwMode="auto">
          <a:xfrm>
            <a:off x="7413625" y="30163"/>
            <a:ext cx="1654175" cy="731837"/>
          </a:xfrm>
          <a:prstGeom prst="rect">
            <a:avLst/>
          </a:prstGeom>
          <a:noFill/>
          <a:ln w="9525">
            <a:noFill/>
            <a:miter lim="800000"/>
            <a:headEnd/>
            <a:tailEnd/>
          </a:ln>
        </p:spPr>
      </p:pic>
      <p:sp>
        <p:nvSpPr>
          <p:cNvPr id="9" name="Rectangle 7"/>
          <p:cNvSpPr>
            <a:spLocks/>
          </p:cNvSpPr>
          <p:nvPr/>
        </p:nvSpPr>
        <p:spPr bwMode="auto">
          <a:xfrm>
            <a:off x="228600" y="762000"/>
            <a:ext cx="8421688" cy="5745163"/>
          </a:xfrm>
          <a:prstGeom prst="rect">
            <a:avLst/>
          </a:prstGeom>
          <a:noFill/>
          <a:ln>
            <a:noFill/>
          </a:ln>
          <a:extLst/>
        </p:spPr>
        <p:txBody>
          <a:bodyPr lIns="0" tIns="0" rIns="0" bIns="0"/>
          <a:lstStyle/>
          <a:p>
            <a:pPr marL="342900" indent="-342900">
              <a:spcBef>
                <a:spcPts val="600"/>
              </a:spcBef>
              <a:spcAft>
                <a:spcPts val="600"/>
              </a:spcAft>
              <a:buSzPct val="100000"/>
              <a:buFont typeface="Arial" charset="0"/>
              <a:buChar char="•"/>
            </a:pPr>
            <a:r>
              <a:rPr lang="en-US" sz="2400" dirty="0">
                <a:cs typeface="Arial" charset="0"/>
                <a:sym typeface="Arial" charset="0"/>
              </a:rPr>
              <a:t>Local Job Creation</a:t>
            </a:r>
          </a:p>
          <a:p>
            <a:pPr marL="800100" lvl="1" indent="-342900">
              <a:spcBef>
                <a:spcPts val="600"/>
              </a:spcBef>
              <a:spcAft>
                <a:spcPts val="600"/>
              </a:spcAft>
              <a:buSzPct val="100000"/>
              <a:buFont typeface="Arial" charset="0"/>
              <a:buChar char="•"/>
            </a:pPr>
            <a:r>
              <a:rPr lang="en-US" dirty="0">
                <a:cs typeface="Arial" charset="0"/>
                <a:sym typeface="Arial" charset="0"/>
              </a:rPr>
              <a:t>CLEAN projects are local and “shovel-ready” </a:t>
            </a:r>
          </a:p>
          <a:p>
            <a:pPr marL="800100" lvl="1" indent="-342900">
              <a:spcBef>
                <a:spcPts val="600"/>
              </a:spcBef>
              <a:spcAft>
                <a:spcPts val="600"/>
              </a:spcAft>
              <a:buSzPct val="100000"/>
              <a:buFont typeface="Arial" charset="0"/>
              <a:buChar char="•"/>
            </a:pPr>
            <a:r>
              <a:rPr lang="en-US" dirty="0">
                <a:cs typeface="Arial" charset="0"/>
                <a:sym typeface="Arial" charset="0"/>
              </a:rPr>
              <a:t>Renewable energy creates far more jobs than </a:t>
            </a:r>
            <a:br>
              <a:rPr lang="en-US" dirty="0">
                <a:cs typeface="Arial" charset="0"/>
                <a:sym typeface="Arial" charset="0"/>
              </a:rPr>
            </a:br>
            <a:r>
              <a:rPr lang="en-US" dirty="0">
                <a:cs typeface="Arial" charset="0"/>
                <a:sym typeface="Arial" charset="0"/>
              </a:rPr>
              <a:t>fossil fuels or nuclear power </a:t>
            </a:r>
            <a:r>
              <a:rPr lang="en-US" sz="1200" dirty="0">
                <a:cs typeface="Arial" charset="0"/>
                <a:sym typeface="Arial" charset="0"/>
              </a:rPr>
              <a:t>(UC Berkeley)</a:t>
            </a:r>
          </a:p>
          <a:p>
            <a:pPr marL="342900" indent="-342900">
              <a:spcBef>
                <a:spcPts val="600"/>
              </a:spcBef>
              <a:spcAft>
                <a:spcPts val="600"/>
              </a:spcAft>
              <a:buSzPct val="100000"/>
              <a:buFont typeface="Arial" charset="0"/>
              <a:buChar char="•"/>
            </a:pPr>
            <a:r>
              <a:rPr lang="en-US" sz="2400" dirty="0">
                <a:cs typeface="Arial" charset="0"/>
                <a:sym typeface="Arial" charset="0"/>
              </a:rPr>
              <a:t>Local Capital Investment</a:t>
            </a:r>
          </a:p>
          <a:p>
            <a:pPr marL="800100" lvl="1" indent="-342900">
              <a:spcBef>
                <a:spcPts val="600"/>
              </a:spcBef>
              <a:spcAft>
                <a:spcPts val="600"/>
              </a:spcAft>
              <a:buSzPct val="100000"/>
              <a:buFont typeface="Arial" charset="0"/>
              <a:buChar char="•"/>
            </a:pPr>
            <a:r>
              <a:rPr lang="en-US" dirty="0">
                <a:cs typeface="Arial" charset="0"/>
              </a:rPr>
              <a:t>CLEAN Programs level the playing field, </a:t>
            </a:r>
            <a:br>
              <a:rPr lang="en-US" dirty="0">
                <a:cs typeface="Arial" charset="0"/>
              </a:rPr>
            </a:br>
            <a:r>
              <a:rPr lang="en-US" dirty="0">
                <a:cs typeface="Arial" charset="0"/>
              </a:rPr>
              <a:t>giving local residents and businesses the</a:t>
            </a:r>
            <a:br>
              <a:rPr lang="en-US" dirty="0">
                <a:cs typeface="Arial" charset="0"/>
              </a:rPr>
            </a:br>
            <a:r>
              <a:rPr lang="en-US" dirty="0">
                <a:cs typeface="Arial" charset="0"/>
              </a:rPr>
              <a:t>opportunity to reinvest capital in the community</a:t>
            </a:r>
          </a:p>
          <a:p>
            <a:pPr marL="800100" lvl="1" indent="-342900">
              <a:spcBef>
                <a:spcPts val="600"/>
              </a:spcBef>
              <a:spcAft>
                <a:spcPts val="600"/>
              </a:spcAft>
              <a:buSzPct val="100000"/>
              <a:buFont typeface="Arial" charset="0"/>
              <a:buChar char="•"/>
            </a:pPr>
            <a:r>
              <a:rPr lang="en-US" dirty="0">
                <a:cs typeface="Arial" charset="0"/>
              </a:rPr>
              <a:t>Local ownership of renewable energy </a:t>
            </a:r>
            <a:br>
              <a:rPr lang="en-US" dirty="0">
                <a:cs typeface="Arial" charset="0"/>
              </a:rPr>
            </a:br>
            <a:r>
              <a:rPr lang="en-US" dirty="0">
                <a:cs typeface="Arial" charset="0"/>
              </a:rPr>
              <a:t>increases the economic benefits to the </a:t>
            </a:r>
            <a:br>
              <a:rPr lang="en-US" dirty="0">
                <a:cs typeface="Arial" charset="0"/>
              </a:rPr>
            </a:br>
            <a:r>
              <a:rPr lang="en-US" dirty="0">
                <a:cs typeface="Arial" charset="0"/>
              </a:rPr>
              <a:t>community by 200% to 300%</a:t>
            </a:r>
            <a:r>
              <a:rPr lang="en-US" sz="1900" dirty="0">
                <a:cs typeface="Arial" charset="0"/>
              </a:rPr>
              <a:t> </a:t>
            </a:r>
            <a:r>
              <a:rPr lang="en-US" sz="1200" dirty="0">
                <a:cs typeface="Arial" charset="0"/>
              </a:rPr>
              <a:t>(US GAO) </a:t>
            </a:r>
          </a:p>
          <a:p>
            <a:pPr marL="342900" indent="-342900">
              <a:spcBef>
                <a:spcPts val="600"/>
              </a:spcBef>
              <a:spcAft>
                <a:spcPts val="600"/>
              </a:spcAft>
              <a:buSzPct val="100000"/>
              <a:buFont typeface="Arial" charset="0"/>
              <a:buChar char="•"/>
            </a:pPr>
            <a:r>
              <a:rPr lang="en-US" sz="2400" dirty="0">
                <a:cs typeface="Arial" charset="0"/>
                <a:sym typeface="Arial" charset="0"/>
              </a:rPr>
              <a:t>Local Tax Revenues</a:t>
            </a:r>
            <a:endParaRPr lang="en-US" sz="2300" dirty="0">
              <a:cs typeface="Arial" charset="0"/>
              <a:sym typeface="Arial" charset="0"/>
            </a:endParaRPr>
          </a:p>
          <a:p>
            <a:pPr marL="800100" lvl="1" indent="-342900">
              <a:spcBef>
                <a:spcPts val="600"/>
              </a:spcBef>
              <a:spcAft>
                <a:spcPts val="600"/>
              </a:spcAft>
              <a:buSzPct val="100000"/>
              <a:buFont typeface="Arial" charset="0"/>
              <a:buChar char="•"/>
            </a:pPr>
            <a:r>
              <a:rPr lang="en-US" dirty="0">
                <a:cs typeface="Arial" charset="0"/>
              </a:rPr>
              <a:t>Local job creation and capital investment in the community creates new sources of state and local tax revenues</a:t>
            </a:r>
          </a:p>
          <a:p>
            <a:pPr marL="800100" lvl="1" indent="-342900">
              <a:spcBef>
                <a:spcPts val="600"/>
              </a:spcBef>
              <a:spcAft>
                <a:spcPts val="600"/>
              </a:spcAft>
              <a:buSzPct val="100000"/>
              <a:buFont typeface="Arial" charset="0"/>
              <a:buChar char="•"/>
            </a:pPr>
            <a:r>
              <a:rPr lang="en-US" dirty="0">
                <a:cs typeface="Arial" charset="0"/>
              </a:rPr>
              <a:t>Does not rely on government subsidies</a:t>
            </a:r>
          </a:p>
          <a:p>
            <a:pPr marL="800100" lvl="1" indent="-342900">
              <a:spcBef>
                <a:spcPts val="600"/>
              </a:spcBef>
              <a:spcAft>
                <a:spcPts val="600"/>
              </a:spcAft>
              <a:buSzPct val="100000"/>
            </a:pPr>
            <a:endParaRPr lang="en-US" dirty="0">
              <a:cs typeface="Arial" charset="0"/>
            </a:endParaRPr>
          </a:p>
          <a:p>
            <a:pPr marL="342900" indent="-342900">
              <a:buSzPct val="155000"/>
            </a:pPr>
            <a:endParaRPr lang="en-US" sz="2400" dirty="0">
              <a:cs typeface="Arial" charset="0"/>
              <a:sym typeface="Arial" charset="0"/>
            </a:endParaRPr>
          </a:p>
          <a:p>
            <a:pPr marL="342900" indent="-342900">
              <a:spcBef>
                <a:spcPts val="600"/>
              </a:spcBef>
              <a:spcAft>
                <a:spcPts val="600"/>
              </a:spcAft>
              <a:buSzPct val="100000"/>
              <a:buFont typeface="Arial" charset="0"/>
              <a:buChar char="•"/>
            </a:pPr>
            <a:endParaRPr lang="en-US" sz="2200" dirty="0">
              <a:cs typeface="Arial" charset="0"/>
              <a:sym typeface="Arial" charset="0"/>
            </a:endParaRPr>
          </a:p>
        </p:txBody>
      </p:sp>
      <p:pic>
        <p:nvPicPr>
          <p:cNvPr id="34821" name="Picture 1" descr="16728.jpg"/>
          <p:cNvPicPr>
            <a:picLocks noChangeAspect="1"/>
          </p:cNvPicPr>
          <p:nvPr/>
        </p:nvPicPr>
        <p:blipFill>
          <a:blip r:embed="rId4"/>
          <a:srcRect/>
          <a:stretch>
            <a:fillRect/>
          </a:stretch>
        </p:blipFill>
        <p:spPr bwMode="auto">
          <a:xfrm>
            <a:off x="6324600" y="1377950"/>
            <a:ext cx="2441575" cy="3657600"/>
          </a:xfrm>
          <a:prstGeom prst="rect">
            <a:avLst/>
          </a:prstGeom>
          <a:noFill/>
          <a:ln w="9525">
            <a:noFill/>
            <a:miter lim="800000"/>
            <a:headEnd/>
            <a:tailEnd/>
          </a:ln>
        </p:spPr>
      </p:pic>
      <p:sp>
        <p:nvSpPr>
          <p:cNvPr id="34822" name="Rectangle 6"/>
          <p:cNvSpPr txBox="1">
            <a:spLocks noChangeArrowheads="1"/>
          </p:cNvSpPr>
          <p:nvPr/>
        </p:nvSpPr>
        <p:spPr bwMode="auto">
          <a:xfrm>
            <a:off x="11112" y="13758"/>
            <a:ext cx="7392987" cy="731838"/>
          </a:xfrm>
          <a:prstGeom prst="rect">
            <a:avLst/>
          </a:prstGeom>
          <a:noFill/>
          <a:ln w="9525">
            <a:noFill/>
            <a:miter lim="800000"/>
            <a:headEnd/>
            <a:tailEnd/>
          </a:ln>
        </p:spPr>
        <p:txBody>
          <a:bodyPr anchor="ctr"/>
          <a:lstStyle/>
          <a:p>
            <a:r>
              <a:rPr lang="en-US" sz="2400" b="1" dirty="0">
                <a:solidFill>
                  <a:schemeClr val="bg1"/>
                </a:solidFill>
                <a:cs typeface="Arial" charset="0"/>
              </a:rPr>
              <a:t>CLEAN Maximizes </a:t>
            </a:r>
            <a:r>
              <a:rPr lang="en-US" sz="2400" b="1" dirty="0" smtClean="0">
                <a:solidFill>
                  <a:schemeClr val="bg1"/>
                </a:solidFill>
                <a:cs typeface="Arial" charset="0"/>
              </a:rPr>
              <a:t>Economic Benefits</a:t>
            </a:r>
            <a:endParaRPr lang="en-US" sz="2400" b="1" dirty="0">
              <a:solidFill>
                <a:schemeClr val="bg1"/>
              </a:solidFill>
              <a:cs typeface="Arial" charset="0"/>
            </a:endParaRPr>
          </a:p>
        </p:txBody>
      </p:sp>
    </p:spTree>
    <p:extLst>
      <p:ext uri="{BB962C8B-B14F-4D97-AF65-F5344CB8AC3E}">
        <p14:creationId xmlns:p14="http://schemas.microsoft.com/office/powerpoint/2010/main" val="15319062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7315200" cy="762000"/>
          </a:xfrm>
        </p:spPr>
        <p:txBody>
          <a:bodyPr rtlCol="0">
            <a:normAutofit/>
          </a:bodyPr>
          <a:lstStyle/>
          <a:p>
            <a:pPr algn="l" eaLnBrk="1" fontAlgn="auto" hangingPunct="1">
              <a:spcAft>
                <a:spcPts val="0"/>
              </a:spcAft>
              <a:defRPr/>
            </a:pPr>
            <a:r>
              <a:rPr lang="en-US" sz="2400" b="1" dirty="0" smtClean="0">
                <a:solidFill>
                  <a:schemeClr val="bg1"/>
                </a:solidFill>
                <a:latin typeface="Arial" pitchFamily="34" charset="0"/>
                <a:cs typeface="Arial" pitchFamily="34" charset="0"/>
              </a:rPr>
              <a:t>Clean Coalition Vision = DG+DR+ES+EV+MC2</a:t>
            </a:r>
            <a:endParaRPr lang="en-US" sz="2400" b="1" dirty="0">
              <a:solidFill>
                <a:schemeClr val="bg1"/>
              </a:solidFill>
              <a:latin typeface="Arial" pitchFamily="34" charset="0"/>
              <a:cs typeface="Arial" pitchFamily="34" charset="0"/>
            </a:endParaRPr>
          </a:p>
        </p:txBody>
      </p:sp>
      <p:pic>
        <p:nvPicPr>
          <p:cNvPr id="24579" name="Content Placeholder 21"/>
          <p:cNvPicPr>
            <a:picLocks noGrp="1" noChangeAspect="1"/>
          </p:cNvPicPr>
          <p:nvPr>
            <p:ph idx="4294967295"/>
          </p:nvPr>
        </p:nvPicPr>
        <p:blipFill>
          <a:blip r:embed="rId3"/>
          <a:srcRect/>
          <a:stretch>
            <a:fillRect/>
          </a:stretch>
        </p:blipFill>
        <p:spPr>
          <a:xfrm>
            <a:off x="762000" y="762000"/>
            <a:ext cx="7772400" cy="5700713"/>
          </a:xfrm>
        </p:spPr>
      </p:pic>
      <p:cxnSp>
        <p:nvCxnSpPr>
          <p:cNvPr id="24" name="Straight Arrow Connector 23"/>
          <p:cNvCxnSpPr/>
          <p:nvPr/>
        </p:nvCxnSpPr>
        <p:spPr>
          <a:xfrm flipH="1" flipV="1">
            <a:off x="6934200" y="4648200"/>
            <a:ext cx="76200" cy="4572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019800" y="2514600"/>
            <a:ext cx="533400" cy="6858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a:xfrm>
            <a:off x="0" y="0"/>
            <a:ext cx="7315200" cy="762000"/>
          </a:xfrm>
        </p:spPr>
        <p:txBody>
          <a:bodyPr/>
          <a:lstStyle/>
          <a:p>
            <a:pPr algn="l"/>
            <a:r>
              <a:rPr lang="en-US" sz="2400" b="1" dirty="0" smtClean="0">
                <a:solidFill>
                  <a:schemeClr val="bg1"/>
                </a:solidFill>
                <a:latin typeface="Arial" charset="0"/>
                <a:cs typeface="Arial" charset="0"/>
              </a:rPr>
              <a:t>Back-Up Slides</a:t>
            </a:r>
          </a:p>
        </p:txBody>
      </p:sp>
      <p:sp>
        <p:nvSpPr>
          <p:cNvPr id="57347" name="Rectangle 2"/>
          <p:cNvSpPr txBox="1">
            <a:spLocks noChangeArrowheads="1"/>
          </p:cNvSpPr>
          <p:nvPr/>
        </p:nvSpPr>
        <p:spPr bwMode="auto">
          <a:xfrm>
            <a:off x="-152400" y="838200"/>
            <a:ext cx="9296400" cy="685800"/>
          </a:xfrm>
          <a:prstGeom prst="rect">
            <a:avLst/>
          </a:prstGeom>
          <a:noFill/>
          <a:ln w="9525">
            <a:noFill/>
            <a:miter lim="800000"/>
            <a:headEnd/>
            <a:tailEnd/>
          </a:ln>
        </p:spPr>
        <p:txBody>
          <a:bodyPr/>
          <a:lstStyle/>
          <a:p>
            <a:pPr marL="342900" indent="-342900" algn="ctr" defTabSz="914400">
              <a:spcBef>
                <a:spcPct val="20000"/>
              </a:spcBef>
            </a:pPr>
            <a:endParaRPr lang="en-US" sz="1600">
              <a:latin typeface="Calibri" pitchFamily="34" charset="0"/>
              <a:cs typeface="Arial" charset="0"/>
            </a:endParaRPr>
          </a:p>
        </p:txBody>
      </p:sp>
      <p:sp>
        <p:nvSpPr>
          <p:cNvPr id="5" name="Content Placeholder 23"/>
          <p:cNvSpPr txBox="1">
            <a:spLocks/>
          </p:cNvSpPr>
          <p:nvPr/>
        </p:nvSpPr>
        <p:spPr>
          <a:xfrm>
            <a:off x="84665" y="2472269"/>
            <a:ext cx="8911164" cy="1473201"/>
          </a:xfrm>
          <a:prstGeom prst="rect">
            <a:avLst/>
          </a:prstGeom>
        </p:spPr>
        <p:txBody>
          <a:bodyPr/>
          <a:lstStyle>
            <a:lvl1pPr marL="342900" indent="-342900" algn="l" rtl="0" eaLnBrk="1" fontAlgn="base" hangingPunct="1">
              <a:spcBef>
                <a:spcPct val="20000"/>
              </a:spcBef>
              <a:spcAft>
                <a:spcPct val="0"/>
              </a:spcAft>
              <a:buClr>
                <a:schemeClr val="tx1"/>
              </a:buClr>
              <a:buBlip>
                <a:blip r:embed="rId3"/>
              </a:buBlip>
              <a:defRPr sz="3200">
                <a:solidFill>
                  <a:srgbClr val="595959"/>
                </a:solidFill>
                <a:latin typeface="+mn-lt"/>
                <a:ea typeface="+mn-ea"/>
                <a:cs typeface="+mn-cs"/>
              </a:defRPr>
            </a:lvl1pPr>
            <a:lvl2pPr marL="742950" indent="-285750" algn="l" rtl="0" eaLnBrk="1" fontAlgn="base" hangingPunct="1">
              <a:spcBef>
                <a:spcPct val="20000"/>
              </a:spcBef>
              <a:spcAft>
                <a:spcPct val="0"/>
              </a:spcAft>
              <a:buClr>
                <a:srgbClr val="33CC33"/>
              </a:buClr>
              <a:buBlip>
                <a:blip r:embed="rId3"/>
              </a:buBlip>
              <a:defRPr sz="2800">
                <a:solidFill>
                  <a:srgbClr val="595959"/>
                </a:solidFill>
                <a:latin typeface="+mn-lt"/>
                <a:ea typeface="+mn-ea"/>
                <a:cs typeface="+mn-cs"/>
              </a:defRPr>
            </a:lvl2pPr>
            <a:lvl3pPr marL="1143000" indent="-228600" algn="l" rtl="0" eaLnBrk="1" fontAlgn="base" hangingPunct="1">
              <a:spcBef>
                <a:spcPct val="20000"/>
              </a:spcBef>
              <a:spcAft>
                <a:spcPct val="0"/>
              </a:spcAft>
              <a:buClr>
                <a:srgbClr val="66FF33"/>
              </a:buClr>
              <a:buBlip>
                <a:blip r:embed="rId3"/>
              </a:buBlip>
              <a:defRPr sz="2400">
                <a:solidFill>
                  <a:srgbClr val="595959"/>
                </a:solidFill>
                <a:latin typeface="+mn-lt"/>
                <a:ea typeface="+mn-ea"/>
                <a:cs typeface="+mn-cs"/>
              </a:defRPr>
            </a:lvl3pPr>
            <a:lvl4pPr marL="1600200" indent="-228600" algn="l" rtl="0" eaLnBrk="1" fontAlgn="base" hangingPunct="1">
              <a:spcBef>
                <a:spcPct val="20000"/>
              </a:spcBef>
              <a:spcAft>
                <a:spcPct val="0"/>
              </a:spcAft>
              <a:buBlip>
                <a:blip r:embed="rId3"/>
              </a:buBlip>
              <a:defRPr sz="2000">
                <a:solidFill>
                  <a:srgbClr val="595959"/>
                </a:solidFill>
                <a:latin typeface="+mn-lt"/>
                <a:ea typeface="+mn-ea"/>
                <a:cs typeface="+mn-cs"/>
              </a:defRPr>
            </a:lvl4pPr>
            <a:lvl5pPr marL="2057400" indent="-228600" algn="l" rtl="0" eaLnBrk="1" fontAlgn="base" hangingPunct="1">
              <a:spcBef>
                <a:spcPct val="20000"/>
              </a:spcBef>
              <a:spcAft>
                <a:spcPct val="0"/>
              </a:spcAft>
              <a:buBlip>
                <a:blip r:embed="rId3"/>
              </a:buBlip>
              <a:defRPr sz="2000">
                <a:solidFill>
                  <a:srgbClr val="595959"/>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defRPr/>
            </a:pPr>
            <a:r>
              <a:rPr lang="en-US" sz="4000" dirty="0" smtClean="0">
                <a:solidFill>
                  <a:srgbClr val="000000"/>
                </a:solidFill>
                <a:latin typeface="Arial"/>
                <a:cs typeface="Arial"/>
              </a:rPr>
              <a:t>Back-Up Slides</a:t>
            </a:r>
          </a:p>
        </p:txBody>
      </p:sp>
    </p:spTree>
    <p:extLst>
      <p:ext uri="{BB962C8B-B14F-4D97-AF65-F5344CB8AC3E}">
        <p14:creationId xmlns:p14="http://schemas.microsoft.com/office/powerpoint/2010/main" val="206878848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normAutofit/>
          </a:bodyPr>
          <a:lstStyle/>
          <a:p>
            <a:r>
              <a:rPr lang="en-US" dirty="0" smtClean="0">
                <a:latin typeface="Arial" charset="0"/>
                <a:cs typeface="Arial" charset="0"/>
              </a:rPr>
              <a:t>Download the Local CLEAN Program Guide</a:t>
            </a:r>
          </a:p>
        </p:txBody>
      </p:sp>
      <p:sp>
        <p:nvSpPr>
          <p:cNvPr id="20482"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20483" name="Rectangle 2"/>
          <p:cNvSpPr txBox="1">
            <a:spLocks noChangeArrowheads="1"/>
          </p:cNvSpPr>
          <p:nvPr/>
        </p:nvSpPr>
        <p:spPr bwMode="auto">
          <a:xfrm>
            <a:off x="-152400" y="838200"/>
            <a:ext cx="9296400" cy="685800"/>
          </a:xfrm>
          <a:prstGeom prst="rect">
            <a:avLst/>
          </a:prstGeom>
          <a:noFill/>
          <a:ln w="9525">
            <a:noFill/>
            <a:miter lim="800000"/>
            <a:headEnd/>
            <a:tailEnd/>
          </a:ln>
        </p:spPr>
        <p:txBody>
          <a:bodyPr/>
          <a:lstStyle/>
          <a:p>
            <a:pPr marL="342900" indent="-342900" algn="ctr" defTabSz="914400">
              <a:spcBef>
                <a:spcPct val="20000"/>
              </a:spcBef>
            </a:pPr>
            <a:endParaRPr lang="en-US" sz="1600">
              <a:cs typeface="Arial" charset="0"/>
            </a:endParaRPr>
          </a:p>
        </p:txBody>
      </p:sp>
      <p:sp>
        <p:nvSpPr>
          <p:cNvPr id="20484" name="Rectangle 7"/>
          <p:cNvSpPr>
            <a:spLocks/>
          </p:cNvSpPr>
          <p:nvPr/>
        </p:nvSpPr>
        <p:spPr bwMode="auto">
          <a:xfrm>
            <a:off x="152400" y="990600"/>
            <a:ext cx="8686800" cy="1295400"/>
          </a:xfrm>
          <a:prstGeom prst="rect">
            <a:avLst/>
          </a:prstGeom>
          <a:noFill/>
          <a:ln w="9525">
            <a:noFill/>
            <a:miter lim="800000"/>
            <a:headEnd/>
            <a:tailEnd/>
          </a:ln>
        </p:spPr>
        <p:txBody>
          <a:bodyPr lIns="38100" tIns="38100" rIns="38100" bIns="38100"/>
          <a:lstStyle/>
          <a:p>
            <a:pPr>
              <a:spcBef>
                <a:spcPts val="763"/>
              </a:spcBef>
            </a:pPr>
            <a:r>
              <a:rPr lang="en-US" sz="2300" b="1" dirty="0">
                <a:ea typeface="ＭＳ Ｐゴシック"/>
                <a:cs typeface="Arial" charset="0"/>
                <a:sym typeface="Arial" charset="0"/>
              </a:rPr>
              <a:t>Free download:</a:t>
            </a:r>
            <a:r>
              <a:rPr lang="en-US" sz="2300" b="1" dirty="0">
                <a:solidFill>
                  <a:srgbClr val="4684D1"/>
                </a:solidFill>
                <a:ea typeface="ＭＳ Ｐゴシック"/>
                <a:cs typeface="Arial" charset="0"/>
                <a:sym typeface="Arial" charset="0"/>
              </a:rPr>
              <a:t>  </a:t>
            </a:r>
            <a:r>
              <a:rPr lang="en-US" sz="2300" u="sng" dirty="0">
                <a:solidFill>
                  <a:srgbClr val="3366FF"/>
                </a:solidFill>
                <a:ea typeface="ＭＳ Ｐゴシック"/>
                <a:cs typeface="Arial" charset="0"/>
                <a:sym typeface="Arial" charset="0"/>
              </a:rPr>
              <a:t>http://</a:t>
            </a:r>
            <a:r>
              <a:rPr lang="en-US" sz="2300" u="sng" dirty="0" err="1">
                <a:solidFill>
                  <a:srgbClr val="3366FF"/>
                </a:solidFill>
                <a:ea typeface="ＭＳ Ｐゴシック"/>
                <a:cs typeface="Arial" charset="0"/>
                <a:sym typeface="Arial" charset="0"/>
              </a:rPr>
              <a:t>www.Clean-Coalition.org</a:t>
            </a:r>
            <a:r>
              <a:rPr lang="en-US" sz="2300" u="sng" dirty="0">
                <a:solidFill>
                  <a:srgbClr val="3366FF"/>
                </a:solidFill>
                <a:ea typeface="ＭＳ Ｐゴシック"/>
                <a:cs typeface="Arial" charset="0"/>
                <a:sym typeface="Arial" charset="0"/>
              </a:rPr>
              <a:t>/local-action</a:t>
            </a:r>
            <a:br>
              <a:rPr lang="en-US" sz="2300" u="sng" dirty="0">
                <a:solidFill>
                  <a:srgbClr val="3366FF"/>
                </a:solidFill>
                <a:ea typeface="ＭＳ Ｐゴシック"/>
                <a:cs typeface="Arial" charset="0"/>
                <a:sym typeface="Arial" charset="0"/>
              </a:rPr>
            </a:br>
            <a:r>
              <a:rPr lang="en-US" sz="2300" u="sng" dirty="0">
                <a:solidFill>
                  <a:srgbClr val="3366FF"/>
                </a:solidFill>
                <a:ea typeface="ＭＳ Ｐゴシック"/>
                <a:cs typeface="Arial" charset="0"/>
                <a:sym typeface="Arial" charset="0"/>
              </a:rPr>
              <a:t/>
            </a:r>
            <a:br>
              <a:rPr lang="en-US" sz="2300" u="sng" dirty="0">
                <a:solidFill>
                  <a:srgbClr val="3366FF"/>
                </a:solidFill>
                <a:ea typeface="ＭＳ Ｐゴシック"/>
                <a:cs typeface="Arial" charset="0"/>
                <a:sym typeface="Arial" charset="0"/>
              </a:rPr>
            </a:br>
            <a:r>
              <a:rPr lang="en-US" sz="2300" b="1" dirty="0">
                <a:ea typeface="ＭＳ Ｐゴシック"/>
                <a:cs typeface="Arial" charset="0"/>
                <a:sym typeface="Arial" charset="0"/>
              </a:rPr>
              <a:t>Contact us:  </a:t>
            </a:r>
            <a:r>
              <a:rPr lang="en-US" sz="2300" dirty="0" err="1">
                <a:solidFill>
                  <a:srgbClr val="3366FF"/>
                </a:solidFill>
                <a:ea typeface="ＭＳ Ｐゴシック"/>
                <a:cs typeface="Arial" charset="0"/>
                <a:sym typeface="Arial" charset="0"/>
              </a:rPr>
              <a:t>LocalGuide@Clean-Coalition.org</a:t>
            </a:r>
            <a:r>
              <a:rPr lang="en-US" sz="2300" dirty="0">
                <a:solidFill>
                  <a:srgbClr val="3366FF"/>
                </a:solidFill>
                <a:ea typeface="ＭＳ Ｐゴシック"/>
                <a:cs typeface="Arial" charset="0"/>
                <a:sym typeface="Arial" charset="0"/>
              </a:rPr>
              <a:t> </a:t>
            </a:r>
          </a:p>
          <a:p>
            <a:pPr>
              <a:spcBef>
                <a:spcPts val="763"/>
              </a:spcBef>
            </a:pPr>
            <a:endParaRPr lang="en-US" sz="2300" u="sng" dirty="0">
              <a:solidFill>
                <a:srgbClr val="3366FF"/>
              </a:solidFill>
              <a:ea typeface="ＭＳ Ｐゴシック"/>
              <a:cs typeface="Arial" charset="0"/>
              <a:sym typeface="Arial" charset="0"/>
            </a:endParaRPr>
          </a:p>
        </p:txBody>
      </p:sp>
      <p:sp>
        <p:nvSpPr>
          <p:cNvPr id="20485" name="Rectangle 6"/>
          <p:cNvSpPr txBox="1">
            <a:spLocks noChangeArrowheads="1"/>
          </p:cNvSpPr>
          <p:nvPr/>
        </p:nvSpPr>
        <p:spPr bwMode="auto">
          <a:xfrm>
            <a:off x="152400" y="2606675"/>
            <a:ext cx="8839200" cy="3657600"/>
          </a:xfrm>
          <a:prstGeom prst="rect">
            <a:avLst/>
          </a:prstGeom>
          <a:noFill/>
          <a:ln w="9525">
            <a:noFill/>
            <a:miter lim="800000"/>
            <a:headEnd/>
            <a:tailEnd/>
          </a:ln>
        </p:spPr>
        <p:txBody>
          <a:bodyPr lIns="38100" tIns="38100" rIns="38100" bIns="38100"/>
          <a:lstStyle/>
          <a:p>
            <a:pPr>
              <a:spcBef>
                <a:spcPts val="500"/>
              </a:spcBef>
              <a:buClr>
                <a:srgbClr val="000000"/>
              </a:buClr>
              <a:buSzPct val="100000"/>
              <a:buFont typeface="Arial" charset="0"/>
              <a:buNone/>
            </a:pPr>
            <a:r>
              <a:rPr lang="en-US" sz="2300" b="1">
                <a:solidFill>
                  <a:srgbClr val="000000"/>
                </a:solidFill>
                <a:cs typeface="Arial" charset="0"/>
                <a:sym typeface="Arial" charset="0"/>
              </a:rPr>
              <a:t>Structure of the Guide:</a:t>
            </a:r>
          </a:p>
          <a:p>
            <a:pPr>
              <a:spcBef>
                <a:spcPts val="500"/>
              </a:spcBef>
              <a:buClr>
                <a:srgbClr val="000000"/>
              </a:buClr>
              <a:buSzPct val="100000"/>
              <a:buFont typeface="Arial" charset="0"/>
              <a:buNone/>
            </a:pPr>
            <a:r>
              <a:rPr lang="en-US" sz="2300" u="sng">
                <a:solidFill>
                  <a:srgbClr val="000000"/>
                </a:solidFill>
                <a:cs typeface="Arial" charset="0"/>
                <a:sym typeface="Arial" charset="0"/>
              </a:rPr>
              <a:t>Module 1</a:t>
            </a:r>
            <a:r>
              <a:rPr lang="en-US" sz="2300">
                <a:solidFill>
                  <a:srgbClr val="000000"/>
                </a:solidFill>
                <a:cs typeface="Arial" charset="0"/>
                <a:sym typeface="Arial" charset="0"/>
              </a:rPr>
              <a:t>: </a:t>
            </a:r>
            <a:r>
              <a:rPr lang="en-US" sz="2300">
                <a:solidFill>
                  <a:srgbClr val="3366FF"/>
                </a:solidFill>
                <a:cs typeface="Arial" charset="0"/>
                <a:sym typeface="Arial" charset="0"/>
              </a:rPr>
              <a:t>Overview &amp; Key Considerations</a:t>
            </a:r>
            <a:endParaRPr lang="en-US" sz="2300">
              <a:solidFill>
                <a:srgbClr val="3366FF"/>
              </a:solidFill>
              <a:sym typeface="Arial" charset="0"/>
            </a:endParaRPr>
          </a:p>
          <a:p>
            <a:pPr>
              <a:spcBef>
                <a:spcPts val="500"/>
              </a:spcBef>
              <a:buClr>
                <a:srgbClr val="000000"/>
              </a:buClr>
              <a:buSzPct val="100000"/>
              <a:buFont typeface="Arial" charset="0"/>
              <a:buNone/>
            </a:pPr>
            <a:r>
              <a:rPr lang="en-US" sz="2300" u="sng">
                <a:cs typeface="Arial" charset="0"/>
                <a:sym typeface="Arial" charset="0"/>
              </a:rPr>
              <a:t>Module 2</a:t>
            </a:r>
            <a:r>
              <a:rPr lang="en-US" sz="2300">
                <a:cs typeface="Arial" charset="0"/>
                <a:sym typeface="Arial" charset="0"/>
              </a:rPr>
              <a:t>: </a:t>
            </a:r>
            <a:r>
              <a:rPr lang="en-US" sz="2300">
                <a:solidFill>
                  <a:srgbClr val="3366FF"/>
                </a:solidFill>
                <a:cs typeface="Arial" charset="0"/>
                <a:sym typeface="Arial" charset="0"/>
              </a:rPr>
              <a:t>Establishing CLEAN Contract Prices</a:t>
            </a:r>
            <a:endParaRPr lang="en-US" sz="2300">
              <a:solidFill>
                <a:srgbClr val="3366FF"/>
              </a:solidFill>
              <a:sym typeface="Arial" charset="0"/>
            </a:endParaRPr>
          </a:p>
          <a:p>
            <a:pPr>
              <a:spcBef>
                <a:spcPts val="500"/>
              </a:spcBef>
              <a:buClr>
                <a:srgbClr val="000000"/>
              </a:buClr>
              <a:buSzPct val="155000"/>
              <a:buFont typeface="Arial" charset="0"/>
              <a:buNone/>
            </a:pPr>
            <a:r>
              <a:rPr lang="en-US" sz="2300" u="sng">
                <a:cs typeface="Arial" charset="0"/>
                <a:sym typeface="Arial" charset="0"/>
              </a:rPr>
              <a:t>Module 3</a:t>
            </a:r>
            <a:r>
              <a:rPr lang="en-US" sz="2300">
                <a:cs typeface="Arial" charset="0"/>
                <a:sym typeface="Arial" charset="0"/>
              </a:rPr>
              <a:t>: </a:t>
            </a:r>
            <a:r>
              <a:rPr lang="en-US" sz="2300">
                <a:solidFill>
                  <a:srgbClr val="3366FF"/>
                </a:solidFill>
                <a:cs typeface="Arial" charset="0"/>
                <a:sym typeface="Arial" charset="0"/>
              </a:rPr>
              <a:t>Evaluating Avoided Costs</a:t>
            </a:r>
            <a:endParaRPr lang="en-US" sz="2300">
              <a:solidFill>
                <a:srgbClr val="3366FF"/>
              </a:solidFill>
              <a:sym typeface="Arial" charset="0"/>
            </a:endParaRPr>
          </a:p>
          <a:p>
            <a:pPr>
              <a:spcBef>
                <a:spcPts val="500"/>
              </a:spcBef>
              <a:buClr>
                <a:srgbClr val="000000"/>
              </a:buClr>
              <a:buSzPct val="155000"/>
              <a:buFont typeface="Arial" charset="0"/>
              <a:buNone/>
            </a:pPr>
            <a:r>
              <a:rPr lang="en-US" sz="2300" u="sng">
                <a:cs typeface="Arial" charset="0"/>
                <a:sym typeface="Arial" charset="0"/>
              </a:rPr>
              <a:t>Module 4</a:t>
            </a:r>
            <a:r>
              <a:rPr lang="en-US" sz="2300">
                <a:cs typeface="Arial" charset="0"/>
                <a:sym typeface="Arial" charset="0"/>
              </a:rPr>
              <a:t>: </a:t>
            </a:r>
            <a:r>
              <a:rPr lang="en-US" sz="2300">
                <a:solidFill>
                  <a:srgbClr val="3366FF"/>
                </a:solidFill>
                <a:cs typeface="Arial" charset="0"/>
                <a:sym typeface="Arial" charset="0"/>
              </a:rPr>
              <a:t>Determining Program Size &amp; Cost Impact</a:t>
            </a:r>
            <a:endParaRPr lang="en-US" sz="2300">
              <a:solidFill>
                <a:srgbClr val="3366FF"/>
              </a:solidFill>
              <a:sym typeface="Arial" charset="0"/>
            </a:endParaRPr>
          </a:p>
          <a:p>
            <a:pPr>
              <a:spcBef>
                <a:spcPts val="500"/>
              </a:spcBef>
              <a:buClr>
                <a:srgbClr val="000000"/>
              </a:buClr>
              <a:buSzPct val="155000"/>
              <a:buFont typeface="Arial" charset="0"/>
              <a:buNone/>
            </a:pPr>
            <a:r>
              <a:rPr lang="en-US" sz="2300" u="sng">
                <a:cs typeface="Arial" charset="0"/>
                <a:sym typeface="Arial" charset="0"/>
              </a:rPr>
              <a:t>Module 5</a:t>
            </a:r>
            <a:r>
              <a:rPr lang="en-US" sz="2300">
                <a:cs typeface="Arial" charset="0"/>
                <a:sym typeface="Arial" charset="0"/>
              </a:rPr>
              <a:t>: </a:t>
            </a:r>
            <a:r>
              <a:rPr lang="en-US" sz="2300">
                <a:solidFill>
                  <a:srgbClr val="3366FF"/>
                </a:solidFill>
                <a:cs typeface="Arial" charset="0"/>
                <a:sym typeface="Arial" charset="0"/>
              </a:rPr>
              <a:t>Estimating CLEAN Economic Benefits</a:t>
            </a:r>
            <a:endParaRPr lang="en-US" sz="2300">
              <a:solidFill>
                <a:srgbClr val="3366FF"/>
              </a:solidFill>
              <a:sym typeface="Arial" charset="0"/>
            </a:endParaRPr>
          </a:p>
          <a:p>
            <a:pPr>
              <a:spcBef>
                <a:spcPts val="500"/>
              </a:spcBef>
              <a:buClr>
                <a:srgbClr val="000000"/>
              </a:buClr>
              <a:buSzPct val="155000"/>
              <a:buFont typeface="Arial" charset="0"/>
              <a:buNone/>
            </a:pPr>
            <a:r>
              <a:rPr lang="en-US" sz="2300" u="sng">
                <a:cs typeface="Arial" charset="0"/>
                <a:sym typeface="Arial" charset="0"/>
              </a:rPr>
              <a:t>Module 6</a:t>
            </a:r>
            <a:r>
              <a:rPr lang="en-US" sz="2300">
                <a:cs typeface="Arial" charset="0"/>
                <a:sym typeface="Arial" charset="0"/>
              </a:rPr>
              <a:t>: </a:t>
            </a:r>
            <a:r>
              <a:rPr lang="en-US" sz="2300">
                <a:solidFill>
                  <a:srgbClr val="3366FF"/>
                </a:solidFill>
                <a:cs typeface="Arial" charset="0"/>
                <a:sym typeface="Arial" charset="0"/>
              </a:rPr>
              <a:t>Designing CLEAN Policies &amp; Procedures </a:t>
            </a:r>
            <a:endParaRPr lang="en-US" sz="2300">
              <a:solidFill>
                <a:srgbClr val="3366FF"/>
              </a:solidFill>
              <a:sym typeface="Arial" charset="0"/>
            </a:endParaRPr>
          </a:p>
          <a:p>
            <a:pPr>
              <a:spcBef>
                <a:spcPts val="500"/>
              </a:spcBef>
              <a:buClr>
                <a:srgbClr val="000000"/>
              </a:buClr>
              <a:buSzPct val="100000"/>
              <a:buFont typeface="Arial" charset="0"/>
              <a:buNone/>
            </a:pPr>
            <a:r>
              <a:rPr lang="en-US" sz="2300" u="sng">
                <a:cs typeface="Arial" charset="0"/>
                <a:sym typeface="Arial" charset="0"/>
              </a:rPr>
              <a:t>Module 7</a:t>
            </a:r>
            <a:r>
              <a:rPr lang="en-US" sz="2300">
                <a:cs typeface="Arial" charset="0"/>
                <a:sym typeface="Arial" charset="0"/>
              </a:rPr>
              <a:t>: </a:t>
            </a:r>
            <a:r>
              <a:rPr lang="en-US" sz="2300">
                <a:solidFill>
                  <a:srgbClr val="3366FF"/>
                </a:solidFill>
                <a:cs typeface="Arial" charset="0"/>
                <a:sym typeface="Arial" charset="0"/>
              </a:rPr>
              <a:t>Gaining Support for a CLEAN Program</a:t>
            </a:r>
            <a:endParaRPr lang="en-US" sz="2300">
              <a:solidFill>
                <a:srgbClr val="3366FF"/>
              </a:solidFill>
              <a:sym typeface="Arial" charset="0"/>
            </a:endParaRPr>
          </a:p>
        </p:txBody>
      </p:sp>
    </p:spTree>
    <p:extLst>
      <p:ext uri="{BB962C8B-B14F-4D97-AF65-F5344CB8AC3E}">
        <p14:creationId xmlns:p14="http://schemas.microsoft.com/office/powerpoint/2010/main" val="28345546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7315200" cy="762000"/>
          </a:xfrm>
        </p:spPr>
        <p:txBody>
          <a:bodyPr rtlCol="0">
            <a:normAutofit/>
          </a:bodyPr>
          <a:lstStyle/>
          <a:p>
            <a:pPr algn="l" eaLnBrk="1" fontAlgn="auto" hangingPunct="1">
              <a:spcAft>
                <a:spcPts val="0"/>
              </a:spcAft>
              <a:defRPr/>
            </a:pPr>
            <a:r>
              <a:rPr lang="en-US" sz="2400" b="1" dirty="0" smtClean="0">
                <a:solidFill>
                  <a:schemeClr val="bg1"/>
                </a:solidFill>
                <a:latin typeface="Arial" pitchFamily="34" charset="0"/>
                <a:cs typeface="Arial" pitchFamily="34" charset="0"/>
              </a:rPr>
              <a:t>Clean Coalition Vision = DG+DR+ES+EV+MC2</a:t>
            </a:r>
            <a:endParaRPr lang="en-US" sz="2400" b="1" dirty="0">
              <a:solidFill>
                <a:schemeClr val="bg1"/>
              </a:solidFill>
              <a:latin typeface="Arial" pitchFamily="34" charset="0"/>
              <a:cs typeface="Arial" pitchFamily="34" charset="0"/>
            </a:endParaRPr>
          </a:p>
        </p:txBody>
      </p:sp>
      <p:pic>
        <p:nvPicPr>
          <p:cNvPr id="24579" name="Content Placeholder 21"/>
          <p:cNvPicPr>
            <a:picLocks noGrp="1" noChangeAspect="1"/>
          </p:cNvPicPr>
          <p:nvPr>
            <p:ph idx="4294967295"/>
          </p:nvPr>
        </p:nvPicPr>
        <p:blipFill>
          <a:blip r:embed="rId3"/>
          <a:srcRect/>
          <a:stretch>
            <a:fillRect/>
          </a:stretch>
        </p:blipFill>
        <p:spPr>
          <a:xfrm>
            <a:off x="762000" y="762000"/>
            <a:ext cx="7772400" cy="5700713"/>
          </a:xfrm>
        </p:spPr>
      </p:pic>
      <p:cxnSp>
        <p:nvCxnSpPr>
          <p:cNvPr id="24" name="Straight Arrow Connector 23"/>
          <p:cNvCxnSpPr/>
          <p:nvPr/>
        </p:nvCxnSpPr>
        <p:spPr>
          <a:xfrm flipH="1" flipV="1">
            <a:off x="6934200" y="4648200"/>
            <a:ext cx="76200" cy="4572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019800" y="2514600"/>
            <a:ext cx="533400" cy="6858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CLEAN Avoids Hidden Transmission Costs</a:t>
            </a:r>
            <a:endParaRPr lang="en-US" dirty="0"/>
          </a:p>
        </p:txBody>
      </p:sp>
      <p:sp>
        <p:nvSpPr>
          <p:cNvPr id="2" name="TextBox 1"/>
          <p:cNvSpPr txBox="1"/>
          <p:nvPr/>
        </p:nvSpPr>
        <p:spPr>
          <a:xfrm>
            <a:off x="7332133" y="6271426"/>
            <a:ext cx="1828800" cy="246221"/>
          </a:xfrm>
          <a:prstGeom prst="rect">
            <a:avLst/>
          </a:prstGeom>
          <a:noFill/>
        </p:spPr>
        <p:txBody>
          <a:bodyPr wrap="square" rtlCol="0">
            <a:spAutoFit/>
          </a:bodyPr>
          <a:lstStyle/>
          <a:p>
            <a:r>
              <a:rPr lang="en-US" sz="1000" dirty="0" smtClean="0"/>
              <a:t>Source: Palo Alto Utilities</a:t>
            </a:r>
            <a:endParaRPr lang="en-US" sz="1000" dirty="0"/>
          </a:p>
        </p:txBody>
      </p:sp>
      <p:graphicFrame>
        <p:nvGraphicFramePr>
          <p:cNvPr id="8" name="Chart 7"/>
          <p:cNvGraphicFramePr>
            <a:graphicFrameLocks/>
          </p:cNvGraphicFramePr>
          <p:nvPr>
            <p:extLst>
              <p:ext uri="{D42A27DB-BD31-4B8C-83A1-F6EECF244321}">
                <p14:modId xmlns:p14="http://schemas.microsoft.com/office/powerpoint/2010/main" val="1511177706"/>
              </p:ext>
            </p:extLst>
          </p:nvPr>
        </p:nvGraphicFramePr>
        <p:xfrm>
          <a:off x="228600" y="914400"/>
          <a:ext cx="8305800" cy="548013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633113" y="1066800"/>
            <a:ext cx="3276600" cy="1754326"/>
          </a:xfrm>
          <a:prstGeom prst="rect">
            <a:avLst/>
          </a:prstGeom>
          <a:noFill/>
        </p:spPr>
        <p:txBody>
          <a:bodyPr wrap="square" rtlCol="0">
            <a:spAutoFit/>
          </a:bodyPr>
          <a:lstStyle/>
          <a:p>
            <a:r>
              <a:rPr lang="en-US" i="1" dirty="0" smtClean="0"/>
              <a:t>“Palo Alto CLEAN will expand clean local energy production while only increasing the average utility bill by a penny per month”  -- </a:t>
            </a:r>
            <a:r>
              <a:rPr lang="en-US" dirty="0" err="1" smtClean="0"/>
              <a:t>Yiaway</a:t>
            </a:r>
            <a:r>
              <a:rPr lang="en-US" dirty="0" smtClean="0"/>
              <a:t> </a:t>
            </a:r>
            <a:r>
              <a:rPr lang="en-US" dirty="0" err="1" smtClean="0"/>
              <a:t>Yeh</a:t>
            </a:r>
            <a:r>
              <a:rPr lang="en-US" dirty="0" smtClean="0"/>
              <a:t>, Mayor of Palo Alto</a:t>
            </a:r>
            <a:endParaRPr lang="en-US" dirty="0"/>
          </a:p>
        </p:txBody>
      </p:sp>
    </p:spTree>
    <p:extLst>
      <p:ext uri="{BB962C8B-B14F-4D97-AF65-F5344CB8AC3E}">
        <p14:creationId xmlns:p14="http://schemas.microsoft.com/office/powerpoint/2010/main" val="1825355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6" name="Picture 14"/>
          <p:cNvPicPr>
            <a:picLocks noChangeAspect="1" noChangeArrowheads="1"/>
          </p:cNvPicPr>
          <p:nvPr/>
        </p:nvPicPr>
        <p:blipFill>
          <a:blip r:embed="rId3"/>
          <a:srcRect/>
          <a:stretch>
            <a:fillRect/>
          </a:stretch>
        </p:blipFill>
        <p:spPr bwMode="auto">
          <a:xfrm>
            <a:off x="3092450" y="2360613"/>
            <a:ext cx="5894388" cy="3987800"/>
          </a:xfrm>
          <a:prstGeom prst="rect">
            <a:avLst/>
          </a:prstGeom>
          <a:noFill/>
          <a:ln w="9525">
            <a:noFill/>
            <a:miter lim="800000"/>
            <a:headEnd/>
            <a:tailEnd/>
          </a:ln>
          <a:effectLst/>
        </p:spPr>
      </p:pic>
      <p:sp>
        <p:nvSpPr>
          <p:cNvPr id="28673" name="Title 1"/>
          <p:cNvSpPr>
            <a:spLocks noGrp="1"/>
          </p:cNvSpPr>
          <p:nvPr>
            <p:ph type="title"/>
          </p:nvPr>
        </p:nvSpPr>
        <p:spPr/>
        <p:txBody>
          <a:bodyPr>
            <a:normAutofit/>
          </a:bodyPr>
          <a:lstStyle/>
          <a:p>
            <a:pPr eaLnBrk="1" hangingPunct="1"/>
            <a:r>
              <a:rPr lang="en-US" dirty="0" smtClean="0">
                <a:latin typeface="Arial" charset="0"/>
                <a:cs typeface="Arial" charset="0"/>
              </a:rPr>
              <a:t>CLEAN Programs Stabilize Electricity Rates</a:t>
            </a:r>
          </a:p>
        </p:txBody>
      </p:sp>
      <p:sp>
        <p:nvSpPr>
          <p:cNvPr id="28674" name="Rectangle 2"/>
          <p:cNvSpPr txBox="1">
            <a:spLocks noChangeArrowheads="1"/>
          </p:cNvSpPr>
          <p:nvPr/>
        </p:nvSpPr>
        <p:spPr bwMode="auto">
          <a:xfrm>
            <a:off x="-152400" y="838200"/>
            <a:ext cx="9296400" cy="685800"/>
          </a:xfrm>
          <a:prstGeom prst="rect">
            <a:avLst/>
          </a:prstGeom>
          <a:noFill/>
          <a:ln w="9525">
            <a:noFill/>
            <a:miter lim="800000"/>
            <a:headEnd/>
            <a:tailEnd/>
          </a:ln>
        </p:spPr>
        <p:txBody>
          <a:bodyPr/>
          <a:lstStyle/>
          <a:p>
            <a:pPr marL="342900" indent="-342900" algn="ctr" defTabSz="914400">
              <a:spcBef>
                <a:spcPct val="20000"/>
              </a:spcBef>
            </a:pPr>
            <a:endParaRPr lang="en-US" sz="1600">
              <a:cs typeface="Arial" charset="0"/>
            </a:endParaRPr>
          </a:p>
        </p:txBody>
      </p:sp>
      <p:sp>
        <p:nvSpPr>
          <p:cNvPr id="28675" name="Rectangle 7"/>
          <p:cNvSpPr>
            <a:spLocks/>
          </p:cNvSpPr>
          <p:nvPr/>
        </p:nvSpPr>
        <p:spPr bwMode="auto">
          <a:xfrm>
            <a:off x="152400" y="990600"/>
            <a:ext cx="8839200" cy="5410200"/>
          </a:xfrm>
          <a:prstGeom prst="rect">
            <a:avLst/>
          </a:prstGeom>
          <a:noFill/>
          <a:ln w="9525">
            <a:noFill/>
            <a:miter lim="800000"/>
            <a:headEnd/>
            <a:tailEnd/>
          </a:ln>
        </p:spPr>
        <p:txBody>
          <a:bodyPr lIns="0" tIns="0" rIns="0" bIns="0"/>
          <a:lstStyle/>
          <a:p>
            <a:pPr marL="342900" indent="-342900">
              <a:spcBef>
                <a:spcPts val="600"/>
              </a:spcBef>
              <a:spcAft>
                <a:spcPts val="600"/>
              </a:spcAft>
              <a:buSzPct val="100000"/>
              <a:buFont typeface="Arial" charset="0"/>
              <a:buChar char="•"/>
            </a:pPr>
            <a:r>
              <a:rPr lang="en-US" sz="2200">
                <a:cs typeface="Arial" charset="0"/>
                <a:sym typeface="Arial" charset="0"/>
              </a:rPr>
              <a:t>May result in a small rate increase during initial years</a:t>
            </a:r>
            <a:r>
              <a:rPr lang="en-US" sz="2300">
                <a:cs typeface="Arial" charset="0"/>
                <a:sym typeface="Arial" charset="0"/>
              </a:rPr>
              <a:t> </a:t>
            </a:r>
            <a:r>
              <a:rPr lang="en-US" sz="2200">
                <a:cs typeface="Arial" charset="0"/>
                <a:sym typeface="Arial" charset="0"/>
              </a:rPr>
              <a:t/>
            </a:r>
            <a:br>
              <a:rPr lang="en-US" sz="2200">
                <a:cs typeface="Arial" charset="0"/>
                <a:sym typeface="Arial" charset="0"/>
              </a:rPr>
            </a:br>
            <a:r>
              <a:rPr lang="en-US">
                <a:cs typeface="Arial" charset="0"/>
                <a:sym typeface="Arial" charset="0"/>
              </a:rPr>
              <a:t>(e.g. Gainesville, Florida, achieved a 2,000% increase in deployed solar capacity with a rate increase of less than 1% during first 2.5 years of program)</a:t>
            </a:r>
          </a:p>
          <a:p>
            <a:pPr marL="342900" indent="-342900">
              <a:spcBef>
                <a:spcPts val="600"/>
              </a:spcBef>
              <a:spcAft>
                <a:spcPts val="600"/>
              </a:spcAft>
              <a:buSzPct val="100000"/>
              <a:buFont typeface="Arial" charset="0"/>
              <a:buChar char="•"/>
            </a:pPr>
            <a:r>
              <a:rPr lang="en-US" sz="2200">
                <a:cs typeface="Arial" charset="0"/>
                <a:sym typeface="Arial" charset="0"/>
              </a:rPr>
              <a:t>Protects communities from rising fossil fuel costs over time</a:t>
            </a:r>
          </a:p>
          <a:p>
            <a:pPr marL="342900" indent="-342900">
              <a:spcBef>
                <a:spcPts val="600"/>
              </a:spcBef>
              <a:spcAft>
                <a:spcPts val="600"/>
              </a:spcAft>
              <a:buSzPct val="100000"/>
              <a:buFont typeface="Arial" charset="0"/>
              <a:buChar char="•"/>
            </a:pPr>
            <a:endParaRPr lang="en-US" sz="2000">
              <a:cs typeface="Arial" charset="0"/>
              <a:sym typeface="Arial" charset="0"/>
            </a:endParaRPr>
          </a:p>
        </p:txBody>
      </p:sp>
      <p:sp>
        <p:nvSpPr>
          <p:cNvPr id="28677" name="Rectangle 3"/>
          <p:cNvSpPr>
            <a:spLocks noChangeArrowheads="1"/>
          </p:cNvSpPr>
          <p:nvPr/>
        </p:nvSpPr>
        <p:spPr bwMode="auto">
          <a:xfrm>
            <a:off x="6932613" y="6272213"/>
            <a:ext cx="2041525" cy="260350"/>
          </a:xfrm>
          <a:prstGeom prst="rect">
            <a:avLst/>
          </a:prstGeom>
          <a:noFill/>
          <a:ln w="9525">
            <a:noFill/>
            <a:miter lim="800000"/>
            <a:headEnd/>
            <a:tailEnd/>
          </a:ln>
        </p:spPr>
        <p:txBody>
          <a:bodyPr wrap="none">
            <a:spAutoFit/>
          </a:bodyPr>
          <a:lstStyle/>
          <a:p>
            <a:r>
              <a:rPr lang="en-US" sz="1100">
                <a:cs typeface="Arial" charset="0"/>
              </a:rPr>
              <a:t>Source: Clean Coalition, 2012</a:t>
            </a:r>
          </a:p>
        </p:txBody>
      </p:sp>
      <p:sp>
        <p:nvSpPr>
          <p:cNvPr id="37" name="TextBox 36"/>
          <p:cNvSpPr txBox="1"/>
          <p:nvPr/>
        </p:nvSpPr>
        <p:spPr>
          <a:xfrm>
            <a:off x="381000" y="3148013"/>
            <a:ext cx="2438400" cy="2030412"/>
          </a:xfrm>
          <a:prstGeom prst="rect">
            <a:avLst/>
          </a:prstGeom>
          <a:ln w="38100" cmpd="dbl">
            <a:solidFill>
              <a:srgbClr val="FF6600"/>
            </a:solidFill>
          </a:ln>
        </p:spPr>
        <p:style>
          <a:lnRef idx="2">
            <a:schemeClr val="accent4"/>
          </a:lnRef>
          <a:fillRef idx="1">
            <a:schemeClr val="lt1"/>
          </a:fillRef>
          <a:effectRef idx="0">
            <a:schemeClr val="accent4"/>
          </a:effectRef>
          <a:fontRef idx="minor">
            <a:schemeClr val="dk1"/>
          </a:fontRef>
        </p:style>
        <p:txBody>
          <a:bodyPr>
            <a:spAutoFit/>
          </a:bodyPr>
          <a:lstStyle/>
          <a:p>
            <a:pPr fontAlgn="auto">
              <a:spcBef>
                <a:spcPts val="0"/>
              </a:spcBef>
              <a:spcAft>
                <a:spcPts val="0"/>
              </a:spcAft>
              <a:defRPr/>
            </a:pPr>
            <a:r>
              <a:rPr lang="en-US" dirty="0">
                <a:latin typeface="Arial"/>
                <a:cs typeface="Arial"/>
              </a:rPr>
              <a:t>For this single 10 kW solar rooftop project in Colorado, </a:t>
            </a:r>
          </a:p>
          <a:p>
            <a:pPr fontAlgn="auto">
              <a:spcBef>
                <a:spcPts val="0"/>
              </a:spcBef>
              <a:spcAft>
                <a:spcPts val="0"/>
              </a:spcAft>
              <a:defRPr/>
            </a:pPr>
            <a:r>
              <a:rPr lang="en-US" dirty="0">
                <a:solidFill>
                  <a:srgbClr val="000000"/>
                </a:solidFill>
                <a:latin typeface="Arial"/>
                <a:cs typeface="Arial"/>
              </a:rPr>
              <a:t>avoided costs will rise above the CLEAN contract price within a few years</a:t>
            </a:r>
          </a:p>
        </p:txBody>
      </p:sp>
    </p:spTree>
    <p:extLst>
      <p:ext uri="{BB962C8B-B14F-4D97-AF65-F5344CB8AC3E}">
        <p14:creationId xmlns:p14="http://schemas.microsoft.com/office/powerpoint/2010/main" val="198865325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a:xfrm>
            <a:off x="0" y="0"/>
            <a:ext cx="7315200" cy="762000"/>
          </a:xfrm>
        </p:spPr>
        <p:txBody>
          <a:bodyPr/>
          <a:lstStyle/>
          <a:p>
            <a:pPr algn="l"/>
            <a:r>
              <a:rPr lang="en-US" sz="2400" b="1" dirty="0" smtClean="0">
                <a:solidFill>
                  <a:schemeClr val="bg1"/>
                </a:solidFill>
                <a:latin typeface="Arial" charset="0"/>
                <a:cs typeface="Arial" charset="0"/>
              </a:rPr>
              <a:t>Volumetric Price Adjustment (California SB 32)</a:t>
            </a:r>
          </a:p>
        </p:txBody>
      </p:sp>
      <p:sp>
        <p:nvSpPr>
          <p:cNvPr id="57347" name="Rectangle 2"/>
          <p:cNvSpPr txBox="1">
            <a:spLocks noChangeArrowheads="1"/>
          </p:cNvSpPr>
          <p:nvPr/>
        </p:nvSpPr>
        <p:spPr bwMode="auto">
          <a:xfrm>
            <a:off x="0" y="838200"/>
            <a:ext cx="9144000" cy="3581400"/>
          </a:xfrm>
          <a:prstGeom prst="rect">
            <a:avLst/>
          </a:prstGeom>
          <a:noFill/>
          <a:ln w="9525">
            <a:noFill/>
            <a:miter lim="800000"/>
            <a:headEnd/>
            <a:tailEnd/>
          </a:ln>
        </p:spPr>
        <p:txBody>
          <a:bodyPr/>
          <a:lstStyle/>
          <a:p>
            <a:pPr marL="342900" indent="-342900" algn="ctr" defTabSz="914400">
              <a:spcBef>
                <a:spcPct val="20000"/>
              </a:spcBef>
            </a:pPr>
            <a:endParaRPr lang="en-US" sz="1600" dirty="0">
              <a:latin typeface="Calibri" pitchFamily="34" charset="0"/>
              <a:cs typeface="Arial" charset="0"/>
            </a:endParaRPr>
          </a:p>
        </p:txBody>
      </p:sp>
      <p:sp>
        <p:nvSpPr>
          <p:cNvPr id="5" name="Content Placeholder 23"/>
          <p:cNvSpPr txBox="1">
            <a:spLocks/>
          </p:cNvSpPr>
          <p:nvPr/>
        </p:nvSpPr>
        <p:spPr>
          <a:xfrm>
            <a:off x="150813" y="863597"/>
            <a:ext cx="8610600" cy="5808133"/>
          </a:xfrm>
          <a:prstGeom prst="rect">
            <a:avLst/>
          </a:prstGeom>
        </p:spPr>
        <p:txBody>
          <a:bodyPr/>
          <a:lstStyle>
            <a:lvl1pPr marL="342900" indent="-342900" algn="l" rtl="0" eaLnBrk="1" fontAlgn="base" hangingPunct="1">
              <a:spcBef>
                <a:spcPct val="20000"/>
              </a:spcBef>
              <a:spcAft>
                <a:spcPct val="0"/>
              </a:spcAft>
              <a:buClr>
                <a:schemeClr val="tx1"/>
              </a:buClr>
              <a:buBlip>
                <a:blip r:embed="rId3"/>
              </a:buBlip>
              <a:defRPr sz="3200">
                <a:solidFill>
                  <a:srgbClr val="595959"/>
                </a:solidFill>
                <a:latin typeface="+mn-lt"/>
                <a:ea typeface="+mn-ea"/>
                <a:cs typeface="+mn-cs"/>
              </a:defRPr>
            </a:lvl1pPr>
            <a:lvl2pPr marL="742950" indent="-285750" algn="l" rtl="0" eaLnBrk="1" fontAlgn="base" hangingPunct="1">
              <a:spcBef>
                <a:spcPct val="20000"/>
              </a:spcBef>
              <a:spcAft>
                <a:spcPct val="0"/>
              </a:spcAft>
              <a:buClr>
                <a:srgbClr val="33CC33"/>
              </a:buClr>
              <a:buBlip>
                <a:blip r:embed="rId3"/>
              </a:buBlip>
              <a:defRPr sz="2800">
                <a:solidFill>
                  <a:srgbClr val="595959"/>
                </a:solidFill>
                <a:latin typeface="+mn-lt"/>
                <a:ea typeface="+mn-ea"/>
                <a:cs typeface="+mn-cs"/>
              </a:defRPr>
            </a:lvl2pPr>
            <a:lvl3pPr marL="1143000" indent="-228600" algn="l" rtl="0" eaLnBrk="1" fontAlgn="base" hangingPunct="1">
              <a:spcBef>
                <a:spcPct val="20000"/>
              </a:spcBef>
              <a:spcAft>
                <a:spcPct val="0"/>
              </a:spcAft>
              <a:buClr>
                <a:srgbClr val="66FF33"/>
              </a:buClr>
              <a:buBlip>
                <a:blip r:embed="rId3"/>
              </a:buBlip>
              <a:defRPr sz="2400">
                <a:solidFill>
                  <a:srgbClr val="595959"/>
                </a:solidFill>
                <a:latin typeface="+mn-lt"/>
                <a:ea typeface="+mn-ea"/>
                <a:cs typeface="+mn-cs"/>
              </a:defRPr>
            </a:lvl3pPr>
            <a:lvl4pPr marL="1600200" indent="-228600" algn="l" rtl="0" eaLnBrk="1" fontAlgn="base" hangingPunct="1">
              <a:spcBef>
                <a:spcPct val="20000"/>
              </a:spcBef>
              <a:spcAft>
                <a:spcPct val="0"/>
              </a:spcAft>
              <a:buBlip>
                <a:blip r:embed="rId3"/>
              </a:buBlip>
              <a:defRPr sz="2000">
                <a:solidFill>
                  <a:srgbClr val="595959"/>
                </a:solidFill>
                <a:latin typeface="+mn-lt"/>
                <a:ea typeface="+mn-ea"/>
                <a:cs typeface="+mn-cs"/>
              </a:defRPr>
            </a:lvl4pPr>
            <a:lvl5pPr marL="2057400" indent="-228600" algn="l" rtl="0" eaLnBrk="1" fontAlgn="base" hangingPunct="1">
              <a:spcBef>
                <a:spcPct val="20000"/>
              </a:spcBef>
              <a:spcAft>
                <a:spcPct val="0"/>
              </a:spcAft>
              <a:buBlip>
                <a:blip r:embed="rId3"/>
              </a:buBlip>
              <a:defRPr sz="2000">
                <a:solidFill>
                  <a:srgbClr val="595959"/>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defRPr/>
            </a:pPr>
            <a:r>
              <a:rPr lang="en-US" sz="2200" dirty="0" smtClean="0">
                <a:solidFill>
                  <a:srgbClr val="000000"/>
                </a:solidFill>
                <a:latin typeface="Arial"/>
                <a:cs typeface="Arial"/>
              </a:rPr>
              <a:t>Volumetric Price Adjustment (VPA) automatically adjusts the fixed CLEAN Contracts </a:t>
            </a:r>
            <a:r>
              <a:rPr lang="en-US" sz="2200" dirty="0">
                <a:solidFill>
                  <a:srgbClr val="000000"/>
                </a:solidFill>
                <a:latin typeface="Arial"/>
                <a:cs typeface="Arial"/>
              </a:rPr>
              <a:t>price </a:t>
            </a:r>
            <a:r>
              <a:rPr lang="en-US" sz="2200" dirty="0" smtClean="0">
                <a:solidFill>
                  <a:srgbClr val="000000"/>
                </a:solidFill>
                <a:latin typeface="Arial"/>
                <a:cs typeface="Arial"/>
              </a:rPr>
              <a:t>as </a:t>
            </a:r>
            <a:r>
              <a:rPr lang="en-US" sz="2200" dirty="0">
                <a:solidFill>
                  <a:srgbClr val="000000"/>
                </a:solidFill>
                <a:latin typeface="Arial"/>
                <a:cs typeface="Arial"/>
              </a:rPr>
              <a:t>the market responds to the </a:t>
            </a:r>
            <a:r>
              <a:rPr lang="en-US" sz="2200" dirty="0" smtClean="0">
                <a:solidFill>
                  <a:srgbClr val="000000"/>
                </a:solidFill>
                <a:latin typeface="Arial"/>
                <a:cs typeface="Arial"/>
              </a:rPr>
              <a:t>program.</a:t>
            </a:r>
            <a:endParaRPr lang="en-US" sz="2200" dirty="0">
              <a:solidFill>
                <a:srgbClr val="000000"/>
              </a:solidFill>
              <a:latin typeface="Arial"/>
              <a:cs typeface="Arial"/>
            </a:endParaRPr>
          </a:p>
          <a:p>
            <a:pPr>
              <a:defRPr/>
            </a:pPr>
            <a:endParaRPr lang="en-US" sz="800" dirty="0" smtClean="0">
              <a:solidFill>
                <a:srgbClr val="000000"/>
              </a:solidFill>
              <a:latin typeface="Arial"/>
              <a:cs typeface="Arial"/>
            </a:endParaRPr>
          </a:p>
          <a:p>
            <a:pPr>
              <a:defRPr/>
            </a:pPr>
            <a:r>
              <a:rPr lang="en-US" sz="2200" dirty="0" smtClean="0">
                <a:solidFill>
                  <a:schemeClr val="tx1"/>
                </a:solidFill>
                <a:latin typeface="Arial"/>
                <a:cs typeface="Arial"/>
              </a:rPr>
              <a:t>To </a:t>
            </a:r>
            <a:r>
              <a:rPr lang="en-US" sz="2200" dirty="0">
                <a:solidFill>
                  <a:schemeClr val="tx1"/>
                </a:solidFill>
                <a:latin typeface="Arial"/>
                <a:cs typeface="Arial"/>
              </a:rPr>
              <a:t>implement a VPA, program </a:t>
            </a:r>
            <a:r>
              <a:rPr lang="en-US" sz="2200" dirty="0" smtClean="0">
                <a:solidFill>
                  <a:schemeClr val="tx1"/>
                </a:solidFill>
                <a:latin typeface="Arial"/>
                <a:cs typeface="Arial"/>
              </a:rPr>
              <a:t>designers determine: </a:t>
            </a:r>
          </a:p>
          <a:p>
            <a:pPr lvl="1">
              <a:defRPr/>
            </a:pPr>
            <a:r>
              <a:rPr lang="en-US" sz="2000" dirty="0">
                <a:solidFill>
                  <a:schemeClr val="tx1"/>
                </a:solidFill>
                <a:latin typeface="Arial"/>
                <a:cs typeface="Arial"/>
              </a:rPr>
              <a:t>B</a:t>
            </a:r>
            <a:r>
              <a:rPr lang="en-US" sz="2000" dirty="0" smtClean="0">
                <a:solidFill>
                  <a:schemeClr val="tx1"/>
                </a:solidFill>
                <a:latin typeface="Arial"/>
                <a:cs typeface="Arial"/>
              </a:rPr>
              <a:t>uckets </a:t>
            </a:r>
            <a:r>
              <a:rPr lang="en-US" sz="2000" dirty="0">
                <a:solidFill>
                  <a:schemeClr val="tx1"/>
                </a:solidFill>
                <a:latin typeface="Arial"/>
                <a:cs typeface="Arial"/>
              </a:rPr>
              <a:t>of capacity for assessing market </a:t>
            </a:r>
            <a:r>
              <a:rPr lang="en-US" sz="2000" dirty="0" smtClean="0">
                <a:solidFill>
                  <a:schemeClr val="tx1"/>
                </a:solidFill>
                <a:latin typeface="Arial"/>
                <a:cs typeface="Arial"/>
              </a:rPr>
              <a:t>response</a:t>
            </a:r>
            <a:endParaRPr lang="en-US" sz="2000" dirty="0">
              <a:solidFill>
                <a:schemeClr val="tx1"/>
              </a:solidFill>
              <a:latin typeface="Arial"/>
              <a:cs typeface="Arial"/>
            </a:endParaRPr>
          </a:p>
          <a:p>
            <a:pPr lvl="1">
              <a:defRPr/>
            </a:pPr>
            <a:r>
              <a:rPr lang="en-US" sz="2000" dirty="0">
                <a:solidFill>
                  <a:schemeClr val="tx1"/>
                </a:solidFill>
                <a:latin typeface="Arial"/>
                <a:cs typeface="Arial"/>
              </a:rPr>
              <a:t>M</a:t>
            </a:r>
            <a:r>
              <a:rPr lang="en-US" sz="2000" dirty="0" smtClean="0">
                <a:solidFill>
                  <a:schemeClr val="tx1"/>
                </a:solidFill>
                <a:latin typeface="Arial"/>
                <a:cs typeface="Arial"/>
              </a:rPr>
              <a:t>agnitude </a:t>
            </a:r>
            <a:r>
              <a:rPr lang="en-US" sz="2000" dirty="0">
                <a:solidFill>
                  <a:schemeClr val="tx1"/>
                </a:solidFill>
                <a:latin typeface="Arial"/>
                <a:cs typeface="Arial"/>
              </a:rPr>
              <a:t>of price adjustments (up and down</a:t>
            </a:r>
            <a:r>
              <a:rPr lang="en-US" sz="2000" dirty="0" smtClean="0">
                <a:solidFill>
                  <a:schemeClr val="tx1"/>
                </a:solidFill>
                <a:latin typeface="Arial"/>
                <a:cs typeface="Arial"/>
              </a:rPr>
              <a:t>)</a:t>
            </a:r>
            <a:endParaRPr lang="en-US" sz="2000" dirty="0">
              <a:solidFill>
                <a:schemeClr val="tx1"/>
              </a:solidFill>
              <a:latin typeface="Arial"/>
              <a:cs typeface="Arial"/>
            </a:endParaRPr>
          </a:p>
          <a:p>
            <a:pPr lvl="1">
              <a:defRPr/>
            </a:pPr>
            <a:r>
              <a:rPr lang="en-US" sz="2000" dirty="0">
                <a:solidFill>
                  <a:schemeClr val="tx1"/>
                </a:solidFill>
                <a:latin typeface="Arial"/>
                <a:cs typeface="Arial"/>
              </a:rPr>
              <a:t>L</a:t>
            </a:r>
            <a:r>
              <a:rPr lang="en-US" sz="2000" dirty="0" smtClean="0">
                <a:solidFill>
                  <a:schemeClr val="tx1"/>
                </a:solidFill>
                <a:latin typeface="Arial"/>
                <a:cs typeface="Arial"/>
              </a:rPr>
              <a:t>ength </a:t>
            </a:r>
            <a:r>
              <a:rPr lang="en-US" sz="2000" dirty="0">
                <a:solidFill>
                  <a:schemeClr val="tx1"/>
                </a:solidFill>
                <a:latin typeface="Arial"/>
                <a:cs typeface="Arial"/>
              </a:rPr>
              <a:t>of the waiting periods to gauge market response before the price is </a:t>
            </a:r>
            <a:r>
              <a:rPr lang="en-US" sz="2000" dirty="0" smtClean="0">
                <a:solidFill>
                  <a:schemeClr val="tx1"/>
                </a:solidFill>
                <a:latin typeface="Arial"/>
                <a:cs typeface="Arial"/>
              </a:rPr>
              <a:t>adjusted</a:t>
            </a:r>
          </a:p>
          <a:p>
            <a:pPr lvl="1">
              <a:defRPr/>
            </a:pPr>
            <a:endParaRPr lang="en-US" sz="800" dirty="0" smtClean="0">
              <a:solidFill>
                <a:schemeClr val="tx1"/>
              </a:solidFill>
              <a:latin typeface="Arial"/>
              <a:cs typeface="Arial"/>
            </a:endParaRPr>
          </a:p>
          <a:p>
            <a:pPr>
              <a:defRPr/>
            </a:pPr>
            <a:r>
              <a:rPr lang="en-US" sz="2200" dirty="0">
                <a:solidFill>
                  <a:schemeClr val="tx1"/>
                </a:solidFill>
                <a:latin typeface="Arial"/>
                <a:cs typeface="Arial"/>
              </a:rPr>
              <a:t>For </a:t>
            </a:r>
            <a:r>
              <a:rPr lang="en-US" sz="2200" dirty="0" smtClean="0">
                <a:solidFill>
                  <a:schemeClr val="tx1"/>
                </a:solidFill>
                <a:latin typeface="Arial"/>
                <a:cs typeface="Arial"/>
              </a:rPr>
              <a:t>example</a:t>
            </a:r>
            <a:r>
              <a:rPr lang="en-US" sz="2200" dirty="0">
                <a:solidFill>
                  <a:schemeClr val="tx1"/>
                </a:solidFill>
                <a:latin typeface="Arial"/>
                <a:cs typeface="Arial"/>
              </a:rPr>
              <a:t>:</a:t>
            </a:r>
            <a:endParaRPr lang="en-US" sz="2200" dirty="0" smtClean="0">
              <a:solidFill>
                <a:schemeClr val="tx1"/>
              </a:solidFill>
              <a:latin typeface="Arial"/>
              <a:cs typeface="Arial"/>
            </a:endParaRPr>
          </a:p>
          <a:p>
            <a:pPr lvl="1">
              <a:defRPr/>
            </a:pPr>
            <a:r>
              <a:rPr lang="en-US" sz="2000" dirty="0" smtClean="0">
                <a:solidFill>
                  <a:schemeClr val="tx1"/>
                </a:solidFill>
                <a:latin typeface="Arial"/>
                <a:cs typeface="Arial"/>
              </a:rPr>
              <a:t>Start with first 20 </a:t>
            </a:r>
            <a:r>
              <a:rPr lang="en-US" sz="2000" dirty="0">
                <a:solidFill>
                  <a:schemeClr val="tx1"/>
                </a:solidFill>
                <a:latin typeface="Arial"/>
                <a:cs typeface="Arial"/>
              </a:rPr>
              <a:t>MW of capacity to contract </a:t>
            </a:r>
            <a:r>
              <a:rPr lang="en-US" sz="2000" dirty="0" smtClean="0">
                <a:solidFill>
                  <a:schemeClr val="tx1"/>
                </a:solidFill>
                <a:latin typeface="Arial"/>
                <a:cs typeface="Arial"/>
              </a:rPr>
              <a:t>at 16 cents/kWh.  </a:t>
            </a:r>
          </a:p>
          <a:p>
            <a:pPr lvl="1">
              <a:defRPr/>
            </a:pPr>
            <a:r>
              <a:rPr lang="en-US" sz="2000" dirty="0" smtClean="0">
                <a:solidFill>
                  <a:schemeClr val="tx1"/>
                </a:solidFill>
                <a:latin typeface="Arial"/>
                <a:cs typeface="Arial"/>
              </a:rPr>
              <a:t>If the first 20 </a:t>
            </a:r>
            <a:r>
              <a:rPr lang="en-US" sz="2000" dirty="0">
                <a:solidFill>
                  <a:schemeClr val="tx1"/>
                </a:solidFill>
                <a:latin typeface="Arial"/>
                <a:cs typeface="Arial"/>
              </a:rPr>
              <a:t>MW bucket </a:t>
            </a:r>
            <a:r>
              <a:rPr lang="en-US" sz="2000" dirty="0" smtClean="0">
                <a:solidFill>
                  <a:schemeClr val="tx1"/>
                </a:solidFill>
                <a:latin typeface="Arial"/>
                <a:cs typeface="Arial"/>
              </a:rPr>
              <a:t>is filled within 6 months, </a:t>
            </a:r>
            <a:r>
              <a:rPr lang="en-US" sz="2000" dirty="0">
                <a:solidFill>
                  <a:schemeClr val="tx1"/>
                </a:solidFill>
                <a:latin typeface="Arial"/>
                <a:cs typeface="Arial"/>
              </a:rPr>
              <a:t>then the </a:t>
            </a:r>
            <a:r>
              <a:rPr lang="en-US" sz="2000" dirty="0" smtClean="0">
                <a:solidFill>
                  <a:schemeClr val="tx1"/>
                </a:solidFill>
                <a:latin typeface="Arial"/>
                <a:cs typeface="Arial"/>
              </a:rPr>
              <a:t>next 20 MW bucket will contract at 15.5 cents/kWh</a:t>
            </a:r>
          </a:p>
          <a:p>
            <a:pPr lvl="1">
              <a:defRPr/>
            </a:pPr>
            <a:r>
              <a:rPr lang="en-US" sz="2000" dirty="0" smtClean="0">
                <a:solidFill>
                  <a:schemeClr val="tx1"/>
                </a:solidFill>
                <a:latin typeface="Arial"/>
                <a:cs typeface="Arial"/>
              </a:rPr>
              <a:t>However, if the first </a:t>
            </a:r>
            <a:r>
              <a:rPr lang="en-US" sz="2000" dirty="0">
                <a:solidFill>
                  <a:schemeClr val="tx1"/>
                </a:solidFill>
                <a:latin typeface="Arial"/>
                <a:cs typeface="Arial"/>
              </a:rPr>
              <a:t>2</a:t>
            </a:r>
            <a:r>
              <a:rPr lang="en-US" sz="2000" dirty="0" smtClean="0">
                <a:solidFill>
                  <a:schemeClr val="tx1"/>
                </a:solidFill>
                <a:latin typeface="Arial"/>
                <a:cs typeface="Arial"/>
              </a:rPr>
              <a:t>0 </a:t>
            </a:r>
            <a:r>
              <a:rPr lang="en-US" sz="2000" dirty="0">
                <a:solidFill>
                  <a:schemeClr val="tx1"/>
                </a:solidFill>
                <a:latin typeface="Arial"/>
                <a:cs typeface="Arial"/>
              </a:rPr>
              <a:t>MW of </a:t>
            </a:r>
            <a:r>
              <a:rPr lang="en-US" sz="2000" dirty="0" smtClean="0">
                <a:solidFill>
                  <a:schemeClr val="tx1"/>
                </a:solidFill>
                <a:latin typeface="Arial"/>
                <a:cs typeface="Arial"/>
              </a:rPr>
              <a:t>capacity is not filled within 9 months, then the contract price for that bucket will automatically rise to 16.5 cents/per kWh.</a:t>
            </a:r>
          </a:p>
        </p:txBody>
      </p:sp>
    </p:spTree>
    <p:extLst>
      <p:ext uri="{BB962C8B-B14F-4D97-AF65-F5344CB8AC3E}">
        <p14:creationId xmlns:p14="http://schemas.microsoft.com/office/powerpoint/2010/main" val="130486266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3"/>
          <p:cNvSpPr txBox="1">
            <a:spLocks/>
          </p:cNvSpPr>
          <p:nvPr/>
        </p:nvSpPr>
        <p:spPr>
          <a:xfrm>
            <a:off x="266700" y="762000"/>
            <a:ext cx="8610600" cy="5676900"/>
          </a:xfrm>
          <a:prstGeom prst="rect">
            <a:avLst/>
          </a:prstGeom>
        </p:spPr>
        <p:txBody>
          <a:bodyPr/>
          <a:lstStyle>
            <a:lvl1pPr marL="342900" indent="-342900" algn="l" rtl="0" eaLnBrk="1" fontAlgn="base" hangingPunct="1">
              <a:spcBef>
                <a:spcPct val="20000"/>
              </a:spcBef>
              <a:spcAft>
                <a:spcPct val="0"/>
              </a:spcAft>
              <a:buClr>
                <a:schemeClr val="tx1"/>
              </a:buClr>
              <a:buBlip>
                <a:blip r:embed="rId3"/>
              </a:buBlip>
              <a:defRPr sz="3200">
                <a:solidFill>
                  <a:srgbClr val="595959"/>
                </a:solidFill>
                <a:latin typeface="+mn-lt"/>
                <a:ea typeface="+mn-ea"/>
                <a:cs typeface="+mn-cs"/>
              </a:defRPr>
            </a:lvl1pPr>
            <a:lvl2pPr marL="742950" indent="-285750" algn="l" rtl="0" eaLnBrk="1" fontAlgn="base" hangingPunct="1">
              <a:spcBef>
                <a:spcPct val="20000"/>
              </a:spcBef>
              <a:spcAft>
                <a:spcPct val="0"/>
              </a:spcAft>
              <a:buClr>
                <a:srgbClr val="33CC33"/>
              </a:buClr>
              <a:buBlip>
                <a:blip r:embed="rId3"/>
              </a:buBlip>
              <a:defRPr sz="2800">
                <a:solidFill>
                  <a:srgbClr val="595959"/>
                </a:solidFill>
                <a:latin typeface="+mn-lt"/>
                <a:ea typeface="+mn-ea"/>
                <a:cs typeface="+mn-cs"/>
              </a:defRPr>
            </a:lvl2pPr>
            <a:lvl3pPr marL="1143000" indent="-228600" algn="l" rtl="0" eaLnBrk="1" fontAlgn="base" hangingPunct="1">
              <a:spcBef>
                <a:spcPct val="20000"/>
              </a:spcBef>
              <a:spcAft>
                <a:spcPct val="0"/>
              </a:spcAft>
              <a:buClr>
                <a:srgbClr val="66FF33"/>
              </a:buClr>
              <a:buBlip>
                <a:blip r:embed="rId3"/>
              </a:buBlip>
              <a:defRPr sz="2400">
                <a:solidFill>
                  <a:srgbClr val="595959"/>
                </a:solidFill>
                <a:latin typeface="+mn-lt"/>
                <a:ea typeface="+mn-ea"/>
                <a:cs typeface="+mn-cs"/>
              </a:defRPr>
            </a:lvl3pPr>
            <a:lvl4pPr marL="1600200" indent="-228600" algn="l" rtl="0" eaLnBrk="1" fontAlgn="base" hangingPunct="1">
              <a:spcBef>
                <a:spcPct val="20000"/>
              </a:spcBef>
              <a:spcAft>
                <a:spcPct val="0"/>
              </a:spcAft>
              <a:buBlip>
                <a:blip r:embed="rId3"/>
              </a:buBlip>
              <a:defRPr sz="2000">
                <a:solidFill>
                  <a:srgbClr val="595959"/>
                </a:solidFill>
                <a:latin typeface="+mn-lt"/>
                <a:ea typeface="+mn-ea"/>
                <a:cs typeface="+mn-cs"/>
              </a:defRPr>
            </a:lvl4pPr>
            <a:lvl5pPr marL="2057400" indent="-228600" algn="l" rtl="0" eaLnBrk="1" fontAlgn="base" hangingPunct="1">
              <a:spcBef>
                <a:spcPct val="20000"/>
              </a:spcBef>
              <a:spcAft>
                <a:spcPct val="0"/>
              </a:spcAft>
              <a:buBlip>
                <a:blip r:embed="rId3"/>
              </a:buBlip>
              <a:defRPr sz="2000">
                <a:solidFill>
                  <a:srgbClr val="595959"/>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400" dirty="0" smtClean="0">
                <a:solidFill>
                  <a:srgbClr val="535353"/>
                </a:solidFill>
              </a:rPr>
              <a:t>Project analysis assumptions</a:t>
            </a:r>
            <a:r>
              <a:rPr lang="en-US" sz="2000" dirty="0" smtClean="0">
                <a:solidFill>
                  <a:srgbClr val="535353"/>
                </a:solidFill>
              </a:rPr>
              <a:t>: </a:t>
            </a:r>
          </a:p>
          <a:p>
            <a:pPr marL="0" indent="0">
              <a:buNone/>
            </a:pPr>
            <a:endParaRPr lang="en-US" sz="2000" dirty="0">
              <a:solidFill>
                <a:srgbClr val="535353"/>
              </a:solidFill>
            </a:endParaRPr>
          </a:p>
        </p:txBody>
      </p:sp>
      <p:sp>
        <p:nvSpPr>
          <p:cNvPr id="5" name="Title 4"/>
          <p:cNvSpPr>
            <a:spLocks noGrp="1"/>
          </p:cNvSpPr>
          <p:nvPr>
            <p:ph type="title"/>
          </p:nvPr>
        </p:nvSpPr>
        <p:spPr/>
        <p:txBody>
          <a:bodyPr>
            <a:normAutofit/>
          </a:bodyPr>
          <a:lstStyle/>
          <a:p>
            <a:r>
              <a:rPr lang="en-US" sz="2800" dirty="0" smtClean="0"/>
              <a:t>PPA Comparative Price Sensitivity</a:t>
            </a:r>
            <a:endParaRPr lang="en-US" sz="2800" dirty="0"/>
          </a:p>
        </p:txBody>
      </p:sp>
      <p:sp>
        <p:nvSpPr>
          <p:cNvPr id="6" name="TextBox 5"/>
          <p:cNvSpPr txBox="1"/>
          <p:nvPr/>
        </p:nvSpPr>
        <p:spPr>
          <a:xfrm>
            <a:off x="600838" y="1624891"/>
            <a:ext cx="7879167" cy="4524316"/>
          </a:xfrm>
          <a:prstGeom prst="rect">
            <a:avLst/>
          </a:prstGeom>
          <a:noFill/>
        </p:spPr>
        <p:txBody>
          <a:bodyPr wrap="square" rtlCol="0">
            <a:spAutoFit/>
          </a:bodyPr>
          <a:lstStyle/>
          <a:p>
            <a:r>
              <a:rPr lang="en-US" dirty="0" smtClean="0"/>
              <a:t>1,000 MW rooftop  system </a:t>
            </a:r>
          </a:p>
          <a:p>
            <a:r>
              <a:rPr lang="en-US" dirty="0" smtClean="0"/>
              <a:t>$3.00/W total installed cost		$3,000,000</a:t>
            </a:r>
          </a:p>
          <a:p>
            <a:r>
              <a:rPr lang="en-US" dirty="0" smtClean="0"/>
              <a:t>Module 		$1.10/W			$1,100,000</a:t>
            </a:r>
          </a:p>
          <a:p>
            <a:r>
              <a:rPr lang="en-US" dirty="0" smtClean="0"/>
              <a:t>Inverters 		$0.23/W			$235,000</a:t>
            </a:r>
          </a:p>
          <a:p>
            <a:r>
              <a:rPr lang="en-US" dirty="0" smtClean="0"/>
              <a:t>BOS 			$0.40/W			$400,000</a:t>
            </a:r>
          </a:p>
          <a:p>
            <a:r>
              <a:rPr lang="en-US" dirty="0" smtClean="0"/>
              <a:t>Installation labor $0.40/W		$400,000</a:t>
            </a:r>
          </a:p>
          <a:p>
            <a:r>
              <a:rPr lang="en-US" dirty="0" smtClean="0"/>
              <a:t>Margin &amp; overhead $0.10/W		$100,000</a:t>
            </a:r>
          </a:p>
          <a:p>
            <a:r>
              <a:rPr lang="en-US" dirty="0" smtClean="0"/>
              <a:t>Engineering 		6%			$134,000	</a:t>
            </a:r>
          </a:p>
          <a:p>
            <a:r>
              <a:rPr lang="en-US" dirty="0" smtClean="0"/>
              <a:t>Grid interconnection 10%		$223,000</a:t>
            </a:r>
          </a:p>
          <a:p>
            <a:r>
              <a:rPr lang="en-US" dirty="0"/>
              <a:t>Transactional costs 10</a:t>
            </a:r>
            <a:r>
              <a:rPr lang="en-US" dirty="0" smtClean="0"/>
              <a:t>%			$223,000</a:t>
            </a:r>
          </a:p>
          <a:p>
            <a:r>
              <a:rPr lang="en-US" dirty="0" smtClean="0"/>
              <a:t>Sales tax			8.5%			$190,000</a:t>
            </a:r>
          </a:p>
          <a:p>
            <a:endParaRPr lang="en-US" dirty="0"/>
          </a:p>
          <a:p>
            <a:r>
              <a:rPr lang="en-US" dirty="0" smtClean="0"/>
              <a:t>ITC &amp; 5 year MACRS</a:t>
            </a:r>
          </a:p>
          <a:p>
            <a:r>
              <a:rPr lang="en-US" dirty="0" smtClean="0"/>
              <a:t>Financed loan	(50% debt fraction)	$1,500,000</a:t>
            </a:r>
          </a:p>
          <a:p>
            <a:r>
              <a:rPr lang="en-US" dirty="0" smtClean="0"/>
              <a:t>Nominal Discount Rate 7.1%</a:t>
            </a:r>
            <a:endParaRPr lang="en-US" dirty="0"/>
          </a:p>
          <a:p>
            <a:endParaRPr lang="en-US" dirty="0"/>
          </a:p>
        </p:txBody>
      </p:sp>
      <p:pic>
        <p:nvPicPr>
          <p:cNvPr id="2" name="Picture 1"/>
          <p:cNvPicPr>
            <a:picLocks noChangeAspect="1"/>
          </p:cNvPicPr>
          <p:nvPr/>
        </p:nvPicPr>
        <p:blipFill>
          <a:blip r:embed="rId4"/>
          <a:stretch>
            <a:fillRect/>
          </a:stretch>
        </p:blipFill>
        <p:spPr>
          <a:xfrm>
            <a:off x="4970566" y="1624891"/>
            <a:ext cx="4026835" cy="4546600"/>
          </a:xfrm>
          <a:prstGeom prst="rect">
            <a:avLst/>
          </a:prstGeom>
        </p:spPr>
      </p:pic>
    </p:spTree>
    <p:extLst>
      <p:ext uri="{BB962C8B-B14F-4D97-AF65-F5344CB8AC3E}">
        <p14:creationId xmlns:p14="http://schemas.microsoft.com/office/powerpoint/2010/main" val="399540677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reeform 1"/>
          <p:cNvSpPr>
            <a:spLocks/>
          </p:cNvSpPr>
          <p:nvPr/>
        </p:nvSpPr>
        <p:spPr bwMode="auto">
          <a:xfrm>
            <a:off x="1087190" y="1855143"/>
            <a:ext cx="7524378" cy="1509117"/>
          </a:xfrm>
          <a:custGeom>
            <a:avLst/>
            <a:gdLst>
              <a:gd name="T0" fmla="*/ 0 w 21600"/>
              <a:gd name="T1" fmla="+- 0 16126 7663"/>
              <a:gd name="T2" fmla="*/ 16126 h 10896"/>
              <a:gd name="T3" fmla="*/ 6798 w 21600"/>
              <a:gd name="T4" fmla="+- 0 16126 7663"/>
              <a:gd name="T5" fmla="*/ 16126 h 10896"/>
              <a:gd name="T6" fmla="*/ 21600 w 21600"/>
              <a:gd name="T7" fmla="+- 0 16496 7663"/>
              <a:gd name="T8" fmla="*/ 16496 h 10896"/>
            </a:gdLst>
            <a:ahLst/>
            <a:cxnLst>
              <a:cxn ang="0">
                <a:pos x="T0" y="T2"/>
              </a:cxn>
              <a:cxn ang="0">
                <a:pos x="T3" y="T5"/>
              </a:cxn>
              <a:cxn ang="0">
                <a:pos x="T6" y="T8"/>
              </a:cxn>
            </a:cxnLst>
            <a:rect l="0" t="0" r="r" b="b"/>
            <a:pathLst>
              <a:path w="21600" h="10896">
                <a:moveTo>
                  <a:pt x="0" y="8463"/>
                </a:moveTo>
                <a:cubicBezTo>
                  <a:pt x="0" y="8463"/>
                  <a:pt x="2649" y="13937"/>
                  <a:pt x="6798" y="8463"/>
                </a:cubicBezTo>
                <a:cubicBezTo>
                  <a:pt x="10947" y="2989"/>
                  <a:pt x="14155" y="-7663"/>
                  <a:pt x="21600" y="8833"/>
                </a:cubicBezTo>
              </a:path>
            </a:pathLst>
          </a:custGeom>
          <a:noFill/>
          <a:ln w="127000" cap="flat">
            <a:solidFill>
              <a:srgbClr val="B98156">
                <a:alpha val="20000"/>
              </a:srgb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3" name="Group 5"/>
          <p:cNvGrpSpPr>
            <a:grpSpLocks/>
          </p:cNvGrpSpPr>
          <p:nvPr/>
        </p:nvGrpSpPr>
        <p:grpSpPr bwMode="auto">
          <a:xfrm>
            <a:off x="1115" y="1205508"/>
            <a:ext cx="6894836" cy="5377906"/>
            <a:chOff x="170" y="64"/>
            <a:chExt cx="6177" cy="4818"/>
          </a:xfrm>
        </p:grpSpPr>
        <p:sp>
          <p:nvSpPr>
            <p:cNvPr id="29699" name="AutoShape 3"/>
            <p:cNvSpPr>
              <a:spLocks/>
            </p:cNvSpPr>
            <p:nvPr/>
          </p:nvSpPr>
          <p:spPr bwMode="auto">
            <a:xfrm>
              <a:off x="2867" y="3882"/>
              <a:ext cx="3480" cy="1000"/>
            </a:xfrm>
            <a:custGeom>
              <a:avLst/>
              <a:gdLst/>
              <a:ahLst/>
              <a:cxnLst/>
              <a:rect l="0" t="0" r="r" b="b"/>
              <a:pathLst>
                <a:path w="21565" h="21179">
                  <a:moveTo>
                    <a:pt x="0" y="0"/>
                  </a:moveTo>
                  <a:lnTo>
                    <a:pt x="21565" y="421"/>
                  </a:lnTo>
                  <a:lnTo>
                    <a:pt x="21600" y="21600"/>
                  </a:lnTo>
                  <a:lnTo>
                    <a:pt x="35" y="21179"/>
                  </a:lnTo>
                  <a:close/>
                  <a:moveTo>
                    <a:pt x="0" y="0"/>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200" dirty="0">
                  <a:solidFill>
                    <a:srgbClr val="595959"/>
                  </a:solidFill>
                  <a:ea typeface="ＭＳ Ｐゴシック" charset="0"/>
                  <a:cs typeface="Gill Sans Light" charset="0"/>
                </a:rPr>
                <a:t>Time of day</a:t>
              </a:r>
            </a:p>
          </p:txBody>
        </p:sp>
        <p:sp>
          <p:nvSpPr>
            <p:cNvPr id="29700" name="Rectangle 4"/>
            <p:cNvSpPr>
              <a:spLocks/>
            </p:cNvSpPr>
            <p:nvPr/>
          </p:nvSpPr>
          <p:spPr bwMode="auto">
            <a:xfrm rot="16200000">
              <a:off x="-442" y="676"/>
              <a:ext cx="1679"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200" dirty="0" err="1">
                  <a:solidFill>
                    <a:schemeClr val="tx2">
                      <a:lumMod val="65000"/>
                      <a:lumOff val="35000"/>
                    </a:schemeClr>
                  </a:solidFill>
                  <a:ea typeface="ＭＳ Ｐゴシック" charset="0"/>
                  <a:cs typeface="Gill Sans Light" charset="0"/>
                </a:rPr>
                <a:t>GW</a:t>
              </a:r>
              <a:endParaRPr lang="en-US" sz="3200" dirty="0">
                <a:solidFill>
                  <a:schemeClr val="tx2">
                    <a:lumMod val="65000"/>
                    <a:lumOff val="35000"/>
                  </a:schemeClr>
                </a:solidFill>
                <a:ea typeface="ＭＳ Ｐゴシック" charset="0"/>
                <a:cs typeface="Gill Sans Light" charset="0"/>
              </a:endParaRPr>
            </a:p>
          </p:txBody>
        </p:sp>
      </p:grpSp>
      <p:sp>
        <p:nvSpPr>
          <p:cNvPr id="29702" name="Rectangle 6"/>
          <p:cNvSpPr>
            <a:spLocks/>
          </p:cNvSpPr>
          <p:nvPr/>
        </p:nvSpPr>
        <p:spPr bwMode="auto">
          <a:xfrm>
            <a:off x="4709294" y="1945556"/>
            <a:ext cx="3937992" cy="3125391"/>
          </a:xfrm>
          <a:prstGeom prst="rect">
            <a:avLst/>
          </a:prstGeom>
          <a:solidFill>
            <a:srgbClr val="DFE2E6"/>
          </a:solidFill>
          <a:ln w="38100" cap="flat">
            <a:solidFill>
              <a:srgbClr val="001445"/>
            </a:solidFill>
            <a:prstDash val="solid"/>
            <a:miter lim="800000"/>
            <a:headEnd type="none" w="med" len="med"/>
            <a:tailEnd type="none" w="med" len="med"/>
          </a:ln>
        </p:spPr>
        <p:txBody>
          <a:bodyPr lIns="0" tIns="0" rIns="0" bIns="0"/>
          <a:lstStyle/>
          <a:p>
            <a:endParaRPr lang="en-US"/>
          </a:p>
        </p:txBody>
      </p:sp>
      <p:grpSp>
        <p:nvGrpSpPr>
          <p:cNvPr id="4" name="Group 13"/>
          <p:cNvGrpSpPr>
            <a:grpSpLocks/>
          </p:cNvGrpSpPr>
          <p:nvPr/>
        </p:nvGrpSpPr>
        <p:grpSpPr bwMode="auto">
          <a:xfrm>
            <a:off x="4722689" y="2019226"/>
            <a:ext cx="3925714" cy="2662163"/>
            <a:chOff x="0" y="0"/>
            <a:chExt cx="3517" cy="2385"/>
          </a:xfrm>
        </p:grpSpPr>
        <p:sp>
          <p:nvSpPr>
            <p:cNvPr id="29703" name="Freeform 7"/>
            <p:cNvSpPr>
              <a:spLocks/>
            </p:cNvSpPr>
            <p:nvPr/>
          </p:nvSpPr>
          <p:spPr bwMode="auto">
            <a:xfrm>
              <a:off x="0" y="952"/>
              <a:ext cx="661" cy="1433"/>
            </a:xfrm>
            <a:custGeom>
              <a:avLst/>
              <a:gdLst>
                <a:gd name="T0" fmla="*/ 0 w 21600"/>
                <a:gd name="T1" fmla="*/ 21600 h 21600"/>
                <a:gd name="T2" fmla="*/ 3600 w 21600"/>
                <a:gd name="T3" fmla="*/ 6785 h 21600"/>
                <a:gd name="T4" fmla="*/ 6000 w 21600"/>
                <a:gd name="T5" fmla="*/ 10938 h 21600"/>
                <a:gd name="T6" fmla="*/ 7800 w 21600"/>
                <a:gd name="T7" fmla="*/ 3600 h 21600"/>
                <a:gd name="T8" fmla="*/ 9300 w 21600"/>
                <a:gd name="T9" fmla="*/ 5538 h 21600"/>
                <a:gd name="T10" fmla="*/ 10200 w 21600"/>
                <a:gd name="T11" fmla="*/ 0 h 21600"/>
                <a:gd name="T12" fmla="*/ 13500 w 21600"/>
                <a:gd name="T13" fmla="*/ 8169 h 21600"/>
                <a:gd name="T14" fmla="*/ 14700 w 21600"/>
                <a:gd name="T15" fmla="*/ 2492 h 21600"/>
                <a:gd name="T16" fmla="*/ 21600 w 21600"/>
                <a:gd name="T17" fmla="*/ 15923 h 21600"/>
                <a:gd name="T18" fmla="*/ 0 w 21600"/>
                <a:gd name="T19" fmla="*/ 21600 h 21600"/>
                <a:gd name="T20" fmla="*/ 0 w 21600"/>
                <a:gd name="T21"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0" y="21600"/>
                  </a:moveTo>
                  <a:lnTo>
                    <a:pt x="3600" y="6785"/>
                  </a:lnTo>
                  <a:lnTo>
                    <a:pt x="6000" y="10938"/>
                  </a:lnTo>
                  <a:lnTo>
                    <a:pt x="7800" y="3600"/>
                  </a:lnTo>
                  <a:lnTo>
                    <a:pt x="9300" y="5538"/>
                  </a:lnTo>
                  <a:lnTo>
                    <a:pt x="10200" y="0"/>
                  </a:lnTo>
                  <a:lnTo>
                    <a:pt x="13500" y="8169"/>
                  </a:lnTo>
                  <a:lnTo>
                    <a:pt x="14700" y="2492"/>
                  </a:lnTo>
                  <a:lnTo>
                    <a:pt x="21600" y="15923"/>
                  </a:lnTo>
                  <a:lnTo>
                    <a:pt x="0" y="21600"/>
                  </a:lnTo>
                  <a:close/>
                  <a:moveTo>
                    <a:pt x="0" y="21600"/>
                  </a:moveTo>
                </a:path>
              </a:pathLst>
            </a:custGeom>
            <a:solidFill>
              <a:srgbClr val="FFA49F"/>
            </a:solidFill>
            <a:ln w="25400" cap="flat">
              <a:solidFill>
                <a:srgbClr val="490000"/>
              </a:solidFill>
              <a:prstDash val="solid"/>
              <a:miter lim="800000"/>
              <a:headEnd type="none" w="med" len="med"/>
              <a:tailEnd type="none" w="med" len="med"/>
            </a:ln>
          </p:spPr>
          <p:txBody>
            <a:bodyPr lIns="0" tIns="0" rIns="0" bIns="0"/>
            <a:lstStyle/>
            <a:p>
              <a:endParaRPr lang="en-US"/>
            </a:p>
          </p:txBody>
        </p:sp>
        <p:sp>
          <p:nvSpPr>
            <p:cNvPr id="29704" name="Freeform 8"/>
            <p:cNvSpPr>
              <a:spLocks/>
            </p:cNvSpPr>
            <p:nvPr/>
          </p:nvSpPr>
          <p:spPr bwMode="auto">
            <a:xfrm>
              <a:off x="936" y="1478"/>
              <a:ext cx="120" cy="377"/>
            </a:xfrm>
            <a:custGeom>
              <a:avLst/>
              <a:gdLst>
                <a:gd name="T0" fmla="*/ 0 w 21600"/>
                <a:gd name="T1" fmla="*/ 21600 h 21600"/>
                <a:gd name="T2" fmla="*/ 1662 w 21600"/>
                <a:gd name="T3" fmla="*/ 0 h 21600"/>
                <a:gd name="T4" fmla="*/ 21600 w 21600"/>
                <a:gd name="T5" fmla="*/ 18439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1662" y="0"/>
                  </a:lnTo>
                  <a:lnTo>
                    <a:pt x="21600" y="18439"/>
                  </a:lnTo>
                  <a:lnTo>
                    <a:pt x="0" y="21600"/>
                  </a:lnTo>
                  <a:close/>
                  <a:moveTo>
                    <a:pt x="0" y="21600"/>
                  </a:moveTo>
                </a:path>
              </a:pathLst>
            </a:custGeom>
            <a:solidFill>
              <a:srgbClr val="FFA49F"/>
            </a:solidFill>
            <a:ln w="25400" cap="flat">
              <a:solidFill>
                <a:srgbClr val="490000"/>
              </a:solidFill>
              <a:prstDash val="solid"/>
              <a:miter lim="800000"/>
              <a:headEnd type="none" w="med" len="med"/>
              <a:tailEnd type="none" w="med" len="med"/>
            </a:ln>
          </p:spPr>
          <p:txBody>
            <a:bodyPr lIns="0" tIns="0" rIns="0" bIns="0"/>
            <a:lstStyle/>
            <a:p>
              <a:endParaRPr lang="en-US"/>
            </a:p>
          </p:txBody>
        </p:sp>
        <p:sp>
          <p:nvSpPr>
            <p:cNvPr id="29705" name="Freeform 9"/>
            <p:cNvSpPr>
              <a:spLocks/>
            </p:cNvSpPr>
            <p:nvPr/>
          </p:nvSpPr>
          <p:spPr bwMode="auto">
            <a:xfrm>
              <a:off x="1717" y="569"/>
              <a:ext cx="321" cy="854"/>
            </a:xfrm>
            <a:custGeom>
              <a:avLst/>
              <a:gdLst>
                <a:gd name="T0" fmla="*/ 0 w 21600"/>
                <a:gd name="T1" fmla="*/ 21600 h 21600"/>
                <a:gd name="T2" fmla="*/ 3086 w 21600"/>
                <a:gd name="T3" fmla="*/ 929 h 21600"/>
                <a:gd name="T4" fmla="*/ 9874 w 21600"/>
                <a:gd name="T5" fmla="*/ 5342 h 21600"/>
                <a:gd name="T6" fmla="*/ 12343 w 21600"/>
                <a:gd name="T7" fmla="*/ 0 h 21600"/>
                <a:gd name="T8" fmla="*/ 21600 w 21600"/>
                <a:gd name="T9" fmla="*/ 16723 h 21600"/>
                <a:gd name="T10" fmla="*/ 0 w 21600"/>
                <a:gd name="T11" fmla="*/ 21600 h 21600"/>
                <a:gd name="T12" fmla="*/ 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21600"/>
                  </a:moveTo>
                  <a:lnTo>
                    <a:pt x="3086" y="929"/>
                  </a:lnTo>
                  <a:lnTo>
                    <a:pt x="9874" y="5342"/>
                  </a:lnTo>
                  <a:lnTo>
                    <a:pt x="12343" y="0"/>
                  </a:lnTo>
                  <a:lnTo>
                    <a:pt x="21600" y="16723"/>
                  </a:lnTo>
                  <a:lnTo>
                    <a:pt x="0" y="21600"/>
                  </a:lnTo>
                  <a:close/>
                  <a:moveTo>
                    <a:pt x="0" y="21600"/>
                  </a:moveTo>
                </a:path>
              </a:pathLst>
            </a:custGeom>
            <a:solidFill>
              <a:srgbClr val="FFA49F"/>
            </a:solidFill>
            <a:ln w="25400" cap="flat">
              <a:solidFill>
                <a:srgbClr val="490000"/>
              </a:solidFill>
              <a:prstDash val="solid"/>
              <a:miter lim="800000"/>
              <a:headEnd type="none" w="med" len="med"/>
              <a:tailEnd type="none" w="med" len="med"/>
            </a:ln>
          </p:spPr>
          <p:txBody>
            <a:bodyPr lIns="0" tIns="0" rIns="0" bIns="0"/>
            <a:lstStyle/>
            <a:p>
              <a:endParaRPr lang="en-US"/>
            </a:p>
          </p:txBody>
        </p:sp>
        <p:sp>
          <p:nvSpPr>
            <p:cNvPr id="29706" name="Freeform 10"/>
            <p:cNvSpPr>
              <a:spLocks/>
            </p:cNvSpPr>
            <p:nvPr/>
          </p:nvSpPr>
          <p:spPr bwMode="auto">
            <a:xfrm>
              <a:off x="2461" y="550"/>
              <a:ext cx="349" cy="460"/>
            </a:xfrm>
            <a:custGeom>
              <a:avLst/>
              <a:gdLst>
                <a:gd name="T0" fmla="*/ 0 w 21600"/>
                <a:gd name="T1" fmla="*/ 21600 h 21600"/>
                <a:gd name="T2" fmla="*/ 2842 w 21600"/>
                <a:gd name="T3" fmla="*/ 0 h 21600"/>
                <a:gd name="T4" fmla="*/ 10232 w 21600"/>
                <a:gd name="T5" fmla="*/ 5625 h 21600"/>
                <a:gd name="T6" fmla="*/ 17053 w 21600"/>
                <a:gd name="T7" fmla="*/ 0 h 21600"/>
                <a:gd name="T8" fmla="*/ 21600 w 21600"/>
                <a:gd name="T9" fmla="*/ 12101 h 21600"/>
                <a:gd name="T10" fmla="*/ 0 w 21600"/>
                <a:gd name="T11" fmla="*/ 21600 h 21600"/>
                <a:gd name="T12" fmla="*/ 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21600"/>
                  </a:moveTo>
                  <a:lnTo>
                    <a:pt x="2842" y="0"/>
                  </a:lnTo>
                  <a:lnTo>
                    <a:pt x="10232" y="5625"/>
                  </a:lnTo>
                  <a:lnTo>
                    <a:pt x="17053" y="0"/>
                  </a:lnTo>
                  <a:lnTo>
                    <a:pt x="21600" y="12101"/>
                  </a:lnTo>
                  <a:lnTo>
                    <a:pt x="0" y="21600"/>
                  </a:lnTo>
                  <a:close/>
                  <a:moveTo>
                    <a:pt x="0" y="21600"/>
                  </a:moveTo>
                </a:path>
              </a:pathLst>
            </a:custGeom>
            <a:solidFill>
              <a:srgbClr val="FFA49F"/>
            </a:solidFill>
            <a:ln w="25400" cap="flat">
              <a:solidFill>
                <a:srgbClr val="490000"/>
              </a:solidFill>
              <a:prstDash val="solid"/>
              <a:miter lim="800000"/>
              <a:headEnd type="none" w="med" len="med"/>
              <a:tailEnd type="none" w="med" len="med"/>
            </a:ln>
          </p:spPr>
          <p:txBody>
            <a:bodyPr lIns="0" tIns="0" rIns="0" bIns="0"/>
            <a:lstStyle/>
            <a:p>
              <a:endParaRPr lang="en-US"/>
            </a:p>
          </p:txBody>
        </p:sp>
        <p:sp>
          <p:nvSpPr>
            <p:cNvPr id="29707" name="Freeform 11"/>
            <p:cNvSpPr>
              <a:spLocks/>
            </p:cNvSpPr>
            <p:nvPr/>
          </p:nvSpPr>
          <p:spPr bwMode="auto">
            <a:xfrm>
              <a:off x="3287" y="0"/>
              <a:ext cx="230" cy="560"/>
            </a:xfrm>
            <a:custGeom>
              <a:avLst/>
              <a:gdLst>
                <a:gd name="T0" fmla="*/ 0 w 21600"/>
                <a:gd name="T1" fmla="*/ 21600 h 21600"/>
                <a:gd name="T2" fmla="*/ 3456 w 21600"/>
                <a:gd name="T3" fmla="*/ 0 h 21600"/>
                <a:gd name="T4" fmla="*/ 15552 w 21600"/>
                <a:gd name="T5" fmla="*/ 6728 h 21600"/>
                <a:gd name="T6" fmla="*/ 20736 w 21600"/>
                <a:gd name="T7" fmla="*/ 1416 h 21600"/>
                <a:gd name="T8" fmla="*/ 21600 w 21600"/>
                <a:gd name="T9" fmla="*/ 15934 h 21600"/>
                <a:gd name="T10" fmla="*/ 0 w 21600"/>
                <a:gd name="T11" fmla="*/ 21600 h 21600"/>
                <a:gd name="T12" fmla="*/ 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21600"/>
                  </a:moveTo>
                  <a:lnTo>
                    <a:pt x="3456" y="0"/>
                  </a:lnTo>
                  <a:lnTo>
                    <a:pt x="15552" y="6728"/>
                  </a:lnTo>
                  <a:lnTo>
                    <a:pt x="20736" y="1416"/>
                  </a:lnTo>
                  <a:lnTo>
                    <a:pt x="21600" y="15934"/>
                  </a:lnTo>
                  <a:lnTo>
                    <a:pt x="0" y="21600"/>
                  </a:lnTo>
                  <a:close/>
                  <a:moveTo>
                    <a:pt x="0" y="21600"/>
                  </a:moveTo>
                </a:path>
              </a:pathLst>
            </a:custGeom>
            <a:solidFill>
              <a:srgbClr val="FFA49F"/>
            </a:solidFill>
            <a:ln w="25400" cap="flat">
              <a:solidFill>
                <a:srgbClr val="490000"/>
              </a:solidFill>
              <a:prstDash val="solid"/>
              <a:miter lim="800000"/>
              <a:headEnd type="none" w="med" len="med"/>
              <a:tailEnd type="none" w="med" len="med"/>
            </a:ln>
          </p:spPr>
          <p:txBody>
            <a:bodyPr lIns="0" tIns="0" rIns="0" bIns="0"/>
            <a:lstStyle/>
            <a:p>
              <a:endParaRPr lang="en-US"/>
            </a:p>
          </p:txBody>
        </p:sp>
        <p:sp>
          <p:nvSpPr>
            <p:cNvPr id="29708" name="Rectangle 12"/>
            <p:cNvSpPr>
              <a:spLocks/>
            </p:cNvSpPr>
            <p:nvPr/>
          </p:nvSpPr>
          <p:spPr bwMode="auto">
            <a:xfrm>
              <a:off x="80" y="50"/>
              <a:ext cx="2936"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50800" tIns="50800" rIns="50800" bIns="50800" anchor="ctr"/>
            <a:lstStyle/>
            <a:p>
              <a:pPr>
                <a:spcBef>
                  <a:spcPts val="2812"/>
                </a:spcBef>
              </a:pPr>
              <a:r>
                <a:rPr lang="en-US" sz="2500" dirty="0">
                  <a:solidFill>
                    <a:srgbClr val="A40800"/>
                  </a:solidFill>
                  <a:ea typeface="ＭＳ Ｐゴシック" charset="0"/>
                  <a:cs typeface="Gill Sans Light" charset="0"/>
                </a:rPr>
                <a:t>Too Much Demand</a:t>
              </a:r>
            </a:p>
          </p:txBody>
        </p:sp>
      </p:grpSp>
      <p:grpSp>
        <p:nvGrpSpPr>
          <p:cNvPr id="5" name="Group 19"/>
          <p:cNvGrpSpPr>
            <a:grpSpLocks/>
          </p:cNvGrpSpPr>
          <p:nvPr/>
        </p:nvGrpSpPr>
        <p:grpSpPr bwMode="auto">
          <a:xfrm>
            <a:off x="5460504" y="2644304"/>
            <a:ext cx="3389715" cy="2368639"/>
            <a:chOff x="0" y="0"/>
            <a:chExt cx="3036" cy="2121"/>
          </a:xfrm>
        </p:grpSpPr>
        <p:sp>
          <p:nvSpPr>
            <p:cNvPr id="29710" name="Freeform 14"/>
            <p:cNvSpPr>
              <a:spLocks/>
            </p:cNvSpPr>
            <p:nvPr/>
          </p:nvSpPr>
          <p:spPr bwMode="auto">
            <a:xfrm>
              <a:off x="0" y="1294"/>
              <a:ext cx="284" cy="726"/>
            </a:xfrm>
            <a:custGeom>
              <a:avLst/>
              <a:gdLst>
                <a:gd name="T0" fmla="*/ 0 w 21600"/>
                <a:gd name="T1" fmla="*/ 4101 h 21600"/>
                <a:gd name="T2" fmla="*/ 8361 w 21600"/>
                <a:gd name="T3" fmla="*/ 17772 h 21600"/>
                <a:gd name="T4" fmla="*/ 10452 w 21600"/>
                <a:gd name="T5" fmla="*/ 9843 h 21600"/>
                <a:gd name="T6" fmla="*/ 20206 w 21600"/>
                <a:gd name="T7" fmla="*/ 21600 h 21600"/>
                <a:gd name="T8" fmla="*/ 21600 w 21600"/>
                <a:gd name="T9" fmla="*/ 0 h 21600"/>
                <a:gd name="T10" fmla="*/ 0 w 21600"/>
                <a:gd name="T11" fmla="*/ 4101 h 21600"/>
                <a:gd name="T12" fmla="*/ 0 w 21600"/>
                <a:gd name="T13" fmla="*/ 4101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4101"/>
                  </a:moveTo>
                  <a:lnTo>
                    <a:pt x="8361" y="17772"/>
                  </a:lnTo>
                  <a:lnTo>
                    <a:pt x="10452" y="9843"/>
                  </a:lnTo>
                  <a:lnTo>
                    <a:pt x="20206" y="21600"/>
                  </a:lnTo>
                  <a:lnTo>
                    <a:pt x="21600" y="0"/>
                  </a:lnTo>
                  <a:lnTo>
                    <a:pt x="0" y="4101"/>
                  </a:lnTo>
                  <a:close/>
                  <a:moveTo>
                    <a:pt x="0" y="4101"/>
                  </a:moveTo>
                </a:path>
              </a:pathLst>
            </a:custGeom>
            <a:solidFill>
              <a:srgbClr val="C2E5A6"/>
            </a:solidFill>
            <a:ln w="25400" cap="flat">
              <a:solidFill>
                <a:srgbClr val="1D300D"/>
              </a:solidFill>
              <a:prstDash val="solid"/>
              <a:miter lim="800000"/>
              <a:headEnd type="none" w="med" len="med"/>
              <a:tailEnd type="none" w="med" len="med"/>
            </a:ln>
          </p:spPr>
          <p:txBody>
            <a:bodyPr lIns="0" tIns="0" rIns="0" bIns="0"/>
            <a:lstStyle/>
            <a:p>
              <a:endParaRPr lang="en-US"/>
            </a:p>
          </p:txBody>
        </p:sp>
        <p:sp>
          <p:nvSpPr>
            <p:cNvPr id="29711" name="Freeform 15"/>
            <p:cNvSpPr>
              <a:spLocks/>
            </p:cNvSpPr>
            <p:nvPr/>
          </p:nvSpPr>
          <p:spPr bwMode="auto">
            <a:xfrm>
              <a:off x="394" y="854"/>
              <a:ext cx="662" cy="1001"/>
            </a:xfrm>
            <a:custGeom>
              <a:avLst/>
              <a:gdLst>
                <a:gd name="T0" fmla="*/ 0 w 21600"/>
                <a:gd name="T1" fmla="*/ 8125 h 21600"/>
                <a:gd name="T2" fmla="*/ 1800 w 21600"/>
                <a:gd name="T3" fmla="*/ 15655 h 21600"/>
                <a:gd name="T4" fmla="*/ 4500 w 21600"/>
                <a:gd name="T5" fmla="*/ 10305 h 21600"/>
                <a:gd name="T6" fmla="*/ 7200 w 21600"/>
                <a:gd name="T7" fmla="*/ 21600 h 21600"/>
                <a:gd name="T8" fmla="*/ 9600 w 21600"/>
                <a:gd name="T9" fmla="*/ 14466 h 21600"/>
                <a:gd name="T10" fmla="*/ 12300 w 21600"/>
                <a:gd name="T11" fmla="*/ 18429 h 21600"/>
                <a:gd name="T12" fmla="*/ 15600 w 21600"/>
                <a:gd name="T13" fmla="*/ 12088 h 21600"/>
                <a:gd name="T14" fmla="*/ 18000 w 21600"/>
                <a:gd name="T15" fmla="*/ 10305 h 21600"/>
                <a:gd name="T16" fmla="*/ 20700 w 21600"/>
                <a:gd name="T17" fmla="*/ 11295 h 21600"/>
                <a:gd name="T18" fmla="*/ 21600 w 21600"/>
                <a:gd name="T19" fmla="*/ 0 h 21600"/>
                <a:gd name="T20" fmla="*/ 0 w 21600"/>
                <a:gd name="T21" fmla="*/ 8125 h 21600"/>
                <a:gd name="T22" fmla="*/ 0 w 21600"/>
                <a:gd name="T23" fmla="*/ 812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0" y="8125"/>
                  </a:moveTo>
                  <a:lnTo>
                    <a:pt x="1800" y="15655"/>
                  </a:lnTo>
                  <a:lnTo>
                    <a:pt x="4500" y="10305"/>
                  </a:lnTo>
                  <a:lnTo>
                    <a:pt x="7200" y="21600"/>
                  </a:lnTo>
                  <a:lnTo>
                    <a:pt x="9600" y="14466"/>
                  </a:lnTo>
                  <a:lnTo>
                    <a:pt x="12300" y="18429"/>
                  </a:lnTo>
                  <a:lnTo>
                    <a:pt x="15600" y="12088"/>
                  </a:lnTo>
                  <a:lnTo>
                    <a:pt x="18000" y="10305"/>
                  </a:lnTo>
                  <a:lnTo>
                    <a:pt x="20700" y="11295"/>
                  </a:lnTo>
                  <a:lnTo>
                    <a:pt x="21600" y="0"/>
                  </a:lnTo>
                  <a:lnTo>
                    <a:pt x="0" y="8125"/>
                  </a:lnTo>
                  <a:close/>
                  <a:moveTo>
                    <a:pt x="0" y="8125"/>
                  </a:moveTo>
                </a:path>
              </a:pathLst>
            </a:custGeom>
            <a:solidFill>
              <a:srgbClr val="C2E5A6"/>
            </a:solidFill>
            <a:ln w="25400" cap="flat">
              <a:solidFill>
                <a:srgbClr val="1D300D"/>
              </a:solidFill>
              <a:prstDash val="solid"/>
              <a:miter lim="800000"/>
              <a:headEnd type="none" w="med" len="med"/>
              <a:tailEnd type="none" w="med" len="med"/>
            </a:ln>
          </p:spPr>
          <p:txBody>
            <a:bodyPr lIns="0" tIns="0" rIns="0" bIns="0"/>
            <a:lstStyle/>
            <a:p>
              <a:endParaRPr lang="en-US"/>
            </a:p>
          </p:txBody>
        </p:sp>
        <p:sp>
          <p:nvSpPr>
            <p:cNvPr id="29712" name="Freeform 16"/>
            <p:cNvSpPr>
              <a:spLocks/>
            </p:cNvSpPr>
            <p:nvPr/>
          </p:nvSpPr>
          <p:spPr bwMode="auto">
            <a:xfrm>
              <a:off x="1377" y="450"/>
              <a:ext cx="413" cy="743"/>
            </a:xfrm>
            <a:custGeom>
              <a:avLst/>
              <a:gdLst>
                <a:gd name="T0" fmla="*/ 0 w 21600"/>
                <a:gd name="T1" fmla="*/ 6667 h 21600"/>
                <a:gd name="T2" fmla="*/ 2400 w 21600"/>
                <a:gd name="T3" fmla="*/ 21600 h 21600"/>
                <a:gd name="T4" fmla="*/ 8640 w 21600"/>
                <a:gd name="T5" fmla="*/ 10667 h 21600"/>
                <a:gd name="T6" fmla="*/ 13920 w 21600"/>
                <a:gd name="T7" fmla="*/ 21600 h 21600"/>
                <a:gd name="T8" fmla="*/ 15840 w 21600"/>
                <a:gd name="T9" fmla="*/ 12267 h 21600"/>
                <a:gd name="T10" fmla="*/ 20640 w 21600"/>
                <a:gd name="T11" fmla="*/ 5067 h 21600"/>
                <a:gd name="T12" fmla="*/ 21600 w 21600"/>
                <a:gd name="T13" fmla="*/ 0 h 21600"/>
                <a:gd name="T14" fmla="*/ 0 w 21600"/>
                <a:gd name="T15" fmla="*/ 6667 h 21600"/>
                <a:gd name="T16" fmla="*/ 0 w 21600"/>
                <a:gd name="T17" fmla="*/ 666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0" y="6667"/>
                  </a:moveTo>
                  <a:lnTo>
                    <a:pt x="2400" y="21600"/>
                  </a:lnTo>
                  <a:lnTo>
                    <a:pt x="8640" y="10667"/>
                  </a:lnTo>
                  <a:lnTo>
                    <a:pt x="13920" y="21600"/>
                  </a:lnTo>
                  <a:lnTo>
                    <a:pt x="15840" y="12267"/>
                  </a:lnTo>
                  <a:lnTo>
                    <a:pt x="20640" y="5067"/>
                  </a:lnTo>
                  <a:lnTo>
                    <a:pt x="21600" y="0"/>
                  </a:lnTo>
                  <a:lnTo>
                    <a:pt x="0" y="6667"/>
                  </a:lnTo>
                  <a:close/>
                  <a:moveTo>
                    <a:pt x="0" y="6667"/>
                  </a:moveTo>
                </a:path>
              </a:pathLst>
            </a:custGeom>
            <a:solidFill>
              <a:srgbClr val="C2E5A6"/>
            </a:solidFill>
            <a:ln w="25400" cap="flat">
              <a:solidFill>
                <a:srgbClr val="1D300D"/>
              </a:solidFill>
              <a:prstDash val="solid"/>
              <a:miter lim="800000"/>
              <a:headEnd type="none" w="med" len="med"/>
              <a:tailEnd type="none" w="med" len="med"/>
            </a:ln>
          </p:spPr>
          <p:txBody>
            <a:bodyPr lIns="0" tIns="0" rIns="0" bIns="0"/>
            <a:lstStyle/>
            <a:p>
              <a:endParaRPr lang="en-US"/>
            </a:p>
          </p:txBody>
        </p:sp>
        <p:sp>
          <p:nvSpPr>
            <p:cNvPr id="29713" name="Freeform 17"/>
            <p:cNvSpPr>
              <a:spLocks/>
            </p:cNvSpPr>
            <p:nvPr/>
          </p:nvSpPr>
          <p:spPr bwMode="auto">
            <a:xfrm>
              <a:off x="2158" y="0"/>
              <a:ext cx="468" cy="1065"/>
            </a:xfrm>
            <a:custGeom>
              <a:avLst/>
              <a:gdLst>
                <a:gd name="T0" fmla="*/ 0 w 21600"/>
                <a:gd name="T1" fmla="*/ 4841 h 21600"/>
                <a:gd name="T2" fmla="*/ 7200 w 21600"/>
                <a:gd name="T3" fmla="*/ 21600 h 21600"/>
                <a:gd name="T4" fmla="*/ 10588 w 21600"/>
                <a:gd name="T5" fmla="*/ 7821 h 21600"/>
                <a:gd name="T6" fmla="*/ 13976 w 21600"/>
                <a:gd name="T7" fmla="*/ 11917 h 21600"/>
                <a:gd name="T8" fmla="*/ 16518 w 21600"/>
                <a:gd name="T9" fmla="*/ 5959 h 21600"/>
                <a:gd name="T10" fmla="*/ 19059 w 21600"/>
                <a:gd name="T11" fmla="*/ 7821 h 21600"/>
                <a:gd name="T12" fmla="*/ 21600 w 21600"/>
                <a:gd name="T13" fmla="*/ 0 h 21600"/>
                <a:gd name="T14" fmla="*/ 0 w 21600"/>
                <a:gd name="T15" fmla="*/ 4841 h 21600"/>
                <a:gd name="T16" fmla="*/ 0 w 21600"/>
                <a:gd name="T17" fmla="*/ 484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0" y="4841"/>
                  </a:moveTo>
                  <a:lnTo>
                    <a:pt x="7200" y="21600"/>
                  </a:lnTo>
                  <a:lnTo>
                    <a:pt x="10588" y="7821"/>
                  </a:lnTo>
                  <a:lnTo>
                    <a:pt x="13976" y="11917"/>
                  </a:lnTo>
                  <a:lnTo>
                    <a:pt x="16518" y="5959"/>
                  </a:lnTo>
                  <a:lnTo>
                    <a:pt x="19059" y="7821"/>
                  </a:lnTo>
                  <a:lnTo>
                    <a:pt x="21600" y="0"/>
                  </a:lnTo>
                  <a:lnTo>
                    <a:pt x="0" y="4841"/>
                  </a:lnTo>
                  <a:close/>
                  <a:moveTo>
                    <a:pt x="0" y="4841"/>
                  </a:moveTo>
                </a:path>
              </a:pathLst>
            </a:custGeom>
            <a:solidFill>
              <a:srgbClr val="C2E5A6"/>
            </a:solidFill>
            <a:ln w="25400" cap="flat">
              <a:solidFill>
                <a:srgbClr val="1D300D"/>
              </a:solidFill>
              <a:prstDash val="solid"/>
              <a:miter lim="800000"/>
              <a:headEnd type="none" w="med" len="med"/>
              <a:tailEnd type="none" w="med" len="med"/>
            </a:ln>
          </p:spPr>
          <p:txBody>
            <a:bodyPr lIns="0" tIns="0" rIns="0" bIns="0"/>
            <a:lstStyle/>
            <a:p>
              <a:endParaRPr lang="en-US"/>
            </a:p>
          </p:txBody>
        </p:sp>
        <p:sp>
          <p:nvSpPr>
            <p:cNvPr id="29714" name="Rectangle 18"/>
            <p:cNvSpPr>
              <a:spLocks/>
            </p:cNvSpPr>
            <p:nvPr/>
          </p:nvSpPr>
          <p:spPr bwMode="auto">
            <a:xfrm>
              <a:off x="572" y="1745"/>
              <a:ext cx="2464"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50800" tIns="50800" rIns="50800" bIns="50800" anchor="ctr"/>
            <a:lstStyle/>
            <a:p>
              <a:pPr>
                <a:spcBef>
                  <a:spcPts val="2812"/>
                </a:spcBef>
              </a:pPr>
              <a:r>
                <a:rPr lang="en-US" sz="2500" dirty="0">
                  <a:solidFill>
                    <a:srgbClr val="558E28"/>
                  </a:solidFill>
                  <a:ea typeface="ＭＳ Ｐゴシック" charset="0"/>
                  <a:cs typeface="Gill Sans Light" charset="0"/>
                </a:rPr>
                <a:t>Too Much Supply</a:t>
              </a:r>
            </a:p>
          </p:txBody>
        </p:sp>
      </p:grpSp>
      <p:grpSp>
        <p:nvGrpSpPr>
          <p:cNvPr id="7" name="Group 24"/>
          <p:cNvGrpSpPr>
            <a:grpSpLocks/>
          </p:cNvGrpSpPr>
          <p:nvPr/>
        </p:nvGrpSpPr>
        <p:grpSpPr bwMode="auto">
          <a:xfrm>
            <a:off x="4723805" y="2634258"/>
            <a:ext cx="3138785" cy="2044898"/>
            <a:chOff x="0" y="0"/>
            <a:chExt cx="2812" cy="1832"/>
          </a:xfrm>
        </p:grpSpPr>
        <p:sp>
          <p:nvSpPr>
            <p:cNvPr id="29716" name="Freeform 20"/>
            <p:cNvSpPr>
              <a:spLocks/>
            </p:cNvSpPr>
            <p:nvPr/>
          </p:nvSpPr>
          <p:spPr bwMode="auto">
            <a:xfrm>
              <a:off x="2464" y="0"/>
              <a:ext cx="348" cy="459"/>
            </a:xfrm>
            <a:custGeom>
              <a:avLst/>
              <a:gdLst>
                <a:gd name="T0" fmla="*/ 0 w 21600"/>
                <a:gd name="T1" fmla="*/ 21600 h 21600"/>
                <a:gd name="T2" fmla="*/ 2842 w 21600"/>
                <a:gd name="T3" fmla="*/ 0 h 21600"/>
                <a:gd name="T4" fmla="*/ 10232 w 21600"/>
                <a:gd name="T5" fmla="*/ 5625 h 21600"/>
                <a:gd name="T6" fmla="*/ 17053 w 21600"/>
                <a:gd name="T7" fmla="*/ 0 h 21600"/>
                <a:gd name="T8" fmla="*/ 21600 w 21600"/>
                <a:gd name="T9" fmla="*/ 12101 h 21600"/>
                <a:gd name="T10" fmla="*/ 0 w 21600"/>
                <a:gd name="T11" fmla="*/ 21600 h 21600"/>
                <a:gd name="T12" fmla="*/ 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21600"/>
                  </a:moveTo>
                  <a:lnTo>
                    <a:pt x="2842" y="0"/>
                  </a:lnTo>
                  <a:lnTo>
                    <a:pt x="10232" y="5625"/>
                  </a:lnTo>
                  <a:lnTo>
                    <a:pt x="17053" y="0"/>
                  </a:lnTo>
                  <a:lnTo>
                    <a:pt x="21600" y="12101"/>
                  </a:lnTo>
                  <a:lnTo>
                    <a:pt x="0" y="21600"/>
                  </a:lnTo>
                  <a:close/>
                  <a:moveTo>
                    <a:pt x="0" y="21600"/>
                  </a:moveTo>
                </a:path>
              </a:pathLst>
            </a:custGeom>
            <a:noFill/>
            <a:ln w="25400" cap="flat">
              <a:solidFill>
                <a:srgbClr val="0E002D"/>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7" name="Freeform 21"/>
            <p:cNvSpPr>
              <a:spLocks/>
            </p:cNvSpPr>
            <p:nvPr/>
          </p:nvSpPr>
          <p:spPr bwMode="auto">
            <a:xfrm>
              <a:off x="0" y="400"/>
              <a:ext cx="661" cy="1432"/>
            </a:xfrm>
            <a:custGeom>
              <a:avLst/>
              <a:gdLst>
                <a:gd name="T0" fmla="*/ 0 w 21600"/>
                <a:gd name="T1" fmla="*/ 21600 h 21600"/>
                <a:gd name="T2" fmla="*/ 3600 w 21600"/>
                <a:gd name="T3" fmla="*/ 6785 h 21600"/>
                <a:gd name="T4" fmla="*/ 6000 w 21600"/>
                <a:gd name="T5" fmla="*/ 10938 h 21600"/>
                <a:gd name="T6" fmla="*/ 7800 w 21600"/>
                <a:gd name="T7" fmla="*/ 3600 h 21600"/>
                <a:gd name="T8" fmla="*/ 9300 w 21600"/>
                <a:gd name="T9" fmla="*/ 5538 h 21600"/>
                <a:gd name="T10" fmla="*/ 10200 w 21600"/>
                <a:gd name="T11" fmla="*/ 0 h 21600"/>
                <a:gd name="T12" fmla="*/ 13500 w 21600"/>
                <a:gd name="T13" fmla="*/ 8169 h 21600"/>
                <a:gd name="T14" fmla="*/ 14700 w 21600"/>
                <a:gd name="T15" fmla="*/ 2492 h 21600"/>
                <a:gd name="T16" fmla="*/ 21600 w 21600"/>
                <a:gd name="T17" fmla="*/ 15923 h 21600"/>
                <a:gd name="T18" fmla="*/ 0 w 21600"/>
                <a:gd name="T19" fmla="*/ 21600 h 21600"/>
                <a:gd name="T20" fmla="*/ 0 w 21600"/>
                <a:gd name="T21"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0" y="21600"/>
                  </a:moveTo>
                  <a:lnTo>
                    <a:pt x="3600" y="6785"/>
                  </a:lnTo>
                  <a:lnTo>
                    <a:pt x="6000" y="10938"/>
                  </a:lnTo>
                  <a:lnTo>
                    <a:pt x="7800" y="3600"/>
                  </a:lnTo>
                  <a:lnTo>
                    <a:pt x="9300" y="5538"/>
                  </a:lnTo>
                  <a:lnTo>
                    <a:pt x="10200" y="0"/>
                  </a:lnTo>
                  <a:lnTo>
                    <a:pt x="13500" y="8169"/>
                  </a:lnTo>
                  <a:lnTo>
                    <a:pt x="14700" y="2492"/>
                  </a:lnTo>
                  <a:lnTo>
                    <a:pt x="21600" y="15923"/>
                  </a:lnTo>
                  <a:lnTo>
                    <a:pt x="0" y="21600"/>
                  </a:lnTo>
                  <a:close/>
                  <a:moveTo>
                    <a:pt x="0" y="21600"/>
                  </a:moveTo>
                </a:path>
              </a:pathLst>
            </a:custGeom>
            <a:noFill/>
            <a:ln w="25400" cap="flat">
              <a:solidFill>
                <a:srgbClr val="0E002D"/>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8" name="Freeform 22"/>
            <p:cNvSpPr>
              <a:spLocks/>
            </p:cNvSpPr>
            <p:nvPr/>
          </p:nvSpPr>
          <p:spPr bwMode="auto">
            <a:xfrm>
              <a:off x="1720" y="16"/>
              <a:ext cx="321" cy="854"/>
            </a:xfrm>
            <a:custGeom>
              <a:avLst/>
              <a:gdLst>
                <a:gd name="T0" fmla="*/ 0 w 21600"/>
                <a:gd name="T1" fmla="*/ 21600 h 21600"/>
                <a:gd name="T2" fmla="*/ 3086 w 21600"/>
                <a:gd name="T3" fmla="*/ 929 h 21600"/>
                <a:gd name="T4" fmla="*/ 9874 w 21600"/>
                <a:gd name="T5" fmla="*/ 5342 h 21600"/>
                <a:gd name="T6" fmla="*/ 12343 w 21600"/>
                <a:gd name="T7" fmla="*/ 0 h 21600"/>
                <a:gd name="T8" fmla="*/ 21600 w 21600"/>
                <a:gd name="T9" fmla="*/ 16723 h 21600"/>
                <a:gd name="T10" fmla="*/ 0 w 21600"/>
                <a:gd name="T11" fmla="*/ 21600 h 21600"/>
                <a:gd name="T12" fmla="*/ 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21600"/>
                  </a:moveTo>
                  <a:lnTo>
                    <a:pt x="3086" y="929"/>
                  </a:lnTo>
                  <a:lnTo>
                    <a:pt x="9874" y="5342"/>
                  </a:lnTo>
                  <a:lnTo>
                    <a:pt x="12343" y="0"/>
                  </a:lnTo>
                  <a:lnTo>
                    <a:pt x="21600" y="16723"/>
                  </a:lnTo>
                  <a:lnTo>
                    <a:pt x="0" y="21600"/>
                  </a:lnTo>
                  <a:close/>
                  <a:moveTo>
                    <a:pt x="0" y="21600"/>
                  </a:moveTo>
                </a:path>
              </a:pathLst>
            </a:custGeom>
            <a:noFill/>
            <a:ln w="25400" cap="flat">
              <a:solidFill>
                <a:srgbClr val="0E002D"/>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9" name="Freeform 23"/>
            <p:cNvSpPr>
              <a:spLocks/>
            </p:cNvSpPr>
            <p:nvPr/>
          </p:nvSpPr>
          <p:spPr bwMode="auto">
            <a:xfrm>
              <a:off x="936" y="928"/>
              <a:ext cx="119" cy="376"/>
            </a:xfrm>
            <a:custGeom>
              <a:avLst/>
              <a:gdLst>
                <a:gd name="T0" fmla="*/ 0 w 21600"/>
                <a:gd name="T1" fmla="*/ 21600 h 21600"/>
                <a:gd name="T2" fmla="*/ 1662 w 21600"/>
                <a:gd name="T3" fmla="*/ 0 h 21600"/>
                <a:gd name="T4" fmla="*/ 21600 w 21600"/>
                <a:gd name="T5" fmla="*/ 18439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1662" y="0"/>
                  </a:lnTo>
                  <a:lnTo>
                    <a:pt x="21600" y="18439"/>
                  </a:lnTo>
                  <a:lnTo>
                    <a:pt x="0" y="21600"/>
                  </a:lnTo>
                  <a:close/>
                  <a:moveTo>
                    <a:pt x="0" y="21600"/>
                  </a:moveTo>
                </a:path>
              </a:pathLst>
            </a:custGeom>
            <a:noFill/>
            <a:ln w="25400" cap="flat">
              <a:solidFill>
                <a:srgbClr val="0E002D"/>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11" name="Group 32"/>
          <p:cNvGrpSpPr>
            <a:grpSpLocks/>
          </p:cNvGrpSpPr>
          <p:nvPr/>
        </p:nvGrpSpPr>
        <p:grpSpPr bwMode="auto">
          <a:xfrm>
            <a:off x="5464969" y="2643187"/>
            <a:ext cx="2924473" cy="2255863"/>
            <a:chOff x="0" y="0"/>
            <a:chExt cx="2620" cy="2021"/>
          </a:xfrm>
        </p:grpSpPr>
        <p:sp>
          <p:nvSpPr>
            <p:cNvPr id="29724" name="Freeform 28"/>
            <p:cNvSpPr>
              <a:spLocks/>
            </p:cNvSpPr>
            <p:nvPr/>
          </p:nvSpPr>
          <p:spPr bwMode="auto">
            <a:xfrm>
              <a:off x="0" y="1296"/>
              <a:ext cx="284" cy="725"/>
            </a:xfrm>
            <a:custGeom>
              <a:avLst/>
              <a:gdLst>
                <a:gd name="T0" fmla="*/ 0 w 21600"/>
                <a:gd name="T1" fmla="*/ 4101 h 21600"/>
                <a:gd name="T2" fmla="*/ 8361 w 21600"/>
                <a:gd name="T3" fmla="*/ 17772 h 21600"/>
                <a:gd name="T4" fmla="*/ 10452 w 21600"/>
                <a:gd name="T5" fmla="*/ 9843 h 21600"/>
                <a:gd name="T6" fmla="*/ 20206 w 21600"/>
                <a:gd name="T7" fmla="*/ 21600 h 21600"/>
                <a:gd name="T8" fmla="*/ 21600 w 21600"/>
                <a:gd name="T9" fmla="*/ 0 h 21600"/>
                <a:gd name="T10" fmla="*/ 0 w 21600"/>
                <a:gd name="T11" fmla="*/ 4101 h 21600"/>
                <a:gd name="T12" fmla="*/ 0 w 21600"/>
                <a:gd name="T13" fmla="*/ 4101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4101"/>
                  </a:moveTo>
                  <a:lnTo>
                    <a:pt x="8361" y="17772"/>
                  </a:lnTo>
                  <a:lnTo>
                    <a:pt x="10452" y="9843"/>
                  </a:lnTo>
                  <a:lnTo>
                    <a:pt x="20206" y="21600"/>
                  </a:lnTo>
                  <a:lnTo>
                    <a:pt x="21600" y="0"/>
                  </a:lnTo>
                  <a:lnTo>
                    <a:pt x="0" y="4101"/>
                  </a:lnTo>
                  <a:close/>
                  <a:moveTo>
                    <a:pt x="0" y="4101"/>
                  </a:moveTo>
                </a:path>
              </a:pathLst>
            </a:custGeom>
            <a:noFill/>
            <a:ln w="25400" cap="flat">
              <a:solidFill>
                <a:srgbClr val="0E002D"/>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25" name="Freeform 29"/>
            <p:cNvSpPr>
              <a:spLocks/>
            </p:cNvSpPr>
            <p:nvPr/>
          </p:nvSpPr>
          <p:spPr bwMode="auto">
            <a:xfrm>
              <a:off x="1376" y="448"/>
              <a:ext cx="413" cy="743"/>
            </a:xfrm>
            <a:custGeom>
              <a:avLst/>
              <a:gdLst>
                <a:gd name="T0" fmla="*/ 0 w 21600"/>
                <a:gd name="T1" fmla="*/ 6667 h 21600"/>
                <a:gd name="T2" fmla="*/ 2400 w 21600"/>
                <a:gd name="T3" fmla="*/ 21600 h 21600"/>
                <a:gd name="T4" fmla="*/ 8640 w 21600"/>
                <a:gd name="T5" fmla="*/ 10667 h 21600"/>
                <a:gd name="T6" fmla="*/ 13920 w 21600"/>
                <a:gd name="T7" fmla="*/ 21600 h 21600"/>
                <a:gd name="T8" fmla="*/ 15840 w 21600"/>
                <a:gd name="T9" fmla="*/ 12267 h 21600"/>
                <a:gd name="T10" fmla="*/ 20640 w 21600"/>
                <a:gd name="T11" fmla="*/ 5067 h 21600"/>
                <a:gd name="T12" fmla="*/ 21600 w 21600"/>
                <a:gd name="T13" fmla="*/ 0 h 21600"/>
                <a:gd name="T14" fmla="*/ 0 w 21600"/>
                <a:gd name="T15" fmla="*/ 6667 h 21600"/>
                <a:gd name="T16" fmla="*/ 0 w 21600"/>
                <a:gd name="T17" fmla="*/ 666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0" y="6667"/>
                  </a:moveTo>
                  <a:lnTo>
                    <a:pt x="2400" y="21600"/>
                  </a:lnTo>
                  <a:lnTo>
                    <a:pt x="8640" y="10667"/>
                  </a:lnTo>
                  <a:lnTo>
                    <a:pt x="13920" y="21600"/>
                  </a:lnTo>
                  <a:lnTo>
                    <a:pt x="15840" y="12267"/>
                  </a:lnTo>
                  <a:lnTo>
                    <a:pt x="20640" y="5067"/>
                  </a:lnTo>
                  <a:lnTo>
                    <a:pt x="21600" y="0"/>
                  </a:lnTo>
                  <a:lnTo>
                    <a:pt x="0" y="6667"/>
                  </a:lnTo>
                  <a:close/>
                  <a:moveTo>
                    <a:pt x="0" y="6667"/>
                  </a:moveTo>
                </a:path>
              </a:pathLst>
            </a:custGeom>
            <a:noFill/>
            <a:ln w="25400" cap="flat">
              <a:solidFill>
                <a:srgbClr val="0E002D"/>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26" name="Freeform 30"/>
            <p:cNvSpPr>
              <a:spLocks/>
            </p:cNvSpPr>
            <p:nvPr/>
          </p:nvSpPr>
          <p:spPr bwMode="auto">
            <a:xfrm>
              <a:off x="2152" y="0"/>
              <a:ext cx="468" cy="1065"/>
            </a:xfrm>
            <a:custGeom>
              <a:avLst/>
              <a:gdLst>
                <a:gd name="T0" fmla="*/ 0 w 21600"/>
                <a:gd name="T1" fmla="*/ 4841 h 21600"/>
                <a:gd name="T2" fmla="*/ 7200 w 21600"/>
                <a:gd name="T3" fmla="*/ 21600 h 21600"/>
                <a:gd name="T4" fmla="*/ 10588 w 21600"/>
                <a:gd name="T5" fmla="*/ 7821 h 21600"/>
                <a:gd name="T6" fmla="*/ 13976 w 21600"/>
                <a:gd name="T7" fmla="*/ 11917 h 21600"/>
                <a:gd name="T8" fmla="*/ 16518 w 21600"/>
                <a:gd name="T9" fmla="*/ 5959 h 21600"/>
                <a:gd name="T10" fmla="*/ 19059 w 21600"/>
                <a:gd name="T11" fmla="*/ 7821 h 21600"/>
                <a:gd name="T12" fmla="*/ 21600 w 21600"/>
                <a:gd name="T13" fmla="*/ 0 h 21600"/>
                <a:gd name="T14" fmla="*/ 0 w 21600"/>
                <a:gd name="T15" fmla="*/ 4841 h 21600"/>
                <a:gd name="T16" fmla="*/ 0 w 21600"/>
                <a:gd name="T17" fmla="*/ 484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0" y="4841"/>
                  </a:moveTo>
                  <a:lnTo>
                    <a:pt x="7200" y="21600"/>
                  </a:lnTo>
                  <a:lnTo>
                    <a:pt x="10588" y="7821"/>
                  </a:lnTo>
                  <a:lnTo>
                    <a:pt x="13976" y="11917"/>
                  </a:lnTo>
                  <a:lnTo>
                    <a:pt x="16518" y="5959"/>
                  </a:lnTo>
                  <a:lnTo>
                    <a:pt x="19059" y="7821"/>
                  </a:lnTo>
                  <a:lnTo>
                    <a:pt x="21600" y="0"/>
                  </a:lnTo>
                  <a:lnTo>
                    <a:pt x="0" y="4841"/>
                  </a:lnTo>
                  <a:close/>
                  <a:moveTo>
                    <a:pt x="0" y="4841"/>
                  </a:moveTo>
                </a:path>
              </a:pathLst>
            </a:custGeom>
            <a:noFill/>
            <a:ln w="25400" cap="flat">
              <a:solidFill>
                <a:srgbClr val="0E002D"/>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27" name="Freeform 31"/>
            <p:cNvSpPr>
              <a:spLocks/>
            </p:cNvSpPr>
            <p:nvPr/>
          </p:nvSpPr>
          <p:spPr bwMode="auto">
            <a:xfrm>
              <a:off x="392" y="856"/>
              <a:ext cx="661" cy="1001"/>
            </a:xfrm>
            <a:custGeom>
              <a:avLst/>
              <a:gdLst>
                <a:gd name="T0" fmla="*/ 0 w 21600"/>
                <a:gd name="T1" fmla="*/ 8125 h 21600"/>
                <a:gd name="T2" fmla="*/ 1800 w 21600"/>
                <a:gd name="T3" fmla="*/ 15655 h 21600"/>
                <a:gd name="T4" fmla="*/ 4500 w 21600"/>
                <a:gd name="T5" fmla="*/ 10305 h 21600"/>
                <a:gd name="T6" fmla="*/ 7200 w 21600"/>
                <a:gd name="T7" fmla="*/ 21600 h 21600"/>
                <a:gd name="T8" fmla="*/ 9600 w 21600"/>
                <a:gd name="T9" fmla="*/ 14466 h 21600"/>
                <a:gd name="T10" fmla="*/ 12300 w 21600"/>
                <a:gd name="T11" fmla="*/ 18429 h 21600"/>
                <a:gd name="T12" fmla="*/ 15600 w 21600"/>
                <a:gd name="T13" fmla="*/ 12088 h 21600"/>
                <a:gd name="T14" fmla="*/ 18000 w 21600"/>
                <a:gd name="T15" fmla="*/ 10305 h 21600"/>
                <a:gd name="T16" fmla="*/ 20700 w 21600"/>
                <a:gd name="T17" fmla="*/ 11295 h 21600"/>
                <a:gd name="T18" fmla="*/ 21600 w 21600"/>
                <a:gd name="T19" fmla="*/ 0 h 21600"/>
                <a:gd name="T20" fmla="*/ 0 w 21600"/>
                <a:gd name="T21" fmla="*/ 8125 h 21600"/>
                <a:gd name="T22" fmla="*/ 0 w 21600"/>
                <a:gd name="T23" fmla="*/ 812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0" y="8125"/>
                  </a:moveTo>
                  <a:lnTo>
                    <a:pt x="1800" y="15655"/>
                  </a:lnTo>
                  <a:lnTo>
                    <a:pt x="4500" y="10305"/>
                  </a:lnTo>
                  <a:lnTo>
                    <a:pt x="7200" y="21600"/>
                  </a:lnTo>
                  <a:lnTo>
                    <a:pt x="9600" y="14466"/>
                  </a:lnTo>
                  <a:lnTo>
                    <a:pt x="12300" y="18429"/>
                  </a:lnTo>
                  <a:lnTo>
                    <a:pt x="15600" y="12088"/>
                  </a:lnTo>
                  <a:lnTo>
                    <a:pt x="18000" y="10305"/>
                  </a:lnTo>
                  <a:lnTo>
                    <a:pt x="20700" y="11295"/>
                  </a:lnTo>
                  <a:lnTo>
                    <a:pt x="21600" y="0"/>
                  </a:lnTo>
                  <a:lnTo>
                    <a:pt x="0" y="8125"/>
                  </a:lnTo>
                  <a:close/>
                  <a:moveTo>
                    <a:pt x="0" y="8125"/>
                  </a:moveTo>
                </a:path>
              </a:pathLst>
            </a:custGeom>
            <a:noFill/>
            <a:ln w="25400" cap="flat">
              <a:solidFill>
                <a:srgbClr val="0E002D"/>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9729" name="Line 33"/>
          <p:cNvSpPr>
            <a:spLocks noChangeShapeType="1"/>
          </p:cNvSpPr>
          <p:nvPr/>
        </p:nvSpPr>
        <p:spPr bwMode="auto">
          <a:xfrm rot="10800000" flipH="1">
            <a:off x="4709294" y="2500313"/>
            <a:ext cx="3936876" cy="2184425"/>
          </a:xfrm>
          <a:prstGeom prst="line">
            <a:avLst/>
          </a:prstGeom>
          <a:noFill/>
          <a:ln w="127000" cap="flat">
            <a:solidFill>
              <a:srgbClr val="B9815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30" name="Rectangle 34"/>
          <p:cNvSpPr>
            <a:spLocks/>
          </p:cNvSpPr>
          <p:nvPr/>
        </p:nvSpPr>
        <p:spPr bwMode="auto">
          <a:xfrm>
            <a:off x="4714875" y="1937742"/>
            <a:ext cx="3937992" cy="3125391"/>
          </a:xfrm>
          <a:prstGeom prst="rect">
            <a:avLst/>
          </a:prstGeom>
          <a:noFill/>
          <a:ln w="38100" cap="flat">
            <a:solidFill>
              <a:srgbClr val="00144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12" name="Group 37"/>
          <p:cNvGrpSpPr>
            <a:grpSpLocks/>
          </p:cNvGrpSpPr>
          <p:nvPr/>
        </p:nvGrpSpPr>
        <p:grpSpPr bwMode="auto">
          <a:xfrm>
            <a:off x="4127748" y="1973461"/>
            <a:ext cx="575965" cy="3063999"/>
            <a:chOff x="0" y="0"/>
            <a:chExt cx="516" cy="2745"/>
          </a:xfrm>
        </p:grpSpPr>
        <p:sp>
          <p:nvSpPr>
            <p:cNvPr id="29731" name="Rectangle 35"/>
            <p:cNvSpPr>
              <a:spLocks/>
            </p:cNvSpPr>
            <p:nvPr/>
          </p:nvSpPr>
          <p:spPr bwMode="auto">
            <a:xfrm>
              <a:off x="0" y="427"/>
              <a:ext cx="195" cy="210"/>
            </a:xfrm>
            <a:prstGeom prst="rect">
              <a:avLst/>
            </a:prstGeom>
            <a:noFill/>
            <a:ln w="12700" cap="flat">
              <a:solidFill>
                <a:srgbClr val="001445">
                  <a:alpha val="50000"/>
                </a:srgb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32" name="Freeform 36"/>
            <p:cNvSpPr>
              <a:spLocks/>
            </p:cNvSpPr>
            <p:nvPr/>
          </p:nvSpPr>
          <p:spPr bwMode="auto">
            <a:xfrm>
              <a:off x="0" y="0"/>
              <a:ext cx="516" cy="2745"/>
            </a:xfrm>
            <a:custGeom>
              <a:avLst/>
              <a:gdLst>
                <a:gd name="T0" fmla="*/ 80 w 21600"/>
                <a:gd name="T1" fmla="*/ 4999 h 21600"/>
                <a:gd name="T2" fmla="*/ 21141 w 21600"/>
                <a:gd name="T3" fmla="*/ 21600 h 21600"/>
                <a:gd name="T4" fmla="*/ 21600 w 21600"/>
                <a:gd name="T5" fmla="*/ 0 h 21600"/>
                <a:gd name="T6" fmla="*/ 0 w 21600"/>
                <a:gd name="T7" fmla="*/ 3362 h 21600"/>
                <a:gd name="T8" fmla="*/ 80 w 21600"/>
                <a:gd name="T9" fmla="*/ 4999 h 21600"/>
                <a:gd name="T10" fmla="*/ 80 w 21600"/>
                <a:gd name="T11" fmla="*/ 4999 h 21600"/>
              </a:gdLst>
              <a:ahLst/>
              <a:cxnLst>
                <a:cxn ang="0">
                  <a:pos x="T0" y="T1"/>
                </a:cxn>
                <a:cxn ang="0">
                  <a:pos x="T2" y="T3"/>
                </a:cxn>
                <a:cxn ang="0">
                  <a:pos x="T4" y="T5"/>
                </a:cxn>
                <a:cxn ang="0">
                  <a:pos x="T6" y="T7"/>
                </a:cxn>
                <a:cxn ang="0">
                  <a:pos x="T8" y="T9"/>
                </a:cxn>
                <a:cxn ang="0">
                  <a:pos x="T10" y="T11"/>
                </a:cxn>
              </a:cxnLst>
              <a:rect l="0" t="0" r="r" b="b"/>
              <a:pathLst>
                <a:path w="21600" h="21600">
                  <a:moveTo>
                    <a:pt x="80" y="4999"/>
                  </a:moveTo>
                  <a:lnTo>
                    <a:pt x="21141" y="21600"/>
                  </a:lnTo>
                  <a:lnTo>
                    <a:pt x="21600" y="0"/>
                  </a:lnTo>
                  <a:lnTo>
                    <a:pt x="0" y="3362"/>
                  </a:lnTo>
                  <a:lnTo>
                    <a:pt x="80" y="4999"/>
                  </a:lnTo>
                  <a:close/>
                  <a:moveTo>
                    <a:pt x="80" y="4999"/>
                  </a:moveTo>
                </a:path>
              </a:pathLst>
            </a:custGeom>
            <a:solidFill>
              <a:srgbClr val="000000">
                <a:alpha val="9804"/>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grpSp>
      <p:sp>
        <p:nvSpPr>
          <p:cNvPr id="2" name="Title 1"/>
          <p:cNvSpPr>
            <a:spLocks noGrp="1"/>
          </p:cNvSpPr>
          <p:nvPr>
            <p:ph type="title"/>
          </p:nvPr>
        </p:nvSpPr>
        <p:spPr>
          <a:xfrm>
            <a:off x="-1" y="0"/>
            <a:ext cx="7459052" cy="762000"/>
          </a:xfrm>
        </p:spPr>
        <p:txBody>
          <a:bodyPr>
            <a:normAutofit fontScale="90000"/>
          </a:bodyPr>
          <a:lstStyle/>
          <a:p>
            <a:r>
              <a:rPr lang="en-US" dirty="0" smtClean="0"/>
              <a:t>Avoided Fossil Backup = Funds for Superior Solutions</a:t>
            </a:r>
            <a:endParaRPr lang="en-US" dirty="0"/>
          </a:p>
        </p:txBody>
      </p:sp>
      <p:cxnSp>
        <p:nvCxnSpPr>
          <p:cNvPr id="6" name="Straight Connector 5"/>
          <p:cNvCxnSpPr/>
          <p:nvPr/>
        </p:nvCxnSpPr>
        <p:spPr>
          <a:xfrm>
            <a:off x="863078" y="1430163"/>
            <a:ext cx="36989" cy="37973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00067" y="5227491"/>
            <a:ext cx="67443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21656" y="1517600"/>
            <a:ext cx="441422" cy="3693319"/>
          </a:xfrm>
          <a:prstGeom prst="rect">
            <a:avLst/>
          </a:prstGeom>
          <a:noFill/>
        </p:spPr>
        <p:txBody>
          <a:bodyPr wrap="none" rtlCol="0">
            <a:spAutoFit/>
          </a:bodyPr>
          <a:lstStyle/>
          <a:p>
            <a:r>
              <a:rPr lang="en-US" dirty="0" smtClean="0">
                <a:solidFill>
                  <a:srgbClr val="595959"/>
                </a:solidFill>
              </a:rPr>
              <a:t>60</a:t>
            </a:r>
          </a:p>
          <a:p>
            <a:endParaRPr lang="en-US" dirty="0">
              <a:solidFill>
                <a:srgbClr val="595959"/>
              </a:solidFill>
            </a:endParaRPr>
          </a:p>
          <a:p>
            <a:r>
              <a:rPr lang="en-US" dirty="0" smtClean="0">
                <a:solidFill>
                  <a:srgbClr val="595959"/>
                </a:solidFill>
              </a:rPr>
              <a:t>50</a:t>
            </a:r>
          </a:p>
          <a:p>
            <a:endParaRPr lang="en-US" dirty="0">
              <a:solidFill>
                <a:srgbClr val="595959"/>
              </a:solidFill>
            </a:endParaRPr>
          </a:p>
          <a:p>
            <a:r>
              <a:rPr lang="en-US" dirty="0" smtClean="0">
                <a:solidFill>
                  <a:srgbClr val="595959"/>
                </a:solidFill>
              </a:rPr>
              <a:t>40</a:t>
            </a:r>
          </a:p>
          <a:p>
            <a:endParaRPr lang="en-US" dirty="0">
              <a:solidFill>
                <a:srgbClr val="595959"/>
              </a:solidFill>
            </a:endParaRPr>
          </a:p>
          <a:p>
            <a:r>
              <a:rPr lang="en-US" dirty="0" smtClean="0">
                <a:solidFill>
                  <a:srgbClr val="595959"/>
                </a:solidFill>
              </a:rPr>
              <a:t>30</a:t>
            </a:r>
          </a:p>
          <a:p>
            <a:endParaRPr lang="en-US" dirty="0">
              <a:solidFill>
                <a:srgbClr val="595959"/>
              </a:solidFill>
            </a:endParaRPr>
          </a:p>
          <a:p>
            <a:r>
              <a:rPr lang="en-US" dirty="0" smtClean="0">
                <a:solidFill>
                  <a:srgbClr val="595959"/>
                </a:solidFill>
              </a:rPr>
              <a:t>20</a:t>
            </a:r>
          </a:p>
          <a:p>
            <a:endParaRPr lang="en-US" dirty="0">
              <a:solidFill>
                <a:srgbClr val="595959"/>
              </a:solidFill>
            </a:endParaRPr>
          </a:p>
          <a:p>
            <a:r>
              <a:rPr lang="en-US" dirty="0" smtClean="0">
                <a:solidFill>
                  <a:srgbClr val="595959"/>
                </a:solidFill>
              </a:rPr>
              <a:t>10</a:t>
            </a:r>
          </a:p>
          <a:p>
            <a:endParaRPr lang="en-US" dirty="0">
              <a:solidFill>
                <a:srgbClr val="595959"/>
              </a:solidFill>
            </a:endParaRPr>
          </a:p>
          <a:p>
            <a:r>
              <a:rPr lang="en-US" dirty="0" smtClean="0">
                <a:solidFill>
                  <a:srgbClr val="595959"/>
                </a:solidFill>
              </a:rPr>
              <a:t>0</a:t>
            </a:r>
            <a:endParaRPr lang="en-US" dirty="0">
              <a:solidFill>
                <a:srgbClr val="595959"/>
              </a:solidFill>
            </a:endParaRPr>
          </a:p>
        </p:txBody>
      </p:sp>
      <p:sp>
        <p:nvSpPr>
          <p:cNvPr id="10" name="TextBox 9"/>
          <p:cNvSpPr txBox="1"/>
          <p:nvPr/>
        </p:nvSpPr>
        <p:spPr>
          <a:xfrm>
            <a:off x="900067" y="5252149"/>
            <a:ext cx="7093156" cy="369332"/>
          </a:xfrm>
          <a:prstGeom prst="rect">
            <a:avLst/>
          </a:prstGeom>
          <a:noFill/>
        </p:spPr>
        <p:txBody>
          <a:bodyPr wrap="square" rtlCol="0">
            <a:spAutoFit/>
          </a:bodyPr>
          <a:lstStyle/>
          <a:p>
            <a:r>
              <a:rPr lang="en-US" dirty="0" smtClean="0">
                <a:solidFill>
                  <a:srgbClr val="595959"/>
                </a:solidFill>
              </a:rPr>
              <a:t>12a			6a			12p			6p			12a	</a:t>
            </a:r>
            <a:endParaRPr lang="en-US" dirty="0">
              <a:solidFill>
                <a:srgbClr val="595959"/>
              </a:solidFill>
            </a:endParaRPr>
          </a:p>
        </p:txBody>
      </p:sp>
      <p:sp>
        <p:nvSpPr>
          <p:cNvPr id="45" name="Content Placeholder 2"/>
          <p:cNvSpPr>
            <a:spLocks noGrp="1"/>
          </p:cNvSpPr>
          <p:nvPr>
            <p:ph idx="1"/>
          </p:nvPr>
        </p:nvSpPr>
        <p:spPr>
          <a:xfrm>
            <a:off x="411943" y="1013611"/>
            <a:ext cx="4117112" cy="4525963"/>
          </a:xfrm>
        </p:spPr>
        <p:txBody>
          <a:bodyPr>
            <a:normAutofit/>
          </a:bodyPr>
          <a:lstStyle/>
          <a:p>
            <a:pPr>
              <a:buNone/>
            </a:pPr>
            <a:r>
              <a:rPr lang="en-US" sz="2400" dirty="0" smtClean="0"/>
              <a:t>        Frequency Regulation</a:t>
            </a:r>
          </a:p>
          <a:p>
            <a:pPr lvl="1"/>
            <a:r>
              <a:rPr lang="en-US" sz="2000" dirty="0" smtClean="0"/>
              <a:t>Stabilizes grid at 60 Hz.</a:t>
            </a:r>
          </a:p>
          <a:p>
            <a:pPr lvl="1"/>
            <a:r>
              <a:rPr lang="en-US" sz="2000" dirty="0" smtClean="0"/>
              <a:t>Commonly provided by natural gas powered generators, but all fossil sources are slow ramping.</a:t>
            </a:r>
          </a:p>
          <a:p>
            <a:pPr lvl="1"/>
            <a:r>
              <a:rPr lang="en-US" sz="2000" dirty="0" smtClean="0"/>
              <a:t>Energy Storage and Demand Response are nearly instantaneous while providing a multitude of additional benefits. </a:t>
            </a:r>
          </a:p>
          <a:p>
            <a:pPr marL="457200" lvl="1" indent="0">
              <a:buNone/>
            </a:pPr>
            <a:endParaRPr lang="en-US" sz="2400" dirty="0"/>
          </a:p>
        </p:txBody>
      </p:sp>
    </p:spTree>
    <p:extLst>
      <p:ext uri="{BB962C8B-B14F-4D97-AF65-F5344CB8AC3E}">
        <p14:creationId xmlns:p14="http://schemas.microsoft.com/office/powerpoint/2010/main" val="2634902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1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5"/>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xit" presetSubtype="0" fill="hold" grpId="0" nodeType="afterEffect">
                                  <p:stCondLst>
                                    <p:cond delay="0"/>
                                  </p:stCondLst>
                                  <p:childTnLst>
                                    <p:set>
                                      <p:cBhvr>
                                        <p:cTn id="20" dur="1" fill="hold">
                                          <p:stCondLst>
                                            <p:cond delay="499"/>
                                          </p:stCondLst>
                                        </p:cTn>
                                        <p:tgtEl>
                                          <p:spTgt spid="29697"/>
                                        </p:tgtEl>
                                        <p:attrNameLst>
                                          <p:attrName>style.visibility</p:attrName>
                                        </p:attrNameLst>
                                      </p:cBhvr>
                                      <p:to>
                                        <p:strVal val="hidden"/>
                                      </p:to>
                                    </p:set>
                                  </p:childTnLst>
                                </p:cTn>
                              </p:par>
                            </p:childTnLst>
                          </p:cTn>
                        </p:par>
                        <p:par>
                          <p:cTn id="21" fill="hold" nodeType="afterGroup">
                            <p:stCondLst>
                              <p:cond delay="1000"/>
                            </p:stCondLst>
                            <p:childTnLst>
                              <p:par>
                                <p:cTn id="22" presetID="1" presetClass="exit" presetSubtype="0" fill="hold" nodeType="afterEffect">
                                  <p:stCondLst>
                                    <p:cond delay="0"/>
                                  </p:stCondLst>
                                  <p:childTnLst>
                                    <p:set>
                                      <p:cBhvr>
                                        <p:cTn id="23" dur="1" fill="hold">
                                          <p:stCondLst>
                                            <p:cond delay="499"/>
                                          </p:stCondLst>
                                        </p:cTn>
                                        <p:tgtEl>
                                          <p:spTgt spid="3"/>
                                        </p:tgtEl>
                                        <p:attrNameLst>
                                          <p:attrName>style.visibility</p:attrName>
                                        </p:attrNameLst>
                                      </p:cBhvr>
                                      <p:to>
                                        <p:strVal val="hidden"/>
                                      </p:to>
                                    </p:set>
                                  </p:childTnLst>
                                </p:cTn>
                              </p:par>
                            </p:childTnLst>
                          </p:cTn>
                        </p:par>
                        <p:par>
                          <p:cTn id="24" fill="hold" nodeType="afterGroup">
                            <p:stCondLst>
                              <p:cond delay="1500"/>
                            </p:stCondLst>
                            <p:childTnLst>
                              <p:par>
                                <p:cTn id="25" presetID="1" presetClass="exit" presetSubtype="0" fill="hold" nodeType="afterEffect">
                                  <p:stCondLst>
                                    <p:cond delay="0"/>
                                  </p:stCondLst>
                                  <p:childTnLst>
                                    <p:set>
                                      <p:cBhvr>
                                        <p:cTn id="2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Alternate Process 21"/>
          <p:cNvSpPr/>
          <p:nvPr/>
        </p:nvSpPr>
        <p:spPr bwMode="auto">
          <a:xfrm>
            <a:off x="4305300" y="4525963"/>
            <a:ext cx="1671638" cy="1036637"/>
          </a:xfrm>
          <a:prstGeom prst="flowChartAlternateProcess">
            <a:avLst/>
          </a:prstGeom>
          <a:solidFill>
            <a:srgbClr val="FFCC00"/>
          </a:solidFill>
          <a:ln w="9525" cap="flat" cmpd="sng" algn="ctr">
            <a:noFill/>
            <a:prstDash val="solid"/>
            <a:round/>
            <a:headEnd type="none" w="med" len="med"/>
            <a:tailEnd type="none" w="med" len="med"/>
          </a:ln>
          <a:effectLst/>
        </p:spPr>
        <p:txBody>
          <a:bodyPr anchor="ctr"/>
          <a:lstStyle/>
          <a:p>
            <a:pPr algn="ctr" eaLnBrk="0" hangingPunct="0">
              <a:defRPr/>
            </a:pPr>
            <a:r>
              <a:rPr lang="en-US" sz="1400" dirty="0">
                <a:latin typeface="+mn-lt"/>
                <a:cs typeface="Arial" charset="0"/>
              </a:rPr>
              <a:t>Investors</a:t>
            </a:r>
          </a:p>
        </p:txBody>
      </p:sp>
      <p:grpSp>
        <p:nvGrpSpPr>
          <p:cNvPr id="2" name="Group 22"/>
          <p:cNvGrpSpPr>
            <a:grpSpLocks noChangeAspect="1"/>
          </p:cNvGrpSpPr>
          <p:nvPr/>
        </p:nvGrpSpPr>
        <p:grpSpPr bwMode="auto">
          <a:xfrm>
            <a:off x="762000" y="1333500"/>
            <a:ext cx="6896100" cy="4311650"/>
            <a:chOff x="944567" y="1166600"/>
            <a:chExt cx="7477894" cy="3427331"/>
          </a:xfrm>
        </p:grpSpPr>
        <p:sp>
          <p:nvSpPr>
            <p:cNvPr id="33800" name="Flowchart: Alternate Process 6"/>
            <p:cNvSpPr>
              <a:spLocks noChangeArrowheads="1"/>
            </p:cNvSpPr>
            <p:nvPr/>
          </p:nvSpPr>
          <p:spPr bwMode="auto">
            <a:xfrm>
              <a:off x="944567" y="2607694"/>
              <a:ext cx="1296238" cy="532523"/>
            </a:xfrm>
            <a:prstGeom prst="flowChartAlternateProcess">
              <a:avLst/>
            </a:prstGeom>
            <a:solidFill>
              <a:srgbClr val="FFCC00"/>
            </a:solidFill>
            <a:ln w="9525">
              <a:noFill/>
              <a:round/>
              <a:headEnd/>
              <a:tailEnd/>
            </a:ln>
          </p:spPr>
          <p:txBody>
            <a:bodyPr anchor="ctr"/>
            <a:lstStyle/>
            <a:p>
              <a:pPr algn="ctr" eaLnBrk="0" hangingPunct="0"/>
              <a:r>
                <a:rPr lang="en-US" sz="1400" dirty="0">
                  <a:latin typeface="Informatic"/>
                </a:rPr>
                <a:t>Technology</a:t>
              </a:r>
              <a:endParaRPr lang="en-US" sz="1000" dirty="0">
                <a:latin typeface="Informatic"/>
              </a:endParaRPr>
            </a:p>
          </p:txBody>
        </p:sp>
        <p:sp>
          <p:nvSpPr>
            <p:cNvPr id="33801" name="Flowchart: Alternate Process 7"/>
            <p:cNvSpPr>
              <a:spLocks noChangeArrowheads="1"/>
            </p:cNvSpPr>
            <p:nvPr/>
          </p:nvSpPr>
          <p:spPr bwMode="auto">
            <a:xfrm>
              <a:off x="7208853" y="2588766"/>
              <a:ext cx="1213608" cy="533785"/>
            </a:xfrm>
            <a:prstGeom prst="flowChartAlternateProcess">
              <a:avLst/>
            </a:prstGeom>
            <a:solidFill>
              <a:srgbClr val="FFCC00"/>
            </a:solidFill>
            <a:ln w="9525">
              <a:noFill/>
              <a:round/>
              <a:headEnd/>
              <a:tailEnd/>
            </a:ln>
          </p:spPr>
          <p:txBody>
            <a:bodyPr anchor="ctr"/>
            <a:lstStyle/>
            <a:p>
              <a:pPr algn="ctr" eaLnBrk="0" hangingPunct="0"/>
              <a:r>
                <a:rPr lang="en-US" sz="1400" dirty="0">
                  <a:latin typeface="Informatic"/>
                </a:rPr>
                <a:t>Utilities</a:t>
              </a:r>
              <a:endParaRPr lang="en-US" sz="1100" dirty="0">
                <a:latin typeface="Informatic"/>
              </a:endParaRPr>
            </a:p>
          </p:txBody>
        </p:sp>
        <p:sp>
          <p:nvSpPr>
            <p:cNvPr id="33802" name="Flowchart: Alternate Process 8"/>
            <p:cNvSpPr>
              <a:spLocks noChangeArrowheads="1"/>
            </p:cNvSpPr>
            <p:nvPr/>
          </p:nvSpPr>
          <p:spPr bwMode="auto">
            <a:xfrm>
              <a:off x="2974134" y="2537028"/>
              <a:ext cx="1201558" cy="667548"/>
            </a:xfrm>
            <a:prstGeom prst="flowChartAlternateProcess">
              <a:avLst/>
            </a:prstGeom>
            <a:solidFill>
              <a:srgbClr val="FFCC00"/>
            </a:solidFill>
            <a:ln w="9525">
              <a:noFill/>
              <a:round/>
              <a:headEnd/>
              <a:tailEnd/>
            </a:ln>
          </p:spPr>
          <p:txBody>
            <a:bodyPr anchor="ctr"/>
            <a:lstStyle/>
            <a:p>
              <a:pPr algn="ctr" eaLnBrk="0" hangingPunct="0"/>
              <a:r>
                <a:rPr lang="en-US" sz="1400" dirty="0">
                  <a:latin typeface="Informatic"/>
                </a:rPr>
                <a:t>Systems</a:t>
              </a:r>
              <a:endParaRPr lang="en-US" sz="1000" dirty="0">
                <a:latin typeface="Informatic"/>
              </a:endParaRPr>
            </a:p>
          </p:txBody>
        </p:sp>
        <p:sp>
          <p:nvSpPr>
            <p:cNvPr id="10" name="Flowchart: Alternate Process 9"/>
            <p:cNvSpPr/>
            <p:nvPr/>
          </p:nvSpPr>
          <p:spPr bwMode="auto">
            <a:xfrm>
              <a:off x="4814343" y="2561004"/>
              <a:ext cx="1564781" cy="643571"/>
            </a:xfrm>
            <a:prstGeom prst="flowChartAlternateProcess">
              <a:avLst/>
            </a:prstGeom>
            <a:solidFill>
              <a:srgbClr val="FFCC00"/>
            </a:solidFill>
            <a:ln w="9525" cap="flat" cmpd="sng" algn="ctr">
              <a:noFill/>
              <a:prstDash val="solid"/>
              <a:round/>
              <a:headEnd type="none" w="med" len="med"/>
              <a:tailEnd type="none" w="med" len="med"/>
            </a:ln>
            <a:effectLst/>
          </p:spPr>
          <p:txBody>
            <a:bodyPr anchor="ctr"/>
            <a:lstStyle/>
            <a:p>
              <a:pPr algn="ctr" eaLnBrk="0" hangingPunct="0">
                <a:defRPr/>
              </a:pPr>
              <a:r>
                <a:rPr lang="en-US" sz="1400" dirty="0">
                  <a:latin typeface="+mn-lt"/>
                  <a:cs typeface="Arial" charset="0"/>
                </a:rPr>
                <a:t>Generation Projects</a:t>
              </a:r>
            </a:p>
          </p:txBody>
        </p:sp>
        <p:sp>
          <p:nvSpPr>
            <p:cNvPr id="33804" name="Right Arrow 10"/>
            <p:cNvSpPr>
              <a:spLocks noChangeArrowheads="1"/>
            </p:cNvSpPr>
            <p:nvPr/>
          </p:nvSpPr>
          <p:spPr bwMode="auto">
            <a:xfrm>
              <a:off x="2311696" y="2638003"/>
              <a:ext cx="614994" cy="445062"/>
            </a:xfrm>
            <a:prstGeom prst="rightArrow">
              <a:avLst>
                <a:gd name="adj1" fmla="val 50000"/>
                <a:gd name="adj2" fmla="val 50001"/>
              </a:avLst>
            </a:prstGeom>
            <a:solidFill>
              <a:srgbClr val="993300"/>
            </a:solidFill>
            <a:ln w="9525">
              <a:noFill/>
              <a:round/>
              <a:headEnd/>
              <a:tailEnd/>
            </a:ln>
          </p:spPr>
          <p:txBody>
            <a:bodyPr/>
            <a:lstStyle/>
            <a:p>
              <a:pPr eaLnBrk="0" hangingPunct="0"/>
              <a:endParaRPr lang="en-US" sz="1400" dirty="0"/>
            </a:p>
          </p:txBody>
        </p:sp>
        <p:sp>
          <p:nvSpPr>
            <p:cNvPr id="33805" name="Right Arrow 11"/>
            <p:cNvSpPr>
              <a:spLocks noChangeArrowheads="1"/>
            </p:cNvSpPr>
            <p:nvPr/>
          </p:nvSpPr>
          <p:spPr bwMode="auto">
            <a:xfrm>
              <a:off x="4251895" y="2652837"/>
              <a:ext cx="533880" cy="445062"/>
            </a:xfrm>
            <a:prstGeom prst="rightArrow">
              <a:avLst>
                <a:gd name="adj1" fmla="val 50000"/>
                <a:gd name="adj2" fmla="val 49998"/>
              </a:avLst>
            </a:prstGeom>
            <a:solidFill>
              <a:srgbClr val="993300"/>
            </a:solidFill>
            <a:ln w="9525">
              <a:noFill/>
              <a:round/>
              <a:headEnd/>
              <a:tailEnd/>
            </a:ln>
          </p:spPr>
          <p:txBody>
            <a:bodyPr/>
            <a:lstStyle/>
            <a:p>
              <a:pPr eaLnBrk="0" hangingPunct="0"/>
              <a:endParaRPr lang="en-US" sz="1400" dirty="0"/>
            </a:p>
          </p:txBody>
        </p:sp>
        <p:sp>
          <p:nvSpPr>
            <p:cNvPr id="33806" name="Left-Right Arrow 12"/>
            <p:cNvSpPr>
              <a:spLocks noChangeArrowheads="1"/>
            </p:cNvSpPr>
            <p:nvPr/>
          </p:nvSpPr>
          <p:spPr bwMode="auto">
            <a:xfrm>
              <a:off x="6408252" y="2629909"/>
              <a:ext cx="793019" cy="469338"/>
            </a:xfrm>
            <a:prstGeom prst="leftRightArrow">
              <a:avLst>
                <a:gd name="adj1" fmla="val 50000"/>
                <a:gd name="adj2" fmla="val 50001"/>
              </a:avLst>
            </a:prstGeom>
            <a:solidFill>
              <a:srgbClr val="993300"/>
            </a:solidFill>
            <a:ln w="9525">
              <a:noFill/>
              <a:round/>
              <a:headEnd/>
              <a:tailEnd/>
            </a:ln>
          </p:spPr>
          <p:txBody>
            <a:bodyPr/>
            <a:lstStyle/>
            <a:p>
              <a:pPr eaLnBrk="0" hangingPunct="0"/>
              <a:endParaRPr lang="en-US" sz="1400" dirty="0"/>
            </a:p>
          </p:txBody>
        </p:sp>
        <p:sp>
          <p:nvSpPr>
            <p:cNvPr id="33807" name="Right Arrow 13"/>
            <p:cNvSpPr>
              <a:spLocks noChangeArrowheads="1"/>
            </p:cNvSpPr>
            <p:nvPr/>
          </p:nvSpPr>
          <p:spPr bwMode="auto">
            <a:xfrm rot="5400000">
              <a:off x="5331303" y="1989291"/>
              <a:ext cx="614994" cy="445062"/>
            </a:xfrm>
            <a:prstGeom prst="rightArrow">
              <a:avLst>
                <a:gd name="adj1" fmla="val 50000"/>
                <a:gd name="adj2" fmla="val 50001"/>
              </a:avLst>
            </a:prstGeom>
            <a:solidFill>
              <a:srgbClr val="993300"/>
            </a:solidFill>
            <a:ln w="9525">
              <a:noFill/>
              <a:round/>
              <a:headEnd/>
              <a:tailEnd/>
            </a:ln>
          </p:spPr>
          <p:txBody>
            <a:bodyPr/>
            <a:lstStyle/>
            <a:p>
              <a:pPr eaLnBrk="0" hangingPunct="0"/>
              <a:endParaRPr lang="en-US" sz="1400" dirty="0"/>
            </a:p>
          </p:txBody>
        </p:sp>
        <p:sp>
          <p:nvSpPr>
            <p:cNvPr id="16" name="Flowchart: Alternate Process 15"/>
            <p:cNvSpPr/>
            <p:nvPr/>
          </p:nvSpPr>
          <p:spPr bwMode="auto">
            <a:xfrm>
              <a:off x="4750650" y="1166600"/>
              <a:ext cx="1812666" cy="642309"/>
            </a:xfrm>
            <a:prstGeom prst="flowChartAlternateProcess">
              <a:avLst/>
            </a:prstGeom>
            <a:solidFill>
              <a:srgbClr val="FFCC00"/>
            </a:solidFill>
            <a:ln w="9525" cap="flat" cmpd="sng" algn="ctr">
              <a:noFill/>
              <a:prstDash val="solid"/>
              <a:round/>
              <a:headEnd type="none" w="med" len="med"/>
              <a:tailEnd type="none" w="med" len="med"/>
            </a:ln>
            <a:effectLst/>
          </p:spPr>
          <p:txBody>
            <a:bodyPr anchor="ctr"/>
            <a:lstStyle/>
            <a:p>
              <a:pPr algn="ctr" eaLnBrk="0" hangingPunct="0">
                <a:defRPr/>
              </a:pPr>
              <a:r>
                <a:rPr lang="en-US" sz="1400" dirty="0">
                  <a:latin typeface="+mn-lt"/>
                  <a:cs typeface="Arial" charset="0"/>
                </a:rPr>
                <a:t>Developers</a:t>
              </a:r>
            </a:p>
          </p:txBody>
        </p:sp>
        <p:grpSp>
          <p:nvGrpSpPr>
            <p:cNvPr id="3" name="Group 18"/>
            <p:cNvGrpSpPr>
              <a:grpSpLocks/>
            </p:cNvGrpSpPr>
            <p:nvPr/>
          </p:nvGrpSpPr>
          <p:grpSpPr bwMode="auto">
            <a:xfrm>
              <a:off x="4821216" y="4157413"/>
              <a:ext cx="1771960" cy="436518"/>
              <a:chOff x="4788848" y="4052216"/>
              <a:chExt cx="1771960" cy="436518"/>
            </a:xfrm>
          </p:grpSpPr>
          <p:sp>
            <p:nvSpPr>
              <p:cNvPr id="17" name="Rounded Rectangle 16"/>
              <p:cNvSpPr/>
              <p:nvPr/>
            </p:nvSpPr>
            <p:spPr bwMode="auto">
              <a:xfrm>
                <a:off x="4788860" y="4059686"/>
                <a:ext cx="874487" cy="429048"/>
              </a:xfrm>
              <a:prstGeom prst="bevel">
                <a:avLst/>
              </a:prstGeom>
              <a:noFill/>
              <a:ln w="9525" cap="flat" cmpd="sng" algn="ctr">
                <a:noFill/>
                <a:prstDash val="solid"/>
                <a:round/>
                <a:headEnd type="none" w="med" len="med"/>
                <a:tailEnd type="none" w="med" len="med"/>
              </a:ln>
              <a:effectLst/>
            </p:spPr>
            <p:txBody>
              <a:bodyPr anchor="ctr"/>
              <a:lstStyle/>
              <a:p>
                <a:pPr algn="ctr" eaLnBrk="0" hangingPunct="0">
                  <a:defRPr/>
                </a:pPr>
                <a:r>
                  <a:rPr lang="en-US" sz="800" dirty="0">
                    <a:latin typeface="+mn-lt"/>
                    <a:cs typeface="Arial" charset="0"/>
                  </a:rPr>
                  <a:t>Debt</a:t>
                </a:r>
              </a:p>
            </p:txBody>
          </p:sp>
          <p:sp>
            <p:nvSpPr>
              <p:cNvPr id="18" name="Rounded Rectangle 17"/>
              <p:cNvSpPr/>
              <p:nvPr/>
            </p:nvSpPr>
            <p:spPr bwMode="auto">
              <a:xfrm>
                <a:off x="5644412" y="4052115"/>
                <a:ext cx="915801" cy="431571"/>
              </a:xfrm>
              <a:prstGeom prst="bevel">
                <a:avLst/>
              </a:prstGeom>
              <a:noFill/>
              <a:ln w="9525" cap="flat" cmpd="sng" algn="ctr">
                <a:noFill/>
                <a:prstDash val="solid"/>
                <a:round/>
                <a:headEnd type="none" w="med" len="med"/>
                <a:tailEnd type="none" w="med" len="med"/>
              </a:ln>
              <a:effectLst/>
            </p:spPr>
            <p:txBody>
              <a:bodyPr anchor="ctr"/>
              <a:lstStyle/>
              <a:p>
                <a:pPr algn="ctr" eaLnBrk="0" hangingPunct="0">
                  <a:defRPr/>
                </a:pPr>
                <a:r>
                  <a:rPr lang="en-US" sz="800" dirty="0">
                    <a:latin typeface="+mn-lt"/>
                    <a:cs typeface="Arial" charset="0"/>
                  </a:rPr>
                  <a:t>Equity</a:t>
                </a:r>
              </a:p>
            </p:txBody>
          </p:sp>
        </p:grpSp>
        <p:sp>
          <p:nvSpPr>
            <p:cNvPr id="33810" name="Right Arrow 19"/>
            <p:cNvSpPr>
              <a:spLocks noChangeArrowheads="1"/>
            </p:cNvSpPr>
            <p:nvPr/>
          </p:nvSpPr>
          <p:spPr bwMode="auto">
            <a:xfrm rot="-5400000">
              <a:off x="5126304" y="3232768"/>
              <a:ext cx="412694" cy="404602"/>
            </a:xfrm>
            <a:prstGeom prst="rightArrow">
              <a:avLst>
                <a:gd name="adj1" fmla="val 50000"/>
                <a:gd name="adj2" fmla="val 49999"/>
              </a:avLst>
            </a:prstGeom>
            <a:solidFill>
              <a:srgbClr val="993300"/>
            </a:solidFill>
            <a:ln w="9525">
              <a:noFill/>
              <a:round/>
              <a:headEnd/>
              <a:tailEnd/>
            </a:ln>
          </p:spPr>
          <p:txBody>
            <a:bodyPr/>
            <a:lstStyle/>
            <a:p>
              <a:pPr eaLnBrk="0" hangingPunct="0"/>
              <a:endParaRPr lang="en-US" sz="1400" dirty="0"/>
            </a:p>
          </p:txBody>
        </p:sp>
        <p:sp>
          <p:nvSpPr>
            <p:cNvPr id="33811" name="Right Arrow 21"/>
            <p:cNvSpPr>
              <a:spLocks noChangeArrowheads="1"/>
            </p:cNvSpPr>
            <p:nvPr/>
          </p:nvSpPr>
          <p:spPr bwMode="auto">
            <a:xfrm rot="-5400000">
              <a:off x="5820871" y="3231419"/>
              <a:ext cx="412694" cy="404602"/>
            </a:xfrm>
            <a:prstGeom prst="rightArrow">
              <a:avLst>
                <a:gd name="adj1" fmla="val 50000"/>
                <a:gd name="adj2" fmla="val 49999"/>
              </a:avLst>
            </a:prstGeom>
            <a:solidFill>
              <a:srgbClr val="993300"/>
            </a:solidFill>
            <a:ln w="9525">
              <a:noFill/>
              <a:round/>
              <a:headEnd/>
              <a:tailEnd/>
            </a:ln>
          </p:spPr>
          <p:txBody>
            <a:bodyPr/>
            <a:lstStyle/>
            <a:p>
              <a:pPr eaLnBrk="0" hangingPunct="0"/>
              <a:endParaRPr lang="en-US" sz="1400" dirty="0"/>
            </a:p>
          </p:txBody>
        </p:sp>
      </p:grpSp>
      <p:sp>
        <p:nvSpPr>
          <p:cNvPr id="41" name="Title 1"/>
          <p:cNvSpPr txBox="1">
            <a:spLocks/>
          </p:cNvSpPr>
          <p:nvPr/>
        </p:nvSpPr>
        <p:spPr bwMode="auto">
          <a:xfrm>
            <a:off x="38100" y="76200"/>
            <a:ext cx="5524500" cy="584200"/>
          </a:xfrm>
          <a:prstGeom prst="rect">
            <a:avLst/>
          </a:prstGeom>
          <a:noFill/>
          <a:ln w="9525">
            <a:noFill/>
            <a:miter lim="800000"/>
            <a:headEnd/>
            <a:tailEnd/>
          </a:ln>
        </p:spPr>
        <p:txBody>
          <a:bodyPr wrap="none" anchor="ctr"/>
          <a:lstStyle/>
          <a:p>
            <a:pPr>
              <a:defRPr/>
            </a:pPr>
            <a:r>
              <a:rPr lang="en-US" sz="2400" b="1" kern="0" dirty="0" smtClean="0">
                <a:solidFill>
                  <a:schemeClr val="bg1"/>
                </a:solidFill>
                <a:latin typeface="Arial" charset="0"/>
                <a:ea typeface="ＭＳ Ｐゴシック" pitchFamily="-112" charset="-128"/>
                <a:cs typeface="Arial" charset="0"/>
              </a:rPr>
              <a:t>Solar Value Chain Driven by Deployments</a:t>
            </a:r>
            <a:endParaRPr lang="en-US" sz="2400" b="1" kern="0" dirty="0">
              <a:solidFill>
                <a:schemeClr val="bg1"/>
              </a:solidFill>
              <a:latin typeface="Arial" charset="0"/>
              <a:ea typeface="ＭＳ Ｐゴシック" pitchFamily="-112" charset="-128"/>
              <a:cs typeface="Arial" charset="0"/>
            </a:endParaRPr>
          </a:p>
        </p:txBody>
      </p:sp>
      <p:sp>
        <p:nvSpPr>
          <p:cNvPr id="33797" name="TextBox 3"/>
          <p:cNvSpPr txBox="1">
            <a:spLocks noChangeArrowheads="1"/>
          </p:cNvSpPr>
          <p:nvPr/>
        </p:nvSpPr>
        <p:spPr bwMode="auto">
          <a:xfrm>
            <a:off x="139700" y="5778500"/>
            <a:ext cx="8877300" cy="400110"/>
          </a:xfrm>
          <a:prstGeom prst="rect">
            <a:avLst/>
          </a:prstGeom>
          <a:solidFill>
            <a:srgbClr val="FFFF00"/>
          </a:solidFill>
          <a:ln w="9525">
            <a:solidFill>
              <a:schemeClr val="tx1"/>
            </a:solidFill>
            <a:miter lim="800000"/>
            <a:headEnd/>
            <a:tailEnd/>
          </a:ln>
        </p:spPr>
        <p:txBody>
          <a:bodyPr wrap="square">
            <a:spAutoFit/>
          </a:bodyPr>
          <a:lstStyle/>
          <a:p>
            <a:pPr algn="ctr"/>
            <a:r>
              <a:rPr lang="en-US" sz="2000" dirty="0">
                <a:latin typeface="Informatic"/>
              </a:rPr>
              <a:t>The </a:t>
            </a:r>
            <a:r>
              <a:rPr lang="en-US" sz="2000" dirty="0" smtClean="0">
                <a:latin typeface="Informatic"/>
              </a:rPr>
              <a:t>health of the entire solar market is critically dependent on </a:t>
            </a:r>
            <a:r>
              <a:rPr lang="en-US" sz="2000" dirty="0">
                <a:latin typeface="Informatic"/>
              </a:rPr>
              <a:t>deployments </a:t>
            </a:r>
          </a:p>
        </p:txBody>
      </p:sp>
      <p:sp>
        <p:nvSpPr>
          <p:cNvPr id="33798" name="Oval 22"/>
          <p:cNvSpPr>
            <a:spLocks noChangeArrowheads="1"/>
          </p:cNvSpPr>
          <p:nvPr/>
        </p:nvSpPr>
        <p:spPr bwMode="auto">
          <a:xfrm>
            <a:off x="4038600" y="2438400"/>
            <a:ext cx="2095500" cy="1943100"/>
          </a:xfrm>
          <a:prstGeom prst="ellipse">
            <a:avLst/>
          </a:prstGeom>
          <a:noFill/>
          <a:ln w="57150">
            <a:solidFill>
              <a:schemeClr val="accent2"/>
            </a:solidFill>
            <a:round/>
            <a:headEnd/>
            <a:tailEnd/>
          </a:ln>
        </p:spPr>
        <p:txBody>
          <a:bodyPr/>
          <a:lstStyle/>
          <a:p>
            <a:pPr eaLnBrk="0" hangingPunct="0"/>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bwMode="auto">
          <a:xfrm>
            <a:off x="38100" y="76200"/>
            <a:ext cx="5524500" cy="584200"/>
          </a:xfrm>
          <a:prstGeom prst="rect">
            <a:avLst/>
          </a:prstGeom>
          <a:noFill/>
          <a:ln w="9525">
            <a:noFill/>
            <a:miter lim="800000"/>
            <a:headEnd/>
            <a:tailEnd/>
          </a:ln>
        </p:spPr>
        <p:txBody>
          <a:bodyPr wrap="none" anchor="ctr"/>
          <a:lstStyle/>
          <a:p>
            <a:pPr>
              <a:defRPr/>
            </a:pPr>
            <a:r>
              <a:rPr lang="en-US" sz="2400" b="1" kern="0" dirty="0" smtClean="0">
                <a:solidFill>
                  <a:schemeClr val="bg1"/>
                </a:solidFill>
                <a:latin typeface="Arial" charset="0"/>
                <a:ea typeface="ＭＳ Ｐゴシック" pitchFamily="-112" charset="-128"/>
                <a:cs typeface="Arial" charset="0"/>
              </a:rPr>
              <a:t>Deployment Volume Drives Learning Curves</a:t>
            </a:r>
            <a:endParaRPr lang="en-US" sz="2400" b="1" kern="0" dirty="0">
              <a:solidFill>
                <a:schemeClr val="bg1"/>
              </a:solidFill>
              <a:latin typeface="Arial" charset="0"/>
              <a:ea typeface="ＭＳ Ｐゴシック" pitchFamily="-112" charset="-128"/>
              <a:cs typeface="Arial" charset="0"/>
            </a:endParaRPr>
          </a:p>
        </p:txBody>
      </p:sp>
      <p:pic>
        <p:nvPicPr>
          <p:cNvPr id="21" name="Picture 2"/>
          <p:cNvPicPr>
            <a:picLocks noChangeAspect="1" noChangeArrowheads="1"/>
          </p:cNvPicPr>
          <p:nvPr/>
        </p:nvPicPr>
        <p:blipFill>
          <a:blip r:embed="rId3" cstate="print"/>
          <a:srcRect/>
          <a:stretch>
            <a:fillRect/>
          </a:stretch>
        </p:blipFill>
        <p:spPr bwMode="auto">
          <a:xfrm>
            <a:off x="1828800" y="1219200"/>
            <a:ext cx="5454650" cy="4686300"/>
          </a:xfrm>
          <a:prstGeom prst="rect">
            <a:avLst/>
          </a:prstGeom>
          <a:noFill/>
          <a:ln w="9525">
            <a:noFill/>
            <a:miter lim="800000"/>
            <a:headEnd/>
            <a:tailEnd/>
          </a:ln>
        </p:spPr>
      </p:pic>
      <p:cxnSp>
        <p:nvCxnSpPr>
          <p:cNvPr id="23" name="Straight Connector 22"/>
          <p:cNvCxnSpPr/>
          <p:nvPr/>
        </p:nvCxnSpPr>
        <p:spPr>
          <a:xfrm>
            <a:off x="2476500" y="2743200"/>
            <a:ext cx="3390900" cy="20193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467100" y="3352800"/>
            <a:ext cx="1828800" cy="1524000"/>
          </a:xfrm>
          <a:prstGeom prst="line">
            <a:avLst/>
          </a:prstGeom>
          <a:ln w="69850" cap="flat" cmpd="sng" algn="ctr">
            <a:solidFill>
              <a:srgbClr val="FF00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5" name="TextBox 11"/>
          <p:cNvSpPr txBox="1">
            <a:spLocks noChangeArrowheads="1"/>
          </p:cNvSpPr>
          <p:nvPr/>
        </p:nvSpPr>
        <p:spPr bwMode="auto">
          <a:xfrm>
            <a:off x="5768975" y="2971800"/>
            <a:ext cx="1905000" cy="369888"/>
          </a:xfrm>
          <a:prstGeom prst="rect">
            <a:avLst/>
          </a:prstGeom>
          <a:ln w="3175">
            <a:solidFill>
              <a:schemeClr val="tx1"/>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US" kern="0" dirty="0">
                <a:solidFill>
                  <a:sysClr val="windowText" lastClr="000000"/>
                </a:solidFill>
              </a:rPr>
              <a:t>Si learning curve</a:t>
            </a:r>
          </a:p>
        </p:txBody>
      </p:sp>
      <p:cxnSp>
        <p:nvCxnSpPr>
          <p:cNvPr id="26" name="Straight Arrow Connector 25"/>
          <p:cNvCxnSpPr/>
          <p:nvPr/>
        </p:nvCxnSpPr>
        <p:spPr>
          <a:xfrm rot="10800000" flipV="1">
            <a:off x="5083175" y="3194050"/>
            <a:ext cx="685800" cy="273050"/>
          </a:xfrm>
          <a:prstGeom prst="straightConnector1">
            <a:avLst/>
          </a:prstGeom>
          <a:noFill/>
          <a:ln w="19050" cap="flat" cmpd="sng" algn="ctr">
            <a:solidFill>
              <a:schemeClr val="tx1"/>
            </a:solidFill>
            <a:prstDash val="solid"/>
            <a:tailEnd type="arrow"/>
          </a:ln>
          <a:effectLst>
            <a:outerShdw blurRad="40000" dist="20000" dir="5400000" rotWithShape="0">
              <a:srgbClr val="000000">
                <a:alpha val="38000"/>
              </a:srgbClr>
            </a:outerShdw>
          </a:effectLst>
        </p:spPr>
      </p:cxnSp>
      <p:sp>
        <p:nvSpPr>
          <p:cNvPr id="27" name="Content Placeholder 2"/>
          <p:cNvSpPr txBox="1">
            <a:spLocks/>
          </p:cNvSpPr>
          <p:nvPr/>
        </p:nvSpPr>
        <p:spPr>
          <a:xfrm>
            <a:off x="38100" y="1066800"/>
            <a:ext cx="9105900" cy="800100"/>
          </a:xfrm>
          <a:prstGeom prst="rect">
            <a:avLst/>
          </a:prstGeom>
          <a:solidFill>
            <a:schemeClr val="bg1"/>
          </a:solidFill>
        </p:spPr>
        <p:txBody>
          <a:bodyPr/>
          <a:lstStyle/>
          <a:p>
            <a:pPr marL="342900" marR="0" lvl="0" indent="-342900" algn="l" defTabSz="457200" rtl="0" eaLnBrk="0" fontAlgn="base" latinLnBrk="0" hangingPunct="0">
              <a:lnSpc>
                <a:spcPct val="100000"/>
              </a:lnSpc>
              <a:spcBef>
                <a:spcPct val="20000"/>
              </a:spcBef>
              <a:spcAft>
                <a:spcPct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Solar pricing is reduced by </a:t>
            </a:r>
            <a:r>
              <a:rPr kumimoji="0" lang="en-US" sz="24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20%</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for every </a:t>
            </a:r>
            <a:r>
              <a:rPr kumimoji="0" lang="en-US" sz="2400" b="1" i="0" u="none" strike="noStrike" kern="1200" cap="none" spc="0" normalizeH="0" baseline="0" noProof="0" dirty="0" smtClean="0">
                <a:ln>
                  <a:noFill/>
                </a:ln>
                <a:solidFill>
                  <a:srgbClr val="0D0D0D"/>
                </a:solidFill>
                <a:effectLst/>
                <a:uLnTx/>
                <a:uFillTx/>
                <a:latin typeface="+mn-lt"/>
                <a:ea typeface="+mn-ea"/>
                <a:cs typeface="+mn-cs"/>
              </a:rPr>
              <a:t>doubling</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of deployed volume</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28" name="TextBox 11"/>
          <p:cNvSpPr txBox="1">
            <a:spLocks noChangeArrowheads="1"/>
          </p:cNvSpPr>
          <p:nvPr/>
        </p:nvSpPr>
        <p:spPr bwMode="auto">
          <a:xfrm>
            <a:off x="838200" y="3162300"/>
            <a:ext cx="1905000" cy="644525"/>
          </a:xfrm>
          <a:prstGeom prst="rect">
            <a:avLst/>
          </a:prstGeom>
          <a:ln w="3175">
            <a:solidFill>
              <a:schemeClr val="tx1"/>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US" kern="0" dirty="0">
                <a:solidFill>
                  <a:sysClr val="windowText" lastClr="000000"/>
                </a:solidFill>
              </a:rPr>
              <a:t>New technology learning curve</a:t>
            </a:r>
          </a:p>
        </p:txBody>
      </p:sp>
      <p:cxnSp>
        <p:nvCxnSpPr>
          <p:cNvPr id="29" name="Straight Arrow Connector 28"/>
          <p:cNvCxnSpPr>
            <a:stCxn id="28" idx="3"/>
          </p:cNvCxnSpPr>
          <p:nvPr/>
        </p:nvCxnSpPr>
        <p:spPr>
          <a:xfrm flipV="1">
            <a:off x="2743200" y="3160713"/>
            <a:ext cx="381000" cy="323850"/>
          </a:xfrm>
          <a:prstGeom prst="straightConnector1">
            <a:avLst/>
          </a:prstGeom>
          <a:noFill/>
          <a:ln w="19050" cap="flat" cmpd="sng" algn="ctr">
            <a:solidFill>
              <a:schemeClr val="tx1"/>
            </a:solidFill>
            <a:prstDash val="solid"/>
            <a:tailEnd type="arrow"/>
          </a:ln>
          <a:effectLst>
            <a:outerShdw blurRad="40000" dist="20000" dir="5400000" rotWithShape="0">
              <a:srgbClr val="000000">
                <a:alpha val="38000"/>
              </a:srgbClr>
            </a:outerShdw>
          </a:effectLst>
        </p:spPr>
      </p:cxnSp>
      <p:sp>
        <p:nvSpPr>
          <p:cNvPr id="30" name="TextBox 11"/>
          <p:cNvSpPr txBox="1">
            <a:spLocks noChangeArrowheads="1"/>
          </p:cNvSpPr>
          <p:nvPr/>
        </p:nvSpPr>
        <p:spPr bwMode="auto">
          <a:xfrm>
            <a:off x="2209800" y="4154488"/>
            <a:ext cx="1905000" cy="644525"/>
          </a:xfrm>
          <a:prstGeom prst="rect">
            <a:avLst/>
          </a:prstGeom>
          <a:ln w="3175">
            <a:solidFill>
              <a:schemeClr val="tx1"/>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US" kern="0" dirty="0">
                <a:solidFill>
                  <a:sysClr val="windowText" lastClr="000000"/>
                </a:solidFill>
              </a:rPr>
              <a:t>Efficiency innovation</a:t>
            </a:r>
          </a:p>
        </p:txBody>
      </p:sp>
      <p:cxnSp>
        <p:nvCxnSpPr>
          <p:cNvPr id="31" name="Straight Arrow Connector 30"/>
          <p:cNvCxnSpPr>
            <a:stCxn id="30" idx="3"/>
          </p:cNvCxnSpPr>
          <p:nvPr/>
        </p:nvCxnSpPr>
        <p:spPr>
          <a:xfrm flipV="1">
            <a:off x="4114800" y="4189413"/>
            <a:ext cx="304800" cy="287337"/>
          </a:xfrm>
          <a:prstGeom prst="straightConnector1">
            <a:avLst/>
          </a:prstGeom>
          <a:noFill/>
          <a:ln w="19050" cap="flat" cmpd="sng" algn="ctr">
            <a:solidFill>
              <a:schemeClr val="tx1"/>
            </a:solidFill>
            <a:prstDash val="solid"/>
            <a:tailEnd type="arrow"/>
          </a:ln>
          <a:effectLst>
            <a:outerShdw blurRad="40000" dist="20000" dir="5400000" rotWithShape="0">
              <a:srgbClr val="000000">
                <a:alpha val="38000"/>
              </a:srgbClr>
            </a:outerShdw>
          </a:effectLst>
        </p:spPr>
      </p:cxnSp>
      <p:cxnSp>
        <p:nvCxnSpPr>
          <p:cNvPr id="32" name="Straight Arrow Connector 31"/>
          <p:cNvCxnSpPr/>
          <p:nvPr/>
        </p:nvCxnSpPr>
        <p:spPr>
          <a:xfrm rot="16200000" flipH="1">
            <a:off x="5881687" y="3779838"/>
            <a:ext cx="347663" cy="147638"/>
          </a:xfrm>
          <a:prstGeom prst="straightConnector1">
            <a:avLst/>
          </a:prstGeom>
          <a:ln w="22225" cap="rnd">
            <a:solidFill>
              <a:schemeClr val="accent2">
                <a:lumMod val="75000"/>
              </a:schemeClr>
            </a:solidFill>
            <a:tailEnd type="diamond" w="med" len="lg"/>
          </a:ln>
        </p:spPr>
        <p:style>
          <a:lnRef idx="1">
            <a:schemeClr val="accent1"/>
          </a:lnRef>
          <a:fillRef idx="0">
            <a:schemeClr val="accent1"/>
          </a:fillRef>
          <a:effectRef idx="0">
            <a:schemeClr val="accent1"/>
          </a:effectRef>
          <a:fontRef idx="minor">
            <a:schemeClr val="tx1"/>
          </a:fontRef>
        </p:style>
      </p:cxnSp>
      <p:sp>
        <p:nvSpPr>
          <p:cNvPr id="33" name="Content Placeholder 2"/>
          <p:cNvSpPr txBox="1">
            <a:spLocks/>
          </p:cNvSpPr>
          <p:nvPr/>
        </p:nvSpPr>
        <p:spPr>
          <a:xfrm>
            <a:off x="279400" y="5588000"/>
            <a:ext cx="8801100" cy="800100"/>
          </a:xfrm>
          <a:prstGeom prst="rect">
            <a:avLst/>
          </a:prstGeom>
          <a:solidFill>
            <a:schemeClr val="bg1"/>
          </a:solidFill>
        </p:spPr>
        <p:txBody>
          <a:bodyPr/>
          <a:lstStyle/>
          <a:p>
            <a:pPr marL="342900" marR="0" lvl="0" indent="-342900" algn="l" defTabSz="457200" rtl="0" eaLnBrk="0" fontAlgn="base" latinLnBrk="0" hangingPunct="0">
              <a:lnSpc>
                <a:spcPct val="100000"/>
              </a:lnSpc>
              <a:spcBef>
                <a:spcPct val="20000"/>
              </a:spcBef>
              <a:spcAft>
                <a:spcPct val="0"/>
              </a:spcAft>
              <a:buClrTx/>
              <a:buSzTx/>
              <a:buFontTx/>
              <a:buNone/>
              <a:tabLst/>
              <a:defRPr/>
            </a:pP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lstStyle/>
          <a:p>
            <a:pPr algn="l"/>
            <a:r>
              <a:rPr lang="en-US" sz="2400" b="1" dirty="0" smtClean="0">
                <a:solidFill>
                  <a:schemeClr val="bg1"/>
                </a:solidFill>
                <a:latin typeface="Arial" charset="0"/>
                <a:cs typeface="Arial" charset="0"/>
              </a:rPr>
              <a:t>Fundamentals of Scaling Deployments NOW</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7" name="Content Placeholder 3"/>
          <p:cNvSpPr>
            <a:spLocks noGrp="1"/>
          </p:cNvSpPr>
          <p:nvPr>
            <p:ph idx="4294967295"/>
          </p:nvPr>
        </p:nvSpPr>
        <p:spPr>
          <a:xfrm>
            <a:off x="0" y="917051"/>
            <a:ext cx="9144000" cy="5410200"/>
          </a:xfrm>
        </p:spPr>
        <p:txBody>
          <a:bodyPr>
            <a:noAutofit/>
          </a:bodyPr>
          <a:lstStyle/>
          <a:p>
            <a:pPr marL="400050" indent="-285750">
              <a:buClr>
                <a:srgbClr val="FFFF00"/>
              </a:buClr>
              <a:buFontTx/>
              <a:buBlip>
                <a:blip r:embed="rId3"/>
              </a:buBlip>
            </a:pPr>
            <a:r>
              <a:rPr lang="en-US" sz="2400" b="1" dirty="0" smtClean="0">
                <a:solidFill>
                  <a:srgbClr val="3366FF"/>
                </a:solidFill>
                <a:latin typeface="Arial" charset="0"/>
                <a:ea typeface="ＭＳ Ｐゴシック"/>
                <a:cs typeface="Arial" charset="0"/>
              </a:rPr>
              <a:t>Focus on the Most Promising Market Segment</a:t>
            </a:r>
            <a:endParaRPr lang="en-US" sz="2400" dirty="0" smtClean="0">
              <a:latin typeface="Arial" charset="0"/>
              <a:ea typeface="ＭＳ Ｐゴシック"/>
              <a:cs typeface="Arial" charset="0"/>
            </a:endParaRPr>
          </a:p>
          <a:p>
            <a:pPr marL="800100" lvl="1">
              <a:buClr>
                <a:srgbClr val="FFFF00"/>
              </a:buClr>
              <a:buFontTx/>
              <a:buBlip>
                <a:blip r:embed="rId3"/>
              </a:buBlip>
            </a:pPr>
            <a:r>
              <a:rPr lang="en-US" sz="2400" dirty="0" smtClean="0">
                <a:latin typeface="Arial" charset="0"/>
                <a:ea typeface="ＭＳ Ｐゴシック"/>
                <a:cs typeface="Arial" charset="0"/>
              </a:rPr>
              <a:t>Wholesale Distributed Generation: Cost-effective near-term results with excellent economic and </a:t>
            </a:r>
            <a:r>
              <a:rPr lang="en-US" sz="2400" dirty="0" err="1" smtClean="0">
                <a:latin typeface="Arial" charset="0"/>
                <a:ea typeface="ＭＳ Ｐゴシック"/>
                <a:cs typeface="Arial" charset="0"/>
              </a:rPr>
              <a:t>environmenal</a:t>
            </a:r>
            <a:r>
              <a:rPr lang="en-US" sz="2400" dirty="0" smtClean="0">
                <a:latin typeface="Arial" charset="0"/>
                <a:ea typeface="ＭＳ Ｐゴシック"/>
                <a:cs typeface="Arial" charset="0"/>
              </a:rPr>
              <a:t> benefits</a:t>
            </a:r>
          </a:p>
          <a:p>
            <a:pPr marL="800100" lvl="1">
              <a:buClr>
                <a:srgbClr val="FFFF00"/>
              </a:buClr>
              <a:buFontTx/>
              <a:buBlip>
                <a:blip r:embed="rId3"/>
              </a:buBlip>
            </a:pPr>
            <a:r>
              <a:rPr lang="en-US" sz="2400" dirty="0" smtClean="0">
                <a:latin typeface="Arial" charset="0"/>
                <a:ea typeface="ＭＳ Ｐゴシック"/>
                <a:cs typeface="Arial" charset="0"/>
              </a:rPr>
              <a:t>Leverage policymakers: DOE, DOD Senator Wyden, FERC, Administration, State PUCs and ISOs, and local utilities</a:t>
            </a:r>
          </a:p>
          <a:p>
            <a:pPr marL="400050">
              <a:buClr>
                <a:srgbClr val="FFFF00"/>
              </a:buClr>
              <a:buFontTx/>
              <a:buBlip>
                <a:blip r:embed="rId3"/>
              </a:buBlip>
            </a:pPr>
            <a:endParaRPr lang="en-US" sz="1800" b="1" dirty="0" smtClean="0">
              <a:solidFill>
                <a:srgbClr val="3366FF"/>
              </a:solidFill>
              <a:latin typeface="Arial" charset="0"/>
              <a:ea typeface="ＭＳ Ｐゴシック"/>
              <a:cs typeface="Arial" charset="0"/>
            </a:endParaRPr>
          </a:p>
          <a:p>
            <a:pPr marL="400050" indent="-285750">
              <a:buClr>
                <a:srgbClr val="FFFF00"/>
              </a:buClr>
              <a:buFontTx/>
              <a:buBlip>
                <a:blip r:embed="rId3"/>
              </a:buBlip>
            </a:pPr>
            <a:r>
              <a:rPr lang="en-US" sz="2400" b="1" dirty="0" smtClean="0">
                <a:solidFill>
                  <a:srgbClr val="3366FF"/>
                </a:solidFill>
                <a:latin typeface="Arial" charset="0"/>
                <a:ea typeface="ＭＳ Ｐゴシック"/>
                <a:cs typeface="Arial" charset="0"/>
              </a:rPr>
              <a:t>Remove Barriers and Minimize Risk</a:t>
            </a:r>
            <a:endParaRPr lang="en-US" sz="2400" dirty="0" smtClean="0">
              <a:latin typeface="Arial" charset="0"/>
              <a:ea typeface="ＭＳ Ｐゴシック"/>
              <a:cs typeface="Arial" charset="0"/>
            </a:endParaRPr>
          </a:p>
          <a:p>
            <a:pPr marL="800100" lvl="1">
              <a:buClr>
                <a:srgbClr val="FFFF00"/>
              </a:buClr>
              <a:buFontTx/>
              <a:buBlip>
                <a:blip r:embed="rId3"/>
              </a:buBlip>
            </a:pPr>
            <a:r>
              <a:rPr lang="en-US" sz="2400" dirty="0" smtClean="0">
                <a:latin typeface="Arial" charset="0"/>
                <a:ea typeface="ＭＳ Ｐゴシック"/>
                <a:cs typeface="Arial" charset="0"/>
              </a:rPr>
              <a:t>Procurement:  Standard and </a:t>
            </a:r>
            <a:r>
              <a:rPr lang="en-US" sz="2400" u="sng" dirty="0" smtClean="0">
                <a:latin typeface="Arial" charset="0"/>
                <a:ea typeface="ＭＳ Ｐゴシック"/>
                <a:cs typeface="Arial" charset="0"/>
              </a:rPr>
              <a:t>guaranteed contract</a:t>
            </a:r>
            <a:r>
              <a:rPr lang="en-US" sz="2400" dirty="0" smtClean="0">
                <a:latin typeface="Arial" charset="0"/>
                <a:ea typeface="ＭＳ Ｐゴシック"/>
                <a:cs typeface="Arial" charset="0"/>
              </a:rPr>
              <a:t> between the utility and a renewable energy facility owner</a:t>
            </a:r>
          </a:p>
          <a:p>
            <a:pPr marL="800100" lvl="1">
              <a:buClr>
                <a:srgbClr val="FFFF00"/>
              </a:buClr>
              <a:buFontTx/>
              <a:buBlip>
                <a:blip r:embed="rId3"/>
              </a:buBlip>
            </a:pPr>
            <a:r>
              <a:rPr lang="en-US" sz="2400" dirty="0" smtClean="0">
                <a:latin typeface="Arial" charset="0"/>
                <a:ea typeface="ＭＳ Ｐゴシック"/>
                <a:cs typeface="Arial" charset="0"/>
              </a:rPr>
              <a:t>Interconnection:  Predictable and streamlined </a:t>
            </a:r>
            <a:r>
              <a:rPr lang="en-US" sz="2400" u="sng" dirty="0" smtClean="0">
                <a:latin typeface="Arial" charset="0"/>
                <a:ea typeface="ＭＳ Ｐゴシック"/>
                <a:cs typeface="Arial" charset="0"/>
              </a:rPr>
              <a:t>distribution grid access</a:t>
            </a:r>
            <a:endParaRPr lang="en-US" sz="2400" dirty="0" smtClean="0">
              <a:latin typeface="Arial" charset="0"/>
              <a:ea typeface="ＭＳ Ｐゴシック"/>
              <a:cs typeface="Arial" charset="0"/>
            </a:endParaRPr>
          </a:p>
          <a:p>
            <a:pPr marL="800100" lvl="1">
              <a:buClr>
                <a:srgbClr val="FFFF00"/>
              </a:buClr>
              <a:buFontTx/>
              <a:buBlip>
                <a:blip r:embed="rId3"/>
              </a:buBlip>
            </a:pPr>
            <a:r>
              <a:rPr lang="en-US" sz="2400" dirty="0" smtClean="0">
                <a:latin typeface="Arial" charset="0"/>
                <a:ea typeface="ＭＳ Ｐゴシック"/>
                <a:cs typeface="Arial" charset="0"/>
              </a:rPr>
              <a:t>Financing:  Predefined and </a:t>
            </a:r>
            <a:r>
              <a:rPr lang="en-US" sz="2400" u="sng" dirty="0" smtClean="0">
                <a:latin typeface="Arial" charset="0"/>
                <a:ea typeface="ＭＳ Ｐゴシック"/>
                <a:cs typeface="Arial" charset="0"/>
              </a:rPr>
              <a:t>financeable fixed rates</a:t>
            </a:r>
            <a:r>
              <a:rPr lang="en-US" sz="2400" dirty="0" smtClean="0">
                <a:latin typeface="Arial" charset="0"/>
                <a:ea typeface="ＭＳ Ｐゴシック"/>
                <a:cs typeface="Arial" charset="0"/>
              </a:rPr>
              <a:t> for long durations</a:t>
            </a:r>
          </a:p>
        </p:txBody>
      </p:sp>
    </p:spTree>
    <p:extLst>
      <p:ext uri="{BB962C8B-B14F-4D97-AF65-F5344CB8AC3E}">
        <p14:creationId xmlns:p14="http://schemas.microsoft.com/office/powerpoint/2010/main" val="19045378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655" y="1213794"/>
            <a:ext cx="1153474" cy="132692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6393" y="5407053"/>
            <a:ext cx="1037655" cy="1037655"/>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7817" y="5515676"/>
            <a:ext cx="833852" cy="83385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5237" y="5231453"/>
            <a:ext cx="1227834" cy="1171631"/>
          </a:xfrm>
          <a:prstGeom prst="rect">
            <a:avLst/>
          </a:prstGeom>
        </p:spPr>
      </p:pic>
      <p:sp>
        <p:nvSpPr>
          <p:cNvPr id="2" name="Title 1"/>
          <p:cNvSpPr>
            <a:spLocks noGrp="1"/>
          </p:cNvSpPr>
          <p:nvPr>
            <p:ph type="title"/>
          </p:nvPr>
        </p:nvSpPr>
        <p:spPr/>
        <p:txBody>
          <a:bodyPr>
            <a:normAutofit/>
          </a:bodyPr>
          <a:lstStyle/>
          <a:p>
            <a:r>
              <a:rPr lang="en-US" dirty="0" smtClean="0"/>
              <a:t>Wholesale DG is the Critical &amp; </a:t>
            </a:r>
            <a:r>
              <a:rPr lang="en-US" u="sng" dirty="0" smtClean="0"/>
              <a:t>Missing</a:t>
            </a:r>
            <a:r>
              <a:rPr lang="en-US" dirty="0" smtClean="0"/>
              <a:t> Segment</a:t>
            </a:r>
            <a:endParaRPr lang="en-US" dirty="0"/>
          </a:p>
        </p:txBody>
      </p:sp>
      <p:grpSp>
        <p:nvGrpSpPr>
          <p:cNvPr id="3" name="Group 28"/>
          <p:cNvGrpSpPr>
            <a:grpSpLocks/>
          </p:cNvGrpSpPr>
          <p:nvPr/>
        </p:nvGrpSpPr>
        <p:grpSpPr bwMode="auto">
          <a:xfrm>
            <a:off x="622108" y="972955"/>
            <a:ext cx="8284499" cy="5191538"/>
            <a:chOff x="913606" y="917386"/>
            <a:chExt cx="8301992" cy="6114998"/>
          </a:xfrm>
        </p:grpSpPr>
        <p:pic>
          <p:nvPicPr>
            <p:cNvPr id="6" name="Picture 5"/>
            <p:cNvPicPr>
              <a:picLocks noChangeAspect="1" noChangeArrowheads="1"/>
            </p:cNvPicPr>
            <p:nvPr/>
          </p:nvPicPr>
          <p:blipFill>
            <a:blip r:embed="rId7" cstate="print"/>
            <a:srcRect/>
            <a:stretch>
              <a:fillRect/>
            </a:stretch>
          </p:blipFill>
          <p:spPr bwMode="auto">
            <a:xfrm>
              <a:off x="1004518" y="2819793"/>
              <a:ext cx="1424613" cy="938309"/>
            </a:xfrm>
            <a:prstGeom prst="rect">
              <a:avLst/>
            </a:prstGeom>
            <a:noFill/>
            <a:ln w="9525">
              <a:noFill/>
              <a:miter lim="800000"/>
              <a:headEnd/>
              <a:tailEnd/>
            </a:ln>
          </p:spPr>
        </p:pic>
        <p:pic>
          <p:nvPicPr>
            <p:cNvPr id="7" name="Picture 2" descr="http://adm2.elpasoco.com/planning/falcon_peyton_masterplan/images/350px/FtCarsonsolar.jpg"/>
            <p:cNvPicPr>
              <a:picLocks noChangeAspect="1" noChangeArrowheads="1"/>
            </p:cNvPicPr>
            <p:nvPr/>
          </p:nvPicPr>
          <p:blipFill>
            <a:blip r:embed="rId8" cstate="print"/>
            <a:srcRect/>
            <a:stretch>
              <a:fillRect/>
            </a:stretch>
          </p:blipFill>
          <p:spPr bwMode="auto">
            <a:xfrm>
              <a:off x="5714713" y="4248583"/>
              <a:ext cx="1828800" cy="1374776"/>
            </a:xfrm>
            <a:prstGeom prst="rect">
              <a:avLst/>
            </a:prstGeom>
            <a:noFill/>
            <a:ln w="9525">
              <a:noFill/>
              <a:miter lim="800000"/>
              <a:headEnd/>
              <a:tailEnd/>
            </a:ln>
          </p:spPr>
        </p:pic>
        <p:pic>
          <p:nvPicPr>
            <p:cNvPr id="9" name="Picture 2"/>
            <p:cNvPicPr>
              <a:picLocks noChangeAspect="1" noChangeArrowheads="1"/>
            </p:cNvPicPr>
            <p:nvPr/>
          </p:nvPicPr>
          <p:blipFill>
            <a:blip r:embed="rId9" cstate="print"/>
            <a:srcRect/>
            <a:stretch>
              <a:fillRect/>
            </a:stretch>
          </p:blipFill>
          <p:spPr bwMode="auto">
            <a:xfrm>
              <a:off x="7354799" y="2608453"/>
              <a:ext cx="1860799" cy="1490323"/>
            </a:xfrm>
            <a:prstGeom prst="rect">
              <a:avLst/>
            </a:prstGeom>
            <a:noFill/>
            <a:ln w="9525">
              <a:noFill/>
              <a:miter lim="800000"/>
              <a:headEnd/>
              <a:tailEnd/>
            </a:ln>
          </p:spPr>
        </p:pic>
        <p:pic>
          <p:nvPicPr>
            <p:cNvPr id="10" name="Picture 8" descr="http://global.kyocera.com/news/2005/images/kii-solar.jpg"/>
            <p:cNvPicPr>
              <a:picLocks noChangeAspect="1" noChangeArrowheads="1"/>
            </p:cNvPicPr>
            <p:nvPr/>
          </p:nvPicPr>
          <p:blipFill>
            <a:blip r:embed="rId10" cstate="print"/>
            <a:srcRect/>
            <a:stretch>
              <a:fillRect/>
            </a:stretch>
          </p:blipFill>
          <p:spPr bwMode="auto">
            <a:xfrm>
              <a:off x="2467390" y="1041068"/>
              <a:ext cx="1967922" cy="1308910"/>
            </a:xfrm>
            <a:prstGeom prst="rect">
              <a:avLst/>
            </a:prstGeom>
            <a:noFill/>
            <a:ln w="9525">
              <a:noFill/>
              <a:miter lim="800000"/>
              <a:headEnd/>
              <a:tailEnd/>
            </a:ln>
          </p:spPr>
        </p:pic>
        <p:grpSp>
          <p:nvGrpSpPr>
            <p:cNvPr id="4" name="Group 9"/>
            <p:cNvGrpSpPr/>
            <p:nvPr/>
          </p:nvGrpSpPr>
          <p:grpSpPr>
            <a:xfrm>
              <a:off x="913606" y="1383506"/>
              <a:ext cx="7315994" cy="4344194"/>
              <a:chOff x="837406" y="1296194"/>
              <a:chExt cx="7315994" cy="4344194"/>
            </a:xfrm>
            <a:effectLst>
              <a:outerShdw blurRad="50800" dist="38100" dir="2700000" algn="tl" rotWithShape="0">
                <a:prstClr val="black">
                  <a:alpha val="40000"/>
                </a:prstClr>
              </a:outerShdw>
            </a:effectLst>
          </p:grpSpPr>
          <p:cxnSp>
            <p:nvCxnSpPr>
              <p:cNvPr id="18" name="Straight Arrow Connector 17"/>
              <p:cNvCxnSpPr/>
              <p:nvPr/>
            </p:nvCxnSpPr>
            <p:spPr>
              <a:xfrm>
                <a:off x="838200" y="5638800"/>
                <a:ext cx="7315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1333500" y="3467100"/>
                <a:ext cx="4343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a:xfrm>
              <a:off x="982114" y="4343401"/>
              <a:ext cx="1752930" cy="1300575"/>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ea typeface="Arial" charset="0"/>
                </a:rPr>
                <a:t>Retail DG</a:t>
              </a:r>
            </a:p>
            <a:p>
              <a:pPr algn="ctr" fontAlgn="auto">
                <a:spcBef>
                  <a:spcPts val="0"/>
                </a:spcBef>
                <a:spcAft>
                  <a:spcPts val="0"/>
                </a:spcAft>
                <a:defRPr/>
              </a:pPr>
              <a:r>
                <a:rPr lang="en-US" dirty="0">
                  <a:solidFill>
                    <a:schemeClr val="tx1"/>
                  </a:solidFill>
                  <a:ea typeface="Arial" charset="0"/>
                </a:rPr>
                <a:t>&lt;1 MW</a:t>
              </a:r>
            </a:p>
          </p:txBody>
        </p:sp>
        <p:sp>
          <p:nvSpPr>
            <p:cNvPr id="16" name="Oval 15"/>
            <p:cNvSpPr/>
            <p:nvPr/>
          </p:nvSpPr>
          <p:spPr>
            <a:xfrm>
              <a:off x="6088629" y="962740"/>
              <a:ext cx="3126969" cy="1801277"/>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Central </a:t>
              </a:r>
              <a:r>
                <a:rPr lang="en-US" sz="2000" dirty="0" smtClean="0">
                  <a:solidFill>
                    <a:schemeClr val="tx1"/>
                  </a:solidFill>
                </a:rPr>
                <a:t>Generation </a:t>
              </a:r>
            </a:p>
            <a:p>
              <a:pPr algn="ctr" fontAlgn="auto">
                <a:spcBef>
                  <a:spcPts val="0"/>
                </a:spcBef>
                <a:spcAft>
                  <a:spcPts val="0"/>
                </a:spcAft>
                <a:defRPr/>
              </a:pPr>
              <a:r>
                <a:rPr lang="en-US" sz="2000" dirty="0" smtClean="0">
                  <a:solidFill>
                    <a:schemeClr val="tx1"/>
                  </a:solidFill>
                </a:rPr>
                <a:t>~</a:t>
              </a:r>
              <a:r>
                <a:rPr lang="en-US" sz="2000" dirty="0">
                  <a:solidFill>
                    <a:schemeClr val="tx1"/>
                  </a:solidFill>
                </a:rPr>
                <a:t>20 MW-and-larger</a:t>
              </a:r>
            </a:p>
          </p:txBody>
        </p:sp>
        <p:cxnSp>
          <p:nvCxnSpPr>
            <p:cNvPr id="17" name="Straight Connector 16"/>
            <p:cNvCxnSpPr/>
            <p:nvPr/>
          </p:nvCxnSpPr>
          <p:spPr>
            <a:xfrm>
              <a:off x="6088629" y="917386"/>
              <a:ext cx="0" cy="611499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5" name="Group 38"/>
          <p:cNvGrpSpPr>
            <a:grpSpLocks/>
          </p:cNvGrpSpPr>
          <p:nvPr/>
        </p:nvGrpSpPr>
        <p:grpSpPr bwMode="auto">
          <a:xfrm>
            <a:off x="2646146" y="5136590"/>
            <a:ext cx="4938571" cy="680673"/>
            <a:chOff x="3361720" y="5289652"/>
            <a:chExt cx="4450128" cy="679866"/>
          </a:xfrm>
        </p:grpSpPr>
        <p:sp>
          <p:nvSpPr>
            <p:cNvPr id="22" name="TextBox 33"/>
            <p:cNvSpPr txBox="1">
              <a:spLocks noChangeArrowheads="1"/>
            </p:cNvSpPr>
            <p:nvPr/>
          </p:nvSpPr>
          <p:spPr bwMode="auto">
            <a:xfrm>
              <a:off x="3361720" y="5289652"/>
              <a:ext cx="1904999" cy="645564"/>
            </a:xfrm>
            <a:prstGeom prst="rect">
              <a:avLst/>
            </a:prstGeom>
            <a:noFill/>
            <a:ln w="9525">
              <a:noFill/>
              <a:miter lim="800000"/>
              <a:headEnd/>
              <a:tailEnd/>
            </a:ln>
          </p:spPr>
          <p:txBody>
            <a:bodyPr>
              <a:spAutoFit/>
            </a:bodyPr>
            <a:lstStyle/>
            <a:p>
              <a:pPr algn="ctr"/>
              <a:r>
                <a:rPr lang="en-US" i="1" dirty="0" smtClean="0">
                  <a:latin typeface="Constantia" pitchFamily="18" charset="0"/>
                </a:rPr>
                <a:t>Distribution </a:t>
              </a:r>
            </a:p>
            <a:p>
              <a:pPr algn="ctr"/>
              <a:r>
                <a:rPr lang="en-US" i="1" dirty="0" smtClean="0">
                  <a:latin typeface="Constantia" pitchFamily="18" charset="0"/>
                </a:rPr>
                <a:t>Grid</a:t>
              </a:r>
              <a:endParaRPr lang="en-US" i="1" dirty="0">
                <a:latin typeface="Constantia" pitchFamily="18" charset="0"/>
              </a:endParaRPr>
            </a:p>
          </p:txBody>
        </p:sp>
        <p:sp>
          <p:nvSpPr>
            <p:cNvPr id="23" name="TextBox 34"/>
            <p:cNvSpPr txBox="1">
              <a:spLocks noChangeArrowheads="1"/>
            </p:cNvSpPr>
            <p:nvPr/>
          </p:nvSpPr>
          <p:spPr bwMode="auto">
            <a:xfrm>
              <a:off x="5855011" y="5323954"/>
              <a:ext cx="1956837" cy="645564"/>
            </a:xfrm>
            <a:prstGeom prst="rect">
              <a:avLst/>
            </a:prstGeom>
            <a:noFill/>
            <a:ln w="9525">
              <a:noFill/>
              <a:miter lim="800000"/>
              <a:headEnd/>
              <a:tailEnd/>
            </a:ln>
          </p:spPr>
          <p:txBody>
            <a:bodyPr wrap="square">
              <a:spAutoFit/>
            </a:bodyPr>
            <a:lstStyle/>
            <a:p>
              <a:pPr algn="ctr"/>
              <a:r>
                <a:rPr lang="en-US" i="1" dirty="0" smtClean="0">
                  <a:latin typeface="Constantia" pitchFamily="18" charset="0"/>
                </a:rPr>
                <a:t>Transmission </a:t>
              </a:r>
            </a:p>
            <a:p>
              <a:pPr algn="ctr"/>
              <a:r>
                <a:rPr lang="en-US" i="1" dirty="0" smtClean="0">
                  <a:latin typeface="Constantia" pitchFamily="18" charset="0"/>
                </a:rPr>
                <a:t>Grid</a:t>
              </a:r>
              <a:endParaRPr lang="en-US" i="1" dirty="0">
                <a:latin typeface="Constantia" pitchFamily="18" charset="0"/>
              </a:endParaRPr>
            </a:p>
          </p:txBody>
        </p:sp>
      </p:grpSp>
      <p:sp>
        <p:nvSpPr>
          <p:cNvPr id="26" name="TextBox 33"/>
          <p:cNvSpPr txBox="1">
            <a:spLocks noChangeArrowheads="1"/>
          </p:cNvSpPr>
          <p:nvPr/>
        </p:nvSpPr>
        <p:spPr bwMode="auto">
          <a:xfrm>
            <a:off x="320160" y="1011460"/>
            <a:ext cx="1905000" cy="369332"/>
          </a:xfrm>
          <a:prstGeom prst="rect">
            <a:avLst/>
          </a:prstGeom>
          <a:noFill/>
          <a:ln w="9525">
            <a:noFill/>
            <a:miter lim="800000"/>
            <a:headEnd/>
            <a:tailEnd/>
          </a:ln>
        </p:spPr>
        <p:txBody>
          <a:bodyPr>
            <a:spAutoFit/>
          </a:bodyPr>
          <a:lstStyle/>
          <a:p>
            <a:r>
              <a:rPr lang="en-US" i="1" dirty="0" smtClean="0">
                <a:latin typeface="Constantia" pitchFamily="18" charset="0"/>
              </a:rPr>
              <a:t>Project Size</a:t>
            </a:r>
            <a:endParaRPr lang="en-US" i="1" dirty="0">
              <a:latin typeface="Constantia" pitchFamily="18" charset="0"/>
            </a:endParaRPr>
          </a:p>
        </p:txBody>
      </p:sp>
      <p:cxnSp>
        <p:nvCxnSpPr>
          <p:cNvPr id="20" name="Straight Connector 19"/>
          <p:cNvCxnSpPr/>
          <p:nvPr/>
        </p:nvCxnSpPr>
        <p:spPr bwMode="auto">
          <a:xfrm>
            <a:off x="2491668" y="972955"/>
            <a:ext cx="17855" cy="5191538"/>
          </a:xfrm>
          <a:prstGeom prst="line">
            <a:avLst/>
          </a:prstGeom>
          <a:ln w="3810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bwMode="auto">
          <a:xfrm>
            <a:off x="2491668" y="2286000"/>
            <a:ext cx="3294559" cy="1973528"/>
          </a:xfrm>
          <a:prstGeom prst="ellipse">
            <a:avLst/>
          </a:prstGeom>
          <a:noFill/>
          <a:ln w="57150">
            <a:solidFill>
              <a:srgbClr val="66FF3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chemeClr val="tx1"/>
                </a:solidFill>
              </a:rPr>
              <a:t>Wholesale DG,</a:t>
            </a:r>
          </a:p>
          <a:p>
            <a:pPr algn="ctr" fontAlgn="auto">
              <a:spcBef>
                <a:spcPts val="0"/>
              </a:spcBef>
              <a:spcAft>
                <a:spcPts val="0"/>
              </a:spcAft>
              <a:defRPr/>
            </a:pPr>
            <a:r>
              <a:rPr lang="en-US" sz="2000" u="sng" dirty="0" smtClean="0">
                <a:solidFill>
                  <a:schemeClr val="tx1"/>
                </a:solidFill>
              </a:rPr>
              <a:t> &lt;20 MW</a:t>
            </a:r>
            <a:endParaRPr lang="en-US" sz="2000" u="sng" dirty="0">
              <a:solidFill>
                <a:schemeClr val="tx1"/>
              </a:solidFill>
            </a:endParaRPr>
          </a:p>
        </p:txBody>
      </p:sp>
      <p:sp>
        <p:nvSpPr>
          <p:cNvPr id="24" name="TextBox 33"/>
          <p:cNvSpPr txBox="1">
            <a:spLocks noChangeArrowheads="1"/>
          </p:cNvSpPr>
          <p:nvPr/>
        </p:nvSpPr>
        <p:spPr bwMode="auto">
          <a:xfrm>
            <a:off x="622108" y="5136597"/>
            <a:ext cx="1603052" cy="646331"/>
          </a:xfrm>
          <a:prstGeom prst="rect">
            <a:avLst/>
          </a:prstGeom>
          <a:noFill/>
          <a:ln w="9525">
            <a:noFill/>
            <a:miter lim="800000"/>
            <a:headEnd/>
            <a:tailEnd/>
          </a:ln>
        </p:spPr>
        <p:txBody>
          <a:bodyPr wrap="square">
            <a:spAutoFit/>
          </a:bodyPr>
          <a:lstStyle/>
          <a:p>
            <a:pPr algn="ctr"/>
            <a:r>
              <a:rPr lang="en-US" i="1" dirty="0" smtClean="0">
                <a:latin typeface="Constantia" pitchFamily="18" charset="0"/>
              </a:rPr>
              <a:t>Behind the </a:t>
            </a:r>
          </a:p>
          <a:p>
            <a:pPr algn="ctr"/>
            <a:r>
              <a:rPr lang="en-US" i="1" dirty="0" smtClean="0">
                <a:latin typeface="Constantia" pitchFamily="18" charset="0"/>
              </a:rPr>
              <a:t>Meter</a:t>
            </a:r>
            <a:endParaRPr lang="en-US" i="1" dirty="0">
              <a:latin typeface="Constantia" pitchFamily="18" charset="0"/>
            </a:endParaRPr>
          </a:p>
        </p:txBody>
      </p:sp>
    </p:spTree>
    <p:extLst>
      <p:ext uri="{BB962C8B-B14F-4D97-AF65-F5344CB8AC3E}">
        <p14:creationId xmlns:p14="http://schemas.microsoft.com/office/powerpoint/2010/main" val="23964294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bwMode="auto">
          <a:xfrm>
            <a:off x="0" y="76200"/>
            <a:ext cx="6400800" cy="584200"/>
          </a:xfrm>
          <a:prstGeom prst="rect">
            <a:avLst/>
          </a:prstGeom>
          <a:noFill/>
          <a:ln w="9525">
            <a:noFill/>
            <a:miter lim="800000"/>
            <a:headEnd/>
            <a:tailEnd/>
          </a:ln>
        </p:spPr>
        <p:txBody>
          <a:bodyPr wrap="none" anchor="ctr"/>
          <a:lstStyle/>
          <a:p>
            <a:pPr fontAlgn="auto">
              <a:spcBef>
                <a:spcPts val="0"/>
              </a:spcBef>
              <a:spcAft>
                <a:spcPts val="0"/>
              </a:spcAft>
              <a:defRPr/>
            </a:pPr>
            <a:r>
              <a:rPr lang="en-US" sz="2400" b="1" kern="0" dirty="0">
                <a:solidFill>
                  <a:schemeClr val="bg1"/>
                </a:solidFill>
                <a:ea typeface="ＭＳ Ｐゴシック" pitchFamily="-112" charset="-128"/>
                <a:cs typeface="Arial" charset="0"/>
              </a:rPr>
              <a:t>Wholesale DG </a:t>
            </a:r>
            <a:r>
              <a:rPr lang="en-US" sz="2400" b="1" kern="0" dirty="0" smtClean="0">
                <a:solidFill>
                  <a:schemeClr val="bg1"/>
                </a:solidFill>
                <a:ea typeface="ＭＳ Ｐゴシック" pitchFamily="-112" charset="-128"/>
                <a:cs typeface="Arial" charset="0"/>
              </a:rPr>
              <a:t>Delivers Superior Ratepayer Value</a:t>
            </a:r>
            <a:endParaRPr lang="en-US" sz="2400" b="1" kern="0" dirty="0">
              <a:solidFill>
                <a:schemeClr val="bg1"/>
              </a:solidFill>
              <a:ea typeface="ＭＳ Ｐゴシック" pitchFamily="-112" charset="-128"/>
              <a:cs typeface="Arial" charset="0"/>
            </a:endParaRPr>
          </a:p>
        </p:txBody>
      </p:sp>
      <p:sp>
        <p:nvSpPr>
          <p:cNvPr id="30722" name="TextBox 3"/>
          <p:cNvSpPr txBox="1">
            <a:spLocks noChangeArrowheads="1"/>
          </p:cNvSpPr>
          <p:nvPr/>
        </p:nvSpPr>
        <p:spPr bwMode="auto">
          <a:xfrm>
            <a:off x="533400" y="5562600"/>
            <a:ext cx="8077200" cy="708025"/>
          </a:xfrm>
          <a:prstGeom prst="rect">
            <a:avLst/>
          </a:prstGeom>
          <a:solidFill>
            <a:srgbClr val="FFFF00"/>
          </a:solidFill>
          <a:ln w="9525">
            <a:solidFill>
              <a:schemeClr val="tx1"/>
            </a:solidFill>
            <a:miter lim="800000"/>
            <a:headEnd/>
            <a:tailEnd/>
          </a:ln>
        </p:spPr>
        <p:txBody>
          <a:bodyPr>
            <a:spAutoFit/>
          </a:bodyPr>
          <a:lstStyle/>
          <a:p>
            <a:pPr algn="ctr"/>
            <a:r>
              <a:rPr lang="en-US" sz="2000" dirty="0">
                <a:latin typeface="Informatic"/>
              </a:rPr>
              <a:t>The most cost-effective solar is </a:t>
            </a:r>
            <a:r>
              <a:rPr lang="en-US" sz="2000" dirty="0" smtClean="0">
                <a:latin typeface="Informatic"/>
              </a:rPr>
              <a:t>MW-scale </a:t>
            </a:r>
            <a:r>
              <a:rPr lang="en-US" sz="2000" dirty="0">
                <a:latin typeface="Informatic"/>
              </a:rPr>
              <a:t>WDG, not central station as commonly </a:t>
            </a:r>
            <a:r>
              <a:rPr lang="en-US" sz="2000" dirty="0" smtClean="0">
                <a:latin typeface="Informatic"/>
              </a:rPr>
              <a:t>thought, </a:t>
            </a:r>
            <a:r>
              <a:rPr lang="en-US" sz="2000" dirty="0">
                <a:latin typeface="Informatic"/>
              </a:rPr>
              <a:t>due to </a:t>
            </a:r>
            <a:r>
              <a:rPr lang="en-US" sz="2000" dirty="0" smtClean="0">
                <a:latin typeface="Informatic"/>
              </a:rPr>
              <a:t>massive transmission </a:t>
            </a:r>
            <a:r>
              <a:rPr lang="en-US" sz="2000" dirty="0">
                <a:latin typeface="Informatic"/>
              </a:rPr>
              <a:t>costs</a:t>
            </a:r>
          </a:p>
        </p:txBody>
      </p:sp>
      <p:graphicFrame>
        <p:nvGraphicFramePr>
          <p:cNvPr id="21" name="Table 20"/>
          <p:cNvGraphicFramePr>
            <a:graphicFrameLocks noGrp="1"/>
          </p:cNvGraphicFramePr>
          <p:nvPr/>
        </p:nvGraphicFramePr>
        <p:xfrm>
          <a:off x="1143000" y="1600200"/>
          <a:ext cx="7086600" cy="3429000"/>
        </p:xfrm>
        <a:graphic>
          <a:graphicData uri="http://schemas.openxmlformats.org/drawingml/2006/table">
            <a:tbl>
              <a:tblPr/>
              <a:tblGrid>
                <a:gridCol w="1274763"/>
                <a:gridCol w="1027112"/>
                <a:gridCol w="957263"/>
                <a:gridCol w="955675"/>
                <a:gridCol w="957262"/>
                <a:gridCol w="957263"/>
                <a:gridCol w="957262"/>
              </a:tblGrid>
              <a:tr h="4286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grid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Distribution Grid</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T-Grid</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r>
              <a:tr h="857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PV Project size and type</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100kW roof</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500kW roof</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 MW roof</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 MW ground</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5 MW ground</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50 MW ground</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r>
              <a:tr h="857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Required PPA Rate</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15¢</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14¢</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13¢</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12¢</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11¢</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10¢ </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r>
              <a:tr h="4286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T&amp;D costs</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0-1¢</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1-2¢</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2-4¢ </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r>
              <a:tr h="857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Ratepayer cost per kWh</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15¢</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14-15¢</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14¢</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13¢</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12-13¢</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12-14¢ </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r>
            </a:tbl>
          </a:graphicData>
        </a:graphic>
      </p:graphicFrame>
      <p:sp>
        <p:nvSpPr>
          <p:cNvPr id="30769" name="TextBox 7"/>
          <p:cNvSpPr txBox="1">
            <a:spLocks noChangeArrowheads="1"/>
          </p:cNvSpPr>
          <p:nvPr/>
        </p:nvSpPr>
        <p:spPr bwMode="auto">
          <a:xfrm>
            <a:off x="1122363" y="5057775"/>
            <a:ext cx="7107237" cy="430213"/>
          </a:xfrm>
          <a:prstGeom prst="rect">
            <a:avLst/>
          </a:prstGeom>
          <a:noFill/>
          <a:ln w="9525">
            <a:noFill/>
            <a:miter lim="800000"/>
            <a:headEnd/>
            <a:tailEnd/>
          </a:ln>
        </p:spPr>
        <p:txBody>
          <a:bodyPr>
            <a:spAutoFit/>
          </a:bodyPr>
          <a:lstStyle/>
          <a:p>
            <a:r>
              <a:rPr lang="en-US" sz="1100">
                <a:latin typeface="Calibri" pitchFamily="34" charset="0"/>
              </a:rPr>
              <a:t>Sources:  CAISO, CEC,  and Clean Coalition, July 2011; see full analysis at  </a:t>
            </a:r>
            <a:r>
              <a:rPr lang="en-US" sz="1100">
                <a:latin typeface="Calibri" pitchFamily="34" charset="0"/>
                <a:hlinkClick r:id="rId3"/>
              </a:rPr>
              <a:t>www.clean-coalition.org/studies</a:t>
            </a:r>
            <a:r>
              <a:rPr lang="en-US" sz="1100">
                <a:latin typeface="Calibri" pitchFamily="34" charset="0"/>
              </a:rPr>
              <a:t> </a:t>
            </a:r>
          </a:p>
          <a:p>
            <a:r>
              <a:rPr lang="en-US" sz="1100">
                <a:latin typeface="Calibri" pitchFamily="34" charset="0"/>
              </a:rPr>
              <a:t> </a:t>
            </a:r>
          </a:p>
        </p:txBody>
      </p:sp>
      <p:sp>
        <p:nvSpPr>
          <p:cNvPr id="30770" name="TextBox 23"/>
          <p:cNvSpPr txBox="1">
            <a:spLocks noChangeArrowheads="1"/>
          </p:cNvSpPr>
          <p:nvPr/>
        </p:nvSpPr>
        <p:spPr bwMode="auto">
          <a:xfrm>
            <a:off x="2514600" y="1066800"/>
            <a:ext cx="4495800" cy="461963"/>
          </a:xfrm>
          <a:prstGeom prst="rect">
            <a:avLst/>
          </a:prstGeom>
          <a:noFill/>
          <a:ln w="9525">
            <a:noFill/>
            <a:miter lim="800000"/>
            <a:headEnd/>
            <a:tailEnd/>
          </a:ln>
        </p:spPr>
        <p:txBody>
          <a:bodyPr>
            <a:spAutoFit/>
          </a:bodyPr>
          <a:lstStyle/>
          <a:p>
            <a:pPr algn="ctr"/>
            <a:r>
              <a:rPr lang="en-US" sz="2400" b="1">
                <a:solidFill>
                  <a:schemeClr val="accent2"/>
                </a:solidFill>
                <a:latin typeface="Calibri" pitchFamily="34" charset="0"/>
              </a:rPr>
              <a:t>Total Ratepayer Cost of Solar</a:t>
            </a:r>
          </a:p>
        </p:txBody>
      </p:sp>
      <p:sp>
        <p:nvSpPr>
          <p:cNvPr id="25" name="Oval 24"/>
          <p:cNvSpPr/>
          <p:nvPr/>
        </p:nvSpPr>
        <p:spPr>
          <a:xfrm>
            <a:off x="4114800" y="3962400"/>
            <a:ext cx="3276600" cy="1066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42082664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reeform 94"/>
          <p:cNvSpPr/>
          <p:nvPr/>
        </p:nvSpPr>
        <p:spPr>
          <a:xfrm>
            <a:off x="923026" y="1544128"/>
            <a:ext cx="7832785" cy="3778370"/>
          </a:xfrm>
          <a:custGeom>
            <a:avLst/>
            <a:gdLst>
              <a:gd name="connsiteX0" fmla="*/ 7824159 w 7832785"/>
              <a:gd name="connsiteY0" fmla="*/ 3769744 h 3778370"/>
              <a:gd name="connsiteX1" fmla="*/ 7832785 w 7832785"/>
              <a:gd name="connsiteY1" fmla="*/ 0 h 3778370"/>
              <a:gd name="connsiteX2" fmla="*/ 0 w 7832785"/>
              <a:gd name="connsiteY2" fmla="*/ 2398144 h 3778370"/>
              <a:gd name="connsiteX3" fmla="*/ 6167887 w 7832785"/>
              <a:gd name="connsiteY3" fmla="*/ 3778370 h 3778370"/>
              <a:gd name="connsiteX4" fmla="*/ 7824159 w 7832785"/>
              <a:gd name="connsiteY4" fmla="*/ 3769744 h 3778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785" h="3778370">
                <a:moveTo>
                  <a:pt x="7824159" y="3769744"/>
                </a:moveTo>
                <a:cubicBezTo>
                  <a:pt x="7827034" y="2513163"/>
                  <a:pt x="7829910" y="1256581"/>
                  <a:pt x="7832785" y="0"/>
                </a:cubicBezTo>
                <a:lnTo>
                  <a:pt x="0" y="2398144"/>
                </a:lnTo>
                <a:lnTo>
                  <a:pt x="6167887" y="3778370"/>
                </a:lnTo>
                <a:lnTo>
                  <a:pt x="7824159" y="3769744"/>
                </a:lnTo>
                <a:close/>
              </a:path>
            </a:pathLst>
          </a:custGeom>
          <a:solidFill>
            <a:srgbClr val="AAFE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0"/>
            <a:ext cx="7516282" cy="762000"/>
          </a:xfrm>
        </p:spPr>
        <p:txBody>
          <a:bodyPr>
            <a:normAutofit fontScale="90000"/>
          </a:bodyPr>
          <a:lstStyle/>
          <a:p>
            <a:r>
              <a:rPr lang="en-US" dirty="0" smtClean="0"/>
              <a:t>Avoided Transmission in CA = $80 Billion over 20 yrs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895392247"/>
              </p:ext>
            </p:extLst>
          </p:nvPr>
        </p:nvGraphicFramePr>
        <p:xfrm>
          <a:off x="49619" y="761999"/>
          <a:ext cx="9008649" cy="52957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528704" y="6057749"/>
            <a:ext cx="8633611" cy="3832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latin typeface="Arial" pitchFamily="34" charset="0"/>
                <a:cs typeface="Arial" pitchFamily="34" charset="0"/>
              </a:rPr>
              <a:t>Business as Usual TAC Growth	                   TAC</a:t>
            </a:r>
            <a:r>
              <a:rPr lang="en-US" sz="1200" baseline="-25000" dirty="0" smtClean="0">
                <a:latin typeface="Arial" pitchFamily="34" charset="0"/>
                <a:cs typeface="Arial" pitchFamily="34" charset="0"/>
              </a:rPr>
              <a:t>0 </a:t>
            </a:r>
            <a:r>
              <a:rPr lang="en-US" sz="1200" dirty="0" smtClean="0">
                <a:latin typeface="Arial" pitchFamily="34" charset="0"/>
                <a:cs typeface="Arial" pitchFamily="34" charset="0"/>
              </a:rPr>
              <a:t>Depreciation + O&amp;M	                   Avoided  TAC Opportunity from DG</a:t>
            </a:r>
            <a:endParaRPr lang="en-US" sz="1200" dirty="0">
              <a:latin typeface="Arial" pitchFamily="34" charset="0"/>
              <a:cs typeface="Arial" pitchFamily="34" charset="0"/>
            </a:endParaRPr>
          </a:p>
        </p:txBody>
      </p:sp>
      <p:cxnSp>
        <p:nvCxnSpPr>
          <p:cNvPr id="6" name="Straight Connector 5"/>
          <p:cNvCxnSpPr/>
          <p:nvPr/>
        </p:nvCxnSpPr>
        <p:spPr>
          <a:xfrm>
            <a:off x="3302954" y="6210149"/>
            <a:ext cx="372415"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55413" y="6057749"/>
            <a:ext cx="345385" cy="304800"/>
          </a:xfrm>
          <a:prstGeom prst="rect">
            <a:avLst/>
          </a:prstGeom>
          <a:solidFill>
            <a:srgbClr val="AAFE5E"/>
          </a:solidFill>
          <a:ln w="63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85977" y="6210149"/>
            <a:ext cx="372415"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891363" y="894814"/>
            <a:ext cx="127" cy="4591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612981" y="3700209"/>
            <a:ext cx="609600" cy="6126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827752" y="2759466"/>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5290" y="12954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080073" y="4261637"/>
            <a:ext cx="216680" cy="4381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078717" y="4632793"/>
            <a:ext cx="2410443" cy="646331"/>
          </a:xfrm>
          <a:prstGeom prst="rect">
            <a:avLst/>
          </a:prstGeom>
          <a:noFill/>
        </p:spPr>
        <p:txBody>
          <a:bodyPr wrap="square" rtlCol="0">
            <a:spAutoFit/>
          </a:bodyPr>
          <a:lstStyle/>
          <a:p>
            <a:r>
              <a:rPr lang="en-US" dirty="0" smtClean="0"/>
              <a:t>Current TAC</a:t>
            </a:r>
          </a:p>
          <a:p>
            <a:r>
              <a:rPr lang="en-US" dirty="0" smtClean="0"/>
              <a:t>Rate (TAC</a:t>
            </a:r>
            <a:r>
              <a:rPr lang="en-US" baseline="-25000" dirty="0" smtClean="0"/>
              <a:t>0</a:t>
            </a:r>
            <a:r>
              <a:rPr lang="en-US" dirty="0" smtClean="0"/>
              <a:t>) = 1.2</a:t>
            </a:r>
            <a:endParaRPr lang="en-US" dirty="0"/>
          </a:p>
        </p:txBody>
      </p:sp>
      <p:sp>
        <p:nvSpPr>
          <p:cNvPr id="44" name="TextBox 43"/>
          <p:cNvSpPr txBox="1"/>
          <p:nvPr/>
        </p:nvSpPr>
        <p:spPr>
          <a:xfrm rot="20556340">
            <a:off x="1577654" y="2823549"/>
            <a:ext cx="3450599" cy="369332"/>
          </a:xfrm>
          <a:prstGeom prst="rect">
            <a:avLst/>
          </a:prstGeom>
          <a:noFill/>
        </p:spPr>
        <p:txBody>
          <a:bodyPr wrap="square" rtlCol="0">
            <a:spAutoFit/>
          </a:bodyPr>
          <a:lstStyle/>
          <a:p>
            <a:r>
              <a:rPr lang="en-US" dirty="0" smtClean="0"/>
              <a:t>Business As Usual TAC Growth</a:t>
            </a:r>
            <a:endParaRPr lang="en-US" dirty="0"/>
          </a:p>
        </p:txBody>
      </p:sp>
      <p:cxnSp>
        <p:nvCxnSpPr>
          <p:cNvPr id="45" name="Straight Arrow Connector 44"/>
          <p:cNvCxnSpPr/>
          <p:nvPr/>
        </p:nvCxnSpPr>
        <p:spPr>
          <a:xfrm flipV="1">
            <a:off x="4892512" y="2192390"/>
            <a:ext cx="974888" cy="32576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3330" y="788394"/>
            <a:ext cx="2744938" cy="646331"/>
          </a:xfrm>
          <a:prstGeom prst="rect">
            <a:avLst/>
          </a:prstGeom>
          <a:noFill/>
        </p:spPr>
        <p:txBody>
          <a:bodyPr wrap="square" rtlCol="0">
            <a:spAutoFit/>
          </a:bodyPr>
          <a:lstStyle/>
          <a:p>
            <a:r>
              <a:rPr lang="en-US" dirty="0" smtClean="0"/>
              <a:t>Business as Usual Year-20 TAC (TAC</a:t>
            </a:r>
            <a:r>
              <a:rPr lang="en-US" baseline="-25000" dirty="0" smtClean="0"/>
              <a:t>20</a:t>
            </a:r>
            <a:r>
              <a:rPr lang="en-US" dirty="0" smtClean="0"/>
              <a:t> ) = 2.7</a:t>
            </a:r>
            <a:endParaRPr lang="en-US" dirty="0"/>
          </a:p>
        </p:txBody>
      </p:sp>
      <p:sp>
        <p:nvSpPr>
          <p:cNvPr id="50" name="Oval 49"/>
          <p:cNvSpPr/>
          <p:nvPr/>
        </p:nvSpPr>
        <p:spPr>
          <a:xfrm>
            <a:off x="6995955" y="1696321"/>
            <a:ext cx="520326" cy="4950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847168" y="1944856"/>
            <a:ext cx="6423395"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01256" y="1760191"/>
            <a:ext cx="558394" cy="307777"/>
          </a:xfrm>
          <a:prstGeom prst="rect">
            <a:avLst/>
          </a:prstGeom>
          <a:noFill/>
        </p:spPr>
        <p:txBody>
          <a:bodyPr wrap="square" rtlCol="0">
            <a:spAutoFit/>
          </a:bodyPr>
          <a:lstStyle/>
          <a:p>
            <a:r>
              <a:rPr lang="en-US" sz="1400" dirty="0" smtClean="0"/>
              <a:t>2.7</a:t>
            </a:r>
            <a:endParaRPr lang="en-US" sz="1400" dirty="0"/>
          </a:p>
        </p:txBody>
      </p:sp>
      <p:cxnSp>
        <p:nvCxnSpPr>
          <p:cNvPr id="57" name="Straight Arrow Connector 56"/>
          <p:cNvCxnSpPr>
            <a:endCxn id="50" idx="7"/>
          </p:cNvCxnSpPr>
          <p:nvPr/>
        </p:nvCxnSpPr>
        <p:spPr>
          <a:xfrm flipH="1">
            <a:off x="7440081" y="1434725"/>
            <a:ext cx="491436" cy="3340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086600" y="4955958"/>
            <a:ext cx="2667000" cy="338554"/>
          </a:xfrm>
          <a:prstGeom prst="rect">
            <a:avLst/>
          </a:prstGeom>
          <a:noFill/>
        </p:spPr>
        <p:txBody>
          <a:bodyPr wrap="square" rtlCol="0">
            <a:spAutoFit/>
          </a:bodyPr>
          <a:lstStyle/>
          <a:p>
            <a:r>
              <a:rPr lang="en-US" sz="1600" dirty="0" smtClean="0"/>
              <a:t>TAC</a:t>
            </a:r>
            <a:r>
              <a:rPr lang="en-US" sz="1600" baseline="-25000" dirty="0" smtClean="0"/>
              <a:t>0</a:t>
            </a:r>
            <a:r>
              <a:rPr lang="en-US" sz="1600" dirty="0" smtClean="0"/>
              <a:t> O&amp;M Level</a:t>
            </a:r>
            <a:endParaRPr lang="en-US" sz="1600" dirty="0"/>
          </a:p>
        </p:txBody>
      </p:sp>
      <p:cxnSp>
        <p:nvCxnSpPr>
          <p:cNvPr id="68" name="Straight Arrow Connector 67"/>
          <p:cNvCxnSpPr/>
          <p:nvPr/>
        </p:nvCxnSpPr>
        <p:spPr>
          <a:xfrm flipH="1">
            <a:off x="6588957" y="4006533"/>
            <a:ext cx="9053" cy="1121560"/>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6588957" y="2230563"/>
            <a:ext cx="0" cy="914399"/>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15290" y="416617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3849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1629</TotalTime>
  <Words>2431</Words>
  <Application>Microsoft Macintosh PowerPoint</Application>
  <PresentationFormat>On-screen Show (4:3)</PresentationFormat>
  <Paragraphs>398</Paragraphs>
  <Slides>34</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Worksheet</vt:lpstr>
      <vt:lpstr>PowerPoint Presentation</vt:lpstr>
      <vt:lpstr>Clean Coalition – Mission and Advisors</vt:lpstr>
      <vt:lpstr>Clean Coalition Vision = DG+DR+ES+EV+MC2</vt:lpstr>
      <vt:lpstr>PowerPoint Presentation</vt:lpstr>
      <vt:lpstr>PowerPoint Presentation</vt:lpstr>
      <vt:lpstr>Fundamentals of Scaling Deployments NOW</vt:lpstr>
      <vt:lpstr>Wholesale DG is the Critical &amp; Missing Segment</vt:lpstr>
      <vt:lpstr>PowerPoint Presentation</vt:lpstr>
      <vt:lpstr>Avoided Transmission in CA = $80 Billion over 20 yrs</vt:lpstr>
      <vt:lpstr>CLEAN Programs Defined</vt:lpstr>
      <vt:lpstr>CLEAN Programs Deliver Cost-Effective Scale</vt:lpstr>
      <vt:lpstr>German Solar Capacity is Small WDG (Rooftops)</vt:lpstr>
      <vt:lpstr>CLEAN Delivers Ontario’s Goals</vt:lpstr>
      <vt:lpstr>PowerPoint Presentation</vt:lpstr>
      <vt:lpstr>Map of CLEAN Programs in North America</vt:lpstr>
      <vt:lpstr>CLEAN Streamlines Procurement for Utilities</vt:lpstr>
      <vt:lpstr>Project Amp  = Outstanding DOE WDG Initiative</vt:lpstr>
      <vt:lpstr>CLEAN Interconnection (Sacramento, CA) </vt:lpstr>
      <vt:lpstr>Policies Need to Reduce Costs and Risks</vt:lpstr>
      <vt:lpstr>CLEAN Programs are Simple and Transparent</vt:lpstr>
      <vt:lpstr>PPA Comparative Price Sensitivity</vt:lpstr>
      <vt:lpstr>Need to Expand the Financing Universe</vt:lpstr>
      <vt:lpstr>Long-Term Price Reduction Drive by Efficiency</vt:lpstr>
      <vt:lpstr>Solar Cell Efficiency Leverages the BOS</vt:lpstr>
      <vt:lpstr>Efficiency Wins in the End</vt:lpstr>
      <vt:lpstr>PowerPoint Presentation</vt:lpstr>
      <vt:lpstr>Clean Coalition Vision = DG+DR+ES+EV+MC2</vt:lpstr>
      <vt:lpstr>Back-Up Slides</vt:lpstr>
      <vt:lpstr>Download the Local CLEAN Program Guide</vt:lpstr>
      <vt:lpstr>CLEAN Avoids Hidden Transmission Costs</vt:lpstr>
      <vt:lpstr>CLEAN Programs Stabilize Electricity Rates</vt:lpstr>
      <vt:lpstr>Volumetric Price Adjustment (California SB 32)</vt:lpstr>
      <vt:lpstr>PPA Comparative Price Sensitivity</vt:lpstr>
      <vt:lpstr>Avoided Fossil Backup = Funds for Superior Solutions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Clatterbuck</dc:creator>
  <cp:lastModifiedBy>John Bernhardt</cp:lastModifiedBy>
  <cp:revision>116</cp:revision>
  <dcterms:created xsi:type="dcterms:W3CDTF">2011-10-18T15:39:54Z</dcterms:created>
  <dcterms:modified xsi:type="dcterms:W3CDTF">2012-05-03T16:47:26Z</dcterms:modified>
</cp:coreProperties>
</file>