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5" r:id="rId2"/>
    <p:sldId id="269" r:id="rId3"/>
    <p:sldId id="278" r:id="rId4"/>
    <p:sldId id="277" r:id="rId5"/>
    <p:sldId id="280" r:id="rId6"/>
    <p:sldId id="279" r:id="rId7"/>
    <p:sldId id="272" r:id="rId8"/>
    <p:sldId id="281" r:id="rId9"/>
    <p:sldId id="282" r:id="rId10"/>
    <p:sldId id="283" r:id="rId11"/>
    <p:sldId id="268" r:id="rId12"/>
    <p:sldId id="274" r:id="rId13"/>
    <p:sldId id="276" r:id="rId14"/>
    <p:sldId id="273" r:id="rId15"/>
    <p:sldId id="275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47" autoAdjust="0"/>
  </p:normalViewPr>
  <p:slideViewPr>
    <p:cSldViewPr snapToGrid="0" snapToObjects="1">
      <p:cViewPr varScale="1">
        <p:scale>
          <a:sx n="75" d="100"/>
          <a:sy n="75" d="100"/>
        </p:scale>
        <p:origin x="-18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hnathon\Downloads\Copy%20of%20german%20pv%202010%20data%20analysis%20v2%20short%20(3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hnathon\Documents\Clean%20Coalition\Excel%20Files\Value-Based%20CLEAN%20Pricing%20(Palo%20Alto,%20CA)%20%20(JF_01,%2026%20Mar%20201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u="sng" dirty="0"/>
              <a:t>German Solar PV Capacity Installed in 2010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924978127734"/>
          <c:y val="0.122994652406419"/>
          <c:w val="0.856509623797025"/>
          <c:h val="0.783199590859965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summary!$B$8:$B$12</c:f>
              <c:strCache>
                <c:ptCount val="5"/>
                <c:pt idx="0">
                  <c:v>up to 10 kW</c:v>
                </c:pt>
                <c:pt idx="1">
                  <c:v>10 to 30 kW</c:v>
                </c:pt>
                <c:pt idx="2">
                  <c:v>30 to 100 kW</c:v>
                </c:pt>
                <c:pt idx="3">
                  <c:v>100 kW to 1 MW</c:v>
                </c:pt>
                <c:pt idx="4">
                  <c:v>over 1 MW</c:v>
                </c:pt>
              </c:strCache>
            </c:strRef>
          </c:cat>
          <c:val>
            <c:numRef>
              <c:f>summary!$C$8:$C$12</c:f>
              <c:numCache>
                <c:formatCode>_(* #,##0_);_(* \(#,##0\);_(* "-"??_);_(@_)</c:formatCode>
                <c:ptCount val="5"/>
                <c:pt idx="0">
                  <c:v>688186.1510000275</c:v>
                </c:pt>
                <c:pt idx="1">
                  <c:v>1.92888567599999E6</c:v>
                </c:pt>
                <c:pt idx="2">
                  <c:v>1.72196895E6</c:v>
                </c:pt>
                <c:pt idx="3">
                  <c:v>1.665573724E6</c:v>
                </c:pt>
                <c:pt idx="4">
                  <c:v>1.403664866E6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78406216"/>
        <c:axId val="2078409320"/>
        <c:axId val="0"/>
      </c:bar3DChart>
      <c:catAx>
        <c:axId val="2078406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78409320"/>
        <c:crosses val="autoZero"/>
        <c:auto val="1"/>
        <c:lblAlgn val="ctr"/>
        <c:lblOffset val="100"/>
        <c:noMultiLvlLbl val="0"/>
      </c:catAx>
      <c:valAx>
        <c:axId val="20784093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600" b="0" dirty="0" smtClean="0"/>
                  <a:t>MW</a:t>
                </a:r>
                <a:endParaRPr lang="en-US" sz="1600" b="0" dirty="0"/>
              </a:p>
            </c:rich>
          </c:tx>
          <c:layout>
            <c:manualLayout>
              <c:xMode val="edge"/>
              <c:yMode val="edge"/>
              <c:x val="0.0244121828521435"/>
              <c:y val="0.519545433975925"/>
            </c:manualLayout>
          </c:layout>
          <c:overlay val="0"/>
          <c:spPr>
            <a:noFill/>
            <a:ln w="25400">
              <a:noFill/>
            </a:ln>
          </c:spPr>
        </c:title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78406216"/>
        <c:crosses val="autoZero"/>
        <c:crossBetween val="between"/>
        <c:dispUnits>
          <c:builtInUnit val="thousands"/>
        </c:dispUnits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74363697657059"/>
          <c:y val="0.035664346304538"/>
          <c:w val="0.548068217390258"/>
          <c:h val="0.8398488650646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Base Energy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663300"/>
              </a:solidFill>
            </c:spPr>
          </c:dPt>
          <c:cat>
            <c:strRef>
              <c:f>Sheet1!$A$4</c:f>
              <c:strCache>
                <c:ptCount val="1"/>
                <c:pt idx="0">
                  <c:v>Value of Solar in Palo Alto (₵/kWh)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7.04</c:v>
                </c:pt>
              </c:numCache>
            </c:numRef>
          </c:val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RPS Value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Sheet1!$A$4</c:f>
              <c:strCache>
                <c:ptCount val="1"/>
                <c:pt idx="0">
                  <c:v>Value of Solar in Palo Alto (₵/kWh)</c:v>
                </c:pt>
              </c:strCache>
            </c:strRef>
          </c:cat>
          <c:val>
            <c:numRef>
              <c:f>Sheet1!$C$4</c:f>
              <c:numCache>
                <c:formatCode>General</c:formatCode>
                <c:ptCount val="1"/>
                <c:pt idx="0">
                  <c:v>3.35</c:v>
                </c:pt>
              </c:numCache>
            </c:numRef>
          </c:val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Local Capacity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Sheet1!$A$4</c:f>
              <c:strCache>
                <c:ptCount val="1"/>
                <c:pt idx="0">
                  <c:v>Value of Solar in Palo Alto (₵/kWh)</c:v>
                </c:pt>
              </c:strCache>
            </c:strRef>
          </c:cat>
          <c:val>
            <c:numRef>
              <c:f>Sheet1!$D$4</c:f>
              <c:numCache>
                <c:formatCode>General</c:formatCode>
                <c:ptCount val="1"/>
                <c:pt idx="0">
                  <c:v>0.6</c:v>
                </c:pt>
              </c:numCache>
            </c:numRef>
          </c:val>
        </c:ser>
        <c:ser>
          <c:idx val="3"/>
          <c:order val="3"/>
          <c:tx>
            <c:strRef>
              <c:f>Sheet1!$E$3</c:f>
              <c:strCache>
                <c:ptCount val="1"/>
                <c:pt idx="0">
                  <c:v>Transmission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Sheet1!$A$4</c:f>
              <c:strCache>
                <c:ptCount val="1"/>
                <c:pt idx="0">
                  <c:v>Value of Solar in Palo Alto (₵/kWh)</c:v>
                </c:pt>
              </c:strCache>
            </c:strRef>
          </c:cat>
          <c:val>
            <c:numRef>
              <c:f>Sheet1!$E$4</c:f>
              <c:numCache>
                <c:formatCode>General</c:formatCode>
                <c:ptCount val="1"/>
                <c:pt idx="0">
                  <c:v>1.94</c:v>
                </c:pt>
              </c:numCache>
            </c:numRef>
          </c:val>
        </c:ser>
        <c:ser>
          <c:idx val="4"/>
          <c:order val="4"/>
          <c:tx>
            <c:strRef>
              <c:f>Sheet1!$F$3</c:f>
              <c:strCache>
                <c:ptCount val="1"/>
                <c:pt idx="0">
                  <c:v>T&amp;D Losses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Sheet1!$A$4</c:f>
              <c:strCache>
                <c:ptCount val="1"/>
                <c:pt idx="0">
                  <c:v>Value of Solar in Palo Alto (₵/kWh)</c:v>
                </c:pt>
              </c:strCache>
            </c:strRef>
          </c:cat>
          <c:val>
            <c:numRef>
              <c:f>Sheet1!$F$4</c:f>
              <c:numCache>
                <c:formatCode>General</c:formatCode>
                <c:ptCount val="1"/>
                <c:pt idx="0">
                  <c:v>0.62</c:v>
                </c:pt>
              </c:numCache>
            </c:numRef>
          </c:val>
        </c:ser>
        <c:ser>
          <c:idx val="5"/>
          <c:order val="5"/>
          <c:tx>
            <c:strRef>
              <c:f>Sheet1!$G$3</c:f>
              <c:strCache>
                <c:ptCount val="1"/>
                <c:pt idx="0">
                  <c:v>Premium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Sheet1!$A$4</c:f>
              <c:strCache>
                <c:ptCount val="1"/>
                <c:pt idx="0">
                  <c:v>Value of Solar in Palo Alto (₵/kWh)</c:v>
                </c:pt>
              </c:strCache>
            </c:strRef>
          </c:cat>
          <c:val>
            <c:numRef>
              <c:f>Sheet1!$G$4</c:f>
              <c:numCache>
                <c:formatCode>General</c:formatCode>
                <c:ptCount val="1"/>
                <c:pt idx="0">
                  <c:v>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0948760"/>
        <c:axId val="2080951848"/>
      </c:barChart>
      <c:catAx>
        <c:axId val="2080948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80951848"/>
        <c:crosses val="autoZero"/>
        <c:auto val="1"/>
        <c:lblAlgn val="ctr"/>
        <c:lblOffset val="100"/>
        <c:noMultiLvlLbl val="0"/>
      </c:catAx>
      <c:valAx>
        <c:axId val="2080951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80948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6161477521732"/>
          <c:y val="0.390774426036142"/>
          <c:w val="0.25185075489417"/>
          <c:h val="0.569828741476489"/>
        </c:manualLayout>
      </c:layout>
      <c:overlay val="0"/>
      <c:spPr>
        <a:ln>
          <a:solidFill>
            <a:srgbClr val="013D2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4CC675-106A-43E0-B33F-AC9D5EE02F52}" type="datetimeFigureOut">
              <a:rPr lang="en-US"/>
              <a:pPr>
                <a:defRPr/>
              </a:pPr>
              <a:t>5/24/12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76BBF2-AD88-45DB-8FC2-CE44FA0B6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93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1700" fontAlgn="base">
              <a:spcBef>
                <a:spcPct val="0"/>
              </a:spcBef>
              <a:spcAft>
                <a:spcPct val="0"/>
              </a:spcAft>
              <a:defRPr/>
            </a:pPr>
            <a:fld id="{F6430095-C63B-4218-B85F-DEFDD5F2AA56}" type="slidenum">
              <a:rPr lang="en-US">
                <a:ea typeface="ＭＳ Ｐゴシック"/>
                <a:cs typeface="ＭＳ Ｐゴシック"/>
              </a:rPr>
              <a:pPr defTabSz="901700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(ac_1, 15Sept2011)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(cl_4,</a:t>
            </a:r>
            <a:r>
              <a:rPr lang="en-US" b="0" baseline="0" dirty="0" smtClean="0"/>
              <a:t> 13 April 2012)</a:t>
            </a:r>
            <a:endParaRPr lang="en-US" b="0" dirty="0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EA841E0-2D0D-4211-ACAE-C96B997E0FCF}" type="slidenum">
              <a:rPr lang="en-US" sz="1200">
                <a:latin typeface="Calibri" pitchFamily="34" charset="0"/>
              </a:rPr>
              <a:pPr algn="r"/>
              <a:t>10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6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431800"/>
            <a:fld id="{7642A50C-BD33-44E6-8165-C292B934BFC2}" type="slidenum">
              <a:rPr lang="en-US" sz="1200">
                <a:latin typeface="Calibri" pitchFamily="34" charset="0"/>
              </a:rPr>
              <a:pPr algn="r" defTabSz="431800"/>
              <a:t>11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63600"/>
            <a:r>
              <a:rPr lang="en-US" smtClean="0"/>
              <a:t>(sw 2, 19 Jan 2012)</a:t>
            </a:r>
          </a:p>
        </p:txBody>
      </p:sp>
      <p:sp>
        <p:nvSpPr>
          <p:cNvPr id="3891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5D1F7B5-B1E5-4008-85F2-268B983926E5}" type="slidenum">
              <a:rPr lang="en-US" sz="1200">
                <a:latin typeface="Calibri" pitchFamily="34" charset="0"/>
              </a:rPr>
              <a:pPr algn="r"/>
              <a:t>12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(sw 2, 19 Jan 2012)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899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(ssw_5, 29March2012)</a:t>
            </a:r>
          </a:p>
          <a:p>
            <a:pPr defTabSz="889986"/>
            <a:endParaRPr lang="en-US" dirty="0" smtClean="0"/>
          </a:p>
          <a:p>
            <a:pPr defTabSz="889986"/>
            <a:r>
              <a:rPr lang="en-US" dirty="0" smtClean="0"/>
              <a:t>7.04 cents - Base Energy</a:t>
            </a:r>
            <a:br>
              <a:rPr lang="en-US" dirty="0" smtClean="0"/>
            </a:br>
            <a:r>
              <a:rPr lang="en-US" dirty="0" smtClean="0"/>
              <a:t>3.35 cents - RPS Value</a:t>
            </a:r>
            <a:br>
              <a:rPr lang="en-US" dirty="0" smtClean="0"/>
            </a:br>
            <a:r>
              <a:rPr lang="en-US" dirty="0" smtClean="0"/>
              <a:t>0.60 cents - Local Capacity</a:t>
            </a:r>
            <a:br>
              <a:rPr lang="en-US" dirty="0" smtClean="0"/>
            </a:br>
            <a:r>
              <a:rPr lang="en-US" dirty="0" smtClean="0"/>
              <a:t>1.94 cents - Transmission</a:t>
            </a:r>
            <a:br>
              <a:rPr lang="en-US" dirty="0" smtClean="0"/>
            </a:br>
            <a:r>
              <a:rPr lang="en-US" dirty="0" smtClean="0"/>
              <a:t>0.62 cents - T&amp;D Losses</a:t>
            </a:r>
            <a:br>
              <a:rPr lang="en-US" dirty="0" smtClean="0"/>
            </a:br>
            <a:r>
              <a:rPr lang="en-US" dirty="0" smtClean="0"/>
              <a:t>0.45 cents - Premium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35A558-6010-4FC3-80AE-06512C79B02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57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63600"/>
            <a:r>
              <a:rPr lang="en-US" smtClean="0"/>
              <a:t>(ac_1, 15Sept2011)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DD7AA3-A06B-4EB0-AE52-AD963EA042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defTabSz="965200" eaLnBrk="1" hangingPunct="1">
              <a:spcBef>
                <a:spcPct val="0"/>
              </a:spcBef>
            </a:pPr>
            <a:r>
              <a:rPr lang="en-US" smtClean="0"/>
              <a:t>(cl_04a, 12 Jan 2012)</a:t>
            </a:r>
          </a:p>
          <a:p>
            <a:pPr defTabSz="965200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431800"/>
            <a:fld id="{B134AE64-47E0-4BCB-B275-A8DAAE3762B8}" type="slidenum">
              <a:rPr lang="en-US" sz="1200">
                <a:latin typeface="Calibri" pitchFamily="34" charset="0"/>
              </a:rPr>
              <a:pPr algn="r" defTabSz="431800"/>
              <a:t>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04"/>
            <a:r>
              <a:rPr lang="en-US" dirty="0" smtClean="0"/>
              <a:t>(jf_06, 29</a:t>
            </a:r>
            <a:r>
              <a:rPr lang="en-US" baseline="0" dirty="0" smtClean="0"/>
              <a:t> Mar </a:t>
            </a:r>
            <a:r>
              <a:rPr lang="en-US" dirty="0" smtClean="0"/>
              <a:t>2011)</a:t>
            </a:r>
          </a:p>
          <a:p>
            <a:pPr defTabSz="890888" eaLnBrk="1" hangingPunct="1">
              <a:spcBef>
                <a:spcPct val="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defTabSz="890888" eaLnBrk="1" hangingPunct="1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Beyond the obvious details on this slide, see the notes below.</a:t>
            </a:r>
          </a:p>
          <a:p>
            <a:pPr defTabSz="890888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defTabSz="890888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CLEAN = Clean Local Energy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Acceccible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Now and CLEAN Programs are the new name for feed-in tariffs in the United States.  </a:t>
            </a:r>
          </a:p>
          <a:p>
            <a:pPr defTabSz="890888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defTabSz="890888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Rooftop solar in Germany 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today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is priced at the California-equivalent of 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12 cents/kWh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which would be the most cost-effective solar that has ever been deployed in California -- even more cost-effective than ground-based solar projects deployed in California to date.  Ground-based solar projects typically generate about 25% more kWh/W than rooftop projects, because they use tracking, which allows the panels to follow the sun throughout the day.  The net result is that ground-based projects are generally about 20% more cost-effective than rooftop projects.  The difference between the 25% and the 20% is that the O&amp;M costs for ground-based projects are a bit higher due to their moving parts.</a:t>
            </a:r>
          </a:p>
          <a:p>
            <a:pPr defTabSz="912804"/>
            <a:endParaRPr lang="en-US" dirty="0" smtClean="0"/>
          </a:p>
        </p:txBody>
      </p:sp>
      <p:sp>
        <p:nvSpPr>
          <p:cNvPr id="1341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F6609E-1661-46A6-9E6E-0940142E2DE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5175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xfrm>
            <a:off x="685494" y="4344357"/>
            <a:ext cx="5487013" cy="4113169"/>
          </a:xfrm>
          <a:noFill/>
          <a:ln/>
        </p:spPr>
        <p:txBody>
          <a:bodyPr lIns="89228" tIns="44614" rIns="89228" bIns="44614"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(cl_04a, 12 Jan 2012)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63600"/>
            <a:r>
              <a:rPr lang="en-US" smtClean="0"/>
              <a:t>(ac_1, 15Sept2011)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B5C687-4FFF-403E-B6B1-0D17EE06AA6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(cl_4,</a:t>
            </a:r>
            <a:r>
              <a:rPr lang="en-US" b="0" baseline="0" dirty="0" smtClean="0"/>
              <a:t> 13 April 2012)</a:t>
            </a:r>
            <a:endParaRPr lang="en-US" b="0" dirty="0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EA841E0-2D0D-4211-ACAE-C96B997E0FCF}" type="slidenum">
              <a:rPr lang="en-US" sz="1200">
                <a:latin typeface="Calibri" pitchFamily="34" charset="0"/>
              </a:rPr>
              <a:pPr algn="r"/>
              <a:t>7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(cl_4,</a:t>
            </a:r>
            <a:r>
              <a:rPr lang="en-US" b="0" baseline="0" dirty="0" smtClean="0"/>
              <a:t> 13 April 2012)</a:t>
            </a:r>
            <a:endParaRPr lang="en-US" b="0" dirty="0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EA841E0-2D0D-4211-ACAE-C96B997E0FCF}" type="slidenum">
              <a:rPr lang="en-US" sz="1200">
                <a:latin typeface="Calibri" pitchFamily="34" charset="0"/>
              </a:rPr>
              <a:pPr algn="r"/>
              <a:t>8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8465" y="686474"/>
            <a:ext cx="4941072" cy="3428114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797189"/>
            <a:r>
              <a:rPr lang="en-US" smtClean="0"/>
              <a:t>(ac_1, 15Sept2011)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1DD031-E933-4448-9773-B17E8D489009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508B5-F225-40DD-8407-E8318AD4C42D}" type="datetimeFigureOut">
              <a:rPr lang="en-US"/>
              <a:pPr>
                <a:defRPr/>
              </a:pPr>
              <a:t>5/24/12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22C91-3FB2-43F9-9949-04F6B8F74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444CA-DEC3-4ABF-8C48-4E5D93B4CB65}" type="datetimeFigureOut">
              <a:rPr lang="en-US"/>
              <a:pPr>
                <a:defRPr/>
              </a:pPr>
              <a:t>5/24/12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B37E6-CD22-49CC-BADD-75E42F205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FAF2F-10C4-4328-A8AA-03A2C7BFF111}" type="datetimeFigureOut">
              <a:rPr lang="en-US"/>
              <a:pPr>
                <a:defRPr/>
              </a:pPr>
              <a:t>5/24/12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52FA3-021E-4592-9FF1-82436DE5D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TextBox 5"/>
          <p:cNvSpPr txBox="1"/>
          <p:nvPr userDrawn="1"/>
        </p:nvSpPr>
        <p:spPr>
          <a:xfrm>
            <a:off x="0" y="6488113"/>
            <a:ext cx="4724400" cy="33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>
                <a:solidFill>
                  <a:srgbClr val="595959"/>
                </a:solidFill>
                <a:latin typeface="+mn-lt"/>
                <a:cs typeface="Arial" pitchFamily="34" charset="0"/>
              </a:rPr>
              <a:t>Making Clean Local Energy Accessible Now</a:t>
            </a:r>
            <a:endParaRPr lang="en-CA">
              <a:solidFill>
                <a:srgbClr val="595959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0"/>
            <a:ext cx="7391400" cy="762000"/>
          </a:xfrm>
          <a:prstGeom prst="rect">
            <a:avLst/>
          </a:prstGeom>
          <a:solidFill>
            <a:srgbClr val="249CF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chemeClr val="lt1"/>
                </a:solidFill>
                <a:latin typeface="+mn-lt"/>
              </a:rPr>
              <a:t> 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8534400" y="6492875"/>
            <a:ext cx="45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E09A978-A590-4AB7-BA95-D9D43AD2A247}" type="slidenum">
              <a:rPr lang="en-US" sz="1200">
                <a:latin typeface="+mn-lt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>
              <a:solidFill>
                <a:srgbClr val="013D21"/>
              </a:solidFill>
              <a:latin typeface="Informatic"/>
              <a:cs typeface="Arial" pitchFamily="34" charset="0"/>
            </a:endParaRPr>
          </a:p>
        </p:txBody>
      </p:sp>
      <p:pic>
        <p:nvPicPr>
          <p:cNvPr id="8" name="Picture 42" descr="CCPowerPoint.png                                               0007F95FMacintosh HD                   7C2606AB: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13625" y="30163"/>
            <a:ext cx="16541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0"/>
            <a:ext cx="7315200" cy="76200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3124200"/>
            <a:ext cx="9144000" cy="3352800"/>
          </a:xfrm>
          <a:prstGeom prst="rect">
            <a:avLst/>
          </a:prstGeom>
          <a:solidFill>
            <a:srgbClr val="249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0" y="6488113"/>
            <a:ext cx="5562600" cy="366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>
                <a:solidFill>
                  <a:srgbClr val="595959"/>
                </a:solidFill>
                <a:latin typeface="+mn-lt"/>
              </a:rPr>
              <a:t>Making Clean Local Energy Accessible Now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300663"/>
            <a:ext cx="7161213" cy="841375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488113"/>
            <a:ext cx="4724400" cy="33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>
                <a:solidFill>
                  <a:srgbClr val="595959"/>
                </a:solidFill>
                <a:ea typeface="+mn-ea"/>
                <a:cs typeface="Arial" pitchFamily="34" charset="0"/>
              </a:rPr>
              <a:t>Making Clean Local Energy Accessible Now</a:t>
            </a:r>
            <a:endParaRPr lang="en-CA">
              <a:solidFill>
                <a:srgbClr val="595959"/>
              </a:solidFill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0"/>
            <a:ext cx="7391400" cy="762000"/>
          </a:xfrm>
          <a:prstGeom prst="rect">
            <a:avLst/>
          </a:prstGeom>
          <a:solidFill>
            <a:srgbClr val="249CF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CA" dirty="0">
                <a:solidFill>
                  <a:schemeClr val="lt1"/>
                </a:solidFill>
                <a:latin typeface="+mn-lt"/>
                <a:ea typeface="+mn-ea"/>
              </a:rPr>
              <a:t> 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 bwMode="auto">
          <a:xfrm>
            <a:off x="8534400" y="6492875"/>
            <a:ext cx="45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D7E8992-FF7A-488E-B0B8-6B945EA38A31}" type="slidenum">
              <a:rPr lang="en-US" sz="1200">
                <a:ea typeface="+mn-ea"/>
                <a:cs typeface="Arial" pitchFamily="34" charset="0"/>
              </a:rPr>
              <a:pPr algn="r">
                <a:defRPr/>
              </a:pPr>
              <a:t>‹#›</a:t>
            </a:fld>
            <a:endParaRPr lang="en-US" sz="1200">
              <a:solidFill>
                <a:srgbClr val="013D21"/>
              </a:solidFill>
              <a:latin typeface="Informatic"/>
              <a:ea typeface="+mn-ea"/>
              <a:cs typeface="Arial" pitchFamily="34" charset="0"/>
            </a:endParaRPr>
          </a:p>
        </p:txBody>
      </p:sp>
      <p:pic>
        <p:nvPicPr>
          <p:cNvPr id="9" name="Picture 42" descr="CCPowerPoint.png                                               0007F95FMacintosh HD                   7C2606AB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3625" y="30163"/>
            <a:ext cx="16541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0"/>
            <a:ext cx="7315200" cy="76200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62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C4FC4-56F2-49AB-B940-F5709FB4AD8C}" type="datetimeFigureOut">
              <a:rPr lang="en-US"/>
              <a:pPr>
                <a:defRPr/>
              </a:pPr>
              <a:t>5/24/12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90D54-24FF-42BE-8BC1-A233B502C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45131-05E5-4B62-8F38-425FBD48F611}" type="datetimeFigureOut">
              <a:rPr lang="en-US"/>
              <a:pPr>
                <a:defRPr/>
              </a:pPr>
              <a:t>5/24/12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859A6-E972-4613-959A-F9A563672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379D6-17AE-4994-A298-7B6B8B7D9A85}" type="datetimeFigureOut">
              <a:rPr lang="en-US"/>
              <a:pPr>
                <a:defRPr/>
              </a:pPr>
              <a:t>5/24/12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F4495-860E-42AA-A67B-314F9E60F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36D8D-0070-44B2-8C86-26C0E669AD3F}" type="datetimeFigureOut">
              <a:rPr lang="en-US"/>
              <a:pPr>
                <a:defRPr/>
              </a:pPr>
              <a:t>5/24/12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8F896-4515-4FB4-8E5C-507607259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1B51C-3FC7-4CC9-8C76-C55A980D40F4}" type="datetimeFigureOut">
              <a:rPr lang="en-US"/>
              <a:pPr>
                <a:defRPr/>
              </a:pPr>
              <a:t>5/24/12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C2C57-D3FC-4437-A608-7B3554B1F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61B26-1CE3-400A-BDBF-F508010C9E5F}" type="datetimeFigureOut">
              <a:rPr lang="en-US"/>
              <a:pPr>
                <a:defRPr/>
              </a:pPr>
              <a:t>5/24/12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A218D-E735-45AC-BFC8-56F7F531C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44FC2-1361-4592-98CB-61DD436C4FB7}" type="datetimeFigureOut">
              <a:rPr lang="en-US"/>
              <a:pPr>
                <a:defRPr/>
              </a:pPr>
              <a:t>5/24/12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31160-462F-4707-8E89-EA46A2278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E43CA-B628-40B6-BF67-9086CF0336C7}" type="datetimeFigureOut">
              <a:rPr lang="en-US"/>
              <a:pPr>
                <a:defRPr/>
              </a:pPr>
              <a:t>5/24/12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751F0-5427-480D-A56E-9898966E7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F27C31-5808-4379-BD50-956F86C18A95}" type="datetimeFigureOut">
              <a:rPr lang="en-US"/>
              <a:pPr>
                <a:defRPr/>
              </a:pPr>
              <a:t>5/24/12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6B9290-F18D-4632-A76D-600EE4AAE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2" r:id="rId12"/>
    <p:sldLayoutId id="2147483663" r:id="rId13"/>
    <p:sldLayoutId id="2147483665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8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5"/>
          <p:cNvSpPr txBox="1">
            <a:spLocks noChangeArrowheads="1"/>
          </p:cNvSpPr>
          <p:nvPr/>
        </p:nvSpPr>
        <p:spPr bwMode="auto">
          <a:xfrm>
            <a:off x="5638800" y="6461125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dirty="0" smtClean="0">
                <a:solidFill>
                  <a:srgbClr val="464646"/>
                </a:solidFill>
                <a:latin typeface="Informatic"/>
              </a:rPr>
              <a:t>23 May 2012</a:t>
            </a:r>
            <a:endParaRPr lang="en-US" dirty="0">
              <a:solidFill>
                <a:srgbClr val="464646"/>
              </a:solidFill>
              <a:latin typeface="Informatic"/>
            </a:endParaRPr>
          </a:p>
        </p:txBody>
      </p:sp>
      <p:pic>
        <p:nvPicPr>
          <p:cNvPr id="16386" name="Picture 24" descr="CleanCoRecBig.png                                              0007F95FMacintosh HD                   7C2606AB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2800" y="685800"/>
            <a:ext cx="49276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52400" y="4800600"/>
            <a:ext cx="381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Informatic"/>
              </a:rPr>
              <a:t>Ted Ko</a:t>
            </a:r>
            <a:endParaRPr lang="en-US" sz="2400" dirty="0">
              <a:solidFill>
                <a:schemeClr val="bg1"/>
              </a:solidFill>
              <a:latin typeface="Informatic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Informatic"/>
              </a:rPr>
              <a:t>Associate Executive Director</a:t>
            </a:r>
            <a:endParaRPr lang="en-US" dirty="0">
              <a:solidFill>
                <a:schemeClr val="bg1"/>
              </a:solidFill>
              <a:latin typeface="Informatic"/>
            </a:endParaRPr>
          </a:p>
          <a:p>
            <a:r>
              <a:rPr lang="en-US" dirty="0">
                <a:solidFill>
                  <a:schemeClr val="bg1"/>
                </a:solidFill>
                <a:latin typeface="Informatic"/>
              </a:rPr>
              <a:t>Clean Coalition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Informatic"/>
              </a:rPr>
              <a:t>ted@</a:t>
            </a:r>
            <a:r>
              <a:rPr lang="en-US" dirty="0" err="1">
                <a:solidFill>
                  <a:schemeClr val="bg1"/>
                </a:solidFill>
                <a:latin typeface="Informatic"/>
              </a:rPr>
              <a:t>clean-coalition.org</a:t>
            </a:r>
            <a:endParaRPr lang="en-US" dirty="0">
              <a:solidFill>
                <a:schemeClr val="bg1"/>
              </a:solidFill>
              <a:latin typeface="Informatic"/>
            </a:endParaRPr>
          </a:p>
          <a:p>
            <a:endParaRPr lang="en-US" dirty="0">
              <a:solidFill>
                <a:schemeClr val="bg1"/>
              </a:solidFill>
              <a:latin typeface="Informatic"/>
            </a:endParaRPr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533400" y="2514600"/>
            <a:ext cx="837882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535353"/>
                </a:solidFill>
                <a:latin typeface="Helvetica" pitchFamily="34" charset="0"/>
              </a:rPr>
              <a:t>Wholesale DG and CLEAN Programs</a:t>
            </a:r>
            <a:endParaRPr lang="en-US" sz="2600" dirty="0">
              <a:solidFill>
                <a:srgbClr val="357ECB"/>
              </a:solidFill>
              <a:latin typeface="Helvetica" pitchFamily="34" charset="0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elvetica" pitchFamily="34" charset="0"/>
              </a:rPr>
              <a:t>The World’s Most Successful Approach to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elvetica" pitchFamily="34" charset="0"/>
              </a:rPr>
              <a:t>Solar in Local Communities</a:t>
            </a:r>
            <a:endParaRPr lang="en-US" sz="2800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1928813" y="29479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4294967295"/>
          </p:nvPr>
        </p:nvSpPr>
        <p:spPr>
          <a:xfrm>
            <a:off x="88902" y="2759257"/>
            <a:ext cx="8953500" cy="963553"/>
          </a:xfrm>
        </p:spPr>
        <p:txBody>
          <a:bodyPr>
            <a:noAutofit/>
          </a:bodyPr>
          <a:lstStyle/>
          <a:p>
            <a:pPr marL="114300" indent="0" algn="ctr">
              <a:buClr>
                <a:srgbClr val="FFFF00"/>
              </a:buClr>
              <a:buNone/>
            </a:pPr>
            <a:r>
              <a:rPr lang="en-US" sz="3600" dirty="0" smtClean="0">
                <a:latin typeface="Arial" charset="0"/>
                <a:ea typeface="ＭＳ Ｐゴシック"/>
                <a:cs typeface="Arial" charset="0"/>
              </a:rPr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097034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315200" cy="762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Clean Coalition Vision = DG+DR+ES+EV+MC2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Content Placeholder 21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762000"/>
            <a:ext cx="7772400" cy="5700713"/>
          </a:xfrm>
        </p:spPr>
      </p:pic>
      <p:cxnSp>
        <p:nvCxnSpPr>
          <p:cNvPr id="24" name="Straight Arrow Connector 23"/>
          <p:cNvCxnSpPr/>
          <p:nvPr/>
        </p:nvCxnSpPr>
        <p:spPr>
          <a:xfrm flipH="1" flipV="1">
            <a:off x="6934200" y="4648200"/>
            <a:ext cx="76200" cy="4572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019800" y="2514600"/>
            <a:ext cx="533400" cy="6858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315200" cy="762000"/>
          </a:xfrm>
        </p:spPr>
        <p:txBody>
          <a:bodyPr/>
          <a:lstStyle/>
          <a:p>
            <a:pPr algn="l" eaLnBrk="1" hangingPunct="1"/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CLEAN Delivers Renewable Energy Goals</a:t>
            </a:r>
          </a:p>
        </p:txBody>
      </p:sp>
      <p:sp>
        <p:nvSpPr>
          <p:cNvPr id="37890" name="Rectangle 2"/>
          <p:cNvSpPr txBox="1">
            <a:spLocks noChangeArrowheads="1"/>
          </p:cNvSpPr>
          <p:nvPr/>
        </p:nvSpPr>
        <p:spPr bwMode="auto">
          <a:xfrm>
            <a:off x="-152400" y="838200"/>
            <a:ext cx="929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>
              <a:spcBef>
                <a:spcPct val="20000"/>
              </a:spcBef>
            </a:pPr>
            <a:endParaRPr lang="en-US" sz="1600">
              <a:cs typeface="Arial" charset="0"/>
            </a:endParaRPr>
          </a:p>
        </p:txBody>
      </p:sp>
      <p:sp>
        <p:nvSpPr>
          <p:cNvPr id="37891" name="Rectangle 6"/>
          <p:cNvSpPr txBox="1">
            <a:spLocks noChangeArrowheads="1"/>
          </p:cNvSpPr>
          <p:nvPr/>
        </p:nvSpPr>
        <p:spPr bwMode="auto">
          <a:xfrm>
            <a:off x="152400" y="9906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sz="2300">
                <a:cs typeface="Arial" charset="0"/>
                <a:sym typeface="Arial" charset="0"/>
              </a:rPr>
              <a:t>CLEAN Programs (also known as feed-in tariffs) are the most effective policy solution for spurring renewable energy installations around the world</a:t>
            </a:r>
            <a:br>
              <a:rPr lang="en-US" sz="2300">
                <a:cs typeface="Arial" charset="0"/>
                <a:sym typeface="Arial" charset="0"/>
              </a:rPr>
            </a:br>
            <a:endParaRPr lang="en-US" sz="2300">
              <a:cs typeface="Arial" charset="0"/>
              <a:sym typeface="Arial" charset="0"/>
            </a:endParaRPr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457200" y="2362200"/>
            <a:ext cx="45720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500"/>
              </a:spcBef>
            </a:pPr>
            <a:r>
              <a:rPr lang="en-US" sz="2100">
                <a:sym typeface="Arial" charset="0"/>
              </a:rPr>
              <a:t>CLEAN Programs are responsible for </a:t>
            </a:r>
            <a:r>
              <a:rPr lang="en-US" sz="2100">
                <a:solidFill>
                  <a:srgbClr val="3366FF"/>
                </a:solidFill>
                <a:sym typeface="Arial" charset="0"/>
              </a:rPr>
              <a:t>45% of all wind energy </a:t>
            </a:r>
            <a:r>
              <a:rPr lang="en-US" sz="2100">
                <a:solidFill>
                  <a:srgbClr val="000000"/>
                </a:solidFill>
                <a:sym typeface="Arial" charset="0"/>
              </a:rPr>
              <a:t>and </a:t>
            </a:r>
            <a:r>
              <a:rPr lang="en-US" sz="2100">
                <a:solidFill>
                  <a:srgbClr val="3366FF"/>
                </a:solidFill>
                <a:sym typeface="Arial" charset="0"/>
              </a:rPr>
              <a:t/>
            </a:r>
            <a:br>
              <a:rPr lang="en-US" sz="2100">
                <a:solidFill>
                  <a:srgbClr val="3366FF"/>
                </a:solidFill>
                <a:sym typeface="Arial" charset="0"/>
              </a:rPr>
            </a:br>
            <a:r>
              <a:rPr lang="en-US" sz="2100">
                <a:solidFill>
                  <a:srgbClr val="3366FF"/>
                </a:solidFill>
                <a:sym typeface="Arial" charset="0"/>
              </a:rPr>
              <a:t>75% of all solar PV capacity </a:t>
            </a:r>
            <a:r>
              <a:rPr lang="en-US" sz="2100">
                <a:sym typeface="Arial" charset="0"/>
              </a:rPr>
              <a:t>installed in the world </a:t>
            </a:r>
            <a:r>
              <a:rPr lang="en-US" sz="2100">
                <a:solidFill>
                  <a:srgbClr val="3366FF"/>
                </a:solidFill>
                <a:sym typeface="Arial" charset="0"/>
              </a:rPr>
              <a:t>before 2008</a:t>
            </a:r>
            <a:r>
              <a:rPr lang="en-US" sz="2100">
                <a:sym typeface="Arial" charset="0"/>
              </a:rPr>
              <a:t/>
            </a:r>
            <a:br>
              <a:rPr lang="en-US" sz="2100">
                <a:sym typeface="Arial" charset="0"/>
              </a:rPr>
            </a:br>
            <a:r>
              <a:rPr lang="en-US" sz="1600">
                <a:sym typeface="Arial" charset="0"/>
              </a:rPr>
              <a:t>(National Renewable Energy Laboratory)</a:t>
            </a:r>
          </a:p>
          <a:p>
            <a:pPr>
              <a:spcBef>
                <a:spcPts val="500"/>
              </a:spcBef>
            </a:pPr>
            <a:endParaRPr lang="en-US" sz="2100">
              <a:sym typeface="Arial" charset="0"/>
            </a:endParaRPr>
          </a:p>
          <a:p>
            <a:pPr>
              <a:spcBef>
                <a:spcPts val="500"/>
              </a:spcBef>
            </a:pPr>
            <a:r>
              <a:rPr lang="en-US" sz="2100">
                <a:sym typeface="Arial" charset="0"/>
              </a:rPr>
              <a:t>CLEAN Programs are responsible for </a:t>
            </a:r>
            <a:r>
              <a:rPr lang="en-US" sz="2100">
                <a:solidFill>
                  <a:srgbClr val="3366FF"/>
                </a:solidFill>
                <a:sym typeface="Arial" charset="0"/>
              </a:rPr>
              <a:t>86% of the solar capacity </a:t>
            </a:r>
            <a:r>
              <a:rPr lang="en-US" sz="2100">
                <a:sym typeface="Arial" charset="0"/>
              </a:rPr>
              <a:t>deployed in the world in </a:t>
            </a:r>
            <a:r>
              <a:rPr lang="en-US" sz="2100">
                <a:solidFill>
                  <a:srgbClr val="3366FF"/>
                </a:solidFill>
                <a:sym typeface="Arial" charset="0"/>
              </a:rPr>
              <a:t>2009 </a:t>
            </a:r>
          </a:p>
          <a:p>
            <a:pPr>
              <a:spcBef>
                <a:spcPts val="500"/>
              </a:spcBef>
            </a:pPr>
            <a:r>
              <a:rPr lang="en-US" sz="1600">
                <a:sym typeface="Arial" charset="0"/>
              </a:rPr>
              <a:t>(Meister Consultants Group)</a:t>
            </a:r>
            <a:endParaRPr lang="en-US" sz="1600">
              <a:solidFill>
                <a:srgbClr val="3F3F3F"/>
              </a:solidFill>
              <a:sym typeface="Arial" charset="0"/>
            </a:endParaRPr>
          </a:p>
        </p:txBody>
      </p:sp>
      <p:pic>
        <p:nvPicPr>
          <p:cNvPr id="37893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890713"/>
            <a:ext cx="3365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5558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/>
          </p:cNvSpPr>
          <p:nvPr/>
        </p:nvSpPr>
        <p:spPr bwMode="auto">
          <a:xfrm>
            <a:off x="0" y="0"/>
            <a:ext cx="7404100" cy="762000"/>
          </a:xfrm>
          <a:prstGeom prst="rect">
            <a:avLst/>
          </a:prstGeom>
          <a:solidFill>
            <a:srgbClr val="249CFF"/>
          </a:solidFill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r>
              <a:rPr lang="en-US">
                <a:solidFill>
                  <a:srgbClr val="FFFFFF"/>
                </a:solidFill>
                <a:latin typeface="Lucida Grande"/>
                <a:ea typeface="ＭＳ Ｐゴシック"/>
                <a:cs typeface="Lucida Grande"/>
                <a:sym typeface="Lucida Grande"/>
              </a:rPr>
              <a:t> 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3625" y="30163"/>
            <a:ext cx="16541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>
            <a:spLocks/>
          </p:cNvSpPr>
          <p:nvPr/>
        </p:nvSpPr>
        <p:spPr bwMode="auto">
          <a:xfrm>
            <a:off x="228600" y="762000"/>
            <a:ext cx="8421688" cy="57451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</a:pPr>
            <a:r>
              <a:rPr lang="en-US" sz="2400">
                <a:cs typeface="Arial" charset="0"/>
                <a:sym typeface="Arial" charset="0"/>
              </a:rPr>
              <a:t>Local Job Creation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</a:pPr>
            <a:r>
              <a:rPr lang="en-US">
                <a:cs typeface="Arial" charset="0"/>
                <a:sym typeface="Arial" charset="0"/>
              </a:rPr>
              <a:t>CLEAN projects are local and “shovel-ready”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</a:pPr>
            <a:r>
              <a:rPr lang="en-US">
                <a:cs typeface="Arial" charset="0"/>
                <a:sym typeface="Arial" charset="0"/>
              </a:rPr>
              <a:t>Renewable energy creates far more jobs than </a:t>
            </a:r>
            <a:br>
              <a:rPr lang="en-US">
                <a:cs typeface="Arial" charset="0"/>
                <a:sym typeface="Arial" charset="0"/>
              </a:rPr>
            </a:br>
            <a:r>
              <a:rPr lang="en-US">
                <a:cs typeface="Arial" charset="0"/>
                <a:sym typeface="Arial" charset="0"/>
              </a:rPr>
              <a:t>fossil fuels or nuclear power </a:t>
            </a:r>
            <a:r>
              <a:rPr lang="en-US" sz="1200">
                <a:cs typeface="Arial" charset="0"/>
                <a:sym typeface="Arial" charset="0"/>
              </a:rPr>
              <a:t>(UC Berkeley)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</a:pPr>
            <a:r>
              <a:rPr lang="en-US" sz="2400">
                <a:cs typeface="Arial" charset="0"/>
                <a:sym typeface="Arial" charset="0"/>
              </a:rPr>
              <a:t>Local Capital Investment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</a:pPr>
            <a:r>
              <a:rPr lang="en-US">
                <a:cs typeface="Arial" charset="0"/>
              </a:rPr>
              <a:t>CLEAN Programs level the playing field, </a:t>
            </a:r>
            <a:br>
              <a:rPr lang="en-US">
                <a:cs typeface="Arial" charset="0"/>
              </a:rPr>
            </a:br>
            <a:r>
              <a:rPr lang="en-US">
                <a:cs typeface="Arial" charset="0"/>
              </a:rPr>
              <a:t>giving local residents and businesses the</a:t>
            </a:r>
            <a:br>
              <a:rPr lang="en-US">
                <a:cs typeface="Arial" charset="0"/>
              </a:rPr>
            </a:br>
            <a:r>
              <a:rPr lang="en-US">
                <a:cs typeface="Arial" charset="0"/>
              </a:rPr>
              <a:t>opportunity to reinvest capital in the community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</a:pPr>
            <a:r>
              <a:rPr lang="en-US">
                <a:cs typeface="Arial" charset="0"/>
              </a:rPr>
              <a:t>Local ownership of renewable energy </a:t>
            </a:r>
            <a:br>
              <a:rPr lang="en-US">
                <a:cs typeface="Arial" charset="0"/>
              </a:rPr>
            </a:br>
            <a:r>
              <a:rPr lang="en-US">
                <a:cs typeface="Arial" charset="0"/>
              </a:rPr>
              <a:t>increases the economic benefits to the </a:t>
            </a:r>
            <a:br>
              <a:rPr lang="en-US">
                <a:cs typeface="Arial" charset="0"/>
              </a:rPr>
            </a:br>
            <a:r>
              <a:rPr lang="en-US">
                <a:cs typeface="Arial" charset="0"/>
              </a:rPr>
              <a:t>community by 200% to 300%</a:t>
            </a:r>
            <a:r>
              <a:rPr lang="en-US" sz="1900">
                <a:cs typeface="Arial" charset="0"/>
              </a:rPr>
              <a:t> </a:t>
            </a:r>
            <a:r>
              <a:rPr lang="en-US" sz="1200">
                <a:cs typeface="Arial" charset="0"/>
              </a:rPr>
              <a:t>(US GAO)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</a:pPr>
            <a:r>
              <a:rPr lang="en-US" sz="2400">
                <a:cs typeface="Arial" charset="0"/>
                <a:sym typeface="Arial" charset="0"/>
              </a:rPr>
              <a:t>Local Tax Revenues</a:t>
            </a:r>
            <a:endParaRPr lang="en-US" sz="2300">
              <a:cs typeface="Arial" charset="0"/>
              <a:sym typeface="Arial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</a:pPr>
            <a:r>
              <a:rPr lang="en-US">
                <a:cs typeface="Arial" charset="0"/>
              </a:rPr>
              <a:t>Local job creation and capital investment in the community creates new sources of state and local tax revenues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</a:pPr>
            <a:r>
              <a:rPr lang="en-US">
                <a:cs typeface="Arial" charset="0"/>
              </a:rPr>
              <a:t>Does not rely on government subsidies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SzPct val="100000"/>
            </a:pPr>
            <a:endParaRPr lang="en-US">
              <a:cs typeface="Arial" charset="0"/>
            </a:endParaRPr>
          </a:p>
          <a:p>
            <a:pPr marL="342900" indent="-342900">
              <a:buSzPct val="155000"/>
            </a:pPr>
            <a:endParaRPr lang="en-US" sz="2400">
              <a:cs typeface="Arial" charset="0"/>
              <a:sym typeface="Arial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</a:pPr>
            <a:endParaRPr lang="en-US" sz="2200">
              <a:cs typeface="Arial" charset="0"/>
              <a:sym typeface="Arial" charset="0"/>
            </a:endParaRPr>
          </a:p>
        </p:txBody>
      </p:sp>
      <p:pic>
        <p:nvPicPr>
          <p:cNvPr id="34821" name="Picture 1" descr="1672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377950"/>
            <a:ext cx="24415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ectangle 6"/>
          <p:cNvSpPr txBox="1">
            <a:spLocks noChangeArrowheads="1"/>
          </p:cNvSpPr>
          <p:nvPr/>
        </p:nvSpPr>
        <p:spPr bwMode="auto">
          <a:xfrm>
            <a:off x="11112" y="-3175"/>
            <a:ext cx="739298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CLEAN Maximizes Local Economic Benefits</a:t>
            </a:r>
          </a:p>
        </p:txBody>
      </p:sp>
    </p:spTree>
    <p:extLst>
      <p:ext uri="{BB962C8B-B14F-4D97-AF65-F5344CB8AC3E}">
        <p14:creationId xmlns:p14="http://schemas.microsoft.com/office/powerpoint/2010/main" val="5942571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CLEAN Avoids Hidden Transmission Costs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32133" y="6271426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Palo Alto Utilities</a:t>
            </a:r>
            <a:endParaRPr lang="en-US" sz="10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868457"/>
              </p:ext>
            </p:extLst>
          </p:nvPr>
        </p:nvGraphicFramePr>
        <p:xfrm>
          <a:off x="228600" y="914400"/>
          <a:ext cx="8305800" cy="5480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33113" y="1066800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“Palo Alto CLEAN will expand clean local energy production while only increasing the average utility bill by a penny per month”  -- </a:t>
            </a:r>
            <a:r>
              <a:rPr lang="en-US" dirty="0" err="1" smtClean="0"/>
              <a:t>Yiaway</a:t>
            </a:r>
            <a:r>
              <a:rPr lang="en-US" dirty="0" smtClean="0"/>
              <a:t> </a:t>
            </a:r>
            <a:r>
              <a:rPr lang="en-US" dirty="0" err="1" smtClean="0"/>
              <a:t>Yeh</a:t>
            </a:r>
            <a:r>
              <a:rPr lang="en-US" dirty="0" smtClean="0"/>
              <a:t>, Mayor of Palo Alto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383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CLEAN Programs are Simple and Transparent</a:t>
            </a:r>
          </a:p>
        </p:txBody>
      </p:sp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1928813" y="29479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531" name="Rectangle 2"/>
          <p:cNvSpPr txBox="1">
            <a:spLocks noChangeArrowheads="1"/>
          </p:cNvSpPr>
          <p:nvPr/>
        </p:nvSpPr>
        <p:spPr bwMode="auto">
          <a:xfrm>
            <a:off x="-152400" y="838200"/>
            <a:ext cx="929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>
              <a:spcBef>
                <a:spcPct val="20000"/>
              </a:spcBef>
            </a:pPr>
            <a:endParaRPr lang="en-US" sz="1600">
              <a:cs typeface="Arial" charset="0"/>
            </a:endParaRPr>
          </a:p>
        </p:txBody>
      </p:sp>
      <p:sp>
        <p:nvSpPr>
          <p:cNvPr id="22532" name="TextBox 8"/>
          <p:cNvSpPr txBox="1">
            <a:spLocks noChangeArrowheads="1"/>
          </p:cNvSpPr>
          <p:nvPr/>
        </p:nvSpPr>
        <p:spPr bwMode="auto">
          <a:xfrm>
            <a:off x="0" y="9144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cs typeface="Arial" charset="0"/>
              </a:rPr>
              <a:t>CLEAN Programs remove barriers and reduce costs</a:t>
            </a: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981200"/>
            <a:ext cx="365760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9"/>
          <p:cNvSpPr txBox="1">
            <a:spLocks noChangeArrowheads="1"/>
          </p:cNvSpPr>
          <p:nvPr/>
        </p:nvSpPr>
        <p:spPr bwMode="auto">
          <a:xfrm>
            <a:off x="4800600" y="1676400"/>
            <a:ext cx="419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Arial" charset="0"/>
              </a:rPr>
              <a:t>Typical Germany paperwork for one project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381000" y="1676400"/>
            <a:ext cx="426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Arial" charset="0"/>
              </a:rPr>
              <a:t>Typical California paperwork for one project</a:t>
            </a:r>
          </a:p>
        </p:txBody>
      </p:sp>
      <p:pic>
        <p:nvPicPr>
          <p:cNvPr id="2253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001838"/>
            <a:ext cx="38401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Box 12"/>
          <p:cNvSpPr txBox="1">
            <a:spLocks noChangeArrowheads="1"/>
          </p:cNvSpPr>
          <p:nvPr/>
        </p:nvSpPr>
        <p:spPr bwMode="auto">
          <a:xfrm>
            <a:off x="381000" y="4437063"/>
            <a:ext cx="4267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cs typeface="Arial" charset="0"/>
              </a:rPr>
              <a:t>Could be a 1kW-sized project, but maximum 1MW (via CSI program). Even more paperwork for California projects larger than 1MW (via RPS program).</a:t>
            </a:r>
          </a:p>
        </p:txBody>
      </p:sp>
      <p:sp>
        <p:nvSpPr>
          <p:cNvPr id="22538" name="TextBox 13"/>
          <p:cNvSpPr txBox="1">
            <a:spLocks noChangeArrowheads="1"/>
          </p:cNvSpPr>
          <p:nvPr/>
        </p:nvSpPr>
        <p:spPr bwMode="auto">
          <a:xfrm>
            <a:off x="4876800" y="4440238"/>
            <a:ext cx="426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cs typeface="Arial" charset="0"/>
              </a:rPr>
              <a:t>Could be a 1kW or 20MW-sized project, or bigger.</a:t>
            </a:r>
          </a:p>
        </p:txBody>
      </p:sp>
      <p:sp>
        <p:nvSpPr>
          <p:cNvPr id="22539" name="TextBox 19"/>
          <p:cNvSpPr txBox="1">
            <a:spLocks noChangeArrowheads="1"/>
          </p:cNvSpPr>
          <p:nvPr/>
        </p:nvSpPr>
        <p:spPr bwMode="auto">
          <a:xfrm>
            <a:off x="2243138" y="5260975"/>
            <a:ext cx="7086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>
                <a:cs typeface="Arial" charset="0"/>
              </a:rPr>
              <a:t>Source:  Gary Gerber, President of CalSEIA and Sun Light &amp; Power, Jun09</a:t>
            </a:r>
          </a:p>
        </p:txBody>
      </p:sp>
      <p:sp>
        <p:nvSpPr>
          <p:cNvPr id="22540" name="TextBox 3"/>
          <p:cNvSpPr txBox="1">
            <a:spLocks noChangeArrowheads="1"/>
          </p:cNvSpPr>
          <p:nvPr/>
        </p:nvSpPr>
        <p:spPr bwMode="auto">
          <a:xfrm>
            <a:off x="381000" y="5802313"/>
            <a:ext cx="8521700" cy="400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cs typeface="Arial" charset="0"/>
              </a:rPr>
              <a:t>CLEAN can easily reduce costs by 20% by preempting bureaucracy alone</a:t>
            </a:r>
          </a:p>
        </p:txBody>
      </p:sp>
    </p:spTree>
    <p:extLst>
      <p:ext uri="{BB962C8B-B14F-4D97-AF65-F5344CB8AC3E}">
        <p14:creationId xmlns:p14="http://schemas.microsoft.com/office/powerpoint/2010/main" val="1706573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315200" cy="762000"/>
          </a:xfrm>
        </p:spPr>
        <p:txBody>
          <a:bodyPr/>
          <a:lstStyle/>
          <a:p>
            <a:pPr algn="l" eaLnBrk="1" hangingPunct="1"/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Clean Coalition – Mission and Advisors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1350" y="1441450"/>
            <a:ext cx="3878263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bg1"/>
                </a:solidFill>
                <a:latin typeface="+mn-lt"/>
                <a:ea typeface="ＭＳ Ｐゴシック" pitchFamily="-107" charset="-128"/>
              </a:rPr>
              <a:t>Clean Coalition – Mission and Advisors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43200" y="2052638"/>
            <a:ext cx="3657600" cy="376237"/>
          </a:xfrm>
          <a:prstGeom prst="rect">
            <a:avLst/>
          </a:prstGeom>
          <a:solidFill>
            <a:srgbClr val="249CFF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Calibri"/>
                <a:cs typeface="Calibri"/>
              </a:rPr>
              <a:t>Board of Advisors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-50800" y="2316163"/>
            <a:ext cx="3124200" cy="426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1400" b="1">
                <a:solidFill>
                  <a:srgbClr val="357ECB"/>
                </a:solidFill>
                <a:latin typeface="Calibri" pitchFamily="34" charset="0"/>
                <a:cs typeface="Arial" charset="0"/>
              </a:rPr>
              <a:t>Jeff Anderson</a:t>
            </a:r>
            <a:r>
              <a:rPr lang="en-US" sz="1100">
                <a:latin typeface="Calibri" pitchFamily="34" charset="0"/>
                <a:cs typeface="Arial" charset="0"/>
              </a:rPr>
              <a:t/>
            </a:r>
            <a:br>
              <a:rPr lang="en-US" sz="1100">
                <a:latin typeface="Calibri" pitchFamily="34" charset="0"/>
                <a:cs typeface="Arial" charset="0"/>
              </a:rPr>
            </a:br>
            <a:r>
              <a:rPr lang="en-US" sz="1100" i="1">
                <a:latin typeface="Calibri" pitchFamily="34" charset="0"/>
                <a:cs typeface="Arial" charset="0"/>
              </a:rPr>
              <a:t>Co-founder and Former ED, Clean Economy Network</a:t>
            </a:r>
            <a:endParaRPr lang="en-US" sz="1100">
              <a:latin typeface="Calibri" pitchFamily="34" charset="0"/>
              <a:cs typeface="Arial" charset="0"/>
            </a:endParaRPr>
          </a:p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1400" b="1">
                <a:solidFill>
                  <a:srgbClr val="357ECB"/>
                </a:solidFill>
                <a:latin typeface="Calibri" pitchFamily="34" charset="0"/>
                <a:cs typeface="Arial" charset="0"/>
              </a:rPr>
              <a:t>Josh Becker</a:t>
            </a:r>
            <a:r>
              <a:rPr lang="en-US" sz="1100">
                <a:solidFill>
                  <a:srgbClr val="357ECB"/>
                </a:solidFill>
                <a:latin typeface="Calibri" pitchFamily="34" charset="0"/>
                <a:cs typeface="Arial" charset="0"/>
              </a:rPr>
              <a:t/>
            </a:r>
            <a:br>
              <a:rPr lang="en-US" sz="1100">
                <a:solidFill>
                  <a:srgbClr val="357ECB"/>
                </a:solidFill>
                <a:latin typeface="Calibri" pitchFamily="34" charset="0"/>
                <a:cs typeface="Arial" charset="0"/>
              </a:rPr>
            </a:br>
            <a:r>
              <a:rPr lang="en-US" sz="1100" i="1">
                <a:latin typeface="Calibri" pitchFamily="34" charset="0"/>
                <a:cs typeface="Arial" charset="0"/>
              </a:rPr>
              <a:t>General Partner and Co-founder, New Cycle Capital</a:t>
            </a:r>
            <a:endParaRPr lang="en-US" sz="1100">
              <a:latin typeface="Calibri" pitchFamily="34" charset="0"/>
              <a:cs typeface="Arial" charset="0"/>
            </a:endParaRPr>
          </a:p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1400" b="1">
                <a:solidFill>
                  <a:srgbClr val="357ECB"/>
                </a:solidFill>
                <a:latin typeface="Calibri" pitchFamily="34" charset="0"/>
                <a:cs typeface="Arial" charset="0"/>
              </a:rPr>
              <a:t>Jeff Brothers</a:t>
            </a:r>
            <a:r>
              <a:rPr lang="en-US" sz="1100" b="1">
                <a:latin typeface="Calibri" pitchFamily="34" charset="0"/>
                <a:cs typeface="Arial" charset="0"/>
              </a:rPr>
              <a:t/>
            </a:r>
            <a:br>
              <a:rPr lang="en-US" sz="1100" b="1">
                <a:latin typeface="Calibri" pitchFamily="34" charset="0"/>
                <a:cs typeface="Arial" charset="0"/>
              </a:rPr>
            </a:br>
            <a:r>
              <a:rPr lang="en-US" sz="1100" i="1">
                <a:latin typeface="Calibri" pitchFamily="34" charset="0"/>
                <a:cs typeface="Arial" charset="0"/>
              </a:rPr>
              <a:t>CEO, Sol Orchard</a:t>
            </a:r>
            <a:endParaRPr lang="en-US" sz="1100">
              <a:latin typeface="Calibri" pitchFamily="34" charset="0"/>
              <a:cs typeface="Arial" charset="0"/>
            </a:endParaRPr>
          </a:p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1400" b="1">
                <a:solidFill>
                  <a:srgbClr val="357ECB"/>
                </a:solidFill>
                <a:latin typeface="Calibri" pitchFamily="34" charset="0"/>
                <a:cs typeface="Arial" charset="0"/>
              </a:rPr>
              <a:t>Jeffrey Byron</a:t>
            </a:r>
            <a:r>
              <a:rPr lang="en-US" sz="1100">
                <a:latin typeface="Calibri" pitchFamily="34" charset="0"/>
                <a:cs typeface="Arial" charset="0"/>
              </a:rPr>
              <a:t/>
            </a:r>
            <a:br>
              <a:rPr lang="en-US" sz="1100">
                <a:latin typeface="Calibri" pitchFamily="34" charset="0"/>
                <a:cs typeface="Arial" charset="0"/>
              </a:rPr>
            </a:br>
            <a:r>
              <a:rPr lang="en-US" sz="1100" i="1">
                <a:latin typeface="Calibri" pitchFamily="34" charset="0"/>
                <a:cs typeface="Arial" charset="0"/>
              </a:rPr>
              <a:t>Vice President Integrated Solutions, NRG Energy;</a:t>
            </a:r>
            <a:r>
              <a:rPr lang="en-US" sz="1100">
                <a:latin typeface="Calibri" pitchFamily="34" charset="0"/>
                <a:cs typeface="Arial" charset="0"/>
              </a:rPr>
              <a:t> </a:t>
            </a:r>
            <a:r>
              <a:rPr lang="en-US" sz="1100" i="1">
                <a:latin typeface="Calibri" pitchFamily="34" charset="0"/>
                <a:cs typeface="Arial" charset="0"/>
              </a:rPr>
              <a:t>Former Commissioner, California Energy Commission</a:t>
            </a:r>
            <a:endParaRPr lang="en-US" sz="1100">
              <a:latin typeface="Calibri" pitchFamily="34" charset="0"/>
              <a:cs typeface="Arial" charset="0"/>
            </a:endParaRPr>
          </a:p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1400" b="1">
                <a:solidFill>
                  <a:srgbClr val="357ECB"/>
                </a:solidFill>
                <a:latin typeface="Calibri" pitchFamily="34" charset="0"/>
                <a:cs typeface="Arial" charset="0"/>
              </a:rPr>
              <a:t>Rick DeGolia</a:t>
            </a:r>
            <a:r>
              <a:rPr lang="en-US" sz="1100">
                <a:latin typeface="Calibri" pitchFamily="34" charset="0"/>
                <a:cs typeface="Arial" charset="0"/>
              </a:rPr>
              <a:t/>
            </a:r>
            <a:br>
              <a:rPr lang="en-US" sz="1100">
                <a:latin typeface="Calibri" pitchFamily="34" charset="0"/>
                <a:cs typeface="Arial" charset="0"/>
              </a:rPr>
            </a:br>
            <a:r>
              <a:rPr lang="en-US" sz="1100" i="1">
                <a:latin typeface="Calibri" pitchFamily="34" charset="0"/>
                <a:cs typeface="Arial" charset="0"/>
              </a:rPr>
              <a:t>Senior Business Advisor, InVisM, Inc.</a:t>
            </a:r>
          </a:p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1400" b="1">
                <a:solidFill>
                  <a:srgbClr val="357ECB"/>
                </a:solidFill>
                <a:latin typeface="Calibri" pitchFamily="34" charset="0"/>
                <a:cs typeface="Arial" charset="0"/>
              </a:rPr>
              <a:t>Mark Fulton</a:t>
            </a:r>
            <a:r>
              <a:rPr lang="en-US" sz="1100" b="1">
                <a:solidFill>
                  <a:srgbClr val="357ECB"/>
                </a:solidFill>
                <a:latin typeface="Calibri" pitchFamily="34" charset="0"/>
                <a:cs typeface="Arial" charset="0"/>
              </a:rPr>
              <a:t/>
            </a:r>
            <a:br>
              <a:rPr lang="en-US" sz="1100" b="1">
                <a:solidFill>
                  <a:srgbClr val="357ECB"/>
                </a:solidFill>
                <a:latin typeface="Calibri" pitchFamily="34" charset="0"/>
                <a:cs typeface="Arial" charset="0"/>
              </a:rPr>
            </a:br>
            <a:r>
              <a:rPr lang="en-US" sz="1100" i="1">
                <a:latin typeface="Calibri" pitchFamily="34" charset="0"/>
                <a:cs typeface="Arial" charset="0"/>
              </a:rPr>
              <a:t>Managing Director, Global Head of Climate Change Investment Research, DB Climate Change Advisors, a member of the Deutsche Bank Group</a:t>
            </a:r>
          </a:p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1400" b="1">
                <a:solidFill>
                  <a:srgbClr val="357ECB"/>
                </a:solidFill>
                <a:latin typeface="Calibri" pitchFamily="34" charset="0"/>
              </a:rPr>
              <a:t>John Geesman</a:t>
            </a:r>
            <a:r>
              <a:rPr lang="en-US" sz="1100" b="1">
                <a:solidFill>
                  <a:srgbClr val="357ECB"/>
                </a:solidFill>
                <a:latin typeface="Calibri" pitchFamily="34" charset="0"/>
              </a:rPr>
              <a:t/>
            </a:r>
            <a:br>
              <a:rPr lang="en-US" sz="1100" b="1">
                <a:solidFill>
                  <a:srgbClr val="357ECB"/>
                </a:solidFill>
                <a:latin typeface="Calibri" pitchFamily="34" charset="0"/>
              </a:rPr>
            </a:br>
            <a:r>
              <a:rPr lang="en-US" sz="1100" i="1">
                <a:latin typeface="Calibri" pitchFamily="34" charset="0"/>
              </a:rPr>
              <a:t>Former Commissioner, California Energy Commission</a:t>
            </a:r>
            <a:endParaRPr lang="en-US" sz="1100">
              <a:latin typeface="Calibri" pitchFamily="34" charset="0"/>
              <a:cs typeface="Arial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048000" y="2541588"/>
            <a:ext cx="30480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357ECB"/>
                </a:solidFill>
                <a:latin typeface="Calibri" pitchFamily="34" charset="0"/>
                <a:cs typeface="Arial" charset="0"/>
              </a:rPr>
              <a:t>Patricia Glaza</a:t>
            </a:r>
            <a:r>
              <a:rPr lang="en-US" sz="1100" b="1">
                <a:solidFill>
                  <a:srgbClr val="357ECB"/>
                </a:solidFill>
                <a:latin typeface="Calibri" pitchFamily="34" charset="0"/>
                <a:cs typeface="Arial" charset="0"/>
              </a:rPr>
              <a:t/>
            </a:r>
            <a:br>
              <a:rPr lang="en-US" sz="1100" b="1">
                <a:solidFill>
                  <a:srgbClr val="357ECB"/>
                </a:solidFill>
                <a:latin typeface="Calibri" pitchFamily="34" charset="0"/>
                <a:cs typeface="Arial" charset="0"/>
              </a:rPr>
            </a:br>
            <a:r>
              <a:rPr lang="en-US" sz="1100" i="1">
                <a:latin typeface="Calibri" pitchFamily="34" charset="0"/>
                <a:cs typeface="Arial" charset="0"/>
              </a:rPr>
              <a:t>Principal, Arsenal Venture Partners; Former Executive Director, Clean Technology and Sustainable Industries Organization</a:t>
            </a:r>
            <a:endParaRPr lang="en-US" sz="1100">
              <a:latin typeface="Calibri" pitchFamily="34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357ECB"/>
                </a:solidFill>
                <a:latin typeface="Calibri" pitchFamily="34" charset="0"/>
              </a:rPr>
              <a:t>Amory B. Lovins</a:t>
            </a:r>
            <a:r>
              <a:rPr lang="en-US" sz="1100" b="1">
                <a:solidFill>
                  <a:srgbClr val="357ECB"/>
                </a:solidFill>
                <a:latin typeface="Calibri" pitchFamily="34" charset="0"/>
              </a:rPr>
              <a:t/>
            </a:r>
            <a:br>
              <a:rPr lang="en-US" sz="1100" b="1">
                <a:solidFill>
                  <a:srgbClr val="357ECB"/>
                </a:solidFill>
                <a:latin typeface="Calibri" pitchFamily="34" charset="0"/>
              </a:rPr>
            </a:br>
            <a:r>
              <a:rPr lang="en-US" sz="1100" i="1">
                <a:latin typeface="Calibri" pitchFamily="34" charset="0"/>
              </a:rPr>
              <a:t>Chairman and Chief Scientist, Rocky Mountain Institute</a:t>
            </a:r>
            <a:endParaRPr lang="en-US" sz="1100" b="1">
              <a:solidFill>
                <a:srgbClr val="357ECB"/>
              </a:solidFill>
              <a:latin typeface="Calibri" pitchFamily="34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357ECB"/>
                </a:solidFill>
                <a:latin typeface="Calibri" pitchFamily="34" charset="0"/>
                <a:cs typeface="Arial" charset="0"/>
              </a:rPr>
              <a:t>L. Hunter Lovins</a:t>
            </a:r>
            <a:r>
              <a:rPr lang="en-US" sz="1100" b="1">
                <a:solidFill>
                  <a:srgbClr val="357ECB"/>
                </a:solidFill>
                <a:latin typeface="Calibri" pitchFamily="34" charset="0"/>
                <a:cs typeface="Arial" charset="0"/>
              </a:rPr>
              <a:t/>
            </a:r>
            <a:br>
              <a:rPr lang="en-US" sz="1100" b="1">
                <a:solidFill>
                  <a:srgbClr val="357ECB"/>
                </a:solidFill>
                <a:latin typeface="Calibri" pitchFamily="34" charset="0"/>
                <a:cs typeface="Arial" charset="0"/>
              </a:rPr>
            </a:br>
            <a:r>
              <a:rPr lang="en-US" sz="1100" i="1">
                <a:latin typeface="Calibri" pitchFamily="34" charset="0"/>
                <a:cs typeface="Arial" charset="0"/>
              </a:rPr>
              <a:t>President, Natural Capitalism Solutions</a:t>
            </a:r>
            <a:endParaRPr lang="en-US" sz="1100">
              <a:latin typeface="Calibri" pitchFamily="34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357ECB"/>
                </a:solidFill>
                <a:latin typeface="Calibri" pitchFamily="34" charset="0"/>
                <a:cs typeface="Arial" charset="0"/>
              </a:rPr>
              <a:t>Dan Kammen</a:t>
            </a:r>
            <a:r>
              <a:rPr lang="en-US" sz="1100" b="1">
                <a:solidFill>
                  <a:srgbClr val="357ECB"/>
                </a:solidFill>
                <a:latin typeface="Calibri" pitchFamily="34" charset="0"/>
                <a:cs typeface="Arial" charset="0"/>
              </a:rPr>
              <a:t/>
            </a:r>
            <a:br>
              <a:rPr lang="en-US" sz="1100" b="1">
                <a:solidFill>
                  <a:srgbClr val="357ECB"/>
                </a:solidFill>
                <a:latin typeface="Calibri" pitchFamily="34" charset="0"/>
                <a:cs typeface="Arial" charset="0"/>
              </a:rPr>
            </a:br>
            <a:r>
              <a:rPr lang="en-US" sz="1100" i="1">
                <a:latin typeface="Calibri" pitchFamily="34" charset="0"/>
                <a:cs typeface="Arial" charset="0"/>
              </a:rPr>
              <a:t>Director of the Renewable and Appropriate Energy Laboratory at UC Berkeley; Former </a:t>
            </a:r>
            <a:r>
              <a:rPr lang="en-US" sz="1100" i="1">
                <a:latin typeface="Calibri" pitchFamily="34" charset="0"/>
              </a:rPr>
              <a:t>Chief Technical Specialist for Renewable Energy and Energy Efficiency, World Bank</a:t>
            </a:r>
            <a:endParaRPr lang="en-US" sz="1100" i="1">
              <a:latin typeface="Calibri" pitchFamily="34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357ECB"/>
                </a:solidFill>
                <a:latin typeface="Calibri" pitchFamily="34" charset="0"/>
                <a:cs typeface="Arial" charset="0"/>
              </a:rPr>
              <a:t>Fred Keeley</a:t>
            </a:r>
            <a:r>
              <a:rPr lang="en-US" sz="1100" b="1">
                <a:solidFill>
                  <a:srgbClr val="357ECB"/>
                </a:solidFill>
                <a:latin typeface="Calibri" pitchFamily="34" charset="0"/>
                <a:cs typeface="Arial" charset="0"/>
              </a:rPr>
              <a:t/>
            </a:r>
            <a:br>
              <a:rPr lang="en-US" sz="1100" b="1">
                <a:solidFill>
                  <a:srgbClr val="357ECB"/>
                </a:solidFill>
                <a:latin typeface="Calibri" pitchFamily="34" charset="0"/>
                <a:cs typeface="Arial" charset="0"/>
              </a:rPr>
            </a:br>
            <a:r>
              <a:rPr lang="en-US" sz="1100" i="1">
                <a:latin typeface="Calibri" pitchFamily="34" charset="0"/>
                <a:cs typeface="Arial" charset="0"/>
              </a:rPr>
              <a:t>Treasurer, Santa Cruz County, and Former Speaker pro Tempore of the California State Assembly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096000" y="2339975"/>
            <a:ext cx="3048000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357ECB"/>
                </a:solidFill>
                <a:latin typeface="Calibri" pitchFamily="34" charset="0"/>
                <a:cs typeface="Arial" charset="0"/>
              </a:rPr>
              <a:t>Felix Kramer</a:t>
            </a:r>
            <a:r>
              <a:rPr lang="en-US" sz="1100" b="1">
                <a:solidFill>
                  <a:srgbClr val="357ECB"/>
                </a:solidFill>
                <a:latin typeface="Calibri" pitchFamily="34" charset="0"/>
                <a:cs typeface="Arial" charset="0"/>
              </a:rPr>
              <a:t/>
            </a:r>
            <a:br>
              <a:rPr lang="en-US" sz="1100" b="1">
                <a:solidFill>
                  <a:srgbClr val="357ECB"/>
                </a:solidFill>
                <a:latin typeface="Calibri" pitchFamily="34" charset="0"/>
                <a:cs typeface="Arial" charset="0"/>
              </a:rPr>
            </a:br>
            <a:r>
              <a:rPr lang="en-US" sz="1100" i="1">
                <a:latin typeface="Calibri" pitchFamily="34" charset="0"/>
                <a:cs typeface="Arial" charset="0"/>
              </a:rPr>
              <a:t>Founder, California Cars Initiative</a:t>
            </a:r>
            <a:endParaRPr lang="en-US" sz="1100">
              <a:latin typeface="Calibri" pitchFamily="34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357ECB"/>
                </a:solidFill>
                <a:latin typeface="Calibri" pitchFamily="34" charset="0"/>
                <a:cs typeface="Arial" charset="0"/>
              </a:rPr>
              <a:t>Governor Bill Ritter</a:t>
            </a:r>
            <a:r>
              <a:rPr lang="en-US" sz="1100" b="1">
                <a:solidFill>
                  <a:srgbClr val="357ECB"/>
                </a:solidFill>
                <a:latin typeface="Calibri" pitchFamily="34" charset="0"/>
                <a:cs typeface="Arial" charset="0"/>
              </a:rPr>
              <a:t/>
            </a:r>
            <a:br>
              <a:rPr lang="en-US" sz="1100" b="1">
                <a:solidFill>
                  <a:srgbClr val="357ECB"/>
                </a:solidFill>
                <a:latin typeface="Calibri" pitchFamily="34" charset="0"/>
                <a:cs typeface="Arial" charset="0"/>
              </a:rPr>
            </a:br>
            <a:r>
              <a:rPr lang="en-US" sz="1100" i="1">
                <a:latin typeface="Calibri" pitchFamily="34" charset="0"/>
                <a:cs typeface="Arial" charset="0"/>
              </a:rPr>
              <a:t>Director, Colorado State University’s Center for the New Energy Economy, and Former Colorado Governor</a:t>
            </a:r>
          </a:p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357ECB"/>
                </a:solidFill>
                <a:latin typeface="Calibri" pitchFamily="34" charset="0"/>
                <a:cs typeface="Arial" charset="0"/>
              </a:rPr>
              <a:t>Terry Tamminen</a:t>
            </a:r>
            <a:r>
              <a:rPr lang="en-US" sz="1100" b="1">
                <a:solidFill>
                  <a:srgbClr val="357ECB"/>
                </a:solidFill>
                <a:latin typeface="Calibri" pitchFamily="34" charset="0"/>
                <a:cs typeface="Arial" charset="0"/>
              </a:rPr>
              <a:t/>
            </a:r>
            <a:br>
              <a:rPr lang="en-US" sz="1100" b="1">
                <a:solidFill>
                  <a:srgbClr val="357ECB"/>
                </a:solidFill>
                <a:latin typeface="Calibri" pitchFamily="34" charset="0"/>
                <a:cs typeface="Arial" charset="0"/>
              </a:rPr>
            </a:br>
            <a:r>
              <a:rPr lang="en-US" sz="1100" i="1">
                <a:latin typeface="Calibri" pitchFamily="34" charset="0"/>
                <a:cs typeface="Arial" charset="0"/>
              </a:rPr>
              <a:t>Former Secretary of the California EPA and Special Advisor to CA Governor Arnold Schwarzenegger</a:t>
            </a:r>
            <a:endParaRPr lang="en-US" sz="1100">
              <a:latin typeface="Calibri" pitchFamily="34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357ECB"/>
                </a:solidFill>
                <a:latin typeface="Calibri" pitchFamily="34" charset="0"/>
                <a:cs typeface="Arial" charset="0"/>
              </a:rPr>
              <a:t>Jim Weldon</a:t>
            </a:r>
            <a:r>
              <a:rPr lang="en-US" sz="1100">
                <a:latin typeface="Calibri" pitchFamily="34" charset="0"/>
                <a:cs typeface="Arial" charset="0"/>
              </a:rPr>
              <a:t/>
            </a:r>
            <a:br>
              <a:rPr lang="en-US" sz="1100">
                <a:latin typeface="Calibri" pitchFamily="34" charset="0"/>
                <a:cs typeface="Arial" charset="0"/>
              </a:rPr>
            </a:br>
            <a:r>
              <a:rPr lang="en-US" sz="1100" i="1">
                <a:latin typeface="Calibri" pitchFamily="34" charset="0"/>
                <a:cs typeface="Arial" charset="0"/>
              </a:rPr>
              <a:t>CEO, Solar Junction</a:t>
            </a:r>
            <a:endParaRPr lang="en-US" sz="1100">
              <a:latin typeface="Calibri" pitchFamily="34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357ECB"/>
                </a:solidFill>
                <a:latin typeface="Calibri" pitchFamily="34" charset="0"/>
                <a:cs typeface="Arial" charset="0"/>
              </a:rPr>
              <a:t>R. James Woolsey</a:t>
            </a:r>
            <a:r>
              <a:rPr lang="en-US" sz="1100">
                <a:latin typeface="Calibri" pitchFamily="34" charset="0"/>
                <a:cs typeface="Arial" charset="0"/>
              </a:rPr>
              <a:t/>
            </a:r>
            <a:br>
              <a:rPr lang="en-US" sz="1100">
                <a:latin typeface="Calibri" pitchFamily="34" charset="0"/>
                <a:cs typeface="Arial" charset="0"/>
              </a:rPr>
            </a:br>
            <a:r>
              <a:rPr lang="en-US" sz="1100" i="1">
                <a:latin typeface="Calibri" pitchFamily="34" charset="0"/>
                <a:cs typeface="Arial" charset="0"/>
              </a:rPr>
              <a:t>Chairman, Woolsey Partners, and Venture Partner, Lux Capital;</a:t>
            </a:r>
            <a:br>
              <a:rPr lang="en-US" sz="1100" i="1">
                <a:latin typeface="Calibri" pitchFamily="34" charset="0"/>
                <a:cs typeface="Arial" charset="0"/>
              </a:rPr>
            </a:br>
            <a:r>
              <a:rPr lang="en-US" sz="1100" i="1">
                <a:latin typeface="Calibri" pitchFamily="34" charset="0"/>
                <a:cs typeface="Arial" charset="0"/>
              </a:rPr>
              <a:t>Former Director of Central Intelligence </a:t>
            </a:r>
          </a:p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357ECB"/>
                </a:solidFill>
                <a:latin typeface="Calibri" pitchFamily="34" charset="0"/>
                <a:cs typeface="Arial" charset="0"/>
              </a:rPr>
              <a:t>Kurt Yeager</a:t>
            </a:r>
            <a:r>
              <a:rPr lang="en-US" sz="1100">
                <a:latin typeface="Calibri" pitchFamily="34" charset="0"/>
                <a:cs typeface="Arial" charset="0"/>
              </a:rPr>
              <a:t/>
            </a:r>
            <a:br>
              <a:rPr lang="en-US" sz="1100">
                <a:latin typeface="Calibri" pitchFamily="34" charset="0"/>
                <a:cs typeface="Arial" charset="0"/>
              </a:rPr>
            </a:br>
            <a:r>
              <a:rPr lang="en-US" sz="1100" i="1">
                <a:latin typeface="Calibri" pitchFamily="34" charset="0"/>
                <a:cs typeface="Arial" charset="0"/>
              </a:rPr>
              <a:t>Vice Chairman, Galvin Electricity Initiative; Former CEO, Electric Power Research Institute</a:t>
            </a:r>
            <a:endParaRPr lang="en-US" sz="1100">
              <a:latin typeface="Calibri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 bwMode="auto">
          <a:xfrm>
            <a:off x="381000" y="884238"/>
            <a:ext cx="8305800" cy="914400"/>
          </a:xfrm>
          <a:prstGeom prst="rect">
            <a:avLst/>
          </a:prstGeom>
          <a:gradFill rotWithShape="1">
            <a:gsLst>
              <a:gs pos="0">
                <a:srgbClr val="F8F8F8"/>
              </a:gs>
              <a:gs pos="20000">
                <a:srgbClr val="F7F7F7"/>
              </a:gs>
              <a:gs pos="100000">
                <a:srgbClr val="BDBDBD"/>
              </a:gs>
            </a:gsLst>
            <a:lin ang="5400000"/>
          </a:gradFill>
          <a:ln cap="flat">
            <a:solidFill>
              <a:srgbClr val="F9F9F9"/>
            </a:solidFill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/>
        </p:spPr>
        <p:txBody>
          <a:bodyPr lIns="38100" tIns="38100" rIns="38100" bIns="38100"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9pPr>
          </a:lstStyle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Mission</a:t>
            </a: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To implement policies and programs that transition the world to cost-effective clean energy now while delivering unparalleled economic benefits</a:t>
            </a:r>
            <a:endParaRPr lang="en-US" sz="17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CLEAN Programs Deliver Cost-Effective Scale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33124" name="TextBox 2"/>
          <p:cNvSpPr txBox="1">
            <a:spLocks noChangeArrowheads="1"/>
          </p:cNvSpPr>
          <p:nvPr/>
        </p:nvSpPr>
        <p:spPr bwMode="auto">
          <a:xfrm>
            <a:off x="1928813" y="29479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125" name="Rectangle 2"/>
          <p:cNvSpPr txBox="1">
            <a:spLocks noChangeArrowheads="1"/>
          </p:cNvSpPr>
          <p:nvPr/>
        </p:nvSpPr>
        <p:spPr bwMode="auto">
          <a:xfrm>
            <a:off x="-152400" y="838200"/>
            <a:ext cx="929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>
              <a:spcBef>
                <a:spcPct val="20000"/>
              </a:spcBef>
            </a:pPr>
            <a:r>
              <a:rPr lang="en-US" sz="2800" b="1" u="sng">
                <a:cs typeface="Arial" charset="0"/>
              </a:rPr>
              <a:t>Solar Markets: Germany vs California </a:t>
            </a:r>
            <a:r>
              <a:rPr lang="en-US" sz="1600" b="1" u="sng">
                <a:cs typeface="Arial" charset="0"/>
              </a:rPr>
              <a:t>(RPS + CSI + other)</a:t>
            </a:r>
            <a:endParaRPr lang="en-US" sz="1600">
              <a:cs typeface="Arial" charset="0"/>
            </a:endParaRPr>
          </a:p>
        </p:txBody>
      </p:sp>
      <p:graphicFrame>
        <p:nvGraphicFramePr>
          <p:cNvPr id="133122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53631689"/>
              </p:ext>
            </p:extLst>
          </p:nvPr>
        </p:nvGraphicFramePr>
        <p:xfrm>
          <a:off x="-1143000" y="1524000"/>
          <a:ext cx="10228263" cy="393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Worksheet" r:id="rId5" imgW="6696153" imgH="2800291" progId="Excel.Sheet.8">
                  <p:embed/>
                </p:oleObj>
              </mc:Choice>
              <mc:Fallback>
                <p:oleObj name="Worksheet" r:id="rId5" imgW="6696153" imgH="2800291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43000" y="1524000"/>
                        <a:ext cx="10228263" cy="3935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26" name="TextBox 3"/>
          <p:cNvSpPr txBox="1">
            <a:spLocks noChangeArrowheads="1"/>
          </p:cNvSpPr>
          <p:nvPr/>
        </p:nvSpPr>
        <p:spPr bwMode="auto">
          <a:xfrm>
            <a:off x="657225" y="5556250"/>
            <a:ext cx="8001000" cy="70788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cs typeface="Arial" charset="0"/>
              </a:rPr>
              <a:t>Germany added </a:t>
            </a:r>
            <a:r>
              <a:rPr lang="en-US" sz="2000" dirty="0" smtClean="0">
                <a:cs typeface="Arial" charset="0"/>
              </a:rPr>
              <a:t>nearly 15 </a:t>
            </a:r>
            <a:r>
              <a:rPr lang="en-US" sz="2000" dirty="0">
                <a:cs typeface="Arial" charset="0"/>
              </a:rPr>
              <a:t>times more solar than California in </a:t>
            </a:r>
            <a:r>
              <a:rPr lang="en-US" sz="2000" dirty="0" smtClean="0">
                <a:cs typeface="Arial" charset="0"/>
              </a:rPr>
              <a:t>2011,</a:t>
            </a:r>
            <a:endParaRPr lang="en-US" sz="2000" dirty="0">
              <a:cs typeface="Arial" charset="0"/>
            </a:endParaRPr>
          </a:p>
          <a:p>
            <a:pPr algn="ctr"/>
            <a:r>
              <a:rPr lang="en-US" sz="2000" dirty="0" smtClean="0">
                <a:cs typeface="Arial" charset="0"/>
              </a:rPr>
              <a:t>even </a:t>
            </a:r>
            <a:r>
              <a:rPr lang="en-US" sz="2000" dirty="0">
                <a:cs typeface="Arial" charset="0"/>
              </a:rPr>
              <a:t>though California’s solar resource is 70% better!!!</a:t>
            </a:r>
          </a:p>
        </p:txBody>
      </p:sp>
      <p:sp>
        <p:nvSpPr>
          <p:cNvPr id="133127" name="TextBox 7"/>
          <p:cNvSpPr txBox="1">
            <a:spLocks noChangeArrowheads="1"/>
          </p:cNvSpPr>
          <p:nvPr/>
        </p:nvSpPr>
        <p:spPr bwMode="auto">
          <a:xfrm>
            <a:off x="6629400" y="4979988"/>
            <a:ext cx="2286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cs typeface="Arial" charset="0"/>
              </a:rPr>
              <a:t>Sources:  CPUC, CEC, SEIA and                       German equivalents.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5489" y="1655326"/>
            <a:ext cx="461665" cy="2585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Cumulative MW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730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 idx="4294967295"/>
          </p:nvPr>
        </p:nvSpPr>
        <p:spPr>
          <a:xfrm>
            <a:off x="0" y="-9525"/>
            <a:ext cx="7620000" cy="762000"/>
          </a:xfrm>
        </p:spPr>
        <p:txBody>
          <a:bodyPr/>
          <a:lstStyle/>
          <a:p>
            <a:pPr algn="l" eaLnBrk="1" hangingPunct="1"/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German Solar Capacity is Small WDG (Rooftops)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0" y="762000"/>
          <a:ext cx="9144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324" name="TextBox 4"/>
          <p:cNvSpPr txBox="1">
            <a:spLocks noChangeArrowheads="1"/>
          </p:cNvSpPr>
          <p:nvPr/>
        </p:nvSpPr>
        <p:spPr bwMode="auto">
          <a:xfrm>
            <a:off x="4114800" y="5224463"/>
            <a:ext cx="4267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100">
                <a:latin typeface="Calibri" pitchFamily="34" charset="0"/>
              </a:rPr>
              <a:t>Source: Paul Gipe, March 2011</a:t>
            </a:r>
          </a:p>
        </p:txBody>
      </p:sp>
      <p:sp>
        <p:nvSpPr>
          <p:cNvPr id="56325" name="TextBox 5"/>
          <p:cNvSpPr txBox="1">
            <a:spLocks noChangeArrowheads="1"/>
          </p:cNvSpPr>
          <p:nvPr/>
        </p:nvSpPr>
        <p:spPr bwMode="auto">
          <a:xfrm>
            <a:off x="457200" y="5602288"/>
            <a:ext cx="8305800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Germany’s solar deployments are almost entirely &lt;2 MW rooftop </a:t>
            </a:r>
            <a:r>
              <a:rPr lang="en-US" b="1" dirty="0" smtClean="0">
                <a:latin typeface="Calibri" pitchFamily="34" charset="0"/>
              </a:rPr>
              <a:t>projects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56326" name="TextBox 6"/>
          <p:cNvSpPr txBox="1">
            <a:spLocks noChangeArrowheads="1"/>
          </p:cNvSpPr>
          <p:nvPr/>
        </p:nvSpPr>
        <p:spPr bwMode="auto">
          <a:xfrm>
            <a:off x="6019800" y="1676400"/>
            <a:ext cx="83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22.5%</a:t>
            </a:r>
          </a:p>
        </p:txBody>
      </p:sp>
      <p:sp>
        <p:nvSpPr>
          <p:cNvPr id="56327" name="TextBox 7"/>
          <p:cNvSpPr txBox="1">
            <a:spLocks noChangeArrowheads="1"/>
          </p:cNvSpPr>
          <p:nvPr/>
        </p:nvSpPr>
        <p:spPr bwMode="auto">
          <a:xfrm>
            <a:off x="3352800" y="1295400"/>
            <a:ext cx="83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26%</a:t>
            </a:r>
          </a:p>
        </p:txBody>
      </p:sp>
      <p:sp>
        <p:nvSpPr>
          <p:cNvPr id="56328" name="TextBox 8"/>
          <p:cNvSpPr txBox="1">
            <a:spLocks noChangeArrowheads="1"/>
          </p:cNvSpPr>
          <p:nvPr/>
        </p:nvSpPr>
        <p:spPr bwMode="auto">
          <a:xfrm>
            <a:off x="4648200" y="1600200"/>
            <a:ext cx="83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23.25%</a:t>
            </a:r>
          </a:p>
        </p:txBody>
      </p:sp>
      <p:sp>
        <p:nvSpPr>
          <p:cNvPr id="56329" name="TextBox 9"/>
          <p:cNvSpPr txBox="1">
            <a:spLocks noChangeArrowheads="1"/>
          </p:cNvSpPr>
          <p:nvPr/>
        </p:nvSpPr>
        <p:spPr bwMode="auto">
          <a:xfrm>
            <a:off x="1981200" y="3200400"/>
            <a:ext cx="83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9.25%</a:t>
            </a:r>
          </a:p>
        </p:txBody>
      </p:sp>
      <p:sp>
        <p:nvSpPr>
          <p:cNvPr id="56330" name="TextBox 10"/>
          <p:cNvSpPr txBox="1">
            <a:spLocks noChangeArrowheads="1"/>
          </p:cNvSpPr>
          <p:nvPr/>
        </p:nvSpPr>
        <p:spPr bwMode="auto">
          <a:xfrm>
            <a:off x="7467600" y="2057400"/>
            <a:ext cx="83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19%</a:t>
            </a:r>
          </a:p>
        </p:txBody>
      </p:sp>
    </p:spTree>
    <p:extLst>
      <p:ext uri="{BB962C8B-B14F-4D97-AF65-F5344CB8AC3E}">
        <p14:creationId xmlns:p14="http://schemas.microsoft.com/office/powerpoint/2010/main" val="4294496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315200" cy="762000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Energy Generation Market Segments</a:t>
            </a:r>
          </a:p>
        </p:txBody>
      </p:sp>
      <p:pic>
        <p:nvPicPr>
          <p:cNvPr id="2" name="Picture 1" descr="transmission-tower-vect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225" y="1188129"/>
            <a:ext cx="1570771" cy="1497849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1" y="950284"/>
            <a:ext cx="2692380" cy="203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Power+Pole+Wall+Sticker+in+Blac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56" y="3107875"/>
            <a:ext cx="1724761" cy="1724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168" y="2525898"/>
            <a:ext cx="2979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Central Station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95" y="808006"/>
            <a:ext cx="1906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Transmission Grid</a:t>
            </a:r>
            <a:endParaRPr lang="en-US" b="1" dirty="0">
              <a:solidFill>
                <a:srgbClr val="3366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558439" y="3810473"/>
            <a:ext cx="2237204" cy="1910805"/>
            <a:chOff x="114300" y="3557104"/>
            <a:chExt cx="2438400" cy="2027901"/>
          </a:xfrm>
        </p:grpSpPr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4300" y="4067651"/>
              <a:ext cx="2438400" cy="1517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630532" y="3557104"/>
              <a:ext cx="1802642" cy="489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Retail DG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31" name="Right Arrow 30"/>
          <p:cNvSpPr/>
          <p:nvPr/>
        </p:nvSpPr>
        <p:spPr>
          <a:xfrm>
            <a:off x="2758214" y="4220991"/>
            <a:ext cx="682454" cy="32049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291696" y="3192829"/>
            <a:ext cx="230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Distribution Grid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 flipH="1">
            <a:off x="5563798" y="4244507"/>
            <a:ext cx="754057" cy="320495"/>
          </a:xfrm>
          <a:prstGeom prst="rightArrow">
            <a:avLst>
              <a:gd name="adj1" fmla="val 2065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664269" y="5738213"/>
            <a:ext cx="2479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Energy is mostly used on-site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2488" y="5797627"/>
            <a:ext cx="2454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Energy is sold to the </a:t>
            </a:r>
          </a:p>
          <a:p>
            <a:r>
              <a:rPr lang="en-US" b="1" dirty="0"/>
              <a:t>l</a:t>
            </a:r>
            <a:r>
              <a:rPr lang="en-US" b="1" dirty="0" smtClean="0"/>
              <a:t>ocal utility</a:t>
            </a:r>
            <a:endParaRPr lang="en-US" b="1" dirty="0"/>
          </a:p>
        </p:txBody>
      </p:sp>
      <p:sp>
        <p:nvSpPr>
          <p:cNvPr id="39" name="Right Arrow 38"/>
          <p:cNvSpPr/>
          <p:nvPr/>
        </p:nvSpPr>
        <p:spPr>
          <a:xfrm>
            <a:off x="5318017" y="5222054"/>
            <a:ext cx="1124043" cy="32049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8" descr="http://global.kyocera.com/news/2005/images/kii-sola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037" y="4277404"/>
            <a:ext cx="2474345" cy="155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Box 55"/>
          <p:cNvSpPr txBox="1"/>
          <p:nvPr/>
        </p:nvSpPr>
        <p:spPr>
          <a:xfrm>
            <a:off x="232488" y="3854687"/>
            <a:ext cx="2321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Wholesale DG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 rot="5400000">
            <a:off x="4240105" y="2821220"/>
            <a:ext cx="420788" cy="32049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2806681" y="1937054"/>
            <a:ext cx="682454" cy="32049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mart-meter-sustainable-manufacturing-worl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04" y="4785555"/>
            <a:ext cx="1438656" cy="1490472"/>
          </a:xfrm>
          <a:prstGeom prst="rect">
            <a:avLst/>
          </a:prstGeom>
        </p:spPr>
      </p:pic>
      <p:pic>
        <p:nvPicPr>
          <p:cNvPr id="27" name="Picture 26" descr="transmission-tower-vect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951" y="1188129"/>
            <a:ext cx="1570771" cy="149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0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Community Solar?</a:t>
            </a:r>
          </a:p>
        </p:txBody>
      </p:sp>
      <p:sp>
        <p:nvSpPr>
          <p:cNvPr id="22530" name="Rectangle 2"/>
          <p:cNvSpPr txBox="1">
            <a:spLocks noChangeArrowheads="1"/>
          </p:cNvSpPr>
          <p:nvPr/>
        </p:nvSpPr>
        <p:spPr bwMode="auto">
          <a:xfrm>
            <a:off x="-152400" y="838200"/>
            <a:ext cx="929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>
              <a:spcBef>
                <a:spcPct val="20000"/>
              </a:spcBef>
            </a:pPr>
            <a:endParaRPr lang="en-US" sz="1600">
              <a:cs typeface="Arial" charset="0"/>
            </a:endParaRPr>
          </a:p>
        </p:txBody>
      </p:sp>
      <p:sp>
        <p:nvSpPr>
          <p:cNvPr id="5" name="Content Placeholder 23"/>
          <p:cNvSpPr txBox="1">
            <a:spLocks/>
          </p:cNvSpPr>
          <p:nvPr/>
        </p:nvSpPr>
        <p:spPr>
          <a:xfrm>
            <a:off x="266700" y="1022350"/>
            <a:ext cx="8610600" cy="401282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Blip>
                <a:blip r:embed="rId3"/>
              </a:buBlip>
              <a:defRPr sz="3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Blip>
                <a:blip r:embed="rId3"/>
              </a:buBlip>
              <a:defRPr sz="28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FF33"/>
              </a:buClr>
              <a:buBlip>
                <a:blip r:embed="rId3"/>
              </a:buBlip>
              <a:defRPr sz="24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Installed in Your Local Community</a:t>
            </a:r>
            <a:endParaRPr lang="en-US" sz="24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 algn="ctr">
              <a:buFontTx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Community “Owns” the Solar Panels</a:t>
            </a:r>
          </a:p>
          <a:p>
            <a:pPr marL="0" indent="0">
              <a:buFontTx/>
              <a:buNone/>
              <a:defRPr/>
            </a:pPr>
            <a:endParaRPr lang="en-US" sz="2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FontTx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What Policies are Relevant to Community Solar?</a:t>
            </a:r>
          </a:p>
          <a:p>
            <a:pPr marL="0" indent="0"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Net Metering = subset of Retail DG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Virtual Net Metering (VNM) = Modified Retail DG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Solar Gardens = Hybrid VNM and Wholesale DG</a:t>
            </a:r>
            <a:endParaRPr lang="en-US"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CLEAN Programs = Wholesale DG</a:t>
            </a:r>
          </a:p>
        </p:txBody>
      </p:sp>
    </p:spTree>
    <p:extLst>
      <p:ext uri="{BB962C8B-B14F-4D97-AF65-F5344CB8AC3E}">
        <p14:creationId xmlns:p14="http://schemas.microsoft.com/office/powerpoint/2010/main" val="1259268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315200" cy="762000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CLEAN Programs Defined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1928813" y="29479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4294967295"/>
          </p:nvPr>
        </p:nvSpPr>
        <p:spPr>
          <a:xfrm>
            <a:off x="88902" y="840851"/>
            <a:ext cx="8953500" cy="5410200"/>
          </a:xfrm>
        </p:spPr>
        <p:txBody>
          <a:bodyPr>
            <a:noAutofit/>
          </a:bodyPr>
          <a:lstStyle/>
          <a:p>
            <a:pPr marL="400050" indent="-285750">
              <a:buClr>
                <a:srgbClr val="FFFF00"/>
              </a:buClr>
              <a:buFontTx/>
              <a:buBlip>
                <a:blip r:embed="rId3"/>
              </a:buBlip>
            </a:pPr>
            <a:r>
              <a:rPr lang="en-US" sz="2000" b="1" dirty="0" smtClean="0">
                <a:solidFill>
                  <a:srgbClr val="3366FF"/>
                </a:solidFill>
                <a:latin typeface="Arial" charset="0"/>
                <a:ea typeface="ＭＳ Ｐゴシック"/>
                <a:cs typeface="Arial" charset="0"/>
              </a:rPr>
              <a:t>CLEAN </a:t>
            </a:r>
            <a:r>
              <a:rPr lang="en-US" sz="2000" b="1" dirty="0" smtClean="0">
                <a:latin typeface="Arial" charset="0"/>
                <a:ea typeface="ＭＳ Ｐゴシック"/>
                <a:cs typeface="Arial" charset="0"/>
              </a:rPr>
              <a:t>= Clean Local Energy Accessible Now</a:t>
            </a:r>
          </a:p>
          <a:p>
            <a:pPr marL="400050">
              <a:buClr>
                <a:srgbClr val="FFFF00"/>
              </a:buClr>
              <a:buFontTx/>
              <a:buBlip>
                <a:blip r:embed="rId3"/>
              </a:buBlip>
            </a:pPr>
            <a:endParaRPr lang="en-US" sz="1600" b="1" dirty="0" smtClean="0">
              <a:solidFill>
                <a:srgbClr val="3366FF"/>
              </a:solidFill>
              <a:latin typeface="Arial" charset="0"/>
              <a:ea typeface="ＭＳ Ｐゴシック"/>
              <a:cs typeface="Arial" charset="0"/>
            </a:endParaRPr>
          </a:p>
          <a:p>
            <a:pPr marL="400050" indent="-285750">
              <a:buClr>
                <a:srgbClr val="FFFF00"/>
              </a:buClr>
              <a:buFontTx/>
              <a:buBlip>
                <a:blip r:embed="rId3"/>
              </a:buBlip>
            </a:pPr>
            <a:r>
              <a:rPr lang="en-US" sz="2000" b="1" dirty="0" smtClean="0">
                <a:solidFill>
                  <a:srgbClr val="3366FF"/>
                </a:solidFill>
                <a:latin typeface="Arial" charset="0"/>
                <a:ea typeface="ＭＳ Ｐゴシック"/>
                <a:cs typeface="Arial" charset="0"/>
              </a:rPr>
              <a:t>CLEAN Features</a:t>
            </a:r>
            <a:r>
              <a:rPr lang="en-US" sz="2000" dirty="0" smtClean="0">
                <a:latin typeface="Arial" charset="0"/>
                <a:ea typeface="ＭＳ Ｐゴシック"/>
                <a:cs typeface="Arial" charset="0"/>
              </a:rPr>
              <a:t>:</a:t>
            </a:r>
          </a:p>
          <a:p>
            <a:pPr marL="800100" lvl="1">
              <a:buClr>
                <a:srgbClr val="FFFF00"/>
              </a:buClr>
              <a:buFontTx/>
              <a:buBlip>
                <a:blip r:embed="rId3"/>
              </a:buBlip>
            </a:pPr>
            <a:r>
              <a:rPr lang="en-US" sz="2000" dirty="0" smtClean="0">
                <a:latin typeface="Arial" charset="0"/>
                <a:ea typeface="ＭＳ Ｐゴシック"/>
                <a:cs typeface="Arial" charset="0"/>
              </a:rPr>
              <a:t>Procurement:  Standard and </a:t>
            </a:r>
            <a:r>
              <a:rPr lang="en-US" sz="2000" u="sng" dirty="0" smtClean="0">
                <a:latin typeface="Arial" charset="0"/>
                <a:ea typeface="ＭＳ Ｐゴシック"/>
                <a:cs typeface="Arial" charset="0"/>
              </a:rPr>
              <a:t>guaranteed contract</a:t>
            </a:r>
            <a:r>
              <a:rPr lang="en-US" sz="2000" dirty="0" smtClean="0">
                <a:latin typeface="Arial" charset="0"/>
                <a:ea typeface="ＭＳ Ｐゴシック"/>
                <a:cs typeface="Arial" charset="0"/>
              </a:rPr>
              <a:t> between the utility and a renewable energy facility owner</a:t>
            </a:r>
          </a:p>
          <a:p>
            <a:pPr marL="800100" lvl="1">
              <a:buClr>
                <a:srgbClr val="FFFF00"/>
              </a:buClr>
              <a:buFontTx/>
              <a:buBlip>
                <a:blip r:embed="rId3"/>
              </a:buBlip>
            </a:pPr>
            <a:r>
              <a:rPr lang="en-US" sz="2000" dirty="0" smtClean="0">
                <a:latin typeface="Arial" charset="0"/>
                <a:ea typeface="ＭＳ Ｐゴシック"/>
                <a:cs typeface="Arial" charset="0"/>
              </a:rPr>
              <a:t>Interconnection:  Predictable and streamlined </a:t>
            </a:r>
            <a:r>
              <a:rPr lang="en-US" sz="2000" u="sng" dirty="0" smtClean="0">
                <a:latin typeface="Arial" charset="0"/>
                <a:ea typeface="ＭＳ Ｐゴシック"/>
                <a:cs typeface="Arial" charset="0"/>
              </a:rPr>
              <a:t>distribution grid access</a:t>
            </a:r>
            <a:endParaRPr lang="en-US" sz="2000" dirty="0" smtClean="0">
              <a:latin typeface="Arial" charset="0"/>
              <a:ea typeface="ＭＳ Ｐゴシック"/>
              <a:cs typeface="Arial" charset="0"/>
            </a:endParaRPr>
          </a:p>
          <a:p>
            <a:pPr marL="800100" lvl="1">
              <a:buClr>
                <a:srgbClr val="FFFF00"/>
              </a:buClr>
              <a:buFontTx/>
              <a:buBlip>
                <a:blip r:embed="rId3"/>
              </a:buBlip>
            </a:pPr>
            <a:r>
              <a:rPr lang="en-US" sz="2000" dirty="0" smtClean="0">
                <a:latin typeface="Arial" charset="0"/>
                <a:ea typeface="ＭＳ Ｐゴシック"/>
                <a:cs typeface="Arial" charset="0"/>
              </a:rPr>
              <a:t>Financing:  Predefined and </a:t>
            </a:r>
            <a:r>
              <a:rPr lang="en-US" sz="2000" u="sng" dirty="0" smtClean="0">
                <a:latin typeface="Arial" charset="0"/>
                <a:ea typeface="ＭＳ Ｐゴシック"/>
                <a:cs typeface="Arial" charset="0"/>
              </a:rPr>
              <a:t>financeable fixed rates</a:t>
            </a:r>
            <a:r>
              <a:rPr lang="en-US" sz="2000" dirty="0" smtClean="0">
                <a:latin typeface="Arial" charset="0"/>
                <a:ea typeface="ＭＳ Ｐゴシック"/>
                <a:cs typeface="Arial" charset="0"/>
              </a:rPr>
              <a:t> for long durations</a:t>
            </a:r>
          </a:p>
          <a:p>
            <a:pPr marL="400050">
              <a:buClr>
                <a:srgbClr val="FFFF00"/>
              </a:buClr>
              <a:buFontTx/>
              <a:buBlip>
                <a:blip r:embed="rId3"/>
              </a:buBlip>
            </a:pPr>
            <a:endParaRPr lang="en-US" sz="1600" dirty="0" smtClean="0">
              <a:latin typeface="Arial" charset="0"/>
              <a:ea typeface="ＭＳ Ｐゴシック"/>
              <a:cs typeface="Arial" charset="0"/>
            </a:endParaRPr>
          </a:p>
          <a:p>
            <a:pPr marL="400050" indent="-285750">
              <a:buClr>
                <a:srgbClr val="FFFF00"/>
              </a:buClr>
              <a:buFontTx/>
              <a:buBlip>
                <a:blip r:embed="rId3"/>
              </a:buBlip>
            </a:pPr>
            <a:r>
              <a:rPr lang="en-US" sz="2000" b="1" dirty="0" smtClean="0">
                <a:solidFill>
                  <a:srgbClr val="3366FF"/>
                </a:solidFill>
                <a:latin typeface="Arial" charset="0"/>
                <a:ea typeface="ＭＳ Ｐゴシック"/>
                <a:cs typeface="Arial" charset="0"/>
              </a:rPr>
              <a:t>CLEAN Benefits</a:t>
            </a:r>
            <a:r>
              <a:rPr lang="en-US" sz="2000" dirty="0" smtClean="0">
                <a:latin typeface="Arial" charset="0"/>
                <a:ea typeface="ＭＳ Ｐゴシック"/>
                <a:cs typeface="Arial" charset="0"/>
              </a:rPr>
              <a:t>:</a:t>
            </a:r>
          </a:p>
          <a:p>
            <a:pPr marL="800100" lvl="1">
              <a:buClr>
                <a:srgbClr val="FFFF00"/>
              </a:buClr>
              <a:buFontTx/>
              <a:buBlip>
                <a:blip r:embed="rId3"/>
              </a:buBlip>
            </a:pPr>
            <a:r>
              <a:rPr lang="en-US" sz="2000" dirty="0" smtClean="0">
                <a:latin typeface="Arial" charset="0"/>
                <a:ea typeface="ＭＳ Ｐゴシック"/>
                <a:cs typeface="Arial" charset="0"/>
              </a:rPr>
              <a:t>Removes the top three barriers to renewable energy</a:t>
            </a:r>
          </a:p>
          <a:p>
            <a:pPr marL="800100" lvl="1">
              <a:buClr>
                <a:srgbClr val="FFFF00"/>
              </a:buClr>
              <a:buFontTx/>
              <a:buBlip>
                <a:blip r:embed="rId3"/>
              </a:buBlip>
            </a:pPr>
            <a:r>
              <a:rPr lang="en-US" sz="2000" dirty="0" smtClean="0">
                <a:latin typeface="Arial" charset="0"/>
                <a:ea typeface="ＭＳ Ｐゴシック"/>
                <a:cs typeface="Arial" charset="0"/>
              </a:rPr>
              <a:t>The vast majority of renewable energy deployed in the world has been driven by CLEAN Programs</a:t>
            </a:r>
          </a:p>
          <a:p>
            <a:pPr marL="800100" lvl="1">
              <a:buClr>
                <a:srgbClr val="FFFF00"/>
              </a:buClr>
              <a:buFontTx/>
              <a:buBlip>
                <a:blip r:embed="rId3"/>
              </a:buBlip>
            </a:pPr>
            <a:r>
              <a:rPr lang="en-US" sz="2000" dirty="0" smtClean="0">
                <a:latin typeface="Arial" charset="0"/>
                <a:ea typeface="ＭＳ Ｐゴシック"/>
                <a:cs typeface="Arial" charset="0"/>
              </a:rPr>
              <a:t>Allows any party to become a clean energy entrepreneur</a:t>
            </a:r>
          </a:p>
          <a:p>
            <a:pPr marL="800100" lvl="1">
              <a:buClr>
                <a:srgbClr val="FFFF00"/>
              </a:buClr>
              <a:buFontTx/>
              <a:buBlip>
                <a:blip r:embed="rId3"/>
              </a:buBlip>
            </a:pPr>
            <a:r>
              <a:rPr lang="en-US" sz="2000" dirty="0" smtClean="0">
                <a:latin typeface="Arial" charset="0"/>
                <a:ea typeface="ＭＳ Ｐゴシック"/>
                <a:cs typeface="Arial" charset="0"/>
              </a:rPr>
              <a:t>Attracts private capital, including vital new sources of equity</a:t>
            </a:r>
          </a:p>
          <a:p>
            <a:pPr marL="800100" lvl="1">
              <a:buClr>
                <a:srgbClr val="FFFF00"/>
              </a:buClr>
              <a:buFontTx/>
              <a:buBlip>
                <a:blip r:embed="rId3"/>
              </a:buBlip>
            </a:pPr>
            <a:r>
              <a:rPr lang="en-US" sz="2000" dirty="0" smtClean="0">
                <a:latin typeface="Arial" charset="0"/>
                <a:ea typeface="ＭＳ Ｐゴシック"/>
                <a:cs typeface="Arial" charset="0"/>
              </a:rPr>
              <a:t>Drives local employment and generates tax revenue at no cost to government</a:t>
            </a:r>
          </a:p>
          <a:p>
            <a:pPr marL="1200150" lvl="2">
              <a:buClr>
                <a:srgbClr val="FFFF00"/>
              </a:buClr>
              <a:buFontTx/>
              <a:buBlip>
                <a:blip r:embed="rId3"/>
              </a:buBlip>
            </a:pPr>
            <a:endParaRPr lang="en-US" dirty="0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49537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315200" cy="762000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CLEAN in California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1928813" y="29479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4294967295"/>
          </p:nvPr>
        </p:nvSpPr>
        <p:spPr>
          <a:xfrm>
            <a:off x="88902" y="796546"/>
            <a:ext cx="8953500" cy="5745783"/>
          </a:xfrm>
        </p:spPr>
        <p:txBody>
          <a:bodyPr>
            <a:noAutofit/>
          </a:bodyPr>
          <a:lstStyle/>
          <a:p>
            <a:pPr marL="114300" indent="0">
              <a:buClr>
                <a:srgbClr val="FFFF00"/>
              </a:buClr>
              <a:buNone/>
            </a:pPr>
            <a:r>
              <a:rPr lang="en-US" sz="2000" b="1" dirty="0" smtClean="0">
                <a:solidFill>
                  <a:srgbClr val="3366FF"/>
                </a:solidFill>
                <a:latin typeface="Arial" charset="0"/>
                <a:ea typeface="ＭＳ Ｐゴシック"/>
                <a:cs typeface="Arial" charset="0"/>
              </a:rPr>
              <a:t>Statewide Policy</a:t>
            </a:r>
            <a:r>
              <a:rPr lang="en-US" sz="2000" dirty="0" smtClean="0">
                <a:latin typeface="Arial" charset="0"/>
                <a:ea typeface="ＭＳ Ｐゴシック"/>
                <a:cs typeface="Arial" charset="0"/>
              </a:rPr>
              <a:t>:</a:t>
            </a:r>
          </a:p>
          <a:p>
            <a:pPr marL="800100" lvl="1">
              <a:buClr>
                <a:srgbClr val="FFFF00"/>
              </a:buClr>
              <a:buFontTx/>
              <a:buBlip>
                <a:blip r:embed="rId3"/>
              </a:buBlip>
            </a:pPr>
            <a:r>
              <a:rPr lang="en-US" sz="2000" dirty="0" smtClean="0">
                <a:latin typeface="Arial" charset="0"/>
                <a:ea typeface="ＭＳ Ｐゴシック"/>
                <a:cs typeface="Arial" charset="0"/>
              </a:rPr>
              <a:t>AB 1969 – Old CLEAN program started in 2008  (500 MW)</a:t>
            </a:r>
          </a:p>
          <a:p>
            <a:pPr marL="800100" lvl="1">
              <a:buClr>
                <a:srgbClr val="FFFF00"/>
              </a:buClr>
              <a:buFontTx/>
              <a:buBlip>
                <a:blip r:embed="rId3"/>
              </a:buBlip>
            </a:pPr>
            <a:r>
              <a:rPr lang="en-US" sz="2000" dirty="0" smtClean="0">
                <a:latin typeface="Arial" charset="0"/>
                <a:ea typeface="ＭＳ Ｐゴシック"/>
                <a:cs typeface="Arial" charset="0"/>
              </a:rPr>
              <a:t>SB 32 – Improved CLEAN passed in 2009  (+ 250 MW)</a:t>
            </a:r>
          </a:p>
          <a:p>
            <a:pPr marL="800100" lvl="1">
              <a:buClr>
                <a:srgbClr val="FFFF00"/>
              </a:buClr>
              <a:buFontTx/>
              <a:buBlip>
                <a:blip r:embed="rId3"/>
              </a:buBlip>
            </a:pPr>
            <a:r>
              <a:rPr lang="en-US" sz="2000" dirty="0" smtClean="0">
                <a:latin typeface="Arial" charset="0"/>
                <a:ea typeface="ＭＳ Ｐゴシック"/>
                <a:cs typeface="Arial" charset="0"/>
              </a:rPr>
              <a:t>AB 1990 – “Solar for All” in Legislature now  ( + 375 MW)</a:t>
            </a:r>
          </a:p>
          <a:p>
            <a:pPr marL="800100" lvl="1">
              <a:buClr>
                <a:srgbClr val="FFFF00"/>
              </a:buClr>
              <a:buFontTx/>
              <a:buBlip>
                <a:blip r:embed="rId3"/>
              </a:buBlip>
            </a:pPr>
            <a:r>
              <a:rPr lang="en-US" sz="2000" dirty="0" smtClean="0">
                <a:latin typeface="Arial" charset="0"/>
                <a:ea typeface="ＭＳ Ｐゴシック"/>
                <a:cs typeface="Arial" charset="0"/>
              </a:rPr>
              <a:t>SB 1332 – POUs to launch SB 32 programs in Legislature now</a:t>
            </a:r>
            <a:endParaRPr lang="en-US" sz="1600" dirty="0" smtClean="0">
              <a:latin typeface="Arial" charset="0"/>
              <a:ea typeface="ＭＳ Ｐゴシック"/>
              <a:cs typeface="Arial" charset="0"/>
            </a:endParaRPr>
          </a:p>
          <a:p>
            <a:pPr marL="114300" indent="0">
              <a:buClr>
                <a:srgbClr val="FFFF00"/>
              </a:buClr>
              <a:buNone/>
            </a:pPr>
            <a:r>
              <a:rPr lang="en-US" sz="2000" b="1" dirty="0" smtClean="0">
                <a:solidFill>
                  <a:srgbClr val="3366FF"/>
                </a:solidFill>
                <a:latin typeface="Arial" charset="0"/>
                <a:ea typeface="ＭＳ Ｐゴシック"/>
                <a:cs typeface="Arial" charset="0"/>
              </a:rPr>
              <a:t>Local Initiatives</a:t>
            </a:r>
            <a:r>
              <a:rPr lang="en-US" sz="2000" dirty="0" smtClean="0">
                <a:latin typeface="Arial" charset="0"/>
                <a:ea typeface="ＭＳ Ｐゴシック"/>
                <a:cs typeface="Arial" charset="0"/>
              </a:rPr>
              <a:t>:</a:t>
            </a:r>
          </a:p>
          <a:p>
            <a:pPr marL="800100" lvl="1">
              <a:buClr>
                <a:srgbClr val="FFFF00"/>
              </a:buClr>
              <a:buFontTx/>
              <a:buBlip>
                <a:blip r:embed="rId3"/>
              </a:buBlip>
            </a:pPr>
            <a:r>
              <a:rPr lang="en-US" sz="2000" dirty="0" smtClean="0">
                <a:latin typeface="Arial" charset="0"/>
                <a:ea typeface="ＭＳ Ｐゴシック"/>
                <a:cs typeface="Arial" charset="0"/>
              </a:rPr>
              <a:t>SMUD – Launched CLEAN 2010 (100 MW)</a:t>
            </a:r>
          </a:p>
          <a:p>
            <a:pPr marL="800100" lvl="1">
              <a:buClr>
                <a:srgbClr val="FFFF00"/>
              </a:buClr>
              <a:buFontTx/>
              <a:buBlip>
                <a:blip r:embed="rId3"/>
              </a:buBlip>
            </a:pPr>
            <a:r>
              <a:rPr lang="en-US" sz="2000" dirty="0" smtClean="0">
                <a:latin typeface="Arial" charset="0"/>
                <a:ea typeface="ＭＳ Ｐゴシック"/>
                <a:cs typeface="Arial" charset="0"/>
              </a:rPr>
              <a:t>Marin Energy Authority (CCA) – Small experiment in 2011</a:t>
            </a:r>
          </a:p>
          <a:p>
            <a:pPr marL="800100" lvl="1">
              <a:buClr>
                <a:srgbClr val="FFFF00"/>
              </a:buClr>
              <a:buFontTx/>
              <a:buBlip>
                <a:blip r:embed="rId3"/>
              </a:buBlip>
            </a:pPr>
            <a:r>
              <a:rPr lang="en-US" sz="2000" dirty="0" smtClean="0">
                <a:latin typeface="Arial" charset="0"/>
                <a:ea typeface="ＭＳ Ｐゴシック"/>
                <a:cs typeface="Arial" charset="0"/>
              </a:rPr>
              <a:t>Palo Alto CLEAN – Launched April 2012  (4 MW)</a:t>
            </a:r>
          </a:p>
          <a:p>
            <a:pPr marL="800100" lvl="1">
              <a:buClr>
                <a:srgbClr val="FFFF00"/>
              </a:buClr>
              <a:buBlip>
                <a:blip r:embed="rId3"/>
              </a:buBlip>
            </a:pPr>
            <a:r>
              <a:rPr lang="en-US" sz="2000" dirty="0" smtClean="0">
                <a:latin typeface="Arial" charset="0"/>
                <a:ea typeface="ＭＳ Ｐゴシック"/>
                <a:cs typeface="Arial" charset="0"/>
              </a:rPr>
              <a:t>LA CLEAN – Launching next month  (10 MW, 75MW)</a:t>
            </a:r>
          </a:p>
          <a:p>
            <a:pPr marL="114300" indent="0" algn="ctr">
              <a:buClr>
                <a:srgbClr val="FFFF00"/>
              </a:buClr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/>
                <a:cs typeface="Arial" charset="0"/>
              </a:rPr>
              <a:t>Total is still less than 1.5 GW statewide</a:t>
            </a:r>
          </a:p>
          <a:p>
            <a:pPr marL="114300" indent="0">
              <a:buClr>
                <a:srgbClr val="FFFF00"/>
              </a:buClr>
              <a:buNone/>
            </a:pPr>
            <a:r>
              <a:rPr lang="en-US" sz="2000" b="1" dirty="0" smtClean="0">
                <a:solidFill>
                  <a:srgbClr val="3366FF"/>
                </a:solidFill>
                <a:latin typeface="Arial" charset="0"/>
                <a:ea typeface="ＭＳ Ｐゴシック"/>
                <a:cs typeface="Arial" charset="0"/>
              </a:rPr>
              <a:t>Opportunities:</a:t>
            </a:r>
            <a:endParaRPr lang="en-US" sz="2000" dirty="0" smtClean="0">
              <a:latin typeface="Arial" charset="0"/>
              <a:ea typeface="ＭＳ Ｐゴシック"/>
              <a:cs typeface="Arial" charset="0"/>
            </a:endParaRPr>
          </a:p>
          <a:p>
            <a:pPr marL="800100" lvl="1">
              <a:buClr>
                <a:srgbClr val="FFFF00"/>
              </a:buClr>
              <a:buFontTx/>
              <a:buBlip>
                <a:blip r:embed="rId3"/>
              </a:buBlip>
            </a:pPr>
            <a:r>
              <a:rPr lang="en-US" sz="2000" dirty="0" smtClean="0">
                <a:latin typeface="Arial" charset="0"/>
                <a:ea typeface="ＭＳ Ｐゴシック"/>
                <a:cs typeface="Arial" charset="0"/>
              </a:rPr>
              <a:t>Clean Power SF? Sonoma CCA?</a:t>
            </a:r>
          </a:p>
          <a:p>
            <a:pPr marL="800100" lvl="1">
              <a:buClr>
                <a:srgbClr val="FFFF00"/>
              </a:buClr>
              <a:buFontTx/>
              <a:buBlip>
                <a:blip r:embed="rId3"/>
              </a:buBlip>
            </a:pPr>
            <a:r>
              <a:rPr lang="en-US" sz="2000" dirty="0" smtClean="0">
                <a:latin typeface="Arial" charset="0"/>
                <a:ea typeface="ＭＳ Ｐゴシック"/>
                <a:cs typeface="Arial" charset="0"/>
              </a:rPr>
              <a:t>Any publicly-owned utility</a:t>
            </a:r>
          </a:p>
          <a:p>
            <a:pPr marL="800100" lvl="1">
              <a:buClr>
                <a:srgbClr val="FFFF00"/>
              </a:buClr>
              <a:buFontTx/>
              <a:buBlip>
                <a:blip r:embed="rId3"/>
              </a:buBlip>
            </a:pPr>
            <a:r>
              <a:rPr lang="en-US" sz="2000" dirty="0" smtClean="0">
                <a:latin typeface="Arial" charset="0"/>
                <a:ea typeface="ＭＳ Ｐゴシック"/>
                <a:cs typeface="Arial" charset="0"/>
              </a:rPr>
              <a:t>SB 32 expansion</a:t>
            </a:r>
          </a:p>
        </p:txBody>
      </p:sp>
    </p:spTree>
    <p:extLst>
      <p:ext uri="{BB962C8B-B14F-4D97-AF65-F5344CB8AC3E}">
        <p14:creationId xmlns:p14="http://schemas.microsoft.com/office/powerpoint/2010/main" val="991449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US Has Far Better Solar Resource than Germany</a:t>
            </a:r>
          </a:p>
        </p:txBody>
      </p:sp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1928813" y="29479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39" name="Rectangle 2"/>
          <p:cNvSpPr txBox="1">
            <a:spLocks noChangeArrowheads="1"/>
          </p:cNvSpPr>
          <p:nvPr/>
        </p:nvSpPr>
        <p:spPr bwMode="auto">
          <a:xfrm>
            <a:off x="-152400" y="838200"/>
            <a:ext cx="929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>
              <a:spcBef>
                <a:spcPct val="20000"/>
              </a:spcBef>
            </a:pPr>
            <a:endParaRPr lang="en-US" sz="1600">
              <a:cs typeface="Arial" charset="0"/>
            </a:endParaRPr>
          </a:p>
        </p:txBody>
      </p:sp>
      <p:pic>
        <p:nvPicPr>
          <p:cNvPr id="39940" name="Picture 2" descr="O:\EE-2A Solar Energy Technology\Solar Graphics and Photos\Resources, Subsidy, parity charts\pv_map_us_germany_spain - 2009-04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7413" y="838200"/>
            <a:ext cx="7329487" cy="509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3"/>
          <p:cNvSpPr>
            <a:spLocks noChangeArrowheads="1"/>
          </p:cNvSpPr>
          <p:nvPr/>
        </p:nvSpPr>
        <p:spPr bwMode="auto">
          <a:xfrm>
            <a:off x="7656513" y="6013450"/>
            <a:ext cx="10810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100">
                <a:cs typeface="Arial" charset="0"/>
              </a:rPr>
              <a:t>Source: NREL</a:t>
            </a:r>
          </a:p>
        </p:txBody>
      </p:sp>
    </p:spTree>
    <p:extLst>
      <p:ext uri="{BB962C8B-B14F-4D97-AF65-F5344CB8AC3E}">
        <p14:creationId xmlns:p14="http://schemas.microsoft.com/office/powerpoint/2010/main" val="2165278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844</Words>
  <Application>Microsoft Macintosh PowerPoint</Application>
  <PresentationFormat>On-screen Show (4:3)</PresentationFormat>
  <Paragraphs>161</Paragraphs>
  <Slides>15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Worksheet</vt:lpstr>
      <vt:lpstr>PowerPoint Presentation</vt:lpstr>
      <vt:lpstr>Clean Coalition – Mission and Advisors</vt:lpstr>
      <vt:lpstr>CLEAN Programs Deliver Cost-Effective Scale</vt:lpstr>
      <vt:lpstr>German Solar Capacity is Small WDG (Rooftops)</vt:lpstr>
      <vt:lpstr>Energy Generation Market Segments</vt:lpstr>
      <vt:lpstr>Community Solar?</vt:lpstr>
      <vt:lpstr>CLEAN Programs Defined</vt:lpstr>
      <vt:lpstr>CLEAN in California</vt:lpstr>
      <vt:lpstr>US Has Far Better Solar Resource than Germany</vt:lpstr>
      <vt:lpstr>PowerPoint Presentation</vt:lpstr>
      <vt:lpstr>Clean Coalition Vision = DG+DR+ES+EV+MC2</vt:lpstr>
      <vt:lpstr>CLEAN Delivers Renewable Energy Goals</vt:lpstr>
      <vt:lpstr>PowerPoint Presentation</vt:lpstr>
      <vt:lpstr>CLEAN Avoids Hidden Transmission Costs</vt:lpstr>
      <vt:lpstr>CLEAN Programs are Simple and Transparent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Clatterbuck</dc:creator>
  <cp:lastModifiedBy>John Bernhardt</cp:lastModifiedBy>
  <cp:revision>47</cp:revision>
  <dcterms:created xsi:type="dcterms:W3CDTF">2011-10-18T15:39:54Z</dcterms:created>
  <dcterms:modified xsi:type="dcterms:W3CDTF">2012-05-24T18:32:42Z</dcterms:modified>
</cp:coreProperties>
</file>