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</p:sldMasterIdLst>
  <p:notesMasterIdLst>
    <p:notesMasterId r:id="rId9"/>
  </p:notesMasterIdLst>
  <p:sldIdLst>
    <p:sldId id="263" r:id="rId3"/>
    <p:sldId id="438" r:id="rId4"/>
    <p:sldId id="470" r:id="rId5"/>
    <p:sldId id="471" r:id="rId6"/>
    <p:sldId id="473" r:id="rId7"/>
    <p:sldId id="472" r:id="rId8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7E5"/>
    <a:srgbClr val="FF9797"/>
    <a:srgbClr val="FCFE98"/>
    <a:srgbClr val="003399"/>
    <a:srgbClr val="008752"/>
    <a:srgbClr val="FF7171"/>
    <a:srgbClr val="0033CC"/>
    <a:srgbClr val="FF9933"/>
    <a:srgbClr val="00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13" autoAdjust="0"/>
    <p:restoredTop sz="75254" autoAdjust="0"/>
  </p:normalViewPr>
  <p:slideViewPr>
    <p:cSldViewPr snapToGrid="0">
      <p:cViewPr varScale="1">
        <p:scale>
          <a:sx n="84" d="100"/>
          <a:sy n="84" d="100"/>
        </p:scale>
        <p:origin x="-14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5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32" y="1"/>
            <a:ext cx="3169698" cy="480225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r">
              <a:defRPr sz="1200"/>
            </a:lvl1pPr>
          </a:lstStyle>
          <a:p>
            <a:fld id="{D837ACF0-AF6C-4809-BE2A-F2DD6D0A9F49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3" tIns="47776" rIns="95553" bIns="477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6" y="4561313"/>
            <a:ext cx="5851491" cy="4320375"/>
          </a:xfrm>
          <a:prstGeom prst="rect">
            <a:avLst/>
          </a:prstGeom>
        </p:spPr>
        <p:txBody>
          <a:bodyPr vert="horz" lIns="95553" tIns="47776" rIns="95553" bIns="477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26"/>
            <a:ext cx="3169698" cy="480225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32" y="9119326"/>
            <a:ext cx="3169698" cy="480225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r">
              <a:defRPr sz="1200"/>
            </a:lvl1pPr>
          </a:lstStyle>
          <a:p>
            <a:fld id="{643B9975-56A5-4F18-8D35-3E2FD7EF5E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4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9975-56A5-4F18-8D35-3E2FD7EF5EC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8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9975-56A5-4F18-8D35-3E2FD7EF5EC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0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i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584192"/>
            <a:ext cx="9144000" cy="227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3429000"/>
            <a:ext cx="7315200" cy="838200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 smtClean="0"/>
              <a:t>Introduction 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5029200"/>
            <a:ext cx="7315200" cy="1066800"/>
          </a:xfrm>
        </p:spPr>
        <p:txBody>
          <a:bodyPr>
            <a:normAutofit/>
          </a:bodyPr>
          <a:lstStyle>
            <a:lvl1pPr marL="0" indent="0" algn="r">
              <a:buNone/>
              <a:defRPr sz="2100" b="0">
                <a:solidFill>
                  <a:srgbClr val="58595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en-US" sz="2100" dirty="0" smtClean="0">
                <a:solidFill>
                  <a:schemeClr val="bg1"/>
                </a:solidFill>
                <a:latin typeface="+mn-lt"/>
                <a:cs typeface="Arial"/>
              </a:rPr>
              <a:t>Presentation Subhead</a:t>
            </a:r>
          </a:p>
          <a:p>
            <a:pPr algn="r"/>
            <a:r>
              <a:rPr lang="en-US" sz="2100" dirty="0" smtClean="0">
                <a:solidFill>
                  <a:schemeClr val="bg1"/>
                </a:solidFill>
                <a:latin typeface="+mn-lt"/>
                <a:cs typeface="Arial"/>
              </a:rPr>
              <a:t>Sept. 2013</a:t>
            </a:r>
            <a:endParaRPr lang="en-US" sz="210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pic>
        <p:nvPicPr>
          <p:cNvPr id="2050" name="Picture 2" descr="\\photon\Marketing\Creative\Internal\SolarCity_Corp\PPT-Presentations\2013_PPT-refresh\Rd1\logo_placed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1828800"/>
            <a:ext cx="3111500" cy="75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7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4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45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0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79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82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69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58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0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4670298"/>
          </a:xfrm>
          <a:prstGeom prst="rect">
            <a:avLst/>
          </a:prstGeom>
          <a:gradFill flip="none" rotWithShape="1">
            <a:gsLst>
              <a:gs pos="0">
                <a:srgbClr val="D2ECE8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362200"/>
            <a:ext cx="9144000" cy="1752600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36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2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5251"/>
            <a:ext cx="8229600" cy="1682749"/>
          </a:xfrm>
        </p:spPr>
        <p:txBody>
          <a:bodyPr anchor="t" anchorCtr="0">
            <a:normAutofit/>
          </a:bodyPr>
          <a:lstStyle>
            <a:lvl1pPr marL="0" indent="0">
              <a:buFont typeface="Wingdings" pitchFamily="2" charset="2"/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23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56125"/>
          </a:xfrm>
        </p:spPr>
        <p:txBody>
          <a:bodyPr>
            <a:normAutofit/>
          </a:bodyPr>
          <a:lstStyle>
            <a:lvl1pPr marL="233363" indent="-233363">
              <a:buClr>
                <a:srgbClr val="EEB111"/>
              </a:buClr>
              <a:defRPr sz="2000">
                <a:solidFill>
                  <a:schemeClr val="tx2"/>
                </a:solidFill>
              </a:defRPr>
            </a:lvl1pPr>
            <a:lvl2pPr marL="457200" indent="-223838">
              <a:buClr>
                <a:srgbClr val="EEB111"/>
              </a:buClr>
              <a:buFont typeface="Arial" pitchFamily="34" charset="0"/>
              <a:buChar char="‒"/>
              <a:defRPr sz="1800">
                <a:solidFill>
                  <a:schemeClr val="tx2"/>
                </a:solidFill>
              </a:defRPr>
            </a:lvl2pPr>
            <a:lvl3pPr marL="741363" indent="-223838">
              <a:buClr>
                <a:srgbClr val="EEB111"/>
              </a:buClr>
              <a:buFont typeface="Arial" pitchFamily="34" charset="0"/>
              <a:buChar char="‒"/>
              <a:defRPr sz="1600">
                <a:solidFill>
                  <a:schemeClr val="tx2"/>
                </a:solidFill>
              </a:defRPr>
            </a:lvl3pPr>
            <a:lvl4pPr marL="974725" indent="-233363">
              <a:buClr>
                <a:srgbClr val="EEB111"/>
              </a:buClr>
              <a:buFont typeface="Arial" pitchFamily="34" charset="0"/>
              <a:buChar char="‒"/>
              <a:defRPr sz="1600">
                <a:solidFill>
                  <a:schemeClr val="tx2"/>
                </a:solidFill>
              </a:defRPr>
            </a:lvl4pPr>
            <a:lvl5pPr marL="1198563" indent="-223838">
              <a:buClr>
                <a:srgbClr val="EEB111"/>
              </a:buClr>
              <a:buFont typeface="Arial" pitchFamily="34" charset="0"/>
              <a:buChar char="‒"/>
              <a:defRPr sz="1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1449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1449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4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2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1825431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7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" y="6400800"/>
            <a:ext cx="9143940" cy="4632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6"/>
          <p:cNvSpPr txBox="1">
            <a:spLocks noChangeArrowheads="1"/>
          </p:cNvSpPr>
          <p:nvPr/>
        </p:nvSpPr>
        <p:spPr bwMode="auto">
          <a:xfrm>
            <a:off x="8229600" y="6539733"/>
            <a:ext cx="6477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7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Slide </a:t>
            </a:r>
            <a:fld id="{CE1E4DB8-E3B7-4F6F-B9BF-250BE29C11DF}" type="slidenum">
              <a:rPr lang="en-US" sz="7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7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984938" y="6465398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Discussion Purposes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57" r:id="rId3"/>
    <p:sldLayoutId id="2147483656" r:id="rId4"/>
    <p:sldLayoutId id="2147483650" r:id="rId5"/>
    <p:sldLayoutId id="2147483659" r:id="rId6"/>
    <p:sldLayoutId id="2147483702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8752"/>
          </a:solidFill>
          <a:latin typeface="+mn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Clr>
          <a:srgbClr val="EEB111"/>
        </a:buClr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17525" indent="-231775" algn="l" defTabSz="914400" rtl="0" eaLnBrk="1" latinLnBrk="0" hangingPunct="1">
        <a:spcBef>
          <a:spcPct val="20000"/>
        </a:spcBef>
        <a:buClr>
          <a:srgbClr val="EEB111"/>
        </a:buClr>
        <a:buFont typeface="Arial" pitchFamily="34" charset="0"/>
        <a:buChar char="‒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39775" indent="-222250" algn="l" defTabSz="914400" rtl="0" eaLnBrk="1" latinLnBrk="0" hangingPunct="1">
        <a:spcBef>
          <a:spcPct val="20000"/>
        </a:spcBef>
        <a:buClr>
          <a:srgbClr val="EEB111"/>
        </a:buClr>
        <a:buFont typeface="Arial" pitchFamily="34" charset="0"/>
        <a:buChar char="‒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69963" indent="-230188" algn="l" defTabSz="914400" rtl="0" eaLnBrk="1" latinLnBrk="0" hangingPunct="1">
        <a:spcBef>
          <a:spcPct val="20000"/>
        </a:spcBef>
        <a:buClr>
          <a:srgbClr val="EEB111"/>
        </a:buClr>
        <a:buFont typeface="Arial" pitchFamily="34" charset="0"/>
        <a:buChar char="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200150" indent="-230188" algn="l" defTabSz="914400" rtl="0" eaLnBrk="1" latinLnBrk="0" hangingPunct="1">
        <a:spcBef>
          <a:spcPct val="20000"/>
        </a:spcBef>
        <a:buClr>
          <a:srgbClr val="EEB111"/>
        </a:buClr>
        <a:buFont typeface="Arial" pitchFamily="34" charset="0"/>
        <a:buChar char="‒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6480F-52A8-4D9B-9A89-AB4478E6CBC3}" type="datetimeFigureOut">
              <a:rPr lang="en-US" smtClean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2550B-C004-46DE-9107-F31953FA9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1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71700"/>
            <a:ext cx="7620000" cy="137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Implications of </a:t>
            </a:r>
            <a:r>
              <a:rPr lang="en-US" b="1" dirty="0" smtClean="0"/>
              <a:t>TAC </a:t>
            </a:r>
            <a:r>
              <a:rPr lang="en-US" b="1" dirty="0" smtClean="0"/>
              <a:t>Assessment on Distributed Generation</a:t>
            </a:r>
            <a:endParaRPr lang="en-US" i="1" dirty="0"/>
          </a:p>
        </p:txBody>
      </p:sp>
      <p:sp>
        <p:nvSpPr>
          <p:cNvPr id="5" name="Subtitle 3"/>
          <p:cNvSpPr>
            <a:spLocks noGrp="1"/>
          </p:cNvSpPr>
          <p:nvPr>
            <p:ph type="subTitle" idx="1"/>
          </p:nvPr>
        </p:nvSpPr>
        <p:spPr>
          <a:xfrm>
            <a:off x="381000" y="5121799"/>
            <a:ext cx="7315200" cy="122112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Damon Franz, Director of Policy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September </a:t>
            </a:r>
            <a:r>
              <a:rPr lang="en-US" dirty="0" smtClean="0">
                <a:solidFill>
                  <a:schemeClr val="bg1"/>
                </a:solidFill>
              </a:rPr>
              <a:t>1, 2016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1975"/>
          </a:xfrm>
        </p:spPr>
        <p:txBody>
          <a:bodyPr/>
          <a:lstStyle/>
          <a:p>
            <a:pPr algn="ctr"/>
            <a:r>
              <a:rPr lang="en-US" dirty="0" smtClean="0"/>
              <a:t>Designing a 21</a:t>
            </a:r>
            <a:r>
              <a:rPr lang="en-US" baseline="30000" dirty="0" smtClean="0"/>
              <a:t>st</a:t>
            </a:r>
            <a:r>
              <a:rPr lang="en-US" dirty="0" smtClean="0"/>
              <a:t> Century Grid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62" y="2191392"/>
            <a:ext cx="7669913" cy="351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970" y="1203158"/>
            <a:ext cx="826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SolarCity envisions a grid built on interconnected smart energy homes, where power is produced, consumed and exchanged on the distribution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147"/>
            <a:ext cx="8229600" cy="573505"/>
          </a:xfrm>
        </p:spPr>
        <p:txBody>
          <a:bodyPr/>
          <a:lstStyle/>
          <a:p>
            <a:pPr algn="ctr"/>
            <a:r>
              <a:rPr lang="en-US" dirty="0" smtClean="0"/>
              <a:t>Advantages of a Distributed Grid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5251"/>
            <a:ext cx="8229600" cy="4674602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Better resiliency through decentralized generation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Reduction of land use, wildlife disturbance, fresh water use and marine impacts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Improved system utilization through replacement of large “lumpy” investments with modular ones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Potential ratepayer savings through elimination of large “failure-prone” infrastructure investments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Avoidance of climate pollution and emissions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596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7726"/>
          </a:xfrm>
        </p:spPr>
        <p:txBody>
          <a:bodyPr/>
          <a:lstStyle/>
          <a:p>
            <a:pPr algn="ctr"/>
            <a:r>
              <a:rPr lang="en-US" dirty="0" smtClean="0"/>
              <a:t>Value of Avoided Transmission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0969"/>
            <a:ext cx="8229600" cy="4872790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Avoiding transmission investment is a major way that distributed resources convey benefits to ratepayers</a:t>
            </a:r>
            <a:endParaRPr lang="en-US" sz="2200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u="sng" dirty="0" smtClean="0"/>
              <a:t>California Energy Commission</a:t>
            </a:r>
            <a:r>
              <a:rPr lang="en-US" sz="2200" dirty="0" smtClean="0"/>
              <a:t>: </a:t>
            </a:r>
            <a:r>
              <a:rPr lang="en-US" sz="2400" dirty="0"/>
              <a:t>“</a:t>
            </a:r>
            <a:r>
              <a:rPr lang="en-US" sz="1800" i="1" dirty="0"/>
              <a:t>DER can potentially provide ratepayer benefits in comparison to traditional system infrastructure investments. In the San Joaquin Valley region, the primary benefit is transmission infrastructure deferrals with </a:t>
            </a:r>
            <a:r>
              <a:rPr lang="en-US" sz="1800" b="1" i="1" dirty="0"/>
              <a:t>an estimated long-term ratepayer benefit over $300 million</a:t>
            </a:r>
            <a:r>
              <a:rPr lang="en-US" sz="1800" i="1" dirty="0" smtClean="0"/>
              <a:t>.”</a:t>
            </a:r>
            <a:endParaRPr lang="en-US" sz="18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u="sng" dirty="0" err="1" smtClean="0"/>
              <a:t>Greentech</a:t>
            </a:r>
            <a:r>
              <a:rPr lang="en-US" sz="2200" u="sng" dirty="0" smtClean="0"/>
              <a:t> Media:</a:t>
            </a:r>
            <a:r>
              <a:rPr lang="en-US" sz="2200" dirty="0" smtClean="0"/>
              <a:t> “Californians just saved $192 million from Energy Efficiency and Rooftop Solar”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3C3C3C"/>
                </a:solidFill>
                <a:latin typeface="DIN Next W01"/>
              </a:rPr>
              <a:t>The </a:t>
            </a:r>
            <a:r>
              <a:rPr lang="en-US" dirty="0">
                <a:solidFill>
                  <a:srgbClr val="3C3C3C"/>
                </a:solidFill>
                <a:latin typeface="DIN Next W01"/>
              </a:rPr>
              <a:t>canceled projects include line improvements, transformer replacements and bus upgrades</a:t>
            </a:r>
            <a:r>
              <a:rPr lang="en-US" dirty="0" smtClean="0">
                <a:solidFill>
                  <a:srgbClr val="3C3C3C"/>
                </a:solidFill>
                <a:latin typeface="DIN Next W01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4054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LSEs Should Share the Benefits of Avoided Transmission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3633"/>
            <a:ext cx="8229600" cy="4463714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1" u="sng" dirty="0" smtClean="0"/>
              <a:t>Perverse Incentives</a:t>
            </a:r>
            <a:r>
              <a:rPr lang="en-US" sz="2200" dirty="0" smtClean="0"/>
              <a:t>: Utilities benefit via return on assets when they build new transmission, but they do not benefit when their customer programs avoid the need to make those investments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u="sng" dirty="0" smtClean="0">
                <a:solidFill>
                  <a:srgbClr val="FF0000"/>
                </a:solidFill>
              </a:rPr>
              <a:t>FERC Order 1000 </a:t>
            </a:r>
            <a:r>
              <a:rPr lang="en-US" sz="2200" dirty="0" smtClean="0">
                <a:solidFill>
                  <a:srgbClr val="FF0000"/>
                </a:solidFill>
              </a:rPr>
              <a:t>requires ISOs to consider “non-transmission alternatives” (NTAs) in lieu of new transmission lines, but it does not provide a way for utilities to earn a return of and on investments in NTAs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Because TAC charges are socialized across LSEs and assessed at the EUML, utilities are further dis-incented from using local resources to avoid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7726"/>
          </a:xfrm>
        </p:spPr>
        <p:txBody>
          <a:bodyPr/>
          <a:lstStyle/>
          <a:p>
            <a:pPr algn="ctr"/>
            <a:r>
              <a:rPr lang="en-US" dirty="0" smtClean="0"/>
              <a:t>Impact of TAC Assessment on DG policy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137" y="1100557"/>
            <a:ext cx="8229600" cy="454225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utilities could reduce customer TAC charges through generating power at the distribution level, they might factor those savings into investment decisions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This could be particular relevant in an expanded ISO, where not all utilities are subject to the same state policy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Assessing the TAC at the TED would provide an easily-quantifiable way to account for avoided transmission in cost-effectiveness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Assessing the TAC at the TED could improve the scoring of distribution-site renewables in RPS solicitations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54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5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/&gt;&lt;m_precDefaultMonth/&gt;&lt;m_precDefaultWeek/&gt;&lt;m_precDefaultDay/&gt;&lt;m_mruColor&gt;&lt;m_vecMRU length=&quot;1&quot;&gt;&lt;elem m_fUsage=&quot;1.00000000000000000000E+000&quot;&gt;&lt;m_msothmcolidx val=&quot;0&quot;/&gt;&lt;m_rgb r=&quot;0&quot; g=&quot;0&quot; b=&quot;8a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C_MasterTemplate_Lite_09.2013">
  <a:themeElements>
    <a:clrScheme name="Custom 1">
      <a:dk1>
        <a:srgbClr val="474747"/>
      </a:dk1>
      <a:lt1>
        <a:srgbClr val="FFFFFF"/>
      </a:lt1>
      <a:dk2>
        <a:srgbClr val="474747"/>
      </a:dk2>
      <a:lt2>
        <a:srgbClr val="FFFFFF"/>
      </a:lt2>
      <a:accent1>
        <a:srgbClr val="99ABBA"/>
      </a:accent1>
      <a:accent2>
        <a:srgbClr val="648397"/>
      </a:accent2>
      <a:accent3>
        <a:srgbClr val="475E74"/>
      </a:accent3>
      <a:accent4>
        <a:srgbClr val="A0BC89"/>
      </a:accent4>
      <a:accent5>
        <a:srgbClr val="648E44"/>
      </a:accent5>
      <a:accent6>
        <a:srgbClr val="4F6228"/>
      </a:accent6>
      <a:hlink>
        <a:srgbClr val="0000FF"/>
      </a:hlink>
      <a:folHlink>
        <a:srgbClr val="EEB111"/>
      </a:folHlink>
    </a:clrScheme>
    <a:fontScheme name="SC_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SC_MasterTemplate_Lite_09.2013</Template>
  <TotalTime>28261</TotalTime>
  <Words>386</Words>
  <Application>Microsoft Office PowerPoint</Application>
  <PresentationFormat>On-screen Show (4:3)</PresentationFormat>
  <Paragraphs>28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SC_MasterTemplate_Lite_09.2013</vt:lpstr>
      <vt:lpstr>Custom Design</vt:lpstr>
      <vt:lpstr>think-cell Slide</vt:lpstr>
      <vt:lpstr>Implications of TAC Assessment on Distributed Generation</vt:lpstr>
      <vt:lpstr>Designing a 21st Century Grid</vt:lpstr>
      <vt:lpstr>Advantages of a Distributed Grid</vt:lpstr>
      <vt:lpstr>Value of Avoided Transmission</vt:lpstr>
      <vt:lpstr>LSEs Should Share the Benefits of Avoided Transmission</vt:lpstr>
      <vt:lpstr>Impact of TAC Assessment on DG policy</vt:lpstr>
    </vt:vector>
  </TitlesOfParts>
  <Company>SolarCity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John Linney</dc:creator>
  <cp:lastModifiedBy>Damon Franz</cp:lastModifiedBy>
  <cp:revision>2069</cp:revision>
  <cp:lastPrinted>2015-03-28T18:59:07Z</cp:lastPrinted>
  <dcterms:created xsi:type="dcterms:W3CDTF">2013-09-20T23:14:54Z</dcterms:created>
  <dcterms:modified xsi:type="dcterms:W3CDTF">2016-09-01T17:08:33Z</dcterms:modified>
</cp:coreProperties>
</file>