
<file path=[Content_Types].xml><?xml version="1.0" encoding="utf-8"?>
<Types xmlns="http://schemas.openxmlformats.org/package/2006/content-types">
  <Default ContentType="image/png" Extension="png"/>
  <Default ContentType="image/x-emf" Extension="emf"/>
  <Default ContentType="image/jpeg" Extension="jpeg"/>
  <Default ContentType="application/vnd.openxmlformats-package.relationships+xml" Extension="rels"/>
  <Default ContentType="application/xml" Extension="xml"/>
  <Default ContentType="image/tiff" Extension="tiff"/>
  <Default ContentType="image/gif" Extension="gif"/>
  <Default ContentType="image/jpeg" Extension="jp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notesMaster+xml" PartName="/ppt/notesMasters/notesMaster1.xml"/>
  <Override ContentType="application/vnd.openxmlformats-officedocument.presentationml.handoutMaster+xml" PartName="/ppt/handoutMasters/handout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Lst>
  <p:notesMasterIdLst>
    <p:notesMasterId r:id="rId45"/>
  </p:notesMasterIdLst>
  <p:handoutMasterIdLst>
    <p:handoutMasterId r:id="rId46"/>
  </p:handoutMasterIdLst>
  <p:sldIdLst>
    <p:sldId id="256" r:id="rId2"/>
    <p:sldId id="530" r:id="rId3"/>
    <p:sldId id="531" r:id="rId4"/>
    <p:sldId id="257" r:id="rId5"/>
    <p:sldId id="323" r:id="rId6"/>
    <p:sldId id="306" r:id="rId7"/>
    <p:sldId id="332" r:id="rId8"/>
    <p:sldId id="333" r:id="rId9"/>
    <p:sldId id="337" r:id="rId10"/>
    <p:sldId id="265" r:id="rId11"/>
    <p:sldId id="335" r:id="rId12"/>
    <p:sldId id="296" r:id="rId13"/>
    <p:sldId id="297" r:id="rId14"/>
    <p:sldId id="321" r:id="rId15"/>
    <p:sldId id="308" r:id="rId16"/>
    <p:sldId id="313" r:id="rId17"/>
    <p:sldId id="291" r:id="rId18"/>
    <p:sldId id="292" r:id="rId19"/>
    <p:sldId id="322" r:id="rId20"/>
    <p:sldId id="309" r:id="rId21"/>
    <p:sldId id="310" r:id="rId22"/>
    <p:sldId id="338" r:id="rId23"/>
    <p:sldId id="339" r:id="rId24"/>
    <p:sldId id="340" r:id="rId25"/>
    <p:sldId id="261" r:id="rId26"/>
    <p:sldId id="262" r:id="rId27"/>
    <p:sldId id="263" r:id="rId28"/>
    <p:sldId id="334" r:id="rId29"/>
    <p:sldId id="341" r:id="rId30"/>
    <p:sldId id="259" r:id="rId31"/>
    <p:sldId id="260" r:id="rId32"/>
    <p:sldId id="267" r:id="rId33"/>
    <p:sldId id="342" r:id="rId34"/>
    <p:sldId id="264" r:id="rId35"/>
    <p:sldId id="320" r:id="rId36"/>
    <p:sldId id="328" r:id="rId37"/>
    <p:sldId id="325" r:id="rId38"/>
    <p:sldId id="344" r:id="rId39"/>
    <p:sldId id="326" r:id="rId40"/>
    <p:sldId id="324" r:id="rId41"/>
    <p:sldId id="532" r:id="rId42"/>
    <p:sldId id="330" r:id="rId43"/>
    <p:sldId id="331" r:id="rId44"/>
  </p:sldIdLst>
  <p:sldSz cx="9144000" cy="6858000" type="screen4x3"/>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tt Renner" initials="" lastIdx="1" clrIdx="0"/>
  <p:cmAuthor id="1" name="Rosana Francescato" initials="RF" lastIdx="2"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606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84" autoAdjust="0"/>
    <p:restoredTop sz="74679" autoAdjust="0"/>
  </p:normalViewPr>
  <p:slideViewPr>
    <p:cSldViewPr snapToGrid="0" snapToObjects="1">
      <p:cViewPr varScale="1">
        <p:scale>
          <a:sx n="89" d="100"/>
          <a:sy n="89" d="100"/>
        </p:scale>
        <p:origin x="2136" y="16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96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numCol="1"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numCol="1" rtlCol="0"/>
          <a:lstStyle>
            <a:lvl1pPr algn="r">
              <a:defRPr sz="1200"/>
            </a:lvl1pPr>
          </a:lstStyle>
          <a:p>
            <a:fld id="{7753DB00-E5E7-FE4C-82FA-41858B8BB508}" type="datetimeFigureOut">
              <a:rPr lang="en-US" smtClean="0"/>
              <a:pPr/>
              <a:t>4/5/19</a:t>
            </a:fld>
            <a:endParaRPr lang="en-US"/>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numCol="1"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numCol="1" rtlCol="0" anchor="b"/>
          <a:lstStyle>
            <a:lvl1pPr algn="r">
              <a:defRPr sz="1200"/>
            </a:lvl1pPr>
          </a:lstStyle>
          <a:p>
            <a:fld id="{3173F42F-5DDD-5940-934A-6CC8FC553EAC}" type="slidenum">
              <a:rPr lang="en-US" smtClean="0"/>
              <a:pPr/>
              <a:t>‹#›</a:t>
            </a:fld>
            <a:endParaRPr lang="en-US"/>
          </a:p>
        </p:txBody>
      </p:sp>
    </p:spTree>
    <p:extLst>
      <p:ext uri="{BB962C8B-B14F-4D97-AF65-F5344CB8AC3E}">
        <p14:creationId xmlns:p14="http://schemas.microsoft.com/office/powerpoint/2010/main" val="2344339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numCol="1"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numCol="1" rtlCol="0"/>
          <a:lstStyle>
            <a:lvl1pPr algn="r">
              <a:defRPr sz="1200"/>
            </a:lvl1pPr>
          </a:lstStyle>
          <a:p>
            <a:fld id="{A61119C3-2D3A-D44F-8A94-02150682CDBD}" type="datetimeFigureOut">
              <a:rPr lang="en-US" smtClean="0"/>
              <a:pPr/>
              <a:t>4/5/19</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numCol="1"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numCol="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numCol="1"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numCol="1" rtlCol="0" anchor="b"/>
          <a:lstStyle>
            <a:lvl1pPr algn="r">
              <a:defRPr sz="1200"/>
            </a:lvl1pPr>
          </a:lstStyle>
          <a:p>
            <a:fld id="{278BB393-29C9-4448-96C4-0DA85A6FFB62}" type="slidenum">
              <a:rPr lang="en-US" smtClean="0"/>
              <a:pPr/>
              <a:t>‹#›</a:t>
            </a:fld>
            <a:endParaRPr lang="en-US"/>
          </a:p>
        </p:txBody>
      </p:sp>
    </p:spTree>
    <p:extLst>
      <p:ext uri="{BB962C8B-B14F-4D97-AF65-F5344CB8AC3E}">
        <p14:creationId xmlns:p14="http://schemas.microsoft.com/office/powerpoint/2010/main" val="26413867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ln>
            <a:miter lim="800000"/>
            <a:headEnd/>
            <a:tailEnd/>
          </a:ln>
        </p:spPr>
        <p:txBody>
          <a:bodyPr wrap="square" numCol="1" anchorCtr="0" compatLnSpc="1">
            <a:prstTxWarp prst="textNoShape">
              <a:avLst/>
            </a:prstTxWarp>
          </a:bodyPr>
          <a:lstStyle/>
          <a:p>
            <a:pPr defTabSz="926196" fontAlgn="base">
              <a:spcBef>
                <a:spcPct val="0"/>
              </a:spcBef>
              <a:spcAft>
                <a:spcPct val="0"/>
              </a:spcAft>
              <a:defRPr/>
            </a:pPr>
            <a:fld id="{F6430095-C63B-4218-B85F-DEFDD5F2AA56}" type="slidenum">
              <a:rPr lang="en-US">
                <a:ea typeface="ＭＳ Ｐゴシック"/>
                <a:cs typeface="ＭＳ Ｐゴシック"/>
              </a:rPr>
              <a:pPr defTabSz="926196" fontAlgn="base">
                <a:spcBef>
                  <a:spcPct val="0"/>
                </a:spcBef>
                <a:spcAft>
                  <a:spcPct val="0"/>
                </a:spcAft>
                <a:defRPr/>
              </a:pPr>
              <a:t>1</a:t>
            </a:fld>
            <a:endParaRPr lang="en-US" dirty="0">
              <a:ea typeface="ＭＳ Ｐゴシック"/>
              <a:cs typeface="ＭＳ Ｐゴシック"/>
            </a:endParaRPr>
          </a:p>
        </p:txBody>
      </p:sp>
      <p:sp>
        <p:nvSpPr>
          <p:cNvPr id="17410" name="Rectangle 2"/>
          <p:cNvSpPr>
            <a:spLocks noGrp="1" noRot="1" noChangeAspect="1" noChangeArrowheads="1" noTextEdit="1"/>
          </p:cNvSpPr>
          <p:nvPr>
            <p:ph type="sldImg"/>
          </p:nvPr>
        </p:nvSpPr>
        <p:spPr>
          <a:xfrm>
            <a:off x="1196975" y="701675"/>
            <a:ext cx="4683125" cy="3511550"/>
          </a:xfrm>
          <a:noFill/>
          <a:ln>
            <a:solidFill>
              <a:srgbClr val="000000"/>
            </a:solidFill>
            <a:miter lim="800000"/>
            <a:headEnd/>
            <a:tailEnd/>
          </a:ln>
        </p:spPr>
      </p:sp>
      <p:sp>
        <p:nvSpPr>
          <p:cNvPr id="17411" name="Rectangle 3"/>
          <p:cNvSpPr>
            <a:spLocks noGrp="1" noChangeArrowheads="1"/>
          </p:cNvSpPr>
          <p:nvPr>
            <p:ph type="body" idx="1"/>
          </p:nvPr>
        </p:nvSpPr>
        <p:spPr>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8847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noFill/>
          <a:ln>
            <a:solidFill>
              <a:srgbClr val="000000"/>
            </a:solidFill>
            <a:miter lim="800000"/>
            <a:headEnd/>
            <a:tailEnd/>
          </a:ln>
        </p:spPr>
      </p:sp>
      <p:sp>
        <p:nvSpPr>
          <p:cNvPr id="35843" name="Notes Placeholder 2"/>
          <p:cNvSpPr>
            <a:spLocks noGrp="1"/>
          </p:cNvSpPr>
          <p:nvPr>
            <p:ph type="body" idx="1"/>
          </p:nvPr>
        </p:nvSpPr>
        <p:spPr>
          <a:noFill/>
        </p:spPr>
        <p:txBody>
          <a:bodyPr wrap="square" numCol="1" anchor="t" anchorCtr="0" compatLnSpc="1">
            <a:prstTxWarp prst="textNoShape">
              <a:avLst/>
            </a:prstTxWarp>
          </a:bodyPr>
          <a:lstStyle/>
          <a:p>
            <a:pPr>
              <a:spcBef>
                <a:spcPct val="0"/>
              </a:spcBef>
            </a:pPr>
            <a:endParaRPr lang="en-US" dirty="0"/>
          </a:p>
        </p:txBody>
      </p:sp>
      <p:sp>
        <p:nvSpPr>
          <p:cNvPr id="35844" name="Slide Number Placeholder 3"/>
          <p:cNvSpPr txBox="1">
            <a:spLocks noGrp="1"/>
          </p:cNvSpPr>
          <p:nvPr/>
        </p:nvSpPr>
        <p:spPr>
          <a:xfrm>
            <a:off x="3884617" y="8685213"/>
            <a:ext cx="2971800" cy="457200"/>
          </a:xfrm>
          <a:prstGeom prst="rect">
            <a:avLst/>
          </a:prstGeom>
          <a:noFill/>
          <a:ln w="9525">
            <a:noFill/>
            <a:miter lim="800000"/>
            <a:headEnd/>
            <a:tailEnd/>
          </a:ln>
        </p:spPr>
        <p:txBody>
          <a:bodyPr lIns="91393" tIns="45696" rIns="91393" bIns="45696" numCol="1" anchor="b"/>
          <a:lstStyle/>
          <a:p>
            <a:pPr algn="r"/>
            <a:fld id="{7EA841E0-2D0D-4211-ACAE-C96B997E0FCF}" type="slidenum">
              <a:rPr lang="en-US" sz="1200">
                <a:latin typeface="Calibri" pitchFamily="34" charset="0"/>
              </a:rPr>
              <a:pPr algn="r"/>
              <a:t>10</a:t>
            </a:fld>
            <a:endParaRPr lang="en-US" sz="1200" dirty="0">
              <a:latin typeface="Calibri" pitchFamily="34" charset="0"/>
            </a:endParaRPr>
          </a:p>
        </p:txBody>
      </p:sp>
    </p:spTree>
    <p:extLst>
      <p:ext uri="{BB962C8B-B14F-4D97-AF65-F5344CB8AC3E}">
        <p14:creationId xmlns:p14="http://schemas.microsoft.com/office/powerpoint/2010/main" val="1182646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371600" y="1143000"/>
            <a:ext cx="4114800" cy="3086100"/>
          </a:xfrm>
          <a:noFill/>
          <a:ln>
            <a:solidFill>
              <a:srgbClr val="000000"/>
            </a:solidFill>
            <a:miter lim="800000"/>
            <a:headEnd/>
            <a:tailEnd/>
          </a:ln>
        </p:spPr>
      </p:sp>
      <p:sp>
        <p:nvSpPr>
          <p:cNvPr id="35843" name="Notes Placeholder 2"/>
          <p:cNvSpPr>
            <a:spLocks noGrp="1"/>
          </p:cNvSpPr>
          <p:nvPr>
            <p:ph type="body" idx="1"/>
          </p:nvPr>
        </p:nvSpPr>
        <p:spPr>
          <a:noFill/>
        </p:spPr>
        <p:txBody>
          <a:bodyPr wrap="square" numCol="1" anchor="t" anchorCtr="0" compatLnSpc="1">
            <a:prstTxWarp prst="textNoShape">
              <a:avLst/>
            </a:prstTxWarp>
          </a:bodyPr>
          <a:lstStyle/>
          <a:p>
            <a:pPr>
              <a:spcBef>
                <a:spcPct val="0"/>
              </a:spcBef>
            </a:pPr>
            <a:endParaRPr lang="en-US" dirty="0"/>
          </a:p>
        </p:txBody>
      </p:sp>
      <p:sp>
        <p:nvSpPr>
          <p:cNvPr id="35844" name="Slide Number Placeholder 3"/>
          <p:cNvSpPr txBox="1">
            <a:spLocks noGrp="1"/>
          </p:cNvSpPr>
          <p:nvPr/>
        </p:nvSpPr>
        <p:spPr>
          <a:xfrm>
            <a:off x="3884617" y="8685213"/>
            <a:ext cx="2971800" cy="457200"/>
          </a:xfrm>
          <a:prstGeom prst="rect">
            <a:avLst/>
          </a:prstGeom>
          <a:noFill/>
          <a:ln w="9525">
            <a:noFill/>
            <a:miter lim="800000"/>
            <a:headEnd/>
            <a:tailEnd/>
          </a:ln>
        </p:spPr>
        <p:txBody>
          <a:bodyPr lIns="91393" tIns="45696" rIns="91393" bIns="45696" numCol="1" anchor="b"/>
          <a:lstStyle/>
          <a:p>
            <a:pPr algn="r" defTabSz="457200"/>
            <a:fld id="{7EA841E0-2D0D-4211-ACAE-C96B997E0FCF}" type="slidenum">
              <a:rPr lang="en-US" sz="1200">
                <a:solidFill>
                  <a:prstClr val="black"/>
                </a:solidFill>
              </a:rPr>
              <a:pPr algn="r" defTabSz="457200"/>
              <a:t>11</a:t>
            </a:fld>
            <a:endParaRPr lang="en-US" sz="1200" dirty="0">
              <a:solidFill>
                <a:prstClr val="black"/>
              </a:solidFill>
            </a:endParaRPr>
          </a:p>
        </p:txBody>
      </p:sp>
    </p:spTree>
    <p:extLst>
      <p:ext uri="{BB962C8B-B14F-4D97-AF65-F5344CB8AC3E}">
        <p14:creationId xmlns:p14="http://schemas.microsoft.com/office/powerpoint/2010/main" val="44886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noFill/>
          <a:ln>
            <a:solidFill>
              <a:srgbClr val="000000"/>
            </a:solidFill>
            <a:miter lim="800000"/>
            <a:headEnd/>
            <a:tailEnd/>
          </a:ln>
        </p:spPr>
      </p:sp>
      <p:sp>
        <p:nvSpPr>
          <p:cNvPr id="35843" name="Notes Placeholder 2"/>
          <p:cNvSpPr>
            <a:spLocks noGrp="1"/>
          </p:cNvSpPr>
          <p:nvPr>
            <p:ph type="body" idx="1"/>
          </p:nvPr>
        </p:nvSpPr>
        <p:spPr>
          <a:noFill/>
        </p:spPr>
        <p:txBody>
          <a:bodyPr wrap="square" numCol="1" anchor="t" anchorCtr="0" compatLnSpc="1">
            <a:prstTxWarp prst="textNoShape">
              <a:avLst/>
            </a:prstTxWarp>
          </a:bodyPr>
          <a:lstStyle/>
          <a:p>
            <a:pPr>
              <a:spcBef>
                <a:spcPct val="0"/>
              </a:spcBef>
            </a:pPr>
            <a:endParaRPr lang="en-US" dirty="0"/>
          </a:p>
        </p:txBody>
      </p:sp>
      <p:sp>
        <p:nvSpPr>
          <p:cNvPr id="35844" name="Slide Number Placeholder 3"/>
          <p:cNvSpPr txBox="1">
            <a:spLocks noGrp="1"/>
          </p:cNvSpPr>
          <p:nvPr/>
        </p:nvSpPr>
        <p:spPr>
          <a:xfrm>
            <a:off x="3884617" y="8685213"/>
            <a:ext cx="2971800" cy="457200"/>
          </a:xfrm>
          <a:prstGeom prst="rect">
            <a:avLst/>
          </a:prstGeom>
          <a:noFill/>
          <a:ln w="9525">
            <a:noFill/>
            <a:miter lim="800000"/>
            <a:headEnd/>
            <a:tailEnd/>
          </a:ln>
        </p:spPr>
        <p:txBody>
          <a:bodyPr lIns="91393" tIns="45696" rIns="91393" bIns="45696" numCol="1" anchor="b"/>
          <a:lstStyle/>
          <a:p>
            <a:pPr algn="r"/>
            <a:fld id="{7EA841E0-2D0D-4211-ACAE-C96B997E0FCF}" type="slidenum">
              <a:rPr lang="en-US" sz="1200">
                <a:latin typeface="Calibri" pitchFamily="34" charset="0"/>
              </a:rPr>
              <a:pPr algn="r"/>
              <a:t>12</a:t>
            </a:fld>
            <a:endParaRPr lang="en-US" sz="1200" dirty="0">
              <a:latin typeface="Calibri" pitchFamily="34" charset="0"/>
            </a:endParaRPr>
          </a:p>
        </p:txBody>
      </p:sp>
    </p:spTree>
    <p:extLst>
      <p:ext uri="{BB962C8B-B14F-4D97-AF65-F5344CB8AC3E}">
        <p14:creationId xmlns:p14="http://schemas.microsoft.com/office/powerpoint/2010/main" val="665705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noFill/>
          <a:ln>
            <a:solidFill>
              <a:srgbClr val="000000"/>
            </a:solidFill>
            <a:miter lim="800000"/>
            <a:headEnd/>
            <a:tailEnd/>
          </a:ln>
        </p:spPr>
      </p:sp>
      <p:sp>
        <p:nvSpPr>
          <p:cNvPr id="35843" name="Notes Placeholder 2"/>
          <p:cNvSpPr>
            <a:spLocks noGrp="1"/>
          </p:cNvSpPr>
          <p:nvPr>
            <p:ph type="body" idx="1"/>
          </p:nvPr>
        </p:nvSpPr>
        <p:spPr>
          <a:noFill/>
        </p:spPr>
        <p:txBody>
          <a:bodyPr wrap="square" numCol="1" anchor="t" anchorCtr="0" compatLnSpc="1">
            <a:prstTxWarp prst="textNoShape">
              <a:avLst/>
            </a:prstTxWarp>
          </a:bodyPr>
          <a:lstStyle/>
          <a:p>
            <a:pPr>
              <a:spcBef>
                <a:spcPct val="0"/>
              </a:spcBef>
            </a:pPr>
            <a:endParaRPr lang="en-US" dirty="0"/>
          </a:p>
        </p:txBody>
      </p:sp>
      <p:sp>
        <p:nvSpPr>
          <p:cNvPr id="35844" name="Slide Number Placeholder 3"/>
          <p:cNvSpPr txBox="1">
            <a:spLocks noGrp="1"/>
          </p:cNvSpPr>
          <p:nvPr/>
        </p:nvSpPr>
        <p:spPr>
          <a:xfrm>
            <a:off x="3884617" y="8685213"/>
            <a:ext cx="2971800" cy="457200"/>
          </a:xfrm>
          <a:prstGeom prst="rect">
            <a:avLst/>
          </a:prstGeom>
          <a:noFill/>
          <a:ln w="9525">
            <a:noFill/>
            <a:miter lim="800000"/>
            <a:headEnd/>
            <a:tailEnd/>
          </a:ln>
        </p:spPr>
        <p:txBody>
          <a:bodyPr lIns="91393" tIns="45696" rIns="91393" bIns="45696" numCol="1" anchor="b"/>
          <a:lstStyle/>
          <a:p>
            <a:pPr algn="r"/>
            <a:fld id="{7EA841E0-2D0D-4211-ACAE-C96B997E0FCF}" type="slidenum">
              <a:rPr lang="en-US" sz="1200">
                <a:latin typeface="Calibri" pitchFamily="34" charset="0"/>
              </a:rPr>
              <a:pPr algn="r"/>
              <a:t>13</a:t>
            </a:fld>
            <a:endParaRPr lang="en-US" sz="1200" dirty="0">
              <a:latin typeface="Calibri" pitchFamily="34" charset="0"/>
            </a:endParaRPr>
          </a:p>
        </p:txBody>
      </p:sp>
    </p:spTree>
    <p:extLst>
      <p:ext uri="{BB962C8B-B14F-4D97-AF65-F5344CB8AC3E}">
        <p14:creationId xmlns:p14="http://schemas.microsoft.com/office/powerpoint/2010/main" val="1727089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8BB393-29C9-4448-96C4-0DA85A6FFB62}" type="slidenum">
              <a:rPr lang="en-US" smtClean="0"/>
              <a:pPr/>
              <a:t>14</a:t>
            </a:fld>
            <a:endParaRPr lang="en-US"/>
          </a:p>
        </p:txBody>
      </p:sp>
    </p:spTree>
    <p:extLst>
      <p:ext uri="{BB962C8B-B14F-4D97-AF65-F5344CB8AC3E}">
        <p14:creationId xmlns:p14="http://schemas.microsoft.com/office/powerpoint/2010/main" val="4050121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278BB393-29C9-4448-96C4-0DA85A6FFB62}" type="slidenum">
              <a:rPr lang="en-US" smtClean="0"/>
              <a:pPr/>
              <a:t>15</a:t>
            </a:fld>
            <a:endParaRPr lang="en-US"/>
          </a:p>
        </p:txBody>
      </p:sp>
    </p:spTree>
    <p:extLst>
      <p:ext uri="{BB962C8B-B14F-4D97-AF65-F5344CB8AC3E}">
        <p14:creationId xmlns:p14="http://schemas.microsoft.com/office/powerpoint/2010/main" val="2534223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278BB393-29C9-4448-96C4-0DA85A6FFB62}" type="slidenum">
              <a:rPr lang="en-US" smtClean="0"/>
              <a:pPr/>
              <a:t>16</a:t>
            </a:fld>
            <a:endParaRPr lang="en-US"/>
          </a:p>
        </p:txBody>
      </p:sp>
    </p:spTree>
    <p:extLst>
      <p:ext uri="{BB962C8B-B14F-4D97-AF65-F5344CB8AC3E}">
        <p14:creationId xmlns:p14="http://schemas.microsoft.com/office/powerpoint/2010/main" val="1378172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8BB393-29C9-4448-96C4-0DA85A6FFB62}" type="slidenum">
              <a:rPr lang="en-US" smtClean="0"/>
              <a:pPr/>
              <a:t>17</a:t>
            </a:fld>
            <a:endParaRPr lang="en-US"/>
          </a:p>
        </p:txBody>
      </p:sp>
    </p:spTree>
    <p:extLst>
      <p:ext uri="{BB962C8B-B14F-4D97-AF65-F5344CB8AC3E}">
        <p14:creationId xmlns:p14="http://schemas.microsoft.com/office/powerpoint/2010/main" val="37267310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278BB393-29C9-4448-96C4-0DA85A6FFB62}" type="slidenum">
              <a:rPr lang="en-US" smtClean="0"/>
              <a:pPr/>
              <a:t>18</a:t>
            </a:fld>
            <a:endParaRPr lang="en-US"/>
          </a:p>
        </p:txBody>
      </p:sp>
    </p:spTree>
    <p:extLst>
      <p:ext uri="{BB962C8B-B14F-4D97-AF65-F5344CB8AC3E}">
        <p14:creationId xmlns:p14="http://schemas.microsoft.com/office/powerpoint/2010/main" val="39455712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8BB393-29C9-4448-96C4-0DA85A6FFB62}" type="slidenum">
              <a:rPr lang="en-US" smtClean="0"/>
              <a:pPr/>
              <a:t>19</a:t>
            </a:fld>
            <a:endParaRPr lang="en-US"/>
          </a:p>
        </p:txBody>
      </p:sp>
    </p:spTree>
    <p:extLst>
      <p:ext uri="{BB962C8B-B14F-4D97-AF65-F5344CB8AC3E}">
        <p14:creationId xmlns:p14="http://schemas.microsoft.com/office/powerpoint/2010/main" val="1958842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8BB393-29C9-4448-96C4-0DA85A6FFB62}" type="slidenum">
              <a:rPr lang="en-US" smtClean="0"/>
              <a:pPr/>
              <a:t>2</a:t>
            </a:fld>
            <a:endParaRPr lang="en-US"/>
          </a:p>
        </p:txBody>
      </p:sp>
    </p:spTree>
    <p:extLst>
      <p:ext uri="{BB962C8B-B14F-4D97-AF65-F5344CB8AC3E}">
        <p14:creationId xmlns:p14="http://schemas.microsoft.com/office/powerpoint/2010/main" val="21967781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8BB393-29C9-4448-96C4-0DA85A6FFB62}" type="slidenum">
              <a:rPr lang="en-US" smtClean="0"/>
              <a:pPr/>
              <a:t>20</a:t>
            </a:fld>
            <a:endParaRPr lang="en-US"/>
          </a:p>
        </p:txBody>
      </p:sp>
    </p:spTree>
    <p:extLst>
      <p:ext uri="{BB962C8B-B14F-4D97-AF65-F5344CB8AC3E}">
        <p14:creationId xmlns:p14="http://schemas.microsoft.com/office/powerpoint/2010/main" val="42609585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8BB393-29C9-4448-96C4-0DA85A6FFB62}" type="slidenum">
              <a:rPr lang="en-US" smtClean="0"/>
              <a:pPr/>
              <a:t>21</a:t>
            </a:fld>
            <a:endParaRPr lang="en-US"/>
          </a:p>
        </p:txBody>
      </p:sp>
    </p:spTree>
    <p:extLst>
      <p:ext uri="{BB962C8B-B14F-4D97-AF65-F5344CB8AC3E}">
        <p14:creationId xmlns:p14="http://schemas.microsoft.com/office/powerpoint/2010/main" val="32174907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8BB393-29C9-4448-96C4-0DA85A6FFB62}" type="slidenum">
              <a:rPr lang="en-US" smtClean="0"/>
              <a:pPr/>
              <a:t>22</a:t>
            </a:fld>
            <a:endParaRPr lang="en-US"/>
          </a:p>
        </p:txBody>
      </p:sp>
    </p:spTree>
    <p:extLst>
      <p:ext uri="{BB962C8B-B14F-4D97-AF65-F5344CB8AC3E}">
        <p14:creationId xmlns:p14="http://schemas.microsoft.com/office/powerpoint/2010/main" val="13672734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8BB393-29C9-4448-96C4-0DA85A6FFB62}" type="slidenum">
              <a:rPr lang="en-US" smtClean="0"/>
              <a:pPr/>
              <a:t>23</a:t>
            </a:fld>
            <a:endParaRPr lang="en-US"/>
          </a:p>
        </p:txBody>
      </p:sp>
    </p:spTree>
    <p:extLst>
      <p:ext uri="{BB962C8B-B14F-4D97-AF65-F5344CB8AC3E}">
        <p14:creationId xmlns:p14="http://schemas.microsoft.com/office/powerpoint/2010/main" val="6215192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8BB393-29C9-4448-96C4-0DA85A6FFB62}" type="slidenum">
              <a:rPr lang="en-US" smtClean="0"/>
              <a:pPr/>
              <a:t>24</a:t>
            </a:fld>
            <a:endParaRPr lang="en-US"/>
          </a:p>
        </p:txBody>
      </p:sp>
    </p:spTree>
    <p:extLst>
      <p:ext uri="{BB962C8B-B14F-4D97-AF65-F5344CB8AC3E}">
        <p14:creationId xmlns:p14="http://schemas.microsoft.com/office/powerpoint/2010/main" val="6125814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noFill/>
          <a:ln>
            <a:solidFill>
              <a:srgbClr val="000000"/>
            </a:solidFill>
            <a:miter lim="800000"/>
            <a:headEnd/>
            <a:tailEnd/>
          </a:ln>
        </p:spPr>
      </p:sp>
      <p:sp>
        <p:nvSpPr>
          <p:cNvPr id="35843" name="Notes Placeholder 2"/>
          <p:cNvSpPr>
            <a:spLocks noGrp="1"/>
          </p:cNvSpPr>
          <p:nvPr>
            <p:ph type="body" idx="1"/>
          </p:nvPr>
        </p:nvSpPr>
        <p:spPr>
          <a:noFill/>
        </p:spPr>
        <p:txBody>
          <a:bodyPr wrap="square" numCol="1" anchor="t" anchorCtr="0" compatLnSpc="1">
            <a:prstTxWarp prst="textNoShape">
              <a:avLst/>
            </a:prstTxWarp>
          </a:bodyPr>
          <a:lstStyle/>
          <a:p>
            <a:pPr defTabSz="469682" eaLnBrk="0" fontAlgn="base" hangingPunct="0">
              <a:spcBef>
                <a:spcPct val="0"/>
              </a:spcBef>
              <a:spcAft>
                <a:spcPct val="0"/>
              </a:spcAft>
              <a:defRPr/>
            </a:pPr>
            <a:endParaRPr lang="en-US" dirty="0">
              <a:effectLst/>
            </a:endParaRPr>
          </a:p>
        </p:txBody>
      </p:sp>
      <p:sp>
        <p:nvSpPr>
          <p:cNvPr id="35844" name="Slide Number Placeholder 3"/>
          <p:cNvSpPr txBox="1">
            <a:spLocks noGrp="1"/>
          </p:cNvSpPr>
          <p:nvPr/>
        </p:nvSpPr>
        <p:spPr>
          <a:xfrm>
            <a:off x="4008707" y="8893296"/>
            <a:ext cx="3066733" cy="468154"/>
          </a:xfrm>
          <a:prstGeom prst="rect">
            <a:avLst/>
          </a:prstGeom>
          <a:noFill/>
          <a:ln w="9525">
            <a:noFill/>
            <a:miter lim="800000"/>
            <a:headEnd/>
            <a:tailEnd/>
          </a:ln>
        </p:spPr>
        <p:txBody>
          <a:bodyPr lIns="93912" tIns="46956" rIns="93912" bIns="46956" numCol="1" anchor="b"/>
          <a:lstStyle/>
          <a:p>
            <a:pPr algn="r"/>
            <a:fld id="{7EA841E0-2D0D-4211-ACAE-C96B997E0FCF}" type="slidenum">
              <a:rPr lang="en-US" sz="1200">
                <a:latin typeface="Calibri" pitchFamily="34" charset="0"/>
              </a:rPr>
              <a:pPr algn="r"/>
              <a:t>25</a:t>
            </a:fld>
            <a:endParaRPr lang="en-US" sz="1200" dirty="0">
              <a:latin typeface="Calibri" pitchFamily="34" charset="0"/>
            </a:endParaRPr>
          </a:p>
        </p:txBody>
      </p:sp>
    </p:spTree>
    <p:extLst>
      <p:ext uri="{BB962C8B-B14F-4D97-AF65-F5344CB8AC3E}">
        <p14:creationId xmlns:p14="http://schemas.microsoft.com/office/powerpoint/2010/main" val="20947876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noFill/>
          <a:ln>
            <a:solidFill>
              <a:srgbClr val="000000"/>
            </a:solidFill>
            <a:miter lim="800000"/>
            <a:headEnd/>
            <a:tailEnd/>
          </a:ln>
        </p:spPr>
      </p:sp>
      <p:sp>
        <p:nvSpPr>
          <p:cNvPr id="35843" name="Notes Placeholder 2"/>
          <p:cNvSpPr>
            <a:spLocks noGrp="1"/>
          </p:cNvSpPr>
          <p:nvPr>
            <p:ph type="body" idx="1"/>
          </p:nvPr>
        </p:nvSpPr>
        <p:spPr>
          <a:noFill/>
        </p:spPr>
        <p:txBody>
          <a:bodyPr wrap="square" numCol="1" anchor="t" anchorCtr="0" compatLnSpc="1">
            <a:prstTxWarp prst="textNoShape">
              <a:avLst/>
            </a:prstTxWarp>
          </a:bodyPr>
          <a:lstStyle/>
          <a:p>
            <a:pPr defTabSz="469682" eaLnBrk="0" fontAlgn="base" hangingPunct="0">
              <a:spcBef>
                <a:spcPct val="0"/>
              </a:spcBef>
              <a:spcAft>
                <a:spcPct val="0"/>
              </a:spcAft>
              <a:defRPr/>
            </a:pPr>
            <a:endParaRPr lang="en-US" dirty="0">
              <a:effectLst/>
            </a:endParaRPr>
          </a:p>
        </p:txBody>
      </p:sp>
      <p:sp>
        <p:nvSpPr>
          <p:cNvPr id="35844" name="Slide Number Placeholder 3"/>
          <p:cNvSpPr txBox="1">
            <a:spLocks noGrp="1"/>
          </p:cNvSpPr>
          <p:nvPr/>
        </p:nvSpPr>
        <p:spPr>
          <a:xfrm>
            <a:off x="4008707" y="8893296"/>
            <a:ext cx="3066733" cy="468154"/>
          </a:xfrm>
          <a:prstGeom prst="rect">
            <a:avLst/>
          </a:prstGeom>
          <a:noFill/>
          <a:ln w="9525">
            <a:noFill/>
            <a:miter lim="800000"/>
            <a:headEnd/>
            <a:tailEnd/>
          </a:ln>
        </p:spPr>
        <p:txBody>
          <a:bodyPr lIns="93912" tIns="46956" rIns="93912" bIns="46956" numCol="1" anchor="b"/>
          <a:lstStyle/>
          <a:p>
            <a:pPr algn="r"/>
            <a:fld id="{7EA841E0-2D0D-4211-ACAE-C96B997E0FCF}" type="slidenum">
              <a:rPr lang="en-US" sz="1200">
                <a:latin typeface="Calibri" pitchFamily="34" charset="0"/>
              </a:rPr>
              <a:pPr algn="r"/>
              <a:t>26</a:t>
            </a:fld>
            <a:endParaRPr lang="en-US" sz="1200" dirty="0">
              <a:latin typeface="Calibri" pitchFamily="34" charset="0"/>
            </a:endParaRPr>
          </a:p>
        </p:txBody>
      </p:sp>
    </p:spTree>
    <p:extLst>
      <p:ext uri="{BB962C8B-B14F-4D97-AF65-F5344CB8AC3E}">
        <p14:creationId xmlns:p14="http://schemas.microsoft.com/office/powerpoint/2010/main" val="12492254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pPr marL="0" marR="0" indent="0" algn="l" defTabSz="4572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numCol="1"/>
          <a:lstStyle/>
          <a:p>
            <a:fld id="{278BB393-29C9-4448-96C4-0DA85A6FFB62}"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636809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Shape 206"/>
          <p:cNvSpPr txBox="1">
            <a:spLocks noGrp="1"/>
          </p:cNvSpPr>
          <p:nvPr>
            <p:ph type="body" idx="1"/>
          </p:nvPr>
        </p:nvSpPr>
        <p:spPr>
          <a:xfrm>
            <a:off x="707708" y="4447461"/>
            <a:ext cx="5661660" cy="4213384"/>
          </a:xfrm>
          <a:prstGeom prst="rect">
            <a:avLst/>
          </a:prstGeom>
          <a:noFill/>
          <a:ln>
            <a:noFill/>
          </a:ln>
        </p:spPr>
        <p:txBody>
          <a:bodyPr spcFirstLastPara="1" wrap="square" lIns="93925" tIns="46950" rIns="93925" bIns="4695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207" name="Shape 207"/>
          <p:cNvSpPr txBox="1">
            <a:spLocks noGrp="1"/>
          </p:cNvSpPr>
          <p:nvPr>
            <p:ph type="sldNum" idx="12"/>
          </p:nvPr>
        </p:nvSpPr>
        <p:spPr>
          <a:xfrm>
            <a:off x="4008705" y="8893296"/>
            <a:ext cx="3066733" cy="468154"/>
          </a:xfrm>
          <a:prstGeom prst="rect">
            <a:avLst/>
          </a:prstGeom>
          <a:noFill/>
          <a:ln>
            <a:noFill/>
          </a:ln>
        </p:spPr>
        <p:txBody>
          <a:bodyPr spcFirstLastPara="1" wrap="square" lIns="93925" tIns="46950" rIns="93925" bIns="469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28</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840246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Shape 206"/>
          <p:cNvSpPr txBox="1">
            <a:spLocks noGrp="1"/>
          </p:cNvSpPr>
          <p:nvPr>
            <p:ph type="body" idx="1"/>
          </p:nvPr>
        </p:nvSpPr>
        <p:spPr>
          <a:xfrm>
            <a:off x="707708" y="4447461"/>
            <a:ext cx="5661660" cy="4213384"/>
          </a:xfrm>
          <a:prstGeom prst="rect">
            <a:avLst/>
          </a:prstGeom>
          <a:noFill/>
          <a:ln>
            <a:noFill/>
          </a:ln>
        </p:spPr>
        <p:txBody>
          <a:bodyPr spcFirstLastPara="1" wrap="square" lIns="93925" tIns="46950" rIns="93925" bIns="4695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207" name="Shape 207"/>
          <p:cNvSpPr txBox="1">
            <a:spLocks noGrp="1"/>
          </p:cNvSpPr>
          <p:nvPr>
            <p:ph type="sldNum" idx="12"/>
          </p:nvPr>
        </p:nvSpPr>
        <p:spPr>
          <a:xfrm>
            <a:off x="4008705" y="8893296"/>
            <a:ext cx="3066733" cy="468154"/>
          </a:xfrm>
          <a:prstGeom prst="rect">
            <a:avLst/>
          </a:prstGeom>
          <a:noFill/>
          <a:ln>
            <a:noFill/>
          </a:ln>
        </p:spPr>
        <p:txBody>
          <a:bodyPr spcFirstLastPara="1" wrap="square" lIns="93925" tIns="46950" rIns="93925" bIns="469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29</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48075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8BB393-29C9-4448-96C4-0DA85A6FFB62}" type="slidenum">
              <a:rPr lang="en-US" smtClean="0"/>
              <a:pPr/>
              <a:t>3</a:t>
            </a:fld>
            <a:endParaRPr lang="en-US"/>
          </a:p>
        </p:txBody>
      </p:sp>
    </p:spTree>
    <p:extLst>
      <p:ext uri="{BB962C8B-B14F-4D97-AF65-F5344CB8AC3E}">
        <p14:creationId xmlns:p14="http://schemas.microsoft.com/office/powerpoint/2010/main" val="39144077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10"/>
          </p:nvPr>
        </p:nvSpPr>
        <p:spPr/>
        <p:txBody>
          <a:bodyPr numCol="1"/>
          <a:lstStyle/>
          <a:p>
            <a:pPr>
              <a:defRPr/>
            </a:pPr>
            <a:fld id="{CE76BBF2-AD88-45DB-8FC2-CE44FA0B6AFC}" type="slidenum">
              <a:rPr lang="en-US" smtClean="0"/>
              <a:pPr>
                <a:defRPr/>
              </a:pPr>
              <a:t>30</a:t>
            </a:fld>
            <a:endParaRPr lang="en-US" dirty="0"/>
          </a:p>
        </p:txBody>
      </p:sp>
    </p:spTree>
    <p:extLst>
      <p:ext uri="{BB962C8B-B14F-4D97-AF65-F5344CB8AC3E}">
        <p14:creationId xmlns:p14="http://schemas.microsoft.com/office/powerpoint/2010/main" val="18687124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numCol="1">
            <a:normAutofit/>
          </a:bodyPr>
          <a:lstStyle/>
          <a:p>
            <a:pPr marL="0" lvl="2" defTabSz="469682">
              <a:defRPr/>
            </a:pPr>
            <a:endParaRPr lang="en-US" baseline="0" dirty="0"/>
          </a:p>
        </p:txBody>
      </p:sp>
      <p:sp>
        <p:nvSpPr>
          <p:cNvPr id="4" name="Slide Number Placeholder 3"/>
          <p:cNvSpPr>
            <a:spLocks noGrp="1"/>
          </p:cNvSpPr>
          <p:nvPr>
            <p:ph type="sldNum" sz="quarter" idx="10"/>
          </p:nvPr>
        </p:nvSpPr>
        <p:spPr/>
        <p:txBody>
          <a:bodyPr numCol="1"/>
          <a:lstStyle/>
          <a:p>
            <a:fld id="{278BB393-29C9-4448-96C4-0DA85A6FFB62}" type="slidenum">
              <a:rPr lang="en-US" smtClean="0"/>
              <a:pPr/>
              <a:t>31</a:t>
            </a:fld>
            <a:endParaRPr lang="en-US"/>
          </a:p>
        </p:txBody>
      </p:sp>
    </p:spTree>
    <p:extLst>
      <p:ext uri="{BB962C8B-B14F-4D97-AF65-F5344CB8AC3E}">
        <p14:creationId xmlns:p14="http://schemas.microsoft.com/office/powerpoint/2010/main" val="15909483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noFill/>
          <a:ln>
            <a:solidFill>
              <a:srgbClr val="000000"/>
            </a:solidFill>
            <a:miter lim="800000"/>
            <a:headEnd/>
            <a:tailEnd/>
          </a:ln>
        </p:spPr>
      </p:sp>
      <p:sp>
        <p:nvSpPr>
          <p:cNvPr id="35843" name="Notes Placeholder 2"/>
          <p:cNvSpPr>
            <a:spLocks noGrp="1"/>
          </p:cNvSpPr>
          <p:nvPr>
            <p:ph type="body" idx="1"/>
          </p:nvPr>
        </p:nvSpPr>
        <p:spPr>
          <a:noFill/>
        </p:spPr>
        <p:txBody>
          <a:bodyPr wrap="square" numCol="1" anchor="t" anchorCtr="0" compatLnSpc="1">
            <a:prstTxWarp prst="textNoShape">
              <a:avLst/>
            </a:prstTxWarp>
          </a:bodyPr>
          <a:lstStyle/>
          <a:p>
            <a:pPr>
              <a:spcBef>
                <a:spcPct val="0"/>
              </a:spcBef>
            </a:pPr>
            <a:endParaRPr lang="en-US" dirty="0"/>
          </a:p>
        </p:txBody>
      </p:sp>
      <p:sp>
        <p:nvSpPr>
          <p:cNvPr id="35844" name="Slide Number Placeholder 3"/>
          <p:cNvSpPr txBox="1">
            <a:spLocks noGrp="1"/>
          </p:cNvSpPr>
          <p:nvPr/>
        </p:nvSpPr>
        <p:spPr>
          <a:xfrm>
            <a:off x="3884617" y="8685213"/>
            <a:ext cx="2971800" cy="457200"/>
          </a:xfrm>
          <a:prstGeom prst="rect">
            <a:avLst/>
          </a:prstGeom>
          <a:noFill/>
          <a:ln w="9525">
            <a:noFill/>
            <a:miter lim="800000"/>
            <a:headEnd/>
            <a:tailEnd/>
          </a:ln>
        </p:spPr>
        <p:txBody>
          <a:bodyPr lIns="91393" tIns="45696" rIns="91393" bIns="45696" numCol="1" anchor="b"/>
          <a:lstStyle/>
          <a:p>
            <a:pPr algn="r"/>
            <a:fld id="{7EA841E0-2D0D-4211-ACAE-C96B997E0FCF}" type="slidenum">
              <a:rPr lang="en-US" sz="1200">
                <a:latin typeface="Calibri" pitchFamily="34" charset="0"/>
              </a:rPr>
              <a:pPr algn="r"/>
              <a:t>32</a:t>
            </a:fld>
            <a:endParaRPr lang="en-US" sz="1200" dirty="0">
              <a:latin typeface="Calibri" pitchFamily="34" charset="0"/>
            </a:endParaRPr>
          </a:p>
        </p:txBody>
      </p:sp>
    </p:spTree>
    <p:extLst>
      <p:ext uri="{BB962C8B-B14F-4D97-AF65-F5344CB8AC3E}">
        <p14:creationId xmlns:p14="http://schemas.microsoft.com/office/powerpoint/2010/main" val="20813655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10"/>
          </p:nvPr>
        </p:nvSpPr>
        <p:spPr/>
        <p:txBody>
          <a:bodyPr numCol="1"/>
          <a:lstStyle/>
          <a:p>
            <a:fld id="{278BB393-29C9-4448-96C4-0DA85A6FFB62}" type="slidenum">
              <a:rPr lang="en-US" smtClean="0"/>
              <a:pPr/>
              <a:t>34</a:t>
            </a:fld>
            <a:endParaRPr lang="en-US"/>
          </a:p>
        </p:txBody>
      </p:sp>
    </p:spTree>
    <p:extLst>
      <p:ext uri="{BB962C8B-B14F-4D97-AF65-F5344CB8AC3E}">
        <p14:creationId xmlns:p14="http://schemas.microsoft.com/office/powerpoint/2010/main" val="25225700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8BB393-29C9-4448-96C4-0DA85A6FFB62}" type="slidenum">
              <a:rPr lang="en-US" smtClean="0"/>
              <a:pPr/>
              <a:t>35</a:t>
            </a:fld>
            <a:endParaRPr lang="en-US"/>
          </a:p>
        </p:txBody>
      </p:sp>
    </p:spTree>
    <p:extLst>
      <p:ext uri="{BB962C8B-B14F-4D97-AF65-F5344CB8AC3E}">
        <p14:creationId xmlns:p14="http://schemas.microsoft.com/office/powerpoint/2010/main" val="24966748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278BB393-29C9-4448-96C4-0DA85A6FFB62}" type="slidenum">
              <a:rPr lang="en-US" smtClean="0"/>
              <a:pPr/>
              <a:t>36</a:t>
            </a:fld>
            <a:endParaRPr lang="en-US"/>
          </a:p>
        </p:txBody>
      </p:sp>
    </p:spTree>
    <p:extLst>
      <p:ext uri="{BB962C8B-B14F-4D97-AF65-F5344CB8AC3E}">
        <p14:creationId xmlns:p14="http://schemas.microsoft.com/office/powerpoint/2010/main" val="5336069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8BB393-29C9-4448-96C4-0DA85A6FFB62}" type="slidenum">
              <a:rPr lang="en-US" smtClean="0"/>
              <a:pPr/>
              <a:t>37</a:t>
            </a:fld>
            <a:endParaRPr lang="en-US"/>
          </a:p>
        </p:txBody>
      </p:sp>
    </p:spTree>
    <p:extLst>
      <p:ext uri="{BB962C8B-B14F-4D97-AF65-F5344CB8AC3E}">
        <p14:creationId xmlns:p14="http://schemas.microsoft.com/office/powerpoint/2010/main" val="70596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8BB393-29C9-4448-96C4-0DA85A6FFB62}" type="slidenum">
              <a:rPr lang="en-US" smtClean="0"/>
              <a:pPr/>
              <a:t>38</a:t>
            </a:fld>
            <a:endParaRPr lang="en-US"/>
          </a:p>
        </p:txBody>
      </p:sp>
    </p:spTree>
    <p:extLst>
      <p:ext uri="{BB962C8B-B14F-4D97-AF65-F5344CB8AC3E}">
        <p14:creationId xmlns:p14="http://schemas.microsoft.com/office/powerpoint/2010/main" val="8149962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278BB393-29C9-4448-96C4-0DA85A6FFB62}" type="slidenum">
              <a:rPr lang="en-US" smtClean="0"/>
              <a:pPr/>
              <a:t>39</a:t>
            </a:fld>
            <a:endParaRPr lang="en-US"/>
          </a:p>
        </p:txBody>
      </p:sp>
    </p:spTree>
    <p:extLst>
      <p:ext uri="{BB962C8B-B14F-4D97-AF65-F5344CB8AC3E}">
        <p14:creationId xmlns:p14="http://schemas.microsoft.com/office/powerpoint/2010/main" val="16364007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8BB393-29C9-4448-96C4-0DA85A6FFB62}" type="slidenum">
              <a:rPr lang="en-US" smtClean="0"/>
              <a:pPr/>
              <a:t>40</a:t>
            </a:fld>
            <a:endParaRPr lang="en-US"/>
          </a:p>
        </p:txBody>
      </p:sp>
    </p:spTree>
    <p:extLst>
      <p:ext uri="{BB962C8B-B14F-4D97-AF65-F5344CB8AC3E}">
        <p14:creationId xmlns:p14="http://schemas.microsoft.com/office/powerpoint/2010/main" val="2017635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noFill/>
          <a:ln>
            <a:solidFill>
              <a:srgbClr val="000000"/>
            </a:solidFill>
            <a:miter lim="800000"/>
            <a:headEnd/>
            <a:tailEnd/>
          </a:ln>
        </p:spPr>
      </p:sp>
      <p:sp>
        <p:nvSpPr>
          <p:cNvPr id="35843" name="Notes Placeholder 2"/>
          <p:cNvSpPr>
            <a:spLocks noGrp="1"/>
          </p:cNvSpPr>
          <p:nvPr>
            <p:ph type="body" idx="1"/>
          </p:nvPr>
        </p:nvSpPr>
        <p:spPr>
          <a:noFill/>
        </p:spPr>
        <p:txBody>
          <a:bodyPr wrap="square" numCol="1" anchor="t" anchorCtr="0" compatLnSpc="1">
            <a:prstTxWarp prst="textNoShape">
              <a:avLst/>
            </a:prstTxWarp>
          </a:bodyPr>
          <a:lstStyle/>
          <a:p>
            <a:pPr>
              <a:spcBef>
                <a:spcPct val="0"/>
              </a:spcBef>
            </a:pPr>
            <a:endParaRPr lang="en-US" dirty="0"/>
          </a:p>
        </p:txBody>
      </p:sp>
      <p:sp>
        <p:nvSpPr>
          <p:cNvPr id="35844" name="Slide Number Placeholder 3"/>
          <p:cNvSpPr txBox="1">
            <a:spLocks noGrp="1"/>
          </p:cNvSpPr>
          <p:nvPr/>
        </p:nvSpPr>
        <p:spPr>
          <a:xfrm>
            <a:off x="4008708" y="8893296"/>
            <a:ext cx="3066733" cy="468154"/>
          </a:xfrm>
          <a:prstGeom prst="rect">
            <a:avLst/>
          </a:prstGeom>
          <a:noFill/>
          <a:ln w="9525">
            <a:noFill/>
            <a:miter lim="800000"/>
            <a:headEnd/>
            <a:tailEnd/>
          </a:ln>
        </p:spPr>
        <p:txBody>
          <a:bodyPr lIns="93900" tIns="46950" rIns="93900" bIns="46950" numCol="1" anchor="b"/>
          <a:lstStyle/>
          <a:p>
            <a:pPr algn="r"/>
            <a:fld id="{7EA841E0-2D0D-4211-ACAE-C96B997E0FCF}" type="slidenum">
              <a:rPr lang="en-US" sz="1200">
                <a:latin typeface="Calibri" pitchFamily="34" charset="0"/>
              </a:rPr>
              <a:pPr algn="r"/>
              <a:t>4</a:t>
            </a:fld>
            <a:endParaRPr lang="en-US" sz="1200" dirty="0">
              <a:latin typeface="Calibri" pitchFamily="34" charset="0"/>
            </a:endParaRPr>
          </a:p>
        </p:txBody>
      </p:sp>
    </p:spTree>
    <p:extLst>
      <p:ext uri="{BB962C8B-B14F-4D97-AF65-F5344CB8AC3E}">
        <p14:creationId xmlns:p14="http://schemas.microsoft.com/office/powerpoint/2010/main" val="19794660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8BB393-29C9-4448-96C4-0DA85A6FFB62}" type="slidenum">
              <a:rPr lang="en-US" smtClean="0"/>
              <a:pPr/>
              <a:t>41</a:t>
            </a:fld>
            <a:endParaRPr lang="en-US"/>
          </a:p>
        </p:txBody>
      </p:sp>
    </p:spTree>
    <p:extLst>
      <p:ext uri="{BB962C8B-B14F-4D97-AF65-F5344CB8AC3E}">
        <p14:creationId xmlns:p14="http://schemas.microsoft.com/office/powerpoint/2010/main" val="22525924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78BB393-29C9-4448-96C4-0DA85A6FFB62}" type="slidenum">
              <a:rPr lang="en-US" smtClean="0"/>
              <a:pPr/>
              <a:t>42</a:t>
            </a:fld>
            <a:endParaRPr lang="en-US"/>
          </a:p>
        </p:txBody>
      </p:sp>
    </p:spTree>
    <p:extLst>
      <p:ext uri="{BB962C8B-B14F-4D97-AF65-F5344CB8AC3E}">
        <p14:creationId xmlns:p14="http://schemas.microsoft.com/office/powerpoint/2010/main" val="5763172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8BB393-29C9-4448-96C4-0DA85A6FFB62}" type="slidenum">
              <a:rPr lang="en-US" smtClean="0"/>
              <a:pPr/>
              <a:t>43</a:t>
            </a:fld>
            <a:endParaRPr lang="en-US"/>
          </a:p>
        </p:txBody>
      </p:sp>
    </p:spTree>
    <p:extLst>
      <p:ext uri="{BB962C8B-B14F-4D97-AF65-F5344CB8AC3E}">
        <p14:creationId xmlns:p14="http://schemas.microsoft.com/office/powerpoint/2010/main" val="3440768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1" indent="-171450" algn="l">
              <a:buClr>
                <a:schemeClr val="tx1"/>
              </a:buClr>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278BB393-29C9-4448-96C4-0DA85A6FFB62}" type="slidenum">
              <a:rPr lang="en-US" smtClean="0"/>
              <a:pPr/>
              <a:t>5</a:t>
            </a:fld>
            <a:endParaRPr lang="en-US"/>
          </a:p>
        </p:txBody>
      </p:sp>
    </p:spTree>
    <p:extLst>
      <p:ext uri="{BB962C8B-B14F-4D97-AF65-F5344CB8AC3E}">
        <p14:creationId xmlns:p14="http://schemas.microsoft.com/office/powerpoint/2010/main" val="2222719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1144588" y="685800"/>
            <a:ext cx="4572000" cy="3429000"/>
          </a:xfrm>
          <a:noFill/>
          <a:ln>
            <a:solidFill>
              <a:srgbClr val="000000"/>
            </a:solidFill>
            <a:miter lim="800000"/>
            <a:headEnd/>
            <a:tailEnd/>
          </a:ln>
        </p:spPr>
      </p:sp>
      <p:sp>
        <p:nvSpPr>
          <p:cNvPr id="25603" name="Notes Placeholder 2"/>
          <p:cNvSpPr>
            <a:spLocks noGrp="1"/>
          </p:cNvSpPr>
          <p:nvPr>
            <p:ph type="body" idx="1"/>
          </p:nvPr>
        </p:nvSpPr>
        <p:spPr>
          <a:noFill/>
        </p:spPr>
        <p:txBody>
          <a:bodyPr wrap="square" lIns="91408" tIns="45704" rIns="91408" bIns="45704" numCol="1" anchor="t" anchorCtr="0" compatLnSpc="1">
            <a:prstTxWarp prst="textNoShape">
              <a:avLst/>
            </a:prstTxWarp>
          </a:bodyPr>
          <a:lstStyle/>
          <a:p>
            <a:pPr marL="171450" marR="0" lvl="0" indent="-171450" algn="l" defTabSz="457200" rtl="0" eaLnBrk="1" fontAlgn="auto" latinLnBrk="0" hangingPunct="1">
              <a:lnSpc>
                <a:spcPct val="90000"/>
              </a:lnSpc>
              <a:spcBef>
                <a:spcPct val="0"/>
              </a:spcBef>
              <a:spcAft>
                <a:spcPts val="0"/>
              </a:spcAft>
              <a:buClrTx/>
              <a:buSzTx/>
              <a:buFont typeface="Arial" panose="020B0604020202020204" pitchFamily="34" charset="0"/>
              <a:buChar char="•"/>
              <a:tabLst/>
              <a:defRPr/>
            </a:pPr>
            <a:endParaRPr lang="en-US" dirty="0"/>
          </a:p>
        </p:txBody>
      </p:sp>
      <p:sp>
        <p:nvSpPr>
          <p:cNvPr id="29699" name="Slide Number Placeholder 3"/>
          <p:cNvSpPr txBox="1">
            <a:spLocks noGrp="1"/>
          </p:cNvSpPr>
          <p:nvPr/>
        </p:nvSpPr>
        <p:spPr>
          <a:xfrm>
            <a:off x="3884615" y="8685213"/>
            <a:ext cx="2971800" cy="457200"/>
          </a:xfrm>
          <a:prstGeom prst="rect">
            <a:avLst/>
          </a:prstGeom>
          <a:noFill/>
          <a:ln w="9525">
            <a:noFill/>
            <a:miter lim="800000"/>
            <a:headEnd/>
            <a:tailEnd/>
          </a:ln>
        </p:spPr>
        <p:txBody>
          <a:bodyPr lIns="91408" tIns="45704" rIns="91408" bIns="45704" numCol="1" anchor="b"/>
          <a:lstStyle/>
          <a:p>
            <a:pPr algn="r" defTabSz="431689"/>
            <a:fld id="{7642A50C-BD33-44E6-8165-C292B934BFC2}" type="slidenum">
              <a:rPr lang="en-US" sz="1200">
                <a:latin typeface="Calibri" pitchFamily="34" charset="0"/>
              </a:rPr>
              <a:pPr algn="r" defTabSz="431689"/>
              <a:t>6</a:t>
            </a:fld>
            <a:endParaRPr lang="en-US" sz="1200" dirty="0">
              <a:latin typeface="Calibri" pitchFamily="34" charset="0"/>
            </a:endParaRPr>
          </a:p>
        </p:txBody>
      </p:sp>
    </p:spTree>
    <p:extLst>
      <p:ext uri="{BB962C8B-B14F-4D97-AF65-F5344CB8AC3E}">
        <p14:creationId xmlns:p14="http://schemas.microsoft.com/office/powerpoint/2010/main" val="3543617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lIns="91408" tIns="45704" rIns="91408" bIns="45704" numCol="1" anchor="t" anchorCtr="0" compatLnSpc="1">
            <a:prstTxWarp prst="textNoShape">
              <a:avLst/>
            </a:prstTxWarp>
          </a:bodyPr>
          <a:lstStyle/>
          <a:p>
            <a:pPr eaLnBrk="1" hangingPunct="1">
              <a:lnSpc>
                <a:spcPct val="90000"/>
              </a:lnSpc>
              <a:spcBef>
                <a:spcPct val="0"/>
              </a:spcBef>
            </a:pPr>
            <a:endParaRPr lang="en-US" dirty="0"/>
          </a:p>
        </p:txBody>
      </p:sp>
      <p:sp>
        <p:nvSpPr>
          <p:cNvPr id="29699" name="Slide Number Placeholder 3"/>
          <p:cNvSpPr txBox="1">
            <a:spLocks noGrp="1"/>
          </p:cNvSpPr>
          <p:nvPr/>
        </p:nvSpPr>
        <p:spPr bwMode="auto">
          <a:xfrm>
            <a:off x="3884615" y="8685213"/>
            <a:ext cx="2971800" cy="457200"/>
          </a:xfrm>
          <a:prstGeom prst="rect">
            <a:avLst/>
          </a:prstGeom>
          <a:noFill/>
          <a:ln w="9525">
            <a:noFill/>
            <a:miter lim="800000"/>
            <a:headEnd/>
            <a:tailEnd/>
          </a:ln>
        </p:spPr>
        <p:txBody>
          <a:bodyPr lIns="91408" tIns="45704" rIns="91408" bIns="45704" anchor="b"/>
          <a:lstStyle/>
          <a:p>
            <a:pPr algn="r" defTabSz="431689"/>
            <a:fld id="{7642A50C-BD33-44E6-8165-C292B934BFC2}" type="slidenum">
              <a:rPr lang="en-US" sz="1200">
                <a:latin typeface="Calibri" pitchFamily="34" charset="0"/>
              </a:rPr>
              <a:pPr algn="r" defTabSz="431689"/>
              <a:t>7</a:t>
            </a:fld>
            <a:endParaRPr lang="en-US" sz="1200" dirty="0">
              <a:latin typeface="Calibri" pitchFamily="34" charset="0"/>
            </a:endParaRPr>
          </a:p>
        </p:txBody>
      </p:sp>
    </p:spTree>
    <p:extLst>
      <p:ext uri="{BB962C8B-B14F-4D97-AF65-F5344CB8AC3E}">
        <p14:creationId xmlns:p14="http://schemas.microsoft.com/office/powerpoint/2010/main" val="2664804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anose="020B0604020202020204" pitchFamily="34" charset="0"/>
              <a:buChar cha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91C331C7-D4C8-4D6A-8863-699C7F0C6D2B}" type="slidenum">
              <a:rPr lang="en-US" smtClean="0"/>
              <a:pPr>
                <a:defRPr/>
              </a:pPr>
              <a:t>8</a:t>
            </a:fld>
            <a:endParaRPr lang="en-US"/>
          </a:p>
        </p:txBody>
      </p:sp>
    </p:spTree>
    <p:extLst>
      <p:ext uri="{BB962C8B-B14F-4D97-AF65-F5344CB8AC3E}">
        <p14:creationId xmlns:p14="http://schemas.microsoft.com/office/powerpoint/2010/main" val="3528826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278BB393-29C9-4448-96C4-0DA85A6FFB62}" type="slidenum">
              <a:rPr lang="en-US" smtClean="0"/>
              <a:pPr/>
              <a:t>9</a:t>
            </a:fld>
            <a:endParaRPr lang="en-US"/>
          </a:p>
        </p:txBody>
      </p:sp>
    </p:spTree>
    <p:extLst>
      <p:ext uri="{BB962C8B-B14F-4D97-AF65-F5344CB8AC3E}">
        <p14:creationId xmlns:p14="http://schemas.microsoft.com/office/powerpoint/2010/main" val="2326512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numCol="1"/>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numCol="1"/>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numCol="1"/>
          <a:lstStyle/>
          <a:p>
            <a:fld id="{BDB0249F-5CDF-5649-A443-FC47281D5A5D}" type="datetimeFigureOut">
              <a:rPr lang="en-US" smtClean="0"/>
              <a:pPr/>
              <a:t>4/5/19</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4AD962B8-317D-A441-B73E-3B6B3FDAB557}" type="slidenum">
              <a:rPr lang="en-US" smtClean="0"/>
              <a:pPr/>
              <a:t>‹#›</a:t>
            </a:fld>
            <a:endParaRPr lang="en-US"/>
          </a:p>
        </p:txBody>
      </p:sp>
    </p:spTree>
    <p:extLst>
      <p:ext uri="{BB962C8B-B14F-4D97-AF65-F5344CB8AC3E}">
        <p14:creationId xmlns:p14="http://schemas.microsoft.com/office/powerpoint/2010/main" val="497082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Vertical Text Placeholder 2"/>
          <p:cNvSpPr>
            <a:spLocks noGrp="1"/>
          </p:cNvSpPr>
          <p:nvPr>
            <p:ph type="body" orient="vert" idx="1"/>
          </p:nvPr>
        </p:nvSpPr>
        <p:spPr/>
        <p:txBody>
          <a:bodyPr vert="eaVert"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numCol="1"/>
          <a:lstStyle/>
          <a:p>
            <a:fld id="{BDB0249F-5CDF-5649-A443-FC47281D5A5D}" type="datetimeFigureOut">
              <a:rPr lang="en-US" smtClean="0"/>
              <a:pPr/>
              <a:t>4/5/19</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4AD962B8-317D-A441-B73E-3B6B3FDAB557}" type="slidenum">
              <a:rPr lang="en-US" smtClean="0"/>
              <a:pPr/>
              <a:t>‹#›</a:t>
            </a:fld>
            <a:endParaRPr lang="en-US"/>
          </a:p>
        </p:txBody>
      </p:sp>
    </p:spTree>
    <p:extLst>
      <p:ext uri="{BB962C8B-B14F-4D97-AF65-F5344CB8AC3E}">
        <p14:creationId xmlns:p14="http://schemas.microsoft.com/office/powerpoint/2010/main" val="762097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numCol="1"/>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numCol="1"/>
          <a:lstStyle/>
          <a:p>
            <a:fld id="{BDB0249F-5CDF-5649-A443-FC47281D5A5D}" type="datetimeFigureOut">
              <a:rPr lang="en-US" smtClean="0"/>
              <a:pPr/>
              <a:t>4/5/19</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4AD962B8-317D-A441-B73E-3B6B3FDAB557}" type="slidenum">
              <a:rPr lang="en-US" smtClean="0"/>
              <a:pPr/>
              <a:t>‹#›</a:t>
            </a:fld>
            <a:endParaRPr lang="en-US"/>
          </a:p>
        </p:txBody>
      </p:sp>
    </p:spTree>
    <p:extLst>
      <p:ext uri="{BB962C8B-B14F-4D97-AF65-F5344CB8AC3E}">
        <p14:creationId xmlns:p14="http://schemas.microsoft.com/office/powerpoint/2010/main" val="2577034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9_Title, Text and Chart">
    <p:spTree>
      <p:nvGrpSpPr>
        <p:cNvPr id="1" name=""/>
        <p:cNvGrpSpPr/>
        <p:nvPr/>
      </p:nvGrpSpPr>
      <p:grpSpPr>
        <a:xfrm>
          <a:off x="0" y="0"/>
          <a:ext cx="0" cy="0"/>
          <a:chOff x="0" y="0"/>
          <a:chExt cx="0" cy="0"/>
        </a:xfrm>
      </p:grpSpPr>
      <p:sp>
        <p:nvSpPr>
          <p:cNvPr id="4" name="Rectangle 4"/>
          <p:cNvSpPr/>
          <p:nvPr/>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anchor="ctr"/>
          <a:lstStyle/>
          <a:p>
            <a:pPr algn="ctr">
              <a:spcBef>
                <a:spcPts val="0"/>
              </a:spcBef>
              <a:spcAft>
                <a:spcPts val="0"/>
              </a:spcAft>
              <a:defRPr/>
            </a:pPr>
            <a:endParaRPr lang="en-CA" altLang="en-CA"/>
          </a:p>
        </p:txBody>
      </p:sp>
      <p:sp>
        <p:nvSpPr>
          <p:cNvPr id="5" name="TextBox 5"/>
          <p:cNvSpPr txBox="1"/>
          <p:nvPr/>
        </p:nvSpPr>
        <p:spPr>
          <a:xfrm>
            <a:off x="0" y="6488114"/>
            <a:ext cx="4724400" cy="307777"/>
          </a:xfrm>
          <a:prstGeom prst="rect">
            <a:avLst/>
          </a:prstGeom>
          <a:noFill/>
        </p:spPr>
        <p:txBody>
          <a:bodyPr numCol="1">
            <a:spAutoFit/>
          </a:bodyPr>
          <a:lstStyle/>
          <a:p>
            <a:pPr>
              <a:spcBef>
                <a:spcPts val="0"/>
              </a:spcBef>
              <a:spcAft>
                <a:spcPts val="0"/>
              </a:spcAft>
              <a:defRPr/>
            </a:pPr>
            <a:r>
              <a:rPr lang="en-CA" altLang="en-CA" sz="1400" dirty="0">
                <a:solidFill>
                  <a:srgbClr val="595959"/>
                </a:solidFill>
                <a:latin typeface="Arial" panose="020B0604020202020204" pitchFamily="34" charset="0"/>
                <a:cs typeface="Arial" panose="020B0604020202020204" pitchFamily="34" charset="0"/>
              </a:rPr>
              <a:t>Making Clean Local Energy Accessible Now</a:t>
            </a:r>
            <a:endParaRPr lang="en-CA" altLang="en-CA" sz="1600" dirty="0">
              <a:solidFill>
                <a:srgbClr val="595959"/>
              </a:solidFill>
              <a:latin typeface="Arial" panose="020B0604020202020204" pitchFamily="34" charset="0"/>
              <a:cs typeface="Arial" panose="020B0604020202020204" pitchFamily="34" charset="0"/>
            </a:endParaRPr>
          </a:p>
        </p:txBody>
      </p:sp>
      <p:sp>
        <p:nvSpPr>
          <p:cNvPr id="6" name="Rectangle 6"/>
          <p:cNvSpPr>
            <a:spLocks noChangeArrowheads="1"/>
          </p:cNvSpPr>
          <p:nvPr/>
        </p:nvSpPr>
        <p:spPr>
          <a:xfrm>
            <a:off x="0" y="0"/>
            <a:ext cx="7391400" cy="762000"/>
          </a:xfrm>
          <a:prstGeom prst="rect">
            <a:avLst/>
          </a:prstGeom>
          <a:solidFill>
            <a:srgbClr val="249CFF"/>
          </a:solidFill>
          <a:ln w="25400" algn="ctr">
            <a:noFill/>
            <a:miter lim="800000"/>
            <a:headEnd/>
            <a:tailEnd/>
          </a:ln>
        </p:spPr>
        <p:txBody>
          <a:bodyPr numCol="1" anchor="ctr"/>
          <a:lstStyle/>
          <a:p>
            <a:pPr algn="ctr">
              <a:spcBef>
                <a:spcPts val="0"/>
              </a:spcBef>
              <a:spcAft>
                <a:spcPts val="0"/>
              </a:spcAft>
              <a:defRPr/>
            </a:pPr>
            <a:r>
              <a:rPr lang="en-CA" altLang="en-CA" dirty="0">
                <a:solidFill>
                  <a:schemeClr val="lt1"/>
                </a:solidFill>
                <a:latin typeface="+mn-lt"/>
              </a:rPr>
              <a:t> </a:t>
            </a:r>
          </a:p>
        </p:txBody>
      </p:sp>
      <p:sp>
        <p:nvSpPr>
          <p:cNvPr id="7" name="Slide Number Placeholder 3"/>
          <p:cNvSpPr txBox="1">
            <a:spLocks/>
          </p:cNvSpPr>
          <p:nvPr/>
        </p:nvSpPr>
        <p:spPr>
          <a:xfrm>
            <a:off x="8534400" y="6492876"/>
            <a:ext cx="457200" cy="365125"/>
          </a:xfrm>
          <a:prstGeom prst="rect">
            <a:avLst/>
          </a:prstGeom>
          <a:noFill/>
          <a:ln w="9525">
            <a:noFill/>
            <a:miter lim="800000"/>
            <a:headEnd/>
            <a:tailEnd/>
          </a:ln>
        </p:spPr>
        <p:txBody>
          <a:bodyPr numCol="1"/>
          <a:lstStyle/>
          <a:p>
            <a:pPr algn="r">
              <a:spcBef>
                <a:spcPts val="0"/>
              </a:spcBef>
              <a:spcAft>
                <a:spcPts val="0"/>
              </a:spcAft>
              <a:defRPr/>
            </a:pPr>
            <a:fld id="{25ECF004-2F5D-416B-8086-41D1EB82224A}" type="slidenum">
              <a:rPr lang="en-US" sz="1400">
                <a:solidFill>
                  <a:schemeClr val="tx1">
                    <a:lumMod val="65000"/>
                    <a:lumOff val="35000"/>
                  </a:schemeClr>
                </a:solidFill>
                <a:latin typeface="Arial" panose="020B0604020202020204" pitchFamily="34" charset="0"/>
                <a:cs typeface="Arial" panose="020B0604020202020204" pitchFamily="34" charset="0"/>
              </a:rPr>
              <a:pPr algn="r">
                <a:spcBef>
                  <a:spcPts val="0"/>
                </a:spcBef>
                <a:spcAft>
                  <a:spcPts val="0"/>
                </a:spcAft>
                <a:defRPr/>
              </a:pPr>
              <a:t>‹#›</a:t>
            </a:fld>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3" name="Title 12"/>
          <p:cNvSpPr>
            <a:spLocks noGrp="1"/>
          </p:cNvSpPr>
          <p:nvPr>
            <p:ph type="title"/>
          </p:nvPr>
        </p:nvSpPr>
        <p:spPr>
          <a:xfrm>
            <a:off x="0" y="0"/>
            <a:ext cx="7315200" cy="762000"/>
          </a:xfrm>
        </p:spPr>
        <p:txBody>
          <a:bodyPr numCol="1">
            <a:normAutofit/>
          </a:bodyPr>
          <a:lstStyle>
            <a:lvl1pPr algn="l">
              <a:defRPr sz="2400" b="1">
                <a:solidFill>
                  <a:schemeClr val="bg1"/>
                </a:solidFill>
                <a:latin typeface="Arial" pitchFamily="34" charset="0"/>
                <a:cs typeface="Arial" pitchFamily="34" charset="0"/>
              </a:defRPr>
            </a:lvl1pPr>
          </a:lstStyle>
          <a:p>
            <a:r>
              <a:rPr lang="en-US" dirty="0"/>
              <a:t>Click to edit Master title style</a:t>
            </a:r>
          </a:p>
        </p:txBody>
      </p:sp>
      <p:sp>
        <p:nvSpPr>
          <p:cNvPr id="14" name="Content Placeholder 2"/>
          <p:cNvSpPr>
            <a:spLocks noGrp="1"/>
          </p:cNvSpPr>
          <p:nvPr>
            <p:ph idx="1"/>
          </p:nvPr>
        </p:nvSpPr>
        <p:spPr>
          <a:xfrm>
            <a:off x="457200" y="1295401"/>
            <a:ext cx="8229600" cy="4525963"/>
          </a:xfrm>
        </p:spPr>
        <p:txBody>
          <a:bodyPr numCol="1"/>
          <a:lstStyle>
            <a:lvl1pPr marL="342900" indent="-3429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Clean Coalition Logo_no tagline_updated_slideshowedit_zf2 yellow_final2.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31219" y="46181"/>
            <a:ext cx="1612783" cy="676656"/>
          </a:xfrm>
          <a:prstGeom prst="rect">
            <a:avLst/>
          </a:prstGeom>
        </p:spPr>
      </p:pic>
    </p:spTree>
    <p:extLst>
      <p:ext uri="{BB962C8B-B14F-4D97-AF65-F5344CB8AC3E}">
        <p14:creationId xmlns:p14="http://schemas.microsoft.com/office/powerpoint/2010/main" val="1394741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5_Title, Text and Chart">
    <p:spTree>
      <p:nvGrpSpPr>
        <p:cNvPr id="1" name=""/>
        <p:cNvGrpSpPr/>
        <p:nvPr/>
      </p:nvGrpSpPr>
      <p:grpSpPr>
        <a:xfrm>
          <a:off x="0" y="0"/>
          <a:ext cx="0" cy="0"/>
          <a:chOff x="0" y="0"/>
          <a:chExt cx="0" cy="0"/>
        </a:xfrm>
      </p:grpSpPr>
      <p:sp>
        <p:nvSpPr>
          <p:cNvPr id="4" name="Rectangle 4"/>
          <p:cNvSpPr/>
          <p:nvPr/>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anchor="ctr"/>
          <a:lstStyle/>
          <a:p>
            <a:pPr algn="ctr">
              <a:spcBef>
                <a:spcPts val="0"/>
              </a:spcBef>
              <a:spcAft>
                <a:spcPts val="0"/>
              </a:spcAft>
              <a:defRPr/>
            </a:pPr>
            <a:endParaRPr lang="en-CA" altLang="en-CA"/>
          </a:p>
        </p:txBody>
      </p:sp>
      <p:sp>
        <p:nvSpPr>
          <p:cNvPr id="5" name="TextBox 5"/>
          <p:cNvSpPr txBox="1"/>
          <p:nvPr/>
        </p:nvSpPr>
        <p:spPr>
          <a:xfrm>
            <a:off x="0" y="6488114"/>
            <a:ext cx="4724400" cy="307777"/>
          </a:xfrm>
          <a:prstGeom prst="rect">
            <a:avLst/>
          </a:prstGeom>
          <a:noFill/>
        </p:spPr>
        <p:txBody>
          <a:bodyPr numCol="1">
            <a:spAutoFit/>
          </a:bodyPr>
          <a:lstStyle/>
          <a:p>
            <a:pPr>
              <a:spcBef>
                <a:spcPts val="0"/>
              </a:spcBef>
              <a:spcAft>
                <a:spcPts val="0"/>
              </a:spcAft>
              <a:defRPr/>
            </a:pPr>
            <a:r>
              <a:rPr lang="en-CA" altLang="en-CA" sz="1400" dirty="0">
                <a:solidFill>
                  <a:srgbClr val="595959"/>
                </a:solidFill>
                <a:latin typeface="Arial" panose="020B0604020202020204" pitchFamily="34" charset="0"/>
                <a:ea typeface="+mn-ea"/>
                <a:cs typeface="Arial" panose="020B0604020202020204" pitchFamily="34" charset="0"/>
              </a:rPr>
              <a:t>Making Clean Local Energy Accessible Now</a:t>
            </a:r>
            <a:endParaRPr lang="en-CA" altLang="en-CA" sz="1600" dirty="0">
              <a:solidFill>
                <a:srgbClr val="595959"/>
              </a:solidFill>
              <a:latin typeface="Arial" panose="020B0604020202020204" pitchFamily="34" charset="0"/>
              <a:ea typeface="+mn-ea"/>
              <a:cs typeface="Arial" panose="020B0604020202020204" pitchFamily="34" charset="0"/>
            </a:endParaRPr>
          </a:p>
        </p:txBody>
      </p:sp>
      <p:sp>
        <p:nvSpPr>
          <p:cNvPr id="6" name="Rectangle 6"/>
          <p:cNvSpPr>
            <a:spLocks noChangeArrowheads="1"/>
          </p:cNvSpPr>
          <p:nvPr/>
        </p:nvSpPr>
        <p:spPr>
          <a:xfrm>
            <a:off x="0" y="0"/>
            <a:ext cx="7391400" cy="762000"/>
          </a:xfrm>
          <a:prstGeom prst="rect">
            <a:avLst/>
          </a:prstGeom>
          <a:solidFill>
            <a:srgbClr val="249CFF"/>
          </a:solidFill>
          <a:ln w="25400" algn="ctr">
            <a:noFill/>
            <a:miter lim="800000"/>
            <a:headEnd/>
            <a:tailEnd/>
          </a:ln>
        </p:spPr>
        <p:txBody>
          <a:bodyPr numCol="1" anchor="ctr"/>
          <a:lstStyle/>
          <a:p>
            <a:pPr algn="ctr">
              <a:spcBef>
                <a:spcPts val="0"/>
              </a:spcBef>
              <a:spcAft>
                <a:spcPts val="0"/>
              </a:spcAft>
              <a:defRPr/>
            </a:pPr>
            <a:r>
              <a:rPr lang="en-CA" altLang="en-CA" dirty="0">
                <a:solidFill>
                  <a:schemeClr val="lt1"/>
                </a:solidFill>
                <a:latin typeface="+mn-lt"/>
                <a:ea typeface="+mn-ea"/>
                <a:cs typeface="+mn-cs"/>
              </a:rPr>
              <a:t> </a:t>
            </a:r>
          </a:p>
        </p:txBody>
      </p:sp>
      <p:sp>
        <p:nvSpPr>
          <p:cNvPr id="7" name="Slide Number Placeholder 3"/>
          <p:cNvSpPr txBox="1">
            <a:spLocks/>
          </p:cNvSpPr>
          <p:nvPr/>
        </p:nvSpPr>
        <p:spPr>
          <a:xfrm>
            <a:off x="8534400" y="6492876"/>
            <a:ext cx="457200" cy="365125"/>
          </a:xfrm>
          <a:prstGeom prst="rect">
            <a:avLst/>
          </a:prstGeom>
          <a:noFill/>
          <a:ln w="9525">
            <a:noFill/>
            <a:miter lim="800000"/>
            <a:headEnd/>
            <a:tailEnd/>
          </a:ln>
        </p:spPr>
        <p:txBody>
          <a:bodyPr numCol="1"/>
          <a:lstStyle/>
          <a:p>
            <a:pPr algn="r">
              <a:spcBef>
                <a:spcPts val="0"/>
              </a:spcBef>
              <a:spcAft>
                <a:spcPts val="0"/>
              </a:spcAft>
              <a:defRPr/>
            </a:pPr>
            <a:fld id="{6D9F7E41-FF19-4C20-8D44-DFE2DB6620F9}" type="slidenum">
              <a:rPr lang="en-US" sz="1400">
                <a:solidFill>
                  <a:schemeClr val="tx1">
                    <a:lumMod val="65000"/>
                    <a:lumOff val="35000"/>
                  </a:schemeClr>
                </a:solidFill>
                <a:latin typeface="Arial" panose="020B0604020202020204" pitchFamily="34" charset="0"/>
                <a:ea typeface="+mn-ea"/>
                <a:cs typeface="Arial" panose="020B0604020202020204" pitchFamily="34" charset="0"/>
              </a:rPr>
              <a:pPr algn="r">
                <a:spcBef>
                  <a:spcPts val="0"/>
                </a:spcBef>
                <a:spcAft>
                  <a:spcPts val="0"/>
                </a:spcAft>
                <a:defRPr/>
              </a:pPr>
              <a:t>‹#›</a:t>
            </a:fld>
            <a:endParaRPr lang="en-US" sz="1200" dirty="0">
              <a:solidFill>
                <a:schemeClr val="tx1">
                  <a:lumMod val="65000"/>
                  <a:lumOff val="35000"/>
                </a:schemeClr>
              </a:solidFill>
              <a:latin typeface="Arial" panose="020B0604020202020204" pitchFamily="34" charset="0"/>
              <a:ea typeface="+mn-ea"/>
              <a:cs typeface="Arial" panose="020B0604020202020204" pitchFamily="34" charset="0"/>
            </a:endParaRPr>
          </a:p>
        </p:txBody>
      </p:sp>
      <p:sp>
        <p:nvSpPr>
          <p:cNvPr id="13" name="Title 12"/>
          <p:cNvSpPr>
            <a:spLocks noGrp="1"/>
          </p:cNvSpPr>
          <p:nvPr>
            <p:ph type="title"/>
          </p:nvPr>
        </p:nvSpPr>
        <p:spPr>
          <a:xfrm>
            <a:off x="0" y="0"/>
            <a:ext cx="7315200" cy="762000"/>
          </a:xfrm>
        </p:spPr>
        <p:txBody>
          <a:bodyPr numCol="1">
            <a:normAutofit/>
          </a:bodyPr>
          <a:lstStyle>
            <a:lvl1pPr algn="l">
              <a:defRPr sz="2400" b="1">
                <a:solidFill>
                  <a:schemeClr val="bg1"/>
                </a:solidFill>
                <a:latin typeface="Arial" pitchFamily="34" charset="0"/>
                <a:cs typeface="Arial" pitchFamily="34" charset="0"/>
              </a:defRPr>
            </a:lvl1pPr>
          </a:lstStyle>
          <a:p>
            <a:r>
              <a:rPr lang="en-US" dirty="0"/>
              <a:t>Click to edit Master title style</a:t>
            </a:r>
          </a:p>
        </p:txBody>
      </p:sp>
      <p:sp>
        <p:nvSpPr>
          <p:cNvPr id="14" name="Content Placeholder 2"/>
          <p:cNvSpPr>
            <a:spLocks noGrp="1"/>
          </p:cNvSpPr>
          <p:nvPr>
            <p:ph idx="1"/>
          </p:nvPr>
        </p:nvSpPr>
        <p:spPr>
          <a:xfrm>
            <a:off x="457200" y="1295401"/>
            <a:ext cx="8229600" cy="4525963"/>
          </a:xfrm>
        </p:spPr>
        <p:txBody>
          <a:bodyPr numCol="1"/>
          <a:lstStyle>
            <a:lvl1pPr marL="342900" indent="-3429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Clean Coalition Logo_no tagline_updated_slideshowedit_zf2 yellow_final2.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31219" y="46181"/>
            <a:ext cx="1612783" cy="676656"/>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 name="Rectangle 7"/>
          <p:cNvSpPr>
            <a:spLocks noChangeArrowheads="1"/>
          </p:cNvSpPr>
          <p:nvPr/>
        </p:nvSpPr>
        <p:spPr>
          <a:xfrm>
            <a:off x="0" y="3124200"/>
            <a:ext cx="9144000" cy="3352800"/>
          </a:xfrm>
          <a:prstGeom prst="rect">
            <a:avLst/>
          </a:prstGeom>
          <a:solidFill>
            <a:srgbClr val="249CFF"/>
          </a:solidFill>
          <a:ln w="9525">
            <a:noFill/>
            <a:miter lim="800000"/>
            <a:headEnd/>
            <a:tailEnd/>
          </a:ln>
          <a:effectLst/>
        </p:spPr>
        <p:txBody>
          <a:bodyPr wrap="none" numCol="1" anchor="ctr"/>
          <a:lstStyle/>
          <a:p>
            <a:pPr>
              <a:spcBef>
                <a:spcPts val="0"/>
              </a:spcBef>
              <a:spcAft>
                <a:spcPts val="0"/>
              </a:spcAft>
              <a:defRPr/>
            </a:pPr>
            <a:endParaRPr lang="en-US">
              <a:latin typeface="+mn-lt"/>
            </a:endParaRPr>
          </a:p>
        </p:txBody>
      </p:sp>
      <p:sp>
        <p:nvSpPr>
          <p:cNvPr id="4" name="Rectangle 3"/>
          <p:cNvSpPr/>
          <p:nvPr/>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anchor="ctr"/>
          <a:lstStyle/>
          <a:p>
            <a:pPr algn="ctr">
              <a:spcBef>
                <a:spcPts val="0"/>
              </a:spcBef>
              <a:spcAft>
                <a:spcPts val="0"/>
              </a:spcAft>
              <a:defRPr/>
            </a:pPr>
            <a:endParaRPr lang="en-CA" altLang="en-CA"/>
          </a:p>
        </p:txBody>
      </p:sp>
      <p:sp>
        <p:nvSpPr>
          <p:cNvPr id="5" name="TextBox 4"/>
          <p:cNvSpPr txBox="1"/>
          <p:nvPr/>
        </p:nvSpPr>
        <p:spPr>
          <a:xfrm>
            <a:off x="0" y="6488113"/>
            <a:ext cx="5562600" cy="307777"/>
          </a:xfrm>
          <a:prstGeom prst="rect">
            <a:avLst/>
          </a:prstGeom>
          <a:noFill/>
        </p:spPr>
        <p:txBody>
          <a:bodyPr numCol="1">
            <a:spAutoFit/>
          </a:bodyPr>
          <a:lstStyle/>
          <a:p>
            <a:pPr>
              <a:spcBef>
                <a:spcPts val="0"/>
              </a:spcBef>
              <a:spcAft>
                <a:spcPts val="0"/>
              </a:spcAft>
              <a:defRPr/>
            </a:pPr>
            <a:r>
              <a:rPr lang="en-CA" altLang="en-CA" sz="1400" dirty="0">
                <a:solidFill>
                  <a:srgbClr val="595959"/>
                </a:solidFill>
                <a:latin typeface="Arial" panose="020B0604020202020204" pitchFamily="34" charset="0"/>
                <a:cs typeface="Arial" panose="020B0604020202020204" pitchFamily="34" charset="0"/>
              </a:rPr>
              <a:t>Making Clean Local Energy Accessible Now</a:t>
            </a:r>
          </a:p>
        </p:txBody>
      </p:sp>
      <p:sp>
        <p:nvSpPr>
          <p:cNvPr id="61443" name="Rectangle 3"/>
          <p:cNvSpPr>
            <a:spLocks noGrp="1" noChangeArrowheads="1"/>
          </p:cNvSpPr>
          <p:nvPr>
            <p:ph type="subTitle" idx="1"/>
          </p:nvPr>
        </p:nvSpPr>
        <p:spPr>
          <a:xfrm>
            <a:off x="990602" y="5300665"/>
            <a:ext cx="7161213" cy="841375"/>
          </a:xfrm>
        </p:spPr>
        <p:txBody>
          <a:bodyPr numCol="1"/>
          <a:lstStyle>
            <a:lvl1pPr marL="0" indent="0" algn="ctr">
              <a:buFontTx/>
              <a:buNone/>
              <a:defRPr sz="2400">
                <a:solidFill>
                  <a:schemeClr val="tx2">
                    <a:lumMod val="65000"/>
                    <a:lumOff val="35000"/>
                  </a:schemeClr>
                </a:solidFill>
              </a:defRPr>
            </a:lvl1pPr>
          </a:lstStyle>
          <a:p>
            <a:r>
              <a:rPr lang="en-US"/>
              <a:t>Click to edit Master subtitle style</a:t>
            </a:r>
            <a:endParaRPr lang="en-US" dirty="0"/>
          </a:p>
        </p:txBody>
      </p:sp>
    </p:spTree>
    <p:extLst>
      <p:ext uri="{BB962C8B-B14F-4D97-AF65-F5344CB8AC3E}">
        <p14:creationId xmlns:p14="http://schemas.microsoft.com/office/powerpoint/2010/main" val="1974695908"/>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Text and Chart">
    <p:spTree>
      <p:nvGrpSpPr>
        <p:cNvPr id="1" name=""/>
        <p:cNvGrpSpPr/>
        <p:nvPr/>
      </p:nvGrpSpPr>
      <p:grpSpPr>
        <a:xfrm>
          <a:off x="0" y="0"/>
          <a:ext cx="0" cy="0"/>
          <a:chOff x="0" y="0"/>
          <a:chExt cx="0" cy="0"/>
        </a:xfrm>
      </p:grpSpPr>
      <p:sp>
        <p:nvSpPr>
          <p:cNvPr id="5" name="Rectangle 4"/>
          <p:cNvSpPr/>
          <p:nvPr userDrawn="1"/>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anchor="ctr"/>
          <a:lstStyle/>
          <a:p>
            <a:pPr algn="ctr">
              <a:defRPr/>
            </a:pPr>
            <a:endParaRPr lang="en-CA" altLang="en-CA">
              <a:solidFill>
                <a:prstClr val="white"/>
              </a:solidFill>
            </a:endParaRPr>
          </a:p>
        </p:txBody>
      </p:sp>
      <p:sp>
        <p:nvSpPr>
          <p:cNvPr id="6" name="TextBox 5"/>
          <p:cNvSpPr txBox="1"/>
          <p:nvPr userDrawn="1"/>
        </p:nvSpPr>
        <p:spPr>
          <a:xfrm>
            <a:off x="0" y="6488113"/>
            <a:ext cx="4724400" cy="307777"/>
          </a:xfrm>
          <a:prstGeom prst="rect">
            <a:avLst/>
          </a:prstGeom>
          <a:noFill/>
        </p:spPr>
        <p:txBody>
          <a:bodyPr numCol="1">
            <a:spAutoFit/>
          </a:bodyPr>
          <a:lstStyle/>
          <a:p>
            <a:pPr>
              <a:defRPr/>
            </a:pPr>
            <a:r>
              <a:rPr lang="en-CA" altLang="en-CA" sz="1400" dirty="0">
                <a:solidFill>
                  <a:schemeClr val="tx1">
                    <a:lumMod val="65000"/>
                    <a:lumOff val="35000"/>
                  </a:schemeClr>
                </a:solidFill>
                <a:latin typeface="Arial" panose="020B0604020202020204" pitchFamily="34" charset="0"/>
                <a:cs typeface="Arial" panose="020B0604020202020204" pitchFamily="34" charset="0"/>
              </a:rPr>
              <a:t>Making Clean Local Energy Accessible Now</a:t>
            </a:r>
          </a:p>
        </p:txBody>
      </p:sp>
      <p:sp>
        <p:nvSpPr>
          <p:cNvPr id="7" name="Rectangle 6"/>
          <p:cNvSpPr>
            <a:spLocks noChangeArrowheads="1"/>
          </p:cNvSpPr>
          <p:nvPr userDrawn="1"/>
        </p:nvSpPr>
        <p:spPr>
          <a:xfrm>
            <a:off x="0" y="0"/>
            <a:ext cx="7391400" cy="762000"/>
          </a:xfrm>
          <a:prstGeom prst="rect">
            <a:avLst/>
          </a:prstGeom>
          <a:solidFill>
            <a:srgbClr val="249CFF"/>
          </a:solidFill>
          <a:ln w="25400" algn="ctr">
            <a:noFill/>
            <a:miter lim="800000"/>
            <a:headEnd/>
            <a:tailEnd/>
          </a:ln>
        </p:spPr>
        <p:txBody>
          <a:bodyPr numCol="1" anchor="ctr"/>
          <a:lstStyle/>
          <a:p>
            <a:pPr algn="ctr">
              <a:defRPr/>
            </a:pPr>
            <a:r>
              <a:rPr lang="en-CA" altLang="en-CA" dirty="0">
                <a:solidFill>
                  <a:prstClr val="white"/>
                </a:solidFill>
                <a:cs typeface="Arial" pitchFamily="34" charset="0"/>
              </a:rPr>
              <a:t> </a:t>
            </a:r>
          </a:p>
        </p:txBody>
      </p:sp>
      <p:sp>
        <p:nvSpPr>
          <p:cNvPr id="8" name="Slide Number Placeholder 3"/>
          <p:cNvSpPr txBox="1">
            <a:spLocks/>
          </p:cNvSpPr>
          <p:nvPr userDrawn="1"/>
        </p:nvSpPr>
        <p:spPr>
          <a:xfrm>
            <a:off x="8534400" y="6492875"/>
            <a:ext cx="457200" cy="365125"/>
          </a:xfrm>
          <a:prstGeom prst="rect">
            <a:avLst/>
          </a:prstGeom>
          <a:noFill/>
          <a:ln w="9525">
            <a:noFill/>
            <a:miter lim="800000"/>
            <a:headEnd/>
            <a:tailEnd/>
          </a:ln>
        </p:spPr>
        <p:txBody>
          <a:bodyPr numCol="1"/>
          <a:lstStyle/>
          <a:p>
            <a:pPr algn="r">
              <a:defRPr/>
            </a:pPr>
            <a:fld id="{FD7E8992-FF7A-488E-B0B8-6B945EA38A31}" type="slidenum">
              <a:rPr lang="en-US" sz="1400">
                <a:solidFill>
                  <a:schemeClr val="tx1">
                    <a:lumMod val="65000"/>
                    <a:lumOff val="35000"/>
                  </a:schemeClr>
                </a:solidFill>
                <a:latin typeface="Arial" panose="020B0604020202020204" pitchFamily="34" charset="0"/>
                <a:cs typeface="Arial" panose="020B0604020202020204" pitchFamily="34" charset="0"/>
              </a:rPr>
              <a:pPr algn="r">
                <a:defRPr/>
              </a:pPr>
              <a:t>‹#›</a:t>
            </a:fld>
            <a:endParaRPr lang="en-US" sz="14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3" name="Title 12"/>
          <p:cNvSpPr>
            <a:spLocks noGrp="1"/>
          </p:cNvSpPr>
          <p:nvPr>
            <p:ph type="title"/>
          </p:nvPr>
        </p:nvSpPr>
        <p:spPr>
          <a:xfrm>
            <a:off x="0" y="0"/>
            <a:ext cx="7315200" cy="762000"/>
          </a:xfrm>
        </p:spPr>
        <p:txBody>
          <a:bodyPr numCol="1">
            <a:normAutofit/>
          </a:bodyPr>
          <a:lstStyle>
            <a:lvl1pPr algn="l">
              <a:defRPr sz="2400" b="1">
                <a:solidFill>
                  <a:schemeClr val="bg1"/>
                </a:solidFill>
                <a:latin typeface="Arial" pitchFamily="34" charset="0"/>
                <a:cs typeface="Arial" pitchFamily="34" charset="0"/>
              </a:defRPr>
            </a:lvl1pPr>
          </a:lstStyle>
          <a:p>
            <a:r>
              <a:rPr lang="en-US" dirty="0"/>
              <a:t>Click to edit Master title style</a:t>
            </a:r>
          </a:p>
        </p:txBody>
      </p:sp>
      <p:sp>
        <p:nvSpPr>
          <p:cNvPr id="14" name="Content Placeholder 2"/>
          <p:cNvSpPr>
            <a:spLocks noGrp="1"/>
          </p:cNvSpPr>
          <p:nvPr>
            <p:ph idx="1"/>
          </p:nvPr>
        </p:nvSpPr>
        <p:spPr>
          <a:xfrm>
            <a:off x="457200" y="1295400"/>
            <a:ext cx="8229600" cy="4525963"/>
          </a:xfrm>
        </p:spPr>
        <p:txBody>
          <a:bodyPr numCol="1"/>
          <a:lstStyle>
            <a:lvl1pPr marL="342900" indent="-3429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Clean Coalition Logo_no tagline_updated_slideshowedit_zf2 yellow_final2.pd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31217" y="46181"/>
            <a:ext cx="1612783" cy="676656"/>
          </a:xfrm>
          <a:prstGeom prst="rect">
            <a:avLst/>
          </a:prstGeom>
        </p:spPr>
      </p:pic>
    </p:spTree>
    <p:extLst>
      <p:ext uri="{BB962C8B-B14F-4D97-AF65-F5344CB8AC3E}">
        <p14:creationId xmlns:p14="http://schemas.microsoft.com/office/powerpoint/2010/main" val="1225424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Content Placeholder 2"/>
          <p:cNvSpPr>
            <a:spLocks noGrp="1"/>
          </p:cNvSpPr>
          <p:nvPr>
            <p:ph idx="1"/>
          </p:nvPr>
        </p:nvSpPr>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numCol="1"/>
          <a:lstStyle/>
          <a:p>
            <a:fld id="{BDB0249F-5CDF-5649-A443-FC47281D5A5D}" type="datetimeFigureOut">
              <a:rPr lang="en-US" smtClean="0"/>
              <a:pPr/>
              <a:t>4/5/19</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4AD962B8-317D-A441-B73E-3B6B3FDAB557}" type="slidenum">
              <a:rPr lang="en-US" smtClean="0"/>
              <a:pPr/>
              <a:t>‹#›</a:t>
            </a:fld>
            <a:endParaRPr lang="en-US"/>
          </a:p>
        </p:txBody>
      </p:sp>
    </p:spTree>
    <p:extLst>
      <p:ext uri="{BB962C8B-B14F-4D97-AF65-F5344CB8AC3E}">
        <p14:creationId xmlns:p14="http://schemas.microsoft.com/office/powerpoint/2010/main" val="1701128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numCol="1"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numCol="1"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numCol="1"/>
          <a:lstStyle/>
          <a:p>
            <a:fld id="{BDB0249F-5CDF-5649-A443-FC47281D5A5D}" type="datetimeFigureOut">
              <a:rPr lang="en-US" smtClean="0"/>
              <a:pPr/>
              <a:t>4/5/19</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4AD962B8-317D-A441-B73E-3B6B3FDAB557}" type="slidenum">
              <a:rPr lang="en-US" smtClean="0"/>
              <a:pPr/>
              <a:t>‹#›</a:t>
            </a:fld>
            <a:endParaRPr lang="en-US"/>
          </a:p>
        </p:txBody>
      </p:sp>
    </p:spTree>
    <p:extLst>
      <p:ext uri="{BB962C8B-B14F-4D97-AF65-F5344CB8AC3E}">
        <p14:creationId xmlns:p14="http://schemas.microsoft.com/office/powerpoint/2010/main" val="2119064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numCol="1"/>
          <a:lstStyle/>
          <a:p>
            <a:fld id="{BDB0249F-5CDF-5649-A443-FC47281D5A5D}" type="datetimeFigureOut">
              <a:rPr lang="en-US" smtClean="0"/>
              <a:pPr/>
              <a:t>4/5/19</a:t>
            </a:fld>
            <a:endParaRPr lang="en-US"/>
          </a:p>
        </p:txBody>
      </p:sp>
      <p:sp>
        <p:nvSpPr>
          <p:cNvPr id="6" name="Footer Placeholder 5"/>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p:txBody>
          <a:bodyPr numCol="1"/>
          <a:lstStyle/>
          <a:p>
            <a:fld id="{4AD962B8-317D-A441-B73E-3B6B3FDAB557}" type="slidenum">
              <a:rPr lang="en-US" smtClean="0"/>
              <a:pPr/>
              <a:t>‹#›</a:t>
            </a:fld>
            <a:endParaRPr lang="en-US"/>
          </a:p>
        </p:txBody>
      </p:sp>
    </p:spTree>
    <p:extLst>
      <p:ext uri="{BB962C8B-B14F-4D97-AF65-F5344CB8AC3E}">
        <p14:creationId xmlns:p14="http://schemas.microsoft.com/office/powerpoint/2010/main" val="1054109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numCol="1"/>
          <a:lstStyle/>
          <a:p>
            <a:fld id="{BDB0249F-5CDF-5649-A443-FC47281D5A5D}" type="datetimeFigureOut">
              <a:rPr lang="en-US" smtClean="0"/>
              <a:pPr/>
              <a:t>4/5/19</a:t>
            </a:fld>
            <a:endParaRPr lang="en-US"/>
          </a:p>
        </p:txBody>
      </p:sp>
      <p:sp>
        <p:nvSpPr>
          <p:cNvPr id="8" name="Footer Placeholder 7"/>
          <p:cNvSpPr>
            <a:spLocks noGrp="1"/>
          </p:cNvSpPr>
          <p:nvPr>
            <p:ph type="ftr" sz="quarter" idx="11"/>
          </p:nvPr>
        </p:nvSpPr>
        <p:spPr/>
        <p:txBody>
          <a:bodyPr numCol="1"/>
          <a:lstStyle/>
          <a:p>
            <a:endParaRPr lang="en-US"/>
          </a:p>
        </p:txBody>
      </p:sp>
      <p:sp>
        <p:nvSpPr>
          <p:cNvPr id="9" name="Slide Number Placeholder 8"/>
          <p:cNvSpPr>
            <a:spLocks noGrp="1"/>
          </p:cNvSpPr>
          <p:nvPr>
            <p:ph type="sldNum" sz="quarter" idx="12"/>
          </p:nvPr>
        </p:nvSpPr>
        <p:spPr/>
        <p:txBody>
          <a:bodyPr numCol="1"/>
          <a:lstStyle/>
          <a:p>
            <a:fld id="{4AD962B8-317D-A441-B73E-3B6B3FDAB557}" type="slidenum">
              <a:rPr lang="en-US" smtClean="0"/>
              <a:pPr/>
              <a:t>‹#›</a:t>
            </a:fld>
            <a:endParaRPr lang="en-US"/>
          </a:p>
        </p:txBody>
      </p:sp>
    </p:spTree>
    <p:extLst>
      <p:ext uri="{BB962C8B-B14F-4D97-AF65-F5344CB8AC3E}">
        <p14:creationId xmlns:p14="http://schemas.microsoft.com/office/powerpoint/2010/main" val="315112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Date Placeholder 2"/>
          <p:cNvSpPr>
            <a:spLocks noGrp="1"/>
          </p:cNvSpPr>
          <p:nvPr>
            <p:ph type="dt" sz="half" idx="10"/>
          </p:nvPr>
        </p:nvSpPr>
        <p:spPr/>
        <p:txBody>
          <a:bodyPr numCol="1"/>
          <a:lstStyle/>
          <a:p>
            <a:fld id="{BDB0249F-5CDF-5649-A443-FC47281D5A5D}" type="datetimeFigureOut">
              <a:rPr lang="en-US" smtClean="0"/>
              <a:pPr/>
              <a:t>4/5/19</a:t>
            </a:fld>
            <a:endParaRPr lang="en-US"/>
          </a:p>
        </p:txBody>
      </p:sp>
      <p:sp>
        <p:nvSpPr>
          <p:cNvPr id="4" name="Footer Placeholder 3"/>
          <p:cNvSpPr>
            <a:spLocks noGrp="1"/>
          </p:cNvSpPr>
          <p:nvPr>
            <p:ph type="ftr" sz="quarter" idx="11"/>
          </p:nvPr>
        </p:nvSpPr>
        <p:spPr/>
        <p:txBody>
          <a:bodyPr numCol="1"/>
          <a:lstStyle/>
          <a:p>
            <a:endParaRPr lang="en-US"/>
          </a:p>
        </p:txBody>
      </p:sp>
      <p:sp>
        <p:nvSpPr>
          <p:cNvPr id="5" name="Slide Number Placeholder 4"/>
          <p:cNvSpPr>
            <a:spLocks noGrp="1"/>
          </p:cNvSpPr>
          <p:nvPr>
            <p:ph type="sldNum" sz="quarter" idx="12"/>
          </p:nvPr>
        </p:nvSpPr>
        <p:spPr/>
        <p:txBody>
          <a:bodyPr numCol="1"/>
          <a:lstStyle/>
          <a:p>
            <a:fld id="{4AD962B8-317D-A441-B73E-3B6B3FDAB557}" type="slidenum">
              <a:rPr lang="en-US" smtClean="0"/>
              <a:pPr/>
              <a:t>‹#›</a:t>
            </a:fld>
            <a:endParaRPr lang="en-US"/>
          </a:p>
        </p:txBody>
      </p:sp>
    </p:spTree>
    <p:extLst>
      <p:ext uri="{BB962C8B-B14F-4D97-AF65-F5344CB8AC3E}">
        <p14:creationId xmlns:p14="http://schemas.microsoft.com/office/powerpoint/2010/main" val="676512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numCol="1"/>
          <a:lstStyle/>
          <a:p>
            <a:fld id="{BDB0249F-5CDF-5649-A443-FC47281D5A5D}" type="datetimeFigureOut">
              <a:rPr lang="en-US" smtClean="0"/>
              <a:pPr/>
              <a:t>4/5/19</a:t>
            </a:fld>
            <a:endParaRPr lang="en-US"/>
          </a:p>
        </p:txBody>
      </p:sp>
      <p:sp>
        <p:nvSpPr>
          <p:cNvPr id="3" name="Footer Placeholder 2"/>
          <p:cNvSpPr>
            <a:spLocks noGrp="1"/>
          </p:cNvSpPr>
          <p:nvPr>
            <p:ph type="ftr" sz="quarter" idx="11"/>
          </p:nvPr>
        </p:nvSpPr>
        <p:spPr/>
        <p:txBody>
          <a:bodyPr numCol="1"/>
          <a:lstStyle/>
          <a:p>
            <a:endParaRPr lang="en-US"/>
          </a:p>
        </p:txBody>
      </p:sp>
      <p:sp>
        <p:nvSpPr>
          <p:cNvPr id="4" name="Slide Number Placeholder 3"/>
          <p:cNvSpPr>
            <a:spLocks noGrp="1"/>
          </p:cNvSpPr>
          <p:nvPr>
            <p:ph type="sldNum" sz="quarter" idx="12"/>
          </p:nvPr>
        </p:nvSpPr>
        <p:spPr/>
        <p:txBody>
          <a:bodyPr numCol="1"/>
          <a:lstStyle/>
          <a:p>
            <a:fld id="{4AD962B8-317D-A441-B73E-3B6B3FDAB557}" type="slidenum">
              <a:rPr lang="en-US" smtClean="0"/>
              <a:pPr/>
              <a:t>‹#›</a:t>
            </a:fld>
            <a:endParaRPr lang="en-US"/>
          </a:p>
        </p:txBody>
      </p:sp>
    </p:spTree>
    <p:extLst>
      <p:ext uri="{BB962C8B-B14F-4D97-AF65-F5344CB8AC3E}">
        <p14:creationId xmlns:p14="http://schemas.microsoft.com/office/powerpoint/2010/main" val="2182175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numCol="1"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numCol="1"/>
          <a:lstStyle/>
          <a:p>
            <a:fld id="{BDB0249F-5CDF-5649-A443-FC47281D5A5D}" type="datetimeFigureOut">
              <a:rPr lang="en-US" smtClean="0"/>
              <a:pPr/>
              <a:t>4/5/19</a:t>
            </a:fld>
            <a:endParaRPr lang="en-US"/>
          </a:p>
        </p:txBody>
      </p:sp>
      <p:sp>
        <p:nvSpPr>
          <p:cNvPr id="6" name="Footer Placeholder 5"/>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p:txBody>
          <a:bodyPr numCol="1"/>
          <a:lstStyle/>
          <a:p>
            <a:fld id="{4AD962B8-317D-A441-B73E-3B6B3FDAB557}" type="slidenum">
              <a:rPr lang="en-US" smtClean="0"/>
              <a:pPr/>
              <a:t>‹#›</a:t>
            </a:fld>
            <a:endParaRPr lang="en-US"/>
          </a:p>
        </p:txBody>
      </p:sp>
    </p:spTree>
    <p:extLst>
      <p:ext uri="{BB962C8B-B14F-4D97-AF65-F5344CB8AC3E}">
        <p14:creationId xmlns:p14="http://schemas.microsoft.com/office/powerpoint/2010/main" val="4094948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numCol="1"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numCol="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numCol="1"/>
          <a:lstStyle/>
          <a:p>
            <a:fld id="{BDB0249F-5CDF-5649-A443-FC47281D5A5D}" type="datetimeFigureOut">
              <a:rPr lang="en-US" smtClean="0"/>
              <a:pPr/>
              <a:t>4/5/19</a:t>
            </a:fld>
            <a:endParaRPr lang="en-US"/>
          </a:p>
        </p:txBody>
      </p:sp>
      <p:sp>
        <p:nvSpPr>
          <p:cNvPr id="6" name="Footer Placeholder 5"/>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p:txBody>
          <a:bodyPr numCol="1"/>
          <a:lstStyle/>
          <a:p>
            <a:fld id="{4AD962B8-317D-A441-B73E-3B6B3FDAB557}" type="slidenum">
              <a:rPr lang="en-US" smtClean="0"/>
              <a:pPr/>
              <a:t>‹#›</a:t>
            </a:fld>
            <a:endParaRPr lang="en-US"/>
          </a:p>
        </p:txBody>
      </p:sp>
    </p:spTree>
    <p:extLst>
      <p:ext uri="{BB962C8B-B14F-4D97-AF65-F5344CB8AC3E}">
        <p14:creationId xmlns:p14="http://schemas.microsoft.com/office/powerpoint/2010/main" val="2842851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numCol="1"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numCol="1"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numCol="1" rtlCol="0" anchor="ctr"/>
          <a:lstStyle>
            <a:lvl1pPr algn="l">
              <a:defRPr sz="1200">
                <a:solidFill>
                  <a:schemeClr val="tx1">
                    <a:tint val="75000"/>
                  </a:schemeClr>
                </a:solidFill>
              </a:defRPr>
            </a:lvl1pPr>
          </a:lstStyle>
          <a:p>
            <a:fld id="{BDB0249F-5CDF-5649-A443-FC47281D5A5D}" type="datetimeFigureOut">
              <a:rPr lang="en-US" smtClean="0"/>
              <a:pPr/>
              <a:t>4/5/19</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numCol="1" rtlCol="0" anchor="ctr"/>
          <a:lstStyle>
            <a:lvl1pPr algn="ctr">
              <a:defRPr sz="1200">
                <a:solidFill>
                  <a:schemeClr val="tx1">
                    <a:tint val="75000"/>
                  </a:schemeClr>
                </a:solidFill>
              </a:defRPr>
            </a:lvl1pPr>
          </a:lstStyle>
          <a:p>
            <a:r>
              <a:rPr lang="en-US" dirty="0"/>
              <a:t>l</a:t>
            </a: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numCol="1" rtlCol="0" anchor="ctr"/>
          <a:lstStyle>
            <a:lvl1pPr algn="r">
              <a:defRPr sz="1200">
                <a:solidFill>
                  <a:schemeClr val="tx1">
                    <a:tint val="75000"/>
                  </a:schemeClr>
                </a:solidFill>
              </a:defRPr>
            </a:lvl1pPr>
          </a:lstStyle>
          <a:p>
            <a:fld id="{4AD962B8-317D-A441-B73E-3B6B3FDAB557}" type="slidenum">
              <a:rPr lang="en-US" smtClean="0"/>
              <a:pPr/>
              <a:t>‹#›</a:t>
            </a:fld>
            <a:endParaRPr lang="en-US"/>
          </a:p>
        </p:txBody>
      </p:sp>
    </p:spTree>
    <p:extLst>
      <p:ext uri="{BB962C8B-B14F-4D97-AF65-F5344CB8AC3E}">
        <p14:creationId xmlns:p14="http://schemas.microsoft.com/office/powerpoint/2010/main" val="1233928194"/>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arget="../media/image2.emf" Type="http://schemas.openxmlformats.org/officeDocument/2006/relationships/image"/><Relationship Id="rId2" Target="../notesSlides/notesSlide1.xml" Type="http://schemas.openxmlformats.org/officeDocument/2006/relationships/notesSlide"/><Relationship Id="rId1" Target="../slideLayouts/slideLayout14.xml" Type="http://schemas.openxmlformats.org/officeDocument/2006/relationships/slideLayout"/><Relationship Id="rId4" Target="../media/image3.jpeg" Type="http://schemas.openxmlformats.org/officeDocument/2006/relationships/image"/></Relationships>
</file>

<file path=ppt/slides/_rels/slide10.xml.rels><?xml version="1.0" encoding="UTF-8" standalone="yes" ?><Relationships xmlns="http://schemas.openxmlformats.org/package/2006/relationships"><Relationship Id="rId3" Target="../media/image4.png" Type="http://schemas.openxmlformats.org/officeDocument/2006/relationships/image"/><Relationship Id="rId2" Target="../notesSlides/notesSlide10.xml" Type="http://schemas.openxmlformats.org/officeDocument/2006/relationships/notesSlide"/><Relationship Id="rId1" Target="../slideLayouts/slideLayout12.xml" Type="http://schemas.openxmlformats.org/officeDocument/2006/relationships/slideLayout"/><Relationship Id="rId5" Target="../media/image20.tiff" Type="http://schemas.openxmlformats.org/officeDocument/2006/relationships/image"/><Relationship Id="rId4" Target="../media/image19.jpeg" Type="http://schemas.openxmlformats.org/officeDocument/2006/relationships/image"/></Relationships>
</file>

<file path=ppt/slides/_rels/slide11.xml.rels><?xml version="1.0" encoding="UTF-8" standalone="yes" ?><Relationships xmlns="http://schemas.openxmlformats.org/package/2006/relationships"><Relationship Id="rId8" Target="../media/image26.jpeg" Type="http://schemas.openxmlformats.org/officeDocument/2006/relationships/image"/><Relationship Id="rId13" Target="../media/image31.png" Type="http://schemas.openxmlformats.org/officeDocument/2006/relationships/image"/><Relationship Id="rId3" Target="../media/image21.tiff" Type="http://schemas.openxmlformats.org/officeDocument/2006/relationships/image"/><Relationship Id="rId7" Target="../media/image25.tiff" Type="http://schemas.openxmlformats.org/officeDocument/2006/relationships/image"/><Relationship Id="rId12" Target="../media/image30.jpeg" Type="http://schemas.openxmlformats.org/officeDocument/2006/relationships/image"/><Relationship Id="rId2" Target="../notesSlides/notesSlide11.xml" Type="http://schemas.openxmlformats.org/officeDocument/2006/relationships/notesSlide"/><Relationship Id="rId1" Target="../slideLayouts/slideLayout12.xml" Type="http://schemas.openxmlformats.org/officeDocument/2006/relationships/slideLayout"/><Relationship Id="rId6" Target="../media/image24.jpeg" Type="http://schemas.openxmlformats.org/officeDocument/2006/relationships/image"/><Relationship Id="rId11" Target="../media/image29.jpeg" Type="http://schemas.openxmlformats.org/officeDocument/2006/relationships/image"/><Relationship Id="rId5" Target="../media/image23.tiff" Type="http://schemas.openxmlformats.org/officeDocument/2006/relationships/image"/><Relationship Id="rId15" Target="../media/image33.gif" Type="http://schemas.openxmlformats.org/officeDocument/2006/relationships/image"/><Relationship Id="rId10" Target="../media/image28.png" Type="http://schemas.openxmlformats.org/officeDocument/2006/relationships/image"/><Relationship Id="rId4" Target="../media/image22.png" Type="http://schemas.openxmlformats.org/officeDocument/2006/relationships/image"/><Relationship Id="rId9" Target="../media/image27.jpeg" Type="http://schemas.openxmlformats.org/officeDocument/2006/relationships/image"/><Relationship Id="rId14" Target="../media/image32.png" Type="http://schemas.openxmlformats.org/officeDocument/2006/relationships/image"/></Relationships>
</file>

<file path=ppt/slides/_rels/slide12.xml.rels><?xml version="1.0" encoding="UTF-8" standalone="yes" ?><Relationships xmlns="http://schemas.openxmlformats.org/package/2006/relationships"><Relationship Id="rId3" Target="../media/image21.tiff" Type="http://schemas.openxmlformats.org/officeDocument/2006/relationships/image"/><Relationship Id="rId7" Target="../media/image35.jpeg" Type="http://schemas.openxmlformats.org/officeDocument/2006/relationships/image"/><Relationship Id="rId2" Target="../notesSlides/notesSlide12.xml" Type="http://schemas.openxmlformats.org/officeDocument/2006/relationships/notesSlide"/><Relationship Id="rId1" Target="../slideLayouts/slideLayout12.xml" Type="http://schemas.openxmlformats.org/officeDocument/2006/relationships/slideLayout"/><Relationship Id="rId6" Target="../media/image4.png" Type="http://schemas.openxmlformats.org/officeDocument/2006/relationships/image"/><Relationship Id="rId5" Target="../media/image26.jpeg" Type="http://schemas.openxmlformats.org/officeDocument/2006/relationships/image"/><Relationship Id="rId4" Target="../media/image34.tiff" Type="http://schemas.openxmlformats.org/officeDocument/2006/relationships/image"/></Relationships>
</file>

<file path=ppt/slides/_rels/slide13.xml.rels><?xml version="1.0" encoding="UTF-8" standalone="yes" ?><Relationships xmlns="http://schemas.openxmlformats.org/package/2006/relationships"><Relationship Id="rId3" Target="../media/image36.jpeg" Type="http://schemas.openxmlformats.org/officeDocument/2006/relationships/image"/><Relationship Id="rId2" Target="../notesSlides/notesSlide13.xml" Type="http://schemas.openxmlformats.org/officeDocument/2006/relationships/notesSlide"/><Relationship Id="rId1" Target="../slideLayouts/slideLayout12.xml" Type="http://schemas.openxmlformats.org/officeDocument/2006/relationships/slideLayout"/></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arget="../media/image44.jpeg" Type="http://schemas.openxmlformats.org/officeDocument/2006/relationships/image"/><Relationship Id="rId3" Target="../media/image39.jpeg" Type="http://schemas.openxmlformats.org/officeDocument/2006/relationships/image"/><Relationship Id="rId7" Target="../media/image43.jpeg" Type="http://schemas.openxmlformats.org/officeDocument/2006/relationships/image"/><Relationship Id="rId2" Target="../notesSlides/notesSlide16.xml" Type="http://schemas.openxmlformats.org/officeDocument/2006/relationships/notesSlide"/><Relationship Id="rId1" Target="../slideLayouts/slideLayout12.xml" Type="http://schemas.openxmlformats.org/officeDocument/2006/relationships/slideLayout"/><Relationship Id="rId6" Target="../media/image42.jpeg" Type="http://schemas.openxmlformats.org/officeDocument/2006/relationships/image"/><Relationship Id="rId5" Target="../media/image41.jpeg" Type="http://schemas.openxmlformats.org/officeDocument/2006/relationships/image"/><Relationship Id="rId4" Target="../media/image40.jpeg" Type="http://schemas.openxmlformats.org/officeDocument/2006/relationships/image"/><Relationship Id="rId9" Target="../media/image45.jpeg" Type="http://schemas.openxmlformats.org/officeDocument/2006/relationships/image"/></Relationships>
</file>

<file path=ppt/slides/_rels/slide17.xml.rels><?xml version="1.0" encoding="UTF-8" standalone="yes" ?><Relationships xmlns="http://schemas.openxmlformats.org/package/2006/relationships"><Relationship Id="rId3" Target="../media/image46.jpeg" Type="http://schemas.openxmlformats.org/officeDocument/2006/relationships/image"/><Relationship Id="rId7" Target="../media/image50.jpeg" Type="http://schemas.openxmlformats.org/officeDocument/2006/relationships/image"/><Relationship Id="rId2" Target="../notesSlides/notesSlide17.xml" Type="http://schemas.openxmlformats.org/officeDocument/2006/relationships/notesSlide"/><Relationship Id="rId1" Target="../slideLayouts/slideLayout15.xml" Type="http://schemas.openxmlformats.org/officeDocument/2006/relationships/slideLayout"/><Relationship Id="rId6" Target="../media/image49.jpeg" Type="http://schemas.openxmlformats.org/officeDocument/2006/relationships/image"/><Relationship Id="rId5" Target="../media/image48.jpeg" Type="http://schemas.openxmlformats.org/officeDocument/2006/relationships/image"/><Relationship Id="rId4" Target="../media/image47.jpeg" Type="http://schemas.openxmlformats.org/officeDocument/2006/relationships/image"/></Relationships>
</file>

<file path=ppt/slides/_rels/slide18.xml.rels><?xml version="1.0" encoding="UTF-8" standalone="yes" ?><Relationships xmlns="http://schemas.openxmlformats.org/package/2006/relationships"><Relationship Id="rId3" Target="../media/image51.jpeg" Type="http://schemas.openxmlformats.org/officeDocument/2006/relationships/image"/><Relationship Id="rId2" Target="../notesSlides/notesSlide18.xml" Type="http://schemas.openxmlformats.org/officeDocument/2006/relationships/notesSlide"/><Relationship Id="rId1" Target="../slideLayouts/slideLayout12.xml" Type="http://schemas.openxmlformats.org/officeDocument/2006/relationships/slideLayout"/><Relationship Id="rId5" Target="../media/image53.jpeg" Type="http://schemas.openxmlformats.org/officeDocument/2006/relationships/image"/><Relationship Id="rId4" Target="../media/image52.jpeg" Type="http://schemas.openxmlformats.org/officeDocument/2006/relationships/image"/></Relationships>
</file>

<file path=ppt/slides/_rels/slide19.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2.xml.rels><?xml version="1.0" encoding="UTF-8" standalone="yes" ?><Relationships xmlns="http://schemas.openxmlformats.org/package/2006/relationships"><Relationship Id="rId3" Target="../media/image4.png" Type="http://schemas.openxmlformats.org/officeDocument/2006/relationships/image"/><Relationship Id="rId2" Target="../notesSlides/notesSlide2.xml" Type="http://schemas.openxmlformats.org/officeDocument/2006/relationships/notesSlide"/><Relationship Id="rId1" Target="../slideLayouts/slideLayout12.xml" Type="http://schemas.openxmlformats.org/officeDocument/2006/relationships/slideLayout"/><Relationship Id="rId5" Target="../media/image6.png" Type="http://schemas.openxmlformats.org/officeDocument/2006/relationships/image"/><Relationship Id="rId4" Target="../media/image5.jpeg" Type="http://schemas.openxmlformats.org/officeDocument/2006/relationships/image"/></Relationships>
</file>

<file path=ppt/slides/_rels/slide20.xml.rels><?xml version="1.0" encoding="UTF-8" standalone="yes" ?><Relationships xmlns="http://schemas.openxmlformats.org/package/2006/relationships"><Relationship Id="rId3" Target="../media/image59.jpeg" Type="http://schemas.openxmlformats.org/officeDocument/2006/relationships/image"/><Relationship Id="rId2" Target="../notesSlides/notesSlide20.xml" Type="http://schemas.openxmlformats.org/officeDocument/2006/relationships/notesSlide"/><Relationship Id="rId1" Target="../slideLayouts/slideLayout12.xml" Type="http://schemas.openxmlformats.org/officeDocument/2006/relationships/slideLayout"/><Relationship Id="rId4" Target="../media/image60.png" Type="http://schemas.openxmlformats.org/officeDocument/2006/relationships/image"/></Relationships>
</file>

<file path=ppt/slides/_rels/slide21.xml.rels><?xml version="1.0" encoding="UTF-8" standalone="yes" ?><Relationships xmlns="http://schemas.openxmlformats.org/package/2006/relationships"><Relationship Id="rId8" Target="http://www.seattle.gov/documents/departments/parksandrecreation/briefingpapers/solar%20resiliency%20microgrid%20presentation7.13.pdf" TargetMode="External" Type="http://schemas.openxmlformats.org/officeDocument/2006/relationships/hyperlink"/><Relationship Id="rId3" Target="../media/image61.jpeg" Type="http://schemas.openxmlformats.org/officeDocument/2006/relationships/image"/><Relationship Id="rId7" Target="../media/image63.jpeg" Type="http://schemas.openxmlformats.org/officeDocument/2006/relationships/image"/><Relationship Id="rId2" Target="../notesSlides/notesSlide21.xml" Type="http://schemas.openxmlformats.org/officeDocument/2006/relationships/notesSlide"/><Relationship Id="rId1" Target="../slideLayouts/slideLayout12.xml" Type="http://schemas.openxmlformats.org/officeDocument/2006/relationships/slideLayout"/><Relationship Id="rId6" Target="http://innovation.energy.ca.gov/SearchResultProject.aspx?p=30084" TargetMode="External" Type="http://schemas.openxmlformats.org/officeDocument/2006/relationships/hyperlink"/><Relationship Id="rId5" Target="http://calenergycommission.blogspot.com/2017/09/microgrid-project-at-kaiser-permanente.html" TargetMode="External" Type="http://schemas.openxmlformats.org/officeDocument/2006/relationships/hyperlink"/><Relationship Id="rId4" Target="../media/image62.jpeg" Type="http://schemas.openxmlformats.org/officeDocument/2006/relationships/image"/></Relationships>
</file>

<file path=ppt/slides/_rels/slide22.xml.rels><?xml version="1.0" encoding="UTF-8" standalone="yes" ?><Relationships xmlns="http://schemas.openxmlformats.org/package/2006/relationships"><Relationship Id="rId3" Target="../media/image64.jpeg" Type="http://schemas.openxmlformats.org/officeDocument/2006/relationships/image"/><Relationship Id="rId2" Target="../notesSlides/notesSlide22.xml" Type="http://schemas.openxmlformats.org/officeDocument/2006/relationships/notesSlide"/><Relationship Id="rId1" Target="../slideLayouts/slideLayout12.xml" Type="http://schemas.openxmlformats.org/officeDocument/2006/relationships/slideLayout"/></Relationships>
</file>

<file path=ppt/slides/_rels/slide23.xml.rels><?xml version="1.0" encoding="UTF-8" standalone="yes" ?><Relationships xmlns="http://schemas.openxmlformats.org/package/2006/relationships"><Relationship Id="rId3" Target="../media/image65.jpeg" Type="http://schemas.openxmlformats.org/officeDocument/2006/relationships/image"/><Relationship Id="rId2" Target="../notesSlides/notesSlide23.xml" Type="http://schemas.openxmlformats.org/officeDocument/2006/relationships/notesSlide"/><Relationship Id="rId1" Target="../slideLayouts/slideLayout12.xml" Type="http://schemas.openxmlformats.org/officeDocument/2006/relationships/slideLayout"/></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66.jpg"/></Relationships>
</file>

<file path=ppt/slides/_rels/slide26.xml.rels><?xml version="1.0" encoding="UTF-8" standalone="yes" ?><Relationships xmlns="http://schemas.openxmlformats.org/package/2006/relationships"><Relationship Id="rId3" Target="../media/image1.emf" Type="http://schemas.openxmlformats.org/officeDocument/2006/relationships/image"/><Relationship Id="rId2" Target="../notesSlides/notesSlide26.xml" Type="http://schemas.openxmlformats.org/officeDocument/2006/relationships/notesSlide"/><Relationship Id="rId1" Target="../slideLayouts/slideLayout12.xml" Type="http://schemas.openxmlformats.org/officeDocument/2006/relationships/slideLayout"/><Relationship Id="rId6" Target="../media/image68.png" Type="http://schemas.openxmlformats.org/officeDocument/2006/relationships/image"/><Relationship Id="rId5" Target="../media/image67.jpeg" Type="http://schemas.openxmlformats.org/officeDocument/2006/relationships/image"/><Relationship Id="rId4" Target="../media/image66.jpg" Type="http://schemas.openxmlformats.org/officeDocument/2006/relationships/image"/></Relationships>
</file>

<file path=ppt/slides/_rels/slide27.xml.rels><?xml version="1.0" encoding="UTF-8" standalone="yes" ?><Relationships xmlns="http://schemas.openxmlformats.org/package/2006/relationships"><Relationship Id="rId3" Target="../media/image69.jpeg" Type="http://schemas.openxmlformats.org/officeDocument/2006/relationships/image"/><Relationship Id="rId2" Target="../notesSlides/notesSlide27.xml" Type="http://schemas.openxmlformats.org/officeDocument/2006/relationships/notesSlide"/><Relationship Id="rId1" Target="../slideLayouts/slideLayout15.xml" Type="http://schemas.openxmlformats.org/officeDocument/2006/relationships/slideLayout"/></Relationships>
</file>

<file path=ppt/slides/_rels/slide28.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arget="../media/image7.jpeg" Type="http://schemas.openxmlformats.org/officeDocument/2006/relationships/image"/><Relationship Id="rId2" Target="../notesSlides/notesSlide3.xml" Type="http://schemas.openxmlformats.org/officeDocument/2006/relationships/notesSlide"/><Relationship Id="rId1" Target="../slideLayouts/slideLayout12.xml" Type="http://schemas.openxmlformats.org/officeDocument/2006/relationships/slideLayout"/><Relationship Id="rId4" Target="../media/image8.jpeg" Type="http://schemas.openxmlformats.org/officeDocument/2006/relationships/image"/></Relationships>
</file>

<file path=ppt/slides/_rels/slide30.xml.rels><?xml version="1.0" encoding="UTF-8" standalone="yes"?>
<Relationships xmlns="http://schemas.openxmlformats.org/package/2006/relationships"><Relationship Id="rId8" Type="http://schemas.openxmlformats.org/officeDocument/2006/relationships/image" Target="../media/image76.jpeg"/><Relationship Id="rId3" Type="http://schemas.openxmlformats.org/officeDocument/2006/relationships/image" Target="../media/image71.jpeg"/><Relationship Id="rId7" Type="http://schemas.openxmlformats.org/officeDocument/2006/relationships/image" Target="../media/image75.jpeg"/><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72.jpeg"/><Relationship Id="rId9" Type="http://schemas.openxmlformats.org/officeDocument/2006/relationships/image" Target="../media/image77.jpeg"/></Relationships>
</file>

<file path=ppt/slides/_rels/slide31.xml.rels><?xml version="1.0" encoding="UTF-8" standalone="yes" ?><Relationships xmlns="http://schemas.openxmlformats.org/package/2006/relationships"><Relationship Id="rId3" Target="../media/image78.jpeg" Type="http://schemas.openxmlformats.org/officeDocument/2006/relationships/image"/><Relationship Id="rId2" Target="../notesSlides/notesSlide31.xml" Type="http://schemas.openxmlformats.org/officeDocument/2006/relationships/notesSlide"/><Relationship Id="rId1" Target="../slideLayouts/slideLayout13.xml" Type="http://schemas.openxmlformats.org/officeDocument/2006/relationships/slideLayout"/></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2.xml"/><Relationship Id="rId5" Type="http://schemas.openxmlformats.org/officeDocument/2006/relationships/image" Target="../media/image80.jpeg"/><Relationship Id="rId4" Type="http://schemas.openxmlformats.org/officeDocument/2006/relationships/image" Target="../media/image7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arget="../media/image82.jpeg" Type="http://schemas.openxmlformats.org/officeDocument/2006/relationships/image"/><Relationship Id="rId2" Target="../notesSlides/notesSlide34.xml" Type="http://schemas.openxmlformats.org/officeDocument/2006/relationships/notesSlide"/><Relationship Id="rId1" Target="../slideLayouts/slideLayout13.xml" Type="http://schemas.openxmlformats.org/officeDocument/2006/relationships/slideLayout"/></Relationships>
</file>

<file path=ppt/slides/_rels/slide3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arget="../media/image84.jpeg" Type="http://schemas.openxmlformats.org/officeDocument/2006/relationships/image"/><Relationship Id="rId2" Target="../notesSlides/notesSlide36.xml" Type="http://schemas.openxmlformats.org/officeDocument/2006/relationships/notesSlide"/><Relationship Id="rId1" Target="../slideLayouts/slideLayout12.xml" Type="http://schemas.openxmlformats.org/officeDocument/2006/relationships/slideLayout"/></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arget="../media/image85.jpeg" Type="http://schemas.openxmlformats.org/officeDocument/2006/relationships/image"/><Relationship Id="rId2" Target="../notesSlides/notesSlide39.xml" Type="http://schemas.openxmlformats.org/officeDocument/2006/relationships/notesSlide"/><Relationship Id="rId1" Target="../slideLayouts/slideLayout12.xml" Type="http://schemas.openxmlformats.org/officeDocument/2006/relationships/slideLayout"/></Relationships>
</file>

<file path=ppt/slides/_rels/slide41.xml.rels><?xml version="1.0" encoding="UTF-8" standalone="yes"?>
<Relationships xmlns="http://schemas.openxmlformats.org/package/2006/relationships"><Relationship Id="rId3" Type="http://schemas.openxmlformats.org/officeDocument/2006/relationships/hyperlink" Target="https://drive.google.com/open?id=1jQk4MWMojHYW6ohVMnDXPqBxM5AGL6zh" TargetMode="External"/><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arget="https://clean-coalition.org/newsletters/" TargetMode="External" Type="http://schemas.openxmlformats.org/officeDocument/2006/relationships/hyperlink"/><Relationship Id="rId2" Target="../notesSlides/notesSlide41.xml" Type="http://schemas.openxmlformats.org/officeDocument/2006/relationships/notesSlide"/><Relationship Id="rId1" Target="../slideLayouts/slideLayout12.xml" Type="http://schemas.openxmlformats.org/officeDocument/2006/relationships/slideLayout"/><Relationship Id="rId4" Target="../media/image86.jpeg" Type="http://schemas.openxmlformats.org/officeDocument/2006/relationships/image"/></Relationships>
</file>

<file path=ppt/slides/_rels/slide43.xml.rels><?xml version="1.0" encoding="UTF-8" standalone="yes"?>
<Relationships xmlns="http://schemas.openxmlformats.org/package/2006/relationships"><Relationship Id="rId3" Type="http://schemas.openxmlformats.org/officeDocument/2006/relationships/hyperlink" Target="mailto:johns@clean-coalition.org" TargetMode="External"/><Relationship Id="rId2" Type="http://schemas.openxmlformats.org/officeDocument/2006/relationships/notesSlide" Target="../notesSlides/notesSlide42.xml"/><Relationship Id="rId1" Type="http://schemas.openxmlformats.org/officeDocument/2006/relationships/slideLayout" Target="../slideLayouts/slideLayout12.xml"/><Relationship Id="rId5" Type="http://schemas.openxmlformats.org/officeDocument/2006/relationships/hyperlink" Target="https://clean-coalition.org/news/category/events/upcoming-events/" TargetMode="External"/><Relationship Id="rId4" Type="http://schemas.openxmlformats.org/officeDocument/2006/relationships/hyperlink" Target="mailto:malini@clean-coalition.org" TargetMode="External"/></Relationships>
</file>

<file path=ppt/slides/_rels/slide5.xml.rels><?xml version="1.0" encoding="UTF-8" standalone="yes" ?><Relationships xmlns="http://schemas.openxmlformats.org/package/2006/relationships"><Relationship Id="rId3" Target="../media/image9.jpeg" Type="http://schemas.openxmlformats.org/officeDocument/2006/relationships/image"/><Relationship Id="rId2" Target="../notesSlides/notesSlide5.xml" Type="http://schemas.openxmlformats.org/officeDocument/2006/relationships/notesSlide"/><Relationship Id="rId1" Target="../slideLayouts/slideLayout12.xml" Type="http://schemas.openxmlformats.org/officeDocument/2006/relationships/slideLayout"/><Relationship Id="rId4" Target="../media/image10.jpeg" Type="http://schemas.openxmlformats.org/officeDocument/2006/relationships/image"/></Relationships>
</file>

<file path=ppt/slides/_rels/slide6.xml.rels><?xml version="1.0" encoding="UTF-8" standalone="yes" ?><Relationships xmlns="http://schemas.openxmlformats.org/package/2006/relationships"><Relationship Id="rId3" Target="../media/image11.jpeg" Type="http://schemas.openxmlformats.org/officeDocument/2006/relationships/image"/><Relationship Id="rId2" Target="../notesSlides/notesSlide6.xml" Type="http://schemas.openxmlformats.org/officeDocument/2006/relationships/notesSlide"/><Relationship Id="rId1" Target="../slideLayouts/slideLayout12.xml" Type="http://schemas.openxmlformats.org/officeDocument/2006/relationships/slideLayout"/></Relationships>
</file>

<file path=ppt/slides/_rels/slide7.xml.rels><?xml version="1.0" encoding="UTF-8" standalone="yes" ?><Relationships xmlns="http://schemas.openxmlformats.org/package/2006/relationships"><Relationship Id="rId3" Target="../media/image12.jpeg" Type="http://schemas.openxmlformats.org/officeDocument/2006/relationships/image"/><Relationship Id="rId2" Target="../notesSlides/notesSlide7.xml" Type="http://schemas.openxmlformats.org/officeDocument/2006/relationships/notesSlide"/><Relationship Id="rId1" Target="../slideLayouts/slideLayout12.xml" Type="http://schemas.openxmlformats.org/officeDocument/2006/relationships/slideLayout"/><Relationship Id="rId5" Target="../media/image14.jpeg" Type="http://schemas.openxmlformats.org/officeDocument/2006/relationships/image"/><Relationship Id="rId4" Target="../media/image13.jpeg" Type="http://schemas.openxmlformats.org/officeDocument/2006/relationships/image"/></Relationships>
</file>

<file path=ppt/slides/_rels/slide8.xml.rels><?xml version="1.0" encoding="UTF-8" standalone="yes" ?><Relationships xmlns="http://schemas.openxmlformats.org/package/2006/relationships"><Relationship Id="rId3" Target="../media/image15.jpeg" Type="http://schemas.openxmlformats.org/officeDocument/2006/relationships/image"/><Relationship Id="rId2" Target="../notesSlides/notesSlide8.xml" Type="http://schemas.openxmlformats.org/officeDocument/2006/relationships/notesSlide"/><Relationship Id="rId1" Target="../slideLayouts/slideLayout12.xml" Type="http://schemas.openxmlformats.org/officeDocument/2006/relationships/slideLayout"/><Relationship Id="rId5" Target="../media/image17.jpeg" Type="http://schemas.openxmlformats.org/officeDocument/2006/relationships/image"/><Relationship Id="rId4" Target="../media/image16.jpeg" Type="http://schemas.openxmlformats.org/officeDocument/2006/relationships/image"/></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ean Coalition Logo_updated yellow.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59567" y="106041"/>
            <a:ext cx="3953933" cy="724163"/>
          </a:xfrm>
          <a:prstGeom prst="rect">
            <a:avLst/>
          </a:prstGeom>
        </p:spPr>
      </p:pic>
      <p:sp>
        <p:nvSpPr>
          <p:cNvPr id="6" name="TextBox 4"/>
          <p:cNvSpPr txBox="1">
            <a:spLocks noChangeArrowheads="1"/>
          </p:cNvSpPr>
          <p:nvPr/>
        </p:nvSpPr>
        <p:spPr>
          <a:xfrm>
            <a:off x="225552" y="5070350"/>
            <a:ext cx="8918448" cy="1384995"/>
          </a:xfrm>
          <a:prstGeom prst="rect">
            <a:avLst/>
          </a:prstGeom>
          <a:noFill/>
          <a:ln w="9525">
            <a:noFill/>
            <a:miter lim="800000"/>
            <a:headEnd/>
            <a:tailEnd/>
          </a:ln>
        </p:spPr>
        <p:txBody>
          <a:bodyPr wrap="square" numCol="1">
            <a:spAutoFit/>
          </a:bodyPr>
          <a:lstStyle/>
          <a:p>
            <a:r>
              <a:rPr lang="en-US" sz="2000" dirty="0">
                <a:solidFill>
                  <a:schemeClr val="bg1"/>
                </a:solidFill>
                <a:latin typeface="Arial" panose="020B0604020202020204" pitchFamily="34" charset="0"/>
                <a:cs typeface="Arial" panose="020B0604020202020204" pitchFamily="34" charset="0"/>
              </a:rPr>
              <a:t>John Sarter											Malini Kannan	</a:t>
            </a:r>
          </a:p>
          <a:p>
            <a:r>
              <a:rPr lang="en-US" sz="1600" dirty="0">
                <a:solidFill>
                  <a:schemeClr val="bg1"/>
                </a:solidFill>
                <a:latin typeface="Arial" panose="020B0604020202020204" pitchFamily="34" charset="0"/>
                <a:cs typeface="Arial" panose="020B0604020202020204" pitchFamily="34" charset="0"/>
              </a:rPr>
              <a:t>Program Manager, NBCRI								Program Engineer</a:t>
            </a:r>
          </a:p>
          <a:p>
            <a:r>
              <a:rPr lang="en-US" sz="1600" dirty="0">
                <a:solidFill>
                  <a:schemeClr val="bg1"/>
                </a:solidFill>
                <a:latin typeface="Arial" panose="020B0604020202020204" pitchFamily="34" charset="0"/>
                <a:cs typeface="Arial" panose="020B0604020202020204" pitchFamily="34" charset="0"/>
              </a:rPr>
              <a:t>Clean Coalition										Clean Coalition</a:t>
            </a:r>
          </a:p>
          <a:p>
            <a:r>
              <a:rPr lang="en-US" sz="1600" dirty="0">
                <a:solidFill>
                  <a:schemeClr val="bg1"/>
                </a:solidFill>
                <a:latin typeface="Arial" panose="020B0604020202020204" pitchFamily="34" charset="0"/>
                <a:cs typeface="Arial" panose="020B0604020202020204" pitchFamily="34" charset="0"/>
              </a:rPr>
              <a:t>415-342-7199 mobile									650-533-8039 mobile</a:t>
            </a:r>
          </a:p>
          <a:p>
            <a:r>
              <a:rPr lang="en-US" sz="1600" dirty="0">
                <a:solidFill>
                  <a:schemeClr val="bg1"/>
                </a:solidFill>
                <a:latin typeface="Arial" panose="020B0604020202020204" pitchFamily="34" charset="0"/>
                <a:cs typeface="Arial" panose="020B0604020202020204" pitchFamily="34" charset="0"/>
              </a:rPr>
              <a:t>johns@clean-coalition.org								malini@clean-coalition.org</a:t>
            </a:r>
          </a:p>
        </p:txBody>
      </p:sp>
      <p:pic>
        <p:nvPicPr>
          <p:cNvPr id="5" name="Picture 2">
            <a:extLst>
              <a:ext uri="{FF2B5EF4-FFF2-40B4-BE49-F238E27FC236}">
                <a16:creationId xmlns:a16="http://schemas.microsoft.com/office/drawing/2014/main" id="{690834A6-E01F-8C4A-A870-D691E74F5D83}"/>
              </a:ext>
            </a:extLst>
          </p:cNvPr>
          <p:cNvPicPr>
            <a:picLocks noChangeAspect="1" noChangeArrowheads="1"/>
          </p:cNvPicPr>
          <p:nvPr/>
        </p:nvPicPr>
        <p:blipFill>
          <a:blip r:embed="rId4">
            <a:extLst>
              <a:ext uri="{BEBA8EAE-BF5A-486C-A8C5-ECC9F3942E4B}">
                <a14:imgProps xmlns:a14="http://schemas.microsoft.com/office/drawing/2010/main">
                  <a14:imgLayer>
                    <a14:imgEffect>
                      <a14:brightnessContrast bright="26000"/>
                    </a14:imgEffect>
                  </a14:imgLayer>
                </a14:imgProps>
              </a:ext>
              <a:ext uri="{28A0092B-C50C-407E-A947-70E740481C1C}">
                <a14:useLocalDpi xmlns:a14="http://schemas.microsoft.com/office/drawing/2010/main"/>
              </a:ext>
            </a:extLst>
          </a:blip>
          <a:srcRect/>
          <a:stretch>
            <a:fillRect/>
          </a:stretch>
        </p:blipFill>
        <p:spPr>
          <a:xfrm>
            <a:off x="0" y="1945306"/>
            <a:ext cx="9144000" cy="31250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algn="ctr" dir="2700000" dist="35921" rotWithShape="0">
                    <a:schemeClr val="bg2"/>
                  </a:outerShdw>
                </a:effectLst>
              </a14:hiddenEffects>
            </a:ext>
          </a:extLst>
        </p:spPr>
      </p:pic>
      <p:sp>
        <p:nvSpPr>
          <p:cNvPr id="16388" name="TextBox 6"/>
          <p:cNvSpPr txBox="1">
            <a:spLocks noChangeArrowheads="1"/>
          </p:cNvSpPr>
          <p:nvPr/>
        </p:nvSpPr>
        <p:spPr>
          <a:xfrm>
            <a:off x="25400" y="1016601"/>
            <a:ext cx="9144000" cy="892552"/>
          </a:xfrm>
          <a:prstGeom prst="rect">
            <a:avLst/>
          </a:prstGeom>
          <a:noFill/>
          <a:ln w="9525">
            <a:noFill/>
            <a:miter lim="800000"/>
            <a:headEnd/>
            <a:tailEnd/>
          </a:ln>
        </p:spPr>
        <p:txBody>
          <a:bodyPr wrap="square" numCol="1">
            <a:spAutoFit/>
          </a:bodyPr>
          <a:lstStyle/>
          <a:p>
            <a:pPr algn="ctr"/>
            <a:r>
              <a:rPr lang="en-US" sz="2800" dirty="0">
                <a:latin typeface="Arial" panose="020B0604020202020204" pitchFamily="34" charset="0"/>
                <a:cs typeface="Arial" panose="020B0604020202020204" pitchFamily="34" charset="0"/>
              </a:rPr>
              <a:t>North Bay Community Resilience Initiative:</a:t>
            </a:r>
          </a:p>
          <a:p>
            <a:pPr algn="ctr"/>
            <a:r>
              <a:rPr lang="en-US" sz="2400" dirty="0">
                <a:latin typeface="Arial" panose="020B0604020202020204" pitchFamily="34" charset="0"/>
                <a:cs typeface="Arial" panose="020B0604020202020204" pitchFamily="34" charset="0"/>
              </a:rPr>
              <a:t>The path to energy resilience and sustainability</a:t>
            </a:r>
          </a:p>
        </p:txBody>
      </p:sp>
    </p:spTree>
    <p:extLst>
      <p:ext uri="{BB962C8B-B14F-4D97-AF65-F5344CB8AC3E}">
        <p14:creationId xmlns:p14="http://schemas.microsoft.com/office/powerpoint/2010/main" val="2019201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0" y="0"/>
            <a:ext cx="7315200" cy="762000"/>
          </a:xfrm>
        </p:spPr>
        <p:txBody>
          <a:bodyPr numCol="1">
            <a:noAutofit/>
          </a:bodyPr>
          <a:lstStyle/>
          <a:p>
            <a:pPr algn="l"/>
            <a:r>
              <a:rPr lang="en-US" sz="2400" b="1" dirty="0">
                <a:solidFill>
                  <a:schemeClr val="bg1"/>
                </a:solidFill>
                <a:latin typeface="Arial" charset="0"/>
                <a:cs typeface="Arial" charset="0"/>
              </a:rPr>
              <a:t>North Bay Community Resilience Initiative goals</a:t>
            </a:r>
          </a:p>
        </p:txBody>
      </p:sp>
      <p:sp>
        <p:nvSpPr>
          <p:cNvPr id="11" name="Content Placeholder 2">
            <a:extLst>
              <a:ext uri="{FF2B5EF4-FFF2-40B4-BE49-F238E27FC236}">
                <a16:creationId xmlns:a16="http://schemas.microsoft.com/office/drawing/2014/main" id="{433B0C50-4237-4274-8B3C-1565A462B574}"/>
              </a:ext>
            </a:extLst>
          </p:cNvPr>
          <p:cNvSpPr txBox="1">
            <a:spLocks/>
          </p:cNvSpPr>
          <p:nvPr/>
        </p:nvSpPr>
        <p:spPr>
          <a:xfrm>
            <a:off x="315309" y="876300"/>
            <a:ext cx="5691791" cy="5546203"/>
          </a:xfrm>
          <a:prstGeom prst="rect">
            <a:avLst/>
          </a:prstGeom>
        </p:spPr>
        <p:txBody>
          <a:bodyPr vert="horz" lIns="91440" tIns="45720" rIns="91440" bIns="45720" numCol="1" rtlCol="0">
            <a:noAutofit/>
          </a:bodyPr>
          <a:lstStyle>
            <a:lvl1pPr marL="342900" indent="-342900" algn="l" defTabSz="457200" rtl="0" eaLnBrk="1" latinLnBrk="0" hangingPunct="1">
              <a:spcBef>
                <a:spcPct val="20000"/>
              </a:spcBef>
              <a:buFontTx/>
              <a:buBlip>
                <a:blip r:embed="rId3"/>
              </a:buBlip>
              <a:defRPr sz="3200" kern="1200">
                <a:solidFill>
                  <a:schemeClr val="tx2">
                    <a:lumMod val="65000"/>
                    <a:lumOff val="35000"/>
                  </a:schemeClr>
                </a:solidFill>
                <a:latin typeface="+mn-lt"/>
                <a:ea typeface="+mn-ea"/>
                <a:cs typeface="+mn-cs"/>
              </a:defRPr>
            </a:lvl1pPr>
            <a:lvl2pPr marL="742950" indent="-285750" algn="l" defTabSz="457200" rtl="0" eaLnBrk="1" latinLnBrk="0" hangingPunct="1">
              <a:spcBef>
                <a:spcPct val="20000"/>
              </a:spcBef>
              <a:buFontTx/>
              <a:buBlip>
                <a:blip r:embed="rId3"/>
              </a:buBlip>
              <a:defRPr sz="2800" kern="1200">
                <a:solidFill>
                  <a:schemeClr val="tx2">
                    <a:lumMod val="65000"/>
                    <a:lumOff val="35000"/>
                  </a:schemeClr>
                </a:solidFill>
                <a:latin typeface="+mn-lt"/>
                <a:ea typeface="+mn-ea"/>
                <a:cs typeface="+mn-cs"/>
              </a:defRPr>
            </a:lvl2pPr>
            <a:lvl3pPr marL="1143000" indent="-228600" algn="l" defTabSz="457200" rtl="0" eaLnBrk="1" latinLnBrk="0" hangingPunct="1">
              <a:spcBef>
                <a:spcPct val="20000"/>
              </a:spcBef>
              <a:buFontTx/>
              <a:buBlip>
                <a:blip r:embed="rId3"/>
              </a:buBlip>
              <a:defRPr sz="2400" kern="1200">
                <a:solidFill>
                  <a:schemeClr val="tx2">
                    <a:lumMod val="65000"/>
                    <a:lumOff val="35000"/>
                  </a:schemeClr>
                </a:solidFill>
                <a:latin typeface="+mn-lt"/>
                <a:ea typeface="+mn-ea"/>
                <a:cs typeface="+mn-cs"/>
              </a:defRPr>
            </a:lvl3pPr>
            <a:lvl4pPr marL="1600200" indent="-228600" algn="l" defTabSz="457200" rtl="0" eaLnBrk="1" latinLnBrk="0" hangingPunct="1">
              <a:spcBef>
                <a:spcPct val="20000"/>
              </a:spcBef>
              <a:buFontTx/>
              <a:buBlip>
                <a:blip r:embed="rId3"/>
              </a:buBlip>
              <a:defRPr sz="2000" kern="1200">
                <a:solidFill>
                  <a:schemeClr val="tx2">
                    <a:lumMod val="65000"/>
                    <a:lumOff val="35000"/>
                  </a:schemeClr>
                </a:solidFill>
                <a:latin typeface="+mn-lt"/>
                <a:ea typeface="+mn-ea"/>
                <a:cs typeface="+mn-cs"/>
              </a:defRPr>
            </a:lvl4pPr>
            <a:lvl5pPr marL="2057400" indent="-228600" algn="l" defTabSz="457200" rtl="0" eaLnBrk="1" latinLnBrk="0" hangingPunct="1">
              <a:spcBef>
                <a:spcPct val="20000"/>
              </a:spcBef>
              <a:buFontTx/>
              <a:buBlip>
                <a:blip r:embed="rId3"/>
              </a:buBlip>
              <a:defRPr sz="2000" kern="1200">
                <a:solidFill>
                  <a:schemeClr val="tx2">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buFont typeface="Arial" panose="020B0604020202020204" pitchFamily="34" charset="0"/>
              <a:buChar char="•"/>
            </a:pPr>
            <a:r>
              <a:rPr lang="en-US" sz="1800" b="1" dirty="0">
                <a:solidFill>
                  <a:srgbClr val="000000"/>
                </a:solidFill>
                <a:latin typeface="Arial" panose="020B0604020202020204" pitchFamily="34" charset="0"/>
                <a:cs typeface="Arial" panose="020B0604020202020204" pitchFamily="34" charset="0"/>
              </a:rPr>
              <a:t>Goal 1: </a:t>
            </a:r>
            <a:r>
              <a:rPr lang="en-US" sz="1800" dirty="0">
                <a:solidFill>
                  <a:srgbClr val="000000"/>
                </a:solidFill>
                <a:latin typeface="Arial" panose="020B0604020202020204" pitchFamily="34" charset="0"/>
                <a:cs typeface="Arial" panose="020B0604020202020204" pitchFamily="34" charset="0"/>
              </a:rPr>
              <a:t>Track, promote, and publicize cutting-edge resilience-related energy efficiency and electrification incentives and policy advancements by government agencies.</a:t>
            </a:r>
          </a:p>
          <a:p>
            <a:pPr>
              <a:spcBef>
                <a:spcPts val="0"/>
              </a:spcBef>
              <a:buFont typeface="Arial" panose="020B0604020202020204" pitchFamily="34" charset="0"/>
              <a:buChar char="•"/>
            </a:pPr>
            <a:endParaRPr lang="en-US" sz="1800" dirty="0">
              <a:solidFill>
                <a:srgbClr val="000000"/>
              </a:solidFill>
              <a:latin typeface="Arial" panose="020B0604020202020204" pitchFamily="34" charset="0"/>
              <a:cs typeface="Arial" panose="020B0604020202020204" pitchFamily="34" charset="0"/>
            </a:endParaRPr>
          </a:p>
          <a:p>
            <a:pPr>
              <a:spcBef>
                <a:spcPts val="0"/>
              </a:spcBef>
              <a:buFont typeface="Arial" panose="020B0604020202020204" pitchFamily="34" charset="0"/>
              <a:buChar char="•"/>
            </a:pPr>
            <a:r>
              <a:rPr lang="en-US" sz="1800" b="1" dirty="0">
                <a:solidFill>
                  <a:srgbClr val="000000"/>
                </a:solidFill>
                <a:latin typeface="Arial" panose="020B0604020202020204" pitchFamily="34" charset="0"/>
                <a:cs typeface="Arial" panose="020B0604020202020204" pitchFamily="34" charset="0"/>
              </a:rPr>
              <a:t>Goal 2: </a:t>
            </a:r>
            <a:r>
              <a:rPr lang="en-US" sz="1800" dirty="0">
                <a:solidFill>
                  <a:srgbClr val="000000"/>
                </a:solidFill>
                <a:latin typeface="Arial" panose="020B0604020202020204" pitchFamily="34" charset="0"/>
                <a:cs typeface="Arial" panose="020B0604020202020204" pitchFamily="34" charset="0"/>
              </a:rPr>
              <a:t>Procure and develop a database of model structures with “Community Microgrid</a:t>
            </a:r>
            <a:r>
              <a:rPr lang="en-US" sz="1800" dirty="0">
                <a:solidFill>
                  <a:schemeClr val="tx1"/>
                </a:solidFill>
                <a:latin typeface="Arial" panose="020B0604020202020204" pitchFamily="34" charset="0"/>
                <a:cs typeface="Arial" panose="020B0604020202020204" pitchFamily="34" charset="0"/>
              </a:rPr>
              <a:t>–</a:t>
            </a:r>
            <a:r>
              <a:rPr lang="en-US" sz="1800" dirty="0">
                <a:solidFill>
                  <a:srgbClr val="000000"/>
                </a:solidFill>
                <a:latin typeface="Arial" panose="020B0604020202020204" pitchFamily="34" charset="0"/>
                <a:cs typeface="Arial" panose="020B0604020202020204" pitchFamily="34" charset="0"/>
              </a:rPr>
              <a:t>ready” designs: new and retrofit residential, commercial, and municipal.</a:t>
            </a:r>
          </a:p>
          <a:p>
            <a:pPr>
              <a:spcBef>
                <a:spcPts val="0"/>
              </a:spcBef>
              <a:buFont typeface="Arial" panose="020B0604020202020204" pitchFamily="34" charset="0"/>
              <a:buChar char="•"/>
            </a:pPr>
            <a:endParaRPr lang="en-US" sz="1800" dirty="0">
              <a:solidFill>
                <a:srgbClr val="000000"/>
              </a:solidFill>
              <a:latin typeface="Arial" panose="020B0604020202020204" pitchFamily="34" charset="0"/>
              <a:cs typeface="Arial" panose="020B0604020202020204" pitchFamily="34" charset="0"/>
            </a:endParaRPr>
          </a:p>
          <a:p>
            <a:pPr>
              <a:spcBef>
                <a:spcPts val="0"/>
              </a:spcBef>
              <a:buFont typeface="Arial" panose="020B0604020202020204" pitchFamily="34" charset="0"/>
              <a:buChar char="•"/>
            </a:pPr>
            <a:r>
              <a:rPr lang="en-US" sz="1800" b="1" dirty="0">
                <a:solidFill>
                  <a:srgbClr val="000000"/>
                </a:solidFill>
                <a:latin typeface="Arial" panose="020B0604020202020204" pitchFamily="34" charset="0"/>
                <a:cs typeface="Arial" panose="020B0604020202020204" pitchFamily="34" charset="0"/>
              </a:rPr>
              <a:t>Goal 3: </a:t>
            </a:r>
            <a:r>
              <a:rPr lang="en-US" sz="1800" dirty="0">
                <a:solidFill>
                  <a:srgbClr val="000000"/>
                </a:solidFill>
                <a:latin typeface="Arial" panose="020B0604020202020204" pitchFamily="34" charset="0"/>
                <a:cs typeface="Arial" panose="020B0604020202020204" pitchFamily="34" charset="0"/>
              </a:rPr>
              <a:t>Develop Community Microgrid roadmap and stage pilot projects beginning with critical-facility microgrids such as fire stations, hospitals, and emergency shelters.</a:t>
            </a:r>
          </a:p>
          <a:p>
            <a:pPr>
              <a:spcBef>
                <a:spcPts val="0"/>
              </a:spcBef>
              <a:buFont typeface="Arial" panose="020B0604020202020204" pitchFamily="34" charset="0"/>
              <a:buChar char="•"/>
            </a:pPr>
            <a:endParaRPr lang="en-US" sz="1800" dirty="0">
              <a:solidFill>
                <a:srgbClr val="000000"/>
              </a:solidFill>
              <a:latin typeface="Arial" panose="020B0604020202020204" pitchFamily="34" charset="0"/>
              <a:cs typeface="Arial" panose="020B0604020202020204" pitchFamily="34" charset="0"/>
            </a:endParaRPr>
          </a:p>
          <a:p>
            <a:pPr>
              <a:spcBef>
                <a:spcPts val="0"/>
              </a:spcBef>
              <a:buFont typeface="Arial" panose="020B0604020202020204" pitchFamily="34" charset="0"/>
              <a:buChar char="•"/>
            </a:pPr>
            <a:r>
              <a:rPr lang="en-US" sz="1800" dirty="0">
                <a:solidFill>
                  <a:srgbClr val="000000"/>
                </a:solidFill>
                <a:latin typeface="Arial" panose="020B0604020202020204" pitchFamily="34" charset="0"/>
                <a:cs typeface="Arial" panose="020B0604020202020204" pitchFamily="34" charset="0"/>
              </a:rPr>
              <a:t>Position these pilots in areas that are conducive to expansion into Community Microgrids, ideally at preinstalled interconnection hub (PIH) locations identified by PG&amp;E.</a:t>
            </a:r>
          </a:p>
          <a:p>
            <a:pPr>
              <a:spcBef>
                <a:spcPts val="0"/>
              </a:spcBef>
              <a:buFont typeface="Arial" panose="020B0604020202020204" pitchFamily="34" charset="0"/>
              <a:buChar char="•"/>
            </a:pPr>
            <a:endParaRPr lang="en-US" sz="2400" dirty="0">
              <a:solidFill>
                <a:srgbClr val="000000"/>
              </a:solidFill>
              <a:latin typeface="Arial" panose="020B0604020202020204" pitchFamily="34" charset="0"/>
              <a:cs typeface="Arial" panose="020B0604020202020204" pitchFamily="34" charset="0"/>
            </a:endParaRPr>
          </a:p>
          <a:p>
            <a:pPr marL="0" indent="0" algn="ctr">
              <a:spcBef>
                <a:spcPts val="0"/>
              </a:spcBef>
              <a:buNone/>
            </a:pPr>
            <a:endParaRPr lang="en-US" sz="1000" b="1" dirty="0">
              <a:solidFill>
                <a:srgbClr val="000000"/>
              </a:solidFill>
              <a:cs typeface="Arial"/>
            </a:endParaRPr>
          </a:p>
        </p:txBody>
      </p:sp>
      <p:pic>
        <p:nvPicPr>
          <p:cNvPr id="4" name="Picture 3">
            <a:extLst>
              <a:ext uri="{FF2B5EF4-FFF2-40B4-BE49-F238E27FC236}">
                <a16:creationId xmlns:a16="http://schemas.microsoft.com/office/drawing/2014/main" id="{DA3E5827-9BAA-8E47-8C35-3D452B6AD60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53149" y="1057191"/>
            <a:ext cx="2902857" cy="2844800"/>
          </a:xfrm>
          <a:prstGeom prst="rect">
            <a:avLst/>
          </a:prstGeom>
        </p:spPr>
      </p:pic>
      <p:pic>
        <p:nvPicPr>
          <p:cNvPr id="5" name="Picture 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153150" y="4197182"/>
            <a:ext cx="2902857" cy="1951845"/>
          </a:xfrm>
          <a:prstGeom prst="rect">
            <a:avLst/>
          </a:prstGeom>
        </p:spPr>
      </p:pic>
    </p:spTree>
    <p:extLst>
      <p:ext uri="{BB962C8B-B14F-4D97-AF65-F5344CB8AC3E}">
        <p14:creationId xmlns:p14="http://schemas.microsoft.com/office/powerpoint/2010/main" val="2077662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0" y="0"/>
            <a:ext cx="7315200" cy="762000"/>
          </a:xfrm>
        </p:spPr>
        <p:txBody>
          <a:bodyPr numCol="1">
            <a:normAutofit/>
          </a:bodyPr>
          <a:lstStyle/>
          <a:p>
            <a:pPr algn="l"/>
            <a:r>
              <a:rPr lang="en-US" sz="2400" b="1" dirty="0">
                <a:solidFill>
                  <a:schemeClr val="bg1"/>
                </a:solidFill>
                <a:latin typeface="Arial" charset="0"/>
                <a:cs typeface="Arial" charset="0"/>
              </a:rPr>
              <a:t>North Bay Community Resilience Initiative Team</a:t>
            </a:r>
          </a:p>
        </p:txBody>
      </p:sp>
      <p:sp>
        <p:nvSpPr>
          <p:cNvPr id="34819" name="TextBox 2"/>
          <p:cNvSpPr txBox="1">
            <a:spLocks noChangeArrowheads="1"/>
          </p:cNvSpPr>
          <p:nvPr/>
        </p:nvSpPr>
        <p:spPr>
          <a:xfrm>
            <a:off x="1928813" y="2947988"/>
            <a:ext cx="184666" cy="338554"/>
          </a:xfrm>
          <a:prstGeom prst="rect">
            <a:avLst/>
          </a:prstGeom>
          <a:noFill/>
          <a:ln w="9525">
            <a:noFill/>
            <a:miter lim="800000"/>
            <a:headEnd/>
            <a:tailEnd/>
          </a:ln>
        </p:spPr>
        <p:txBody>
          <a:bodyPr wrap="none" numCol="1">
            <a:spAutoFit/>
          </a:bodyPr>
          <a:lstStyle/>
          <a:p>
            <a:pPr defTabSz="457200"/>
            <a:endParaRPr lang="en-US" sz="1600">
              <a:solidFill>
                <a:prstClr val="black"/>
              </a:solidFill>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43054" y="880747"/>
            <a:ext cx="1279875" cy="1279875"/>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43054" y="3633224"/>
            <a:ext cx="2080425" cy="1040213"/>
          </a:xfrm>
          <a:prstGeom prst="rect">
            <a:avLst/>
          </a:prstGeom>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90656" y="4917032"/>
            <a:ext cx="1356247" cy="1356247"/>
          </a:xfrm>
          <a:prstGeom prst="rect">
            <a:avLst/>
          </a:prstGeom>
        </p:spPr>
      </p:pic>
      <p:pic>
        <p:nvPicPr>
          <p:cNvPr id="7" name="Picture 6"/>
          <p:cNvPicPr>
            <a:picLocks noChangeAspect="1"/>
          </p:cNvPicPr>
          <p:nvPr/>
        </p:nvPicPr>
        <p:blipFill>
          <a:blip r:embed="rId6"/>
          <a:stretch>
            <a:fillRect/>
          </a:stretch>
        </p:blipFill>
        <p:spPr>
          <a:xfrm>
            <a:off x="6473801" y="2357141"/>
            <a:ext cx="2158232" cy="1032488"/>
          </a:xfrm>
          <a:prstGeom prst="rect">
            <a:avLst/>
          </a:prstGeom>
        </p:spPr>
      </p:pic>
      <p:pic>
        <p:nvPicPr>
          <p:cNvPr id="9" name="Picture 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14459" y="5067947"/>
            <a:ext cx="2542914" cy="1049225"/>
          </a:xfrm>
          <a:prstGeom prst="rect">
            <a:avLst/>
          </a:prstGeom>
        </p:spPr>
      </p:pic>
      <p:pic>
        <p:nvPicPr>
          <p:cNvPr id="11" name="Picture 1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240045" y="3544902"/>
            <a:ext cx="1695368" cy="905079"/>
          </a:xfrm>
          <a:prstGeom prst="rect">
            <a:avLst/>
          </a:prstGeom>
        </p:spPr>
      </p:pic>
      <p:grpSp>
        <p:nvGrpSpPr>
          <p:cNvPr id="13" name="Group 12">
            <a:extLst>
              <a:ext uri="{FF2B5EF4-FFF2-40B4-BE49-F238E27FC236}">
                <a16:creationId xmlns:a16="http://schemas.microsoft.com/office/drawing/2014/main" id="{745B1217-D472-5F45-9F42-BD1C28DED369}"/>
              </a:ext>
            </a:extLst>
          </p:cNvPr>
          <p:cNvGrpSpPr/>
          <p:nvPr/>
        </p:nvGrpSpPr>
        <p:grpSpPr>
          <a:xfrm>
            <a:off x="5252673" y="3113569"/>
            <a:ext cx="1202776" cy="1099087"/>
            <a:chOff x="6625970" y="4923923"/>
            <a:chExt cx="1747952" cy="1510557"/>
          </a:xfrm>
        </p:grpSpPr>
        <p:pic>
          <p:nvPicPr>
            <p:cNvPr id="2" name="Picture 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049123" y="4923923"/>
              <a:ext cx="1069710" cy="841392"/>
            </a:xfrm>
            <a:prstGeom prst="rect">
              <a:avLst/>
            </a:prstGeom>
          </p:spPr>
        </p:pic>
        <p:sp>
          <p:nvSpPr>
            <p:cNvPr id="10" name="TextBox 9"/>
            <p:cNvSpPr txBox="1"/>
            <p:nvPr/>
          </p:nvSpPr>
          <p:spPr>
            <a:xfrm>
              <a:off x="6625970" y="5788149"/>
              <a:ext cx="1747952" cy="646331"/>
            </a:xfrm>
            <a:prstGeom prst="rect">
              <a:avLst/>
            </a:prstGeom>
            <a:noFill/>
          </p:spPr>
          <p:txBody>
            <a:bodyPr wrap="square" numCol="1" rtlCol="0">
              <a:spAutoFit/>
            </a:bodyPr>
            <a:lstStyle/>
            <a:p>
              <a:pPr algn="ctr" defTabSz="457200"/>
              <a:r>
                <a:rPr lang="en-US" dirty="0">
                  <a:solidFill>
                    <a:prstClr val="black"/>
                  </a:solidFill>
                </a:rPr>
                <a:t>Stone Edge Farm Microgrid</a:t>
              </a:r>
            </a:p>
          </p:txBody>
        </p:sp>
      </p:grpSp>
      <p:pic>
        <p:nvPicPr>
          <p:cNvPr id="16" name="Picture 15"/>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7340091" y="4912012"/>
            <a:ext cx="1659319" cy="1356247"/>
          </a:xfrm>
          <a:prstGeom prst="rect">
            <a:avLst/>
          </a:prstGeom>
        </p:spPr>
      </p:pic>
      <p:pic>
        <p:nvPicPr>
          <p:cNvPr id="15" name="Picture 14"/>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2921162" y="4663796"/>
            <a:ext cx="2622377" cy="1609483"/>
          </a:xfrm>
          <a:prstGeom prst="rect">
            <a:avLst/>
          </a:prstGeom>
        </p:spPr>
      </p:pic>
      <p:pic>
        <p:nvPicPr>
          <p:cNvPr id="12" name="Picture 11"/>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21489" y="1098352"/>
            <a:ext cx="2983979" cy="782542"/>
          </a:xfrm>
          <a:prstGeom prst="rect">
            <a:avLst/>
          </a:prstGeom>
        </p:spPr>
      </p:pic>
      <p:pic>
        <p:nvPicPr>
          <p:cNvPr id="18" name="Picture 17"/>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605071" y="917194"/>
            <a:ext cx="1438380" cy="1169592"/>
          </a:xfrm>
          <a:prstGeom prst="rect">
            <a:avLst/>
          </a:prstGeom>
        </p:spPr>
      </p:pic>
      <p:pic>
        <p:nvPicPr>
          <p:cNvPr id="19" name="Picture 18"/>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42885" y="2530245"/>
            <a:ext cx="3664471" cy="687805"/>
          </a:xfrm>
          <a:prstGeom prst="rect">
            <a:avLst/>
          </a:prstGeom>
        </p:spPr>
      </p:pic>
      <p:pic>
        <p:nvPicPr>
          <p:cNvPr id="20" name="Picture 19"/>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202939" y="3592630"/>
            <a:ext cx="2362200" cy="809625"/>
          </a:xfrm>
          <a:prstGeom prst="rect">
            <a:avLst/>
          </a:prstGeom>
        </p:spPr>
      </p:pic>
    </p:spTree>
    <p:extLst>
      <p:ext uri="{BB962C8B-B14F-4D97-AF65-F5344CB8AC3E}">
        <p14:creationId xmlns:p14="http://schemas.microsoft.com/office/powerpoint/2010/main" val="1559907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0" y="0"/>
            <a:ext cx="7315200" cy="762000"/>
          </a:xfrm>
        </p:spPr>
        <p:txBody>
          <a:bodyPr numCol="1">
            <a:noAutofit/>
          </a:bodyPr>
          <a:lstStyle/>
          <a:p>
            <a:pPr algn="l"/>
            <a:r>
              <a:rPr lang="en-US" sz="2400" b="1" dirty="0">
                <a:solidFill>
                  <a:schemeClr val="bg1"/>
                </a:solidFill>
                <a:latin typeface="Arial" charset="0"/>
                <a:cs typeface="Arial" charset="0"/>
              </a:rPr>
              <a:t>Goal 1: Support Advanced Energy Rebuild (AER) for Homes</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34199" y="2411898"/>
            <a:ext cx="1208868" cy="1208868"/>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73117" y="1452573"/>
            <a:ext cx="2165516" cy="682052"/>
          </a:xfrm>
          <a:prstGeom prst="rect">
            <a:avLst/>
          </a:prstGeom>
        </p:spPr>
      </p:pic>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54787" y="3898039"/>
            <a:ext cx="2002176" cy="1068870"/>
          </a:xfrm>
          <a:prstGeom prst="rect">
            <a:avLst/>
          </a:prstGeom>
        </p:spPr>
      </p:pic>
      <p:sp>
        <p:nvSpPr>
          <p:cNvPr id="9" name="Content Placeholder 2"/>
          <p:cNvSpPr txBox="1">
            <a:spLocks/>
          </p:cNvSpPr>
          <p:nvPr/>
        </p:nvSpPr>
        <p:spPr>
          <a:xfrm>
            <a:off x="-49853" y="761999"/>
            <a:ext cx="6104640" cy="55991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FontTx/>
              <a:buBlip>
                <a:blip r:embed="rId6"/>
              </a:buBlip>
              <a:defRPr sz="3200">
                <a:solidFill>
                  <a:schemeClr val="tx2">
                    <a:lumMod val="65000"/>
                    <a:lumOff val="35000"/>
                  </a:schemeClr>
                </a:solidFill>
                <a:latin typeface="+mn-lt"/>
                <a:ea typeface="+mn-ea"/>
                <a:cs typeface="+mn-cs"/>
              </a:defRPr>
            </a:lvl1pPr>
            <a:lvl2pPr marL="742950" indent="-285750" algn="l" rtl="0" eaLnBrk="0" fontAlgn="base" hangingPunct="0">
              <a:spcBef>
                <a:spcPct val="20000"/>
              </a:spcBef>
              <a:spcAft>
                <a:spcPct val="0"/>
              </a:spcAft>
              <a:buClr>
                <a:srgbClr val="33CC33"/>
              </a:buClr>
              <a:buFontTx/>
              <a:buBlip>
                <a:blip r:embed="rId6"/>
              </a:buBlip>
              <a:defRPr sz="2800">
                <a:solidFill>
                  <a:schemeClr val="tx2">
                    <a:lumMod val="65000"/>
                    <a:lumOff val="35000"/>
                  </a:schemeClr>
                </a:solidFill>
                <a:latin typeface="+mn-lt"/>
                <a:ea typeface="+mn-ea"/>
                <a:cs typeface="+mn-cs"/>
              </a:defRPr>
            </a:lvl2pPr>
            <a:lvl3pPr marL="1143000" indent="-228600" algn="l" rtl="0" eaLnBrk="0" fontAlgn="base" hangingPunct="0">
              <a:spcBef>
                <a:spcPct val="20000"/>
              </a:spcBef>
              <a:spcAft>
                <a:spcPct val="0"/>
              </a:spcAft>
              <a:buClr>
                <a:srgbClr val="66FF33"/>
              </a:buClr>
              <a:buFontTx/>
              <a:buBlip>
                <a:blip r:embed="rId6"/>
              </a:buBlip>
              <a:defRPr sz="2400">
                <a:solidFill>
                  <a:schemeClr val="tx2">
                    <a:lumMod val="65000"/>
                    <a:lumOff val="35000"/>
                  </a:schemeClr>
                </a:solidFill>
                <a:latin typeface="+mn-lt"/>
                <a:ea typeface="+mn-ea"/>
                <a:cs typeface="+mn-cs"/>
              </a:defRPr>
            </a:lvl3pPr>
            <a:lvl4pPr marL="1600200" indent="-228600" algn="l" rtl="0" eaLnBrk="0" fontAlgn="base" hangingPunct="0">
              <a:spcBef>
                <a:spcPct val="20000"/>
              </a:spcBef>
              <a:spcAft>
                <a:spcPct val="0"/>
              </a:spcAft>
              <a:buFontTx/>
              <a:buBlip>
                <a:blip r:embed="rId6"/>
              </a:buBlip>
              <a:defRPr sz="2000">
                <a:solidFill>
                  <a:schemeClr val="tx2">
                    <a:lumMod val="65000"/>
                    <a:lumOff val="35000"/>
                  </a:schemeClr>
                </a:solidFill>
                <a:latin typeface="+mn-lt"/>
                <a:ea typeface="+mn-ea"/>
                <a:cs typeface="+mn-cs"/>
              </a:defRPr>
            </a:lvl4pPr>
            <a:lvl5pPr marL="2057400" indent="-228600" algn="l" rtl="0" eaLnBrk="0" fontAlgn="base" hangingPunct="0">
              <a:spcBef>
                <a:spcPct val="20000"/>
              </a:spcBef>
              <a:spcAft>
                <a:spcPct val="0"/>
              </a:spcAft>
              <a:buFontTx/>
              <a:buBlip>
                <a:blip r:embed="rId6"/>
              </a:buBlip>
              <a:defRPr sz="2000">
                <a:solidFill>
                  <a:schemeClr val="tx2">
                    <a:lumMod val="65000"/>
                    <a:lumOff val="35000"/>
                  </a:schemeClr>
                </a:solidFill>
                <a:latin typeface="+mn-lt"/>
                <a:ea typeface="+mn-ea"/>
                <a:cs typeface="+mn-cs"/>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57200" lvl="1" indent="0" algn="ctr">
              <a:buNone/>
            </a:pPr>
            <a:r>
              <a:rPr lang="en-US" sz="2400" dirty="0">
                <a:solidFill>
                  <a:schemeClr val="tx1"/>
                </a:solidFill>
                <a:latin typeface="Arial" charset="0"/>
                <a:ea typeface="Arial" charset="0"/>
                <a:cs typeface="Arial" charset="0"/>
              </a:rPr>
              <a:t>Support for rebuilding with resilience, efficiency, and electrification</a:t>
            </a:r>
          </a:p>
          <a:p>
            <a:pPr lvl="1">
              <a:buClr>
                <a:schemeClr val="tx1"/>
              </a:buClr>
              <a:buFont typeface="Arial" charset="0"/>
              <a:buChar char="•"/>
            </a:pPr>
            <a:endParaRPr lang="en-US" sz="1000" dirty="0">
              <a:solidFill>
                <a:schemeClr val="tx1"/>
              </a:solidFill>
              <a:latin typeface="Arial" charset="0"/>
              <a:ea typeface="Arial" charset="0"/>
              <a:cs typeface="Arial" charset="0"/>
            </a:endParaRPr>
          </a:p>
          <a:p>
            <a:pPr lvl="1">
              <a:buClr>
                <a:schemeClr val="tx1"/>
              </a:buClr>
              <a:buFont typeface="Arial" charset="0"/>
              <a:buChar char="•"/>
            </a:pPr>
            <a:r>
              <a:rPr lang="en-US" sz="1600" dirty="0">
                <a:solidFill>
                  <a:schemeClr val="tx1"/>
                </a:solidFill>
                <a:latin typeface="Arial" charset="0"/>
                <a:ea typeface="Arial" charset="0"/>
                <a:cs typeface="Arial" charset="0"/>
              </a:rPr>
              <a:t>Sonoma Clean Power (SCP), Pacific Gas and Electric Company (PG&amp;E), and Bay Area Air Quality Management District have joined efforts to help homeowners affected by the firestorms to rebuild energy-efficient, sustainable homes.</a:t>
            </a:r>
          </a:p>
          <a:p>
            <a:pPr lvl="1">
              <a:buClr>
                <a:schemeClr val="tx1"/>
              </a:buClr>
              <a:buFont typeface="Arial" charset="0"/>
              <a:buChar char="•"/>
            </a:pPr>
            <a:endParaRPr lang="en-US" sz="800" dirty="0">
              <a:solidFill>
                <a:schemeClr val="tx1"/>
              </a:solidFill>
              <a:latin typeface="Arial" charset="0"/>
              <a:ea typeface="Arial" charset="0"/>
              <a:cs typeface="Arial" charset="0"/>
            </a:endParaRPr>
          </a:p>
          <a:p>
            <a:pPr lvl="1">
              <a:buClr>
                <a:schemeClr val="tx1"/>
              </a:buClr>
              <a:buFont typeface="Arial" charset="0"/>
              <a:buChar char="•"/>
            </a:pPr>
            <a:r>
              <a:rPr lang="en-US" sz="1600" dirty="0">
                <a:solidFill>
                  <a:schemeClr val="tx1"/>
                </a:solidFill>
                <a:latin typeface="Arial" charset="0"/>
                <a:ea typeface="Arial" charset="0"/>
                <a:cs typeface="Arial" charset="0"/>
              </a:rPr>
              <a:t>The program is an enhancement to PG&amp;E’s long-standing California Advanced Homes Program, and offers two incentive packages tailored to Sonoma and Mendocino Counties.</a:t>
            </a:r>
          </a:p>
          <a:p>
            <a:pPr lvl="1">
              <a:buClr>
                <a:schemeClr val="tx1"/>
              </a:buClr>
              <a:buFont typeface="Arial" charset="0"/>
              <a:buChar char="•"/>
            </a:pPr>
            <a:endParaRPr lang="en-US" sz="800" dirty="0">
              <a:solidFill>
                <a:schemeClr val="tx1"/>
              </a:solidFill>
              <a:latin typeface="Arial" charset="0"/>
              <a:ea typeface="Arial" charset="0"/>
              <a:cs typeface="Arial" charset="0"/>
            </a:endParaRPr>
          </a:p>
          <a:p>
            <a:pPr lvl="1">
              <a:buClr>
                <a:schemeClr val="tx1"/>
              </a:buClr>
              <a:buFont typeface="Arial" charset="0"/>
              <a:buChar char="•"/>
            </a:pPr>
            <a:r>
              <a:rPr lang="en-US" sz="1600" dirty="0">
                <a:solidFill>
                  <a:schemeClr val="tx1"/>
                </a:solidFill>
                <a:latin typeface="Arial" charset="0"/>
                <a:ea typeface="Arial" charset="0"/>
                <a:cs typeface="Arial" charset="0"/>
              </a:rPr>
              <a:t>Each package has a flexible performance pathway or a simple prescriptive menu. </a:t>
            </a:r>
          </a:p>
          <a:p>
            <a:pPr lvl="1">
              <a:buClr>
                <a:schemeClr val="tx1"/>
              </a:buClr>
              <a:buFont typeface="Arial" charset="0"/>
              <a:buChar char="•"/>
            </a:pPr>
            <a:endParaRPr lang="en-US" sz="800" dirty="0">
              <a:solidFill>
                <a:schemeClr val="tx1"/>
              </a:solidFill>
              <a:latin typeface="Arial" charset="0"/>
              <a:ea typeface="Arial" charset="0"/>
              <a:cs typeface="Arial" charset="0"/>
            </a:endParaRPr>
          </a:p>
          <a:p>
            <a:pPr lvl="1">
              <a:buClr>
                <a:schemeClr val="tx1"/>
              </a:buClr>
              <a:buFont typeface="Arial" charset="0"/>
              <a:buChar char="•"/>
            </a:pPr>
            <a:r>
              <a:rPr lang="en-US" sz="1600" dirty="0">
                <a:solidFill>
                  <a:schemeClr val="tx1"/>
                </a:solidFill>
                <a:latin typeface="Arial" charset="0"/>
                <a:ea typeface="Arial" charset="0"/>
                <a:cs typeface="Arial" charset="0"/>
              </a:rPr>
              <a:t>MCE has a similar program for the Napa rebuilding efforts.</a:t>
            </a:r>
          </a:p>
          <a:p>
            <a:pPr lvl="1">
              <a:buClr>
                <a:schemeClr val="tx1"/>
              </a:buClr>
              <a:buFont typeface="Arial" charset="0"/>
              <a:buChar char="•"/>
            </a:pPr>
            <a:endParaRPr lang="en-US" sz="800" dirty="0">
              <a:solidFill>
                <a:schemeClr val="tx1"/>
              </a:solidFill>
              <a:latin typeface="Arial" charset="0"/>
              <a:ea typeface="Arial" charset="0"/>
              <a:cs typeface="Arial" charset="0"/>
            </a:endParaRPr>
          </a:p>
          <a:p>
            <a:pPr lvl="1">
              <a:buClr>
                <a:schemeClr val="tx1"/>
              </a:buClr>
              <a:buFont typeface="Arial" charset="0"/>
              <a:buChar char="•"/>
            </a:pPr>
            <a:r>
              <a:rPr lang="en-US" sz="1600" dirty="0">
                <a:solidFill>
                  <a:schemeClr val="tx1"/>
                </a:solidFill>
                <a:latin typeface="Arial" charset="0"/>
                <a:ea typeface="Arial" charset="0"/>
                <a:cs typeface="Arial" charset="0"/>
              </a:rPr>
              <a:t>The Clean Coalition is helping to reduce barriers to adoption of these programs</a:t>
            </a:r>
          </a:p>
          <a:p>
            <a:pPr marL="457200" lvl="1" indent="0">
              <a:buClr>
                <a:schemeClr val="tx1"/>
              </a:buClr>
              <a:buNone/>
            </a:pPr>
            <a:endParaRPr lang="en-US" sz="1000" dirty="0">
              <a:solidFill>
                <a:schemeClr val="tx1"/>
              </a:solidFill>
              <a:latin typeface="Arial" charset="0"/>
              <a:ea typeface="Arial" charset="0"/>
              <a:cs typeface="Arial" charset="0"/>
            </a:endParaRPr>
          </a:p>
        </p:txBody>
      </p:sp>
      <p:pic>
        <p:nvPicPr>
          <p:cNvPr id="2" name="Picture 1"/>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190275" y="5170404"/>
            <a:ext cx="1552792" cy="1190791"/>
          </a:xfrm>
          <a:prstGeom prst="rect">
            <a:avLst/>
          </a:prstGeom>
        </p:spPr>
      </p:pic>
    </p:spTree>
    <p:extLst>
      <p:ext uri="{BB962C8B-B14F-4D97-AF65-F5344CB8AC3E}">
        <p14:creationId xmlns:p14="http://schemas.microsoft.com/office/powerpoint/2010/main" val="1111793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0" y="0"/>
            <a:ext cx="7315200" cy="762000"/>
          </a:xfrm>
        </p:spPr>
        <p:txBody>
          <a:bodyPr numCol="1">
            <a:normAutofit/>
          </a:bodyPr>
          <a:lstStyle/>
          <a:p>
            <a:pPr algn="l"/>
            <a:r>
              <a:rPr lang="en-US" sz="2400" b="1" dirty="0">
                <a:solidFill>
                  <a:schemeClr val="bg1"/>
                </a:solidFill>
                <a:latin typeface="Arial" charset="0"/>
                <a:cs typeface="Arial" charset="0"/>
              </a:rPr>
              <a:t>SCP Advanced Energy Rebuild for Homes</a:t>
            </a:r>
          </a:p>
        </p:txBody>
      </p:sp>
      <p:pic>
        <p:nvPicPr>
          <p:cNvPr id="13" name="Picture 1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89601" y="850899"/>
            <a:ext cx="5964799" cy="5537201"/>
          </a:xfrm>
          <a:prstGeom prst="rect">
            <a:avLst/>
          </a:prstGeom>
        </p:spPr>
      </p:pic>
    </p:spTree>
    <p:extLst>
      <p:ext uri="{BB962C8B-B14F-4D97-AF65-F5344CB8AC3E}">
        <p14:creationId xmlns:p14="http://schemas.microsoft.com/office/powerpoint/2010/main" val="115865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MCE Advanced Energy Rebuild Napa (AERN)</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026854" y="762000"/>
            <a:ext cx="7117146" cy="5730875"/>
          </a:xfr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762001"/>
            <a:ext cx="2028860" cy="1649730"/>
          </a:xfrm>
          <a:prstGeom prst="rect">
            <a:avLst/>
          </a:prstGeom>
        </p:spPr>
      </p:pic>
      <p:sp>
        <p:nvSpPr>
          <p:cNvPr id="6" name="TextBox 5"/>
          <p:cNvSpPr txBox="1"/>
          <p:nvPr/>
        </p:nvSpPr>
        <p:spPr>
          <a:xfrm>
            <a:off x="0" y="2411731"/>
            <a:ext cx="2028860" cy="4031873"/>
          </a:xfrm>
          <a:prstGeom prst="rect">
            <a:avLst/>
          </a:prstGeom>
          <a:noFill/>
        </p:spPr>
        <p:txBody>
          <a:bodyPr wrap="square" rtlCol="0">
            <a:spAutoFit/>
          </a:bodyPr>
          <a:lstStyle/>
          <a:p>
            <a:endParaRPr lang="en-US" sz="1400" b="1" dirty="0"/>
          </a:p>
          <a:p>
            <a:r>
              <a:rPr lang="en-US" sz="1400" dirty="0"/>
              <a:t>Contact MCE at energysavings@mcecleanenergy.org or (415) 464-6033 for additional program details and funding availability prior to submitting applications.</a:t>
            </a:r>
          </a:p>
          <a:p>
            <a:endParaRPr lang="en-US" sz="1400" dirty="0"/>
          </a:p>
          <a:p>
            <a:r>
              <a:rPr lang="en-US" sz="1400" dirty="0"/>
              <a:t>The funding for this program will expire December 31, 2019 or once funding is depleted. Application is valid for 36 months from date of utility acceptance.</a:t>
            </a:r>
          </a:p>
          <a:p>
            <a:endParaRPr lang="en-US" dirty="0"/>
          </a:p>
        </p:txBody>
      </p:sp>
    </p:spTree>
    <p:extLst>
      <p:ext uri="{BB962C8B-B14F-4D97-AF65-F5344CB8AC3E}">
        <p14:creationId xmlns:p14="http://schemas.microsoft.com/office/powerpoint/2010/main" val="3808443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Goal 2: Community Microgrid–ready model structures</a:t>
            </a:r>
          </a:p>
        </p:txBody>
      </p:sp>
      <p:sp>
        <p:nvSpPr>
          <p:cNvPr id="3" name="Content Placeholder 2"/>
          <p:cNvSpPr>
            <a:spLocks noGrp="1"/>
          </p:cNvSpPr>
          <p:nvPr>
            <p:ph idx="1"/>
          </p:nvPr>
        </p:nvSpPr>
        <p:spPr>
          <a:xfrm>
            <a:off x="503382" y="1082964"/>
            <a:ext cx="8418368" cy="5098972"/>
          </a:xfrm>
        </p:spPr>
        <p:txBody>
          <a:bodyPr>
            <a:normAutofit/>
          </a:bodyPr>
          <a:lstStyle/>
          <a:p>
            <a:r>
              <a:rPr lang="en-US" sz="2000" dirty="0">
                <a:solidFill>
                  <a:schemeClr val="tx1"/>
                </a:solidFill>
                <a:latin typeface="Arial" panose="020B0604020202020204" pitchFamily="34" charset="0"/>
                <a:cs typeface="Arial" panose="020B0604020202020204" pitchFamily="34" charset="0"/>
              </a:rPr>
              <a:t>Grid-optimal: Light on the grid by virtue of very high energy efficiency and solar+storage</a:t>
            </a:r>
          </a:p>
          <a:p>
            <a:pPr marL="0" indent="0">
              <a:buNone/>
            </a:pPr>
            <a:endParaRPr lang="en-US" sz="2000" dirty="0">
              <a:solidFill>
                <a:schemeClr val="tx1"/>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2000" dirty="0" err="1">
                <a:solidFill>
                  <a:schemeClr val="tx1"/>
                </a:solidFill>
                <a:latin typeface="Arial" panose="020B0604020202020204" pitchFamily="34" charset="0"/>
                <a:cs typeface="Arial" panose="020B0604020202020204" pitchFamily="34" charset="0"/>
              </a:rPr>
              <a:t>Islandable</a:t>
            </a:r>
            <a:r>
              <a:rPr lang="en-US" sz="2000" dirty="0">
                <a:solidFill>
                  <a:schemeClr val="tx1"/>
                </a:solidFill>
                <a:latin typeface="Arial" panose="020B0604020202020204" pitchFamily="34" charset="0"/>
                <a:cs typeface="Arial" panose="020B0604020202020204" pitchFamily="34" charset="0"/>
              </a:rPr>
              <a:t> building and campus microgrids, adding layers of resilience</a:t>
            </a:r>
          </a:p>
          <a:p>
            <a:pPr>
              <a:buFont typeface="Arial" panose="020B0604020202020204" pitchFamily="34" charset="0"/>
              <a:buChar char="•"/>
            </a:pPr>
            <a:endParaRPr lang="en-US" sz="2000" dirty="0">
              <a:solidFill>
                <a:schemeClr val="tx1"/>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Grid-integrated electric infrastructure; appliances, electric </a:t>
            </a:r>
            <a:r>
              <a:rPr lang="en-US" sz="2000" dirty="0"/>
              <a:t>v</a:t>
            </a:r>
            <a:r>
              <a:rPr lang="en-US" sz="2000" dirty="0">
                <a:solidFill>
                  <a:schemeClr val="tx1"/>
                </a:solidFill>
                <a:latin typeface="Arial" panose="020B0604020202020204" pitchFamily="34" charset="0"/>
                <a:cs typeface="Arial" panose="020B0604020202020204" pitchFamily="34" charset="0"/>
              </a:rPr>
              <a:t>ehicle </a:t>
            </a:r>
            <a:r>
              <a:rPr lang="en-US" sz="2000" dirty="0"/>
              <a:t>c</a:t>
            </a:r>
            <a:r>
              <a:rPr lang="en-US" sz="2000" dirty="0">
                <a:solidFill>
                  <a:schemeClr val="tx1"/>
                </a:solidFill>
                <a:latin typeface="Arial" panose="020B0604020202020204" pitchFamily="34" charset="0"/>
                <a:cs typeface="Arial" panose="020B0604020202020204" pitchFamily="34" charset="0"/>
              </a:rPr>
              <a:t>hargers, and soon bi-directional chargers</a:t>
            </a:r>
          </a:p>
          <a:p>
            <a:pPr>
              <a:buFont typeface="Arial" panose="020B0604020202020204" pitchFamily="34" charset="0"/>
              <a:buChar char="•"/>
            </a:pPr>
            <a:endParaRPr lang="en-US" sz="2000" dirty="0">
              <a:solidFill>
                <a:schemeClr val="tx1"/>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Designed to interconnect into Community Microgrids as “prosumers,” a customer who both produces and consumes energy</a:t>
            </a:r>
          </a:p>
          <a:p>
            <a:pPr>
              <a:buFont typeface="Arial" panose="020B0604020202020204" pitchFamily="34" charset="0"/>
              <a:buChar char="•"/>
            </a:pPr>
            <a:endParaRPr lang="en-US" sz="2000" dirty="0">
              <a:solidFill>
                <a:schemeClr val="tx1"/>
              </a:solidFill>
              <a:latin typeface="Arial" panose="020B0604020202020204" pitchFamily="34" charset="0"/>
              <a:cs typeface="Arial" panose="020B0604020202020204" pitchFamily="34" charset="0"/>
            </a:endParaRPr>
          </a:p>
          <a:p>
            <a:r>
              <a:rPr lang="en-US" sz="2000" dirty="0"/>
              <a:t>Model structure will incorporate elements in the Electrification &amp; Community Microgrid–ready guideline document that the Clean Coalition developed</a:t>
            </a:r>
          </a:p>
        </p:txBody>
      </p:sp>
    </p:spTree>
    <p:extLst>
      <p:ext uri="{BB962C8B-B14F-4D97-AF65-F5344CB8AC3E}">
        <p14:creationId xmlns:p14="http://schemas.microsoft.com/office/powerpoint/2010/main" val="2114589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Model structures: Design Challenge</a:t>
            </a:r>
          </a:p>
        </p:txBody>
      </p:sp>
      <p:sp>
        <p:nvSpPr>
          <p:cNvPr id="3" name="Content Placeholder 2"/>
          <p:cNvSpPr>
            <a:spLocks noGrp="1"/>
          </p:cNvSpPr>
          <p:nvPr>
            <p:ph idx="1"/>
          </p:nvPr>
        </p:nvSpPr>
        <p:spPr>
          <a:xfrm>
            <a:off x="304813" y="1101548"/>
            <a:ext cx="7567892" cy="1035128"/>
          </a:xfrm>
        </p:spPr>
        <p:txBody>
          <a:bodyPr>
            <a:normAutofit/>
          </a:bodyPr>
          <a:lstStyle/>
          <a:p>
            <a:r>
              <a:rPr lang="en-US" sz="2200" dirty="0"/>
              <a:t>Design Challenge for model structures for </a:t>
            </a:r>
            <a:r>
              <a:rPr lang="en-US" sz="2200" dirty="0">
                <a:solidFill>
                  <a:srgbClr val="000000"/>
                </a:solidFill>
              </a:rPr>
              <a:t>new and retrofit residential, commercial, and municipal buildings</a:t>
            </a:r>
          </a:p>
          <a:p>
            <a:pPr lvl="1">
              <a:buFont typeface="Arial" panose="020B0604020202020204" pitchFamily="34" charset="0"/>
              <a:buChar char="•"/>
            </a:pPr>
            <a:endParaRPr lang="en-US" sz="2000" dirty="0">
              <a:solidFill>
                <a:schemeClr val="tx1"/>
              </a:solidFill>
              <a:latin typeface="Arial" panose="020B0604020202020204" pitchFamily="34" charset="0"/>
              <a:cs typeface="Arial" panose="020B0604020202020204" pitchFamily="34" charset="0"/>
            </a:endParaRPr>
          </a:p>
          <a:p>
            <a:pPr lvl="1">
              <a:buFont typeface="Arial" panose="020B0604020202020204" pitchFamily="34" charset="0"/>
              <a:buChar char="•"/>
            </a:pPr>
            <a:endParaRPr lang="en-US" sz="2000" dirty="0">
              <a:solidFill>
                <a:schemeClr val="tx1"/>
              </a:solidFill>
              <a:latin typeface="Arial" panose="020B0604020202020204" pitchFamily="34" charset="0"/>
              <a:cs typeface="Arial" panose="020B0604020202020204" pitchFamily="34" charset="0"/>
            </a:endParaRPr>
          </a:p>
          <a:p>
            <a:pPr lvl="1">
              <a:buFont typeface="Arial" panose="020B0604020202020204" pitchFamily="34" charset="0"/>
              <a:buChar char="•"/>
            </a:pPr>
            <a:endParaRPr lang="en-US" sz="2000" dirty="0">
              <a:solidFill>
                <a:schemeClr val="tx1"/>
              </a:solidFill>
              <a:latin typeface="Arial" panose="020B0604020202020204" pitchFamily="34" charset="0"/>
              <a:cs typeface="Arial" panose="020B0604020202020204" pitchFamily="34" charset="0"/>
            </a:endParaRPr>
          </a:p>
          <a:p>
            <a:pPr>
              <a:buFont typeface="Arial" panose="020B0604020202020204" pitchFamily="34" charset="0"/>
              <a:buChar char="•"/>
            </a:pPr>
            <a:endParaRPr lang="en-US" sz="2400" dirty="0">
              <a:solidFill>
                <a:schemeClr val="tx1"/>
              </a:solidFill>
            </a:endParaRPr>
          </a:p>
          <a:p>
            <a:pPr>
              <a:buFont typeface="Arial" panose="020B0604020202020204" pitchFamily="34" charset="0"/>
              <a:buChar char="•"/>
            </a:pPr>
            <a:endParaRPr lang="en-US" sz="2400" dirty="0">
              <a:solidFill>
                <a:schemeClr val="tx1"/>
              </a:solidFill>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20610" y="938554"/>
            <a:ext cx="1323390" cy="147028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387159" y="2946681"/>
            <a:ext cx="1476528" cy="1258259"/>
          </a:xfrm>
          <a:prstGeom prst="rect">
            <a:avLst/>
          </a:prstGeom>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72705" y="4260073"/>
            <a:ext cx="1219200" cy="1219200"/>
          </a:xfrm>
          <a:prstGeom prst="rect">
            <a:avLst/>
          </a:prstGeom>
        </p:spPr>
      </p:pic>
      <p:pic>
        <p:nvPicPr>
          <p:cNvPr id="7" name="Picture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21879" y="4288854"/>
            <a:ext cx="1598731" cy="106656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033856" y="3091210"/>
            <a:ext cx="1113730" cy="1113730"/>
          </a:xfrm>
          <a:prstGeom prst="rect">
            <a:avLst/>
          </a:prstGeom>
        </p:spPr>
      </p:pic>
      <p:pic>
        <p:nvPicPr>
          <p:cNvPr id="11" name="Picture 1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256483" y="2403832"/>
            <a:ext cx="2592085" cy="605337"/>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6776129" y="5532626"/>
            <a:ext cx="1552792" cy="924054"/>
          </a:xfrm>
          <a:prstGeom prst="rect">
            <a:avLst/>
          </a:prstGeom>
        </p:spPr>
      </p:pic>
      <p:sp>
        <p:nvSpPr>
          <p:cNvPr id="12" name="Content Placeholder 2">
            <a:extLst>
              <a:ext uri="{FF2B5EF4-FFF2-40B4-BE49-F238E27FC236}">
                <a16:creationId xmlns:a16="http://schemas.microsoft.com/office/drawing/2014/main" id="{C01C80DD-65E3-8042-86A0-F154F99D2958}"/>
              </a:ext>
            </a:extLst>
          </p:cNvPr>
          <p:cNvSpPr txBox="1">
            <a:spLocks/>
          </p:cNvSpPr>
          <p:nvPr/>
        </p:nvSpPr>
        <p:spPr>
          <a:xfrm>
            <a:off x="441773" y="2200180"/>
            <a:ext cx="5519278" cy="3874205"/>
          </a:xfrm>
          <a:prstGeom prst="rect">
            <a:avLst/>
          </a:prstGeom>
        </p:spPr>
        <p:txBody>
          <a:bodyPr vert="horz" lIns="91440" tIns="45720" rIns="91440" bIns="45720" numCol="1" rtlCol="0">
            <a:normAutofit fontScale="92500" lnSpcReduction="20000"/>
          </a:bodyPr>
          <a:lstStyle>
            <a:lvl1pPr marL="342900" indent="-342900" algn="l" defTabSz="4572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t>Collaborate with highest building performance organizations:</a:t>
            </a:r>
          </a:p>
          <a:p>
            <a:pPr lvl="1">
              <a:spcBef>
                <a:spcPts val="1080"/>
              </a:spcBef>
            </a:pPr>
            <a:r>
              <a:rPr lang="en-US" sz="2200" dirty="0"/>
              <a:t>US DOE Zero Energy Ready Home Program</a:t>
            </a:r>
          </a:p>
          <a:p>
            <a:pPr lvl="1"/>
            <a:endParaRPr lang="en-US" sz="900" dirty="0"/>
          </a:p>
          <a:p>
            <a:pPr lvl="1"/>
            <a:r>
              <a:rPr lang="en-US" sz="2200" dirty="0"/>
              <a:t>US DOE Solar Decathlon Program</a:t>
            </a:r>
          </a:p>
          <a:p>
            <a:pPr marL="457200" lvl="1" indent="0">
              <a:buNone/>
            </a:pPr>
            <a:endParaRPr lang="en-US" sz="900" dirty="0"/>
          </a:p>
          <a:p>
            <a:pPr lvl="1"/>
            <a:r>
              <a:rPr lang="en-US" sz="2200" dirty="0"/>
              <a:t>Rocky Mountain Institute</a:t>
            </a:r>
          </a:p>
          <a:p>
            <a:pPr marL="0" indent="0">
              <a:buNone/>
            </a:pPr>
            <a:endParaRPr lang="en-US" sz="900" dirty="0"/>
          </a:p>
          <a:p>
            <a:pPr lvl="1"/>
            <a:r>
              <a:rPr lang="en-US" sz="2200" dirty="0"/>
              <a:t>USGBC / New Buildings Institute “Grid-Optimal”</a:t>
            </a:r>
          </a:p>
          <a:p>
            <a:pPr marL="0" indent="0">
              <a:buNone/>
            </a:pPr>
            <a:endParaRPr lang="en-US" sz="900" dirty="0"/>
          </a:p>
          <a:p>
            <a:pPr lvl="1"/>
            <a:r>
              <a:rPr lang="en-US" sz="2200" dirty="0"/>
              <a:t>Passive House Institute US - “Source Zero”</a:t>
            </a:r>
          </a:p>
          <a:p>
            <a:pPr lvl="1"/>
            <a:endParaRPr lang="en-US" sz="900" dirty="0"/>
          </a:p>
          <a:p>
            <a:pPr lvl="1"/>
            <a:r>
              <a:rPr lang="en-US" sz="2200" dirty="0"/>
              <a:t>Modular Building Institute</a:t>
            </a:r>
          </a:p>
          <a:p>
            <a:pPr lvl="1"/>
            <a:endParaRPr lang="en-US" dirty="0"/>
          </a:p>
          <a:p>
            <a:endParaRPr lang="en-US" dirty="0"/>
          </a:p>
        </p:txBody>
      </p:sp>
    </p:spTree>
    <p:extLst>
      <p:ext uri="{BB962C8B-B14F-4D97-AF65-F5344CB8AC3E}">
        <p14:creationId xmlns:p14="http://schemas.microsoft.com/office/powerpoint/2010/main" val="3768336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noAutofit/>
          </a:bodyPr>
          <a:lstStyle/>
          <a:p>
            <a:r>
              <a:rPr lang="en-US" dirty="0"/>
              <a:t>Model structures: </a:t>
            </a:r>
            <a:br>
              <a:rPr lang="en-US" dirty="0"/>
            </a:br>
            <a:r>
              <a:rPr lang="en-US" dirty="0"/>
              <a:t>Carbon-neutral living + transportation</a:t>
            </a:r>
          </a:p>
        </p:txBody>
      </p:sp>
      <p:sp>
        <p:nvSpPr>
          <p:cNvPr id="3" name="Content Placeholder 2"/>
          <p:cNvSpPr>
            <a:spLocks noGrp="1"/>
          </p:cNvSpPr>
          <p:nvPr>
            <p:ph idx="1"/>
          </p:nvPr>
        </p:nvSpPr>
        <p:spPr>
          <a:xfrm>
            <a:off x="16778" y="855677"/>
            <a:ext cx="5640103" cy="5612235"/>
          </a:xfrm>
        </p:spPr>
        <p:txBody>
          <a:bodyPr numCol="1">
            <a:normAutofit/>
          </a:bodyPr>
          <a:lstStyle/>
          <a:p>
            <a:pPr marL="0" indent="0" algn="ctr">
              <a:buNone/>
            </a:pPr>
            <a:r>
              <a:rPr lang="en-US" sz="2400" b="1" dirty="0">
                <a:solidFill>
                  <a:schemeClr val="accent3">
                    <a:lumMod val="50000"/>
                  </a:schemeClr>
                </a:solidFill>
              </a:rPr>
              <a:t>S</a:t>
            </a:r>
            <a:r>
              <a:rPr lang="en-US" sz="2400" b="1" dirty="0">
                <a:solidFill>
                  <a:srgbClr val="FFC000"/>
                </a:solidFill>
              </a:rPr>
              <a:t>O</a:t>
            </a:r>
            <a:r>
              <a:rPr lang="en-US" sz="2400" b="1" dirty="0">
                <a:solidFill>
                  <a:schemeClr val="accent3">
                    <a:lumMod val="50000"/>
                  </a:schemeClr>
                </a:solidFill>
              </a:rPr>
              <a:t>L LUX ALPHA</a:t>
            </a:r>
            <a:endParaRPr lang="en-US" sz="1800" dirty="0">
              <a:solidFill>
                <a:schemeClr val="tx1"/>
              </a:solidFill>
              <a:latin typeface="Arial" panose="020B0604020202020204" pitchFamily="34" charset="0"/>
              <a:cs typeface="Arial" panose="020B0604020202020204" pitchFamily="34" charset="0"/>
            </a:endParaRPr>
          </a:p>
          <a:p>
            <a:pPr marL="234950" indent="-234950">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First Passive House certified multi-unit “</a:t>
            </a:r>
            <a:r>
              <a:rPr lang="en-US" sz="1800" dirty="0" err="1">
                <a:solidFill>
                  <a:schemeClr val="tx1"/>
                </a:solidFill>
                <a:latin typeface="Arial" panose="020B0604020202020204" pitchFamily="34" charset="0"/>
                <a:cs typeface="Arial" panose="020B0604020202020204" pitchFamily="34" charset="0"/>
              </a:rPr>
              <a:t>Nanogrid</a:t>
            </a:r>
            <a:r>
              <a:rPr lang="en-US" sz="1800" dirty="0">
                <a:solidFill>
                  <a:schemeClr val="tx1"/>
                </a:solidFill>
                <a:latin typeface="Arial" panose="020B0604020202020204" pitchFamily="34" charset="0"/>
                <a:cs typeface="Arial" panose="020B0604020202020204" pitchFamily="34" charset="0"/>
              </a:rPr>
              <a:t>” in U.S. market</a:t>
            </a:r>
          </a:p>
          <a:p>
            <a:pPr marL="234950" indent="-234950">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Passive House = 80% savings on heating/cooling</a:t>
            </a:r>
          </a:p>
          <a:p>
            <a:pPr marL="234950" indent="-234950">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Carbon-neutral </a:t>
            </a:r>
            <a:r>
              <a:rPr lang="en-US" sz="1800" dirty="0"/>
              <a:t>l</a:t>
            </a:r>
            <a:r>
              <a:rPr lang="en-US" sz="1800" dirty="0">
                <a:solidFill>
                  <a:schemeClr val="tx1"/>
                </a:solidFill>
                <a:latin typeface="Arial" panose="020B0604020202020204" pitchFamily="34" charset="0"/>
                <a:cs typeface="Arial" panose="020B0604020202020204" pitchFamily="34" charset="0"/>
              </a:rPr>
              <a:t>iving + transportation system</a:t>
            </a:r>
          </a:p>
          <a:p>
            <a:pPr marL="234950" indent="-234950">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4-unit, 6-story using only PV within the building site</a:t>
            </a:r>
          </a:p>
          <a:p>
            <a:pPr marL="234950" indent="-234950">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All-electric: Fossil-fuel-free</a:t>
            </a:r>
          </a:p>
          <a:p>
            <a:pPr marL="234950" indent="-234950">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2018 US DOE Housing Innovation Award </a:t>
            </a:r>
            <a:r>
              <a:rPr lang="en-US" sz="1800" dirty="0"/>
              <a:t>w</a:t>
            </a:r>
            <a:r>
              <a:rPr lang="en-US" sz="1800" dirty="0">
                <a:solidFill>
                  <a:schemeClr val="tx1"/>
                </a:solidFill>
                <a:latin typeface="Arial" panose="020B0604020202020204" pitchFamily="34" charset="0"/>
                <a:cs typeface="Arial" panose="020B0604020202020204" pitchFamily="34" charset="0"/>
              </a:rPr>
              <a:t>inner</a:t>
            </a:r>
          </a:p>
          <a:p>
            <a:pPr marL="234950" indent="-234950">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2018 PHIUS “Best Overall Project” - North America</a:t>
            </a:r>
          </a:p>
          <a:p>
            <a:pPr marL="234950" indent="-234950">
              <a:buFont typeface="Arial" panose="020B0604020202020204" pitchFamily="34" charset="0"/>
              <a:buChar char="•"/>
            </a:pPr>
            <a:endParaRPr lang="en-US" sz="1800" dirty="0">
              <a:solidFill>
                <a:schemeClr val="tx1"/>
              </a:solidFill>
              <a:latin typeface="Arial" panose="020B0604020202020204" pitchFamily="34" charset="0"/>
              <a:cs typeface="Arial" panose="020B0604020202020204" pitchFamily="34" charset="0"/>
            </a:endParaRPr>
          </a:p>
          <a:p>
            <a:pPr marL="0" indent="0">
              <a:buNone/>
            </a:pPr>
            <a:endParaRPr lang="en-US" sz="1800"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30188" y="855677"/>
            <a:ext cx="3313812" cy="2295394"/>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30188" y="4209006"/>
            <a:ext cx="3313813" cy="2258906"/>
          </a:xfrm>
          <a:prstGeom prst="rect">
            <a:avLst/>
          </a:prstGeom>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4107" y="4074494"/>
            <a:ext cx="5332774" cy="2393418"/>
          </a:xfrm>
          <a:prstGeom prst="rect">
            <a:avLst/>
          </a:prstGeom>
        </p:spPr>
      </p:pic>
      <p:pic>
        <p:nvPicPr>
          <p:cNvPr id="7" name="Picture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25856" y="3151071"/>
            <a:ext cx="761238" cy="1056950"/>
          </a:xfrm>
          <a:prstGeom prst="rect">
            <a:avLst/>
          </a:prstGeom>
        </p:spPr>
      </p:pic>
      <p:pic>
        <p:nvPicPr>
          <p:cNvPr id="8" name="Picture 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555859" y="3152056"/>
            <a:ext cx="688777" cy="1056950"/>
          </a:xfrm>
          <a:prstGeom prst="rect">
            <a:avLst/>
          </a:prstGeom>
        </p:spPr>
      </p:pic>
    </p:spTree>
    <p:extLst>
      <p:ext uri="{BB962C8B-B14F-4D97-AF65-F5344CB8AC3E}">
        <p14:creationId xmlns:p14="http://schemas.microsoft.com/office/powerpoint/2010/main" val="3074632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noAutofit/>
          </a:bodyPr>
          <a:lstStyle/>
          <a:p>
            <a:r>
              <a:rPr lang="en-US" dirty="0"/>
              <a:t>Model structures:</a:t>
            </a:r>
            <a:br>
              <a:rPr lang="en-US" dirty="0"/>
            </a:br>
            <a:r>
              <a:rPr lang="en-US" dirty="0"/>
              <a:t>Sol-Lux Alpha </a:t>
            </a:r>
            <a:r>
              <a:rPr lang="en-US" dirty="0" err="1"/>
              <a:t>nanogrid</a:t>
            </a:r>
            <a:r>
              <a:rPr lang="en-US" dirty="0"/>
              <a:t> system</a:t>
            </a:r>
          </a:p>
        </p:txBody>
      </p:sp>
      <p:sp>
        <p:nvSpPr>
          <p:cNvPr id="3" name="Content Placeholder 2"/>
          <p:cNvSpPr>
            <a:spLocks noGrp="1"/>
          </p:cNvSpPr>
          <p:nvPr>
            <p:ph idx="1"/>
          </p:nvPr>
        </p:nvSpPr>
        <p:spPr>
          <a:xfrm>
            <a:off x="184559" y="1015068"/>
            <a:ext cx="5538324" cy="5176007"/>
          </a:xfrm>
        </p:spPr>
        <p:txBody>
          <a:bodyPr numCol="1">
            <a:noAutofit/>
          </a:bodyPr>
          <a:lstStyle/>
          <a:p>
            <a:pPr marL="234950" indent="-234950">
              <a:buFont typeface="Arial" panose="020B0604020202020204" pitchFamily="34" charset="0"/>
              <a:buChar char="•"/>
            </a:pPr>
            <a:r>
              <a:rPr lang="en-US" sz="1800" b="1" dirty="0" err="1">
                <a:solidFill>
                  <a:schemeClr val="tx1"/>
                </a:solidFill>
                <a:latin typeface="Arial" panose="020B0604020202020204" pitchFamily="34" charset="0"/>
                <a:cs typeface="Arial" panose="020B0604020202020204" pitchFamily="34" charset="0"/>
              </a:rPr>
              <a:t>Sunpreme</a:t>
            </a:r>
            <a:r>
              <a:rPr lang="en-US" sz="1800" dirty="0">
                <a:solidFill>
                  <a:schemeClr val="tx1"/>
                </a:solidFill>
                <a:latin typeface="Arial" panose="020B0604020202020204" pitchFamily="34" charset="0"/>
                <a:cs typeface="Arial" panose="020B0604020202020204" pitchFamily="34" charset="0"/>
              </a:rPr>
              <a:t> </a:t>
            </a:r>
            <a:r>
              <a:rPr lang="en-US" sz="1800" b="1" dirty="0" err="1">
                <a:solidFill>
                  <a:schemeClr val="tx1"/>
                </a:solidFill>
                <a:latin typeface="Arial" panose="020B0604020202020204" pitchFamily="34" charset="0"/>
                <a:cs typeface="Arial" panose="020B0604020202020204" pitchFamily="34" charset="0"/>
              </a:rPr>
              <a:t>GxB</a:t>
            </a:r>
            <a:r>
              <a:rPr lang="en-US" sz="1800" b="1" dirty="0">
                <a:solidFill>
                  <a:schemeClr val="tx1"/>
                </a:solidFill>
                <a:latin typeface="Arial" panose="020B0604020202020204" pitchFamily="34" charset="0"/>
                <a:cs typeface="Arial" panose="020B0604020202020204" pitchFamily="34" charset="0"/>
              </a:rPr>
              <a:t> 380w Bifacial </a:t>
            </a:r>
            <a:r>
              <a:rPr lang="en-US" sz="1800" dirty="0">
                <a:solidFill>
                  <a:schemeClr val="tx1"/>
                </a:solidFill>
                <a:latin typeface="Arial" panose="020B0604020202020204" pitchFamily="34" charset="0"/>
                <a:cs typeface="Arial" panose="020B0604020202020204" pitchFamily="34" charset="0"/>
              </a:rPr>
              <a:t>panels (up to 25% boost) = 475w ea. (21 panels per unit = 8 kW array per unit)</a:t>
            </a:r>
          </a:p>
          <a:p>
            <a:pPr marL="234950" indent="-234950">
              <a:buNone/>
            </a:pPr>
            <a:endParaRPr lang="en-US" sz="1400" dirty="0">
              <a:solidFill>
                <a:schemeClr val="tx1"/>
              </a:solidFill>
              <a:latin typeface="Arial" panose="020B0604020202020204" pitchFamily="34" charset="0"/>
              <a:cs typeface="Arial" panose="020B0604020202020204" pitchFamily="34" charset="0"/>
            </a:endParaRPr>
          </a:p>
          <a:p>
            <a:pPr marL="234950" indent="-234950">
              <a:buFont typeface="Arial" panose="020B0604020202020204" pitchFamily="34" charset="0"/>
              <a:buChar char="•"/>
            </a:pPr>
            <a:r>
              <a:rPr lang="en-US" sz="1800" b="1" dirty="0">
                <a:solidFill>
                  <a:schemeClr val="tx1"/>
                </a:solidFill>
                <a:latin typeface="Arial" panose="020B0604020202020204" pitchFamily="34" charset="0"/>
                <a:cs typeface="Arial" panose="020B0604020202020204" pitchFamily="34" charset="0"/>
              </a:rPr>
              <a:t>Tesla Energy </a:t>
            </a:r>
            <a:r>
              <a:rPr lang="en-US" sz="1800" dirty="0">
                <a:solidFill>
                  <a:schemeClr val="tx1"/>
                </a:solidFill>
                <a:latin typeface="Arial" panose="020B0604020202020204" pitchFamily="34" charset="0"/>
                <a:cs typeface="Arial" panose="020B0604020202020204" pitchFamily="34" charset="0"/>
              </a:rPr>
              <a:t>Powerwall x3  (triple redundancy, 2-3 days energy) and Tesla Backup Gateways (battery management system (BMS) and automatic transfer switching)</a:t>
            </a:r>
          </a:p>
          <a:p>
            <a:pPr marL="234950" indent="-234950">
              <a:buNone/>
            </a:pPr>
            <a:endParaRPr lang="en-US" sz="1400" dirty="0">
              <a:solidFill>
                <a:schemeClr val="tx1"/>
              </a:solidFill>
              <a:latin typeface="Arial" panose="020B0604020202020204" pitchFamily="34" charset="0"/>
              <a:cs typeface="Arial" panose="020B0604020202020204" pitchFamily="34" charset="0"/>
            </a:endParaRPr>
          </a:p>
          <a:p>
            <a:pPr marL="234950" indent="-234950">
              <a:buFont typeface="Arial" panose="020B0604020202020204" pitchFamily="34" charset="0"/>
              <a:buChar char="•"/>
            </a:pPr>
            <a:r>
              <a:rPr lang="en-US" sz="1800" b="1" dirty="0">
                <a:solidFill>
                  <a:schemeClr val="tx1"/>
                </a:solidFill>
                <a:latin typeface="Arial" panose="020B0604020202020204" pitchFamily="34" charset="0"/>
                <a:cs typeface="Arial" panose="020B0604020202020204" pitchFamily="34" charset="0"/>
              </a:rPr>
              <a:t>Blue Planet Energy </a:t>
            </a:r>
            <a:r>
              <a:rPr lang="en-US" sz="1800" dirty="0">
                <a:solidFill>
                  <a:schemeClr val="tx1"/>
                </a:solidFill>
                <a:latin typeface="Arial" panose="020B0604020202020204" pitchFamily="34" charset="0"/>
                <a:cs typeface="Arial" panose="020B0604020202020204" pitchFamily="34" charset="0"/>
              </a:rPr>
              <a:t>Blue Ion (for 3 phase - common area loads)</a:t>
            </a:r>
          </a:p>
          <a:p>
            <a:pPr marL="234950" indent="-234950">
              <a:buFont typeface="Arial" panose="020B0604020202020204" pitchFamily="34" charset="0"/>
              <a:buChar char="•"/>
            </a:pPr>
            <a:endParaRPr lang="en-US" sz="1400" dirty="0">
              <a:solidFill>
                <a:schemeClr val="tx1"/>
              </a:solidFill>
              <a:latin typeface="Arial" panose="020B0604020202020204" pitchFamily="34" charset="0"/>
              <a:cs typeface="Arial" panose="020B0604020202020204" pitchFamily="34" charset="0"/>
            </a:endParaRPr>
          </a:p>
          <a:p>
            <a:pPr marL="234950" indent="-234950">
              <a:buFont typeface="Arial" panose="020B0604020202020204" pitchFamily="34" charset="0"/>
              <a:buChar char="•"/>
            </a:pPr>
            <a:r>
              <a:rPr lang="en-US" sz="1800" b="1" dirty="0">
                <a:solidFill>
                  <a:schemeClr val="tx1"/>
                </a:solidFill>
                <a:latin typeface="Arial" panose="020B0604020202020204" pitchFamily="34" charset="0"/>
                <a:cs typeface="Arial" panose="020B0604020202020204" pitchFamily="34" charset="0"/>
              </a:rPr>
              <a:t>3 Schneider </a:t>
            </a:r>
            <a:r>
              <a:rPr lang="en-US" sz="1800" b="1" dirty="0" err="1">
                <a:solidFill>
                  <a:schemeClr val="tx1"/>
                </a:solidFill>
                <a:latin typeface="Arial" panose="020B0604020202020204" pitchFamily="34" charset="0"/>
                <a:cs typeface="Arial" panose="020B0604020202020204" pitchFamily="34" charset="0"/>
              </a:rPr>
              <a:t>Conext</a:t>
            </a:r>
            <a:r>
              <a:rPr lang="en-US" sz="1800" b="1" dirty="0">
                <a:solidFill>
                  <a:schemeClr val="tx1"/>
                </a:solidFill>
                <a:latin typeface="Arial" panose="020B0604020202020204" pitchFamily="34" charset="0"/>
                <a:cs typeface="Arial" panose="020B0604020202020204" pitchFamily="34" charset="0"/>
              </a:rPr>
              <a:t> </a:t>
            </a:r>
            <a:r>
              <a:rPr lang="en-US" sz="1800" dirty="0"/>
              <a:t>i</a:t>
            </a:r>
            <a:r>
              <a:rPr lang="en-US" sz="1800" dirty="0">
                <a:solidFill>
                  <a:schemeClr val="tx1"/>
                </a:solidFill>
                <a:latin typeface="Arial" panose="020B0604020202020204" pitchFamily="34" charset="0"/>
                <a:cs typeface="Arial" panose="020B0604020202020204" pitchFamily="34" charset="0"/>
              </a:rPr>
              <a:t>nverters (building management system and automatic transfer switch)</a:t>
            </a:r>
          </a:p>
          <a:p>
            <a:pPr marL="234950" indent="-234950">
              <a:buNone/>
            </a:pPr>
            <a:endParaRPr lang="en-US" sz="1400" dirty="0">
              <a:solidFill>
                <a:schemeClr val="tx1"/>
              </a:solidFill>
              <a:latin typeface="Arial" panose="020B0604020202020204" pitchFamily="34" charset="0"/>
              <a:cs typeface="Arial" panose="020B0604020202020204" pitchFamily="34" charset="0"/>
            </a:endParaRPr>
          </a:p>
          <a:p>
            <a:pPr marL="234950" indent="-234950"/>
            <a:r>
              <a:rPr lang="en-US" sz="1800" b="1" dirty="0">
                <a:solidFill>
                  <a:schemeClr val="tx1"/>
                </a:solidFill>
                <a:latin typeface="Arial" panose="020B0604020202020204" pitchFamily="34" charset="0"/>
                <a:cs typeface="Arial" panose="020B0604020202020204" pitchFamily="34" charset="0"/>
              </a:rPr>
              <a:t>V2B architecture</a:t>
            </a:r>
            <a:r>
              <a:rPr lang="en-US" sz="1800" dirty="0"/>
              <a:t>–enabled </a:t>
            </a:r>
            <a:r>
              <a:rPr lang="en-US" sz="1800" dirty="0">
                <a:solidFill>
                  <a:schemeClr val="tx1"/>
                </a:solidFill>
                <a:latin typeface="Arial" panose="020B0604020202020204" pitchFamily="34" charset="0"/>
                <a:cs typeface="Arial" panose="020B0604020202020204" pitchFamily="34" charset="0"/>
              </a:rPr>
              <a:t>(allows mobile energy for community resilience)</a:t>
            </a:r>
          </a:p>
          <a:p>
            <a:pPr marL="0" indent="0">
              <a:buNone/>
            </a:pPr>
            <a:endParaRPr lang="en-US" sz="1800" dirty="0">
              <a:solidFill>
                <a:schemeClr val="tx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32636" y="802801"/>
            <a:ext cx="3226832" cy="2019223"/>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32636" y="2852972"/>
            <a:ext cx="3211364" cy="1806393"/>
          </a:xfrm>
          <a:prstGeom prst="rect">
            <a:avLst/>
          </a:prstGeom>
        </p:spPr>
      </p:pic>
      <p:pic>
        <p:nvPicPr>
          <p:cNvPr id="7" name="Picture 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932637" y="4718878"/>
            <a:ext cx="3211366" cy="1725266"/>
          </a:xfrm>
          <a:prstGeom prst="rect">
            <a:avLst/>
          </a:prstGeom>
        </p:spPr>
      </p:pic>
    </p:spTree>
    <p:extLst>
      <p:ext uri="{BB962C8B-B14F-4D97-AF65-F5344CB8AC3E}">
        <p14:creationId xmlns:p14="http://schemas.microsoft.com/office/powerpoint/2010/main" val="4172805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Model structures:</a:t>
            </a:r>
            <a:br>
              <a:rPr lang="en-US" dirty="0"/>
            </a:br>
            <a:r>
              <a:rPr lang="en-US" dirty="0"/>
              <a:t>Advanced Energy Rebuild case studies</a:t>
            </a:r>
          </a:p>
        </p:txBody>
      </p:sp>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851660" y="761999"/>
            <a:ext cx="5248282" cy="2885451"/>
          </a:xfr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2365" y="3909060"/>
            <a:ext cx="1333875" cy="2331720"/>
          </a:xfrm>
          <a:prstGeom prst="rect">
            <a:avLst/>
          </a:prstGeom>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8089068" y="3909060"/>
            <a:ext cx="1054932" cy="2331720"/>
          </a:xfrm>
          <a:prstGeom prst="rect">
            <a:avLst/>
          </a:prstGeom>
        </p:spPr>
      </p:pic>
      <p:pic>
        <p:nvPicPr>
          <p:cNvPr id="7" name="Picture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42535" y="3909060"/>
            <a:ext cx="1689527" cy="2331720"/>
          </a:xfrm>
          <a:prstGeom prst="rect">
            <a:avLst/>
          </a:prstGeom>
        </p:spPr>
      </p:pic>
      <p:pic>
        <p:nvPicPr>
          <p:cNvPr id="8" name="Picture 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05890" y="3909060"/>
            <a:ext cx="4879639" cy="2331720"/>
          </a:xfrm>
          <a:prstGeom prst="rect">
            <a:avLst/>
          </a:prstGeom>
        </p:spPr>
      </p:pic>
      <p:sp>
        <p:nvSpPr>
          <p:cNvPr id="9" name="TextBox 8"/>
          <p:cNvSpPr txBox="1"/>
          <p:nvPr/>
        </p:nvSpPr>
        <p:spPr>
          <a:xfrm>
            <a:off x="1931670" y="3589842"/>
            <a:ext cx="5383530" cy="369332"/>
          </a:xfrm>
          <a:prstGeom prst="rect">
            <a:avLst/>
          </a:prstGeom>
          <a:noFill/>
        </p:spPr>
        <p:txBody>
          <a:bodyPr wrap="square" rtlCol="0">
            <a:spAutoFit/>
          </a:bodyPr>
          <a:lstStyle/>
          <a:p>
            <a:r>
              <a:rPr lang="en-US" dirty="0"/>
              <a:t> Hirsch residence: First SCP Advanced Energy Rebuild</a:t>
            </a:r>
          </a:p>
        </p:txBody>
      </p:sp>
      <p:sp>
        <p:nvSpPr>
          <p:cNvPr id="10" name="TextBox 9"/>
          <p:cNvSpPr txBox="1"/>
          <p:nvPr/>
        </p:nvSpPr>
        <p:spPr>
          <a:xfrm>
            <a:off x="0" y="6240780"/>
            <a:ext cx="9144000" cy="261610"/>
          </a:xfrm>
          <a:prstGeom prst="rect">
            <a:avLst/>
          </a:prstGeom>
          <a:noFill/>
        </p:spPr>
        <p:txBody>
          <a:bodyPr wrap="square" rtlCol="0">
            <a:spAutoFit/>
          </a:bodyPr>
          <a:lstStyle/>
          <a:p>
            <a:r>
              <a:rPr lang="en-US" sz="1100" dirty="0"/>
              <a:t>  Heat pump HVAC                               Hirsch residence all-electric kitchen with induction range		           LG </a:t>
            </a:r>
            <a:r>
              <a:rPr lang="en-US" sz="1100" dirty="0" err="1"/>
              <a:t>Chem</a:t>
            </a:r>
            <a:r>
              <a:rPr lang="en-US" sz="1100" dirty="0"/>
              <a:t> energy storage           </a:t>
            </a:r>
            <a:r>
              <a:rPr lang="en-US" sz="1100" dirty="0" err="1"/>
              <a:t>Rheem</a:t>
            </a:r>
            <a:r>
              <a:rPr lang="en-US" sz="1100" dirty="0"/>
              <a:t> HPWH</a:t>
            </a:r>
          </a:p>
        </p:txBody>
      </p:sp>
    </p:spTree>
    <p:extLst>
      <p:ext uri="{BB962C8B-B14F-4D97-AF65-F5344CB8AC3E}">
        <p14:creationId xmlns:p14="http://schemas.microsoft.com/office/powerpoint/2010/main" val="363746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72AE7-8D4F-4DFC-9D09-A7114CC225FC}"/>
              </a:ext>
            </a:extLst>
          </p:cNvPr>
          <p:cNvSpPr>
            <a:spLocks noGrp="1"/>
          </p:cNvSpPr>
          <p:nvPr>
            <p:ph type="title"/>
          </p:nvPr>
        </p:nvSpPr>
        <p:spPr/>
        <p:txBody>
          <a:bodyPr/>
          <a:lstStyle/>
          <a:p>
            <a:r>
              <a:rPr lang="en-US" dirty="0"/>
              <a:t>GoToWebinar FAQ</a:t>
            </a:r>
          </a:p>
        </p:txBody>
      </p:sp>
      <p:sp>
        <p:nvSpPr>
          <p:cNvPr id="6" name="Content Placeholder 3">
            <a:extLst>
              <a:ext uri="{FF2B5EF4-FFF2-40B4-BE49-F238E27FC236}">
                <a16:creationId xmlns:a16="http://schemas.microsoft.com/office/drawing/2014/main" id="{1A84C1EE-1167-FB4A-AA4B-87893E234628}"/>
              </a:ext>
            </a:extLst>
          </p:cNvPr>
          <p:cNvSpPr txBox="1">
            <a:spLocks/>
          </p:cNvSpPr>
          <p:nvPr/>
        </p:nvSpPr>
        <p:spPr bwMode="auto">
          <a:xfrm>
            <a:off x="596541" y="1515608"/>
            <a:ext cx="3886200" cy="4972748"/>
          </a:xfrm>
          <a:prstGeom prst="rect">
            <a:avLst/>
          </a:prstGeom>
          <a:noFill/>
          <a:ln w="9525">
            <a:noFill/>
            <a:miter lim="800000"/>
            <a:headEnd/>
            <a:tailEnd/>
          </a:ln>
        </p:spPr>
        <p:txBody>
          <a:bodyPr vert="horz" wrap="square" lIns="68580" tIns="34290" rIns="68580" bIns="34290" numCol="1" anchor="t" anchorCtr="0" compatLnSpc="1">
            <a:prstTxWarp prst="textNoShape">
              <a:avLst/>
            </a:prstTxWarp>
            <a:noAutofit/>
          </a:bodyPr>
          <a:lstStyle>
            <a:lvl1pPr marL="342900" indent="-342900" algn="l" rtl="0" eaLnBrk="0" fontAlgn="base" hangingPunct="0">
              <a:spcBef>
                <a:spcPct val="20000"/>
              </a:spcBef>
              <a:spcAft>
                <a:spcPct val="0"/>
              </a:spcAft>
              <a:buClr>
                <a:schemeClr val="tx1"/>
              </a:buClr>
              <a:buBlip>
                <a:blip r:embed="rId3"/>
              </a:buBlip>
              <a:defRPr sz="3200">
                <a:solidFill>
                  <a:srgbClr val="595959"/>
                </a:solidFill>
                <a:latin typeface="+mn-lt"/>
                <a:ea typeface="+mn-ea"/>
                <a:cs typeface="+mn-cs"/>
              </a:defRPr>
            </a:lvl1pPr>
            <a:lvl2pPr marL="742950" indent="-285750" algn="l" rtl="0" eaLnBrk="0" fontAlgn="base" hangingPunct="0">
              <a:spcBef>
                <a:spcPct val="20000"/>
              </a:spcBef>
              <a:spcAft>
                <a:spcPct val="0"/>
              </a:spcAft>
              <a:buClr>
                <a:srgbClr val="33CC33"/>
              </a:buClr>
              <a:buBlip>
                <a:blip r:embed="rId3"/>
              </a:buBlip>
              <a:defRPr sz="2800">
                <a:solidFill>
                  <a:srgbClr val="595959"/>
                </a:solidFill>
                <a:latin typeface="+mn-lt"/>
                <a:ea typeface="+mn-ea"/>
                <a:cs typeface="+mn-cs"/>
              </a:defRPr>
            </a:lvl2pPr>
            <a:lvl3pPr marL="1143000" indent="-228600" algn="l" rtl="0" eaLnBrk="0" fontAlgn="base" hangingPunct="0">
              <a:spcBef>
                <a:spcPct val="20000"/>
              </a:spcBef>
              <a:spcAft>
                <a:spcPct val="0"/>
              </a:spcAft>
              <a:buClr>
                <a:srgbClr val="66FF33"/>
              </a:buClr>
              <a:buBlip>
                <a:blip r:embed="rId3"/>
              </a:buBlip>
              <a:defRPr sz="2400">
                <a:solidFill>
                  <a:srgbClr val="595959"/>
                </a:solidFill>
                <a:latin typeface="+mn-lt"/>
                <a:ea typeface="+mn-ea"/>
                <a:cs typeface="+mn-cs"/>
              </a:defRPr>
            </a:lvl3pPr>
            <a:lvl4pPr marL="1600200" indent="-228600" algn="l" rtl="0" eaLnBrk="0" fontAlgn="base" hangingPunct="0">
              <a:spcBef>
                <a:spcPct val="20000"/>
              </a:spcBef>
              <a:spcAft>
                <a:spcPct val="0"/>
              </a:spcAft>
              <a:buBlip>
                <a:blip r:embed="rId3"/>
              </a:buBlip>
              <a:defRPr sz="2000">
                <a:solidFill>
                  <a:srgbClr val="595959"/>
                </a:solidFill>
                <a:latin typeface="+mn-lt"/>
                <a:ea typeface="+mn-ea"/>
                <a:cs typeface="+mn-cs"/>
              </a:defRPr>
            </a:lvl4pPr>
            <a:lvl5pPr marL="2057400" indent="-228600" algn="l" rtl="0" eaLnBrk="0" fontAlgn="base" hangingPunct="0">
              <a:spcBef>
                <a:spcPct val="20000"/>
              </a:spcBef>
              <a:spcAft>
                <a:spcPct val="0"/>
              </a:spcAft>
              <a:buBlip>
                <a:blip r:embed="rId3"/>
              </a:buBlip>
              <a:defRPr sz="2000">
                <a:solidFill>
                  <a:srgbClr val="595959"/>
                </a:solidFill>
                <a:latin typeface="+mn-lt"/>
                <a:ea typeface="+mn-ea"/>
                <a:cs typeface="+mn-cs"/>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buFont typeface="Arial" panose="020B0604020202020204" pitchFamily="34" charset="0"/>
              <a:buChar char="•"/>
            </a:pPr>
            <a:r>
              <a:rPr lang="en-US" sz="1600" dirty="0">
                <a:solidFill>
                  <a:schemeClr val="tx1"/>
                </a:solidFill>
                <a:latin typeface="Arial" charset="0"/>
                <a:ea typeface="Arial" charset="0"/>
                <a:cs typeface="Arial" charset="0"/>
              </a:rPr>
              <a:t>Webinar recording and slides will be sent to registered attendees within two business days</a:t>
            </a:r>
          </a:p>
          <a:p>
            <a:pPr>
              <a:buFont typeface="Arial" panose="020B0604020202020204" pitchFamily="34" charset="0"/>
              <a:buChar char="•"/>
            </a:pPr>
            <a:r>
              <a:rPr lang="en-US" sz="1600" dirty="0">
                <a:solidFill>
                  <a:schemeClr val="tx1"/>
                </a:solidFill>
                <a:latin typeface="Arial" charset="0"/>
                <a:ea typeface="Arial" charset="0"/>
                <a:cs typeface="Arial" charset="0"/>
              </a:rPr>
              <a:t>All webinars are archived on clean-</a:t>
            </a:r>
            <a:r>
              <a:rPr lang="en-US" sz="1600" dirty="0" err="1">
                <a:solidFill>
                  <a:schemeClr val="tx1"/>
                </a:solidFill>
                <a:latin typeface="Arial" charset="0"/>
                <a:ea typeface="Arial" charset="0"/>
                <a:cs typeface="Arial" charset="0"/>
              </a:rPr>
              <a:t>coalition.org</a:t>
            </a:r>
            <a:r>
              <a:rPr lang="en-US" sz="1600" dirty="0">
                <a:solidFill>
                  <a:schemeClr val="tx1"/>
                </a:solidFill>
                <a:latin typeface="Arial" charset="0"/>
                <a:ea typeface="Arial" charset="0"/>
                <a:cs typeface="Arial" charset="0"/>
              </a:rPr>
              <a:t> and the Clean Coalition’s YouTube channel</a:t>
            </a:r>
          </a:p>
          <a:p>
            <a:pPr>
              <a:buFont typeface="Arial" panose="020B0604020202020204" pitchFamily="34" charset="0"/>
              <a:buChar char="•"/>
            </a:pPr>
            <a:r>
              <a:rPr lang="en-US" sz="1600" dirty="0">
                <a:solidFill>
                  <a:schemeClr val="tx1"/>
                </a:solidFill>
                <a:latin typeface="Arial" charset="0"/>
                <a:ea typeface="Arial" charset="0"/>
                <a:cs typeface="Arial" charset="0"/>
              </a:rPr>
              <a:t>Submit questions in the Questions window at any time (window view varies by operating system and browser)</a:t>
            </a:r>
          </a:p>
          <a:p>
            <a:pPr>
              <a:buFont typeface="Arial" panose="020B0604020202020204" pitchFamily="34" charset="0"/>
              <a:buChar char="•"/>
            </a:pPr>
            <a:r>
              <a:rPr lang="en-US" sz="1600" dirty="0">
                <a:solidFill>
                  <a:schemeClr val="tx1"/>
                </a:solidFill>
                <a:latin typeface="Arial" charset="0"/>
                <a:ea typeface="Arial" charset="0"/>
                <a:cs typeface="Arial" charset="0"/>
              </a:rPr>
              <a:t>Questions will be answered during the Q&amp;A portion of the webinar</a:t>
            </a:r>
          </a:p>
          <a:p>
            <a:pPr>
              <a:buFont typeface="Arial" panose="020B0604020202020204" pitchFamily="34" charset="0"/>
              <a:buChar char="•"/>
            </a:pPr>
            <a:r>
              <a:rPr lang="en-US" sz="1600" dirty="0">
                <a:solidFill>
                  <a:schemeClr val="tx1"/>
                </a:solidFill>
                <a:latin typeface="Arial" charset="0"/>
                <a:ea typeface="Arial" charset="0"/>
                <a:cs typeface="Arial" charset="0"/>
              </a:rPr>
              <a:t>Contact Josh for webinar questions: josh@clean-coalition.org</a:t>
            </a:r>
          </a:p>
        </p:txBody>
      </p:sp>
      <p:pic>
        <p:nvPicPr>
          <p:cNvPr id="7" name="Picture 6" descr="Screen Shot 2016-08-24 at 10.31.54 AM.png">
            <a:extLst>
              <a:ext uri="{FF2B5EF4-FFF2-40B4-BE49-F238E27FC236}">
                <a16:creationId xmlns:a16="http://schemas.microsoft.com/office/drawing/2014/main" id="{DF827DE1-8648-4649-BAE0-D064E5BBC2E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36807" y="869042"/>
            <a:ext cx="2237268" cy="5499524"/>
          </a:xfrm>
          <a:prstGeom prst="rect">
            <a:avLst/>
          </a:prstGeom>
        </p:spPr>
      </p:pic>
      <p:pic>
        <p:nvPicPr>
          <p:cNvPr id="8" name="Picture 7" descr="blue arrow.png">
            <a:extLst>
              <a:ext uri="{FF2B5EF4-FFF2-40B4-BE49-F238E27FC236}">
                <a16:creationId xmlns:a16="http://schemas.microsoft.com/office/drawing/2014/main" id="{E181D264-4D44-9C4B-B11B-0B2DC54DD3A1}"/>
              </a:ext>
            </a:extLst>
          </p:cNvPr>
          <p:cNvPicPr>
            <a:picLocks noChangeAspect="1"/>
          </p:cNvPicPr>
          <p:nvPr/>
        </p:nvPicPr>
        <p:blipFill>
          <a:blip r:embed="rId5" cstate="email">
            <a:alphaModFix amt="74000"/>
            <a:extLst>
              <a:ext uri="{28A0092B-C50C-407E-A947-70E740481C1C}">
                <a14:useLocalDpi xmlns:a14="http://schemas.microsoft.com/office/drawing/2010/main"/>
              </a:ext>
            </a:extLst>
          </a:blip>
          <a:stretch>
            <a:fillRect/>
          </a:stretch>
        </p:blipFill>
        <p:spPr>
          <a:xfrm rot="20602997">
            <a:off x="4338625" y="2817124"/>
            <a:ext cx="960076" cy="450923"/>
          </a:xfrm>
          <a:prstGeom prst="rect">
            <a:avLst/>
          </a:prstGeom>
        </p:spPr>
      </p:pic>
    </p:spTree>
    <p:extLst>
      <p:ext uri="{BB962C8B-B14F-4D97-AF65-F5344CB8AC3E}">
        <p14:creationId xmlns:p14="http://schemas.microsoft.com/office/powerpoint/2010/main" val="12272974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extLst>
              <a:ext uri="{28A0092B-C50C-407E-A947-70E740481C1C}">
                <a14:useLocalDpi xmlns:a14="http://schemas.microsoft.com/office/drawing/2010/main"/>
              </a:ext>
            </a:extLst>
          </a:blip>
          <a:srcRect t="1598"/>
          <a:stretch/>
        </p:blipFill>
        <p:spPr>
          <a:xfrm>
            <a:off x="5753276" y="1892299"/>
            <a:ext cx="3390724" cy="3399211"/>
          </a:xfrm>
          <a:prstGeom prst="rect">
            <a:avLst/>
          </a:prstGeom>
        </p:spPr>
      </p:pic>
      <p:sp>
        <p:nvSpPr>
          <p:cNvPr id="2" name="Title 1"/>
          <p:cNvSpPr>
            <a:spLocks noGrp="1"/>
          </p:cNvSpPr>
          <p:nvPr>
            <p:ph type="title"/>
          </p:nvPr>
        </p:nvSpPr>
        <p:spPr>
          <a:xfrm>
            <a:off x="0" y="0"/>
            <a:ext cx="7315200" cy="762000"/>
          </a:xfrm>
        </p:spPr>
        <p:txBody>
          <a:bodyPr>
            <a:noAutofit/>
          </a:bodyPr>
          <a:lstStyle/>
          <a:p>
            <a:r>
              <a:rPr lang="en-US" dirty="0"/>
              <a:t>Model structures:</a:t>
            </a:r>
            <a:br>
              <a:rPr lang="en-US" dirty="0"/>
            </a:br>
            <a:r>
              <a:rPr lang="en-US" dirty="0"/>
              <a:t>Consumer benefits</a:t>
            </a:r>
          </a:p>
        </p:txBody>
      </p:sp>
      <p:pic>
        <p:nvPicPr>
          <p:cNvPr id="4" name="Content Placeholder 3"/>
          <p:cNvPicPr>
            <a:picLocks noGrp="1" noChangeAspect="1"/>
          </p:cNvPicPr>
          <p:nvPr>
            <p:ph idx="1"/>
          </p:nvPr>
        </p:nvPicPr>
        <p:blipFill>
          <a:blip r:embed="rId4"/>
          <a:stretch>
            <a:fillRect/>
          </a:stretch>
        </p:blipFill>
        <p:spPr>
          <a:xfrm>
            <a:off x="4078181" y="3024935"/>
            <a:ext cx="987638" cy="1066892"/>
          </a:xfrm>
          <a:prstGeom prst="rect">
            <a:avLst/>
          </a:prstGeom>
        </p:spPr>
      </p:pic>
      <p:sp>
        <p:nvSpPr>
          <p:cNvPr id="12" name="Rectangle 11"/>
          <p:cNvSpPr/>
          <p:nvPr/>
        </p:nvSpPr>
        <p:spPr>
          <a:xfrm>
            <a:off x="524163" y="1195485"/>
            <a:ext cx="5757333" cy="3662541"/>
          </a:xfrm>
          <a:prstGeom prst="rect">
            <a:avLst/>
          </a:prstGeom>
        </p:spPr>
        <p:txBody>
          <a:bodyPr wrap="square">
            <a:spAutoFit/>
          </a:bodyPr>
          <a:lstStyle/>
          <a:p>
            <a:r>
              <a:rPr lang="en-US" sz="2400" b="1" dirty="0">
                <a:latin typeface="Arial" panose="020B0604020202020204" pitchFamily="34" charset="0"/>
                <a:cs typeface="Arial" panose="020B0604020202020204" pitchFamily="34" charset="0"/>
              </a:rPr>
              <a:t>Financial impact @ building scale</a:t>
            </a:r>
          </a:p>
          <a:p>
            <a:endParaRPr lang="en-US" sz="8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Lower operation costs (near-zero energy bills)</a:t>
            </a:r>
          </a:p>
          <a:p>
            <a:pPr marL="342900" indent="-3429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u="sng" dirty="0">
                <a:latin typeface="Arial" panose="020B0604020202020204" pitchFamily="34" charset="0"/>
                <a:cs typeface="Arial" panose="020B0604020202020204" pitchFamily="34" charset="0"/>
              </a:rPr>
              <a:t>Revenue</a:t>
            </a:r>
            <a:r>
              <a:rPr lang="en-US" sz="2000" dirty="0">
                <a:latin typeface="Arial" panose="020B0604020202020204" pitchFamily="34" charset="0"/>
                <a:cs typeface="Arial" panose="020B0604020202020204" pitchFamily="34" charset="0"/>
              </a:rPr>
              <a:t> from excess energy export (HOA </a:t>
            </a:r>
            <a:r>
              <a:rPr lang="en-US" sz="2000" b="1" dirty="0">
                <a:latin typeface="Arial" panose="020B0604020202020204" pitchFamily="34" charset="0"/>
                <a:cs typeface="Arial" panose="020B0604020202020204" pitchFamily="34" charset="0"/>
              </a:rPr>
              <a:t>dividends</a:t>
            </a:r>
            <a:r>
              <a:rPr lang="en-US" sz="2000" dirty="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Electric vehicles powered by renewables</a:t>
            </a:r>
          </a:p>
          <a:p>
            <a:pPr marL="342900" indent="-3429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Better occupant health (reduced medical costs)</a:t>
            </a:r>
          </a:p>
          <a:p>
            <a:pPr marL="342900" indent="-3429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Home becomes a community asset</a:t>
            </a:r>
          </a:p>
          <a:p>
            <a:pPr marL="342900" indent="-3429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   Higher appraised property values</a:t>
            </a:r>
          </a:p>
        </p:txBody>
      </p:sp>
    </p:spTree>
    <p:extLst>
      <p:ext uri="{BB962C8B-B14F-4D97-AF65-F5344CB8AC3E}">
        <p14:creationId xmlns:p14="http://schemas.microsoft.com/office/powerpoint/2010/main" val="3260584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Goal 3: Critical-facility microgrids</a:t>
            </a:r>
          </a:p>
        </p:txBody>
      </p:sp>
      <p:sp>
        <p:nvSpPr>
          <p:cNvPr id="3" name="Content Placeholder 2"/>
          <p:cNvSpPr>
            <a:spLocks noGrp="1"/>
          </p:cNvSpPr>
          <p:nvPr>
            <p:ph idx="1"/>
          </p:nvPr>
        </p:nvSpPr>
        <p:spPr>
          <a:xfrm>
            <a:off x="118533" y="821267"/>
            <a:ext cx="8839729" cy="5613400"/>
          </a:xfrm>
        </p:spPr>
        <p:txBody>
          <a:bodyPr>
            <a:normAutofit fontScale="92500" lnSpcReduction="10000"/>
          </a:bodyPr>
          <a:lstStyle/>
          <a:p>
            <a:pPr marL="0" indent="0" algn="ctr">
              <a:buNone/>
            </a:pPr>
            <a:r>
              <a:rPr lang="en-US" dirty="0">
                <a:solidFill>
                  <a:srgbClr val="000000"/>
                </a:solidFill>
                <a:latin typeface="Arial" panose="020B0604020202020204" pitchFamily="34" charset="0"/>
                <a:cs typeface="Arial" panose="020B0604020202020204" pitchFamily="34" charset="0"/>
              </a:rPr>
              <a:t>Stage pilot projects beginning with critical-facility </a:t>
            </a:r>
            <a:r>
              <a:rPr lang="en-US" dirty="0">
                <a:solidFill>
                  <a:srgbClr val="000000"/>
                </a:solidFill>
              </a:rPr>
              <a:t>m</a:t>
            </a:r>
            <a:r>
              <a:rPr lang="en-US" dirty="0">
                <a:solidFill>
                  <a:srgbClr val="000000"/>
                </a:solidFill>
                <a:latin typeface="Arial" panose="020B0604020202020204" pitchFamily="34" charset="0"/>
                <a:cs typeface="Arial" panose="020B0604020202020204" pitchFamily="34" charset="0"/>
              </a:rPr>
              <a:t>icrogrids</a:t>
            </a:r>
          </a:p>
          <a:p>
            <a:pPr>
              <a:spcBef>
                <a:spcPts val="1680"/>
              </a:spcBef>
              <a:buFont typeface="Arial" panose="020B0604020202020204" pitchFamily="34" charset="0"/>
              <a:buChar char="•"/>
            </a:pPr>
            <a:r>
              <a:rPr lang="en-US" sz="2200" dirty="0">
                <a:solidFill>
                  <a:srgbClr val="000000"/>
                </a:solidFill>
                <a:latin typeface="Arial" panose="020B0604020202020204" pitchFamily="34" charset="0"/>
                <a:cs typeface="Arial" panose="020B0604020202020204" pitchFamily="34" charset="0"/>
              </a:rPr>
              <a:t>City / County Centers</a:t>
            </a:r>
          </a:p>
          <a:p>
            <a:pPr lvl="1">
              <a:buFont typeface="Arial" panose="020B0604020202020204" pitchFamily="34" charset="0"/>
              <a:buChar char="•"/>
            </a:pPr>
            <a:r>
              <a:rPr lang="en-US" sz="1900" dirty="0">
                <a:solidFill>
                  <a:srgbClr val="000000"/>
                </a:solidFill>
                <a:latin typeface="Arial" panose="020B0604020202020204" pitchFamily="34" charset="0"/>
                <a:cs typeface="Arial" panose="020B0604020202020204" pitchFamily="34" charset="0"/>
              </a:rPr>
              <a:t>Offices of Emergency Services</a:t>
            </a:r>
          </a:p>
          <a:p>
            <a:pPr>
              <a:buFont typeface="Arial" panose="020B0604020202020204" pitchFamily="34" charset="0"/>
              <a:buChar char="•"/>
            </a:pPr>
            <a:endParaRPr lang="en-US" sz="2200" dirty="0">
              <a:solidFill>
                <a:srgbClr val="000000"/>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2200" dirty="0">
                <a:solidFill>
                  <a:srgbClr val="000000"/>
                </a:solidFill>
                <a:latin typeface="Arial" panose="020B0604020202020204" pitchFamily="34" charset="0"/>
                <a:cs typeface="Arial" panose="020B0604020202020204" pitchFamily="34" charset="0"/>
              </a:rPr>
              <a:t>Fire Departments</a:t>
            </a:r>
          </a:p>
          <a:p>
            <a:pPr lvl="1">
              <a:buFont typeface="Arial" panose="020B0604020202020204" pitchFamily="34" charset="0"/>
              <a:buChar char="•"/>
            </a:pPr>
            <a:r>
              <a:rPr lang="en-US" sz="1900" dirty="0">
                <a:solidFill>
                  <a:srgbClr val="000000"/>
                </a:solidFill>
                <a:latin typeface="Arial" panose="020B0604020202020204" pitchFamily="34" charset="0"/>
                <a:cs typeface="Arial" panose="020B0604020202020204" pitchFamily="34" charset="0"/>
              </a:rPr>
              <a:t>Rincon Valley Fire Protection District</a:t>
            </a:r>
          </a:p>
          <a:p>
            <a:pPr lvl="1">
              <a:buFont typeface="Arial" panose="020B0604020202020204" pitchFamily="34" charset="0"/>
              <a:buChar char="•"/>
            </a:pPr>
            <a:r>
              <a:rPr lang="en-US" sz="1900" dirty="0">
                <a:solidFill>
                  <a:srgbClr val="000000"/>
                </a:solidFill>
                <a:latin typeface="Arial" panose="020B0604020202020204" pitchFamily="34" charset="0"/>
                <a:cs typeface="Arial" panose="020B0604020202020204" pitchFamily="34" charset="0"/>
              </a:rPr>
              <a:t>Sonoma County Fire and Emergency Services</a:t>
            </a:r>
          </a:p>
          <a:p>
            <a:pPr marL="0" indent="0">
              <a:buNone/>
            </a:pPr>
            <a:endParaRPr lang="en-US" sz="2200" dirty="0">
              <a:solidFill>
                <a:srgbClr val="000000"/>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2200" dirty="0">
                <a:solidFill>
                  <a:srgbClr val="000000"/>
                </a:solidFill>
                <a:latin typeface="Arial" panose="020B0604020202020204" pitchFamily="34" charset="0"/>
                <a:cs typeface="Arial" panose="020B0604020202020204" pitchFamily="34" charset="0"/>
              </a:rPr>
              <a:t>Hospitals</a:t>
            </a:r>
          </a:p>
          <a:p>
            <a:pPr lvl="1">
              <a:buFont typeface="Arial" panose="020B0604020202020204" pitchFamily="34" charset="0"/>
              <a:buChar char="•"/>
            </a:pPr>
            <a:r>
              <a:rPr lang="en-US" sz="1900" dirty="0">
                <a:solidFill>
                  <a:srgbClr val="000000"/>
                </a:solidFill>
                <a:latin typeface="Arial" panose="020B0604020202020204" pitchFamily="34" charset="0"/>
                <a:cs typeface="Arial" panose="020B0604020202020204" pitchFamily="34" charset="0"/>
              </a:rPr>
              <a:t>Kaiser Permanente Santa Rosa</a:t>
            </a:r>
          </a:p>
          <a:p>
            <a:pPr lvl="1">
              <a:buFont typeface="Arial" panose="020B0604020202020204" pitchFamily="34" charset="0"/>
              <a:buChar char="•"/>
            </a:pPr>
            <a:r>
              <a:rPr lang="en-US" sz="1900" dirty="0">
                <a:solidFill>
                  <a:srgbClr val="000000"/>
                </a:solidFill>
                <a:latin typeface="Arial" panose="020B0604020202020204" pitchFamily="34" charset="0"/>
                <a:cs typeface="Arial" panose="020B0604020202020204" pitchFamily="34" charset="0"/>
              </a:rPr>
              <a:t>Sutter Hospital </a:t>
            </a:r>
            <a:r>
              <a:rPr lang="en-US" sz="1900" dirty="0" err="1">
                <a:solidFill>
                  <a:srgbClr val="000000"/>
                </a:solidFill>
                <a:latin typeface="Arial" panose="020B0604020202020204" pitchFamily="34" charset="0"/>
                <a:cs typeface="Arial" panose="020B0604020202020204" pitchFamily="34" charset="0"/>
              </a:rPr>
              <a:t>Larkfield</a:t>
            </a:r>
            <a:r>
              <a:rPr lang="en-US" sz="1900" dirty="0">
                <a:solidFill>
                  <a:srgbClr val="000000"/>
                </a:solidFill>
                <a:latin typeface="Arial" panose="020B0604020202020204" pitchFamily="34" charset="0"/>
                <a:cs typeface="Arial" panose="020B0604020202020204" pitchFamily="34" charset="0"/>
              </a:rPr>
              <a:t> Campus                                            </a:t>
            </a:r>
          </a:p>
          <a:p>
            <a:pPr marL="0" indent="0">
              <a:buNone/>
            </a:pPr>
            <a:endParaRPr lang="en-US" sz="2200" dirty="0">
              <a:solidFill>
                <a:srgbClr val="000000"/>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2200" dirty="0">
                <a:solidFill>
                  <a:srgbClr val="000000"/>
                </a:solidFill>
                <a:latin typeface="Arial" panose="020B0604020202020204" pitchFamily="34" charset="0"/>
                <a:cs typeface="Arial" panose="020B0604020202020204" pitchFamily="34" charset="0"/>
              </a:rPr>
              <a:t>Emergency shelters</a:t>
            </a:r>
          </a:p>
          <a:p>
            <a:pPr lvl="1">
              <a:buFont typeface="Arial" panose="020B0604020202020204" pitchFamily="34" charset="0"/>
              <a:buChar char="•"/>
            </a:pPr>
            <a:r>
              <a:rPr lang="en-US" sz="1900" dirty="0">
                <a:solidFill>
                  <a:srgbClr val="000000"/>
                </a:solidFill>
                <a:latin typeface="Arial" panose="020B0604020202020204" pitchFamily="34" charset="0"/>
                <a:cs typeface="Arial" panose="020B0604020202020204" pitchFamily="34" charset="0"/>
              </a:rPr>
              <a:t>County Veterans Buildings</a:t>
            </a:r>
          </a:p>
          <a:p>
            <a:pPr lvl="1">
              <a:buFont typeface="Arial" panose="020B0604020202020204" pitchFamily="34" charset="0"/>
              <a:buChar char="•"/>
            </a:pPr>
            <a:r>
              <a:rPr lang="en-US" sz="1900" dirty="0">
                <a:solidFill>
                  <a:srgbClr val="000000"/>
                </a:solidFill>
                <a:latin typeface="Arial" panose="020B0604020202020204" pitchFamily="34" charset="0"/>
                <a:cs typeface="Arial" panose="020B0604020202020204" pitchFamily="34" charset="0"/>
              </a:rPr>
              <a:t>Luther Burbank Center</a:t>
            </a:r>
          </a:p>
          <a:p>
            <a:pPr lvl="1">
              <a:buFont typeface="Arial" panose="020B0604020202020204" pitchFamily="34" charset="0"/>
              <a:buChar char="•"/>
            </a:pPr>
            <a:r>
              <a:rPr lang="en-US" sz="1900" dirty="0">
                <a:solidFill>
                  <a:srgbClr val="000000"/>
                </a:solidFill>
                <a:latin typeface="Arial" panose="020B0604020202020204" pitchFamily="34" charset="0"/>
                <a:cs typeface="Arial" panose="020B0604020202020204" pitchFamily="34" charset="0"/>
              </a:rPr>
              <a:t>Community Centers</a:t>
            </a:r>
          </a:p>
          <a:p>
            <a:endParaRPr lang="en-US" sz="2200"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64326" y="1285477"/>
            <a:ext cx="2065867" cy="1541025"/>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81512" y="3063803"/>
            <a:ext cx="2248681" cy="1325034"/>
          </a:xfrm>
          <a:prstGeom prst="rect">
            <a:avLst/>
          </a:prstGeom>
        </p:spPr>
      </p:pic>
      <p:sp>
        <p:nvSpPr>
          <p:cNvPr id="6" name="TextBox 5"/>
          <p:cNvSpPr txBox="1"/>
          <p:nvPr/>
        </p:nvSpPr>
        <p:spPr>
          <a:xfrm>
            <a:off x="6181196" y="4370491"/>
            <a:ext cx="2777067" cy="276999"/>
          </a:xfrm>
          <a:prstGeom prst="rect">
            <a:avLst/>
          </a:prstGeom>
          <a:noFill/>
        </p:spPr>
        <p:txBody>
          <a:bodyPr wrap="square" rtlCol="0">
            <a:spAutoFit/>
          </a:bodyPr>
          <a:lstStyle/>
          <a:p>
            <a:r>
              <a:rPr lang="en-US" sz="1200" dirty="0">
                <a:hlinkClick r:id="rId5"/>
              </a:rPr>
              <a:t>Kaiser Permanente Richmond microgrid</a:t>
            </a:r>
            <a:endParaRPr lang="en-US" sz="1200" dirty="0"/>
          </a:p>
        </p:txBody>
      </p:sp>
      <p:sp>
        <p:nvSpPr>
          <p:cNvPr id="7" name="TextBox 6"/>
          <p:cNvSpPr txBox="1"/>
          <p:nvPr/>
        </p:nvSpPr>
        <p:spPr>
          <a:xfrm>
            <a:off x="6742237" y="2787761"/>
            <a:ext cx="2216025" cy="276999"/>
          </a:xfrm>
          <a:prstGeom prst="rect">
            <a:avLst/>
          </a:prstGeom>
          <a:noFill/>
        </p:spPr>
        <p:txBody>
          <a:bodyPr wrap="square" rtlCol="0">
            <a:spAutoFit/>
          </a:bodyPr>
          <a:lstStyle/>
          <a:p>
            <a:r>
              <a:rPr lang="en-US" sz="1200" dirty="0">
                <a:hlinkClick r:id="rId6"/>
              </a:rPr>
              <a:t>Fremont Fire Station mIcrogrid</a:t>
            </a:r>
            <a:endParaRPr lang="en-US" sz="1200" dirty="0"/>
          </a:p>
        </p:txBody>
      </p:sp>
      <p:pic>
        <p:nvPicPr>
          <p:cNvPr id="8" name="Picture 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986992" y="4662822"/>
            <a:ext cx="2743201" cy="1543829"/>
          </a:xfrm>
          <a:prstGeom prst="rect">
            <a:avLst/>
          </a:prstGeom>
        </p:spPr>
      </p:pic>
      <p:sp>
        <p:nvSpPr>
          <p:cNvPr id="9" name="TextBox 8"/>
          <p:cNvSpPr txBox="1"/>
          <p:nvPr/>
        </p:nvSpPr>
        <p:spPr>
          <a:xfrm>
            <a:off x="6331353" y="6206651"/>
            <a:ext cx="2548998" cy="276999"/>
          </a:xfrm>
          <a:prstGeom prst="rect">
            <a:avLst/>
          </a:prstGeom>
          <a:noFill/>
        </p:spPr>
        <p:txBody>
          <a:bodyPr wrap="square" rtlCol="0">
            <a:spAutoFit/>
          </a:bodyPr>
          <a:lstStyle/>
          <a:p>
            <a:r>
              <a:rPr lang="en-US" sz="1200" dirty="0">
                <a:hlinkClick r:id="rId8"/>
              </a:rPr>
              <a:t>Seattle Community Center microgrid</a:t>
            </a:r>
            <a:endParaRPr lang="en-US" sz="1200" dirty="0"/>
          </a:p>
        </p:txBody>
      </p:sp>
    </p:spTree>
    <p:extLst>
      <p:ext uri="{BB962C8B-B14F-4D97-AF65-F5344CB8AC3E}">
        <p14:creationId xmlns:p14="http://schemas.microsoft.com/office/powerpoint/2010/main" val="253577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B10C0-B4F4-184B-A939-BEA6619FBE3C}"/>
              </a:ext>
            </a:extLst>
          </p:cNvPr>
          <p:cNvSpPr>
            <a:spLocks noGrp="1"/>
          </p:cNvSpPr>
          <p:nvPr>
            <p:ph type="title"/>
          </p:nvPr>
        </p:nvSpPr>
        <p:spPr/>
        <p:txBody>
          <a:bodyPr>
            <a:normAutofit fontScale="90000"/>
          </a:bodyPr>
          <a:lstStyle/>
          <a:p>
            <a:r>
              <a:rPr lang="en-US" dirty="0"/>
              <a:t>Why do we need microgrids?</a:t>
            </a:r>
            <a:br>
              <a:rPr lang="en-US" dirty="0"/>
            </a:br>
            <a:r>
              <a:rPr lang="en-US" dirty="0"/>
              <a:t>CPUC fire threat map</a:t>
            </a:r>
          </a:p>
        </p:txBody>
      </p:sp>
      <p:sp>
        <p:nvSpPr>
          <p:cNvPr id="3" name="Content Placeholder 2">
            <a:extLst>
              <a:ext uri="{FF2B5EF4-FFF2-40B4-BE49-F238E27FC236}">
                <a16:creationId xmlns:a16="http://schemas.microsoft.com/office/drawing/2014/main" id="{CBD07061-420A-F84E-91B6-CB5BA09ED8D2}"/>
              </a:ext>
            </a:extLst>
          </p:cNvPr>
          <p:cNvSpPr>
            <a:spLocks noGrp="1"/>
          </p:cNvSpPr>
          <p:nvPr>
            <p:ph idx="1"/>
          </p:nvPr>
        </p:nvSpPr>
        <p:spPr/>
        <p:txBody>
          <a:bodyPr/>
          <a:lstStyle/>
          <a:p>
            <a:endParaRPr lang="en-US"/>
          </a:p>
        </p:txBody>
      </p:sp>
      <p:pic>
        <p:nvPicPr>
          <p:cNvPr id="5" name="Content Placeholder 7">
            <a:extLst>
              <a:ext uri="{FF2B5EF4-FFF2-40B4-BE49-F238E27FC236}">
                <a16:creationId xmlns:a16="http://schemas.microsoft.com/office/drawing/2014/main" id="{14C01972-ACE6-194F-8157-9012B32A8DE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774700"/>
            <a:ext cx="9144000" cy="5676900"/>
          </a:xfrm>
          <a:prstGeom prst="rect">
            <a:avLst/>
          </a:prstGeom>
        </p:spPr>
      </p:pic>
      <p:sp>
        <p:nvSpPr>
          <p:cNvPr id="6" name="TextBox 5">
            <a:extLst>
              <a:ext uri="{FF2B5EF4-FFF2-40B4-BE49-F238E27FC236}">
                <a16:creationId xmlns:a16="http://schemas.microsoft.com/office/drawing/2014/main" id="{3119A0B2-F559-EB47-B84C-9AB522A3C7C5}"/>
              </a:ext>
            </a:extLst>
          </p:cNvPr>
          <p:cNvSpPr txBox="1"/>
          <p:nvPr/>
        </p:nvSpPr>
        <p:spPr>
          <a:xfrm>
            <a:off x="6703562" y="6102717"/>
            <a:ext cx="3423138" cy="246221"/>
          </a:xfrm>
          <a:prstGeom prst="rect">
            <a:avLst/>
          </a:prstGeom>
          <a:noFill/>
        </p:spPr>
        <p:txBody>
          <a:bodyPr wrap="square" rtlCol="0">
            <a:spAutoFit/>
          </a:bodyPr>
          <a:lstStyle/>
          <a:p>
            <a:r>
              <a:rPr lang="en-US" sz="1000" dirty="0"/>
              <a:t>Source: https://</a:t>
            </a:r>
            <a:r>
              <a:rPr lang="en-US" sz="1000" dirty="0" err="1"/>
              <a:t>ia.cpuc.ca.gov</a:t>
            </a:r>
            <a:r>
              <a:rPr lang="en-US" sz="1000" dirty="0"/>
              <a:t>/</a:t>
            </a:r>
            <a:r>
              <a:rPr lang="en-US" sz="1000" dirty="0" err="1"/>
              <a:t>firemap</a:t>
            </a:r>
            <a:r>
              <a:rPr lang="en-US" sz="1000" dirty="0"/>
              <a:t>/</a:t>
            </a:r>
          </a:p>
        </p:txBody>
      </p:sp>
    </p:spTree>
    <p:extLst>
      <p:ext uri="{BB962C8B-B14F-4D97-AF65-F5344CB8AC3E}">
        <p14:creationId xmlns:p14="http://schemas.microsoft.com/office/powerpoint/2010/main" val="3889339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FCA3E-8EEF-6F48-9C80-322B47874FD3}"/>
              </a:ext>
            </a:extLst>
          </p:cNvPr>
          <p:cNvSpPr>
            <a:spLocks noGrp="1"/>
          </p:cNvSpPr>
          <p:nvPr>
            <p:ph type="title"/>
          </p:nvPr>
        </p:nvSpPr>
        <p:spPr/>
        <p:txBody>
          <a:bodyPr/>
          <a:lstStyle/>
          <a:p>
            <a:r>
              <a:rPr lang="en-US" dirty="0"/>
              <a:t>What is a microgrid?</a:t>
            </a:r>
          </a:p>
        </p:txBody>
      </p:sp>
      <p:sp>
        <p:nvSpPr>
          <p:cNvPr id="3" name="Content Placeholder 2">
            <a:extLst>
              <a:ext uri="{FF2B5EF4-FFF2-40B4-BE49-F238E27FC236}">
                <a16:creationId xmlns:a16="http://schemas.microsoft.com/office/drawing/2014/main" id="{2743CFED-1060-5047-ADF8-79BC42FAEA7F}"/>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945A6A9-6C45-7E46-9766-09C6FE8FD33D}"/>
              </a:ext>
            </a:extLst>
          </p:cNvPr>
          <p:cNvPicPr>
            <a:picLocks noChangeAspect="1"/>
          </p:cNvPicPr>
          <p:nvPr/>
        </p:nvPicPr>
        <p:blipFill>
          <a:blip r:embed="rId3"/>
          <a:stretch>
            <a:fillRect/>
          </a:stretch>
        </p:blipFill>
        <p:spPr>
          <a:xfrm>
            <a:off x="482600" y="1295400"/>
            <a:ext cx="8204415" cy="4610100"/>
          </a:xfrm>
          <a:prstGeom prst="rect">
            <a:avLst/>
          </a:prstGeom>
        </p:spPr>
      </p:pic>
    </p:spTree>
    <p:extLst>
      <p:ext uri="{BB962C8B-B14F-4D97-AF65-F5344CB8AC3E}">
        <p14:creationId xmlns:p14="http://schemas.microsoft.com/office/powerpoint/2010/main" val="911529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22295-19CE-5F40-A557-87077A6903B8}"/>
              </a:ext>
            </a:extLst>
          </p:cNvPr>
          <p:cNvSpPr>
            <a:spLocks noGrp="1"/>
          </p:cNvSpPr>
          <p:nvPr>
            <p:ph type="title"/>
          </p:nvPr>
        </p:nvSpPr>
        <p:spPr/>
        <p:txBody>
          <a:bodyPr/>
          <a:lstStyle/>
          <a:p>
            <a:r>
              <a:rPr lang="en-US" dirty="0"/>
              <a:t>What is a microgrid?</a:t>
            </a:r>
          </a:p>
        </p:txBody>
      </p:sp>
      <p:sp>
        <p:nvSpPr>
          <p:cNvPr id="3" name="Content Placeholder 2">
            <a:extLst>
              <a:ext uri="{FF2B5EF4-FFF2-40B4-BE49-F238E27FC236}">
                <a16:creationId xmlns:a16="http://schemas.microsoft.com/office/drawing/2014/main" id="{9D213FD9-6EBB-FF4C-95CD-5D79798E242B}"/>
              </a:ext>
            </a:extLst>
          </p:cNvPr>
          <p:cNvSpPr>
            <a:spLocks noGrp="1"/>
          </p:cNvSpPr>
          <p:nvPr>
            <p:ph idx="1"/>
          </p:nvPr>
        </p:nvSpPr>
        <p:spPr/>
        <p:txBody>
          <a:bodyPr/>
          <a:lstStyle/>
          <a:p>
            <a:r>
              <a:rPr lang="en-US" dirty="0"/>
              <a:t>A microgrid is a group of interconnected loads and distributed energy resources (DER) within clearly defined electrical boundaries that acts as a single controllable load with respect to the grid. A microgrid can connect and disconnect from the grid to enable it to operate in both grid-connected or island mode.</a:t>
            </a:r>
          </a:p>
          <a:p>
            <a:r>
              <a:rPr lang="en-US" i="1" dirty="0"/>
              <a:t>Microgrid</a:t>
            </a:r>
            <a:r>
              <a:rPr lang="en-US" dirty="0"/>
              <a:t> is an umbrella term that incorporates a variety of scopes, scales, and use-cases.</a:t>
            </a:r>
          </a:p>
          <a:p>
            <a:r>
              <a:rPr lang="en-US" dirty="0"/>
              <a:t>A microgrid can provide cost savings, but it can also be more expensive than energy from PG&amp;E. The economics are project-specific.</a:t>
            </a:r>
          </a:p>
        </p:txBody>
      </p:sp>
    </p:spTree>
    <p:extLst>
      <p:ext uri="{BB962C8B-B14F-4D97-AF65-F5344CB8AC3E}">
        <p14:creationId xmlns:p14="http://schemas.microsoft.com/office/powerpoint/2010/main" val="2260299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Box 2"/>
          <p:cNvSpPr txBox="1">
            <a:spLocks noChangeArrowheads="1"/>
          </p:cNvSpPr>
          <p:nvPr/>
        </p:nvSpPr>
        <p:spPr>
          <a:xfrm>
            <a:off x="1928813" y="2947988"/>
            <a:ext cx="184150" cy="369887"/>
          </a:xfrm>
          <a:prstGeom prst="rect">
            <a:avLst/>
          </a:prstGeom>
          <a:noFill/>
          <a:ln w="9525">
            <a:noFill/>
            <a:miter lim="800000"/>
            <a:headEnd/>
            <a:tailEnd/>
          </a:ln>
        </p:spPr>
        <p:txBody>
          <a:bodyPr wrap="none" numCol="1">
            <a:spAutoFit/>
          </a:bodyPr>
          <a:lstStyle/>
          <a:p>
            <a:endParaRPr lang="en-US">
              <a:latin typeface="Calibri" pitchFamily="34" charset="0"/>
            </a:endParaRPr>
          </a:p>
        </p:txBody>
      </p:sp>
      <p:pic>
        <p:nvPicPr>
          <p:cNvPr id="5" name="Picture 4" descr="Clean Coalition Logo_no tagline_updated_slideshowedit_zf2 yellow_final2.pd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31217" y="46181"/>
            <a:ext cx="1612783" cy="676656"/>
          </a:xfrm>
          <a:prstGeom prst="rect">
            <a:avLst/>
          </a:prstGeom>
        </p:spPr>
      </p:pic>
      <p:sp>
        <p:nvSpPr>
          <p:cNvPr id="8" name="TextBox 7"/>
          <p:cNvSpPr txBox="1"/>
          <p:nvPr/>
        </p:nvSpPr>
        <p:spPr>
          <a:xfrm>
            <a:off x="5645150" y="6183124"/>
            <a:ext cx="3340100" cy="292388"/>
          </a:xfrm>
          <a:prstGeom prst="rect">
            <a:avLst/>
          </a:prstGeom>
          <a:noFill/>
        </p:spPr>
        <p:txBody>
          <a:bodyPr wrap="square" numCol="1" rtlCol="0">
            <a:spAutoFit/>
          </a:bodyPr>
          <a:lstStyle/>
          <a:p>
            <a:pPr algn="r"/>
            <a:r>
              <a:rPr lang="en-US" sz="1300" i="1" dirty="0"/>
              <a:t>Source: Oncor Electric Delivery Company</a:t>
            </a:r>
          </a:p>
        </p:txBody>
      </p:sp>
      <p:pic>
        <p:nvPicPr>
          <p:cNvPr id="3" name="Picture 2" descr="grid.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96027" y="851187"/>
            <a:ext cx="5765456" cy="5333048"/>
          </a:xfrm>
          <a:prstGeom prst="rect">
            <a:avLst/>
          </a:prstGeom>
        </p:spPr>
      </p:pic>
      <p:sp>
        <p:nvSpPr>
          <p:cNvPr id="9" name="Rounded Rectangle 8"/>
          <p:cNvSpPr/>
          <p:nvPr/>
        </p:nvSpPr>
        <p:spPr>
          <a:xfrm>
            <a:off x="1596027" y="3317875"/>
            <a:ext cx="2124635" cy="1368425"/>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numCol="1" rtlCol="0" anchor="ctr"/>
          <a:lstStyle/>
          <a:p>
            <a:pPr algn="ctr"/>
            <a:endParaRPr lang="en-US"/>
          </a:p>
        </p:txBody>
      </p:sp>
      <p:sp>
        <p:nvSpPr>
          <p:cNvPr id="10" name="Title 1"/>
          <p:cNvSpPr>
            <a:spLocks noGrp="1"/>
          </p:cNvSpPr>
          <p:nvPr>
            <p:ph type="title"/>
          </p:nvPr>
        </p:nvSpPr>
        <p:spPr>
          <a:xfrm>
            <a:off x="0" y="0"/>
            <a:ext cx="7416800" cy="762000"/>
          </a:xfrm>
        </p:spPr>
        <p:txBody>
          <a:bodyPr numCol="1">
            <a:noAutofit/>
          </a:bodyPr>
          <a:lstStyle/>
          <a:p>
            <a:r>
              <a:rPr lang="en-US" dirty="0"/>
              <a:t>Facility microgrids focus on single customers</a:t>
            </a:r>
          </a:p>
        </p:txBody>
      </p:sp>
    </p:spTree>
    <p:extLst>
      <p:ext uri="{BB962C8B-B14F-4D97-AF65-F5344CB8AC3E}">
        <p14:creationId xmlns:p14="http://schemas.microsoft.com/office/powerpoint/2010/main" val="3646799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0" y="0"/>
            <a:ext cx="7315200" cy="762000"/>
          </a:xfrm>
        </p:spPr>
        <p:txBody>
          <a:bodyPr numCol="1">
            <a:noAutofit/>
          </a:bodyPr>
          <a:lstStyle/>
          <a:p>
            <a:pPr algn="l"/>
            <a:r>
              <a:rPr lang="en-US" sz="2400" b="1" dirty="0">
                <a:solidFill>
                  <a:srgbClr val="FFFFFF"/>
                </a:solidFill>
                <a:latin typeface="Arial" charset="0"/>
                <a:cs typeface="Arial" charset="0"/>
              </a:rPr>
              <a:t>Community </a:t>
            </a:r>
            <a:r>
              <a:rPr lang="en-US" sz="2400" b="1" dirty="0" err="1">
                <a:solidFill>
                  <a:srgbClr val="FFFFFF"/>
                </a:solidFill>
                <a:latin typeface="Arial" charset="0"/>
                <a:cs typeface="Arial" charset="0"/>
              </a:rPr>
              <a:t>Microgrids</a:t>
            </a:r>
            <a:r>
              <a:rPr lang="en-US" sz="2400" b="1" dirty="0">
                <a:solidFill>
                  <a:srgbClr val="FFFFFF"/>
                </a:solidFill>
                <a:latin typeface="Arial" charset="0"/>
                <a:cs typeface="Arial" charset="0"/>
              </a:rPr>
              <a:t> can serve up to thousands of customers</a:t>
            </a:r>
          </a:p>
        </p:txBody>
      </p:sp>
      <p:sp>
        <p:nvSpPr>
          <p:cNvPr id="34819" name="TextBox 2"/>
          <p:cNvSpPr txBox="1">
            <a:spLocks noChangeArrowheads="1"/>
          </p:cNvSpPr>
          <p:nvPr/>
        </p:nvSpPr>
        <p:spPr>
          <a:xfrm>
            <a:off x="1928813" y="2947988"/>
            <a:ext cx="184150" cy="369887"/>
          </a:xfrm>
          <a:prstGeom prst="rect">
            <a:avLst/>
          </a:prstGeom>
          <a:noFill/>
          <a:ln w="9525">
            <a:noFill/>
            <a:miter lim="800000"/>
            <a:headEnd/>
            <a:tailEnd/>
          </a:ln>
        </p:spPr>
        <p:txBody>
          <a:bodyPr wrap="none" numCol="1">
            <a:spAutoFit/>
          </a:bodyPr>
          <a:lstStyle/>
          <a:p>
            <a:endParaRPr lang="en-US">
              <a:latin typeface="Calibri" pitchFamily="34" charset="0"/>
            </a:endParaRPr>
          </a:p>
        </p:txBody>
      </p:sp>
      <p:pic>
        <p:nvPicPr>
          <p:cNvPr id="5" name="Picture 4" descr="Clean Coalition Logo_no tagline_updated_slideshowedit_zf2 yellow_final2.pd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31217" y="46181"/>
            <a:ext cx="1612783" cy="676656"/>
          </a:xfrm>
          <a:prstGeom prst="rect">
            <a:avLst/>
          </a:prstGeom>
        </p:spPr>
      </p:pic>
      <p:sp>
        <p:nvSpPr>
          <p:cNvPr id="8" name="TextBox 7"/>
          <p:cNvSpPr txBox="1"/>
          <p:nvPr/>
        </p:nvSpPr>
        <p:spPr>
          <a:xfrm>
            <a:off x="5645150" y="6183124"/>
            <a:ext cx="3340100" cy="292388"/>
          </a:xfrm>
          <a:prstGeom prst="rect">
            <a:avLst/>
          </a:prstGeom>
          <a:noFill/>
        </p:spPr>
        <p:txBody>
          <a:bodyPr wrap="square" numCol="1" rtlCol="0">
            <a:spAutoFit/>
          </a:bodyPr>
          <a:lstStyle/>
          <a:p>
            <a:pPr algn="r"/>
            <a:r>
              <a:rPr lang="en-US" sz="1300" i="1" dirty="0"/>
              <a:t>Source: Oncor Electric Delivery Company</a:t>
            </a:r>
          </a:p>
        </p:txBody>
      </p:sp>
      <p:pic>
        <p:nvPicPr>
          <p:cNvPr id="3" name="Picture 2" descr="grid.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39161" y="850076"/>
            <a:ext cx="5765456" cy="5333048"/>
          </a:xfrm>
          <a:prstGeom prst="rect">
            <a:avLst/>
          </a:prstGeom>
        </p:spPr>
      </p:pic>
      <p:sp>
        <p:nvSpPr>
          <p:cNvPr id="4" name="Rounded Rectangle 3"/>
          <p:cNvSpPr/>
          <p:nvPr/>
        </p:nvSpPr>
        <p:spPr>
          <a:xfrm>
            <a:off x="850900" y="3231931"/>
            <a:ext cx="7023100" cy="2983835"/>
          </a:xfrm>
          <a:prstGeom prst="roundRect">
            <a:avLst/>
          </a:prstGeom>
          <a:noFill/>
          <a:ln w="82550">
            <a:solidFill>
              <a:srgbClr val="FF0000"/>
            </a:solidFill>
          </a:ln>
        </p:spPr>
        <p:style>
          <a:lnRef idx="1">
            <a:schemeClr val="accent1"/>
          </a:lnRef>
          <a:fillRef idx="3">
            <a:schemeClr val="accent1"/>
          </a:fillRef>
          <a:effectRef idx="2">
            <a:schemeClr val="accent1"/>
          </a:effectRef>
          <a:fontRef idx="minor">
            <a:schemeClr val="lt1"/>
          </a:fontRef>
        </p:style>
        <p:txBody>
          <a:bodyPr numCol="1" rtlCol="0" anchor="ctr"/>
          <a:lstStyle/>
          <a:p>
            <a:pPr algn="ctr"/>
            <a:endParaRPr lang="en-US"/>
          </a:p>
        </p:txBody>
      </p:sp>
      <p:pic>
        <p:nvPicPr>
          <p:cNvPr id="2" name="Picture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28802" y="4834082"/>
            <a:ext cx="1360669" cy="1121168"/>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496581" y="5898625"/>
            <a:ext cx="1438476" cy="228632"/>
          </a:xfrm>
          <a:prstGeom prst="rect">
            <a:avLst/>
          </a:prstGeom>
        </p:spPr>
      </p:pic>
      <p:sp>
        <p:nvSpPr>
          <p:cNvPr id="9" name="TextBox 8"/>
          <p:cNvSpPr txBox="1"/>
          <p:nvPr/>
        </p:nvSpPr>
        <p:spPr>
          <a:xfrm>
            <a:off x="5474959" y="5897499"/>
            <a:ext cx="1547686" cy="276999"/>
          </a:xfrm>
          <a:prstGeom prst="rect">
            <a:avLst/>
          </a:prstGeom>
          <a:noFill/>
        </p:spPr>
        <p:txBody>
          <a:bodyPr wrap="square" rtlCol="0">
            <a:spAutoFit/>
          </a:bodyPr>
          <a:lstStyle/>
          <a:p>
            <a:r>
              <a:rPr lang="en-US" sz="1200" b="1" dirty="0">
                <a:solidFill>
                  <a:srgbClr val="00B050"/>
                </a:solidFill>
              </a:rPr>
              <a:t>“PROSUMERS”</a:t>
            </a:r>
          </a:p>
        </p:txBody>
      </p:sp>
      <p:sp>
        <p:nvSpPr>
          <p:cNvPr id="10" name="TextBox 9"/>
          <p:cNvSpPr txBox="1"/>
          <p:nvPr/>
        </p:nvSpPr>
        <p:spPr>
          <a:xfrm>
            <a:off x="908049" y="4834082"/>
            <a:ext cx="893233" cy="1210355"/>
          </a:xfrm>
          <a:prstGeom prst="rect">
            <a:avLst/>
          </a:prstGeom>
          <a:noFill/>
        </p:spPr>
        <p:txBody>
          <a:bodyPr wrap="square" rtlCol="0">
            <a:spAutoFit/>
          </a:bodyPr>
          <a:lstStyle/>
          <a:p>
            <a:endParaRPr lang="en-US" dirty="0"/>
          </a:p>
        </p:txBody>
      </p:sp>
      <p:sp>
        <p:nvSpPr>
          <p:cNvPr id="11" name="TextBox 10"/>
          <p:cNvSpPr txBox="1"/>
          <p:nvPr/>
        </p:nvSpPr>
        <p:spPr>
          <a:xfrm>
            <a:off x="914400" y="4723848"/>
            <a:ext cx="1634067" cy="461665"/>
          </a:xfrm>
          <a:prstGeom prst="rect">
            <a:avLst/>
          </a:prstGeom>
          <a:noFill/>
        </p:spPr>
        <p:txBody>
          <a:bodyPr wrap="square" rtlCol="0">
            <a:spAutoFit/>
          </a:bodyPr>
          <a:lstStyle/>
          <a:p>
            <a:r>
              <a:rPr lang="en-US" sz="1200" b="1" dirty="0">
                <a:solidFill>
                  <a:srgbClr val="00B050"/>
                </a:solidFill>
              </a:rPr>
              <a:t>CRITICAL FACILITY MICROGRIDS</a:t>
            </a:r>
          </a:p>
        </p:txBody>
      </p:sp>
      <p:pic>
        <p:nvPicPr>
          <p:cNvPr id="13" name="Picture 1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472267" y="3581979"/>
            <a:ext cx="1091771" cy="173527"/>
          </a:xfrm>
          <a:prstGeom prst="rect">
            <a:avLst/>
          </a:prstGeom>
        </p:spPr>
      </p:pic>
      <p:sp>
        <p:nvSpPr>
          <p:cNvPr id="14" name="TextBox 13"/>
          <p:cNvSpPr txBox="1"/>
          <p:nvPr/>
        </p:nvSpPr>
        <p:spPr>
          <a:xfrm>
            <a:off x="2472267" y="3497408"/>
            <a:ext cx="1329266" cy="276999"/>
          </a:xfrm>
          <a:prstGeom prst="rect">
            <a:avLst/>
          </a:prstGeom>
          <a:noFill/>
        </p:spPr>
        <p:txBody>
          <a:bodyPr wrap="square" rtlCol="0">
            <a:spAutoFit/>
          </a:bodyPr>
          <a:lstStyle/>
          <a:p>
            <a:r>
              <a:rPr lang="en-US" sz="1200" b="1" dirty="0">
                <a:solidFill>
                  <a:srgbClr val="00B050"/>
                </a:solidFill>
              </a:rPr>
              <a:t>“PROSUMERS”</a:t>
            </a:r>
          </a:p>
        </p:txBody>
      </p:sp>
    </p:spTree>
    <p:extLst>
      <p:ext uri="{BB962C8B-B14F-4D97-AF65-F5344CB8AC3E}">
        <p14:creationId xmlns:p14="http://schemas.microsoft.com/office/powerpoint/2010/main" val="36124063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6CF4633-0705-AE4C-9C88-1380C689C2D1}"/>
              </a:ext>
            </a:extLst>
          </p:cNvPr>
          <p:cNvGrpSpPr/>
          <p:nvPr/>
        </p:nvGrpSpPr>
        <p:grpSpPr>
          <a:xfrm>
            <a:off x="3008057" y="3746500"/>
            <a:ext cx="5970843" cy="2534233"/>
            <a:chOff x="2104098" y="3333510"/>
            <a:chExt cx="6842406" cy="2963121"/>
          </a:xfrm>
        </p:grpSpPr>
        <p:pic>
          <p:nvPicPr>
            <p:cNvPr id="10" name="Picture 9">
              <a:extLst>
                <a:ext uri="{FF2B5EF4-FFF2-40B4-BE49-F238E27FC236}">
                  <a16:creationId xmlns:a16="http://schemas.microsoft.com/office/drawing/2014/main" id="{649A43FE-D695-5F48-844B-5370114481E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2104098" y="3333510"/>
              <a:ext cx="6842406" cy="2963120"/>
            </a:xfrm>
            <a:prstGeom prst="rect">
              <a:avLst/>
            </a:prstGeom>
          </p:spPr>
        </p:pic>
        <p:sp>
          <p:nvSpPr>
            <p:cNvPr id="11" name="Rectangle 10">
              <a:extLst>
                <a:ext uri="{FF2B5EF4-FFF2-40B4-BE49-F238E27FC236}">
                  <a16:creationId xmlns:a16="http://schemas.microsoft.com/office/drawing/2014/main" id="{9A94D3C7-7563-234A-A0A5-CB233F0D9567}"/>
                </a:ext>
              </a:extLst>
            </p:cNvPr>
            <p:cNvSpPr/>
            <p:nvPr/>
          </p:nvSpPr>
          <p:spPr>
            <a:xfrm>
              <a:off x="5833640" y="5960961"/>
              <a:ext cx="1817226" cy="335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grpSp>
      <p:sp>
        <p:nvSpPr>
          <p:cNvPr id="5" name="Title 1"/>
          <p:cNvSpPr>
            <a:spLocks noGrp="1"/>
          </p:cNvSpPr>
          <p:nvPr>
            <p:ph type="title"/>
          </p:nvPr>
        </p:nvSpPr>
        <p:spPr>
          <a:xfrm>
            <a:off x="0" y="0"/>
            <a:ext cx="7416800" cy="762000"/>
          </a:xfrm>
        </p:spPr>
        <p:txBody>
          <a:bodyPr numCol="1">
            <a:noAutofit/>
          </a:bodyPr>
          <a:lstStyle/>
          <a:p>
            <a:r>
              <a:rPr lang="en-US" dirty="0"/>
              <a:t>Community Microgrid defined</a:t>
            </a:r>
          </a:p>
        </p:txBody>
      </p:sp>
      <p:sp>
        <p:nvSpPr>
          <p:cNvPr id="8" name="TextBox 7"/>
          <p:cNvSpPr txBox="1"/>
          <p:nvPr/>
        </p:nvSpPr>
        <p:spPr>
          <a:xfrm>
            <a:off x="0" y="854523"/>
            <a:ext cx="9124939" cy="646331"/>
          </a:xfrm>
          <a:prstGeom prst="rect">
            <a:avLst/>
          </a:prstGeom>
          <a:noFill/>
        </p:spPr>
        <p:txBody>
          <a:bodyPr wrap="square" numCol="1" rtlCol="0">
            <a:spAutoFit/>
          </a:bodyPr>
          <a:lstStyle/>
          <a:p>
            <a:pPr algn="ctr"/>
            <a:r>
              <a:rPr lang="en-US" i="1" dirty="0">
                <a:latin typeface="Arial" panose="020B0604020202020204" pitchFamily="34" charset="0"/>
                <a:cs typeface="Arial" panose="020B0604020202020204" pitchFamily="34" charset="0"/>
              </a:rPr>
              <a:t>A modern approach for designing and operating the electric grid, stacked with local renewables and staged for resilience. </a:t>
            </a:r>
          </a:p>
        </p:txBody>
      </p:sp>
      <p:sp>
        <p:nvSpPr>
          <p:cNvPr id="7" name="TextBox 6"/>
          <p:cNvSpPr txBox="1"/>
          <p:nvPr/>
        </p:nvSpPr>
        <p:spPr>
          <a:xfrm>
            <a:off x="292101" y="1593377"/>
            <a:ext cx="7340600" cy="2831544"/>
          </a:xfrm>
          <a:prstGeom prst="rect">
            <a:avLst/>
          </a:prstGeom>
          <a:noFill/>
          <a:ln>
            <a:noFill/>
          </a:ln>
          <a:scene3d>
            <a:camera prst="orthographicFront"/>
            <a:lightRig rig="threePt" dir="t"/>
          </a:scene3d>
          <a:sp3d>
            <a:bevelT/>
          </a:sp3d>
        </p:spPr>
        <p:txBody>
          <a:bodyPr wrap="square" numCol="1" rtlCol="0">
            <a:spAutoFit/>
          </a:bodyPr>
          <a:lstStyle/>
          <a:p>
            <a:pPr marL="279400" indent="-279400">
              <a:spcBef>
                <a:spcPts val="420"/>
              </a:spcBef>
              <a:buFont typeface="Arial" panose="020B0604020202020204" pitchFamily="34" charset="0"/>
              <a:buChar char="•"/>
            </a:pPr>
            <a:r>
              <a:rPr lang="en-US" sz="1600" b="1" dirty="0">
                <a:latin typeface="Arial" panose="020B0604020202020204" pitchFamily="34" charset="0"/>
                <a:cs typeface="Arial" panose="020B0604020202020204" pitchFamily="34" charset="0"/>
              </a:rPr>
              <a:t>“Islanding” from the grid:</a:t>
            </a:r>
            <a:r>
              <a:rPr lang="en-US" sz="1600" dirty="0">
                <a:latin typeface="Arial" panose="020B0604020202020204" pitchFamily="34" charset="0"/>
                <a:cs typeface="Arial" panose="020B0604020202020204" pitchFamily="34" charset="0"/>
              </a:rPr>
              <a:t> A coordinated local grid area that can separate from the main grid and operate independently.</a:t>
            </a:r>
            <a:endParaRPr lang="en-US" sz="1600" b="1" dirty="0">
              <a:latin typeface="Arial" panose="020B0604020202020204" pitchFamily="34" charset="0"/>
              <a:cs typeface="Arial" panose="020B0604020202020204" pitchFamily="34" charset="0"/>
            </a:endParaRPr>
          </a:p>
          <a:p>
            <a:pPr marL="279400" indent="-279400">
              <a:spcBef>
                <a:spcPts val="420"/>
              </a:spcBef>
              <a:buFont typeface="Arial" panose="020B0604020202020204" pitchFamily="34" charset="0"/>
              <a:buChar char="•"/>
            </a:pPr>
            <a:r>
              <a:rPr lang="en-US" sz="1600" b="1" dirty="0">
                <a:latin typeface="Arial" panose="020B0604020202020204" pitchFamily="34" charset="0"/>
                <a:cs typeface="Arial" panose="020B0604020202020204" pitchFamily="34" charset="0"/>
              </a:rPr>
              <a:t>Components:</a:t>
            </a:r>
            <a:r>
              <a:rPr lang="en-US" sz="1600" dirty="0">
                <a:latin typeface="Arial" panose="020B0604020202020204" pitchFamily="34" charset="0"/>
                <a:cs typeface="Arial" panose="020B0604020202020204" pitchFamily="34" charset="0"/>
              </a:rPr>
              <a:t> Solar PV and other renewable energy, energy storage, demand response, and monitoring, communications, &amp; control.</a:t>
            </a:r>
            <a:endParaRPr lang="en-US" sz="1600" b="1" dirty="0">
              <a:latin typeface="Arial" panose="020B0604020202020204" pitchFamily="34" charset="0"/>
              <a:cs typeface="Arial" panose="020B0604020202020204" pitchFamily="34" charset="0"/>
            </a:endParaRPr>
          </a:p>
          <a:p>
            <a:pPr marL="285750" indent="-285750">
              <a:spcBef>
                <a:spcPts val="420"/>
              </a:spcBef>
              <a:buFont typeface="Arial"/>
              <a:buChar char="•"/>
            </a:pPr>
            <a:r>
              <a:rPr lang="en-US" sz="1600" b="1" dirty="0">
                <a:latin typeface="Arial" panose="020B0604020202020204" pitchFamily="34" charset="0"/>
                <a:cs typeface="Arial" panose="020B0604020202020204" pitchFamily="34" charset="0"/>
              </a:rPr>
              <a:t>Clean local energy:</a:t>
            </a:r>
            <a:r>
              <a:rPr lang="en-US" sz="1600" dirty="0">
                <a:latin typeface="Arial" panose="020B0604020202020204" pitchFamily="34" charset="0"/>
                <a:cs typeface="Arial" panose="020B0604020202020204" pitchFamily="34" charset="0"/>
              </a:rPr>
              <a:t> Community Microgrids facilitate optimal deployment of distributed energy resources (DER).</a:t>
            </a:r>
            <a:endParaRPr lang="en-US" sz="1600" b="1" dirty="0">
              <a:latin typeface="Arial" panose="020B0604020202020204" pitchFamily="34" charset="0"/>
              <a:cs typeface="Arial" panose="020B0604020202020204" pitchFamily="34" charset="0"/>
            </a:endParaRPr>
          </a:p>
          <a:p>
            <a:pPr marL="285750" indent="-285750">
              <a:spcBef>
                <a:spcPts val="420"/>
              </a:spcBef>
              <a:buFont typeface="Arial"/>
              <a:buChar char="•"/>
            </a:pPr>
            <a:r>
              <a:rPr lang="en-US" sz="1600" b="1" dirty="0">
                <a:latin typeface="Arial" panose="020B0604020202020204" pitchFamily="34" charset="0"/>
                <a:cs typeface="Arial" panose="020B0604020202020204" pitchFamily="34" charset="0"/>
              </a:rPr>
              <a:t>Resilient: </a:t>
            </a:r>
            <a:r>
              <a:rPr lang="en-US" sz="1600" dirty="0">
                <a:latin typeface="Arial" panose="020B0604020202020204" pitchFamily="34" charset="0"/>
                <a:cs typeface="Arial" panose="020B0604020202020204" pitchFamily="34" charset="0"/>
              </a:rPr>
              <a:t>Ongoing, renewables-driven backup power for critical and prioritized loads, </a:t>
            </a:r>
            <a:r>
              <a:rPr lang="en-US" sz="1600" dirty="0">
                <a:solidFill>
                  <a:schemeClr val="accent3">
                    <a:lumMod val="75000"/>
                  </a:schemeClr>
                </a:solidFill>
                <a:latin typeface="Arial" panose="020B0604020202020204" pitchFamily="34" charset="0"/>
                <a:cs typeface="Arial" panose="020B0604020202020204" pitchFamily="34" charset="0"/>
              </a:rPr>
              <a:t>and eventually all community energy needs</a:t>
            </a:r>
            <a:r>
              <a:rPr lang="en-US" sz="1600" dirty="0">
                <a:latin typeface="Arial" panose="020B0604020202020204" pitchFamily="34" charset="0"/>
                <a:cs typeface="Arial" panose="020B0604020202020204" pitchFamily="34" charset="0"/>
              </a:rPr>
              <a:t>.</a:t>
            </a:r>
            <a:endParaRPr lang="en-US" sz="1600" b="1" dirty="0">
              <a:latin typeface="Arial" panose="020B0604020202020204" pitchFamily="34" charset="0"/>
              <a:cs typeface="Arial" panose="020B0604020202020204" pitchFamily="34" charset="0"/>
            </a:endParaRPr>
          </a:p>
          <a:p>
            <a:pPr marL="285750" indent="-285750">
              <a:buFont typeface="Arial"/>
              <a:buChar char="•"/>
            </a:pPr>
            <a:endParaRPr lang="en-US" sz="800" b="1" dirty="0">
              <a:latin typeface="Arial" panose="020B0604020202020204" pitchFamily="34" charset="0"/>
              <a:cs typeface="Arial" panose="020B0604020202020204" pitchFamily="34" charset="0"/>
            </a:endParaRPr>
          </a:p>
          <a:p>
            <a:pPr marL="285750" indent="-285750">
              <a:buFont typeface="Arial"/>
              <a:buChar char="•"/>
            </a:pPr>
            <a:r>
              <a:rPr lang="en-US" sz="1600" b="1" dirty="0">
                <a:latin typeface="Arial" panose="020B0604020202020204" pitchFamily="34" charset="0"/>
                <a:cs typeface="Arial" panose="020B0604020202020204" pitchFamily="34" charset="0"/>
              </a:rPr>
              <a:t>Replicable:</a:t>
            </a:r>
            <a:r>
              <a:rPr lang="en-US" sz="1600" dirty="0">
                <a:latin typeface="Arial" panose="020B0604020202020204" pitchFamily="34" charset="0"/>
                <a:cs typeface="Arial" panose="020B0604020202020204" pitchFamily="34" charset="0"/>
              </a:rPr>
              <a:t>  A solution that can be readily extended</a:t>
            </a:r>
          </a:p>
          <a:p>
            <a:pPr marL="228600"/>
            <a:r>
              <a:rPr lang="en-US" sz="1600" dirty="0">
                <a:latin typeface="Arial" panose="020B0604020202020204" pitchFamily="34" charset="0"/>
                <a:cs typeface="Arial" panose="020B0604020202020204" pitchFamily="34" charset="0"/>
              </a:rPr>
              <a:t> and replicated throughout any utility service territory.</a:t>
            </a:r>
          </a:p>
        </p:txBody>
      </p:sp>
    </p:spTree>
    <p:extLst>
      <p:ext uri="{BB962C8B-B14F-4D97-AF65-F5344CB8AC3E}">
        <p14:creationId xmlns:p14="http://schemas.microsoft.com/office/powerpoint/2010/main" val="1424768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Shape 209" descr="screen-shot-2010-07-06-at-1.39.28-am.png"/>
          <p:cNvPicPr preferRelativeResize="0">
            <a:picLocks noChangeAspect="1"/>
          </p:cNvPicPr>
          <p:nvPr/>
        </p:nvPicPr>
        <p:blipFill rotWithShape="1">
          <a:blip r:embed="rId3">
            <a:alphaModFix/>
          </a:blip>
          <a:srcRect/>
          <a:stretch/>
        </p:blipFill>
        <p:spPr>
          <a:xfrm>
            <a:off x="4456253" y="1763022"/>
            <a:ext cx="4687747" cy="3725531"/>
          </a:xfrm>
          <a:prstGeom prst="rect">
            <a:avLst/>
          </a:prstGeom>
          <a:noFill/>
          <a:ln>
            <a:noFill/>
          </a:ln>
        </p:spPr>
      </p:pic>
      <p:sp>
        <p:nvSpPr>
          <p:cNvPr id="2" name="Rounded Rectangle 1">
            <a:extLst>
              <a:ext uri="{FF2B5EF4-FFF2-40B4-BE49-F238E27FC236}">
                <a16:creationId xmlns:a16="http://schemas.microsoft.com/office/drawing/2014/main" id="{09FB38AA-18D0-8B45-B919-4EF6C0B52130}"/>
              </a:ext>
            </a:extLst>
          </p:cNvPr>
          <p:cNvSpPr/>
          <p:nvPr/>
        </p:nvSpPr>
        <p:spPr>
          <a:xfrm>
            <a:off x="245310" y="4426108"/>
            <a:ext cx="4442437" cy="1581153"/>
          </a:xfrm>
          <a:prstGeom prst="roundRect">
            <a:avLst/>
          </a:prstGeom>
          <a:solidFill>
            <a:srgbClr val="249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Shape 210"/>
          <p:cNvSpPr txBox="1"/>
          <p:nvPr/>
        </p:nvSpPr>
        <p:spPr>
          <a:xfrm>
            <a:off x="245311" y="1947504"/>
            <a:ext cx="4442436" cy="236931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1800"/>
              <a:buFont typeface="+mj-lt"/>
              <a:buAutoNum type="arabicPeriod"/>
            </a:pPr>
            <a:r>
              <a:rPr lang="en-US" sz="2000" b="1" dirty="0">
                <a:solidFill>
                  <a:schemeClr val="dk1"/>
                </a:solidFill>
                <a:latin typeface="Arial" panose="020B0604020202020204" pitchFamily="34" charset="0"/>
                <a:ea typeface="Arial"/>
                <a:cs typeface="Arial" panose="020B0604020202020204" pitchFamily="34" charset="0"/>
                <a:sym typeface="Arial"/>
              </a:rPr>
              <a:t>Lower costs and increased </a:t>
            </a:r>
            <a:br>
              <a:rPr lang="en-US" sz="2000" b="1" dirty="0">
                <a:solidFill>
                  <a:schemeClr val="dk1"/>
                </a:solidFill>
                <a:latin typeface="Arial" panose="020B0604020202020204" pitchFamily="34" charset="0"/>
                <a:ea typeface="Arial"/>
                <a:cs typeface="Arial" panose="020B0604020202020204" pitchFamily="34" charset="0"/>
                <a:sym typeface="Arial"/>
              </a:rPr>
            </a:br>
            <a:r>
              <a:rPr lang="en-US" sz="2000" b="1" dirty="0">
                <a:solidFill>
                  <a:schemeClr val="dk1"/>
                </a:solidFill>
                <a:latin typeface="Arial" panose="020B0604020202020204" pitchFamily="34" charset="0"/>
                <a:ea typeface="Arial"/>
                <a:cs typeface="Arial" panose="020B0604020202020204" pitchFamily="34" charset="0"/>
                <a:sym typeface="Arial"/>
              </a:rPr>
              <a:t>economic investment </a:t>
            </a:r>
            <a:endParaRPr sz="2000" dirty="0">
              <a:latin typeface="Arial" panose="020B0604020202020204" pitchFamily="34" charset="0"/>
              <a:cs typeface="Arial" panose="020B0604020202020204" pitchFamily="34" charset="0"/>
            </a:endParaRPr>
          </a:p>
          <a:p>
            <a:pPr marL="342900" marR="0" lvl="0" indent="-279400" algn="l" rtl="0">
              <a:spcBef>
                <a:spcPts val="0"/>
              </a:spcBef>
              <a:spcAft>
                <a:spcPts val="0"/>
              </a:spcAft>
              <a:buClr>
                <a:schemeClr val="dk1"/>
              </a:buClr>
              <a:buSzPts val="1000"/>
              <a:buFont typeface="+mj-lt"/>
              <a:buAutoNum type="arabicPeriod"/>
            </a:pPr>
            <a:endParaRPr lang="en-US" sz="1200" dirty="0">
              <a:solidFill>
                <a:schemeClr val="dk1"/>
              </a:solidFill>
              <a:latin typeface="Arial" panose="020B0604020202020204" pitchFamily="34" charset="0"/>
              <a:ea typeface="Arial"/>
              <a:cs typeface="Arial" panose="020B0604020202020204" pitchFamily="34" charset="0"/>
              <a:sym typeface="Arial"/>
            </a:endParaRPr>
          </a:p>
          <a:p>
            <a:pPr marL="342900" marR="0" lvl="0" indent="-342900" algn="l" rtl="0">
              <a:spcBef>
                <a:spcPts val="0"/>
              </a:spcBef>
              <a:spcAft>
                <a:spcPts val="0"/>
              </a:spcAft>
              <a:buClr>
                <a:schemeClr val="dk1"/>
              </a:buClr>
              <a:buSzPts val="1800"/>
              <a:buFont typeface="+mj-lt"/>
              <a:buAutoNum type="arabicPeriod"/>
            </a:pPr>
            <a:r>
              <a:rPr lang="en-US" sz="2000" b="1" dirty="0">
                <a:solidFill>
                  <a:schemeClr val="dk1"/>
                </a:solidFill>
                <a:latin typeface="Arial" panose="020B0604020202020204" pitchFamily="34" charset="0"/>
                <a:ea typeface="Arial"/>
                <a:cs typeface="Arial" panose="020B0604020202020204" pitchFamily="34" charset="0"/>
                <a:sym typeface="Arial"/>
              </a:rPr>
              <a:t>Improved overall performance</a:t>
            </a:r>
            <a:endParaRPr lang="en-US" sz="2000" dirty="0">
              <a:latin typeface="Arial" panose="020B0604020202020204" pitchFamily="34" charset="0"/>
              <a:cs typeface="Arial" panose="020B0604020202020204" pitchFamily="34" charset="0"/>
            </a:endParaRPr>
          </a:p>
          <a:p>
            <a:pPr marL="685800" marR="0" lvl="1" indent="-228600" algn="l" rtl="0">
              <a:spcBef>
                <a:spcPts val="0"/>
              </a:spcBef>
              <a:spcAft>
                <a:spcPts val="0"/>
              </a:spcAft>
              <a:buClr>
                <a:schemeClr val="dk1"/>
              </a:buClr>
              <a:buSzPts val="1600"/>
              <a:buFont typeface="+mj-lt"/>
              <a:buAutoNum type="arabicPeriod"/>
            </a:pPr>
            <a:endParaRPr sz="1200" dirty="0">
              <a:latin typeface="Arial" panose="020B0604020202020204" pitchFamily="34" charset="0"/>
              <a:cs typeface="Arial" panose="020B0604020202020204" pitchFamily="34" charset="0"/>
            </a:endParaRPr>
          </a:p>
          <a:p>
            <a:pPr marL="342900" lvl="0" indent="-342900">
              <a:buClr>
                <a:schemeClr val="dk1"/>
              </a:buClr>
              <a:buSzPts val="1800"/>
              <a:buFont typeface="+mj-lt"/>
              <a:buAutoNum type="arabicPeriod"/>
            </a:pPr>
            <a:r>
              <a:rPr lang="en-US" sz="2000" b="1" dirty="0">
                <a:solidFill>
                  <a:schemeClr val="dk1"/>
                </a:solidFill>
                <a:latin typeface="Arial" panose="020B0604020202020204" pitchFamily="34" charset="0"/>
                <a:cs typeface="Arial" panose="020B0604020202020204" pitchFamily="34" charset="0"/>
              </a:rPr>
              <a:t>Resilience and security </a:t>
            </a:r>
            <a:endParaRPr lang="en-US" sz="2000" dirty="0">
              <a:latin typeface="Arial" panose="020B0604020202020204" pitchFamily="34" charset="0"/>
              <a:cs typeface="Arial" panose="020B0604020202020204" pitchFamily="34" charset="0"/>
            </a:endParaRPr>
          </a:p>
          <a:p>
            <a:pPr marL="685800" lvl="1" indent="-228600">
              <a:buClr>
                <a:schemeClr val="dk1"/>
              </a:buClr>
              <a:buSzPts val="1600"/>
              <a:buFont typeface="+mj-lt"/>
              <a:buAutoNum type="arabicPeriod"/>
            </a:pPr>
            <a:endParaRPr lang="en-US" sz="1200" dirty="0">
              <a:solidFill>
                <a:schemeClr val="dk1"/>
              </a:solidFill>
              <a:latin typeface="Arial" panose="020B0604020202020204" pitchFamily="34" charset="0"/>
              <a:cs typeface="Arial" panose="020B0604020202020204" pitchFamily="34" charset="0"/>
            </a:endParaRPr>
          </a:p>
          <a:p>
            <a:pPr marL="342900" lvl="0" indent="-342900">
              <a:buClr>
                <a:schemeClr val="dk1"/>
              </a:buClr>
              <a:buSzPts val="1800"/>
              <a:buFont typeface="+mj-lt"/>
              <a:buAutoNum type="arabicPeriod"/>
            </a:pPr>
            <a:r>
              <a:rPr lang="en-US" sz="2000" b="1" dirty="0">
                <a:solidFill>
                  <a:schemeClr val="dk1"/>
                </a:solidFill>
                <a:latin typeface="Arial" panose="020B0604020202020204" pitchFamily="34" charset="0"/>
                <a:cs typeface="Arial" panose="020B0604020202020204" pitchFamily="34" charset="0"/>
              </a:rPr>
              <a:t>Replicable, scalable model</a:t>
            </a:r>
            <a:endParaRPr lang="en-US" sz="2000" dirty="0">
              <a:latin typeface="Arial" panose="020B0604020202020204" pitchFamily="34" charset="0"/>
              <a:cs typeface="Arial" panose="020B0604020202020204" pitchFamily="34" charset="0"/>
            </a:endParaRPr>
          </a:p>
        </p:txBody>
      </p:sp>
      <p:sp>
        <p:nvSpPr>
          <p:cNvPr id="211" name="Shape 211"/>
          <p:cNvSpPr txBox="1">
            <a:spLocks noGrp="1"/>
          </p:cNvSpPr>
          <p:nvPr>
            <p:ph type="title"/>
          </p:nvPr>
        </p:nvSpPr>
        <p:spPr>
          <a:xfrm>
            <a:off x="0" y="0"/>
            <a:ext cx="7416800" cy="762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Benefits of Community Microgrids</a:t>
            </a:r>
            <a:endParaRPr dirty="0"/>
          </a:p>
        </p:txBody>
      </p:sp>
      <p:sp>
        <p:nvSpPr>
          <p:cNvPr id="212" name="Shape 212"/>
          <p:cNvSpPr txBox="1"/>
          <p:nvPr/>
        </p:nvSpPr>
        <p:spPr>
          <a:xfrm>
            <a:off x="245311" y="1000809"/>
            <a:ext cx="8069179" cy="707886"/>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2000" dirty="0">
                <a:solidFill>
                  <a:schemeClr val="dk1"/>
                </a:solidFill>
                <a:latin typeface="Arial"/>
                <a:ea typeface="Arial"/>
                <a:cs typeface="Arial"/>
                <a:sym typeface="Arial"/>
              </a:rPr>
              <a:t>Community Microgrids bring communities four benefits </a:t>
            </a:r>
            <a:br>
              <a:rPr lang="en-US" sz="2000" dirty="0">
                <a:solidFill>
                  <a:schemeClr val="dk1"/>
                </a:solidFill>
                <a:latin typeface="Arial"/>
                <a:ea typeface="Arial"/>
                <a:cs typeface="Arial"/>
                <a:sym typeface="Arial"/>
              </a:rPr>
            </a:br>
            <a:r>
              <a:rPr lang="en-US" sz="2000" dirty="0">
                <a:solidFill>
                  <a:schemeClr val="dk1"/>
                </a:solidFill>
                <a:latin typeface="Arial"/>
                <a:ea typeface="Arial"/>
                <a:cs typeface="Arial"/>
                <a:sym typeface="Arial"/>
              </a:rPr>
              <a:t>not provided by today’s centralized energy system</a:t>
            </a:r>
            <a:endParaRPr dirty="0"/>
          </a:p>
        </p:txBody>
      </p:sp>
      <p:sp>
        <p:nvSpPr>
          <p:cNvPr id="6" name="Rectangle 5">
            <a:extLst>
              <a:ext uri="{FF2B5EF4-FFF2-40B4-BE49-F238E27FC236}">
                <a16:creationId xmlns:a16="http://schemas.microsoft.com/office/drawing/2014/main" id="{2096CE19-DCE8-B14C-8B36-FDCFC54B755C}"/>
              </a:ext>
            </a:extLst>
          </p:cNvPr>
          <p:cNvSpPr/>
          <p:nvPr/>
        </p:nvSpPr>
        <p:spPr>
          <a:xfrm>
            <a:off x="142078" y="4604944"/>
            <a:ext cx="4545669" cy="1200329"/>
          </a:xfrm>
          <a:prstGeom prst="rect">
            <a:avLst/>
          </a:prstGeom>
        </p:spPr>
        <p:txBody>
          <a:bodyPr wrap="square">
            <a:spAutoFit/>
          </a:bodyPr>
          <a:lstStyle/>
          <a:p>
            <a:pPr algn="ctr"/>
            <a:r>
              <a:rPr lang="en-US" dirty="0">
                <a:solidFill>
                  <a:schemeClr val="bg1"/>
                </a:solidFill>
                <a:latin typeface="Arial" panose="020B0604020202020204" pitchFamily="34" charset="0"/>
                <a:cs typeface="Arial" panose="020B0604020202020204" pitchFamily="34" charset="0"/>
              </a:rPr>
              <a:t>Indefinite renewables-driven </a:t>
            </a:r>
            <a:br>
              <a:rPr lang="en-US"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backup power provides an unparalleled trifecta of economic, environmental, and resilience benefits</a:t>
            </a:r>
          </a:p>
        </p:txBody>
      </p:sp>
    </p:spTree>
    <p:extLst>
      <p:ext uri="{BB962C8B-B14F-4D97-AF65-F5344CB8AC3E}">
        <p14:creationId xmlns:p14="http://schemas.microsoft.com/office/powerpoint/2010/main" val="360836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Shape 209" descr="screen-shot-2010-07-06-at-1.39.28-am.png"/>
          <p:cNvPicPr preferRelativeResize="0">
            <a:picLocks noChangeAspect="1"/>
          </p:cNvPicPr>
          <p:nvPr/>
        </p:nvPicPr>
        <p:blipFill rotWithShape="1">
          <a:blip r:embed="rId3">
            <a:alphaModFix/>
          </a:blip>
          <a:srcRect/>
          <a:stretch/>
        </p:blipFill>
        <p:spPr>
          <a:xfrm>
            <a:off x="4456253" y="1432822"/>
            <a:ext cx="4687747" cy="3725531"/>
          </a:xfrm>
          <a:prstGeom prst="rect">
            <a:avLst/>
          </a:prstGeom>
          <a:noFill/>
          <a:ln>
            <a:noFill/>
          </a:ln>
        </p:spPr>
      </p:pic>
      <p:sp>
        <p:nvSpPr>
          <p:cNvPr id="211" name="Shape 211"/>
          <p:cNvSpPr txBox="1">
            <a:spLocks noGrp="1"/>
          </p:cNvSpPr>
          <p:nvPr>
            <p:ph type="title"/>
          </p:nvPr>
        </p:nvSpPr>
        <p:spPr>
          <a:xfrm>
            <a:off x="0" y="0"/>
            <a:ext cx="7416800" cy="762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Benefits of Community Microgrids</a:t>
            </a:r>
            <a:endParaRPr dirty="0"/>
          </a:p>
        </p:txBody>
      </p:sp>
      <p:sp>
        <p:nvSpPr>
          <p:cNvPr id="9" name="Content Placeholder 2">
            <a:extLst>
              <a:ext uri="{FF2B5EF4-FFF2-40B4-BE49-F238E27FC236}">
                <a16:creationId xmlns:a16="http://schemas.microsoft.com/office/drawing/2014/main" id="{717165CD-E54E-1843-A2FF-7162EDDAB37A}"/>
              </a:ext>
            </a:extLst>
          </p:cNvPr>
          <p:cNvSpPr txBox="1">
            <a:spLocks/>
          </p:cNvSpPr>
          <p:nvPr/>
        </p:nvSpPr>
        <p:spPr>
          <a:xfrm>
            <a:off x="244341" y="861098"/>
            <a:ext cx="4997718" cy="5323801"/>
          </a:xfrm>
          <a:prstGeom prst="rect">
            <a:avLst/>
          </a:prstGeom>
        </p:spPr>
        <p:txBody>
          <a:bodyPr vert="horz" lIns="91440" tIns="45720" rIns="91440" bIns="45720" numCol="1" rtlCol="0">
            <a:normAutofit fontScale="92500" lnSpcReduction="10000"/>
          </a:bodyPr>
          <a:lstStyle>
            <a:lvl1pPr marL="342900" indent="-342900" algn="l" defTabSz="4572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1800" dirty="0"/>
          </a:p>
          <a:p>
            <a:r>
              <a:rPr lang="en-US" sz="2200" dirty="0"/>
              <a:t>Reliability and power continuity</a:t>
            </a:r>
          </a:p>
          <a:p>
            <a:r>
              <a:rPr lang="en-US" sz="2200" dirty="0"/>
              <a:t>Resilience and safety</a:t>
            </a:r>
          </a:p>
          <a:p>
            <a:r>
              <a:rPr lang="en-US" sz="2200" dirty="0"/>
              <a:t>Local, renewable energ</a:t>
            </a:r>
            <a:r>
              <a:rPr lang="en-US" sz="2600" dirty="0"/>
              <a:t>y</a:t>
            </a:r>
          </a:p>
          <a:p>
            <a:pPr lvl="1"/>
            <a:r>
              <a:rPr lang="en-US" sz="1900" dirty="0"/>
              <a:t>Greenhouse gas reductions</a:t>
            </a:r>
          </a:p>
          <a:p>
            <a:pPr lvl="1"/>
            <a:r>
              <a:rPr lang="en-US" sz="1900" dirty="0"/>
              <a:t>Local control of energy</a:t>
            </a:r>
          </a:p>
          <a:p>
            <a:pPr lvl="1"/>
            <a:r>
              <a:rPr lang="en-US" sz="1900" dirty="0"/>
              <a:t>For electric vehicles and charging infrastructure</a:t>
            </a:r>
          </a:p>
          <a:p>
            <a:pPr lvl="1"/>
            <a:r>
              <a:rPr lang="en-US" sz="1900" dirty="0"/>
              <a:t>Reduced transmission loss</a:t>
            </a:r>
            <a:r>
              <a:rPr lang="en-US" sz="1700" dirty="0"/>
              <a:t>es</a:t>
            </a:r>
          </a:p>
          <a:p>
            <a:r>
              <a:rPr lang="en-US" sz="2200" dirty="0"/>
              <a:t>Local jobs in engineering, </a:t>
            </a:r>
            <a:br>
              <a:rPr lang="en-US" sz="2200" dirty="0"/>
            </a:br>
            <a:r>
              <a:rPr lang="en-US" sz="2200" dirty="0"/>
              <a:t>construction, and maintenance</a:t>
            </a:r>
          </a:p>
          <a:p>
            <a:r>
              <a:rPr lang="en-US" sz="2000" dirty="0"/>
              <a:t>More participation enables by a </a:t>
            </a:r>
            <a:br>
              <a:rPr lang="en-US" sz="2000" dirty="0"/>
            </a:br>
            <a:r>
              <a:rPr lang="en-US" sz="2000" dirty="0"/>
              <a:t>network of “prosumers” who share the use, generation, and revenue of and from energy</a:t>
            </a:r>
          </a:p>
          <a:p>
            <a:r>
              <a:rPr lang="en-US" sz="2000" dirty="0"/>
              <a:t>Energy security and national security</a:t>
            </a:r>
          </a:p>
        </p:txBody>
      </p:sp>
    </p:spTree>
    <p:extLst>
      <p:ext uri="{BB962C8B-B14F-4D97-AF65-F5344CB8AC3E}">
        <p14:creationId xmlns:p14="http://schemas.microsoft.com/office/powerpoint/2010/main" val="11018180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418BB-C7B6-4D97-84A5-83A9D102CE71}"/>
              </a:ext>
            </a:extLst>
          </p:cNvPr>
          <p:cNvSpPr>
            <a:spLocks noGrp="1"/>
          </p:cNvSpPr>
          <p:nvPr>
            <p:ph type="title"/>
          </p:nvPr>
        </p:nvSpPr>
        <p:spPr/>
        <p:txBody>
          <a:bodyPr/>
          <a:lstStyle/>
          <a:p>
            <a:r>
              <a:rPr lang="en-US" dirty="0"/>
              <a:t>Today’s presenters</a:t>
            </a:r>
          </a:p>
        </p:txBody>
      </p:sp>
      <p:pic>
        <p:nvPicPr>
          <p:cNvPr id="7" name="Picture 6">
            <a:extLst>
              <a:ext uri="{FF2B5EF4-FFF2-40B4-BE49-F238E27FC236}">
                <a16:creationId xmlns:a16="http://schemas.microsoft.com/office/drawing/2014/main" id="{7BEE4305-C64C-1541-A8DD-C157754EC0B7}"/>
              </a:ext>
            </a:extLst>
          </p:cNvPr>
          <p:cNvPicPr>
            <a:picLocks noChangeAspect="1"/>
          </p:cNvPicPr>
          <p:nvPr/>
        </p:nvPicPr>
        <p:blipFill>
          <a:blip r:embed="rId3"/>
          <a:stretch>
            <a:fillRect/>
          </a:stretch>
        </p:blipFill>
        <p:spPr>
          <a:xfrm>
            <a:off x="744220" y="1369060"/>
            <a:ext cx="1846580" cy="1846580"/>
          </a:xfrm>
          <a:prstGeom prst="rect">
            <a:avLst/>
          </a:prstGeom>
        </p:spPr>
      </p:pic>
      <p:sp>
        <p:nvSpPr>
          <p:cNvPr id="8" name="TextBox 7">
            <a:extLst>
              <a:ext uri="{FF2B5EF4-FFF2-40B4-BE49-F238E27FC236}">
                <a16:creationId xmlns:a16="http://schemas.microsoft.com/office/drawing/2014/main" id="{08C80F94-DEA5-FD43-BED1-71F3F2142AD0}"/>
              </a:ext>
            </a:extLst>
          </p:cNvPr>
          <p:cNvSpPr txBox="1"/>
          <p:nvPr/>
        </p:nvSpPr>
        <p:spPr>
          <a:xfrm>
            <a:off x="2758440" y="1338580"/>
            <a:ext cx="5654040" cy="2246769"/>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John Sarter, </a:t>
            </a:r>
            <a:r>
              <a:rPr lang="en-US" sz="1400" dirty="0">
                <a:latin typeface="Arial" panose="020B0604020202020204" pitchFamily="34" charset="0"/>
                <a:cs typeface="Arial" panose="020B0604020202020204" pitchFamily="34" charset="0"/>
              </a:rPr>
              <a:t>Program Manager</a:t>
            </a:r>
          </a:p>
          <a:p>
            <a:r>
              <a:rPr lang="en-US" sz="1400" dirty="0">
                <a:latin typeface="Arial" panose="020B0604020202020204" pitchFamily="34" charset="0"/>
                <a:cs typeface="Arial" panose="020B0604020202020204" pitchFamily="34" charset="0"/>
              </a:rPr>
              <a:t>John is a sustainable designer/developer, innovator in systems integration, and expert in real estate, renewable energy, and transportation. He has owned and operated his firms, Sarter Construction &amp; Design, Off The Grid Design, and Sol Lux Alpha, since 1986. A recognized leader in the solar+storage space since 2008, John founded the Microgrid Development Group in San Francisco in 2014 to unite a consortium of technology, energy, engineering, and other professionals committed to creating a resilient and sustainable, 100% renewable energy future.</a:t>
            </a:r>
          </a:p>
        </p:txBody>
      </p:sp>
      <p:pic>
        <p:nvPicPr>
          <p:cNvPr id="9" name="Picture 8">
            <a:extLst>
              <a:ext uri="{FF2B5EF4-FFF2-40B4-BE49-F238E27FC236}">
                <a16:creationId xmlns:a16="http://schemas.microsoft.com/office/drawing/2014/main" id="{C362CEC6-D9E0-B442-9825-BAB3B70BA275}"/>
              </a:ext>
            </a:extLst>
          </p:cNvPr>
          <p:cNvPicPr>
            <a:picLocks noChangeAspect="1"/>
          </p:cNvPicPr>
          <p:nvPr/>
        </p:nvPicPr>
        <p:blipFill>
          <a:blip r:embed="rId4"/>
          <a:stretch>
            <a:fillRect/>
          </a:stretch>
        </p:blipFill>
        <p:spPr>
          <a:xfrm>
            <a:off x="746760" y="3883660"/>
            <a:ext cx="1844040" cy="1844040"/>
          </a:xfrm>
          <a:prstGeom prst="rect">
            <a:avLst/>
          </a:prstGeom>
        </p:spPr>
      </p:pic>
      <p:sp>
        <p:nvSpPr>
          <p:cNvPr id="11" name="TextBox 10">
            <a:extLst>
              <a:ext uri="{FF2B5EF4-FFF2-40B4-BE49-F238E27FC236}">
                <a16:creationId xmlns:a16="http://schemas.microsoft.com/office/drawing/2014/main" id="{58A7183C-AB7A-FD43-A690-8AEEB9AA6C61}"/>
              </a:ext>
            </a:extLst>
          </p:cNvPr>
          <p:cNvSpPr txBox="1"/>
          <p:nvPr/>
        </p:nvSpPr>
        <p:spPr>
          <a:xfrm>
            <a:off x="2758440" y="3837940"/>
            <a:ext cx="5654040" cy="2031325"/>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Malini Kannan, </a:t>
            </a:r>
            <a:r>
              <a:rPr lang="en-US" sz="1400" dirty="0">
                <a:latin typeface="Arial" panose="020B0604020202020204" pitchFamily="34" charset="0"/>
                <a:cs typeface="Arial" panose="020B0604020202020204" pitchFamily="34" charset="0"/>
              </a:rPr>
              <a:t>Program Engineer</a:t>
            </a:r>
          </a:p>
          <a:p>
            <a:r>
              <a:rPr lang="en-US" sz="1400" dirty="0">
                <a:latin typeface="Arial" panose="020B0604020202020204" pitchFamily="34" charset="0"/>
                <a:cs typeface="Arial" panose="020B0604020202020204" pitchFamily="34" charset="0"/>
              </a:rPr>
              <a:t>Malini leads the technical activities of Clean Coalition’s Community Microgrid Initiative. She has helped communities across California, the New York metropolitan area, and Puerto Rico design and develop Community Microgrids through scoping, planning, and engineering design and analysis work. Previously, as a Research Engineer at the Schatz Energy Research Center, Malini tested and analyzed performance data from small-scale solar, battery, and LED consumer electronics as a consultant to the World Bank.</a:t>
            </a:r>
          </a:p>
        </p:txBody>
      </p:sp>
    </p:spTree>
    <p:extLst>
      <p:ext uri="{BB962C8B-B14F-4D97-AF65-F5344CB8AC3E}">
        <p14:creationId xmlns:p14="http://schemas.microsoft.com/office/powerpoint/2010/main" val="37630314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2952859" y="1381202"/>
            <a:ext cx="19441" cy="4313967"/>
          </a:xfrm>
          <a:prstGeom prst="line">
            <a:avLst/>
          </a:prstGeom>
          <a:ln w="38100">
            <a:solidFill>
              <a:schemeClr val="tx1">
                <a:alpha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808211" y="1381202"/>
            <a:ext cx="0" cy="4313967"/>
          </a:xfrm>
          <a:prstGeom prst="line">
            <a:avLst/>
          </a:prstGeom>
          <a:ln w="38100">
            <a:solidFill>
              <a:schemeClr val="tx1">
                <a:alpha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numCol="1">
            <a:noAutofit/>
          </a:bodyPr>
          <a:lstStyle/>
          <a:p>
            <a:r>
              <a:rPr lang="en-US" dirty="0"/>
              <a:t>WDG unleashes renewables for California’s</a:t>
            </a:r>
            <a:br>
              <a:rPr lang="en-US" dirty="0"/>
            </a:br>
            <a:r>
              <a:rPr lang="en-US" dirty="0"/>
              <a:t>100% renewable energy future</a:t>
            </a:r>
          </a:p>
        </p:txBody>
      </p:sp>
      <p:grpSp>
        <p:nvGrpSpPr>
          <p:cNvPr id="3" name="Group 28"/>
          <p:cNvGrpSpPr>
            <a:grpSpLocks/>
          </p:cNvGrpSpPr>
          <p:nvPr/>
        </p:nvGrpSpPr>
        <p:grpSpPr>
          <a:xfrm>
            <a:off x="843499" y="1381202"/>
            <a:ext cx="7300575" cy="3314455"/>
            <a:chOff x="913605" y="1823677"/>
            <a:chExt cx="7315995" cy="3904023"/>
          </a:xfrm>
        </p:grpSpPr>
        <p:pic>
          <p:nvPicPr>
            <p:cNvPr id="6"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1200539" y="4660153"/>
              <a:ext cx="1424613" cy="938310"/>
            </a:xfrm>
            <a:prstGeom prst="rect">
              <a:avLst/>
            </a:prstGeom>
            <a:noFill/>
            <a:ln w="9525">
              <a:noFill/>
              <a:miter lim="800000"/>
              <a:headEnd/>
              <a:tailEnd/>
            </a:ln>
          </p:spPr>
        </p:pic>
        <p:pic>
          <p:nvPicPr>
            <p:cNvPr id="9"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a:xfrm>
              <a:off x="6322332" y="1997153"/>
              <a:ext cx="1860799" cy="1490323"/>
            </a:xfrm>
            <a:prstGeom prst="rect">
              <a:avLst/>
            </a:prstGeom>
            <a:noFill/>
            <a:ln w="9525">
              <a:noFill/>
              <a:miter lim="800000"/>
              <a:headEnd/>
              <a:tailEnd/>
            </a:ln>
          </p:spPr>
        </p:pic>
        <p:pic>
          <p:nvPicPr>
            <p:cNvPr id="10" name="Picture 8" descr="http://global.kyocera.com/news/2005/images/kii-solar.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a:xfrm>
              <a:off x="3451350" y="3088010"/>
              <a:ext cx="1967922" cy="1308910"/>
            </a:xfrm>
            <a:prstGeom prst="rect">
              <a:avLst/>
            </a:prstGeom>
            <a:noFill/>
            <a:ln w="9525">
              <a:noFill/>
              <a:miter lim="800000"/>
              <a:headEnd/>
              <a:tailEnd/>
            </a:ln>
          </p:spPr>
        </p:pic>
        <p:grpSp>
          <p:nvGrpSpPr>
            <p:cNvPr id="4" name="Group 9"/>
            <p:cNvGrpSpPr/>
            <p:nvPr/>
          </p:nvGrpSpPr>
          <p:grpSpPr>
            <a:xfrm>
              <a:off x="913605" y="1823677"/>
              <a:ext cx="7315995" cy="3904023"/>
              <a:chOff x="837405" y="1736365"/>
              <a:chExt cx="7315995" cy="3904023"/>
            </a:xfrm>
            <a:effectLst>
              <a:outerShdw blurRad="50800" dist="38100" dir="2700000" algn="tl" rotWithShape="0">
                <a:prstClr val="black">
                  <a:alpha val="40000"/>
                </a:prstClr>
              </a:outerShdw>
            </a:effectLst>
          </p:grpSpPr>
          <p:cxnSp>
            <p:nvCxnSpPr>
              <p:cNvPr id="18" name="Straight Arrow Connector 17"/>
              <p:cNvCxnSpPr/>
              <p:nvPr/>
            </p:nvCxnSpPr>
            <p:spPr>
              <a:xfrm>
                <a:off x="838200" y="5638800"/>
                <a:ext cx="7315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837405" y="1736365"/>
                <a:ext cx="1589" cy="39032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22" name="TextBox 33"/>
          <p:cNvSpPr txBox="1">
            <a:spLocks noChangeArrowheads="1"/>
          </p:cNvSpPr>
          <p:nvPr/>
        </p:nvSpPr>
        <p:spPr>
          <a:xfrm>
            <a:off x="3407378" y="4770397"/>
            <a:ext cx="1889146" cy="369332"/>
          </a:xfrm>
          <a:prstGeom prst="rect">
            <a:avLst/>
          </a:prstGeom>
          <a:noFill/>
          <a:ln w="9525">
            <a:noFill/>
            <a:miter lim="800000"/>
            <a:headEnd/>
            <a:tailEnd/>
          </a:ln>
        </p:spPr>
        <p:txBody>
          <a:bodyPr wrap="square" numCol="1">
            <a:spAutoFit/>
          </a:bodyPr>
          <a:lstStyle/>
          <a:p>
            <a:pPr algn="ctr"/>
            <a:r>
              <a:rPr lang="en-US" i="1" dirty="0">
                <a:latin typeface="Constantia" pitchFamily="18" charset="0"/>
              </a:rPr>
              <a:t>Distribution Grid</a:t>
            </a:r>
          </a:p>
        </p:txBody>
      </p:sp>
      <p:sp>
        <p:nvSpPr>
          <p:cNvPr id="26" name="TextBox 33"/>
          <p:cNvSpPr txBox="1">
            <a:spLocks noChangeArrowheads="1"/>
          </p:cNvSpPr>
          <p:nvPr/>
        </p:nvSpPr>
        <p:spPr>
          <a:xfrm>
            <a:off x="201850" y="895339"/>
            <a:ext cx="1444309" cy="369332"/>
          </a:xfrm>
          <a:prstGeom prst="rect">
            <a:avLst/>
          </a:prstGeom>
          <a:noFill/>
          <a:ln w="9525">
            <a:noFill/>
            <a:miter lim="800000"/>
            <a:headEnd/>
            <a:tailEnd/>
          </a:ln>
        </p:spPr>
        <p:txBody>
          <a:bodyPr wrap="square" numCol="1">
            <a:spAutoFit/>
          </a:bodyPr>
          <a:lstStyle/>
          <a:p>
            <a:r>
              <a:rPr lang="en-US" i="1" dirty="0">
                <a:latin typeface="Constantia" pitchFamily="18" charset="0"/>
              </a:rPr>
              <a:t>Project Size</a:t>
            </a:r>
          </a:p>
        </p:txBody>
      </p:sp>
      <p:sp>
        <p:nvSpPr>
          <p:cNvPr id="24" name="TextBox 33"/>
          <p:cNvSpPr txBox="1">
            <a:spLocks noChangeArrowheads="1"/>
          </p:cNvSpPr>
          <p:nvPr/>
        </p:nvSpPr>
        <p:spPr>
          <a:xfrm>
            <a:off x="824055" y="4775416"/>
            <a:ext cx="2002860" cy="369332"/>
          </a:xfrm>
          <a:prstGeom prst="rect">
            <a:avLst/>
          </a:prstGeom>
          <a:noFill/>
          <a:ln w="9525">
            <a:noFill/>
            <a:miter lim="800000"/>
            <a:headEnd/>
            <a:tailEnd/>
          </a:ln>
        </p:spPr>
        <p:txBody>
          <a:bodyPr wrap="square" numCol="1">
            <a:spAutoFit/>
          </a:bodyPr>
          <a:lstStyle/>
          <a:p>
            <a:pPr algn="ctr"/>
            <a:r>
              <a:rPr lang="en-US" i="1" dirty="0">
                <a:latin typeface="Constantia" pitchFamily="18" charset="0"/>
              </a:rPr>
              <a:t>Behind the Meter</a:t>
            </a:r>
          </a:p>
        </p:txBody>
      </p:sp>
      <p:sp>
        <p:nvSpPr>
          <p:cNvPr id="13" name="TextBox 12"/>
          <p:cNvSpPr txBox="1"/>
          <p:nvPr/>
        </p:nvSpPr>
        <p:spPr>
          <a:xfrm>
            <a:off x="5745503" y="966753"/>
            <a:ext cx="2805191" cy="615553"/>
          </a:xfrm>
          <a:prstGeom prst="rect">
            <a:avLst/>
          </a:prstGeom>
          <a:noFill/>
        </p:spPr>
        <p:txBody>
          <a:bodyPr wrap="square" numCol="1" rtlCol="0">
            <a:spAutoFit/>
          </a:bodyPr>
          <a:lstStyle/>
          <a:p>
            <a:pPr algn="ctr">
              <a:spcBef>
                <a:spcPts val="0"/>
              </a:spcBef>
              <a:spcAft>
                <a:spcPts val="0"/>
              </a:spcAft>
              <a:defRPr/>
            </a:pPr>
            <a:r>
              <a:rPr lang="en-US" sz="2000" dirty="0"/>
              <a:t>Central Generation </a:t>
            </a:r>
          </a:p>
          <a:p>
            <a:pPr algn="ctr">
              <a:spcBef>
                <a:spcPts val="0"/>
              </a:spcBef>
              <a:spcAft>
                <a:spcPts val="0"/>
              </a:spcAft>
              <a:defRPr/>
            </a:pPr>
            <a:r>
              <a:rPr lang="en-US" sz="1400" dirty="0"/>
              <a:t>Serves Remote Loads</a:t>
            </a:r>
          </a:p>
        </p:txBody>
      </p:sp>
      <p:sp>
        <p:nvSpPr>
          <p:cNvPr id="15" name="TextBox 14"/>
          <p:cNvSpPr txBox="1"/>
          <p:nvPr/>
        </p:nvSpPr>
        <p:spPr>
          <a:xfrm>
            <a:off x="3375894" y="1883214"/>
            <a:ext cx="1963775" cy="61555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numCol="1" rtlCol="0">
            <a:spAutoFit/>
          </a:bodyPr>
          <a:lstStyle/>
          <a:p>
            <a:pPr algn="ctr">
              <a:spcBef>
                <a:spcPts val="0"/>
              </a:spcBef>
              <a:spcAft>
                <a:spcPts val="0"/>
              </a:spcAft>
              <a:defRPr/>
            </a:pPr>
            <a:r>
              <a:rPr lang="en-US" sz="2000" b="1" dirty="0">
                <a:solidFill>
                  <a:schemeClr val="tx1"/>
                </a:solidFill>
              </a:rPr>
              <a:t>Wholesale DG</a:t>
            </a:r>
          </a:p>
          <a:p>
            <a:pPr algn="ctr">
              <a:spcBef>
                <a:spcPts val="0"/>
              </a:spcBef>
              <a:spcAft>
                <a:spcPts val="0"/>
              </a:spcAft>
              <a:defRPr/>
            </a:pPr>
            <a:r>
              <a:rPr lang="en-US" sz="1400" b="1" dirty="0">
                <a:solidFill>
                  <a:schemeClr val="tx1"/>
                </a:solidFill>
              </a:rPr>
              <a:t>Serves Local Loads</a:t>
            </a:r>
          </a:p>
        </p:txBody>
      </p:sp>
      <p:sp>
        <p:nvSpPr>
          <p:cNvPr id="27" name="TextBox 26"/>
          <p:cNvSpPr txBox="1"/>
          <p:nvPr/>
        </p:nvSpPr>
        <p:spPr>
          <a:xfrm>
            <a:off x="843495" y="3180538"/>
            <a:ext cx="1983420" cy="615553"/>
          </a:xfrm>
          <a:prstGeom prst="rect">
            <a:avLst/>
          </a:prstGeom>
          <a:noFill/>
        </p:spPr>
        <p:txBody>
          <a:bodyPr wrap="square" numCol="1" rtlCol="0">
            <a:spAutoFit/>
          </a:bodyPr>
          <a:lstStyle/>
          <a:p>
            <a:pPr algn="ctr">
              <a:spcBef>
                <a:spcPts val="0"/>
              </a:spcBef>
              <a:spcAft>
                <a:spcPts val="0"/>
              </a:spcAft>
              <a:defRPr/>
            </a:pPr>
            <a:r>
              <a:rPr lang="en-US" sz="2000" dirty="0">
                <a:ea typeface="Arial" charset="0"/>
              </a:rPr>
              <a:t>Retail DG</a:t>
            </a:r>
          </a:p>
          <a:p>
            <a:pPr algn="ctr">
              <a:spcBef>
                <a:spcPts val="0"/>
              </a:spcBef>
              <a:spcAft>
                <a:spcPts val="0"/>
              </a:spcAft>
              <a:defRPr/>
            </a:pPr>
            <a:r>
              <a:rPr lang="en-US" sz="1400" dirty="0">
                <a:ea typeface="Arial" charset="0"/>
              </a:rPr>
              <a:t>Serves Onsite Loads</a:t>
            </a:r>
          </a:p>
        </p:txBody>
      </p:sp>
      <p:sp>
        <p:nvSpPr>
          <p:cNvPr id="28" name="TextBox 27"/>
          <p:cNvSpPr txBox="1"/>
          <p:nvPr/>
        </p:nvSpPr>
        <p:spPr>
          <a:xfrm>
            <a:off x="6088249" y="4770809"/>
            <a:ext cx="2082918" cy="646331"/>
          </a:xfrm>
          <a:prstGeom prst="rect">
            <a:avLst/>
          </a:prstGeom>
          <a:noFill/>
        </p:spPr>
        <p:txBody>
          <a:bodyPr wrap="square" numCol="1" rtlCol="0">
            <a:spAutoFit/>
          </a:bodyPr>
          <a:lstStyle/>
          <a:p>
            <a:pPr algn="ctr"/>
            <a:r>
              <a:rPr lang="en-US" i="1" dirty="0">
                <a:latin typeface="Constantia" pitchFamily="18" charset="0"/>
              </a:rPr>
              <a:t>Transmission Grid</a:t>
            </a:r>
          </a:p>
          <a:p>
            <a:endParaRPr lang="en-US" dirty="0"/>
          </a:p>
        </p:txBody>
      </p:sp>
      <p:pic>
        <p:nvPicPr>
          <p:cNvPr id="38" name="Picture 3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25840" y="5172578"/>
            <a:ext cx="833852" cy="833852"/>
          </a:xfrm>
          <a:prstGeom prst="rect">
            <a:avLst/>
          </a:prstGeom>
        </p:spPr>
      </p:pic>
      <p:pic>
        <p:nvPicPr>
          <p:cNvPr id="40" name="Picture 3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45790" y="5128783"/>
            <a:ext cx="1381760" cy="1318511"/>
          </a:xfrm>
          <a:prstGeom prst="rect">
            <a:avLst/>
          </a:prstGeom>
        </p:spPr>
      </p:pic>
      <p:sp>
        <p:nvSpPr>
          <p:cNvPr id="7" name="TextBox 6"/>
          <p:cNvSpPr txBox="1"/>
          <p:nvPr/>
        </p:nvSpPr>
        <p:spPr>
          <a:xfrm>
            <a:off x="364816" y="4007905"/>
            <a:ext cx="754143" cy="276999"/>
          </a:xfrm>
          <a:prstGeom prst="rect">
            <a:avLst/>
          </a:prstGeom>
          <a:noFill/>
        </p:spPr>
        <p:txBody>
          <a:bodyPr wrap="square" numCol="1" rtlCol="0">
            <a:spAutoFit/>
          </a:bodyPr>
          <a:lstStyle/>
          <a:p>
            <a:r>
              <a:rPr lang="en-US" sz="1200" dirty="0"/>
              <a:t>5 kW</a:t>
            </a:r>
          </a:p>
        </p:txBody>
      </p:sp>
      <p:sp>
        <p:nvSpPr>
          <p:cNvPr id="25" name="TextBox 24"/>
          <p:cNvSpPr txBox="1"/>
          <p:nvPr/>
        </p:nvSpPr>
        <p:spPr>
          <a:xfrm>
            <a:off x="-121723" y="1521234"/>
            <a:ext cx="994975" cy="276999"/>
          </a:xfrm>
          <a:prstGeom prst="rect">
            <a:avLst/>
          </a:prstGeom>
          <a:noFill/>
        </p:spPr>
        <p:txBody>
          <a:bodyPr wrap="square" numCol="1" rtlCol="0">
            <a:spAutoFit/>
          </a:bodyPr>
          <a:lstStyle/>
          <a:p>
            <a:pPr algn="r"/>
            <a:r>
              <a:rPr lang="en-US" sz="1200" dirty="0"/>
              <a:t>50+ MW</a:t>
            </a:r>
          </a:p>
        </p:txBody>
      </p:sp>
      <p:sp>
        <p:nvSpPr>
          <p:cNvPr id="30" name="TextBox 29"/>
          <p:cNvSpPr txBox="1"/>
          <p:nvPr/>
        </p:nvSpPr>
        <p:spPr>
          <a:xfrm>
            <a:off x="186172" y="2737233"/>
            <a:ext cx="754143" cy="276999"/>
          </a:xfrm>
          <a:prstGeom prst="rect">
            <a:avLst/>
          </a:prstGeom>
          <a:noFill/>
        </p:spPr>
        <p:txBody>
          <a:bodyPr wrap="square" numCol="1" rtlCol="0">
            <a:spAutoFit/>
          </a:bodyPr>
          <a:lstStyle/>
          <a:p>
            <a:r>
              <a:rPr lang="en-US" sz="1200" dirty="0"/>
              <a:t>500 kW</a:t>
            </a:r>
          </a:p>
        </p:txBody>
      </p:sp>
      <p:pic>
        <p:nvPicPr>
          <p:cNvPr id="8" name="Picture 7" descr="d-grid2.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922989" y="5187081"/>
            <a:ext cx="864347" cy="838595"/>
          </a:xfrm>
          <a:prstGeom prst="rect">
            <a:avLst/>
          </a:prstGeom>
        </p:spPr>
      </p:pic>
      <p:pic>
        <p:nvPicPr>
          <p:cNvPr id="5" name="Picture 4" descr="edmonton_alberta_canada_wooden_power_pole_with_a_transformer_1877346.jpg"/>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3820720" y="5161629"/>
            <a:ext cx="966612" cy="885947"/>
          </a:xfrm>
          <a:prstGeom prst="rect">
            <a:avLst/>
          </a:prstGeom>
        </p:spPr>
      </p:pic>
      <p:sp>
        <p:nvSpPr>
          <p:cNvPr id="31" name="Oval 30"/>
          <p:cNvSpPr/>
          <p:nvPr/>
        </p:nvSpPr>
        <p:spPr>
          <a:xfrm>
            <a:off x="2704794" y="1836331"/>
            <a:ext cx="3294559" cy="1973528"/>
          </a:xfrm>
          <a:prstGeom prst="ellipse">
            <a:avLst/>
          </a:prstGeom>
          <a:noFill/>
          <a:ln w="57150">
            <a:solidFill>
              <a:srgbClr val="66FF33"/>
            </a:solidFill>
          </a:ln>
          <a:effectLst/>
        </p:spPr>
        <p:style>
          <a:lnRef idx="2">
            <a:schemeClr val="accent1">
              <a:shade val="50000"/>
            </a:schemeClr>
          </a:lnRef>
          <a:fillRef idx="1">
            <a:schemeClr val="accent1"/>
          </a:fillRef>
          <a:effectRef idx="0">
            <a:schemeClr val="accent1"/>
          </a:effectRef>
          <a:fontRef idx="minor">
            <a:schemeClr val="lt1"/>
          </a:fontRef>
        </p:style>
        <p:txBody>
          <a:bodyPr numCol="1" anchor="ctr"/>
          <a:lstStyle/>
          <a:p>
            <a:pPr algn="ctr">
              <a:spcBef>
                <a:spcPts val="0"/>
              </a:spcBef>
              <a:spcAft>
                <a:spcPts val="0"/>
              </a:spcAft>
              <a:defRPr/>
            </a:pPr>
            <a:endParaRPr lang="en-US" dirty="0">
              <a:solidFill>
                <a:schemeClr val="tx1"/>
              </a:solidFill>
            </a:endParaRPr>
          </a:p>
        </p:txBody>
      </p:sp>
    </p:spTree>
    <p:extLst>
      <p:ext uri="{BB962C8B-B14F-4D97-AF65-F5344CB8AC3E}">
        <p14:creationId xmlns:p14="http://schemas.microsoft.com/office/powerpoint/2010/main" val="7882058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noAutofit/>
          </a:bodyPr>
          <a:lstStyle/>
          <a:p>
            <a:r>
              <a:rPr lang="en-US" dirty="0"/>
              <a:t>Commercial and industrial (C&amp;I) parking lots and rooftops have untapped solar potential</a:t>
            </a:r>
          </a:p>
        </p:txBody>
      </p:sp>
      <p:grpSp>
        <p:nvGrpSpPr>
          <p:cNvPr id="4" name="Group 3">
            <a:extLst>
              <a:ext uri="{FF2B5EF4-FFF2-40B4-BE49-F238E27FC236}">
                <a16:creationId xmlns:a16="http://schemas.microsoft.com/office/drawing/2014/main" id="{180934B0-C641-3245-B18C-60FB0ECB7CC6}"/>
              </a:ext>
            </a:extLst>
          </p:cNvPr>
          <p:cNvGrpSpPr>
            <a:grpSpLocks noChangeAspect="1"/>
          </p:cNvGrpSpPr>
          <p:nvPr/>
        </p:nvGrpSpPr>
        <p:grpSpPr>
          <a:xfrm>
            <a:off x="3943096" y="1327213"/>
            <a:ext cx="4813402" cy="3174272"/>
            <a:chOff x="718543" y="1671567"/>
            <a:chExt cx="5633464" cy="3152681"/>
          </a:xfrm>
        </p:grpSpPr>
        <p:pic>
          <p:nvPicPr>
            <p:cNvPr id="8" name="Picture 7" descr="C&amp;I pic.tif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8543" y="1671567"/>
              <a:ext cx="5633464" cy="3152681"/>
            </a:xfrm>
            <a:prstGeom prst="rect">
              <a:avLst/>
            </a:prstGeom>
          </p:spPr>
        </p:pic>
        <p:sp>
          <p:nvSpPr>
            <p:cNvPr id="10" name="Oval 9"/>
            <p:cNvSpPr/>
            <p:nvPr/>
          </p:nvSpPr>
          <p:spPr>
            <a:xfrm>
              <a:off x="2175642" y="1675815"/>
              <a:ext cx="3506272" cy="3069607"/>
            </a:xfrm>
            <a:prstGeom prst="ellipse">
              <a:avLst/>
            </a:prstGeom>
            <a:noFill/>
            <a:ln w="38100" cmpd="sng">
              <a:solidFill>
                <a:srgbClr val="FFFF00"/>
              </a:solidFill>
            </a:ln>
          </p:spPr>
          <p:style>
            <a:lnRef idx="1">
              <a:schemeClr val="accent1"/>
            </a:lnRef>
            <a:fillRef idx="3">
              <a:schemeClr val="accent1"/>
            </a:fillRef>
            <a:effectRef idx="2">
              <a:schemeClr val="accent1"/>
            </a:effectRef>
            <a:fontRef idx="minor">
              <a:schemeClr val="lt1"/>
            </a:fontRef>
          </p:style>
          <p:txBody>
            <a:bodyPr numCol="1" rtlCol="0" anchor="ctr"/>
            <a:lstStyle/>
            <a:p>
              <a:pPr algn="ctr"/>
              <a:endParaRPr lang="en-US"/>
            </a:p>
          </p:txBody>
        </p:sp>
      </p:grpSp>
      <p:sp>
        <p:nvSpPr>
          <p:cNvPr id="11" name="TextBox 10">
            <a:extLst>
              <a:ext uri="{FF2B5EF4-FFF2-40B4-BE49-F238E27FC236}">
                <a16:creationId xmlns:a16="http://schemas.microsoft.com/office/drawing/2014/main" id="{F2B4D61C-10BB-264E-899A-1E9A9AF62651}"/>
              </a:ext>
            </a:extLst>
          </p:cNvPr>
          <p:cNvSpPr txBox="1"/>
          <p:nvPr/>
        </p:nvSpPr>
        <p:spPr>
          <a:xfrm>
            <a:off x="282429" y="1028183"/>
            <a:ext cx="3495567" cy="4770537"/>
          </a:xfrm>
          <a:prstGeom prst="rect">
            <a:avLst/>
          </a:prstGeom>
          <a:noFill/>
        </p:spPr>
        <p:txBody>
          <a:bodyPr wrap="square" numCol="1" rtlCol="0">
            <a:spAutoFit/>
          </a:bodyPr>
          <a:lstStyle/>
          <a:p>
            <a:pPr marL="300038" lvl="2"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Large rooftops, parking lots, and parking garages provide local solar generation potential.</a:t>
            </a:r>
          </a:p>
          <a:p>
            <a:pPr marL="300038" lvl="2" indent="-2857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300038" lvl="2"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Electric load profiles of C&amp;I facilities often match peak solar production hours.</a:t>
            </a:r>
          </a:p>
          <a:p>
            <a:pPr marL="300038" lvl="2" indent="-2857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300038" lvl="2"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Large utility bills with demand charges motivate customers to install solar and energy storage.</a:t>
            </a:r>
          </a:p>
          <a:p>
            <a:pPr marL="300038" lvl="2" indent="-2857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300038" lvl="2"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Local solar can reduce system peaks, and often industrial areas have excess feeder capacity to install large amounts of solar and energy storage without grid upgrades.</a:t>
            </a:r>
          </a:p>
          <a:p>
            <a:pPr marL="300038" lvl="2" indent="-2857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300038" lvl="2"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Reduce carbon emissions from the heaviest polluters.</a:t>
            </a:r>
          </a:p>
        </p:txBody>
      </p:sp>
    </p:spTree>
    <p:extLst>
      <p:ext uri="{BB962C8B-B14F-4D97-AF65-F5344CB8AC3E}">
        <p14:creationId xmlns:p14="http://schemas.microsoft.com/office/powerpoint/2010/main" val="3371602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0" y="0"/>
            <a:ext cx="7315200" cy="762000"/>
          </a:xfrm>
        </p:spPr>
        <p:txBody>
          <a:bodyPr numCol="1">
            <a:noAutofit/>
          </a:bodyPr>
          <a:lstStyle/>
          <a:p>
            <a:pPr algn="l"/>
            <a:r>
              <a:rPr lang="en-US" sz="2400" b="1" dirty="0">
                <a:solidFill>
                  <a:schemeClr val="bg1"/>
                </a:solidFill>
                <a:latin typeface="Arial" charset="0"/>
                <a:cs typeface="Arial" charset="0"/>
              </a:rPr>
              <a:t>Homes and buildings can be grid partners</a:t>
            </a:r>
          </a:p>
        </p:txBody>
      </p:sp>
      <p:sp>
        <p:nvSpPr>
          <p:cNvPr id="11" name="Content Placeholder 2">
            <a:extLst>
              <a:ext uri="{FF2B5EF4-FFF2-40B4-BE49-F238E27FC236}">
                <a16:creationId xmlns:a16="http://schemas.microsoft.com/office/drawing/2014/main" id="{433B0C50-4237-4274-8B3C-1565A462B574}"/>
              </a:ext>
            </a:extLst>
          </p:cNvPr>
          <p:cNvSpPr txBox="1">
            <a:spLocks/>
          </p:cNvSpPr>
          <p:nvPr/>
        </p:nvSpPr>
        <p:spPr>
          <a:xfrm>
            <a:off x="512618" y="1163782"/>
            <a:ext cx="3602182" cy="1594709"/>
          </a:xfrm>
          <a:prstGeom prst="rect">
            <a:avLst/>
          </a:prstGeom>
        </p:spPr>
        <p:txBody>
          <a:bodyPr vert="horz" lIns="91440" tIns="45720" rIns="91440" bIns="45720" numCol="1" rtlCol="0">
            <a:noAutofit/>
          </a:bodyPr>
          <a:lstStyle>
            <a:lvl1pPr marL="342900" indent="-342900" algn="l" defTabSz="457200" rtl="0" eaLnBrk="1" latinLnBrk="0" hangingPunct="1">
              <a:spcBef>
                <a:spcPct val="20000"/>
              </a:spcBef>
              <a:buFontTx/>
              <a:buBlip>
                <a:blip r:embed="rId3"/>
              </a:buBlip>
              <a:defRPr sz="3200" kern="1200">
                <a:solidFill>
                  <a:schemeClr val="tx2">
                    <a:lumMod val="65000"/>
                    <a:lumOff val="35000"/>
                  </a:schemeClr>
                </a:solidFill>
                <a:latin typeface="+mn-lt"/>
                <a:ea typeface="+mn-ea"/>
                <a:cs typeface="+mn-cs"/>
              </a:defRPr>
            </a:lvl1pPr>
            <a:lvl2pPr marL="742950" indent="-285750" algn="l" defTabSz="457200" rtl="0" eaLnBrk="1" latinLnBrk="0" hangingPunct="1">
              <a:spcBef>
                <a:spcPct val="20000"/>
              </a:spcBef>
              <a:buFontTx/>
              <a:buBlip>
                <a:blip r:embed="rId3"/>
              </a:buBlip>
              <a:defRPr sz="2800" kern="1200">
                <a:solidFill>
                  <a:schemeClr val="tx2">
                    <a:lumMod val="65000"/>
                    <a:lumOff val="35000"/>
                  </a:schemeClr>
                </a:solidFill>
                <a:latin typeface="+mn-lt"/>
                <a:ea typeface="+mn-ea"/>
                <a:cs typeface="+mn-cs"/>
              </a:defRPr>
            </a:lvl2pPr>
            <a:lvl3pPr marL="1143000" indent="-228600" algn="l" defTabSz="457200" rtl="0" eaLnBrk="1" latinLnBrk="0" hangingPunct="1">
              <a:spcBef>
                <a:spcPct val="20000"/>
              </a:spcBef>
              <a:buFontTx/>
              <a:buBlip>
                <a:blip r:embed="rId3"/>
              </a:buBlip>
              <a:defRPr sz="2400" kern="1200">
                <a:solidFill>
                  <a:schemeClr val="tx2">
                    <a:lumMod val="65000"/>
                    <a:lumOff val="35000"/>
                  </a:schemeClr>
                </a:solidFill>
                <a:latin typeface="+mn-lt"/>
                <a:ea typeface="+mn-ea"/>
                <a:cs typeface="+mn-cs"/>
              </a:defRPr>
            </a:lvl3pPr>
            <a:lvl4pPr marL="1600200" indent="-228600" algn="l" defTabSz="457200" rtl="0" eaLnBrk="1" latinLnBrk="0" hangingPunct="1">
              <a:spcBef>
                <a:spcPct val="20000"/>
              </a:spcBef>
              <a:buFontTx/>
              <a:buBlip>
                <a:blip r:embed="rId3"/>
              </a:buBlip>
              <a:defRPr sz="2000" kern="1200">
                <a:solidFill>
                  <a:schemeClr val="tx2">
                    <a:lumMod val="65000"/>
                    <a:lumOff val="35000"/>
                  </a:schemeClr>
                </a:solidFill>
                <a:latin typeface="+mn-lt"/>
                <a:ea typeface="+mn-ea"/>
                <a:cs typeface="+mn-cs"/>
              </a:defRPr>
            </a:lvl4pPr>
            <a:lvl5pPr marL="2057400" indent="-228600" algn="l" defTabSz="457200" rtl="0" eaLnBrk="1" latinLnBrk="0" hangingPunct="1">
              <a:spcBef>
                <a:spcPct val="20000"/>
              </a:spcBef>
              <a:buFontTx/>
              <a:buBlip>
                <a:blip r:embed="rId3"/>
              </a:buBlip>
              <a:defRPr sz="2000" kern="1200">
                <a:solidFill>
                  <a:schemeClr val="tx2">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spcBef>
                <a:spcPts val="0"/>
              </a:spcBef>
              <a:buNone/>
            </a:pPr>
            <a:r>
              <a:rPr lang="en-US" sz="1800" dirty="0">
                <a:solidFill>
                  <a:srgbClr val="000000"/>
                </a:solidFill>
                <a:latin typeface="Arial" panose="020B0604020202020204" pitchFamily="34" charset="0"/>
                <a:cs typeface="Arial" panose="020B0604020202020204" pitchFamily="34" charset="0"/>
              </a:rPr>
              <a:t>Well-designed and well-situated zero-net energy and net positive energy buildings become a valuable grid participant when combined with larger PV arrays on commercial and industrial structures.</a:t>
            </a:r>
            <a:endParaRPr lang="en-US" sz="1800" b="1" dirty="0">
              <a:solidFill>
                <a:srgbClr val="000000"/>
              </a:solidFill>
              <a:latin typeface="Arial" panose="020B0604020202020204" pitchFamily="34" charset="0"/>
              <a:cs typeface="Arial" panose="020B0604020202020204" pitchFamily="34" charset="0"/>
            </a:endParaRPr>
          </a:p>
        </p:txBody>
      </p:sp>
      <p:pic>
        <p:nvPicPr>
          <p:cNvPr id="1028" name="Picture 4" descr="http://sunmetrix.com/wp-content/uploads/2014/10/solar_roof_sacramento.jpg">
            <a:extLst>
              <a:ext uri="{FF2B5EF4-FFF2-40B4-BE49-F238E27FC236}">
                <a16:creationId xmlns:a16="http://schemas.microsoft.com/office/drawing/2014/main" id="{5C99E591-E9DD-4D98-B3CF-EFCC8E62D019}"/>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a:xfrm>
            <a:off x="332509" y="3552843"/>
            <a:ext cx="4053563" cy="263624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olarbuildingtech.com/Large_Coml_Mfg_Building_Solar_PV/Images/Commercial_Roof_Solar_PV_Heat_Shield_Overlay.jpg">
            <a:extLst>
              <a:ext uri="{FF2B5EF4-FFF2-40B4-BE49-F238E27FC236}">
                <a16:creationId xmlns:a16="http://schemas.microsoft.com/office/drawing/2014/main" id="{5476D61D-8492-4CD3-9431-6A4AEB4375B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a:xfrm>
            <a:off x="4386072" y="1046867"/>
            <a:ext cx="4453128" cy="2505976"/>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D8270A57-DEC3-0740-A24F-344BAC0E84A3}"/>
              </a:ext>
            </a:extLst>
          </p:cNvPr>
          <p:cNvSpPr txBox="1">
            <a:spLocks/>
          </p:cNvSpPr>
          <p:nvPr/>
        </p:nvSpPr>
        <p:spPr>
          <a:xfrm>
            <a:off x="4738255" y="3805471"/>
            <a:ext cx="3876917" cy="1765721"/>
          </a:xfrm>
          <a:prstGeom prst="rect">
            <a:avLst/>
          </a:prstGeom>
        </p:spPr>
        <p:txBody>
          <a:bodyPr vert="horz" lIns="91440" tIns="45720" rIns="91440" bIns="45720" numCol="1" rtlCol="0">
            <a:noAutofit/>
          </a:bodyPr>
          <a:lstStyle>
            <a:lvl1pPr marL="342900" indent="-342900" algn="l" defTabSz="457200" rtl="0" eaLnBrk="1" latinLnBrk="0" hangingPunct="1">
              <a:spcBef>
                <a:spcPct val="20000"/>
              </a:spcBef>
              <a:buFontTx/>
              <a:buBlip>
                <a:blip r:embed="rId3"/>
              </a:buBlip>
              <a:defRPr sz="3200" kern="1200">
                <a:solidFill>
                  <a:schemeClr val="tx2">
                    <a:lumMod val="65000"/>
                    <a:lumOff val="35000"/>
                  </a:schemeClr>
                </a:solidFill>
                <a:latin typeface="+mn-lt"/>
                <a:ea typeface="+mn-ea"/>
                <a:cs typeface="+mn-cs"/>
              </a:defRPr>
            </a:lvl1pPr>
            <a:lvl2pPr marL="742950" indent="-285750" algn="l" defTabSz="457200" rtl="0" eaLnBrk="1" latinLnBrk="0" hangingPunct="1">
              <a:spcBef>
                <a:spcPct val="20000"/>
              </a:spcBef>
              <a:buFontTx/>
              <a:buBlip>
                <a:blip r:embed="rId3"/>
              </a:buBlip>
              <a:defRPr sz="2800" kern="1200">
                <a:solidFill>
                  <a:schemeClr val="tx2">
                    <a:lumMod val="65000"/>
                    <a:lumOff val="35000"/>
                  </a:schemeClr>
                </a:solidFill>
                <a:latin typeface="+mn-lt"/>
                <a:ea typeface="+mn-ea"/>
                <a:cs typeface="+mn-cs"/>
              </a:defRPr>
            </a:lvl2pPr>
            <a:lvl3pPr marL="1143000" indent="-228600" algn="l" defTabSz="457200" rtl="0" eaLnBrk="1" latinLnBrk="0" hangingPunct="1">
              <a:spcBef>
                <a:spcPct val="20000"/>
              </a:spcBef>
              <a:buFontTx/>
              <a:buBlip>
                <a:blip r:embed="rId3"/>
              </a:buBlip>
              <a:defRPr sz="2400" kern="1200">
                <a:solidFill>
                  <a:schemeClr val="tx2">
                    <a:lumMod val="65000"/>
                    <a:lumOff val="35000"/>
                  </a:schemeClr>
                </a:solidFill>
                <a:latin typeface="+mn-lt"/>
                <a:ea typeface="+mn-ea"/>
                <a:cs typeface="+mn-cs"/>
              </a:defRPr>
            </a:lvl3pPr>
            <a:lvl4pPr marL="1600200" indent="-228600" algn="l" defTabSz="457200" rtl="0" eaLnBrk="1" latinLnBrk="0" hangingPunct="1">
              <a:spcBef>
                <a:spcPct val="20000"/>
              </a:spcBef>
              <a:buFontTx/>
              <a:buBlip>
                <a:blip r:embed="rId3"/>
              </a:buBlip>
              <a:defRPr sz="2000" kern="1200">
                <a:solidFill>
                  <a:schemeClr val="tx2">
                    <a:lumMod val="65000"/>
                    <a:lumOff val="35000"/>
                  </a:schemeClr>
                </a:solidFill>
                <a:latin typeface="+mn-lt"/>
                <a:ea typeface="+mn-ea"/>
                <a:cs typeface="+mn-cs"/>
              </a:defRPr>
            </a:lvl4pPr>
            <a:lvl5pPr marL="2057400" indent="-228600" algn="l" defTabSz="457200" rtl="0" eaLnBrk="1" latinLnBrk="0" hangingPunct="1">
              <a:spcBef>
                <a:spcPct val="20000"/>
              </a:spcBef>
              <a:buFontTx/>
              <a:buBlip>
                <a:blip r:embed="rId3"/>
              </a:buBlip>
              <a:defRPr sz="2000" kern="1200">
                <a:solidFill>
                  <a:schemeClr val="tx2">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1800" dirty="0">
                <a:solidFill>
                  <a:srgbClr val="000000"/>
                </a:solidFill>
                <a:latin typeface="Arial" panose="020B0604020202020204" pitchFamily="34" charset="0"/>
                <a:cs typeface="Arial" panose="020B0604020202020204" pitchFamily="34" charset="0"/>
              </a:rPr>
              <a:t>Individual building microgrids can be incorporated into a larger Community Microgrid with the appropriate hardware and software. It's critical to design behind-the meter systems now to be compatible with future advances in energy infrastructure.</a:t>
            </a:r>
          </a:p>
        </p:txBody>
      </p:sp>
    </p:spTree>
    <p:extLst>
      <p:ext uri="{BB962C8B-B14F-4D97-AF65-F5344CB8AC3E}">
        <p14:creationId xmlns:p14="http://schemas.microsoft.com/office/powerpoint/2010/main" val="25976267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19156-8BA6-1147-AEB4-83DBC6B5400B}"/>
              </a:ext>
            </a:extLst>
          </p:cNvPr>
          <p:cNvSpPr>
            <a:spLocks noGrp="1"/>
          </p:cNvSpPr>
          <p:nvPr>
            <p:ph type="title"/>
          </p:nvPr>
        </p:nvSpPr>
        <p:spPr/>
        <p:txBody>
          <a:bodyPr>
            <a:normAutofit fontScale="90000"/>
          </a:bodyPr>
          <a:lstStyle/>
          <a:p>
            <a:r>
              <a:rPr lang="en-US" dirty="0"/>
              <a:t>Advancements from PG&amp;E</a:t>
            </a:r>
            <a:br>
              <a:rPr lang="en-US" dirty="0"/>
            </a:br>
            <a:r>
              <a:rPr lang="en-US" dirty="0"/>
              <a:t>Pre-Installed Interconnection Hub (PIH)</a:t>
            </a:r>
          </a:p>
        </p:txBody>
      </p:sp>
      <p:sp>
        <p:nvSpPr>
          <p:cNvPr id="3" name="Content Placeholder 2">
            <a:extLst>
              <a:ext uri="{FF2B5EF4-FFF2-40B4-BE49-F238E27FC236}">
                <a16:creationId xmlns:a16="http://schemas.microsoft.com/office/drawing/2014/main" id="{A9569D64-A73D-CE4B-9960-73AF6D9F0114}"/>
              </a:ext>
            </a:extLst>
          </p:cNvPr>
          <p:cNvSpPr>
            <a:spLocks noGrp="1"/>
          </p:cNvSpPr>
          <p:nvPr>
            <p:ph idx="1"/>
          </p:nvPr>
        </p:nvSpPr>
        <p:spPr/>
        <p:txBody>
          <a:bodyPr>
            <a:normAutofit/>
          </a:bodyPr>
          <a:lstStyle/>
          <a:p>
            <a:r>
              <a:rPr lang="en-US" sz="2000" dirty="0"/>
              <a:t>PG&amp;E is developing a new technology called a pre-installed interconnection hub. The PIH enables a mobile generation source to be interconnected during a grid outage event. This technology is still in the pilot phase.</a:t>
            </a:r>
          </a:p>
          <a:p>
            <a:r>
              <a:rPr lang="en-US" sz="2000" dirty="0"/>
              <a:t>This would provide power to an </a:t>
            </a:r>
            <a:r>
              <a:rPr lang="en-US" sz="2000" u="sng" dirty="0"/>
              <a:t>islandable</a:t>
            </a:r>
            <a:r>
              <a:rPr lang="en-US" sz="2000" dirty="0"/>
              <a:t> section of the grid, and develop a Resilience Zon</a:t>
            </a:r>
            <a:r>
              <a:rPr lang="en-US" dirty="0"/>
              <a:t>e.</a:t>
            </a:r>
          </a:p>
          <a:p>
            <a:pPr lvl="1"/>
            <a:r>
              <a:rPr lang="en-US" dirty="0"/>
              <a:t>This is essentially a basic microgrid, with variable but limited scope.</a:t>
            </a:r>
          </a:p>
          <a:p>
            <a:r>
              <a:rPr lang="en-US" sz="2000" dirty="0"/>
              <a:t>We are collaborating with PG&amp;E to identify locations on the distribution grid where a PIH could be installed.</a:t>
            </a:r>
          </a:p>
          <a:p>
            <a:r>
              <a:rPr lang="en-US" sz="2000" dirty="0"/>
              <a:t>We are working with municipalities and PG&amp;E to enable Community Microgrids in Resilience Zones.</a:t>
            </a:r>
          </a:p>
          <a:p>
            <a:endParaRPr lang="en-US" dirty="0"/>
          </a:p>
        </p:txBody>
      </p:sp>
    </p:spTree>
    <p:extLst>
      <p:ext uri="{BB962C8B-B14F-4D97-AF65-F5344CB8AC3E}">
        <p14:creationId xmlns:p14="http://schemas.microsoft.com/office/powerpoint/2010/main" val="37535028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dirty="0"/>
              <a:t>Community </a:t>
            </a:r>
            <a:r>
              <a:rPr lang="en-US" dirty="0" err="1"/>
              <a:t>Microgrid</a:t>
            </a:r>
            <a:r>
              <a:rPr lang="en-US" dirty="0"/>
              <a:t> key stakeholders</a:t>
            </a:r>
          </a:p>
        </p:txBody>
      </p:sp>
      <p:pic>
        <p:nvPicPr>
          <p:cNvPr id="22" name="Picture 21">
            <a:extLst>
              <a:ext uri="{FF2B5EF4-FFF2-40B4-BE49-F238E27FC236}">
                <a16:creationId xmlns:a16="http://schemas.microsoft.com/office/drawing/2014/main" id="{C34F6853-573D-0F4E-965B-4E0FA4F33F58}"/>
              </a:ext>
            </a:extLst>
          </p:cNvPr>
          <p:cNvPicPr>
            <a:picLocks noChangeAspect="1"/>
          </p:cNvPicPr>
          <p:nvPr/>
        </p:nvPicPr>
        <p:blipFill rotWithShape="1">
          <a:blip r:embed="rId3"/>
          <a:srcRect t="7764"/>
          <a:stretch/>
        </p:blipFill>
        <p:spPr>
          <a:xfrm>
            <a:off x="1339850" y="850900"/>
            <a:ext cx="5975350" cy="5532218"/>
          </a:xfrm>
          <a:prstGeom prst="rect">
            <a:avLst/>
          </a:prstGeom>
        </p:spPr>
      </p:pic>
    </p:spTree>
    <p:extLst>
      <p:ext uri="{BB962C8B-B14F-4D97-AF65-F5344CB8AC3E}">
        <p14:creationId xmlns:p14="http://schemas.microsoft.com/office/powerpoint/2010/main" val="42013634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Community Microgrid site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0" y="1295162"/>
            <a:ext cx="9141003" cy="4943475"/>
          </a:xfrm>
        </p:spPr>
      </p:pic>
      <p:sp>
        <p:nvSpPr>
          <p:cNvPr id="5" name="Oval 4"/>
          <p:cNvSpPr/>
          <p:nvPr/>
        </p:nvSpPr>
        <p:spPr>
          <a:xfrm>
            <a:off x="4171950" y="1457027"/>
            <a:ext cx="1219199" cy="828973"/>
          </a:xfrm>
          <a:prstGeom prst="ellipse">
            <a:avLst/>
          </a:prstGeom>
          <a:noFill/>
          <a:ln w="28575">
            <a:solidFill>
              <a:srgbClr val="FFFF00"/>
            </a:solidFill>
          </a:ln>
        </p:spPr>
        <p:style>
          <a:lnRef idx="1">
            <a:schemeClr val="accent1"/>
          </a:lnRef>
          <a:fillRef idx="3">
            <a:schemeClr val="accent1"/>
          </a:fillRef>
          <a:effectRef idx="2">
            <a:schemeClr val="accent1"/>
          </a:effectRef>
          <a:fontRef idx="minor">
            <a:schemeClr val="lt1"/>
          </a:fontRef>
        </p:style>
        <p:txBody>
          <a:bodyPr numCol="1" rtlCol="0" anchor="ctr"/>
          <a:lstStyle/>
          <a:p>
            <a:pPr algn="ctr"/>
            <a:endParaRPr lang="en-US"/>
          </a:p>
        </p:txBody>
      </p:sp>
      <p:sp>
        <p:nvSpPr>
          <p:cNvPr id="6" name="Oval 5"/>
          <p:cNvSpPr/>
          <p:nvPr/>
        </p:nvSpPr>
        <p:spPr>
          <a:xfrm>
            <a:off x="4057650" y="2286000"/>
            <a:ext cx="1794510" cy="3326130"/>
          </a:xfrm>
          <a:prstGeom prst="ellipse">
            <a:avLst/>
          </a:prstGeom>
          <a:noFill/>
          <a:ln w="28575">
            <a:solidFill>
              <a:srgbClr val="FFFF00"/>
            </a:solidFill>
          </a:ln>
        </p:spPr>
        <p:style>
          <a:lnRef idx="1">
            <a:schemeClr val="accent1"/>
          </a:lnRef>
          <a:fillRef idx="3">
            <a:schemeClr val="accent1"/>
          </a:fillRef>
          <a:effectRef idx="2">
            <a:schemeClr val="accent1"/>
          </a:effectRef>
          <a:fontRef idx="minor">
            <a:schemeClr val="lt1"/>
          </a:fontRef>
        </p:style>
        <p:txBody>
          <a:bodyPr numCol="1" rtlCol="0" anchor="ctr"/>
          <a:lstStyle/>
          <a:p>
            <a:pPr algn="ctr"/>
            <a:endParaRPr lang="en-US"/>
          </a:p>
        </p:txBody>
      </p:sp>
      <p:sp>
        <p:nvSpPr>
          <p:cNvPr id="7" name="Oval 6"/>
          <p:cNvSpPr/>
          <p:nvPr/>
        </p:nvSpPr>
        <p:spPr>
          <a:xfrm>
            <a:off x="1000125" y="1219200"/>
            <a:ext cx="3352799" cy="2514600"/>
          </a:xfrm>
          <a:prstGeom prst="ellipse">
            <a:avLst/>
          </a:prstGeom>
          <a:noFill/>
          <a:ln w="28575">
            <a:solidFill>
              <a:srgbClr val="FFFF00"/>
            </a:solidFill>
          </a:ln>
        </p:spPr>
        <p:style>
          <a:lnRef idx="1">
            <a:schemeClr val="accent1"/>
          </a:lnRef>
          <a:fillRef idx="3">
            <a:schemeClr val="accent1"/>
          </a:fillRef>
          <a:effectRef idx="2">
            <a:schemeClr val="accent1"/>
          </a:effectRef>
          <a:fontRef idx="minor">
            <a:schemeClr val="lt1"/>
          </a:fontRef>
        </p:style>
        <p:txBody>
          <a:bodyPr numCol="1" rtlCol="0" anchor="ctr"/>
          <a:lstStyle/>
          <a:p>
            <a:pPr algn="ctr"/>
            <a:endParaRPr lang="en-US"/>
          </a:p>
        </p:txBody>
      </p:sp>
      <p:sp>
        <p:nvSpPr>
          <p:cNvPr id="8" name="Oval 7"/>
          <p:cNvSpPr/>
          <p:nvPr/>
        </p:nvSpPr>
        <p:spPr>
          <a:xfrm>
            <a:off x="5057775" y="5325324"/>
            <a:ext cx="2752725" cy="866775"/>
          </a:xfrm>
          <a:prstGeom prst="ellipse">
            <a:avLst/>
          </a:prstGeom>
          <a:noFill/>
          <a:ln w="28575">
            <a:solidFill>
              <a:srgbClr val="FFFF00"/>
            </a:solidFill>
          </a:ln>
        </p:spPr>
        <p:style>
          <a:lnRef idx="1">
            <a:schemeClr val="accent1"/>
          </a:lnRef>
          <a:fillRef idx="3">
            <a:schemeClr val="accent1"/>
          </a:fillRef>
          <a:effectRef idx="2">
            <a:schemeClr val="accent1"/>
          </a:effectRef>
          <a:fontRef idx="minor">
            <a:schemeClr val="lt1"/>
          </a:fontRef>
        </p:style>
        <p:txBody>
          <a:bodyPr numCol="1" rtlCol="0" anchor="ctr"/>
          <a:lstStyle/>
          <a:p>
            <a:pPr algn="ctr"/>
            <a:endParaRPr lang="en-US"/>
          </a:p>
        </p:txBody>
      </p:sp>
      <p:sp>
        <p:nvSpPr>
          <p:cNvPr id="3" name="TextBox 2"/>
          <p:cNvSpPr txBox="1"/>
          <p:nvPr/>
        </p:nvSpPr>
        <p:spPr>
          <a:xfrm>
            <a:off x="1085850" y="2286000"/>
            <a:ext cx="2868930" cy="369332"/>
          </a:xfrm>
          <a:prstGeom prst="rect">
            <a:avLst/>
          </a:prstGeom>
          <a:noFill/>
        </p:spPr>
        <p:txBody>
          <a:bodyPr wrap="square" rtlCol="0">
            <a:spAutoFit/>
          </a:bodyPr>
          <a:lstStyle/>
          <a:p>
            <a:pPr algn="ctr"/>
            <a:r>
              <a:rPr lang="en-US" b="1" dirty="0">
                <a:solidFill>
                  <a:srgbClr val="FFFF00"/>
                </a:solidFill>
              </a:rPr>
              <a:t>High school campus</a:t>
            </a:r>
          </a:p>
        </p:txBody>
      </p:sp>
      <p:sp>
        <p:nvSpPr>
          <p:cNvPr id="9" name="TextBox 8"/>
          <p:cNvSpPr txBox="1"/>
          <p:nvPr/>
        </p:nvSpPr>
        <p:spPr>
          <a:xfrm>
            <a:off x="4225290" y="1736221"/>
            <a:ext cx="1127759" cy="369332"/>
          </a:xfrm>
          <a:prstGeom prst="rect">
            <a:avLst/>
          </a:prstGeom>
          <a:noFill/>
        </p:spPr>
        <p:txBody>
          <a:bodyPr wrap="square" rtlCol="0">
            <a:spAutoFit/>
          </a:bodyPr>
          <a:lstStyle/>
          <a:p>
            <a:pPr algn="ctr">
              <a:spcBef>
                <a:spcPts val="600"/>
              </a:spcBef>
            </a:pPr>
            <a:r>
              <a:rPr lang="en-US" b="1" dirty="0">
                <a:solidFill>
                  <a:srgbClr val="FF0000"/>
                </a:solidFill>
              </a:rPr>
              <a:t>Fire dept</a:t>
            </a:r>
          </a:p>
        </p:txBody>
      </p:sp>
      <p:sp>
        <p:nvSpPr>
          <p:cNvPr id="10" name="TextBox 9"/>
          <p:cNvSpPr txBox="1"/>
          <p:nvPr/>
        </p:nvSpPr>
        <p:spPr>
          <a:xfrm>
            <a:off x="4171950" y="3211413"/>
            <a:ext cx="1508760" cy="646331"/>
          </a:xfrm>
          <a:prstGeom prst="rect">
            <a:avLst/>
          </a:prstGeom>
          <a:noFill/>
        </p:spPr>
        <p:txBody>
          <a:bodyPr wrap="square" rtlCol="0">
            <a:spAutoFit/>
          </a:bodyPr>
          <a:lstStyle/>
          <a:p>
            <a:pPr algn="ctr"/>
            <a:r>
              <a:rPr lang="en-US" b="1" dirty="0">
                <a:solidFill>
                  <a:srgbClr val="FFFF00"/>
                </a:solidFill>
              </a:rPr>
              <a:t>Public works department</a:t>
            </a:r>
          </a:p>
        </p:txBody>
      </p:sp>
      <p:sp>
        <p:nvSpPr>
          <p:cNvPr id="11" name="Oval 10"/>
          <p:cNvSpPr/>
          <p:nvPr/>
        </p:nvSpPr>
        <p:spPr>
          <a:xfrm>
            <a:off x="5795010" y="3456354"/>
            <a:ext cx="3315920" cy="1946910"/>
          </a:xfrm>
          <a:prstGeom prst="ellipse">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numCol="1" rtlCol="0" anchor="ctr"/>
          <a:lstStyle/>
          <a:p>
            <a:pPr algn="ctr"/>
            <a:endParaRPr lang="en-US"/>
          </a:p>
        </p:txBody>
      </p:sp>
      <p:sp>
        <p:nvSpPr>
          <p:cNvPr id="12" name="TextBox 11"/>
          <p:cNvSpPr txBox="1"/>
          <p:nvPr/>
        </p:nvSpPr>
        <p:spPr>
          <a:xfrm>
            <a:off x="5966460" y="4191000"/>
            <a:ext cx="3006090" cy="369332"/>
          </a:xfrm>
          <a:prstGeom prst="rect">
            <a:avLst/>
          </a:prstGeom>
          <a:noFill/>
        </p:spPr>
        <p:txBody>
          <a:bodyPr wrap="square" rtlCol="0">
            <a:spAutoFit/>
          </a:bodyPr>
          <a:lstStyle/>
          <a:p>
            <a:pPr algn="ctr"/>
            <a:r>
              <a:rPr lang="en-US" b="1" dirty="0">
                <a:solidFill>
                  <a:srgbClr val="FFFF00"/>
                </a:solidFill>
              </a:rPr>
              <a:t>Wastewater treatment plant</a:t>
            </a:r>
          </a:p>
        </p:txBody>
      </p:sp>
      <p:sp>
        <p:nvSpPr>
          <p:cNvPr id="13" name="TextBox 12"/>
          <p:cNvSpPr txBox="1"/>
          <p:nvPr/>
        </p:nvSpPr>
        <p:spPr>
          <a:xfrm>
            <a:off x="5189220" y="5612130"/>
            <a:ext cx="2503170" cy="369332"/>
          </a:xfrm>
          <a:prstGeom prst="rect">
            <a:avLst/>
          </a:prstGeom>
          <a:noFill/>
        </p:spPr>
        <p:txBody>
          <a:bodyPr wrap="square" rtlCol="0">
            <a:spAutoFit/>
          </a:bodyPr>
          <a:lstStyle/>
          <a:p>
            <a:pPr algn="ctr"/>
            <a:r>
              <a:rPr lang="en-US" b="1" dirty="0">
                <a:solidFill>
                  <a:srgbClr val="FFFF00"/>
                </a:solidFill>
              </a:rPr>
              <a:t>Floating solar array</a:t>
            </a:r>
          </a:p>
        </p:txBody>
      </p:sp>
      <p:sp>
        <p:nvSpPr>
          <p:cNvPr id="14" name="Oval 13"/>
          <p:cNvSpPr/>
          <p:nvPr/>
        </p:nvSpPr>
        <p:spPr>
          <a:xfrm>
            <a:off x="0" y="3733800"/>
            <a:ext cx="4171950" cy="2458299"/>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numCol="1" rtlCol="0" anchor="ctr"/>
          <a:lstStyle/>
          <a:p>
            <a:pPr algn="ctr"/>
            <a:endParaRPr lang="en-US"/>
          </a:p>
        </p:txBody>
      </p:sp>
      <p:sp>
        <p:nvSpPr>
          <p:cNvPr id="15" name="TextBox 14"/>
          <p:cNvSpPr txBox="1"/>
          <p:nvPr/>
        </p:nvSpPr>
        <p:spPr>
          <a:xfrm>
            <a:off x="148590" y="4720590"/>
            <a:ext cx="3909060" cy="365760"/>
          </a:xfrm>
          <a:prstGeom prst="rect">
            <a:avLst/>
          </a:prstGeom>
          <a:noFill/>
        </p:spPr>
        <p:txBody>
          <a:bodyPr wrap="square" rtlCol="0">
            <a:spAutoFit/>
          </a:bodyPr>
          <a:lstStyle/>
          <a:p>
            <a:pPr algn="ctr"/>
            <a:r>
              <a:rPr lang="en-US" b="1" dirty="0">
                <a:solidFill>
                  <a:srgbClr val="FFC000"/>
                </a:solidFill>
              </a:rPr>
              <a:t>Residential solar+storage microgrids</a:t>
            </a:r>
          </a:p>
        </p:txBody>
      </p:sp>
    </p:spTree>
    <p:extLst>
      <p:ext uri="{BB962C8B-B14F-4D97-AF65-F5344CB8AC3E}">
        <p14:creationId xmlns:p14="http://schemas.microsoft.com/office/powerpoint/2010/main" val="9322148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Community Microgrid site</a:t>
            </a:r>
            <a:br>
              <a:rPr lang="en-US" dirty="0"/>
            </a:br>
            <a:r>
              <a:rPr lang="en-US" dirty="0"/>
              <a:t>grid feeders: Substation level</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0" y="762000"/>
            <a:ext cx="9144000" cy="5695950"/>
          </a:xfrm>
        </p:spPr>
      </p:pic>
      <p:sp>
        <p:nvSpPr>
          <p:cNvPr id="5" name="Oval 4"/>
          <p:cNvSpPr/>
          <p:nvPr/>
        </p:nvSpPr>
        <p:spPr>
          <a:xfrm>
            <a:off x="0" y="2217420"/>
            <a:ext cx="3554730" cy="2594610"/>
          </a:xfrm>
          <a:prstGeom prst="ellipse">
            <a:avLst/>
          </a:prstGeom>
          <a:noFill/>
          <a:ln w="28575">
            <a:solidFill>
              <a:srgbClr val="FFFF00"/>
            </a:solidFill>
          </a:ln>
        </p:spPr>
        <p:style>
          <a:lnRef idx="1">
            <a:schemeClr val="accent1"/>
          </a:lnRef>
          <a:fillRef idx="3">
            <a:schemeClr val="accent1"/>
          </a:fillRef>
          <a:effectRef idx="2">
            <a:schemeClr val="accent1"/>
          </a:effectRef>
          <a:fontRef idx="minor">
            <a:schemeClr val="lt1"/>
          </a:fontRef>
        </p:style>
        <p:txBody>
          <a:bodyPr numCol="1" rtlCol="0" anchor="ctr"/>
          <a:lstStyle/>
          <a:p>
            <a:pPr algn="ctr"/>
            <a:endParaRPr lang="en-US"/>
          </a:p>
        </p:txBody>
      </p:sp>
      <p:sp>
        <p:nvSpPr>
          <p:cNvPr id="6" name="Oval 5"/>
          <p:cNvSpPr/>
          <p:nvPr/>
        </p:nvSpPr>
        <p:spPr>
          <a:xfrm>
            <a:off x="3352801" y="2366515"/>
            <a:ext cx="1356359" cy="948185"/>
          </a:xfrm>
          <a:prstGeom prst="ellipse">
            <a:avLst/>
          </a:prstGeom>
          <a:noFill/>
          <a:ln w="28575">
            <a:solidFill>
              <a:srgbClr val="FFFF00"/>
            </a:solidFill>
          </a:ln>
        </p:spPr>
        <p:style>
          <a:lnRef idx="1">
            <a:schemeClr val="accent1"/>
          </a:lnRef>
          <a:fillRef idx="3">
            <a:schemeClr val="accent1"/>
          </a:fillRef>
          <a:effectRef idx="2">
            <a:schemeClr val="accent1"/>
          </a:effectRef>
          <a:fontRef idx="minor">
            <a:schemeClr val="lt1"/>
          </a:fontRef>
        </p:style>
        <p:txBody>
          <a:bodyPr numCol="1" rtlCol="0" anchor="ctr"/>
          <a:lstStyle/>
          <a:p>
            <a:pPr algn="ctr"/>
            <a:endParaRPr lang="en-US"/>
          </a:p>
        </p:txBody>
      </p:sp>
      <p:sp>
        <p:nvSpPr>
          <p:cNvPr id="8" name="Oval 7"/>
          <p:cNvSpPr/>
          <p:nvPr/>
        </p:nvSpPr>
        <p:spPr>
          <a:xfrm>
            <a:off x="3352801" y="3314701"/>
            <a:ext cx="1356359" cy="2777490"/>
          </a:xfrm>
          <a:prstGeom prst="ellipse">
            <a:avLst/>
          </a:prstGeom>
          <a:noFill/>
          <a:ln w="28575">
            <a:solidFill>
              <a:srgbClr val="FFFF00"/>
            </a:solidFill>
          </a:ln>
        </p:spPr>
        <p:style>
          <a:lnRef idx="1">
            <a:schemeClr val="accent1"/>
          </a:lnRef>
          <a:fillRef idx="3">
            <a:schemeClr val="accent1"/>
          </a:fillRef>
          <a:effectRef idx="2">
            <a:schemeClr val="accent1"/>
          </a:effectRef>
          <a:fontRef idx="minor">
            <a:schemeClr val="lt1"/>
          </a:fontRef>
        </p:style>
        <p:txBody>
          <a:bodyPr numCol="1" rtlCol="0" anchor="ctr"/>
          <a:lstStyle/>
          <a:p>
            <a:pPr algn="ctr"/>
            <a:endParaRPr lang="en-US"/>
          </a:p>
        </p:txBody>
      </p:sp>
      <p:sp>
        <p:nvSpPr>
          <p:cNvPr id="9" name="Chord 8"/>
          <p:cNvSpPr/>
          <p:nvPr/>
        </p:nvSpPr>
        <p:spPr>
          <a:xfrm rot="6652908">
            <a:off x="1042417" y="4591540"/>
            <a:ext cx="2396054" cy="2902415"/>
          </a:xfrm>
          <a:prstGeom prst="chord">
            <a:avLst>
              <a:gd name="adj1" fmla="val 2816345"/>
              <a:gd name="adj2" fmla="val 16200000"/>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numCol="1" rtlCol="0" anchor="ctr"/>
          <a:lstStyle/>
          <a:p>
            <a:pPr algn="ctr"/>
            <a:endParaRPr lang="en-US"/>
          </a:p>
        </p:txBody>
      </p:sp>
      <p:sp>
        <p:nvSpPr>
          <p:cNvPr id="10" name="Oval 9"/>
          <p:cNvSpPr/>
          <p:nvPr/>
        </p:nvSpPr>
        <p:spPr>
          <a:xfrm>
            <a:off x="4389120" y="5440680"/>
            <a:ext cx="4754880" cy="1017270"/>
          </a:xfrm>
          <a:prstGeom prst="ellipse">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numCol="1" rtlCol="0" anchor="ctr"/>
          <a:lstStyle/>
          <a:p>
            <a:pPr algn="ctr"/>
            <a:endParaRPr lang="en-US"/>
          </a:p>
        </p:txBody>
      </p:sp>
      <p:sp>
        <p:nvSpPr>
          <p:cNvPr id="11" name="TextBox 10"/>
          <p:cNvSpPr txBox="1"/>
          <p:nvPr/>
        </p:nvSpPr>
        <p:spPr>
          <a:xfrm>
            <a:off x="3881336" y="1770434"/>
            <a:ext cx="3521413" cy="646331"/>
          </a:xfrm>
          <a:prstGeom prst="rect">
            <a:avLst/>
          </a:prstGeom>
          <a:noFill/>
        </p:spPr>
        <p:txBody>
          <a:bodyPr wrap="square" rtlCol="0">
            <a:spAutoFit/>
          </a:bodyPr>
          <a:lstStyle/>
          <a:p>
            <a:r>
              <a:rPr lang="en-US" b="1" dirty="0"/>
              <a:t>All locations on single </a:t>
            </a:r>
            <a:r>
              <a:rPr lang="en-US" b="1" dirty="0">
                <a:solidFill>
                  <a:schemeClr val="accent1"/>
                </a:solidFill>
              </a:rPr>
              <a:t>blue</a:t>
            </a:r>
            <a:r>
              <a:rPr lang="en-US" b="1" dirty="0"/>
              <a:t> feeder line = ability to </a:t>
            </a:r>
            <a:r>
              <a:rPr lang="en-US" b="1" u="sng" dirty="0"/>
              <a:t>share</a:t>
            </a:r>
            <a:r>
              <a:rPr lang="en-US" b="1" dirty="0"/>
              <a:t> energy</a:t>
            </a:r>
          </a:p>
        </p:txBody>
      </p:sp>
      <p:cxnSp>
        <p:nvCxnSpPr>
          <p:cNvPr id="13" name="Straight Arrow Connector 12"/>
          <p:cNvCxnSpPr>
            <a:stCxn id="5" idx="0"/>
          </p:cNvCxnSpPr>
          <p:nvPr/>
        </p:nvCxnSpPr>
        <p:spPr>
          <a:xfrm flipV="1">
            <a:off x="1777365" y="2033081"/>
            <a:ext cx="2797" cy="18433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3554730" y="4056434"/>
            <a:ext cx="21960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1371600" y="5797685"/>
            <a:ext cx="0" cy="2450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a:off x="5768502" y="5949315"/>
            <a:ext cx="28210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1118681" y="5440680"/>
            <a:ext cx="9728" cy="24027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2211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Community Microgrid site</a:t>
            </a:r>
            <a:br>
              <a:rPr lang="en-US" dirty="0"/>
            </a:br>
            <a:r>
              <a:rPr lang="en-US" dirty="0"/>
              <a:t>Solar Siting Survey</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0" y="762000"/>
            <a:ext cx="9144000" cy="5684838"/>
          </a:xfrm>
        </p:spPr>
      </p:pic>
      <p:sp>
        <p:nvSpPr>
          <p:cNvPr id="5" name="Oval 4"/>
          <p:cNvSpPr/>
          <p:nvPr/>
        </p:nvSpPr>
        <p:spPr>
          <a:xfrm>
            <a:off x="0" y="762000"/>
            <a:ext cx="3006090" cy="2072640"/>
          </a:xfrm>
          <a:prstGeom prst="ellipse">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numCol="1" rtlCol="0" anchor="ctr"/>
          <a:lstStyle/>
          <a:p>
            <a:pPr algn="ctr"/>
            <a:endParaRPr lang="en-US"/>
          </a:p>
        </p:txBody>
      </p:sp>
      <p:sp>
        <p:nvSpPr>
          <p:cNvPr id="6" name="Oval 5"/>
          <p:cNvSpPr/>
          <p:nvPr/>
        </p:nvSpPr>
        <p:spPr>
          <a:xfrm>
            <a:off x="2914650" y="1108710"/>
            <a:ext cx="1085850" cy="720090"/>
          </a:xfrm>
          <a:prstGeom prst="ellipse">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numCol="1" rtlCol="0" anchor="ctr"/>
          <a:lstStyle/>
          <a:p>
            <a:pPr algn="ctr"/>
            <a:endParaRPr lang="en-US"/>
          </a:p>
        </p:txBody>
      </p:sp>
      <p:sp>
        <p:nvSpPr>
          <p:cNvPr id="7" name="Oval 6"/>
          <p:cNvSpPr/>
          <p:nvPr/>
        </p:nvSpPr>
        <p:spPr>
          <a:xfrm>
            <a:off x="2766060" y="1828800"/>
            <a:ext cx="1143000" cy="2114550"/>
          </a:xfrm>
          <a:prstGeom prst="ellipse">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numCol="1" rtlCol="0" anchor="ctr"/>
          <a:lstStyle/>
          <a:p>
            <a:pPr algn="ctr"/>
            <a:endParaRPr lang="en-US"/>
          </a:p>
        </p:txBody>
      </p:sp>
      <p:sp>
        <p:nvSpPr>
          <p:cNvPr id="9" name="Oval 8"/>
          <p:cNvSpPr/>
          <p:nvPr/>
        </p:nvSpPr>
        <p:spPr>
          <a:xfrm>
            <a:off x="3211830" y="2983230"/>
            <a:ext cx="5680710" cy="3383280"/>
          </a:xfrm>
          <a:prstGeom prst="ellipse">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numCol="1" rtlCol="0" anchor="ctr"/>
          <a:lstStyle/>
          <a:p>
            <a:pPr algn="ctr"/>
            <a:endParaRPr lang="en-US"/>
          </a:p>
        </p:txBody>
      </p:sp>
      <p:sp>
        <p:nvSpPr>
          <p:cNvPr id="10" name="Oval 9"/>
          <p:cNvSpPr/>
          <p:nvPr/>
        </p:nvSpPr>
        <p:spPr>
          <a:xfrm>
            <a:off x="0" y="2834640"/>
            <a:ext cx="3211830" cy="3612198"/>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numCol="1" rtlCol="0" anchor="ctr"/>
          <a:lstStyle/>
          <a:p>
            <a:pPr algn="ctr"/>
            <a:endParaRPr lang="en-US"/>
          </a:p>
        </p:txBody>
      </p:sp>
    </p:spTree>
    <p:extLst>
      <p:ext uri="{BB962C8B-B14F-4D97-AF65-F5344CB8AC3E}">
        <p14:creationId xmlns:p14="http://schemas.microsoft.com/office/powerpoint/2010/main" val="1069857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Community Microgrid site</a:t>
            </a:r>
            <a:br>
              <a:rPr lang="en-US" dirty="0"/>
            </a:br>
            <a:r>
              <a:rPr lang="en-US" dirty="0"/>
              <a:t>Total solar assets available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81567398"/>
              </p:ext>
            </p:extLst>
          </p:nvPr>
        </p:nvGraphicFramePr>
        <p:xfrm>
          <a:off x="457200" y="860298"/>
          <a:ext cx="8229600" cy="5145932"/>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714983">
                <a:tc>
                  <a:txBody>
                    <a:bodyPr/>
                    <a:lstStyle/>
                    <a:p>
                      <a:r>
                        <a:rPr lang="en-US" sz="2000" dirty="0"/>
                        <a:t>Cluster</a:t>
                      </a:r>
                    </a:p>
                  </a:txBody>
                  <a:tcPr/>
                </a:tc>
                <a:tc>
                  <a:txBody>
                    <a:bodyPr/>
                    <a:lstStyle/>
                    <a:p>
                      <a:r>
                        <a:rPr lang="en-US" sz="2000" dirty="0"/>
                        <a:t>Elements</a:t>
                      </a:r>
                    </a:p>
                  </a:txBody>
                  <a:tcPr/>
                </a:tc>
                <a:tc>
                  <a:txBody>
                    <a:bodyPr/>
                    <a:lstStyle/>
                    <a:p>
                      <a:r>
                        <a:rPr lang="en-US" sz="2000" dirty="0"/>
                        <a:t>Solar siting potential</a:t>
                      </a:r>
                    </a:p>
                  </a:txBody>
                  <a:tcPr/>
                </a:tc>
                <a:extLst>
                  <a:ext uri="{0D108BD9-81ED-4DB2-BD59-A6C34878D82A}">
                    <a16:rowId xmlns:a16="http://schemas.microsoft.com/office/drawing/2014/main" val="10000"/>
                  </a:ext>
                </a:extLst>
              </a:tr>
              <a:tr h="714983">
                <a:tc>
                  <a:txBody>
                    <a:bodyPr/>
                    <a:lstStyle/>
                    <a:p>
                      <a:r>
                        <a:rPr lang="en-US" dirty="0"/>
                        <a:t>Water</a:t>
                      </a:r>
                      <a:r>
                        <a:rPr lang="en-US" baseline="0" dirty="0"/>
                        <a:t> Treatment Facility</a:t>
                      </a:r>
                      <a:endParaRPr lang="en-US" dirty="0"/>
                    </a:p>
                  </a:txBody>
                  <a:tcPr/>
                </a:tc>
                <a:tc>
                  <a:txBody>
                    <a:bodyPr/>
                    <a:lstStyle/>
                    <a:p>
                      <a:r>
                        <a:rPr lang="en-US" dirty="0"/>
                        <a:t>Floating solar arrays</a:t>
                      </a:r>
                    </a:p>
                  </a:txBody>
                  <a:tcPr/>
                </a:tc>
                <a:tc>
                  <a:txBody>
                    <a:bodyPr/>
                    <a:lstStyle/>
                    <a:p>
                      <a:r>
                        <a:rPr lang="en-US" dirty="0"/>
                        <a:t>7.7 MW</a:t>
                      </a:r>
                    </a:p>
                  </a:txBody>
                  <a:tcPr/>
                </a:tc>
                <a:extLst>
                  <a:ext uri="{0D108BD9-81ED-4DB2-BD59-A6C34878D82A}">
                    <a16:rowId xmlns:a16="http://schemas.microsoft.com/office/drawing/2014/main" val="10001"/>
                  </a:ext>
                </a:extLst>
              </a:tr>
              <a:tr h="714983">
                <a:tc>
                  <a:txBody>
                    <a:bodyPr/>
                    <a:lstStyle/>
                    <a:p>
                      <a:r>
                        <a:rPr lang="en-US" dirty="0"/>
                        <a:t>Public Utility Department</a:t>
                      </a:r>
                    </a:p>
                  </a:txBody>
                  <a:tcPr/>
                </a:tc>
                <a:tc>
                  <a:txBody>
                    <a:bodyPr/>
                    <a:lstStyle/>
                    <a:p>
                      <a:r>
                        <a:rPr lang="en-US" dirty="0"/>
                        <a:t>Roof and parking lot arrays</a:t>
                      </a:r>
                    </a:p>
                  </a:txBody>
                  <a:tcPr/>
                </a:tc>
                <a:tc>
                  <a:txBody>
                    <a:bodyPr/>
                    <a:lstStyle/>
                    <a:p>
                      <a:r>
                        <a:rPr lang="en-US" dirty="0"/>
                        <a:t>390 kW</a:t>
                      </a:r>
                    </a:p>
                  </a:txBody>
                  <a:tcPr/>
                </a:tc>
                <a:extLst>
                  <a:ext uri="{0D108BD9-81ED-4DB2-BD59-A6C34878D82A}">
                    <a16:rowId xmlns:a16="http://schemas.microsoft.com/office/drawing/2014/main" val="10002"/>
                  </a:ext>
                </a:extLst>
              </a:tr>
              <a:tr h="714983">
                <a:tc>
                  <a:txBody>
                    <a:bodyPr/>
                    <a:lstStyle/>
                    <a:p>
                      <a:r>
                        <a:rPr lang="en-US" dirty="0"/>
                        <a:t>Fire Department</a:t>
                      </a:r>
                    </a:p>
                  </a:txBody>
                  <a:tcPr/>
                </a:tc>
                <a:tc>
                  <a:txBody>
                    <a:bodyPr/>
                    <a:lstStyle/>
                    <a:p>
                      <a:r>
                        <a:rPr lang="en-US" dirty="0"/>
                        <a:t>Roof and parking lot arrays</a:t>
                      </a:r>
                    </a:p>
                  </a:txBody>
                  <a:tcPr/>
                </a:tc>
                <a:tc>
                  <a:txBody>
                    <a:bodyPr/>
                    <a:lstStyle/>
                    <a:p>
                      <a:r>
                        <a:rPr lang="en-US" dirty="0"/>
                        <a:t>98 kW</a:t>
                      </a:r>
                    </a:p>
                  </a:txBody>
                  <a:tcPr/>
                </a:tc>
                <a:extLst>
                  <a:ext uri="{0D108BD9-81ED-4DB2-BD59-A6C34878D82A}">
                    <a16:rowId xmlns:a16="http://schemas.microsoft.com/office/drawing/2014/main" val="10003"/>
                  </a:ext>
                </a:extLst>
              </a:tr>
              <a:tr h="2211942">
                <a:tc>
                  <a:txBody>
                    <a:bodyPr/>
                    <a:lstStyle/>
                    <a:p>
                      <a:r>
                        <a:rPr lang="en-US" dirty="0"/>
                        <a:t>High</a:t>
                      </a:r>
                      <a:r>
                        <a:rPr lang="en-US" baseline="0" dirty="0"/>
                        <a:t> school</a:t>
                      </a:r>
                    </a:p>
                    <a:p>
                      <a:endParaRPr lang="en-US" baseline="0" dirty="0"/>
                    </a:p>
                    <a:p>
                      <a:endParaRPr lang="en-US" baseline="0" dirty="0"/>
                    </a:p>
                    <a:p>
                      <a:r>
                        <a:rPr lang="en-US" b="1" u="sng" baseline="0" dirty="0"/>
                        <a:t>TOTAL_________________</a:t>
                      </a:r>
                    </a:p>
                    <a:p>
                      <a:endParaRPr lang="en-US" baseline="0" dirty="0"/>
                    </a:p>
                    <a:p>
                      <a:endParaRPr lang="en-US" baseline="0" dirty="0"/>
                    </a:p>
                    <a:p>
                      <a:r>
                        <a:rPr lang="en-US" baseline="0" dirty="0"/>
                        <a:t>Residential  Solar </a:t>
                      </a:r>
                      <a:endParaRPr lang="en-US" dirty="0"/>
                    </a:p>
                  </a:txBody>
                  <a:tcPr/>
                </a:tc>
                <a:tc>
                  <a:txBody>
                    <a:bodyPr/>
                    <a:lstStyle/>
                    <a:p>
                      <a:r>
                        <a:rPr lang="en-US" dirty="0"/>
                        <a:t>Roof and parking</a:t>
                      </a:r>
                      <a:r>
                        <a:rPr lang="en-US" baseline="0" dirty="0"/>
                        <a:t> lot arrays</a:t>
                      </a:r>
                      <a:endParaRPr lang="en-US" dirty="0"/>
                    </a:p>
                    <a:p>
                      <a:endParaRPr lang="en-US" dirty="0"/>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______________________</a:t>
                      </a:r>
                    </a:p>
                    <a:p>
                      <a:endParaRPr lang="en-US" b="1" dirty="0"/>
                    </a:p>
                    <a:p>
                      <a:endParaRPr lang="en-US" b="1" dirty="0"/>
                    </a:p>
                    <a:p>
                      <a:r>
                        <a:rPr lang="en-US" b="0" dirty="0"/>
                        <a:t>5</a:t>
                      </a:r>
                      <a:r>
                        <a:rPr lang="en-US" b="0" baseline="0" dirty="0"/>
                        <a:t> – 10 kW per home</a:t>
                      </a:r>
                      <a:endParaRPr lang="en-US" b="0" dirty="0"/>
                    </a:p>
                  </a:txBody>
                  <a:tcPr/>
                </a:tc>
                <a:tc>
                  <a:txBody>
                    <a:bodyPr/>
                    <a:lstStyle/>
                    <a:p>
                      <a:r>
                        <a:rPr lang="en-US" dirty="0"/>
                        <a:t>1.2 MW</a:t>
                      </a:r>
                    </a:p>
                    <a:p>
                      <a:endParaRPr lang="en-US" dirty="0"/>
                    </a:p>
                    <a:p>
                      <a:endParaRPr lang="en-US" b="1" u="sng" dirty="0"/>
                    </a:p>
                    <a:p>
                      <a:r>
                        <a:rPr lang="en-US" b="1" u="sng" dirty="0"/>
                        <a:t>9.388</a:t>
                      </a:r>
                      <a:r>
                        <a:rPr lang="en-US" b="1" u="sng" baseline="0" dirty="0"/>
                        <a:t> MW</a:t>
                      </a:r>
                      <a:endParaRPr lang="en-US" b="1" u="sng" dirty="0"/>
                    </a:p>
                    <a:p>
                      <a:endParaRPr lang="en-US" b="1" dirty="0"/>
                    </a:p>
                    <a:p>
                      <a:endParaRPr lang="en-US" b="1" dirty="0"/>
                    </a:p>
                    <a:p>
                      <a:r>
                        <a:rPr lang="en-US" b="0" dirty="0"/>
                        <a:t>300 homes = </a:t>
                      </a:r>
                      <a:r>
                        <a:rPr lang="en-US" b="1" dirty="0"/>
                        <a:t>3000 kW</a:t>
                      </a:r>
                      <a:r>
                        <a:rPr lang="en-US" b="1" baseline="0" dirty="0"/>
                        <a:t> </a:t>
                      </a:r>
                      <a:r>
                        <a:rPr lang="en-US" b="1" dirty="0"/>
                        <a:t>(3MW)</a:t>
                      </a:r>
                    </a:p>
                  </a:txBody>
                  <a:tcPr/>
                </a:tc>
                <a:extLst>
                  <a:ext uri="{0D108BD9-81ED-4DB2-BD59-A6C34878D82A}">
                    <a16:rowId xmlns:a16="http://schemas.microsoft.com/office/drawing/2014/main" val="10004"/>
                  </a:ext>
                </a:extLst>
              </a:tr>
            </a:tbl>
          </a:graphicData>
        </a:graphic>
      </p:graphicFrame>
      <p:sp>
        <p:nvSpPr>
          <p:cNvPr id="6" name="TextBox 5"/>
          <p:cNvSpPr txBox="1"/>
          <p:nvPr/>
        </p:nvSpPr>
        <p:spPr>
          <a:xfrm>
            <a:off x="457200" y="6103620"/>
            <a:ext cx="8229600" cy="400110"/>
          </a:xfrm>
          <a:prstGeom prst="rect">
            <a:avLst/>
          </a:prstGeom>
          <a:noFill/>
        </p:spPr>
        <p:txBody>
          <a:bodyPr wrap="square" rtlCol="0">
            <a:spAutoFit/>
          </a:bodyPr>
          <a:lstStyle/>
          <a:p>
            <a:r>
              <a:rPr lang="en-US" sz="2000" b="1" dirty="0"/>
              <a:t>1 MW powers 750 to 1000 homes, 12 MW powers up to 12,000 homes</a:t>
            </a:r>
          </a:p>
        </p:txBody>
      </p:sp>
    </p:spTree>
    <p:extLst>
      <p:ext uri="{BB962C8B-B14F-4D97-AF65-F5344CB8AC3E}">
        <p14:creationId xmlns:p14="http://schemas.microsoft.com/office/powerpoint/2010/main" val="38010471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Community Microgrid site</a:t>
            </a:r>
            <a:br>
              <a:rPr lang="en-US" dirty="0"/>
            </a:br>
            <a:r>
              <a:rPr lang="en-US" dirty="0"/>
              <a:t>Priority sites: Critical infrastructure first</a:t>
            </a:r>
          </a:p>
        </p:txBody>
      </p:sp>
      <p:sp>
        <p:nvSpPr>
          <p:cNvPr id="3" name="Content Placeholder 2"/>
          <p:cNvSpPr>
            <a:spLocks noGrp="1"/>
          </p:cNvSpPr>
          <p:nvPr>
            <p:ph idx="1"/>
          </p:nvPr>
        </p:nvSpPr>
        <p:spPr>
          <a:xfrm>
            <a:off x="450272" y="1079501"/>
            <a:ext cx="8077201" cy="4525963"/>
          </a:xfrm>
        </p:spPr>
        <p:txBody>
          <a:bodyPr>
            <a:normAutofit/>
          </a:bodyPr>
          <a:lstStyle/>
          <a:p>
            <a:pPr marL="400050">
              <a:spcBef>
                <a:spcPts val="0"/>
              </a:spcBef>
            </a:pPr>
            <a:r>
              <a:rPr lang="en-US" dirty="0">
                <a:latin typeface="Arial" charset="0"/>
                <a:ea typeface="Arial" charset="0"/>
                <a:cs typeface="Arial" charset="0"/>
              </a:rPr>
              <a:t>Critical infrastructure: Essential for life and safety</a:t>
            </a:r>
            <a:endParaRPr lang="en-US" sz="2000" dirty="0">
              <a:latin typeface="Arial" charset="0"/>
              <a:cs typeface="Arial" charset="0"/>
            </a:endParaRPr>
          </a:p>
          <a:p>
            <a:pPr lvl="1">
              <a:buClr>
                <a:schemeClr val="tx1"/>
              </a:buClr>
              <a:buFont typeface="Arial" charset="0"/>
              <a:buChar char="•"/>
            </a:pPr>
            <a:r>
              <a:rPr lang="en-US" dirty="0">
                <a:latin typeface="Arial" charset="0"/>
                <a:ea typeface="Arial" charset="0"/>
                <a:cs typeface="Arial" charset="0"/>
              </a:rPr>
              <a:t>Fire departments</a:t>
            </a:r>
          </a:p>
          <a:p>
            <a:pPr lvl="1">
              <a:buClr>
                <a:schemeClr val="tx1"/>
              </a:buClr>
              <a:buFont typeface="Arial" charset="0"/>
              <a:buChar char="•"/>
            </a:pPr>
            <a:r>
              <a:rPr lang="en-US" dirty="0">
                <a:latin typeface="Arial" charset="0"/>
                <a:ea typeface="Arial" charset="0"/>
                <a:cs typeface="Arial" charset="0"/>
              </a:rPr>
              <a:t>Public works departments</a:t>
            </a:r>
          </a:p>
          <a:p>
            <a:pPr lvl="1">
              <a:buClr>
                <a:schemeClr val="tx1"/>
              </a:buClr>
              <a:buFont typeface="Arial" charset="0"/>
              <a:buChar char="•"/>
            </a:pPr>
            <a:r>
              <a:rPr lang="en-US" dirty="0">
                <a:latin typeface="Arial" charset="0"/>
                <a:ea typeface="Arial" charset="0"/>
                <a:cs typeface="Arial" charset="0"/>
              </a:rPr>
              <a:t>Water treatment and pumping</a:t>
            </a:r>
          </a:p>
          <a:p>
            <a:pPr lvl="1">
              <a:buClr>
                <a:schemeClr val="tx1"/>
              </a:buClr>
              <a:buFont typeface="Arial" charset="0"/>
              <a:buChar char="•"/>
            </a:pPr>
            <a:r>
              <a:rPr lang="en-US" dirty="0">
                <a:latin typeface="Arial" charset="0"/>
                <a:ea typeface="Arial" charset="0"/>
                <a:cs typeface="Arial" charset="0"/>
              </a:rPr>
              <a:t>High schools (emergency shelters)</a:t>
            </a:r>
          </a:p>
          <a:p>
            <a:pPr lvl="1">
              <a:buClr>
                <a:schemeClr val="tx1"/>
              </a:buClr>
              <a:buFont typeface="Arial" charset="0"/>
              <a:buChar char="•"/>
            </a:pPr>
            <a:endParaRPr lang="en-US" sz="800" dirty="0">
              <a:latin typeface="Arial" charset="0"/>
              <a:cs typeface="Arial" charset="0"/>
            </a:endParaRPr>
          </a:p>
          <a:p>
            <a:pPr>
              <a:buClr>
                <a:schemeClr val="tx1"/>
              </a:buClr>
            </a:pPr>
            <a:r>
              <a:rPr lang="en-US" dirty="0">
                <a:latin typeface="Arial" charset="0"/>
                <a:ea typeface="Arial" charset="0"/>
                <a:cs typeface="Arial" charset="0"/>
              </a:rPr>
              <a:t>Target sites have solar siting potential on large rooftops, parking lots, areas that can accommodate floating solar</a:t>
            </a:r>
          </a:p>
          <a:p>
            <a:pPr lvl="1">
              <a:spcBef>
                <a:spcPts val="0"/>
              </a:spcBef>
            </a:pPr>
            <a:endParaRPr lang="en-US" sz="800" dirty="0">
              <a:latin typeface="Arial" charset="0"/>
              <a:ea typeface="Arial" charset="0"/>
              <a:cs typeface="Arial" charset="0"/>
            </a:endParaRPr>
          </a:p>
          <a:p>
            <a:pPr marL="400050">
              <a:spcBef>
                <a:spcPts val="0"/>
              </a:spcBef>
            </a:pPr>
            <a:r>
              <a:rPr lang="en-US" dirty="0">
                <a:latin typeface="Arial" charset="0"/>
                <a:ea typeface="Arial" charset="0"/>
                <a:cs typeface="Arial" charset="0"/>
              </a:rPr>
              <a:t>Secondary sites: homes and non-critical businesses</a:t>
            </a:r>
          </a:p>
          <a:p>
            <a:pPr lvl="1">
              <a:buClr>
                <a:schemeClr val="tx1"/>
              </a:buClr>
              <a:buFont typeface="Arial" charset="0"/>
              <a:buChar char="•"/>
            </a:pPr>
            <a:r>
              <a:rPr lang="en-US" dirty="0">
                <a:latin typeface="Arial" charset="0"/>
                <a:ea typeface="Arial" charset="0"/>
                <a:cs typeface="Arial" charset="0"/>
              </a:rPr>
              <a:t>ZNE microgrid-ready homes</a:t>
            </a:r>
          </a:p>
          <a:p>
            <a:pPr lvl="1">
              <a:buClr>
                <a:schemeClr val="tx1"/>
              </a:buClr>
              <a:buFont typeface="Arial" charset="0"/>
              <a:buChar char="•"/>
            </a:pPr>
            <a:r>
              <a:rPr lang="en-US" dirty="0">
                <a:latin typeface="Arial" charset="0"/>
                <a:ea typeface="Arial" charset="0"/>
                <a:cs typeface="Arial" charset="0"/>
              </a:rPr>
              <a:t>EV charging infrastructure</a:t>
            </a:r>
          </a:p>
          <a:p>
            <a:pPr marL="514350" indent="-457200">
              <a:spcBef>
                <a:spcPts val="0"/>
              </a:spcBef>
              <a:buFont typeface="Arial" panose="020B0604020202020204" pitchFamily="34" charset="0"/>
              <a:buChar char="•"/>
            </a:pPr>
            <a:endParaRPr lang="en-US" sz="200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2037657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0" y="0"/>
            <a:ext cx="7315200" cy="762000"/>
          </a:xfrm>
        </p:spPr>
        <p:txBody>
          <a:bodyPr numCol="1"/>
          <a:lstStyle/>
          <a:p>
            <a:pPr algn="l"/>
            <a:r>
              <a:rPr lang="en-US" sz="2400" b="1" dirty="0">
                <a:solidFill>
                  <a:schemeClr val="bg1"/>
                </a:solidFill>
                <a:latin typeface="Arial" charset="0"/>
                <a:cs typeface="Arial" charset="0"/>
              </a:rPr>
              <a:t>Clean Coalition (nonprofit) mission</a:t>
            </a:r>
          </a:p>
        </p:txBody>
      </p:sp>
      <p:sp>
        <p:nvSpPr>
          <p:cNvPr id="34819" name="TextBox 2"/>
          <p:cNvSpPr txBox="1">
            <a:spLocks noChangeArrowheads="1"/>
          </p:cNvSpPr>
          <p:nvPr/>
        </p:nvSpPr>
        <p:spPr>
          <a:xfrm>
            <a:off x="1928813" y="2947988"/>
            <a:ext cx="184150" cy="369887"/>
          </a:xfrm>
          <a:prstGeom prst="rect">
            <a:avLst/>
          </a:prstGeom>
          <a:noFill/>
          <a:ln w="9525">
            <a:noFill/>
            <a:miter lim="800000"/>
            <a:headEnd/>
            <a:tailEnd/>
          </a:ln>
        </p:spPr>
        <p:txBody>
          <a:bodyPr wrap="none" numCol="1">
            <a:spAutoFit/>
          </a:bodyPr>
          <a:lstStyle/>
          <a:p>
            <a:endParaRPr lang="en-US">
              <a:latin typeface="Calibri" pitchFamily="34" charset="0"/>
            </a:endParaRPr>
          </a:p>
        </p:txBody>
      </p:sp>
      <p:sp>
        <p:nvSpPr>
          <p:cNvPr id="2" name="TextBox 1"/>
          <p:cNvSpPr txBox="1"/>
          <p:nvPr/>
        </p:nvSpPr>
        <p:spPr>
          <a:xfrm>
            <a:off x="1155700" y="2260600"/>
            <a:ext cx="6832600" cy="1815882"/>
          </a:xfrm>
          <a:prstGeom prst="rect">
            <a:avLst/>
          </a:prstGeom>
          <a:noFill/>
        </p:spPr>
        <p:txBody>
          <a:bodyPr wrap="square" numCol="1" rtlCol="0">
            <a:spAutoFit/>
          </a:bodyPr>
          <a:lstStyle/>
          <a:p>
            <a:pPr algn="ctr">
              <a:defRPr/>
            </a:pPr>
            <a:r>
              <a:rPr lang="en-US" sz="2800" dirty="0">
                <a:latin typeface="Arial"/>
                <a:cs typeface="Arial"/>
              </a:rPr>
              <a:t>To accelerate the transition to renewable energy and a modern grid through</a:t>
            </a:r>
          </a:p>
          <a:p>
            <a:pPr algn="ctr">
              <a:defRPr/>
            </a:pPr>
            <a:r>
              <a:rPr lang="en-US" sz="2800" dirty="0">
                <a:latin typeface="Arial"/>
                <a:cs typeface="Arial"/>
              </a:rPr>
              <a:t> technical, policy, and project development expertise</a:t>
            </a:r>
          </a:p>
        </p:txBody>
      </p:sp>
    </p:spTree>
    <p:extLst>
      <p:ext uri="{BB962C8B-B14F-4D97-AF65-F5344CB8AC3E}">
        <p14:creationId xmlns:p14="http://schemas.microsoft.com/office/powerpoint/2010/main" val="290673962"/>
      </p:ext>
    </p:extLst>
  </p:cSld>
  <p:clrMapOvr>
    <a:masterClrMapping/>
  </p:clrMapOvr>
  <p:transition spd="slow" advTm="13649"/>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Team successes</a:t>
            </a:r>
          </a:p>
        </p:txBody>
      </p:sp>
      <p:sp>
        <p:nvSpPr>
          <p:cNvPr id="3" name="Content Placeholder 2"/>
          <p:cNvSpPr>
            <a:spLocks noGrp="1"/>
          </p:cNvSpPr>
          <p:nvPr>
            <p:ph idx="1"/>
          </p:nvPr>
        </p:nvSpPr>
        <p:spPr>
          <a:xfrm>
            <a:off x="309419" y="937927"/>
            <a:ext cx="4660668" cy="4738254"/>
          </a:xfrm>
        </p:spPr>
        <p:txBody>
          <a:bodyPr>
            <a:normAutofit/>
          </a:bodyPr>
          <a:lstStyle/>
          <a:p>
            <a:r>
              <a:rPr lang="en-US" sz="2000" dirty="0">
                <a:solidFill>
                  <a:schemeClr val="tx1"/>
                </a:solidFill>
                <a:latin typeface="Arial" panose="020B0604020202020204" pitchFamily="34" charset="0"/>
                <a:cs typeface="Arial" panose="020B0604020202020204" pitchFamily="34" charset="0"/>
              </a:rPr>
              <a:t>Developed “Electrification &amp; Community </a:t>
            </a:r>
            <a:r>
              <a:rPr lang="en-US" sz="2000" dirty="0"/>
              <a:t>Microgrid–ready</a:t>
            </a:r>
            <a:r>
              <a:rPr lang="en-US" sz="2000" dirty="0">
                <a:solidFill>
                  <a:schemeClr val="tx1"/>
                </a:solidFill>
                <a:latin typeface="Arial" panose="020B0604020202020204" pitchFamily="34" charset="0"/>
                <a:cs typeface="Arial" panose="020B0604020202020204" pitchFamily="34" charset="0"/>
              </a:rPr>
              <a:t>” document (ECMR)</a:t>
            </a:r>
          </a:p>
          <a:p>
            <a:pPr>
              <a:buFont typeface="Arial" panose="020B0604020202020204" pitchFamily="34" charset="0"/>
              <a:buChar char="•"/>
            </a:pPr>
            <a:endParaRPr lang="en-US" sz="2000" dirty="0">
              <a:solidFill>
                <a:schemeClr val="tx1"/>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Developed draft document “Resolution for resilient communities”</a:t>
            </a:r>
          </a:p>
          <a:p>
            <a:pPr>
              <a:buFont typeface="Arial" panose="020B0604020202020204" pitchFamily="34" charset="0"/>
              <a:buChar char="•"/>
            </a:pPr>
            <a:endParaRPr lang="en-US" sz="2000" dirty="0">
              <a:solidFill>
                <a:schemeClr val="tx1"/>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Developing a Community Microgrid plan for the City of Calistoga</a:t>
            </a:r>
          </a:p>
          <a:p>
            <a:pPr>
              <a:buFont typeface="Arial" panose="020B0604020202020204" pitchFamily="34" charset="0"/>
              <a:buChar char="•"/>
            </a:pPr>
            <a:endParaRPr lang="en-US" sz="2000" dirty="0">
              <a:solidFill>
                <a:schemeClr val="tx1"/>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In discussion with West and North County communities for resilient microgrid plans</a:t>
            </a:r>
          </a:p>
        </p:txBody>
      </p:sp>
      <p:pic>
        <p:nvPicPr>
          <p:cNvPr id="4" name="Picture 3">
            <a:extLst>
              <a:ext uri="{FF2B5EF4-FFF2-40B4-BE49-F238E27FC236}">
                <a16:creationId xmlns:a16="http://schemas.microsoft.com/office/drawing/2014/main" id="{031BD1E5-2A99-C645-BB5C-8EDEEB169E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73287" y="2032139"/>
            <a:ext cx="3596640" cy="2549830"/>
          </a:xfrm>
          <a:prstGeom prst="rect">
            <a:avLst/>
          </a:prstGeom>
        </p:spPr>
      </p:pic>
    </p:spTree>
    <p:extLst>
      <p:ext uri="{BB962C8B-B14F-4D97-AF65-F5344CB8AC3E}">
        <p14:creationId xmlns:p14="http://schemas.microsoft.com/office/powerpoint/2010/main" val="19679257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Resolution for Resilient Communities document</a:t>
            </a:r>
          </a:p>
        </p:txBody>
      </p:sp>
      <p:sp>
        <p:nvSpPr>
          <p:cNvPr id="3" name="Content Placeholder 2"/>
          <p:cNvSpPr>
            <a:spLocks noGrp="1"/>
          </p:cNvSpPr>
          <p:nvPr>
            <p:ph idx="1"/>
          </p:nvPr>
        </p:nvSpPr>
        <p:spPr>
          <a:xfrm>
            <a:off x="111760" y="762000"/>
            <a:ext cx="9032240" cy="5709919"/>
          </a:xfrm>
        </p:spPr>
        <p:txBody>
          <a:bodyPr>
            <a:normAutofit/>
          </a:bodyPr>
          <a:lstStyle/>
          <a:p>
            <a:pPr marL="0" indent="0">
              <a:buNone/>
            </a:pPr>
            <a:endParaRPr lang="en-US" dirty="0"/>
          </a:p>
          <a:p>
            <a:r>
              <a:rPr lang="en-US" dirty="0"/>
              <a:t>Designed for adoption by cities and municipalities, to state intentions toward developing resilient communities.</a:t>
            </a:r>
          </a:p>
          <a:p>
            <a:endParaRPr lang="en-US" dirty="0"/>
          </a:p>
          <a:p>
            <a:r>
              <a:rPr lang="en-US" dirty="0"/>
              <a:t>No binding measures; the document states intentions for staff to keep in mind while designing programs, codes, standards, etc.</a:t>
            </a:r>
          </a:p>
          <a:p>
            <a:endParaRPr lang="en-US" dirty="0"/>
          </a:p>
          <a:p>
            <a:r>
              <a:rPr lang="en-US" dirty="0"/>
              <a:t>Please suggest connections to decision makers within your communities, or recommendations.</a:t>
            </a:r>
          </a:p>
          <a:p>
            <a:endParaRPr lang="en-US" dirty="0"/>
          </a:p>
          <a:p>
            <a:r>
              <a:rPr lang="en-US" dirty="0"/>
              <a:t>Link to the document: </a:t>
            </a:r>
            <a:r>
              <a:rPr lang="en-US" dirty="0">
                <a:hlinkClick r:id="rId3"/>
              </a:rPr>
              <a:t>Resolution for Resilient Communities</a:t>
            </a:r>
            <a:endParaRPr lang="en-US" dirty="0"/>
          </a:p>
        </p:txBody>
      </p:sp>
    </p:spTree>
    <p:extLst>
      <p:ext uri="{BB962C8B-B14F-4D97-AF65-F5344CB8AC3E}">
        <p14:creationId xmlns:p14="http://schemas.microsoft.com/office/powerpoint/2010/main" val="30537882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315200" cy="762001"/>
          </a:xfrm>
        </p:spPr>
        <p:txBody>
          <a:bodyPr>
            <a:normAutofit/>
          </a:bodyPr>
          <a:lstStyle/>
          <a:p>
            <a:r>
              <a:rPr lang="en-US" dirty="0"/>
              <a:t>How to get involved</a:t>
            </a:r>
          </a:p>
        </p:txBody>
      </p:sp>
      <p:sp>
        <p:nvSpPr>
          <p:cNvPr id="3" name="Content Placeholder 2"/>
          <p:cNvSpPr>
            <a:spLocks noGrp="1"/>
          </p:cNvSpPr>
          <p:nvPr>
            <p:ph idx="1"/>
          </p:nvPr>
        </p:nvSpPr>
        <p:spPr>
          <a:xfrm>
            <a:off x="424088" y="872836"/>
            <a:ext cx="7980217" cy="2958663"/>
          </a:xfrm>
        </p:spPr>
        <p:txBody>
          <a:bodyPr>
            <a:normAutofit/>
          </a:bodyPr>
          <a:lstStyle/>
          <a:p>
            <a:pP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Subscribe to </a:t>
            </a:r>
            <a:r>
              <a:rPr lang="en-US" sz="2000" dirty="0">
                <a:solidFill>
                  <a:schemeClr val="tx1"/>
                </a:solidFill>
                <a:latin typeface="Arial" panose="020B0604020202020204" pitchFamily="34" charset="0"/>
                <a:cs typeface="Arial" panose="020B0604020202020204" pitchFamily="34" charset="0"/>
                <a:hlinkClick r:id="rId3"/>
              </a:rPr>
              <a:t>Clean Coalition newsletter</a:t>
            </a:r>
            <a:endParaRPr lang="en-US" sz="2000" dirty="0">
              <a:solidFill>
                <a:schemeClr val="tx1"/>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Subscribe to team partners’ newsletters</a:t>
            </a:r>
          </a:p>
          <a:p>
            <a:pP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Share information on potential model structure case studies</a:t>
            </a:r>
          </a:p>
          <a:p>
            <a:pP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Suggest city or municipal staff to connect with</a:t>
            </a:r>
          </a:p>
          <a:p>
            <a:pP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Suggest publications to reach out to</a:t>
            </a:r>
          </a:p>
          <a:p>
            <a:pP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Suggest individuals/organizations to connect with</a:t>
            </a:r>
          </a:p>
          <a:p>
            <a:pP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Suggest experts in related fields to connect with and invite to join our team to fulfill the goals of the NBCRI</a:t>
            </a:r>
          </a:p>
        </p:txBody>
      </p:sp>
      <p:pic>
        <p:nvPicPr>
          <p:cNvPr id="4" name="Picture 3">
            <a:extLst>
              <a:ext uri="{FF2B5EF4-FFF2-40B4-BE49-F238E27FC236}">
                <a16:creationId xmlns:a16="http://schemas.microsoft.com/office/drawing/2014/main" id="{2329FC52-33FE-4F4B-ADB2-6FF530D4D87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3831499"/>
            <a:ext cx="9144000" cy="2652471"/>
          </a:xfrm>
          <a:prstGeom prst="rect">
            <a:avLst/>
          </a:prstGeom>
        </p:spPr>
      </p:pic>
    </p:spTree>
    <p:extLst>
      <p:ext uri="{BB962C8B-B14F-4D97-AF65-F5344CB8AC3E}">
        <p14:creationId xmlns:p14="http://schemas.microsoft.com/office/powerpoint/2010/main" val="18979166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Questions?</a:t>
            </a:r>
          </a:p>
        </p:txBody>
      </p:sp>
      <p:sp>
        <p:nvSpPr>
          <p:cNvPr id="3" name="Content Placeholder 2"/>
          <p:cNvSpPr>
            <a:spLocks noGrp="1"/>
          </p:cNvSpPr>
          <p:nvPr>
            <p:ph idx="1"/>
          </p:nvPr>
        </p:nvSpPr>
        <p:spPr>
          <a:xfrm>
            <a:off x="279400" y="1162186"/>
            <a:ext cx="8229600" cy="4525963"/>
          </a:xfrm>
        </p:spPr>
        <p:txBody>
          <a:bodyPr>
            <a:normAutofit fontScale="92500" lnSpcReduction="10000"/>
          </a:bodyPr>
          <a:lstStyle/>
          <a:p>
            <a:pPr marL="0" indent="0" algn="ctr">
              <a:buNone/>
            </a:pPr>
            <a:endParaRPr lang="en-US" sz="2400" b="1" dirty="0">
              <a:latin typeface="Arial" panose="020B0604020202020204" pitchFamily="34" charset="0"/>
              <a:cs typeface="Arial" panose="020B0604020202020204" pitchFamily="34" charset="0"/>
            </a:endParaRPr>
          </a:p>
          <a:p>
            <a:pPr marL="0" indent="0" algn="ctr">
              <a:buNone/>
            </a:pPr>
            <a:r>
              <a:rPr lang="en-US" sz="2400" b="1" dirty="0">
                <a:latin typeface="Arial" panose="020B0604020202020204" pitchFamily="34" charset="0"/>
                <a:cs typeface="Arial" panose="020B0604020202020204" pitchFamily="34" charset="0"/>
              </a:rPr>
              <a:t>Thank you for attending!</a:t>
            </a:r>
          </a:p>
          <a:p>
            <a:pPr marL="0" indent="0" algn="ctr">
              <a:buNone/>
            </a:pPr>
            <a:endParaRPr lang="en-US" sz="2400" b="1" dirty="0">
              <a:latin typeface="Arial" panose="020B0604020202020204" pitchFamily="34" charset="0"/>
              <a:cs typeface="Arial" panose="020B0604020202020204" pitchFamily="34" charset="0"/>
            </a:endParaRPr>
          </a:p>
          <a:p>
            <a:pPr marL="0" indent="0" algn="ctr">
              <a:buNone/>
            </a:pPr>
            <a:r>
              <a:rPr lang="en-US" sz="2400" b="1" dirty="0">
                <a:latin typeface="Arial" panose="020B0604020202020204" pitchFamily="34" charset="0"/>
                <a:cs typeface="Arial" panose="020B0604020202020204" pitchFamily="34" charset="0"/>
              </a:rPr>
              <a:t>Questions?</a:t>
            </a:r>
          </a:p>
          <a:p>
            <a:pPr marL="0" indent="0" algn="ctr">
              <a:buNone/>
            </a:pPr>
            <a:endParaRPr lang="en-US" b="1" dirty="0"/>
          </a:p>
          <a:p>
            <a:pPr marL="0" indent="0">
              <a:buNone/>
            </a:pPr>
            <a:endParaRPr lang="en-US" sz="1600" dirty="0"/>
          </a:p>
          <a:p>
            <a:pPr marL="0" indent="0">
              <a:buNone/>
            </a:pPr>
            <a:endParaRPr lang="en-US" sz="1600" dirty="0"/>
          </a:p>
          <a:p>
            <a:pPr marL="0" indent="0">
              <a:buNone/>
            </a:pPr>
            <a:r>
              <a:rPr lang="en-US" sz="1600" dirty="0"/>
              <a:t>Contact information:</a:t>
            </a:r>
          </a:p>
          <a:p>
            <a:endParaRPr lang="en-US" sz="1600" dirty="0"/>
          </a:p>
          <a:p>
            <a:r>
              <a:rPr lang="en-US" sz="1600" dirty="0"/>
              <a:t>John Sarter, Program Manager, NBCRI, </a:t>
            </a:r>
            <a:r>
              <a:rPr lang="en-US" sz="1600" dirty="0">
                <a:hlinkClick r:id="rId3"/>
              </a:rPr>
              <a:t>johns@clean-coalition.org</a:t>
            </a:r>
            <a:r>
              <a:rPr lang="en-US" sz="1600" dirty="0"/>
              <a:t> 									</a:t>
            </a:r>
          </a:p>
          <a:p>
            <a:r>
              <a:rPr lang="en-US" sz="1600" dirty="0"/>
              <a:t>Malini Kannan, Program Engineer, Clean Coalition, </a:t>
            </a:r>
            <a:r>
              <a:rPr lang="en-US" sz="1600" dirty="0">
                <a:hlinkClick r:id="rId4"/>
              </a:rPr>
              <a:t>malini@clean-coalition.org</a:t>
            </a:r>
            <a:endParaRPr lang="en-US" sz="1600" dirty="0"/>
          </a:p>
          <a:p>
            <a:endParaRPr lang="en-US" sz="1600" dirty="0"/>
          </a:p>
          <a:p>
            <a:r>
              <a:rPr lang="en-US" sz="1600" dirty="0"/>
              <a:t>Webinar series with deep dives into the 3 main NBCRI goals coming in early May. Check the Clean Coalition website for details: </a:t>
            </a:r>
            <a:br>
              <a:rPr lang="en-US" sz="1600" dirty="0"/>
            </a:br>
            <a:r>
              <a:rPr lang="en-US" sz="1600" dirty="0">
                <a:hlinkClick r:id="rId5"/>
              </a:rPr>
              <a:t>https://clean-coalition.org/news/category/events/upcoming-events/</a:t>
            </a:r>
            <a:r>
              <a:rPr lang="en-US" sz="1600" dirty="0"/>
              <a:t> </a:t>
            </a:r>
            <a:endParaRPr lang="en-US" sz="2400" b="1" dirty="0">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2332486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Motivation and need for the</a:t>
            </a:r>
            <a:br>
              <a:rPr lang="en-US" dirty="0"/>
            </a:br>
            <a:r>
              <a:rPr lang="en-US" dirty="0"/>
              <a:t>North Bay Community Resilience Initiative (NBCRI)</a:t>
            </a:r>
          </a:p>
        </p:txBody>
      </p:sp>
      <p:sp>
        <p:nvSpPr>
          <p:cNvPr id="4" name="TextBox 2"/>
          <p:cNvSpPr txBox="1">
            <a:spLocks noChangeArrowheads="1"/>
          </p:cNvSpPr>
          <p:nvPr/>
        </p:nvSpPr>
        <p:spPr>
          <a:xfrm>
            <a:off x="1928813" y="2947988"/>
            <a:ext cx="184666" cy="338554"/>
          </a:xfrm>
          <a:prstGeom prst="rect">
            <a:avLst/>
          </a:prstGeom>
          <a:noFill/>
          <a:ln w="9525">
            <a:noFill/>
            <a:miter lim="800000"/>
            <a:headEnd/>
            <a:tailEnd/>
          </a:ln>
        </p:spPr>
        <p:txBody>
          <a:bodyPr wrap="none" numCol="1">
            <a:spAutoFit/>
          </a:bodyPr>
          <a:lstStyle/>
          <a:p>
            <a:endParaRPr lang="en-US" sz="1600">
              <a:latin typeface="Calibri" pitchFamily="34" charset="0"/>
            </a:endParaRPr>
          </a:p>
        </p:txBody>
      </p:sp>
      <p:sp>
        <p:nvSpPr>
          <p:cNvPr id="5" name="Content Placeholder 3"/>
          <p:cNvSpPr txBox="1">
            <a:spLocks/>
          </p:cNvSpPr>
          <p:nvPr/>
        </p:nvSpPr>
        <p:spPr>
          <a:xfrm>
            <a:off x="304800" y="844130"/>
            <a:ext cx="8534400" cy="660400"/>
          </a:xfrm>
          <a:prstGeom prst="rect">
            <a:avLst/>
          </a:prstGeom>
        </p:spPr>
        <p:txBody>
          <a:bodyPr vert="horz" lIns="91440" tIns="45720" rIns="91440" bIns="45720" numCol="1"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4300" lvl="1" indent="0">
              <a:buClr>
                <a:schemeClr val="tx1"/>
              </a:buClr>
              <a:buFont typeface="Arial"/>
              <a:buNone/>
            </a:pPr>
            <a:r>
              <a:rPr lang="en-US" sz="2400" dirty="0">
                <a:latin typeface="Arial" panose="020B0604020202020204" pitchFamily="34" charset="0"/>
                <a:ea typeface="Arial" charset="0"/>
                <a:cs typeface="Arial" panose="020B0604020202020204" pitchFamily="34" charset="0"/>
              </a:rPr>
              <a:t>Coffey Park neighborhood of Santa Rosa, before and after.</a:t>
            </a:r>
          </a:p>
          <a:p>
            <a:pPr marL="114300" lvl="1" indent="0">
              <a:buClr>
                <a:schemeClr val="tx1"/>
              </a:buClr>
              <a:buFont typeface="Arial"/>
              <a:buNone/>
            </a:pPr>
            <a:endParaRPr lang="en-US" sz="2400" dirty="0">
              <a:latin typeface="Arial" panose="020B0604020202020204" pitchFamily="34" charset="0"/>
              <a:ea typeface="Arial" charset="0"/>
              <a:cs typeface="Arial" panose="020B0604020202020204" pitchFamily="34" charset="0"/>
            </a:endParaRPr>
          </a:p>
          <a:p>
            <a:pPr marL="114300" lvl="1" indent="0">
              <a:buClr>
                <a:schemeClr val="tx1"/>
              </a:buClr>
              <a:buFont typeface="Arial"/>
              <a:buNone/>
            </a:pPr>
            <a:endParaRPr lang="en-US" sz="2400" dirty="0">
              <a:latin typeface="Arial" panose="020B0604020202020204" pitchFamily="34" charset="0"/>
              <a:ea typeface="Arial" charset="0"/>
              <a:cs typeface="Arial" panose="020B0604020202020204" pitchFamily="34" charset="0"/>
            </a:endParaRPr>
          </a:p>
          <a:p>
            <a:pPr marL="114300" lvl="1" indent="0">
              <a:buClr>
                <a:schemeClr val="tx1"/>
              </a:buClr>
              <a:buFont typeface="Arial"/>
              <a:buNone/>
            </a:pPr>
            <a:endParaRPr lang="en-US" sz="2400" dirty="0">
              <a:latin typeface="Arial" panose="020B0604020202020204" pitchFamily="34" charset="0"/>
              <a:ea typeface="Arial" charset="0"/>
              <a:cs typeface="Arial" panose="020B0604020202020204" pitchFamily="34" charset="0"/>
            </a:endParaRPr>
          </a:p>
          <a:p>
            <a:pPr marL="114300" lvl="1" indent="0">
              <a:buClr>
                <a:schemeClr val="tx1"/>
              </a:buClr>
              <a:buFont typeface="Arial"/>
              <a:buNone/>
            </a:pPr>
            <a:endParaRPr lang="en-US" sz="2400" dirty="0">
              <a:latin typeface="Arial" panose="020B0604020202020204" pitchFamily="34" charset="0"/>
              <a:ea typeface="Arial" charset="0"/>
              <a:cs typeface="Arial" panose="020B0604020202020204" pitchFamily="34" charset="0"/>
            </a:endParaRPr>
          </a:p>
          <a:p>
            <a:pPr marL="114300" lvl="1" indent="0">
              <a:buClr>
                <a:schemeClr val="tx1"/>
              </a:buClr>
              <a:buFont typeface="Arial"/>
              <a:buNone/>
            </a:pPr>
            <a:endParaRPr lang="en-US" sz="2400" dirty="0">
              <a:latin typeface="Arial" panose="020B0604020202020204" pitchFamily="34" charset="0"/>
              <a:ea typeface="Arial" charset="0"/>
              <a:cs typeface="Arial" panose="020B0604020202020204" pitchFamily="34" charset="0"/>
            </a:endParaRPr>
          </a:p>
          <a:p>
            <a:pPr marL="114300" lvl="1" indent="0">
              <a:buClr>
                <a:schemeClr val="tx1"/>
              </a:buClr>
              <a:buFont typeface="Arial"/>
              <a:buNone/>
            </a:pPr>
            <a:endParaRPr lang="en-US" sz="2400" dirty="0">
              <a:latin typeface="Arial" panose="020B0604020202020204" pitchFamily="34" charset="0"/>
              <a:ea typeface="Arial" charset="0"/>
              <a:cs typeface="Arial" panose="020B0604020202020204" pitchFamily="34" charset="0"/>
            </a:endParaRPr>
          </a:p>
          <a:p>
            <a:pPr marL="114300" lvl="1" indent="0" algn="ctr">
              <a:buClr>
                <a:schemeClr val="tx1"/>
              </a:buClr>
              <a:buFont typeface="Arial"/>
              <a:buNone/>
            </a:pPr>
            <a:endParaRPr lang="en-US" sz="2400" dirty="0">
              <a:latin typeface="Arial" panose="020B0604020202020204" pitchFamily="34" charset="0"/>
              <a:ea typeface="Arial" charset="0"/>
              <a:cs typeface="Arial" panose="020B0604020202020204" pitchFamily="34" charset="0"/>
            </a:endParaRPr>
          </a:p>
          <a:p>
            <a:pPr marL="114300" lvl="1" indent="0" algn="ctr">
              <a:buClr>
                <a:schemeClr val="tx1"/>
              </a:buClr>
              <a:buFont typeface="Arial"/>
              <a:buNone/>
            </a:pPr>
            <a:r>
              <a:rPr lang="en-US" sz="2400" dirty="0">
                <a:latin typeface="Arial" panose="020B0604020202020204" pitchFamily="34" charset="0"/>
                <a:ea typeface="Arial" charset="0"/>
                <a:cs typeface="Arial" panose="020B0604020202020204" pitchFamily="34" charset="0"/>
              </a:rPr>
              <a:t>NBCRI primary objectives:</a:t>
            </a:r>
          </a:p>
          <a:p>
            <a:pPr marL="457200" lvl="1" indent="-342900">
              <a:buClr>
                <a:schemeClr val="tx1"/>
              </a:buClr>
              <a:buFont typeface="Arial" panose="020B0604020202020204" pitchFamily="34" charset="0"/>
              <a:buChar char="•"/>
            </a:pPr>
            <a:r>
              <a:rPr lang="en-US" sz="2200" dirty="0">
                <a:latin typeface="Arial" panose="020B0604020202020204" pitchFamily="34" charset="0"/>
                <a:ea typeface="Arial" charset="0"/>
                <a:cs typeface="Arial" panose="020B0604020202020204" pitchFamily="34" charset="0"/>
              </a:rPr>
              <a:t>Help impacted communities rebuild with greater efficiency, decarbonize, and enhance </a:t>
            </a:r>
            <a:r>
              <a:rPr lang="en-US" sz="2200" b="1" dirty="0">
                <a:latin typeface="Arial" panose="020B0604020202020204" pitchFamily="34" charset="0"/>
                <a:ea typeface="Arial" charset="0"/>
                <a:cs typeface="Arial" panose="020B0604020202020204" pitchFamily="34" charset="0"/>
              </a:rPr>
              <a:t>resilience</a:t>
            </a:r>
            <a:endParaRPr lang="en-US" sz="2200" dirty="0">
              <a:latin typeface="Arial" panose="020B0604020202020204" pitchFamily="34" charset="0"/>
              <a:ea typeface="Arial" charset="0"/>
              <a:cs typeface="Arial" panose="020B0604020202020204" pitchFamily="34" charset="0"/>
            </a:endParaRPr>
          </a:p>
          <a:p>
            <a:pPr marL="457200" lvl="1" indent="-342900">
              <a:buClr>
                <a:schemeClr val="tx1"/>
              </a:buClr>
              <a:buFont typeface="Arial" panose="020B0604020202020204" pitchFamily="34" charset="0"/>
              <a:buChar char="•"/>
            </a:pPr>
            <a:r>
              <a:rPr lang="en-US" sz="2200" dirty="0">
                <a:latin typeface="Arial" panose="020B0604020202020204" pitchFamily="34" charset="0"/>
                <a:ea typeface="Arial" charset="0"/>
                <a:cs typeface="Arial" panose="020B0604020202020204" pitchFamily="34" charset="0"/>
              </a:rPr>
              <a:t>Encourage </a:t>
            </a:r>
            <a:r>
              <a:rPr lang="en-US" sz="2200" b="1" dirty="0">
                <a:latin typeface="Arial" panose="020B0604020202020204" pitchFamily="34" charset="0"/>
                <a:ea typeface="Arial" charset="0"/>
                <a:cs typeface="Arial" panose="020B0604020202020204" pitchFamily="34" charset="0"/>
              </a:rPr>
              <a:t>all</a:t>
            </a:r>
            <a:r>
              <a:rPr lang="en-US" sz="2200" dirty="0">
                <a:latin typeface="Arial" panose="020B0604020202020204" pitchFamily="34" charset="0"/>
                <a:ea typeface="Arial" charset="0"/>
                <a:cs typeface="Arial" panose="020B0604020202020204" pitchFamily="34" charset="0"/>
              </a:rPr>
              <a:t> new development to do the same</a:t>
            </a:r>
          </a:p>
          <a:p>
            <a:pPr marL="457200" lvl="1" indent="-342900">
              <a:buClr>
                <a:schemeClr val="tx1"/>
              </a:buClr>
              <a:buFont typeface="Arial" panose="020B0604020202020204" pitchFamily="34" charset="0"/>
              <a:buChar char="•"/>
            </a:pPr>
            <a:r>
              <a:rPr lang="en-US" sz="2200" dirty="0">
                <a:latin typeface="Arial" panose="020B0604020202020204" pitchFamily="34" charset="0"/>
                <a:ea typeface="Arial" charset="0"/>
                <a:cs typeface="Arial" panose="020B0604020202020204" pitchFamily="34" charset="0"/>
              </a:rPr>
              <a:t>Create healthy, safe communities</a:t>
            </a:r>
          </a:p>
          <a:p>
            <a:pPr marL="400050" lvl="1">
              <a:buClr>
                <a:schemeClr val="tx1"/>
              </a:buClr>
              <a:buFont typeface="Arial" charset="0"/>
              <a:buChar char="•"/>
            </a:pPr>
            <a:endParaRPr lang="en-US" sz="2400" dirty="0">
              <a:latin typeface="Arial" panose="020B0604020202020204" pitchFamily="34" charset="0"/>
              <a:ea typeface="Arial" charset="0"/>
              <a:cs typeface="Arial" panose="020B0604020202020204" pitchFamily="34" charset="0"/>
            </a:endParaRPr>
          </a:p>
          <a:p>
            <a:pPr marL="457200" lvl="1" indent="-342900">
              <a:buClr>
                <a:srgbClr val="FFFF00"/>
              </a:buClr>
              <a:buFont typeface="Wingdings" charset="2"/>
              <a:buChar char="§"/>
            </a:pPr>
            <a:endParaRPr lang="en-US" sz="2400" dirty="0">
              <a:latin typeface="Arial" panose="020B0604020202020204" pitchFamily="34" charset="0"/>
              <a:ea typeface="Arial"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0080" y="1397000"/>
            <a:ext cx="3909060" cy="2931795"/>
          </a:xfrm>
          <a:prstGeom prst="rect">
            <a:avLst/>
          </a:prstGeom>
        </p:spPr>
      </p:pic>
      <p:pic>
        <p:nvPicPr>
          <p:cNvPr id="7" name="Content Placeholder 6"/>
          <p:cNvPicPr>
            <a:picLocks noGrp="1" noChangeAspect="1"/>
          </p:cNvPicPr>
          <p:nvPr>
            <p:ph idx="1"/>
          </p:nvPr>
        </p:nvPicPr>
        <p:blipFill>
          <a:blip r:embed="rId4">
            <a:extLst>
              <a:ext uri="{28A0092B-C50C-407E-A947-70E740481C1C}">
                <a14:useLocalDpi xmlns:a14="http://schemas.microsoft.com/office/drawing/2010/main"/>
              </a:ext>
            </a:extLst>
          </a:blip>
          <a:stretch>
            <a:fillRect/>
          </a:stretch>
        </p:blipFill>
        <p:spPr>
          <a:xfrm>
            <a:off x="4549141" y="1405573"/>
            <a:ext cx="3897630" cy="2923222"/>
          </a:xfrm>
          <a:prstGeom prst="rect">
            <a:avLst/>
          </a:prstGeom>
        </p:spPr>
      </p:pic>
    </p:spTree>
    <p:extLst>
      <p:ext uri="{BB962C8B-B14F-4D97-AF65-F5344CB8AC3E}">
        <p14:creationId xmlns:p14="http://schemas.microsoft.com/office/powerpoint/2010/main" val="189913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C36072C1-6D4D-CC4F-AB60-258A513A192D}"/>
              </a:ext>
            </a:extLst>
          </p:cNvPr>
          <p:cNvSpPr txBox="1">
            <a:spLocks/>
          </p:cNvSpPr>
          <p:nvPr/>
        </p:nvSpPr>
        <p:spPr>
          <a:xfrm>
            <a:off x="0" y="10633"/>
            <a:ext cx="8533600" cy="762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charset="0"/>
                <a:ea typeface="ＭＳ Ｐゴシック" pitchFamily="34" charset="-128"/>
                <a:cs typeface="Arial" charset="0"/>
              </a:defRPr>
            </a:lvl2pPr>
            <a:lvl3pPr algn="l" rtl="0" eaLnBrk="0" fontAlgn="base" hangingPunct="0">
              <a:spcBef>
                <a:spcPct val="0"/>
              </a:spcBef>
              <a:spcAft>
                <a:spcPct val="0"/>
              </a:spcAft>
              <a:defRPr sz="2400">
                <a:solidFill>
                  <a:schemeClr val="bg1"/>
                </a:solidFill>
                <a:latin typeface="Arial" charset="0"/>
                <a:ea typeface="ＭＳ Ｐゴシック" pitchFamily="34" charset="-128"/>
                <a:cs typeface="Arial" charset="0"/>
              </a:defRPr>
            </a:lvl3pPr>
            <a:lvl4pPr algn="l" rtl="0" eaLnBrk="0" fontAlgn="base" hangingPunct="0">
              <a:spcBef>
                <a:spcPct val="0"/>
              </a:spcBef>
              <a:spcAft>
                <a:spcPct val="0"/>
              </a:spcAft>
              <a:defRPr sz="2400">
                <a:solidFill>
                  <a:schemeClr val="bg1"/>
                </a:solidFill>
                <a:latin typeface="Arial" charset="0"/>
                <a:ea typeface="ＭＳ Ｐゴシック" pitchFamily="34" charset="-128"/>
                <a:cs typeface="Arial" charset="0"/>
              </a:defRPr>
            </a:lvl4pPr>
            <a:lvl5pPr algn="l" rtl="0" eaLnBrk="0" fontAlgn="base" hangingPunct="0">
              <a:spcBef>
                <a:spcPct val="0"/>
              </a:spcBef>
              <a:spcAft>
                <a:spcPct val="0"/>
              </a:spcAft>
              <a:defRPr sz="2400">
                <a:solidFill>
                  <a:schemeClr val="bg1"/>
                </a:solidFill>
                <a:latin typeface="Arial" charset="0"/>
                <a:ea typeface="ＭＳ Ｐゴシック" pitchFamily="34" charset="-128"/>
                <a:cs typeface="Arial" charset="0"/>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a:lstStyle>
          <a:p>
            <a:pPr defTabSz="914400" eaLnBrk="1" hangingPunct="1">
              <a:spcAft>
                <a:spcPts val="0"/>
              </a:spcAft>
              <a:defRPr/>
            </a:pPr>
            <a:r>
              <a:rPr lang="en-US" b="1" kern="0" dirty="0">
                <a:latin typeface="Arial" pitchFamily="34" charset="0"/>
                <a:cs typeface="Arial" pitchFamily="34" charset="0"/>
              </a:rPr>
              <a:t>$1B+ weather events in U.S. Jan – Sept 2017</a:t>
            </a:r>
          </a:p>
        </p:txBody>
      </p:sp>
      <p:grpSp>
        <p:nvGrpSpPr>
          <p:cNvPr id="5" name="Group 4">
            <a:extLst>
              <a:ext uri="{FF2B5EF4-FFF2-40B4-BE49-F238E27FC236}">
                <a16:creationId xmlns:a16="http://schemas.microsoft.com/office/drawing/2014/main" id="{1F69E72E-44CD-8B4E-9083-FA62EF2A1718}"/>
              </a:ext>
            </a:extLst>
          </p:cNvPr>
          <p:cNvGrpSpPr>
            <a:grpSpLocks noChangeAspect="1"/>
          </p:cNvGrpSpPr>
          <p:nvPr/>
        </p:nvGrpSpPr>
        <p:grpSpPr>
          <a:xfrm>
            <a:off x="355164" y="1004352"/>
            <a:ext cx="8453838" cy="5215690"/>
            <a:chOff x="2697584" y="2497428"/>
            <a:chExt cx="6444804" cy="3976194"/>
          </a:xfrm>
        </p:grpSpPr>
        <p:pic>
          <p:nvPicPr>
            <p:cNvPr id="7" name="Picture 6">
              <a:extLst>
                <a:ext uri="{FF2B5EF4-FFF2-40B4-BE49-F238E27FC236}">
                  <a16:creationId xmlns:a16="http://schemas.microsoft.com/office/drawing/2014/main" id="{A93DAAE2-A70E-D540-A881-31EB2316761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97585" y="2497428"/>
              <a:ext cx="6444803" cy="3700172"/>
            </a:xfrm>
            <a:prstGeom prst="rect">
              <a:avLst/>
            </a:prstGeom>
          </p:spPr>
        </p:pic>
        <p:sp>
          <p:nvSpPr>
            <p:cNvPr id="10" name="TextBox 9">
              <a:extLst>
                <a:ext uri="{FF2B5EF4-FFF2-40B4-BE49-F238E27FC236}">
                  <a16:creationId xmlns:a16="http://schemas.microsoft.com/office/drawing/2014/main" id="{30B95115-5519-D442-82EF-E1FEEAEB9AA9}"/>
                </a:ext>
              </a:extLst>
            </p:cNvPr>
            <p:cNvSpPr txBox="1"/>
            <p:nvPr/>
          </p:nvSpPr>
          <p:spPr>
            <a:xfrm>
              <a:off x="4086205" y="6212012"/>
              <a:ext cx="3813865" cy="261610"/>
            </a:xfrm>
            <a:prstGeom prst="rect">
              <a:avLst/>
            </a:prstGeom>
            <a:noFill/>
          </p:spPr>
          <p:txBody>
            <a:bodyPr wrap="none" numCol="1" rtlCol="0">
              <a:spAutoFit/>
            </a:bodyPr>
            <a:lstStyle/>
            <a:p>
              <a:r>
                <a:rPr lang="en-US" sz="1100" i="1" dirty="0"/>
                <a:t>Source: National Oceanic and Atmospheric Administration</a:t>
              </a:r>
            </a:p>
          </p:txBody>
        </p:sp>
        <p:sp>
          <p:nvSpPr>
            <p:cNvPr id="4" name="Rectangle 3">
              <a:extLst>
                <a:ext uri="{FF2B5EF4-FFF2-40B4-BE49-F238E27FC236}">
                  <a16:creationId xmlns:a16="http://schemas.microsoft.com/office/drawing/2014/main" id="{CB62F289-C4B7-D24A-A95F-7EC1F421A5A6}"/>
                </a:ext>
              </a:extLst>
            </p:cNvPr>
            <p:cNvSpPr/>
            <p:nvPr/>
          </p:nvSpPr>
          <p:spPr>
            <a:xfrm>
              <a:off x="2697584" y="2497428"/>
              <a:ext cx="6444803" cy="397619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grpSp>
    </p:spTree>
    <p:extLst>
      <p:ext uri="{BB962C8B-B14F-4D97-AF65-F5344CB8AC3E}">
        <p14:creationId xmlns:p14="http://schemas.microsoft.com/office/powerpoint/2010/main" val="246437125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A1C64AA8-8ED1-4748-9AD7-F13EF66C8FA7}"/>
              </a:ext>
            </a:extLst>
          </p:cNvPr>
          <p:cNvSpPr>
            <a:spLocks noGrp="1"/>
          </p:cNvSpPr>
          <p:nvPr>
            <p:ph idx="1"/>
          </p:nvPr>
        </p:nvSpPr>
        <p:spPr>
          <a:xfrm>
            <a:off x="167949" y="1120645"/>
            <a:ext cx="8603911" cy="1952164"/>
          </a:xfrm>
        </p:spPr>
        <p:txBody>
          <a:bodyPr>
            <a:noAutofit/>
          </a:bodyPr>
          <a:lstStyle/>
          <a:p>
            <a:pPr>
              <a:spcBef>
                <a:spcPts val="1200"/>
              </a:spcBef>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Our centralized energy infrastructure is </a:t>
            </a:r>
            <a:r>
              <a:rPr lang="en-US" sz="1800" b="1" dirty="0">
                <a:solidFill>
                  <a:schemeClr val="tx1"/>
                </a:solidFill>
                <a:latin typeface="Arial" panose="020B0604020202020204" pitchFamily="34" charset="0"/>
                <a:cs typeface="Arial" panose="020B0604020202020204" pitchFamily="34" charset="0"/>
              </a:rPr>
              <a:t>costly, aging, inefficient, and a security risk </a:t>
            </a:r>
            <a:r>
              <a:rPr lang="en-US" sz="1800" dirty="0">
                <a:solidFill>
                  <a:schemeClr val="tx1"/>
                </a:solidFill>
                <a:latin typeface="Arial" panose="020B0604020202020204" pitchFamily="34" charset="0"/>
                <a:cs typeface="Arial" panose="020B0604020202020204" pitchFamily="34" charset="0"/>
              </a:rPr>
              <a:t>— highly vulnerable to extreme weather and cyber attacks</a:t>
            </a:r>
          </a:p>
          <a:p>
            <a:pPr>
              <a:spcBef>
                <a:spcPts val="1200"/>
              </a:spcBef>
              <a:buFont typeface="Arial" panose="020B0604020202020204" pitchFamily="34" charset="0"/>
              <a:buChar char="•"/>
            </a:pPr>
            <a:r>
              <a:rPr lang="en-US" sz="1800" b="1" dirty="0">
                <a:solidFill>
                  <a:schemeClr val="tx1"/>
                </a:solidFill>
                <a:latin typeface="Arial" panose="020B0604020202020204" pitchFamily="34" charset="0"/>
                <a:cs typeface="Arial" panose="020B0604020202020204" pitchFamily="34" charset="0"/>
              </a:rPr>
              <a:t>Extreme weather events are occurring more frequently</a:t>
            </a:r>
            <a:r>
              <a:rPr lang="en-US" sz="1800" dirty="0">
                <a:solidFill>
                  <a:schemeClr val="tx1"/>
                </a:solidFill>
                <a:latin typeface="Arial" panose="020B0604020202020204" pitchFamily="34" charset="0"/>
                <a:cs typeface="Arial" panose="020B0604020202020204" pitchFamily="34" charset="0"/>
              </a:rPr>
              <a:t>: </a:t>
            </a:r>
            <a:br>
              <a:rPr lang="en-US" sz="1800" dirty="0">
                <a:solidFill>
                  <a:schemeClr val="tx1"/>
                </a:solidFill>
                <a:latin typeface="Arial" panose="020B0604020202020204" pitchFamily="34" charset="0"/>
                <a:cs typeface="Arial" panose="020B0604020202020204" pitchFamily="34" charset="0"/>
              </a:rPr>
            </a:br>
            <a:r>
              <a:rPr lang="en-US" sz="1800" dirty="0">
                <a:solidFill>
                  <a:schemeClr val="tx1"/>
                </a:solidFill>
                <a:latin typeface="Arial" panose="020B0604020202020204" pitchFamily="34" charset="0"/>
                <a:cs typeface="Arial" panose="020B0604020202020204" pitchFamily="34" charset="0"/>
              </a:rPr>
              <a:t>From January through September 2017, the U.S. experienced </a:t>
            </a:r>
            <a:r>
              <a:rPr lang="en-US" sz="1800" b="1" dirty="0">
                <a:solidFill>
                  <a:schemeClr val="tx1"/>
                </a:solidFill>
                <a:latin typeface="Arial" panose="020B0604020202020204" pitchFamily="34" charset="0"/>
                <a:cs typeface="Arial" panose="020B0604020202020204" pitchFamily="34" charset="0"/>
              </a:rPr>
              <a:t>16</a:t>
            </a:r>
            <a:r>
              <a:rPr lang="en-US" sz="1800" dirty="0">
                <a:solidFill>
                  <a:schemeClr val="tx1"/>
                </a:solidFill>
                <a:latin typeface="Arial" panose="020B0604020202020204" pitchFamily="34" charset="0"/>
                <a:cs typeface="Arial" panose="020B0604020202020204" pitchFamily="34" charset="0"/>
              </a:rPr>
              <a:t> weather- and climate-related events that cost </a:t>
            </a:r>
            <a:r>
              <a:rPr lang="en-US" sz="1800" b="1" dirty="0">
                <a:solidFill>
                  <a:schemeClr val="tx1"/>
                </a:solidFill>
                <a:latin typeface="Arial" panose="020B0604020202020204" pitchFamily="34" charset="0"/>
                <a:cs typeface="Arial" panose="020B0604020202020204" pitchFamily="34" charset="0"/>
              </a:rPr>
              <a:t>$1B or more</a:t>
            </a:r>
            <a:r>
              <a:rPr lang="en-US" sz="1800" dirty="0">
                <a:solidFill>
                  <a:schemeClr val="tx1"/>
                </a:solidFill>
                <a:latin typeface="Arial" panose="020B0604020202020204" pitchFamily="34" charset="0"/>
                <a:cs typeface="Arial" panose="020B0604020202020204" pitchFamily="34" charset="0"/>
              </a:rPr>
              <a:t>, for a record-breaking total of </a:t>
            </a:r>
            <a:r>
              <a:rPr lang="en-US" sz="1800" b="1" dirty="0">
                <a:solidFill>
                  <a:schemeClr val="tx1"/>
                </a:solidFill>
                <a:latin typeface="Arial" panose="020B0604020202020204" pitchFamily="34" charset="0"/>
                <a:cs typeface="Arial" panose="020B0604020202020204" pitchFamily="34" charset="0"/>
              </a:rPr>
              <a:t>$300B </a:t>
            </a:r>
            <a:r>
              <a:rPr lang="en-US" sz="1600" dirty="0">
                <a:solidFill>
                  <a:schemeClr val="tx1"/>
                </a:solidFill>
                <a:latin typeface="Arial" panose="020B0604020202020204" pitchFamily="34" charset="0"/>
                <a:cs typeface="Arial" panose="020B0604020202020204" pitchFamily="34" charset="0"/>
              </a:rPr>
              <a:t>(National Oceanic and Atmospheric Administration)</a:t>
            </a:r>
          </a:p>
        </p:txBody>
      </p:sp>
      <p:sp>
        <p:nvSpPr>
          <p:cNvPr id="9" name="Title 2">
            <a:extLst>
              <a:ext uri="{FF2B5EF4-FFF2-40B4-BE49-F238E27FC236}">
                <a16:creationId xmlns:a16="http://schemas.microsoft.com/office/drawing/2014/main" id="{C36072C1-6D4D-CC4F-AB60-258A513A192D}"/>
              </a:ext>
            </a:extLst>
          </p:cNvPr>
          <p:cNvSpPr txBox="1">
            <a:spLocks/>
          </p:cNvSpPr>
          <p:nvPr/>
        </p:nvSpPr>
        <p:spPr bwMode="auto">
          <a:xfrm>
            <a:off x="0" y="0"/>
            <a:ext cx="8533600" cy="762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charset="0"/>
                <a:ea typeface="ＭＳ Ｐゴシック" pitchFamily="34" charset="-128"/>
                <a:cs typeface="Arial" charset="0"/>
              </a:defRPr>
            </a:lvl2pPr>
            <a:lvl3pPr algn="l" rtl="0" eaLnBrk="0" fontAlgn="base" hangingPunct="0">
              <a:spcBef>
                <a:spcPct val="0"/>
              </a:spcBef>
              <a:spcAft>
                <a:spcPct val="0"/>
              </a:spcAft>
              <a:defRPr sz="2400">
                <a:solidFill>
                  <a:schemeClr val="bg1"/>
                </a:solidFill>
                <a:latin typeface="Arial" charset="0"/>
                <a:ea typeface="ＭＳ Ｐゴシック" pitchFamily="34" charset="-128"/>
                <a:cs typeface="Arial" charset="0"/>
              </a:defRPr>
            </a:lvl3pPr>
            <a:lvl4pPr algn="l" rtl="0" eaLnBrk="0" fontAlgn="base" hangingPunct="0">
              <a:spcBef>
                <a:spcPct val="0"/>
              </a:spcBef>
              <a:spcAft>
                <a:spcPct val="0"/>
              </a:spcAft>
              <a:defRPr sz="2400">
                <a:solidFill>
                  <a:schemeClr val="bg1"/>
                </a:solidFill>
                <a:latin typeface="Arial" charset="0"/>
                <a:ea typeface="ＭＳ Ｐゴシック" pitchFamily="34" charset="-128"/>
                <a:cs typeface="Arial" charset="0"/>
              </a:defRPr>
            </a:lvl4pPr>
            <a:lvl5pPr algn="l" rtl="0" eaLnBrk="0" fontAlgn="base" hangingPunct="0">
              <a:spcBef>
                <a:spcPct val="0"/>
              </a:spcBef>
              <a:spcAft>
                <a:spcPct val="0"/>
              </a:spcAft>
              <a:defRPr sz="2400">
                <a:solidFill>
                  <a:schemeClr val="bg1"/>
                </a:solidFill>
                <a:latin typeface="Arial" charset="0"/>
                <a:ea typeface="ＭＳ Ｐゴシック" pitchFamily="34" charset="-128"/>
                <a:cs typeface="Arial" charset="0"/>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a:lstStyle>
          <a:p>
            <a:pPr defTabSz="914400" eaLnBrk="1" fontAlgn="auto" hangingPunct="1">
              <a:spcAft>
                <a:spcPts val="0"/>
              </a:spcAft>
              <a:defRPr/>
            </a:pPr>
            <a:r>
              <a:rPr lang="en-US" b="1" kern="0" dirty="0">
                <a:latin typeface="Arial" pitchFamily="34" charset="0"/>
                <a:cs typeface="Arial" pitchFamily="34" charset="0"/>
              </a:rPr>
              <a:t>Why do we need a resilient power system?</a:t>
            </a:r>
          </a:p>
        </p:txBody>
      </p:sp>
      <p:grpSp>
        <p:nvGrpSpPr>
          <p:cNvPr id="14" name="Group 13">
            <a:extLst>
              <a:ext uri="{FF2B5EF4-FFF2-40B4-BE49-F238E27FC236}">
                <a16:creationId xmlns:a16="http://schemas.microsoft.com/office/drawing/2014/main" id="{D2E9E73F-F0F4-BB43-809C-8EA04C8B1606}"/>
              </a:ext>
            </a:extLst>
          </p:cNvPr>
          <p:cNvGrpSpPr/>
          <p:nvPr/>
        </p:nvGrpSpPr>
        <p:grpSpPr>
          <a:xfrm>
            <a:off x="0" y="3649644"/>
            <a:ext cx="9144000" cy="2825087"/>
            <a:chOff x="0" y="3639011"/>
            <a:chExt cx="9144000" cy="2825087"/>
          </a:xfrm>
        </p:grpSpPr>
        <p:pic>
          <p:nvPicPr>
            <p:cNvPr id="11" name="Picture 10">
              <a:extLst>
                <a:ext uri="{FF2B5EF4-FFF2-40B4-BE49-F238E27FC236}">
                  <a16:creationId xmlns:a16="http://schemas.microsoft.com/office/drawing/2014/main" id="{AE56055B-F17E-3147-9CA4-568AC07F35C2}"/>
                </a:ext>
              </a:extLst>
            </p:cNvPr>
            <p:cNvPicPr>
              <a:picLocks noChangeAspect="1"/>
            </p:cNvPicPr>
            <p:nvPr/>
          </p:nvPicPr>
          <p:blipFill>
            <a:blip r:embed="rId3"/>
            <a:stretch>
              <a:fillRect/>
            </a:stretch>
          </p:blipFill>
          <p:spPr>
            <a:xfrm>
              <a:off x="2455600" y="3646968"/>
              <a:ext cx="4421623" cy="2817129"/>
            </a:xfrm>
            <a:prstGeom prst="rect">
              <a:avLst/>
            </a:prstGeom>
          </p:spPr>
        </p:pic>
        <p:pic>
          <p:nvPicPr>
            <p:cNvPr id="12" name="Picture 11">
              <a:extLst>
                <a:ext uri="{FF2B5EF4-FFF2-40B4-BE49-F238E27FC236}">
                  <a16:creationId xmlns:a16="http://schemas.microsoft.com/office/drawing/2014/main" id="{EA3E31E6-D9A6-5C45-B973-53AFA815524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11773" y="3639011"/>
              <a:ext cx="2932227" cy="2825086"/>
            </a:xfrm>
            <a:prstGeom prst="rect">
              <a:avLst/>
            </a:prstGeom>
          </p:spPr>
        </p:pic>
        <p:pic>
          <p:nvPicPr>
            <p:cNvPr id="13" name="Picture 12">
              <a:extLst>
                <a:ext uri="{FF2B5EF4-FFF2-40B4-BE49-F238E27FC236}">
                  <a16:creationId xmlns:a16="http://schemas.microsoft.com/office/drawing/2014/main" id="{C57C4F01-8E47-C143-BFDB-74D2EC8AF39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3646968"/>
              <a:ext cx="2930380" cy="2817130"/>
            </a:xfrm>
            <a:prstGeom prst="rect">
              <a:avLst/>
            </a:prstGeom>
          </p:spPr>
        </p:pic>
      </p:grpSp>
    </p:spTree>
    <p:extLst>
      <p:ext uri="{BB962C8B-B14F-4D97-AF65-F5344CB8AC3E}">
        <p14:creationId xmlns:p14="http://schemas.microsoft.com/office/powerpoint/2010/main" val="16875944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Thomas Fire electricity loss">
            <a:extLst>
              <a:ext uri="{FF2B5EF4-FFF2-40B4-BE49-F238E27FC236}">
                <a16:creationId xmlns:a16="http://schemas.microsoft.com/office/drawing/2014/main" id="{437CFA04-F8F7-C443-BC50-8BF3A1413E8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31293" y="3509108"/>
            <a:ext cx="5912707" cy="296276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5DCE58A3-1D85-774F-A15F-F1C4B050E26B}"/>
              </a:ext>
            </a:extLst>
          </p:cNvPr>
          <p:cNvSpPr/>
          <p:nvPr/>
        </p:nvSpPr>
        <p:spPr>
          <a:xfrm>
            <a:off x="3231292" y="3509108"/>
            <a:ext cx="5912707" cy="1087606"/>
          </a:xfrm>
          <a:prstGeom prst="rect">
            <a:avLst/>
          </a:prstGeom>
          <a:gradFill flip="none" rotWithShape="1">
            <a:gsLst>
              <a:gs pos="1000">
                <a:schemeClr val="bg1">
                  <a:lumMod val="75000"/>
                  <a:lumOff val="25000"/>
                </a:schemeClr>
              </a:gs>
              <a:gs pos="68000">
                <a:schemeClr val="bg1">
                  <a:alpha val="50000"/>
                </a:schemeClr>
              </a:gs>
              <a:gs pos="100000">
                <a:schemeClr val="bg1">
                  <a:lumMod val="9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4107CC1-C66F-ED4A-8DC1-5CA308062A6D}"/>
              </a:ext>
            </a:extLst>
          </p:cNvPr>
          <p:cNvSpPr/>
          <p:nvPr/>
        </p:nvSpPr>
        <p:spPr>
          <a:xfrm rot="16200000">
            <a:off x="2343956" y="4018186"/>
            <a:ext cx="2880254" cy="2027109"/>
          </a:xfrm>
          <a:prstGeom prst="rect">
            <a:avLst/>
          </a:prstGeom>
          <a:gradFill flip="none" rotWithShape="1">
            <a:gsLst>
              <a:gs pos="1000">
                <a:schemeClr val="bg1">
                  <a:lumMod val="30000"/>
                  <a:lumOff val="70000"/>
                </a:schemeClr>
              </a:gs>
              <a:gs pos="61000">
                <a:schemeClr val="bg1">
                  <a:alpha val="28000"/>
                  <a:lumMod val="90000"/>
                  <a:lumOff val="10000"/>
                </a:schemeClr>
              </a:gs>
              <a:gs pos="100000">
                <a:schemeClr val="bg1">
                  <a:lumMod val="9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6372AE7-8D4F-4DFC-9D09-A7114CC225FC}"/>
              </a:ext>
            </a:extLst>
          </p:cNvPr>
          <p:cNvSpPr>
            <a:spLocks noGrp="1"/>
          </p:cNvSpPr>
          <p:nvPr>
            <p:ph type="title"/>
          </p:nvPr>
        </p:nvSpPr>
        <p:spPr/>
        <p:txBody>
          <a:bodyPr/>
          <a:lstStyle/>
          <a:p>
            <a:r>
              <a:rPr lang="en-US" dirty="0"/>
              <a:t>What is power system resilience?</a:t>
            </a:r>
          </a:p>
        </p:txBody>
      </p:sp>
      <p:sp>
        <p:nvSpPr>
          <p:cNvPr id="5" name="Content Placeholder 4">
            <a:extLst>
              <a:ext uri="{FF2B5EF4-FFF2-40B4-BE49-F238E27FC236}">
                <a16:creationId xmlns:a16="http://schemas.microsoft.com/office/drawing/2014/main" id="{A69869A5-FD08-E448-AA2D-ECAF116715C0}"/>
              </a:ext>
            </a:extLst>
          </p:cNvPr>
          <p:cNvSpPr>
            <a:spLocks noGrp="1"/>
          </p:cNvSpPr>
          <p:nvPr>
            <p:ph idx="1"/>
          </p:nvPr>
        </p:nvSpPr>
        <p:spPr>
          <a:xfrm>
            <a:off x="252363" y="1701674"/>
            <a:ext cx="5255302" cy="1966293"/>
          </a:xfrm>
        </p:spPr>
        <p:txBody>
          <a:bodyPr/>
          <a:lstStyle/>
          <a:p>
            <a:pPr>
              <a:buFont typeface="Arial" panose="020B0604020202020204" pitchFamily="34" charset="0"/>
              <a:buChar char="•"/>
            </a:pPr>
            <a:r>
              <a:rPr lang="en-US" sz="1800" kern="1200" dirty="0">
                <a:solidFill>
                  <a:schemeClr val="dk1"/>
                </a:solidFill>
                <a:latin typeface="Arial" panose="020B0604020202020204" pitchFamily="34" charset="0"/>
                <a:cs typeface="Arial" panose="020B0604020202020204" pitchFamily="34" charset="0"/>
              </a:rPr>
              <a:t>Goes</a:t>
            </a:r>
            <a:r>
              <a:rPr lang="en-US" sz="1800" b="1" kern="1200" dirty="0">
                <a:solidFill>
                  <a:schemeClr val="dk1"/>
                </a:solidFill>
                <a:latin typeface="Arial" panose="020B0604020202020204" pitchFamily="34" charset="0"/>
                <a:cs typeface="Arial" panose="020B0604020202020204" pitchFamily="34" charset="0"/>
              </a:rPr>
              <a:t> beyond reliability </a:t>
            </a:r>
            <a:r>
              <a:rPr lang="en-US" sz="1800" kern="1200" dirty="0">
                <a:solidFill>
                  <a:schemeClr val="dk1"/>
                </a:solidFill>
                <a:latin typeface="Arial" panose="020B0604020202020204" pitchFamily="34" charset="0"/>
                <a:cs typeface="Arial" panose="020B0604020202020204" pitchFamily="34" charset="0"/>
              </a:rPr>
              <a:t>—</a:t>
            </a:r>
            <a:r>
              <a:rPr lang="en-US" sz="1800" b="1" kern="1200" dirty="0">
                <a:solidFill>
                  <a:schemeClr val="dk1"/>
                </a:solidFill>
                <a:latin typeface="Arial" panose="020B0604020202020204" pitchFamily="34" charset="0"/>
                <a:cs typeface="Arial" panose="020B0604020202020204" pitchFamily="34" charset="0"/>
              </a:rPr>
              <a:t> </a:t>
            </a:r>
            <a:r>
              <a:rPr lang="en-US" sz="1800" kern="1200" dirty="0">
                <a:solidFill>
                  <a:schemeClr val="dk1"/>
                </a:solidFill>
                <a:latin typeface="Arial" panose="020B0604020202020204" pitchFamily="34" charset="0"/>
                <a:cs typeface="Arial" panose="020B0604020202020204" pitchFamily="34" charset="0"/>
              </a:rPr>
              <a:t>which is measured after only 5 minutes of grid outage</a:t>
            </a:r>
            <a:endParaRPr lang="en-US" sz="1800" b="1" kern="1200" dirty="0">
              <a:solidFill>
                <a:schemeClr val="dk1"/>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Driven by </a:t>
            </a:r>
            <a:r>
              <a:rPr lang="en-US" sz="1800" b="1" dirty="0">
                <a:solidFill>
                  <a:schemeClr val="tx1"/>
                </a:solidFill>
                <a:latin typeface="Arial" panose="020B0604020202020204" pitchFamily="34" charset="0"/>
                <a:cs typeface="Arial" panose="020B0604020202020204" pitchFamily="34" charset="0"/>
              </a:rPr>
              <a:t>renewables with energy storage and demand response</a:t>
            </a:r>
          </a:p>
          <a:p>
            <a:pPr>
              <a:buFont typeface="Arial" panose="020B0604020202020204" pitchFamily="34" charset="0"/>
              <a:buChar char="•"/>
            </a:pPr>
            <a:r>
              <a:rPr lang="en-US" sz="1800" kern="1200" dirty="0">
                <a:solidFill>
                  <a:schemeClr val="dk1"/>
                </a:solidFill>
                <a:latin typeface="Arial" panose="020B0604020202020204" pitchFamily="34" charset="0"/>
                <a:cs typeface="Arial" panose="020B0604020202020204" pitchFamily="34" charset="0"/>
              </a:rPr>
              <a:t>Focused on </a:t>
            </a:r>
            <a:r>
              <a:rPr lang="en-US" sz="1800" b="1" kern="1200" dirty="0">
                <a:solidFill>
                  <a:schemeClr val="dk1"/>
                </a:solidFill>
                <a:latin typeface="Arial" panose="020B0604020202020204" pitchFamily="34" charset="0"/>
                <a:cs typeface="Arial" panose="020B0604020202020204" pitchFamily="34" charset="0"/>
              </a:rPr>
              <a:t>reducing outage duration, cost, and impact on critical services</a:t>
            </a:r>
            <a:endParaRPr lang="en-US" sz="18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4841E561-CE72-7644-8B0B-394C01CB234E}"/>
              </a:ext>
            </a:extLst>
          </p:cNvPr>
          <p:cNvSpPr/>
          <p:nvPr/>
        </p:nvSpPr>
        <p:spPr>
          <a:xfrm>
            <a:off x="252363" y="816846"/>
            <a:ext cx="8718017" cy="769441"/>
          </a:xfrm>
          <a:prstGeom prst="rect">
            <a:avLst/>
          </a:prstGeom>
        </p:spPr>
        <p:txBody>
          <a:bodyPr wrap="square">
            <a:spAutoFit/>
          </a:bodyPr>
          <a:lstStyle/>
          <a:p>
            <a:r>
              <a:rPr lang="en-US" sz="2200" b="1" dirty="0">
                <a:solidFill>
                  <a:schemeClr val="dk1"/>
                </a:solidFill>
                <a:latin typeface="Arial" panose="020B0604020202020204" pitchFamily="34" charset="0"/>
                <a:cs typeface="Arial" panose="020B0604020202020204" pitchFamily="34" charset="0"/>
              </a:rPr>
              <a:t>Resilience</a:t>
            </a:r>
            <a:r>
              <a:rPr lang="en-US" sz="2200" dirty="0">
                <a:solidFill>
                  <a:schemeClr val="dk1"/>
                </a:solidFill>
                <a:latin typeface="Arial" panose="020B0604020202020204" pitchFamily="34" charset="0"/>
                <a:cs typeface="Arial" panose="020B0604020202020204" pitchFamily="34" charset="0"/>
              </a:rPr>
              <a:t> </a:t>
            </a:r>
            <a:r>
              <a:rPr lang="en-US" sz="2200" b="1" dirty="0">
                <a:solidFill>
                  <a:schemeClr val="dk1"/>
                </a:solidFill>
                <a:latin typeface="Arial" panose="020B0604020202020204" pitchFamily="34" charset="0"/>
                <a:cs typeface="Arial" panose="020B0604020202020204" pitchFamily="34" charset="0"/>
              </a:rPr>
              <a:t>= </a:t>
            </a:r>
            <a:r>
              <a:rPr lang="en-US" sz="2200" b="1" dirty="0">
                <a:latin typeface="Arial" panose="020B0604020202020204" pitchFamily="34" charset="0"/>
                <a:cs typeface="Arial" panose="020B0604020202020204" pitchFamily="34" charset="0"/>
              </a:rPr>
              <a:t>The ability to keep critical loads online indefinitely </a:t>
            </a:r>
            <a:br>
              <a:rPr lang="en-US" sz="2200" b="1"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in </a:t>
            </a:r>
            <a:r>
              <a:rPr lang="en-US" sz="2200" dirty="0">
                <a:solidFill>
                  <a:schemeClr val="dk1"/>
                </a:solidFill>
                <a:latin typeface="Arial" panose="020B0604020202020204" pitchFamily="34" charset="0"/>
                <a:cs typeface="Arial" panose="020B0604020202020204" pitchFamily="34" charset="0"/>
              </a:rPr>
              <a:t>the face of extreme or damaging conditions</a:t>
            </a:r>
          </a:p>
        </p:txBody>
      </p:sp>
      <p:pic>
        <p:nvPicPr>
          <p:cNvPr id="9" name="Picture 2" descr="Image result for transmission line mudslide">
            <a:extLst>
              <a:ext uri="{FF2B5EF4-FFF2-40B4-BE49-F238E27FC236}">
                <a16:creationId xmlns:a16="http://schemas.microsoft.com/office/drawing/2014/main" id="{EC82A90E-A807-FE46-BD9B-701F285193A1}"/>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0" y="3870251"/>
            <a:ext cx="3572540" cy="260161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6F5EE4A6-CC58-4C43-83B8-4A5F0F9C5A30}"/>
              </a:ext>
            </a:extLst>
          </p:cNvPr>
          <p:cNvPicPr>
            <a:picLocks noChangeAspect="1"/>
          </p:cNvPicPr>
          <p:nvPr/>
        </p:nvPicPr>
        <p:blipFill>
          <a:blip r:embed="rId5"/>
          <a:stretch>
            <a:fillRect/>
          </a:stretch>
        </p:blipFill>
        <p:spPr>
          <a:xfrm>
            <a:off x="6240161" y="1457572"/>
            <a:ext cx="2903838" cy="2132584"/>
          </a:xfrm>
          <a:prstGeom prst="rect">
            <a:avLst/>
          </a:prstGeom>
        </p:spPr>
      </p:pic>
    </p:spTree>
    <p:extLst>
      <p:ext uri="{BB962C8B-B14F-4D97-AF65-F5344CB8AC3E}">
        <p14:creationId xmlns:p14="http://schemas.microsoft.com/office/powerpoint/2010/main" val="34607675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C7B0B-CB6D-D743-9109-576951A033B1}"/>
              </a:ext>
            </a:extLst>
          </p:cNvPr>
          <p:cNvSpPr>
            <a:spLocks noGrp="1"/>
          </p:cNvSpPr>
          <p:nvPr>
            <p:ph type="title"/>
          </p:nvPr>
        </p:nvSpPr>
        <p:spPr/>
        <p:txBody>
          <a:bodyPr/>
          <a:lstStyle/>
          <a:p>
            <a:r>
              <a:rPr lang="en-US" dirty="0"/>
              <a:t>Public Safety Power Shutoffs (PSPS) outages</a:t>
            </a:r>
          </a:p>
        </p:txBody>
      </p:sp>
      <p:pic>
        <p:nvPicPr>
          <p:cNvPr id="4" name="Content Placeholder 7">
            <a:extLst>
              <a:ext uri="{FF2B5EF4-FFF2-40B4-BE49-F238E27FC236}">
                <a16:creationId xmlns:a16="http://schemas.microsoft.com/office/drawing/2014/main" id="{B35376BD-717C-D745-B821-3336BBB1CC3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855"/>
          <a:stretch/>
        </p:blipFill>
        <p:spPr>
          <a:xfrm>
            <a:off x="398584" y="948514"/>
            <a:ext cx="8159261" cy="3062689"/>
          </a:xfrm>
          <a:prstGeom prst="rect">
            <a:avLst/>
          </a:prstGeom>
        </p:spPr>
      </p:pic>
      <p:sp>
        <p:nvSpPr>
          <p:cNvPr id="5" name="Content Placeholder 2">
            <a:extLst>
              <a:ext uri="{FF2B5EF4-FFF2-40B4-BE49-F238E27FC236}">
                <a16:creationId xmlns:a16="http://schemas.microsoft.com/office/drawing/2014/main" id="{C79C6573-A0B1-8544-942B-E4D23711A9A7}"/>
              </a:ext>
            </a:extLst>
          </p:cNvPr>
          <p:cNvSpPr txBox="1">
            <a:spLocks/>
          </p:cNvSpPr>
          <p:nvPr/>
        </p:nvSpPr>
        <p:spPr bwMode="auto">
          <a:xfrm>
            <a:off x="457200" y="4126522"/>
            <a:ext cx="8229600" cy="2109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FontTx/>
              <a:buBlip>
                <a:blip r:embed="rId4"/>
              </a:buBlip>
              <a:defRPr sz="3200">
                <a:solidFill>
                  <a:schemeClr val="tx2">
                    <a:lumMod val="65000"/>
                    <a:lumOff val="35000"/>
                  </a:schemeClr>
                </a:solidFill>
                <a:latin typeface="Arial"/>
                <a:ea typeface="+mn-ea"/>
                <a:cs typeface="Arial"/>
              </a:defRPr>
            </a:lvl1pPr>
            <a:lvl2pPr marL="742950" indent="-285750" algn="l" rtl="0" eaLnBrk="0" fontAlgn="base" hangingPunct="0">
              <a:spcBef>
                <a:spcPct val="20000"/>
              </a:spcBef>
              <a:spcAft>
                <a:spcPct val="0"/>
              </a:spcAft>
              <a:buClr>
                <a:srgbClr val="33CC33"/>
              </a:buClr>
              <a:buFontTx/>
              <a:buBlip>
                <a:blip r:embed="rId4"/>
              </a:buBlip>
              <a:defRPr sz="2800">
                <a:solidFill>
                  <a:schemeClr val="tx2">
                    <a:lumMod val="65000"/>
                    <a:lumOff val="35000"/>
                  </a:schemeClr>
                </a:solidFill>
                <a:latin typeface="Arial"/>
                <a:ea typeface="+mn-ea"/>
                <a:cs typeface="Arial"/>
              </a:defRPr>
            </a:lvl2pPr>
            <a:lvl3pPr marL="1143000" indent="-228600" algn="l" rtl="0" eaLnBrk="0" fontAlgn="base" hangingPunct="0">
              <a:spcBef>
                <a:spcPct val="20000"/>
              </a:spcBef>
              <a:spcAft>
                <a:spcPct val="0"/>
              </a:spcAft>
              <a:buClr>
                <a:srgbClr val="66FF33"/>
              </a:buClr>
              <a:buFontTx/>
              <a:buBlip>
                <a:blip r:embed="rId4"/>
              </a:buBlip>
              <a:defRPr sz="2400">
                <a:solidFill>
                  <a:schemeClr val="tx2">
                    <a:lumMod val="65000"/>
                    <a:lumOff val="35000"/>
                  </a:schemeClr>
                </a:solidFill>
                <a:latin typeface="Arial"/>
                <a:ea typeface="+mn-ea"/>
                <a:cs typeface="Arial"/>
              </a:defRPr>
            </a:lvl3pPr>
            <a:lvl4pPr marL="1600200" indent="-228600" algn="l" rtl="0" eaLnBrk="0" fontAlgn="base" hangingPunct="0">
              <a:spcBef>
                <a:spcPct val="20000"/>
              </a:spcBef>
              <a:spcAft>
                <a:spcPct val="0"/>
              </a:spcAft>
              <a:buFontTx/>
              <a:buBlip>
                <a:blip r:embed="rId4"/>
              </a:buBlip>
              <a:defRPr sz="2000">
                <a:solidFill>
                  <a:schemeClr val="tx2">
                    <a:lumMod val="65000"/>
                    <a:lumOff val="35000"/>
                  </a:schemeClr>
                </a:solidFill>
                <a:latin typeface="Arial"/>
                <a:ea typeface="+mn-ea"/>
                <a:cs typeface="Arial"/>
              </a:defRPr>
            </a:lvl4pPr>
            <a:lvl5pPr marL="2057400" indent="-228600" algn="l" rtl="0" eaLnBrk="0" fontAlgn="base" hangingPunct="0">
              <a:spcBef>
                <a:spcPct val="20000"/>
              </a:spcBef>
              <a:spcAft>
                <a:spcPct val="0"/>
              </a:spcAft>
              <a:buFontTx/>
              <a:buBlip>
                <a:blip r:embed="rId4"/>
              </a:buBlip>
              <a:defRPr sz="2000">
                <a:solidFill>
                  <a:schemeClr val="tx2">
                    <a:lumMod val="65000"/>
                    <a:lumOff val="35000"/>
                  </a:schemeClr>
                </a:solidFill>
                <a:latin typeface="Arial"/>
                <a:ea typeface="+mn-ea"/>
                <a:cs typeface="Arial"/>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defTabSz="914400">
              <a:buFont typeface="Arial" panose="020B0604020202020204" pitchFamily="34" charset="0"/>
              <a:buChar char="•"/>
            </a:pPr>
            <a:r>
              <a:rPr lang="en-US" sz="2000" kern="0" dirty="0">
                <a:solidFill>
                  <a:schemeClr val="tx1"/>
                </a:solidFill>
              </a:rPr>
              <a:t>Multiple PSPS events were planned in 2018.</a:t>
            </a:r>
          </a:p>
          <a:p>
            <a:pPr defTabSz="914400">
              <a:buFont typeface="Arial" panose="020B0604020202020204" pitchFamily="34" charset="0"/>
              <a:buChar char="•"/>
            </a:pPr>
            <a:r>
              <a:rPr lang="en-US" sz="2000" kern="0" dirty="0">
                <a:solidFill>
                  <a:schemeClr val="tx1"/>
                </a:solidFill>
              </a:rPr>
              <a:t>PG&amp;E has brought in mobile fossil-fuel generators to connect at the substation in the past, but PG&amp;E will not provide this service long-term.</a:t>
            </a:r>
          </a:p>
          <a:p>
            <a:pPr defTabSz="914400">
              <a:buFont typeface="Arial" panose="020B0604020202020204" pitchFamily="34" charset="0"/>
              <a:buChar char="•"/>
            </a:pPr>
            <a:r>
              <a:rPr lang="en-US" sz="2000" dirty="0">
                <a:solidFill>
                  <a:schemeClr val="tx1"/>
                </a:solidFill>
              </a:rPr>
              <a:t>Negative impact: Critical facilities, businesses, and residents lose power during planned shutdowns and cannot provide services.</a:t>
            </a:r>
            <a:endParaRPr lang="en-US" sz="2000" kern="0" dirty="0">
              <a:solidFill>
                <a:schemeClr val="tx1"/>
              </a:solidFill>
            </a:endParaRPr>
          </a:p>
        </p:txBody>
      </p:sp>
    </p:spTree>
    <p:extLst>
      <p:ext uri="{BB962C8B-B14F-4D97-AF65-F5344CB8AC3E}">
        <p14:creationId xmlns:p14="http://schemas.microsoft.com/office/powerpoint/2010/main" val="26247981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numCol="1"/>
      <a:lstStyle/>
      <a:style>
        <a:lnRef idx="1">
          <a:schemeClr val="accent1"/>
        </a:lnRef>
        <a:fillRef idx="3">
          <a:schemeClr val="accent1"/>
        </a:fillRef>
        <a:effectRef idx="2">
          <a:schemeClr val="accent1"/>
        </a:effectRef>
        <a:fontRef idx="minor">
          <a:schemeClr val="lt1"/>
        </a:fontRef>
      </a:style>
    </a:spDef>
    <a:lnDef>
      <a:spPr/>
      <a:bodyPr numCol="1"/>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numCol="1"/>
      <a:lstStyle/>
      <a:style>
        <a:lnRef idx="1">
          <a:schemeClr val="accent1"/>
        </a:lnRef>
        <a:fillRef idx="3">
          <a:schemeClr val="accent1"/>
        </a:fillRef>
        <a:effectRef idx="2">
          <a:schemeClr val="accent1"/>
        </a:effectRef>
        <a:fontRef idx="minor">
          <a:schemeClr val="lt1"/>
        </a:fontRef>
      </a:style>
    </a:spDef>
    <a:lnDef>
      <a:spPr/>
      <a:bodyPr numCol="1"/>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numCol="1"/>
      <a:lstStyle/>
      <a:style>
        <a:lnRef idx="1">
          <a:schemeClr val="accent1"/>
        </a:lnRef>
        <a:fillRef idx="3">
          <a:schemeClr val="accent1"/>
        </a:fillRef>
        <a:effectRef idx="2">
          <a:schemeClr val="accent1"/>
        </a:effectRef>
        <a:fontRef idx="minor">
          <a:schemeClr val="lt1"/>
        </a:fontRef>
      </a:style>
    </a:spDef>
    <a:lnDef>
      <a:spPr/>
      <a:bodyPr numCol="1"/>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169058</TotalTime>
  <Words>2348</Words>
  <Application>Microsoft Macintosh PowerPoint</Application>
  <PresentationFormat>On-screen Show (4:3)</PresentationFormat>
  <Paragraphs>376</Paragraphs>
  <Slides>43</Slides>
  <Notes>42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ＭＳ Ｐゴシック</vt:lpstr>
      <vt:lpstr>Arial</vt:lpstr>
      <vt:lpstr>Calibri</vt:lpstr>
      <vt:lpstr>Constantia</vt:lpstr>
      <vt:lpstr>Wingdings</vt:lpstr>
      <vt:lpstr>Office Theme</vt:lpstr>
      <vt:lpstr>PowerPoint Presentation</vt:lpstr>
      <vt:lpstr>GoToWebinar FAQ</vt:lpstr>
      <vt:lpstr>Today’s presenters</vt:lpstr>
      <vt:lpstr>Clean Coalition (nonprofit) mission</vt:lpstr>
      <vt:lpstr>Motivation and need for the North Bay Community Resilience Initiative (NBCRI)</vt:lpstr>
      <vt:lpstr>PowerPoint Presentation</vt:lpstr>
      <vt:lpstr>PowerPoint Presentation</vt:lpstr>
      <vt:lpstr>What is power system resilience?</vt:lpstr>
      <vt:lpstr>Public Safety Power Shutoffs (PSPS) outages</vt:lpstr>
      <vt:lpstr>North Bay Community Resilience Initiative goals</vt:lpstr>
      <vt:lpstr>North Bay Community Resilience Initiative Team</vt:lpstr>
      <vt:lpstr>Goal 1: Support Advanced Energy Rebuild (AER) for Homes</vt:lpstr>
      <vt:lpstr>SCP Advanced Energy Rebuild for Homes</vt:lpstr>
      <vt:lpstr>MCE Advanced Energy Rebuild Napa (AERN)</vt:lpstr>
      <vt:lpstr>Goal 2: Community Microgrid–ready model structures</vt:lpstr>
      <vt:lpstr>Model structures: Design Challenge</vt:lpstr>
      <vt:lpstr>Model structures:  Carbon-neutral living + transportation</vt:lpstr>
      <vt:lpstr>Model structures: Sol-Lux Alpha nanogrid system</vt:lpstr>
      <vt:lpstr>Model structures: Advanced Energy Rebuild case studies</vt:lpstr>
      <vt:lpstr>Model structures: Consumer benefits</vt:lpstr>
      <vt:lpstr>Goal 3: Critical-facility microgrids</vt:lpstr>
      <vt:lpstr>Why do we need microgrids? CPUC fire threat map</vt:lpstr>
      <vt:lpstr>What is a microgrid?</vt:lpstr>
      <vt:lpstr>What is a microgrid?</vt:lpstr>
      <vt:lpstr>Facility microgrids focus on single customers</vt:lpstr>
      <vt:lpstr>Community Microgrids can serve up to thousands of customers</vt:lpstr>
      <vt:lpstr>Community Microgrid defined</vt:lpstr>
      <vt:lpstr>Benefits of Community Microgrids</vt:lpstr>
      <vt:lpstr>Benefits of Community Microgrids</vt:lpstr>
      <vt:lpstr>WDG unleashes renewables for California’s 100% renewable energy future</vt:lpstr>
      <vt:lpstr>Commercial and industrial (C&amp;I) parking lots and rooftops have untapped solar potential</vt:lpstr>
      <vt:lpstr>Homes and buildings can be grid partners</vt:lpstr>
      <vt:lpstr>Advancements from PG&amp;E Pre-Installed Interconnection Hub (PIH)</vt:lpstr>
      <vt:lpstr>Community Microgrid key stakeholders</vt:lpstr>
      <vt:lpstr>Example: Community Microgrid site</vt:lpstr>
      <vt:lpstr>Example: Community Microgrid site grid feeders: Substation level</vt:lpstr>
      <vt:lpstr>Example: Community Microgrid site Solar Siting Survey</vt:lpstr>
      <vt:lpstr>Example: Community Microgrid site Total solar assets available</vt:lpstr>
      <vt:lpstr>Example: Community Microgrid site Priority sites: Critical infrastructure first</vt:lpstr>
      <vt:lpstr>Team successes</vt:lpstr>
      <vt:lpstr>Resolution for Resilient Communities document</vt:lpstr>
      <vt:lpstr>How to get involved</vt:lpstr>
      <vt:lpstr>Questions?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Germany Has Cheapest Solar in World (US$0.12/kWh)</dc:title>
  <dc:creator>John Bernhardt</dc:creator>
  <cp:lastModifiedBy>Josh Valentine</cp:lastModifiedBy>
  <cp:revision>4429</cp:revision>
  <cp:lastPrinted>2018-03-08T17:18:46Z</cp:lastPrinted>
  <dcterms:created xsi:type="dcterms:W3CDTF">2012-03-12T23:09:52Z</dcterms:created>
  <dcterms:modified xsi:type="dcterms:W3CDTF">2019-04-05T15:39:14Z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2476753</vt:lpwstr>
  </property>
  <property fmtid="{D5CDD505-2E9C-101B-9397-08002B2CF9AE}" name="NXPowerLiteSettings" pid="3">
    <vt:lpwstr>C7000400038000</vt:lpwstr>
  </property>
  <property fmtid="{D5CDD505-2E9C-101B-9397-08002B2CF9AE}" name="NXPowerLiteVersion" pid="4">
    <vt:lpwstr>S8.2.2</vt:lpwstr>
  </property>
</Properties>
</file>