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1"/>
  </p:notesMasterIdLst>
  <p:handoutMasterIdLst>
    <p:handoutMasterId r:id="rId22"/>
  </p:handoutMasterIdLst>
  <p:sldIdLst>
    <p:sldId id="1064" r:id="rId2"/>
    <p:sldId id="1086" r:id="rId3"/>
    <p:sldId id="1077" r:id="rId4"/>
    <p:sldId id="441" r:id="rId5"/>
    <p:sldId id="448" r:id="rId6"/>
    <p:sldId id="1078" r:id="rId7"/>
    <p:sldId id="418" r:id="rId8"/>
    <p:sldId id="455" r:id="rId9"/>
    <p:sldId id="456" r:id="rId10"/>
    <p:sldId id="652" r:id="rId11"/>
    <p:sldId id="653" r:id="rId12"/>
    <p:sldId id="654" r:id="rId13"/>
    <p:sldId id="443" r:id="rId14"/>
    <p:sldId id="1087" r:id="rId15"/>
    <p:sldId id="442" r:id="rId16"/>
    <p:sldId id="1084" r:id="rId17"/>
    <p:sldId id="1082" r:id="rId18"/>
    <p:sldId id="1081" r:id="rId19"/>
    <p:sldId id="1083" r:id="rId20"/>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ine Foshay" initials="AF" lastIdx="1" clrIdx="0">
    <p:extLst/>
  </p:cmAuthor>
  <p:cmAuthor id="2" name="Angeline Foshay" initials="AF [2]" lastIdx="1" clrIdx="1">
    <p:extLst/>
  </p:cmAuthor>
  <p:cmAuthor id="3" name="Angeline Foshay" initials="AF [2] [2]" lastIdx="1" clrIdx="2">
    <p:extLst/>
  </p:cmAuthor>
  <p:cmAuthor id="4" name="Greg Young" initials="GY" lastIdx="1" clrIdx="3">
    <p:extLst>
      <p:ext uri="{19B8F6BF-5375-455C-9EA6-DF929625EA0E}">
        <p15:presenceInfo xmlns:p15="http://schemas.microsoft.com/office/powerpoint/2012/main" userId="325d5dd7a5f782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99FF"/>
    <a:srgbClr val="66FF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83" autoAdjust="0"/>
    <p:restoredTop sz="95725" autoAdjust="0"/>
  </p:normalViewPr>
  <p:slideViewPr>
    <p:cSldViewPr snapToGrid="0" snapToObjects="1">
      <p:cViewPr varScale="1">
        <p:scale>
          <a:sx n="114" d="100"/>
          <a:sy n="114" d="100"/>
        </p:scale>
        <p:origin x="81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Johnathon\Downloads\Copy%20of%20german%20pv%202010%20data%20analysis%20v2%20short%20(3).xls"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t>Surface PPA Pricing</a:t>
            </a:r>
          </a:p>
        </c:rich>
      </c:tx>
      <c:layout>
        <c:manualLayout>
          <c:xMode val="edge"/>
          <c:yMode val="edge"/>
          <c:x val="0.36250204414304499"/>
          <c:y val="1.874999884657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Central Solar</c:v>
                </c:pt>
              </c:strCache>
            </c:strRef>
          </c:tx>
          <c:spPr>
            <a:solidFill>
              <a:schemeClr val="accent1"/>
            </a:solidFill>
            <a:ln>
              <a:noFill/>
            </a:ln>
            <a:effectLst/>
          </c:spPr>
          <c:invertIfNegative val="0"/>
          <c:cat>
            <c:strRef>
              <c:f>Sheet1!$A$2:$A$3</c:f>
              <c:strCache>
                <c:ptCount val="2"/>
                <c:pt idx="0">
                  <c:v>Central Solar</c:v>
                </c:pt>
                <c:pt idx="1">
                  <c:v>Rooftop Solar</c:v>
                </c:pt>
              </c:strCache>
            </c:strRef>
          </c:cat>
          <c:val>
            <c:numRef>
              <c:f>Sheet1!$B$2:$B$3</c:f>
              <c:numCache>
                <c:formatCode>General</c:formatCode>
                <c:ptCount val="2"/>
                <c:pt idx="0">
                  <c:v>3</c:v>
                </c:pt>
                <c:pt idx="1">
                  <c:v>12</c:v>
                </c:pt>
              </c:numCache>
            </c:numRef>
          </c:val>
          <c:extLst>
            <c:ext xmlns:c16="http://schemas.microsoft.com/office/drawing/2014/chart" uri="{C3380CC4-5D6E-409C-BE32-E72D297353CC}">
              <c16:uniqueId val="{00000000-5D0A-4749-A623-708E1B5CA640}"/>
            </c:ext>
          </c:extLst>
        </c:ser>
        <c:dLbls>
          <c:showLegendKey val="0"/>
          <c:showVal val="0"/>
          <c:showCatName val="0"/>
          <c:showSerName val="0"/>
          <c:showPercent val="0"/>
          <c:showBubbleSize val="0"/>
        </c:dLbls>
        <c:gapWidth val="176"/>
        <c:overlap val="100"/>
        <c:axId val="1770950336"/>
        <c:axId val="1770952384"/>
      </c:barChart>
      <c:catAx>
        <c:axId val="177095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70952384"/>
        <c:crosses val="autoZero"/>
        <c:auto val="1"/>
        <c:lblAlgn val="ctr"/>
        <c:lblOffset val="100"/>
        <c:noMultiLvlLbl val="0"/>
      </c:catAx>
      <c:valAx>
        <c:axId val="1770952384"/>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dirty="0"/>
                  <a:t>Cents per kWh</a:t>
                </a:r>
              </a:p>
            </c:rich>
          </c:tx>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0950336"/>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t>True benefits</a:t>
            </a:r>
            <a:r>
              <a:rPr lang="en-US" sz="2400" b="1" baseline="0" dirty="0"/>
              <a:t>-costs analysis </a:t>
            </a:r>
            <a:r>
              <a:rPr lang="en-US" sz="2400" b="1" dirty="0"/>
              <a:t>pricing</a:t>
            </a:r>
          </a:p>
        </c:rich>
      </c:tx>
      <c:layout>
        <c:manualLayout>
          <c:xMode val="edge"/>
          <c:yMode val="edge"/>
          <c:x val="0.23099177228784301"/>
          <c:y val="2.267483413001750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Column1</c:v>
                </c:pt>
              </c:strCache>
            </c:strRef>
          </c:tx>
          <c:spPr>
            <a:solidFill>
              <a:schemeClr val="accent1"/>
            </a:solidFill>
            <a:ln>
              <a:noFill/>
            </a:ln>
            <a:effectLst/>
          </c:spPr>
          <c:invertIfNegative val="0"/>
          <c:cat>
            <c:strRef>
              <c:f>Sheet1!$A$2:$A$3</c:f>
              <c:strCache>
                <c:ptCount val="2"/>
                <c:pt idx="0">
                  <c:v>Central Solar</c:v>
                </c:pt>
                <c:pt idx="1">
                  <c:v>Rooftop Solar</c:v>
                </c:pt>
              </c:strCache>
            </c:strRef>
          </c:cat>
          <c:val>
            <c:numRef>
              <c:f>Sheet1!$B$2:$B$3</c:f>
              <c:numCache>
                <c:formatCode>General</c:formatCode>
                <c:ptCount val="2"/>
                <c:pt idx="0">
                  <c:v>3</c:v>
                </c:pt>
                <c:pt idx="1">
                  <c:v>4.7</c:v>
                </c:pt>
              </c:numCache>
            </c:numRef>
          </c:val>
          <c:extLst>
            <c:ext xmlns:c16="http://schemas.microsoft.com/office/drawing/2014/chart" uri="{C3380CC4-5D6E-409C-BE32-E72D297353CC}">
              <c16:uniqueId val="{00000000-0455-5948-8200-39981D3F161B}"/>
            </c:ext>
          </c:extLst>
        </c:ser>
        <c:ser>
          <c:idx val="1"/>
          <c:order val="1"/>
          <c:tx>
            <c:strRef>
              <c:f>Sheet1!$C$1</c:f>
              <c:strCache>
                <c:ptCount val="1"/>
                <c:pt idx="0">
                  <c:v>TAC</c:v>
                </c:pt>
              </c:strCache>
            </c:strRef>
          </c:tx>
          <c:spPr>
            <a:solidFill>
              <a:srgbClr val="D2A075"/>
            </a:solidFill>
            <a:ln>
              <a:noFill/>
            </a:ln>
            <a:effectLst/>
          </c:spPr>
          <c:invertIfNegative val="0"/>
          <c:dPt>
            <c:idx val="0"/>
            <c:invertIfNegative val="0"/>
            <c:bubble3D val="0"/>
            <c:spPr>
              <a:solidFill>
                <a:srgbClr val="EFAB6E"/>
              </a:solidFill>
              <a:ln>
                <a:noFill/>
              </a:ln>
              <a:effectLst/>
            </c:spPr>
            <c:extLst>
              <c:ext xmlns:c16="http://schemas.microsoft.com/office/drawing/2014/chart" uri="{C3380CC4-5D6E-409C-BE32-E72D297353CC}">
                <c16:uniqueId val="{00000002-0455-5948-8200-39981D3F161B}"/>
              </c:ext>
            </c:extLst>
          </c:dPt>
          <c:cat>
            <c:strRef>
              <c:f>Sheet1!$A$2:$A$3</c:f>
              <c:strCache>
                <c:ptCount val="2"/>
                <c:pt idx="0">
                  <c:v>Central Solar</c:v>
                </c:pt>
                <c:pt idx="1">
                  <c:v>Rooftop Solar</c:v>
                </c:pt>
              </c:strCache>
            </c:strRef>
          </c:cat>
          <c:val>
            <c:numRef>
              <c:f>Sheet1!$C$2:$C$3</c:f>
              <c:numCache>
                <c:formatCode>General</c:formatCode>
                <c:ptCount val="2"/>
                <c:pt idx="0">
                  <c:v>3</c:v>
                </c:pt>
              </c:numCache>
            </c:numRef>
          </c:val>
          <c:extLst>
            <c:ext xmlns:c16="http://schemas.microsoft.com/office/drawing/2014/chart" uri="{C3380CC4-5D6E-409C-BE32-E72D297353CC}">
              <c16:uniqueId val="{00000003-0455-5948-8200-39981D3F161B}"/>
            </c:ext>
          </c:extLst>
        </c:ser>
        <c:ser>
          <c:idx val="2"/>
          <c:order val="2"/>
          <c:tx>
            <c:strRef>
              <c:f>Sheet1!$D$1</c:f>
              <c:strCache>
                <c:ptCount val="1"/>
                <c:pt idx="0">
                  <c:v>Column2</c:v>
                </c:pt>
              </c:strCache>
            </c:strRef>
          </c:tx>
          <c:spPr>
            <a:solidFill>
              <a:srgbClr val="59466F"/>
            </a:solidFill>
            <a:ln>
              <a:noFill/>
            </a:ln>
            <a:effectLst/>
          </c:spPr>
          <c:invertIfNegative val="0"/>
          <c:cat>
            <c:strRef>
              <c:f>Sheet1!$A$2:$A$3</c:f>
              <c:strCache>
                <c:ptCount val="2"/>
                <c:pt idx="0">
                  <c:v>Central Solar</c:v>
                </c:pt>
                <c:pt idx="1">
                  <c:v>Rooftop Solar</c:v>
                </c:pt>
              </c:strCache>
            </c:strRef>
          </c:cat>
          <c:val>
            <c:numRef>
              <c:f>Sheet1!$D$2:$D$3</c:f>
              <c:numCache>
                <c:formatCode>General</c:formatCode>
                <c:ptCount val="2"/>
                <c:pt idx="0">
                  <c:v>1.2</c:v>
                </c:pt>
              </c:numCache>
            </c:numRef>
          </c:val>
          <c:extLst>
            <c:ext xmlns:c16="http://schemas.microsoft.com/office/drawing/2014/chart" uri="{C3380CC4-5D6E-409C-BE32-E72D297353CC}">
              <c16:uniqueId val="{00000004-0455-5948-8200-39981D3F161B}"/>
            </c:ext>
          </c:extLst>
        </c:ser>
        <c:ser>
          <c:idx val="3"/>
          <c:order val="3"/>
          <c:tx>
            <c:strRef>
              <c:f>Sheet1!$E$1</c:f>
              <c:strCache>
                <c:ptCount val="1"/>
                <c:pt idx="0">
                  <c:v>Column3</c:v>
                </c:pt>
              </c:strCache>
            </c:strRef>
          </c:tx>
          <c:spPr>
            <a:solidFill>
              <a:srgbClr val="789143"/>
            </a:solidFill>
            <a:ln>
              <a:noFill/>
            </a:ln>
            <a:effectLst/>
          </c:spPr>
          <c:invertIfNegative val="0"/>
          <c:cat>
            <c:strRef>
              <c:f>Sheet1!$A$2:$A$3</c:f>
              <c:strCache>
                <c:ptCount val="2"/>
                <c:pt idx="0">
                  <c:v>Central Solar</c:v>
                </c:pt>
                <c:pt idx="1">
                  <c:v>Rooftop Solar</c:v>
                </c:pt>
              </c:strCache>
            </c:strRef>
          </c:cat>
          <c:val>
            <c:numRef>
              <c:f>Sheet1!$E$2:$E$3</c:f>
              <c:numCache>
                <c:formatCode>General</c:formatCode>
                <c:ptCount val="2"/>
                <c:pt idx="0">
                  <c:v>4.8</c:v>
                </c:pt>
              </c:numCache>
            </c:numRef>
          </c:val>
          <c:extLst>
            <c:ext xmlns:c16="http://schemas.microsoft.com/office/drawing/2014/chart" uri="{C3380CC4-5D6E-409C-BE32-E72D297353CC}">
              <c16:uniqueId val="{00000005-0455-5948-8200-39981D3F161B}"/>
            </c:ext>
          </c:extLst>
        </c:ser>
        <c:ser>
          <c:idx val="4"/>
          <c:order val="4"/>
          <c:tx>
            <c:strRef>
              <c:f>Sheet1!$F$1</c:f>
              <c:strCache>
                <c:ptCount val="1"/>
                <c:pt idx="0">
                  <c:v>Column 4</c:v>
                </c:pt>
              </c:strCache>
            </c:strRef>
          </c:tx>
          <c:spPr>
            <a:pattFill prst="dkUpDiag">
              <a:fgClr>
                <a:schemeClr val="accent1"/>
              </a:fgClr>
              <a:bgClr>
                <a:schemeClr val="bg1"/>
              </a:bgClr>
            </a:pattFill>
            <a:ln>
              <a:noFill/>
            </a:ln>
            <a:effectLst/>
          </c:spPr>
          <c:invertIfNegative val="0"/>
          <c:cat>
            <c:strRef>
              <c:f>Sheet1!$A$2:$A$3</c:f>
              <c:strCache>
                <c:ptCount val="2"/>
                <c:pt idx="0">
                  <c:v>Central Solar</c:v>
                </c:pt>
                <c:pt idx="1">
                  <c:v>Rooftop Solar</c:v>
                </c:pt>
              </c:strCache>
            </c:strRef>
          </c:cat>
          <c:val>
            <c:numRef>
              <c:f>Sheet1!$F$2:$F$3</c:f>
              <c:numCache>
                <c:formatCode>General</c:formatCode>
                <c:ptCount val="2"/>
                <c:pt idx="1">
                  <c:v>7.5</c:v>
                </c:pt>
              </c:numCache>
            </c:numRef>
          </c:val>
          <c:extLst>
            <c:ext xmlns:c16="http://schemas.microsoft.com/office/drawing/2014/chart" uri="{C3380CC4-5D6E-409C-BE32-E72D297353CC}">
              <c16:uniqueId val="{00000006-0455-5948-8200-39981D3F161B}"/>
            </c:ext>
          </c:extLst>
        </c:ser>
        <c:dLbls>
          <c:showLegendKey val="0"/>
          <c:showVal val="0"/>
          <c:showCatName val="0"/>
          <c:showSerName val="0"/>
          <c:showPercent val="0"/>
          <c:showBubbleSize val="0"/>
        </c:dLbls>
        <c:gapWidth val="176"/>
        <c:overlap val="100"/>
        <c:axId val="1771914016"/>
        <c:axId val="1771379248"/>
      </c:barChart>
      <c:catAx>
        <c:axId val="177191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71379248"/>
        <c:crosses val="autoZero"/>
        <c:auto val="1"/>
        <c:lblAlgn val="ctr"/>
        <c:lblOffset val="100"/>
        <c:noMultiLvlLbl val="0"/>
      </c:catAx>
      <c:valAx>
        <c:axId val="1771379248"/>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Cents per </a:t>
                </a:r>
              </a:p>
              <a:p>
                <a:pPr>
                  <a:defRPr/>
                </a:pPr>
                <a:r>
                  <a:rPr lang="en-US" sz="1600" dirty="0"/>
                  <a:t>kWh</a:t>
                </a:r>
              </a:p>
            </c:rich>
          </c:tx>
          <c:layout>
            <c:manualLayout>
              <c:xMode val="edge"/>
              <c:yMode val="edge"/>
              <c:x val="0"/>
              <c:y val="0.45300569309758298"/>
            </c:manualLayout>
          </c:layout>
          <c:overlay val="0"/>
          <c:spPr>
            <a:noFill/>
            <a:ln>
              <a:noFill/>
            </a:ln>
            <a:effectLst/>
          </c:spPr>
          <c:txPr>
            <a:bodyPr rot="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71914016"/>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Sheet1!$A$2</c:f>
              <c:strCache>
                <c:ptCount val="1"/>
                <c:pt idx="0">
                  <c:v>California</c:v>
                </c:pt>
              </c:strCache>
            </c:strRef>
          </c:tx>
          <c:spPr>
            <a:solidFill>
              <a:srgbClr val="FF0000"/>
            </a:solidFill>
            <a:ln w="3175">
              <a:solidFill>
                <a:sysClr val="windowText" lastClr="000000"/>
              </a:solidFill>
            </a:ln>
          </c:spPr>
          <c:invertIfNegative val="0"/>
          <c:cat>
            <c:numRef>
              <c:f>Sheet1!$B$1:$I$1</c:f>
              <c:numCache>
                <c:formatCode>General</c:formatCode>
                <c:ptCount val="8"/>
                <c:pt idx="0">
                  <c:v>2002</c:v>
                </c:pt>
                <c:pt idx="1">
                  <c:v>2006</c:v>
                </c:pt>
                <c:pt idx="2">
                  <c:v>2007</c:v>
                </c:pt>
                <c:pt idx="3">
                  <c:v>2008</c:v>
                </c:pt>
                <c:pt idx="4">
                  <c:v>2009</c:v>
                </c:pt>
                <c:pt idx="5">
                  <c:v>2010</c:v>
                </c:pt>
                <c:pt idx="6">
                  <c:v>2011</c:v>
                </c:pt>
                <c:pt idx="7">
                  <c:v>2012</c:v>
                </c:pt>
              </c:numCache>
            </c:numRef>
          </c:cat>
          <c:val>
            <c:numRef>
              <c:f>Sheet1!$B$2:$I$2</c:f>
              <c:numCache>
                <c:formatCode>_(* #,##0_);_(* \(#,##0\);_(* "-"??_);_(@_)</c:formatCode>
                <c:ptCount val="8"/>
                <c:pt idx="0">
                  <c:v>450</c:v>
                </c:pt>
                <c:pt idx="1">
                  <c:v>550</c:v>
                </c:pt>
                <c:pt idx="2">
                  <c:v>610</c:v>
                </c:pt>
                <c:pt idx="3">
                  <c:v>770</c:v>
                </c:pt>
                <c:pt idx="4">
                  <c:v>990</c:v>
                </c:pt>
                <c:pt idx="5">
                  <c:v>1290</c:v>
                </c:pt>
                <c:pt idx="6">
                  <c:v>1832</c:v>
                </c:pt>
                <c:pt idx="7">
                  <c:v>2877</c:v>
                </c:pt>
              </c:numCache>
            </c:numRef>
          </c:val>
          <c:extLst>
            <c:ext xmlns:c16="http://schemas.microsoft.com/office/drawing/2014/chart" uri="{C3380CC4-5D6E-409C-BE32-E72D297353CC}">
              <c16:uniqueId val="{00000000-900A-C246-85A8-FA9710812548}"/>
            </c:ext>
          </c:extLst>
        </c:ser>
        <c:ser>
          <c:idx val="1"/>
          <c:order val="1"/>
          <c:tx>
            <c:strRef>
              <c:f>Sheet1!$A$3</c:f>
              <c:strCache>
                <c:ptCount val="1"/>
                <c:pt idx="0">
                  <c:v>Germany</c:v>
                </c:pt>
              </c:strCache>
            </c:strRef>
          </c:tx>
          <c:spPr>
            <a:solidFill>
              <a:srgbClr val="66FF33"/>
            </a:solidFill>
            <a:ln w="3175">
              <a:solidFill>
                <a:sysClr val="windowText" lastClr="000000"/>
              </a:solidFill>
            </a:ln>
          </c:spPr>
          <c:invertIfNegative val="0"/>
          <c:cat>
            <c:numRef>
              <c:f>Sheet1!$B$1:$I$1</c:f>
              <c:numCache>
                <c:formatCode>General</c:formatCode>
                <c:ptCount val="8"/>
                <c:pt idx="0">
                  <c:v>2002</c:v>
                </c:pt>
                <c:pt idx="1">
                  <c:v>2006</c:v>
                </c:pt>
                <c:pt idx="2">
                  <c:v>2007</c:v>
                </c:pt>
                <c:pt idx="3">
                  <c:v>2008</c:v>
                </c:pt>
                <c:pt idx="4">
                  <c:v>2009</c:v>
                </c:pt>
                <c:pt idx="5">
                  <c:v>2010</c:v>
                </c:pt>
                <c:pt idx="6">
                  <c:v>2011</c:v>
                </c:pt>
                <c:pt idx="7">
                  <c:v>2012</c:v>
                </c:pt>
              </c:numCache>
            </c:numRef>
          </c:cat>
          <c:val>
            <c:numRef>
              <c:f>Sheet1!$B$3:$I$3</c:f>
              <c:numCache>
                <c:formatCode>_(* #,##0_);_(* \(#,##0\);_(* "-"??_);_(@_)</c:formatCode>
                <c:ptCount val="8"/>
                <c:pt idx="0">
                  <c:v>296</c:v>
                </c:pt>
                <c:pt idx="1">
                  <c:v>2899</c:v>
                </c:pt>
                <c:pt idx="2">
                  <c:v>4170</c:v>
                </c:pt>
                <c:pt idx="3">
                  <c:v>6120</c:v>
                </c:pt>
                <c:pt idx="4">
                  <c:v>10566</c:v>
                </c:pt>
                <c:pt idx="5">
                  <c:v>17554</c:v>
                </c:pt>
                <c:pt idx="6">
                  <c:v>25039</c:v>
                </c:pt>
                <c:pt idx="7">
                  <c:v>32643</c:v>
                </c:pt>
              </c:numCache>
            </c:numRef>
          </c:val>
          <c:extLst>
            <c:ext xmlns:c16="http://schemas.microsoft.com/office/drawing/2014/chart" uri="{C3380CC4-5D6E-409C-BE32-E72D297353CC}">
              <c16:uniqueId val="{00000001-900A-C246-85A8-FA9710812548}"/>
            </c:ext>
          </c:extLst>
        </c:ser>
        <c:dLbls>
          <c:showLegendKey val="0"/>
          <c:showVal val="0"/>
          <c:showCatName val="0"/>
          <c:showSerName val="0"/>
          <c:showPercent val="0"/>
          <c:showBubbleSize val="0"/>
        </c:dLbls>
        <c:gapWidth val="150"/>
        <c:shape val="box"/>
        <c:axId val="-1196073072"/>
        <c:axId val="-1196078800"/>
        <c:axId val="0"/>
      </c:bar3DChart>
      <c:catAx>
        <c:axId val="-1196073072"/>
        <c:scaling>
          <c:orientation val="minMax"/>
        </c:scaling>
        <c:delete val="0"/>
        <c:axPos val="b"/>
        <c:numFmt formatCode="General" sourceLinked="1"/>
        <c:majorTickMark val="out"/>
        <c:minorTickMark val="none"/>
        <c:tickLblPos val="nextTo"/>
        <c:crossAx val="-1196078800"/>
        <c:crosses val="autoZero"/>
        <c:auto val="1"/>
        <c:lblAlgn val="ctr"/>
        <c:lblOffset val="100"/>
        <c:noMultiLvlLbl val="0"/>
      </c:catAx>
      <c:valAx>
        <c:axId val="-1196078800"/>
        <c:scaling>
          <c:orientation val="minMax"/>
        </c:scaling>
        <c:delete val="0"/>
        <c:axPos val="l"/>
        <c:majorGridlines/>
        <c:numFmt formatCode="_(* #,##0_);_(* \(#,##0\);_(* &quot;-&quot;??_);_(@_)" sourceLinked="1"/>
        <c:majorTickMark val="out"/>
        <c:minorTickMark val="none"/>
        <c:tickLblPos val="nextTo"/>
        <c:txPr>
          <a:bodyPr/>
          <a:lstStyle/>
          <a:p>
            <a:pPr>
              <a:defRPr sz="1200"/>
            </a:pPr>
            <a:endParaRPr lang="en-US"/>
          </a:p>
        </c:txPr>
        <c:crossAx val="-1196073072"/>
        <c:crosses val="autoZero"/>
        <c:crossBetween val="between"/>
      </c:valAx>
    </c:plotArea>
    <c:legend>
      <c:legendPos val="r"/>
      <c:layout>
        <c:manualLayout>
          <c:xMode val="edge"/>
          <c:yMode val="edge"/>
          <c:x val="0.8624008005414"/>
          <c:y val="0.44750968538221703"/>
          <c:w val="0.12749024370904399"/>
          <c:h val="0.104980629235569"/>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i="1" u="none" dirty="0">
                <a:latin typeface="Arial"/>
                <a:cs typeface="Arial"/>
              </a:rPr>
              <a:t>German solar capacity installed through 2012</a:t>
            </a:r>
          </a:p>
        </c:rich>
      </c:tx>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16924978127734"/>
          <c:y val="0.12299465240642"/>
          <c:w val="0.856509623797025"/>
          <c:h val="0.78319959085996405"/>
        </c:manualLayout>
      </c:layout>
      <c:bar3DChart>
        <c:barDir val="col"/>
        <c:grouping val="clustered"/>
        <c:varyColors val="0"/>
        <c:ser>
          <c:idx val="0"/>
          <c:order val="0"/>
          <c:spPr>
            <a:solidFill>
              <a:srgbClr val="4078B9"/>
            </a:solidFill>
            <a:ln>
              <a:solidFill>
                <a:srgbClr val="4078B9"/>
              </a:solidFill>
            </a:ln>
          </c:spPr>
          <c:invertIfNegative val="0"/>
          <c:cat>
            <c:strRef>
              <c:f>summary!$B$8:$B$12</c:f>
              <c:strCache>
                <c:ptCount val="5"/>
                <c:pt idx="0">
                  <c:v>up to 10 kW</c:v>
                </c:pt>
                <c:pt idx="1">
                  <c:v>10 to 30 kW</c:v>
                </c:pt>
                <c:pt idx="2">
                  <c:v>30 to 100 kW</c:v>
                </c:pt>
                <c:pt idx="3">
                  <c:v>100 kW to 1 MW</c:v>
                </c:pt>
                <c:pt idx="4">
                  <c:v>over 1 MW</c:v>
                </c:pt>
              </c:strCache>
            </c:strRef>
          </c:cat>
          <c:val>
            <c:numRef>
              <c:f>summary!$C$8:$C$12</c:f>
              <c:numCache>
                <c:formatCode>_(* #,##0_);_(* \(#,##0\);_(* "-"??_);_(@_)</c:formatCode>
                <c:ptCount val="5"/>
                <c:pt idx="0">
                  <c:v>688186.15100002754</c:v>
                </c:pt>
                <c:pt idx="1">
                  <c:v>1928885.67599999</c:v>
                </c:pt>
                <c:pt idx="2">
                  <c:v>1721968.95</c:v>
                </c:pt>
                <c:pt idx="3">
                  <c:v>1665573.7239999999</c:v>
                </c:pt>
                <c:pt idx="4">
                  <c:v>1403664.8659999999</c:v>
                </c:pt>
              </c:numCache>
            </c:numRef>
          </c:val>
          <c:extLst>
            <c:ext xmlns:c16="http://schemas.microsoft.com/office/drawing/2014/chart" uri="{C3380CC4-5D6E-409C-BE32-E72D297353CC}">
              <c16:uniqueId val="{00000000-0B4B-A344-B318-18F29BD76D8F}"/>
            </c:ext>
          </c:extLst>
        </c:ser>
        <c:dLbls>
          <c:showLegendKey val="0"/>
          <c:showVal val="0"/>
          <c:showCatName val="0"/>
          <c:showSerName val="0"/>
          <c:showPercent val="0"/>
          <c:showBubbleSize val="0"/>
        </c:dLbls>
        <c:gapWidth val="150"/>
        <c:shape val="box"/>
        <c:axId val="-1192252352"/>
        <c:axId val="-1192250576"/>
        <c:axId val="0"/>
      </c:bar3DChart>
      <c:catAx>
        <c:axId val="-1192252352"/>
        <c:scaling>
          <c:orientation val="minMax"/>
        </c:scaling>
        <c:delete val="0"/>
        <c:axPos val="b"/>
        <c:numFmt formatCode="General" sourceLinked="1"/>
        <c:majorTickMark val="out"/>
        <c:minorTickMark val="none"/>
        <c:tickLblPos val="nextTo"/>
        <c:txPr>
          <a:bodyPr/>
          <a:lstStyle/>
          <a:p>
            <a:pPr>
              <a:defRPr sz="1400"/>
            </a:pPr>
            <a:endParaRPr lang="en-US"/>
          </a:p>
        </c:txPr>
        <c:crossAx val="-1192250576"/>
        <c:crosses val="autoZero"/>
        <c:auto val="1"/>
        <c:lblAlgn val="ctr"/>
        <c:lblOffset val="100"/>
        <c:noMultiLvlLbl val="0"/>
      </c:catAx>
      <c:valAx>
        <c:axId val="-1192250576"/>
        <c:scaling>
          <c:orientation val="minMax"/>
        </c:scaling>
        <c:delete val="0"/>
        <c:axPos val="l"/>
        <c:majorGridlines/>
        <c:title>
          <c:tx>
            <c:rich>
              <a:bodyPr rot="-5400000" vert="horz"/>
              <a:lstStyle/>
              <a:p>
                <a:pPr>
                  <a:defRPr sz="1200" b="0"/>
                </a:pPr>
                <a:r>
                  <a:rPr lang="en-US" sz="1600" b="0" dirty="0"/>
                  <a:t>MW</a:t>
                </a:r>
              </a:p>
            </c:rich>
          </c:tx>
          <c:layout>
            <c:manualLayout>
              <c:xMode val="edge"/>
              <c:yMode val="edge"/>
              <c:x val="2.4412182852143499E-2"/>
              <c:y val="0.51954543397592501"/>
            </c:manualLayout>
          </c:layout>
          <c:overlay val="0"/>
          <c:spPr>
            <a:noFill/>
            <a:ln w="25400">
              <a:noFill/>
            </a:ln>
          </c:spPr>
        </c:title>
        <c:numFmt formatCode="_(* #,##0_);_(* \(#,##0\);_(* &quot;-&quot;??_);_(@_)" sourceLinked="1"/>
        <c:majorTickMark val="out"/>
        <c:minorTickMark val="none"/>
        <c:tickLblPos val="nextTo"/>
        <c:txPr>
          <a:bodyPr/>
          <a:lstStyle/>
          <a:p>
            <a:pPr>
              <a:defRPr sz="1400"/>
            </a:pPr>
            <a:endParaRPr lang="en-US"/>
          </a:p>
        </c:txPr>
        <c:crossAx val="-1192252352"/>
        <c:crosses val="autoZero"/>
        <c:crossBetween val="between"/>
        <c:dispUnits>
          <c:builtInUnit val="thousands"/>
        </c:dispUnits>
      </c:valAx>
      <c:spPr>
        <a:noFill/>
        <a:ln w="25400">
          <a:noFill/>
        </a:ln>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Potential Service Restoration Timeframes (M7.9 Earthquake)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Sheet1!$A$17</c:f>
              <c:strCache>
                <c:ptCount val="1"/>
                <c:pt idx="0">
                  <c:v>Gas</c:v>
                </c:pt>
              </c:strCache>
            </c:strRef>
          </c:tx>
          <c:spPr>
            <a:ln w="31750" cap="rnd">
              <a:solidFill>
                <a:srgbClr val="C00000"/>
              </a:solidFill>
              <a:round/>
            </a:ln>
            <a:effectLst/>
          </c:spPr>
          <c:marker>
            <c:symbol val="circle"/>
            <c:size val="17"/>
            <c:spPr>
              <a:solidFill>
                <a:srgbClr val="C0000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Sheet1!$B$19:$K$19</c:f>
              <c:strCache>
                <c:ptCount val="10"/>
                <c:pt idx="0">
                  <c:v>1 day</c:v>
                </c:pt>
                <c:pt idx="1">
                  <c:v>2 days</c:v>
                </c:pt>
                <c:pt idx="2">
                  <c:v>3 days</c:v>
                </c:pt>
                <c:pt idx="3">
                  <c:v>1 week</c:v>
                </c:pt>
                <c:pt idx="4">
                  <c:v>2 weeks</c:v>
                </c:pt>
                <c:pt idx="5">
                  <c:v>3 weeks</c:v>
                </c:pt>
                <c:pt idx="6">
                  <c:v>1 month</c:v>
                </c:pt>
                <c:pt idx="7">
                  <c:v>2 months</c:v>
                </c:pt>
                <c:pt idx="8">
                  <c:v>3 months</c:v>
                </c:pt>
                <c:pt idx="9">
                  <c:v>6 months</c:v>
                </c:pt>
              </c:strCache>
            </c:strRef>
          </c:cat>
          <c:val>
            <c:numRef>
              <c:f>Sheet1!$B$17:$K$17</c:f>
              <c:numCache>
                <c:formatCode>General</c:formatCode>
                <c:ptCount val="10"/>
                <c:pt idx="0">
                  <c:v>0</c:v>
                </c:pt>
                <c:pt idx="1">
                  <c:v>0</c:v>
                </c:pt>
                <c:pt idx="2">
                  <c:v>0</c:v>
                </c:pt>
                <c:pt idx="3">
                  <c:v>0</c:v>
                </c:pt>
                <c:pt idx="4">
                  <c:v>2.5</c:v>
                </c:pt>
                <c:pt idx="5">
                  <c:v>5</c:v>
                </c:pt>
                <c:pt idx="6">
                  <c:v>10</c:v>
                </c:pt>
                <c:pt idx="7">
                  <c:v>30</c:v>
                </c:pt>
                <c:pt idx="8">
                  <c:v>65</c:v>
                </c:pt>
                <c:pt idx="9">
                  <c:v>100</c:v>
                </c:pt>
              </c:numCache>
            </c:numRef>
          </c:val>
          <c:smooth val="0"/>
          <c:extLst>
            <c:ext xmlns:c16="http://schemas.microsoft.com/office/drawing/2014/chart" uri="{C3380CC4-5D6E-409C-BE32-E72D297353CC}">
              <c16:uniqueId val="{00000000-92E7-B64D-9700-C1D6C29350B1}"/>
            </c:ext>
          </c:extLst>
        </c:ser>
        <c:ser>
          <c:idx val="1"/>
          <c:order val="1"/>
          <c:tx>
            <c:strRef>
              <c:f>Sheet1!$A$18</c:f>
              <c:strCache>
                <c:ptCount val="1"/>
                <c:pt idx="0">
                  <c:v>Electricity</c:v>
                </c:pt>
              </c:strCache>
            </c:strRef>
          </c:tx>
          <c:spPr>
            <a:ln w="31750" cap="rnd">
              <a:solidFill>
                <a:srgbClr val="00B050"/>
              </a:solidFill>
              <a:round/>
            </a:ln>
            <a:effectLst/>
          </c:spPr>
          <c:marker>
            <c:symbol val="circle"/>
            <c:size val="17"/>
            <c:spPr>
              <a:solidFill>
                <a:srgbClr val="00B05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Sheet1!$B$19:$K$19</c:f>
              <c:strCache>
                <c:ptCount val="10"/>
                <c:pt idx="0">
                  <c:v>1 day</c:v>
                </c:pt>
                <c:pt idx="1">
                  <c:v>2 days</c:v>
                </c:pt>
                <c:pt idx="2">
                  <c:v>3 days</c:v>
                </c:pt>
                <c:pt idx="3">
                  <c:v>1 week</c:v>
                </c:pt>
                <c:pt idx="4">
                  <c:v>2 weeks</c:v>
                </c:pt>
                <c:pt idx="5">
                  <c:v>3 weeks</c:v>
                </c:pt>
                <c:pt idx="6">
                  <c:v>1 month</c:v>
                </c:pt>
                <c:pt idx="7">
                  <c:v>2 months</c:v>
                </c:pt>
                <c:pt idx="8">
                  <c:v>3 months</c:v>
                </c:pt>
                <c:pt idx="9">
                  <c:v>6 months</c:v>
                </c:pt>
              </c:strCache>
            </c:strRef>
          </c:cat>
          <c:val>
            <c:numRef>
              <c:f>Sheet1!$B$18:$K$18</c:f>
              <c:numCache>
                <c:formatCode>General</c:formatCode>
                <c:ptCount val="10"/>
                <c:pt idx="0">
                  <c:v>5</c:v>
                </c:pt>
                <c:pt idx="1">
                  <c:v>25</c:v>
                </c:pt>
                <c:pt idx="2">
                  <c:v>60</c:v>
                </c:pt>
                <c:pt idx="3">
                  <c:v>95</c:v>
                </c:pt>
                <c:pt idx="4">
                  <c:v>97</c:v>
                </c:pt>
                <c:pt idx="5">
                  <c:v>98.5</c:v>
                </c:pt>
                <c:pt idx="6">
                  <c:v>100</c:v>
                </c:pt>
                <c:pt idx="7">
                  <c:v>100</c:v>
                </c:pt>
                <c:pt idx="8">
                  <c:v>100</c:v>
                </c:pt>
                <c:pt idx="9">
                  <c:v>100</c:v>
                </c:pt>
              </c:numCache>
            </c:numRef>
          </c:val>
          <c:smooth val="0"/>
          <c:extLst>
            <c:ext xmlns:c16="http://schemas.microsoft.com/office/drawing/2014/chart" uri="{C3380CC4-5D6E-409C-BE32-E72D297353CC}">
              <c16:uniqueId val="{00000001-92E7-B64D-9700-C1D6C29350B1}"/>
            </c:ext>
          </c:extLst>
        </c:ser>
        <c:dLbls>
          <c:dLblPos val="ctr"/>
          <c:showLegendKey val="0"/>
          <c:showVal val="1"/>
          <c:showCatName val="0"/>
          <c:showSerName val="0"/>
          <c:showPercent val="0"/>
          <c:showBubbleSize val="0"/>
        </c:dLbls>
        <c:marker val="1"/>
        <c:smooth val="0"/>
        <c:axId val="115385304"/>
        <c:axId val="115384912"/>
      </c:lineChart>
      <c:catAx>
        <c:axId val="1153853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15384912"/>
        <c:crosses val="autoZero"/>
        <c:auto val="1"/>
        <c:lblAlgn val="ctr"/>
        <c:lblOffset val="100"/>
        <c:noMultiLvlLbl val="0"/>
      </c:catAx>
      <c:valAx>
        <c:axId val="115384912"/>
        <c:scaling>
          <c:orientation val="minMax"/>
          <c:max val="10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153853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0.44675</cdr:x>
      <cdr:y>0.14696</cdr:y>
    </cdr:from>
    <cdr:to>
      <cdr:x>0.63305</cdr:x>
      <cdr:y>0.27884</cdr:y>
    </cdr:to>
    <cdr:sp macro="" textlink="">
      <cdr:nvSpPr>
        <cdr:cNvPr id="4" name="TextBox 3"/>
        <cdr:cNvSpPr txBox="1"/>
      </cdr:nvSpPr>
      <cdr:spPr>
        <a:xfrm xmlns:a="http://schemas.openxmlformats.org/drawingml/2006/main">
          <a:off x="3521263" y="823139"/>
          <a:ext cx="1468421" cy="73865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i="1" dirty="0">
              <a:latin typeface="+mn-lt"/>
              <a:ea typeface="Cambria" charset="0"/>
              <a:cs typeface="Cambria" charset="0"/>
            </a:rPr>
            <a:t>Range of societal environmental costs</a:t>
          </a:r>
        </a:p>
      </cdr:txBody>
    </cdr:sp>
  </cdr:relSizeAnchor>
  <cdr:relSizeAnchor xmlns:cdr="http://schemas.openxmlformats.org/drawingml/2006/chartDrawing">
    <cdr:from>
      <cdr:x>0.44505</cdr:x>
      <cdr:y>0.43136</cdr:y>
    </cdr:from>
    <cdr:to>
      <cdr:x>0.67525</cdr:x>
      <cdr:y>0.52477</cdr:y>
    </cdr:to>
    <cdr:sp macro="" textlink="">
      <cdr:nvSpPr>
        <cdr:cNvPr id="5" name="TextBox 4"/>
        <cdr:cNvSpPr txBox="1"/>
      </cdr:nvSpPr>
      <cdr:spPr>
        <a:xfrm xmlns:a="http://schemas.openxmlformats.org/drawingml/2006/main">
          <a:off x="3507931" y="2416011"/>
          <a:ext cx="1814409" cy="5231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i="1" dirty="0">
              <a:latin typeface="+mn-lt"/>
              <a:ea typeface="Cambria" charset="0"/>
              <a:cs typeface="Cambria" charset="0"/>
            </a:rPr>
            <a:t>Transmission losses &amp; congestion</a:t>
          </a:r>
        </a:p>
      </cdr:txBody>
    </cdr:sp>
  </cdr:relSizeAnchor>
  <cdr:relSizeAnchor xmlns:cdr="http://schemas.openxmlformats.org/drawingml/2006/chartDrawing">
    <cdr:from>
      <cdr:x>0.44595</cdr:x>
      <cdr:y>0.57568</cdr:y>
    </cdr:from>
    <cdr:to>
      <cdr:x>0.65745</cdr:x>
      <cdr:y>0.6691</cdr:y>
    </cdr:to>
    <cdr:sp macro="" textlink="">
      <cdr:nvSpPr>
        <cdr:cNvPr id="6" name="TextBox 5"/>
        <cdr:cNvSpPr txBox="1"/>
      </cdr:nvSpPr>
      <cdr:spPr>
        <a:xfrm xmlns:a="http://schemas.openxmlformats.org/drawingml/2006/main">
          <a:off x="3515026" y="3224353"/>
          <a:ext cx="1667048" cy="52323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i="1" dirty="0">
              <a:latin typeface="+mn-lt"/>
              <a:ea typeface="Cambria" charset="0"/>
              <a:cs typeface="Cambria" charset="0"/>
            </a:rPr>
            <a:t>Transmission Access Charges (TAC)</a:t>
          </a:r>
        </a:p>
      </cdr:txBody>
    </cdr:sp>
  </cdr:relSizeAnchor>
  <cdr:relSizeAnchor xmlns:cdr="http://schemas.openxmlformats.org/drawingml/2006/chartDrawing">
    <cdr:from>
      <cdr:x>0.44505</cdr:x>
      <cdr:y>0.78193</cdr:y>
    </cdr:from>
    <cdr:to>
      <cdr:x>0.65114</cdr:x>
      <cdr:y>0.87534</cdr:y>
    </cdr:to>
    <cdr:sp macro="" textlink="">
      <cdr:nvSpPr>
        <cdr:cNvPr id="7" name="TextBox 6"/>
        <cdr:cNvSpPr txBox="1"/>
      </cdr:nvSpPr>
      <cdr:spPr>
        <a:xfrm xmlns:a="http://schemas.openxmlformats.org/drawingml/2006/main">
          <a:off x="3507923" y="4379505"/>
          <a:ext cx="1624405" cy="5231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i="1" dirty="0">
              <a:latin typeface="+mn-lt"/>
              <a:ea typeface="Cambria" charset="0"/>
              <a:cs typeface="Cambria" charset="0"/>
            </a:rPr>
            <a:t>Stated PPA for energy only</a:t>
          </a:r>
        </a:p>
      </cdr:txBody>
    </cdr:sp>
  </cdr:relSizeAnchor>
  <cdr:relSizeAnchor xmlns:cdr="http://schemas.openxmlformats.org/drawingml/2006/chartDrawing">
    <cdr:from>
      <cdr:x>0.2535</cdr:x>
      <cdr:y>0.12576</cdr:y>
    </cdr:from>
    <cdr:to>
      <cdr:x>0.29563</cdr:x>
      <cdr:y>0.92868</cdr:y>
    </cdr:to>
    <cdr:sp macro="" textlink="">
      <cdr:nvSpPr>
        <cdr:cNvPr id="9" name="Left Brace 8"/>
        <cdr:cNvSpPr/>
      </cdr:nvSpPr>
      <cdr:spPr>
        <a:xfrm xmlns:a="http://schemas.openxmlformats.org/drawingml/2006/main">
          <a:off x="1998093" y="704400"/>
          <a:ext cx="332046" cy="4497049"/>
        </a:xfrm>
        <a:prstGeom xmlns:a="http://schemas.openxmlformats.org/drawingml/2006/main" prst="leftBrace">
          <a:avLst>
            <a:gd name="adj1" fmla="val 98430"/>
            <a:gd name="adj2" fmla="val 50000"/>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l-GR" sz="1200">
            <a:solidFill>
              <a:srgbClr val="FF0000"/>
            </a:solidFill>
            <a:latin typeface="+mn-lt"/>
            <a:ea typeface="Cambria" charset="0"/>
            <a:cs typeface="Cambria" charset="0"/>
          </a:endParaRPr>
        </a:p>
      </cdr:txBody>
    </cdr:sp>
  </cdr:relSizeAnchor>
  <cdr:relSizeAnchor xmlns:cdr="http://schemas.openxmlformats.org/drawingml/2006/chartDrawing">
    <cdr:from>
      <cdr:x>0.17241</cdr:x>
      <cdr:y>0.43405</cdr:y>
    </cdr:from>
    <cdr:to>
      <cdr:x>0.26425</cdr:x>
      <cdr:y>0.56594</cdr:y>
    </cdr:to>
    <cdr:sp macro="" textlink="">
      <cdr:nvSpPr>
        <cdr:cNvPr id="11" name="TextBox 10"/>
        <cdr:cNvSpPr txBox="1"/>
      </cdr:nvSpPr>
      <cdr:spPr>
        <a:xfrm xmlns:a="http://schemas.openxmlformats.org/drawingml/2006/main">
          <a:off x="1358939" y="2431108"/>
          <a:ext cx="723885" cy="7387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i="1" dirty="0">
              <a:latin typeface="+mn-lt"/>
              <a:ea typeface="Cambria" charset="0"/>
              <a:cs typeface="Cambria" charset="0"/>
            </a:rPr>
            <a:t>True central pricing</a:t>
          </a:r>
        </a:p>
      </cdr:txBody>
    </cdr:sp>
  </cdr:relSizeAnchor>
</c:userShapes>
</file>

<file path=ppt/drawings/drawing2.xml><?xml version="1.0" encoding="utf-8"?>
<c:userShapes xmlns:c="http://schemas.openxmlformats.org/drawingml/2006/chart">
  <cdr:relSizeAnchor xmlns:cdr="http://schemas.openxmlformats.org/drawingml/2006/chartDrawing">
    <cdr:from>
      <cdr:x>0.02315</cdr:x>
      <cdr:y>0.24151</cdr:y>
    </cdr:from>
    <cdr:to>
      <cdr:x>0.29901</cdr:x>
      <cdr:y>0.39384</cdr:y>
    </cdr:to>
    <cdr:sp macro="" textlink="">
      <cdr:nvSpPr>
        <cdr:cNvPr id="2" name="TextBox 1">
          <a:extLst xmlns:a="http://schemas.openxmlformats.org/drawingml/2006/main">
            <a:ext uri="{FF2B5EF4-FFF2-40B4-BE49-F238E27FC236}">
              <a16:creationId xmlns:a16="http://schemas.microsoft.com/office/drawing/2014/main" id="{B76E56D9-A64B-5644-AAA7-B161A5C5DA45}"/>
            </a:ext>
          </a:extLst>
        </cdr:cNvPr>
        <cdr:cNvSpPr txBox="1"/>
      </cdr:nvSpPr>
      <cdr:spPr>
        <a:xfrm xmlns:a="http://schemas.openxmlformats.org/drawingml/2006/main">
          <a:off x="102746" y="1250337"/>
          <a:ext cx="1224133" cy="788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60% electric customers restored in 3 days </a:t>
          </a:r>
        </a:p>
      </cdr:txBody>
    </cdr:sp>
  </cdr:relSizeAnchor>
  <cdr:relSizeAnchor xmlns:cdr="http://schemas.openxmlformats.org/drawingml/2006/chartDrawing">
    <cdr:from>
      <cdr:x>0.23733</cdr:x>
      <cdr:y>0.38049</cdr:y>
    </cdr:from>
    <cdr:to>
      <cdr:x>0.29721</cdr:x>
      <cdr:y>0.45904</cdr:y>
    </cdr:to>
    <cdr:sp macro="" textlink="">
      <cdr:nvSpPr>
        <cdr:cNvPr id="3" name="Connector 2">
          <a:extLst xmlns:a="http://schemas.openxmlformats.org/drawingml/2006/main">
            <a:ext uri="{FF2B5EF4-FFF2-40B4-BE49-F238E27FC236}">
              <a16:creationId xmlns:a16="http://schemas.microsoft.com/office/drawing/2014/main" id="{447EBC9D-EA70-3040-9FA6-6A34424FBCB9}"/>
            </a:ext>
          </a:extLst>
        </cdr:cNvPr>
        <cdr:cNvSpPr/>
      </cdr:nvSpPr>
      <cdr:spPr>
        <a:xfrm xmlns:a="http://schemas.openxmlformats.org/drawingml/2006/main">
          <a:off x="1049749" y="1804448"/>
          <a:ext cx="264861" cy="372506"/>
        </a:xfrm>
        <a:prstGeom xmlns:a="http://schemas.openxmlformats.org/drawingml/2006/main" prst="flowChartConnector">
          <a:avLst/>
        </a:prstGeom>
        <a:noFill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0.14382</cdr:x>
      <cdr:y>0.35371</cdr:y>
    </cdr:from>
    <cdr:to>
      <cdr:x>0.231</cdr:x>
      <cdr:y>0.39221</cdr:y>
    </cdr:to>
    <cdr:cxnSp macro="">
      <cdr:nvCxnSpPr>
        <cdr:cNvPr id="5" name="Straight Arrow Connector 4">
          <a:extLst xmlns:a="http://schemas.openxmlformats.org/drawingml/2006/main">
            <a:ext uri="{FF2B5EF4-FFF2-40B4-BE49-F238E27FC236}">
              <a16:creationId xmlns:a16="http://schemas.microsoft.com/office/drawing/2014/main" id="{99B8DB32-A340-D04A-88CB-ECB6BBEA3D86}"/>
            </a:ext>
          </a:extLst>
        </cdr:cNvPr>
        <cdr:cNvCxnSpPr/>
      </cdr:nvCxnSpPr>
      <cdr:spPr>
        <a:xfrm xmlns:a="http://schemas.openxmlformats.org/drawingml/2006/main">
          <a:off x="638217" y="1831214"/>
          <a:ext cx="386861" cy="19929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0.59049</cdr:x>
      <cdr:y>0.42617</cdr:y>
    </cdr:from>
    <cdr:to>
      <cdr:x>0.79106</cdr:x>
      <cdr:y>0.46152</cdr:y>
    </cdr:to>
    <cdr:cxnSp macro="">
      <cdr:nvCxnSpPr>
        <cdr:cNvPr id="7" name="Straight Arrow Connector 6">
          <a:extLst xmlns:a="http://schemas.openxmlformats.org/drawingml/2006/main">
            <a:ext uri="{FF2B5EF4-FFF2-40B4-BE49-F238E27FC236}">
              <a16:creationId xmlns:a16="http://schemas.microsoft.com/office/drawing/2014/main" id="{7A1009E1-6F45-5C41-AB0B-8A002A2CABAC}"/>
            </a:ext>
          </a:extLst>
        </cdr:cNvPr>
        <cdr:cNvCxnSpPr>
          <a:stCxn xmlns:a="http://schemas.openxmlformats.org/drawingml/2006/main" id="9" idx="0"/>
        </cdr:cNvCxnSpPr>
      </cdr:nvCxnSpPr>
      <cdr:spPr>
        <a:xfrm xmlns:a="http://schemas.openxmlformats.org/drawingml/2006/main" flipV="1">
          <a:off x="2620319" y="2206352"/>
          <a:ext cx="890052" cy="182985"/>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0.48041</cdr:x>
      <cdr:y>0.47257</cdr:y>
    </cdr:from>
    <cdr:to>
      <cdr:x>0.66269</cdr:x>
      <cdr:y>0.53583</cdr:y>
    </cdr:to>
    <cdr:sp macro="" textlink="">
      <cdr:nvSpPr>
        <cdr:cNvPr id="8" name="TextBox 7">
          <a:extLst xmlns:a="http://schemas.openxmlformats.org/drawingml/2006/main">
            <a:ext uri="{FF2B5EF4-FFF2-40B4-BE49-F238E27FC236}">
              <a16:creationId xmlns:a16="http://schemas.microsoft.com/office/drawing/2014/main" id="{B0B0C65D-431F-8E47-A164-9D598722D6CD}"/>
            </a:ext>
          </a:extLst>
        </cdr:cNvPr>
        <cdr:cNvSpPr txBox="1"/>
      </cdr:nvSpPr>
      <cdr:spPr>
        <a:xfrm xmlns:a="http://schemas.openxmlformats.org/drawingml/2006/main">
          <a:off x="3484605" y="2215477"/>
          <a:ext cx="1322173" cy="2965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0.41633</cdr:x>
      <cdr:y>0.46152</cdr:y>
    </cdr:from>
    <cdr:to>
      <cdr:x>0.76465</cdr:x>
      <cdr:y>0.6345</cdr:y>
    </cdr:to>
    <cdr:sp macro="" textlink="">
      <cdr:nvSpPr>
        <cdr:cNvPr id="9" name="TextBox 8">
          <a:extLst xmlns:a="http://schemas.openxmlformats.org/drawingml/2006/main">
            <a:ext uri="{FF2B5EF4-FFF2-40B4-BE49-F238E27FC236}">
              <a16:creationId xmlns:a16="http://schemas.microsoft.com/office/drawing/2014/main" id="{AB2BFF13-CFDB-7E48-BA55-A8DCE0358ED2}"/>
            </a:ext>
          </a:extLst>
        </cdr:cNvPr>
        <cdr:cNvSpPr txBox="1"/>
      </cdr:nvSpPr>
      <cdr:spPr>
        <a:xfrm xmlns:a="http://schemas.openxmlformats.org/drawingml/2006/main">
          <a:off x="1847497" y="2389337"/>
          <a:ext cx="1545643" cy="8955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60% gas restoration takes </a:t>
          </a:r>
          <a:r>
            <a:rPr lang="en-US" dirty="0"/>
            <a:t>30</a:t>
          </a:r>
          <a:r>
            <a:rPr lang="en-US" sz="1100" dirty="0"/>
            <a:t> times longer than electricity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7753DB00-E5E7-FE4C-82FA-41858B8BB508}" type="datetimeFigureOut">
              <a:rPr lang="en-US" smtClean="0"/>
              <a:pPr/>
              <a:t>5/30/19</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173F42F-5DDD-5940-934A-6CC8FC553EAC}" type="slidenum">
              <a:rPr lang="en-US" smtClean="0"/>
              <a:pPr/>
              <a:t>‹#›</a:t>
            </a:fld>
            <a:endParaRPr lang="en-US"/>
          </a:p>
        </p:txBody>
      </p:sp>
    </p:spTree>
    <p:extLst>
      <p:ext uri="{BB962C8B-B14F-4D97-AF65-F5344CB8AC3E}">
        <p14:creationId xmlns:p14="http://schemas.microsoft.com/office/powerpoint/2010/main" val="234433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61119C3-2D3A-D44F-8A94-02150682CDBD}" type="datetimeFigureOut">
              <a:rPr lang="en-US" smtClean="0"/>
              <a:pPr/>
              <a:t>5/30/19</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78BB393-29C9-4448-96C4-0DA85A6FFB62}" type="slidenum">
              <a:rPr lang="en-US" smtClean="0"/>
              <a:pPr/>
              <a:t>‹#›</a:t>
            </a:fld>
            <a:endParaRPr lang="en-US"/>
          </a:p>
        </p:txBody>
      </p:sp>
    </p:spTree>
    <p:extLst>
      <p:ext uri="{BB962C8B-B14F-4D97-AF65-F5344CB8AC3E}">
        <p14:creationId xmlns:p14="http://schemas.microsoft.com/office/powerpoint/2010/main" val="2641386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6196" fontAlgn="base">
              <a:spcBef>
                <a:spcPct val="0"/>
              </a:spcBef>
              <a:spcAft>
                <a:spcPct val="0"/>
              </a:spcAft>
              <a:defRPr/>
            </a:pPr>
            <a:fld id="{F6430095-C63B-4218-B85F-DEFDD5F2AA56}" type="slidenum">
              <a:rPr lang="en-US">
                <a:ea typeface="ＭＳ Ｐゴシック"/>
                <a:cs typeface="ＭＳ Ｐゴシック"/>
              </a:rPr>
              <a:pPr defTabSz="926196" fontAlgn="base">
                <a:spcBef>
                  <a:spcPct val="0"/>
                </a:spcBef>
                <a:spcAft>
                  <a:spcPct val="0"/>
                </a:spcAft>
                <a:defRPr/>
              </a:pPr>
              <a:t>1</a:t>
            </a:fld>
            <a:endParaRPr lang="en-US" dirty="0">
              <a:ea typeface="ＭＳ Ｐゴシック"/>
              <a:cs typeface="ＭＳ Ｐゴシック"/>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9045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Private Investment + Operations &amp; Maintenance:</a:t>
            </a:r>
            <a:r>
              <a:rPr lang="en-US" sz="1200" b="1" kern="1200" baseline="0" dirty="0">
                <a:solidFill>
                  <a:schemeClr val="tx1"/>
                </a:solidFill>
                <a:effectLst/>
                <a:latin typeface="+mn-lt"/>
                <a:ea typeface="+mn-ea"/>
                <a:cs typeface="+mn-cs"/>
              </a:rPr>
              <a:t>  </a:t>
            </a:r>
          </a:p>
          <a:p>
            <a:endParaRPr lang="en-US" sz="1200" b="1" kern="1200" baseline="0" dirty="0">
              <a:solidFill>
                <a:schemeClr val="tx1"/>
              </a:solidFill>
              <a:effectLst/>
              <a:latin typeface="+mn-lt"/>
              <a:ea typeface="+mn-ea"/>
              <a:cs typeface="+mn-cs"/>
            </a:endParaRP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$200M investment over 20 years is comprised of near-term plus ongoing operations and maintenance as follows:</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1. </a:t>
            </a:r>
            <a:r>
              <a:rPr lang="en-US" sz="1200" b="0" kern="1200" dirty="0">
                <a:solidFill>
                  <a:schemeClr val="tx1"/>
                </a:solidFill>
                <a:effectLst/>
                <a:latin typeface="+mn-lt"/>
                <a:ea typeface="+mn-ea"/>
                <a:cs typeface="+mn-cs"/>
              </a:rPr>
              <a:t>$165M represents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private investment</a:t>
            </a:r>
            <a:r>
              <a:rPr lang="en-US" sz="1200" b="0" kern="1200" baseline="0" dirty="0">
                <a:solidFill>
                  <a:schemeClr val="tx1"/>
                </a:solidFill>
                <a:effectLst/>
                <a:latin typeface="+mn-lt"/>
                <a:ea typeface="+mn-ea"/>
                <a:cs typeface="+mn-cs"/>
              </a:rPr>
              <a:t> amount </a:t>
            </a:r>
            <a:r>
              <a:rPr lang="en-US" sz="1200" b="0" kern="1200" dirty="0">
                <a:solidFill>
                  <a:schemeClr val="tx1"/>
                </a:solidFill>
                <a:effectLst/>
                <a:latin typeface="+mn-lt"/>
                <a:ea typeface="+mn-ea"/>
                <a:cs typeface="+mn-cs"/>
              </a:rPr>
              <a:t>for a 50MW PV system over 20 Years, as follows:</a:t>
            </a:r>
          </a:p>
          <a:p>
            <a:pPr marL="171450" indent="-171450">
              <a:buFont typeface="Arial"/>
              <a:buChar char="•"/>
            </a:pPr>
            <a:r>
              <a:rPr lang="en-US" sz="1200" b="0" kern="1200" dirty="0">
                <a:solidFill>
                  <a:schemeClr val="tx1"/>
                </a:solidFill>
                <a:effectLst/>
                <a:latin typeface="+mn-lt"/>
                <a:ea typeface="+mn-ea"/>
                <a:cs typeface="+mn-cs"/>
              </a:rPr>
              <a:t>Installation &amp; Construction: $137M ($27.5M per 10 MW)</a:t>
            </a:r>
          </a:p>
          <a:p>
            <a:pPr marL="171450" indent="-171450">
              <a:buFont typeface="Arial"/>
              <a:buChar char="•"/>
            </a:pPr>
            <a:r>
              <a:rPr lang="en-US" sz="1200" b="0" kern="1200" dirty="0">
                <a:solidFill>
                  <a:schemeClr val="tx1"/>
                </a:solidFill>
                <a:effectLst/>
                <a:latin typeface="+mn-lt"/>
                <a:ea typeface="+mn-ea"/>
                <a:cs typeface="+mn-cs"/>
              </a:rPr>
              <a:t>Dynamic</a:t>
            </a:r>
            <a:r>
              <a:rPr lang="en-US" sz="1200" b="0" kern="1200" baseline="0" dirty="0">
                <a:solidFill>
                  <a:schemeClr val="tx1"/>
                </a:solidFill>
                <a:effectLst/>
                <a:latin typeface="+mn-lt"/>
                <a:ea typeface="+mn-ea"/>
                <a:cs typeface="+mn-cs"/>
              </a:rPr>
              <a:t> Grid Solutions @ 20% = $27,500</a:t>
            </a:r>
          </a:p>
          <a:p>
            <a:pPr marL="171450" indent="-171450">
              <a:buFont typeface="Arial"/>
              <a:buChar char="•"/>
            </a:pPr>
            <a:r>
              <a:rPr lang="en-US" sz="1200" b="0" kern="1200" baseline="0" dirty="0">
                <a:solidFill>
                  <a:schemeClr val="tx1"/>
                </a:solidFill>
                <a:effectLst/>
                <a:latin typeface="+mn-lt"/>
                <a:ea typeface="+mn-ea"/>
                <a:cs typeface="+mn-cs"/>
              </a:rPr>
              <a:t>Total = $165K</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228600" indent="-228600">
              <a:buAutoNum type="arabicPeriod" startAt="2"/>
            </a:pPr>
            <a:r>
              <a:rPr lang="en-US" sz="1200" b="0" kern="1200" dirty="0">
                <a:solidFill>
                  <a:schemeClr val="tx1"/>
                </a:solidFill>
                <a:effectLst/>
                <a:latin typeface="+mn-lt"/>
                <a:ea typeface="+mn-ea"/>
                <a:cs typeface="+mn-cs"/>
              </a:rPr>
              <a:t>O&amp;M:  $35M</a:t>
            </a:r>
            <a:r>
              <a:rPr lang="en-US" sz="1200" b="0" kern="1200" baseline="0" dirty="0">
                <a:solidFill>
                  <a:schemeClr val="tx1"/>
                </a:solidFill>
                <a:effectLst/>
                <a:latin typeface="+mn-lt"/>
                <a:ea typeface="+mn-ea"/>
                <a:cs typeface="+mn-cs"/>
              </a:rPr>
              <a:t> represents the O&amp;M costs for a 50MW PV system over 20 years, as follows:</a:t>
            </a:r>
            <a:endParaRPr lang="en-US" sz="1200" b="0" kern="1200" dirty="0">
              <a:solidFill>
                <a:schemeClr val="tx1"/>
              </a:solidFill>
              <a:effectLst/>
              <a:latin typeface="+mn-lt"/>
              <a:ea typeface="+mn-ea"/>
              <a:cs typeface="+mn-cs"/>
            </a:endParaRPr>
          </a:p>
          <a:p>
            <a:pPr marL="171450" indent="-171450">
              <a:buFont typeface="Arial"/>
              <a:buChar char="•"/>
            </a:pPr>
            <a:r>
              <a:rPr lang="en-US" sz="1200" b="0" kern="1200" dirty="0">
                <a:solidFill>
                  <a:schemeClr val="tx1"/>
                </a:solidFill>
                <a:effectLst/>
                <a:latin typeface="+mn-lt"/>
                <a:ea typeface="+mn-ea"/>
                <a:cs typeface="+mn-cs"/>
              </a:rPr>
              <a:t>O&amp;M </a:t>
            </a:r>
            <a:r>
              <a:rPr lang="en-US" sz="1200" b="0" kern="1200" baseline="0" dirty="0">
                <a:solidFill>
                  <a:schemeClr val="tx1"/>
                </a:solidFill>
                <a:effectLst/>
                <a:latin typeface="+mn-lt"/>
                <a:ea typeface="+mn-ea"/>
                <a:cs typeface="+mn-cs"/>
              </a:rPr>
              <a:t>adds $1.48M annually, or $29.7M over 20 years</a:t>
            </a:r>
          </a:p>
          <a:p>
            <a:pPr marL="171450" indent="-171450">
              <a:buFont typeface="Arial"/>
              <a:buChar char="•"/>
            </a:pPr>
            <a:r>
              <a:rPr lang="en-US" sz="1200" b="0" kern="1200" baseline="0" dirty="0">
                <a:solidFill>
                  <a:schemeClr val="tx1"/>
                </a:solidFill>
                <a:effectLst/>
                <a:latin typeface="+mn-lt"/>
                <a:ea typeface="+mn-ea"/>
                <a:cs typeface="+mn-cs"/>
              </a:rPr>
              <a:t>plus 20% or $5.9M for Dynamic Grid Solutions</a:t>
            </a:r>
          </a:p>
          <a:p>
            <a:pPr marL="171450" indent="-171450">
              <a:buFont typeface="Arial"/>
              <a:buChar char="•"/>
            </a:pPr>
            <a:r>
              <a:rPr lang="en-US" sz="1200" b="0" kern="1200" baseline="0" dirty="0">
                <a:solidFill>
                  <a:schemeClr val="tx1"/>
                </a:solidFill>
                <a:effectLst/>
                <a:latin typeface="+mn-lt"/>
                <a:ea typeface="+mn-ea"/>
                <a:cs typeface="+mn-cs"/>
              </a:rPr>
              <a:t>Total = $35.6M over 20 years.</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Local Employment and Economic Impact: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 to MTA – Metropolitan</a:t>
            </a:r>
            <a:r>
              <a:rPr lang="en-US" sz="1200" kern="1200" baseline="0" dirty="0">
                <a:solidFill>
                  <a:schemeClr val="tx1"/>
                </a:solidFill>
                <a:effectLst/>
                <a:latin typeface="+mn-lt"/>
                <a:ea typeface="+mn-ea"/>
                <a:cs typeface="+mn-cs"/>
              </a:rPr>
              <a:t> Region.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Refers to PV installed in San Francisco at an average installed cost of $2.75/W(dc) (before taxes and incentives).</a:t>
            </a:r>
          </a:p>
          <a:p>
            <a:r>
              <a:rPr lang="en-U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Local economic output is calculated as the value of expenditures on goods and services resulting from the project and captured within the study area, and excludes expenditures outside the region, such as to module manufacturers. During operating years local economic output is comprised of payments made </a:t>
            </a:r>
            <a:r>
              <a:rPr lang="en-US" sz="1200" u="sng" kern="1200" dirty="0">
                <a:solidFill>
                  <a:schemeClr val="tx1"/>
                </a:solidFill>
                <a:effectLst/>
                <a:latin typeface="+mn-lt"/>
                <a:ea typeface="+mn-ea"/>
                <a:cs typeface="+mn-cs"/>
              </a:rPr>
              <a:t>by</a:t>
            </a:r>
            <a:r>
              <a:rPr lang="en-US" sz="1200" kern="1200" dirty="0">
                <a:solidFill>
                  <a:schemeClr val="tx1"/>
                </a:solidFill>
                <a:effectLst/>
                <a:latin typeface="+mn-lt"/>
                <a:ea typeface="+mn-ea"/>
                <a:cs typeface="+mn-cs"/>
              </a:rPr>
              <a:t> project owners, including the portion of project debt payments made to lenders located within the local analysis area. Payments including incentives, refunds, or revenues </a:t>
            </a:r>
            <a:r>
              <a:rPr lang="en-US" sz="1200" u="sng" kern="1200" dirty="0">
                <a:solidFill>
                  <a:schemeClr val="tx1"/>
                </a:solidFill>
                <a:effectLst/>
                <a:latin typeface="+mn-lt"/>
                <a:ea typeface="+mn-ea"/>
                <a:cs typeface="+mn-cs"/>
              </a:rPr>
              <a:t>to</a:t>
            </a:r>
            <a:r>
              <a:rPr lang="en-US" sz="1200" kern="1200" dirty="0">
                <a:solidFill>
                  <a:schemeClr val="tx1"/>
                </a:solidFill>
                <a:effectLst/>
                <a:latin typeface="+mn-lt"/>
                <a:ea typeface="+mn-ea"/>
                <a:cs typeface="+mn-cs"/>
              </a:rPr>
              <a:t> project owners from the sale of energy produced by installed facilities are not included.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Economic activity in input-output models is assessed in three categories:</a:t>
            </a:r>
          </a:p>
          <a:p>
            <a:pPr marL="171450" indent="-171450">
              <a:buFont typeface="Arial"/>
              <a:buChar char="•"/>
            </a:pPr>
            <a:r>
              <a:rPr lang="en-US" sz="1200" kern="1200" dirty="0">
                <a:solidFill>
                  <a:schemeClr val="tx1"/>
                </a:solidFill>
                <a:latin typeface="+mn-lt"/>
                <a:ea typeface="+mn-ea"/>
                <a:cs typeface="+mn-cs"/>
              </a:rPr>
              <a:t>Salaries and wages for the project on-site labor and direct professional services    </a:t>
            </a:r>
          </a:p>
          <a:p>
            <a:pPr marL="171450" indent="-171450">
              <a:buFont typeface="Arial"/>
              <a:buChar char="•"/>
            </a:pPr>
            <a:r>
              <a:rPr lang="en-US" sz="1200" kern="1200" dirty="0">
                <a:solidFill>
                  <a:schemeClr val="tx1"/>
                </a:solidFill>
                <a:latin typeface="+mn-lt"/>
                <a:ea typeface="+mn-ea"/>
                <a:cs typeface="+mn-cs"/>
              </a:rPr>
              <a:t>Local supply chain revenue related to materials acquisition, manufacture and services, including the local share of revenues from project financing and investment</a:t>
            </a:r>
          </a:p>
          <a:p>
            <a:pPr marL="171450" indent="-171450">
              <a:buFont typeface="Arial"/>
              <a:buChar char="•"/>
            </a:pPr>
            <a:r>
              <a:rPr lang="en-US" sz="1200" kern="1200" dirty="0">
                <a:solidFill>
                  <a:schemeClr val="tx1"/>
                </a:solidFill>
                <a:latin typeface="+mn-lt"/>
                <a:ea typeface="+mn-ea"/>
                <a:cs typeface="+mn-cs"/>
              </a:rPr>
              <a:t>Induced impacts in the local economy that result from workers salaries and wages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model’s “output” is the sum of the above three categories for construction and for operations. State-specific multipliers and personal spending patterns are used to derive the results.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Near-term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Job years of regional local employment from construction and installation.  Ongoing job years in operation and maintenance over 25 years of operation.</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Local wages in construction &amp; installation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SF successor RDA estimates that 50% of the jobs and economic output will be captured within the boundaries</a:t>
            </a:r>
            <a:r>
              <a:rPr lang="en-US" sz="1200" kern="1200" baseline="0" dirty="0">
                <a:solidFill>
                  <a:schemeClr val="tx1"/>
                </a:solidFill>
                <a:effectLst/>
                <a:latin typeface="+mn-lt"/>
                <a:ea typeface="+mn-ea"/>
                <a:cs typeface="+mn-cs"/>
              </a:rPr>
              <a:t> of the city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Equipment and material sales will generate tax revenue as indicated.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NREL's JEDI models classify the first category of results—on-site labor and professional services results—as dollars spent on labor from companies engaged in development and on-site construction and operation of power generation and distribution. These results include labor only—no materials. </a:t>
            </a:r>
          </a:p>
          <a:p>
            <a:endParaRPr lang="en-US" sz="1200" b="1"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Econ impact</a:t>
            </a:r>
            <a:r>
              <a:rPr lang="en-US" dirty="0"/>
              <a:t> </a:t>
            </a:r>
          </a:p>
          <a:p>
            <a:pPr marL="171450" indent="-171450">
              <a:buFontTx/>
              <a:buChar char="•"/>
            </a:pPr>
            <a:r>
              <a:rPr lang="en-US" sz="1200" b="0" i="0" u="none" strike="noStrike" kern="1200" dirty="0">
                <a:solidFill>
                  <a:schemeClr val="tx1"/>
                </a:solidFill>
                <a:effectLst/>
                <a:latin typeface="+mn-lt"/>
                <a:ea typeface="+mn-ea"/>
                <a:cs typeface="+mn-cs"/>
              </a:rPr>
              <a:t>NREL JEDI model version PV 10.17.11</a:t>
            </a:r>
            <a:r>
              <a:rPr lang="en-US" dirty="0"/>
              <a:t> </a:t>
            </a:r>
          </a:p>
          <a:p>
            <a:pPr marL="171450" indent="-171450">
              <a:buFontTx/>
              <a:buChar char="•"/>
            </a:pPr>
            <a:r>
              <a:rPr lang="en-US" sz="1200" b="0" i="0" u="none" strike="noStrike" kern="1200" dirty="0">
                <a:solidFill>
                  <a:schemeClr val="tx1"/>
                </a:solidFill>
                <a:effectLst/>
                <a:latin typeface="+mn-lt"/>
                <a:ea typeface="+mn-ea"/>
                <a:cs typeface="+mn-cs"/>
              </a:rPr>
              <a:t>NREL JEDI Scenario model PVS 4.5.13</a:t>
            </a:r>
            <a:r>
              <a:rPr lang="en-US" dirty="0"/>
              <a:t> </a:t>
            </a:r>
          </a:p>
          <a:p>
            <a:pPr marL="171450" indent="-171450">
              <a:buFontTx/>
              <a:buChar char="•"/>
            </a:pPr>
            <a:endParaRPr lang="en-US" sz="1200" b="0" i="0" u="none" strike="noStrike" kern="1200" dirty="0">
              <a:solidFill>
                <a:schemeClr val="tx1"/>
              </a:solidFill>
              <a:effectLst/>
              <a:latin typeface="+mn-lt"/>
              <a:ea typeface="+mn-ea"/>
              <a:cs typeface="+mn-cs"/>
            </a:endParaRPr>
          </a:p>
          <a:p>
            <a:pPr marL="0" indent="0">
              <a:buFontTx/>
              <a:buNone/>
            </a:pPr>
            <a:r>
              <a:rPr lang="en-US" sz="1200" b="0" i="0" u="none" strike="noStrike" kern="1200" dirty="0">
                <a:solidFill>
                  <a:schemeClr val="tx1"/>
                </a:solidFill>
                <a:effectLst/>
                <a:latin typeface="+mn-lt"/>
                <a:ea typeface="+mn-ea"/>
                <a:cs typeface="+mn-cs"/>
              </a:rPr>
              <a:t>PV PPA pricing </a:t>
            </a:r>
          </a:p>
          <a:p>
            <a:pPr marL="171450" indent="-171450">
              <a:buFontTx/>
              <a:buChar char="•"/>
            </a:pPr>
            <a:r>
              <a:rPr lang="en-US" sz="1200" b="0" i="0" u="none" strike="noStrike" kern="1200" dirty="0">
                <a:solidFill>
                  <a:schemeClr val="tx1"/>
                </a:solidFill>
                <a:effectLst/>
                <a:latin typeface="+mn-lt"/>
                <a:ea typeface="+mn-ea"/>
                <a:cs typeface="+mn-cs"/>
              </a:rPr>
              <a:t>NREL System Advisor Model (SAM) v. 2013.9.20</a:t>
            </a:r>
            <a:r>
              <a:rPr lang="en-US" dirty="0"/>
              <a:t> </a:t>
            </a:r>
          </a:p>
          <a:p>
            <a:pPr marL="171450" indent="-171450">
              <a:buFontTx/>
              <a:buChar char="•"/>
            </a:pPr>
            <a:r>
              <a:rPr lang="en-US" sz="1200" b="0" i="0" u="none" strike="noStrike" kern="1200" dirty="0">
                <a:solidFill>
                  <a:schemeClr val="tx1"/>
                </a:solidFill>
                <a:effectLst/>
                <a:latin typeface="+mn-lt"/>
                <a:ea typeface="+mn-ea"/>
                <a:cs typeface="+mn-cs"/>
              </a:rPr>
              <a:t>CEC Cost of Generation Model v.2</a:t>
            </a:r>
            <a:r>
              <a:rPr lang="en-US" dirty="0"/>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8BB393-29C9-4448-96C4-0DA85A6FFB62}" type="slidenum">
              <a:rPr lang="en-US" smtClean="0"/>
              <a:pPr/>
              <a:t>13</a:t>
            </a:fld>
            <a:endParaRPr lang="en-US"/>
          </a:p>
        </p:txBody>
      </p:sp>
    </p:spTree>
    <p:extLst>
      <p:ext uri="{BB962C8B-B14F-4D97-AF65-F5344CB8AC3E}">
        <p14:creationId xmlns:p14="http://schemas.microsoft.com/office/powerpoint/2010/main" val="832509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Private Investment + Operations &amp; Maintenance:</a:t>
            </a:r>
            <a:r>
              <a:rPr lang="en-US" sz="1200" b="1" kern="1200" baseline="0" dirty="0">
                <a:solidFill>
                  <a:schemeClr val="tx1"/>
                </a:solidFill>
                <a:effectLst/>
                <a:latin typeface="+mn-lt"/>
                <a:ea typeface="+mn-ea"/>
                <a:cs typeface="+mn-cs"/>
              </a:rPr>
              <a:t>  </a:t>
            </a:r>
          </a:p>
          <a:p>
            <a:endParaRPr lang="en-US" sz="1200" b="1" kern="1200" baseline="0" dirty="0">
              <a:solidFill>
                <a:schemeClr val="tx1"/>
              </a:solidFill>
              <a:effectLst/>
              <a:latin typeface="+mn-lt"/>
              <a:ea typeface="+mn-ea"/>
              <a:cs typeface="+mn-cs"/>
            </a:endParaRP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$200M investment over 20 years is comprised of near-term plus ongoing operations and maintenance as follows:</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1. </a:t>
            </a:r>
            <a:r>
              <a:rPr lang="en-US" sz="1200" b="0" kern="1200" dirty="0">
                <a:solidFill>
                  <a:schemeClr val="tx1"/>
                </a:solidFill>
                <a:effectLst/>
                <a:latin typeface="+mn-lt"/>
                <a:ea typeface="+mn-ea"/>
                <a:cs typeface="+mn-cs"/>
              </a:rPr>
              <a:t>$165M represents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the private investment</a:t>
            </a:r>
            <a:r>
              <a:rPr lang="en-US" sz="1200" b="0" kern="1200" baseline="0" dirty="0">
                <a:solidFill>
                  <a:schemeClr val="tx1"/>
                </a:solidFill>
                <a:effectLst/>
                <a:latin typeface="+mn-lt"/>
                <a:ea typeface="+mn-ea"/>
                <a:cs typeface="+mn-cs"/>
              </a:rPr>
              <a:t> amount </a:t>
            </a:r>
            <a:r>
              <a:rPr lang="en-US" sz="1200" b="0" kern="1200" dirty="0">
                <a:solidFill>
                  <a:schemeClr val="tx1"/>
                </a:solidFill>
                <a:effectLst/>
                <a:latin typeface="+mn-lt"/>
                <a:ea typeface="+mn-ea"/>
                <a:cs typeface="+mn-cs"/>
              </a:rPr>
              <a:t>for a 50MW PV system over 20 Years, as follows:</a:t>
            </a:r>
          </a:p>
          <a:p>
            <a:pPr marL="171450" indent="-171450">
              <a:buFont typeface="Arial"/>
              <a:buChar char="•"/>
            </a:pPr>
            <a:r>
              <a:rPr lang="en-US" sz="1200" b="0" kern="1200" dirty="0">
                <a:solidFill>
                  <a:schemeClr val="tx1"/>
                </a:solidFill>
                <a:effectLst/>
                <a:latin typeface="+mn-lt"/>
                <a:ea typeface="+mn-ea"/>
                <a:cs typeface="+mn-cs"/>
              </a:rPr>
              <a:t>Installation &amp; Construction: $137M ($27.5M per 10 MW)</a:t>
            </a:r>
          </a:p>
          <a:p>
            <a:pPr marL="171450" indent="-171450">
              <a:buFont typeface="Arial"/>
              <a:buChar char="•"/>
            </a:pPr>
            <a:r>
              <a:rPr lang="en-US" sz="1200" b="0" kern="1200" dirty="0">
                <a:solidFill>
                  <a:schemeClr val="tx1"/>
                </a:solidFill>
                <a:effectLst/>
                <a:latin typeface="+mn-lt"/>
                <a:ea typeface="+mn-ea"/>
                <a:cs typeface="+mn-cs"/>
              </a:rPr>
              <a:t>Dynamic</a:t>
            </a:r>
            <a:r>
              <a:rPr lang="en-US" sz="1200" b="0" kern="1200" baseline="0" dirty="0">
                <a:solidFill>
                  <a:schemeClr val="tx1"/>
                </a:solidFill>
                <a:effectLst/>
                <a:latin typeface="+mn-lt"/>
                <a:ea typeface="+mn-ea"/>
                <a:cs typeface="+mn-cs"/>
              </a:rPr>
              <a:t> Grid Solutions @ 20% = $27,500</a:t>
            </a:r>
          </a:p>
          <a:p>
            <a:pPr marL="171450" indent="-171450">
              <a:buFont typeface="Arial"/>
              <a:buChar char="•"/>
            </a:pPr>
            <a:r>
              <a:rPr lang="en-US" sz="1200" b="0" kern="1200" baseline="0" dirty="0">
                <a:solidFill>
                  <a:schemeClr val="tx1"/>
                </a:solidFill>
                <a:effectLst/>
                <a:latin typeface="+mn-lt"/>
                <a:ea typeface="+mn-ea"/>
                <a:cs typeface="+mn-cs"/>
              </a:rPr>
              <a:t>Total = $165K</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228600" indent="-228600">
              <a:buAutoNum type="arabicPeriod" startAt="2"/>
            </a:pPr>
            <a:r>
              <a:rPr lang="en-US" sz="1200" b="0" kern="1200" dirty="0">
                <a:solidFill>
                  <a:schemeClr val="tx1"/>
                </a:solidFill>
                <a:effectLst/>
                <a:latin typeface="+mn-lt"/>
                <a:ea typeface="+mn-ea"/>
                <a:cs typeface="+mn-cs"/>
              </a:rPr>
              <a:t>O&amp;M:  $35M</a:t>
            </a:r>
            <a:r>
              <a:rPr lang="en-US" sz="1200" b="0" kern="1200" baseline="0" dirty="0">
                <a:solidFill>
                  <a:schemeClr val="tx1"/>
                </a:solidFill>
                <a:effectLst/>
                <a:latin typeface="+mn-lt"/>
                <a:ea typeface="+mn-ea"/>
                <a:cs typeface="+mn-cs"/>
              </a:rPr>
              <a:t> represents the O&amp;M costs for a 50MW PV system over 20 years, as follows:</a:t>
            </a:r>
            <a:endParaRPr lang="en-US" sz="1200" b="0" kern="1200" dirty="0">
              <a:solidFill>
                <a:schemeClr val="tx1"/>
              </a:solidFill>
              <a:effectLst/>
              <a:latin typeface="+mn-lt"/>
              <a:ea typeface="+mn-ea"/>
              <a:cs typeface="+mn-cs"/>
            </a:endParaRPr>
          </a:p>
          <a:p>
            <a:pPr marL="171450" indent="-171450">
              <a:buFont typeface="Arial"/>
              <a:buChar char="•"/>
            </a:pPr>
            <a:r>
              <a:rPr lang="en-US" sz="1200" b="0" kern="1200" dirty="0">
                <a:solidFill>
                  <a:schemeClr val="tx1"/>
                </a:solidFill>
                <a:effectLst/>
                <a:latin typeface="+mn-lt"/>
                <a:ea typeface="+mn-ea"/>
                <a:cs typeface="+mn-cs"/>
              </a:rPr>
              <a:t>O&amp;M </a:t>
            </a:r>
            <a:r>
              <a:rPr lang="en-US" sz="1200" b="0" kern="1200" baseline="0" dirty="0">
                <a:solidFill>
                  <a:schemeClr val="tx1"/>
                </a:solidFill>
                <a:effectLst/>
                <a:latin typeface="+mn-lt"/>
                <a:ea typeface="+mn-ea"/>
                <a:cs typeface="+mn-cs"/>
              </a:rPr>
              <a:t>adds $1.48M annually, or $29.7M over 20 years</a:t>
            </a:r>
          </a:p>
          <a:p>
            <a:pPr marL="171450" indent="-171450">
              <a:buFont typeface="Arial"/>
              <a:buChar char="•"/>
            </a:pPr>
            <a:r>
              <a:rPr lang="en-US" sz="1200" b="0" kern="1200" baseline="0" dirty="0">
                <a:solidFill>
                  <a:schemeClr val="tx1"/>
                </a:solidFill>
                <a:effectLst/>
                <a:latin typeface="+mn-lt"/>
                <a:ea typeface="+mn-ea"/>
                <a:cs typeface="+mn-cs"/>
              </a:rPr>
              <a:t>plus 20% or $5.9M for Dynamic Grid Solutions</a:t>
            </a:r>
          </a:p>
          <a:p>
            <a:pPr marL="171450" indent="-171450">
              <a:buFont typeface="Arial"/>
              <a:buChar char="•"/>
            </a:pPr>
            <a:r>
              <a:rPr lang="en-US" sz="1200" b="0" kern="1200" baseline="0" dirty="0">
                <a:solidFill>
                  <a:schemeClr val="tx1"/>
                </a:solidFill>
                <a:effectLst/>
                <a:latin typeface="+mn-lt"/>
                <a:ea typeface="+mn-ea"/>
                <a:cs typeface="+mn-cs"/>
              </a:rPr>
              <a:t>Total = $35.6M over 20 years.</a:t>
            </a:r>
            <a:endParaRPr lang="en-US" sz="1200" b="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Local Employment and Economic Impact: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Specific to MTA – Metropolitan</a:t>
            </a:r>
            <a:r>
              <a:rPr lang="en-US" sz="1200" kern="1200" baseline="0" dirty="0">
                <a:solidFill>
                  <a:schemeClr val="tx1"/>
                </a:solidFill>
                <a:effectLst/>
                <a:latin typeface="+mn-lt"/>
                <a:ea typeface="+mn-ea"/>
                <a:cs typeface="+mn-cs"/>
              </a:rPr>
              <a:t> Region.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Refers to PV installed in San Francisco at an average installed cost of $2.75/W(dc) (before taxes and incentives).</a:t>
            </a:r>
          </a:p>
          <a:p>
            <a:r>
              <a:rPr lang="en-U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Local economic output is calculated as the value of expenditures on goods and services resulting from the project and captured within the study area, and excludes expenditures outside the region, such as to module manufacturers. During operating years local economic output is comprised of payments made </a:t>
            </a:r>
            <a:r>
              <a:rPr lang="en-US" sz="1200" u="sng" kern="1200" dirty="0">
                <a:solidFill>
                  <a:schemeClr val="tx1"/>
                </a:solidFill>
                <a:effectLst/>
                <a:latin typeface="+mn-lt"/>
                <a:ea typeface="+mn-ea"/>
                <a:cs typeface="+mn-cs"/>
              </a:rPr>
              <a:t>by</a:t>
            </a:r>
            <a:r>
              <a:rPr lang="en-US" sz="1200" kern="1200" dirty="0">
                <a:solidFill>
                  <a:schemeClr val="tx1"/>
                </a:solidFill>
                <a:effectLst/>
                <a:latin typeface="+mn-lt"/>
                <a:ea typeface="+mn-ea"/>
                <a:cs typeface="+mn-cs"/>
              </a:rPr>
              <a:t> project owners, including the portion of project debt payments made to lenders located within the local analysis area. Payments including incentives, refunds, or revenues </a:t>
            </a:r>
            <a:r>
              <a:rPr lang="en-US" sz="1200" u="sng" kern="1200" dirty="0">
                <a:solidFill>
                  <a:schemeClr val="tx1"/>
                </a:solidFill>
                <a:effectLst/>
                <a:latin typeface="+mn-lt"/>
                <a:ea typeface="+mn-ea"/>
                <a:cs typeface="+mn-cs"/>
              </a:rPr>
              <a:t>to</a:t>
            </a:r>
            <a:r>
              <a:rPr lang="en-US" sz="1200" kern="1200" dirty="0">
                <a:solidFill>
                  <a:schemeClr val="tx1"/>
                </a:solidFill>
                <a:effectLst/>
                <a:latin typeface="+mn-lt"/>
                <a:ea typeface="+mn-ea"/>
                <a:cs typeface="+mn-cs"/>
              </a:rPr>
              <a:t> project owners from the sale of energy produced by installed facilities are not included.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Economic activity in input-output models is assessed in three categories:</a:t>
            </a:r>
          </a:p>
          <a:p>
            <a:pPr marL="171450" indent="-171450">
              <a:buFont typeface="Arial"/>
              <a:buChar char="•"/>
            </a:pPr>
            <a:r>
              <a:rPr lang="en-US" sz="1200" kern="1200" dirty="0">
                <a:solidFill>
                  <a:schemeClr val="tx1"/>
                </a:solidFill>
                <a:latin typeface="+mn-lt"/>
                <a:ea typeface="+mn-ea"/>
                <a:cs typeface="+mn-cs"/>
              </a:rPr>
              <a:t>Salaries and wages for the project on-site labor and direct professional services    </a:t>
            </a:r>
          </a:p>
          <a:p>
            <a:pPr marL="171450" indent="-171450">
              <a:buFont typeface="Arial"/>
              <a:buChar char="•"/>
            </a:pPr>
            <a:r>
              <a:rPr lang="en-US" sz="1200" kern="1200" dirty="0">
                <a:solidFill>
                  <a:schemeClr val="tx1"/>
                </a:solidFill>
                <a:latin typeface="+mn-lt"/>
                <a:ea typeface="+mn-ea"/>
                <a:cs typeface="+mn-cs"/>
              </a:rPr>
              <a:t>Local supply chain revenue related to materials acquisition, manufacture and services, including the local share of revenues from project financing and investment</a:t>
            </a:r>
          </a:p>
          <a:p>
            <a:pPr marL="171450" indent="-171450">
              <a:buFont typeface="Arial"/>
              <a:buChar char="•"/>
            </a:pPr>
            <a:r>
              <a:rPr lang="en-US" sz="1200" kern="1200" dirty="0">
                <a:solidFill>
                  <a:schemeClr val="tx1"/>
                </a:solidFill>
                <a:latin typeface="+mn-lt"/>
                <a:ea typeface="+mn-ea"/>
                <a:cs typeface="+mn-cs"/>
              </a:rPr>
              <a:t>Induced impacts in the local economy that result from workers salaries and wages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model’s “output” is the sum of the above three categories for construction and for operations. State-specific multipliers and personal spending patterns are used to derive the results.</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Near-term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Job years of regional local employment from construction and installation.  Ongoing job years in operation and maintenance over 25 years of operation.</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Local wages in construction &amp; installation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SF successor RDA estimates that 50% of the jobs and economic output will be captured within the boundaries</a:t>
            </a:r>
            <a:r>
              <a:rPr lang="en-US" sz="1200" kern="1200" baseline="0" dirty="0">
                <a:solidFill>
                  <a:schemeClr val="tx1"/>
                </a:solidFill>
                <a:effectLst/>
                <a:latin typeface="+mn-lt"/>
                <a:ea typeface="+mn-ea"/>
                <a:cs typeface="+mn-cs"/>
              </a:rPr>
              <a:t> of the city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Equipment and material sales will generate tax revenue as indicated.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NREL's JEDI models classify the first category of results—on-site labor and professional services results—as dollars spent on labor from companies engaged in development and on-site construction and operation of power generation and distribution. These results include labor only—no materials. </a:t>
            </a:r>
          </a:p>
          <a:p>
            <a:endParaRPr lang="en-US" sz="1200" b="1"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Econ impact</a:t>
            </a:r>
            <a:r>
              <a:rPr lang="en-US" dirty="0"/>
              <a:t> </a:t>
            </a:r>
          </a:p>
          <a:p>
            <a:pPr marL="171450" indent="-171450">
              <a:buFontTx/>
              <a:buChar char="•"/>
            </a:pPr>
            <a:r>
              <a:rPr lang="en-US" sz="1200" b="0" i="0" u="none" strike="noStrike" kern="1200" dirty="0">
                <a:solidFill>
                  <a:schemeClr val="tx1"/>
                </a:solidFill>
                <a:effectLst/>
                <a:latin typeface="+mn-lt"/>
                <a:ea typeface="+mn-ea"/>
                <a:cs typeface="+mn-cs"/>
              </a:rPr>
              <a:t>NREL JEDI model version PV 10.17.11</a:t>
            </a:r>
            <a:r>
              <a:rPr lang="en-US" dirty="0"/>
              <a:t> </a:t>
            </a:r>
          </a:p>
          <a:p>
            <a:pPr marL="171450" indent="-171450">
              <a:buFontTx/>
              <a:buChar char="•"/>
            </a:pPr>
            <a:r>
              <a:rPr lang="en-US" sz="1200" b="0" i="0" u="none" strike="noStrike" kern="1200" dirty="0">
                <a:solidFill>
                  <a:schemeClr val="tx1"/>
                </a:solidFill>
                <a:effectLst/>
                <a:latin typeface="+mn-lt"/>
                <a:ea typeface="+mn-ea"/>
                <a:cs typeface="+mn-cs"/>
              </a:rPr>
              <a:t>NREL JEDI Scenario model PVS 4.5.13</a:t>
            </a:r>
            <a:r>
              <a:rPr lang="en-US" dirty="0"/>
              <a:t> </a:t>
            </a:r>
          </a:p>
          <a:p>
            <a:pPr marL="171450" indent="-171450">
              <a:buFontTx/>
              <a:buChar char="•"/>
            </a:pPr>
            <a:endParaRPr lang="en-US" sz="1200" b="0" i="0" u="none" strike="noStrike" kern="1200" dirty="0">
              <a:solidFill>
                <a:schemeClr val="tx1"/>
              </a:solidFill>
              <a:effectLst/>
              <a:latin typeface="+mn-lt"/>
              <a:ea typeface="+mn-ea"/>
              <a:cs typeface="+mn-cs"/>
            </a:endParaRPr>
          </a:p>
          <a:p>
            <a:pPr marL="0" indent="0">
              <a:buFontTx/>
              <a:buNone/>
            </a:pPr>
            <a:r>
              <a:rPr lang="en-US" sz="1200" b="0" i="0" u="none" strike="noStrike" kern="1200" dirty="0">
                <a:solidFill>
                  <a:schemeClr val="tx1"/>
                </a:solidFill>
                <a:effectLst/>
                <a:latin typeface="+mn-lt"/>
                <a:ea typeface="+mn-ea"/>
                <a:cs typeface="+mn-cs"/>
              </a:rPr>
              <a:t>PV PPA pricing </a:t>
            </a:r>
          </a:p>
          <a:p>
            <a:pPr marL="171450" indent="-171450">
              <a:buFontTx/>
              <a:buChar char="•"/>
            </a:pPr>
            <a:r>
              <a:rPr lang="en-US" sz="1200" b="0" i="0" u="none" strike="noStrike" kern="1200" dirty="0">
                <a:solidFill>
                  <a:schemeClr val="tx1"/>
                </a:solidFill>
                <a:effectLst/>
                <a:latin typeface="+mn-lt"/>
                <a:ea typeface="+mn-ea"/>
                <a:cs typeface="+mn-cs"/>
              </a:rPr>
              <a:t>NREL System Advisor Model (SAM) v. 2013.9.20</a:t>
            </a:r>
            <a:r>
              <a:rPr lang="en-US" dirty="0"/>
              <a:t> </a:t>
            </a:r>
          </a:p>
          <a:p>
            <a:pPr marL="171450" indent="-171450">
              <a:buFontTx/>
              <a:buChar char="•"/>
            </a:pPr>
            <a:r>
              <a:rPr lang="en-US" sz="1200" b="0" i="0" u="none" strike="noStrike" kern="1200" dirty="0">
                <a:solidFill>
                  <a:schemeClr val="tx1"/>
                </a:solidFill>
                <a:effectLst/>
                <a:latin typeface="+mn-lt"/>
                <a:ea typeface="+mn-ea"/>
                <a:cs typeface="+mn-cs"/>
              </a:rPr>
              <a:t>CEC Cost of Generation Model v.2</a:t>
            </a:r>
            <a:r>
              <a:rPr lang="en-US" dirty="0"/>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8BB393-29C9-4448-96C4-0DA85A6FFB62}" type="slidenum">
              <a:rPr lang="en-US" smtClean="0"/>
              <a:pPr/>
              <a:t>14</a:t>
            </a:fld>
            <a:endParaRPr lang="en-US"/>
          </a:p>
        </p:txBody>
      </p:sp>
    </p:spTree>
    <p:extLst>
      <p:ext uri="{BB962C8B-B14F-4D97-AF65-F5344CB8AC3E}">
        <p14:creationId xmlns:p14="http://schemas.microsoft.com/office/powerpoint/2010/main" val="24991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defTabSz="469682">
              <a:defRPr/>
            </a:pPr>
            <a:r>
              <a:rPr lang="en-US" dirty="0"/>
              <a:t>Data</a:t>
            </a:r>
            <a:r>
              <a:rPr lang="en-US" baseline="0" dirty="0"/>
              <a:t> from: </a:t>
            </a:r>
            <a:r>
              <a:rPr lang="en-US" sz="2100" dirty="0"/>
              <a:t>(</a:t>
            </a:r>
            <a:r>
              <a:rPr lang="en-US" sz="2100" i="1" dirty="0"/>
              <a:t>Investing in Grid Modernization</a:t>
            </a:r>
            <a:r>
              <a:rPr lang="en-US" sz="2100" dirty="0"/>
              <a:t>, Perfect Power Institute, Feb 2013)</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1C8111C-4AF5-4B28-9A4F-A916583005F2}" type="slidenum">
              <a:rPr lang="en-US">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58380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98563" y="701675"/>
            <a:ext cx="4683125" cy="35115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lIns="93928" tIns="46964" rIns="93928" bIns="46964" numCol="1" anchor="t" anchorCtr="0" compatLnSpc="1">
            <a:prstTxWarp prst="textNoShape">
              <a:avLst/>
            </a:prstTxWarp>
          </a:bodyPr>
          <a:lstStyle/>
          <a:p>
            <a:pPr defTabSz="469682">
              <a:defRPr/>
            </a:pPr>
            <a:endParaRPr lang="en-US" dirty="0">
              <a:solidFill>
                <a:schemeClr val="dk1"/>
              </a:solidFill>
            </a:endParaRPr>
          </a:p>
        </p:txBody>
      </p:sp>
      <p:sp>
        <p:nvSpPr>
          <p:cNvPr id="178179" name="Slide Number Placeholder 3"/>
          <p:cNvSpPr txBox="1">
            <a:spLocks noGrp="1"/>
          </p:cNvSpPr>
          <p:nvPr/>
        </p:nvSpPr>
        <p:spPr bwMode="auto">
          <a:xfrm>
            <a:off x="4008705" y="8893296"/>
            <a:ext cx="3066733" cy="468154"/>
          </a:xfrm>
          <a:prstGeom prst="rect">
            <a:avLst/>
          </a:prstGeom>
          <a:noFill/>
          <a:ln w="9525">
            <a:noFill/>
            <a:miter lim="800000"/>
            <a:headEnd/>
            <a:tailEnd/>
          </a:ln>
        </p:spPr>
        <p:txBody>
          <a:bodyPr lIns="93928" tIns="46964" rIns="93928" bIns="46964" anchor="b"/>
          <a:lstStyle/>
          <a:p>
            <a:pPr algn="r" defTabSz="443588"/>
            <a:fld id="{FC9F9FC8-75CB-4FAF-96F5-3520E76B73B0}" type="slidenum">
              <a:rPr lang="en-US" sz="1200">
                <a:latin typeface="Calibri" pitchFamily="34" charset="0"/>
              </a:rPr>
              <a:pPr algn="r" defTabSz="443588"/>
              <a:t>4</a:t>
            </a:fld>
            <a:endParaRPr lang="en-US" sz="1200">
              <a:latin typeface="Calibri" pitchFamily="34" charset="0"/>
            </a:endParaRPr>
          </a:p>
        </p:txBody>
      </p:sp>
    </p:spTree>
    <p:extLst>
      <p:ext uri="{BB962C8B-B14F-4D97-AF65-F5344CB8AC3E}">
        <p14:creationId xmlns:p14="http://schemas.microsoft.com/office/powerpoint/2010/main" val="205254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Reactive power does not travel well.  </a:t>
            </a:r>
          </a:p>
          <a:p>
            <a:pPr marL="176131" indent="-176131">
              <a:buFont typeface="Arial"/>
              <a:buChar char="•"/>
            </a:pPr>
            <a:r>
              <a:rPr lang="en-US" dirty="0"/>
              <a:t>This chart shows that reactive power has 8-20 times higher line losses than real power.  </a:t>
            </a:r>
          </a:p>
          <a:p>
            <a:pPr marL="176131" indent="-176131">
              <a:buFont typeface="Arial"/>
              <a:buChar char="•"/>
            </a:pPr>
            <a:r>
              <a:rPr lang="en-US" dirty="0"/>
              <a:t>Also shows much higher transmission line vs. distribution line losses.</a:t>
            </a:r>
          </a:p>
          <a:p>
            <a:pPr marL="176131" indent="-176131" defTabSz="469682" eaLnBrk="0" fontAlgn="base" hangingPunct="0">
              <a:spcBef>
                <a:spcPct val="30000"/>
              </a:spcBef>
              <a:spcAft>
                <a:spcPct val="0"/>
              </a:spcAft>
              <a:buFont typeface="Arial"/>
              <a:buChar char="•"/>
              <a:defRPr/>
            </a:pPr>
            <a:r>
              <a:rPr lang="en-US" dirty="0"/>
              <a:t>When a transmission path is lost, remaining lines are heavily loaded and losses are higher.</a:t>
            </a:r>
          </a:p>
          <a:p>
            <a:endParaRPr lang="en-US" dirty="0"/>
          </a:p>
          <a:p>
            <a:r>
              <a:rPr lang="en-US" dirty="0"/>
              <a:t>Expert audience notes:	</a:t>
            </a:r>
          </a:p>
          <a:p>
            <a:pPr marL="234841" indent="-234841">
              <a:buFont typeface="Arial"/>
              <a:buChar char="•"/>
            </a:pPr>
            <a:r>
              <a:rPr lang="en-US" dirty="0"/>
              <a:t>The zero crossing of the reactive losses lines are the Surge Impedance Loading (SIL) points at which there is a balance between producing and absorbing reactive power.  </a:t>
            </a:r>
          </a:p>
          <a:p>
            <a:pPr marL="234841" indent="-234841">
              <a:buFont typeface="Arial"/>
              <a:buChar char="•"/>
            </a:pPr>
            <a:r>
              <a:rPr lang="en-US" dirty="0"/>
              <a:t>When conducting power below its SIL, the line is primarily capacitive and supplies reactive power, tending to raise system voltages (same thing capacitor banks are used for).  When the line carries more power than the SIL, it tends to absorb reactive power, lowering system voltages (same thing motor loads do). </a:t>
            </a:r>
          </a:p>
          <a:p>
            <a:pPr marL="234841" indent="-234841">
              <a:buFont typeface="Arial"/>
              <a:buChar char="•"/>
            </a:pPr>
            <a:r>
              <a:rPr lang="en-US" dirty="0"/>
              <a:t>The reactive impedances in a transmission systems are typically 8-20 times larger than real impedances, hence reactive losses are much higher, especially when lines carry higher power above the SIL.</a:t>
            </a:r>
          </a:p>
          <a:p>
            <a:pPr>
              <a:buFont typeface="Arial"/>
              <a:buNone/>
            </a:pPr>
            <a:endParaRPr lang="en-US" dirty="0">
              <a:solidFill>
                <a:srgbClr val="0000FF"/>
              </a:solidFill>
            </a:endParaRPr>
          </a:p>
          <a:p>
            <a:pPr defTabSz="469682" eaLnBrk="0" fontAlgn="base" hangingPunct="0">
              <a:spcBef>
                <a:spcPct val="30000"/>
              </a:spcBef>
              <a:spcAft>
                <a:spcPct val="0"/>
              </a:spcAft>
              <a:defRPr/>
            </a:pPr>
            <a:r>
              <a:rPr lang="en-US" dirty="0"/>
              <a:t>Source:  “Local Dynamic Reactive Power for Correction of System Voltage Problems,” Oak Ridge National Laboratory, September 2008</a:t>
            </a:r>
            <a:endParaRPr lang="en-US" dirty="0">
              <a:solidFill>
                <a:srgbClr val="0000FF"/>
              </a:solidFill>
            </a:endParaRPr>
          </a:p>
          <a:p>
            <a:pPr>
              <a:buFont typeface="Arial"/>
              <a:buNone/>
            </a:pPr>
            <a:endParaRPr lang="en-US" dirty="0">
              <a:solidFill>
                <a:srgbClr val="0000FF"/>
              </a:solidFill>
            </a:endParaRPr>
          </a:p>
        </p:txBody>
      </p:sp>
      <p:sp>
        <p:nvSpPr>
          <p:cNvPr id="4" name="Slide Number Placeholder 3"/>
          <p:cNvSpPr>
            <a:spLocks noGrp="1"/>
          </p:cNvSpPr>
          <p:nvPr>
            <p:ph type="sldNum" sz="quarter" idx="10"/>
          </p:nvPr>
        </p:nvSpPr>
        <p:spPr/>
        <p:txBody>
          <a:bodyPr/>
          <a:lstStyle/>
          <a:p>
            <a:pPr>
              <a:defRPr/>
            </a:pPr>
            <a:fld id="{91C331C7-D4C8-4D6A-8863-699C7F0C6D2B}" type="slidenum">
              <a:rPr lang="en-US" smtClean="0"/>
              <a:pPr>
                <a:defRPr/>
              </a:pPr>
              <a:t>5</a:t>
            </a:fld>
            <a:endParaRPr lang="en-US"/>
          </a:p>
        </p:txBody>
      </p:sp>
    </p:spTree>
    <p:extLst>
      <p:ext uri="{BB962C8B-B14F-4D97-AF65-F5344CB8AC3E}">
        <p14:creationId xmlns:p14="http://schemas.microsoft.com/office/powerpoint/2010/main" val="1243610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198563" y="701675"/>
            <a:ext cx="4683125" cy="3511550"/>
          </a:xfrm>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lIns="93903" tIns="46952" rIns="93903" bIns="46952" numCol="1" anchor="t" anchorCtr="0" compatLnSpc="1">
            <a:prstTxWarp prst="textNoShape">
              <a:avLst/>
            </a:prstTxWarp>
          </a:bodyPr>
          <a:lstStyle/>
          <a:p>
            <a:endParaRPr lang="en-US" dirty="0"/>
          </a:p>
        </p:txBody>
      </p:sp>
      <p:sp>
        <p:nvSpPr>
          <p:cNvPr id="31747" name="Slide Number Placeholder 3"/>
          <p:cNvSpPr txBox="1">
            <a:spLocks noGrp="1"/>
          </p:cNvSpPr>
          <p:nvPr/>
        </p:nvSpPr>
        <p:spPr bwMode="auto">
          <a:xfrm>
            <a:off x="4008707" y="8893296"/>
            <a:ext cx="3066733" cy="468154"/>
          </a:xfrm>
          <a:prstGeom prst="rect">
            <a:avLst/>
          </a:prstGeom>
          <a:noFill/>
          <a:ln w="9525">
            <a:noFill/>
            <a:miter lim="800000"/>
            <a:headEnd/>
            <a:tailEnd/>
          </a:ln>
        </p:spPr>
        <p:txBody>
          <a:bodyPr lIns="93903" tIns="46952" rIns="93903" bIns="46952" anchor="b"/>
          <a:lstStyle/>
          <a:p>
            <a:pPr algn="r" defTabSz="924448"/>
            <a:fld id="{06503CBC-6E11-466B-AEBA-4539300C72C5}" type="slidenum">
              <a:rPr lang="en-US" sz="1200">
                <a:cs typeface="Arial" charset="0"/>
              </a:rPr>
              <a:pPr algn="r" defTabSz="924448"/>
              <a:t>7</a:t>
            </a:fld>
            <a:endParaRPr lang="en-US" sz="1200" dirty="0">
              <a:cs typeface="Arial" charset="0"/>
            </a:endParaRPr>
          </a:p>
        </p:txBody>
      </p:sp>
    </p:spTree>
    <p:extLst>
      <p:ext uri="{BB962C8B-B14F-4D97-AF65-F5344CB8AC3E}">
        <p14:creationId xmlns:p14="http://schemas.microsoft.com/office/powerpoint/2010/main" val="176006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4785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4703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defTabSz="914946"/>
            <a:endParaRPr lang="en-US" dirty="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6609E-1661-46A6-9E6E-0940142E2DED}" type="slidenum">
              <a:rPr lang="en-US"/>
              <a:pPr fontAlgn="base">
                <a:spcBef>
                  <a:spcPct val="0"/>
                </a:spcBef>
                <a:spcAft>
                  <a:spcPct val="0"/>
                </a:spcAft>
              </a:pPr>
              <a:t>10</a:t>
            </a:fld>
            <a:endParaRPr lang="en-US" dirty="0"/>
          </a:p>
        </p:txBody>
      </p:sp>
    </p:spTree>
    <p:extLst>
      <p:ext uri="{BB962C8B-B14F-4D97-AF65-F5344CB8AC3E}">
        <p14:creationId xmlns:p14="http://schemas.microsoft.com/office/powerpoint/2010/main" val="1240359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196975" y="701675"/>
            <a:ext cx="4683125" cy="3513138"/>
          </a:xfrm>
          <a:noFill/>
          <a:ln>
            <a:solidFill>
              <a:srgbClr val="000000"/>
            </a:solidFill>
            <a:miter lim="800000"/>
            <a:headEnd/>
            <a:tailEnd/>
          </a:ln>
        </p:spPr>
      </p:sp>
      <p:sp>
        <p:nvSpPr>
          <p:cNvPr id="57347" name="Rectangle 3"/>
          <p:cNvSpPr>
            <a:spLocks noGrp="1"/>
          </p:cNvSpPr>
          <p:nvPr>
            <p:ph type="body" idx="1"/>
          </p:nvPr>
        </p:nvSpPr>
        <p:spPr>
          <a:xfrm>
            <a:off x="707393" y="4448442"/>
            <a:ext cx="5662293" cy="4211714"/>
          </a:xfrm>
          <a:noFill/>
          <a:ln/>
        </p:spPr>
        <p:txBody>
          <a:bodyPr lIns="91653" tIns="45826" rIns="91653" bIns="45826"/>
          <a:lstStyle/>
          <a:p>
            <a:pPr eaLnBrk="1" hangingPunct="1"/>
            <a:endParaRPr lang="en-US" dirty="0"/>
          </a:p>
        </p:txBody>
      </p:sp>
    </p:spTree>
    <p:extLst>
      <p:ext uri="{BB962C8B-B14F-4D97-AF65-F5344CB8AC3E}">
        <p14:creationId xmlns:p14="http://schemas.microsoft.com/office/powerpoint/2010/main" val="347164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Critics</a:t>
            </a:r>
            <a:r>
              <a:rPr lang="en-US" baseline="0" dirty="0"/>
              <a:t> of Germany’s CLEAN Program tend to say that they are paying too much for renewable energy generation, but this chart shows that – using the appropriate conversion – they are paying less for solar than we pay for electricity almost anywhere in the U.S.  This conversion uses the U.S. tax incentives and solar resource.</a:t>
            </a:r>
          </a:p>
          <a:p>
            <a:r>
              <a:rPr lang="en-US" b="1" baseline="0" dirty="0"/>
              <a:t>The higher rates apply to residential and roadway noise barrier installations</a:t>
            </a:r>
            <a:r>
              <a:rPr lang="en-US" b="1" baseline="0"/>
              <a:t>, the </a:t>
            </a:r>
            <a:r>
              <a:rPr lang="en-US" b="1" baseline="0" dirty="0"/>
              <a:t>lower “other” rate to all other installations</a:t>
            </a:r>
            <a:endParaRPr lang="en-US" b="1" dirty="0"/>
          </a:p>
        </p:txBody>
      </p:sp>
      <p:sp>
        <p:nvSpPr>
          <p:cNvPr id="4" name="Slide Number Placeholder 3"/>
          <p:cNvSpPr>
            <a:spLocks noGrp="1"/>
          </p:cNvSpPr>
          <p:nvPr>
            <p:ph type="sldNum" sz="quarter" idx="10"/>
          </p:nvPr>
        </p:nvSpPr>
        <p:spPr/>
        <p:txBody>
          <a:bodyPr/>
          <a:lstStyle/>
          <a:p>
            <a:fld id="{278BB393-29C9-4448-96C4-0DA85A6FFB6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15732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B0249F-5CDF-5649-A443-FC47281D5A5D}"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49708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0249F-5CDF-5649-A443-FC47281D5A5D}"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76209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0249F-5CDF-5649-A443-FC47281D5A5D}"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577034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Title, Text and Chart">
    <p:spTree>
      <p:nvGrpSpPr>
        <p:cNvPr id="1" name=""/>
        <p:cNvGrpSpPr/>
        <p:nvPr/>
      </p:nvGrpSpPr>
      <p:grpSpPr>
        <a:xfrm>
          <a:off x="0" y="0"/>
          <a:ext cx="0" cy="0"/>
          <a:chOff x="0" y="0"/>
          <a:chExt cx="0" cy="0"/>
        </a:xfrm>
      </p:grpSpPr>
      <p:sp>
        <p:nvSpPr>
          <p:cNvPr id="4"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userDrawn="1"/>
        </p:nvSpPr>
        <p:spPr>
          <a:xfrm>
            <a:off x="0" y="6488113"/>
            <a:ext cx="4724400" cy="336550"/>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cs typeface="Arial" pitchFamily="34" charset="0"/>
              </a:rPr>
              <a:t>Making Clean Local Energy Accessible Now</a:t>
            </a:r>
            <a:endParaRPr lang="en-CA">
              <a:solidFill>
                <a:srgbClr val="595959"/>
              </a:solidFill>
              <a:latin typeface="+mn-lt"/>
              <a:cs typeface="Arial" pitchFamily="34" charset="0"/>
            </a:endParaRPr>
          </a:p>
        </p:txBody>
      </p:sp>
      <p:sp>
        <p:nvSpPr>
          <p:cNvPr id="6"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rPr>
              <a:t> </a:t>
            </a:r>
          </a:p>
        </p:txBody>
      </p:sp>
      <p:sp>
        <p:nvSpPr>
          <p:cNvPr id="7"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fontAlgn="auto">
              <a:spcBef>
                <a:spcPts val="0"/>
              </a:spcBef>
              <a:spcAft>
                <a:spcPts val="0"/>
              </a:spcAft>
              <a:defRPr/>
            </a:pPr>
            <a:fld id="{25ECF004-2F5D-416B-8086-41D1EB82224A}" type="slidenum">
              <a:rPr lang="en-US" sz="1200">
                <a:latin typeface="+mn-lt"/>
                <a:cs typeface="Arial" pitchFamily="34" charset="0"/>
              </a:rPr>
              <a:pPr algn="r" fontAlgn="auto">
                <a:spcBef>
                  <a:spcPts val="0"/>
                </a:spcBef>
                <a:spcAft>
                  <a:spcPts val="0"/>
                </a:spcAft>
                <a:defRPr/>
              </a:pPr>
              <a:t>‹#›</a:t>
            </a:fld>
            <a:endParaRPr lang="en-US" sz="1200">
              <a:solidFill>
                <a:srgbClr val="013D21"/>
              </a:solidFill>
              <a:latin typeface="Informatic"/>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Clean Coalition Logo_no tagline_updated_slideshowedit_zf2 yellow_final2.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1394741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3124200"/>
            <a:ext cx="9144000" cy="3352800"/>
          </a:xfrm>
          <a:prstGeom prst="rect">
            <a:avLst/>
          </a:prstGeom>
          <a:solidFill>
            <a:srgbClr val="249CFF"/>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4" name="Rectangle 3"/>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4"/>
          <p:cNvSpPr txBox="1"/>
          <p:nvPr/>
        </p:nvSpPr>
        <p:spPr>
          <a:xfrm>
            <a:off x="0" y="6488113"/>
            <a:ext cx="5562600" cy="366712"/>
          </a:xfrm>
          <a:prstGeom prst="rect">
            <a:avLst/>
          </a:prstGeom>
          <a:noFill/>
        </p:spPr>
        <p:txBody>
          <a:bodyPr>
            <a:spAutoFit/>
          </a:bodyPr>
          <a:lstStyle/>
          <a:p>
            <a:pPr fontAlgn="auto">
              <a:spcBef>
                <a:spcPts val="0"/>
              </a:spcBef>
              <a:spcAft>
                <a:spcPts val="0"/>
              </a:spcAft>
              <a:defRPr/>
            </a:pPr>
            <a:r>
              <a:rPr lang="en-CA">
                <a:solidFill>
                  <a:srgbClr val="595959"/>
                </a:solidFill>
                <a:latin typeface="+mn-lt"/>
              </a:rPr>
              <a:t>Making Clean Local Energy Accessible Now</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a:t>Click to edit Master subtitle style</a:t>
            </a:r>
            <a:endParaRPr lang="en-US" dirty="0"/>
          </a:p>
        </p:txBody>
      </p:sp>
    </p:spTree>
    <p:extLst>
      <p:ext uri="{BB962C8B-B14F-4D97-AF65-F5344CB8AC3E}">
        <p14:creationId xmlns:p14="http://schemas.microsoft.com/office/powerpoint/2010/main" val="192858796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cs typeface="Arial" pitchFamily="34" charset="0"/>
              </a:rPr>
              <a:t>Making Clean Local Energy Accessible Now</a:t>
            </a:r>
            <a:endParaRPr lang="en-CA">
              <a:solidFill>
                <a:srgbClr val="595959"/>
              </a:solidFill>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prstClr val="white"/>
                </a:solidFill>
                <a:cs typeface="Arial" pitchFamily="34" charset="0"/>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solidFill>
                  <a:prstClr val="black"/>
                </a:solidFill>
                <a:cs typeface="Arial" pitchFamily="34" charset="0"/>
              </a:rPr>
              <a:pPr algn="r">
                <a:defRPr/>
              </a:pPr>
              <a:t>‹#›</a:t>
            </a:fld>
            <a:endParaRPr lang="en-US" sz="1200">
              <a:solidFill>
                <a:srgbClr val="013D21"/>
              </a:solidFill>
              <a:latin typeface="Informatic"/>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Clean Coalition Logo_no tagline_updated_slideshowedit_zf2 yellow_final2.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87718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B0249F-5CDF-5649-A443-FC47281D5A5D}"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170112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0249F-5CDF-5649-A443-FC47281D5A5D}" type="datetimeFigureOut">
              <a:rPr lang="en-US" smtClean="0"/>
              <a:pPr/>
              <a:t>5/30/19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11906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B0249F-5CDF-5649-A443-FC47281D5A5D}" type="datetimeFigureOut">
              <a:rPr lang="en-US" smtClean="0"/>
              <a:pPr/>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105410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B0249F-5CDF-5649-A443-FC47281D5A5D}" type="datetimeFigureOut">
              <a:rPr lang="en-US" smtClean="0"/>
              <a:pPr/>
              <a:t>5/30/19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31511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B0249F-5CDF-5649-A443-FC47281D5A5D}" type="datetimeFigureOut">
              <a:rPr lang="en-US" smtClean="0"/>
              <a:pPr/>
              <a:t>5/30/19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67651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0249F-5CDF-5649-A443-FC47281D5A5D}" type="datetimeFigureOut">
              <a:rPr lang="en-US" smtClean="0"/>
              <a:pPr/>
              <a:t>5/30/19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18217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0249F-5CDF-5649-A443-FC47281D5A5D}" type="datetimeFigureOut">
              <a:rPr lang="en-US" smtClean="0"/>
              <a:pPr/>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409494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0249F-5CDF-5649-A443-FC47281D5A5D}" type="datetimeFigureOut">
              <a:rPr lang="en-US" smtClean="0"/>
              <a:pPr/>
              <a:t>5/30/19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962B8-317D-A441-B73E-3B6B3FDAB557}" type="slidenum">
              <a:rPr lang="en-US" smtClean="0"/>
              <a:pPr/>
              <a:t>‹#›</a:t>
            </a:fld>
            <a:endParaRPr lang="en-US"/>
          </a:p>
        </p:txBody>
      </p:sp>
    </p:spTree>
    <p:extLst>
      <p:ext uri="{BB962C8B-B14F-4D97-AF65-F5344CB8AC3E}">
        <p14:creationId xmlns:p14="http://schemas.microsoft.com/office/powerpoint/2010/main" val="284285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0249F-5CDF-5649-A443-FC47281D5A5D}" type="datetimeFigureOut">
              <a:rPr lang="en-US" smtClean="0"/>
              <a:pPr/>
              <a:t>5/30/19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962B8-317D-A441-B73E-3B6B3FDAB557}" type="slidenum">
              <a:rPr lang="en-US" smtClean="0"/>
              <a:pPr/>
              <a:t>‹#›</a:t>
            </a:fld>
            <a:endParaRPr lang="en-US"/>
          </a:p>
        </p:txBody>
      </p:sp>
    </p:spTree>
    <p:extLst>
      <p:ext uri="{BB962C8B-B14F-4D97-AF65-F5344CB8AC3E}">
        <p14:creationId xmlns:p14="http://schemas.microsoft.com/office/powerpoint/2010/main" val="123392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ean Coalition Logo_updated yellow.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1289" y="272840"/>
            <a:ext cx="3761419" cy="688905"/>
          </a:xfrm>
          <a:prstGeom prst="rect">
            <a:avLst/>
          </a:prstGeom>
        </p:spPr>
      </p:pic>
      <p:sp>
        <p:nvSpPr>
          <p:cNvPr id="7" name="TextBox 6"/>
          <p:cNvSpPr txBox="1">
            <a:spLocks noChangeArrowheads="1"/>
          </p:cNvSpPr>
          <p:nvPr/>
        </p:nvSpPr>
        <p:spPr bwMode="auto">
          <a:xfrm>
            <a:off x="-80686" y="1111207"/>
            <a:ext cx="9305365" cy="1077218"/>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3200" dirty="0">
                <a:solidFill>
                  <a:srgbClr val="000000"/>
                </a:solidFill>
                <a:latin typeface="Arial" panose="020B0604020202020204" pitchFamily="34" charset="0"/>
                <a:cs typeface="Arial" panose="020B0604020202020204" pitchFamily="34" charset="0"/>
              </a:rPr>
              <a:t>Community Microgrids are superior to </a:t>
            </a:r>
          </a:p>
          <a:p>
            <a:pPr algn="ctr" fontAlgn="base">
              <a:spcBef>
                <a:spcPct val="0"/>
              </a:spcBef>
              <a:spcAft>
                <a:spcPct val="0"/>
              </a:spcAft>
            </a:pPr>
            <a:r>
              <a:rPr lang="en-US" sz="3200" dirty="0">
                <a:solidFill>
                  <a:srgbClr val="000000"/>
                </a:solidFill>
                <a:latin typeface="Arial" panose="020B0604020202020204" pitchFamily="34" charset="0"/>
                <a:cs typeface="Arial" panose="020B0604020202020204" pitchFamily="34" charset="0"/>
              </a:rPr>
              <a:t>gas </a:t>
            </a:r>
            <a:r>
              <a:rPr lang="en-US" sz="3200" dirty="0" err="1">
                <a:solidFill>
                  <a:srgbClr val="000000"/>
                </a:solidFill>
                <a:latin typeface="Arial" panose="020B0604020202020204" pitchFamily="34" charset="0"/>
                <a:cs typeface="Arial" panose="020B0604020202020204" pitchFamily="34" charset="0"/>
              </a:rPr>
              <a:t>peakers</a:t>
            </a:r>
            <a:endParaRPr lang="en-US" sz="32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7475968" y="6495716"/>
            <a:ext cx="1218603" cy="553998"/>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13 May 2019</a:t>
            </a:r>
          </a:p>
          <a:p>
            <a:endParaRPr lang="en-US" sz="1600" dirty="0"/>
          </a:p>
        </p:txBody>
      </p:sp>
      <p:sp>
        <p:nvSpPr>
          <p:cNvPr id="10" name="Rectangle 9"/>
          <p:cNvSpPr>
            <a:spLocks/>
          </p:cNvSpPr>
          <p:nvPr/>
        </p:nvSpPr>
        <p:spPr bwMode="auto">
          <a:xfrm>
            <a:off x="3353901" y="5219706"/>
            <a:ext cx="2436193" cy="1208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ctr" defTabSz="914400"/>
            <a:r>
              <a:rPr lang="en-US" dirty="0">
                <a:solidFill>
                  <a:srgbClr val="FFFFFF"/>
                </a:solidFill>
                <a:latin typeface="Arial" charset="0"/>
                <a:ea typeface="Arial" charset="0"/>
                <a:cs typeface="Arial" charset="0"/>
                <a:sym typeface="Helvetica" charset="0"/>
              </a:rPr>
              <a:t>Craig Lewis</a:t>
            </a:r>
          </a:p>
          <a:p>
            <a:pPr algn="ctr" defTabSz="914400"/>
            <a:r>
              <a:rPr lang="en-US" sz="1400" dirty="0">
                <a:solidFill>
                  <a:srgbClr val="FFFFFF"/>
                </a:solidFill>
                <a:latin typeface="Arial" charset="0"/>
                <a:ea typeface="Arial" charset="0"/>
                <a:cs typeface="Arial" charset="0"/>
                <a:sym typeface="Helvetica" charset="0"/>
              </a:rPr>
              <a:t>Executive Director</a:t>
            </a:r>
            <a:endParaRPr lang="en-US" sz="1400" dirty="0">
              <a:solidFill>
                <a:srgbClr val="FFFFFF"/>
              </a:solidFill>
              <a:latin typeface="Arial" charset="0"/>
              <a:ea typeface="Arial" charset="0"/>
              <a:cs typeface="Arial" charset="0"/>
              <a:sym typeface="Arial" charset="0"/>
            </a:endParaRPr>
          </a:p>
          <a:p>
            <a:pPr algn="ctr" defTabSz="914400"/>
            <a:r>
              <a:rPr lang="en-US" sz="1400" dirty="0">
                <a:solidFill>
                  <a:schemeClr val="bg1"/>
                </a:solidFill>
                <a:latin typeface="Arial" charset="0"/>
                <a:ea typeface="Arial" charset="0"/>
                <a:cs typeface="Arial" charset="0"/>
              </a:rPr>
              <a:t>650-796-2353</a:t>
            </a:r>
            <a:r>
              <a:rPr lang="en-US" sz="1400" dirty="0">
                <a:solidFill>
                  <a:srgbClr val="FFFFFF"/>
                </a:solidFill>
                <a:latin typeface="Arial" charset="0"/>
                <a:ea typeface="Arial" charset="0"/>
                <a:cs typeface="Arial" charset="0"/>
                <a:sym typeface="Helvetica" charset="0"/>
              </a:rPr>
              <a:t> mobile</a:t>
            </a:r>
          </a:p>
          <a:p>
            <a:pPr algn="ctr" defTabSz="914400"/>
            <a:r>
              <a:rPr lang="en-US" sz="1400" dirty="0" err="1">
                <a:solidFill>
                  <a:srgbClr val="FFFFFF"/>
                </a:solidFill>
                <a:latin typeface="Arial" charset="0"/>
                <a:ea typeface="Arial" charset="0"/>
                <a:cs typeface="Arial" charset="0"/>
                <a:sym typeface="Helvetica" charset="0"/>
              </a:rPr>
              <a:t>craig@clean-coalition.org</a:t>
            </a:r>
            <a:endParaRPr lang="en-US" sz="1400" dirty="0">
              <a:solidFill>
                <a:srgbClr val="FFFFFF"/>
              </a:solidFill>
              <a:latin typeface="Arial" charset="0"/>
              <a:ea typeface="Arial" charset="0"/>
              <a:cs typeface="Arial" charset="0"/>
              <a:sym typeface="Arial" charset="0"/>
            </a:endParaRPr>
          </a:p>
        </p:txBody>
      </p:sp>
      <p:pic>
        <p:nvPicPr>
          <p:cNvPr id="1026" name="Picture 2" descr="Image result for microgrids vs gas peaker plants">
            <a:extLst>
              <a:ext uri="{FF2B5EF4-FFF2-40B4-BE49-F238E27FC236}">
                <a16:creationId xmlns:a16="http://schemas.microsoft.com/office/drawing/2014/main" id="{FF3C5F3C-EB45-4811-A440-72CF154DB45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270" y="2358902"/>
            <a:ext cx="4354064" cy="2636250"/>
          </a:xfrm>
          <a:prstGeom prst="rect">
            <a:avLst/>
          </a:prstGeom>
          <a:ln w="76200"/>
        </p:spPr>
        <p:style>
          <a:lnRef idx="2">
            <a:schemeClr val="dk1">
              <a:shade val="50000"/>
            </a:schemeClr>
          </a:lnRef>
          <a:fillRef idx="1">
            <a:schemeClr val="dk1"/>
          </a:fillRef>
          <a:effectRef idx="0">
            <a:schemeClr val="dk1"/>
          </a:effectRef>
          <a:fontRef idx="minor">
            <a:schemeClr val="lt1"/>
          </a:fontRef>
        </p:style>
      </p:pic>
      <p:pic>
        <p:nvPicPr>
          <p:cNvPr id="1028" name="Picture 4" descr="Image result for microgrids vs gas peaker plants">
            <a:extLst>
              <a:ext uri="{FF2B5EF4-FFF2-40B4-BE49-F238E27FC236}">
                <a16:creationId xmlns:a16="http://schemas.microsoft.com/office/drawing/2014/main" id="{D843C413-4312-4B6D-9741-327892DB8D3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8601" y="2358902"/>
            <a:ext cx="3755341" cy="263625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88EB966-4A96-C34E-A245-6ADDFB0C10E6}"/>
              </a:ext>
            </a:extLst>
          </p:cNvPr>
          <p:cNvCxnSpPr>
            <a:cxnSpLocks/>
          </p:cNvCxnSpPr>
          <p:nvPr/>
        </p:nvCxnSpPr>
        <p:spPr>
          <a:xfrm>
            <a:off x="5479289" y="2154066"/>
            <a:ext cx="2895038" cy="306564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D75B52-2C4C-6A4D-9DB3-0F93BCA57D4A}"/>
              </a:ext>
            </a:extLst>
          </p:cNvPr>
          <p:cNvCxnSpPr>
            <a:cxnSpLocks/>
          </p:cNvCxnSpPr>
          <p:nvPr/>
        </p:nvCxnSpPr>
        <p:spPr>
          <a:xfrm flipV="1">
            <a:off x="5594555" y="2154067"/>
            <a:ext cx="2459462" cy="3065639"/>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634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a:xfrm>
            <a:off x="0" y="0"/>
            <a:ext cx="7474226" cy="762000"/>
          </a:xfrm>
        </p:spPr>
        <p:txBody>
          <a:bodyPr>
            <a:normAutofit/>
          </a:bodyPr>
          <a:lstStyle/>
          <a:p>
            <a:r>
              <a:rPr lang="en-US" dirty="0">
                <a:latin typeface="Arial" charset="0"/>
                <a:cs typeface="Arial" charset="0"/>
              </a:rPr>
              <a:t>FITs proliferated WDG solar in Germany</a:t>
            </a:r>
          </a:p>
        </p:txBody>
      </p:sp>
      <p:sp>
        <p:nvSpPr>
          <p:cNvPr id="133124"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dirty="0">
              <a:latin typeface="Calibri" pitchFamily="34" charset="0"/>
            </a:endParaRPr>
          </a:p>
        </p:txBody>
      </p:sp>
      <p:sp>
        <p:nvSpPr>
          <p:cNvPr id="133125"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r>
              <a:rPr lang="en-US" sz="2000" b="1" i="1" dirty="0">
                <a:latin typeface="Arial"/>
                <a:cs typeface="Arial"/>
              </a:rPr>
              <a:t>Solar markets: Germany vs California (2002-2012)</a:t>
            </a:r>
            <a:endParaRPr lang="en-US" sz="2000" i="1" dirty="0">
              <a:latin typeface="Arial"/>
              <a:cs typeface="Arial"/>
            </a:endParaRPr>
          </a:p>
        </p:txBody>
      </p:sp>
      <p:sp>
        <p:nvSpPr>
          <p:cNvPr id="133126" name="TextBox 3"/>
          <p:cNvSpPr txBox="1">
            <a:spLocks noChangeArrowheads="1"/>
          </p:cNvSpPr>
          <p:nvPr/>
        </p:nvSpPr>
        <p:spPr bwMode="auto">
          <a:xfrm>
            <a:off x="487893" y="5567680"/>
            <a:ext cx="8148108" cy="646331"/>
          </a:xfrm>
          <a:prstGeom prst="rect">
            <a:avLst/>
          </a:prstGeom>
          <a:solidFill>
            <a:srgbClr val="FFFF00"/>
          </a:solidFill>
          <a:ln w="9525">
            <a:solidFill>
              <a:schemeClr val="tx1"/>
            </a:solidFill>
            <a:miter lim="800000"/>
            <a:headEnd/>
            <a:tailEnd/>
          </a:ln>
        </p:spPr>
        <p:txBody>
          <a:bodyPr wrap="square">
            <a:spAutoFit/>
          </a:bodyPr>
          <a:lstStyle/>
          <a:p>
            <a:pPr algn="ctr"/>
            <a:r>
              <a:rPr lang="en-US" dirty="0">
                <a:cs typeface="Arial" charset="0"/>
              </a:rPr>
              <a:t>Germany deployed over 10 times more solar than California in the decade from 2002 — despite California having 70% better solar resource.</a:t>
            </a:r>
          </a:p>
        </p:txBody>
      </p:sp>
      <p:sp>
        <p:nvSpPr>
          <p:cNvPr id="133127" name="TextBox 7"/>
          <p:cNvSpPr txBox="1">
            <a:spLocks noChangeArrowheads="1"/>
          </p:cNvSpPr>
          <p:nvPr/>
        </p:nvSpPr>
        <p:spPr bwMode="auto">
          <a:xfrm>
            <a:off x="6858000" y="4979987"/>
            <a:ext cx="2286000" cy="428625"/>
          </a:xfrm>
          <a:prstGeom prst="rect">
            <a:avLst/>
          </a:prstGeom>
          <a:noFill/>
          <a:ln w="9525">
            <a:noFill/>
            <a:miter lim="800000"/>
            <a:headEnd/>
            <a:tailEnd/>
          </a:ln>
        </p:spPr>
        <p:txBody>
          <a:bodyPr>
            <a:spAutoFit/>
          </a:bodyPr>
          <a:lstStyle/>
          <a:p>
            <a:r>
              <a:rPr lang="en-US" sz="1100" i="1" dirty="0">
                <a:cs typeface="Arial" charset="0"/>
              </a:rPr>
              <a:t>Sources:  CPUC, CEC, SEIA and                       German equivalents.</a:t>
            </a:r>
          </a:p>
        </p:txBody>
      </p:sp>
      <p:sp>
        <p:nvSpPr>
          <p:cNvPr id="2" name="TextBox 1"/>
          <p:cNvSpPr txBox="1"/>
          <p:nvPr/>
        </p:nvSpPr>
        <p:spPr>
          <a:xfrm>
            <a:off x="925489" y="1655326"/>
            <a:ext cx="461665" cy="2585323"/>
          </a:xfrm>
          <a:prstGeom prst="rect">
            <a:avLst/>
          </a:prstGeom>
          <a:noFill/>
        </p:spPr>
        <p:txBody>
          <a:bodyPr vert="vert270" wrap="square" rtlCol="0">
            <a:spAutoFit/>
          </a:bodyPr>
          <a:lstStyle/>
          <a:p>
            <a:r>
              <a:rPr lang="en-US" dirty="0"/>
              <a:t>Cumulative MW</a:t>
            </a:r>
          </a:p>
        </p:txBody>
      </p:sp>
      <p:graphicFrame>
        <p:nvGraphicFramePr>
          <p:cNvPr id="9" name="Chart 8"/>
          <p:cNvGraphicFramePr>
            <a:graphicFrameLocks/>
          </p:cNvGraphicFramePr>
          <p:nvPr>
            <p:extLst/>
          </p:nvPr>
        </p:nvGraphicFramePr>
        <p:xfrm>
          <a:off x="1387153" y="1181100"/>
          <a:ext cx="6507596" cy="437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84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0" y="-9525"/>
            <a:ext cx="7620000" cy="762000"/>
          </a:xfrm>
        </p:spPr>
        <p:txBody>
          <a:bodyPr>
            <a:normAutofit/>
          </a:bodyPr>
          <a:lstStyle/>
          <a:p>
            <a:pPr algn="l" eaLnBrk="1" hangingPunct="1"/>
            <a:r>
              <a:rPr lang="en-US" sz="2400" b="1" dirty="0">
                <a:solidFill>
                  <a:schemeClr val="bg1"/>
                </a:solidFill>
                <a:latin typeface="Arial" charset="0"/>
                <a:cs typeface="Arial" charset="0"/>
              </a:rPr>
              <a:t>The majority of German solar is local solar</a:t>
            </a:r>
          </a:p>
        </p:txBody>
      </p:sp>
      <p:graphicFrame>
        <p:nvGraphicFramePr>
          <p:cNvPr id="4" name="Chart 3"/>
          <p:cNvGraphicFramePr>
            <a:graphicFrameLocks/>
          </p:cNvGraphicFramePr>
          <p:nvPr>
            <p:extLst>
              <p:ext uri="{D42A27DB-BD31-4B8C-83A1-F6EECF244321}">
                <p14:modId xmlns:p14="http://schemas.microsoft.com/office/powerpoint/2010/main" val="3528805301"/>
              </p:ext>
            </p:extLst>
          </p:nvPr>
        </p:nvGraphicFramePr>
        <p:xfrm>
          <a:off x="0" y="762000"/>
          <a:ext cx="9144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6324" name="TextBox 4"/>
          <p:cNvSpPr txBox="1">
            <a:spLocks noChangeArrowheads="1"/>
          </p:cNvSpPr>
          <p:nvPr/>
        </p:nvSpPr>
        <p:spPr bwMode="auto">
          <a:xfrm>
            <a:off x="6858000" y="5195887"/>
            <a:ext cx="2009775" cy="261610"/>
          </a:xfrm>
          <a:prstGeom prst="rect">
            <a:avLst/>
          </a:prstGeom>
          <a:noFill/>
          <a:ln w="9525">
            <a:noFill/>
            <a:miter lim="800000"/>
            <a:headEnd/>
            <a:tailEnd/>
          </a:ln>
        </p:spPr>
        <p:txBody>
          <a:bodyPr wrap="square">
            <a:spAutoFit/>
          </a:bodyPr>
          <a:lstStyle/>
          <a:p>
            <a:pPr algn="r"/>
            <a:r>
              <a:rPr lang="en-US" sz="1100" i="1" dirty="0">
                <a:latin typeface="Calibri" pitchFamily="34" charset="0"/>
              </a:rPr>
              <a:t>Source: Paul Gipe, March 2012</a:t>
            </a:r>
          </a:p>
        </p:txBody>
      </p:sp>
      <p:sp>
        <p:nvSpPr>
          <p:cNvPr id="56325" name="TextBox 5"/>
          <p:cNvSpPr txBox="1">
            <a:spLocks noChangeArrowheads="1"/>
          </p:cNvSpPr>
          <p:nvPr/>
        </p:nvSpPr>
        <p:spPr bwMode="auto">
          <a:xfrm>
            <a:off x="606139" y="5602288"/>
            <a:ext cx="7836477" cy="615553"/>
          </a:xfrm>
          <a:prstGeom prst="rect">
            <a:avLst/>
          </a:prstGeom>
          <a:solidFill>
            <a:srgbClr val="FFFF00"/>
          </a:solidFill>
          <a:ln w="9525">
            <a:solidFill>
              <a:schemeClr val="tx1"/>
            </a:solidFill>
            <a:miter lim="800000"/>
            <a:headEnd/>
            <a:tailEnd/>
          </a:ln>
        </p:spPr>
        <p:txBody>
          <a:bodyPr wrap="square">
            <a:spAutoFit/>
          </a:bodyPr>
          <a:lstStyle/>
          <a:p>
            <a:pPr algn="ctr"/>
            <a:r>
              <a:rPr lang="en-US" sz="1700" dirty="0">
                <a:ea typeface="Arial" charset="0"/>
                <a:cs typeface="Arial" charset="0"/>
              </a:rPr>
              <a:t>Germany’s solar deployments are almost entirely sub-2 MW projects on built-environments and interconnected to the distribution grid (not behind-the-meter).</a:t>
            </a:r>
          </a:p>
        </p:txBody>
      </p:sp>
      <p:sp>
        <p:nvSpPr>
          <p:cNvPr id="56326" name="TextBox 6"/>
          <p:cNvSpPr txBox="1">
            <a:spLocks noChangeArrowheads="1"/>
          </p:cNvSpPr>
          <p:nvPr/>
        </p:nvSpPr>
        <p:spPr bwMode="auto">
          <a:xfrm>
            <a:off x="6019800" y="1676400"/>
            <a:ext cx="838200" cy="307975"/>
          </a:xfrm>
          <a:prstGeom prst="rect">
            <a:avLst/>
          </a:prstGeom>
          <a:noFill/>
          <a:ln w="9525">
            <a:noFill/>
            <a:miter lim="800000"/>
            <a:headEnd/>
            <a:tailEnd/>
          </a:ln>
        </p:spPr>
        <p:txBody>
          <a:bodyPr>
            <a:spAutoFit/>
          </a:bodyPr>
          <a:lstStyle/>
          <a:p>
            <a:r>
              <a:rPr lang="en-US" sz="1400">
                <a:latin typeface="Calibri" pitchFamily="34" charset="0"/>
              </a:rPr>
              <a:t>22.5%</a:t>
            </a:r>
          </a:p>
        </p:txBody>
      </p:sp>
      <p:sp>
        <p:nvSpPr>
          <p:cNvPr id="56327" name="TextBox 7"/>
          <p:cNvSpPr txBox="1">
            <a:spLocks noChangeArrowheads="1"/>
          </p:cNvSpPr>
          <p:nvPr/>
        </p:nvSpPr>
        <p:spPr bwMode="auto">
          <a:xfrm>
            <a:off x="3352800" y="1295400"/>
            <a:ext cx="838200" cy="307975"/>
          </a:xfrm>
          <a:prstGeom prst="rect">
            <a:avLst/>
          </a:prstGeom>
          <a:noFill/>
          <a:ln w="9525">
            <a:noFill/>
            <a:miter lim="800000"/>
            <a:headEnd/>
            <a:tailEnd/>
          </a:ln>
        </p:spPr>
        <p:txBody>
          <a:bodyPr>
            <a:spAutoFit/>
          </a:bodyPr>
          <a:lstStyle/>
          <a:p>
            <a:r>
              <a:rPr lang="en-US" sz="1400">
                <a:latin typeface="Calibri" pitchFamily="34" charset="0"/>
              </a:rPr>
              <a:t>26%</a:t>
            </a:r>
          </a:p>
        </p:txBody>
      </p:sp>
      <p:sp>
        <p:nvSpPr>
          <p:cNvPr id="56328" name="TextBox 8"/>
          <p:cNvSpPr txBox="1">
            <a:spLocks noChangeArrowheads="1"/>
          </p:cNvSpPr>
          <p:nvPr/>
        </p:nvSpPr>
        <p:spPr bwMode="auto">
          <a:xfrm>
            <a:off x="4648200" y="1600200"/>
            <a:ext cx="838200" cy="307975"/>
          </a:xfrm>
          <a:prstGeom prst="rect">
            <a:avLst/>
          </a:prstGeom>
          <a:noFill/>
          <a:ln w="9525">
            <a:noFill/>
            <a:miter lim="800000"/>
            <a:headEnd/>
            <a:tailEnd/>
          </a:ln>
        </p:spPr>
        <p:txBody>
          <a:bodyPr>
            <a:spAutoFit/>
          </a:bodyPr>
          <a:lstStyle/>
          <a:p>
            <a:r>
              <a:rPr lang="en-US" sz="1400">
                <a:latin typeface="Calibri" pitchFamily="34" charset="0"/>
              </a:rPr>
              <a:t>23.25%</a:t>
            </a:r>
          </a:p>
        </p:txBody>
      </p:sp>
      <p:sp>
        <p:nvSpPr>
          <p:cNvPr id="56329" name="TextBox 9"/>
          <p:cNvSpPr txBox="1">
            <a:spLocks noChangeArrowheads="1"/>
          </p:cNvSpPr>
          <p:nvPr/>
        </p:nvSpPr>
        <p:spPr bwMode="auto">
          <a:xfrm>
            <a:off x="1981200" y="3200400"/>
            <a:ext cx="838200" cy="307975"/>
          </a:xfrm>
          <a:prstGeom prst="rect">
            <a:avLst/>
          </a:prstGeom>
          <a:noFill/>
          <a:ln w="9525">
            <a:noFill/>
            <a:miter lim="800000"/>
            <a:headEnd/>
            <a:tailEnd/>
          </a:ln>
        </p:spPr>
        <p:txBody>
          <a:bodyPr>
            <a:spAutoFit/>
          </a:bodyPr>
          <a:lstStyle/>
          <a:p>
            <a:r>
              <a:rPr lang="en-US" sz="1400">
                <a:latin typeface="Calibri" pitchFamily="34" charset="0"/>
              </a:rPr>
              <a:t>9.25%</a:t>
            </a:r>
          </a:p>
        </p:txBody>
      </p:sp>
      <p:sp>
        <p:nvSpPr>
          <p:cNvPr id="56330" name="TextBox 10"/>
          <p:cNvSpPr txBox="1">
            <a:spLocks noChangeArrowheads="1"/>
          </p:cNvSpPr>
          <p:nvPr/>
        </p:nvSpPr>
        <p:spPr bwMode="auto">
          <a:xfrm>
            <a:off x="7467600" y="2057400"/>
            <a:ext cx="838200" cy="307975"/>
          </a:xfrm>
          <a:prstGeom prst="rect">
            <a:avLst/>
          </a:prstGeom>
          <a:noFill/>
          <a:ln w="9525">
            <a:noFill/>
            <a:miter lim="800000"/>
            <a:headEnd/>
            <a:tailEnd/>
          </a:ln>
        </p:spPr>
        <p:txBody>
          <a:bodyPr>
            <a:spAutoFit/>
          </a:bodyPr>
          <a:lstStyle/>
          <a:p>
            <a:r>
              <a:rPr lang="en-US" sz="1400">
                <a:latin typeface="Calibri" pitchFamily="34" charset="0"/>
              </a:rPr>
              <a:t>19%</a:t>
            </a:r>
          </a:p>
        </p:txBody>
      </p:sp>
    </p:spTree>
    <p:extLst>
      <p:ext uri="{BB962C8B-B14F-4D97-AF65-F5344CB8AC3E}">
        <p14:creationId xmlns:p14="http://schemas.microsoft.com/office/powerpoint/2010/main" val="2796027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German rooftop solar is 4 to 6 cents/kWh today</a:t>
            </a:r>
          </a:p>
        </p:txBody>
      </p:sp>
      <p:graphicFrame>
        <p:nvGraphicFramePr>
          <p:cNvPr id="2" name="Content Placeholder 1"/>
          <p:cNvGraphicFramePr>
            <a:graphicFrameLocks noGrp="1"/>
          </p:cNvGraphicFramePr>
          <p:nvPr>
            <p:ph idx="1"/>
            <p:extLst/>
          </p:nvPr>
        </p:nvGraphicFramePr>
        <p:xfrm>
          <a:off x="457200" y="1166308"/>
          <a:ext cx="8229600" cy="2453640"/>
        </p:xfrm>
        <a:graphic>
          <a:graphicData uri="http://schemas.openxmlformats.org/drawingml/2006/table">
            <a:tbl>
              <a:tblPr firstRow="1" bandRow="1">
                <a:solidFill>
                  <a:srgbClr val="4078B9"/>
                </a:solidFill>
                <a:tableStyleId>{B301B821-A1FF-4177-AEE7-76D212191A09}</a:tableStyleId>
              </a:tblPr>
              <a:tblGrid>
                <a:gridCol w="2273300">
                  <a:extLst>
                    <a:ext uri="{9D8B030D-6E8A-4147-A177-3AD203B41FA5}">
                      <a16:colId xmlns:a16="http://schemas.microsoft.com/office/drawing/2014/main" val="20000"/>
                    </a:ext>
                  </a:extLst>
                </a:gridCol>
                <a:gridCol w="1841500">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gridCol w="2705100">
                  <a:extLst>
                    <a:ext uri="{9D8B030D-6E8A-4147-A177-3AD203B41FA5}">
                      <a16:colId xmlns:a16="http://schemas.microsoft.com/office/drawing/2014/main" val="20003"/>
                    </a:ext>
                  </a:extLst>
                </a:gridCol>
              </a:tblGrid>
              <a:tr h="370840">
                <a:tc>
                  <a:txBody>
                    <a:bodyPr/>
                    <a:lstStyle/>
                    <a:p>
                      <a:pPr algn="ctr"/>
                      <a:r>
                        <a:rPr lang="en-US" sz="2000" dirty="0"/>
                        <a:t>Project Size</a:t>
                      </a:r>
                    </a:p>
                  </a:txBody>
                  <a:tcPr anchor="ctr">
                    <a:solidFill>
                      <a:srgbClr val="4078B9"/>
                    </a:solidFill>
                  </a:tcPr>
                </a:tc>
                <a:tc>
                  <a:txBody>
                    <a:bodyPr/>
                    <a:lstStyle/>
                    <a:p>
                      <a:pPr algn="ctr"/>
                      <a:r>
                        <a:rPr lang="en-US" sz="2000" dirty="0"/>
                        <a:t>Euros/kWh</a:t>
                      </a:r>
                    </a:p>
                  </a:txBody>
                  <a:tcPr anchor="ctr">
                    <a:solidFill>
                      <a:srgbClr val="4078B9"/>
                    </a:solidFill>
                  </a:tcPr>
                </a:tc>
                <a:tc>
                  <a:txBody>
                    <a:bodyPr/>
                    <a:lstStyle/>
                    <a:p>
                      <a:pPr algn="ctr"/>
                      <a:r>
                        <a:rPr lang="en-US" sz="2000" dirty="0"/>
                        <a:t>USD/kWh</a:t>
                      </a:r>
                    </a:p>
                  </a:txBody>
                  <a:tcPr anchor="ctr">
                    <a:solidFill>
                      <a:srgbClr val="4078B9"/>
                    </a:solidFill>
                  </a:tcPr>
                </a:tc>
                <a:tc>
                  <a:txBody>
                    <a:bodyPr/>
                    <a:lstStyle/>
                    <a:p>
                      <a:pPr algn="ctr"/>
                      <a:r>
                        <a:rPr lang="en-US" sz="2000" dirty="0"/>
                        <a:t>California Effective Rate $/kWh</a:t>
                      </a:r>
                    </a:p>
                  </a:txBody>
                  <a:tcPr anchor="ctr">
                    <a:solidFill>
                      <a:srgbClr val="4078B9"/>
                    </a:solidFill>
                  </a:tcPr>
                </a:tc>
                <a:extLst>
                  <a:ext uri="{0D108BD9-81ED-4DB2-BD59-A6C34878D82A}">
                    <a16:rowId xmlns:a16="http://schemas.microsoft.com/office/drawing/2014/main" val="10000"/>
                  </a:ext>
                </a:extLst>
              </a:tr>
              <a:tr h="370840">
                <a:tc>
                  <a:txBody>
                    <a:bodyPr/>
                    <a:lstStyle/>
                    <a:p>
                      <a:r>
                        <a:rPr lang="en-US" dirty="0"/>
                        <a:t>Under 10 kW</a:t>
                      </a:r>
                    </a:p>
                  </a:txBody>
                  <a:tcPr>
                    <a:solidFill>
                      <a:schemeClr val="bg2">
                        <a:lumMod val="40000"/>
                        <a:lumOff val="60000"/>
                      </a:schemeClr>
                    </a:solidFill>
                  </a:tcPr>
                </a:tc>
                <a:tc>
                  <a:txBody>
                    <a:bodyPr/>
                    <a:lstStyle/>
                    <a:p>
                      <a:r>
                        <a:rPr lang="en-US" dirty="0"/>
                        <a:t>0.1270</a:t>
                      </a:r>
                    </a:p>
                  </a:txBody>
                  <a:tcPr>
                    <a:solidFill>
                      <a:schemeClr val="bg2">
                        <a:lumMod val="40000"/>
                        <a:lumOff val="60000"/>
                      </a:schemeClr>
                    </a:solidFill>
                  </a:tcPr>
                </a:tc>
                <a:tc>
                  <a:txBody>
                    <a:bodyPr/>
                    <a:lstStyle/>
                    <a:p>
                      <a:r>
                        <a:rPr lang="en-US" dirty="0"/>
                        <a:t>0.1359</a:t>
                      </a:r>
                    </a:p>
                  </a:txBody>
                  <a:tcPr>
                    <a:solidFill>
                      <a:schemeClr val="bg2">
                        <a:lumMod val="40000"/>
                        <a:lumOff val="60000"/>
                      </a:schemeClr>
                    </a:solidFill>
                  </a:tcPr>
                </a:tc>
                <a:tc>
                  <a:txBody>
                    <a:bodyPr/>
                    <a:lstStyle/>
                    <a:p>
                      <a:r>
                        <a:rPr lang="en-US" dirty="0"/>
                        <a:t>0.0628</a:t>
                      </a:r>
                    </a:p>
                  </a:txBody>
                  <a:tcPr>
                    <a:solidFill>
                      <a:schemeClr val="bg2">
                        <a:lumMod val="40000"/>
                        <a:lumOff val="60000"/>
                      </a:schemeClr>
                    </a:solidFill>
                  </a:tcPr>
                </a:tc>
                <a:extLst>
                  <a:ext uri="{0D108BD9-81ED-4DB2-BD59-A6C34878D82A}">
                    <a16:rowId xmlns:a16="http://schemas.microsoft.com/office/drawing/2014/main" val="10001"/>
                  </a:ext>
                </a:extLst>
              </a:tr>
              <a:tr h="370840">
                <a:tc>
                  <a:txBody>
                    <a:bodyPr/>
                    <a:lstStyle/>
                    <a:p>
                      <a:r>
                        <a:rPr lang="en-US" dirty="0"/>
                        <a:t>10 kW to 40 kW</a:t>
                      </a:r>
                    </a:p>
                  </a:txBody>
                  <a:tcPr>
                    <a:solidFill>
                      <a:schemeClr val="bg1">
                        <a:lumMod val="85000"/>
                      </a:schemeClr>
                    </a:solidFill>
                  </a:tcPr>
                </a:tc>
                <a:tc>
                  <a:txBody>
                    <a:bodyPr/>
                    <a:lstStyle/>
                    <a:p>
                      <a:r>
                        <a:rPr lang="en-US" dirty="0"/>
                        <a:t>0.1236</a:t>
                      </a:r>
                    </a:p>
                  </a:txBody>
                  <a:tcPr>
                    <a:solidFill>
                      <a:schemeClr val="bg1">
                        <a:lumMod val="85000"/>
                      </a:schemeClr>
                    </a:solidFill>
                  </a:tcPr>
                </a:tc>
                <a:tc>
                  <a:txBody>
                    <a:bodyPr/>
                    <a:lstStyle/>
                    <a:p>
                      <a:r>
                        <a:rPr lang="en-US" dirty="0"/>
                        <a:t>0.1323</a:t>
                      </a:r>
                    </a:p>
                  </a:txBody>
                  <a:tcPr>
                    <a:solidFill>
                      <a:schemeClr val="bg1">
                        <a:lumMod val="85000"/>
                      </a:schemeClr>
                    </a:solidFill>
                  </a:tcPr>
                </a:tc>
                <a:tc>
                  <a:txBody>
                    <a:bodyPr/>
                    <a:lstStyle/>
                    <a:p>
                      <a:r>
                        <a:rPr lang="en-US" dirty="0"/>
                        <a:t>0.0611</a:t>
                      </a:r>
                    </a:p>
                  </a:txBody>
                  <a:tcPr>
                    <a:solidFill>
                      <a:schemeClr val="bg1">
                        <a:lumMod val="85000"/>
                      </a:schemeClr>
                    </a:solidFill>
                  </a:tcPr>
                </a:tc>
                <a:extLst>
                  <a:ext uri="{0D108BD9-81ED-4DB2-BD59-A6C34878D82A}">
                    <a16:rowId xmlns:a16="http://schemas.microsoft.com/office/drawing/2014/main" val="10002"/>
                  </a:ext>
                </a:extLst>
              </a:tr>
              <a:tr h="370840">
                <a:tc>
                  <a:txBody>
                    <a:bodyPr/>
                    <a:lstStyle/>
                    <a:p>
                      <a:r>
                        <a:rPr lang="en-US" dirty="0"/>
                        <a:t>40.1 kW to 750 k</a:t>
                      </a:r>
                      <a:r>
                        <a:rPr lang="en-US" baseline="0" dirty="0"/>
                        <a:t>W</a:t>
                      </a:r>
                      <a:endParaRPr lang="en-US" dirty="0"/>
                    </a:p>
                  </a:txBody>
                  <a:tcPr>
                    <a:solidFill>
                      <a:schemeClr val="bg2">
                        <a:lumMod val="40000"/>
                        <a:lumOff val="60000"/>
                      </a:schemeClr>
                    </a:solidFill>
                  </a:tcPr>
                </a:tc>
                <a:tc>
                  <a:txBody>
                    <a:bodyPr/>
                    <a:lstStyle/>
                    <a:p>
                      <a:r>
                        <a:rPr lang="en-US" dirty="0"/>
                        <a:t>0.1109</a:t>
                      </a:r>
                    </a:p>
                  </a:txBody>
                  <a:tcPr>
                    <a:solidFill>
                      <a:schemeClr val="bg2">
                        <a:lumMod val="40000"/>
                        <a:lumOff val="60000"/>
                      </a:schemeClr>
                    </a:solidFill>
                  </a:tcPr>
                </a:tc>
                <a:tc>
                  <a:txBody>
                    <a:bodyPr/>
                    <a:lstStyle/>
                    <a:p>
                      <a:r>
                        <a:rPr lang="en-US" dirty="0"/>
                        <a:t>0.1187</a:t>
                      </a:r>
                    </a:p>
                  </a:txBody>
                  <a:tcPr>
                    <a:solidFill>
                      <a:schemeClr val="bg2">
                        <a:lumMod val="40000"/>
                        <a:lumOff val="60000"/>
                      </a:schemeClr>
                    </a:solidFill>
                  </a:tcPr>
                </a:tc>
                <a:tc>
                  <a:txBody>
                    <a:bodyPr/>
                    <a:lstStyle/>
                    <a:p>
                      <a:r>
                        <a:rPr lang="en-US" dirty="0"/>
                        <a:t>0.0548</a:t>
                      </a:r>
                    </a:p>
                  </a:txBody>
                  <a:tcPr>
                    <a:solidFill>
                      <a:schemeClr val="bg2">
                        <a:lumMod val="40000"/>
                        <a:lumOff val="60000"/>
                      </a:schemeClr>
                    </a:solidFill>
                  </a:tcPr>
                </a:tc>
                <a:extLst>
                  <a:ext uri="{0D108BD9-81ED-4DB2-BD59-A6C34878D82A}">
                    <a16:rowId xmlns:a16="http://schemas.microsoft.com/office/drawing/2014/main" val="10003"/>
                  </a:ext>
                </a:extLst>
              </a:tr>
              <a:tr h="370840">
                <a:tc>
                  <a:txBody>
                    <a:bodyPr/>
                    <a:lstStyle/>
                    <a:p>
                      <a:r>
                        <a:rPr lang="en-US" dirty="0"/>
                        <a:t>Other projects up to 750 k</a:t>
                      </a:r>
                      <a:r>
                        <a:rPr lang="en-US" baseline="0" dirty="0"/>
                        <a:t>W*</a:t>
                      </a:r>
                      <a:endParaRPr lang="en-US" dirty="0"/>
                    </a:p>
                  </a:txBody>
                  <a:tcPr>
                    <a:solidFill>
                      <a:schemeClr val="bg1">
                        <a:lumMod val="85000"/>
                      </a:schemeClr>
                    </a:solidFill>
                  </a:tcPr>
                </a:tc>
                <a:tc>
                  <a:txBody>
                    <a:bodyPr/>
                    <a:lstStyle/>
                    <a:p>
                      <a:r>
                        <a:rPr lang="en-US" dirty="0"/>
                        <a:t>0.0891</a:t>
                      </a:r>
                    </a:p>
                  </a:txBody>
                  <a:tcPr>
                    <a:solidFill>
                      <a:schemeClr val="bg1">
                        <a:lumMod val="85000"/>
                      </a:schemeClr>
                    </a:solidFill>
                  </a:tcPr>
                </a:tc>
                <a:tc>
                  <a:txBody>
                    <a:bodyPr/>
                    <a:lstStyle/>
                    <a:p>
                      <a:r>
                        <a:rPr lang="en-US" dirty="0"/>
                        <a:t>0.0953</a:t>
                      </a:r>
                    </a:p>
                  </a:txBody>
                  <a:tcPr>
                    <a:solidFill>
                      <a:schemeClr val="bg1">
                        <a:lumMod val="85000"/>
                      </a:schemeClr>
                    </a:solidFill>
                  </a:tcPr>
                </a:tc>
                <a:tc>
                  <a:txBody>
                    <a:bodyPr/>
                    <a:lstStyle/>
                    <a:p>
                      <a:r>
                        <a:rPr lang="en-US" dirty="0"/>
                        <a:t>0.0440</a:t>
                      </a:r>
                    </a:p>
                  </a:txBody>
                  <a:tcPr>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Content Placeholder 2"/>
          <p:cNvSpPr txBox="1">
            <a:spLocks/>
          </p:cNvSpPr>
          <p:nvPr/>
        </p:nvSpPr>
        <p:spPr>
          <a:xfrm>
            <a:off x="457200" y="3864549"/>
            <a:ext cx="8229600" cy="12894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3200" kern="1200">
                <a:solidFill>
                  <a:schemeClr val="tx2">
                    <a:lumMod val="65000"/>
                    <a:lumOff val="35000"/>
                  </a:schemeClr>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2">
                    <a:lumMod val="65000"/>
                    <a:lumOff val="35000"/>
                  </a:schemeClr>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2">
                    <a:lumMod val="65000"/>
                    <a:lumOff val="35000"/>
                  </a:schemeClr>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pPr>
            <a:r>
              <a:rPr lang="en-US" sz="2000" dirty="0">
                <a:solidFill>
                  <a:schemeClr val="tx1"/>
                </a:solidFill>
                <a:latin typeface="Arial" pitchFamily="34" charset="0"/>
                <a:cs typeface="Arial" pitchFamily="34" charset="0"/>
              </a:rPr>
              <a:t>Conversion rate for euros to dollars is €1:$1.07.</a:t>
            </a:r>
          </a:p>
          <a:p>
            <a:pPr fontAlgn="auto">
              <a:spcAft>
                <a:spcPts val="0"/>
              </a:spcAft>
              <a:buFont typeface="Arial" panose="020B0604020202020204" pitchFamily="34" charset="0"/>
              <a:buChar char="•"/>
            </a:pPr>
            <a:r>
              <a:rPr lang="en-US" sz="2000" dirty="0">
                <a:solidFill>
                  <a:schemeClr val="tx1"/>
                </a:solidFill>
                <a:latin typeface="Arial" pitchFamily="34" charset="0"/>
                <a:cs typeface="Arial" pitchFamily="34" charset="0"/>
              </a:rPr>
              <a:t>California’s effective rate is reduced 40% due to tax incentives and then an additional 33% due to the superior solar resource.</a:t>
            </a:r>
          </a:p>
        </p:txBody>
      </p:sp>
      <p:sp>
        <p:nvSpPr>
          <p:cNvPr id="6" name="TextBox 3"/>
          <p:cNvSpPr txBox="1">
            <a:spLocks noChangeArrowheads="1"/>
          </p:cNvSpPr>
          <p:nvPr/>
        </p:nvSpPr>
        <p:spPr bwMode="auto">
          <a:xfrm>
            <a:off x="203200" y="5229580"/>
            <a:ext cx="8686800" cy="707886"/>
          </a:xfrm>
          <a:prstGeom prst="rect">
            <a:avLst/>
          </a:prstGeom>
          <a:solidFill>
            <a:srgbClr val="FFFF00"/>
          </a:solidFill>
          <a:ln w="9525">
            <a:solidFill>
              <a:schemeClr val="tx1"/>
            </a:solidFill>
            <a:miter lim="800000"/>
            <a:headEnd/>
            <a:tailEnd/>
          </a:ln>
        </p:spPr>
        <p:txBody>
          <a:bodyPr wrap="square">
            <a:spAutoFit/>
          </a:bodyPr>
          <a:lstStyle/>
          <a:p>
            <a:pPr algn="ctr" fontAlgn="auto">
              <a:spcBef>
                <a:spcPts val="0"/>
              </a:spcBef>
              <a:spcAft>
                <a:spcPts val="0"/>
              </a:spcAft>
            </a:pPr>
            <a:r>
              <a:rPr lang="en-US" sz="2000" dirty="0">
                <a:solidFill>
                  <a:prstClr val="black"/>
                </a:solidFill>
                <a:ea typeface="Arial" charset="0"/>
                <a:cs typeface="Arial" charset="0"/>
              </a:rPr>
              <a:t>Replicating German scale and efficiencies would yield rooftop solar today at only between </a:t>
            </a:r>
            <a:r>
              <a:rPr lang="en-US" sz="2000" u="sng" dirty="0">
                <a:solidFill>
                  <a:prstClr val="black"/>
                </a:solidFill>
                <a:ea typeface="Arial" charset="0"/>
                <a:cs typeface="Arial" charset="0"/>
              </a:rPr>
              <a:t>4 and 6 cents/kWh </a:t>
            </a:r>
            <a:r>
              <a:rPr lang="en-US" sz="2000" dirty="0">
                <a:solidFill>
                  <a:prstClr val="black"/>
                </a:solidFill>
                <a:ea typeface="Arial" charset="0"/>
                <a:cs typeface="Arial" charset="0"/>
              </a:rPr>
              <a:t>to California ratepayers.</a:t>
            </a:r>
          </a:p>
        </p:txBody>
      </p:sp>
      <p:sp>
        <p:nvSpPr>
          <p:cNvPr id="4" name="TextBox 3"/>
          <p:cNvSpPr txBox="1"/>
          <p:nvPr/>
        </p:nvSpPr>
        <p:spPr>
          <a:xfrm>
            <a:off x="2358190" y="6020857"/>
            <a:ext cx="6763112" cy="307777"/>
          </a:xfrm>
          <a:prstGeom prst="rect">
            <a:avLst/>
          </a:prstGeom>
          <a:noFill/>
        </p:spPr>
        <p:txBody>
          <a:bodyPr wrap="square" rtlCol="0">
            <a:spAutoFit/>
          </a:bodyPr>
          <a:lstStyle/>
          <a:p>
            <a:pPr algn="r"/>
            <a:r>
              <a:rPr lang="en-US" sz="1400" dirty="0"/>
              <a:t>* For projects that are not sited on residential structures or sound barriers.</a:t>
            </a:r>
          </a:p>
        </p:txBody>
      </p:sp>
    </p:spTree>
    <p:extLst>
      <p:ext uri="{BB962C8B-B14F-4D97-AF65-F5344CB8AC3E}">
        <p14:creationId xmlns:p14="http://schemas.microsoft.com/office/powerpoint/2010/main" val="4238462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 y="-1"/>
            <a:ext cx="7434825" cy="771555"/>
          </a:xfrm>
        </p:spPr>
        <p:txBody>
          <a:bodyPr>
            <a:normAutofit fontScale="90000"/>
          </a:bodyPr>
          <a:lstStyle/>
          <a:p>
            <a:r>
              <a:rPr lang="en-US" dirty="0"/>
              <a:t>Hunters Point economic benefits from 50 MW DER</a:t>
            </a:r>
          </a:p>
        </p:txBody>
      </p:sp>
      <p:sp>
        <p:nvSpPr>
          <p:cNvPr id="5" name="TextBox 4"/>
          <p:cNvSpPr txBox="1"/>
          <p:nvPr/>
        </p:nvSpPr>
        <p:spPr>
          <a:xfrm>
            <a:off x="0" y="6137837"/>
            <a:ext cx="9144000" cy="261610"/>
          </a:xfrm>
          <a:prstGeom prst="rect">
            <a:avLst/>
          </a:prstGeom>
          <a:solidFill>
            <a:schemeClr val="bg1"/>
          </a:solidFill>
        </p:spPr>
        <p:txBody>
          <a:bodyPr wrap="square" rtlCol="0">
            <a:spAutoFit/>
          </a:bodyPr>
          <a:lstStyle/>
          <a:p>
            <a:r>
              <a:rPr lang="en-US" sz="1100" b="1" i="1" dirty="0">
                <a:latin typeface="Arial" panose="020B0604020202020204" pitchFamily="34" charset="0"/>
                <a:cs typeface="Arial" panose="020B0604020202020204" pitchFamily="34" charset="0"/>
              </a:rPr>
              <a:t>Source: NREL JEDI calculator. Based on average installed cost of $2.75/W(dc) before taxes &amp; incentives using PG&amp;E rates/region.</a:t>
            </a:r>
          </a:p>
        </p:txBody>
      </p:sp>
      <p:sp>
        <p:nvSpPr>
          <p:cNvPr id="8" name="TextBox 7"/>
          <p:cNvSpPr txBox="1"/>
          <p:nvPr/>
        </p:nvSpPr>
        <p:spPr>
          <a:xfrm>
            <a:off x="3666613" y="3130039"/>
            <a:ext cx="5105400" cy="2724336"/>
          </a:xfrm>
          <a:prstGeom prst="rect">
            <a:avLst/>
          </a:prstGeom>
          <a:noFill/>
        </p:spPr>
        <p:txBody>
          <a:bodyPr wrap="square" rtlCol="0">
            <a:spAutoFit/>
          </a:bodyPr>
          <a:lstStyle/>
          <a:p>
            <a:pPr algn="ctr">
              <a:lnSpc>
                <a:spcPct val="120000"/>
              </a:lnSpc>
            </a:pPr>
            <a:r>
              <a:rPr lang="en-US" sz="1600" b="1" u="sng" dirty="0">
                <a:latin typeface="Arial" panose="020B0604020202020204" pitchFamily="34" charset="0"/>
                <a:cs typeface="Arial" panose="020B0604020202020204" pitchFamily="34" charset="0"/>
              </a:rPr>
              <a:t>Economic benefits</a:t>
            </a:r>
          </a:p>
          <a:p>
            <a:pPr>
              <a:lnSpc>
                <a:spcPct val="120000"/>
              </a:lnSpc>
            </a:pPr>
            <a:endParaRPr lang="en-US" sz="1600" b="1" dirty="0">
              <a:latin typeface="Arial" panose="020B0604020202020204" pitchFamily="34" charset="0"/>
              <a:cs typeface="Arial" panose="020B0604020202020204" pitchFamily="34" charset="0"/>
            </a:endParaRPr>
          </a:p>
          <a:p>
            <a:pPr>
              <a:lnSpc>
                <a:spcPct val="120000"/>
              </a:lnSpc>
            </a:pPr>
            <a:r>
              <a:rPr lang="en-US" sz="1600" b="1" dirty="0">
                <a:latin typeface="Arial" panose="020B0604020202020204" pitchFamily="34" charset="0"/>
                <a:cs typeface="Arial" panose="020B0604020202020204" pitchFamily="34" charset="0"/>
              </a:rPr>
              <a:t>$200M</a:t>
            </a:r>
            <a:r>
              <a:rPr lang="en-US" sz="1600" dirty="0">
                <a:latin typeface="Arial" panose="020B0604020202020204" pitchFamily="34" charset="0"/>
                <a:cs typeface="Arial" panose="020B0604020202020204" pitchFamily="34" charset="0"/>
              </a:rPr>
              <a:t>: A</a:t>
            </a:r>
            <a:r>
              <a:rPr lang="en-US" sz="1600" dirty="0">
                <a:solidFill>
                  <a:srgbClr val="000000"/>
                </a:solidFill>
                <a:latin typeface="Arial" panose="020B0604020202020204" pitchFamily="34" charset="0"/>
                <a:cs typeface="Arial" panose="020B0604020202020204" pitchFamily="34" charset="0"/>
              </a:rPr>
              <a:t>dded regional economic stimulation</a:t>
            </a:r>
          </a:p>
          <a:p>
            <a:pPr lvl="0">
              <a:lnSpc>
                <a:spcPct val="120000"/>
              </a:lnSpc>
            </a:pPr>
            <a:r>
              <a:rPr lang="en-US" sz="1600" b="1" dirty="0">
                <a:solidFill>
                  <a:srgbClr val="000000"/>
                </a:solidFill>
                <a:latin typeface="Arial" panose="020B0604020202020204" pitchFamily="34" charset="0"/>
                <a:cs typeface="Arial" panose="020B0604020202020204" pitchFamily="34" charset="0"/>
              </a:rPr>
              <a:t>$100M: </a:t>
            </a:r>
            <a:r>
              <a:rPr lang="en-US" sz="1600" dirty="0">
                <a:solidFill>
                  <a:srgbClr val="000000"/>
                </a:solidFill>
                <a:latin typeface="Arial" panose="020B0604020202020204" pitchFamily="34" charset="0"/>
                <a:cs typeface="Arial" panose="020B0604020202020204" pitchFamily="34" charset="0"/>
              </a:rPr>
              <a:t>Added local wages, near-term plus annual</a:t>
            </a:r>
          </a:p>
          <a:p>
            <a:pPr>
              <a:lnSpc>
                <a:spcPct val="120000"/>
              </a:lnSpc>
            </a:pPr>
            <a:r>
              <a:rPr lang="en-US" sz="1600" b="1" dirty="0">
                <a:latin typeface="Arial" panose="020B0604020202020204" pitchFamily="34" charset="0"/>
                <a:cs typeface="Arial" panose="020B0604020202020204" pitchFamily="34" charset="0"/>
              </a:rPr>
              <a:t>1,270 Job-years: </a:t>
            </a:r>
            <a:r>
              <a:rPr lang="en-US" sz="1600" dirty="0">
                <a:latin typeface="Arial" panose="020B0604020202020204" pitchFamily="34" charset="0"/>
                <a:cs typeface="Arial" panose="020B0604020202020204" pitchFamily="34" charset="0"/>
              </a:rPr>
              <a:t>New near-term regional employment</a:t>
            </a:r>
          </a:p>
          <a:p>
            <a:pPr lvl="0">
              <a:lnSpc>
                <a:spcPct val="120000"/>
              </a:lnSpc>
            </a:pPr>
            <a:r>
              <a:rPr lang="en-US" sz="1600" b="1" dirty="0">
                <a:solidFill>
                  <a:srgbClr val="000000"/>
                </a:solidFill>
                <a:latin typeface="Arial" panose="020B0604020202020204" pitchFamily="34" charset="0"/>
                <a:cs typeface="Arial" panose="020B0604020202020204" pitchFamily="34" charset="0"/>
              </a:rPr>
              <a:t>520 Job-years:  </a:t>
            </a:r>
            <a:r>
              <a:rPr lang="en-US" sz="1600" dirty="0">
                <a:solidFill>
                  <a:srgbClr val="000000"/>
                </a:solidFill>
                <a:latin typeface="Arial" panose="020B0604020202020204" pitchFamily="34" charset="0"/>
                <a:cs typeface="Arial" panose="020B0604020202020204" pitchFamily="34" charset="0"/>
              </a:rPr>
              <a:t>New ongoing regional employment</a:t>
            </a:r>
          </a:p>
          <a:p>
            <a:pPr>
              <a:lnSpc>
                <a:spcPct val="120000"/>
              </a:lnSpc>
            </a:pPr>
            <a:r>
              <a:rPr lang="en-US" sz="1600" b="1" dirty="0">
                <a:solidFill>
                  <a:srgbClr val="000000"/>
                </a:solidFill>
                <a:latin typeface="Arial" panose="020B0604020202020204" pitchFamily="34" charset="0"/>
                <a:cs typeface="Arial" panose="020B0604020202020204" pitchFamily="34" charset="0"/>
              </a:rPr>
              <a:t>$10M:  </a:t>
            </a:r>
            <a:r>
              <a:rPr lang="en-US" sz="1600" dirty="0">
                <a:solidFill>
                  <a:srgbClr val="000000"/>
                </a:solidFill>
                <a:latin typeface="Arial" panose="020B0604020202020204" pitchFamily="34" charset="0"/>
                <a:cs typeface="Arial" panose="020B0604020202020204" pitchFamily="34" charset="0"/>
              </a:rPr>
              <a:t>Site leasing income for property owners</a:t>
            </a:r>
          </a:p>
          <a:p>
            <a:pPr lvl="0">
              <a:lnSpc>
                <a:spcPct val="120000"/>
              </a:lnSpc>
            </a:pPr>
            <a:r>
              <a:rPr lang="en-US" sz="1600" b="1" dirty="0">
                <a:solidFill>
                  <a:srgbClr val="000000"/>
                </a:solidFill>
                <a:latin typeface="Arial" panose="020B0604020202020204" pitchFamily="34" charset="0"/>
                <a:cs typeface="Arial" panose="020B0604020202020204" pitchFamily="34" charset="0"/>
              </a:rPr>
              <a:t>$5.8M: </a:t>
            </a:r>
            <a:r>
              <a:rPr lang="en-US" sz="1600" dirty="0">
                <a:solidFill>
                  <a:srgbClr val="000000"/>
                </a:solidFill>
                <a:latin typeface="Arial" panose="020B0604020202020204" pitchFamily="34" charset="0"/>
                <a:cs typeface="Arial" panose="020B0604020202020204" pitchFamily="34" charset="0"/>
              </a:rPr>
              <a:t>Added construction-related state sales taxes</a:t>
            </a:r>
          </a:p>
        </p:txBody>
      </p:sp>
      <p:sp>
        <p:nvSpPr>
          <p:cNvPr id="7" name="TextBox 6"/>
          <p:cNvSpPr txBox="1"/>
          <p:nvPr/>
        </p:nvSpPr>
        <p:spPr>
          <a:xfrm>
            <a:off x="6635750" y="2698729"/>
            <a:ext cx="2470150" cy="276999"/>
          </a:xfrm>
          <a:prstGeom prst="rect">
            <a:avLst/>
          </a:prstGeom>
          <a:noFill/>
        </p:spPr>
        <p:txBody>
          <a:bodyPr wrap="square" rtlCol="0">
            <a:spAutoFit/>
          </a:bodyPr>
          <a:lstStyle/>
          <a:p>
            <a:r>
              <a:rPr lang="en-US" sz="1200" dirty="0"/>
              <a:t>Photo courtesy of GRID Alternatives</a:t>
            </a:r>
          </a:p>
        </p:txBody>
      </p:sp>
      <p:sp>
        <p:nvSpPr>
          <p:cNvPr id="10" name="Rectangle 9"/>
          <p:cNvSpPr/>
          <p:nvPr/>
        </p:nvSpPr>
        <p:spPr>
          <a:xfrm>
            <a:off x="0" y="764118"/>
            <a:ext cx="9144000" cy="659922"/>
          </a:xfrm>
          <a:prstGeom prst="rect">
            <a:avLst/>
          </a:prstGeom>
          <a:solidFill>
            <a:schemeClr val="accent3">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885855"/>
            <a:ext cx="9143999" cy="369332"/>
          </a:xfrm>
          <a:prstGeom prst="rect">
            <a:avLst/>
          </a:prstGeom>
          <a:noFill/>
          <a:ln>
            <a:noFill/>
          </a:ln>
        </p:spPr>
        <p:txBody>
          <a:bodyPr wrap="square" rtlCol="0">
            <a:spAutoFit/>
          </a:bodyPr>
          <a:lstStyle/>
          <a:p>
            <a:pPr algn="ctr"/>
            <a:r>
              <a:rPr lang="en-US" b="1" dirty="0">
                <a:latin typeface="Arial" panose="020B0604020202020204" pitchFamily="34" charset="0"/>
                <a:cs typeface="Arial" panose="020B0604020202020204" pitchFamily="34" charset="0"/>
              </a:rPr>
              <a:t>$200M in private investment + operations &amp; maintenance over 20 years yields:</a:t>
            </a:r>
          </a:p>
        </p:txBody>
      </p:sp>
      <p:pic>
        <p:nvPicPr>
          <p:cNvPr id="14" name="Picture 13"/>
          <p:cNvPicPr>
            <a:picLocks noChangeAspect="1"/>
          </p:cNvPicPr>
          <p:nvPr/>
        </p:nvPicPr>
        <p:blipFill>
          <a:blip r:embed="rId3"/>
          <a:stretch>
            <a:fillRect/>
          </a:stretch>
        </p:blipFill>
        <p:spPr>
          <a:xfrm>
            <a:off x="508018" y="3244648"/>
            <a:ext cx="3035300" cy="26797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424040"/>
            <a:ext cx="9144000" cy="1546978"/>
          </a:xfrm>
          <a:prstGeom prst="rect">
            <a:avLst/>
          </a:prstGeom>
        </p:spPr>
      </p:pic>
    </p:spTree>
    <p:extLst>
      <p:ext uri="{BB962C8B-B14F-4D97-AF65-F5344CB8AC3E}">
        <p14:creationId xmlns:p14="http://schemas.microsoft.com/office/powerpoint/2010/main" val="162699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 y="0"/>
            <a:ext cx="7454489" cy="764118"/>
          </a:xfrm>
        </p:spPr>
        <p:txBody>
          <a:bodyPr>
            <a:normAutofit/>
          </a:bodyPr>
          <a:lstStyle/>
          <a:p>
            <a:r>
              <a:rPr lang="en-US" dirty="0"/>
              <a:t>Hunters Point</a:t>
            </a:r>
          </a:p>
        </p:txBody>
      </p:sp>
      <p:sp>
        <p:nvSpPr>
          <p:cNvPr id="5" name="TextBox 4"/>
          <p:cNvSpPr txBox="1"/>
          <p:nvPr/>
        </p:nvSpPr>
        <p:spPr>
          <a:xfrm>
            <a:off x="0" y="6012887"/>
            <a:ext cx="9144000" cy="430887"/>
          </a:xfrm>
          <a:prstGeom prst="rect">
            <a:avLst/>
          </a:prstGeom>
          <a:solidFill>
            <a:schemeClr val="bg1"/>
          </a:solidFill>
        </p:spPr>
        <p:txBody>
          <a:bodyPr wrap="square" rtlCol="0">
            <a:spAutoFit/>
          </a:bodyPr>
          <a:lstStyle/>
          <a:p>
            <a:r>
              <a:rPr lang="en-US" sz="1100" b="1" i="1" dirty="0">
                <a:latin typeface="Arial" panose="020B0604020202020204" pitchFamily="34" charset="0"/>
                <a:cs typeface="Arial" panose="020B0604020202020204" pitchFamily="34" charset="0"/>
              </a:rPr>
              <a:t>Sources: NREL Emissions Health Calculator, PG&amp;E service territory; DOE 2009; Civil Society Institute: “Hidden Costs of Electricity” (Sep 2012</a:t>
            </a:r>
            <a:r>
              <a:rPr lang="en-US" sz="1100" dirty="0">
                <a:latin typeface="Arial" panose="020B0604020202020204" pitchFamily="34" charset="0"/>
                <a:cs typeface="Arial" panose="020B0604020202020204" pitchFamily="34" charset="0"/>
              </a:rPr>
              <a:t>)</a:t>
            </a:r>
            <a:endParaRPr lang="en-US" sz="1100" b="1" i="1" dirty="0">
              <a:latin typeface="Arial" panose="020B0604020202020204" pitchFamily="34" charset="0"/>
              <a:cs typeface="Arial" panose="020B0604020202020204" pitchFamily="34" charset="0"/>
            </a:endParaRPr>
          </a:p>
        </p:txBody>
      </p:sp>
      <p:sp>
        <p:nvSpPr>
          <p:cNvPr id="8" name="TextBox 7"/>
          <p:cNvSpPr txBox="1"/>
          <p:nvPr/>
        </p:nvSpPr>
        <p:spPr>
          <a:xfrm>
            <a:off x="3597788" y="3290403"/>
            <a:ext cx="5105400" cy="2428870"/>
          </a:xfrm>
          <a:prstGeom prst="rect">
            <a:avLst/>
          </a:prstGeom>
          <a:noFill/>
        </p:spPr>
        <p:txBody>
          <a:bodyPr wrap="square" rtlCol="0">
            <a:spAutoFit/>
          </a:bodyPr>
          <a:lstStyle/>
          <a:p>
            <a:pPr algn="ctr">
              <a:lnSpc>
                <a:spcPct val="120000"/>
              </a:lnSpc>
            </a:pPr>
            <a:r>
              <a:rPr lang="en-US" sz="1600" b="1" u="sng" dirty="0">
                <a:latin typeface="Arial" panose="020B0604020202020204" pitchFamily="34" charset="0"/>
                <a:cs typeface="Arial" panose="020B0604020202020204" pitchFamily="34" charset="0"/>
              </a:rPr>
              <a:t>Environmental benefits</a:t>
            </a:r>
          </a:p>
          <a:p>
            <a:pPr>
              <a:lnSpc>
                <a:spcPct val="120000"/>
              </a:lnSpc>
            </a:pPr>
            <a:endParaRPr lang="en-US" sz="1600" b="1" dirty="0">
              <a:latin typeface="Arial" panose="020B0604020202020204" pitchFamily="34" charset="0"/>
              <a:cs typeface="Arial" panose="020B0604020202020204" pitchFamily="34" charset="0"/>
            </a:endParaRPr>
          </a:p>
          <a:p>
            <a:pPr>
              <a:lnSpc>
                <a:spcPct val="120000"/>
              </a:lnSpc>
            </a:pPr>
            <a:r>
              <a:rPr lang="en-US" sz="1600" b="1" dirty="0">
                <a:latin typeface="Arial" panose="020B0604020202020204" pitchFamily="34" charset="0"/>
                <a:cs typeface="Arial" panose="020B0604020202020204" pitchFamily="34" charset="0"/>
              </a:rPr>
              <a:t>78M pounds</a:t>
            </a:r>
            <a:r>
              <a:rPr lang="en-US" sz="1600" dirty="0">
                <a:latin typeface="Arial" panose="020B0604020202020204" pitchFamily="34" charset="0"/>
                <a:cs typeface="Arial" panose="020B0604020202020204" pitchFamily="34" charset="0"/>
              </a:rPr>
              <a:t>: Annual reductions in greenhouse gas (GHG) emissions (equivalent to removing 6,660 cars from the road)</a:t>
            </a:r>
          </a:p>
          <a:p>
            <a:pPr>
              <a:lnSpc>
                <a:spcPct val="120000"/>
              </a:lnSpc>
            </a:pPr>
            <a:r>
              <a:rPr lang="en-US" sz="1600" b="1" dirty="0">
                <a:latin typeface="Arial" panose="020B0604020202020204" pitchFamily="34" charset="0"/>
                <a:cs typeface="Arial" panose="020B0604020202020204" pitchFamily="34" charset="0"/>
              </a:rPr>
              <a:t>15M gallons</a:t>
            </a:r>
            <a:r>
              <a:rPr lang="en-US" sz="1600" dirty="0">
                <a:latin typeface="Arial" panose="020B0604020202020204" pitchFamily="34" charset="0"/>
                <a:cs typeface="Arial" panose="020B0604020202020204" pitchFamily="34" charset="0"/>
              </a:rPr>
              <a:t>: Annual water savings</a:t>
            </a:r>
          </a:p>
          <a:p>
            <a:pPr>
              <a:lnSpc>
                <a:spcPct val="120000"/>
              </a:lnSpc>
            </a:pPr>
            <a:r>
              <a:rPr lang="en-US" sz="1600" b="1" dirty="0">
                <a:latin typeface="Arial" panose="020B0604020202020204" pitchFamily="34" charset="0"/>
                <a:cs typeface="Arial" panose="020B0604020202020204" pitchFamily="34" charset="0"/>
              </a:rPr>
              <a:t>375 acres</a:t>
            </a:r>
            <a:r>
              <a:rPr lang="en-US" sz="1600" dirty="0">
                <a:latin typeface="Arial" panose="020B0604020202020204" pitchFamily="34" charset="0"/>
                <a:cs typeface="Arial" panose="020B0604020202020204" pitchFamily="34" charset="0"/>
              </a:rPr>
              <a:t>: Land preserved through secondary use of roof and parking lot areas</a:t>
            </a:r>
            <a:endParaRPr lang="en-US" sz="1600"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6635750" y="2698729"/>
            <a:ext cx="2470150" cy="276999"/>
          </a:xfrm>
          <a:prstGeom prst="rect">
            <a:avLst/>
          </a:prstGeom>
          <a:noFill/>
        </p:spPr>
        <p:txBody>
          <a:bodyPr wrap="square" rtlCol="0">
            <a:spAutoFit/>
          </a:bodyPr>
          <a:lstStyle/>
          <a:p>
            <a:r>
              <a:rPr lang="en-US" sz="1200" dirty="0"/>
              <a:t>Photo courtesy of GRID Alternatives</a:t>
            </a:r>
          </a:p>
        </p:txBody>
      </p:sp>
      <p:sp>
        <p:nvSpPr>
          <p:cNvPr id="10" name="Rectangle 9"/>
          <p:cNvSpPr/>
          <p:nvPr/>
        </p:nvSpPr>
        <p:spPr>
          <a:xfrm>
            <a:off x="0" y="764118"/>
            <a:ext cx="9144000" cy="709082"/>
          </a:xfrm>
          <a:prstGeom prst="rect">
            <a:avLst/>
          </a:prstGeom>
          <a:solidFill>
            <a:schemeClr val="accent3">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tx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10D40F8-5768-DB42-9233-B758AC50A2E4}"/>
              </a:ext>
            </a:extLst>
          </p:cNvPr>
          <p:cNvPicPr>
            <a:picLocks noChangeAspect="1"/>
          </p:cNvPicPr>
          <p:nvPr/>
        </p:nvPicPr>
        <p:blipFill>
          <a:blip r:embed="rId3"/>
          <a:stretch>
            <a:fillRect/>
          </a:stretch>
        </p:blipFill>
        <p:spPr>
          <a:xfrm>
            <a:off x="673585" y="3290403"/>
            <a:ext cx="2579458" cy="2579458"/>
          </a:xfrm>
          <a:prstGeom prst="rect">
            <a:avLst/>
          </a:prstGeom>
        </p:spPr>
      </p:pic>
      <p:sp>
        <p:nvSpPr>
          <p:cNvPr id="12" name="TextBox 11">
            <a:extLst>
              <a:ext uri="{FF2B5EF4-FFF2-40B4-BE49-F238E27FC236}">
                <a16:creationId xmlns:a16="http://schemas.microsoft.com/office/drawing/2014/main" id="{C25EECBF-4E6D-9842-8230-74781FC61142}"/>
              </a:ext>
            </a:extLst>
          </p:cNvPr>
          <p:cNvSpPr txBox="1"/>
          <p:nvPr/>
        </p:nvSpPr>
        <p:spPr>
          <a:xfrm>
            <a:off x="0" y="885855"/>
            <a:ext cx="9143999" cy="369332"/>
          </a:xfrm>
          <a:prstGeom prst="rect">
            <a:avLst/>
          </a:prstGeom>
          <a:noFill/>
          <a:ln>
            <a:noFill/>
          </a:ln>
        </p:spPr>
        <p:txBody>
          <a:bodyPr wrap="square" rtlCol="0">
            <a:spAutoFit/>
          </a:bodyPr>
          <a:lstStyle/>
          <a:p>
            <a:pPr algn="ctr"/>
            <a:r>
              <a:rPr lang="en-US" b="1" dirty="0">
                <a:latin typeface="Arial" panose="020B0604020202020204" pitchFamily="34" charset="0"/>
                <a:cs typeface="Arial" panose="020B0604020202020204" pitchFamily="34" charset="0"/>
              </a:rPr>
              <a:t>Environmental benefits from 50 MW of DER:</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433872"/>
            <a:ext cx="9144000" cy="1546978"/>
          </a:xfrm>
          <a:prstGeom prst="rect">
            <a:avLst/>
          </a:prstGeom>
        </p:spPr>
      </p:pic>
    </p:spTree>
    <p:extLst>
      <p:ext uri="{BB962C8B-B14F-4D97-AF65-F5344CB8AC3E}">
        <p14:creationId xmlns:p14="http://schemas.microsoft.com/office/powerpoint/2010/main" val="380001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pPr eaLnBrk="1" hangingPunct="1"/>
            <a:r>
              <a:rPr lang="en-US" dirty="0">
                <a:latin typeface="Arial" charset="0"/>
                <a:cs typeface="Arial" charset="0"/>
              </a:rPr>
              <a:t>Natural gas is not safe</a:t>
            </a:r>
          </a:p>
        </p:txBody>
      </p:sp>
      <p:pic>
        <p:nvPicPr>
          <p:cNvPr id="9" name="Picture 8" descr="gas-bl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332" y="2009791"/>
            <a:ext cx="5586468" cy="4019534"/>
          </a:xfrm>
          <a:prstGeom prst="rect">
            <a:avLst/>
          </a:prstGeom>
        </p:spPr>
      </p:pic>
      <p:sp>
        <p:nvSpPr>
          <p:cNvPr id="6" name="TextBox 14"/>
          <p:cNvSpPr txBox="1">
            <a:spLocks noChangeArrowheads="1"/>
          </p:cNvSpPr>
          <p:nvPr/>
        </p:nvSpPr>
        <p:spPr bwMode="auto">
          <a:xfrm>
            <a:off x="2844800" y="6032500"/>
            <a:ext cx="3478268" cy="369332"/>
          </a:xfrm>
          <a:prstGeom prst="rect">
            <a:avLst/>
          </a:prstGeom>
          <a:noFill/>
          <a:ln w="9525">
            <a:noFill/>
            <a:miter lim="800000"/>
            <a:headEnd/>
            <a:tailEnd/>
          </a:ln>
        </p:spPr>
        <p:txBody>
          <a:bodyPr wrap="square">
            <a:spAutoFit/>
          </a:bodyPr>
          <a:lstStyle/>
          <a:p>
            <a:pPr algn="ctr"/>
            <a:r>
              <a:rPr lang="en-US" dirty="0">
                <a:cs typeface="Arial" charset="0"/>
              </a:rPr>
              <a:t>2010 San Bruno pipeline explosion</a:t>
            </a:r>
            <a:endParaRPr lang="en-US" dirty="0"/>
          </a:p>
        </p:txBody>
      </p:sp>
      <p:sp>
        <p:nvSpPr>
          <p:cNvPr id="7" name="Content Placeholder 2"/>
          <p:cNvSpPr>
            <a:spLocks noGrp="1"/>
          </p:cNvSpPr>
          <p:nvPr>
            <p:ph idx="1"/>
          </p:nvPr>
        </p:nvSpPr>
        <p:spPr>
          <a:xfrm>
            <a:off x="209550" y="854075"/>
            <a:ext cx="8820150" cy="1060466"/>
          </a:xfrm>
        </p:spPr>
        <p:txBody>
          <a:bodyPr>
            <a:normAutofit fontScale="85000" lnSpcReduction="10000"/>
          </a:bodyPr>
          <a:lstStyle/>
          <a:p>
            <a:pPr marL="0" indent="0">
              <a:buNone/>
            </a:pPr>
            <a:r>
              <a:rPr lang="en-US" sz="2000" dirty="0">
                <a:solidFill>
                  <a:schemeClr val="tx1">
                    <a:lumMod val="75000"/>
                    <a:lumOff val="25000"/>
                  </a:schemeClr>
                </a:solidFill>
                <a:latin typeface="Arial"/>
                <a:cs typeface="Arial"/>
              </a:rPr>
              <a:t>Future generations will be asking what we were thinking (or smoking).  You allowed massive quantities of toxic chemicals to be injected into the earth, and to contaminate ungodly volumes of water, in pursuit of a highly flammable gas that would be routed through your neighborhoods and into your homes?!  What were you thinking?</a:t>
            </a:r>
          </a:p>
          <a:p>
            <a:pPr marL="0" indent="0">
              <a:buNone/>
            </a:pPr>
            <a:endParaRPr lang="en-US" sz="20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1308038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BED9-6331-D749-869A-61D9905AFD6B}"/>
              </a:ext>
            </a:extLst>
          </p:cNvPr>
          <p:cNvSpPr>
            <a:spLocks noGrp="1"/>
          </p:cNvSpPr>
          <p:nvPr>
            <p:ph type="title"/>
          </p:nvPr>
        </p:nvSpPr>
        <p:spPr/>
        <p:txBody>
          <a:bodyPr/>
          <a:lstStyle/>
          <a:p>
            <a:r>
              <a:rPr lang="en-US" dirty="0"/>
              <a:t>Recent gas pipeline explosions</a:t>
            </a:r>
          </a:p>
        </p:txBody>
      </p:sp>
      <p:sp>
        <p:nvSpPr>
          <p:cNvPr id="4" name="Content Placeholder 3">
            <a:extLst>
              <a:ext uri="{FF2B5EF4-FFF2-40B4-BE49-F238E27FC236}">
                <a16:creationId xmlns:a16="http://schemas.microsoft.com/office/drawing/2014/main" id="{CEBAF3B5-9C03-A34B-8877-A1A39789782F}"/>
              </a:ext>
            </a:extLst>
          </p:cNvPr>
          <p:cNvSpPr txBox="1">
            <a:spLocks noGrp="1"/>
          </p:cNvSpPr>
          <p:nvPr>
            <p:ph idx="1"/>
          </p:nvPr>
        </p:nvSpPr>
        <p:spPr>
          <a:xfrm>
            <a:off x="-1" y="762000"/>
            <a:ext cx="9049871" cy="5712333"/>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October 9, 2018: British Columbia.</a:t>
            </a:r>
          </a:p>
          <a:p>
            <a:pPr marL="285750" lvl="0" indent="-285750">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September 13, 2018: Merrimack Valley, Massachusetts. Over 80 individual fires, one person killed and 30,000 forced to evacuate.</a:t>
            </a:r>
          </a:p>
          <a:p>
            <a:pPr marL="285750" lvl="0" indent="-285750">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February 17, 2017: A natural gas pipeline operated by Kinder Morgan in Refugio Texas exploded creating a massive fire. The explosion shook homes 60 miles away.</a:t>
            </a:r>
          </a:p>
          <a:p>
            <a:pPr marL="285750" lvl="0" indent="-285750">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February 10, 2017: A natural gas pipeline operated by Phillips 66 Pipeline in St. Charles Parish, LA exploded, injuring 3 workers.</a:t>
            </a:r>
          </a:p>
          <a:p>
            <a:pPr marL="285750" lvl="0" indent="-285750">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February 1, 2017: A DCP pipeline in Panola County TX exploded and created a crater in an airport runway, shutting down the airport for a month.</a:t>
            </a:r>
          </a:p>
          <a:p>
            <a:pPr marL="285750" lvl="0" indent="-285750">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January 17, 2017: A natural gas pipeline operated by DCP Midstream exploded in Spearman, TX, which led to multiple fire crews being called to the scene.</a:t>
            </a:r>
          </a:p>
          <a:p>
            <a:pPr marL="285750" lvl="0" indent="-285750">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From 2010 to 2016: Gas companies reported 35 explosions and 32 ignitions at their transmission pipelines, according to federal records. The explosion killed 17 people and injured 86.</a:t>
            </a:r>
          </a:p>
          <a:p>
            <a:pPr marL="285750" lvl="0" indent="-285750">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September 9, 2010: San Bruno, California, killed eight and injured 51 people.</a:t>
            </a:r>
          </a:p>
        </p:txBody>
      </p:sp>
    </p:spTree>
    <p:extLst>
      <p:ext uri="{BB962C8B-B14F-4D97-AF65-F5344CB8AC3E}">
        <p14:creationId xmlns:p14="http://schemas.microsoft.com/office/powerpoint/2010/main" val="1305017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CBCD-25FC-EE46-9E76-9391251E73D2}"/>
              </a:ext>
            </a:extLst>
          </p:cNvPr>
          <p:cNvSpPr>
            <a:spLocks noGrp="1"/>
          </p:cNvSpPr>
          <p:nvPr>
            <p:ph type="title"/>
          </p:nvPr>
        </p:nvSpPr>
        <p:spPr/>
        <p:txBody>
          <a:bodyPr/>
          <a:lstStyle/>
          <a:p>
            <a:r>
              <a:rPr lang="en-US" dirty="0"/>
              <a:t>Natural gas is not resilient </a:t>
            </a:r>
          </a:p>
        </p:txBody>
      </p:sp>
      <p:sp>
        <p:nvSpPr>
          <p:cNvPr id="4" name="TextBox 3">
            <a:extLst>
              <a:ext uri="{FF2B5EF4-FFF2-40B4-BE49-F238E27FC236}">
                <a16:creationId xmlns:a16="http://schemas.microsoft.com/office/drawing/2014/main" id="{DE302570-8328-A84E-9F03-3A4DB0AF2563}"/>
              </a:ext>
            </a:extLst>
          </p:cNvPr>
          <p:cNvSpPr txBox="1"/>
          <p:nvPr/>
        </p:nvSpPr>
        <p:spPr>
          <a:xfrm>
            <a:off x="162709" y="1117658"/>
            <a:ext cx="4160519" cy="218521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Reality:</a:t>
            </a:r>
            <a:r>
              <a:rPr lang="en-US" dirty="0">
                <a:latin typeface="Arial" panose="020B0604020202020204" pitchFamily="34" charset="0"/>
                <a:cs typeface="Arial" panose="020B0604020202020204" pitchFamily="34" charset="0"/>
              </a:rPr>
              <a:t> Gas infrastructure is not resilient and requires 30 times longer to restore service than electricity.</a:t>
            </a:r>
          </a:p>
          <a:p>
            <a:pPr marL="285750" indent="-28575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Threats: </a:t>
            </a:r>
            <a:r>
              <a:rPr lang="en-US" dirty="0">
                <a:latin typeface="Arial" panose="020B0604020202020204" pitchFamily="34" charset="0"/>
                <a:cs typeface="Arial" panose="020B0604020202020204" pitchFamily="34" charset="0"/>
              </a:rPr>
              <a:t>Gas infrastructure is vulnerable to earthquakes, fires, and mudslides, as well as terrorism.</a:t>
            </a:r>
          </a:p>
        </p:txBody>
      </p:sp>
      <p:graphicFrame>
        <p:nvGraphicFramePr>
          <p:cNvPr id="5" name="Content Placeholder 3">
            <a:extLst>
              <a:ext uri="{FF2B5EF4-FFF2-40B4-BE49-F238E27FC236}">
                <a16:creationId xmlns:a16="http://schemas.microsoft.com/office/drawing/2014/main" id="{DB9EC0AD-CF97-1748-B651-A4C453B21DFB}"/>
              </a:ext>
            </a:extLst>
          </p:cNvPr>
          <p:cNvGraphicFramePr>
            <a:graphicFrameLocks noGrp="1"/>
          </p:cNvGraphicFramePr>
          <p:nvPr>
            <p:ph idx="1"/>
            <p:extLst>
              <p:ext uri="{D42A27DB-BD31-4B8C-83A1-F6EECF244321}">
                <p14:modId xmlns:p14="http://schemas.microsoft.com/office/powerpoint/2010/main" val="1880665599"/>
              </p:ext>
            </p:extLst>
          </p:nvPr>
        </p:nvGraphicFramePr>
        <p:xfrm>
          <a:off x="4531660" y="865094"/>
          <a:ext cx="4437529" cy="517713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C1A6764-49A4-984A-9EDD-9C305DC842A1}"/>
              </a:ext>
            </a:extLst>
          </p:cNvPr>
          <p:cNvSpPr txBox="1"/>
          <p:nvPr/>
        </p:nvSpPr>
        <p:spPr>
          <a:xfrm>
            <a:off x="4740089" y="6042229"/>
            <a:ext cx="4020670" cy="461665"/>
          </a:xfrm>
          <a:prstGeom prst="rect">
            <a:avLst/>
          </a:prstGeom>
          <a:noFill/>
        </p:spPr>
        <p:txBody>
          <a:bodyPr wrap="square" rtlCol="0">
            <a:spAutoFit/>
          </a:bodyPr>
          <a:lstStyle/>
          <a:p>
            <a:r>
              <a:rPr lang="en-US" sz="1200" b="1" u="sng" dirty="0"/>
              <a:t>Source</a:t>
            </a:r>
            <a:r>
              <a:rPr lang="en-US" sz="1200" b="1" dirty="0"/>
              <a:t>: The City and County of San Francisco Lifelines Study</a:t>
            </a:r>
          </a:p>
          <a:p>
            <a:endParaRPr lang="en-US" sz="1200" dirty="0"/>
          </a:p>
        </p:txBody>
      </p:sp>
      <p:pic>
        <p:nvPicPr>
          <p:cNvPr id="7" name="Picture 6" descr="gas-blast.jpg">
            <a:extLst>
              <a:ext uri="{FF2B5EF4-FFF2-40B4-BE49-F238E27FC236}">
                <a16:creationId xmlns:a16="http://schemas.microsoft.com/office/drawing/2014/main" id="{496BE724-BE63-0144-B3D0-D1C0C35D5D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501" y="3658530"/>
            <a:ext cx="3312936" cy="2383699"/>
          </a:xfrm>
          <a:prstGeom prst="rect">
            <a:avLst/>
          </a:prstGeom>
        </p:spPr>
      </p:pic>
      <p:sp>
        <p:nvSpPr>
          <p:cNvPr id="3" name="TextBox 2">
            <a:extLst>
              <a:ext uri="{FF2B5EF4-FFF2-40B4-BE49-F238E27FC236}">
                <a16:creationId xmlns:a16="http://schemas.microsoft.com/office/drawing/2014/main" id="{48A2F0AC-AE6A-F242-9908-5D57CC6AA56C}"/>
              </a:ext>
            </a:extLst>
          </p:cNvPr>
          <p:cNvSpPr txBox="1"/>
          <p:nvPr/>
        </p:nvSpPr>
        <p:spPr>
          <a:xfrm>
            <a:off x="866631" y="6042229"/>
            <a:ext cx="2752677" cy="307777"/>
          </a:xfrm>
          <a:prstGeom prst="rect">
            <a:avLst/>
          </a:prstGeom>
          <a:noFill/>
        </p:spPr>
        <p:txBody>
          <a:bodyPr wrap="none" rtlCol="0">
            <a:spAutoFit/>
          </a:bodyPr>
          <a:lstStyle/>
          <a:p>
            <a:r>
              <a:rPr lang="en-US" sz="1400" b="1" dirty="0"/>
              <a:t>2010 San Bruno Pipeline Explosion</a:t>
            </a:r>
          </a:p>
        </p:txBody>
      </p:sp>
    </p:spTree>
    <p:extLst>
      <p:ext uri="{BB962C8B-B14F-4D97-AF65-F5344CB8AC3E}">
        <p14:creationId xmlns:p14="http://schemas.microsoft.com/office/powerpoint/2010/main" val="3972243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DA0F-824D-FC46-B129-0F605BF2B248}"/>
              </a:ext>
            </a:extLst>
          </p:cNvPr>
          <p:cNvSpPr>
            <a:spLocks noGrp="1"/>
          </p:cNvSpPr>
          <p:nvPr>
            <p:ph type="title"/>
          </p:nvPr>
        </p:nvSpPr>
        <p:spPr/>
        <p:txBody>
          <a:bodyPr>
            <a:normAutofit/>
          </a:bodyPr>
          <a:lstStyle/>
          <a:p>
            <a:r>
              <a:rPr lang="en-US" dirty="0"/>
              <a:t>SCE is positioning to propose a gas plant in GLP</a:t>
            </a:r>
          </a:p>
        </p:txBody>
      </p:sp>
      <p:sp>
        <p:nvSpPr>
          <p:cNvPr id="4" name="TextBox 3">
            <a:extLst>
              <a:ext uri="{FF2B5EF4-FFF2-40B4-BE49-F238E27FC236}">
                <a16:creationId xmlns:a16="http://schemas.microsoft.com/office/drawing/2014/main" id="{03C6D908-43F8-A94B-93F1-5A753371BD29}"/>
              </a:ext>
            </a:extLst>
          </p:cNvPr>
          <p:cNvSpPr txBox="1"/>
          <p:nvPr/>
        </p:nvSpPr>
        <p:spPr>
          <a:xfrm>
            <a:off x="0" y="1081859"/>
            <a:ext cx="9144000" cy="147732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SCE statement:</a:t>
            </a:r>
            <a:r>
              <a:rPr lang="en-US" sz="2000" dirty="0">
                <a:latin typeface="Arial" panose="020B0604020202020204" pitchFamily="34" charset="0"/>
                <a:cs typeface="Arial" panose="020B0604020202020204" pitchFamily="34" charset="0"/>
              </a:rPr>
              <a:t> “Most project offers that can address resiliency are natural-gas based.”</a:t>
            </a:r>
          </a:p>
          <a:p>
            <a:pPr marL="285750" indent="-285750">
              <a:spcAft>
                <a:spcPts val="12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Likely remote location: </a:t>
            </a:r>
            <a:r>
              <a:rPr lang="en-US" sz="2000" dirty="0">
                <a:latin typeface="Arial" panose="020B0604020202020204" pitchFamily="34" charset="0"/>
                <a:cs typeface="Arial" panose="020B0604020202020204" pitchFamily="34" charset="0"/>
              </a:rPr>
              <a:t>Adjacent to the Capitan Substation, which is ~15 miles northwest of the La Goleta gas storage field. </a:t>
            </a:r>
          </a:p>
        </p:txBody>
      </p:sp>
      <p:pic>
        <p:nvPicPr>
          <p:cNvPr id="5" name="Content Placeholder 3">
            <a:extLst>
              <a:ext uri="{FF2B5EF4-FFF2-40B4-BE49-F238E27FC236}">
                <a16:creationId xmlns:a16="http://schemas.microsoft.com/office/drawing/2014/main" id="{5A1BA694-4686-B848-B009-AC48D540D9D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3063712"/>
            <a:ext cx="9144000" cy="3436705"/>
          </a:xfrm>
          <a:prstGeom prst="rect">
            <a:avLst/>
          </a:prstGeom>
        </p:spPr>
      </p:pic>
    </p:spTree>
    <p:extLst>
      <p:ext uri="{BB962C8B-B14F-4D97-AF65-F5344CB8AC3E}">
        <p14:creationId xmlns:p14="http://schemas.microsoft.com/office/powerpoint/2010/main" val="2382191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FDEE-DA48-9943-9345-E247A8A3A57E}"/>
              </a:ext>
            </a:extLst>
          </p:cNvPr>
          <p:cNvSpPr>
            <a:spLocks noGrp="1"/>
          </p:cNvSpPr>
          <p:nvPr>
            <p:ph type="title"/>
          </p:nvPr>
        </p:nvSpPr>
        <p:spPr/>
        <p:txBody>
          <a:bodyPr/>
          <a:lstStyle/>
          <a:p>
            <a:r>
              <a:rPr lang="en-US" dirty="0"/>
              <a:t>La Goleta Gas Storage Field</a:t>
            </a:r>
          </a:p>
        </p:txBody>
      </p:sp>
      <p:sp>
        <p:nvSpPr>
          <p:cNvPr id="4" name="TextBox 3">
            <a:extLst>
              <a:ext uri="{FF2B5EF4-FFF2-40B4-BE49-F238E27FC236}">
                <a16:creationId xmlns:a16="http://schemas.microsoft.com/office/drawing/2014/main" id="{66D82307-F579-5345-B034-2C66A1658D69}"/>
              </a:ext>
            </a:extLst>
          </p:cNvPr>
          <p:cNvSpPr txBox="1"/>
          <p:nvPr/>
        </p:nvSpPr>
        <p:spPr>
          <a:xfrm>
            <a:off x="262723" y="874378"/>
            <a:ext cx="8348133" cy="1631216"/>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Converted into a gas storage reservoir in 1941, it is the oldest storage facility of four maintained by SoCalGas and is the third largest, with a maximum capacity of 21.5 billion cubic feet.</a:t>
            </a:r>
          </a:p>
          <a:p>
            <a:pPr marL="285750" lvl="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The gas field is within an anticlinal structure cut and bounded on the north by the More Ranch Fault.</a:t>
            </a:r>
          </a:p>
        </p:txBody>
      </p:sp>
      <p:pic>
        <p:nvPicPr>
          <p:cNvPr id="5" name="Content Placeholder 3">
            <a:extLst>
              <a:ext uri="{FF2B5EF4-FFF2-40B4-BE49-F238E27FC236}">
                <a16:creationId xmlns:a16="http://schemas.microsoft.com/office/drawing/2014/main" id="{A25CE014-54F7-FF4B-9D80-0F2190A77D9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96433" y="2586969"/>
            <a:ext cx="7265931" cy="3800383"/>
          </a:xfrm>
          <a:prstGeom prst="rect">
            <a:avLst/>
          </a:prstGeom>
        </p:spPr>
      </p:pic>
    </p:spTree>
    <p:extLst>
      <p:ext uri="{BB962C8B-B14F-4D97-AF65-F5344CB8AC3E}">
        <p14:creationId xmlns:p14="http://schemas.microsoft.com/office/powerpoint/2010/main" val="276286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5BED9-6331-D749-869A-61D9905AFD6B}"/>
              </a:ext>
            </a:extLst>
          </p:cNvPr>
          <p:cNvSpPr>
            <a:spLocks noGrp="1"/>
          </p:cNvSpPr>
          <p:nvPr>
            <p:ph type="title"/>
          </p:nvPr>
        </p:nvSpPr>
        <p:spPr>
          <a:xfrm>
            <a:off x="0" y="0"/>
            <a:ext cx="8070574" cy="762000"/>
          </a:xfrm>
        </p:spPr>
        <p:txBody>
          <a:bodyPr>
            <a:normAutofit fontScale="90000"/>
          </a:bodyPr>
          <a:lstStyle/>
          <a:p>
            <a:r>
              <a:rPr lang="en-US" dirty="0"/>
              <a:t>Community Microgrids superior to gas </a:t>
            </a:r>
            <a:r>
              <a:rPr lang="en-US" dirty="0" err="1"/>
              <a:t>peakers</a:t>
            </a:r>
            <a:r>
              <a:rPr lang="en-US" dirty="0"/>
              <a:t> on all dimensions</a:t>
            </a:r>
          </a:p>
        </p:txBody>
      </p:sp>
      <p:sp>
        <p:nvSpPr>
          <p:cNvPr id="4" name="Content Placeholder 3">
            <a:extLst>
              <a:ext uri="{FF2B5EF4-FFF2-40B4-BE49-F238E27FC236}">
                <a16:creationId xmlns:a16="http://schemas.microsoft.com/office/drawing/2014/main" id="{CEBAF3B5-9C03-A34B-8877-A1A39789782F}"/>
              </a:ext>
            </a:extLst>
          </p:cNvPr>
          <p:cNvSpPr txBox="1">
            <a:spLocks noGrp="1"/>
          </p:cNvSpPr>
          <p:nvPr>
            <p:ph idx="1"/>
          </p:nvPr>
        </p:nvSpPr>
        <p:spPr>
          <a:xfrm>
            <a:off x="914401" y="934280"/>
            <a:ext cx="7553740" cy="5349157"/>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Technical performance</a:t>
            </a:r>
          </a:p>
          <a:p>
            <a:pPr marL="685800" lvl="1">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Dispatchable Energy Capacity Services (DECS) is the key market mechanism solution to unleash unparalleled Community Microgrid performance.</a:t>
            </a:r>
          </a:p>
          <a:p>
            <a:pPr marL="285750" lvl="0" indent="-285750">
              <a:spcAft>
                <a:spcPts val="12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Economics (full benefits &amp; costs comparison)</a:t>
            </a:r>
          </a:p>
          <a:p>
            <a:pPr marL="685800" lvl="1">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Capital expenditures (capex).</a:t>
            </a:r>
          </a:p>
          <a:p>
            <a:pPr marL="685800" lvl="1">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Operational expenditures (</a:t>
            </a:r>
            <a:r>
              <a:rPr lang="en-US" sz="1800" dirty="0" err="1">
                <a:solidFill>
                  <a:schemeClr val="tx1"/>
                </a:solidFill>
                <a:latin typeface="Arial" panose="020B0604020202020204" pitchFamily="34" charset="0"/>
                <a:cs typeface="Arial" panose="020B0604020202020204" pitchFamily="34" charset="0"/>
              </a:rPr>
              <a:t>opex</a:t>
            </a:r>
            <a:r>
              <a:rPr lang="en-US" sz="1800" dirty="0">
                <a:solidFill>
                  <a:schemeClr val="tx1"/>
                </a:solidFill>
                <a:latin typeface="Arial" panose="020B0604020202020204" pitchFamily="34" charset="0"/>
                <a:cs typeface="Arial" panose="020B0604020202020204" pitchFamily="34" charset="0"/>
              </a:rPr>
              <a:t>).</a:t>
            </a:r>
          </a:p>
          <a:p>
            <a:pPr marL="685800" lvl="1">
              <a:spcAft>
                <a:spcPts val="1200"/>
              </a:spcAft>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Local economic stimulation.</a:t>
            </a:r>
          </a:p>
          <a:p>
            <a:pPr marL="285750" lvl="0" indent="-285750">
              <a:spcAft>
                <a:spcPts val="12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Environmental (this is a given)</a:t>
            </a:r>
          </a:p>
          <a:p>
            <a:pPr marL="285750" lvl="0" indent="-285750">
              <a:spcAft>
                <a:spcPts val="12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Safety</a:t>
            </a:r>
          </a:p>
          <a:p>
            <a:pPr marL="285750" lvl="0" indent="-285750">
              <a:spcAft>
                <a:spcPts val="12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Resilience</a:t>
            </a:r>
          </a:p>
        </p:txBody>
      </p:sp>
    </p:spTree>
    <p:extLst>
      <p:ext uri="{BB962C8B-B14F-4D97-AF65-F5344CB8AC3E}">
        <p14:creationId xmlns:p14="http://schemas.microsoft.com/office/powerpoint/2010/main" val="108042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483F-3764-7648-A3BA-2F59C47B17E7}"/>
              </a:ext>
            </a:extLst>
          </p:cNvPr>
          <p:cNvSpPr>
            <a:spLocks noGrp="1"/>
          </p:cNvSpPr>
          <p:nvPr>
            <p:ph type="title"/>
          </p:nvPr>
        </p:nvSpPr>
        <p:spPr/>
        <p:txBody>
          <a:bodyPr/>
          <a:lstStyle/>
          <a:p>
            <a:r>
              <a:rPr lang="en-US" dirty="0">
                <a:latin typeface="Arial"/>
                <a:cs typeface="Arial"/>
              </a:rPr>
              <a:t>Community Microgrids obviate gas </a:t>
            </a:r>
            <a:r>
              <a:rPr lang="en-US" dirty="0" err="1">
                <a:latin typeface="Arial"/>
                <a:cs typeface="Arial"/>
              </a:rPr>
              <a:t>peakers</a:t>
            </a:r>
            <a:r>
              <a:rPr lang="en-US" dirty="0">
                <a:latin typeface="Arial"/>
                <a:cs typeface="Arial"/>
              </a:rPr>
              <a:t> </a:t>
            </a:r>
            <a:endParaRPr lang="en-US" dirty="0"/>
          </a:p>
        </p:txBody>
      </p:sp>
      <p:sp>
        <p:nvSpPr>
          <p:cNvPr id="5" name="Content Placeholder 2">
            <a:extLst>
              <a:ext uri="{FF2B5EF4-FFF2-40B4-BE49-F238E27FC236}">
                <a16:creationId xmlns:a16="http://schemas.microsoft.com/office/drawing/2014/main" id="{036A4855-872A-404A-85CE-5EC307C19BD2}"/>
              </a:ext>
            </a:extLst>
          </p:cNvPr>
          <p:cNvSpPr txBox="1">
            <a:spLocks/>
          </p:cNvSpPr>
          <p:nvPr/>
        </p:nvSpPr>
        <p:spPr>
          <a:xfrm>
            <a:off x="147628" y="847668"/>
            <a:ext cx="8848745" cy="25527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Tx/>
              <a:buBlip>
                <a:blip r:embed="rId2"/>
              </a:buBlip>
              <a:defRPr sz="3200" kern="1200">
                <a:solidFill>
                  <a:schemeClr val="tx2">
                    <a:lumMod val="65000"/>
                    <a:lumOff val="35000"/>
                  </a:schemeClr>
                </a:solidFill>
                <a:latin typeface="+mn-lt"/>
                <a:ea typeface="+mn-ea"/>
                <a:cs typeface="+mn-cs"/>
              </a:defRPr>
            </a:lvl1pPr>
            <a:lvl2pPr marL="742950" indent="-285750" algn="l" defTabSz="457200" rtl="0" eaLnBrk="1" latinLnBrk="0" hangingPunct="1">
              <a:spcBef>
                <a:spcPct val="20000"/>
              </a:spcBef>
              <a:buFontTx/>
              <a:buBlip>
                <a:blip r:embed="rId2"/>
              </a:buBlip>
              <a:defRPr sz="2800" kern="1200">
                <a:solidFill>
                  <a:schemeClr val="tx2">
                    <a:lumMod val="65000"/>
                    <a:lumOff val="35000"/>
                  </a:schemeClr>
                </a:solidFill>
                <a:latin typeface="+mn-lt"/>
                <a:ea typeface="+mn-ea"/>
                <a:cs typeface="+mn-cs"/>
              </a:defRPr>
            </a:lvl2pPr>
            <a:lvl3pPr marL="1143000" indent="-228600" algn="l" defTabSz="457200" rtl="0" eaLnBrk="1" latinLnBrk="0" hangingPunct="1">
              <a:spcBef>
                <a:spcPct val="20000"/>
              </a:spcBef>
              <a:buFontTx/>
              <a:buBlip>
                <a:blip r:embed="rId2"/>
              </a:buBlip>
              <a:defRPr sz="2400" kern="1200">
                <a:solidFill>
                  <a:schemeClr val="tx2">
                    <a:lumMod val="65000"/>
                    <a:lumOff val="35000"/>
                  </a:schemeClr>
                </a:solidFill>
                <a:latin typeface="+mn-lt"/>
                <a:ea typeface="+mn-ea"/>
                <a:cs typeface="+mn-cs"/>
              </a:defRPr>
            </a:lvl3pPr>
            <a:lvl4pPr marL="1600200" indent="-228600" algn="l" defTabSz="457200" rtl="0" eaLnBrk="1" latinLnBrk="0" hangingPunct="1">
              <a:spcBef>
                <a:spcPct val="20000"/>
              </a:spcBef>
              <a:buFontTx/>
              <a:buBlip>
                <a:blip r:embed="rId2"/>
              </a:buBlip>
              <a:defRPr sz="2000" kern="1200">
                <a:solidFill>
                  <a:schemeClr val="tx2">
                    <a:lumMod val="65000"/>
                    <a:lumOff val="35000"/>
                  </a:schemeClr>
                </a:solidFill>
                <a:latin typeface="+mn-lt"/>
                <a:ea typeface="+mn-ea"/>
                <a:cs typeface="+mn-cs"/>
              </a:defRPr>
            </a:lvl4pPr>
            <a:lvl5pPr marL="2057400" indent="-228600" algn="l" defTabSz="457200" rtl="0" eaLnBrk="1" latinLnBrk="0" hangingPunct="1">
              <a:spcBef>
                <a:spcPct val="20000"/>
              </a:spcBef>
              <a:buFontTx/>
              <a:buBlip>
                <a:blip r:embed="rId2"/>
              </a:buBlip>
              <a:defRPr sz="2000" kern="1200">
                <a:solidFill>
                  <a:schemeClr val="tx2">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800" dirty="0">
                <a:solidFill>
                  <a:srgbClr val="000000"/>
                </a:solidFill>
                <a:latin typeface="Arial"/>
                <a:cs typeface="Arial"/>
              </a:rPr>
              <a:t>Thanks in part to our analysis, California regulators have rejected Ellwood and signaled their intent to reject Puente as well</a:t>
            </a:r>
          </a:p>
          <a:p>
            <a:pPr>
              <a:buFont typeface="Arial" panose="020B0604020202020204" pitchFamily="34" charset="0"/>
              <a:buChar char="•"/>
            </a:pPr>
            <a:r>
              <a:rPr lang="en-US" sz="1800" dirty="0">
                <a:solidFill>
                  <a:srgbClr val="000000"/>
                </a:solidFill>
                <a:latin typeface="Arial"/>
                <a:cs typeface="Arial"/>
              </a:rPr>
              <a:t>“Let’s take this opportunity to move the Oxnard community into the clean energy future — which is here already.” </a:t>
            </a:r>
            <a:r>
              <a:rPr lang="en-US" sz="1800" i="1" dirty="0">
                <a:solidFill>
                  <a:srgbClr val="000000"/>
                </a:solidFill>
                <a:latin typeface="Arial"/>
                <a:cs typeface="Arial"/>
              </a:rPr>
              <a:t>Carmen Ramirez, Mayor of Oxnard</a:t>
            </a:r>
          </a:p>
          <a:p>
            <a:pPr>
              <a:buFont typeface="Arial" panose="020B0604020202020204" pitchFamily="34" charset="0"/>
              <a:buChar char="•"/>
            </a:pPr>
            <a:r>
              <a:rPr lang="en-US" sz="1800" dirty="0">
                <a:solidFill>
                  <a:srgbClr val="000000"/>
                </a:solidFill>
                <a:latin typeface="Arial"/>
                <a:cs typeface="Arial"/>
              </a:rPr>
              <a:t>Significant opportunity to leverage this work to prevent future new gas plant proposals across the country</a:t>
            </a:r>
          </a:p>
          <a:p>
            <a:endParaRPr lang="en-US" sz="1800" dirty="0">
              <a:solidFill>
                <a:srgbClr val="000000"/>
              </a:solidFill>
              <a:latin typeface="Arial"/>
              <a:cs typeface="Arial"/>
            </a:endParaRPr>
          </a:p>
          <a:p>
            <a:endParaRPr lang="en-US" sz="1800" dirty="0">
              <a:solidFill>
                <a:srgbClr val="000000"/>
              </a:solidFill>
              <a:latin typeface="Arial"/>
              <a:cs typeface="Arial"/>
            </a:endParaRPr>
          </a:p>
        </p:txBody>
      </p:sp>
      <p:pic>
        <p:nvPicPr>
          <p:cNvPr id="6" name="Picture 5">
            <a:extLst>
              <a:ext uri="{FF2B5EF4-FFF2-40B4-BE49-F238E27FC236}">
                <a16:creationId xmlns:a16="http://schemas.microsoft.com/office/drawing/2014/main" id="{0B066149-38CF-534B-A0BC-A316210CE1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4328" y="2850065"/>
            <a:ext cx="4070523" cy="3443344"/>
          </a:xfrm>
          <a:prstGeom prst="rect">
            <a:avLst/>
          </a:prstGeom>
          <a:ln>
            <a:solidFill>
              <a:schemeClr val="tx1"/>
            </a:solidFill>
          </a:ln>
          <a:effectLst>
            <a:outerShdw dist="38100" sx="1000" sy="1000" algn="tl" rotWithShape="0">
              <a:srgbClr val="000000"/>
            </a:outerShdw>
          </a:effectLst>
        </p:spPr>
      </p:pic>
      <p:pic>
        <p:nvPicPr>
          <p:cNvPr id="7" name="Picture 6">
            <a:extLst>
              <a:ext uri="{FF2B5EF4-FFF2-40B4-BE49-F238E27FC236}">
                <a16:creationId xmlns:a16="http://schemas.microsoft.com/office/drawing/2014/main" id="{6601F043-F82C-844F-B6C3-EAD1DC0C58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92019" y="2850065"/>
            <a:ext cx="4302916" cy="3443344"/>
          </a:xfrm>
          <a:prstGeom prst="rect">
            <a:avLst/>
          </a:prstGeom>
          <a:ln w="6350">
            <a:solidFill>
              <a:schemeClr val="tx1"/>
            </a:solidFill>
          </a:ln>
          <a:effectLst>
            <a:outerShdw dist="38100" sx="1000" sy="1000" algn="tl" rotWithShape="0">
              <a:srgbClr val="000000"/>
            </a:outerShdw>
          </a:effectLst>
        </p:spPr>
      </p:pic>
    </p:spTree>
    <p:extLst>
      <p:ext uri="{BB962C8B-B14F-4D97-AF65-F5344CB8AC3E}">
        <p14:creationId xmlns:p14="http://schemas.microsoft.com/office/powerpoint/2010/main" val="108673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4"/>
          <p:cNvSpPr>
            <a:spLocks noGrp="1"/>
          </p:cNvSpPr>
          <p:nvPr>
            <p:ph type="title" idx="4294967295"/>
          </p:nvPr>
        </p:nvSpPr>
        <p:spPr>
          <a:xfrm>
            <a:off x="0" y="0"/>
            <a:ext cx="7391400" cy="762000"/>
          </a:xfrm>
        </p:spPr>
        <p:txBody>
          <a:bodyPr/>
          <a:lstStyle/>
          <a:p>
            <a:pPr algn="l"/>
            <a:r>
              <a:rPr lang="en-US" sz="2400" b="1" dirty="0">
                <a:solidFill>
                  <a:schemeClr val="bg1"/>
                </a:solidFill>
                <a:latin typeface="Arial" charset="0"/>
                <a:cs typeface="Arial" charset="0"/>
              </a:rPr>
              <a:t>There are three vital grid services</a:t>
            </a:r>
          </a:p>
        </p:txBody>
      </p:sp>
      <p:graphicFrame>
        <p:nvGraphicFramePr>
          <p:cNvPr id="3" name="Table 2"/>
          <p:cNvGraphicFramePr>
            <a:graphicFrameLocks noGrp="1"/>
          </p:cNvGraphicFramePr>
          <p:nvPr>
            <p:extLst>
              <p:ext uri="{D42A27DB-BD31-4B8C-83A1-F6EECF244321}">
                <p14:modId xmlns:p14="http://schemas.microsoft.com/office/powerpoint/2010/main" val="2362384162"/>
              </p:ext>
            </p:extLst>
          </p:nvPr>
        </p:nvGraphicFramePr>
        <p:xfrm>
          <a:off x="282577" y="1607611"/>
          <a:ext cx="8299448" cy="2553691"/>
        </p:xfrm>
        <a:graphic>
          <a:graphicData uri="http://schemas.openxmlformats.org/drawingml/2006/table">
            <a:tbl>
              <a:tblPr firstRow="1" bandRow="1">
                <a:tableStyleId>{5C22544A-7EE6-4342-B048-85BDC9FD1C3A}</a:tableStyleId>
              </a:tblPr>
              <a:tblGrid>
                <a:gridCol w="3895953">
                  <a:extLst>
                    <a:ext uri="{9D8B030D-6E8A-4147-A177-3AD203B41FA5}">
                      <a16:colId xmlns:a16="http://schemas.microsoft.com/office/drawing/2014/main" val="20000"/>
                    </a:ext>
                  </a:extLst>
                </a:gridCol>
                <a:gridCol w="4403495">
                  <a:extLst>
                    <a:ext uri="{9D8B030D-6E8A-4147-A177-3AD203B41FA5}">
                      <a16:colId xmlns:a16="http://schemas.microsoft.com/office/drawing/2014/main" val="20001"/>
                    </a:ext>
                  </a:extLst>
                </a:gridCol>
              </a:tblGrid>
              <a:tr h="366363">
                <a:tc>
                  <a:txBody>
                    <a:bodyPr/>
                    <a:lstStyle/>
                    <a:p>
                      <a:pPr algn="ctr"/>
                      <a:r>
                        <a:rPr lang="en-US" sz="2400" dirty="0">
                          <a:solidFill>
                            <a:schemeClr val="tx1"/>
                          </a:solidFill>
                        </a:rPr>
                        <a:t>Service</a:t>
                      </a:r>
                    </a:p>
                  </a:txBody>
                  <a:tcPr marL="89071" marR="89071" marT="44536" marB="44536" anchor="ctr"/>
                </a:tc>
                <a:tc>
                  <a:txBody>
                    <a:bodyPr/>
                    <a:lstStyle/>
                    <a:p>
                      <a:pPr algn="ctr"/>
                      <a:r>
                        <a:rPr lang="en-US" sz="2400" dirty="0">
                          <a:solidFill>
                            <a:schemeClr val="tx1"/>
                          </a:solidFill>
                        </a:rPr>
                        <a:t>Key to</a:t>
                      </a:r>
                      <a:r>
                        <a:rPr lang="en-US" sz="2400" baseline="0" dirty="0">
                          <a:solidFill>
                            <a:schemeClr val="tx1"/>
                          </a:solidFill>
                        </a:rPr>
                        <a:t> delivering service</a:t>
                      </a:r>
                      <a:endParaRPr lang="en-US" sz="2400" dirty="0">
                        <a:solidFill>
                          <a:schemeClr val="tx1"/>
                        </a:solidFill>
                      </a:endParaRPr>
                    </a:p>
                  </a:txBody>
                  <a:tcPr marL="89071" marR="89071" marT="44536" marB="44536" anchor="ctr"/>
                </a:tc>
                <a:extLst>
                  <a:ext uri="{0D108BD9-81ED-4DB2-BD59-A6C34878D82A}">
                    <a16:rowId xmlns:a16="http://schemas.microsoft.com/office/drawing/2014/main" val="10000"/>
                  </a:ext>
                </a:extLst>
              </a:tr>
              <a:tr h="496291">
                <a:tc>
                  <a:txBody>
                    <a:bodyPr/>
                    <a:lstStyle/>
                    <a:p>
                      <a:pPr algn="ctr"/>
                      <a:r>
                        <a:rPr lang="en-US" sz="2400" dirty="0">
                          <a:latin typeface="Calibri"/>
                          <a:cs typeface="Calibri"/>
                        </a:rPr>
                        <a:t>Power balancing</a:t>
                      </a:r>
                    </a:p>
                  </a:txBody>
                  <a:tcPr marL="89071" marR="89071" marT="44536" marB="44536" anchor="ctr"/>
                </a:tc>
                <a:tc>
                  <a:txBody>
                    <a:bodyPr/>
                    <a:lstStyle/>
                    <a:p>
                      <a:pPr marL="171450" indent="-171450" algn="ctr">
                        <a:buFont typeface="Arial"/>
                        <a:buNone/>
                      </a:pPr>
                      <a:r>
                        <a:rPr lang="en-US" sz="2400" u="sng" baseline="0" dirty="0">
                          <a:latin typeface="+mn-lt"/>
                          <a:cs typeface="+mn-cs"/>
                        </a:rPr>
                        <a:t>Capacity</a:t>
                      </a:r>
                      <a:r>
                        <a:rPr lang="en-US" sz="2400" baseline="0" dirty="0">
                          <a:latin typeface="+mn-lt"/>
                          <a:cs typeface="+mn-cs"/>
                        </a:rPr>
                        <a:t> of real power (W)</a:t>
                      </a:r>
                      <a:endParaRPr lang="en-US" sz="2400" dirty="0">
                        <a:latin typeface="+mn-lt"/>
                        <a:cs typeface="+mn-cs"/>
                      </a:endParaRPr>
                    </a:p>
                  </a:txBody>
                  <a:tcPr marL="89071" marR="89071" marT="44536" marB="44536" anchor="ctr"/>
                </a:tc>
                <a:extLst>
                  <a:ext uri="{0D108BD9-81ED-4DB2-BD59-A6C34878D82A}">
                    <a16:rowId xmlns:a16="http://schemas.microsoft.com/office/drawing/2014/main" val="10001"/>
                  </a:ext>
                </a:extLst>
              </a:tr>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libri"/>
                          <a:cs typeface="Calibri"/>
                        </a:rPr>
                        <a:t>Voltage</a:t>
                      </a:r>
                      <a:r>
                        <a:rPr lang="en-US" sz="2400" baseline="0" dirty="0">
                          <a:latin typeface="Calibri"/>
                          <a:cs typeface="Calibri"/>
                        </a:rPr>
                        <a:t> balancing</a:t>
                      </a:r>
                      <a:endParaRPr lang="en-US" sz="2400" dirty="0">
                        <a:latin typeface="Calibri"/>
                        <a:cs typeface="Calibri"/>
                      </a:endParaRPr>
                    </a:p>
                  </a:txBody>
                  <a:tcPr marL="89071" marR="89071" marT="44536" marB="44536" anchor="ctr"/>
                </a:tc>
                <a:tc>
                  <a:txBody>
                    <a:bodyPr/>
                    <a:lstStyle/>
                    <a:p>
                      <a:pPr marL="171450" marR="0" indent="-171450" algn="ctr" defTabSz="914400" rtl="0" eaLnBrk="1" fontAlgn="auto" latinLnBrk="0" hangingPunct="1">
                        <a:lnSpc>
                          <a:spcPct val="100000"/>
                        </a:lnSpc>
                        <a:spcBef>
                          <a:spcPts val="0"/>
                        </a:spcBef>
                        <a:spcAft>
                          <a:spcPts val="0"/>
                        </a:spcAft>
                        <a:buClrTx/>
                        <a:buSzTx/>
                        <a:buFont typeface="Arial"/>
                        <a:buNone/>
                        <a:tabLst/>
                        <a:defRPr/>
                      </a:pPr>
                      <a:r>
                        <a:rPr lang="en-US" sz="2400" u="sng" baseline="0" dirty="0">
                          <a:latin typeface="+mn-lt"/>
                          <a:cs typeface="+mn-cs"/>
                        </a:rPr>
                        <a:t>Location</a:t>
                      </a:r>
                      <a:r>
                        <a:rPr lang="en-US" sz="2400" baseline="0" dirty="0">
                          <a:latin typeface="+mn-lt"/>
                          <a:cs typeface="+mn-cs"/>
                        </a:rPr>
                        <a:t> of reactive power (</a:t>
                      </a:r>
                      <a:r>
                        <a:rPr lang="en-US" sz="2400" baseline="0" dirty="0" err="1">
                          <a:latin typeface="+mn-lt"/>
                          <a:cs typeface="+mn-cs"/>
                        </a:rPr>
                        <a:t>VAr</a:t>
                      </a:r>
                      <a:r>
                        <a:rPr lang="en-US" sz="2400" baseline="0" dirty="0">
                          <a:latin typeface="+mn-lt"/>
                          <a:cs typeface="+mn-cs"/>
                        </a:rPr>
                        <a:t>)</a:t>
                      </a:r>
                    </a:p>
                  </a:txBody>
                  <a:tcPr marL="89071" marR="89071" marT="44536" marB="44536" anchor="ctr"/>
                </a:tc>
                <a:extLst>
                  <a:ext uri="{0D108BD9-81ED-4DB2-BD59-A6C34878D82A}">
                    <a16:rowId xmlns:a16="http://schemas.microsoft.com/office/drawing/2014/main" val="10002"/>
                  </a:ext>
                </a:extLst>
              </a:tr>
              <a:tr h="84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Calibri"/>
                          <a:cs typeface="Calibri"/>
                        </a:rPr>
                        <a:t>Frequency balancing</a:t>
                      </a:r>
                    </a:p>
                  </a:txBody>
                  <a:tcPr marL="89071" marR="89071" marT="44536" marB="44536" anchor="ctr"/>
                </a:tc>
                <a:tc>
                  <a:txBody>
                    <a:bodyPr/>
                    <a:lstStyle/>
                    <a:p>
                      <a:pPr marL="177800" marR="0" indent="-177800" algn="ctr" defTabSz="914400" rtl="0" eaLnBrk="1" fontAlgn="auto" latinLnBrk="0" hangingPunct="1">
                        <a:lnSpc>
                          <a:spcPct val="100000"/>
                        </a:lnSpc>
                        <a:spcBef>
                          <a:spcPts val="0"/>
                        </a:spcBef>
                        <a:spcAft>
                          <a:spcPts val="0"/>
                        </a:spcAft>
                        <a:buClrTx/>
                        <a:buSzTx/>
                        <a:buFont typeface="Arial"/>
                        <a:buNone/>
                        <a:tabLst/>
                        <a:defRPr/>
                      </a:pPr>
                      <a:r>
                        <a:rPr lang="en-US" sz="2400" u="sng" baseline="0" dirty="0">
                          <a:latin typeface="+mn-lt"/>
                          <a:cs typeface="+mn-cs"/>
                        </a:rPr>
                        <a:t>Speed</a:t>
                      </a:r>
                      <a:r>
                        <a:rPr lang="en-US" sz="2400" baseline="0" dirty="0">
                          <a:latin typeface="+mn-lt"/>
                          <a:cs typeface="+mn-cs"/>
                        </a:rPr>
                        <a:t> of ramping real power (W)</a:t>
                      </a:r>
                      <a:endParaRPr lang="en-US" sz="2400" dirty="0">
                        <a:latin typeface="+mn-lt"/>
                        <a:cs typeface="+mn-cs"/>
                      </a:endParaRPr>
                    </a:p>
                  </a:txBody>
                  <a:tcPr marL="89071" marR="89071" marT="44536" marB="44536" anchor="ctr"/>
                </a:tc>
                <a:extLst>
                  <a:ext uri="{0D108BD9-81ED-4DB2-BD59-A6C34878D82A}">
                    <a16:rowId xmlns:a16="http://schemas.microsoft.com/office/drawing/2014/main" val="10003"/>
                  </a:ext>
                </a:extLst>
              </a:tr>
            </a:tbl>
          </a:graphicData>
        </a:graphic>
      </p:graphicFrame>
      <p:sp>
        <p:nvSpPr>
          <p:cNvPr id="6" name="Rectangle 5"/>
          <p:cNvSpPr/>
          <p:nvPr/>
        </p:nvSpPr>
        <p:spPr>
          <a:xfrm>
            <a:off x="495300" y="4741333"/>
            <a:ext cx="8255000" cy="1181100"/>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latin typeface="Arial"/>
                <a:cs typeface="Arial"/>
              </a:rPr>
              <a:t>The Duck Chart only addresses power balancing, but distributed energy resources (DER) deliver unparalleled location and speed characteristics </a:t>
            </a:r>
          </a:p>
        </p:txBody>
      </p:sp>
    </p:spTree>
    <p:extLst>
      <p:ext uri="{BB962C8B-B14F-4D97-AF65-F5344CB8AC3E}">
        <p14:creationId xmlns:p14="http://schemas.microsoft.com/office/powerpoint/2010/main" val="354503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762000"/>
          </a:xfrm>
        </p:spPr>
        <p:txBody>
          <a:bodyPr>
            <a:noAutofit/>
          </a:bodyPr>
          <a:lstStyle/>
          <a:p>
            <a:r>
              <a:rPr lang="en-US" sz="2300" dirty="0"/>
              <a:t>Voltage regulation – location matters</a:t>
            </a:r>
          </a:p>
        </p:txBody>
      </p:sp>
      <p:pic>
        <p:nvPicPr>
          <p:cNvPr id="4" name="Picture 3" descr="Screen Shot 2013-07-24 at 10.51.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057401"/>
            <a:ext cx="6096000" cy="4267199"/>
          </a:xfrm>
          <a:prstGeom prst="rect">
            <a:avLst/>
          </a:prstGeom>
        </p:spPr>
      </p:pic>
      <p:sp>
        <p:nvSpPr>
          <p:cNvPr id="10" name="TextBox 9"/>
          <p:cNvSpPr txBox="1"/>
          <p:nvPr/>
        </p:nvSpPr>
        <p:spPr>
          <a:xfrm>
            <a:off x="457200" y="1059359"/>
            <a:ext cx="8382000" cy="769441"/>
          </a:xfrm>
          <a:prstGeom prst="rect">
            <a:avLst/>
          </a:prstGeom>
          <a:noFill/>
          <a:ln w="19050" cmpd="sng">
            <a:noFill/>
          </a:ln>
        </p:spPr>
        <p:txBody>
          <a:bodyPr wrap="square" rtlCol="0">
            <a:spAutoFit/>
          </a:bodyPr>
          <a:lstStyle/>
          <a:p>
            <a:r>
              <a:rPr lang="en-US" sz="2200" dirty="0"/>
              <a:t>“The old adage is that reactive power does not travel well.”</a:t>
            </a:r>
            <a:r>
              <a:rPr lang="en-US" sz="1700" i="1" dirty="0"/>
              <a:t>	</a:t>
            </a:r>
          </a:p>
          <a:p>
            <a:endParaRPr lang="en-US" sz="800" i="1" dirty="0"/>
          </a:p>
          <a:p>
            <a:pPr lvl="4"/>
            <a:r>
              <a:rPr lang="en-US" sz="1400" i="1" dirty="0"/>
              <a:t>							Oak Ridge National Laboratory (2008)</a:t>
            </a:r>
          </a:p>
        </p:txBody>
      </p:sp>
      <p:cxnSp>
        <p:nvCxnSpPr>
          <p:cNvPr id="13" name="Straight Arrow Connector 12"/>
          <p:cNvCxnSpPr/>
          <p:nvPr/>
        </p:nvCxnSpPr>
        <p:spPr>
          <a:xfrm flipH="1" flipV="1">
            <a:off x="5759605" y="3505200"/>
            <a:ext cx="932986" cy="762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759605" y="6019800"/>
            <a:ext cx="3384395" cy="276999"/>
          </a:xfrm>
          <a:prstGeom prst="rect">
            <a:avLst/>
          </a:prstGeom>
          <a:noFill/>
        </p:spPr>
        <p:txBody>
          <a:bodyPr wrap="square" rtlCol="0">
            <a:spAutoFit/>
          </a:bodyPr>
          <a:lstStyle/>
          <a:p>
            <a:r>
              <a:rPr lang="en-US" sz="1200" dirty="0"/>
              <a:t>Source: Oak Ridge National Laboratory (2008)</a:t>
            </a:r>
          </a:p>
        </p:txBody>
      </p:sp>
      <p:sp>
        <p:nvSpPr>
          <p:cNvPr id="24" name="Rounded Rectangle 23"/>
          <p:cNvSpPr/>
          <p:nvPr/>
        </p:nvSpPr>
        <p:spPr>
          <a:xfrm>
            <a:off x="6692588" y="2514600"/>
            <a:ext cx="2299011" cy="3276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sz="1700" dirty="0">
              <a:solidFill>
                <a:schemeClr val="tx1"/>
              </a:solidFill>
            </a:endParaRPr>
          </a:p>
          <a:p>
            <a:r>
              <a:rPr lang="en-US" sz="1700" dirty="0">
                <a:solidFill>
                  <a:schemeClr val="tx1"/>
                </a:solidFill>
              </a:rPr>
              <a:t>T&amp;D lines absorb 8-20x more reactive power than real power.</a:t>
            </a:r>
          </a:p>
          <a:p>
            <a:endParaRPr lang="en-US" sz="800" dirty="0">
              <a:solidFill>
                <a:schemeClr val="tx1"/>
              </a:solidFill>
            </a:endParaRPr>
          </a:p>
          <a:p>
            <a:r>
              <a:rPr lang="en-US" sz="1700" i="1" dirty="0">
                <a:solidFill>
                  <a:schemeClr val="tx1"/>
                </a:solidFill>
              </a:rPr>
              <a:t>Prevent blackouts</a:t>
            </a:r>
            <a:r>
              <a:rPr lang="en-US" sz="1700" dirty="0">
                <a:solidFill>
                  <a:schemeClr val="tx1"/>
                </a:solidFill>
              </a:rPr>
              <a:t>:</a:t>
            </a:r>
          </a:p>
          <a:p>
            <a:r>
              <a:rPr lang="en-US" sz="1700" dirty="0">
                <a:solidFill>
                  <a:schemeClr val="tx1"/>
                </a:solidFill>
              </a:rPr>
              <a:t>When a transmission path is lost, remaining lines are heavily loaded and losses are higher.</a:t>
            </a:r>
            <a:endParaRPr lang="en-US" dirty="0">
              <a:solidFill>
                <a:schemeClr val="tx1"/>
              </a:solidFill>
            </a:endParaRPr>
          </a:p>
          <a:p>
            <a:endParaRPr lang="en-US" dirty="0">
              <a:solidFill>
                <a:schemeClr val="tx1"/>
              </a:solidFill>
            </a:endParaRPr>
          </a:p>
        </p:txBody>
      </p:sp>
      <p:pic>
        <p:nvPicPr>
          <p:cNvPr id="8" name="Picture 7" descr="Clean Coalition Logo_no tagline_updated_slideshowedit_zf2 yellow_final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110957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C308-A049-874B-99A7-860DDB5208A0}"/>
              </a:ext>
            </a:extLst>
          </p:cNvPr>
          <p:cNvSpPr>
            <a:spLocks noGrp="1"/>
          </p:cNvSpPr>
          <p:nvPr>
            <p:ph type="title"/>
          </p:nvPr>
        </p:nvSpPr>
        <p:spPr/>
        <p:txBody>
          <a:bodyPr>
            <a:normAutofit fontScale="90000"/>
          </a:bodyPr>
          <a:lstStyle/>
          <a:p>
            <a:r>
              <a:rPr lang="en-US" dirty="0"/>
              <a:t>Community Microgrids cheaper than gas </a:t>
            </a:r>
            <a:r>
              <a:rPr lang="en-US" dirty="0" err="1"/>
              <a:t>peakers</a:t>
            </a:r>
            <a:endParaRPr lang="en-US" dirty="0"/>
          </a:p>
        </p:txBody>
      </p:sp>
      <p:pic>
        <p:nvPicPr>
          <p:cNvPr id="4" name="Picture 3">
            <a:extLst>
              <a:ext uri="{FF2B5EF4-FFF2-40B4-BE49-F238E27FC236}">
                <a16:creationId xmlns:a16="http://schemas.microsoft.com/office/drawing/2014/main" id="{213DEF94-3D7C-1E44-AC69-608C2B0DC0A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7096" y="1598090"/>
            <a:ext cx="7709808" cy="4750458"/>
          </a:xfrm>
          <a:prstGeom prst="rect">
            <a:avLst/>
          </a:prstGeom>
        </p:spPr>
      </p:pic>
      <p:sp>
        <p:nvSpPr>
          <p:cNvPr id="5" name="Content Placeholder 2">
            <a:extLst>
              <a:ext uri="{FF2B5EF4-FFF2-40B4-BE49-F238E27FC236}">
                <a16:creationId xmlns:a16="http://schemas.microsoft.com/office/drawing/2014/main" id="{EADF4418-B452-8A4B-ADCD-3CB14B4FACCD}"/>
              </a:ext>
            </a:extLst>
          </p:cNvPr>
          <p:cNvSpPr txBox="1">
            <a:spLocks/>
          </p:cNvSpPr>
          <p:nvPr/>
        </p:nvSpPr>
        <p:spPr>
          <a:xfrm>
            <a:off x="147628" y="847669"/>
            <a:ext cx="8848745" cy="6763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Tx/>
              <a:buBlip>
                <a:blip r:embed="rId3"/>
              </a:buBlip>
              <a:defRPr sz="3200" kern="1200">
                <a:solidFill>
                  <a:schemeClr val="tx2">
                    <a:lumMod val="65000"/>
                    <a:lumOff val="35000"/>
                  </a:schemeClr>
                </a:solidFill>
                <a:latin typeface="+mn-lt"/>
                <a:ea typeface="+mn-ea"/>
                <a:cs typeface="+mn-cs"/>
              </a:defRPr>
            </a:lvl1pPr>
            <a:lvl2pPr marL="742950" indent="-285750" algn="l" defTabSz="457200" rtl="0" eaLnBrk="1" latinLnBrk="0" hangingPunct="1">
              <a:spcBef>
                <a:spcPct val="20000"/>
              </a:spcBef>
              <a:buFontTx/>
              <a:buBlip>
                <a:blip r:embed="rId3"/>
              </a:buBlip>
              <a:defRPr sz="2800" kern="1200">
                <a:solidFill>
                  <a:schemeClr val="tx2">
                    <a:lumMod val="65000"/>
                    <a:lumOff val="35000"/>
                  </a:schemeClr>
                </a:solidFill>
                <a:latin typeface="+mn-lt"/>
                <a:ea typeface="+mn-ea"/>
                <a:cs typeface="+mn-cs"/>
              </a:defRPr>
            </a:lvl2pPr>
            <a:lvl3pPr marL="1143000" indent="-228600" algn="l" defTabSz="457200" rtl="0" eaLnBrk="1" latinLnBrk="0" hangingPunct="1">
              <a:spcBef>
                <a:spcPct val="20000"/>
              </a:spcBef>
              <a:buFontTx/>
              <a:buBlip>
                <a:blip r:embed="rId3"/>
              </a:buBlip>
              <a:defRPr sz="2400" kern="1200">
                <a:solidFill>
                  <a:schemeClr val="tx2">
                    <a:lumMod val="65000"/>
                    <a:lumOff val="35000"/>
                  </a:schemeClr>
                </a:solidFill>
                <a:latin typeface="+mn-lt"/>
                <a:ea typeface="+mn-ea"/>
                <a:cs typeface="+mn-cs"/>
              </a:defRPr>
            </a:lvl3pPr>
            <a:lvl4pPr marL="16002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4pPr>
            <a:lvl5pPr marL="20574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800" dirty="0">
                <a:solidFill>
                  <a:srgbClr val="000000"/>
                </a:solidFill>
                <a:latin typeface="Arial"/>
                <a:cs typeface="Arial"/>
              </a:rPr>
              <a:t>Leveraging our technical and economic expertise, the Clean Coalition conducted an analysis to determine the viability of solar+storage as a better alternative</a:t>
            </a:r>
          </a:p>
        </p:txBody>
      </p:sp>
    </p:spTree>
    <p:extLst>
      <p:ext uri="{BB962C8B-B14F-4D97-AF65-F5344CB8AC3E}">
        <p14:creationId xmlns:p14="http://schemas.microsoft.com/office/powerpoint/2010/main" val="146182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bwMode="auto">
          <a:xfrm>
            <a:off x="0" y="76200"/>
            <a:ext cx="6400800" cy="584200"/>
          </a:xfrm>
          <a:prstGeom prst="rect">
            <a:avLst/>
          </a:prstGeom>
          <a:noFill/>
          <a:ln w="9525">
            <a:noFill/>
            <a:miter lim="800000"/>
            <a:headEnd/>
            <a:tailEnd/>
          </a:ln>
        </p:spPr>
        <p:txBody>
          <a:bodyPr wrap="none" anchor="ctr"/>
          <a:lstStyle/>
          <a:p>
            <a:pPr fontAlgn="auto">
              <a:spcBef>
                <a:spcPts val="0"/>
              </a:spcBef>
              <a:spcAft>
                <a:spcPts val="0"/>
              </a:spcAft>
              <a:defRPr/>
            </a:pPr>
            <a:r>
              <a:rPr lang="en-US" sz="2400" b="1" kern="0" dirty="0">
                <a:solidFill>
                  <a:schemeClr val="bg1"/>
                </a:solidFill>
                <a:ea typeface="ＭＳ Ｐゴシック" pitchFamily="-112" charset="-128"/>
                <a:cs typeface="Arial" charset="0"/>
              </a:rPr>
              <a:t>Wholesale distributed generation (WDG) has </a:t>
            </a:r>
            <a:br>
              <a:rPr lang="en-US" sz="2400" b="1" kern="0" dirty="0">
                <a:solidFill>
                  <a:schemeClr val="bg1"/>
                </a:solidFill>
                <a:ea typeface="ＭＳ Ｐゴシック" pitchFamily="-112" charset="-128"/>
                <a:cs typeface="Arial" charset="0"/>
              </a:rPr>
            </a:br>
            <a:r>
              <a:rPr lang="en-US" sz="2400" b="1" kern="0" dirty="0">
                <a:solidFill>
                  <a:schemeClr val="bg1"/>
                </a:solidFill>
                <a:ea typeface="ＭＳ Ｐゴシック" pitchFamily="-112" charset="-128"/>
                <a:cs typeface="Arial" charset="0"/>
              </a:rPr>
              <a:t>superior value</a:t>
            </a:r>
          </a:p>
        </p:txBody>
      </p:sp>
      <p:sp>
        <p:nvSpPr>
          <p:cNvPr id="30722" name="TextBox 3"/>
          <p:cNvSpPr txBox="1">
            <a:spLocks noChangeArrowheads="1"/>
          </p:cNvSpPr>
          <p:nvPr/>
        </p:nvSpPr>
        <p:spPr bwMode="auto">
          <a:xfrm>
            <a:off x="533400" y="5562600"/>
            <a:ext cx="8077200" cy="707886"/>
          </a:xfrm>
          <a:prstGeom prst="rect">
            <a:avLst/>
          </a:prstGeom>
          <a:solidFill>
            <a:srgbClr val="FFFF00"/>
          </a:solidFill>
          <a:ln w="9525">
            <a:solidFill>
              <a:schemeClr val="tx1"/>
            </a:solidFill>
            <a:miter lim="800000"/>
            <a:headEnd/>
            <a:tailEnd/>
          </a:ln>
        </p:spPr>
        <p:txBody>
          <a:bodyPr>
            <a:spAutoFit/>
          </a:bodyPr>
          <a:lstStyle/>
          <a:p>
            <a:pPr algn="ctr"/>
            <a:r>
              <a:rPr lang="en-US" sz="2000" dirty="0">
                <a:latin typeface="+mj-lt"/>
              </a:rPr>
              <a:t>The most cost-effective solar is large WDG, not central station due to significant hidden T&amp;D costs</a:t>
            </a:r>
          </a:p>
        </p:txBody>
      </p:sp>
      <p:graphicFrame>
        <p:nvGraphicFramePr>
          <p:cNvPr id="21" name="Table 20"/>
          <p:cNvGraphicFramePr>
            <a:graphicFrameLocks noGrp="1"/>
          </p:cNvGraphicFramePr>
          <p:nvPr>
            <p:extLst/>
          </p:nvPr>
        </p:nvGraphicFramePr>
        <p:xfrm>
          <a:off x="1143000" y="1600200"/>
          <a:ext cx="7086600" cy="3429000"/>
        </p:xfrm>
        <a:graphic>
          <a:graphicData uri="http://schemas.openxmlformats.org/drawingml/2006/table">
            <a:tbl>
              <a:tblPr/>
              <a:tblGrid>
                <a:gridCol w="1274763">
                  <a:extLst>
                    <a:ext uri="{9D8B030D-6E8A-4147-A177-3AD203B41FA5}">
                      <a16:colId xmlns:a16="http://schemas.microsoft.com/office/drawing/2014/main" val="20000"/>
                    </a:ext>
                  </a:extLst>
                </a:gridCol>
                <a:gridCol w="1027112">
                  <a:extLst>
                    <a:ext uri="{9D8B030D-6E8A-4147-A177-3AD203B41FA5}">
                      <a16:colId xmlns:a16="http://schemas.microsoft.com/office/drawing/2014/main" val="20001"/>
                    </a:ext>
                  </a:extLst>
                </a:gridCol>
                <a:gridCol w="957263">
                  <a:extLst>
                    <a:ext uri="{9D8B030D-6E8A-4147-A177-3AD203B41FA5}">
                      <a16:colId xmlns:a16="http://schemas.microsoft.com/office/drawing/2014/main" val="20002"/>
                    </a:ext>
                  </a:extLst>
                </a:gridCol>
                <a:gridCol w="955675">
                  <a:extLst>
                    <a:ext uri="{9D8B030D-6E8A-4147-A177-3AD203B41FA5}">
                      <a16:colId xmlns:a16="http://schemas.microsoft.com/office/drawing/2014/main" val="20003"/>
                    </a:ext>
                  </a:extLst>
                </a:gridCol>
                <a:gridCol w="957262">
                  <a:extLst>
                    <a:ext uri="{9D8B030D-6E8A-4147-A177-3AD203B41FA5}">
                      <a16:colId xmlns:a16="http://schemas.microsoft.com/office/drawing/2014/main" val="20004"/>
                    </a:ext>
                  </a:extLst>
                </a:gridCol>
                <a:gridCol w="957263">
                  <a:extLst>
                    <a:ext uri="{9D8B030D-6E8A-4147-A177-3AD203B41FA5}">
                      <a16:colId xmlns:a16="http://schemas.microsoft.com/office/drawing/2014/main" val="20005"/>
                    </a:ext>
                  </a:extLst>
                </a:gridCol>
                <a:gridCol w="957262">
                  <a:extLst>
                    <a:ext uri="{9D8B030D-6E8A-4147-A177-3AD203B41FA5}">
                      <a16:colId xmlns:a16="http://schemas.microsoft.com/office/drawing/2014/main" val="20006"/>
                    </a:ext>
                  </a:extLst>
                </a:gridCol>
              </a:tblGrid>
              <a:tr h="428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Distribution Grid</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T-Grid</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ea typeface="Cambria" pitchFamily="18" charset="0"/>
                          <a:cs typeface="Times New Roman" pitchFamily="18" charset="0"/>
                        </a:rPr>
                        <a:t>PV Project size and type</a:t>
                      </a:r>
                      <a:endParaRPr kumimoji="0" lang="en-US" sz="1600" b="0" i="0" u="none" strike="noStrike" cap="none" normalizeH="0" baseline="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100 kW roof</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500 kW roof</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ea typeface="Cambria" pitchFamily="18" charset="0"/>
                          <a:cs typeface="Times New Roman" pitchFamily="18" charset="0"/>
                        </a:rPr>
                        <a:t>1 MW roof</a:t>
                      </a:r>
                      <a:endParaRPr kumimoji="0" lang="en-US" sz="1600" b="0" i="0" u="none" strike="noStrike" cap="none" normalizeH="0" baseline="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ea typeface="Cambria" pitchFamily="18" charset="0"/>
                          <a:cs typeface="Times New Roman" pitchFamily="18" charset="0"/>
                        </a:rPr>
                        <a:t>1 MW ground</a:t>
                      </a:r>
                      <a:endParaRPr kumimoji="0" lang="en-US" sz="1600" b="0" i="0" u="none" strike="noStrike" cap="none" normalizeH="0" baseline="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5 MW ground</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ea typeface="Cambria" pitchFamily="18" charset="0"/>
                          <a:cs typeface="Times New Roman" pitchFamily="18" charset="0"/>
                        </a:rPr>
                        <a:t>50 MW ground</a:t>
                      </a:r>
                      <a:endParaRPr kumimoji="0" lang="en-US" sz="1600" b="0" i="0" u="none" strike="noStrike" cap="none" normalizeH="0" baseline="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ea typeface="Cambria" pitchFamily="18" charset="0"/>
                          <a:cs typeface="Times New Roman" pitchFamily="18" charset="0"/>
                        </a:rPr>
                        <a:t>Required PPA Rate</a:t>
                      </a:r>
                      <a:endParaRPr kumimoji="0" lang="en-US" sz="1600" b="0" i="0" u="none" strike="noStrike" cap="none" normalizeH="0" baseline="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12-15¢</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9-12¢</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8-10¢</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6-8¢</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4-7¢</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3-6¢ </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4286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ea typeface="Cambria" pitchFamily="18" charset="0"/>
                          <a:cs typeface="Times New Roman" pitchFamily="18" charset="0"/>
                        </a:rPr>
                        <a:t>T&amp;D costs</a:t>
                      </a:r>
                      <a:endParaRPr kumimoji="0" lang="en-US" sz="1600" b="0" i="0" u="none" strike="noStrike" cap="none" normalizeH="0" baseline="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0¢</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2-4¢ </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8572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ea typeface="Cambria" pitchFamily="18" charset="0"/>
                          <a:cs typeface="Times New Roman" pitchFamily="18" charset="0"/>
                        </a:rPr>
                        <a:t>Ratepayer cost per kWh</a:t>
                      </a:r>
                      <a:endParaRPr kumimoji="0" lang="en-US" sz="1600" b="0" i="0" u="none" strike="noStrike" cap="none" normalizeH="0" baseline="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12-15¢</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9-12¢</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8-10¢</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6-8¢</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4-7¢</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ea typeface="Cambria" pitchFamily="18" charset="0"/>
                          <a:cs typeface="Times New Roman" pitchFamily="18" charset="0"/>
                        </a:rPr>
                        <a:t>5-10¢ </a:t>
                      </a:r>
                      <a:endParaRPr kumimoji="0" lang="en-US" sz="1600" b="0" i="0" u="none" strike="noStrike" cap="none" normalizeH="0" baseline="0" dirty="0">
                        <a:ln>
                          <a:noFill/>
                        </a:ln>
                        <a:solidFill>
                          <a:schemeClr val="tx1"/>
                        </a:solidFill>
                        <a:effectLst/>
                        <a:latin typeface="Cambria" pitchFamily="18" charset="0"/>
                        <a:ea typeface="Cambria" pitchFamily="18" charset="0"/>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bl>
          </a:graphicData>
        </a:graphic>
      </p:graphicFrame>
      <p:sp>
        <p:nvSpPr>
          <p:cNvPr id="30769" name="TextBox 7"/>
          <p:cNvSpPr txBox="1">
            <a:spLocks noChangeArrowheads="1"/>
          </p:cNvSpPr>
          <p:nvPr/>
        </p:nvSpPr>
        <p:spPr bwMode="auto">
          <a:xfrm>
            <a:off x="5554133" y="5057774"/>
            <a:ext cx="3056467" cy="261610"/>
          </a:xfrm>
          <a:prstGeom prst="rect">
            <a:avLst/>
          </a:prstGeom>
          <a:noFill/>
          <a:ln w="9525">
            <a:noFill/>
            <a:miter lim="800000"/>
            <a:headEnd/>
            <a:tailEnd/>
          </a:ln>
        </p:spPr>
        <p:txBody>
          <a:bodyPr wrap="square">
            <a:spAutoFit/>
          </a:bodyPr>
          <a:lstStyle/>
          <a:p>
            <a:pPr algn="r"/>
            <a:r>
              <a:rPr lang="en-US" sz="1100" dirty="0">
                <a:latin typeface="Calibri" pitchFamily="34" charset="0"/>
              </a:rPr>
              <a:t>Sources:  CAISO, CEC, CPUC and Clean Coalition</a:t>
            </a:r>
          </a:p>
        </p:txBody>
      </p:sp>
      <p:sp>
        <p:nvSpPr>
          <p:cNvPr id="30770" name="TextBox 23"/>
          <p:cNvSpPr txBox="1">
            <a:spLocks noChangeArrowheads="1"/>
          </p:cNvSpPr>
          <p:nvPr/>
        </p:nvSpPr>
        <p:spPr bwMode="auto">
          <a:xfrm>
            <a:off x="2324100" y="1102519"/>
            <a:ext cx="4495800" cy="461963"/>
          </a:xfrm>
          <a:prstGeom prst="rect">
            <a:avLst/>
          </a:prstGeom>
          <a:noFill/>
          <a:ln w="9525">
            <a:noFill/>
            <a:miter lim="800000"/>
            <a:headEnd/>
            <a:tailEnd/>
          </a:ln>
        </p:spPr>
        <p:txBody>
          <a:bodyPr>
            <a:spAutoFit/>
          </a:bodyPr>
          <a:lstStyle/>
          <a:p>
            <a:pPr algn="ctr"/>
            <a:r>
              <a:rPr lang="en-US" sz="2400" b="1" dirty="0">
                <a:solidFill>
                  <a:schemeClr val="accent2"/>
                </a:solidFill>
                <a:latin typeface="Calibri" pitchFamily="34" charset="0"/>
              </a:rPr>
              <a:t>Total ratepayer cost of solar</a:t>
            </a:r>
          </a:p>
        </p:txBody>
      </p:sp>
      <p:sp>
        <p:nvSpPr>
          <p:cNvPr id="25" name="Oval 24"/>
          <p:cNvSpPr/>
          <p:nvPr/>
        </p:nvSpPr>
        <p:spPr>
          <a:xfrm>
            <a:off x="4114800" y="3962400"/>
            <a:ext cx="3276600" cy="1066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51273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PPA pricing</a:t>
            </a:r>
          </a:p>
        </p:txBody>
      </p:sp>
      <p:graphicFrame>
        <p:nvGraphicFramePr>
          <p:cNvPr id="4" name="Chart 3"/>
          <p:cNvGraphicFramePr/>
          <p:nvPr>
            <p:extLst/>
          </p:nvPr>
        </p:nvGraphicFramePr>
        <p:xfrm>
          <a:off x="1417403" y="884556"/>
          <a:ext cx="6127262"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050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Benefits-costs analysis (BCA) pricing</a:t>
            </a:r>
          </a:p>
        </p:txBody>
      </p:sp>
      <p:graphicFrame>
        <p:nvGraphicFramePr>
          <p:cNvPr id="5" name="Chart 4"/>
          <p:cNvGraphicFramePr/>
          <p:nvPr>
            <p:extLst>
              <p:ext uri="{D42A27DB-BD31-4B8C-83A1-F6EECF244321}">
                <p14:modId xmlns:p14="http://schemas.microsoft.com/office/powerpoint/2010/main" val="1674144942"/>
              </p:ext>
            </p:extLst>
          </p:nvPr>
        </p:nvGraphicFramePr>
        <p:xfrm>
          <a:off x="592944" y="824596"/>
          <a:ext cx="7882021" cy="560092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315200" y="2750834"/>
            <a:ext cx="1320833" cy="738664"/>
          </a:xfrm>
          <a:prstGeom prst="rect">
            <a:avLst/>
          </a:prstGeom>
          <a:noFill/>
        </p:spPr>
        <p:txBody>
          <a:bodyPr wrap="square" rtlCol="0">
            <a:spAutoFit/>
          </a:bodyPr>
          <a:lstStyle/>
          <a:p>
            <a:r>
              <a:rPr lang="en-US" sz="1400" i="1" dirty="0">
                <a:ea typeface="Cambria" charset="0"/>
                <a:cs typeface="Cambria" charset="0"/>
              </a:rPr>
              <a:t>Range of local economic &amp;</a:t>
            </a:r>
          </a:p>
          <a:p>
            <a:r>
              <a:rPr lang="en-US" sz="1400" i="1" dirty="0">
                <a:ea typeface="Cambria" charset="0"/>
                <a:cs typeface="Cambria" charset="0"/>
              </a:rPr>
              <a:t>resilience value</a:t>
            </a:r>
          </a:p>
        </p:txBody>
      </p:sp>
      <p:sp>
        <p:nvSpPr>
          <p:cNvPr id="7" name="TextBox 6"/>
          <p:cNvSpPr txBox="1"/>
          <p:nvPr/>
        </p:nvSpPr>
        <p:spPr>
          <a:xfrm>
            <a:off x="7315200" y="5046404"/>
            <a:ext cx="848613" cy="738664"/>
          </a:xfrm>
          <a:prstGeom prst="rect">
            <a:avLst/>
          </a:prstGeom>
          <a:noFill/>
        </p:spPr>
        <p:txBody>
          <a:bodyPr wrap="square" rtlCol="0">
            <a:spAutoFit/>
          </a:bodyPr>
          <a:lstStyle/>
          <a:p>
            <a:r>
              <a:rPr lang="en-US" sz="1400" i="1" dirty="0">
                <a:ea typeface="Cambria" charset="0"/>
                <a:cs typeface="Cambria" charset="0"/>
              </a:rPr>
              <a:t>True rooftop pricing</a:t>
            </a:r>
          </a:p>
        </p:txBody>
      </p:sp>
    </p:spTree>
    <p:extLst>
      <p:ext uri="{BB962C8B-B14F-4D97-AF65-F5344CB8AC3E}">
        <p14:creationId xmlns:p14="http://schemas.microsoft.com/office/powerpoint/2010/main" val="98185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63572</TotalTime>
  <Words>1869</Words>
  <Application>Microsoft Macintosh PowerPoint</Application>
  <PresentationFormat>On-screen Show (4:3)</PresentationFormat>
  <Paragraphs>301</Paragraphs>
  <Slides>19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Calibri</vt:lpstr>
      <vt:lpstr>Cambria</vt:lpstr>
      <vt:lpstr>Helvetica</vt:lpstr>
      <vt:lpstr>Informatic</vt:lpstr>
      <vt:lpstr>Times New Roman</vt:lpstr>
      <vt:lpstr>Office Theme</vt:lpstr>
      <vt:lpstr>PowerPoint Presentation</vt:lpstr>
      <vt:lpstr>Community Microgrids superior to gas peakers on all dimensions</vt:lpstr>
      <vt:lpstr>Community Microgrids obviate gas peakers </vt:lpstr>
      <vt:lpstr>There are three vital grid services</vt:lpstr>
      <vt:lpstr>Voltage regulation – location matters</vt:lpstr>
      <vt:lpstr>Community Microgrids cheaper than gas peakers</vt:lpstr>
      <vt:lpstr>PowerPoint Presentation</vt:lpstr>
      <vt:lpstr>PPA pricing</vt:lpstr>
      <vt:lpstr>Benefits-costs analysis (BCA) pricing</vt:lpstr>
      <vt:lpstr>FITs proliferated WDG solar in Germany</vt:lpstr>
      <vt:lpstr>The majority of German solar is local solar</vt:lpstr>
      <vt:lpstr>German rooftop solar is 4 to 6 cents/kWh today</vt:lpstr>
      <vt:lpstr>Hunters Point economic benefits from 50 MW DER</vt:lpstr>
      <vt:lpstr>Hunters Point</vt:lpstr>
      <vt:lpstr>Natural gas is not safe</vt:lpstr>
      <vt:lpstr>Recent gas pipeline explosions</vt:lpstr>
      <vt:lpstr>Natural gas is not resilient </vt:lpstr>
      <vt:lpstr>SCE is positioning to propose a gas plant in GLP</vt:lpstr>
      <vt:lpstr>La Goleta Gas Storage Field</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Germany Has Cheapest Solar in World (US$0.12/kWh)</dc:title>
  <dc:subject/>
  <dc:creator>John Bernhardt</dc:creator>
  <cp:keywords/>
  <dc:description/>
  <cp:lastModifiedBy>Rosana Francescato</cp:lastModifiedBy>
  <cp:revision>1158</cp:revision>
  <cp:lastPrinted>2019-05-13T15:44:44Z</cp:lastPrinted>
  <dcterms:created xsi:type="dcterms:W3CDTF">2012-03-12T23:09:52Z</dcterms:created>
  <dcterms:modified xsi:type="dcterms:W3CDTF">2019-05-30T18:11:55Z</dcterms:modified>
  <cp:category/>
</cp:coreProperties>
</file>