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0"/>
  </p:notesMasterIdLst>
  <p:sldIdLst>
    <p:sldId id="4347" r:id="rId2"/>
    <p:sldId id="2111" r:id="rId3"/>
    <p:sldId id="4369" r:id="rId4"/>
    <p:sldId id="350" r:id="rId5"/>
    <p:sldId id="320" r:id="rId6"/>
    <p:sldId id="285" r:id="rId7"/>
    <p:sldId id="279" r:id="rId8"/>
    <p:sldId id="311" r:id="rId9"/>
    <p:sldId id="359" r:id="rId10"/>
    <p:sldId id="364" r:id="rId11"/>
    <p:sldId id="374" r:id="rId12"/>
    <p:sldId id="4366" r:id="rId13"/>
    <p:sldId id="4367" r:id="rId14"/>
    <p:sldId id="4368" r:id="rId15"/>
    <p:sldId id="375" r:id="rId16"/>
    <p:sldId id="4370" r:id="rId17"/>
    <p:sldId id="267" r:id="rId18"/>
    <p:sldId id="4371" r:id="rId19"/>
    <p:sldId id="4372" r:id="rId20"/>
    <p:sldId id="4373" r:id="rId21"/>
    <p:sldId id="4374" r:id="rId22"/>
    <p:sldId id="4378" r:id="rId23"/>
    <p:sldId id="4380" r:id="rId24"/>
    <p:sldId id="259" r:id="rId25"/>
    <p:sldId id="260" r:id="rId26"/>
    <p:sldId id="261" r:id="rId27"/>
    <p:sldId id="262" r:id="rId28"/>
    <p:sldId id="263" r:id="rId29"/>
    <p:sldId id="265" r:id="rId30"/>
    <p:sldId id="292" r:id="rId31"/>
    <p:sldId id="282" r:id="rId32"/>
    <p:sldId id="287" r:id="rId33"/>
    <p:sldId id="266" r:id="rId34"/>
    <p:sldId id="270" r:id="rId35"/>
    <p:sldId id="274" r:id="rId36"/>
    <p:sldId id="278" r:id="rId37"/>
    <p:sldId id="283" r:id="rId38"/>
    <p:sldId id="4381" r:id="rId39"/>
  </p:sldIdLst>
  <p:sldSz cx="9144000" cy="6858000" type="screen4x3"/>
  <p:notesSz cx="6858000" cy="9144000"/>
  <p:embeddedFontLst>
    <p:embeddedFont>
      <p:font typeface="Lato" panose="020F0502020204030203" pitchFamily="34" charset="0"/>
      <p:regular r:id="rId41"/>
      <p:bold r:id="rId42"/>
      <p:italic r:id="rId43"/>
      <p:boldItalic r:id="rId44"/>
    </p:embeddedFont>
    <p:embeddedFont>
      <p:font typeface="Segoe UI" panose="020B0502040204020203"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0" roundtripDataSignature="AMtx7mgiar5W8SCwmYE0U80kZKtaqm5ss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623"/>
    <p:restoredTop sz="94726"/>
  </p:normalViewPr>
  <p:slideViewPr>
    <p:cSldViewPr snapToGrid="0">
      <p:cViewPr varScale="1">
        <p:scale>
          <a:sx n="120" d="100"/>
          <a:sy n="120" d="100"/>
        </p:scale>
        <p:origin x="92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74"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7.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7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1"/>
          <c:order val="0"/>
          <c:tx>
            <c:strRef>
              <c:f>Sheet1!$C$1</c:f>
              <c:strCache>
                <c:ptCount val="1"/>
                <c:pt idx="0">
                  <c:v>Column1</c:v>
                </c:pt>
              </c:strCache>
            </c:strRef>
          </c:tx>
          <c:spPr>
            <a:solidFill>
              <a:schemeClr val="accent2">
                <a:alpha val="85000"/>
              </a:schemeClr>
            </a:solidFill>
            <a:ln>
              <a:noFill/>
            </a:ln>
            <a:effectLst>
              <a:innerShdw dist="12700" dir="16200000">
                <a:schemeClr val="lt1"/>
              </a:innerShdw>
            </a:effectLst>
          </c:spPr>
          <c:cat>
            <c:numRef>
              <c:f>Sheet1!$A$2:$A$12</c:f>
              <c:numCache>
                <c:formatCode>General</c:formatCode>
                <c:ptCount val="11"/>
                <c:pt idx="0">
                  <c:v>0</c:v>
                </c:pt>
                <c:pt idx="1">
                  <c:v>10</c:v>
                </c:pt>
                <c:pt idx="2">
                  <c:v>20</c:v>
                </c:pt>
                <c:pt idx="3">
                  <c:v>30</c:v>
                </c:pt>
                <c:pt idx="4">
                  <c:v>40</c:v>
                </c:pt>
                <c:pt idx="5">
                  <c:v>50</c:v>
                </c:pt>
                <c:pt idx="6">
                  <c:v>60</c:v>
                </c:pt>
                <c:pt idx="7">
                  <c:v>70</c:v>
                </c:pt>
                <c:pt idx="8">
                  <c:v>80</c:v>
                </c:pt>
                <c:pt idx="9">
                  <c:v>90</c:v>
                </c:pt>
                <c:pt idx="10">
                  <c:v>100</c:v>
                </c:pt>
              </c:numCache>
            </c:numRef>
          </c:cat>
          <c:val>
            <c:numRef>
              <c:f>Sheet1!$C$2:$C$12</c:f>
              <c:numCache>
                <c:formatCode>General</c:formatCode>
                <c:ptCount val="11"/>
              </c:numCache>
            </c:numRef>
          </c:val>
          <c:extLst>
            <c:ext xmlns:c16="http://schemas.microsoft.com/office/drawing/2014/chart" uri="{C3380CC4-5D6E-409C-BE32-E72D297353CC}">
              <c16:uniqueId val="{00000000-451A-1644-8F09-53C29D58B212}"/>
            </c:ext>
          </c:extLst>
        </c:ser>
        <c:dLbls>
          <c:showLegendKey val="0"/>
          <c:showVal val="0"/>
          <c:showCatName val="0"/>
          <c:showSerName val="0"/>
          <c:showPercent val="0"/>
          <c:showBubbleSize val="0"/>
        </c:dLbls>
        <c:axId val="1741167823"/>
        <c:axId val="1741169823"/>
      </c:areaChart>
      <c:catAx>
        <c:axId val="1741167823"/>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1741169823"/>
        <c:crossesAt val="0"/>
        <c:auto val="1"/>
        <c:lblAlgn val="ctr"/>
        <c:lblOffset val="100"/>
        <c:noMultiLvlLbl val="0"/>
      </c:catAx>
      <c:valAx>
        <c:axId val="1741169823"/>
        <c:scaling>
          <c:orientation val="minMax"/>
          <c:max val="100"/>
          <c:min val="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1741167823"/>
        <c:crosses val="autoZero"/>
        <c:crossBetween val="midCat"/>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solidFill>
      <a:srgbClr val="D9D9D9"/>
    </a:soli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1"/>
          <c:order val="0"/>
          <c:tx>
            <c:strRef>
              <c:f>Sheet1!$C$1</c:f>
              <c:strCache>
                <c:ptCount val="1"/>
                <c:pt idx="0">
                  <c:v>Column1</c:v>
                </c:pt>
              </c:strCache>
            </c:strRef>
          </c:tx>
          <c:spPr>
            <a:solidFill>
              <a:schemeClr val="accent2">
                <a:alpha val="85000"/>
              </a:schemeClr>
            </a:solidFill>
            <a:ln>
              <a:noFill/>
            </a:ln>
            <a:effectLst>
              <a:innerShdw dist="12700" dir="16200000">
                <a:schemeClr val="lt1"/>
              </a:innerShdw>
            </a:effectLst>
          </c:spPr>
          <c:cat>
            <c:numRef>
              <c:f>Sheet1!$A$2:$A$12</c:f>
              <c:numCache>
                <c:formatCode>General</c:formatCode>
                <c:ptCount val="11"/>
                <c:pt idx="0">
                  <c:v>0</c:v>
                </c:pt>
                <c:pt idx="1">
                  <c:v>10</c:v>
                </c:pt>
                <c:pt idx="2">
                  <c:v>20</c:v>
                </c:pt>
                <c:pt idx="3">
                  <c:v>30</c:v>
                </c:pt>
                <c:pt idx="4">
                  <c:v>40</c:v>
                </c:pt>
                <c:pt idx="5">
                  <c:v>50</c:v>
                </c:pt>
                <c:pt idx="6">
                  <c:v>60</c:v>
                </c:pt>
                <c:pt idx="7">
                  <c:v>70</c:v>
                </c:pt>
                <c:pt idx="8">
                  <c:v>80</c:v>
                </c:pt>
                <c:pt idx="9">
                  <c:v>90</c:v>
                </c:pt>
                <c:pt idx="10">
                  <c:v>100</c:v>
                </c:pt>
              </c:numCache>
            </c:numRef>
          </c:cat>
          <c:val>
            <c:numRef>
              <c:f>Sheet1!$C$2:$C$12</c:f>
              <c:numCache>
                <c:formatCode>General</c:formatCode>
                <c:ptCount val="11"/>
              </c:numCache>
            </c:numRef>
          </c:val>
          <c:extLst>
            <c:ext xmlns:c16="http://schemas.microsoft.com/office/drawing/2014/chart" uri="{C3380CC4-5D6E-409C-BE32-E72D297353CC}">
              <c16:uniqueId val="{00000000-451A-1644-8F09-53C29D58B212}"/>
            </c:ext>
          </c:extLst>
        </c:ser>
        <c:dLbls>
          <c:showLegendKey val="0"/>
          <c:showVal val="0"/>
          <c:showCatName val="0"/>
          <c:showSerName val="0"/>
          <c:showPercent val="0"/>
          <c:showBubbleSize val="0"/>
        </c:dLbls>
        <c:axId val="1741167823"/>
        <c:axId val="1741169823"/>
      </c:areaChart>
      <c:catAx>
        <c:axId val="1741167823"/>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1741169823"/>
        <c:crossesAt val="0"/>
        <c:auto val="1"/>
        <c:lblAlgn val="ctr"/>
        <c:lblOffset val="100"/>
        <c:noMultiLvlLbl val="0"/>
      </c:catAx>
      <c:valAx>
        <c:axId val="1741169823"/>
        <c:scaling>
          <c:orientation val="minMax"/>
          <c:max val="100"/>
          <c:min val="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1741167823"/>
        <c:crosses val="autoZero"/>
        <c:crossBetween val="midCat"/>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solidFill>
      <a:srgbClr val="D9D9D9"/>
    </a:soli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9">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65000"/>
        <a:lumOff val="35000"/>
      </a:schemeClr>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effectLst>
        <a:innerShdw dist="12700" dir="16200000">
          <a:schemeClr val="lt1"/>
        </a:innerShdw>
      </a:effectLst>
    </cs:spPr>
  </cs:dataPoint>
  <cs:dataPoint3D>
    <cs:lnRef idx="0"/>
    <cs:fillRef idx="0">
      <cs:styleClr val="auto"/>
    </cs:fillRef>
    <cs:effectRef idx="0"/>
    <cs:fontRef idx="minor">
      <a:schemeClr val="dk1"/>
    </cs:fontRef>
    <cs:spPr>
      <a:solidFill>
        <a:schemeClr val="phClr">
          <a:alpha val="85000"/>
        </a:schemeClr>
      </a:solidFill>
      <a:effectLst>
        <a:innerShdw dist="12700" dir="16200000">
          <a:schemeClr val="lt1"/>
        </a:inn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79">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65000"/>
        <a:lumOff val="35000"/>
      </a:schemeClr>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effectLst>
        <a:innerShdw dist="12700" dir="16200000">
          <a:schemeClr val="lt1"/>
        </a:innerShdw>
      </a:effectLst>
    </cs:spPr>
  </cs:dataPoint>
  <cs:dataPoint3D>
    <cs:lnRef idx="0"/>
    <cs:fillRef idx="0">
      <cs:styleClr val="auto"/>
    </cs:fillRef>
    <cs:effectRef idx="0"/>
    <cs:fontRef idx="minor">
      <a:schemeClr val="dk1"/>
    </cs:fontRef>
    <cs:spPr>
      <a:solidFill>
        <a:schemeClr val="phClr">
          <a:alpha val="85000"/>
        </a:schemeClr>
      </a:solidFill>
      <a:effectLst>
        <a:innerShdw dist="12700" dir="16200000">
          <a:schemeClr val="lt1"/>
        </a:inn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0.37512</cdr:x>
      <cdr:y>0.36738</cdr:y>
    </cdr:from>
    <cdr:to>
      <cdr:x>0.93212</cdr:x>
      <cdr:y>0.43359</cdr:y>
    </cdr:to>
    <cdr:sp macro="" textlink="">
      <cdr:nvSpPr>
        <cdr:cNvPr id="10" name="TextBox 7">
          <a:extLst xmlns:a="http://schemas.openxmlformats.org/drawingml/2006/main">
            <a:ext uri="{FF2B5EF4-FFF2-40B4-BE49-F238E27FC236}">
              <a16:creationId xmlns:a16="http://schemas.microsoft.com/office/drawing/2014/main" id="{94518FD3-300F-1B4E-BEF9-E4C170C13428}"/>
            </a:ext>
          </a:extLst>
        </cdr:cNvPr>
        <cdr:cNvSpPr txBox="1"/>
      </cdr:nvSpPr>
      <cdr:spPr>
        <a:xfrm xmlns:a="http://schemas.openxmlformats.org/drawingml/2006/main">
          <a:off x="2349364" y="1537024"/>
          <a:ext cx="3488468"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xmlns:a="http://schemas.openxmlformats.org/drawingml/2006/main">
          <a:r>
            <a:rPr lang="en-US" sz="1200" b="1" dirty="0">
              <a:solidFill>
                <a:schemeClr val="bg1"/>
              </a:solidFill>
              <a:latin typeface="Arial" panose="020B0604020202020204" pitchFamily="34" charset="0"/>
              <a:cs typeface="Arial" panose="020B0604020202020204" pitchFamily="34" charset="0"/>
            </a:rPr>
            <a:t>Tier 1 = Critical load, ~10% of total load</a:t>
          </a:r>
        </a:p>
      </cdr:txBody>
    </cdr:sp>
  </cdr:relSizeAnchor>
</c:userShapes>
</file>

<file path=ppt/drawings/drawing2.xml><?xml version="1.0" encoding="utf-8"?>
<c:userShapes xmlns:c="http://schemas.openxmlformats.org/drawingml/2006/chart">
  <cdr:relSizeAnchor xmlns:cdr="http://schemas.openxmlformats.org/drawingml/2006/chartDrawing">
    <cdr:from>
      <cdr:x>0.37512</cdr:x>
      <cdr:y>0.36738</cdr:y>
    </cdr:from>
    <cdr:to>
      <cdr:x>0.93212</cdr:x>
      <cdr:y>0.43359</cdr:y>
    </cdr:to>
    <cdr:sp macro="" textlink="">
      <cdr:nvSpPr>
        <cdr:cNvPr id="10" name="TextBox 7">
          <a:extLst xmlns:a="http://schemas.openxmlformats.org/drawingml/2006/main">
            <a:ext uri="{FF2B5EF4-FFF2-40B4-BE49-F238E27FC236}">
              <a16:creationId xmlns:a16="http://schemas.microsoft.com/office/drawing/2014/main" id="{94518FD3-300F-1B4E-BEF9-E4C170C13428}"/>
            </a:ext>
          </a:extLst>
        </cdr:cNvPr>
        <cdr:cNvSpPr txBox="1"/>
      </cdr:nvSpPr>
      <cdr:spPr>
        <a:xfrm xmlns:a="http://schemas.openxmlformats.org/drawingml/2006/main">
          <a:off x="2349364" y="1537024"/>
          <a:ext cx="3488468"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xmlns:a="http://schemas.openxmlformats.org/drawingml/2006/main">
          <a:r>
            <a:rPr lang="en-US" sz="1200" b="1" dirty="0">
              <a:solidFill>
                <a:schemeClr val="bg1"/>
              </a:solidFill>
              <a:latin typeface="Arial" panose="020B0604020202020204" pitchFamily="34" charset="0"/>
              <a:cs typeface="Arial" panose="020B0604020202020204" pitchFamily="34" charset="0"/>
            </a:rPr>
            <a:t>Tier 1 = Critical load, ~10% of total load</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6BAC258-D5A7-F949-B3BC-8E9B2CBED228}" type="slidenum">
              <a:rPr lang="en-US" altLang="en-US" smtClean="0"/>
              <a:pPr>
                <a:defRPr/>
              </a:pPr>
              <a:t>1</a:t>
            </a:fld>
            <a:endParaRPr lang="en-US" altLang="en-US"/>
          </a:p>
        </p:txBody>
      </p:sp>
    </p:spTree>
    <p:extLst>
      <p:ext uri="{BB962C8B-B14F-4D97-AF65-F5344CB8AC3E}">
        <p14:creationId xmlns:p14="http://schemas.microsoft.com/office/powerpoint/2010/main" val="3003477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5844" name="Slide Number Placeholder 3"/>
          <p:cNvSpPr txBox="1">
            <a:spLocks noGrp="1"/>
          </p:cNvSpPr>
          <p:nvPr/>
        </p:nvSpPr>
        <p:spPr bwMode="auto">
          <a:xfrm>
            <a:off x="4008708" y="8893296"/>
            <a:ext cx="3066733" cy="468154"/>
          </a:xfrm>
          <a:prstGeom prst="rect">
            <a:avLst/>
          </a:prstGeom>
          <a:noFill/>
          <a:ln w="9525">
            <a:noFill/>
            <a:miter lim="800000"/>
            <a:headEnd/>
            <a:tailEnd/>
          </a:ln>
        </p:spPr>
        <p:txBody>
          <a:bodyPr lIns="93900" tIns="46950" rIns="93900" bIns="46950" anchor="b"/>
          <a:lstStyle/>
          <a:p>
            <a:pPr algn="r"/>
            <a:fld id="{7EA841E0-2D0D-4211-ACAE-C96B997E0FCF}" type="slidenum">
              <a:rPr lang="en-US" sz="1200">
                <a:latin typeface="Calibri" pitchFamily="34" charset="0"/>
              </a:rPr>
              <a:pPr algn="r"/>
              <a:t>2</a:t>
            </a:fld>
            <a:endParaRPr lang="en-US" sz="1200" dirty="0">
              <a:latin typeface="Calibri" pitchFamily="34" charset="0"/>
            </a:endParaRPr>
          </a:p>
        </p:txBody>
      </p:sp>
    </p:spTree>
    <p:extLst>
      <p:ext uri="{BB962C8B-B14F-4D97-AF65-F5344CB8AC3E}">
        <p14:creationId xmlns:p14="http://schemas.microsoft.com/office/powerpoint/2010/main" val="1953831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5844" name="Slide Number Placeholder 3"/>
          <p:cNvSpPr txBox="1">
            <a:spLocks noGrp="1"/>
          </p:cNvSpPr>
          <p:nvPr/>
        </p:nvSpPr>
        <p:spPr bwMode="auto">
          <a:xfrm>
            <a:off x="4008708" y="8893296"/>
            <a:ext cx="3066733" cy="468154"/>
          </a:xfrm>
          <a:prstGeom prst="rect">
            <a:avLst/>
          </a:prstGeom>
          <a:noFill/>
          <a:ln w="9525">
            <a:noFill/>
            <a:miter lim="800000"/>
            <a:headEnd/>
            <a:tailEnd/>
          </a:ln>
        </p:spPr>
        <p:txBody>
          <a:bodyPr lIns="93900" tIns="46950" rIns="93900" bIns="46950" anchor="b"/>
          <a:lstStyle/>
          <a:p>
            <a:pPr algn="r"/>
            <a:fld id="{7EA841E0-2D0D-4211-ACAE-C96B997E0FCF}" type="slidenum">
              <a:rPr lang="en-US" sz="1200">
                <a:latin typeface="Calibri" pitchFamily="34" charset="0"/>
              </a:rPr>
              <a:pPr algn="r"/>
              <a:t>3</a:t>
            </a:fld>
            <a:endParaRPr lang="en-US" sz="1200" dirty="0">
              <a:latin typeface="Calibri" pitchFamily="34" charset="0"/>
            </a:endParaRPr>
          </a:p>
        </p:txBody>
      </p:sp>
    </p:spTree>
    <p:extLst>
      <p:ext uri="{BB962C8B-B14F-4D97-AF65-F5344CB8AC3E}">
        <p14:creationId xmlns:p14="http://schemas.microsoft.com/office/powerpoint/2010/main" val="1947936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8" name="Google Shape;19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9" name="Google Shape;199;p2:notes"/>
          <p:cNvSpPr txBox="1"/>
          <p:nvPr/>
        </p:nvSpPr>
        <p:spPr>
          <a:xfrm>
            <a:off x="4008708" y="8893296"/>
            <a:ext cx="3066733" cy="468154"/>
          </a:xfrm>
          <a:prstGeom prst="rect">
            <a:avLst/>
          </a:prstGeom>
          <a:noFill/>
          <a:ln>
            <a:noFill/>
          </a:ln>
        </p:spPr>
        <p:txBody>
          <a:bodyPr spcFirstLastPara="1" wrap="square" lIns="93900" tIns="46950" rIns="93900" bIns="4695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a:extLst>
            <a:ext uri="{FF2B5EF4-FFF2-40B4-BE49-F238E27FC236}">
              <a16:creationId xmlns:a16="http://schemas.microsoft.com/office/drawing/2014/main" id="{BDFDF71C-B9A8-4E1D-4E33-99AD876AD2CA}"/>
            </a:ext>
          </a:extLst>
        </p:cNvPr>
        <p:cNvGrpSpPr/>
        <p:nvPr/>
      </p:nvGrpSpPr>
      <p:grpSpPr>
        <a:xfrm>
          <a:off x="0" y="0"/>
          <a:ext cx="0" cy="0"/>
          <a:chOff x="0" y="0"/>
          <a:chExt cx="0" cy="0"/>
        </a:xfrm>
      </p:grpSpPr>
      <p:sp>
        <p:nvSpPr>
          <p:cNvPr id="255" name="Google Shape;255;g329e0a1a8e0_0_34:notes">
            <a:extLst>
              <a:ext uri="{FF2B5EF4-FFF2-40B4-BE49-F238E27FC236}">
                <a16:creationId xmlns:a16="http://schemas.microsoft.com/office/drawing/2014/main" id="{97CE22D9-D0A5-31F8-844C-F9AC7A3ADDA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g329e0a1a8e0_0_34:notes">
            <a:extLst>
              <a:ext uri="{FF2B5EF4-FFF2-40B4-BE49-F238E27FC236}">
                <a16:creationId xmlns:a16="http://schemas.microsoft.com/office/drawing/2014/main" id="{6F778C6F-1862-7FD2-BE07-BA20DCF5FBC1}"/>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05456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a:extLst>
            <a:ext uri="{FF2B5EF4-FFF2-40B4-BE49-F238E27FC236}">
              <a16:creationId xmlns:a16="http://schemas.microsoft.com/office/drawing/2014/main" id="{2D17436C-1AF0-CAE2-21DE-391CED956C98}"/>
            </a:ext>
          </a:extLst>
        </p:cNvPr>
        <p:cNvGrpSpPr/>
        <p:nvPr/>
      </p:nvGrpSpPr>
      <p:grpSpPr>
        <a:xfrm>
          <a:off x="0" y="0"/>
          <a:ext cx="0" cy="0"/>
          <a:chOff x="0" y="0"/>
          <a:chExt cx="0" cy="0"/>
        </a:xfrm>
      </p:grpSpPr>
      <p:sp>
        <p:nvSpPr>
          <p:cNvPr id="255" name="Google Shape;255;g329e0a1a8e0_0_34:notes">
            <a:extLst>
              <a:ext uri="{FF2B5EF4-FFF2-40B4-BE49-F238E27FC236}">
                <a16:creationId xmlns:a16="http://schemas.microsoft.com/office/drawing/2014/main" id="{E9573690-D3C6-F610-A0A9-78D3B90F325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085850" lvl="2" indent="-171450" fontAlgn="ctr">
              <a:lnSpc>
                <a:spcPct val="100000"/>
              </a:lnSpc>
              <a:spcBef>
                <a:spcPts val="0"/>
              </a:spcBef>
            </a:pPr>
            <a:r>
              <a:rPr lang="en-US" sz="1200">
                <a:effectLst/>
                <a:latin typeface="Calibri" panose="020F0502020204030204" pitchFamily="34" charset="0"/>
              </a:rPr>
              <a:t>Sealed Ducting, No Flex Duct (G90 Zinc) w/ </a:t>
            </a:r>
            <a:r>
              <a:rPr lang="en-US" sz="1050">
                <a:effectLst/>
                <a:latin typeface="Calibri" panose="020F0502020204030204" pitchFamily="34" charset="0"/>
              </a:rPr>
              <a:t>R6 Insulation</a:t>
            </a:r>
          </a:p>
          <a:p>
            <a:pPr marL="1085850" lvl="2" indent="-171450" fontAlgn="ctr">
              <a:lnSpc>
                <a:spcPct val="100000"/>
              </a:lnSpc>
              <a:spcBef>
                <a:spcPts val="0"/>
              </a:spcBef>
            </a:pPr>
            <a:r>
              <a:rPr lang="en-US" sz="1200">
                <a:latin typeface="Calibri" panose="020F0502020204030204" pitchFamily="34" charset="0"/>
              </a:rPr>
              <a:t>Wall and Ceiling Registers - Titus</a:t>
            </a:r>
          </a:p>
          <a:p>
            <a:pPr marL="0" lvl="0" indent="0" algn="l" rtl="0">
              <a:lnSpc>
                <a:spcPct val="100000"/>
              </a:lnSpc>
              <a:spcBef>
                <a:spcPts val="0"/>
              </a:spcBef>
              <a:spcAft>
                <a:spcPts val="0"/>
              </a:spcAft>
              <a:buSzPts val="1400"/>
              <a:buNone/>
            </a:pPr>
            <a:endParaRPr/>
          </a:p>
        </p:txBody>
      </p:sp>
      <p:sp>
        <p:nvSpPr>
          <p:cNvPr id="256" name="Google Shape;256;g329e0a1a8e0_0_34:notes">
            <a:extLst>
              <a:ext uri="{FF2B5EF4-FFF2-40B4-BE49-F238E27FC236}">
                <a16:creationId xmlns:a16="http://schemas.microsoft.com/office/drawing/2014/main" id="{676019D4-B648-BB5A-687E-441247E404D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37729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a:extLst>
            <a:ext uri="{FF2B5EF4-FFF2-40B4-BE49-F238E27FC236}">
              <a16:creationId xmlns:a16="http://schemas.microsoft.com/office/drawing/2014/main" id="{FA3476D7-F03F-E82C-A474-CB46FEE2BF89}"/>
            </a:ext>
          </a:extLst>
        </p:cNvPr>
        <p:cNvGrpSpPr/>
        <p:nvPr/>
      </p:nvGrpSpPr>
      <p:grpSpPr>
        <a:xfrm>
          <a:off x="0" y="0"/>
          <a:ext cx="0" cy="0"/>
          <a:chOff x="0" y="0"/>
          <a:chExt cx="0" cy="0"/>
        </a:xfrm>
      </p:grpSpPr>
      <p:sp>
        <p:nvSpPr>
          <p:cNvPr id="255" name="Google Shape;255;g329e0a1a8e0_0_34:notes">
            <a:extLst>
              <a:ext uri="{FF2B5EF4-FFF2-40B4-BE49-F238E27FC236}">
                <a16:creationId xmlns:a16="http://schemas.microsoft.com/office/drawing/2014/main" id="{325CCCD2-C28B-6CC8-F9D5-433EAE33EA23}"/>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g329e0a1a8e0_0_34:notes">
            <a:extLst>
              <a:ext uri="{FF2B5EF4-FFF2-40B4-BE49-F238E27FC236}">
                <a16:creationId xmlns:a16="http://schemas.microsoft.com/office/drawing/2014/main" id="{BF818508-696B-1891-0F64-854B00FE3F2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66377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a:extLst>
            <a:ext uri="{FF2B5EF4-FFF2-40B4-BE49-F238E27FC236}">
              <a16:creationId xmlns:a16="http://schemas.microsoft.com/office/drawing/2014/main" id="{D7A57286-1F8D-DD63-5413-CC3DC1D1654E}"/>
            </a:ext>
          </a:extLst>
        </p:cNvPr>
        <p:cNvGrpSpPr/>
        <p:nvPr/>
      </p:nvGrpSpPr>
      <p:grpSpPr>
        <a:xfrm>
          <a:off x="0" y="0"/>
          <a:ext cx="0" cy="0"/>
          <a:chOff x="0" y="0"/>
          <a:chExt cx="0" cy="0"/>
        </a:xfrm>
      </p:grpSpPr>
      <p:sp>
        <p:nvSpPr>
          <p:cNvPr id="255" name="Google Shape;255;g329e0a1a8e0_0_34:notes">
            <a:extLst>
              <a:ext uri="{FF2B5EF4-FFF2-40B4-BE49-F238E27FC236}">
                <a16:creationId xmlns:a16="http://schemas.microsoft.com/office/drawing/2014/main" id="{7023DA07-B6DA-5C63-7A47-4360CA8F9D9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err="1"/>
              <a:t>CalGreen</a:t>
            </a:r>
            <a:r>
              <a:rPr lang="en-US"/>
              <a:t> Title 24 Building Code Compliance</a:t>
            </a:r>
            <a:endParaRPr/>
          </a:p>
        </p:txBody>
      </p:sp>
      <p:sp>
        <p:nvSpPr>
          <p:cNvPr id="256" name="Google Shape;256;g329e0a1a8e0_0_34:notes">
            <a:extLst>
              <a:ext uri="{FF2B5EF4-FFF2-40B4-BE49-F238E27FC236}">
                <a16:creationId xmlns:a16="http://schemas.microsoft.com/office/drawing/2014/main" id="{4CF8F463-21E2-0987-E787-F7683002F66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45812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35844" name="Slide Number Placeholder 3"/>
          <p:cNvSpPr txBox="1">
            <a:spLocks noGrp="1"/>
          </p:cNvSpPr>
          <p:nvPr/>
        </p:nvSpPr>
        <p:spPr bwMode="auto">
          <a:xfrm>
            <a:off x="4008708" y="8893296"/>
            <a:ext cx="3066733" cy="468154"/>
          </a:xfrm>
          <a:prstGeom prst="rect">
            <a:avLst/>
          </a:prstGeom>
          <a:noFill/>
          <a:ln w="9525">
            <a:noFill/>
            <a:miter lim="800000"/>
            <a:headEnd/>
            <a:tailEnd/>
          </a:ln>
        </p:spPr>
        <p:txBody>
          <a:bodyPr lIns="93900" tIns="46950" rIns="93900" bIns="46950" anchor="b"/>
          <a:lstStyle/>
          <a:p>
            <a:pPr algn="r"/>
            <a:fld id="{7EA841E0-2D0D-4211-ACAE-C96B997E0FCF}" type="slidenum">
              <a:rPr lang="en-US" sz="1200">
                <a:latin typeface="Calibri" pitchFamily="34" charset="0"/>
              </a:rPr>
              <a:pPr algn="r"/>
              <a:t>12</a:t>
            </a:fld>
            <a:endParaRPr lang="en-US" sz="1200" dirty="0">
              <a:latin typeface="Calibri" pitchFamily="34" charset="0"/>
            </a:endParaRPr>
          </a:p>
        </p:txBody>
      </p:sp>
    </p:spTree>
    <p:extLst>
      <p:ext uri="{BB962C8B-B14F-4D97-AF65-F5344CB8AC3E}">
        <p14:creationId xmlns:p14="http://schemas.microsoft.com/office/powerpoint/2010/main" val="649241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5" name="Google Shape;86;p2:notes">
            <a:extLst>
              <a:ext uri="{FF2B5EF4-FFF2-40B4-BE49-F238E27FC236}">
                <a16:creationId xmlns:a16="http://schemas.microsoft.com/office/drawing/2014/main" id="{ABBDE225-6445-6947-B141-FBEE49C124A8}"/>
              </a:ext>
            </a:extLst>
          </p:cNvPr>
          <p:cNvSpPr>
            <a:spLocks noGrp="1" noRot="1" noChangeAspect="1" noTextEdit="1"/>
          </p:cNvSpPr>
          <p:nvPr>
            <p:ph type="sldImg" idx="2"/>
          </p:nvPr>
        </p:nvSpPr>
        <p:spPr bwMode="auto">
          <a:xfrm>
            <a:off x="1257300" y="720725"/>
            <a:ext cx="4800600" cy="360045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6386" name="Google Shape;87;p2:notes">
            <a:extLst>
              <a:ext uri="{FF2B5EF4-FFF2-40B4-BE49-F238E27FC236}">
                <a16:creationId xmlns:a16="http://schemas.microsoft.com/office/drawing/2014/main" id="{A236F327-FB2F-E048-9CE7-FA93C125ECF6}"/>
              </a:ext>
            </a:extLst>
          </p:cNvPr>
          <p:cNvSpPr>
            <a:spLocks noGrp="1" noChangeArrowheads="1"/>
          </p:cNvSpPr>
          <p:nvPr>
            <p:ph type="body" idx="1"/>
          </p:nvPr>
        </p:nvSpPr>
        <p:spPr bwMode="auto">
          <a:xfrm>
            <a:off x="731838" y="4560888"/>
            <a:ext cx="5851525" cy="4319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645" tIns="48309" rIns="96645" bIns="48309" numCol="1" anchor="t" anchorCtr="0" compatLnSpc="1">
            <a:prstTxWarp prst="textNoShape">
              <a:avLst/>
            </a:prstTxWarp>
          </a:bodyPr>
          <a:lstStyle/>
          <a:p>
            <a:pPr>
              <a:spcBef>
                <a:spcPts val="375"/>
              </a:spcBef>
              <a:buClr>
                <a:srgbClr val="000000"/>
              </a:buClr>
              <a:buSzPts val="1200"/>
            </a:pPr>
            <a:endParaRPr lang="en-US" altLang="en-US" dirty="0">
              <a:latin typeface="Arial Regular"/>
            </a:endParaRPr>
          </a:p>
        </p:txBody>
      </p:sp>
      <p:sp>
        <p:nvSpPr>
          <p:cNvPr id="16387" name="Google Shape;88;p2:notes">
            <a:extLst>
              <a:ext uri="{FF2B5EF4-FFF2-40B4-BE49-F238E27FC236}">
                <a16:creationId xmlns:a16="http://schemas.microsoft.com/office/drawing/2014/main" id="{E5D8FB55-4E3D-7E49-A385-93974C50E0AB}"/>
              </a:ext>
            </a:extLst>
          </p:cNvPr>
          <p:cNvSpPr>
            <a:spLocks noGrp="1" noChangeArrowheads="1"/>
          </p:cNvSpPr>
          <p:nvPr>
            <p:ph type="sldNum" sz="quarter" idx="5"/>
          </p:nvPr>
        </p:nvSpPr>
        <p:spPr bwMode="auto">
          <a:xfrm>
            <a:off x="4143375" y="9120188"/>
            <a:ext cx="3170238" cy="479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5" tIns="48309" rIns="96645" bIns="48309"/>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7F556D23-9FBE-D542-9A2A-005BFF767863}" type="slidenum">
              <a:rPr lang="en-US" altLang="en-US" smtClean="0"/>
              <a:pPr/>
              <a:t>13</a:t>
            </a:fld>
            <a:endParaRPr lang="en-US" altLang="en-US"/>
          </a:p>
        </p:txBody>
      </p:sp>
    </p:spTree>
    <p:extLst>
      <p:ext uri="{BB962C8B-B14F-4D97-AF65-F5344CB8AC3E}">
        <p14:creationId xmlns:p14="http://schemas.microsoft.com/office/powerpoint/2010/main" val="19604065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5" name="Google Shape;86;p2:notes">
            <a:extLst>
              <a:ext uri="{FF2B5EF4-FFF2-40B4-BE49-F238E27FC236}">
                <a16:creationId xmlns:a16="http://schemas.microsoft.com/office/drawing/2014/main" id="{ABBDE225-6445-6947-B141-FBEE49C124A8}"/>
              </a:ext>
            </a:extLst>
          </p:cNvPr>
          <p:cNvSpPr>
            <a:spLocks noGrp="1" noRot="1" noChangeAspect="1" noTextEdit="1"/>
          </p:cNvSpPr>
          <p:nvPr>
            <p:ph type="sldImg" idx="2"/>
          </p:nvPr>
        </p:nvSpPr>
        <p:spPr bwMode="auto">
          <a:xfrm>
            <a:off x="1257300" y="720725"/>
            <a:ext cx="4800600" cy="360045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6386" name="Google Shape;87;p2:notes">
            <a:extLst>
              <a:ext uri="{FF2B5EF4-FFF2-40B4-BE49-F238E27FC236}">
                <a16:creationId xmlns:a16="http://schemas.microsoft.com/office/drawing/2014/main" id="{A236F327-FB2F-E048-9CE7-FA93C125ECF6}"/>
              </a:ext>
            </a:extLst>
          </p:cNvPr>
          <p:cNvSpPr>
            <a:spLocks noGrp="1" noChangeArrowheads="1"/>
          </p:cNvSpPr>
          <p:nvPr>
            <p:ph type="body" idx="1"/>
          </p:nvPr>
        </p:nvSpPr>
        <p:spPr bwMode="auto">
          <a:xfrm>
            <a:off x="731838" y="4560888"/>
            <a:ext cx="5851525" cy="4319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645" tIns="48309" rIns="96645" bIns="48309" numCol="1" anchor="t" anchorCtr="0" compatLnSpc="1">
            <a:prstTxWarp prst="textNoShape">
              <a:avLst/>
            </a:prstTxWarp>
          </a:bodyPr>
          <a:lstStyle/>
          <a:p>
            <a:pPr>
              <a:spcBef>
                <a:spcPts val="375"/>
              </a:spcBef>
              <a:buClr>
                <a:srgbClr val="000000"/>
              </a:buClr>
              <a:buSzPts val="1200"/>
            </a:pPr>
            <a:endParaRPr lang="en-US" altLang="en-US" dirty="0">
              <a:latin typeface="Arial Regular"/>
            </a:endParaRPr>
          </a:p>
        </p:txBody>
      </p:sp>
      <p:sp>
        <p:nvSpPr>
          <p:cNvPr id="16387" name="Google Shape;88;p2:notes">
            <a:extLst>
              <a:ext uri="{FF2B5EF4-FFF2-40B4-BE49-F238E27FC236}">
                <a16:creationId xmlns:a16="http://schemas.microsoft.com/office/drawing/2014/main" id="{E5D8FB55-4E3D-7E49-A385-93974C50E0AB}"/>
              </a:ext>
            </a:extLst>
          </p:cNvPr>
          <p:cNvSpPr>
            <a:spLocks noGrp="1" noChangeArrowheads="1"/>
          </p:cNvSpPr>
          <p:nvPr>
            <p:ph type="sldNum" sz="quarter" idx="5"/>
          </p:nvPr>
        </p:nvSpPr>
        <p:spPr bwMode="auto">
          <a:xfrm>
            <a:off x="4143375" y="9120188"/>
            <a:ext cx="3170238" cy="4794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5" tIns="48309" rIns="96645" bIns="48309"/>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7F556D23-9FBE-D542-9A2A-005BFF767863}" type="slidenum">
              <a:rPr lang="en-US" altLang="en-US" smtClean="0"/>
              <a:pPr/>
              <a:t>14</a:t>
            </a:fld>
            <a:endParaRPr lang="en-US" altLang="en-US"/>
          </a:p>
        </p:txBody>
      </p:sp>
    </p:spTree>
    <p:extLst>
      <p:ext uri="{BB962C8B-B14F-4D97-AF65-F5344CB8AC3E}">
        <p14:creationId xmlns:p14="http://schemas.microsoft.com/office/powerpoint/2010/main" val="1980371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a:extLst>
            <a:ext uri="{FF2B5EF4-FFF2-40B4-BE49-F238E27FC236}">
              <a16:creationId xmlns:a16="http://schemas.microsoft.com/office/drawing/2014/main" id="{78F18B53-00FD-FEBF-BCAB-AF0B46DF09A3}"/>
            </a:ext>
          </a:extLst>
        </p:cNvPr>
        <p:cNvGrpSpPr/>
        <p:nvPr/>
      </p:nvGrpSpPr>
      <p:grpSpPr>
        <a:xfrm>
          <a:off x="0" y="0"/>
          <a:ext cx="0" cy="0"/>
          <a:chOff x="0" y="0"/>
          <a:chExt cx="0" cy="0"/>
        </a:xfrm>
      </p:grpSpPr>
      <p:sp>
        <p:nvSpPr>
          <p:cNvPr id="109" name="Google Shape;109;p2:notes">
            <a:extLst>
              <a:ext uri="{FF2B5EF4-FFF2-40B4-BE49-F238E27FC236}">
                <a16:creationId xmlns:a16="http://schemas.microsoft.com/office/drawing/2014/main" id="{1DAEF102-1567-BDDE-2A26-1F0C3C3F14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0" name="Google Shape;110;p2:notes">
            <a:extLst>
              <a:ext uri="{FF2B5EF4-FFF2-40B4-BE49-F238E27FC236}">
                <a16:creationId xmlns:a16="http://schemas.microsoft.com/office/drawing/2014/main" id="{411BEBAA-FF87-2D63-34CC-F79C499946A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 name="Google Shape;111;p2:notes">
            <a:extLst>
              <a:ext uri="{FF2B5EF4-FFF2-40B4-BE49-F238E27FC236}">
                <a16:creationId xmlns:a16="http://schemas.microsoft.com/office/drawing/2014/main" id="{DCD940DB-02CF-494D-C8B1-EC1DBAF44D48}"/>
              </a:ext>
            </a:extLst>
          </p:cNvPr>
          <p:cNvSpPr txBox="1"/>
          <p:nvPr/>
        </p:nvSpPr>
        <p:spPr>
          <a:xfrm>
            <a:off x="4008708" y="8893296"/>
            <a:ext cx="3066733" cy="468154"/>
          </a:xfrm>
          <a:prstGeom prst="rect">
            <a:avLst/>
          </a:prstGeom>
          <a:noFill/>
          <a:ln>
            <a:noFill/>
          </a:ln>
        </p:spPr>
        <p:txBody>
          <a:bodyPr spcFirstLastPara="1" wrap="square" lIns="93900" tIns="46950" rIns="93900" bIns="4695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833857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0" name="Google Shape;11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 name="Google Shape;111;p2:notes"/>
          <p:cNvSpPr txBox="1"/>
          <p:nvPr/>
        </p:nvSpPr>
        <p:spPr>
          <a:xfrm>
            <a:off x="4008708" y="8893296"/>
            <a:ext cx="3066733" cy="468154"/>
          </a:xfrm>
          <a:prstGeom prst="rect">
            <a:avLst/>
          </a:prstGeom>
          <a:noFill/>
          <a:ln>
            <a:noFill/>
          </a:ln>
        </p:spPr>
        <p:txBody>
          <a:bodyPr spcFirstLastPara="1" wrap="square" lIns="93900" tIns="46950" rIns="93900" bIns="4695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827016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F0741-2B7A-3E40-BCB1-C8CBFFAE16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5BC53F-227D-1CFB-2951-A0EACCA88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ACA74E-5B60-EB82-C184-F3CF990632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24DB5A-4E20-11D8-7366-77380DE47568}"/>
              </a:ext>
            </a:extLst>
          </p:cNvPr>
          <p:cNvSpPr>
            <a:spLocks noGrp="1"/>
          </p:cNvSpPr>
          <p:nvPr>
            <p:ph type="sldNum" sz="quarter" idx="5"/>
          </p:nvPr>
        </p:nvSpPr>
        <p:spPr/>
        <p:txBody>
          <a:bodyPr/>
          <a:lstStyle/>
          <a:p>
            <a:pPr>
              <a:defRPr/>
            </a:pPr>
            <a:fld id="{86BAC258-D5A7-F949-B3BC-8E9B2CBED228}" type="slidenum">
              <a:rPr lang="en-US" altLang="en-US" smtClean="0"/>
              <a:pPr>
                <a:defRPr/>
              </a:pPr>
              <a:t>18</a:t>
            </a:fld>
            <a:endParaRPr lang="en-US" altLang="en-US" dirty="0"/>
          </a:p>
        </p:txBody>
      </p:sp>
    </p:spTree>
    <p:extLst>
      <p:ext uri="{BB962C8B-B14F-4D97-AF65-F5344CB8AC3E}">
        <p14:creationId xmlns:p14="http://schemas.microsoft.com/office/powerpoint/2010/main" val="4094592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FF2F8-6424-3DF0-D050-15B6661837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EF2BEF-788A-1304-A004-84B1E55503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CC492-FD8E-86B0-8CDC-1B57CBED4C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A8547D-BAC5-C574-52F9-B2D638616F2E}"/>
              </a:ext>
            </a:extLst>
          </p:cNvPr>
          <p:cNvSpPr>
            <a:spLocks noGrp="1"/>
          </p:cNvSpPr>
          <p:nvPr>
            <p:ph type="sldNum" sz="quarter" idx="5"/>
          </p:nvPr>
        </p:nvSpPr>
        <p:spPr/>
        <p:txBody>
          <a:bodyPr/>
          <a:lstStyle/>
          <a:p>
            <a:pPr>
              <a:defRPr/>
            </a:pPr>
            <a:fld id="{86BAC258-D5A7-F949-B3BC-8E9B2CBED228}" type="slidenum">
              <a:rPr lang="en-US" altLang="en-US" smtClean="0"/>
              <a:pPr>
                <a:defRPr/>
              </a:pPr>
              <a:t>19</a:t>
            </a:fld>
            <a:endParaRPr lang="en-US" altLang="en-US" dirty="0"/>
          </a:p>
        </p:txBody>
      </p:sp>
    </p:spTree>
    <p:extLst>
      <p:ext uri="{BB962C8B-B14F-4D97-AF65-F5344CB8AC3E}">
        <p14:creationId xmlns:p14="http://schemas.microsoft.com/office/powerpoint/2010/main" val="2892401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F1FCB-0A0D-9670-7F66-4D09A8136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9DBD08-5219-B874-78E8-7B964B81A7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2E2789-E308-BD56-A735-138A02414D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162E34-4BF0-5C41-794C-1A97ACD8CC2A}"/>
              </a:ext>
            </a:extLst>
          </p:cNvPr>
          <p:cNvSpPr>
            <a:spLocks noGrp="1"/>
          </p:cNvSpPr>
          <p:nvPr>
            <p:ph type="sldNum" sz="quarter" idx="5"/>
          </p:nvPr>
        </p:nvSpPr>
        <p:spPr/>
        <p:txBody>
          <a:bodyPr/>
          <a:lstStyle/>
          <a:p>
            <a:pPr>
              <a:defRPr/>
            </a:pPr>
            <a:fld id="{86BAC258-D5A7-F949-B3BC-8E9B2CBED228}" type="slidenum">
              <a:rPr lang="en-US" altLang="en-US" smtClean="0"/>
              <a:pPr>
                <a:defRPr/>
              </a:pPr>
              <a:t>20</a:t>
            </a:fld>
            <a:endParaRPr lang="en-US" altLang="en-US" dirty="0"/>
          </a:p>
        </p:txBody>
      </p:sp>
    </p:spTree>
    <p:extLst>
      <p:ext uri="{BB962C8B-B14F-4D97-AF65-F5344CB8AC3E}">
        <p14:creationId xmlns:p14="http://schemas.microsoft.com/office/powerpoint/2010/main" val="3616681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172CE-CAFC-7D5D-9BEF-749744643A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1D03F-7BA0-DEA1-A8FB-92CE768980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F5889F-50F3-27A0-89D4-CD36F5F07F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4EBFD1-1A8A-BD65-AFC0-C571BB985BA9}"/>
              </a:ext>
            </a:extLst>
          </p:cNvPr>
          <p:cNvSpPr>
            <a:spLocks noGrp="1"/>
          </p:cNvSpPr>
          <p:nvPr>
            <p:ph type="sldNum" sz="quarter" idx="5"/>
          </p:nvPr>
        </p:nvSpPr>
        <p:spPr/>
        <p:txBody>
          <a:bodyPr/>
          <a:lstStyle/>
          <a:p>
            <a:pPr>
              <a:defRPr/>
            </a:pPr>
            <a:fld id="{86BAC258-D5A7-F949-B3BC-8E9B2CBED228}" type="slidenum">
              <a:rPr lang="en-US" altLang="en-US" smtClean="0"/>
              <a:pPr>
                <a:defRPr/>
              </a:pPr>
              <a:t>21</a:t>
            </a:fld>
            <a:endParaRPr lang="en-US" altLang="en-US" dirty="0"/>
          </a:p>
        </p:txBody>
      </p:sp>
    </p:spTree>
    <p:extLst>
      <p:ext uri="{BB962C8B-B14F-4D97-AF65-F5344CB8AC3E}">
        <p14:creationId xmlns:p14="http://schemas.microsoft.com/office/powerpoint/2010/main" val="1241003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36D96-598F-D2EC-A28E-5A8E359FCF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8B340-B65A-3633-6F5F-28C76777C4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097D01-0A0F-15A7-89D3-D22114A188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A5ACC1-786C-7853-3676-727E50065E8D}"/>
              </a:ext>
            </a:extLst>
          </p:cNvPr>
          <p:cNvSpPr>
            <a:spLocks noGrp="1"/>
          </p:cNvSpPr>
          <p:nvPr>
            <p:ph type="sldNum" sz="quarter" idx="5"/>
          </p:nvPr>
        </p:nvSpPr>
        <p:spPr/>
        <p:txBody>
          <a:bodyPr/>
          <a:lstStyle/>
          <a:p>
            <a:pPr>
              <a:defRPr/>
            </a:pPr>
            <a:fld id="{86BAC258-D5A7-F949-B3BC-8E9B2CBED228}" type="slidenum">
              <a:rPr lang="en-US" altLang="en-US" smtClean="0"/>
              <a:pPr>
                <a:defRPr/>
              </a:pPr>
              <a:t>22</a:t>
            </a:fld>
            <a:endParaRPr lang="en-US" altLang="en-US" dirty="0"/>
          </a:p>
        </p:txBody>
      </p:sp>
    </p:spTree>
    <p:extLst>
      <p:ext uri="{BB962C8B-B14F-4D97-AF65-F5344CB8AC3E}">
        <p14:creationId xmlns:p14="http://schemas.microsoft.com/office/powerpoint/2010/main" val="4187661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E7E96-A490-7F35-D142-5D0C444E69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B63F1D-292E-43D5-28B3-B5A9ABAF8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DB036E-7279-FDA5-68D4-034685939A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DA3256-E727-D0A7-7D3A-6CBDA14F1963}"/>
              </a:ext>
            </a:extLst>
          </p:cNvPr>
          <p:cNvSpPr>
            <a:spLocks noGrp="1"/>
          </p:cNvSpPr>
          <p:nvPr>
            <p:ph type="sldNum" sz="quarter" idx="5"/>
          </p:nvPr>
        </p:nvSpPr>
        <p:spPr/>
        <p:txBody>
          <a:bodyPr/>
          <a:lstStyle/>
          <a:p>
            <a:pPr>
              <a:defRPr/>
            </a:pPr>
            <a:fld id="{86BAC258-D5A7-F949-B3BC-8E9B2CBED228}" type="slidenum">
              <a:rPr lang="en-US" altLang="en-US" smtClean="0"/>
              <a:pPr>
                <a:defRPr/>
              </a:pPr>
              <a:t>23</a:t>
            </a:fld>
            <a:endParaRPr lang="en-US" altLang="en-US" dirty="0"/>
          </a:p>
        </p:txBody>
      </p:sp>
    </p:spTree>
    <p:extLst>
      <p:ext uri="{BB962C8B-B14F-4D97-AF65-F5344CB8AC3E}">
        <p14:creationId xmlns:p14="http://schemas.microsoft.com/office/powerpoint/2010/main" val="1592477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8a6a03a8ea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8a6a03a8e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g38a6a03a8e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22b64a003d_0_1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32" name="Google Shape;132;g322b64a003d_0_1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2a6234b11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g32a6234b11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39" name="Google Shape;139;g32a6234b116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26</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2bf62b143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32bf62b143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46" name="Google Shape;146;g32bf62b1436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27</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25c9b54055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g325c9b54055_0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55" name="Google Shape;155;g325c9b54055_0_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28</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e9b6404faa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g3e9b6404faa_0_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69" name="Google Shape;169;g3e9b6404faa_0_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29</a:t>
            </a:fld>
            <a:endParaRPr/>
          </a:p>
        </p:txBody>
      </p:sp>
    </p:spTree>
    <p:extLst>
      <p:ext uri="{BB962C8B-B14F-4D97-AF65-F5344CB8AC3E}">
        <p14:creationId xmlns:p14="http://schemas.microsoft.com/office/powerpoint/2010/main" val="39817391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3d7b7850c83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7" name="Google Shape;477;g3d7b7850c83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78" name="Google Shape;478;g3d7b7850c83_0_4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30</a:t>
            </a:fld>
            <a:endParaRPr/>
          </a:p>
        </p:txBody>
      </p:sp>
    </p:spTree>
    <p:extLst>
      <p:ext uri="{BB962C8B-B14F-4D97-AF65-F5344CB8AC3E}">
        <p14:creationId xmlns:p14="http://schemas.microsoft.com/office/powerpoint/2010/main" val="1591727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3e9a0975246_0_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2" name="Google Shape;402;g3e9a0975246_0_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03" name="Google Shape;403;g3e9a0975246_0_6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31</a:t>
            </a:fld>
            <a:endParaRPr/>
          </a:p>
        </p:txBody>
      </p:sp>
    </p:spTree>
    <p:extLst>
      <p:ext uri="{BB962C8B-B14F-4D97-AF65-F5344CB8AC3E}">
        <p14:creationId xmlns:p14="http://schemas.microsoft.com/office/powerpoint/2010/main" val="27432648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e9a0975246_0_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g3e9a0975246_0_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43" name="Google Shape;443;g3e9a0975246_0_7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32</a:t>
            </a:fld>
            <a:endParaRPr/>
          </a:p>
        </p:txBody>
      </p:sp>
    </p:spTree>
    <p:extLst>
      <p:ext uri="{BB962C8B-B14F-4D97-AF65-F5344CB8AC3E}">
        <p14:creationId xmlns:p14="http://schemas.microsoft.com/office/powerpoint/2010/main" val="20033039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e9a0975246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g3e9a0975246_0_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79" name="Google Shape;179;g3e9a0975246_0_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33</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e9a0975246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g3e9a0975246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35" name="Google Shape;235;g3e9a0975246_0_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34</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e9a0975246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7" name="Google Shape;337;g3e9a0975246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38" name="Google Shape;338;g3e9a0975246_0_4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35</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3e9a0975246_0_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g3e9a0975246_0_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67" name="Google Shape;367;g3e9a0975246_0_5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36</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3e9a0975246_0_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g3e9a0975246_0_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11" name="Google Shape;411;g3e9a0975246_0_6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37</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A35FE-F068-006F-A72D-3BA5CD887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0B309-3286-9617-93D6-5309A9095E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0C3136-E0F6-AF2D-F80F-142DE3E015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60A569-BF2B-0271-0CF3-415DD597A329}"/>
              </a:ext>
            </a:extLst>
          </p:cNvPr>
          <p:cNvSpPr>
            <a:spLocks noGrp="1"/>
          </p:cNvSpPr>
          <p:nvPr>
            <p:ph type="sldNum" sz="quarter" idx="5"/>
          </p:nvPr>
        </p:nvSpPr>
        <p:spPr/>
        <p:txBody>
          <a:bodyPr/>
          <a:lstStyle/>
          <a:p>
            <a:pPr>
              <a:defRPr/>
            </a:pPr>
            <a:fld id="{86BAC258-D5A7-F949-B3BC-8E9B2CBED228}" type="slidenum">
              <a:rPr lang="en-US" altLang="en-US" smtClean="0"/>
              <a:pPr>
                <a:defRPr/>
              </a:pPr>
              <a:t>38</a:t>
            </a:fld>
            <a:endParaRPr lang="en-US" altLang="en-US" dirty="0"/>
          </a:p>
        </p:txBody>
      </p:sp>
    </p:spTree>
    <p:extLst>
      <p:ext uri="{BB962C8B-B14F-4D97-AF65-F5344CB8AC3E}">
        <p14:creationId xmlns:p14="http://schemas.microsoft.com/office/powerpoint/2010/main" val="1645550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type="title">
  <p:cSld name="TITLE">
    <p:spTree>
      <p:nvGrpSpPr>
        <p:cNvPr id="1" name="Shape 15"/>
        <p:cNvGrpSpPr/>
        <p:nvPr/>
      </p:nvGrpSpPr>
      <p:grpSpPr>
        <a:xfrm>
          <a:off x="0" y="0"/>
          <a:ext cx="0" cy="0"/>
          <a:chOff x="0" y="0"/>
          <a:chExt cx="0" cy="0"/>
        </a:xfrm>
      </p:grpSpPr>
      <p:sp>
        <p:nvSpPr>
          <p:cNvPr id="16" name="Google Shape;16;p36"/>
          <p:cNvSpPr/>
          <p:nvPr/>
        </p:nvSpPr>
        <p:spPr>
          <a:xfrm>
            <a:off x="0" y="3124200"/>
            <a:ext cx="9144000" cy="3352800"/>
          </a:xfrm>
          <a:prstGeom prst="rect">
            <a:avLst/>
          </a:prstGeom>
          <a:solidFill>
            <a:srgbClr val="249C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7" name="Google Shape;17;p36"/>
          <p:cNvSpPr/>
          <p:nvPr/>
        </p:nvSpPr>
        <p:spPr>
          <a:xfrm>
            <a:off x="0" y="6477000"/>
            <a:ext cx="9144000" cy="3810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8" name="Google Shape;18;p36"/>
          <p:cNvSpPr txBox="1"/>
          <p:nvPr/>
        </p:nvSpPr>
        <p:spPr>
          <a:xfrm>
            <a:off x="0" y="6488113"/>
            <a:ext cx="9144000"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595959"/>
                </a:solidFill>
                <a:latin typeface="Arial"/>
                <a:ea typeface="Arial"/>
                <a:cs typeface="Arial"/>
                <a:sym typeface="Arial"/>
              </a:rPr>
              <a:t>Making Clean Local Energy Accessible Now			</a:t>
            </a:r>
            <a:endParaRPr sz="1400" b="0" i="0" u="none" strike="noStrike" cap="none">
              <a:solidFill>
                <a:srgbClr val="000000"/>
              </a:solidFill>
              <a:latin typeface="Arial"/>
              <a:ea typeface="Arial"/>
              <a:cs typeface="Arial"/>
              <a:sym typeface="Arial"/>
            </a:endParaRPr>
          </a:p>
        </p:txBody>
      </p:sp>
      <p:sp>
        <p:nvSpPr>
          <p:cNvPr id="19" name="Google Shape;19;p36"/>
          <p:cNvSpPr txBox="1">
            <a:spLocks noGrp="1"/>
          </p:cNvSpPr>
          <p:nvPr>
            <p:ph type="subTitle" idx="1"/>
          </p:nvPr>
        </p:nvSpPr>
        <p:spPr>
          <a:xfrm>
            <a:off x="990600" y="5300663"/>
            <a:ext cx="7161213" cy="84137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798DA8"/>
              </a:buClr>
              <a:buSzPts val="2400"/>
              <a:buFont typeface="Calibri"/>
              <a:buNone/>
              <a:defRPr sz="2400">
                <a:solidFill>
                  <a:srgbClr val="798DA8"/>
                </a:solidFill>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_Title, Text and Chart">
  <p:cSld name="3_Title, Text and Chart">
    <p:spTree>
      <p:nvGrpSpPr>
        <p:cNvPr id="1" name="Shape 20"/>
        <p:cNvGrpSpPr/>
        <p:nvPr/>
      </p:nvGrpSpPr>
      <p:grpSpPr>
        <a:xfrm>
          <a:off x="0" y="0"/>
          <a:ext cx="0" cy="0"/>
          <a:chOff x="0" y="0"/>
          <a:chExt cx="0" cy="0"/>
        </a:xfrm>
      </p:grpSpPr>
      <p:sp>
        <p:nvSpPr>
          <p:cNvPr id="21" name="Google Shape;21;p37"/>
          <p:cNvSpPr/>
          <p:nvPr/>
        </p:nvSpPr>
        <p:spPr>
          <a:xfrm>
            <a:off x="0" y="6477000"/>
            <a:ext cx="9144000" cy="3810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13"/>
              <a:buFont typeface="Arial"/>
              <a:buNone/>
            </a:pPr>
            <a:endParaRPr sz="1013" b="0" i="0" u="none" strike="noStrike" cap="none">
              <a:solidFill>
                <a:srgbClr val="FFFFFF"/>
              </a:solidFill>
              <a:latin typeface="Calibri"/>
              <a:ea typeface="Calibri"/>
              <a:cs typeface="Calibri"/>
              <a:sym typeface="Calibri"/>
            </a:endParaRPr>
          </a:p>
        </p:txBody>
      </p:sp>
      <p:sp>
        <p:nvSpPr>
          <p:cNvPr id="22" name="Google Shape;22;p37"/>
          <p:cNvSpPr txBox="1"/>
          <p:nvPr/>
        </p:nvSpPr>
        <p:spPr>
          <a:xfrm>
            <a:off x="0" y="6488119"/>
            <a:ext cx="4724400"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595959"/>
                </a:solidFill>
                <a:latin typeface="Arial"/>
                <a:ea typeface="Arial"/>
                <a:cs typeface="Arial"/>
                <a:sym typeface="Arial"/>
              </a:rPr>
              <a:t>Making Clean Local Energy Accessible Now</a:t>
            </a:r>
            <a:endParaRPr sz="1400" b="0" i="0" u="none" strike="noStrike" cap="none">
              <a:solidFill>
                <a:srgbClr val="000000"/>
              </a:solidFill>
              <a:latin typeface="Arial"/>
              <a:ea typeface="Arial"/>
              <a:cs typeface="Arial"/>
              <a:sym typeface="Arial"/>
            </a:endParaRPr>
          </a:p>
        </p:txBody>
      </p:sp>
      <p:sp>
        <p:nvSpPr>
          <p:cNvPr id="23" name="Google Shape;23;p37"/>
          <p:cNvSpPr/>
          <p:nvPr/>
        </p:nvSpPr>
        <p:spPr>
          <a:xfrm>
            <a:off x="0" y="0"/>
            <a:ext cx="7391400" cy="762000"/>
          </a:xfrm>
          <a:prstGeom prst="rect">
            <a:avLst/>
          </a:prstGeom>
          <a:solidFill>
            <a:srgbClr val="249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13"/>
              <a:buFont typeface="Arial"/>
              <a:buNone/>
            </a:pPr>
            <a:r>
              <a:rPr lang="en-US" sz="1013" b="0" i="0" u="none" strike="noStrike" cap="none">
                <a:solidFill>
                  <a:srgbClr val="FFFFFF"/>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24" name="Google Shape;24;p37"/>
          <p:cNvSpPr txBox="1">
            <a:spLocks noGrp="1"/>
          </p:cNvSpPr>
          <p:nvPr>
            <p:ph type="title"/>
          </p:nvPr>
        </p:nvSpPr>
        <p:spPr>
          <a:xfrm>
            <a:off x="0" y="0"/>
            <a:ext cx="7315200" cy="762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350"/>
              <a:buFont typeface="Arial"/>
              <a:buNone/>
              <a:defRPr sz="1350" b="1">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7"/>
          <p:cNvSpPr txBox="1"/>
          <p:nvPr/>
        </p:nvSpPr>
        <p:spPr>
          <a:xfrm>
            <a:off x="8416636" y="6542574"/>
            <a:ext cx="574964"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050"/>
              <a:buFont typeface="Arial"/>
              <a:buNone/>
            </a:pPr>
            <a:fld id="{00000000-1234-1234-1234-123412341234}" type="slidenum">
              <a:rPr lang="en-US" sz="1050" b="0" i="0" u="none" strike="noStrike" cap="none">
                <a:solidFill>
                  <a:srgbClr val="595959"/>
                </a:solidFill>
                <a:latin typeface="Arial"/>
                <a:ea typeface="Arial"/>
                <a:cs typeface="Arial"/>
                <a:sym typeface="Arial"/>
              </a:rPr>
              <a:t>‹#›</a:t>
            </a:fld>
            <a:endParaRPr sz="1050" b="0" i="0" u="none" strike="noStrike" cap="none">
              <a:solidFill>
                <a:srgbClr val="595959"/>
              </a:solidFill>
              <a:latin typeface="Arial"/>
              <a:ea typeface="Arial"/>
              <a:cs typeface="Arial"/>
              <a:sym typeface="Arial"/>
            </a:endParaRPr>
          </a:p>
        </p:txBody>
      </p:sp>
      <p:pic>
        <p:nvPicPr>
          <p:cNvPr id="26" name="Google Shape;26;p37"/>
          <p:cNvPicPr preferRelativeResize="0"/>
          <p:nvPr/>
        </p:nvPicPr>
        <p:blipFill rotWithShape="1">
          <a:blip r:embed="rId2">
            <a:alphaModFix/>
          </a:blip>
          <a:srcRect/>
          <a:stretch/>
        </p:blipFill>
        <p:spPr>
          <a:xfrm>
            <a:off x="7541123" y="132243"/>
            <a:ext cx="1421463" cy="596418"/>
          </a:xfrm>
          <a:prstGeom prst="rect">
            <a:avLst/>
          </a:prstGeom>
          <a:noFill/>
          <a:ln>
            <a:noFill/>
          </a:ln>
        </p:spPr>
      </p:pic>
      <p:sp>
        <p:nvSpPr>
          <p:cNvPr id="27" name="Google Shape;27;p37"/>
          <p:cNvSpPr txBox="1">
            <a:spLocks noGrp="1"/>
          </p:cNvSpPr>
          <p:nvPr>
            <p:ph type="body" idx="1"/>
          </p:nvPr>
        </p:nvSpPr>
        <p:spPr>
          <a:xfrm>
            <a:off x="457200" y="1295400"/>
            <a:ext cx="8229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Font typeface="Arial"/>
              <a:buChar char="•"/>
              <a:defRPr>
                <a:solidFill>
                  <a:schemeClr val="dk1"/>
                </a:solidFill>
                <a:latin typeface="Arial"/>
                <a:ea typeface="Arial"/>
                <a:cs typeface="Arial"/>
                <a:sym typeface="Arial"/>
              </a:defRPr>
            </a:lvl1pPr>
            <a:lvl2pPr marL="914400" lvl="1" indent="-323850" algn="l">
              <a:lnSpc>
                <a:spcPct val="90000"/>
              </a:lnSpc>
              <a:spcBef>
                <a:spcPts val="500"/>
              </a:spcBef>
              <a:spcAft>
                <a:spcPts val="0"/>
              </a:spcAft>
              <a:buClr>
                <a:schemeClr val="dk1"/>
              </a:buClr>
              <a:buSzPts val="1500"/>
              <a:buFont typeface="Courier New"/>
              <a:buChar char="o"/>
              <a:defRPr sz="1500">
                <a:solidFill>
                  <a:schemeClr val="dk1"/>
                </a:solidFill>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Font typeface="Arial"/>
              <a:buChar char="•"/>
              <a:defRPr>
                <a:solidFill>
                  <a:schemeClr val="dk1"/>
                </a:solidFill>
                <a:latin typeface="Arial"/>
                <a:ea typeface="Arial"/>
                <a:cs typeface="Arial"/>
                <a:sym typeface="Arial"/>
              </a:defRPr>
            </a:lvl3pPr>
            <a:lvl4pPr marL="1828800" lvl="3" indent="-295275" algn="l">
              <a:lnSpc>
                <a:spcPct val="90000"/>
              </a:lnSpc>
              <a:spcBef>
                <a:spcPts val="500"/>
              </a:spcBef>
              <a:spcAft>
                <a:spcPts val="0"/>
              </a:spcAft>
              <a:buClr>
                <a:schemeClr val="dk1"/>
              </a:buClr>
              <a:buSzPts val="1050"/>
              <a:buFont typeface="Courier New"/>
              <a:buChar char="o"/>
              <a:defRPr sz="1050">
                <a:solidFill>
                  <a:schemeClr val="dk1"/>
                </a:solidFill>
                <a:latin typeface="Arial"/>
                <a:ea typeface="Arial"/>
                <a:cs typeface="Arial"/>
                <a:sym typeface="Arial"/>
              </a:defRPr>
            </a:lvl4pPr>
            <a:lvl5pPr marL="2286000" lvl="4" indent="-295275" algn="l">
              <a:lnSpc>
                <a:spcPct val="90000"/>
              </a:lnSpc>
              <a:spcBef>
                <a:spcPts val="500"/>
              </a:spcBef>
              <a:spcAft>
                <a:spcPts val="0"/>
              </a:spcAft>
              <a:buClr>
                <a:schemeClr val="dk1"/>
              </a:buClr>
              <a:buSzPts val="1050"/>
              <a:buFont typeface="Arial"/>
              <a:buChar char="•"/>
              <a:defRPr sz="1050">
                <a:solidFill>
                  <a:schemeClr val="dk1"/>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8"/>
        <p:cNvGrpSpPr/>
        <p:nvPr/>
      </p:nvGrpSpPr>
      <p:grpSpPr>
        <a:xfrm>
          <a:off x="0" y="0"/>
          <a:ext cx="0" cy="0"/>
          <a:chOff x="0" y="0"/>
          <a:chExt cx="0" cy="0"/>
        </a:xfrm>
      </p:grpSpPr>
      <p:sp>
        <p:nvSpPr>
          <p:cNvPr id="29" name="Google Shape;29;p38"/>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8"/>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1" name="Google Shape;31;p3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4"/>
        <p:cNvGrpSpPr/>
        <p:nvPr/>
      </p:nvGrpSpPr>
      <p:grpSpPr>
        <a:xfrm>
          <a:off x="0" y="0"/>
          <a:ext cx="0" cy="0"/>
          <a:chOff x="0" y="0"/>
          <a:chExt cx="0" cy="0"/>
        </a:xfrm>
      </p:grpSpPr>
      <p:sp>
        <p:nvSpPr>
          <p:cNvPr id="35" name="Google Shape;35;p3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39"/>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
        <p:cNvGrpSpPr/>
        <p:nvPr/>
      </p:nvGrpSpPr>
      <p:grpSpPr>
        <a:xfrm>
          <a:off x="0" y="0"/>
          <a:ext cx="0" cy="0"/>
          <a:chOff x="0" y="0"/>
          <a:chExt cx="0" cy="0"/>
        </a:xfrm>
      </p:grpSpPr>
      <p:sp>
        <p:nvSpPr>
          <p:cNvPr id="41" name="Google Shape;41;p40"/>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40"/>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3" name="Google Shape;43;p4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4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4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Google Shape;47;p4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41"/>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1"/>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4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4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4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
        <p:cNvGrpSpPr/>
        <p:nvPr/>
      </p:nvGrpSpPr>
      <p:grpSpPr>
        <a:xfrm>
          <a:off x="0" y="0"/>
          <a:ext cx="0" cy="0"/>
          <a:chOff x="0" y="0"/>
          <a:chExt cx="0" cy="0"/>
        </a:xfrm>
      </p:grpSpPr>
      <p:sp>
        <p:nvSpPr>
          <p:cNvPr id="54" name="Google Shape;54;p42"/>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42"/>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42"/>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42"/>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p42"/>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4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4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4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4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4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sp>
        <p:nvSpPr>
          <p:cNvPr id="68" name="Google Shape;68;p4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4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1"/>
        <p:cNvGrpSpPr/>
        <p:nvPr/>
      </p:nvGrpSpPr>
      <p:grpSpPr>
        <a:xfrm>
          <a:off x="0" y="0"/>
          <a:ext cx="0" cy="0"/>
          <a:chOff x="0" y="0"/>
          <a:chExt cx="0" cy="0"/>
        </a:xfrm>
      </p:grpSpPr>
      <p:sp>
        <p:nvSpPr>
          <p:cNvPr id="72" name="Google Shape;72;p45"/>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5"/>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4" name="Google Shape;74;p45"/>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4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4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8"/>
        <p:cNvGrpSpPr/>
        <p:nvPr/>
      </p:nvGrpSpPr>
      <p:grpSpPr>
        <a:xfrm>
          <a:off x="0" y="0"/>
          <a:ext cx="0" cy="0"/>
          <a:chOff x="0" y="0"/>
          <a:chExt cx="0" cy="0"/>
        </a:xfrm>
      </p:grpSpPr>
      <p:sp>
        <p:nvSpPr>
          <p:cNvPr id="79" name="Google Shape;79;p46"/>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6"/>
          <p:cNvSpPr>
            <a:spLocks noGrp="1"/>
          </p:cNvSpPr>
          <p:nvPr>
            <p:ph type="pic" idx="2"/>
          </p:nvPr>
        </p:nvSpPr>
        <p:spPr>
          <a:xfrm>
            <a:off x="3887391" y="987426"/>
            <a:ext cx="4629150" cy="4873625"/>
          </a:xfrm>
          <a:prstGeom prst="rect">
            <a:avLst/>
          </a:prstGeom>
          <a:noFill/>
          <a:ln>
            <a:noFill/>
          </a:ln>
        </p:spPr>
      </p:sp>
      <p:sp>
        <p:nvSpPr>
          <p:cNvPr id="81" name="Google Shape;81;p46"/>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2" name="Google Shape;82;p4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4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4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5"/>
        <p:cNvGrpSpPr/>
        <p:nvPr/>
      </p:nvGrpSpPr>
      <p:grpSpPr>
        <a:xfrm>
          <a:off x="0" y="0"/>
          <a:ext cx="0" cy="0"/>
          <a:chOff x="0" y="0"/>
          <a:chExt cx="0" cy="0"/>
        </a:xfrm>
      </p:grpSpPr>
      <p:sp>
        <p:nvSpPr>
          <p:cNvPr id="86" name="Google Shape;86;p4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47"/>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4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4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4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1"/>
        <p:cNvGrpSpPr/>
        <p:nvPr/>
      </p:nvGrpSpPr>
      <p:grpSpPr>
        <a:xfrm>
          <a:off x="0" y="0"/>
          <a:ext cx="0" cy="0"/>
          <a:chOff x="0" y="0"/>
          <a:chExt cx="0" cy="0"/>
        </a:xfrm>
      </p:grpSpPr>
      <p:sp>
        <p:nvSpPr>
          <p:cNvPr id="92" name="Google Shape;92;p48"/>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48"/>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4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4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4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5"/>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clean-coalition.org/programs/green-rebuild-initiativ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clean-coalition.org/news/webinar-valuing-resilience-solar-microgrids-thursday-5-nov-202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span.io/"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Clean Coalition Logo_no tagline_updated yellow.eps">
            <a:extLst>
              <a:ext uri="{FF2B5EF4-FFF2-40B4-BE49-F238E27FC236}">
                <a16:creationId xmlns:a16="http://schemas.microsoft.com/office/drawing/2014/main" id="{791C78BD-805F-C84C-9056-27A504BA78C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67317" y="251927"/>
            <a:ext cx="570865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Box 6">
            <a:extLst>
              <a:ext uri="{FF2B5EF4-FFF2-40B4-BE49-F238E27FC236}">
                <a16:creationId xmlns:a16="http://schemas.microsoft.com/office/drawing/2014/main" id="{916A7257-9FC1-8D4B-8637-4D6255FF3F06}"/>
              </a:ext>
            </a:extLst>
          </p:cNvPr>
          <p:cNvSpPr txBox="1">
            <a:spLocks noChangeArrowheads="1"/>
          </p:cNvSpPr>
          <p:nvPr/>
        </p:nvSpPr>
        <p:spPr bwMode="auto">
          <a:xfrm>
            <a:off x="-61326" y="1033972"/>
            <a:ext cx="91440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en-US" altLang="en-US" sz="4400" dirty="0">
                <a:latin typeface="Helvetica" pitchFamily="2" charset="0"/>
              </a:rPr>
              <a:t>Green Rebuild Initiative</a:t>
            </a:r>
            <a:r>
              <a:rPr lang="en-US" altLang="en-US" sz="3600" dirty="0">
                <a:latin typeface="Helvetica" pitchFamily="2" charset="0"/>
              </a:rPr>
              <a:t> </a:t>
            </a:r>
          </a:p>
          <a:p>
            <a:pPr algn="ctr" eaLnBrk="1" hangingPunct="1">
              <a:spcBef>
                <a:spcPct val="0"/>
              </a:spcBef>
              <a:buFontTx/>
              <a:buNone/>
            </a:pPr>
            <a:r>
              <a:rPr lang="en-US" altLang="en-US" sz="2400" dirty="0">
                <a:latin typeface="Helvetica" pitchFamily="2" charset="0"/>
              </a:rPr>
              <a:t>Super Green building &amp; retrofits for an unparalleled trifecta of economic, environmental, and resilience benefits</a:t>
            </a:r>
          </a:p>
        </p:txBody>
      </p:sp>
      <p:sp>
        <p:nvSpPr>
          <p:cNvPr id="5" name="TextBox 4">
            <a:extLst>
              <a:ext uri="{FF2B5EF4-FFF2-40B4-BE49-F238E27FC236}">
                <a16:creationId xmlns:a16="http://schemas.microsoft.com/office/drawing/2014/main" id="{70F46C4F-CA69-40BE-B4A4-527E23E67E1A}"/>
              </a:ext>
            </a:extLst>
          </p:cNvPr>
          <p:cNvSpPr txBox="1"/>
          <p:nvPr/>
        </p:nvSpPr>
        <p:spPr>
          <a:xfrm>
            <a:off x="7352565" y="6498052"/>
            <a:ext cx="1755609" cy="553998"/>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17 September 2026</a:t>
            </a:r>
          </a:p>
          <a:p>
            <a:endParaRPr lang="en-US" sz="1600" dirty="0"/>
          </a:p>
        </p:txBody>
      </p:sp>
      <p:pic>
        <p:nvPicPr>
          <p:cNvPr id="3" name="Picture 2">
            <a:extLst>
              <a:ext uri="{FF2B5EF4-FFF2-40B4-BE49-F238E27FC236}">
                <a16:creationId xmlns:a16="http://schemas.microsoft.com/office/drawing/2014/main" id="{F4687D95-3E48-8699-4FFE-E30BD22D26D6}"/>
              </a:ext>
            </a:extLst>
          </p:cNvPr>
          <p:cNvPicPr>
            <a:picLocks noChangeAspect="1"/>
          </p:cNvPicPr>
          <p:nvPr/>
        </p:nvPicPr>
        <p:blipFill>
          <a:blip r:embed="rId4"/>
          <a:stretch>
            <a:fillRect/>
          </a:stretch>
        </p:blipFill>
        <p:spPr>
          <a:xfrm>
            <a:off x="1734209" y="2666546"/>
            <a:ext cx="3549123" cy="3549123"/>
          </a:xfrm>
          <a:prstGeom prst="rect">
            <a:avLst/>
          </a:prstGeom>
        </p:spPr>
      </p:pic>
      <p:sp>
        <p:nvSpPr>
          <p:cNvPr id="4" name="Google Shape;105;p1">
            <a:extLst>
              <a:ext uri="{FF2B5EF4-FFF2-40B4-BE49-F238E27FC236}">
                <a16:creationId xmlns:a16="http://schemas.microsoft.com/office/drawing/2014/main" id="{20DD5B64-5A04-33AA-176F-CF691339E6C0}"/>
              </a:ext>
            </a:extLst>
          </p:cNvPr>
          <p:cNvSpPr/>
          <p:nvPr/>
        </p:nvSpPr>
        <p:spPr>
          <a:xfrm>
            <a:off x="5491059" y="3666018"/>
            <a:ext cx="2436900" cy="1834197"/>
          </a:xfrm>
          <a:prstGeom prst="rect">
            <a:avLst/>
          </a:prstGeom>
          <a:noFill/>
          <a:ln>
            <a:noFill/>
          </a:ln>
        </p:spPr>
        <p:txBody>
          <a:bodyPr spcFirstLastPara="1" wrap="square" lIns="38100" tIns="38100" rIns="38100" bIns="38100" anchor="t" anchorCtr="0">
            <a:noAutofit/>
          </a:bodyPr>
          <a:lstStyle/>
          <a:p>
            <a:pPr marL="0" marR="0" lvl="0" indent="0" algn="ctr" rtl="0">
              <a:lnSpc>
                <a:spcPct val="100000"/>
              </a:lnSpc>
              <a:spcBef>
                <a:spcPts val="0"/>
              </a:spcBef>
              <a:spcAft>
                <a:spcPts val="0"/>
              </a:spcAft>
              <a:buClr>
                <a:srgbClr val="FFFFFF"/>
              </a:buClr>
              <a:buSzPts val="2000"/>
              <a:buFont typeface="Arial"/>
              <a:buNone/>
            </a:pPr>
            <a:r>
              <a:rPr lang="en-US" sz="2000" b="0" i="0" u="none" strike="noStrike" cap="none" dirty="0">
                <a:solidFill>
                  <a:srgbClr val="FFFFFF"/>
                </a:solidFill>
                <a:latin typeface="Arial"/>
                <a:ea typeface="Arial"/>
                <a:cs typeface="Arial"/>
                <a:sym typeface="Arial"/>
              </a:rPr>
              <a:t>Craig Lewis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600"/>
              <a:buFont typeface="Arial"/>
              <a:buNone/>
            </a:pPr>
            <a:r>
              <a:rPr lang="en-US" sz="1600" b="0" i="0" u="none" strike="noStrike" cap="none" dirty="0">
                <a:solidFill>
                  <a:srgbClr val="FFFFFF"/>
                </a:solidFill>
                <a:latin typeface="Arial"/>
                <a:ea typeface="Arial"/>
                <a:cs typeface="Arial"/>
                <a:sym typeface="Arial"/>
              </a:rPr>
              <a:t>Executive Director</a:t>
            </a:r>
          </a:p>
          <a:p>
            <a:pPr marL="0" marR="0" lvl="0" indent="0" algn="ctr" rtl="0">
              <a:lnSpc>
                <a:spcPct val="100000"/>
              </a:lnSpc>
              <a:spcBef>
                <a:spcPts val="0"/>
              </a:spcBef>
              <a:spcAft>
                <a:spcPts val="0"/>
              </a:spcAft>
              <a:buClr>
                <a:srgbClr val="FFFFFF"/>
              </a:buClr>
              <a:buSzPts val="1600"/>
              <a:buFont typeface="Arial"/>
              <a:buNone/>
            </a:pPr>
            <a:r>
              <a:rPr lang="en-US" sz="1600" dirty="0">
                <a:solidFill>
                  <a:srgbClr val="FFFFFF"/>
                </a:solidFill>
              </a:rPr>
              <a:t>Clean Coalition</a:t>
            </a:r>
            <a:endParaRPr sz="1600" b="0" i="0" u="none" strike="noStrike" cap="none" dirty="0">
              <a:solidFill>
                <a:srgbClr val="FFFFFF"/>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1600"/>
              <a:buFont typeface="Arial"/>
              <a:buNone/>
            </a:pPr>
            <a:r>
              <a:rPr lang="en-US" sz="1600" b="0" i="0" u="none" strike="noStrike" cap="none" dirty="0">
                <a:solidFill>
                  <a:schemeClr val="lt1"/>
                </a:solidFill>
                <a:latin typeface="Arial"/>
                <a:ea typeface="Arial"/>
                <a:cs typeface="Arial"/>
                <a:sym typeface="Arial"/>
              </a:rPr>
              <a:t>650-796-2353</a:t>
            </a:r>
            <a:r>
              <a:rPr lang="en-US" sz="1600" b="0" i="0" u="none" strike="noStrike" cap="none" dirty="0">
                <a:solidFill>
                  <a:srgbClr val="FFFFFF"/>
                </a:solidFill>
                <a:latin typeface="Arial"/>
                <a:ea typeface="Arial"/>
                <a:cs typeface="Arial"/>
                <a:sym typeface="Arial"/>
              </a:rPr>
              <a:t> mobile</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600"/>
              <a:buFont typeface="Arial"/>
              <a:buNone/>
            </a:pPr>
            <a:r>
              <a:rPr lang="en-US" sz="1600" b="0" i="0" u="none" strike="noStrike" cap="none" dirty="0" err="1">
                <a:solidFill>
                  <a:srgbClr val="FFFFFF"/>
                </a:solidFill>
                <a:latin typeface="Arial"/>
                <a:ea typeface="Arial"/>
                <a:cs typeface="Arial"/>
                <a:sym typeface="Arial"/>
              </a:rPr>
              <a:t>craig@clean-coalition.org</a:t>
            </a:r>
            <a:endParaRPr lang="en-US" sz="1600" b="0" i="0" u="none" strike="noStrike" cap="none" dirty="0">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600"/>
              <a:buFont typeface="Arial"/>
              <a:buNone/>
            </a:pPr>
            <a:r>
              <a:rPr lang="en-US" sz="1600" dirty="0">
                <a:solidFill>
                  <a:srgbClr val="FFFFFF"/>
                </a:solidFill>
              </a:rPr>
              <a:t>Santa Barbara</a:t>
            </a:r>
            <a:endParaRPr sz="1600" b="0" i="0" u="none" strike="noStrike" cap="none" dirty="0">
              <a:solidFill>
                <a:srgbClr val="FFFFFF"/>
              </a:solidFill>
              <a:latin typeface="Arial"/>
              <a:ea typeface="Arial"/>
              <a:cs typeface="Arial"/>
              <a:sym typeface="Arial"/>
            </a:endParaRPr>
          </a:p>
        </p:txBody>
      </p:sp>
    </p:spTree>
    <p:extLst>
      <p:ext uri="{BB962C8B-B14F-4D97-AF65-F5344CB8AC3E}">
        <p14:creationId xmlns:p14="http://schemas.microsoft.com/office/powerpoint/2010/main" val="2494108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idx="4294967295"/>
          </p:nvPr>
        </p:nvSpPr>
        <p:spPr>
          <a:xfrm>
            <a:off x="0" y="0"/>
            <a:ext cx="7315200" cy="762000"/>
          </a:xfrm>
        </p:spPr>
        <p:txBody>
          <a:bodyPr/>
          <a:lstStyle/>
          <a:p>
            <a:pPr algn="l"/>
            <a:r>
              <a:rPr lang="en-US" sz="2400" b="1" dirty="0">
                <a:solidFill>
                  <a:schemeClr val="bg1"/>
                </a:solidFill>
                <a:latin typeface="Arial" charset="0"/>
                <a:cs typeface="Arial" charset="0"/>
              </a:rPr>
              <a:t>Clean Coalition (nonprofit)</a:t>
            </a:r>
          </a:p>
        </p:txBody>
      </p:sp>
      <p:sp>
        <p:nvSpPr>
          <p:cNvPr id="34819" name="TextBox 2"/>
          <p:cNvSpPr txBox="1">
            <a:spLocks noChangeArrowheads="1"/>
          </p:cNvSpPr>
          <p:nvPr/>
        </p:nvSpPr>
        <p:spPr bwMode="auto">
          <a:xfrm>
            <a:off x="1928813" y="2947988"/>
            <a:ext cx="184150" cy="369887"/>
          </a:xfrm>
          <a:prstGeom prst="rect">
            <a:avLst/>
          </a:prstGeom>
          <a:noFill/>
          <a:ln w="9525">
            <a:noFill/>
            <a:miter lim="800000"/>
            <a:headEnd/>
            <a:tailEnd/>
          </a:ln>
        </p:spPr>
        <p:txBody>
          <a:bodyPr wrap="none">
            <a:spAutoFit/>
          </a:bodyPr>
          <a:lstStyle/>
          <a:p>
            <a:endParaRPr lang="en-US">
              <a:latin typeface="Calibri" pitchFamily="34" charset="0"/>
            </a:endParaRPr>
          </a:p>
        </p:txBody>
      </p:sp>
      <p:sp>
        <p:nvSpPr>
          <p:cNvPr id="2" name="TextBox 1"/>
          <p:cNvSpPr txBox="1"/>
          <p:nvPr/>
        </p:nvSpPr>
        <p:spPr>
          <a:xfrm>
            <a:off x="927100" y="822208"/>
            <a:ext cx="6859588" cy="5539978"/>
          </a:xfrm>
          <a:prstGeom prst="rect">
            <a:avLst/>
          </a:prstGeom>
          <a:noFill/>
        </p:spPr>
        <p:txBody>
          <a:bodyPr wrap="square" rtlCol="0">
            <a:spAutoFit/>
          </a:bodyPr>
          <a:lstStyle/>
          <a:p>
            <a:pPr algn="ctr">
              <a:defRPr/>
            </a:pPr>
            <a:r>
              <a:rPr lang="en-US" sz="2800" b="1" u="sng" dirty="0">
                <a:latin typeface="Arial"/>
                <a:cs typeface="Arial"/>
              </a:rPr>
              <a:t>Mission</a:t>
            </a:r>
          </a:p>
          <a:p>
            <a:pPr algn="ctr">
              <a:defRPr/>
            </a:pPr>
            <a:r>
              <a:rPr lang="en-US" sz="2800" dirty="0">
                <a:latin typeface="Arial"/>
                <a:cs typeface="Arial"/>
              </a:rPr>
              <a:t>To accelerate the transition to renewable energy and a modern grid through</a:t>
            </a:r>
          </a:p>
          <a:p>
            <a:pPr algn="ctr">
              <a:defRPr/>
            </a:pPr>
            <a:r>
              <a:rPr lang="en-US" sz="2800" dirty="0">
                <a:latin typeface="Arial"/>
                <a:cs typeface="Arial"/>
              </a:rPr>
              <a:t> technical, policy, and project development expertise.</a:t>
            </a:r>
          </a:p>
          <a:p>
            <a:pPr algn="ctr">
              <a:defRPr/>
            </a:pPr>
            <a:endParaRPr lang="en-US" sz="2000" dirty="0">
              <a:latin typeface="Arial"/>
              <a:cs typeface="Arial"/>
            </a:endParaRPr>
          </a:p>
          <a:p>
            <a:pPr algn="ctr">
              <a:defRPr/>
            </a:pPr>
            <a:r>
              <a:rPr lang="en-US" sz="2800" b="1" u="sng" dirty="0">
                <a:latin typeface="Arial"/>
                <a:cs typeface="Arial"/>
              </a:rPr>
              <a:t>Renewable Energy End-Game</a:t>
            </a:r>
          </a:p>
          <a:p>
            <a:pPr algn="ctr">
              <a:defRPr/>
            </a:pPr>
            <a:r>
              <a:rPr lang="en-US" sz="2800" dirty="0">
                <a:latin typeface="Arial"/>
                <a:cs typeface="Arial"/>
              </a:rPr>
              <a:t>100% renewable energy; 25% local, interconnected within the distribution grid and ensuring resilience without dependence on the transmission grid; and 75% remote, fully dependent on the transmission grid for serving loads.</a:t>
            </a:r>
          </a:p>
        </p:txBody>
      </p:sp>
    </p:spTree>
    <p:extLst>
      <p:ext uri="{BB962C8B-B14F-4D97-AF65-F5344CB8AC3E}">
        <p14:creationId xmlns:p14="http://schemas.microsoft.com/office/powerpoint/2010/main" val="303714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idx="4294967295"/>
          </p:nvPr>
        </p:nvSpPr>
        <p:spPr>
          <a:xfrm>
            <a:off x="0" y="0"/>
            <a:ext cx="7315200" cy="762000"/>
          </a:xfrm>
        </p:spPr>
        <p:txBody>
          <a:bodyPr/>
          <a:lstStyle/>
          <a:p>
            <a:pPr algn="l"/>
            <a:r>
              <a:rPr lang="en-US" sz="2400" b="1" dirty="0">
                <a:solidFill>
                  <a:schemeClr val="bg1"/>
                </a:solidFill>
                <a:latin typeface="Arial" charset="0"/>
                <a:cs typeface="Arial" charset="0"/>
              </a:rPr>
              <a:t>Green Rebuild Initiative (GRI)</a:t>
            </a:r>
          </a:p>
        </p:txBody>
      </p:sp>
      <p:sp>
        <p:nvSpPr>
          <p:cNvPr id="34819" name="TextBox 2"/>
          <p:cNvSpPr txBox="1">
            <a:spLocks noChangeArrowheads="1"/>
          </p:cNvSpPr>
          <p:nvPr/>
        </p:nvSpPr>
        <p:spPr bwMode="auto">
          <a:xfrm>
            <a:off x="1928813" y="2947988"/>
            <a:ext cx="184150" cy="369887"/>
          </a:xfrm>
          <a:prstGeom prst="rect">
            <a:avLst/>
          </a:prstGeom>
          <a:noFill/>
          <a:ln w="9525">
            <a:noFill/>
            <a:miter lim="800000"/>
            <a:headEnd/>
            <a:tailEnd/>
          </a:ln>
        </p:spPr>
        <p:txBody>
          <a:bodyPr wrap="none">
            <a:spAutoFit/>
          </a:bodyPr>
          <a:lstStyle/>
          <a:p>
            <a:endParaRPr lang="en-US">
              <a:latin typeface="Calibri" pitchFamily="34" charset="0"/>
            </a:endParaRPr>
          </a:p>
        </p:txBody>
      </p:sp>
      <p:sp>
        <p:nvSpPr>
          <p:cNvPr id="2" name="TextBox 1"/>
          <p:cNvSpPr txBox="1"/>
          <p:nvPr/>
        </p:nvSpPr>
        <p:spPr>
          <a:xfrm>
            <a:off x="927100" y="822208"/>
            <a:ext cx="7315200" cy="5078313"/>
          </a:xfrm>
          <a:prstGeom prst="rect">
            <a:avLst/>
          </a:prstGeom>
          <a:noFill/>
        </p:spPr>
        <p:txBody>
          <a:bodyPr wrap="square" rtlCol="0">
            <a:spAutoFit/>
          </a:bodyPr>
          <a:lstStyle/>
          <a:p>
            <a:pPr algn="ctr">
              <a:defRPr/>
            </a:pPr>
            <a:r>
              <a:rPr lang="en-US" sz="2800" b="1" u="sng" dirty="0">
                <a:latin typeface="Arial"/>
                <a:cs typeface="Arial"/>
              </a:rPr>
              <a:t>GRI </a:t>
            </a:r>
            <a:r>
              <a:rPr lang="en-US" sz="2800" b="1" u="sng" dirty="0" err="1">
                <a:latin typeface="Arial"/>
                <a:cs typeface="Arial"/>
              </a:rPr>
              <a:t>overiview</a:t>
            </a:r>
            <a:endParaRPr lang="en-US" sz="2800" b="1" u="sng" dirty="0">
              <a:latin typeface="Arial"/>
              <a:cs typeface="Arial"/>
            </a:endParaRPr>
          </a:p>
          <a:p>
            <a:pPr algn="ctr">
              <a:defRPr/>
            </a:pPr>
            <a:endParaRPr lang="en-US" sz="1200" dirty="0">
              <a:latin typeface="Arial"/>
              <a:cs typeface="Arial"/>
            </a:endParaRPr>
          </a:p>
          <a:p>
            <a:pPr algn="ctr">
              <a:defRPr/>
            </a:pPr>
            <a:r>
              <a:rPr lang="en-US" sz="2000" dirty="0"/>
              <a:t>T</a:t>
            </a:r>
            <a:r>
              <a:rPr lang="en-US" sz="2000" dirty="0">
                <a:latin typeface="Arial"/>
                <a:cs typeface="Arial"/>
              </a:rPr>
              <a:t>he Green Rebuild Initiative (GRI) aims to help ensure that the homes that get rebuilt in Pacific Palisades and Altadena (and beyond) will be done in a Super Green fashion. The target audiences are property owners, architects &amp; designers, and builders.  Super Green homes are 100% electric and feature enough solar to achieve Net Zero Energy (NZE) -- and are configured with energy storage to benefit from the unparalleled resilience delivered by Solar Microgrids.</a:t>
            </a:r>
          </a:p>
          <a:p>
            <a:pPr algn="ctr">
              <a:defRPr/>
            </a:pPr>
            <a:endParaRPr lang="en-US" sz="2800" dirty="0">
              <a:latin typeface="Arial"/>
              <a:cs typeface="Arial"/>
            </a:endParaRPr>
          </a:p>
          <a:p>
            <a:pPr algn="ctr">
              <a:defRPr/>
            </a:pPr>
            <a:r>
              <a:rPr lang="en-US" sz="2800" b="1" u="sng" dirty="0">
                <a:latin typeface="Arial"/>
                <a:cs typeface="Arial"/>
              </a:rPr>
              <a:t>GRI website</a:t>
            </a:r>
          </a:p>
          <a:p>
            <a:pPr algn="ctr">
              <a:defRPr/>
            </a:pPr>
            <a:endParaRPr lang="en-US" sz="1200" dirty="0">
              <a:latin typeface="Arial"/>
              <a:cs typeface="Arial"/>
            </a:endParaRPr>
          </a:p>
          <a:p>
            <a:pPr algn="ctr">
              <a:defRPr/>
            </a:pPr>
            <a:r>
              <a:rPr lang="en-US" sz="2800" dirty="0">
                <a:latin typeface="Arial"/>
                <a:cs typeface="Arial"/>
                <a:hlinkClick r:id="rId3"/>
              </a:rPr>
              <a:t>https://clean-coalition.org/programs/green-rebuild-initiative/</a:t>
            </a:r>
            <a:r>
              <a:rPr lang="en-US" sz="2800" dirty="0">
                <a:latin typeface="Arial"/>
                <a:cs typeface="Arial"/>
              </a:rPr>
              <a:t>  </a:t>
            </a:r>
          </a:p>
        </p:txBody>
      </p:sp>
    </p:spTree>
    <p:extLst>
      <p:ext uri="{BB962C8B-B14F-4D97-AF65-F5344CB8AC3E}">
        <p14:creationId xmlns:p14="http://schemas.microsoft.com/office/powerpoint/2010/main" val="1793390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
          <p:cNvSpPr txBox="1"/>
          <p:nvPr/>
        </p:nvSpPr>
        <p:spPr>
          <a:xfrm>
            <a:off x="1928813" y="2947988"/>
            <a:ext cx="184150"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3" name="Google Shape;203;p2"/>
          <p:cNvSpPr txBox="1"/>
          <p:nvPr/>
        </p:nvSpPr>
        <p:spPr>
          <a:xfrm>
            <a:off x="0" y="0"/>
            <a:ext cx="7315200" cy="762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a:solidFill>
                  <a:schemeClr val="lt1"/>
                </a:solidFill>
                <a:latin typeface="Lato" panose="020F0502020204030203" pitchFamily="34" charset="0"/>
                <a:ea typeface="Lato" panose="020F0502020204030203" pitchFamily="34" charset="0"/>
                <a:cs typeface="Lato" panose="020F0502020204030203" pitchFamily="34" charset="0"/>
              </a:rPr>
              <a:t>Green Rebuild Initiative</a:t>
            </a:r>
            <a:endParaRPr sz="2400" b="0" i="0" u="none" strike="noStrike" cap="none">
              <a:solidFill>
                <a:srgbClr val="000000"/>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5" name="Text Placeholder 4">
            <a:extLst>
              <a:ext uri="{FF2B5EF4-FFF2-40B4-BE49-F238E27FC236}">
                <a16:creationId xmlns:a16="http://schemas.microsoft.com/office/drawing/2014/main" id="{DA8B81A4-0BC8-EF28-A852-24580504280F}"/>
              </a:ext>
            </a:extLst>
          </p:cNvPr>
          <p:cNvSpPr>
            <a:spLocks noGrp="1"/>
          </p:cNvSpPr>
          <p:nvPr>
            <p:ph type="body" idx="1"/>
          </p:nvPr>
        </p:nvSpPr>
        <p:spPr>
          <a:xfrm>
            <a:off x="457200" y="909140"/>
            <a:ext cx="8140262" cy="2425730"/>
          </a:xfrm>
        </p:spPr>
        <p:txBody>
          <a:bodyPr>
            <a:normAutofit/>
          </a:bodyPr>
          <a:lstStyle/>
          <a:p>
            <a:pPr marL="0" indent="0">
              <a:lnSpc>
                <a:spcPct val="110000"/>
              </a:lnSpc>
              <a:spcBef>
                <a:spcPts val="0"/>
              </a:spcBef>
              <a:buNone/>
            </a:pPr>
            <a:r>
              <a:rPr lang="en-US" sz="1800" b="1" dirty="0">
                <a:solidFill>
                  <a:schemeClr val="dk1"/>
                </a:solidFill>
                <a:latin typeface="Lato" panose="020F0502020204030203" pitchFamily="34" charset="0"/>
                <a:ea typeface="Lato" panose="020F0502020204030203" pitchFamily="34" charset="0"/>
                <a:cs typeface="Lato" panose="020F0502020204030203" pitchFamily="34" charset="0"/>
              </a:rPr>
              <a:t>Mission</a:t>
            </a:r>
            <a:r>
              <a:rPr lang="en-US" sz="1800" dirty="0">
                <a:solidFill>
                  <a:schemeClr val="dk1"/>
                </a:solidFill>
                <a:latin typeface="Lato" panose="020F0502020204030203" pitchFamily="34" charset="0"/>
                <a:ea typeface="Lato" panose="020F0502020204030203" pitchFamily="34" charset="0"/>
                <a:cs typeface="Lato" panose="020F0502020204030203" pitchFamily="34" charset="0"/>
              </a:rPr>
              <a:t>:</a:t>
            </a:r>
          </a:p>
          <a:p>
            <a:pPr indent="0">
              <a:lnSpc>
                <a:spcPct val="110000"/>
              </a:lnSpc>
              <a:spcBef>
                <a:spcPts val="0"/>
              </a:spcBef>
              <a:buNone/>
            </a:pPr>
            <a:r>
              <a:rPr lang="en-US" sz="1800" b="0" i="0" dirty="0">
                <a:solidFill>
                  <a:srgbClr val="000000"/>
                </a:solidFill>
                <a:effectLst/>
                <a:latin typeface="Lato" panose="020F0502020204030203" pitchFamily="34" charset="0"/>
                <a:ea typeface="Lato" panose="020F0502020204030203" pitchFamily="34" charset="0"/>
                <a:cs typeface="Lato" panose="020F0502020204030203" pitchFamily="34" charset="0"/>
              </a:rPr>
              <a:t>The Green Rebuild Initiative (GRI) aims to facilitate sustainable and resilient rebuilds through “</a:t>
            </a:r>
            <a:r>
              <a:rPr lang="en-US" sz="1800" b="0" i="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t>Super </a:t>
            </a:r>
            <a:r>
              <a:rPr lang="en-US" sz="1800" dirty="0">
                <a:solidFill>
                  <a:schemeClr val="accent6">
                    <a:lumMod val="75000"/>
                  </a:schemeClr>
                </a:solidFill>
                <a:latin typeface="Lato" panose="020F0502020204030203" pitchFamily="34" charset="0"/>
                <a:ea typeface="Lato" panose="020F0502020204030203" pitchFamily="34" charset="0"/>
                <a:cs typeface="Lato" panose="020F0502020204030203" pitchFamily="34" charset="0"/>
              </a:rPr>
              <a:t>G</a:t>
            </a:r>
            <a:r>
              <a:rPr lang="en-US" sz="1800" b="0" i="0" dirty="0">
                <a:solidFill>
                  <a:schemeClr val="accent6">
                    <a:lumMod val="75000"/>
                  </a:schemeClr>
                </a:solidFill>
                <a:effectLst/>
                <a:latin typeface="Lato" panose="020F0502020204030203" pitchFamily="34" charset="0"/>
                <a:ea typeface="Lato" panose="020F0502020204030203" pitchFamily="34" charset="0"/>
                <a:cs typeface="Lato" panose="020F0502020204030203" pitchFamily="34" charset="0"/>
              </a:rPr>
              <a:t>reen</a:t>
            </a:r>
            <a:r>
              <a:rPr lang="en-US" sz="1800" b="0" i="0" dirty="0">
                <a:solidFill>
                  <a:srgbClr val="000000"/>
                </a:solidFill>
                <a:effectLst/>
                <a:latin typeface="Lato" panose="020F0502020204030203" pitchFamily="34" charset="0"/>
                <a:ea typeface="Lato" panose="020F0502020204030203" pitchFamily="34" charset="0"/>
                <a:cs typeface="Lato" panose="020F0502020204030203" pitchFamily="34" charset="0"/>
              </a:rPr>
              <a:t>” home designs</a:t>
            </a:r>
            <a:r>
              <a:rPr lang="en-US" sz="1800" dirty="0">
                <a:solidFill>
                  <a:srgbClr val="000000"/>
                </a:solidFill>
                <a:latin typeface="Lato" panose="020F0502020204030203" pitchFamily="34" charset="0"/>
                <a:ea typeface="Lato" panose="020F0502020204030203" pitchFamily="34" charset="0"/>
                <a:cs typeface="Lato" panose="020F0502020204030203" pitchFamily="34" charset="0"/>
              </a:rPr>
              <a:t> that are all-electric, </a:t>
            </a:r>
            <a:r>
              <a:rPr lang="en-US" sz="1800" b="0" i="0" dirty="0">
                <a:solidFill>
                  <a:srgbClr val="000000"/>
                </a:solidFill>
                <a:effectLst/>
                <a:latin typeface="Lato" panose="020F0502020204030203" pitchFamily="34" charset="0"/>
                <a:ea typeface="Lato" panose="020F0502020204030203" pitchFamily="34" charset="0"/>
                <a:cs typeface="Lato" panose="020F0502020204030203" pitchFamily="34" charset="0"/>
              </a:rPr>
              <a:t>Net Zero Energy (NZE), and supported by Solar Microgrids for unparalleled resilience.  The GRI also encourages homes to be designed for high energy efficiency and low embedded carbon, while being engineered to </a:t>
            </a:r>
            <a:r>
              <a:rPr lang="en-US" sz="1800" dirty="0">
                <a:solidFill>
                  <a:srgbClr val="000000"/>
                </a:solidFill>
                <a:latin typeface="Lato" panose="020F0502020204030203" pitchFamily="34" charset="0"/>
                <a:ea typeface="Lato" panose="020F0502020204030203" pitchFamily="34" charset="0"/>
                <a:cs typeface="Lato" panose="020F0502020204030203" pitchFamily="34" charset="0"/>
              </a:rPr>
              <a:t>withstand </a:t>
            </a:r>
            <a:r>
              <a:rPr lang="en-US" sz="1800" b="0" i="0" dirty="0">
                <a:solidFill>
                  <a:srgbClr val="000000"/>
                </a:solidFill>
                <a:effectLst/>
                <a:latin typeface="Lato" panose="020F0502020204030203" pitchFamily="34" charset="0"/>
                <a:ea typeface="Lato" panose="020F0502020204030203" pitchFamily="34" charset="0"/>
                <a:cs typeface="Lato" panose="020F0502020204030203" pitchFamily="34" charset="0"/>
              </a:rPr>
              <a:t>extreme weather events and built with non-toxic materials.</a:t>
            </a:r>
            <a:endParaRPr lang="en-US" sz="1800" b="1" dirty="0">
              <a:latin typeface="Lato" panose="020F0502020204030203" pitchFamily="34" charset="0"/>
              <a:ea typeface="Lato" panose="020F0502020204030203" pitchFamily="34" charset="0"/>
              <a:cs typeface="Lato" panose="020F0502020204030203" pitchFamily="34" charset="0"/>
            </a:endParaRPr>
          </a:p>
          <a:p>
            <a:pPr>
              <a:lnSpc>
                <a:spcPct val="110000"/>
              </a:lnSpc>
            </a:pPr>
            <a:endParaRPr lang="en-US" sz="1800" dirty="0">
              <a:latin typeface="Lato" panose="020F0502020204030203" pitchFamily="34" charset="0"/>
              <a:ea typeface="Lato" panose="020F0502020204030203" pitchFamily="34" charset="0"/>
              <a:cs typeface="Lato" panose="020F0502020204030203" pitchFamily="34" charset="0"/>
            </a:endParaRPr>
          </a:p>
        </p:txBody>
      </p:sp>
      <p:sp>
        <p:nvSpPr>
          <p:cNvPr id="4" name="Text Placeholder 4">
            <a:extLst>
              <a:ext uri="{FF2B5EF4-FFF2-40B4-BE49-F238E27FC236}">
                <a16:creationId xmlns:a16="http://schemas.microsoft.com/office/drawing/2014/main" id="{1198BFA0-A7E4-5BC5-9ACB-F989077EFEA0}"/>
              </a:ext>
            </a:extLst>
          </p:cNvPr>
          <p:cNvSpPr txBox="1">
            <a:spLocks/>
          </p:cNvSpPr>
          <p:nvPr/>
        </p:nvSpPr>
        <p:spPr>
          <a:xfrm>
            <a:off x="457200" y="3177220"/>
            <a:ext cx="8229600" cy="292825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23850" algn="l" rtl="0">
              <a:lnSpc>
                <a:spcPct val="90000"/>
              </a:lnSpc>
              <a:spcBef>
                <a:spcPts val="500"/>
              </a:spcBef>
              <a:spcAft>
                <a:spcPts val="0"/>
              </a:spcAft>
              <a:buClr>
                <a:schemeClr val="dk1"/>
              </a:buClr>
              <a:buSzPts val="1500"/>
              <a:buFont typeface="Courier New"/>
              <a:buChar char="o"/>
              <a:defRPr sz="15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295275" algn="l" rtl="0">
              <a:lnSpc>
                <a:spcPct val="90000"/>
              </a:lnSpc>
              <a:spcBef>
                <a:spcPts val="500"/>
              </a:spcBef>
              <a:spcAft>
                <a:spcPts val="0"/>
              </a:spcAft>
              <a:buClr>
                <a:schemeClr val="dk1"/>
              </a:buClr>
              <a:buSzPts val="1050"/>
              <a:buFont typeface="Courier New"/>
              <a:buChar char="o"/>
              <a:defRPr sz="1050" b="0" i="0" u="none" strike="noStrike" cap="none">
                <a:solidFill>
                  <a:schemeClr val="dk1"/>
                </a:solidFill>
                <a:latin typeface="Arial"/>
                <a:ea typeface="Arial"/>
                <a:cs typeface="Arial"/>
                <a:sym typeface="Arial"/>
              </a:defRPr>
            </a:lvl4pPr>
            <a:lvl5pPr marL="2286000" marR="0" lvl="4" indent="-295275" algn="l" rtl="0">
              <a:lnSpc>
                <a:spcPct val="90000"/>
              </a:lnSpc>
              <a:spcBef>
                <a:spcPts val="500"/>
              </a:spcBef>
              <a:spcAft>
                <a:spcPts val="0"/>
              </a:spcAft>
              <a:buClr>
                <a:schemeClr val="dk1"/>
              </a:buClr>
              <a:buSzPts val="1050"/>
              <a:buFont typeface="Arial"/>
              <a:buChar char="•"/>
              <a:defRPr sz="105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lnSpc>
                <a:spcPct val="110000"/>
              </a:lnSpc>
              <a:buNone/>
            </a:pPr>
            <a:r>
              <a:rPr lang="en-US" sz="1600" b="1" dirty="0">
                <a:latin typeface="Lato" panose="020F0502020204030203" pitchFamily="34" charset="0"/>
                <a:ea typeface="Lato" panose="020F0502020204030203" pitchFamily="34" charset="0"/>
                <a:cs typeface="Lato" panose="020F0502020204030203" pitchFamily="34" charset="0"/>
              </a:rPr>
              <a:t>Actions:</a:t>
            </a:r>
          </a:p>
          <a:p>
            <a:pPr marL="342900" lvl="7" indent="-342900">
              <a:lnSpc>
                <a:spcPct val="110000"/>
              </a:lnSpc>
              <a:buFont typeface="+mj-lt"/>
              <a:buAutoNum type="arabicPeriod"/>
            </a:pPr>
            <a:r>
              <a:rPr lang="en-US" sz="1600" dirty="0">
                <a:latin typeface="Lato"/>
                <a:ea typeface="Lato"/>
                <a:cs typeface="Lato"/>
              </a:rPr>
              <a:t>Educate property owners, architects, builders, policymakers, lenders, insurers, and everyone else about the superiority of Super Green homes.</a:t>
            </a:r>
          </a:p>
          <a:p>
            <a:pPr marL="342900" lvl="7">
              <a:lnSpc>
                <a:spcPct val="110000"/>
              </a:lnSpc>
              <a:buFont typeface="+mj-lt"/>
              <a:buAutoNum type="arabicPeriod"/>
            </a:pPr>
            <a:r>
              <a:rPr lang="en-US" sz="1600" dirty="0">
                <a:latin typeface="Lato"/>
                <a:ea typeface="Lato"/>
                <a:cs typeface="Lato"/>
              </a:rPr>
              <a:t>Illuminate the economic benefits of Super Green designs, including the associated tax benefits and other incentives.</a:t>
            </a:r>
          </a:p>
          <a:p>
            <a:pPr marL="342900" lvl="7" indent="-342900">
              <a:lnSpc>
                <a:spcPct val="110000"/>
              </a:lnSpc>
              <a:buFont typeface="+mj-lt"/>
              <a:buAutoNum type="arabicPeriod"/>
            </a:pPr>
            <a:r>
              <a:rPr lang="en-US" sz="1600" dirty="0">
                <a:latin typeface="Lato"/>
                <a:ea typeface="Lato"/>
                <a:cs typeface="Lato"/>
              </a:rPr>
              <a:t>Provide easy access to specifications associated with Super Green designs.</a:t>
            </a:r>
          </a:p>
          <a:p>
            <a:pPr marL="342900" lvl="7" indent="-342900">
              <a:lnSpc>
                <a:spcPct val="110000"/>
              </a:lnSpc>
              <a:buFont typeface="+mj-lt"/>
              <a:buAutoNum type="arabicPeriod"/>
            </a:pPr>
            <a:r>
              <a:rPr lang="en-US" sz="1600" dirty="0">
                <a:latin typeface="Lato"/>
                <a:ea typeface="Lato"/>
                <a:cs typeface="Lato"/>
              </a:rPr>
              <a:t>Share showcase Super Green home designs.</a:t>
            </a:r>
          </a:p>
          <a:p>
            <a:pPr marL="342900" lvl="7" indent="-342900">
              <a:lnSpc>
                <a:spcPct val="110000"/>
              </a:lnSpc>
              <a:buFont typeface="+mj-lt"/>
              <a:buAutoNum type="arabicPeriod"/>
            </a:pPr>
            <a:r>
              <a:rPr lang="en-US" sz="1600" dirty="0">
                <a:latin typeface="Lato"/>
                <a:ea typeface="Lato"/>
                <a:cs typeface="Lato"/>
              </a:rPr>
              <a:t>Connect parties for Super Green outcomes, including property owners, architects, builders, and associated experts.</a:t>
            </a:r>
          </a:p>
          <a:p>
            <a:pPr marL="50800" indent="0">
              <a:lnSpc>
                <a:spcPct val="110000"/>
              </a:lnSpc>
              <a:buNone/>
            </a:pPr>
            <a:endParaRPr lang="en-US" sz="16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7">
          <a:extLst>
            <a:ext uri="{FF2B5EF4-FFF2-40B4-BE49-F238E27FC236}">
              <a16:creationId xmlns:a16="http://schemas.microsoft.com/office/drawing/2014/main" id="{68821DB4-9F4D-AB6B-7A80-A6EC0719C122}"/>
            </a:ext>
          </a:extLst>
        </p:cNvPr>
        <p:cNvGrpSpPr/>
        <p:nvPr/>
      </p:nvGrpSpPr>
      <p:grpSpPr>
        <a:xfrm>
          <a:off x="0" y="0"/>
          <a:ext cx="0" cy="0"/>
          <a:chOff x="0" y="0"/>
          <a:chExt cx="0" cy="0"/>
        </a:xfrm>
      </p:grpSpPr>
      <p:sp>
        <p:nvSpPr>
          <p:cNvPr id="113" name="Google Shape;113;p2"/>
          <p:cNvSpPr txBox="1"/>
          <p:nvPr/>
        </p:nvSpPr>
        <p:spPr>
          <a:xfrm>
            <a:off x="1928813" y="2947988"/>
            <a:ext cx="184150"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Lato" panose="020F0502020204030203" pitchFamily="34" charset="0"/>
              <a:ea typeface="Lato" panose="020F0502020204030203" pitchFamily="34" charset="0"/>
              <a:cs typeface="Lato" panose="020F0502020204030203" pitchFamily="34" charset="0"/>
              <a:sym typeface="Calibri"/>
            </a:endParaRPr>
          </a:p>
        </p:txBody>
      </p:sp>
      <p:sp>
        <p:nvSpPr>
          <p:cNvPr id="115" name="Google Shape;115;p2"/>
          <p:cNvSpPr txBox="1"/>
          <p:nvPr/>
        </p:nvSpPr>
        <p:spPr>
          <a:xfrm>
            <a:off x="0" y="0"/>
            <a:ext cx="7315200" cy="762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dirty="0">
                <a:solidFill>
                  <a:schemeClr val="lt1"/>
                </a:solidFill>
                <a:latin typeface="Lato" panose="020F0502020204030203" pitchFamily="34" charset="0"/>
                <a:ea typeface="Lato" panose="020F0502020204030203" pitchFamily="34" charset="0"/>
                <a:cs typeface="Lato" panose="020F0502020204030203" pitchFamily="34" charset="0"/>
              </a:rPr>
              <a:t>What is Super Green?</a:t>
            </a:r>
          </a:p>
        </p:txBody>
      </p:sp>
      <p:sp>
        <p:nvSpPr>
          <p:cNvPr id="8" name="TextBox 7">
            <a:extLst>
              <a:ext uri="{FF2B5EF4-FFF2-40B4-BE49-F238E27FC236}">
                <a16:creationId xmlns:a16="http://schemas.microsoft.com/office/drawing/2014/main" id="{2FFB20A3-1420-D430-BA83-DCC76DF4AF70}"/>
              </a:ext>
            </a:extLst>
          </p:cNvPr>
          <p:cNvSpPr txBox="1"/>
          <p:nvPr/>
        </p:nvSpPr>
        <p:spPr>
          <a:xfrm>
            <a:off x="371610" y="1461065"/>
            <a:ext cx="3349051" cy="4031873"/>
          </a:xfrm>
          <a:prstGeom prst="rect">
            <a:avLst/>
          </a:prstGeom>
          <a:noFill/>
        </p:spPr>
        <p:txBody>
          <a:bodyPr wrap="square" rtlCol="0">
            <a:spAutoFit/>
          </a:bodyPr>
          <a:lstStyle/>
          <a:p>
            <a:pPr marL="342900" indent="-342900">
              <a:buFont typeface="+mj-lt"/>
              <a:buAutoNum type="arabicPeriod"/>
            </a:pPr>
            <a:r>
              <a:rPr lang="en-US" sz="1600" dirty="0">
                <a:latin typeface="Lato" panose="020F0502020204030203" pitchFamily="34" charset="0"/>
                <a:ea typeface="Lato" panose="020F0502020204030203" pitchFamily="34" charset="0"/>
                <a:cs typeface="Lato" panose="020F0502020204030203" pitchFamily="34" charset="0"/>
              </a:rPr>
              <a:t>100% Electric: No gas service to the home and ideally an all-EV household.</a:t>
            </a:r>
            <a:br>
              <a:rPr lang="en-US" sz="1600" dirty="0">
                <a:latin typeface="Lato" panose="020F0502020204030203" pitchFamily="34" charset="0"/>
                <a:ea typeface="Lato" panose="020F0502020204030203" pitchFamily="34" charset="0"/>
                <a:cs typeface="Lato" panose="020F0502020204030203" pitchFamily="34" charset="0"/>
              </a:rPr>
            </a:br>
            <a:endParaRPr lang="en-US" sz="1600" dirty="0">
              <a:latin typeface="Lato" panose="020F0502020204030203" pitchFamily="34" charset="0"/>
              <a:ea typeface="Lato" panose="020F0502020204030203" pitchFamily="34" charset="0"/>
              <a:cs typeface="Lato" panose="020F0502020204030203" pitchFamily="34" charset="0"/>
            </a:endParaRPr>
          </a:p>
          <a:p>
            <a:pPr marL="342900" indent="-342900">
              <a:buFont typeface="+mj-lt"/>
              <a:buAutoNum type="arabicPeriod"/>
            </a:pPr>
            <a:r>
              <a:rPr lang="en-US" sz="1600" dirty="0">
                <a:latin typeface="Lato" panose="020F0502020204030203" pitchFamily="34" charset="0"/>
                <a:ea typeface="Lato" panose="020F0502020204030203" pitchFamily="34" charset="0"/>
                <a:cs typeface="Lato" panose="020F0502020204030203" pitchFamily="34" charset="0"/>
              </a:rPr>
              <a:t>Net Zero Energy (NZE): Onsite solar energy production at least equals the annual energy consumption across the premise, including to cover home EV charging.</a:t>
            </a:r>
            <a:br>
              <a:rPr lang="en-US" sz="1600" dirty="0">
                <a:latin typeface="Lato" panose="020F0502020204030203" pitchFamily="34" charset="0"/>
                <a:ea typeface="Lato" panose="020F0502020204030203" pitchFamily="34" charset="0"/>
                <a:cs typeface="Lato" panose="020F0502020204030203" pitchFamily="34" charset="0"/>
              </a:rPr>
            </a:br>
            <a:endParaRPr lang="en-US" sz="1600" dirty="0">
              <a:latin typeface="Lato" panose="020F0502020204030203" pitchFamily="34" charset="0"/>
              <a:ea typeface="Lato" panose="020F0502020204030203" pitchFamily="34" charset="0"/>
              <a:cs typeface="Lato" panose="020F0502020204030203" pitchFamily="34" charset="0"/>
            </a:endParaRPr>
          </a:p>
          <a:p>
            <a:pPr marL="342900" indent="-342900">
              <a:buFont typeface="+mj-lt"/>
              <a:buAutoNum type="arabicPeriod"/>
            </a:pPr>
            <a:r>
              <a:rPr lang="en-US" sz="1600" dirty="0">
                <a:latin typeface="Lato" panose="020F0502020204030203" pitchFamily="34" charset="0"/>
                <a:ea typeface="Lato" panose="020F0502020204030203" pitchFamily="34" charset="0"/>
                <a:cs typeface="Lato" panose="020F0502020204030203" pitchFamily="34" charset="0"/>
              </a:rPr>
              <a:t>Solar Microgrid: Combines a battery to the solar for economic optimization and achieving unparalleled energy resilience. </a:t>
            </a:r>
          </a:p>
        </p:txBody>
      </p:sp>
      <p:pic>
        <p:nvPicPr>
          <p:cNvPr id="12" name="Picture 11" descr="A green house with solar panels&#10;&#10;Description automatically generated">
            <a:extLst>
              <a:ext uri="{FF2B5EF4-FFF2-40B4-BE49-F238E27FC236}">
                <a16:creationId xmlns:a16="http://schemas.microsoft.com/office/drawing/2014/main" id="{F8BA92BC-15BC-3008-1A78-F347DAA638AE}"/>
              </a:ext>
            </a:extLst>
          </p:cNvPr>
          <p:cNvPicPr>
            <a:picLocks noChangeAspect="1"/>
          </p:cNvPicPr>
          <p:nvPr/>
        </p:nvPicPr>
        <p:blipFill>
          <a:blip r:embed="rId3"/>
          <a:srcRect l="35" r="139" b="7521"/>
          <a:stretch>
            <a:fillRect/>
          </a:stretch>
        </p:blipFill>
        <p:spPr>
          <a:xfrm>
            <a:off x="4057686" y="1179541"/>
            <a:ext cx="4616353" cy="4276607"/>
          </a:xfrm>
          <a:prstGeom prst="rect">
            <a:avLst/>
          </a:prstGeom>
        </p:spPr>
      </p:pic>
    </p:spTree>
    <p:extLst>
      <p:ext uri="{BB962C8B-B14F-4D97-AF65-F5344CB8AC3E}">
        <p14:creationId xmlns:p14="http://schemas.microsoft.com/office/powerpoint/2010/main" val="1902151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7">
          <a:extLst>
            <a:ext uri="{FF2B5EF4-FFF2-40B4-BE49-F238E27FC236}">
              <a16:creationId xmlns:a16="http://schemas.microsoft.com/office/drawing/2014/main" id="{9BF16073-9542-921F-186E-63462E3C4770}"/>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74682C6-B84E-C7B1-9DC7-2F2531B7D9EF}"/>
              </a:ext>
            </a:extLst>
          </p:cNvPr>
          <p:cNvPicPr>
            <a:picLocks noChangeAspect="1"/>
          </p:cNvPicPr>
          <p:nvPr/>
        </p:nvPicPr>
        <p:blipFill>
          <a:blip r:embed="rId3"/>
          <a:stretch>
            <a:fillRect/>
          </a:stretch>
        </p:blipFill>
        <p:spPr>
          <a:xfrm>
            <a:off x="5301792" y="1034037"/>
            <a:ext cx="2397871" cy="1642796"/>
          </a:xfrm>
          <a:prstGeom prst="rect">
            <a:avLst/>
          </a:prstGeom>
        </p:spPr>
      </p:pic>
      <p:sp>
        <p:nvSpPr>
          <p:cNvPr id="4" name="Text Placeholder 3">
            <a:extLst>
              <a:ext uri="{FF2B5EF4-FFF2-40B4-BE49-F238E27FC236}">
                <a16:creationId xmlns:a16="http://schemas.microsoft.com/office/drawing/2014/main" id="{838973B6-160B-5408-C6AD-2393A717CA69}"/>
              </a:ext>
            </a:extLst>
          </p:cNvPr>
          <p:cNvSpPr>
            <a:spLocks noGrp="1"/>
          </p:cNvSpPr>
          <p:nvPr>
            <p:ph type="body" idx="1"/>
          </p:nvPr>
        </p:nvSpPr>
        <p:spPr>
          <a:xfrm>
            <a:off x="0" y="762000"/>
            <a:ext cx="8229600" cy="4913694"/>
          </a:xfrm>
        </p:spPr>
        <p:txBody>
          <a:bodyPr>
            <a:normAutofit/>
          </a:bodyPr>
          <a:lstStyle/>
          <a:p>
            <a:pPr marL="50800" indent="0">
              <a:buNone/>
            </a:pPr>
            <a:r>
              <a:rPr lang="en-US" sz="2000" b="1">
                <a:latin typeface="Lato" panose="020F0502020204030203" pitchFamily="34" charset="0"/>
                <a:ea typeface="Lato" panose="020F0502020204030203" pitchFamily="34" charset="0"/>
                <a:cs typeface="Lato" panose="020F0502020204030203" pitchFamily="34" charset="0"/>
              </a:rPr>
              <a:t>Specifications</a:t>
            </a:r>
          </a:p>
          <a:p>
            <a:pPr marL="50800" indent="0">
              <a:buNone/>
            </a:pPr>
            <a:endParaRPr lang="en-US" sz="1000" b="1">
              <a:latin typeface="Lato" panose="020F0502020204030203" pitchFamily="34" charset="0"/>
              <a:ea typeface="Lato" panose="020F0502020204030203" pitchFamily="34" charset="0"/>
              <a:cs typeface="Lato" panose="020F0502020204030203" pitchFamily="34" charset="0"/>
            </a:endParaRPr>
          </a:p>
          <a:p>
            <a:pPr>
              <a:spcBef>
                <a:spcPts val="1200"/>
              </a:spcBef>
            </a:pPr>
            <a:r>
              <a:rPr lang="en-US" sz="1600" b="1">
                <a:latin typeface="Lato" panose="020F0502020204030203" pitchFamily="34" charset="0"/>
                <a:ea typeface="Lato" panose="020F0502020204030203" pitchFamily="34" charset="0"/>
                <a:cs typeface="Lato" panose="020F0502020204030203" pitchFamily="34" charset="0"/>
              </a:rPr>
              <a:t>Mechanical and Plumbing</a:t>
            </a:r>
          </a:p>
          <a:p>
            <a:pPr lvl="1"/>
            <a:r>
              <a:rPr lang="en-US" sz="1300">
                <a:latin typeface="Lato" panose="020F0502020204030203" pitchFamily="34" charset="0"/>
                <a:ea typeface="Lato" panose="020F0502020204030203" pitchFamily="34" charset="0"/>
                <a:cs typeface="Lato" panose="020F0502020204030203" pitchFamily="34" charset="0"/>
              </a:rPr>
              <a:t>Heat Pump HVAC</a:t>
            </a:r>
          </a:p>
          <a:p>
            <a:pPr lvl="1"/>
            <a:r>
              <a:rPr lang="en-US" sz="1300">
                <a:latin typeface="Lato" panose="020F0502020204030203" pitchFamily="34" charset="0"/>
                <a:ea typeface="Lato" panose="020F0502020204030203" pitchFamily="34" charset="0"/>
                <a:cs typeface="Lato" panose="020F0502020204030203" pitchFamily="34" charset="0"/>
              </a:rPr>
              <a:t>Heat Pump Water Heater</a:t>
            </a:r>
          </a:p>
          <a:p>
            <a:pPr lvl="1"/>
            <a:r>
              <a:rPr lang="en-US" sz="1300">
                <a:latin typeface="Lato" panose="020F0502020204030203" pitchFamily="34" charset="0"/>
                <a:ea typeface="Lato" panose="020F0502020204030203" pitchFamily="34" charset="0"/>
                <a:cs typeface="Lato" panose="020F0502020204030203" pitchFamily="34" charset="0"/>
              </a:rPr>
              <a:t>ERV: Energy Recovery Ventilator</a:t>
            </a:r>
          </a:p>
          <a:p>
            <a:pPr lvl="1"/>
            <a:r>
              <a:rPr lang="en-US" sz="1300">
                <a:latin typeface="Lato" panose="020F0502020204030203" pitchFamily="34" charset="0"/>
                <a:ea typeface="Lato" panose="020F0502020204030203" pitchFamily="34" charset="0"/>
                <a:cs typeface="Lato" panose="020F0502020204030203" pitchFamily="34" charset="0"/>
              </a:rPr>
              <a:t>E-Fireplace: Napoleon </a:t>
            </a:r>
            <a:r>
              <a:rPr lang="en-US" sz="1300" err="1">
                <a:latin typeface="Lato" panose="020F0502020204030203" pitchFamily="34" charset="0"/>
                <a:ea typeface="Lato" panose="020F0502020204030203" pitchFamily="34" charset="0"/>
                <a:cs typeface="Lato" panose="020F0502020204030203" pitchFamily="34" charset="0"/>
              </a:rPr>
              <a:t>Alluravision</a:t>
            </a:r>
            <a:r>
              <a:rPr lang="en-US" sz="1300">
                <a:latin typeface="Lato" panose="020F0502020204030203" pitchFamily="34" charset="0"/>
                <a:ea typeface="Lato" panose="020F0502020204030203" pitchFamily="34" charset="0"/>
                <a:cs typeface="Lato" panose="020F0502020204030203" pitchFamily="34" charset="0"/>
              </a:rPr>
              <a:t> 60” [Optional]</a:t>
            </a:r>
          </a:p>
          <a:p>
            <a:pPr lvl="1"/>
            <a:r>
              <a:rPr lang="en-US" sz="1300">
                <a:latin typeface="Lato" panose="020F0502020204030203" pitchFamily="34" charset="0"/>
                <a:ea typeface="Lato" panose="020F0502020204030203" pitchFamily="34" charset="0"/>
                <a:cs typeface="Lato" panose="020F0502020204030203" pitchFamily="34" charset="0"/>
              </a:rPr>
              <a:t>Heat Pump Pool Water Heater [Optional]</a:t>
            </a:r>
          </a:p>
          <a:p>
            <a:pPr lvl="1"/>
            <a:endParaRPr lang="en-US" sz="1300">
              <a:latin typeface="Lato" panose="020F0502020204030203" pitchFamily="34" charset="0"/>
              <a:ea typeface="Lato" panose="020F0502020204030203" pitchFamily="34" charset="0"/>
              <a:cs typeface="Lato" panose="020F0502020204030203" pitchFamily="34" charset="0"/>
            </a:endParaRPr>
          </a:p>
          <a:p>
            <a:pPr marL="590550" lvl="1" indent="0">
              <a:buNone/>
            </a:pPr>
            <a:endParaRPr lang="en-US" sz="1300">
              <a:latin typeface="Lato" panose="020F0502020204030203" pitchFamily="34" charset="0"/>
              <a:ea typeface="Lato" panose="020F0502020204030203" pitchFamily="34" charset="0"/>
              <a:cs typeface="Lato" panose="020F0502020204030203" pitchFamily="34" charset="0"/>
            </a:endParaRPr>
          </a:p>
          <a:p>
            <a:r>
              <a:rPr lang="en-US" sz="1600" b="1">
                <a:latin typeface="Lato" panose="020F0502020204030203" pitchFamily="34" charset="0"/>
                <a:ea typeface="Lato" panose="020F0502020204030203" pitchFamily="34" charset="0"/>
                <a:cs typeface="Lato" panose="020F0502020204030203" pitchFamily="34" charset="0"/>
              </a:rPr>
              <a:t>Electrical</a:t>
            </a:r>
          </a:p>
          <a:p>
            <a:pPr lvl="1"/>
            <a:r>
              <a:rPr lang="en-US" sz="1300">
                <a:latin typeface="Lato" panose="020F0502020204030203" pitchFamily="34" charset="0"/>
                <a:ea typeface="Lato" panose="020F0502020204030203" pitchFamily="34" charset="0"/>
                <a:cs typeface="Lato" panose="020F0502020204030203" pitchFamily="34" charset="0"/>
              </a:rPr>
              <a:t>LED Light Bulbs</a:t>
            </a:r>
          </a:p>
          <a:p>
            <a:pPr lvl="1"/>
            <a:r>
              <a:rPr lang="en-US" sz="1300">
                <a:latin typeface="Lato" panose="020F0502020204030203" pitchFamily="34" charset="0"/>
                <a:ea typeface="Lato" panose="020F0502020204030203" pitchFamily="34" charset="0"/>
                <a:cs typeface="Lato" panose="020F0502020204030203" pitchFamily="34" charset="0"/>
              </a:rPr>
              <a:t>Occupancy/Vacancy Sensors</a:t>
            </a:r>
          </a:p>
          <a:p>
            <a:pPr lvl="1"/>
            <a:r>
              <a:rPr lang="en-US" sz="1300">
                <a:latin typeface="Lato" panose="020F0502020204030203" pitchFamily="34" charset="0"/>
                <a:ea typeface="Lato" panose="020F0502020204030203" pitchFamily="34" charset="0"/>
                <a:cs typeface="Lato" panose="020F0502020204030203" pitchFamily="34" charset="0"/>
              </a:rPr>
              <a:t>Dimming Switches</a:t>
            </a:r>
          </a:p>
          <a:p>
            <a:pPr lvl="1"/>
            <a:r>
              <a:rPr lang="en-US" sz="1300">
                <a:latin typeface="Lato" panose="020F0502020204030203" pitchFamily="34" charset="0"/>
                <a:ea typeface="Lato" panose="020F0502020204030203" pitchFamily="34" charset="0"/>
                <a:cs typeface="Lato" panose="020F0502020204030203" pitchFamily="34" charset="0"/>
              </a:rPr>
              <a:t>Span Panel [Optional]</a:t>
            </a:r>
          </a:p>
        </p:txBody>
      </p:sp>
      <p:pic>
        <p:nvPicPr>
          <p:cNvPr id="2" name="Picture 1">
            <a:extLst>
              <a:ext uri="{FF2B5EF4-FFF2-40B4-BE49-F238E27FC236}">
                <a16:creationId xmlns:a16="http://schemas.microsoft.com/office/drawing/2014/main" id="{E23C677B-8FDA-DE20-08D9-F61C22337258}"/>
              </a:ext>
            </a:extLst>
          </p:cNvPr>
          <p:cNvPicPr>
            <a:picLocks noChangeAspect="1"/>
          </p:cNvPicPr>
          <p:nvPr/>
        </p:nvPicPr>
        <p:blipFill>
          <a:blip r:embed="rId4"/>
          <a:stretch>
            <a:fillRect/>
          </a:stretch>
        </p:blipFill>
        <p:spPr>
          <a:xfrm>
            <a:off x="7475719" y="2578544"/>
            <a:ext cx="1381826" cy="2607446"/>
          </a:xfrm>
          <a:prstGeom prst="rect">
            <a:avLst/>
          </a:prstGeom>
        </p:spPr>
      </p:pic>
      <p:pic>
        <p:nvPicPr>
          <p:cNvPr id="3" name="Picture 2">
            <a:extLst>
              <a:ext uri="{FF2B5EF4-FFF2-40B4-BE49-F238E27FC236}">
                <a16:creationId xmlns:a16="http://schemas.microsoft.com/office/drawing/2014/main" id="{11473C78-215A-9683-B474-6608AC8446D2}"/>
              </a:ext>
            </a:extLst>
          </p:cNvPr>
          <p:cNvPicPr>
            <a:picLocks noChangeAspect="1"/>
          </p:cNvPicPr>
          <p:nvPr/>
        </p:nvPicPr>
        <p:blipFill>
          <a:blip r:embed="rId5"/>
          <a:stretch>
            <a:fillRect/>
          </a:stretch>
        </p:blipFill>
        <p:spPr>
          <a:xfrm>
            <a:off x="7699663" y="1287164"/>
            <a:ext cx="1168365" cy="1191578"/>
          </a:xfrm>
          <a:prstGeom prst="rect">
            <a:avLst/>
          </a:prstGeom>
        </p:spPr>
      </p:pic>
      <p:pic>
        <p:nvPicPr>
          <p:cNvPr id="11" name="Picture 10">
            <a:extLst>
              <a:ext uri="{FF2B5EF4-FFF2-40B4-BE49-F238E27FC236}">
                <a16:creationId xmlns:a16="http://schemas.microsoft.com/office/drawing/2014/main" id="{38647DAF-5CA6-4992-6103-18E335827501}"/>
              </a:ext>
            </a:extLst>
          </p:cNvPr>
          <p:cNvPicPr>
            <a:picLocks noChangeAspect="1"/>
          </p:cNvPicPr>
          <p:nvPr/>
        </p:nvPicPr>
        <p:blipFill>
          <a:blip r:embed="rId6"/>
          <a:srcRect b="15931"/>
          <a:stretch/>
        </p:blipFill>
        <p:spPr>
          <a:xfrm>
            <a:off x="517585" y="5141813"/>
            <a:ext cx="2727270" cy="1146396"/>
          </a:xfrm>
          <a:prstGeom prst="rect">
            <a:avLst/>
          </a:prstGeom>
        </p:spPr>
      </p:pic>
      <p:sp>
        <p:nvSpPr>
          <p:cNvPr id="12" name="Google Shape;259;g329e0a1a8e0_0_34">
            <a:extLst>
              <a:ext uri="{FF2B5EF4-FFF2-40B4-BE49-F238E27FC236}">
                <a16:creationId xmlns:a16="http://schemas.microsoft.com/office/drawing/2014/main" id="{3B5DBB52-BE27-7E65-BDD8-91B57489D597}"/>
              </a:ext>
            </a:extLst>
          </p:cNvPr>
          <p:cNvSpPr txBox="1">
            <a:spLocks/>
          </p:cNvSpPr>
          <p:nvPr/>
        </p:nvSpPr>
        <p:spPr>
          <a:xfrm>
            <a:off x="0" y="0"/>
            <a:ext cx="7315200" cy="7620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1350"/>
              <a:buFont typeface="Arial"/>
              <a:buNone/>
              <a:defRPr sz="135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2400"/>
            </a:pPr>
            <a:r>
              <a:rPr lang="en-US" sz="2400" dirty="0">
                <a:latin typeface="Lato" panose="020F0502020204030203" pitchFamily="34" charset="0"/>
                <a:ea typeface="Lato" panose="020F0502020204030203" pitchFamily="34" charset="0"/>
                <a:cs typeface="Lato" panose="020F0502020204030203" pitchFamily="34" charset="0"/>
              </a:rPr>
              <a:t>Super Green: 100% Electric</a:t>
            </a:r>
            <a:endParaRPr lang="en-US" sz="2000" dirty="0">
              <a:latin typeface="Lato" panose="020F0502020204030203" pitchFamily="34" charset="0"/>
              <a:ea typeface="Lato" panose="020F0502020204030203" pitchFamily="34" charset="0"/>
              <a:cs typeface="Lato" panose="020F0502020204030203" pitchFamily="34" charset="0"/>
            </a:endParaRPr>
          </a:p>
        </p:txBody>
      </p:sp>
      <p:pic>
        <p:nvPicPr>
          <p:cNvPr id="5" name="Picture 4">
            <a:extLst>
              <a:ext uri="{FF2B5EF4-FFF2-40B4-BE49-F238E27FC236}">
                <a16:creationId xmlns:a16="http://schemas.microsoft.com/office/drawing/2014/main" id="{E96FABF1-F671-85F4-595C-BE3089E13F0B}"/>
              </a:ext>
            </a:extLst>
          </p:cNvPr>
          <p:cNvPicPr>
            <a:picLocks noChangeAspect="1"/>
          </p:cNvPicPr>
          <p:nvPr/>
        </p:nvPicPr>
        <p:blipFill>
          <a:blip r:embed="rId7"/>
          <a:srcRect l="47011"/>
          <a:stretch/>
        </p:blipFill>
        <p:spPr>
          <a:xfrm>
            <a:off x="6960117" y="4496975"/>
            <a:ext cx="961581" cy="1814673"/>
          </a:xfrm>
          <a:prstGeom prst="rect">
            <a:avLst/>
          </a:prstGeom>
        </p:spPr>
      </p:pic>
      <p:pic>
        <p:nvPicPr>
          <p:cNvPr id="6" name="Picture 5">
            <a:extLst>
              <a:ext uri="{FF2B5EF4-FFF2-40B4-BE49-F238E27FC236}">
                <a16:creationId xmlns:a16="http://schemas.microsoft.com/office/drawing/2014/main" id="{F6C9AE23-9020-DE03-02A7-6C71DA069C02}"/>
              </a:ext>
            </a:extLst>
          </p:cNvPr>
          <p:cNvPicPr>
            <a:picLocks noChangeAspect="1"/>
          </p:cNvPicPr>
          <p:nvPr/>
        </p:nvPicPr>
        <p:blipFill>
          <a:blip r:embed="rId8"/>
          <a:stretch>
            <a:fillRect/>
          </a:stretch>
        </p:blipFill>
        <p:spPr>
          <a:xfrm>
            <a:off x="3762439" y="3952054"/>
            <a:ext cx="1619121" cy="2379518"/>
          </a:xfrm>
          <a:prstGeom prst="rect">
            <a:avLst/>
          </a:prstGeom>
        </p:spPr>
      </p:pic>
      <p:pic>
        <p:nvPicPr>
          <p:cNvPr id="7" name="Picture 6">
            <a:extLst>
              <a:ext uri="{FF2B5EF4-FFF2-40B4-BE49-F238E27FC236}">
                <a16:creationId xmlns:a16="http://schemas.microsoft.com/office/drawing/2014/main" id="{D2AEB2F9-DA27-3032-8718-7D5EE5D5A037}"/>
              </a:ext>
            </a:extLst>
          </p:cNvPr>
          <p:cNvPicPr>
            <a:picLocks noChangeAspect="1"/>
          </p:cNvPicPr>
          <p:nvPr/>
        </p:nvPicPr>
        <p:blipFill>
          <a:blip r:embed="rId9"/>
          <a:stretch>
            <a:fillRect/>
          </a:stretch>
        </p:blipFill>
        <p:spPr>
          <a:xfrm>
            <a:off x="5165687" y="2676833"/>
            <a:ext cx="2312004" cy="2227684"/>
          </a:xfrm>
          <a:prstGeom prst="rect">
            <a:avLst/>
          </a:prstGeom>
        </p:spPr>
      </p:pic>
    </p:spTree>
    <p:extLst>
      <p:ext uri="{BB962C8B-B14F-4D97-AF65-F5344CB8AC3E}">
        <p14:creationId xmlns:p14="http://schemas.microsoft.com/office/powerpoint/2010/main" val="1755755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7">
          <a:extLst>
            <a:ext uri="{FF2B5EF4-FFF2-40B4-BE49-F238E27FC236}">
              <a16:creationId xmlns:a16="http://schemas.microsoft.com/office/drawing/2014/main" id="{23884B03-9BC0-BF4A-2EA2-BAD03CA1D224}"/>
            </a:ext>
          </a:extLst>
        </p:cNvPr>
        <p:cNvGrpSpPr/>
        <p:nvPr/>
      </p:nvGrpSpPr>
      <p:grpSpPr>
        <a:xfrm>
          <a:off x="0" y="0"/>
          <a:ext cx="0" cy="0"/>
          <a:chOff x="0" y="0"/>
          <a:chExt cx="0" cy="0"/>
        </a:xfrm>
      </p:grpSpPr>
      <p:sp>
        <p:nvSpPr>
          <p:cNvPr id="259" name="Google Shape;259;g329e0a1a8e0_0_34">
            <a:extLst>
              <a:ext uri="{FF2B5EF4-FFF2-40B4-BE49-F238E27FC236}">
                <a16:creationId xmlns:a16="http://schemas.microsoft.com/office/drawing/2014/main" id="{FEE93F81-BC1A-1855-60C0-6314ECC2F620}"/>
              </a:ext>
            </a:extLst>
          </p:cNvPr>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400"/>
              <a:buFont typeface="Arial"/>
              <a:buNone/>
            </a:pPr>
            <a:r>
              <a:rPr lang="en-US" sz="2400">
                <a:latin typeface="Lato" panose="020F0502020204030203" pitchFamily="34" charset="0"/>
                <a:ea typeface="Lato" panose="020F0502020204030203" pitchFamily="34" charset="0"/>
                <a:cs typeface="Lato" panose="020F0502020204030203" pitchFamily="34" charset="0"/>
              </a:rPr>
              <a:t>Super Green: 100% Electric</a:t>
            </a:r>
            <a:endParaRPr sz="2000">
              <a:latin typeface="Lato" panose="020F0502020204030203" pitchFamily="34" charset="0"/>
              <a:ea typeface="Lato" panose="020F0502020204030203" pitchFamily="34" charset="0"/>
              <a:cs typeface="Lato" panose="020F0502020204030203" pitchFamily="34" charset="0"/>
            </a:endParaRPr>
          </a:p>
        </p:txBody>
      </p:sp>
      <p:sp>
        <p:nvSpPr>
          <p:cNvPr id="4" name="Text Placeholder 3">
            <a:extLst>
              <a:ext uri="{FF2B5EF4-FFF2-40B4-BE49-F238E27FC236}">
                <a16:creationId xmlns:a16="http://schemas.microsoft.com/office/drawing/2014/main" id="{887894BF-C4BD-03B6-5D34-95F44DD05894}"/>
              </a:ext>
            </a:extLst>
          </p:cNvPr>
          <p:cNvSpPr>
            <a:spLocks noGrp="1"/>
          </p:cNvSpPr>
          <p:nvPr>
            <p:ph type="body" idx="1"/>
          </p:nvPr>
        </p:nvSpPr>
        <p:spPr>
          <a:xfrm>
            <a:off x="125046" y="928076"/>
            <a:ext cx="5447205" cy="2551009"/>
          </a:xfrm>
        </p:spPr>
        <p:txBody>
          <a:bodyPr>
            <a:normAutofit lnSpcReduction="10000"/>
          </a:bodyPr>
          <a:lstStyle/>
          <a:p>
            <a:pPr marL="0" indent="0" fontAlgn="ctr">
              <a:lnSpc>
                <a:spcPct val="100000"/>
              </a:lnSpc>
              <a:spcBef>
                <a:spcPts val="0"/>
              </a:spcBef>
              <a:buNone/>
            </a:pPr>
            <a:r>
              <a:rPr lang="en-US" b="1" dirty="0">
                <a:effectLst/>
                <a:latin typeface="Lato" panose="020F0502020204030203" pitchFamily="34" charset="0"/>
                <a:ea typeface="Lato" panose="020F0502020204030203" pitchFamily="34" charset="0"/>
                <a:cs typeface="Lato" panose="020F0502020204030203" pitchFamily="34" charset="0"/>
              </a:rPr>
              <a:t>Appliances</a:t>
            </a:r>
          </a:p>
          <a:p>
            <a:pPr marL="0" indent="0" fontAlgn="ctr">
              <a:lnSpc>
                <a:spcPct val="100000"/>
              </a:lnSpc>
              <a:spcBef>
                <a:spcPts val="0"/>
              </a:spcBef>
              <a:buNone/>
            </a:pPr>
            <a:endParaRPr lang="en-US" sz="300" b="1" dirty="0">
              <a:effectLst/>
              <a:latin typeface="Calibri" panose="020F0502020204030204" pitchFamily="34" charset="0"/>
            </a:endParaRPr>
          </a:p>
          <a:p>
            <a:pPr marL="628650" lvl="1" indent="-171450" fontAlgn="ctr">
              <a:lnSpc>
                <a:spcPct val="100000"/>
              </a:lnSpc>
              <a:spcBef>
                <a:spcPts val="0"/>
              </a:spcBef>
            </a:pPr>
            <a:r>
              <a:rPr lang="en-US" sz="1700" dirty="0">
                <a:effectLst/>
                <a:latin typeface="Lato" panose="020F0502020204030203" pitchFamily="34" charset="0"/>
                <a:ea typeface="Lato" panose="020F0502020204030203" pitchFamily="34" charset="0"/>
                <a:cs typeface="Lato" panose="020F0502020204030203" pitchFamily="34" charset="0"/>
              </a:rPr>
              <a:t>Induction Cooktop</a:t>
            </a:r>
          </a:p>
          <a:p>
            <a:pPr marL="628650" lvl="1" indent="-171450" fontAlgn="ctr">
              <a:lnSpc>
                <a:spcPct val="100000"/>
              </a:lnSpc>
              <a:spcBef>
                <a:spcPts val="0"/>
              </a:spcBef>
            </a:pPr>
            <a:r>
              <a:rPr lang="en-US" sz="1700" dirty="0">
                <a:effectLst/>
                <a:latin typeface="Lato" panose="020F0502020204030203" pitchFamily="34" charset="0"/>
                <a:ea typeface="Lato" panose="020F0502020204030203" pitchFamily="34" charset="0"/>
                <a:cs typeface="Lato" panose="020F0502020204030203" pitchFamily="34" charset="0"/>
              </a:rPr>
              <a:t>EnergyStar Refrigerator</a:t>
            </a:r>
          </a:p>
          <a:p>
            <a:pPr marL="628650" lvl="1" indent="-171450" fontAlgn="ctr">
              <a:lnSpc>
                <a:spcPct val="100000"/>
              </a:lnSpc>
              <a:spcBef>
                <a:spcPts val="0"/>
              </a:spcBef>
            </a:pPr>
            <a:r>
              <a:rPr lang="en-US" sz="1700" dirty="0">
                <a:effectLst/>
                <a:latin typeface="Lato" panose="020F0502020204030203" pitchFamily="34" charset="0"/>
                <a:ea typeface="Lato" panose="020F0502020204030203" pitchFamily="34" charset="0"/>
                <a:cs typeface="Lato" panose="020F0502020204030203" pitchFamily="34" charset="0"/>
              </a:rPr>
              <a:t>EnergyStar Dishwasher</a:t>
            </a:r>
          </a:p>
          <a:p>
            <a:pPr marL="628650" lvl="1" indent="-171450" fontAlgn="ctr">
              <a:lnSpc>
                <a:spcPct val="100000"/>
              </a:lnSpc>
              <a:spcBef>
                <a:spcPts val="0"/>
              </a:spcBef>
            </a:pPr>
            <a:r>
              <a:rPr lang="en-US" sz="1700" dirty="0">
                <a:latin typeface="Lato" panose="020F0502020204030203" pitchFamily="34" charset="0"/>
                <a:ea typeface="Lato" panose="020F0502020204030203" pitchFamily="34" charset="0"/>
                <a:cs typeface="Lato" panose="020F0502020204030203" pitchFamily="34" charset="0"/>
              </a:rPr>
              <a:t>EnergyStar Washing Machine</a:t>
            </a:r>
          </a:p>
          <a:p>
            <a:pPr marL="628650" lvl="1" indent="-171450" fontAlgn="ctr">
              <a:lnSpc>
                <a:spcPct val="100000"/>
              </a:lnSpc>
              <a:spcBef>
                <a:spcPts val="0"/>
              </a:spcBef>
            </a:pPr>
            <a:r>
              <a:rPr lang="en-US" sz="1700" dirty="0">
                <a:latin typeface="Lato" panose="020F0502020204030203" pitchFamily="34" charset="0"/>
                <a:ea typeface="Lato" panose="020F0502020204030203" pitchFamily="34" charset="0"/>
                <a:cs typeface="Lato" panose="020F0502020204030203" pitchFamily="34" charset="0"/>
              </a:rPr>
              <a:t>Energy Efficient Microwave</a:t>
            </a:r>
            <a:endParaRPr lang="en-US" sz="1700" dirty="0">
              <a:effectLst/>
              <a:latin typeface="Lato" panose="020F0502020204030203" pitchFamily="34" charset="0"/>
              <a:ea typeface="Lato" panose="020F0502020204030203" pitchFamily="34" charset="0"/>
              <a:cs typeface="Lato" panose="020F0502020204030203" pitchFamily="34" charset="0"/>
            </a:endParaRPr>
          </a:p>
          <a:p>
            <a:pPr marL="628650" lvl="1" indent="-171450" fontAlgn="ctr">
              <a:lnSpc>
                <a:spcPct val="100000"/>
              </a:lnSpc>
              <a:spcBef>
                <a:spcPts val="0"/>
              </a:spcBef>
            </a:pPr>
            <a:r>
              <a:rPr lang="en-US" sz="1700" dirty="0">
                <a:latin typeface="Lato" panose="020F0502020204030203" pitchFamily="34" charset="0"/>
                <a:ea typeface="Lato" panose="020F0502020204030203" pitchFamily="34" charset="0"/>
                <a:cs typeface="Lato" panose="020F0502020204030203" pitchFamily="34" charset="0"/>
              </a:rPr>
              <a:t>Heat Pump Dryer</a:t>
            </a:r>
          </a:p>
          <a:p>
            <a:pPr marL="628650" lvl="1" indent="-171450" fontAlgn="ctr">
              <a:lnSpc>
                <a:spcPct val="100000"/>
              </a:lnSpc>
              <a:spcBef>
                <a:spcPts val="0"/>
              </a:spcBef>
            </a:pPr>
            <a:r>
              <a:rPr lang="en-US" sz="1700" dirty="0">
                <a:effectLst/>
                <a:latin typeface="Lato" panose="020F0502020204030203" pitchFamily="34" charset="0"/>
                <a:ea typeface="Lato" panose="020F0502020204030203" pitchFamily="34" charset="0"/>
                <a:cs typeface="Lato" panose="020F0502020204030203" pitchFamily="34" charset="0"/>
              </a:rPr>
              <a:t>EV Charging </a:t>
            </a:r>
            <a:r>
              <a:rPr lang="en-US" sz="1700" dirty="0">
                <a:latin typeface="Lato" panose="020F0502020204030203" pitchFamily="34" charset="0"/>
                <a:ea typeface="Lato" panose="020F0502020204030203" pitchFamily="34" charset="0"/>
                <a:cs typeface="Lato" panose="020F0502020204030203" pitchFamily="34" charset="0"/>
              </a:rPr>
              <a:t>O</a:t>
            </a:r>
            <a:r>
              <a:rPr lang="en-US" sz="1700" dirty="0">
                <a:effectLst/>
                <a:latin typeface="Lato" panose="020F0502020204030203" pitchFamily="34" charset="0"/>
                <a:ea typeface="Lato" panose="020F0502020204030203" pitchFamily="34" charset="0"/>
                <a:cs typeface="Lato" panose="020F0502020204030203" pitchFamily="34" charset="0"/>
              </a:rPr>
              <a:t>utlet and/or Charger </a:t>
            </a:r>
            <a:br>
              <a:rPr lang="en-US" sz="1700" dirty="0">
                <a:effectLst/>
                <a:latin typeface="Lato" panose="020F0502020204030203" pitchFamily="34" charset="0"/>
                <a:ea typeface="Lato" panose="020F0502020204030203" pitchFamily="34" charset="0"/>
                <a:cs typeface="Lato" panose="020F0502020204030203" pitchFamily="34" charset="0"/>
              </a:rPr>
            </a:br>
            <a:r>
              <a:rPr lang="en-US" sz="1700" dirty="0">
                <a:effectLst/>
                <a:latin typeface="Lato" panose="020F0502020204030203" pitchFamily="34" charset="0"/>
                <a:ea typeface="Lato" panose="020F0502020204030203" pitchFamily="34" charset="0"/>
                <a:cs typeface="Lato" panose="020F0502020204030203" pitchFamily="34" charset="0"/>
              </a:rPr>
              <a:t>(Level 2 capable)</a:t>
            </a:r>
            <a:endParaRPr lang="en-US" sz="2000" dirty="0"/>
          </a:p>
        </p:txBody>
      </p:sp>
      <p:pic>
        <p:nvPicPr>
          <p:cNvPr id="2" name="Picture 1">
            <a:extLst>
              <a:ext uri="{FF2B5EF4-FFF2-40B4-BE49-F238E27FC236}">
                <a16:creationId xmlns:a16="http://schemas.microsoft.com/office/drawing/2014/main" id="{4F8C0E14-0C52-4F22-1D98-0D0ECB4B3EB2}"/>
              </a:ext>
            </a:extLst>
          </p:cNvPr>
          <p:cNvPicPr>
            <a:picLocks noChangeAspect="1"/>
          </p:cNvPicPr>
          <p:nvPr/>
        </p:nvPicPr>
        <p:blipFill>
          <a:blip r:embed="rId3"/>
          <a:stretch>
            <a:fillRect/>
          </a:stretch>
        </p:blipFill>
        <p:spPr>
          <a:xfrm>
            <a:off x="4777707" y="1849243"/>
            <a:ext cx="691062" cy="707187"/>
          </a:xfrm>
          <a:prstGeom prst="rect">
            <a:avLst/>
          </a:prstGeom>
        </p:spPr>
      </p:pic>
      <p:pic>
        <p:nvPicPr>
          <p:cNvPr id="3" name="Picture 2" descr="Induction vs Electric Cooktop: Faster Than Gas?">
            <a:extLst>
              <a:ext uri="{FF2B5EF4-FFF2-40B4-BE49-F238E27FC236}">
                <a16:creationId xmlns:a16="http://schemas.microsoft.com/office/drawing/2014/main" id="{37264EFC-BF5A-F91F-C632-C0FF88F7BE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2077" y="4786756"/>
            <a:ext cx="2402744" cy="133485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70C81C1-4DFD-1FCE-C2B2-10265F07FF2C}"/>
              </a:ext>
            </a:extLst>
          </p:cNvPr>
          <p:cNvPicPr>
            <a:picLocks noChangeAspect="1"/>
          </p:cNvPicPr>
          <p:nvPr/>
        </p:nvPicPr>
        <p:blipFill>
          <a:blip r:embed="rId5"/>
          <a:stretch>
            <a:fillRect/>
          </a:stretch>
        </p:blipFill>
        <p:spPr>
          <a:xfrm>
            <a:off x="2041679" y="4114507"/>
            <a:ext cx="1840607" cy="2221876"/>
          </a:xfrm>
          <a:prstGeom prst="rect">
            <a:avLst/>
          </a:prstGeom>
        </p:spPr>
      </p:pic>
      <p:pic>
        <p:nvPicPr>
          <p:cNvPr id="6" name="Picture 5">
            <a:extLst>
              <a:ext uri="{FF2B5EF4-FFF2-40B4-BE49-F238E27FC236}">
                <a16:creationId xmlns:a16="http://schemas.microsoft.com/office/drawing/2014/main" id="{E99D8E1D-625B-B3F0-DF75-AD9CCAB072BA}"/>
              </a:ext>
            </a:extLst>
          </p:cNvPr>
          <p:cNvPicPr>
            <a:picLocks noChangeAspect="1"/>
          </p:cNvPicPr>
          <p:nvPr/>
        </p:nvPicPr>
        <p:blipFill>
          <a:blip r:embed="rId6"/>
          <a:stretch>
            <a:fillRect/>
          </a:stretch>
        </p:blipFill>
        <p:spPr>
          <a:xfrm>
            <a:off x="4572000" y="3785374"/>
            <a:ext cx="1386418" cy="2551009"/>
          </a:xfrm>
          <a:prstGeom prst="rect">
            <a:avLst/>
          </a:prstGeom>
        </p:spPr>
      </p:pic>
      <p:pic>
        <p:nvPicPr>
          <p:cNvPr id="7" name="Picture 6">
            <a:extLst>
              <a:ext uri="{FF2B5EF4-FFF2-40B4-BE49-F238E27FC236}">
                <a16:creationId xmlns:a16="http://schemas.microsoft.com/office/drawing/2014/main" id="{B1B1F838-0AA7-FDE3-4DF3-90C5CD456CA2}"/>
              </a:ext>
            </a:extLst>
          </p:cNvPr>
          <p:cNvPicPr>
            <a:picLocks noChangeAspect="1"/>
          </p:cNvPicPr>
          <p:nvPr/>
        </p:nvPicPr>
        <p:blipFill>
          <a:blip r:embed="rId7"/>
          <a:stretch>
            <a:fillRect/>
          </a:stretch>
        </p:blipFill>
        <p:spPr>
          <a:xfrm>
            <a:off x="6467945" y="1346107"/>
            <a:ext cx="2551009" cy="2551009"/>
          </a:xfrm>
          <a:prstGeom prst="rect">
            <a:avLst/>
          </a:prstGeom>
        </p:spPr>
      </p:pic>
      <p:sp>
        <p:nvSpPr>
          <p:cNvPr id="8" name="TextBox 7">
            <a:extLst>
              <a:ext uri="{FF2B5EF4-FFF2-40B4-BE49-F238E27FC236}">
                <a16:creationId xmlns:a16="http://schemas.microsoft.com/office/drawing/2014/main" id="{3287F76A-CDB9-EA6D-0D0F-99D6433DC1B7}"/>
              </a:ext>
            </a:extLst>
          </p:cNvPr>
          <p:cNvSpPr txBox="1"/>
          <p:nvPr/>
        </p:nvSpPr>
        <p:spPr>
          <a:xfrm>
            <a:off x="6467945" y="3885699"/>
            <a:ext cx="2551009" cy="307777"/>
          </a:xfrm>
          <a:prstGeom prst="rect">
            <a:avLst/>
          </a:prstGeom>
          <a:noFill/>
        </p:spPr>
        <p:txBody>
          <a:bodyPr wrap="square" rtlCol="0">
            <a:spAutoFit/>
          </a:bodyPr>
          <a:lstStyle/>
          <a:p>
            <a:pPr algn="ctr"/>
            <a:r>
              <a:rPr lang="en-US" b="1"/>
              <a:t>Induction Cooktops</a:t>
            </a:r>
          </a:p>
        </p:txBody>
      </p:sp>
      <p:sp>
        <p:nvSpPr>
          <p:cNvPr id="9" name="TextBox 8">
            <a:extLst>
              <a:ext uri="{FF2B5EF4-FFF2-40B4-BE49-F238E27FC236}">
                <a16:creationId xmlns:a16="http://schemas.microsoft.com/office/drawing/2014/main" id="{351AB665-4202-2F87-2630-D5EE9365088D}"/>
              </a:ext>
            </a:extLst>
          </p:cNvPr>
          <p:cNvSpPr txBox="1"/>
          <p:nvPr/>
        </p:nvSpPr>
        <p:spPr>
          <a:xfrm>
            <a:off x="2797673" y="3680448"/>
            <a:ext cx="2044272" cy="307777"/>
          </a:xfrm>
          <a:prstGeom prst="rect">
            <a:avLst/>
          </a:prstGeom>
          <a:noFill/>
        </p:spPr>
        <p:txBody>
          <a:bodyPr wrap="square" rtlCol="0">
            <a:spAutoFit/>
          </a:bodyPr>
          <a:lstStyle/>
          <a:p>
            <a:r>
              <a:rPr lang="en-US" b="1" i="1"/>
              <a:t>100% Electric</a:t>
            </a:r>
          </a:p>
        </p:txBody>
      </p:sp>
      <p:sp>
        <p:nvSpPr>
          <p:cNvPr id="11" name="TextBox 10">
            <a:extLst>
              <a:ext uri="{FF2B5EF4-FFF2-40B4-BE49-F238E27FC236}">
                <a16:creationId xmlns:a16="http://schemas.microsoft.com/office/drawing/2014/main" id="{007F36C5-1DAB-240E-65D3-576B07E542EA}"/>
              </a:ext>
            </a:extLst>
          </p:cNvPr>
          <p:cNvSpPr txBox="1"/>
          <p:nvPr/>
        </p:nvSpPr>
        <p:spPr>
          <a:xfrm>
            <a:off x="4777707" y="3477597"/>
            <a:ext cx="1763045" cy="307777"/>
          </a:xfrm>
          <a:prstGeom prst="rect">
            <a:avLst/>
          </a:prstGeom>
          <a:noFill/>
        </p:spPr>
        <p:txBody>
          <a:bodyPr wrap="square">
            <a:spAutoFit/>
          </a:bodyPr>
          <a:lstStyle/>
          <a:p>
            <a:r>
              <a:rPr lang="en-US" b="1" i="1"/>
              <a:t>Energy Efficient</a:t>
            </a:r>
          </a:p>
        </p:txBody>
      </p:sp>
      <p:pic>
        <p:nvPicPr>
          <p:cNvPr id="12" name="Picture 11">
            <a:extLst>
              <a:ext uri="{FF2B5EF4-FFF2-40B4-BE49-F238E27FC236}">
                <a16:creationId xmlns:a16="http://schemas.microsoft.com/office/drawing/2014/main" id="{91790002-B5C0-A908-8F4C-B72ABFAEC44F}"/>
              </a:ext>
            </a:extLst>
          </p:cNvPr>
          <p:cNvPicPr>
            <a:picLocks noChangeAspect="1"/>
          </p:cNvPicPr>
          <p:nvPr/>
        </p:nvPicPr>
        <p:blipFill>
          <a:blip r:embed="rId8"/>
          <a:srcRect l="37661" t="7373" r="37661" b="6933"/>
          <a:stretch/>
        </p:blipFill>
        <p:spPr>
          <a:xfrm rot="683057">
            <a:off x="4103285" y="3482555"/>
            <a:ext cx="176372" cy="367862"/>
          </a:xfrm>
          <a:prstGeom prst="rect">
            <a:avLst/>
          </a:prstGeom>
        </p:spPr>
      </p:pic>
      <p:pic>
        <p:nvPicPr>
          <p:cNvPr id="13" name="Picture 12">
            <a:extLst>
              <a:ext uri="{FF2B5EF4-FFF2-40B4-BE49-F238E27FC236}">
                <a16:creationId xmlns:a16="http://schemas.microsoft.com/office/drawing/2014/main" id="{2F9D780C-BD54-200B-20DD-4D5EF0AEBE73}"/>
              </a:ext>
            </a:extLst>
          </p:cNvPr>
          <p:cNvPicPr>
            <a:picLocks noChangeAspect="1"/>
          </p:cNvPicPr>
          <p:nvPr/>
        </p:nvPicPr>
        <p:blipFill>
          <a:blip r:embed="rId9"/>
          <a:srcRect l="29617" t="6808" r="29308" b="13533"/>
          <a:stretch/>
        </p:blipFill>
        <p:spPr>
          <a:xfrm>
            <a:off x="578069" y="4373345"/>
            <a:ext cx="901473" cy="1748269"/>
          </a:xfrm>
          <a:prstGeom prst="rect">
            <a:avLst/>
          </a:prstGeom>
        </p:spPr>
      </p:pic>
    </p:spTree>
    <p:extLst>
      <p:ext uri="{BB962C8B-B14F-4D97-AF65-F5344CB8AC3E}">
        <p14:creationId xmlns:p14="http://schemas.microsoft.com/office/powerpoint/2010/main" val="2925534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7">
          <a:extLst>
            <a:ext uri="{FF2B5EF4-FFF2-40B4-BE49-F238E27FC236}">
              <a16:creationId xmlns:a16="http://schemas.microsoft.com/office/drawing/2014/main" id="{3A50FDE4-ED6D-9797-5145-2BA94521B74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0E55A44-6CFB-7977-2F41-F36A73D5C8AF}"/>
              </a:ext>
            </a:extLst>
          </p:cNvPr>
          <p:cNvSpPr>
            <a:spLocks noGrp="1"/>
          </p:cNvSpPr>
          <p:nvPr>
            <p:ph type="body" idx="1"/>
          </p:nvPr>
        </p:nvSpPr>
        <p:spPr>
          <a:xfrm>
            <a:off x="136630" y="1034491"/>
            <a:ext cx="4540475" cy="5524611"/>
          </a:xfrm>
        </p:spPr>
        <p:txBody>
          <a:bodyPr>
            <a:normAutofit lnSpcReduction="10000"/>
          </a:bodyPr>
          <a:lstStyle/>
          <a:p>
            <a:pPr marL="139700" indent="0">
              <a:lnSpc>
                <a:spcPct val="115000"/>
              </a:lnSpc>
              <a:buSzPts val="1400"/>
              <a:buNone/>
            </a:pPr>
            <a:r>
              <a:rPr lang="en-US" sz="1600" dirty="0">
                <a:latin typeface="Lato"/>
                <a:ea typeface="Lato"/>
                <a:cs typeface="Lato"/>
              </a:rPr>
              <a:t>NZE requires the solar to produce at least as much energy as the home consumes over the course of a year.  Solar needed to achieve NZE for homes with Title 24 levels of energy efficiency and two EVs (22,000 miles of home EV charging per year):</a:t>
            </a:r>
          </a:p>
          <a:p>
            <a:pPr marL="425450" indent="-285750">
              <a:lnSpc>
                <a:spcPct val="115000"/>
              </a:lnSpc>
              <a:buSzPts val="1400"/>
            </a:pPr>
            <a:r>
              <a:rPr lang="en-US" sz="1600" dirty="0">
                <a:latin typeface="Lato"/>
                <a:ea typeface="Lato"/>
                <a:cs typeface="Lato"/>
              </a:rPr>
              <a:t>1,500sf home requires 9.8kW of solar </a:t>
            </a:r>
            <a:br>
              <a:rPr lang="en-US" sz="1600" dirty="0">
                <a:latin typeface="Lato"/>
                <a:ea typeface="Lato"/>
                <a:cs typeface="Lato"/>
              </a:rPr>
            </a:br>
            <a:r>
              <a:rPr lang="en-US" sz="1600" dirty="0">
                <a:latin typeface="Lato"/>
                <a:ea typeface="Lato"/>
                <a:cs typeface="Lato"/>
              </a:rPr>
              <a:t>(24 solar panels).</a:t>
            </a:r>
          </a:p>
          <a:p>
            <a:pPr marL="425450" indent="-285750">
              <a:lnSpc>
                <a:spcPct val="115000"/>
              </a:lnSpc>
              <a:buSzPts val="1400"/>
            </a:pPr>
            <a:r>
              <a:rPr lang="en-US" sz="1600" dirty="0">
                <a:latin typeface="Lato"/>
                <a:ea typeface="Lato"/>
                <a:cs typeface="Lato"/>
              </a:rPr>
              <a:t>2,500sf home requires 14.8kW of solar </a:t>
            </a:r>
            <a:br>
              <a:rPr lang="en-US" sz="1600" dirty="0">
                <a:latin typeface="Lato"/>
                <a:ea typeface="Lato"/>
                <a:cs typeface="Lato"/>
              </a:rPr>
            </a:br>
            <a:r>
              <a:rPr lang="en-US" sz="1600" dirty="0">
                <a:latin typeface="Lato"/>
                <a:ea typeface="Lato"/>
                <a:cs typeface="Lato"/>
              </a:rPr>
              <a:t>(36 solar panels).</a:t>
            </a:r>
          </a:p>
          <a:p>
            <a:pPr marL="139700" indent="0">
              <a:lnSpc>
                <a:spcPct val="114999"/>
              </a:lnSpc>
              <a:buSzPts val="1400"/>
              <a:buNone/>
            </a:pPr>
            <a:endParaRPr lang="en-US" sz="800" dirty="0">
              <a:ea typeface="Lato"/>
            </a:endParaRPr>
          </a:p>
          <a:p>
            <a:pPr marL="139700" indent="0">
              <a:lnSpc>
                <a:spcPct val="114999"/>
              </a:lnSpc>
              <a:buSzPts val="1400"/>
              <a:buNone/>
            </a:pPr>
            <a:r>
              <a:rPr lang="en-US" sz="1600" dirty="0">
                <a:ea typeface="Lato"/>
              </a:rPr>
              <a:t>California Energy Code Title 24 (Part 6) falls far short of NZE:</a:t>
            </a:r>
          </a:p>
          <a:p>
            <a:pPr marL="425450" indent="-285750">
              <a:lnSpc>
                <a:spcPct val="115000"/>
              </a:lnSpc>
              <a:buSzPts val="1400"/>
            </a:pPr>
            <a:r>
              <a:rPr lang="en-US" sz="1600" dirty="0">
                <a:latin typeface="Lato"/>
                <a:ea typeface="Lato"/>
                <a:cs typeface="Lato"/>
              </a:rPr>
              <a:t>1,500sf home only requires 2kW </a:t>
            </a:r>
            <a:br>
              <a:rPr lang="en-US" sz="1600" dirty="0">
                <a:latin typeface="Lato"/>
                <a:ea typeface="Lato"/>
                <a:cs typeface="Lato"/>
              </a:rPr>
            </a:br>
            <a:r>
              <a:rPr lang="en-US" sz="1600" dirty="0">
                <a:latin typeface="Lato"/>
                <a:ea typeface="Lato"/>
                <a:cs typeface="Lato"/>
              </a:rPr>
              <a:t>(5 solar panels)</a:t>
            </a:r>
          </a:p>
          <a:p>
            <a:pPr marL="425450" indent="-285750">
              <a:lnSpc>
                <a:spcPct val="115000"/>
              </a:lnSpc>
              <a:buSzPts val="1400"/>
            </a:pPr>
            <a:r>
              <a:rPr lang="en-US" sz="1600" dirty="0">
                <a:latin typeface="Lato"/>
                <a:ea typeface="Lato"/>
                <a:cs typeface="Lato"/>
              </a:rPr>
              <a:t>2,500sf home only requires 3kW of solar</a:t>
            </a:r>
            <a:br>
              <a:rPr lang="en-US" sz="1600" dirty="0">
                <a:latin typeface="Lato"/>
                <a:ea typeface="Lato"/>
                <a:cs typeface="Lato"/>
              </a:rPr>
            </a:br>
            <a:r>
              <a:rPr lang="en-US" sz="1600" dirty="0">
                <a:latin typeface="Lato"/>
                <a:ea typeface="Lato"/>
                <a:cs typeface="Lato"/>
              </a:rPr>
              <a:t>(7 solar panels).</a:t>
            </a:r>
            <a:endParaRPr lang="en-US" sz="1600" b="1" dirty="0">
              <a:solidFill>
                <a:schemeClr val="dk1"/>
              </a:solidFill>
              <a:latin typeface="Lato" panose="020F0502020204030203" pitchFamily="34" charset="0"/>
              <a:ea typeface="Lato" panose="020F0502020204030203" pitchFamily="34" charset="0"/>
              <a:cs typeface="Lato" panose="020F0502020204030203" pitchFamily="34" charset="0"/>
            </a:endParaRPr>
          </a:p>
          <a:p>
            <a:pPr marL="139700" indent="0">
              <a:lnSpc>
                <a:spcPct val="115000"/>
              </a:lnSpc>
              <a:buClr>
                <a:schemeClr val="dk1"/>
              </a:buClr>
              <a:buSzPts val="1400"/>
              <a:buNone/>
            </a:pPr>
            <a:endParaRPr lang="en-US" b="1" dirty="0">
              <a:latin typeface="Lato" panose="020F0502020204030203" pitchFamily="34" charset="0"/>
              <a:ea typeface="Lato" panose="020F0502020204030203" pitchFamily="34" charset="0"/>
              <a:cs typeface="Lato" panose="020F0502020204030203" pitchFamily="34" charset="0"/>
            </a:endParaRPr>
          </a:p>
          <a:p>
            <a:pPr marL="139700" indent="0">
              <a:lnSpc>
                <a:spcPct val="115000"/>
              </a:lnSpc>
              <a:buClr>
                <a:schemeClr val="dk1"/>
              </a:buClr>
              <a:buSzPts val="1400"/>
              <a:buNone/>
            </a:pPr>
            <a:endParaRPr lang="en-US" b="1" dirty="0">
              <a:latin typeface="Lato" panose="020F0502020204030203" pitchFamily="34" charset="0"/>
              <a:ea typeface="Lato" panose="020F0502020204030203" pitchFamily="34" charset="0"/>
              <a:cs typeface="Lato" panose="020F0502020204030203" pitchFamily="34" charset="0"/>
            </a:endParaRPr>
          </a:p>
        </p:txBody>
      </p:sp>
      <p:pic>
        <p:nvPicPr>
          <p:cNvPr id="3" name="Picture 2">
            <a:extLst>
              <a:ext uri="{FF2B5EF4-FFF2-40B4-BE49-F238E27FC236}">
                <a16:creationId xmlns:a16="http://schemas.microsoft.com/office/drawing/2014/main" id="{B6414155-DC9E-8678-0FAA-497E718D4902}"/>
              </a:ext>
            </a:extLst>
          </p:cNvPr>
          <p:cNvPicPr>
            <a:picLocks noChangeAspect="1"/>
          </p:cNvPicPr>
          <p:nvPr/>
        </p:nvPicPr>
        <p:blipFill>
          <a:blip r:embed="rId3"/>
          <a:stretch>
            <a:fillRect/>
          </a:stretch>
        </p:blipFill>
        <p:spPr>
          <a:xfrm>
            <a:off x="4570177" y="2112579"/>
            <a:ext cx="4517477" cy="3258900"/>
          </a:xfrm>
          <a:prstGeom prst="rect">
            <a:avLst/>
          </a:prstGeom>
        </p:spPr>
      </p:pic>
      <p:sp>
        <p:nvSpPr>
          <p:cNvPr id="10" name="Google Shape;259;g329e0a1a8e0_0_34">
            <a:extLst>
              <a:ext uri="{FF2B5EF4-FFF2-40B4-BE49-F238E27FC236}">
                <a16:creationId xmlns:a16="http://schemas.microsoft.com/office/drawing/2014/main" id="{A53BD084-35AE-CEF7-B6BC-4AFBC936F3A1}"/>
              </a:ext>
            </a:extLst>
          </p:cNvPr>
          <p:cNvSpPr txBox="1">
            <a:spLocks/>
          </p:cNvSpPr>
          <p:nvPr/>
        </p:nvSpPr>
        <p:spPr>
          <a:xfrm>
            <a:off x="0" y="0"/>
            <a:ext cx="7315200" cy="7620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1350"/>
              <a:buFont typeface="Arial"/>
              <a:buNone/>
              <a:defRPr sz="135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2400"/>
            </a:pPr>
            <a:r>
              <a:rPr lang="en-US" sz="2400" dirty="0">
                <a:latin typeface="Lato" panose="020F0502020204030203" pitchFamily="34" charset="0"/>
                <a:ea typeface="Lato" panose="020F0502020204030203" pitchFamily="34" charset="0"/>
                <a:cs typeface="Lato" panose="020F0502020204030203" pitchFamily="34" charset="0"/>
              </a:rPr>
              <a:t>Super Green: Net Zero Energy (NZE)</a:t>
            </a:r>
            <a:endParaRPr lang="en-US" sz="20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015708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D97FD-FF1A-B152-5BF3-9BBAB89B20B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2CDF4E5-66C4-CE9E-28CB-FE85A8694180}"/>
              </a:ext>
            </a:extLst>
          </p:cNvPr>
          <p:cNvSpPr>
            <a:spLocks noGrp="1"/>
          </p:cNvSpPr>
          <p:nvPr>
            <p:ph type="body" idx="1"/>
          </p:nvPr>
        </p:nvSpPr>
        <p:spPr>
          <a:xfrm>
            <a:off x="161248" y="4514741"/>
            <a:ext cx="8697001" cy="2038459"/>
          </a:xfrm>
        </p:spPr>
        <p:txBody>
          <a:bodyPr>
            <a:normAutofit fontScale="92500" lnSpcReduction="10000"/>
          </a:bodyPr>
          <a:lstStyle/>
          <a:p>
            <a:pPr algn="l">
              <a:buFont typeface="Arial" panose="020B0604020202020204" pitchFamily="34" charset="0"/>
              <a:buChar char="•"/>
            </a:pPr>
            <a:r>
              <a:rPr lang="en-US" sz="1200" b="0" i="0" dirty="0">
                <a:solidFill>
                  <a:srgbClr val="242424"/>
                </a:solidFill>
                <a:effectLst/>
                <a:latin typeface="Segoe UI"/>
              </a:rPr>
              <a:t>14,600 kWh per year is the estimated energy consumption for a typical 4-person household in a 1,500sf home.</a:t>
            </a:r>
          </a:p>
          <a:p>
            <a:pPr>
              <a:buFont typeface="Arial" panose="020B0604020202020204" pitchFamily="34" charset="0"/>
              <a:buChar char="•"/>
            </a:pPr>
            <a:r>
              <a:rPr lang="en-US" sz="1200" b="0" i="0" dirty="0">
                <a:solidFill>
                  <a:srgbClr val="242424"/>
                </a:solidFill>
                <a:effectLst/>
                <a:latin typeface="Segoe UI"/>
              </a:rPr>
              <a:t>A 9.8kW solar array (assuming 1,512kWh/kW-</a:t>
            </a:r>
            <a:r>
              <a:rPr lang="en-US" sz="1200" b="0" i="0" dirty="0" err="1">
                <a:solidFill>
                  <a:srgbClr val="242424"/>
                </a:solidFill>
                <a:effectLst/>
                <a:latin typeface="Segoe UI"/>
              </a:rPr>
              <a:t>yr</a:t>
            </a:r>
            <a:r>
              <a:rPr lang="en-US" sz="1200" b="0" i="0" dirty="0">
                <a:solidFill>
                  <a:srgbClr val="242424"/>
                </a:solidFill>
                <a:effectLst/>
                <a:latin typeface="Segoe UI"/>
              </a:rPr>
              <a:t>) is required to achieve Net Zero Energy (NZE), which includes charging two EVs</a:t>
            </a:r>
          </a:p>
          <a:p>
            <a:pPr>
              <a:buFont typeface="Arial" panose="020B0604020202020204" pitchFamily="34" charset="0"/>
              <a:buChar char="•"/>
            </a:pPr>
            <a:r>
              <a:rPr lang="en-US" sz="1200" b="0" i="0" dirty="0">
                <a:solidFill>
                  <a:srgbClr val="242424"/>
                </a:solidFill>
                <a:effectLst/>
                <a:latin typeface="Segoe UI"/>
              </a:rPr>
              <a:t>Note: an EV driving 12,000 miles per year will require 3,600kWh of energy per year to charge, which can be offset by</a:t>
            </a:r>
            <a:r>
              <a:rPr lang="en-US" sz="1200" i="0" dirty="0">
                <a:solidFill>
                  <a:srgbClr val="242424"/>
                </a:solidFill>
                <a:effectLst/>
                <a:latin typeface="Segoe UI"/>
              </a:rPr>
              <a:t> </a:t>
            </a:r>
            <a:r>
              <a:rPr lang="en-US" sz="1200" i="0" dirty="0">
                <a:solidFill>
                  <a:srgbClr val="00B050"/>
                </a:solidFill>
                <a:effectLst/>
                <a:latin typeface="Segoe UI"/>
              </a:rPr>
              <a:t>6 solar panels</a:t>
            </a:r>
            <a:r>
              <a:rPr lang="en-US" sz="1200" dirty="0">
                <a:solidFill>
                  <a:srgbClr val="00B050"/>
                </a:solidFill>
                <a:latin typeface="Segoe UI"/>
                <a:cs typeface="Segoe UI"/>
              </a:rPr>
              <a:t>. </a:t>
            </a:r>
            <a:r>
              <a:rPr lang="en-US" sz="1200" dirty="0">
                <a:solidFill>
                  <a:srgbClr val="000000"/>
                </a:solidFill>
                <a:latin typeface="Segoe UI"/>
                <a:cs typeface="Segoe UI"/>
              </a:rPr>
              <a:t>This model also assumes there is a second EV using 10,000kWh per year. </a:t>
            </a:r>
            <a:endParaRPr lang="en-US" sz="1200" i="0" dirty="0">
              <a:solidFill>
                <a:srgbClr val="000000"/>
              </a:solidFill>
              <a:effectLst/>
              <a:latin typeface="Segoe UI"/>
              <a:cs typeface="Segoe UI"/>
            </a:endParaRPr>
          </a:p>
          <a:p>
            <a:pPr algn="l">
              <a:buFont typeface="Arial" panose="020B0604020202020204" pitchFamily="34" charset="0"/>
              <a:buChar char="•"/>
            </a:pPr>
            <a:r>
              <a:rPr lang="en-US" sz="1200" b="0" i="0" dirty="0">
                <a:solidFill>
                  <a:srgbClr val="242424"/>
                </a:solidFill>
                <a:effectLst/>
                <a:latin typeface="Segoe UI"/>
              </a:rPr>
              <a:t>Assumes QCELL 410W solar panels, each with dimensions of 6.2 ft x 3.4 ft (21.1 sf per panel). </a:t>
            </a:r>
          </a:p>
          <a:p>
            <a:pPr algn="l">
              <a:buFont typeface="Arial" panose="020B0604020202020204" pitchFamily="34" charset="0"/>
              <a:buChar char="•"/>
            </a:pPr>
            <a:r>
              <a:rPr lang="en-US" sz="1200" b="0" i="0" dirty="0">
                <a:solidFill>
                  <a:srgbClr val="242424"/>
                </a:solidFill>
                <a:effectLst/>
                <a:latin typeface="Segoe UI"/>
              </a:rPr>
              <a:t>24 solar panels required to achieve NZE, requiring 507 sf for the solar layout, and producing 14,808 kWh per year.</a:t>
            </a:r>
          </a:p>
          <a:p>
            <a:pPr algn="l">
              <a:buFont typeface="Arial" panose="020B0604020202020204" pitchFamily="34" charset="0"/>
              <a:buChar char="•"/>
            </a:pPr>
            <a:r>
              <a:rPr lang="en-US" sz="1200" b="0" i="0" dirty="0">
                <a:solidFill>
                  <a:srgbClr val="242424"/>
                </a:solidFill>
                <a:effectLst/>
                <a:latin typeface="Segoe UI"/>
              </a:rPr>
              <a:t>Total roof area required is 700 sf, including setbacks of 3 feet on side edges, 1.5 feet from the ridge, and 0.5 feet from the bottom edge (the bottom setback is needed to ensure proper rain drainage into a gutter).</a:t>
            </a:r>
          </a:p>
          <a:p>
            <a:endParaRPr lang="en-US" sz="1200" dirty="0"/>
          </a:p>
          <a:p>
            <a:endParaRPr lang="en-US" sz="1200" dirty="0"/>
          </a:p>
        </p:txBody>
      </p:sp>
      <p:pic>
        <p:nvPicPr>
          <p:cNvPr id="5" name="Picture 4">
            <a:extLst>
              <a:ext uri="{FF2B5EF4-FFF2-40B4-BE49-F238E27FC236}">
                <a16:creationId xmlns:a16="http://schemas.microsoft.com/office/drawing/2014/main" id="{469E083C-FBC4-390C-A996-9DA3FD602A9B}"/>
              </a:ext>
            </a:extLst>
          </p:cNvPr>
          <p:cNvPicPr>
            <a:picLocks noChangeAspect="1"/>
          </p:cNvPicPr>
          <p:nvPr/>
        </p:nvPicPr>
        <p:blipFill>
          <a:blip r:embed="rId2"/>
          <a:stretch>
            <a:fillRect/>
          </a:stretch>
        </p:blipFill>
        <p:spPr>
          <a:xfrm>
            <a:off x="1142167" y="1625732"/>
            <a:ext cx="6720666" cy="2857606"/>
          </a:xfrm>
          <a:prstGeom prst="rect">
            <a:avLst/>
          </a:prstGeom>
        </p:spPr>
      </p:pic>
      <p:sp>
        <p:nvSpPr>
          <p:cNvPr id="6" name="Google Shape;259;g329e0a1a8e0_0_34">
            <a:extLst>
              <a:ext uri="{FF2B5EF4-FFF2-40B4-BE49-F238E27FC236}">
                <a16:creationId xmlns:a16="http://schemas.microsoft.com/office/drawing/2014/main" id="{9C3F9E6E-7F67-B25B-B7EC-5F0D76B77402}"/>
              </a:ext>
            </a:extLst>
          </p:cNvPr>
          <p:cNvSpPr txBox="1">
            <a:spLocks/>
          </p:cNvSpPr>
          <p:nvPr/>
        </p:nvSpPr>
        <p:spPr>
          <a:xfrm>
            <a:off x="0" y="0"/>
            <a:ext cx="7315200" cy="7620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1350"/>
              <a:buFont typeface="Arial"/>
              <a:buNone/>
              <a:defRPr sz="135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2400"/>
            </a:pPr>
            <a:r>
              <a:rPr lang="en-US" sz="2400" dirty="0">
                <a:latin typeface="Lato" panose="020F0502020204030203" pitchFamily="34" charset="0"/>
                <a:ea typeface="Lato" panose="020F0502020204030203" pitchFamily="34" charset="0"/>
                <a:cs typeface="Lato" panose="020F0502020204030203" pitchFamily="34" charset="0"/>
              </a:rPr>
              <a:t>Super Green: Solar to achieve 1,500sf NZE home</a:t>
            </a:r>
            <a:endParaRPr lang="en-US" sz="2000" dirty="0">
              <a:latin typeface="Lato" panose="020F0502020204030203" pitchFamily="34" charset="0"/>
              <a:ea typeface="Lato" panose="020F0502020204030203" pitchFamily="34" charset="0"/>
              <a:cs typeface="Lato" panose="020F0502020204030203" pitchFamily="34" charset="0"/>
            </a:endParaRPr>
          </a:p>
        </p:txBody>
      </p:sp>
      <p:sp>
        <p:nvSpPr>
          <p:cNvPr id="7" name="Google Shape;259;g329e0a1a8e0_0_34">
            <a:extLst>
              <a:ext uri="{FF2B5EF4-FFF2-40B4-BE49-F238E27FC236}">
                <a16:creationId xmlns:a16="http://schemas.microsoft.com/office/drawing/2014/main" id="{344E9575-DAE6-3D55-BB29-4FB2F8F92CE3}"/>
              </a:ext>
            </a:extLst>
          </p:cNvPr>
          <p:cNvSpPr txBox="1">
            <a:spLocks/>
          </p:cNvSpPr>
          <p:nvPr/>
        </p:nvSpPr>
        <p:spPr>
          <a:xfrm>
            <a:off x="641130" y="863732"/>
            <a:ext cx="7718666" cy="762000"/>
          </a:xfrm>
          <a:prstGeom prst="rect">
            <a:avLst/>
          </a:prstGeom>
          <a:noFill/>
          <a:ln>
            <a:noFill/>
          </a:ln>
        </p:spPr>
        <p:txBody>
          <a:bodyPr spcFirstLastPara="1" wrap="square" lIns="91425" tIns="45700" rIns="91425" bIns="45700" anchor="ctr" anchorCtr="0">
            <a:normAutofit fontScale="850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1350"/>
              <a:buFont typeface="Arial"/>
              <a:buNone/>
              <a:defRPr sz="135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SzPts val="2400"/>
            </a:pPr>
            <a:r>
              <a:rPr lang="en-US" sz="2400" dirty="0">
                <a:solidFill>
                  <a:schemeClr val="tx1"/>
                </a:solidFill>
                <a:latin typeface="Lato"/>
                <a:ea typeface="Lato"/>
                <a:cs typeface="Lato"/>
              </a:rPr>
              <a:t>Total single roof area required to achieve NZE for a 1,500 sf house is 700 sf, to accommodate 507 sf of solar (9.8 kW) plus setbacks</a:t>
            </a:r>
            <a:endParaRPr lang="en-US" sz="2000" dirty="0">
              <a:solidFill>
                <a:schemeClr val="tx1"/>
              </a:solidFill>
              <a:latin typeface="Lato" panose="020F0502020204030203" pitchFamily="34" charset="0"/>
              <a:ea typeface="Lato" panose="020F0502020204030203" pitchFamily="34" charset="0"/>
              <a:cs typeface="Lato" panose="020F0502020204030203" pitchFamily="34" charset="0"/>
            </a:endParaRPr>
          </a:p>
        </p:txBody>
      </p:sp>
      <p:sp>
        <p:nvSpPr>
          <p:cNvPr id="19" name="TextBox 18">
            <a:extLst>
              <a:ext uri="{FF2B5EF4-FFF2-40B4-BE49-F238E27FC236}">
                <a16:creationId xmlns:a16="http://schemas.microsoft.com/office/drawing/2014/main" id="{13C5E22C-8522-02ED-08BF-364AACC8116D}"/>
              </a:ext>
            </a:extLst>
          </p:cNvPr>
          <p:cNvSpPr txBox="1"/>
          <p:nvPr/>
        </p:nvSpPr>
        <p:spPr>
          <a:xfrm>
            <a:off x="2480442" y="4451934"/>
            <a:ext cx="4649488" cy="62807"/>
          </a:xfrm>
          <a:prstGeom prst="rect">
            <a:avLst/>
          </a:prstGeom>
          <a:noFill/>
        </p:spPr>
        <p:txBody>
          <a:bodyPr wrap="square">
            <a:spAutoFit/>
          </a:bodyPr>
          <a:lstStyle/>
          <a:p>
            <a:endParaRPr lang="en-US"/>
          </a:p>
        </p:txBody>
      </p:sp>
      <p:sp>
        <p:nvSpPr>
          <p:cNvPr id="2" name="TextBox 1">
            <a:extLst>
              <a:ext uri="{FF2B5EF4-FFF2-40B4-BE49-F238E27FC236}">
                <a16:creationId xmlns:a16="http://schemas.microsoft.com/office/drawing/2014/main" id="{D494FC98-FC6A-3962-2953-466EC0C41FF4}"/>
              </a:ext>
            </a:extLst>
          </p:cNvPr>
          <p:cNvSpPr txBox="1"/>
          <p:nvPr/>
        </p:nvSpPr>
        <p:spPr>
          <a:xfrm>
            <a:off x="2978706" y="2608956"/>
            <a:ext cx="134104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chemeClr val="bg1"/>
                </a:solidFill>
              </a:rPr>
              <a:t>South-facing rooftop at a 30° pitch is ideal</a:t>
            </a:r>
          </a:p>
        </p:txBody>
      </p:sp>
      <p:sp>
        <p:nvSpPr>
          <p:cNvPr id="4" name="TextBox 3">
            <a:extLst>
              <a:ext uri="{FF2B5EF4-FFF2-40B4-BE49-F238E27FC236}">
                <a16:creationId xmlns:a16="http://schemas.microsoft.com/office/drawing/2014/main" id="{DC252576-F5A8-2ED5-9013-D5AC95C7DAE7}"/>
              </a:ext>
            </a:extLst>
          </p:cNvPr>
          <p:cNvSpPr txBox="1"/>
          <p:nvPr/>
        </p:nvSpPr>
        <p:spPr>
          <a:xfrm>
            <a:off x="5527060" y="2825721"/>
            <a:ext cx="143078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chemeClr val="bg1"/>
                </a:solidFill>
              </a:rPr>
              <a:t>6 solar panels needed to NZE one EV, assuming 12,000 miles of home charging per year</a:t>
            </a:r>
          </a:p>
        </p:txBody>
      </p:sp>
    </p:spTree>
    <p:extLst>
      <p:ext uri="{BB962C8B-B14F-4D97-AF65-F5344CB8AC3E}">
        <p14:creationId xmlns:p14="http://schemas.microsoft.com/office/powerpoint/2010/main" val="3157245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8D759-88DE-32E7-D520-610179B675F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ED72AEA-2AF5-B618-7ECD-8734F5161F93}"/>
              </a:ext>
            </a:extLst>
          </p:cNvPr>
          <p:cNvSpPr>
            <a:spLocks noGrp="1"/>
          </p:cNvSpPr>
          <p:nvPr>
            <p:ph type="body" idx="1"/>
          </p:nvPr>
        </p:nvSpPr>
        <p:spPr>
          <a:xfrm>
            <a:off x="161248" y="4514741"/>
            <a:ext cx="8697001" cy="2038459"/>
          </a:xfrm>
        </p:spPr>
        <p:txBody>
          <a:bodyPr>
            <a:normAutofit fontScale="92500" lnSpcReduction="10000"/>
          </a:bodyPr>
          <a:lstStyle/>
          <a:p>
            <a:pPr algn="l">
              <a:buFont typeface="Arial" panose="020B0604020202020204" pitchFamily="34" charset="0"/>
              <a:buChar char="•"/>
            </a:pPr>
            <a:r>
              <a:rPr lang="en-US" sz="1200" b="0" i="0">
                <a:solidFill>
                  <a:srgbClr val="242424"/>
                </a:solidFill>
                <a:effectLst/>
                <a:latin typeface="Segoe UI"/>
              </a:rPr>
              <a:t>21,221 kWh per year is the estimated energy consumption for a typical 2,500sf 4-person household</a:t>
            </a:r>
          </a:p>
          <a:p>
            <a:pPr>
              <a:buFont typeface="Arial" panose="020B0604020202020204" pitchFamily="34" charset="0"/>
              <a:buChar char="•"/>
            </a:pPr>
            <a:r>
              <a:rPr lang="en-US" sz="1200" b="0" i="0">
                <a:solidFill>
                  <a:srgbClr val="242424"/>
                </a:solidFill>
                <a:effectLst/>
                <a:latin typeface="Segoe UI"/>
              </a:rPr>
              <a:t>A 14.8kW solar array (assuming 1,512kWh/kW-yr) is required to achieve Net Zero Energy (NZE), which includes charging two EVs</a:t>
            </a:r>
          </a:p>
          <a:p>
            <a:pPr>
              <a:buFont typeface="Arial" panose="020B0604020202020204" pitchFamily="34" charset="0"/>
              <a:buChar char="•"/>
            </a:pPr>
            <a:r>
              <a:rPr lang="en-US" sz="1200" b="0" i="0">
                <a:solidFill>
                  <a:srgbClr val="242424"/>
                </a:solidFill>
                <a:effectLst/>
                <a:latin typeface="Segoe UI"/>
              </a:rPr>
              <a:t>Note: an EV driving 12,000 miles per year will require 3,600kWh of energy per year to charge, which can be offset by </a:t>
            </a:r>
            <a:r>
              <a:rPr lang="en-US" sz="1200" b="0" i="0">
                <a:solidFill>
                  <a:srgbClr val="00B050"/>
                </a:solidFill>
                <a:effectLst/>
                <a:latin typeface="Segoe UI"/>
              </a:rPr>
              <a:t>6 solar panels</a:t>
            </a:r>
            <a:r>
              <a:rPr lang="en-US" sz="1200">
                <a:solidFill>
                  <a:srgbClr val="00B050"/>
                </a:solidFill>
                <a:latin typeface="Segoe UI"/>
                <a:cs typeface="Segoe UI"/>
              </a:rPr>
              <a:t>. </a:t>
            </a:r>
            <a:r>
              <a:rPr lang="en-US" sz="1200">
                <a:solidFill>
                  <a:srgbClr val="000000"/>
                </a:solidFill>
                <a:latin typeface="Segoe UI"/>
                <a:cs typeface="Segoe UI"/>
              </a:rPr>
              <a:t>This model also assumes there is a second EV using 10,000kWh per year. </a:t>
            </a:r>
            <a:endParaRPr lang="en-US" sz="1200" b="0" i="0">
              <a:solidFill>
                <a:srgbClr val="000000"/>
              </a:solidFill>
              <a:effectLst/>
              <a:latin typeface="Segoe UI" panose="020B0502040204020203" pitchFamily="34" charset="0"/>
              <a:cs typeface="Segoe UI"/>
            </a:endParaRPr>
          </a:p>
          <a:p>
            <a:pPr algn="l">
              <a:buFont typeface="Arial" panose="020B0604020202020204" pitchFamily="34" charset="0"/>
              <a:buChar char="•"/>
            </a:pPr>
            <a:r>
              <a:rPr lang="en-US" sz="1200" b="0" i="0">
                <a:solidFill>
                  <a:srgbClr val="242424"/>
                </a:solidFill>
                <a:effectLst/>
                <a:latin typeface="Segoe UI"/>
              </a:rPr>
              <a:t>Assumes QCELL 410W solar panels, each with dimensions of 6.2 ft x 3.4 ft = 21.1 square feet </a:t>
            </a:r>
          </a:p>
          <a:p>
            <a:pPr>
              <a:buFont typeface="Arial" panose="020B0604020202020204" pitchFamily="34" charset="0"/>
              <a:buChar char="•"/>
            </a:pPr>
            <a:r>
              <a:rPr lang="en-US" sz="1200" b="0" i="0">
                <a:solidFill>
                  <a:srgbClr val="242424"/>
                </a:solidFill>
                <a:effectLst/>
                <a:latin typeface="Segoe UI"/>
              </a:rPr>
              <a:t>36 solar panel required to achieve NZE, requiring 760 sf for the solar layout, and producing 22,223 kWh per year.</a:t>
            </a:r>
          </a:p>
          <a:p>
            <a:pPr algn="l">
              <a:buFont typeface="Arial" panose="020B0604020202020204" pitchFamily="34" charset="0"/>
              <a:buChar char="•"/>
            </a:pPr>
            <a:r>
              <a:rPr lang="en-US" sz="1200" b="0" i="0">
                <a:solidFill>
                  <a:srgbClr val="242424"/>
                </a:solidFill>
                <a:effectLst/>
                <a:latin typeface="Segoe UI"/>
              </a:rPr>
              <a:t>Total roof area required is 1,000 sf, including setbacks of 3 feet on side edges, 1.5 feet from the ridge, and 0.5 feet from the bottom edge (the bottom setback is needed to ensure proper rain drainage into a gutter).</a:t>
            </a:r>
          </a:p>
          <a:p>
            <a:endParaRPr lang="en-US" sz="1200"/>
          </a:p>
          <a:p>
            <a:endParaRPr lang="en-US" sz="1200"/>
          </a:p>
        </p:txBody>
      </p:sp>
      <p:sp>
        <p:nvSpPr>
          <p:cNvPr id="6" name="Google Shape;259;g329e0a1a8e0_0_34">
            <a:extLst>
              <a:ext uri="{FF2B5EF4-FFF2-40B4-BE49-F238E27FC236}">
                <a16:creationId xmlns:a16="http://schemas.microsoft.com/office/drawing/2014/main" id="{980970D7-C411-5116-E6CB-F740F96EF90F}"/>
              </a:ext>
            </a:extLst>
          </p:cNvPr>
          <p:cNvSpPr txBox="1">
            <a:spLocks/>
          </p:cNvSpPr>
          <p:nvPr/>
        </p:nvSpPr>
        <p:spPr>
          <a:xfrm>
            <a:off x="0" y="0"/>
            <a:ext cx="7315200" cy="7620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1350"/>
              <a:buFont typeface="Arial"/>
              <a:buNone/>
              <a:defRPr sz="135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2400"/>
            </a:pPr>
            <a:r>
              <a:rPr lang="en-US" sz="2400" dirty="0">
                <a:latin typeface="Lato" panose="020F0502020204030203" pitchFamily="34" charset="0"/>
                <a:ea typeface="Lato" panose="020F0502020204030203" pitchFamily="34" charset="0"/>
                <a:cs typeface="Lato" panose="020F0502020204030203" pitchFamily="34" charset="0"/>
              </a:rPr>
              <a:t>Super Green: Solar to achieve 2,500sf NZE home</a:t>
            </a:r>
            <a:endParaRPr lang="en-US" sz="2000" dirty="0">
              <a:latin typeface="Lato" panose="020F0502020204030203" pitchFamily="34" charset="0"/>
              <a:ea typeface="Lato" panose="020F0502020204030203" pitchFamily="34" charset="0"/>
              <a:cs typeface="Lato" panose="020F0502020204030203" pitchFamily="34" charset="0"/>
            </a:endParaRPr>
          </a:p>
        </p:txBody>
      </p:sp>
      <p:pic>
        <p:nvPicPr>
          <p:cNvPr id="11" name="Picture 10">
            <a:extLst>
              <a:ext uri="{FF2B5EF4-FFF2-40B4-BE49-F238E27FC236}">
                <a16:creationId xmlns:a16="http://schemas.microsoft.com/office/drawing/2014/main" id="{649C5E67-BDD4-4461-329B-930679E58077}"/>
              </a:ext>
            </a:extLst>
          </p:cNvPr>
          <p:cNvPicPr>
            <a:picLocks noChangeAspect="1"/>
          </p:cNvPicPr>
          <p:nvPr/>
        </p:nvPicPr>
        <p:blipFill>
          <a:blip r:embed="rId2"/>
          <a:stretch>
            <a:fillRect/>
          </a:stretch>
        </p:blipFill>
        <p:spPr>
          <a:xfrm>
            <a:off x="1780669" y="1586681"/>
            <a:ext cx="5248782" cy="2928060"/>
          </a:xfrm>
          <a:prstGeom prst="rect">
            <a:avLst/>
          </a:prstGeom>
        </p:spPr>
      </p:pic>
      <p:sp>
        <p:nvSpPr>
          <p:cNvPr id="2" name="TextBox 1">
            <a:extLst>
              <a:ext uri="{FF2B5EF4-FFF2-40B4-BE49-F238E27FC236}">
                <a16:creationId xmlns:a16="http://schemas.microsoft.com/office/drawing/2014/main" id="{ADFC20C5-F6EA-26D8-F9A1-BF196F5BACC0}"/>
              </a:ext>
            </a:extLst>
          </p:cNvPr>
          <p:cNvSpPr txBox="1"/>
          <p:nvPr/>
        </p:nvSpPr>
        <p:spPr>
          <a:xfrm>
            <a:off x="2978706" y="2608956"/>
            <a:ext cx="134104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chemeClr val="bg1"/>
                </a:solidFill>
              </a:rPr>
              <a:t>South-facing rooftop at a 30° pitch is ideal</a:t>
            </a:r>
          </a:p>
        </p:txBody>
      </p:sp>
      <p:sp>
        <p:nvSpPr>
          <p:cNvPr id="8" name="TextBox 7">
            <a:extLst>
              <a:ext uri="{FF2B5EF4-FFF2-40B4-BE49-F238E27FC236}">
                <a16:creationId xmlns:a16="http://schemas.microsoft.com/office/drawing/2014/main" id="{F0A357CD-83F7-EA2F-353F-1D5277BBC4B7}"/>
              </a:ext>
            </a:extLst>
          </p:cNvPr>
          <p:cNvSpPr txBox="1"/>
          <p:nvPr/>
        </p:nvSpPr>
        <p:spPr>
          <a:xfrm>
            <a:off x="5139699" y="3037244"/>
            <a:ext cx="143078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chemeClr val="bg1"/>
                </a:solidFill>
              </a:rPr>
              <a:t>6 solar panels needed to NZE one EV, assuming 12,000 miles of home charging per year</a:t>
            </a:r>
          </a:p>
        </p:txBody>
      </p:sp>
      <p:sp>
        <p:nvSpPr>
          <p:cNvPr id="9" name="Google Shape;259;g329e0a1a8e0_0_34">
            <a:extLst>
              <a:ext uri="{FF2B5EF4-FFF2-40B4-BE49-F238E27FC236}">
                <a16:creationId xmlns:a16="http://schemas.microsoft.com/office/drawing/2014/main" id="{2C9C365E-3795-4EE1-02A3-C375E90E5EAA}"/>
              </a:ext>
            </a:extLst>
          </p:cNvPr>
          <p:cNvSpPr txBox="1">
            <a:spLocks/>
          </p:cNvSpPr>
          <p:nvPr/>
        </p:nvSpPr>
        <p:spPr>
          <a:xfrm>
            <a:off x="641130" y="863732"/>
            <a:ext cx="7777656" cy="762000"/>
          </a:xfrm>
          <a:prstGeom prst="rect">
            <a:avLst/>
          </a:prstGeom>
          <a:noFill/>
          <a:ln>
            <a:noFill/>
          </a:ln>
        </p:spPr>
        <p:txBody>
          <a:bodyPr spcFirstLastPara="1" wrap="square" lIns="91425" tIns="45700" rIns="91425" bIns="45700" anchor="ctr" anchorCtr="0">
            <a:normAutofit fontScale="850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1350"/>
              <a:buFont typeface="Arial"/>
              <a:buNone/>
              <a:defRPr sz="135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SzPts val="2400"/>
            </a:pPr>
            <a:r>
              <a:rPr lang="en-US" sz="2400" dirty="0">
                <a:solidFill>
                  <a:schemeClr val="tx1"/>
                </a:solidFill>
                <a:latin typeface="Lato"/>
                <a:ea typeface="Lato"/>
                <a:cs typeface="Lato"/>
              </a:rPr>
              <a:t>Total single roof area required to achieve NZE for a 2,500 sf house is 1,000 sf, to accommodate 760 sf of solar (14.8 kW) plus setbacks</a:t>
            </a:r>
            <a:endParaRPr lang="en-US" sz="2000" dirty="0">
              <a:solidFill>
                <a:schemeClr val="tx1"/>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512276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ED8AA1-9714-6792-153B-F810DCB2F783}"/>
              </a:ext>
            </a:extLst>
          </p:cNvPr>
          <p:cNvPicPr>
            <a:picLocks noChangeAspect="1"/>
          </p:cNvPicPr>
          <p:nvPr/>
        </p:nvPicPr>
        <p:blipFill>
          <a:blip r:embed="rId2"/>
          <a:stretch>
            <a:fillRect/>
          </a:stretch>
        </p:blipFill>
        <p:spPr>
          <a:xfrm>
            <a:off x="1028880" y="768921"/>
            <a:ext cx="7086240" cy="5665218"/>
          </a:xfrm>
          <a:prstGeom prst="rect">
            <a:avLst/>
          </a:prstGeom>
        </p:spPr>
      </p:pic>
      <p:sp>
        <p:nvSpPr>
          <p:cNvPr id="5" name="Google Shape;115;p2">
            <a:extLst>
              <a:ext uri="{FF2B5EF4-FFF2-40B4-BE49-F238E27FC236}">
                <a16:creationId xmlns:a16="http://schemas.microsoft.com/office/drawing/2014/main" id="{57E1700E-885F-8EDE-4082-F585A67BFE29}"/>
              </a:ext>
            </a:extLst>
          </p:cNvPr>
          <p:cNvSpPr txBox="1"/>
          <p:nvPr/>
        </p:nvSpPr>
        <p:spPr>
          <a:xfrm>
            <a:off x="0" y="0"/>
            <a:ext cx="7315200" cy="762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200" b="1" dirty="0">
                <a:solidFill>
                  <a:schemeClr val="lt1"/>
                </a:solidFill>
              </a:rPr>
              <a:t>Solar should be as close to south-facing as possible</a:t>
            </a:r>
            <a:endParaRPr sz="22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460273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idx="4294967295"/>
          </p:nvPr>
        </p:nvSpPr>
        <p:spPr>
          <a:xfrm>
            <a:off x="0" y="0"/>
            <a:ext cx="7315200" cy="762000"/>
          </a:xfrm>
        </p:spPr>
        <p:txBody>
          <a:bodyPr/>
          <a:lstStyle/>
          <a:p>
            <a:pPr algn="l"/>
            <a:r>
              <a:rPr lang="en-US" sz="2400" b="1" dirty="0">
                <a:solidFill>
                  <a:schemeClr val="bg1"/>
                </a:solidFill>
                <a:latin typeface="Arial" charset="0"/>
                <a:cs typeface="Arial" charset="0"/>
              </a:rPr>
              <a:t>Value-of-Resilience (VOR) details</a:t>
            </a:r>
          </a:p>
        </p:txBody>
      </p:sp>
      <p:sp>
        <p:nvSpPr>
          <p:cNvPr id="34819" name="TextBox 2"/>
          <p:cNvSpPr txBox="1">
            <a:spLocks noChangeArrowheads="1"/>
          </p:cNvSpPr>
          <p:nvPr/>
        </p:nvSpPr>
        <p:spPr bwMode="auto">
          <a:xfrm>
            <a:off x="1928813" y="2947988"/>
            <a:ext cx="184150" cy="369887"/>
          </a:xfrm>
          <a:prstGeom prst="rect">
            <a:avLst/>
          </a:prstGeom>
          <a:noFill/>
          <a:ln w="9525">
            <a:noFill/>
            <a:miter lim="800000"/>
            <a:headEnd/>
            <a:tailEnd/>
          </a:ln>
        </p:spPr>
        <p:txBody>
          <a:bodyPr wrap="none">
            <a:spAutoFit/>
          </a:bodyPr>
          <a:lstStyle/>
          <a:p>
            <a:endParaRPr lang="en-US">
              <a:latin typeface="Calibri" pitchFamily="34" charset="0"/>
            </a:endParaRPr>
          </a:p>
        </p:txBody>
      </p:sp>
      <p:sp>
        <p:nvSpPr>
          <p:cNvPr id="2" name="TextBox 1"/>
          <p:cNvSpPr txBox="1"/>
          <p:nvPr/>
        </p:nvSpPr>
        <p:spPr>
          <a:xfrm>
            <a:off x="927100" y="822208"/>
            <a:ext cx="7315200" cy="5201424"/>
          </a:xfrm>
          <a:prstGeom prst="rect">
            <a:avLst/>
          </a:prstGeom>
          <a:noFill/>
        </p:spPr>
        <p:txBody>
          <a:bodyPr wrap="square" rtlCol="0">
            <a:spAutoFit/>
          </a:bodyPr>
          <a:lstStyle/>
          <a:p>
            <a:pPr algn="ctr">
              <a:defRPr/>
            </a:pPr>
            <a:r>
              <a:rPr lang="en-US" sz="2800" b="1" u="sng" dirty="0">
                <a:latin typeface="Arial"/>
                <a:cs typeface="Arial"/>
              </a:rPr>
              <a:t> VOR123</a:t>
            </a:r>
          </a:p>
          <a:p>
            <a:pPr algn="ctr">
              <a:defRPr/>
            </a:pPr>
            <a:endParaRPr lang="en-US" sz="1200" dirty="0">
              <a:latin typeface="Arial"/>
              <a:cs typeface="Arial"/>
            </a:endParaRPr>
          </a:p>
          <a:p>
            <a:pPr algn="ctr">
              <a:defRPr/>
            </a:pPr>
            <a:r>
              <a:rPr lang="en-US" sz="2000" dirty="0">
                <a:latin typeface="Arial"/>
                <a:cs typeface="Arial"/>
              </a:rPr>
              <a:t>VOR123 is the value-of-resilience (VOR) from Solar Microgrids methodology that the Clean Coalition has developed to normalize VOR across all types of facilities &amp; geographies.  The VOR normalization is founded in tiering loads into three categories: Tier 1 (critical), Tier 2 (priority), and Tier 3 (discretionary).  Since each Tier has its own resilience requirement and VOR, this methodology is called VOR123.</a:t>
            </a:r>
          </a:p>
          <a:p>
            <a:pPr algn="ctr">
              <a:defRPr/>
            </a:pPr>
            <a:endParaRPr lang="en-US" sz="2800" dirty="0">
              <a:latin typeface="Arial"/>
              <a:cs typeface="Arial"/>
            </a:endParaRPr>
          </a:p>
          <a:p>
            <a:pPr algn="ctr">
              <a:defRPr/>
            </a:pPr>
            <a:r>
              <a:rPr lang="en-US" sz="2800" b="1" u="sng" dirty="0">
                <a:latin typeface="Arial"/>
                <a:cs typeface="Arial"/>
              </a:rPr>
              <a:t> VOR123 webinar</a:t>
            </a:r>
          </a:p>
          <a:p>
            <a:pPr algn="ctr">
              <a:defRPr/>
            </a:pPr>
            <a:endParaRPr lang="en-US" sz="1200" dirty="0">
              <a:latin typeface="Arial"/>
              <a:cs typeface="Arial"/>
            </a:endParaRPr>
          </a:p>
          <a:p>
            <a:pPr algn="ctr">
              <a:defRPr/>
            </a:pPr>
            <a:r>
              <a:rPr lang="en-US" sz="2800" dirty="0">
                <a:latin typeface="Arial"/>
                <a:cs typeface="Arial"/>
                <a:hlinkClick r:id="rId3"/>
              </a:rPr>
              <a:t>https://clean-coalition.org/news/webinar-valuing-resilience-solar-microgrids-thursday-5-nov-2020/</a:t>
            </a:r>
            <a:r>
              <a:rPr lang="en-US" sz="2800" dirty="0">
                <a:latin typeface="Arial"/>
                <a:cs typeface="Arial"/>
              </a:rPr>
              <a:t> </a:t>
            </a:r>
          </a:p>
        </p:txBody>
      </p:sp>
    </p:spTree>
    <p:extLst>
      <p:ext uri="{BB962C8B-B14F-4D97-AF65-F5344CB8AC3E}">
        <p14:creationId xmlns:p14="http://schemas.microsoft.com/office/powerpoint/2010/main" val="2616607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5">
            <a:extLst>
              <a:ext uri="{FF2B5EF4-FFF2-40B4-BE49-F238E27FC236}">
                <a16:creationId xmlns:a16="http://schemas.microsoft.com/office/drawing/2014/main" id="{3BE37468-1C6D-594F-AB9D-6AD5D6900B08}"/>
              </a:ext>
            </a:extLst>
          </p:cNvPr>
          <p:cNvGraphicFramePr/>
          <p:nvPr/>
        </p:nvGraphicFramePr>
        <p:xfrm>
          <a:off x="1637093" y="990860"/>
          <a:ext cx="6262972" cy="4183695"/>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F8AE3DE4-56F7-CF4D-8651-14E79B4CE34F}"/>
              </a:ext>
            </a:extLst>
          </p:cNvPr>
          <p:cNvSpPr txBox="1"/>
          <p:nvPr/>
        </p:nvSpPr>
        <p:spPr>
          <a:xfrm>
            <a:off x="1242361" y="1886251"/>
            <a:ext cx="369332" cy="2176509"/>
          </a:xfrm>
          <a:prstGeom prst="rect">
            <a:avLst/>
          </a:prstGeom>
          <a:noFill/>
        </p:spPr>
        <p:txBody>
          <a:bodyPr vert="vert270">
            <a:spAutoFit/>
          </a:bodyPr>
          <a:lstStyle/>
          <a:p>
            <a:pPr algn="ctr">
              <a:defRPr/>
            </a:pPr>
            <a:r>
              <a:rPr lang="en-US" sz="1200" b="1" dirty="0">
                <a:latin typeface="Arial" panose="020B0604020202020204" pitchFamily="34" charset="0"/>
                <a:cs typeface="Arial" panose="020B0604020202020204" pitchFamily="34" charset="0"/>
              </a:rPr>
              <a:t>Percentage of total load</a:t>
            </a:r>
          </a:p>
        </p:txBody>
      </p:sp>
      <p:sp>
        <p:nvSpPr>
          <p:cNvPr id="15364" name="TextBox 12">
            <a:extLst>
              <a:ext uri="{FF2B5EF4-FFF2-40B4-BE49-F238E27FC236}">
                <a16:creationId xmlns:a16="http://schemas.microsoft.com/office/drawing/2014/main" id="{E7630293-D15E-C24B-8F89-D4EB84555590}"/>
              </a:ext>
            </a:extLst>
          </p:cNvPr>
          <p:cNvSpPr txBox="1">
            <a:spLocks noChangeArrowheads="1"/>
          </p:cNvSpPr>
          <p:nvPr/>
        </p:nvSpPr>
        <p:spPr bwMode="auto">
          <a:xfrm>
            <a:off x="3808409" y="5174555"/>
            <a:ext cx="18002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US" altLang="en-US" sz="1200" b="1">
                <a:latin typeface="Arial" panose="020B0604020202020204" pitchFamily="34" charset="0"/>
                <a:cs typeface="Arial" panose="020B0604020202020204" pitchFamily="34" charset="0"/>
              </a:rPr>
              <a:t>Percentage of time</a:t>
            </a:r>
          </a:p>
        </p:txBody>
      </p:sp>
      <p:sp>
        <p:nvSpPr>
          <p:cNvPr id="2" name="Rectangle 1">
            <a:extLst>
              <a:ext uri="{FF2B5EF4-FFF2-40B4-BE49-F238E27FC236}">
                <a16:creationId xmlns:a16="http://schemas.microsoft.com/office/drawing/2014/main" id="{B9E1267F-BE3A-EE4A-ABD7-840D89726B9A}"/>
              </a:ext>
            </a:extLst>
          </p:cNvPr>
          <p:cNvSpPr/>
          <p:nvPr/>
        </p:nvSpPr>
        <p:spPr>
          <a:xfrm>
            <a:off x="2085972" y="1145480"/>
            <a:ext cx="5573712" cy="2630487"/>
          </a:xfrm>
          <a:prstGeom prst="rect">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BB0DFF8D-E9CE-7C4F-8F15-5D9A9725133A}"/>
              </a:ext>
            </a:extLst>
          </p:cNvPr>
          <p:cNvSpPr/>
          <p:nvPr/>
        </p:nvSpPr>
        <p:spPr>
          <a:xfrm>
            <a:off x="2084384" y="3736280"/>
            <a:ext cx="5573713" cy="679450"/>
          </a:xfrm>
          <a:prstGeom prst="rect">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83E00CF6-1A4B-7141-82E2-DBAF4A2968F3}"/>
              </a:ext>
            </a:extLst>
          </p:cNvPr>
          <p:cNvSpPr/>
          <p:nvPr/>
        </p:nvSpPr>
        <p:spPr>
          <a:xfrm flipV="1">
            <a:off x="2082797" y="1159767"/>
            <a:ext cx="1422400" cy="2752725"/>
          </a:xfrm>
          <a:prstGeom prst="rect">
            <a:avLst/>
          </a:prstGeom>
          <a:solidFill>
            <a:srgbClr val="1E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Right Triangle 20">
            <a:extLst>
              <a:ext uri="{FF2B5EF4-FFF2-40B4-BE49-F238E27FC236}">
                <a16:creationId xmlns:a16="http://schemas.microsoft.com/office/drawing/2014/main" id="{729349CC-2038-5B45-B055-A173F8E04231}"/>
              </a:ext>
            </a:extLst>
          </p:cNvPr>
          <p:cNvSpPr/>
          <p:nvPr/>
        </p:nvSpPr>
        <p:spPr>
          <a:xfrm>
            <a:off x="3498847" y="1145480"/>
            <a:ext cx="2463800" cy="2767012"/>
          </a:xfrm>
          <a:prstGeom prst="rtTriangle">
            <a:avLst/>
          </a:prstGeom>
          <a:solidFill>
            <a:srgbClr val="1E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369" name="TextBox 17">
            <a:extLst>
              <a:ext uri="{FF2B5EF4-FFF2-40B4-BE49-F238E27FC236}">
                <a16:creationId xmlns:a16="http://schemas.microsoft.com/office/drawing/2014/main" id="{59914BD4-E926-DD4B-B935-8642652138D7}"/>
              </a:ext>
            </a:extLst>
          </p:cNvPr>
          <p:cNvSpPr txBox="1">
            <a:spLocks noChangeArrowheads="1"/>
          </p:cNvSpPr>
          <p:nvPr/>
        </p:nvSpPr>
        <p:spPr bwMode="auto">
          <a:xfrm>
            <a:off x="2057397" y="3367980"/>
            <a:ext cx="3509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200" b="1">
                <a:solidFill>
                  <a:schemeClr val="bg1"/>
                </a:solidFill>
                <a:latin typeface="Arial" panose="020B0604020202020204" pitchFamily="34" charset="0"/>
                <a:cs typeface="Arial" panose="020B0604020202020204" pitchFamily="34" charset="0"/>
              </a:rPr>
              <a:t>Tier 3 = Discretionary load, ~75% of total load</a:t>
            </a:r>
          </a:p>
        </p:txBody>
      </p:sp>
      <p:sp>
        <p:nvSpPr>
          <p:cNvPr id="22" name="Right Triangle 21">
            <a:extLst>
              <a:ext uri="{FF2B5EF4-FFF2-40B4-BE49-F238E27FC236}">
                <a16:creationId xmlns:a16="http://schemas.microsoft.com/office/drawing/2014/main" id="{6C68A283-BD51-B141-862D-3AF012B92629}"/>
              </a:ext>
            </a:extLst>
          </p:cNvPr>
          <p:cNvSpPr/>
          <p:nvPr/>
        </p:nvSpPr>
        <p:spPr>
          <a:xfrm>
            <a:off x="6453184" y="3904555"/>
            <a:ext cx="612775" cy="569912"/>
          </a:xfrm>
          <a:prstGeom prst="rtTriangle">
            <a:avLst/>
          </a:prstGeom>
          <a:solidFill>
            <a:srgbClr val="224A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3" name="Straight Connector 22">
            <a:extLst>
              <a:ext uri="{FF2B5EF4-FFF2-40B4-BE49-F238E27FC236}">
                <a16:creationId xmlns:a16="http://schemas.microsoft.com/office/drawing/2014/main" id="{B9BA8CA3-36B0-7645-A242-7DCA30B5DD41}"/>
              </a:ext>
            </a:extLst>
          </p:cNvPr>
          <p:cNvCxnSpPr>
            <a:cxnSpLocks/>
          </p:cNvCxnSpPr>
          <p:nvPr/>
        </p:nvCxnSpPr>
        <p:spPr>
          <a:xfrm>
            <a:off x="2066922" y="1145480"/>
            <a:ext cx="1423987"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7EDBEC1-DAF3-C94B-BBE6-97B8A22D0872}"/>
              </a:ext>
            </a:extLst>
          </p:cNvPr>
          <p:cNvCxnSpPr>
            <a:cxnSpLocks/>
          </p:cNvCxnSpPr>
          <p:nvPr/>
        </p:nvCxnSpPr>
        <p:spPr>
          <a:xfrm>
            <a:off x="6452867" y="3902650"/>
            <a:ext cx="600075" cy="5715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6C928CB-6C81-A14E-9155-E2D3BADFF362}"/>
              </a:ext>
            </a:extLst>
          </p:cNvPr>
          <p:cNvCxnSpPr>
            <a:cxnSpLocks/>
          </p:cNvCxnSpPr>
          <p:nvPr/>
        </p:nvCxnSpPr>
        <p:spPr>
          <a:xfrm>
            <a:off x="3481384" y="1156592"/>
            <a:ext cx="2482850" cy="2795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BA6E9FC3-6756-DC45-A770-A369BE921570}"/>
              </a:ext>
            </a:extLst>
          </p:cNvPr>
          <p:cNvSpPr/>
          <p:nvPr/>
        </p:nvSpPr>
        <p:spPr>
          <a:xfrm>
            <a:off x="2084384" y="4457005"/>
            <a:ext cx="5584825" cy="366712"/>
          </a:xfrm>
          <a:prstGeom prst="rect">
            <a:avLst/>
          </a:prstGeom>
          <a:solidFill>
            <a:srgbClr val="3D8C9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375" name="TextBox 7">
            <a:extLst>
              <a:ext uri="{FF2B5EF4-FFF2-40B4-BE49-F238E27FC236}">
                <a16:creationId xmlns:a16="http://schemas.microsoft.com/office/drawing/2014/main" id="{6BF44E66-9EF6-364F-B7D3-694BEB51DB1E}"/>
              </a:ext>
            </a:extLst>
          </p:cNvPr>
          <p:cNvSpPr txBox="1">
            <a:spLocks noChangeArrowheads="1"/>
          </p:cNvSpPr>
          <p:nvPr/>
        </p:nvSpPr>
        <p:spPr bwMode="auto">
          <a:xfrm>
            <a:off x="2066922" y="4496692"/>
            <a:ext cx="48244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200" b="1">
                <a:solidFill>
                  <a:schemeClr val="bg1"/>
                </a:solidFill>
                <a:latin typeface="Arial" panose="020B0604020202020204" pitchFamily="34" charset="0"/>
                <a:cs typeface="Arial" panose="020B0604020202020204" pitchFamily="34" charset="0"/>
              </a:rPr>
              <a:t>Tier 1 = Critical, life-sustaining load, ~10% of total load</a:t>
            </a:r>
          </a:p>
        </p:txBody>
      </p:sp>
      <p:sp>
        <p:nvSpPr>
          <p:cNvPr id="3" name="Rectangle 2">
            <a:extLst>
              <a:ext uri="{FF2B5EF4-FFF2-40B4-BE49-F238E27FC236}">
                <a16:creationId xmlns:a16="http://schemas.microsoft.com/office/drawing/2014/main" id="{7E6594AA-2C7F-CD45-B73C-B2955B11DD20}"/>
              </a:ext>
            </a:extLst>
          </p:cNvPr>
          <p:cNvSpPr/>
          <p:nvPr/>
        </p:nvSpPr>
        <p:spPr>
          <a:xfrm flipV="1">
            <a:off x="2082797" y="3912492"/>
            <a:ext cx="4384675" cy="544513"/>
          </a:xfrm>
          <a:prstGeom prst="rect">
            <a:avLst/>
          </a:prstGeom>
          <a:solidFill>
            <a:srgbClr val="224A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379" name="TextBox 16">
            <a:extLst>
              <a:ext uri="{FF2B5EF4-FFF2-40B4-BE49-F238E27FC236}">
                <a16:creationId xmlns:a16="http://schemas.microsoft.com/office/drawing/2014/main" id="{B810509C-1F19-F644-B9DE-0162866FBFE4}"/>
              </a:ext>
            </a:extLst>
          </p:cNvPr>
          <p:cNvSpPr txBox="1">
            <a:spLocks noChangeArrowheads="1"/>
          </p:cNvSpPr>
          <p:nvPr/>
        </p:nvSpPr>
        <p:spPr bwMode="auto">
          <a:xfrm>
            <a:off x="2079622" y="4045842"/>
            <a:ext cx="30781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200" b="1">
                <a:solidFill>
                  <a:schemeClr val="bg1"/>
                </a:solidFill>
                <a:latin typeface="Arial" panose="020B0604020202020204" pitchFamily="34" charset="0"/>
                <a:cs typeface="Arial" panose="020B0604020202020204" pitchFamily="34" charset="0"/>
              </a:rPr>
              <a:t>Tier 2 = Priority load, ~15% of total load</a:t>
            </a:r>
          </a:p>
        </p:txBody>
      </p:sp>
      <p:cxnSp>
        <p:nvCxnSpPr>
          <p:cNvPr id="32" name="Straight Connector 31">
            <a:extLst>
              <a:ext uri="{FF2B5EF4-FFF2-40B4-BE49-F238E27FC236}">
                <a16:creationId xmlns:a16="http://schemas.microsoft.com/office/drawing/2014/main" id="{F64F9F16-8296-E740-A08C-E01B0A0E19A6}"/>
              </a:ext>
            </a:extLst>
          </p:cNvPr>
          <p:cNvCxnSpPr>
            <a:cxnSpLocks/>
          </p:cNvCxnSpPr>
          <p:nvPr/>
        </p:nvCxnSpPr>
        <p:spPr>
          <a:xfrm flipV="1">
            <a:off x="5911530" y="3904555"/>
            <a:ext cx="547846" cy="5236"/>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096FC51-3C40-0143-ADC5-792128F413DC}"/>
              </a:ext>
            </a:extLst>
          </p:cNvPr>
          <p:cNvCxnSpPr>
            <a:cxnSpLocks/>
          </p:cNvCxnSpPr>
          <p:nvPr/>
        </p:nvCxnSpPr>
        <p:spPr>
          <a:xfrm>
            <a:off x="7008809" y="4441130"/>
            <a:ext cx="6477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00C92744-AD4C-BD49-A9C0-2AF0E63210C3}"/>
              </a:ext>
            </a:extLst>
          </p:cNvPr>
          <p:cNvSpPr>
            <a:spLocks noGrp="1"/>
          </p:cNvSpPr>
          <p:nvPr>
            <p:ph type="title"/>
          </p:nvPr>
        </p:nvSpPr>
        <p:spPr>
          <a:xfrm>
            <a:off x="1660460" y="5288093"/>
            <a:ext cx="6264339" cy="1228472"/>
          </a:xfrm>
        </p:spPr>
        <p:txBody>
          <a:bodyPr>
            <a:normAutofit/>
          </a:bodyPr>
          <a:lstStyle/>
          <a:p>
            <a:pPr algn="ctr"/>
            <a:r>
              <a:rPr lang="en-US" sz="1400" b="0" dirty="0">
                <a:solidFill>
                  <a:schemeClr val="tx1"/>
                </a:solidFill>
              </a:rPr>
              <a:t>Percentage of time online for Tier 1, 2, and 3 loads for a Solar Microgrid designed for the University of California Santa Barbara (UCSB) with enough solar to achieve net zero and 200 kWh of energy storage per 100 kW solar.</a:t>
            </a:r>
          </a:p>
        </p:txBody>
      </p:sp>
      <p:sp>
        <p:nvSpPr>
          <p:cNvPr id="27" name="Title 5">
            <a:extLst>
              <a:ext uri="{FF2B5EF4-FFF2-40B4-BE49-F238E27FC236}">
                <a16:creationId xmlns:a16="http://schemas.microsoft.com/office/drawing/2014/main" id="{C7300492-CF4C-C043-872C-BF5BA1E0EB0A}"/>
              </a:ext>
            </a:extLst>
          </p:cNvPr>
          <p:cNvSpPr txBox="1">
            <a:spLocks/>
          </p:cNvSpPr>
          <p:nvPr/>
        </p:nvSpPr>
        <p:spPr bwMode="auto">
          <a:xfrm>
            <a:off x="-1" y="0"/>
            <a:ext cx="7656509"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eaLnBrk="0" fontAlgn="base" hangingPunct="0">
              <a:spcBef>
                <a:spcPct val="0"/>
              </a:spcBef>
              <a:spcAft>
                <a:spcPct val="0"/>
              </a:spcAft>
              <a:defRPr sz="2400" b="1" kern="1200">
                <a:solidFill>
                  <a:schemeClr val="bg1"/>
                </a:solidFill>
                <a:latin typeface="Arial" pitchFamily="34" charset="0"/>
                <a:ea typeface="MS PGothic" panose="020B0600070205080204" pitchFamily="34" charset="-128"/>
                <a:cs typeface="Arial" pitchFamily="34" charset="0"/>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9pPr>
          </a:lstStyle>
          <a:p>
            <a:r>
              <a:rPr lang="en-US" dirty="0"/>
              <a:t>Typical load tier resilience from Solar Microgrids</a:t>
            </a:r>
          </a:p>
        </p:txBody>
      </p:sp>
    </p:spTree>
    <p:extLst>
      <p:ext uri="{BB962C8B-B14F-4D97-AF65-F5344CB8AC3E}">
        <p14:creationId xmlns:p14="http://schemas.microsoft.com/office/powerpoint/2010/main" val="3475638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5">
            <a:extLst>
              <a:ext uri="{FF2B5EF4-FFF2-40B4-BE49-F238E27FC236}">
                <a16:creationId xmlns:a16="http://schemas.microsoft.com/office/drawing/2014/main" id="{3BE37468-1C6D-594F-AB9D-6AD5D6900B08}"/>
              </a:ext>
            </a:extLst>
          </p:cNvPr>
          <p:cNvGraphicFramePr/>
          <p:nvPr/>
        </p:nvGraphicFramePr>
        <p:xfrm>
          <a:off x="1637093" y="917708"/>
          <a:ext cx="6262972" cy="4183695"/>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F8AE3DE4-56F7-CF4D-8651-14E79B4CE34F}"/>
              </a:ext>
            </a:extLst>
          </p:cNvPr>
          <p:cNvSpPr txBox="1"/>
          <p:nvPr/>
        </p:nvSpPr>
        <p:spPr>
          <a:xfrm>
            <a:off x="1242361" y="1813099"/>
            <a:ext cx="369332" cy="2176509"/>
          </a:xfrm>
          <a:prstGeom prst="rect">
            <a:avLst/>
          </a:prstGeom>
          <a:noFill/>
        </p:spPr>
        <p:txBody>
          <a:bodyPr vert="vert270">
            <a:spAutoFit/>
          </a:bodyPr>
          <a:lstStyle/>
          <a:p>
            <a:pPr algn="ctr">
              <a:defRPr/>
            </a:pPr>
            <a:r>
              <a:rPr lang="en-US" sz="1200" b="1" dirty="0">
                <a:latin typeface="Arial" panose="020B0604020202020204" pitchFamily="34" charset="0"/>
                <a:cs typeface="Arial" panose="020B0604020202020204" pitchFamily="34" charset="0"/>
              </a:rPr>
              <a:t>Percentage of total load</a:t>
            </a:r>
          </a:p>
        </p:txBody>
      </p:sp>
      <p:sp>
        <p:nvSpPr>
          <p:cNvPr id="15364" name="TextBox 12">
            <a:extLst>
              <a:ext uri="{FF2B5EF4-FFF2-40B4-BE49-F238E27FC236}">
                <a16:creationId xmlns:a16="http://schemas.microsoft.com/office/drawing/2014/main" id="{E7630293-D15E-C24B-8F89-D4EB84555590}"/>
              </a:ext>
            </a:extLst>
          </p:cNvPr>
          <p:cNvSpPr txBox="1">
            <a:spLocks noChangeArrowheads="1"/>
          </p:cNvSpPr>
          <p:nvPr/>
        </p:nvSpPr>
        <p:spPr bwMode="auto">
          <a:xfrm>
            <a:off x="3808409" y="5101403"/>
            <a:ext cx="18002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US" altLang="en-US" sz="1200" b="1">
                <a:latin typeface="Arial" panose="020B0604020202020204" pitchFamily="34" charset="0"/>
                <a:cs typeface="Arial" panose="020B0604020202020204" pitchFamily="34" charset="0"/>
              </a:rPr>
              <a:t>Percentage of time</a:t>
            </a:r>
          </a:p>
        </p:txBody>
      </p:sp>
      <p:sp>
        <p:nvSpPr>
          <p:cNvPr id="2" name="Rectangle 1">
            <a:extLst>
              <a:ext uri="{FF2B5EF4-FFF2-40B4-BE49-F238E27FC236}">
                <a16:creationId xmlns:a16="http://schemas.microsoft.com/office/drawing/2014/main" id="{B9E1267F-BE3A-EE4A-ABD7-840D89726B9A}"/>
              </a:ext>
            </a:extLst>
          </p:cNvPr>
          <p:cNvSpPr/>
          <p:nvPr/>
        </p:nvSpPr>
        <p:spPr>
          <a:xfrm>
            <a:off x="2085972" y="1072328"/>
            <a:ext cx="5573712" cy="2630487"/>
          </a:xfrm>
          <a:prstGeom prst="rect">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BB0DFF8D-E9CE-7C4F-8F15-5D9A9725133A}"/>
              </a:ext>
            </a:extLst>
          </p:cNvPr>
          <p:cNvSpPr/>
          <p:nvPr/>
        </p:nvSpPr>
        <p:spPr>
          <a:xfrm>
            <a:off x="2084384" y="3663128"/>
            <a:ext cx="5573713" cy="679450"/>
          </a:xfrm>
          <a:prstGeom prst="rect">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83E00CF6-1A4B-7141-82E2-DBAF4A2968F3}"/>
              </a:ext>
            </a:extLst>
          </p:cNvPr>
          <p:cNvSpPr/>
          <p:nvPr/>
        </p:nvSpPr>
        <p:spPr>
          <a:xfrm flipV="1">
            <a:off x="2082797" y="1086615"/>
            <a:ext cx="1422400" cy="2752725"/>
          </a:xfrm>
          <a:prstGeom prst="rect">
            <a:avLst/>
          </a:prstGeom>
          <a:solidFill>
            <a:srgbClr val="1E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Right Triangle 20">
            <a:extLst>
              <a:ext uri="{FF2B5EF4-FFF2-40B4-BE49-F238E27FC236}">
                <a16:creationId xmlns:a16="http://schemas.microsoft.com/office/drawing/2014/main" id="{729349CC-2038-5B45-B055-A173F8E04231}"/>
              </a:ext>
            </a:extLst>
          </p:cNvPr>
          <p:cNvSpPr/>
          <p:nvPr/>
        </p:nvSpPr>
        <p:spPr>
          <a:xfrm>
            <a:off x="3498847" y="1072328"/>
            <a:ext cx="2463800" cy="2767012"/>
          </a:xfrm>
          <a:prstGeom prst="rtTriangle">
            <a:avLst/>
          </a:prstGeom>
          <a:solidFill>
            <a:srgbClr val="1E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369" name="TextBox 17">
            <a:extLst>
              <a:ext uri="{FF2B5EF4-FFF2-40B4-BE49-F238E27FC236}">
                <a16:creationId xmlns:a16="http://schemas.microsoft.com/office/drawing/2014/main" id="{59914BD4-E926-DD4B-B935-8642652138D7}"/>
              </a:ext>
            </a:extLst>
          </p:cNvPr>
          <p:cNvSpPr txBox="1">
            <a:spLocks noChangeArrowheads="1"/>
          </p:cNvSpPr>
          <p:nvPr/>
        </p:nvSpPr>
        <p:spPr bwMode="auto">
          <a:xfrm>
            <a:off x="2057397" y="3294828"/>
            <a:ext cx="3509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200" b="1">
                <a:solidFill>
                  <a:schemeClr val="bg1"/>
                </a:solidFill>
                <a:latin typeface="Arial" panose="020B0604020202020204" pitchFamily="34" charset="0"/>
                <a:cs typeface="Arial" panose="020B0604020202020204" pitchFamily="34" charset="0"/>
              </a:rPr>
              <a:t>Tier 3 = Discretionary load, ~75% of total load</a:t>
            </a:r>
          </a:p>
        </p:txBody>
      </p:sp>
      <p:sp>
        <p:nvSpPr>
          <p:cNvPr id="22" name="Right Triangle 21">
            <a:extLst>
              <a:ext uri="{FF2B5EF4-FFF2-40B4-BE49-F238E27FC236}">
                <a16:creationId xmlns:a16="http://schemas.microsoft.com/office/drawing/2014/main" id="{6C68A283-BD51-B141-862D-3AF012B92629}"/>
              </a:ext>
            </a:extLst>
          </p:cNvPr>
          <p:cNvSpPr/>
          <p:nvPr/>
        </p:nvSpPr>
        <p:spPr>
          <a:xfrm>
            <a:off x="6453184" y="3831403"/>
            <a:ext cx="612775" cy="569912"/>
          </a:xfrm>
          <a:prstGeom prst="rtTriangle">
            <a:avLst/>
          </a:prstGeom>
          <a:solidFill>
            <a:srgbClr val="224A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3" name="Straight Connector 22">
            <a:extLst>
              <a:ext uri="{FF2B5EF4-FFF2-40B4-BE49-F238E27FC236}">
                <a16:creationId xmlns:a16="http://schemas.microsoft.com/office/drawing/2014/main" id="{B9BA8CA3-36B0-7645-A242-7DCA30B5DD41}"/>
              </a:ext>
            </a:extLst>
          </p:cNvPr>
          <p:cNvCxnSpPr>
            <a:cxnSpLocks/>
          </p:cNvCxnSpPr>
          <p:nvPr/>
        </p:nvCxnSpPr>
        <p:spPr>
          <a:xfrm>
            <a:off x="2066922" y="1072328"/>
            <a:ext cx="1423987"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7EDBEC1-DAF3-C94B-BBE6-97B8A22D0872}"/>
              </a:ext>
            </a:extLst>
          </p:cNvPr>
          <p:cNvCxnSpPr>
            <a:cxnSpLocks/>
          </p:cNvCxnSpPr>
          <p:nvPr/>
        </p:nvCxnSpPr>
        <p:spPr>
          <a:xfrm>
            <a:off x="6452867" y="3829498"/>
            <a:ext cx="600075" cy="5715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6C928CB-6C81-A14E-9155-E2D3BADFF362}"/>
              </a:ext>
            </a:extLst>
          </p:cNvPr>
          <p:cNvCxnSpPr>
            <a:cxnSpLocks/>
          </p:cNvCxnSpPr>
          <p:nvPr/>
        </p:nvCxnSpPr>
        <p:spPr>
          <a:xfrm>
            <a:off x="3481384" y="1083440"/>
            <a:ext cx="2482850" cy="279558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BA6E9FC3-6756-DC45-A770-A369BE921570}"/>
              </a:ext>
            </a:extLst>
          </p:cNvPr>
          <p:cNvSpPr/>
          <p:nvPr/>
        </p:nvSpPr>
        <p:spPr>
          <a:xfrm>
            <a:off x="2084384" y="4383853"/>
            <a:ext cx="5584825" cy="366712"/>
          </a:xfrm>
          <a:prstGeom prst="rect">
            <a:avLst/>
          </a:prstGeom>
          <a:solidFill>
            <a:srgbClr val="3D8C93"/>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5375" name="TextBox 7">
            <a:extLst>
              <a:ext uri="{FF2B5EF4-FFF2-40B4-BE49-F238E27FC236}">
                <a16:creationId xmlns:a16="http://schemas.microsoft.com/office/drawing/2014/main" id="{6BF44E66-9EF6-364F-B7D3-694BEB51DB1E}"/>
              </a:ext>
            </a:extLst>
          </p:cNvPr>
          <p:cNvSpPr txBox="1">
            <a:spLocks noChangeArrowheads="1"/>
          </p:cNvSpPr>
          <p:nvPr/>
        </p:nvSpPr>
        <p:spPr bwMode="auto">
          <a:xfrm>
            <a:off x="2066922" y="4423540"/>
            <a:ext cx="48244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200" b="1">
                <a:solidFill>
                  <a:schemeClr val="bg1"/>
                </a:solidFill>
                <a:latin typeface="Arial" panose="020B0604020202020204" pitchFamily="34" charset="0"/>
                <a:cs typeface="Arial" panose="020B0604020202020204" pitchFamily="34" charset="0"/>
              </a:rPr>
              <a:t>Tier 1 = Critical, life-sustaining load, ~10% of total load</a:t>
            </a:r>
          </a:p>
        </p:txBody>
      </p:sp>
      <p:sp>
        <p:nvSpPr>
          <p:cNvPr id="3" name="Rectangle 2">
            <a:extLst>
              <a:ext uri="{FF2B5EF4-FFF2-40B4-BE49-F238E27FC236}">
                <a16:creationId xmlns:a16="http://schemas.microsoft.com/office/drawing/2014/main" id="{7E6594AA-2C7F-CD45-B73C-B2955B11DD20}"/>
              </a:ext>
            </a:extLst>
          </p:cNvPr>
          <p:cNvSpPr/>
          <p:nvPr/>
        </p:nvSpPr>
        <p:spPr>
          <a:xfrm flipV="1">
            <a:off x="2082797" y="3839340"/>
            <a:ext cx="4384675" cy="544513"/>
          </a:xfrm>
          <a:prstGeom prst="rect">
            <a:avLst/>
          </a:prstGeom>
          <a:solidFill>
            <a:srgbClr val="224A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379" name="TextBox 16">
            <a:extLst>
              <a:ext uri="{FF2B5EF4-FFF2-40B4-BE49-F238E27FC236}">
                <a16:creationId xmlns:a16="http://schemas.microsoft.com/office/drawing/2014/main" id="{B810509C-1F19-F644-B9DE-0162866FBFE4}"/>
              </a:ext>
            </a:extLst>
          </p:cNvPr>
          <p:cNvSpPr txBox="1">
            <a:spLocks noChangeArrowheads="1"/>
          </p:cNvSpPr>
          <p:nvPr/>
        </p:nvSpPr>
        <p:spPr bwMode="auto">
          <a:xfrm>
            <a:off x="2079622" y="3972690"/>
            <a:ext cx="30781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1200" b="1">
                <a:solidFill>
                  <a:schemeClr val="bg1"/>
                </a:solidFill>
                <a:latin typeface="Arial" panose="020B0604020202020204" pitchFamily="34" charset="0"/>
                <a:cs typeface="Arial" panose="020B0604020202020204" pitchFamily="34" charset="0"/>
              </a:rPr>
              <a:t>Tier 2 = Priority load, ~15% of total load</a:t>
            </a:r>
          </a:p>
        </p:txBody>
      </p:sp>
      <p:cxnSp>
        <p:nvCxnSpPr>
          <p:cNvPr id="32" name="Straight Connector 31">
            <a:extLst>
              <a:ext uri="{FF2B5EF4-FFF2-40B4-BE49-F238E27FC236}">
                <a16:creationId xmlns:a16="http://schemas.microsoft.com/office/drawing/2014/main" id="{F64F9F16-8296-E740-A08C-E01B0A0E19A6}"/>
              </a:ext>
            </a:extLst>
          </p:cNvPr>
          <p:cNvCxnSpPr>
            <a:cxnSpLocks/>
          </p:cNvCxnSpPr>
          <p:nvPr/>
        </p:nvCxnSpPr>
        <p:spPr>
          <a:xfrm flipV="1">
            <a:off x="5911530" y="3831403"/>
            <a:ext cx="547846" cy="5236"/>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096FC51-3C40-0143-ADC5-792128F413DC}"/>
              </a:ext>
            </a:extLst>
          </p:cNvPr>
          <p:cNvCxnSpPr>
            <a:cxnSpLocks/>
          </p:cNvCxnSpPr>
          <p:nvPr/>
        </p:nvCxnSpPr>
        <p:spPr>
          <a:xfrm>
            <a:off x="7008809" y="4367978"/>
            <a:ext cx="6477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00C92744-AD4C-BD49-A9C0-2AF0E63210C3}"/>
              </a:ext>
            </a:extLst>
          </p:cNvPr>
          <p:cNvSpPr>
            <a:spLocks noGrp="1"/>
          </p:cNvSpPr>
          <p:nvPr>
            <p:ph type="title"/>
          </p:nvPr>
        </p:nvSpPr>
        <p:spPr>
          <a:xfrm>
            <a:off x="1904300" y="5288093"/>
            <a:ext cx="5922964" cy="1228472"/>
          </a:xfrm>
        </p:spPr>
        <p:txBody>
          <a:bodyPr>
            <a:normAutofit/>
          </a:bodyPr>
          <a:lstStyle/>
          <a:p>
            <a:pPr algn="ctr"/>
            <a:r>
              <a:rPr lang="en-US" sz="1400" b="0" dirty="0">
                <a:solidFill>
                  <a:schemeClr val="tx1"/>
                </a:solidFill>
              </a:rPr>
              <a:t>A typical diesel generator is configured to maintain 25% of the normal load for two days.  If diesel fuel cannot be resupplied within two days, goodbye. This is hardly a solution for increasingly necessary long-term resilience. In California, Solar Microgrids provide a vastly superior trifecta of economic, environmental, and resilience benefits. </a:t>
            </a:r>
          </a:p>
        </p:txBody>
      </p:sp>
      <p:sp>
        <p:nvSpPr>
          <p:cNvPr id="27" name="Title 5">
            <a:extLst>
              <a:ext uri="{FF2B5EF4-FFF2-40B4-BE49-F238E27FC236}">
                <a16:creationId xmlns:a16="http://schemas.microsoft.com/office/drawing/2014/main" id="{C7300492-CF4C-C043-872C-BF5BA1E0EB0A}"/>
              </a:ext>
            </a:extLst>
          </p:cNvPr>
          <p:cNvSpPr txBox="1">
            <a:spLocks/>
          </p:cNvSpPr>
          <p:nvPr/>
        </p:nvSpPr>
        <p:spPr bwMode="auto">
          <a:xfrm>
            <a:off x="-1" y="0"/>
            <a:ext cx="7656509"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defTabSz="457200" rtl="0" eaLnBrk="0" fontAlgn="base" hangingPunct="0">
              <a:spcBef>
                <a:spcPct val="0"/>
              </a:spcBef>
              <a:spcAft>
                <a:spcPct val="0"/>
              </a:spcAft>
              <a:defRPr sz="2400" b="1" kern="1200">
                <a:solidFill>
                  <a:schemeClr val="bg1"/>
                </a:solidFill>
                <a:latin typeface="Arial" pitchFamily="34" charset="0"/>
                <a:ea typeface="MS PGothic" panose="020B0600070205080204" pitchFamily="34" charset="-128"/>
                <a:cs typeface="Arial" pitchFamily="34" charset="0"/>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latin typeface="Calibri" panose="020F0502020204030204" pitchFamily="34" charset="0"/>
                <a:ea typeface="MS PGothic" panose="020B0600070205080204" pitchFamily="34" charset="-128"/>
              </a:defRPr>
            </a:lvl9pPr>
          </a:lstStyle>
          <a:p>
            <a:r>
              <a:rPr lang="en-US" dirty="0"/>
              <a:t>Diesel generators are designed for limited resilience</a:t>
            </a:r>
          </a:p>
        </p:txBody>
      </p:sp>
      <p:sp>
        <p:nvSpPr>
          <p:cNvPr id="5" name="Rectangle 4">
            <a:extLst>
              <a:ext uri="{FF2B5EF4-FFF2-40B4-BE49-F238E27FC236}">
                <a16:creationId xmlns:a16="http://schemas.microsoft.com/office/drawing/2014/main" id="{FF972533-E55B-6742-86D5-839342750CAB}"/>
              </a:ext>
            </a:extLst>
          </p:cNvPr>
          <p:cNvSpPr/>
          <p:nvPr/>
        </p:nvSpPr>
        <p:spPr>
          <a:xfrm>
            <a:off x="2085972" y="3836639"/>
            <a:ext cx="561306" cy="913926"/>
          </a:xfrm>
          <a:prstGeom prst="rect">
            <a:avLst/>
          </a:prstGeom>
          <a:noFill/>
          <a:ln w="66675">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6799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3F1FB-8130-6811-CD6F-409645DA48A4}"/>
              </a:ext>
            </a:extLst>
          </p:cNvPr>
          <p:cNvSpPr>
            <a:spLocks noGrp="1"/>
          </p:cNvSpPr>
          <p:nvPr>
            <p:ph type="title"/>
          </p:nvPr>
        </p:nvSpPr>
        <p:spPr/>
        <p:txBody>
          <a:bodyPr/>
          <a:lstStyle/>
          <a:p>
            <a:r>
              <a:rPr lang="en-US" sz="2400" dirty="0">
                <a:latin typeface="Lato"/>
                <a:ea typeface="Lato"/>
                <a:cs typeface="Lato"/>
              </a:rPr>
              <a:t>Load Management is key to Solar Microgrids</a:t>
            </a:r>
            <a:endParaRPr lang="en-US" sz="2400" b="0" dirty="0">
              <a:ea typeface="Lato"/>
            </a:endParaRPr>
          </a:p>
        </p:txBody>
      </p:sp>
      <p:sp>
        <p:nvSpPr>
          <p:cNvPr id="3" name="Text Placeholder 2">
            <a:extLst>
              <a:ext uri="{FF2B5EF4-FFF2-40B4-BE49-F238E27FC236}">
                <a16:creationId xmlns:a16="http://schemas.microsoft.com/office/drawing/2014/main" id="{2A4DDF64-8276-F9D3-68FF-91DD23F0761D}"/>
              </a:ext>
            </a:extLst>
          </p:cNvPr>
          <p:cNvSpPr>
            <a:spLocks noGrp="1"/>
          </p:cNvSpPr>
          <p:nvPr>
            <p:ph type="body" idx="1"/>
          </p:nvPr>
        </p:nvSpPr>
        <p:spPr>
          <a:xfrm>
            <a:off x="211719" y="1184082"/>
            <a:ext cx="5558460" cy="4785794"/>
          </a:xfrm>
        </p:spPr>
        <p:txBody>
          <a:bodyPr>
            <a:normAutofit fontScale="92500" lnSpcReduction="10000"/>
          </a:bodyPr>
          <a:lstStyle/>
          <a:p>
            <a:pPr marL="50800" indent="0">
              <a:buNone/>
            </a:pPr>
            <a:r>
              <a:rPr lang="en-US" sz="1700" dirty="0"/>
              <a:t>SPAN Panels are king of residential Load Management</a:t>
            </a:r>
          </a:p>
          <a:p>
            <a:pPr marL="50800" indent="0">
              <a:buNone/>
            </a:pPr>
            <a:endParaRPr lang="en-US" sz="1500" dirty="0"/>
          </a:p>
          <a:p>
            <a:r>
              <a:rPr lang="en-US" sz="1400" dirty="0"/>
              <a:t>Control circuits from anywhere</a:t>
            </a:r>
          </a:p>
          <a:p>
            <a:pPr marL="50800" indent="0">
              <a:buNone/>
            </a:pPr>
            <a:r>
              <a:rPr lang="en-US" sz="1400" dirty="0">
                <a:solidFill>
                  <a:srgbClr val="1F1F1F"/>
                </a:solidFill>
              </a:rPr>
              <a:t>Real-time on/off control over every circuit in the home from the SPAN Home App + scheduling with Amazon Alexa.</a:t>
            </a:r>
            <a:br>
              <a:rPr lang="en-US" sz="1400" dirty="0">
                <a:solidFill>
                  <a:srgbClr val="1F1F1F"/>
                </a:solidFill>
              </a:rPr>
            </a:br>
            <a:endParaRPr lang="en-US" sz="1400" dirty="0"/>
          </a:p>
          <a:p>
            <a:r>
              <a:rPr lang="en-US" sz="1400" dirty="0"/>
              <a:t>Learn from deep energy insights</a:t>
            </a:r>
          </a:p>
          <a:p>
            <a:pPr marL="50800" indent="0">
              <a:buNone/>
            </a:pPr>
            <a:r>
              <a:rPr lang="en-US" sz="1400" dirty="0">
                <a:solidFill>
                  <a:srgbClr val="1F1F1F"/>
                </a:solidFill>
              </a:rPr>
              <a:t>360-degree view of your home’s energy from a smartphone or tablet helps you save more.</a:t>
            </a:r>
            <a:br>
              <a:rPr lang="en-US" sz="1400" dirty="0">
                <a:solidFill>
                  <a:srgbClr val="1F1F1F"/>
                </a:solidFill>
              </a:rPr>
            </a:br>
            <a:endParaRPr lang="en-US" sz="1400" dirty="0">
              <a:solidFill>
                <a:srgbClr val="000000"/>
              </a:solidFill>
            </a:endParaRPr>
          </a:p>
          <a:p>
            <a:r>
              <a:rPr lang="en-US" sz="1400" dirty="0"/>
              <a:t>Save on energy bills</a:t>
            </a:r>
          </a:p>
          <a:p>
            <a:pPr marL="50800" indent="0">
              <a:buNone/>
            </a:pPr>
            <a:r>
              <a:rPr lang="en-US" sz="1400" dirty="0">
                <a:solidFill>
                  <a:srgbClr val="1F1F1F"/>
                </a:solidFill>
              </a:rPr>
              <a:t>Quantify the impact of appliances on your energy bill, and make smarter decisions to save.</a:t>
            </a:r>
            <a:br>
              <a:rPr lang="en-US" sz="1400" dirty="0">
                <a:solidFill>
                  <a:srgbClr val="1F1F1F"/>
                </a:solidFill>
              </a:rPr>
            </a:br>
            <a:endParaRPr lang="en-US" sz="1400" dirty="0"/>
          </a:p>
          <a:p>
            <a:r>
              <a:rPr lang="en-US" sz="1400" dirty="0"/>
              <a:t>Set a powerful foundation</a:t>
            </a:r>
          </a:p>
          <a:p>
            <a:pPr marL="50800" indent="0">
              <a:buNone/>
            </a:pPr>
            <a:r>
              <a:rPr lang="en-US" sz="1400" dirty="0">
                <a:solidFill>
                  <a:srgbClr val="1F1F1F"/>
                </a:solidFill>
              </a:rPr>
              <a:t>Future-proof your home for upgrades such as EV, solar, battery storage, heat pumps, induction cooktops, and more.</a:t>
            </a:r>
          </a:p>
          <a:p>
            <a:pPr marL="50800" indent="0">
              <a:buNone/>
            </a:pPr>
            <a:endParaRPr lang="en-US" sz="1400" dirty="0">
              <a:solidFill>
                <a:srgbClr val="1F1F1F"/>
              </a:solidFill>
            </a:endParaRPr>
          </a:p>
          <a:p>
            <a:pPr marL="50800" indent="0">
              <a:buNone/>
            </a:pPr>
            <a:r>
              <a:rPr lang="en-US" sz="1400" dirty="0">
                <a:solidFill>
                  <a:srgbClr val="1F1F1F"/>
                </a:solidFill>
                <a:hlinkClick r:id="rId2"/>
              </a:rPr>
              <a:t>https://www.span.io/</a:t>
            </a:r>
            <a:endParaRPr lang="en-US" dirty="0"/>
          </a:p>
        </p:txBody>
      </p:sp>
      <p:pic>
        <p:nvPicPr>
          <p:cNvPr id="5" name="Picture 4" descr="A close-up of a white box&#10;&#10;AI-generated content may be incorrect.">
            <a:extLst>
              <a:ext uri="{FF2B5EF4-FFF2-40B4-BE49-F238E27FC236}">
                <a16:creationId xmlns:a16="http://schemas.microsoft.com/office/drawing/2014/main" id="{568AE647-DFEA-C295-1DFD-9FC299C03725}"/>
              </a:ext>
            </a:extLst>
          </p:cNvPr>
          <p:cNvPicPr>
            <a:picLocks noChangeAspect="1"/>
          </p:cNvPicPr>
          <p:nvPr/>
        </p:nvPicPr>
        <p:blipFill>
          <a:blip r:embed="rId3"/>
          <a:stretch>
            <a:fillRect/>
          </a:stretch>
        </p:blipFill>
        <p:spPr>
          <a:xfrm>
            <a:off x="5475470" y="766312"/>
            <a:ext cx="3668530" cy="5389298"/>
          </a:xfrm>
          <a:prstGeom prst="rect">
            <a:avLst/>
          </a:prstGeom>
        </p:spPr>
      </p:pic>
    </p:spTree>
    <p:extLst>
      <p:ext uri="{BB962C8B-B14F-4D97-AF65-F5344CB8AC3E}">
        <p14:creationId xmlns:p14="http://schemas.microsoft.com/office/powerpoint/2010/main" val="842306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2">
          <a:extLst>
            <a:ext uri="{FF2B5EF4-FFF2-40B4-BE49-F238E27FC236}">
              <a16:creationId xmlns:a16="http://schemas.microsoft.com/office/drawing/2014/main" id="{44A9980B-0E72-B415-757E-E299A2CD3D78}"/>
            </a:ext>
          </a:extLst>
        </p:cNvPr>
        <p:cNvGrpSpPr/>
        <p:nvPr/>
      </p:nvGrpSpPr>
      <p:grpSpPr>
        <a:xfrm>
          <a:off x="0" y="0"/>
          <a:ext cx="0" cy="0"/>
          <a:chOff x="0" y="0"/>
          <a:chExt cx="0" cy="0"/>
        </a:xfrm>
      </p:grpSpPr>
      <p:sp>
        <p:nvSpPr>
          <p:cNvPr id="113" name="Google Shape;113;p2">
            <a:extLst>
              <a:ext uri="{FF2B5EF4-FFF2-40B4-BE49-F238E27FC236}">
                <a16:creationId xmlns:a16="http://schemas.microsoft.com/office/drawing/2014/main" id="{E3766B3A-F594-1592-29F8-220599201728}"/>
              </a:ext>
            </a:extLst>
          </p:cNvPr>
          <p:cNvSpPr txBox="1"/>
          <p:nvPr/>
        </p:nvSpPr>
        <p:spPr>
          <a:xfrm>
            <a:off x="1928813" y="2947988"/>
            <a:ext cx="184150"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14" name="Google Shape;114;p2">
            <a:extLst>
              <a:ext uri="{FF2B5EF4-FFF2-40B4-BE49-F238E27FC236}">
                <a16:creationId xmlns:a16="http://schemas.microsoft.com/office/drawing/2014/main" id="{DA429A62-82A5-9B49-3EA3-05326D1A1B66}"/>
              </a:ext>
            </a:extLst>
          </p:cNvPr>
          <p:cNvSpPr txBox="1"/>
          <p:nvPr/>
        </p:nvSpPr>
        <p:spPr>
          <a:xfrm>
            <a:off x="10639" y="864158"/>
            <a:ext cx="9113812" cy="584735"/>
          </a:xfrm>
          <a:prstGeom prst="rect">
            <a:avLst/>
          </a:prstGeom>
          <a:noFill/>
          <a:ln>
            <a:noFill/>
          </a:ln>
        </p:spPr>
        <p:txBody>
          <a:bodyPr spcFirstLastPara="1" wrap="square" lIns="91425" tIns="45700" rIns="91425" bIns="45700" anchor="t" anchorCtr="0">
            <a:spAutoFit/>
          </a:bodyPr>
          <a:lstStyle/>
          <a:p>
            <a:pPr algn="ctr"/>
            <a:r>
              <a:rPr lang="en-US" sz="1600" dirty="0"/>
              <a:t>Time-shift solar for economic optimization to use during the super peak, which is increasingly in the mid-afternoon to late-night, as illuminated in this current time-of-use (TOU) rate chart from SCE:</a:t>
            </a:r>
          </a:p>
        </p:txBody>
      </p:sp>
      <p:sp>
        <p:nvSpPr>
          <p:cNvPr id="115" name="Google Shape;115;p2">
            <a:extLst>
              <a:ext uri="{FF2B5EF4-FFF2-40B4-BE49-F238E27FC236}">
                <a16:creationId xmlns:a16="http://schemas.microsoft.com/office/drawing/2014/main" id="{E661EDD3-2B1E-C08C-DC84-F1D4BF946BC0}"/>
              </a:ext>
            </a:extLst>
          </p:cNvPr>
          <p:cNvSpPr txBox="1"/>
          <p:nvPr/>
        </p:nvSpPr>
        <p:spPr>
          <a:xfrm>
            <a:off x="0" y="0"/>
            <a:ext cx="7315200" cy="762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dirty="0">
                <a:solidFill>
                  <a:schemeClr val="lt1"/>
                </a:solidFill>
              </a:rPr>
              <a:t>Solar Microgrids optimize daily economics</a:t>
            </a:r>
          </a:p>
        </p:txBody>
      </p:sp>
      <p:pic>
        <p:nvPicPr>
          <p:cNvPr id="2" name="Picture 1">
            <a:extLst>
              <a:ext uri="{FF2B5EF4-FFF2-40B4-BE49-F238E27FC236}">
                <a16:creationId xmlns:a16="http://schemas.microsoft.com/office/drawing/2014/main" id="{4073F9A3-7C66-F08B-F34D-89BBC309BA1E}"/>
              </a:ext>
            </a:extLst>
          </p:cNvPr>
          <p:cNvPicPr>
            <a:picLocks noChangeAspect="1"/>
          </p:cNvPicPr>
          <p:nvPr/>
        </p:nvPicPr>
        <p:blipFill>
          <a:blip r:embed="rId3"/>
          <a:stretch>
            <a:fillRect/>
          </a:stretch>
        </p:blipFill>
        <p:spPr>
          <a:xfrm>
            <a:off x="590107" y="1676155"/>
            <a:ext cx="7772400" cy="4760331"/>
          </a:xfrm>
          <a:prstGeom prst="rect">
            <a:avLst/>
          </a:prstGeom>
        </p:spPr>
      </p:pic>
    </p:spTree>
    <p:extLst>
      <p:ext uri="{BB962C8B-B14F-4D97-AF65-F5344CB8AC3E}">
        <p14:creationId xmlns:p14="http://schemas.microsoft.com/office/powerpoint/2010/main" val="2854554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
          <p:cNvSpPr txBox="1"/>
          <p:nvPr/>
        </p:nvSpPr>
        <p:spPr>
          <a:xfrm>
            <a:off x="1928813" y="2947988"/>
            <a:ext cx="184150"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14" name="Google Shape;114;p2"/>
          <p:cNvSpPr txBox="1"/>
          <p:nvPr/>
        </p:nvSpPr>
        <p:spPr>
          <a:xfrm>
            <a:off x="266699" y="821626"/>
            <a:ext cx="8730155" cy="2062063"/>
          </a:xfrm>
          <a:prstGeom prst="rect">
            <a:avLst/>
          </a:prstGeom>
          <a:noFill/>
          <a:ln>
            <a:noFill/>
          </a:ln>
        </p:spPr>
        <p:txBody>
          <a:bodyPr spcFirstLastPara="1" wrap="square" lIns="91425" tIns="45700" rIns="91425" bIns="45700" anchor="t" anchorCtr="0">
            <a:spAutoFit/>
          </a:bodyPr>
          <a:lstStyle/>
          <a:p>
            <a:pPr marL="285750" indent="-285750">
              <a:buFont typeface="Arial" panose="020B0604020202020204" pitchFamily="34" charset="0"/>
              <a:buChar char="•"/>
            </a:pPr>
            <a:r>
              <a:rPr lang="en-US" sz="1600" dirty="0"/>
              <a:t>Achieving Super Green for a new 2,500 sq ft home adds approximately $50,000 to construction costs, compared to standard California requirements known as Title 24. </a:t>
            </a:r>
          </a:p>
          <a:p>
            <a:endParaRPr lang="en-US" sz="1600" dirty="0"/>
          </a:p>
          <a:p>
            <a:pPr marL="285750" indent="-285750">
              <a:buFont typeface="Arial" panose="020B0604020202020204" pitchFamily="34" charset="0"/>
              <a:buChar char="•"/>
            </a:pPr>
            <a:r>
              <a:rPr lang="en-US" sz="1600" dirty="0"/>
              <a:t>Even without any tax benefits or other incentives, the investment in SCE territory yields a 10% annual, tax-free, risk-free return through reduced energy bills.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This return is comparable to a long-term certificate of deposit (CD) offering a 15% annual percentage rate (APR), which is taxable.  Hence, lucrative for mortgage rates up to 15%.</a:t>
            </a:r>
          </a:p>
        </p:txBody>
      </p:sp>
      <p:sp>
        <p:nvSpPr>
          <p:cNvPr id="115" name="Google Shape;115;p2"/>
          <p:cNvSpPr txBox="1"/>
          <p:nvPr/>
        </p:nvSpPr>
        <p:spPr>
          <a:xfrm>
            <a:off x="0" y="0"/>
            <a:ext cx="7315200" cy="762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dirty="0">
                <a:solidFill>
                  <a:schemeClr val="lt1"/>
                </a:solidFill>
              </a:rPr>
              <a:t>Super Green is a lucrative personal investment</a:t>
            </a:r>
          </a:p>
        </p:txBody>
      </p:sp>
      <p:pic>
        <p:nvPicPr>
          <p:cNvPr id="6" name="Picture 5" descr="A house with a pool and grass on the side&#10;&#10;Description automatically generated">
            <a:extLst>
              <a:ext uri="{FF2B5EF4-FFF2-40B4-BE49-F238E27FC236}">
                <a16:creationId xmlns:a16="http://schemas.microsoft.com/office/drawing/2014/main" id="{D3A3F3FA-279D-A931-B64F-850355372674}"/>
              </a:ext>
            </a:extLst>
          </p:cNvPr>
          <p:cNvPicPr>
            <a:picLocks noChangeAspect="1"/>
          </p:cNvPicPr>
          <p:nvPr/>
        </p:nvPicPr>
        <p:blipFill rotWithShape="1">
          <a:blip r:embed="rId3"/>
          <a:srcRect l="1384" r="-1"/>
          <a:stretch/>
        </p:blipFill>
        <p:spPr>
          <a:xfrm>
            <a:off x="2647177" y="2975215"/>
            <a:ext cx="3698009" cy="3352770"/>
          </a:xfrm>
          <a:prstGeom prst="rect">
            <a:avLst/>
          </a:prstGeom>
        </p:spPr>
      </p:pic>
    </p:spTree>
    <p:extLst>
      <p:ext uri="{BB962C8B-B14F-4D97-AF65-F5344CB8AC3E}">
        <p14:creationId xmlns:p14="http://schemas.microsoft.com/office/powerpoint/2010/main" val="2892914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73728-8F72-7800-2442-E7BDE57B0D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7480B7-5D29-A3EF-ABF7-1F7B344251C3}"/>
              </a:ext>
            </a:extLst>
          </p:cNvPr>
          <p:cNvSpPr>
            <a:spLocks noGrp="1"/>
          </p:cNvSpPr>
          <p:nvPr>
            <p:ph type="title"/>
          </p:nvPr>
        </p:nvSpPr>
        <p:spPr>
          <a:xfrm>
            <a:off x="0" y="0"/>
            <a:ext cx="7474688" cy="762000"/>
          </a:xfrm>
        </p:spPr>
        <p:txBody>
          <a:bodyPr>
            <a:normAutofit/>
          </a:bodyPr>
          <a:lstStyle/>
          <a:p>
            <a:r>
              <a:rPr lang="en-US" sz="2200" dirty="0"/>
              <a:t>Super Green showcase for new construction &amp; retrofit</a:t>
            </a:r>
          </a:p>
        </p:txBody>
      </p:sp>
      <p:sp>
        <p:nvSpPr>
          <p:cNvPr id="3" name="Content Placeholder 2">
            <a:extLst>
              <a:ext uri="{FF2B5EF4-FFF2-40B4-BE49-F238E27FC236}">
                <a16:creationId xmlns:a16="http://schemas.microsoft.com/office/drawing/2014/main" id="{D10B06ED-C158-BA51-E30C-D91EBDBC8996}"/>
              </a:ext>
            </a:extLst>
          </p:cNvPr>
          <p:cNvSpPr>
            <a:spLocks noGrp="1"/>
          </p:cNvSpPr>
          <p:nvPr>
            <p:ph idx="1"/>
          </p:nvPr>
        </p:nvSpPr>
        <p:spPr>
          <a:xfrm>
            <a:off x="693819" y="881704"/>
            <a:ext cx="7610210" cy="4978559"/>
          </a:xfrm>
        </p:spPr>
        <p:txBody>
          <a:bodyPr anchor="ctr"/>
          <a:lstStyle/>
          <a:p>
            <a:pPr marL="0" indent="0" algn="ctr">
              <a:buNone/>
            </a:pPr>
            <a:r>
              <a:rPr lang="en-US" dirty="0">
                <a:solidFill>
                  <a:schemeClr val="tx1"/>
                </a:solidFill>
              </a:rPr>
              <a:t>Super Green showcase for new construction and retrofit of 1920-vintage house at </a:t>
            </a:r>
          </a:p>
          <a:p>
            <a:pPr marL="0" indent="0" algn="ctr">
              <a:buNone/>
            </a:pPr>
            <a:r>
              <a:rPr lang="en-US" dirty="0">
                <a:solidFill>
                  <a:schemeClr val="tx1"/>
                </a:solidFill>
              </a:rPr>
              <a:t>1221 Laguna St in Santa Barbara</a:t>
            </a:r>
          </a:p>
        </p:txBody>
      </p:sp>
    </p:spTree>
    <p:extLst>
      <p:ext uri="{BB962C8B-B14F-4D97-AF65-F5344CB8AC3E}">
        <p14:creationId xmlns:p14="http://schemas.microsoft.com/office/powerpoint/2010/main" val="846012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FFDBB-EF63-84CA-7AA7-0F00D029BD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81C6EB-57FA-3C11-4866-1AF668681A2C}"/>
              </a:ext>
            </a:extLst>
          </p:cNvPr>
          <p:cNvSpPr>
            <a:spLocks noGrp="1"/>
          </p:cNvSpPr>
          <p:nvPr>
            <p:ph type="title"/>
          </p:nvPr>
        </p:nvSpPr>
        <p:spPr/>
        <p:txBody>
          <a:bodyPr>
            <a:normAutofit/>
          </a:bodyPr>
          <a:lstStyle/>
          <a:p>
            <a:r>
              <a:rPr lang="en-US" sz="2300" dirty="0"/>
              <a:t>New construction:  ADU-over-garage</a:t>
            </a:r>
          </a:p>
        </p:txBody>
      </p:sp>
      <p:pic>
        <p:nvPicPr>
          <p:cNvPr id="4" name="Picture 3">
            <a:extLst>
              <a:ext uri="{FF2B5EF4-FFF2-40B4-BE49-F238E27FC236}">
                <a16:creationId xmlns:a16="http://schemas.microsoft.com/office/drawing/2014/main" id="{14E99364-10E2-4A7E-C96E-6596A0F6F759}"/>
              </a:ext>
            </a:extLst>
          </p:cNvPr>
          <p:cNvPicPr>
            <a:picLocks noChangeAspect="1"/>
          </p:cNvPicPr>
          <p:nvPr/>
        </p:nvPicPr>
        <p:blipFill>
          <a:blip r:embed="rId3"/>
          <a:stretch>
            <a:fillRect/>
          </a:stretch>
        </p:blipFill>
        <p:spPr>
          <a:xfrm>
            <a:off x="988831" y="815435"/>
            <a:ext cx="6996223" cy="5583524"/>
          </a:xfrm>
          <a:prstGeom prst="rect">
            <a:avLst/>
          </a:prstGeom>
        </p:spPr>
      </p:pic>
    </p:spTree>
    <p:extLst>
      <p:ext uri="{BB962C8B-B14F-4D97-AF65-F5344CB8AC3E}">
        <p14:creationId xmlns:p14="http://schemas.microsoft.com/office/powerpoint/2010/main" val="1820736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EC43D-089B-6F4B-6CAC-29E87EE2E4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88C71A-1A77-EC69-AF3B-CE3AF8891D38}"/>
              </a:ext>
            </a:extLst>
          </p:cNvPr>
          <p:cNvSpPr>
            <a:spLocks noGrp="1"/>
          </p:cNvSpPr>
          <p:nvPr>
            <p:ph type="title"/>
          </p:nvPr>
        </p:nvSpPr>
        <p:spPr>
          <a:xfrm>
            <a:off x="0" y="0"/>
            <a:ext cx="7549116" cy="762000"/>
          </a:xfrm>
        </p:spPr>
        <p:txBody>
          <a:bodyPr>
            <a:normAutofit/>
          </a:bodyPr>
          <a:lstStyle/>
          <a:p>
            <a:r>
              <a:rPr lang="en-US" sz="2400" dirty="0"/>
              <a:t>Retrofit:  1920s-vintage house</a:t>
            </a:r>
          </a:p>
        </p:txBody>
      </p:sp>
      <p:pic>
        <p:nvPicPr>
          <p:cNvPr id="7" name="Picture 6">
            <a:extLst>
              <a:ext uri="{FF2B5EF4-FFF2-40B4-BE49-F238E27FC236}">
                <a16:creationId xmlns:a16="http://schemas.microsoft.com/office/drawing/2014/main" id="{AB67DADA-D95E-FA86-8F5E-A94286D70D69}"/>
              </a:ext>
            </a:extLst>
          </p:cNvPr>
          <p:cNvPicPr>
            <a:picLocks noChangeAspect="1"/>
          </p:cNvPicPr>
          <p:nvPr/>
        </p:nvPicPr>
        <p:blipFill>
          <a:blip r:embed="rId3"/>
          <a:stretch>
            <a:fillRect/>
          </a:stretch>
        </p:blipFill>
        <p:spPr>
          <a:xfrm>
            <a:off x="829331" y="836431"/>
            <a:ext cx="7426842" cy="5570132"/>
          </a:xfrm>
          <a:prstGeom prst="rect">
            <a:avLst/>
          </a:prstGeom>
        </p:spPr>
      </p:pic>
    </p:spTree>
    <p:extLst>
      <p:ext uri="{BB962C8B-B14F-4D97-AF65-F5344CB8AC3E}">
        <p14:creationId xmlns:p14="http://schemas.microsoft.com/office/powerpoint/2010/main" val="1490797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DAE27-B272-CBA8-973A-653979FDBA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B57503-910F-9E92-9BE3-6F967ADA110B}"/>
              </a:ext>
            </a:extLst>
          </p:cNvPr>
          <p:cNvSpPr>
            <a:spLocks noGrp="1"/>
          </p:cNvSpPr>
          <p:nvPr>
            <p:ph type="title"/>
          </p:nvPr>
        </p:nvSpPr>
        <p:spPr/>
        <p:txBody>
          <a:bodyPr>
            <a:normAutofit/>
          </a:bodyPr>
          <a:lstStyle/>
          <a:p>
            <a:r>
              <a:rPr lang="en-US" sz="2300" dirty="0"/>
              <a:t>Planned site layout of 1221 Laguna St</a:t>
            </a:r>
          </a:p>
        </p:txBody>
      </p:sp>
      <p:pic>
        <p:nvPicPr>
          <p:cNvPr id="6" name="Picture 5">
            <a:extLst>
              <a:ext uri="{FF2B5EF4-FFF2-40B4-BE49-F238E27FC236}">
                <a16:creationId xmlns:a16="http://schemas.microsoft.com/office/drawing/2014/main" id="{DDFA297D-62E7-E920-5D65-7D60A6722C64}"/>
              </a:ext>
            </a:extLst>
          </p:cNvPr>
          <p:cNvPicPr>
            <a:picLocks noChangeAspect="1"/>
          </p:cNvPicPr>
          <p:nvPr/>
        </p:nvPicPr>
        <p:blipFill>
          <a:blip r:embed="rId3"/>
          <a:stretch>
            <a:fillRect/>
          </a:stretch>
        </p:blipFill>
        <p:spPr>
          <a:xfrm>
            <a:off x="1127051" y="939651"/>
            <a:ext cx="6372299" cy="5349414"/>
          </a:xfrm>
          <a:prstGeom prst="rect">
            <a:avLst/>
          </a:prstGeom>
        </p:spPr>
      </p:pic>
    </p:spTree>
    <p:extLst>
      <p:ext uri="{BB962C8B-B14F-4D97-AF65-F5344CB8AC3E}">
        <p14:creationId xmlns:p14="http://schemas.microsoft.com/office/powerpoint/2010/main" val="33210585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2084B-567E-CCDD-4B1B-28A3EB981B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26981C-99A5-849E-7604-ECD34B4ADE8C}"/>
              </a:ext>
            </a:extLst>
          </p:cNvPr>
          <p:cNvSpPr>
            <a:spLocks noGrp="1"/>
          </p:cNvSpPr>
          <p:nvPr>
            <p:ph type="title"/>
          </p:nvPr>
        </p:nvSpPr>
        <p:spPr/>
        <p:txBody>
          <a:bodyPr>
            <a:normAutofit/>
          </a:bodyPr>
          <a:lstStyle/>
          <a:p>
            <a:r>
              <a:rPr lang="en-US" sz="2300" dirty="0"/>
              <a:t>1</a:t>
            </a:r>
            <a:r>
              <a:rPr lang="en-US" sz="2300" baseline="30000" dirty="0"/>
              <a:t>st</a:t>
            </a:r>
            <a:r>
              <a:rPr lang="en-US" sz="2300" dirty="0"/>
              <a:t> floor Schematic Design of ADU-over-garage</a:t>
            </a:r>
          </a:p>
        </p:txBody>
      </p:sp>
      <p:pic>
        <p:nvPicPr>
          <p:cNvPr id="7" name="Picture 6">
            <a:extLst>
              <a:ext uri="{FF2B5EF4-FFF2-40B4-BE49-F238E27FC236}">
                <a16:creationId xmlns:a16="http://schemas.microsoft.com/office/drawing/2014/main" id="{01C7E9A1-105F-A1DB-79E3-C561F3F00619}"/>
              </a:ext>
            </a:extLst>
          </p:cNvPr>
          <p:cNvPicPr>
            <a:picLocks noChangeAspect="1"/>
          </p:cNvPicPr>
          <p:nvPr/>
        </p:nvPicPr>
        <p:blipFill>
          <a:blip r:embed="rId3"/>
          <a:stretch>
            <a:fillRect/>
          </a:stretch>
        </p:blipFill>
        <p:spPr>
          <a:xfrm>
            <a:off x="1935363" y="773218"/>
            <a:ext cx="5280454" cy="5574417"/>
          </a:xfrm>
          <a:prstGeom prst="rect">
            <a:avLst/>
          </a:prstGeom>
        </p:spPr>
      </p:pic>
    </p:spTree>
    <p:extLst>
      <p:ext uri="{BB962C8B-B14F-4D97-AF65-F5344CB8AC3E}">
        <p14:creationId xmlns:p14="http://schemas.microsoft.com/office/powerpoint/2010/main" val="1667255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0EC1D-9173-32EE-23F2-77AE807099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26C97D-3AAF-4852-18C1-E20F06B9F630}"/>
              </a:ext>
            </a:extLst>
          </p:cNvPr>
          <p:cNvSpPr>
            <a:spLocks noGrp="1"/>
          </p:cNvSpPr>
          <p:nvPr>
            <p:ph type="title"/>
          </p:nvPr>
        </p:nvSpPr>
        <p:spPr/>
        <p:txBody>
          <a:bodyPr>
            <a:normAutofit/>
          </a:bodyPr>
          <a:lstStyle/>
          <a:p>
            <a:r>
              <a:rPr lang="en-US" sz="2300" dirty="0"/>
              <a:t>2nd floor Schematic Design of ADU-over-garage</a:t>
            </a:r>
          </a:p>
        </p:txBody>
      </p:sp>
      <p:pic>
        <p:nvPicPr>
          <p:cNvPr id="4" name="Picture 3">
            <a:extLst>
              <a:ext uri="{FF2B5EF4-FFF2-40B4-BE49-F238E27FC236}">
                <a16:creationId xmlns:a16="http://schemas.microsoft.com/office/drawing/2014/main" id="{95CA8A89-9F6F-CD51-ABFD-E7734F9AE10D}"/>
              </a:ext>
            </a:extLst>
          </p:cNvPr>
          <p:cNvPicPr>
            <a:picLocks noChangeAspect="1"/>
          </p:cNvPicPr>
          <p:nvPr/>
        </p:nvPicPr>
        <p:blipFill>
          <a:blip r:embed="rId3"/>
          <a:stretch>
            <a:fillRect/>
          </a:stretch>
        </p:blipFill>
        <p:spPr>
          <a:xfrm>
            <a:off x="2191361" y="761260"/>
            <a:ext cx="5138900" cy="5713968"/>
          </a:xfrm>
          <a:prstGeom prst="rect">
            <a:avLst/>
          </a:prstGeom>
        </p:spPr>
      </p:pic>
    </p:spTree>
    <p:extLst>
      <p:ext uri="{BB962C8B-B14F-4D97-AF65-F5344CB8AC3E}">
        <p14:creationId xmlns:p14="http://schemas.microsoft.com/office/powerpoint/2010/main" val="1008931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9"/>
          <p:cNvSpPr txBox="1">
            <a:spLocks noGrp="1"/>
          </p:cNvSpPr>
          <p:nvPr>
            <p:ph type="title"/>
          </p:nvPr>
        </p:nvSpPr>
        <p:spPr>
          <a:xfrm>
            <a:off x="0" y="0"/>
            <a:ext cx="7315200" cy="762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2400" dirty="0"/>
              <a:t>Solar Microgrid Methodology (SMM)</a:t>
            </a:r>
            <a:endParaRPr sz="2400" dirty="0"/>
          </a:p>
        </p:txBody>
      </p:sp>
      <p:pic>
        <p:nvPicPr>
          <p:cNvPr id="132" name="Google Shape;132;p19" title="IMG_3192.png"/>
          <p:cNvPicPr preferRelativeResize="0"/>
          <p:nvPr/>
        </p:nvPicPr>
        <p:blipFill>
          <a:blip r:embed="rId3">
            <a:alphaModFix/>
          </a:blip>
          <a:stretch>
            <a:fillRect/>
          </a:stretch>
        </p:blipFill>
        <p:spPr>
          <a:xfrm>
            <a:off x="584488" y="1291599"/>
            <a:ext cx="7885617" cy="46174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322b64a003d_0_119"/>
          <p:cNvSpPr txBox="1">
            <a:spLocks noGrp="1"/>
          </p:cNvSpPr>
          <p:nvPr>
            <p:ph type="title"/>
          </p:nvPr>
        </p:nvSpPr>
        <p:spPr>
          <a:xfrm>
            <a:off x="0" y="0"/>
            <a:ext cx="7315200" cy="762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2400" dirty="0"/>
              <a:t>Load profile types</a:t>
            </a:r>
            <a:endParaRPr sz="2400" dirty="0"/>
          </a:p>
        </p:txBody>
      </p:sp>
      <p:graphicFrame>
        <p:nvGraphicFramePr>
          <p:cNvPr id="135" name="Google Shape;135;g322b64a003d_0_119"/>
          <p:cNvGraphicFramePr/>
          <p:nvPr/>
        </p:nvGraphicFramePr>
        <p:xfrm>
          <a:off x="336430" y="1085883"/>
          <a:ext cx="8471150" cy="3741660"/>
        </p:xfrm>
        <a:graphic>
          <a:graphicData uri="http://schemas.openxmlformats.org/drawingml/2006/table">
            <a:tbl>
              <a:tblPr>
                <a:noFill/>
              </a:tblPr>
              <a:tblGrid>
                <a:gridCol w="3008050">
                  <a:extLst>
                    <a:ext uri="{9D8B030D-6E8A-4147-A177-3AD203B41FA5}">
                      <a16:colId xmlns:a16="http://schemas.microsoft.com/office/drawing/2014/main" val="20000"/>
                    </a:ext>
                  </a:extLst>
                </a:gridCol>
                <a:gridCol w="5463100">
                  <a:extLst>
                    <a:ext uri="{9D8B030D-6E8A-4147-A177-3AD203B41FA5}">
                      <a16:colId xmlns:a16="http://schemas.microsoft.com/office/drawing/2014/main" val="20001"/>
                    </a:ext>
                  </a:extLst>
                </a:gridCol>
              </a:tblGrid>
              <a:tr h="355600">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sng" strike="noStrike" cap="none">
                          <a:latin typeface="Calibri"/>
                          <a:ea typeface="Calibri"/>
                          <a:cs typeface="Calibri"/>
                          <a:sym typeface="Calibri"/>
                        </a:rPr>
                        <a:t>Load Type</a:t>
                      </a:r>
                      <a:endParaRPr sz="1400" u="none" strike="noStrike" cap="none"/>
                    </a:p>
                  </a:txBody>
                  <a:tcPr marL="91450" marR="91450" marT="45725" marB="45725" anchor="ctr">
                    <a:solidFill>
                      <a:srgbClr val="76923C"/>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b="1" u="sng" strike="noStrike" cap="none">
                          <a:latin typeface="Calibri"/>
                          <a:ea typeface="Calibri"/>
                          <a:cs typeface="Calibri"/>
                          <a:sym typeface="Calibri"/>
                        </a:rPr>
                        <a:t>Definition</a:t>
                      </a:r>
                      <a:endParaRPr sz="1400" u="none" strike="noStrike" cap="none"/>
                    </a:p>
                  </a:txBody>
                  <a:tcPr marL="91450" marR="91450" marT="45725" marB="45725">
                    <a:solidFill>
                      <a:srgbClr val="76923C"/>
                    </a:solidFill>
                  </a:tcPr>
                </a:tc>
                <a:extLst>
                  <a:ext uri="{0D108BD9-81ED-4DB2-BD59-A6C34878D82A}">
                    <a16:rowId xmlns:a16="http://schemas.microsoft.com/office/drawing/2014/main" val="10000"/>
                  </a:ext>
                </a:extLst>
              </a:tr>
              <a:tr h="598275">
                <a:tc>
                  <a:txBody>
                    <a:bodyPr/>
                    <a:lstStyle/>
                    <a:p>
                      <a:pPr marL="0" marR="0" lvl="0" indent="0" algn="r" rtl="0">
                        <a:lnSpc>
                          <a:spcPct val="100000"/>
                        </a:lnSpc>
                        <a:spcBef>
                          <a:spcPts val="0"/>
                        </a:spcBef>
                        <a:spcAft>
                          <a:spcPts val="0"/>
                        </a:spcAft>
                        <a:buClr>
                          <a:srgbClr val="000000"/>
                        </a:buClr>
                        <a:buSzPts val="1800"/>
                        <a:buFont typeface="Arial"/>
                        <a:buNone/>
                      </a:pPr>
                      <a:r>
                        <a:rPr lang="en-US" sz="1800" b="1" u="none" strike="noStrike" cap="none">
                          <a:solidFill>
                            <a:schemeClr val="dk1"/>
                          </a:solidFill>
                          <a:latin typeface="Calibri"/>
                          <a:ea typeface="Calibri"/>
                          <a:cs typeface="Calibri"/>
                          <a:sym typeface="Calibri"/>
                        </a:rPr>
                        <a:t>Baseline load profile</a:t>
                      </a:r>
                      <a:endParaRPr sz="1800" b="1" u="none" strike="noStrike" cap="none">
                        <a:latin typeface="Calibri"/>
                        <a:ea typeface="Calibri"/>
                        <a:cs typeface="Calibri"/>
                        <a:sym typeface="Calibri"/>
                      </a:endParaRPr>
                    </a:p>
                  </a:txBody>
                  <a:tcPr marL="91450" marR="91450" marT="45725" marB="45725" anchor="ctr">
                    <a:solidFill>
                      <a:srgbClr val="D6E3BC"/>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solidFill>
                            <a:schemeClr val="dk1"/>
                          </a:solidFill>
                          <a:latin typeface="Calibri"/>
                          <a:ea typeface="Calibri"/>
                          <a:cs typeface="Calibri"/>
                          <a:sym typeface="Calibri"/>
                        </a:rPr>
                        <a:t>The historical annual usage of electrical loads per site that forms the basis for creating the master load profile. </a:t>
                      </a:r>
                      <a:endParaRPr sz="1600" u="none" strike="noStrike" cap="none">
                        <a:latin typeface="Calibri"/>
                        <a:ea typeface="Calibri"/>
                        <a:cs typeface="Calibri"/>
                        <a:sym typeface="Calibri"/>
                      </a:endParaRPr>
                    </a:p>
                  </a:txBody>
                  <a:tcPr marL="91450" marR="91450" marT="45725" marB="45725">
                    <a:solidFill>
                      <a:srgbClr val="EAF1DD">
                        <a:alpha val="47843"/>
                      </a:srgbClr>
                    </a:solidFill>
                  </a:tcPr>
                </a:tc>
                <a:extLst>
                  <a:ext uri="{0D108BD9-81ED-4DB2-BD59-A6C34878D82A}">
                    <a16:rowId xmlns:a16="http://schemas.microsoft.com/office/drawing/2014/main" val="10001"/>
                  </a:ext>
                </a:extLst>
              </a:tr>
              <a:tr h="551025">
                <a:tc>
                  <a:txBody>
                    <a:bodyPr/>
                    <a:lstStyle/>
                    <a:p>
                      <a:pPr marL="0" marR="0" lvl="0" indent="0" algn="r" rtl="0">
                        <a:lnSpc>
                          <a:spcPct val="100000"/>
                        </a:lnSpc>
                        <a:spcBef>
                          <a:spcPts val="0"/>
                        </a:spcBef>
                        <a:spcAft>
                          <a:spcPts val="0"/>
                        </a:spcAft>
                        <a:buClr>
                          <a:srgbClr val="000000"/>
                        </a:buClr>
                        <a:buSzPts val="1800"/>
                        <a:buFont typeface="Arial"/>
                        <a:buNone/>
                      </a:pPr>
                      <a:r>
                        <a:rPr lang="en-US" sz="1800" b="1" u="none" strike="noStrike" cap="none">
                          <a:solidFill>
                            <a:schemeClr val="dk1"/>
                          </a:solidFill>
                          <a:latin typeface="Calibri"/>
                          <a:ea typeface="Calibri"/>
                          <a:cs typeface="Calibri"/>
                          <a:sym typeface="Calibri"/>
                        </a:rPr>
                        <a:t>Adjustments load profile</a:t>
                      </a:r>
                      <a:endParaRPr sz="1800" b="1" u="none" strike="noStrike" cap="none">
                        <a:latin typeface="Calibri"/>
                        <a:ea typeface="Calibri"/>
                        <a:cs typeface="Calibri"/>
                        <a:sym typeface="Calibri"/>
                      </a:endParaRPr>
                    </a:p>
                  </a:txBody>
                  <a:tcPr marL="91450" marR="91450" marT="45725" marB="45725" anchor="ctr">
                    <a:solidFill>
                      <a:srgbClr val="D6E3BC"/>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solidFill>
                            <a:schemeClr val="dk1"/>
                          </a:solidFill>
                          <a:latin typeface="Calibri"/>
                          <a:ea typeface="Calibri"/>
                          <a:cs typeface="Calibri"/>
                          <a:sym typeface="Calibri"/>
                        </a:rPr>
                        <a:t>Adjustments for anticipated EV Charging Infrastructure (EVCI), electrification, energy efficiency, and new facilities. </a:t>
                      </a:r>
                      <a:endParaRPr sz="1400" u="none" strike="noStrike" cap="none"/>
                    </a:p>
                  </a:txBody>
                  <a:tcPr marL="91450" marR="91450" marT="45725" marB="45725">
                    <a:solidFill>
                      <a:srgbClr val="EAF1DD">
                        <a:alpha val="47843"/>
                      </a:srgbClr>
                    </a:solidFill>
                  </a:tcPr>
                </a:tc>
                <a:extLst>
                  <a:ext uri="{0D108BD9-81ED-4DB2-BD59-A6C34878D82A}">
                    <a16:rowId xmlns:a16="http://schemas.microsoft.com/office/drawing/2014/main" val="10002"/>
                  </a:ext>
                </a:extLst>
              </a:tr>
              <a:tr h="533400">
                <a:tc>
                  <a:txBody>
                    <a:bodyPr/>
                    <a:lstStyle/>
                    <a:p>
                      <a:pPr marL="0" marR="0" lvl="0" indent="0" algn="r" rtl="0">
                        <a:lnSpc>
                          <a:spcPct val="100000"/>
                        </a:lnSpc>
                        <a:spcBef>
                          <a:spcPts val="0"/>
                        </a:spcBef>
                        <a:spcAft>
                          <a:spcPts val="0"/>
                        </a:spcAft>
                        <a:buClr>
                          <a:schemeClr val="dk1"/>
                        </a:buClr>
                        <a:buSzPts val="1800"/>
                        <a:buFont typeface="Calibri"/>
                        <a:buNone/>
                      </a:pPr>
                      <a:r>
                        <a:rPr lang="en-US" sz="1800" b="1" u="none" strike="noStrike" cap="none">
                          <a:solidFill>
                            <a:schemeClr val="dk1"/>
                          </a:solidFill>
                          <a:latin typeface="Calibri"/>
                          <a:ea typeface="Calibri"/>
                          <a:cs typeface="Calibri"/>
                          <a:sym typeface="Calibri"/>
                        </a:rPr>
                        <a:t>Master load profile</a:t>
                      </a:r>
                      <a:endParaRPr sz="1800" b="1" u="none" strike="noStrike" cap="none">
                        <a:latin typeface="Calibri"/>
                        <a:ea typeface="Calibri"/>
                        <a:cs typeface="Calibri"/>
                        <a:sym typeface="Calibri"/>
                      </a:endParaRPr>
                    </a:p>
                    <a:p>
                      <a:pPr marL="0" marR="0" lvl="0" indent="0" algn="r" rtl="0">
                        <a:lnSpc>
                          <a:spcPct val="100000"/>
                        </a:lnSpc>
                        <a:spcBef>
                          <a:spcPts val="0"/>
                        </a:spcBef>
                        <a:spcAft>
                          <a:spcPts val="0"/>
                        </a:spcAft>
                        <a:buClr>
                          <a:srgbClr val="000000"/>
                        </a:buClr>
                        <a:buSzPts val="1800"/>
                        <a:buFont typeface="Arial"/>
                        <a:buNone/>
                      </a:pPr>
                      <a:endParaRPr sz="1800" b="1" u="none" strike="noStrike" cap="none">
                        <a:latin typeface="Calibri"/>
                        <a:ea typeface="Calibri"/>
                        <a:cs typeface="Calibri"/>
                        <a:sym typeface="Calibri"/>
                      </a:endParaRPr>
                    </a:p>
                  </a:txBody>
                  <a:tcPr marL="91450" marR="91450" marT="45725" marB="45725" anchor="ctr">
                    <a:solidFill>
                      <a:srgbClr val="D6E3BC"/>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solidFill>
                            <a:schemeClr val="dk1"/>
                          </a:solidFill>
                          <a:latin typeface="Calibri"/>
                          <a:ea typeface="Calibri"/>
                          <a:cs typeface="Calibri"/>
                          <a:sym typeface="Calibri"/>
                        </a:rPr>
                        <a:t>The forecasted annual load profile used for this study’s analysis, created from the baseline load profile plus adjustments for anticipated EV Charging Infrastructure (EVCI), electrification, energy efficiency, and new facilities. </a:t>
                      </a:r>
                      <a:endParaRPr sz="1400" u="none" strike="noStrike" cap="none"/>
                    </a:p>
                  </a:txBody>
                  <a:tcPr marL="91450" marR="91450" marT="45725" marB="45725">
                    <a:solidFill>
                      <a:srgbClr val="EAF1DD">
                        <a:alpha val="47843"/>
                      </a:srgbClr>
                    </a:solidFill>
                  </a:tcPr>
                </a:tc>
                <a:extLst>
                  <a:ext uri="{0D108BD9-81ED-4DB2-BD59-A6C34878D82A}">
                    <a16:rowId xmlns:a16="http://schemas.microsoft.com/office/drawing/2014/main" val="10003"/>
                  </a:ext>
                </a:extLst>
              </a:tr>
              <a:tr h="533400">
                <a:tc>
                  <a:txBody>
                    <a:bodyPr/>
                    <a:lstStyle/>
                    <a:p>
                      <a:pPr marL="0" marR="0" lvl="0" indent="0" algn="r" rtl="0">
                        <a:lnSpc>
                          <a:spcPct val="100000"/>
                        </a:lnSpc>
                        <a:spcBef>
                          <a:spcPts val="0"/>
                        </a:spcBef>
                        <a:spcAft>
                          <a:spcPts val="0"/>
                        </a:spcAft>
                        <a:buClr>
                          <a:srgbClr val="000000"/>
                        </a:buClr>
                        <a:buSzPts val="1800"/>
                        <a:buFont typeface="Arial"/>
                        <a:buNone/>
                      </a:pPr>
                      <a:r>
                        <a:rPr lang="en-US" sz="1800" b="1" u="none" strike="noStrike" cap="none">
                          <a:latin typeface="Calibri"/>
                          <a:ea typeface="Calibri"/>
                          <a:cs typeface="Calibri"/>
                          <a:sym typeface="Calibri"/>
                        </a:rPr>
                        <a:t>Critical load profile</a:t>
                      </a:r>
                      <a:endParaRPr sz="1400" u="none" strike="noStrike" cap="none"/>
                    </a:p>
                  </a:txBody>
                  <a:tcPr marL="91450" marR="91450" marT="45725" marB="45725" anchor="ctr">
                    <a:solidFill>
                      <a:srgbClr val="D6E3BC"/>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solidFill>
                            <a:schemeClr val="dk1"/>
                          </a:solidFill>
                          <a:latin typeface="Calibri"/>
                          <a:ea typeface="Calibri"/>
                          <a:cs typeface="Calibri"/>
                          <a:sym typeface="Calibri"/>
                        </a:rPr>
                        <a:t>Annual load profile of the critical loads.</a:t>
                      </a:r>
                      <a:endParaRPr sz="1400" u="none" strike="noStrike" cap="none"/>
                    </a:p>
                  </a:txBody>
                  <a:tcPr marL="91450" marR="91450" marT="45725" marB="45725" anchor="ctr">
                    <a:solidFill>
                      <a:srgbClr val="EAF1DD">
                        <a:alpha val="47843"/>
                      </a:srgbClr>
                    </a:solidFill>
                  </a:tcPr>
                </a:tc>
                <a:extLst>
                  <a:ext uri="{0D108BD9-81ED-4DB2-BD59-A6C34878D82A}">
                    <a16:rowId xmlns:a16="http://schemas.microsoft.com/office/drawing/2014/main" val="10004"/>
                  </a:ext>
                </a:extLst>
              </a:tr>
              <a:tr h="598275">
                <a:tc>
                  <a:txBody>
                    <a:bodyPr/>
                    <a:lstStyle/>
                    <a:p>
                      <a:pPr marL="0" marR="0" lvl="0" indent="0" algn="r" rtl="0">
                        <a:lnSpc>
                          <a:spcPct val="100000"/>
                        </a:lnSpc>
                        <a:spcBef>
                          <a:spcPts val="0"/>
                        </a:spcBef>
                        <a:spcAft>
                          <a:spcPts val="0"/>
                        </a:spcAft>
                        <a:buClr>
                          <a:srgbClr val="000000"/>
                        </a:buClr>
                        <a:buSzPts val="1800"/>
                        <a:buFont typeface="Arial"/>
                        <a:buNone/>
                      </a:pPr>
                      <a:r>
                        <a:rPr lang="en-US" sz="1800" b="1" u="none" strike="noStrike" cap="none">
                          <a:latin typeface="Calibri"/>
                          <a:ea typeface="Calibri"/>
                          <a:cs typeface="Calibri"/>
                          <a:sym typeface="Calibri"/>
                        </a:rPr>
                        <a:t>Critical loads</a:t>
                      </a:r>
                      <a:endParaRPr sz="1400" u="none" strike="noStrike" cap="none"/>
                    </a:p>
                  </a:txBody>
                  <a:tcPr marL="91450" marR="91450" marT="45725" marB="45725" anchor="ctr">
                    <a:solidFill>
                      <a:srgbClr val="D6E3BC"/>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solidFill>
                            <a:schemeClr val="dk1"/>
                          </a:solidFill>
                          <a:latin typeface="Calibri"/>
                          <a:ea typeface="Calibri"/>
                          <a:cs typeface="Calibri"/>
                          <a:sym typeface="Calibri"/>
                        </a:rPr>
                        <a:t>Electrical loads that are necessary to be provided with 100% energy resilience during grid outages</a:t>
                      </a:r>
                      <a:endParaRPr sz="1400" u="none" strike="noStrike" cap="none"/>
                    </a:p>
                  </a:txBody>
                  <a:tcPr marL="91450" marR="91450" marT="45725" marB="45725">
                    <a:solidFill>
                      <a:srgbClr val="EAF1DD">
                        <a:alpha val="47843"/>
                      </a:srgbClr>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32a6234b116_0_0"/>
          <p:cNvSpPr txBox="1">
            <a:spLocks noGrp="1"/>
          </p:cNvSpPr>
          <p:nvPr>
            <p:ph type="title"/>
          </p:nvPr>
        </p:nvSpPr>
        <p:spPr>
          <a:xfrm>
            <a:off x="0" y="0"/>
            <a:ext cx="7315200" cy="762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2400" dirty="0"/>
              <a:t>Load profiles used in this study </a:t>
            </a:r>
            <a:endParaRPr sz="2400" dirty="0"/>
          </a:p>
        </p:txBody>
      </p:sp>
      <p:sp>
        <p:nvSpPr>
          <p:cNvPr id="142" name="Google Shape;142;g32a6234b116_0_0"/>
          <p:cNvSpPr txBox="1">
            <a:spLocks noGrp="1"/>
          </p:cNvSpPr>
          <p:nvPr>
            <p:ph type="body" idx="1"/>
          </p:nvPr>
        </p:nvSpPr>
        <p:spPr>
          <a:xfrm>
            <a:off x="190625" y="904525"/>
            <a:ext cx="8765100" cy="5529600"/>
          </a:xfrm>
          <a:prstGeom prst="rect">
            <a:avLst/>
          </a:prstGeom>
          <a:noFill/>
          <a:ln>
            <a:noFill/>
          </a:ln>
        </p:spPr>
        <p:txBody>
          <a:bodyPr spcFirstLastPara="1" wrap="square" lIns="91425" tIns="45700" rIns="91425" bIns="45700" anchor="t" anchorCtr="0">
            <a:noAutofit/>
          </a:bodyPr>
          <a:lstStyle/>
          <a:p>
            <a:pPr marL="457200" lvl="0" indent="-336550" algn="l" rtl="0">
              <a:lnSpc>
                <a:spcPct val="100000"/>
              </a:lnSpc>
              <a:spcBef>
                <a:spcPts val="640"/>
              </a:spcBef>
              <a:spcAft>
                <a:spcPts val="0"/>
              </a:spcAft>
              <a:buClr>
                <a:schemeClr val="dk1"/>
              </a:buClr>
              <a:buSzPts val="1700"/>
              <a:buChar char="•"/>
            </a:pPr>
            <a:r>
              <a:rPr lang="en-US" sz="1700" b="1" u="sng">
                <a:solidFill>
                  <a:schemeClr val="dk1"/>
                </a:solidFill>
              </a:rPr>
              <a:t>Baseline Load Profile (BLP)</a:t>
            </a:r>
            <a:r>
              <a:rPr lang="en-US" sz="1700" b="1">
                <a:solidFill>
                  <a:schemeClr val="dk1"/>
                </a:solidFill>
              </a:rPr>
              <a:t>:</a:t>
            </a:r>
            <a:r>
              <a:rPr lang="en-US" sz="1700">
                <a:solidFill>
                  <a:schemeClr val="dk1"/>
                </a:solidFill>
              </a:rPr>
              <a:t> The utility data available for 1221 Laguna Street was obtained from the previous owners and spans from 2/11/2025 to 3/15/2026 in 1-hour intervals. For cleanliness, the data used for these profiles was chosen to start in March 2025 and go through the end of February 2026. This data was formatted to fit a typical calendar year, so all analyses and visuals will start in January but keep in mind the first two month’s data is from 2026. Only the electricity usage is included in the BLP.</a:t>
            </a:r>
            <a:endParaRPr sz="1700">
              <a:solidFill>
                <a:schemeClr val="dk1"/>
              </a:solidFill>
            </a:endParaRPr>
          </a:p>
          <a:p>
            <a:pPr marL="457200" lvl="0" indent="-336550" algn="l" rtl="0">
              <a:lnSpc>
                <a:spcPct val="100000"/>
              </a:lnSpc>
              <a:spcBef>
                <a:spcPts val="0"/>
              </a:spcBef>
              <a:spcAft>
                <a:spcPts val="0"/>
              </a:spcAft>
              <a:buClr>
                <a:schemeClr val="dk1"/>
              </a:buClr>
              <a:buSzPts val="1700"/>
              <a:buChar char="•"/>
            </a:pPr>
            <a:r>
              <a:rPr lang="en-US" sz="1700" b="1" u="sng">
                <a:solidFill>
                  <a:schemeClr val="dk1"/>
                </a:solidFill>
              </a:rPr>
              <a:t>Adjustments Load Profile (ALP)</a:t>
            </a:r>
            <a:r>
              <a:rPr lang="en-US" sz="1700" b="1">
                <a:solidFill>
                  <a:schemeClr val="dk1"/>
                </a:solidFill>
              </a:rPr>
              <a:t>:</a:t>
            </a:r>
            <a:r>
              <a:rPr lang="en-US" sz="1700">
                <a:solidFill>
                  <a:schemeClr val="dk1"/>
                </a:solidFill>
              </a:rPr>
              <a:t> The gas usage data was also obtained from the previous owners and makes up the ALP for this study. SoCal Gas provides usage in US therms, which was converted to kWh using  29.3 kWh/US therm. Finally, this usage was divided by 3 to account for improved efficiency of new electric appliances compared to their gas counterparts.</a:t>
            </a:r>
            <a:endParaRPr sz="1700">
              <a:solidFill>
                <a:schemeClr val="dk1"/>
              </a:solidFill>
            </a:endParaRPr>
          </a:p>
          <a:p>
            <a:pPr marL="457200" lvl="0" indent="-336550" algn="l" rtl="0">
              <a:lnSpc>
                <a:spcPct val="100000"/>
              </a:lnSpc>
              <a:spcBef>
                <a:spcPts val="0"/>
              </a:spcBef>
              <a:spcAft>
                <a:spcPts val="0"/>
              </a:spcAft>
              <a:buClr>
                <a:schemeClr val="dk1"/>
              </a:buClr>
              <a:buSzPts val="1700"/>
              <a:buChar char="•"/>
            </a:pPr>
            <a:r>
              <a:rPr lang="en-US" sz="1700" b="1" u="sng">
                <a:solidFill>
                  <a:schemeClr val="dk1"/>
                </a:solidFill>
              </a:rPr>
              <a:t>Master Load Profile (MLP)</a:t>
            </a:r>
            <a:r>
              <a:rPr lang="en-US" sz="1700" b="1">
                <a:solidFill>
                  <a:schemeClr val="dk1"/>
                </a:solidFill>
              </a:rPr>
              <a:t>:</a:t>
            </a:r>
            <a:r>
              <a:rPr lang="en-US" sz="1700">
                <a:solidFill>
                  <a:schemeClr val="dk1"/>
                </a:solidFill>
              </a:rPr>
              <a:t> The load profile used to analyze the economics and resilience of a Solar Microgrid at this site. This load profile is the combination of the BLP and ALP at every 1-hour interval.  </a:t>
            </a:r>
            <a:endParaRPr sz="1700">
              <a:solidFill>
                <a:schemeClr val="dk1"/>
              </a:solidFill>
            </a:endParaRPr>
          </a:p>
          <a:p>
            <a:pPr marL="457200" lvl="0" indent="-336550" algn="l" rtl="0">
              <a:lnSpc>
                <a:spcPct val="100000"/>
              </a:lnSpc>
              <a:spcBef>
                <a:spcPts val="0"/>
              </a:spcBef>
              <a:spcAft>
                <a:spcPts val="0"/>
              </a:spcAft>
              <a:buClr>
                <a:schemeClr val="dk1"/>
              </a:buClr>
              <a:buSzPts val="1700"/>
              <a:buChar char="•"/>
            </a:pPr>
            <a:r>
              <a:rPr lang="en-US" sz="1700" b="1" u="sng">
                <a:solidFill>
                  <a:schemeClr val="dk1"/>
                </a:solidFill>
              </a:rPr>
              <a:t>Critical Load Profile (CLP)</a:t>
            </a:r>
            <a:r>
              <a:rPr lang="en-US" sz="1700">
                <a:solidFill>
                  <a:schemeClr val="dk1"/>
                </a:solidFill>
              </a:rPr>
              <a:t>: The CLP is assumed to be 10% of the Master Load Profile.</a:t>
            </a:r>
            <a:endParaRPr sz="1700">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g32bf62b1436_0_0"/>
          <p:cNvPicPr preferRelativeResize="0"/>
          <p:nvPr/>
        </p:nvPicPr>
        <p:blipFill rotWithShape="1">
          <a:blip r:embed="rId3">
            <a:alphaModFix/>
          </a:blip>
          <a:srcRect/>
          <a:stretch/>
        </p:blipFill>
        <p:spPr>
          <a:xfrm>
            <a:off x="144388" y="3633825"/>
            <a:ext cx="8855224" cy="2663490"/>
          </a:xfrm>
          <a:prstGeom prst="rect">
            <a:avLst/>
          </a:prstGeom>
          <a:noFill/>
          <a:ln>
            <a:noFill/>
          </a:ln>
        </p:spPr>
      </p:pic>
      <p:pic>
        <p:nvPicPr>
          <p:cNvPr id="149" name="Google Shape;149;g32bf62b1436_0_0"/>
          <p:cNvPicPr preferRelativeResize="0"/>
          <p:nvPr/>
        </p:nvPicPr>
        <p:blipFill rotWithShape="1">
          <a:blip r:embed="rId4">
            <a:alphaModFix/>
          </a:blip>
          <a:srcRect/>
          <a:stretch/>
        </p:blipFill>
        <p:spPr>
          <a:xfrm>
            <a:off x="1032025" y="986230"/>
            <a:ext cx="7079951" cy="2423359"/>
          </a:xfrm>
          <a:prstGeom prst="rect">
            <a:avLst/>
          </a:prstGeom>
          <a:noFill/>
          <a:ln>
            <a:noFill/>
          </a:ln>
        </p:spPr>
      </p:pic>
      <p:sp>
        <p:nvSpPr>
          <p:cNvPr id="150" name="Google Shape;150;g32bf62b1436_0_0"/>
          <p:cNvSpPr txBox="1">
            <a:spLocks noGrp="1"/>
          </p:cNvSpPr>
          <p:nvPr>
            <p:ph type="title"/>
          </p:nvPr>
        </p:nvSpPr>
        <p:spPr>
          <a:xfrm>
            <a:off x="0" y="0"/>
            <a:ext cx="7315200" cy="762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2400" dirty="0"/>
              <a:t>Load profile energy summary</a:t>
            </a:r>
            <a:endParaRPr sz="2400" dirty="0"/>
          </a:p>
        </p:txBody>
      </p:sp>
      <p:sp>
        <p:nvSpPr>
          <p:cNvPr id="151" name="Google Shape;151;g32bf62b1436_0_0"/>
          <p:cNvSpPr txBox="1"/>
          <p:nvPr/>
        </p:nvSpPr>
        <p:spPr>
          <a:xfrm>
            <a:off x="860273" y="3453777"/>
            <a:ext cx="7728900" cy="3318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Daily Max, Average, Min and Monthly Total Electricity Usage</a:t>
            </a:r>
            <a:r>
              <a:rPr lang="en-US" sz="1200" b="0" i="0" u="none" strike="noStrike" cap="none">
                <a:solidFill>
                  <a:schemeClr val="dk1"/>
                </a:solidFill>
                <a:latin typeface="Calibri"/>
                <a:ea typeface="Calibri"/>
                <a:cs typeface="Calibri"/>
                <a:sym typeface="Calibri"/>
              </a:rPr>
              <a:t> by Profile Type</a:t>
            </a:r>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g325c9b54055_0_1"/>
          <p:cNvSpPr txBox="1">
            <a:spLocks noGrp="1"/>
          </p:cNvSpPr>
          <p:nvPr>
            <p:ph type="title"/>
          </p:nvPr>
        </p:nvSpPr>
        <p:spPr>
          <a:xfrm>
            <a:off x="0" y="0"/>
            <a:ext cx="7315200" cy="762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2400" dirty="0"/>
              <a:t>Load profile demand summary</a:t>
            </a:r>
            <a:endParaRPr sz="2400" dirty="0"/>
          </a:p>
        </p:txBody>
      </p:sp>
      <p:pic>
        <p:nvPicPr>
          <p:cNvPr id="158" name="Google Shape;158;g325c9b54055_0_1"/>
          <p:cNvPicPr preferRelativeResize="0"/>
          <p:nvPr/>
        </p:nvPicPr>
        <p:blipFill rotWithShape="1">
          <a:blip r:embed="rId3">
            <a:alphaModFix/>
          </a:blip>
          <a:srcRect l="20861"/>
          <a:stretch/>
        </p:blipFill>
        <p:spPr>
          <a:xfrm>
            <a:off x="1074488" y="2889500"/>
            <a:ext cx="6995026" cy="1079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g3e9b6404faa_0_7"/>
          <p:cNvPicPr preferRelativeResize="0"/>
          <p:nvPr/>
        </p:nvPicPr>
        <p:blipFill>
          <a:blip r:embed="rId3">
            <a:alphaModFix/>
          </a:blip>
          <a:stretch>
            <a:fillRect/>
          </a:stretch>
        </p:blipFill>
        <p:spPr>
          <a:xfrm>
            <a:off x="3615575" y="3701324"/>
            <a:ext cx="5340150" cy="2732795"/>
          </a:xfrm>
          <a:prstGeom prst="rect">
            <a:avLst/>
          </a:prstGeom>
          <a:noFill/>
          <a:ln>
            <a:noFill/>
          </a:ln>
        </p:spPr>
      </p:pic>
      <p:pic>
        <p:nvPicPr>
          <p:cNvPr id="172" name="Google Shape;172;g3e9b6404faa_0_7"/>
          <p:cNvPicPr preferRelativeResize="0"/>
          <p:nvPr/>
        </p:nvPicPr>
        <p:blipFill>
          <a:blip r:embed="rId4">
            <a:alphaModFix/>
          </a:blip>
          <a:stretch>
            <a:fillRect/>
          </a:stretch>
        </p:blipFill>
        <p:spPr>
          <a:xfrm>
            <a:off x="3633000" y="900075"/>
            <a:ext cx="5322726" cy="2723865"/>
          </a:xfrm>
          <a:prstGeom prst="rect">
            <a:avLst/>
          </a:prstGeom>
          <a:noFill/>
          <a:ln>
            <a:noFill/>
          </a:ln>
        </p:spPr>
      </p:pic>
      <p:pic>
        <p:nvPicPr>
          <p:cNvPr id="173" name="Google Shape;173;g3e9b6404faa_0_7"/>
          <p:cNvPicPr preferRelativeResize="0"/>
          <p:nvPr/>
        </p:nvPicPr>
        <p:blipFill rotWithShape="1">
          <a:blip r:embed="rId5">
            <a:alphaModFix/>
          </a:blip>
          <a:srcRect l="10762" t="39324" r="55376" b="18851"/>
          <a:stretch/>
        </p:blipFill>
        <p:spPr>
          <a:xfrm>
            <a:off x="487050" y="900063"/>
            <a:ext cx="2912599" cy="2732799"/>
          </a:xfrm>
          <a:prstGeom prst="rect">
            <a:avLst/>
          </a:prstGeom>
          <a:noFill/>
          <a:ln>
            <a:noFill/>
          </a:ln>
        </p:spPr>
      </p:pic>
      <p:sp>
        <p:nvSpPr>
          <p:cNvPr id="174" name="Google Shape;174;g3e9b6404faa_0_7"/>
          <p:cNvSpPr txBox="1">
            <a:spLocks noGrp="1"/>
          </p:cNvSpPr>
          <p:nvPr>
            <p:ph type="title"/>
          </p:nvPr>
        </p:nvSpPr>
        <p:spPr>
          <a:xfrm>
            <a:off x="0" y="0"/>
            <a:ext cx="7384500" cy="762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58333"/>
              <a:buNone/>
            </a:pPr>
            <a:r>
              <a:rPr lang="en-US" sz="2400" dirty="0"/>
              <a:t>Varying the angle of tilt to optimize winter solar production for landscape and portrait in a given area</a:t>
            </a:r>
            <a:endParaRPr sz="2400" dirty="0"/>
          </a:p>
        </p:txBody>
      </p:sp>
      <p:pic>
        <p:nvPicPr>
          <p:cNvPr id="175" name="Google Shape;175;g3e9b6404faa_0_7"/>
          <p:cNvPicPr preferRelativeResize="0"/>
          <p:nvPr/>
        </p:nvPicPr>
        <p:blipFill rotWithShape="1">
          <a:blip r:embed="rId6">
            <a:alphaModFix/>
          </a:blip>
          <a:srcRect l="7832" t="38888" r="60279" b="21263"/>
          <a:stretch/>
        </p:blipFill>
        <p:spPr>
          <a:xfrm>
            <a:off x="487050" y="3701325"/>
            <a:ext cx="2912599" cy="2732801"/>
          </a:xfrm>
          <a:prstGeom prst="rect">
            <a:avLst/>
          </a:prstGeom>
          <a:noFill/>
          <a:ln>
            <a:noFill/>
          </a:ln>
        </p:spPr>
      </p:pic>
    </p:spTree>
    <p:extLst>
      <p:ext uri="{BB962C8B-B14F-4D97-AF65-F5344CB8AC3E}">
        <p14:creationId xmlns:p14="http://schemas.microsoft.com/office/powerpoint/2010/main" val="11349260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g3d7b7850c83_0_46"/>
          <p:cNvSpPr txBox="1">
            <a:spLocks noGrp="1"/>
          </p:cNvSpPr>
          <p:nvPr>
            <p:ph type="title"/>
          </p:nvPr>
        </p:nvSpPr>
        <p:spPr>
          <a:xfrm>
            <a:off x="0" y="0"/>
            <a:ext cx="7315200" cy="762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2000" dirty="0"/>
              <a:t>Modeling 5 solar microgrid scenarios</a:t>
            </a:r>
            <a:endParaRPr sz="2000" dirty="0"/>
          </a:p>
        </p:txBody>
      </p:sp>
      <p:sp>
        <p:nvSpPr>
          <p:cNvPr id="481" name="Google Shape;481;g3d7b7850c83_0_46"/>
          <p:cNvSpPr txBox="1">
            <a:spLocks noGrp="1"/>
          </p:cNvSpPr>
          <p:nvPr>
            <p:ph type="body" idx="1"/>
          </p:nvPr>
        </p:nvSpPr>
        <p:spPr>
          <a:xfrm>
            <a:off x="190625" y="734402"/>
            <a:ext cx="8765100" cy="5529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sz="1800" dirty="0">
                <a:solidFill>
                  <a:schemeClr val="dk1"/>
                </a:solidFill>
              </a:rPr>
              <a:t>The dimensions of the rooftop for siting solar resources is 38 feet by 25 feet. It is assumed that 3 foot setbacks will be required on all sides, making the usable space 32’x19’. Within this space, both residential and commercial solar module options were considered. However for a full array of commercial modules, 32.5’ of usable width is required, so ideally the setback on one side can be reduced by 6”. Scenarios #3, #4, and #5 are included in backup.</a:t>
            </a:r>
            <a:endParaRPr sz="1800" dirty="0">
              <a:solidFill>
                <a:schemeClr val="dk1"/>
              </a:solidFill>
            </a:endParaRPr>
          </a:p>
          <a:p>
            <a:pPr marL="457200" lvl="0" indent="-342900" algn="l" rtl="0">
              <a:lnSpc>
                <a:spcPct val="100000"/>
              </a:lnSpc>
              <a:spcBef>
                <a:spcPts val="640"/>
              </a:spcBef>
              <a:spcAft>
                <a:spcPts val="0"/>
              </a:spcAft>
              <a:buClr>
                <a:schemeClr val="dk1"/>
              </a:buClr>
              <a:buSzPts val="1800"/>
              <a:buAutoNum type="arabicPeriod"/>
            </a:pPr>
            <a:r>
              <a:rPr lang="en-US" sz="1800" u="sng" dirty="0">
                <a:solidFill>
                  <a:schemeClr val="dk1"/>
                </a:solidFill>
              </a:rPr>
              <a:t>Scenario #1:</a:t>
            </a:r>
            <a:r>
              <a:rPr lang="en-US" sz="1800" dirty="0">
                <a:solidFill>
                  <a:schemeClr val="dk1"/>
                </a:solidFill>
              </a:rPr>
              <a:t> Residential panels used are REC Solar, REC470AA Pure-RX (470W) in 3 rows of 5 panels each in landscape orientation.</a:t>
            </a:r>
            <a:endParaRPr sz="1800" dirty="0">
              <a:solidFill>
                <a:schemeClr val="dk1"/>
              </a:solidFill>
            </a:endParaRPr>
          </a:p>
          <a:p>
            <a:pPr marL="457200" lvl="0" indent="-342900" algn="l" rtl="0">
              <a:lnSpc>
                <a:spcPct val="100000"/>
              </a:lnSpc>
              <a:spcBef>
                <a:spcPts val="640"/>
              </a:spcBef>
              <a:spcAft>
                <a:spcPts val="0"/>
              </a:spcAft>
              <a:buClr>
                <a:schemeClr val="dk1"/>
              </a:buClr>
              <a:buSzPts val="1800"/>
              <a:buAutoNum type="arabicPeriod"/>
            </a:pPr>
            <a:r>
              <a:rPr lang="en-US" sz="1800" u="sng" dirty="0">
                <a:solidFill>
                  <a:schemeClr val="dk1"/>
                </a:solidFill>
              </a:rPr>
              <a:t>Scenario #2:</a:t>
            </a:r>
            <a:r>
              <a:rPr lang="en-US" sz="1800" dirty="0">
                <a:solidFill>
                  <a:schemeClr val="dk1"/>
                </a:solidFill>
              </a:rPr>
              <a:t> Residential panels used are REC Solar, REC470AA Pure-RX (470W) in 2 rows of 10 panels each, stacked in landscape orientation.</a:t>
            </a:r>
            <a:endParaRPr sz="1800" dirty="0">
              <a:solidFill>
                <a:schemeClr val="dk1"/>
              </a:solidFill>
            </a:endParaRPr>
          </a:p>
          <a:p>
            <a:pPr marL="457200" lvl="0" indent="-342900" algn="l" rtl="0">
              <a:lnSpc>
                <a:spcPct val="100000"/>
              </a:lnSpc>
              <a:spcBef>
                <a:spcPts val="640"/>
              </a:spcBef>
              <a:spcAft>
                <a:spcPts val="0"/>
              </a:spcAft>
              <a:buClr>
                <a:schemeClr val="dk1"/>
              </a:buClr>
              <a:buSzPts val="1800"/>
              <a:buAutoNum type="arabicPeriod"/>
            </a:pPr>
            <a:r>
              <a:rPr lang="en-US" sz="1800" u="sng" dirty="0">
                <a:solidFill>
                  <a:schemeClr val="dk1"/>
                </a:solidFill>
              </a:rPr>
              <a:t>Scenario #3:</a:t>
            </a:r>
            <a:r>
              <a:rPr lang="en-US" sz="1800" dirty="0">
                <a:solidFill>
                  <a:schemeClr val="dk1"/>
                </a:solidFill>
              </a:rPr>
              <a:t> </a:t>
            </a:r>
            <a:r>
              <a:rPr lang="en-US" sz="1800" i="1" dirty="0">
                <a:solidFill>
                  <a:schemeClr val="dk1"/>
                </a:solidFill>
              </a:rPr>
              <a:t>In back-up-</a:t>
            </a:r>
            <a:r>
              <a:rPr lang="en-US" sz="1800" dirty="0">
                <a:solidFill>
                  <a:schemeClr val="dk1"/>
                </a:solidFill>
              </a:rPr>
              <a:t> Commercial panels used are Q Cells, Q.PEAK DUO XL-G11S.3 / BFG 590 (590W) in 3 rows of 4 panels each in landscape orientation.</a:t>
            </a:r>
            <a:endParaRPr sz="1800" dirty="0">
              <a:solidFill>
                <a:schemeClr val="dk1"/>
              </a:solidFill>
            </a:endParaRPr>
          </a:p>
          <a:p>
            <a:pPr marL="457200" lvl="0" indent="-342900" algn="l" rtl="0">
              <a:lnSpc>
                <a:spcPct val="100000"/>
              </a:lnSpc>
              <a:spcBef>
                <a:spcPts val="640"/>
              </a:spcBef>
              <a:spcAft>
                <a:spcPts val="0"/>
              </a:spcAft>
              <a:buClr>
                <a:schemeClr val="dk1"/>
              </a:buClr>
              <a:buSzPts val="1800"/>
              <a:buAutoNum type="arabicPeriod"/>
            </a:pPr>
            <a:r>
              <a:rPr lang="en-US" sz="1800" u="sng" dirty="0">
                <a:solidFill>
                  <a:schemeClr val="dk1"/>
                </a:solidFill>
              </a:rPr>
              <a:t>Scenario #4:</a:t>
            </a:r>
            <a:r>
              <a:rPr lang="en-US" sz="1800" dirty="0">
                <a:solidFill>
                  <a:schemeClr val="dk1"/>
                </a:solidFill>
              </a:rPr>
              <a:t> </a:t>
            </a:r>
            <a:r>
              <a:rPr lang="en-US" sz="1800" i="1" dirty="0">
                <a:solidFill>
                  <a:schemeClr val="dk1"/>
                </a:solidFill>
              </a:rPr>
              <a:t>In back-up- </a:t>
            </a:r>
            <a:r>
              <a:rPr lang="en-US" sz="1800" dirty="0">
                <a:solidFill>
                  <a:schemeClr val="dk1"/>
                </a:solidFill>
              </a:rPr>
              <a:t>Commercial panels used are Q Cells, Q.PEAK DUO XL-G11S.3 / BFG 590 (590W) in 2 rows of 8 panels each in landscape orientation.</a:t>
            </a:r>
            <a:endParaRPr sz="1800" dirty="0">
              <a:solidFill>
                <a:schemeClr val="dk1"/>
              </a:solidFill>
            </a:endParaRPr>
          </a:p>
          <a:p>
            <a:pPr marL="457200" lvl="0" indent="-342900" algn="l" rtl="0">
              <a:lnSpc>
                <a:spcPct val="100000"/>
              </a:lnSpc>
              <a:spcBef>
                <a:spcPts val="640"/>
              </a:spcBef>
              <a:spcAft>
                <a:spcPts val="0"/>
              </a:spcAft>
              <a:buClr>
                <a:schemeClr val="dk1"/>
              </a:buClr>
              <a:buSzPts val="1800"/>
              <a:buAutoNum type="arabicPeriod"/>
            </a:pPr>
            <a:r>
              <a:rPr lang="en-US" sz="1800" u="sng" dirty="0">
                <a:solidFill>
                  <a:schemeClr val="dk1"/>
                </a:solidFill>
              </a:rPr>
              <a:t>Scenario #5:</a:t>
            </a:r>
            <a:r>
              <a:rPr lang="en-US" sz="1800" dirty="0">
                <a:solidFill>
                  <a:schemeClr val="dk1"/>
                </a:solidFill>
              </a:rPr>
              <a:t> </a:t>
            </a:r>
            <a:r>
              <a:rPr lang="en-US" sz="1800" i="1" dirty="0">
                <a:solidFill>
                  <a:schemeClr val="dk1"/>
                </a:solidFill>
              </a:rPr>
              <a:t>In back-up- </a:t>
            </a:r>
            <a:r>
              <a:rPr lang="en-US" sz="1800" dirty="0">
                <a:solidFill>
                  <a:schemeClr val="dk1"/>
                </a:solidFill>
              </a:rPr>
              <a:t>Residential panels used are REC Solar, REC470AA Pure-RX (470W) in 4 rows of 5 panels each in landscape orientation, first row is an overhang.</a:t>
            </a:r>
            <a:endParaRPr sz="1800" dirty="0">
              <a:solidFill>
                <a:schemeClr val="dk1"/>
              </a:solidFill>
            </a:endParaRPr>
          </a:p>
          <a:p>
            <a:pPr marL="914400" lvl="0" indent="0" algn="l" rtl="0">
              <a:lnSpc>
                <a:spcPct val="100000"/>
              </a:lnSpc>
              <a:spcBef>
                <a:spcPts val="0"/>
              </a:spcBef>
              <a:spcAft>
                <a:spcPts val="0"/>
              </a:spcAft>
              <a:buSzPts val="3200"/>
              <a:buNone/>
            </a:pPr>
            <a:endParaRPr sz="1800" dirty="0">
              <a:solidFill>
                <a:schemeClr val="dk1"/>
              </a:solidFill>
            </a:endParaRPr>
          </a:p>
        </p:txBody>
      </p:sp>
    </p:spTree>
    <p:extLst>
      <p:ext uri="{BB962C8B-B14F-4D97-AF65-F5344CB8AC3E}">
        <p14:creationId xmlns:p14="http://schemas.microsoft.com/office/powerpoint/2010/main" val="3228882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g3e9a0975246_0_60"/>
          <p:cNvSpPr txBox="1">
            <a:spLocks noGrp="1"/>
          </p:cNvSpPr>
          <p:nvPr>
            <p:ph type="title"/>
          </p:nvPr>
        </p:nvSpPr>
        <p:spPr>
          <a:xfrm>
            <a:off x="0" y="0"/>
            <a:ext cx="7315200" cy="762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2400" dirty="0"/>
              <a:t>BESS sizing and resilience</a:t>
            </a:r>
            <a:endParaRPr sz="2400" dirty="0"/>
          </a:p>
        </p:txBody>
      </p:sp>
      <p:sp>
        <p:nvSpPr>
          <p:cNvPr id="406" name="Google Shape;406;g3e9a0975246_0_60"/>
          <p:cNvSpPr txBox="1"/>
          <p:nvPr/>
        </p:nvSpPr>
        <p:spPr>
          <a:xfrm>
            <a:off x="532050" y="3133801"/>
            <a:ext cx="8079900" cy="315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400" b="1" i="0" u="sng" strike="noStrike" cap="none">
                <a:solidFill>
                  <a:schemeClr val="dk1"/>
                </a:solidFill>
                <a:latin typeface="Calibri"/>
                <a:ea typeface="Calibri"/>
                <a:cs typeface="Calibri"/>
                <a:sym typeface="Calibri"/>
              </a:rPr>
              <a:t>Worst-case Solar Microgrid resilience results at year-15 (after 15 years of 0.5% solar &amp; 3% BESS degradation)</a:t>
            </a:r>
            <a:endParaRPr sz="1400" b="1" i="0" u="none" strike="noStrike" cap="none">
              <a:solidFill>
                <a:schemeClr val="dk1"/>
              </a:solidFill>
              <a:latin typeface="Calibri"/>
              <a:ea typeface="Calibri"/>
              <a:cs typeface="Calibri"/>
              <a:sym typeface="Calibri"/>
            </a:endParaRPr>
          </a:p>
          <a:p>
            <a:pPr marL="457200" marR="0" lvl="0" indent="-304800" algn="l" rtl="0">
              <a:lnSpc>
                <a:spcPct val="100000"/>
              </a:lnSpc>
              <a:spcBef>
                <a:spcPts val="0"/>
              </a:spcBef>
              <a:spcAft>
                <a:spcPts val="0"/>
              </a:spcAft>
              <a:buClr>
                <a:schemeClr val="dk1"/>
              </a:buClr>
              <a:buSzPts val="1200"/>
              <a:buFont typeface="Calibri"/>
              <a:buChar char="●"/>
            </a:pPr>
            <a:r>
              <a:rPr lang="en-US" sz="1400" b="1" i="0" u="none" strike="noStrike" cap="none">
                <a:solidFill>
                  <a:schemeClr val="dk1"/>
                </a:solidFill>
                <a:latin typeface="Calibri"/>
                <a:ea typeface="Calibri"/>
                <a:cs typeface="Calibri"/>
                <a:sym typeface="Calibri"/>
              </a:rPr>
              <a:t>Scenario #6: </a:t>
            </a:r>
            <a:r>
              <a:rPr lang="en-US" sz="1400" i="0" u="none" strike="noStrike" cap="none">
                <a:solidFill>
                  <a:schemeClr val="dk1"/>
                </a:solidFill>
                <a:latin typeface="Calibri"/>
                <a:ea typeface="Calibri"/>
                <a:cs typeface="Calibri"/>
                <a:sym typeface="Calibri"/>
              </a:rPr>
              <a:t>Tight rows landscape</a:t>
            </a:r>
            <a:endParaRPr sz="1400" i="0" u="none" strike="noStrike" cap="none">
              <a:solidFill>
                <a:schemeClr val="dk1"/>
              </a:solidFill>
              <a:latin typeface="Calibri"/>
              <a:ea typeface="Calibri"/>
              <a:cs typeface="Calibri"/>
              <a:sym typeface="Calibri"/>
            </a:endParaRPr>
          </a:p>
          <a:p>
            <a:pPr marL="914400" marR="0" lvl="1" indent="-304800" algn="l" rtl="0">
              <a:lnSpc>
                <a:spcPct val="100000"/>
              </a:lnSpc>
              <a:spcBef>
                <a:spcPts val="0"/>
              </a:spcBef>
              <a:spcAft>
                <a:spcPts val="0"/>
              </a:spcAft>
              <a:buClr>
                <a:schemeClr val="dk1"/>
              </a:buClr>
              <a:buSzPts val="1200"/>
              <a:buFont typeface="Calibri"/>
              <a:buChar char="○"/>
            </a:pPr>
            <a:r>
              <a:rPr lang="en-US" sz="1400" b="1" i="0" u="none" strike="noStrike" cap="none">
                <a:solidFill>
                  <a:schemeClr val="dk1"/>
                </a:solidFill>
                <a:latin typeface="Calibri"/>
                <a:ea typeface="Calibri"/>
                <a:cs typeface="Calibri"/>
                <a:sym typeface="Calibri"/>
              </a:rPr>
              <a:t>MLP worst case resilience duration</a:t>
            </a:r>
            <a:r>
              <a:rPr lang="en-US" sz="1400" b="0" i="0" u="none" strike="noStrike" cap="none">
                <a:solidFill>
                  <a:schemeClr val="dk1"/>
                </a:solidFill>
                <a:latin typeface="Calibri"/>
                <a:ea typeface="Calibri"/>
                <a:cs typeface="Calibri"/>
                <a:sym typeface="Calibri"/>
              </a:rPr>
              <a:t>: 4.25 hours </a:t>
            </a:r>
            <a:endParaRPr sz="1400" b="0" i="0" u="none" strike="noStrike" cap="none">
              <a:solidFill>
                <a:schemeClr val="dk1"/>
              </a:solidFill>
              <a:latin typeface="Calibri"/>
              <a:ea typeface="Calibri"/>
              <a:cs typeface="Calibri"/>
              <a:sym typeface="Calibri"/>
            </a:endParaRPr>
          </a:p>
          <a:p>
            <a:pPr marL="914400" marR="0" lvl="1" indent="-304800" algn="l" rtl="0">
              <a:lnSpc>
                <a:spcPct val="100000"/>
              </a:lnSpc>
              <a:spcBef>
                <a:spcPts val="0"/>
              </a:spcBef>
              <a:spcAft>
                <a:spcPts val="0"/>
              </a:spcAft>
              <a:buClr>
                <a:schemeClr val="dk1"/>
              </a:buClr>
              <a:buSzPts val="1200"/>
              <a:buFont typeface="Calibri"/>
              <a:buChar char="○"/>
            </a:pPr>
            <a:r>
              <a:rPr lang="en-US" sz="1400" b="1" i="0" u="none" strike="noStrike" cap="none">
                <a:solidFill>
                  <a:schemeClr val="dk1"/>
                </a:solidFill>
                <a:latin typeface="Calibri"/>
                <a:ea typeface="Calibri"/>
                <a:cs typeface="Calibri"/>
                <a:sym typeface="Calibri"/>
              </a:rPr>
              <a:t>MLP percentage of indefinite resilience</a:t>
            </a:r>
            <a:r>
              <a:rPr lang="en-US" sz="1400" b="0" i="0" u="none" strike="noStrike" cap="none">
                <a:solidFill>
                  <a:schemeClr val="dk1"/>
                </a:solidFill>
                <a:latin typeface="Calibri"/>
                <a:ea typeface="Calibri"/>
                <a:cs typeface="Calibri"/>
                <a:sym typeface="Calibri"/>
              </a:rPr>
              <a:t>: 13% </a:t>
            </a:r>
            <a:endParaRPr sz="1400" b="0" i="0" u="none" strike="noStrike" cap="none">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b="1">
                <a:solidFill>
                  <a:schemeClr val="dk1"/>
                </a:solidFill>
                <a:latin typeface="Calibri"/>
                <a:ea typeface="Calibri"/>
                <a:cs typeface="Calibri"/>
                <a:sym typeface="Calibri"/>
              </a:rPr>
              <a:t>Scenario #7: </a:t>
            </a:r>
            <a:r>
              <a:rPr lang="en-US">
                <a:solidFill>
                  <a:schemeClr val="dk1"/>
                </a:solidFill>
                <a:latin typeface="Calibri"/>
                <a:ea typeface="Calibri"/>
                <a:cs typeface="Calibri"/>
                <a:sym typeface="Calibri"/>
              </a:rPr>
              <a:t>Tight rows portrait</a:t>
            </a:r>
            <a:endParaRPr>
              <a:solidFill>
                <a:schemeClr val="dk1"/>
              </a:solidFill>
              <a:latin typeface="Calibri"/>
              <a:ea typeface="Calibri"/>
              <a:cs typeface="Calibri"/>
              <a:sym typeface="Calibri"/>
            </a:endParaRPr>
          </a:p>
          <a:p>
            <a:pPr marL="914400" lvl="1" indent="-304800" algn="l" rtl="0">
              <a:spcBef>
                <a:spcPts val="0"/>
              </a:spcBef>
              <a:spcAft>
                <a:spcPts val="0"/>
              </a:spcAft>
              <a:buClr>
                <a:schemeClr val="dk1"/>
              </a:buClr>
              <a:buSzPts val="1200"/>
              <a:buFont typeface="Calibri"/>
              <a:buChar char="○"/>
            </a:pPr>
            <a:r>
              <a:rPr lang="en-US" b="1">
                <a:solidFill>
                  <a:schemeClr val="dk1"/>
                </a:solidFill>
                <a:latin typeface="Calibri"/>
                <a:ea typeface="Calibri"/>
                <a:cs typeface="Calibri"/>
                <a:sym typeface="Calibri"/>
              </a:rPr>
              <a:t>MLP worst case resilience duration</a:t>
            </a:r>
            <a:r>
              <a:rPr lang="en-US">
                <a:solidFill>
                  <a:schemeClr val="dk1"/>
                </a:solidFill>
                <a:latin typeface="Calibri"/>
                <a:ea typeface="Calibri"/>
                <a:cs typeface="Calibri"/>
                <a:sym typeface="Calibri"/>
              </a:rPr>
              <a:t>: 4.25 hours </a:t>
            </a:r>
            <a:endParaRPr>
              <a:solidFill>
                <a:schemeClr val="dk1"/>
              </a:solidFill>
              <a:latin typeface="Calibri"/>
              <a:ea typeface="Calibri"/>
              <a:cs typeface="Calibri"/>
              <a:sym typeface="Calibri"/>
            </a:endParaRPr>
          </a:p>
          <a:p>
            <a:pPr marL="914400" lvl="1" indent="-304800" algn="l" rtl="0">
              <a:spcBef>
                <a:spcPts val="0"/>
              </a:spcBef>
              <a:spcAft>
                <a:spcPts val="0"/>
              </a:spcAft>
              <a:buClr>
                <a:schemeClr val="dk1"/>
              </a:buClr>
              <a:buSzPts val="1200"/>
              <a:buFont typeface="Calibri"/>
              <a:buChar char="○"/>
            </a:pPr>
            <a:r>
              <a:rPr lang="en-US" b="1">
                <a:solidFill>
                  <a:schemeClr val="dk1"/>
                </a:solidFill>
                <a:latin typeface="Calibri"/>
                <a:ea typeface="Calibri"/>
                <a:cs typeface="Calibri"/>
                <a:sym typeface="Calibri"/>
              </a:rPr>
              <a:t>MLP percentage of indefinite resilience</a:t>
            </a:r>
            <a:r>
              <a:rPr lang="en-US">
                <a:solidFill>
                  <a:schemeClr val="dk1"/>
                </a:solidFill>
                <a:latin typeface="Calibri"/>
                <a:ea typeface="Calibri"/>
                <a:cs typeface="Calibri"/>
                <a:sym typeface="Calibri"/>
              </a:rPr>
              <a:t>: 15% </a:t>
            </a:r>
            <a:endParaRPr>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b="1">
                <a:solidFill>
                  <a:schemeClr val="dk1"/>
                </a:solidFill>
                <a:latin typeface="Calibri"/>
                <a:ea typeface="Calibri"/>
                <a:cs typeface="Calibri"/>
                <a:sym typeface="Calibri"/>
              </a:rPr>
              <a:t>Scenario #8: </a:t>
            </a:r>
            <a:r>
              <a:rPr lang="en-US">
                <a:solidFill>
                  <a:schemeClr val="dk1"/>
                </a:solidFill>
                <a:latin typeface="Calibri"/>
                <a:ea typeface="Calibri"/>
                <a:cs typeface="Calibri"/>
                <a:sym typeface="Calibri"/>
              </a:rPr>
              <a:t>South panels portrait</a:t>
            </a:r>
            <a:endParaRPr>
              <a:solidFill>
                <a:schemeClr val="dk1"/>
              </a:solidFill>
              <a:latin typeface="Calibri"/>
              <a:ea typeface="Calibri"/>
              <a:cs typeface="Calibri"/>
              <a:sym typeface="Calibri"/>
            </a:endParaRPr>
          </a:p>
          <a:p>
            <a:pPr marL="914400" lvl="1" indent="-304800" algn="l" rtl="0">
              <a:spcBef>
                <a:spcPts val="0"/>
              </a:spcBef>
              <a:spcAft>
                <a:spcPts val="0"/>
              </a:spcAft>
              <a:buClr>
                <a:schemeClr val="dk1"/>
              </a:buClr>
              <a:buSzPts val="1200"/>
              <a:buFont typeface="Calibri"/>
              <a:buChar char="○"/>
            </a:pPr>
            <a:r>
              <a:rPr lang="en-US" b="1">
                <a:solidFill>
                  <a:schemeClr val="dk1"/>
                </a:solidFill>
                <a:latin typeface="Calibri"/>
                <a:ea typeface="Calibri"/>
                <a:cs typeface="Calibri"/>
                <a:sym typeface="Calibri"/>
              </a:rPr>
              <a:t>MLP worst case resilience duration</a:t>
            </a:r>
            <a:r>
              <a:rPr lang="en-US">
                <a:solidFill>
                  <a:schemeClr val="dk1"/>
                </a:solidFill>
                <a:latin typeface="Calibri"/>
                <a:ea typeface="Calibri"/>
                <a:cs typeface="Calibri"/>
                <a:sym typeface="Calibri"/>
              </a:rPr>
              <a:t>: 4.25 hours </a:t>
            </a:r>
            <a:endParaRPr>
              <a:solidFill>
                <a:schemeClr val="dk1"/>
              </a:solidFill>
              <a:latin typeface="Calibri"/>
              <a:ea typeface="Calibri"/>
              <a:cs typeface="Calibri"/>
              <a:sym typeface="Calibri"/>
            </a:endParaRPr>
          </a:p>
          <a:p>
            <a:pPr marL="914400" lvl="1" indent="-304800" algn="l" rtl="0">
              <a:spcBef>
                <a:spcPts val="0"/>
              </a:spcBef>
              <a:spcAft>
                <a:spcPts val="0"/>
              </a:spcAft>
              <a:buClr>
                <a:schemeClr val="dk1"/>
              </a:buClr>
              <a:buSzPts val="1200"/>
              <a:buFont typeface="Calibri"/>
              <a:buChar char="○"/>
            </a:pPr>
            <a:r>
              <a:rPr lang="en-US" b="1">
                <a:solidFill>
                  <a:schemeClr val="dk1"/>
                </a:solidFill>
                <a:latin typeface="Calibri"/>
                <a:ea typeface="Calibri"/>
                <a:cs typeface="Calibri"/>
                <a:sym typeface="Calibri"/>
              </a:rPr>
              <a:t>MLP percentage of indefinite resilience</a:t>
            </a:r>
            <a:r>
              <a:rPr lang="en-US">
                <a:solidFill>
                  <a:schemeClr val="dk1"/>
                </a:solidFill>
                <a:latin typeface="Calibri"/>
                <a:ea typeface="Calibri"/>
                <a:cs typeface="Calibri"/>
                <a:sym typeface="Calibri"/>
              </a:rPr>
              <a:t>: 14% </a:t>
            </a:r>
            <a:endParaRPr>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b="1">
                <a:solidFill>
                  <a:schemeClr val="dk1"/>
                </a:solidFill>
                <a:latin typeface="Calibri"/>
                <a:ea typeface="Calibri"/>
                <a:cs typeface="Calibri"/>
                <a:sym typeface="Calibri"/>
              </a:rPr>
              <a:t>Scenario #6: </a:t>
            </a:r>
            <a:r>
              <a:rPr lang="en-US">
                <a:solidFill>
                  <a:schemeClr val="dk1"/>
                </a:solidFill>
                <a:latin typeface="Calibri"/>
                <a:ea typeface="Calibri"/>
                <a:cs typeface="Calibri"/>
                <a:sym typeface="Calibri"/>
              </a:rPr>
              <a:t>North panels portrait</a:t>
            </a:r>
            <a:endParaRPr>
              <a:solidFill>
                <a:schemeClr val="dk1"/>
              </a:solidFill>
              <a:latin typeface="Calibri"/>
              <a:ea typeface="Calibri"/>
              <a:cs typeface="Calibri"/>
              <a:sym typeface="Calibri"/>
            </a:endParaRPr>
          </a:p>
          <a:p>
            <a:pPr marL="914400" lvl="1" indent="-304800" algn="l" rtl="0">
              <a:spcBef>
                <a:spcPts val="0"/>
              </a:spcBef>
              <a:spcAft>
                <a:spcPts val="0"/>
              </a:spcAft>
              <a:buClr>
                <a:schemeClr val="dk1"/>
              </a:buClr>
              <a:buSzPts val="1200"/>
              <a:buFont typeface="Calibri"/>
              <a:buChar char="○"/>
            </a:pPr>
            <a:r>
              <a:rPr lang="en-US" b="1">
                <a:solidFill>
                  <a:schemeClr val="dk1"/>
                </a:solidFill>
                <a:latin typeface="Calibri"/>
                <a:ea typeface="Calibri"/>
                <a:cs typeface="Calibri"/>
                <a:sym typeface="Calibri"/>
              </a:rPr>
              <a:t>MLP worst case resilience duration</a:t>
            </a:r>
            <a:r>
              <a:rPr lang="en-US">
                <a:solidFill>
                  <a:schemeClr val="dk1"/>
                </a:solidFill>
                <a:latin typeface="Calibri"/>
                <a:ea typeface="Calibri"/>
                <a:cs typeface="Calibri"/>
                <a:sym typeface="Calibri"/>
              </a:rPr>
              <a:t>: 4.25 hours </a:t>
            </a:r>
            <a:endParaRPr>
              <a:solidFill>
                <a:schemeClr val="dk1"/>
              </a:solidFill>
              <a:latin typeface="Calibri"/>
              <a:ea typeface="Calibri"/>
              <a:cs typeface="Calibri"/>
              <a:sym typeface="Calibri"/>
            </a:endParaRPr>
          </a:p>
          <a:p>
            <a:pPr marL="914400" lvl="1" indent="-304800" algn="l" rtl="0">
              <a:spcBef>
                <a:spcPts val="0"/>
              </a:spcBef>
              <a:spcAft>
                <a:spcPts val="0"/>
              </a:spcAft>
              <a:buClr>
                <a:schemeClr val="dk1"/>
              </a:buClr>
              <a:buSzPts val="1200"/>
              <a:buFont typeface="Calibri"/>
              <a:buChar char="○"/>
            </a:pPr>
            <a:r>
              <a:rPr lang="en-US" b="1">
                <a:solidFill>
                  <a:schemeClr val="dk1"/>
                </a:solidFill>
                <a:latin typeface="Calibri"/>
                <a:ea typeface="Calibri"/>
                <a:cs typeface="Calibri"/>
                <a:sym typeface="Calibri"/>
              </a:rPr>
              <a:t>MLP percentage of indefinite resilience</a:t>
            </a:r>
            <a:r>
              <a:rPr lang="en-US">
                <a:solidFill>
                  <a:schemeClr val="dk1"/>
                </a:solidFill>
                <a:latin typeface="Calibri"/>
                <a:ea typeface="Calibri"/>
                <a:cs typeface="Calibri"/>
                <a:sym typeface="Calibri"/>
              </a:rPr>
              <a:t>: 14% </a:t>
            </a:r>
            <a:endParaRPr>
              <a:solidFill>
                <a:schemeClr val="dk1"/>
              </a:solidFill>
              <a:latin typeface="Calibri"/>
              <a:ea typeface="Calibri"/>
              <a:cs typeface="Calibri"/>
              <a:sym typeface="Calibri"/>
            </a:endParaRPr>
          </a:p>
        </p:txBody>
      </p:sp>
      <p:graphicFrame>
        <p:nvGraphicFramePr>
          <p:cNvPr id="407" name="Google Shape;407;g3e9a0975246_0_60"/>
          <p:cNvGraphicFramePr/>
          <p:nvPr/>
        </p:nvGraphicFramePr>
        <p:xfrm>
          <a:off x="381600" y="968449"/>
          <a:ext cx="8380800" cy="2058162"/>
        </p:xfrm>
        <a:graphic>
          <a:graphicData uri="http://schemas.openxmlformats.org/drawingml/2006/table">
            <a:tbl>
              <a:tblPr>
                <a:noFill/>
              </a:tblPr>
              <a:tblGrid>
                <a:gridCol w="1850225">
                  <a:extLst>
                    <a:ext uri="{9D8B030D-6E8A-4147-A177-3AD203B41FA5}">
                      <a16:colId xmlns:a16="http://schemas.microsoft.com/office/drawing/2014/main" val="20000"/>
                    </a:ext>
                  </a:extLst>
                </a:gridCol>
                <a:gridCol w="1198425">
                  <a:extLst>
                    <a:ext uri="{9D8B030D-6E8A-4147-A177-3AD203B41FA5}">
                      <a16:colId xmlns:a16="http://schemas.microsoft.com/office/drawing/2014/main" val="20001"/>
                    </a:ext>
                  </a:extLst>
                </a:gridCol>
                <a:gridCol w="1141750">
                  <a:extLst>
                    <a:ext uri="{9D8B030D-6E8A-4147-A177-3AD203B41FA5}">
                      <a16:colId xmlns:a16="http://schemas.microsoft.com/office/drawing/2014/main" val="20002"/>
                    </a:ext>
                  </a:extLst>
                </a:gridCol>
                <a:gridCol w="1396800">
                  <a:extLst>
                    <a:ext uri="{9D8B030D-6E8A-4147-A177-3AD203B41FA5}">
                      <a16:colId xmlns:a16="http://schemas.microsoft.com/office/drawing/2014/main" val="20003"/>
                    </a:ext>
                  </a:extLst>
                </a:gridCol>
                <a:gridCol w="1396800">
                  <a:extLst>
                    <a:ext uri="{9D8B030D-6E8A-4147-A177-3AD203B41FA5}">
                      <a16:colId xmlns:a16="http://schemas.microsoft.com/office/drawing/2014/main" val="20004"/>
                    </a:ext>
                  </a:extLst>
                </a:gridCol>
                <a:gridCol w="1396800">
                  <a:extLst>
                    <a:ext uri="{9D8B030D-6E8A-4147-A177-3AD203B41FA5}">
                      <a16:colId xmlns:a16="http://schemas.microsoft.com/office/drawing/2014/main" val="20005"/>
                    </a:ext>
                  </a:extLst>
                </a:gridCol>
              </a:tblGrid>
              <a:tr h="209550">
                <a:tc gridSpan="6">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solidFill>
                            <a:schemeClr val="dk1"/>
                          </a:solidFill>
                        </a:rPr>
                        <a:t>BESS Sizing</a:t>
                      </a:r>
                      <a:endParaRPr sz="1100" b="1" u="none" strike="noStrike" cap="none"/>
                    </a:p>
                  </a:txBody>
                  <a:tcPr marL="28575" marR="28575" marT="19050" marB="1905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B6D7A8"/>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42975">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Scenario</a:t>
                      </a:r>
                      <a:endParaRPr sz="1100" b="1" u="none" strike="noStrike" cap="none"/>
                    </a:p>
                  </a:txBody>
                  <a:tcPr marL="28575" marR="28575" marT="19050" marB="1905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9FC5E8"/>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MLP Peak</a:t>
                      </a:r>
                      <a:endParaRPr sz="1100" b="1" u="none" strike="noStrike" cap="none"/>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Load </a:t>
                      </a:r>
                      <a:endParaRPr sz="1100" b="1" u="none" strike="noStrike" cap="none"/>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(kW)</a:t>
                      </a:r>
                      <a:endParaRPr sz="1100" b="1" u="none" strike="noStrike" cap="none"/>
                    </a:p>
                  </a:txBody>
                  <a:tcPr marL="28575" marR="28575" marT="19050" marB="1905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9FC5E8"/>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Solar System</a:t>
                      </a:r>
                      <a:endParaRPr sz="1100" b="1" u="none" strike="noStrike" cap="none"/>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Size </a:t>
                      </a:r>
                      <a:endParaRPr sz="1100" b="1" u="none" strike="noStrike" cap="none"/>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(kWdc)</a:t>
                      </a:r>
                      <a:endParaRPr sz="1100" b="1" u="none" strike="noStrike" cap="none"/>
                    </a:p>
                  </a:txBody>
                  <a:tcPr marL="28575" marR="28575" marT="19050" marB="1905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9FC5E8"/>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Year 1 Standard</a:t>
                      </a:r>
                      <a:endParaRPr sz="1100" b="1" u="none" strike="noStrike" cap="none"/>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Option BESS Power</a:t>
                      </a:r>
                      <a:endParaRPr sz="1100" b="1" u="none" strike="noStrike" cap="none"/>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Charge/Discharge</a:t>
                      </a:r>
                      <a:endParaRPr sz="1100" b="1" u="none" strike="noStrike" cap="none"/>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Capacity </a:t>
                      </a:r>
                      <a:endParaRPr sz="1100" b="1" u="none" strike="noStrike" cap="none"/>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(kW)</a:t>
                      </a:r>
                      <a:endParaRPr sz="1100" b="1" u="none" strike="noStrike" cap="none"/>
                    </a:p>
                  </a:txBody>
                  <a:tcPr marL="28575" marR="28575" marT="19050" marB="1905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9FC5E8"/>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Year 1 Standard</a:t>
                      </a:r>
                      <a:endParaRPr sz="1100" b="1" u="none" strike="noStrike" cap="none"/>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Option BESS</a:t>
                      </a:r>
                      <a:endParaRPr sz="1100" b="1" u="none" strike="noStrike" cap="none"/>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Energy Capacity</a:t>
                      </a:r>
                      <a:endParaRPr sz="1100" b="1" u="none" strike="noStrike" cap="none"/>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(kWh)</a:t>
                      </a:r>
                      <a:endParaRPr sz="1100" b="1" u="none" strike="noStrike" cap="none"/>
                    </a:p>
                  </a:txBody>
                  <a:tcPr marL="28575" marR="28575" marT="19050" marB="1905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9FC5E8"/>
                    </a:solidFill>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Year 15 Standard</a:t>
                      </a:r>
                      <a:endParaRPr sz="1100" b="1" u="none" strike="noStrike" cap="none"/>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Option BESS</a:t>
                      </a:r>
                      <a:endParaRPr sz="1100" b="1" u="none" strike="noStrike" cap="none"/>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Energy Capacity</a:t>
                      </a:r>
                      <a:endParaRPr sz="1100" b="1" u="none" strike="noStrike" cap="none"/>
                    </a:p>
                    <a:p>
                      <a:pPr marL="0" marR="0" lvl="0" indent="0" algn="ctr" rtl="0">
                        <a:lnSpc>
                          <a:spcPct val="115000"/>
                        </a:lnSpc>
                        <a:spcBef>
                          <a:spcPts val="0"/>
                        </a:spcBef>
                        <a:spcAft>
                          <a:spcPts val="0"/>
                        </a:spcAft>
                        <a:buClr>
                          <a:srgbClr val="000000"/>
                        </a:buClr>
                        <a:buSzPts val="1100"/>
                        <a:buFont typeface="Arial"/>
                        <a:buNone/>
                      </a:pPr>
                      <a:r>
                        <a:rPr lang="en-US" sz="1100" b="1" u="none" strike="noStrike" cap="none"/>
                        <a:t>(kWh)</a:t>
                      </a:r>
                      <a:endParaRPr sz="1100" b="1" u="none" strike="noStrike" cap="none"/>
                    </a:p>
                  </a:txBody>
                  <a:tcPr marL="28575" marR="28575" marT="19050" marB="19050" anchor="b">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9FC5E8"/>
                    </a:solidFill>
                  </a:tcPr>
                </a:tc>
                <a:extLst>
                  <a:ext uri="{0D108BD9-81ED-4DB2-BD59-A6C34878D82A}">
                    <a16:rowId xmlns:a16="http://schemas.microsoft.com/office/drawing/2014/main" val="10001"/>
                  </a:ext>
                </a:extLst>
              </a:tr>
              <a:tr h="209550">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#6: Tight rows landscape</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12</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9.4</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23</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27</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17.6</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09550">
                <a:tc>
                  <a:txBody>
                    <a:bodyPr/>
                    <a:lstStyle/>
                    <a:p>
                      <a:pPr marL="0" marR="0" lvl="0" indent="0" algn="ctr" rtl="0">
                        <a:lnSpc>
                          <a:spcPct val="115000"/>
                        </a:lnSpc>
                        <a:spcBef>
                          <a:spcPts val="0"/>
                        </a:spcBef>
                        <a:spcAft>
                          <a:spcPts val="0"/>
                        </a:spcAft>
                        <a:buNone/>
                      </a:pPr>
                      <a:r>
                        <a:rPr lang="en-US" sz="1100"/>
                        <a:t>#7: Tight rows portrait</a:t>
                      </a:r>
                      <a:endParaRPr sz="1100"/>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12</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a:t>11.3</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23</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27</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17.6</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09550">
                <a:tc>
                  <a:txBody>
                    <a:bodyPr/>
                    <a:lstStyle/>
                    <a:p>
                      <a:pPr marL="0" marR="0" lvl="0" indent="0" algn="ctr" rtl="0">
                        <a:lnSpc>
                          <a:spcPct val="115000"/>
                        </a:lnSpc>
                        <a:spcBef>
                          <a:spcPts val="0"/>
                        </a:spcBef>
                        <a:spcAft>
                          <a:spcPts val="0"/>
                        </a:spcAft>
                        <a:buNone/>
                      </a:pPr>
                      <a:r>
                        <a:rPr lang="en-US" sz="1100"/>
                        <a:t>#8: South panels portrait</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12</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9.</a:t>
                      </a:r>
                      <a:r>
                        <a:rPr lang="en-US" sz="1100"/>
                        <a:t>9</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23</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27</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17.6</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09550">
                <a:tc>
                  <a:txBody>
                    <a:bodyPr/>
                    <a:lstStyle/>
                    <a:p>
                      <a:pPr marL="0" marR="0" lvl="0" indent="0" algn="ctr" rtl="0">
                        <a:lnSpc>
                          <a:spcPct val="115000"/>
                        </a:lnSpc>
                        <a:spcBef>
                          <a:spcPts val="0"/>
                        </a:spcBef>
                        <a:spcAft>
                          <a:spcPts val="0"/>
                        </a:spcAft>
                        <a:buNone/>
                      </a:pPr>
                      <a:r>
                        <a:rPr lang="en-US" sz="1100"/>
                        <a:t>#9: North panels portrait</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12</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9.</a:t>
                      </a:r>
                      <a:r>
                        <a:rPr lang="en-US" sz="1100"/>
                        <a:t>9</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23</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27</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u="none" strike="noStrike" cap="none"/>
                        <a:t>17.6</a:t>
                      </a:r>
                      <a:endParaRPr sz="1100"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69952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g3e9a0975246_0_74"/>
          <p:cNvSpPr txBox="1">
            <a:spLocks noGrp="1"/>
          </p:cNvSpPr>
          <p:nvPr>
            <p:ph type="title"/>
          </p:nvPr>
        </p:nvSpPr>
        <p:spPr>
          <a:xfrm>
            <a:off x="0" y="0"/>
            <a:ext cx="7315200" cy="762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2400"/>
              <a:t>Project resources </a:t>
            </a:r>
            <a:endParaRPr sz="2400"/>
          </a:p>
        </p:txBody>
      </p:sp>
      <p:sp>
        <p:nvSpPr>
          <p:cNvPr id="446" name="Google Shape;446;g3e9a0975246_0_74"/>
          <p:cNvSpPr txBox="1"/>
          <p:nvPr/>
        </p:nvSpPr>
        <p:spPr>
          <a:xfrm>
            <a:off x="532050" y="812625"/>
            <a:ext cx="8079900" cy="562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US" sz="1500" b="1" i="0" u="sng" strike="noStrike" cap="none">
                <a:solidFill>
                  <a:schemeClr val="dk1"/>
                </a:solidFill>
                <a:latin typeface="Calibri"/>
                <a:ea typeface="Calibri"/>
                <a:cs typeface="Calibri"/>
                <a:sym typeface="Calibri"/>
              </a:rPr>
              <a:t>Scenario #6 tight rows landscape project resources (Year 1)</a:t>
            </a:r>
            <a:endParaRPr sz="1500" b="1" i="0" u="sng" strike="noStrike" cap="none">
              <a:solidFill>
                <a:schemeClr val="dk1"/>
              </a:solidFill>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Char char="●"/>
            </a:pPr>
            <a:r>
              <a:rPr lang="en-US" sz="1500" b="1" i="0" u="none" strike="noStrike" cap="none">
                <a:solidFill>
                  <a:schemeClr val="dk1"/>
                </a:solidFill>
                <a:latin typeface="Calibri"/>
                <a:ea typeface="Calibri"/>
                <a:cs typeface="Calibri"/>
                <a:sym typeface="Calibri"/>
              </a:rPr>
              <a:t>Solar PV:</a:t>
            </a:r>
            <a:r>
              <a:rPr lang="en-US" sz="1500" b="0" i="0" u="none" strike="noStrike" cap="none">
                <a:solidFill>
                  <a:schemeClr val="dk1"/>
                </a:solidFill>
                <a:latin typeface="Calibri"/>
                <a:ea typeface="Calibri"/>
                <a:cs typeface="Calibri"/>
                <a:sym typeface="Calibri"/>
              </a:rPr>
              <a:t> 9.4 kWdc via 20x REC Solar, REC470AA Pure-RX (470W) modules</a:t>
            </a:r>
            <a:endParaRPr sz="1500" b="0" i="0" u="none" strike="noStrike" cap="none">
              <a:solidFill>
                <a:schemeClr val="dk1"/>
              </a:solidFill>
              <a:latin typeface="Calibri"/>
              <a:ea typeface="Calibri"/>
              <a:cs typeface="Calibri"/>
              <a:sym typeface="Calibri"/>
            </a:endParaRPr>
          </a:p>
          <a:p>
            <a:pPr marL="914400" marR="0" lvl="1" indent="-311150" algn="l" rtl="0">
              <a:lnSpc>
                <a:spcPct val="100000"/>
              </a:lnSpc>
              <a:spcBef>
                <a:spcPts val="0"/>
              </a:spcBef>
              <a:spcAft>
                <a:spcPts val="0"/>
              </a:spcAft>
              <a:buClr>
                <a:schemeClr val="dk1"/>
              </a:buClr>
              <a:buSzPts val="1300"/>
              <a:buFont typeface="Calibri"/>
              <a:buChar char="o"/>
            </a:pPr>
            <a:r>
              <a:rPr lang="en-US" sz="1500" b="0" i="0" u="none" strike="noStrike" cap="none">
                <a:solidFill>
                  <a:schemeClr val="dk1"/>
                </a:solidFill>
                <a:latin typeface="Calibri"/>
                <a:ea typeface="Calibri"/>
                <a:cs typeface="Calibri"/>
                <a:sym typeface="Calibri"/>
              </a:rPr>
              <a:t>Racking: fixed tilt</a:t>
            </a:r>
            <a:endParaRPr sz="1500" b="0" i="0" u="none" strike="noStrike" cap="none">
              <a:solidFill>
                <a:schemeClr val="dk1"/>
              </a:solidFill>
              <a:latin typeface="Calibri"/>
              <a:ea typeface="Calibri"/>
              <a:cs typeface="Calibri"/>
              <a:sym typeface="Calibri"/>
            </a:endParaRPr>
          </a:p>
          <a:p>
            <a:pPr marL="914400" marR="0" lvl="1" indent="-311150" algn="l" rtl="0">
              <a:lnSpc>
                <a:spcPct val="100000"/>
              </a:lnSpc>
              <a:spcBef>
                <a:spcPts val="0"/>
              </a:spcBef>
              <a:spcAft>
                <a:spcPts val="0"/>
              </a:spcAft>
              <a:buClr>
                <a:schemeClr val="dk1"/>
              </a:buClr>
              <a:buSzPts val="1300"/>
              <a:buFont typeface="Calibri"/>
              <a:buChar char="o"/>
            </a:pPr>
            <a:r>
              <a:rPr lang="en-US" sz="1500" b="0" i="0" u="none" strike="noStrike" cap="none">
                <a:solidFill>
                  <a:schemeClr val="dk1"/>
                </a:solidFill>
                <a:latin typeface="Calibri"/>
                <a:ea typeface="Calibri"/>
                <a:cs typeface="Calibri"/>
                <a:sym typeface="Calibri"/>
              </a:rPr>
              <a:t>Orientation: landscape</a:t>
            </a:r>
            <a:endParaRPr sz="1500" b="0" i="0" u="none" strike="noStrike" cap="none">
              <a:solidFill>
                <a:schemeClr val="dk1"/>
              </a:solidFill>
              <a:latin typeface="Calibri"/>
              <a:ea typeface="Calibri"/>
              <a:cs typeface="Calibri"/>
              <a:sym typeface="Calibri"/>
            </a:endParaRPr>
          </a:p>
          <a:p>
            <a:pPr marL="914400" marR="0" lvl="1" indent="-311150" algn="l" rtl="0">
              <a:lnSpc>
                <a:spcPct val="100000"/>
              </a:lnSpc>
              <a:spcBef>
                <a:spcPts val="0"/>
              </a:spcBef>
              <a:spcAft>
                <a:spcPts val="0"/>
              </a:spcAft>
              <a:buClr>
                <a:schemeClr val="dk1"/>
              </a:buClr>
              <a:buSzPts val="1300"/>
              <a:buFont typeface="Calibri"/>
              <a:buChar char="o"/>
            </a:pPr>
            <a:r>
              <a:rPr lang="en-US" sz="1500" b="0" i="0" u="none" strike="noStrike" cap="none">
                <a:solidFill>
                  <a:schemeClr val="dk1"/>
                </a:solidFill>
                <a:latin typeface="Calibri"/>
                <a:ea typeface="Calibri"/>
                <a:cs typeface="Calibri"/>
                <a:sym typeface="Calibri"/>
              </a:rPr>
              <a:t>Tilt: </a:t>
            </a:r>
            <a:r>
              <a:rPr lang="en-US" sz="1500">
                <a:solidFill>
                  <a:schemeClr val="dk1"/>
                </a:solidFill>
                <a:latin typeface="Calibri"/>
                <a:ea typeface="Calibri"/>
                <a:cs typeface="Calibri"/>
                <a:sym typeface="Calibri"/>
              </a:rPr>
              <a:t>30</a:t>
            </a:r>
            <a:r>
              <a:rPr lang="en-US" sz="1500" b="0" i="0" u="none" strike="noStrike" cap="none">
                <a:solidFill>
                  <a:schemeClr val="dk1"/>
                </a:solidFill>
                <a:latin typeface="Calibri"/>
                <a:ea typeface="Calibri"/>
                <a:cs typeface="Calibri"/>
                <a:sym typeface="Calibri"/>
              </a:rPr>
              <a:t> degrees</a:t>
            </a:r>
            <a:endParaRPr sz="1500" b="0" i="0" u="none" strike="noStrike" cap="none">
              <a:solidFill>
                <a:schemeClr val="dk1"/>
              </a:solidFill>
              <a:latin typeface="Calibri"/>
              <a:ea typeface="Calibri"/>
              <a:cs typeface="Calibri"/>
              <a:sym typeface="Calibri"/>
            </a:endParaRPr>
          </a:p>
          <a:p>
            <a:pPr marL="914400" marR="0" lvl="1" indent="-311150" algn="l" rtl="0">
              <a:lnSpc>
                <a:spcPct val="100000"/>
              </a:lnSpc>
              <a:spcBef>
                <a:spcPts val="0"/>
              </a:spcBef>
              <a:spcAft>
                <a:spcPts val="0"/>
              </a:spcAft>
              <a:buClr>
                <a:schemeClr val="dk1"/>
              </a:buClr>
              <a:buSzPts val="1300"/>
              <a:buFont typeface="Calibri"/>
              <a:buChar char="o"/>
            </a:pPr>
            <a:r>
              <a:rPr lang="en-US" sz="1500" b="0" i="0" u="none" strike="noStrike" cap="none">
                <a:solidFill>
                  <a:schemeClr val="dk1"/>
                </a:solidFill>
                <a:latin typeface="Calibri"/>
                <a:ea typeface="Calibri"/>
                <a:cs typeface="Calibri"/>
                <a:sym typeface="Calibri"/>
              </a:rPr>
              <a:t>Azimuth: 220.7 degrees</a:t>
            </a:r>
            <a:endParaRPr sz="1500" b="0" i="0" u="none" strike="noStrike" cap="none">
              <a:solidFill>
                <a:schemeClr val="dk1"/>
              </a:solidFill>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Char char="●"/>
            </a:pPr>
            <a:r>
              <a:rPr lang="en-US" sz="1500" b="1" i="0" u="none" strike="noStrike" cap="none">
                <a:solidFill>
                  <a:schemeClr val="dk1"/>
                </a:solidFill>
                <a:latin typeface="Calibri"/>
                <a:ea typeface="Calibri"/>
                <a:cs typeface="Calibri"/>
                <a:sym typeface="Calibri"/>
              </a:rPr>
              <a:t>Inverters:</a:t>
            </a:r>
            <a:r>
              <a:rPr lang="en-US" sz="1500" b="0" i="0" u="none" strike="noStrike" cap="none">
                <a:solidFill>
                  <a:schemeClr val="dk1"/>
                </a:solidFill>
                <a:latin typeface="Calibri"/>
                <a:ea typeface="Calibri"/>
                <a:cs typeface="Calibri"/>
                <a:sym typeface="Calibri"/>
              </a:rPr>
              <a:t> 23 kW via 2x Tesla Powerwall 3s</a:t>
            </a:r>
            <a:endParaRPr sz="1500" b="0" i="0" u="none" strike="noStrike" cap="none">
              <a:solidFill>
                <a:schemeClr val="dk1"/>
              </a:solidFill>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Char char="●"/>
            </a:pPr>
            <a:r>
              <a:rPr lang="en-US" sz="1500" b="1" i="0" u="none" strike="noStrike" cap="none">
                <a:solidFill>
                  <a:schemeClr val="dk1"/>
                </a:solidFill>
                <a:latin typeface="Calibri"/>
                <a:ea typeface="Calibri"/>
                <a:cs typeface="Calibri"/>
                <a:sym typeface="Calibri"/>
              </a:rPr>
              <a:t>Battery Energy Storage System: </a:t>
            </a:r>
            <a:r>
              <a:rPr lang="en-US" sz="1500" b="0" i="0" u="none" strike="noStrike" cap="none">
                <a:solidFill>
                  <a:schemeClr val="dk1"/>
                </a:solidFill>
                <a:latin typeface="Calibri"/>
                <a:ea typeface="Calibri"/>
                <a:cs typeface="Calibri"/>
                <a:sym typeface="Calibri"/>
              </a:rPr>
              <a:t>23 kW / 27 kWh via 2x Tesla Powerwall 3s</a:t>
            </a:r>
            <a:endParaRPr sz="1500" b="0" i="0" u="none" strike="noStrike" cap="none">
              <a:solidFill>
                <a:schemeClr val="dk1"/>
              </a:solidFill>
              <a:latin typeface="Calibri"/>
              <a:ea typeface="Calibri"/>
              <a:cs typeface="Calibri"/>
              <a:sym typeface="Calibri"/>
            </a:endParaRPr>
          </a:p>
          <a:p>
            <a:pPr marL="0" lvl="0" indent="0" algn="l" rtl="0">
              <a:spcBef>
                <a:spcPts val="0"/>
              </a:spcBef>
              <a:spcAft>
                <a:spcPts val="0"/>
              </a:spcAft>
              <a:buNone/>
            </a:pPr>
            <a:r>
              <a:rPr lang="en-US" sz="1500" b="1" u="sng">
                <a:solidFill>
                  <a:schemeClr val="dk1"/>
                </a:solidFill>
                <a:latin typeface="Calibri"/>
                <a:ea typeface="Calibri"/>
                <a:cs typeface="Calibri"/>
                <a:sym typeface="Calibri"/>
              </a:rPr>
              <a:t>Scenario #7 tight rows portrait project resources (Year 1)</a:t>
            </a:r>
            <a:endParaRPr sz="1500" b="1" u="sng">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Char char="●"/>
            </a:pPr>
            <a:r>
              <a:rPr lang="en-US" sz="1500" b="1">
                <a:solidFill>
                  <a:schemeClr val="dk1"/>
                </a:solidFill>
                <a:latin typeface="Calibri"/>
                <a:ea typeface="Calibri"/>
                <a:cs typeface="Calibri"/>
                <a:sym typeface="Calibri"/>
              </a:rPr>
              <a:t>Solar PV:</a:t>
            </a:r>
            <a:r>
              <a:rPr lang="en-US" sz="1500">
                <a:solidFill>
                  <a:schemeClr val="dk1"/>
                </a:solidFill>
                <a:latin typeface="Calibri"/>
                <a:ea typeface="Calibri"/>
                <a:cs typeface="Calibri"/>
                <a:sym typeface="Calibri"/>
              </a:rPr>
              <a:t> 11.3 kWdc via 24x REC Solar, REC470AA Pure-RX (470W) modules</a:t>
            </a:r>
            <a:endParaRPr sz="1500">
              <a:solidFill>
                <a:schemeClr val="dk1"/>
              </a:solidFill>
              <a:latin typeface="Calibri"/>
              <a:ea typeface="Calibri"/>
              <a:cs typeface="Calibri"/>
              <a:sym typeface="Calibri"/>
            </a:endParaRPr>
          </a:p>
          <a:p>
            <a:pPr marL="914400" lvl="1" indent="-311150" algn="l" rtl="0">
              <a:spcBef>
                <a:spcPts val="0"/>
              </a:spcBef>
              <a:spcAft>
                <a:spcPts val="0"/>
              </a:spcAft>
              <a:buClr>
                <a:schemeClr val="dk1"/>
              </a:buClr>
              <a:buSzPts val="1300"/>
              <a:buFont typeface="Calibri"/>
              <a:buChar char="o"/>
            </a:pPr>
            <a:r>
              <a:rPr lang="en-US" sz="1500">
                <a:solidFill>
                  <a:schemeClr val="dk1"/>
                </a:solidFill>
                <a:latin typeface="Calibri"/>
                <a:ea typeface="Calibri"/>
                <a:cs typeface="Calibri"/>
                <a:sym typeface="Calibri"/>
              </a:rPr>
              <a:t>Racking: fixed tilt</a:t>
            </a:r>
            <a:endParaRPr sz="1500">
              <a:solidFill>
                <a:schemeClr val="dk1"/>
              </a:solidFill>
              <a:latin typeface="Calibri"/>
              <a:ea typeface="Calibri"/>
              <a:cs typeface="Calibri"/>
              <a:sym typeface="Calibri"/>
            </a:endParaRPr>
          </a:p>
          <a:p>
            <a:pPr marL="914400" lvl="1" indent="-311150" algn="l" rtl="0">
              <a:spcBef>
                <a:spcPts val="0"/>
              </a:spcBef>
              <a:spcAft>
                <a:spcPts val="0"/>
              </a:spcAft>
              <a:buClr>
                <a:schemeClr val="dk1"/>
              </a:buClr>
              <a:buSzPts val="1300"/>
              <a:buFont typeface="Calibri"/>
              <a:buChar char="o"/>
            </a:pPr>
            <a:r>
              <a:rPr lang="en-US" sz="1500">
                <a:solidFill>
                  <a:schemeClr val="dk1"/>
                </a:solidFill>
                <a:latin typeface="Calibri"/>
                <a:ea typeface="Calibri"/>
                <a:cs typeface="Calibri"/>
                <a:sym typeface="Calibri"/>
              </a:rPr>
              <a:t>Orientation: portrait</a:t>
            </a:r>
            <a:endParaRPr sz="1500">
              <a:solidFill>
                <a:schemeClr val="dk1"/>
              </a:solidFill>
              <a:latin typeface="Calibri"/>
              <a:ea typeface="Calibri"/>
              <a:cs typeface="Calibri"/>
              <a:sym typeface="Calibri"/>
            </a:endParaRPr>
          </a:p>
          <a:p>
            <a:pPr marL="914400" lvl="1" indent="-311150" algn="l" rtl="0">
              <a:spcBef>
                <a:spcPts val="0"/>
              </a:spcBef>
              <a:spcAft>
                <a:spcPts val="0"/>
              </a:spcAft>
              <a:buClr>
                <a:schemeClr val="dk1"/>
              </a:buClr>
              <a:buSzPts val="1300"/>
              <a:buFont typeface="Calibri"/>
              <a:buChar char="o"/>
            </a:pPr>
            <a:r>
              <a:rPr lang="en-US" sz="1500">
                <a:solidFill>
                  <a:schemeClr val="dk1"/>
                </a:solidFill>
                <a:latin typeface="Calibri"/>
                <a:ea typeface="Calibri"/>
                <a:cs typeface="Calibri"/>
                <a:sym typeface="Calibri"/>
              </a:rPr>
              <a:t>Tilt: 5 degrees</a:t>
            </a:r>
            <a:endParaRPr sz="1500">
              <a:solidFill>
                <a:schemeClr val="dk1"/>
              </a:solidFill>
              <a:latin typeface="Calibri"/>
              <a:ea typeface="Calibri"/>
              <a:cs typeface="Calibri"/>
              <a:sym typeface="Calibri"/>
            </a:endParaRPr>
          </a:p>
          <a:p>
            <a:pPr marL="914400" lvl="1" indent="-311150" algn="l" rtl="0">
              <a:spcBef>
                <a:spcPts val="0"/>
              </a:spcBef>
              <a:spcAft>
                <a:spcPts val="0"/>
              </a:spcAft>
              <a:buClr>
                <a:schemeClr val="dk1"/>
              </a:buClr>
              <a:buSzPts val="1300"/>
              <a:buFont typeface="Calibri"/>
              <a:buChar char="o"/>
            </a:pPr>
            <a:r>
              <a:rPr lang="en-US" sz="1500">
                <a:solidFill>
                  <a:schemeClr val="dk1"/>
                </a:solidFill>
                <a:latin typeface="Calibri"/>
                <a:ea typeface="Calibri"/>
                <a:cs typeface="Calibri"/>
                <a:sym typeface="Calibri"/>
              </a:rPr>
              <a:t>Azimuth: 220.7 degrees</a:t>
            </a:r>
            <a:endParaRPr sz="1500">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Char char="●"/>
            </a:pPr>
            <a:r>
              <a:rPr lang="en-US" sz="1500" b="1">
                <a:solidFill>
                  <a:schemeClr val="dk1"/>
                </a:solidFill>
                <a:latin typeface="Calibri"/>
                <a:ea typeface="Calibri"/>
                <a:cs typeface="Calibri"/>
                <a:sym typeface="Calibri"/>
              </a:rPr>
              <a:t>Inverters:</a:t>
            </a:r>
            <a:r>
              <a:rPr lang="en-US" sz="1500">
                <a:solidFill>
                  <a:schemeClr val="dk1"/>
                </a:solidFill>
                <a:latin typeface="Calibri"/>
                <a:ea typeface="Calibri"/>
                <a:cs typeface="Calibri"/>
                <a:sym typeface="Calibri"/>
              </a:rPr>
              <a:t> 23 kW via 2x Tesla Powerwall 3s</a:t>
            </a:r>
            <a:endParaRPr sz="1500">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Char char="●"/>
            </a:pPr>
            <a:r>
              <a:rPr lang="en-US" sz="1500" b="1">
                <a:solidFill>
                  <a:schemeClr val="dk1"/>
                </a:solidFill>
                <a:latin typeface="Calibri"/>
                <a:ea typeface="Calibri"/>
                <a:cs typeface="Calibri"/>
                <a:sym typeface="Calibri"/>
              </a:rPr>
              <a:t>Battery Energy Storage System: </a:t>
            </a:r>
            <a:r>
              <a:rPr lang="en-US" sz="1500">
                <a:solidFill>
                  <a:schemeClr val="dk1"/>
                </a:solidFill>
                <a:latin typeface="Calibri"/>
                <a:ea typeface="Calibri"/>
                <a:cs typeface="Calibri"/>
                <a:sym typeface="Calibri"/>
              </a:rPr>
              <a:t>23 kW / 27 kWh via 2x Tesla Powerwall 3s</a:t>
            </a:r>
            <a:endParaRPr sz="1500">
              <a:solidFill>
                <a:schemeClr val="dk1"/>
              </a:solidFill>
              <a:latin typeface="Calibri"/>
              <a:ea typeface="Calibri"/>
              <a:cs typeface="Calibri"/>
              <a:sym typeface="Calibri"/>
            </a:endParaRPr>
          </a:p>
          <a:p>
            <a:pPr marL="0" lvl="0" indent="0" algn="l" rtl="0">
              <a:spcBef>
                <a:spcPts val="0"/>
              </a:spcBef>
              <a:spcAft>
                <a:spcPts val="0"/>
              </a:spcAft>
              <a:buNone/>
            </a:pPr>
            <a:r>
              <a:rPr lang="en-US" sz="1500" b="1" u="sng">
                <a:solidFill>
                  <a:schemeClr val="dk1"/>
                </a:solidFill>
                <a:latin typeface="Calibri"/>
                <a:ea typeface="Calibri"/>
                <a:cs typeface="Calibri"/>
                <a:sym typeface="Calibri"/>
              </a:rPr>
              <a:t>Scenario #8&amp;9 south panels portrait and north panels portrait project resources (Year 1)</a:t>
            </a:r>
            <a:endParaRPr sz="1500" b="1" u="sng">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Char char="●"/>
            </a:pPr>
            <a:r>
              <a:rPr lang="en-US" sz="1500" b="1">
                <a:solidFill>
                  <a:schemeClr val="dk1"/>
                </a:solidFill>
                <a:latin typeface="Calibri"/>
                <a:ea typeface="Calibri"/>
                <a:cs typeface="Calibri"/>
                <a:sym typeface="Calibri"/>
              </a:rPr>
              <a:t>Solar PV:</a:t>
            </a:r>
            <a:r>
              <a:rPr lang="en-US" sz="1500">
                <a:solidFill>
                  <a:schemeClr val="dk1"/>
                </a:solidFill>
                <a:latin typeface="Calibri"/>
                <a:ea typeface="Calibri"/>
                <a:cs typeface="Calibri"/>
                <a:sym typeface="Calibri"/>
              </a:rPr>
              <a:t> 9.9 kWdc via 21x REC Solar, REC470AA Pure-RX (470W) modules</a:t>
            </a:r>
            <a:endParaRPr sz="1500">
              <a:solidFill>
                <a:schemeClr val="dk1"/>
              </a:solidFill>
              <a:latin typeface="Calibri"/>
              <a:ea typeface="Calibri"/>
              <a:cs typeface="Calibri"/>
              <a:sym typeface="Calibri"/>
            </a:endParaRPr>
          </a:p>
          <a:p>
            <a:pPr marL="914400" lvl="1" indent="-311150" algn="l" rtl="0">
              <a:spcBef>
                <a:spcPts val="0"/>
              </a:spcBef>
              <a:spcAft>
                <a:spcPts val="0"/>
              </a:spcAft>
              <a:buClr>
                <a:schemeClr val="dk1"/>
              </a:buClr>
              <a:buSzPts val="1300"/>
              <a:buFont typeface="Calibri"/>
              <a:buChar char="o"/>
            </a:pPr>
            <a:r>
              <a:rPr lang="en-US" sz="1500">
                <a:solidFill>
                  <a:schemeClr val="dk1"/>
                </a:solidFill>
                <a:latin typeface="Calibri"/>
                <a:ea typeface="Calibri"/>
                <a:cs typeface="Calibri"/>
                <a:sym typeface="Calibri"/>
              </a:rPr>
              <a:t>Racking: fixed tilt</a:t>
            </a:r>
            <a:endParaRPr sz="1500">
              <a:solidFill>
                <a:schemeClr val="dk1"/>
              </a:solidFill>
              <a:latin typeface="Calibri"/>
              <a:ea typeface="Calibri"/>
              <a:cs typeface="Calibri"/>
              <a:sym typeface="Calibri"/>
            </a:endParaRPr>
          </a:p>
          <a:p>
            <a:pPr marL="914400" lvl="1" indent="-311150" algn="l" rtl="0">
              <a:spcBef>
                <a:spcPts val="0"/>
              </a:spcBef>
              <a:spcAft>
                <a:spcPts val="0"/>
              </a:spcAft>
              <a:buClr>
                <a:schemeClr val="dk1"/>
              </a:buClr>
              <a:buSzPts val="1300"/>
              <a:buFont typeface="Calibri"/>
              <a:buChar char="o"/>
            </a:pPr>
            <a:r>
              <a:rPr lang="en-US" sz="1500">
                <a:solidFill>
                  <a:schemeClr val="dk1"/>
                </a:solidFill>
                <a:latin typeface="Calibri"/>
                <a:ea typeface="Calibri"/>
                <a:cs typeface="Calibri"/>
                <a:sym typeface="Calibri"/>
              </a:rPr>
              <a:t>Orientation: portrait</a:t>
            </a:r>
            <a:endParaRPr sz="1500">
              <a:solidFill>
                <a:schemeClr val="dk1"/>
              </a:solidFill>
              <a:latin typeface="Calibri"/>
              <a:ea typeface="Calibri"/>
              <a:cs typeface="Calibri"/>
              <a:sym typeface="Calibri"/>
            </a:endParaRPr>
          </a:p>
          <a:p>
            <a:pPr marL="914400" lvl="1" indent="-311150" algn="l" rtl="0">
              <a:spcBef>
                <a:spcPts val="0"/>
              </a:spcBef>
              <a:spcAft>
                <a:spcPts val="0"/>
              </a:spcAft>
              <a:buClr>
                <a:schemeClr val="dk1"/>
              </a:buClr>
              <a:buSzPts val="1300"/>
              <a:buFont typeface="Calibri"/>
              <a:buChar char="o"/>
            </a:pPr>
            <a:r>
              <a:rPr lang="en-US" sz="1500">
                <a:solidFill>
                  <a:schemeClr val="dk1"/>
                </a:solidFill>
                <a:latin typeface="Calibri"/>
                <a:ea typeface="Calibri"/>
                <a:cs typeface="Calibri"/>
                <a:sym typeface="Calibri"/>
              </a:rPr>
              <a:t>Tilt: 5 degrees</a:t>
            </a:r>
            <a:endParaRPr sz="1500">
              <a:solidFill>
                <a:schemeClr val="dk1"/>
              </a:solidFill>
              <a:latin typeface="Calibri"/>
              <a:ea typeface="Calibri"/>
              <a:cs typeface="Calibri"/>
              <a:sym typeface="Calibri"/>
            </a:endParaRPr>
          </a:p>
          <a:p>
            <a:pPr marL="914400" lvl="1" indent="-311150" algn="l" rtl="0">
              <a:spcBef>
                <a:spcPts val="0"/>
              </a:spcBef>
              <a:spcAft>
                <a:spcPts val="0"/>
              </a:spcAft>
              <a:buClr>
                <a:schemeClr val="dk1"/>
              </a:buClr>
              <a:buSzPts val="1300"/>
              <a:buFont typeface="Calibri"/>
              <a:buChar char="o"/>
            </a:pPr>
            <a:r>
              <a:rPr lang="en-US" sz="1500">
                <a:solidFill>
                  <a:schemeClr val="dk1"/>
                </a:solidFill>
                <a:latin typeface="Calibri"/>
                <a:ea typeface="Calibri"/>
                <a:cs typeface="Calibri"/>
                <a:sym typeface="Calibri"/>
              </a:rPr>
              <a:t>Azimuth: 220.7 degrees</a:t>
            </a:r>
            <a:endParaRPr sz="1500">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Char char="●"/>
            </a:pPr>
            <a:r>
              <a:rPr lang="en-US" sz="1500" b="1">
                <a:solidFill>
                  <a:schemeClr val="dk1"/>
                </a:solidFill>
                <a:latin typeface="Calibri"/>
                <a:ea typeface="Calibri"/>
                <a:cs typeface="Calibri"/>
                <a:sym typeface="Calibri"/>
              </a:rPr>
              <a:t>Inverters:</a:t>
            </a:r>
            <a:r>
              <a:rPr lang="en-US" sz="1500">
                <a:solidFill>
                  <a:schemeClr val="dk1"/>
                </a:solidFill>
                <a:latin typeface="Calibri"/>
                <a:ea typeface="Calibri"/>
                <a:cs typeface="Calibri"/>
                <a:sym typeface="Calibri"/>
              </a:rPr>
              <a:t> 23 kW via 2x Tesla Powerwall 3s</a:t>
            </a:r>
            <a:endParaRPr sz="1500">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Char char="●"/>
            </a:pPr>
            <a:r>
              <a:rPr lang="en-US" sz="1500" b="1">
                <a:solidFill>
                  <a:schemeClr val="dk1"/>
                </a:solidFill>
                <a:latin typeface="Calibri"/>
                <a:ea typeface="Calibri"/>
                <a:cs typeface="Calibri"/>
                <a:sym typeface="Calibri"/>
              </a:rPr>
              <a:t>Battery Energy Storage System: </a:t>
            </a:r>
            <a:r>
              <a:rPr lang="en-US" sz="1500">
                <a:solidFill>
                  <a:schemeClr val="dk1"/>
                </a:solidFill>
                <a:latin typeface="Calibri"/>
                <a:ea typeface="Calibri"/>
                <a:cs typeface="Calibri"/>
                <a:sym typeface="Calibri"/>
              </a:rPr>
              <a:t>23 kW / 27 kWh via 2x Tesla Powerwall 3s</a:t>
            </a:r>
            <a:endParaRPr sz="15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09361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g3e9a0975246_0_6"/>
          <p:cNvPicPr preferRelativeResize="0"/>
          <p:nvPr/>
        </p:nvPicPr>
        <p:blipFill rotWithShape="1">
          <a:blip r:embed="rId3">
            <a:alphaModFix/>
          </a:blip>
          <a:srcRect b="17878"/>
          <a:stretch/>
        </p:blipFill>
        <p:spPr>
          <a:xfrm>
            <a:off x="0" y="762000"/>
            <a:ext cx="9143999" cy="5704800"/>
          </a:xfrm>
          <a:prstGeom prst="rect">
            <a:avLst/>
          </a:prstGeom>
          <a:noFill/>
          <a:ln>
            <a:noFill/>
          </a:ln>
        </p:spPr>
      </p:pic>
      <p:sp>
        <p:nvSpPr>
          <p:cNvPr id="182" name="Google Shape;182;g3e9a0975246_0_6"/>
          <p:cNvSpPr txBox="1">
            <a:spLocks noGrp="1"/>
          </p:cNvSpPr>
          <p:nvPr>
            <p:ph type="title"/>
          </p:nvPr>
        </p:nvSpPr>
        <p:spPr>
          <a:xfrm>
            <a:off x="0" y="0"/>
            <a:ext cx="7384500" cy="762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260"/>
              <a:buFont typeface="Arial"/>
              <a:buNone/>
            </a:pPr>
            <a:r>
              <a:rPr lang="en-US" sz="2060"/>
              <a:t>Scenario #6 tight rows landscape: 9.4 kWdc (122% NZE)</a:t>
            </a:r>
            <a:endParaRPr sz="2060"/>
          </a:p>
        </p:txBody>
      </p:sp>
      <p:grpSp>
        <p:nvGrpSpPr>
          <p:cNvPr id="183" name="Google Shape;183;g3e9a0975246_0_6"/>
          <p:cNvGrpSpPr/>
          <p:nvPr/>
        </p:nvGrpSpPr>
        <p:grpSpPr>
          <a:xfrm>
            <a:off x="0" y="5812825"/>
            <a:ext cx="1921200" cy="654000"/>
            <a:chOff x="577975" y="5735725"/>
            <a:chExt cx="1921200" cy="654000"/>
          </a:xfrm>
        </p:grpSpPr>
        <p:sp>
          <p:nvSpPr>
            <p:cNvPr id="184" name="Google Shape;184;g3e9a0975246_0_6"/>
            <p:cNvSpPr txBox="1"/>
            <p:nvPr/>
          </p:nvSpPr>
          <p:spPr>
            <a:xfrm>
              <a:off x="577975" y="5735725"/>
              <a:ext cx="1921200" cy="654000"/>
            </a:xfrm>
            <a:prstGeom prst="rect">
              <a:avLst/>
            </a:prstGeom>
            <a:solidFill>
              <a:srgbClr val="F3F3F3"/>
            </a:solidFill>
            <a:ln w="9525" cap="flat" cmpd="sng">
              <a:solidFill>
                <a:srgbClr val="0C0C0C"/>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
                <a:buFont typeface="Arial"/>
                <a:buNone/>
              </a:pPr>
              <a:endParaRPr sz="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
                <a:buFont typeface="Arial"/>
                <a:buNone/>
              </a:pPr>
              <a:endParaRPr sz="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       Potential BESS location</a:t>
              </a:r>
              <a:endParaRPr sz="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Arial"/>
                  <a:ea typeface="Arial"/>
                  <a:cs typeface="Arial"/>
                  <a:sym typeface="Arial"/>
                </a:rPr>
                <a:t>       New BTM solar</a:t>
              </a:r>
              <a:endParaRPr sz="9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Arial"/>
                <a:ea typeface="Arial"/>
                <a:cs typeface="Arial"/>
                <a:sym typeface="Arial"/>
              </a:endParaRPr>
            </a:p>
          </p:txBody>
        </p:sp>
        <p:sp>
          <p:nvSpPr>
            <p:cNvPr id="185" name="Google Shape;185;g3e9a0975246_0_6"/>
            <p:cNvSpPr/>
            <p:nvPr/>
          </p:nvSpPr>
          <p:spPr>
            <a:xfrm>
              <a:off x="687125" y="5842026"/>
              <a:ext cx="142800" cy="127500"/>
            </a:xfrm>
            <a:prstGeom prst="rect">
              <a:avLst/>
            </a:prstGeom>
            <a:solidFill>
              <a:srgbClr val="FFFF00"/>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pic>
          <p:nvPicPr>
            <p:cNvPr id="186" name="Google Shape;186;g3e9a0975246_0_6"/>
            <p:cNvPicPr preferRelativeResize="0"/>
            <p:nvPr/>
          </p:nvPicPr>
          <p:blipFill rotWithShape="1">
            <a:blip r:embed="rId4">
              <a:alphaModFix/>
            </a:blip>
            <a:srcRect/>
            <a:stretch/>
          </p:blipFill>
          <p:spPr>
            <a:xfrm>
              <a:off x="680800" y="6090520"/>
              <a:ext cx="155448" cy="127555"/>
            </a:xfrm>
            <a:prstGeom prst="rect">
              <a:avLst/>
            </a:prstGeom>
            <a:noFill/>
            <a:ln>
              <a:noFill/>
            </a:ln>
          </p:spPr>
        </p:pic>
      </p:grpSp>
      <p:sp>
        <p:nvSpPr>
          <p:cNvPr id="187" name="Google Shape;187;g3e9a0975246_0_6"/>
          <p:cNvSpPr txBox="1"/>
          <p:nvPr/>
        </p:nvSpPr>
        <p:spPr>
          <a:xfrm>
            <a:off x="5965150" y="762000"/>
            <a:ext cx="3178800" cy="3801900"/>
          </a:xfrm>
          <a:prstGeom prst="rect">
            <a:avLst/>
          </a:prstGeom>
          <a:solidFill>
            <a:srgbClr val="F2F2F2">
              <a:alpha val="87058"/>
            </a:srgbClr>
          </a:solidFill>
          <a:ln w="9525" cap="flat" cmpd="sng">
            <a:solidFill>
              <a:srgbClr val="0C0C0C"/>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US" sz="800" b="1" i="0" u="none" strike="noStrike" cap="none">
                <a:solidFill>
                  <a:srgbClr val="000000"/>
                </a:solidFill>
                <a:latin typeface="Arial"/>
                <a:ea typeface="Arial"/>
                <a:cs typeface="Arial"/>
                <a:sym typeface="Arial"/>
              </a:rPr>
              <a:t>1221 Laguna St, Santa Barbara, CA 93101</a:t>
            </a:r>
            <a:endParaRPr sz="8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900" b="1" i="0" u="none" strike="noStrike" cap="none">
                <a:solidFill>
                  <a:srgbClr val="000000"/>
                </a:solidFill>
                <a:latin typeface="Arial"/>
                <a:ea typeface="Arial"/>
                <a:cs typeface="Arial"/>
                <a:sym typeface="Arial"/>
              </a:rPr>
              <a:t>Total annual load:</a:t>
            </a:r>
            <a:endParaRPr sz="1100" b="1"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900"/>
              <a:buFont typeface="Arial"/>
              <a:buChar char="•"/>
            </a:pPr>
            <a:r>
              <a:rPr lang="en-US" sz="800" b="0" i="0" u="none" strike="noStrike" cap="none">
                <a:solidFill>
                  <a:srgbClr val="000000"/>
                </a:solidFill>
                <a:latin typeface="Arial"/>
                <a:ea typeface="Arial"/>
                <a:cs typeface="Arial"/>
                <a:sym typeface="Arial"/>
              </a:rPr>
              <a:t>BLP: 4,080 kWh</a:t>
            </a:r>
            <a:endParaRPr sz="800" b="0" i="0" u="none" strike="noStrike" cap="none">
              <a:solidFill>
                <a:srgbClr val="000000"/>
              </a:solidFill>
              <a:latin typeface="Arial"/>
              <a:ea typeface="Arial"/>
              <a:cs typeface="Arial"/>
              <a:sym typeface="Arial"/>
            </a:endParaRPr>
          </a:p>
          <a:p>
            <a:pPr marL="171450" marR="0" lvl="0" indent="-165100" algn="l" rtl="0">
              <a:lnSpc>
                <a:spcPct val="100000"/>
              </a:lnSpc>
              <a:spcBef>
                <a:spcPts val="0"/>
              </a:spcBef>
              <a:spcAft>
                <a:spcPts val="0"/>
              </a:spcAft>
              <a:buClr>
                <a:srgbClr val="000000"/>
              </a:buClr>
              <a:buSzPts val="800"/>
              <a:buFont typeface="Arial"/>
              <a:buChar char="•"/>
            </a:pPr>
            <a:r>
              <a:rPr lang="en-US" sz="800" b="0" i="0" u="none" strike="noStrike" cap="none">
                <a:solidFill>
                  <a:srgbClr val="000000"/>
                </a:solidFill>
                <a:latin typeface="Arial"/>
                <a:ea typeface="Arial"/>
                <a:cs typeface="Arial"/>
                <a:sym typeface="Arial"/>
              </a:rPr>
              <a:t>ALP: 9,161 kWh</a:t>
            </a:r>
            <a:endParaRPr sz="800" b="0" i="0" u="none" strike="noStrike" cap="none">
              <a:solidFill>
                <a:srgbClr val="000000"/>
              </a:solidFill>
              <a:latin typeface="Arial"/>
              <a:ea typeface="Arial"/>
              <a:cs typeface="Arial"/>
              <a:sym typeface="Arial"/>
            </a:endParaRPr>
          </a:p>
          <a:p>
            <a:pPr marL="171450" marR="0" lvl="0" indent="-165100" algn="l" rtl="0">
              <a:lnSpc>
                <a:spcPct val="100000"/>
              </a:lnSpc>
              <a:spcBef>
                <a:spcPts val="0"/>
              </a:spcBef>
              <a:spcAft>
                <a:spcPts val="0"/>
              </a:spcAft>
              <a:buClr>
                <a:srgbClr val="000000"/>
              </a:buClr>
              <a:buSzPts val="800"/>
              <a:buFont typeface="Arial"/>
              <a:buChar char="•"/>
            </a:pPr>
            <a:r>
              <a:rPr lang="en-US" sz="800" b="0" i="0" u="none" strike="noStrike" cap="none">
                <a:solidFill>
                  <a:srgbClr val="000000"/>
                </a:solidFill>
                <a:latin typeface="Arial"/>
                <a:ea typeface="Arial"/>
                <a:cs typeface="Arial"/>
                <a:sym typeface="Arial"/>
              </a:rPr>
              <a:t>MLP: 13,243 kWh</a:t>
            </a:r>
            <a:endParaRPr sz="800" b="0" i="0" u="none" strike="noStrike" cap="none">
              <a:solidFill>
                <a:srgbClr val="000000"/>
              </a:solidFill>
              <a:latin typeface="Arial"/>
              <a:ea typeface="Arial"/>
              <a:cs typeface="Arial"/>
              <a:sym typeface="Arial"/>
            </a:endParaRPr>
          </a:p>
          <a:p>
            <a:pPr marL="171450" marR="0" lvl="0" indent="-165100" algn="l" rtl="0">
              <a:lnSpc>
                <a:spcPct val="100000"/>
              </a:lnSpc>
              <a:spcBef>
                <a:spcPts val="0"/>
              </a:spcBef>
              <a:spcAft>
                <a:spcPts val="0"/>
              </a:spcAft>
              <a:buClr>
                <a:srgbClr val="000000"/>
              </a:buClr>
              <a:buSzPts val="800"/>
              <a:buFont typeface="Arial"/>
              <a:buChar char="•"/>
            </a:pPr>
            <a:r>
              <a:rPr lang="en-US" sz="800" b="0" i="0" u="none" strike="noStrike" cap="none">
                <a:solidFill>
                  <a:srgbClr val="000000"/>
                </a:solidFill>
                <a:latin typeface="Arial"/>
                <a:ea typeface="Arial"/>
                <a:cs typeface="Arial"/>
                <a:sym typeface="Arial"/>
              </a:rPr>
              <a:t>CLP: 1,323 kWh (10% of MLP)</a:t>
            </a: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900" b="1" i="0" u="none" strike="noStrike" cap="none">
                <a:solidFill>
                  <a:srgbClr val="000000"/>
                </a:solidFill>
                <a:latin typeface="Arial"/>
                <a:ea typeface="Arial"/>
                <a:cs typeface="Arial"/>
                <a:sym typeface="Arial"/>
              </a:rPr>
              <a:t>Peak Load (Meter# 6685926):</a:t>
            </a:r>
            <a:endParaRPr sz="1100" b="1" i="0" u="none" strike="noStrike" cap="none">
              <a:solidFill>
                <a:srgbClr val="000000"/>
              </a:solidFill>
              <a:latin typeface="Arial"/>
              <a:ea typeface="Arial"/>
              <a:cs typeface="Arial"/>
              <a:sym typeface="Arial"/>
            </a:endParaRPr>
          </a:p>
          <a:p>
            <a:pPr marL="171450" marR="0" lvl="0" indent="-165100" algn="l" rtl="0">
              <a:lnSpc>
                <a:spcPct val="100000"/>
              </a:lnSpc>
              <a:spcBef>
                <a:spcPts val="0"/>
              </a:spcBef>
              <a:spcAft>
                <a:spcPts val="0"/>
              </a:spcAft>
              <a:buClr>
                <a:srgbClr val="000000"/>
              </a:buClr>
              <a:buSzPts val="800"/>
              <a:buFont typeface="Arial"/>
              <a:buChar char="•"/>
            </a:pPr>
            <a:r>
              <a:rPr lang="en-US" sz="800" b="0" i="0" u="none" strike="noStrike" cap="none">
                <a:solidFill>
                  <a:srgbClr val="000000"/>
                </a:solidFill>
                <a:latin typeface="Arial"/>
                <a:ea typeface="Arial"/>
                <a:cs typeface="Arial"/>
                <a:sym typeface="Arial"/>
              </a:rPr>
              <a:t>BLP: 3 kW</a:t>
            </a:r>
            <a:endParaRPr sz="800" b="0" i="0" u="none" strike="noStrike" cap="none">
              <a:solidFill>
                <a:srgbClr val="000000"/>
              </a:solidFill>
              <a:latin typeface="Arial"/>
              <a:ea typeface="Arial"/>
              <a:cs typeface="Arial"/>
              <a:sym typeface="Arial"/>
            </a:endParaRPr>
          </a:p>
          <a:p>
            <a:pPr marL="171450" marR="0" lvl="0" indent="-165100" algn="l" rtl="0">
              <a:lnSpc>
                <a:spcPct val="100000"/>
              </a:lnSpc>
              <a:spcBef>
                <a:spcPts val="0"/>
              </a:spcBef>
              <a:spcAft>
                <a:spcPts val="0"/>
              </a:spcAft>
              <a:buClr>
                <a:srgbClr val="000000"/>
              </a:buClr>
              <a:buSzPts val="800"/>
              <a:buFont typeface="Arial"/>
              <a:buChar char="•"/>
            </a:pPr>
            <a:r>
              <a:rPr lang="en-US" sz="800" b="0" i="0" u="none" strike="noStrike" cap="none">
                <a:solidFill>
                  <a:srgbClr val="000000"/>
                </a:solidFill>
                <a:latin typeface="Arial"/>
                <a:ea typeface="Arial"/>
                <a:cs typeface="Arial"/>
                <a:sym typeface="Arial"/>
              </a:rPr>
              <a:t>ALP: 9 kW</a:t>
            </a:r>
            <a:endParaRPr sz="800" b="0" i="0" u="none" strike="noStrike" cap="none">
              <a:solidFill>
                <a:srgbClr val="000000"/>
              </a:solidFill>
              <a:latin typeface="Arial"/>
              <a:ea typeface="Arial"/>
              <a:cs typeface="Arial"/>
              <a:sym typeface="Arial"/>
            </a:endParaRPr>
          </a:p>
          <a:p>
            <a:pPr marL="171450" marR="0" lvl="0" indent="-165100" algn="l" rtl="0">
              <a:lnSpc>
                <a:spcPct val="100000"/>
              </a:lnSpc>
              <a:spcBef>
                <a:spcPts val="0"/>
              </a:spcBef>
              <a:spcAft>
                <a:spcPts val="0"/>
              </a:spcAft>
              <a:buClr>
                <a:srgbClr val="000000"/>
              </a:buClr>
              <a:buSzPts val="800"/>
              <a:buFont typeface="Arial"/>
              <a:buChar char="•"/>
            </a:pPr>
            <a:r>
              <a:rPr lang="en-US" sz="800" b="0" i="0" u="none" strike="noStrike" cap="none">
                <a:solidFill>
                  <a:srgbClr val="000000"/>
                </a:solidFill>
                <a:latin typeface="Arial"/>
                <a:ea typeface="Arial"/>
                <a:cs typeface="Arial"/>
                <a:sym typeface="Arial"/>
              </a:rPr>
              <a:t>MLP: 12 kW</a:t>
            </a:r>
            <a:endParaRPr sz="800" b="0" i="0" u="none" strike="noStrike" cap="none">
              <a:solidFill>
                <a:srgbClr val="000000"/>
              </a:solidFill>
              <a:latin typeface="Arial"/>
              <a:ea typeface="Arial"/>
              <a:cs typeface="Arial"/>
              <a:sym typeface="Arial"/>
            </a:endParaRPr>
          </a:p>
          <a:p>
            <a:pPr marL="171450" marR="0" lvl="0" indent="-165100" algn="l" rtl="0">
              <a:lnSpc>
                <a:spcPct val="100000"/>
              </a:lnSpc>
              <a:spcBef>
                <a:spcPts val="0"/>
              </a:spcBef>
              <a:spcAft>
                <a:spcPts val="0"/>
              </a:spcAft>
              <a:buClr>
                <a:srgbClr val="000000"/>
              </a:buClr>
              <a:buSzPts val="800"/>
              <a:buFont typeface="Arial"/>
              <a:buChar char="•"/>
            </a:pPr>
            <a:r>
              <a:rPr lang="en-US" sz="800" b="0" i="0" u="none" strike="noStrike" cap="none">
                <a:solidFill>
                  <a:srgbClr val="000000"/>
                </a:solidFill>
                <a:latin typeface="Arial"/>
                <a:ea typeface="Arial"/>
                <a:cs typeface="Arial"/>
                <a:sym typeface="Arial"/>
              </a:rPr>
              <a:t>CLP: 1 kW (10% of MLP)</a:t>
            </a:r>
            <a:endParaRPr sz="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000"/>
              <a:buFont typeface="Arial"/>
              <a:buNone/>
            </a:pPr>
            <a:r>
              <a:rPr lang="en-US" sz="900" b="1" i="0" u="none" strike="noStrike" cap="none">
                <a:solidFill>
                  <a:schemeClr val="dk1"/>
                </a:solidFill>
                <a:latin typeface="Arial"/>
                <a:ea typeface="Arial"/>
                <a:cs typeface="Arial"/>
                <a:sym typeface="Arial"/>
              </a:rPr>
              <a:t>Solar system details (9.4kWdc)</a:t>
            </a:r>
            <a:endParaRPr sz="900" b="1" i="0" u="none" strike="noStrike" cap="none">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900"/>
              <a:buFont typeface="Arial"/>
              <a:buChar char="•"/>
            </a:pPr>
            <a:r>
              <a:rPr lang="en-US" sz="800" b="0" i="0" u="none" strike="noStrike" cap="none">
                <a:solidFill>
                  <a:schemeClr val="dk1"/>
                </a:solidFill>
                <a:latin typeface="Arial"/>
                <a:ea typeface="Arial"/>
                <a:cs typeface="Arial"/>
                <a:sym typeface="Arial"/>
              </a:rPr>
              <a:t>Area: 38’ wide by 25’ deep</a:t>
            </a:r>
            <a:endParaRPr sz="800" b="0" i="0" u="none" strike="noStrike" cap="none">
              <a:solidFill>
                <a:schemeClr val="dk1"/>
              </a:solidFill>
              <a:latin typeface="Arial"/>
              <a:ea typeface="Arial"/>
              <a:cs typeface="Arial"/>
              <a:sym typeface="Arial"/>
            </a:endParaRPr>
          </a:p>
          <a:p>
            <a:pPr marL="171450" marR="0" lvl="0" indent="-165100" algn="l" rtl="0">
              <a:lnSpc>
                <a:spcPct val="100000"/>
              </a:lnSpc>
              <a:spcBef>
                <a:spcPts val="0"/>
              </a:spcBef>
              <a:spcAft>
                <a:spcPts val="0"/>
              </a:spcAft>
              <a:buClr>
                <a:schemeClr val="dk1"/>
              </a:buClr>
              <a:buSzPts val="800"/>
              <a:buFont typeface="Arial"/>
              <a:buChar char="•"/>
            </a:pPr>
            <a:r>
              <a:rPr lang="en-US" sz="800" b="0" i="0" u="none" strike="noStrike" cap="none">
                <a:solidFill>
                  <a:schemeClr val="dk1"/>
                </a:solidFill>
                <a:latin typeface="Arial"/>
                <a:ea typeface="Arial"/>
                <a:cs typeface="Arial"/>
                <a:sym typeface="Arial"/>
              </a:rPr>
              <a:t>Setback: 3’</a:t>
            </a:r>
            <a:endParaRPr sz="800" b="0" i="0" u="none" strike="noStrike" cap="none">
              <a:solidFill>
                <a:schemeClr val="dk1"/>
              </a:solidFill>
              <a:latin typeface="Arial"/>
              <a:ea typeface="Arial"/>
              <a:cs typeface="Arial"/>
              <a:sym typeface="Arial"/>
            </a:endParaRPr>
          </a:p>
          <a:p>
            <a:pPr marL="171450" marR="0" lvl="0" indent="-165100" algn="l" rtl="0">
              <a:lnSpc>
                <a:spcPct val="100000"/>
              </a:lnSpc>
              <a:spcBef>
                <a:spcPts val="0"/>
              </a:spcBef>
              <a:spcAft>
                <a:spcPts val="0"/>
              </a:spcAft>
              <a:buClr>
                <a:schemeClr val="dk1"/>
              </a:buClr>
              <a:buSzPts val="800"/>
              <a:buFont typeface="Arial"/>
              <a:buChar char="•"/>
            </a:pPr>
            <a:r>
              <a:rPr lang="en-US" sz="800" b="0" i="0" u="none" strike="noStrike" cap="none">
                <a:solidFill>
                  <a:schemeClr val="dk1"/>
                </a:solidFill>
                <a:latin typeface="Arial"/>
                <a:ea typeface="Arial"/>
                <a:cs typeface="Arial"/>
                <a:sym typeface="Arial"/>
              </a:rPr>
              <a:t>Module: REC Solar, REC470AA Pure-RX (470W)</a:t>
            </a:r>
            <a:endParaRPr sz="800" b="0" i="0" u="none" strike="noStrike" cap="none">
              <a:solidFill>
                <a:schemeClr val="dk1"/>
              </a:solidFill>
              <a:latin typeface="Arial"/>
              <a:ea typeface="Arial"/>
              <a:cs typeface="Arial"/>
              <a:sym typeface="Arial"/>
            </a:endParaRPr>
          </a:p>
          <a:p>
            <a:pPr marL="171450" marR="0" lvl="0" indent="-165100" algn="l" rtl="0">
              <a:lnSpc>
                <a:spcPct val="100000"/>
              </a:lnSpc>
              <a:spcBef>
                <a:spcPts val="0"/>
              </a:spcBef>
              <a:spcAft>
                <a:spcPts val="0"/>
              </a:spcAft>
              <a:buClr>
                <a:schemeClr val="dk1"/>
              </a:buClr>
              <a:buSzPts val="800"/>
              <a:buFont typeface="Arial"/>
              <a:buChar char="•"/>
            </a:pPr>
            <a:r>
              <a:rPr lang="en-US" sz="800" b="0" i="0" u="none" strike="noStrike" cap="none">
                <a:solidFill>
                  <a:schemeClr val="dk1"/>
                </a:solidFill>
                <a:latin typeface="Arial"/>
                <a:ea typeface="Arial"/>
                <a:cs typeface="Arial"/>
                <a:sym typeface="Arial"/>
              </a:rPr>
              <a:t>Row spacing: 1.</a:t>
            </a:r>
            <a:r>
              <a:rPr lang="en-US" sz="800">
                <a:solidFill>
                  <a:schemeClr val="dk1"/>
                </a:solidFill>
              </a:rPr>
              <a:t>7</a:t>
            </a:r>
            <a:r>
              <a:rPr lang="en-US" sz="800" b="0" i="0" u="none" strike="noStrike" cap="none">
                <a:solidFill>
                  <a:schemeClr val="dk1"/>
                </a:solidFill>
                <a:latin typeface="Arial"/>
                <a:ea typeface="Arial"/>
                <a:cs typeface="Arial"/>
                <a:sym typeface="Arial"/>
              </a:rPr>
              <a:t>’</a:t>
            </a:r>
            <a:endParaRPr sz="800" b="0" i="0" u="none" strike="noStrike" cap="none">
              <a:solidFill>
                <a:schemeClr val="dk1"/>
              </a:solidFill>
              <a:latin typeface="Arial"/>
              <a:ea typeface="Arial"/>
              <a:cs typeface="Arial"/>
              <a:sym typeface="Arial"/>
            </a:endParaRPr>
          </a:p>
          <a:p>
            <a:pPr marL="171450" marR="0" lvl="0" indent="-165100" algn="l" rtl="0">
              <a:lnSpc>
                <a:spcPct val="100000"/>
              </a:lnSpc>
              <a:spcBef>
                <a:spcPts val="0"/>
              </a:spcBef>
              <a:spcAft>
                <a:spcPts val="0"/>
              </a:spcAft>
              <a:buClr>
                <a:schemeClr val="dk1"/>
              </a:buClr>
              <a:buSzPts val="800"/>
              <a:buFont typeface="Arial"/>
              <a:buChar char="•"/>
            </a:pPr>
            <a:r>
              <a:rPr lang="en-US" sz="800" b="0" i="0" u="none" strike="noStrike" cap="none">
                <a:solidFill>
                  <a:schemeClr val="dk1"/>
                </a:solidFill>
                <a:latin typeface="Arial"/>
                <a:ea typeface="Arial"/>
                <a:cs typeface="Arial"/>
                <a:sym typeface="Arial"/>
              </a:rPr>
              <a:t>Azimuth: 220.7°</a:t>
            </a:r>
            <a:endParaRPr sz="800" b="0" i="0" u="none" strike="noStrike" cap="none">
              <a:solidFill>
                <a:schemeClr val="dk1"/>
              </a:solidFill>
              <a:latin typeface="Arial"/>
              <a:ea typeface="Arial"/>
              <a:cs typeface="Arial"/>
              <a:sym typeface="Arial"/>
            </a:endParaRPr>
          </a:p>
          <a:p>
            <a:pPr marL="171450" marR="0" lvl="0" indent="-165100" algn="l" rtl="0">
              <a:lnSpc>
                <a:spcPct val="100000"/>
              </a:lnSpc>
              <a:spcBef>
                <a:spcPts val="0"/>
              </a:spcBef>
              <a:spcAft>
                <a:spcPts val="0"/>
              </a:spcAft>
              <a:buClr>
                <a:schemeClr val="dk1"/>
              </a:buClr>
              <a:buSzPts val="800"/>
              <a:buFont typeface="Arial"/>
              <a:buChar char="•"/>
            </a:pPr>
            <a:r>
              <a:rPr lang="en-US" sz="800" b="0" i="0" u="none" strike="noStrike" cap="none">
                <a:solidFill>
                  <a:schemeClr val="dk1"/>
                </a:solidFill>
                <a:latin typeface="Arial"/>
                <a:ea typeface="Arial"/>
                <a:cs typeface="Arial"/>
                <a:sym typeface="Arial"/>
              </a:rPr>
              <a:t>Tilt: </a:t>
            </a:r>
            <a:r>
              <a:rPr lang="en-US" sz="800">
                <a:solidFill>
                  <a:schemeClr val="dk1"/>
                </a:solidFill>
              </a:rPr>
              <a:t>30</a:t>
            </a:r>
            <a:r>
              <a:rPr lang="en-US" sz="800" b="0" i="0" u="none" strike="noStrike" cap="none">
                <a:solidFill>
                  <a:schemeClr val="dk1"/>
                </a:solidFill>
                <a:latin typeface="Arial"/>
                <a:ea typeface="Arial"/>
                <a:cs typeface="Arial"/>
                <a:sym typeface="Arial"/>
              </a:rPr>
              <a:t>°</a:t>
            </a:r>
            <a:endParaRPr sz="800" b="0" i="0" u="none" strike="noStrike" cap="none">
              <a:solidFill>
                <a:schemeClr val="dk1"/>
              </a:solidFill>
              <a:latin typeface="Arial"/>
              <a:ea typeface="Arial"/>
              <a:cs typeface="Arial"/>
              <a:sym typeface="Arial"/>
            </a:endParaRPr>
          </a:p>
          <a:p>
            <a:pPr marL="171450" marR="0" lvl="0" indent="-165100" algn="l" rtl="0">
              <a:lnSpc>
                <a:spcPct val="100000"/>
              </a:lnSpc>
              <a:spcBef>
                <a:spcPts val="0"/>
              </a:spcBef>
              <a:spcAft>
                <a:spcPts val="0"/>
              </a:spcAft>
              <a:buClr>
                <a:schemeClr val="dk1"/>
              </a:buClr>
              <a:buSzPts val="800"/>
              <a:buFont typeface="Arial"/>
              <a:buChar char="•"/>
            </a:pPr>
            <a:r>
              <a:rPr lang="en-US" sz="800" b="0" i="0" u="none" strike="noStrike" cap="none">
                <a:solidFill>
                  <a:schemeClr val="dk1"/>
                </a:solidFill>
                <a:latin typeface="Arial"/>
                <a:ea typeface="Arial"/>
                <a:cs typeface="Arial"/>
                <a:sym typeface="Arial"/>
              </a:rPr>
              <a:t>Back edge height: </a:t>
            </a:r>
            <a:r>
              <a:rPr lang="en-US" sz="800">
                <a:solidFill>
                  <a:schemeClr val="dk1"/>
                </a:solidFill>
              </a:rPr>
              <a:t>2</a:t>
            </a:r>
            <a:r>
              <a:rPr lang="en-US" sz="800" b="0" i="0" u="none" strike="noStrike" cap="none">
                <a:solidFill>
                  <a:schemeClr val="dk1"/>
                </a:solidFill>
                <a:latin typeface="Arial"/>
                <a:ea typeface="Arial"/>
                <a:cs typeface="Arial"/>
                <a:sym typeface="Arial"/>
              </a:rPr>
              <a:t>.1’</a:t>
            </a:r>
            <a:endParaRPr sz="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900" b="1" i="0" u="none" strike="noStrike" cap="none">
                <a:solidFill>
                  <a:srgbClr val="000000"/>
                </a:solidFill>
                <a:latin typeface="Arial"/>
                <a:ea typeface="Arial"/>
                <a:cs typeface="Arial"/>
                <a:sym typeface="Arial"/>
              </a:rPr>
              <a:t>Solar annual generation (9.4 kWdc)</a:t>
            </a:r>
            <a:endParaRPr sz="900" b="1"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900"/>
              <a:buFont typeface="Arial"/>
              <a:buChar char="•"/>
            </a:pPr>
            <a:r>
              <a:rPr lang="en-US" sz="800" b="0" i="0" u="none" strike="noStrike" cap="none">
                <a:solidFill>
                  <a:srgbClr val="000000"/>
                </a:solidFill>
                <a:latin typeface="Arial"/>
                <a:ea typeface="Arial"/>
                <a:cs typeface="Arial"/>
                <a:sym typeface="Arial"/>
              </a:rPr>
              <a:t>Year 1 total: </a:t>
            </a:r>
            <a:r>
              <a:rPr lang="en-US" sz="800"/>
              <a:t>16,121</a:t>
            </a:r>
            <a:r>
              <a:rPr lang="en-US" sz="800" b="0" i="0" u="none" strike="noStrike" cap="none">
                <a:solidFill>
                  <a:srgbClr val="000000"/>
                </a:solidFill>
                <a:latin typeface="Arial"/>
                <a:ea typeface="Arial"/>
                <a:cs typeface="Arial"/>
                <a:sym typeface="Arial"/>
              </a:rPr>
              <a:t> kWh </a:t>
            </a:r>
            <a:endParaRPr sz="800" b="0" i="0" u="none" strike="noStrike" cap="none">
              <a:solidFill>
                <a:srgbClr val="000000"/>
              </a:solidFill>
              <a:latin typeface="Arial"/>
              <a:ea typeface="Arial"/>
              <a:cs typeface="Arial"/>
              <a:sym typeface="Arial"/>
            </a:endParaRPr>
          </a:p>
          <a:p>
            <a:pPr marL="171450" marR="0" lvl="0" indent="-165100" algn="l" rtl="0">
              <a:lnSpc>
                <a:spcPct val="100000"/>
              </a:lnSpc>
              <a:spcBef>
                <a:spcPts val="0"/>
              </a:spcBef>
              <a:spcAft>
                <a:spcPts val="0"/>
              </a:spcAft>
              <a:buClr>
                <a:srgbClr val="000000"/>
              </a:buClr>
              <a:buSzPts val="800"/>
              <a:buFont typeface="Arial"/>
              <a:buChar char="•"/>
            </a:pPr>
            <a:r>
              <a:rPr lang="en-US" sz="800" b="0" i="0" u="none" strike="noStrike" cap="none">
                <a:solidFill>
                  <a:srgbClr val="000000"/>
                </a:solidFill>
                <a:latin typeface="Arial"/>
                <a:ea typeface="Arial"/>
                <a:cs typeface="Arial"/>
                <a:sym typeface="Arial"/>
              </a:rPr>
              <a:t>Average daily production in worst month (Dec Y1): 2</a:t>
            </a:r>
            <a:r>
              <a:rPr lang="en-US" sz="800"/>
              <a:t>9</a:t>
            </a:r>
            <a:r>
              <a:rPr lang="en-US" sz="800" b="0" i="0" u="none" strike="noStrike" cap="none">
                <a:solidFill>
                  <a:srgbClr val="000000"/>
                </a:solidFill>
                <a:latin typeface="Arial"/>
                <a:ea typeface="Arial"/>
                <a:cs typeface="Arial"/>
                <a:sym typeface="Arial"/>
              </a:rPr>
              <a:t> kWh</a:t>
            </a:r>
            <a:endParaRPr sz="8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400"/>
              <a:buFont typeface="Arial"/>
              <a:buNone/>
            </a:pPr>
            <a:endParaRPr sz="400" b="1" i="0" u="none" strike="noStrike" cap="none">
              <a:solidFill>
                <a:srgbClr val="000000"/>
              </a:solidFill>
              <a:latin typeface="Arial"/>
              <a:ea typeface="Arial"/>
              <a:cs typeface="Arial"/>
              <a:sym typeface="Arial"/>
            </a:endParaRPr>
          </a:p>
          <a:p>
            <a:pPr marL="171450" marR="0" lvl="0" indent="-114300" algn="l" rtl="0">
              <a:lnSpc>
                <a:spcPct val="100000"/>
              </a:lnSpc>
              <a:spcBef>
                <a:spcPts val="0"/>
              </a:spcBef>
              <a:spcAft>
                <a:spcPts val="0"/>
              </a:spcAft>
              <a:buClr>
                <a:srgbClr val="000000"/>
              </a:buClr>
              <a:buSzPts val="900"/>
              <a:buFont typeface="Arial"/>
              <a:buNone/>
            </a:pPr>
            <a:endParaRPr sz="4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000000"/>
                </a:solidFill>
                <a:latin typeface="Arial"/>
                <a:ea typeface="Arial"/>
                <a:cs typeface="Arial"/>
                <a:sym typeface="Arial"/>
              </a:rPr>
              <a:t>Inverters and Battery Storage Sizing:</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900"/>
              <a:buFont typeface="Arial"/>
              <a:buChar char="•"/>
            </a:pPr>
            <a:r>
              <a:rPr lang="en-US" sz="800" b="0" i="0" u="none" strike="noStrike" cap="none">
                <a:solidFill>
                  <a:srgbClr val="000000"/>
                </a:solidFill>
                <a:latin typeface="Arial"/>
                <a:ea typeface="Arial"/>
                <a:cs typeface="Arial"/>
                <a:sym typeface="Arial"/>
              </a:rPr>
              <a:t>Year 1: 23 kW / 27 kWh (via 2x Tesla Powerwall 3s)</a:t>
            </a:r>
            <a:endParaRPr sz="800" b="0" i="0" u="none" strike="noStrike" cap="none">
              <a:solidFill>
                <a:srgbClr val="000000"/>
              </a:solidFill>
              <a:latin typeface="Arial"/>
              <a:ea typeface="Arial"/>
              <a:cs typeface="Arial"/>
              <a:sym typeface="Arial"/>
            </a:endParaRPr>
          </a:p>
        </p:txBody>
      </p:sp>
      <p:sp>
        <p:nvSpPr>
          <p:cNvPr id="188" name="Google Shape;188;g3e9a0975246_0_6"/>
          <p:cNvSpPr/>
          <p:nvPr/>
        </p:nvSpPr>
        <p:spPr>
          <a:xfrm rot="7948356">
            <a:off x="3402906" y="5235525"/>
            <a:ext cx="139506" cy="62640"/>
          </a:xfrm>
          <a:prstGeom prst="rect">
            <a:avLst/>
          </a:prstGeom>
          <a:solidFill>
            <a:srgbClr val="FFFF00"/>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89" name="Google Shape;189;g3e9a0975246_0_6"/>
          <p:cNvSpPr/>
          <p:nvPr/>
        </p:nvSpPr>
        <p:spPr>
          <a:xfrm rot="7948356">
            <a:off x="3290481" y="5358575"/>
            <a:ext cx="139506" cy="62640"/>
          </a:xfrm>
          <a:prstGeom prst="rect">
            <a:avLst/>
          </a:prstGeom>
          <a:solidFill>
            <a:srgbClr val="FFFF00"/>
          </a:solidFill>
          <a:ln w="9525"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37" name="Google Shape;237;g3e9a0975246_0_19"/>
          <p:cNvPicPr preferRelativeResize="0"/>
          <p:nvPr/>
        </p:nvPicPr>
        <p:blipFill>
          <a:blip r:embed="rId3">
            <a:alphaModFix/>
          </a:blip>
          <a:stretch>
            <a:fillRect/>
          </a:stretch>
        </p:blipFill>
        <p:spPr>
          <a:xfrm>
            <a:off x="5234175" y="1447800"/>
            <a:ext cx="3848100" cy="3295650"/>
          </a:xfrm>
          <a:prstGeom prst="rect">
            <a:avLst/>
          </a:prstGeom>
          <a:noFill/>
          <a:ln>
            <a:noFill/>
          </a:ln>
        </p:spPr>
      </p:pic>
      <p:sp>
        <p:nvSpPr>
          <p:cNvPr id="238" name="Google Shape;238;g3e9a0975246_0_19"/>
          <p:cNvSpPr txBox="1"/>
          <p:nvPr/>
        </p:nvSpPr>
        <p:spPr>
          <a:xfrm>
            <a:off x="6932525" y="2097575"/>
            <a:ext cx="855600" cy="370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b="1">
                <a:solidFill>
                  <a:schemeClr val="dk1"/>
                </a:solidFill>
                <a:latin typeface="Calibri"/>
                <a:ea typeface="Calibri"/>
                <a:cs typeface="Calibri"/>
                <a:sym typeface="Calibri"/>
              </a:rPr>
              <a:t>1.7</a:t>
            </a:r>
            <a:r>
              <a:rPr lang="en-US" sz="1400" b="1" i="0" u="none" strike="noStrike" cap="none">
                <a:solidFill>
                  <a:schemeClr val="dk1"/>
                </a:solidFill>
                <a:latin typeface="Calibri"/>
                <a:ea typeface="Calibri"/>
                <a:cs typeface="Calibri"/>
                <a:sym typeface="Calibri"/>
              </a:rPr>
              <a:t>’</a:t>
            </a:r>
            <a:endParaRPr sz="14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Calibri"/>
                <a:ea typeface="Calibri"/>
                <a:cs typeface="Calibri"/>
                <a:sym typeface="Calibri"/>
              </a:rPr>
              <a:t>repeated row spacing</a:t>
            </a:r>
            <a:endParaRPr sz="1400" b="1" i="0" u="none" strike="noStrike" cap="none">
              <a:solidFill>
                <a:schemeClr val="dk1"/>
              </a:solidFill>
              <a:latin typeface="Calibri"/>
              <a:ea typeface="Calibri"/>
              <a:cs typeface="Calibri"/>
              <a:sym typeface="Calibri"/>
            </a:endParaRPr>
          </a:p>
        </p:txBody>
      </p:sp>
      <p:sp>
        <p:nvSpPr>
          <p:cNvPr id="239" name="Google Shape;239;g3e9a0975246_0_19"/>
          <p:cNvSpPr txBox="1"/>
          <p:nvPr/>
        </p:nvSpPr>
        <p:spPr>
          <a:xfrm>
            <a:off x="5639746" y="2097579"/>
            <a:ext cx="825900" cy="1217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Calibri"/>
                <a:ea typeface="Calibri"/>
                <a:cs typeface="Calibri"/>
                <a:sym typeface="Calibri"/>
              </a:rPr>
              <a:t>3.0’ setback from all roof edges</a:t>
            </a:r>
            <a:endParaRPr sz="1400" b="0" i="0" u="none" strike="noStrike" cap="none">
              <a:solidFill>
                <a:schemeClr val="dk1"/>
              </a:solidFill>
              <a:latin typeface="Calibri"/>
              <a:ea typeface="Calibri"/>
              <a:cs typeface="Calibri"/>
              <a:sym typeface="Calibri"/>
            </a:endParaRPr>
          </a:p>
        </p:txBody>
      </p:sp>
      <p:pic>
        <p:nvPicPr>
          <p:cNvPr id="240" name="Google Shape;240;g3e9a0975246_0_19"/>
          <p:cNvPicPr preferRelativeResize="0"/>
          <p:nvPr/>
        </p:nvPicPr>
        <p:blipFill>
          <a:blip r:embed="rId4">
            <a:alphaModFix/>
          </a:blip>
          <a:stretch>
            <a:fillRect/>
          </a:stretch>
        </p:blipFill>
        <p:spPr>
          <a:xfrm>
            <a:off x="642753" y="928075"/>
            <a:ext cx="4241979" cy="5001850"/>
          </a:xfrm>
          <a:prstGeom prst="rect">
            <a:avLst/>
          </a:prstGeom>
          <a:noFill/>
          <a:ln>
            <a:noFill/>
          </a:ln>
        </p:spPr>
      </p:pic>
      <p:sp>
        <p:nvSpPr>
          <p:cNvPr id="241" name="Google Shape;241;g3e9a0975246_0_19"/>
          <p:cNvSpPr txBox="1">
            <a:spLocks noGrp="1"/>
          </p:cNvSpPr>
          <p:nvPr>
            <p:ph type="title"/>
          </p:nvPr>
        </p:nvSpPr>
        <p:spPr>
          <a:xfrm>
            <a:off x="0" y="0"/>
            <a:ext cx="7371300" cy="762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SzPts val="1260"/>
              <a:buNone/>
            </a:pPr>
            <a:r>
              <a:rPr lang="en-US" sz="2060"/>
              <a:t>Scenario #6 tight rows landscape: 9.4 kWdc (122% NZE)</a:t>
            </a:r>
            <a:endParaRPr sz="2060"/>
          </a:p>
        </p:txBody>
      </p:sp>
      <p:sp>
        <p:nvSpPr>
          <p:cNvPr id="242" name="Google Shape;242;g3e9a0975246_0_19"/>
          <p:cNvSpPr txBox="1"/>
          <p:nvPr/>
        </p:nvSpPr>
        <p:spPr>
          <a:xfrm>
            <a:off x="1888100" y="5979568"/>
            <a:ext cx="1836900" cy="370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Calibri"/>
                <a:ea typeface="Calibri"/>
                <a:cs typeface="Calibri"/>
                <a:sym typeface="Calibri"/>
              </a:rPr>
              <a:t>Lidar view from South</a:t>
            </a:r>
            <a:endParaRPr sz="1400" b="0" i="0" u="none" strike="noStrike" cap="none">
              <a:solidFill>
                <a:schemeClr val="dk1"/>
              </a:solidFill>
              <a:latin typeface="Calibri"/>
              <a:ea typeface="Calibri"/>
              <a:cs typeface="Calibri"/>
              <a:sym typeface="Calibri"/>
            </a:endParaRPr>
          </a:p>
        </p:txBody>
      </p:sp>
      <p:sp>
        <p:nvSpPr>
          <p:cNvPr id="243" name="Google Shape;243;g3e9a0975246_0_19"/>
          <p:cNvSpPr txBox="1"/>
          <p:nvPr/>
        </p:nvSpPr>
        <p:spPr>
          <a:xfrm>
            <a:off x="5854140" y="5008500"/>
            <a:ext cx="2147700" cy="370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Calibri"/>
                <a:ea typeface="Calibri"/>
                <a:cs typeface="Calibri"/>
                <a:sym typeface="Calibri"/>
              </a:rPr>
              <a:t>Side view from Southeast</a:t>
            </a:r>
            <a:endParaRPr sz="1400" b="0" i="0" u="none" strike="noStrike" cap="none">
              <a:solidFill>
                <a:schemeClr val="dk1"/>
              </a:solidFill>
              <a:latin typeface="Calibri"/>
              <a:ea typeface="Calibri"/>
              <a:cs typeface="Calibri"/>
              <a:sym typeface="Calibri"/>
            </a:endParaRPr>
          </a:p>
        </p:txBody>
      </p:sp>
      <p:sp>
        <p:nvSpPr>
          <p:cNvPr id="244" name="Google Shape;244;g3e9a0975246_0_19"/>
          <p:cNvSpPr txBox="1"/>
          <p:nvPr/>
        </p:nvSpPr>
        <p:spPr>
          <a:xfrm>
            <a:off x="6272543" y="1312490"/>
            <a:ext cx="493800" cy="370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b="1">
                <a:solidFill>
                  <a:schemeClr val="dk1"/>
                </a:solidFill>
                <a:latin typeface="Calibri"/>
                <a:ea typeface="Calibri"/>
                <a:cs typeface="Calibri"/>
                <a:sym typeface="Calibri"/>
              </a:rPr>
              <a:t>2</a:t>
            </a:r>
            <a:r>
              <a:rPr lang="en-US" sz="1400" b="1" i="0" u="none" strike="noStrike" cap="none">
                <a:solidFill>
                  <a:schemeClr val="dk1"/>
                </a:solidFill>
                <a:latin typeface="Calibri"/>
                <a:ea typeface="Calibri"/>
                <a:cs typeface="Calibri"/>
                <a:sym typeface="Calibri"/>
              </a:rPr>
              <a:t>.1’</a:t>
            </a:r>
            <a:endParaRPr sz="1400" b="0" i="0" u="none" strike="noStrike" cap="none">
              <a:solidFill>
                <a:schemeClr val="dk1"/>
              </a:solidFill>
              <a:latin typeface="Calibri"/>
              <a:ea typeface="Calibri"/>
              <a:cs typeface="Calibri"/>
              <a:sym typeface="Calibri"/>
            </a:endParaRPr>
          </a:p>
        </p:txBody>
      </p:sp>
      <p:sp>
        <p:nvSpPr>
          <p:cNvPr id="245" name="Google Shape;245;g3e9a0975246_0_19"/>
          <p:cNvSpPr/>
          <p:nvPr/>
        </p:nvSpPr>
        <p:spPr>
          <a:xfrm>
            <a:off x="7679857" y="1802756"/>
            <a:ext cx="491700" cy="491700"/>
          </a:xfrm>
          <a:prstGeom prst="arc">
            <a:avLst>
              <a:gd name="adj1" fmla="val 19110275"/>
              <a:gd name="adj2" fmla="val 0"/>
            </a:avLst>
          </a:prstGeom>
          <a:noFill/>
          <a:ln w="9525" cap="flat" cmpd="sng">
            <a:solidFill>
              <a:schemeClr val="dk1"/>
            </a:solidFill>
            <a:prstDash val="solid"/>
            <a:round/>
            <a:headEnd type="triangle" w="sm" len="sm"/>
            <a:tailEnd type="triangl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46" name="Google Shape;246;g3e9a0975246_0_19"/>
          <p:cNvSpPr txBox="1"/>
          <p:nvPr/>
        </p:nvSpPr>
        <p:spPr>
          <a:xfrm>
            <a:off x="8141277" y="1751852"/>
            <a:ext cx="493800" cy="370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b="1">
                <a:solidFill>
                  <a:schemeClr val="dk1"/>
                </a:solidFill>
                <a:latin typeface="Calibri"/>
                <a:ea typeface="Calibri"/>
                <a:cs typeface="Calibri"/>
                <a:sym typeface="Calibri"/>
              </a:rPr>
              <a:t>30</a:t>
            </a:r>
            <a:r>
              <a:rPr lang="en-US" sz="1400" b="1" i="0" u="none" strike="noStrike" cap="none">
                <a:solidFill>
                  <a:schemeClr val="dk1"/>
                </a:solidFill>
                <a:latin typeface="Calibri"/>
                <a:ea typeface="Calibri"/>
                <a:cs typeface="Calibri"/>
                <a:sym typeface="Calibri"/>
              </a:rPr>
              <a:t>°</a:t>
            </a:r>
            <a:endParaRPr sz="1400" b="0" i="0" u="none" strike="noStrike" cap="none">
              <a:solidFill>
                <a:schemeClr val="dk1"/>
              </a:solidFill>
              <a:latin typeface="Calibri"/>
              <a:ea typeface="Calibri"/>
              <a:cs typeface="Calibri"/>
              <a:sym typeface="Calibri"/>
            </a:endParaRPr>
          </a:p>
        </p:txBody>
      </p:sp>
      <p:cxnSp>
        <p:nvCxnSpPr>
          <p:cNvPr id="247" name="Google Shape;247;g3e9a0975246_0_19"/>
          <p:cNvCxnSpPr/>
          <p:nvPr/>
        </p:nvCxnSpPr>
        <p:spPr>
          <a:xfrm rot="10800000">
            <a:off x="7210433" y="2122700"/>
            <a:ext cx="183300" cy="0"/>
          </a:xfrm>
          <a:prstGeom prst="straightConnector1">
            <a:avLst/>
          </a:prstGeom>
          <a:noFill/>
          <a:ln w="9525" cap="flat" cmpd="sng">
            <a:solidFill>
              <a:schemeClr val="dk1"/>
            </a:solidFill>
            <a:prstDash val="solid"/>
            <a:round/>
            <a:headEnd type="none" w="med" len="med"/>
            <a:tailEnd type="triangle" w="med" len="med"/>
          </a:ln>
        </p:spPr>
      </p:cxnSp>
      <p:cxnSp>
        <p:nvCxnSpPr>
          <p:cNvPr id="248" name="Google Shape;248;g3e9a0975246_0_19"/>
          <p:cNvCxnSpPr/>
          <p:nvPr/>
        </p:nvCxnSpPr>
        <p:spPr>
          <a:xfrm rot="10800000">
            <a:off x="5682254" y="2122700"/>
            <a:ext cx="370200" cy="0"/>
          </a:xfrm>
          <a:prstGeom prst="straightConnector1">
            <a:avLst/>
          </a:prstGeom>
          <a:noFill/>
          <a:ln w="9525" cap="flat" cmpd="sng">
            <a:solidFill>
              <a:schemeClr val="dk1"/>
            </a:solidFill>
            <a:prstDash val="solid"/>
            <a:round/>
            <a:headEnd type="triangle" w="med" len="med"/>
            <a:tailEnd type="triangle" w="med" len="med"/>
          </a:ln>
        </p:spPr>
      </p:cxnSp>
      <p:cxnSp>
        <p:nvCxnSpPr>
          <p:cNvPr id="249" name="Google Shape;249;g3e9a0975246_0_19"/>
          <p:cNvCxnSpPr/>
          <p:nvPr/>
        </p:nvCxnSpPr>
        <p:spPr>
          <a:xfrm rot="10800000">
            <a:off x="5665510" y="4289225"/>
            <a:ext cx="2928300" cy="0"/>
          </a:xfrm>
          <a:prstGeom prst="straightConnector1">
            <a:avLst/>
          </a:prstGeom>
          <a:noFill/>
          <a:ln w="9525" cap="flat" cmpd="sng">
            <a:solidFill>
              <a:schemeClr val="dk1"/>
            </a:solidFill>
            <a:prstDash val="solid"/>
            <a:round/>
            <a:headEnd type="triangle" w="med" len="med"/>
            <a:tailEnd type="triangle" w="med" len="med"/>
          </a:ln>
        </p:spPr>
      </p:cxnSp>
      <p:sp>
        <p:nvSpPr>
          <p:cNvPr id="250" name="Google Shape;250;g3e9a0975246_0_19"/>
          <p:cNvSpPr txBox="1"/>
          <p:nvPr/>
        </p:nvSpPr>
        <p:spPr>
          <a:xfrm>
            <a:off x="6921472" y="4227150"/>
            <a:ext cx="416400" cy="370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Calibri"/>
                <a:ea typeface="Calibri"/>
                <a:cs typeface="Calibri"/>
                <a:sym typeface="Calibri"/>
              </a:rPr>
              <a:t>25’</a:t>
            </a:r>
            <a:endParaRPr sz="1400" b="1" i="0" u="none" strike="noStrike" cap="none">
              <a:solidFill>
                <a:schemeClr val="dk1"/>
              </a:solidFill>
              <a:latin typeface="Calibri"/>
              <a:ea typeface="Calibri"/>
              <a:cs typeface="Calibri"/>
              <a:sym typeface="Calibri"/>
            </a:endParaRPr>
          </a:p>
        </p:txBody>
      </p:sp>
      <p:cxnSp>
        <p:nvCxnSpPr>
          <p:cNvPr id="251" name="Google Shape;251;g3e9a0975246_0_19"/>
          <p:cNvCxnSpPr/>
          <p:nvPr/>
        </p:nvCxnSpPr>
        <p:spPr>
          <a:xfrm rot="10800000">
            <a:off x="7016231" y="1778650"/>
            <a:ext cx="0" cy="376800"/>
          </a:xfrm>
          <a:prstGeom prst="straightConnector1">
            <a:avLst/>
          </a:prstGeom>
          <a:noFill/>
          <a:ln w="9525" cap="flat" cmpd="sng">
            <a:solidFill>
              <a:schemeClr val="dk1"/>
            </a:solidFill>
            <a:prstDash val="dot"/>
            <a:round/>
            <a:headEnd type="none" w="med" len="med"/>
            <a:tailEnd type="none" w="med" len="med"/>
          </a:ln>
        </p:spPr>
      </p:cxnSp>
      <p:cxnSp>
        <p:nvCxnSpPr>
          <p:cNvPr id="252" name="Google Shape;252;g3e9a0975246_0_19"/>
          <p:cNvCxnSpPr/>
          <p:nvPr/>
        </p:nvCxnSpPr>
        <p:spPr>
          <a:xfrm rot="10800000">
            <a:off x="7210426" y="1802650"/>
            <a:ext cx="0" cy="352800"/>
          </a:xfrm>
          <a:prstGeom prst="straightConnector1">
            <a:avLst/>
          </a:prstGeom>
          <a:noFill/>
          <a:ln w="9525" cap="flat" cmpd="sng">
            <a:solidFill>
              <a:schemeClr val="dk1"/>
            </a:solidFill>
            <a:prstDash val="dot"/>
            <a:round/>
            <a:headEnd type="none" w="med" len="med"/>
            <a:tailEnd type="none" w="med" len="med"/>
          </a:ln>
        </p:spPr>
      </p:cxnSp>
      <p:cxnSp>
        <p:nvCxnSpPr>
          <p:cNvPr id="253" name="Google Shape;253;g3e9a0975246_0_19"/>
          <p:cNvCxnSpPr/>
          <p:nvPr/>
        </p:nvCxnSpPr>
        <p:spPr>
          <a:xfrm>
            <a:off x="6822061" y="2122700"/>
            <a:ext cx="182100" cy="0"/>
          </a:xfrm>
          <a:prstGeom prst="straightConnector1">
            <a:avLst/>
          </a:prstGeom>
          <a:noFill/>
          <a:ln w="9525" cap="flat" cmpd="sng">
            <a:solidFill>
              <a:schemeClr val="dk1"/>
            </a:solidFill>
            <a:prstDash val="solid"/>
            <a:round/>
            <a:headEnd type="none" w="med" len="med"/>
            <a:tailEnd type="triangle" w="med" len="med"/>
          </a:ln>
        </p:spPr>
      </p:cxnSp>
      <p:cxnSp>
        <p:nvCxnSpPr>
          <p:cNvPr id="254" name="Google Shape;254;g3e9a0975246_0_19"/>
          <p:cNvCxnSpPr/>
          <p:nvPr/>
        </p:nvCxnSpPr>
        <p:spPr>
          <a:xfrm>
            <a:off x="6412540" y="1833594"/>
            <a:ext cx="182100" cy="0"/>
          </a:xfrm>
          <a:prstGeom prst="straightConnector1">
            <a:avLst/>
          </a:prstGeom>
          <a:noFill/>
          <a:ln w="9525" cap="flat" cmpd="sng">
            <a:solidFill>
              <a:schemeClr val="dk1"/>
            </a:solidFill>
            <a:prstDash val="dot"/>
            <a:round/>
            <a:headEnd type="none" w="med" len="med"/>
            <a:tailEnd type="none" w="med" len="med"/>
          </a:ln>
        </p:spPr>
      </p:cxnSp>
      <p:cxnSp>
        <p:nvCxnSpPr>
          <p:cNvPr id="255" name="Google Shape;255;g3e9a0975246_0_19"/>
          <p:cNvCxnSpPr/>
          <p:nvPr/>
        </p:nvCxnSpPr>
        <p:spPr>
          <a:xfrm>
            <a:off x="6475575" y="1658850"/>
            <a:ext cx="0" cy="161100"/>
          </a:xfrm>
          <a:prstGeom prst="straightConnector1">
            <a:avLst/>
          </a:prstGeom>
          <a:noFill/>
          <a:ln w="9525" cap="flat" cmpd="sng">
            <a:solidFill>
              <a:schemeClr val="dk1"/>
            </a:solidFill>
            <a:prstDash val="solid"/>
            <a:round/>
            <a:headEnd type="none" w="med" len="med"/>
            <a:tailEnd type="triangle" w="med" len="med"/>
          </a:ln>
        </p:spPr>
      </p:cxnSp>
      <p:cxnSp>
        <p:nvCxnSpPr>
          <p:cNvPr id="256" name="Google Shape;256;g3e9a0975246_0_19"/>
          <p:cNvCxnSpPr/>
          <p:nvPr/>
        </p:nvCxnSpPr>
        <p:spPr>
          <a:xfrm rot="10800000">
            <a:off x="6477390" y="2045496"/>
            <a:ext cx="0" cy="140400"/>
          </a:xfrm>
          <a:prstGeom prst="straightConnector1">
            <a:avLst/>
          </a:prstGeom>
          <a:noFill/>
          <a:ln w="9525" cap="flat" cmpd="sng">
            <a:solidFill>
              <a:schemeClr val="dk1"/>
            </a:solidFill>
            <a:prstDash val="solid"/>
            <a:round/>
            <a:headEnd type="none" w="med" len="med"/>
            <a:tailEnd type="triangle" w="med" len="med"/>
          </a:ln>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g3e9a0975246_0_46"/>
          <p:cNvSpPr txBox="1">
            <a:spLocks noGrp="1"/>
          </p:cNvSpPr>
          <p:nvPr>
            <p:ph type="title"/>
          </p:nvPr>
        </p:nvSpPr>
        <p:spPr>
          <a:xfrm>
            <a:off x="0" y="0"/>
            <a:ext cx="7384500" cy="762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260"/>
              <a:buFont typeface="Arial"/>
              <a:buNone/>
            </a:pPr>
            <a:r>
              <a:rPr lang="en-US" sz="2060"/>
              <a:t>Scenario #6 tight rows landscape: 9.4 kWdc (122% NZE)</a:t>
            </a:r>
            <a:endParaRPr sz="2060"/>
          </a:p>
        </p:txBody>
      </p:sp>
      <p:pic>
        <p:nvPicPr>
          <p:cNvPr id="341" name="Google Shape;341;g3e9a0975246_0_46"/>
          <p:cNvPicPr preferRelativeResize="0"/>
          <p:nvPr/>
        </p:nvPicPr>
        <p:blipFill>
          <a:blip r:embed="rId3">
            <a:alphaModFix/>
          </a:blip>
          <a:stretch>
            <a:fillRect/>
          </a:stretch>
        </p:blipFill>
        <p:spPr>
          <a:xfrm>
            <a:off x="0" y="1303183"/>
            <a:ext cx="9143998" cy="425163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pic>
        <p:nvPicPr>
          <p:cNvPr id="369" name="Google Shape;369;g3e9a0975246_0_52"/>
          <p:cNvPicPr preferRelativeResize="0"/>
          <p:nvPr/>
        </p:nvPicPr>
        <p:blipFill>
          <a:blip r:embed="rId3">
            <a:alphaModFix/>
          </a:blip>
          <a:stretch>
            <a:fillRect/>
          </a:stretch>
        </p:blipFill>
        <p:spPr>
          <a:xfrm>
            <a:off x="1410100" y="799397"/>
            <a:ext cx="5793398" cy="2664751"/>
          </a:xfrm>
          <a:prstGeom prst="rect">
            <a:avLst/>
          </a:prstGeom>
          <a:noFill/>
          <a:ln>
            <a:noFill/>
          </a:ln>
        </p:spPr>
      </p:pic>
      <p:pic>
        <p:nvPicPr>
          <p:cNvPr id="370" name="Google Shape;370;g3e9a0975246_0_52"/>
          <p:cNvPicPr preferRelativeResize="0"/>
          <p:nvPr/>
        </p:nvPicPr>
        <p:blipFill>
          <a:blip r:embed="rId4">
            <a:alphaModFix/>
          </a:blip>
          <a:stretch>
            <a:fillRect/>
          </a:stretch>
        </p:blipFill>
        <p:spPr>
          <a:xfrm>
            <a:off x="1365450" y="3501550"/>
            <a:ext cx="5965774" cy="2945600"/>
          </a:xfrm>
          <a:prstGeom prst="rect">
            <a:avLst/>
          </a:prstGeom>
          <a:noFill/>
          <a:ln>
            <a:noFill/>
          </a:ln>
        </p:spPr>
      </p:pic>
      <p:sp>
        <p:nvSpPr>
          <p:cNvPr id="371" name="Google Shape;371;g3e9a0975246_0_52"/>
          <p:cNvSpPr txBox="1">
            <a:spLocks noGrp="1"/>
          </p:cNvSpPr>
          <p:nvPr>
            <p:ph type="title"/>
          </p:nvPr>
        </p:nvSpPr>
        <p:spPr>
          <a:xfrm>
            <a:off x="0" y="0"/>
            <a:ext cx="7387800" cy="762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260"/>
              <a:buNone/>
            </a:pPr>
            <a:r>
              <a:rPr lang="en-US" sz="1860"/>
              <a:t>MLP and Scenario #6 tight rows landscape (year 15) - 9.4 kWdc</a:t>
            </a:r>
            <a:endParaRPr sz="1860"/>
          </a:p>
        </p:txBody>
      </p:sp>
      <p:sp>
        <p:nvSpPr>
          <p:cNvPr id="372" name="Google Shape;372;g3e9a0975246_0_52"/>
          <p:cNvSpPr/>
          <p:nvPr/>
        </p:nvSpPr>
        <p:spPr>
          <a:xfrm>
            <a:off x="5429099" y="6062871"/>
            <a:ext cx="426300" cy="154200"/>
          </a:xfrm>
          <a:prstGeom prst="ellipse">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pic>
        <p:nvPicPr>
          <p:cNvPr id="413" name="Google Shape;413;g3e9a0975246_0_67"/>
          <p:cNvPicPr preferRelativeResize="0"/>
          <p:nvPr/>
        </p:nvPicPr>
        <p:blipFill>
          <a:blip r:embed="rId3">
            <a:alphaModFix/>
          </a:blip>
          <a:stretch>
            <a:fillRect/>
          </a:stretch>
        </p:blipFill>
        <p:spPr>
          <a:xfrm>
            <a:off x="123750" y="4769950"/>
            <a:ext cx="8896512" cy="1542125"/>
          </a:xfrm>
          <a:prstGeom prst="rect">
            <a:avLst/>
          </a:prstGeom>
          <a:noFill/>
          <a:ln>
            <a:noFill/>
          </a:ln>
        </p:spPr>
      </p:pic>
      <p:pic>
        <p:nvPicPr>
          <p:cNvPr id="414" name="Google Shape;414;g3e9a0975246_0_67"/>
          <p:cNvPicPr preferRelativeResize="0"/>
          <p:nvPr/>
        </p:nvPicPr>
        <p:blipFill>
          <a:blip r:embed="rId4">
            <a:alphaModFix/>
          </a:blip>
          <a:stretch>
            <a:fillRect/>
          </a:stretch>
        </p:blipFill>
        <p:spPr>
          <a:xfrm>
            <a:off x="1085850" y="868000"/>
            <a:ext cx="6972298" cy="3795951"/>
          </a:xfrm>
          <a:prstGeom prst="rect">
            <a:avLst/>
          </a:prstGeom>
          <a:noFill/>
          <a:ln>
            <a:noFill/>
          </a:ln>
        </p:spPr>
      </p:pic>
      <p:sp>
        <p:nvSpPr>
          <p:cNvPr id="415" name="Google Shape;415;g3e9a0975246_0_67"/>
          <p:cNvSpPr txBox="1">
            <a:spLocks noGrp="1"/>
          </p:cNvSpPr>
          <p:nvPr>
            <p:ph type="title"/>
          </p:nvPr>
        </p:nvSpPr>
        <p:spPr>
          <a:xfrm>
            <a:off x="0" y="0"/>
            <a:ext cx="7375800" cy="762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ts val="1400"/>
              <a:buNone/>
            </a:pPr>
            <a:r>
              <a:rPr lang="en-US" sz="2400" dirty="0"/>
              <a:t>Energy Flow Diagram: Scenario #6 tight rows landscape (year 15)</a:t>
            </a:r>
            <a:endParaRPr sz="2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42F8A-65FC-0B6E-B7DB-20CD8B01F1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DB384F-89FA-839B-B31C-4F6BC9D53025}"/>
              </a:ext>
            </a:extLst>
          </p:cNvPr>
          <p:cNvSpPr>
            <a:spLocks noGrp="1"/>
          </p:cNvSpPr>
          <p:nvPr>
            <p:ph type="title"/>
          </p:nvPr>
        </p:nvSpPr>
        <p:spPr>
          <a:xfrm>
            <a:off x="0" y="0"/>
            <a:ext cx="7368363" cy="762000"/>
          </a:xfrm>
        </p:spPr>
        <p:txBody>
          <a:bodyPr>
            <a:normAutofit/>
          </a:bodyPr>
          <a:lstStyle/>
          <a:p>
            <a:r>
              <a:rPr lang="en-US" sz="2300" dirty="0"/>
              <a:t>Building Information Modeling (BIM) expert needed</a:t>
            </a:r>
          </a:p>
        </p:txBody>
      </p:sp>
      <p:pic>
        <p:nvPicPr>
          <p:cNvPr id="4" name="Picture 3">
            <a:extLst>
              <a:ext uri="{FF2B5EF4-FFF2-40B4-BE49-F238E27FC236}">
                <a16:creationId xmlns:a16="http://schemas.microsoft.com/office/drawing/2014/main" id="{5765098D-6F20-9646-5A84-150A0D0B6A65}"/>
              </a:ext>
            </a:extLst>
          </p:cNvPr>
          <p:cNvPicPr>
            <a:picLocks noChangeAspect="1"/>
          </p:cNvPicPr>
          <p:nvPr/>
        </p:nvPicPr>
        <p:blipFill>
          <a:blip r:embed="rId3"/>
          <a:stretch>
            <a:fillRect/>
          </a:stretch>
        </p:blipFill>
        <p:spPr>
          <a:xfrm>
            <a:off x="988831" y="815435"/>
            <a:ext cx="6996223" cy="5583524"/>
          </a:xfrm>
          <a:prstGeom prst="rect">
            <a:avLst/>
          </a:prstGeom>
        </p:spPr>
      </p:pic>
    </p:spTree>
    <p:extLst>
      <p:ext uri="{BB962C8B-B14F-4D97-AF65-F5344CB8AC3E}">
        <p14:creationId xmlns:p14="http://schemas.microsoft.com/office/powerpoint/2010/main" val="2376473634"/>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16377</TotalTime>
  <Words>3185</Words>
  <Application>Microsoft Macintosh PowerPoint</Application>
  <PresentationFormat>On-screen Show (4:3)</PresentationFormat>
  <Paragraphs>343</Paragraphs>
  <Slides>38</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Helvetica</vt:lpstr>
      <vt:lpstr>Calibri</vt:lpstr>
      <vt:lpstr>Arial</vt:lpstr>
      <vt:lpstr>Lato</vt:lpstr>
      <vt:lpstr>Segoe UI</vt:lpstr>
      <vt:lpstr>Arial Regular</vt:lpstr>
      <vt:lpstr>Courier New</vt:lpstr>
      <vt:lpstr>Office Theme</vt:lpstr>
      <vt:lpstr>PowerPoint Presentation</vt:lpstr>
      <vt:lpstr>Clean Coalition (nonprofit)</vt:lpstr>
      <vt:lpstr>Green Rebuild Initiative (GRI)</vt:lpstr>
      <vt:lpstr>PowerPoint Presentation</vt:lpstr>
      <vt:lpstr>PowerPoint Presentation</vt:lpstr>
      <vt:lpstr>PowerPoint Presentation</vt:lpstr>
      <vt:lpstr>Super Green: 100% Electric</vt:lpstr>
      <vt:lpstr>PowerPoint Presentation</vt:lpstr>
      <vt:lpstr>PowerPoint Presentation</vt:lpstr>
      <vt:lpstr>PowerPoint Presentation</vt:lpstr>
      <vt:lpstr>PowerPoint Presentation</vt:lpstr>
      <vt:lpstr>Value-of-Resilience (VOR) details</vt:lpstr>
      <vt:lpstr>Percentage of time online for Tier 1, 2, and 3 loads for a Solar Microgrid designed for the University of California Santa Barbara (UCSB) with enough solar to achieve net zero and 200 kWh of energy storage per 100 kW solar.</vt:lpstr>
      <vt:lpstr>A typical diesel generator is configured to maintain 25% of the normal load for two days.  If diesel fuel cannot be resupplied within two days, goodbye. This is hardly a solution for increasingly necessary long-term resilience. In California, Solar Microgrids provide a vastly superior trifecta of economic, environmental, and resilience benefits. </vt:lpstr>
      <vt:lpstr>Load Management is key to Solar Microgrids</vt:lpstr>
      <vt:lpstr>PowerPoint Presentation</vt:lpstr>
      <vt:lpstr>PowerPoint Presentation</vt:lpstr>
      <vt:lpstr>Super Green showcase for new construction &amp; retrofit</vt:lpstr>
      <vt:lpstr>New construction:  ADU-over-garage</vt:lpstr>
      <vt:lpstr>Retrofit:  1920s-vintage house</vt:lpstr>
      <vt:lpstr>Planned site layout of 1221 Laguna St</vt:lpstr>
      <vt:lpstr>1st floor Schematic Design of ADU-over-garage</vt:lpstr>
      <vt:lpstr>2nd floor Schematic Design of ADU-over-garage</vt:lpstr>
      <vt:lpstr>Solar Microgrid Methodology (SMM)</vt:lpstr>
      <vt:lpstr>Load profile types</vt:lpstr>
      <vt:lpstr>Load profiles used in this study </vt:lpstr>
      <vt:lpstr>Load profile energy summary</vt:lpstr>
      <vt:lpstr>Load profile demand summary</vt:lpstr>
      <vt:lpstr>Varying the angle of tilt to optimize winter solar production for landscape and portrait in a given area</vt:lpstr>
      <vt:lpstr>Modeling 5 solar microgrid scenarios</vt:lpstr>
      <vt:lpstr>BESS sizing and resilience</vt:lpstr>
      <vt:lpstr>Project resources </vt:lpstr>
      <vt:lpstr>Scenario #6 tight rows landscape: 9.4 kWdc (122% NZE)</vt:lpstr>
      <vt:lpstr>Scenario #6 tight rows landscape: 9.4 kWdc (122% NZE)</vt:lpstr>
      <vt:lpstr>Scenario #6 tight rows landscape: 9.4 kWdc (122% NZE)</vt:lpstr>
      <vt:lpstr>MLP and Scenario #6 tight rows landscape (year 15) - 9.4 kWdc</vt:lpstr>
      <vt:lpstr>Energy Flow Diagram: Scenario #6 tight rows landscape (year 15)</vt:lpstr>
      <vt:lpstr>Building Information Modeling (BIM) expert needed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dc:creator>
  <cp:lastModifiedBy>Craig Lewis</cp:lastModifiedBy>
  <cp:revision>50</cp:revision>
  <cp:lastPrinted>2025-04-11T22:00:43Z</cp:lastPrinted>
  <dcterms:created xsi:type="dcterms:W3CDTF">2023-07-14T20:12:59Z</dcterms:created>
  <dcterms:modified xsi:type="dcterms:W3CDTF">2026-09-14T15:56:30Z</dcterms:modified>
</cp:coreProperties>
</file>