
<file path=[Content_Types].xml><?xml version="1.0" encoding="utf-8"?>
<Types xmlns="http://schemas.openxmlformats.org/package/2006/content-types">
  <Default ContentType="image/png" Extension="png"/>
  <Default ContentType="image/svg+xml" Extension="svg"/>
  <Default ContentType="image/jpeg" Extension="jpeg"/>
  <Default ContentType="image/jpeg" Extension="webp"/>
  <Default ContentType="application/vnd.openxmlformats-package.relationships+xml" Extension="rels"/>
  <Default ContentType="application/xml" Extension="xml"/>
  <Default ContentType="application/x-fontdata" Extension="fntdata"/>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1" r:id="rId1"/>
  </p:sldMasterIdLst>
  <p:notesMasterIdLst>
    <p:notesMasterId r:id="rId45"/>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1169" r:id="rId25"/>
    <p:sldId id="1170" r:id="rId26"/>
    <p:sldId id="279" r:id="rId27"/>
    <p:sldId id="280" r:id="rId28"/>
    <p:sldId id="281" r:id="rId29"/>
    <p:sldId id="1160" r:id="rId30"/>
    <p:sldId id="1070" r:id="rId31"/>
    <p:sldId id="1069" r:id="rId32"/>
    <p:sldId id="285" r:id="rId33"/>
    <p:sldId id="1167" r:id="rId34"/>
    <p:sldId id="306" r:id="rId35"/>
    <p:sldId id="291" r:id="rId36"/>
    <p:sldId id="287" r:id="rId37"/>
    <p:sldId id="289" r:id="rId38"/>
    <p:sldId id="290" r:id="rId39"/>
    <p:sldId id="1172" r:id="rId40"/>
    <p:sldId id="1171" r:id="rId41"/>
    <p:sldId id="1168" r:id="rId42"/>
    <p:sldId id="288" r:id="rId43"/>
    <p:sldId id="292" r:id="rId44"/>
  </p:sldIdLst>
  <p:sldSz cx="9144000" cy="6858000" type="screen4x3"/>
  <p:notesSz cx="7077075" cy="9363075"/>
  <p:embeddedFontLst>
    <p:embeddedFont>
      <p:font typeface="Calibri" panose="020F0502020204030204" pitchFamily="34" charset="0"/>
      <p:regular r:id="rId46"/>
      <p:bold r:id="rId47"/>
      <p:italic r:id="rId48"/>
      <p:boldItalic r:id="rId49"/>
    </p:embeddedFont>
    <p:embeddedFont>
      <p:font typeface="Constantia" panose="02030602050306030303" pitchFamily="18" charset="0"/>
      <p:regular r:id="rId50"/>
      <p:bold r:id="rId51"/>
      <p:italic r:id="rId52"/>
      <p:boldItalic r:id="rId53"/>
    </p:embeddedFont>
    <p:embeddedFont>
      <p:font typeface="Tahoma" panose="020B0604030504040204" pitchFamily="34" charset="0"/>
      <p:regular r:id="rId54"/>
      <p:bold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DD6E05E1-B816-44C5-B7B9-B6EF7189CCDD}">
          <p14:sldIdLst>
            <p14:sldId id="256"/>
            <p14:sldId id="257"/>
            <p14:sldId id="259"/>
            <p14:sldId id="258"/>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1169"/>
            <p14:sldId id="1170"/>
            <p14:sldId id="279"/>
            <p14:sldId id="280"/>
            <p14:sldId id="281"/>
            <p14:sldId id="1160"/>
            <p14:sldId id="1070"/>
            <p14:sldId id="1069"/>
            <p14:sldId id="285"/>
            <p14:sldId id="1167"/>
            <p14:sldId id="306"/>
            <p14:sldId id="291"/>
            <p14:sldId id="287"/>
            <p14:sldId id="289"/>
            <p14:sldId id="290"/>
            <p14:sldId id="1172"/>
          </p14:sldIdLst>
        </p14:section>
        <p14:section name="Backup Slide" id="{A6BD2743-581D-496A-8951-C6D94EF6E40A}">
          <p14:sldIdLst>
            <p14:sldId id="1171"/>
            <p14:sldId id="1168"/>
            <p14:sldId id="288"/>
            <p14:sldId id="29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Schwartz" initials="BS" lastIdx="1" clrIdx="0">
    <p:extLst>
      <p:ext uri="{19B8F6BF-5375-455C-9EA6-DF929625EA0E}">
        <p15:presenceInfo xmlns:p15="http://schemas.microsoft.com/office/powerpoint/2012/main" userId="75e80aea5657b16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95"/>
  </p:normalViewPr>
  <p:slideViewPr>
    <p:cSldViewPr snapToGrid="0">
      <p:cViewPr varScale="1">
        <p:scale>
          <a:sx n="109" d="100"/>
          <a:sy n="109" d="100"/>
        </p:scale>
        <p:origin x="1720"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66733" cy="468154"/>
          </a:xfrm>
          <a:prstGeom prst="rect">
            <a:avLst/>
          </a:prstGeom>
          <a:noFill/>
          <a:ln>
            <a:noFill/>
          </a:ln>
        </p:spPr>
        <p:txBody>
          <a:bodyPr spcFirstLastPara="1" wrap="square" lIns="93925" tIns="46950" rIns="93925" bIns="469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08705" y="0"/>
            <a:ext cx="3066733" cy="468154"/>
          </a:xfrm>
          <a:prstGeom prst="rect">
            <a:avLst/>
          </a:prstGeom>
          <a:noFill/>
          <a:ln>
            <a:noFill/>
          </a:ln>
        </p:spPr>
        <p:txBody>
          <a:bodyPr spcFirstLastPara="1" wrap="square" lIns="93925" tIns="46950" rIns="93925" bIns="469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93296"/>
            <a:ext cx="3066733" cy="468154"/>
          </a:xfrm>
          <a:prstGeom prst="rect">
            <a:avLst/>
          </a:prstGeom>
          <a:noFill/>
          <a:ln>
            <a:noFill/>
          </a:ln>
        </p:spPr>
        <p:txBody>
          <a:bodyPr spcFirstLastPara="1" wrap="square" lIns="93925" tIns="46950" rIns="93925" bIns="469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1: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00" name="Google Shape;100;p1: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lvl="0" indent="0" algn="l" rtl="0">
              <a:lnSpc>
                <a:spcPct val="100000"/>
              </a:lnSpc>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5" name="Google Shape;175;p10: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Autofit/>
          </a:bodyPr>
          <a:lstStyle/>
          <a:p>
            <a:pPr marL="457200" lvl="0" indent="-228600" algn="l" rtl="0">
              <a:lnSpc>
                <a:spcPct val="100000"/>
              </a:lnSpc>
              <a:spcBef>
                <a:spcPts val="0"/>
              </a:spcBef>
              <a:spcAft>
                <a:spcPts val="0"/>
              </a:spcAft>
              <a:buSzPts val="1400"/>
              <a:buNone/>
            </a:pPr>
            <a:endParaRPr/>
          </a:p>
        </p:txBody>
      </p:sp>
      <p:sp>
        <p:nvSpPr>
          <p:cNvPr id="176" name="Google Shape;176;p10:notes"/>
          <p:cNvSpPr txBox="1"/>
          <p:nvPr/>
        </p:nvSpPr>
        <p:spPr>
          <a:xfrm>
            <a:off x="4008708" y="8893296"/>
            <a:ext cx="3066733" cy="468154"/>
          </a:xfrm>
          <a:prstGeom prst="rect">
            <a:avLst/>
          </a:prstGeom>
          <a:noFill/>
          <a:ln>
            <a:noFill/>
          </a:ln>
        </p:spPr>
        <p:txBody>
          <a:bodyPr spcFirstLastPara="1" wrap="square" lIns="93900" tIns="46950" rIns="93900" bIns="469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Autofit/>
          </a:bodyPr>
          <a:lstStyle/>
          <a:p>
            <a:pPr marL="457200" lvl="0" indent="-228600" algn="l" rtl="0">
              <a:lnSpc>
                <a:spcPct val="100000"/>
              </a:lnSpc>
              <a:spcBef>
                <a:spcPts val="0"/>
              </a:spcBef>
              <a:spcAft>
                <a:spcPts val="0"/>
              </a:spcAft>
              <a:buSzPts val="1400"/>
              <a:buNone/>
            </a:pPr>
            <a:endParaRPr/>
          </a:p>
        </p:txBody>
      </p:sp>
      <p:sp>
        <p:nvSpPr>
          <p:cNvPr id="190" name="Google Shape;190;p11:notes"/>
          <p:cNvSpPr txBox="1"/>
          <p:nvPr/>
        </p:nvSpPr>
        <p:spPr>
          <a:xfrm>
            <a:off x="4008708" y="8893296"/>
            <a:ext cx="3066733" cy="468154"/>
          </a:xfrm>
          <a:prstGeom prst="rect">
            <a:avLst/>
          </a:prstGeom>
          <a:noFill/>
          <a:ln>
            <a:noFill/>
          </a:ln>
        </p:spPr>
        <p:txBody>
          <a:bodyPr spcFirstLastPara="1" wrap="square" lIns="93900" tIns="46950" rIns="93900" bIns="469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2: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8" name="Google Shape;198;p12: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Autofit/>
          </a:bodyPr>
          <a:lstStyle/>
          <a:p>
            <a:pPr marL="457200" lvl="0" indent="-228600" algn="l" rtl="0">
              <a:lnSpc>
                <a:spcPct val="100000"/>
              </a:lnSpc>
              <a:spcBef>
                <a:spcPts val="0"/>
              </a:spcBef>
              <a:spcAft>
                <a:spcPts val="0"/>
              </a:spcAft>
              <a:buSzPts val="1400"/>
              <a:buNone/>
            </a:pPr>
            <a:endParaRPr/>
          </a:p>
        </p:txBody>
      </p:sp>
      <p:sp>
        <p:nvSpPr>
          <p:cNvPr id="199" name="Google Shape;199;p12:notes"/>
          <p:cNvSpPr txBox="1"/>
          <p:nvPr/>
        </p:nvSpPr>
        <p:spPr>
          <a:xfrm>
            <a:off x="4008708" y="8893296"/>
            <a:ext cx="3066733" cy="468154"/>
          </a:xfrm>
          <a:prstGeom prst="rect">
            <a:avLst/>
          </a:prstGeom>
          <a:noFill/>
          <a:ln>
            <a:noFill/>
          </a:ln>
        </p:spPr>
        <p:txBody>
          <a:bodyPr spcFirstLastPara="1" wrap="square" lIns="93900" tIns="46950" rIns="93900" bIns="469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3: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4" name="Google Shape;224;p13: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Autofit/>
          </a:bodyPr>
          <a:lstStyle/>
          <a:p>
            <a:pPr marL="457200" lvl="0" indent="-228600" algn="l" rtl="0">
              <a:lnSpc>
                <a:spcPct val="100000"/>
              </a:lnSpc>
              <a:spcBef>
                <a:spcPts val="0"/>
              </a:spcBef>
              <a:spcAft>
                <a:spcPts val="0"/>
              </a:spcAft>
              <a:buSzPts val="1400"/>
              <a:buNone/>
            </a:pPr>
            <a:endParaRPr/>
          </a:p>
        </p:txBody>
      </p:sp>
      <p:sp>
        <p:nvSpPr>
          <p:cNvPr id="225" name="Google Shape;225;p13:notes"/>
          <p:cNvSpPr txBox="1"/>
          <p:nvPr/>
        </p:nvSpPr>
        <p:spPr>
          <a:xfrm>
            <a:off x="4008708" y="8893296"/>
            <a:ext cx="3066733" cy="468154"/>
          </a:xfrm>
          <a:prstGeom prst="rect">
            <a:avLst/>
          </a:prstGeom>
          <a:noFill/>
          <a:ln>
            <a:noFill/>
          </a:ln>
        </p:spPr>
        <p:txBody>
          <a:bodyPr spcFirstLastPara="1" wrap="square" lIns="93900" tIns="46950" rIns="93900" bIns="469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4: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7" name="Google Shape;267;p14: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Autofit/>
          </a:bodyPr>
          <a:lstStyle/>
          <a:p>
            <a:pPr marL="457200" lvl="0" indent="-228600" algn="l" rtl="0">
              <a:lnSpc>
                <a:spcPct val="100000"/>
              </a:lnSpc>
              <a:spcBef>
                <a:spcPts val="0"/>
              </a:spcBef>
              <a:spcAft>
                <a:spcPts val="0"/>
              </a:spcAft>
              <a:buSzPts val="1400"/>
              <a:buNone/>
            </a:pPr>
            <a:endParaRPr/>
          </a:p>
        </p:txBody>
      </p:sp>
      <p:sp>
        <p:nvSpPr>
          <p:cNvPr id="268" name="Google Shape;268;p14:notes"/>
          <p:cNvSpPr txBox="1"/>
          <p:nvPr/>
        </p:nvSpPr>
        <p:spPr>
          <a:xfrm>
            <a:off x="4008708" y="8893296"/>
            <a:ext cx="3066733" cy="468154"/>
          </a:xfrm>
          <a:prstGeom prst="rect">
            <a:avLst/>
          </a:prstGeom>
          <a:noFill/>
          <a:ln>
            <a:noFill/>
          </a:ln>
        </p:spPr>
        <p:txBody>
          <a:bodyPr spcFirstLastPara="1" wrap="square" lIns="93900" tIns="46950" rIns="93900" bIns="469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5: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7" name="Google Shape;277;p15: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Autofit/>
          </a:bodyPr>
          <a:lstStyle/>
          <a:p>
            <a:pPr marL="457200" lvl="0" indent="-228600" algn="l" rtl="0">
              <a:lnSpc>
                <a:spcPct val="100000"/>
              </a:lnSpc>
              <a:spcBef>
                <a:spcPts val="0"/>
              </a:spcBef>
              <a:spcAft>
                <a:spcPts val="0"/>
              </a:spcAft>
              <a:buSzPts val="1400"/>
              <a:buNone/>
            </a:pPr>
            <a:endParaRPr/>
          </a:p>
        </p:txBody>
      </p:sp>
      <p:sp>
        <p:nvSpPr>
          <p:cNvPr id="278" name="Google Shape;278;p15:notes"/>
          <p:cNvSpPr txBox="1"/>
          <p:nvPr/>
        </p:nvSpPr>
        <p:spPr>
          <a:xfrm>
            <a:off x="4008708" y="8893296"/>
            <a:ext cx="3066733" cy="468154"/>
          </a:xfrm>
          <a:prstGeom prst="rect">
            <a:avLst/>
          </a:prstGeom>
          <a:noFill/>
          <a:ln>
            <a:noFill/>
          </a:ln>
        </p:spPr>
        <p:txBody>
          <a:bodyPr spcFirstLastPara="1" wrap="square" lIns="93900" tIns="46950" rIns="93900" bIns="469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6: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2" name="Google Shape;292;p16: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Autofit/>
          </a:bodyPr>
          <a:lstStyle/>
          <a:p>
            <a:pPr marL="457200" lvl="0" indent="-228600" algn="l" rtl="0">
              <a:lnSpc>
                <a:spcPct val="100000"/>
              </a:lnSpc>
              <a:spcBef>
                <a:spcPts val="0"/>
              </a:spcBef>
              <a:spcAft>
                <a:spcPts val="0"/>
              </a:spcAft>
              <a:buSzPts val="1400"/>
              <a:buNone/>
            </a:pPr>
            <a:endParaRPr/>
          </a:p>
        </p:txBody>
      </p:sp>
      <p:sp>
        <p:nvSpPr>
          <p:cNvPr id="293" name="Google Shape;293;p16:notes"/>
          <p:cNvSpPr txBox="1"/>
          <p:nvPr/>
        </p:nvSpPr>
        <p:spPr>
          <a:xfrm>
            <a:off x="4008708" y="8893296"/>
            <a:ext cx="3066733" cy="468154"/>
          </a:xfrm>
          <a:prstGeom prst="rect">
            <a:avLst/>
          </a:prstGeom>
          <a:noFill/>
          <a:ln>
            <a:noFill/>
          </a:ln>
        </p:spPr>
        <p:txBody>
          <a:bodyPr spcFirstLastPara="1" wrap="square" lIns="93900" tIns="46950" rIns="93900" bIns="469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7: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3" name="Google Shape;303;p17: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Autofit/>
          </a:bodyPr>
          <a:lstStyle/>
          <a:p>
            <a:pPr marL="457200" lvl="0" indent="-228600" algn="l" rtl="0">
              <a:lnSpc>
                <a:spcPct val="100000"/>
              </a:lnSpc>
              <a:spcBef>
                <a:spcPts val="0"/>
              </a:spcBef>
              <a:spcAft>
                <a:spcPts val="0"/>
              </a:spcAft>
              <a:buSzPts val="1400"/>
              <a:buNone/>
            </a:pPr>
            <a:endParaRPr/>
          </a:p>
        </p:txBody>
      </p:sp>
      <p:sp>
        <p:nvSpPr>
          <p:cNvPr id="304" name="Google Shape;304;p17:notes"/>
          <p:cNvSpPr txBox="1"/>
          <p:nvPr/>
        </p:nvSpPr>
        <p:spPr>
          <a:xfrm>
            <a:off x="4008708" y="8893296"/>
            <a:ext cx="3066733" cy="468154"/>
          </a:xfrm>
          <a:prstGeom prst="rect">
            <a:avLst/>
          </a:prstGeom>
          <a:noFill/>
          <a:ln>
            <a:noFill/>
          </a:ln>
        </p:spPr>
        <p:txBody>
          <a:bodyPr spcFirstLastPara="1" wrap="square" lIns="93900" tIns="46950" rIns="93900" bIns="469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8: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0" name="Google Shape;320;p18: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Autofit/>
          </a:bodyPr>
          <a:lstStyle/>
          <a:p>
            <a:pPr marL="457200" lvl="0" indent="-228600" algn="l" rtl="0">
              <a:lnSpc>
                <a:spcPct val="100000"/>
              </a:lnSpc>
              <a:spcBef>
                <a:spcPts val="0"/>
              </a:spcBef>
              <a:spcAft>
                <a:spcPts val="0"/>
              </a:spcAft>
              <a:buSzPts val="1400"/>
              <a:buNone/>
            </a:pPr>
            <a:endParaRPr/>
          </a:p>
        </p:txBody>
      </p:sp>
      <p:sp>
        <p:nvSpPr>
          <p:cNvPr id="321" name="Google Shape;321;p18:notes"/>
          <p:cNvSpPr txBox="1"/>
          <p:nvPr/>
        </p:nvSpPr>
        <p:spPr>
          <a:xfrm>
            <a:off x="4008708" y="8893296"/>
            <a:ext cx="3066733" cy="468154"/>
          </a:xfrm>
          <a:prstGeom prst="rect">
            <a:avLst/>
          </a:prstGeom>
          <a:noFill/>
          <a:ln>
            <a:noFill/>
          </a:ln>
        </p:spPr>
        <p:txBody>
          <a:bodyPr spcFirstLastPara="1" wrap="square" lIns="93900" tIns="46950" rIns="93900" bIns="469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9: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0" name="Google Shape;330;p19: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Autofit/>
          </a:bodyPr>
          <a:lstStyle/>
          <a:p>
            <a:pPr marL="457200" lvl="0" indent="-228600" algn="l" rtl="0">
              <a:lnSpc>
                <a:spcPct val="100000"/>
              </a:lnSpc>
              <a:spcBef>
                <a:spcPts val="0"/>
              </a:spcBef>
              <a:spcAft>
                <a:spcPts val="0"/>
              </a:spcAft>
              <a:buSzPts val="1400"/>
              <a:buNone/>
            </a:pPr>
            <a:endParaRPr/>
          </a:p>
        </p:txBody>
      </p:sp>
      <p:sp>
        <p:nvSpPr>
          <p:cNvPr id="331" name="Google Shape;331;p19:notes"/>
          <p:cNvSpPr txBox="1"/>
          <p:nvPr/>
        </p:nvSpPr>
        <p:spPr>
          <a:xfrm>
            <a:off x="4008708" y="8893296"/>
            <a:ext cx="3066733" cy="468154"/>
          </a:xfrm>
          <a:prstGeom prst="rect">
            <a:avLst/>
          </a:prstGeom>
          <a:noFill/>
          <a:ln>
            <a:noFill/>
          </a:ln>
        </p:spPr>
        <p:txBody>
          <a:bodyPr spcFirstLastPara="1" wrap="square" lIns="93900" tIns="46950" rIns="93900" bIns="469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2: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11" name="Google Shape;111;p2: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lvl="0" indent="0" algn="l" rtl="0">
              <a:lnSpc>
                <a:spcPct val="100000"/>
              </a:lnSpc>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0: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1" name="Google Shape;341;p20: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Autofit/>
          </a:bodyPr>
          <a:lstStyle/>
          <a:p>
            <a:pPr marL="457200" lvl="0" indent="-228600" algn="l" rtl="0">
              <a:lnSpc>
                <a:spcPct val="100000"/>
              </a:lnSpc>
              <a:spcBef>
                <a:spcPts val="0"/>
              </a:spcBef>
              <a:spcAft>
                <a:spcPts val="0"/>
              </a:spcAft>
              <a:buSzPts val="1400"/>
              <a:buNone/>
            </a:pPr>
            <a:endParaRPr/>
          </a:p>
        </p:txBody>
      </p:sp>
      <p:sp>
        <p:nvSpPr>
          <p:cNvPr id="342" name="Google Shape;342;p20:notes"/>
          <p:cNvSpPr txBox="1"/>
          <p:nvPr/>
        </p:nvSpPr>
        <p:spPr>
          <a:xfrm>
            <a:off x="4008708" y="8893296"/>
            <a:ext cx="3066733" cy="468154"/>
          </a:xfrm>
          <a:prstGeom prst="rect">
            <a:avLst/>
          </a:prstGeom>
          <a:noFill/>
          <a:ln>
            <a:noFill/>
          </a:ln>
        </p:spPr>
        <p:txBody>
          <a:bodyPr spcFirstLastPara="1" wrap="square" lIns="93900" tIns="46950" rIns="93900" bIns="469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1: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3" name="Google Shape;353;p21: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Autofit/>
          </a:bodyPr>
          <a:lstStyle/>
          <a:p>
            <a:pPr marL="457200" lvl="0" indent="-228600" algn="l" rtl="0">
              <a:lnSpc>
                <a:spcPct val="100000"/>
              </a:lnSpc>
              <a:spcBef>
                <a:spcPts val="0"/>
              </a:spcBef>
              <a:spcAft>
                <a:spcPts val="0"/>
              </a:spcAft>
              <a:buSzPts val="1400"/>
              <a:buNone/>
            </a:pPr>
            <a:endParaRPr/>
          </a:p>
        </p:txBody>
      </p:sp>
      <p:sp>
        <p:nvSpPr>
          <p:cNvPr id="354" name="Google Shape;354;p21:notes"/>
          <p:cNvSpPr txBox="1"/>
          <p:nvPr/>
        </p:nvSpPr>
        <p:spPr>
          <a:xfrm>
            <a:off x="4008708" y="8893296"/>
            <a:ext cx="3066733" cy="468154"/>
          </a:xfrm>
          <a:prstGeom prst="rect">
            <a:avLst/>
          </a:prstGeom>
          <a:noFill/>
          <a:ln>
            <a:noFill/>
          </a:ln>
        </p:spPr>
        <p:txBody>
          <a:bodyPr spcFirstLastPara="1" wrap="square" lIns="93900" tIns="46950" rIns="93900" bIns="469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2: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5" name="Google Shape;365;p22: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Autofit/>
          </a:bodyPr>
          <a:lstStyle/>
          <a:p>
            <a:pPr marL="457200" lvl="0" indent="-228600" algn="l" rtl="0">
              <a:lnSpc>
                <a:spcPct val="100000"/>
              </a:lnSpc>
              <a:spcBef>
                <a:spcPts val="0"/>
              </a:spcBef>
              <a:spcAft>
                <a:spcPts val="0"/>
              </a:spcAft>
              <a:buSzPts val="1400"/>
              <a:buNone/>
            </a:pPr>
            <a:endParaRPr/>
          </a:p>
        </p:txBody>
      </p:sp>
      <p:sp>
        <p:nvSpPr>
          <p:cNvPr id="366" name="Google Shape;366;p22:notes"/>
          <p:cNvSpPr txBox="1"/>
          <p:nvPr/>
        </p:nvSpPr>
        <p:spPr>
          <a:xfrm>
            <a:off x="4008708" y="8893296"/>
            <a:ext cx="3066733" cy="468154"/>
          </a:xfrm>
          <a:prstGeom prst="rect">
            <a:avLst/>
          </a:prstGeom>
          <a:noFill/>
          <a:ln>
            <a:noFill/>
          </a:ln>
        </p:spPr>
        <p:txBody>
          <a:bodyPr spcFirstLastPara="1" wrap="square" lIns="93900" tIns="46950" rIns="93900" bIns="469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3: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5" name="Google Shape;375;p23: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Autofit/>
          </a:bodyPr>
          <a:lstStyle/>
          <a:p>
            <a:pPr marL="457200" lvl="0" indent="-228600" algn="l" rtl="0">
              <a:lnSpc>
                <a:spcPct val="100000"/>
              </a:lnSpc>
              <a:spcBef>
                <a:spcPts val="0"/>
              </a:spcBef>
              <a:spcAft>
                <a:spcPts val="0"/>
              </a:spcAft>
              <a:buSzPts val="1400"/>
              <a:buNone/>
            </a:pPr>
            <a:endParaRPr/>
          </a:p>
        </p:txBody>
      </p:sp>
      <p:sp>
        <p:nvSpPr>
          <p:cNvPr id="376" name="Google Shape;376;p23:notes"/>
          <p:cNvSpPr txBox="1"/>
          <p:nvPr/>
        </p:nvSpPr>
        <p:spPr>
          <a:xfrm>
            <a:off x="4008708" y="8893296"/>
            <a:ext cx="3066733" cy="468154"/>
          </a:xfrm>
          <a:prstGeom prst="rect">
            <a:avLst/>
          </a:prstGeom>
          <a:noFill/>
          <a:ln>
            <a:noFill/>
          </a:ln>
        </p:spPr>
        <p:txBody>
          <a:bodyPr spcFirstLastPara="1" wrap="square" lIns="93900" tIns="46950" rIns="93900" bIns="469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4131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en-US" dirty="0"/>
              <a:t>- Hawaii has close to 80,000 solar systems installed on residential development, but few of those have the energy storage that would make them resilient.</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5076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dirty="0"/>
              <a:t>This slide contains information from the original SCE RFP</a:t>
            </a:r>
          </a:p>
          <a:p>
            <a:pPr marL="176131" indent="-176131">
              <a:buFont typeface="Arial" panose="020B0604020202020204" pitchFamily="34" charset="0"/>
              <a:buChar char="•"/>
            </a:pPr>
            <a:r>
              <a:rPr lang="en-US" dirty="0"/>
              <a:t>The top left shows the peak day usage at the Goleta substation; peak load is 201 MW</a:t>
            </a:r>
          </a:p>
          <a:p>
            <a:pPr marL="176131" indent="-176131">
              <a:buFont typeface="Arial" panose="020B0604020202020204" pitchFamily="34" charset="0"/>
              <a:buChar char="•"/>
            </a:pPr>
            <a:r>
              <a:rPr lang="en-US" dirty="0"/>
              <a:t>The top right shows the load profile included in the SCE RFP for the peak day (subset of total substation load)</a:t>
            </a:r>
          </a:p>
          <a:p>
            <a:pPr marL="645812" lvl="1" indent="-176131">
              <a:buFont typeface="Arial" panose="020B0604020202020204" pitchFamily="34" charset="0"/>
              <a:buChar char="•"/>
            </a:pPr>
            <a:r>
              <a:rPr lang="en-US" dirty="0"/>
              <a:t>The need identified is approximately 95 MW</a:t>
            </a:r>
          </a:p>
          <a:p>
            <a:pPr marL="176131" indent="-176131">
              <a:buFont typeface="Arial" panose="020B0604020202020204" pitchFamily="34" charset="0"/>
              <a:buChar char="•"/>
            </a:pPr>
            <a:r>
              <a:rPr lang="en-US" dirty="0"/>
              <a:t>The bottom left shows the Wildan load profile that was adapted for this analysis</a:t>
            </a:r>
          </a:p>
        </p:txBody>
      </p:sp>
      <p:sp>
        <p:nvSpPr>
          <p:cNvPr id="4" name="Slide Number Placeholder 3"/>
          <p:cNvSpPr>
            <a:spLocks noGrp="1"/>
          </p:cNvSpPr>
          <p:nvPr>
            <p:ph type="sldNum" sz="quarter" idx="5"/>
          </p:nvPr>
        </p:nvSpPr>
        <p:spPr/>
        <p:txBody>
          <a:bodyPr/>
          <a:lstStyle/>
          <a:p>
            <a:fld id="{8BA50CBB-930E-974D-BBC0-F80E39523250}" type="slidenum">
              <a:rPr lang="en-US" smtClean="0"/>
              <a:t>29</a:t>
            </a:fld>
            <a:endParaRPr lang="en-US"/>
          </a:p>
        </p:txBody>
      </p:sp>
    </p:spTree>
    <p:extLst>
      <p:ext uri="{BB962C8B-B14F-4D97-AF65-F5344CB8AC3E}">
        <p14:creationId xmlns:p14="http://schemas.microsoft.com/office/powerpoint/2010/main" val="1157982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 In 2015, the Hawaii legislature passed a bill which created Renewable Portfolio Standards which set a 100% renewable electric energy goal by 2045.   HB 623</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35319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8BB393-29C9-4448-96C4-0DA85A6FFB62}" type="slidenum">
              <a:rPr lang="en-US" smtClean="0"/>
              <a:pPr/>
              <a:t>33</a:t>
            </a:fld>
            <a:endParaRPr lang="en-US"/>
          </a:p>
        </p:txBody>
      </p:sp>
    </p:spTree>
    <p:extLst>
      <p:ext uri="{BB962C8B-B14F-4D97-AF65-F5344CB8AC3E}">
        <p14:creationId xmlns:p14="http://schemas.microsoft.com/office/powerpoint/2010/main" val="6410265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443698">
              <a:defRPr/>
            </a:pPr>
            <a:r>
              <a:rPr lang="en-US" b="1" dirty="0"/>
              <a:t>Wholesale</a:t>
            </a:r>
            <a:r>
              <a:rPr lang="en-US" b="1" baseline="0" dirty="0"/>
              <a:t> Distributed Generation and DER is a key market segment.  The behind the meter – and remote utility scale – resources are both part of the equation, but Wholesale DER combines economies to scale with proximity to load </a:t>
            </a:r>
            <a:r>
              <a:rPr lang="mr-IN" b="1" baseline="0" dirty="0"/>
              <a:t>–</a:t>
            </a:r>
            <a:r>
              <a:rPr lang="en-US" b="1" baseline="0" dirty="0"/>
              <a:t> maximizing use of local capacity while avoiding the losses, transmission costs, and land impacts.</a:t>
            </a:r>
            <a:endParaRPr lang="en-US" b="1" dirty="0"/>
          </a:p>
          <a:p>
            <a:pPr defTabSz="443698">
              <a:defRPr/>
            </a:pPr>
            <a:endParaRPr lang="en-US" b="1" dirty="0"/>
          </a:p>
          <a:p>
            <a:pPr defTabSz="443698">
              <a:defRPr/>
            </a:pPr>
            <a:r>
              <a:rPr lang="en-US" b="1" dirty="0"/>
              <a:t>_______</a:t>
            </a:r>
          </a:p>
          <a:p>
            <a:pPr defTabSz="443698">
              <a:defRPr/>
            </a:pPr>
            <a:endParaRPr lang="en-US" b="1" dirty="0"/>
          </a:p>
          <a:p>
            <a:pPr defTabSz="443698">
              <a:defRPr/>
            </a:pPr>
            <a:endParaRPr lang="en-US" sz="1050" b="1" dirty="0"/>
          </a:p>
          <a:p>
            <a:pPr defTabSz="443698">
              <a:spcAft>
                <a:spcPts val="584"/>
              </a:spcAft>
              <a:buSzPct val="155000"/>
            </a:pPr>
            <a:r>
              <a:rPr lang="en-US" sz="1100" b="0" dirty="0">
                <a:solidFill>
                  <a:srgbClr val="000000"/>
                </a:solidFill>
                <a:latin typeface="Arial" charset="0"/>
                <a:cs typeface="Arial" charset="0"/>
                <a:sym typeface="Arial" charset="0"/>
              </a:rPr>
              <a:t>*National policies focus on removing barriers for </a:t>
            </a:r>
            <a:r>
              <a:rPr lang="en-US" sz="1100" b="0" dirty="0">
                <a:solidFill>
                  <a:srgbClr val="3366FF"/>
                </a:solidFill>
                <a:latin typeface="Arial" charset="0"/>
                <a:cs typeface="Arial" charset="0"/>
                <a:sym typeface="Arial" charset="0"/>
              </a:rPr>
              <a:t>large-scale </a:t>
            </a:r>
            <a:r>
              <a:rPr lang="en-US" sz="1100" b="0" dirty="0">
                <a:latin typeface="Arial" charset="0"/>
                <a:cs typeface="Arial" charset="0"/>
                <a:sym typeface="Arial" charset="0"/>
              </a:rPr>
              <a:t>renewable power facilities and infrastructure</a:t>
            </a:r>
            <a:r>
              <a:rPr lang="en-US" sz="1100" b="0" dirty="0">
                <a:solidFill>
                  <a:srgbClr val="000000"/>
                </a:solidFill>
                <a:latin typeface="Arial" charset="0"/>
                <a:cs typeface="Arial" charset="0"/>
                <a:sym typeface="Arial" charset="0"/>
              </a:rPr>
              <a:t>.</a:t>
            </a:r>
            <a:endParaRPr lang="en-US" sz="1100" b="0" dirty="0">
              <a:latin typeface="Arial" charset="0"/>
              <a:cs typeface="Arial" charset="0"/>
              <a:sym typeface="Arial" charset="0"/>
            </a:endParaRPr>
          </a:p>
          <a:p>
            <a:pPr defTabSz="443698">
              <a:buSzPct val="155000"/>
            </a:pPr>
            <a:r>
              <a:rPr lang="en-US" sz="1100" b="0" dirty="0">
                <a:latin typeface="Arial" charset="0"/>
                <a:cs typeface="Arial" charset="0"/>
                <a:sym typeface="Arial" charset="0"/>
              </a:rPr>
              <a:t>*State and local net-metering policies promote </a:t>
            </a:r>
            <a:r>
              <a:rPr lang="en-US" sz="1100" b="0" dirty="0">
                <a:solidFill>
                  <a:srgbClr val="3366FF"/>
                </a:solidFill>
                <a:latin typeface="Arial" charset="0"/>
                <a:cs typeface="Arial" charset="0"/>
                <a:sym typeface="Arial" charset="0"/>
              </a:rPr>
              <a:t>small-scale </a:t>
            </a:r>
            <a:r>
              <a:rPr lang="en-US" sz="1100" b="0" dirty="0">
                <a:solidFill>
                  <a:srgbClr val="000000"/>
                </a:solidFill>
                <a:latin typeface="Arial" charset="0"/>
                <a:cs typeface="Arial" charset="0"/>
                <a:sym typeface="Arial" charset="0"/>
              </a:rPr>
              <a:t>renewables:</a:t>
            </a:r>
            <a:endParaRPr lang="en-US" sz="1100" b="0" dirty="0">
              <a:latin typeface="Arial" charset="0"/>
              <a:cs typeface="Arial" charset="0"/>
              <a:sym typeface="Arial" charset="0"/>
            </a:endParaRPr>
          </a:p>
          <a:p>
            <a:pPr defTabSz="443698"/>
            <a:r>
              <a:rPr lang="en-US" sz="1050" b="0" dirty="0">
                <a:solidFill>
                  <a:srgbClr val="000000"/>
                </a:solidFill>
                <a:latin typeface="Arial" charset="0"/>
                <a:cs typeface="Arial" charset="0"/>
                <a:sym typeface="Arial" charset="0"/>
              </a:rPr>
              <a:t>---Net-metering is designed to reduce a utility customer’s electric bills</a:t>
            </a:r>
          </a:p>
          <a:p>
            <a:pPr defTabSz="443698"/>
            <a:r>
              <a:rPr lang="en-US" sz="1050" b="0" dirty="0">
                <a:latin typeface="Arial" charset="0"/>
                <a:ea typeface="ＭＳ Ｐゴシック" pitchFamily="34" charset="-128"/>
                <a:cs typeface="Arial" charset="0"/>
              </a:rPr>
              <a:t>---Net-metering is not designed for owners of commercial and multi-tenant </a:t>
            </a:r>
            <a:r>
              <a:rPr lang="en-US" sz="1050" b="0" dirty="0">
                <a:latin typeface="Arial" charset="0"/>
                <a:cs typeface="Arial" charset="0"/>
              </a:rPr>
              <a:t>properties (where tenants pay the utility bills) </a:t>
            </a:r>
          </a:p>
          <a:p>
            <a:pPr defTabSz="443698"/>
            <a:r>
              <a:rPr lang="en-US" sz="1050" b="0" dirty="0">
                <a:latin typeface="Arial" charset="0"/>
                <a:ea typeface="ＭＳ Ｐゴシック" pitchFamily="34" charset="-128"/>
              </a:rPr>
              <a:t>---Annual on-site energy use generally caps net-metering project size </a:t>
            </a:r>
          </a:p>
          <a:p>
            <a:pPr defTabSz="443698"/>
            <a:endParaRPr lang="en-US" dirty="0"/>
          </a:p>
          <a:p>
            <a:pPr defTabSz="443698"/>
            <a:endParaRPr lang="en-US" dirty="0"/>
          </a:p>
          <a:p>
            <a:endParaRPr lang="en-US" dirty="0"/>
          </a:p>
        </p:txBody>
      </p:sp>
      <p:sp>
        <p:nvSpPr>
          <p:cNvPr id="4" name="Slide Number Placeholder 3"/>
          <p:cNvSpPr>
            <a:spLocks noGrp="1"/>
          </p:cNvSpPr>
          <p:nvPr>
            <p:ph type="sldNum" sz="quarter" idx="10"/>
          </p:nvPr>
        </p:nvSpPr>
        <p:spPr/>
        <p:txBody>
          <a:bodyPr/>
          <a:lstStyle/>
          <a:p>
            <a:pPr>
              <a:defRPr/>
            </a:pPr>
            <a:fld id="{CE76BBF2-AD88-45DB-8FC2-CE44FA0B6AFC}" type="slidenum">
              <a:rPr lang="en-US" smtClean="0"/>
              <a:pPr>
                <a:defRPr/>
              </a:pPr>
              <a:t>34</a:t>
            </a:fld>
            <a:endParaRPr lang="en-US" dirty="0"/>
          </a:p>
        </p:txBody>
      </p:sp>
    </p:spTree>
    <p:extLst>
      <p:ext uri="{BB962C8B-B14F-4D97-AF65-F5344CB8AC3E}">
        <p14:creationId xmlns:p14="http://schemas.microsoft.com/office/powerpoint/2010/main" val="2054165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707708" y="4447461"/>
            <a:ext cx="5661660" cy="4213384"/>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r>
              <a:rPr lang="en-US" sz="3100" dirty="0"/>
              <a:t>For PTOs, current TAC assessment unfairly increases the cost of local generation (DG) even though it generally does not use the transmission system</a:t>
            </a:r>
          </a:p>
          <a:p>
            <a:pPr marL="342900" lvl="1" indent="-342900"/>
            <a:r>
              <a:rPr lang="en-US" sz="3100" dirty="0"/>
              <a:t>Fixing the TAC market distortion makes local generation more competitive</a:t>
            </a:r>
          </a:p>
          <a:p>
            <a:pPr marL="342900" lvl="1" indent="-342900"/>
            <a:r>
              <a:rPr lang="en-US" sz="3100" dirty="0"/>
              <a:t>Over time, more local generation will be built, making transmission upgrades less necessary and decreasing overall system costs - for ratepayers</a:t>
            </a:r>
          </a:p>
          <a:p>
            <a:pPr marL="342900" lvl="1" indent="-342900"/>
            <a:r>
              <a:rPr lang="en-US" sz="3100" dirty="0"/>
              <a:t>The TAC “usage pays” fix aligns CAISO with FERC Order 1000, and provides consistent treatment across California - non-PTOs already meter TAC on TED</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524467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 Performance Contracts allow a one-stop contract where the installer will guarantee savings or pay the shortfall for installing the energy conservation measure (ECM.</a:t>
            </a:r>
          </a:p>
          <a:p>
            <a:r>
              <a:rPr lang="en-US" dirty="0"/>
              <a:t>- Hawaii has ranked number one in this type of investment for seven consecutive years (energy services coalition race to the top award).</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5638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20" name="Google Shape;120;p3: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lvl="0" indent="0" algn="l" rtl="0">
              <a:lnSpc>
                <a:spcPct val="100000"/>
              </a:lnSpc>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body" idx="1"/>
          </p:nvPr>
        </p:nvSpPr>
        <p:spPr>
          <a:xfrm>
            <a:off x="707708" y="4447461"/>
            <a:ext cx="5661660" cy="4213384"/>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134" name="Google Shape;134;p5: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0" name="Google Shape;140;p6: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Autofit/>
          </a:bodyPr>
          <a:lstStyle/>
          <a:p>
            <a:pPr marL="457200" lvl="0" indent="-228600" algn="l" rtl="0">
              <a:lnSpc>
                <a:spcPct val="100000"/>
              </a:lnSpc>
              <a:spcBef>
                <a:spcPts val="0"/>
              </a:spcBef>
              <a:spcAft>
                <a:spcPts val="0"/>
              </a:spcAft>
              <a:buSzPts val="1400"/>
              <a:buNone/>
            </a:pPr>
            <a:endParaRPr/>
          </a:p>
        </p:txBody>
      </p:sp>
      <p:sp>
        <p:nvSpPr>
          <p:cNvPr id="141" name="Google Shape;141;p6:notes"/>
          <p:cNvSpPr txBox="1"/>
          <p:nvPr/>
        </p:nvSpPr>
        <p:spPr>
          <a:xfrm>
            <a:off x="4008708" y="8893296"/>
            <a:ext cx="3066733" cy="468154"/>
          </a:xfrm>
          <a:prstGeom prst="rect">
            <a:avLst/>
          </a:prstGeom>
          <a:noFill/>
          <a:ln>
            <a:noFill/>
          </a:ln>
        </p:spPr>
        <p:txBody>
          <a:bodyPr spcFirstLastPara="1" wrap="square" lIns="93900" tIns="46950" rIns="93900" bIns="469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7: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50" name="Google Shape;150;p7: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lvl="0" indent="0" algn="l" rtl="0">
              <a:lnSpc>
                <a:spcPct val="100000"/>
              </a:lnSpc>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txBox="1">
            <a:spLocks noGrp="1"/>
          </p:cNvSpPr>
          <p:nvPr>
            <p:ph type="body" idx="1"/>
          </p:nvPr>
        </p:nvSpPr>
        <p:spPr>
          <a:xfrm>
            <a:off x="707708" y="4447461"/>
            <a:ext cx="5661660" cy="4213384"/>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158" name="Google Shape;158;p8: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6" name="Google Shape;166;p9: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Autofit/>
          </a:bodyPr>
          <a:lstStyle/>
          <a:p>
            <a:pPr marL="457200" lvl="0" indent="-228600" algn="l" rtl="0">
              <a:lnSpc>
                <a:spcPct val="100000"/>
              </a:lnSpc>
              <a:spcBef>
                <a:spcPts val="0"/>
              </a:spcBef>
              <a:spcAft>
                <a:spcPts val="0"/>
              </a:spcAft>
              <a:buSzPts val="1400"/>
              <a:buNone/>
            </a:pPr>
            <a:endParaRPr/>
          </a:p>
        </p:txBody>
      </p:sp>
      <p:sp>
        <p:nvSpPr>
          <p:cNvPr id="167" name="Google Shape;167;p9:notes"/>
          <p:cNvSpPr txBox="1"/>
          <p:nvPr/>
        </p:nvSpPr>
        <p:spPr>
          <a:xfrm>
            <a:off x="4008708" y="8893296"/>
            <a:ext cx="3066733" cy="468154"/>
          </a:xfrm>
          <a:prstGeom prst="rect">
            <a:avLst/>
          </a:prstGeom>
          <a:noFill/>
          <a:ln>
            <a:noFill/>
          </a:ln>
        </p:spPr>
        <p:txBody>
          <a:bodyPr spcFirstLastPara="1" wrap="square" lIns="93900" tIns="46950" rIns="93900" bIns="469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15"/>
        <p:cNvGrpSpPr/>
        <p:nvPr/>
      </p:nvGrpSpPr>
      <p:grpSpPr>
        <a:xfrm>
          <a:off x="0" y="0"/>
          <a:ext cx="0" cy="0"/>
          <a:chOff x="0" y="0"/>
          <a:chExt cx="0" cy="0"/>
        </a:xfrm>
      </p:grpSpPr>
      <p:sp>
        <p:nvSpPr>
          <p:cNvPr id="16" name="Google Shape;16;p2"/>
          <p:cNvSpPr/>
          <p:nvPr/>
        </p:nvSpPr>
        <p:spPr>
          <a:xfrm>
            <a:off x="0" y="3124200"/>
            <a:ext cx="9144000" cy="3352800"/>
          </a:xfrm>
          <a:prstGeom prst="rect">
            <a:avLst/>
          </a:prstGeom>
          <a:solidFill>
            <a:srgbClr val="249C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 name="Google Shape;17;p2"/>
          <p:cNvSpPr/>
          <p:nvPr/>
        </p:nvSpPr>
        <p:spPr>
          <a:xfrm>
            <a:off x="0" y="6477000"/>
            <a:ext cx="9144000" cy="381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2"/>
          <p:cNvSpPr txBox="1"/>
          <p:nvPr/>
        </p:nvSpPr>
        <p:spPr>
          <a:xfrm>
            <a:off x="0" y="6488113"/>
            <a:ext cx="5562600"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595959"/>
                </a:solidFill>
                <a:latin typeface="Calibri"/>
                <a:ea typeface="Calibri"/>
                <a:cs typeface="Calibri"/>
                <a:sym typeface="Calibri"/>
              </a:rPr>
              <a:t>Making Clean Local Energy Accessible Now</a:t>
            </a:r>
            <a:endParaRPr sz="1400" b="0" i="0" u="none" strike="noStrike" cap="none">
              <a:solidFill>
                <a:srgbClr val="000000"/>
              </a:solidFill>
              <a:latin typeface="Arial"/>
              <a:ea typeface="Arial"/>
              <a:cs typeface="Arial"/>
              <a:sym typeface="Arial"/>
            </a:endParaRPr>
          </a:p>
        </p:txBody>
      </p:sp>
      <p:sp>
        <p:nvSpPr>
          <p:cNvPr id="19" name="Google Shape;19;p2"/>
          <p:cNvSpPr txBox="1">
            <a:spLocks noGrp="1"/>
          </p:cNvSpPr>
          <p:nvPr>
            <p:ph type="subTitle" idx="1"/>
          </p:nvPr>
        </p:nvSpPr>
        <p:spPr>
          <a:xfrm>
            <a:off x="990600" y="5300663"/>
            <a:ext cx="7161213" cy="841375"/>
          </a:xfrm>
          <a:prstGeom prst="rect">
            <a:avLst/>
          </a:prstGeom>
          <a:noFill/>
          <a:ln>
            <a:noFill/>
          </a:ln>
        </p:spPr>
        <p:txBody>
          <a:bodyPr spcFirstLastPara="1" wrap="square" lIns="91425" tIns="45700" rIns="91425" bIns="45700" anchor="t" anchorCtr="0">
            <a:noAutofit/>
          </a:bodyPr>
          <a:lstStyle>
            <a:lvl1pPr lvl="0" algn="ctr">
              <a:lnSpc>
                <a:spcPct val="100000"/>
              </a:lnSpc>
              <a:spcBef>
                <a:spcPts val="480"/>
              </a:spcBef>
              <a:spcAft>
                <a:spcPts val="0"/>
              </a:spcAft>
              <a:buClr>
                <a:srgbClr val="4683D1"/>
              </a:buClr>
              <a:buSzPts val="2400"/>
              <a:buFont typeface="Calibri"/>
              <a:buNone/>
              <a:defRPr sz="2400">
                <a:solidFill>
                  <a:srgbClr val="4683D1"/>
                </a:solidFill>
              </a:defRPr>
            </a:lvl1pPr>
            <a:lvl2pPr lvl="1" algn="l">
              <a:lnSpc>
                <a:spcPct val="100000"/>
              </a:lnSpc>
              <a:spcBef>
                <a:spcPts val="360"/>
              </a:spcBef>
              <a:spcAft>
                <a:spcPts val="0"/>
              </a:spcAft>
              <a:buClr>
                <a:schemeClr val="dk1"/>
              </a:buClr>
              <a:buSzPts val="1800"/>
              <a:buChar char="–"/>
              <a:defRPr/>
            </a:lvl2pPr>
            <a:lvl3pPr lvl="2" algn="l">
              <a:lnSpc>
                <a:spcPct val="100000"/>
              </a:lnSpc>
              <a:spcBef>
                <a:spcPts val="360"/>
              </a:spcBef>
              <a:spcAft>
                <a:spcPts val="0"/>
              </a:spcAft>
              <a:buClr>
                <a:schemeClr val="dk1"/>
              </a:buClr>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74" name="Google Shape;74;p1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82" name="Google Shape;8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8" name="Google Shape;8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4" name="Google Shape;9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9_Title, Text and Chart">
  <p:cSld name="19_Title, Text and Char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1350"/>
              <a:buFont typeface="Arial"/>
              <a:buNone/>
              <a:defRPr sz="135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t" anchorCtr="0">
            <a:noAutofit/>
          </a:bodyPr>
          <a:lstStyle>
            <a:lvl1pPr marL="457200" lvl="0" indent="-328612" algn="l">
              <a:lnSpc>
                <a:spcPct val="100000"/>
              </a:lnSpc>
              <a:spcBef>
                <a:spcPts val="315"/>
              </a:spcBef>
              <a:spcAft>
                <a:spcPts val="0"/>
              </a:spcAft>
              <a:buClr>
                <a:schemeClr val="dk1"/>
              </a:buClr>
              <a:buSzPts val="1575"/>
              <a:buFont typeface="Arial"/>
              <a:buChar char="•"/>
              <a:defRPr sz="1575">
                <a:solidFill>
                  <a:schemeClr val="dk1"/>
                </a:solidFill>
                <a:latin typeface="Arial"/>
                <a:ea typeface="Arial"/>
                <a:cs typeface="Arial"/>
                <a:sym typeface="Arial"/>
              </a:defRPr>
            </a:lvl1pPr>
            <a:lvl2pPr marL="914400" lvl="1" indent="-314325" algn="l">
              <a:lnSpc>
                <a:spcPct val="100000"/>
              </a:lnSpc>
              <a:spcBef>
                <a:spcPts val="270"/>
              </a:spcBef>
              <a:spcAft>
                <a:spcPts val="0"/>
              </a:spcAft>
              <a:buClr>
                <a:schemeClr val="dk1"/>
              </a:buClr>
              <a:buSzPts val="1350"/>
              <a:buFont typeface="Arial"/>
              <a:buChar char="•"/>
              <a:defRPr sz="1350">
                <a:solidFill>
                  <a:schemeClr val="dk1"/>
                </a:solidFill>
                <a:latin typeface="Arial"/>
                <a:ea typeface="Arial"/>
                <a:cs typeface="Arial"/>
                <a:sym typeface="Arial"/>
              </a:defRPr>
            </a:lvl2pPr>
            <a:lvl3pPr marL="1371600" lvl="2" indent="-300037" algn="l">
              <a:lnSpc>
                <a:spcPct val="100000"/>
              </a:lnSpc>
              <a:spcBef>
                <a:spcPts val="225"/>
              </a:spcBef>
              <a:spcAft>
                <a:spcPts val="0"/>
              </a:spcAft>
              <a:buClr>
                <a:schemeClr val="dk1"/>
              </a:buClr>
              <a:buSzPts val="1125"/>
              <a:buFont typeface="Arial"/>
              <a:buChar char="•"/>
              <a:defRPr sz="1125">
                <a:solidFill>
                  <a:schemeClr val="dk1"/>
                </a:solidFill>
                <a:latin typeface="Arial"/>
                <a:ea typeface="Arial"/>
                <a:cs typeface="Arial"/>
                <a:sym typeface="Arial"/>
              </a:defRPr>
            </a:lvl3pPr>
            <a:lvl4pPr marL="1828800" lvl="3" indent="-292925" algn="l">
              <a:lnSpc>
                <a:spcPct val="100000"/>
              </a:lnSpc>
              <a:spcBef>
                <a:spcPts val="203"/>
              </a:spcBef>
              <a:spcAft>
                <a:spcPts val="0"/>
              </a:spcAft>
              <a:buClr>
                <a:schemeClr val="dk1"/>
              </a:buClr>
              <a:buSzPts val="1013"/>
              <a:buFont typeface="Arial"/>
              <a:buChar char="•"/>
              <a:defRPr sz="1013">
                <a:solidFill>
                  <a:schemeClr val="dk1"/>
                </a:solidFill>
                <a:latin typeface="Arial"/>
                <a:ea typeface="Arial"/>
                <a:cs typeface="Arial"/>
                <a:sym typeface="Arial"/>
              </a:defRPr>
            </a:lvl4pPr>
            <a:lvl5pPr marL="2286000" lvl="4" indent="-292925" algn="l">
              <a:lnSpc>
                <a:spcPct val="100000"/>
              </a:lnSpc>
              <a:spcBef>
                <a:spcPts val="203"/>
              </a:spcBef>
              <a:spcAft>
                <a:spcPts val="0"/>
              </a:spcAft>
              <a:buClr>
                <a:schemeClr val="dk1"/>
              </a:buClr>
              <a:buSzPts val="1013"/>
              <a:buFont typeface="Arial"/>
              <a:buChar char="•"/>
              <a:defRPr sz="1013">
                <a:solidFill>
                  <a:schemeClr val="dk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3"/>
          <p:cNvSpPr/>
          <p:nvPr/>
        </p:nvSpPr>
        <p:spPr>
          <a:xfrm>
            <a:off x="0" y="6477000"/>
            <a:ext cx="9144000" cy="381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24" name="Google Shape;24;p3"/>
          <p:cNvSpPr/>
          <p:nvPr/>
        </p:nvSpPr>
        <p:spPr>
          <a:xfrm>
            <a:off x="0" y="0"/>
            <a:ext cx="7391400" cy="762000"/>
          </a:xfrm>
          <a:prstGeom prst="rect">
            <a:avLst/>
          </a:prstGeom>
          <a:solidFill>
            <a:srgbClr val="249C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r>
              <a:rPr lang="en-US" sz="1013"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5" name="Google Shape;25;p3"/>
          <p:cNvSpPr txBox="1"/>
          <p:nvPr/>
        </p:nvSpPr>
        <p:spPr>
          <a:xfrm>
            <a:off x="8331201" y="6492881"/>
            <a:ext cx="660400"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dk1"/>
                </a:solidFill>
                <a:latin typeface="Arial"/>
                <a:ea typeface="Arial"/>
                <a:cs typeface="Arial"/>
                <a:sym typeface="Arial"/>
              </a:rPr>
              <a:t>‹#›</a:t>
            </a:fld>
            <a:endParaRPr sz="1013" b="0" i="0" u="none" strike="noStrike" cap="none">
              <a:solidFill>
                <a:srgbClr val="013D21"/>
              </a:solidFill>
              <a:latin typeface="Arial"/>
              <a:ea typeface="Arial"/>
              <a:cs typeface="Arial"/>
              <a:sym typeface="Arial"/>
            </a:endParaRPr>
          </a:p>
        </p:txBody>
      </p:sp>
      <p:sp>
        <p:nvSpPr>
          <p:cNvPr id="26" name="Google Shape;26;p3"/>
          <p:cNvSpPr txBox="1"/>
          <p:nvPr/>
        </p:nvSpPr>
        <p:spPr>
          <a:xfrm>
            <a:off x="1" y="6488116"/>
            <a:ext cx="8331200" cy="2308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Making Clean Local Energy Accessible Now</a:t>
            </a:r>
            <a:endParaRPr sz="1400" b="0" i="0" u="none" strike="noStrike" cap="none">
              <a:solidFill>
                <a:srgbClr val="000000"/>
              </a:solidFill>
              <a:latin typeface="Arial"/>
              <a:ea typeface="Arial"/>
              <a:cs typeface="Arial"/>
              <a:sym typeface="Arial"/>
            </a:endParaRPr>
          </a:p>
        </p:txBody>
      </p:sp>
      <p:pic>
        <p:nvPicPr>
          <p:cNvPr id="27" name="Google Shape;27;p3"/>
          <p:cNvPicPr preferRelativeResize="0"/>
          <p:nvPr/>
        </p:nvPicPr>
        <p:blipFill rotWithShape="1">
          <a:blip r:embed="rId2">
            <a:alphaModFix/>
          </a:blip>
          <a:srcRect/>
          <a:stretch/>
        </p:blipFill>
        <p:spPr>
          <a:xfrm>
            <a:off x="7513624" y="88494"/>
            <a:ext cx="1477976" cy="62009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8"/>
        <p:cNvGrpSpPr/>
        <p:nvPr/>
      </p:nvGrpSpPr>
      <p:grpSpPr>
        <a:xfrm>
          <a:off x="0" y="0"/>
          <a:ext cx="0" cy="0"/>
          <a:chOff x="0" y="0"/>
          <a:chExt cx="0" cy="0"/>
        </a:xfrm>
      </p:grpSpPr>
      <p:sp>
        <p:nvSpPr>
          <p:cNvPr id="29" name="Google Shape;29;p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1" name="Google Shape;31;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43" name="Google Shape;43;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9" name="Google Shape;49;p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6" name="Google Shape;56;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7" name="Google Shape;57;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8" name="Google Shape;58;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9" name="Google Shape;59;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arget="../media/image12.png" Type="http://schemas.openxmlformats.org/officeDocument/2006/relationships/image"/><Relationship Id="rId7" Target="../media/image16.png" Type="http://schemas.openxmlformats.org/officeDocument/2006/relationships/image"/><Relationship Id="rId2" Target="../notesSlides/notesSlide10.xml" Type="http://schemas.openxmlformats.org/officeDocument/2006/relationships/notesSlide"/><Relationship Id="rId1" Target="../slideLayouts/slideLayout2.xml" Type="http://schemas.openxmlformats.org/officeDocument/2006/relationships/slideLayout"/><Relationship Id="rId6" Target="../media/image15.png" Type="http://schemas.openxmlformats.org/officeDocument/2006/relationships/image"/><Relationship Id="rId5" Target="../media/image14.jpeg" Type="http://schemas.openxmlformats.org/officeDocument/2006/relationships/image"/><Relationship Id="rId4" Target="../media/image13.png" Type="http://schemas.openxmlformats.org/officeDocument/2006/relationships/image"/></Relationships>
</file>

<file path=ppt/slides/_rels/slide11.xml.rels><?xml version="1.0" encoding="UTF-8" standalone="yes" ?><Relationships xmlns="http://schemas.openxmlformats.org/package/2006/relationships"><Relationship Id="rId3" Target="../media/image17.jpeg" Type="http://schemas.openxmlformats.org/officeDocument/2006/relationships/image"/><Relationship Id="rId2" Target="../notesSlides/notesSlide11.xml" Type="http://schemas.openxmlformats.org/officeDocument/2006/relationships/notesSlide"/><Relationship Id="rId1" Target="../slideLayouts/slideLayout2.xml" Type="http://schemas.openxmlformats.org/officeDocument/2006/relationships/slideLayout"/></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arget="../media/image30.png" Type="http://schemas.openxmlformats.org/officeDocument/2006/relationships/image"/><Relationship Id="rId13" Target="../media/image35.png" Type="http://schemas.openxmlformats.org/officeDocument/2006/relationships/image"/><Relationship Id="rId3" Target="../media/image25.png" Type="http://schemas.openxmlformats.org/officeDocument/2006/relationships/image"/><Relationship Id="rId7" Target="../media/image29.png" Type="http://schemas.openxmlformats.org/officeDocument/2006/relationships/image"/><Relationship Id="rId12" Target="../media/image34.png" Type="http://schemas.openxmlformats.org/officeDocument/2006/relationships/image"/><Relationship Id="rId2" Target="../notesSlides/notesSlide13.xml" Type="http://schemas.openxmlformats.org/officeDocument/2006/relationships/notesSlide"/><Relationship Id="rId1" Target="../slideLayouts/slideLayout2.xml" Type="http://schemas.openxmlformats.org/officeDocument/2006/relationships/slideLayout"/><Relationship Id="rId6" Target="../media/image28.jpeg" Type="http://schemas.openxmlformats.org/officeDocument/2006/relationships/image"/><Relationship Id="rId11" Target="../media/image33.png" Type="http://schemas.openxmlformats.org/officeDocument/2006/relationships/image"/><Relationship Id="rId5" Target="../media/image27.png" Type="http://schemas.openxmlformats.org/officeDocument/2006/relationships/image"/><Relationship Id="rId10" Target="../media/image32.png" Type="http://schemas.openxmlformats.org/officeDocument/2006/relationships/image"/><Relationship Id="rId4" Target="../media/image26.png" Type="http://schemas.openxmlformats.org/officeDocument/2006/relationships/image"/><Relationship Id="rId9" Target="../media/image31.png" Type="http://schemas.openxmlformats.org/officeDocument/2006/relationships/image"/><Relationship Id="rId14" Target="../media/image36.png" Type="http://schemas.openxmlformats.org/officeDocument/2006/relationships/image"/></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16.xml.rels><?xml version="1.0" encoding="UTF-8" standalone="yes" ?><Relationships xmlns="http://schemas.openxmlformats.org/package/2006/relationships"><Relationship Id="rId3" Target="../media/image40.jpeg" Type="http://schemas.openxmlformats.org/officeDocument/2006/relationships/image"/><Relationship Id="rId2" Target="../notesSlides/notesSlide16.xml" Type="http://schemas.openxmlformats.org/officeDocument/2006/relationships/notesSlide"/><Relationship Id="rId1" Target="../slideLayouts/slideLayout2.xml" Type="http://schemas.openxmlformats.org/officeDocument/2006/relationships/slideLayout"/></Relationships>
</file>

<file path=ppt/slides/_rels/slide17.xml.rels><?xml version="1.0" encoding="UTF-8" standalone="yes" ?><Relationships xmlns="http://schemas.openxmlformats.org/package/2006/relationships"><Relationship Id="rId3" Target="../media/image40.jpeg" Type="http://schemas.openxmlformats.org/officeDocument/2006/relationships/image"/><Relationship Id="rId2" Target="../notesSlides/notesSlide17.xml" Type="http://schemas.openxmlformats.org/officeDocument/2006/relationships/notesSlide"/><Relationship Id="rId1" Target="../slideLayouts/slideLayout2.xml" Type="http://schemas.openxmlformats.org/officeDocument/2006/relationships/slideLayout"/><Relationship Id="rId5" Target="../media/image42.png" Type="http://schemas.openxmlformats.org/officeDocument/2006/relationships/image"/><Relationship Id="rId4" Target="../media/image41.png" Type="http://schemas.openxmlformats.org/officeDocument/2006/relationships/image"/></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arget="../media/image44.png" Type="http://schemas.openxmlformats.org/officeDocument/2006/relationships/image"/><Relationship Id="rId2" Target="../notesSlides/notesSlide19.xml" Type="http://schemas.openxmlformats.org/officeDocument/2006/relationships/notesSlide"/><Relationship Id="rId1" Target="../slideLayouts/slideLayout2.xml" Type="http://schemas.openxmlformats.org/officeDocument/2006/relationships/slideLayout"/><Relationship Id="rId4" Target="../media/image45.jpeg" Type="http://schemas.openxmlformats.org/officeDocument/2006/relationships/image"/></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arget="../media/image47.jpeg" Type="http://schemas.openxmlformats.org/officeDocument/2006/relationships/image"/><Relationship Id="rId2" Target="../notesSlides/notesSlide22.xml" Type="http://schemas.openxmlformats.org/officeDocument/2006/relationships/notesSlide"/><Relationship Id="rId1" Target="../slideLayouts/slideLayout2.xml" Type="http://schemas.openxmlformats.org/officeDocument/2006/relationships/slideLayout"/></Relationships>
</file>

<file path=ppt/slides/_rels/slide23.xml.rels><?xml version="1.0" encoding="UTF-8" standalone="yes" ?><Relationships xmlns="http://schemas.openxmlformats.org/package/2006/relationships"><Relationship Id="rId3" Target="../media/image48.jpeg" Type="http://schemas.openxmlformats.org/officeDocument/2006/relationships/image"/><Relationship Id="rId2" Target="../notesSlides/notesSlide23.xml" Type="http://schemas.openxmlformats.org/officeDocument/2006/relationships/notesSlide"/><Relationship Id="rId1" Target="../slideLayouts/slideLayout2.xml" Type="http://schemas.openxmlformats.org/officeDocument/2006/relationships/slideLayout"/></Relationships>
</file>

<file path=ppt/slides/_rels/slide2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hyperlink" Target="https://dms.puc.hawaii.gov/dms/dockets?action=details&amp;docketNumber=2018-0163"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arget="../media/image51.jpeg" Type="http://schemas.openxmlformats.org/officeDocument/2006/relationships/image"/><Relationship Id="rId2" Target="../notesSlides/notesSlide24.xml" Type="http://schemas.openxmlformats.org/officeDocument/2006/relationships/notesSlide"/><Relationship Id="rId1" Target="../slideLayouts/slideLayout2.xml" Type="http://schemas.openxmlformats.org/officeDocument/2006/relationships/slideLayout"/></Relationships>
</file>

<file path=ppt/slides/_rels/slide27.xml.rels><?xml version="1.0" encoding="UTF-8" standalone="yes" ?><Relationships xmlns="http://schemas.openxmlformats.org/package/2006/relationships"><Relationship Id="rId3" Target="https://clean-coalition.org/disaster-resilience/" TargetMode="External" Type="http://schemas.openxmlformats.org/officeDocument/2006/relationships/hyperlink"/><Relationship Id="rId2" Target="../notesSlides/notesSlide25.xml" Type="http://schemas.openxmlformats.org/officeDocument/2006/relationships/notesSlide"/><Relationship Id="rId1" Target="../slideLayouts/slideLayout2.xml" Type="http://schemas.openxmlformats.org/officeDocument/2006/relationships/slideLayout"/><Relationship Id="rId4" Target="../media/image52.jpeg" Type="http://schemas.openxmlformats.org/officeDocument/2006/relationships/image"/></Relationships>
</file>

<file path=ppt/slides/_rels/slide2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arget="../media/image54.jpeg" Type="http://schemas.openxmlformats.org/officeDocument/2006/relationships/image"/><Relationship Id="rId2" Target="../notesSlides/notesSlide26.xml" Type="http://schemas.openxmlformats.org/officeDocument/2006/relationships/notesSlide"/><Relationship Id="rId1" Target="../slideLayouts/slideLayout2.xml" Type="http://schemas.openxmlformats.org/officeDocument/2006/relationships/slideLayout"/></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arget="../media/image54.jpeg" Type="http://schemas.openxmlformats.org/officeDocument/2006/relationships/image"/><Relationship Id="rId1" Target="../slideLayouts/slideLayout2.xml" Type="http://schemas.openxmlformats.org/officeDocument/2006/relationships/slideLayout"/></Relationships>
</file>

<file path=ppt/slides/_rels/slide31.xml.rels><?xml version="1.0" encoding="UTF-8" standalone="yes" ?><Relationships xmlns="http://schemas.openxmlformats.org/package/2006/relationships"><Relationship Id="rId2" Target="../media/image55.jpeg" Type="http://schemas.openxmlformats.org/officeDocument/2006/relationships/image"/><Relationship Id="rId1" Target="../slideLayouts/slideLayout2.xml" Type="http://schemas.openxmlformats.org/officeDocument/2006/relationships/slideLayout"/></Relationships>
</file>

<file path=ppt/slides/_rels/slide32.xml.rels><?xml version="1.0" encoding="UTF-8" standalone="yes" ?><Relationships xmlns="http://schemas.openxmlformats.org/package/2006/relationships"><Relationship Id="rId3" Target="https://clean-coalition.org/feed-in-tariffs/" TargetMode="External" Type="http://schemas.openxmlformats.org/officeDocument/2006/relationships/hyperlink"/><Relationship Id="rId2" Target="../notesSlides/notesSlide27.xml" Type="http://schemas.openxmlformats.org/officeDocument/2006/relationships/notesSlide"/><Relationship Id="rId1" Target="../slideLayouts/slideLayout2.xml" Type="http://schemas.openxmlformats.org/officeDocument/2006/relationships/slideLayout"/><Relationship Id="rId6" Target="../media/image56.jpeg" Type="http://schemas.openxmlformats.org/officeDocument/2006/relationships/image"/><Relationship Id="rId5" Target="https://clean-coalition.org/feed-in-tariffs/dispatchability-adders/" TargetMode="External" Type="http://schemas.openxmlformats.org/officeDocument/2006/relationships/hyperlink"/><Relationship Id="rId4" Target="https://clean-coalition.org/feed-in-tariffs/market-responsive-pricing/" TargetMode="External" Type="http://schemas.openxmlformats.org/officeDocument/2006/relationships/hyperlink"/></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 Id="rId9" Type="http://schemas.openxmlformats.org/officeDocument/2006/relationships/image" Target="../media/image63.jpeg"/></Relationships>
</file>

<file path=ppt/slides/_rels/slide35.xml.rels><?xml version="1.0" encoding="UTF-8" standalone="yes"?>
<Relationships xmlns="http://schemas.openxmlformats.org/package/2006/relationships"><Relationship Id="rId3" Type="http://schemas.openxmlformats.org/officeDocument/2006/relationships/hyperlink" Target="https://clean-coalition.org/policy/wdg-interconnection/wdg-interconnection-pilot/" TargetMode="External"/><Relationship Id="rId2" Type="http://schemas.openxmlformats.org/officeDocument/2006/relationships/hyperlink" Target="https://clean-coalition.org/wholesale-distributed-generation/" TargetMode="External"/><Relationship Id="rId1" Type="http://schemas.openxmlformats.org/officeDocument/2006/relationships/slideLayout" Target="../slideLayouts/slideLayout2.xml"/><Relationship Id="rId4" Type="http://schemas.openxmlformats.org/officeDocument/2006/relationships/image" Target="../media/image64.jpg"/></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webp"/></Relationships>
</file>

<file path=ppt/slides/_rels/slide4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arget="../media/image74.jpeg" Type="http://schemas.openxmlformats.org/officeDocument/2006/relationships/image"/><Relationship Id="rId2" Target="../media/image73.png" Type="http://schemas.openxmlformats.org/officeDocument/2006/relationships/image"/><Relationship Id="rId1" Target="../slideLayouts/slideLayout2.xml" Type="http://schemas.openxmlformats.org/officeDocument/2006/relationships/slideLayout"/></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arget="../media/image10.jpeg" Type="http://schemas.openxmlformats.org/officeDocument/2006/relationships/image"/><Relationship Id="rId2" Target="../notesSlides/notesSlide8.xml" Type="http://schemas.openxmlformats.org/officeDocument/2006/relationships/notesSlide"/><Relationship Id="rId1" Target="../slideLayouts/slideLayout2.xml" Type="http://schemas.openxmlformats.org/officeDocument/2006/relationships/slideLayout"/></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5" descr="Clean Coalition Logo_no tagline_updated yellow.eps"/>
          <p:cNvPicPr preferRelativeResize="0"/>
          <p:nvPr/>
        </p:nvPicPr>
        <p:blipFill rotWithShape="1">
          <a:blip r:embed="rId3">
            <a:alphaModFix/>
          </a:blip>
          <a:srcRect/>
          <a:stretch/>
        </p:blipFill>
        <p:spPr>
          <a:xfrm>
            <a:off x="1767317" y="279054"/>
            <a:ext cx="5708650" cy="850900"/>
          </a:xfrm>
          <a:prstGeom prst="rect">
            <a:avLst/>
          </a:prstGeom>
          <a:noFill/>
          <a:ln>
            <a:noFill/>
          </a:ln>
        </p:spPr>
      </p:pic>
      <p:sp>
        <p:nvSpPr>
          <p:cNvPr id="103" name="Google Shape;103;p15"/>
          <p:cNvSpPr/>
          <p:nvPr/>
        </p:nvSpPr>
        <p:spPr>
          <a:xfrm>
            <a:off x="882222" y="4918677"/>
            <a:ext cx="2436813" cy="1237573"/>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FFFFFF"/>
                </a:solidFill>
                <a:latin typeface="Arial"/>
                <a:ea typeface="Arial"/>
                <a:cs typeface="Arial"/>
                <a:sym typeface="Arial"/>
              </a:rPr>
              <a:t>Steve Thrall</a:t>
            </a:r>
            <a:endParaRPr dirty="0"/>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FFFFFF"/>
                </a:solidFill>
                <a:latin typeface="Arial"/>
                <a:ea typeface="Arial"/>
                <a:cs typeface="Arial"/>
                <a:sym typeface="Arial"/>
              </a:rPr>
              <a:t>Director of Development (NA)</a:t>
            </a:r>
          </a:p>
          <a:p>
            <a:pPr marL="0" marR="0" lvl="0" indent="0" algn="ctr" rtl="0">
              <a:lnSpc>
                <a:spcPct val="100000"/>
              </a:lnSpc>
              <a:spcBef>
                <a:spcPts val="0"/>
              </a:spcBef>
              <a:spcAft>
                <a:spcPts val="0"/>
              </a:spcAft>
              <a:buClr>
                <a:srgbClr val="000000"/>
              </a:buClr>
              <a:buSzPts val="1400"/>
              <a:buFont typeface="Arial"/>
              <a:buNone/>
            </a:pPr>
            <a:r>
              <a:rPr lang="en-US" dirty="0">
                <a:solidFill>
                  <a:srgbClr val="FFFFFF"/>
                </a:solidFill>
              </a:rPr>
              <a:t>Planet Ark Power</a:t>
            </a:r>
            <a:endParaRPr sz="1400" b="0" i="0" u="none" strike="noStrike" cap="none" dirty="0">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lt1"/>
                </a:solidFill>
                <a:latin typeface="Arial"/>
                <a:ea typeface="Arial"/>
                <a:cs typeface="Arial"/>
                <a:sym typeface="Arial"/>
              </a:rPr>
              <a:t>780-499-1264</a:t>
            </a:r>
            <a:r>
              <a:rPr lang="en-US" sz="1400" b="0" i="0" u="none" strike="noStrike" cap="none" dirty="0">
                <a:solidFill>
                  <a:srgbClr val="FFFFFF"/>
                </a:solidFill>
                <a:latin typeface="Arial"/>
                <a:ea typeface="Arial"/>
                <a:cs typeface="Arial"/>
                <a:sym typeface="Arial"/>
              </a:rPr>
              <a:t> mobile</a:t>
            </a:r>
            <a:endParaRPr dirty="0"/>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err="1">
                <a:solidFill>
                  <a:srgbClr val="FFFFFF"/>
                </a:solidFill>
                <a:latin typeface="Arial"/>
                <a:ea typeface="Arial"/>
                <a:cs typeface="Arial"/>
                <a:sym typeface="Arial"/>
              </a:rPr>
              <a:t>steve@planetarkpower.com</a:t>
            </a:r>
            <a:endParaRPr sz="1400" b="0" i="0" u="none" strike="noStrike" cap="none" dirty="0">
              <a:solidFill>
                <a:srgbClr val="FFFFFF"/>
              </a:solidFill>
              <a:latin typeface="Arial"/>
              <a:ea typeface="Arial"/>
              <a:cs typeface="Arial"/>
              <a:sym typeface="Arial"/>
            </a:endParaRPr>
          </a:p>
        </p:txBody>
      </p:sp>
      <p:sp>
        <p:nvSpPr>
          <p:cNvPr id="104" name="Google Shape;104;p15"/>
          <p:cNvSpPr txBox="1"/>
          <p:nvPr/>
        </p:nvSpPr>
        <p:spPr>
          <a:xfrm>
            <a:off x="7573128" y="6480725"/>
            <a:ext cx="1218603" cy="5539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12 May 2020</a:t>
            </a:r>
            <a:endParaRPr/>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p:txBody>
      </p:sp>
      <p:sp>
        <p:nvSpPr>
          <p:cNvPr id="105" name="Google Shape;105;p15"/>
          <p:cNvSpPr/>
          <p:nvPr/>
        </p:nvSpPr>
        <p:spPr>
          <a:xfrm>
            <a:off x="5824965" y="4918677"/>
            <a:ext cx="2436813" cy="1237573"/>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FFFFFF"/>
                </a:solidFill>
                <a:latin typeface="Arial"/>
                <a:ea typeface="Arial"/>
                <a:cs typeface="Arial"/>
                <a:sym typeface="Arial"/>
              </a:rPr>
              <a:t>Ben Schwartz</a:t>
            </a:r>
            <a:endParaRPr dirty="0"/>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FFFFFF"/>
                </a:solidFill>
                <a:latin typeface="Arial"/>
                <a:ea typeface="Arial"/>
                <a:cs typeface="Arial"/>
                <a:sym typeface="Arial"/>
              </a:rPr>
              <a:t>Policy Associate</a:t>
            </a:r>
          </a:p>
          <a:p>
            <a:pPr marL="0" marR="0" lvl="0" indent="0" algn="ctr" rtl="0">
              <a:lnSpc>
                <a:spcPct val="100000"/>
              </a:lnSpc>
              <a:spcBef>
                <a:spcPts val="0"/>
              </a:spcBef>
              <a:spcAft>
                <a:spcPts val="0"/>
              </a:spcAft>
              <a:buClr>
                <a:srgbClr val="000000"/>
              </a:buClr>
              <a:buSzPts val="1400"/>
              <a:buFont typeface="Arial"/>
              <a:buNone/>
            </a:pPr>
            <a:r>
              <a:rPr lang="en-US" dirty="0">
                <a:solidFill>
                  <a:srgbClr val="FFFFFF"/>
                </a:solidFill>
              </a:rPr>
              <a:t>Clean Coalition</a:t>
            </a:r>
            <a:endParaRPr sz="1400" b="0" i="0" u="none" strike="noStrike" cap="none" dirty="0">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lt1"/>
                </a:solidFill>
                <a:latin typeface="Arial"/>
                <a:ea typeface="Arial"/>
                <a:cs typeface="Arial"/>
                <a:sym typeface="Arial"/>
              </a:rPr>
              <a:t>626-232-7573</a:t>
            </a:r>
            <a:r>
              <a:rPr lang="en-US" sz="1400" b="0" i="0" u="none" strike="noStrike" cap="none" dirty="0">
                <a:solidFill>
                  <a:srgbClr val="FFFFFF"/>
                </a:solidFill>
                <a:latin typeface="Arial"/>
                <a:ea typeface="Arial"/>
                <a:cs typeface="Arial"/>
                <a:sym typeface="Arial"/>
              </a:rPr>
              <a:t> mobile</a:t>
            </a:r>
            <a:endParaRPr dirty="0"/>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err="1">
                <a:solidFill>
                  <a:srgbClr val="FFFFFF"/>
                </a:solidFill>
                <a:latin typeface="Arial"/>
                <a:ea typeface="Arial"/>
                <a:cs typeface="Arial"/>
                <a:sym typeface="Arial"/>
              </a:rPr>
              <a:t>ben@clean-coalition.org</a:t>
            </a:r>
            <a:endParaRPr sz="1400" b="0" i="0" u="none" strike="noStrike" cap="none" dirty="0">
              <a:solidFill>
                <a:srgbClr val="FFFFFF"/>
              </a:solidFill>
              <a:latin typeface="Arial"/>
              <a:ea typeface="Arial"/>
              <a:cs typeface="Arial"/>
              <a:sym typeface="Arial"/>
            </a:endParaRPr>
          </a:p>
        </p:txBody>
      </p:sp>
      <p:sp>
        <p:nvSpPr>
          <p:cNvPr id="106" name="Google Shape;106;p15"/>
          <p:cNvSpPr txBox="1"/>
          <p:nvPr/>
        </p:nvSpPr>
        <p:spPr>
          <a:xfrm>
            <a:off x="-74238" y="1539427"/>
            <a:ext cx="9292473" cy="5847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200" b="0" i="0" u="none" strike="noStrike" cap="none" dirty="0">
                <a:solidFill>
                  <a:srgbClr val="000000"/>
                </a:solidFill>
                <a:latin typeface="Arial"/>
                <a:ea typeface="Arial"/>
                <a:cs typeface="Arial"/>
                <a:sym typeface="Arial"/>
              </a:rPr>
              <a:t>Grid saturation lessons from Australia and Hawaii</a:t>
            </a:r>
            <a:endParaRPr dirty="0"/>
          </a:p>
        </p:txBody>
      </p:sp>
      <p:pic>
        <p:nvPicPr>
          <p:cNvPr id="107" name="Google Shape;107;p15"/>
          <p:cNvPicPr preferRelativeResize="0"/>
          <p:nvPr/>
        </p:nvPicPr>
        <p:blipFill rotWithShape="1">
          <a:blip r:embed="rId4">
            <a:alphaModFix/>
          </a:blip>
          <a:srcRect/>
          <a:stretch/>
        </p:blipFill>
        <p:spPr>
          <a:xfrm>
            <a:off x="1" y="2374317"/>
            <a:ext cx="9143999" cy="2066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4"/>
          <p:cNvSpPr txBox="1">
            <a:spLocks noGrp="1"/>
          </p:cNvSpPr>
          <p:nvPr>
            <p:ph type="title" idx="4294967295"/>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400"/>
              <a:buNone/>
            </a:pPr>
            <a:r>
              <a:rPr lang="en-US" sz="2400" b="1" dirty="0">
                <a:solidFill>
                  <a:schemeClr val="lt1"/>
                </a:solidFill>
                <a:latin typeface="Arial"/>
                <a:ea typeface="Arial"/>
                <a:cs typeface="Arial"/>
                <a:sym typeface="Arial"/>
              </a:rPr>
              <a:t>eleXsys</a:t>
            </a:r>
            <a:r>
              <a:rPr lang="en-US" sz="2400" b="1" baseline="30000" dirty="0">
                <a:solidFill>
                  <a:schemeClr val="lt1"/>
                </a:solidFill>
                <a:latin typeface="Arial"/>
                <a:ea typeface="Arial"/>
                <a:cs typeface="Arial"/>
                <a:sym typeface="Arial"/>
              </a:rPr>
              <a:t>®</a:t>
            </a:r>
            <a:endParaRPr sz="2400" dirty="0"/>
          </a:p>
        </p:txBody>
      </p:sp>
      <p:sp>
        <p:nvSpPr>
          <p:cNvPr id="179" name="Google Shape;179;p24"/>
          <p:cNvSpPr txBox="1"/>
          <p:nvPr/>
        </p:nvSpPr>
        <p:spPr>
          <a:xfrm>
            <a:off x="2168510" y="2493097"/>
            <a:ext cx="159133" cy="30588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180" name="Google Shape;180;p24"/>
          <p:cNvSpPr txBox="1"/>
          <p:nvPr/>
        </p:nvSpPr>
        <p:spPr>
          <a:xfrm>
            <a:off x="825623" y="922722"/>
            <a:ext cx="7492753" cy="101566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This award-winning technology platform manages stability and resilience of distributed generation and unlocks the full potential of electricity networks to integrated distributed solar+storage</a:t>
            </a:r>
            <a:endParaRPr dirty="0"/>
          </a:p>
        </p:txBody>
      </p:sp>
      <p:pic>
        <p:nvPicPr>
          <p:cNvPr id="181" name="Google Shape;181;p24"/>
          <p:cNvPicPr preferRelativeResize="0"/>
          <p:nvPr/>
        </p:nvPicPr>
        <p:blipFill rotWithShape="1">
          <a:blip r:embed="rId3">
            <a:alphaModFix/>
          </a:blip>
          <a:srcRect/>
          <a:stretch/>
        </p:blipFill>
        <p:spPr>
          <a:xfrm>
            <a:off x="4865228" y="1945702"/>
            <a:ext cx="2565382" cy="1700898"/>
          </a:xfrm>
          <a:prstGeom prst="rect">
            <a:avLst/>
          </a:prstGeom>
          <a:noFill/>
          <a:ln>
            <a:noFill/>
          </a:ln>
        </p:spPr>
      </p:pic>
      <p:pic>
        <p:nvPicPr>
          <p:cNvPr id="182" name="Google Shape;182;p24"/>
          <p:cNvPicPr preferRelativeResize="0"/>
          <p:nvPr/>
        </p:nvPicPr>
        <p:blipFill rotWithShape="1">
          <a:blip r:embed="rId4">
            <a:alphaModFix/>
          </a:blip>
          <a:srcRect/>
          <a:stretch/>
        </p:blipFill>
        <p:spPr>
          <a:xfrm>
            <a:off x="1789482" y="2395657"/>
            <a:ext cx="2351367" cy="956711"/>
          </a:xfrm>
          <a:prstGeom prst="rect">
            <a:avLst/>
          </a:prstGeom>
          <a:noFill/>
          <a:ln>
            <a:noFill/>
          </a:ln>
        </p:spPr>
      </p:pic>
      <p:sp>
        <p:nvSpPr>
          <p:cNvPr id="183" name="Google Shape;183;p24"/>
          <p:cNvSpPr txBox="1"/>
          <p:nvPr/>
        </p:nvSpPr>
        <p:spPr>
          <a:xfrm>
            <a:off x="1142206" y="3623256"/>
            <a:ext cx="6859588" cy="5847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600" b="0" i="0" u="none" strike="noStrike" cap="none" dirty="0">
                <a:solidFill>
                  <a:srgbClr val="000000"/>
                </a:solidFill>
                <a:latin typeface="Arial"/>
                <a:ea typeface="Arial"/>
                <a:cs typeface="Arial"/>
                <a:sym typeface="Arial"/>
              </a:rPr>
              <a:t>Recognized as a global energy transition pioneer by the World Energy Council &amp; German Energy Agency</a:t>
            </a:r>
            <a:endParaRPr dirty="0"/>
          </a:p>
        </p:txBody>
      </p:sp>
      <p:pic>
        <p:nvPicPr>
          <p:cNvPr id="184" name="Google Shape;184;p24"/>
          <p:cNvPicPr preferRelativeResize="0"/>
          <p:nvPr/>
        </p:nvPicPr>
        <p:blipFill rotWithShape="1">
          <a:blip r:embed="rId5">
            <a:alphaModFix/>
          </a:blip>
          <a:srcRect t="2339" b="5185"/>
          <a:stretch/>
        </p:blipFill>
        <p:spPr>
          <a:xfrm>
            <a:off x="1008713" y="4208031"/>
            <a:ext cx="2989580" cy="2072640"/>
          </a:xfrm>
          <a:prstGeom prst="rect">
            <a:avLst/>
          </a:prstGeom>
          <a:noFill/>
          <a:ln>
            <a:noFill/>
          </a:ln>
        </p:spPr>
      </p:pic>
      <p:pic>
        <p:nvPicPr>
          <p:cNvPr id="185" name="Google Shape;185;p24"/>
          <p:cNvPicPr preferRelativeResize="0"/>
          <p:nvPr/>
        </p:nvPicPr>
        <p:blipFill rotWithShape="1">
          <a:blip r:embed="rId6">
            <a:alphaModFix/>
          </a:blip>
          <a:srcRect/>
          <a:stretch/>
        </p:blipFill>
        <p:spPr>
          <a:xfrm>
            <a:off x="4315702" y="4648226"/>
            <a:ext cx="1500209" cy="998424"/>
          </a:xfrm>
          <a:prstGeom prst="rect">
            <a:avLst/>
          </a:prstGeom>
          <a:noFill/>
          <a:ln>
            <a:noFill/>
          </a:ln>
        </p:spPr>
      </p:pic>
      <p:pic>
        <p:nvPicPr>
          <p:cNvPr id="186" name="Google Shape;186;p24" descr="A close up of a logo&#10;&#10;Description automatically generated"/>
          <p:cNvPicPr preferRelativeResize="0"/>
          <p:nvPr/>
        </p:nvPicPr>
        <p:blipFill rotWithShape="1">
          <a:blip r:embed="rId7">
            <a:alphaModFix/>
          </a:blip>
          <a:srcRect l="17264" t="28071" r="15284" b="24421"/>
          <a:stretch/>
        </p:blipFill>
        <p:spPr>
          <a:xfrm>
            <a:off x="6068017" y="4626285"/>
            <a:ext cx="2765262" cy="102036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5"/>
          <p:cNvSpPr txBox="1">
            <a:spLocks noGrp="1"/>
          </p:cNvSpPr>
          <p:nvPr>
            <p:ph type="title" idx="4294967295"/>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400"/>
              <a:buNone/>
            </a:pPr>
            <a:r>
              <a:rPr lang="en-US" sz="2400" b="1" dirty="0">
                <a:solidFill>
                  <a:schemeClr val="lt1"/>
                </a:solidFill>
                <a:latin typeface="Arial"/>
                <a:ea typeface="Arial"/>
                <a:cs typeface="Arial"/>
                <a:sym typeface="Arial"/>
              </a:rPr>
              <a:t>Australia — the global leader in rooftop solar</a:t>
            </a:r>
            <a:endParaRPr sz="2400" dirty="0"/>
          </a:p>
        </p:txBody>
      </p:sp>
      <p:sp>
        <p:nvSpPr>
          <p:cNvPr id="193" name="Google Shape;193;p25"/>
          <p:cNvSpPr txBox="1">
            <a:spLocks noGrp="1"/>
          </p:cNvSpPr>
          <p:nvPr>
            <p:ph type="title"/>
          </p:nvPr>
        </p:nvSpPr>
        <p:spPr>
          <a:xfrm>
            <a:off x="0" y="1035681"/>
            <a:ext cx="9144000" cy="110014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350"/>
              <a:buNone/>
            </a:pPr>
            <a:r>
              <a:rPr lang="en-US" sz="2400" dirty="0">
                <a:solidFill>
                  <a:srgbClr val="3F3F3F"/>
                </a:solidFill>
              </a:rPr>
              <a:t>Australia was the first place in the world to experience the problems caused by high saturations of rooftop solar</a:t>
            </a:r>
            <a:endParaRPr dirty="0"/>
          </a:p>
        </p:txBody>
      </p:sp>
      <p:pic>
        <p:nvPicPr>
          <p:cNvPr id="194" name="Google Shape;194;p25" descr="A close up of text on a white background&#10;&#10;Description automatically generated"/>
          <p:cNvPicPr preferRelativeResize="0"/>
          <p:nvPr/>
        </p:nvPicPr>
        <p:blipFill rotWithShape="1">
          <a:blip r:embed="rId3">
            <a:alphaModFix/>
          </a:blip>
          <a:srcRect/>
          <a:stretch/>
        </p:blipFill>
        <p:spPr>
          <a:xfrm>
            <a:off x="1" y="2249711"/>
            <a:ext cx="5424256" cy="4032415"/>
          </a:xfrm>
          <a:prstGeom prst="rect">
            <a:avLst/>
          </a:prstGeom>
          <a:noFill/>
          <a:ln>
            <a:noFill/>
          </a:ln>
        </p:spPr>
      </p:pic>
      <p:sp>
        <p:nvSpPr>
          <p:cNvPr id="195" name="Google Shape;195;p25"/>
          <p:cNvSpPr/>
          <p:nvPr/>
        </p:nvSpPr>
        <p:spPr>
          <a:xfrm>
            <a:off x="5424257" y="2249711"/>
            <a:ext cx="3622090" cy="4032415"/>
          </a:xfrm>
          <a:prstGeom prst="roundRect">
            <a:avLst>
              <a:gd name="adj" fmla="val 16667"/>
            </a:avLst>
          </a:prstGeom>
          <a:solidFill>
            <a:srgbClr val="D8D8D8"/>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1" i="0" u="none" strike="noStrike" cap="none" dirty="0">
                <a:solidFill>
                  <a:srgbClr val="008000"/>
                </a:solidFill>
                <a:latin typeface="Calibri"/>
                <a:ea typeface="Calibri"/>
                <a:cs typeface="Calibri"/>
                <a:sym typeface="Calibri"/>
              </a:rPr>
              <a:t>Australia is global #1 for residential rooftop solar penetration per capita</a:t>
            </a:r>
            <a:endParaRPr dirty="0"/>
          </a:p>
          <a:p>
            <a:pPr marL="0" marR="0" lvl="0" indent="0" algn="ctr" rtl="0">
              <a:lnSpc>
                <a:spcPct val="100000"/>
              </a:lnSpc>
              <a:spcBef>
                <a:spcPts val="0"/>
              </a:spcBef>
              <a:spcAft>
                <a:spcPts val="0"/>
              </a:spcAft>
              <a:buNone/>
            </a:pPr>
            <a:endParaRPr sz="2800" b="1" i="0" u="none" strike="noStrike" cap="none" dirty="0">
              <a:solidFill>
                <a:srgbClr val="00800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2000"/>
              <a:buFont typeface="Arial"/>
              <a:buChar char="•"/>
            </a:pPr>
            <a:r>
              <a:rPr lang="en-US" sz="2000" b="1" i="0" u="none" strike="noStrike" cap="none" dirty="0">
                <a:solidFill>
                  <a:srgbClr val="008000"/>
                </a:solidFill>
                <a:latin typeface="Calibri"/>
                <a:ea typeface="Calibri"/>
                <a:cs typeface="Calibri"/>
                <a:sym typeface="Calibri"/>
              </a:rPr>
              <a:t>2x more than Hawaii</a:t>
            </a:r>
            <a:endParaRPr dirty="0"/>
          </a:p>
          <a:p>
            <a:pPr marL="457200" marR="0" lvl="0" indent="-457200" algn="l" rtl="0">
              <a:lnSpc>
                <a:spcPct val="100000"/>
              </a:lnSpc>
              <a:spcBef>
                <a:spcPts val="0"/>
              </a:spcBef>
              <a:spcAft>
                <a:spcPts val="0"/>
              </a:spcAft>
              <a:buClr>
                <a:srgbClr val="000000"/>
              </a:buClr>
              <a:buSzPts val="2000"/>
              <a:buFont typeface="Arial"/>
              <a:buChar char="•"/>
            </a:pPr>
            <a:r>
              <a:rPr lang="en-US" sz="2000" b="1" i="0" u="none" strike="noStrike" cap="none" dirty="0">
                <a:solidFill>
                  <a:srgbClr val="008000"/>
                </a:solidFill>
                <a:latin typeface="Calibri"/>
                <a:ea typeface="Calibri"/>
                <a:cs typeface="Calibri"/>
                <a:sym typeface="Calibri"/>
              </a:rPr>
              <a:t>8x more than Germany</a:t>
            </a:r>
            <a:endParaRPr dirty="0"/>
          </a:p>
          <a:p>
            <a:pPr marL="457200" marR="0" lvl="0" indent="-457200" algn="l" rtl="0">
              <a:lnSpc>
                <a:spcPct val="100000"/>
              </a:lnSpc>
              <a:spcBef>
                <a:spcPts val="0"/>
              </a:spcBef>
              <a:spcAft>
                <a:spcPts val="0"/>
              </a:spcAft>
              <a:buClr>
                <a:srgbClr val="000000"/>
              </a:buClr>
              <a:buSzPts val="2000"/>
              <a:buFont typeface="Arial"/>
              <a:buChar char="•"/>
            </a:pPr>
            <a:r>
              <a:rPr lang="en-US" sz="2000" b="1" i="0" u="none" strike="noStrike" cap="none" dirty="0">
                <a:solidFill>
                  <a:srgbClr val="008000"/>
                </a:solidFill>
                <a:latin typeface="Calibri"/>
                <a:ea typeface="Calibri"/>
                <a:cs typeface="Calibri"/>
                <a:sym typeface="Calibri"/>
              </a:rPr>
              <a:t>10x more than California</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6"/>
          <p:cNvSpPr txBox="1">
            <a:spLocks noGrp="1"/>
          </p:cNvSpPr>
          <p:nvPr>
            <p:ph type="title" idx="4294967295"/>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400"/>
              <a:buNone/>
            </a:pPr>
            <a:r>
              <a:rPr lang="en-US" sz="2400" b="1" dirty="0">
                <a:solidFill>
                  <a:schemeClr val="lt1"/>
                </a:solidFill>
                <a:latin typeface="Arial"/>
                <a:ea typeface="Arial"/>
                <a:cs typeface="Arial"/>
                <a:sym typeface="Arial"/>
              </a:rPr>
              <a:t>The problem: Voltage instability from excess solar fed into the distribution grid</a:t>
            </a:r>
            <a:endParaRPr sz="2400" dirty="0"/>
          </a:p>
        </p:txBody>
      </p:sp>
      <p:sp>
        <p:nvSpPr>
          <p:cNvPr id="202" name="Google Shape;202;p26"/>
          <p:cNvSpPr/>
          <p:nvPr/>
        </p:nvSpPr>
        <p:spPr>
          <a:xfrm>
            <a:off x="192247" y="1686756"/>
            <a:ext cx="4077914" cy="2128999"/>
          </a:xfrm>
          <a:prstGeom prst="homePlate">
            <a:avLst>
              <a:gd name="adj" fmla="val 35168"/>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dirty="0">
                <a:solidFill>
                  <a:schemeClr val="lt1"/>
                </a:solidFill>
                <a:latin typeface="Arial"/>
                <a:ea typeface="Arial"/>
                <a:cs typeface="Arial"/>
                <a:sym typeface="Arial"/>
              </a:rPr>
              <a:t>Excess solar fed into the distribution grid causes voltage instability, so the grid imposes </a:t>
            </a:r>
            <a:r>
              <a:rPr lang="en-US" sz="2000" b="0" i="0" u="none" strike="noStrike" cap="none" dirty="0">
                <a:solidFill>
                  <a:srgbClr val="FF8021"/>
                </a:solidFill>
                <a:latin typeface="Arial"/>
                <a:ea typeface="Arial"/>
                <a:cs typeface="Arial"/>
                <a:sym typeface="Arial"/>
              </a:rPr>
              <a:t>solar curtailment </a:t>
            </a:r>
            <a:r>
              <a:rPr lang="en-US" sz="2000" b="0" i="0" u="none" strike="noStrike" cap="none" dirty="0">
                <a:solidFill>
                  <a:schemeClr val="lt1"/>
                </a:solidFill>
                <a:latin typeface="Arial"/>
                <a:ea typeface="Arial"/>
                <a:cs typeface="Arial"/>
                <a:sym typeface="Arial"/>
              </a:rPr>
              <a:t>restrictions or expensive </a:t>
            </a:r>
            <a:r>
              <a:rPr lang="en-US" sz="2000" b="0" i="0" u="none" strike="noStrike" cap="none" dirty="0">
                <a:solidFill>
                  <a:srgbClr val="FF8021"/>
                </a:solidFill>
                <a:latin typeface="Arial"/>
                <a:ea typeface="Arial"/>
                <a:cs typeface="Arial"/>
                <a:sym typeface="Arial"/>
              </a:rPr>
              <a:t>distribution grid upgrades</a:t>
            </a:r>
            <a:endParaRPr sz="2000" b="0" i="0" u="none" strike="noStrike" cap="none" dirty="0">
              <a:solidFill>
                <a:srgbClr val="FF8021"/>
              </a:solidFill>
              <a:latin typeface="Arial"/>
              <a:ea typeface="Arial"/>
              <a:cs typeface="Arial"/>
              <a:sym typeface="Arial"/>
            </a:endParaRPr>
          </a:p>
        </p:txBody>
      </p:sp>
      <p:pic>
        <p:nvPicPr>
          <p:cNvPr id="203" name="Google Shape;203;p26"/>
          <p:cNvPicPr preferRelativeResize="0"/>
          <p:nvPr/>
        </p:nvPicPr>
        <p:blipFill rotWithShape="1">
          <a:blip r:embed="rId3">
            <a:alphaModFix/>
          </a:blip>
          <a:srcRect/>
          <a:stretch/>
        </p:blipFill>
        <p:spPr>
          <a:xfrm>
            <a:off x="4435170" y="1578936"/>
            <a:ext cx="4586207" cy="2119083"/>
          </a:xfrm>
          <a:prstGeom prst="rect">
            <a:avLst/>
          </a:prstGeom>
          <a:noFill/>
          <a:ln>
            <a:noFill/>
          </a:ln>
        </p:spPr>
      </p:pic>
      <p:sp>
        <p:nvSpPr>
          <p:cNvPr id="204" name="Google Shape;204;p26"/>
          <p:cNvSpPr txBox="1"/>
          <p:nvPr/>
        </p:nvSpPr>
        <p:spPr>
          <a:xfrm>
            <a:off x="4501721" y="1306206"/>
            <a:ext cx="2904688" cy="246221"/>
          </a:xfrm>
          <a:prstGeom prst="rect">
            <a:avLst/>
          </a:prstGeom>
          <a:solidFill>
            <a:srgbClr val="F3762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000" b="1" i="0" u="none" strike="noStrike" cap="none" dirty="0">
                <a:solidFill>
                  <a:schemeClr val="lt1"/>
                </a:solidFill>
                <a:latin typeface="Arial"/>
                <a:ea typeface="Arial"/>
                <a:cs typeface="Arial"/>
                <a:sym typeface="Arial"/>
              </a:rPr>
              <a:t>Voltage peaks due to feed-in of excess solar</a:t>
            </a:r>
            <a:endParaRPr dirty="0"/>
          </a:p>
        </p:txBody>
      </p:sp>
      <p:sp>
        <p:nvSpPr>
          <p:cNvPr id="205" name="Google Shape;205;p26"/>
          <p:cNvSpPr txBox="1"/>
          <p:nvPr/>
        </p:nvSpPr>
        <p:spPr>
          <a:xfrm>
            <a:off x="6165091" y="3751036"/>
            <a:ext cx="2531038" cy="246221"/>
          </a:xfrm>
          <a:prstGeom prst="rect">
            <a:avLst/>
          </a:prstGeom>
          <a:solidFill>
            <a:srgbClr val="F3762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000" b="1" i="0" u="none" strike="noStrike" cap="none" dirty="0">
                <a:solidFill>
                  <a:schemeClr val="lt1"/>
                </a:solidFill>
                <a:latin typeface="Arial"/>
                <a:ea typeface="Arial"/>
                <a:cs typeface="Arial"/>
                <a:sym typeface="Arial"/>
              </a:rPr>
              <a:t>Voltage drops due to excess demand</a:t>
            </a:r>
            <a:endParaRPr dirty="0"/>
          </a:p>
        </p:txBody>
      </p:sp>
      <p:sp>
        <p:nvSpPr>
          <p:cNvPr id="206" name="Google Shape;206;p26"/>
          <p:cNvSpPr txBox="1"/>
          <p:nvPr/>
        </p:nvSpPr>
        <p:spPr>
          <a:xfrm>
            <a:off x="7334647" y="1525919"/>
            <a:ext cx="136148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000" b="0" i="0" u="none" strike="noStrike" cap="none" dirty="0">
                <a:solidFill>
                  <a:srgbClr val="FF8021"/>
                </a:solidFill>
                <a:latin typeface="Arial"/>
                <a:ea typeface="Arial"/>
                <a:cs typeface="Arial"/>
                <a:sym typeface="Arial"/>
              </a:rPr>
              <a:t>Excess voltage </a:t>
            </a:r>
            <a:endParaRPr dirty="0"/>
          </a:p>
          <a:p>
            <a:pPr marL="0" marR="0" lvl="0" indent="0" algn="l" rtl="0">
              <a:lnSpc>
                <a:spcPct val="100000"/>
              </a:lnSpc>
              <a:spcBef>
                <a:spcPts val="0"/>
              </a:spcBef>
              <a:spcAft>
                <a:spcPts val="0"/>
              </a:spcAft>
              <a:buNone/>
            </a:pPr>
            <a:r>
              <a:rPr lang="en-US" sz="1000" b="0" i="0" u="none" strike="noStrike" cap="none" dirty="0">
                <a:solidFill>
                  <a:srgbClr val="FF8021"/>
                </a:solidFill>
                <a:latin typeface="Arial"/>
                <a:ea typeface="Arial"/>
                <a:cs typeface="Arial"/>
                <a:sym typeface="Arial"/>
              </a:rPr>
              <a:t>= grid instability</a:t>
            </a:r>
            <a:endParaRPr dirty="0"/>
          </a:p>
        </p:txBody>
      </p:sp>
      <p:sp>
        <p:nvSpPr>
          <p:cNvPr id="207" name="Google Shape;207;p26"/>
          <p:cNvSpPr txBox="1"/>
          <p:nvPr/>
        </p:nvSpPr>
        <p:spPr>
          <a:xfrm>
            <a:off x="4853765" y="2638478"/>
            <a:ext cx="1490781"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dirty="0">
                <a:solidFill>
                  <a:srgbClr val="0070C0"/>
                </a:solidFill>
                <a:latin typeface="Arial"/>
                <a:ea typeface="Arial"/>
                <a:cs typeface="Arial"/>
                <a:sym typeface="Arial"/>
              </a:rPr>
              <a:t>Acceptable </a:t>
            </a:r>
            <a:endParaRPr dirty="0"/>
          </a:p>
          <a:p>
            <a:pPr marL="0" marR="0" lvl="0" indent="0" algn="l" rtl="0">
              <a:lnSpc>
                <a:spcPct val="100000"/>
              </a:lnSpc>
              <a:spcBef>
                <a:spcPts val="0"/>
              </a:spcBef>
              <a:spcAft>
                <a:spcPts val="0"/>
              </a:spcAft>
              <a:buNone/>
            </a:pPr>
            <a:r>
              <a:rPr lang="en-US" sz="1400" b="0" i="0" u="none" strike="noStrike" cap="none" dirty="0">
                <a:solidFill>
                  <a:srgbClr val="0070C0"/>
                </a:solidFill>
                <a:latin typeface="Arial"/>
                <a:ea typeface="Arial"/>
                <a:cs typeface="Arial"/>
                <a:sym typeface="Arial"/>
              </a:rPr>
              <a:t>voltage range</a:t>
            </a:r>
            <a:endParaRPr dirty="0"/>
          </a:p>
        </p:txBody>
      </p:sp>
      <p:sp>
        <p:nvSpPr>
          <p:cNvPr id="208" name="Google Shape;208;p26"/>
          <p:cNvSpPr txBox="1"/>
          <p:nvPr/>
        </p:nvSpPr>
        <p:spPr>
          <a:xfrm>
            <a:off x="6727209" y="3295148"/>
            <a:ext cx="136148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000" b="0" i="0" u="none" strike="noStrike" cap="none" dirty="0">
                <a:solidFill>
                  <a:srgbClr val="FF8021"/>
                </a:solidFill>
                <a:latin typeface="Arial"/>
                <a:ea typeface="Arial"/>
                <a:cs typeface="Arial"/>
                <a:sym typeface="Arial"/>
              </a:rPr>
              <a:t>Low voltage </a:t>
            </a:r>
            <a:endParaRPr dirty="0"/>
          </a:p>
          <a:p>
            <a:pPr marL="0" marR="0" lvl="0" indent="0" algn="l" rtl="0">
              <a:lnSpc>
                <a:spcPct val="100000"/>
              </a:lnSpc>
              <a:spcBef>
                <a:spcPts val="0"/>
              </a:spcBef>
              <a:spcAft>
                <a:spcPts val="0"/>
              </a:spcAft>
              <a:buNone/>
            </a:pPr>
            <a:r>
              <a:rPr lang="en-US" sz="1000" b="0" i="0" u="none" strike="noStrike" cap="none" dirty="0">
                <a:solidFill>
                  <a:srgbClr val="FF8021"/>
                </a:solidFill>
                <a:latin typeface="Arial"/>
                <a:ea typeface="Arial"/>
                <a:cs typeface="Arial"/>
                <a:sym typeface="Arial"/>
              </a:rPr>
              <a:t>= power shortage</a:t>
            </a:r>
            <a:endParaRPr dirty="0"/>
          </a:p>
        </p:txBody>
      </p:sp>
      <p:sp>
        <p:nvSpPr>
          <p:cNvPr id="209" name="Google Shape;209;p26"/>
          <p:cNvSpPr/>
          <p:nvPr/>
        </p:nvSpPr>
        <p:spPr>
          <a:xfrm>
            <a:off x="0" y="4674869"/>
            <a:ext cx="9144000" cy="1646031"/>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210" name="Google Shape;210;p26"/>
          <p:cNvSpPr txBox="1"/>
          <p:nvPr/>
        </p:nvSpPr>
        <p:spPr>
          <a:xfrm>
            <a:off x="932644" y="5046248"/>
            <a:ext cx="2852778" cy="36933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1200" b="0" i="0" u="none" strike="noStrike" cap="none" dirty="0">
                <a:solidFill>
                  <a:srgbClr val="000000"/>
                </a:solidFill>
                <a:latin typeface="Tahoma"/>
                <a:ea typeface="Tahoma"/>
                <a:cs typeface="Tahoma"/>
                <a:sym typeface="Tahoma"/>
              </a:rPr>
              <a:t>Significant capital spending by the grid is required to upgrade distributed network</a:t>
            </a:r>
            <a:endParaRPr dirty="0"/>
          </a:p>
        </p:txBody>
      </p:sp>
      <p:sp>
        <p:nvSpPr>
          <p:cNvPr id="211" name="Google Shape;211;p26"/>
          <p:cNvSpPr txBox="1"/>
          <p:nvPr/>
        </p:nvSpPr>
        <p:spPr>
          <a:xfrm>
            <a:off x="4719792" y="5017302"/>
            <a:ext cx="1629348" cy="36933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1200" b="0" i="0" u="none" strike="noStrike" cap="none" dirty="0">
                <a:solidFill>
                  <a:srgbClr val="000000"/>
                </a:solidFill>
                <a:latin typeface="Tahoma"/>
                <a:ea typeface="Tahoma"/>
                <a:cs typeface="Tahoma"/>
                <a:sym typeface="Tahoma"/>
              </a:rPr>
              <a:t>Reduces ROI of rooftop solar and batteries</a:t>
            </a:r>
            <a:endParaRPr dirty="0"/>
          </a:p>
        </p:txBody>
      </p:sp>
      <p:sp>
        <p:nvSpPr>
          <p:cNvPr id="212" name="Google Shape;212;p26"/>
          <p:cNvSpPr txBox="1"/>
          <p:nvPr/>
        </p:nvSpPr>
        <p:spPr>
          <a:xfrm>
            <a:off x="932676" y="5747659"/>
            <a:ext cx="2852754" cy="36933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1200" b="0" i="0" u="none" strike="noStrike" cap="none" dirty="0">
                <a:solidFill>
                  <a:srgbClr val="000000"/>
                </a:solidFill>
                <a:latin typeface="Tahoma"/>
                <a:ea typeface="Tahoma"/>
                <a:cs typeface="Tahoma"/>
                <a:sym typeface="Tahoma"/>
              </a:rPr>
              <a:t>Makes commercial-scale rooftop solar, VPP, and microgrids non-bankable</a:t>
            </a:r>
            <a:endParaRPr dirty="0"/>
          </a:p>
        </p:txBody>
      </p:sp>
      <p:sp>
        <p:nvSpPr>
          <p:cNvPr id="213" name="Google Shape;213;p26"/>
          <p:cNvSpPr txBox="1"/>
          <p:nvPr/>
        </p:nvSpPr>
        <p:spPr>
          <a:xfrm>
            <a:off x="7326352" y="5017302"/>
            <a:ext cx="1817648" cy="36933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1200" b="0" i="0" u="none" strike="noStrike" cap="none" dirty="0">
                <a:solidFill>
                  <a:srgbClr val="000000"/>
                </a:solidFill>
                <a:latin typeface="Tahoma"/>
                <a:ea typeface="Tahoma"/>
                <a:cs typeface="Tahoma"/>
                <a:sym typeface="Tahoma"/>
              </a:rPr>
              <a:t>Destroys Virtual Power Plant effectiveness</a:t>
            </a:r>
            <a:endParaRPr dirty="0"/>
          </a:p>
        </p:txBody>
      </p:sp>
      <p:sp>
        <p:nvSpPr>
          <p:cNvPr id="214" name="Google Shape;214;p26"/>
          <p:cNvSpPr txBox="1"/>
          <p:nvPr/>
        </p:nvSpPr>
        <p:spPr>
          <a:xfrm>
            <a:off x="4726062" y="5696425"/>
            <a:ext cx="1603577" cy="36933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1200" b="0" i="0" u="none" strike="noStrike" cap="none" dirty="0">
                <a:solidFill>
                  <a:srgbClr val="000000"/>
                </a:solidFill>
                <a:latin typeface="Tahoma"/>
                <a:ea typeface="Tahoma"/>
                <a:cs typeface="Tahoma"/>
                <a:sym typeface="Tahoma"/>
              </a:rPr>
              <a:t>Prevents P2P trading and Blockchain</a:t>
            </a:r>
            <a:endParaRPr dirty="0"/>
          </a:p>
        </p:txBody>
      </p:sp>
      <p:sp>
        <p:nvSpPr>
          <p:cNvPr id="215" name="Google Shape;215;p26"/>
          <p:cNvSpPr txBox="1"/>
          <p:nvPr/>
        </p:nvSpPr>
        <p:spPr>
          <a:xfrm>
            <a:off x="7354442" y="5774293"/>
            <a:ext cx="1789558"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1200" b="0" i="0" u="none" strike="noStrike" cap="none" dirty="0">
                <a:solidFill>
                  <a:srgbClr val="000000"/>
                </a:solidFill>
                <a:latin typeface="Tahoma"/>
                <a:ea typeface="Tahoma"/>
                <a:cs typeface="Tahoma"/>
                <a:sym typeface="Tahoma"/>
              </a:rPr>
              <a:t>Causes social injustice</a:t>
            </a:r>
            <a:endParaRPr dirty="0"/>
          </a:p>
        </p:txBody>
      </p:sp>
      <p:pic>
        <p:nvPicPr>
          <p:cNvPr id="216" name="Google Shape;216;p26"/>
          <p:cNvPicPr preferRelativeResize="0"/>
          <p:nvPr/>
        </p:nvPicPr>
        <p:blipFill rotWithShape="1">
          <a:blip r:embed="rId4">
            <a:alphaModFix/>
          </a:blip>
          <a:srcRect/>
          <a:stretch/>
        </p:blipFill>
        <p:spPr>
          <a:xfrm>
            <a:off x="3916013" y="4831892"/>
            <a:ext cx="567630" cy="567630"/>
          </a:xfrm>
          <a:prstGeom prst="rect">
            <a:avLst/>
          </a:prstGeom>
          <a:noFill/>
          <a:ln>
            <a:noFill/>
          </a:ln>
        </p:spPr>
      </p:pic>
      <p:pic>
        <p:nvPicPr>
          <p:cNvPr id="217" name="Google Shape;217;p26"/>
          <p:cNvPicPr preferRelativeResize="0"/>
          <p:nvPr/>
        </p:nvPicPr>
        <p:blipFill rotWithShape="1">
          <a:blip r:embed="rId5">
            <a:alphaModFix/>
          </a:blip>
          <a:srcRect/>
          <a:stretch/>
        </p:blipFill>
        <p:spPr>
          <a:xfrm flipH="1">
            <a:off x="6659896" y="4943017"/>
            <a:ext cx="567630" cy="567630"/>
          </a:xfrm>
          <a:prstGeom prst="rect">
            <a:avLst/>
          </a:prstGeom>
          <a:noFill/>
          <a:ln>
            <a:noFill/>
          </a:ln>
        </p:spPr>
      </p:pic>
      <p:pic>
        <p:nvPicPr>
          <p:cNvPr id="218" name="Google Shape;218;p26"/>
          <p:cNvPicPr preferRelativeResize="0"/>
          <p:nvPr/>
        </p:nvPicPr>
        <p:blipFill rotWithShape="1">
          <a:blip r:embed="rId6">
            <a:alphaModFix/>
          </a:blip>
          <a:srcRect/>
          <a:stretch/>
        </p:blipFill>
        <p:spPr>
          <a:xfrm>
            <a:off x="283751" y="4919646"/>
            <a:ext cx="567630" cy="567630"/>
          </a:xfrm>
          <a:prstGeom prst="rect">
            <a:avLst/>
          </a:prstGeom>
          <a:noFill/>
          <a:ln>
            <a:noFill/>
          </a:ln>
        </p:spPr>
      </p:pic>
      <p:pic>
        <p:nvPicPr>
          <p:cNvPr id="219" name="Google Shape;219;p26"/>
          <p:cNvPicPr preferRelativeResize="0"/>
          <p:nvPr/>
        </p:nvPicPr>
        <p:blipFill rotWithShape="1">
          <a:blip r:embed="rId7">
            <a:alphaModFix/>
          </a:blip>
          <a:srcRect/>
          <a:stretch/>
        </p:blipFill>
        <p:spPr>
          <a:xfrm>
            <a:off x="6659896" y="5551057"/>
            <a:ext cx="567630" cy="567630"/>
          </a:xfrm>
          <a:prstGeom prst="rect">
            <a:avLst/>
          </a:prstGeom>
          <a:noFill/>
          <a:ln>
            <a:noFill/>
          </a:ln>
        </p:spPr>
      </p:pic>
      <p:pic>
        <p:nvPicPr>
          <p:cNvPr id="220" name="Google Shape;220;p26"/>
          <p:cNvPicPr preferRelativeResize="0"/>
          <p:nvPr/>
        </p:nvPicPr>
        <p:blipFill rotWithShape="1">
          <a:blip r:embed="rId8">
            <a:alphaModFix/>
          </a:blip>
          <a:srcRect/>
          <a:stretch/>
        </p:blipFill>
        <p:spPr>
          <a:xfrm>
            <a:off x="3916013" y="5574078"/>
            <a:ext cx="567630" cy="567630"/>
          </a:xfrm>
          <a:prstGeom prst="rect">
            <a:avLst/>
          </a:prstGeom>
          <a:noFill/>
          <a:ln>
            <a:noFill/>
          </a:ln>
        </p:spPr>
      </p:pic>
      <p:pic>
        <p:nvPicPr>
          <p:cNvPr id="221" name="Google Shape;221;p26"/>
          <p:cNvPicPr preferRelativeResize="0"/>
          <p:nvPr/>
        </p:nvPicPr>
        <p:blipFill rotWithShape="1">
          <a:blip r:embed="rId9">
            <a:alphaModFix/>
          </a:blip>
          <a:srcRect/>
          <a:stretch/>
        </p:blipFill>
        <p:spPr>
          <a:xfrm>
            <a:off x="283751" y="5580279"/>
            <a:ext cx="567630" cy="56763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7"/>
          <p:cNvSpPr txBox="1">
            <a:spLocks noGrp="1"/>
          </p:cNvSpPr>
          <p:nvPr>
            <p:ph type="title" idx="4294967295"/>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400"/>
              <a:buNone/>
            </a:pPr>
            <a:r>
              <a:rPr lang="en-US" sz="2400" b="1" dirty="0">
                <a:solidFill>
                  <a:schemeClr val="lt1"/>
                </a:solidFill>
                <a:latin typeface="Arial"/>
                <a:ea typeface="Arial"/>
                <a:cs typeface="Arial"/>
                <a:sym typeface="Arial"/>
              </a:rPr>
              <a:t>The Solution: eleXsys</a:t>
            </a:r>
            <a:r>
              <a:rPr lang="en-US" sz="2400" b="1" baseline="30000" dirty="0">
                <a:solidFill>
                  <a:schemeClr val="lt1"/>
                </a:solidFill>
                <a:latin typeface="Arial"/>
                <a:ea typeface="Arial"/>
                <a:cs typeface="Arial"/>
                <a:sym typeface="Arial"/>
              </a:rPr>
              <a:t>®</a:t>
            </a:r>
            <a:endParaRPr sz="2400" dirty="0"/>
          </a:p>
        </p:txBody>
      </p:sp>
      <p:pic>
        <p:nvPicPr>
          <p:cNvPr id="228" name="Google Shape;228;p27" descr="Distribution3_0000"/>
          <p:cNvPicPr preferRelativeResize="0"/>
          <p:nvPr/>
        </p:nvPicPr>
        <p:blipFill rotWithShape="1">
          <a:blip r:embed="rId3">
            <a:alphaModFix/>
          </a:blip>
          <a:srcRect/>
          <a:stretch/>
        </p:blipFill>
        <p:spPr>
          <a:xfrm>
            <a:off x="7999525" y="2902683"/>
            <a:ext cx="845039" cy="615554"/>
          </a:xfrm>
          <a:prstGeom prst="rect">
            <a:avLst/>
          </a:prstGeom>
          <a:noFill/>
          <a:ln>
            <a:noFill/>
          </a:ln>
        </p:spPr>
      </p:pic>
      <p:sp>
        <p:nvSpPr>
          <p:cNvPr id="229" name="Google Shape;229;p27"/>
          <p:cNvSpPr txBox="1"/>
          <p:nvPr/>
        </p:nvSpPr>
        <p:spPr>
          <a:xfrm>
            <a:off x="8065505" y="3653142"/>
            <a:ext cx="779059" cy="47192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1200" b="0" i="0" u="none" strike="noStrike" cap="none" dirty="0">
                <a:solidFill>
                  <a:srgbClr val="000000"/>
                </a:solidFill>
                <a:latin typeface="Tahoma"/>
                <a:ea typeface="Tahoma"/>
                <a:cs typeface="Tahoma"/>
                <a:sym typeface="Tahoma"/>
              </a:rPr>
              <a:t>Distribution network</a:t>
            </a:r>
            <a:endParaRPr dirty="0"/>
          </a:p>
        </p:txBody>
      </p:sp>
      <p:pic>
        <p:nvPicPr>
          <p:cNvPr id="230" name="Google Shape;230;p27" descr="Factory"/>
          <p:cNvPicPr preferRelativeResize="0"/>
          <p:nvPr/>
        </p:nvPicPr>
        <p:blipFill rotWithShape="1">
          <a:blip r:embed="rId4">
            <a:alphaModFix/>
          </a:blip>
          <a:srcRect/>
          <a:stretch/>
        </p:blipFill>
        <p:spPr>
          <a:xfrm>
            <a:off x="4060322" y="3137300"/>
            <a:ext cx="774048" cy="774048"/>
          </a:xfrm>
          <a:prstGeom prst="rect">
            <a:avLst/>
          </a:prstGeom>
          <a:noFill/>
          <a:ln>
            <a:noFill/>
          </a:ln>
        </p:spPr>
      </p:pic>
      <p:pic>
        <p:nvPicPr>
          <p:cNvPr id="231" name="Google Shape;231;p27" descr="Dollar"/>
          <p:cNvPicPr preferRelativeResize="0"/>
          <p:nvPr/>
        </p:nvPicPr>
        <p:blipFill rotWithShape="1">
          <a:blip r:embed="rId5">
            <a:alphaModFix/>
          </a:blip>
          <a:srcRect/>
          <a:stretch/>
        </p:blipFill>
        <p:spPr>
          <a:xfrm>
            <a:off x="-61923" y="4801301"/>
            <a:ext cx="914400" cy="914400"/>
          </a:xfrm>
          <a:prstGeom prst="rect">
            <a:avLst/>
          </a:prstGeom>
          <a:noFill/>
          <a:ln>
            <a:noFill/>
          </a:ln>
        </p:spPr>
      </p:pic>
      <p:cxnSp>
        <p:nvCxnSpPr>
          <p:cNvPr id="232" name="Google Shape;232;p27"/>
          <p:cNvCxnSpPr>
            <a:stCxn id="233" idx="3"/>
            <a:endCxn id="228" idx="1"/>
          </p:cNvCxnSpPr>
          <p:nvPr/>
        </p:nvCxnSpPr>
        <p:spPr>
          <a:xfrm rot="10800000" flipH="1">
            <a:off x="5761017" y="3210551"/>
            <a:ext cx="2238600" cy="14700"/>
          </a:xfrm>
          <a:prstGeom prst="straightConnector1">
            <a:avLst/>
          </a:prstGeom>
          <a:noFill/>
          <a:ln w="9525" cap="flat" cmpd="sng">
            <a:solidFill>
              <a:srgbClr val="4A7DBA"/>
            </a:solidFill>
            <a:prstDash val="solid"/>
            <a:round/>
            <a:headEnd type="none" w="sm" len="sm"/>
            <a:tailEnd type="none" w="sm" len="sm"/>
          </a:ln>
        </p:spPr>
      </p:cxnSp>
      <p:sp>
        <p:nvSpPr>
          <p:cNvPr id="234" name="Google Shape;234;p27"/>
          <p:cNvSpPr txBox="1"/>
          <p:nvPr/>
        </p:nvSpPr>
        <p:spPr>
          <a:xfrm>
            <a:off x="3931343" y="3846390"/>
            <a:ext cx="989053" cy="184666"/>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1200" b="0" i="0" u="none" strike="noStrike" cap="none" dirty="0">
                <a:solidFill>
                  <a:srgbClr val="000000"/>
                </a:solidFill>
                <a:latin typeface="Tahoma"/>
                <a:ea typeface="Tahoma"/>
                <a:cs typeface="Tahoma"/>
                <a:sym typeface="Tahoma"/>
              </a:rPr>
              <a:t>C&amp;I consumer</a:t>
            </a:r>
            <a:endParaRPr sz="1200" b="0" i="0" u="none" strike="noStrike" cap="none" dirty="0">
              <a:solidFill>
                <a:srgbClr val="000000"/>
              </a:solidFill>
              <a:latin typeface="Tahoma"/>
              <a:ea typeface="Tahoma"/>
              <a:cs typeface="Tahoma"/>
              <a:sym typeface="Tahoma"/>
            </a:endParaRPr>
          </a:p>
        </p:txBody>
      </p:sp>
      <p:sp>
        <p:nvSpPr>
          <p:cNvPr id="235" name="Google Shape;235;p27"/>
          <p:cNvSpPr txBox="1"/>
          <p:nvPr/>
        </p:nvSpPr>
        <p:spPr>
          <a:xfrm>
            <a:off x="6362196" y="3662187"/>
            <a:ext cx="1135523" cy="43088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1400" b="1" i="0" u="none" strike="noStrike" cap="none" dirty="0">
                <a:solidFill>
                  <a:srgbClr val="000000"/>
                </a:solidFill>
                <a:latin typeface="Tahoma"/>
                <a:ea typeface="Tahoma"/>
                <a:cs typeface="Tahoma"/>
                <a:sym typeface="Tahoma"/>
              </a:rPr>
              <a:t>2-way energy flow</a:t>
            </a:r>
            <a:endParaRPr sz="1400" b="1" i="0" u="none" strike="noStrike" cap="none" dirty="0">
              <a:solidFill>
                <a:srgbClr val="000000"/>
              </a:solidFill>
              <a:latin typeface="Tahoma"/>
              <a:ea typeface="Tahoma"/>
              <a:cs typeface="Tahoma"/>
              <a:sym typeface="Tahoma"/>
            </a:endParaRPr>
          </a:p>
        </p:txBody>
      </p:sp>
      <p:pic>
        <p:nvPicPr>
          <p:cNvPr id="236" name="Google Shape;236;p27"/>
          <p:cNvPicPr preferRelativeResize="0"/>
          <p:nvPr/>
        </p:nvPicPr>
        <p:blipFill rotWithShape="1">
          <a:blip r:embed="rId6">
            <a:alphaModFix/>
          </a:blip>
          <a:srcRect/>
          <a:stretch/>
        </p:blipFill>
        <p:spPr>
          <a:xfrm>
            <a:off x="5205629" y="2784206"/>
            <a:ext cx="269128" cy="188390"/>
          </a:xfrm>
          <a:prstGeom prst="rect">
            <a:avLst/>
          </a:prstGeom>
          <a:noFill/>
          <a:ln>
            <a:noFill/>
          </a:ln>
        </p:spPr>
      </p:pic>
      <p:pic>
        <p:nvPicPr>
          <p:cNvPr id="237" name="Google Shape;237;p27"/>
          <p:cNvPicPr preferRelativeResize="0"/>
          <p:nvPr/>
        </p:nvPicPr>
        <p:blipFill rotWithShape="1">
          <a:blip r:embed="rId6">
            <a:alphaModFix/>
          </a:blip>
          <a:srcRect/>
          <a:stretch/>
        </p:blipFill>
        <p:spPr>
          <a:xfrm>
            <a:off x="5218547" y="2425163"/>
            <a:ext cx="269128" cy="188390"/>
          </a:xfrm>
          <a:prstGeom prst="rect">
            <a:avLst/>
          </a:prstGeom>
          <a:noFill/>
          <a:ln>
            <a:noFill/>
          </a:ln>
        </p:spPr>
      </p:pic>
      <p:pic>
        <p:nvPicPr>
          <p:cNvPr id="238" name="Google Shape;238;p27"/>
          <p:cNvPicPr preferRelativeResize="0"/>
          <p:nvPr/>
        </p:nvPicPr>
        <p:blipFill rotWithShape="1">
          <a:blip r:embed="rId6">
            <a:alphaModFix/>
          </a:blip>
          <a:srcRect/>
          <a:stretch/>
        </p:blipFill>
        <p:spPr>
          <a:xfrm>
            <a:off x="5215967" y="2035125"/>
            <a:ext cx="269128" cy="188390"/>
          </a:xfrm>
          <a:prstGeom prst="rect">
            <a:avLst/>
          </a:prstGeom>
          <a:noFill/>
          <a:ln>
            <a:noFill/>
          </a:ln>
        </p:spPr>
      </p:pic>
      <p:sp>
        <p:nvSpPr>
          <p:cNvPr id="239" name="Google Shape;239;p27"/>
          <p:cNvSpPr/>
          <p:nvPr/>
        </p:nvSpPr>
        <p:spPr>
          <a:xfrm>
            <a:off x="3519555" y="1119706"/>
            <a:ext cx="2241462" cy="307777"/>
          </a:xfrm>
          <a:prstGeom prst="rect">
            <a:avLst/>
          </a:prstGeom>
          <a:noFill/>
          <a:ln w="9525" cap="flat" cmpd="sng">
            <a:solidFill>
              <a:srgbClr val="00B0F0"/>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2000" b="0" i="0" u="none" strike="noStrike" cap="none">
                <a:solidFill>
                  <a:srgbClr val="FF8021"/>
                </a:solidFill>
                <a:latin typeface="Arial"/>
                <a:ea typeface="Arial"/>
                <a:cs typeface="Arial"/>
                <a:sym typeface="Arial"/>
              </a:rPr>
              <a:t>13x more DER</a:t>
            </a:r>
            <a:endParaRPr/>
          </a:p>
        </p:txBody>
      </p:sp>
      <p:pic>
        <p:nvPicPr>
          <p:cNvPr id="240" name="Google Shape;240;p27"/>
          <p:cNvPicPr preferRelativeResize="0"/>
          <p:nvPr/>
        </p:nvPicPr>
        <p:blipFill rotWithShape="1">
          <a:blip r:embed="rId6">
            <a:alphaModFix/>
          </a:blip>
          <a:srcRect/>
          <a:stretch/>
        </p:blipFill>
        <p:spPr>
          <a:xfrm>
            <a:off x="5228882" y="1660592"/>
            <a:ext cx="269128" cy="188390"/>
          </a:xfrm>
          <a:prstGeom prst="rect">
            <a:avLst/>
          </a:prstGeom>
          <a:noFill/>
          <a:ln>
            <a:noFill/>
          </a:ln>
        </p:spPr>
      </p:pic>
      <p:sp>
        <p:nvSpPr>
          <p:cNvPr id="241" name="Google Shape;241;p27"/>
          <p:cNvSpPr/>
          <p:nvPr/>
        </p:nvSpPr>
        <p:spPr>
          <a:xfrm>
            <a:off x="143979" y="1998755"/>
            <a:ext cx="2793631" cy="246221"/>
          </a:xfrm>
          <a:prstGeom prst="rect">
            <a:avLst/>
          </a:prstGeom>
          <a:noFill/>
          <a:ln w="9525" cap="flat" cmpd="sng">
            <a:solidFill>
              <a:srgbClr val="00B0F0"/>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1600" b="0" i="0" u="none" strike="noStrike" cap="none" dirty="0">
                <a:solidFill>
                  <a:srgbClr val="FF8021"/>
                </a:solidFill>
                <a:latin typeface="Arial"/>
                <a:ea typeface="Arial"/>
                <a:cs typeface="Arial"/>
                <a:sym typeface="Arial"/>
              </a:rPr>
              <a:t>Runs VPPs and microgrids</a:t>
            </a:r>
            <a:endParaRPr dirty="0"/>
          </a:p>
        </p:txBody>
      </p:sp>
      <p:pic>
        <p:nvPicPr>
          <p:cNvPr id="242" name="Google Shape;242;p27"/>
          <p:cNvPicPr preferRelativeResize="0"/>
          <p:nvPr/>
        </p:nvPicPr>
        <p:blipFill rotWithShape="1">
          <a:blip r:embed="rId6">
            <a:alphaModFix/>
          </a:blip>
          <a:srcRect/>
          <a:stretch/>
        </p:blipFill>
        <p:spPr>
          <a:xfrm>
            <a:off x="4766524" y="2422583"/>
            <a:ext cx="269128" cy="188390"/>
          </a:xfrm>
          <a:prstGeom prst="rect">
            <a:avLst/>
          </a:prstGeom>
          <a:noFill/>
          <a:ln>
            <a:noFill/>
          </a:ln>
        </p:spPr>
      </p:pic>
      <p:pic>
        <p:nvPicPr>
          <p:cNvPr id="243" name="Google Shape;243;p27"/>
          <p:cNvPicPr preferRelativeResize="0"/>
          <p:nvPr/>
        </p:nvPicPr>
        <p:blipFill rotWithShape="1">
          <a:blip r:embed="rId6">
            <a:alphaModFix/>
          </a:blip>
          <a:srcRect/>
          <a:stretch/>
        </p:blipFill>
        <p:spPr>
          <a:xfrm>
            <a:off x="4763944" y="2032545"/>
            <a:ext cx="269128" cy="188390"/>
          </a:xfrm>
          <a:prstGeom prst="rect">
            <a:avLst/>
          </a:prstGeom>
          <a:noFill/>
          <a:ln>
            <a:noFill/>
          </a:ln>
        </p:spPr>
      </p:pic>
      <p:pic>
        <p:nvPicPr>
          <p:cNvPr id="244" name="Google Shape;244;p27"/>
          <p:cNvPicPr preferRelativeResize="0"/>
          <p:nvPr/>
        </p:nvPicPr>
        <p:blipFill rotWithShape="1">
          <a:blip r:embed="rId6">
            <a:alphaModFix/>
          </a:blip>
          <a:srcRect/>
          <a:stretch/>
        </p:blipFill>
        <p:spPr>
          <a:xfrm>
            <a:off x="4776859" y="1658012"/>
            <a:ext cx="269128" cy="188390"/>
          </a:xfrm>
          <a:prstGeom prst="rect">
            <a:avLst/>
          </a:prstGeom>
          <a:noFill/>
          <a:ln>
            <a:noFill/>
          </a:ln>
        </p:spPr>
      </p:pic>
      <p:pic>
        <p:nvPicPr>
          <p:cNvPr id="245" name="Google Shape;245;p27" descr="Factory"/>
          <p:cNvPicPr preferRelativeResize="0"/>
          <p:nvPr/>
        </p:nvPicPr>
        <p:blipFill rotWithShape="1">
          <a:blip r:embed="rId4">
            <a:alphaModFix/>
          </a:blip>
          <a:srcRect/>
          <a:stretch/>
        </p:blipFill>
        <p:spPr>
          <a:xfrm>
            <a:off x="183210" y="3382813"/>
            <a:ext cx="424135" cy="424135"/>
          </a:xfrm>
          <a:prstGeom prst="rect">
            <a:avLst/>
          </a:prstGeom>
          <a:noFill/>
          <a:ln>
            <a:noFill/>
          </a:ln>
        </p:spPr>
      </p:pic>
      <p:pic>
        <p:nvPicPr>
          <p:cNvPr id="246" name="Google Shape;246;p27" descr="Factory"/>
          <p:cNvPicPr preferRelativeResize="0"/>
          <p:nvPr/>
        </p:nvPicPr>
        <p:blipFill rotWithShape="1">
          <a:blip r:embed="rId4">
            <a:alphaModFix/>
          </a:blip>
          <a:srcRect/>
          <a:stretch/>
        </p:blipFill>
        <p:spPr>
          <a:xfrm>
            <a:off x="643270" y="3394495"/>
            <a:ext cx="424135" cy="424135"/>
          </a:xfrm>
          <a:prstGeom prst="rect">
            <a:avLst/>
          </a:prstGeom>
          <a:noFill/>
          <a:ln>
            <a:noFill/>
          </a:ln>
        </p:spPr>
      </p:pic>
      <p:sp>
        <p:nvSpPr>
          <p:cNvPr id="247" name="Google Shape;247;p27"/>
          <p:cNvSpPr/>
          <p:nvPr/>
        </p:nvSpPr>
        <p:spPr>
          <a:xfrm>
            <a:off x="643270" y="4939481"/>
            <a:ext cx="5182177" cy="615553"/>
          </a:xfrm>
          <a:prstGeom prst="rect">
            <a:avLst/>
          </a:prstGeom>
          <a:noFill/>
          <a:ln w="9525" cap="flat" cmpd="sng">
            <a:solidFill>
              <a:srgbClr val="00B0F0"/>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2000" b="0" i="0" u="none" strike="noStrike" cap="none" dirty="0">
                <a:solidFill>
                  <a:srgbClr val="FF8021"/>
                </a:solidFill>
                <a:latin typeface="Arial"/>
                <a:ea typeface="Arial"/>
                <a:cs typeface="Arial"/>
                <a:sym typeface="Arial"/>
              </a:rPr>
              <a:t>Makes DER a new bankable asset class that pension funds can invest into</a:t>
            </a:r>
            <a:endParaRPr dirty="0"/>
          </a:p>
        </p:txBody>
      </p:sp>
      <p:sp>
        <p:nvSpPr>
          <p:cNvPr id="248" name="Google Shape;248;p27"/>
          <p:cNvSpPr/>
          <p:nvPr/>
        </p:nvSpPr>
        <p:spPr>
          <a:xfrm rot="-5400000">
            <a:off x="2733108" y="1648399"/>
            <a:ext cx="542441" cy="5642236"/>
          </a:xfrm>
          <a:prstGeom prst="leftBrace">
            <a:avLst>
              <a:gd name="adj1" fmla="val 8333"/>
              <a:gd name="adj2" fmla="val 50000"/>
            </a:avLst>
          </a:prstGeom>
          <a:noFill/>
          <a:ln w="381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249" name="Google Shape;249;p27" descr="City"/>
          <p:cNvPicPr preferRelativeResize="0"/>
          <p:nvPr/>
        </p:nvPicPr>
        <p:blipFill rotWithShape="1">
          <a:blip r:embed="rId7">
            <a:alphaModFix/>
          </a:blip>
          <a:srcRect/>
          <a:stretch/>
        </p:blipFill>
        <p:spPr>
          <a:xfrm>
            <a:off x="1976030" y="3358010"/>
            <a:ext cx="524061" cy="524061"/>
          </a:xfrm>
          <a:prstGeom prst="rect">
            <a:avLst/>
          </a:prstGeom>
          <a:noFill/>
          <a:ln>
            <a:noFill/>
          </a:ln>
        </p:spPr>
      </p:pic>
      <p:pic>
        <p:nvPicPr>
          <p:cNvPr id="250" name="Google Shape;250;p27" descr="Court"/>
          <p:cNvPicPr preferRelativeResize="0"/>
          <p:nvPr/>
        </p:nvPicPr>
        <p:blipFill rotWithShape="1">
          <a:blip r:embed="rId8">
            <a:alphaModFix/>
          </a:blip>
          <a:srcRect/>
          <a:stretch/>
        </p:blipFill>
        <p:spPr>
          <a:xfrm>
            <a:off x="1496940" y="3381927"/>
            <a:ext cx="473262" cy="473262"/>
          </a:xfrm>
          <a:prstGeom prst="rect">
            <a:avLst/>
          </a:prstGeom>
          <a:noFill/>
          <a:ln>
            <a:noFill/>
          </a:ln>
        </p:spPr>
      </p:pic>
      <p:pic>
        <p:nvPicPr>
          <p:cNvPr id="251" name="Google Shape;251;p27" descr="Barn"/>
          <p:cNvPicPr preferRelativeResize="0"/>
          <p:nvPr/>
        </p:nvPicPr>
        <p:blipFill rotWithShape="1">
          <a:blip r:embed="rId9">
            <a:alphaModFix/>
          </a:blip>
          <a:srcRect/>
          <a:stretch/>
        </p:blipFill>
        <p:spPr>
          <a:xfrm>
            <a:off x="1103330" y="3423046"/>
            <a:ext cx="393610" cy="393610"/>
          </a:xfrm>
          <a:prstGeom prst="rect">
            <a:avLst/>
          </a:prstGeom>
          <a:noFill/>
          <a:ln>
            <a:noFill/>
          </a:ln>
        </p:spPr>
      </p:pic>
      <p:pic>
        <p:nvPicPr>
          <p:cNvPr id="252" name="Google Shape;252;p27" descr="Circles with lines"/>
          <p:cNvPicPr preferRelativeResize="0"/>
          <p:nvPr/>
        </p:nvPicPr>
        <p:blipFill rotWithShape="1">
          <a:blip r:embed="rId10">
            <a:alphaModFix/>
          </a:blip>
          <a:srcRect/>
          <a:stretch/>
        </p:blipFill>
        <p:spPr>
          <a:xfrm>
            <a:off x="1148942" y="2467787"/>
            <a:ext cx="783706" cy="783706"/>
          </a:xfrm>
          <a:prstGeom prst="rect">
            <a:avLst/>
          </a:prstGeom>
          <a:noFill/>
          <a:ln>
            <a:noFill/>
          </a:ln>
        </p:spPr>
      </p:pic>
      <p:pic>
        <p:nvPicPr>
          <p:cNvPr id="253" name="Google Shape;253;p27" descr="Irritant"/>
          <p:cNvPicPr preferRelativeResize="0"/>
          <p:nvPr/>
        </p:nvPicPr>
        <p:blipFill rotWithShape="1">
          <a:blip r:embed="rId11">
            <a:alphaModFix/>
          </a:blip>
          <a:srcRect/>
          <a:stretch/>
        </p:blipFill>
        <p:spPr>
          <a:xfrm>
            <a:off x="7041385" y="1138200"/>
            <a:ext cx="723130" cy="723130"/>
          </a:xfrm>
          <a:prstGeom prst="rect">
            <a:avLst/>
          </a:prstGeom>
          <a:noFill/>
          <a:ln>
            <a:noFill/>
          </a:ln>
        </p:spPr>
      </p:pic>
      <p:cxnSp>
        <p:nvCxnSpPr>
          <p:cNvPr id="254" name="Google Shape;254;p27"/>
          <p:cNvCxnSpPr/>
          <p:nvPr/>
        </p:nvCxnSpPr>
        <p:spPr>
          <a:xfrm>
            <a:off x="6437209" y="2972596"/>
            <a:ext cx="985499" cy="0"/>
          </a:xfrm>
          <a:prstGeom prst="straightConnector1">
            <a:avLst/>
          </a:prstGeom>
          <a:noFill/>
          <a:ln w="76200" cap="flat" cmpd="sng">
            <a:solidFill>
              <a:srgbClr val="4A7DBA"/>
            </a:solidFill>
            <a:prstDash val="solid"/>
            <a:round/>
            <a:headEnd type="none" w="sm" len="sm"/>
            <a:tailEnd type="triangle" w="med" len="med"/>
          </a:ln>
        </p:spPr>
      </p:cxnSp>
      <p:cxnSp>
        <p:nvCxnSpPr>
          <p:cNvPr id="255" name="Google Shape;255;p27"/>
          <p:cNvCxnSpPr/>
          <p:nvPr/>
        </p:nvCxnSpPr>
        <p:spPr>
          <a:xfrm rot="10800000" flipH="1">
            <a:off x="6437209" y="3504273"/>
            <a:ext cx="985499" cy="1"/>
          </a:xfrm>
          <a:prstGeom prst="straightConnector1">
            <a:avLst/>
          </a:prstGeom>
          <a:noFill/>
          <a:ln w="76200" cap="flat" cmpd="sng">
            <a:solidFill>
              <a:srgbClr val="4A7DBA"/>
            </a:solidFill>
            <a:prstDash val="solid"/>
            <a:round/>
            <a:headEnd type="triangle" w="med" len="med"/>
            <a:tailEnd type="none" w="sm" len="sm"/>
          </a:ln>
        </p:spPr>
      </p:cxnSp>
      <p:sp>
        <p:nvSpPr>
          <p:cNvPr id="256" name="Google Shape;256;p27"/>
          <p:cNvSpPr/>
          <p:nvPr/>
        </p:nvSpPr>
        <p:spPr>
          <a:xfrm>
            <a:off x="6279679" y="2034031"/>
            <a:ext cx="2106473" cy="615553"/>
          </a:xfrm>
          <a:prstGeom prst="rect">
            <a:avLst/>
          </a:prstGeom>
          <a:noFill/>
          <a:ln w="9525" cap="flat" cmpd="sng">
            <a:solidFill>
              <a:srgbClr val="00B0F0"/>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2000" b="0" i="0" u="none" strike="noStrike" cap="none" dirty="0">
                <a:solidFill>
                  <a:srgbClr val="FF8021"/>
                </a:solidFill>
                <a:latin typeface="Arial"/>
                <a:ea typeface="Arial"/>
                <a:cs typeface="Arial"/>
                <a:sym typeface="Arial"/>
              </a:rPr>
              <a:t>NO grid investment</a:t>
            </a:r>
            <a:endParaRPr dirty="0"/>
          </a:p>
        </p:txBody>
      </p:sp>
      <p:pic>
        <p:nvPicPr>
          <p:cNvPr id="257" name="Google Shape;257;p27" descr="Suburban scene"/>
          <p:cNvPicPr preferRelativeResize="0"/>
          <p:nvPr/>
        </p:nvPicPr>
        <p:blipFill rotWithShape="1">
          <a:blip r:embed="rId12">
            <a:alphaModFix/>
          </a:blip>
          <a:srcRect/>
          <a:stretch/>
        </p:blipFill>
        <p:spPr>
          <a:xfrm>
            <a:off x="2616112" y="3464603"/>
            <a:ext cx="371363" cy="371363"/>
          </a:xfrm>
          <a:prstGeom prst="rect">
            <a:avLst/>
          </a:prstGeom>
          <a:noFill/>
          <a:ln>
            <a:noFill/>
          </a:ln>
        </p:spPr>
      </p:pic>
      <p:pic>
        <p:nvPicPr>
          <p:cNvPr id="258" name="Google Shape;258;p27"/>
          <p:cNvPicPr preferRelativeResize="0"/>
          <p:nvPr/>
        </p:nvPicPr>
        <p:blipFill rotWithShape="1">
          <a:blip r:embed="rId13">
            <a:alphaModFix/>
          </a:blip>
          <a:srcRect/>
          <a:stretch/>
        </p:blipFill>
        <p:spPr>
          <a:xfrm>
            <a:off x="4237266" y="2336123"/>
            <a:ext cx="308156" cy="502052"/>
          </a:xfrm>
          <a:prstGeom prst="rect">
            <a:avLst/>
          </a:prstGeom>
          <a:noFill/>
          <a:ln>
            <a:noFill/>
          </a:ln>
        </p:spPr>
      </p:pic>
      <p:pic>
        <p:nvPicPr>
          <p:cNvPr id="259" name="Google Shape;259;p27"/>
          <p:cNvPicPr preferRelativeResize="0"/>
          <p:nvPr/>
        </p:nvPicPr>
        <p:blipFill rotWithShape="1">
          <a:blip r:embed="rId13">
            <a:alphaModFix/>
          </a:blip>
          <a:srcRect/>
          <a:stretch/>
        </p:blipFill>
        <p:spPr>
          <a:xfrm>
            <a:off x="3708007" y="2337805"/>
            <a:ext cx="308156" cy="502052"/>
          </a:xfrm>
          <a:prstGeom prst="rect">
            <a:avLst/>
          </a:prstGeom>
          <a:solidFill>
            <a:srgbClr val="607789"/>
          </a:solidFill>
          <a:ln>
            <a:noFill/>
          </a:ln>
        </p:spPr>
      </p:pic>
      <p:pic>
        <p:nvPicPr>
          <p:cNvPr id="260" name="Google Shape;260;p27"/>
          <p:cNvPicPr preferRelativeResize="0"/>
          <p:nvPr/>
        </p:nvPicPr>
        <p:blipFill rotWithShape="1">
          <a:blip r:embed="rId6">
            <a:alphaModFix/>
          </a:blip>
          <a:srcRect/>
          <a:stretch/>
        </p:blipFill>
        <p:spPr>
          <a:xfrm>
            <a:off x="4278391" y="2014825"/>
            <a:ext cx="269128" cy="188390"/>
          </a:xfrm>
          <a:prstGeom prst="rect">
            <a:avLst/>
          </a:prstGeom>
          <a:noFill/>
          <a:ln>
            <a:noFill/>
          </a:ln>
        </p:spPr>
      </p:pic>
      <p:pic>
        <p:nvPicPr>
          <p:cNvPr id="261" name="Google Shape;261;p27"/>
          <p:cNvPicPr preferRelativeResize="0"/>
          <p:nvPr/>
        </p:nvPicPr>
        <p:blipFill rotWithShape="1">
          <a:blip r:embed="rId6">
            <a:alphaModFix/>
          </a:blip>
          <a:srcRect/>
          <a:stretch/>
        </p:blipFill>
        <p:spPr>
          <a:xfrm>
            <a:off x="4291306" y="1640292"/>
            <a:ext cx="269128" cy="188390"/>
          </a:xfrm>
          <a:prstGeom prst="rect">
            <a:avLst/>
          </a:prstGeom>
          <a:noFill/>
          <a:ln>
            <a:noFill/>
          </a:ln>
        </p:spPr>
      </p:pic>
      <p:pic>
        <p:nvPicPr>
          <p:cNvPr id="262" name="Google Shape;262;p27"/>
          <p:cNvPicPr preferRelativeResize="0"/>
          <p:nvPr/>
        </p:nvPicPr>
        <p:blipFill rotWithShape="1">
          <a:blip r:embed="rId6">
            <a:alphaModFix/>
          </a:blip>
          <a:srcRect/>
          <a:stretch/>
        </p:blipFill>
        <p:spPr>
          <a:xfrm>
            <a:off x="3750311" y="1997105"/>
            <a:ext cx="269128" cy="188390"/>
          </a:xfrm>
          <a:prstGeom prst="rect">
            <a:avLst/>
          </a:prstGeom>
          <a:noFill/>
          <a:ln>
            <a:noFill/>
          </a:ln>
        </p:spPr>
      </p:pic>
      <p:pic>
        <p:nvPicPr>
          <p:cNvPr id="263" name="Google Shape;263;p27"/>
          <p:cNvPicPr preferRelativeResize="0"/>
          <p:nvPr/>
        </p:nvPicPr>
        <p:blipFill rotWithShape="1">
          <a:blip r:embed="rId6">
            <a:alphaModFix/>
          </a:blip>
          <a:srcRect/>
          <a:stretch/>
        </p:blipFill>
        <p:spPr>
          <a:xfrm>
            <a:off x="3763226" y="1622572"/>
            <a:ext cx="269128" cy="188390"/>
          </a:xfrm>
          <a:prstGeom prst="rect">
            <a:avLst/>
          </a:prstGeom>
          <a:noFill/>
          <a:ln>
            <a:noFill/>
          </a:ln>
        </p:spPr>
      </p:pic>
      <p:sp>
        <p:nvSpPr>
          <p:cNvPr id="264" name="Google Shape;264;p27"/>
          <p:cNvSpPr txBox="1"/>
          <p:nvPr/>
        </p:nvSpPr>
        <p:spPr>
          <a:xfrm>
            <a:off x="6709782" y="5863082"/>
            <a:ext cx="2255658" cy="429969"/>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1000" b="0" i="0" u="none" strike="noStrike" cap="none">
                <a:solidFill>
                  <a:srgbClr val="A5A5A5"/>
                </a:solidFill>
                <a:latin typeface="Tahoma"/>
                <a:ea typeface="Tahoma"/>
                <a:cs typeface="Tahoma"/>
                <a:sym typeface="Tahoma"/>
              </a:rPr>
              <a:t>DER = Distributed Energy Resources</a:t>
            </a:r>
            <a:endParaRPr/>
          </a:p>
        </p:txBody>
      </p:sp>
      <p:pic>
        <p:nvPicPr>
          <p:cNvPr id="233" name="Google Shape;233;p27" descr="A picture containing light, drawing, window&#10;&#10;Description automatically generated"/>
          <p:cNvPicPr preferRelativeResize="0"/>
          <p:nvPr/>
        </p:nvPicPr>
        <p:blipFill rotWithShape="1">
          <a:blip r:embed="rId14">
            <a:alphaModFix/>
          </a:blip>
          <a:srcRect/>
          <a:stretch/>
        </p:blipFill>
        <p:spPr>
          <a:xfrm>
            <a:off x="4659457" y="3041863"/>
            <a:ext cx="1101560" cy="366775"/>
          </a:xfrm>
          <a:prstGeom prst="rect">
            <a:avLst/>
          </a:prstGeom>
          <a:solidFill>
            <a:schemeClr val="lt1"/>
          </a:solidFill>
          <a:ln w="9525" cap="flat" cmpd="sng">
            <a:solidFill>
              <a:srgbClr val="FF8021"/>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8"/>
          <p:cNvSpPr txBox="1">
            <a:spLocks noGrp="1"/>
          </p:cNvSpPr>
          <p:nvPr>
            <p:ph type="title" idx="4294967295"/>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400"/>
              <a:buNone/>
            </a:pPr>
            <a:r>
              <a:rPr lang="en-US" sz="2400" b="1" dirty="0">
                <a:solidFill>
                  <a:schemeClr val="lt1"/>
                </a:solidFill>
                <a:latin typeface="Arial"/>
                <a:ea typeface="Arial"/>
                <a:cs typeface="Arial"/>
                <a:sym typeface="Arial"/>
              </a:rPr>
              <a:t>Understanding rooftop solar energy policy: </a:t>
            </a:r>
            <a:br>
              <a:rPr lang="en-US" sz="2400" b="1" dirty="0">
                <a:solidFill>
                  <a:schemeClr val="lt1"/>
                </a:solidFill>
                <a:latin typeface="Arial"/>
                <a:ea typeface="Arial"/>
                <a:cs typeface="Arial"/>
                <a:sym typeface="Arial"/>
              </a:rPr>
            </a:br>
            <a:r>
              <a:rPr lang="en-US" sz="2400" b="1" dirty="0">
                <a:solidFill>
                  <a:schemeClr val="lt1"/>
                </a:solidFill>
                <a:latin typeface="Arial"/>
                <a:ea typeface="Arial"/>
                <a:cs typeface="Arial"/>
                <a:sym typeface="Arial"/>
              </a:rPr>
              <a:t>Australia</a:t>
            </a:r>
            <a:endParaRPr sz="2400" dirty="0"/>
          </a:p>
        </p:txBody>
      </p:sp>
      <p:pic>
        <p:nvPicPr>
          <p:cNvPr id="271" name="Google Shape;271;p28"/>
          <p:cNvPicPr preferRelativeResize="0"/>
          <p:nvPr/>
        </p:nvPicPr>
        <p:blipFill rotWithShape="1">
          <a:blip r:embed="rId3">
            <a:alphaModFix/>
          </a:blip>
          <a:srcRect/>
          <a:stretch/>
        </p:blipFill>
        <p:spPr>
          <a:xfrm>
            <a:off x="3426378" y="1880052"/>
            <a:ext cx="2291244" cy="2288347"/>
          </a:xfrm>
          <a:prstGeom prst="rect">
            <a:avLst/>
          </a:prstGeom>
          <a:noFill/>
          <a:ln>
            <a:noFill/>
          </a:ln>
        </p:spPr>
      </p:pic>
      <p:sp>
        <p:nvSpPr>
          <p:cNvPr id="272" name="Google Shape;272;p28"/>
          <p:cNvSpPr txBox="1"/>
          <p:nvPr/>
        </p:nvSpPr>
        <p:spPr>
          <a:xfrm>
            <a:off x="1047566" y="4269666"/>
            <a:ext cx="7048868" cy="188365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400" b="1" i="0" u="none" strike="noStrike" cap="none" dirty="0">
                <a:solidFill>
                  <a:srgbClr val="000000"/>
                </a:solidFill>
                <a:latin typeface="Arial"/>
                <a:ea typeface="Arial"/>
                <a:cs typeface="Arial"/>
                <a:sym typeface="Arial"/>
              </a:rPr>
              <a:t>Solar curtailment</a:t>
            </a:r>
            <a:endParaRPr dirty="0"/>
          </a:p>
          <a:p>
            <a:pPr marL="285750" marR="0" lvl="0" indent="-285750" algn="l" rtl="0">
              <a:lnSpc>
                <a:spcPct val="15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a:ea typeface="Arial"/>
                <a:cs typeface="Arial"/>
                <a:sym typeface="Arial"/>
              </a:rPr>
              <a:t>Once grid hosting capacity limits are reached, solar curtailment restrictions are imposed</a:t>
            </a:r>
            <a:endParaRPr dirty="0"/>
          </a:p>
          <a:p>
            <a:pPr marL="285750" marR="0" lvl="0" indent="-285750" algn="l" rtl="0">
              <a:lnSpc>
                <a:spcPct val="15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a:ea typeface="Arial"/>
                <a:cs typeface="Arial"/>
                <a:sym typeface="Arial"/>
              </a:rPr>
              <a:t>Curtailment reduces project returns and destroys bankability (no 3</a:t>
            </a:r>
            <a:r>
              <a:rPr lang="en-US" sz="1400" b="0" i="0" u="none" strike="noStrike" cap="none" baseline="30000" dirty="0">
                <a:solidFill>
                  <a:srgbClr val="000000"/>
                </a:solidFill>
                <a:latin typeface="Arial"/>
                <a:ea typeface="Arial"/>
                <a:cs typeface="Arial"/>
                <a:sym typeface="Arial"/>
              </a:rPr>
              <a:t>rd</a:t>
            </a:r>
            <a:r>
              <a:rPr lang="en-US" sz="1400" b="0" i="0" u="none" strike="noStrike" cap="none" dirty="0">
                <a:solidFill>
                  <a:srgbClr val="000000"/>
                </a:solidFill>
                <a:latin typeface="Arial"/>
                <a:ea typeface="Arial"/>
                <a:cs typeface="Arial"/>
                <a:sym typeface="Arial"/>
              </a:rPr>
              <a:t>-party financing)</a:t>
            </a:r>
            <a:endParaRPr dirty="0"/>
          </a:p>
          <a:p>
            <a:pPr marL="285750" marR="0" lvl="0" indent="-285750" algn="l" rtl="0">
              <a:lnSpc>
                <a:spcPct val="15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a:ea typeface="Arial"/>
                <a:cs typeface="Arial"/>
                <a:sym typeface="Arial"/>
              </a:rPr>
              <a:t>Results in smaller solar+storage installations </a:t>
            </a:r>
            <a:endParaRPr dirty="0"/>
          </a:p>
          <a:p>
            <a:pPr marL="285750" marR="0" lvl="0" indent="-285750" algn="l" rtl="0">
              <a:lnSpc>
                <a:spcPct val="15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a:ea typeface="Arial"/>
                <a:cs typeface="Arial"/>
                <a:sym typeface="Arial"/>
              </a:rPr>
              <a:t>Curtailment does not fix the voltage problem</a:t>
            </a:r>
            <a:endParaRPr dirty="0"/>
          </a:p>
        </p:txBody>
      </p:sp>
      <p:sp>
        <p:nvSpPr>
          <p:cNvPr id="273" name="Google Shape;273;p28"/>
          <p:cNvSpPr txBox="1"/>
          <p:nvPr/>
        </p:nvSpPr>
        <p:spPr>
          <a:xfrm>
            <a:off x="1047566" y="848794"/>
            <a:ext cx="7048868" cy="400110"/>
          </a:xfrm>
          <a:prstGeom prst="rect">
            <a:avLst/>
          </a:prstGeom>
          <a:solidFill>
            <a:srgbClr val="BFBFB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000" b="1" i="0" u="none" strike="noStrike" cap="none" dirty="0">
                <a:solidFill>
                  <a:schemeClr val="dk1"/>
                </a:solidFill>
                <a:latin typeface="Arial"/>
                <a:ea typeface="Arial"/>
                <a:cs typeface="Arial"/>
                <a:sym typeface="Arial"/>
              </a:rPr>
              <a:t>Australia</a:t>
            </a:r>
            <a:endParaRPr sz="1600" b="1" i="0" u="none" strike="noStrike" cap="none" dirty="0">
              <a:solidFill>
                <a:schemeClr val="dk1"/>
              </a:solidFill>
              <a:latin typeface="Arial"/>
              <a:ea typeface="Arial"/>
              <a:cs typeface="Arial"/>
              <a:sym typeface="Arial"/>
            </a:endParaRPr>
          </a:p>
        </p:txBody>
      </p:sp>
      <p:sp>
        <p:nvSpPr>
          <p:cNvPr id="274" name="Google Shape;274;p28"/>
          <p:cNvSpPr txBox="1"/>
          <p:nvPr/>
        </p:nvSpPr>
        <p:spPr>
          <a:xfrm>
            <a:off x="1047566" y="1255566"/>
            <a:ext cx="7048868" cy="523220"/>
          </a:xfrm>
          <a:prstGeom prst="rect">
            <a:avLst/>
          </a:prstGeom>
          <a:solidFill>
            <a:srgbClr val="92D05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400" b="1" i="0" u="none" strike="noStrike" cap="none" dirty="0">
                <a:solidFill>
                  <a:schemeClr val="dk1"/>
                </a:solidFill>
                <a:latin typeface="Arial"/>
                <a:ea typeface="Arial"/>
                <a:cs typeface="Arial"/>
                <a:sym typeface="Arial"/>
              </a:rPr>
              <a:t>Feed-In Tariff</a:t>
            </a:r>
            <a:r>
              <a:rPr lang="en-US" sz="1400" b="0" i="0" u="none" strike="noStrike" cap="none" dirty="0">
                <a:solidFill>
                  <a:schemeClr val="dk1"/>
                </a:solidFill>
                <a:latin typeface="Arial"/>
                <a:ea typeface="Arial"/>
                <a:cs typeface="Arial"/>
                <a:sym typeface="Arial"/>
              </a:rPr>
              <a:t>: Excess generation can be exported, receiving compensation from the energy retailer</a:t>
            </a:r>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9"/>
          <p:cNvSpPr/>
          <p:nvPr/>
        </p:nvSpPr>
        <p:spPr>
          <a:xfrm>
            <a:off x="0" y="878889"/>
            <a:ext cx="9144000" cy="2811026"/>
          </a:xfrm>
          <a:prstGeom prst="rect">
            <a:avLst/>
          </a:prstGeom>
          <a:solidFill>
            <a:srgbClr val="FF80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81" name="Google Shape;281;p29"/>
          <p:cNvSpPr txBox="1">
            <a:spLocks noGrp="1"/>
          </p:cNvSpPr>
          <p:nvPr>
            <p:ph type="title" idx="4294967295"/>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400"/>
              <a:buNone/>
            </a:pPr>
            <a:r>
              <a:rPr lang="en-US" sz="2400" b="1" dirty="0">
                <a:solidFill>
                  <a:schemeClr val="lt1"/>
                </a:solidFill>
                <a:latin typeface="Arial"/>
                <a:ea typeface="Arial"/>
                <a:cs typeface="Arial"/>
                <a:sym typeface="Arial"/>
              </a:rPr>
              <a:t>Australia example</a:t>
            </a:r>
            <a:endParaRPr sz="2400" dirty="0"/>
          </a:p>
        </p:txBody>
      </p:sp>
      <p:sp>
        <p:nvSpPr>
          <p:cNvPr id="282" name="Google Shape;282;p29"/>
          <p:cNvSpPr txBox="1"/>
          <p:nvPr/>
        </p:nvSpPr>
        <p:spPr>
          <a:xfrm>
            <a:off x="0" y="1242874"/>
            <a:ext cx="9144000" cy="461665"/>
          </a:xfrm>
          <a:prstGeom prst="rect">
            <a:avLst/>
          </a:prstGeom>
          <a:solidFill>
            <a:srgbClr val="FF802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b="1" i="0" u="none" strike="noStrike" cap="none" dirty="0">
                <a:solidFill>
                  <a:schemeClr val="lt1"/>
                </a:solidFill>
                <a:latin typeface="Arial"/>
                <a:ea typeface="Arial"/>
                <a:cs typeface="Arial"/>
                <a:sym typeface="Arial"/>
              </a:rPr>
              <a:t>eleXsys® = up to 13x increase in DER the grid can host</a:t>
            </a:r>
            <a:endParaRPr sz="2400" b="0" i="0" u="none" strike="noStrike" cap="none" dirty="0">
              <a:solidFill>
                <a:schemeClr val="lt1"/>
              </a:solidFill>
              <a:latin typeface="Arial"/>
              <a:ea typeface="Arial"/>
              <a:cs typeface="Arial"/>
              <a:sym typeface="Arial"/>
            </a:endParaRPr>
          </a:p>
        </p:txBody>
      </p:sp>
      <p:pic>
        <p:nvPicPr>
          <p:cNvPr id="283" name="Google Shape;283;p29"/>
          <p:cNvPicPr preferRelativeResize="0"/>
          <p:nvPr/>
        </p:nvPicPr>
        <p:blipFill rotWithShape="1">
          <a:blip r:embed="rId3">
            <a:alphaModFix/>
          </a:blip>
          <a:srcRect/>
          <a:stretch/>
        </p:blipFill>
        <p:spPr>
          <a:xfrm>
            <a:off x="187018" y="2938180"/>
            <a:ext cx="4353739" cy="2811028"/>
          </a:xfrm>
          <a:prstGeom prst="rect">
            <a:avLst/>
          </a:prstGeom>
          <a:noFill/>
          <a:ln>
            <a:noFill/>
          </a:ln>
        </p:spPr>
      </p:pic>
      <p:pic>
        <p:nvPicPr>
          <p:cNvPr id="284" name="Google Shape;284;p29"/>
          <p:cNvPicPr preferRelativeResize="0"/>
          <p:nvPr/>
        </p:nvPicPr>
        <p:blipFill rotWithShape="1">
          <a:blip r:embed="rId4">
            <a:alphaModFix/>
          </a:blip>
          <a:srcRect/>
          <a:stretch/>
        </p:blipFill>
        <p:spPr>
          <a:xfrm>
            <a:off x="4635050" y="2938181"/>
            <a:ext cx="4370561" cy="2811027"/>
          </a:xfrm>
          <a:prstGeom prst="rect">
            <a:avLst/>
          </a:prstGeom>
          <a:noFill/>
          <a:ln>
            <a:noFill/>
          </a:ln>
        </p:spPr>
      </p:pic>
      <p:sp>
        <p:nvSpPr>
          <p:cNvPr id="285" name="Google Shape;285;p29"/>
          <p:cNvSpPr/>
          <p:nvPr/>
        </p:nvSpPr>
        <p:spPr>
          <a:xfrm rot="-5400000">
            <a:off x="1516556" y="1347789"/>
            <a:ext cx="1389803" cy="3020237"/>
          </a:xfrm>
          <a:prstGeom prst="downArrow">
            <a:avLst>
              <a:gd name="adj1" fmla="val 50000"/>
              <a:gd name="adj2" fmla="val 50000"/>
            </a:avLst>
          </a:prstGeom>
          <a:solidFill>
            <a:srgbClr val="00B0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9"/>
          <p:cNvSpPr txBox="1"/>
          <p:nvPr/>
        </p:nvSpPr>
        <p:spPr>
          <a:xfrm>
            <a:off x="701333" y="2510443"/>
            <a:ext cx="2672786" cy="69490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dirty="0">
                <a:solidFill>
                  <a:schemeClr val="lt1"/>
                </a:solidFill>
                <a:latin typeface="Arial"/>
                <a:ea typeface="Arial"/>
                <a:cs typeface="Arial"/>
                <a:sym typeface="Arial"/>
              </a:rPr>
              <a:t>Traditional one-way grid: </a:t>
            </a:r>
            <a:endParaRPr dirty="0"/>
          </a:p>
          <a:p>
            <a:pPr marL="0" marR="0" lvl="0" indent="0" algn="ctr" rtl="0">
              <a:lnSpc>
                <a:spcPct val="100000"/>
              </a:lnSpc>
              <a:spcBef>
                <a:spcPts val="0"/>
              </a:spcBef>
              <a:spcAft>
                <a:spcPts val="0"/>
              </a:spcAft>
              <a:buNone/>
            </a:pPr>
            <a:r>
              <a:rPr lang="en-US" sz="1400" b="0" i="0" u="none" strike="noStrike" cap="none" dirty="0">
                <a:solidFill>
                  <a:schemeClr val="lt1"/>
                </a:solidFill>
                <a:latin typeface="Arial"/>
                <a:ea typeface="Arial"/>
                <a:cs typeface="Arial"/>
                <a:sym typeface="Arial"/>
              </a:rPr>
              <a:t>sized for self-consumption only</a:t>
            </a:r>
            <a:endParaRPr dirty="0"/>
          </a:p>
        </p:txBody>
      </p:sp>
      <p:sp>
        <p:nvSpPr>
          <p:cNvPr id="287" name="Google Shape;287;p29"/>
          <p:cNvSpPr/>
          <p:nvPr/>
        </p:nvSpPr>
        <p:spPr>
          <a:xfrm>
            <a:off x="6409678" y="1794185"/>
            <a:ext cx="2405849" cy="2127446"/>
          </a:xfrm>
          <a:prstGeom prst="quadArrow">
            <a:avLst>
              <a:gd name="adj1" fmla="val 27507"/>
              <a:gd name="adj2" fmla="val 22500"/>
              <a:gd name="adj3" fmla="val 22500"/>
            </a:avLst>
          </a:prstGeom>
          <a:solidFill>
            <a:srgbClr val="00B05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dirty="0">
                <a:solidFill>
                  <a:schemeClr val="lt1"/>
                </a:solidFill>
                <a:latin typeface="Arial"/>
                <a:ea typeface="Arial"/>
                <a:cs typeface="Arial"/>
                <a:sym typeface="Arial"/>
              </a:rPr>
              <a:t>Rooftop solar with </a:t>
            </a:r>
            <a:endParaRPr dirty="0"/>
          </a:p>
          <a:p>
            <a:pPr marL="0" marR="0" lvl="0" indent="0" algn="ctr" rtl="0">
              <a:lnSpc>
                <a:spcPct val="100000"/>
              </a:lnSpc>
              <a:spcBef>
                <a:spcPts val="0"/>
              </a:spcBef>
              <a:spcAft>
                <a:spcPts val="0"/>
              </a:spcAft>
              <a:buNone/>
            </a:pPr>
            <a:r>
              <a:rPr lang="en-US" sz="1400" b="0" i="0" u="none" strike="noStrike" cap="none" dirty="0">
                <a:solidFill>
                  <a:schemeClr val="lt1"/>
                </a:solidFill>
                <a:latin typeface="Arial"/>
                <a:ea typeface="Arial"/>
                <a:cs typeface="Arial"/>
                <a:sym typeface="Arial"/>
              </a:rPr>
              <a:t>100% two-way grid</a:t>
            </a:r>
            <a:endParaRPr dirty="0"/>
          </a:p>
        </p:txBody>
      </p:sp>
      <p:sp>
        <p:nvSpPr>
          <p:cNvPr id="288" name="Google Shape;288;p29"/>
          <p:cNvSpPr/>
          <p:nvPr/>
        </p:nvSpPr>
        <p:spPr>
          <a:xfrm>
            <a:off x="187018" y="4166486"/>
            <a:ext cx="3339495" cy="1582722"/>
          </a:xfrm>
          <a:prstGeom prst="rtTriangle">
            <a:avLst/>
          </a:pr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100" b="0" i="0" u="none" strike="noStrike" cap="none" dirty="0">
                <a:solidFill>
                  <a:srgbClr val="0070C0"/>
                </a:solidFill>
                <a:latin typeface="Arial"/>
                <a:ea typeface="Arial"/>
                <a:cs typeface="Arial"/>
                <a:sym typeface="Arial"/>
              </a:rPr>
              <a:t>Fig 1 </a:t>
            </a:r>
            <a:br>
              <a:rPr lang="en-US" sz="1400" b="0" i="0" u="none" strike="noStrike" cap="none" dirty="0">
                <a:solidFill>
                  <a:srgbClr val="0070C0"/>
                </a:solidFill>
                <a:latin typeface="Arial"/>
                <a:ea typeface="Arial"/>
                <a:cs typeface="Arial"/>
                <a:sym typeface="Arial"/>
              </a:rPr>
            </a:br>
            <a:r>
              <a:rPr lang="en-US" sz="1400" b="1" i="0" u="none" strike="noStrike" cap="none" dirty="0">
                <a:solidFill>
                  <a:srgbClr val="0070C0"/>
                </a:solidFill>
                <a:latin typeface="Arial"/>
                <a:ea typeface="Arial"/>
                <a:cs typeface="Arial"/>
                <a:sym typeface="Arial"/>
              </a:rPr>
              <a:t>One-way grid, restrictions and curtailment</a:t>
            </a:r>
            <a:endParaRPr dirty="0"/>
          </a:p>
        </p:txBody>
      </p:sp>
      <p:sp>
        <p:nvSpPr>
          <p:cNvPr id="289" name="Google Shape;289;p29"/>
          <p:cNvSpPr/>
          <p:nvPr/>
        </p:nvSpPr>
        <p:spPr>
          <a:xfrm>
            <a:off x="4635050" y="4166486"/>
            <a:ext cx="3339495" cy="1582722"/>
          </a:xfrm>
          <a:prstGeom prst="rtTriangle">
            <a:avLst/>
          </a:pr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100" b="0" i="0" u="none" strike="noStrike" cap="none" dirty="0">
                <a:solidFill>
                  <a:srgbClr val="0070C0"/>
                </a:solidFill>
                <a:latin typeface="Arial"/>
                <a:ea typeface="Arial"/>
                <a:cs typeface="Arial"/>
                <a:sym typeface="Arial"/>
              </a:rPr>
              <a:t>Fig 2 </a:t>
            </a:r>
            <a:br>
              <a:rPr lang="en-US" sz="1400" b="0" i="0" u="none" strike="noStrike" cap="none" dirty="0">
                <a:solidFill>
                  <a:srgbClr val="0070C0"/>
                </a:solidFill>
                <a:latin typeface="Arial"/>
                <a:ea typeface="Arial"/>
                <a:cs typeface="Arial"/>
                <a:sym typeface="Arial"/>
              </a:rPr>
            </a:br>
            <a:r>
              <a:rPr lang="en-US" sz="1400" b="1" i="0" u="none" strike="noStrike" cap="none" dirty="0">
                <a:solidFill>
                  <a:srgbClr val="0070C0"/>
                </a:solidFill>
                <a:latin typeface="Arial"/>
                <a:ea typeface="Arial"/>
                <a:cs typeface="Arial"/>
                <a:sym typeface="Arial"/>
              </a:rPr>
              <a:t>Two-way grid,</a:t>
            </a:r>
            <a:endParaRPr dirty="0"/>
          </a:p>
          <a:p>
            <a:pPr marL="0" marR="0" lvl="0" indent="0" algn="l" rtl="0">
              <a:lnSpc>
                <a:spcPct val="100000"/>
              </a:lnSpc>
              <a:spcBef>
                <a:spcPts val="0"/>
              </a:spcBef>
              <a:spcAft>
                <a:spcPts val="0"/>
              </a:spcAft>
              <a:buNone/>
            </a:pPr>
            <a:r>
              <a:rPr lang="en-US" sz="1400" b="1" i="0" u="none" strike="noStrike" cap="none" dirty="0">
                <a:solidFill>
                  <a:srgbClr val="0070C0"/>
                </a:solidFill>
                <a:latin typeface="Arial"/>
                <a:ea typeface="Arial"/>
                <a:cs typeface="Arial"/>
                <a:sym typeface="Arial"/>
              </a:rPr>
              <a:t>with eleXsys</a:t>
            </a:r>
            <a:r>
              <a:rPr lang="en-US" sz="1400" b="1" i="0" u="none" strike="noStrike" cap="none" baseline="30000" dirty="0">
                <a:solidFill>
                  <a:srgbClr val="0070C0"/>
                </a:solidFill>
                <a:latin typeface="Arial"/>
                <a:ea typeface="Arial"/>
                <a:cs typeface="Arial"/>
                <a:sym typeface="Arial"/>
              </a:rPr>
              <a:t>®</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0"/>
          <p:cNvSpPr/>
          <p:nvPr/>
        </p:nvSpPr>
        <p:spPr>
          <a:xfrm rot="10800000" flipH="1">
            <a:off x="-1" y="2122323"/>
            <a:ext cx="5167303" cy="4393886"/>
          </a:xfrm>
          <a:prstGeom prst="rtTriangle">
            <a:avLst/>
          </a:prstGeom>
          <a:solidFill>
            <a:srgbClr val="FF80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6" name="Google Shape;296;p30"/>
          <p:cNvSpPr txBox="1">
            <a:spLocks noGrp="1"/>
          </p:cNvSpPr>
          <p:nvPr>
            <p:ph type="title" idx="4294967295"/>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400"/>
              <a:buNone/>
            </a:pPr>
            <a:r>
              <a:rPr lang="en-US" sz="2400" b="1" dirty="0">
                <a:solidFill>
                  <a:schemeClr val="lt1"/>
                </a:solidFill>
                <a:latin typeface="Arial"/>
                <a:ea typeface="Arial"/>
                <a:cs typeface="Arial"/>
                <a:sym typeface="Arial"/>
              </a:rPr>
              <a:t>Planet Ark Power’s flagship project</a:t>
            </a:r>
            <a:endParaRPr sz="2400" dirty="0"/>
          </a:p>
        </p:txBody>
      </p:sp>
      <p:sp>
        <p:nvSpPr>
          <p:cNvPr id="297" name="Google Shape;297;p30"/>
          <p:cNvSpPr/>
          <p:nvPr/>
        </p:nvSpPr>
        <p:spPr>
          <a:xfrm>
            <a:off x="304800" y="985418"/>
            <a:ext cx="8510726" cy="1019364"/>
          </a:xfrm>
          <a:prstGeom prst="roundRect">
            <a:avLst>
              <a:gd name="adj" fmla="val 16667"/>
            </a:avLst>
          </a:prstGeom>
          <a:solidFill>
            <a:srgbClr val="0070C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1" i="0" u="none" strike="noStrike" cap="none" dirty="0">
                <a:solidFill>
                  <a:schemeClr val="lt1"/>
                </a:solidFill>
                <a:latin typeface="Arial"/>
                <a:ea typeface="Arial"/>
                <a:cs typeface="Arial"/>
                <a:sym typeface="Arial"/>
              </a:rPr>
              <a:t>Largest C&amp;I single-site Virtual Power Plant in Australia</a:t>
            </a:r>
            <a:endParaRPr sz="1800" dirty="0"/>
          </a:p>
          <a:p>
            <a:pPr marL="0" marR="0" lvl="0" indent="0" algn="ctr" rtl="0">
              <a:lnSpc>
                <a:spcPct val="100000"/>
              </a:lnSpc>
              <a:spcBef>
                <a:spcPts val="600"/>
              </a:spcBef>
              <a:spcAft>
                <a:spcPts val="0"/>
              </a:spcAft>
              <a:buNone/>
            </a:pPr>
            <a:r>
              <a:rPr lang="en-US" sz="1600" b="1" i="0" u="none" strike="noStrike" cap="none" dirty="0">
                <a:solidFill>
                  <a:srgbClr val="FF8021"/>
                </a:solidFill>
                <a:latin typeface="Arial" panose="020B0604020202020204" pitchFamily="34" charset="0"/>
                <a:ea typeface="Calibri"/>
                <a:cs typeface="Arial" panose="020B0604020202020204" pitchFamily="34" charset="0"/>
                <a:sym typeface="Calibri"/>
              </a:rPr>
              <a:t>Major project under way with a leading global furniture retailer</a:t>
            </a:r>
            <a:endParaRPr dirty="0">
              <a:latin typeface="Arial" panose="020B0604020202020204" pitchFamily="34" charset="0"/>
              <a:cs typeface="Arial" panose="020B0604020202020204" pitchFamily="34" charset="0"/>
            </a:endParaRPr>
          </a:p>
        </p:txBody>
      </p:sp>
      <p:pic>
        <p:nvPicPr>
          <p:cNvPr id="298" name="Google Shape;298;p30" descr="A circuit board&#10;&#10;Description automatically generated"/>
          <p:cNvPicPr preferRelativeResize="0"/>
          <p:nvPr/>
        </p:nvPicPr>
        <p:blipFill rotWithShape="1">
          <a:blip r:embed="rId3">
            <a:alphaModFix/>
          </a:blip>
          <a:srcRect l="11364" t="8529" r="11835" b="6212"/>
          <a:stretch/>
        </p:blipFill>
        <p:spPr>
          <a:xfrm>
            <a:off x="328474" y="2318613"/>
            <a:ext cx="4518734" cy="3634966"/>
          </a:xfrm>
          <a:prstGeom prst="rect">
            <a:avLst/>
          </a:prstGeom>
          <a:solidFill>
            <a:schemeClr val="dk1">
              <a:alpha val="69803"/>
            </a:schemeClr>
          </a:solidFill>
          <a:ln>
            <a:noFill/>
          </a:ln>
        </p:spPr>
      </p:pic>
      <p:sp>
        <p:nvSpPr>
          <p:cNvPr id="299" name="Google Shape;299;p30"/>
          <p:cNvSpPr/>
          <p:nvPr/>
        </p:nvSpPr>
        <p:spPr>
          <a:xfrm>
            <a:off x="4952895" y="2242618"/>
            <a:ext cx="3862631" cy="3831254"/>
          </a:xfrm>
          <a:prstGeom prst="rect">
            <a:avLst/>
          </a:prstGeom>
          <a:noFill/>
          <a:ln>
            <a:noFill/>
          </a:ln>
        </p:spPr>
        <p:txBody>
          <a:bodyPr spcFirstLastPara="1" wrap="square" lIns="91425" tIns="45700" rIns="91425" bIns="45700" anchor="t" anchorCtr="0">
            <a:noAutofit/>
          </a:bodyPr>
          <a:lstStyle/>
          <a:p>
            <a:pPr marL="539750" marR="0" lvl="1" indent="-360363" algn="l" rtl="0">
              <a:lnSpc>
                <a:spcPct val="100000"/>
              </a:lnSpc>
              <a:spcBef>
                <a:spcPts val="0"/>
              </a:spcBef>
              <a:spcAft>
                <a:spcPts val="0"/>
              </a:spcAft>
              <a:buClr>
                <a:srgbClr val="FF8021"/>
              </a:buClr>
              <a:buSzPts val="2000"/>
              <a:buFont typeface="Noto Sans Symbols"/>
              <a:buChar char="❑"/>
            </a:pPr>
            <a:r>
              <a:rPr lang="en-US" sz="2000" b="1" i="0" u="none" strike="noStrike" cap="none" dirty="0">
                <a:solidFill>
                  <a:srgbClr val="000000"/>
                </a:solidFill>
                <a:latin typeface="Arial"/>
                <a:ea typeface="Arial"/>
                <a:cs typeface="Arial"/>
                <a:sym typeface="Arial"/>
              </a:rPr>
              <a:t>3.2 MW rooftop solar </a:t>
            </a:r>
            <a:br>
              <a:rPr lang="en-US" sz="2000" b="1" i="0" u="none" strike="noStrike" cap="none" dirty="0">
                <a:solidFill>
                  <a:srgbClr val="000000"/>
                </a:solidFill>
                <a:latin typeface="Arial"/>
                <a:ea typeface="Arial"/>
                <a:cs typeface="Arial"/>
                <a:sym typeface="Arial"/>
              </a:rPr>
            </a:br>
            <a:r>
              <a:rPr lang="en-US" sz="2000" b="1" i="0" u="none" strike="noStrike" cap="none" dirty="0">
                <a:solidFill>
                  <a:srgbClr val="000000"/>
                </a:solidFill>
                <a:latin typeface="Arial"/>
                <a:ea typeface="Arial"/>
                <a:cs typeface="Arial"/>
                <a:sym typeface="Arial"/>
              </a:rPr>
              <a:t>+ 3.4 MWh VPP batteries </a:t>
            </a:r>
            <a:br>
              <a:rPr lang="en-US" sz="2000" b="1" i="0" u="none" strike="noStrike" cap="none" dirty="0">
                <a:solidFill>
                  <a:srgbClr val="000000"/>
                </a:solidFill>
                <a:latin typeface="Arial"/>
                <a:ea typeface="Arial"/>
                <a:cs typeface="Arial"/>
                <a:sym typeface="Arial"/>
              </a:rPr>
            </a:br>
            <a:r>
              <a:rPr lang="en-US" sz="2000" b="1" i="0" u="none" strike="noStrike" cap="none" dirty="0">
                <a:solidFill>
                  <a:srgbClr val="000000"/>
                </a:solidFill>
                <a:latin typeface="Arial"/>
                <a:ea typeface="Arial"/>
                <a:cs typeface="Arial"/>
                <a:sym typeface="Arial"/>
              </a:rPr>
              <a:t>Grid-interactive microgrid</a:t>
            </a:r>
            <a:endParaRPr dirty="0"/>
          </a:p>
          <a:p>
            <a:pPr marL="742950" marR="0" lvl="1" indent="-285750" algn="l" rtl="0">
              <a:lnSpc>
                <a:spcPct val="100000"/>
              </a:lnSpc>
              <a:spcBef>
                <a:spcPts val="600"/>
              </a:spcBef>
              <a:spcAft>
                <a:spcPts val="0"/>
              </a:spcAft>
              <a:buClr>
                <a:srgbClr val="FF8021"/>
              </a:buClr>
              <a:buSzPts val="1400"/>
              <a:buFont typeface="Arial"/>
              <a:buChar char="•"/>
            </a:pPr>
            <a:r>
              <a:rPr lang="en-US" sz="1400" b="0" i="0" u="none" strike="noStrike" cap="none" dirty="0">
                <a:solidFill>
                  <a:srgbClr val="000000"/>
                </a:solidFill>
                <a:latin typeface="Arial"/>
                <a:ea typeface="Arial"/>
                <a:cs typeface="Arial"/>
                <a:sym typeface="Arial"/>
              </a:rPr>
              <a:t>Owned by pension fund, earning 20- year return</a:t>
            </a:r>
            <a:endParaRPr dirty="0"/>
          </a:p>
          <a:p>
            <a:pPr marL="742950" marR="0" lvl="1" indent="-285750" algn="l" rtl="0">
              <a:lnSpc>
                <a:spcPct val="100000"/>
              </a:lnSpc>
              <a:spcBef>
                <a:spcPts val="0"/>
              </a:spcBef>
              <a:spcAft>
                <a:spcPts val="0"/>
              </a:spcAft>
              <a:buClr>
                <a:srgbClr val="FF8021"/>
              </a:buClr>
              <a:buSzPts val="1400"/>
              <a:buFont typeface="Arial"/>
              <a:buChar char="•"/>
            </a:pPr>
            <a:r>
              <a:rPr lang="en-US" sz="1400" b="0" i="0" u="none" strike="noStrike" cap="none" dirty="0">
                <a:solidFill>
                  <a:srgbClr val="000000"/>
                </a:solidFill>
                <a:latin typeface="Arial"/>
                <a:ea typeface="Arial"/>
                <a:cs typeface="Arial"/>
                <a:sym typeface="Arial"/>
              </a:rPr>
              <a:t>Customer buys cheaper clean energy from pension fund</a:t>
            </a:r>
            <a:endParaRPr dirty="0"/>
          </a:p>
          <a:p>
            <a:pPr marL="742950" marR="0" lvl="1" indent="-285750" algn="l" rtl="0">
              <a:lnSpc>
                <a:spcPct val="100000"/>
              </a:lnSpc>
              <a:spcBef>
                <a:spcPts val="0"/>
              </a:spcBef>
              <a:spcAft>
                <a:spcPts val="0"/>
              </a:spcAft>
              <a:buClr>
                <a:srgbClr val="FF8021"/>
              </a:buClr>
              <a:buSzPts val="1400"/>
              <a:buFont typeface="Arial"/>
              <a:buChar char="•"/>
            </a:pPr>
            <a:r>
              <a:rPr lang="en-US" sz="1400" b="0" i="0" u="none" strike="noStrike" cap="none" dirty="0">
                <a:solidFill>
                  <a:srgbClr val="000000"/>
                </a:solidFill>
                <a:latin typeface="Arial"/>
                <a:ea typeface="Arial"/>
                <a:cs typeface="Arial"/>
                <a:sym typeface="Arial"/>
              </a:rPr>
              <a:t>Landlord gets rent for rooftop by pension fund</a:t>
            </a:r>
            <a:endParaRPr dirty="0"/>
          </a:p>
          <a:p>
            <a:pPr marL="539750" marR="0" lvl="1" indent="-360363" algn="l" rtl="0">
              <a:lnSpc>
                <a:spcPct val="100000"/>
              </a:lnSpc>
              <a:spcBef>
                <a:spcPts val="2400"/>
              </a:spcBef>
              <a:spcAft>
                <a:spcPts val="0"/>
              </a:spcAft>
              <a:buClr>
                <a:srgbClr val="FF8021"/>
              </a:buClr>
              <a:buSzPts val="2000"/>
              <a:buFont typeface="Noto Sans Symbols"/>
              <a:buChar char="❑"/>
            </a:pPr>
            <a:r>
              <a:rPr lang="en-US" sz="2000" b="1" i="0" u="none" strike="noStrike" cap="none" dirty="0">
                <a:solidFill>
                  <a:srgbClr val="000000"/>
                </a:solidFill>
                <a:latin typeface="Arial"/>
                <a:ea typeface="Arial"/>
                <a:cs typeface="Arial"/>
                <a:sym typeface="Arial"/>
              </a:rPr>
              <a:t>eleXsys</a:t>
            </a:r>
            <a:r>
              <a:rPr lang="en-US" sz="2000" b="1" i="0" u="none" strike="noStrike" cap="none" baseline="30000" dirty="0">
                <a:solidFill>
                  <a:srgbClr val="000000"/>
                </a:solidFill>
                <a:latin typeface="Arial"/>
                <a:ea typeface="Arial"/>
                <a:cs typeface="Arial"/>
                <a:sym typeface="Arial"/>
              </a:rPr>
              <a:t>®</a:t>
            </a:r>
            <a:r>
              <a:rPr lang="en-US" sz="2000" b="1" i="0" u="none" strike="noStrike" cap="none" dirty="0">
                <a:solidFill>
                  <a:srgbClr val="000000"/>
                </a:solidFill>
                <a:latin typeface="Arial"/>
                <a:ea typeface="Arial"/>
                <a:cs typeface="Arial"/>
                <a:sym typeface="Arial"/>
              </a:rPr>
              <a:t> creates a new billion $ asset class</a:t>
            </a:r>
            <a:endParaRPr dirty="0"/>
          </a:p>
          <a:p>
            <a:pPr marL="742950" marR="0" lvl="1" indent="-285750" algn="l" rtl="0">
              <a:lnSpc>
                <a:spcPct val="100000"/>
              </a:lnSpc>
              <a:spcBef>
                <a:spcPts val="600"/>
              </a:spcBef>
              <a:spcAft>
                <a:spcPts val="0"/>
              </a:spcAft>
              <a:buClr>
                <a:srgbClr val="FF8021"/>
              </a:buClr>
              <a:buSzPts val="1400"/>
              <a:buFont typeface="Arial"/>
              <a:buChar char="•"/>
            </a:pPr>
            <a:r>
              <a:rPr lang="en-US" sz="1400" b="0" i="0" u="none" strike="noStrike" cap="none" dirty="0">
                <a:solidFill>
                  <a:srgbClr val="000000"/>
                </a:solidFill>
                <a:latin typeface="Arial"/>
                <a:ea typeface="Arial"/>
                <a:cs typeface="Arial"/>
                <a:sym typeface="Arial"/>
              </a:rPr>
              <a:t>Pension fund finance $ billions of similar projects</a:t>
            </a:r>
            <a:endParaRPr dirty="0"/>
          </a:p>
        </p:txBody>
      </p:sp>
      <p:sp>
        <p:nvSpPr>
          <p:cNvPr id="300" name="Google Shape;300;p30"/>
          <p:cNvSpPr txBox="1"/>
          <p:nvPr/>
        </p:nvSpPr>
        <p:spPr>
          <a:xfrm>
            <a:off x="2733674" y="6067337"/>
            <a:ext cx="3676651" cy="429969"/>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1000" b="0" i="0" u="none" strike="noStrike" cap="none" dirty="0">
                <a:solidFill>
                  <a:srgbClr val="A5A5A5"/>
                </a:solidFill>
                <a:latin typeface="Tahoma"/>
                <a:ea typeface="Tahoma"/>
                <a:cs typeface="Tahoma"/>
                <a:sym typeface="Tahoma"/>
              </a:rPr>
              <a:t>Stage 1 is 1.2 MW solar + Stage 2 is 2 MW solar car park </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1"/>
          <p:cNvSpPr/>
          <p:nvPr/>
        </p:nvSpPr>
        <p:spPr>
          <a:xfrm rot="10800000" flipH="1">
            <a:off x="-1" y="2122323"/>
            <a:ext cx="5167303" cy="4393886"/>
          </a:xfrm>
          <a:prstGeom prst="rtTriangle">
            <a:avLst/>
          </a:prstGeom>
          <a:solidFill>
            <a:srgbClr val="FF80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7" name="Google Shape;307;p31"/>
          <p:cNvSpPr txBox="1">
            <a:spLocks noGrp="1"/>
          </p:cNvSpPr>
          <p:nvPr>
            <p:ph type="title" idx="4294967295"/>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400"/>
              <a:buNone/>
            </a:pPr>
            <a:r>
              <a:rPr lang="en-US" sz="2400" b="1" dirty="0">
                <a:solidFill>
                  <a:schemeClr val="lt1"/>
                </a:solidFill>
                <a:latin typeface="Arial"/>
                <a:ea typeface="Arial"/>
                <a:cs typeface="Arial"/>
                <a:sym typeface="Arial"/>
              </a:rPr>
              <a:t>Planet Ark Power’s flagship project</a:t>
            </a:r>
            <a:endParaRPr sz="2400" dirty="0"/>
          </a:p>
        </p:txBody>
      </p:sp>
      <p:sp>
        <p:nvSpPr>
          <p:cNvPr id="308" name="Google Shape;308;p31"/>
          <p:cNvSpPr/>
          <p:nvPr/>
        </p:nvSpPr>
        <p:spPr>
          <a:xfrm>
            <a:off x="304800" y="985418"/>
            <a:ext cx="8510726" cy="1019364"/>
          </a:xfrm>
          <a:prstGeom prst="roundRect">
            <a:avLst>
              <a:gd name="adj" fmla="val 16667"/>
            </a:avLst>
          </a:prstGeom>
          <a:solidFill>
            <a:srgbClr val="0070C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1" i="0" u="none" strike="noStrike" cap="none" dirty="0">
                <a:solidFill>
                  <a:schemeClr val="lt1"/>
                </a:solidFill>
                <a:latin typeface="Arial"/>
                <a:ea typeface="Arial"/>
                <a:cs typeface="Arial"/>
                <a:sym typeface="Arial"/>
              </a:rPr>
              <a:t>Project not viable without eleXsys</a:t>
            </a:r>
            <a:r>
              <a:rPr lang="en-US" sz="2800" b="1" i="0" u="none" strike="noStrike" cap="none" baseline="30000" dirty="0">
                <a:solidFill>
                  <a:schemeClr val="lt1"/>
                </a:solidFill>
                <a:latin typeface="Arial"/>
                <a:ea typeface="Arial"/>
                <a:cs typeface="Arial"/>
                <a:sym typeface="Arial"/>
              </a:rPr>
              <a:t>®</a:t>
            </a:r>
            <a:endParaRPr sz="2800" b="1" i="0" u="none" strike="noStrike" cap="none" baseline="30000" dirty="0">
              <a:solidFill>
                <a:srgbClr val="FF8021"/>
              </a:solidFill>
              <a:latin typeface="Calibri"/>
              <a:ea typeface="Calibri"/>
              <a:cs typeface="Calibri"/>
              <a:sym typeface="Calibri"/>
            </a:endParaRPr>
          </a:p>
        </p:txBody>
      </p:sp>
      <p:pic>
        <p:nvPicPr>
          <p:cNvPr id="309" name="Google Shape;309;p31" descr="A circuit board&#10;&#10;Description automatically generated"/>
          <p:cNvPicPr preferRelativeResize="0"/>
          <p:nvPr/>
        </p:nvPicPr>
        <p:blipFill rotWithShape="1">
          <a:blip r:embed="rId3">
            <a:alphaModFix/>
          </a:blip>
          <a:srcRect l="11364" t="8529" r="11835" b="6212"/>
          <a:stretch/>
        </p:blipFill>
        <p:spPr>
          <a:xfrm>
            <a:off x="328474" y="2318613"/>
            <a:ext cx="4518734" cy="3634966"/>
          </a:xfrm>
          <a:prstGeom prst="rect">
            <a:avLst/>
          </a:prstGeom>
          <a:solidFill>
            <a:schemeClr val="dk1">
              <a:alpha val="69803"/>
            </a:schemeClr>
          </a:solidFill>
          <a:ln>
            <a:noFill/>
          </a:ln>
        </p:spPr>
      </p:pic>
      <p:pic>
        <p:nvPicPr>
          <p:cNvPr id="311" name="Google Shape;311;p31"/>
          <p:cNvPicPr preferRelativeResize="0"/>
          <p:nvPr/>
        </p:nvPicPr>
        <p:blipFill rotWithShape="1">
          <a:blip r:embed="rId4">
            <a:alphaModFix/>
          </a:blip>
          <a:srcRect/>
          <a:stretch/>
        </p:blipFill>
        <p:spPr>
          <a:xfrm>
            <a:off x="1047478" y="1243100"/>
            <a:ext cx="504000" cy="504000"/>
          </a:xfrm>
          <a:prstGeom prst="rect">
            <a:avLst/>
          </a:prstGeom>
          <a:noFill/>
          <a:ln>
            <a:noFill/>
          </a:ln>
        </p:spPr>
      </p:pic>
      <p:sp>
        <p:nvSpPr>
          <p:cNvPr id="312" name="Google Shape;312;p31"/>
          <p:cNvSpPr txBox="1"/>
          <p:nvPr/>
        </p:nvSpPr>
        <p:spPr>
          <a:xfrm>
            <a:off x="4974879" y="2318613"/>
            <a:ext cx="4053712" cy="1643742"/>
          </a:xfrm>
          <a:prstGeom prst="rect">
            <a:avLst/>
          </a:prstGeom>
          <a:solidFill>
            <a:srgbClr val="FF8021"/>
          </a:solidFill>
          <a:ln>
            <a:noFill/>
          </a:ln>
        </p:spPr>
        <p:txBody>
          <a:bodyPr spcFirstLastPara="1" wrap="square" lIns="36000" tIns="36000" rIns="36000" bIns="36000" anchor="ctr" anchorCtr="0">
            <a:noAutofit/>
          </a:bodyPr>
          <a:lstStyle/>
          <a:p>
            <a:pPr marL="182563" marR="0" lvl="0" indent="0" algn="l" rtl="0">
              <a:lnSpc>
                <a:spcPct val="130000"/>
              </a:lnSpc>
              <a:spcBef>
                <a:spcPts val="0"/>
              </a:spcBef>
              <a:spcAft>
                <a:spcPts val="0"/>
              </a:spcAft>
              <a:buNone/>
            </a:pPr>
            <a:r>
              <a:rPr lang="en-US" sz="1800" b="0" i="0" u="none" strike="noStrike" cap="none" dirty="0">
                <a:solidFill>
                  <a:schemeClr val="dk1"/>
                </a:solidFill>
                <a:latin typeface="Tahoma"/>
                <a:ea typeface="Tahoma"/>
                <a:cs typeface="Tahoma"/>
                <a:sym typeface="Tahoma"/>
              </a:rPr>
              <a:t>Grid congestion and voltage </a:t>
            </a:r>
            <a:br>
              <a:rPr lang="en-US" dirty="0">
                <a:ea typeface="Tahoma"/>
              </a:rPr>
            </a:br>
            <a:r>
              <a:rPr lang="en-US" sz="1800" b="0" i="0" u="none" strike="noStrike" cap="none" dirty="0">
                <a:solidFill>
                  <a:schemeClr val="dk1"/>
                </a:solidFill>
                <a:latin typeface="Tahoma"/>
                <a:ea typeface="Tahoma"/>
                <a:cs typeface="Tahoma"/>
                <a:sym typeface="Tahoma"/>
              </a:rPr>
              <a:t>issues make big rooftop solar and battery projects </a:t>
            </a:r>
            <a:r>
              <a:rPr lang="en-US" sz="1800" b="1" i="0" u="none" strike="noStrike" cap="none" dirty="0">
                <a:solidFill>
                  <a:schemeClr val="dk1"/>
                </a:solidFill>
                <a:latin typeface="Tahoma"/>
                <a:ea typeface="Tahoma"/>
                <a:cs typeface="Tahoma"/>
                <a:sym typeface="Tahoma"/>
              </a:rPr>
              <a:t>non-institutional-grade investments </a:t>
            </a:r>
            <a:endParaRPr dirty="0"/>
          </a:p>
        </p:txBody>
      </p:sp>
      <p:sp>
        <p:nvSpPr>
          <p:cNvPr id="313" name="Google Shape;313;p31"/>
          <p:cNvSpPr txBox="1"/>
          <p:nvPr/>
        </p:nvSpPr>
        <p:spPr>
          <a:xfrm>
            <a:off x="4974880" y="4158645"/>
            <a:ext cx="4053712" cy="1643742"/>
          </a:xfrm>
          <a:prstGeom prst="rect">
            <a:avLst/>
          </a:prstGeom>
          <a:solidFill>
            <a:srgbClr val="FF8021"/>
          </a:solidFill>
          <a:ln>
            <a:noFill/>
          </a:ln>
        </p:spPr>
        <p:txBody>
          <a:bodyPr spcFirstLastPara="1" wrap="square" lIns="36000" tIns="36000" rIns="36000" bIns="36000" anchor="ctr" anchorCtr="0">
            <a:noAutofit/>
          </a:bodyPr>
          <a:lstStyle/>
          <a:p>
            <a:pPr marL="182563" marR="0" lvl="0" indent="0" algn="l" rtl="0">
              <a:lnSpc>
                <a:spcPct val="130000"/>
              </a:lnSpc>
              <a:spcBef>
                <a:spcPts val="0"/>
              </a:spcBef>
              <a:spcAft>
                <a:spcPts val="0"/>
              </a:spcAft>
              <a:buNone/>
            </a:pPr>
            <a:r>
              <a:rPr lang="en-US" sz="1800" b="0" i="0" u="none" strike="noStrike" cap="none" dirty="0">
                <a:solidFill>
                  <a:schemeClr val="dk1"/>
                </a:solidFill>
                <a:latin typeface="Tahoma"/>
                <a:ea typeface="Tahoma"/>
                <a:cs typeface="Tahoma"/>
                <a:sym typeface="Tahoma"/>
              </a:rPr>
              <a:t>eleXsys</a:t>
            </a:r>
            <a:r>
              <a:rPr lang="en-US" sz="1800" b="0" i="0" u="none" strike="noStrike" cap="none" baseline="30000" dirty="0">
                <a:solidFill>
                  <a:schemeClr val="dk1"/>
                </a:solidFill>
                <a:latin typeface="Tahoma"/>
                <a:ea typeface="Tahoma"/>
                <a:cs typeface="Tahoma"/>
                <a:sym typeface="Tahoma"/>
              </a:rPr>
              <a:t>®</a:t>
            </a:r>
            <a:r>
              <a:rPr lang="en-US" sz="1800" b="0" i="0" u="none" strike="noStrike" cap="none" dirty="0">
                <a:solidFill>
                  <a:schemeClr val="dk1"/>
                </a:solidFill>
                <a:latin typeface="Tahoma"/>
                <a:ea typeface="Tahoma"/>
                <a:cs typeface="Tahoma"/>
                <a:sym typeface="Tahoma"/>
              </a:rPr>
              <a:t> harmonizes the grid to </a:t>
            </a:r>
            <a:r>
              <a:rPr lang="en-US" sz="1800" b="1" i="0" u="none" strike="noStrike" cap="none" dirty="0">
                <a:solidFill>
                  <a:schemeClr val="dk1"/>
                </a:solidFill>
                <a:latin typeface="Tahoma"/>
                <a:ea typeface="Tahoma"/>
                <a:cs typeface="Tahoma"/>
                <a:sym typeface="Tahoma"/>
              </a:rPr>
              <a:t>deliver predicable income streams </a:t>
            </a:r>
            <a:r>
              <a:rPr lang="en-US" sz="1800" b="0" i="0" u="none" strike="noStrike" cap="none" dirty="0">
                <a:solidFill>
                  <a:schemeClr val="dk1"/>
                </a:solidFill>
                <a:latin typeface="Tahoma"/>
                <a:ea typeface="Tahoma"/>
                <a:cs typeface="Tahoma"/>
                <a:sym typeface="Tahoma"/>
              </a:rPr>
              <a:t>so investors can invest $</a:t>
            </a:r>
            <a:r>
              <a:rPr lang="en-US" sz="1800" b="0" i="0" u="none" strike="noStrike" cap="none" dirty="0" err="1">
                <a:solidFill>
                  <a:schemeClr val="dk1"/>
                </a:solidFill>
                <a:latin typeface="Tahoma"/>
                <a:ea typeface="Tahoma"/>
                <a:cs typeface="Tahoma"/>
                <a:sym typeface="Tahoma"/>
              </a:rPr>
              <a:t>Bs</a:t>
            </a:r>
            <a:r>
              <a:rPr lang="en-US" sz="1800" b="0" i="0" u="none" strike="noStrike" cap="none" dirty="0">
                <a:solidFill>
                  <a:schemeClr val="dk1"/>
                </a:solidFill>
                <a:latin typeface="Tahoma"/>
                <a:ea typeface="Tahoma"/>
                <a:cs typeface="Tahoma"/>
                <a:sym typeface="Tahoma"/>
              </a:rPr>
              <a:t> into DER &amp; decarbonization </a:t>
            </a:r>
            <a:endParaRPr dirty="0"/>
          </a:p>
        </p:txBody>
      </p:sp>
      <p:pic>
        <p:nvPicPr>
          <p:cNvPr id="314" name="Google Shape;314;p31"/>
          <p:cNvPicPr preferRelativeResize="0"/>
          <p:nvPr/>
        </p:nvPicPr>
        <p:blipFill rotWithShape="1">
          <a:blip r:embed="rId4">
            <a:alphaModFix/>
          </a:blip>
          <a:srcRect/>
          <a:stretch/>
        </p:blipFill>
        <p:spPr>
          <a:xfrm>
            <a:off x="8524591" y="2228200"/>
            <a:ext cx="504000" cy="504000"/>
          </a:xfrm>
          <a:prstGeom prst="rect">
            <a:avLst/>
          </a:prstGeom>
          <a:noFill/>
          <a:ln>
            <a:noFill/>
          </a:ln>
        </p:spPr>
      </p:pic>
      <p:grpSp>
        <p:nvGrpSpPr>
          <p:cNvPr id="315" name="Google Shape;315;p31"/>
          <p:cNvGrpSpPr/>
          <p:nvPr/>
        </p:nvGrpSpPr>
        <p:grpSpPr>
          <a:xfrm>
            <a:off x="8524591" y="4052768"/>
            <a:ext cx="504000" cy="504000"/>
            <a:chOff x="8777633" y="3499525"/>
            <a:chExt cx="600501" cy="548458"/>
          </a:xfrm>
        </p:grpSpPr>
        <p:sp>
          <p:nvSpPr>
            <p:cNvPr id="316" name="Google Shape;316;p31"/>
            <p:cNvSpPr/>
            <p:nvPr/>
          </p:nvSpPr>
          <p:spPr>
            <a:xfrm>
              <a:off x="8777633" y="3499525"/>
              <a:ext cx="600501" cy="548458"/>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17" name="Google Shape;317;p31"/>
            <p:cNvPicPr preferRelativeResize="0"/>
            <p:nvPr/>
          </p:nvPicPr>
          <p:blipFill rotWithShape="1">
            <a:blip r:embed="rId5">
              <a:alphaModFix/>
            </a:blip>
            <a:srcRect/>
            <a:stretch/>
          </p:blipFill>
          <p:spPr>
            <a:xfrm>
              <a:off x="8852924" y="3548794"/>
              <a:ext cx="499189" cy="499189"/>
            </a:xfrm>
            <a:prstGeom prst="rect">
              <a:avLst/>
            </a:prstGeom>
            <a:noFill/>
            <a:ln>
              <a:noFill/>
            </a:ln>
          </p:spPr>
        </p:pic>
      </p:grpSp>
      <p:sp>
        <p:nvSpPr>
          <p:cNvPr id="14" name="Google Shape;300;p30">
            <a:extLst>
              <a:ext uri="{FF2B5EF4-FFF2-40B4-BE49-F238E27FC236}">
                <a16:creationId xmlns:a16="http://schemas.microsoft.com/office/drawing/2014/main" id="{7CB2B304-2D90-4B6B-A31A-AF3A18D2B7CC}"/>
              </a:ext>
            </a:extLst>
          </p:cNvPr>
          <p:cNvSpPr txBox="1"/>
          <p:nvPr/>
        </p:nvSpPr>
        <p:spPr>
          <a:xfrm>
            <a:off x="2733674" y="6067337"/>
            <a:ext cx="3676651" cy="429969"/>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1000" b="0" i="0" u="none" strike="noStrike" cap="none" dirty="0">
                <a:solidFill>
                  <a:srgbClr val="A5A5A5"/>
                </a:solidFill>
                <a:latin typeface="Tahoma"/>
                <a:ea typeface="Tahoma"/>
                <a:cs typeface="Tahoma"/>
                <a:sym typeface="Tahoma"/>
              </a:rPr>
              <a:t>Stage 1 is 1.2 MW solar + Stage 2 is 2 MW solar car park </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2"/>
          <p:cNvSpPr txBox="1">
            <a:spLocks noGrp="1"/>
          </p:cNvSpPr>
          <p:nvPr>
            <p:ph type="title" idx="4294967295"/>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400"/>
              <a:buNone/>
            </a:pPr>
            <a:r>
              <a:rPr lang="en-US" sz="2400" b="1" dirty="0">
                <a:solidFill>
                  <a:schemeClr val="lt1"/>
                </a:solidFill>
                <a:latin typeface="Arial"/>
                <a:ea typeface="Arial"/>
                <a:cs typeface="Arial"/>
                <a:sym typeface="Arial"/>
              </a:rPr>
              <a:t>Understanding Rooftop Solar Energy Policy: </a:t>
            </a:r>
            <a:br>
              <a:rPr lang="en-US" sz="2400" b="1" dirty="0">
                <a:solidFill>
                  <a:schemeClr val="lt1"/>
                </a:solidFill>
                <a:latin typeface="Arial"/>
                <a:ea typeface="Arial"/>
                <a:cs typeface="Arial"/>
                <a:sym typeface="Arial"/>
              </a:rPr>
            </a:br>
            <a:r>
              <a:rPr lang="en-US" sz="2400" b="1" dirty="0">
                <a:solidFill>
                  <a:schemeClr val="lt1"/>
                </a:solidFill>
                <a:latin typeface="Arial"/>
                <a:ea typeface="Arial"/>
                <a:cs typeface="Arial"/>
                <a:sym typeface="Arial"/>
              </a:rPr>
              <a:t>North America</a:t>
            </a:r>
            <a:endParaRPr sz="2400" dirty="0"/>
          </a:p>
        </p:txBody>
      </p:sp>
      <p:sp>
        <p:nvSpPr>
          <p:cNvPr id="324" name="Google Shape;324;p32"/>
          <p:cNvSpPr txBox="1"/>
          <p:nvPr/>
        </p:nvSpPr>
        <p:spPr>
          <a:xfrm>
            <a:off x="1047566" y="4269666"/>
            <a:ext cx="7048868" cy="1991379"/>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None/>
            </a:pPr>
            <a:r>
              <a:rPr lang="en-US" sz="1400" b="1" i="0" u="none" strike="noStrike" cap="none" dirty="0">
                <a:solidFill>
                  <a:srgbClr val="000000"/>
                </a:solidFill>
                <a:latin typeface="Arial"/>
                <a:ea typeface="Arial"/>
                <a:cs typeface="Arial"/>
                <a:sym typeface="Arial"/>
              </a:rPr>
              <a:t>Distribution grid upgrades</a:t>
            </a:r>
            <a:endParaRPr dirty="0"/>
          </a:p>
          <a:p>
            <a:pPr marL="285750" marR="0" lvl="0" indent="-285750" algn="l" rtl="0">
              <a:lnSpc>
                <a:spcPct val="15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a:ea typeface="Arial"/>
                <a:cs typeface="Arial"/>
                <a:sym typeface="Arial"/>
              </a:rPr>
              <a:t>Export of excess solar energy must be guaranteed under NEM</a:t>
            </a:r>
            <a:endParaRPr dirty="0"/>
          </a:p>
          <a:p>
            <a:pPr marL="285750" marR="0" lvl="0" indent="-285750" algn="l" rtl="0">
              <a:lnSpc>
                <a:spcPct val="15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a:ea typeface="Arial"/>
                <a:cs typeface="Arial"/>
                <a:sym typeface="Arial"/>
              </a:rPr>
              <a:t>Once grid hosting capacity limits are reached, distribution grid upgrades are completed by utility</a:t>
            </a:r>
            <a:endParaRPr dirty="0"/>
          </a:p>
          <a:p>
            <a:pPr marL="285750" marR="0" lvl="0" indent="-285750" algn="l" rtl="0">
              <a:lnSpc>
                <a:spcPct val="15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a:ea typeface="Arial"/>
                <a:cs typeface="Arial"/>
                <a:sym typeface="Arial"/>
              </a:rPr>
              <a:t>Upgrades increase project costs and electricity rates</a:t>
            </a:r>
            <a:endParaRPr dirty="0"/>
          </a:p>
          <a:p>
            <a:pPr marL="285750" marR="0" lvl="0" indent="-285750" algn="l" rtl="0">
              <a:lnSpc>
                <a:spcPct val="15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a:ea typeface="Arial"/>
                <a:cs typeface="Arial"/>
                <a:sym typeface="Arial"/>
              </a:rPr>
              <a:t>Upgrades do not fix the voltage problem</a:t>
            </a:r>
            <a:endParaRPr dirty="0"/>
          </a:p>
        </p:txBody>
      </p:sp>
      <p:sp>
        <p:nvSpPr>
          <p:cNvPr id="325" name="Google Shape;325;p32"/>
          <p:cNvSpPr txBox="1"/>
          <p:nvPr/>
        </p:nvSpPr>
        <p:spPr>
          <a:xfrm>
            <a:off x="1047566" y="848794"/>
            <a:ext cx="7048868" cy="400110"/>
          </a:xfrm>
          <a:prstGeom prst="rect">
            <a:avLst/>
          </a:prstGeom>
          <a:solidFill>
            <a:srgbClr val="BFBFB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North America</a:t>
            </a:r>
            <a:endParaRPr sz="1600" b="1" i="0" u="none" strike="noStrike" cap="none">
              <a:solidFill>
                <a:schemeClr val="dk1"/>
              </a:solidFill>
              <a:latin typeface="Arial"/>
              <a:ea typeface="Arial"/>
              <a:cs typeface="Arial"/>
              <a:sym typeface="Arial"/>
            </a:endParaRPr>
          </a:p>
        </p:txBody>
      </p:sp>
      <p:sp>
        <p:nvSpPr>
          <p:cNvPr id="326" name="Google Shape;326;p32"/>
          <p:cNvSpPr txBox="1"/>
          <p:nvPr/>
        </p:nvSpPr>
        <p:spPr>
          <a:xfrm>
            <a:off x="1047566" y="1255566"/>
            <a:ext cx="7048868" cy="523220"/>
          </a:xfrm>
          <a:prstGeom prst="rect">
            <a:avLst/>
          </a:prstGeom>
          <a:solidFill>
            <a:srgbClr val="92D05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400" b="1" i="0" u="none" strike="noStrike" cap="none" dirty="0">
                <a:solidFill>
                  <a:schemeClr val="dk1"/>
                </a:solidFill>
                <a:latin typeface="Arial"/>
                <a:ea typeface="Arial"/>
                <a:cs typeface="Arial"/>
                <a:sym typeface="Arial"/>
              </a:rPr>
              <a:t>Net energy metering (NEM)</a:t>
            </a:r>
            <a:r>
              <a:rPr lang="en-US" sz="1400" b="0" i="0" u="none" strike="noStrike" cap="none" dirty="0">
                <a:solidFill>
                  <a:schemeClr val="dk1"/>
                </a:solidFill>
                <a:latin typeface="Arial"/>
                <a:ea typeface="Arial"/>
                <a:cs typeface="Arial"/>
                <a:sym typeface="Arial"/>
              </a:rPr>
              <a:t>: Solar incentive allowing customers to store excess energy in the electricity grid for later use</a:t>
            </a:r>
            <a:endParaRPr sz="1400" b="0" i="0" u="none" strike="noStrike" cap="none" dirty="0">
              <a:solidFill>
                <a:schemeClr val="dk1"/>
              </a:solidFill>
              <a:latin typeface="Arial"/>
              <a:ea typeface="Arial"/>
              <a:cs typeface="Arial"/>
              <a:sym typeface="Arial"/>
            </a:endParaRPr>
          </a:p>
        </p:txBody>
      </p:sp>
      <p:pic>
        <p:nvPicPr>
          <p:cNvPr id="327" name="Google Shape;327;p32"/>
          <p:cNvPicPr preferRelativeResize="0"/>
          <p:nvPr/>
        </p:nvPicPr>
        <p:blipFill rotWithShape="1">
          <a:blip r:embed="rId3">
            <a:alphaModFix/>
          </a:blip>
          <a:srcRect/>
          <a:stretch/>
        </p:blipFill>
        <p:spPr>
          <a:xfrm>
            <a:off x="3425734" y="1879426"/>
            <a:ext cx="2292531" cy="2289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3"/>
          <p:cNvSpPr txBox="1">
            <a:spLocks noGrp="1"/>
          </p:cNvSpPr>
          <p:nvPr>
            <p:ph type="title" idx="4294967295"/>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400"/>
              <a:buNone/>
            </a:pPr>
            <a:r>
              <a:rPr lang="en-US" sz="2400" b="1" dirty="0">
                <a:solidFill>
                  <a:schemeClr val="lt1"/>
                </a:solidFill>
                <a:latin typeface="Arial"/>
                <a:ea typeface="Arial"/>
                <a:cs typeface="Arial"/>
                <a:sym typeface="Arial"/>
              </a:rPr>
              <a:t>Hawaii: Highest solar saturation levels in the US</a:t>
            </a:r>
            <a:endParaRPr sz="2400" dirty="0"/>
          </a:p>
        </p:txBody>
      </p:sp>
      <p:pic>
        <p:nvPicPr>
          <p:cNvPr id="334" name="Google Shape;334;p33" descr="A close up of a map&#10;&#10;Description automatically generated"/>
          <p:cNvPicPr preferRelativeResize="0"/>
          <p:nvPr/>
        </p:nvPicPr>
        <p:blipFill rotWithShape="1">
          <a:blip r:embed="rId3">
            <a:alphaModFix/>
          </a:blip>
          <a:srcRect/>
          <a:stretch/>
        </p:blipFill>
        <p:spPr>
          <a:xfrm>
            <a:off x="533769" y="1539371"/>
            <a:ext cx="3910614" cy="2644723"/>
          </a:xfrm>
          <a:prstGeom prst="rect">
            <a:avLst/>
          </a:prstGeom>
          <a:noFill/>
          <a:ln>
            <a:noFill/>
          </a:ln>
        </p:spPr>
      </p:pic>
      <p:sp>
        <p:nvSpPr>
          <p:cNvPr id="335" name="Google Shape;335;p33"/>
          <p:cNvSpPr txBox="1"/>
          <p:nvPr/>
        </p:nvSpPr>
        <p:spPr>
          <a:xfrm>
            <a:off x="150919" y="905520"/>
            <a:ext cx="4676315" cy="7386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Hawaii has the highest retail electricity rates in the US due to a dependence on imported petroleum for electricity generation</a:t>
            </a:r>
            <a:endParaRPr sz="1400" b="0" i="0" u="none" strike="noStrike" cap="none" dirty="0">
              <a:solidFill>
                <a:srgbClr val="000000"/>
              </a:solidFill>
              <a:latin typeface="Arial"/>
              <a:ea typeface="Arial"/>
              <a:cs typeface="Arial"/>
              <a:sym typeface="Arial"/>
            </a:endParaRPr>
          </a:p>
        </p:txBody>
      </p:sp>
      <p:pic>
        <p:nvPicPr>
          <p:cNvPr id="336" name="Google Shape;336;p33" descr="A close up of a tree&#10;&#10;Description automatically generated"/>
          <p:cNvPicPr preferRelativeResize="0"/>
          <p:nvPr/>
        </p:nvPicPr>
        <p:blipFill rotWithShape="1">
          <a:blip r:embed="rId4">
            <a:alphaModFix/>
          </a:blip>
          <a:srcRect/>
          <a:stretch/>
        </p:blipFill>
        <p:spPr>
          <a:xfrm>
            <a:off x="4907132" y="966186"/>
            <a:ext cx="4165847" cy="3217908"/>
          </a:xfrm>
          <a:prstGeom prst="rect">
            <a:avLst/>
          </a:prstGeom>
          <a:noFill/>
          <a:ln>
            <a:noFill/>
          </a:ln>
        </p:spPr>
      </p:pic>
      <p:sp>
        <p:nvSpPr>
          <p:cNvPr id="337" name="Google Shape;337;p33"/>
          <p:cNvSpPr txBox="1"/>
          <p:nvPr/>
        </p:nvSpPr>
        <p:spPr>
          <a:xfrm>
            <a:off x="337351" y="4669654"/>
            <a:ext cx="8469297" cy="156966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600" b="1" i="0" u="none" strike="noStrike" cap="none" dirty="0">
                <a:solidFill>
                  <a:srgbClr val="00B050"/>
                </a:solidFill>
                <a:latin typeface="Arial"/>
                <a:ea typeface="Arial"/>
                <a:cs typeface="Arial"/>
                <a:sym typeface="Arial"/>
              </a:rPr>
              <a:t>Distributed solar is the number-one source of clean electricity in the state of Hawaii</a:t>
            </a:r>
            <a:endParaRPr dirty="0"/>
          </a:p>
          <a:p>
            <a:pPr marL="0" marR="0" lvl="0" indent="0" algn="ctr" rtl="0">
              <a:lnSpc>
                <a:spcPct val="100000"/>
              </a:lnSpc>
              <a:spcBef>
                <a:spcPts val="0"/>
              </a:spcBef>
              <a:spcAft>
                <a:spcPts val="0"/>
              </a:spcAft>
              <a:buNone/>
            </a:pPr>
            <a:endParaRPr sz="1600" b="0" i="0" u="none" strike="noStrike" cap="none" dirty="0">
              <a:solidFill>
                <a:schemeClr val="accent6"/>
              </a:solidFill>
              <a:latin typeface="Arial"/>
              <a:ea typeface="Arial"/>
              <a:cs typeface="Arial"/>
              <a:sym typeface="Arial"/>
            </a:endParaRPr>
          </a:p>
          <a:p>
            <a:pPr marL="0" marR="0" lvl="0" indent="0" algn="ctr" rtl="0">
              <a:lnSpc>
                <a:spcPct val="100000"/>
              </a:lnSpc>
              <a:spcBef>
                <a:spcPts val="0"/>
              </a:spcBef>
              <a:spcAft>
                <a:spcPts val="0"/>
              </a:spcAft>
              <a:buNone/>
            </a:pPr>
            <a:r>
              <a:rPr lang="en-US" sz="1600" b="1" i="0" u="none" strike="noStrike" cap="none" dirty="0">
                <a:solidFill>
                  <a:schemeClr val="accent6"/>
                </a:solidFill>
                <a:latin typeface="Arial"/>
                <a:ea typeface="Arial"/>
                <a:cs typeface="Arial"/>
                <a:sym typeface="Arial"/>
              </a:rPr>
              <a:t>1 in 5 residential customers have rooftop solar, with some islands as high as 1 in 3 —compared to the national average of 1 in 50</a:t>
            </a:r>
            <a:endParaRPr dirty="0"/>
          </a:p>
          <a:p>
            <a:pPr marL="0" marR="0" lvl="0" indent="0" algn="ctr"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600" b="1" i="0" u="none" strike="noStrike" cap="none" dirty="0">
                <a:solidFill>
                  <a:srgbClr val="0070C0"/>
                </a:solidFill>
                <a:latin typeface="Arial"/>
                <a:ea typeface="Arial"/>
                <a:cs typeface="Arial"/>
                <a:sym typeface="Arial"/>
              </a:rPr>
              <a:t>In 2015, Hawaii became the first US state to commit to 100% renewables</a:t>
            </a:r>
            <a:endParaRPr sz="1600" b="1" i="0" u="none" strike="noStrike" cap="none" dirty="0">
              <a:solidFill>
                <a:srgbClr val="0070C0"/>
              </a:solidFill>
              <a:latin typeface="Arial"/>
              <a:ea typeface="Arial"/>
              <a:cs typeface="Arial"/>
              <a:sym typeface="Arial"/>
            </a:endParaRPr>
          </a:p>
        </p:txBody>
      </p:sp>
      <p:sp>
        <p:nvSpPr>
          <p:cNvPr id="338" name="Google Shape;338;p33"/>
          <p:cNvSpPr txBox="1"/>
          <p:nvPr/>
        </p:nvSpPr>
        <p:spPr>
          <a:xfrm>
            <a:off x="3144913" y="4184094"/>
            <a:ext cx="1299470" cy="1692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500" b="0" i="0" u="none" strike="noStrike" cap="none">
                <a:solidFill>
                  <a:srgbClr val="000000"/>
                </a:solidFill>
                <a:latin typeface="Arial"/>
                <a:ea typeface="Arial"/>
                <a:cs typeface="Arial"/>
                <a:sym typeface="Arial"/>
              </a:rPr>
              <a:t>Source: RMI Powering Paradise Report</a:t>
            </a:r>
            <a:endParaRPr sz="5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1350"/>
              <a:buFont typeface="Arial"/>
              <a:buNone/>
            </a:pPr>
            <a:r>
              <a:rPr lang="en-US" sz="2400" dirty="0" err="1"/>
              <a:t>GoToWebinar</a:t>
            </a:r>
            <a:r>
              <a:rPr lang="en-US" sz="2400" dirty="0"/>
              <a:t> FAQ</a:t>
            </a:r>
            <a:endParaRPr sz="2400" dirty="0"/>
          </a:p>
        </p:txBody>
      </p:sp>
      <p:sp>
        <p:nvSpPr>
          <p:cNvPr id="114" name="Google Shape;114;p16"/>
          <p:cNvSpPr txBox="1"/>
          <p:nvPr/>
        </p:nvSpPr>
        <p:spPr>
          <a:xfrm>
            <a:off x="596541" y="1515608"/>
            <a:ext cx="3886200" cy="4972748"/>
          </a:xfrm>
          <a:prstGeom prst="rect">
            <a:avLst/>
          </a:prstGeom>
          <a:noFill/>
          <a:ln>
            <a:noFill/>
          </a:ln>
        </p:spPr>
        <p:txBody>
          <a:bodyPr spcFirstLastPara="1" wrap="square" lIns="68575" tIns="34275" rIns="68575" bIns="34275"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Webinar recording and slides will be sent to registered attendees within two business days.</a:t>
            </a:r>
            <a:endParaRPr dirty="0"/>
          </a:p>
          <a:p>
            <a:pPr marL="342900" marR="0" lvl="0" indent="-342900" algn="l" rtl="0">
              <a:lnSpc>
                <a:spcPct val="100000"/>
              </a:lnSpc>
              <a:spcBef>
                <a:spcPts val="32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All webinars are archived on clean-</a:t>
            </a:r>
            <a:r>
              <a:rPr lang="en-US" sz="1600" b="0" i="0" u="none" strike="noStrike" cap="none" dirty="0" err="1">
                <a:solidFill>
                  <a:schemeClr val="dk1"/>
                </a:solidFill>
                <a:latin typeface="Arial"/>
                <a:ea typeface="Arial"/>
                <a:cs typeface="Arial"/>
                <a:sym typeface="Arial"/>
              </a:rPr>
              <a:t>coalition.org</a:t>
            </a:r>
            <a:r>
              <a:rPr lang="en-US" sz="1600" b="0" i="0" u="none" strike="noStrike" cap="none" dirty="0">
                <a:solidFill>
                  <a:schemeClr val="dk1"/>
                </a:solidFill>
                <a:latin typeface="Arial"/>
                <a:ea typeface="Arial"/>
                <a:cs typeface="Arial"/>
                <a:sym typeface="Arial"/>
              </a:rPr>
              <a:t> and the Clean Coalition’s YouTube channel.</a:t>
            </a:r>
            <a:endParaRPr dirty="0"/>
          </a:p>
          <a:p>
            <a:pPr marL="342900" marR="0" lvl="0" indent="-342900" algn="l" rtl="0">
              <a:lnSpc>
                <a:spcPct val="100000"/>
              </a:lnSpc>
              <a:spcBef>
                <a:spcPts val="32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Submit questions in the Questions window at any time (window view varies by operating system and browser).</a:t>
            </a:r>
            <a:endParaRPr dirty="0"/>
          </a:p>
          <a:p>
            <a:pPr marL="342900" marR="0" lvl="0" indent="-342900" algn="l" rtl="0">
              <a:lnSpc>
                <a:spcPct val="100000"/>
              </a:lnSpc>
              <a:spcBef>
                <a:spcPts val="32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Questions will be answered during the Q&amp;A portion of the webinar.</a:t>
            </a:r>
            <a:endParaRPr dirty="0"/>
          </a:p>
          <a:p>
            <a:pPr marL="342900" marR="0" lvl="0" indent="-342900" algn="l" rtl="0">
              <a:lnSpc>
                <a:spcPct val="100000"/>
              </a:lnSpc>
              <a:spcBef>
                <a:spcPts val="32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Contact Josh for webinar questions: </a:t>
            </a:r>
            <a:r>
              <a:rPr lang="en-US" sz="1600" b="0" i="0" u="none" strike="noStrike" cap="none" dirty="0" err="1">
                <a:solidFill>
                  <a:schemeClr val="dk1"/>
                </a:solidFill>
                <a:latin typeface="Arial"/>
                <a:ea typeface="Arial"/>
                <a:cs typeface="Arial"/>
                <a:sym typeface="Arial"/>
              </a:rPr>
              <a:t>josh@clean-coalition.org</a:t>
            </a:r>
            <a:r>
              <a:rPr lang="en-US" sz="1600" b="0" i="0" u="none" strike="noStrike" cap="none" dirty="0">
                <a:solidFill>
                  <a:schemeClr val="dk1"/>
                </a:solidFill>
                <a:latin typeface="Arial"/>
                <a:ea typeface="Arial"/>
                <a:cs typeface="Arial"/>
                <a:sym typeface="Arial"/>
              </a:rPr>
              <a:t>.</a:t>
            </a:r>
            <a:endParaRPr dirty="0"/>
          </a:p>
        </p:txBody>
      </p:sp>
      <p:pic>
        <p:nvPicPr>
          <p:cNvPr id="115" name="Google Shape;115;p16" descr="Screen Shot 2016-08-24 at 10.31.54 AM.png"/>
          <p:cNvPicPr preferRelativeResize="0"/>
          <p:nvPr/>
        </p:nvPicPr>
        <p:blipFill rotWithShape="1">
          <a:blip r:embed="rId3">
            <a:alphaModFix/>
          </a:blip>
          <a:srcRect/>
          <a:stretch/>
        </p:blipFill>
        <p:spPr>
          <a:xfrm>
            <a:off x="5536807" y="869042"/>
            <a:ext cx="2237268" cy="5499524"/>
          </a:xfrm>
          <a:prstGeom prst="rect">
            <a:avLst/>
          </a:prstGeom>
          <a:noFill/>
          <a:ln>
            <a:noFill/>
          </a:ln>
        </p:spPr>
      </p:pic>
      <p:pic>
        <p:nvPicPr>
          <p:cNvPr id="116" name="Google Shape;116;p16" descr="blue arrow.png"/>
          <p:cNvPicPr preferRelativeResize="0"/>
          <p:nvPr/>
        </p:nvPicPr>
        <p:blipFill rotWithShape="1">
          <a:blip r:embed="rId4">
            <a:alphaModFix amt="74000"/>
          </a:blip>
          <a:srcRect/>
          <a:stretch/>
        </p:blipFill>
        <p:spPr>
          <a:xfrm rot="-997003">
            <a:off x="4338625" y="2817124"/>
            <a:ext cx="960076" cy="45092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4"/>
          <p:cNvSpPr txBox="1">
            <a:spLocks noGrp="1"/>
          </p:cNvSpPr>
          <p:nvPr>
            <p:ph type="title" idx="4294967295"/>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400"/>
              <a:buNone/>
            </a:pPr>
            <a:r>
              <a:rPr lang="en-US" sz="2400" b="1" dirty="0">
                <a:solidFill>
                  <a:schemeClr val="lt1"/>
                </a:solidFill>
                <a:latin typeface="Arial"/>
                <a:ea typeface="Arial"/>
                <a:cs typeface="Arial"/>
                <a:sym typeface="Arial"/>
              </a:rPr>
              <a:t>Hawaii’s transition away from net energy metering</a:t>
            </a:r>
            <a:endParaRPr sz="2400" dirty="0"/>
          </a:p>
        </p:txBody>
      </p:sp>
      <p:sp>
        <p:nvSpPr>
          <p:cNvPr id="345" name="Google Shape;345;p34"/>
          <p:cNvSpPr txBox="1"/>
          <p:nvPr/>
        </p:nvSpPr>
        <p:spPr>
          <a:xfrm>
            <a:off x="0" y="4108251"/>
            <a:ext cx="9144000" cy="179279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800" b="1" i="0" u="none" strike="noStrike" cap="none" dirty="0">
                <a:solidFill>
                  <a:srgbClr val="000000"/>
                </a:solidFill>
                <a:latin typeface="Arial"/>
                <a:ea typeface="Arial"/>
                <a:cs typeface="Arial"/>
                <a:sym typeface="Arial"/>
              </a:rPr>
              <a:t>In 2015, the Hawaii Public Utilities Commission (HPUC) decided that it was time to transition away from the unsustainable growth of solar under NEM</a:t>
            </a:r>
            <a:endParaRPr sz="1800" dirty="0"/>
          </a:p>
          <a:p>
            <a:pPr marL="0" marR="0" lvl="0" indent="0" algn="l" rtl="0">
              <a:lnSpc>
                <a:spcPct val="100000"/>
              </a:lnSpc>
              <a:spcBef>
                <a:spcPts val="0"/>
              </a:spcBef>
              <a:spcAft>
                <a:spcPts val="0"/>
              </a:spcAft>
              <a:buNone/>
            </a:pPr>
            <a:endParaRPr sz="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05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dirty="0">
                <a:solidFill>
                  <a:srgbClr val="FF0000"/>
                </a:solidFill>
                <a:latin typeface="Arial"/>
                <a:ea typeface="Arial"/>
                <a:cs typeface="Arial"/>
                <a:sym typeface="Arial"/>
              </a:rPr>
              <a:t>“It is difficult to ascertain whether HECO Companies’ increasing capital investments are strategic investments or simply a series of unrelated capital projects to expand utility rate base and increase profits appearing to provide little or limited long-term customer value.”</a:t>
            </a:r>
            <a:endParaRPr dirty="0"/>
          </a:p>
        </p:txBody>
      </p:sp>
      <p:sp>
        <p:nvSpPr>
          <p:cNvPr id="346" name="Google Shape;346;p34"/>
          <p:cNvSpPr txBox="1"/>
          <p:nvPr/>
        </p:nvSpPr>
        <p:spPr>
          <a:xfrm>
            <a:off x="5677786" y="5868048"/>
            <a:ext cx="3262027" cy="5078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000" b="0" i="1" u="none" strike="noStrike" cap="none" dirty="0">
                <a:solidFill>
                  <a:srgbClr val="000000"/>
                </a:solidFill>
                <a:latin typeface="Arial"/>
                <a:ea typeface="Arial"/>
                <a:cs typeface="Arial"/>
                <a:sym typeface="Arial"/>
              </a:rPr>
              <a:t>Commission’s Inclinations on the Future of Hawaii’s Electric Utilities: Aligning the Utility Business Model with Customer Interests and Public Policy Goals</a:t>
            </a:r>
            <a:endParaRPr sz="1000" b="0" i="0" u="none" strike="noStrike" cap="none" dirty="0">
              <a:solidFill>
                <a:srgbClr val="000000"/>
              </a:solidFill>
              <a:latin typeface="Arial"/>
              <a:ea typeface="Arial"/>
              <a:cs typeface="Arial"/>
              <a:sym typeface="Arial"/>
            </a:endParaRPr>
          </a:p>
        </p:txBody>
      </p:sp>
      <p:pic>
        <p:nvPicPr>
          <p:cNvPr id="347" name="Google Shape;347;p34" descr="A close up of a map&#10;&#10;Description automatically generated"/>
          <p:cNvPicPr preferRelativeResize="0"/>
          <p:nvPr/>
        </p:nvPicPr>
        <p:blipFill rotWithShape="1">
          <a:blip r:embed="rId3">
            <a:alphaModFix/>
          </a:blip>
          <a:srcRect/>
          <a:stretch/>
        </p:blipFill>
        <p:spPr>
          <a:xfrm>
            <a:off x="2966764" y="994298"/>
            <a:ext cx="5973050" cy="2703777"/>
          </a:xfrm>
          <a:prstGeom prst="rect">
            <a:avLst/>
          </a:prstGeom>
          <a:noFill/>
          <a:ln>
            <a:noFill/>
          </a:ln>
        </p:spPr>
      </p:pic>
      <p:sp>
        <p:nvSpPr>
          <p:cNvPr id="348" name="Google Shape;348;p34"/>
          <p:cNvSpPr txBox="1"/>
          <p:nvPr/>
        </p:nvSpPr>
        <p:spPr>
          <a:xfrm>
            <a:off x="7640343" y="3698075"/>
            <a:ext cx="1299470" cy="1692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500" b="0" i="0" u="none" strike="noStrike" cap="none">
                <a:solidFill>
                  <a:srgbClr val="000000"/>
                </a:solidFill>
                <a:latin typeface="Arial"/>
                <a:ea typeface="Arial"/>
                <a:cs typeface="Arial"/>
                <a:sym typeface="Arial"/>
              </a:rPr>
              <a:t>Source: RMI Powering Paradise Report</a:t>
            </a:r>
            <a:endParaRPr sz="500" b="0" i="0" u="none" strike="noStrike" cap="none">
              <a:solidFill>
                <a:srgbClr val="000000"/>
              </a:solidFill>
              <a:latin typeface="Arial"/>
              <a:ea typeface="Arial"/>
              <a:cs typeface="Arial"/>
              <a:sym typeface="Arial"/>
            </a:endParaRPr>
          </a:p>
        </p:txBody>
      </p:sp>
      <p:sp>
        <p:nvSpPr>
          <p:cNvPr id="349" name="Google Shape;349;p34"/>
          <p:cNvSpPr txBox="1"/>
          <p:nvPr/>
        </p:nvSpPr>
        <p:spPr>
          <a:xfrm>
            <a:off x="115410" y="1003177"/>
            <a:ext cx="2851353" cy="1631216"/>
          </a:xfrm>
          <a:prstGeom prst="rect">
            <a:avLst/>
          </a:prstGeom>
          <a:solidFill>
            <a:schemeClr val="accent3"/>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000" b="1" i="0" u="none" strike="noStrike" cap="none" dirty="0">
                <a:solidFill>
                  <a:schemeClr val="dk1"/>
                </a:solidFill>
                <a:latin typeface="Arial"/>
                <a:ea typeface="Arial"/>
                <a:cs typeface="Arial"/>
                <a:sym typeface="Arial"/>
              </a:rPr>
              <a:t>The transition to rooftop solar initially reduced electricity costs, but not for long…</a:t>
            </a:r>
            <a:endParaRPr sz="2000" b="1" i="0" u="none" strike="noStrike" cap="none" dirty="0">
              <a:solidFill>
                <a:schemeClr val="dk1"/>
              </a:solidFill>
              <a:latin typeface="Arial"/>
              <a:ea typeface="Arial"/>
              <a:cs typeface="Arial"/>
              <a:sym typeface="Arial"/>
            </a:endParaRPr>
          </a:p>
        </p:txBody>
      </p:sp>
      <p:sp>
        <p:nvSpPr>
          <p:cNvPr id="350" name="Google Shape;350;p34"/>
          <p:cNvSpPr txBox="1"/>
          <p:nvPr/>
        </p:nvSpPr>
        <p:spPr>
          <a:xfrm>
            <a:off x="115410" y="2652093"/>
            <a:ext cx="2851354" cy="1077218"/>
          </a:xfrm>
          <a:prstGeom prst="rect">
            <a:avLst/>
          </a:prstGeom>
          <a:solidFill>
            <a:srgbClr val="E5B8B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The PUC identified utility capital and operation expenditures as driving retail rates up</a:t>
            </a:r>
            <a:endParaRPr sz="1600" b="1" i="0" u="none" strike="noStrike" cap="non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5"/>
          <p:cNvSpPr txBox="1">
            <a:spLocks noGrp="1"/>
          </p:cNvSpPr>
          <p:nvPr>
            <p:ph type="title" idx="4294967295"/>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400"/>
              <a:buNone/>
            </a:pPr>
            <a:r>
              <a:rPr lang="en-US" sz="2400" b="1" dirty="0">
                <a:solidFill>
                  <a:schemeClr val="lt1"/>
                </a:solidFill>
                <a:latin typeface="Arial"/>
                <a:ea typeface="Arial"/>
                <a:cs typeface="Arial"/>
                <a:sym typeface="Arial"/>
              </a:rPr>
              <a:t>Replacing NEM: CSS &amp; CGS</a:t>
            </a:r>
            <a:endParaRPr sz="2400" dirty="0"/>
          </a:p>
        </p:txBody>
      </p:sp>
      <p:sp>
        <p:nvSpPr>
          <p:cNvPr id="357" name="Google Shape;357;p35"/>
          <p:cNvSpPr txBox="1"/>
          <p:nvPr/>
        </p:nvSpPr>
        <p:spPr>
          <a:xfrm>
            <a:off x="818706" y="983098"/>
            <a:ext cx="7495954" cy="696100"/>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None/>
            </a:pPr>
            <a:r>
              <a:rPr lang="en-US" sz="2000" i="0" u="none" strike="noStrike" cap="none" dirty="0">
                <a:solidFill>
                  <a:srgbClr val="000000"/>
                </a:solidFill>
                <a:latin typeface="Arial"/>
                <a:ea typeface="Arial"/>
                <a:cs typeface="Arial"/>
                <a:sym typeface="Arial"/>
              </a:rPr>
              <a:t>To rectify market signals and help align solar output with grid needs, the PUC approved two new programs to replace NEM:</a:t>
            </a:r>
            <a:endParaRPr sz="2000" i="0" u="none" strike="noStrike" cap="none" dirty="0">
              <a:solidFill>
                <a:srgbClr val="000000"/>
              </a:solidFill>
              <a:latin typeface="Arial"/>
              <a:ea typeface="Arial"/>
              <a:cs typeface="Arial"/>
              <a:sym typeface="Arial"/>
            </a:endParaRPr>
          </a:p>
        </p:txBody>
      </p:sp>
      <p:sp>
        <p:nvSpPr>
          <p:cNvPr id="358" name="Google Shape;358;p35"/>
          <p:cNvSpPr txBox="1"/>
          <p:nvPr/>
        </p:nvSpPr>
        <p:spPr>
          <a:xfrm>
            <a:off x="914400" y="1825528"/>
            <a:ext cx="7315199" cy="584775"/>
          </a:xfrm>
          <a:prstGeom prst="rect">
            <a:avLst/>
          </a:prstGeom>
          <a:solidFill>
            <a:srgbClr val="C4BD9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1" i="0" u="none" strike="noStrike" cap="none" dirty="0">
                <a:solidFill>
                  <a:srgbClr val="000000"/>
                </a:solidFill>
                <a:latin typeface="Arial"/>
                <a:ea typeface="Arial"/>
                <a:cs typeface="Arial"/>
                <a:sym typeface="Arial"/>
              </a:rPr>
              <a:t>Customer Self-Supply (CSS): </a:t>
            </a:r>
            <a:r>
              <a:rPr lang="en-US" sz="1600" b="0" i="0" u="none" strike="noStrike" cap="none" dirty="0">
                <a:solidFill>
                  <a:srgbClr val="000000"/>
                </a:solidFill>
                <a:latin typeface="Arial"/>
                <a:ea typeface="Arial"/>
                <a:cs typeface="Arial"/>
                <a:sym typeface="Arial"/>
              </a:rPr>
              <a:t>Self-generated electricity must either be consumed as it is produced or stored for later use by the customer</a:t>
            </a:r>
            <a:endParaRPr sz="1600" b="0" i="0" u="none" strike="noStrike" cap="none" dirty="0">
              <a:solidFill>
                <a:srgbClr val="000000"/>
              </a:solidFill>
              <a:latin typeface="Arial"/>
              <a:ea typeface="Arial"/>
              <a:cs typeface="Arial"/>
              <a:sym typeface="Arial"/>
            </a:endParaRPr>
          </a:p>
        </p:txBody>
      </p:sp>
      <p:sp>
        <p:nvSpPr>
          <p:cNvPr id="359" name="Google Shape;359;p35"/>
          <p:cNvSpPr txBox="1"/>
          <p:nvPr/>
        </p:nvSpPr>
        <p:spPr>
          <a:xfrm>
            <a:off x="914400" y="2445706"/>
            <a:ext cx="7315200" cy="830997"/>
          </a:xfrm>
          <a:prstGeom prst="rect">
            <a:avLst/>
          </a:prstGeom>
          <a:solidFill>
            <a:srgbClr val="C4BD9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1" i="0" u="none" strike="noStrike" cap="none" dirty="0">
                <a:solidFill>
                  <a:srgbClr val="000000"/>
                </a:solidFill>
                <a:latin typeface="Arial"/>
                <a:ea typeface="Arial"/>
                <a:cs typeface="Arial"/>
                <a:sym typeface="Arial"/>
              </a:rPr>
              <a:t>Customer Grid-Supply (CGS): </a:t>
            </a:r>
            <a:r>
              <a:rPr lang="en-US" sz="1600" b="0" i="0" u="none" strike="noStrike" cap="none" dirty="0">
                <a:solidFill>
                  <a:srgbClr val="000000"/>
                </a:solidFill>
                <a:latin typeface="Arial"/>
                <a:ea typeface="Arial"/>
                <a:cs typeface="Arial"/>
                <a:sym typeface="Arial"/>
              </a:rPr>
              <a:t>Customers can export excess generation to the grid but are compensated at a rate akin to avoided cost rather than at the retail rate as under NEM</a:t>
            </a:r>
            <a:endParaRPr sz="1600" b="0" i="0" u="none" strike="noStrike" cap="none" dirty="0">
              <a:solidFill>
                <a:srgbClr val="000000"/>
              </a:solidFill>
              <a:latin typeface="Arial"/>
              <a:ea typeface="Arial"/>
              <a:cs typeface="Arial"/>
              <a:sym typeface="Arial"/>
            </a:endParaRPr>
          </a:p>
        </p:txBody>
      </p:sp>
      <p:sp>
        <p:nvSpPr>
          <p:cNvPr id="360" name="Google Shape;360;p35"/>
          <p:cNvSpPr txBox="1"/>
          <p:nvPr/>
        </p:nvSpPr>
        <p:spPr>
          <a:xfrm>
            <a:off x="914400" y="3405492"/>
            <a:ext cx="3568823" cy="1336629"/>
          </a:xfrm>
          <a:prstGeom prst="rect">
            <a:avLst/>
          </a:prstGeom>
          <a:solidFill>
            <a:srgbClr val="F2DADA"/>
          </a:solidFill>
          <a:ln>
            <a:noFill/>
          </a:ln>
        </p:spPr>
        <p:txBody>
          <a:bodyPr spcFirstLastPara="1" wrap="square" lIns="91425" tIns="45700" rIns="91425" bIns="45700" anchor="t" anchorCtr="0">
            <a:noAutofit/>
          </a:bodyPr>
          <a:lstStyle/>
          <a:p>
            <a:pPr marL="0" marR="0" lvl="0" indent="0" algn="ctr" rtl="0">
              <a:lnSpc>
                <a:spcPct val="200000"/>
              </a:lnSpc>
              <a:spcBef>
                <a:spcPts val="0"/>
              </a:spcBef>
              <a:spcAft>
                <a:spcPts val="0"/>
              </a:spcAft>
              <a:buNone/>
            </a:pPr>
            <a:r>
              <a:rPr lang="en-US" sz="2000" b="1" i="0" u="none" strike="noStrike" cap="none" dirty="0">
                <a:solidFill>
                  <a:srgbClr val="000000"/>
                </a:solidFill>
                <a:latin typeface="Arial"/>
                <a:ea typeface="Arial"/>
                <a:cs typeface="Arial"/>
                <a:sym typeface="Arial"/>
              </a:rPr>
              <a:t>Customer Self-Supply = Curtailment</a:t>
            </a:r>
            <a:endParaRPr dirty="0"/>
          </a:p>
        </p:txBody>
      </p:sp>
      <p:sp>
        <p:nvSpPr>
          <p:cNvPr id="361" name="Google Shape;361;p35"/>
          <p:cNvSpPr txBox="1"/>
          <p:nvPr/>
        </p:nvSpPr>
        <p:spPr>
          <a:xfrm>
            <a:off x="4660775" y="3405492"/>
            <a:ext cx="3568823" cy="1336629"/>
          </a:xfrm>
          <a:prstGeom prst="rect">
            <a:avLst/>
          </a:prstGeom>
          <a:solidFill>
            <a:srgbClr val="F2DADA"/>
          </a:solidFill>
          <a:ln>
            <a:noFill/>
          </a:ln>
        </p:spPr>
        <p:txBody>
          <a:bodyPr spcFirstLastPara="1" wrap="square" lIns="91425" tIns="45700" rIns="91425" bIns="45700" anchor="t" anchorCtr="0">
            <a:noAutofit/>
          </a:bodyPr>
          <a:lstStyle/>
          <a:p>
            <a:pPr marL="0" marR="0" lvl="0" indent="0" algn="ctr" rtl="0">
              <a:lnSpc>
                <a:spcPct val="200000"/>
              </a:lnSpc>
              <a:spcBef>
                <a:spcPts val="0"/>
              </a:spcBef>
              <a:spcAft>
                <a:spcPts val="0"/>
              </a:spcAft>
              <a:buNone/>
            </a:pPr>
            <a:r>
              <a:rPr lang="en-US" sz="2000" b="1" i="0" u="none" strike="noStrike" cap="none" dirty="0">
                <a:solidFill>
                  <a:srgbClr val="000000"/>
                </a:solidFill>
                <a:latin typeface="Arial"/>
                <a:ea typeface="Arial"/>
                <a:cs typeface="Arial"/>
                <a:sym typeface="Arial"/>
              </a:rPr>
              <a:t>Customer Grid-Supply = Feed-in Tariff</a:t>
            </a:r>
            <a:endParaRPr dirty="0"/>
          </a:p>
        </p:txBody>
      </p:sp>
      <p:sp>
        <p:nvSpPr>
          <p:cNvPr id="362" name="Google Shape;362;p35"/>
          <p:cNvSpPr txBox="1"/>
          <p:nvPr/>
        </p:nvSpPr>
        <p:spPr>
          <a:xfrm>
            <a:off x="914400" y="4888451"/>
            <a:ext cx="7315198" cy="1065781"/>
          </a:xfrm>
          <a:prstGeom prst="rect">
            <a:avLst/>
          </a:prstGeom>
          <a:solidFill>
            <a:srgbClr val="BFBFBF"/>
          </a:solid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None/>
            </a:pPr>
            <a:r>
              <a:rPr lang="en-US" sz="2000" b="1" i="0" u="none" strike="noStrike" cap="none" dirty="0">
                <a:solidFill>
                  <a:srgbClr val="0070C0"/>
                </a:solidFill>
                <a:latin typeface="Arial"/>
                <a:ea typeface="Arial"/>
                <a:cs typeface="Arial"/>
                <a:sym typeface="Arial"/>
              </a:rPr>
              <a:t>These market mechanisms are similar to those used in Australia to manage high saturations of local DER</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36"/>
          <p:cNvSpPr txBox="1">
            <a:spLocks noGrp="1"/>
          </p:cNvSpPr>
          <p:nvPr>
            <p:ph type="title" idx="4294967295"/>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400"/>
              <a:buNone/>
            </a:pPr>
            <a:r>
              <a:rPr lang="en-US" sz="2400" b="1" dirty="0">
                <a:solidFill>
                  <a:schemeClr val="lt1"/>
                </a:solidFill>
                <a:latin typeface="Arial"/>
                <a:ea typeface="Arial"/>
                <a:cs typeface="Arial"/>
                <a:sym typeface="Arial"/>
              </a:rPr>
              <a:t>Hawaii: Leading by example</a:t>
            </a:r>
            <a:endParaRPr sz="2400" dirty="0"/>
          </a:p>
        </p:txBody>
      </p:sp>
      <p:pic>
        <p:nvPicPr>
          <p:cNvPr id="369" name="Google Shape;369;p36" descr="A group of people standing in front of a curtain&#10;&#10;Description automatically generated"/>
          <p:cNvPicPr preferRelativeResize="0"/>
          <p:nvPr/>
        </p:nvPicPr>
        <p:blipFill rotWithShape="1">
          <a:blip r:embed="rId3">
            <a:alphaModFix/>
          </a:blip>
          <a:srcRect/>
          <a:stretch/>
        </p:blipFill>
        <p:spPr>
          <a:xfrm>
            <a:off x="2024107" y="2323493"/>
            <a:ext cx="5433133" cy="3278151"/>
          </a:xfrm>
          <a:prstGeom prst="rect">
            <a:avLst/>
          </a:prstGeom>
          <a:noFill/>
          <a:ln>
            <a:noFill/>
          </a:ln>
        </p:spPr>
      </p:pic>
      <p:sp>
        <p:nvSpPr>
          <p:cNvPr id="370" name="Google Shape;370;p36"/>
          <p:cNvSpPr txBox="1"/>
          <p:nvPr/>
        </p:nvSpPr>
        <p:spPr>
          <a:xfrm>
            <a:off x="6157770" y="6186419"/>
            <a:ext cx="1299470" cy="1692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500" b="0" i="0" u="none" strike="noStrike" cap="none">
                <a:solidFill>
                  <a:srgbClr val="000000"/>
                </a:solidFill>
                <a:latin typeface="Arial"/>
                <a:ea typeface="Arial"/>
                <a:cs typeface="Arial"/>
                <a:sym typeface="Arial"/>
              </a:rPr>
              <a:t>Source: RMI Powering Paradise Report</a:t>
            </a:r>
            <a:endParaRPr sz="500" b="0" i="0" u="none" strike="noStrike" cap="none">
              <a:solidFill>
                <a:srgbClr val="000000"/>
              </a:solidFill>
              <a:latin typeface="Arial"/>
              <a:ea typeface="Arial"/>
              <a:cs typeface="Arial"/>
              <a:sym typeface="Arial"/>
            </a:endParaRPr>
          </a:p>
        </p:txBody>
      </p:sp>
      <p:sp>
        <p:nvSpPr>
          <p:cNvPr id="371" name="Google Shape;371;p36"/>
          <p:cNvSpPr txBox="1"/>
          <p:nvPr/>
        </p:nvSpPr>
        <p:spPr>
          <a:xfrm>
            <a:off x="2024107" y="5601644"/>
            <a:ext cx="5433133" cy="584775"/>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“If you wait for that perfect moment, you might now know what it will be until it has already passed.”</a:t>
            </a:r>
            <a:endParaRPr sz="1600" b="0" i="0" u="none" strike="noStrike" cap="none">
              <a:solidFill>
                <a:schemeClr val="lt1"/>
              </a:solidFill>
              <a:latin typeface="Arial"/>
              <a:ea typeface="Arial"/>
              <a:cs typeface="Arial"/>
              <a:sym typeface="Arial"/>
            </a:endParaRPr>
          </a:p>
        </p:txBody>
      </p:sp>
      <p:sp>
        <p:nvSpPr>
          <p:cNvPr id="372" name="Google Shape;372;p36"/>
          <p:cNvSpPr txBox="1"/>
          <p:nvPr/>
        </p:nvSpPr>
        <p:spPr>
          <a:xfrm>
            <a:off x="181992" y="942582"/>
            <a:ext cx="8780016" cy="112338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000" b="1" i="0" u="none" strike="noStrike" cap="none">
                <a:solidFill>
                  <a:srgbClr val="00B050"/>
                </a:solidFill>
                <a:latin typeface="Arial"/>
                <a:ea typeface="Arial"/>
                <a:cs typeface="Arial"/>
                <a:sym typeface="Arial"/>
              </a:rPr>
              <a:t>Progressing toward Hawaii’s 100% renewable energy goal</a:t>
            </a:r>
            <a:endParaRPr/>
          </a:p>
          <a:p>
            <a:pPr marL="0" marR="0" lvl="0" indent="0" algn="ctr" rtl="0">
              <a:lnSpc>
                <a:spcPct val="100000"/>
              </a:lnSpc>
              <a:spcBef>
                <a:spcPts val="0"/>
              </a:spcBef>
              <a:spcAft>
                <a:spcPts val="0"/>
              </a:spcAft>
              <a:buNone/>
            </a:pPr>
            <a:endParaRPr sz="11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Stakeholder alignment is key, starting from the grassroots levels with community support, all the way up to political and regulatory leadership</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7"/>
          <p:cNvSpPr txBox="1">
            <a:spLocks noGrp="1"/>
          </p:cNvSpPr>
          <p:nvPr>
            <p:ph type="title" idx="4294967295"/>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400"/>
              <a:buNone/>
            </a:pPr>
            <a:r>
              <a:rPr lang="en-US" sz="1350" b="1">
                <a:solidFill>
                  <a:schemeClr val="lt1"/>
                </a:solidFill>
                <a:latin typeface="Arial"/>
                <a:ea typeface="Arial"/>
                <a:cs typeface="Arial"/>
                <a:sym typeface="Arial"/>
              </a:rPr>
              <a:t>..</a:t>
            </a:r>
            <a:endParaRPr/>
          </a:p>
        </p:txBody>
      </p:sp>
      <p:sp>
        <p:nvSpPr>
          <p:cNvPr id="5" name="Content Placeholder 2">
            <a:extLst>
              <a:ext uri="{FF2B5EF4-FFF2-40B4-BE49-F238E27FC236}">
                <a16:creationId xmlns:a16="http://schemas.microsoft.com/office/drawing/2014/main" id="{B844E314-EF16-47B2-9413-C9B90071069D}"/>
              </a:ext>
            </a:extLst>
          </p:cNvPr>
          <p:cNvSpPr txBox="1">
            <a:spLocks/>
          </p:cNvSpPr>
          <p:nvPr/>
        </p:nvSpPr>
        <p:spPr>
          <a:xfrm>
            <a:off x="0" y="920646"/>
            <a:ext cx="8859187" cy="1857375"/>
          </a:xfrm>
          <a:prstGeom prst="rect">
            <a:avLst/>
          </a:prstGeom>
          <a:noFill/>
          <a:ln>
            <a:noFill/>
          </a:ln>
        </p:spPr>
        <p:txBody>
          <a:bodyPr spcFirstLastPara="1" wrap="square" lIns="91425" tIns="45700" rIns="91425" bIns="45700" anchor="t" anchorCtr="0">
            <a:normAutofit fontScale="92500"/>
          </a:bodyPr>
          <a:lstStyle>
            <a:defPPr marR="0" lvl="0" algn="l" rtl="0">
              <a:lnSpc>
                <a:spcPct val="100000"/>
              </a:lnSpc>
              <a:spcBef>
                <a:spcPts val="0"/>
              </a:spcBef>
              <a:spcAft>
                <a:spcPts val="0"/>
              </a:spcAft>
            </a:defPPr>
            <a:lvl1pPr marL="457200" marR="0" lvl="0" indent="-328612" algn="l" rtl="0">
              <a:lnSpc>
                <a:spcPct val="100000"/>
              </a:lnSpc>
              <a:spcBef>
                <a:spcPts val="315"/>
              </a:spcBef>
              <a:spcAft>
                <a:spcPts val="0"/>
              </a:spcAft>
              <a:buClr>
                <a:schemeClr val="dk1"/>
              </a:buClr>
              <a:buSzPts val="1575"/>
              <a:buFont typeface="Arial"/>
              <a:buChar char="•"/>
              <a:defRPr sz="1575" b="0" i="0" u="none" strike="noStrike" cap="none">
                <a:solidFill>
                  <a:schemeClr val="dk1"/>
                </a:solidFill>
                <a:latin typeface="Arial"/>
                <a:ea typeface="Arial"/>
                <a:cs typeface="Arial"/>
                <a:sym typeface="Arial"/>
              </a:defRPr>
            </a:lvl1pPr>
            <a:lvl2pPr marL="914400" marR="0" lvl="1" indent="-314325" algn="l" rtl="0">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2pPr>
            <a:lvl3pPr marL="1371600" marR="0" lvl="2" indent="-300037" algn="l" rtl="0">
              <a:lnSpc>
                <a:spcPct val="100000"/>
              </a:lnSpc>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3pPr>
            <a:lvl4pPr marL="1828800" marR="0" lvl="3" indent="-292925" algn="l" rtl="0">
              <a:lnSpc>
                <a:spcPct val="100000"/>
              </a:lnSpc>
              <a:spcBef>
                <a:spcPts val="203"/>
              </a:spcBef>
              <a:spcAft>
                <a:spcPts val="0"/>
              </a:spcAft>
              <a:buClr>
                <a:schemeClr val="dk1"/>
              </a:buClr>
              <a:buSzPts val="1013"/>
              <a:buFont typeface="Arial"/>
              <a:buChar char="•"/>
              <a:defRPr sz="1013" b="0" i="0" u="none" strike="noStrike" cap="none">
                <a:solidFill>
                  <a:schemeClr val="dk1"/>
                </a:solidFill>
                <a:latin typeface="Arial"/>
                <a:ea typeface="Arial"/>
                <a:cs typeface="Arial"/>
                <a:sym typeface="Arial"/>
              </a:defRPr>
            </a:lvl4pPr>
            <a:lvl5pPr marL="2286000" marR="0" lvl="4" indent="-292925" algn="l" rtl="0">
              <a:lnSpc>
                <a:spcPct val="100000"/>
              </a:lnSpc>
              <a:spcBef>
                <a:spcPts val="203"/>
              </a:spcBef>
              <a:spcAft>
                <a:spcPts val="0"/>
              </a:spcAft>
              <a:buClr>
                <a:schemeClr val="dk1"/>
              </a:buClr>
              <a:buSzPts val="1013"/>
              <a:buFont typeface="Arial"/>
              <a:buChar char="•"/>
              <a:defRPr sz="1013"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a:buFont typeface="Arial" panose="020B0604020202020204" pitchFamily="34" charset="0"/>
              <a:buChar char="•"/>
            </a:pPr>
            <a:r>
              <a:rPr lang="en-US" sz="2200" dirty="0">
                <a:solidFill>
                  <a:schemeClr val="tx1"/>
                </a:solidFill>
              </a:rPr>
              <a:t>In 2015, California passed SB 350, which mimicked Hawaii in its call for 100% clean energy by 2045</a:t>
            </a:r>
          </a:p>
          <a:p>
            <a:pPr>
              <a:buFont typeface="Arial" panose="020B0604020202020204" pitchFamily="34" charset="0"/>
              <a:buChar char="•"/>
            </a:pPr>
            <a:r>
              <a:rPr lang="en-US" sz="2200" dirty="0">
                <a:solidFill>
                  <a:schemeClr val="tx1"/>
                </a:solidFill>
              </a:rPr>
              <a:t>On 27 March 2019, the Hawaii PUC and the California PUC signed an MOU “supporting the individual efforts” furthering each state toward achieving the ambitious goal of becoming carbon-free</a:t>
            </a:r>
          </a:p>
          <a:p>
            <a:pPr lvl="1">
              <a:buFont typeface="Arial" panose="020B0604020202020204" pitchFamily="34" charset="0"/>
              <a:buChar char="•"/>
            </a:pPr>
            <a:endParaRPr lang="en-US" dirty="0">
              <a:solidFill>
                <a:schemeClr val="tx1"/>
              </a:solidFill>
            </a:endParaRPr>
          </a:p>
          <a:p>
            <a:pPr>
              <a:buFont typeface="Arial" panose="020B0604020202020204" pitchFamily="34" charset="0"/>
              <a:buChar char="•"/>
            </a:pPr>
            <a:endParaRPr lang="en-US" dirty="0">
              <a:solidFill>
                <a:schemeClr val="tx1"/>
              </a:solidFill>
            </a:endParaRPr>
          </a:p>
        </p:txBody>
      </p:sp>
      <p:sp>
        <p:nvSpPr>
          <p:cNvPr id="6" name="TextBox 5">
            <a:extLst>
              <a:ext uri="{FF2B5EF4-FFF2-40B4-BE49-F238E27FC236}">
                <a16:creationId xmlns:a16="http://schemas.microsoft.com/office/drawing/2014/main" id="{943CCA0E-0540-4A14-BC0A-5C8BB2CFC051}"/>
              </a:ext>
            </a:extLst>
          </p:cNvPr>
          <p:cNvSpPr txBox="1"/>
          <p:nvPr/>
        </p:nvSpPr>
        <p:spPr>
          <a:xfrm>
            <a:off x="284813" y="2778021"/>
            <a:ext cx="4636903" cy="2031325"/>
          </a:xfrm>
          <a:prstGeom prst="rect">
            <a:avLst/>
          </a:prstGeom>
          <a:noFill/>
        </p:spPr>
        <p:txBody>
          <a:bodyPr wrap="square" rtlCol="0">
            <a:spAutoFit/>
          </a:bodyPr>
          <a:lstStyle/>
          <a:p>
            <a:pPr lvl="3">
              <a:buFont typeface="Arial" panose="020B0604020202020204" pitchFamily="34" charset="0"/>
              <a:buChar char="•"/>
            </a:pPr>
            <a:r>
              <a:rPr lang="en-US" sz="1600" dirty="0"/>
              <a:t>  The two PUCs declared that they would cooperate through sharing best practices and pursuing joint opportunities.</a:t>
            </a:r>
          </a:p>
          <a:p>
            <a:pPr lvl="1">
              <a:buFont typeface="Arial" panose="020B0604020202020204" pitchFamily="34" charset="0"/>
              <a:buChar char="•"/>
            </a:pPr>
            <a:r>
              <a:rPr lang="en-US" sz="1600" dirty="0"/>
              <a:t>  Topics include: Demand response, cybersecurity, energy efficiency, resilience, reliability, forward-thinking policy developments, the social cost of carbon</a:t>
            </a:r>
          </a:p>
          <a:p>
            <a:endParaRPr lang="en-US" dirty="0"/>
          </a:p>
        </p:txBody>
      </p:sp>
      <p:sp>
        <p:nvSpPr>
          <p:cNvPr id="7" name="TextBox 6">
            <a:extLst>
              <a:ext uri="{FF2B5EF4-FFF2-40B4-BE49-F238E27FC236}">
                <a16:creationId xmlns:a16="http://schemas.microsoft.com/office/drawing/2014/main" id="{F4D7C2DA-A987-4D34-A127-D08C2163BCBC}"/>
              </a:ext>
            </a:extLst>
          </p:cNvPr>
          <p:cNvSpPr txBox="1"/>
          <p:nvPr/>
        </p:nvSpPr>
        <p:spPr>
          <a:xfrm>
            <a:off x="164891" y="4809346"/>
            <a:ext cx="4756825"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Hawaii is on track to meet its 2020 RPS goals and believes it will achieve 40% renewable energy by 2040.</a:t>
            </a:r>
          </a:p>
        </p:txBody>
      </p:sp>
      <p:pic>
        <p:nvPicPr>
          <p:cNvPr id="8" name="Picture 7" descr="A close up of text on a white background&#10;&#10;Description automatically generated">
            <a:extLst>
              <a:ext uri="{FF2B5EF4-FFF2-40B4-BE49-F238E27FC236}">
                <a16:creationId xmlns:a16="http://schemas.microsoft.com/office/drawing/2014/main" id="{0366A204-79FF-41C4-8AE0-C5CAE96AE3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1716" y="2727543"/>
            <a:ext cx="4102360" cy="3477513"/>
          </a:xfrm>
          <a:prstGeom prst="rect">
            <a:avLst/>
          </a:prstGeom>
        </p:spPr>
      </p:pic>
      <p:sp>
        <p:nvSpPr>
          <p:cNvPr id="9" name="Title 1">
            <a:extLst>
              <a:ext uri="{FF2B5EF4-FFF2-40B4-BE49-F238E27FC236}">
                <a16:creationId xmlns:a16="http://schemas.microsoft.com/office/drawing/2014/main" id="{DE0A7145-348F-47F2-85A4-6E68C26FEC2E}"/>
              </a:ext>
            </a:extLst>
          </p:cNvPr>
          <p:cNvSpPr>
            <a:spLocks noGrp="1"/>
          </p:cNvSpPr>
          <p:nvPr>
            <p:ph type="title"/>
          </p:nvPr>
        </p:nvSpPr>
        <p:spPr>
          <a:xfrm>
            <a:off x="0" y="0"/>
            <a:ext cx="9753600" cy="762000"/>
          </a:xfrm>
        </p:spPr>
        <p:txBody>
          <a:bodyPr/>
          <a:lstStyle/>
          <a:p>
            <a:r>
              <a:rPr lang="en-US" sz="2400" dirty="0"/>
              <a:t>Hawaii and California clean energy goals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224E0-5D4A-4321-A503-B35C00BAA05A}"/>
              </a:ext>
            </a:extLst>
          </p:cNvPr>
          <p:cNvSpPr>
            <a:spLocks noGrp="1"/>
          </p:cNvSpPr>
          <p:nvPr>
            <p:ph type="title"/>
          </p:nvPr>
        </p:nvSpPr>
        <p:spPr/>
        <p:txBody>
          <a:bodyPr/>
          <a:lstStyle/>
          <a:p>
            <a:r>
              <a:rPr lang="en-US" sz="2400" dirty="0"/>
              <a:t>New microgrid tariff in Hawaii</a:t>
            </a:r>
          </a:p>
        </p:txBody>
      </p:sp>
      <p:sp>
        <p:nvSpPr>
          <p:cNvPr id="4" name="TextBox 3">
            <a:extLst>
              <a:ext uri="{FF2B5EF4-FFF2-40B4-BE49-F238E27FC236}">
                <a16:creationId xmlns:a16="http://schemas.microsoft.com/office/drawing/2014/main" id="{9C3C4262-DB2E-44F9-8BE5-AF3681FB3899}"/>
              </a:ext>
            </a:extLst>
          </p:cNvPr>
          <p:cNvSpPr txBox="1"/>
          <p:nvPr/>
        </p:nvSpPr>
        <p:spPr>
          <a:xfrm>
            <a:off x="479342" y="882831"/>
            <a:ext cx="7588577"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t>In February 2019, the HPUC started a new proceeding (</a:t>
            </a:r>
            <a:r>
              <a:rPr lang="en-US" sz="1600" dirty="0">
                <a:hlinkClick r:id="rId2"/>
              </a:rPr>
              <a:t>Docket No. 2018-0163</a:t>
            </a:r>
            <a:r>
              <a:rPr lang="en-US" sz="1600" dirty="0"/>
              <a:t>) to properly compensate microgrid owners and streamline the interconnection process for new microgrids</a:t>
            </a:r>
          </a:p>
          <a:p>
            <a:pPr marL="285750" indent="-285750">
              <a:buFont typeface="Arial" panose="020B0604020202020204" pitchFamily="34" charset="0"/>
              <a:buChar char="•"/>
            </a:pPr>
            <a:r>
              <a:rPr lang="en-US" sz="1600" dirty="0"/>
              <a:t>In December 2019, the proceeding revealed a draft tariff</a:t>
            </a:r>
          </a:p>
          <a:p>
            <a:pPr marL="285750" indent="-285750">
              <a:buFont typeface="Arial" panose="020B0604020202020204" pitchFamily="34" charset="0"/>
              <a:buChar char="•"/>
            </a:pPr>
            <a:r>
              <a:rPr lang="en-US" sz="1600" dirty="0"/>
              <a:t>On 30 March 2020, the Hawaiian Electric Company officially filed the draft tariff with the HPUC</a:t>
            </a:r>
          </a:p>
        </p:txBody>
      </p:sp>
      <p:pic>
        <p:nvPicPr>
          <p:cNvPr id="5" name="Picture 4" descr="DG+IG-Original-Image-(10_zf-20-May-2013).jpg">
            <a:extLst>
              <a:ext uri="{FF2B5EF4-FFF2-40B4-BE49-F238E27FC236}">
                <a16:creationId xmlns:a16="http://schemas.microsoft.com/office/drawing/2014/main" id="{AA97C624-E00B-4C2E-8B34-F03C59904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060" y="2417023"/>
            <a:ext cx="6193880" cy="4054177"/>
          </a:xfrm>
          <a:prstGeom prst="rect">
            <a:avLst/>
          </a:prstGeom>
        </p:spPr>
      </p:pic>
    </p:spTree>
    <p:extLst>
      <p:ext uri="{BB962C8B-B14F-4D97-AF65-F5344CB8AC3E}">
        <p14:creationId xmlns:p14="http://schemas.microsoft.com/office/powerpoint/2010/main" val="2502095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DF5B5-E57F-476C-A329-438D737F463F}"/>
              </a:ext>
            </a:extLst>
          </p:cNvPr>
          <p:cNvSpPr>
            <a:spLocks noGrp="1"/>
          </p:cNvSpPr>
          <p:nvPr>
            <p:ph type="title"/>
          </p:nvPr>
        </p:nvSpPr>
        <p:spPr/>
        <p:txBody>
          <a:bodyPr/>
          <a:lstStyle/>
          <a:p>
            <a:r>
              <a:rPr lang="en-US" sz="2400" dirty="0"/>
              <a:t>Developing microgrid tariffs in California</a:t>
            </a:r>
          </a:p>
        </p:txBody>
      </p:sp>
      <p:sp>
        <p:nvSpPr>
          <p:cNvPr id="3" name="Text Placeholder 2">
            <a:extLst>
              <a:ext uri="{FF2B5EF4-FFF2-40B4-BE49-F238E27FC236}">
                <a16:creationId xmlns:a16="http://schemas.microsoft.com/office/drawing/2014/main" id="{C370ABE8-2B22-41FF-BDF6-83F39551215A}"/>
              </a:ext>
            </a:extLst>
          </p:cNvPr>
          <p:cNvSpPr>
            <a:spLocks noGrp="1"/>
          </p:cNvSpPr>
          <p:nvPr>
            <p:ph type="body" idx="1"/>
          </p:nvPr>
        </p:nvSpPr>
        <p:spPr>
          <a:xfrm>
            <a:off x="0" y="762000"/>
            <a:ext cx="8686800" cy="3159551"/>
          </a:xfrm>
        </p:spPr>
        <p:txBody>
          <a:bodyPr/>
          <a:lstStyle/>
          <a:p>
            <a:pPr marL="128588" indent="0">
              <a:buNone/>
            </a:pPr>
            <a:r>
              <a:rPr lang="en-US" sz="2000" dirty="0"/>
              <a:t>Key features of the Proposed Decision in California’s Microgrid Proceeding (R. 19-09-009) include:</a:t>
            </a:r>
          </a:p>
          <a:p>
            <a:r>
              <a:rPr lang="en-US" sz="1800" dirty="0"/>
              <a:t>Expedited interconnection for critical facility microgrids and for projects that use pre-approved single-line diagrams.</a:t>
            </a:r>
          </a:p>
          <a:p>
            <a:r>
              <a:rPr lang="en-US" sz="1800" dirty="0"/>
              <a:t>Increased information sharing between the utilities and local governments, CCAs, and tribal governments.</a:t>
            </a:r>
          </a:p>
          <a:p>
            <a:r>
              <a:rPr lang="en-US" sz="1800" dirty="0"/>
              <a:t>A removal of existing size limits for energy storage; energy storage will also be allowed to charge from the grid in pre-PSPS windows.</a:t>
            </a:r>
          </a:p>
          <a:p>
            <a:r>
              <a:rPr lang="en-US" sz="1800" dirty="0"/>
              <a:t>PG&amp;E’s Community Microgrid Enablement Program is accepted, as long as it considers any area that has gone through an outage as a viable site.</a:t>
            </a:r>
          </a:p>
          <a:p>
            <a:endParaRPr lang="en-US" dirty="0"/>
          </a:p>
        </p:txBody>
      </p:sp>
      <p:pic>
        <p:nvPicPr>
          <p:cNvPr id="4" name="Picture 3">
            <a:extLst>
              <a:ext uri="{FF2B5EF4-FFF2-40B4-BE49-F238E27FC236}">
                <a16:creationId xmlns:a16="http://schemas.microsoft.com/office/drawing/2014/main" id="{2329FC52-33FE-4F4B-ADB2-6FF530D4D87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827870"/>
            <a:ext cx="9144000" cy="2652471"/>
          </a:xfrm>
          <a:prstGeom prst="rect">
            <a:avLst/>
          </a:prstGeom>
        </p:spPr>
      </p:pic>
    </p:spTree>
    <p:extLst>
      <p:ext uri="{BB962C8B-B14F-4D97-AF65-F5344CB8AC3E}">
        <p14:creationId xmlns:p14="http://schemas.microsoft.com/office/powerpoint/2010/main" val="1510479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EF839-D5A7-4F62-8D6F-84281FED6F17}"/>
              </a:ext>
            </a:extLst>
          </p:cNvPr>
          <p:cNvSpPr>
            <a:spLocks noGrp="1"/>
          </p:cNvSpPr>
          <p:nvPr>
            <p:ph type="title"/>
          </p:nvPr>
        </p:nvSpPr>
        <p:spPr/>
        <p:txBody>
          <a:bodyPr/>
          <a:lstStyle/>
          <a:p>
            <a:r>
              <a:rPr lang="en-US" sz="2200" dirty="0"/>
              <a:t>Promoting resilience</a:t>
            </a:r>
          </a:p>
        </p:txBody>
      </p:sp>
      <p:sp>
        <p:nvSpPr>
          <p:cNvPr id="3" name="Text Placeholder 2">
            <a:extLst>
              <a:ext uri="{FF2B5EF4-FFF2-40B4-BE49-F238E27FC236}">
                <a16:creationId xmlns:a16="http://schemas.microsoft.com/office/drawing/2014/main" id="{94DE51E7-73DC-449E-BA53-8A69370BCD6F}"/>
              </a:ext>
            </a:extLst>
          </p:cNvPr>
          <p:cNvSpPr>
            <a:spLocks noGrp="1"/>
          </p:cNvSpPr>
          <p:nvPr>
            <p:ph type="body" idx="1"/>
          </p:nvPr>
        </p:nvSpPr>
        <p:spPr>
          <a:xfrm>
            <a:off x="457200" y="893136"/>
            <a:ext cx="8229600" cy="4928228"/>
          </a:xfrm>
        </p:spPr>
        <p:txBody>
          <a:bodyPr/>
          <a:lstStyle/>
          <a:p>
            <a:pPr>
              <a:buFont typeface="Arial" panose="020B0604020202020204" pitchFamily="34" charset="0"/>
              <a:buChar char="•"/>
            </a:pPr>
            <a:r>
              <a:rPr lang="en-US" sz="1800" dirty="0"/>
              <a:t>In August 2019, the HPUC passed a decision criticizing the Hawaiian Electric Company (HECO) for the lack of non-wires alternatives in its proposed Integrated Grid Plan</a:t>
            </a:r>
          </a:p>
          <a:p>
            <a:pPr>
              <a:buFont typeface="Arial" panose="020B0604020202020204" pitchFamily="34" charset="0"/>
              <a:buChar char="•"/>
            </a:pPr>
            <a:r>
              <a:rPr lang="en-US" sz="1800" dirty="0"/>
              <a:t>They lambasted a statement made by HECO: ”A traditional solution is necessary without the opportunity for market providers to offer an alternate solution." </a:t>
            </a:r>
          </a:p>
          <a:p>
            <a:pPr>
              <a:buFont typeface="Arial" panose="020B0604020202020204" pitchFamily="34" charset="0"/>
              <a:buChar char="•"/>
            </a:pPr>
            <a:r>
              <a:rPr lang="en-US" sz="1800" dirty="0"/>
              <a:t>The HPUC concluded that the question of resilience is too important to be overlooked.</a:t>
            </a:r>
          </a:p>
          <a:p>
            <a:endParaRPr lang="en-US" dirty="0"/>
          </a:p>
        </p:txBody>
      </p:sp>
      <p:pic>
        <p:nvPicPr>
          <p:cNvPr id="5" name="Picture 4" descr="A picture containing clock&#10;&#10;Description automatically generated">
            <a:extLst>
              <a:ext uri="{FF2B5EF4-FFF2-40B4-BE49-F238E27FC236}">
                <a16:creationId xmlns:a16="http://schemas.microsoft.com/office/drawing/2014/main" id="{B4C1A01B-4D9B-47EB-B54F-3E348E315241}"/>
              </a:ext>
            </a:extLst>
          </p:cNvPr>
          <p:cNvPicPr>
            <a:picLocks noChangeAspect="1"/>
          </p:cNvPicPr>
          <p:nvPr/>
        </p:nvPicPr>
        <p:blipFill>
          <a:blip r:embed="rId3"/>
          <a:stretch>
            <a:fillRect/>
          </a:stretch>
        </p:blipFill>
        <p:spPr>
          <a:xfrm>
            <a:off x="1028700" y="3251716"/>
            <a:ext cx="7086600" cy="3210544"/>
          </a:xfrm>
          <a:prstGeom prst="rect">
            <a:avLst/>
          </a:prstGeom>
        </p:spPr>
      </p:pic>
    </p:spTree>
    <p:extLst>
      <p:ext uri="{BB962C8B-B14F-4D97-AF65-F5344CB8AC3E}">
        <p14:creationId xmlns:p14="http://schemas.microsoft.com/office/powerpoint/2010/main" val="1368995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51CF9-F1C0-4B7F-989A-B6DA34D19124}"/>
              </a:ext>
            </a:extLst>
          </p:cNvPr>
          <p:cNvSpPr>
            <a:spLocks noGrp="1"/>
          </p:cNvSpPr>
          <p:nvPr>
            <p:ph type="title"/>
          </p:nvPr>
        </p:nvSpPr>
        <p:spPr/>
        <p:txBody>
          <a:bodyPr/>
          <a:lstStyle/>
          <a:p>
            <a:r>
              <a:rPr lang="en-US" altLang="en-US" sz="2200" dirty="0"/>
              <a:t>Value of Resilience (VOR) depends on tier of load</a:t>
            </a:r>
            <a:endParaRPr lang="en-US" sz="2200" dirty="0"/>
          </a:p>
        </p:txBody>
      </p:sp>
      <p:sp>
        <p:nvSpPr>
          <p:cNvPr id="4" name="Text Placeholder 2">
            <a:extLst>
              <a:ext uri="{FF2B5EF4-FFF2-40B4-BE49-F238E27FC236}">
                <a16:creationId xmlns:a16="http://schemas.microsoft.com/office/drawing/2014/main" id="{CF1B0DBC-778F-43DB-B0B6-FC05F7B5BA2F}"/>
              </a:ext>
            </a:extLst>
          </p:cNvPr>
          <p:cNvSpPr>
            <a:spLocks noGrp="1"/>
          </p:cNvSpPr>
          <p:nvPr>
            <p:ph type="body" idx="1"/>
          </p:nvPr>
        </p:nvSpPr>
        <p:spPr>
          <a:xfrm>
            <a:off x="0" y="757628"/>
            <a:ext cx="8229600" cy="2452140"/>
          </a:xfrm>
        </p:spPr>
        <p:txBody>
          <a:bodyPr>
            <a:normAutofit fontScale="55000" lnSpcReduction="20000"/>
          </a:bodyPr>
          <a:lstStyle/>
          <a:p>
            <a:pPr>
              <a:lnSpc>
                <a:spcPct val="120000"/>
              </a:lnSpc>
              <a:spcBef>
                <a:spcPts val="1200"/>
              </a:spcBef>
              <a:buFont typeface="Arial" panose="020B0604020202020204" pitchFamily="34" charset="0"/>
              <a:buChar char="•"/>
              <a:defRPr/>
            </a:pPr>
            <a:r>
              <a:rPr lang="en-US" sz="2900" dirty="0">
                <a:solidFill>
                  <a:schemeClr val="tx1"/>
                </a:solidFill>
                <a:latin typeface="Arial" panose="020B0604020202020204" pitchFamily="34" charset="0"/>
                <a:cs typeface="Arial" panose="020B0604020202020204" pitchFamily="34" charset="0"/>
              </a:rPr>
              <a:t>Everyone understands there is significant value to resilience provided by indefinite renewables-driven backup power </a:t>
            </a:r>
          </a:p>
          <a:p>
            <a:pPr lvl="1" indent="-342900">
              <a:lnSpc>
                <a:spcPct val="120000"/>
              </a:lnSpc>
              <a:spcBef>
                <a:spcPts val="0"/>
              </a:spcBef>
              <a:buFont typeface="Arial" panose="020B0604020202020204" pitchFamily="34" charset="0"/>
              <a:buChar char="•"/>
              <a:defRPr/>
            </a:pPr>
            <a:r>
              <a:rPr lang="en-US" sz="2500" dirty="0">
                <a:solidFill>
                  <a:schemeClr val="tx1"/>
                </a:solidFill>
                <a:latin typeface="Arial" panose="020B0604020202020204" pitchFamily="34" charset="0"/>
                <a:cs typeface="Arial" panose="020B0604020202020204" pitchFamily="34" charset="0"/>
              </a:rPr>
              <a:t>But no one has yet quantified the value of this unparalleled resilience.</a:t>
            </a:r>
          </a:p>
          <a:p>
            <a:pPr lvl="1" indent="-342900">
              <a:lnSpc>
                <a:spcPct val="120000"/>
              </a:lnSpc>
              <a:spcBef>
                <a:spcPts val="0"/>
              </a:spcBef>
              <a:buFont typeface="Arial" panose="020B0604020202020204" pitchFamily="34" charset="0"/>
              <a:buChar char="•"/>
              <a:defRPr/>
            </a:pPr>
            <a:r>
              <a:rPr lang="en-US" sz="2500" dirty="0">
                <a:solidFill>
                  <a:schemeClr val="tx1"/>
                </a:solidFill>
                <a:latin typeface="Arial" panose="020B0604020202020204" pitchFamily="34" charset="0"/>
                <a:cs typeface="Arial" panose="020B0604020202020204" pitchFamily="34" charset="0"/>
              </a:rPr>
              <a:t>Hence, there is an economic gap for innovative Community Microgrid projects while learning is still is the early stages.</a:t>
            </a:r>
          </a:p>
          <a:p>
            <a:pPr>
              <a:lnSpc>
                <a:spcPct val="110000"/>
              </a:lnSpc>
              <a:spcBef>
                <a:spcPts val="300"/>
              </a:spcBef>
              <a:buFont typeface="Arial" panose="020B0604020202020204" pitchFamily="34" charset="0"/>
              <a:buChar char="•"/>
              <a:defRPr/>
            </a:pPr>
            <a:r>
              <a:rPr lang="en-US" sz="2600" dirty="0">
                <a:solidFill>
                  <a:schemeClr val="tx1"/>
                </a:solidFill>
                <a:latin typeface="Arial" panose="020B0604020202020204" pitchFamily="34" charset="0"/>
                <a:cs typeface="Arial" panose="020B0604020202020204" pitchFamily="34" charset="0"/>
              </a:rPr>
              <a:t>The Clean Coalition aims to establish a standardized </a:t>
            </a:r>
            <a:r>
              <a:rPr lang="en-US" sz="2600" dirty="0">
                <a:latin typeface="Arial" panose="020B0604020202020204" pitchFamily="34" charset="0"/>
                <a:cs typeface="Arial" panose="020B0604020202020204" pitchFamily="34" charset="0"/>
                <a:hlinkClick r:id="rId3"/>
              </a:rPr>
              <a:t>Value of Resilience</a:t>
            </a:r>
            <a:r>
              <a:rPr lang="en-US" sz="2600" dirty="0">
                <a:latin typeface="Arial" panose="020B0604020202020204" pitchFamily="34" charset="0"/>
                <a:cs typeface="Arial" panose="020B0604020202020204" pitchFamily="34" charset="0"/>
              </a:rPr>
              <a:t> </a:t>
            </a:r>
            <a:r>
              <a:rPr lang="en-US" sz="2600" dirty="0">
                <a:solidFill>
                  <a:schemeClr val="tx1"/>
                </a:solidFill>
                <a:latin typeface="Arial" panose="020B0604020202020204" pitchFamily="34" charset="0"/>
                <a:cs typeface="Arial" panose="020B0604020202020204" pitchFamily="34" charset="0"/>
              </a:rPr>
              <a:t>(VOR) for critical, priority, and discretionary loads that will help everyone understand that premiums are appropriate for indefinite renewables-driven backup power for critical loads and almost constant backup power for priority loads, which yields a configuration that delivers backup power to all loads a lot of the time</a:t>
            </a:r>
            <a:endParaRPr lang="en-US" sz="2600" dirty="0">
              <a:solidFill>
                <a:schemeClr val="tx1"/>
              </a:solidFill>
            </a:endParaRPr>
          </a:p>
          <a:p>
            <a:pPr marL="347472" indent="-347472">
              <a:spcBef>
                <a:spcPts val="600"/>
              </a:spcBef>
              <a:buFont typeface="Arial" panose="020B0604020202020204" pitchFamily="34" charset="0"/>
              <a:buChar char="•"/>
              <a:defRPr/>
            </a:pPr>
            <a:endParaRPr lang="en-US" sz="1800" dirty="0">
              <a:solidFill>
                <a:schemeClr val="tx1"/>
              </a:solidFill>
            </a:endParaRPr>
          </a:p>
          <a:p>
            <a:pPr>
              <a:spcBef>
                <a:spcPts val="600"/>
              </a:spcBef>
              <a:buFont typeface="Arial" panose="020B0604020202020204" pitchFamily="34" charset="0"/>
              <a:buChar char="•"/>
              <a:defRPr/>
            </a:pPr>
            <a:endParaRPr lang="en-US" sz="1800" dirty="0">
              <a:solidFill>
                <a:schemeClr val="tx1"/>
              </a:solidFill>
            </a:endParaRPr>
          </a:p>
          <a:p>
            <a:pPr>
              <a:spcBef>
                <a:spcPts val="420"/>
              </a:spcBef>
              <a:buFont typeface="Arial" panose="020B0604020202020204" pitchFamily="34" charset="0"/>
              <a:buChar char="•"/>
              <a:defRPr/>
            </a:pPr>
            <a:endParaRPr lang="en-US" sz="2000" dirty="0">
              <a:solidFill>
                <a:srgbClr val="091129"/>
              </a:solidFill>
            </a:endParaRPr>
          </a:p>
          <a:p>
            <a:pPr>
              <a:spcBef>
                <a:spcPts val="420"/>
              </a:spcBef>
              <a:buFont typeface="Arial" panose="020B0604020202020204" pitchFamily="34" charset="0"/>
              <a:buChar char="•"/>
              <a:defRPr/>
            </a:pPr>
            <a:endParaRPr lang="en-US" sz="2000" dirty="0">
              <a:solidFill>
                <a:srgbClr val="091129"/>
              </a:solidFill>
            </a:endParaRPr>
          </a:p>
        </p:txBody>
      </p:sp>
      <p:sp>
        <p:nvSpPr>
          <p:cNvPr id="6" name="TextBox 5">
            <a:extLst>
              <a:ext uri="{FF2B5EF4-FFF2-40B4-BE49-F238E27FC236}">
                <a16:creationId xmlns:a16="http://schemas.microsoft.com/office/drawing/2014/main" id="{1C7FC7AE-4AAE-4C43-8191-DB58B2A8FBAD}"/>
              </a:ext>
            </a:extLst>
          </p:cNvPr>
          <p:cNvSpPr txBox="1"/>
          <p:nvPr/>
        </p:nvSpPr>
        <p:spPr>
          <a:xfrm>
            <a:off x="218451" y="3209768"/>
            <a:ext cx="5508625" cy="2631490"/>
          </a:xfrm>
          <a:prstGeom prst="rect">
            <a:avLst/>
          </a:prstGeom>
          <a:noFill/>
        </p:spPr>
        <p:txBody>
          <a:bodyPr wrap="square">
            <a:spAutoFit/>
          </a:bodyPr>
          <a:lstStyle/>
          <a:p>
            <a:pPr marL="285750" indent="-285750">
              <a:spcBef>
                <a:spcPts val="800"/>
              </a:spcBef>
              <a:buFont typeface="Arial" panose="020B0604020202020204" pitchFamily="34" charset="0"/>
              <a:buChar char="•"/>
              <a:defRPr/>
            </a:pPr>
            <a:r>
              <a:rPr lang="en-US" sz="1600" dirty="0">
                <a:latin typeface="Arial" panose="020B0604020202020204" pitchFamily="34" charset="0"/>
                <a:cs typeface="Arial" panose="020B0604020202020204" pitchFamily="34" charset="0"/>
              </a:rPr>
              <a:t>The Clean Coalition’s VOR approach will establish  standardized values for resilience of three tiers of loads</a:t>
            </a:r>
            <a:r>
              <a:rPr lang="en-US" sz="1700" dirty="0">
                <a:latin typeface="Arial" panose="020B0604020202020204" pitchFamily="34" charset="0"/>
                <a:cs typeface="Arial" panose="020B0604020202020204" pitchFamily="34" charset="0"/>
              </a:rPr>
              <a:t>:</a:t>
            </a:r>
          </a:p>
          <a:p>
            <a:pPr lvl="1" indent="-342900">
              <a:spcBef>
                <a:spcPts val="600"/>
              </a:spcBef>
              <a:buFont typeface="Arial" panose="020B0604020202020204" pitchFamily="34" charset="0"/>
              <a:buChar char="•"/>
              <a:defRPr/>
            </a:pPr>
            <a:r>
              <a:rPr lang="en-US" sz="1300" dirty="0">
                <a:latin typeface="Arial" panose="020B0604020202020204" pitchFamily="34" charset="0"/>
                <a:cs typeface="Arial" panose="020B0604020202020204" pitchFamily="34" charset="0"/>
              </a:rPr>
              <a:t>Tier 1 loads, usually about 10% of the total load, are mission-critical and life-sustaining loads, crucial to keep operational at all times, including during grid outages. </a:t>
            </a:r>
          </a:p>
          <a:p>
            <a:pPr lvl="1" indent="-342900">
              <a:spcBef>
                <a:spcPts val="600"/>
              </a:spcBef>
              <a:buFont typeface="Arial" panose="020B0604020202020204" pitchFamily="34" charset="0"/>
              <a:buChar char="•"/>
              <a:defRPr/>
            </a:pPr>
            <a:r>
              <a:rPr lang="en-US" sz="1300" dirty="0">
                <a:latin typeface="Arial" panose="020B0604020202020204" pitchFamily="34" charset="0"/>
                <a:cs typeface="Arial" panose="020B0604020202020204" pitchFamily="34" charset="0"/>
              </a:rPr>
              <a:t>Tier 2 loads, usually about 15% of the total load, are priority loads that should be maintained as long as long as doing so does not threaten the ability to maintain Tier 1 loads. </a:t>
            </a:r>
          </a:p>
          <a:p>
            <a:pPr lvl="1" indent="-342900">
              <a:spcBef>
                <a:spcPts val="600"/>
              </a:spcBef>
              <a:buFont typeface="Arial" panose="020B0604020202020204" pitchFamily="34" charset="0"/>
              <a:buChar char="•"/>
              <a:defRPr/>
            </a:pPr>
            <a:r>
              <a:rPr lang="en-US" sz="1300" dirty="0">
                <a:latin typeface="Arial" panose="020B0604020202020204" pitchFamily="34" charset="0"/>
                <a:cs typeface="Arial" panose="020B0604020202020204" pitchFamily="34" charset="0"/>
              </a:rPr>
              <a:t>Tier 3 loads, usually about 75% of the total load, are the remaining, discretionary loads and are maintained when doing so does not threaten the ability to maintain Tier 1 &amp; 2 loads.  </a:t>
            </a:r>
          </a:p>
        </p:txBody>
      </p:sp>
      <p:pic>
        <p:nvPicPr>
          <p:cNvPr id="7" name="Picture 4">
            <a:extLst>
              <a:ext uri="{FF2B5EF4-FFF2-40B4-BE49-F238E27FC236}">
                <a16:creationId xmlns:a16="http://schemas.microsoft.com/office/drawing/2014/main" id="{61E72016-6FE1-4CE9-A3D7-4A24199AB20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27076" y="2994198"/>
            <a:ext cx="3327940" cy="31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7391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DB38C-2F06-4E70-897E-49E4894B97FC}"/>
              </a:ext>
            </a:extLst>
          </p:cNvPr>
          <p:cNvSpPr>
            <a:spLocks noGrp="1"/>
          </p:cNvSpPr>
          <p:nvPr>
            <p:ph type="title"/>
          </p:nvPr>
        </p:nvSpPr>
        <p:spPr/>
        <p:txBody>
          <a:bodyPr/>
          <a:lstStyle/>
          <a:p>
            <a:r>
              <a:rPr lang="en-US" sz="2400" dirty="0"/>
              <a:t>Calculating a standard Value of Resilience (VOR)</a:t>
            </a:r>
          </a:p>
        </p:txBody>
      </p:sp>
      <p:sp>
        <p:nvSpPr>
          <p:cNvPr id="6" name="Content Placeholder 2">
            <a:extLst>
              <a:ext uri="{FF2B5EF4-FFF2-40B4-BE49-F238E27FC236}">
                <a16:creationId xmlns:a16="http://schemas.microsoft.com/office/drawing/2014/main" id="{AB1507F0-AE86-49D2-A769-5E1AEF9476B7}"/>
              </a:ext>
            </a:extLst>
          </p:cNvPr>
          <p:cNvSpPr txBox="1">
            <a:spLocks/>
          </p:cNvSpPr>
          <p:nvPr/>
        </p:nvSpPr>
        <p:spPr>
          <a:xfrm>
            <a:off x="0" y="762000"/>
            <a:ext cx="9024078" cy="100683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28612" algn="l" rtl="0">
              <a:lnSpc>
                <a:spcPct val="100000"/>
              </a:lnSpc>
              <a:spcBef>
                <a:spcPts val="315"/>
              </a:spcBef>
              <a:spcAft>
                <a:spcPts val="0"/>
              </a:spcAft>
              <a:buClr>
                <a:schemeClr val="dk1"/>
              </a:buClr>
              <a:buSzPts val="1575"/>
              <a:buFont typeface="Arial"/>
              <a:buChar char="•"/>
              <a:defRPr sz="1575" b="0" i="0" u="none" strike="noStrike" cap="none">
                <a:solidFill>
                  <a:schemeClr val="dk1"/>
                </a:solidFill>
                <a:latin typeface="Arial"/>
                <a:ea typeface="Arial"/>
                <a:cs typeface="Arial"/>
                <a:sym typeface="Arial"/>
              </a:defRPr>
            </a:lvl1pPr>
            <a:lvl2pPr marL="914400" marR="0" lvl="1" indent="-314325" algn="l" rtl="0">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2pPr>
            <a:lvl3pPr marL="1371600" marR="0" lvl="2" indent="-300037" algn="l" rtl="0">
              <a:lnSpc>
                <a:spcPct val="100000"/>
              </a:lnSpc>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3pPr>
            <a:lvl4pPr marL="1828800" marR="0" lvl="3" indent="-292925" algn="l" rtl="0">
              <a:lnSpc>
                <a:spcPct val="100000"/>
              </a:lnSpc>
              <a:spcBef>
                <a:spcPts val="203"/>
              </a:spcBef>
              <a:spcAft>
                <a:spcPts val="0"/>
              </a:spcAft>
              <a:buClr>
                <a:schemeClr val="dk1"/>
              </a:buClr>
              <a:buSzPts val="1013"/>
              <a:buFont typeface="Arial"/>
              <a:buChar char="•"/>
              <a:defRPr sz="1013" b="0" i="0" u="none" strike="noStrike" cap="none">
                <a:solidFill>
                  <a:schemeClr val="dk1"/>
                </a:solidFill>
                <a:latin typeface="Arial"/>
                <a:ea typeface="Arial"/>
                <a:cs typeface="Arial"/>
                <a:sym typeface="Arial"/>
              </a:defRPr>
            </a:lvl4pPr>
            <a:lvl5pPr marL="2286000" marR="0" lvl="4" indent="-292925" algn="l" rtl="0">
              <a:lnSpc>
                <a:spcPct val="100000"/>
              </a:lnSpc>
              <a:spcBef>
                <a:spcPts val="203"/>
              </a:spcBef>
              <a:spcAft>
                <a:spcPts val="0"/>
              </a:spcAft>
              <a:buClr>
                <a:schemeClr val="dk1"/>
              </a:buClr>
              <a:buSzPts val="1013"/>
              <a:buFont typeface="Arial"/>
              <a:buChar char="•"/>
              <a:defRPr sz="1013"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indent="0">
              <a:buFont typeface="Arial"/>
              <a:buNone/>
            </a:pPr>
            <a:r>
              <a:rPr lang="en-US" sz="1600" dirty="0">
                <a:solidFill>
                  <a:schemeClr val="tx1"/>
                </a:solidFill>
              </a:rPr>
              <a:t>Value of Resilience (VOR) is different for each of three load tiers, resulting in a blended VOR123 price adder that typically calculates to a 25% adder on top of the price of non-resilient electricity (i.e., the typical VOR123 adder equates to 25% of the normal price paid for electricity):</a:t>
            </a:r>
          </a:p>
          <a:p>
            <a:pPr>
              <a:buFont typeface="Arial" panose="020B0604020202020204" pitchFamily="34" charset="0"/>
              <a:buChar char="•"/>
            </a:pPr>
            <a:endParaRPr lang="en-US" sz="1600" dirty="0">
              <a:solidFill>
                <a:schemeClr val="tx1"/>
              </a:solidFill>
            </a:endParaRPr>
          </a:p>
          <a:p>
            <a:pPr marL="0" indent="0">
              <a:buFont typeface="Arial"/>
              <a:buNone/>
            </a:pPr>
            <a:endParaRPr lang="en-US" sz="1600" dirty="0">
              <a:solidFill>
                <a:schemeClr val="tx1"/>
              </a:solidFill>
            </a:endParaRPr>
          </a:p>
        </p:txBody>
      </p:sp>
      <p:pic>
        <p:nvPicPr>
          <p:cNvPr id="10" name="Picture 9" descr="A screenshot of a cell phone&#10;&#10;Description automatically generated">
            <a:extLst>
              <a:ext uri="{FF2B5EF4-FFF2-40B4-BE49-F238E27FC236}">
                <a16:creationId xmlns:a16="http://schemas.microsoft.com/office/drawing/2014/main" id="{FB2C9088-0439-446C-AEB9-2F3C32655C0E}"/>
              </a:ext>
            </a:extLst>
          </p:cNvPr>
          <p:cNvPicPr>
            <a:picLocks noChangeAspect="1"/>
          </p:cNvPicPr>
          <p:nvPr/>
        </p:nvPicPr>
        <p:blipFill>
          <a:blip r:embed="rId2"/>
          <a:stretch>
            <a:fillRect/>
          </a:stretch>
        </p:blipFill>
        <p:spPr>
          <a:xfrm>
            <a:off x="3762531" y="1732447"/>
            <a:ext cx="5261547" cy="4711127"/>
          </a:xfrm>
          <a:prstGeom prst="rect">
            <a:avLst/>
          </a:prstGeom>
        </p:spPr>
      </p:pic>
      <p:sp>
        <p:nvSpPr>
          <p:cNvPr id="11" name="TextBox 10">
            <a:extLst>
              <a:ext uri="{FF2B5EF4-FFF2-40B4-BE49-F238E27FC236}">
                <a16:creationId xmlns:a16="http://schemas.microsoft.com/office/drawing/2014/main" id="{1CD7E520-DC26-4B3C-9FEC-D3B670266D19}"/>
              </a:ext>
            </a:extLst>
          </p:cNvPr>
          <p:cNvSpPr txBox="1"/>
          <p:nvPr/>
        </p:nvSpPr>
        <p:spPr>
          <a:xfrm>
            <a:off x="0" y="1732447"/>
            <a:ext cx="3762529" cy="4701287"/>
          </a:xfrm>
          <a:prstGeom prst="rect">
            <a:avLst/>
          </a:prstGeom>
          <a:noFill/>
        </p:spPr>
        <p:txBody>
          <a:bodyPr wrap="square" rtlCol="0">
            <a:spAutoFit/>
          </a:bodyPr>
          <a:lstStyle/>
          <a:p>
            <a:pPr indent="-182880">
              <a:spcAft>
                <a:spcPts val="300"/>
              </a:spcAft>
              <a:buFont typeface="Arial" panose="020B0604020202020204" pitchFamily="34" charset="0"/>
              <a:buChar char="•"/>
            </a:pPr>
            <a:r>
              <a:rPr lang="en-US" b="1" dirty="0">
                <a:solidFill>
                  <a:schemeClr val="tx1"/>
                </a:solidFill>
              </a:rPr>
              <a:t>Tier 1</a:t>
            </a:r>
            <a:r>
              <a:rPr lang="en-US" dirty="0">
                <a:solidFill>
                  <a:schemeClr val="tx1"/>
                </a:solidFill>
              </a:rPr>
              <a:t>: 100% resilience is worth approximately 3 to 5 times the normal price paid for electricity. Given that the typical facility has a Tier 1 load that is about 10% of the total load, applying the low side of the Tier 1 VOR multiplier typically yields a 20% adder to the pre-resilience electricity rate.</a:t>
            </a:r>
          </a:p>
          <a:p>
            <a:pPr indent="-182880">
              <a:spcAft>
                <a:spcPts val="300"/>
              </a:spcAft>
              <a:buFont typeface="Arial" panose="020B0604020202020204" pitchFamily="34" charset="0"/>
              <a:buChar char="•"/>
            </a:pPr>
            <a:r>
              <a:rPr lang="en-US" b="1" dirty="0">
                <a:solidFill>
                  <a:schemeClr val="tx1"/>
                </a:solidFill>
              </a:rPr>
              <a:t>Tier 2</a:t>
            </a:r>
            <a:r>
              <a:rPr lang="en-US" dirty="0">
                <a:solidFill>
                  <a:schemeClr val="tx1"/>
                </a:solidFill>
              </a:rPr>
              <a:t>: 80% resilience is worth approximately 1.5 to 3 times the normal price paid for electricity. Given that the typical facility has a Tier 2 load that is about 15% of the total, applying the low side of the Tier 2 VOR multiplier yields a 7.5% adder on top of the pre-resilience electricity rate.</a:t>
            </a:r>
          </a:p>
          <a:p>
            <a:pPr indent="-182880">
              <a:spcAft>
                <a:spcPts val="300"/>
              </a:spcAft>
              <a:buFont typeface="Arial" panose="020B0604020202020204" pitchFamily="34" charset="0"/>
              <a:buChar char="•"/>
            </a:pPr>
            <a:r>
              <a:rPr lang="en-US" b="1" dirty="0">
                <a:solidFill>
                  <a:schemeClr val="tx1"/>
                </a:solidFill>
              </a:rPr>
              <a:t>Tier 3</a:t>
            </a:r>
            <a:r>
              <a:rPr lang="en-US" dirty="0">
                <a:solidFill>
                  <a:schemeClr val="tx1"/>
                </a:solidFill>
              </a:rPr>
              <a:t>: Although a standard-size Solar Microgrid can provide backup power to Tier 3 loads a substantial percentage of the time, Tier 3 loads are by definition discretionary, and therefore, a Tier 3 VOR multiplier is negligible and assumed to be zero.</a:t>
            </a:r>
          </a:p>
          <a:p>
            <a:endParaRPr lang="en-US" sz="1200" dirty="0"/>
          </a:p>
        </p:txBody>
      </p:sp>
    </p:spTree>
    <p:extLst>
      <p:ext uri="{BB962C8B-B14F-4D97-AF65-F5344CB8AC3E}">
        <p14:creationId xmlns:p14="http://schemas.microsoft.com/office/powerpoint/2010/main" val="3121583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68AF-6F7F-B045-9CA7-A86ACB8D3362}"/>
              </a:ext>
            </a:extLst>
          </p:cNvPr>
          <p:cNvSpPr>
            <a:spLocks noGrp="1"/>
          </p:cNvSpPr>
          <p:nvPr>
            <p:ph type="title"/>
          </p:nvPr>
        </p:nvSpPr>
        <p:spPr>
          <a:xfrm>
            <a:off x="-1" y="0"/>
            <a:ext cx="7698659" cy="762000"/>
          </a:xfrm>
        </p:spPr>
        <p:txBody>
          <a:bodyPr>
            <a:normAutofit/>
          </a:bodyPr>
          <a:lstStyle/>
          <a:p>
            <a:r>
              <a:rPr lang="en-US" sz="2400" dirty="0"/>
              <a:t>Direct Relief (Microgrid should expand greatly)</a:t>
            </a:r>
          </a:p>
        </p:txBody>
      </p:sp>
      <p:sp>
        <p:nvSpPr>
          <p:cNvPr id="12" name="Text Placeholder 3">
            <a:extLst>
              <a:ext uri="{FF2B5EF4-FFF2-40B4-BE49-F238E27FC236}">
                <a16:creationId xmlns:a16="http://schemas.microsoft.com/office/drawing/2014/main" id="{1E140072-9F27-6946-BDE0-385FC2E0239D}"/>
              </a:ext>
            </a:extLst>
          </p:cNvPr>
          <p:cNvSpPr txBox="1">
            <a:spLocks/>
          </p:cNvSpPr>
          <p:nvPr/>
        </p:nvSpPr>
        <p:spPr>
          <a:xfrm>
            <a:off x="0" y="1210281"/>
            <a:ext cx="2549612" cy="501859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1550" dirty="0"/>
              <a:t>Location: Santa Barbara, CA.</a:t>
            </a:r>
          </a:p>
          <a:p>
            <a:pPr marL="285750" indent="-285750">
              <a:buFont typeface="Arial" panose="020B0604020202020204" pitchFamily="34" charset="0"/>
              <a:buChar char="•"/>
            </a:pPr>
            <a:r>
              <a:rPr lang="en-US" sz="1550" dirty="0"/>
              <a:t>Owner: Direct Relief (one of the largest disaster recover/supply non-profits in the world).</a:t>
            </a:r>
          </a:p>
          <a:p>
            <a:pPr marL="285750" indent="-285750">
              <a:buFont typeface="Arial" panose="020B0604020202020204" pitchFamily="34" charset="0"/>
              <a:buChar char="•"/>
            </a:pPr>
            <a:r>
              <a:rPr lang="en-US" sz="1550" dirty="0"/>
              <a:t>Brand new 155,000-square-foot pharmaceutical warehouse.</a:t>
            </a:r>
          </a:p>
          <a:p>
            <a:pPr marL="285750" indent="-285750">
              <a:buFont typeface="Arial" panose="020B0604020202020204" pitchFamily="34" charset="0"/>
              <a:buChar char="•"/>
            </a:pPr>
            <a:r>
              <a:rPr lang="en-US" sz="1550" dirty="0"/>
              <a:t>Ships direct to disasters zones, internationally. Cold storage cannot be without power.</a:t>
            </a:r>
          </a:p>
          <a:p>
            <a:pPr marL="285750" indent="-285750">
              <a:buFont typeface="Arial" panose="020B0604020202020204" pitchFamily="34" charset="0"/>
              <a:buChar char="•"/>
            </a:pPr>
            <a:r>
              <a:rPr lang="en-US" sz="1550" dirty="0"/>
              <a:t>Needed a microgrid for indefinite renewables-driven backup power.</a:t>
            </a:r>
          </a:p>
        </p:txBody>
      </p:sp>
      <p:pic>
        <p:nvPicPr>
          <p:cNvPr id="13" name="Picture 2" descr="D:\Clean Coaltion\GLP\Direct Relief Case Study\Site Images\Direct Relief top dow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9612" y="1212242"/>
            <a:ext cx="6377887" cy="466390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187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1350"/>
              <a:buFont typeface="Arial"/>
              <a:buNone/>
            </a:pPr>
            <a:r>
              <a:rPr lang="en-US" sz="2400" dirty="0"/>
              <a:t>Presenters</a:t>
            </a:r>
            <a:endParaRPr sz="2400" dirty="0"/>
          </a:p>
        </p:txBody>
      </p:sp>
      <p:pic>
        <p:nvPicPr>
          <p:cNvPr id="130" name="Google Shape;130;p18" descr="Steve Thrall"/>
          <p:cNvPicPr preferRelativeResize="0"/>
          <p:nvPr/>
        </p:nvPicPr>
        <p:blipFill rotWithShape="1">
          <a:blip r:embed="rId3">
            <a:alphaModFix/>
          </a:blip>
          <a:srcRect/>
          <a:stretch/>
        </p:blipFill>
        <p:spPr>
          <a:xfrm>
            <a:off x="410400" y="2001600"/>
            <a:ext cx="2862072" cy="2862072"/>
          </a:xfrm>
          <a:prstGeom prst="rect">
            <a:avLst/>
          </a:prstGeom>
          <a:noFill/>
          <a:ln>
            <a:noFill/>
          </a:ln>
        </p:spPr>
      </p:pic>
      <p:sp>
        <p:nvSpPr>
          <p:cNvPr id="131" name="Google Shape;131;p18"/>
          <p:cNvSpPr txBox="1"/>
          <p:nvPr/>
        </p:nvSpPr>
        <p:spPr>
          <a:xfrm>
            <a:off x="3657600" y="1289953"/>
            <a:ext cx="5388430" cy="427809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Steve Thrall</a:t>
            </a:r>
            <a:endParaRPr/>
          </a:p>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Director of Development – North America </a:t>
            </a:r>
            <a:endParaRPr/>
          </a:p>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Planet Ark Power</a:t>
            </a:r>
            <a:endParaRPr/>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After first working with Planet Ark Power in their Australia office, Steve has returned to his home country of Canada to lead Planet Ark Power’s global expansion into the North America clean energy market using their game-changing technology, eleXsys™, an AI and IoT-based solution that transforms the electricity grid into a true two-way grid. Steve has been involved in the energy sector for several years, first beginning with investment banking and the execution of oil and gas acquisitions before applying his knowledge and skillset to the renewable energy industry. He seeks to become an expert in his field and to help Planet Ark Power succeed in decarbonizing the electricity sector to create a clean energy world.</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Clean Coaltion\GLP\Direct Relief Case Study\Site Images\Direct Relief top dow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612" y="1212242"/>
            <a:ext cx="6377887" cy="4636022"/>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2400" dirty="0"/>
              <a:t>Direct Relief Microgrid – onsite Resilience only</a:t>
            </a:r>
          </a:p>
        </p:txBody>
      </p:sp>
      <p:sp>
        <p:nvSpPr>
          <p:cNvPr id="9" name="TextBox 8">
            <a:extLst>
              <a:ext uri="{FF2B5EF4-FFF2-40B4-BE49-F238E27FC236}">
                <a16:creationId xmlns:a16="http://schemas.microsoft.com/office/drawing/2014/main" id="{48D46755-F3F8-CA4F-8E76-73EDB82FE474}"/>
              </a:ext>
            </a:extLst>
          </p:cNvPr>
          <p:cNvSpPr txBox="1"/>
          <p:nvPr/>
        </p:nvSpPr>
        <p:spPr>
          <a:xfrm>
            <a:off x="6375158" y="2663057"/>
            <a:ext cx="1019724" cy="307777"/>
          </a:xfrm>
          <a:prstGeom prst="rect">
            <a:avLst/>
          </a:prstGeom>
          <a:noFill/>
          <a:ln>
            <a:solidFill>
              <a:schemeClr val="tx1"/>
            </a:solidFill>
          </a:ln>
        </p:spPr>
        <p:txBody>
          <a:bodyPr wrap="square" rtlCol="0">
            <a:spAutoFit/>
          </a:bodyPr>
          <a:lstStyle/>
          <a:p>
            <a:r>
              <a:rPr lang="en-US" sz="1400" dirty="0"/>
              <a:t>320 kW PV</a:t>
            </a:r>
          </a:p>
        </p:txBody>
      </p:sp>
      <p:sp>
        <p:nvSpPr>
          <p:cNvPr id="10" name="TextBox 9">
            <a:extLst>
              <a:ext uri="{FF2B5EF4-FFF2-40B4-BE49-F238E27FC236}">
                <a16:creationId xmlns:a16="http://schemas.microsoft.com/office/drawing/2014/main" id="{C9A03AED-E882-4446-8295-E0010851FB37}"/>
              </a:ext>
            </a:extLst>
          </p:cNvPr>
          <p:cNvSpPr txBox="1"/>
          <p:nvPr/>
        </p:nvSpPr>
        <p:spPr>
          <a:xfrm>
            <a:off x="3288850" y="1851543"/>
            <a:ext cx="1074735" cy="307777"/>
          </a:xfrm>
          <a:prstGeom prst="rect">
            <a:avLst/>
          </a:prstGeom>
          <a:solidFill>
            <a:schemeClr val="bg1"/>
          </a:solidFill>
          <a:ln>
            <a:solidFill>
              <a:schemeClr val="tx1"/>
            </a:solidFill>
          </a:ln>
        </p:spPr>
        <p:txBody>
          <a:bodyPr wrap="square" rtlCol="0">
            <a:spAutoFit/>
          </a:bodyPr>
          <a:lstStyle/>
          <a:p>
            <a:r>
              <a:rPr lang="en-US" sz="1400" dirty="0"/>
              <a:t>676 kWh Li</a:t>
            </a:r>
          </a:p>
        </p:txBody>
      </p:sp>
      <p:cxnSp>
        <p:nvCxnSpPr>
          <p:cNvPr id="11" name="Straight Connector 10">
            <a:extLst>
              <a:ext uri="{FF2B5EF4-FFF2-40B4-BE49-F238E27FC236}">
                <a16:creationId xmlns:a16="http://schemas.microsoft.com/office/drawing/2014/main" id="{38483880-88FB-B440-88BF-F3247141C2B4}"/>
              </a:ext>
            </a:extLst>
          </p:cNvPr>
          <p:cNvCxnSpPr>
            <a:cxnSpLocks/>
            <a:stCxn id="10" idx="2"/>
          </p:cNvCxnSpPr>
          <p:nvPr/>
        </p:nvCxnSpPr>
        <p:spPr>
          <a:xfrm flipH="1">
            <a:off x="3126492" y="2159320"/>
            <a:ext cx="699726" cy="10074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E8DC74D-12A6-EF41-BB32-3E70FB48258E}"/>
              </a:ext>
            </a:extLst>
          </p:cNvPr>
          <p:cNvCxnSpPr/>
          <p:nvPr/>
        </p:nvCxnSpPr>
        <p:spPr>
          <a:xfrm flipH="1">
            <a:off x="5808144" y="2827774"/>
            <a:ext cx="567014" cy="74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C382DB3-43CF-B344-94FB-C03BD9DE51E6}"/>
              </a:ext>
            </a:extLst>
          </p:cNvPr>
          <p:cNvCxnSpPr>
            <a:cxnSpLocks/>
            <a:stCxn id="9" idx="1"/>
          </p:cNvCxnSpPr>
          <p:nvPr/>
        </p:nvCxnSpPr>
        <p:spPr>
          <a:xfrm flipH="1">
            <a:off x="5269899" y="2816946"/>
            <a:ext cx="1105259" cy="9065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43C1D65-AA1A-8443-8219-337CC57D1CFF}"/>
              </a:ext>
            </a:extLst>
          </p:cNvPr>
          <p:cNvSpPr txBox="1"/>
          <p:nvPr/>
        </p:nvSpPr>
        <p:spPr>
          <a:xfrm>
            <a:off x="2626097" y="3639212"/>
            <a:ext cx="1325506" cy="523220"/>
          </a:xfrm>
          <a:prstGeom prst="rect">
            <a:avLst/>
          </a:prstGeom>
          <a:solidFill>
            <a:schemeClr val="bg1"/>
          </a:solidFill>
          <a:ln>
            <a:solidFill>
              <a:schemeClr val="tx1"/>
            </a:solidFill>
          </a:ln>
        </p:spPr>
        <p:txBody>
          <a:bodyPr wrap="square" rtlCol="0">
            <a:spAutoFit/>
          </a:bodyPr>
          <a:lstStyle/>
          <a:p>
            <a:r>
              <a:rPr lang="en-US" sz="1400" dirty="0"/>
              <a:t>600 kW genset; 4000 gal. fuel</a:t>
            </a:r>
          </a:p>
        </p:txBody>
      </p:sp>
      <p:cxnSp>
        <p:nvCxnSpPr>
          <p:cNvPr id="15" name="Straight Connector 14">
            <a:extLst>
              <a:ext uri="{FF2B5EF4-FFF2-40B4-BE49-F238E27FC236}">
                <a16:creationId xmlns:a16="http://schemas.microsoft.com/office/drawing/2014/main" id="{3746EBE0-BB76-F04C-8CCE-BB6508F19C79}"/>
              </a:ext>
            </a:extLst>
          </p:cNvPr>
          <p:cNvCxnSpPr>
            <a:cxnSpLocks/>
            <a:endCxn id="14" idx="0"/>
          </p:cNvCxnSpPr>
          <p:nvPr/>
        </p:nvCxnSpPr>
        <p:spPr>
          <a:xfrm flipH="1">
            <a:off x="3288850" y="3013611"/>
            <a:ext cx="381952" cy="6256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Placeholder 3">
            <a:extLst>
              <a:ext uri="{FF2B5EF4-FFF2-40B4-BE49-F238E27FC236}">
                <a16:creationId xmlns:a16="http://schemas.microsoft.com/office/drawing/2014/main" id="{1E140072-9F27-6946-BDE0-385FC2E0239D}"/>
              </a:ext>
            </a:extLst>
          </p:cNvPr>
          <p:cNvSpPr txBox="1">
            <a:spLocks/>
          </p:cNvSpPr>
          <p:nvPr/>
        </p:nvSpPr>
        <p:spPr>
          <a:xfrm>
            <a:off x="1" y="1242034"/>
            <a:ext cx="2549612" cy="460622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1400" dirty="0"/>
              <a:t>Resiliency is #1 concern:</a:t>
            </a:r>
          </a:p>
          <a:p>
            <a:pPr lvl="1">
              <a:buFont typeface="Arial" panose="020B0604020202020204" pitchFamily="34" charset="0"/>
              <a:buChar char="•"/>
            </a:pPr>
            <a:r>
              <a:rPr lang="en-US" sz="1400" dirty="0"/>
              <a:t>320 kW PV </a:t>
            </a:r>
          </a:p>
          <a:p>
            <a:pPr lvl="1">
              <a:buFont typeface="Arial" panose="020B0604020202020204" pitchFamily="34" charset="0"/>
              <a:buChar char="•"/>
            </a:pPr>
            <a:r>
              <a:rPr lang="en-US" sz="1400" dirty="0"/>
              <a:t>676 kWh Storage</a:t>
            </a:r>
          </a:p>
          <a:p>
            <a:pPr lvl="1">
              <a:buFont typeface="Arial" panose="020B0604020202020204" pitchFamily="34" charset="0"/>
              <a:buChar char="•"/>
            </a:pPr>
            <a:r>
              <a:rPr lang="en-US" sz="1400" dirty="0"/>
              <a:t>600 kW generator </a:t>
            </a:r>
          </a:p>
          <a:p>
            <a:pPr lvl="1">
              <a:buFont typeface="Arial" panose="020B0604020202020204" pitchFamily="34" charset="0"/>
              <a:buChar char="•"/>
            </a:pPr>
            <a:r>
              <a:rPr lang="en-US" sz="1400" dirty="0"/>
              <a:t>4000 gal. of fuel</a:t>
            </a:r>
          </a:p>
          <a:p>
            <a:pPr marL="285750" indent="-285750">
              <a:buFont typeface="Arial" panose="020B0604020202020204" pitchFamily="34" charset="0"/>
              <a:buChar char="•"/>
            </a:pPr>
            <a:r>
              <a:rPr lang="en-US" sz="1400" dirty="0"/>
              <a:t>PV annual generation designed to cover annual consumption.</a:t>
            </a:r>
          </a:p>
          <a:p>
            <a:pPr marL="285750" indent="-285750">
              <a:buFont typeface="Arial" panose="020B0604020202020204" pitchFamily="34" charset="0"/>
              <a:buChar char="•"/>
            </a:pPr>
            <a:r>
              <a:rPr lang="en-US" sz="1400" dirty="0"/>
              <a:t>Storage designed to time-shift the generation to more valuable times, and provide Resiliency.</a:t>
            </a:r>
          </a:p>
          <a:p>
            <a:pPr marL="285750" indent="-285750">
              <a:buFont typeface="Arial" panose="020B0604020202020204" pitchFamily="34" charset="0"/>
              <a:buChar char="•"/>
            </a:pPr>
            <a:r>
              <a:rPr lang="en-US" sz="1400" dirty="0"/>
              <a:t>Genset provides “back-up to the back-up”.</a:t>
            </a:r>
          </a:p>
          <a:p>
            <a:pPr marL="285750" indent="-285750">
              <a:buFont typeface="Arial" panose="020B0604020202020204" pitchFamily="34" charset="0"/>
              <a:buChar char="•"/>
            </a:pPr>
            <a:r>
              <a:rPr lang="en-US" sz="1400" dirty="0"/>
              <a:t>Direct Relief’s mission is to stay operational in the event of a local disaster that causes interruption of electricity.</a:t>
            </a:r>
          </a:p>
        </p:txBody>
      </p:sp>
    </p:spTree>
    <p:extLst>
      <p:ext uri="{BB962C8B-B14F-4D97-AF65-F5344CB8AC3E}">
        <p14:creationId xmlns:p14="http://schemas.microsoft.com/office/powerpoint/2010/main" val="3641386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Obsolete Regulation = Stranded Opportunity</a:t>
            </a:r>
          </a:p>
        </p:txBody>
      </p:sp>
      <p:pic>
        <p:nvPicPr>
          <p:cNvPr id="1027" name="Picture 3" descr="D:\Clean Coaltion\GLP\Direct Relief Case Study\Site Images\Direct Relief top down with pins and polygo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7933" y="1215847"/>
            <a:ext cx="6513463" cy="4787818"/>
          </a:xfrm>
          <a:prstGeom prst="rect">
            <a:avLst/>
          </a:prstGeom>
          <a:noFill/>
          <a:extLst>
            <a:ext uri="{909E8E84-426E-40DD-AFC4-6F175D3DCCD1}">
              <a14:hiddenFill xmlns:a14="http://schemas.microsoft.com/office/drawing/2010/main">
                <a:solidFill>
                  <a:srgbClr val="FFFFFF"/>
                </a:solidFill>
              </a14:hiddenFill>
            </a:ext>
          </a:extLst>
        </p:spPr>
      </p:pic>
      <p:sp>
        <p:nvSpPr>
          <p:cNvPr id="26" name="Text Placeholder 3">
            <a:extLst>
              <a:ext uri="{FF2B5EF4-FFF2-40B4-BE49-F238E27FC236}">
                <a16:creationId xmlns:a16="http://schemas.microsoft.com/office/drawing/2014/main" id="{1E140072-9F27-6946-BDE0-385FC2E0239D}"/>
              </a:ext>
            </a:extLst>
          </p:cNvPr>
          <p:cNvSpPr txBox="1">
            <a:spLocks/>
          </p:cNvSpPr>
          <p:nvPr/>
        </p:nvSpPr>
        <p:spPr>
          <a:xfrm>
            <a:off x="0" y="854335"/>
            <a:ext cx="2527933" cy="5149330"/>
          </a:xfrm>
          <a:prstGeom prst="rect">
            <a:avLst/>
          </a:prstGeom>
          <a:ln>
            <a:no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a:t>Microgrid only serves Direct Relief needs:</a:t>
            </a:r>
          </a:p>
          <a:p>
            <a:pPr>
              <a:buFont typeface="Arial" panose="020B0604020202020204" pitchFamily="34" charset="0"/>
              <a:buChar char="•"/>
            </a:pPr>
            <a:r>
              <a:rPr lang="en-US" sz="1400" dirty="0"/>
              <a:t>70% of roof and 100% of massive parking area solar potential is unused.</a:t>
            </a:r>
          </a:p>
          <a:p>
            <a:pPr>
              <a:buFont typeface="Arial" panose="020B0604020202020204" pitchFamily="34" charset="0"/>
              <a:buChar char="•"/>
            </a:pPr>
            <a:r>
              <a:rPr lang="en-US" sz="1400" dirty="0"/>
              <a:t>Additional storage not able to be considered due to policy prohibitions around exporting energy from a battery to the grid – even though the energy is 100% stored solar. </a:t>
            </a:r>
          </a:p>
          <a:p>
            <a:pPr>
              <a:buFont typeface="Arial" panose="020B0604020202020204" pitchFamily="34" charset="0"/>
              <a:buChar char="•"/>
            </a:pPr>
            <a:endParaRPr lang="en-US" sz="1100" dirty="0"/>
          </a:p>
          <a:p>
            <a:pPr marL="0" indent="0">
              <a:buNone/>
            </a:pPr>
            <a:r>
              <a:rPr lang="en-US" sz="1600" dirty="0"/>
              <a:t>Ready to do way more: </a:t>
            </a:r>
          </a:p>
          <a:p>
            <a:pPr>
              <a:buFont typeface="Arial" panose="020B0604020202020204" pitchFamily="34" charset="0"/>
              <a:buChar char="•"/>
            </a:pPr>
            <a:r>
              <a:rPr lang="en-US" sz="1400" dirty="0"/>
              <a:t>1,133 kW in total solar siting potential, 427 kW more rooftop and 386 kW in parking lots.</a:t>
            </a:r>
          </a:p>
          <a:p>
            <a:r>
              <a:rPr lang="en-US" sz="1400" dirty="0"/>
              <a:t>Existing switch gear is already sized for the expansion and is  just awaiting the policy innovation!</a:t>
            </a:r>
          </a:p>
        </p:txBody>
      </p:sp>
    </p:spTree>
    <p:extLst>
      <p:ext uri="{BB962C8B-B14F-4D97-AF65-F5344CB8AC3E}">
        <p14:creationId xmlns:p14="http://schemas.microsoft.com/office/powerpoint/2010/main" val="428454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3E094-6339-45C7-981C-84291703378B}"/>
              </a:ext>
            </a:extLst>
          </p:cNvPr>
          <p:cNvSpPr>
            <a:spLocks noGrp="1"/>
          </p:cNvSpPr>
          <p:nvPr>
            <p:ph type="title"/>
          </p:nvPr>
        </p:nvSpPr>
        <p:spPr/>
        <p:txBody>
          <a:bodyPr/>
          <a:lstStyle/>
          <a:p>
            <a:r>
              <a:rPr lang="en-US" sz="2400" dirty="0"/>
              <a:t>Feed-in Tariffs (FITs) with Dispatchable Energy Capacity Services (DECS)</a:t>
            </a:r>
          </a:p>
        </p:txBody>
      </p:sp>
      <p:sp>
        <p:nvSpPr>
          <p:cNvPr id="4" name="Text Placeholder 2">
            <a:extLst>
              <a:ext uri="{FF2B5EF4-FFF2-40B4-BE49-F238E27FC236}">
                <a16:creationId xmlns:a16="http://schemas.microsoft.com/office/drawing/2014/main" id="{C3A5D851-30B6-4A06-9ECE-6DAFC228D343}"/>
              </a:ext>
            </a:extLst>
          </p:cNvPr>
          <p:cNvSpPr txBox="1">
            <a:spLocks/>
          </p:cNvSpPr>
          <p:nvPr/>
        </p:nvSpPr>
        <p:spPr>
          <a:xfrm>
            <a:off x="0" y="762000"/>
            <a:ext cx="9115647" cy="56388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8612" algn="l" rtl="0">
              <a:lnSpc>
                <a:spcPct val="100000"/>
              </a:lnSpc>
              <a:spcBef>
                <a:spcPts val="315"/>
              </a:spcBef>
              <a:spcAft>
                <a:spcPts val="0"/>
              </a:spcAft>
              <a:buClr>
                <a:schemeClr val="dk1"/>
              </a:buClr>
              <a:buSzPts val="1575"/>
              <a:buFont typeface="Arial"/>
              <a:buChar char="•"/>
              <a:defRPr sz="1575" b="0" i="0" u="none" strike="noStrike" cap="none">
                <a:solidFill>
                  <a:schemeClr val="dk1"/>
                </a:solidFill>
                <a:latin typeface="Arial"/>
                <a:ea typeface="Arial"/>
                <a:cs typeface="Arial"/>
                <a:sym typeface="Arial"/>
              </a:defRPr>
            </a:lvl1pPr>
            <a:lvl2pPr marL="914400" marR="0" lvl="1" indent="-314325" algn="l" rtl="0">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2pPr>
            <a:lvl3pPr marL="1371600" marR="0" lvl="2" indent="-300037" algn="l" rtl="0">
              <a:lnSpc>
                <a:spcPct val="100000"/>
              </a:lnSpc>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3pPr>
            <a:lvl4pPr marL="1828800" marR="0" lvl="3" indent="-292925" algn="l" rtl="0">
              <a:lnSpc>
                <a:spcPct val="100000"/>
              </a:lnSpc>
              <a:spcBef>
                <a:spcPts val="203"/>
              </a:spcBef>
              <a:spcAft>
                <a:spcPts val="0"/>
              </a:spcAft>
              <a:buClr>
                <a:schemeClr val="dk1"/>
              </a:buClr>
              <a:buSzPts val="1013"/>
              <a:buFont typeface="Arial"/>
              <a:buChar char="•"/>
              <a:defRPr sz="1013" b="0" i="0" u="none" strike="noStrike" cap="none">
                <a:solidFill>
                  <a:schemeClr val="dk1"/>
                </a:solidFill>
                <a:latin typeface="Arial"/>
                <a:ea typeface="Arial"/>
                <a:cs typeface="Arial"/>
                <a:sym typeface="Arial"/>
              </a:defRPr>
            </a:lvl4pPr>
            <a:lvl5pPr marL="2286000" marR="0" lvl="4" indent="-292925" algn="l" rtl="0">
              <a:lnSpc>
                <a:spcPct val="100000"/>
              </a:lnSpc>
              <a:spcBef>
                <a:spcPts val="203"/>
              </a:spcBef>
              <a:spcAft>
                <a:spcPts val="0"/>
              </a:spcAft>
              <a:buClr>
                <a:schemeClr val="dk1"/>
              </a:buClr>
              <a:buSzPts val="1013"/>
              <a:buFont typeface="Arial"/>
              <a:buChar char="•"/>
              <a:defRPr sz="1013"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indent="-342900">
              <a:spcBef>
                <a:spcPts val="1200"/>
              </a:spcBef>
              <a:buFont typeface="Arial" panose="020B0604020202020204" pitchFamily="34" charset="0"/>
              <a:buChar char="•"/>
            </a:pPr>
            <a:r>
              <a:rPr lang="en-US" sz="1800" dirty="0">
                <a:solidFill>
                  <a:schemeClr val="tx1"/>
                </a:solidFill>
              </a:rPr>
              <a:t>The Clean Coalition designs </a:t>
            </a:r>
            <a:r>
              <a:rPr lang="en-US" sz="1800" dirty="0">
                <a:solidFill>
                  <a:schemeClr val="tx1"/>
                </a:solidFill>
                <a:hlinkClick r:id="rId3"/>
              </a:rPr>
              <a:t>market-based, cost-effective FITs</a:t>
            </a:r>
            <a:r>
              <a:rPr lang="en-US" sz="1800" dirty="0">
                <a:solidFill>
                  <a:schemeClr val="tx1"/>
                </a:solidFill>
              </a:rPr>
              <a:t> with streamlined interconnection</a:t>
            </a:r>
          </a:p>
          <a:p>
            <a:pPr lvl="1" indent="-342900">
              <a:spcBef>
                <a:spcPts val="600"/>
              </a:spcBef>
              <a:buFont typeface="Arial" panose="020B0604020202020204" pitchFamily="34" charset="0"/>
              <a:buChar char="•"/>
            </a:pPr>
            <a:r>
              <a:rPr lang="en-US" sz="1600" dirty="0">
                <a:solidFill>
                  <a:schemeClr val="tx1"/>
                </a:solidFill>
              </a:rPr>
              <a:t>A FIT is a standardized, long-term, guaranteed contract that allows smaller local renewable energy projects to sell power to the local utility or other load-serving entity</a:t>
            </a:r>
          </a:p>
          <a:p>
            <a:pPr indent="-342900">
              <a:spcBef>
                <a:spcPts val="1200"/>
              </a:spcBef>
              <a:buFont typeface="Arial" panose="020B0604020202020204" pitchFamily="34" charset="0"/>
              <a:buChar char="•"/>
            </a:pPr>
            <a:r>
              <a:rPr lang="en-US" sz="1800" dirty="0">
                <a:solidFill>
                  <a:schemeClr val="tx1"/>
                </a:solidFill>
              </a:rPr>
              <a:t>FITs work better than net energy metering (NEM) or auctions to unleash WDG</a:t>
            </a:r>
          </a:p>
          <a:p>
            <a:pPr indent="-342900">
              <a:spcBef>
                <a:spcPts val="1200"/>
              </a:spcBef>
              <a:buFont typeface="Arial" panose="020B0604020202020204" pitchFamily="34" charset="0"/>
              <a:buChar char="•"/>
            </a:pPr>
            <a:r>
              <a:rPr lang="en-US" sz="1800" dirty="0">
                <a:solidFill>
                  <a:schemeClr val="tx1"/>
                </a:solidFill>
              </a:rPr>
              <a:t>Our FITs use </a:t>
            </a:r>
            <a:r>
              <a:rPr lang="en-US" sz="1800" dirty="0">
                <a:solidFill>
                  <a:schemeClr val="tx1"/>
                </a:solidFill>
                <a:hlinkClick r:id="rId4"/>
              </a:rPr>
              <a:t>Market Responsive Pricing</a:t>
            </a:r>
            <a:r>
              <a:rPr lang="en-US" sz="1800" dirty="0">
                <a:solidFill>
                  <a:schemeClr val="tx1"/>
                </a:solidFill>
              </a:rPr>
              <a:t>, which allows prices to adjust based on market response — ensuring that energy contracts are always set at the best market price</a:t>
            </a:r>
          </a:p>
          <a:p>
            <a:pPr indent="-342900">
              <a:spcBef>
                <a:spcPts val="1200"/>
              </a:spcBef>
              <a:buFont typeface="Arial" panose="020B0604020202020204" pitchFamily="34" charset="0"/>
              <a:buChar char="•"/>
            </a:pPr>
            <a:r>
              <a:rPr lang="en-US" sz="1800" dirty="0">
                <a:solidFill>
                  <a:schemeClr val="tx1"/>
                </a:solidFill>
              </a:rPr>
              <a:t>A </a:t>
            </a:r>
            <a:r>
              <a:rPr lang="en-US" sz="1800" dirty="0">
                <a:solidFill>
                  <a:schemeClr val="tx1"/>
                </a:solidFill>
                <a:hlinkClick r:id="rId5"/>
              </a:rPr>
              <a:t>Dispatchability Adder</a:t>
            </a:r>
            <a:r>
              <a:rPr lang="en-US" sz="1800" dirty="0">
                <a:solidFill>
                  <a:schemeClr val="tx1"/>
                </a:solidFill>
              </a:rPr>
              <a:t>, a fixed ¢/kilowatt-hour (kWh) bonus on top of the FIT rate, offers a value for the DECS provided by </a:t>
            </a:r>
            <a:r>
              <a:rPr lang="en-US" sz="1800" dirty="0" err="1">
                <a:solidFill>
                  <a:schemeClr val="tx1"/>
                </a:solidFill>
              </a:rPr>
              <a:t>solar+storage</a:t>
            </a:r>
            <a:endParaRPr lang="en-US" sz="1800" dirty="0">
              <a:solidFill>
                <a:schemeClr val="tx1"/>
              </a:solidFill>
            </a:endParaRPr>
          </a:p>
          <a:p>
            <a:pPr lvl="1" indent="-342900">
              <a:spcBef>
                <a:spcPts val="1200"/>
              </a:spcBef>
              <a:buFont typeface="Arial" panose="020B0604020202020204" pitchFamily="34" charset="0"/>
              <a:buChar char="•"/>
            </a:pPr>
            <a:endParaRPr lang="en-US" sz="1600" dirty="0">
              <a:solidFill>
                <a:schemeClr val="tx1"/>
              </a:solidFill>
            </a:endParaRPr>
          </a:p>
          <a:p>
            <a:pPr lvl="1" indent="-342900">
              <a:spcBef>
                <a:spcPts val="1200"/>
              </a:spcBef>
              <a:buFont typeface="Arial" panose="020B0604020202020204" pitchFamily="34" charset="0"/>
              <a:buChar char="•"/>
            </a:pPr>
            <a:endParaRPr lang="en-US" sz="1600" dirty="0">
              <a:solidFill>
                <a:schemeClr val="tx1"/>
              </a:solidFill>
            </a:endParaRPr>
          </a:p>
          <a:p>
            <a:pPr marL="347472" indent="-347472">
              <a:spcBef>
                <a:spcPts val="600"/>
              </a:spcBef>
              <a:buFont typeface="Arial" panose="020B0604020202020204" pitchFamily="34" charset="0"/>
              <a:buChar char="•"/>
            </a:pPr>
            <a:endParaRPr lang="en-US" sz="1800" dirty="0">
              <a:solidFill>
                <a:schemeClr val="tx1"/>
              </a:solidFill>
            </a:endParaRPr>
          </a:p>
          <a:p>
            <a:pPr indent="-342900">
              <a:spcBef>
                <a:spcPts val="600"/>
              </a:spcBef>
              <a:buFont typeface="Arial" panose="020B0604020202020204" pitchFamily="34" charset="0"/>
              <a:buChar char="•"/>
            </a:pPr>
            <a:endParaRPr lang="en-US" sz="1800" dirty="0">
              <a:solidFill>
                <a:schemeClr val="tx1"/>
              </a:solidFill>
            </a:endParaRPr>
          </a:p>
          <a:p>
            <a:pPr indent="-342900">
              <a:spcBef>
                <a:spcPts val="420"/>
              </a:spcBef>
              <a:buFont typeface="Arial" panose="020B0604020202020204" pitchFamily="34" charset="0"/>
              <a:buChar char="•"/>
            </a:pPr>
            <a:endParaRPr lang="en-US" sz="2000" dirty="0">
              <a:solidFill>
                <a:srgbClr val="091129"/>
              </a:solidFill>
            </a:endParaRPr>
          </a:p>
          <a:p>
            <a:pPr indent="-342900">
              <a:spcBef>
                <a:spcPts val="420"/>
              </a:spcBef>
              <a:buFont typeface="Arial" panose="020B0604020202020204" pitchFamily="34" charset="0"/>
              <a:buChar char="•"/>
            </a:pPr>
            <a:endParaRPr lang="en-US" sz="2000" dirty="0">
              <a:solidFill>
                <a:srgbClr val="091129"/>
              </a:solidFill>
            </a:endParaRPr>
          </a:p>
        </p:txBody>
      </p:sp>
      <p:pic>
        <p:nvPicPr>
          <p:cNvPr id="5" name="Picture 4">
            <a:extLst>
              <a:ext uri="{FF2B5EF4-FFF2-40B4-BE49-F238E27FC236}">
                <a16:creationId xmlns:a16="http://schemas.microsoft.com/office/drawing/2014/main" id="{6E586D8D-F7D1-4266-871B-C9484EFA0D24}"/>
              </a:ext>
            </a:extLst>
          </p:cNvPr>
          <p:cNvPicPr>
            <a:picLocks noChangeAspect="1"/>
          </p:cNvPicPr>
          <p:nvPr/>
        </p:nvPicPr>
        <p:blipFill>
          <a:blip r:embed="rId6"/>
          <a:stretch>
            <a:fillRect/>
          </a:stretch>
        </p:blipFill>
        <p:spPr>
          <a:xfrm>
            <a:off x="1662223" y="4223068"/>
            <a:ext cx="5791200" cy="2177732"/>
          </a:xfrm>
          <a:prstGeom prst="rect">
            <a:avLst/>
          </a:prstGeom>
        </p:spPr>
      </p:pic>
    </p:spTree>
    <p:extLst>
      <p:ext uri="{BB962C8B-B14F-4D97-AF65-F5344CB8AC3E}">
        <p14:creationId xmlns:p14="http://schemas.microsoft.com/office/powerpoint/2010/main" val="3786603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B325-7B07-4A98-9FA1-749E511D315D}"/>
              </a:ext>
            </a:extLst>
          </p:cNvPr>
          <p:cNvSpPr>
            <a:spLocks noGrp="1"/>
          </p:cNvSpPr>
          <p:nvPr>
            <p:ph type="title"/>
          </p:nvPr>
        </p:nvSpPr>
        <p:spPr/>
        <p:txBody>
          <a:bodyPr>
            <a:normAutofit/>
          </a:bodyPr>
          <a:lstStyle/>
          <a:p>
            <a:r>
              <a:rPr lang="en-US" sz="2400" dirty="0"/>
              <a:t>Dispatchable Energy Capacity Services (DECS)</a:t>
            </a:r>
          </a:p>
        </p:txBody>
      </p:sp>
      <p:grpSp>
        <p:nvGrpSpPr>
          <p:cNvPr id="4" name="Group 3">
            <a:extLst>
              <a:ext uri="{FF2B5EF4-FFF2-40B4-BE49-F238E27FC236}">
                <a16:creationId xmlns:a16="http://schemas.microsoft.com/office/drawing/2014/main" id="{CC0C6B15-5B63-445F-8CC9-596F58162522}"/>
              </a:ext>
            </a:extLst>
          </p:cNvPr>
          <p:cNvGrpSpPr/>
          <p:nvPr/>
        </p:nvGrpSpPr>
        <p:grpSpPr>
          <a:xfrm>
            <a:off x="3363685" y="1369013"/>
            <a:ext cx="2367221" cy="2747817"/>
            <a:chOff x="3325215" y="3388313"/>
            <a:chExt cx="2438950" cy="2747817"/>
          </a:xfrm>
        </p:grpSpPr>
        <p:sp>
          <p:nvSpPr>
            <p:cNvPr id="33" name="Arrow: Right 32">
              <a:extLst>
                <a:ext uri="{FF2B5EF4-FFF2-40B4-BE49-F238E27FC236}">
                  <a16:creationId xmlns:a16="http://schemas.microsoft.com/office/drawing/2014/main" id="{7F886D1C-C04F-4650-9DFC-C80FADC17235}"/>
                </a:ext>
              </a:extLst>
            </p:cNvPr>
            <p:cNvSpPr/>
            <p:nvPr/>
          </p:nvSpPr>
          <p:spPr>
            <a:xfrm>
              <a:off x="5133719" y="4482492"/>
              <a:ext cx="612289" cy="639619"/>
            </a:xfrm>
            <a:prstGeom prst="rightArrow">
              <a:avLst>
                <a:gd name="adj1" fmla="val 80910"/>
                <a:gd name="adj2" fmla="val 23748"/>
              </a:avLst>
            </a:prstGeom>
            <a:solidFill>
              <a:srgbClr val="92D050"/>
            </a:solidFill>
            <a:ln w="12700" cap="flat" cmpd="sng" algn="ctr">
              <a:noFill/>
              <a:prstDash val="solid"/>
              <a:miter lim="800000"/>
            </a:ln>
            <a:effectLst/>
          </p:spPr>
          <p:txBody>
            <a:bodyPr wrap="square" lIns="0" tIns="0" rIns="182880" bIns="0" rtlCol="0" anchor="ctr"/>
            <a:lstStyle/>
            <a:p>
              <a:pPr lvl="0" algn="r" defTabSz="914400">
                <a:defRPr/>
              </a:pPr>
              <a:r>
                <a:rPr lang="en-US" sz="2400" b="1" kern="0" dirty="0">
                  <a:solidFill>
                    <a:prstClr val="white"/>
                  </a:solidFill>
                </a:rPr>
                <a:t>$</a:t>
              </a:r>
              <a:endPar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EBDD35D9-BCFC-4120-8DB9-7869725D6F78}"/>
                </a:ext>
              </a:extLst>
            </p:cNvPr>
            <p:cNvGrpSpPr/>
            <p:nvPr/>
          </p:nvGrpSpPr>
          <p:grpSpPr>
            <a:xfrm>
              <a:off x="3325215" y="3388313"/>
              <a:ext cx="1722161" cy="2747817"/>
              <a:chOff x="383309" y="2606374"/>
              <a:chExt cx="2773562" cy="3839550"/>
            </a:xfrm>
          </p:grpSpPr>
          <p:grpSp>
            <p:nvGrpSpPr>
              <p:cNvPr id="19" name="Group 18">
                <a:extLst>
                  <a:ext uri="{FF2B5EF4-FFF2-40B4-BE49-F238E27FC236}">
                    <a16:creationId xmlns:a16="http://schemas.microsoft.com/office/drawing/2014/main" id="{C5E56929-0E3A-49B3-8178-1759367C6FE3}"/>
                  </a:ext>
                </a:extLst>
              </p:cNvPr>
              <p:cNvGrpSpPr/>
              <p:nvPr/>
            </p:nvGrpSpPr>
            <p:grpSpPr>
              <a:xfrm>
                <a:off x="1550382" y="2606374"/>
                <a:ext cx="1606489" cy="3839550"/>
                <a:chOff x="2049152" y="2166671"/>
                <a:chExt cx="2039815" cy="3839550"/>
              </a:xfrm>
            </p:grpSpPr>
            <p:sp>
              <p:nvSpPr>
                <p:cNvPr id="25" name="Cylinder 24">
                  <a:extLst>
                    <a:ext uri="{FF2B5EF4-FFF2-40B4-BE49-F238E27FC236}">
                      <a16:creationId xmlns:a16="http://schemas.microsoft.com/office/drawing/2014/main" id="{00EEA5D3-EA51-42B9-8575-748A10C034EA}"/>
                    </a:ext>
                  </a:extLst>
                </p:cNvPr>
                <p:cNvSpPr/>
                <p:nvPr/>
              </p:nvSpPr>
              <p:spPr>
                <a:xfrm>
                  <a:off x="2049152" y="4940707"/>
                  <a:ext cx="2039815" cy="1065514"/>
                </a:xfrm>
                <a:prstGeom prst="can">
                  <a:avLst>
                    <a:gd name="adj" fmla="val 32525"/>
                  </a:avLst>
                </a:prstGeom>
                <a:solidFill>
                  <a:srgbClr val="44546A">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Cylinder 25">
                  <a:extLst>
                    <a:ext uri="{FF2B5EF4-FFF2-40B4-BE49-F238E27FC236}">
                      <a16:creationId xmlns:a16="http://schemas.microsoft.com/office/drawing/2014/main" id="{260AD57C-D917-4D52-A9EA-AF0B79560687}"/>
                    </a:ext>
                  </a:extLst>
                </p:cNvPr>
                <p:cNvSpPr/>
                <p:nvPr/>
              </p:nvSpPr>
              <p:spPr>
                <a:xfrm>
                  <a:off x="2049152" y="2926308"/>
                  <a:ext cx="2039815" cy="2232876"/>
                </a:xfrm>
                <a:prstGeom prst="can">
                  <a:avLst>
                    <a:gd name="adj" fmla="val 22761"/>
                  </a:avLst>
                </a:prstGeom>
                <a:solidFill>
                  <a:srgbClr val="00B0F0">
                    <a:alpha val="50196"/>
                  </a:srgbClr>
                </a:solidFill>
                <a:ln w="12700" cap="flat" cmpd="sng" algn="ctr">
                  <a:solidFill>
                    <a:srgbClr val="4472C4">
                      <a:shade val="50000"/>
                    </a:srgb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472C4"/>
                      </a:solidFill>
                      <a:effectLst/>
                      <a:uLnTx/>
                      <a:uFillTx/>
                      <a:latin typeface="Calibri" panose="020F0502020204030204"/>
                      <a:ea typeface="+mn-ea"/>
                      <a:cs typeface="+mn-cs"/>
                    </a:rPr>
                    <a:t>DECS-</a:t>
                  </a:r>
                  <a:r>
                    <a:rPr kumimoji="0" lang="en-US" sz="1400" b="1" i="0" u="none" strike="noStrike" kern="0" cap="none" spc="0" normalizeH="0" baseline="0" noProof="0" dirty="0">
                      <a:ln>
                        <a:noFill/>
                      </a:ln>
                      <a:solidFill>
                        <a:srgbClr val="4472C4"/>
                      </a:solidFill>
                      <a:effectLst/>
                      <a:uLnTx/>
                      <a:uFillTx/>
                      <a:latin typeface="Calibri" panose="020F0502020204030204"/>
                      <a:ea typeface="+mn-ea"/>
                      <a:cs typeface="+mn-cs"/>
                    </a:rPr>
                    <a:t> contracted</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a:solidFill>
                        <a:srgbClr val="4472C4"/>
                      </a:solidFill>
                      <a:latin typeface="Calibri" panose="020F0502020204030204"/>
                    </a:rPr>
                    <a:t>energy </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a:solidFill>
                        <a:srgbClr val="4472C4"/>
                      </a:solidFill>
                      <a:latin typeface="Calibri" panose="020F0502020204030204"/>
                    </a:rPr>
                    <a:t>capacity</a:t>
                  </a:r>
                  <a:r>
                    <a:rPr kumimoji="0" lang="en-US" sz="1400" b="1" i="0" u="none" strike="noStrike" kern="0" cap="none" spc="0" normalizeH="0" baseline="0" noProof="0" dirty="0">
                      <a:ln>
                        <a:noFill/>
                      </a:ln>
                      <a:solidFill>
                        <a:srgbClr val="4472C4"/>
                      </a:solidFill>
                      <a:effectLst/>
                      <a:uLnTx/>
                      <a:uFillTx/>
                      <a:latin typeface="Calibri" panose="020F0502020204030204"/>
                      <a:ea typeface="+mn-ea"/>
                      <a:cs typeface="+mn-cs"/>
                    </a:rPr>
                    <a:t> (kWh)</a:t>
                  </a:r>
                </a:p>
              </p:txBody>
            </p:sp>
            <p:sp>
              <p:nvSpPr>
                <p:cNvPr id="27" name="Cylinder 26">
                  <a:extLst>
                    <a:ext uri="{FF2B5EF4-FFF2-40B4-BE49-F238E27FC236}">
                      <a16:creationId xmlns:a16="http://schemas.microsoft.com/office/drawing/2014/main" id="{A600E2E7-932B-4CEE-AA43-D5B1A9E8E740}"/>
                    </a:ext>
                  </a:extLst>
                </p:cNvPr>
                <p:cNvSpPr/>
                <p:nvPr/>
              </p:nvSpPr>
              <p:spPr>
                <a:xfrm>
                  <a:off x="2049152" y="2166671"/>
                  <a:ext cx="2039815" cy="975769"/>
                </a:xfrm>
                <a:prstGeom prst="can">
                  <a:avLst>
                    <a:gd name="adj" fmla="val 34371"/>
                  </a:avLst>
                </a:prstGeom>
                <a:solidFill>
                  <a:srgbClr val="44546A">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0" name="Arrow: Right 19">
                <a:extLst>
                  <a:ext uri="{FF2B5EF4-FFF2-40B4-BE49-F238E27FC236}">
                    <a16:creationId xmlns:a16="http://schemas.microsoft.com/office/drawing/2014/main" id="{27C52A97-BD15-4F90-910D-1B0ECA012905}"/>
                  </a:ext>
                </a:extLst>
              </p:cNvPr>
              <p:cNvSpPr/>
              <p:nvPr/>
            </p:nvSpPr>
            <p:spPr>
              <a:xfrm flipH="1">
                <a:off x="383309" y="4135280"/>
                <a:ext cx="1037059" cy="892572"/>
              </a:xfrm>
              <a:prstGeom prst="rightArrow">
                <a:avLst>
                  <a:gd name="adj1" fmla="val 76293"/>
                  <a:gd name="adj2" fmla="val 29520"/>
                </a:avLst>
              </a:prstGeom>
              <a:solidFill>
                <a:srgbClr val="5B9BD5"/>
              </a:solidFill>
              <a:ln w="12700" cap="flat" cmpd="sng" algn="ctr">
                <a:noFill/>
                <a:prstDash val="solid"/>
                <a:miter lim="800000"/>
              </a:ln>
              <a:effectLst/>
            </p:spPr>
            <p:txBody>
              <a:bodyPr wrap="square" lIns="0" tIns="18288" rIns="91440" bIns="18288" rtlCol="0" anchor="ctr"/>
              <a:lstStyle/>
              <a:p>
                <a:pPr lvl="0" algn="ctr" defTabSz="914400">
                  <a:defRPr/>
                </a:pPr>
                <a:r>
                  <a:rPr kumimoji="0" lang="en-US" sz="1600" b="1" i="0" u="none" strike="noStrike" kern="0" cap="none" spc="0" normalizeH="0" baseline="0" noProof="0" dirty="0">
                    <a:ln>
                      <a:noFill/>
                    </a:ln>
                    <a:solidFill>
                      <a:prstClr val="white"/>
                    </a:solidFill>
                    <a:effectLst/>
                    <a:uLnTx/>
                    <a:uFillTx/>
                    <a:latin typeface="Calibri" panose="020F0502020204030204"/>
                    <a:ea typeface="+mn-ea"/>
                    <a:cs typeface="+mn-cs"/>
                  </a:rPr>
                  <a:t>kWh</a:t>
                </a:r>
              </a:p>
            </p:txBody>
          </p:sp>
          <p:sp>
            <p:nvSpPr>
              <p:cNvPr id="24" name="Cylinder 23">
                <a:extLst>
                  <a:ext uri="{FF2B5EF4-FFF2-40B4-BE49-F238E27FC236}">
                    <a16:creationId xmlns:a16="http://schemas.microsoft.com/office/drawing/2014/main" id="{9FD4E53E-31CD-4321-AE17-4FA1597289DC}"/>
                  </a:ext>
                </a:extLst>
              </p:cNvPr>
              <p:cNvSpPr/>
              <p:nvPr/>
            </p:nvSpPr>
            <p:spPr>
              <a:xfrm>
                <a:off x="2197108" y="2660967"/>
                <a:ext cx="302354" cy="179276"/>
              </a:xfrm>
              <a:prstGeom prst="can">
                <a:avLst>
                  <a:gd name="adj" fmla="val 34371"/>
                </a:avLst>
              </a:prstGeom>
              <a:solidFill>
                <a:srgbClr val="44546A">
                  <a:lumMod val="40000"/>
                  <a:lumOff val="60000"/>
                </a:srgb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0" name="Arrow: Right 29">
              <a:extLst>
                <a:ext uri="{FF2B5EF4-FFF2-40B4-BE49-F238E27FC236}">
                  <a16:creationId xmlns:a16="http://schemas.microsoft.com/office/drawing/2014/main" id="{B44B3DFE-F95B-43B4-A2EC-0BAB8F921640}"/>
                </a:ext>
              </a:extLst>
            </p:cNvPr>
            <p:cNvSpPr/>
            <p:nvPr/>
          </p:nvSpPr>
          <p:spPr>
            <a:xfrm>
              <a:off x="5133719" y="3502587"/>
              <a:ext cx="630446" cy="480555"/>
            </a:xfrm>
            <a:prstGeom prst="rightArrow">
              <a:avLst>
                <a:gd name="adj1" fmla="val 80910"/>
                <a:gd name="adj2" fmla="val 23748"/>
              </a:avLst>
            </a:prstGeom>
            <a:solidFill>
              <a:srgbClr val="ADB9CA"/>
            </a:solidFill>
            <a:ln w="12700" cap="flat" cmpd="sng" algn="ctr">
              <a:noFill/>
              <a:prstDash val="solid"/>
              <a:miter lim="800000"/>
            </a:ln>
            <a:effectLst/>
          </p:spPr>
          <p:txBody>
            <a:bodyPr wrap="square" lIns="36576" tIns="0" rIns="0" bIns="0" rtlCol="0" anchor="ctr"/>
            <a:lstStyle/>
            <a:p>
              <a:pPr lvl="0" defTabSz="914400">
                <a:defRPr/>
              </a:pPr>
              <a:r>
                <a:rPr lang="en-US" sz="900" b="1" kern="0" dirty="0">
                  <a:solidFill>
                    <a:prstClr val="white"/>
                  </a:solidFill>
                </a:rPr>
                <a:t>Owner reserve</a:t>
              </a:r>
              <a:endParaRPr kumimoji="0" lang="en-US" sz="9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1" name="Arrow: Right 30">
              <a:extLst>
                <a:ext uri="{FF2B5EF4-FFF2-40B4-BE49-F238E27FC236}">
                  <a16:creationId xmlns:a16="http://schemas.microsoft.com/office/drawing/2014/main" id="{83B24328-2A0D-49C7-8A84-CF80648CE011}"/>
                </a:ext>
              </a:extLst>
            </p:cNvPr>
            <p:cNvSpPr/>
            <p:nvPr/>
          </p:nvSpPr>
          <p:spPr>
            <a:xfrm>
              <a:off x="5133719" y="5577622"/>
              <a:ext cx="630446" cy="480555"/>
            </a:xfrm>
            <a:prstGeom prst="rightArrow">
              <a:avLst>
                <a:gd name="adj1" fmla="val 80910"/>
                <a:gd name="adj2" fmla="val 23748"/>
              </a:avLst>
            </a:prstGeom>
            <a:solidFill>
              <a:srgbClr val="ADB9CA"/>
            </a:solidFill>
            <a:ln w="12700" cap="flat" cmpd="sng" algn="ctr">
              <a:noFill/>
              <a:prstDash val="solid"/>
              <a:miter lim="800000"/>
            </a:ln>
            <a:effectLst/>
          </p:spPr>
          <p:txBody>
            <a:bodyPr wrap="square" lIns="36576" tIns="0" rIns="0" bIns="0" rtlCol="0" anchor="ctr"/>
            <a:lstStyle/>
            <a:p>
              <a:pPr lvl="0" defTabSz="914400">
                <a:defRPr/>
              </a:pPr>
              <a:r>
                <a:rPr lang="en-US" sz="900" b="1" kern="0" dirty="0">
                  <a:solidFill>
                    <a:prstClr val="white"/>
                  </a:solidFill>
                </a:rPr>
                <a:t>Owner reserve</a:t>
              </a:r>
              <a:endParaRPr kumimoji="0" lang="en-US" sz="9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9" name="Rectangle 8">
            <a:extLst>
              <a:ext uri="{FF2B5EF4-FFF2-40B4-BE49-F238E27FC236}">
                <a16:creationId xmlns:a16="http://schemas.microsoft.com/office/drawing/2014/main" id="{B69ACF13-98E9-423F-A921-38CC7C4666B2}"/>
              </a:ext>
            </a:extLst>
          </p:cNvPr>
          <p:cNvSpPr/>
          <p:nvPr/>
        </p:nvSpPr>
        <p:spPr>
          <a:xfrm>
            <a:off x="153333" y="1428502"/>
            <a:ext cx="3674485" cy="37070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68275" indent="-168275">
              <a:buFont typeface="Arial" panose="020B0604020202020204" pitchFamily="34" charset="0"/>
              <a:buChar char="•"/>
            </a:pPr>
            <a:r>
              <a:rPr lang="en-US" sz="1600" dirty="0">
                <a:solidFill>
                  <a:schemeClr val="tx1"/>
                </a:solidFill>
              </a:rPr>
              <a:t>LSE contracts for dispatchable </a:t>
            </a:r>
            <a:r>
              <a:rPr lang="en-US" sz="1600" u="sng" dirty="0">
                <a:solidFill>
                  <a:schemeClr val="tx1"/>
                </a:solidFill>
              </a:rPr>
              <a:t>daily</a:t>
            </a:r>
            <a:r>
              <a:rPr lang="en-US" sz="1600" dirty="0">
                <a:solidFill>
                  <a:schemeClr val="tx1"/>
                </a:solidFill>
              </a:rPr>
              <a:t> cycling of energy capacity (kWh), at a fixed $/kWh fee, used or not. </a:t>
            </a:r>
          </a:p>
          <a:p>
            <a:pPr marL="168275" indent="-168275">
              <a:buFont typeface="Arial" panose="020B0604020202020204" pitchFamily="34" charset="0"/>
              <a:buChar char="•"/>
            </a:pPr>
            <a:endParaRPr lang="en-US" sz="900" dirty="0">
              <a:solidFill>
                <a:schemeClr val="tx1"/>
              </a:solidFill>
            </a:endParaRPr>
          </a:p>
          <a:p>
            <a:pPr marL="168275" indent="-168275">
              <a:buFont typeface="Arial" panose="020B0604020202020204" pitchFamily="34" charset="0"/>
              <a:buChar char="•"/>
            </a:pPr>
            <a:r>
              <a:rPr lang="en-US" sz="1600" dirty="0">
                <a:solidFill>
                  <a:schemeClr val="tx1"/>
                </a:solidFill>
              </a:rPr>
              <a:t>LSE optimizes fully flexible </a:t>
            </a:r>
            <a:br>
              <a:rPr lang="en-US" sz="1600" dirty="0">
                <a:solidFill>
                  <a:schemeClr val="tx1"/>
                </a:solidFill>
              </a:rPr>
            </a:br>
            <a:r>
              <a:rPr lang="en-US" sz="1600" dirty="0">
                <a:solidFill>
                  <a:schemeClr val="tx1"/>
                </a:solidFill>
              </a:rPr>
              <a:t>energy capacity, dispatching </a:t>
            </a:r>
            <a:br>
              <a:rPr lang="en-US" sz="1600" dirty="0">
                <a:solidFill>
                  <a:schemeClr val="tx1"/>
                </a:solidFill>
              </a:rPr>
            </a:br>
            <a:r>
              <a:rPr lang="en-US" sz="1600" dirty="0">
                <a:solidFill>
                  <a:schemeClr val="tx1"/>
                </a:solidFill>
              </a:rPr>
              <a:t>for any purpose, which could </a:t>
            </a:r>
            <a:br>
              <a:rPr lang="en-US" sz="1600" dirty="0">
                <a:solidFill>
                  <a:schemeClr val="tx1"/>
                </a:solidFill>
              </a:rPr>
            </a:br>
            <a:r>
              <a:rPr lang="en-US" sz="1600" dirty="0">
                <a:solidFill>
                  <a:schemeClr val="tx1"/>
                </a:solidFill>
              </a:rPr>
              <a:t>be based on time of day, day of </a:t>
            </a:r>
            <a:br>
              <a:rPr lang="en-US" sz="1600" dirty="0">
                <a:solidFill>
                  <a:schemeClr val="tx1"/>
                </a:solidFill>
              </a:rPr>
            </a:br>
            <a:r>
              <a:rPr lang="en-US" sz="1600" dirty="0">
                <a:solidFill>
                  <a:schemeClr val="tx1"/>
                </a:solidFill>
              </a:rPr>
              <a:t>week, season, event, and/or other optimizations over the DECS-contract period.</a:t>
            </a:r>
          </a:p>
          <a:p>
            <a:pPr marL="168275" indent="-168275">
              <a:buFont typeface="Arial" panose="020B0604020202020204" pitchFamily="34" charset="0"/>
              <a:buChar char="•"/>
            </a:pPr>
            <a:endParaRPr lang="en-US" sz="900" dirty="0">
              <a:solidFill>
                <a:schemeClr val="tx1"/>
              </a:solidFill>
            </a:endParaRPr>
          </a:p>
          <a:p>
            <a:pPr marL="168275" indent="-168275">
              <a:buFont typeface="Arial" panose="020B0604020202020204" pitchFamily="34" charset="0"/>
              <a:buChar char="•"/>
            </a:pPr>
            <a:r>
              <a:rPr lang="en-US" sz="1600" dirty="0">
                <a:solidFill>
                  <a:schemeClr val="tx1"/>
                </a:solidFill>
              </a:rPr>
              <a:t>Initial DECS contracts are priced at cost of service (COS) while subsequent DECS contract pricing is adjusted for market response.  </a:t>
            </a:r>
          </a:p>
        </p:txBody>
      </p:sp>
      <p:sp>
        <p:nvSpPr>
          <p:cNvPr id="10" name="Rectangle 9">
            <a:extLst>
              <a:ext uri="{FF2B5EF4-FFF2-40B4-BE49-F238E27FC236}">
                <a16:creationId xmlns:a16="http://schemas.microsoft.com/office/drawing/2014/main" id="{A010D12F-914C-46DC-98A5-058150F020AE}"/>
              </a:ext>
            </a:extLst>
          </p:cNvPr>
          <p:cNvSpPr/>
          <p:nvPr/>
        </p:nvSpPr>
        <p:spPr>
          <a:xfrm>
            <a:off x="5858801" y="1465184"/>
            <a:ext cx="2968721" cy="29255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68275" indent="-168275">
              <a:buFont typeface="Arial" panose="020B0604020202020204" pitchFamily="34" charset="0"/>
              <a:buChar char="•"/>
            </a:pPr>
            <a:r>
              <a:rPr lang="en-US" sz="1600" dirty="0">
                <a:solidFill>
                  <a:schemeClr val="tx1"/>
                </a:solidFill>
              </a:rPr>
              <a:t>Owner retains discretion over any capacity not under DECS contract. </a:t>
            </a:r>
          </a:p>
          <a:p>
            <a:endParaRPr lang="en-US" sz="1200" dirty="0">
              <a:solidFill>
                <a:schemeClr val="tx1"/>
              </a:solidFill>
            </a:endParaRPr>
          </a:p>
          <a:p>
            <a:pPr marL="168275" indent="-168275">
              <a:buFont typeface="Arial" panose="020B0604020202020204" pitchFamily="34" charset="0"/>
              <a:buChar char="•"/>
            </a:pPr>
            <a:r>
              <a:rPr lang="en-US" sz="1600" dirty="0">
                <a:solidFill>
                  <a:schemeClr val="tx1"/>
                </a:solidFill>
              </a:rPr>
              <a:t>Owner earns guaranteed $/kWh payments for the DECS-contracted energy capacity.</a:t>
            </a:r>
          </a:p>
          <a:p>
            <a:pPr marL="168275" indent="-168275">
              <a:buFont typeface="Arial" panose="020B0604020202020204" pitchFamily="34" charset="0"/>
              <a:buChar char="•"/>
            </a:pPr>
            <a:endParaRPr lang="en-US" sz="1200" dirty="0">
              <a:solidFill>
                <a:schemeClr val="tx1"/>
              </a:solidFill>
            </a:endParaRPr>
          </a:p>
          <a:p>
            <a:pPr marL="168275" indent="-168275">
              <a:buFont typeface="Arial" panose="020B0604020202020204" pitchFamily="34" charset="0"/>
              <a:buChar char="•"/>
            </a:pPr>
            <a:r>
              <a:rPr lang="en-US" sz="1600" dirty="0">
                <a:solidFill>
                  <a:schemeClr val="tx1"/>
                </a:solidFill>
              </a:rPr>
              <a:t>Owner retains discretion over any capacity not under DECS contract. </a:t>
            </a:r>
          </a:p>
        </p:txBody>
      </p:sp>
      <p:sp>
        <p:nvSpPr>
          <p:cNvPr id="21" name="Rectangle 20">
            <a:extLst>
              <a:ext uri="{FF2B5EF4-FFF2-40B4-BE49-F238E27FC236}">
                <a16:creationId xmlns:a16="http://schemas.microsoft.com/office/drawing/2014/main" id="{5B0228DE-6892-4703-9806-1E0A2428018E}"/>
              </a:ext>
            </a:extLst>
          </p:cNvPr>
          <p:cNvSpPr/>
          <p:nvPr/>
        </p:nvSpPr>
        <p:spPr>
          <a:xfrm>
            <a:off x="153333" y="862687"/>
            <a:ext cx="3344779" cy="434849"/>
          </a:xfrm>
          <a:prstGeom prst="rect">
            <a:avLst/>
          </a:prstGeom>
          <a:solidFill>
            <a:schemeClr val="bg1">
              <a:lumMod val="8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Load-serving entity (LSE)</a:t>
            </a:r>
          </a:p>
        </p:txBody>
      </p:sp>
      <p:sp>
        <p:nvSpPr>
          <p:cNvPr id="22" name="Rectangle 21">
            <a:extLst>
              <a:ext uri="{FF2B5EF4-FFF2-40B4-BE49-F238E27FC236}">
                <a16:creationId xmlns:a16="http://schemas.microsoft.com/office/drawing/2014/main" id="{A4AC9784-2643-4CEB-825F-4F89A26E4292}"/>
              </a:ext>
            </a:extLst>
          </p:cNvPr>
          <p:cNvSpPr/>
          <p:nvPr/>
        </p:nvSpPr>
        <p:spPr>
          <a:xfrm>
            <a:off x="5486402" y="938528"/>
            <a:ext cx="3344779" cy="434849"/>
          </a:xfrm>
          <a:prstGeom prst="rect">
            <a:avLst/>
          </a:prstGeom>
          <a:solidFill>
            <a:schemeClr val="bg1">
              <a:lumMod val="8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Storage asset owner</a:t>
            </a:r>
          </a:p>
        </p:txBody>
      </p:sp>
      <p:sp>
        <p:nvSpPr>
          <p:cNvPr id="3" name="TextBox 2">
            <a:extLst>
              <a:ext uri="{FF2B5EF4-FFF2-40B4-BE49-F238E27FC236}">
                <a16:creationId xmlns:a16="http://schemas.microsoft.com/office/drawing/2014/main" id="{5B14824C-CEB7-46DE-97A3-AB94EA9CEA58}"/>
              </a:ext>
            </a:extLst>
          </p:cNvPr>
          <p:cNvSpPr txBox="1"/>
          <p:nvPr/>
        </p:nvSpPr>
        <p:spPr>
          <a:xfrm>
            <a:off x="558077" y="5586497"/>
            <a:ext cx="4817766" cy="830997"/>
          </a:xfrm>
          <a:prstGeom prst="rect">
            <a:avLst/>
          </a:prstGeom>
          <a:noFill/>
        </p:spPr>
        <p:txBody>
          <a:bodyPr wrap="square" rtlCol="0">
            <a:spAutoFit/>
          </a:bodyPr>
          <a:lstStyle/>
          <a:p>
            <a:pPr marL="342900" indent="-342900">
              <a:buFont typeface="+mj-lt"/>
              <a:buAutoNum type="arabicPeriod"/>
            </a:pPr>
            <a:r>
              <a:rPr lang="en-US" sz="1600" dirty="0"/>
              <a:t>Net cost of energy (NCOE).</a:t>
            </a:r>
          </a:p>
          <a:p>
            <a:pPr marL="342900" indent="-342900">
              <a:buFont typeface="+mj-lt"/>
              <a:buAutoNum type="arabicPeriod"/>
            </a:pPr>
            <a:r>
              <a:rPr lang="en-US" sz="1600" dirty="0"/>
              <a:t>Capital expenditure (capex).</a:t>
            </a:r>
          </a:p>
          <a:p>
            <a:pPr marL="342900" indent="-342900">
              <a:buFont typeface="+mj-lt"/>
              <a:buAutoNum type="arabicPeriod"/>
            </a:pPr>
            <a:r>
              <a:rPr lang="en-US" sz="1600" dirty="0"/>
              <a:t>Operating expenditure (opex).</a:t>
            </a:r>
          </a:p>
        </p:txBody>
      </p:sp>
      <p:sp>
        <p:nvSpPr>
          <p:cNvPr id="23" name="Rectangle 22">
            <a:extLst>
              <a:ext uri="{FF2B5EF4-FFF2-40B4-BE49-F238E27FC236}">
                <a16:creationId xmlns:a16="http://schemas.microsoft.com/office/drawing/2014/main" id="{86143CCD-DBDA-4D0D-95A7-525EB72037C6}"/>
              </a:ext>
            </a:extLst>
          </p:cNvPr>
          <p:cNvSpPr/>
          <p:nvPr/>
        </p:nvSpPr>
        <p:spPr>
          <a:xfrm>
            <a:off x="312821" y="5266490"/>
            <a:ext cx="3344779" cy="320007"/>
          </a:xfrm>
          <a:prstGeom prst="rect">
            <a:avLst/>
          </a:prstGeom>
          <a:solidFill>
            <a:schemeClr val="bg1">
              <a:lumMod val="8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Three COS components:</a:t>
            </a:r>
          </a:p>
        </p:txBody>
      </p:sp>
      <p:sp>
        <p:nvSpPr>
          <p:cNvPr id="28" name="TextBox 3">
            <a:extLst>
              <a:ext uri="{FF2B5EF4-FFF2-40B4-BE49-F238E27FC236}">
                <a16:creationId xmlns:a16="http://schemas.microsoft.com/office/drawing/2014/main" id="{CB0B9FE8-9A5D-F741-BC5A-98CA34D07C8F}"/>
              </a:ext>
            </a:extLst>
          </p:cNvPr>
          <p:cNvSpPr txBox="1">
            <a:spLocks noChangeArrowheads="1"/>
          </p:cNvSpPr>
          <p:nvPr/>
        </p:nvSpPr>
        <p:spPr bwMode="auto">
          <a:xfrm>
            <a:off x="4456788" y="4685271"/>
            <a:ext cx="4187150" cy="1631216"/>
          </a:xfrm>
          <a:prstGeom prst="rect">
            <a:avLst/>
          </a:prstGeom>
          <a:solidFill>
            <a:srgbClr val="FFFF00"/>
          </a:solidFill>
          <a:ln w="9525">
            <a:solidFill>
              <a:schemeClr val="tx1"/>
            </a:solidFill>
            <a:miter lim="800000"/>
            <a:headEnd/>
            <a:tailEnd/>
          </a:ln>
        </p:spPr>
        <p:txBody>
          <a:bodyPr wrap="square">
            <a:spAutoFit/>
          </a:bodyPr>
          <a:lstStyle/>
          <a:p>
            <a:pPr algn="ctr"/>
            <a:r>
              <a:rPr lang="en-US" sz="2000" dirty="0"/>
              <a:t>DECS offers a single </a:t>
            </a:r>
            <a:r>
              <a:rPr lang="en-US" sz="2000" u="sng" dirty="0"/>
              <a:t>bankable revenue </a:t>
            </a:r>
            <a:r>
              <a:rPr lang="en-US" sz="2000" dirty="0"/>
              <a:t>stream for energy storage owners and a </a:t>
            </a:r>
            <a:r>
              <a:rPr lang="en-US" sz="2000" u="sng" dirty="0"/>
              <a:t>fully flexible and dispatchable</a:t>
            </a:r>
            <a:r>
              <a:rPr lang="en-US" sz="2000" dirty="0"/>
              <a:t> energy source for LSEs available </a:t>
            </a:r>
            <a:r>
              <a:rPr lang="en-US" sz="2000" u="sng" dirty="0"/>
              <a:t>daily</a:t>
            </a:r>
            <a:r>
              <a:rPr lang="en-US" sz="2000" dirty="0"/>
              <a:t>.</a:t>
            </a:r>
          </a:p>
        </p:txBody>
      </p:sp>
    </p:spTree>
    <p:extLst>
      <p:ext uri="{BB962C8B-B14F-4D97-AF65-F5344CB8AC3E}">
        <p14:creationId xmlns:p14="http://schemas.microsoft.com/office/powerpoint/2010/main" val="3895967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bwMode="auto">
          <a:xfrm>
            <a:off x="2952859" y="1381202"/>
            <a:ext cx="19441" cy="4313967"/>
          </a:xfrm>
          <a:prstGeom prst="line">
            <a:avLst/>
          </a:prstGeom>
          <a:ln w="38100">
            <a:solidFill>
              <a:schemeClr val="tx1">
                <a:alpha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auto">
          <a:xfrm>
            <a:off x="5808211" y="1381202"/>
            <a:ext cx="0" cy="4313967"/>
          </a:xfrm>
          <a:prstGeom prst="line">
            <a:avLst/>
          </a:prstGeom>
          <a:ln w="38100">
            <a:solidFill>
              <a:schemeClr val="tx1">
                <a:alpha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0"/>
            <a:ext cx="7467600" cy="762000"/>
          </a:xfrm>
        </p:spPr>
        <p:txBody>
          <a:bodyPr>
            <a:normAutofit/>
          </a:bodyPr>
          <a:lstStyle/>
          <a:p>
            <a:r>
              <a:rPr lang="en-US" sz="2400" dirty="0">
                <a:latin typeface="+mn-lt"/>
                <a:cs typeface="Avenir Next Medium"/>
              </a:rPr>
              <a:t>Wholesale Distributed Generation (WDG) defined</a:t>
            </a:r>
          </a:p>
        </p:txBody>
      </p:sp>
      <p:grpSp>
        <p:nvGrpSpPr>
          <p:cNvPr id="3" name="Group 28"/>
          <p:cNvGrpSpPr>
            <a:grpSpLocks/>
          </p:cNvGrpSpPr>
          <p:nvPr/>
        </p:nvGrpSpPr>
        <p:grpSpPr bwMode="auto">
          <a:xfrm>
            <a:off x="843499" y="1381202"/>
            <a:ext cx="7300575" cy="3314455"/>
            <a:chOff x="913605" y="1823677"/>
            <a:chExt cx="7315995" cy="3904023"/>
          </a:xfrm>
        </p:grpSpPr>
        <p:pic>
          <p:nvPicPr>
            <p:cNvPr id="6"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00539" y="4660153"/>
              <a:ext cx="1424613" cy="938310"/>
            </a:xfrm>
            <a:prstGeom prst="rect">
              <a:avLst/>
            </a:prstGeom>
            <a:noFill/>
            <a:ln w="9525">
              <a:noFill/>
              <a:miter lim="800000"/>
              <a:headEnd/>
              <a:tailEnd/>
            </a:ln>
          </p:spPr>
        </p:pic>
        <p:pic>
          <p:nvPicPr>
            <p:cNvPr id="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2332" y="1997153"/>
              <a:ext cx="1860799" cy="1490323"/>
            </a:xfrm>
            <a:prstGeom prst="rect">
              <a:avLst/>
            </a:prstGeom>
            <a:noFill/>
            <a:ln w="9525">
              <a:noFill/>
              <a:miter lim="800000"/>
              <a:headEnd/>
              <a:tailEnd/>
            </a:ln>
          </p:spPr>
        </p:pic>
        <p:pic>
          <p:nvPicPr>
            <p:cNvPr id="10" name="Picture 8" descr="http://global.kyocera.com/news/2005/images/kii-solar.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51350" y="3088010"/>
              <a:ext cx="1967922" cy="1308910"/>
            </a:xfrm>
            <a:prstGeom prst="rect">
              <a:avLst/>
            </a:prstGeom>
            <a:noFill/>
            <a:ln w="9525">
              <a:noFill/>
              <a:miter lim="800000"/>
              <a:headEnd/>
              <a:tailEnd/>
            </a:ln>
          </p:spPr>
        </p:pic>
        <p:grpSp>
          <p:nvGrpSpPr>
            <p:cNvPr id="4" name="Group 9"/>
            <p:cNvGrpSpPr/>
            <p:nvPr/>
          </p:nvGrpSpPr>
          <p:grpSpPr>
            <a:xfrm>
              <a:off x="913605" y="1823677"/>
              <a:ext cx="7315995" cy="3904023"/>
              <a:chOff x="837405" y="1736365"/>
              <a:chExt cx="7315995" cy="3904023"/>
            </a:xfrm>
            <a:effectLst>
              <a:outerShdw blurRad="50800" dist="38100" dir="2700000" algn="tl" rotWithShape="0">
                <a:prstClr val="black">
                  <a:alpha val="40000"/>
                </a:prstClr>
              </a:outerShdw>
            </a:effectLst>
          </p:grpSpPr>
          <p:cxnSp>
            <p:nvCxnSpPr>
              <p:cNvPr id="18" name="Straight Arrow Connector 17"/>
              <p:cNvCxnSpPr/>
              <p:nvPr/>
            </p:nvCxnSpPr>
            <p:spPr>
              <a:xfrm>
                <a:off x="838200" y="5638800"/>
                <a:ext cx="7315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837405" y="1736365"/>
                <a:ext cx="1589" cy="39032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22" name="TextBox 33"/>
          <p:cNvSpPr txBox="1">
            <a:spLocks noChangeArrowheads="1"/>
          </p:cNvSpPr>
          <p:nvPr/>
        </p:nvSpPr>
        <p:spPr bwMode="auto">
          <a:xfrm>
            <a:off x="3407378" y="4770397"/>
            <a:ext cx="1889146" cy="369332"/>
          </a:xfrm>
          <a:prstGeom prst="rect">
            <a:avLst/>
          </a:prstGeom>
          <a:noFill/>
          <a:ln w="9525">
            <a:noFill/>
            <a:miter lim="800000"/>
            <a:headEnd/>
            <a:tailEnd/>
          </a:ln>
        </p:spPr>
        <p:txBody>
          <a:bodyPr wrap="square">
            <a:spAutoFit/>
          </a:bodyPr>
          <a:lstStyle/>
          <a:p>
            <a:pPr algn="ctr"/>
            <a:r>
              <a:rPr lang="en-US" i="1" dirty="0">
                <a:latin typeface="Constantia" pitchFamily="18" charset="0"/>
              </a:rPr>
              <a:t>Distribution Grid</a:t>
            </a:r>
          </a:p>
        </p:txBody>
      </p:sp>
      <p:sp>
        <p:nvSpPr>
          <p:cNvPr id="26" name="TextBox 33"/>
          <p:cNvSpPr txBox="1">
            <a:spLocks noChangeArrowheads="1"/>
          </p:cNvSpPr>
          <p:nvPr/>
        </p:nvSpPr>
        <p:spPr bwMode="auto">
          <a:xfrm>
            <a:off x="201850" y="895339"/>
            <a:ext cx="1444309" cy="369332"/>
          </a:xfrm>
          <a:prstGeom prst="rect">
            <a:avLst/>
          </a:prstGeom>
          <a:noFill/>
          <a:ln w="9525">
            <a:noFill/>
            <a:miter lim="800000"/>
            <a:headEnd/>
            <a:tailEnd/>
          </a:ln>
        </p:spPr>
        <p:txBody>
          <a:bodyPr wrap="square">
            <a:spAutoFit/>
          </a:bodyPr>
          <a:lstStyle/>
          <a:p>
            <a:r>
              <a:rPr lang="en-US" i="1" dirty="0">
                <a:latin typeface="Constantia" pitchFamily="18" charset="0"/>
              </a:rPr>
              <a:t>Project Size</a:t>
            </a:r>
          </a:p>
        </p:txBody>
      </p:sp>
      <p:sp>
        <p:nvSpPr>
          <p:cNvPr id="24" name="TextBox 33"/>
          <p:cNvSpPr txBox="1">
            <a:spLocks noChangeArrowheads="1"/>
          </p:cNvSpPr>
          <p:nvPr/>
        </p:nvSpPr>
        <p:spPr bwMode="auto">
          <a:xfrm>
            <a:off x="824055" y="4775416"/>
            <a:ext cx="2002860" cy="369332"/>
          </a:xfrm>
          <a:prstGeom prst="rect">
            <a:avLst/>
          </a:prstGeom>
          <a:noFill/>
          <a:ln w="9525">
            <a:noFill/>
            <a:miter lim="800000"/>
            <a:headEnd/>
            <a:tailEnd/>
          </a:ln>
        </p:spPr>
        <p:txBody>
          <a:bodyPr wrap="square">
            <a:spAutoFit/>
          </a:bodyPr>
          <a:lstStyle/>
          <a:p>
            <a:pPr algn="ctr"/>
            <a:r>
              <a:rPr lang="en-US" i="1" dirty="0">
                <a:latin typeface="Constantia" pitchFamily="18" charset="0"/>
              </a:rPr>
              <a:t>Behind the Meter</a:t>
            </a:r>
          </a:p>
        </p:txBody>
      </p:sp>
      <p:sp>
        <p:nvSpPr>
          <p:cNvPr id="13" name="TextBox 12"/>
          <p:cNvSpPr txBox="1"/>
          <p:nvPr/>
        </p:nvSpPr>
        <p:spPr>
          <a:xfrm>
            <a:off x="5745503" y="966753"/>
            <a:ext cx="2805191" cy="615553"/>
          </a:xfrm>
          <a:prstGeom prst="rect">
            <a:avLst/>
          </a:prstGeom>
          <a:noFill/>
        </p:spPr>
        <p:txBody>
          <a:bodyPr wrap="square" rtlCol="0">
            <a:spAutoFit/>
          </a:bodyPr>
          <a:lstStyle/>
          <a:p>
            <a:pPr algn="ctr" fontAlgn="auto">
              <a:spcBef>
                <a:spcPts val="0"/>
              </a:spcBef>
              <a:spcAft>
                <a:spcPts val="0"/>
              </a:spcAft>
              <a:defRPr/>
            </a:pPr>
            <a:r>
              <a:rPr lang="en-US" sz="2000" dirty="0"/>
              <a:t>Central Generation </a:t>
            </a:r>
          </a:p>
          <a:p>
            <a:pPr algn="ctr" fontAlgn="auto">
              <a:spcBef>
                <a:spcPts val="0"/>
              </a:spcBef>
              <a:spcAft>
                <a:spcPts val="0"/>
              </a:spcAft>
              <a:defRPr/>
            </a:pPr>
            <a:r>
              <a:rPr lang="en-US" sz="1400" dirty="0"/>
              <a:t>Serves Remote Loads</a:t>
            </a:r>
          </a:p>
        </p:txBody>
      </p:sp>
      <p:sp>
        <p:nvSpPr>
          <p:cNvPr id="15" name="TextBox 14"/>
          <p:cNvSpPr txBox="1"/>
          <p:nvPr/>
        </p:nvSpPr>
        <p:spPr>
          <a:xfrm>
            <a:off x="3375894" y="1883214"/>
            <a:ext cx="1963775" cy="61555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fontAlgn="auto">
              <a:spcBef>
                <a:spcPts val="0"/>
              </a:spcBef>
              <a:spcAft>
                <a:spcPts val="0"/>
              </a:spcAft>
              <a:defRPr/>
            </a:pPr>
            <a:r>
              <a:rPr lang="en-US" sz="2000" b="1" dirty="0">
                <a:solidFill>
                  <a:schemeClr val="tx1"/>
                </a:solidFill>
              </a:rPr>
              <a:t>Wholesale DG</a:t>
            </a:r>
          </a:p>
          <a:p>
            <a:pPr algn="ctr" fontAlgn="auto">
              <a:spcBef>
                <a:spcPts val="0"/>
              </a:spcBef>
              <a:spcAft>
                <a:spcPts val="0"/>
              </a:spcAft>
              <a:defRPr/>
            </a:pPr>
            <a:r>
              <a:rPr lang="en-US" sz="1400" b="1" dirty="0">
                <a:solidFill>
                  <a:schemeClr val="tx1"/>
                </a:solidFill>
              </a:rPr>
              <a:t>Serves Local Loads</a:t>
            </a:r>
          </a:p>
        </p:txBody>
      </p:sp>
      <p:sp>
        <p:nvSpPr>
          <p:cNvPr id="27" name="TextBox 26"/>
          <p:cNvSpPr txBox="1"/>
          <p:nvPr/>
        </p:nvSpPr>
        <p:spPr>
          <a:xfrm>
            <a:off x="843495" y="3180538"/>
            <a:ext cx="1983420" cy="615553"/>
          </a:xfrm>
          <a:prstGeom prst="rect">
            <a:avLst/>
          </a:prstGeom>
          <a:noFill/>
        </p:spPr>
        <p:txBody>
          <a:bodyPr wrap="square" rtlCol="0">
            <a:spAutoFit/>
          </a:bodyPr>
          <a:lstStyle/>
          <a:p>
            <a:pPr algn="ctr" fontAlgn="auto">
              <a:spcBef>
                <a:spcPts val="0"/>
              </a:spcBef>
              <a:spcAft>
                <a:spcPts val="0"/>
              </a:spcAft>
              <a:defRPr/>
            </a:pPr>
            <a:r>
              <a:rPr lang="en-US" sz="2000" dirty="0">
                <a:ea typeface="Arial" charset="0"/>
              </a:rPr>
              <a:t>Retail DG</a:t>
            </a:r>
          </a:p>
          <a:p>
            <a:pPr algn="ctr" fontAlgn="auto">
              <a:spcBef>
                <a:spcPts val="0"/>
              </a:spcBef>
              <a:spcAft>
                <a:spcPts val="0"/>
              </a:spcAft>
              <a:defRPr/>
            </a:pPr>
            <a:r>
              <a:rPr lang="en-US" sz="1400" dirty="0">
                <a:ea typeface="Arial" charset="0"/>
              </a:rPr>
              <a:t>Serves Onsite Loads</a:t>
            </a:r>
          </a:p>
        </p:txBody>
      </p:sp>
      <p:sp>
        <p:nvSpPr>
          <p:cNvPr id="28" name="TextBox 27"/>
          <p:cNvSpPr txBox="1"/>
          <p:nvPr/>
        </p:nvSpPr>
        <p:spPr>
          <a:xfrm>
            <a:off x="6088249" y="4770809"/>
            <a:ext cx="2082918" cy="646331"/>
          </a:xfrm>
          <a:prstGeom prst="rect">
            <a:avLst/>
          </a:prstGeom>
          <a:noFill/>
        </p:spPr>
        <p:txBody>
          <a:bodyPr wrap="square" rtlCol="0">
            <a:spAutoFit/>
          </a:bodyPr>
          <a:lstStyle/>
          <a:p>
            <a:pPr algn="ctr"/>
            <a:r>
              <a:rPr lang="en-US" i="1" dirty="0">
                <a:latin typeface="Constantia" pitchFamily="18" charset="0"/>
              </a:rPr>
              <a:t>Transmission Grid</a:t>
            </a:r>
          </a:p>
          <a:p>
            <a:endParaRPr lang="en-US" dirty="0"/>
          </a:p>
        </p:txBody>
      </p:sp>
      <p:pic>
        <p:nvPicPr>
          <p:cNvPr id="38" name="Picture 3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25840" y="5172578"/>
            <a:ext cx="833852" cy="833852"/>
          </a:xfrm>
          <a:prstGeom prst="rect">
            <a:avLst/>
          </a:prstGeom>
        </p:spPr>
      </p:pic>
      <p:pic>
        <p:nvPicPr>
          <p:cNvPr id="40" name="Picture 3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45790" y="5128783"/>
            <a:ext cx="1381760" cy="1318511"/>
          </a:xfrm>
          <a:prstGeom prst="rect">
            <a:avLst/>
          </a:prstGeom>
        </p:spPr>
      </p:pic>
      <p:sp>
        <p:nvSpPr>
          <p:cNvPr id="7" name="TextBox 6"/>
          <p:cNvSpPr txBox="1"/>
          <p:nvPr/>
        </p:nvSpPr>
        <p:spPr>
          <a:xfrm>
            <a:off x="364816" y="4007905"/>
            <a:ext cx="754143" cy="276999"/>
          </a:xfrm>
          <a:prstGeom prst="rect">
            <a:avLst/>
          </a:prstGeom>
          <a:noFill/>
        </p:spPr>
        <p:txBody>
          <a:bodyPr wrap="square" rtlCol="0">
            <a:spAutoFit/>
          </a:bodyPr>
          <a:lstStyle/>
          <a:p>
            <a:r>
              <a:rPr lang="en-US" sz="1200" dirty="0"/>
              <a:t>5 kW</a:t>
            </a:r>
          </a:p>
        </p:txBody>
      </p:sp>
      <p:sp>
        <p:nvSpPr>
          <p:cNvPr id="25" name="TextBox 24"/>
          <p:cNvSpPr txBox="1"/>
          <p:nvPr/>
        </p:nvSpPr>
        <p:spPr>
          <a:xfrm>
            <a:off x="-121723" y="1521234"/>
            <a:ext cx="994975" cy="276999"/>
          </a:xfrm>
          <a:prstGeom prst="rect">
            <a:avLst/>
          </a:prstGeom>
          <a:noFill/>
        </p:spPr>
        <p:txBody>
          <a:bodyPr wrap="square" rtlCol="0">
            <a:spAutoFit/>
          </a:bodyPr>
          <a:lstStyle/>
          <a:p>
            <a:pPr algn="r"/>
            <a:r>
              <a:rPr lang="en-US" sz="1200" dirty="0"/>
              <a:t>50+ MW</a:t>
            </a:r>
          </a:p>
        </p:txBody>
      </p:sp>
      <p:sp>
        <p:nvSpPr>
          <p:cNvPr id="30" name="TextBox 29"/>
          <p:cNvSpPr txBox="1"/>
          <p:nvPr/>
        </p:nvSpPr>
        <p:spPr>
          <a:xfrm>
            <a:off x="186172" y="2737233"/>
            <a:ext cx="754143" cy="276999"/>
          </a:xfrm>
          <a:prstGeom prst="rect">
            <a:avLst/>
          </a:prstGeom>
          <a:noFill/>
        </p:spPr>
        <p:txBody>
          <a:bodyPr wrap="square" rtlCol="0">
            <a:spAutoFit/>
          </a:bodyPr>
          <a:lstStyle/>
          <a:p>
            <a:r>
              <a:rPr lang="en-US" sz="1200" dirty="0"/>
              <a:t>500 kW</a:t>
            </a:r>
          </a:p>
        </p:txBody>
      </p:sp>
      <p:pic>
        <p:nvPicPr>
          <p:cNvPr id="8" name="Picture 7" descr="d-grid2.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22989" y="5187081"/>
            <a:ext cx="864347" cy="838595"/>
          </a:xfrm>
          <a:prstGeom prst="rect">
            <a:avLst/>
          </a:prstGeom>
        </p:spPr>
      </p:pic>
      <p:pic>
        <p:nvPicPr>
          <p:cNvPr id="5" name="Picture 4" descr="edmonton_alberta_canada_wooden_power_pole_with_a_transformer_1877346.jpg"/>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820720" y="5161629"/>
            <a:ext cx="966612" cy="885947"/>
          </a:xfrm>
          <a:prstGeom prst="rect">
            <a:avLst/>
          </a:prstGeom>
        </p:spPr>
      </p:pic>
      <p:sp>
        <p:nvSpPr>
          <p:cNvPr id="31" name="Oval 30"/>
          <p:cNvSpPr/>
          <p:nvPr/>
        </p:nvSpPr>
        <p:spPr bwMode="auto">
          <a:xfrm>
            <a:off x="2704794" y="1836331"/>
            <a:ext cx="3294559" cy="1973528"/>
          </a:xfrm>
          <a:prstGeom prst="ellipse">
            <a:avLst/>
          </a:prstGeom>
          <a:noFill/>
          <a:ln w="57150">
            <a:solidFill>
              <a:srgbClr val="66FF3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Tree>
    <p:extLst>
      <p:ext uri="{BB962C8B-B14F-4D97-AF65-F5344CB8AC3E}">
        <p14:creationId xmlns:p14="http://schemas.microsoft.com/office/powerpoint/2010/main" val="1913385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E8716-5B8B-441C-9E8E-2F5559E76D9C}"/>
              </a:ext>
            </a:extLst>
          </p:cNvPr>
          <p:cNvSpPr>
            <a:spLocks noGrp="1"/>
          </p:cNvSpPr>
          <p:nvPr>
            <p:ph type="title"/>
          </p:nvPr>
        </p:nvSpPr>
        <p:spPr/>
        <p:txBody>
          <a:bodyPr/>
          <a:lstStyle/>
          <a:p>
            <a:r>
              <a:rPr lang="en-US" sz="2400" dirty="0"/>
              <a:t>WDG interconnection</a:t>
            </a:r>
          </a:p>
        </p:txBody>
      </p:sp>
      <p:sp>
        <p:nvSpPr>
          <p:cNvPr id="4" name="Text Placeholder 2">
            <a:extLst>
              <a:ext uri="{FF2B5EF4-FFF2-40B4-BE49-F238E27FC236}">
                <a16:creationId xmlns:a16="http://schemas.microsoft.com/office/drawing/2014/main" id="{9FC07EEB-4BA8-4EBF-90E6-78D423FACB28}"/>
              </a:ext>
            </a:extLst>
          </p:cNvPr>
          <p:cNvSpPr>
            <a:spLocks noGrp="1"/>
          </p:cNvSpPr>
          <p:nvPr>
            <p:ph type="body" idx="1"/>
          </p:nvPr>
        </p:nvSpPr>
        <p:spPr>
          <a:xfrm>
            <a:off x="0" y="762000"/>
            <a:ext cx="9115647" cy="5638800"/>
          </a:xfrm>
        </p:spPr>
        <p:txBody>
          <a:bodyPr/>
          <a:lstStyle/>
          <a:p>
            <a:pPr indent="-342900">
              <a:spcBef>
                <a:spcPts val="600"/>
              </a:spcBef>
              <a:buFont typeface="Arial" panose="020B0604020202020204" pitchFamily="34" charset="0"/>
              <a:buChar char="•"/>
            </a:pPr>
            <a:r>
              <a:rPr lang="en-US" sz="1800" dirty="0">
                <a:solidFill>
                  <a:schemeClr val="tx1"/>
                </a:solidFill>
                <a:hlinkClick r:id="rId2"/>
              </a:rPr>
              <a:t>Wholesale distributed generation</a:t>
            </a:r>
            <a:r>
              <a:rPr lang="en-US" sz="1800" dirty="0">
                <a:solidFill>
                  <a:schemeClr val="tx1"/>
                </a:solidFill>
              </a:rPr>
              <a:t> (WDG): projects on the utility side of the meter rather than behind the customer’s meter — often commercial-scale solar </a:t>
            </a:r>
          </a:p>
          <a:p>
            <a:pPr indent="-342900">
              <a:spcBef>
                <a:spcPts val="600"/>
              </a:spcBef>
              <a:buFont typeface="Arial" panose="020B0604020202020204" pitchFamily="34" charset="0"/>
              <a:buChar char="•"/>
            </a:pPr>
            <a:r>
              <a:rPr lang="en-US" sz="1800" dirty="0">
                <a:solidFill>
                  <a:schemeClr val="tx1"/>
                </a:solidFill>
              </a:rPr>
              <a:t>The interconnection process for WDG is broken in California</a:t>
            </a:r>
          </a:p>
          <a:p>
            <a:pPr lvl="1" indent="-342900">
              <a:spcBef>
                <a:spcPts val="600"/>
              </a:spcBef>
              <a:buFont typeface="Arial" panose="020B0604020202020204" pitchFamily="34" charset="0"/>
              <a:buChar char="•"/>
            </a:pPr>
            <a:r>
              <a:rPr lang="en-US" sz="1600" dirty="0">
                <a:solidFill>
                  <a:schemeClr val="tx1"/>
                </a:solidFill>
              </a:rPr>
              <a:t>It can take years to interconnect these projects to the grid</a:t>
            </a:r>
          </a:p>
          <a:p>
            <a:pPr lvl="1" indent="-342900">
              <a:spcBef>
                <a:spcPts val="600"/>
              </a:spcBef>
              <a:buFont typeface="Arial" panose="020B0604020202020204" pitchFamily="34" charset="0"/>
              <a:buChar char="•"/>
            </a:pPr>
            <a:r>
              <a:rPr lang="en-US" sz="1600" dirty="0">
                <a:solidFill>
                  <a:schemeClr val="tx1"/>
                </a:solidFill>
              </a:rPr>
              <a:t>The process can be arduous and expensive </a:t>
            </a:r>
          </a:p>
          <a:p>
            <a:pPr indent="-342900">
              <a:spcBef>
                <a:spcPts val="600"/>
              </a:spcBef>
              <a:buFont typeface="Arial" panose="020B0604020202020204" pitchFamily="34" charset="0"/>
              <a:buChar char="•"/>
            </a:pPr>
            <a:r>
              <a:rPr lang="en-US" sz="1800" dirty="0">
                <a:solidFill>
                  <a:schemeClr val="tx1"/>
                </a:solidFill>
              </a:rPr>
              <a:t>The Clean Coalition has designed a </a:t>
            </a:r>
            <a:r>
              <a:rPr lang="en-US" sz="1800" dirty="0">
                <a:solidFill>
                  <a:schemeClr val="tx1"/>
                </a:solidFill>
                <a:hlinkClick r:id="rId3"/>
              </a:rPr>
              <a:t>WDG Interconnection Pilot</a:t>
            </a:r>
            <a:r>
              <a:rPr lang="en-US" sz="1800" dirty="0">
                <a:solidFill>
                  <a:schemeClr val="tx1"/>
                </a:solidFill>
              </a:rPr>
              <a:t> with these aims:</a:t>
            </a:r>
          </a:p>
          <a:p>
            <a:pPr lvl="1" indent="-342900">
              <a:spcBef>
                <a:spcPts val="600"/>
              </a:spcBef>
              <a:buFont typeface="Arial" panose="020B0604020202020204" pitchFamily="34" charset="0"/>
              <a:buChar char="•"/>
            </a:pPr>
            <a:r>
              <a:rPr lang="en-US" sz="1600" dirty="0">
                <a:solidFill>
                  <a:schemeClr val="tx1"/>
                </a:solidFill>
              </a:rPr>
              <a:t>Make the WDG interconnection processes efficient and cost-effective while maintaining a safe and reliable electric grid </a:t>
            </a:r>
          </a:p>
          <a:p>
            <a:pPr lvl="1" indent="-342900">
              <a:spcBef>
                <a:spcPts val="600"/>
              </a:spcBef>
              <a:buFont typeface="Arial" panose="020B0604020202020204" pitchFamily="34" charset="0"/>
              <a:buChar char="•"/>
            </a:pPr>
            <a:r>
              <a:rPr lang="en-US" sz="1600" b="1" dirty="0">
                <a:solidFill>
                  <a:schemeClr val="tx1"/>
                </a:solidFill>
              </a:rPr>
              <a:t>Give WDG the same advantageous streamlined treatment as net energy metered (NEM) projects, making it equally fast and predictable</a:t>
            </a:r>
            <a:r>
              <a:rPr lang="en-US" sz="1600" dirty="0">
                <a:solidFill>
                  <a:schemeClr val="tx1"/>
                </a:solidFill>
              </a:rPr>
              <a:t>. Currently, WDG interconnections are significantly more risky, costly, time-consuming, and expensive.</a:t>
            </a:r>
          </a:p>
          <a:p>
            <a:pPr marL="347472" indent="-347472">
              <a:spcBef>
                <a:spcPts val="600"/>
              </a:spcBef>
              <a:buFont typeface="Arial" panose="020B0604020202020204" pitchFamily="34" charset="0"/>
              <a:buChar char="•"/>
            </a:pPr>
            <a:endParaRPr lang="en-US" sz="1600" dirty="0">
              <a:solidFill>
                <a:schemeClr val="tx1"/>
              </a:solidFill>
            </a:endParaRPr>
          </a:p>
          <a:p>
            <a:pPr indent="-342900">
              <a:spcBef>
                <a:spcPts val="600"/>
              </a:spcBef>
              <a:buFont typeface="Arial" panose="020B0604020202020204" pitchFamily="34" charset="0"/>
              <a:buChar char="•"/>
            </a:pPr>
            <a:endParaRPr lang="en-US" sz="1800" dirty="0">
              <a:solidFill>
                <a:schemeClr val="tx1"/>
              </a:solidFill>
            </a:endParaRPr>
          </a:p>
          <a:p>
            <a:pPr indent="-342900">
              <a:spcBef>
                <a:spcPts val="420"/>
              </a:spcBef>
              <a:buFont typeface="Arial" panose="020B0604020202020204" pitchFamily="34" charset="0"/>
              <a:buChar char="•"/>
            </a:pPr>
            <a:endParaRPr lang="en-US" sz="2000" dirty="0">
              <a:solidFill>
                <a:srgbClr val="091129"/>
              </a:solidFill>
            </a:endParaRPr>
          </a:p>
          <a:p>
            <a:pPr indent="-342900">
              <a:spcBef>
                <a:spcPts val="420"/>
              </a:spcBef>
              <a:buFont typeface="Arial" panose="020B0604020202020204" pitchFamily="34" charset="0"/>
              <a:buChar char="•"/>
            </a:pPr>
            <a:endParaRPr lang="en-US" sz="2000" dirty="0">
              <a:solidFill>
                <a:srgbClr val="091129"/>
              </a:solidFill>
            </a:endParaRPr>
          </a:p>
        </p:txBody>
      </p:sp>
      <p:pic>
        <p:nvPicPr>
          <p:cNvPr id="5" name="Picture 4">
            <a:extLst>
              <a:ext uri="{FF2B5EF4-FFF2-40B4-BE49-F238E27FC236}">
                <a16:creationId xmlns:a16="http://schemas.microsoft.com/office/drawing/2014/main" id="{673B5C0B-54D1-4FEA-AC3F-0725C98A6EF6}"/>
              </a:ext>
            </a:extLst>
          </p:cNvPr>
          <p:cNvPicPr>
            <a:picLocks noChangeAspect="1"/>
          </p:cNvPicPr>
          <p:nvPr/>
        </p:nvPicPr>
        <p:blipFill>
          <a:blip r:embed="rId4"/>
          <a:stretch>
            <a:fillRect/>
          </a:stretch>
        </p:blipFill>
        <p:spPr>
          <a:xfrm>
            <a:off x="1395523" y="4248680"/>
            <a:ext cx="6324599" cy="2152120"/>
          </a:xfrm>
          <a:prstGeom prst="rect">
            <a:avLst/>
          </a:prstGeom>
        </p:spPr>
      </p:pic>
    </p:spTree>
    <p:extLst>
      <p:ext uri="{BB962C8B-B14F-4D97-AF65-F5344CB8AC3E}">
        <p14:creationId xmlns:p14="http://schemas.microsoft.com/office/powerpoint/2010/main" val="2504298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6ED68-EE66-4353-9E9E-02B42FDC8498}"/>
              </a:ext>
            </a:extLst>
          </p:cNvPr>
          <p:cNvSpPr>
            <a:spLocks noGrp="1"/>
          </p:cNvSpPr>
          <p:nvPr>
            <p:ph type="title"/>
          </p:nvPr>
        </p:nvSpPr>
        <p:spPr/>
        <p:txBody>
          <a:bodyPr/>
          <a:lstStyle/>
          <a:p>
            <a:r>
              <a:rPr lang="en-US" sz="2400" dirty="0">
                <a:solidFill>
                  <a:schemeClr val="bg1"/>
                </a:solidFill>
                <a:latin typeface="Arial" panose="020B0604020202020204" pitchFamily="34" charset="0"/>
                <a:cs typeface="Arial" panose="020B0604020202020204" pitchFamily="34" charset="0"/>
              </a:rPr>
              <a:t>The real cost of clean local energy</a:t>
            </a:r>
            <a:endParaRPr lang="en-US" sz="2400" dirty="0"/>
          </a:p>
        </p:txBody>
      </p:sp>
      <p:pic>
        <p:nvPicPr>
          <p:cNvPr id="4" name="Picture 3">
            <a:extLst>
              <a:ext uri="{FF2B5EF4-FFF2-40B4-BE49-F238E27FC236}">
                <a16:creationId xmlns:a16="http://schemas.microsoft.com/office/drawing/2014/main" id="{7C5F06D3-B787-C14B-95F8-7200431375CC}"/>
              </a:ext>
            </a:extLst>
          </p:cNvPr>
          <p:cNvPicPr>
            <a:picLocks noChangeAspect="1"/>
          </p:cNvPicPr>
          <p:nvPr/>
        </p:nvPicPr>
        <p:blipFill>
          <a:blip r:embed="rId3"/>
          <a:stretch>
            <a:fillRect/>
          </a:stretch>
        </p:blipFill>
        <p:spPr>
          <a:xfrm>
            <a:off x="0" y="917089"/>
            <a:ext cx="9144000" cy="3794628"/>
          </a:xfrm>
          <a:prstGeom prst="rect">
            <a:avLst/>
          </a:prstGeom>
        </p:spPr>
      </p:pic>
      <p:sp>
        <p:nvSpPr>
          <p:cNvPr id="5" name="Rectangle 4">
            <a:extLst>
              <a:ext uri="{FF2B5EF4-FFF2-40B4-BE49-F238E27FC236}">
                <a16:creationId xmlns:a16="http://schemas.microsoft.com/office/drawing/2014/main" id="{C1CD10E4-CD51-4E70-A4F0-5A7235814B8E}"/>
              </a:ext>
            </a:extLst>
          </p:cNvPr>
          <p:cNvSpPr/>
          <p:nvPr/>
        </p:nvSpPr>
        <p:spPr>
          <a:xfrm>
            <a:off x="127416" y="4766680"/>
            <a:ext cx="8889167" cy="1600438"/>
          </a:xfrm>
          <a:prstGeom prst="rect">
            <a:avLst/>
          </a:prstGeom>
        </p:spPr>
        <p:txBody>
          <a:bodyPr wrap="square">
            <a:spAutoFit/>
          </a:bodyPr>
          <a:lstStyle/>
          <a:p>
            <a:r>
              <a:rPr lang="en-US" i="1" dirty="0"/>
              <a:t>Existing transmission costs, assessed as TAC and currently averaging 2¢/kWh, should be added to the cost of remote generation that requires use of the transmission grid to get energy from where it is generated to where it is used, which is almost always on the distribution grid where people live and work.  Future transmission investments, currently averaging 2.5¢/kWh in the evenings, can be avoided via dispatchable local generation, and that value should reduce the evaluated cost of local generation. When correctly considering ratepayer impacts of transmission costs, dispatchable local generation provides an average of 4.5¢/kWh of better value to ratepayers than is currently assumed in the majority of instances.</a:t>
            </a:r>
            <a:endParaRPr lang="en-US" dirty="0"/>
          </a:p>
        </p:txBody>
      </p:sp>
    </p:spTree>
    <p:extLst>
      <p:ext uri="{BB962C8B-B14F-4D97-AF65-F5344CB8AC3E}">
        <p14:creationId xmlns:p14="http://schemas.microsoft.com/office/powerpoint/2010/main" val="32328898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F4C37-19FF-49CB-BDB8-2D262C2B35FF}"/>
              </a:ext>
            </a:extLst>
          </p:cNvPr>
          <p:cNvSpPr>
            <a:spLocks noGrp="1"/>
          </p:cNvSpPr>
          <p:nvPr>
            <p:ph type="title"/>
          </p:nvPr>
        </p:nvSpPr>
        <p:spPr/>
        <p:txBody>
          <a:bodyPr/>
          <a:lstStyle/>
          <a:p>
            <a:r>
              <a:rPr lang="en-US" sz="2400" dirty="0"/>
              <a:t>Performance-based regulations</a:t>
            </a:r>
          </a:p>
        </p:txBody>
      </p:sp>
      <p:sp>
        <p:nvSpPr>
          <p:cNvPr id="5" name="Content Placeholder 2">
            <a:extLst>
              <a:ext uri="{FF2B5EF4-FFF2-40B4-BE49-F238E27FC236}">
                <a16:creationId xmlns:a16="http://schemas.microsoft.com/office/drawing/2014/main" id="{EAD8DE06-C1F4-42BF-9620-2C82E1EC0EC3}"/>
              </a:ext>
            </a:extLst>
          </p:cNvPr>
          <p:cNvSpPr txBox="1">
            <a:spLocks/>
          </p:cNvSpPr>
          <p:nvPr/>
        </p:nvSpPr>
        <p:spPr>
          <a:xfrm>
            <a:off x="122839" y="785446"/>
            <a:ext cx="8898315" cy="210984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8612" algn="l" rtl="0">
              <a:lnSpc>
                <a:spcPct val="100000"/>
              </a:lnSpc>
              <a:spcBef>
                <a:spcPts val="315"/>
              </a:spcBef>
              <a:spcAft>
                <a:spcPts val="0"/>
              </a:spcAft>
              <a:buClr>
                <a:schemeClr val="dk1"/>
              </a:buClr>
              <a:buSzPts val="1575"/>
              <a:buFont typeface="Arial"/>
              <a:buChar char="•"/>
              <a:defRPr sz="1575" b="0" i="0" u="none" strike="noStrike" cap="none">
                <a:solidFill>
                  <a:schemeClr val="dk1"/>
                </a:solidFill>
                <a:latin typeface="Arial"/>
                <a:ea typeface="Arial"/>
                <a:cs typeface="Arial"/>
                <a:sym typeface="Arial"/>
              </a:defRPr>
            </a:lvl1pPr>
            <a:lvl2pPr marL="914400" marR="0" lvl="1" indent="-314325" algn="l" rtl="0">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2pPr>
            <a:lvl3pPr marL="1371600" marR="0" lvl="2" indent="-300037" algn="l" rtl="0">
              <a:lnSpc>
                <a:spcPct val="100000"/>
              </a:lnSpc>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3pPr>
            <a:lvl4pPr marL="1828800" marR="0" lvl="3" indent="-292925" algn="l" rtl="0">
              <a:lnSpc>
                <a:spcPct val="100000"/>
              </a:lnSpc>
              <a:spcBef>
                <a:spcPts val="203"/>
              </a:spcBef>
              <a:spcAft>
                <a:spcPts val="0"/>
              </a:spcAft>
              <a:buClr>
                <a:schemeClr val="dk1"/>
              </a:buClr>
              <a:buSzPts val="1013"/>
              <a:buFont typeface="Arial"/>
              <a:buChar char="•"/>
              <a:defRPr sz="1013" b="0" i="0" u="none" strike="noStrike" cap="none">
                <a:solidFill>
                  <a:schemeClr val="dk1"/>
                </a:solidFill>
                <a:latin typeface="Arial"/>
                <a:ea typeface="Arial"/>
                <a:cs typeface="Arial"/>
                <a:sym typeface="Arial"/>
              </a:defRPr>
            </a:lvl4pPr>
            <a:lvl5pPr marL="2286000" marR="0" lvl="4" indent="-292925" algn="l" rtl="0">
              <a:lnSpc>
                <a:spcPct val="100000"/>
              </a:lnSpc>
              <a:spcBef>
                <a:spcPts val="203"/>
              </a:spcBef>
              <a:spcAft>
                <a:spcPts val="0"/>
              </a:spcAft>
              <a:buClr>
                <a:schemeClr val="dk1"/>
              </a:buClr>
              <a:buSzPts val="1013"/>
              <a:buFont typeface="Arial"/>
              <a:buChar char="•"/>
              <a:defRPr sz="1013"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indent="0">
              <a:lnSpc>
                <a:spcPct val="170000"/>
              </a:lnSpc>
              <a:buFont typeface="Arial"/>
              <a:buNone/>
            </a:pPr>
            <a:r>
              <a:rPr lang="en-US" sz="1600" dirty="0">
                <a:solidFill>
                  <a:schemeClr val="tx1"/>
                </a:solidFill>
              </a:rPr>
              <a:t>HPUC Commissioner Potter: “The current regulatory model encourages companies to make large capital investments to earn a return. Our efforts will break that link, so that utilities can earn a return on providing services and programs instead of just capital investments. We must think of a broader set of regulatory mechanisms that allow the utility to move with flexibility and accelerate our path to renewable energy. Regulation is where the rubber hits the road.”</a:t>
            </a:r>
          </a:p>
        </p:txBody>
      </p:sp>
      <p:pic>
        <p:nvPicPr>
          <p:cNvPr id="6" name="Picture 5" descr="A picture containing drawing&#10;&#10;Description automatically generated">
            <a:extLst>
              <a:ext uri="{FF2B5EF4-FFF2-40B4-BE49-F238E27FC236}">
                <a16:creationId xmlns:a16="http://schemas.microsoft.com/office/drawing/2014/main" id="{3A16C4AD-2D84-41AF-A32D-9D8D114F81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0208" y="3177106"/>
            <a:ext cx="5743575" cy="1891213"/>
          </a:xfrm>
          <a:prstGeom prst="rect">
            <a:avLst/>
          </a:prstGeom>
        </p:spPr>
      </p:pic>
      <p:sp>
        <p:nvSpPr>
          <p:cNvPr id="7" name="TextBox 6">
            <a:extLst>
              <a:ext uri="{FF2B5EF4-FFF2-40B4-BE49-F238E27FC236}">
                <a16:creationId xmlns:a16="http://schemas.microsoft.com/office/drawing/2014/main" id="{D5062818-4115-4BBD-9420-578C5A90CDF0}"/>
              </a:ext>
            </a:extLst>
          </p:cNvPr>
          <p:cNvSpPr txBox="1"/>
          <p:nvPr/>
        </p:nvSpPr>
        <p:spPr>
          <a:xfrm>
            <a:off x="1056391" y="5350130"/>
            <a:ext cx="7258051" cy="954107"/>
          </a:xfrm>
          <a:prstGeom prst="rect">
            <a:avLst/>
          </a:prstGeom>
          <a:noFill/>
        </p:spPr>
        <p:txBody>
          <a:bodyPr wrap="square" rtlCol="0">
            <a:spAutoFit/>
          </a:bodyPr>
          <a:lstStyle/>
          <a:p>
            <a:r>
              <a:rPr lang="en-US" dirty="0"/>
              <a:t>Goals Include: Enhance the customer experience, improve utility performance;, and advance societal goals. “This will lead to increased efforts at reducing greenhouse gases, using distributed energy resources and investing in an efficient grid.”</a:t>
            </a:r>
          </a:p>
          <a:p>
            <a:endParaRPr lang="en-US" dirty="0"/>
          </a:p>
        </p:txBody>
      </p:sp>
    </p:spTree>
    <p:extLst>
      <p:ext uri="{BB962C8B-B14F-4D97-AF65-F5344CB8AC3E}">
        <p14:creationId xmlns:p14="http://schemas.microsoft.com/office/powerpoint/2010/main" val="19633763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3428E-37F2-4A1B-AA5E-668464A73A12}"/>
              </a:ext>
            </a:extLst>
          </p:cNvPr>
          <p:cNvSpPr>
            <a:spLocks noGrp="1"/>
          </p:cNvSpPr>
          <p:nvPr>
            <p:ph type="title"/>
          </p:nvPr>
        </p:nvSpPr>
        <p:spPr/>
        <p:txBody>
          <a:bodyPr/>
          <a:lstStyle/>
          <a:p>
            <a:r>
              <a:rPr lang="en-US" sz="2400" dirty="0"/>
              <a:t>Requirements for performance-based metrics (according to the HPUC)</a:t>
            </a:r>
          </a:p>
        </p:txBody>
      </p:sp>
      <p:sp>
        <p:nvSpPr>
          <p:cNvPr id="4" name="Content Placeholder 2">
            <a:extLst>
              <a:ext uri="{FF2B5EF4-FFF2-40B4-BE49-F238E27FC236}">
                <a16:creationId xmlns:a16="http://schemas.microsoft.com/office/drawing/2014/main" id="{994A292C-1ABC-4AC7-BA77-99A1937F808F}"/>
              </a:ext>
            </a:extLst>
          </p:cNvPr>
          <p:cNvSpPr txBox="1">
            <a:spLocks/>
          </p:cNvSpPr>
          <p:nvPr/>
        </p:nvSpPr>
        <p:spPr>
          <a:xfrm>
            <a:off x="650450" y="865546"/>
            <a:ext cx="9863579" cy="7620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28612" algn="l" rtl="0">
              <a:lnSpc>
                <a:spcPct val="100000"/>
              </a:lnSpc>
              <a:spcBef>
                <a:spcPts val="315"/>
              </a:spcBef>
              <a:spcAft>
                <a:spcPts val="0"/>
              </a:spcAft>
              <a:buClr>
                <a:schemeClr val="dk1"/>
              </a:buClr>
              <a:buSzPts val="1575"/>
              <a:buFont typeface="Arial"/>
              <a:buChar char="•"/>
              <a:defRPr sz="1575" b="0" i="0" u="none" strike="noStrike" cap="none">
                <a:solidFill>
                  <a:schemeClr val="dk1"/>
                </a:solidFill>
                <a:latin typeface="Arial"/>
                <a:ea typeface="Arial"/>
                <a:cs typeface="Arial"/>
                <a:sym typeface="Arial"/>
              </a:defRPr>
            </a:lvl1pPr>
            <a:lvl2pPr marL="914400" marR="0" lvl="1" indent="-314325" algn="l" rtl="0">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2pPr>
            <a:lvl3pPr marL="1371600" marR="0" lvl="2" indent="-300037" algn="l" rtl="0">
              <a:lnSpc>
                <a:spcPct val="100000"/>
              </a:lnSpc>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3pPr>
            <a:lvl4pPr marL="1828800" marR="0" lvl="3" indent="-292925" algn="l" rtl="0">
              <a:lnSpc>
                <a:spcPct val="100000"/>
              </a:lnSpc>
              <a:spcBef>
                <a:spcPts val="203"/>
              </a:spcBef>
              <a:spcAft>
                <a:spcPts val="0"/>
              </a:spcAft>
              <a:buClr>
                <a:schemeClr val="dk1"/>
              </a:buClr>
              <a:buSzPts val="1013"/>
              <a:buFont typeface="Arial"/>
              <a:buChar char="•"/>
              <a:defRPr sz="1013" b="0" i="0" u="none" strike="noStrike" cap="none">
                <a:solidFill>
                  <a:schemeClr val="dk1"/>
                </a:solidFill>
                <a:latin typeface="Arial"/>
                <a:ea typeface="Arial"/>
                <a:cs typeface="Arial"/>
                <a:sym typeface="Arial"/>
              </a:defRPr>
            </a:lvl4pPr>
            <a:lvl5pPr marL="2286000" marR="0" lvl="4" indent="-292925" algn="l" rtl="0">
              <a:lnSpc>
                <a:spcPct val="100000"/>
              </a:lnSpc>
              <a:spcBef>
                <a:spcPts val="203"/>
              </a:spcBef>
              <a:spcAft>
                <a:spcPts val="0"/>
              </a:spcAft>
              <a:buClr>
                <a:schemeClr val="dk1"/>
              </a:buClr>
              <a:buSzPts val="1013"/>
              <a:buFont typeface="Arial"/>
              <a:buChar char="•"/>
              <a:defRPr sz="1013"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471488" indent="-342900">
              <a:buAutoNum type="arabicPeriod"/>
            </a:pPr>
            <a:r>
              <a:rPr lang="en-US" dirty="0">
                <a:solidFill>
                  <a:schemeClr val="tx1"/>
                </a:solidFill>
              </a:rPr>
              <a:t>A multi-year rate plan with pre-determined formulas for revenue adjustments.</a:t>
            </a:r>
          </a:p>
          <a:p>
            <a:pPr marL="471488" indent="-342900">
              <a:buAutoNum type="arabicPeriod"/>
            </a:pPr>
            <a:r>
              <a:rPr lang="en-US" dirty="0">
                <a:solidFill>
                  <a:schemeClr val="tx1"/>
                </a:solidFill>
              </a:rPr>
              <a:t>Performance mechanisms that increase or reduce revenue-based on metrics.</a:t>
            </a:r>
          </a:p>
          <a:p>
            <a:endParaRPr lang="en-US" dirty="0">
              <a:solidFill>
                <a:schemeClr val="tx1"/>
              </a:solidFill>
            </a:endParaRPr>
          </a:p>
        </p:txBody>
      </p:sp>
      <p:pic>
        <p:nvPicPr>
          <p:cNvPr id="5" name="Picture 4" descr="A screenshot of a cell phone&#10;&#10;Description automatically generated">
            <a:extLst>
              <a:ext uri="{FF2B5EF4-FFF2-40B4-BE49-F238E27FC236}">
                <a16:creationId xmlns:a16="http://schemas.microsoft.com/office/drawing/2014/main" id="{D2D96B80-4973-401F-A37E-A8C846EDC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27546"/>
            <a:ext cx="4572000" cy="4752975"/>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1F477086-5200-465E-B3D1-29C9FC1AD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627546"/>
            <a:ext cx="4572001" cy="4752975"/>
          </a:xfrm>
          <a:prstGeom prst="rect">
            <a:avLst/>
          </a:prstGeom>
        </p:spPr>
      </p:pic>
    </p:spTree>
    <p:extLst>
      <p:ext uri="{BB962C8B-B14F-4D97-AF65-F5344CB8AC3E}">
        <p14:creationId xmlns:p14="http://schemas.microsoft.com/office/powerpoint/2010/main" val="3663939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64D16-9A5F-4573-A53A-F439AAFE6E4D}"/>
              </a:ext>
            </a:extLst>
          </p:cNvPr>
          <p:cNvSpPr>
            <a:spLocks noGrp="1"/>
          </p:cNvSpPr>
          <p:nvPr>
            <p:ph type="title"/>
          </p:nvPr>
        </p:nvSpPr>
        <p:spPr/>
        <p:txBody>
          <a:bodyPr/>
          <a:lstStyle/>
          <a:p>
            <a:r>
              <a:rPr lang="en-US" sz="2400" dirty="0"/>
              <a:t>Questions?</a:t>
            </a:r>
          </a:p>
        </p:txBody>
      </p:sp>
      <p:sp>
        <p:nvSpPr>
          <p:cNvPr id="3" name="Text Placeholder 2">
            <a:extLst>
              <a:ext uri="{FF2B5EF4-FFF2-40B4-BE49-F238E27FC236}">
                <a16:creationId xmlns:a16="http://schemas.microsoft.com/office/drawing/2014/main" id="{D6178716-8E95-46A4-BD9D-4664665C01A5}"/>
              </a:ext>
            </a:extLst>
          </p:cNvPr>
          <p:cNvSpPr>
            <a:spLocks noGrp="1"/>
          </p:cNvSpPr>
          <p:nvPr>
            <p:ph type="body" idx="1"/>
          </p:nvPr>
        </p:nvSpPr>
        <p:spPr/>
        <p:txBody>
          <a:bodyPr/>
          <a:lstStyle/>
          <a:p>
            <a:pPr marL="128588" indent="0">
              <a:buNone/>
            </a:pPr>
            <a:endParaRPr lang="en-US" dirty="0"/>
          </a:p>
          <a:p>
            <a:pPr marL="128588" indent="0">
              <a:buNone/>
            </a:pPr>
            <a:endParaRPr lang="en-US" dirty="0"/>
          </a:p>
          <a:p>
            <a:pPr marL="128588" indent="0" algn="ctr">
              <a:buNone/>
            </a:pPr>
            <a:endParaRPr lang="en-US" sz="2400" dirty="0"/>
          </a:p>
        </p:txBody>
      </p:sp>
    </p:spTree>
    <p:extLst>
      <p:ext uri="{BB962C8B-B14F-4D97-AF65-F5344CB8AC3E}">
        <p14:creationId xmlns:p14="http://schemas.microsoft.com/office/powerpoint/2010/main" val="3520702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1350"/>
              <a:buFont typeface="Arial"/>
              <a:buNone/>
            </a:pPr>
            <a:r>
              <a:rPr lang="en-US" sz="2400" dirty="0"/>
              <a:t>Presenters</a:t>
            </a:r>
            <a:endParaRPr sz="2400" dirty="0"/>
          </a:p>
        </p:txBody>
      </p:sp>
      <p:sp>
        <p:nvSpPr>
          <p:cNvPr id="123" name="Google Shape;123;p17"/>
          <p:cNvSpPr txBox="1"/>
          <p:nvPr/>
        </p:nvSpPr>
        <p:spPr>
          <a:xfrm>
            <a:off x="3657600" y="1289953"/>
            <a:ext cx="5388430" cy="48981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1" i="0" u="none" strike="noStrike" cap="none" dirty="0">
                <a:solidFill>
                  <a:srgbClr val="000000"/>
                </a:solidFill>
                <a:latin typeface="Arial"/>
                <a:ea typeface="Arial"/>
                <a:cs typeface="Arial"/>
                <a:sym typeface="Arial"/>
              </a:rPr>
              <a:t>Ben Schwartz</a:t>
            </a:r>
            <a:endParaRPr dirty="0"/>
          </a:p>
          <a:p>
            <a:pPr marL="0" marR="0" lvl="0" indent="0" algn="l" rtl="0">
              <a:lnSpc>
                <a:spcPct val="100000"/>
              </a:lnSpc>
              <a:spcBef>
                <a:spcPts val="0"/>
              </a:spcBef>
              <a:spcAft>
                <a:spcPts val="0"/>
              </a:spcAft>
              <a:buNone/>
            </a:pPr>
            <a:r>
              <a:rPr lang="en-US" sz="1600" b="0" i="0" u="none" strike="noStrike" cap="none" dirty="0">
                <a:solidFill>
                  <a:srgbClr val="000000"/>
                </a:solidFill>
                <a:latin typeface="Arial"/>
                <a:ea typeface="Arial"/>
                <a:cs typeface="Arial"/>
                <a:sym typeface="Arial"/>
              </a:rPr>
              <a:t>Policy Associate</a:t>
            </a:r>
            <a:endParaRPr dirty="0"/>
          </a:p>
          <a:p>
            <a:pPr marL="0" marR="0" lvl="0" indent="0" algn="l" rtl="0">
              <a:lnSpc>
                <a:spcPct val="100000"/>
              </a:lnSpc>
              <a:spcBef>
                <a:spcPts val="0"/>
              </a:spcBef>
              <a:spcAft>
                <a:spcPts val="0"/>
              </a:spcAft>
              <a:buNone/>
            </a:pPr>
            <a:r>
              <a:rPr lang="en-US" sz="1600" b="0" i="0" u="none" strike="noStrike" cap="none" dirty="0">
                <a:solidFill>
                  <a:srgbClr val="000000"/>
                </a:solidFill>
                <a:latin typeface="Arial"/>
                <a:ea typeface="Arial"/>
                <a:cs typeface="Arial"/>
                <a:sym typeface="Arial"/>
              </a:rPr>
              <a:t>Clean Coalition</a:t>
            </a:r>
            <a:endParaRPr dirty="0"/>
          </a:p>
          <a:p>
            <a:pPr marL="0" marR="0" lvl="0" indent="0" algn="l"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dirty="0">
                <a:solidFill>
                  <a:srgbClr val="000000"/>
                </a:solidFill>
                <a:latin typeface="Arial"/>
                <a:ea typeface="Arial"/>
                <a:cs typeface="Arial"/>
                <a:sym typeface="Arial"/>
              </a:rPr>
              <a:t>Ben focuses primarily on representing the Clean Coalition in proceedings at the California Public Utilities Commission on microgrids and net energy metering. Ben is a fourth-year student at UCSB and uses his background in Environmental Studies and History of Public Policy to inform the diverse local, state, and national policy work he does at the Clean Coalition. In addition to working with the Clean Coalition, he is passionate about helping humanity solve the three greatest crises that exist today: climate change, water scarcity, and the lack of clean energy. Ben also works with the nonprofit the World Business Academy as producer for the New Business Paradigms podcast and joined the writing staff for the Academy’s Solutions News Radio Show as an assistant producer when the radio show began in January 2019.</a:t>
            </a:r>
            <a:endParaRPr sz="1600" b="0" i="0" u="none" strike="noStrike" cap="none" dirty="0">
              <a:solidFill>
                <a:srgbClr val="000000"/>
              </a:solidFill>
              <a:latin typeface="Arial"/>
              <a:ea typeface="Arial"/>
              <a:cs typeface="Arial"/>
              <a:sym typeface="Arial"/>
            </a:endParaRPr>
          </a:p>
        </p:txBody>
      </p:sp>
      <p:pic>
        <p:nvPicPr>
          <p:cNvPr id="124" name="Google Shape;124;p17"/>
          <p:cNvPicPr preferRelativeResize="0"/>
          <p:nvPr/>
        </p:nvPicPr>
        <p:blipFill rotWithShape="1">
          <a:blip r:embed="rId3">
            <a:alphaModFix/>
          </a:blip>
          <a:srcRect/>
          <a:stretch/>
        </p:blipFill>
        <p:spPr>
          <a:xfrm>
            <a:off x="410936" y="2000250"/>
            <a:ext cx="2857500" cy="28575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73874-214E-4B03-86A6-347EE875B81B}"/>
              </a:ext>
            </a:extLst>
          </p:cNvPr>
          <p:cNvSpPr>
            <a:spLocks noGrp="1"/>
          </p:cNvSpPr>
          <p:nvPr>
            <p:ph type="title"/>
          </p:nvPr>
        </p:nvSpPr>
        <p:spPr/>
        <p:txBody>
          <a:bodyPr/>
          <a:lstStyle/>
          <a:p>
            <a:r>
              <a:rPr lang="en-US" sz="2400" dirty="0"/>
              <a:t>Backup Slides</a:t>
            </a:r>
          </a:p>
        </p:txBody>
      </p:sp>
    </p:spTree>
    <p:extLst>
      <p:ext uri="{BB962C8B-B14F-4D97-AF65-F5344CB8AC3E}">
        <p14:creationId xmlns:p14="http://schemas.microsoft.com/office/powerpoint/2010/main" val="24000715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63F30-A8BA-4834-80DB-893123668F79}"/>
              </a:ext>
            </a:extLst>
          </p:cNvPr>
          <p:cNvSpPr>
            <a:spLocks noGrp="1"/>
          </p:cNvSpPr>
          <p:nvPr>
            <p:ph type="title"/>
          </p:nvPr>
        </p:nvSpPr>
        <p:spPr/>
        <p:txBody>
          <a:bodyPr/>
          <a:lstStyle/>
          <a:p>
            <a:r>
              <a:rPr lang="en-US" sz="2400" dirty="0"/>
              <a:t>Energy Storage in Hawaii</a:t>
            </a:r>
          </a:p>
        </p:txBody>
      </p:sp>
      <p:sp>
        <p:nvSpPr>
          <p:cNvPr id="4" name="Content Placeholder 2">
            <a:extLst>
              <a:ext uri="{FF2B5EF4-FFF2-40B4-BE49-F238E27FC236}">
                <a16:creationId xmlns:a16="http://schemas.microsoft.com/office/drawing/2014/main" id="{9FB3090A-39A7-40B5-96EB-89D00891186A}"/>
              </a:ext>
            </a:extLst>
          </p:cNvPr>
          <p:cNvSpPr txBox="1">
            <a:spLocks/>
          </p:cNvSpPr>
          <p:nvPr/>
        </p:nvSpPr>
        <p:spPr>
          <a:xfrm>
            <a:off x="43994" y="932383"/>
            <a:ext cx="4842234" cy="264037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8612" algn="l" rtl="0">
              <a:lnSpc>
                <a:spcPct val="100000"/>
              </a:lnSpc>
              <a:spcBef>
                <a:spcPts val="315"/>
              </a:spcBef>
              <a:spcAft>
                <a:spcPts val="0"/>
              </a:spcAft>
              <a:buClr>
                <a:schemeClr val="dk1"/>
              </a:buClr>
              <a:buSzPts val="1575"/>
              <a:buFont typeface="Arial"/>
              <a:buChar char="•"/>
              <a:defRPr sz="1575" b="0" i="0" u="none" strike="noStrike" cap="none">
                <a:solidFill>
                  <a:schemeClr val="dk1"/>
                </a:solidFill>
                <a:latin typeface="Arial"/>
                <a:ea typeface="Arial"/>
                <a:cs typeface="Arial"/>
                <a:sym typeface="Arial"/>
              </a:defRPr>
            </a:lvl1pPr>
            <a:lvl2pPr marL="914400" marR="0" lvl="1" indent="-314325" algn="l" rtl="0">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2pPr>
            <a:lvl3pPr marL="1371600" marR="0" lvl="2" indent="-300037" algn="l" rtl="0">
              <a:lnSpc>
                <a:spcPct val="100000"/>
              </a:lnSpc>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3pPr>
            <a:lvl4pPr marL="1828800" marR="0" lvl="3" indent="-292925" algn="l" rtl="0">
              <a:lnSpc>
                <a:spcPct val="100000"/>
              </a:lnSpc>
              <a:spcBef>
                <a:spcPts val="203"/>
              </a:spcBef>
              <a:spcAft>
                <a:spcPts val="0"/>
              </a:spcAft>
              <a:buClr>
                <a:schemeClr val="dk1"/>
              </a:buClr>
              <a:buSzPts val="1013"/>
              <a:buFont typeface="Arial"/>
              <a:buChar char="•"/>
              <a:defRPr sz="1013" b="0" i="0" u="none" strike="noStrike" cap="none">
                <a:solidFill>
                  <a:schemeClr val="dk1"/>
                </a:solidFill>
                <a:latin typeface="Arial"/>
                <a:ea typeface="Arial"/>
                <a:cs typeface="Arial"/>
                <a:sym typeface="Arial"/>
              </a:defRPr>
            </a:lvl4pPr>
            <a:lvl5pPr marL="2286000" marR="0" lvl="4" indent="-292925" algn="l" rtl="0">
              <a:lnSpc>
                <a:spcPct val="100000"/>
              </a:lnSpc>
              <a:spcBef>
                <a:spcPts val="203"/>
              </a:spcBef>
              <a:spcAft>
                <a:spcPts val="0"/>
              </a:spcAft>
              <a:buClr>
                <a:schemeClr val="dk1"/>
              </a:buClr>
              <a:buSzPts val="1013"/>
              <a:buFont typeface="Arial"/>
              <a:buChar char="•"/>
              <a:defRPr sz="1013"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indent="0">
              <a:buFont typeface="Arial"/>
              <a:buNone/>
            </a:pPr>
            <a:r>
              <a:rPr lang="en-US" sz="1800" dirty="0">
                <a:solidFill>
                  <a:schemeClr val="tx1"/>
                </a:solidFill>
              </a:rPr>
              <a:t>HECO issued an RFP in August, 2019, calling for 900 MW of distributed generation paired with energy storage, including:</a:t>
            </a:r>
          </a:p>
          <a:p>
            <a:pPr>
              <a:buFont typeface="Arial" panose="020B0604020202020204" pitchFamily="34" charset="0"/>
              <a:buChar char="•"/>
            </a:pPr>
            <a:r>
              <a:rPr lang="en-US" sz="1600" dirty="0">
                <a:solidFill>
                  <a:schemeClr val="tx1"/>
                </a:solidFill>
              </a:rPr>
              <a:t>Energy storage capable of discharging 9 MW for 4 hours </a:t>
            </a:r>
            <a:br>
              <a:rPr lang="en-US" sz="1600" dirty="0">
                <a:solidFill>
                  <a:schemeClr val="tx1"/>
                </a:solidFill>
              </a:rPr>
            </a:br>
            <a:r>
              <a:rPr lang="en-US" sz="1600" dirty="0">
                <a:solidFill>
                  <a:schemeClr val="tx1"/>
                </a:solidFill>
              </a:rPr>
              <a:t>- or -</a:t>
            </a:r>
          </a:p>
          <a:p>
            <a:pPr>
              <a:buFont typeface="Arial" panose="020B0604020202020204" pitchFamily="34" charset="0"/>
              <a:buChar char="•"/>
            </a:pPr>
            <a:r>
              <a:rPr lang="en-US" sz="1600" dirty="0">
                <a:solidFill>
                  <a:schemeClr val="tx1"/>
                </a:solidFill>
              </a:rPr>
              <a:t>Contingency storage that qualifies for frequency response if the battery is capable of discharging 5 MW for half an hour.</a:t>
            </a:r>
          </a:p>
          <a:p>
            <a:pPr>
              <a:buFont typeface="Arial" panose="020B0604020202020204" pitchFamily="34" charset="0"/>
              <a:buChar char="•"/>
            </a:pPr>
            <a:endParaRPr lang="en-US" sz="1800" dirty="0"/>
          </a:p>
        </p:txBody>
      </p:sp>
      <p:pic>
        <p:nvPicPr>
          <p:cNvPr id="5" name="Graphic 4">
            <a:extLst>
              <a:ext uri="{FF2B5EF4-FFF2-40B4-BE49-F238E27FC236}">
                <a16:creationId xmlns:a16="http://schemas.microsoft.com/office/drawing/2014/main" id="{88ADE23F-4F1E-49FC-A816-3319CED3A2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86227" y="1057214"/>
            <a:ext cx="4213779" cy="2390714"/>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C0310A1B-3603-4220-A9F2-3242E13A57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93" y="3577861"/>
            <a:ext cx="4452594" cy="2912881"/>
          </a:xfrm>
          <a:prstGeom prst="rect">
            <a:avLst/>
          </a:prstGeom>
        </p:spPr>
      </p:pic>
      <p:sp>
        <p:nvSpPr>
          <p:cNvPr id="7" name="TextBox 6">
            <a:extLst>
              <a:ext uri="{FF2B5EF4-FFF2-40B4-BE49-F238E27FC236}">
                <a16:creationId xmlns:a16="http://schemas.microsoft.com/office/drawing/2014/main" id="{392D48E7-2095-483F-9533-5ED6B2F8BE83}"/>
              </a:ext>
            </a:extLst>
          </p:cNvPr>
          <p:cNvSpPr txBox="1"/>
          <p:nvPr/>
        </p:nvSpPr>
        <p:spPr>
          <a:xfrm>
            <a:off x="4647414" y="3684393"/>
            <a:ext cx="4374037" cy="2462213"/>
          </a:xfrm>
          <a:prstGeom prst="rect">
            <a:avLst/>
          </a:prstGeom>
          <a:noFill/>
        </p:spPr>
        <p:txBody>
          <a:bodyPr wrap="square" rtlCol="0">
            <a:spAutoFit/>
          </a:bodyPr>
          <a:lstStyle/>
          <a:p>
            <a:r>
              <a:rPr lang="en-US" dirty="0"/>
              <a:t>Hawaii will need increasing amounts of frequency regulation in the future, given high saturations of residential PV and the multiple coal-fired plants that are being retired in the next few years.</a:t>
            </a:r>
          </a:p>
          <a:p>
            <a:pPr marL="285750" indent="-285750">
              <a:buFont typeface="Arial" panose="020B0604020202020204" pitchFamily="34" charset="0"/>
              <a:buChar char="•"/>
            </a:pPr>
            <a:r>
              <a:rPr lang="en-US" dirty="0"/>
              <a:t>Greater amounts of energy storage would magnify this effect.</a:t>
            </a:r>
          </a:p>
          <a:p>
            <a:pPr marL="285750" indent="-285750">
              <a:buFont typeface="Arial" panose="020B0604020202020204" pitchFamily="34" charset="0"/>
              <a:buChar char="•"/>
            </a:pPr>
            <a:r>
              <a:rPr lang="en-US" dirty="0"/>
              <a:t>California is going to need a huge increase in total energy storage capacity in the near future, for resilience, frequency balancing, and reliability of renewable resources.</a:t>
            </a:r>
          </a:p>
          <a:p>
            <a:endParaRPr lang="en-US" dirty="0"/>
          </a:p>
        </p:txBody>
      </p:sp>
    </p:spTree>
    <p:extLst>
      <p:ext uri="{BB962C8B-B14F-4D97-AF65-F5344CB8AC3E}">
        <p14:creationId xmlns:p14="http://schemas.microsoft.com/office/powerpoint/2010/main" val="1585868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2C83-DCB6-4C6F-BCB4-BA40EC87D43B}"/>
              </a:ext>
            </a:extLst>
          </p:cNvPr>
          <p:cNvSpPr>
            <a:spLocks noGrp="1"/>
          </p:cNvSpPr>
          <p:nvPr>
            <p:ph type="title"/>
          </p:nvPr>
        </p:nvSpPr>
        <p:spPr/>
        <p:txBody>
          <a:bodyPr/>
          <a:lstStyle/>
          <a:p>
            <a:r>
              <a:rPr lang="en-US" sz="2400" dirty="0"/>
              <a:t>Valencia Gardens Energy Storage (VGES) project and merchant energy storage In California</a:t>
            </a:r>
          </a:p>
        </p:txBody>
      </p:sp>
      <p:sp>
        <p:nvSpPr>
          <p:cNvPr id="4" name="Rectangle 3">
            <a:extLst>
              <a:ext uri="{FF2B5EF4-FFF2-40B4-BE49-F238E27FC236}">
                <a16:creationId xmlns:a16="http://schemas.microsoft.com/office/drawing/2014/main" id="{E09A15FB-7038-4DEA-B703-8AA1A9E2FF5E}"/>
              </a:ext>
            </a:extLst>
          </p:cNvPr>
          <p:cNvSpPr/>
          <p:nvPr/>
        </p:nvSpPr>
        <p:spPr>
          <a:xfrm>
            <a:off x="201201" y="4727812"/>
            <a:ext cx="8581292" cy="1669688"/>
          </a:xfrm>
          <a:prstGeom prst="rect">
            <a:avLst/>
          </a:prstGeom>
        </p:spPr>
        <p:txBody>
          <a:bodyPr wrap="square">
            <a:spAutoFit/>
          </a:bodyPr>
          <a:lstStyle/>
          <a:p>
            <a:pPr>
              <a:spcAft>
                <a:spcPts val="300"/>
              </a:spcAft>
            </a:pPr>
            <a:r>
              <a:rPr lang="en-US" sz="1600" dirty="0"/>
              <a:t>VGES goals:</a:t>
            </a:r>
          </a:p>
          <a:p>
            <a:pPr indent="-182880">
              <a:buFont typeface="Arial" panose="020B0604020202020204" pitchFamily="34" charset="0"/>
              <a:buChar char="•"/>
            </a:pPr>
            <a:r>
              <a:rPr lang="en-US" dirty="0"/>
              <a:t>Deploy an energy storage configuration that provides a replicable and cost-effective model for advancing grid operations across the state of California.</a:t>
            </a:r>
          </a:p>
          <a:p>
            <a:pPr indent="-182880">
              <a:buFont typeface="Arial" panose="020B0604020202020204" pitchFamily="34" charset="0"/>
              <a:buChar char="•"/>
            </a:pPr>
            <a:r>
              <a:rPr lang="en-US" dirty="0"/>
              <a:t>Provide support for higher penetrations of distributed solar PV across multiple sites along a feeder.</a:t>
            </a:r>
          </a:p>
          <a:p>
            <a:pPr indent="-182880">
              <a:buFont typeface="Arial" panose="020B0604020202020204" pitchFamily="34" charset="0"/>
              <a:buChar char="•"/>
            </a:pPr>
            <a:r>
              <a:rPr lang="en-US" dirty="0"/>
              <a:t>Reduce system-wide peaks and the need for costly peak generation</a:t>
            </a:r>
          </a:p>
          <a:p>
            <a:pPr indent="-182880">
              <a:buFont typeface="Arial" panose="020B0604020202020204" pitchFamily="34" charset="0"/>
              <a:buChar char="•"/>
            </a:pPr>
            <a:r>
              <a:rPr lang="en-US" dirty="0"/>
              <a:t>Provide ancillary services to distribution and transmission including capacity and quick-response frequency regulation.</a:t>
            </a:r>
          </a:p>
        </p:txBody>
      </p:sp>
      <p:sp>
        <p:nvSpPr>
          <p:cNvPr id="5" name="Rectangle 2">
            <a:extLst>
              <a:ext uri="{FF2B5EF4-FFF2-40B4-BE49-F238E27FC236}">
                <a16:creationId xmlns:a16="http://schemas.microsoft.com/office/drawing/2014/main" id="{292E9D13-60F5-4D9E-9102-D4F9F31569F3}"/>
              </a:ext>
            </a:extLst>
          </p:cNvPr>
          <p:cNvSpPr>
            <a:spLocks noChangeArrowheads="1"/>
          </p:cNvSpPr>
          <p:nvPr/>
        </p:nvSpPr>
        <p:spPr bwMode="auto">
          <a:xfrm>
            <a:off x="4266273" y="1294509"/>
            <a:ext cx="460128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solidFill>
                <a:effectLst/>
                <a:latin typeface="Arial" panose="020B0604020202020204" pitchFamily="34" charset="0"/>
              </a:rPr>
              <a:t>Sited at the Valencia Gardens Apartments (VGA), a 300,000-square-foot low-income and senior housing facility with 260 units in San Francisco’s Mission District. </a:t>
            </a: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solidFill>
                <a:effectLst/>
                <a:latin typeface="Arial" panose="020B0604020202020204" pitchFamily="34" charset="0"/>
              </a:rPr>
              <a:t>Will pair front-of-meter (FOM) energy storage with the existing 580 kW of existing FOM solar at the VGA — one of the largest solar installations in San Francisco — on a circuit with a peak load of 570 kW.  </a:t>
            </a: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solidFill>
                <a:effectLst/>
                <a:latin typeface="Arial" panose="020B0604020202020204" pitchFamily="34" charset="0"/>
              </a:rPr>
              <a:t>Designed to enhance the interconnection hosting capacity of the existing feeder by at least 25% and ensure that far more solar can be sited on that feeder. </a:t>
            </a:r>
          </a:p>
        </p:txBody>
      </p:sp>
      <p:pic>
        <p:nvPicPr>
          <p:cNvPr id="6" name="Picture 5">
            <a:extLst>
              <a:ext uri="{FF2B5EF4-FFF2-40B4-BE49-F238E27FC236}">
                <a16:creationId xmlns:a16="http://schemas.microsoft.com/office/drawing/2014/main" id="{F8904EF2-F79B-4846-8B2E-614A89A23A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1" y="1224405"/>
            <a:ext cx="4085954" cy="33633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BBA15DA-16D5-4F7A-9FBF-5DC04486D2C0}"/>
              </a:ext>
            </a:extLst>
          </p:cNvPr>
          <p:cNvSpPr/>
          <p:nvPr/>
        </p:nvSpPr>
        <p:spPr>
          <a:xfrm>
            <a:off x="201202" y="846638"/>
            <a:ext cx="8816022" cy="338554"/>
          </a:xfrm>
          <a:prstGeom prst="rect">
            <a:avLst/>
          </a:prstGeom>
        </p:spPr>
        <p:txBody>
          <a:bodyPr wrap="square">
            <a:spAutoFit/>
          </a:bodyPr>
          <a:lstStyle/>
          <a:p>
            <a:r>
              <a:rPr lang="en-US" sz="1600" dirty="0">
                <a:solidFill>
                  <a:schemeClr val="tx1"/>
                </a:solidFill>
              </a:rPr>
              <a:t>California officials expect that the state needs 1 gigawatt of new long-duration storage by 2026.</a:t>
            </a:r>
            <a:endParaRPr lang="en-US" sz="1600" dirty="0"/>
          </a:p>
        </p:txBody>
      </p:sp>
    </p:spTree>
    <p:extLst>
      <p:ext uri="{BB962C8B-B14F-4D97-AF65-F5344CB8AC3E}">
        <p14:creationId xmlns:p14="http://schemas.microsoft.com/office/powerpoint/2010/main" val="39852494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6BC50-B385-49B9-ADAB-7DAA56376802}"/>
              </a:ext>
            </a:extLst>
          </p:cNvPr>
          <p:cNvSpPr>
            <a:spLocks noGrp="1"/>
          </p:cNvSpPr>
          <p:nvPr>
            <p:ph type="title"/>
          </p:nvPr>
        </p:nvSpPr>
        <p:spPr/>
        <p:txBody>
          <a:bodyPr/>
          <a:lstStyle/>
          <a:p>
            <a:r>
              <a:rPr lang="en-US" sz="2400" dirty="0"/>
              <a:t>Other plays for local renewables + energy storage</a:t>
            </a:r>
          </a:p>
        </p:txBody>
      </p:sp>
      <p:sp>
        <p:nvSpPr>
          <p:cNvPr id="4" name="Content Placeholder 2">
            <a:extLst>
              <a:ext uri="{FF2B5EF4-FFF2-40B4-BE49-F238E27FC236}">
                <a16:creationId xmlns:a16="http://schemas.microsoft.com/office/drawing/2014/main" id="{DE3FF603-1494-485D-B986-E0A266FAF17D}"/>
              </a:ext>
            </a:extLst>
          </p:cNvPr>
          <p:cNvSpPr txBox="1">
            <a:spLocks/>
          </p:cNvSpPr>
          <p:nvPr/>
        </p:nvSpPr>
        <p:spPr>
          <a:xfrm>
            <a:off x="1" y="924642"/>
            <a:ext cx="4837814" cy="5426599"/>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Tx/>
              <a:buBlip>
                <a:blip r:embed="rId2"/>
              </a:buBlip>
              <a:defRPr sz="3200" kern="1200">
                <a:solidFill>
                  <a:schemeClr val="tx2">
                    <a:lumMod val="65000"/>
                    <a:lumOff val="35000"/>
                  </a:schemeClr>
                </a:solidFill>
                <a:latin typeface="+mn-lt"/>
                <a:ea typeface="+mn-ea"/>
                <a:cs typeface="+mn-cs"/>
              </a:defRPr>
            </a:lvl1pPr>
            <a:lvl2pPr marL="742950" indent="-285750" algn="l" defTabSz="457200" rtl="0" eaLnBrk="1" latinLnBrk="0" hangingPunct="1">
              <a:spcBef>
                <a:spcPct val="20000"/>
              </a:spcBef>
              <a:buFontTx/>
              <a:buBlip>
                <a:blip r:embed="rId2"/>
              </a:buBlip>
              <a:defRPr sz="2800" kern="1200">
                <a:solidFill>
                  <a:schemeClr val="tx2">
                    <a:lumMod val="65000"/>
                    <a:lumOff val="35000"/>
                  </a:schemeClr>
                </a:solidFill>
                <a:latin typeface="+mn-lt"/>
                <a:ea typeface="+mn-ea"/>
                <a:cs typeface="+mn-cs"/>
              </a:defRPr>
            </a:lvl2pPr>
            <a:lvl3pPr marL="1143000" indent="-228600" algn="l" defTabSz="457200" rtl="0" eaLnBrk="1" latinLnBrk="0" hangingPunct="1">
              <a:spcBef>
                <a:spcPct val="20000"/>
              </a:spcBef>
              <a:buFontTx/>
              <a:buBlip>
                <a:blip r:embed="rId2"/>
              </a:buBlip>
              <a:defRPr sz="2400" kern="1200">
                <a:solidFill>
                  <a:schemeClr val="tx2">
                    <a:lumMod val="65000"/>
                    <a:lumOff val="35000"/>
                  </a:schemeClr>
                </a:solidFill>
                <a:latin typeface="+mn-lt"/>
                <a:ea typeface="+mn-ea"/>
                <a:cs typeface="+mn-cs"/>
              </a:defRPr>
            </a:lvl3pPr>
            <a:lvl4pPr marL="1600200" indent="-228600" algn="l" defTabSz="457200" rtl="0" eaLnBrk="1" latinLnBrk="0" hangingPunct="1">
              <a:spcBef>
                <a:spcPct val="20000"/>
              </a:spcBef>
              <a:buFontTx/>
              <a:buBlip>
                <a:blip r:embed="rId2"/>
              </a:buBlip>
              <a:defRPr sz="2000" kern="1200">
                <a:solidFill>
                  <a:schemeClr val="tx2">
                    <a:lumMod val="65000"/>
                    <a:lumOff val="35000"/>
                  </a:schemeClr>
                </a:solidFill>
                <a:latin typeface="+mn-lt"/>
                <a:ea typeface="+mn-ea"/>
                <a:cs typeface="+mn-cs"/>
              </a:defRPr>
            </a:lvl4pPr>
            <a:lvl5pPr marL="2057400" indent="-228600" algn="l" defTabSz="457200" rtl="0" eaLnBrk="1" latinLnBrk="0" hangingPunct="1">
              <a:spcBef>
                <a:spcPct val="20000"/>
              </a:spcBef>
              <a:buFontTx/>
              <a:buBlip>
                <a:blip r:embed="rId2"/>
              </a:buBlip>
              <a:defRPr sz="2000" kern="1200">
                <a:solidFill>
                  <a:schemeClr val="tx2">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2200" dirty="0">
                <a:solidFill>
                  <a:srgbClr val="000000"/>
                </a:solidFill>
              </a:rPr>
              <a:t>Diversify renewables</a:t>
            </a:r>
          </a:p>
          <a:p>
            <a:pPr lvl="1">
              <a:buFont typeface="Arial" panose="020B0604020202020204" pitchFamily="34" charset="0"/>
              <a:buChar char="•"/>
            </a:pPr>
            <a:r>
              <a:rPr lang="en-US" sz="1900" dirty="0">
                <a:solidFill>
                  <a:srgbClr val="000000"/>
                </a:solidFill>
              </a:rPr>
              <a:t>Wind and solar generation profiles are highly complementary</a:t>
            </a:r>
          </a:p>
          <a:p>
            <a:pPr lvl="1">
              <a:buFont typeface="Arial" panose="020B0604020202020204" pitchFamily="34" charset="0"/>
              <a:buChar char="•"/>
            </a:pPr>
            <a:r>
              <a:rPr lang="en-US" sz="1900" dirty="0">
                <a:solidFill>
                  <a:srgbClr val="000000"/>
                </a:solidFill>
              </a:rPr>
              <a:t>One 3 MW wind turbine averages 24 MWh/day</a:t>
            </a:r>
          </a:p>
          <a:p>
            <a:pPr>
              <a:buFont typeface="Arial" panose="020B0604020202020204" pitchFamily="34" charset="0"/>
              <a:buChar char="•"/>
            </a:pPr>
            <a:endParaRPr lang="en-US" sz="1900" dirty="0">
              <a:solidFill>
                <a:srgbClr val="000000"/>
              </a:solidFill>
            </a:endParaRPr>
          </a:p>
          <a:p>
            <a:pPr>
              <a:buFont typeface="Arial" panose="020B0604020202020204" pitchFamily="34" charset="0"/>
              <a:buChar char="•"/>
            </a:pPr>
            <a:r>
              <a:rPr lang="en-US" sz="2200" dirty="0">
                <a:solidFill>
                  <a:srgbClr val="000000"/>
                </a:solidFill>
              </a:rPr>
              <a:t>Diversify geography </a:t>
            </a:r>
          </a:p>
          <a:p>
            <a:pPr lvl="1">
              <a:buFont typeface="Arial" panose="020B0604020202020204" pitchFamily="34" charset="0"/>
              <a:buChar char="•"/>
            </a:pPr>
            <a:r>
              <a:rPr lang="en-US" sz="1900" dirty="0">
                <a:solidFill>
                  <a:srgbClr val="000000"/>
                </a:solidFill>
              </a:rPr>
              <a:t>Demand response (DR) combined with renewables + energy storage = big UPS</a:t>
            </a:r>
          </a:p>
          <a:p>
            <a:pPr lvl="1">
              <a:buFont typeface="Arial" panose="020B0604020202020204" pitchFamily="34" charset="0"/>
              <a:buChar char="•"/>
            </a:pPr>
            <a:r>
              <a:rPr lang="en-US" sz="1900" dirty="0">
                <a:solidFill>
                  <a:srgbClr val="000000"/>
                </a:solidFill>
              </a:rPr>
              <a:t>Fail-over strategies can allow significant reduction in energy usage</a:t>
            </a:r>
          </a:p>
          <a:p>
            <a:pPr>
              <a:buFont typeface="Arial" panose="020B0604020202020204" pitchFamily="34" charset="0"/>
              <a:buChar char="•"/>
            </a:pPr>
            <a:endParaRPr lang="en-US" sz="1900" dirty="0">
              <a:solidFill>
                <a:srgbClr val="000000"/>
              </a:solidFill>
            </a:endParaRPr>
          </a:p>
          <a:p>
            <a:pPr>
              <a:buFont typeface="Arial" panose="020B0604020202020204" pitchFamily="34" charset="0"/>
              <a:buChar char="•"/>
            </a:pPr>
            <a:r>
              <a:rPr lang="en-US" sz="2200" dirty="0">
                <a:solidFill>
                  <a:srgbClr val="000000"/>
                </a:solidFill>
              </a:rPr>
              <a:t>Monetize energy storage in markets like DR and frequency regulation</a:t>
            </a:r>
          </a:p>
          <a:p>
            <a:pPr lvl="1">
              <a:buFont typeface="Arial" panose="020B0604020202020204" pitchFamily="34" charset="0"/>
              <a:buChar char="•"/>
            </a:pPr>
            <a:r>
              <a:rPr lang="en-US" sz="1900" dirty="0">
                <a:solidFill>
                  <a:srgbClr val="000000"/>
                </a:solidFill>
              </a:rPr>
              <a:t>Markets typically cover 35% of energy storage costs while tax credits cover another 30%</a:t>
            </a:r>
          </a:p>
        </p:txBody>
      </p:sp>
      <p:pic>
        <p:nvPicPr>
          <p:cNvPr id="8" name="Picture 7" descr="A close up of a logo&#10;&#10;Description automatically generated">
            <a:extLst>
              <a:ext uri="{FF2B5EF4-FFF2-40B4-BE49-F238E27FC236}">
                <a16:creationId xmlns:a16="http://schemas.microsoft.com/office/drawing/2014/main" id="{E25D3363-9518-4977-9AA7-64FB818E07A4}"/>
              </a:ext>
            </a:extLst>
          </p:cNvPr>
          <p:cNvPicPr>
            <a:picLocks noChangeAspect="1"/>
          </p:cNvPicPr>
          <p:nvPr/>
        </p:nvPicPr>
        <p:blipFill>
          <a:blip r:embed="rId3"/>
          <a:stretch>
            <a:fillRect/>
          </a:stretch>
        </p:blipFill>
        <p:spPr>
          <a:xfrm>
            <a:off x="4837815" y="825970"/>
            <a:ext cx="3665662" cy="5525271"/>
          </a:xfrm>
          <a:prstGeom prst="rect">
            <a:avLst/>
          </a:prstGeom>
        </p:spPr>
      </p:pic>
    </p:spTree>
    <p:extLst>
      <p:ext uri="{BB962C8B-B14F-4D97-AF65-F5344CB8AC3E}">
        <p14:creationId xmlns:p14="http://schemas.microsoft.com/office/powerpoint/2010/main" val="237661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9"/>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1350"/>
              <a:buFont typeface="Arial"/>
              <a:buNone/>
            </a:pPr>
            <a:r>
              <a:rPr lang="en-US" sz="2400" dirty="0"/>
              <a:t>Webinar agenda</a:t>
            </a:r>
            <a:endParaRPr sz="2400" dirty="0"/>
          </a:p>
        </p:txBody>
      </p:sp>
      <p:sp>
        <p:nvSpPr>
          <p:cNvPr id="137" name="Google Shape;137;p19"/>
          <p:cNvSpPr txBox="1">
            <a:spLocks noGrp="1"/>
          </p:cNvSpPr>
          <p:nvPr>
            <p:ph type="body" idx="1"/>
          </p:nvPr>
        </p:nvSpPr>
        <p:spPr>
          <a:xfrm>
            <a:off x="457200" y="1333499"/>
            <a:ext cx="8229600" cy="4241677"/>
          </a:xfrm>
          <a:prstGeom prst="rect">
            <a:avLst/>
          </a:prstGeom>
          <a:noFill/>
          <a:ln>
            <a:noFill/>
          </a:ln>
        </p:spPr>
        <p:txBody>
          <a:bodyPr spcFirstLastPara="1" wrap="square" lIns="91425" tIns="45700" rIns="91425" bIns="45700" anchor="t" anchorCtr="0">
            <a:noAutofit/>
          </a:bodyPr>
          <a:lstStyle/>
          <a:p>
            <a:pPr marL="514350" lvl="0" indent="-514350" algn="l" rtl="0">
              <a:lnSpc>
                <a:spcPct val="150000"/>
              </a:lnSpc>
              <a:spcBef>
                <a:spcPts val="315"/>
              </a:spcBef>
              <a:spcAft>
                <a:spcPts val="0"/>
              </a:spcAft>
              <a:buSzPts val="1575"/>
              <a:buFont typeface="Arial"/>
              <a:buAutoNum type="arabicPeriod"/>
            </a:pPr>
            <a:r>
              <a:rPr lang="en-US" sz="2000" dirty="0">
                <a:solidFill>
                  <a:schemeClr val="dk1"/>
                </a:solidFill>
                <a:latin typeface="Arial"/>
                <a:ea typeface="Arial"/>
                <a:cs typeface="Arial"/>
                <a:sym typeface="Arial"/>
              </a:rPr>
              <a:t>Clean Coalition’s mission and the Goleta Load Pocket Community Microgrid (GLPCM)</a:t>
            </a:r>
            <a:endParaRPr dirty="0"/>
          </a:p>
          <a:p>
            <a:pPr marL="514350" lvl="0" indent="-514350" algn="l" rtl="0">
              <a:lnSpc>
                <a:spcPct val="150000"/>
              </a:lnSpc>
              <a:spcBef>
                <a:spcPts val="315"/>
              </a:spcBef>
              <a:spcAft>
                <a:spcPts val="0"/>
              </a:spcAft>
              <a:buSzPts val="1575"/>
              <a:buFont typeface="Arial"/>
              <a:buAutoNum type="arabicPeriod"/>
            </a:pPr>
            <a:r>
              <a:rPr lang="en-US" sz="2000" dirty="0">
                <a:solidFill>
                  <a:schemeClr val="dk1"/>
                </a:solidFill>
                <a:latin typeface="Arial"/>
                <a:ea typeface="Arial"/>
                <a:cs typeface="Arial"/>
                <a:sym typeface="Arial"/>
              </a:rPr>
              <a:t>Overview of Planet Ark Power and eleXsys</a:t>
            </a:r>
            <a:r>
              <a:rPr lang="en-US" sz="2000" baseline="30000" dirty="0">
                <a:solidFill>
                  <a:schemeClr val="dk1"/>
                </a:solidFill>
                <a:latin typeface="Arial"/>
                <a:ea typeface="Arial"/>
                <a:cs typeface="Arial"/>
                <a:sym typeface="Arial"/>
              </a:rPr>
              <a:t>®</a:t>
            </a:r>
            <a:endParaRPr dirty="0"/>
          </a:p>
          <a:p>
            <a:pPr marL="514350" lvl="0" indent="-514350" algn="l" rtl="0">
              <a:lnSpc>
                <a:spcPct val="150000"/>
              </a:lnSpc>
              <a:spcBef>
                <a:spcPts val="315"/>
              </a:spcBef>
              <a:spcAft>
                <a:spcPts val="0"/>
              </a:spcAft>
              <a:buSzPts val="1575"/>
              <a:buFont typeface="Arial"/>
              <a:buAutoNum type="arabicPeriod"/>
            </a:pPr>
            <a:r>
              <a:rPr lang="en-US" sz="2000" dirty="0">
                <a:solidFill>
                  <a:schemeClr val="dk1"/>
                </a:solidFill>
                <a:latin typeface="Arial"/>
                <a:ea typeface="Arial"/>
                <a:cs typeface="Arial"/>
                <a:sym typeface="Arial"/>
              </a:rPr>
              <a:t>Australia: Lessons from the leader in rooftop solar</a:t>
            </a:r>
            <a:endParaRPr dirty="0"/>
          </a:p>
          <a:p>
            <a:pPr marL="514350" lvl="0" indent="-514350" algn="l" rtl="0">
              <a:lnSpc>
                <a:spcPct val="150000"/>
              </a:lnSpc>
              <a:spcBef>
                <a:spcPts val="315"/>
              </a:spcBef>
              <a:spcAft>
                <a:spcPts val="0"/>
              </a:spcAft>
              <a:buSzPts val="1575"/>
              <a:buFont typeface="Arial"/>
              <a:buAutoNum type="arabicPeriod"/>
            </a:pPr>
            <a:r>
              <a:rPr lang="en-US" sz="2000" dirty="0">
                <a:solidFill>
                  <a:schemeClr val="dk1"/>
                </a:solidFill>
                <a:latin typeface="Arial"/>
                <a:ea typeface="Arial"/>
                <a:cs typeface="Arial"/>
                <a:sym typeface="Arial"/>
              </a:rPr>
              <a:t>Hawaii: Policy evolution required to accommodate high saturations of rooftop solar+storage</a:t>
            </a:r>
            <a:endParaRPr dirty="0"/>
          </a:p>
          <a:p>
            <a:pPr marL="514350" lvl="0" indent="-514350" algn="l" rtl="0">
              <a:lnSpc>
                <a:spcPct val="150000"/>
              </a:lnSpc>
              <a:spcBef>
                <a:spcPts val="315"/>
              </a:spcBef>
              <a:spcAft>
                <a:spcPts val="0"/>
              </a:spcAft>
              <a:buSzPts val="1575"/>
              <a:buFont typeface="Arial"/>
              <a:buAutoNum type="arabicPeriod"/>
            </a:pPr>
            <a:r>
              <a:rPr lang="en-US" sz="2000" dirty="0">
                <a:solidFill>
                  <a:schemeClr val="dk1"/>
                </a:solidFill>
                <a:latin typeface="Arial"/>
                <a:ea typeface="Arial"/>
                <a:cs typeface="Arial"/>
                <a:sym typeface="Arial"/>
              </a:rPr>
              <a:t>California: What can be learned from Australia &amp; Hawaii</a:t>
            </a:r>
            <a:endParaRPr dirty="0"/>
          </a:p>
          <a:p>
            <a:pPr marL="514350" lvl="0" indent="-414337" algn="l" rtl="0">
              <a:lnSpc>
                <a:spcPct val="100000"/>
              </a:lnSpc>
              <a:spcBef>
                <a:spcPts val="315"/>
              </a:spcBef>
              <a:spcAft>
                <a:spcPts val="0"/>
              </a:spcAft>
              <a:buSzPts val="1575"/>
              <a:buFont typeface="Arial"/>
              <a:buNone/>
            </a:pPr>
            <a:endParaRPr sz="2400" dirty="0">
              <a:solidFill>
                <a:schemeClr val="dk1"/>
              </a:solidFill>
              <a:latin typeface="Arial"/>
              <a:ea typeface="Arial"/>
              <a:cs typeface="Arial"/>
              <a:sym typeface="Arial"/>
            </a:endParaRPr>
          </a:p>
          <a:p>
            <a:pPr marL="514350" lvl="0" indent="-414337" algn="l" rtl="0">
              <a:lnSpc>
                <a:spcPct val="100000"/>
              </a:lnSpc>
              <a:spcBef>
                <a:spcPts val="315"/>
              </a:spcBef>
              <a:spcAft>
                <a:spcPts val="0"/>
              </a:spcAft>
              <a:buSzPts val="1575"/>
              <a:buFont typeface="Arial"/>
              <a:buNone/>
            </a:pPr>
            <a:endParaRPr sz="2400" dirty="0">
              <a:solidFill>
                <a:schemeClr val="dk1"/>
              </a:solidFill>
              <a:latin typeface="Arial"/>
              <a:ea typeface="Arial"/>
              <a:cs typeface="Arial"/>
              <a:sym typeface="Arial"/>
            </a:endParaRPr>
          </a:p>
          <a:p>
            <a:pPr marL="514350" lvl="0" indent="-414337" algn="l" rtl="0">
              <a:lnSpc>
                <a:spcPct val="100000"/>
              </a:lnSpc>
              <a:spcBef>
                <a:spcPts val="315"/>
              </a:spcBef>
              <a:spcAft>
                <a:spcPts val="0"/>
              </a:spcAft>
              <a:buSzPts val="1575"/>
              <a:buFont typeface="Arial"/>
              <a:buNone/>
            </a:pPr>
            <a:endParaRPr sz="2400" dirty="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0"/>
          <p:cNvSpPr txBox="1">
            <a:spLocks noGrp="1"/>
          </p:cNvSpPr>
          <p:nvPr>
            <p:ph type="title" idx="4294967295"/>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400"/>
              <a:buNone/>
            </a:pPr>
            <a:r>
              <a:rPr lang="en-US" sz="2400" b="1" dirty="0">
                <a:solidFill>
                  <a:schemeClr val="lt1"/>
                </a:solidFill>
                <a:latin typeface="Arial"/>
                <a:ea typeface="Arial"/>
                <a:cs typeface="Arial"/>
                <a:sym typeface="Arial"/>
              </a:rPr>
              <a:t>Clean Coalition (nonprofit)</a:t>
            </a:r>
            <a:endParaRPr sz="2400" dirty="0"/>
          </a:p>
        </p:txBody>
      </p:sp>
      <p:sp>
        <p:nvSpPr>
          <p:cNvPr id="144" name="Google Shape;144;p20"/>
          <p:cNvSpPr txBox="1"/>
          <p:nvPr/>
        </p:nvSpPr>
        <p:spPr>
          <a:xfrm>
            <a:off x="1928813" y="2947988"/>
            <a:ext cx="184150"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145" name="Google Shape;145;p20"/>
          <p:cNvSpPr txBox="1"/>
          <p:nvPr/>
        </p:nvSpPr>
        <p:spPr>
          <a:xfrm>
            <a:off x="1142206" y="2009116"/>
            <a:ext cx="6859588" cy="372409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000" b="1" i="0" u="sng" strike="noStrike" cap="none">
                <a:solidFill>
                  <a:srgbClr val="000000"/>
                </a:solidFill>
                <a:latin typeface="Arial"/>
                <a:ea typeface="Arial"/>
                <a:cs typeface="Arial"/>
                <a:sym typeface="Arial"/>
              </a:rPr>
              <a:t>Mission</a:t>
            </a:r>
            <a:endParaRPr/>
          </a:p>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The Clean Coalition is a nonprofit organization whose mission is to accelerate the transition to renewable energy and a modern grid through</a:t>
            </a:r>
            <a:endParaRPr/>
          </a:p>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 technical, policy, and project development expertise.</a:t>
            </a:r>
            <a:endParaRPr/>
          </a:p>
          <a:p>
            <a:pPr marL="0" marR="0" lvl="0" indent="0" algn="ctr"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2000" b="1" i="0" u="sng" strike="noStrike" cap="none">
                <a:solidFill>
                  <a:srgbClr val="000000"/>
                </a:solidFill>
                <a:latin typeface="Arial"/>
                <a:ea typeface="Arial"/>
                <a:cs typeface="Arial"/>
                <a:sym typeface="Arial"/>
              </a:rPr>
              <a:t>Renewable energy end-game</a:t>
            </a:r>
            <a:endParaRPr/>
          </a:p>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100% renewable energy; 25% local, interconnected within the distribution grid and ensuring resilience without dependence on the transmission grid; 75% remote, fully dependent on the transmission grid for serving loads.</a:t>
            </a:r>
            <a:endParaRPr/>
          </a:p>
        </p:txBody>
      </p:sp>
      <p:pic>
        <p:nvPicPr>
          <p:cNvPr id="146" name="Google Shape;146;p20" descr="A picture containing meter, drawing, light&#10;&#10;Description automatically generated"/>
          <p:cNvPicPr preferRelativeResize="0"/>
          <p:nvPr/>
        </p:nvPicPr>
        <p:blipFill rotWithShape="1">
          <a:blip r:embed="rId3">
            <a:alphaModFix/>
          </a:blip>
          <a:srcRect/>
          <a:stretch/>
        </p:blipFill>
        <p:spPr>
          <a:xfrm>
            <a:off x="2134884" y="938837"/>
            <a:ext cx="4874231" cy="89344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21" descr="screen-shot-2010-07-06-at-1.39.28-am.png"/>
          <p:cNvPicPr preferRelativeResize="0"/>
          <p:nvPr/>
        </p:nvPicPr>
        <p:blipFill rotWithShape="1">
          <a:blip r:embed="rId3">
            <a:alphaModFix/>
          </a:blip>
          <a:srcRect/>
          <a:stretch/>
        </p:blipFill>
        <p:spPr>
          <a:xfrm>
            <a:off x="5653354" y="2720832"/>
            <a:ext cx="3322174" cy="2350422"/>
          </a:xfrm>
          <a:prstGeom prst="rect">
            <a:avLst/>
          </a:prstGeom>
          <a:noFill/>
          <a:ln>
            <a:noFill/>
          </a:ln>
        </p:spPr>
      </p:pic>
      <p:sp>
        <p:nvSpPr>
          <p:cNvPr id="153" name="Google Shape;153;p21"/>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1350"/>
              <a:buFont typeface="Arial"/>
              <a:buNone/>
            </a:pPr>
            <a:r>
              <a:rPr lang="en-US" sz="2400" dirty="0"/>
              <a:t>Community Microgrids are the grid of the future</a:t>
            </a:r>
            <a:endParaRPr sz="2400" dirty="0"/>
          </a:p>
        </p:txBody>
      </p:sp>
      <p:sp>
        <p:nvSpPr>
          <p:cNvPr id="154" name="Google Shape;154;p21"/>
          <p:cNvSpPr txBox="1"/>
          <p:nvPr/>
        </p:nvSpPr>
        <p:spPr>
          <a:xfrm>
            <a:off x="254022" y="962545"/>
            <a:ext cx="8343878" cy="101566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000" b="1" i="0" u="none" strike="noStrike" cap="none" dirty="0">
                <a:solidFill>
                  <a:srgbClr val="000000"/>
                </a:solidFill>
                <a:latin typeface="Arial"/>
                <a:ea typeface="Arial"/>
                <a:cs typeface="Arial"/>
                <a:sym typeface="Arial"/>
              </a:rPr>
              <a:t>A Community Microgrid is a new approach for designing and operating the electric grid, stacked with local renewables and staged for resilience.  </a:t>
            </a:r>
            <a:endParaRPr dirty="0"/>
          </a:p>
        </p:txBody>
      </p:sp>
      <p:sp>
        <p:nvSpPr>
          <p:cNvPr id="155" name="Google Shape;155;p21"/>
          <p:cNvSpPr txBox="1"/>
          <p:nvPr/>
        </p:nvSpPr>
        <p:spPr>
          <a:xfrm>
            <a:off x="254022" y="1858423"/>
            <a:ext cx="5437394" cy="458587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1" i="0" u="none" strike="noStrike" cap="none" dirty="0">
                <a:solidFill>
                  <a:srgbClr val="000000"/>
                </a:solidFill>
                <a:latin typeface="Arial"/>
                <a:ea typeface="Arial"/>
                <a:cs typeface="Arial"/>
                <a:sym typeface="Arial"/>
              </a:rPr>
              <a:t>Key features:</a:t>
            </a:r>
            <a:endParaRPr dirty="0"/>
          </a:p>
          <a:p>
            <a:pPr marL="285750" marR="0" lvl="0" indent="-20955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a:ea typeface="Arial"/>
                <a:cs typeface="Arial"/>
                <a:sym typeface="Arial"/>
              </a:rPr>
              <a:t>A targeted and coordinated distribution grid area served by one or more substations – ultimately including a transmission-distribution substation that sets the stage for Distribution System Operator (DSO) performance.</a:t>
            </a:r>
            <a:endParaRPr dirty="0"/>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a:ea typeface="Arial"/>
                <a:cs typeface="Arial"/>
                <a:sym typeface="Arial"/>
              </a:rPr>
              <a:t>Ability to utilize existing distribution grid infrastructure to serve the Community Microgrid during broader grid outages.</a:t>
            </a:r>
            <a:endParaRPr dirty="0"/>
          </a:p>
          <a:p>
            <a:pPr marL="0" marR="0" lvl="0" indent="0" algn="l" rtl="0">
              <a:lnSpc>
                <a:spcPct val="100000"/>
              </a:lnSpc>
              <a:spcBef>
                <a:spcPts val="0"/>
              </a:spcBef>
              <a:spcAft>
                <a:spcPts val="0"/>
              </a:spcAft>
              <a:buNone/>
            </a:pPr>
            <a:endParaRPr sz="11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a:ea typeface="Arial"/>
                <a:cs typeface="Arial"/>
                <a:sym typeface="Arial"/>
              </a:rPr>
              <a:t>High penetrations of local renewables and other distributed energy resources (DER) such as energy storage and demand response.</a:t>
            </a:r>
            <a:endParaRPr dirty="0"/>
          </a:p>
          <a:p>
            <a:pPr marL="285750" marR="0" lvl="0" indent="-21590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sng" strike="noStrike" cap="none" dirty="0">
                <a:solidFill>
                  <a:srgbClr val="000000"/>
                </a:solidFill>
                <a:latin typeface="Arial"/>
                <a:ea typeface="Arial"/>
                <a:cs typeface="Arial"/>
                <a:sym typeface="Arial"/>
              </a:rPr>
              <a:t>Staged capability</a:t>
            </a:r>
            <a:r>
              <a:rPr lang="en-US" sz="1400" b="0" i="0" strike="noStrike" cap="none" dirty="0">
                <a:solidFill>
                  <a:srgbClr val="000000"/>
                </a:solidFill>
                <a:latin typeface="Arial"/>
                <a:ea typeface="Arial"/>
                <a:cs typeface="Arial"/>
                <a:sym typeface="Arial"/>
              </a:rPr>
              <a:t> </a:t>
            </a:r>
            <a:r>
              <a:rPr lang="en-US" sz="1400" b="0" i="0" u="none" strike="noStrike" cap="none" dirty="0">
                <a:solidFill>
                  <a:srgbClr val="000000"/>
                </a:solidFill>
                <a:latin typeface="Arial"/>
                <a:ea typeface="Arial"/>
                <a:cs typeface="Arial"/>
                <a:sym typeface="Arial"/>
              </a:rPr>
              <a:t>for indefinite renewables-driven backup power for critical community facilities across the grid area – achieved by 25% local renewables mix.</a:t>
            </a:r>
            <a:endParaRPr dirty="0"/>
          </a:p>
          <a:p>
            <a:pPr marL="0" marR="0" lvl="0" indent="0" algn="l" rtl="0">
              <a:lnSpc>
                <a:spcPct val="100000"/>
              </a:lnSpc>
              <a:spcBef>
                <a:spcPts val="0"/>
              </a:spcBef>
              <a:spcAft>
                <a:spcPts val="0"/>
              </a:spcAft>
              <a:buNone/>
            </a:pPr>
            <a:endParaRPr sz="11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a:ea typeface="Arial"/>
                <a:cs typeface="Arial"/>
                <a:sym typeface="Arial"/>
              </a:rPr>
              <a:t>A solution that can be readily extended throughout a utility service territory – and replicated into any utility service territory around the world</a:t>
            </a:r>
            <a:r>
              <a:rPr lang="en-US" sz="1600" b="0" i="0" u="none" strike="noStrike" cap="none" dirty="0">
                <a:solidFill>
                  <a:srgbClr val="000000"/>
                </a:solidFill>
                <a:latin typeface="Arial"/>
                <a:ea typeface="Arial"/>
                <a:cs typeface="Arial"/>
                <a:sym typeface="Arial"/>
              </a:rPr>
              <a:t>.</a:t>
            </a:r>
            <a:endParaRPr dirty="0"/>
          </a:p>
        </p:txBody>
      </p:sp>
      <p:sp>
        <p:nvSpPr>
          <p:cNvPr id="2" name="Rectangle 1">
            <a:extLst>
              <a:ext uri="{FF2B5EF4-FFF2-40B4-BE49-F238E27FC236}">
                <a16:creationId xmlns:a16="http://schemas.microsoft.com/office/drawing/2014/main" id="{AD9A9AC7-FDA2-4747-9F1D-0850BE81E11E}"/>
              </a:ext>
            </a:extLst>
          </p:cNvPr>
          <p:cNvSpPr/>
          <p:nvPr/>
        </p:nvSpPr>
        <p:spPr>
          <a:xfrm>
            <a:off x="5870819" y="5388442"/>
            <a:ext cx="3072810" cy="738664"/>
          </a:xfrm>
          <a:prstGeom prst="rect">
            <a:avLst/>
          </a:prstGeom>
        </p:spPr>
        <p:txBody>
          <a:bodyPr wrap="square">
            <a:spAutoFit/>
          </a:bodyPr>
          <a:lstStyle/>
          <a:p>
            <a:pPr lvl="0" algn="ctr">
              <a:buSzPts val="1400"/>
            </a:pPr>
            <a:r>
              <a:rPr lang="en-US" b="1" dirty="0"/>
              <a:t>Solar Microgrids at individual facilities are the building blocks for Community Microgrids.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2"/>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Autofit/>
          </a:bodyPr>
          <a:lstStyle/>
          <a:p>
            <a:pPr lvl="0"/>
            <a:r>
              <a:rPr lang="en-US" sz="2400" dirty="0"/>
              <a:t>Goleta Load Pocket (GLP) Community Microgrid</a:t>
            </a:r>
            <a:endParaRPr sz="2400" dirty="0"/>
          </a:p>
        </p:txBody>
      </p:sp>
      <p:sp>
        <p:nvSpPr>
          <p:cNvPr id="161" name="Google Shape;161;p22"/>
          <p:cNvSpPr txBox="1"/>
          <p:nvPr/>
        </p:nvSpPr>
        <p:spPr>
          <a:xfrm>
            <a:off x="89747" y="761187"/>
            <a:ext cx="8964505"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The GLP is the perfect opportunity for a comprehensive Community Microgrid</a:t>
            </a:r>
            <a:endParaRPr/>
          </a:p>
        </p:txBody>
      </p:sp>
      <p:sp>
        <p:nvSpPr>
          <p:cNvPr id="162" name="Google Shape;162;p22"/>
          <p:cNvSpPr/>
          <p:nvPr/>
        </p:nvSpPr>
        <p:spPr>
          <a:xfrm>
            <a:off x="89747" y="3631970"/>
            <a:ext cx="9054253" cy="2898229"/>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91129"/>
                </a:solidFill>
                <a:latin typeface="Arial"/>
                <a:ea typeface="Arial"/>
                <a:cs typeface="Arial"/>
                <a:sym typeface="Arial"/>
              </a:rPr>
              <a:t>GLP spans 70 miles of California coastline, from Point Conception to Lake Casitas, encompassing the cities of Goleta, Santa Barbara (including Montecito), and Carpinteria. </a:t>
            </a:r>
            <a:endParaRPr/>
          </a:p>
          <a:p>
            <a:pPr marL="285750" marR="0" lvl="0" indent="-285750" algn="l" rtl="0">
              <a:lnSpc>
                <a:spcPct val="100000"/>
              </a:lnSpc>
              <a:spcBef>
                <a:spcPts val="600"/>
              </a:spcBef>
              <a:spcAft>
                <a:spcPts val="0"/>
              </a:spcAft>
              <a:buClr>
                <a:srgbClr val="000000"/>
              </a:buClr>
              <a:buSzPts val="1600"/>
              <a:buFont typeface="Arial"/>
              <a:buChar char="•"/>
            </a:pPr>
            <a:r>
              <a:rPr lang="en-US" sz="1600" b="0" i="0" u="none" strike="noStrike" cap="none">
                <a:solidFill>
                  <a:srgbClr val="091129"/>
                </a:solidFill>
                <a:latin typeface="Arial"/>
                <a:ea typeface="Arial"/>
                <a:cs typeface="Arial"/>
                <a:sym typeface="Arial"/>
              </a:rPr>
              <a:t>GLP is highly transmission-vulnerable and disaster-prone (fire, landslide, earthquake). </a:t>
            </a:r>
            <a:endParaRPr/>
          </a:p>
          <a:p>
            <a:pPr marL="285750" marR="0" lvl="0" indent="-285750" algn="l" rtl="0">
              <a:lnSpc>
                <a:spcPct val="100000"/>
              </a:lnSpc>
              <a:spcBef>
                <a:spcPts val="40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200 megawatts (MW) of solar and 400 megawatt-hours (MWh) of energy storage </a:t>
            </a:r>
            <a:r>
              <a:rPr lang="en-US" sz="1600" b="0" i="0" u="none" strike="noStrike" cap="none">
                <a:solidFill>
                  <a:srgbClr val="000000"/>
                </a:solidFill>
                <a:latin typeface="Arial"/>
                <a:ea typeface="Arial"/>
                <a:cs typeface="Arial"/>
                <a:sym typeface="Arial"/>
              </a:rPr>
              <a:t>will provide 100% protection to GLP against a complete transmission outage (“N-2 event”).</a:t>
            </a:r>
            <a:endParaRPr/>
          </a:p>
          <a:p>
            <a:pPr marL="742950" marR="0" lvl="1" indent="-285750" algn="l" rtl="0">
              <a:lnSpc>
                <a:spcPct val="100000"/>
              </a:lnSpc>
              <a:spcBef>
                <a:spcPts val="40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200 MW of solar is equivalent to only about 5 times the amount of solar currently deployed in the GLP and represents about 25% of the energy mix. </a:t>
            </a:r>
            <a:endParaRPr/>
          </a:p>
          <a:p>
            <a:pPr marL="742950" marR="0" lvl="1" indent="-285750" algn="l" rtl="0">
              <a:lnSpc>
                <a:spcPct val="100000"/>
              </a:lnSpc>
              <a:spcBef>
                <a:spcPts val="40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Multi-GW of solar siting opportunity exists on commercial-scale built environments like parking lots, parking structures, and rooftops; 200 MW represents only about 7% of the technical siting potential.</a:t>
            </a:r>
            <a:endParaRPr/>
          </a:p>
          <a:p>
            <a:pPr marL="742950" marR="0" lvl="1" indent="-285750" algn="l" rtl="0">
              <a:lnSpc>
                <a:spcPct val="100000"/>
              </a:lnSpc>
              <a:spcBef>
                <a:spcPts val="40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Other resources like energy efficiency, demand response, and offshore wind can significantly reduce solar+storage requirements. </a:t>
            </a:r>
            <a:endParaRPr/>
          </a:p>
        </p:txBody>
      </p:sp>
      <p:pic>
        <p:nvPicPr>
          <p:cNvPr id="163" name="Google Shape;163;p22"/>
          <p:cNvPicPr preferRelativeResize="0"/>
          <p:nvPr/>
        </p:nvPicPr>
        <p:blipFill rotWithShape="1">
          <a:blip r:embed="rId3">
            <a:alphaModFix/>
          </a:blip>
          <a:srcRect/>
          <a:stretch/>
        </p:blipFill>
        <p:spPr>
          <a:xfrm>
            <a:off x="0" y="1137326"/>
            <a:ext cx="9144000" cy="253848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3"/>
          <p:cNvSpPr txBox="1">
            <a:spLocks noGrp="1"/>
          </p:cNvSpPr>
          <p:nvPr>
            <p:ph type="title" idx="4294967295"/>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400"/>
              <a:buNone/>
            </a:pPr>
            <a:r>
              <a:rPr lang="en-US" sz="2400" b="1" dirty="0">
                <a:solidFill>
                  <a:schemeClr val="lt1"/>
                </a:solidFill>
                <a:latin typeface="Arial"/>
                <a:ea typeface="Arial"/>
                <a:cs typeface="Arial"/>
                <a:sym typeface="Arial"/>
              </a:rPr>
              <a:t>Planet Ark Power</a:t>
            </a:r>
            <a:endParaRPr sz="2400" dirty="0"/>
          </a:p>
        </p:txBody>
      </p:sp>
      <p:sp>
        <p:nvSpPr>
          <p:cNvPr id="170" name="Google Shape;170;p23"/>
          <p:cNvSpPr txBox="1"/>
          <p:nvPr/>
        </p:nvSpPr>
        <p:spPr>
          <a:xfrm>
            <a:off x="1928813" y="2947988"/>
            <a:ext cx="184150"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171" name="Google Shape;171;p23"/>
          <p:cNvSpPr txBox="1"/>
          <p:nvPr/>
        </p:nvSpPr>
        <p:spPr>
          <a:xfrm>
            <a:off x="1142205" y="2767280"/>
            <a:ext cx="6859588" cy="325074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Planet Ark Power is an Australia-based technology and engineering company that is accelerating global decarbonization with AI-based software coupled with an IoT device (</a:t>
            </a:r>
            <a:r>
              <a:rPr lang="en-US" sz="2000" b="0" i="0" u="none" strike="noStrike" cap="none" dirty="0" err="1">
                <a:solidFill>
                  <a:srgbClr val="000000"/>
                </a:solidFill>
                <a:latin typeface="Arial"/>
                <a:ea typeface="Arial"/>
                <a:cs typeface="Arial"/>
                <a:sym typeface="Arial"/>
              </a:rPr>
              <a:t>SiC</a:t>
            </a:r>
            <a:r>
              <a:rPr lang="en-US" sz="2000" b="0" i="0" u="none" strike="noStrike" cap="none" dirty="0">
                <a:solidFill>
                  <a:srgbClr val="000000"/>
                </a:solidFill>
                <a:latin typeface="Arial"/>
                <a:ea typeface="Arial"/>
                <a:cs typeface="Arial"/>
                <a:sym typeface="Arial"/>
              </a:rPr>
              <a:t>).</a:t>
            </a:r>
            <a:endParaRPr dirty="0"/>
          </a:p>
          <a:p>
            <a:pPr marL="0" marR="0" lvl="0" indent="0" algn="ctr"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10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Planet Ark Power </a:t>
            </a:r>
            <a:r>
              <a:rPr lang="en-US" sz="2000" dirty="0"/>
              <a:t>has </a:t>
            </a:r>
            <a:r>
              <a:rPr lang="en-US" sz="2000" b="0" i="0" u="none" strike="noStrike" cap="none" dirty="0">
                <a:solidFill>
                  <a:srgbClr val="000000"/>
                </a:solidFill>
                <a:latin typeface="Arial"/>
                <a:ea typeface="Arial"/>
                <a:cs typeface="Arial"/>
                <a:sym typeface="Arial"/>
              </a:rPr>
              <a:t>developed eleXsys</a:t>
            </a:r>
            <a:r>
              <a:rPr lang="en-US" sz="2000" b="0" i="0" u="none" strike="noStrike" cap="none" baseline="30000" dirty="0">
                <a:solidFill>
                  <a:srgbClr val="000000"/>
                </a:solidFill>
                <a:latin typeface="Arial"/>
                <a:ea typeface="Arial"/>
                <a:cs typeface="Arial"/>
                <a:sym typeface="Arial"/>
              </a:rPr>
              <a:t>®</a:t>
            </a:r>
            <a:r>
              <a:rPr lang="en-US" sz="2000" b="0" i="0" u="none" strike="noStrike" cap="none" dirty="0">
                <a:solidFill>
                  <a:srgbClr val="000000"/>
                </a:solidFill>
                <a:latin typeface="Arial"/>
                <a:ea typeface="Arial"/>
                <a:cs typeface="Arial"/>
                <a:sym typeface="Arial"/>
              </a:rPr>
              <a:t>, an advanced power electronics device with a suite of artificial intelligence (AI) applications enabling next-generation </a:t>
            </a:r>
          </a:p>
          <a:p>
            <a:pPr marL="0" marR="0" lvl="0" indent="0" algn="ctr"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two-way smart grids.</a:t>
            </a:r>
            <a:endParaRPr dirty="0"/>
          </a:p>
        </p:txBody>
      </p:sp>
      <p:pic>
        <p:nvPicPr>
          <p:cNvPr id="172" name="Google Shape;172;p23" descr="A close up of a sign&#10;&#10;Description automatically generated"/>
          <p:cNvPicPr preferRelativeResize="0"/>
          <p:nvPr/>
        </p:nvPicPr>
        <p:blipFill rotWithShape="1">
          <a:blip r:embed="rId3">
            <a:alphaModFix/>
          </a:blip>
          <a:srcRect/>
          <a:stretch/>
        </p:blipFill>
        <p:spPr>
          <a:xfrm>
            <a:off x="2988557" y="873895"/>
            <a:ext cx="3166884" cy="176553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1197</TotalTime>
  <Words>4631</Words>
  <Application>Microsoft Macintosh PowerPoint</Application>
  <PresentationFormat>On-screen Show (4:3)</PresentationFormat>
  <Paragraphs>392</Paragraphs>
  <Slides>43</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Tahoma</vt:lpstr>
      <vt:lpstr>Constantia</vt:lpstr>
      <vt:lpstr>Noto Sans Symbols</vt:lpstr>
      <vt:lpstr>ＭＳ Ｐゴシック</vt:lpstr>
      <vt:lpstr>Avenir Next Medium</vt:lpstr>
      <vt:lpstr>Calibri</vt:lpstr>
      <vt:lpstr>Arial</vt:lpstr>
      <vt:lpstr>Office Theme</vt:lpstr>
      <vt:lpstr>PowerPoint Presentation</vt:lpstr>
      <vt:lpstr>GoToWebinar FAQ</vt:lpstr>
      <vt:lpstr>Presenters</vt:lpstr>
      <vt:lpstr>Presenters</vt:lpstr>
      <vt:lpstr>Webinar agenda</vt:lpstr>
      <vt:lpstr>Clean Coalition (nonprofit)</vt:lpstr>
      <vt:lpstr>Community Microgrids are the grid of the future</vt:lpstr>
      <vt:lpstr>Goleta Load Pocket (GLP) Community Microgrid</vt:lpstr>
      <vt:lpstr>Planet Ark Power</vt:lpstr>
      <vt:lpstr>eleXsys®</vt:lpstr>
      <vt:lpstr>Australia — the global leader in rooftop solar</vt:lpstr>
      <vt:lpstr>The problem: Voltage instability from excess solar fed into the distribution grid</vt:lpstr>
      <vt:lpstr>The Solution: eleXsys®</vt:lpstr>
      <vt:lpstr>Understanding rooftop solar energy policy:  Australia</vt:lpstr>
      <vt:lpstr>Australia example</vt:lpstr>
      <vt:lpstr>Planet Ark Power’s flagship project</vt:lpstr>
      <vt:lpstr>Planet Ark Power’s flagship project</vt:lpstr>
      <vt:lpstr>Understanding Rooftop Solar Energy Policy:  North America</vt:lpstr>
      <vt:lpstr>Hawaii: Highest solar saturation levels in the US</vt:lpstr>
      <vt:lpstr>Hawaii’s transition away from net energy metering</vt:lpstr>
      <vt:lpstr>Replacing NEM: CSS &amp; CGS</vt:lpstr>
      <vt:lpstr>Hawaii: Leading by example</vt:lpstr>
      <vt:lpstr>..</vt:lpstr>
      <vt:lpstr>New microgrid tariff in Hawaii</vt:lpstr>
      <vt:lpstr>Developing microgrid tariffs in California</vt:lpstr>
      <vt:lpstr>Promoting resilience</vt:lpstr>
      <vt:lpstr>Value of Resilience (VOR) depends on tier of load</vt:lpstr>
      <vt:lpstr>Calculating a standard Value of Resilience (VOR)</vt:lpstr>
      <vt:lpstr>Direct Relief (Microgrid should expand greatly)</vt:lpstr>
      <vt:lpstr>Direct Relief Microgrid – onsite Resilience only</vt:lpstr>
      <vt:lpstr>Obsolete Regulation = Stranded Opportunity</vt:lpstr>
      <vt:lpstr>Feed-in Tariffs (FITs) with Dispatchable Energy Capacity Services (DECS)</vt:lpstr>
      <vt:lpstr>Dispatchable Energy Capacity Services (DECS)</vt:lpstr>
      <vt:lpstr>Wholesale Distributed Generation (WDG) defined</vt:lpstr>
      <vt:lpstr>WDG interconnection</vt:lpstr>
      <vt:lpstr>The real cost of clean local energy</vt:lpstr>
      <vt:lpstr>Performance-based regulations</vt:lpstr>
      <vt:lpstr>Requirements for performance-based metrics (according to the HPUC)</vt:lpstr>
      <vt:lpstr>Questions?</vt:lpstr>
      <vt:lpstr>Backup Slides</vt:lpstr>
      <vt:lpstr>Energy Storage in Hawaii</vt:lpstr>
      <vt:lpstr>Valencia Gardens Energy Storage (VGES) project and merchant energy storage In California</vt:lpstr>
      <vt:lpstr>Other plays for local renewables + energy storage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Schwartz</dc:creator>
  <cp:lastModifiedBy>Rosana Francescato</cp:lastModifiedBy>
  <cp:revision>53</cp:revision>
  <dcterms:modified xsi:type="dcterms:W3CDTF">2020-05-12T19:10:39Z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6359361</vt:lpwstr>
  </property>
  <property fmtid="{D5CDD505-2E9C-101B-9397-08002B2CF9AE}" name="NXPowerLiteSettings" pid="3">
    <vt:lpwstr>C7000400038000</vt:lpwstr>
  </property>
  <property fmtid="{D5CDD505-2E9C-101B-9397-08002B2CF9AE}" name="NXPowerLiteVersion" pid="4">
    <vt:lpwstr>S9.0.1</vt:lpwstr>
  </property>
</Properties>
</file>