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42" r:id="rId2"/>
    <p:sldId id="530" r:id="rId3"/>
    <p:sldId id="1193" r:id="rId4"/>
    <p:sldId id="1191" r:id="rId5"/>
    <p:sldId id="439" r:id="rId6"/>
    <p:sldId id="1190" r:id="rId7"/>
    <p:sldId id="1097" r:id="rId8"/>
    <p:sldId id="1183" r:id="rId9"/>
    <p:sldId id="1172" r:id="rId10"/>
    <p:sldId id="1171" r:id="rId11"/>
    <p:sldId id="1177" r:id="rId12"/>
    <p:sldId id="1175" r:id="rId13"/>
    <p:sldId id="1173" r:id="rId14"/>
    <p:sldId id="1174" r:id="rId15"/>
    <p:sldId id="1176" r:id="rId16"/>
    <p:sldId id="1179" r:id="rId17"/>
    <p:sldId id="1180" r:id="rId18"/>
    <p:sldId id="1182" r:id="rId19"/>
    <p:sldId id="1181" r:id="rId20"/>
    <p:sldId id="1184" r:id="rId21"/>
    <p:sldId id="1185" r:id="rId22"/>
    <p:sldId id="1186" r:id="rId23"/>
    <p:sldId id="1187" r:id="rId24"/>
    <p:sldId id="1188" r:id="rId25"/>
    <p:sldId id="1192" r:id="rId26"/>
    <p:sldId id="1189" r:id="rId27"/>
    <p:sldId id="531" r:id="rId28"/>
    <p:sldId id="1170" r:id="rId29"/>
    <p:sldId id="1169" r:id="rId30"/>
    <p:sldId id="1124" r:id="rId3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21F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77410" autoAdjust="0"/>
  </p:normalViewPr>
  <p:slideViewPr>
    <p:cSldViewPr snapToGrid="0" snapToObjects="1">
      <p:cViewPr>
        <p:scale>
          <a:sx n="110" d="100"/>
          <a:sy n="110" d="100"/>
        </p:scale>
        <p:origin x="1856"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Sheet1!$C$1</c:f>
              <c:strCache>
                <c:ptCount val="1"/>
                <c:pt idx="0">
                  <c:v>Column1</c:v>
                </c:pt>
              </c:strCache>
            </c:strRef>
          </c:tx>
          <c:spPr>
            <a:solidFill>
              <a:schemeClr val="accent2">
                <a:alpha val="85000"/>
              </a:schemeClr>
            </a:solidFill>
            <a:ln>
              <a:noFill/>
            </a:ln>
            <a:effectLst>
              <a:innerShdw dist="12700" dir="16200000">
                <a:schemeClr val="lt1"/>
              </a:innerShdw>
            </a:effectLst>
          </c:spPr>
          <c:cat>
            <c:numRef>
              <c:f>Sheet1!$A$2:$A$12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Sheet1!$C$2:$C$12</c:f>
              <c:numCache>
                <c:formatCode>General</c:formatCode>
                <c:ptCount val="11"/>
              </c:numCache>
            </c:numRef>
          </c:val>
          <c:extLst>
            <c:ext xmlns:c16="http://schemas.microsoft.com/office/drawing/2014/chart" uri="{C3380CC4-5D6E-409C-BE32-E72D297353CC}">
              <c16:uniqueId val="{00000000-451A-1644-8F09-53C29D58B212}"/>
            </c:ext>
          </c:extLst>
        </c:ser>
        <c:dLbls>
          <c:showLegendKey val="0"/>
          <c:showVal val="0"/>
          <c:showCatName val="0"/>
          <c:showSerName val="0"/>
          <c:showPercent val="0"/>
          <c:showBubbleSize val="0"/>
        </c:dLbls>
        <c:axId val="1741167823"/>
        <c:axId val="1741169823"/>
      </c:areaChart>
      <c:catAx>
        <c:axId val="174116782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741169823"/>
        <c:crossesAt val="0"/>
        <c:auto val="1"/>
        <c:lblAlgn val="ctr"/>
        <c:lblOffset val="100"/>
        <c:noMultiLvlLbl val="0"/>
      </c:catAx>
      <c:valAx>
        <c:axId val="1741169823"/>
        <c:scaling>
          <c:orientation val="minMax"/>
          <c:max val="100"/>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741167823"/>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rgbClr val="D9D9D9"/>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9">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65000"/>
        <a:lumOff val="35000"/>
      </a:schemeClr>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
  <cs:dataPoint3D>
    <cs:lnRef idx="0"/>
    <cs:fillRef idx="0">
      <cs:styleClr val="auto"/>
    </cs:fillRef>
    <cs:effectRef idx="0"/>
    <cs:fontRef idx="minor">
      <a:schemeClr val="dk1"/>
    </cs:fontRef>
    <cs:spPr>
      <a:solidFill>
        <a:schemeClr val="phClr">
          <a:alpha val="85000"/>
        </a:schemeClr>
      </a:solidFill>
      <a:effectLst>
        <a:innerShdw dist="12700" dir="16200000">
          <a:schemeClr val="lt1"/>
        </a:inn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0.37512</cdr:x>
      <cdr:y>0.36738</cdr:y>
    </cdr:from>
    <cdr:to>
      <cdr:x>0.93212</cdr:x>
      <cdr:y>0.43359</cdr:y>
    </cdr:to>
    <cdr:sp macro="" textlink="">
      <cdr:nvSpPr>
        <cdr:cNvPr id="10" name="TextBox 7">
          <a:extLst xmlns:a="http://schemas.openxmlformats.org/drawingml/2006/main">
            <a:ext uri="{FF2B5EF4-FFF2-40B4-BE49-F238E27FC236}">
              <a16:creationId xmlns:a16="http://schemas.microsoft.com/office/drawing/2014/main" id="{94518FD3-300F-1B4E-BEF9-E4C170C13428}"/>
            </a:ext>
          </a:extLst>
        </cdr:cNvPr>
        <cdr:cNvSpPr txBox="1"/>
      </cdr:nvSpPr>
      <cdr:spPr>
        <a:xfrm xmlns:a="http://schemas.openxmlformats.org/drawingml/2006/main">
          <a:off x="2349364" y="1537024"/>
          <a:ext cx="348846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r>
            <a:rPr lang="en-US" sz="1200" b="1" dirty="0">
              <a:solidFill>
                <a:schemeClr val="bg1"/>
              </a:solidFill>
              <a:latin typeface="Arial" panose="020B0604020202020204" pitchFamily="34" charset="0"/>
              <a:cs typeface="Arial" panose="020B0604020202020204" pitchFamily="34" charset="0"/>
            </a:rPr>
            <a:t>Tier 1 = Critical load, ~10% of total load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E40C0E-223F-434C-82DE-7AA6127A95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059D62-F43C-F04A-81BC-FC6082E05C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947F7-B507-E243-BD32-B45C8A4A3601}" type="datetimeFigureOut">
              <a:rPr lang="en-US" smtClean="0"/>
              <a:t>3/19/20</a:t>
            </a:fld>
            <a:endParaRPr lang="en-US"/>
          </a:p>
        </p:txBody>
      </p:sp>
      <p:sp>
        <p:nvSpPr>
          <p:cNvPr id="4" name="Footer Placeholder 3">
            <a:extLst>
              <a:ext uri="{FF2B5EF4-FFF2-40B4-BE49-F238E27FC236}">
                <a16:creationId xmlns:a16="http://schemas.microsoft.com/office/drawing/2014/main" id="{C88F6854-E891-D540-B66C-D349B649B7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C46A0B-921F-CD45-AB49-00604F962B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888286-58E9-724E-8E0B-875D10B650CD}" type="slidenum">
              <a:rPr lang="en-US" smtClean="0"/>
              <a:t>‹#›</a:t>
            </a:fld>
            <a:endParaRPr lang="en-US"/>
          </a:p>
        </p:txBody>
      </p:sp>
    </p:spTree>
    <p:extLst>
      <p:ext uri="{BB962C8B-B14F-4D97-AF65-F5344CB8AC3E}">
        <p14:creationId xmlns:p14="http://schemas.microsoft.com/office/powerpoint/2010/main" val="2061539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D3ACD8-E326-2941-9B22-4E8C7D22AC7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99F636AE-09BF-8A4D-8717-AEEF65AA72F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9B591D7-3886-AB40-B66D-18CE28588577}" type="datetimeFigureOut">
              <a:rPr lang="en-US" altLang="en-US"/>
              <a:pPr>
                <a:defRPr/>
              </a:pPr>
              <a:t>3/19/20</a:t>
            </a:fld>
            <a:endParaRPr lang="en-US" altLang="en-US"/>
          </a:p>
        </p:txBody>
      </p:sp>
      <p:sp>
        <p:nvSpPr>
          <p:cNvPr id="4" name="Slide Image Placeholder 3">
            <a:extLst>
              <a:ext uri="{FF2B5EF4-FFF2-40B4-BE49-F238E27FC236}">
                <a16:creationId xmlns:a16="http://schemas.microsoft.com/office/drawing/2014/main" id="{60626977-013B-2149-AA8F-233FC460B14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74835C3-8FF2-C74C-8CA0-BEE34C83F09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C6BF108-FB91-E649-8049-A7F7E402585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A9FFCF46-F2AC-1146-AF6F-7CE4845FD8E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6BAC258-D5A7-F949-B3BC-8E9B2CBED2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v-magazine-usa.com/2019/01/07/california-power-grid-data-is-live-solar-developers-take-not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utilitydive.com/news/have-californias-efforts-to-value-distributed-resources-hit-a-roadblock/43840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a:t>
            </a:fld>
            <a:endParaRPr lang="en-US" altLang="en-US"/>
          </a:p>
        </p:txBody>
      </p:sp>
    </p:spTree>
    <p:extLst>
      <p:ext uri="{BB962C8B-B14F-4D97-AF65-F5344CB8AC3E}">
        <p14:creationId xmlns:p14="http://schemas.microsoft.com/office/powerpoint/2010/main" val="16213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16</a:t>
            </a:fld>
            <a:endParaRPr lang="en-US" altLang="en-US"/>
          </a:p>
        </p:txBody>
      </p:sp>
    </p:spTree>
    <p:extLst>
      <p:ext uri="{BB962C8B-B14F-4D97-AF65-F5344CB8AC3E}">
        <p14:creationId xmlns:p14="http://schemas.microsoft.com/office/powerpoint/2010/main" val="1321940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a:solidFill>
                  <a:schemeClr val="tx1"/>
                </a:solidFill>
                <a:effectLst/>
                <a:latin typeface="+mn-lt"/>
                <a:ea typeface="MS PGothic" panose="020B0600070205080204" pitchFamily="34" charset="-128"/>
                <a:cs typeface="+mn-cs"/>
              </a:rPr>
              <a:t>At the end of 2018, California’s largest utilities </a:t>
            </a:r>
            <a:r>
              <a:rPr lang="en-US" u="none" dirty="0">
                <a:hlinkClick r:id="rId3">
                  <a:extLst>
                    <a:ext uri="{A12FA001-AC4F-418D-AE19-62706E023703}">
                      <ahyp:hlinkClr xmlns:ahyp="http://schemas.microsoft.com/office/drawing/2018/hyperlinkcolor" val="tx"/>
                    </a:ext>
                  </a:extLst>
                </a:hlinkClick>
              </a:rPr>
              <a:t>published updated Interconnection Capacity Analysis (ICA) maps,</a:t>
            </a:r>
            <a:r>
              <a:rPr lang="en-US" u="none" dirty="0"/>
              <a:t> </a:t>
            </a:r>
            <a:r>
              <a:rPr lang="en-US" sz="1200" b="0" i="0" u="none" kern="1200" dirty="0">
                <a:solidFill>
                  <a:schemeClr val="tx1"/>
                </a:solidFill>
                <a:effectLst/>
                <a:latin typeface="+mn-lt"/>
                <a:ea typeface="MS PGothic" panose="020B0600070205080204" pitchFamily="34" charset="-128"/>
                <a:cs typeface="+mn-cs"/>
              </a:rPr>
              <a:t>known as ICA 2.0, to better assist renewables developers in identifying ideal locations for new projects.</a:t>
            </a:r>
          </a:p>
          <a:p>
            <a:endParaRPr lang="en-US" sz="1200" b="0" i="0" u="none" kern="1200" dirty="0">
              <a:solidFill>
                <a:schemeClr val="tx1"/>
              </a:solidFill>
              <a:effectLst/>
              <a:latin typeface="+mn-lt"/>
              <a:ea typeface="MS PGothic" panose="020B0600070205080204" pitchFamily="34" charset="-128"/>
              <a:cs typeface="+mn-cs"/>
            </a:endParaRPr>
          </a:p>
          <a:p>
            <a:r>
              <a:rPr lang="en-US" sz="1200" b="0" i="0" kern="1200" dirty="0">
                <a:solidFill>
                  <a:schemeClr val="tx1"/>
                </a:solidFill>
                <a:effectLst/>
                <a:latin typeface="+mn-lt"/>
                <a:ea typeface="MS PGothic" panose="020B0600070205080204" pitchFamily="34" charset="-128"/>
                <a:cs typeface="+mn-cs"/>
              </a:rPr>
              <a:t>The maps are a product of the </a:t>
            </a:r>
            <a:r>
              <a:rPr lang="en-US" sz="1200" b="0" i="0" u="sng" kern="1200" dirty="0">
                <a:solidFill>
                  <a:schemeClr val="tx1"/>
                </a:solidFill>
                <a:effectLst/>
                <a:latin typeface="+mn-lt"/>
                <a:ea typeface="MS PGothic" panose="020B0600070205080204" pitchFamily="34" charset="-128"/>
                <a:cs typeface="+mn-cs"/>
                <a:hlinkClick r:id="rId4">
                  <a:extLst>
                    <a:ext uri="{A12FA001-AC4F-418D-AE19-62706E023703}">
                      <ahyp:hlinkClr xmlns:ahyp="http://schemas.microsoft.com/office/drawing/2018/hyperlinkcolor" val="tx"/>
                    </a:ext>
                  </a:extLst>
                </a:hlinkClick>
              </a:rPr>
              <a:t>Distribution Resources Plan (DRP) proceeding</a:t>
            </a:r>
            <a:r>
              <a:rPr lang="en-US" sz="1200" b="0" i="0" u="sng" kern="1200" dirty="0">
                <a:solidFill>
                  <a:schemeClr val="tx1"/>
                </a:solidFill>
                <a:effectLst/>
                <a:latin typeface="+mn-lt"/>
                <a:ea typeface="MS PGothic" panose="020B0600070205080204" pitchFamily="34" charset="-128"/>
                <a:cs typeface="+mn-cs"/>
              </a:rPr>
              <a:t> </a:t>
            </a:r>
            <a:r>
              <a:rPr lang="en-US" sz="1200" b="0" i="0" kern="1200" dirty="0">
                <a:solidFill>
                  <a:schemeClr val="tx1"/>
                </a:solidFill>
                <a:effectLst/>
                <a:latin typeface="+mn-lt"/>
                <a:ea typeface="MS PGothic" panose="020B0600070205080204" pitchFamily="34" charset="-128"/>
                <a:cs typeface="+mn-cs"/>
              </a:rPr>
              <a:t>at the California Public Utilities Commission (CPUC), and identify points on the grid where new distributed energy resource (DER) capacity can be added without significant grid upgrades.</a:t>
            </a:r>
            <a:endParaRPr lang="en-US" sz="1200" b="0" i="0" u="none" kern="1200" dirty="0">
              <a:solidFill>
                <a:schemeClr val="tx1"/>
              </a:solidFill>
              <a:effectLst/>
              <a:latin typeface="+mn-lt"/>
              <a:ea typeface="MS PGothic" panose="020B0600070205080204" pitchFamily="34" charset="-128"/>
              <a:cs typeface="+mn-cs"/>
            </a:endParaRPr>
          </a:p>
          <a:p>
            <a:endParaRPr lang="en-US" sz="1200" b="0" i="0" kern="1200" dirty="0">
              <a:solidFill>
                <a:schemeClr val="tx1"/>
              </a:solidFill>
              <a:effectLst/>
              <a:latin typeface="+mn-lt"/>
              <a:ea typeface="MS PGothic" panose="020B0600070205080204" pitchFamily="34" charset="-128"/>
              <a:cs typeface="+mn-cs"/>
            </a:endParaRPr>
          </a:p>
          <a:p>
            <a:r>
              <a:rPr lang="en-US" sz="1200" b="0" i="0" kern="1200" dirty="0">
                <a:solidFill>
                  <a:schemeClr val="tx1"/>
                </a:solidFill>
                <a:effectLst/>
                <a:latin typeface="+mn-lt"/>
                <a:ea typeface="MS PGothic" panose="020B0600070205080204" pitchFamily="34" charset="-128"/>
                <a:cs typeface="+mn-cs"/>
              </a:rPr>
              <a:t>These maps will analyze the most common interconnection capacity factors at the node level on every line section of all primary distribution circuits</a:t>
            </a:r>
          </a:p>
          <a:p>
            <a:endParaRPr lang="en-US" sz="1200" b="0" i="0" kern="1200" dirty="0">
              <a:solidFill>
                <a:schemeClr val="tx1"/>
              </a:solidFill>
              <a:effectLst/>
              <a:latin typeface="+mn-lt"/>
              <a:ea typeface="MS PGothic" panose="020B0600070205080204" pitchFamily="34" charset="-128"/>
              <a:cs typeface="+mn-cs"/>
            </a:endParaRPr>
          </a:p>
          <a:p>
            <a:r>
              <a:rPr lang="en-US" sz="1200" b="0" i="0" kern="1200" dirty="0">
                <a:solidFill>
                  <a:schemeClr val="tx1"/>
                </a:solidFill>
                <a:effectLst/>
                <a:latin typeface="+mn-lt"/>
                <a:ea typeface="MS PGothic" panose="020B0600070205080204" pitchFamily="34" charset="-128"/>
                <a:cs typeface="+mn-cs"/>
              </a:rPr>
              <a:t>These new maps "take a huge amount of risk and uncertainty out of DER project development, which will result in more of these projects being built at lower cost," </a:t>
            </a:r>
            <a:r>
              <a:rPr lang="en-US" sz="1200" b="0" i="0" kern="1200" dirty="0" err="1">
                <a:solidFill>
                  <a:schemeClr val="tx1"/>
                </a:solidFill>
                <a:effectLst/>
                <a:latin typeface="+mn-lt"/>
                <a:ea typeface="MS PGothic" panose="020B0600070205080204" pitchFamily="34" charset="-128"/>
                <a:cs typeface="+mn-cs"/>
              </a:rPr>
              <a:t>Sahm</a:t>
            </a:r>
            <a:r>
              <a:rPr lang="en-US" sz="1200" b="0" i="0" kern="1200" dirty="0">
                <a:solidFill>
                  <a:schemeClr val="tx1"/>
                </a:solidFill>
                <a:effectLst/>
                <a:latin typeface="+mn-lt"/>
                <a:ea typeface="MS PGothic" panose="020B0600070205080204" pitchFamily="34" charset="-128"/>
                <a:cs typeface="+mn-cs"/>
              </a:rPr>
              <a:t> White,</a:t>
            </a:r>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17</a:t>
            </a:fld>
            <a:endParaRPr lang="en-US" altLang="en-US"/>
          </a:p>
        </p:txBody>
      </p:sp>
    </p:spTree>
    <p:extLst>
      <p:ext uri="{BB962C8B-B14F-4D97-AF65-F5344CB8AC3E}">
        <p14:creationId xmlns:p14="http://schemas.microsoft.com/office/powerpoint/2010/main" val="668171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19</a:t>
            </a:fld>
            <a:endParaRPr lang="en-US" altLang="en-US"/>
          </a:p>
        </p:txBody>
      </p:sp>
    </p:spTree>
    <p:extLst>
      <p:ext uri="{BB962C8B-B14F-4D97-AF65-F5344CB8AC3E}">
        <p14:creationId xmlns:p14="http://schemas.microsoft.com/office/powerpoint/2010/main" val="2338424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By locating regions using the criteria previously discussed we are successfully locating a targeted and coordinated distribution grid area.</a:t>
            </a:r>
          </a:p>
          <a:p>
            <a:pPr marL="171450" indent="-171450">
              <a:buFont typeface="Arial" panose="020B0604020202020204" pitchFamily="34" charset="0"/>
              <a:buChar char="•"/>
            </a:pPr>
            <a:r>
              <a:rPr lang="en-US" dirty="0"/>
              <a:t>By using the ICA feeder data we are utilizing existing grid infrastructure with the highest capacity for interconnection. </a:t>
            </a:r>
          </a:p>
          <a:p>
            <a:pPr marL="171450" indent="-171450">
              <a:buFont typeface="Arial" panose="020B0604020202020204" pitchFamily="34" charset="0"/>
              <a:buChar char="•"/>
            </a:pPr>
            <a:r>
              <a:rPr lang="en-US" dirty="0"/>
              <a:t>By including a Clean Coalition Solar Siting Survey in this model we are ensuring that high penetrations of local renewables are included in this part of the planning processes.</a:t>
            </a:r>
          </a:p>
          <a:p>
            <a:pPr marL="171450" indent="-171450">
              <a:buFont typeface="Arial" panose="020B0604020202020204" pitchFamily="34" charset="0"/>
              <a:buChar char="•"/>
            </a:pPr>
            <a:r>
              <a:rPr lang="en-US" dirty="0"/>
              <a:t>By including critical community facilities as a criteria, we are ensuring that the indefinite renewables-driven backup power that Community Microgrids provide are being </a:t>
            </a:r>
          </a:p>
          <a:p>
            <a:pPr marL="171450" indent="-171450">
              <a:buFont typeface="Arial" panose="020B0604020202020204" pitchFamily="34" charset="0"/>
              <a:buChar char="•"/>
            </a:pPr>
            <a:r>
              <a:rPr lang="en-US" dirty="0"/>
              <a:t>Along with a Community Microgrid being a solution that can be readily extended throughout a utility service territory – and replicated into any utility service territory around the world, this Community Microgrid Suitability model has the ability to be replicated throughout a utility service territory as well. As more load serving entities (LSE) release their ICA data then the more territory this model can cover.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278BB393-29C9-4448-96C4-0DA85A6FFB62}" type="slidenum">
              <a:rPr lang="en-US" smtClean="0"/>
              <a:pPr/>
              <a:t>25</a:t>
            </a:fld>
            <a:endParaRPr lang="en-US"/>
          </a:p>
        </p:txBody>
      </p:sp>
    </p:spTree>
    <p:extLst>
      <p:ext uri="{BB962C8B-B14F-4D97-AF65-F5344CB8AC3E}">
        <p14:creationId xmlns:p14="http://schemas.microsoft.com/office/powerpoint/2010/main" val="363227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8BB393-29C9-4448-96C4-0DA85A6FFB62}" type="slidenum">
              <a:rPr lang="en-US" smtClean="0"/>
              <a:pPr/>
              <a:t>27</a:t>
            </a:fld>
            <a:endParaRPr lang="en-US"/>
          </a:p>
        </p:txBody>
      </p:sp>
    </p:spTree>
    <p:extLst>
      <p:ext uri="{BB962C8B-B14F-4D97-AF65-F5344CB8AC3E}">
        <p14:creationId xmlns:p14="http://schemas.microsoft.com/office/powerpoint/2010/main" val="2737421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86;p2:notes">
            <a:extLst>
              <a:ext uri="{FF2B5EF4-FFF2-40B4-BE49-F238E27FC236}">
                <a16:creationId xmlns:a16="http://schemas.microsoft.com/office/drawing/2014/main" id="{ABBDE225-6445-6947-B141-FBEE49C124A8}"/>
              </a:ext>
            </a:extLst>
          </p:cNvPr>
          <p:cNvSpPr>
            <a:spLocks noGrp="1" noRot="1" noChangeAspect="1" noTextEdit="1"/>
          </p:cNvSpPr>
          <p:nvPr>
            <p:ph type="sldImg" idx="2"/>
          </p:nvPr>
        </p:nvSpPr>
        <p:spPr bwMode="auto">
          <a:xfrm>
            <a:off x="1257300" y="720725"/>
            <a:ext cx="4800600" cy="3600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6386" name="Google Shape;87;p2:notes">
            <a:extLst>
              <a:ext uri="{FF2B5EF4-FFF2-40B4-BE49-F238E27FC236}">
                <a16:creationId xmlns:a16="http://schemas.microsoft.com/office/drawing/2014/main" id="{A236F327-FB2F-E048-9CE7-FA93C125ECF6}"/>
              </a:ext>
            </a:extLst>
          </p:cNvPr>
          <p:cNvSpPr>
            <a:spLocks noGrp="1" noChangeArrowheads="1"/>
          </p:cNvSpPr>
          <p:nvPr>
            <p:ph type="body" idx="1"/>
          </p:nvPr>
        </p:nvSpPr>
        <p:spPr bwMode="auto">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45" tIns="48309" rIns="96645" bIns="48309" numCol="1" anchor="t" anchorCtr="0" compatLnSpc="1">
            <a:prstTxWarp prst="textNoShape">
              <a:avLst/>
            </a:prstTxWarp>
          </a:bodyPr>
          <a:lstStyle/>
          <a:p>
            <a:pPr>
              <a:spcBef>
                <a:spcPts val="375"/>
              </a:spcBef>
              <a:buClr>
                <a:srgbClr val="000000"/>
              </a:buClr>
              <a:buSzPts val="1200"/>
            </a:pPr>
            <a:endParaRPr lang="en-US" altLang="en-US">
              <a:latin typeface="Arial Regular"/>
            </a:endParaRPr>
          </a:p>
        </p:txBody>
      </p:sp>
      <p:sp>
        <p:nvSpPr>
          <p:cNvPr id="16387" name="Google Shape;88;p2:notes">
            <a:extLst>
              <a:ext uri="{FF2B5EF4-FFF2-40B4-BE49-F238E27FC236}">
                <a16:creationId xmlns:a16="http://schemas.microsoft.com/office/drawing/2014/main" id="{E5D8FB55-4E3D-7E49-A385-93974C50E0AB}"/>
              </a:ext>
            </a:extLst>
          </p:cNvPr>
          <p:cNvSpPr>
            <a:spLocks noGrp="1" noChangeArrowheads="1"/>
          </p:cNvSpPr>
          <p:nvPr>
            <p:ph type="sldNum" sz="quarter" idx="5"/>
          </p:nvPr>
        </p:nvSpPr>
        <p:spPr bwMode="auto">
          <a:xfrm>
            <a:off x="4143375" y="9120188"/>
            <a:ext cx="3170238"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5" tIns="48309" rIns="96645" bIns="48309"/>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556D23-9FBE-D542-9A2A-005BFF767863}" type="slidenum">
              <a:rPr lang="en-US" altLang="en-US" smtClean="0"/>
              <a:pPr/>
              <a:t>29</a:t>
            </a:fld>
            <a:endParaRPr lang="en-US" altLang="en-US"/>
          </a:p>
        </p:txBody>
      </p:sp>
    </p:spTree>
    <p:extLst>
      <p:ext uri="{BB962C8B-B14F-4D97-AF65-F5344CB8AC3E}">
        <p14:creationId xmlns:p14="http://schemas.microsoft.com/office/powerpoint/2010/main" val="3302105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7E22612-B4BB-F940-A87D-C210BBE0E0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C10EAC69-A035-B44E-8D81-2B4179051E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699" name="Slide Number Placeholder 3">
            <a:extLst>
              <a:ext uri="{FF2B5EF4-FFF2-40B4-BE49-F238E27FC236}">
                <a16:creationId xmlns:a16="http://schemas.microsoft.com/office/drawing/2014/main" id="{2C6FF074-85C3-924C-8097-B84017DF67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buSzPct val="25000"/>
            </a:pPr>
            <a:fld id="{89D6201A-320F-DB44-8BE0-1571B81E54ED}" type="slidenum">
              <a:rPr lang="en-US" altLang="en-US" smtClean="0">
                <a:solidFill>
                  <a:srgbClr val="000000"/>
                </a:solidFill>
                <a:cs typeface="Calibri" panose="020F0502020204030204" pitchFamily="34" charset="0"/>
                <a:sym typeface="Calibri" panose="020F0502020204030204" pitchFamily="34" charset="0"/>
              </a:rPr>
              <a:pPr>
                <a:buSzPct val="25000"/>
              </a:pPr>
              <a:t>30</a:t>
            </a:fld>
            <a:endParaRPr lang="en-US" altLang="en-US">
              <a:solidFill>
                <a:srgbClr val="000000"/>
              </a:solidFill>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69858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8BB393-29C9-4448-96C4-0DA85A6FFB62}" type="slidenum">
              <a:rPr lang="en-US" smtClean="0"/>
              <a:pPr/>
              <a:t>2</a:t>
            </a:fld>
            <a:endParaRPr lang="en-US"/>
          </a:p>
        </p:txBody>
      </p:sp>
    </p:spTree>
    <p:extLst>
      <p:ext uri="{BB962C8B-B14F-4D97-AF65-F5344CB8AC3E}">
        <p14:creationId xmlns:p14="http://schemas.microsoft.com/office/powerpoint/2010/main" val="175959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8BB393-29C9-4448-96C4-0DA85A6FFB62}" type="slidenum">
              <a:rPr lang="en-US" smtClean="0"/>
              <a:pPr/>
              <a:t>3</a:t>
            </a:fld>
            <a:endParaRPr lang="en-US"/>
          </a:p>
        </p:txBody>
      </p:sp>
    </p:spTree>
    <p:extLst>
      <p:ext uri="{BB962C8B-B14F-4D97-AF65-F5344CB8AC3E}">
        <p14:creationId xmlns:p14="http://schemas.microsoft.com/office/powerpoint/2010/main" val="175959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algn="r"/>
            <a:fld id="{7EA841E0-2D0D-4211-ACAE-C96B997E0FCF}" type="slidenum">
              <a:rPr lang="en-US" sz="1200">
                <a:latin typeface="Calibri" pitchFamily="34" charset="0"/>
              </a:rPr>
              <a:pPr algn="r"/>
              <a:t>5</a:t>
            </a:fld>
            <a:endParaRPr lang="en-US" sz="1200" dirty="0">
              <a:latin typeface="Calibri" pitchFamily="34" charset="0"/>
            </a:endParaRPr>
          </a:p>
        </p:txBody>
      </p:sp>
    </p:spTree>
    <p:extLst>
      <p:ext uri="{BB962C8B-B14F-4D97-AF65-F5344CB8AC3E}">
        <p14:creationId xmlns:p14="http://schemas.microsoft.com/office/powerpoint/2010/main" val="91472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8BB393-29C9-4448-96C4-0DA85A6FFB62}" type="slidenum">
              <a:rPr lang="en-US" smtClean="0"/>
              <a:pPr/>
              <a:t>6</a:t>
            </a:fld>
            <a:endParaRPr lang="en-US"/>
          </a:p>
        </p:txBody>
      </p:sp>
    </p:spTree>
    <p:extLst>
      <p:ext uri="{BB962C8B-B14F-4D97-AF65-F5344CB8AC3E}">
        <p14:creationId xmlns:p14="http://schemas.microsoft.com/office/powerpoint/2010/main" val="3835202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184 miles of the 220 kV transmission lines and 66kV distribution that traverse through tier 3 and tier 2 high fire risk. </a:t>
            </a:r>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10</a:t>
            </a:fld>
            <a:endParaRPr lang="en-US" altLang="en-US"/>
          </a:p>
        </p:txBody>
      </p:sp>
    </p:spTree>
    <p:extLst>
      <p:ext uri="{BB962C8B-B14F-4D97-AF65-F5344CB8AC3E}">
        <p14:creationId xmlns:p14="http://schemas.microsoft.com/office/powerpoint/2010/main" val="218960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 </a:t>
            </a:r>
            <a:r>
              <a:rPr lang="en-US" b="1" dirty="0"/>
              <a:t>Geographic Information System (GIS) </a:t>
            </a:r>
            <a:r>
              <a:rPr lang="en-US" dirty="0"/>
              <a:t>is a framework for gathering, managing, and analyzing data. GIS is rooted in the science of geography and integrates many types of data. It analyzes spatial location and organizes layers of information into visualizations using maps and 3D scenes. Allows for deeper insight into data, such as patterns, relationships, and situations – helping users make smarter decisions. </a:t>
            </a:r>
          </a:p>
          <a:p>
            <a:endParaRPr lang="en-US" dirty="0"/>
          </a:p>
          <a:p>
            <a:r>
              <a:rPr lang="en-US" sz="1200" b="1" i="0" kern="1200" dirty="0">
                <a:solidFill>
                  <a:schemeClr val="tx1"/>
                </a:solidFill>
                <a:effectLst/>
                <a:latin typeface="+mn-lt"/>
                <a:ea typeface="MS PGothic" panose="020B0600070205080204" pitchFamily="34" charset="-128"/>
                <a:cs typeface="+mn-cs"/>
              </a:rPr>
              <a:t>ArcGIS Pro</a:t>
            </a:r>
            <a:r>
              <a:rPr lang="en-US" sz="1200" b="0" i="0" kern="1200" dirty="0">
                <a:solidFill>
                  <a:schemeClr val="tx1"/>
                </a:solidFill>
                <a:effectLst/>
                <a:latin typeface="+mn-lt"/>
                <a:ea typeface="MS PGothic" panose="020B0600070205080204" pitchFamily="34" charset="-128"/>
                <a:cs typeface="+mn-cs"/>
              </a:rPr>
              <a:t> is an application for building maps in 2D and 3D, analyzing data, and authoring geographic knowledge. Gives the user the power to examine relationships, test predictions, and ultimately make better decisions.</a:t>
            </a:r>
          </a:p>
          <a:p>
            <a:endParaRPr lang="en-US" sz="1200" b="0" i="0" kern="1200" dirty="0">
              <a:solidFill>
                <a:schemeClr val="tx1"/>
              </a:solidFill>
              <a:effectLst/>
              <a:latin typeface="+mn-lt"/>
              <a:ea typeface="MS PGothic" panose="020B0600070205080204" pitchFamily="34" charset="-128"/>
              <a:cs typeface="+mn-cs"/>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ArcGIS’ </a:t>
            </a:r>
            <a:r>
              <a:rPr lang="en-US" b="1" dirty="0" err="1"/>
              <a:t>ModelBuilder</a:t>
            </a:r>
            <a:r>
              <a:rPr lang="en-US" dirty="0"/>
              <a:t>, a visual programming language for building geoprocessing workflows, was used to create the Suitability Model. Within </a:t>
            </a:r>
            <a:r>
              <a:rPr lang="en-US" dirty="0" err="1"/>
              <a:t>ModelBuilder</a:t>
            </a:r>
            <a:r>
              <a:rPr lang="en-US" dirty="0"/>
              <a:t>, a model is represented as a diagram that chains together sequences of processes and geoprocessing tools, using the output of one process as the input to another process.</a:t>
            </a:r>
            <a:endParaRPr lang="en-US" dirty="0">
              <a:latin typeface="Arial" panose="020B0604020202020204" pitchFamily="34" charset="0"/>
              <a:cs typeface="Arial" panose="020B0604020202020204" pitchFamily="34" charset="0"/>
            </a:endParaRPr>
          </a:p>
          <a:p>
            <a:endParaRPr lang="en-US" sz="1200" b="0" i="0" kern="1200" dirty="0">
              <a:solidFill>
                <a:schemeClr val="tx1"/>
              </a:solidFill>
              <a:effectLst/>
              <a:latin typeface="+mn-lt"/>
              <a:ea typeface="MS PGothic" panose="020B0600070205080204" pitchFamily="34" charset="-128"/>
              <a:cs typeface="+mn-cs"/>
            </a:endParaRPr>
          </a:p>
          <a:p>
            <a:r>
              <a:rPr lang="en-US" sz="1200" b="1" i="0" kern="1200" dirty="0">
                <a:solidFill>
                  <a:schemeClr val="tx1"/>
                </a:solidFill>
                <a:effectLst/>
                <a:latin typeface="+mn-lt"/>
                <a:ea typeface="MS PGothic" panose="020B0600070205080204" pitchFamily="34" charset="-128"/>
                <a:cs typeface="+mn-cs"/>
              </a:rPr>
              <a:t>Suitability modeling </a:t>
            </a:r>
            <a:r>
              <a:rPr lang="en-US" sz="1200" b="0" i="0" kern="1200" dirty="0">
                <a:solidFill>
                  <a:schemeClr val="tx1"/>
                </a:solidFill>
                <a:effectLst/>
                <a:latin typeface="+mn-lt"/>
                <a:ea typeface="MS PGothic" panose="020B0600070205080204" pitchFamily="34" charset="-128"/>
                <a:cs typeface="+mn-cs"/>
              </a:rPr>
              <a:t>is the most common application for ArcGIS Spatial Analyst extension and can solve a variety of problems:</a:t>
            </a:r>
          </a:p>
          <a:p>
            <a:pPr marL="171450" indent="-171450">
              <a:buFont typeface="Arial" panose="020B0604020202020204" pitchFamily="34" charset="0"/>
              <a:buChar char="•"/>
            </a:pPr>
            <a:r>
              <a:rPr lang="en-US" sz="1200" b="0" i="0" kern="1200" dirty="0">
                <a:solidFill>
                  <a:schemeClr val="tx1"/>
                </a:solidFill>
                <a:effectLst/>
                <a:latin typeface="+mn-lt"/>
                <a:ea typeface="MS PGothic" panose="020B0600070205080204" pitchFamily="34" charset="-128"/>
                <a:cs typeface="+mn-cs"/>
              </a:rPr>
              <a:t>Where to site a new housing development</a:t>
            </a:r>
          </a:p>
          <a:p>
            <a:pPr marL="171450" indent="-171450">
              <a:buFont typeface="Arial" panose="020B0604020202020204" pitchFamily="34" charset="0"/>
              <a:buChar char="•"/>
            </a:pPr>
            <a:r>
              <a:rPr lang="en-US" sz="1200" b="0" i="0" kern="1200" dirty="0">
                <a:solidFill>
                  <a:schemeClr val="tx1"/>
                </a:solidFill>
                <a:effectLst/>
                <a:latin typeface="+mn-lt"/>
                <a:ea typeface="MS PGothic" panose="020B0600070205080204" pitchFamily="34" charset="-128"/>
                <a:cs typeface="+mn-cs"/>
              </a:rPr>
              <a:t>Where to locate a new ski area</a:t>
            </a:r>
          </a:p>
          <a:p>
            <a:pPr marL="171450" indent="-171450">
              <a:buFont typeface="Arial" panose="020B0604020202020204" pitchFamily="34" charset="0"/>
              <a:buChar char="•"/>
            </a:pPr>
            <a:r>
              <a:rPr lang="en-US" sz="1200" b="0" i="0" kern="1200" dirty="0">
                <a:solidFill>
                  <a:schemeClr val="tx1"/>
                </a:solidFill>
                <a:effectLst/>
                <a:latin typeface="+mn-lt"/>
                <a:ea typeface="MS PGothic" panose="020B0600070205080204" pitchFamily="34" charset="-128"/>
                <a:cs typeface="+mn-cs"/>
              </a:rPr>
              <a:t>Where to deploy troops in a military operation</a:t>
            </a:r>
          </a:p>
          <a:p>
            <a:pPr marL="171450" indent="-171450">
              <a:buFont typeface="Arial" panose="020B0604020202020204" pitchFamily="34" charset="0"/>
              <a:buChar char="•"/>
            </a:pPr>
            <a:r>
              <a:rPr lang="en-US" sz="1200" b="0" i="0" kern="1200" dirty="0">
                <a:solidFill>
                  <a:schemeClr val="tx1"/>
                </a:solidFill>
                <a:effectLst/>
                <a:latin typeface="+mn-lt"/>
                <a:ea typeface="MS PGothic" panose="020B0600070205080204" pitchFamily="34" charset="-128"/>
                <a:cs typeface="+mn-cs"/>
              </a:rPr>
              <a:t>Where to locate firefighting crews to best fight fires in the dry season</a:t>
            </a:r>
          </a:p>
          <a:p>
            <a:pPr marL="171450" indent="-171450">
              <a:buFont typeface="Arial" panose="020B0604020202020204" pitchFamily="34" charset="0"/>
              <a:buChar char="•"/>
            </a:pPr>
            <a:r>
              <a:rPr lang="en-US" sz="1200" b="0" i="0" kern="1200" dirty="0">
                <a:solidFill>
                  <a:schemeClr val="tx1"/>
                </a:solidFill>
                <a:effectLst/>
                <a:latin typeface="+mn-lt"/>
                <a:ea typeface="MS PGothic" panose="020B0600070205080204" pitchFamily="34" charset="-128"/>
                <a:cs typeface="+mn-cs"/>
              </a:rPr>
              <a:t>For this case study, which sites are best for bobcat habitat</a:t>
            </a:r>
          </a:p>
          <a:p>
            <a:endParaRPr lang="en-US" sz="1200" b="0" i="0" kern="1200" dirty="0">
              <a:solidFill>
                <a:schemeClr val="tx1"/>
              </a:solidFill>
              <a:effectLst/>
              <a:latin typeface="+mn-lt"/>
              <a:ea typeface="MS PGothic" panose="020B0600070205080204" pitchFamily="34" charset="-128"/>
              <a:cs typeface="+mn-cs"/>
            </a:endParaRPr>
          </a:p>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11</a:t>
            </a:fld>
            <a:endParaRPr lang="en-US" altLang="en-US"/>
          </a:p>
        </p:txBody>
      </p:sp>
    </p:spTree>
    <p:extLst>
      <p:ext uri="{BB962C8B-B14F-4D97-AF65-F5344CB8AC3E}">
        <p14:creationId xmlns:p14="http://schemas.microsoft.com/office/powerpoint/2010/main" val="294951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Blue ovals are data inputs </a:t>
            </a:r>
          </a:p>
          <a:p>
            <a:r>
              <a:rPr lang="en-US" dirty="0"/>
              <a:t>Yellow squares are geoprocessing tools</a:t>
            </a:r>
          </a:p>
          <a:p>
            <a:r>
              <a:rPr lang="en-US" dirty="0"/>
              <a:t>Green ovals are data outputs</a:t>
            </a:r>
          </a:p>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12</a:t>
            </a:fld>
            <a:endParaRPr lang="en-US" altLang="en-US"/>
          </a:p>
        </p:txBody>
      </p:sp>
    </p:spTree>
    <p:extLst>
      <p:ext uri="{BB962C8B-B14F-4D97-AF65-F5344CB8AC3E}">
        <p14:creationId xmlns:p14="http://schemas.microsoft.com/office/powerpoint/2010/main" val="170504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15</a:t>
            </a:fld>
            <a:endParaRPr lang="en-US" altLang="en-US"/>
          </a:p>
        </p:txBody>
      </p:sp>
    </p:spTree>
    <p:extLst>
      <p:ext uri="{BB962C8B-B14F-4D97-AF65-F5344CB8AC3E}">
        <p14:creationId xmlns:p14="http://schemas.microsoft.com/office/powerpoint/2010/main" val="362480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0D975E9-4F9F-2741-A4F5-F453A59CC91E}"/>
              </a:ext>
            </a:extLst>
          </p:cNvPr>
          <p:cNvSpPr>
            <a:spLocks noGrp="1"/>
          </p:cNvSpPr>
          <p:nvPr>
            <p:ph type="dt" sz="half" idx="10"/>
          </p:nvPr>
        </p:nvSpPr>
        <p:spPr/>
        <p:txBody>
          <a:bodyPr/>
          <a:lstStyle>
            <a:lvl1pPr>
              <a:defRPr/>
            </a:lvl1pPr>
          </a:lstStyle>
          <a:p>
            <a:pPr>
              <a:defRPr/>
            </a:pPr>
            <a:fld id="{135950AE-0782-2E45-B992-941C750E23C5}" type="datetimeFigureOut">
              <a:rPr lang="en-US" altLang="en-US"/>
              <a:pPr>
                <a:defRPr/>
              </a:pPr>
              <a:t>3/19/20</a:t>
            </a:fld>
            <a:endParaRPr lang="en-US" altLang="en-US"/>
          </a:p>
        </p:txBody>
      </p:sp>
      <p:sp>
        <p:nvSpPr>
          <p:cNvPr id="5" name="Footer Placeholder 4">
            <a:extLst>
              <a:ext uri="{FF2B5EF4-FFF2-40B4-BE49-F238E27FC236}">
                <a16:creationId xmlns:a16="http://schemas.microsoft.com/office/drawing/2014/main" id="{719F211E-70FF-1243-981D-7BA715F1C6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DF491D-CEF3-4F4B-BD27-B20475205385}"/>
              </a:ext>
            </a:extLst>
          </p:cNvPr>
          <p:cNvSpPr>
            <a:spLocks noGrp="1"/>
          </p:cNvSpPr>
          <p:nvPr>
            <p:ph type="sldNum" sz="quarter" idx="12"/>
          </p:nvPr>
        </p:nvSpPr>
        <p:spPr/>
        <p:txBody>
          <a:bodyPr/>
          <a:lstStyle>
            <a:lvl1pPr>
              <a:defRPr/>
            </a:lvl1pPr>
          </a:lstStyle>
          <a:p>
            <a:pPr>
              <a:defRPr/>
            </a:pPr>
            <a:fld id="{861FBA3C-C551-A847-88BE-C8AD39BF2A80}" type="slidenum">
              <a:rPr lang="en-US" altLang="en-US"/>
              <a:pPr>
                <a:defRPr/>
              </a:pPr>
              <a:t>‹#›</a:t>
            </a:fld>
            <a:endParaRPr lang="en-US" altLang="en-US"/>
          </a:p>
        </p:txBody>
      </p:sp>
    </p:spTree>
    <p:extLst>
      <p:ext uri="{BB962C8B-B14F-4D97-AF65-F5344CB8AC3E}">
        <p14:creationId xmlns:p14="http://schemas.microsoft.com/office/powerpoint/2010/main" val="59361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F966E-7469-E544-A7FA-0698D5977907}"/>
              </a:ext>
            </a:extLst>
          </p:cNvPr>
          <p:cNvSpPr>
            <a:spLocks noGrp="1"/>
          </p:cNvSpPr>
          <p:nvPr>
            <p:ph type="dt" sz="half" idx="10"/>
          </p:nvPr>
        </p:nvSpPr>
        <p:spPr/>
        <p:txBody>
          <a:bodyPr/>
          <a:lstStyle>
            <a:lvl1pPr>
              <a:defRPr/>
            </a:lvl1pPr>
          </a:lstStyle>
          <a:p>
            <a:pPr>
              <a:defRPr/>
            </a:pPr>
            <a:fld id="{4BE8EAA5-B581-A840-9BE8-0914D33A6C43}" type="datetimeFigureOut">
              <a:rPr lang="en-US" altLang="en-US"/>
              <a:pPr>
                <a:defRPr/>
              </a:pPr>
              <a:t>3/19/20</a:t>
            </a:fld>
            <a:endParaRPr lang="en-US" altLang="en-US"/>
          </a:p>
        </p:txBody>
      </p:sp>
      <p:sp>
        <p:nvSpPr>
          <p:cNvPr id="5" name="Footer Placeholder 4">
            <a:extLst>
              <a:ext uri="{FF2B5EF4-FFF2-40B4-BE49-F238E27FC236}">
                <a16:creationId xmlns:a16="http://schemas.microsoft.com/office/drawing/2014/main" id="{35F09DEC-3DC4-464A-AF70-CAAA2A4F06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3326E1-ECB7-7641-A730-86649382E50E}"/>
              </a:ext>
            </a:extLst>
          </p:cNvPr>
          <p:cNvSpPr>
            <a:spLocks noGrp="1"/>
          </p:cNvSpPr>
          <p:nvPr>
            <p:ph type="sldNum" sz="quarter" idx="12"/>
          </p:nvPr>
        </p:nvSpPr>
        <p:spPr/>
        <p:txBody>
          <a:bodyPr/>
          <a:lstStyle>
            <a:lvl1pPr>
              <a:defRPr/>
            </a:lvl1pPr>
          </a:lstStyle>
          <a:p>
            <a:pPr>
              <a:defRPr/>
            </a:pPr>
            <a:fld id="{C2EA4A89-4D8C-AA4B-9F02-A821DDFD2529}" type="slidenum">
              <a:rPr lang="en-US" altLang="en-US"/>
              <a:pPr>
                <a:defRPr/>
              </a:pPr>
              <a:t>‹#›</a:t>
            </a:fld>
            <a:endParaRPr lang="en-US" altLang="en-US"/>
          </a:p>
        </p:txBody>
      </p:sp>
    </p:spTree>
    <p:extLst>
      <p:ext uri="{BB962C8B-B14F-4D97-AF65-F5344CB8AC3E}">
        <p14:creationId xmlns:p14="http://schemas.microsoft.com/office/powerpoint/2010/main" val="393056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87C57-C086-4B42-B670-BDA5BC33EF7A}"/>
              </a:ext>
            </a:extLst>
          </p:cNvPr>
          <p:cNvSpPr>
            <a:spLocks noGrp="1"/>
          </p:cNvSpPr>
          <p:nvPr>
            <p:ph type="dt" sz="half" idx="10"/>
          </p:nvPr>
        </p:nvSpPr>
        <p:spPr/>
        <p:txBody>
          <a:bodyPr/>
          <a:lstStyle>
            <a:lvl1pPr>
              <a:defRPr/>
            </a:lvl1pPr>
          </a:lstStyle>
          <a:p>
            <a:pPr>
              <a:defRPr/>
            </a:pPr>
            <a:fld id="{1D1F523D-BAAF-5B44-8EDC-A5BEF7C48FB4}" type="datetimeFigureOut">
              <a:rPr lang="en-US" altLang="en-US"/>
              <a:pPr>
                <a:defRPr/>
              </a:pPr>
              <a:t>3/19/20</a:t>
            </a:fld>
            <a:endParaRPr lang="en-US" altLang="en-US"/>
          </a:p>
        </p:txBody>
      </p:sp>
      <p:sp>
        <p:nvSpPr>
          <p:cNvPr id="5" name="Footer Placeholder 4">
            <a:extLst>
              <a:ext uri="{FF2B5EF4-FFF2-40B4-BE49-F238E27FC236}">
                <a16:creationId xmlns:a16="http://schemas.microsoft.com/office/drawing/2014/main" id="{DF655431-5BCB-E74D-ADB1-889349B045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22248C-1A15-FE49-A71C-E84D92F090FC}"/>
              </a:ext>
            </a:extLst>
          </p:cNvPr>
          <p:cNvSpPr>
            <a:spLocks noGrp="1"/>
          </p:cNvSpPr>
          <p:nvPr>
            <p:ph type="sldNum" sz="quarter" idx="12"/>
          </p:nvPr>
        </p:nvSpPr>
        <p:spPr/>
        <p:txBody>
          <a:bodyPr/>
          <a:lstStyle>
            <a:lvl1pPr>
              <a:defRPr/>
            </a:lvl1pPr>
          </a:lstStyle>
          <a:p>
            <a:pPr>
              <a:defRPr/>
            </a:pPr>
            <a:fld id="{02F8EB2A-6CA7-E342-A68F-42E85B9C6792}" type="slidenum">
              <a:rPr lang="en-US" altLang="en-US"/>
              <a:pPr>
                <a:defRPr/>
              </a:pPr>
              <a:t>‹#›</a:t>
            </a:fld>
            <a:endParaRPr lang="en-US" altLang="en-US"/>
          </a:p>
        </p:txBody>
      </p:sp>
    </p:spTree>
    <p:extLst>
      <p:ext uri="{BB962C8B-B14F-4D97-AF65-F5344CB8AC3E}">
        <p14:creationId xmlns:p14="http://schemas.microsoft.com/office/powerpoint/2010/main" val="333837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9CD30C6-57B6-8D45-9699-219F1C2A4C66}"/>
              </a:ext>
            </a:extLst>
          </p:cNvPr>
          <p:cNvSpPr>
            <a:spLocks noChangeArrowheads="1"/>
          </p:cNvSpPr>
          <p:nvPr/>
        </p:nvSpPr>
        <p:spPr bwMode="auto">
          <a:xfrm>
            <a:off x="0" y="3124200"/>
            <a:ext cx="9144000" cy="3352800"/>
          </a:xfrm>
          <a:prstGeom prst="rect">
            <a:avLst/>
          </a:prstGeom>
          <a:solidFill>
            <a:srgbClr val="249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endParaRPr lang="en-US" altLang="en-US">
              <a:solidFill>
                <a:srgbClr val="0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28B8289-9559-C848-870B-D3E0D69E377F}"/>
              </a:ext>
            </a:extLst>
          </p:cNvPr>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CA">
              <a:solidFill>
                <a:srgbClr val="FFFFFF"/>
              </a:solidFill>
            </a:endParaRPr>
          </a:p>
        </p:txBody>
      </p:sp>
      <p:sp>
        <p:nvSpPr>
          <p:cNvPr id="5" name="TextBox 4">
            <a:extLst>
              <a:ext uri="{FF2B5EF4-FFF2-40B4-BE49-F238E27FC236}">
                <a16:creationId xmlns:a16="http://schemas.microsoft.com/office/drawing/2014/main" id="{D4EFC259-21D0-1D4D-8F8F-AFEA3690FD07}"/>
              </a:ext>
            </a:extLst>
          </p:cNvPr>
          <p:cNvSpPr txBox="1">
            <a:spLocks noChangeArrowheads="1"/>
          </p:cNvSpPr>
          <p:nvPr/>
        </p:nvSpPr>
        <p:spPr bwMode="auto">
          <a:xfrm>
            <a:off x="0" y="6488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r>
              <a:rPr lang="en-CA" altLang="en-US" dirty="0">
                <a:solidFill>
                  <a:srgbClr val="595959"/>
                </a:solidFill>
                <a:latin typeface="Arial" panose="020B0604020202020204" pitchFamily="34" charset="0"/>
                <a:cs typeface="Arial" panose="020B0604020202020204" pitchFamily="34" charset="0"/>
              </a:rPr>
              <a:t>Making Clean Local Energy Accessible Now			</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a:t>Click to edit Master subtitle style</a:t>
            </a:r>
            <a:endParaRPr lang="en-US" dirty="0"/>
          </a:p>
        </p:txBody>
      </p:sp>
    </p:spTree>
    <p:extLst>
      <p:ext uri="{BB962C8B-B14F-4D97-AF65-F5344CB8AC3E}">
        <p14:creationId xmlns:p14="http://schemas.microsoft.com/office/powerpoint/2010/main" val="820867471"/>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le, Text and Chart">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DFA53CE-6795-C947-947A-E8BA3D8CA19E}"/>
              </a:ext>
            </a:extLst>
          </p:cNvPr>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 name="TextBox 5">
            <a:extLst>
              <a:ext uri="{FF2B5EF4-FFF2-40B4-BE49-F238E27FC236}">
                <a16:creationId xmlns:a16="http://schemas.microsoft.com/office/drawing/2014/main" id="{0A3046A0-4A55-1D4A-B644-E8D76CFA1FE3}"/>
              </a:ext>
            </a:extLst>
          </p:cNvPr>
          <p:cNvSpPr txBox="1">
            <a:spLocks noChangeArrowheads="1"/>
          </p:cNvSpPr>
          <p:nvPr userDrawn="1"/>
        </p:nvSpPr>
        <p:spPr bwMode="auto">
          <a:xfrm>
            <a:off x="0" y="6488113"/>
            <a:ext cx="472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CA" altLang="en-US" sz="1600">
                <a:solidFill>
                  <a:srgbClr val="595959"/>
                </a:solidFill>
                <a:cs typeface="Arial" panose="020B0604020202020204" pitchFamily="34" charset="0"/>
              </a:rPr>
              <a:t>Making Clean Local Energy Accessible Now</a:t>
            </a:r>
            <a:endParaRPr lang="en-CA" altLang="en-US">
              <a:solidFill>
                <a:srgbClr val="595959"/>
              </a:solidFill>
              <a:cs typeface="Arial" panose="020B0604020202020204" pitchFamily="34" charset="0"/>
            </a:endParaRPr>
          </a:p>
        </p:txBody>
      </p:sp>
      <p:sp>
        <p:nvSpPr>
          <p:cNvPr id="6" name="Rectangle 6">
            <a:extLst>
              <a:ext uri="{FF2B5EF4-FFF2-40B4-BE49-F238E27FC236}">
                <a16:creationId xmlns:a16="http://schemas.microsoft.com/office/drawing/2014/main" id="{38F39DE6-1256-C346-9AB8-45B77E3AA60E}"/>
              </a:ext>
            </a:extLst>
          </p:cNvPr>
          <p:cNvSpPr>
            <a:spLocks noChangeArrowheads="1"/>
          </p:cNvSpPr>
          <p:nvPr userDrawn="1"/>
        </p:nvSpPr>
        <p:spPr bwMode="auto">
          <a:xfrm>
            <a:off x="0" y="0"/>
            <a:ext cx="7391400" cy="762000"/>
          </a:xfrm>
          <a:prstGeom prst="rect">
            <a:avLst/>
          </a:prstGeom>
          <a:solidFill>
            <a:srgbClr val="249C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CA" altLang="en-US">
                <a:solidFill>
                  <a:srgbClr val="FFFFFF"/>
                </a:solidFill>
              </a:rPr>
              <a:t> </a:t>
            </a:r>
          </a:p>
        </p:txBody>
      </p:sp>
      <p:sp>
        <p:nvSpPr>
          <p:cNvPr id="7" name="Slide Number Placeholder 3">
            <a:extLst>
              <a:ext uri="{FF2B5EF4-FFF2-40B4-BE49-F238E27FC236}">
                <a16:creationId xmlns:a16="http://schemas.microsoft.com/office/drawing/2014/main" id="{BF102AE4-9E97-E04E-BF77-2074DC86BD37}"/>
              </a:ext>
            </a:extLst>
          </p:cNvPr>
          <p:cNvSpPr txBox="1">
            <a:spLocks noChangeArrowheads="1"/>
          </p:cNvSpPr>
          <p:nvPr userDrawn="1"/>
        </p:nvSpPr>
        <p:spPr bwMode="auto">
          <a:xfrm>
            <a:off x="85344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E7166A5B-3056-1D40-9051-DB5AC141CB75}" type="slidenum">
              <a:rPr lang="en-US" altLang="en-US" sz="1200" smtClean="0">
                <a:cs typeface="Arial" panose="020B0604020202020204" pitchFamily="34" charset="0"/>
              </a:rPr>
              <a:pPr algn="r" eaLnBrk="1" hangingPunct="1">
                <a:defRPr/>
              </a:pPr>
              <a:t>‹#›</a:t>
            </a:fld>
            <a:endParaRPr lang="en-US" altLang="en-US" sz="1200">
              <a:solidFill>
                <a:srgbClr val="013D21"/>
              </a:solidFill>
              <a:latin typeface="Informatic" charset="0"/>
              <a:cs typeface="Arial" panose="020B0604020202020204" pitchFamily="34" charset="0"/>
            </a:endParaRPr>
          </a:p>
        </p:txBody>
      </p:sp>
      <p:pic>
        <p:nvPicPr>
          <p:cNvPr id="8" name="Picture 10" descr="Clean Coalition Logo_no tagline_updated_slideshowedit_zf2 yellow_final2.pdf">
            <a:extLst>
              <a:ext uri="{FF2B5EF4-FFF2-40B4-BE49-F238E27FC236}">
                <a16:creationId xmlns:a16="http://schemas.microsoft.com/office/drawing/2014/main" id="{316C0A59-26E0-8F46-B70B-85A845CCE84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31100" y="46038"/>
            <a:ext cx="1612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defRPr>
            </a:lvl1pPr>
            <a:lvl2pPr>
              <a:buFontTx/>
              <a:buBlip>
                <a:blip r:embed="rId3"/>
              </a:buBlip>
              <a:defRPr>
                <a:solidFill>
                  <a:schemeClr val="tx2">
                    <a:lumMod val="65000"/>
                    <a:lumOff val="35000"/>
                  </a:schemeClr>
                </a:solidFill>
              </a:defRPr>
            </a:lvl2pPr>
            <a:lvl3pPr>
              <a:buFontTx/>
              <a:buBlip>
                <a:blip r:embed="rId3"/>
              </a:buBlip>
              <a:defRPr>
                <a:solidFill>
                  <a:schemeClr val="tx2">
                    <a:lumMod val="65000"/>
                    <a:lumOff val="35000"/>
                  </a:schemeClr>
                </a:solidFill>
              </a:defRPr>
            </a:lvl3pPr>
            <a:lvl4pPr>
              <a:buFontTx/>
              <a:buBlip>
                <a:blip r:embed="rId3"/>
              </a:buBlip>
              <a:defRPr>
                <a:solidFill>
                  <a:schemeClr val="tx2">
                    <a:lumMod val="65000"/>
                    <a:lumOff val="35000"/>
                  </a:schemeClr>
                </a:solidFill>
              </a:defRPr>
            </a:lvl4pPr>
            <a:lvl5pPr>
              <a:buFontTx/>
              <a:buBlip>
                <a:blip r:embed="rId3"/>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498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73585-4FFF-4F48-B0FF-4AECA5D2B793}"/>
              </a:ext>
            </a:extLst>
          </p:cNvPr>
          <p:cNvSpPr>
            <a:spLocks noGrp="1"/>
          </p:cNvSpPr>
          <p:nvPr>
            <p:ph type="dt" sz="half" idx="10"/>
          </p:nvPr>
        </p:nvSpPr>
        <p:spPr/>
        <p:txBody>
          <a:bodyPr/>
          <a:lstStyle>
            <a:lvl1pPr>
              <a:defRPr/>
            </a:lvl1pPr>
          </a:lstStyle>
          <a:p>
            <a:pPr>
              <a:defRPr/>
            </a:pPr>
            <a:fld id="{EF975AA9-EE18-8F43-B456-905CE7AAD138}" type="datetimeFigureOut">
              <a:rPr lang="en-US" altLang="en-US"/>
              <a:pPr>
                <a:defRPr/>
              </a:pPr>
              <a:t>3/19/20</a:t>
            </a:fld>
            <a:endParaRPr lang="en-US" altLang="en-US"/>
          </a:p>
        </p:txBody>
      </p:sp>
      <p:sp>
        <p:nvSpPr>
          <p:cNvPr id="5" name="Footer Placeholder 4">
            <a:extLst>
              <a:ext uri="{FF2B5EF4-FFF2-40B4-BE49-F238E27FC236}">
                <a16:creationId xmlns:a16="http://schemas.microsoft.com/office/drawing/2014/main" id="{808201DA-F647-A240-A8FC-BAB25D3AC0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8BF850-481A-5748-BACC-F16CCAAF3735}"/>
              </a:ext>
            </a:extLst>
          </p:cNvPr>
          <p:cNvSpPr>
            <a:spLocks noGrp="1"/>
          </p:cNvSpPr>
          <p:nvPr>
            <p:ph type="sldNum" sz="quarter" idx="12"/>
          </p:nvPr>
        </p:nvSpPr>
        <p:spPr/>
        <p:txBody>
          <a:bodyPr/>
          <a:lstStyle>
            <a:lvl1pPr>
              <a:defRPr/>
            </a:lvl1pPr>
          </a:lstStyle>
          <a:p>
            <a:pPr>
              <a:defRPr/>
            </a:pPr>
            <a:fld id="{5DFF457A-51B7-5D48-BED3-A7125AA8DEFF}" type="slidenum">
              <a:rPr lang="en-US" altLang="en-US"/>
              <a:pPr>
                <a:defRPr/>
              </a:pPr>
              <a:t>‹#›</a:t>
            </a:fld>
            <a:endParaRPr lang="en-US" altLang="en-US"/>
          </a:p>
        </p:txBody>
      </p:sp>
    </p:spTree>
    <p:extLst>
      <p:ext uri="{BB962C8B-B14F-4D97-AF65-F5344CB8AC3E}">
        <p14:creationId xmlns:p14="http://schemas.microsoft.com/office/powerpoint/2010/main" val="93362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36BC11-48C6-8546-9434-A1A3F196F63E}"/>
              </a:ext>
            </a:extLst>
          </p:cNvPr>
          <p:cNvSpPr>
            <a:spLocks noGrp="1"/>
          </p:cNvSpPr>
          <p:nvPr>
            <p:ph type="dt" sz="half" idx="10"/>
          </p:nvPr>
        </p:nvSpPr>
        <p:spPr/>
        <p:txBody>
          <a:bodyPr/>
          <a:lstStyle>
            <a:lvl1pPr>
              <a:defRPr/>
            </a:lvl1pPr>
          </a:lstStyle>
          <a:p>
            <a:pPr>
              <a:defRPr/>
            </a:pPr>
            <a:fld id="{B039D073-608E-4B45-B31D-BBE0122C028D}" type="datetimeFigureOut">
              <a:rPr lang="en-US" altLang="en-US"/>
              <a:pPr>
                <a:defRPr/>
              </a:pPr>
              <a:t>3/19/20</a:t>
            </a:fld>
            <a:endParaRPr lang="en-US" altLang="en-US"/>
          </a:p>
        </p:txBody>
      </p:sp>
      <p:sp>
        <p:nvSpPr>
          <p:cNvPr id="5" name="Footer Placeholder 4">
            <a:extLst>
              <a:ext uri="{FF2B5EF4-FFF2-40B4-BE49-F238E27FC236}">
                <a16:creationId xmlns:a16="http://schemas.microsoft.com/office/drawing/2014/main" id="{0F99ED33-2661-F144-8C03-967912C598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450073-3400-C641-ABE0-4FBC660E1B06}"/>
              </a:ext>
            </a:extLst>
          </p:cNvPr>
          <p:cNvSpPr>
            <a:spLocks noGrp="1"/>
          </p:cNvSpPr>
          <p:nvPr>
            <p:ph type="sldNum" sz="quarter" idx="12"/>
          </p:nvPr>
        </p:nvSpPr>
        <p:spPr/>
        <p:txBody>
          <a:bodyPr/>
          <a:lstStyle>
            <a:lvl1pPr>
              <a:defRPr/>
            </a:lvl1pPr>
          </a:lstStyle>
          <a:p>
            <a:pPr>
              <a:defRPr/>
            </a:pPr>
            <a:fld id="{E82DDA36-A3E7-8943-AD0F-CAAE473AC2A6}" type="slidenum">
              <a:rPr lang="en-US" altLang="en-US"/>
              <a:pPr>
                <a:defRPr/>
              </a:pPr>
              <a:t>‹#›</a:t>
            </a:fld>
            <a:endParaRPr lang="en-US" altLang="en-US"/>
          </a:p>
        </p:txBody>
      </p:sp>
    </p:spTree>
    <p:extLst>
      <p:ext uri="{BB962C8B-B14F-4D97-AF65-F5344CB8AC3E}">
        <p14:creationId xmlns:p14="http://schemas.microsoft.com/office/powerpoint/2010/main" val="216969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A8FEEF8-6A58-0C49-BA29-9DC09A922821}"/>
              </a:ext>
            </a:extLst>
          </p:cNvPr>
          <p:cNvSpPr>
            <a:spLocks noGrp="1"/>
          </p:cNvSpPr>
          <p:nvPr>
            <p:ph type="dt" sz="half" idx="10"/>
          </p:nvPr>
        </p:nvSpPr>
        <p:spPr/>
        <p:txBody>
          <a:bodyPr/>
          <a:lstStyle>
            <a:lvl1pPr>
              <a:defRPr/>
            </a:lvl1pPr>
          </a:lstStyle>
          <a:p>
            <a:pPr>
              <a:defRPr/>
            </a:pPr>
            <a:fld id="{CDE84EE1-3C0A-FB49-9D30-A1ACF0C9ADA1}" type="datetimeFigureOut">
              <a:rPr lang="en-US" altLang="en-US"/>
              <a:pPr>
                <a:defRPr/>
              </a:pPr>
              <a:t>3/19/20</a:t>
            </a:fld>
            <a:endParaRPr lang="en-US" altLang="en-US"/>
          </a:p>
        </p:txBody>
      </p:sp>
      <p:sp>
        <p:nvSpPr>
          <p:cNvPr id="6" name="Footer Placeholder 4">
            <a:extLst>
              <a:ext uri="{FF2B5EF4-FFF2-40B4-BE49-F238E27FC236}">
                <a16:creationId xmlns:a16="http://schemas.microsoft.com/office/drawing/2014/main" id="{99A10E6D-4E32-2440-AA0C-D7A2AFC7FD9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3B1B4C-1787-104B-A1E3-0CEFB613DDA2}"/>
              </a:ext>
            </a:extLst>
          </p:cNvPr>
          <p:cNvSpPr>
            <a:spLocks noGrp="1"/>
          </p:cNvSpPr>
          <p:nvPr>
            <p:ph type="sldNum" sz="quarter" idx="12"/>
          </p:nvPr>
        </p:nvSpPr>
        <p:spPr/>
        <p:txBody>
          <a:bodyPr/>
          <a:lstStyle>
            <a:lvl1pPr>
              <a:defRPr/>
            </a:lvl1pPr>
          </a:lstStyle>
          <a:p>
            <a:pPr>
              <a:defRPr/>
            </a:pPr>
            <a:fld id="{CA3DF979-1FFA-B344-A81C-F0A9AB9BBE0B}" type="slidenum">
              <a:rPr lang="en-US" altLang="en-US"/>
              <a:pPr>
                <a:defRPr/>
              </a:pPr>
              <a:t>‹#›</a:t>
            </a:fld>
            <a:endParaRPr lang="en-US" altLang="en-US"/>
          </a:p>
        </p:txBody>
      </p:sp>
    </p:spTree>
    <p:extLst>
      <p:ext uri="{BB962C8B-B14F-4D97-AF65-F5344CB8AC3E}">
        <p14:creationId xmlns:p14="http://schemas.microsoft.com/office/powerpoint/2010/main" val="304823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36B69B9-826F-8244-8A6A-0CD6DD73FB16}"/>
              </a:ext>
            </a:extLst>
          </p:cNvPr>
          <p:cNvSpPr>
            <a:spLocks noGrp="1"/>
          </p:cNvSpPr>
          <p:nvPr>
            <p:ph type="dt" sz="half" idx="10"/>
          </p:nvPr>
        </p:nvSpPr>
        <p:spPr/>
        <p:txBody>
          <a:bodyPr/>
          <a:lstStyle>
            <a:lvl1pPr>
              <a:defRPr/>
            </a:lvl1pPr>
          </a:lstStyle>
          <a:p>
            <a:pPr>
              <a:defRPr/>
            </a:pPr>
            <a:fld id="{78456BA6-D5D8-9E41-83F7-D3F7CAD4DBA2}" type="datetimeFigureOut">
              <a:rPr lang="en-US" altLang="en-US"/>
              <a:pPr>
                <a:defRPr/>
              </a:pPr>
              <a:t>3/19/20</a:t>
            </a:fld>
            <a:endParaRPr lang="en-US" altLang="en-US"/>
          </a:p>
        </p:txBody>
      </p:sp>
      <p:sp>
        <p:nvSpPr>
          <p:cNvPr id="8" name="Footer Placeholder 4">
            <a:extLst>
              <a:ext uri="{FF2B5EF4-FFF2-40B4-BE49-F238E27FC236}">
                <a16:creationId xmlns:a16="http://schemas.microsoft.com/office/drawing/2014/main" id="{6270ED67-A230-304A-BD81-68AA113F99D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74C0F45-8463-BA4F-8288-144B4F266DC8}"/>
              </a:ext>
            </a:extLst>
          </p:cNvPr>
          <p:cNvSpPr>
            <a:spLocks noGrp="1"/>
          </p:cNvSpPr>
          <p:nvPr>
            <p:ph type="sldNum" sz="quarter" idx="12"/>
          </p:nvPr>
        </p:nvSpPr>
        <p:spPr/>
        <p:txBody>
          <a:bodyPr/>
          <a:lstStyle>
            <a:lvl1pPr>
              <a:defRPr/>
            </a:lvl1pPr>
          </a:lstStyle>
          <a:p>
            <a:pPr>
              <a:defRPr/>
            </a:pPr>
            <a:fld id="{DA1DBFC4-966A-DC4E-8401-7EC346D39E33}" type="slidenum">
              <a:rPr lang="en-US" altLang="en-US"/>
              <a:pPr>
                <a:defRPr/>
              </a:pPr>
              <a:t>‹#›</a:t>
            </a:fld>
            <a:endParaRPr lang="en-US" altLang="en-US"/>
          </a:p>
        </p:txBody>
      </p:sp>
    </p:spTree>
    <p:extLst>
      <p:ext uri="{BB962C8B-B14F-4D97-AF65-F5344CB8AC3E}">
        <p14:creationId xmlns:p14="http://schemas.microsoft.com/office/powerpoint/2010/main" val="32379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B0413AD-A5B6-3E47-82A6-DC212F8EAA3C}"/>
              </a:ext>
            </a:extLst>
          </p:cNvPr>
          <p:cNvSpPr>
            <a:spLocks noGrp="1"/>
          </p:cNvSpPr>
          <p:nvPr>
            <p:ph type="dt" sz="half" idx="10"/>
          </p:nvPr>
        </p:nvSpPr>
        <p:spPr/>
        <p:txBody>
          <a:bodyPr/>
          <a:lstStyle>
            <a:lvl1pPr>
              <a:defRPr/>
            </a:lvl1pPr>
          </a:lstStyle>
          <a:p>
            <a:pPr>
              <a:defRPr/>
            </a:pPr>
            <a:fld id="{F66F6AAD-5580-6948-BA51-04DEF50219D1}" type="datetimeFigureOut">
              <a:rPr lang="en-US" altLang="en-US"/>
              <a:pPr>
                <a:defRPr/>
              </a:pPr>
              <a:t>3/19/20</a:t>
            </a:fld>
            <a:endParaRPr lang="en-US" altLang="en-US"/>
          </a:p>
        </p:txBody>
      </p:sp>
      <p:sp>
        <p:nvSpPr>
          <p:cNvPr id="4" name="Footer Placeholder 4">
            <a:extLst>
              <a:ext uri="{FF2B5EF4-FFF2-40B4-BE49-F238E27FC236}">
                <a16:creationId xmlns:a16="http://schemas.microsoft.com/office/drawing/2014/main" id="{E7C4DF3C-F67F-824D-BCF9-CF584E35B1A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DB9843D-60A1-CF4E-8ACB-6628817B7C1D}"/>
              </a:ext>
            </a:extLst>
          </p:cNvPr>
          <p:cNvSpPr>
            <a:spLocks noGrp="1"/>
          </p:cNvSpPr>
          <p:nvPr>
            <p:ph type="sldNum" sz="quarter" idx="12"/>
          </p:nvPr>
        </p:nvSpPr>
        <p:spPr/>
        <p:txBody>
          <a:bodyPr/>
          <a:lstStyle>
            <a:lvl1pPr>
              <a:defRPr/>
            </a:lvl1pPr>
          </a:lstStyle>
          <a:p>
            <a:pPr>
              <a:defRPr/>
            </a:pPr>
            <a:fld id="{0376BDCD-F2CC-1D48-9787-0714F2C14497}" type="slidenum">
              <a:rPr lang="en-US" altLang="en-US"/>
              <a:pPr>
                <a:defRPr/>
              </a:pPr>
              <a:t>‹#›</a:t>
            </a:fld>
            <a:endParaRPr lang="en-US" altLang="en-US"/>
          </a:p>
        </p:txBody>
      </p:sp>
    </p:spTree>
    <p:extLst>
      <p:ext uri="{BB962C8B-B14F-4D97-AF65-F5344CB8AC3E}">
        <p14:creationId xmlns:p14="http://schemas.microsoft.com/office/powerpoint/2010/main" val="416695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CA4EA2-9500-A64C-943D-D41953EB1361}"/>
              </a:ext>
            </a:extLst>
          </p:cNvPr>
          <p:cNvSpPr>
            <a:spLocks noGrp="1"/>
          </p:cNvSpPr>
          <p:nvPr>
            <p:ph type="dt" sz="half" idx="10"/>
          </p:nvPr>
        </p:nvSpPr>
        <p:spPr/>
        <p:txBody>
          <a:bodyPr/>
          <a:lstStyle>
            <a:lvl1pPr>
              <a:defRPr/>
            </a:lvl1pPr>
          </a:lstStyle>
          <a:p>
            <a:pPr>
              <a:defRPr/>
            </a:pPr>
            <a:fld id="{32DAF50A-28C6-644A-A9E4-E0AA41577ED2}" type="datetimeFigureOut">
              <a:rPr lang="en-US" altLang="en-US"/>
              <a:pPr>
                <a:defRPr/>
              </a:pPr>
              <a:t>3/19/20</a:t>
            </a:fld>
            <a:endParaRPr lang="en-US" altLang="en-US"/>
          </a:p>
        </p:txBody>
      </p:sp>
      <p:sp>
        <p:nvSpPr>
          <p:cNvPr id="3" name="Footer Placeholder 4">
            <a:extLst>
              <a:ext uri="{FF2B5EF4-FFF2-40B4-BE49-F238E27FC236}">
                <a16:creationId xmlns:a16="http://schemas.microsoft.com/office/drawing/2014/main" id="{7B28F9A6-51F7-6B46-AE80-5A0F5ED1704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F955289-BF67-3F4A-83D6-2E446C77A57F}"/>
              </a:ext>
            </a:extLst>
          </p:cNvPr>
          <p:cNvSpPr>
            <a:spLocks noGrp="1"/>
          </p:cNvSpPr>
          <p:nvPr>
            <p:ph type="sldNum" sz="quarter" idx="12"/>
          </p:nvPr>
        </p:nvSpPr>
        <p:spPr/>
        <p:txBody>
          <a:bodyPr/>
          <a:lstStyle>
            <a:lvl1pPr>
              <a:defRPr/>
            </a:lvl1pPr>
          </a:lstStyle>
          <a:p>
            <a:pPr>
              <a:defRPr/>
            </a:pPr>
            <a:fld id="{79BC2235-F009-8E46-8B12-1D1BA3AABFE9}" type="slidenum">
              <a:rPr lang="en-US" altLang="en-US"/>
              <a:pPr>
                <a:defRPr/>
              </a:pPr>
              <a:t>‹#›</a:t>
            </a:fld>
            <a:endParaRPr lang="en-US" altLang="en-US"/>
          </a:p>
        </p:txBody>
      </p:sp>
    </p:spTree>
    <p:extLst>
      <p:ext uri="{BB962C8B-B14F-4D97-AF65-F5344CB8AC3E}">
        <p14:creationId xmlns:p14="http://schemas.microsoft.com/office/powerpoint/2010/main" val="145717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E6C4C1D-1D2E-B842-B86E-6E98A5744E2C}"/>
              </a:ext>
            </a:extLst>
          </p:cNvPr>
          <p:cNvSpPr>
            <a:spLocks noGrp="1"/>
          </p:cNvSpPr>
          <p:nvPr>
            <p:ph type="dt" sz="half" idx="10"/>
          </p:nvPr>
        </p:nvSpPr>
        <p:spPr/>
        <p:txBody>
          <a:bodyPr/>
          <a:lstStyle>
            <a:lvl1pPr>
              <a:defRPr/>
            </a:lvl1pPr>
          </a:lstStyle>
          <a:p>
            <a:pPr>
              <a:defRPr/>
            </a:pPr>
            <a:fld id="{D1F9F010-7C26-6D47-B67A-417DB6684702}" type="datetimeFigureOut">
              <a:rPr lang="en-US" altLang="en-US"/>
              <a:pPr>
                <a:defRPr/>
              </a:pPr>
              <a:t>3/19/20</a:t>
            </a:fld>
            <a:endParaRPr lang="en-US" altLang="en-US"/>
          </a:p>
        </p:txBody>
      </p:sp>
      <p:sp>
        <p:nvSpPr>
          <p:cNvPr id="6" name="Footer Placeholder 4">
            <a:extLst>
              <a:ext uri="{FF2B5EF4-FFF2-40B4-BE49-F238E27FC236}">
                <a16:creationId xmlns:a16="http://schemas.microsoft.com/office/drawing/2014/main" id="{80159143-02B9-DA4D-BDE1-AD2257C32F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E6B76C-BAC2-EC46-BABE-4C4F7F30CCF4}"/>
              </a:ext>
            </a:extLst>
          </p:cNvPr>
          <p:cNvSpPr>
            <a:spLocks noGrp="1"/>
          </p:cNvSpPr>
          <p:nvPr>
            <p:ph type="sldNum" sz="quarter" idx="12"/>
          </p:nvPr>
        </p:nvSpPr>
        <p:spPr/>
        <p:txBody>
          <a:bodyPr/>
          <a:lstStyle>
            <a:lvl1pPr>
              <a:defRPr/>
            </a:lvl1pPr>
          </a:lstStyle>
          <a:p>
            <a:pPr>
              <a:defRPr/>
            </a:pPr>
            <a:fld id="{386DA04F-A6CC-E342-86CD-6D2A735BF87F}" type="slidenum">
              <a:rPr lang="en-US" altLang="en-US"/>
              <a:pPr>
                <a:defRPr/>
              </a:pPr>
              <a:t>‹#›</a:t>
            </a:fld>
            <a:endParaRPr lang="en-US" altLang="en-US"/>
          </a:p>
        </p:txBody>
      </p:sp>
    </p:spTree>
    <p:extLst>
      <p:ext uri="{BB962C8B-B14F-4D97-AF65-F5344CB8AC3E}">
        <p14:creationId xmlns:p14="http://schemas.microsoft.com/office/powerpoint/2010/main" val="145082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292A62-A395-E049-A626-82620BE7F0F2}"/>
              </a:ext>
            </a:extLst>
          </p:cNvPr>
          <p:cNvSpPr>
            <a:spLocks noGrp="1"/>
          </p:cNvSpPr>
          <p:nvPr>
            <p:ph type="dt" sz="half" idx="10"/>
          </p:nvPr>
        </p:nvSpPr>
        <p:spPr/>
        <p:txBody>
          <a:bodyPr/>
          <a:lstStyle>
            <a:lvl1pPr>
              <a:defRPr/>
            </a:lvl1pPr>
          </a:lstStyle>
          <a:p>
            <a:pPr>
              <a:defRPr/>
            </a:pPr>
            <a:fld id="{77ED2C06-8DD9-3F4E-8F9F-0F00322BD965}" type="datetimeFigureOut">
              <a:rPr lang="en-US" altLang="en-US"/>
              <a:pPr>
                <a:defRPr/>
              </a:pPr>
              <a:t>3/19/20</a:t>
            </a:fld>
            <a:endParaRPr lang="en-US" altLang="en-US"/>
          </a:p>
        </p:txBody>
      </p:sp>
      <p:sp>
        <p:nvSpPr>
          <p:cNvPr id="6" name="Footer Placeholder 4">
            <a:extLst>
              <a:ext uri="{FF2B5EF4-FFF2-40B4-BE49-F238E27FC236}">
                <a16:creationId xmlns:a16="http://schemas.microsoft.com/office/drawing/2014/main" id="{46FBE9E1-7041-A344-AF59-CF3F702099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1A7395-15F9-BE4A-AC9C-85D545854FED}"/>
              </a:ext>
            </a:extLst>
          </p:cNvPr>
          <p:cNvSpPr>
            <a:spLocks noGrp="1"/>
          </p:cNvSpPr>
          <p:nvPr>
            <p:ph type="sldNum" sz="quarter" idx="12"/>
          </p:nvPr>
        </p:nvSpPr>
        <p:spPr/>
        <p:txBody>
          <a:bodyPr/>
          <a:lstStyle>
            <a:lvl1pPr>
              <a:defRPr/>
            </a:lvl1pPr>
          </a:lstStyle>
          <a:p>
            <a:pPr>
              <a:defRPr/>
            </a:pPr>
            <a:fld id="{3755C453-A81E-BE49-AA5D-B218D0C7AF73}" type="slidenum">
              <a:rPr lang="en-US" altLang="en-US"/>
              <a:pPr>
                <a:defRPr/>
              </a:pPr>
              <a:t>‹#›</a:t>
            </a:fld>
            <a:endParaRPr lang="en-US" altLang="en-US"/>
          </a:p>
        </p:txBody>
      </p:sp>
    </p:spTree>
    <p:extLst>
      <p:ext uri="{BB962C8B-B14F-4D97-AF65-F5344CB8AC3E}">
        <p14:creationId xmlns:p14="http://schemas.microsoft.com/office/powerpoint/2010/main" val="224305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A54B54-AC78-BE44-8316-CC433DF0595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A1ADFB8-E6CC-1F49-AB8D-1000686DA54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244A4AA-89CF-6942-8327-8EDD3D917DE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3DF2B45D-93EA-8842-9FA0-CE5586F7A049}" type="datetimeFigureOut">
              <a:rPr lang="en-US" altLang="en-US"/>
              <a:pPr>
                <a:defRPr/>
              </a:pPr>
              <a:t>3/19/20</a:t>
            </a:fld>
            <a:endParaRPr lang="en-US" altLang="en-US"/>
          </a:p>
        </p:txBody>
      </p:sp>
      <p:sp>
        <p:nvSpPr>
          <p:cNvPr id="5" name="Footer Placeholder 4">
            <a:extLst>
              <a:ext uri="{FF2B5EF4-FFF2-40B4-BE49-F238E27FC236}">
                <a16:creationId xmlns:a16="http://schemas.microsoft.com/office/drawing/2014/main" id="{338C3639-3FD4-6C45-B5AB-7F7A8228DDE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687C3915-19AD-A544-8D62-414C293A9AC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380B357-4B70-4E49-971C-1690C95396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hyperlink" Target="https://clean-coalition.org/solar-siting-surveys/" TargetMode="External"/><Relationship Id="rId3" Type="http://schemas.openxmlformats.org/officeDocument/2006/relationships/hyperlink" Target="https://ww3.arb.ca.gov/cc/capandtrade/auctionproceeds/communityinvestments.htm" TargetMode="External"/><Relationship Id="rId7" Type="http://schemas.openxmlformats.org/officeDocument/2006/relationships/hyperlink" Target="https://www.sdge.com/more-information/customer-generation/enhanced-integration-capacity-analysis-ica" TargetMode="External"/><Relationship Id="rId2" Type="http://schemas.openxmlformats.org/officeDocument/2006/relationships/hyperlink" Target="https://hifld-geoplatform.opendata.arcgis.com/" TargetMode="External"/><Relationship Id="rId1" Type="http://schemas.openxmlformats.org/officeDocument/2006/relationships/slideLayout" Target="../slideLayouts/slideLayout13.xml"/><Relationship Id="rId6" Type="http://schemas.openxmlformats.org/officeDocument/2006/relationships/hyperlink" Target="https://www.pge.com/eum/login?TYPE=100663297&amp;REALMOID=06-000d5ced-207d-1b59-a63a-7f320a31909d&amp;GUID=&amp;SMAUTHREASON=0&amp;METHOD=GET&amp;SMAGENTNAME=-SM-www%2epge%2ecom&amp;TARGET=-SM-https%3a%2f%2fwww%2epge%2ecom%2fb2b%2fdistribution--resource--planning%2fintegration--capacity--map%2eshtml" TargetMode="External"/><Relationship Id="rId5" Type="http://schemas.openxmlformats.org/officeDocument/2006/relationships/hyperlink" Target="https://www.arcgis.com/home/webmap/viewer.html" TargetMode="External"/><Relationship Id="rId4" Type="http://schemas.openxmlformats.org/officeDocument/2006/relationships/hyperlink" Target="https://ltmdrpep.sce.com/drpe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clean-coalition.org/disaster-resilience/"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lean Coalition Logo_no tagline_updated yellow.eps">
            <a:extLst>
              <a:ext uri="{FF2B5EF4-FFF2-40B4-BE49-F238E27FC236}">
                <a16:creationId xmlns:a16="http://schemas.microsoft.com/office/drawing/2014/main" id="{791C78BD-805F-C84C-9056-27A504BA78C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317" y="279054"/>
            <a:ext cx="57086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6">
            <a:extLst>
              <a:ext uri="{FF2B5EF4-FFF2-40B4-BE49-F238E27FC236}">
                <a16:creationId xmlns:a16="http://schemas.microsoft.com/office/drawing/2014/main" id="{916A7257-9FC1-8D4B-8637-4D6255FF3F06}"/>
              </a:ext>
            </a:extLst>
          </p:cNvPr>
          <p:cNvSpPr txBox="1">
            <a:spLocks noChangeArrowheads="1"/>
          </p:cNvSpPr>
          <p:nvPr/>
        </p:nvSpPr>
        <p:spPr bwMode="auto">
          <a:xfrm>
            <a:off x="784159" y="1185763"/>
            <a:ext cx="786516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3600" dirty="0">
                <a:latin typeface="Helvetica" pitchFamily="2" charset="0"/>
              </a:rPr>
              <a:t>Identifying optimal locations for Community Microgrids</a:t>
            </a:r>
          </a:p>
        </p:txBody>
      </p:sp>
      <p:sp>
        <p:nvSpPr>
          <p:cNvPr id="5124" name="Rectangle 5">
            <a:extLst>
              <a:ext uri="{FF2B5EF4-FFF2-40B4-BE49-F238E27FC236}">
                <a16:creationId xmlns:a16="http://schemas.microsoft.com/office/drawing/2014/main" id="{D957BCAA-9C77-DE43-8291-D69C87BF049D}"/>
              </a:ext>
            </a:extLst>
          </p:cNvPr>
          <p:cNvSpPr>
            <a:spLocks noChangeArrowheads="1"/>
          </p:cNvSpPr>
          <p:nvPr/>
        </p:nvSpPr>
        <p:spPr bwMode="auto">
          <a:xfrm>
            <a:off x="3325084" y="5291141"/>
            <a:ext cx="2436813"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a:spcBef>
                <a:spcPct val="0"/>
              </a:spcBef>
              <a:buFontTx/>
              <a:buNone/>
            </a:pPr>
            <a:r>
              <a:rPr lang="en-US" altLang="en-US" sz="1800" dirty="0">
                <a:solidFill>
                  <a:srgbClr val="FFFFFF"/>
                </a:solidFill>
                <a:latin typeface="Arial" panose="020B0604020202020204" pitchFamily="34" charset="0"/>
                <a:cs typeface="Arial" panose="020B0604020202020204" pitchFamily="34" charset="0"/>
                <a:sym typeface="Helvetica" pitchFamily="2" charset="0"/>
              </a:rPr>
              <a:t>Gregory Young</a:t>
            </a:r>
          </a:p>
          <a:p>
            <a:pPr algn="ctr" defTabSz="914400">
              <a:spcBef>
                <a:spcPct val="0"/>
              </a:spcBef>
              <a:buFontTx/>
              <a:buNone/>
            </a:pPr>
            <a:r>
              <a:rPr lang="en-US" altLang="en-US" sz="1400" dirty="0">
                <a:solidFill>
                  <a:srgbClr val="FFFFFF"/>
                </a:solidFill>
                <a:latin typeface="Arial" panose="020B0604020202020204" pitchFamily="34" charset="0"/>
                <a:cs typeface="Arial" panose="020B0604020202020204" pitchFamily="34" charset="0"/>
                <a:sym typeface="Helvetica" pitchFamily="2" charset="0"/>
              </a:rPr>
              <a:t>Program Associate</a:t>
            </a:r>
            <a:endParaRPr lang="en-US" altLang="en-US" sz="1400" dirty="0">
              <a:solidFill>
                <a:srgbClr val="FFFFFF"/>
              </a:solidFill>
              <a:latin typeface="Arial" panose="020B0604020202020204" pitchFamily="34" charset="0"/>
              <a:cs typeface="Arial" panose="020B0604020202020204" pitchFamily="34" charset="0"/>
              <a:sym typeface="Arial" panose="020B0604020202020204" pitchFamily="34" charset="0"/>
            </a:endParaRPr>
          </a:p>
          <a:p>
            <a:pPr algn="ctr" defTabSz="914400">
              <a:spcBef>
                <a:spcPct val="0"/>
              </a:spcBef>
              <a:buFontTx/>
              <a:buNone/>
            </a:pPr>
            <a:r>
              <a:rPr lang="en-US" altLang="en-US" sz="1400" dirty="0">
                <a:solidFill>
                  <a:schemeClr val="bg1"/>
                </a:solidFill>
                <a:latin typeface="Arial" panose="020B0604020202020204" pitchFamily="34" charset="0"/>
                <a:cs typeface="Arial" panose="020B0604020202020204" pitchFamily="34" charset="0"/>
              </a:rPr>
              <a:t>805-350-2931</a:t>
            </a:r>
            <a:r>
              <a:rPr lang="en-US" altLang="en-US" sz="1400" dirty="0">
                <a:solidFill>
                  <a:srgbClr val="FFFFFF"/>
                </a:solidFill>
                <a:latin typeface="Arial" panose="020B0604020202020204" pitchFamily="34" charset="0"/>
                <a:cs typeface="Arial" panose="020B0604020202020204" pitchFamily="34" charset="0"/>
                <a:sym typeface="Helvetica" pitchFamily="2" charset="0"/>
              </a:rPr>
              <a:t> mobile</a:t>
            </a:r>
          </a:p>
          <a:p>
            <a:pPr algn="ctr" defTabSz="914400">
              <a:spcBef>
                <a:spcPct val="0"/>
              </a:spcBef>
              <a:buFontTx/>
              <a:buNone/>
            </a:pPr>
            <a:r>
              <a:rPr lang="en-US" altLang="en-US" sz="1400" dirty="0">
                <a:solidFill>
                  <a:srgbClr val="FFFFFF"/>
                </a:solidFill>
                <a:latin typeface="Arial" panose="020B0604020202020204" pitchFamily="34" charset="0"/>
                <a:cs typeface="Arial" panose="020B0604020202020204" pitchFamily="34" charset="0"/>
                <a:sym typeface="Helvetica" pitchFamily="2" charset="0"/>
              </a:rPr>
              <a:t>gregory@clean-coalition.org</a:t>
            </a:r>
            <a:endParaRPr lang="en-US" altLang="en-US" sz="1400" dirty="0">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 name="TextBox 4">
            <a:extLst>
              <a:ext uri="{FF2B5EF4-FFF2-40B4-BE49-F238E27FC236}">
                <a16:creationId xmlns:a16="http://schemas.microsoft.com/office/drawing/2014/main" id="{70F46C4F-CA69-40BE-B4A4-527E23E67E1A}"/>
              </a:ext>
            </a:extLst>
          </p:cNvPr>
          <p:cNvSpPr txBox="1"/>
          <p:nvPr/>
        </p:nvSpPr>
        <p:spPr>
          <a:xfrm>
            <a:off x="7573128" y="6480725"/>
            <a:ext cx="1377300" cy="553998"/>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18 March 2020</a:t>
            </a:r>
          </a:p>
          <a:p>
            <a:endParaRPr lang="en-US" sz="1600" dirty="0"/>
          </a:p>
        </p:txBody>
      </p:sp>
      <p:pic>
        <p:nvPicPr>
          <p:cNvPr id="3" name="Picture 2">
            <a:extLst>
              <a:ext uri="{FF2B5EF4-FFF2-40B4-BE49-F238E27FC236}">
                <a16:creationId xmlns:a16="http://schemas.microsoft.com/office/drawing/2014/main" id="{BA6ED2C1-CD4D-492B-A9B6-96E5FDDEF8C6}"/>
              </a:ext>
            </a:extLst>
          </p:cNvPr>
          <p:cNvPicPr>
            <a:picLocks noChangeAspect="1"/>
          </p:cNvPicPr>
          <p:nvPr/>
        </p:nvPicPr>
        <p:blipFill>
          <a:blip r:embed="rId4"/>
          <a:stretch>
            <a:fillRect/>
          </a:stretch>
        </p:blipFill>
        <p:spPr>
          <a:xfrm>
            <a:off x="1" y="2476500"/>
            <a:ext cx="9144000" cy="26856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64FD1-67FD-4277-9561-A6FE43DFC8DC}"/>
              </a:ext>
            </a:extLst>
          </p:cNvPr>
          <p:cNvSpPr>
            <a:spLocks noGrp="1"/>
          </p:cNvSpPr>
          <p:nvPr>
            <p:ph type="title"/>
          </p:nvPr>
        </p:nvSpPr>
        <p:spPr/>
        <p:txBody>
          <a:bodyPr/>
          <a:lstStyle/>
          <a:p>
            <a:r>
              <a:rPr lang="en-US" dirty="0"/>
              <a:t>GLP fire threat map</a:t>
            </a:r>
          </a:p>
        </p:txBody>
      </p:sp>
      <p:pic>
        <p:nvPicPr>
          <p:cNvPr id="4" name="Picture 3">
            <a:extLst>
              <a:ext uri="{FF2B5EF4-FFF2-40B4-BE49-F238E27FC236}">
                <a16:creationId xmlns:a16="http://schemas.microsoft.com/office/drawing/2014/main" id="{79FB2006-93B6-4E61-BD9C-2BB5938A9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10" y="820992"/>
            <a:ext cx="7261980" cy="5611529"/>
          </a:xfrm>
          <a:prstGeom prst="rect">
            <a:avLst/>
          </a:prstGeom>
        </p:spPr>
      </p:pic>
    </p:spTree>
    <p:extLst>
      <p:ext uri="{BB962C8B-B14F-4D97-AF65-F5344CB8AC3E}">
        <p14:creationId xmlns:p14="http://schemas.microsoft.com/office/powerpoint/2010/main" val="295556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19A64-732B-4BE1-B7C1-71C7B50CF66A}"/>
              </a:ext>
            </a:extLst>
          </p:cNvPr>
          <p:cNvSpPr>
            <a:spLocks noGrp="1"/>
          </p:cNvSpPr>
          <p:nvPr>
            <p:ph type="title"/>
          </p:nvPr>
        </p:nvSpPr>
        <p:spPr/>
        <p:txBody>
          <a:bodyPr/>
          <a:lstStyle/>
          <a:p>
            <a:r>
              <a:rPr lang="en-US" dirty="0"/>
              <a:t>GIS, ArcGIS Pro, and Suitability Modeling</a:t>
            </a:r>
          </a:p>
        </p:txBody>
      </p:sp>
      <p:sp>
        <p:nvSpPr>
          <p:cNvPr id="5" name="TextBox 4">
            <a:extLst>
              <a:ext uri="{FF2B5EF4-FFF2-40B4-BE49-F238E27FC236}">
                <a16:creationId xmlns:a16="http://schemas.microsoft.com/office/drawing/2014/main" id="{37BEEB13-ABDB-4268-B128-DA84C36070A4}"/>
              </a:ext>
            </a:extLst>
          </p:cNvPr>
          <p:cNvSpPr txBox="1"/>
          <p:nvPr/>
        </p:nvSpPr>
        <p:spPr>
          <a:xfrm>
            <a:off x="508409" y="1317847"/>
            <a:ext cx="8387941" cy="1200329"/>
          </a:xfrm>
          <a:prstGeom prst="rect">
            <a:avLst/>
          </a:prstGeom>
          <a:noFill/>
        </p:spPr>
        <p:txBody>
          <a:bodyPr wrap="square" rtlCol="0">
            <a:spAutoFit/>
          </a:bodyPr>
          <a:lstStyle/>
          <a:p>
            <a:pPr marL="342900" indent="-342900">
              <a:buFont typeface="+mj-lt"/>
              <a:buAutoNum type="arabicPeriod"/>
            </a:pPr>
            <a:r>
              <a:rPr lang="en-US" dirty="0">
                <a:latin typeface="Arial" panose="020B0604020202020204" pitchFamily="34" charset="0"/>
                <a:cs typeface="Arial" panose="020B0604020202020204" pitchFamily="34" charset="0"/>
              </a:rPr>
              <a:t>GIS is the framework.</a:t>
            </a:r>
          </a:p>
          <a:p>
            <a:pPr marL="342900" indent="-342900">
              <a:buFont typeface="+mj-lt"/>
              <a:buAutoNum type="arabicPeriod"/>
            </a:pPr>
            <a:r>
              <a:rPr lang="en-US" dirty="0">
                <a:latin typeface="Arial" panose="020B0604020202020204" pitchFamily="34" charset="0"/>
                <a:cs typeface="Arial" panose="020B0604020202020204" pitchFamily="34" charset="0"/>
              </a:rPr>
              <a:t>ArcGIS Pro is the software.</a:t>
            </a:r>
          </a:p>
          <a:p>
            <a:pPr marL="342900" indent="-342900">
              <a:buFont typeface="+mj-lt"/>
              <a:buAutoNum type="arabicPeriod"/>
            </a:pPr>
            <a:r>
              <a:rPr lang="en-US" dirty="0" err="1">
                <a:latin typeface="Arial" panose="020B0604020202020204" pitchFamily="34" charset="0"/>
                <a:cs typeface="Arial" panose="020B0604020202020204" pitchFamily="34" charset="0"/>
              </a:rPr>
              <a:t>ModelBuilder</a:t>
            </a:r>
            <a:r>
              <a:rPr lang="en-US" dirty="0">
                <a:latin typeface="Arial" panose="020B0604020202020204" pitchFamily="34" charset="0"/>
                <a:cs typeface="Arial" panose="020B0604020202020204" pitchFamily="34" charset="0"/>
              </a:rPr>
              <a:t> is the visual programming language.</a:t>
            </a:r>
          </a:p>
          <a:p>
            <a:pPr marL="342900" indent="-342900">
              <a:buFont typeface="+mj-lt"/>
              <a:buAutoNum type="arabicPeriod"/>
            </a:pPr>
            <a:r>
              <a:rPr lang="en-US" dirty="0">
                <a:latin typeface="Arial" panose="020B0604020202020204" pitchFamily="34" charset="0"/>
                <a:cs typeface="Arial" panose="020B0604020202020204" pitchFamily="34" charset="0"/>
              </a:rPr>
              <a:t>Suitability Modeling is the technique/toolset.</a:t>
            </a:r>
          </a:p>
        </p:txBody>
      </p:sp>
      <p:pic>
        <p:nvPicPr>
          <p:cNvPr id="8" name="Picture 7">
            <a:extLst>
              <a:ext uri="{FF2B5EF4-FFF2-40B4-BE49-F238E27FC236}">
                <a16:creationId xmlns:a16="http://schemas.microsoft.com/office/drawing/2014/main" id="{306C8BBB-2624-4A87-BFF8-2EAAFD660F88}"/>
              </a:ext>
            </a:extLst>
          </p:cNvPr>
          <p:cNvPicPr>
            <a:picLocks noChangeAspect="1"/>
          </p:cNvPicPr>
          <p:nvPr/>
        </p:nvPicPr>
        <p:blipFill>
          <a:blip r:embed="rId3"/>
          <a:stretch>
            <a:fillRect/>
          </a:stretch>
        </p:blipFill>
        <p:spPr>
          <a:xfrm>
            <a:off x="2063573" y="2981940"/>
            <a:ext cx="5016854" cy="2933134"/>
          </a:xfrm>
          <a:prstGeom prst="rect">
            <a:avLst/>
          </a:prstGeom>
        </p:spPr>
      </p:pic>
    </p:spTree>
    <p:extLst>
      <p:ext uri="{BB962C8B-B14F-4D97-AF65-F5344CB8AC3E}">
        <p14:creationId xmlns:p14="http://schemas.microsoft.com/office/powerpoint/2010/main" val="412535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5BC32-7577-4BE1-80B9-86E05DFB3A6B}"/>
              </a:ext>
            </a:extLst>
          </p:cNvPr>
          <p:cNvSpPr>
            <a:spLocks noGrp="1"/>
          </p:cNvSpPr>
          <p:nvPr>
            <p:ph type="title"/>
          </p:nvPr>
        </p:nvSpPr>
        <p:spPr/>
        <p:txBody>
          <a:bodyPr/>
          <a:lstStyle/>
          <a:p>
            <a:r>
              <a:rPr lang="en-US" dirty="0"/>
              <a:t>Final Community Microgrid Suitability Model</a:t>
            </a:r>
          </a:p>
        </p:txBody>
      </p:sp>
      <p:pic>
        <p:nvPicPr>
          <p:cNvPr id="4" name="Picture 3">
            <a:extLst>
              <a:ext uri="{FF2B5EF4-FFF2-40B4-BE49-F238E27FC236}">
                <a16:creationId xmlns:a16="http://schemas.microsoft.com/office/drawing/2014/main" id="{39F7D9FC-2537-45EE-A80D-240178855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338" y="901086"/>
            <a:ext cx="6571298" cy="5452058"/>
          </a:xfrm>
          <a:prstGeom prst="rect">
            <a:avLst/>
          </a:prstGeom>
          <a:ln w="19050">
            <a:solidFill>
              <a:schemeClr val="tx1"/>
            </a:solidFill>
          </a:ln>
        </p:spPr>
      </p:pic>
    </p:spTree>
    <p:extLst>
      <p:ext uri="{BB962C8B-B14F-4D97-AF65-F5344CB8AC3E}">
        <p14:creationId xmlns:p14="http://schemas.microsoft.com/office/powerpoint/2010/main" val="392575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A2B9A-184B-4007-8F4D-63ADF1B10C50}"/>
              </a:ext>
            </a:extLst>
          </p:cNvPr>
          <p:cNvSpPr>
            <a:spLocks noGrp="1"/>
          </p:cNvSpPr>
          <p:nvPr>
            <p:ph type="title"/>
          </p:nvPr>
        </p:nvSpPr>
        <p:spPr/>
        <p:txBody>
          <a:bodyPr/>
          <a:lstStyle/>
          <a:p>
            <a:r>
              <a:rPr lang="en-US" dirty="0"/>
              <a:t>Datasets used</a:t>
            </a:r>
          </a:p>
        </p:txBody>
      </p:sp>
      <p:graphicFrame>
        <p:nvGraphicFramePr>
          <p:cNvPr id="4" name="Table 3">
            <a:extLst>
              <a:ext uri="{FF2B5EF4-FFF2-40B4-BE49-F238E27FC236}">
                <a16:creationId xmlns:a16="http://schemas.microsoft.com/office/drawing/2014/main" id="{BDAF1C53-BFB3-4503-BBF8-3BABBD755902}"/>
              </a:ext>
            </a:extLst>
          </p:cNvPr>
          <p:cNvGraphicFramePr>
            <a:graphicFrameLocks noGrp="1"/>
          </p:cNvGraphicFramePr>
          <p:nvPr>
            <p:extLst>
              <p:ext uri="{D42A27DB-BD31-4B8C-83A1-F6EECF244321}">
                <p14:modId xmlns:p14="http://schemas.microsoft.com/office/powerpoint/2010/main" val="2044771650"/>
              </p:ext>
            </p:extLst>
          </p:nvPr>
        </p:nvGraphicFramePr>
        <p:xfrm>
          <a:off x="596900" y="1112238"/>
          <a:ext cx="7770888" cy="4853848"/>
        </p:xfrm>
        <a:graphic>
          <a:graphicData uri="http://schemas.openxmlformats.org/drawingml/2006/table">
            <a:tbl>
              <a:tblPr firstRow="1" firstCol="1" bandRow="1">
                <a:tableStyleId>{5C22544A-7EE6-4342-B048-85BDC9FD1C3A}</a:tableStyleId>
              </a:tblPr>
              <a:tblGrid>
                <a:gridCol w="2589742">
                  <a:extLst>
                    <a:ext uri="{9D8B030D-6E8A-4147-A177-3AD203B41FA5}">
                      <a16:colId xmlns:a16="http://schemas.microsoft.com/office/drawing/2014/main" val="1664242125"/>
                    </a:ext>
                  </a:extLst>
                </a:gridCol>
                <a:gridCol w="2590573">
                  <a:extLst>
                    <a:ext uri="{9D8B030D-6E8A-4147-A177-3AD203B41FA5}">
                      <a16:colId xmlns:a16="http://schemas.microsoft.com/office/drawing/2014/main" val="494596891"/>
                    </a:ext>
                  </a:extLst>
                </a:gridCol>
                <a:gridCol w="2590573">
                  <a:extLst>
                    <a:ext uri="{9D8B030D-6E8A-4147-A177-3AD203B41FA5}">
                      <a16:colId xmlns:a16="http://schemas.microsoft.com/office/drawing/2014/main" val="3636140873"/>
                    </a:ext>
                  </a:extLst>
                </a:gridCol>
              </a:tblGrid>
              <a:tr h="206112">
                <a:tc>
                  <a:txBody>
                    <a:bodyPr/>
                    <a:lstStyle/>
                    <a:p>
                      <a:pPr marL="0" marR="0">
                        <a:lnSpc>
                          <a:spcPct val="107000"/>
                        </a:lnSpc>
                        <a:spcBef>
                          <a:spcPts val="0"/>
                        </a:spcBef>
                        <a:spcAft>
                          <a:spcPts val="0"/>
                        </a:spcAft>
                      </a:pPr>
                      <a:r>
                        <a:rPr lang="en-US" sz="1200" dirty="0">
                          <a:effectLst/>
                        </a:rPr>
                        <a:t>Dataset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dirty="0">
                          <a:effectLst/>
                        </a:rPr>
                        <a:t>Acquisition 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Application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extLst>
                  <a:ext uri="{0D108BD9-81ED-4DB2-BD59-A6C34878D82A}">
                    <a16:rowId xmlns:a16="http://schemas.microsoft.com/office/drawing/2014/main" val="3424747577"/>
                  </a:ext>
                </a:extLst>
              </a:tr>
              <a:tr h="421738">
                <a:tc>
                  <a:txBody>
                    <a:bodyPr/>
                    <a:lstStyle/>
                    <a:p>
                      <a:pPr marL="0" marR="0">
                        <a:lnSpc>
                          <a:spcPct val="107000"/>
                        </a:lnSpc>
                        <a:spcBef>
                          <a:spcPts val="0"/>
                        </a:spcBef>
                        <a:spcAft>
                          <a:spcPts val="0"/>
                        </a:spcAft>
                      </a:pPr>
                      <a:r>
                        <a:rPr lang="en-US" sz="1200">
                          <a:effectLst/>
                        </a:rPr>
                        <a:t>Fire stations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11/10/19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Deriving suitability raster layer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extLst>
                  <a:ext uri="{0D108BD9-81ED-4DB2-BD59-A6C34878D82A}">
                    <a16:rowId xmlns:a16="http://schemas.microsoft.com/office/drawing/2014/main" val="152560976"/>
                  </a:ext>
                </a:extLst>
              </a:tr>
              <a:tr h="421738">
                <a:tc>
                  <a:txBody>
                    <a:bodyPr/>
                    <a:lstStyle/>
                    <a:p>
                      <a:pPr marL="0" marR="0">
                        <a:lnSpc>
                          <a:spcPct val="107000"/>
                        </a:lnSpc>
                        <a:spcBef>
                          <a:spcPts val="0"/>
                        </a:spcBef>
                        <a:spcAft>
                          <a:spcPts val="0"/>
                        </a:spcAft>
                      </a:pPr>
                      <a:r>
                        <a:rPr lang="en-US" sz="1200">
                          <a:effectLst/>
                        </a:rPr>
                        <a:t>Hospitals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11/10/19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Deriving suitability raster layer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extLst>
                  <a:ext uri="{0D108BD9-81ED-4DB2-BD59-A6C34878D82A}">
                    <a16:rowId xmlns:a16="http://schemas.microsoft.com/office/drawing/2014/main" val="2385916213"/>
                  </a:ext>
                </a:extLst>
              </a:tr>
              <a:tr h="421738">
                <a:tc>
                  <a:txBody>
                    <a:bodyPr/>
                    <a:lstStyle/>
                    <a:p>
                      <a:pPr marL="0" marR="0">
                        <a:lnSpc>
                          <a:spcPct val="107000"/>
                        </a:lnSpc>
                        <a:spcBef>
                          <a:spcPts val="0"/>
                        </a:spcBef>
                        <a:spcAft>
                          <a:spcPts val="0"/>
                        </a:spcAft>
                      </a:pPr>
                      <a:r>
                        <a:rPr lang="en-US" sz="1200">
                          <a:effectLst/>
                        </a:rPr>
                        <a:t>Urgent care centers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11/10/19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Deriving suitability raster layer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extLst>
                  <a:ext uri="{0D108BD9-81ED-4DB2-BD59-A6C34878D82A}">
                    <a16:rowId xmlns:a16="http://schemas.microsoft.com/office/drawing/2014/main" val="1887498084"/>
                  </a:ext>
                </a:extLst>
              </a:tr>
              <a:tr h="421738">
                <a:tc>
                  <a:txBody>
                    <a:bodyPr/>
                    <a:lstStyle/>
                    <a:p>
                      <a:pPr marL="0" marR="0">
                        <a:lnSpc>
                          <a:spcPct val="107000"/>
                        </a:lnSpc>
                        <a:spcBef>
                          <a:spcPts val="0"/>
                        </a:spcBef>
                        <a:spcAft>
                          <a:spcPts val="0"/>
                        </a:spcAft>
                      </a:pPr>
                      <a:r>
                        <a:rPr lang="en-US" sz="1200">
                          <a:effectLst/>
                        </a:rPr>
                        <a:t>Police stations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11/10/19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Deriving suitability raster layer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extLst>
                  <a:ext uri="{0D108BD9-81ED-4DB2-BD59-A6C34878D82A}">
                    <a16:rowId xmlns:a16="http://schemas.microsoft.com/office/drawing/2014/main" val="85814707"/>
                  </a:ext>
                </a:extLst>
              </a:tr>
              <a:tr h="421738">
                <a:tc>
                  <a:txBody>
                    <a:bodyPr/>
                    <a:lstStyle/>
                    <a:p>
                      <a:pPr marL="0" marR="0">
                        <a:lnSpc>
                          <a:spcPct val="107000"/>
                        </a:lnSpc>
                        <a:spcBef>
                          <a:spcPts val="0"/>
                        </a:spcBef>
                        <a:spcAft>
                          <a:spcPts val="0"/>
                        </a:spcAft>
                      </a:pPr>
                      <a:r>
                        <a:rPr lang="en-US" sz="1200" dirty="0">
                          <a:effectLst/>
                        </a:rPr>
                        <a:t>Critical sheltering sites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11/10/19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Deriving suitability raster layer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extLst>
                  <a:ext uri="{0D108BD9-81ED-4DB2-BD59-A6C34878D82A}">
                    <a16:rowId xmlns:a16="http://schemas.microsoft.com/office/drawing/2014/main" val="2508596860"/>
                  </a:ext>
                </a:extLst>
              </a:tr>
              <a:tr h="637363">
                <a:tc>
                  <a:txBody>
                    <a:bodyPr/>
                    <a:lstStyle/>
                    <a:p>
                      <a:pPr marL="0" marR="0">
                        <a:lnSpc>
                          <a:spcPct val="107000"/>
                        </a:lnSpc>
                        <a:spcBef>
                          <a:spcPts val="0"/>
                        </a:spcBef>
                        <a:spcAft>
                          <a:spcPts val="0"/>
                        </a:spcAft>
                      </a:pPr>
                      <a:r>
                        <a:rPr lang="en-US" sz="1200" dirty="0">
                          <a:effectLst/>
                        </a:rPr>
                        <a:t>Priority population areas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11/10/19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dirty="0">
                          <a:effectLst/>
                        </a:rPr>
                        <a:t>Deriving low-income communities for suitability raster layer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extLst>
                  <a:ext uri="{0D108BD9-81ED-4DB2-BD59-A6C34878D82A}">
                    <a16:rowId xmlns:a16="http://schemas.microsoft.com/office/drawing/2014/main" val="1816407463"/>
                  </a:ext>
                </a:extLst>
              </a:tr>
              <a:tr h="1068574">
                <a:tc>
                  <a:txBody>
                    <a:bodyPr/>
                    <a:lstStyle/>
                    <a:p>
                      <a:pPr marL="0" marR="0">
                        <a:lnSpc>
                          <a:spcPct val="107000"/>
                        </a:lnSpc>
                        <a:spcBef>
                          <a:spcPts val="0"/>
                        </a:spcBef>
                        <a:spcAft>
                          <a:spcPts val="0"/>
                        </a:spcAft>
                      </a:pPr>
                      <a:r>
                        <a:rPr lang="en-US" sz="1200" dirty="0">
                          <a:effectLst/>
                        </a:rPr>
                        <a:t>SCE service layers (SCE Boundary, ICA segments, transmission and distribution lines, substations)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11/10/19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Defining study boundaries, important map elements, and suitability raster layer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extLst>
                  <a:ext uri="{0D108BD9-81ED-4DB2-BD59-A6C34878D82A}">
                    <a16:rowId xmlns:a16="http://schemas.microsoft.com/office/drawing/2014/main" val="4260749894"/>
                  </a:ext>
                </a:extLst>
              </a:tr>
              <a:tr h="420885">
                <a:tc>
                  <a:txBody>
                    <a:bodyPr/>
                    <a:lstStyle/>
                    <a:p>
                      <a:pPr marL="0" marR="0">
                        <a:lnSpc>
                          <a:spcPct val="107000"/>
                        </a:lnSpc>
                        <a:spcBef>
                          <a:spcPts val="0"/>
                        </a:spcBef>
                        <a:spcAft>
                          <a:spcPts val="0"/>
                        </a:spcAft>
                      </a:pPr>
                      <a:r>
                        <a:rPr lang="en-US" sz="1200" dirty="0">
                          <a:effectLst/>
                        </a:rPr>
                        <a:t>Southern California Association of Governments - Counties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11/10/19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Defining study boundaries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extLst>
                  <a:ext uri="{0D108BD9-81ED-4DB2-BD59-A6C34878D82A}">
                    <a16:rowId xmlns:a16="http://schemas.microsoft.com/office/drawing/2014/main" val="784886930"/>
                  </a:ext>
                </a:extLst>
              </a:tr>
              <a:tr h="206112">
                <a:tc>
                  <a:txBody>
                    <a:bodyPr/>
                    <a:lstStyle/>
                    <a:p>
                      <a:pPr marL="0" marR="0">
                        <a:lnSpc>
                          <a:spcPct val="107000"/>
                        </a:lnSpc>
                        <a:spcBef>
                          <a:spcPts val="0"/>
                        </a:spcBef>
                        <a:spcAft>
                          <a:spcPts val="0"/>
                        </a:spcAft>
                      </a:pPr>
                      <a:r>
                        <a:rPr lang="en-US" sz="1200">
                          <a:effectLst/>
                        </a:rPr>
                        <a:t>CPUC Fire Threat areas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11/10/19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Defining study area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extLst>
                  <a:ext uri="{0D108BD9-81ED-4DB2-BD59-A6C34878D82A}">
                    <a16:rowId xmlns:a16="http://schemas.microsoft.com/office/drawing/2014/main" val="1561438499"/>
                  </a:ext>
                </a:extLst>
              </a:tr>
              <a:tr h="206112">
                <a:tc>
                  <a:txBody>
                    <a:bodyPr/>
                    <a:lstStyle/>
                    <a:p>
                      <a:pPr marL="0" marR="0">
                        <a:lnSpc>
                          <a:spcPct val="107000"/>
                        </a:lnSpc>
                        <a:spcBef>
                          <a:spcPts val="0"/>
                        </a:spcBef>
                        <a:spcAft>
                          <a:spcPts val="0"/>
                        </a:spcAft>
                      </a:pPr>
                      <a:r>
                        <a:rPr lang="en-US" sz="1200">
                          <a:effectLst/>
                        </a:rPr>
                        <a:t>Solar Siting Survey 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a:effectLst/>
                        </a:rPr>
                        <a:t>11/10/19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tc>
                  <a:txBody>
                    <a:bodyPr/>
                    <a:lstStyle/>
                    <a:p>
                      <a:pPr marL="0" marR="0">
                        <a:lnSpc>
                          <a:spcPct val="107000"/>
                        </a:lnSpc>
                        <a:spcBef>
                          <a:spcPts val="0"/>
                        </a:spcBef>
                        <a:spcAft>
                          <a:spcPts val="0"/>
                        </a:spcAft>
                      </a:pPr>
                      <a:r>
                        <a:rPr lang="en-US" sz="1200" dirty="0">
                          <a:effectLst/>
                        </a:rPr>
                        <a:t>Adding value to results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79" marR="68479" marT="0" marB="0"/>
                </a:tc>
                <a:extLst>
                  <a:ext uri="{0D108BD9-81ED-4DB2-BD59-A6C34878D82A}">
                    <a16:rowId xmlns:a16="http://schemas.microsoft.com/office/drawing/2014/main" val="2782715477"/>
                  </a:ext>
                </a:extLst>
              </a:tr>
            </a:tbl>
          </a:graphicData>
        </a:graphic>
      </p:graphicFrame>
    </p:spTree>
    <p:extLst>
      <p:ext uri="{BB962C8B-B14F-4D97-AF65-F5344CB8AC3E}">
        <p14:creationId xmlns:p14="http://schemas.microsoft.com/office/powerpoint/2010/main" val="82467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AB8B-DB58-4D0C-978F-CD85AF851F83}"/>
              </a:ext>
            </a:extLst>
          </p:cNvPr>
          <p:cNvSpPr>
            <a:spLocks noGrp="1"/>
          </p:cNvSpPr>
          <p:nvPr>
            <p:ph type="title"/>
          </p:nvPr>
        </p:nvSpPr>
        <p:spPr/>
        <p:txBody>
          <a:bodyPr/>
          <a:lstStyle/>
          <a:p>
            <a:r>
              <a:rPr lang="en-US" dirty="0"/>
              <a:t>Critical community facilities</a:t>
            </a:r>
          </a:p>
        </p:txBody>
      </p:sp>
      <p:sp>
        <p:nvSpPr>
          <p:cNvPr id="3" name="Content Placeholder 2">
            <a:extLst>
              <a:ext uri="{FF2B5EF4-FFF2-40B4-BE49-F238E27FC236}">
                <a16:creationId xmlns:a16="http://schemas.microsoft.com/office/drawing/2014/main" id="{B9E10562-A05A-482D-B4E1-A58CBA8178BD}"/>
              </a:ext>
            </a:extLst>
          </p:cNvPr>
          <p:cNvSpPr>
            <a:spLocks noGrp="1"/>
          </p:cNvSpPr>
          <p:nvPr>
            <p:ph idx="1"/>
          </p:nvPr>
        </p:nvSpPr>
        <p:spPr>
          <a:xfrm>
            <a:off x="228600" y="1068439"/>
            <a:ext cx="8394700" cy="5281561"/>
          </a:xfrm>
        </p:spPr>
        <p:txBody>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Data derived from Homeland Infrastructure Foundation-Level Data (HIFLD) </a:t>
            </a:r>
          </a:p>
          <a:p>
            <a:pPr lvl="1">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Fire stations</a:t>
            </a:r>
            <a:r>
              <a:rPr lang="en-US" sz="1600" dirty="0">
                <a:solidFill>
                  <a:schemeClr val="tx1"/>
                </a:solidFill>
                <a:latin typeface="Arial" panose="020B0604020202020204" pitchFamily="34" charset="0"/>
                <a:cs typeface="Arial" panose="020B0604020202020204" pitchFamily="34" charset="0"/>
              </a:rPr>
              <a:t>: Any location where firefighters are stationed or based out of, or where equipment that such personnel use in carrying out their jobs is stored for ready use. Fire departments not having a permanent location are included, in which case their location has been depicted at the city/town hall or at the center of their service area if a city/town hall does not exist.</a:t>
            </a:r>
          </a:p>
          <a:p>
            <a:pPr lvl="1">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Hospitals</a:t>
            </a:r>
            <a:r>
              <a:rPr lang="en-US" sz="1600" dirty="0">
                <a:solidFill>
                  <a:schemeClr val="tx1"/>
                </a:solidFill>
                <a:latin typeface="Arial" panose="020B0604020202020204" pitchFamily="34" charset="0"/>
                <a:cs typeface="Arial" panose="020B0604020202020204" pitchFamily="34" charset="0"/>
              </a:rPr>
              <a:t>: Hospital facilities included based only on data acquired from various state departments or federal sources. </a:t>
            </a:r>
          </a:p>
          <a:p>
            <a:pPr lvl="1">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Urgent care centers</a:t>
            </a:r>
            <a:r>
              <a:rPr lang="en-US" sz="1600" dirty="0">
                <a:solidFill>
                  <a:schemeClr val="tx1"/>
                </a:solidFill>
                <a:latin typeface="Arial" panose="020B0604020202020204" pitchFamily="34" charset="0"/>
                <a:cs typeface="Arial" panose="020B0604020202020204" pitchFamily="34" charset="0"/>
              </a:rPr>
              <a:t>: Any location that is capable of providing emergency medical care and must provide emergency medical treatment beyond what can normally be provided by an EMS unit, must be able to perform surgery, or must be able to provide recuperative care beyond what is normally provided by a doctor's office.</a:t>
            </a:r>
          </a:p>
          <a:p>
            <a:pPr lvl="1">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Police stations</a:t>
            </a:r>
            <a:r>
              <a:rPr lang="en-US" sz="1600" dirty="0">
                <a:solidFill>
                  <a:schemeClr val="tx1"/>
                </a:solidFill>
                <a:latin typeface="Arial" panose="020B0604020202020204" pitchFamily="34" charset="0"/>
                <a:cs typeface="Arial" panose="020B0604020202020204" pitchFamily="34" charset="0"/>
              </a:rPr>
              <a:t>: Sheriff departments, police departments, patrol stations, highway patrol stations, and jails. </a:t>
            </a:r>
          </a:p>
          <a:p>
            <a:pPr lvl="1">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Critical sheltering sites</a:t>
            </a:r>
            <a:r>
              <a:rPr lang="en-US" sz="1600" dirty="0">
                <a:solidFill>
                  <a:schemeClr val="tx1"/>
                </a:solidFill>
                <a:latin typeface="Arial" panose="020B0604020202020204" pitchFamily="34" charset="0"/>
                <a:cs typeface="Arial" panose="020B0604020202020204" pitchFamily="34" charset="0"/>
              </a:rPr>
              <a:t>: Facilities designated a shelter by either the Federal Emergency Management Agency (FEMA) or the American Red Cross (ARC).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04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29B8-60E9-421E-AE52-BB4C8F4548A0}"/>
              </a:ext>
            </a:extLst>
          </p:cNvPr>
          <p:cNvSpPr>
            <a:spLocks noGrp="1"/>
          </p:cNvSpPr>
          <p:nvPr>
            <p:ph type="title"/>
          </p:nvPr>
        </p:nvSpPr>
        <p:spPr/>
        <p:txBody>
          <a:bodyPr>
            <a:normAutofit fontScale="90000"/>
          </a:bodyPr>
          <a:lstStyle/>
          <a:p>
            <a:r>
              <a:rPr lang="en-US" dirty="0"/>
              <a:t>Critical community facilities and disadvantaged communities (low-income) sub-model</a:t>
            </a:r>
          </a:p>
        </p:txBody>
      </p:sp>
      <p:pic>
        <p:nvPicPr>
          <p:cNvPr id="4" name="Picture 3">
            <a:extLst>
              <a:ext uri="{FF2B5EF4-FFF2-40B4-BE49-F238E27FC236}">
                <a16:creationId xmlns:a16="http://schemas.microsoft.com/office/drawing/2014/main" id="{6AD5EE71-4A6B-4614-9571-D6BFDD7D9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7884"/>
            <a:ext cx="9144000" cy="4123081"/>
          </a:xfrm>
          <a:prstGeom prst="rect">
            <a:avLst/>
          </a:prstGeom>
          <a:ln w="19050">
            <a:solidFill>
              <a:schemeClr val="tx1"/>
            </a:solidFill>
          </a:ln>
        </p:spPr>
      </p:pic>
      <p:pic>
        <p:nvPicPr>
          <p:cNvPr id="7" name="Content Placeholder 5">
            <a:extLst>
              <a:ext uri="{FF2B5EF4-FFF2-40B4-BE49-F238E27FC236}">
                <a16:creationId xmlns:a16="http://schemas.microsoft.com/office/drawing/2014/main" id="{0ACB0BF6-71F9-4F0B-85A4-A2DBE0FD53A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590229"/>
            <a:ext cx="9144000" cy="682537"/>
          </a:xfrm>
          <a:ln w="19050">
            <a:solidFill>
              <a:schemeClr val="tx1"/>
            </a:solidFill>
          </a:ln>
        </p:spPr>
      </p:pic>
    </p:spTree>
    <p:extLst>
      <p:ext uri="{BB962C8B-B14F-4D97-AF65-F5344CB8AC3E}">
        <p14:creationId xmlns:p14="http://schemas.microsoft.com/office/powerpoint/2010/main" val="21125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2F26-1FF0-4F15-88DA-99D6F2603A6D}"/>
              </a:ext>
            </a:extLst>
          </p:cNvPr>
          <p:cNvSpPr>
            <a:spLocks noGrp="1"/>
          </p:cNvSpPr>
          <p:nvPr>
            <p:ph type="title"/>
          </p:nvPr>
        </p:nvSpPr>
        <p:spPr/>
        <p:txBody>
          <a:bodyPr>
            <a:normAutofit fontScale="90000"/>
          </a:bodyPr>
          <a:lstStyle/>
          <a:p>
            <a:r>
              <a:rPr lang="en-US" dirty="0"/>
              <a:t>Critical community facilities and low-income communities within the GLP</a:t>
            </a:r>
          </a:p>
        </p:txBody>
      </p:sp>
      <p:pic>
        <p:nvPicPr>
          <p:cNvPr id="4" name="Picture 3">
            <a:extLst>
              <a:ext uri="{FF2B5EF4-FFF2-40B4-BE49-F238E27FC236}">
                <a16:creationId xmlns:a16="http://schemas.microsoft.com/office/drawing/2014/main" id="{B7E63B09-5218-4533-91CF-0043FA616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229" y="856945"/>
            <a:ext cx="7220368" cy="5579375"/>
          </a:xfrm>
          <a:prstGeom prst="rect">
            <a:avLst/>
          </a:prstGeom>
        </p:spPr>
      </p:pic>
    </p:spTree>
    <p:extLst>
      <p:ext uri="{BB962C8B-B14F-4D97-AF65-F5344CB8AC3E}">
        <p14:creationId xmlns:p14="http://schemas.microsoft.com/office/powerpoint/2010/main" val="3242456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B629-B979-46E3-AA3B-67F6AFE0F79B}"/>
              </a:ext>
            </a:extLst>
          </p:cNvPr>
          <p:cNvSpPr>
            <a:spLocks noGrp="1"/>
          </p:cNvSpPr>
          <p:nvPr>
            <p:ph type="title"/>
          </p:nvPr>
        </p:nvSpPr>
        <p:spPr/>
        <p:txBody>
          <a:bodyPr>
            <a:normAutofit fontScale="90000"/>
          </a:bodyPr>
          <a:lstStyle/>
          <a:p>
            <a:r>
              <a:rPr lang="en-US" dirty="0"/>
              <a:t>Southern California Edison integration capacity analysis (ICA) maps</a:t>
            </a:r>
          </a:p>
        </p:txBody>
      </p:sp>
      <p:sp>
        <p:nvSpPr>
          <p:cNvPr id="5" name="Rectangle 1">
            <a:extLst>
              <a:ext uri="{FF2B5EF4-FFF2-40B4-BE49-F238E27FC236}">
                <a16:creationId xmlns:a16="http://schemas.microsoft.com/office/drawing/2014/main" id="{496B6654-EE4B-4A9B-BC7C-F326D91DDD2C}"/>
              </a:ext>
            </a:extLst>
          </p:cNvPr>
          <p:cNvSpPr>
            <a:spLocks noGrp="1" noChangeArrowheads="1"/>
          </p:cNvSpPr>
          <p:nvPr>
            <p:ph idx="1"/>
          </p:nvPr>
        </p:nvSpPr>
        <p:spPr bwMode="auto">
          <a:xfrm>
            <a:off x="124753" y="802332"/>
            <a:ext cx="8894491"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The ICA maps offer four</a:t>
            </a:r>
            <a:r>
              <a:rPr kumimoji="0" lang="en-US" altLang="en-US" sz="1400" b="0" i="0" u="none" strike="noStrike" cap="none" normalizeH="0" dirty="0">
                <a:ln>
                  <a:noFill/>
                </a:ln>
                <a:solidFill>
                  <a:schemeClr val="tx1"/>
                </a:solidFill>
                <a:effectLst/>
                <a:latin typeface="Arial" panose="020B0604020202020204" pitchFamily="34" charset="0"/>
              </a:rPr>
              <a:t> </a:t>
            </a:r>
            <a:r>
              <a:rPr kumimoji="0" lang="en-US" altLang="en-US" sz="1400" b="0" i="0" u="none" strike="noStrike" cap="none" normalizeH="0" baseline="0" dirty="0">
                <a:ln>
                  <a:noFill/>
                </a:ln>
                <a:solidFill>
                  <a:schemeClr val="tx1"/>
                </a:solidFill>
                <a:effectLst/>
                <a:latin typeface="Arial" panose="020B0604020202020204" pitchFamily="34" charset="0"/>
              </a:rPr>
              <a:t>values for generation interconnection: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US" altLang="en-US" sz="1400" dirty="0">
                <a:solidFill>
                  <a:schemeClr val="tx1"/>
                </a:solidFill>
                <a:latin typeface="Arial" panose="020B0604020202020204" pitchFamily="34" charset="0"/>
              </a:rPr>
              <a:t>U</a:t>
            </a:r>
            <a:r>
              <a:rPr kumimoji="0" lang="en-US" altLang="en-US" sz="1400" b="0" i="0" u="none" strike="noStrike" cap="none" normalizeH="0" baseline="0" dirty="0">
                <a:ln>
                  <a:noFill/>
                </a:ln>
                <a:solidFill>
                  <a:schemeClr val="tx1"/>
                </a:solidFill>
                <a:effectLst/>
                <a:latin typeface="Arial" panose="020B0604020202020204" pitchFamily="34" charset="0"/>
              </a:rPr>
              <a:t>niform generation</a:t>
            </a:r>
            <a:r>
              <a:rPr kumimoji="0" lang="en-US" altLang="en-US" sz="1400" b="0" i="0" u="none" strike="noStrike" cap="none" normalizeH="0" dirty="0">
                <a:ln>
                  <a:noFill/>
                </a:ln>
                <a:solidFill>
                  <a:schemeClr val="tx1"/>
                </a:solidFill>
                <a:effectLst/>
                <a:latin typeface="Arial" panose="020B0604020202020204" pitchFamily="34" charset="0"/>
              </a:rPr>
              <a:t> operational </a:t>
            </a:r>
            <a:r>
              <a:rPr lang="en-US" altLang="en-US" sz="1400" dirty="0">
                <a:solidFill>
                  <a:schemeClr val="tx1"/>
                </a:solidFill>
                <a:latin typeface="Arial" panose="020B0604020202020204" pitchFamily="34" charset="0"/>
              </a:rPr>
              <a:t>f</a:t>
            </a:r>
            <a:r>
              <a:rPr kumimoji="0" lang="en-US" altLang="en-US" sz="1400" b="0" i="0" u="none" strike="noStrike" cap="none" normalizeH="0" dirty="0">
                <a:ln>
                  <a:noFill/>
                </a:ln>
                <a:solidFill>
                  <a:schemeClr val="tx1"/>
                </a:solidFill>
                <a:effectLst/>
                <a:latin typeface="Arial" panose="020B0604020202020204" pitchFamily="34" charset="0"/>
              </a:rPr>
              <a:t>lexibility</a:t>
            </a:r>
            <a:endParaRPr lang="en-US" altLang="en-US" sz="1400" dirty="0">
              <a:solidFill>
                <a:schemeClr val="tx1"/>
              </a:solidFill>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US" altLang="en-US" sz="1400" dirty="0">
                <a:solidFill>
                  <a:schemeClr val="tx1"/>
                </a:solidFill>
                <a:latin typeface="Arial" panose="020B0604020202020204" pitchFamily="34" charset="0"/>
              </a:rPr>
              <a:t>Uniform generation non-operational flexibility</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400" b="0" i="0" u="none" strike="noStrike" cap="none" normalizeH="0" baseline="0" dirty="0">
                <a:ln>
                  <a:noFill/>
                </a:ln>
                <a:solidFill>
                  <a:schemeClr val="tx1"/>
                </a:solidFill>
                <a:effectLst/>
                <a:latin typeface="Arial" panose="020B0604020202020204" pitchFamily="34" charset="0"/>
              </a:rPr>
              <a:t>Photovoltaic</a:t>
            </a:r>
            <a:r>
              <a:rPr kumimoji="0" lang="en-US" altLang="en-US" sz="1400" b="0" i="0" u="none" strike="noStrike" cap="none" normalizeH="0" dirty="0">
                <a:ln>
                  <a:noFill/>
                </a:ln>
                <a:solidFill>
                  <a:schemeClr val="tx1"/>
                </a:solidFill>
                <a:effectLst/>
                <a:latin typeface="Arial" panose="020B0604020202020204" pitchFamily="34" charset="0"/>
              </a:rPr>
              <a:t> operational flexibility</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US" altLang="en-US" sz="1400" dirty="0">
                <a:solidFill>
                  <a:schemeClr val="tx1"/>
                </a:solidFill>
                <a:latin typeface="Arial" panose="020B0604020202020204" pitchFamily="34" charset="0"/>
              </a:rPr>
              <a:t>Photovoltaic non-operational flexibility</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1400" b="1" dirty="0">
                <a:solidFill>
                  <a:schemeClr val="tx1"/>
                </a:solidFill>
                <a:latin typeface="Arial" panose="020B0604020202020204" pitchFamily="34" charset="0"/>
              </a:rPr>
              <a:t>Uniform generation</a:t>
            </a:r>
            <a:r>
              <a:rPr lang="en-US" altLang="en-US" sz="1400" dirty="0">
                <a:solidFill>
                  <a:schemeClr val="tx1"/>
                </a:solidFill>
                <a:latin typeface="Arial" panose="020B0604020202020204" pitchFamily="34" charset="0"/>
              </a:rPr>
              <a:t>: Covers storage, PV, and other resources so that Community Microgrids can continue to operate at night.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400" b="1" i="0" u="none" strike="noStrike" cap="none" normalizeH="0" baseline="0" dirty="0">
                <a:ln>
                  <a:noFill/>
                </a:ln>
                <a:solidFill>
                  <a:schemeClr val="tx1"/>
                </a:solidFill>
                <a:effectLst/>
                <a:latin typeface="Arial" panose="020B0604020202020204" pitchFamily="34" charset="0"/>
              </a:rPr>
              <a:t>Operational flexibility</a:t>
            </a:r>
            <a:r>
              <a:rPr kumimoji="0" lang="en-US" altLang="en-US" sz="1400" b="0" i="0" u="none" strike="noStrike" cap="none" normalizeH="0" baseline="0" dirty="0">
                <a:ln>
                  <a:noFill/>
                </a:ln>
                <a:solidFill>
                  <a:schemeClr val="tx1"/>
                </a:solidFill>
                <a:effectLst/>
                <a:latin typeface="Arial" panose="020B0604020202020204" pitchFamily="34" charset="0"/>
              </a:rPr>
              <a:t>: A constraint that lowers the value of</a:t>
            </a:r>
            <a:r>
              <a:rPr kumimoji="0" lang="en-US" altLang="en-US" sz="1400" b="0" i="0" u="none" strike="noStrike" cap="none" normalizeH="0" dirty="0">
                <a:ln>
                  <a:noFill/>
                </a:ln>
                <a:solidFill>
                  <a:schemeClr val="tx1"/>
                </a:solidFill>
                <a:effectLst/>
                <a:latin typeface="Arial" panose="020B0604020202020204" pitchFamily="34" charset="0"/>
              </a:rPr>
              <a:t> PV integration to take into account the possibility that an integration may need to be reviewed by a utility engineer.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3B1F5D84-9260-4178-9A33-17C54B5C8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686" y="3370480"/>
            <a:ext cx="6142627" cy="3041863"/>
          </a:xfrm>
          <a:prstGeom prst="rect">
            <a:avLst/>
          </a:prstGeom>
          <a:ln w="19050">
            <a:solidFill>
              <a:schemeClr val="tx1"/>
            </a:solidFill>
          </a:ln>
        </p:spPr>
      </p:pic>
    </p:spTree>
    <p:extLst>
      <p:ext uri="{BB962C8B-B14F-4D97-AF65-F5344CB8AC3E}">
        <p14:creationId xmlns:p14="http://schemas.microsoft.com/office/powerpoint/2010/main" val="91606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DADE-5185-461E-B2EF-949327471A9E}"/>
              </a:ext>
            </a:extLst>
          </p:cNvPr>
          <p:cNvSpPr>
            <a:spLocks noGrp="1"/>
          </p:cNvSpPr>
          <p:nvPr>
            <p:ph type="title"/>
          </p:nvPr>
        </p:nvSpPr>
        <p:spPr/>
        <p:txBody>
          <a:bodyPr>
            <a:normAutofit fontScale="90000"/>
          </a:bodyPr>
          <a:lstStyle/>
          <a:p>
            <a:r>
              <a:rPr lang="en-US" dirty="0"/>
              <a:t>Distribution Resources External Portal </a:t>
            </a:r>
            <a:br>
              <a:rPr lang="en-US"/>
            </a:br>
            <a:r>
              <a:rPr lang="en-US"/>
              <a:t>integration </a:t>
            </a:r>
            <a:r>
              <a:rPr lang="en-US" dirty="0"/>
              <a:t>capacity analysis (ICA) maps</a:t>
            </a:r>
          </a:p>
        </p:txBody>
      </p:sp>
      <p:pic>
        <p:nvPicPr>
          <p:cNvPr id="5" name="Picture 4">
            <a:extLst>
              <a:ext uri="{FF2B5EF4-FFF2-40B4-BE49-F238E27FC236}">
                <a16:creationId xmlns:a16="http://schemas.microsoft.com/office/drawing/2014/main" id="{ECD1766E-BB30-4051-A9DD-6E03FDB70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092" y="1607027"/>
            <a:ext cx="6206921" cy="4796255"/>
          </a:xfrm>
          <a:prstGeom prst="rect">
            <a:avLst/>
          </a:prstGeom>
        </p:spPr>
      </p:pic>
      <p:pic>
        <p:nvPicPr>
          <p:cNvPr id="7" name="Picture 6">
            <a:extLst>
              <a:ext uri="{FF2B5EF4-FFF2-40B4-BE49-F238E27FC236}">
                <a16:creationId xmlns:a16="http://schemas.microsoft.com/office/drawing/2014/main" id="{3C7BC865-BEA9-48A0-AB6A-36A028F85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7" y="927338"/>
            <a:ext cx="8620125" cy="514350"/>
          </a:xfrm>
          <a:prstGeom prst="rect">
            <a:avLst/>
          </a:prstGeom>
          <a:ln w="19050">
            <a:solidFill>
              <a:schemeClr val="tx1"/>
            </a:solidFill>
          </a:ln>
        </p:spPr>
      </p:pic>
    </p:spTree>
    <p:extLst>
      <p:ext uri="{BB962C8B-B14F-4D97-AF65-F5344CB8AC3E}">
        <p14:creationId xmlns:p14="http://schemas.microsoft.com/office/powerpoint/2010/main" val="43846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279C-1DEB-4CBD-9F09-C6EC9516D517}"/>
              </a:ext>
            </a:extLst>
          </p:cNvPr>
          <p:cNvSpPr>
            <a:spLocks noGrp="1"/>
          </p:cNvSpPr>
          <p:nvPr>
            <p:ph type="title"/>
          </p:nvPr>
        </p:nvSpPr>
        <p:spPr/>
        <p:txBody>
          <a:bodyPr>
            <a:normAutofit fontScale="90000"/>
          </a:bodyPr>
          <a:lstStyle/>
          <a:p>
            <a:r>
              <a:rPr lang="en-US" dirty="0"/>
              <a:t>Creating the final suitability layer and locating regions</a:t>
            </a:r>
          </a:p>
        </p:txBody>
      </p:sp>
      <p:pic>
        <p:nvPicPr>
          <p:cNvPr id="8" name="Picture 7">
            <a:extLst>
              <a:ext uri="{FF2B5EF4-FFF2-40B4-BE49-F238E27FC236}">
                <a16:creationId xmlns:a16="http://schemas.microsoft.com/office/drawing/2014/main" id="{C9A8CAE1-74C7-417E-BE57-7779A9708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00" y="1047501"/>
            <a:ext cx="5994400" cy="3156404"/>
          </a:xfrm>
          <a:prstGeom prst="rect">
            <a:avLst/>
          </a:prstGeom>
          <a:ln w="19050">
            <a:solidFill>
              <a:schemeClr val="tx1"/>
            </a:solidFill>
          </a:ln>
        </p:spPr>
      </p:pic>
      <p:sp>
        <p:nvSpPr>
          <p:cNvPr id="3" name="TextBox 2">
            <a:extLst>
              <a:ext uri="{FF2B5EF4-FFF2-40B4-BE49-F238E27FC236}">
                <a16:creationId xmlns:a16="http://schemas.microsoft.com/office/drawing/2014/main" id="{6A212E6D-0643-4A73-9597-E7F4523AE8EB}"/>
              </a:ext>
            </a:extLst>
          </p:cNvPr>
          <p:cNvSpPr txBox="1"/>
          <p:nvPr/>
        </p:nvSpPr>
        <p:spPr>
          <a:xfrm>
            <a:off x="257175" y="4301289"/>
            <a:ext cx="8629650" cy="2062103"/>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Weighted sum tool: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Gave all criteria the same weighted values, but these values could be changed based on what criteria a community deems to be more desirable (e.g., critical community facilities more important than low-income communities). </a:t>
            </a:r>
          </a:p>
          <a:p>
            <a:endParaRPr lang="en-US" sz="12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Locate regions tool: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Identifies the best regions that meet specified size requirements and spatial constraints.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Chose to locate five regions across the GLP</a:t>
            </a:r>
          </a:p>
        </p:txBody>
      </p:sp>
    </p:spTree>
    <p:extLst>
      <p:ext uri="{BB962C8B-B14F-4D97-AF65-F5344CB8AC3E}">
        <p14:creationId xmlns:p14="http://schemas.microsoft.com/office/powerpoint/2010/main" val="75307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72AE7-8D4F-4DFC-9D09-A7114CC225FC}"/>
              </a:ext>
            </a:extLst>
          </p:cNvPr>
          <p:cNvSpPr>
            <a:spLocks noGrp="1"/>
          </p:cNvSpPr>
          <p:nvPr>
            <p:ph type="title"/>
          </p:nvPr>
        </p:nvSpPr>
        <p:spPr/>
        <p:txBody>
          <a:bodyPr/>
          <a:lstStyle/>
          <a:p>
            <a:r>
              <a:rPr lang="en-US" dirty="0"/>
              <a:t>GoToWebinar FAQ</a:t>
            </a:r>
          </a:p>
        </p:txBody>
      </p:sp>
      <p:sp>
        <p:nvSpPr>
          <p:cNvPr id="6" name="Content Placeholder 3">
            <a:extLst>
              <a:ext uri="{FF2B5EF4-FFF2-40B4-BE49-F238E27FC236}">
                <a16:creationId xmlns:a16="http://schemas.microsoft.com/office/drawing/2014/main" id="{1A84C1EE-1167-FB4A-AA4B-87893E234628}"/>
              </a:ext>
            </a:extLst>
          </p:cNvPr>
          <p:cNvSpPr txBox="1">
            <a:spLocks/>
          </p:cNvSpPr>
          <p:nvPr/>
        </p:nvSpPr>
        <p:spPr bwMode="auto">
          <a:xfrm>
            <a:off x="596541" y="1515608"/>
            <a:ext cx="3886200" cy="4972748"/>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0" fontAlgn="base" hangingPunct="0">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0" fontAlgn="base" hangingPunct="0">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0" fontAlgn="base" hangingPunct="0">
              <a:spcBef>
                <a:spcPct val="20000"/>
              </a:spcBef>
              <a:spcAft>
                <a:spcPct val="0"/>
              </a:spcAft>
              <a:buBlip>
                <a:blip r:embed="rId3"/>
              </a:buBlip>
              <a:defRPr sz="2000">
                <a:solidFill>
                  <a:srgbClr val="595959"/>
                </a:solidFill>
                <a:latin typeface="+mn-lt"/>
                <a:ea typeface="+mn-ea"/>
                <a:cs typeface="+mn-cs"/>
              </a:defRPr>
            </a:lvl4pPr>
            <a:lvl5pPr marL="2057400" indent="-228600" algn="l" rtl="0" eaLnBrk="0" fontAlgn="base" hangingPunct="0">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1600" dirty="0">
                <a:solidFill>
                  <a:schemeClr val="tx1"/>
                </a:solidFill>
                <a:latin typeface="Arial" charset="0"/>
                <a:ea typeface="Arial" charset="0"/>
                <a:cs typeface="Arial" charset="0"/>
              </a:rPr>
              <a:t>Webinar recording and slides will be sent to registered attendees within two business days.</a:t>
            </a:r>
          </a:p>
          <a:p>
            <a:pPr>
              <a:buFont typeface="Arial" panose="020B0604020202020204" pitchFamily="34" charset="0"/>
              <a:buChar char="•"/>
            </a:pPr>
            <a:r>
              <a:rPr lang="en-US" sz="1600" dirty="0">
                <a:solidFill>
                  <a:schemeClr val="tx1"/>
                </a:solidFill>
                <a:latin typeface="Arial" charset="0"/>
                <a:ea typeface="Arial" charset="0"/>
                <a:cs typeface="Arial" charset="0"/>
              </a:rPr>
              <a:t>All webinars are archived on clean-</a:t>
            </a:r>
            <a:r>
              <a:rPr lang="en-US" sz="1600" dirty="0" err="1">
                <a:solidFill>
                  <a:schemeClr val="tx1"/>
                </a:solidFill>
                <a:latin typeface="Arial" charset="0"/>
                <a:ea typeface="Arial" charset="0"/>
                <a:cs typeface="Arial" charset="0"/>
              </a:rPr>
              <a:t>coalition.org</a:t>
            </a:r>
            <a:r>
              <a:rPr lang="en-US" sz="1600" dirty="0">
                <a:solidFill>
                  <a:schemeClr val="tx1"/>
                </a:solidFill>
                <a:latin typeface="Arial" charset="0"/>
                <a:ea typeface="Arial" charset="0"/>
                <a:cs typeface="Arial" charset="0"/>
              </a:rPr>
              <a:t> and the Clean Coalition’s YouTube channel.</a:t>
            </a:r>
          </a:p>
          <a:p>
            <a:pPr>
              <a:buFont typeface="Arial" panose="020B0604020202020204" pitchFamily="34" charset="0"/>
              <a:buChar char="•"/>
            </a:pPr>
            <a:r>
              <a:rPr lang="en-US" sz="1600" dirty="0">
                <a:solidFill>
                  <a:schemeClr val="tx1"/>
                </a:solidFill>
                <a:latin typeface="Arial" charset="0"/>
                <a:ea typeface="Arial" charset="0"/>
                <a:cs typeface="Arial" charset="0"/>
              </a:rPr>
              <a:t>Submit questions in the Questions window at any time (window view varies by operating system and browser).</a:t>
            </a:r>
          </a:p>
          <a:p>
            <a:pPr>
              <a:buFont typeface="Arial" panose="020B0604020202020204" pitchFamily="34" charset="0"/>
              <a:buChar char="•"/>
            </a:pPr>
            <a:r>
              <a:rPr lang="en-US" sz="1600" dirty="0">
                <a:solidFill>
                  <a:schemeClr val="tx1"/>
                </a:solidFill>
                <a:latin typeface="Arial" charset="0"/>
                <a:ea typeface="Arial" charset="0"/>
                <a:cs typeface="Arial" charset="0"/>
              </a:rPr>
              <a:t>Questions will be answered during the Q&amp;A portion of the webinar.</a:t>
            </a:r>
          </a:p>
          <a:p>
            <a:pPr>
              <a:buFont typeface="Arial" panose="020B0604020202020204" pitchFamily="34" charset="0"/>
              <a:buChar char="•"/>
            </a:pPr>
            <a:r>
              <a:rPr lang="en-US" sz="1600" dirty="0">
                <a:solidFill>
                  <a:schemeClr val="tx1"/>
                </a:solidFill>
                <a:latin typeface="Arial" charset="0"/>
                <a:ea typeface="Arial" charset="0"/>
                <a:cs typeface="Arial" charset="0"/>
              </a:rPr>
              <a:t>Contact Josh for webinar questions: </a:t>
            </a:r>
            <a:r>
              <a:rPr lang="en-US" sz="1600" dirty="0" err="1">
                <a:solidFill>
                  <a:schemeClr val="tx1"/>
                </a:solidFill>
                <a:latin typeface="Arial" charset="0"/>
                <a:ea typeface="Arial" charset="0"/>
                <a:cs typeface="Arial" charset="0"/>
              </a:rPr>
              <a:t>josh@clean-coalition.org</a:t>
            </a:r>
            <a:r>
              <a:rPr lang="en-US" sz="1600" dirty="0">
                <a:solidFill>
                  <a:schemeClr val="tx1"/>
                </a:solidFill>
                <a:latin typeface="Arial" charset="0"/>
                <a:ea typeface="Arial" charset="0"/>
                <a:cs typeface="Arial" charset="0"/>
              </a:rPr>
              <a:t>.</a:t>
            </a:r>
          </a:p>
        </p:txBody>
      </p:sp>
      <p:pic>
        <p:nvPicPr>
          <p:cNvPr id="7" name="Picture 6" descr="Screen Shot 2016-08-24 at 10.31.54 AM.png">
            <a:extLst>
              <a:ext uri="{FF2B5EF4-FFF2-40B4-BE49-F238E27FC236}">
                <a16:creationId xmlns:a16="http://schemas.microsoft.com/office/drawing/2014/main" id="{DF827DE1-8648-4649-BAE0-D064E5BBC2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6807" y="869042"/>
            <a:ext cx="2237268" cy="5499524"/>
          </a:xfrm>
          <a:prstGeom prst="rect">
            <a:avLst/>
          </a:prstGeom>
        </p:spPr>
      </p:pic>
      <p:pic>
        <p:nvPicPr>
          <p:cNvPr id="8" name="Picture 7" descr="blue arrow.png">
            <a:extLst>
              <a:ext uri="{FF2B5EF4-FFF2-40B4-BE49-F238E27FC236}">
                <a16:creationId xmlns:a16="http://schemas.microsoft.com/office/drawing/2014/main" id="{E181D264-4D44-9C4B-B11B-0B2DC54DD3A1}"/>
              </a:ext>
            </a:extLst>
          </p:cNvPr>
          <p:cNvPicPr>
            <a:picLocks noChangeAspect="1"/>
          </p:cNvPicPr>
          <p:nvPr/>
        </p:nvPicPr>
        <p:blipFill>
          <a:blip r:embed="rId5" cstate="email">
            <a:alphaModFix amt="74000"/>
            <a:extLst>
              <a:ext uri="{28A0092B-C50C-407E-A947-70E740481C1C}">
                <a14:useLocalDpi xmlns:a14="http://schemas.microsoft.com/office/drawing/2010/main"/>
              </a:ext>
            </a:extLst>
          </a:blip>
          <a:stretch>
            <a:fillRect/>
          </a:stretch>
        </p:blipFill>
        <p:spPr>
          <a:xfrm rot="20602997">
            <a:off x="4338625" y="2817124"/>
            <a:ext cx="960076" cy="450923"/>
          </a:xfrm>
          <a:prstGeom prst="rect">
            <a:avLst/>
          </a:prstGeom>
        </p:spPr>
      </p:pic>
    </p:spTree>
    <p:extLst>
      <p:ext uri="{BB962C8B-B14F-4D97-AF65-F5344CB8AC3E}">
        <p14:creationId xmlns:p14="http://schemas.microsoft.com/office/powerpoint/2010/main" val="1056085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CA0C-0FE7-4EB8-98C1-F827DA401632}"/>
              </a:ext>
            </a:extLst>
          </p:cNvPr>
          <p:cNvSpPr>
            <a:spLocks noGrp="1"/>
          </p:cNvSpPr>
          <p:nvPr>
            <p:ph type="title"/>
          </p:nvPr>
        </p:nvSpPr>
        <p:spPr/>
        <p:txBody>
          <a:bodyPr>
            <a:normAutofit/>
          </a:bodyPr>
          <a:lstStyle/>
          <a:p>
            <a:r>
              <a:rPr lang="en-US" dirty="0"/>
              <a:t>Optimal locations for Community Microgrids</a:t>
            </a:r>
          </a:p>
        </p:txBody>
      </p:sp>
      <p:pic>
        <p:nvPicPr>
          <p:cNvPr id="4" name="Picture 3">
            <a:extLst>
              <a:ext uri="{FF2B5EF4-FFF2-40B4-BE49-F238E27FC236}">
                <a16:creationId xmlns:a16="http://schemas.microsoft.com/office/drawing/2014/main" id="{016BDA70-1893-491B-A911-A58F6D139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791496"/>
            <a:ext cx="7315200" cy="5652654"/>
          </a:xfrm>
          <a:prstGeom prst="rect">
            <a:avLst/>
          </a:prstGeom>
        </p:spPr>
      </p:pic>
    </p:spTree>
    <p:extLst>
      <p:ext uri="{BB962C8B-B14F-4D97-AF65-F5344CB8AC3E}">
        <p14:creationId xmlns:p14="http://schemas.microsoft.com/office/powerpoint/2010/main" val="1774546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631B-7C22-4985-BEFA-CE7B34D1C624}"/>
              </a:ext>
            </a:extLst>
          </p:cNvPr>
          <p:cNvSpPr>
            <a:spLocks noGrp="1"/>
          </p:cNvSpPr>
          <p:nvPr>
            <p:ph type="title"/>
          </p:nvPr>
        </p:nvSpPr>
        <p:spPr/>
        <p:txBody>
          <a:bodyPr/>
          <a:lstStyle/>
          <a:p>
            <a:r>
              <a:rPr lang="en-US" dirty="0"/>
              <a:t>Solar Siting Survey across the GLP</a:t>
            </a:r>
          </a:p>
        </p:txBody>
      </p:sp>
      <p:pic>
        <p:nvPicPr>
          <p:cNvPr id="4" name="Picture 3">
            <a:extLst>
              <a:ext uri="{FF2B5EF4-FFF2-40B4-BE49-F238E27FC236}">
                <a16:creationId xmlns:a16="http://schemas.microsoft.com/office/drawing/2014/main" id="{66131E7D-D848-4BAE-8E3B-740AEFED4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576" y="894543"/>
            <a:ext cx="7074848" cy="5466928"/>
          </a:xfrm>
          <a:prstGeom prst="rect">
            <a:avLst/>
          </a:prstGeom>
        </p:spPr>
      </p:pic>
    </p:spTree>
    <p:extLst>
      <p:ext uri="{BB962C8B-B14F-4D97-AF65-F5344CB8AC3E}">
        <p14:creationId xmlns:p14="http://schemas.microsoft.com/office/powerpoint/2010/main" val="2905218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C91D-320A-4BCD-A4F8-6CBF71C481E3}"/>
              </a:ext>
            </a:extLst>
          </p:cNvPr>
          <p:cNvSpPr>
            <a:spLocks noGrp="1"/>
          </p:cNvSpPr>
          <p:nvPr>
            <p:ph type="title"/>
          </p:nvPr>
        </p:nvSpPr>
        <p:spPr>
          <a:xfrm>
            <a:off x="0" y="0"/>
            <a:ext cx="7413523" cy="762000"/>
          </a:xfrm>
        </p:spPr>
        <p:txBody>
          <a:bodyPr>
            <a:normAutofit fontScale="90000"/>
          </a:bodyPr>
          <a:lstStyle/>
          <a:p>
            <a:r>
              <a:rPr lang="en-US" dirty="0"/>
              <a:t>Community Microgrid regions with Solar Siting Survey</a:t>
            </a:r>
          </a:p>
        </p:txBody>
      </p:sp>
      <p:pic>
        <p:nvPicPr>
          <p:cNvPr id="4" name="Picture 3">
            <a:extLst>
              <a:ext uri="{FF2B5EF4-FFF2-40B4-BE49-F238E27FC236}">
                <a16:creationId xmlns:a16="http://schemas.microsoft.com/office/drawing/2014/main" id="{081B37B4-1A0F-4392-9EE8-B7ABAAF7F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226" y="861767"/>
            <a:ext cx="7102071" cy="5487964"/>
          </a:xfrm>
          <a:prstGeom prst="rect">
            <a:avLst/>
          </a:prstGeom>
        </p:spPr>
      </p:pic>
    </p:spTree>
    <p:extLst>
      <p:ext uri="{BB962C8B-B14F-4D97-AF65-F5344CB8AC3E}">
        <p14:creationId xmlns:p14="http://schemas.microsoft.com/office/powerpoint/2010/main" val="1542483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4E24-43F4-4662-B3D0-1DB707DBE214}"/>
              </a:ext>
            </a:extLst>
          </p:cNvPr>
          <p:cNvSpPr>
            <a:spLocks noGrp="1"/>
          </p:cNvSpPr>
          <p:nvPr>
            <p:ph type="title"/>
          </p:nvPr>
        </p:nvSpPr>
        <p:spPr/>
        <p:txBody>
          <a:bodyPr/>
          <a:lstStyle/>
          <a:p>
            <a:r>
              <a:rPr lang="en-US" dirty="0"/>
              <a:t>Final Community Microgrid Suitability Model</a:t>
            </a:r>
          </a:p>
        </p:txBody>
      </p:sp>
      <p:pic>
        <p:nvPicPr>
          <p:cNvPr id="4" name="Picture 3">
            <a:extLst>
              <a:ext uri="{FF2B5EF4-FFF2-40B4-BE49-F238E27FC236}">
                <a16:creationId xmlns:a16="http://schemas.microsoft.com/office/drawing/2014/main" id="{AF9B025F-9308-4470-B5DF-CD726822AB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338" y="901086"/>
            <a:ext cx="6571298" cy="5452058"/>
          </a:xfrm>
          <a:prstGeom prst="rect">
            <a:avLst/>
          </a:prstGeom>
          <a:ln w="19050">
            <a:solidFill>
              <a:schemeClr val="tx1"/>
            </a:solidFill>
          </a:ln>
        </p:spPr>
      </p:pic>
    </p:spTree>
    <p:extLst>
      <p:ext uri="{BB962C8B-B14F-4D97-AF65-F5344CB8AC3E}">
        <p14:creationId xmlns:p14="http://schemas.microsoft.com/office/powerpoint/2010/main" val="1691095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8771-38CC-40DA-A4B9-26D1F35EF8F4}"/>
              </a:ext>
            </a:extLst>
          </p:cNvPr>
          <p:cNvSpPr>
            <a:spLocks noGrp="1"/>
          </p:cNvSpPr>
          <p:nvPr>
            <p:ph type="title"/>
          </p:nvPr>
        </p:nvSpPr>
        <p:spPr/>
        <p:txBody>
          <a:bodyPr/>
          <a:lstStyle/>
          <a:p>
            <a:r>
              <a:rPr lang="en-US" dirty="0"/>
              <a:t>Replicability </a:t>
            </a:r>
          </a:p>
        </p:txBody>
      </p:sp>
      <p:sp>
        <p:nvSpPr>
          <p:cNvPr id="6" name="TextBox 5">
            <a:extLst>
              <a:ext uri="{FF2B5EF4-FFF2-40B4-BE49-F238E27FC236}">
                <a16:creationId xmlns:a16="http://schemas.microsoft.com/office/drawing/2014/main" id="{2D577CD3-7798-412B-9C6B-F428CE01B5B0}"/>
              </a:ext>
            </a:extLst>
          </p:cNvPr>
          <p:cNvSpPr txBox="1"/>
          <p:nvPr/>
        </p:nvSpPr>
        <p:spPr>
          <a:xfrm>
            <a:off x="265471" y="817306"/>
            <a:ext cx="8613058" cy="3231654"/>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This model was designed so that very few pieces need to be changed when conducting the analysis on a different study area:</a:t>
            </a:r>
            <a:endParaRPr lang="en-US" dirty="0">
              <a:latin typeface="Arial" panose="020B0604020202020204" pitchFamily="34" charset="0"/>
              <a:cs typeface="Arial" panose="020B0604020202020204" pitchFamily="34" charset="0"/>
            </a:endParaRPr>
          </a:p>
          <a:p>
            <a:pPr marL="742950" lvl="1" indent="-285750">
              <a:spcBef>
                <a:spcPts val="400"/>
              </a:spcBef>
              <a:buFont typeface="Arial" panose="020B0604020202020204" pitchFamily="34" charset="0"/>
              <a:buChar char="•"/>
            </a:pPr>
            <a:r>
              <a:rPr lang="en-US" dirty="0">
                <a:latin typeface="Arial" panose="020B0604020202020204" pitchFamily="34" charset="0"/>
                <a:cs typeface="Arial" panose="020B0604020202020204" pitchFamily="34" charset="0"/>
              </a:rPr>
              <a:t>Swap out study area boundaries.</a:t>
            </a:r>
          </a:p>
          <a:p>
            <a:pPr marL="742950" lvl="1" indent="-285750">
              <a:spcBef>
                <a:spcPts val="400"/>
              </a:spcBef>
              <a:buFont typeface="Arial" panose="020B0604020202020204" pitchFamily="34" charset="0"/>
              <a:buChar char="•"/>
            </a:pPr>
            <a:r>
              <a:rPr lang="en-US" dirty="0">
                <a:latin typeface="Arial" panose="020B0604020202020204" pitchFamily="34" charset="0"/>
                <a:cs typeface="Arial" panose="020B0604020202020204" pitchFamily="34" charset="0"/>
              </a:rPr>
              <a:t>Adjust disadvantaged/low-income community layers as needed.</a:t>
            </a:r>
          </a:p>
          <a:p>
            <a:pPr marL="742950" lvl="1" indent="-285750">
              <a:spcBef>
                <a:spcPts val="400"/>
              </a:spcBef>
              <a:buFont typeface="Arial" panose="020B0604020202020204" pitchFamily="34" charset="0"/>
              <a:buChar char="•"/>
            </a:pPr>
            <a:r>
              <a:rPr lang="en-US" dirty="0">
                <a:latin typeface="Arial" panose="020B0604020202020204" pitchFamily="34" charset="0"/>
                <a:cs typeface="Arial" panose="020B0604020202020204" pitchFamily="34" charset="0"/>
              </a:rPr>
              <a:t>Swap out ICA data depending on which investor-owned utility (IOU) serves the study area.</a:t>
            </a:r>
          </a:p>
          <a:p>
            <a:pPr marL="742950" lvl="1" indent="-285750">
              <a:spcBef>
                <a:spcPts val="400"/>
              </a:spcBef>
              <a:buFont typeface="Arial" panose="020B0604020202020204" pitchFamily="34" charset="0"/>
              <a:buChar char="•"/>
            </a:pPr>
            <a:r>
              <a:rPr lang="en-US" dirty="0">
                <a:latin typeface="Arial" panose="020B0604020202020204" pitchFamily="34" charset="0"/>
                <a:cs typeface="Arial" panose="020B0604020202020204" pitchFamily="34" charset="0"/>
              </a:rPr>
              <a:t>Consider if other critical community facilities should be included.</a:t>
            </a:r>
          </a:p>
          <a:p>
            <a:pPr marL="742950" lvl="1" indent="-285750">
              <a:spcBef>
                <a:spcPts val="400"/>
              </a:spcBef>
              <a:buFont typeface="Arial" panose="020B0604020202020204" pitchFamily="34" charset="0"/>
              <a:buChar char="•"/>
            </a:pPr>
            <a:r>
              <a:rPr lang="en-US" dirty="0">
                <a:latin typeface="Arial" panose="020B0604020202020204" pitchFamily="34" charset="0"/>
                <a:cs typeface="Arial" panose="020B0604020202020204" pitchFamily="34" charset="0"/>
              </a:rPr>
              <a:t>If a Solar Siting Survey is desirable, then the Clean Coalition can provide this service.</a:t>
            </a:r>
          </a:p>
          <a:p>
            <a:pPr marL="742950" lvl="1" indent="-285750">
              <a:spcBef>
                <a:spcPts val="400"/>
              </a:spcBef>
              <a:buFont typeface="Arial" panose="020B0604020202020204" pitchFamily="34" charset="0"/>
              <a:buChar char="•"/>
            </a:pPr>
            <a:r>
              <a:rPr lang="en-US" dirty="0">
                <a:latin typeface="Arial" panose="020B0604020202020204" pitchFamily="34" charset="0"/>
                <a:cs typeface="Arial" panose="020B0604020202020204" pitchFamily="34" charset="0"/>
              </a:rPr>
              <a:t>Consider if the criteria in the model should receive different weighted values</a:t>
            </a:r>
          </a:p>
        </p:txBody>
      </p:sp>
      <p:pic>
        <p:nvPicPr>
          <p:cNvPr id="1026" name="Picture 2">
            <a:extLst>
              <a:ext uri="{FF2B5EF4-FFF2-40B4-BE49-F238E27FC236}">
                <a16:creationId xmlns:a16="http://schemas.microsoft.com/office/drawing/2014/main" id="{7BB45471-E557-4BE6-80B3-93C5D81E1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697" y="4097040"/>
            <a:ext cx="6627788" cy="226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321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2010-07-06-at-1.39.28-am.png">
            <a:extLst>
              <a:ext uri="{FF2B5EF4-FFF2-40B4-BE49-F238E27FC236}">
                <a16:creationId xmlns:a16="http://schemas.microsoft.com/office/drawing/2014/main" id="{021A7441-A6DB-414E-9C89-EF8A6F29CF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1455" y="2720832"/>
            <a:ext cx="3322174" cy="2350422"/>
          </a:xfrm>
          <a:prstGeom prst="rect">
            <a:avLst/>
          </a:prstGeom>
        </p:spPr>
      </p:pic>
      <p:sp>
        <p:nvSpPr>
          <p:cNvPr id="2" name="Title 1">
            <a:extLst>
              <a:ext uri="{FF2B5EF4-FFF2-40B4-BE49-F238E27FC236}">
                <a16:creationId xmlns:a16="http://schemas.microsoft.com/office/drawing/2014/main" id="{8AC7E656-F8F8-7E4A-98CB-2A87B1C7AA9A}"/>
              </a:ext>
            </a:extLst>
          </p:cNvPr>
          <p:cNvSpPr>
            <a:spLocks noGrp="1"/>
          </p:cNvSpPr>
          <p:nvPr>
            <p:ph type="title"/>
          </p:nvPr>
        </p:nvSpPr>
        <p:spPr/>
        <p:txBody>
          <a:bodyPr/>
          <a:lstStyle/>
          <a:p>
            <a:r>
              <a:rPr lang="en-US" dirty="0"/>
              <a:t>Community Microgrids are the grid of the future</a:t>
            </a:r>
          </a:p>
        </p:txBody>
      </p:sp>
      <p:sp>
        <p:nvSpPr>
          <p:cNvPr id="4" name="TextBox 3">
            <a:extLst>
              <a:ext uri="{FF2B5EF4-FFF2-40B4-BE49-F238E27FC236}">
                <a16:creationId xmlns:a16="http://schemas.microsoft.com/office/drawing/2014/main" id="{BD06E339-00C9-464E-A288-CFCB2E976AD3}"/>
              </a:ext>
            </a:extLst>
          </p:cNvPr>
          <p:cNvSpPr txBox="1"/>
          <p:nvPr/>
        </p:nvSpPr>
        <p:spPr>
          <a:xfrm>
            <a:off x="254022" y="962545"/>
            <a:ext cx="8343878"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 Community Microgrid is a new approach for designing and operating the electric grid, stacked with local renewables and staged for resilience.  </a:t>
            </a:r>
          </a:p>
        </p:txBody>
      </p:sp>
      <p:sp>
        <p:nvSpPr>
          <p:cNvPr id="5" name="TextBox 4">
            <a:extLst>
              <a:ext uri="{FF2B5EF4-FFF2-40B4-BE49-F238E27FC236}">
                <a16:creationId xmlns:a16="http://schemas.microsoft.com/office/drawing/2014/main" id="{895912D9-F296-FA42-9622-F426DB993EBD}"/>
              </a:ext>
            </a:extLst>
          </p:cNvPr>
          <p:cNvSpPr txBox="1"/>
          <p:nvPr/>
        </p:nvSpPr>
        <p:spPr>
          <a:xfrm>
            <a:off x="593292" y="1922218"/>
            <a:ext cx="5437394" cy="4585871"/>
          </a:xfrm>
          <a:prstGeom prst="rect">
            <a:avLst/>
          </a:prstGeom>
          <a:noFill/>
          <a:ln>
            <a:noFill/>
          </a:ln>
          <a:scene3d>
            <a:camera prst="orthographicFront"/>
            <a:lightRig rig="threePt" dir="t"/>
          </a:scene3d>
          <a:sp3d>
            <a:bevelT/>
          </a:sp3d>
        </p:spPr>
        <p:txBody>
          <a:bodyPr wrap="square" rtlCol="0">
            <a:spAutoFit/>
          </a:bodyPr>
          <a:lstStyle/>
          <a:p>
            <a:r>
              <a:rPr lang="en-US" sz="1600" b="1" dirty="0">
                <a:latin typeface="Arial" panose="020B0604020202020204" pitchFamily="34" charset="0"/>
                <a:cs typeface="Arial" panose="020B0604020202020204" pitchFamily="34" charset="0"/>
              </a:rPr>
              <a:t>Key features:</a:t>
            </a:r>
          </a:p>
          <a:p>
            <a:pPr marL="285750" indent="-285750">
              <a:buFont typeface="Arial"/>
              <a:buChar char="•"/>
            </a:pPr>
            <a:endParaRPr lang="en-US" sz="1200" dirty="0">
              <a:latin typeface="Arial" panose="020B0604020202020204" pitchFamily="34" charset="0"/>
              <a:cs typeface="Arial" panose="020B0604020202020204" pitchFamily="34" charset="0"/>
            </a:endParaRPr>
          </a:p>
          <a:p>
            <a:pPr marL="285750" indent="-285750">
              <a:buFont typeface="Arial"/>
              <a:buChar char="•"/>
            </a:pPr>
            <a:r>
              <a:rPr lang="en-US" sz="1400" dirty="0">
                <a:latin typeface="Arial" panose="020B0604020202020204" pitchFamily="34" charset="0"/>
                <a:cs typeface="Arial" panose="020B0604020202020204" pitchFamily="34" charset="0"/>
              </a:rPr>
              <a:t>A targeted and coordinated distribution grid area served by one or more substations – ultimately including a transmission-distribution substation that sets the stage for Distribution System Operator (DSO) performance.</a:t>
            </a:r>
          </a:p>
          <a:p>
            <a:pPr marL="285750" indent="-285750">
              <a:buFont typeface="Arial"/>
              <a:buChar char="•"/>
            </a:pPr>
            <a:endParaRPr lang="en-US" sz="1400" dirty="0">
              <a:latin typeface="Arial" panose="020B0604020202020204" pitchFamily="34" charset="0"/>
              <a:cs typeface="Arial" panose="020B0604020202020204" pitchFamily="34" charset="0"/>
            </a:endParaRPr>
          </a:p>
          <a:p>
            <a:pPr marL="285750" indent="-285750">
              <a:buFont typeface="Arial"/>
              <a:buChar char="•"/>
            </a:pPr>
            <a:r>
              <a:rPr lang="en-US" sz="1400" dirty="0">
                <a:latin typeface="Arial" panose="020B0604020202020204" pitchFamily="34" charset="0"/>
                <a:cs typeface="Arial" panose="020B0604020202020204" pitchFamily="34" charset="0"/>
              </a:rPr>
              <a:t>Ability to utilize existing distribution grid infrastructure to serve the Community Microgrid during broader grid outages</a:t>
            </a:r>
          </a:p>
          <a:p>
            <a:endParaRPr lang="en-US" sz="1100" dirty="0">
              <a:latin typeface="Arial" panose="020B0604020202020204" pitchFamily="34" charset="0"/>
              <a:cs typeface="Arial" panose="020B0604020202020204" pitchFamily="34" charset="0"/>
            </a:endParaRPr>
          </a:p>
          <a:p>
            <a:pPr marL="285750" indent="-285750">
              <a:buFont typeface="Arial"/>
              <a:buChar char="•"/>
            </a:pPr>
            <a:r>
              <a:rPr lang="en-US" sz="1400" dirty="0">
                <a:latin typeface="Arial" panose="020B0604020202020204" pitchFamily="34" charset="0"/>
                <a:cs typeface="Arial" panose="020B0604020202020204" pitchFamily="34" charset="0"/>
              </a:rPr>
              <a:t>High penetrations of local renewables and other distributed energy resources (DER) such as energy storage and demand response.</a:t>
            </a:r>
          </a:p>
          <a:p>
            <a:pPr marL="285750" indent="-285750">
              <a:buFont typeface="Arial"/>
              <a:buChar char="•"/>
            </a:pPr>
            <a:endParaRPr lang="en-US" sz="1100" dirty="0">
              <a:latin typeface="Arial" panose="020B0604020202020204" pitchFamily="34" charset="0"/>
              <a:cs typeface="Arial" panose="020B0604020202020204" pitchFamily="34" charset="0"/>
            </a:endParaRPr>
          </a:p>
          <a:p>
            <a:pPr marL="285750" indent="-285750">
              <a:buFont typeface="Arial"/>
              <a:buChar char="•"/>
            </a:pPr>
            <a:r>
              <a:rPr lang="en-US" sz="1400" u="sng" dirty="0">
                <a:latin typeface="Arial" panose="020B0604020202020204" pitchFamily="34" charset="0"/>
                <a:cs typeface="Arial" panose="020B0604020202020204" pitchFamily="34" charset="0"/>
              </a:rPr>
              <a:t>Staged capability </a:t>
            </a:r>
            <a:r>
              <a:rPr lang="en-US" sz="1400" dirty="0">
                <a:latin typeface="Arial" panose="020B0604020202020204" pitchFamily="34" charset="0"/>
                <a:cs typeface="Arial" panose="020B0604020202020204" pitchFamily="34" charset="0"/>
              </a:rPr>
              <a:t>for indefinite renewables-driven backup power for critical community facilities across the grid area – achieved by 25% local renewables mix.</a:t>
            </a:r>
          </a:p>
          <a:p>
            <a:endParaRPr lang="en-US" sz="1100" dirty="0">
              <a:latin typeface="Arial" panose="020B0604020202020204" pitchFamily="34" charset="0"/>
              <a:cs typeface="Arial" panose="020B0604020202020204" pitchFamily="34" charset="0"/>
            </a:endParaRPr>
          </a:p>
          <a:p>
            <a:pPr marL="285750" indent="-285750">
              <a:buFont typeface="Arial"/>
              <a:buChar char="•"/>
            </a:pPr>
            <a:r>
              <a:rPr lang="en-US" sz="1400" dirty="0">
                <a:latin typeface="Arial" panose="020B0604020202020204" pitchFamily="34" charset="0"/>
                <a:cs typeface="Arial" panose="020B0604020202020204" pitchFamily="34" charset="0"/>
              </a:rPr>
              <a:t>A solution that can be readily extended throughout a utility service territory – and replicated into any utility service territory around the world</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16453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2F04-BD8A-4E18-A558-EAFCE91D4ADE}"/>
              </a:ext>
            </a:extLst>
          </p:cNvPr>
          <p:cNvSpPr>
            <a:spLocks noGrp="1"/>
          </p:cNvSpPr>
          <p:nvPr>
            <p:ph type="title"/>
          </p:nvPr>
        </p:nvSpPr>
        <p:spPr/>
        <p:txBody>
          <a:bodyPr/>
          <a:lstStyle/>
          <a:p>
            <a:r>
              <a:rPr lang="en-US" dirty="0"/>
              <a:t>Data and information sources</a:t>
            </a:r>
          </a:p>
        </p:txBody>
      </p:sp>
      <p:sp>
        <p:nvSpPr>
          <p:cNvPr id="4" name="TextBox 3">
            <a:extLst>
              <a:ext uri="{FF2B5EF4-FFF2-40B4-BE49-F238E27FC236}">
                <a16:creationId xmlns:a16="http://schemas.microsoft.com/office/drawing/2014/main" id="{0E4892C1-C58F-466D-94FA-4510D86CB848}"/>
              </a:ext>
            </a:extLst>
          </p:cNvPr>
          <p:cNvSpPr txBox="1"/>
          <p:nvPr/>
        </p:nvSpPr>
        <p:spPr>
          <a:xfrm>
            <a:off x="344129" y="894735"/>
            <a:ext cx="8495071" cy="555536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2"/>
              </a:rPr>
              <a:t>Critical community facilities data (Homeland Infrastructure Foundation-Level Data)</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3"/>
              </a:rPr>
              <a:t>Disadvantaged and low-income data (Priority Populations) maps and data</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4"/>
              </a:rPr>
              <a:t>SCE ICA maps</a:t>
            </a: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 registration required.</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Has limited viewing capabilities. Can’t toggle off </a:t>
            </a:r>
            <a:r>
              <a:rPr lang="en-US" sz="1400" dirty="0" err="1">
                <a:latin typeface="Arial" panose="020B0604020202020204" pitchFamily="34" charset="0"/>
                <a:cs typeface="Arial" panose="020B0604020202020204" pitchFamily="34" charset="0"/>
              </a:rPr>
              <a:t>opflex</a:t>
            </a:r>
            <a:r>
              <a:rPr lang="en-US" sz="1400" dirty="0">
                <a:latin typeface="Arial" panose="020B0604020202020204" pitchFamily="34" charset="0"/>
                <a:cs typeface="Arial" panose="020B0604020202020204" pitchFamily="34" charset="0"/>
              </a:rPr>
              <a:t> but shows values for non-</a:t>
            </a:r>
            <a:r>
              <a:rPr lang="en-US" sz="1400" dirty="0" err="1">
                <a:latin typeface="Arial" panose="020B0604020202020204" pitchFamily="34" charset="0"/>
                <a:cs typeface="Arial" panose="020B0604020202020204" pitchFamily="34" charset="0"/>
              </a:rPr>
              <a:t>opflex</a:t>
            </a:r>
            <a:r>
              <a:rPr lang="en-US" sz="1400" dirty="0">
                <a:latin typeface="Arial" panose="020B0604020202020204" pitchFamily="34" charset="0"/>
                <a:cs typeface="Arial" panose="020B0604020202020204" pitchFamily="34" charset="0"/>
              </a:rPr>
              <a:t> when you click on a feeder segment.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Spatial data can be found using the </a:t>
            </a:r>
            <a:r>
              <a:rPr lang="en-US" sz="1400" dirty="0">
                <a:latin typeface="Arial" panose="020B0604020202020204" pitchFamily="34" charset="0"/>
                <a:cs typeface="Arial" panose="020B0604020202020204" pitchFamily="34" charset="0"/>
                <a:hlinkClick r:id="rId5"/>
              </a:rPr>
              <a:t>ArcGIS </a:t>
            </a:r>
            <a:r>
              <a:rPr lang="en-US" sz="1400" dirty="0" err="1">
                <a:latin typeface="Arial" panose="020B0604020202020204" pitchFamily="34" charset="0"/>
                <a:cs typeface="Arial" panose="020B0604020202020204" pitchFamily="34" charset="0"/>
                <a:hlinkClick r:id="rId5"/>
              </a:rPr>
              <a:t>webmap</a:t>
            </a:r>
            <a:r>
              <a:rPr lang="en-US" sz="1400" dirty="0">
                <a:latin typeface="Arial" panose="020B0604020202020204" pitchFamily="34" charset="0"/>
                <a:cs typeface="Arial" panose="020B0604020202020204" pitchFamily="34" charset="0"/>
              </a:rPr>
              <a:t> or in the ArcGIS Pro software Geospatial Portal. </a:t>
            </a:r>
          </a:p>
          <a:p>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6"/>
              </a:rPr>
              <a:t>PG&amp;E ICA maps</a:t>
            </a:r>
            <a:r>
              <a:rPr lang="en-US" sz="14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Must create a login for access.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Poor user interface.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Map toggles itself between Feeder level (RAM) and Line level (ICA) based on the visibility range.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Spatial data can be downloaded straight from the interactive map’s front page (top right corner) but not directly available via the ArcGIS </a:t>
            </a:r>
            <a:r>
              <a:rPr lang="en-US" sz="1400" dirty="0" err="1">
                <a:latin typeface="Arial" panose="020B0604020202020204" pitchFamily="34" charset="0"/>
                <a:cs typeface="Arial" panose="020B0604020202020204" pitchFamily="34" charset="0"/>
              </a:rPr>
              <a:t>webmap</a:t>
            </a:r>
            <a:r>
              <a:rPr lang="en-US" sz="14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7"/>
              </a:rPr>
              <a:t>SDG&amp;E ICA maps</a:t>
            </a:r>
            <a:r>
              <a:rPr lang="en-US" sz="1400"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Must register with SDG&amp;E; once registered, SDG&amp;E will send an email that contains a web link, username, password, and instructions to access and use the map. </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Spatial data not directly available via </a:t>
            </a:r>
            <a:r>
              <a:rPr lang="en-US" sz="1400">
                <a:latin typeface="Arial" panose="020B0604020202020204" pitchFamily="34" charset="0"/>
                <a:cs typeface="Arial" panose="020B0604020202020204" pitchFamily="34" charset="0"/>
              </a:rPr>
              <a:t>the ArcGIS </a:t>
            </a:r>
            <a:r>
              <a:rPr lang="en-US" sz="1400" dirty="0" err="1">
                <a:latin typeface="Arial" panose="020B0604020202020204" pitchFamily="34" charset="0"/>
                <a:cs typeface="Arial" panose="020B0604020202020204" pitchFamily="34" charset="0"/>
              </a:rPr>
              <a:t>webmap</a:t>
            </a:r>
            <a:r>
              <a:rPr lang="en-US" sz="1400" dirty="0">
                <a:latin typeface="Arial" panose="020B0604020202020204" pitchFamily="34" charset="0"/>
                <a:cs typeface="Arial" panose="020B0604020202020204" pitchFamily="34" charset="0"/>
              </a:rPr>
              <a:t> but can be downloaded once SDG&amp;E has provided you access to their interactive ICA map. </a:t>
            </a:r>
          </a:p>
          <a:p>
            <a:pPr lvl="1"/>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hlinkClick r:id="rId8"/>
              </a:rPr>
              <a:t>Clean Coalition Solar Siting Surveys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307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72AE7-8D4F-4DFC-9D09-A7114CC225FC}"/>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B71E3941-F9DB-E849-834F-F5BCC62FB134}"/>
              </a:ext>
            </a:extLst>
          </p:cNvPr>
          <p:cNvPicPr>
            <a:picLocks noChangeAspect="1"/>
          </p:cNvPicPr>
          <p:nvPr/>
        </p:nvPicPr>
        <p:blipFill>
          <a:blip r:embed="rId3"/>
          <a:stretch>
            <a:fillRect/>
          </a:stretch>
        </p:blipFill>
        <p:spPr>
          <a:xfrm>
            <a:off x="444500" y="1841500"/>
            <a:ext cx="3365500" cy="3365500"/>
          </a:xfrm>
          <a:prstGeom prst="rect">
            <a:avLst/>
          </a:prstGeom>
        </p:spPr>
      </p:pic>
      <p:sp>
        <p:nvSpPr>
          <p:cNvPr id="5" name="TextBox 4">
            <a:extLst>
              <a:ext uri="{FF2B5EF4-FFF2-40B4-BE49-F238E27FC236}">
                <a16:creationId xmlns:a16="http://schemas.microsoft.com/office/drawing/2014/main" id="{1E2E5365-6B63-1A46-A374-8EEC18F08897}"/>
              </a:ext>
            </a:extLst>
          </p:cNvPr>
          <p:cNvSpPr txBox="1"/>
          <p:nvPr/>
        </p:nvSpPr>
        <p:spPr>
          <a:xfrm>
            <a:off x="3949701" y="1841500"/>
            <a:ext cx="4813300"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Gregory Young</a:t>
            </a:r>
          </a:p>
          <a:p>
            <a:r>
              <a:rPr lang="en-US" dirty="0">
                <a:latin typeface="Arial" panose="020B0604020202020204" pitchFamily="34" charset="0"/>
                <a:cs typeface="Arial" panose="020B0604020202020204" pitchFamily="34" charset="0"/>
              </a:rPr>
              <a:t>Program Associate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Email Gregory with questions at </a:t>
            </a:r>
            <a:r>
              <a:rPr lang="en-US" dirty="0" err="1">
                <a:latin typeface="Arial" panose="020B0604020202020204" pitchFamily="34" charset="0"/>
                <a:cs typeface="Arial" panose="020B0604020202020204" pitchFamily="34" charset="0"/>
              </a:rPr>
              <a:t>gregory@clean-coalition.org</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5A66532-8B0B-DC4E-9F2D-4196E6BBC659}"/>
              </a:ext>
            </a:extLst>
          </p:cNvPr>
          <p:cNvSpPr txBox="1"/>
          <p:nvPr/>
        </p:nvSpPr>
        <p:spPr>
          <a:xfrm>
            <a:off x="4991101" y="4398328"/>
            <a:ext cx="2730499"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clean-</a:t>
            </a:r>
            <a:r>
              <a:rPr lang="en-US" b="1" dirty="0" err="1">
                <a:latin typeface="Arial" panose="020B0604020202020204" pitchFamily="34" charset="0"/>
                <a:cs typeface="Arial" panose="020B0604020202020204" pitchFamily="34" charset="0"/>
              </a:rPr>
              <a:t>coalition.org</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546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D758F-61CF-4523-AF00-F8F9F7AE57D2}"/>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F64A7534-3855-4C34-AE27-0F2CF6229BA6}"/>
              </a:ext>
            </a:extLst>
          </p:cNvPr>
          <p:cNvSpPr>
            <a:spLocks noGrp="1"/>
          </p:cNvSpPr>
          <p:nvPr>
            <p:ph idx="1"/>
          </p:nvPr>
        </p:nvSpPr>
        <p:spPr/>
        <p:txBody>
          <a:bodyPr anchor="ctr"/>
          <a:lstStyle/>
          <a:p>
            <a:pPr marL="0" indent="0" algn="ctr">
              <a:buNone/>
            </a:pPr>
            <a:r>
              <a:rPr lang="en-US" dirty="0">
                <a:solidFill>
                  <a:schemeClr val="tx1"/>
                </a:solidFill>
                <a:latin typeface="Arial" panose="020B0604020202020204" pitchFamily="34" charset="0"/>
                <a:cs typeface="Arial" panose="020B0604020202020204" pitchFamily="34" charset="0"/>
              </a:rPr>
              <a:t>Backup slides</a:t>
            </a:r>
          </a:p>
        </p:txBody>
      </p:sp>
    </p:spTree>
    <p:extLst>
      <p:ext uri="{BB962C8B-B14F-4D97-AF65-F5344CB8AC3E}">
        <p14:creationId xmlns:p14="http://schemas.microsoft.com/office/powerpoint/2010/main" val="1619640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a:extLst>
              <a:ext uri="{FF2B5EF4-FFF2-40B4-BE49-F238E27FC236}">
                <a16:creationId xmlns:a16="http://schemas.microsoft.com/office/drawing/2014/main" id="{3BE37468-1C6D-594F-AB9D-6AD5D6900B08}"/>
              </a:ext>
            </a:extLst>
          </p:cNvPr>
          <p:cNvGraphicFramePr/>
          <p:nvPr/>
        </p:nvGraphicFramePr>
        <p:xfrm>
          <a:off x="1637093" y="1393196"/>
          <a:ext cx="6262972" cy="418369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8AE3DE4-56F7-CF4D-8651-14E79B4CE34F}"/>
              </a:ext>
            </a:extLst>
          </p:cNvPr>
          <p:cNvSpPr txBox="1"/>
          <p:nvPr/>
        </p:nvSpPr>
        <p:spPr>
          <a:xfrm>
            <a:off x="1242361" y="2288587"/>
            <a:ext cx="369332" cy="2176509"/>
          </a:xfrm>
          <a:prstGeom prst="rect">
            <a:avLst/>
          </a:prstGeom>
          <a:noFill/>
        </p:spPr>
        <p:txBody>
          <a:bodyPr vert="vert270">
            <a:spAutoFit/>
          </a:bodyPr>
          <a:lstStyle/>
          <a:p>
            <a:pPr algn="ctr">
              <a:defRPr/>
            </a:pPr>
            <a:r>
              <a:rPr lang="en-US" sz="1200" b="1" dirty="0">
                <a:latin typeface="Arial" panose="020B0604020202020204" pitchFamily="34" charset="0"/>
                <a:cs typeface="Arial" panose="020B0604020202020204" pitchFamily="34" charset="0"/>
              </a:rPr>
              <a:t>Percentage of total load</a:t>
            </a:r>
          </a:p>
        </p:txBody>
      </p:sp>
      <p:sp>
        <p:nvSpPr>
          <p:cNvPr id="15364" name="TextBox 12">
            <a:extLst>
              <a:ext uri="{FF2B5EF4-FFF2-40B4-BE49-F238E27FC236}">
                <a16:creationId xmlns:a16="http://schemas.microsoft.com/office/drawing/2014/main" id="{E7630293-D15E-C24B-8F89-D4EB84555590}"/>
              </a:ext>
            </a:extLst>
          </p:cNvPr>
          <p:cNvSpPr txBox="1">
            <a:spLocks noChangeArrowheads="1"/>
          </p:cNvSpPr>
          <p:nvPr/>
        </p:nvSpPr>
        <p:spPr bwMode="auto">
          <a:xfrm>
            <a:off x="3808409" y="5576891"/>
            <a:ext cx="180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200" b="1">
                <a:latin typeface="Arial" panose="020B0604020202020204" pitchFamily="34" charset="0"/>
                <a:cs typeface="Arial" panose="020B0604020202020204" pitchFamily="34" charset="0"/>
              </a:rPr>
              <a:t>Percentage of time</a:t>
            </a:r>
          </a:p>
        </p:txBody>
      </p:sp>
      <p:sp>
        <p:nvSpPr>
          <p:cNvPr id="2" name="Rectangle 1">
            <a:extLst>
              <a:ext uri="{FF2B5EF4-FFF2-40B4-BE49-F238E27FC236}">
                <a16:creationId xmlns:a16="http://schemas.microsoft.com/office/drawing/2014/main" id="{B9E1267F-BE3A-EE4A-ABD7-840D89726B9A}"/>
              </a:ext>
            </a:extLst>
          </p:cNvPr>
          <p:cNvSpPr/>
          <p:nvPr/>
        </p:nvSpPr>
        <p:spPr>
          <a:xfrm>
            <a:off x="2085972" y="1547816"/>
            <a:ext cx="5573712" cy="2630487"/>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B0DFF8D-E9CE-7C4F-8F15-5D9A9725133A}"/>
              </a:ext>
            </a:extLst>
          </p:cNvPr>
          <p:cNvSpPr/>
          <p:nvPr/>
        </p:nvSpPr>
        <p:spPr>
          <a:xfrm>
            <a:off x="2084384" y="4138616"/>
            <a:ext cx="5573713" cy="67945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3E00CF6-1A4B-7141-82E2-DBAF4A2968F3}"/>
              </a:ext>
            </a:extLst>
          </p:cNvPr>
          <p:cNvSpPr/>
          <p:nvPr/>
        </p:nvSpPr>
        <p:spPr>
          <a:xfrm flipV="1">
            <a:off x="2082797" y="1562103"/>
            <a:ext cx="1422400" cy="2752725"/>
          </a:xfrm>
          <a:prstGeom prst="rect">
            <a:avLst/>
          </a:prstGeom>
          <a:solidFill>
            <a:srgbClr val="1E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Triangle 20">
            <a:extLst>
              <a:ext uri="{FF2B5EF4-FFF2-40B4-BE49-F238E27FC236}">
                <a16:creationId xmlns:a16="http://schemas.microsoft.com/office/drawing/2014/main" id="{729349CC-2038-5B45-B055-A173F8E04231}"/>
              </a:ext>
            </a:extLst>
          </p:cNvPr>
          <p:cNvSpPr/>
          <p:nvPr/>
        </p:nvSpPr>
        <p:spPr>
          <a:xfrm>
            <a:off x="3498847" y="1547816"/>
            <a:ext cx="2463800" cy="2767012"/>
          </a:xfrm>
          <a:prstGeom prst="rtTriangle">
            <a:avLst/>
          </a:prstGeom>
          <a:solidFill>
            <a:srgbClr val="1E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9" name="TextBox 17">
            <a:extLst>
              <a:ext uri="{FF2B5EF4-FFF2-40B4-BE49-F238E27FC236}">
                <a16:creationId xmlns:a16="http://schemas.microsoft.com/office/drawing/2014/main" id="{59914BD4-E926-DD4B-B935-8642652138D7}"/>
              </a:ext>
            </a:extLst>
          </p:cNvPr>
          <p:cNvSpPr txBox="1">
            <a:spLocks noChangeArrowheads="1"/>
          </p:cNvSpPr>
          <p:nvPr/>
        </p:nvSpPr>
        <p:spPr bwMode="auto">
          <a:xfrm>
            <a:off x="2057397" y="3770316"/>
            <a:ext cx="3509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a:solidFill>
                  <a:schemeClr val="bg1"/>
                </a:solidFill>
                <a:latin typeface="Arial" panose="020B0604020202020204" pitchFamily="34" charset="0"/>
                <a:cs typeface="Arial" panose="020B0604020202020204" pitchFamily="34" charset="0"/>
              </a:rPr>
              <a:t>Tier 3 = Discretionary load, ~75% of total load</a:t>
            </a:r>
          </a:p>
        </p:txBody>
      </p:sp>
      <p:sp>
        <p:nvSpPr>
          <p:cNvPr id="22" name="Right Triangle 21">
            <a:extLst>
              <a:ext uri="{FF2B5EF4-FFF2-40B4-BE49-F238E27FC236}">
                <a16:creationId xmlns:a16="http://schemas.microsoft.com/office/drawing/2014/main" id="{6C68A283-BD51-B141-862D-3AF012B92629}"/>
              </a:ext>
            </a:extLst>
          </p:cNvPr>
          <p:cNvSpPr/>
          <p:nvPr/>
        </p:nvSpPr>
        <p:spPr>
          <a:xfrm>
            <a:off x="6453184" y="4306891"/>
            <a:ext cx="612775" cy="569912"/>
          </a:xfrm>
          <a:prstGeom prst="rtTriangle">
            <a:avLst/>
          </a:prstGeom>
          <a:solidFill>
            <a:srgbClr val="224A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Connector 22">
            <a:extLst>
              <a:ext uri="{FF2B5EF4-FFF2-40B4-BE49-F238E27FC236}">
                <a16:creationId xmlns:a16="http://schemas.microsoft.com/office/drawing/2014/main" id="{B9BA8CA3-36B0-7645-A242-7DCA30B5DD41}"/>
              </a:ext>
            </a:extLst>
          </p:cNvPr>
          <p:cNvCxnSpPr>
            <a:cxnSpLocks/>
          </p:cNvCxnSpPr>
          <p:nvPr/>
        </p:nvCxnSpPr>
        <p:spPr>
          <a:xfrm>
            <a:off x="2066922" y="1547816"/>
            <a:ext cx="142398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EDBEC1-DAF3-C94B-BBE6-97B8A22D0872}"/>
              </a:ext>
            </a:extLst>
          </p:cNvPr>
          <p:cNvCxnSpPr>
            <a:cxnSpLocks/>
          </p:cNvCxnSpPr>
          <p:nvPr/>
        </p:nvCxnSpPr>
        <p:spPr>
          <a:xfrm>
            <a:off x="6452867" y="4304986"/>
            <a:ext cx="600075" cy="5715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C928CB-6C81-A14E-9155-E2D3BADFF362}"/>
              </a:ext>
            </a:extLst>
          </p:cNvPr>
          <p:cNvCxnSpPr>
            <a:cxnSpLocks/>
          </p:cNvCxnSpPr>
          <p:nvPr/>
        </p:nvCxnSpPr>
        <p:spPr>
          <a:xfrm>
            <a:off x="3481384" y="1558928"/>
            <a:ext cx="2482850" cy="2795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A6E9FC3-6756-DC45-A770-A369BE921570}"/>
              </a:ext>
            </a:extLst>
          </p:cNvPr>
          <p:cNvSpPr/>
          <p:nvPr/>
        </p:nvSpPr>
        <p:spPr>
          <a:xfrm>
            <a:off x="2084384" y="4859341"/>
            <a:ext cx="5584825" cy="366712"/>
          </a:xfrm>
          <a:prstGeom prst="rect">
            <a:avLst/>
          </a:prstGeom>
          <a:solidFill>
            <a:srgbClr val="3D8C9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75" name="TextBox 7">
            <a:extLst>
              <a:ext uri="{FF2B5EF4-FFF2-40B4-BE49-F238E27FC236}">
                <a16:creationId xmlns:a16="http://schemas.microsoft.com/office/drawing/2014/main" id="{6BF44E66-9EF6-364F-B7D3-694BEB51DB1E}"/>
              </a:ext>
            </a:extLst>
          </p:cNvPr>
          <p:cNvSpPr txBox="1">
            <a:spLocks noChangeArrowheads="1"/>
          </p:cNvSpPr>
          <p:nvPr/>
        </p:nvSpPr>
        <p:spPr bwMode="auto">
          <a:xfrm>
            <a:off x="2066922" y="4899028"/>
            <a:ext cx="4824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a:solidFill>
                  <a:schemeClr val="bg1"/>
                </a:solidFill>
                <a:latin typeface="Arial" panose="020B0604020202020204" pitchFamily="34" charset="0"/>
                <a:cs typeface="Arial" panose="020B0604020202020204" pitchFamily="34" charset="0"/>
              </a:rPr>
              <a:t>Tier 1 = Critical, life-sustaining load, ~10% of total load</a:t>
            </a:r>
          </a:p>
        </p:txBody>
      </p:sp>
      <p:sp>
        <p:nvSpPr>
          <p:cNvPr id="3" name="Rectangle 2">
            <a:extLst>
              <a:ext uri="{FF2B5EF4-FFF2-40B4-BE49-F238E27FC236}">
                <a16:creationId xmlns:a16="http://schemas.microsoft.com/office/drawing/2014/main" id="{7E6594AA-2C7F-CD45-B73C-B2955B11DD20}"/>
              </a:ext>
            </a:extLst>
          </p:cNvPr>
          <p:cNvSpPr/>
          <p:nvPr/>
        </p:nvSpPr>
        <p:spPr>
          <a:xfrm flipV="1">
            <a:off x="2082797" y="4314828"/>
            <a:ext cx="4384675" cy="544513"/>
          </a:xfrm>
          <a:prstGeom prst="rect">
            <a:avLst/>
          </a:prstGeom>
          <a:solidFill>
            <a:srgbClr val="224A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9" name="TextBox 16">
            <a:extLst>
              <a:ext uri="{FF2B5EF4-FFF2-40B4-BE49-F238E27FC236}">
                <a16:creationId xmlns:a16="http://schemas.microsoft.com/office/drawing/2014/main" id="{B810509C-1F19-F644-B9DE-0162866FBFE4}"/>
              </a:ext>
            </a:extLst>
          </p:cNvPr>
          <p:cNvSpPr txBox="1">
            <a:spLocks noChangeArrowheads="1"/>
          </p:cNvSpPr>
          <p:nvPr/>
        </p:nvSpPr>
        <p:spPr bwMode="auto">
          <a:xfrm>
            <a:off x="2079622" y="4448178"/>
            <a:ext cx="3078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200" b="1">
                <a:solidFill>
                  <a:schemeClr val="bg1"/>
                </a:solidFill>
                <a:latin typeface="Arial" panose="020B0604020202020204" pitchFamily="34" charset="0"/>
                <a:cs typeface="Arial" panose="020B0604020202020204" pitchFamily="34" charset="0"/>
              </a:rPr>
              <a:t>Tier 2 = Priority load, ~15% of total load</a:t>
            </a:r>
          </a:p>
        </p:txBody>
      </p:sp>
      <p:cxnSp>
        <p:nvCxnSpPr>
          <p:cNvPr id="32" name="Straight Connector 31">
            <a:extLst>
              <a:ext uri="{FF2B5EF4-FFF2-40B4-BE49-F238E27FC236}">
                <a16:creationId xmlns:a16="http://schemas.microsoft.com/office/drawing/2014/main" id="{F64F9F16-8296-E740-A08C-E01B0A0E19A6}"/>
              </a:ext>
            </a:extLst>
          </p:cNvPr>
          <p:cNvCxnSpPr>
            <a:cxnSpLocks/>
          </p:cNvCxnSpPr>
          <p:nvPr/>
        </p:nvCxnSpPr>
        <p:spPr>
          <a:xfrm flipV="1">
            <a:off x="5911530" y="4306891"/>
            <a:ext cx="547846" cy="523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096FC51-3C40-0143-ADC5-792128F413DC}"/>
              </a:ext>
            </a:extLst>
          </p:cNvPr>
          <p:cNvCxnSpPr>
            <a:cxnSpLocks/>
          </p:cNvCxnSpPr>
          <p:nvPr/>
        </p:nvCxnSpPr>
        <p:spPr>
          <a:xfrm>
            <a:off x="7008809" y="4843466"/>
            <a:ext cx="6477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00C92744-AD4C-BD49-A9C0-2AF0E63210C3}"/>
              </a:ext>
            </a:extLst>
          </p:cNvPr>
          <p:cNvSpPr>
            <a:spLocks noGrp="1"/>
          </p:cNvSpPr>
          <p:nvPr>
            <p:ph type="title"/>
          </p:nvPr>
        </p:nvSpPr>
        <p:spPr>
          <a:xfrm>
            <a:off x="0" y="0"/>
            <a:ext cx="7500938" cy="762000"/>
          </a:xfrm>
        </p:spPr>
        <p:txBody>
          <a:bodyPr>
            <a:normAutofit fontScale="90000"/>
          </a:bodyPr>
          <a:lstStyle/>
          <a:p>
            <a:r>
              <a:rPr lang="en-US" dirty="0"/>
              <a:t>Percentage of time online for Tier 1, 2, and 3 loads for net zero solar + 2 hours storage microgrid at UCSB</a:t>
            </a:r>
          </a:p>
        </p:txBody>
      </p:sp>
    </p:spTree>
    <p:extLst>
      <p:ext uri="{BB962C8B-B14F-4D97-AF65-F5344CB8AC3E}">
        <p14:creationId xmlns:p14="http://schemas.microsoft.com/office/powerpoint/2010/main" val="752141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72AE7-8D4F-4DFC-9D09-A7114CC225FC}"/>
              </a:ext>
            </a:extLst>
          </p:cNvPr>
          <p:cNvSpPr>
            <a:spLocks noGrp="1"/>
          </p:cNvSpPr>
          <p:nvPr>
            <p:ph type="title"/>
          </p:nvPr>
        </p:nvSpPr>
        <p:spPr/>
        <p:txBody>
          <a:bodyPr/>
          <a:lstStyle/>
          <a:p>
            <a:r>
              <a:rPr lang="en-US" dirty="0"/>
              <a:t>Presenter</a:t>
            </a:r>
          </a:p>
        </p:txBody>
      </p:sp>
      <p:pic>
        <p:nvPicPr>
          <p:cNvPr id="4" name="Picture 3">
            <a:extLst>
              <a:ext uri="{FF2B5EF4-FFF2-40B4-BE49-F238E27FC236}">
                <a16:creationId xmlns:a16="http://schemas.microsoft.com/office/drawing/2014/main" id="{B71E3941-F9DB-E849-834F-F5BCC62FB134}"/>
              </a:ext>
            </a:extLst>
          </p:cNvPr>
          <p:cNvPicPr>
            <a:picLocks noChangeAspect="1"/>
          </p:cNvPicPr>
          <p:nvPr/>
        </p:nvPicPr>
        <p:blipFill>
          <a:blip r:embed="rId3"/>
          <a:stretch>
            <a:fillRect/>
          </a:stretch>
        </p:blipFill>
        <p:spPr>
          <a:xfrm>
            <a:off x="444500" y="1841500"/>
            <a:ext cx="3365500" cy="3365500"/>
          </a:xfrm>
          <a:prstGeom prst="rect">
            <a:avLst/>
          </a:prstGeom>
        </p:spPr>
      </p:pic>
      <p:sp>
        <p:nvSpPr>
          <p:cNvPr id="5" name="TextBox 4">
            <a:extLst>
              <a:ext uri="{FF2B5EF4-FFF2-40B4-BE49-F238E27FC236}">
                <a16:creationId xmlns:a16="http://schemas.microsoft.com/office/drawing/2014/main" id="{1E2E5365-6B63-1A46-A374-8EEC18F08897}"/>
              </a:ext>
            </a:extLst>
          </p:cNvPr>
          <p:cNvSpPr txBox="1"/>
          <p:nvPr/>
        </p:nvSpPr>
        <p:spPr>
          <a:xfrm>
            <a:off x="3949701" y="1841500"/>
            <a:ext cx="4813300" cy="3170099"/>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Gregory Young</a:t>
            </a:r>
          </a:p>
          <a:p>
            <a:r>
              <a:rPr lang="en-US" sz="1600" dirty="0">
                <a:latin typeface="Arial" panose="020B0604020202020204" pitchFamily="34" charset="0"/>
                <a:cs typeface="Arial" panose="020B0604020202020204" pitchFamily="34" charset="0"/>
              </a:rPr>
              <a:t>Program Associate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Gregory Young has worked with several nonprofits and community-based organizations in developing planning processes to help build resilience for disadvantaged populations. Universalizing local renewable energy resources has been an ongoing passion for Gregory, especially as more of the world’s population transitions to urban environments. Gregory received a BA in Psychology at the University of Colorado Boulder and is currently pursuing an MA in Urban Sustainability at Antioch University in Los Angeles, with a focus on the world’s dual challenges of climate change and inequality.</a:t>
            </a:r>
          </a:p>
        </p:txBody>
      </p:sp>
    </p:spTree>
    <p:extLst>
      <p:ext uri="{BB962C8B-B14F-4D97-AF65-F5344CB8AC3E}">
        <p14:creationId xmlns:p14="http://schemas.microsoft.com/office/powerpoint/2010/main" val="2681419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0E167BE9-16A1-5E42-A0C6-89841087047E}"/>
              </a:ext>
            </a:extLst>
          </p:cNvPr>
          <p:cNvSpPr>
            <a:spLocks noGrp="1"/>
          </p:cNvSpPr>
          <p:nvPr>
            <p:ph type="title"/>
          </p:nvPr>
        </p:nvSpPr>
        <p:spPr>
          <a:xfrm>
            <a:off x="0" y="0"/>
            <a:ext cx="7491046" cy="762000"/>
          </a:xfrm>
        </p:spPr>
        <p:txBody>
          <a:bodyPr>
            <a:normAutofit/>
          </a:bodyPr>
          <a:lstStyle/>
          <a:p>
            <a:r>
              <a:rPr lang="en-US" altLang="en-US" dirty="0"/>
              <a:t>Value of Resilience (VOR) depends on tier of load</a:t>
            </a:r>
          </a:p>
        </p:txBody>
      </p:sp>
      <p:sp>
        <p:nvSpPr>
          <p:cNvPr id="3" name="Text Placeholder 2">
            <a:extLst>
              <a:ext uri="{FF2B5EF4-FFF2-40B4-BE49-F238E27FC236}">
                <a16:creationId xmlns:a16="http://schemas.microsoft.com/office/drawing/2014/main" id="{07B18DD3-090E-0E40-956B-037F44271827}"/>
              </a:ext>
            </a:extLst>
          </p:cNvPr>
          <p:cNvSpPr>
            <a:spLocks noGrp="1"/>
          </p:cNvSpPr>
          <p:nvPr>
            <p:ph type="body" idx="1"/>
          </p:nvPr>
        </p:nvSpPr>
        <p:spPr>
          <a:xfrm>
            <a:off x="28575" y="762000"/>
            <a:ext cx="8883650" cy="2844800"/>
          </a:xfrm>
        </p:spPr>
        <p:txBody>
          <a:bodyPr>
            <a:normAutofit fontScale="92500" lnSpcReduction="10000"/>
          </a:bodyPr>
          <a:lstStyle/>
          <a:p>
            <a:pPr>
              <a:lnSpc>
                <a:spcPct val="120000"/>
              </a:lnSpc>
              <a:spcBef>
                <a:spcPts val="1200"/>
              </a:spcBef>
              <a:buFont typeface="Arial" panose="020B0604020202020204" pitchFamily="34" charset="0"/>
              <a:buChar char="•"/>
              <a:defRPr/>
            </a:pPr>
            <a:r>
              <a:rPr lang="en-US" sz="1800" dirty="0">
                <a:solidFill>
                  <a:schemeClr val="tx1"/>
                </a:solidFill>
                <a:latin typeface="Arial" panose="020B0604020202020204" pitchFamily="34" charset="0"/>
                <a:cs typeface="Arial" panose="020B0604020202020204" pitchFamily="34" charset="0"/>
              </a:rPr>
              <a:t>Everyone understands there is significant value to resilience provided by indefinite renewables-driven backup power </a:t>
            </a:r>
          </a:p>
          <a:p>
            <a:pPr lvl="1" indent="-342900">
              <a:lnSpc>
                <a:spcPct val="120000"/>
              </a:lnSpc>
              <a:spcBef>
                <a:spcPts val="0"/>
              </a:spcBef>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But no one has yet quantified the value of this unparalleled resilience.</a:t>
            </a:r>
          </a:p>
          <a:p>
            <a:pPr lvl="1" indent="-342900">
              <a:lnSpc>
                <a:spcPct val="120000"/>
              </a:lnSpc>
              <a:spcBef>
                <a:spcPts val="0"/>
              </a:spcBef>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Hence, there is an economic gap for innovative Community Microgrid projects while learning is still is the early stages.</a:t>
            </a:r>
          </a:p>
          <a:p>
            <a:pPr>
              <a:lnSpc>
                <a:spcPct val="110000"/>
              </a:lnSpc>
              <a:spcBef>
                <a:spcPts val="300"/>
              </a:spcBef>
              <a:buFont typeface="Arial" panose="020B0604020202020204" pitchFamily="34" charset="0"/>
              <a:buChar char="•"/>
              <a:defRPr/>
            </a:pPr>
            <a:r>
              <a:rPr lang="en-US" sz="1800" dirty="0">
                <a:solidFill>
                  <a:schemeClr val="tx1"/>
                </a:solidFill>
                <a:latin typeface="Arial" panose="020B0604020202020204" pitchFamily="34" charset="0"/>
                <a:cs typeface="Arial" panose="020B0604020202020204" pitchFamily="34" charset="0"/>
              </a:rPr>
              <a:t>The Clean Coalition aims to establish a standardized </a:t>
            </a:r>
            <a:r>
              <a:rPr lang="en-US" sz="1800" dirty="0">
                <a:latin typeface="Arial" panose="020B0604020202020204" pitchFamily="34" charset="0"/>
                <a:cs typeface="Arial" panose="020B0604020202020204" pitchFamily="34" charset="0"/>
                <a:hlinkClick r:id="rId3"/>
              </a:rPr>
              <a:t>Value of Resilience</a:t>
            </a:r>
            <a:r>
              <a:rPr lang="en-US" sz="1800" dirty="0">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(VOR) for critical, priority, and discretionary loads that will help everyone understand that premiums are appropriate for indefinite renewables-driven backup power for critical loads and almost constant backup power for priority loads, which yields a configuration that delivers backup power to all loads a lot of the time</a:t>
            </a:r>
            <a:endParaRPr lang="en-US" sz="1400" dirty="0">
              <a:solidFill>
                <a:schemeClr val="tx1"/>
              </a:solidFill>
            </a:endParaRPr>
          </a:p>
          <a:p>
            <a:pPr marL="347472" indent="-347472">
              <a:spcBef>
                <a:spcPts val="600"/>
              </a:spcBef>
              <a:buFont typeface="Arial" panose="020B0604020202020204" pitchFamily="34" charset="0"/>
              <a:buChar char="•"/>
              <a:defRPr/>
            </a:pPr>
            <a:endParaRPr lang="en-US" sz="1800" dirty="0">
              <a:solidFill>
                <a:schemeClr val="tx1"/>
              </a:solidFill>
            </a:endParaRPr>
          </a:p>
          <a:p>
            <a:pPr>
              <a:spcBef>
                <a:spcPts val="600"/>
              </a:spcBef>
              <a:buFont typeface="Arial" panose="020B0604020202020204" pitchFamily="34" charset="0"/>
              <a:buChar char="•"/>
              <a:defRPr/>
            </a:pPr>
            <a:endParaRPr lang="en-US" sz="1800" dirty="0">
              <a:solidFill>
                <a:schemeClr val="tx1"/>
              </a:solidFill>
            </a:endParaRPr>
          </a:p>
          <a:p>
            <a:pPr>
              <a:spcBef>
                <a:spcPts val="420"/>
              </a:spcBef>
              <a:buFont typeface="Arial" panose="020B0604020202020204" pitchFamily="34" charset="0"/>
              <a:buChar char="•"/>
              <a:defRPr/>
            </a:pPr>
            <a:endParaRPr lang="en-US" sz="2000" dirty="0">
              <a:solidFill>
                <a:srgbClr val="091129"/>
              </a:solidFill>
            </a:endParaRPr>
          </a:p>
          <a:p>
            <a:pPr>
              <a:spcBef>
                <a:spcPts val="420"/>
              </a:spcBef>
              <a:buFont typeface="Arial" panose="020B0604020202020204" pitchFamily="34" charset="0"/>
              <a:buChar char="•"/>
              <a:defRPr/>
            </a:pPr>
            <a:endParaRPr lang="en-US" sz="2000" dirty="0">
              <a:solidFill>
                <a:srgbClr val="091129"/>
              </a:solidFill>
            </a:endParaRPr>
          </a:p>
        </p:txBody>
      </p:sp>
      <p:pic>
        <p:nvPicPr>
          <p:cNvPr id="28675" name="Picture 4">
            <a:extLst>
              <a:ext uri="{FF2B5EF4-FFF2-40B4-BE49-F238E27FC236}">
                <a16:creationId xmlns:a16="http://schemas.microsoft.com/office/drawing/2014/main" id="{368C0621-C027-4B4C-8573-9E322E5F539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11926" y="3653764"/>
            <a:ext cx="332794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8719673-B40B-CC44-ACD0-BF2BABB2DFFE}"/>
              </a:ext>
            </a:extLst>
          </p:cNvPr>
          <p:cNvSpPr txBox="1"/>
          <p:nvPr/>
        </p:nvSpPr>
        <p:spPr>
          <a:xfrm>
            <a:off x="28575" y="3480740"/>
            <a:ext cx="5508625" cy="2954655"/>
          </a:xfrm>
          <a:prstGeom prst="rect">
            <a:avLst/>
          </a:prstGeom>
          <a:noFill/>
        </p:spPr>
        <p:txBody>
          <a:bodyPr wrap="square">
            <a:spAutoFit/>
          </a:bodyPr>
          <a:lstStyle/>
          <a:p>
            <a:pPr marL="285750" indent="-285750">
              <a:spcBef>
                <a:spcPts val="8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 Clean Coalition’s VOR approach will establish  standardized values for resilience of three tiers of loads:</a:t>
            </a:r>
          </a:p>
          <a:p>
            <a:pPr lvl="1" indent="-342900">
              <a:spcBef>
                <a:spcPts val="600"/>
              </a:spcBef>
              <a:buFont typeface="Arial" panose="020B0604020202020204" pitchFamily="34" charset="0"/>
              <a:buChar char="•"/>
              <a:defRPr/>
            </a:pPr>
            <a:r>
              <a:rPr lang="en-US" sz="1300" dirty="0">
                <a:latin typeface="Arial" panose="020B0604020202020204" pitchFamily="34" charset="0"/>
                <a:cs typeface="Arial" panose="020B0604020202020204" pitchFamily="34" charset="0"/>
              </a:rPr>
              <a:t>Tier 1 loads, usually about 10% of the total load, are mission-critical and life-sustaining loads, crucial to keep operational at all times, including during grid outages. </a:t>
            </a:r>
          </a:p>
          <a:p>
            <a:pPr lvl="1" indent="-342900">
              <a:spcBef>
                <a:spcPts val="600"/>
              </a:spcBef>
              <a:buFont typeface="Arial" panose="020B0604020202020204" pitchFamily="34" charset="0"/>
              <a:buChar char="•"/>
              <a:defRPr/>
            </a:pPr>
            <a:r>
              <a:rPr lang="en-US" sz="1300" dirty="0">
                <a:latin typeface="Arial" panose="020B0604020202020204" pitchFamily="34" charset="0"/>
                <a:cs typeface="Arial" panose="020B0604020202020204" pitchFamily="34" charset="0"/>
              </a:rPr>
              <a:t>Tier 2 loads, usually about 15% of the total load, are priority loads that should be maintained as long as long as doing so does not threaten the ability to maintain Tier 1 loads. </a:t>
            </a:r>
          </a:p>
          <a:p>
            <a:pPr lvl="1" indent="-342900">
              <a:spcBef>
                <a:spcPts val="600"/>
              </a:spcBef>
              <a:buFont typeface="Arial" panose="020B0604020202020204" pitchFamily="34" charset="0"/>
              <a:buChar char="•"/>
              <a:defRPr/>
            </a:pPr>
            <a:r>
              <a:rPr lang="en-US" sz="1300" dirty="0">
                <a:latin typeface="Arial" panose="020B0604020202020204" pitchFamily="34" charset="0"/>
                <a:cs typeface="Arial" panose="020B0604020202020204" pitchFamily="34" charset="0"/>
              </a:rPr>
              <a:t>Tier 3 loads, usually about 75% of the total load, are the remaining, discretionary loads and are maintained when doing so does not threaten the ability to maintain Tier 1 &amp; 2 loads.  </a:t>
            </a:r>
          </a:p>
        </p:txBody>
      </p:sp>
    </p:spTree>
    <p:extLst>
      <p:ext uri="{BB962C8B-B14F-4D97-AF65-F5344CB8AC3E}">
        <p14:creationId xmlns:p14="http://schemas.microsoft.com/office/powerpoint/2010/main" val="374476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E662F-2DE2-455A-B875-7E74134FE7B1}"/>
              </a:ext>
            </a:extLst>
          </p:cNvPr>
          <p:cNvSpPr>
            <a:spLocks noGrp="1"/>
          </p:cNvSpPr>
          <p:nvPr>
            <p:ph type="title"/>
          </p:nvPr>
        </p:nvSpPr>
        <p:spPr/>
        <p:txBody>
          <a:bodyPr/>
          <a:lstStyle/>
          <a:p>
            <a:r>
              <a:rPr lang="en-US" dirty="0"/>
              <a:t>Webinar agenda</a:t>
            </a:r>
          </a:p>
        </p:txBody>
      </p:sp>
      <p:sp>
        <p:nvSpPr>
          <p:cNvPr id="3" name="Content Placeholder 2">
            <a:extLst>
              <a:ext uri="{FF2B5EF4-FFF2-40B4-BE49-F238E27FC236}">
                <a16:creationId xmlns:a16="http://schemas.microsoft.com/office/drawing/2014/main" id="{74E026AD-B281-420A-93FB-63C395DEFF7E}"/>
              </a:ext>
            </a:extLst>
          </p:cNvPr>
          <p:cNvSpPr>
            <a:spLocks noGrp="1"/>
          </p:cNvSpPr>
          <p:nvPr>
            <p:ph idx="1"/>
          </p:nvPr>
        </p:nvSpPr>
        <p:spPr>
          <a:xfrm>
            <a:off x="457200" y="1333500"/>
            <a:ext cx="8229600" cy="2847975"/>
          </a:xfrm>
        </p:spPr>
        <p:txBody>
          <a:bodyPr/>
          <a:lstStyle/>
          <a:p>
            <a:pPr marL="514350" indent="-514350">
              <a:buFont typeface="+mj-lt"/>
              <a:buAutoNum type="arabicPeriod"/>
            </a:pPr>
            <a:r>
              <a:rPr lang="en-US" sz="2400" dirty="0">
                <a:solidFill>
                  <a:schemeClr val="tx1"/>
                </a:solidFill>
                <a:latin typeface="Arial" panose="020B0604020202020204" pitchFamily="34" charset="0"/>
                <a:cs typeface="Arial" panose="020B0604020202020204" pitchFamily="34" charset="0"/>
              </a:rPr>
              <a:t>Clean Coalition’s mission and the Goleta Load Pocket Community Microgrid (GLPCM)</a:t>
            </a:r>
          </a:p>
          <a:p>
            <a:pPr marL="514350" indent="-514350">
              <a:buFont typeface="+mj-lt"/>
              <a:buAutoNum type="arabicPeriod"/>
            </a:pPr>
            <a:r>
              <a:rPr lang="en-US" sz="2400" dirty="0">
                <a:solidFill>
                  <a:schemeClr val="tx1"/>
                </a:solidFill>
                <a:latin typeface="Arial" panose="020B0604020202020204" pitchFamily="34" charset="0"/>
                <a:cs typeface="Arial" panose="020B0604020202020204" pitchFamily="34" charset="0"/>
              </a:rPr>
              <a:t>Graduate studies in Urban Sustainability and Geographic Information Systems</a:t>
            </a:r>
          </a:p>
          <a:p>
            <a:pPr marL="514350" indent="-514350">
              <a:buFont typeface="+mj-lt"/>
              <a:buAutoNum type="arabicPeriod"/>
            </a:pPr>
            <a:r>
              <a:rPr lang="en-US" sz="2400" dirty="0">
                <a:solidFill>
                  <a:schemeClr val="tx1"/>
                </a:solidFill>
                <a:latin typeface="Arial" panose="020B0604020202020204" pitchFamily="34" charset="0"/>
                <a:cs typeface="Arial" panose="020B0604020202020204" pitchFamily="34" charset="0"/>
              </a:rPr>
              <a:t>Community Microgrid Suitability Model</a:t>
            </a:r>
          </a:p>
          <a:p>
            <a:pPr marL="514350" indent="-514350">
              <a:buFont typeface="+mj-lt"/>
              <a:buAutoNum type="arabicPeriod"/>
            </a:pPr>
            <a:r>
              <a:rPr lang="en-US" sz="2400" dirty="0">
                <a:solidFill>
                  <a:schemeClr val="tx1"/>
                </a:solidFill>
                <a:latin typeface="Arial" panose="020B0604020202020204" pitchFamily="34" charset="0"/>
                <a:cs typeface="Arial" panose="020B0604020202020204" pitchFamily="34" charset="0"/>
              </a:rPr>
              <a:t>The model’s replicability </a:t>
            </a:r>
          </a:p>
          <a:p>
            <a:pPr marL="514350" indent="-514350">
              <a:buFont typeface="+mj-lt"/>
              <a:buAutoNum type="arabicPeriod"/>
            </a:pPr>
            <a:r>
              <a:rPr lang="en-US" sz="2400" dirty="0">
                <a:solidFill>
                  <a:schemeClr val="tx1"/>
                </a:solidFill>
                <a:latin typeface="Arial" panose="020B0604020202020204" pitchFamily="34" charset="0"/>
                <a:cs typeface="Arial" panose="020B0604020202020204" pitchFamily="34" charset="0"/>
              </a:rPr>
              <a:t>Data and ICA interactive maps</a:t>
            </a:r>
          </a:p>
          <a:p>
            <a:pPr marL="514350" indent="-514350">
              <a:buFont typeface="+mj-lt"/>
              <a:buAutoNum type="arabicPeriod"/>
            </a:pPr>
            <a:endParaRPr lang="en-US" sz="2400" dirty="0">
              <a:solidFill>
                <a:schemeClr val="tx1"/>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solidFill>
                <a:schemeClr val="tx1"/>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solidFill>
                <a:schemeClr val="tx1"/>
              </a:solidFill>
              <a:latin typeface="Arial" panose="020B0604020202020204" pitchFamily="34" charset="0"/>
              <a:cs typeface="Arial" panose="020B0604020202020204" pitchFamily="34" charset="0"/>
            </a:endParaRPr>
          </a:p>
          <a:p>
            <a:pPr marL="514350" indent="-514350">
              <a:buFont typeface="+mj-lt"/>
              <a:buAutoNum type="arabicPeriod"/>
            </a:pP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910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a:solidFill>
                  <a:schemeClr val="bg1"/>
                </a:solidFill>
                <a:latin typeface="Arial" charset="0"/>
                <a:cs typeface="Arial" charset="0"/>
              </a:rPr>
              <a:t>Clean Coalition (nonprofit)</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 name="TextBox 1"/>
          <p:cNvSpPr txBox="1"/>
          <p:nvPr/>
        </p:nvSpPr>
        <p:spPr>
          <a:xfrm>
            <a:off x="927100" y="822208"/>
            <a:ext cx="6859588" cy="5539978"/>
          </a:xfrm>
          <a:prstGeom prst="rect">
            <a:avLst/>
          </a:prstGeom>
          <a:noFill/>
        </p:spPr>
        <p:txBody>
          <a:bodyPr wrap="square" rtlCol="0">
            <a:spAutoFit/>
          </a:bodyPr>
          <a:lstStyle/>
          <a:p>
            <a:pPr algn="ctr">
              <a:defRPr/>
            </a:pPr>
            <a:r>
              <a:rPr lang="en-US" sz="2800" b="1" u="sng" dirty="0">
                <a:latin typeface="Arial"/>
                <a:cs typeface="Arial"/>
              </a:rPr>
              <a:t>Mission</a:t>
            </a:r>
          </a:p>
          <a:p>
            <a:pPr algn="ctr">
              <a:defRPr/>
            </a:pPr>
            <a:r>
              <a:rPr lang="en-US" sz="2800" dirty="0">
                <a:latin typeface="Arial"/>
                <a:cs typeface="Arial"/>
              </a:rPr>
              <a:t>To accelerate the transition to renewable energy and a modern grid through</a:t>
            </a:r>
          </a:p>
          <a:p>
            <a:pPr algn="ctr">
              <a:defRPr/>
            </a:pPr>
            <a:r>
              <a:rPr lang="en-US" sz="2800" dirty="0">
                <a:latin typeface="Arial"/>
                <a:cs typeface="Arial"/>
              </a:rPr>
              <a:t> technical, policy, and project development expertise.</a:t>
            </a:r>
          </a:p>
          <a:p>
            <a:pPr algn="ctr">
              <a:defRPr/>
            </a:pPr>
            <a:endParaRPr lang="en-US" sz="2000" dirty="0">
              <a:latin typeface="Arial"/>
              <a:cs typeface="Arial"/>
            </a:endParaRPr>
          </a:p>
          <a:p>
            <a:pPr algn="ctr">
              <a:defRPr/>
            </a:pPr>
            <a:r>
              <a:rPr lang="en-US" sz="2800" b="1" u="sng" dirty="0">
                <a:latin typeface="Arial"/>
                <a:cs typeface="Arial"/>
              </a:rPr>
              <a:t>Renewable energy end-game</a:t>
            </a:r>
          </a:p>
          <a:p>
            <a:pPr algn="ctr">
              <a:defRPr/>
            </a:pPr>
            <a:r>
              <a:rPr lang="en-US" sz="2800" dirty="0">
                <a:latin typeface="Arial"/>
                <a:cs typeface="Arial"/>
              </a:rPr>
              <a:t>100% renewable energy; 25% local, interconnected within the distribution grid and ensuring resilience without dependence on the transmission grid; 75% remote, fully dependent on the transmission grid for serving loads.</a:t>
            </a:r>
          </a:p>
        </p:txBody>
      </p:sp>
    </p:spTree>
    <p:extLst>
      <p:ext uri="{BB962C8B-B14F-4D97-AF65-F5344CB8AC3E}">
        <p14:creationId xmlns:p14="http://schemas.microsoft.com/office/powerpoint/2010/main" val="49692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2010-07-06-at-1.39.28-am.png">
            <a:extLst>
              <a:ext uri="{FF2B5EF4-FFF2-40B4-BE49-F238E27FC236}">
                <a16:creationId xmlns:a16="http://schemas.microsoft.com/office/drawing/2014/main" id="{021A7441-A6DB-414E-9C89-EF8A6F29CF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1455" y="2720832"/>
            <a:ext cx="3322174" cy="2350422"/>
          </a:xfrm>
          <a:prstGeom prst="rect">
            <a:avLst/>
          </a:prstGeom>
        </p:spPr>
      </p:pic>
      <p:sp>
        <p:nvSpPr>
          <p:cNvPr id="2" name="Title 1">
            <a:extLst>
              <a:ext uri="{FF2B5EF4-FFF2-40B4-BE49-F238E27FC236}">
                <a16:creationId xmlns:a16="http://schemas.microsoft.com/office/drawing/2014/main" id="{8AC7E656-F8F8-7E4A-98CB-2A87B1C7AA9A}"/>
              </a:ext>
            </a:extLst>
          </p:cNvPr>
          <p:cNvSpPr>
            <a:spLocks noGrp="1"/>
          </p:cNvSpPr>
          <p:nvPr>
            <p:ph type="title"/>
          </p:nvPr>
        </p:nvSpPr>
        <p:spPr/>
        <p:txBody>
          <a:bodyPr/>
          <a:lstStyle/>
          <a:p>
            <a:r>
              <a:rPr lang="en-US" dirty="0"/>
              <a:t>Community Microgrids are the grid of the future</a:t>
            </a:r>
          </a:p>
        </p:txBody>
      </p:sp>
      <p:sp>
        <p:nvSpPr>
          <p:cNvPr id="4" name="TextBox 3">
            <a:extLst>
              <a:ext uri="{FF2B5EF4-FFF2-40B4-BE49-F238E27FC236}">
                <a16:creationId xmlns:a16="http://schemas.microsoft.com/office/drawing/2014/main" id="{BD06E339-00C9-464E-A288-CFCB2E976AD3}"/>
              </a:ext>
            </a:extLst>
          </p:cNvPr>
          <p:cNvSpPr txBox="1"/>
          <p:nvPr/>
        </p:nvSpPr>
        <p:spPr>
          <a:xfrm>
            <a:off x="254022" y="962545"/>
            <a:ext cx="8343878"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 Community Microgrid is a new approach for designing and operating the electric grid, stacked with local renewables and staged for resilience.  </a:t>
            </a:r>
          </a:p>
        </p:txBody>
      </p:sp>
      <p:sp>
        <p:nvSpPr>
          <p:cNvPr id="5" name="TextBox 4">
            <a:extLst>
              <a:ext uri="{FF2B5EF4-FFF2-40B4-BE49-F238E27FC236}">
                <a16:creationId xmlns:a16="http://schemas.microsoft.com/office/drawing/2014/main" id="{895912D9-F296-FA42-9622-F426DB993EBD}"/>
              </a:ext>
            </a:extLst>
          </p:cNvPr>
          <p:cNvSpPr txBox="1"/>
          <p:nvPr/>
        </p:nvSpPr>
        <p:spPr>
          <a:xfrm>
            <a:off x="593292" y="1922218"/>
            <a:ext cx="5437394" cy="4585871"/>
          </a:xfrm>
          <a:prstGeom prst="rect">
            <a:avLst/>
          </a:prstGeom>
          <a:noFill/>
          <a:ln>
            <a:noFill/>
          </a:ln>
          <a:scene3d>
            <a:camera prst="orthographicFront"/>
            <a:lightRig rig="threePt" dir="t"/>
          </a:scene3d>
          <a:sp3d>
            <a:bevelT/>
          </a:sp3d>
        </p:spPr>
        <p:txBody>
          <a:bodyPr wrap="square" rtlCol="0">
            <a:spAutoFit/>
          </a:bodyPr>
          <a:lstStyle/>
          <a:p>
            <a:r>
              <a:rPr lang="en-US" sz="1600" b="1" dirty="0">
                <a:latin typeface="Arial" panose="020B0604020202020204" pitchFamily="34" charset="0"/>
                <a:cs typeface="Arial" panose="020B0604020202020204" pitchFamily="34" charset="0"/>
              </a:rPr>
              <a:t>Key features:</a:t>
            </a:r>
          </a:p>
          <a:p>
            <a:pPr marL="285750" indent="-285750">
              <a:buFont typeface="Arial"/>
              <a:buChar char="•"/>
            </a:pPr>
            <a:endParaRPr lang="en-US" sz="1200" dirty="0">
              <a:latin typeface="Arial" panose="020B0604020202020204" pitchFamily="34" charset="0"/>
              <a:cs typeface="Arial" panose="020B0604020202020204" pitchFamily="34" charset="0"/>
            </a:endParaRPr>
          </a:p>
          <a:p>
            <a:pPr marL="285750" indent="-285750">
              <a:buFont typeface="Arial"/>
              <a:buChar char="•"/>
            </a:pPr>
            <a:r>
              <a:rPr lang="en-US" sz="1400" dirty="0">
                <a:latin typeface="Arial" panose="020B0604020202020204" pitchFamily="34" charset="0"/>
                <a:cs typeface="Arial" panose="020B0604020202020204" pitchFamily="34" charset="0"/>
              </a:rPr>
              <a:t>A targeted and coordinated distribution grid area served by one or more substations – ultimately including a transmission-distribution substation that sets the stage for Distribution System Operator (DSO) performance.</a:t>
            </a:r>
          </a:p>
          <a:p>
            <a:pPr marL="285750" indent="-285750">
              <a:buFont typeface="Arial"/>
              <a:buChar char="•"/>
            </a:pPr>
            <a:endParaRPr lang="en-US" sz="1400" dirty="0">
              <a:latin typeface="Arial" panose="020B0604020202020204" pitchFamily="34" charset="0"/>
              <a:cs typeface="Arial" panose="020B0604020202020204" pitchFamily="34" charset="0"/>
            </a:endParaRPr>
          </a:p>
          <a:p>
            <a:pPr marL="285750" indent="-285750">
              <a:buFont typeface="Arial"/>
              <a:buChar char="•"/>
            </a:pPr>
            <a:r>
              <a:rPr lang="en-US" sz="1400" dirty="0">
                <a:latin typeface="Arial" panose="020B0604020202020204" pitchFamily="34" charset="0"/>
                <a:cs typeface="Arial" panose="020B0604020202020204" pitchFamily="34" charset="0"/>
              </a:rPr>
              <a:t>Ability to utilize existing distribution grid infrastructure to serve the Community Microgrid during broader grid outages</a:t>
            </a:r>
          </a:p>
          <a:p>
            <a:endParaRPr lang="en-US" sz="1100" dirty="0">
              <a:latin typeface="Arial" panose="020B0604020202020204" pitchFamily="34" charset="0"/>
              <a:cs typeface="Arial" panose="020B0604020202020204" pitchFamily="34" charset="0"/>
            </a:endParaRPr>
          </a:p>
          <a:p>
            <a:pPr marL="285750" indent="-285750">
              <a:buFont typeface="Arial"/>
              <a:buChar char="•"/>
            </a:pPr>
            <a:r>
              <a:rPr lang="en-US" sz="1400" dirty="0">
                <a:latin typeface="Arial" panose="020B0604020202020204" pitchFamily="34" charset="0"/>
                <a:cs typeface="Arial" panose="020B0604020202020204" pitchFamily="34" charset="0"/>
              </a:rPr>
              <a:t>High penetrations of local renewables and other distributed energy resources (DER) such as energy storage and demand response.</a:t>
            </a:r>
          </a:p>
          <a:p>
            <a:pPr marL="285750" indent="-285750">
              <a:buFont typeface="Arial"/>
              <a:buChar char="•"/>
            </a:pPr>
            <a:endParaRPr lang="en-US" sz="1100" dirty="0">
              <a:latin typeface="Arial" panose="020B0604020202020204" pitchFamily="34" charset="0"/>
              <a:cs typeface="Arial" panose="020B0604020202020204" pitchFamily="34" charset="0"/>
            </a:endParaRPr>
          </a:p>
          <a:p>
            <a:pPr marL="285750" indent="-285750">
              <a:buFont typeface="Arial"/>
              <a:buChar char="•"/>
            </a:pPr>
            <a:r>
              <a:rPr lang="en-US" sz="1400" u="sng" dirty="0">
                <a:latin typeface="Arial" panose="020B0604020202020204" pitchFamily="34" charset="0"/>
                <a:cs typeface="Arial" panose="020B0604020202020204" pitchFamily="34" charset="0"/>
              </a:rPr>
              <a:t>Staged capability </a:t>
            </a:r>
            <a:r>
              <a:rPr lang="en-US" sz="1400" dirty="0">
                <a:latin typeface="Arial" panose="020B0604020202020204" pitchFamily="34" charset="0"/>
                <a:cs typeface="Arial" panose="020B0604020202020204" pitchFamily="34" charset="0"/>
              </a:rPr>
              <a:t>for indefinite renewables-driven backup power for critical community facilities across the grid area – achieved by 25% local renewables mix.</a:t>
            </a:r>
          </a:p>
          <a:p>
            <a:endParaRPr lang="en-US" sz="1100" dirty="0">
              <a:latin typeface="Arial" panose="020B0604020202020204" pitchFamily="34" charset="0"/>
              <a:cs typeface="Arial" panose="020B0604020202020204" pitchFamily="34" charset="0"/>
            </a:endParaRPr>
          </a:p>
          <a:p>
            <a:pPr marL="285750" indent="-285750">
              <a:buFont typeface="Arial"/>
              <a:buChar char="•"/>
            </a:pPr>
            <a:r>
              <a:rPr lang="en-US" sz="1400" dirty="0">
                <a:latin typeface="Arial" panose="020B0604020202020204" pitchFamily="34" charset="0"/>
                <a:cs typeface="Arial" panose="020B0604020202020204" pitchFamily="34" charset="0"/>
              </a:rPr>
              <a:t>A solution that can be readily extended throughout a utility service territory – and replicated into any utility service territory around the world</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8916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2323-51F9-4B49-8EEB-773194FE0424}"/>
              </a:ext>
            </a:extLst>
          </p:cNvPr>
          <p:cNvSpPr>
            <a:spLocks noGrp="1"/>
          </p:cNvSpPr>
          <p:nvPr>
            <p:ph type="title"/>
          </p:nvPr>
        </p:nvSpPr>
        <p:spPr/>
        <p:txBody>
          <a:bodyPr/>
          <a:lstStyle/>
          <a:p>
            <a:r>
              <a:rPr lang="en-US" dirty="0"/>
              <a:t>Goleta Load Pocket (GLP)</a:t>
            </a:r>
          </a:p>
        </p:txBody>
      </p:sp>
      <p:sp>
        <p:nvSpPr>
          <p:cNvPr id="6" name="TextBox 5">
            <a:extLst>
              <a:ext uri="{FF2B5EF4-FFF2-40B4-BE49-F238E27FC236}">
                <a16:creationId xmlns:a16="http://schemas.microsoft.com/office/drawing/2014/main" id="{EE774484-E231-684C-9411-374C649B72B7}"/>
              </a:ext>
            </a:extLst>
          </p:cNvPr>
          <p:cNvSpPr txBox="1"/>
          <p:nvPr/>
        </p:nvSpPr>
        <p:spPr>
          <a:xfrm>
            <a:off x="89747" y="761187"/>
            <a:ext cx="8964505"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The GLP is the perfect opportunity for a comprehensive Community Microgrid</a:t>
            </a:r>
          </a:p>
        </p:txBody>
      </p:sp>
      <p:sp>
        <p:nvSpPr>
          <p:cNvPr id="8" name="Rectangle 7">
            <a:extLst>
              <a:ext uri="{FF2B5EF4-FFF2-40B4-BE49-F238E27FC236}">
                <a16:creationId xmlns:a16="http://schemas.microsoft.com/office/drawing/2014/main" id="{444DF93E-8EA0-B843-9562-66ED9FF153E2}"/>
              </a:ext>
            </a:extLst>
          </p:cNvPr>
          <p:cNvSpPr/>
          <p:nvPr/>
        </p:nvSpPr>
        <p:spPr>
          <a:xfrm>
            <a:off x="89747" y="3631970"/>
            <a:ext cx="9054253" cy="2898229"/>
          </a:xfrm>
          <a:prstGeom prst="rect">
            <a:avLst/>
          </a:prstGeom>
        </p:spPr>
        <p:txBody>
          <a:bodyPr wrap="square">
            <a:spAutoFit/>
          </a:bodyPr>
          <a:lstStyle/>
          <a:p>
            <a:pPr marL="285750" indent="-285750">
              <a:spcBef>
                <a:spcPts val="600"/>
              </a:spcBef>
              <a:buFont typeface="Arial" panose="020B0604020202020204" pitchFamily="34" charset="0"/>
              <a:buChar char="•"/>
            </a:pPr>
            <a:r>
              <a:rPr lang="en-US" sz="1600" dirty="0">
                <a:solidFill>
                  <a:srgbClr val="091129"/>
                </a:solidFill>
                <a:latin typeface="Arial" panose="020B0604020202020204" pitchFamily="34" charset="0"/>
                <a:cs typeface="Arial" panose="020B0604020202020204" pitchFamily="34" charset="0"/>
              </a:rPr>
              <a:t>GLP spans 70 miles of California coastline, from Point Conception to Lake Casitas, encompassing the cities of Goleta, Santa Barbara (including Montecito), and Carpinteria. </a:t>
            </a:r>
          </a:p>
          <a:p>
            <a:pPr marL="285750" indent="-285750">
              <a:spcBef>
                <a:spcPts val="600"/>
              </a:spcBef>
              <a:buFont typeface="Arial" panose="020B0604020202020204" pitchFamily="34" charset="0"/>
              <a:buChar char="•"/>
            </a:pPr>
            <a:r>
              <a:rPr lang="en-US" sz="1600" dirty="0">
                <a:solidFill>
                  <a:srgbClr val="091129"/>
                </a:solidFill>
                <a:latin typeface="Arial" panose="020B0604020202020204" pitchFamily="34" charset="0"/>
                <a:cs typeface="Arial" panose="020B0604020202020204" pitchFamily="34" charset="0"/>
              </a:rPr>
              <a:t>GLP is highly transmission-vulnerable and disaster-prone (fire, landslide, earthquake). </a:t>
            </a:r>
          </a:p>
          <a:p>
            <a:pPr marL="285750" indent="-285750">
              <a:spcBef>
                <a:spcPts val="4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200 megawatts (MW) of solar and 400 megawatt-hours (MWh) of energy storage </a:t>
            </a:r>
            <a:r>
              <a:rPr lang="en-US" sz="1600" dirty="0">
                <a:latin typeface="Arial" panose="020B0604020202020204" pitchFamily="34" charset="0"/>
                <a:cs typeface="Arial" panose="020B0604020202020204" pitchFamily="34" charset="0"/>
              </a:rPr>
              <a:t>will provide 100% protection to GLP against a complete transmission outage (“N-2 event”).</a:t>
            </a:r>
          </a:p>
          <a:p>
            <a:pPr marL="742950" lvl="1" indent="-285750">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200 MW of solar is equivalent to only about 5 times the amount of solar currently deployed in the GLP and represents about 25% of the energy mix. </a:t>
            </a:r>
          </a:p>
          <a:p>
            <a:pPr marL="742950" lvl="1" indent="-285750">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Multi-GW of solar siting opportunity exists on commercial-scale built environments like parking lots, parking structures, and rooftops; 200 MW represents only about 7% of the technical siting potential.</a:t>
            </a:r>
          </a:p>
          <a:p>
            <a:pPr marL="742950" lvl="1" indent="-285750">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Other resources like energy efficiency, demand response, and offshore wind can significantly reduce </a:t>
            </a:r>
            <a:r>
              <a:rPr lang="en-US" sz="1400" dirty="0" err="1">
                <a:latin typeface="Arial" panose="020B0604020202020204" pitchFamily="34" charset="0"/>
                <a:cs typeface="Arial" panose="020B0604020202020204" pitchFamily="34" charset="0"/>
              </a:rPr>
              <a:t>solar+storage</a:t>
            </a:r>
            <a:r>
              <a:rPr lang="en-US" sz="1400" dirty="0">
                <a:latin typeface="Arial" panose="020B0604020202020204" pitchFamily="34" charset="0"/>
                <a:cs typeface="Arial" panose="020B0604020202020204" pitchFamily="34" charset="0"/>
              </a:rPr>
              <a:t> requirements. </a:t>
            </a:r>
          </a:p>
        </p:txBody>
      </p:sp>
      <p:pic>
        <p:nvPicPr>
          <p:cNvPr id="7" name="Picture 6">
            <a:extLst>
              <a:ext uri="{FF2B5EF4-FFF2-40B4-BE49-F238E27FC236}">
                <a16:creationId xmlns:a16="http://schemas.microsoft.com/office/drawing/2014/main" id="{8BBB60C0-D8C3-4784-A6B4-3ED808E9CA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37326"/>
            <a:ext cx="9144000" cy="2538484"/>
          </a:xfrm>
          <a:prstGeom prst="rect">
            <a:avLst/>
          </a:prstGeom>
        </p:spPr>
      </p:pic>
    </p:spTree>
    <p:extLst>
      <p:ext uri="{BB962C8B-B14F-4D97-AF65-F5344CB8AC3E}">
        <p14:creationId xmlns:p14="http://schemas.microsoft.com/office/powerpoint/2010/main" val="238576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7A7B-E2C9-4207-8CC2-564A4ACEF40A}"/>
              </a:ext>
            </a:extLst>
          </p:cNvPr>
          <p:cNvSpPr>
            <a:spLocks noGrp="1"/>
          </p:cNvSpPr>
          <p:nvPr>
            <p:ph type="title"/>
          </p:nvPr>
        </p:nvSpPr>
        <p:spPr/>
        <p:txBody>
          <a:bodyPr/>
          <a:lstStyle/>
          <a:p>
            <a:r>
              <a:rPr lang="en-US" dirty="0"/>
              <a:t>Advanced GIS final project</a:t>
            </a:r>
          </a:p>
        </p:txBody>
      </p:sp>
      <p:pic>
        <p:nvPicPr>
          <p:cNvPr id="4" name="Picture 2" descr="https://lh3.googleusercontent.com/--IeOm_xPI2nO8nBG2MC320E7dmzWbriPIfNmqv5LUVaX8glkJ2E0uDwKwNeefgKaE792DfFZQBzEcuNkIXvG-XdsZmtViTtxgHwQPlqV0X5GwyAF7jQHLiSNhchKi4yEhqEpQj9-2OF61wsI7ZHNMWM48yRXWW14KNnhfKSWcbAGGjA4P3CcXIjnfE3mvD1tINqSWvgJgM0k__pcumCCzPFZdei1-5YxyYPf4GZG4yVKKn1xBxFmrEln-vCS9HW9iJZKfDPezGj7TpGnwnRNPhyash1mwFroPm7_45u67CPLkYyNWgFD0NAhmqij_OL9aRfL1ILojO9yX0eUWFGCJ68wBpSCsmtH2hOFfNhx-kgNmngD9ApOSn-KzLsTYjGvL7z-UPq9is_EpvXcJsewJ-CGhAkV2nh0RW-eIXXSKtxBXhpsnkm0xsoYJC-dTAkxM-xbNTbU157jKyRzHRNrjsGEMq0pMbqjy5gbt34wByHw1SdwQbyf53G59_9kojCR9EJOl3D4t91ZH1N0FLp4Odc6QJs78_8J6FDuWNbh7pP9u4kFA9g8Hq6-Cou33xQP3H3_-inDZOievv9S-DPAGlD9lnCkAd7StyLt5ovqnDUFe6xuA2yMSFsmi-dgxKPp0TdfVxf3x2vZUwmd9MaMlxzllqfczE=w1159-h869-no">
            <a:extLst>
              <a:ext uri="{FF2B5EF4-FFF2-40B4-BE49-F238E27FC236}">
                <a16:creationId xmlns:a16="http://schemas.microsoft.com/office/drawing/2014/main" id="{DBC3486D-EFC3-4A9F-8E9E-325844742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20000" cy="57136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9CBA701-B7BF-463D-9051-CB32C9F32CF0}"/>
              </a:ext>
            </a:extLst>
          </p:cNvPr>
          <p:cNvSpPr txBox="1">
            <a:spLocks/>
          </p:cNvSpPr>
          <p:nvPr/>
        </p:nvSpPr>
        <p:spPr bwMode="auto">
          <a:xfrm>
            <a:off x="929266" y="847242"/>
            <a:ext cx="7285466" cy="102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400" b="1" kern="1200">
                <a:solidFill>
                  <a:schemeClr val="bg1"/>
                </a:solidFill>
                <a:latin typeface="Arial" pitchFamily="34" charset="0"/>
                <a:ea typeface="MS PGothic" panose="020B0600070205080204" pitchFamily="34" charset="-128"/>
                <a:cs typeface="Arial" pitchFamily="34"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pPr algn="ctr"/>
            <a:r>
              <a:rPr lang="en-US" dirty="0"/>
              <a:t>Locating suitable Community Microgrid regions</a:t>
            </a:r>
          </a:p>
        </p:txBody>
      </p:sp>
      <p:sp>
        <p:nvSpPr>
          <p:cNvPr id="6" name="Subtitle 2">
            <a:extLst>
              <a:ext uri="{FF2B5EF4-FFF2-40B4-BE49-F238E27FC236}">
                <a16:creationId xmlns:a16="http://schemas.microsoft.com/office/drawing/2014/main" id="{DC0DE8CA-9D0D-48A0-82B5-CC270AA62A13}"/>
              </a:ext>
            </a:extLst>
          </p:cNvPr>
          <p:cNvSpPr txBox="1">
            <a:spLocks/>
          </p:cNvSpPr>
          <p:nvPr/>
        </p:nvSpPr>
        <p:spPr bwMode="auto">
          <a:xfrm>
            <a:off x="2769781" y="5213896"/>
            <a:ext cx="3604437" cy="125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Tx/>
              <a:buBlip>
                <a:blip r:embed="rId3"/>
              </a:buBlip>
              <a:defRPr sz="3200" kern="1200">
                <a:solidFill>
                  <a:schemeClr val="tx2">
                    <a:lumMod val="65000"/>
                    <a:lumOff val="35000"/>
                  </a:schemeClr>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Tx/>
              <a:buBlip>
                <a:blip r:embed="rId3"/>
              </a:buBlip>
              <a:defRPr sz="2800" kern="1200">
                <a:solidFill>
                  <a:schemeClr val="tx2">
                    <a:lumMod val="65000"/>
                    <a:lumOff val="35000"/>
                  </a:schemeClr>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Tx/>
              <a:buBlip>
                <a:blip r:embed="rId3"/>
              </a:buBlip>
              <a:defRPr sz="2400" kern="1200">
                <a:solidFill>
                  <a:schemeClr val="tx2">
                    <a:lumMod val="65000"/>
                    <a:lumOff val="35000"/>
                  </a:schemeClr>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Tx/>
              <a:buBlip>
                <a:blip r:embed="rId3"/>
              </a:buBlip>
              <a:defRPr sz="2000" kern="1200">
                <a:solidFill>
                  <a:schemeClr val="tx2">
                    <a:lumMod val="65000"/>
                    <a:lumOff val="35000"/>
                  </a:schemeClr>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Tx/>
              <a:buBlip>
                <a:blip r:embed="rId3"/>
              </a:buBlip>
              <a:defRPr sz="2000" kern="1200">
                <a:solidFill>
                  <a:schemeClr val="tx2">
                    <a:lumMod val="65000"/>
                    <a:lumOff val="35000"/>
                  </a:schemeClr>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b="1" dirty="0">
                <a:solidFill>
                  <a:schemeClr val="bg1"/>
                </a:solidFill>
                <a:latin typeface="Arial" panose="020B0604020202020204" pitchFamily="34" charset="0"/>
                <a:cs typeface="Arial" panose="020B0604020202020204" pitchFamily="34" charset="0"/>
              </a:rPr>
              <a:t>Gregory Young</a:t>
            </a:r>
          </a:p>
          <a:p>
            <a:pPr marL="0" indent="0" algn="ctr">
              <a:buNone/>
            </a:pPr>
            <a:r>
              <a:rPr lang="en-US" sz="1200" b="1" dirty="0">
                <a:solidFill>
                  <a:schemeClr val="bg1"/>
                </a:solidFill>
                <a:latin typeface="Arial" panose="020B0604020202020204" pitchFamily="34" charset="0"/>
                <a:cs typeface="Arial" panose="020B0604020202020204" pitchFamily="34" charset="0"/>
              </a:rPr>
              <a:t>Antioch University Los Angeles</a:t>
            </a:r>
          </a:p>
          <a:p>
            <a:pPr marL="0" indent="0" algn="ctr">
              <a:buNone/>
            </a:pPr>
            <a:r>
              <a:rPr lang="en-US" sz="1200" b="1" dirty="0">
                <a:solidFill>
                  <a:schemeClr val="bg1"/>
                </a:solidFill>
                <a:latin typeface="Arial" panose="020B0604020202020204" pitchFamily="34" charset="0"/>
                <a:cs typeface="Arial" panose="020B0604020202020204" pitchFamily="34" charset="0"/>
              </a:rPr>
              <a:t>Masters Candidate in Urban Sustainability </a:t>
            </a:r>
          </a:p>
          <a:p>
            <a:pPr marL="0" indent="0" algn="ctr">
              <a:buNone/>
            </a:pPr>
            <a:r>
              <a:rPr lang="en-US" sz="1200" b="1" dirty="0">
                <a:solidFill>
                  <a:schemeClr val="bg1"/>
                </a:solidFill>
                <a:latin typeface="Arial" panose="020B0604020202020204" pitchFamily="34" charset="0"/>
                <a:cs typeface="Arial" panose="020B0604020202020204" pitchFamily="34" charset="0"/>
              </a:rPr>
              <a:t>ES-6100</a:t>
            </a:r>
          </a:p>
          <a:p>
            <a:pPr marL="0" indent="0" algn="ctr">
              <a:buNone/>
            </a:pPr>
            <a:r>
              <a:rPr lang="en-US" sz="1200" b="1" dirty="0">
                <a:solidFill>
                  <a:schemeClr val="bg1"/>
                </a:solidFill>
                <a:latin typeface="Arial" panose="020B0604020202020204" pitchFamily="34" charset="0"/>
                <a:cs typeface="Arial" panose="020B0604020202020204" pitchFamily="34" charset="0"/>
              </a:rPr>
              <a:t> Final Project</a:t>
            </a:r>
          </a:p>
        </p:txBody>
      </p:sp>
    </p:spTree>
    <p:extLst>
      <p:ext uri="{BB962C8B-B14F-4D97-AF65-F5344CB8AC3E}">
        <p14:creationId xmlns:p14="http://schemas.microsoft.com/office/powerpoint/2010/main" val="331985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C95C-35F5-4C9B-9BB3-D1D80F1630F0}"/>
              </a:ext>
            </a:extLst>
          </p:cNvPr>
          <p:cNvSpPr>
            <a:spLocks noGrp="1"/>
          </p:cNvSpPr>
          <p:nvPr>
            <p:ph type="title"/>
          </p:nvPr>
        </p:nvSpPr>
        <p:spPr/>
        <p:txBody>
          <a:bodyPr/>
          <a:lstStyle/>
          <a:p>
            <a:r>
              <a:rPr lang="en-US" dirty="0"/>
              <a:t>Southern California Edison (SCE) statement</a:t>
            </a:r>
          </a:p>
        </p:txBody>
      </p:sp>
      <p:sp>
        <p:nvSpPr>
          <p:cNvPr id="4" name="Rectangle 3">
            <a:extLst>
              <a:ext uri="{FF2B5EF4-FFF2-40B4-BE49-F238E27FC236}">
                <a16:creationId xmlns:a16="http://schemas.microsoft.com/office/drawing/2014/main" id="{B59639D7-F618-49B2-9C84-7B198CFCF02C}"/>
              </a:ext>
            </a:extLst>
          </p:cNvPr>
          <p:cNvSpPr/>
          <p:nvPr/>
        </p:nvSpPr>
        <p:spPr>
          <a:xfrm>
            <a:off x="915837" y="2275682"/>
            <a:ext cx="7500551" cy="1655197"/>
          </a:xfrm>
          <a:prstGeom prst="rect">
            <a:avLst/>
          </a:prstGeom>
        </p:spPr>
        <p:txBody>
          <a:bodyPr wrap="square">
            <a:spAutoFit/>
          </a:bodyPr>
          <a:lstStyle/>
          <a:p>
            <a:pPr indent="457200">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“Due to the rugged mountainous terrain, any required repair and replacement of transmission lines and transmission towers could take up to several weeks if a natural disaster, such as a landslide or earthquake, occurs.” </a:t>
            </a:r>
          </a:p>
          <a:p>
            <a:pPr indent="457200">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 A. Hernandez, 2019 </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6553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21106</TotalTime>
  <Words>2682</Words>
  <Application>Microsoft Macintosh PowerPoint</Application>
  <PresentationFormat>On-screen Show (4:3)</PresentationFormat>
  <Paragraphs>248</Paragraphs>
  <Slides>30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MS PGothic</vt:lpstr>
      <vt:lpstr>Arial</vt:lpstr>
      <vt:lpstr>Arial Regular</vt:lpstr>
      <vt:lpstr>Calibri</vt:lpstr>
      <vt:lpstr>Helvetica</vt:lpstr>
      <vt:lpstr>Informatic</vt:lpstr>
      <vt:lpstr>Times New Roman</vt:lpstr>
      <vt:lpstr>Office Theme</vt:lpstr>
      <vt:lpstr>PowerPoint Presentation</vt:lpstr>
      <vt:lpstr>GoToWebinar FAQ</vt:lpstr>
      <vt:lpstr>Presenter</vt:lpstr>
      <vt:lpstr>Webinar agenda</vt:lpstr>
      <vt:lpstr>Clean Coalition (nonprofit)</vt:lpstr>
      <vt:lpstr>Community Microgrids are the grid of the future</vt:lpstr>
      <vt:lpstr>Goleta Load Pocket (GLP)</vt:lpstr>
      <vt:lpstr>Advanced GIS final project</vt:lpstr>
      <vt:lpstr>Southern California Edison (SCE) statement</vt:lpstr>
      <vt:lpstr>GLP fire threat map</vt:lpstr>
      <vt:lpstr>GIS, ArcGIS Pro, and Suitability Modeling</vt:lpstr>
      <vt:lpstr>Final Community Microgrid Suitability Model</vt:lpstr>
      <vt:lpstr>Datasets used</vt:lpstr>
      <vt:lpstr>Critical community facilities</vt:lpstr>
      <vt:lpstr>Critical community facilities and disadvantaged communities (low-income) sub-model</vt:lpstr>
      <vt:lpstr>Critical community facilities and low-income communities within the GLP</vt:lpstr>
      <vt:lpstr>Southern California Edison integration capacity analysis (ICA) maps</vt:lpstr>
      <vt:lpstr>Distribution Resources External Portal  integration capacity analysis (ICA) maps</vt:lpstr>
      <vt:lpstr>Creating the final suitability layer and locating regions</vt:lpstr>
      <vt:lpstr>Optimal locations for Community Microgrids</vt:lpstr>
      <vt:lpstr>Solar Siting Survey across the GLP</vt:lpstr>
      <vt:lpstr>Community Microgrid regions with Solar Siting Survey</vt:lpstr>
      <vt:lpstr>Final Community Microgrid Suitability Model</vt:lpstr>
      <vt:lpstr>Replicability </vt:lpstr>
      <vt:lpstr>Community Microgrids are the grid of the future</vt:lpstr>
      <vt:lpstr>Data and information sources</vt:lpstr>
      <vt:lpstr>Questions?</vt:lpstr>
      <vt:lpstr>Backup slides</vt:lpstr>
      <vt:lpstr>Percentage of time online for Tier 1, 2, and 3 loads for net zero solar + 2 hours storage microgrid at UCSB</vt:lpstr>
      <vt:lpstr>Value of Resilience (VOR) depends on tier of load</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Valentine</dc:creator>
  <cp:lastModifiedBy>Rosana Francescato</cp:lastModifiedBy>
  <cp:revision>567</cp:revision>
  <cp:lastPrinted>2020-02-06T23:06:35Z</cp:lastPrinted>
  <dcterms:created xsi:type="dcterms:W3CDTF">2017-01-28T15:52:04Z</dcterms:created>
  <dcterms:modified xsi:type="dcterms:W3CDTF">2020-03-19T19:43:58Z</dcterms:modified>
</cp:coreProperties>
</file>