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Lst>
  <p:notesMasterIdLst>
    <p:notesMasterId r:id="rId28"/>
  </p:notesMasterIdLst>
  <p:handoutMasterIdLst>
    <p:handoutMasterId r:id="rId29"/>
  </p:handoutMasterIdLst>
  <p:sldIdLst>
    <p:sldId id="342" r:id="rId2"/>
    <p:sldId id="724" r:id="rId3"/>
    <p:sldId id="601" r:id="rId4"/>
    <p:sldId id="651" r:id="rId5"/>
    <p:sldId id="652" r:id="rId6"/>
    <p:sldId id="706" r:id="rId7"/>
    <p:sldId id="705" r:id="rId8"/>
    <p:sldId id="708" r:id="rId9"/>
    <p:sldId id="709" r:id="rId10"/>
    <p:sldId id="717" r:id="rId11"/>
    <p:sldId id="718" r:id="rId12"/>
    <p:sldId id="712" r:id="rId13"/>
    <p:sldId id="716" r:id="rId14"/>
    <p:sldId id="713" r:id="rId15"/>
    <p:sldId id="694" r:id="rId16"/>
    <p:sldId id="689" r:id="rId17"/>
    <p:sldId id="672" r:id="rId18"/>
    <p:sldId id="675" r:id="rId19"/>
    <p:sldId id="1070" r:id="rId20"/>
    <p:sldId id="1341" r:id="rId21"/>
    <p:sldId id="697" r:id="rId22"/>
    <p:sldId id="699" r:id="rId23"/>
    <p:sldId id="700" r:id="rId24"/>
    <p:sldId id="1167" r:id="rId25"/>
    <p:sldId id="1169" r:id="rId26"/>
    <p:sldId id="1170" r:id="rId2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ed Ko" initials="" lastIdx="4" clrIdx="0"/>
  <p:cmAuthor id="1" name="Robert O'Hagan" initials="RO" lastIdx="6" clrIdx="1">
    <p:extLst>
      <p:ext uri="{19B8F6BF-5375-455C-9EA6-DF929625EA0E}">
        <p15:presenceInfo xmlns:p15="http://schemas.microsoft.com/office/powerpoint/2012/main" userId="e91fa992cb9e9fe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9CFF"/>
    <a:srgbClr val="4078B9"/>
    <a:srgbClr val="4C5368"/>
    <a:srgbClr val="D568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027" autoAdjust="0"/>
    <p:restoredTop sz="95037" autoAdjust="0"/>
  </p:normalViewPr>
  <p:slideViewPr>
    <p:cSldViewPr snapToGrid="0" snapToObjects="1">
      <p:cViewPr varScale="1">
        <p:scale>
          <a:sx n="131" d="100"/>
          <a:sy n="131" d="100"/>
        </p:scale>
        <p:origin x="416" y="184"/>
      </p:cViewPr>
      <p:guideLst>
        <p:guide orient="horz" pos="2160"/>
        <p:guide pos="2880"/>
      </p:guideLst>
    </p:cSldViewPr>
  </p:slideViewPr>
  <p:outlineViewPr>
    <p:cViewPr>
      <p:scale>
        <a:sx n="33" d="100"/>
        <a:sy n="33" d="100"/>
      </p:scale>
      <p:origin x="0" y="996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5" d="100"/>
          <a:sy n="75" d="100"/>
        </p:scale>
        <p:origin x="-284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Sheet1!$A$2</c:f>
              <c:strCache>
                <c:ptCount val="1"/>
                <c:pt idx="0">
                  <c:v>California</c:v>
                </c:pt>
              </c:strCache>
            </c:strRef>
          </c:tx>
          <c:spPr>
            <a:solidFill>
              <a:srgbClr val="FF0000"/>
            </a:solidFill>
            <a:ln w="3175">
              <a:solidFill>
                <a:sysClr val="windowText" lastClr="000000"/>
              </a:solidFill>
            </a:ln>
          </c:spPr>
          <c:invertIfNegative val="0"/>
          <c:cat>
            <c:numRef>
              <c:f>Sheet1!$B$1:$I$1</c:f>
              <c:numCache>
                <c:formatCode>General</c:formatCode>
                <c:ptCount val="8"/>
                <c:pt idx="0">
                  <c:v>2002</c:v>
                </c:pt>
                <c:pt idx="1">
                  <c:v>2006</c:v>
                </c:pt>
                <c:pt idx="2">
                  <c:v>2007</c:v>
                </c:pt>
                <c:pt idx="3">
                  <c:v>2008</c:v>
                </c:pt>
                <c:pt idx="4">
                  <c:v>2009</c:v>
                </c:pt>
                <c:pt idx="5">
                  <c:v>2010</c:v>
                </c:pt>
                <c:pt idx="6">
                  <c:v>2011</c:v>
                </c:pt>
                <c:pt idx="7">
                  <c:v>2012</c:v>
                </c:pt>
              </c:numCache>
            </c:numRef>
          </c:cat>
          <c:val>
            <c:numRef>
              <c:f>Sheet1!$B$2:$I$2</c:f>
              <c:numCache>
                <c:formatCode>_(* #,##0_);_(* \(#,##0\);_(* "-"??_);_(@_)</c:formatCode>
                <c:ptCount val="8"/>
                <c:pt idx="0">
                  <c:v>450</c:v>
                </c:pt>
                <c:pt idx="1">
                  <c:v>550</c:v>
                </c:pt>
                <c:pt idx="2">
                  <c:v>610</c:v>
                </c:pt>
                <c:pt idx="3">
                  <c:v>770</c:v>
                </c:pt>
                <c:pt idx="4">
                  <c:v>990</c:v>
                </c:pt>
                <c:pt idx="5">
                  <c:v>1290</c:v>
                </c:pt>
                <c:pt idx="6">
                  <c:v>1832</c:v>
                </c:pt>
                <c:pt idx="7">
                  <c:v>2877</c:v>
                </c:pt>
              </c:numCache>
            </c:numRef>
          </c:val>
          <c:extLst>
            <c:ext xmlns:c16="http://schemas.microsoft.com/office/drawing/2014/chart" uri="{C3380CC4-5D6E-409C-BE32-E72D297353CC}">
              <c16:uniqueId val="{00000000-900A-C246-85A8-FA9710812548}"/>
            </c:ext>
          </c:extLst>
        </c:ser>
        <c:ser>
          <c:idx val="1"/>
          <c:order val="1"/>
          <c:tx>
            <c:strRef>
              <c:f>Sheet1!$A$3</c:f>
              <c:strCache>
                <c:ptCount val="1"/>
                <c:pt idx="0">
                  <c:v>Germany</c:v>
                </c:pt>
              </c:strCache>
            </c:strRef>
          </c:tx>
          <c:spPr>
            <a:solidFill>
              <a:srgbClr val="66FF33"/>
            </a:solidFill>
            <a:ln w="3175">
              <a:solidFill>
                <a:sysClr val="windowText" lastClr="000000"/>
              </a:solidFill>
            </a:ln>
          </c:spPr>
          <c:invertIfNegative val="0"/>
          <c:cat>
            <c:numRef>
              <c:f>Sheet1!$B$1:$I$1</c:f>
              <c:numCache>
                <c:formatCode>General</c:formatCode>
                <c:ptCount val="8"/>
                <c:pt idx="0">
                  <c:v>2002</c:v>
                </c:pt>
                <c:pt idx="1">
                  <c:v>2006</c:v>
                </c:pt>
                <c:pt idx="2">
                  <c:v>2007</c:v>
                </c:pt>
                <c:pt idx="3">
                  <c:v>2008</c:v>
                </c:pt>
                <c:pt idx="4">
                  <c:v>2009</c:v>
                </c:pt>
                <c:pt idx="5">
                  <c:v>2010</c:v>
                </c:pt>
                <c:pt idx="6">
                  <c:v>2011</c:v>
                </c:pt>
                <c:pt idx="7">
                  <c:v>2012</c:v>
                </c:pt>
              </c:numCache>
            </c:numRef>
          </c:cat>
          <c:val>
            <c:numRef>
              <c:f>Sheet1!$B$3:$I$3</c:f>
              <c:numCache>
                <c:formatCode>_(* #,##0_);_(* \(#,##0\);_(* "-"??_);_(@_)</c:formatCode>
                <c:ptCount val="8"/>
                <c:pt idx="0">
                  <c:v>296</c:v>
                </c:pt>
                <c:pt idx="1">
                  <c:v>2899</c:v>
                </c:pt>
                <c:pt idx="2">
                  <c:v>4170</c:v>
                </c:pt>
                <c:pt idx="3">
                  <c:v>6120</c:v>
                </c:pt>
                <c:pt idx="4">
                  <c:v>10566</c:v>
                </c:pt>
                <c:pt idx="5">
                  <c:v>17554</c:v>
                </c:pt>
                <c:pt idx="6">
                  <c:v>25039</c:v>
                </c:pt>
                <c:pt idx="7">
                  <c:v>32643</c:v>
                </c:pt>
              </c:numCache>
            </c:numRef>
          </c:val>
          <c:extLst>
            <c:ext xmlns:c16="http://schemas.microsoft.com/office/drawing/2014/chart" uri="{C3380CC4-5D6E-409C-BE32-E72D297353CC}">
              <c16:uniqueId val="{00000001-900A-C246-85A8-FA9710812548}"/>
            </c:ext>
          </c:extLst>
        </c:ser>
        <c:dLbls>
          <c:showLegendKey val="0"/>
          <c:showVal val="0"/>
          <c:showCatName val="0"/>
          <c:showSerName val="0"/>
          <c:showPercent val="0"/>
          <c:showBubbleSize val="0"/>
        </c:dLbls>
        <c:gapWidth val="150"/>
        <c:shape val="box"/>
        <c:axId val="-1196073072"/>
        <c:axId val="-1196078800"/>
        <c:axId val="0"/>
      </c:bar3DChart>
      <c:catAx>
        <c:axId val="-1196073072"/>
        <c:scaling>
          <c:orientation val="minMax"/>
        </c:scaling>
        <c:delete val="0"/>
        <c:axPos val="b"/>
        <c:numFmt formatCode="General" sourceLinked="1"/>
        <c:majorTickMark val="out"/>
        <c:minorTickMark val="none"/>
        <c:tickLblPos val="nextTo"/>
        <c:crossAx val="-1196078800"/>
        <c:crosses val="autoZero"/>
        <c:auto val="1"/>
        <c:lblAlgn val="ctr"/>
        <c:lblOffset val="100"/>
        <c:noMultiLvlLbl val="0"/>
      </c:catAx>
      <c:valAx>
        <c:axId val="-1196078800"/>
        <c:scaling>
          <c:orientation val="minMax"/>
        </c:scaling>
        <c:delete val="0"/>
        <c:axPos val="l"/>
        <c:majorGridlines/>
        <c:numFmt formatCode="_(* #,##0_);_(* \(#,##0\);_(* &quot;-&quot;??_);_(@_)" sourceLinked="1"/>
        <c:majorTickMark val="out"/>
        <c:minorTickMark val="none"/>
        <c:tickLblPos val="nextTo"/>
        <c:txPr>
          <a:bodyPr/>
          <a:lstStyle/>
          <a:p>
            <a:pPr>
              <a:defRPr sz="1200"/>
            </a:pPr>
            <a:endParaRPr lang="en-US"/>
          </a:p>
        </c:txPr>
        <c:crossAx val="-1196073072"/>
        <c:crosses val="autoZero"/>
        <c:crossBetween val="between"/>
      </c:valAx>
    </c:plotArea>
    <c:legend>
      <c:legendPos val="r"/>
      <c:layout>
        <c:manualLayout>
          <c:xMode val="edge"/>
          <c:yMode val="edge"/>
          <c:x val="0.8624008005414"/>
          <c:y val="0.44750968538221703"/>
          <c:w val="0.12749024370904399"/>
          <c:h val="0.104980629235569"/>
        </c:manualLayout>
      </c:layout>
      <c:overlay val="0"/>
      <c:txPr>
        <a:bodyPr/>
        <a:lstStyle/>
        <a:p>
          <a:pPr>
            <a:defRPr sz="12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Sheet1!$C$1</c:f>
              <c:strCache>
                <c:ptCount val="1"/>
                <c:pt idx="0">
                  <c:v>Column1</c:v>
                </c:pt>
              </c:strCache>
            </c:strRef>
          </c:tx>
          <c:spPr>
            <a:solidFill>
              <a:schemeClr val="accent2">
                <a:alpha val="85000"/>
              </a:schemeClr>
            </a:solidFill>
            <a:ln>
              <a:noFill/>
            </a:ln>
            <a:effectLst>
              <a:innerShdw dist="12700" dir="16200000">
                <a:schemeClr val="lt1"/>
              </a:innerShdw>
            </a:effectLst>
          </c:spPr>
          <c:cat>
            <c:numRef>
              <c:f>Sheet1!$A$2:$A$12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Sheet1!$C$2:$C$12</c:f>
              <c:numCache>
                <c:formatCode>General</c:formatCode>
                <c:ptCount val="11"/>
              </c:numCache>
            </c:numRef>
          </c:val>
          <c:extLst>
            <c:ext xmlns:c16="http://schemas.microsoft.com/office/drawing/2014/chart" uri="{C3380CC4-5D6E-409C-BE32-E72D297353CC}">
              <c16:uniqueId val="{00000000-451A-1644-8F09-53C29D58B212}"/>
            </c:ext>
          </c:extLst>
        </c:ser>
        <c:dLbls>
          <c:showLegendKey val="0"/>
          <c:showVal val="0"/>
          <c:showCatName val="0"/>
          <c:showSerName val="0"/>
          <c:showPercent val="0"/>
          <c:showBubbleSize val="0"/>
        </c:dLbls>
        <c:axId val="1741167823"/>
        <c:axId val="1741169823"/>
      </c:areaChart>
      <c:catAx>
        <c:axId val="17411678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41169823"/>
        <c:crossesAt val="0"/>
        <c:auto val="1"/>
        <c:lblAlgn val="ctr"/>
        <c:lblOffset val="100"/>
        <c:noMultiLvlLbl val="0"/>
      </c:catAx>
      <c:valAx>
        <c:axId val="1741169823"/>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411678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D9D9D9"/>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0.37512</cdr:x>
      <cdr:y>0.36738</cdr:y>
    </cdr:from>
    <cdr:to>
      <cdr:x>0.93212</cdr:x>
      <cdr:y>0.43359</cdr:y>
    </cdr:to>
    <cdr:sp macro="" textlink="">
      <cdr:nvSpPr>
        <cdr:cNvPr id="10" name="TextBox 7">
          <a:extLst xmlns:a="http://schemas.openxmlformats.org/drawingml/2006/main">
            <a:ext uri="{FF2B5EF4-FFF2-40B4-BE49-F238E27FC236}">
              <a16:creationId xmlns:a16="http://schemas.microsoft.com/office/drawing/2014/main" id="{94518FD3-300F-1B4E-BEF9-E4C170C13428}"/>
            </a:ext>
          </a:extLst>
        </cdr:cNvPr>
        <cdr:cNvSpPr txBox="1"/>
      </cdr:nvSpPr>
      <cdr:spPr>
        <a:xfrm xmlns:a="http://schemas.openxmlformats.org/drawingml/2006/main">
          <a:off x="2349364" y="1537024"/>
          <a:ext cx="34884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b="1" dirty="0">
              <a:solidFill>
                <a:schemeClr val="bg1"/>
              </a:solidFill>
              <a:latin typeface="Arial" panose="020B0604020202020204" pitchFamily="34" charset="0"/>
              <a:cs typeface="Arial" panose="020B0604020202020204" pitchFamily="34" charset="0"/>
            </a:rPr>
            <a:t>Tier 1 = Critical load, ~10% of total load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A2DCA12-3F67-4373-A2F7-E430768D40FB}" type="datetimeFigureOut">
              <a:rPr lang="en-US"/>
              <a:pPr>
                <a:defRPr/>
              </a:pPr>
              <a:t>6/4/20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D10E587F-7E10-4AEF-998C-1F58273AD466}" type="slidenum">
              <a:rPr lang="en-US"/>
              <a:pPr>
                <a:defRPr/>
              </a:pPr>
              <a:t>‹#›</a:t>
            </a:fld>
            <a:endParaRPr lang="en-US"/>
          </a:p>
        </p:txBody>
      </p:sp>
    </p:spTree>
    <p:extLst>
      <p:ext uri="{BB962C8B-B14F-4D97-AF65-F5344CB8AC3E}">
        <p14:creationId xmlns:p14="http://schemas.microsoft.com/office/powerpoint/2010/main" val="2657042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BB3DB0E5-8A0D-4A04-9E24-3DA14F5E4479}" type="datetimeFigureOut">
              <a:rPr lang="en-US"/>
              <a:pPr>
                <a:defRPr/>
              </a:pPr>
              <a:t>6/4/20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91C331C7-D4C8-4D6A-8863-699C7F0C6D2B}" type="slidenum">
              <a:rPr lang="en-US"/>
              <a:pPr>
                <a:defRPr/>
              </a:pPr>
              <a:t>‹#›</a:t>
            </a:fld>
            <a:endParaRPr lang="en-US"/>
          </a:p>
        </p:txBody>
      </p:sp>
    </p:spTree>
    <p:extLst>
      <p:ext uri="{BB962C8B-B14F-4D97-AF65-F5344CB8AC3E}">
        <p14:creationId xmlns:p14="http://schemas.microsoft.com/office/powerpoint/2010/main" val="74826257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1</a:t>
            </a:fld>
            <a:endParaRPr lang="en-US" altLang="en-US"/>
          </a:p>
        </p:txBody>
      </p:sp>
    </p:spTree>
    <p:extLst>
      <p:ext uri="{BB962C8B-B14F-4D97-AF65-F5344CB8AC3E}">
        <p14:creationId xmlns:p14="http://schemas.microsoft.com/office/powerpoint/2010/main" val="862560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notes"/>
          <p:cNvSpPr txBox="1">
            <a:spLocks noGrp="1"/>
          </p:cNvSpPr>
          <p:nvPr>
            <p:ph type="body" idx="1"/>
          </p:nvPr>
        </p:nvSpPr>
        <p:spPr>
          <a:xfrm>
            <a:off x="707708" y="4447461"/>
            <a:ext cx="5661660" cy="4213384"/>
          </a:xfrm>
          <a:prstGeom prst="rect">
            <a:avLst/>
          </a:prstGeom>
        </p:spPr>
        <p:txBody>
          <a:bodyPr spcFirstLastPara="1" wrap="square" lIns="93925" tIns="46950" rIns="93925" bIns="46950" anchor="t" anchorCtr="0">
            <a:noAutofit/>
          </a:bodyPr>
          <a:lstStyle/>
          <a:p>
            <a:pPr marL="0" lvl="0" indent="0" algn="l" rtl="0">
              <a:spcBef>
                <a:spcPts val="0"/>
              </a:spcBef>
              <a:spcAft>
                <a:spcPts val="0"/>
              </a:spcAft>
              <a:buNone/>
            </a:pPr>
            <a:endParaRPr/>
          </a:p>
        </p:txBody>
      </p:sp>
      <p:sp>
        <p:nvSpPr>
          <p:cNvPr id="189" name="Google Shape;189;p6: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3844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BB393-29C9-4448-96C4-0DA85A6FFB62}" type="slidenum">
              <a:rPr lang="en-US" smtClean="0"/>
              <a:pPr/>
              <a:t>24</a:t>
            </a:fld>
            <a:endParaRPr lang="en-US"/>
          </a:p>
        </p:txBody>
      </p:sp>
    </p:spTree>
    <p:extLst>
      <p:ext uri="{BB962C8B-B14F-4D97-AF65-F5344CB8AC3E}">
        <p14:creationId xmlns:p14="http://schemas.microsoft.com/office/powerpoint/2010/main" val="2366902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1257300" y="720725"/>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25</a:t>
            </a:fld>
            <a:endParaRPr lang="en-US" altLang="en-US"/>
          </a:p>
        </p:txBody>
      </p:sp>
    </p:spTree>
    <p:extLst>
      <p:ext uri="{BB962C8B-B14F-4D97-AF65-F5344CB8AC3E}">
        <p14:creationId xmlns:p14="http://schemas.microsoft.com/office/powerpoint/2010/main" val="2992441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BB393-29C9-4448-96C4-0DA85A6FFB62}" type="slidenum">
              <a:rPr lang="en-US" smtClean="0"/>
              <a:pPr/>
              <a:t>26</a:t>
            </a:fld>
            <a:endParaRPr lang="en-US"/>
          </a:p>
        </p:txBody>
      </p:sp>
    </p:spTree>
    <p:extLst>
      <p:ext uri="{BB962C8B-B14F-4D97-AF65-F5344CB8AC3E}">
        <p14:creationId xmlns:p14="http://schemas.microsoft.com/office/powerpoint/2010/main" val="14348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5" y="8685213"/>
            <a:ext cx="2971800" cy="457200"/>
          </a:xfrm>
          <a:prstGeom prst="rect">
            <a:avLst/>
          </a:prstGeom>
          <a:noFill/>
          <a:ln w="9525">
            <a:noFill/>
            <a:miter lim="800000"/>
            <a:headEnd/>
            <a:tailEnd/>
          </a:ln>
        </p:spPr>
        <p:txBody>
          <a:bodyPr lIns="91416" tIns="45708" rIns="91416" bIns="45708" anchor="b"/>
          <a:lstStyle/>
          <a:p>
            <a:pPr algn="r"/>
            <a:fld id="{7EA841E0-2D0D-4211-ACAE-C96B997E0FCF}" type="slidenum">
              <a:rPr lang="en-US" sz="1200">
                <a:latin typeface="Calibri" pitchFamily="34" charset="0"/>
              </a:rPr>
              <a:pPr algn="r"/>
              <a:t>2</a:t>
            </a:fld>
            <a:endParaRPr lang="en-US" sz="1200" dirty="0">
              <a:latin typeface="Calibri" pitchFamily="34" charset="0"/>
            </a:endParaRPr>
          </a:p>
        </p:txBody>
      </p:sp>
    </p:spTree>
    <p:extLst>
      <p:ext uri="{BB962C8B-B14F-4D97-AF65-F5344CB8AC3E}">
        <p14:creationId xmlns:p14="http://schemas.microsoft.com/office/powerpoint/2010/main" val="2370985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3</a:t>
            </a:fld>
            <a:endParaRPr lang="en-US"/>
          </a:p>
        </p:txBody>
      </p:sp>
    </p:spTree>
    <p:extLst>
      <p:ext uri="{BB962C8B-B14F-4D97-AF65-F5344CB8AC3E}">
        <p14:creationId xmlns:p14="http://schemas.microsoft.com/office/powerpoint/2010/main" val="2468961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443698">
              <a:defRPr/>
            </a:pPr>
            <a:endParaRPr lang="en-US" dirty="0"/>
          </a:p>
        </p:txBody>
      </p:sp>
      <p:sp>
        <p:nvSpPr>
          <p:cNvPr id="4" name="Slide Number Placeholder 3"/>
          <p:cNvSpPr>
            <a:spLocks noGrp="1"/>
          </p:cNvSpPr>
          <p:nvPr>
            <p:ph type="sldNum" sz="quarter" idx="10"/>
          </p:nvPr>
        </p:nvSpPr>
        <p:spPr/>
        <p:txBody>
          <a:bodyPr/>
          <a:lstStyle/>
          <a:p>
            <a:pPr>
              <a:defRPr/>
            </a:pPr>
            <a:fld id="{CE76BBF2-AD88-45DB-8FC2-CE44FA0B6AFC}" type="slidenum">
              <a:rPr lang="en-US" smtClean="0"/>
              <a:pPr>
                <a:defRPr/>
              </a:pPr>
              <a:t>4</a:t>
            </a:fld>
            <a:endParaRPr lang="en-US" dirty="0"/>
          </a:p>
        </p:txBody>
      </p:sp>
    </p:spTree>
    <p:extLst>
      <p:ext uri="{BB962C8B-B14F-4D97-AF65-F5344CB8AC3E}">
        <p14:creationId xmlns:p14="http://schemas.microsoft.com/office/powerpoint/2010/main" val="648794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defTabSz="914946"/>
            <a:endParaRPr lang="en-US" dirty="0"/>
          </a:p>
        </p:txBody>
      </p:sp>
      <p:sp>
        <p:nvSpPr>
          <p:cNvPr id="134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F6609E-1661-46A6-9E6E-0940142E2DED}" type="slidenum">
              <a:rPr lang="en-US"/>
              <a:pPr fontAlgn="base">
                <a:spcBef>
                  <a:spcPct val="0"/>
                </a:spcBef>
                <a:spcAft>
                  <a:spcPct val="0"/>
                </a:spcAft>
              </a:pPr>
              <a:t>5</a:t>
            </a:fld>
            <a:endParaRPr lang="en-US" dirty="0"/>
          </a:p>
        </p:txBody>
      </p:sp>
    </p:spTree>
    <p:extLst>
      <p:ext uri="{BB962C8B-B14F-4D97-AF65-F5344CB8AC3E}">
        <p14:creationId xmlns:p14="http://schemas.microsoft.com/office/powerpoint/2010/main" val="1371250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15</a:t>
            </a:fld>
            <a:endParaRPr lang="en-US"/>
          </a:p>
        </p:txBody>
      </p:sp>
    </p:spTree>
    <p:extLst>
      <p:ext uri="{BB962C8B-B14F-4D97-AF65-F5344CB8AC3E}">
        <p14:creationId xmlns:p14="http://schemas.microsoft.com/office/powerpoint/2010/main" val="3433876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16</a:t>
            </a:fld>
            <a:endParaRPr lang="en-US"/>
          </a:p>
        </p:txBody>
      </p:sp>
    </p:spTree>
    <p:extLst>
      <p:ext uri="{BB962C8B-B14F-4D97-AF65-F5344CB8AC3E}">
        <p14:creationId xmlns:p14="http://schemas.microsoft.com/office/powerpoint/2010/main" val="3978769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lvl="1" defTabSz="443698"/>
            <a:endParaRPr lang="en-US" sz="2000" dirty="0">
              <a:solidFill>
                <a:schemeClr val="tx1"/>
              </a:solidFill>
            </a:endParaRPr>
          </a:p>
        </p:txBody>
      </p:sp>
      <p:sp>
        <p:nvSpPr>
          <p:cNvPr id="35844" name="Slide Number Placeholder 3"/>
          <p:cNvSpPr txBox="1">
            <a:spLocks noGrp="1"/>
          </p:cNvSpPr>
          <p:nvPr/>
        </p:nvSpPr>
        <p:spPr bwMode="auto">
          <a:xfrm>
            <a:off x="3884615" y="8685213"/>
            <a:ext cx="2971800" cy="457200"/>
          </a:xfrm>
          <a:prstGeom prst="rect">
            <a:avLst/>
          </a:prstGeom>
          <a:noFill/>
          <a:ln w="9525">
            <a:noFill/>
            <a:miter lim="800000"/>
            <a:headEnd/>
            <a:tailEnd/>
          </a:ln>
        </p:spPr>
        <p:txBody>
          <a:bodyPr lIns="91416" tIns="45708" rIns="91416" bIns="45708" anchor="b"/>
          <a:lstStyle/>
          <a:p>
            <a:pPr algn="r"/>
            <a:fld id="{7EA841E0-2D0D-4211-ACAE-C96B997E0FCF}" type="slidenum">
              <a:rPr lang="en-US" sz="1200">
                <a:latin typeface="Calibri" pitchFamily="34" charset="0"/>
              </a:rPr>
              <a:pPr algn="r"/>
              <a:t>17</a:t>
            </a:fld>
            <a:endParaRPr lang="en-US" sz="1200" dirty="0">
              <a:latin typeface="Calibri" pitchFamily="34" charset="0"/>
            </a:endParaRPr>
          </a:p>
        </p:txBody>
      </p:sp>
    </p:spTree>
    <p:extLst>
      <p:ext uri="{BB962C8B-B14F-4D97-AF65-F5344CB8AC3E}">
        <p14:creationId xmlns:p14="http://schemas.microsoft.com/office/powerpoint/2010/main" val="3701902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5" y="8685213"/>
            <a:ext cx="2971800" cy="457200"/>
          </a:xfrm>
          <a:prstGeom prst="rect">
            <a:avLst/>
          </a:prstGeom>
          <a:noFill/>
          <a:ln w="9525">
            <a:noFill/>
            <a:miter lim="800000"/>
            <a:headEnd/>
            <a:tailEnd/>
          </a:ln>
        </p:spPr>
        <p:txBody>
          <a:bodyPr lIns="91416" tIns="45708" rIns="91416" bIns="45708" anchor="b"/>
          <a:lstStyle/>
          <a:p>
            <a:pPr algn="r"/>
            <a:fld id="{7EA841E0-2D0D-4211-ACAE-C96B997E0FCF}" type="slidenum">
              <a:rPr lang="en-US" sz="1200">
                <a:latin typeface="Calibri" pitchFamily="34" charset="0"/>
              </a:rPr>
              <a:pPr algn="r"/>
              <a:t>18</a:t>
            </a:fld>
            <a:endParaRPr lang="en-US" sz="1200" dirty="0">
              <a:latin typeface="Calibri" pitchFamily="34" charset="0"/>
            </a:endParaRPr>
          </a:p>
        </p:txBody>
      </p:sp>
    </p:spTree>
    <p:extLst>
      <p:ext uri="{BB962C8B-B14F-4D97-AF65-F5344CB8AC3E}">
        <p14:creationId xmlns:p14="http://schemas.microsoft.com/office/powerpoint/2010/main" val="1981141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 name="Rectangle 7"/>
          <p:cNvSpPr>
            <a:spLocks noChangeArrowheads="1"/>
          </p:cNvSpPr>
          <p:nvPr/>
        </p:nvSpPr>
        <p:spPr bwMode="auto">
          <a:xfrm>
            <a:off x="0" y="3124200"/>
            <a:ext cx="9144000" cy="3352800"/>
          </a:xfrm>
          <a:prstGeom prst="rect">
            <a:avLst/>
          </a:prstGeom>
          <a:solidFill>
            <a:srgbClr val="249CFF"/>
          </a:solidFill>
          <a:ln w="9525">
            <a:noFill/>
            <a:miter lim="800000"/>
            <a:headEnd/>
            <a:tailEnd/>
          </a:ln>
          <a:effectLst/>
        </p:spPr>
        <p:txBody>
          <a:bodyPr wrap="none" anchor="ctr"/>
          <a:lstStyle/>
          <a:p>
            <a:pPr defTabSz="914400">
              <a:defRPr/>
            </a:pPr>
            <a:endParaRPr lang="en-US">
              <a:solidFill>
                <a:srgbClr val="000000"/>
              </a:solidFill>
              <a:latin typeface="Arial" pitchFamily="34" charset="0"/>
              <a:cs typeface="Arial" pitchFamily="34" charset="0"/>
            </a:endParaRPr>
          </a:p>
        </p:txBody>
      </p:sp>
      <p:sp>
        <p:nvSpPr>
          <p:cNvPr id="4" name="Rectangle 3"/>
          <p:cNvSpPr/>
          <p:nvPr/>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CA">
              <a:solidFill>
                <a:srgbClr val="FFFFFF"/>
              </a:solidFill>
            </a:endParaRPr>
          </a:p>
        </p:txBody>
      </p:sp>
      <p:sp>
        <p:nvSpPr>
          <p:cNvPr id="5" name="TextBox 4"/>
          <p:cNvSpPr txBox="1"/>
          <p:nvPr/>
        </p:nvSpPr>
        <p:spPr>
          <a:xfrm>
            <a:off x="0" y="6488113"/>
            <a:ext cx="5562600" cy="366712"/>
          </a:xfrm>
          <a:prstGeom prst="rect">
            <a:avLst/>
          </a:prstGeom>
          <a:noFill/>
        </p:spPr>
        <p:txBody>
          <a:bodyPr>
            <a:spAutoFit/>
          </a:bodyPr>
          <a:lstStyle/>
          <a:p>
            <a:pPr defTabSz="914400">
              <a:defRPr/>
            </a:pPr>
            <a:r>
              <a:rPr lang="en-CA" dirty="0">
                <a:solidFill>
                  <a:srgbClr val="595959"/>
                </a:solidFill>
                <a:latin typeface="Arial" pitchFamily="34" charset="0"/>
                <a:cs typeface="Arial" pitchFamily="34" charset="0"/>
              </a:rPr>
              <a:t>Making Clean Local Energy Accessible Now</a:t>
            </a:r>
          </a:p>
        </p:txBody>
      </p:sp>
      <p:sp>
        <p:nvSpPr>
          <p:cNvPr id="61443" name="Rectangle 3"/>
          <p:cNvSpPr>
            <a:spLocks noGrp="1" noChangeArrowheads="1"/>
          </p:cNvSpPr>
          <p:nvPr>
            <p:ph type="subTitle" idx="1"/>
          </p:nvPr>
        </p:nvSpPr>
        <p:spPr>
          <a:xfrm>
            <a:off x="990600" y="5300663"/>
            <a:ext cx="7161213" cy="841375"/>
          </a:xfrm>
        </p:spPr>
        <p:txBody>
          <a:bodyPr/>
          <a:lstStyle>
            <a:lvl1pPr marL="0" indent="0" algn="ctr">
              <a:buFontTx/>
              <a:buNone/>
              <a:defRPr sz="2400">
                <a:solidFill>
                  <a:schemeClr val="tx2">
                    <a:lumMod val="65000"/>
                    <a:lumOff val="35000"/>
                  </a:schemeClr>
                </a:solidFill>
              </a:defRPr>
            </a:lvl1pPr>
          </a:lstStyle>
          <a:p>
            <a:r>
              <a:rPr lang="en-US"/>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9_Title, Text and Chart">
    <p:spTree>
      <p:nvGrpSpPr>
        <p:cNvPr id="1" name=""/>
        <p:cNvGrpSpPr/>
        <p:nvPr/>
      </p:nvGrpSpPr>
      <p:grpSpPr>
        <a:xfrm>
          <a:off x="0" y="0"/>
          <a:ext cx="0" cy="0"/>
          <a:chOff x="0" y="0"/>
          <a:chExt cx="0" cy="0"/>
        </a:xfrm>
      </p:grpSpPr>
      <p:sp>
        <p:nvSpPr>
          <p:cNvPr id="4" name="Rectangle 4"/>
          <p:cNvSpPr/>
          <p:nvPr userDrawn="1"/>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6" name="Rectangle 6"/>
          <p:cNvSpPr>
            <a:spLocks noChangeArrowheads="1"/>
          </p:cNvSpPr>
          <p:nvPr userDrawn="1"/>
        </p:nvSpPr>
        <p:spPr bwMode="auto">
          <a:xfrm>
            <a:off x="0" y="0"/>
            <a:ext cx="7391400" cy="762000"/>
          </a:xfrm>
          <a:prstGeom prst="rect">
            <a:avLst/>
          </a:prstGeom>
          <a:solidFill>
            <a:srgbClr val="249CFF"/>
          </a:solidFill>
          <a:ln w="25400" algn="ctr">
            <a:noFill/>
            <a:miter lim="800000"/>
            <a:headEnd/>
            <a:tailEnd/>
          </a:ln>
        </p:spPr>
        <p:txBody>
          <a:bodyPr anchor="ctr"/>
          <a:lstStyle/>
          <a:p>
            <a:pPr algn="ctr" fontAlgn="auto">
              <a:spcBef>
                <a:spcPts val="0"/>
              </a:spcBef>
              <a:spcAft>
                <a:spcPts val="0"/>
              </a:spcAft>
              <a:defRPr/>
            </a:pPr>
            <a:r>
              <a:rPr lang="en-CA" dirty="0">
                <a:solidFill>
                  <a:schemeClr val="lt1"/>
                </a:solidFill>
                <a:latin typeface="+mn-lt"/>
                <a:ea typeface="+mn-ea"/>
                <a:cs typeface="+mn-cs"/>
              </a:rPr>
              <a:t> </a:t>
            </a:r>
          </a:p>
        </p:txBody>
      </p:sp>
      <p:sp>
        <p:nvSpPr>
          <p:cNvPr id="7" name="Slide Number Placeholder 3"/>
          <p:cNvSpPr txBox="1">
            <a:spLocks/>
          </p:cNvSpPr>
          <p:nvPr userDrawn="1"/>
        </p:nvSpPr>
        <p:spPr bwMode="auto">
          <a:xfrm>
            <a:off x="8534400" y="6492875"/>
            <a:ext cx="457200" cy="365125"/>
          </a:xfrm>
          <a:prstGeom prst="rect">
            <a:avLst/>
          </a:prstGeom>
          <a:noFill/>
          <a:ln w="9525">
            <a:noFill/>
            <a:miter lim="800000"/>
            <a:headEnd/>
            <a:tailEnd/>
          </a:ln>
        </p:spPr>
        <p:txBody>
          <a:bodyPr/>
          <a:lstStyle/>
          <a:p>
            <a:pPr algn="r" fontAlgn="auto">
              <a:spcBef>
                <a:spcPts val="0"/>
              </a:spcBef>
              <a:spcAft>
                <a:spcPts val="0"/>
              </a:spcAft>
              <a:defRPr/>
            </a:pPr>
            <a:fld id="{5691FF1C-8EAB-45A1-8D21-9B31E83BA670}" type="slidenum">
              <a:rPr lang="en-US" sz="1200">
                <a:latin typeface="+mn-lt"/>
                <a:ea typeface="+mn-ea"/>
                <a:cs typeface="Arial" pitchFamily="34" charset="0"/>
              </a:rPr>
              <a:pPr algn="r" fontAlgn="auto">
                <a:spcBef>
                  <a:spcPts val="0"/>
                </a:spcBef>
                <a:spcAft>
                  <a:spcPts val="0"/>
                </a:spcAft>
                <a:defRPr/>
              </a:pPr>
              <a:t>‹#›</a:t>
            </a:fld>
            <a:endParaRPr lang="en-US" sz="1200">
              <a:solidFill>
                <a:srgbClr val="013D21"/>
              </a:solidFill>
              <a:latin typeface="Informatic"/>
              <a:ea typeface="+mn-ea"/>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a:t>Click to edit Master title style</a:t>
            </a:r>
          </a:p>
        </p:txBody>
      </p:sp>
      <p:sp>
        <p:nvSpPr>
          <p:cNvPr id="14" name="Content Placeholder 2"/>
          <p:cNvSpPr>
            <a:spLocks noGrp="1"/>
          </p:cNvSpPr>
          <p:nvPr>
            <p:ph idx="1"/>
          </p:nvPr>
        </p:nvSpPr>
        <p:spPr>
          <a:xfrm>
            <a:off x="457200" y="1295400"/>
            <a:ext cx="8229600" cy="4525963"/>
          </a:xfrm>
        </p:spPr>
        <p:txBody>
          <a:bodyPr/>
          <a:lstStyle>
            <a:lvl1pPr>
              <a:buFontTx/>
              <a:buBlip>
                <a:blip r:embed="rId2"/>
              </a:buBlip>
              <a:defRPr>
                <a:solidFill>
                  <a:schemeClr val="tx2">
                    <a:lumMod val="65000"/>
                    <a:lumOff val="35000"/>
                  </a:schemeClr>
                </a:solidFill>
                <a:latin typeface="Arial"/>
                <a:cs typeface="Arial"/>
              </a:defRPr>
            </a:lvl1pPr>
            <a:lvl2pPr>
              <a:buFontTx/>
              <a:buBlip>
                <a:blip r:embed="rId2"/>
              </a:buBlip>
              <a:defRPr>
                <a:solidFill>
                  <a:schemeClr val="tx2">
                    <a:lumMod val="65000"/>
                    <a:lumOff val="35000"/>
                  </a:schemeClr>
                </a:solidFill>
                <a:latin typeface="Arial"/>
                <a:cs typeface="Arial"/>
              </a:defRPr>
            </a:lvl2pPr>
            <a:lvl3pPr>
              <a:buFontTx/>
              <a:buBlip>
                <a:blip r:embed="rId2"/>
              </a:buBlip>
              <a:defRPr>
                <a:solidFill>
                  <a:schemeClr val="tx2">
                    <a:lumMod val="65000"/>
                    <a:lumOff val="35000"/>
                  </a:schemeClr>
                </a:solidFill>
                <a:latin typeface="Arial"/>
                <a:cs typeface="Arial"/>
              </a:defRPr>
            </a:lvl3pPr>
            <a:lvl4pPr>
              <a:buFontTx/>
              <a:buBlip>
                <a:blip r:embed="rId2"/>
              </a:buBlip>
              <a:defRPr>
                <a:solidFill>
                  <a:schemeClr val="tx2">
                    <a:lumMod val="65000"/>
                    <a:lumOff val="35000"/>
                  </a:schemeClr>
                </a:solidFill>
                <a:latin typeface="Arial"/>
                <a:cs typeface="Arial"/>
              </a:defRPr>
            </a:lvl4pPr>
            <a:lvl5pPr>
              <a:buFontTx/>
              <a:buBlip>
                <a:blip r:embed="rId2"/>
              </a:buBlip>
              <a:defRPr>
                <a:solidFill>
                  <a:schemeClr val="tx2">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5"/>
          <p:cNvSpPr txBox="1"/>
          <p:nvPr userDrawn="1"/>
        </p:nvSpPr>
        <p:spPr>
          <a:xfrm>
            <a:off x="0" y="6488113"/>
            <a:ext cx="8331200" cy="338554"/>
          </a:xfrm>
          <a:prstGeom prst="rect">
            <a:avLst/>
          </a:prstGeom>
          <a:noFill/>
        </p:spPr>
        <p:txBody>
          <a:bodyPr wrap="square">
            <a:spAutoFit/>
          </a:bodyPr>
          <a:lstStyle/>
          <a:p>
            <a:pPr fontAlgn="auto">
              <a:spcBef>
                <a:spcPts val="0"/>
              </a:spcBef>
              <a:spcAft>
                <a:spcPts val="0"/>
              </a:spcAft>
              <a:defRPr/>
            </a:pPr>
            <a:r>
              <a:rPr lang="en-CA" sz="1600" kern="1200" dirty="0">
                <a:solidFill>
                  <a:srgbClr val="595959"/>
                </a:solidFill>
                <a:latin typeface="Arial" charset="0"/>
                <a:ea typeface="ＭＳ Ｐゴシック"/>
                <a:cs typeface="Arial" pitchFamily="34" charset="0"/>
              </a:rPr>
              <a:t>Making Clean Local Energy Accessible Now						</a:t>
            </a:r>
          </a:p>
        </p:txBody>
      </p:sp>
      <p:pic>
        <p:nvPicPr>
          <p:cNvPr id="9" name="Picture 8" descr="Clean Coalition Logo_no tagline_updated_slideshowedit_zf2 yellow_final2.pd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31219" y="46181"/>
            <a:ext cx="1612783" cy="6766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2_Title, Text and Chart">
    <p:spTree>
      <p:nvGrpSpPr>
        <p:cNvPr id="1" name=""/>
        <p:cNvGrpSpPr/>
        <p:nvPr/>
      </p:nvGrpSpPr>
      <p:grpSpPr>
        <a:xfrm>
          <a:off x="0" y="0"/>
          <a:ext cx="0" cy="0"/>
          <a:chOff x="0" y="0"/>
          <a:chExt cx="0" cy="0"/>
        </a:xfrm>
      </p:grpSpPr>
      <p:sp>
        <p:nvSpPr>
          <p:cNvPr id="4" name="Rectangle 4"/>
          <p:cNvSpPr/>
          <p:nvPr userDrawn="1"/>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5" name="TextBox 5"/>
          <p:cNvSpPr txBox="1"/>
          <p:nvPr userDrawn="1"/>
        </p:nvSpPr>
        <p:spPr>
          <a:xfrm>
            <a:off x="0" y="6488113"/>
            <a:ext cx="8229600" cy="336550"/>
          </a:xfrm>
          <a:prstGeom prst="rect">
            <a:avLst/>
          </a:prstGeom>
          <a:noFill/>
        </p:spPr>
        <p:txBody>
          <a:bodyPr wrap="square">
            <a:spAutoFit/>
          </a:bodyPr>
          <a:lstStyle/>
          <a:p>
            <a:pPr fontAlgn="auto">
              <a:spcBef>
                <a:spcPts val="0"/>
              </a:spcBef>
              <a:spcAft>
                <a:spcPts val="0"/>
              </a:spcAft>
              <a:defRPr/>
            </a:pPr>
            <a:r>
              <a:rPr lang="en-CA" sz="1600" dirty="0">
                <a:solidFill>
                  <a:srgbClr val="595959"/>
                </a:solidFill>
                <a:latin typeface="+mn-lt"/>
                <a:ea typeface="+mn-ea"/>
                <a:cs typeface="Arial" pitchFamily="34" charset="0"/>
              </a:rPr>
              <a:t>Making Clean Local Energy Accessible Now						</a:t>
            </a:r>
            <a:endParaRPr lang="en-CA" dirty="0">
              <a:solidFill>
                <a:srgbClr val="595959"/>
              </a:solidFill>
              <a:latin typeface="+mn-lt"/>
              <a:ea typeface="+mn-ea"/>
              <a:cs typeface="Arial" pitchFamily="34" charset="0"/>
            </a:endParaRPr>
          </a:p>
        </p:txBody>
      </p:sp>
      <p:sp>
        <p:nvSpPr>
          <p:cNvPr id="6" name="Rectangle 6"/>
          <p:cNvSpPr>
            <a:spLocks noChangeArrowheads="1"/>
          </p:cNvSpPr>
          <p:nvPr userDrawn="1"/>
        </p:nvSpPr>
        <p:spPr bwMode="auto">
          <a:xfrm>
            <a:off x="0" y="0"/>
            <a:ext cx="7391400" cy="762000"/>
          </a:xfrm>
          <a:prstGeom prst="rect">
            <a:avLst/>
          </a:prstGeom>
          <a:solidFill>
            <a:srgbClr val="249CFF"/>
          </a:solidFill>
          <a:ln w="25400" algn="ctr">
            <a:noFill/>
            <a:miter lim="800000"/>
            <a:headEnd/>
            <a:tailEnd/>
          </a:ln>
        </p:spPr>
        <p:txBody>
          <a:bodyPr anchor="ctr"/>
          <a:lstStyle/>
          <a:p>
            <a:pPr algn="ctr" fontAlgn="auto">
              <a:spcBef>
                <a:spcPts val="0"/>
              </a:spcBef>
              <a:spcAft>
                <a:spcPts val="0"/>
              </a:spcAft>
              <a:defRPr/>
            </a:pPr>
            <a:r>
              <a:rPr lang="en-CA" dirty="0">
                <a:solidFill>
                  <a:schemeClr val="lt1"/>
                </a:solidFill>
                <a:latin typeface="+mn-lt"/>
                <a:ea typeface="+mn-ea"/>
                <a:cs typeface="+mn-cs"/>
              </a:rPr>
              <a:t> </a:t>
            </a:r>
          </a:p>
        </p:txBody>
      </p:sp>
      <p:sp>
        <p:nvSpPr>
          <p:cNvPr id="7" name="Slide Number Placeholder 3"/>
          <p:cNvSpPr txBox="1">
            <a:spLocks/>
          </p:cNvSpPr>
          <p:nvPr userDrawn="1"/>
        </p:nvSpPr>
        <p:spPr bwMode="auto">
          <a:xfrm>
            <a:off x="8534400" y="6492875"/>
            <a:ext cx="457200" cy="365125"/>
          </a:xfrm>
          <a:prstGeom prst="rect">
            <a:avLst/>
          </a:prstGeom>
          <a:noFill/>
          <a:ln w="9525">
            <a:noFill/>
            <a:miter lim="800000"/>
            <a:headEnd/>
            <a:tailEnd/>
          </a:ln>
        </p:spPr>
        <p:txBody>
          <a:bodyPr/>
          <a:lstStyle/>
          <a:p>
            <a:pPr algn="r" fontAlgn="auto">
              <a:spcBef>
                <a:spcPts val="0"/>
              </a:spcBef>
              <a:spcAft>
                <a:spcPts val="0"/>
              </a:spcAft>
              <a:defRPr/>
            </a:pPr>
            <a:fld id="{5691FF1C-8EAB-45A1-8D21-9B31E83BA670}" type="slidenum">
              <a:rPr lang="en-US" sz="1200">
                <a:latin typeface="+mn-lt"/>
                <a:ea typeface="+mn-ea"/>
                <a:cs typeface="Arial" pitchFamily="34" charset="0"/>
              </a:rPr>
              <a:pPr algn="r" fontAlgn="auto">
                <a:spcBef>
                  <a:spcPts val="0"/>
                </a:spcBef>
                <a:spcAft>
                  <a:spcPts val="0"/>
                </a:spcAft>
                <a:defRPr/>
              </a:pPr>
              <a:t>‹#›</a:t>
            </a:fld>
            <a:endParaRPr lang="en-US" sz="1200">
              <a:solidFill>
                <a:srgbClr val="013D21"/>
              </a:solidFill>
              <a:latin typeface="Informatic"/>
              <a:ea typeface="+mn-ea"/>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a:t>Click to edit Master title style</a:t>
            </a:r>
          </a:p>
        </p:txBody>
      </p:sp>
      <p:sp>
        <p:nvSpPr>
          <p:cNvPr id="14" name="Content Placeholder 2"/>
          <p:cNvSpPr>
            <a:spLocks noGrp="1"/>
          </p:cNvSpPr>
          <p:nvPr>
            <p:ph idx="1"/>
          </p:nvPr>
        </p:nvSpPr>
        <p:spPr>
          <a:xfrm>
            <a:off x="457200" y="1295400"/>
            <a:ext cx="8229600" cy="4525963"/>
          </a:xfrm>
        </p:spPr>
        <p:txBody>
          <a:bodyPr/>
          <a:lstStyle>
            <a:lvl1pPr>
              <a:buFontTx/>
              <a:buBlip>
                <a:blip r:embed="rId2"/>
              </a:buBlip>
              <a:defRPr>
                <a:solidFill>
                  <a:schemeClr val="tx2">
                    <a:lumMod val="65000"/>
                    <a:lumOff val="35000"/>
                  </a:schemeClr>
                </a:solidFill>
                <a:latin typeface="Arial"/>
                <a:cs typeface="Arial"/>
              </a:defRPr>
            </a:lvl1pPr>
            <a:lvl2pPr>
              <a:buFontTx/>
              <a:buBlip>
                <a:blip r:embed="rId2"/>
              </a:buBlip>
              <a:defRPr>
                <a:solidFill>
                  <a:schemeClr val="tx2">
                    <a:lumMod val="65000"/>
                    <a:lumOff val="35000"/>
                  </a:schemeClr>
                </a:solidFill>
                <a:latin typeface="Arial"/>
                <a:cs typeface="Arial"/>
              </a:defRPr>
            </a:lvl2pPr>
            <a:lvl3pPr>
              <a:buFontTx/>
              <a:buBlip>
                <a:blip r:embed="rId2"/>
              </a:buBlip>
              <a:defRPr>
                <a:solidFill>
                  <a:schemeClr val="tx2">
                    <a:lumMod val="65000"/>
                    <a:lumOff val="35000"/>
                  </a:schemeClr>
                </a:solidFill>
                <a:latin typeface="Arial"/>
                <a:cs typeface="Arial"/>
              </a:defRPr>
            </a:lvl3pPr>
            <a:lvl4pPr>
              <a:buFontTx/>
              <a:buBlip>
                <a:blip r:embed="rId2"/>
              </a:buBlip>
              <a:defRPr>
                <a:solidFill>
                  <a:schemeClr val="tx2">
                    <a:lumMod val="65000"/>
                    <a:lumOff val="35000"/>
                  </a:schemeClr>
                </a:solidFill>
                <a:latin typeface="Arial"/>
                <a:cs typeface="Arial"/>
              </a:defRPr>
            </a:lvl4pPr>
            <a:lvl5pPr>
              <a:buFontTx/>
              <a:buBlip>
                <a:blip r:embed="rId2"/>
              </a:buBlip>
              <a:defRPr>
                <a:solidFill>
                  <a:schemeClr val="tx2">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5789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0_Title, Text and Chart">
    <p:spTree>
      <p:nvGrpSpPr>
        <p:cNvPr id="1" name=""/>
        <p:cNvGrpSpPr/>
        <p:nvPr/>
      </p:nvGrpSpPr>
      <p:grpSpPr>
        <a:xfrm>
          <a:off x="0" y="0"/>
          <a:ext cx="0" cy="0"/>
          <a:chOff x="0" y="0"/>
          <a:chExt cx="0" cy="0"/>
        </a:xfrm>
      </p:grpSpPr>
      <p:sp>
        <p:nvSpPr>
          <p:cNvPr id="4" name="Rectangle 4"/>
          <p:cNvSpPr/>
          <p:nvPr userDrawn="1"/>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5" name="TextBox 5"/>
          <p:cNvSpPr txBox="1"/>
          <p:nvPr userDrawn="1"/>
        </p:nvSpPr>
        <p:spPr>
          <a:xfrm>
            <a:off x="0" y="6488113"/>
            <a:ext cx="8331200" cy="338554"/>
          </a:xfrm>
          <a:prstGeom prst="rect">
            <a:avLst/>
          </a:prstGeom>
          <a:noFill/>
        </p:spPr>
        <p:txBody>
          <a:bodyPr wrap="square">
            <a:spAutoFit/>
          </a:bodyPr>
          <a:lstStyle/>
          <a:p>
            <a:pPr fontAlgn="auto">
              <a:spcBef>
                <a:spcPts val="0"/>
              </a:spcBef>
              <a:spcAft>
                <a:spcPts val="0"/>
              </a:spcAft>
              <a:defRPr/>
            </a:pPr>
            <a:r>
              <a:rPr lang="en-CA" sz="1600" kern="1200" dirty="0">
                <a:solidFill>
                  <a:srgbClr val="595959"/>
                </a:solidFill>
                <a:latin typeface="Arial" charset="0"/>
                <a:ea typeface="ＭＳ Ｐゴシック"/>
                <a:cs typeface="Arial" pitchFamily="34" charset="0"/>
              </a:rPr>
              <a:t>Making Clean Local Energy Accessible Now						</a:t>
            </a:r>
          </a:p>
        </p:txBody>
      </p:sp>
      <p:sp>
        <p:nvSpPr>
          <p:cNvPr id="6" name="Rectangle 6"/>
          <p:cNvSpPr>
            <a:spLocks noChangeArrowheads="1"/>
          </p:cNvSpPr>
          <p:nvPr userDrawn="1"/>
        </p:nvSpPr>
        <p:spPr bwMode="auto">
          <a:xfrm>
            <a:off x="0" y="0"/>
            <a:ext cx="7391400" cy="762000"/>
          </a:xfrm>
          <a:prstGeom prst="rect">
            <a:avLst/>
          </a:prstGeom>
          <a:solidFill>
            <a:srgbClr val="249CFF"/>
          </a:solidFill>
          <a:ln w="25400" algn="ctr">
            <a:noFill/>
            <a:miter lim="800000"/>
            <a:headEnd/>
            <a:tailEnd/>
          </a:ln>
        </p:spPr>
        <p:txBody>
          <a:bodyPr anchor="ctr"/>
          <a:lstStyle/>
          <a:p>
            <a:pPr algn="ctr" fontAlgn="auto">
              <a:spcBef>
                <a:spcPts val="0"/>
              </a:spcBef>
              <a:spcAft>
                <a:spcPts val="0"/>
              </a:spcAft>
              <a:defRPr/>
            </a:pPr>
            <a:r>
              <a:rPr lang="en-CA" dirty="0">
                <a:solidFill>
                  <a:schemeClr val="lt1"/>
                </a:solidFill>
                <a:latin typeface="+mn-lt"/>
                <a:ea typeface="+mn-ea"/>
                <a:cs typeface="+mn-cs"/>
              </a:rPr>
              <a:t> </a:t>
            </a:r>
          </a:p>
        </p:txBody>
      </p:sp>
      <p:sp>
        <p:nvSpPr>
          <p:cNvPr id="7" name="Slide Number Placeholder 3"/>
          <p:cNvSpPr txBox="1">
            <a:spLocks/>
          </p:cNvSpPr>
          <p:nvPr userDrawn="1"/>
        </p:nvSpPr>
        <p:spPr bwMode="auto">
          <a:xfrm>
            <a:off x="8534400" y="6492875"/>
            <a:ext cx="457200" cy="365125"/>
          </a:xfrm>
          <a:prstGeom prst="rect">
            <a:avLst/>
          </a:prstGeom>
          <a:noFill/>
          <a:ln w="9525">
            <a:noFill/>
            <a:miter lim="800000"/>
            <a:headEnd/>
            <a:tailEnd/>
          </a:ln>
        </p:spPr>
        <p:txBody>
          <a:bodyPr/>
          <a:lstStyle/>
          <a:p>
            <a:pPr algn="r" fontAlgn="auto">
              <a:spcBef>
                <a:spcPts val="0"/>
              </a:spcBef>
              <a:spcAft>
                <a:spcPts val="0"/>
              </a:spcAft>
              <a:defRPr/>
            </a:pPr>
            <a:fld id="{5691FF1C-8EAB-45A1-8D21-9B31E83BA670}" type="slidenum">
              <a:rPr lang="en-US" sz="1200">
                <a:latin typeface="+mn-lt"/>
                <a:ea typeface="+mn-ea"/>
                <a:cs typeface="Arial" pitchFamily="34" charset="0"/>
              </a:rPr>
              <a:pPr algn="r" fontAlgn="auto">
                <a:spcBef>
                  <a:spcPts val="0"/>
                </a:spcBef>
                <a:spcAft>
                  <a:spcPts val="0"/>
                </a:spcAft>
                <a:defRPr/>
              </a:pPr>
              <a:t>‹#›</a:t>
            </a:fld>
            <a:endParaRPr lang="en-US" sz="1200">
              <a:solidFill>
                <a:srgbClr val="013D21"/>
              </a:solidFill>
              <a:latin typeface="Informatic"/>
              <a:ea typeface="+mn-ea"/>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a:t>Click to edit Master title style</a:t>
            </a:r>
          </a:p>
        </p:txBody>
      </p:sp>
      <p:sp>
        <p:nvSpPr>
          <p:cNvPr id="14" name="Content Placeholder 2"/>
          <p:cNvSpPr>
            <a:spLocks noGrp="1"/>
          </p:cNvSpPr>
          <p:nvPr>
            <p:ph idx="1"/>
          </p:nvPr>
        </p:nvSpPr>
        <p:spPr>
          <a:xfrm>
            <a:off x="457200" y="1295400"/>
            <a:ext cx="8229600" cy="4525963"/>
          </a:xfrm>
        </p:spPr>
        <p:txBody>
          <a:bodyPr/>
          <a:lstStyle>
            <a:lvl1pPr>
              <a:buFontTx/>
              <a:buBlip>
                <a:blip r:embed="rId2"/>
              </a:buBlip>
              <a:defRPr>
                <a:solidFill>
                  <a:schemeClr val="tx2">
                    <a:lumMod val="65000"/>
                    <a:lumOff val="35000"/>
                  </a:schemeClr>
                </a:solidFill>
                <a:latin typeface="Arial"/>
                <a:cs typeface="Arial"/>
              </a:defRPr>
            </a:lvl1pPr>
            <a:lvl2pPr>
              <a:buFontTx/>
              <a:buBlip>
                <a:blip r:embed="rId2"/>
              </a:buBlip>
              <a:defRPr>
                <a:solidFill>
                  <a:schemeClr val="tx2">
                    <a:lumMod val="65000"/>
                    <a:lumOff val="35000"/>
                  </a:schemeClr>
                </a:solidFill>
                <a:latin typeface="Arial"/>
                <a:cs typeface="Arial"/>
              </a:defRPr>
            </a:lvl2pPr>
            <a:lvl3pPr>
              <a:buFontTx/>
              <a:buBlip>
                <a:blip r:embed="rId2"/>
              </a:buBlip>
              <a:defRPr>
                <a:solidFill>
                  <a:schemeClr val="tx2">
                    <a:lumMod val="65000"/>
                    <a:lumOff val="35000"/>
                  </a:schemeClr>
                </a:solidFill>
                <a:latin typeface="Arial"/>
                <a:cs typeface="Arial"/>
              </a:defRPr>
            </a:lvl3pPr>
            <a:lvl4pPr>
              <a:buFontTx/>
              <a:buBlip>
                <a:blip r:embed="rId2"/>
              </a:buBlip>
              <a:defRPr>
                <a:solidFill>
                  <a:schemeClr val="tx2">
                    <a:lumMod val="65000"/>
                    <a:lumOff val="35000"/>
                  </a:schemeClr>
                </a:solidFill>
                <a:latin typeface="Arial"/>
                <a:cs typeface="Arial"/>
              </a:defRPr>
            </a:lvl4pPr>
            <a:lvl5pPr>
              <a:buFontTx/>
              <a:buBlip>
                <a:blip r:embed="rId2"/>
              </a:buBlip>
              <a:defRPr>
                <a:solidFill>
                  <a:schemeClr val="tx2">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Clean Coalition Logo_no tagline_updated_slideshowedit_zf2 yellow_final2.pd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31219" y="46181"/>
            <a:ext cx="1612783" cy="676656"/>
          </a:xfrm>
          <a:prstGeom prst="rect">
            <a:avLst/>
          </a:prstGeom>
        </p:spPr>
      </p:pic>
    </p:spTree>
    <p:extLst>
      <p:ext uri="{BB962C8B-B14F-4D97-AF65-F5344CB8AC3E}">
        <p14:creationId xmlns:p14="http://schemas.microsoft.com/office/powerpoint/2010/main" val="1625789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_Title, Text and Chart">
    <p:spTree>
      <p:nvGrpSpPr>
        <p:cNvPr id="1" name=""/>
        <p:cNvGrpSpPr/>
        <p:nvPr/>
      </p:nvGrpSpPr>
      <p:grpSpPr>
        <a:xfrm>
          <a:off x="0" y="0"/>
          <a:ext cx="0" cy="0"/>
          <a:chOff x="0" y="0"/>
          <a:chExt cx="0" cy="0"/>
        </a:xfrm>
      </p:grpSpPr>
      <p:sp>
        <p:nvSpPr>
          <p:cNvPr id="4" name="Rectangle 4"/>
          <p:cNvSpPr/>
          <p:nvPr userDrawn="1"/>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6" name="Rectangle 6"/>
          <p:cNvSpPr>
            <a:spLocks noChangeArrowheads="1"/>
          </p:cNvSpPr>
          <p:nvPr userDrawn="1"/>
        </p:nvSpPr>
        <p:spPr bwMode="auto">
          <a:xfrm>
            <a:off x="0" y="0"/>
            <a:ext cx="7391400" cy="762000"/>
          </a:xfrm>
          <a:prstGeom prst="rect">
            <a:avLst/>
          </a:prstGeom>
          <a:solidFill>
            <a:srgbClr val="249CFF"/>
          </a:solidFill>
          <a:ln w="25400" algn="ctr">
            <a:noFill/>
            <a:miter lim="800000"/>
            <a:headEnd/>
            <a:tailEnd/>
          </a:ln>
        </p:spPr>
        <p:txBody>
          <a:bodyPr anchor="ctr"/>
          <a:lstStyle/>
          <a:p>
            <a:pPr algn="ctr" fontAlgn="auto">
              <a:spcBef>
                <a:spcPts val="0"/>
              </a:spcBef>
              <a:spcAft>
                <a:spcPts val="0"/>
              </a:spcAft>
              <a:defRPr/>
            </a:pPr>
            <a:r>
              <a:rPr lang="en-CA" dirty="0">
                <a:solidFill>
                  <a:schemeClr val="lt1"/>
                </a:solidFill>
                <a:latin typeface="+mn-lt"/>
                <a:ea typeface="+mn-ea"/>
                <a:cs typeface="+mn-cs"/>
              </a:rPr>
              <a:t> </a:t>
            </a:r>
          </a:p>
        </p:txBody>
      </p:sp>
      <p:sp>
        <p:nvSpPr>
          <p:cNvPr id="7" name="Slide Number Placeholder 3"/>
          <p:cNvSpPr txBox="1">
            <a:spLocks/>
          </p:cNvSpPr>
          <p:nvPr userDrawn="1"/>
        </p:nvSpPr>
        <p:spPr bwMode="auto">
          <a:xfrm>
            <a:off x="8534400" y="6492875"/>
            <a:ext cx="457200" cy="365125"/>
          </a:xfrm>
          <a:prstGeom prst="rect">
            <a:avLst/>
          </a:prstGeom>
          <a:noFill/>
          <a:ln w="9525">
            <a:noFill/>
            <a:miter lim="800000"/>
            <a:headEnd/>
            <a:tailEnd/>
          </a:ln>
        </p:spPr>
        <p:txBody>
          <a:bodyPr/>
          <a:lstStyle/>
          <a:p>
            <a:pPr algn="r" fontAlgn="auto">
              <a:spcBef>
                <a:spcPts val="0"/>
              </a:spcBef>
              <a:spcAft>
                <a:spcPts val="0"/>
              </a:spcAft>
              <a:defRPr/>
            </a:pPr>
            <a:fld id="{5691FF1C-8EAB-45A1-8D21-9B31E83BA670}" type="slidenum">
              <a:rPr lang="en-US" sz="1200">
                <a:latin typeface="+mn-lt"/>
                <a:ea typeface="+mn-ea"/>
                <a:cs typeface="Arial" pitchFamily="34" charset="0"/>
              </a:rPr>
              <a:pPr algn="r" fontAlgn="auto">
                <a:spcBef>
                  <a:spcPts val="0"/>
                </a:spcBef>
                <a:spcAft>
                  <a:spcPts val="0"/>
                </a:spcAft>
                <a:defRPr/>
              </a:pPr>
              <a:t>‹#›</a:t>
            </a:fld>
            <a:endParaRPr lang="en-US" sz="1200">
              <a:solidFill>
                <a:srgbClr val="013D21"/>
              </a:solidFill>
              <a:latin typeface="Informatic"/>
              <a:ea typeface="+mn-ea"/>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a:t>Click to edit Master title style</a:t>
            </a:r>
          </a:p>
        </p:txBody>
      </p:sp>
      <p:sp>
        <p:nvSpPr>
          <p:cNvPr id="14" name="Content Placeholder 2"/>
          <p:cNvSpPr>
            <a:spLocks noGrp="1"/>
          </p:cNvSpPr>
          <p:nvPr>
            <p:ph idx="1"/>
          </p:nvPr>
        </p:nvSpPr>
        <p:spPr>
          <a:xfrm>
            <a:off x="457200" y="1295400"/>
            <a:ext cx="8229600" cy="4525963"/>
          </a:xfrm>
        </p:spPr>
        <p:txBody>
          <a:bodyPr/>
          <a:lstStyle>
            <a:lvl1pPr>
              <a:buFontTx/>
              <a:buBlip>
                <a:blip r:embed="rId2"/>
              </a:buBlip>
              <a:defRPr>
                <a:solidFill>
                  <a:schemeClr val="tx2">
                    <a:lumMod val="65000"/>
                    <a:lumOff val="35000"/>
                  </a:schemeClr>
                </a:solidFill>
                <a:latin typeface="Arial"/>
                <a:cs typeface="Arial"/>
              </a:defRPr>
            </a:lvl1pPr>
            <a:lvl2pPr>
              <a:buFontTx/>
              <a:buBlip>
                <a:blip r:embed="rId2"/>
              </a:buBlip>
              <a:defRPr>
                <a:solidFill>
                  <a:schemeClr val="tx2">
                    <a:lumMod val="65000"/>
                    <a:lumOff val="35000"/>
                  </a:schemeClr>
                </a:solidFill>
                <a:latin typeface="Arial"/>
                <a:cs typeface="Arial"/>
              </a:defRPr>
            </a:lvl2pPr>
            <a:lvl3pPr>
              <a:buFontTx/>
              <a:buBlip>
                <a:blip r:embed="rId2"/>
              </a:buBlip>
              <a:defRPr>
                <a:solidFill>
                  <a:schemeClr val="tx2">
                    <a:lumMod val="65000"/>
                    <a:lumOff val="35000"/>
                  </a:schemeClr>
                </a:solidFill>
                <a:latin typeface="Arial"/>
                <a:cs typeface="Arial"/>
              </a:defRPr>
            </a:lvl3pPr>
            <a:lvl4pPr>
              <a:buFontTx/>
              <a:buBlip>
                <a:blip r:embed="rId2"/>
              </a:buBlip>
              <a:defRPr>
                <a:solidFill>
                  <a:schemeClr val="tx2">
                    <a:lumMod val="65000"/>
                    <a:lumOff val="35000"/>
                  </a:schemeClr>
                </a:solidFill>
                <a:latin typeface="Arial"/>
                <a:cs typeface="Arial"/>
              </a:defRPr>
            </a:lvl4pPr>
            <a:lvl5pPr>
              <a:buFontTx/>
              <a:buBlip>
                <a:blip r:embed="rId2"/>
              </a:buBlip>
              <a:defRPr>
                <a:solidFill>
                  <a:schemeClr val="tx2">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5"/>
          <p:cNvSpPr txBox="1"/>
          <p:nvPr userDrawn="1"/>
        </p:nvSpPr>
        <p:spPr>
          <a:xfrm>
            <a:off x="0" y="6488113"/>
            <a:ext cx="8331200" cy="338554"/>
          </a:xfrm>
          <a:prstGeom prst="rect">
            <a:avLst/>
          </a:prstGeom>
          <a:noFill/>
        </p:spPr>
        <p:txBody>
          <a:bodyPr wrap="square">
            <a:spAutoFit/>
          </a:bodyPr>
          <a:lstStyle/>
          <a:p>
            <a:pPr fontAlgn="auto">
              <a:spcBef>
                <a:spcPts val="0"/>
              </a:spcBef>
              <a:spcAft>
                <a:spcPts val="0"/>
              </a:spcAft>
              <a:defRPr/>
            </a:pPr>
            <a:r>
              <a:rPr lang="en-CA" sz="1600" kern="1200" dirty="0">
                <a:solidFill>
                  <a:srgbClr val="595959"/>
                </a:solidFill>
                <a:latin typeface="Arial" charset="0"/>
                <a:ea typeface="ＭＳ Ｐゴシック"/>
                <a:cs typeface="Arial" pitchFamily="34" charset="0"/>
              </a:rPr>
              <a:t>Making Clean Local Energy Accessible Now						</a:t>
            </a:r>
          </a:p>
        </p:txBody>
      </p:sp>
      <p:pic>
        <p:nvPicPr>
          <p:cNvPr id="9" name="Picture 8" descr="Clean Coalition Logo_no tagline_updated_slideshowedit_zf2 yellow_final2.pd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31219" y="46181"/>
            <a:ext cx="1612783" cy="676656"/>
          </a:xfrm>
          <a:prstGeom prst="rect">
            <a:avLst/>
          </a:prstGeom>
        </p:spPr>
      </p:pic>
    </p:spTree>
    <p:extLst>
      <p:ext uri="{BB962C8B-B14F-4D97-AF65-F5344CB8AC3E}">
        <p14:creationId xmlns:p14="http://schemas.microsoft.com/office/powerpoint/2010/main" val="1625789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0_Title, Text and Chart">
    <p:spTree>
      <p:nvGrpSpPr>
        <p:cNvPr id="1" name=""/>
        <p:cNvGrpSpPr/>
        <p:nvPr/>
      </p:nvGrpSpPr>
      <p:grpSpPr>
        <a:xfrm>
          <a:off x="0" y="0"/>
          <a:ext cx="0" cy="0"/>
          <a:chOff x="0" y="0"/>
          <a:chExt cx="0" cy="0"/>
        </a:xfrm>
      </p:grpSpPr>
      <p:sp>
        <p:nvSpPr>
          <p:cNvPr id="5" name="Rectangle 4"/>
          <p:cNvSpPr/>
          <p:nvPr userDrawn="1"/>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6" name="TextBox 5"/>
          <p:cNvSpPr txBox="1"/>
          <p:nvPr userDrawn="1"/>
        </p:nvSpPr>
        <p:spPr>
          <a:xfrm>
            <a:off x="0" y="6488113"/>
            <a:ext cx="4724400" cy="336550"/>
          </a:xfrm>
          <a:prstGeom prst="rect">
            <a:avLst/>
          </a:prstGeom>
          <a:noFill/>
        </p:spPr>
        <p:txBody>
          <a:bodyPr>
            <a:spAutoFit/>
          </a:bodyPr>
          <a:lstStyle/>
          <a:p>
            <a:pPr>
              <a:defRPr/>
            </a:pPr>
            <a:r>
              <a:rPr lang="en-CA" sz="1600">
                <a:solidFill>
                  <a:srgbClr val="595959"/>
                </a:solidFill>
                <a:ea typeface="+mn-ea"/>
                <a:cs typeface="Arial" pitchFamily="34" charset="0"/>
              </a:rPr>
              <a:t>Making Clean Local Energy Accessible Now</a:t>
            </a:r>
            <a:endParaRPr lang="en-CA">
              <a:solidFill>
                <a:srgbClr val="595959"/>
              </a:solidFill>
              <a:ea typeface="+mn-ea"/>
              <a:cs typeface="Arial" pitchFamily="34" charset="0"/>
            </a:endParaRPr>
          </a:p>
        </p:txBody>
      </p:sp>
      <p:sp>
        <p:nvSpPr>
          <p:cNvPr id="7" name="Rectangle 6"/>
          <p:cNvSpPr>
            <a:spLocks noChangeArrowheads="1"/>
          </p:cNvSpPr>
          <p:nvPr userDrawn="1"/>
        </p:nvSpPr>
        <p:spPr bwMode="auto">
          <a:xfrm>
            <a:off x="0" y="0"/>
            <a:ext cx="7391400" cy="762000"/>
          </a:xfrm>
          <a:prstGeom prst="rect">
            <a:avLst/>
          </a:prstGeom>
          <a:solidFill>
            <a:srgbClr val="249CFF"/>
          </a:solidFill>
          <a:ln w="25400" algn="ctr">
            <a:noFill/>
            <a:miter lim="800000"/>
            <a:headEnd/>
            <a:tailEnd/>
          </a:ln>
        </p:spPr>
        <p:txBody>
          <a:bodyPr anchor="ctr"/>
          <a:lstStyle/>
          <a:p>
            <a:pPr algn="ctr">
              <a:defRPr/>
            </a:pPr>
            <a:r>
              <a:rPr lang="en-CA" dirty="0">
                <a:solidFill>
                  <a:schemeClr val="lt1"/>
                </a:solidFill>
                <a:latin typeface="+mn-lt"/>
                <a:ea typeface="+mn-ea"/>
              </a:rPr>
              <a:t> </a:t>
            </a:r>
          </a:p>
        </p:txBody>
      </p:sp>
      <p:sp>
        <p:nvSpPr>
          <p:cNvPr id="8" name="Slide Number Placeholder 3"/>
          <p:cNvSpPr txBox="1">
            <a:spLocks/>
          </p:cNvSpPr>
          <p:nvPr userDrawn="1"/>
        </p:nvSpPr>
        <p:spPr bwMode="auto">
          <a:xfrm>
            <a:off x="8534400" y="6492875"/>
            <a:ext cx="457200" cy="365125"/>
          </a:xfrm>
          <a:prstGeom prst="rect">
            <a:avLst/>
          </a:prstGeom>
          <a:noFill/>
          <a:ln w="9525">
            <a:noFill/>
            <a:miter lim="800000"/>
            <a:headEnd/>
            <a:tailEnd/>
          </a:ln>
        </p:spPr>
        <p:txBody>
          <a:bodyPr/>
          <a:lstStyle/>
          <a:p>
            <a:pPr algn="r">
              <a:defRPr/>
            </a:pPr>
            <a:fld id="{FD7E8992-FF7A-488E-B0B8-6B945EA38A31}" type="slidenum">
              <a:rPr lang="en-US" sz="1200">
                <a:ea typeface="+mn-ea"/>
                <a:cs typeface="Arial" pitchFamily="34" charset="0"/>
              </a:rPr>
              <a:pPr algn="r">
                <a:defRPr/>
              </a:pPr>
              <a:t>‹#›</a:t>
            </a:fld>
            <a:endParaRPr lang="en-US" sz="1200">
              <a:solidFill>
                <a:srgbClr val="013D21"/>
              </a:solidFill>
              <a:latin typeface="Informatic"/>
              <a:ea typeface="+mn-ea"/>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a:t>Click to edit Master title style</a:t>
            </a:r>
          </a:p>
        </p:txBody>
      </p:sp>
      <p:sp>
        <p:nvSpPr>
          <p:cNvPr id="14" name="Content Placeholder 2"/>
          <p:cNvSpPr>
            <a:spLocks noGrp="1"/>
          </p:cNvSpPr>
          <p:nvPr>
            <p:ph idx="1"/>
          </p:nvPr>
        </p:nvSpPr>
        <p:spPr>
          <a:xfrm>
            <a:off x="457200" y="1295400"/>
            <a:ext cx="8229600" cy="4525963"/>
          </a:xfrm>
        </p:spPr>
        <p:txBody>
          <a:bodyPr/>
          <a:lstStyle>
            <a:lvl1pPr>
              <a:buFontTx/>
              <a:buBlip>
                <a:blip r:embed="rId2"/>
              </a:buBlip>
              <a:defRPr>
                <a:solidFill>
                  <a:schemeClr val="tx2">
                    <a:lumMod val="65000"/>
                    <a:lumOff val="35000"/>
                  </a:schemeClr>
                </a:solidFill>
              </a:defRPr>
            </a:lvl1pPr>
            <a:lvl2pPr>
              <a:buFontTx/>
              <a:buBlip>
                <a:blip r:embed="rId2"/>
              </a:buBlip>
              <a:defRPr>
                <a:solidFill>
                  <a:schemeClr val="tx2">
                    <a:lumMod val="65000"/>
                    <a:lumOff val="35000"/>
                  </a:schemeClr>
                </a:solidFill>
              </a:defRPr>
            </a:lvl2pPr>
            <a:lvl3pPr>
              <a:buFontTx/>
              <a:buBlip>
                <a:blip r:embed="rId2"/>
              </a:buBlip>
              <a:defRPr>
                <a:solidFill>
                  <a:schemeClr val="tx2">
                    <a:lumMod val="65000"/>
                    <a:lumOff val="35000"/>
                  </a:schemeClr>
                </a:solidFill>
              </a:defRPr>
            </a:lvl3pPr>
            <a:lvl4pPr>
              <a:buFontTx/>
              <a:buBlip>
                <a:blip r:embed="rId2"/>
              </a:buBlip>
              <a:defRPr>
                <a:solidFill>
                  <a:schemeClr val="tx2">
                    <a:lumMod val="65000"/>
                    <a:lumOff val="35000"/>
                  </a:schemeClr>
                </a:solidFill>
              </a:defRPr>
            </a:lvl4pPr>
            <a:lvl5pPr>
              <a:buFontTx/>
              <a:buBlip>
                <a:blip r:embed="rId2"/>
              </a:buBlip>
              <a:defRPr>
                <a:solidFill>
                  <a:schemeClr val="tx2">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lean Coalition Logo_no tagline_updated_slideshowedit_zf2 yellow_final2.pd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31217" y="46181"/>
            <a:ext cx="1612783" cy="676656"/>
          </a:xfrm>
          <a:prstGeom prst="rect">
            <a:avLst/>
          </a:prstGeom>
        </p:spPr>
      </p:pic>
    </p:spTree>
    <p:extLst>
      <p:ext uri="{BB962C8B-B14F-4D97-AF65-F5344CB8AC3E}">
        <p14:creationId xmlns:p14="http://schemas.microsoft.com/office/powerpoint/2010/main" val="846875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1138" name="Rectangle 3"/>
          <p:cNvSpPr>
            <a:spLocks noGrp="1" noChangeArrowheads="1"/>
          </p:cNvSpPr>
          <p:nvPr>
            <p:ph type="body" idx="1"/>
          </p:nvPr>
        </p:nvSpPr>
        <p:spPr bwMode="auto">
          <a:xfrm>
            <a:off x="701675" y="1704975"/>
            <a:ext cx="7975600" cy="3705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39" name="Rectangle 2"/>
          <p:cNvSpPr>
            <a:spLocks noGrp="1" noChangeArrowheads="1"/>
          </p:cNvSpPr>
          <p:nvPr>
            <p:ph type="title"/>
          </p:nvPr>
        </p:nvSpPr>
        <p:spPr bwMode="auto">
          <a:xfrm>
            <a:off x="381000" y="0"/>
            <a:ext cx="5257800" cy="7318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3" r:id="rId3"/>
    <p:sldLayoutId id="2147483671" r:id="rId4"/>
    <p:sldLayoutId id="2147483672" r:id="rId5"/>
    <p:sldLayoutId id="2147483674" r:id="rId6"/>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charset="0"/>
          <a:ea typeface="ＭＳ Ｐゴシック" pitchFamily="34" charset="-128"/>
          <a:cs typeface="Arial" charset="0"/>
        </a:defRPr>
      </a:lvl2pPr>
      <a:lvl3pPr algn="l" rtl="0" eaLnBrk="0" fontAlgn="base" hangingPunct="0">
        <a:spcBef>
          <a:spcPct val="0"/>
        </a:spcBef>
        <a:spcAft>
          <a:spcPct val="0"/>
        </a:spcAft>
        <a:defRPr sz="2400">
          <a:solidFill>
            <a:schemeClr val="bg1"/>
          </a:solidFill>
          <a:latin typeface="Arial" charset="0"/>
          <a:ea typeface="ＭＳ Ｐゴシック" pitchFamily="34" charset="-128"/>
          <a:cs typeface="Arial" charset="0"/>
        </a:defRPr>
      </a:lvl3pPr>
      <a:lvl4pPr algn="l" rtl="0" eaLnBrk="0" fontAlgn="base" hangingPunct="0">
        <a:spcBef>
          <a:spcPct val="0"/>
        </a:spcBef>
        <a:spcAft>
          <a:spcPct val="0"/>
        </a:spcAft>
        <a:defRPr sz="2400">
          <a:solidFill>
            <a:schemeClr val="bg1"/>
          </a:solidFill>
          <a:latin typeface="Arial" charset="0"/>
          <a:ea typeface="ＭＳ Ｐゴシック" pitchFamily="34" charset="-128"/>
          <a:cs typeface="Arial" charset="0"/>
        </a:defRPr>
      </a:lvl4pPr>
      <a:lvl5pPr algn="l" rtl="0" eaLnBrk="0" fontAlgn="base" hangingPunct="0">
        <a:spcBef>
          <a:spcPct val="0"/>
        </a:spcBef>
        <a:spcAft>
          <a:spcPct val="0"/>
        </a:spcAft>
        <a:defRPr sz="2400">
          <a:solidFill>
            <a:schemeClr val="bg1"/>
          </a:solidFill>
          <a:latin typeface="Arial" charset="0"/>
          <a:ea typeface="ＭＳ Ｐゴシック" pitchFamily="34" charset="-128"/>
          <a:cs typeface="Arial" charset="0"/>
        </a:defRPr>
      </a:lvl5pPr>
      <a:lvl6pPr marL="457200" algn="l" rtl="0" eaLnBrk="1" fontAlgn="base" hangingPunct="1">
        <a:spcBef>
          <a:spcPct val="0"/>
        </a:spcBef>
        <a:spcAft>
          <a:spcPct val="0"/>
        </a:spcAft>
        <a:defRPr sz="3600" b="1">
          <a:solidFill>
            <a:schemeClr val="tx2"/>
          </a:solidFill>
          <a:latin typeface="Arial" charset="0"/>
        </a:defRPr>
      </a:lvl6pPr>
      <a:lvl7pPr marL="914400" algn="l" rtl="0" eaLnBrk="1" fontAlgn="base" hangingPunct="1">
        <a:spcBef>
          <a:spcPct val="0"/>
        </a:spcBef>
        <a:spcAft>
          <a:spcPct val="0"/>
        </a:spcAft>
        <a:defRPr sz="3600" b="1">
          <a:solidFill>
            <a:schemeClr val="tx2"/>
          </a:solidFill>
          <a:latin typeface="Arial" charset="0"/>
        </a:defRPr>
      </a:lvl7pPr>
      <a:lvl8pPr marL="1371600" algn="l" rtl="0" eaLnBrk="1" fontAlgn="base" hangingPunct="1">
        <a:spcBef>
          <a:spcPct val="0"/>
        </a:spcBef>
        <a:spcAft>
          <a:spcPct val="0"/>
        </a:spcAft>
        <a:defRPr sz="3600" b="1">
          <a:solidFill>
            <a:schemeClr val="tx2"/>
          </a:solidFill>
          <a:latin typeface="Arial" charset="0"/>
        </a:defRPr>
      </a:lvl8pPr>
      <a:lvl9pPr marL="1828800" algn="l" rtl="0" eaLnBrk="1" fontAlgn="base" hangingPunct="1">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Blip>
          <a:blip r:embed="rId8"/>
        </a:buBlip>
        <a:defRPr sz="3200">
          <a:solidFill>
            <a:srgbClr val="595959"/>
          </a:solidFill>
          <a:latin typeface="+mn-lt"/>
          <a:ea typeface="+mn-ea"/>
          <a:cs typeface="+mn-cs"/>
        </a:defRPr>
      </a:lvl1pPr>
      <a:lvl2pPr marL="742950" indent="-285750" algn="l" rtl="0" eaLnBrk="0" fontAlgn="base" hangingPunct="0">
        <a:spcBef>
          <a:spcPct val="20000"/>
        </a:spcBef>
        <a:spcAft>
          <a:spcPct val="0"/>
        </a:spcAft>
        <a:buClr>
          <a:srgbClr val="33CC33"/>
        </a:buClr>
        <a:buBlip>
          <a:blip r:embed="rId8"/>
        </a:buBlip>
        <a:defRPr sz="2800">
          <a:solidFill>
            <a:srgbClr val="595959"/>
          </a:solidFill>
          <a:latin typeface="+mn-lt"/>
          <a:ea typeface="+mn-ea"/>
          <a:cs typeface="+mn-cs"/>
        </a:defRPr>
      </a:lvl2pPr>
      <a:lvl3pPr marL="1143000" indent="-228600" algn="l" rtl="0" eaLnBrk="0" fontAlgn="base" hangingPunct="0">
        <a:spcBef>
          <a:spcPct val="20000"/>
        </a:spcBef>
        <a:spcAft>
          <a:spcPct val="0"/>
        </a:spcAft>
        <a:buClr>
          <a:srgbClr val="66FF33"/>
        </a:buClr>
        <a:buBlip>
          <a:blip r:embed="rId8"/>
        </a:buBlip>
        <a:defRPr sz="2400">
          <a:solidFill>
            <a:srgbClr val="595959"/>
          </a:solidFill>
          <a:latin typeface="+mn-lt"/>
          <a:ea typeface="+mn-ea"/>
          <a:cs typeface="+mn-cs"/>
        </a:defRPr>
      </a:lvl3pPr>
      <a:lvl4pPr marL="1600200" indent="-228600" algn="l" rtl="0" eaLnBrk="0" fontAlgn="base" hangingPunct="0">
        <a:spcBef>
          <a:spcPct val="20000"/>
        </a:spcBef>
        <a:spcAft>
          <a:spcPct val="0"/>
        </a:spcAft>
        <a:buBlip>
          <a:blip r:embed="rId8"/>
        </a:buBlip>
        <a:defRPr sz="2000">
          <a:solidFill>
            <a:srgbClr val="595959"/>
          </a:solidFill>
          <a:latin typeface="+mn-lt"/>
          <a:ea typeface="+mn-ea"/>
          <a:cs typeface="+mn-cs"/>
        </a:defRPr>
      </a:lvl4pPr>
      <a:lvl5pPr marL="2057400" indent="-228600" algn="l" rtl="0" eaLnBrk="0" fontAlgn="base" hangingPunct="0">
        <a:spcBef>
          <a:spcPct val="20000"/>
        </a:spcBef>
        <a:spcAft>
          <a:spcPct val="0"/>
        </a:spcAft>
        <a:buBlip>
          <a:blip r:embed="rId8"/>
        </a:buBlip>
        <a:defRPr sz="2000">
          <a:solidFill>
            <a:srgbClr val="595959"/>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Clean Coalition Logo_no tagline_updated yellow.eps">
            <a:extLst>
              <a:ext uri="{FF2B5EF4-FFF2-40B4-BE49-F238E27FC236}">
                <a16:creationId xmlns:a16="http://schemas.microsoft.com/office/drawing/2014/main" id="{791C78BD-805F-C84C-9056-27A504BA78C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7317" y="285746"/>
            <a:ext cx="57086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6">
            <a:extLst>
              <a:ext uri="{FF2B5EF4-FFF2-40B4-BE49-F238E27FC236}">
                <a16:creationId xmlns:a16="http://schemas.microsoft.com/office/drawing/2014/main" id="{916A7257-9FC1-8D4B-8637-4D6255FF3F06}"/>
              </a:ext>
            </a:extLst>
          </p:cNvPr>
          <p:cNvSpPr txBox="1">
            <a:spLocks noChangeArrowheads="1"/>
          </p:cNvSpPr>
          <p:nvPr/>
        </p:nvSpPr>
        <p:spPr bwMode="auto">
          <a:xfrm>
            <a:off x="284816" y="1337280"/>
            <a:ext cx="8514413"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800" dirty="0">
                <a:latin typeface="Helvetica" pitchFamily="2" charset="0"/>
              </a:rPr>
              <a:t>Unleashing Local Dispatchable Solar</a:t>
            </a:r>
          </a:p>
          <a:p>
            <a:pPr algn="ctr" eaLnBrk="1" hangingPunct="1">
              <a:spcBef>
                <a:spcPct val="0"/>
              </a:spcBef>
              <a:buFontTx/>
              <a:buNone/>
            </a:pPr>
            <a:endParaRPr lang="en-US" altLang="en-US" sz="600" dirty="0">
              <a:latin typeface="Helvetica" pitchFamily="2" charset="0"/>
            </a:endParaRPr>
          </a:p>
          <a:p>
            <a:pPr algn="ctr" eaLnBrk="1" hangingPunct="1">
              <a:spcBef>
                <a:spcPct val="0"/>
              </a:spcBef>
              <a:buFontTx/>
              <a:buNone/>
            </a:pPr>
            <a:r>
              <a:rPr lang="en-US" altLang="en-US" sz="2400" dirty="0">
                <a:solidFill>
                  <a:srgbClr val="0070C0"/>
                </a:solidFill>
                <a:latin typeface="Helvetica" pitchFamily="2" charset="0"/>
              </a:rPr>
              <a:t>San Diego Energy District 2020 Virtual Symposium</a:t>
            </a:r>
          </a:p>
        </p:txBody>
      </p:sp>
      <p:sp>
        <p:nvSpPr>
          <p:cNvPr id="5124" name="Rectangle 5">
            <a:extLst>
              <a:ext uri="{FF2B5EF4-FFF2-40B4-BE49-F238E27FC236}">
                <a16:creationId xmlns:a16="http://schemas.microsoft.com/office/drawing/2014/main" id="{D957BCAA-9C77-DE43-8291-D69C87BF049D}"/>
              </a:ext>
            </a:extLst>
          </p:cNvPr>
          <p:cNvSpPr>
            <a:spLocks noChangeArrowheads="1"/>
          </p:cNvSpPr>
          <p:nvPr/>
        </p:nvSpPr>
        <p:spPr bwMode="auto">
          <a:xfrm>
            <a:off x="3325084" y="5200461"/>
            <a:ext cx="2436813"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914400">
              <a:spcBef>
                <a:spcPct val="0"/>
              </a:spcBef>
              <a:buFontTx/>
              <a:buNone/>
            </a:pPr>
            <a:r>
              <a:rPr lang="en-US" altLang="en-US" sz="1800" dirty="0">
                <a:solidFill>
                  <a:srgbClr val="FFFFFF"/>
                </a:solidFill>
                <a:latin typeface="Arial" panose="020B0604020202020204" pitchFamily="34" charset="0"/>
                <a:cs typeface="Arial" panose="020B0604020202020204" pitchFamily="34" charset="0"/>
                <a:sym typeface="Helvetica" pitchFamily="2" charset="0"/>
              </a:rPr>
              <a:t>Craig Lewis</a:t>
            </a:r>
          </a:p>
          <a:p>
            <a:pPr algn="ctr" defTabSz="914400">
              <a:spcBef>
                <a:spcPct val="0"/>
              </a:spcBef>
              <a:buFontTx/>
              <a:buNone/>
            </a:pPr>
            <a:r>
              <a:rPr lang="en-US" altLang="en-US" sz="1400" dirty="0">
                <a:solidFill>
                  <a:srgbClr val="FFFFFF"/>
                </a:solidFill>
                <a:latin typeface="Arial" panose="020B0604020202020204" pitchFamily="34" charset="0"/>
                <a:cs typeface="Arial" panose="020B0604020202020204" pitchFamily="34" charset="0"/>
                <a:sym typeface="Helvetica" pitchFamily="2" charset="0"/>
              </a:rPr>
              <a:t>Executive Director</a:t>
            </a:r>
            <a:endParaRPr lang="en-US" altLang="en-US" sz="1400"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defTabSz="914400">
              <a:spcBef>
                <a:spcPct val="0"/>
              </a:spcBef>
              <a:buFontTx/>
              <a:buNone/>
            </a:pPr>
            <a:r>
              <a:rPr lang="en-US" altLang="en-US" sz="1400" dirty="0">
                <a:solidFill>
                  <a:schemeClr val="bg1"/>
                </a:solidFill>
                <a:latin typeface="Arial" panose="020B0604020202020204" pitchFamily="34" charset="0"/>
                <a:cs typeface="Arial" panose="020B0604020202020204" pitchFamily="34" charset="0"/>
              </a:rPr>
              <a:t>650-796-2353</a:t>
            </a:r>
            <a:r>
              <a:rPr lang="en-US" altLang="en-US" sz="1400" dirty="0">
                <a:solidFill>
                  <a:srgbClr val="FFFFFF"/>
                </a:solidFill>
                <a:latin typeface="Arial" panose="020B0604020202020204" pitchFamily="34" charset="0"/>
                <a:cs typeface="Arial" panose="020B0604020202020204" pitchFamily="34" charset="0"/>
                <a:sym typeface="Helvetica" pitchFamily="2" charset="0"/>
              </a:rPr>
              <a:t> mobile</a:t>
            </a:r>
          </a:p>
          <a:p>
            <a:pPr algn="ctr" defTabSz="914400">
              <a:spcBef>
                <a:spcPct val="0"/>
              </a:spcBef>
              <a:buFontTx/>
              <a:buNone/>
            </a:pPr>
            <a:r>
              <a:rPr lang="en-US" altLang="en-US" sz="1400" dirty="0">
                <a:solidFill>
                  <a:srgbClr val="FFFFFF"/>
                </a:solidFill>
                <a:latin typeface="Arial" panose="020B0604020202020204" pitchFamily="34" charset="0"/>
                <a:cs typeface="Arial" panose="020B0604020202020204" pitchFamily="34" charset="0"/>
                <a:sym typeface="Helvetica" pitchFamily="2" charset="0"/>
              </a:rPr>
              <a:t>craig@clean-coalition.org</a:t>
            </a:r>
            <a:endParaRPr lang="en-US" altLang="en-US" sz="140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 name="TextBox 4">
            <a:extLst>
              <a:ext uri="{FF2B5EF4-FFF2-40B4-BE49-F238E27FC236}">
                <a16:creationId xmlns:a16="http://schemas.microsoft.com/office/drawing/2014/main" id="{70F46C4F-CA69-40BE-B4A4-527E23E67E1A}"/>
              </a:ext>
            </a:extLst>
          </p:cNvPr>
          <p:cNvSpPr txBox="1"/>
          <p:nvPr/>
        </p:nvSpPr>
        <p:spPr>
          <a:xfrm>
            <a:off x="7851423" y="6480725"/>
            <a:ext cx="1168910" cy="553998"/>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5 June 2020</a:t>
            </a:r>
          </a:p>
          <a:p>
            <a:endParaRPr lang="en-US" sz="1600" dirty="0"/>
          </a:p>
        </p:txBody>
      </p:sp>
      <p:pic>
        <p:nvPicPr>
          <p:cNvPr id="9" name="Picture 8">
            <a:extLst>
              <a:ext uri="{FF2B5EF4-FFF2-40B4-BE49-F238E27FC236}">
                <a16:creationId xmlns:a16="http://schemas.microsoft.com/office/drawing/2014/main" id="{A26D326C-7A7D-4792-9ABC-1871423695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0" y="2444505"/>
            <a:ext cx="9144000" cy="2538484"/>
          </a:xfrm>
          <a:prstGeom prst="rect">
            <a:avLst/>
          </a:prstGeom>
        </p:spPr>
      </p:pic>
    </p:spTree>
    <p:extLst>
      <p:ext uri="{BB962C8B-B14F-4D97-AF65-F5344CB8AC3E}">
        <p14:creationId xmlns:p14="http://schemas.microsoft.com/office/powerpoint/2010/main" val="476818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DC599-7447-3B42-9970-7D1D6809C719}"/>
              </a:ext>
            </a:extLst>
          </p:cNvPr>
          <p:cNvSpPr>
            <a:spLocks noGrp="1"/>
          </p:cNvSpPr>
          <p:nvPr>
            <p:ph type="title"/>
          </p:nvPr>
        </p:nvSpPr>
        <p:spPr/>
        <p:txBody>
          <a:bodyPr/>
          <a:lstStyle/>
          <a:p>
            <a:r>
              <a:rPr lang="en-US" dirty="0"/>
              <a:t>Sears Outlet</a:t>
            </a:r>
          </a:p>
        </p:txBody>
      </p:sp>
      <p:pic>
        <p:nvPicPr>
          <p:cNvPr id="10" name="Picture 9">
            <a:extLst>
              <a:ext uri="{FF2B5EF4-FFF2-40B4-BE49-F238E27FC236}">
                <a16:creationId xmlns:a16="http://schemas.microsoft.com/office/drawing/2014/main" id="{2FCE8EB7-25C3-1B42-9C23-F539E944DE4E}"/>
              </a:ext>
            </a:extLst>
          </p:cNvPr>
          <p:cNvPicPr>
            <a:picLocks noChangeAspect="1"/>
          </p:cNvPicPr>
          <p:nvPr/>
        </p:nvPicPr>
        <p:blipFill>
          <a:blip r:embed="rId2"/>
          <a:stretch>
            <a:fillRect/>
          </a:stretch>
        </p:blipFill>
        <p:spPr>
          <a:xfrm>
            <a:off x="160773" y="896112"/>
            <a:ext cx="8868935" cy="5394156"/>
          </a:xfrm>
          <a:prstGeom prst="rect">
            <a:avLst/>
          </a:prstGeom>
        </p:spPr>
      </p:pic>
      <p:sp>
        <p:nvSpPr>
          <p:cNvPr id="12" name="Rounded Rectangle 11">
            <a:extLst>
              <a:ext uri="{FF2B5EF4-FFF2-40B4-BE49-F238E27FC236}">
                <a16:creationId xmlns:a16="http://schemas.microsoft.com/office/drawing/2014/main" id="{0D57ACF4-EA85-D648-BEE3-B229AEEC38DF}"/>
              </a:ext>
            </a:extLst>
          </p:cNvPr>
          <p:cNvSpPr/>
          <p:nvPr/>
        </p:nvSpPr>
        <p:spPr>
          <a:xfrm>
            <a:off x="4424123" y="2586680"/>
            <a:ext cx="612950" cy="369332"/>
          </a:xfrm>
          <a:prstGeom prst="roundRect">
            <a:avLst/>
          </a:prstGeom>
          <a:noFill/>
          <a:ln>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7474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25040-7F79-E44F-9500-A62DDB809952}"/>
              </a:ext>
            </a:extLst>
          </p:cNvPr>
          <p:cNvSpPr>
            <a:spLocks noGrp="1"/>
          </p:cNvSpPr>
          <p:nvPr>
            <p:ph type="title"/>
          </p:nvPr>
        </p:nvSpPr>
        <p:spPr/>
        <p:txBody>
          <a:bodyPr/>
          <a:lstStyle/>
          <a:p>
            <a:r>
              <a:rPr lang="en-US" dirty="0"/>
              <a:t>Sears Outlet</a:t>
            </a:r>
          </a:p>
        </p:txBody>
      </p:sp>
      <p:pic>
        <p:nvPicPr>
          <p:cNvPr id="9" name="Picture 8">
            <a:extLst>
              <a:ext uri="{FF2B5EF4-FFF2-40B4-BE49-F238E27FC236}">
                <a16:creationId xmlns:a16="http://schemas.microsoft.com/office/drawing/2014/main" id="{9D2CE4D2-BAD9-144D-B159-BFB4ADF14886}"/>
              </a:ext>
            </a:extLst>
          </p:cNvPr>
          <p:cNvPicPr>
            <a:picLocks noChangeAspect="1"/>
          </p:cNvPicPr>
          <p:nvPr/>
        </p:nvPicPr>
        <p:blipFill>
          <a:blip r:embed="rId2"/>
          <a:stretch>
            <a:fillRect/>
          </a:stretch>
        </p:blipFill>
        <p:spPr>
          <a:xfrm>
            <a:off x="80387" y="884254"/>
            <a:ext cx="8928085" cy="5486401"/>
          </a:xfrm>
          <a:prstGeom prst="rect">
            <a:avLst/>
          </a:prstGeom>
        </p:spPr>
      </p:pic>
    </p:spTree>
    <p:extLst>
      <p:ext uri="{BB962C8B-B14F-4D97-AF65-F5344CB8AC3E}">
        <p14:creationId xmlns:p14="http://schemas.microsoft.com/office/powerpoint/2010/main" val="1562566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76DEE-BD89-E54E-9A48-ECB279C87F5A}"/>
              </a:ext>
            </a:extLst>
          </p:cNvPr>
          <p:cNvSpPr>
            <a:spLocks noGrp="1"/>
          </p:cNvSpPr>
          <p:nvPr>
            <p:ph type="title"/>
          </p:nvPr>
        </p:nvSpPr>
        <p:spPr/>
        <p:txBody>
          <a:bodyPr/>
          <a:lstStyle/>
          <a:p>
            <a:r>
              <a:rPr lang="en-US" dirty="0"/>
              <a:t>Sears Outlet</a:t>
            </a:r>
          </a:p>
        </p:txBody>
      </p:sp>
      <p:pic>
        <p:nvPicPr>
          <p:cNvPr id="4" name="Picture 3">
            <a:extLst>
              <a:ext uri="{FF2B5EF4-FFF2-40B4-BE49-F238E27FC236}">
                <a16:creationId xmlns:a16="http://schemas.microsoft.com/office/drawing/2014/main" id="{7A467FEA-DAAA-F144-91BE-C3FDA6710C85}"/>
              </a:ext>
            </a:extLst>
          </p:cNvPr>
          <p:cNvPicPr>
            <a:picLocks noChangeAspect="1"/>
          </p:cNvPicPr>
          <p:nvPr/>
        </p:nvPicPr>
        <p:blipFill>
          <a:blip r:embed="rId2"/>
          <a:stretch>
            <a:fillRect/>
          </a:stretch>
        </p:blipFill>
        <p:spPr>
          <a:xfrm>
            <a:off x="110532" y="871718"/>
            <a:ext cx="8892791" cy="5458744"/>
          </a:xfrm>
          <a:prstGeom prst="rect">
            <a:avLst/>
          </a:prstGeom>
        </p:spPr>
      </p:pic>
    </p:spTree>
    <p:extLst>
      <p:ext uri="{BB962C8B-B14F-4D97-AF65-F5344CB8AC3E}">
        <p14:creationId xmlns:p14="http://schemas.microsoft.com/office/powerpoint/2010/main" val="3220067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91116-70D3-CC48-BFFD-8CA0ED78F320}"/>
              </a:ext>
            </a:extLst>
          </p:cNvPr>
          <p:cNvSpPr>
            <a:spLocks noGrp="1"/>
          </p:cNvSpPr>
          <p:nvPr>
            <p:ph type="title"/>
          </p:nvPr>
        </p:nvSpPr>
        <p:spPr/>
        <p:txBody>
          <a:bodyPr/>
          <a:lstStyle/>
          <a:p>
            <a:r>
              <a:rPr lang="en-US" dirty="0"/>
              <a:t>SD feeder map</a:t>
            </a:r>
          </a:p>
        </p:txBody>
      </p:sp>
      <p:pic>
        <p:nvPicPr>
          <p:cNvPr id="4" name="Picture 3">
            <a:extLst>
              <a:ext uri="{FF2B5EF4-FFF2-40B4-BE49-F238E27FC236}">
                <a16:creationId xmlns:a16="http://schemas.microsoft.com/office/drawing/2014/main" id="{A60155BB-E215-9641-BB6D-C36BE0E1044C}"/>
              </a:ext>
            </a:extLst>
          </p:cNvPr>
          <p:cNvPicPr/>
          <p:nvPr/>
        </p:nvPicPr>
        <p:blipFill>
          <a:blip r:embed="rId2"/>
          <a:stretch>
            <a:fillRect/>
          </a:stretch>
        </p:blipFill>
        <p:spPr bwMode="auto">
          <a:xfrm>
            <a:off x="1146412" y="762000"/>
            <a:ext cx="6764825" cy="5589342"/>
          </a:xfrm>
          <a:prstGeom prst="rect">
            <a:avLst/>
          </a:prstGeom>
          <a:noFill/>
          <a:ln>
            <a:noFill/>
          </a:ln>
        </p:spPr>
      </p:pic>
    </p:spTree>
    <p:extLst>
      <p:ext uri="{BB962C8B-B14F-4D97-AF65-F5344CB8AC3E}">
        <p14:creationId xmlns:p14="http://schemas.microsoft.com/office/powerpoint/2010/main" val="2964319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E86394A8-46D0-7543-92BD-2C910831C1AF}"/>
              </a:ext>
            </a:extLst>
          </p:cNvPr>
          <p:cNvSpPr>
            <a:spLocks noGrp="1"/>
          </p:cNvSpPr>
          <p:nvPr>
            <p:ph type="title"/>
          </p:nvPr>
        </p:nvSpPr>
        <p:spPr/>
        <p:txBody>
          <a:bodyPr/>
          <a:lstStyle/>
          <a:p>
            <a:pPr eaLnBrk="1" hangingPunct="1"/>
            <a:r>
              <a:rPr lang="en-US" altLang="en-US" dirty="0"/>
              <a:t>SD substation &amp; feeder hosting capacities</a:t>
            </a:r>
          </a:p>
        </p:txBody>
      </p:sp>
      <p:pic>
        <p:nvPicPr>
          <p:cNvPr id="4" name="Picture 3">
            <a:extLst>
              <a:ext uri="{FF2B5EF4-FFF2-40B4-BE49-F238E27FC236}">
                <a16:creationId xmlns:a16="http://schemas.microsoft.com/office/drawing/2014/main" id="{71AA49B8-86EA-0440-887B-BA7BAE3ED045}"/>
              </a:ext>
            </a:extLst>
          </p:cNvPr>
          <p:cNvPicPr/>
          <p:nvPr/>
        </p:nvPicPr>
        <p:blipFill>
          <a:blip r:embed="rId2"/>
          <a:stretch>
            <a:fillRect/>
          </a:stretch>
        </p:blipFill>
        <p:spPr bwMode="auto">
          <a:xfrm>
            <a:off x="2424676" y="762000"/>
            <a:ext cx="4194488" cy="5720992"/>
          </a:xfrm>
          <a:prstGeom prst="rect">
            <a:avLst/>
          </a:prstGeom>
          <a:noFill/>
          <a:ln>
            <a:noFill/>
          </a:ln>
        </p:spPr>
      </p:pic>
    </p:spTree>
    <p:extLst>
      <p:ext uri="{BB962C8B-B14F-4D97-AF65-F5344CB8AC3E}">
        <p14:creationId xmlns:p14="http://schemas.microsoft.com/office/powerpoint/2010/main" val="578381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Clean Coalition FIT design for The City of San Diego</a:t>
            </a:r>
          </a:p>
        </p:txBody>
      </p:sp>
      <p:sp>
        <p:nvSpPr>
          <p:cNvPr id="4" name="Content Placeholder 2"/>
          <p:cNvSpPr>
            <a:spLocks noGrp="1"/>
          </p:cNvSpPr>
          <p:nvPr>
            <p:ph idx="1"/>
          </p:nvPr>
        </p:nvSpPr>
        <p:spPr>
          <a:xfrm>
            <a:off x="376990" y="2390274"/>
            <a:ext cx="8229600" cy="1748589"/>
          </a:xfrm>
        </p:spPr>
        <p:txBody>
          <a:bodyPr anchor="ctr"/>
          <a:lstStyle/>
          <a:p>
            <a:pPr marL="0" indent="0" algn="ctr">
              <a:buNone/>
            </a:pPr>
            <a:r>
              <a:rPr lang="en-US" dirty="0">
                <a:solidFill>
                  <a:schemeClr val="tx1"/>
                </a:solidFill>
                <a:latin typeface="Arial" charset="0"/>
                <a:ea typeface="Arial" charset="0"/>
                <a:cs typeface="Arial" charset="0"/>
              </a:rPr>
              <a:t>Feed-In Tariff</a:t>
            </a:r>
          </a:p>
          <a:p>
            <a:pPr marL="0" indent="0" algn="ctr">
              <a:buNone/>
            </a:pPr>
            <a:r>
              <a:rPr lang="en-US" sz="2000" dirty="0">
                <a:solidFill>
                  <a:schemeClr val="tx1"/>
                </a:solidFill>
                <a:latin typeface="Arial" charset="0"/>
                <a:ea typeface="Arial" charset="0"/>
                <a:cs typeface="Arial" charset="0"/>
              </a:rPr>
              <a:t>for</a:t>
            </a:r>
            <a:endParaRPr lang="en-US" sz="2400" dirty="0">
              <a:solidFill>
                <a:schemeClr val="tx1"/>
              </a:solidFill>
              <a:latin typeface="Arial" charset="0"/>
              <a:ea typeface="Arial" charset="0"/>
              <a:cs typeface="Arial" charset="0"/>
            </a:endParaRPr>
          </a:p>
          <a:p>
            <a:pPr marL="0" indent="0" algn="ctr">
              <a:buNone/>
            </a:pPr>
            <a:r>
              <a:rPr lang="en-US" dirty="0">
                <a:solidFill>
                  <a:schemeClr val="tx1"/>
                </a:solidFill>
                <a:latin typeface="Arial" charset="0"/>
                <a:ea typeface="Arial" charset="0"/>
                <a:cs typeface="Arial" charset="0"/>
              </a:rPr>
              <a:t>City of San Diego</a:t>
            </a:r>
          </a:p>
        </p:txBody>
      </p:sp>
    </p:spTree>
    <p:extLst>
      <p:ext uri="{BB962C8B-B14F-4D97-AF65-F5344CB8AC3E}">
        <p14:creationId xmlns:p14="http://schemas.microsoft.com/office/powerpoint/2010/main" val="1805851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FITs are the world-class solution</a:t>
            </a:r>
          </a:p>
        </p:txBody>
      </p:sp>
      <p:sp>
        <p:nvSpPr>
          <p:cNvPr id="4" name="Content Placeholder 2"/>
          <p:cNvSpPr>
            <a:spLocks noGrp="1"/>
          </p:cNvSpPr>
          <p:nvPr>
            <p:ph idx="1"/>
          </p:nvPr>
        </p:nvSpPr>
        <p:spPr>
          <a:xfrm>
            <a:off x="376990" y="2390274"/>
            <a:ext cx="8229600" cy="1748589"/>
          </a:xfrm>
        </p:spPr>
        <p:txBody>
          <a:bodyPr anchor="ctr"/>
          <a:lstStyle/>
          <a:p>
            <a:pPr marL="0" indent="0" algn="ctr">
              <a:buNone/>
            </a:pPr>
            <a:r>
              <a:rPr lang="en-US" dirty="0">
                <a:solidFill>
                  <a:schemeClr val="tx1"/>
                </a:solidFill>
                <a:latin typeface="Arial" charset="0"/>
                <a:ea typeface="Arial" charset="0"/>
                <a:cs typeface="Arial" charset="0"/>
              </a:rPr>
              <a:t>FITs are unparalleled in unleashing </a:t>
            </a:r>
          </a:p>
          <a:p>
            <a:pPr marL="0" indent="0" algn="ctr">
              <a:buNone/>
            </a:pPr>
            <a:r>
              <a:rPr lang="en-US" dirty="0">
                <a:solidFill>
                  <a:schemeClr val="tx1"/>
                </a:solidFill>
                <a:latin typeface="Arial" charset="0"/>
                <a:ea typeface="Arial" charset="0"/>
                <a:cs typeface="Arial" charset="0"/>
              </a:rPr>
              <a:t>cost-effective, commercial-scale renewables</a:t>
            </a:r>
          </a:p>
        </p:txBody>
      </p:sp>
    </p:spTree>
    <p:extLst>
      <p:ext uri="{BB962C8B-B14F-4D97-AF65-F5344CB8AC3E}">
        <p14:creationId xmlns:p14="http://schemas.microsoft.com/office/powerpoint/2010/main" val="299285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r>
              <a:rPr lang="en-US" b="1" dirty="0">
                <a:latin typeface="Arial" charset="0"/>
                <a:cs typeface="Arial" charset="0"/>
              </a:rPr>
              <a:t>FITs keep things simple</a:t>
            </a:r>
            <a:endParaRPr lang="en-US" sz="2400" b="1" dirty="0">
              <a:solidFill>
                <a:schemeClr val="bg1"/>
              </a:solidFill>
              <a:latin typeface="Arial" charset="0"/>
              <a:cs typeface="Arial" charset="0"/>
            </a:endParaRPr>
          </a:p>
        </p:txBody>
      </p:sp>
      <p:sp>
        <p:nvSpPr>
          <p:cNvPr id="34819" name="TextBox 2"/>
          <p:cNvSpPr txBox="1">
            <a:spLocks noChangeArrowheads="1"/>
          </p:cNvSpPr>
          <p:nvPr/>
        </p:nvSpPr>
        <p:spPr bwMode="auto">
          <a:xfrm>
            <a:off x="1840443" y="1592209"/>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7" name="Content Placeholder 3"/>
          <p:cNvSpPr>
            <a:spLocks noGrp="1"/>
          </p:cNvSpPr>
          <p:nvPr>
            <p:ph idx="4294967295"/>
          </p:nvPr>
        </p:nvSpPr>
        <p:spPr>
          <a:xfrm>
            <a:off x="190500" y="942970"/>
            <a:ext cx="8788400" cy="5614463"/>
          </a:xfrm>
        </p:spPr>
        <p:txBody>
          <a:bodyPr>
            <a:noAutofit/>
          </a:bodyPr>
          <a:lstStyle/>
          <a:p>
            <a:pPr defTabSz="443698"/>
            <a:r>
              <a:rPr lang="en-US" sz="2000" dirty="0">
                <a:solidFill>
                  <a:schemeClr val="tx1"/>
                </a:solidFill>
                <a:latin typeface="Arial" charset="0"/>
                <a:cs typeface="Arial" charset="0"/>
                <a:sym typeface="Arial" charset="0"/>
              </a:rPr>
              <a:t>Standardized and guaranteed contract between the solar or </a:t>
            </a:r>
            <a:r>
              <a:rPr lang="en-US" sz="2000" dirty="0" err="1">
                <a:solidFill>
                  <a:schemeClr val="tx1"/>
                </a:solidFill>
                <a:latin typeface="Arial" charset="0"/>
                <a:cs typeface="Arial" charset="0"/>
                <a:sym typeface="Arial" charset="0"/>
              </a:rPr>
              <a:t>solar+storage</a:t>
            </a:r>
            <a:r>
              <a:rPr lang="en-US" sz="2000" dirty="0">
                <a:solidFill>
                  <a:schemeClr val="tx1"/>
                </a:solidFill>
                <a:latin typeface="Arial" charset="0"/>
                <a:cs typeface="Arial" charset="0"/>
                <a:sym typeface="Arial" charset="0"/>
              </a:rPr>
              <a:t> facility and the Load Serving Entity (LSE) with a long-term, predefined rate paid for energy produced </a:t>
            </a:r>
          </a:p>
        </p:txBody>
      </p:sp>
      <p:pic>
        <p:nvPicPr>
          <p:cNvPr id="5" name="Picture 4" descr="Clean Coalition Logo_no tagline_updated_slideshowedit_zf2 yellow_final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1217" y="46181"/>
            <a:ext cx="1612783" cy="676656"/>
          </a:xfrm>
          <a:prstGeom prst="rect">
            <a:avLst/>
          </a:prstGeom>
        </p:spPr>
      </p:pic>
      <p:pic>
        <p:nvPicPr>
          <p:cNvPr id="6" name="Picture 2" descr="http://b-i.forbesimg.com/williampentland/files/2013/05/solar-PV-rooft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675" y="2903062"/>
            <a:ext cx="2245790" cy="150137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21170" y="2361149"/>
            <a:ext cx="2723659" cy="400110"/>
          </a:xfrm>
          <a:prstGeom prst="rect">
            <a:avLst/>
          </a:prstGeom>
          <a:noFill/>
        </p:spPr>
        <p:txBody>
          <a:bodyPr wrap="square" rtlCol="0">
            <a:spAutoFit/>
          </a:bodyPr>
          <a:lstStyle/>
          <a:p>
            <a:pPr algn="ctr"/>
            <a:r>
              <a:rPr lang="en-US" sz="2000" dirty="0"/>
              <a:t>FIT project</a:t>
            </a:r>
          </a:p>
        </p:txBody>
      </p:sp>
      <p:cxnSp>
        <p:nvCxnSpPr>
          <p:cNvPr id="10" name="Straight Arrow Connector 9"/>
          <p:cNvCxnSpPr/>
          <p:nvPr/>
        </p:nvCxnSpPr>
        <p:spPr>
          <a:xfrm>
            <a:off x="2747778" y="3619884"/>
            <a:ext cx="339905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747778" y="4057565"/>
            <a:ext cx="339905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708597" y="2460147"/>
            <a:ext cx="3478200" cy="923330"/>
          </a:xfrm>
          <a:prstGeom prst="rect">
            <a:avLst/>
          </a:prstGeom>
          <a:noFill/>
        </p:spPr>
        <p:txBody>
          <a:bodyPr wrap="square" rtlCol="0">
            <a:spAutoFit/>
          </a:bodyPr>
          <a:lstStyle/>
          <a:p>
            <a:pPr algn="ctr"/>
            <a:r>
              <a:rPr lang="en-US" dirty="0"/>
              <a:t>100% of the renewable energy generation is purchased by SDGE at </a:t>
            </a:r>
            <a:r>
              <a:rPr lang="en-US" u="sng" dirty="0"/>
              <a:t>FIT rate</a:t>
            </a:r>
          </a:p>
        </p:txBody>
      </p:sp>
      <p:sp>
        <p:nvSpPr>
          <p:cNvPr id="13" name="TextBox 12"/>
          <p:cNvSpPr txBox="1"/>
          <p:nvPr/>
        </p:nvSpPr>
        <p:spPr>
          <a:xfrm>
            <a:off x="2789567" y="4240339"/>
            <a:ext cx="3315476" cy="923330"/>
          </a:xfrm>
          <a:prstGeom prst="rect">
            <a:avLst/>
          </a:prstGeom>
          <a:noFill/>
        </p:spPr>
        <p:txBody>
          <a:bodyPr wrap="square" rtlCol="0">
            <a:spAutoFit/>
          </a:bodyPr>
          <a:lstStyle/>
          <a:p>
            <a:pPr algn="ctr"/>
            <a:r>
              <a:rPr lang="en-US" dirty="0"/>
              <a:t>100% of customer energy usage is purchased based on a normal </a:t>
            </a:r>
            <a:r>
              <a:rPr lang="en-US" u="sng" dirty="0"/>
              <a:t>retail rate</a:t>
            </a:r>
          </a:p>
        </p:txBody>
      </p:sp>
      <p:sp>
        <p:nvSpPr>
          <p:cNvPr id="17" name="TextBox 16"/>
          <p:cNvSpPr txBox="1"/>
          <p:nvPr/>
        </p:nvSpPr>
        <p:spPr>
          <a:xfrm>
            <a:off x="55039" y="4511643"/>
            <a:ext cx="2723659" cy="400110"/>
          </a:xfrm>
          <a:prstGeom prst="rect">
            <a:avLst/>
          </a:prstGeom>
          <a:noFill/>
        </p:spPr>
        <p:txBody>
          <a:bodyPr wrap="square" rtlCol="0">
            <a:spAutoFit/>
          </a:bodyPr>
          <a:lstStyle/>
          <a:p>
            <a:pPr algn="ctr"/>
            <a:r>
              <a:rPr lang="en-US" sz="2000" dirty="0"/>
              <a:t>Utility customer</a:t>
            </a:r>
          </a:p>
        </p:txBody>
      </p:sp>
      <p:pic>
        <p:nvPicPr>
          <p:cNvPr id="14" name="Picture 13">
            <a:extLst>
              <a:ext uri="{FF2B5EF4-FFF2-40B4-BE49-F238E27FC236}">
                <a16:creationId xmlns:a16="http://schemas.microsoft.com/office/drawing/2014/main" id="{7E73DB26-3412-0443-A4DC-E089556779C8}"/>
              </a:ext>
            </a:extLst>
          </p:cNvPr>
          <p:cNvPicPr>
            <a:picLocks noChangeAspect="1"/>
          </p:cNvPicPr>
          <p:nvPr/>
        </p:nvPicPr>
        <p:blipFill>
          <a:blip r:embed="rId5"/>
          <a:stretch>
            <a:fillRect/>
          </a:stretch>
        </p:blipFill>
        <p:spPr>
          <a:xfrm>
            <a:off x="6274373" y="2601507"/>
            <a:ext cx="2034426" cy="2458265"/>
          </a:xfrm>
          <a:prstGeom prst="rect">
            <a:avLst/>
          </a:prstGeom>
        </p:spPr>
      </p:pic>
    </p:spTree>
    <p:extLst>
      <p:ext uri="{BB962C8B-B14F-4D97-AF65-F5344CB8AC3E}">
        <p14:creationId xmlns:p14="http://schemas.microsoft.com/office/powerpoint/2010/main" val="582790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b="1" dirty="0">
                <a:latin typeface="Arial" charset="0"/>
                <a:cs typeface="Arial" charset="0"/>
              </a:rPr>
              <a:t>FITs efficiently open the WDG market segment</a:t>
            </a:r>
            <a:endParaRPr lang="en-US" sz="2400" b="1" dirty="0">
              <a:solidFill>
                <a:schemeClr val="bg1"/>
              </a:solidFill>
              <a:latin typeface="Arial" charset="0"/>
              <a:cs typeface="Arial" charset="0"/>
            </a:endParaRP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6" name="Content Placeholder 3"/>
          <p:cNvSpPr>
            <a:spLocks noGrp="1"/>
          </p:cNvSpPr>
          <p:nvPr>
            <p:ph idx="4294967295"/>
          </p:nvPr>
        </p:nvSpPr>
        <p:spPr>
          <a:xfrm>
            <a:off x="190500" y="894844"/>
            <a:ext cx="8788400" cy="5360041"/>
          </a:xfrm>
        </p:spPr>
        <p:txBody>
          <a:bodyPr>
            <a:noAutofit/>
          </a:bodyPr>
          <a:lstStyle/>
          <a:p>
            <a:pPr defTabSz="443698"/>
            <a:r>
              <a:rPr lang="en-US" sz="2000" dirty="0">
                <a:solidFill>
                  <a:schemeClr val="tx1"/>
                </a:solidFill>
                <a:latin typeface="Arial" charset="0"/>
                <a:cs typeface="Arial" charset="0"/>
                <a:sym typeface="Arial" charset="0"/>
              </a:rPr>
              <a:t>FITs offer clear guidance to the market through predefined terms and prices, thereby allowing project developers to qualify their planned projects before undertaking significant investment in siting, interconnection, etc.</a:t>
            </a:r>
          </a:p>
          <a:p>
            <a:pPr defTabSz="443698"/>
            <a:r>
              <a:rPr lang="en-US" sz="2000" dirty="0">
                <a:solidFill>
                  <a:schemeClr val="tx1"/>
                </a:solidFill>
                <a:latin typeface="Arial" charset="0"/>
                <a:cs typeface="Arial" charset="0"/>
                <a:sym typeface="Arial" charset="0"/>
              </a:rPr>
              <a:t>A clear, predictable purchase offer — and a simple, standardized contract for use between a LSE and energy generators — streamline the development of clean local energy. Not only does this approach nearly eliminate speculative projects, but it also drives down renewable energy development costs. </a:t>
            </a:r>
          </a:p>
          <a:p>
            <a:pPr defTabSz="443698"/>
            <a:r>
              <a:rPr lang="en-US" sz="2000" dirty="0">
                <a:solidFill>
                  <a:schemeClr val="tx1"/>
                </a:solidFill>
                <a:latin typeface="Arial" charset="0"/>
                <a:cs typeface="Arial" charset="0"/>
                <a:sym typeface="Arial" charset="0"/>
              </a:rPr>
              <a:t>FITs secure projects that will be built immediately and proven to deliver power within 12 to 18 months. </a:t>
            </a:r>
          </a:p>
          <a:p>
            <a:pPr defTabSz="443698"/>
            <a:r>
              <a:rPr lang="en-US" sz="2000" dirty="0">
                <a:solidFill>
                  <a:schemeClr val="tx1"/>
                </a:solidFill>
                <a:latin typeface="Arial" charset="0"/>
                <a:cs typeface="Arial" charset="0"/>
                <a:sym typeface="Arial" charset="0"/>
              </a:rPr>
              <a:t>Avoid limitations associated with Net Energy Metering (NEM).</a:t>
            </a:r>
          </a:p>
          <a:p>
            <a:pPr defTabSz="443698"/>
            <a:r>
              <a:rPr lang="en-US" sz="2000" dirty="0">
                <a:solidFill>
                  <a:schemeClr val="tx1"/>
                </a:solidFill>
                <a:latin typeface="Arial" charset="0"/>
                <a:cs typeface="Arial" charset="0"/>
                <a:sym typeface="Arial" charset="0"/>
              </a:rPr>
              <a:t>Avoid issues associated with solicitation processes.</a:t>
            </a:r>
          </a:p>
        </p:txBody>
      </p:sp>
    </p:spTree>
    <p:extLst>
      <p:ext uri="{BB962C8B-B14F-4D97-AF65-F5344CB8AC3E}">
        <p14:creationId xmlns:p14="http://schemas.microsoft.com/office/powerpoint/2010/main" val="1772749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Clean Coaltion\GLP\Direct Relief Case Study\Site Images\Direct Relief top dow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9612" y="1212242"/>
            <a:ext cx="6377887" cy="4636022"/>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0"/>
            <a:ext cx="7394883" cy="762000"/>
          </a:xfrm>
        </p:spPr>
        <p:txBody>
          <a:bodyPr>
            <a:normAutofit/>
          </a:bodyPr>
          <a:lstStyle/>
          <a:p>
            <a:r>
              <a:rPr lang="en-US" sz="2400" dirty="0"/>
              <a:t>Direct Relief is a Solar Microgrid showcase</a:t>
            </a:r>
          </a:p>
        </p:txBody>
      </p:sp>
      <p:sp>
        <p:nvSpPr>
          <p:cNvPr id="9" name="TextBox 8">
            <a:extLst>
              <a:ext uri="{FF2B5EF4-FFF2-40B4-BE49-F238E27FC236}">
                <a16:creationId xmlns:a16="http://schemas.microsoft.com/office/drawing/2014/main" id="{48D46755-F3F8-CA4F-8E76-73EDB82FE474}"/>
              </a:ext>
            </a:extLst>
          </p:cNvPr>
          <p:cNvSpPr txBox="1"/>
          <p:nvPr/>
        </p:nvSpPr>
        <p:spPr>
          <a:xfrm>
            <a:off x="6375158" y="2663057"/>
            <a:ext cx="1019724" cy="307777"/>
          </a:xfrm>
          <a:prstGeom prst="rect">
            <a:avLst/>
          </a:prstGeom>
          <a:noFill/>
          <a:ln>
            <a:solidFill>
              <a:schemeClr val="tx1"/>
            </a:solidFill>
          </a:ln>
        </p:spPr>
        <p:txBody>
          <a:bodyPr wrap="square" rtlCol="0">
            <a:spAutoFit/>
          </a:bodyPr>
          <a:lstStyle/>
          <a:p>
            <a:r>
              <a:rPr lang="en-US" sz="1400" dirty="0"/>
              <a:t>320 kW PV</a:t>
            </a:r>
          </a:p>
        </p:txBody>
      </p:sp>
      <p:sp>
        <p:nvSpPr>
          <p:cNvPr id="10" name="TextBox 9">
            <a:extLst>
              <a:ext uri="{FF2B5EF4-FFF2-40B4-BE49-F238E27FC236}">
                <a16:creationId xmlns:a16="http://schemas.microsoft.com/office/drawing/2014/main" id="{C9A03AED-E882-4446-8295-E0010851FB37}"/>
              </a:ext>
            </a:extLst>
          </p:cNvPr>
          <p:cNvSpPr txBox="1"/>
          <p:nvPr/>
        </p:nvSpPr>
        <p:spPr>
          <a:xfrm>
            <a:off x="3288850" y="1851543"/>
            <a:ext cx="1074735" cy="307777"/>
          </a:xfrm>
          <a:prstGeom prst="rect">
            <a:avLst/>
          </a:prstGeom>
          <a:solidFill>
            <a:schemeClr val="bg1"/>
          </a:solidFill>
          <a:ln>
            <a:solidFill>
              <a:schemeClr val="tx1"/>
            </a:solidFill>
          </a:ln>
        </p:spPr>
        <p:txBody>
          <a:bodyPr wrap="square" rtlCol="0">
            <a:spAutoFit/>
          </a:bodyPr>
          <a:lstStyle/>
          <a:p>
            <a:r>
              <a:rPr lang="en-US" sz="1400" dirty="0"/>
              <a:t>676 kWh Li</a:t>
            </a:r>
          </a:p>
        </p:txBody>
      </p:sp>
      <p:cxnSp>
        <p:nvCxnSpPr>
          <p:cNvPr id="11" name="Straight Connector 10">
            <a:extLst>
              <a:ext uri="{FF2B5EF4-FFF2-40B4-BE49-F238E27FC236}">
                <a16:creationId xmlns:a16="http://schemas.microsoft.com/office/drawing/2014/main" id="{38483880-88FB-B440-88BF-F3247141C2B4}"/>
              </a:ext>
            </a:extLst>
          </p:cNvPr>
          <p:cNvCxnSpPr>
            <a:cxnSpLocks/>
            <a:stCxn id="10" idx="2"/>
          </p:cNvCxnSpPr>
          <p:nvPr/>
        </p:nvCxnSpPr>
        <p:spPr>
          <a:xfrm flipH="1">
            <a:off x="3126492" y="2159320"/>
            <a:ext cx="699726" cy="1007473"/>
          </a:xfrm>
          <a:prstGeom prst="line">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8E8DC74D-12A6-EF41-BB32-3E70FB48258E}"/>
              </a:ext>
            </a:extLst>
          </p:cNvPr>
          <p:cNvCxnSpPr/>
          <p:nvPr/>
        </p:nvCxnSpPr>
        <p:spPr>
          <a:xfrm flipH="1">
            <a:off x="5808144" y="2827774"/>
            <a:ext cx="567014" cy="7445"/>
          </a:xfrm>
          <a:prstGeom prst="line">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EC382DB3-43CF-B344-94FB-C03BD9DE51E6}"/>
              </a:ext>
            </a:extLst>
          </p:cNvPr>
          <p:cNvCxnSpPr>
            <a:cxnSpLocks/>
            <a:stCxn id="9" idx="1"/>
          </p:cNvCxnSpPr>
          <p:nvPr/>
        </p:nvCxnSpPr>
        <p:spPr>
          <a:xfrm flipH="1">
            <a:off x="5269899" y="2816946"/>
            <a:ext cx="1105259" cy="906572"/>
          </a:xfrm>
          <a:prstGeom prst="line">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TextBox 13">
            <a:extLst>
              <a:ext uri="{FF2B5EF4-FFF2-40B4-BE49-F238E27FC236}">
                <a16:creationId xmlns:a16="http://schemas.microsoft.com/office/drawing/2014/main" id="{343C1D65-AA1A-8443-8219-337CC57D1CFF}"/>
              </a:ext>
            </a:extLst>
          </p:cNvPr>
          <p:cNvSpPr txBox="1"/>
          <p:nvPr/>
        </p:nvSpPr>
        <p:spPr>
          <a:xfrm>
            <a:off x="2722351" y="4923000"/>
            <a:ext cx="1474417" cy="738664"/>
          </a:xfrm>
          <a:prstGeom prst="rect">
            <a:avLst/>
          </a:prstGeom>
          <a:solidFill>
            <a:schemeClr val="bg1"/>
          </a:solidFill>
          <a:ln>
            <a:solidFill>
              <a:schemeClr val="tx1"/>
            </a:solidFill>
          </a:ln>
        </p:spPr>
        <p:txBody>
          <a:bodyPr wrap="square" rtlCol="0">
            <a:spAutoFit/>
          </a:bodyPr>
          <a:lstStyle/>
          <a:p>
            <a:r>
              <a:rPr lang="en-US" sz="1400" dirty="0"/>
              <a:t>600 kW diesel generator with 4,000 gallon tank</a:t>
            </a:r>
          </a:p>
        </p:txBody>
      </p:sp>
      <p:cxnSp>
        <p:nvCxnSpPr>
          <p:cNvPr id="15" name="Straight Connector 14">
            <a:extLst>
              <a:ext uri="{FF2B5EF4-FFF2-40B4-BE49-F238E27FC236}">
                <a16:creationId xmlns:a16="http://schemas.microsoft.com/office/drawing/2014/main" id="{3746EBE0-BB76-F04C-8CCE-BB6508F19C79}"/>
              </a:ext>
            </a:extLst>
          </p:cNvPr>
          <p:cNvCxnSpPr>
            <a:cxnSpLocks/>
          </p:cNvCxnSpPr>
          <p:nvPr/>
        </p:nvCxnSpPr>
        <p:spPr>
          <a:xfrm flipV="1">
            <a:off x="3411432" y="3033725"/>
            <a:ext cx="277213" cy="1901307"/>
          </a:xfrm>
          <a:prstGeom prst="line">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Text Placeholder 3">
            <a:extLst>
              <a:ext uri="{FF2B5EF4-FFF2-40B4-BE49-F238E27FC236}">
                <a16:creationId xmlns:a16="http://schemas.microsoft.com/office/drawing/2014/main" id="{1E140072-9F27-6946-BDE0-385FC2E0239D}"/>
              </a:ext>
            </a:extLst>
          </p:cNvPr>
          <p:cNvSpPr txBox="1">
            <a:spLocks/>
          </p:cNvSpPr>
          <p:nvPr/>
        </p:nvSpPr>
        <p:spPr>
          <a:xfrm>
            <a:off x="1" y="849517"/>
            <a:ext cx="2549612" cy="505647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t>Resilience is required:</a:t>
            </a:r>
          </a:p>
          <a:p>
            <a:pPr lvl="1">
              <a:buFont typeface="Arial" panose="020B0604020202020204" pitchFamily="34" charset="0"/>
              <a:buChar char="•"/>
            </a:pPr>
            <a:r>
              <a:rPr lang="en-US" sz="1400" b="1" dirty="0"/>
              <a:t>320 kW PV </a:t>
            </a:r>
          </a:p>
          <a:p>
            <a:pPr lvl="1">
              <a:buFont typeface="Arial" panose="020B0604020202020204" pitchFamily="34" charset="0"/>
              <a:buChar char="•"/>
            </a:pPr>
            <a:r>
              <a:rPr lang="en-US" sz="1400" b="1" dirty="0"/>
              <a:t>676 kWh Storage</a:t>
            </a:r>
          </a:p>
          <a:p>
            <a:pPr lvl="1">
              <a:buFont typeface="Arial" panose="020B0604020202020204" pitchFamily="34" charset="0"/>
              <a:buChar char="•"/>
            </a:pPr>
            <a:r>
              <a:rPr lang="en-US" sz="1400" dirty="0"/>
              <a:t>600 kW diesel generator </a:t>
            </a:r>
          </a:p>
          <a:p>
            <a:pPr lvl="1">
              <a:buFont typeface="Arial" panose="020B0604020202020204" pitchFamily="34" charset="0"/>
              <a:buChar char="•"/>
            </a:pPr>
            <a:r>
              <a:rPr lang="en-US" sz="1400" dirty="0"/>
              <a:t>4000 gallons of diesel fuel</a:t>
            </a:r>
          </a:p>
          <a:p>
            <a:pPr marL="285750" indent="-285750">
              <a:buFont typeface="Arial" panose="020B0604020202020204" pitchFamily="34" charset="0"/>
              <a:buChar char="•"/>
            </a:pPr>
            <a:r>
              <a:rPr lang="en-US" sz="1400" dirty="0"/>
              <a:t>PV annual generation designed to cover annual consumption.</a:t>
            </a:r>
          </a:p>
          <a:p>
            <a:pPr marL="285750" indent="-285750">
              <a:buFont typeface="Arial" panose="020B0604020202020204" pitchFamily="34" charset="0"/>
              <a:buChar char="•"/>
            </a:pPr>
            <a:r>
              <a:rPr lang="en-US" sz="1400" dirty="0"/>
              <a:t>Storage designed to time-shift the generation to more valuable times, and provide Resilience.</a:t>
            </a:r>
          </a:p>
          <a:p>
            <a:pPr marL="285750" indent="-285750">
              <a:buFont typeface="Arial" panose="020B0604020202020204" pitchFamily="34" charset="0"/>
              <a:buChar char="•"/>
            </a:pPr>
            <a:r>
              <a:rPr lang="en-US" sz="1400" dirty="0"/>
              <a:t>Genset provides “back-up to the back-up”.</a:t>
            </a:r>
          </a:p>
          <a:p>
            <a:pPr marL="285750" indent="-285750">
              <a:buFont typeface="Arial" panose="020B0604020202020204" pitchFamily="34" charset="0"/>
              <a:buChar char="•"/>
            </a:pPr>
            <a:r>
              <a:rPr lang="en-US" sz="1400" dirty="0"/>
              <a:t>Direct Relief Microgrid requirement is that the critical loads are operational indefinitely, even through local disasters that causes long-term interruptions to normal electricity service.</a:t>
            </a:r>
          </a:p>
        </p:txBody>
      </p:sp>
    </p:spTree>
    <p:extLst>
      <p:ext uri="{BB962C8B-B14F-4D97-AF65-F5344CB8AC3E}">
        <p14:creationId xmlns:p14="http://schemas.microsoft.com/office/powerpoint/2010/main" val="1640999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r>
              <a:rPr lang="en-US" b="1" dirty="0">
                <a:latin typeface="Arial" charset="0"/>
                <a:cs typeface="Arial" charset="0"/>
              </a:rPr>
              <a:t>Local solar constraints &amp; assumptions</a:t>
            </a:r>
            <a:endParaRPr lang="en-US" sz="2400" b="1" dirty="0">
              <a:solidFill>
                <a:schemeClr val="bg1"/>
              </a:solidFill>
              <a:latin typeface="Arial" charset="0"/>
              <a:cs typeface="Arial" charset="0"/>
            </a:endParaRP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6" name="Content Placeholder 3"/>
          <p:cNvSpPr>
            <a:spLocks noGrp="1"/>
          </p:cNvSpPr>
          <p:nvPr>
            <p:ph idx="4294967295"/>
          </p:nvPr>
        </p:nvSpPr>
        <p:spPr>
          <a:xfrm>
            <a:off x="336274" y="971362"/>
            <a:ext cx="8370404" cy="5310167"/>
          </a:xfrm>
        </p:spPr>
        <p:txBody>
          <a:bodyPr>
            <a:noAutofit/>
          </a:bodyPr>
          <a:lstStyle/>
          <a:p>
            <a:pPr defTabSz="443698"/>
            <a:r>
              <a:rPr lang="en-US" sz="2000" dirty="0">
                <a:solidFill>
                  <a:schemeClr val="tx1"/>
                </a:solidFill>
                <a:latin typeface="Arial" charset="0"/>
                <a:cs typeface="Arial" charset="0"/>
                <a:sym typeface="Arial" charset="0"/>
              </a:rPr>
              <a:t>Solar siting opportunities in any urban &amp; suburban areas will predominantly be on built-environments like rooftops, parking lots, and parking structures</a:t>
            </a:r>
          </a:p>
          <a:p>
            <a:pPr lvl="1" defTabSz="443698"/>
            <a:r>
              <a:rPr lang="en-US" sz="1800" dirty="0">
                <a:solidFill>
                  <a:schemeClr val="tx1"/>
                </a:solidFill>
                <a:latin typeface="Arial" charset="0"/>
                <a:cs typeface="Arial" charset="0"/>
                <a:sym typeface="Arial" charset="0"/>
              </a:rPr>
              <a:t>Planning will be greatly informed by surveying associated solar siting potential.  </a:t>
            </a:r>
          </a:p>
          <a:p>
            <a:pPr lvl="1" defTabSz="443698"/>
            <a:r>
              <a:rPr lang="en-US" sz="1800" dirty="0">
                <a:solidFill>
                  <a:schemeClr val="tx1"/>
                </a:solidFill>
                <a:latin typeface="Arial" charset="0"/>
                <a:cs typeface="Arial" charset="0"/>
                <a:sym typeface="Arial" charset="0"/>
              </a:rPr>
              <a:t>Hence, the Clean Coalition conducted a Solar Siting Survey (SSS) for the City of San Diego.</a:t>
            </a:r>
          </a:p>
          <a:p>
            <a:pPr defTabSz="443698"/>
            <a:r>
              <a:rPr lang="en-US" sz="2000" dirty="0">
                <a:solidFill>
                  <a:schemeClr val="tx1"/>
                </a:solidFill>
                <a:latin typeface="Arial" charset="0"/>
                <a:cs typeface="Arial" charset="0"/>
                <a:sym typeface="Arial" charset="0"/>
              </a:rPr>
              <a:t>Achieving 25% local renewables will require unleashing Wholesale Distributed Generation (WDG)</a:t>
            </a:r>
          </a:p>
          <a:p>
            <a:pPr lvl="1" defTabSz="443698"/>
            <a:r>
              <a:rPr lang="en-US" sz="1800" dirty="0">
                <a:solidFill>
                  <a:schemeClr val="tx1"/>
                </a:solidFill>
                <a:latin typeface="Arial" charset="0"/>
                <a:cs typeface="Arial" charset="0"/>
                <a:sym typeface="Arial" charset="0"/>
              </a:rPr>
              <a:t>Only proven approach is a Feed-In Tariff (FIT).  </a:t>
            </a:r>
          </a:p>
          <a:p>
            <a:pPr lvl="1" defTabSz="443698"/>
            <a:r>
              <a:rPr lang="en-US" sz="1800" dirty="0">
                <a:solidFill>
                  <a:schemeClr val="tx1"/>
                </a:solidFill>
                <a:latin typeface="Arial" charset="0"/>
                <a:cs typeface="Arial" charset="0"/>
                <a:sym typeface="Arial" charset="0"/>
              </a:rPr>
              <a:t>Hence, the Clean Coalition designed a FIT for the City of San Diego.</a:t>
            </a:r>
          </a:p>
          <a:p>
            <a:pPr defTabSz="443698"/>
            <a:r>
              <a:rPr lang="en-US" sz="2000" dirty="0">
                <a:solidFill>
                  <a:schemeClr val="tx1"/>
                </a:solidFill>
                <a:latin typeface="Arial" charset="0"/>
                <a:cs typeface="Arial" charset="0"/>
                <a:sym typeface="Arial" charset="0"/>
              </a:rPr>
              <a:t>Achieving renewables-driven resilience will require high penetrations of local renewables that are dispatchable</a:t>
            </a:r>
          </a:p>
          <a:p>
            <a:pPr lvl="1" defTabSz="443698"/>
            <a:r>
              <a:rPr lang="en-US" sz="1800" dirty="0">
                <a:solidFill>
                  <a:schemeClr val="tx1"/>
                </a:solidFill>
                <a:latin typeface="Arial" charset="0"/>
                <a:cs typeface="Arial" charset="0"/>
                <a:sym typeface="Arial" charset="0"/>
              </a:rPr>
              <a:t>Hence, the FIT includes a mechanism for ensuring that energy storage is deployed in a manner that makes renewable energy available whenever needed, not just when the sun is shining or wind is blowing etc.</a:t>
            </a:r>
          </a:p>
        </p:txBody>
      </p:sp>
    </p:spTree>
    <p:extLst>
      <p:ext uri="{BB962C8B-B14F-4D97-AF65-F5344CB8AC3E}">
        <p14:creationId xmlns:p14="http://schemas.microsoft.com/office/powerpoint/2010/main" val="819404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1"/>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400"/>
              <a:buFont typeface="Arial"/>
              <a:buNone/>
            </a:pPr>
            <a:r>
              <a:rPr lang="en-US" sz="2400" dirty="0"/>
              <a:t>NEM limitations create a Stranded Opportunity </a:t>
            </a:r>
            <a:endParaRPr dirty="0"/>
          </a:p>
        </p:txBody>
      </p:sp>
      <p:pic>
        <p:nvPicPr>
          <p:cNvPr id="192" name="Google Shape;192;p21" descr="D:\Clean Coaltion\GLP\Direct Relief Case Study\Site Images\Direct Relief top down with pins and polygons.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74052" y="1109118"/>
            <a:ext cx="6513463" cy="4787818"/>
          </a:xfrm>
          <a:prstGeom prst="rect">
            <a:avLst/>
          </a:prstGeom>
          <a:noFill/>
          <a:ln>
            <a:noFill/>
          </a:ln>
        </p:spPr>
      </p:pic>
      <p:sp>
        <p:nvSpPr>
          <p:cNvPr id="5" name="Text Placeholder 3">
            <a:extLst>
              <a:ext uri="{FF2B5EF4-FFF2-40B4-BE49-F238E27FC236}">
                <a16:creationId xmlns:a16="http://schemas.microsoft.com/office/drawing/2014/main" id="{14A5BB2A-F13A-CB4C-B0F4-2B518CA476F5}"/>
              </a:ext>
            </a:extLst>
          </p:cNvPr>
          <p:cNvSpPr txBox="1">
            <a:spLocks/>
          </p:cNvSpPr>
          <p:nvPr/>
        </p:nvSpPr>
        <p:spPr>
          <a:xfrm>
            <a:off x="102603" y="750784"/>
            <a:ext cx="2425329" cy="5436610"/>
          </a:xfrm>
          <a:prstGeom prst="rect">
            <a:avLst/>
          </a:prstGeom>
          <a:ln>
            <a:no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Microgrid only serves Direct Relief needs:</a:t>
            </a:r>
          </a:p>
          <a:p>
            <a:pPr>
              <a:buFont typeface="Arial" panose="020B0604020202020204" pitchFamily="34" charset="0"/>
              <a:buChar char="•"/>
            </a:pPr>
            <a:r>
              <a:rPr lang="en-US" sz="1400" dirty="0"/>
              <a:t>70% of roof and 100% of massive parking area solar potential is unused.</a:t>
            </a:r>
          </a:p>
          <a:p>
            <a:pPr>
              <a:buFont typeface="Arial" panose="020B0604020202020204" pitchFamily="34" charset="0"/>
              <a:buChar char="•"/>
            </a:pPr>
            <a:r>
              <a:rPr lang="en-US" sz="1400" dirty="0"/>
              <a:t>Additional storage not able to be considered due to policy prohibitions around exporting energy from a battery to the grid – even though the energy is 100% stored solar. </a:t>
            </a:r>
          </a:p>
          <a:p>
            <a:pPr>
              <a:buFont typeface="Arial" panose="020B0604020202020204" pitchFamily="34" charset="0"/>
              <a:buChar char="•"/>
            </a:pPr>
            <a:endParaRPr lang="en-US" sz="1100" dirty="0"/>
          </a:p>
          <a:p>
            <a:pPr marL="0" indent="0">
              <a:buNone/>
            </a:pPr>
            <a:r>
              <a:rPr lang="en-US" sz="1600" dirty="0"/>
              <a:t>Ready to do way more:</a:t>
            </a:r>
            <a:r>
              <a:rPr lang="en-US" sz="1100" dirty="0"/>
              <a:t> </a:t>
            </a:r>
          </a:p>
          <a:p>
            <a:pPr>
              <a:buFont typeface="Arial" panose="020B0604020202020204" pitchFamily="34" charset="0"/>
              <a:buChar char="•"/>
            </a:pPr>
            <a:r>
              <a:rPr lang="en-US" sz="1400" dirty="0"/>
              <a:t>1,133 kW in total solar siting potential, 427 kW more rooftop and 386 kW in parking lots.</a:t>
            </a:r>
          </a:p>
          <a:p>
            <a:r>
              <a:rPr lang="en-US" sz="1400" dirty="0"/>
              <a:t>Existing switch gear is already sized for the expansion and is  just awaiting the policy innovation!</a:t>
            </a:r>
          </a:p>
        </p:txBody>
      </p:sp>
      <p:sp>
        <p:nvSpPr>
          <p:cNvPr id="2" name="Rectangle 1">
            <a:extLst>
              <a:ext uri="{FF2B5EF4-FFF2-40B4-BE49-F238E27FC236}">
                <a16:creationId xmlns:a16="http://schemas.microsoft.com/office/drawing/2014/main" id="{D3CADEA4-1C2D-4BEF-9E42-7AFAA85E34E2}"/>
              </a:ext>
            </a:extLst>
          </p:cNvPr>
          <p:cNvSpPr/>
          <p:nvPr/>
        </p:nvSpPr>
        <p:spPr>
          <a:xfrm>
            <a:off x="4453217" y="3244334"/>
            <a:ext cx="237566" cy="369332"/>
          </a:xfrm>
          <a:prstGeom prst="rect">
            <a:avLst/>
          </a:prstGeom>
        </p:spPr>
        <p:txBody>
          <a:bodyPr wrap="none">
            <a:spAutoFit/>
          </a:bodyPr>
          <a:lstStyle/>
          <a:p>
            <a:r>
              <a:rPr lang="en-US" dirty="0"/>
              <a:t> </a:t>
            </a:r>
          </a:p>
        </p:txBody>
      </p:sp>
      <p:sp>
        <p:nvSpPr>
          <p:cNvPr id="3" name="Rectangle 2">
            <a:extLst>
              <a:ext uri="{FF2B5EF4-FFF2-40B4-BE49-F238E27FC236}">
                <a16:creationId xmlns:a16="http://schemas.microsoft.com/office/drawing/2014/main" id="{FD285C96-5A27-494E-A6E5-7DDC750C4B43}"/>
              </a:ext>
            </a:extLst>
          </p:cNvPr>
          <p:cNvSpPr/>
          <p:nvPr/>
        </p:nvSpPr>
        <p:spPr>
          <a:xfrm>
            <a:off x="4453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34401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8A64D-DB72-8740-BC21-035A50B2BB7F}"/>
              </a:ext>
            </a:extLst>
          </p:cNvPr>
          <p:cNvSpPr>
            <a:spLocks noGrp="1"/>
          </p:cNvSpPr>
          <p:nvPr>
            <p:ph type="title"/>
          </p:nvPr>
        </p:nvSpPr>
        <p:spPr/>
        <p:txBody>
          <a:bodyPr/>
          <a:lstStyle/>
          <a:p>
            <a:r>
              <a:rPr lang="en-US" dirty="0"/>
              <a:t>City of San Diego FIT program size</a:t>
            </a:r>
          </a:p>
        </p:txBody>
      </p:sp>
      <p:sp>
        <p:nvSpPr>
          <p:cNvPr id="4" name="Content Placeholder 3">
            <a:extLst>
              <a:ext uri="{FF2B5EF4-FFF2-40B4-BE49-F238E27FC236}">
                <a16:creationId xmlns:a16="http://schemas.microsoft.com/office/drawing/2014/main" id="{C1291A5E-F58E-E245-A7AC-D8DE67C7AD5A}"/>
              </a:ext>
            </a:extLst>
          </p:cNvPr>
          <p:cNvSpPr txBox="1">
            <a:spLocks/>
          </p:cNvSpPr>
          <p:nvPr/>
        </p:nvSpPr>
        <p:spPr bwMode="auto">
          <a:xfrm>
            <a:off x="190500" y="942970"/>
            <a:ext cx="8788400" cy="26976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tx1"/>
              </a:buClr>
              <a:buBlip>
                <a:blip r:embed="rId2"/>
              </a:buBlip>
              <a:defRPr sz="3200">
                <a:solidFill>
                  <a:srgbClr val="595959"/>
                </a:solidFill>
                <a:latin typeface="+mn-lt"/>
                <a:ea typeface="+mn-ea"/>
                <a:cs typeface="+mn-cs"/>
              </a:defRPr>
            </a:lvl1pPr>
            <a:lvl2pPr marL="742950" indent="-285750" algn="l" rtl="0" eaLnBrk="0" fontAlgn="base" hangingPunct="0">
              <a:spcBef>
                <a:spcPct val="20000"/>
              </a:spcBef>
              <a:spcAft>
                <a:spcPct val="0"/>
              </a:spcAft>
              <a:buClr>
                <a:srgbClr val="33CC33"/>
              </a:buClr>
              <a:buBlip>
                <a:blip r:embed="rId2"/>
              </a:buBlip>
              <a:defRPr sz="2800">
                <a:solidFill>
                  <a:srgbClr val="595959"/>
                </a:solidFill>
                <a:latin typeface="+mn-lt"/>
                <a:ea typeface="+mn-ea"/>
                <a:cs typeface="+mn-cs"/>
              </a:defRPr>
            </a:lvl2pPr>
            <a:lvl3pPr marL="1143000" indent="-228600" algn="l" rtl="0" eaLnBrk="0" fontAlgn="base" hangingPunct="0">
              <a:spcBef>
                <a:spcPct val="20000"/>
              </a:spcBef>
              <a:spcAft>
                <a:spcPct val="0"/>
              </a:spcAft>
              <a:buClr>
                <a:srgbClr val="66FF33"/>
              </a:buClr>
              <a:buBlip>
                <a:blip r:embed="rId2"/>
              </a:buBlip>
              <a:defRPr sz="2400">
                <a:solidFill>
                  <a:srgbClr val="595959"/>
                </a:solidFill>
                <a:latin typeface="+mn-lt"/>
                <a:ea typeface="+mn-ea"/>
                <a:cs typeface="+mn-cs"/>
              </a:defRPr>
            </a:lvl3pPr>
            <a:lvl4pPr marL="1600200" indent="-228600" algn="l" rtl="0" eaLnBrk="0" fontAlgn="base" hangingPunct="0">
              <a:spcBef>
                <a:spcPct val="20000"/>
              </a:spcBef>
              <a:spcAft>
                <a:spcPct val="0"/>
              </a:spcAft>
              <a:buBlip>
                <a:blip r:embed="rId2"/>
              </a:buBlip>
              <a:defRPr sz="2000">
                <a:solidFill>
                  <a:srgbClr val="595959"/>
                </a:solidFill>
                <a:latin typeface="+mn-lt"/>
                <a:ea typeface="+mn-ea"/>
                <a:cs typeface="+mn-cs"/>
              </a:defRPr>
            </a:lvl4pPr>
            <a:lvl5pPr marL="2057400" indent="-228600" algn="l" rtl="0" eaLnBrk="0" fontAlgn="base" hangingPunct="0">
              <a:spcBef>
                <a:spcPct val="20000"/>
              </a:spcBef>
              <a:spcAft>
                <a:spcPct val="0"/>
              </a:spcAft>
              <a:buBlip>
                <a:blip r:embed="rId2"/>
              </a:buBlip>
              <a:defRPr sz="2000">
                <a:solidFill>
                  <a:srgbClr val="595959"/>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defTabSz="443698"/>
            <a:r>
              <a:rPr lang="en-US" sz="2000" kern="0" dirty="0">
                <a:solidFill>
                  <a:schemeClr val="tx1"/>
                </a:solidFill>
                <a:latin typeface="Arial" charset="0"/>
                <a:cs typeface="Arial" charset="0"/>
                <a:sym typeface="Arial" charset="0"/>
              </a:rPr>
              <a:t>A 50 MW FIT will provide roughly 1.1% of the City of San Diego’s annual electric load</a:t>
            </a:r>
          </a:p>
          <a:p>
            <a:pPr defTabSz="443698"/>
            <a:endParaRPr lang="en-US" sz="2000" kern="0" dirty="0">
              <a:solidFill>
                <a:schemeClr val="tx1"/>
              </a:solidFill>
              <a:latin typeface="Arial" charset="0"/>
              <a:cs typeface="Arial" charset="0"/>
              <a:sym typeface="Arial" charset="0"/>
            </a:endParaRPr>
          </a:p>
          <a:p>
            <a:pPr defTabSz="443698"/>
            <a:endParaRPr lang="en-US" sz="2000" kern="0" dirty="0">
              <a:solidFill>
                <a:schemeClr val="tx1"/>
              </a:solidFill>
              <a:latin typeface="Arial" charset="0"/>
              <a:cs typeface="Arial" charset="0"/>
              <a:sym typeface="Arial" charset="0"/>
            </a:endParaRPr>
          </a:p>
          <a:p>
            <a:pPr defTabSz="443698"/>
            <a:endParaRPr lang="en-US" sz="2000" kern="0" dirty="0">
              <a:solidFill>
                <a:schemeClr val="tx1"/>
              </a:solidFill>
              <a:latin typeface="Arial" charset="0"/>
              <a:cs typeface="Arial" charset="0"/>
              <a:sym typeface="Arial" charset="0"/>
            </a:endParaRPr>
          </a:p>
          <a:p>
            <a:pPr defTabSz="443698"/>
            <a:endParaRPr lang="en-US" sz="2000" kern="0" dirty="0">
              <a:solidFill>
                <a:schemeClr val="tx1"/>
              </a:solidFill>
              <a:latin typeface="Arial" charset="0"/>
              <a:cs typeface="Arial" charset="0"/>
              <a:sym typeface="Arial" charset="0"/>
            </a:endParaRPr>
          </a:p>
          <a:p>
            <a:pPr defTabSz="443698"/>
            <a:endParaRPr lang="en-US" sz="2000" kern="0" dirty="0">
              <a:solidFill>
                <a:schemeClr val="tx1"/>
              </a:solidFill>
              <a:latin typeface="Arial" charset="0"/>
              <a:cs typeface="Arial" charset="0"/>
              <a:sym typeface="Arial" charset="0"/>
            </a:endParaRPr>
          </a:p>
          <a:p>
            <a:pPr defTabSz="443698"/>
            <a:r>
              <a:rPr lang="en-US" sz="2000" kern="0" dirty="0">
                <a:solidFill>
                  <a:schemeClr val="tx1"/>
                </a:solidFill>
                <a:latin typeface="Arial" charset="0"/>
                <a:cs typeface="Arial" charset="0"/>
                <a:sym typeface="Arial" charset="0"/>
              </a:rPr>
              <a:t>Annual production of 1,900 kWh/</a:t>
            </a:r>
            <a:r>
              <a:rPr lang="en-US" sz="2000" kern="0" dirty="0" err="1">
                <a:solidFill>
                  <a:schemeClr val="tx1"/>
                </a:solidFill>
                <a:latin typeface="Arial" charset="0"/>
                <a:cs typeface="Arial" charset="0"/>
                <a:sym typeface="Arial" charset="0"/>
              </a:rPr>
              <a:t>kWac</a:t>
            </a:r>
            <a:r>
              <a:rPr lang="en-US" sz="2000" kern="0" dirty="0">
                <a:solidFill>
                  <a:schemeClr val="tx1"/>
                </a:solidFill>
                <a:latin typeface="Arial" charset="0"/>
                <a:cs typeface="Arial" charset="0"/>
                <a:sym typeface="Arial" charset="0"/>
              </a:rPr>
              <a:t> of FIT capacity is based on solar resource analysis for the City of San Diego, as we expect PV to be the dominant FIT technology</a:t>
            </a:r>
          </a:p>
        </p:txBody>
      </p:sp>
      <p:pic>
        <p:nvPicPr>
          <p:cNvPr id="7" name="Picture 6">
            <a:extLst>
              <a:ext uri="{FF2B5EF4-FFF2-40B4-BE49-F238E27FC236}">
                <a16:creationId xmlns:a16="http://schemas.microsoft.com/office/drawing/2014/main" id="{5C3EEDC7-8B76-BE40-B958-DC369FCBA6A5}"/>
              </a:ext>
            </a:extLst>
          </p:cNvPr>
          <p:cNvPicPr>
            <a:picLocks noChangeAspect="1"/>
          </p:cNvPicPr>
          <p:nvPr/>
        </p:nvPicPr>
        <p:blipFill>
          <a:blip r:embed="rId3"/>
          <a:stretch>
            <a:fillRect/>
          </a:stretch>
        </p:blipFill>
        <p:spPr>
          <a:xfrm>
            <a:off x="553283" y="1871573"/>
            <a:ext cx="8062832" cy="1304513"/>
          </a:xfrm>
          <a:prstGeom prst="rect">
            <a:avLst/>
          </a:prstGeom>
        </p:spPr>
      </p:pic>
      <p:pic>
        <p:nvPicPr>
          <p:cNvPr id="10" name="Picture 9">
            <a:extLst>
              <a:ext uri="{FF2B5EF4-FFF2-40B4-BE49-F238E27FC236}">
                <a16:creationId xmlns:a16="http://schemas.microsoft.com/office/drawing/2014/main" id="{608618DF-4F99-8A41-BBC0-E462E843AECB}"/>
              </a:ext>
            </a:extLst>
          </p:cNvPr>
          <p:cNvPicPr>
            <a:picLocks noChangeAspect="1"/>
          </p:cNvPicPr>
          <p:nvPr/>
        </p:nvPicPr>
        <p:blipFill>
          <a:blip r:embed="rId4"/>
          <a:stretch>
            <a:fillRect/>
          </a:stretch>
        </p:blipFill>
        <p:spPr>
          <a:xfrm>
            <a:off x="553282" y="4424636"/>
            <a:ext cx="8222855" cy="1911898"/>
          </a:xfrm>
          <a:prstGeom prst="rect">
            <a:avLst/>
          </a:prstGeom>
        </p:spPr>
      </p:pic>
    </p:spTree>
    <p:extLst>
      <p:ext uri="{BB962C8B-B14F-4D97-AF65-F5344CB8AC3E}">
        <p14:creationId xmlns:p14="http://schemas.microsoft.com/office/powerpoint/2010/main" val="3209245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87D6B-A9C4-1C4A-B459-139166BC0FA9}"/>
              </a:ext>
            </a:extLst>
          </p:cNvPr>
          <p:cNvSpPr>
            <a:spLocks noGrp="1"/>
          </p:cNvSpPr>
          <p:nvPr>
            <p:ph type="title"/>
          </p:nvPr>
        </p:nvSpPr>
        <p:spPr/>
        <p:txBody>
          <a:bodyPr>
            <a:normAutofit/>
          </a:bodyPr>
          <a:lstStyle/>
          <a:p>
            <a:r>
              <a:rPr lang="en-US" dirty="0"/>
              <a:t>SD FIT Market Responsive Pricing (MRP)</a:t>
            </a:r>
          </a:p>
        </p:txBody>
      </p:sp>
      <p:sp>
        <p:nvSpPr>
          <p:cNvPr id="4" name="Content Placeholder 3">
            <a:extLst>
              <a:ext uri="{FF2B5EF4-FFF2-40B4-BE49-F238E27FC236}">
                <a16:creationId xmlns:a16="http://schemas.microsoft.com/office/drawing/2014/main" id="{2352B16F-83BA-6449-BAB2-967BA8C9B420}"/>
              </a:ext>
            </a:extLst>
          </p:cNvPr>
          <p:cNvSpPr txBox="1">
            <a:spLocks/>
          </p:cNvSpPr>
          <p:nvPr/>
        </p:nvSpPr>
        <p:spPr bwMode="auto">
          <a:xfrm>
            <a:off x="190500" y="760402"/>
            <a:ext cx="8788400" cy="50920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tx1"/>
              </a:buClr>
              <a:buBlip>
                <a:blip r:embed="rId2"/>
              </a:buBlip>
              <a:defRPr sz="3200">
                <a:solidFill>
                  <a:srgbClr val="595959"/>
                </a:solidFill>
                <a:latin typeface="+mn-lt"/>
                <a:ea typeface="+mn-ea"/>
                <a:cs typeface="+mn-cs"/>
              </a:defRPr>
            </a:lvl1pPr>
            <a:lvl2pPr marL="742950" indent="-285750" algn="l" rtl="0" eaLnBrk="0" fontAlgn="base" hangingPunct="0">
              <a:spcBef>
                <a:spcPct val="20000"/>
              </a:spcBef>
              <a:spcAft>
                <a:spcPct val="0"/>
              </a:spcAft>
              <a:buClr>
                <a:srgbClr val="33CC33"/>
              </a:buClr>
              <a:buBlip>
                <a:blip r:embed="rId2"/>
              </a:buBlip>
              <a:defRPr sz="2800">
                <a:solidFill>
                  <a:srgbClr val="595959"/>
                </a:solidFill>
                <a:latin typeface="+mn-lt"/>
                <a:ea typeface="+mn-ea"/>
                <a:cs typeface="+mn-cs"/>
              </a:defRPr>
            </a:lvl2pPr>
            <a:lvl3pPr marL="1143000" indent="-228600" algn="l" rtl="0" eaLnBrk="0" fontAlgn="base" hangingPunct="0">
              <a:spcBef>
                <a:spcPct val="20000"/>
              </a:spcBef>
              <a:spcAft>
                <a:spcPct val="0"/>
              </a:spcAft>
              <a:buClr>
                <a:srgbClr val="66FF33"/>
              </a:buClr>
              <a:buBlip>
                <a:blip r:embed="rId2"/>
              </a:buBlip>
              <a:defRPr sz="2400">
                <a:solidFill>
                  <a:srgbClr val="595959"/>
                </a:solidFill>
                <a:latin typeface="+mn-lt"/>
                <a:ea typeface="+mn-ea"/>
                <a:cs typeface="+mn-cs"/>
              </a:defRPr>
            </a:lvl3pPr>
            <a:lvl4pPr marL="1600200" indent="-228600" algn="l" rtl="0" eaLnBrk="0" fontAlgn="base" hangingPunct="0">
              <a:spcBef>
                <a:spcPct val="20000"/>
              </a:spcBef>
              <a:spcAft>
                <a:spcPct val="0"/>
              </a:spcAft>
              <a:buBlip>
                <a:blip r:embed="rId2"/>
              </a:buBlip>
              <a:defRPr sz="2000">
                <a:solidFill>
                  <a:srgbClr val="595959"/>
                </a:solidFill>
                <a:latin typeface="+mn-lt"/>
                <a:ea typeface="+mn-ea"/>
                <a:cs typeface="+mn-cs"/>
              </a:defRPr>
            </a:lvl4pPr>
            <a:lvl5pPr marL="2057400" indent="-228600" algn="l" rtl="0" eaLnBrk="0" fontAlgn="base" hangingPunct="0">
              <a:spcBef>
                <a:spcPct val="20000"/>
              </a:spcBef>
              <a:spcAft>
                <a:spcPct val="0"/>
              </a:spcAft>
              <a:buBlip>
                <a:blip r:embed="rId2"/>
              </a:buBlip>
              <a:defRPr sz="2000">
                <a:solidFill>
                  <a:srgbClr val="595959"/>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defTabSz="443698">
              <a:buFontTx/>
              <a:buNone/>
            </a:pPr>
            <a:r>
              <a:rPr lang="en-US" sz="2000" kern="0" dirty="0">
                <a:solidFill>
                  <a:schemeClr val="tx1"/>
                </a:solidFill>
                <a:latin typeface="Arial" charset="0"/>
                <a:cs typeface="Arial" charset="0"/>
                <a:sym typeface="Arial" charset="0"/>
              </a:rPr>
              <a:t>Once baseline pricing is set for the initial FIT tranche, MRP governs baseline pricing, which can never exceed a universal maximum of 11¢/kWh.</a:t>
            </a:r>
          </a:p>
        </p:txBody>
      </p:sp>
      <p:pic>
        <p:nvPicPr>
          <p:cNvPr id="5" name="Picture 4">
            <a:extLst>
              <a:ext uri="{FF2B5EF4-FFF2-40B4-BE49-F238E27FC236}">
                <a16:creationId xmlns:a16="http://schemas.microsoft.com/office/drawing/2014/main" id="{69697C0F-9BEF-F745-9645-F75771FF30E5}"/>
              </a:ext>
            </a:extLst>
          </p:cNvPr>
          <p:cNvPicPr/>
          <p:nvPr/>
        </p:nvPicPr>
        <p:blipFill rotWithShape="1">
          <a:blip r:embed="rId3"/>
          <a:srcRect l="7858" t="7902" r="7361" b="3694"/>
          <a:stretch/>
        </p:blipFill>
        <p:spPr bwMode="auto">
          <a:xfrm>
            <a:off x="2011301" y="1522402"/>
            <a:ext cx="5303899" cy="49134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0335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63B9B-BF52-0740-BFC4-9FAA29E0EE71}"/>
              </a:ext>
            </a:extLst>
          </p:cNvPr>
          <p:cNvSpPr>
            <a:spLocks noGrp="1"/>
          </p:cNvSpPr>
          <p:nvPr>
            <p:ph type="title"/>
          </p:nvPr>
        </p:nvSpPr>
        <p:spPr/>
        <p:txBody>
          <a:bodyPr/>
          <a:lstStyle/>
          <a:p>
            <a:r>
              <a:rPr lang="en-US" dirty="0"/>
              <a:t>City of San Diego FIT pricing adders</a:t>
            </a:r>
          </a:p>
        </p:txBody>
      </p:sp>
      <p:sp>
        <p:nvSpPr>
          <p:cNvPr id="4" name="Content Placeholder 3">
            <a:extLst>
              <a:ext uri="{FF2B5EF4-FFF2-40B4-BE49-F238E27FC236}">
                <a16:creationId xmlns:a16="http://schemas.microsoft.com/office/drawing/2014/main" id="{37473D2B-0D51-684A-92A3-D8D5BDEED260}"/>
              </a:ext>
            </a:extLst>
          </p:cNvPr>
          <p:cNvSpPr txBox="1">
            <a:spLocks/>
          </p:cNvSpPr>
          <p:nvPr/>
        </p:nvSpPr>
        <p:spPr bwMode="auto">
          <a:xfrm>
            <a:off x="190500" y="814381"/>
            <a:ext cx="8788400" cy="5586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tx1"/>
              </a:buClr>
              <a:buBlip>
                <a:blip r:embed="rId2"/>
              </a:buBlip>
              <a:defRPr sz="3200">
                <a:solidFill>
                  <a:srgbClr val="595959"/>
                </a:solidFill>
                <a:latin typeface="+mn-lt"/>
                <a:ea typeface="+mn-ea"/>
                <a:cs typeface="+mn-cs"/>
              </a:defRPr>
            </a:lvl1pPr>
            <a:lvl2pPr marL="742950" indent="-285750" algn="l" rtl="0" eaLnBrk="0" fontAlgn="base" hangingPunct="0">
              <a:spcBef>
                <a:spcPct val="20000"/>
              </a:spcBef>
              <a:spcAft>
                <a:spcPct val="0"/>
              </a:spcAft>
              <a:buClr>
                <a:srgbClr val="33CC33"/>
              </a:buClr>
              <a:buBlip>
                <a:blip r:embed="rId2"/>
              </a:buBlip>
              <a:defRPr sz="2800">
                <a:solidFill>
                  <a:srgbClr val="595959"/>
                </a:solidFill>
                <a:latin typeface="+mn-lt"/>
                <a:ea typeface="+mn-ea"/>
                <a:cs typeface="+mn-cs"/>
              </a:defRPr>
            </a:lvl2pPr>
            <a:lvl3pPr marL="1143000" indent="-228600" algn="l" rtl="0" eaLnBrk="0" fontAlgn="base" hangingPunct="0">
              <a:spcBef>
                <a:spcPct val="20000"/>
              </a:spcBef>
              <a:spcAft>
                <a:spcPct val="0"/>
              </a:spcAft>
              <a:buClr>
                <a:srgbClr val="66FF33"/>
              </a:buClr>
              <a:buBlip>
                <a:blip r:embed="rId2"/>
              </a:buBlip>
              <a:defRPr sz="2400">
                <a:solidFill>
                  <a:srgbClr val="595959"/>
                </a:solidFill>
                <a:latin typeface="+mn-lt"/>
                <a:ea typeface="+mn-ea"/>
                <a:cs typeface="+mn-cs"/>
              </a:defRPr>
            </a:lvl3pPr>
            <a:lvl4pPr marL="1600200" indent="-228600" algn="l" rtl="0" eaLnBrk="0" fontAlgn="base" hangingPunct="0">
              <a:spcBef>
                <a:spcPct val="20000"/>
              </a:spcBef>
              <a:spcAft>
                <a:spcPct val="0"/>
              </a:spcAft>
              <a:buBlip>
                <a:blip r:embed="rId2"/>
              </a:buBlip>
              <a:defRPr sz="2000">
                <a:solidFill>
                  <a:srgbClr val="595959"/>
                </a:solidFill>
                <a:latin typeface="+mn-lt"/>
                <a:ea typeface="+mn-ea"/>
                <a:cs typeface="+mn-cs"/>
              </a:defRPr>
            </a:lvl4pPr>
            <a:lvl5pPr marL="2057400" indent="-228600" algn="l" rtl="0" eaLnBrk="0" fontAlgn="base" hangingPunct="0">
              <a:spcBef>
                <a:spcPct val="20000"/>
              </a:spcBef>
              <a:spcAft>
                <a:spcPct val="0"/>
              </a:spcAft>
              <a:buBlip>
                <a:blip r:embed="rId2"/>
              </a:buBlip>
              <a:defRPr sz="2000">
                <a:solidFill>
                  <a:srgbClr val="595959"/>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defTabSz="443698"/>
            <a:r>
              <a:rPr lang="en-US" sz="2000" kern="0" dirty="0">
                <a:solidFill>
                  <a:schemeClr val="tx1"/>
                </a:solidFill>
                <a:latin typeface="Arial" charset="0"/>
                <a:cs typeface="Arial" charset="0"/>
                <a:sym typeface="Arial" charset="0"/>
              </a:rPr>
              <a:t>The concept of pricing adders is simple</a:t>
            </a:r>
          </a:p>
          <a:p>
            <a:pPr lvl="1" defTabSz="443698"/>
            <a:r>
              <a:rPr lang="en-US" sz="2000" kern="0" dirty="0">
                <a:solidFill>
                  <a:schemeClr val="tx1"/>
                </a:solidFill>
                <a:latin typeface="Arial" charset="0"/>
                <a:cs typeface="Arial" charset="0"/>
                <a:sym typeface="Arial" charset="0"/>
              </a:rPr>
              <a:t>A Load Serving Entity (LSE) identifies the characteristics it would like to see in its FIT projects and then creates adders to its baseline FIT price to incentivize projects with these characteristics. </a:t>
            </a:r>
          </a:p>
          <a:p>
            <a:pPr lvl="1" defTabSz="443698"/>
            <a:endParaRPr lang="en-US" sz="900" kern="0" dirty="0">
              <a:solidFill>
                <a:schemeClr val="tx1"/>
              </a:solidFill>
              <a:latin typeface="Arial" charset="0"/>
              <a:cs typeface="Arial" charset="0"/>
              <a:sym typeface="Arial" charset="0"/>
            </a:endParaRPr>
          </a:p>
          <a:p>
            <a:pPr defTabSz="443698"/>
            <a:r>
              <a:rPr lang="en-US" sz="2000" kern="0" dirty="0">
                <a:solidFill>
                  <a:schemeClr val="tx1"/>
                </a:solidFill>
                <a:latin typeface="Arial" charset="0"/>
                <a:cs typeface="Arial" charset="0"/>
                <a:sym typeface="Arial" charset="0"/>
              </a:rPr>
              <a:t>The Clean Coalition recommends the LSE implement four pricing adders: </a:t>
            </a:r>
          </a:p>
          <a:p>
            <a:pPr lvl="1" defTabSz="443698"/>
            <a:r>
              <a:rPr lang="en-US" sz="2000" kern="0" dirty="0">
                <a:solidFill>
                  <a:schemeClr val="tx1"/>
                </a:solidFill>
                <a:latin typeface="Arial" charset="0"/>
                <a:cs typeface="Arial" charset="0"/>
                <a:sym typeface="Arial" charset="0"/>
              </a:rPr>
              <a:t>Built-environment adder at 20%</a:t>
            </a:r>
          </a:p>
          <a:p>
            <a:pPr lvl="2" defTabSz="443698"/>
            <a:r>
              <a:rPr lang="en-US" sz="1800" kern="0" dirty="0">
                <a:solidFill>
                  <a:schemeClr val="tx1"/>
                </a:solidFill>
                <a:latin typeface="Arial" charset="0"/>
                <a:cs typeface="Arial" charset="0"/>
                <a:sym typeface="Arial" charset="0"/>
              </a:rPr>
              <a:t>Rooftops, parking lots, parking structures, etc.</a:t>
            </a:r>
          </a:p>
          <a:p>
            <a:pPr lvl="1" defTabSz="443698"/>
            <a:r>
              <a:rPr lang="en-US" sz="2000" kern="0" dirty="0">
                <a:solidFill>
                  <a:schemeClr val="tx1"/>
                </a:solidFill>
                <a:latin typeface="Arial" charset="0"/>
                <a:cs typeface="Arial" charset="0"/>
                <a:sym typeface="Arial" charset="0"/>
              </a:rPr>
              <a:t>Small project adder at either 10% or 20%</a:t>
            </a:r>
          </a:p>
          <a:p>
            <a:pPr lvl="2" defTabSz="443698"/>
            <a:r>
              <a:rPr lang="en-US" sz="1800" kern="0" dirty="0">
                <a:solidFill>
                  <a:schemeClr val="tx1"/>
                </a:solidFill>
                <a:latin typeface="Arial" charset="0"/>
                <a:cs typeface="Arial" charset="0"/>
                <a:sym typeface="Arial" charset="0"/>
              </a:rPr>
              <a:t>10% for projects larger than 100 kW and less than or equal to 350 kW.</a:t>
            </a:r>
          </a:p>
          <a:p>
            <a:pPr lvl="2" defTabSz="443698"/>
            <a:r>
              <a:rPr lang="en-US" sz="1800" kern="0" dirty="0">
                <a:solidFill>
                  <a:schemeClr val="tx1"/>
                </a:solidFill>
                <a:latin typeface="Arial" charset="0"/>
                <a:cs typeface="Arial" charset="0"/>
                <a:sym typeface="Arial" charset="0"/>
              </a:rPr>
              <a:t>20% for projects less than or equal to 100 kW.</a:t>
            </a:r>
          </a:p>
          <a:p>
            <a:pPr lvl="1" defTabSz="443698"/>
            <a:r>
              <a:rPr lang="en-US" sz="2000" kern="0" dirty="0">
                <a:solidFill>
                  <a:schemeClr val="tx1"/>
                </a:solidFill>
                <a:latin typeface="Arial" charset="0"/>
                <a:cs typeface="Arial" charset="0"/>
                <a:sym typeface="Arial" charset="0"/>
              </a:rPr>
              <a:t>Community benefit adder at 5%</a:t>
            </a:r>
          </a:p>
          <a:p>
            <a:pPr lvl="2" defTabSz="443698"/>
            <a:r>
              <a:rPr lang="en-US" sz="1800" kern="0" dirty="0">
                <a:solidFill>
                  <a:schemeClr val="tx1"/>
                </a:solidFill>
                <a:latin typeface="Arial" charset="0"/>
                <a:cs typeface="Arial" charset="0"/>
                <a:sym typeface="Arial" charset="0"/>
              </a:rPr>
              <a:t>Tax-exempt and/or within Communities of Concern.</a:t>
            </a:r>
          </a:p>
          <a:p>
            <a:pPr lvl="1" defTabSz="443698"/>
            <a:r>
              <a:rPr lang="en-US" sz="2000" kern="0" dirty="0">
                <a:solidFill>
                  <a:schemeClr val="tx1"/>
                </a:solidFill>
                <a:latin typeface="Arial" charset="0"/>
                <a:cs typeface="Arial" charset="0"/>
                <a:sym typeface="Arial" charset="0"/>
              </a:rPr>
              <a:t>Dispatchability adder at 15¢/kWh </a:t>
            </a:r>
          </a:p>
          <a:p>
            <a:pPr lvl="2" defTabSz="443698"/>
            <a:r>
              <a:rPr lang="en-US" sz="1800" kern="0" dirty="0">
                <a:solidFill>
                  <a:schemeClr val="tx1"/>
                </a:solidFill>
                <a:latin typeface="Arial" charset="0"/>
                <a:cs typeface="Arial" charset="0"/>
                <a:sym typeface="Arial" charset="0"/>
              </a:rPr>
              <a:t>Eligible for guaranteed daily dispatchable renewable energy at 2-4 hours of nameplate renewable energy FIT project.</a:t>
            </a:r>
          </a:p>
        </p:txBody>
      </p:sp>
    </p:spTree>
    <p:extLst>
      <p:ext uri="{BB962C8B-B14F-4D97-AF65-F5344CB8AC3E}">
        <p14:creationId xmlns:p14="http://schemas.microsoft.com/office/powerpoint/2010/main" val="19746104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B325-7B07-4A98-9FA1-749E511D315D}"/>
              </a:ext>
            </a:extLst>
          </p:cNvPr>
          <p:cNvSpPr>
            <a:spLocks noGrp="1"/>
          </p:cNvSpPr>
          <p:nvPr>
            <p:ph type="title"/>
          </p:nvPr>
        </p:nvSpPr>
        <p:spPr/>
        <p:txBody>
          <a:bodyPr>
            <a:normAutofit/>
          </a:bodyPr>
          <a:lstStyle/>
          <a:p>
            <a:r>
              <a:rPr lang="en-US" dirty="0"/>
              <a:t>Dispatchable Energy Capacity Services (DECS)</a:t>
            </a:r>
          </a:p>
        </p:txBody>
      </p:sp>
      <p:grpSp>
        <p:nvGrpSpPr>
          <p:cNvPr id="4" name="Group 3">
            <a:extLst>
              <a:ext uri="{FF2B5EF4-FFF2-40B4-BE49-F238E27FC236}">
                <a16:creationId xmlns:a16="http://schemas.microsoft.com/office/drawing/2014/main" id="{CC0C6B15-5B63-445F-8CC9-596F58162522}"/>
              </a:ext>
            </a:extLst>
          </p:cNvPr>
          <p:cNvGrpSpPr/>
          <p:nvPr/>
        </p:nvGrpSpPr>
        <p:grpSpPr>
          <a:xfrm>
            <a:off x="3363685" y="1337114"/>
            <a:ext cx="2367221" cy="2747817"/>
            <a:chOff x="3325215" y="3388313"/>
            <a:chExt cx="2438950" cy="2747817"/>
          </a:xfrm>
        </p:grpSpPr>
        <p:sp>
          <p:nvSpPr>
            <p:cNvPr id="33" name="Arrow: Right 32">
              <a:extLst>
                <a:ext uri="{FF2B5EF4-FFF2-40B4-BE49-F238E27FC236}">
                  <a16:creationId xmlns:a16="http://schemas.microsoft.com/office/drawing/2014/main" id="{7F886D1C-C04F-4650-9DFC-C80FADC17235}"/>
                </a:ext>
              </a:extLst>
            </p:cNvPr>
            <p:cNvSpPr/>
            <p:nvPr/>
          </p:nvSpPr>
          <p:spPr>
            <a:xfrm>
              <a:off x="5133719" y="4482492"/>
              <a:ext cx="612289" cy="639619"/>
            </a:xfrm>
            <a:prstGeom prst="rightArrow">
              <a:avLst>
                <a:gd name="adj1" fmla="val 80910"/>
                <a:gd name="adj2" fmla="val 23748"/>
              </a:avLst>
            </a:prstGeom>
            <a:solidFill>
              <a:srgbClr val="92D050"/>
            </a:solidFill>
            <a:ln w="12700" cap="flat" cmpd="sng" algn="ctr">
              <a:noFill/>
              <a:prstDash val="solid"/>
              <a:miter lim="800000"/>
            </a:ln>
            <a:effectLst/>
          </p:spPr>
          <p:txBody>
            <a:bodyPr wrap="square" lIns="0" tIns="0" rIns="182880" bIns="0" rtlCol="0" anchor="ctr"/>
            <a:lstStyle/>
            <a:p>
              <a:pPr lvl="0" algn="r" defTabSz="914400">
                <a:defRPr/>
              </a:pPr>
              <a:r>
                <a:rPr lang="en-US" sz="2400" b="1" kern="0" dirty="0">
                  <a:solidFill>
                    <a:prstClr val="white"/>
                  </a:solidFill>
                </a:rPr>
                <a:t>$</a:t>
              </a:r>
              <a:endPar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EBDD35D9-BCFC-4120-8DB9-7869725D6F78}"/>
                </a:ext>
              </a:extLst>
            </p:cNvPr>
            <p:cNvGrpSpPr/>
            <p:nvPr/>
          </p:nvGrpSpPr>
          <p:grpSpPr>
            <a:xfrm>
              <a:off x="3325215" y="3388313"/>
              <a:ext cx="1722161" cy="2747817"/>
              <a:chOff x="383309" y="2606374"/>
              <a:chExt cx="2773562" cy="3839550"/>
            </a:xfrm>
          </p:grpSpPr>
          <p:grpSp>
            <p:nvGrpSpPr>
              <p:cNvPr id="19" name="Group 18">
                <a:extLst>
                  <a:ext uri="{FF2B5EF4-FFF2-40B4-BE49-F238E27FC236}">
                    <a16:creationId xmlns:a16="http://schemas.microsoft.com/office/drawing/2014/main" id="{C5E56929-0E3A-49B3-8178-1759367C6FE3}"/>
                  </a:ext>
                </a:extLst>
              </p:cNvPr>
              <p:cNvGrpSpPr/>
              <p:nvPr/>
            </p:nvGrpSpPr>
            <p:grpSpPr>
              <a:xfrm>
                <a:off x="1550382" y="2606374"/>
                <a:ext cx="1606489" cy="3839550"/>
                <a:chOff x="2049152" y="2166671"/>
                <a:chExt cx="2039815" cy="3839550"/>
              </a:xfrm>
            </p:grpSpPr>
            <p:sp>
              <p:nvSpPr>
                <p:cNvPr id="25" name="Cylinder 24">
                  <a:extLst>
                    <a:ext uri="{FF2B5EF4-FFF2-40B4-BE49-F238E27FC236}">
                      <a16:creationId xmlns:a16="http://schemas.microsoft.com/office/drawing/2014/main" id="{00EEA5D3-EA51-42B9-8575-748A10C034EA}"/>
                    </a:ext>
                  </a:extLst>
                </p:cNvPr>
                <p:cNvSpPr/>
                <p:nvPr/>
              </p:nvSpPr>
              <p:spPr>
                <a:xfrm>
                  <a:off x="2049152" y="4940707"/>
                  <a:ext cx="2039815" cy="1065514"/>
                </a:xfrm>
                <a:prstGeom prst="can">
                  <a:avLst>
                    <a:gd name="adj" fmla="val 32525"/>
                  </a:avLst>
                </a:prstGeom>
                <a:solidFill>
                  <a:srgbClr val="44546A">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Cylinder 25">
                  <a:extLst>
                    <a:ext uri="{FF2B5EF4-FFF2-40B4-BE49-F238E27FC236}">
                      <a16:creationId xmlns:a16="http://schemas.microsoft.com/office/drawing/2014/main" id="{260AD57C-D917-4D52-A9EA-AF0B79560687}"/>
                    </a:ext>
                  </a:extLst>
                </p:cNvPr>
                <p:cNvSpPr/>
                <p:nvPr/>
              </p:nvSpPr>
              <p:spPr>
                <a:xfrm>
                  <a:off x="2049152" y="2926308"/>
                  <a:ext cx="2039815" cy="2232876"/>
                </a:xfrm>
                <a:prstGeom prst="can">
                  <a:avLst>
                    <a:gd name="adj" fmla="val 22761"/>
                  </a:avLst>
                </a:prstGeom>
                <a:solidFill>
                  <a:srgbClr val="00B0F0">
                    <a:alpha val="50196"/>
                  </a:srgbClr>
                </a:solidFill>
                <a:ln w="12700" cap="flat" cmpd="sng" algn="ctr">
                  <a:solidFill>
                    <a:srgbClr val="4472C4">
                      <a:shade val="50000"/>
                    </a:srgb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472C4"/>
                      </a:solidFill>
                      <a:effectLst/>
                      <a:uLnTx/>
                      <a:uFillTx/>
                      <a:latin typeface="Calibri" panose="020F0502020204030204"/>
                      <a:ea typeface="+mn-ea"/>
                      <a:cs typeface="+mn-cs"/>
                    </a:rPr>
                    <a:t>DECS</a:t>
                  </a:r>
                  <a:r>
                    <a:rPr kumimoji="0" lang="en-US" sz="1400" b="1" i="0" u="none" strike="noStrike" kern="0" cap="none" spc="0" normalizeH="0" baseline="0" noProof="0" dirty="0">
                      <a:ln>
                        <a:noFill/>
                      </a:ln>
                      <a:solidFill>
                        <a:srgbClr val="4472C4"/>
                      </a:solidFill>
                      <a:effectLst/>
                      <a:uLnTx/>
                      <a:uFillTx/>
                      <a:latin typeface="Calibri" panose="020F0502020204030204"/>
                      <a:ea typeface="+mn-ea"/>
                      <a:cs typeface="+mn-cs"/>
                    </a:rPr>
                    <a:t> contracted</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a:solidFill>
                        <a:srgbClr val="4472C4"/>
                      </a:solidFill>
                      <a:latin typeface="Calibri" panose="020F0502020204030204"/>
                    </a:rPr>
                    <a:t>energy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a:solidFill>
                        <a:srgbClr val="4472C4"/>
                      </a:solidFill>
                      <a:latin typeface="Calibri" panose="020F0502020204030204"/>
                    </a:rPr>
                    <a:t>capacity</a:t>
                  </a:r>
                  <a:r>
                    <a:rPr kumimoji="0" lang="en-US" sz="1400" b="1" i="0" u="none" strike="noStrike" kern="0" cap="none" spc="0" normalizeH="0" baseline="0" noProof="0" dirty="0">
                      <a:ln>
                        <a:noFill/>
                      </a:ln>
                      <a:solidFill>
                        <a:srgbClr val="4472C4"/>
                      </a:solidFill>
                      <a:effectLst/>
                      <a:uLnTx/>
                      <a:uFillTx/>
                      <a:latin typeface="Calibri" panose="020F0502020204030204"/>
                      <a:ea typeface="+mn-ea"/>
                      <a:cs typeface="+mn-cs"/>
                    </a:rPr>
                    <a:t> (kWh)</a:t>
                  </a:r>
                </a:p>
              </p:txBody>
            </p:sp>
            <p:sp>
              <p:nvSpPr>
                <p:cNvPr id="27" name="Cylinder 26">
                  <a:extLst>
                    <a:ext uri="{FF2B5EF4-FFF2-40B4-BE49-F238E27FC236}">
                      <a16:creationId xmlns:a16="http://schemas.microsoft.com/office/drawing/2014/main" id="{A600E2E7-932B-4CEE-AA43-D5B1A9E8E740}"/>
                    </a:ext>
                  </a:extLst>
                </p:cNvPr>
                <p:cNvSpPr/>
                <p:nvPr/>
              </p:nvSpPr>
              <p:spPr>
                <a:xfrm>
                  <a:off x="2049152" y="2166671"/>
                  <a:ext cx="2039815" cy="975769"/>
                </a:xfrm>
                <a:prstGeom prst="can">
                  <a:avLst>
                    <a:gd name="adj" fmla="val 34371"/>
                  </a:avLst>
                </a:prstGeom>
                <a:solidFill>
                  <a:srgbClr val="44546A">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0" name="Arrow: Right 19">
                <a:extLst>
                  <a:ext uri="{FF2B5EF4-FFF2-40B4-BE49-F238E27FC236}">
                    <a16:creationId xmlns:a16="http://schemas.microsoft.com/office/drawing/2014/main" id="{27C52A97-BD15-4F90-910D-1B0ECA012905}"/>
                  </a:ext>
                </a:extLst>
              </p:cNvPr>
              <p:cNvSpPr/>
              <p:nvPr/>
            </p:nvSpPr>
            <p:spPr>
              <a:xfrm flipH="1">
                <a:off x="383309" y="4135280"/>
                <a:ext cx="1037059" cy="892572"/>
              </a:xfrm>
              <a:prstGeom prst="rightArrow">
                <a:avLst>
                  <a:gd name="adj1" fmla="val 76293"/>
                  <a:gd name="adj2" fmla="val 29520"/>
                </a:avLst>
              </a:prstGeom>
              <a:solidFill>
                <a:srgbClr val="5B9BD5"/>
              </a:solidFill>
              <a:ln w="12700" cap="flat" cmpd="sng" algn="ctr">
                <a:noFill/>
                <a:prstDash val="solid"/>
                <a:miter lim="800000"/>
              </a:ln>
              <a:effectLst/>
            </p:spPr>
            <p:txBody>
              <a:bodyPr wrap="square" lIns="0" tIns="18288" rIns="91440" bIns="18288" rtlCol="0" anchor="ctr"/>
              <a:lstStyle/>
              <a:p>
                <a:pPr lvl="0" algn="ctr" defTabSz="914400">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mn-cs"/>
                  </a:rPr>
                  <a:t>kWh</a:t>
                </a:r>
              </a:p>
            </p:txBody>
          </p:sp>
          <p:sp>
            <p:nvSpPr>
              <p:cNvPr id="24" name="Cylinder 23">
                <a:extLst>
                  <a:ext uri="{FF2B5EF4-FFF2-40B4-BE49-F238E27FC236}">
                    <a16:creationId xmlns:a16="http://schemas.microsoft.com/office/drawing/2014/main" id="{9FD4E53E-31CD-4321-AE17-4FA1597289DC}"/>
                  </a:ext>
                </a:extLst>
              </p:cNvPr>
              <p:cNvSpPr/>
              <p:nvPr/>
            </p:nvSpPr>
            <p:spPr>
              <a:xfrm>
                <a:off x="2197108" y="2660967"/>
                <a:ext cx="302354" cy="179276"/>
              </a:xfrm>
              <a:prstGeom prst="can">
                <a:avLst>
                  <a:gd name="adj" fmla="val 34371"/>
                </a:avLst>
              </a:prstGeom>
              <a:solidFill>
                <a:srgbClr val="44546A">
                  <a:lumMod val="40000"/>
                  <a:lumOff val="60000"/>
                </a:srgbClr>
              </a:solidFill>
              <a:ln w="127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0" name="Arrow: Right 29">
              <a:extLst>
                <a:ext uri="{FF2B5EF4-FFF2-40B4-BE49-F238E27FC236}">
                  <a16:creationId xmlns:a16="http://schemas.microsoft.com/office/drawing/2014/main" id="{B44B3DFE-F95B-43B4-A2EC-0BAB8F921640}"/>
                </a:ext>
              </a:extLst>
            </p:cNvPr>
            <p:cNvSpPr/>
            <p:nvPr/>
          </p:nvSpPr>
          <p:spPr>
            <a:xfrm>
              <a:off x="5133719" y="3502587"/>
              <a:ext cx="630446" cy="480555"/>
            </a:xfrm>
            <a:prstGeom prst="rightArrow">
              <a:avLst>
                <a:gd name="adj1" fmla="val 80910"/>
                <a:gd name="adj2" fmla="val 23748"/>
              </a:avLst>
            </a:prstGeom>
            <a:solidFill>
              <a:srgbClr val="ADB9CA"/>
            </a:solidFill>
            <a:ln w="12700" cap="flat" cmpd="sng" algn="ctr">
              <a:noFill/>
              <a:prstDash val="solid"/>
              <a:miter lim="800000"/>
            </a:ln>
            <a:effectLst/>
          </p:spPr>
          <p:txBody>
            <a:bodyPr wrap="square" lIns="36576" tIns="0" rIns="0" bIns="0" rtlCol="0" anchor="ctr"/>
            <a:lstStyle/>
            <a:p>
              <a:pPr lvl="0" defTabSz="914400">
                <a:defRPr/>
              </a:pPr>
              <a:r>
                <a:rPr lang="en-US" sz="900" b="1" kern="0" dirty="0">
                  <a:solidFill>
                    <a:prstClr val="white"/>
                  </a:solidFill>
                </a:rPr>
                <a:t>Owner Reserve</a:t>
              </a:r>
              <a:endParaRPr kumimoji="0" lang="en-US" sz="9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1" name="Arrow: Right 30">
              <a:extLst>
                <a:ext uri="{FF2B5EF4-FFF2-40B4-BE49-F238E27FC236}">
                  <a16:creationId xmlns:a16="http://schemas.microsoft.com/office/drawing/2014/main" id="{83B24328-2A0D-49C7-8A84-CF80648CE011}"/>
                </a:ext>
              </a:extLst>
            </p:cNvPr>
            <p:cNvSpPr/>
            <p:nvPr/>
          </p:nvSpPr>
          <p:spPr>
            <a:xfrm>
              <a:off x="5133719" y="5577622"/>
              <a:ext cx="630446" cy="480555"/>
            </a:xfrm>
            <a:prstGeom prst="rightArrow">
              <a:avLst>
                <a:gd name="adj1" fmla="val 80910"/>
                <a:gd name="adj2" fmla="val 23748"/>
              </a:avLst>
            </a:prstGeom>
            <a:solidFill>
              <a:srgbClr val="ADB9CA"/>
            </a:solidFill>
            <a:ln w="12700" cap="flat" cmpd="sng" algn="ctr">
              <a:noFill/>
              <a:prstDash val="solid"/>
              <a:miter lim="800000"/>
            </a:ln>
            <a:effectLst/>
          </p:spPr>
          <p:txBody>
            <a:bodyPr wrap="square" lIns="36576" tIns="0" rIns="0" bIns="0" rtlCol="0" anchor="ctr"/>
            <a:lstStyle/>
            <a:p>
              <a:pPr lvl="0" defTabSz="914400">
                <a:defRPr/>
              </a:pPr>
              <a:r>
                <a:rPr lang="en-US" sz="900" b="1" kern="0" dirty="0">
                  <a:solidFill>
                    <a:prstClr val="white"/>
                  </a:solidFill>
                </a:rPr>
                <a:t>Owner Reserve</a:t>
              </a:r>
              <a:endParaRPr kumimoji="0" lang="en-US" sz="9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B69ACF13-98E9-423F-A921-38CC7C4666B2}"/>
              </a:ext>
            </a:extLst>
          </p:cNvPr>
          <p:cNvSpPr/>
          <p:nvPr/>
        </p:nvSpPr>
        <p:spPr>
          <a:xfrm>
            <a:off x="247029" y="1257814"/>
            <a:ext cx="3297358" cy="335037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68275" indent="-168275">
              <a:buFont typeface="Arial" panose="020B0604020202020204" pitchFamily="34" charset="0"/>
              <a:buChar char="•"/>
            </a:pPr>
            <a:r>
              <a:rPr lang="en-US" sz="1600" dirty="0">
                <a:solidFill>
                  <a:schemeClr val="tx1"/>
                </a:solidFill>
              </a:rPr>
              <a:t>LSE contracts for dispatchable </a:t>
            </a:r>
            <a:r>
              <a:rPr lang="en-US" sz="1600" u="sng" dirty="0">
                <a:solidFill>
                  <a:schemeClr val="tx1"/>
                </a:solidFill>
              </a:rPr>
              <a:t>daily</a:t>
            </a:r>
            <a:r>
              <a:rPr lang="en-US" sz="1600" dirty="0">
                <a:solidFill>
                  <a:schemeClr val="tx1"/>
                </a:solidFill>
              </a:rPr>
              <a:t> cycling of energy capacity (kWh), at a fixed $/kWh fee, used or not. </a:t>
            </a:r>
            <a:endParaRPr lang="en-US" sz="1200" dirty="0">
              <a:solidFill>
                <a:schemeClr val="tx1"/>
              </a:solidFill>
            </a:endParaRPr>
          </a:p>
          <a:p>
            <a:pPr marL="168275" indent="-168275">
              <a:buFont typeface="Arial" panose="020B0604020202020204" pitchFamily="34" charset="0"/>
              <a:buChar char="•"/>
            </a:pPr>
            <a:r>
              <a:rPr lang="en-US" sz="1600" dirty="0">
                <a:solidFill>
                  <a:schemeClr val="tx1"/>
                </a:solidFill>
              </a:rPr>
              <a:t>LSE optimizes fully flexible energy capacity, dispatching for any purpose, which could be based on time of day, day of week, season, event, and/or other optimizations over the DECS contract period.</a:t>
            </a:r>
            <a:endParaRPr lang="en-US" sz="1200" dirty="0">
              <a:solidFill>
                <a:schemeClr val="tx1"/>
              </a:solidFill>
            </a:endParaRPr>
          </a:p>
          <a:p>
            <a:pPr marL="168275" indent="-168275">
              <a:buFont typeface="Arial" panose="020B0604020202020204" pitchFamily="34" charset="0"/>
              <a:buChar char="•"/>
            </a:pPr>
            <a:r>
              <a:rPr lang="en-US" sz="1600" dirty="0">
                <a:solidFill>
                  <a:schemeClr val="tx1"/>
                </a:solidFill>
              </a:rPr>
              <a:t>Initial DECS contracts are priced at Cost of Service (COS) while subsequent DECS contract pricing is adjusted for market response.  </a:t>
            </a:r>
          </a:p>
        </p:txBody>
      </p:sp>
      <p:sp>
        <p:nvSpPr>
          <p:cNvPr id="10" name="Rectangle 9">
            <a:extLst>
              <a:ext uri="{FF2B5EF4-FFF2-40B4-BE49-F238E27FC236}">
                <a16:creationId xmlns:a16="http://schemas.microsoft.com/office/drawing/2014/main" id="{A010D12F-914C-46DC-98A5-058150F020AE}"/>
              </a:ext>
            </a:extLst>
          </p:cNvPr>
          <p:cNvSpPr/>
          <p:nvPr/>
        </p:nvSpPr>
        <p:spPr>
          <a:xfrm>
            <a:off x="5858801" y="1433285"/>
            <a:ext cx="2968721" cy="292554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68275" indent="-168275">
              <a:buFont typeface="Arial" panose="020B0604020202020204" pitchFamily="34" charset="0"/>
              <a:buChar char="•"/>
            </a:pPr>
            <a:r>
              <a:rPr lang="en-US" sz="1600" dirty="0">
                <a:solidFill>
                  <a:schemeClr val="tx1"/>
                </a:solidFill>
              </a:rPr>
              <a:t>Owner retains discretion over any capacity not under DECS contract. </a:t>
            </a:r>
          </a:p>
          <a:p>
            <a:endParaRPr lang="en-US" sz="1200" dirty="0">
              <a:solidFill>
                <a:schemeClr val="tx1"/>
              </a:solidFill>
            </a:endParaRPr>
          </a:p>
          <a:p>
            <a:pPr marL="168275" indent="-168275">
              <a:buFont typeface="Arial" panose="020B0604020202020204" pitchFamily="34" charset="0"/>
              <a:buChar char="•"/>
            </a:pPr>
            <a:r>
              <a:rPr lang="en-US" sz="1600" dirty="0">
                <a:solidFill>
                  <a:schemeClr val="tx1"/>
                </a:solidFill>
              </a:rPr>
              <a:t>Owner earns guaranteed $/kWh payments for the DECS-contracted energy capacity.</a:t>
            </a:r>
          </a:p>
          <a:p>
            <a:pPr marL="168275" indent="-168275">
              <a:buFont typeface="Arial" panose="020B0604020202020204" pitchFamily="34" charset="0"/>
              <a:buChar char="•"/>
            </a:pPr>
            <a:endParaRPr lang="en-US" sz="1200" dirty="0">
              <a:solidFill>
                <a:schemeClr val="tx1"/>
              </a:solidFill>
            </a:endParaRPr>
          </a:p>
          <a:p>
            <a:pPr marL="168275" indent="-168275">
              <a:buFont typeface="Arial" panose="020B0604020202020204" pitchFamily="34" charset="0"/>
              <a:buChar char="•"/>
            </a:pPr>
            <a:r>
              <a:rPr lang="en-US" sz="1600" dirty="0">
                <a:solidFill>
                  <a:schemeClr val="tx1"/>
                </a:solidFill>
              </a:rPr>
              <a:t>Owner retains discretion over any capacity not under DECS contract. </a:t>
            </a:r>
          </a:p>
        </p:txBody>
      </p:sp>
      <p:sp>
        <p:nvSpPr>
          <p:cNvPr id="21" name="Rectangle 20">
            <a:extLst>
              <a:ext uri="{FF2B5EF4-FFF2-40B4-BE49-F238E27FC236}">
                <a16:creationId xmlns:a16="http://schemas.microsoft.com/office/drawing/2014/main" id="{5B0228DE-6892-4703-9806-1E0A2428018E}"/>
              </a:ext>
            </a:extLst>
          </p:cNvPr>
          <p:cNvSpPr/>
          <p:nvPr/>
        </p:nvSpPr>
        <p:spPr>
          <a:xfrm>
            <a:off x="312821" y="828023"/>
            <a:ext cx="3344779" cy="434849"/>
          </a:xfrm>
          <a:prstGeom prst="rect">
            <a:avLst/>
          </a:prstGeom>
          <a:solidFill>
            <a:schemeClr val="bg1">
              <a:lumMod val="8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Load Serving Entity (LSE)</a:t>
            </a:r>
          </a:p>
        </p:txBody>
      </p:sp>
      <p:sp>
        <p:nvSpPr>
          <p:cNvPr id="22" name="Rectangle 21">
            <a:extLst>
              <a:ext uri="{FF2B5EF4-FFF2-40B4-BE49-F238E27FC236}">
                <a16:creationId xmlns:a16="http://schemas.microsoft.com/office/drawing/2014/main" id="{A4AC9784-2643-4CEB-825F-4F89A26E4292}"/>
              </a:ext>
            </a:extLst>
          </p:cNvPr>
          <p:cNvSpPr/>
          <p:nvPr/>
        </p:nvSpPr>
        <p:spPr>
          <a:xfrm>
            <a:off x="5486402" y="819260"/>
            <a:ext cx="3344779" cy="434849"/>
          </a:xfrm>
          <a:prstGeom prst="rect">
            <a:avLst/>
          </a:prstGeom>
          <a:solidFill>
            <a:schemeClr val="bg1">
              <a:lumMod val="8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Storage Asset Owner</a:t>
            </a:r>
          </a:p>
        </p:txBody>
      </p:sp>
      <p:sp>
        <p:nvSpPr>
          <p:cNvPr id="3" name="TextBox 2">
            <a:extLst>
              <a:ext uri="{FF2B5EF4-FFF2-40B4-BE49-F238E27FC236}">
                <a16:creationId xmlns:a16="http://schemas.microsoft.com/office/drawing/2014/main" id="{5B14824C-CEB7-46DE-97A3-AB94EA9CEA58}"/>
              </a:ext>
            </a:extLst>
          </p:cNvPr>
          <p:cNvSpPr txBox="1"/>
          <p:nvPr/>
        </p:nvSpPr>
        <p:spPr>
          <a:xfrm>
            <a:off x="293036" y="5650295"/>
            <a:ext cx="4817766" cy="830997"/>
          </a:xfrm>
          <a:prstGeom prst="rect">
            <a:avLst/>
          </a:prstGeom>
          <a:noFill/>
        </p:spPr>
        <p:txBody>
          <a:bodyPr wrap="square" rtlCol="0">
            <a:spAutoFit/>
          </a:bodyPr>
          <a:lstStyle/>
          <a:p>
            <a:pPr marL="342900" indent="-342900">
              <a:buFont typeface="+mj-lt"/>
              <a:buAutoNum type="arabicPeriod"/>
            </a:pPr>
            <a:r>
              <a:rPr lang="en-US" sz="1600" dirty="0"/>
              <a:t>Net Cost of Energy (NCOE).</a:t>
            </a:r>
          </a:p>
          <a:p>
            <a:pPr marL="342900" indent="-342900">
              <a:buFont typeface="+mj-lt"/>
              <a:buAutoNum type="arabicPeriod"/>
            </a:pPr>
            <a:r>
              <a:rPr lang="en-US" sz="1600" dirty="0"/>
              <a:t>Capital expenditure ("capex").</a:t>
            </a:r>
          </a:p>
          <a:p>
            <a:pPr marL="342900" indent="-342900">
              <a:buFont typeface="+mj-lt"/>
              <a:buAutoNum type="arabicPeriod"/>
            </a:pPr>
            <a:r>
              <a:rPr lang="en-US" sz="1600" dirty="0"/>
              <a:t>Operating expenditure ("</a:t>
            </a:r>
            <a:r>
              <a:rPr lang="en-US" sz="1600" dirty="0" err="1"/>
              <a:t>opex</a:t>
            </a:r>
            <a:r>
              <a:rPr lang="en-US" sz="1600" dirty="0"/>
              <a:t>").</a:t>
            </a:r>
          </a:p>
        </p:txBody>
      </p:sp>
      <p:sp>
        <p:nvSpPr>
          <p:cNvPr id="23" name="Rectangle 22">
            <a:extLst>
              <a:ext uri="{FF2B5EF4-FFF2-40B4-BE49-F238E27FC236}">
                <a16:creationId xmlns:a16="http://schemas.microsoft.com/office/drawing/2014/main" id="{86143CCD-DBDA-4D0D-95A7-525EB72037C6}"/>
              </a:ext>
            </a:extLst>
          </p:cNvPr>
          <p:cNvSpPr/>
          <p:nvPr/>
        </p:nvSpPr>
        <p:spPr>
          <a:xfrm>
            <a:off x="246561" y="5279641"/>
            <a:ext cx="3344779" cy="394165"/>
          </a:xfrm>
          <a:prstGeom prst="rect">
            <a:avLst/>
          </a:prstGeom>
          <a:solidFill>
            <a:schemeClr val="bg1">
              <a:lumMod val="8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Three COS components:</a:t>
            </a:r>
          </a:p>
        </p:txBody>
      </p:sp>
      <p:sp>
        <p:nvSpPr>
          <p:cNvPr id="28" name="TextBox 3">
            <a:extLst>
              <a:ext uri="{FF2B5EF4-FFF2-40B4-BE49-F238E27FC236}">
                <a16:creationId xmlns:a16="http://schemas.microsoft.com/office/drawing/2014/main" id="{CB0B9FE8-9A5D-F741-BC5A-98CA34D07C8F}"/>
              </a:ext>
            </a:extLst>
          </p:cNvPr>
          <p:cNvSpPr txBox="1">
            <a:spLocks noChangeArrowheads="1"/>
          </p:cNvSpPr>
          <p:nvPr/>
        </p:nvSpPr>
        <p:spPr bwMode="auto">
          <a:xfrm>
            <a:off x="4951468" y="4731196"/>
            <a:ext cx="3876054" cy="1631216"/>
          </a:xfrm>
          <a:prstGeom prst="rect">
            <a:avLst/>
          </a:prstGeom>
          <a:solidFill>
            <a:srgbClr val="FFFF00"/>
          </a:solidFill>
          <a:ln w="9525">
            <a:solidFill>
              <a:schemeClr val="tx1"/>
            </a:solidFill>
            <a:miter lim="800000"/>
            <a:headEnd/>
            <a:tailEnd/>
          </a:ln>
        </p:spPr>
        <p:txBody>
          <a:bodyPr wrap="square">
            <a:spAutoFit/>
          </a:bodyPr>
          <a:lstStyle/>
          <a:p>
            <a:pPr algn="ctr"/>
            <a:r>
              <a:rPr lang="en-US" sz="2000" dirty="0"/>
              <a:t>DECS offers a single </a:t>
            </a:r>
            <a:r>
              <a:rPr lang="en-US" sz="2000" u="sng" dirty="0"/>
              <a:t>bankable revenue </a:t>
            </a:r>
            <a:r>
              <a:rPr lang="en-US" sz="2000" dirty="0"/>
              <a:t>stream for energy storage owners and a </a:t>
            </a:r>
            <a:r>
              <a:rPr lang="en-US" sz="2000" u="sng" dirty="0"/>
              <a:t>fully flexible &amp; dispatchable </a:t>
            </a:r>
            <a:r>
              <a:rPr lang="en-US" sz="2000" dirty="0"/>
              <a:t>energy source for LSEs available </a:t>
            </a:r>
            <a:r>
              <a:rPr lang="en-US" sz="2000" u="sng" dirty="0"/>
              <a:t>daily</a:t>
            </a:r>
            <a:r>
              <a:rPr lang="en-US" sz="2000" dirty="0"/>
              <a:t>.</a:t>
            </a:r>
          </a:p>
        </p:txBody>
      </p:sp>
    </p:spTree>
    <p:extLst>
      <p:ext uri="{BB962C8B-B14F-4D97-AF65-F5344CB8AC3E}">
        <p14:creationId xmlns:p14="http://schemas.microsoft.com/office/powerpoint/2010/main" val="4178642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3BE37468-1C6D-594F-AB9D-6AD5D6900B08}"/>
              </a:ext>
            </a:extLst>
          </p:cNvPr>
          <p:cNvGraphicFramePr/>
          <p:nvPr/>
        </p:nvGraphicFramePr>
        <p:xfrm>
          <a:off x="1637093" y="1393196"/>
          <a:ext cx="6262972" cy="41836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AE3DE4-56F7-CF4D-8651-14E79B4CE34F}"/>
              </a:ext>
            </a:extLst>
          </p:cNvPr>
          <p:cNvSpPr txBox="1"/>
          <p:nvPr/>
        </p:nvSpPr>
        <p:spPr>
          <a:xfrm>
            <a:off x="1242361" y="2288587"/>
            <a:ext cx="369332" cy="2176509"/>
          </a:xfrm>
          <a:prstGeom prst="rect">
            <a:avLst/>
          </a:prstGeom>
          <a:noFill/>
        </p:spPr>
        <p:txBody>
          <a:bodyPr vert="vert270">
            <a:spAutoFit/>
          </a:bodyPr>
          <a:lstStyle/>
          <a:p>
            <a:pPr algn="ctr">
              <a:defRPr/>
            </a:pPr>
            <a:r>
              <a:rPr lang="en-US" sz="1200" b="1" dirty="0">
                <a:latin typeface="Arial" panose="020B0604020202020204" pitchFamily="34" charset="0"/>
                <a:cs typeface="Arial" panose="020B0604020202020204" pitchFamily="34" charset="0"/>
              </a:rPr>
              <a:t>Percentage of total load</a:t>
            </a:r>
          </a:p>
        </p:txBody>
      </p:sp>
      <p:sp>
        <p:nvSpPr>
          <p:cNvPr id="15364" name="TextBox 12">
            <a:extLst>
              <a:ext uri="{FF2B5EF4-FFF2-40B4-BE49-F238E27FC236}">
                <a16:creationId xmlns:a16="http://schemas.microsoft.com/office/drawing/2014/main" id="{E7630293-D15E-C24B-8F89-D4EB84555590}"/>
              </a:ext>
            </a:extLst>
          </p:cNvPr>
          <p:cNvSpPr txBox="1">
            <a:spLocks noChangeArrowheads="1"/>
          </p:cNvSpPr>
          <p:nvPr/>
        </p:nvSpPr>
        <p:spPr bwMode="auto">
          <a:xfrm>
            <a:off x="3808409" y="5576891"/>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200" b="1">
                <a:latin typeface="Arial" panose="020B0604020202020204" pitchFamily="34" charset="0"/>
                <a:cs typeface="Arial" panose="020B0604020202020204" pitchFamily="34" charset="0"/>
              </a:rPr>
              <a:t>Percentage of time</a:t>
            </a:r>
          </a:p>
        </p:txBody>
      </p:sp>
      <p:sp>
        <p:nvSpPr>
          <p:cNvPr id="2" name="Rectangle 1">
            <a:extLst>
              <a:ext uri="{FF2B5EF4-FFF2-40B4-BE49-F238E27FC236}">
                <a16:creationId xmlns:a16="http://schemas.microsoft.com/office/drawing/2014/main" id="{B9E1267F-BE3A-EE4A-ABD7-840D89726B9A}"/>
              </a:ext>
            </a:extLst>
          </p:cNvPr>
          <p:cNvSpPr/>
          <p:nvPr/>
        </p:nvSpPr>
        <p:spPr>
          <a:xfrm>
            <a:off x="2085972" y="1547816"/>
            <a:ext cx="5573712" cy="263048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B0DFF8D-E9CE-7C4F-8F15-5D9A9725133A}"/>
              </a:ext>
            </a:extLst>
          </p:cNvPr>
          <p:cNvSpPr/>
          <p:nvPr/>
        </p:nvSpPr>
        <p:spPr>
          <a:xfrm>
            <a:off x="2084384" y="4138616"/>
            <a:ext cx="5573713" cy="6794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E00CF6-1A4B-7141-82E2-DBAF4A2968F3}"/>
              </a:ext>
            </a:extLst>
          </p:cNvPr>
          <p:cNvSpPr/>
          <p:nvPr/>
        </p:nvSpPr>
        <p:spPr>
          <a:xfrm flipV="1">
            <a:off x="2082797" y="1562103"/>
            <a:ext cx="1422400" cy="2752725"/>
          </a:xfrm>
          <a:prstGeom prst="rect">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Triangle 20">
            <a:extLst>
              <a:ext uri="{FF2B5EF4-FFF2-40B4-BE49-F238E27FC236}">
                <a16:creationId xmlns:a16="http://schemas.microsoft.com/office/drawing/2014/main" id="{729349CC-2038-5B45-B055-A173F8E04231}"/>
              </a:ext>
            </a:extLst>
          </p:cNvPr>
          <p:cNvSpPr/>
          <p:nvPr/>
        </p:nvSpPr>
        <p:spPr>
          <a:xfrm>
            <a:off x="3498847" y="1547816"/>
            <a:ext cx="2463800" cy="2767012"/>
          </a:xfrm>
          <a:prstGeom prst="rtTriangle">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9" name="TextBox 17">
            <a:extLst>
              <a:ext uri="{FF2B5EF4-FFF2-40B4-BE49-F238E27FC236}">
                <a16:creationId xmlns:a16="http://schemas.microsoft.com/office/drawing/2014/main" id="{59914BD4-E926-DD4B-B935-8642652138D7}"/>
              </a:ext>
            </a:extLst>
          </p:cNvPr>
          <p:cNvSpPr txBox="1">
            <a:spLocks noChangeArrowheads="1"/>
          </p:cNvSpPr>
          <p:nvPr/>
        </p:nvSpPr>
        <p:spPr bwMode="auto">
          <a:xfrm>
            <a:off x="2057397" y="3770316"/>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3 = Discretionary load, ~75% of total load</a:t>
            </a:r>
          </a:p>
        </p:txBody>
      </p:sp>
      <p:sp>
        <p:nvSpPr>
          <p:cNvPr id="22" name="Right Triangle 21">
            <a:extLst>
              <a:ext uri="{FF2B5EF4-FFF2-40B4-BE49-F238E27FC236}">
                <a16:creationId xmlns:a16="http://schemas.microsoft.com/office/drawing/2014/main" id="{6C68A283-BD51-B141-862D-3AF012B92629}"/>
              </a:ext>
            </a:extLst>
          </p:cNvPr>
          <p:cNvSpPr/>
          <p:nvPr/>
        </p:nvSpPr>
        <p:spPr>
          <a:xfrm>
            <a:off x="6453184" y="4306891"/>
            <a:ext cx="612775" cy="569912"/>
          </a:xfrm>
          <a:prstGeom prst="rtTriangle">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a:extLst>
              <a:ext uri="{FF2B5EF4-FFF2-40B4-BE49-F238E27FC236}">
                <a16:creationId xmlns:a16="http://schemas.microsoft.com/office/drawing/2014/main" id="{B9BA8CA3-36B0-7645-A242-7DCA30B5DD41}"/>
              </a:ext>
            </a:extLst>
          </p:cNvPr>
          <p:cNvCxnSpPr>
            <a:cxnSpLocks/>
          </p:cNvCxnSpPr>
          <p:nvPr/>
        </p:nvCxnSpPr>
        <p:spPr>
          <a:xfrm>
            <a:off x="2066922" y="1547816"/>
            <a:ext cx="142398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EDBEC1-DAF3-C94B-BBE6-97B8A22D0872}"/>
              </a:ext>
            </a:extLst>
          </p:cNvPr>
          <p:cNvCxnSpPr>
            <a:cxnSpLocks/>
          </p:cNvCxnSpPr>
          <p:nvPr/>
        </p:nvCxnSpPr>
        <p:spPr>
          <a:xfrm>
            <a:off x="6452867" y="4304986"/>
            <a:ext cx="600075"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C928CB-6C81-A14E-9155-E2D3BADFF362}"/>
              </a:ext>
            </a:extLst>
          </p:cNvPr>
          <p:cNvCxnSpPr>
            <a:cxnSpLocks/>
          </p:cNvCxnSpPr>
          <p:nvPr/>
        </p:nvCxnSpPr>
        <p:spPr>
          <a:xfrm>
            <a:off x="3481384" y="1558928"/>
            <a:ext cx="2482850" cy="2795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6E9FC3-6756-DC45-A770-A369BE921570}"/>
              </a:ext>
            </a:extLst>
          </p:cNvPr>
          <p:cNvSpPr/>
          <p:nvPr/>
        </p:nvSpPr>
        <p:spPr>
          <a:xfrm>
            <a:off x="2084384" y="4859341"/>
            <a:ext cx="5584825" cy="366712"/>
          </a:xfrm>
          <a:prstGeom prst="rect">
            <a:avLst/>
          </a:prstGeom>
          <a:solidFill>
            <a:srgbClr val="3D8C9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75" name="TextBox 7">
            <a:extLst>
              <a:ext uri="{FF2B5EF4-FFF2-40B4-BE49-F238E27FC236}">
                <a16:creationId xmlns:a16="http://schemas.microsoft.com/office/drawing/2014/main" id="{6BF44E66-9EF6-364F-B7D3-694BEB51DB1E}"/>
              </a:ext>
            </a:extLst>
          </p:cNvPr>
          <p:cNvSpPr txBox="1">
            <a:spLocks noChangeArrowheads="1"/>
          </p:cNvSpPr>
          <p:nvPr/>
        </p:nvSpPr>
        <p:spPr bwMode="auto">
          <a:xfrm>
            <a:off x="2066922" y="4899028"/>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1 = Critical, life-sustaining load, ~10% of total load</a:t>
            </a:r>
          </a:p>
        </p:txBody>
      </p:sp>
      <p:sp>
        <p:nvSpPr>
          <p:cNvPr id="3" name="Rectangle 2">
            <a:extLst>
              <a:ext uri="{FF2B5EF4-FFF2-40B4-BE49-F238E27FC236}">
                <a16:creationId xmlns:a16="http://schemas.microsoft.com/office/drawing/2014/main" id="{7E6594AA-2C7F-CD45-B73C-B2955B11DD20}"/>
              </a:ext>
            </a:extLst>
          </p:cNvPr>
          <p:cNvSpPr/>
          <p:nvPr/>
        </p:nvSpPr>
        <p:spPr>
          <a:xfrm flipV="1">
            <a:off x="2082797" y="4314828"/>
            <a:ext cx="4384675" cy="544513"/>
          </a:xfrm>
          <a:prstGeom prst="rect">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9" name="TextBox 16">
            <a:extLst>
              <a:ext uri="{FF2B5EF4-FFF2-40B4-BE49-F238E27FC236}">
                <a16:creationId xmlns:a16="http://schemas.microsoft.com/office/drawing/2014/main" id="{B810509C-1F19-F644-B9DE-0162866FBFE4}"/>
              </a:ext>
            </a:extLst>
          </p:cNvPr>
          <p:cNvSpPr txBox="1">
            <a:spLocks noChangeArrowheads="1"/>
          </p:cNvSpPr>
          <p:nvPr/>
        </p:nvSpPr>
        <p:spPr bwMode="auto">
          <a:xfrm>
            <a:off x="2079622" y="4448178"/>
            <a:ext cx="3078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2 = Priority load, ~15% of total load</a:t>
            </a:r>
          </a:p>
        </p:txBody>
      </p:sp>
      <p:cxnSp>
        <p:nvCxnSpPr>
          <p:cNvPr id="32" name="Straight Connector 31">
            <a:extLst>
              <a:ext uri="{FF2B5EF4-FFF2-40B4-BE49-F238E27FC236}">
                <a16:creationId xmlns:a16="http://schemas.microsoft.com/office/drawing/2014/main" id="{F64F9F16-8296-E740-A08C-E01B0A0E19A6}"/>
              </a:ext>
            </a:extLst>
          </p:cNvPr>
          <p:cNvCxnSpPr>
            <a:cxnSpLocks/>
          </p:cNvCxnSpPr>
          <p:nvPr/>
        </p:nvCxnSpPr>
        <p:spPr>
          <a:xfrm flipV="1">
            <a:off x="5911530" y="4306891"/>
            <a:ext cx="547846" cy="52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6FC51-3C40-0143-ADC5-792128F413DC}"/>
              </a:ext>
            </a:extLst>
          </p:cNvPr>
          <p:cNvCxnSpPr>
            <a:cxnSpLocks/>
          </p:cNvCxnSpPr>
          <p:nvPr/>
        </p:nvCxnSpPr>
        <p:spPr>
          <a:xfrm>
            <a:off x="7008809" y="4843466"/>
            <a:ext cx="647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C92744-AD4C-BD49-A9C0-2AF0E63210C3}"/>
              </a:ext>
            </a:extLst>
          </p:cNvPr>
          <p:cNvSpPr>
            <a:spLocks noGrp="1"/>
          </p:cNvSpPr>
          <p:nvPr>
            <p:ph type="title"/>
          </p:nvPr>
        </p:nvSpPr>
        <p:spPr>
          <a:xfrm>
            <a:off x="-1" y="0"/>
            <a:ext cx="7656509" cy="762000"/>
          </a:xfrm>
        </p:spPr>
        <p:txBody>
          <a:bodyPr>
            <a:normAutofit fontScale="90000"/>
          </a:bodyPr>
          <a:lstStyle/>
          <a:p>
            <a:r>
              <a:rPr lang="en-US" dirty="0"/>
              <a:t>Percentage of time online for Tier 1, 2, and 3 loads for net zero solar + 2 hours of storage microgrid at UCSB</a:t>
            </a:r>
          </a:p>
        </p:txBody>
      </p:sp>
    </p:spTree>
    <p:extLst>
      <p:ext uri="{BB962C8B-B14F-4D97-AF65-F5344CB8AC3E}">
        <p14:creationId xmlns:p14="http://schemas.microsoft.com/office/powerpoint/2010/main" val="4271339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B325-7B07-4A98-9FA1-749E511D315D}"/>
              </a:ext>
            </a:extLst>
          </p:cNvPr>
          <p:cNvSpPr>
            <a:spLocks noGrp="1"/>
          </p:cNvSpPr>
          <p:nvPr>
            <p:ph type="title"/>
          </p:nvPr>
        </p:nvSpPr>
        <p:spPr>
          <a:xfrm>
            <a:off x="0" y="0"/>
            <a:ext cx="7487920" cy="762000"/>
          </a:xfrm>
        </p:spPr>
        <p:txBody>
          <a:bodyPr>
            <a:normAutofit/>
          </a:bodyPr>
          <a:lstStyle/>
          <a:p>
            <a:r>
              <a:rPr lang="en-US" dirty="0"/>
              <a:t>BESS energy capacity allocations</a:t>
            </a:r>
          </a:p>
        </p:txBody>
      </p:sp>
      <p:grpSp>
        <p:nvGrpSpPr>
          <p:cNvPr id="15" name="Group 14">
            <a:extLst>
              <a:ext uri="{FF2B5EF4-FFF2-40B4-BE49-F238E27FC236}">
                <a16:creationId xmlns:a16="http://schemas.microsoft.com/office/drawing/2014/main" id="{EBDD35D9-BCFC-4120-8DB9-7869725D6F78}"/>
              </a:ext>
            </a:extLst>
          </p:cNvPr>
          <p:cNvGrpSpPr/>
          <p:nvPr/>
        </p:nvGrpSpPr>
        <p:grpSpPr>
          <a:xfrm>
            <a:off x="4096386" y="1697446"/>
            <a:ext cx="1231180" cy="3494295"/>
            <a:chOff x="1550382" y="2606374"/>
            <a:chExt cx="1606489" cy="3839550"/>
          </a:xfrm>
        </p:grpSpPr>
        <p:grpSp>
          <p:nvGrpSpPr>
            <p:cNvPr id="19" name="Group 18">
              <a:extLst>
                <a:ext uri="{FF2B5EF4-FFF2-40B4-BE49-F238E27FC236}">
                  <a16:creationId xmlns:a16="http://schemas.microsoft.com/office/drawing/2014/main" id="{C5E56929-0E3A-49B3-8178-1759367C6FE3}"/>
                </a:ext>
              </a:extLst>
            </p:cNvPr>
            <p:cNvGrpSpPr/>
            <p:nvPr/>
          </p:nvGrpSpPr>
          <p:grpSpPr>
            <a:xfrm>
              <a:off x="1550382" y="2606374"/>
              <a:ext cx="1606489" cy="3839550"/>
              <a:chOff x="2049152" y="2166671"/>
              <a:chExt cx="2039815" cy="3839550"/>
            </a:xfrm>
          </p:grpSpPr>
          <p:sp>
            <p:nvSpPr>
              <p:cNvPr id="25" name="Cylinder 24">
                <a:extLst>
                  <a:ext uri="{FF2B5EF4-FFF2-40B4-BE49-F238E27FC236}">
                    <a16:creationId xmlns:a16="http://schemas.microsoft.com/office/drawing/2014/main" id="{00EEA5D3-EA51-42B9-8575-748A10C034EA}"/>
                  </a:ext>
                </a:extLst>
              </p:cNvPr>
              <p:cNvSpPr/>
              <p:nvPr/>
            </p:nvSpPr>
            <p:spPr>
              <a:xfrm>
                <a:off x="2049152" y="4940707"/>
                <a:ext cx="2039815" cy="1065514"/>
              </a:xfrm>
              <a:prstGeom prst="can">
                <a:avLst>
                  <a:gd name="adj" fmla="val 32525"/>
                </a:avLst>
              </a:prstGeom>
              <a:solidFill>
                <a:srgbClr val="44546A">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 name="Cylinder 25">
                <a:extLst>
                  <a:ext uri="{FF2B5EF4-FFF2-40B4-BE49-F238E27FC236}">
                    <a16:creationId xmlns:a16="http://schemas.microsoft.com/office/drawing/2014/main" id="{260AD57C-D917-4D52-A9EA-AF0B79560687}"/>
                  </a:ext>
                </a:extLst>
              </p:cNvPr>
              <p:cNvSpPr/>
              <p:nvPr/>
            </p:nvSpPr>
            <p:spPr>
              <a:xfrm>
                <a:off x="2049152" y="2926308"/>
                <a:ext cx="2039815" cy="2232876"/>
              </a:xfrm>
              <a:prstGeom prst="can">
                <a:avLst>
                  <a:gd name="adj" fmla="val 22761"/>
                </a:avLst>
              </a:prstGeom>
              <a:solidFill>
                <a:srgbClr val="00B0F0">
                  <a:alpha val="50196"/>
                </a:srgbClr>
              </a:solidFill>
              <a:ln w="12700" cap="flat" cmpd="sng" algn="ctr">
                <a:solidFill>
                  <a:schemeClr val="tx2"/>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4472C4"/>
                  </a:solidFill>
                  <a:effectLst/>
                  <a:uLnTx/>
                  <a:uFillTx/>
                  <a:latin typeface="Calibri" panose="020F0502020204030204"/>
                  <a:ea typeface="+mn-ea"/>
                  <a:cs typeface="+mn-cs"/>
                </a:endParaRPr>
              </a:p>
            </p:txBody>
          </p:sp>
          <p:sp>
            <p:nvSpPr>
              <p:cNvPr id="27" name="Cylinder 26">
                <a:extLst>
                  <a:ext uri="{FF2B5EF4-FFF2-40B4-BE49-F238E27FC236}">
                    <a16:creationId xmlns:a16="http://schemas.microsoft.com/office/drawing/2014/main" id="{A600E2E7-932B-4CEE-AA43-D5B1A9E8E740}"/>
                  </a:ext>
                </a:extLst>
              </p:cNvPr>
              <p:cNvSpPr/>
              <p:nvPr/>
            </p:nvSpPr>
            <p:spPr>
              <a:xfrm>
                <a:off x="2049152" y="2166671"/>
                <a:ext cx="2039815" cy="975769"/>
              </a:xfrm>
              <a:prstGeom prst="can">
                <a:avLst>
                  <a:gd name="adj" fmla="val 34371"/>
                </a:avLst>
              </a:prstGeom>
              <a:solidFill>
                <a:srgbClr val="44546A">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4" name="Cylinder 23">
              <a:extLst>
                <a:ext uri="{FF2B5EF4-FFF2-40B4-BE49-F238E27FC236}">
                  <a16:creationId xmlns:a16="http://schemas.microsoft.com/office/drawing/2014/main" id="{9FD4E53E-31CD-4321-AE17-4FA1597289DC}"/>
                </a:ext>
              </a:extLst>
            </p:cNvPr>
            <p:cNvSpPr/>
            <p:nvPr/>
          </p:nvSpPr>
          <p:spPr>
            <a:xfrm>
              <a:off x="2197108" y="2660967"/>
              <a:ext cx="302354" cy="179276"/>
            </a:xfrm>
            <a:prstGeom prst="can">
              <a:avLst>
                <a:gd name="adj" fmla="val 34371"/>
              </a:avLst>
            </a:prstGeom>
            <a:solidFill>
              <a:srgbClr val="44546A">
                <a:lumMod val="40000"/>
                <a:lumOff val="60000"/>
              </a:srgbClr>
            </a:solidFill>
            <a:ln w="12700" cap="flat" cmpd="sng" algn="ctr">
              <a:solidFill>
                <a:sysClr val="window" lastClr="FFFFFF">
                  <a:lumMod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5B14824C-CEB7-46DE-97A3-AB94EA9CEA58}"/>
              </a:ext>
            </a:extLst>
          </p:cNvPr>
          <p:cNvSpPr txBox="1"/>
          <p:nvPr/>
        </p:nvSpPr>
        <p:spPr>
          <a:xfrm>
            <a:off x="5892337" y="2935463"/>
            <a:ext cx="2270588" cy="938719"/>
          </a:xfrm>
          <a:prstGeom prst="rect">
            <a:avLst/>
          </a:prstGeom>
          <a:noFill/>
        </p:spPr>
        <p:txBody>
          <a:bodyPr wrap="square" rtlCol="0">
            <a:spAutoFit/>
          </a:bodyPr>
          <a:lstStyle/>
          <a:p>
            <a:r>
              <a:rPr lang="en-US" sz="1100" dirty="0"/>
              <a:t>Contracted BESS energy capacity (kWh) that must be available for daily cycling over the contract duration for achieving specified economic &amp; resilience performance.</a:t>
            </a:r>
          </a:p>
        </p:txBody>
      </p:sp>
      <p:sp>
        <p:nvSpPr>
          <p:cNvPr id="5" name="Rectangle 4">
            <a:extLst>
              <a:ext uri="{FF2B5EF4-FFF2-40B4-BE49-F238E27FC236}">
                <a16:creationId xmlns:a16="http://schemas.microsoft.com/office/drawing/2014/main" id="{B86B9646-1565-46CE-B15F-AE595A37796D}"/>
              </a:ext>
            </a:extLst>
          </p:cNvPr>
          <p:cNvSpPr/>
          <p:nvPr/>
        </p:nvSpPr>
        <p:spPr>
          <a:xfrm>
            <a:off x="4208152" y="2136605"/>
            <a:ext cx="1119411" cy="261610"/>
          </a:xfrm>
          <a:prstGeom prst="rect">
            <a:avLst/>
          </a:prstGeom>
        </p:spPr>
        <p:txBody>
          <a:bodyPr wrap="square">
            <a:spAutoFit/>
          </a:bodyPr>
          <a:lstStyle/>
          <a:p>
            <a:pPr lvl="0" defTabSz="914400">
              <a:defRPr/>
            </a:pPr>
            <a:r>
              <a:rPr lang="en-US" sz="1100" b="1" kern="0" dirty="0">
                <a:solidFill>
                  <a:prstClr val="white"/>
                </a:solidFill>
              </a:rPr>
              <a:t>Owner reserve</a:t>
            </a:r>
            <a:endParaRPr lang="en-US" sz="1100" b="1" kern="0" dirty="0">
              <a:solidFill>
                <a:prstClr val="white"/>
              </a:solidFill>
              <a:latin typeface="Calibri" panose="020F0502020204030204"/>
            </a:endParaRPr>
          </a:p>
        </p:txBody>
      </p:sp>
      <p:sp>
        <p:nvSpPr>
          <p:cNvPr id="6" name="Right Brace 5">
            <a:extLst>
              <a:ext uri="{FF2B5EF4-FFF2-40B4-BE49-F238E27FC236}">
                <a16:creationId xmlns:a16="http://schemas.microsoft.com/office/drawing/2014/main" id="{B911F512-E111-4C5F-B081-17903A376058}"/>
              </a:ext>
            </a:extLst>
          </p:cNvPr>
          <p:cNvSpPr/>
          <p:nvPr/>
        </p:nvSpPr>
        <p:spPr>
          <a:xfrm>
            <a:off x="5461383" y="2563208"/>
            <a:ext cx="297137" cy="1731584"/>
          </a:xfrm>
          <a:prstGeom prst="rightBrace">
            <a:avLst/>
          </a:prstGeom>
          <a:ln w="12700">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Cylinder 31">
            <a:extLst>
              <a:ext uri="{FF2B5EF4-FFF2-40B4-BE49-F238E27FC236}">
                <a16:creationId xmlns:a16="http://schemas.microsoft.com/office/drawing/2014/main" id="{1C543751-290A-434C-9CFA-CF5B8A9D7206}"/>
              </a:ext>
            </a:extLst>
          </p:cNvPr>
          <p:cNvSpPr/>
          <p:nvPr/>
        </p:nvSpPr>
        <p:spPr>
          <a:xfrm>
            <a:off x="4096386" y="3885388"/>
            <a:ext cx="1231177" cy="527707"/>
          </a:xfrm>
          <a:prstGeom prst="can">
            <a:avLst>
              <a:gd name="adj" fmla="val 50000"/>
            </a:avLst>
          </a:prstGeom>
          <a:solidFill>
            <a:schemeClr val="accent3">
              <a:alpha val="50000"/>
            </a:schemeClr>
          </a:solidFill>
          <a:ln w="6350">
            <a:solidFill>
              <a:schemeClr val="accent3">
                <a:lumMod val="50000"/>
              </a:schemeClr>
            </a:solidFill>
          </a:ln>
        </p:spPr>
        <p:style>
          <a:lnRef idx="0">
            <a:scrgbClr r="0" g="0" b="0"/>
          </a:lnRef>
          <a:fillRef idx="0">
            <a:scrgbClr r="0" g="0" b="0"/>
          </a:fillRef>
          <a:effectRef idx="0">
            <a:scrgbClr r="0" g="0" b="0"/>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4472C4"/>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C6DBAB56-F7E5-48BD-AB61-FB7C71E36166}"/>
              </a:ext>
            </a:extLst>
          </p:cNvPr>
          <p:cNvSpPr/>
          <p:nvPr/>
        </p:nvSpPr>
        <p:spPr>
          <a:xfrm>
            <a:off x="4492341" y="4159486"/>
            <a:ext cx="573087" cy="261610"/>
          </a:xfrm>
          <a:prstGeom prst="rect">
            <a:avLst/>
          </a:prstGeom>
        </p:spPr>
        <p:txBody>
          <a:bodyPr wrap="square">
            <a:spAutoFit/>
          </a:bodyPr>
          <a:lstStyle/>
          <a:p>
            <a:pPr lvl="0" defTabSz="914400">
              <a:defRPr/>
            </a:pPr>
            <a:r>
              <a:rPr lang="en-US" sz="1100" b="1" kern="0" dirty="0">
                <a:solidFill>
                  <a:prstClr val="white"/>
                </a:solidFill>
              </a:rPr>
              <a:t>SOCr</a:t>
            </a:r>
            <a:endParaRPr lang="en-US" sz="1100" b="1" kern="0" dirty="0">
              <a:solidFill>
                <a:prstClr val="white"/>
              </a:solidFill>
              <a:latin typeface="Calibri" panose="020F0502020204030204"/>
            </a:endParaRPr>
          </a:p>
        </p:txBody>
      </p:sp>
      <p:sp>
        <p:nvSpPr>
          <p:cNvPr id="35" name="Rectangle 34">
            <a:extLst>
              <a:ext uri="{FF2B5EF4-FFF2-40B4-BE49-F238E27FC236}">
                <a16:creationId xmlns:a16="http://schemas.microsoft.com/office/drawing/2014/main" id="{D883CED9-4778-4EC7-BA0E-0D3E7813CF1A}"/>
              </a:ext>
            </a:extLst>
          </p:cNvPr>
          <p:cNvSpPr/>
          <p:nvPr/>
        </p:nvSpPr>
        <p:spPr>
          <a:xfrm>
            <a:off x="4208149" y="4725639"/>
            <a:ext cx="1119414" cy="261610"/>
          </a:xfrm>
          <a:prstGeom prst="rect">
            <a:avLst/>
          </a:prstGeom>
        </p:spPr>
        <p:txBody>
          <a:bodyPr wrap="square">
            <a:spAutoFit/>
          </a:bodyPr>
          <a:lstStyle/>
          <a:p>
            <a:pPr lvl="0" defTabSz="914400">
              <a:defRPr/>
            </a:pPr>
            <a:r>
              <a:rPr lang="en-US" sz="1100" b="1" kern="0" dirty="0">
                <a:solidFill>
                  <a:prstClr val="white"/>
                </a:solidFill>
              </a:rPr>
              <a:t>Owner reserve</a:t>
            </a:r>
            <a:endParaRPr lang="en-US" sz="1100" b="1" kern="0" dirty="0">
              <a:solidFill>
                <a:prstClr val="white"/>
              </a:solidFill>
              <a:latin typeface="Calibri" panose="020F0502020204030204"/>
            </a:endParaRPr>
          </a:p>
        </p:txBody>
      </p:sp>
      <p:sp>
        <p:nvSpPr>
          <p:cNvPr id="16" name="TextBox 15">
            <a:extLst>
              <a:ext uri="{FF2B5EF4-FFF2-40B4-BE49-F238E27FC236}">
                <a16:creationId xmlns:a16="http://schemas.microsoft.com/office/drawing/2014/main" id="{C4405F9F-8B69-8C45-AEEB-7426CC40D0D6}"/>
              </a:ext>
            </a:extLst>
          </p:cNvPr>
          <p:cNvSpPr txBox="1"/>
          <p:nvPr/>
        </p:nvSpPr>
        <p:spPr>
          <a:xfrm>
            <a:off x="1712209" y="1453330"/>
            <a:ext cx="2384177" cy="769441"/>
          </a:xfrm>
          <a:prstGeom prst="rect">
            <a:avLst/>
          </a:prstGeom>
          <a:noFill/>
        </p:spPr>
        <p:txBody>
          <a:bodyPr wrap="square" rtlCol="0">
            <a:spAutoFit/>
          </a:bodyPr>
          <a:lstStyle/>
          <a:p>
            <a:r>
              <a:rPr lang="en-US" sz="1100" dirty="0"/>
              <a:t>Top owner reserve is often in place to absorb BESS degradation over time, while still delivering the contracted daily cycling energy capacity.  </a:t>
            </a:r>
          </a:p>
        </p:txBody>
      </p:sp>
      <p:sp>
        <p:nvSpPr>
          <p:cNvPr id="17" name="TextBox 16">
            <a:extLst>
              <a:ext uri="{FF2B5EF4-FFF2-40B4-BE49-F238E27FC236}">
                <a16:creationId xmlns:a16="http://schemas.microsoft.com/office/drawing/2014/main" id="{51223AF6-9DDF-9846-9284-EC86EE695EF4}"/>
              </a:ext>
            </a:extLst>
          </p:cNvPr>
          <p:cNvSpPr txBox="1"/>
          <p:nvPr/>
        </p:nvSpPr>
        <p:spPr>
          <a:xfrm>
            <a:off x="1916866" y="4788418"/>
            <a:ext cx="2291286" cy="769441"/>
          </a:xfrm>
          <a:prstGeom prst="rect">
            <a:avLst/>
          </a:prstGeom>
          <a:noFill/>
        </p:spPr>
        <p:txBody>
          <a:bodyPr wrap="square" rtlCol="0">
            <a:spAutoFit/>
          </a:bodyPr>
          <a:lstStyle/>
          <a:p>
            <a:r>
              <a:rPr lang="en-US" sz="1100" dirty="0"/>
              <a:t>Bottom owner reserve is often required to meet BESS warranty requirements that are imposed by BESS vendors.  </a:t>
            </a:r>
          </a:p>
        </p:txBody>
      </p:sp>
      <p:sp>
        <p:nvSpPr>
          <p:cNvPr id="18" name="TextBox 17">
            <a:extLst>
              <a:ext uri="{FF2B5EF4-FFF2-40B4-BE49-F238E27FC236}">
                <a16:creationId xmlns:a16="http://schemas.microsoft.com/office/drawing/2014/main" id="{6AC2DC18-0330-3048-A783-064D55761DA6}"/>
              </a:ext>
            </a:extLst>
          </p:cNvPr>
          <p:cNvSpPr txBox="1"/>
          <p:nvPr/>
        </p:nvSpPr>
        <p:spPr>
          <a:xfrm>
            <a:off x="1097871" y="3023384"/>
            <a:ext cx="2809875" cy="1446550"/>
          </a:xfrm>
          <a:prstGeom prst="rect">
            <a:avLst/>
          </a:prstGeom>
          <a:noFill/>
        </p:spPr>
        <p:txBody>
          <a:bodyPr wrap="square" rtlCol="0">
            <a:spAutoFit/>
          </a:bodyPr>
          <a:lstStyle/>
          <a:p>
            <a:r>
              <a:rPr lang="en-US" sz="1100" dirty="0" err="1"/>
              <a:t>SOCr</a:t>
            </a:r>
            <a:r>
              <a:rPr lang="en-US" sz="1100" dirty="0"/>
              <a:t> = the minimum state-of-charge (SOC) that is reserved for provisioning resilience.  The </a:t>
            </a:r>
            <a:r>
              <a:rPr lang="en-US" sz="1100" dirty="0" err="1"/>
              <a:t>SOCr</a:t>
            </a:r>
            <a:r>
              <a:rPr lang="en-US" sz="1100" dirty="0"/>
              <a:t> can be dynamic and/or resized to between 0% and 100% of the contracted BESS energy capacity.  A lower </a:t>
            </a:r>
            <a:r>
              <a:rPr lang="en-US" sz="1100" dirty="0" err="1"/>
              <a:t>SOCr</a:t>
            </a:r>
            <a:r>
              <a:rPr lang="en-US" sz="1100" dirty="0"/>
              <a:t> facilitates BESS operations that optimize daily economic performance while a larger </a:t>
            </a:r>
            <a:r>
              <a:rPr lang="en-US" sz="1100" dirty="0" err="1"/>
              <a:t>SOCr</a:t>
            </a:r>
            <a:r>
              <a:rPr lang="en-US" sz="1100" dirty="0"/>
              <a:t> facilitates the provisioning of higher resilience.</a:t>
            </a:r>
          </a:p>
        </p:txBody>
      </p:sp>
      <p:cxnSp>
        <p:nvCxnSpPr>
          <p:cNvPr id="7" name="Straight Connector 6">
            <a:extLst>
              <a:ext uri="{FF2B5EF4-FFF2-40B4-BE49-F238E27FC236}">
                <a16:creationId xmlns:a16="http://schemas.microsoft.com/office/drawing/2014/main" id="{744BE78D-E4F8-C740-A3DF-A49CA8E425A9}"/>
              </a:ext>
            </a:extLst>
          </p:cNvPr>
          <p:cNvCxnSpPr>
            <a:cxnSpLocks/>
          </p:cNvCxnSpPr>
          <p:nvPr/>
        </p:nvCxnSpPr>
        <p:spPr>
          <a:xfrm>
            <a:off x="3587768" y="3932032"/>
            <a:ext cx="453795" cy="208823"/>
          </a:xfrm>
          <a:prstGeom prst="line">
            <a:avLst/>
          </a:prstGeom>
          <a:ln w="3175">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0085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394714" cy="762000"/>
          </a:xfrm>
        </p:spPr>
        <p:txBody>
          <a:bodyPr>
            <a:normAutofit/>
          </a:bodyPr>
          <a:lstStyle/>
          <a:p>
            <a:r>
              <a:rPr lang="en-US" dirty="0"/>
              <a:t>WDG provides the gradient path to success</a:t>
            </a:r>
          </a:p>
        </p:txBody>
      </p:sp>
      <p:sp>
        <p:nvSpPr>
          <p:cNvPr id="4" name="Content Placeholder 2"/>
          <p:cNvSpPr>
            <a:spLocks noGrp="1"/>
          </p:cNvSpPr>
          <p:nvPr>
            <p:ph idx="1"/>
          </p:nvPr>
        </p:nvSpPr>
        <p:spPr>
          <a:xfrm>
            <a:off x="602275" y="2257754"/>
            <a:ext cx="7852610" cy="2473274"/>
          </a:xfrm>
        </p:spPr>
        <p:txBody>
          <a:bodyPr/>
          <a:lstStyle/>
          <a:p>
            <a:pPr marL="0" indent="0" algn="ctr">
              <a:buNone/>
            </a:pPr>
            <a:r>
              <a:rPr lang="en-US" dirty="0">
                <a:solidFill>
                  <a:schemeClr val="tx1"/>
                </a:solidFill>
                <a:latin typeface="Arial" charset="0"/>
                <a:ea typeface="Arial" charset="0"/>
                <a:cs typeface="Arial" charset="0"/>
              </a:rPr>
              <a:t>Wholesale Distributed Generation (WDG) is the market segment that is primed to truly unleash local solar. </a:t>
            </a:r>
          </a:p>
        </p:txBody>
      </p:sp>
    </p:spTree>
    <p:extLst>
      <p:ext uri="{BB962C8B-B14F-4D97-AF65-F5344CB8AC3E}">
        <p14:creationId xmlns:p14="http://schemas.microsoft.com/office/powerpoint/2010/main" val="116032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bwMode="auto">
          <a:xfrm>
            <a:off x="2952859" y="1381202"/>
            <a:ext cx="19441" cy="4313967"/>
          </a:xfrm>
          <a:prstGeom prst="line">
            <a:avLst/>
          </a:prstGeom>
          <a:ln w="38100">
            <a:solidFill>
              <a:schemeClr val="tx1">
                <a:alpha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a:off x="5808211" y="1381202"/>
            <a:ext cx="0" cy="4313967"/>
          </a:xfrm>
          <a:prstGeom prst="line">
            <a:avLst/>
          </a:prstGeom>
          <a:ln w="38100">
            <a:solidFill>
              <a:schemeClr val="tx1">
                <a:alpha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 y="0"/>
            <a:ext cx="7394713" cy="762000"/>
          </a:xfrm>
        </p:spPr>
        <p:txBody>
          <a:bodyPr>
            <a:normAutofit/>
          </a:bodyPr>
          <a:lstStyle/>
          <a:p>
            <a:r>
              <a:rPr lang="en-US" dirty="0"/>
              <a:t>FITs address the WDG market segment</a:t>
            </a:r>
          </a:p>
        </p:txBody>
      </p:sp>
      <p:grpSp>
        <p:nvGrpSpPr>
          <p:cNvPr id="3" name="Group 28"/>
          <p:cNvGrpSpPr>
            <a:grpSpLocks/>
          </p:cNvGrpSpPr>
          <p:nvPr/>
        </p:nvGrpSpPr>
        <p:grpSpPr bwMode="auto">
          <a:xfrm>
            <a:off x="843499" y="1381202"/>
            <a:ext cx="7300575" cy="3314455"/>
            <a:chOff x="913605" y="1823677"/>
            <a:chExt cx="7315995" cy="3904023"/>
          </a:xfrm>
        </p:grpSpPr>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00539" y="4660153"/>
              <a:ext cx="1424613" cy="938310"/>
            </a:xfrm>
            <a:prstGeom prst="rect">
              <a:avLst/>
            </a:prstGeom>
            <a:noFill/>
            <a:ln w="9525">
              <a:noFill/>
              <a:miter lim="800000"/>
              <a:headEnd/>
              <a:tailEnd/>
            </a:ln>
          </p:spPr>
        </p:pic>
        <p:pic>
          <p:nvPicPr>
            <p:cNvPr id="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2332" y="1997153"/>
              <a:ext cx="1860799" cy="1490323"/>
            </a:xfrm>
            <a:prstGeom prst="rect">
              <a:avLst/>
            </a:prstGeom>
            <a:noFill/>
            <a:ln w="9525">
              <a:noFill/>
              <a:miter lim="800000"/>
              <a:headEnd/>
              <a:tailEnd/>
            </a:ln>
          </p:spPr>
        </p:pic>
        <p:pic>
          <p:nvPicPr>
            <p:cNvPr id="10" name="Picture 8" descr="http://global.kyocera.com/news/2005/images/kii-sola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51350" y="3088010"/>
              <a:ext cx="1967922" cy="1308910"/>
            </a:xfrm>
            <a:prstGeom prst="rect">
              <a:avLst/>
            </a:prstGeom>
            <a:noFill/>
            <a:ln w="9525">
              <a:noFill/>
              <a:miter lim="800000"/>
              <a:headEnd/>
              <a:tailEnd/>
            </a:ln>
          </p:spPr>
        </p:pic>
        <p:grpSp>
          <p:nvGrpSpPr>
            <p:cNvPr id="4" name="Group 9"/>
            <p:cNvGrpSpPr/>
            <p:nvPr/>
          </p:nvGrpSpPr>
          <p:grpSpPr>
            <a:xfrm>
              <a:off x="913605" y="1823677"/>
              <a:ext cx="7315995" cy="3904023"/>
              <a:chOff x="837405" y="1736365"/>
              <a:chExt cx="7315995" cy="3904023"/>
            </a:xfrm>
            <a:effectLst>
              <a:outerShdw blurRad="50800" dist="38100" dir="2700000" algn="tl" rotWithShape="0">
                <a:prstClr val="black">
                  <a:alpha val="40000"/>
                </a:prstClr>
              </a:outerShdw>
            </a:effectLst>
          </p:grpSpPr>
          <p:cxnSp>
            <p:nvCxnSpPr>
              <p:cNvPr id="18" name="Straight Arrow Connector 17"/>
              <p:cNvCxnSpPr/>
              <p:nvPr/>
            </p:nvCxnSpPr>
            <p:spPr>
              <a:xfrm>
                <a:off x="838200" y="5638800"/>
                <a:ext cx="73152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837405" y="1736365"/>
                <a:ext cx="1589" cy="390323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2" name="TextBox 33"/>
          <p:cNvSpPr txBox="1">
            <a:spLocks noChangeArrowheads="1"/>
          </p:cNvSpPr>
          <p:nvPr/>
        </p:nvSpPr>
        <p:spPr bwMode="auto">
          <a:xfrm>
            <a:off x="3407378" y="4770397"/>
            <a:ext cx="1889146" cy="369332"/>
          </a:xfrm>
          <a:prstGeom prst="rect">
            <a:avLst/>
          </a:prstGeom>
          <a:noFill/>
          <a:ln w="9525">
            <a:noFill/>
            <a:miter lim="800000"/>
            <a:headEnd/>
            <a:tailEnd/>
          </a:ln>
        </p:spPr>
        <p:txBody>
          <a:bodyPr wrap="square">
            <a:spAutoFit/>
          </a:bodyPr>
          <a:lstStyle/>
          <a:p>
            <a:pPr algn="ctr"/>
            <a:r>
              <a:rPr lang="en-US" i="1" dirty="0">
                <a:latin typeface="Constantia" pitchFamily="18" charset="0"/>
              </a:rPr>
              <a:t>Distribution Grid</a:t>
            </a:r>
          </a:p>
        </p:txBody>
      </p:sp>
      <p:sp>
        <p:nvSpPr>
          <p:cNvPr id="26" name="TextBox 33"/>
          <p:cNvSpPr txBox="1">
            <a:spLocks noChangeArrowheads="1"/>
          </p:cNvSpPr>
          <p:nvPr/>
        </p:nvSpPr>
        <p:spPr bwMode="auto">
          <a:xfrm>
            <a:off x="201850" y="895339"/>
            <a:ext cx="1444309" cy="369332"/>
          </a:xfrm>
          <a:prstGeom prst="rect">
            <a:avLst/>
          </a:prstGeom>
          <a:noFill/>
          <a:ln w="9525">
            <a:noFill/>
            <a:miter lim="800000"/>
            <a:headEnd/>
            <a:tailEnd/>
          </a:ln>
        </p:spPr>
        <p:txBody>
          <a:bodyPr wrap="square">
            <a:spAutoFit/>
          </a:bodyPr>
          <a:lstStyle/>
          <a:p>
            <a:r>
              <a:rPr lang="en-US" i="1" dirty="0">
                <a:latin typeface="Constantia" pitchFamily="18" charset="0"/>
              </a:rPr>
              <a:t>Project Size</a:t>
            </a:r>
          </a:p>
        </p:txBody>
      </p:sp>
      <p:sp>
        <p:nvSpPr>
          <p:cNvPr id="24" name="TextBox 33"/>
          <p:cNvSpPr txBox="1">
            <a:spLocks noChangeArrowheads="1"/>
          </p:cNvSpPr>
          <p:nvPr/>
        </p:nvSpPr>
        <p:spPr bwMode="auto">
          <a:xfrm>
            <a:off x="824055" y="4775416"/>
            <a:ext cx="2002860" cy="369332"/>
          </a:xfrm>
          <a:prstGeom prst="rect">
            <a:avLst/>
          </a:prstGeom>
          <a:noFill/>
          <a:ln w="9525">
            <a:noFill/>
            <a:miter lim="800000"/>
            <a:headEnd/>
            <a:tailEnd/>
          </a:ln>
        </p:spPr>
        <p:txBody>
          <a:bodyPr wrap="square">
            <a:spAutoFit/>
          </a:bodyPr>
          <a:lstStyle/>
          <a:p>
            <a:pPr algn="ctr"/>
            <a:r>
              <a:rPr lang="en-US" i="1" dirty="0">
                <a:latin typeface="Constantia" pitchFamily="18" charset="0"/>
              </a:rPr>
              <a:t>Behind the Meter</a:t>
            </a:r>
          </a:p>
        </p:txBody>
      </p:sp>
      <p:sp>
        <p:nvSpPr>
          <p:cNvPr id="13" name="TextBox 12"/>
          <p:cNvSpPr txBox="1"/>
          <p:nvPr/>
        </p:nvSpPr>
        <p:spPr>
          <a:xfrm>
            <a:off x="5745503" y="966753"/>
            <a:ext cx="2805191" cy="615553"/>
          </a:xfrm>
          <a:prstGeom prst="rect">
            <a:avLst/>
          </a:prstGeom>
          <a:noFill/>
        </p:spPr>
        <p:txBody>
          <a:bodyPr wrap="square" rtlCol="0">
            <a:spAutoFit/>
          </a:bodyPr>
          <a:lstStyle/>
          <a:p>
            <a:pPr algn="ctr" fontAlgn="auto">
              <a:spcBef>
                <a:spcPts val="0"/>
              </a:spcBef>
              <a:spcAft>
                <a:spcPts val="0"/>
              </a:spcAft>
              <a:defRPr/>
            </a:pPr>
            <a:r>
              <a:rPr lang="en-US" sz="2000" dirty="0"/>
              <a:t>Central Generation </a:t>
            </a:r>
          </a:p>
          <a:p>
            <a:pPr algn="ctr" fontAlgn="auto">
              <a:spcBef>
                <a:spcPts val="0"/>
              </a:spcBef>
              <a:spcAft>
                <a:spcPts val="0"/>
              </a:spcAft>
              <a:defRPr/>
            </a:pPr>
            <a:r>
              <a:rPr lang="en-US" sz="1400" dirty="0"/>
              <a:t>Serves Remote Loads</a:t>
            </a:r>
          </a:p>
        </p:txBody>
      </p:sp>
      <p:sp>
        <p:nvSpPr>
          <p:cNvPr id="15" name="TextBox 14"/>
          <p:cNvSpPr txBox="1"/>
          <p:nvPr/>
        </p:nvSpPr>
        <p:spPr>
          <a:xfrm>
            <a:off x="3375894" y="1883214"/>
            <a:ext cx="1963775" cy="6155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fontAlgn="auto">
              <a:spcBef>
                <a:spcPts val="0"/>
              </a:spcBef>
              <a:spcAft>
                <a:spcPts val="0"/>
              </a:spcAft>
              <a:defRPr/>
            </a:pPr>
            <a:r>
              <a:rPr lang="en-US" sz="2000" b="1" dirty="0">
                <a:solidFill>
                  <a:schemeClr val="tx1"/>
                </a:solidFill>
              </a:rPr>
              <a:t>Wholesale DG</a:t>
            </a:r>
          </a:p>
          <a:p>
            <a:pPr algn="ctr" fontAlgn="auto">
              <a:spcBef>
                <a:spcPts val="0"/>
              </a:spcBef>
              <a:spcAft>
                <a:spcPts val="0"/>
              </a:spcAft>
              <a:defRPr/>
            </a:pPr>
            <a:r>
              <a:rPr lang="en-US" sz="1400" b="1" dirty="0">
                <a:solidFill>
                  <a:schemeClr val="tx1"/>
                </a:solidFill>
              </a:rPr>
              <a:t>Serves Local Loads</a:t>
            </a:r>
          </a:p>
        </p:txBody>
      </p:sp>
      <p:sp>
        <p:nvSpPr>
          <p:cNvPr id="27" name="TextBox 26"/>
          <p:cNvSpPr txBox="1"/>
          <p:nvPr/>
        </p:nvSpPr>
        <p:spPr>
          <a:xfrm>
            <a:off x="843495" y="3180538"/>
            <a:ext cx="1983420" cy="615553"/>
          </a:xfrm>
          <a:prstGeom prst="rect">
            <a:avLst/>
          </a:prstGeom>
          <a:noFill/>
        </p:spPr>
        <p:txBody>
          <a:bodyPr wrap="square" rtlCol="0">
            <a:spAutoFit/>
          </a:bodyPr>
          <a:lstStyle/>
          <a:p>
            <a:pPr algn="ctr" fontAlgn="auto">
              <a:spcBef>
                <a:spcPts val="0"/>
              </a:spcBef>
              <a:spcAft>
                <a:spcPts val="0"/>
              </a:spcAft>
              <a:defRPr/>
            </a:pPr>
            <a:r>
              <a:rPr lang="en-US" sz="2000" dirty="0">
                <a:ea typeface="Arial" charset="0"/>
              </a:rPr>
              <a:t>Retail DG</a:t>
            </a:r>
          </a:p>
          <a:p>
            <a:pPr algn="ctr" fontAlgn="auto">
              <a:spcBef>
                <a:spcPts val="0"/>
              </a:spcBef>
              <a:spcAft>
                <a:spcPts val="0"/>
              </a:spcAft>
              <a:defRPr/>
            </a:pPr>
            <a:r>
              <a:rPr lang="en-US" sz="1400" dirty="0">
                <a:ea typeface="Arial" charset="0"/>
              </a:rPr>
              <a:t>Serves Onsite Loads</a:t>
            </a:r>
          </a:p>
        </p:txBody>
      </p:sp>
      <p:sp>
        <p:nvSpPr>
          <p:cNvPr id="28" name="TextBox 27"/>
          <p:cNvSpPr txBox="1"/>
          <p:nvPr/>
        </p:nvSpPr>
        <p:spPr>
          <a:xfrm>
            <a:off x="6088249" y="4770809"/>
            <a:ext cx="2082918" cy="646331"/>
          </a:xfrm>
          <a:prstGeom prst="rect">
            <a:avLst/>
          </a:prstGeom>
          <a:noFill/>
        </p:spPr>
        <p:txBody>
          <a:bodyPr wrap="square" rtlCol="0">
            <a:spAutoFit/>
          </a:bodyPr>
          <a:lstStyle/>
          <a:p>
            <a:pPr algn="ctr"/>
            <a:r>
              <a:rPr lang="en-US" i="1" dirty="0">
                <a:latin typeface="Constantia" pitchFamily="18" charset="0"/>
              </a:rPr>
              <a:t>Transmission Grid</a:t>
            </a:r>
          </a:p>
          <a:p>
            <a:endParaRPr lang="en-US" dirty="0"/>
          </a:p>
        </p:txBody>
      </p:sp>
      <p:pic>
        <p:nvPicPr>
          <p:cNvPr id="38" name="Picture 3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25840" y="5172578"/>
            <a:ext cx="833852" cy="833852"/>
          </a:xfrm>
          <a:prstGeom prst="rect">
            <a:avLst/>
          </a:prstGeom>
        </p:spPr>
      </p:pic>
      <p:pic>
        <p:nvPicPr>
          <p:cNvPr id="40" name="Picture 3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45790" y="5128783"/>
            <a:ext cx="1381760" cy="1318511"/>
          </a:xfrm>
          <a:prstGeom prst="rect">
            <a:avLst/>
          </a:prstGeom>
        </p:spPr>
      </p:pic>
      <p:sp>
        <p:nvSpPr>
          <p:cNvPr id="7" name="TextBox 6"/>
          <p:cNvSpPr txBox="1"/>
          <p:nvPr/>
        </p:nvSpPr>
        <p:spPr>
          <a:xfrm>
            <a:off x="364816" y="4007905"/>
            <a:ext cx="754143" cy="276999"/>
          </a:xfrm>
          <a:prstGeom prst="rect">
            <a:avLst/>
          </a:prstGeom>
          <a:noFill/>
        </p:spPr>
        <p:txBody>
          <a:bodyPr wrap="square" rtlCol="0">
            <a:spAutoFit/>
          </a:bodyPr>
          <a:lstStyle/>
          <a:p>
            <a:r>
              <a:rPr lang="en-US" sz="1200" dirty="0"/>
              <a:t>5 kW</a:t>
            </a:r>
          </a:p>
        </p:txBody>
      </p:sp>
      <p:sp>
        <p:nvSpPr>
          <p:cNvPr id="25" name="TextBox 24"/>
          <p:cNvSpPr txBox="1"/>
          <p:nvPr/>
        </p:nvSpPr>
        <p:spPr>
          <a:xfrm>
            <a:off x="-121723" y="1521234"/>
            <a:ext cx="994975" cy="276999"/>
          </a:xfrm>
          <a:prstGeom prst="rect">
            <a:avLst/>
          </a:prstGeom>
          <a:noFill/>
        </p:spPr>
        <p:txBody>
          <a:bodyPr wrap="square" rtlCol="0">
            <a:spAutoFit/>
          </a:bodyPr>
          <a:lstStyle/>
          <a:p>
            <a:pPr algn="r"/>
            <a:r>
              <a:rPr lang="en-US" sz="1200" dirty="0"/>
              <a:t>50+ MW</a:t>
            </a:r>
          </a:p>
        </p:txBody>
      </p:sp>
      <p:sp>
        <p:nvSpPr>
          <p:cNvPr id="30" name="TextBox 29"/>
          <p:cNvSpPr txBox="1"/>
          <p:nvPr/>
        </p:nvSpPr>
        <p:spPr>
          <a:xfrm>
            <a:off x="186172" y="2737233"/>
            <a:ext cx="754143" cy="276999"/>
          </a:xfrm>
          <a:prstGeom prst="rect">
            <a:avLst/>
          </a:prstGeom>
          <a:noFill/>
        </p:spPr>
        <p:txBody>
          <a:bodyPr wrap="square" rtlCol="0">
            <a:spAutoFit/>
          </a:bodyPr>
          <a:lstStyle/>
          <a:p>
            <a:r>
              <a:rPr lang="en-US" sz="1200" dirty="0"/>
              <a:t>500 kW</a:t>
            </a:r>
          </a:p>
        </p:txBody>
      </p:sp>
      <p:pic>
        <p:nvPicPr>
          <p:cNvPr id="8" name="Picture 7" descr="d-grid2.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22989" y="5187081"/>
            <a:ext cx="864347" cy="838595"/>
          </a:xfrm>
          <a:prstGeom prst="rect">
            <a:avLst/>
          </a:prstGeom>
        </p:spPr>
      </p:pic>
      <p:pic>
        <p:nvPicPr>
          <p:cNvPr id="5" name="Picture 4" descr="edmonton_alberta_canada_wooden_power_pole_with_a_transformer_1877346.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820720" y="5161629"/>
            <a:ext cx="966612" cy="885947"/>
          </a:xfrm>
          <a:prstGeom prst="rect">
            <a:avLst/>
          </a:prstGeom>
        </p:spPr>
      </p:pic>
      <p:sp>
        <p:nvSpPr>
          <p:cNvPr id="31" name="Oval 30"/>
          <p:cNvSpPr/>
          <p:nvPr/>
        </p:nvSpPr>
        <p:spPr bwMode="auto">
          <a:xfrm>
            <a:off x="2704794" y="1629111"/>
            <a:ext cx="3294559" cy="2387969"/>
          </a:xfrm>
          <a:prstGeom prst="ellipse">
            <a:avLst/>
          </a:prstGeom>
          <a:noFill/>
          <a:ln w="57150">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Tree>
    <p:extLst>
      <p:ext uri="{BB962C8B-B14F-4D97-AF65-F5344CB8AC3E}">
        <p14:creationId xmlns:p14="http://schemas.microsoft.com/office/powerpoint/2010/main" val="2056164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itle 1"/>
          <p:cNvSpPr>
            <a:spLocks noGrp="1"/>
          </p:cNvSpPr>
          <p:nvPr>
            <p:ph type="title"/>
          </p:nvPr>
        </p:nvSpPr>
        <p:spPr>
          <a:xfrm>
            <a:off x="0" y="0"/>
            <a:ext cx="7474226" cy="762000"/>
          </a:xfrm>
        </p:spPr>
        <p:txBody>
          <a:bodyPr>
            <a:normAutofit/>
          </a:bodyPr>
          <a:lstStyle/>
          <a:p>
            <a:r>
              <a:rPr lang="en-US" dirty="0">
                <a:latin typeface="Arial" charset="0"/>
                <a:cs typeface="Arial" charset="0"/>
              </a:rPr>
              <a:t>FITs proliferated WDG solar in Germany</a:t>
            </a:r>
          </a:p>
        </p:txBody>
      </p:sp>
      <p:sp>
        <p:nvSpPr>
          <p:cNvPr id="133124"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dirty="0">
              <a:latin typeface="Calibri" pitchFamily="34" charset="0"/>
            </a:endParaRPr>
          </a:p>
        </p:txBody>
      </p:sp>
      <p:sp>
        <p:nvSpPr>
          <p:cNvPr id="133125" name="Rectangle 2"/>
          <p:cNvSpPr txBox="1">
            <a:spLocks noChangeArrowheads="1"/>
          </p:cNvSpPr>
          <p:nvPr/>
        </p:nvSpPr>
        <p:spPr bwMode="auto">
          <a:xfrm>
            <a:off x="-152400" y="838200"/>
            <a:ext cx="9296400" cy="685800"/>
          </a:xfrm>
          <a:prstGeom prst="rect">
            <a:avLst/>
          </a:prstGeom>
          <a:noFill/>
          <a:ln w="9525">
            <a:noFill/>
            <a:miter lim="800000"/>
            <a:headEnd/>
            <a:tailEnd/>
          </a:ln>
        </p:spPr>
        <p:txBody>
          <a:bodyPr/>
          <a:lstStyle/>
          <a:p>
            <a:pPr marL="342900" indent="-342900" algn="ctr" defTabSz="914400">
              <a:spcBef>
                <a:spcPct val="20000"/>
              </a:spcBef>
            </a:pPr>
            <a:r>
              <a:rPr lang="en-US" sz="2000" b="1" i="1" dirty="0">
                <a:latin typeface="Arial"/>
                <a:cs typeface="Arial"/>
              </a:rPr>
              <a:t>Solar Markets: Germany vs California (2002-2012)</a:t>
            </a:r>
            <a:endParaRPr lang="en-US" sz="2000" i="1" dirty="0">
              <a:latin typeface="Arial"/>
              <a:cs typeface="Arial"/>
            </a:endParaRPr>
          </a:p>
        </p:txBody>
      </p:sp>
      <p:sp>
        <p:nvSpPr>
          <p:cNvPr id="133126" name="TextBox 3"/>
          <p:cNvSpPr txBox="1">
            <a:spLocks noChangeArrowheads="1"/>
          </p:cNvSpPr>
          <p:nvPr/>
        </p:nvSpPr>
        <p:spPr bwMode="auto">
          <a:xfrm>
            <a:off x="487893" y="5567680"/>
            <a:ext cx="8148108" cy="646331"/>
          </a:xfrm>
          <a:prstGeom prst="rect">
            <a:avLst/>
          </a:prstGeom>
          <a:solidFill>
            <a:srgbClr val="FFFF00"/>
          </a:solidFill>
          <a:ln w="9525">
            <a:solidFill>
              <a:schemeClr val="tx1"/>
            </a:solidFill>
            <a:miter lim="800000"/>
            <a:headEnd/>
            <a:tailEnd/>
          </a:ln>
        </p:spPr>
        <p:txBody>
          <a:bodyPr wrap="square">
            <a:spAutoFit/>
          </a:bodyPr>
          <a:lstStyle/>
          <a:p>
            <a:pPr algn="ctr"/>
            <a:r>
              <a:rPr lang="en-US" dirty="0">
                <a:cs typeface="Arial" charset="0"/>
              </a:rPr>
              <a:t>Germany deployed over 10 times more solar than California in the decade from 2002 — despite California having 70% better solar resource.</a:t>
            </a:r>
          </a:p>
        </p:txBody>
      </p:sp>
      <p:sp>
        <p:nvSpPr>
          <p:cNvPr id="133127" name="TextBox 7"/>
          <p:cNvSpPr txBox="1">
            <a:spLocks noChangeArrowheads="1"/>
          </p:cNvSpPr>
          <p:nvPr/>
        </p:nvSpPr>
        <p:spPr bwMode="auto">
          <a:xfrm>
            <a:off x="6858000" y="4979987"/>
            <a:ext cx="2286000" cy="428625"/>
          </a:xfrm>
          <a:prstGeom prst="rect">
            <a:avLst/>
          </a:prstGeom>
          <a:noFill/>
          <a:ln w="9525">
            <a:noFill/>
            <a:miter lim="800000"/>
            <a:headEnd/>
            <a:tailEnd/>
          </a:ln>
        </p:spPr>
        <p:txBody>
          <a:bodyPr>
            <a:spAutoFit/>
          </a:bodyPr>
          <a:lstStyle/>
          <a:p>
            <a:r>
              <a:rPr lang="en-US" sz="1100" i="1" dirty="0">
                <a:cs typeface="Arial" charset="0"/>
              </a:rPr>
              <a:t>Sources:  CPUC, CEC, SEIA and                       German equivalents.</a:t>
            </a:r>
          </a:p>
        </p:txBody>
      </p:sp>
      <p:sp>
        <p:nvSpPr>
          <p:cNvPr id="2" name="TextBox 1"/>
          <p:cNvSpPr txBox="1"/>
          <p:nvPr/>
        </p:nvSpPr>
        <p:spPr>
          <a:xfrm>
            <a:off x="925489" y="1655326"/>
            <a:ext cx="461665" cy="2585323"/>
          </a:xfrm>
          <a:prstGeom prst="rect">
            <a:avLst/>
          </a:prstGeom>
          <a:noFill/>
        </p:spPr>
        <p:txBody>
          <a:bodyPr vert="vert270" wrap="square" rtlCol="0">
            <a:spAutoFit/>
          </a:bodyPr>
          <a:lstStyle/>
          <a:p>
            <a:r>
              <a:rPr lang="en-US" dirty="0"/>
              <a:t>Cumulative MW</a:t>
            </a:r>
          </a:p>
        </p:txBody>
      </p:sp>
      <p:graphicFrame>
        <p:nvGraphicFramePr>
          <p:cNvPr id="9" name="Chart 8"/>
          <p:cNvGraphicFramePr>
            <a:graphicFrameLocks/>
          </p:cNvGraphicFramePr>
          <p:nvPr>
            <p:extLst/>
          </p:nvPr>
        </p:nvGraphicFramePr>
        <p:xfrm>
          <a:off x="1387153" y="1181100"/>
          <a:ext cx="6507596" cy="4375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8282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25688-5566-6247-B801-0D24B9D31E69}"/>
              </a:ext>
            </a:extLst>
          </p:cNvPr>
          <p:cNvSpPr>
            <a:spLocks noGrp="1"/>
          </p:cNvSpPr>
          <p:nvPr>
            <p:ph type="title"/>
          </p:nvPr>
        </p:nvSpPr>
        <p:spPr/>
        <p:txBody>
          <a:bodyPr/>
          <a:lstStyle/>
          <a:p>
            <a:r>
              <a:rPr lang="en-US" dirty="0"/>
              <a:t>Solar Siting Surveys (SSS)</a:t>
            </a:r>
          </a:p>
        </p:txBody>
      </p:sp>
      <p:sp>
        <p:nvSpPr>
          <p:cNvPr id="3" name="Content Placeholder 2">
            <a:extLst>
              <a:ext uri="{FF2B5EF4-FFF2-40B4-BE49-F238E27FC236}">
                <a16:creationId xmlns:a16="http://schemas.microsoft.com/office/drawing/2014/main" id="{C671A397-281C-6C43-9F2A-998F04DE1332}"/>
              </a:ext>
            </a:extLst>
          </p:cNvPr>
          <p:cNvSpPr>
            <a:spLocks noGrp="1"/>
          </p:cNvSpPr>
          <p:nvPr>
            <p:ph idx="1"/>
          </p:nvPr>
        </p:nvSpPr>
        <p:spPr>
          <a:xfrm>
            <a:off x="457200" y="1136376"/>
            <a:ext cx="8229600" cy="4525963"/>
          </a:xfrm>
        </p:spPr>
        <p:txBody>
          <a:bodyPr anchor="ctr"/>
          <a:lstStyle/>
          <a:p>
            <a:pPr marL="0" indent="0" algn="ctr">
              <a:buNone/>
            </a:pPr>
            <a:r>
              <a:rPr lang="en-US" b="1" dirty="0"/>
              <a:t>Solar Siting Survey (SSS)</a:t>
            </a:r>
          </a:p>
          <a:p>
            <a:pPr marL="0" indent="0" algn="ctr">
              <a:buNone/>
            </a:pPr>
            <a:r>
              <a:rPr lang="en-US" sz="2000" b="1" dirty="0"/>
              <a:t>for</a:t>
            </a:r>
            <a:endParaRPr lang="en-US" b="1" dirty="0"/>
          </a:p>
          <a:p>
            <a:pPr marL="0" indent="0" algn="ctr">
              <a:buNone/>
            </a:pPr>
            <a:r>
              <a:rPr lang="en-US" b="1" dirty="0"/>
              <a:t>City of San Diego</a:t>
            </a:r>
          </a:p>
        </p:txBody>
      </p:sp>
    </p:spTree>
    <p:extLst>
      <p:ext uri="{BB962C8B-B14F-4D97-AF65-F5344CB8AC3E}">
        <p14:creationId xmlns:p14="http://schemas.microsoft.com/office/powerpoint/2010/main" val="1990241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142E9A9F-FBE8-034E-8EA6-22E5D85E56E6}"/>
              </a:ext>
            </a:extLst>
          </p:cNvPr>
          <p:cNvSpPr>
            <a:spLocks noGrp="1"/>
          </p:cNvSpPr>
          <p:nvPr>
            <p:ph type="title"/>
          </p:nvPr>
        </p:nvSpPr>
        <p:spPr/>
        <p:txBody>
          <a:bodyPr/>
          <a:lstStyle/>
          <a:p>
            <a:r>
              <a:rPr lang="en-US" altLang="en-US" dirty="0"/>
              <a:t>SSS methodology</a:t>
            </a:r>
          </a:p>
        </p:txBody>
      </p:sp>
      <p:sp>
        <p:nvSpPr>
          <p:cNvPr id="4" name="Content Placeholder 2">
            <a:extLst>
              <a:ext uri="{FF2B5EF4-FFF2-40B4-BE49-F238E27FC236}">
                <a16:creationId xmlns:a16="http://schemas.microsoft.com/office/drawing/2014/main" id="{CBADB570-3A04-45FA-8250-736A29BBFEF3}"/>
              </a:ext>
            </a:extLst>
          </p:cNvPr>
          <p:cNvSpPr>
            <a:spLocks noGrp="1"/>
          </p:cNvSpPr>
          <p:nvPr>
            <p:ph idx="1"/>
          </p:nvPr>
        </p:nvSpPr>
        <p:spPr>
          <a:xfrm>
            <a:off x="457200" y="897620"/>
            <a:ext cx="8229600" cy="5296354"/>
          </a:xfrm>
        </p:spPr>
        <p:txBody>
          <a:bodyPr>
            <a:noAutofit/>
          </a:bodyPr>
          <a:lstStyle/>
          <a:p>
            <a:pPr marL="0" indent="0">
              <a:buFontTx/>
              <a:buNone/>
              <a:defRPr/>
            </a:pPr>
            <a:r>
              <a:rPr lang="en-US" sz="2000" b="1" dirty="0">
                <a:solidFill>
                  <a:srgbClr val="000000"/>
                </a:solidFill>
              </a:rPr>
              <a:t>SSS is performed manually through a multi-step process:</a:t>
            </a:r>
          </a:p>
          <a:p>
            <a:pPr marL="0" indent="0">
              <a:buFontTx/>
              <a:buNone/>
              <a:defRPr/>
            </a:pPr>
            <a:endParaRPr lang="en-US" sz="1200" b="1" dirty="0">
              <a:solidFill>
                <a:srgbClr val="000000"/>
              </a:solidFill>
            </a:endParaRPr>
          </a:p>
          <a:p>
            <a:pPr>
              <a:defRPr/>
            </a:pPr>
            <a:r>
              <a:rPr lang="en-US" sz="2000" b="1" dirty="0">
                <a:solidFill>
                  <a:srgbClr val="000000"/>
                </a:solidFill>
              </a:rPr>
              <a:t>Set</a:t>
            </a:r>
            <a:r>
              <a:rPr lang="en-US" sz="2000" dirty="0">
                <a:solidFill>
                  <a:srgbClr val="000000"/>
                </a:solidFill>
              </a:rPr>
              <a:t> a minimum project size for the SSS.</a:t>
            </a:r>
          </a:p>
          <a:p>
            <a:pPr>
              <a:defRPr/>
            </a:pPr>
            <a:r>
              <a:rPr lang="en-US" sz="2000" b="1" dirty="0">
                <a:solidFill>
                  <a:srgbClr val="000000"/>
                </a:solidFill>
              </a:rPr>
              <a:t>Scan</a:t>
            </a:r>
            <a:r>
              <a:rPr lang="en-US" sz="2000" dirty="0">
                <a:solidFill>
                  <a:srgbClr val="000000"/>
                </a:solidFill>
              </a:rPr>
              <a:t> the target region via Google Earth Pro for prospective solar sites on built-environments (rooftops, parking lots, and parking structures) that meet the minimum project size.</a:t>
            </a:r>
          </a:p>
          <a:p>
            <a:pPr>
              <a:defRPr/>
            </a:pPr>
            <a:r>
              <a:rPr lang="en-US" sz="2000" b="1" dirty="0">
                <a:solidFill>
                  <a:srgbClr val="000000"/>
                </a:solidFill>
              </a:rPr>
              <a:t>Measure</a:t>
            </a:r>
            <a:r>
              <a:rPr lang="en-US" sz="2000" dirty="0">
                <a:solidFill>
                  <a:srgbClr val="000000"/>
                </a:solidFill>
              </a:rPr>
              <a:t> the usable surface area and eliminate obvious portions that are not viable due to setbacks, obstructions, and/or shading.</a:t>
            </a:r>
          </a:p>
          <a:p>
            <a:pPr>
              <a:defRPr/>
            </a:pPr>
            <a:r>
              <a:rPr lang="en-US" sz="2000" b="1" dirty="0">
                <a:solidFill>
                  <a:srgbClr val="000000"/>
                </a:solidFill>
              </a:rPr>
              <a:t>Assess</a:t>
            </a:r>
            <a:r>
              <a:rPr lang="en-US" sz="2000" dirty="0">
                <a:solidFill>
                  <a:srgbClr val="000000"/>
                </a:solidFill>
              </a:rPr>
              <a:t> the probable solar generation density against the minimum project size threshold (1 </a:t>
            </a:r>
            <a:r>
              <a:rPr lang="en-US" sz="2000" dirty="0" err="1">
                <a:solidFill>
                  <a:srgbClr val="000000"/>
                </a:solidFill>
              </a:rPr>
              <a:t>MWac</a:t>
            </a:r>
            <a:r>
              <a:rPr lang="en-US" sz="2000" dirty="0">
                <a:solidFill>
                  <a:srgbClr val="000000"/>
                </a:solidFill>
              </a:rPr>
              <a:t> for this SSS).</a:t>
            </a:r>
          </a:p>
          <a:p>
            <a:pPr>
              <a:defRPr/>
            </a:pPr>
            <a:r>
              <a:rPr lang="en-US" sz="2000" dirty="0">
                <a:solidFill>
                  <a:srgbClr val="000000"/>
                </a:solidFill>
              </a:rPr>
              <a:t>Where sensible, </a:t>
            </a:r>
            <a:r>
              <a:rPr lang="en-US" sz="2000" b="1" dirty="0">
                <a:solidFill>
                  <a:srgbClr val="000000"/>
                </a:solidFill>
              </a:rPr>
              <a:t>aggregate</a:t>
            </a:r>
            <a:r>
              <a:rPr lang="en-US" sz="2000" dirty="0">
                <a:solidFill>
                  <a:srgbClr val="000000"/>
                </a:solidFill>
              </a:rPr>
              <a:t> campus-type structures that are likely to have common ownership into a single site (examples being parking lots and rooftops in a shopping center, industrial park, or school campus).</a:t>
            </a:r>
          </a:p>
          <a:p>
            <a:pPr>
              <a:defRPr/>
            </a:pPr>
            <a:r>
              <a:rPr lang="en-US" sz="2000" b="1" dirty="0">
                <a:solidFill>
                  <a:srgbClr val="000000"/>
                </a:solidFill>
              </a:rPr>
              <a:t>Capture</a:t>
            </a:r>
            <a:r>
              <a:rPr lang="en-US" sz="2000" dirty="0">
                <a:solidFill>
                  <a:srgbClr val="000000"/>
                </a:solidFill>
              </a:rPr>
              <a:t> the details, including the interconnection hosting capacity.</a:t>
            </a:r>
          </a:p>
          <a:p>
            <a:pPr>
              <a:defRPr/>
            </a:pPr>
            <a:r>
              <a:rPr lang="en-US" sz="2000" b="1" dirty="0">
                <a:solidFill>
                  <a:srgbClr val="000000"/>
                </a:solidFill>
              </a:rPr>
              <a:t>Map</a:t>
            </a:r>
            <a:r>
              <a:rPr lang="en-US" sz="2000" dirty="0">
                <a:solidFill>
                  <a:srgbClr val="000000"/>
                </a:solidFill>
              </a:rPr>
              <a:t> the results.</a:t>
            </a:r>
          </a:p>
        </p:txBody>
      </p:sp>
    </p:spTree>
    <p:extLst>
      <p:ext uri="{BB962C8B-B14F-4D97-AF65-F5344CB8AC3E}">
        <p14:creationId xmlns:p14="http://schemas.microsoft.com/office/powerpoint/2010/main" val="751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2AE7-8D4F-4DFC-9D09-A7114CC225FC}"/>
              </a:ext>
            </a:extLst>
          </p:cNvPr>
          <p:cNvSpPr>
            <a:spLocks noGrp="1"/>
          </p:cNvSpPr>
          <p:nvPr>
            <p:ph type="title"/>
          </p:nvPr>
        </p:nvSpPr>
        <p:spPr>
          <a:xfrm>
            <a:off x="0" y="0"/>
            <a:ext cx="7385538" cy="762000"/>
          </a:xfrm>
        </p:spPr>
        <p:txBody>
          <a:bodyPr>
            <a:normAutofit/>
          </a:bodyPr>
          <a:lstStyle/>
          <a:p>
            <a:r>
              <a:rPr lang="en-US" dirty="0"/>
              <a:t>Summary of SD SSS findings </a:t>
            </a:r>
            <a:r>
              <a:rPr lang="en-US" sz="1800" dirty="0"/>
              <a:t>(all figures in AC) </a:t>
            </a:r>
            <a:endParaRPr lang="en-US" dirty="0"/>
          </a:p>
        </p:txBody>
      </p:sp>
      <p:sp>
        <p:nvSpPr>
          <p:cNvPr id="3" name="Content Placeholder 2">
            <a:extLst>
              <a:ext uri="{FF2B5EF4-FFF2-40B4-BE49-F238E27FC236}">
                <a16:creationId xmlns:a16="http://schemas.microsoft.com/office/drawing/2014/main" id="{E5A76423-E95B-4A9E-817F-2C0DBDFE2284}"/>
              </a:ext>
            </a:extLst>
          </p:cNvPr>
          <p:cNvSpPr>
            <a:spLocks noGrp="1"/>
          </p:cNvSpPr>
          <p:nvPr>
            <p:ph idx="1"/>
          </p:nvPr>
        </p:nvSpPr>
        <p:spPr>
          <a:xfrm>
            <a:off x="259174" y="1092771"/>
            <a:ext cx="8569139" cy="5297149"/>
          </a:xfrm>
        </p:spPr>
        <p:txBody>
          <a:bodyPr>
            <a:noAutofit/>
          </a:bodyPr>
          <a:lstStyle/>
          <a:p>
            <a:r>
              <a:rPr lang="en-US" sz="2400" dirty="0">
                <a:solidFill>
                  <a:srgbClr val="000000"/>
                </a:solidFill>
              </a:rPr>
              <a:t>Over 490 MW of </a:t>
            </a:r>
            <a:r>
              <a:rPr lang="en-US" sz="2400" u="sng" dirty="0">
                <a:solidFill>
                  <a:srgbClr val="000000"/>
                </a:solidFill>
              </a:rPr>
              <a:t>technical solar siting potential</a:t>
            </a:r>
            <a:r>
              <a:rPr lang="en-US" sz="2400" dirty="0">
                <a:solidFill>
                  <a:srgbClr val="000000"/>
                </a:solidFill>
              </a:rPr>
              <a:t> was found on built environments that can support projects sized at least 1 MW.</a:t>
            </a:r>
          </a:p>
          <a:p>
            <a:endParaRPr lang="en-US" sz="1200" dirty="0">
              <a:solidFill>
                <a:srgbClr val="000000"/>
              </a:solidFill>
            </a:endParaRPr>
          </a:p>
          <a:p>
            <a:r>
              <a:rPr lang="en-US" sz="2400" dirty="0">
                <a:solidFill>
                  <a:srgbClr val="000000"/>
                </a:solidFill>
              </a:rPr>
              <a:t>75% of the potential is in parking lots and parking structures.</a:t>
            </a:r>
          </a:p>
          <a:p>
            <a:endParaRPr lang="en-US" sz="1200" dirty="0">
              <a:solidFill>
                <a:srgbClr val="000000"/>
              </a:solidFill>
            </a:endParaRPr>
          </a:p>
          <a:p>
            <a:r>
              <a:rPr lang="en-US" sz="2400" dirty="0">
                <a:solidFill>
                  <a:srgbClr val="000000"/>
                </a:solidFill>
              </a:rPr>
              <a:t>Extrapolations to lower minimum project sizes: </a:t>
            </a:r>
          </a:p>
          <a:p>
            <a:pPr lvl="1"/>
            <a:r>
              <a:rPr lang="en-US" sz="2000" dirty="0">
                <a:solidFill>
                  <a:srgbClr val="000000"/>
                </a:solidFill>
              </a:rPr>
              <a:t>Total potential doubles to 1 GW if project limit set at 500 kW.</a:t>
            </a:r>
          </a:p>
          <a:p>
            <a:pPr lvl="1"/>
            <a:r>
              <a:rPr lang="en-US" sz="2000" dirty="0">
                <a:solidFill>
                  <a:srgbClr val="000000"/>
                </a:solidFill>
              </a:rPr>
              <a:t>Total potential doubles again to 2 GW if project limit set at 100 kW.</a:t>
            </a:r>
          </a:p>
        </p:txBody>
      </p:sp>
    </p:spTree>
    <p:extLst>
      <p:ext uri="{BB962C8B-B14F-4D97-AF65-F5344CB8AC3E}">
        <p14:creationId xmlns:p14="http://schemas.microsoft.com/office/powerpoint/2010/main" val="883088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D064-E5EE-EE40-89BE-E25C13980382}"/>
              </a:ext>
            </a:extLst>
          </p:cNvPr>
          <p:cNvSpPr>
            <a:spLocks noGrp="1"/>
          </p:cNvSpPr>
          <p:nvPr>
            <p:ph type="title"/>
          </p:nvPr>
        </p:nvSpPr>
        <p:spPr/>
        <p:txBody>
          <a:bodyPr/>
          <a:lstStyle/>
          <a:p>
            <a:r>
              <a:rPr lang="en-US" dirty="0"/>
              <a:t>Overview of SD SSS sites</a:t>
            </a:r>
          </a:p>
        </p:txBody>
      </p:sp>
      <p:pic>
        <p:nvPicPr>
          <p:cNvPr id="4" name="Picture 3">
            <a:extLst>
              <a:ext uri="{FF2B5EF4-FFF2-40B4-BE49-F238E27FC236}">
                <a16:creationId xmlns:a16="http://schemas.microsoft.com/office/drawing/2014/main" id="{EADAB915-1C55-3B44-A7A4-C67DFAE11301}"/>
              </a:ext>
            </a:extLst>
          </p:cNvPr>
          <p:cNvPicPr/>
          <p:nvPr/>
        </p:nvPicPr>
        <p:blipFill>
          <a:blip r:embed="rId2"/>
          <a:stretch>
            <a:fillRect/>
          </a:stretch>
        </p:blipFill>
        <p:spPr bwMode="auto">
          <a:xfrm>
            <a:off x="3568699" y="762000"/>
            <a:ext cx="4334525" cy="5652452"/>
          </a:xfrm>
          <a:prstGeom prst="rect">
            <a:avLst/>
          </a:prstGeom>
          <a:noFill/>
          <a:ln>
            <a:noFill/>
          </a:ln>
        </p:spPr>
      </p:pic>
      <p:sp>
        <p:nvSpPr>
          <p:cNvPr id="5" name="TextBox 4">
            <a:extLst>
              <a:ext uri="{FF2B5EF4-FFF2-40B4-BE49-F238E27FC236}">
                <a16:creationId xmlns:a16="http://schemas.microsoft.com/office/drawing/2014/main" id="{F43D8EEB-78DC-7E48-B042-6D2434F81656}"/>
              </a:ext>
            </a:extLst>
          </p:cNvPr>
          <p:cNvSpPr txBox="1">
            <a:spLocks noChangeArrowheads="1"/>
          </p:cNvSpPr>
          <p:nvPr/>
        </p:nvSpPr>
        <p:spPr bwMode="auto">
          <a:xfrm>
            <a:off x="339953" y="2781981"/>
            <a:ext cx="3054350" cy="1200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dirty="0"/>
              <a:t>Over 490 MW of</a:t>
            </a:r>
          </a:p>
          <a:p>
            <a:pPr eaLnBrk="1" hangingPunct="1">
              <a:defRPr/>
            </a:pPr>
            <a:r>
              <a:rPr lang="en-US" altLang="en-US" dirty="0"/>
              <a:t>Solar Siting Potential identified</a:t>
            </a:r>
          </a:p>
          <a:p>
            <a:pPr marL="285750" indent="-285750" eaLnBrk="1" hangingPunct="1">
              <a:buFont typeface="Arial" panose="020B0604020202020204" pitchFamily="34" charset="0"/>
              <a:buChar char="•"/>
              <a:defRPr/>
            </a:pPr>
            <a:r>
              <a:rPr lang="en-US" altLang="en-US" dirty="0"/>
              <a:t>Sites &gt;1 MW</a:t>
            </a:r>
          </a:p>
          <a:p>
            <a:pPr marL="285750" indent="-285750" eaLnBrk="1" hangingPunct="1">
              <a:buFont typeface="Arial" panose="020B0604020202020204" pitchFamily="34" charset="0"/>
              <a:buChar char="•"/>
              <a:defRPr/>
            </a:pPr>
            <a:r>
              <a:rPr lang="en-US" altLang="en-US" dirty="0"/>
              <a:t>On built-environments</a:t>
            </a:r>
          </a:p>
        </p:txBody>
      </p:sp>
    </p:spTree>
    <p:extLst>
      <p:ext uri="{BB962C8B-B14F-4D97-AF65-F5344CB8AC3E}">
        <p14:creationId xmlns:p14="http://schemas.microsoft.com/office/powerpoint/2010/main" val="2112204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LEAN-CA DRA 10 March 201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GreenVolts Templat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23947</TotalTime>
  <Words>1665</Words>
  <Application>Microsoft Macintosh PowerPoint</Application>
  <PresentationFormat>On-screen Show (4:3)</PresentationFormat>
  <Paragraphs>186</Paragraphs>
  <Slides>26</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ＭＳ Ｐゴシック</vt:lpstr>
      <vt:lpstr>ＭＳ Ｐゴシック</vt:lpstr>
      <vt:lpstr>Arial</vt:lpstr>
      <vt:lpstr>Arial Regular</vt:lpstr>
      <vt:lpstr>Calibri</vt:lpstr>
      <vt:lpstr>Constantia</vt:lpstr>
      <vt:lpstr>Helvetica</vt:lpstr>
      <vt:lpstr>Informatic</vt:lpstr>
      <vt:lpstr>CLEAN-CA DRA 10 March 2011</vt:lpstr>
      <vt:lpstr>PowerPoint Presentation</vt:lpstr>
      <vt:lpstr>Local solar constraints &amp; assumptions</vt:lpstr>
      <vt:lpstr>WDG provides the gradient path to success</vt:lpstr>
      <vt:lpstr>FITs address the WDG market segment</vt:lpstr>
      <vt:lpstr>FITs proliferated WDG solar in Germany</vt:lpstr>
      <vt:lpstr>Solar Siting Surveys (SSS)</vt:lpstr>
      <vt:lpstr>SSS methodology</vt:lpstr>
      <vt:lpstr>Summary of SD SSS findings (all figures in AC) </vt:lpstr>
      <vt:lpstr>Overview of SD SSS sites</vt:lpstr>
      <vt:lpstr>Sears Outlet</vt:lpstr>
      <vt:lpstr>Sears Outlet</vt:lpstr>
      <vt:lpstr>Sears Outlet</vt:lpstr>
      <vt:lpstr>SD feeder map</vt:lpstr>
      <vt:lpstr>SD substation &amp; feeder hosting capacities</vt:lpstr>
      <vt:lpstr>Clean Coalition FIT design for The City of San Diego</vt:lpstr>
      <vt:lpstr>Why FITs are the world-class solution</vt:lpstr>
      <vt:lpstr>FITs keep things simple</vt:lpstr>
      <vt:lpstr>FITs efficiently open the WDG market segment</vt:lpstr>
      <vt:lpstr>Direct Relief is a Solar Microgrid showcase</vt:lpstr>
      <vt:lpstr>NEM limitations create a Stranded Opportunity </vt:lpstr>
      <vt:lpstr>City of San Diego FIT program size</vt:lpstr>
      <vt:lpstr>SD FIT Market Responsive Pricing (MRP)</vt:lpstr>
      <vt:lpstr>City of San Diego FIT pricing adders</vt:lpstr>
      <vt:lpstr>Dispatchable Energy Capacity Services (DECS)</vt:lpstr>
      <vt:lpstr>Percentage of time online for Tier 1, 2, and 3 loads for net zero solar + 2 hours of storage microgrid at UCSB</vt:lpstr>
      <vt:lpstr>BESS energy capacity allocations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Clatterbuck</dc:creator>
  <cp:lastModifiedBy>Craig Lewis</cp:lastModifiedBy>
  <cp:revision>2007</cp:revision>
  <cp:lastPrinted>2018-12-03T04:09:57Z</cp:lastPrinted>
  <dcterms:created xsi:type="dcterms:W3CDTF">2011-10-27T18:10:48Z</dcterms:created>
  <dcterms:modified xsi:type="dcterms:W3CDTF">2020-06-04T22:54:05Z</dcterms:modified>
</cp:coreProperties>
</file>