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1169" r:id="rId2"/>
    <p:sldId id="1228" r:id="rId3"/>
    <p:sldId id="1210" r:id="rId4"/>
    <p:sldId id="1212" r:id="rId5"/>
    <p:sldId id="1222" r:id="rId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 Young" initials="GY" lastIdx="2" clrIdx="0">
    <p:extLst>
      <p:ext uri="{19B8F6BF-5375-455C-9EA6-DF929625EA0E}">
        <p15:presenceInfo xmlns:p15="http://schemas.microsoft.com/office/powerpoint/2012/main" userId="325d5dd7a5f7827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21F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07" autoAdjust="0"/>
    <p:restoredTop sz="88478" autoAdjust="0"/>
  </p:normalViewPr>
  <p:slideViewPr>
    <p:cSldViewPr snapToGrid="0" snapToObjects="1">
      <p:cViewPr varScale="1">
        <p:scale>
          <a:sx n="105" d="100"/>
          <a:sy n="105" d="100"/>
        </p:scale>
        <p:origin x="157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>
              <a:noFill/>
            </a:ln>
            <a:effectLst>
              <a:innerShdw dist="12700" dir="16200000">
                <a:schemeClr val="lt1"/>
              </a:innerShdw>
            </a:effectLst>
          </c:spPr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0-451A-1644-8F09-53C29D58B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1167823"/>
        <c:axId val="1741169823"/>
      </c:areaChart>
      <c:catAx>
        <c:axId val="1741167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1169823"/>
        <c:crossesAt val="0"/>
        <c:auto val="1"/>
        <c:lblAlgn val="ctr"/>
        <c:lblOffset val="100"/>
        <c:noMultiLvlLbl val="0"/>
      </c:catAx>
      <c:valAx>
        <c:axId val="1741169823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11678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D9D9D9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9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0.37512</cdr:x>
      <cdr:y>0.36738</cdr:y>
    </cdr:from>
    <cdr:to>
      <cdr:x>0.93212</cdr:x>
      <cdr:y>0.43359</cdr:y>
    </cdr:to>
    <cdr:sp macro="" textlink="">
      <cdr:nvSpPr>
        <cdr:cNvPr id="10" name="TextBox 7">
          <a:extLst xmlns:a="http://schemas.openxmlformats.org/drawingml/2006/main">
            <a:ext uri="{FF2B5EF4-FFF2-40B4-BE49-F238E27FC236}">
              <a16:creationId xmlns:a16="http://schemas.microsoft.com/office/drawing/2014/main" id="{94518FD3-300F-1B4E-BEF9-E4C170C13428}"/>
            </a:ext>
          </a:extLst>
        </cdr:cNvPr>
        <cdr:cNvSpPr txBox="1"/>
      </cdr:nvSpPr>
      <cdr:spPr>
        <a:xfrm xmlns:a="http://schemas.openxmlformats.org/drawingml/2006/main">
          <a:off x="2349364" y="1537024"/>
          <a:ext cx="348846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Tier 1 = Critical load, ~10% of total load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43B7E1-0B10-3549-8891-8758F365EE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AF1625-8529-7243-9944-289910F546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8C188-704C-AF4C-951A-2B6B7E0080E5}" type="datetimeFigureOut">
              <a:rPr lang="en-US" smtClean="0"/>
              <a:t>7/28/20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3E44BF-D708-AF44-A43A-F5031E82D5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070D9-626D-2441-AA01-D7426060F1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B3368-80D2-E142-8B2A-F04C3E26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97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D3ACD8-E326-2941-9B22-4E8C7D22AC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F636AE-09BF-8A4D-8717-AEEF65AA72F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9B591D7-3886-AB40-B66D-18CE28588577}" type="datetimeFigureOut">
              <a:rPr lang="en-US" altLang="en-US"/>
              <a:pPr>
                <a:defRPr/>
              </a:pPr>
              <a:t>7/28/20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0626977-013B-2149-AA8F-233FC460B1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74835C3-8FF2-C74C-8CA0-BEE34C83F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BF108-FB91-E649-8049-A7F7E402585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FCF46-F2AC-1146-AF6F-7CE4845FD8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6BAC258-D5A7-F949-B3BC-8E9B2CBED2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86;p2:notes">
            <a:extLst>
              <a:ext uri="{FF2B5EF4-FFF2-40B4-BE49-F238E27FC236}">
                <a16:creationId xmlns:a16="http://schemas.microsoft.com/office/drawing/2014/main" id="{ABBDE225-6445-6947-B141-FBEE49C124A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Google Shape;87;p2:notes">
            <a:extLst>
              <a:ext uri="{FF2B5EF4-FFF2-40B4-BE49-F238E27FC236}">
                <a16:creationId xmlns:a16="http://schemas.microsoft.com/office/drawing/2014/main" id="{A236F327-FB2F-E048-9CE7-FA93C125EC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45" tIns="48309" rIns="96645" bIns="48309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375"/>
              </a:spcBef>
              <a:buClr>
                <a:srgbClr val="000000"/>
              </a:buClr>
              <a:buSzPts val="1200"/>
            </a:pPr>
            <a:endParaRPr lang="en-US" altLang="en-US">
              <a:latin typeface="Arial Regular"/>
            </a:endParaRPr>
          </a:p>
        </p:txBody>
      </p:sp>
      <p:sp>
        <p:nvSpPr>
          <p:cNvPr id="16387" name="Google Shape;88;p2:notes">
            <a:extLst>
              <a:ext uri="{FF2B5EF4-FFF2-40B4-BE49-F238E27FC236}">
                <a16:creationId xmlns:a16="http://schemas.microsoft.com/office/drawing/2014/main" id="{E5D8FB55-4E3D-7E49-A385-93974C50E0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5" tIns="48309" rIns="96645" bIns="4830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556D23-9FBE-D542-9A2A-005BFF76786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81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BB393-29C9-4448-96C4-0DA85A6FFB6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50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BAC258-D5A7-F949-B3BC-8E9B2CBED22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343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975E9-4F9F-2741-A4F5-F453A59CC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950AE-0782-2E45-B992-941C750E23C5}" type="datetimeFigureOut">
              <a:rPr lang="en-US" altLang="en-US"/>
              <a:pPr>
                <a:defRPr/>
              </a:pPr>
              <a:t>7/28/20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F211E-70FF-1243-981D-7BA715F1C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F491D-CEF3-4F4B-BD27-B20475205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FBA3C-C551-A847-88BE-C8AD39BF2A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619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F966E-7469-E544-A7FA-0698D5977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8EAA5-B581-A840-9BE8-0914D33A6C43}" type="datetimeFigureOut">
              <a:rPr lang="en-US" altLang="en-US"/>
              <a:pPr>
                <a:defRPr/>
              </a:pPr>
              <a:t>7/28/20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09DEC-3DC4-464A-AF70-CAAA2A4F0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326E1-ECB7-7641-A730-86649382E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A4A89-4D8C-AA4B-9F02-A821DDFD25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563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87C57-C086-4B42-B670-BDA5BC33E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F523D-BAAF-5B44-8EDC-A5BEF7C48FB4}" type="datetimeFigureOut">
              <a:rPr lang="en-US" altLang="en-US"/>
              <a:pPr>
                <a:defRPr/>
              </a:pPr>
              <a:t>7/28/20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55431-5BCB-E74D-ADB1-889349B04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2248C-1A15-FE49-A71C-E84D92F09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8EB2A-6CA7-E342-A68F-42E85B9C67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377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3DFA53CE-6795-C947-947A-E8BA3D8CA19E}"/>
              </a:ext>
            </a:extLst>
          </p:cNvPr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A3046A0-4A55-1D4A-B644-E8D76CFA1F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488113"/>
            <a:ext cx="472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CA" altLang="en-US" sz="1600">
                <a:solidFill>
                  <a:srgbClr val="595959"/>
                </a:solidFill>
                <a:cs typeface="Arial" panose="020B0604020202020204" pitchFamily="34" charset="0"/>
              </a:rPr>
              <a:t>Making Clean Local Energy Accessible Now</a:t>
            </a:r>
            <a:endParaRPr lang="en-CA" altLang="en-US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F39DE6-1256-C346-9AB8-45B77E3AA60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7391400" cy="762000"/>
          </a:xfrm>
          <a:prstGeom prst="rect">
            <a:avLst/>
          </a:prstGeom>
          <a:solidFill>
            <a:srgbClr val="249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CA" alt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F102AE4-9E97-E04E-BF77-2074DC86BD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34400" y="6492875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E7166A5B-3056-1D40-9051-DB5AC141CB75}" type="slidenum">
              <a:rPr lang="en-US" altLang="en-US" sz="1200" smtClean="0"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013D21"/>
              </a:solidFill>
              <a:latin typeface="Informatic" charset="0"/>
              <a:cs typeface="Arial" panose="020B0604020202020204" pitchFamily="34" charset="0"/>
            </a:endParaRPr>
          </a:p>
        </p:txBody>
      </p:sp>
      <p:pic>
        <p:nvPicPr>
          <p:cNvPr id="8" name="Picture 10" descr="Clean Coalition Logo_no tagline_updated_slideshowedit_zf2 yellow_final2.pdf">
            <a:extLst>
              <a:ext uri="{FF2B5EF4-FFF2-40B4-BE49-F238E27FC236}">
                <a16:creationId xmlns:a16="http://schemas.microsoft.com/office/drawing/2014/main" id="{316C0A59-26E0-8F46-B70B-85A845CCE8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1100" y="46038"/>
            <a:ext cx="16129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0"/>
            <a:ext cx="7315200" cy="76200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4988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73585-4FFF-4F48-B0FF-4AECA5D2B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75AA9-EE18-8F43-B456-905CE7AAD138}" type="datetimeFigureOut">
              <a:rPr lang="en-US" altLang="en-US"/>
              <a:pPr>
                <a:defRPr/>
              </a:pPr>
              <a:t>7/28/20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201DA-F647-A240-A8FC-BAB25D3AC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BF850-481A-5748-BACC-F16CCAAF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F457A-51B7-5D48-BED3-A7125AA8DE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62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6BC11-48C6-8546-9434-A1A3F196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9D073-608E-4B45-B31D-BBE0122C028D}" type="datetimeFigureOut">
              <a:rPr lang="en-US" altLang="en-US"/>
              <a:pPr>
                <a:defRPr/>
              </a:pPr>
              <a:t>7/28/20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9ED33-2661-F144-8C03-967912C59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50073-3400-C641-ABE0-4FBC660E1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DDA36-A3E7-8943-AD0F-CAAE473AC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69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A8FEEF8-6A58-0C49-BA29-9DC09A92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84EE1-3C0A-FB49-9D30-A1ACF0C9ADA1}" type="datetimeFigureOut">
              <a:rPr lang="en-US" altLang="en-US"/>
              <a:pPr>
                <a:defRPr/>
              </a:pPr>
              <a:t>7/28/20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A10E6D-4E32-2440-AA0C-D7A2AFC7F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3B1B4C-1787-104B-A1E3-0CEFB613D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DF979-1FFA-B344-A81C-F0A9AB9BBE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23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36B69B9-826F-8244-8A6A-0CD6DD73F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56BA6-D5D8-9E41-83F7-D3F7CAD4DBA2}" type="datetimeFigureOut">
              <a:rPr lang="en-US" altLang="en-US"/>
              <a:pPr>
                <a:defRPr/>
              </a:pPr>
              <a:t>7/28/20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270ED67-A230-304A-BD81-68AA113F9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74C0F45-8463-BA4F-8288-144B4F266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DBFC4-966A-DC4E-8401-7EC346D39E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92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B0413AD-A5B6-3E47-82A6-DC212F8EA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F6AAD-5580-6948-BA51-04DEF50219D1}" type="datetimeFigureOut">
              <a:rPr lang="en-US" altLang="en-US"/>
              <a:pPr>
                <a:defRPr/>
              </a:pPr>
              <a:t>7/28/20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7C4DF3C-F67F-824D-BCF9-CF584E35B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DB9843D-60A1-CF4E-8ACB-6628817B7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6BDCD-F2CC-1D48-9787-0714F2C144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95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6CA4EA2-9500-A64C-943D-D41953EB1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AF50A-28C6-644A-A9E4-E0AA41577ED2}" type="datetimeFigureOut">
              <a:rPr lang="en-US" altLang="en-US"/>
              <a:pPr>
                <a:defRPr/>
              </a:pPr>
              <a:t>7/28/20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B28F9A6-51F7-6B46-AE80-5A0F5ED17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F955289-BF67-3F4A-83D6-2E446C77A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C2235-F009-8E46-8B12-1D1BA3AABF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17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6C4C1D-1D2E-B842-B86E-6E98A5744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9F010-7C26-6D47-B67A-417DB6684702}" type="datetimeFigureOut">
              <a:rPr lang="en-US" altLang="en-US"/>
              <a:pPr>
                <a:defRPr/>
              </a:pPr>
              <a:t>7/28/20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0159143-02B9-DA4D-BDE1-AD2257C32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E6B76C-BAC2-EC46-BABE-4C4F7F30C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DA04F-A6CC-E342-86CD-6D2A735BF8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82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292A62-A395-E049-A626-82620BE7F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D2C06-8DD9-3F4E-8F9F-0F00322BD965}" type="datetimeFigureOut">
              <a:rPr lang="en-US" altLang="en-US"/>
              <a:pPr>
                <a:defRPr/>
              </a:pPr>
              <a:t>7/28/20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FBE9E1-7041-A344-AF59-CF3F70209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1A7395-15F9-BE4A-AC9C-85D54585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5C453-A81E-BE49-AA5D-B218D0C7AF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05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DA54B54-AC78-BE44-8316-CC433DF0595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A1ADFB8-E6CC-1F49-AB8D-1000686DA5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4A4AA-89CF-6942-8327-8EDD3D917D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DF2B45D-93EA-8842-9FA0-CE5586F7A049}" type="datetimeFigureOut">
              <a:rPr lang="en-US" altLang="en-US"/>
              <a:pPr>
                <a:defRPr/>
              </a:pPr>
              <a:t>7/28/20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C3639-3FD4-6C45-B5AB-7F7A8228D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C3915-19AD-A544-8D62-414C293A9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380B357-4B70-4E49-971C-1690C95396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9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3BE37468-1C6D-594F-AB9D-6AD5D6900B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5991766"/>
              </p:ext>
            </p:extLst>
          </p:nvPr>
        </p:nvGraphicFramePr>
        <p:xfrm>
          <a:off x="1637093" y="990860"/>
          <a:ext cx="6262972" cy="4183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8AE3DE4-56F7-CF4D-8651-14E79B4CE34F}"/>
              </a:ext>
            </a:extLst>
          </p:cNvPr>
          <p:cNvSpPr txBox="1"/>
          <p:nvPr/>
        </p:nvSpPr>
        <p:spPr>
          <a:xfrm>
            <a:off x="1242361" y="1886251"/>
            <a:ext cx="369332" cy="2176509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Percentage of total load</a:t>
            </a:r>
          </a:p>
        </p:txBody>
      </p:sp>
      <p:sp>
        <p:nvSpPr>
          <p:cNvPr id="15364" name="TextBox 12">
            <a:extLst>
              <a:ext uri="{FF2B5EF4-FFF2-40B4-BE49-F238E27FC236}">
                <a16:creationId xmlns:a16="http://schemas.microsoft.com/office/drawing/2014/main" id="{E7630293-D15E-C24B-8F89-D4EB84555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09" y="5174555"/>
            <a:ext cx="18002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  <a:cs typeface="Arial" panose="020B0604020202020204" pitchFamily="34" charset="0"/>
              </a:rPr>
              <a:t>Percentage of time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E1267F-BE3A-EE4A-ABD7-840D89726B9A}"/>
              </a:ext>
            </a:extLst>
          </p:cNvPr>
          <p:cNvSpPr/>
          <p:nvPr/>
        </p:nvSpPr>
        <p:spPr>
          <a:xfrm>
            <a:off x="2085972" y="1145480"/>
            <a:ext cx="5573712" cy="26304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0DFF8D-E9CE-7C4F-8F15-5D9A9725133A}"/>
              </a:ext>
            </a:extLst>
          </p:cNvPr>
          <p:cNvSpPr/>
          <p:nvPr/>
        </p:nvSpPr>
        <p:spPr>
          <a:xfrm>
            <a:off x="2084384" y="3736280"/>
            <a:ext cx="5573713" cy="679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E00CF6-1A4B-7141-82E2-DBAF4A2968F3}"/>
              </a:ext>
            </a:extLst>
          </p:cNvPr>
          <p:cNvSpPr/>
          <p:nvPr/>
        </p:nvSpPr>
        <p:spPr>
          <a:xfrm flipV="1">
            <a:off x="2082797" y="1159767"/>
            <a:ext cx="1422400" cy="2752725"/>
          </a:xfrm>
          <a:prstGeom prst="rect">
            <a:avLst/>
          </a:prstGeom>
          <a:solidFill>
            <a:srgbClr val="1E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729349CC-2038-5B45-B055-A173F8E04231}"/>
              </a:ext>
            </a:extLst>
          </p:cNvPr>
          <p:cNvSpPr/>
          <p:nvPr/>
        </p:nvSpPr>
        <p:spPr>
          <a:xfrm>
            <a:off x="3498847" y="1145480"/>
            <a:ext cx="2463800" cy="2767012"/>
          </a:xfrm>
          <a:prstGeom prst="rtTriangle">
            <a:avLst/>
          </a:prstGeom>
          <a:solidFill>
            <a:srgbClr val="1E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9" name="TextBox 17">
            <a:extLst>
              <a:ext uri="{FF2B5EF4-FFF2-40B4-BE49-F238E27FC236}">
                <a16:creationId xmlns:a16="http://schemas.microsoft.com/office/drawing/2014/main" id="{59914BD4-E926-DD4B-B935-864265213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397" y="3367980"/>
            <a:ext cx="35099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3 = Discretionary load, ~75% of total load</a:t>
            </a: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6C68A283-BD51-B141-862D-3AF012B92629}"/>
              </a:ext>
            </a:extLst>
          </p:cNvPr>
          <p:cNvSpPr/>
          <p:nvPr/>
        </p:nvSpPr>
        <p:spPr>
          <a:xfrm>
            <a:off x="6453184" y="3904555"/>
            <a:ext cx="612775" cy="569912"/>
          </a:xfrm>
          <a:prstGeom prst="rtTriangle">
            <a:avLst/>
          </a:prstGeom>
          <a:solidFill>
            <a:srgbClr val="224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9BA8CA3-36B0-7645-A242-7DCA30B5DD41}"/>
              </a:ext>
            </a:extLst>
          </p:cNvPr>
          <p:cNvCxnSpPr>
            <a:cxnSpLocks/>
          </p:cNvCxnSpPr>
          <p:nvPr/>
        </p:nvCxnSpPr>
        <p:spPr>
          <a:xfrm>
            <a:off x="2066922" y="1145480"/>
            <a:ext cx="142398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EDBEC1-DAF3-C94B-BBE6-97B8A22D0872}"/>
              </a:ext>
            </a:extLst>
          </p:cNvPr>
          <p:cNvCxnSpPr>
            <a:cxnSpLocks/>
          </p:cNvCxnSpPr>
          <p:nvPr/>
        </p:nvCxnSpPr>
        <p:spPr>
          <a:xfrm>
            <a:off x="6452867" y="3902650"/>
            <a:ext cx="600075" cy="5715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C928CB-6C81-A14E-9155-E2D3BADFF362}"/>
              </a:ext>
            </a:extLst>
          </p:cNvPr>
          <p:cNvCxnSpPr>
            <a:cxnSpLocks/>
          </p:cNvCxnSpPr>
          <p:nvPr/>
        </p:nvCxnSpPr>
        <p:spPr>
          <a:xfrm>
            <a:off x="3481384" y="1156592"/>
            <a:ext cx="2482850" cy="2795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BA6E9FC3-6756-DC45-A770-A369BE921570}"/>
              </a:ext>
            </a:extLst>
          </p:cNvPr>
          <p:cNvSpPr/>
          <p:nvPr/>
        </p:nvSpPr>
        <p:spPr>
          <a:xfrm>
            <a:off x="2084384" y="4457005"/>
            <a:ext cx="5584825" cy="366712"/>
          </a:xfrm>
          <a:prstGeom prst="rect">
            <a:avLst/>
          </a:prstGeom>
          <a:solidFill>
            <a:srgbClr val="3D8C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5" name="TextBox 7">
            <a:extLst>
              <a:ext uri="{FF2B5EF4-FFF2-40B4-BE49-F238E27FC236}">
                <a16:creationId xmlns:a16="http://schemas.microsoft.com/office/drawing/2014/main" id="{6BF44E66-9EF6-364F-B7D3-694BEB51D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2" y="4496692"/>
            <a:ext cx="48244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1 = Critical, life-sustaining load, ~10% of total load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6594AA-2C7F-CD45-B73C-B2955B11DD20}"/>
              </a:ext>
            </a:extLst>
          </p:cNvPr>
          <p:cNvSpPr/>
          <p:nvPr/>
        </p:nvSpPr>
        <p:spPr>
          <a:xfrm flipV="1">
            <a:off x="2082797" y="3912492"/>
            <a:ext cx="4384675" cy="544513"/>
          </a:xfrm>
          <a:prstGeom prst="rect">
            <a:avLst/>
          </a:prstGeom>
          <a:solidFill>
            <a:srgbClr val="224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9" name="TextBox 16">
            <a:extLst>
              <a:ext uri="{FF2B5EF4-FFF2-40B4-BE49-F238E27FC236}">
                <a16:creationId xmlns:a16="http://schemas.microsoft.com/office/drawing/2014/main" id="{B810509C-1F19-F644-B9DE-0162866FB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2" y="4045842"/>
            <a:ext cx="30781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2 = Priority load, ~15% of total load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64F9F16-8296-E740-A08C-E01B0A0E19A6}"/>
              </a:ext>
            </a:extLst>
          </p:cNvPr>
          <p:cNvCxnSpPr>
            <a:cxnSpLocks/>
          </p:cNvCxnSpPr>
          <p:nvPr/>
        </p:nvCxnSpPr>
        <p:spPr>
          <a:xfrm flipV="1">
            <a:off x="5911530" y="3904555"/>
            <a:ext cx="547846" cy="523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96FC51-3C40-0143-ADC5-792128F413DC}"/>
              </a:ext>
            </a:extLst>
          </p:cNvPr>
          <p:cNvCxnSpPr>
            <a:cxnSpLocks/>
          </p:cNvCxnSpPr>
          <p:nvPr/>
        </p:nvCxnSpPr>
        <p:spPr>
          <a:xfrm>
            <a:off x="7008809" y="4441130"/>
            <a:ext cx="6477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00C92744-AD4C-BD49-A9C0-2AF0E6321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573" y="5263708"/>
            <a:ext cx="5910771" cy="1326067"/>
          </a:xfrm>
        </p:spPr>
        <p:txBody>
          <a:bodyPr>
            <a:norm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Percentage of time online for Tier 1, 2, and 3 loads for a Solar Microgrid designed at University of California Santa Barbara (UCSB) with enough solar to achieve net zero and energy storage capacity hold to 2 hours of the nameplate solar (2 MWh energy storage per 1 MW solar)</a:t>
            </a:r>
          </a:p>
        </p:txBody>
      </p:sp>
      <p:sp>
        <p:nvSpPr>
          <p:cNvPr id="27" name="Title 5">
            <a:extLst>
              <a:ext uri="{FF2B5EF4-FFF2-40B4-BE49-F238E27FC236}">
                <a16:creationId xmlns:a16="http://schemas.microsoft.com/office/drawing/2014/main" id="{C7300492-CF4C-C043-872C-BF5BA1E0EB0A}"/>
              </a:ext>
            </a:extLst>
          </p:cNvPr>
          <p:cNvSpPr txBox="1">
            <a:spLocks/>
          </p:cNvSpPr>
          <p:nvPr/>
        </p:nvSpPr>
        <p:spPr bwMode="auto">
          <a:xfrm>
            <a:off x="-1" y="0"/>
            <a:ext cx="765650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dirty="0"/>
              <a:t>Load tiering &amp; valuing resilience (“VOR123”)</a:t>
            </a:r>
          </a:p>
        </p:txBody>
      </p:sp>
    </p:spTree>
    <p:extLst>
      <p:ext uri="{BB962C8B-B14F-4D97-AF65-F5344CB8AC3E}">
        <p14:creationId xmlns:p14="http://schemas.microsoft.com/office/powerpoint/2010/main" val="3842707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2B325-7B07-4A98-9FA1-749E511D3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487920" cy="762000"/>
          </a:xfrm>
        </p:spPr>
        <p:txBody>
          <a:bodyPr>
            <a:normAutofit/>
          </a:bodyPr>
          <a:lstStyle/>
          <a:p>
            <a:r>
              <a:rPr lang="en-US" dirty="0"/>
              <a:t>Batteries optimized for economics &amp; resilience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DD35D9-BCFC-4120-8DB9-7869725D6F78}"/>
              </a:ext>
            </a:extLst>
          </p:cNvPr>
          <p:cNvGrpSpPr/>
          <p:nvPr/>
        </p:nvGrpSpPr>
        <p:grpSpPr>
          <a:xfrm>
            <a:off x="4096386" y="1697446"/>
            <a:ext cx="1231180" cy="3494295"/>
            <a:chOff x="1550382" y="2606374"/>
            <a:chExt cx="1606489" cy="383955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5E56929-0E3A-49B3-8178-1759367C6FE3}"/>
                </a:ext>
              </a:extLst>
            </p:cNvPr>
            <p:cNvGrpSpPr/>
            <p:nvPr/>
          </p:nvGrpSpPr>
          <p:grpSpPr>
            <a:xfrm>
              <a:off x="1550382" y="2606374"/>
              <a:ext cx="1606489" cy="3839550"/>
              <a:chOff x="2049152" y="2166671"/>
              <a:chExt cx="2039815" cy="3839550"/>
            </a:xfrm>
          </p:grpSpPr>
          <p:sp>
            <p:nvSpPr>
              <p:cNvPr id="25" name="Cylinder 24">
                <a:extLst>
                  <a:ext uri="{FF2B5EF4-FFF2-40B4-BE49-F238E27FC236}">
                    <a16:creationId xmlns:a16="http://schemas.microsoft.com/office/drawing/2014/main" id="{00EEA5D3-EA51-42B9-8575-748A10C034EA}"/>
                  </a:ext>
                </a:extLst>
              </p:cNvPr>
              <p:cNvSpPr/>
              <p:nvPr/>
            </p:nvSpPr>
            <p:spPr>
              <a:xfrm>
                <a:off x="2049152" y="4940707"/>
                <a:ext cx="2039815" cy="1065514"/>
              </a:xfrm>
              <a:prstGeom prst="can">
                <a:avLst>
                  <a:gd name="adj" fmla="val 32525"/>
                </a:avLst>
              </a:prstGeom>
              <a:solidFill>
                <a:srgbClr val="44546A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Cylinder 25">
                <a:extLst>
                  <a:ext uri="{FF2B5EF4-FFF2-40B4-BE49-F238E27FC236}">
                    <a16:creationId xmlns:a16="http://schemas.microsoft.com/office/drawing/2014/main" id="{260AD57C-D917-4D52-A9EA-AF0B79560687}"/>
                  </a:ext>
                </a:extLst>
              </p:cNvPr>
              <p:cNvSpPr/>
              <p:nvPr/>
            </p:nvSpPr>
            <p:spPr>
              <a:xfrm>
                <a:off x="2049152" y="2926308"/>
                <a:ext cx="2039815" cy="2232876"/>
              </a:xfrm>
              <a:prstGeom prst="can">
                <a:avLst>
                  <a:gd name="adj" fmla="val 22761"/>
                </a:avLst>
              </a:prstGeom>
              <a:solidFill>
                <a:srgbClr val="00B0F0">
                  <a:alpha val="50196"/>
                </a:srgbClr>
              </a:solidFill>
              <a:ln w="12700" cap="flat" cmpd="sng" algn="ctr">
                <a:solidFill>
                  <a:schemeClr val="tx2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Cylinder 26">
                <a:extLst>
                  <a:ext uri="{FF2B5EF4-FFF2-40B4-BE49-F238E27FC236}">
                    <a16:creationId xmlns:a16="http://schemas.microsoft.com/office/drawing/2014/main" id="{A600E2E7-932B-4CEE-AA43-D5B1A9E8E740}"/>
                  </a:ext>
                </a:extLst>
              </p:cNvPr>
              <p:cNvSpPr/>
              <p:nvPr/>
            </p:nvSpPr>
            <p:spPr>
              <a:xfrm>
                <a:off x="2049152" y="2166671"/>
                <a:ext cx="2039815" cy="975769"/>
              </a:xfrm>
              <a:prstGeom prst="can">
                <a:avLst>
                  <a:gd name="adj" fmla="val 34371"/>
                </a:avLst>
              </a:prstGeom>
              <a:solidFill>
                <a:srgbClr val="44546A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4" name="Cylinder 23">
              <a:extLst>
                <a:ext uri="{FF2B5EF4-FFF2-40B4-BE49-F238E27FC236}">
                  <a16:creationId xmlns:a16="http://schemas.microsoft.com/office/drawing/2014/main" id="{9FD4E53E-31CD-4321-AE17-4FA1597289DC}"/>
                </a:ext>
              </a:extLst>
            </p:cNvPr>
            <p:cNvSpPr/>
            <p:nvPr/>
          </p:nvSpPr>
          <p:spPr>
            <a:xfrm>
              <a:off x="2197108" y="2660967"/>
              <a:ext cx="302354" cy="179276"/>
            </a:xfrm>
            <a:prstGeom prst="can">
              <a:avLst>
                <a:gd name="adj" fmla="val 34371"/>
              </a:avLst>
            </a:prstGeom>
            <a:solidFill>
              <a:srgbClr val="44546A">
                <a:lumMod val="40000"/>
                <a:lumOff val="60000"/>
              </a:srgb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B14824C-CEB7-46DE-97A3-AB94EA9CEA58}"/>
              </a:ext>
            </a:extLst>
          </p:cNvPr>
          <p:cNvSpPr txBox="1"/>
          <p:nvPr/>
        </p:nvSpPr>
        <p:spPr>
          <a:xfrm>
            <a:off x="5892337" y="2935463"/>
            <a:ext cx="227058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Contracted BESS energy capacity (kWh) that must be available for daily cycling over the contract duration for achieving specified economic &amp; resilience performance.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6B9646-1565-46CE-B15F-AE595A37796D}"/>
              </a:ext>
            </a:extLst>
          </p:cNvPr>
          <p:cNvSpPr/>
          <p:nvPr/>
        </p:nvSpPr>
        <p:spPr>
          <a:xfrm>
            <a:off x="4208152" y="2136605"/>
            <a:ext cx="111941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1100" b="1" kern="0" dirty="0">
                <a:solidFill>
                  <a:prstClr val="white"/>
                </a:solidFill>
              </a:rPr>
              <a:t>Owner reserve</a:t>
            </a:r>
            <a:endParaRPr lang="en-US" sz="110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911F512-E111-4C5F-B081-17903A376058}"/>
              </a:ext>
            </a:extLst>
          </p:cNvPr>
          <p:cNvSpPr/>
          <p:nvPr/>
        </p:nvSpPr>
        <p:spPr>
          <a:xfrm>
            <a:off x="5461383" y="2563208"/>
            <a:ext cx="297137" cy="1731584"/>
          </a:xfrm>
          <a:prstGeom prst="rightBrac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ylinder 31">
            <a:extLst>
              <a:ext uri="{FF2B5EF4-FFF2-40B4-BE49-F238E27FC236}">
                <a16:creationId xmlns:a16="http://schemas.microsoft.com/office/drawing/2014/main" id="{1C543751-290A-434C-9CFA-CF5B8A9D7206}"/>
              </a:ext>
            </a:extLst>
          </p:cNvPr>
          <p:cNvSpPr/>
          <p:nvPr/>
        </p:nvSpPr>
        <p:spPr>
          <a:xfrm>
            <a:off x="4096386" y="3885388"/>
            <a:ext cx="1231177" cy="527707"/>
          </a:xfrm>
          <a:prstGeom prst="can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 w="6350">
            <a:solidFill>
              <a:schemeClr val="accent3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6DBAB56-F7E5-48BD-AB61-FB7C71E36166}"/>
              </a:ext>
            </a:extLst>
          </p:cNvPr>
          <p:cNvSpPr/>
          <p:nvPr/>
        </p:nvSpPr>
        <p:spPr>
          <a:xfrm>
            <a:off x="4492341" y="4159486"/>
            <a:ext cx="5730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1100" b="1" kern="0" dirty="0">
                <a:solidFill>
                  <a:prstClr val="white"/>
                </a:solidFill>
              </a:rPr>
              <a:t>SOCr</a:t>
            </a:r>
            <a:endParaRPr lang="en-US" sz="110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883CED9-4778-4EC7-BA0E-0D3E7813CF1A}"/>
              </a:ext>
            </a:extLst>
          </p:cNvPr>
          <p:cNvSpPr/>
          <p:nvPr/>
        </p:nvSpPr>
        <p:spPr>
          <a:xfrm>
            <a:off x="4208149" y="4725639"/>
            <a:ext cx="11194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1100" b="1" kern="0" dirty="0">
                <a:solidFill>
                  <a:prstClr val="white"/>
                </a:solidFill>
              </a:rPr>
              <a:t>Owner reserve</a:t>
            </a:r>
            <a:endParaRPr lang="en-US" sz="110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405F9F-8B69-8C45-AEEB-7426CC40D0D6}"/>
              </a:ext>
            </a:extLst>
          </p:cNvPr>
          <p:cNvSpPr txBox="1"/>
          <p:nvPr/>
        </p:nvSpPr>
        <p:spPr>
          <a:xfrm>
            <a:off x="1712209" y="1453330"/>
            <a:ext cx="2384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Top owner reserve is often in place to absorb BESS degradation over time, while still delivering the contracted daily cycling energy capacity.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223AF6-9DDF-9846-9284-EC86EE695EF4}"/>
              </a:ext>
            </a:extLst>
          </p:cNvPr>
          <p:cNvSpPr txBox="1"/>
          <p:nvPr/>
        </p:nvSpPr>
        <p:spPr>
          <a:xfrm>
            <a:off x="1916866" y="4788418"/>
            <a:ext cx="2291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Bottom owner reserve is often required to meet BESS warranty requirements that are imposed by BESS vendors.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C2DC18-0330-3048-A783-064D55761DA6}"/>
              </a:ext>
            </a:extLst>
          </p:cNvPr>
          <p:cNvSpPr txBox="1"/>
          <p:nvPr/>
        </p:nvSpPr>
        <p:spPr>
          <a:xfrm>
            <a:off x="1097871" y="3023384"/>
            <a:ext cx="28098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SOCr</a:t>
            </a:r>
            <a:r>
              <a:rPr lang="en-US" sz="1100" dirty="0"/>
              <a:t> = the minimum state-of-charge (SOC) that is reserved for provisioning resilience.  The </a:t>
            </a:r>
            <a:r>
              <a:rPr lang="en-US" sz="1100" dirty="0" err="1"/>
              <a:t>SOCr</a:t>
            </a:r>
            <a:r>
              <a:rPr lang="en-US" sz="1100" dirty="0"/>
              <a:t> can be dynamic and/or resized to between 0% and 100% of the contracted BESS energy capacity.  A lower </a:t>
            </a:r>
            <a:r>
              <a:rPr lang="en-US" sz="1100" dirty="0" err="1"/>
              <a:t>SOCr</a:t>
            </a:r>
            <a:r>
              <a:rPr lang="en-US" sz="1100" dirty="0"/>
              <a:t> facilitates BESS operations that optimize daily economic performance while a larger </a:t>
            </a:r>
            <a:r>
              <a:rPr lang="en-US" sz="1100" dirty="0" err="1"/>
              <a:t>SOCr</a:t>
            </a:r>
            <a:r>
              <a:rPr lang="en-US" sz="1100" dirty="0"/>
              <a:t> facilitates the provisioning of higher resilience.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4BE78D-E4F8-C740-A3DF-A49CA8E425A9}"/>
              </a:ext>
            </a:extLst>
          </p:cNvPr>
          <p:cNvCxnSpPr>
            <a:cxnSpLocks/>
          </p:cNvCxnSpPr>
          <p:nvPr/>
        </p:nvCxnSpPr>
        <p:spPr>
          <a:xfrm>
            <a:off x="3587768" y="3932032"/>
            <a:ext cx="453795" cy="208823"/>
          </a:xfrm>
          <a:prstGeom prst="line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722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6448" cy="762000"/>
          </a:xfrm>
        </p:spPr>
        <p:txBody>
          <a:bodyPr>
            <a:normAutofit/>
          </a:bodyPr>
          <a:lstStyle/>
          <a:p>
            <a:r>
              <a:rPr lang="en-US" dirty="0"/>
              <a:t>San Marcos High School (SMHS)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348264" cy="57232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503906" y="1284050"/>
            <a:ext cx="45428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SMHS is a large public high school serving just over 2,000 grade 9-12 students.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 Cross designated facility.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School features include: </a:t>
            </a:r>
          </a:p>
          <a:p>
            <a:pPr marL="742950" lvl="1" indent="-285750">
              <a:buSzPct val="60000"/>
              <a:buFont typeface="Courier New" panose="02070309020205020404" pitchFamily="49" charset="0"/>
              <a:buChar char="o"/>
            </a:pPr>
            <a:r>
              <a:rPr lang="en-US" dirty="0"/>
              <a:t>Array of classroom buildings</a:t>
            </a:r>
          </a:p>
          <a:p>
            <a:pPr marL="742950" lvl="1" indent="-285750">
              <a:buSzPct val="60000"/>
              <a:buFont typeface="Courier New" panose="02070309020205020404" pitchFamily="49" charset="0"/>
              <a:buChar char="o"/>
            </a:pPr>
            <a:r>
              <a:rPr lang="en-US" dirty="0"/>
              <a:t>Large Pool</a:t>
            </a:r>
          </a:p>
          <a:p>
            <a:pPr marL="742950" lvl="1" indent="-285750">
              <a:buSzPct val="60000"/>
              <a:buFont typeface="Courier New" panose="02070309020205020404" pitchFamily="49" charset="0"/>
              <a:buChar char="o"/>
            </a:pPr>
            <a:r>
              <a:rPr lang="en-US" dirty="0"/>
              <a:t>Gymnasium</a:t>
            </a:r>
          </a:p>
          <a:p>
            <a:pPr marL="742950" lvl="1" indent="-285750">
              <a:buSzPct val="60000"/>
              <a:buFont typeface="Courier New" panose="02070309020205020404" pitchFamily="49" charset="0"/>
              <a:buChar char="o"/>
            </a:pPr>
            <a:r>
              <a:rPr lang="en-US" dirty="0"/>
              <a:t>Football stadium</a:t>
            </a:r>
          </a:p>
          <a:p>
            <a:pPr marL="742950" lvl="1" indent="-285750">
              <a:buSzPct val="60000"/>
              <a:buFont typeface="Courier New" panose="02070309020205020404" pitchFamily="49" charset="0"/>
              <a:buChar char="o"/>
            </a:pPr>
            <a:r>
              <a:rPr lang="en-US" dirty="0"/>
              <a:t>Multiple baseball fields</a:t>
            </a:r>
          </a:p>
          <a:p>
            <a:pPr marL="742950" lvl="1" indent="-285750">
              <a:buSzPct val="60000"/>
              <a:buFont typeface="Courier New" panose="02070309020205020404" pitchFamily="49" charset="0"/>
              <a:buChar char="o"/>
            </a:pPr>
            <a:r>
              <a:rPr lang="en-US" dirty="0"/>
              <a:t>Cafeteria </a:t>
            </a:r>
          </a:p>
          <a:p>
            <a:pPr marL="742950" lvl="1" indent="-285750">
              <a:buSzPct val="60000"/>
              <a:buFont typeface="Courier New" panose="02070309020205020404" pitchFamily="49" charset="0"/>
              <a:buChar char="o"/>
            </a:pPr>
            <a:r>
              <a:rPr lang="en-US" dirty="0"/>
              <a:t>Outdoor Greek theater</a:t>
            </a:r>
          </a:p>
          <a:p>
            <a:pPr marL="742950" lvl="1" indent="-285750">
              <a:buSzPct val="60000"/>
              <a:buFont typeface="Courier New" panose="02070309020205020404" pitchFamily="49" charset="0"/>
              <a:buChar char="o"/>
            </a:pPr>
            <a:r>
              <a:rPr lang="en-US" dirty="0"/>
              <a:t>Auditorium</a:t>
            </a:r>
          </a:p>
          <a:p>
            <a:pPr marL="742950" lvl="1" indent="-285750">
              <a:buSzPct val="60000"/>
              <a:buFont typeface="Courier New" panose="02070309020205020404" pitchFamily="49" charset="0"/>
              <a:buChar char="o"/>
            </a:pPr>
            <a:r>
              <a:rPr lang="en-US" dirty="0"/>
              <a:t>Numerous tennis &amp; basketball courts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Craig Lewis in the Class of 1981.</a:t>
            </a:r>
          </a:p>
        </p:txBody>
      </p:sp>
    </p:spTree>
    <p:extLst>
      <p:ext uri="{BB962C8B-B14F-4D97-AF65-F5344CB8AC3E}">
        <p14:creationId xmlns:p14="http://schemas.microsoft.com/office/powerpoint/2010/main" val="653324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SMHS Solar </a:t>
            </a:r>
            <a:r>
              <a:rPr lang="en-US" dirty="0" err="1"/>
              <a:t>Microgrid</a:t>
            </a:r>
            <a:r>
              <a:rPr lang="en-US" dirty="0"/>
              <a:t> overview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295" y="908304"/>
            <a:ext cx="83936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91129"/>
                </a:solidFill>
                <a:latin typeface="+mn-lt"/>
                <a:cs typeface="Arial" panose="020B0604020202020204" pitchFamily="34" charset="0"/>
              </a:rPr>
              <a:t>The SMHS Solar Microgrid is intended to enable the school to operate independently during grid outages of any duration with </a:t>
            </a:r>
            <a:r>
              <a:rPr lang="en-US" b="1" dirty="0">
                <a:solidFill>
                  <a:srgbClr val="091129"/>
                </a:solidFill>
                <a:latin typeface="+mn-lt"/>
                <a:cs typeface="Arial" panose="020B0604020202020204" pitchFamily="34" charset="0"/>
              </a:rPr>
              <a:t>indefinite resilience for the most critical loads</a:t>
            </a:r>
            <a:r>
              <a:rPr lang="en-US" dirty="0">
                <a:solidFill>
                  <a:srgbClr val="091129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US" b="1" dirty="0">
                <a:solidFill>
                  <a:srgbClr val="091129"/>
                </a:solidFill>
                <a:latin typeface="+mn-lt"/>
                <a:cs typeface="Arial" panose="020B0604020202020204" pitchFamily="34" charset="0"/>
              </a:rPr>
              <a:t>resilience for all loads for significant percentages of time</a:t>
            </a:r>
            <a:r>
              <a:rPr lang="en-US" dirty="0">
                <a:solidFill>
                  <a:srgbClr val="091129"/>
                </a:solidFill>
                <a:latin typeface="+mn-lt"/>
                <a:cs typeface="Arial" panose="020B0604020202020204" pitchFamily="34" charset="0"/>
              </a:rPr>
              <a:t>. </a:t>
            </a:r>
          </a:p>
          <a:p>
            <a:endParaRPr lang="en-US" dirty="0">
              <a:solidFill>
                <a:srgbClr val="091129"/>
              </a:solidFill>
              <a:latin typeface="+mn-lt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/>
              <a:t>Solar</a:t>
            </a:r>
            <a:r>
              <a:rPr lang="en-US" dirty="0"/>
              <a:t>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725 </a:t>
            </a:r>
            <a:r>
              <a:rPr lang="en-US" dirty="0" err="1"/>
              <a:t>kWp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Solar is entirely in the form of solar parking canopies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Net Zero Energy (NZE) is exceeded at 101%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/>
              <a:t>Battery Energy Storage System (BESS)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700 kWh energy capacity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350 kW power capacity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/>
              <a:t>Critical (Tier 1) loads</a:t>
            </a:r>
            <a:r>
              <a:rPr lang="en-US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Food service refrigerators &amp; freezers, maintained indefinitely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4.36 kW of average load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3.44% of total average load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/>
              <a:t>Priority (Tier 2) loads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Gym lights and Main Distribution Frame, maintained at least 80% of the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4.32 kW of average load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3.41% of total average load</a:t>
            </a:r>
          </a:p>
          <a:p>
            <a:endParaRPr lang="en-US" dirty="0">
              <a:solidFill>
                <a:srgbClr val="091129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130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Load Management is fundamental to VOR123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E9A702-9DC7-4E95-8A99-862F09E5083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367" y="845298"/>
            <a:ext cx="3299818" cy="555119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97732" y="1513235"/>
            <a:ext cx="49896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Although there are multiple potential Load Management configurations, the minimal functionality anticipated to be cost-effectively implemented is referred to as </a:t>
            </a:r>
            <a:r>
              <a:rPr lang="en-US" b="1" dirty="0">
                <a:latin typeface="+mn-lt"/>
              </a:rPr>
              <a:t>the Critical Load Panel (CLP) approach</a:t>
            </a:r>
            <a:r>
              <a:rPr lang="en-US" dirty="0">
                <a:latin typeface="+mn-lt"/>
              </a:rPr>
              <a:t>. 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The CLP name reflects the requirement for a smart critical load panel that maintains Tier 1 loads indefinitely and toggles Tier 2 loads. In the CLP approach, Tier 3 loads will be toggled as a group by toggling power to the Main Service Board (MSB). Figure 9 illustrates the CLP approach for SMHS, with Tier 1 and Tier 2 loads being served by new dedicated wire runs that connect to a new smart critical load panel. </a:t>
            </a:r>
          </a:p>
        </p:txBody>
      </p:sp>
    </p:spTree>
    <p:extLst>
      <p:ext uri="{BB962C8B-B14F-4D97-AF65-F5344CB8AC3E}">
        <p14:creationId xmlns:p14="http://schemas.microsoft.com/office/powerpoint/2010/main" val="3081638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18354</TotalTime>
  <Words>580</Words>
  <Application>Microsoft Macintosh PowerPoint</Application>
  <PresentationFormat>On-screen Show (4:3)</PresentationFormat>
  <Paragraphs>55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MS PGothic</vt:lpstr>
      <vt:lpstr>Arial</vt:lpstr>
      <vt:lpstr>Arial Regular</vt:lpstr>
      <vt:lpstr>Calibri</vt:lpstr>
      <vt:lpstr>Courier New</vt:lpstr>
      <vt:lpstr>Informatic</vt:lpstr>
      <vt:lpstr>Office Theme</vt:lpstr>
      <vt:lpstr>Percentage of time online for Tier 1, 2, and 3 loads for a Solar Microgrid designed at University of California Santa Barbara (UCSB) with enough solar to achieve net zero and energy storage capacity hold to 2 hours of the nameplate solar (2 MWh energy storage per 1 MW solar)</vt:lpstr>
      <vt:lpstr>Batteries optimized for economics &amp; resilience</vt:lpstr>
      <vt:lpstr>San Marcos High School (SMHS)</vt:lpstr>
      <vt:lpstr>SMHS Solar Microgrid overview</vt:lpstr>
      <vt:lpstr>Load Management is fundamental to VOR123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Valentine</dc:creator>
  <cp:lastModifiedBy>Craig Lewis</cp:lastModifiedBy>
  <cp:revision>579</cp:revision>
  <cp:lastPrinted>2020-07-08T15:44:11Z</cp:lastPrinted>
  <dcterms:created xsi:type="dcterms:W3CDTF">2017-01-28T15:52:04Z</dcterms:created>
  <dcterms:modified xsi:type="dcterms:W3CDTF">2020-07-28T14:18:07Z</dcterms:modified>
</cp:coreProperties>
</file>