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2" r:id="rId2"/>
    <p:sldId id="439" r:id="rId3"/>
    <p:sldId id="1203" r:id="rId4"/>
    <p:sldId id="1124" r:id="rId5"/>
    <p:sldId id="1169" r:id="rId6"/>
    <p:sldId id="1234" r:id="rId7"/>
    <p:sldId id="1214" r:id="rId8"/>
    <p:sldId id="1233" r:id="rId9"/>
    <p:sldId id="1228" r:id="rId10"/>
    <p:sldId id="1369" r:id="rId11"/>
    <p:sldId id="1230" r:id="rId12"/>
    <p:sldId id="1231" r:id="rId13"/>
    <p:sldId id="1371" r:id="rId14"/>
    <p:sldId id="1372" r:id="rId15"/>
    <p:sldId id="1373" r:id="rId16"/>
    <p:sldId id="1370" r:id="rId17"/>
    <p:sldId id="260" r:id="rId18"/>
    <p:sldId id="1172" r:id="rId19"/>
    <p:sldId id="1173" r:id="rId20"/>
    <p:sldId id="1374" r:id="rId21"/>
    <p:sldId id="267" r:id="rId22"/>
    <p:sldId id="268" r:id="rId23"/>
    <p:sldId id="312" r:id="rId2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 Young" initials="GY" lastIdx="2" clrIdx="0">
    <p:extLst>
      <p:ext uri="{19B8F6BF-5375-455C-9EA6-DF929625EA0E}">
        <p15:presenceInfo xmlns:p15="http://schemas.microsoft.com/office/powerpoint/2012/main" userId="325d5dd7a5f782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21F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0" autoAdjust="0"/>
    <p:restoredTop sz="88406" autoAdjust="0"/>
  </p:normalViewPr>
  <p:slideViewPr>
    <p:cSldViewPr snapToGrid="0" snapToObjects="1">
      <p:cViewPr varScale="1">
        <p:scale>
          <a:sx n="98" d="100"/>
          <a:sy n="98" d="100"/>
        </p:scale>
        <p:origin x="16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451A-1644-8F09-53C29D58B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1167823"/>
        <c:axId val="1741169823"/>
      </c:areaChart>
      <c:catAx>
        <c:axId val="174116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9823"/>
        <c:crossesAt val="0"/>
        <c:auto val="1"/>
        <c:lblAlgn val="ctr"/>
        <c:lblOffset val="100"/>
        <c:noMultiLvlLbl val="0"/>
      </c:catAx>
      <c:valAx>
        <c:axId val="174116982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78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D9D9D9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451A-1644-8F09-53C29D58B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1167823"/>
        <c:axId val="1741169823"/>
      </c:areaChart>
      <c:catAx>
        <c:axId val="174116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9823"/>
        <c:crossesAt val="0"/>
        <c:auto val="1"/>
        <c:lblAlgn val="ctr"/>
        <c:lblOffset val="100"/>
        <c:noMultiLvlLbl val="0"/>
      </c:catAx>
      <c:valAx>
        <c:axId val="174116982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78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D9D9D9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0.37512</cdr:x>
      <cdr:y>0.36738</cdr:y>
    </cdr:from>
    <cdr:to>
      <cdr:x>0.93212</cdr:x>
      <cdr:y>0.43359</cdr:y>
    </cdr:to>
    <cdr:sp macro="" textlink="">
      <cdr:nvSpPr>
        <cdr:cNvPr id="10" name="TextBox 7">
          <a:extLst xmlns:a="http://schemas.openxmlformats.org/drawingml/2006/main">
            <a:ext uri="{FF2B5EF4-FFF2-40B4-BE49-F238E27FC236}">
              <a16:creationId xmlns:a16="http://schemas.microsoft.com/office/drawing/2014/main" id="{94518FD3-300F-1B4E-BEF9-E4C170C13428}"/>
            </a:ext>
          </a:extLst>
        </cdr:cNvPr>
        <cdr:cNvSpPr txBox="1"/>
      </cdr:nvSpPr>
      <cdr:spPr>
        <a:xfrm xmlns:a="http://schemas.openxmlformats.org/drawingml/2006/main">
          <a:off x="2349364" y="1537024"/>
          <a:ext cx="348846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Tier 1 = Critical load, ~10% of total load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0.37512</cdr:x>
      <cdr:y>0.36738</cdr:y>
    </cdr:from>
    <cdr:to>
      <cdr:x>0.93212</cdr:x>
      <cdr:y>0.43359</cdr:y>
    </cdr:to>
    <cdr:sp macro="" textlink="">
      <cdr:nvSpPr>
        <cdr:cNvPr id="10" name="TextBox 7">
          <a:extLst xmlns:a="http://schemas.openxmlformats.org/drawingml/2006/main">
            <a:ext uri="{FF2B5EF4-FFF2-40B4-BE49-F238E27FC236}">
              <a16:creationId xmlns:a16="http://schemas.microsoft.com/office/drawing/2014/main" id="{94518FD3-300F-1B4E-BEF9-E4C170C13428}"/>
            </a:ext>
          </a:extLst>
        </cdr:cNvPr>
        <cdr:cNvSpPr txBox="1"/>
      </cdr:nvSpPr>
      <cdr:spPr>
        <a:xfrm xmlns:a="http://schemas.openxmlformats.org/drawingml/2006/main">
          <a:off x="2349364" y="1537024"/>
          <a:ext cx="348846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Tier 1 = Critical load, ~10% of total load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43B7E1-0B10-3549-8891-8758F365EE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F1625-8529-7243-9944-289910F546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8C188-704C-AF4C-951A-2B6B7E0080E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E44BF-D708-AF44-A43A-F5031E82D5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070D9-626D-2441-AA01-D7426060F1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B3368-80D2-E142-8B2A-F04C3E26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97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D3ACD8-E326-2941-9B22-4E8C7D22AC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636AE-09BF-8A4D-8717-AEEF65AA72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B591D7-3886-AB40-B66D-18CE28588577}" type="datetimeFigureOut">
              <a:rPr lang="en-US" altLang="en-US"/>
              <a:pPr>
                <a:defRPr/>
              </a:pPr>
              <a:t>9/29/2020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626977-013B-2149-AA8F-233FC460B1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74835C3-8FF2-C74C-8CA0-BEE34C83F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BF108-FB91-E649-8049-A7F7E40258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FCF46-F2AC-1146-AF6F-7CE4845FD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BAC258-D5A7-F949-B3BC-8E9B2CBED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008708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00" tIns="46950" rIns="93900" bIns="46950" anchor="b"/>
          <a:lstStyle/>
          <a:p>
            <a:pPr algn="r"/>
            <a:fld id="{7EA841E0-2D0D-4211-ACAE-C96B997E0FCF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36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022502ce5_13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9022502ce5_13_38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g9022502ce5_13_388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704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7E22612-B4BB-F940-A87D-C210BBE0E0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C10EAC69-A035-B44E-8D81-2B4179051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2C6FF074-85C3-924C-8097-B84017DF67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25000"/>
            </a:pPr>
            <a:fld id="{89D6201A-320F-DB44-8BE0-1571B81E54ED}" type="slidenum">
              <a:rPr lang="en-US" altLang="en-US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>
                <a:buSzPct val="25000"/>
              </a:pPr>
              <a:t>4</a:t>
            </a:fld>
            <a:endParaRPr lang="en-US" altLang="en-US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1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86;p2:notes">
            <a:extLst>
              <a:ext uri="{FF2B5EF4-FFF2-40B4-BE49-F238E27FC236}">
                <a16:creationId xmlns:a16="http://schemas.microsoft.com/office/drawing/2014/main" id="{ABBDE225-6445-6947-B141-FBEE49C124A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Google Shape;87;p2:notes">
            <a:extLst>
              <a:ext uri="{FF2B5EF4-FFF2-40B4-BE49-F238E27FC236}">
                <a16:creationId xmlns:a16="http://schemas.microsoft.com/office/drawing/2014/main" id="{A236F327-FB2F-E048-9CE7-FA93C125E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45" tIns="48309" rIns="96645" bIns="4830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75"/>
              </a:spcBef>
              <a:buClr>
                <a:srgbClr val="000000"/>
              </a:buClr>
              <a:buSzPts val="1200"/>
            </a:pPr>
            <a:endParaRPr lang="en-US" altLang="en-US" dirty="0">
              <a:latin typeface="Arial Regular"/>
            </a:endParaRPr>
          </a:p>
        </p:txBody>
      </p:sp>
      <p:sp>
        <p:nvSpPr>
          <p:cNvPr id="16387" name="Google Shape;88;p2:notes">
            <a:extLst>
              <a:ext uri="{FF2B5EF4-FFF2-40B4-BE49-F238E27FC236}">
                <a16:creationId xmlns:a16="http://schemas.microsoft.com/office/drawing/2014/main" id="{E5D8FB55-4E3D-7E49-A385-93974C50E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09" rIns="96645" bIns="4830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556D23-9FBE-D542-9A2A-005BFF76786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535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86;p2:notes">
            <a:extLst>
              <a:ext uri="{FF2B5EF4-FFF2-40B4-BE49-F238E27FC236}">
                <a16:creationId xmlns:a16="http://schemas.microsoft.com/office/drawing/2014/main" id="{ABBDE225-6445-6947-B141-FBEE49C124A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Google Shape;87;p2:notes">
            <a:extLst>
              <a:ext uri="{FF2B5EF4-FFF2-40B4-BE49-F238E27FC236}">
                <a16:creationId xmlns:a16="http://schemas.microsoft.com/office/drawing/2014/main" id="{A236F327-FB2F-E048-9CE7-FA93C125E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45" tIns="48309" rIns="96645" bIns="4830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75"/>
              </a:spcBef>
              <a:buClr>
                <a:srgbClr val="000000"/>
              </a:buClr>
              <a:buSzPts val="1200"/>
            </a:pPr>
            <a:endParaRPr lang="en-US" altLang="en-US" dirty="0">
              <a:latin typeface="Arial Regular"/>
            </a:endParaRPr>
          </a:p>
        </p:txBody>
      </p:sp>
      <p:sp>
        <p:nvSpPr>
          <p:cNvPr id="16387" name="Google Shape;88;p2:notes">
            <a:extLst>
              <a:ext uri="{FF2B5EF4-FFF2-40B4-BE49-F238E27FC236}">
                <a16:creationId xmlns:a16="http://schemas.microsoft.com/office/drawing/2014/main" id="{E5D8FB55-4E3D-7E49-A385-93974C50E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09" rIns="96645" bIns="4830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556D23-9FBE-D542-9A2A-005BFF76786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632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AC258-D5A7-F949-B3BC-8E9B2CBED22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24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BB393-29C9-4448-96C4-0DA85A6FFB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69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high level </a:t>
            </a:r>
            <a:r>
              <a:rPr lang="en-US" u="sng" dirty="0"/>
              <a:t>project goals</a:t>
            </a:r>
            <a:r>
              <a:rPr lang="en-US" u="none" dirty="0"/>
              <a:t> </a:t>
            </a:r>
            <a:r>
              <a:rPr lang="en-US" dirty="0"/>
              <a:t>for this feasibility study are to: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dirty="0"/>
              <a:t>Assess existing electrical infrastructure at all 5 sites to determine their critical loads and operational needs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dirty="0"/>
              <a:t>Provide a recommendation for a backup power system to meet the City’s goals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Specific objectives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dirty="0"/>
              <a:t>Provide a backup system with power rating of at least 150% of average daily use that is able to serve the buildings for a 120 hour outage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dirty="0"/>
              <a:t>Provide a recommended optimal backup system that strengthens resiliency and is financially feasible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4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5310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This table provides a high level summary of the 5 scenarios we analyzed and evaluated n this study.</a:t>
            </a:r>
          </a:p>
          <a:p>
            <a:pPr marL="457200" lvl="0" indent="-304800" algn="l" rtl="0">
              <a:spcBef>
                <a:spcPts val="360"/>
              </a:spcBef>
              <a:spcAft>
                <a:spcPts val="0"/>
              </a:spcAft>
              <a:buSzPts val="1200"/>
              <a:buAutoNum type="arabicPeriod"/>
            </a:pPr>
            <a:r>
              <a:rPr lang="en-US" dirty="0"/>
              <a:t>The </a:t>
            </a:r>
            <a:r>
              <a:rPr lang="en-US" dirty="0" err="1"/>
              <a:t>Solar+Storage+Diesel</a:t>
            </a:r>
            <a:r>
              <a:rPr lang="en-US" dirty="0"/>
              <a:t>, storage only, and diesel generator </a:t>
            </a:r>
            <a:r>
              <a:rPr lang="en-US" b="1" dirty="0"/>
              <a:t>only scenarios </a:t>
            </a:r>
            <a:r>
              <a:rPr lang="en-US" dirty="0"/>
              <a:t>were all sized to meet </a:t>
            </a:r>
            <a:r>
              <a:rPr lang="en-US" b="1" dirty="0"/>
              <a:t>150%</a:t>
            </a:r>
            <a:r>
              <a:rPr lang="en-US" dirty="0"/>
              <a:t> of average daily load and 120 hour outage backup design criteria outlined in the scope of this project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-US" dirty="0"/>
              <a:t>Additionally, all 3 scenarios were designed to serve 100% of the building loads during an outage event</a:t>
            </a:r>
            <a:br>
              <a:rPr lang="en-US" dirty="0"/>
            </a:br>
            <a:endParaRPr lang="en-US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dirty="0"/>
              <a:t>The </a:t>
            </a:r>
            <a:r>
              <a:rPr lang="en-US" dirty="0" err="1"/>
              <a:t>Solar+Storage+Diesel</a:t>
            </a:r>
            <a:r>
              <a:rPr lang="en-US" dirty="0"/>
              <a:t> scenarios (hybrid A serves only critical loads &amp; hybrid B serves 150% of average daily load. These are unique due to the solar being sized to annually generate the same amount of energy as the building consumes in 1 year (this is what we refer to as zero-net-energy, or ZNE)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-US" dirty="0"/>
              <a:t>Hybrid Critical </a:t>
            </a:r>
            <a:r>
              <a:rPr lang="en-US" b="1" dirty="0"/>
              <a:t>(which serves only critical loads such as FL&amp;S, computer resources, critical HVAC and so on) </a:t>
            </a:r>
            <a:r>
              <a:rPr lang="en-US" dirty="0"/>
              <a:t>is sized for a 4-hour backup battery storage system rather than 100% of the loads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-US" dirty="0"/>
              <a:t>Hybrid 150% serves 150% of average daily load and can serve the peak power needs and 100% of the normal load.</a:t>
            </a:r>
          </a:p>
          <a:p>
            <a:pPr marL="914400" marR="0" lvl="1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lphaLcPeriod"/>
              <a:tabLst/>
              <a:defRPr/>
            </a:pPr>
            <a:r>
              <a:rPr lang="en-US" dirty="0"/>
              <a:t>Hybrid All Loads, as defined by the City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endParaRPr lang="en-US" dirty="0"/>
          </a:p>
          <a:p>
            <a:endParaRPr lang="en-US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200" baseline="30000" dirty="0">
                <a:solidFill>
                  <a:schemeClr val="dk1"/>
                </a:solidFill>
              </a:rPr>
              <a:t>1 </a:t>
            </a:r>
            <a:r>
              <a:rPr lang="en-US" sz="1200" dirty="0">
                <a:solidFill>
                  <a:schemeClr val="dk1"/>
                </a:solidFill>
              </a:rPr>
              <a:t>Zero-Net-Energy (ZNE): A building with zero net energy consumption </a:t>
            </a:r>
            <a:br>
              <a:rPr lang="en-US" sz="1200" dirty="0">
                <a:solidFill>
                  <a:schemeClr val="dk1"/>
                </a:solidFill>
              </a:rPr>
            </a:br>
            <a:r>
              <a:rPr lang="en-US" sz="1200" dirty="0">
                <a:solidFill>
                  <a:schemeClr val="dk1"/>
                </a:solidFill>
              </a:rPr>
              <a:t>(annual total energy used is equal to the amount of renewable energy generated on site).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200" baseline="30000" dirty="0">
                <a:solidFill>
                  <a:schemeClr val="dk1"/>
                </a:solidFill>
              </a:rPr>
              <a:t>2 </a:t>
            </a:r>
            <a:r>
              <a:rPr lang="en-US" sz="1200" dirty="0">
                <a:solidFill>
                  <a:schemeClr val="dk1"/>
                </a:solidFill>
              </a:rPr>
              <a:t>Critical loads are the must-serve building loads during and outage, referred to as Tier 1 Load. </a:t>
            </a:r>
            <a:br>
              <a:rPr lang="en-US" sz="1200" dirty="0">
                <a:solidFill>
                  <a:schemeClr val="dk1"/>
                </a:solidFill>
              </a:rPr>
            </a:br>
            <a:r>
              <a:rPr lang="en-US" sz="1200" dirty="0">
                <a:solidFill>
                  <a:schemeClr val="dk1"/>
                </a:solidFill>
              </a:rPr>
              <a:t>These loads were identified during the analyses and confirmed with the City Stakeholders.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5875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9022502ce5_13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9022502ce5_13_28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2000" cy="4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After each Site’s 3 slides - we will pause for any questions the audience may have before moving to the next slide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Google Shape;257;g9022502ce5_13_28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269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975E9-4F9F-2741-A4F5-F453A59C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50AE-0782-2E45-B992-941C750E23C5}" type="datetimeFigureOut">
              <a:rPr lang="en-US" altLang="en-US"/>
              <a:pPr>
                <a:defRPr/>
              </a:pPr>
              <a:t>9/29/2020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F211E-70FF-1243-981D-7BA715F1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F491D-CEF3-4F4B-BD27-B2047520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BA3C-C551-A847-88BE-C8AD39BF2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61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F966E-7469-E544-A7FA-0698D597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EAA5-B581-A840-9BE8-0914D33A6C43}" type="datetimeFigureOut">
              <a:rPr lang="en-US" altLang="en-US"/>
              <a:pPr>
                <a:defRPr/>
              </a:pPr>
              <a:t>9/29/2020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09DEC-3DC4-464A-AF70-CAAA2A4F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326E1-ECB7-7641-A730-86649382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A4A89-4D8C-AA4B-9F02-A821DDFD2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56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87C57-C086-4B42-B670-BDA5BC33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523D-BAAF-5B44-8EDC-A5BEF7C48FB4}" type="datetimeFigureOut">
              <a:rPr lang="en-US" altLang="en-US"/>
              <a:pPr>
                <a:defRPr/>
              </a:pPr>
              <a:t>9/29/2020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55431-5BCB-E74D-ADB1-889349B0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2248C-1A15-FE49-A71C-E84D92F0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EB2A-6CA7-E342-A68F-42E85B9C6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377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DFA53CE-6795-C947-947A-E8BA3D8CA19E}"/>
              </a:ext>
            </a:extLst>
          </p:cNvPr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A3046A0-4A55-1D4A-B644-E8D76CFA1F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88113"/>
            <a:ext cx="472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CA" altLang="en-US" sz="1600">
                <a:solidFill>
                  <a:srgbClr val="595959"/>
                </a:solidFill>
                <a:cs typeface="Arial" panose="020B0604020202020204" pitchFamily="34" charset="0"/>
              </a:rPr>
              <a:t>Making Clean Local Energy Accessible Now</a:t>
            </a:r>
            <a:endParaRPr lang="en-CA" altLang="en-US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F39DE6-1256-C346-9AB8-45B77E3AA6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7391400" cy="762000"/>
          </a:xfrm>
          <a:prstGeom prst="rect">
            <a:avLst/>
          </a:prstGeom>
          <a:solidFill>
            <a:srgbClr val="249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F102AE4-9E97-E04E-BF77-2074DC86BD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7166A5B-3056-1D40-9051-DB5AC141CB75}" type="slidenum">
              <a:rPr lang="en-US" altLang="en-US" sz="1200" smtClean="0"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013D21"/>
              </a:solidFill>
              <a:latin typeface="Informatic" charset="0"/>
              <a:cs typeface="Arial" panose="020B0604020202020204" pitchFamily="34" charset="0"/>
            </a:endParaRPr>
          </a:p>
        </p:txBody>
      </p:sp>
      <p:pic>
        <p:nvPicPr>
          <p:cNvPr id="8" name="Picture 10" descr="Clean Coalition Logo_no tagline_updated_slideshowedit_zf2 yellow_final2.pdf">
            <a:extLst>
              <a:ext uri="{FF2B5EF4-FFF2-40B4-BE49-F238E27FC236}">
                <a16:creationId xmlns:a16="http://schemas.microsoft.com/office/drawing/2014/main" id="{316C0A59-26E0-8F46-B70B-85A845CCE8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100" y="46038"/>
            <a:ext cx="1612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762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498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59CD30C6-57B6-8D45-9699-219F1C2A4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4200"/>
            <a:ext cx="9144000" cy="3352800"/>
          </a:xfrm>
          <a:prstGeom prst="rect">
            <a:avLst/>
          </a:prstGeom>
          <a:solidFill>
            <a:srgbClr val="249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8B8289-9559-C848-870B-D3E0D69E377F}"/>
              </a:ext>
            </a:extLst>
          </p:cNvPr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FC259-21D0-1D4D-8F8F-AFEA3690F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CA" alt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Clean Local Energy Accessible Now			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300663"/>
            <a:ext cx="7161213" cy="841375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7986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, Text and Chart">
  <p:cSld name="20_Title, Text and Char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0" y="6488113"/>
            <a:ext cx="4724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Making Clean Local Energy Accessible Now</a:t>
            </a:r>
            <a:endParaRPr sz="16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-1" y="0"/>
            <a:ext cx="7013359" cy="762000"/>
          </a:xfrm>
          <a:prstGeom prst="rect">
            <a:avLst/>
          </a:prstGeom>
          <a:solidFill>
            <a:srgbClr val="249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4" name="Google Shape;24;p3"/>
          <p:cNvSpPr txBox="1"/>
          <p:nvPr/>
        </p:nvSpPr>
        <p:spPr>
          <a:xfrm>
            <a:off x="8555666" y="6524774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3" descr="Clean Coalition Logo_no tagline_updated_slideshowedit_zf2 yellow_final2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9966" y="48350"/>
            <a:ext cx="1612900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-1" y="0"/>
            <a:ext cx="685356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140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73585-4FFF-4F48-B0FF-4AECA5D2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5AA9-EE18-8F43-B456-905CE7AAD138}" type="datetimeFigureOut">
              <a:rPr lang="en-US" altLang="en-US"/>
              <a:pPr>
                <a:defRPr/>
              </a:pPr>
              <a:t>9/29/2020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201DA-F647-A240-A8FC-BAB25D3A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BF850-481A-5748-BACC-F16CCAAF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457A-51B7-5D48-BED3-A7125AA8D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62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6BC11-48C6-8546-9434-A1A3F196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D073-608E-4B45-B31D-BBE0122C028D}" type="datetimeFigureOut">
              <a:rPr lang="en-US" altLang="en-US"/>
              <a:pPr>
                <a:defRPr/>
              </a:pPr>
              <a:t>9/29/2020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9ED33-2661-F144-8C03-967912C5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0073-3400-C641-ABE0-4FBC660E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DA36-A3E7-8943-AD0F-CAAE473AC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6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8FEEF8-6A58-0C49-BA29-9DC09A92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4EE1-3C0A-FB49-9D30-A1ACF0C9ADA1}" type="datetimeFigureOut">
              <a:rPr lang="en-US" altLang="en-US"/>
              <a:pPr>
                <a:defRPr/>
              </a:pPr>
              <a:t>9/29/2020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A10E6D-4E32-2440-AA0C-D7A2AFC7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B1B4C-1787-104B-A1E3-0CEFB613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F979-1FFA-B344-A81C-F0A9AB9BB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23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6B69B9-826F-8244-8A6A-0CD6DD73F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6BA6-D5D8-9E41-83F7-D3F7CAD4DBA2}" type="datetimeFigureOut">
              <a:rPr lang="en-US" altLang="en-US"/>
              <a:pPr>
                <a:defRPr/>
              </a:pPr>
              <a:t>9/29/2020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70ED67-A230-304A-BD81-68AA113F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4C0F45-8463-BA4F-8288-144B4F26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BFC4-966A-DC4E-8401-7EC346D39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B0413AD-A5B6-3E47-82A6-DC212F8E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F6AAD-5580-6948-BA51-04DEF50219D1}" type="datetimeFigureOut">
              <a:rPr lang="en-US" altLang="en-US"/>
              <a:pPr>
                <a:defRPr/>
              </a:pPr>
              <a:t>9/29/2020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7C4DF3C-F67F-824D-BCF9-CF584E35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B9843D-60A1-CF4E-8ACB-6628817B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6BDCD-F2CC-1D48-9787-0714F2C14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95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CA4EA2-9500-A64C-943D-D41953EB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F50A-28C6-644A-A9E4-E0AA41577ED2}" type="datetimeFigureOut">
              <a:rPr lang="en-US" altLang="en-US"/>
              <a:pPr>
                <a:defRPr/>
              </a:pPr>
              <a:t>9/29/2020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28F9A6-51F7-6B46-AE80-5A0F5ED1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955289-BF67-3F4A-83D6-2E446C77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2235-F009-8E46-8B12-1D1BA3AAB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17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6C4C1D-1D2E-B842-B86E-6E98A574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F010-7C26-6D47-B67A-417DB6684702}" type="datetimeFigureOut">
              <a:rPr lang="en-US" altLang="en-US"/>
              <a:pPr>
                <a:defRPr/>
              </a:pPr>
              <a:t>9/29/2020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159143-02B9-DA4D-BDE1-AD2257C3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E6B76C-BAC2-EC46-BABE-4C4F7F30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DA04F-A6CC-E342-86CD-6D2A735BF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82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292A62-A395-E049-A626-82620BE7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2C06-8DD9-3F4E-8F9F-0F00322BD965}" type="datetimeFigureOut">
              <a:rPr lang="en-US" altLang="en-US"/>
              <a:pPr>
                <a:defRPr/>
              </a:pPr>
              <a:t>9/29/2020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FBE9E1-7041-A344-AF59-CF3F7020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1A7395-15F9-BE4A-AC9C-85D54585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5C453-A81E-BE49-AA5D-B218D0C7A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05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DA54B54-AC78-BE44-8316-CC433DF059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1ADFB8-E6CC-1F49-AB8D-1000686DA5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4A4AA-89CF-6942-8327-8EDD3D917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F2B45D-93EA-8842-9FA0-CE5586F7A049}" type="datetimeFigureOut">
              <a:rPr lang="en-US" altLang="en-US"/>
              <a:pPr>
                <a:defRPr/>
              </a:pPr>
              <a:t>9/29/2020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C3639-3FD4-6C45-B5AB-7F7A8228D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C3915-19AD-A544-8D62-414C293A9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80B357-4B70-4E49-971C-1690C9539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9" r:id="rId12"/>
    <p:sldLayoutId id="2147484020" r:id="rId13"/>
    <p:sldLayoutId id="2147484021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n-coalition.org/disaster-resilien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lean Coalition Logo_no tagline_updated yellow.eps">
            <a:extLst>
              <a:ext uri="{FF2B5EF4-FFF2-40B4-BE49-F238E27FC236}">
                <a16:creationId xmlns:a16="http://schemas.microsoft.com/office/drawing/2014/main" id="{791C78BD-805F-C84C-9056-27A504BA78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755" y="546036"/>
            <a:ext cx="6030088" cy="8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">
            <a:extLst>
              <a:ext uri="{FF2B5EF4-FFF2-40B4-BE49-F238E27FC236}">
                <a16:creationId xmlns:a16="http://schemas.microsoft.com/office/drawing/2014/main" id="{D957BCAA-9C77-DE43-8291-D69C87BF0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660" y="4858517"/>
            <a:ext cx="243681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Craig Lewis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Executive Director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Clean Coalition</a:t>
            </a:r>
            <a:endParaRPr lang="en-US" alt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650-796-2353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 mobile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craig@clean-coalition.org</a:t>
            </a:r>
            <a:endParaRPr lang="en-US" alt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72167-7297-423F-A184-BDC6DC4362C0}"/>
              </a:ext>
            </a:extLst>
          </p:cNvPr>
          <p:cNvSpPr txBox="1"/>
          <p:nvPr/>
        </p:nvSpPr>
        <p:spPr>
          <a:xfrm>
            <a:off x="7380355" y="6495716"/>
            <a:ext cx="1755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29 September 2020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15FC90-6578-CF4B-8A98-E5D6BCF87755}"/>
              </a:ext>
            </a:extLst>
          </p:cNvPr>
          <p:cNvSpPr txBox="1">
            <a:spLocks/>
          </p:cNvSpPr>
          <p:nvPr/>
        </p:nvSpPr>
        <p:spPr>
          <a:xfrm>
            <a:off x="1" y="2386630"/>
            <a:ext cx="9014132" cy="1856186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8000" dirty="0"/>
              <a:t>Solar Microgrids</a:t>
            </a:r>
          </a:p>
          <a:p>
            <a:endParaRPr lang="en-US" sz="700" dirty="0"/>
          </a:p>
          <a:p>
            <a:endParaRPr lang="en-US" sz="1300" dirty="0">
              <a:solidFill>
                <a:schemeClr val="bg1"/>
              </a:solidFill>
            </a:endParaRPr>
          </a:p>
          <a:p>
            <a:r>
              <a:rPr lang="en-US" sz="4800" dirty="0">
                <a:solidFill>
                  <a:schemeClr val="bg1"/>
                </a:solidFill>
              </a:rPr>
              <a:t>Unparalleled trifecta of economic, environmental, </a:t>
            </a:r>
          </a:p>
          <a:p>
            <a:r>
              <a:rPr lang="en-US" sz="4800" dirty="0">
                <a:solidFill>
                  <a:schemeClr val="bg1"/>
                </a:solidFill>
              </a:rPr>
              <a:t>and resilience benefits</a:t>
            </a:r>
          </a:p>
          <a:p>
            <a:r>
              <a:rPr lang="en-US" sz="7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840-1F0F-4748-A700-169A5310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SBUSD Solar Microgrids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6D5E8-EE44-4FCB-9D26-DFE76CC0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34" y="1047042"/>
            <a:ext cx="7718661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Santa Barbara Unified School District (SBUSD)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Solar Microgrids case study</a:t>
            </a:r>
          </a:p>
        </p:txBody>
      </p:sp>
    </p:spTree>
    <p:extLst>
      <p:ext uri="{BB962C8B-B14F-4D97-AF65-F5344CB8AC3E}">
        <p14:creationId xmlns:p14="http://schemas.microsoft.com/office/powerpoint/2010/main" val="378765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762000"/>
          </a:xfrm>
        </p:spPr>
        <p:txBody>
          <a:bodyPr>
            <a:normAutofit/>
          </a:bodyPr>
          <a:lstStyle/>
          <a:p>
            <a:r>
              <a:rPr lang="en-US" dirty="0"/>
              <a:t>SMHS is vulnerable to long transmission outages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378" y="3307538"/>
            <a:ext cx="857124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SMHS is located in the middle of one of the most grid-vulnerable regions in California: the </a:t>
            </a:r>
            <a:r>
              <a:rPr lang="en-US" b="1" dirty="0">
                <a:latin typeface="+mn-lt"/>
              </a:rPr>
              <a:t>Goleta Load Pocket (GLP).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1129"/>
                </a:solidFill>
                <a:latin typeface="+mn-lt"/>
                <a:cs typeface="Arial" panose="020B0604020202020204" pitchFamily="34" charset="0"/>
              </a:rPr>
              <a:t>The GLP spans 70 miles of California coastline, from Point Conception to Lake Casitas, encompassing the cities of Goleta, Santa Barbara (including Montecito), and Carpinteria.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1129"/>
                </a:solidFill>
                <a:latin typeface="+mn-lt"/>
                <a:cs typeface="Arial" panose="020B0604020202020204" pitchFamily="34" charset="0"/>
              </a:rPr>
              <a:t>The GLP is served by a single 40-mile transmission line routed through mountainous and disaster-prone terrain.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1129"/>
                </a:solidFill>
                <a:latin typeface="+mn-lt"/>
                <a:cs typeface="Arial" panose="020B0604020202020204" pitchFamily="34" charset="0"/>
              </a:rPr>
              <a:t>Southern California Edison (SCE) has identified the GLP’s transmission path as being </a:t>
            </a:r>
            <a:r>
              <a:rPr lang="en-US" b="1" dirty="0">
                <a:solidFill>
                  <a:srgbClr val="091129"/>
                </a:solidFill>
                <a:latin typeface="+mn-lt"/>
                <a:cs typeface="Arial" panose="020B0604020202020204" pitchFamily="34" charset="0"/>
              </a:rPr>
              <a:t>vulnerable to catastrophic failure from fire, earthquake, and/or landslides that could cause a crippling, extended blackouts of weeks or even months in duration.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D326C-7A7D-4792-9ABC-18714236952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9144000" cy="253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0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Santa Barbara Unified School District (SBUSD)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3204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547" y="4118350"/>
            <a:ext cx="8571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entire Santa Barbara region is surrounded by extreme fire risk (earthquake &amp; landslide risk too) and is extremely vulnerable to electricity grid outages.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SBUSD is a major school district that increasingly recognizes the value-of-resilience (VOR) and has embraced the Clean Coalition’s vision to implement Solar Microgrids at a number of its key schools and other critical facilities.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SMHS is in the middle of the extensive SBUSD service area. </a:t>
            </a:r>
          </a:p>
        </p:txBody>
      </p:sp>
      <p:sp>
        <p:nvSpPr>
          <p:cNvPr id="8" name="Oval 7"/>
          <p:cNvSpPr/>
          <p:nvPr/>
        </p:nvSpPr>
        <p:spPr>
          <a:xfrm>
            <a:off x="3878665" y="1552486"/>
            <a:ext cx="793820" cy="734284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05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840-1F0F-4748-A700-169A5310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Six SBUSD Solar Microgrid sites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26D6C-54EC-8A48-92C9-FB901A3B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156990"/>
            <a:ext cx="8910966" cy="47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17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85888" cy="762000"/>
          </a:xfrm>
        </p:spPr>
        <p:txBody>
          <a:bodyPr>
            <a:normAutofit/>
          </a:bodyPr>
          <a:lstStyle/>
          <a:p>
            <a:r>
              <a:rPr lang="en-US" dirty="0"/>
              <a:t>SBUSD unanimously approves Solar Microgrids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144" y="1094779"/>
            <a:ext cx="84734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After a comprehensive feasibility study and a state-of-the-art Request for Proposal (RFP) process, on 22 September 2020, the SBUSD Board approved moving forward with the Solar Microgrids:</a:t>
            </a:r>
          </a:p>
          <a:p>
            <a:r>
              <a:rPr lang="en-US" sz="16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100% for Tier 1 loads (critical loads), 80% resilience for Tier 2 loads (priority loads), and about 25% resilience for Tier 3 loads (all remaining loads, which are totally discretionary).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Millions of dollars in economic benefits via a 28-year Power Purchase Agreement (PPA) and millions more in value-of-resilience (VOR), for free.</a:t>
            </a:r>
          </a:p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In addition to the six Solar Microgrids, eight additional schools will be getting solar parking canopies, enough to approximately net zero in all cases. </a:t>
            </a:r>
          </a:p>
          <a:p>
            <a:pPr lvl="0"/>
            <a:endParaRPr lang="en-US" sz="1600" dirty="0"/>
          </a:p>
          <a:p>
            <a:endParaRPr lang="en-US" dirty="0">
              <a:solidFill>
                <a:srgbClr val="091129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60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840-1F0F-4748-A700-169A5310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Guaranteed SBUSD bill savings and free VOR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CD5631-9F0A-9B4E-A805-454D621F1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68" y="998220"/>
            <a:ext cx="5740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57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840-1F0F-4748-A700-169A5310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City of Camarillo feasibility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6D5E8-EE44-4FCB-9D26-DFE76CC0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83" y="1047042"/>
            <a:ext cx="7767430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City of Camarillo feasibility study</a:t>
            </a:r>
          </a:p>
        </p:txBody>
      </p:sp>
    </p:spTree>
    <p:extLst>
      <p:ext uri="{BB962C8B-B14F-4D97-AF65-F5344CB8AC3E}">
        <p14:creationId xmlns:p14="http://schemas.microsoft.com/office/powerpoint/2010/main" val="3060011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Camarillo feasibility study sites &amp; constraints</a:t>
            </a:r>
            <a:endParaRPr dirty="0"/>
          </a:p>
        </p:txBody>
      </p:sp>
      <p:sp>
        <p:nvSpPr>
          <p:cNvPr id="156" name="Google Shape;156;p19"/>
          <p:cNvSpPr txBox="1">
            <a:spLocks noGrp="1"/>
          </p:cNvSpPr>
          <p:nvPr>
            <p:ph type="body" idx="1"/>
          </p:nvPr>
        </p:nvSpPr>
        <p:spPr>
          <a:xfrm>
            <a:off x="362857" y="881695"/>
            <a:ext cx="8229600" cy="551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280"/>
              </a:spcBef>
              <a:buSzPts val="1400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the critical electrical needs for each site during a power outage, including business continuity</a:t>
            </a:r>
            <a:r>
              <a:rPr lang="en-US" sz="1800" dirty="0"/>
              <a:t> for the following sites:</a:t>
            </a:r>
          </a:p>
          <a:p>
            <a:pPr marL="1257300" lvl="2">
              <a:spcBef>
                <a:spcPts val="280"/>
              </a:spcBef>
              <a:buSzPts val="1400"/>
              <a:buFont typeface="Courier New" panose="02070309020205020404" pitchFamily="49" charset="0"/>
              <a:buChar char="o"/>
            </a:pPr>
            <a:r>
              <a:rPr lang="en-US" dirty="0"/>
              <a:t>City Hall</a:t>
            </a:r>
          </a:p>
          <a:p>
            <a:pPr marL="1257300" lvl="2">
              <a:spcBef>
                <a:spcPts val="280"/>
              </a:spcBef>
              <a:buSzPts val="1400"/>
              <a:buFont typeface="Courier New" panose="02070309020205020404" pitchFamily="49" charset="0"/>
              <a:buChar char="o"/>
            </a:pPr>
            <a:r>
              <a:rPr lang="en-US" dirty="0"/>
              <a:t>Corp Yard</a:t>
            </a:r>
          </a:p>
          <a:p>
            <a:pPr marL="1257300" lvl="2">
              <a:spcBef>
                <a:spcPts val="280"/>
              </a:spcBef>
              <a:buSzPts val="1400"/>
              <a:buFont typeface="Courier New" panose="02070309020205020404" pitchFamily="49" charset="0"/>
              <a:buChar char="o"/>
            </a:pPr>
            <a:r>
              <a:rPr lang="en-US" dirty="0"/>
              <a:t>Library</a:t>
            </a:r>
          </a:p>
          <a:p>
            <a:pPr marL="1257300" lvl="2">
              <a:spcBef>
                <a:spcPts val="280"/>
              </a:spcBef>
              <a:buSzPts val="1400"/>
              <a:buFont typeface="Courier New" panose="02070309020205020404" pitchFamily="49" charset="0"/>
              <a:buChar char="o"/>
            </a:pPr>
            <a:r>
              <a:rPr lang="en-US" dirty="0"/>
              <a:t>Police Station</a:t>
            </a:r>
          </a:p>
          <a:p>
            <a:pPr marL="1257300" lvl="2">
              <a:spcBef>
                <a:spcPts val="280"/>
              </a:spcBef>
              <a:buSzPts val="1400"/>
              <a:buFont typeface="Courier New" panose="02070309020205020404" pitchFamily="49" charset="0"/>
              <a:buChar char="o"/>
            </a:pPr>
            <a:r>
              <a:rPr lang="en-US" dirty="0"/>
              <a:t>WWTP</a:t>
            </a:r>
          </a:p>
          <a:p>
            <a:pPr marL="342900" indent="-342900">
              <a:spcBef>
                <a:spcPts val="280"/>
              </a:spcBef>
              <a:buSzPts val="1400"/>
            </a:pPr>
            <a:r>
              <a:rPr lang="en-US" sz="1800" dirty="0"/>
              <a:t>Provide recommendations for a standby power system that meets the City's environmental, economic, and resilience goals. </a:t>
            </a:r>
          </a:p>
          <a:p>
            <a:pPr marL="342900" indent="-342900">
              <a:spcBef>
                <a:spcPts val="280"/>
              </a:spcBef>
              <a:buSzPts val="1400"/>
            </a:pPr>
            <a:r>
              <a:rPr lang="en-US" sz="1800" dirty="0"/>
              <a:t>Analyze system power rating for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150% of the average daily use and meet peak demand. </a:t>
            </a:r>
          </a:p>
          <a:p>
            <a:pPr marL="342900" indent="-342900">
              <a:spcBef>
                <a:spcPts val="280"/>
              </a:spcBef>
              <a:buSzPts val="1400"/>
            </a:pPr>
            <a:r>
              <a:rPr lang="en-US" sz="1800" dirty="0"/>
              <a:t>Analyze a system capable of serving the building loads through 120-hours (5 days) of outage. </a:t>
            </a:r>
          </a:p>
          <a:p>
            <a:pPr marL="342900" indent="-342900">
              <a:spcBef>
                <a:spcPts val="280"/>
              </a:spcBef>
              <a:buSzPts val="1400"/>
            </a:pPr>
            <a:r>
              <a:rPr lang="en-US" sz="1800" dirty="0"/>
              <a:t>Recommend an optimal microgrid standby system that strengthens resiliency and is financially feasible. </a:t>
            </a:r>
            <a:endParaRPr sz="1800" dirty="0"/>
          </a:p>
          <a:p>
            <a:pPr marL="457200" lvl="0" indent="-4064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661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2" y="762000"/>
            <a:ext cx="8181932" cy="5717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964D16-9A5F-4573-A53A-F439AAFE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202249" cy="762000"/>
          </a:xfrm>
        </p:spPr>
        <p:txBody>
          <a:bodyPr/>
          <a:lstStyle/>
          <a:p>
            <a:r>
              <a:rPr lang="en-US" sz="2400" dirty="0"/>
              <a:t>Fire &amp; earthquake risk to Camarillo </a:t>
            </a:r>
            <a:br>
              <a:rPr lang="en-US" sz="2400" dirty="0"/>
            </a:br>
            <a:r>
              <a:rPr lang="en-US" sz="2400" dirty="0"/>
              <a:t>critical community facilities (CCFs)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3909" y="851950"/>
            <a:ext cx="924932" cy="369332"/>
          </a:xfrm>
          <a:prstGeom prst="rect">
            <a:avLst/>
          </a:prstGeom>
          <a:solidFill>
            <a:srgbClr val="F2F2F2">
              <a:alpha val="65098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Library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0673" y="1159727"/>
            <a:ext cx="1476596" cy="369332"/>
          </a:xfrm>
          <a:prstGeom prst="rect">
            <a:avLst/>
          </a:prstGeom>
          <a:solidFill>
            <a:srgbClr val="F2F2F2">
              <a:alpha val="65098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Police Station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711" y="2831268"/>
            <a:ext cx="951776" cy="369332"/>
          </a:xfrm>
          <a:prstGeom prst="rect">
            <a:avLst/>
          </a:prstGeom>
          <a:solidFill>
            <a:srgbClr val="F2F2F2">
              <a:alpha val="65098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City Hall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711" y="3262112"/>
            <a:ext cx="1092454" cy="369332"/>
          </a:xfrm>
          <a:prstGeom prst="rect">
            <a:avLst/>
          </a:prstGeom>
          <a:solidFill>
            <a:srgbClr val="F2F2F2">
              <a:alpha val="65098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Corp Yard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2329" y="5127209"/>
            <a:ext cx="1299919" cy="523220"/>
          </a:xfrm>
          <a:prstGeom prst="rect">
            <a:avLst/>
          </a:prstGeom>
          <a:solidFill>
            <a:srgbClr val="F2F2F2">
              <a:alpha val="65098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WWTP </a:t>
            </a:r>
          </a:p>
          <a:p>
            <a:r>
              <a:rPr lang="en-US" sz="1000" dirty="0">
                <a:solidFill>
                  <a:schemeClr val="tx1"/>
                </a:solidFill>
              </a:rPr>
              <a:t>(In Tier 2 Fire Threat)</a:t>
            </a:r>
          </a:p>
        </p:txBody>
      </p: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5266375" y="1221282"/>
            <a:ext cx="764554" cy="4684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67268" y="1467504"/>
            <a:ext cx="1061573" cy="3525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</p:cNvCxnSpPr>
          <p:nvPr/>
        </p:nvCxnSpPr>
        <p:spPr>
          <a:xfrm flipV="1">
            <a:off x="1766165" y="3432539"/>
            <a:ext cx="2981681" cy="142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3"/>
          </p:cNvCxnSpPr>
          <p:nvPr/>
        </p:nvCxnSpPr>
        <p:spPr>
          <a:xfrm flipV="1">
            <a:off x="1625487" y="2992706"/>
            <a:ext cx="2788251" cy="232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5586" y="5194243"/>
            <a:ext cx="223433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          Quaternary Earthquake Faults</a:t>
            </a:r>
          </a:p>
          <a:p>
            <a:r>
              <a:rPr lang="en-US" sz="1000" dirty="0"/>
              <a:t>          Fire Threat T2</a:t>
            </a:r>
          </a:p>
          <a:p>
            <a:r>
              <a:rPr lang="en-US" sz="1000" dirty="0"/>
              <a:t>          Fire Threat T3</a:t>
            </a:r>
          </a:p>
          <a:p>
            <a:r>
              <a:rPr lang="en-US" sz="1000" dirty="0"/>
              <a:t>          Clemson 16 kV Feeder</a:t>
            </a:r>
          </a:p>
          <a:p>
            <a:r>
              <a:rPr lang="en-US" sz="1000" dirty="0"/>
              <a:t>          Flynn 16kV Feeder</a:t>
            </a:r>
          </a:p>
          <a:p>
            <a:r>
              <a:rPr lang="en-US" sz="1000" dirty="0"/>
              <a:t>          Arneill 16 kV Feeder</a:t>
            </a:r>
          </a:p>
          <a:p>
            <a:r>
              <a:rPr lang="en-US" sz="1000" dirty="0"/>
              <a:t>          Redstone 16 kV Feeder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85801" y="5322912"/>
            <a:ext cx="29893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94593" y="5763649"/>
            <a:ext cx="298939" cy="0"/>
          </a:xfrm>
          <a:prstGeom prst="line">
            <a:avLst/>
          </a:prstGeom>
          <a:ln w="28575">
            <a:solidFill>
              <a:srgbClr val="1DA1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85801" y="5924838"/>
            <a:ext cx="298939" cy="0"/>
          </a:xfrm>
          <a:prstGeom prst="line">
            <a:avLst/>
          </a:prstGeom>
          <a:ln w="28575">
            <a:solidFill>
              <a:srgbClr val="A6C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88731" y="6086033"/>
            <a:ext cx="298939" cy="0"/>
          </a:xfrm>
          <a:prstGeom prst="line">
            <a:avLst/>
          </a:prstGeom>
          <a:ln w="28575">
            <a:solidFill>
              <a:srgbClr val="FF00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5801" y="6229641"/>
            <a:ext cx="298939" cy="0"/>
          </a:xfrm>
          <a:prstGeom prst="line">
            <a:avLst/>
          </a:prstGeom>
          <a:ln w="28575">
            <a:solidFill>
              <a:srgbClr val="9B5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nip Diagonal Corner Rectangle 48"/>
          <p:cNvSpPr/>
          <p:nvPr/>
        </p:nvSpPr>
        <p:spPr>
          <a:xfrm>
            <a:off x="769327" y="5404974"/>
            <a:ext cx="145073" cy="111655"/>
          </a:xfrm>
          <a:prstGeom prst="snip2DiagRect">
            <a:avLst/>
          </a:prstGeom>
          <a:solidFill>
            <a:srgbClr val="FBE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nip Diagonal Corner Rectangle 49"/>
          <p:cNvSpPr/>
          <p:nvPr/>
        </p:nvSpPr>
        <p:spPr>
          <a:xfrm>
            <a:off x="769327" y="5564217"/>
            <a:ext cx="145073" cy="111655"/>
          </a:xfrm>
          <a:prstGeom prst="snip2DiagRect">
            <a:avLst/>
          </a:prstGeom>
          <a:solidFill>
            <a:srgbClr val="E0B5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1864761">
            <a:off x="6193808" y="798740"/>
            <a:ext cx="907509" cy="1040741"/>
          </a:xfrm>
          <a:prstGeom prst="ellipse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023975" y="1079257"/>
            <a:ext cx="1288968" cy="400110"/>
          </a:xfrm>
          <a:prstGeom prst="rect">
            <a:avLst/>
          </a:prstGeom>
          <a:solidFill>
            <a:srgbClr val="F2F2F2">
              <a:alpha val="65098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Clemson feeder in Tier 2 Fire Threat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6618902" y="4435000"/>
            <a:ext cx="0" cy="6922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Isosceles Triangle 74"/>
          <p:cNvSpPr/>
          <p:nvPr/>
        </p:nvSpPr>
        <p:spPr>
          <a:xfrm>
            <a:off x="745150" y="4654782"/>
            <a:ext cx="156062" cy="42332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73711" y="4357286"/>
            <a:ext cx="2989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76787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0" y="762000"/>
            <a:ext cx="8765557" cy="5683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964D16-9A5F-4573-A53A-F439AAFE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379" y="0"/>
            <a:ext cx="7671616" cy="762000"/>
          </a:xfrm>
        </p:spPr>
        <p:txBody>
          <a:bodyPr/>
          <a:lstStyle/>
          <a:p>
            <a:r>
              <a:rPr lang="en-US" sz="2400" dirty="0"/>
              <a:t>Flood risk to Camarillo CCFs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71614" y="1083330"/>
            <a:ext cx="849815" cy="369332"/>
          </a:xfrm>
          <a:prstGeom prst="rect">
            <a:avLst/>
          </a:prstGeom>
          <a:solidFill>
            <a:srgbClr val="F2F2F2">
              <a:alpha val="65098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Library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5302" y="930786"/>
            <a:ext cx="1486241" cy="830997"/>
          </a:xfrm>
          <a:prstGeom prst="rect">
            <a:avLst/>
          </a:prstGeom>
          <a:solidFill>
            <a:srgbClr val="F2F2F2">
              <a:alpha val="65098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Police Station</a:t>
            </a:r>
          </a:p>
          <a:p>
            <a:r>
              <a:rPr lang="en-US" sz="1000" dirty="0">
                <a:solidFill>
                  <a:schemeClr val="tx1"/>
                </a:solidFill>
              </a:rPr>
              <a:t>In a 1% and 0.2% Annual Chance Flood Hazard area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331" y="1132365"/>
            <a:ext cx="1433146" cy="792525"/>
          </a:xfrm>
          <a:prstGeom prst="rect">
            <a:avLst/>
          </a:prstGeom>
          <a:solidFill>
            <a:srgbClr val="F2F2F2">
              <a:alpha val="65098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City Hall </a:t>
            </a:r>
          </a:p>
          <a:p>
            <a:r>
              <a:rPr lang="en-US" sz="1000" dirty="0">
                <a:solidFill>
                  <a:schemeClr val="tx1"/>
                </a:solidFill>
              </a:rPr>
              <a:t>Within a 1% and 0.2% Annual Chance Flood Hazard area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8700" y="5877651"/>
            <a:ext cx="1089498" cy="369332"/>
          </a:xfrm>
          <a:prstGeom prst="rect">
            <a:avLst/>
          </a:prstGeom>
          <a:solidFill>
            <a:srgbClr val="F2F2F2">
              <a:alpha val="65098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Corp Yard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39454" y="5597515"/>
            <a:ext cx="861646" cy="769441"/>
          </a:xfrm>
          <a:prstGeom prst="rect">
            <a:avLst/>
          </a:prstGeom>
          <a:solidFill>
            <a:srgbClr val="F2F2F2">
              <a:alpha val="65098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WWTP</a:t>
            </a:r>
          </a:p>
          <a:p>
            <a:r>
              <a:rPr lang="en-US" sz="1000" dirty="0">
                <a:solidFill>
                  <a:schemeClr val="tx1"/>
                </a:solidFill>
              </a:rPr>
              <a:t>Within a Regulatory Floodway</a:t>
            </a:r>
          </a:p>
        </p:txBody>
      </p: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 flipV="1">
            <a:off x="6256820" y="1242440"/>
            <a:ext cx="1414794" cy="255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11544" y="1327640"/>
            <a:ext cx="9836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0"/>
          </p:cNvCxnSpPr>
          <p:nvPr/>
        </p:nvCxnSpPr>
        <p:spPr>
          <a:xfrm flipV="1">
            <a:off x="3833449" y="4377447"/>
            <a:ext cx="0" cy="15002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1"/>
          </p:cNvCxnSpPr>
          <p:nvPr/>
        </p:nvCxnSpPr>
        <p:spPr>
          <a:xfrm flipH="1">
            <a:off x="7315202" y="5982236"/>
            <a:ext cx="6242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69477" y="1924890"/>
            <a:ext cx="975946" cy="1091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3" y="3977396"/>
            <a:ext cx="2382341" cy="2389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9" name="Isosceles Triangle 78"/>
          <p:cNvSpPr/>
          <p:nvPr/>
        </p:nvSpPr>
        <p:spPr>
          <a:xfrm>
            <a:off x="308831" y="3433827"/>
            <a:ext cx="156062" cy="42332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37392" y="3136331"/>
            <a:ext cx="2989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2631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315200" cy="7620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Clean Coalition (nonprofit)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928813" y="2947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7100" y="822208"/>
            <a:ext cx="68513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>
                <a:latin typeface="Arial"/>
                <a:cs typeface="Arial"/>
              </a:rPr>
              <a:t>Mission</a:t>
            </a:r>
          </a:p>
          <a:p>
            <a:pPr algn="ctr">
              <a:defRPr/>
            </a:pPr>
            <a:r>
              <a:rPr lang="en-US" sz="2800" dirty="0">
                <a:latin typeface="Arial"/>
                <a:cs typeface="Arial"/>
              </a:rPr>
              <a:t>To accelerate the transition to renewable energy and a modern grid through</a:t>
            </a:r>
          </a:p>
          <a:p>
            <a:pPr algn="ctr">
              <a:defRPr/>
            </a:pPr>
            <a:r>
              <a:rPr lang="en-US" sz="2800" dirty="0">
                <a:latin typeface="Arial"/>
                <a:cs typeface="Arial"/>
              </a:rPr>
              <a:t> technical, policy, and project development expertise.</a:t>
            </a:r>
          </a:p>
          <a:p>
            <a:pPr algn="ctr">
              <a:defRPr/>
            </a:pPr>
            <a:endParaRPr lang="en-US" sz="20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en-US" sz="2800" b="1" u="sng" dirty="0">
                <a:latin typeface="Arial"/>
                <a:cs typeface="Arial"/>
              </a:rPr>
              <a:t>100% renewable energy end-game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/>
                <a:cs typeface="Arial"/>
              </a:rPr>
              <a:t>25% local, interconnected within the distribution grid and facilitating resilience without dependence on the transmission grid.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/>
                <a:cs typeface="Arial"/>
              </a:rPr>
              <a:t>75% remote, dependent on the transmission grid for serving loads.</a:t>
            </a:r>
          </a:p>
        </p:txBody>
      </p:sp>
    </p:spTree>
    <p:extLst>
      <p:ext uri="{BB962C8B-B14F-4D97-AF65-F5344CB8AC3E}">
        <p14:creationId xmlns:p14="http://schemas.microsoft.com/office/powerpoint/2010/main" val="793696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CBFB-0A07-4FE7-9566-26F0B75A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Description of scenarios, resources, and </a:t>
            </a:r>
            <a:r>
              <a:rPr lang="en-US" dirty="0"/>
              <a:t>l</a:t>
            </a:r>
            <a:r>
              <a:rPr lang="en-US" sz="2400" dirty="0"/>
              <a:t>oad </a:t>
            </a:r>
            <a:r>
              <a:rPr lang="en-US" dirty="0"/>
              <a:t>s</a:t>
            </a:r>
            <a:r>
              <a:rPr lang="en-US" sz="2400" dirty="0"/>
              <a:t>erved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E34AC-5C9B-4625-BFB7-F5614E8285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470" y="1033669"/>
            <a:ext cx="7643192" cy="53671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6A2805-F39B-46B4-9492-EEB8AF23B43C}"/>
              </a:ext>
            </a:extLst>
          </p:cNvPr>
          <p:cNvSpPr/>
          <p:nvPr/>
        </p:nvSpPr>
        <p:spPr>
          <a:xfrm>
            <a:off x="576470" y="1033669"/>
            <a:ext cx="7643192" cy="47906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39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City Hall Load 150% indefinite</a:t>
            </a:r>
            <a:br>
              <a:rPr lang="en-US" dirty="0"/>
            </a:br>
            <a:r>
              <a:rPr lang="en-US" dirty="0"/>
              <a:t>Resource: Solar+Storage</a:t>
            </a:r>
            <a:endParaRPr dirty="0"/>
          </a:p>
        </p:txBody>
      </p:sp>
      <p:sp>
        <p:nvSpPr>
          <p:cNvPr id="262" name="Google Shape;262;p26"/>
          <p:cNvSpPr txBox="1">
            <a:spLocks noGrp="1"/>
          </p:cNvSpPr>
          <p:nvPr>
            <p:ph type="body" idx="1"/>
          </p:nvPr>
        </p:nvSpPr>
        <p:spPr>
          <a:xfrm>
            <a:off x="152799" y="1003300"/>
            <a:ext cx="2113563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Solar:      646 kW</a:t>
            </a:r>
            <a:br>
              <a:rPr lang="en-US" sz="1600" dirty="0"/>
            </a:br>
            <a:r>
              <a:rPr lang="en-US" sz="1600" dirty="0"/>
              <a:t>Storage:  3 MWh</a:t>
            </a:r>
            <a:br>
              <a:rPr lang="en-US" sz="1600" dirty="0"/>
            </a:b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CapEx</a:t>
            </a:r>
            <a:r>
              <a:rPr lang="en-US" sz="1600" dirty="0"/>
              <a:t>:   $5.17M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</p:txBody>
      </p:sp>
      <p:pic>
        <p:nvPicPr>
          <p:cNvPr id="263" name="Google Shape;2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30" y="4258900"/>
            <a:ext cx="2146633" cy="2074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26"/>
          <p:cNvGrpSpPr/>
          <p:nvPr/>
        </p:nvGrpSpPr>
        <p:grpSpPr>
          <a:xfrm>
            <a:off x="2424144" y="1003300"/>
            <a:ext cx="6782525" cy="5330249"/>
            <a:chOff x="2233294" y="1003300"/>
            <a:chExt cx="6782525" cy="5330249"/>
          </a:xfrm>
        </p:grpSpPr>
        <p:pic>
          <p:nvPicPr>
            <p:cNvPr id="265" name="Google Shape;265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2847475" y="389174"/>
              <a:ext cx="5330249" cy="6558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26"/>
            <p:cNvSpPr/>
            <p:nvPr/>
          </p:nvSpPr>
          <p:spPr>
            <a:xfrm>
              <a:off x="8084550" y="5971650"/>
              <a:ext cx="429600" cy="2598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7162425" y="4324300"/>
              <a:ext cx="295500" cy="412800"/>
            </a:xfrm>
            <a:prstGeom prst="rect">
              <a:avLst/>
            </a:prstGeom>
            <a:solidFill>
              <a:srgbClr val="FF0000">
                <a:alpha val="61450"/>
              </a:srgbClr>
            </a:solidFill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26"/>
            <p:cNvSpPr txBox="1"/>
            <p:nvPr/>
          </p:nvSpPr>
          <p:spPr>
            <a:xfrm rot="662">
              <a:off x="2233294" y="3245434"/>
              <a:ext cx="15579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Carport Solar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6"/>
            <p:cNvSpPr txBox="1"/>
            <p:nvPr/>
          </p:nvSpPr>
          <p:spPr>
            <a:xfrm rot="662">
              <a:off x="7457919" y="3299109"/>
              <a:ext cx="15579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Carport Solar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6"/>
            <p:cNvSpPr txBox="1"/>
            <p:nvPr/>
          </p:nvSpPr>
          <p:spPr>
            <a:xfrm rot="662">
              <a:off x="4617244" y="1150634"/>
              <a:ext cx="15579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Carport Solar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6"/>
            <p:cNvSpPr txBox="1"/>
            <p:nvPr/>
          </p:nvSpPr>
          <p:spPr>
            <a:xfrm rot="662">
              <a:off x="4617250" y="3270177"/>
              <a:ext cx="1557900" cy="21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Rooftop Solar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6"/>
            <p:cNvSpPr txBox="1"/>
            <p:nvPr/>
          </p:nvSpPr>
          <p:spPr>
            <a:xfrm rot="662">
              <a:off x="6009375" y="4187425"/>
              <a:ext cx="1557900" cy="21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Battery</a:t>
              </a:r>
              <a:b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Storage</a:t>
              </a:r>
              <a:b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26"/>
          <p:cNvSpPr txBox="1"/>
          <p:nvPr/>
        </p:nvSpPr>
        <p:spPr>
          <a:xfrm rot="662">
            <a:off x="7716025" y="5888075"/>
            <a:ext cx="15579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8281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050850" y="376613"/>
            <a:ext cx="5336400" cy="658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7"/>
          <p:cNvSpPr txBox="1">
            <a:spLocks noGrp="1"/>
          </p:cNvSpPr>
          <p:nvPr>
            <p:ph type="title"/>
          </p:nvPr>
        </p:nvSpPr>
        <p:spPr>
          <a:xfrm>
            <a:off x="1" y="11633"/>
            <a:ext cx="701702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City Hall Load 150% for 5 days or 19.6% indefinite.  Resource: </a:t>
            </a:r>
            <a:r>
              <a:rPr lang="en-US" sz="2000" dirty="0" err="1"/>
              <a:t>Solar+Storage+Diesel</a:t>
            </a:r>
            <a:r>
              <a:rPr lang="en-US" sz="2000" dirty="0"/>
              <a:t/>
            </a:r>
            <a:br>
              <a:rPr lang="en-US" sz="2000" dirty="0"/>
            </a:br>
            <a:endParaRPr sz="2000" dirty="0"/>
          </a:p>
        </p:txBody>
      </p:sp>
      <p:sp>
        <p:nvSpPr>
          <p:cNvPr id="283" name="Google Shape;283;p27"/>
          <p:cNvSpPr txBox="1">
            <a:spLocks noGrp="1"/>
          </p:cNvSpPr>
          <p:nvPr>
            <p:ph type="body" idx="1"/>
          </p:nvPr>
        </p:nvSpPr>
        <p:spPr>
          <a:xfrm>
            <a:off x="152800" y="984050"/>
            <a:ext cx="2271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Solar:       224.4 kW</a:t>
            </a:r>
            <a:br>
              <a:rPr lang="en-US" sz="1600" dirty="0"/>
            </a:br>
            <a:r>
              <a:rPr lang="en-US" sz="1600" dirty="0"/>
              <a:t>Storage:   420 kWh</a:t>
            </a:r>
            <a:br>
              <a:rPr lang="en-US" sz="1600" dirty="0"/>
            </a:br>
            <a:r>
              <a:rPr lang="en-US" sz="1600" dirty="0"/>
              <a:t>Diesel:      139 kW</a:t>
            </a:r>
            <a:br>
              <a:rPr lang="en-US" sz="1600" dirty="0"/>
            </a:b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CapEx:     $1.38M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u="sng" dirty="0"/>
          </a:p>
        </p:txBody>
      </p:sp>
      <p:sp>
        <p:nvSpPr>
          <p:cNvPr id="284" name="Google Shape;284;p27"/>
          <p:cNvSpPr/>
          <p:nvPr/>
        </p:nvSpPr>
        <p:spPr>
          <a:xfrm>
            <a:off x="8275400" y="5971650"/>
            <a:ext cx="429600" cy="2598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</p:txBody>
      </p:sp>
      <p:sp>
        <p:nvSpPr>
          <p:cNvPr id="285" name="Google Shape;285;p27"/>
          <p:cNvSpPr/>
          <p:nvPr/>
        </p:nvSpPr>
        <p:spPr>
          <a:xfrm>
            <a:off x="7711250" y="4091525"/>
            <a:ext cx="146100" cy="259800"/>
          </a:xfrm>
          <a:prstGeom prst="rect">
            <a:avLst/>
          </a:prstGeom>
          <a:solidFill>
            <a:srgbClr val="FF0000">
              <a:alpha val="61450"/>
            </a:srgbClr>
          </a:solidFill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6" name="Google Shape;286;p27"/>
          <p:cNvSpPr txBox="1"/>
          <p:nvPr/>
        </p:nvSpPr>
        <p:spPr>
          <a:xfrm rot="662">
            <a:off x="2764344" y="2224784"/>
            <a:ext cx="15579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Carport Solar</a:t>
            </a:r>
            <a:endParaRPr sz="1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7"/>
          <p:cNvSpPr txBox="1"/>
          <p:nvPr/>
        </p:nvSpPr>
        <p:spPr>
          <a:xfrm rot="662">
            <a:off x="7586094" y="2224784"/>
            <a:ext cx="15579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Carport Solar</a:t>
            </a:r>
            <a:endParaRPr sz="1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7"/>
          <p:cNvSpPr txBox="1"/>
          <p:nvPr/>
        </p:nvSpPr>
        <p:spPr>
          <a:xfrm rot="662">
            <a:off x="4808100" y="3270177"/>
            <a:ext cx="15579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Rooftop Solar</a:t>
            </a:r>
            <a:endParaRPr sz="1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7"/>
          <p:cNvSpPr txBox="1"/>
          <p:nvPr/>
        </p:nvSpPr>
        <p:spPr>
          <a:xfrm rot="662">
            <a:off x="6558350" y="3951800"/>
            <a:ext cx="15579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Battery</a:t>
            </a:r>
            <a:b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Storage</a:t>
            </a:r>
            <a:b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00" y="4331725"/>
            <a:ext cx="2146649" cy="206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7"/>
          <p:cNvSpPr txBox="1"/>
          <p:nvPr/>
        </p:nvSpPr>
        <p:spPr>
          <a:xfrm rot="662">
            <a:off x="7711250" y="5880025"/>
            <a:ext cx="15579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8182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A43C2-B48B-41DB-8D89-E37052F9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Hall bill savings and VOR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B58B4-76E1-4982-9877-C43BE9F42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54" y="1633739"/>
            <a:ext cx="8443692" cy="2755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285112-A271-45A6-A975-BAFF06F727C1}"/>
              </a:ext>
            </a:extLst>
          </p:cNvPr>
          <p:cNvSpPr txBox="1"/>
          <p:nvPr/>
        </p:nvSpPr>
        <p:spPr>
          <a:xfrm>
            <a:off x="2442280" y="4959626"/>
            <a:ext cx="4497986" cy="100027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Economic assumptions: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discount rate of 3%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annual utility rate escalation of 3%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7245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840-1F0F-4748-A700-169A5310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Solar Microgrid 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6D5E8-EE44-4FCB-9D26-DFE76CC0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115" y="1047042"/>
            <a:ext cx="6180666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Solar Microgrid key concepts</a:t>
            </a:r>
          </a:p>
        </p:txBody>
      </p:sp>
    </p:spTree>
    <p:extLst>
      <p:ext uri="{BB962C8B-B14F-4D97-AF65-F5344CB8AC3E}">
        <p14:creationId xmlns:p14="http://schemas.microsoft.com/office/powerpoint/2010/main" val="15403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0E167BE9-16A1-5E42-A0C6-89841087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91046" cy="762000"/>
          </a:xfrm>
        </p:spPr>
        <p:txBody>
          <a:bodyPr>
            <a:normAutofit/>
          </a:bodyPr>
          <a:lstStyle/>
          <a:p>
            <a:r>
              <a:rPr lang="en-US" altLang="en-US" dirty="0"/>
              <a:t>Value-of-resilience (VOR) depends on tier of load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18DD3-090E-0E40-956B-037F44271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" y="762000"/>
            <a:ext cx="8883650" cy="2657475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Everyone understands there is significant value to resilience provided by indefinite renewables-driven backup power, especially for the most critical loads 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But, nobody has quantified this value of unparalleled resilience.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Hence, there is a substantial economic gap for renewables-driven microgrids.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The Clean Coalition aims to establish a standardized </a:t>
            </a:r>
            <a:r>
              <a:rPr lang="en-US" sz="1800" dirty="0">
                <a:hlinkClick r:id="rId3"/>
              </a:rPr>
              <a:t>value-of-resilience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(VOR) for critical, priority, and discretionary loads that will help everyone understand that premiums are appropriate for indefinite renewables-driven backup power to critical loads and almost constant backup power to priority loads, which yields a configuration that delivers backup power to all loads a lot of the time</a:t>
            </a:r>
          </a:p>
          <a:p>
            <a:pPr marL="0" indent="0" algn="ctr">
              <a:spcBef>
                <a:spcPts val="420"/>
              </a:spcBef>
              <a:buClr>
                <a:schemeClr val="tx1"/>
              </a:buClr>
              <a:buFontTx/>
              <a:buNone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347472" indent="-34747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42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91129"/>
              </a:solidFill>
            </a:endParaRPr>
          </a:p>
          <a:p>
            <a:pPr>
              <a:spcBef>
                <a:spcPts val="42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91129"/>
              </a:solidFill>
            </a:endParaRP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368C0621-C027-4B4C-8573-9E322E5F5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663" y="3309938"/>
            <a:ext cx="3513137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719673-B40B-CC44-ACD0-BF2BABB2DFFE}"/>
              </a:ext>
            </a:extLst>
          </p:cNvPr>
          <p:cNvSpPr txBox="1"/>
          <p:nvPr/>
        </p:nvSpPr>
        <p:spPr>
          <a:xfrm>
            <a:off x="28575" y="3204147"/>
            <a:ext cx="5399088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Clean Coalition’s VOR approach (“VOR123”) standardizes resilience values for three tiers of loads: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</a:rPr>
              <a:t>Tier 1 are mission-critical &amp; life-sustaining loads and warrant 100% resilience. Tier 1 loads usually represent about 10% of the total load.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</a:rPr>
              <a:t>Tier 2 are priority loads that should be maintained as long as long as doing so does not threaten the ability to maintain Tier 1 loads. Tier 2 loads usually represent about 15% of the total load.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</a:rPr>
              <a:t>Tier 3 are discretionary loads make up the remaining loads, usually about 75% of the total load. Maintained when doing so does not threaten Tier 1 &amp; 2 resilience. 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9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BE37468-1C6D-594F-AB9D-6AD5D6900B08}"/>
              </a:ext>
            </a:extLst>
          </p:cNvPr>
          <p:cNvGraphicFramePr/>
          <p:nvPr>
            <p:extLst/>
          </p:nvPr>
        </p:nvGraphicFramePr>
        <p:xfrm>
          <a:off x="1637093" y="990860"/>
          <a:ext cx="6262972" cy="418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8AE3DE4-56F7-CF4D-8651-14E79B4CE34F}"/>
              </a:ext>
            </a:extLst>
          </p:cNvPr>
          <p:cNvSpPr txBox="1"/>
          <p:nvPr/>
        </p:nvSpPr>
        <p:spPr>
          <a:xfrm>
            <a:off x="1242361" y="1886251"/>
            <a:ext cx="369332" cy="217650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total load</a:t>
            </a:r>
          </a:p>
        </p:txBody>
      </p:sp>
      <p:sp>
        <p:nvSpPr>
          <p:cNvPr id="15364" name="TextBox 12">
            <a:extLst>
              <a:ext uri="{FF2B5EF4-FFF2-40B4-BE49-F238E27FC236}">
                <a16:creationId xmlns:a16="http://schemas.microsoft.com/office/drawing/2014/main" id="{E7630293-D15E-C24B-8F89-D4EB84555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09" y="5174555"/>
            <a:ext cx="1800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Percentage of 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E1267F-BE3A-EE4A-ABD7-840D89726B9A}"/>
              </a:ext>
            </a:extLst>
          </p:cNvPr>
          <p:cNvSpPr/>
          <p:nvPr/>
        </p:nvSpPr>
        <p:spPr>
          <a:xfrm>
            <a:off x="2085972" y="1145480"/>
            <a:ext cx="5573712" cy="2630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0DFF8D-E9CE-7C4F-8F15-5D9A9725133A}"/>
              </a:ext>
            </a:extLst>
          </p:cNvPr>
          <p:cNvSpPr/>
          <p:nvPr/>
        </p:nvSpPr>
        <p:spPr>
          <a:xfrm>
            <a:off x="2084384" y="3736280"/>
            <a:ext cx="5573713" cy="679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E00CF6-1A4B-7141-82E2-DBAF4A2968F3}"/>
              </a:ext>
            </a:extLst>
          </p:cNvPr>
          <p:cNvSpPr/>
          <p:nvPr/>
        </p:nvSpPr>
        <p:spPr>
          <a:xfrm flipV="1">
            <a:off x="2082797" y="1159767"/>
            <a:ext cx="1422400" cy="2752725"/>
          </a:xfrm>
          <a:prstGeom prst="rect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29349CC-2038-5B45-B055-A173F8E04231}"/>
              </a:ext>
            </a:extLst>
          </p:cNvPr>
          <p:cNvSpPr/>
          <p:nvPr/>
        </p:nvSpPr>
        <p:spPr>
          <a:xfrm>
            <a:off x="3498847" y="1145480"/>
            <a:ext cx="2463800" cy="2767012"/>
          </a:xfrm>
          <a:prstGeom prst="rtTriangle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9" name="TextBox 17">
            <a:extLst>
              <a:ext uri="{FF2B5EF4-FFF2-40B4-BE49-F238E27FC236}">
                <a16:creationId xmlns:a16="http://schemas.microsoft.com/office/drawing/2014/main" id="{59914BD4-E926-DD4B-B935-86426521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397" y="3367980"/>
            <a:ext cx="3509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3 = Discretionary load, ~75% of total load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6C68A283-BD51-B141-862D-3AF012B92629}"/>
              </a:ext>
            </a:extLst>
          </p:cNvPr>
          <p:cNvSpPr/>
          <p:nvPr/>
        </p:nvSpPr>
        <p:spPr>
          <a:xfrm>
            <a:off x="6453184" y="3904555"/>
            <a:ext cx="612775" cy="569912"/>
          </a:xfrm>
          <a:prstGeom prst="rtTriangle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BA8CA3-36B0-7645-A242-7DCA30B5DD41}"/>
              </a:ext>
            </a:extLst>
          </p:cNvPr>
          <p:cNvCxnSpPr>
            <a:cxnSpLocks/>
          </p:cNvCxnSpPr>
          <p:nvPr/>
        </p:nvCxnSpPr>
        <p:spPr>
          <a:xfrm>
            <a:off x="2066922" y="1145480"/>
            <a:ext cx="142398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DBEC1-DAF3-C94B-BBE6-97B8A22D0872}"/>
              </a:ext>
            </a:extLst>
          </p:cNvPr>
          <p:cNvCxnSpPr>
            <a:cxnSpLocks/>
          </p:cNvCxnSpPr>
          <p:nvPr/>
        </p:nvCxnSpPr>
        <p:spPr>
          <a:xfrm>
            <a:off x="6452867" y="3902650"/>
            <a:ext cx="600075" cy="5715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C928CB-6C81-A14E-9155-E2D3BADFF362}"/>
              </a:ext>
            </a:extLst>
          </p:cNvPr>
          <p:cNvCxnSpPr>
            <a:cxnSpLocks/>
          </p:cNvCxnSpPr>
          <p:nvPr/>
        </p:nvCxnSpPr>
        <p:spPr>
          <a:xfrm>
            <a:off x="3481384" y="1156592"/>
            <a:ext cx="2482850" cy="2795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A6E9FC3-6756-DC45-A770-A369BE921570}"/>
              </a:ext>
            </a:extLst>
          </p:cNvPr>
          <p:cNvSpPr/>
          <p:nvPr/>
        </p:nvSpPr>
        <p:spPr>
          <a:xfrm>
            <a:off x="2084384" y="4457005"/>
            <a:ext cx="5584825" cy="366712"/>
          </a:xfrm>
          <a:prstGeom prst="rect">
            <a:avLst/>
          </a:prstGeom>
          <a:solidFill>
            <a:srgbClr val="3D8C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5" name="TextBox 7">
            <a:extLst>
              <a:ext uri="{FF2B5EF4-FFF2-40B4-BE49-F238E27FC236}">
                <a16:creationId xmlns:a16="http://schemas.microsoft.com/office/drawing/2014/main" id="{6BF44E66-9EF6-364F-B7D3-694BEB51D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2" y="4496692"/>
            <a:ext cx="4824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1 = Critical, life-sustaining load, ~10% of total load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594AA-2C7F-CD45-B73C-B2955B11DD20}"/>
              </a:ext>
            </a:extLst>
          </p:cNvPr>
          <p:cNvSpPr/>
          <p:nvPr/>
        </p:nvSpPr>
        <p:spPr>
          <a:xfrm flipV="1">
            <a:off x="2082797" y="3912492"/>
            <a:ext cx="4384675" cy="544513"/>
          </a:xfrm>
          <a:prstGeom prst="rect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9" name="TextBox 16">
            <a:extLst>
              <a:ext uri="{FF2B5EF4-FFF2-40B4-BE49-F238E27FC236}">
                <a16:creationId xmlns:a16="http://schemas.microsoft.com/office/drawing/2014/main" id="{B810509C-1F19-F644-B9DE-0162866F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2" y="4045842"/>
            <a:ext cx="3078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2 = Priority load, ~15% of total load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4F9F16-8296-E740-A08C-E01B0A0E19A6}"/>
              </a:ext>
            </a:extLst>
          </p:cNvPr>
          <p:cNvCxnSpPr>
            <a:cxnSpLocks/>
          </p:cNvCxnSpPr>
          <p:nvPr/>
        </p:nvCxnSpPr>
        <p:spPr>
          <a:xfrm flipV="1">
            <a:off x="5911530" y="3904555"/>
            <a:ext cx="547846" cy="5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96FC51-3C40-0143-ADC5-792128F413DC}"/>
              </a:ext>
            </a:extLst>
          </p:cNvPr>
          <p:cNvCxnSpPr>
            <a:cxnSpLocks/>
          </p:cNvCxnSpPr>
          <p:nvPr/>
        </p:nvCxnSpPr>
        <p:spPr>
          <a:xfrm>
            <a:off x="7008809" y="4441130"/>
            <a:ext cx="6477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00C92744-AD4C-BD49-A9C0-2AF0E63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460" y="5288093"/>
            <a:ext cx="6264339" cy="1228472"/>
          </a:xfrm>
        </p:spPr>
        <p:txBody>
          <a:bodyPr>
            <a:norm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Percentage of time online for Tier 1, 2, and 3 loads for a Solar Microgrid designed for the University of California Santa Barbara (UCSB) with enough solar to achieve net zero and enough energy storage capacity to hold 2 hours of the nameplate solar (200 kWh energy storage per 100 kW solar).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C7300492-CF4C-C043-872C-BF5BA1E0EB0A}"/>
              </a:ext>
            </a:extLst>
          </p:cNvPr>
          <p:cNvSpPr txBox="1">
            <a:spLocks/>
          </p:cNvSpPr>
          <p:nvPr/>
        </p:nvSpPr>
        <p:spPr bwMode="auto">
          <a:xfrm>
            <a:off x="-1" y="0"/>
            <a:ext cx="765650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dirty="0"/>
              <a:t>Typical load tier resilience from a Solar Microgrid</a:t>
            </a:r>
          </a:p>
        </p:txBody>
      </p:sp>
    </p:spTree>
    <p:extLst>
      <p:ext uri="{BB962C8B-B14F-4D97-AF65-F5344CB8AC3E}">
        <p14:creationId xmlns:p14="http://schemas.microsoft.com/office/powerpoint/2010/main" val="167417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BE37468-1C6D-594F-AB9D-6AD5D6900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795021"/>
              </p:ext>
            </p:extLst>
          </p:nvPr>
        </p:nvGraphicFramePr>
        <p:xfrm>
          <a:off x="1637093" y="917708"/>
          <a:ext cx="6262972" cy="418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8AE3DE4-56F7-CF4D-8651-14E79B4CE34F}"/>
              </a:ext>
            </a:extLst>
          </p:cNvPr>
          <p:cNvSpPr txBox="1"/>
          <p:nvPr/>
        </p:nvSpPr>
        <p:spPr>
          <a:xfrm>
            <a:off x="1242361" y="1813099"/>
            <a:ext cx="369332" cy="217650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total load</a:t>
            </a:r>
          </a:p>
        </p:txBody>
      </p:sp>
      <p:sp>
        <p:nvSpPr>
          <p:cNvPr id="15364" name="TextBox 12">
            <a:extLst>
              <a:ext uri="{FF2B5EF4-FFF2-40B4-BE49-F238E27FC236}">
                <a16:creationId xmlns:a16="http://schemas.microsoft.com/office/drawing/2014/main" id="{E7630293-D15E-C24B-8F89-D4EB84555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09" y="5101403"/>
            <a:ext cx="1800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Percentage of 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E1267F-BE3A-EE4A-ABD7-840D89726B9A}"/>
              </a:ext>
            </a:extLst>
          </p:cNvPr>
          <p:cNvSpPr/>
          <p:nvPr/>
        </p:nvSpPr>
        <p:spPr>
          <a:xfrm>
            <a:off x="2085972" y="1072328"/>
            <a:ext cx="5573712" cy="2630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0DFF8D-E9CE-7C4F-8F15-5D9A9725133A}"/>
              </a:ext>
            </a:extLst>
          </p:cNvPr>
          <p:cNvSpPr/>
          <p:nvPr/>
        </p:nvSpPr>
        <p:spPr>
          <a:xfrm>
            <a:off x="2084384" y="3663128"/>
            <a:ext cx="5573713" cy="679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E00CF6-1A4B-7141-82E2-DBAF4A2968F3}"/>
              </a:ext>
            </a:extLst>
          </p:cNvPr>
          <p:cNvSpPr/>
          <p:nvPr/>
        </p:nvSpPr>
        <p:spPr>
          <a:xfrm flipV="1">
            <a:off x="2082797" y="1086615"/>
            <a:ext cx="1422400" cy="2752725"/>
          </a:xfrm>
          <a:prstGeom prst="rect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29349CC-2038-5B45-B055-A173F8E04231}"/>
              </a:ext>
            </a:extLst>
          </p:cNvPr>
          <p:cNvSpPr/>
          <p:nvPr/>
        </p:nvSpPr>
        <p:spPr>
          <a:xfrm>
            <a:off x="3498847" y="1072328"/>
            <a:ext cx="2463800" cy="2767012"/>
          </a:xfrm>
          <a:prstGeom prst="rtTriangle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9" name="TextBox 17">
            <a:extLst>
              <a:ext uri="{FF2B5EF4-FFF2-40B4-BE49-F238E27FC236}">
                <a16:creationId xmlns:a16="http://schemas.microsoft.com/office/drawing/2014/main" id="{59914BD4-E926-DD4B-B935-86426521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397" y="3294828"/>
            <a:ext cx="3509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3 = Discretionary load, ~75% of total load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6C68A283-BD51-B141-862D-3AF012B92629}"/>
              </a:ext>
            </a:extLst>
          </p:cNvPr>
          <p:cNvSpPr/>
          <p:nvPr/>
        </p:nvSpPr>
        <p:spPr>
          <a:xfrm>
            <a:off x="6453184" y="3831403"/>
            <a:ext cx="612775" cy="569912"/>
          </a:xfrm>
          <a:prstGeom prst="rtTriangle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BA8CA3-36B0-7645-A242-7DCA30B5DD41}"/>
              </a:ext>
            </a:extLst>
          </p:cNvPr>
          <p:cNvCxnSpPr>
            <a:cxnSpLocks/>
          </p:cNvCxnSpPr>
          <p:nvPr/>
        </p:nvCxnSpPr>
        <p:spPr>
          <a:xfrm>
            <a:off x="2066922" y="1072328"/>
            <a:ext cx="142398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DBEC1-DAF3-C94B-BBE6-97B8A22D0872}"/>
              </a:ext>
            </a:extLst>
          </p:cNvPr>
          <p:cNvCxnSpPr>
            <a:cxnSpLocks/>
          </p:cNvCxnSpPr>
          <p:nvPr/>
        </p:nvCxnSpPr>
        <p:spPr>
          <a:xfrm>
            <a:off x="6452867" y="3829498"/>
            <a:ext cx="600075" cy="5715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C928CB-6C81-A14E-9155-E2D3BADFF362}"/>
              </a:ext>
            </a:extLst>
          </p:cNvPr>
          <p:cNvCxnSpPr>
            <a:cxnSpLocks/>
          </p:cNvCxnSpPr>
          <p:nvPr/>
        </p:nvCxnSpPr>
        <p:spPr>
          <a:xfrm>
            <a:off x="3481384" y="1083440"/>
            <a:ext cx="2482850" cy="2795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A6E9FC3-6756-DC45-A770-A369BE921570}"/>
              </a:ext>
            </a:extLst>
          </p:cNvPr>
          <p:cNvSpPr/>
          <p:nvPr/>
        </p:nvSpPr>
        <p:spPr>
          <a:xfrm>
            <a:off x="2084384" y="4383853"/>
            <a:ext cx="5584825" cy="366712"/>
          </a:xfrm>
          <a:prstGeom prst="rect">
            <a:avLst/>
          </a:prstGeom>
          <a:solidFill>
            <a:srgbClr val="3D8C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5" name="TextBox 7">
            <a:extLst>
              <a:ext uri="{FF2B5EF4-FFF2-40B4-BE49-F238E27FC236}">
                <a16:creationId xmlns:a16="http://schemas.microsoft.com/office/drawing/2014/main" id="{6BF44E66-9EF6-364F-B7D3-694BEB51D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2" y="4423540"/>
            <a:ext cx="4824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1 = Critical, life-sustaining load, ~10% of total load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594AA-2C7F-CD45-B73C-B2955B11DD20}"/>
              </a:ext>
            </a:extLst>
          </p:cNvPr>
          <p:cNvSpPr/>
          <p:nvPr/>
        </p:nvSpPr>
        <p:spPr>
          <a:xfrm flipV="1">
            <a:off x="2082797" y="3839340"/>
            <a:ext cx="4384675" cy="544513"/>
          </a:xfrm>
          <a:prstGeom prst="rect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9" name="TextBox 16">
            <a:extLst>
              <a:ext uri="{FF2B5EF4-FFF2-40B4-BE49-F238E27FC236}">
                <a16:creationId xmlns:a16="http://schemas.microsoft.com/office/drawing/2014/main" id="{B810509C-1F19-F644-B9DE-0162866F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2" y="3972690"/>
            <a:ext cx="3078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2 = Priority load, ~15% of total load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4F9F16-8296-E740-A08C-E01B0A0E19A6}"/>
              </a:ext>
            </a:extLst>
          </p:cNvPr>
          <p:cNvCxnSpPr>
            <a:cxnSpLocks/>
          </p:cNvCxnSpPr>
          <p:nvPr/>
        </p:nvCxnSpPr>
        <p:spPr>
          <a:xfrm flipV="1">
            <a:off x="5911530" y="3831403"/>
            <a:ext cx="547846" cy="5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96FC51-3C40-0143-ADC5-792128F413DC}"/>
              </a:ext>
            </a:extLst>
          </p:cNvPr>
          <p:cNvCxnSpPr>
            <a:cxnSpLocks/>
          </p:cNvCxnSpPr>
          <p:nvPr/>
        </p:nvCxnSpPr>
        <p:spPr>
          <a:xfrm>
            <a:off x="7008809" y="4367978"/>
            <a:ext cx="6477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00C92744-AD4C-BD49-A9C0-2AF0E63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300" y="5288093"/>
            <a:ext cx="5922964" cy="1228472"/>
          </a:xfrm>
        </p:spPr>
        <p:txBody>
          <a:bodyPr>
            <a:norm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A typical diesel generator is configured to maintain 25% of the normal load for two days.  f diesel fuel cannot be resupplied within two days, goodbye. This is hardly a solution for increasingly necessary long-term resilience. In California, Solar Microgrids provide a vastly superior trifecta of economic, environmental, and resilience benefits. 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C7300492-CF4C-C043-872C-BF5BA1E0EB0A}"/>
              </a:ext>
            </a:extLst>
          </p:cNvPr>
          <p:cNvSpPr txBox="1">
            <a:spLocks/>
          </p:cNvSpPr>
          <p:nvPr/>
        </p:nvSpPr>
        <p:spPr bwMode="auto">
          <a:xfrm>
            <a:off x="-1" y="0"/>
            <a:ext cx="765650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dirty="0"/>
              <a:t>Diesel generators are designed for limited resilience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972533-E55B-6742-86D5-839342750CAB}"/>
              </a:ext>
            </a:extLst>
          </p:cNvPr>
          <p:cNvSpPr/>
          <p:nvPr/>
        </p:nvSpPr>
        <p:spPr>
          <a:xfrm>
            <a:off x="2085972" y="3836639"/>
            <a:ext cx="561306" cy="913926"/>
          </a:xfrm>
          <a:prstGeom prst="rect">
            <a:avLst/>
          </a:prstGeom>
          <a:noFill/>
          <a:ln w="666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6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85888" cy="762000"/>
          </a:xfrm>
        </p:spPr>
        <p:txBody>
          <a:bodyPr>
            <a:normAutofit/>
          </a:bodyPr>
          <a:lstStyle/>
          <a:p>
            <a:r>
              <a:rPr lang="en-US" dirty="0"/>
              <a:t>VOR123 methodology yields a 25% typical adder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144" y="972859"/>
            <a:ext cx="8473440" cy="564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There are different VOR multipliers for each of the three load tiers. The following valuation ranges are typical for most sites:</a:t>
            </a:r>
          </a:p>
          <a:p>
            <a:r>
              <a:rPr lang="en-US" sz="16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Tier 1</a:t>
            </a:r>
            <a:r>
              <a:rPr lang="en-US" sz="1600" dirty="0"/>
              <a:t>: 100% resilience is worth 3 times the average price paid for electricity. In other words, indefinite energy resilience for critical loads is worth 3 times the average price paid for electricity. Given that the typical facility has a Tier 1 load that is about 10% of the total load, applying the 3x VOR Tier 1 multiplier warrants a 20% adder to the electricity bill. </a:t>
            </a:r>
          </a:p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Tier 2</a:t>
            </a:r>
            <a:r>
              <a:rPr lang="en-US" sz="1600" dirty="0"/>
              <a:t>: 80% resilience is worth 1.5 times the normal price paid for electricity. In other words, energy resilience that is provisioned at least 80% of the time for priority loads is worth 1.5 times the average price paid for electricity. Given that the typical facility has a Tier 2 load that is about 15% of the total load, applying the 1.5x VOR Tier 2 multiplier warrants a 7.5% adder to the electricity bill.</a:t>
            </a:r>
          </a:p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Tier 3</a:t>
            </a:r>
            <a:r>
              <a:rPr lang="en-US" sz="1600" dirty="0"/>
              <a:t>: Although a standard-size Solar Microgrid can provide backup power to Tier 3 loads a substantial percentage of the time, Tier 3 loads are by definition discretionary, and therefore, a Tier 3 VOR multiplier is negligible and assumed to be zero. </a:t>
            </a:r>
          </a:p>
          <a:p>
            <a:pPr lvl="0"/>
            <a:endParaRPr lang="en-US" sz="1600" dirty="0"/>
          </a:p>
          <a:p>
            <a:r>
              <a:rPr lang="en-US" sz="1600" dirty="0"/>
              <a:t>Taken together, the Tier 1 and Tier 2 premiums for a standard load tiering situation yields an effective VOR of between 25% and 30%. Hence, the</a:t>
            </a:r>
            <a:r>
              <a:rPr lang="en-US" sz="1600" b="1" dirty="0"/>
              <a:t> Clean Coalition uses 25% as the typical VOR123 adder that a site should be willing to pay</a:t>
            </a:r>
            <a:r>
              <a:rPr lang="en-US" sz="1600" dirty="0"/>
              <a:t>, including for indefinite renewables-driven backup power to critical loads — along with renewables-driven backup for the rest of the loads for significant percentages of time. </a:t>
            </a:r>
          </a:p>
          <a:p>
            <a:endParaRPr lang="en-US" dirty="0">
              <a:solidFill>
                <a:srgbClr val="091129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7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Management is fundamental to VOR123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9A702-9DC7-4E95-8A99-862F09E508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367" y="845298"/>
            <a:ext cx="3299818" cy="55511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7732" y="1513235"/>
            <a:ext cx="49896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Although there are multiple potential Load Management configurations, the minimal functionality anticipated to be cost-effectively implemented is referred to as </a:t>
            </a:r>
            <a:r>
              <a:rPr lang="en-US" b="1" dirty="0">
                <a:latin typeface="+mn-lt"/>
              </a:rPr>
              <a:t>the Critical Load Panel (CLP) approach</a:t>
            </a:r>
            <a:r>
              <a:rPr lang="en-US" dirty="0">
                <a:latin typeface="+mn-lt"/>
              </a:rPr>
              <a:t>. 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The CLP name reflects the requirement for a smart critical load panel that maintains Tier 1 loads indefinitely and toggles Tier 2 loads. In the CLP approach, Tier 3 loads will be toggled as a group by toggling power to the Main Service Board (MSB). Figure 9 illustrates the CLP approach for SMHS, with Tier 1 and Tier 2 loads being served by new dedicated wire runs that connect to a new smart critical load panel. </a:t>
            </a:r>
          </a:p>
        </p:txBody>
      </p:sp>
    </p:spTree>
    <p:extLst>
      <p:ext uri="{BB962C8B-B14F-4D97-AF65-F5344CB8AC3E}">
        <p14:creationId xmlns:p14="http://schemas.microsoft.com/office/powerpoint/2010/main" val="317384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B325-7B07-4A98-9FA1-749E511D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87920" cy="762000"/>
          </a:xfrm>
        </p:spPr>
        <p:txBody>
          <a:bodyPr>
            <a:normAutofit/>
          </a:bodyPr>
          <a:lstStyle/>
          <a:p>
            <a:r>
              <a:rPr lang="en-US" dirty="0"/>
              <a:t>Batteries optimized for economics &amp; resilience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DD35D9-BCFC-4120-8DB9-7869725D6F78}"/>
              </a:ext>
            </a:extLst>
          </p:cNvPr>
          <p:cNvGrpSpPr/>
          <p:nvPr/>
        </p:nvGrpSpPr>
        <p:grpSpPr>
          <a:xfrm>
            <a:off x="4096386" y="1697446"/>
            <a:ext cx="1231180" cy="3494295"/>
            <a:chOff x="1550382" y="2606374"/>
            <a:chExt cx="1606489" cy="38395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E56929-0E3A-49B3-8178-1759367C6FE3}"/>
                </a:ext>
              </a:extLst>
            </p:cNvPr>
            <p:cNvGrpSpPr/>
            <p:nvPr/>
          </p:nvGrpSpPr>
          <p:grpSpPr>
            <a:xfrm>
              <a:off x="1550382" y="2606374"/>
              <a:ext cx="1606489" cy="3839550"/>
              <a:chOff x="2049152" y="2166671"/>
              <a:chExt cx="2039815" cy="3839550"/>
            </a:xfrm>
          </p:grpSpPr>
          <p:sp>
            <p:nvSpPr>
              <p:cNvPr id="25" name="Cylinder 24">
                <a:extLst>
                  <a:ext uri="{FF2B5EF4-FFF2-40B4-BE49-F238E27FC236}">
                    <a16:creationId xmlns:a16="http://schemas.microsoft.com/office/drawing/2014/main" id="{00EEA5D3-EA51-42B9-8575-748A10C034EA}"/>
                  </a:ext>
                </a:extLst>
              </p:cNvPr>
              <p:cNvSpPr/>
              <p:nvPr/>
            </p:nvSpPr>
            <p:spPr>
              <a:xfrm>
                <a:off x="2049152" y="4940707"/>
                <a:ext cx="2039815" cy="1065514"/>
              </a:xfrm>
              <a:prstGeom prst="can">
                <a:avLst>
                  <a:gd name="adj" fmla="val 32525"/>
                </a:avLst>
              </a:prstGeom>
              <a:solidFill>
                <a:srgbClr val="44546A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Cylinder 25">
                <a:extLst>
                  <a:ext uri="{FF2B5EF4-FFF2-40B4-BE49-F238E27FC236}">
                    <a16:creationId xmlns:a16="http://schemas.microsoft.com/office/drawing/2014/main" id="{260AD57C-D917-4D52-A9EA-AF0B79560687}"/>
                  </a:ext>
                </a:extLst>
              </p:cNvPr>
              <p:cNvSpPr/>
              <p:nvPr/>
            </p:nvSpPr>
            <p:spPr>
              <a:xfrm>
                <a:off x="2049152" y="2926308"/>
                <a:ext cx="2039815" cy="2232876"/>
              </a:xfrm>
              <a:prstGeom prst="can">
                <a:avLst>
                  <a:gd name="adj" fmla="val 22761"/>
                </a:avLst>
              </a:prstGeom>
              <a:solidFill>
                <a:srgbClr val="00B0F0">
                  <a:alpha val="50196"/>
                </a:srgbClr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Cylinder 26">
                <a:extLst>
                  <a:ext uri="{FF2B5EF4-FFF2-40B4-BE49-F238E27FC236}">
                    <a16:creationId xmlns:a16="http://schemas.microsoft.com/office/drawing/2014/main" id="{A600E2E7-932B-4CEE-AA43-D5B1A9E8E740}"/>
                  </a:ext>
                </a:extLst>
              </p:cNvPr>
              <p:cNvSpPr/>
              <p:nvPr/>
            </p:nvSpPr>
            <p:spPr>
              <a:xfrm>
                <a:off x="2049152" y="2166671"/>
                <a:ext cx="2039815" cy="975769"/>
              </a:xfrm>
              <a:prstGeom prst="can">
                <a:avLst>
                  <a:gd name="adj" fmla="val 34371"/>
                </a:avLst>
              </a:prstGeom>
              <a:solidFill>
                <a:srgbClr val="44546A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Cylinder 23">
              <a:extLst>
                <a:ext uri="{FF2B5EF4-FFF2-40B4-BE49-F238E27FC236}">
                  <a16:creationId xmlns:a16="http://schemas.microsoft.com/office/drawing/2014/main" id="{9FD4E53E-31CD-4321-AE17-4FA1597289DC}"/>
                </a:ext>
              </a:extLst>
            </p:cNvPr>
            <p:cNvSpPr/>
            <p:nvPr/>
          </p:nvSpPr>
          <p:spPr>
            <a:xfrm>
              <a:off x="2197108" y="2660967"/>
              <a:ext cx="302354" cy="179276"/>
            </a:xfrm>
            <a:prstGeom prst="can">
              <a:avLst>
                <a:gd name="adj" fmla="val 34371"/>
              </a:avLst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B14824C-CEB7-46DE-97A3-AB94EA9CEA58}"/>
              </a:ext>
            </a:extLst>
          </p:cNvPr>
          <p:cNvSpPr txBox="1"/>
          <p:nvPr/>
        </p:nvSpPr>
        <p:spPr>
          <a:xfrm>
            <a:off x="5892337" y="2935463"/>
            <a:ext cx="22705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Contracted BESS energy capacity (kWh) that must be available for daily cycling over the contract duration for achieving specified economic &amp; resilience performance.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6B9646-1565-46CE-B15F-AE595A37796D}"/>
              </a:ext>
            </a:extLst>
          </p:cNvPr>
          <p:cNvSpPr/>
          <p:nvPr/>
        </p:nvSpPr>
        <p:spPr>
          <a:xfrm>
            <a:off x="4208152" y="2136605"/>
            <a:ext cx="11194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100" b="1" kern="0" dirty="0">
                <a:solidFill>
                  <a:prstClr val="white"/>
                </a:solidFill>
              </a:rPr>
              <a:t>Owner reserve</a:t>
            </a:r>
            <a:endParaRPr lang="en-US" sz="11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911F512-E111-4C5F-B081-17903A376058}"/>
              </a:ext>
            </a:extLst>
          </p:cNvPr>
          <p:cNvSpPr/>
          <p:nvPr/>
        </p:nvSpPr>
        <p:spPr>
          <a:xfrm>
            <a:off x="5461383" y="2563208"/>
            <a:ext cx="297137" cy="1731584"/>
          </a:xfrm>
          <a:prstGeom prst="rightBrac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1C543751-290A-434C-9CFA-CF5B8A9D7206}"/>
              </a:ext>
            </a:extLst>
          </p:cNvPr>
          <p:cNvSpPr/>
          <p:nvPr/>
        </p:nvSpPr>
        <p:spPr>
          <a:xfrm>
            <a:off x="4096386" y="3885388"/>
            <a:ext cx="1231177" cy="527707"/>
          </a:xfrm>
          <a:prstGeom prst="can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6DBAB56-F7E5-48BD-AB61-FB7C71E36166}"/>
              </a:ext>
            </a:extLst>
          </p:cNvPr>
          <p:cNvSpPr/>
          <p:nvPr/>
        </p:nvSpPr>
        <p:spPr>
          <a:xfrm>
            <a:off x="4492341" y="4159486"/>
            <a:ext cx="5730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100" b="1" kern="0" dirty="0">
                <a:solidFill>
                  <a:prstClr val="white"/>
                </a:solidFill>
              </a:rPr>
              <a:t>SOCr</a:t>
            </a:r>
            <a:endParaRPr lang="en-US" sz="11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883CED9-4778-4EC7-BA0E-0D3E7813CF1A}"/>
              </a:ext>
            </a:extLst>
          </p:cNvPr>
          <p:cNvSpPr/>
          <p:nvPr/>
        </p:nvSpPr>
        <p:spPr>
          <a:xfrm>
            <a:off x="4208149" y="4725639"/>
            <a:ext cx="11194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100" b="1" kern="0" dirty="0">
                <a:solidFill>
                  <a:prstClr val="white"/>
                </a:solidFill>
              </a:rPr>
              <a:t>Owner reserve</a:t>
            </a:r>
            <a:endParaRPr lang="en-US" sz="11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405F9F-8B69-8C45-AEEB-7426CC40D0D6}"/>
              </a:ext>
            </a:extLst>
          </p:cNvPr>
          <p:cNvSpPr txBox="1"/>
          <p:nvPr/>
        </p:nvSpPr>
        <p:spPr>
          <a:xfrm>
            <a:off x="1712209" y="1453330"/>
            <a:ext cx="238417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Top owner reserve is often in place to absorb battery energy storage system (BESS) degradation over time, while still delivering the contracted daily cycling energy capacity.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223AF6-9DDF-9846-9284-EC86EE695EF4}"/>
              </a:ext>
            </a:extLst>
          </p:cNvPr>
          <p:cNvSpPr txBox="1"/>
          <p:nvPr/>
        </p:nvSpPr>
        <p:spPr>
          <a:xfrm>
            <a:off x="1916866" y="4788418"/>
            <a:ext cx="2291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Bottom owner reserve is often required to meet BESS warranty requirements that are imposed by BESS vendors.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C2DC18-0330-3048-A783-064D55761DA6}"/>
              </a:ext>
            </a:extLst>
          </p:cNvPr>
          <p:cNvSpPr txBox="1"/>
          <p:nvPr/>
        </p:nvSpPr>
        <p:spPr>
          <a:xfrm>
            <a:off x="1097871" y="3023384"/>
            <a:ext cx="2809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SOCr</a:t>
            </a:r>
            <a:r>
              <a:rPr lang="en-US" sz="1100" dirty="0"/>
              <a:t> = the minimum state-of-charge (SOC) that is reserved for provisioning resilience.  The </a:t>
            </a:r>
            <a:r>
              <a:rPr lang="en-US" sz="1100" dirty="0" err="1"/>
              <a:t>SOCr</a:t>
            </a:r>
            <a:r>
              <a:rPr lang="en-US" sz="1100" dirty="0"/>
              <a:t> can be dynamic and/or resized to between 0% and 100% of the contracted BESS energy capacity. A lower </a:t>
            </a:r>
            <a:r>
              <a:rPr lang="en-US" sz="1100" dirty="0" err="1"/>
              <a:t>SOCr</a:t>
            </a:r>
            <a:r>
              <a:rPr lang="en-US" sz="1100" dirty="0"/>
              <a:t> facilitates BESS operations that optimize daily economic performance, while a higher </a:t>
            </a:r>
            <a:r>
              <a:rPr lang="en-US" sz="1100" dirty="0" err="1"/>
              <a:t>SOCr</a:t>
            </a:r>
            <a:r>
              <a:rPr lang="en-US" sz="1100" dirty="0"/>
              <a:t> facilitates the provisioning of greater resilience.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4BE78D-E4F8-C740-A3DF-A49CA8E425A9}"/>
              </a:ext>
            </a:extLst>
          </p:cNvPr>
          <p:cNvCxnSpPr>
            <a:cxnSpLocks/>
          </p:cNvCxnSpPr>
          <p:nvPr/>
        </p:nvCxnSpPr>
        <p:spPr>
          <a:xfrm>
            <a:off x="3587768" y="3932032"/>
            <a:ext cx="453795" cy="208823"/>
          </a:xfrm>
          <a:prstGeom prst="line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117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30758</TotalTime>
  <Words>1982</Words>
  <Application>Microsoft Office PowerPoint</Application>
  <PresentationFormat>On-screen Show (4:3)</PresentationFormat>
  <Paragraphs>184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PGothic</vt:lpstr>
      <vt:lpstr>Arial</vt:lpstr>
      <vt:lpstr>Arial Regular</vt:lpstr>
      <vt:lpstr>Calibri</vt:lpstr>
      <vt:lpstr>Courier New</vt:lpstr>
      <vt:lpstr>Helvetica</vt:lpstr>
      <vt:lpstr>Informatic</vt:lpstr>
      <vt:lpstr>Office Theme</vt:lpstr>
      <vt:lpstr>PowerPoint Presentation</vt:lpstr>
      <vt:lpstr>Clean Coalition (nonprofit)</vt:lpstr>
      <vt:lpstr>Solar Microgrid key concepts</vt:lpstr>
      <vt:lpstr>Value-of-resilience (VOR) depends on tier of load</vt:lpstr>
      <vt:lpstr>Percentage of time online for Tier 1, 2, and 3 loads for a Solar Microgrid designed for the University of California Santa Barbara (UCSB) with enough solar to achieve net zero and enough energy storage capacity to hold 2 hours of the nameplate solar (200 kWh energy storage per 100 kW solar).</vt:lpstr>
      <vt:lpstr>A typical diesel generator is configured to maintain 25% of the normal load for two days.  f diesel fuel cannot be resupplied within two days, goodbye. This is hardly a solution for increasingly necessary long-term resilience. In California, Solar Microgrids provide a vastly superior trifecta of economic, environmental, and resilience benefits. </vt:lpstr>
      <vt:lpstr>VOR123 methodology yields a 25% typical adder</vt:lpstr>
      <vt:lpstr>Load Management is fundamental to VOR123</vt:lpstr>
      <vt:lpstr>Batteries optimized for economics &amp; resilience</vt:lpstr>
      <vt:lpstr>SBUSD Solar Microgrids case study</vt:lpstr>
      <vt:lpstr>SMHS is vulnerable to long transmission outages</vt:lpstr>
      <vt:lpstr>Santa Barbara Unified School District (SBUSD)</vt:lpstr>
      <vt:lpstr>Six SBUSD Solar Microgrid sites</vt:lpstr>
      <vt:lpstr>SBUSD unanimously approves Solar Microgrids</vt:lpstr>
      <vt:lpstr>Guaranteed SBUSD bill savings and free VOR</vt:lpstr>
      <vt:lpstr>City of Camarillo feasibility study</vt:lpstr>
      <vt:lpstr>Camarillo feasibility study sites &amp; constraints</vt:lpstr>
      <vt:lpstr>Fire &amp; earthquake risk to Camarillo  critical community facilities (CCFs)</vt:lpstr>
      <vt:lpstr>Flood risk to Camarillo CCFs</vt:lpstr>
      <vt:lpstr>Description of scenarios, resources, and load served</vt:lpstr>
      <vt:lpstr>City Hall Load 150% indefinite Resource: Solar+Storage</vt:lpstr>
      <vt:lpstr> City Hall Load 150% for 5 days or 19.6% indefinite.  Resource: Solar+Storage+Diesel </vt:lpstr>
      <vt:lpstr>City Hall bill savings and VOR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Josh Valentine</dc:creator>
  <cp:keywords/>
  <dc:description/>
  <cp:lastModifiedBy>young.e.gregory@gmail.com</cp:lastModifiedBy>
  <cp:revision>618</cp:revision>
  <cp:lastPrinted>2020-07-08T15:44:11Z</cp:lastPrinted>
  <dcterms:created xsi:type="dcterms:W3CDTF">2017-01-28T15:52:04Z</dcterms:created>
  <dcterms:modified xsi:type="dcterms:W3CDTF">2020-09-29T19:16:53Z</dcterms:modified>
  <cp:category/>
</cp:coreProperties>
</file>