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342" r:id="rId2"/>
    <p:sldId id="439" r:id="rId3"/>
    <p:sldId id="1082" r:id="rId4"/>
    <p:sldId id="1169" r:id="rId5"/>
    <p:sldId id="1234" r:id="rId6"/>
    <p:sldId id="1097" r:id="rId7"/>
    <p:sldId id="1366" r:id="rId8"/>
    <p:sldId id="1367" r:id="rId9"/>
    <p:sldId id="1192" r:id="rId10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reg Young" initials="GY" lastIdx="2" clrIdx="0">
    <p:extLst>
      <p:ext uri="{19B8F6BF-5375-455C-9EA6-DF929625EA0E}">
        <p15:presenceInfo xmlns:p15="http://schemas.microsoft.com/office/powerpoint/2012/main" userId="325d5dd7a5f7827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21FF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20" autoAdjust="0"/>
    <p:restoredTop sz="88406" autoAdjust="0"/>
  </p:normalViewPr>
  <p:slideViewPr>
    <p:cSldViewPr snapToGrid="0" snapToObjects="1">
      <p:cViewPr varScale="1">
        <p:scale>
          <a:sx n="105" d="100"/>
          <a:sy n="105" d="100"/>
        </p:scale>
        <p:origin x="1584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Service Restoration Timeframes (M7.9 Earthquake)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Sheet1!$A$17</c:f>
              <c:strCache>
                <c:ptCount val="1"/>
                <c:pt idx="0">
                  <c:v>Gas</c:v>
                </c:pt>
              </c:strCache>
            </c:strRef>
          </c:tx>
          <c:spPr>
            <a:ln w="31750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rgbClr val="C00000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Sheet1!$B$19:$K$19</c:f>
              <c:strCache>
                <c:ptCount val="10"/>
                <c:pt idx="0">
                  <c:v>1 day</c:v>
                </c:pt>
                <c:pt idx="1">
                  <c:v>2 days</c:v>
                </c:pt>
                <c:pt idx="2">
                  <c:v>3 days</c:v>
                </c:pt>
                <c:pt idx="3">
                  <c:v>1 week</c:v>
                </c:pt>
                <c:pt idx="4">
                  <c:v>2 weeks</c:v>
                </c:pt>
                <c:pt idx="5">
                  <c:v>3 weeks</c:v>
                </c:pt>
                <c:pt idx="6">
                  <c:v>1 month</c:v>
                </c:pt>
                <c:pt idx="7">
                  <c:v>2 months</c:v>
                </c:pt>
                <c:pt idx="8">
                  <c:v>3 months</c:v>
                </c:pt>
                <c:pt idx="9">
                  <c:v>6 months</c:v>
                </c:pt>
              </c:strCache>
            </c:strRef>
          </c:cat>
          <c:val>
            <c:numRef>
              <c:f>Sheet1!$B$17:$K$17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2.5</c:v>
                </c:pt>
                <c:pt idx="5">
                  <c:v>5</c:v>
                </c:pt>
                <c:pt idx="6">
                  <c:v>10</c:v>
                </c:pt>
                <c:pt idx="7">
                  <c:v>30</c:v>
                </c:pt>
                <c:pt idx="8">
                  <c:v>65</c:v>
                </c:pt>
                <c:pt idx="9">
                  <c:v>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2E7-B64D-9700-C1D6C29350B1}"/>
            </c:ext>
          </c:extLst>
        </c:ser>
        <c:ser>
          <c:idx val="1"/>
          <c:order val="1"/>
          <c:tx>
            <c:strRef>
              <c:f>Sheet1!$A$18</c:f>
              <c:strCache>
                <c:ptCount val="1"/>
                <c:pt idx="0">
                  <c:v>Electricity</c:v>
                </c:pt>
              </c:strCache>
            </c:strRef>
          </c:tx>
          <c:spPr>
            <a:ln w="31750" cap="rnd">
              <a:solidFill>
                <a:srgbClr val="92D050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rgbClr val="92D050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Sheet1!$B$19:$K$19</c:f>
              <c:strCache>
                <c:ptCount val="10"/>
                <c:pt idx="0">
                  <c:v>1 day</c:v>
                </c:pt>
                <c:pt idx="1">
                  <c:v>2 days</c:v>
                </c:pt>
                <c:pt idx="2">
                  <c:v>3 days</c:v>
                </c:pt>
                <c:pt idx="3">
                  <c:v>1 week</c:v>
                </c:pt>
                <c:pt idx="4">
                  <c:v>2 weeks</c:v>
                </c:pt>
                <c:pt idx="5">
                  <c:v>3 weeks</c:v>
                </c:pt>
                <c:pt idx="6">
                  <c:v>1 month</c:v>
                </c:pt>
                <c:pt idx="7">
                  <c:v>2 months</c:v>
                </c:pt>
                <c:pt idx="8">
                  <c:v>3 months</c:v>
                </c:pt>
                <c:pt idx="9">
                  <c:v>6 months</c:v>
                </c:pt>
              </c:strCache>
            </c:strRef>
          </c:cat>
          <c:val>
            <c:numRef>
              <c:f>Sheet1!$B$18:$K$18</c:f>
              <c:numCache>
                <c:formatCode>General</c:formatCode>
                <c:ptCount val="10"/>
                <c:pt idx="0">
                  <c:v>5</c:v>
                </c:pt>
                <c:pt idx="1">
                  <c:v>25</c:v>
                </c:pt>
                <c:pt idx="2">
                  <c:v>60</c:v>
                </c:pt>
                <c:pt idx="3">
                  <c:v>95</c:v>
                </c:pt>
                <c:pt idx="4">
                  <c:v>97</c:v>
                </c:pt>
                <c:pt idx="5">
                  <c:v>98.5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2E7-B64D-9700-C1D6C29350B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15385304"/>
        <c:axId val="115384912"/>
      </c:lineChart>
      <c:catAx>
        <c:axId val="115385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384912"/>
        <c:crosses val="autoZero"/>
        <c:auto val="1"/>
        <c:lblAlgn val="ctr"/>
        <c:lblOffset val="100"/>
        <c:noMultiLvlLbl val="0"/>
      </c:catAx>
      <c:valAx>
        <c:axId val="115384912"/>
        <c:scaling>
          <c:orientation val="minMax"/>
          <c:max val="100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153853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ck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>
              <a:noFill/>
            </a:ln>
            <a:effectLst>
              <a:innerShdw dist="12700" dir="16200000">
                <a:schemeClr val="lt1"/>
              </a:innerShdw>
            </a:effectLst>
          </c:spPr>
          <c:cat>
            <c:numRef>
              <c:f>Sheet1!$A$2:$A$12</c:f>
              <c:numCache>
                <c:formatCode>General</c:formatCode>
                <c:ptCount val="11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80</c:v>
                </c:pt>
                <c:pt idx="9">
                  <c:v>90</c:v>
                </c:pt>
                <c:pt idx="10">
                  <c:v>100</c:v>
                </c:pt>
              </c:numCache>
            </c:numRef>
          </c:cat>
          <c:val>
            <c:numRef>
              <c:f>Sheet1!$C$2:$C$12</c:f>
              <c:numCache>
                <c:formatCode>General</c:formatCode>
                <c:ptCount val="11"/>
              </c:numCache>
            </c:numRef>
          </c:val>
          <c:extLst>
            <c:ext xmlns:c16="http://schemas.microsoft.com/office/drawing/2014/chart" uri="{C3380CC4-5D6E-409C-BE32-E72D297353CC}">
              <c16:uniqueId val="{00000000-451A-1644-8F09-53C29D58B2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41167823"/>
        <c:axId val="1741169823"/>
      </c:areaChart>
      <c:catAx>
        <c:axId val="17411678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41169823"/>
        <c:crossesAt val="0"/>
        <c:auto val="1"/>
        <c:lblAlgn val="ctr"/>
        <c:lblOffset val="100"/>
        <c:noMultiLvlLbl val="0"/>
      </c:catAx>
      <c:valAx>
        <c:axId val="1741169823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41167823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D9D9D9"/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ck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>
              <a:noFill/>
            </a:ln>
            <a:effectLst>
              <a:innerShdw dist="12700" dir="16200000">
                <a:schemeClr val="lt1"/>
              </a:innerShdw>
            </a:effectLst>
          </c:spPr>
          <c:cat>
            <c:numRef>
              <c:f>Sheet1!$A$2:$A$12</c:f>
              <c:numCache>
                <c:formatCode>General</c:formatCode>
                <c:ptCount val="11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80</c:v>
                </c:pt>
                <c:pt idx="9">
                  <c:v>90</c:v>
                </c:pt>
                <c:pt idx="10">
                  <c:v>100</c:v>
                </c:pt>
              </c:numCache>
            </c:numRef>
          </c:cat>
          <c:val>
            <c:numRef>
              <c:f>Sheet1!$C$2:$C$12</c:f>
              <c:numCache>
                <c:formatCode>General</c:formatCode>
                <c:ptCount val="11"/>
              </c:numCache>
            </c:numRef>
          </c:val>
          <c:extLst>
            <c:ext xmlns:c16="http://schemas.microsoft.com/office/drawing/2014/chart" uri="{C3380CC4-5D6E-409C-BE32-E72D297353CC}">
              <c16:uniqueId val="{00000000-451A-1644-8F09-53C29D58B2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41167823"/>
        <c:axId val="1741169823"/>
      </c:areaChart>
      <c:catAx>
        <c:axId val="17411678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41169823"/>
        <c:crossesAt val="0"/>
        <c:auto val="1"/>
        <c:lblAlgn val="ctr"/>
        <c:lblOffset val="100"/>
        <c:noMultiLvlLbl val="0"/>
      </c:catAx>
      <c:valAx>
        <c:axId val="1741169823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41167823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D9D9D9"/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>
      <cs:styleClr val="auto"/>
    </cs:fillRef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79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effectLst>
        <a:innerShdw dist="12700" dir="16200000">
          <a:schemeClr val="lt1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effectLst>
        <a:innerShdw dist="12700" dir="16200000">
          <a:schemeClr val="lt1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79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effectLst>
        <a:innerShdw dist="12700" dir="16200000">
          <a:schemeClr val="lt1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effectLst>
        <a:innerShdw dist="12700" dir="16200000">
          <a:schemeClr val="lt1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0.02555</cdr:x>
      <cdr:y>0.23535</cdr:y>
    </cdr:from>
    <cdr:to>
      <cdr:x>0.26235</cdr:x>
      <cdr:y>0.38768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B76E56D9-A64B-5644-AAA7-B161A5C5DA45}"/>
            </a:ext>
          </a:extLst>
        </cdr:cNvPr>
        <cdr:cNvSpPr txBox="1"/>
      </cdr:nvSpPr>
      <cdr:spPr>
        <a:xfrm xmlns:a="http://schemas.openxmlformats.org/drawingml/2006/main">
          <a:off x="113379" y="1218438"/>
          <a:ext cx="1050807" cy="7886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>
              <a:latin typeface="Arial" panose="020B0604020202020204" pitchFamily="34" charset="0"/>
              <a:cs typeface="Arial" panose="020B0604020202020204" pitchFamily="34" charset="0"/>
            </a:rPr>
            <a:t>60% electric customers restored in 3 days. </a:t>
          </a:r>
        </a:p>
      </cdr:txBody>
    </cdr:sp>
  </cdr:relSizeAnchor>
  <cdr:relSizeAnchor xmlns:cdr="http://schemas.openxmlformats.org/drawingml/2006/chartDrawing">
    <cdr:from>
      <cdr:x>0.2205</cdr:x>
      <cdr:y>0.38646</cdr:y>
    </cdr:from>
    <cdr:to>
      <cdr:x>0.30882</cdr:x>
      <cdr:y>0.46215</cdr:y>
    </cdr:to>
    <cdr:sp macro="" textlink="">
      <cdr:nvSpPr>
        <cdr:cNvPr id="3" name="Connector 2">
          <a:extLst xmlns:a="http://schemas.openxmlformats.org/drawingml/2006/main">
            <a:ext uri="{FF2B5EF4-FFF2-40B4-BE49-F238E27FC236}">
              <a16:creationId xmlns:a16="http://schemas.microsoft.com/office/drawing/2014/main" id="{447EBC9D-EA70-3040-9FA6-6A34424FBCB9}"/>
            </a:ext>
          </a:extLst>
        </cdr:cNvPr>
        <cdr:cNvSpPr/>
      </cdr:nvSpPr>
      <cdr:spPr>
        <a:xfrm xmlns:a="http://schemas.openxmlformats.org/drawingml/2006/main">
          <a:off x="978491" y="2000739"/>
          <a:ext cx="391886" cy="391886"/>
        </a:xfrm>
        <a:prstGeom xmlns:a="http://schemas.openxmlformats.org/drawingml/2006/main" prst="flowChartConnector">
          <a:avLst/>
        </a:prstGeom>
        <a:noFill xmlns:a="http://schemas.openxmlformats.org/drawingml/2006/main"/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0.14382</cdr:x>
      <cdr:y>0.35371</cdr:y>
    </cdr:from>
    <cdr:to>
      <cdr:x>0.231</cdr:x>
      <cdr:y>0.39221</cdr:y>
    </cdr:to>
    <cdr:cxnSp macro="">
      <cdr:nvCxnSpPr>
        <cdr:cNvPr id="5" name="Straight Arrow Connector 4">
          <a:extLst xmlns:a="http://schemas.openxmlformats.org/drawingml/2006/main">
            <a:ext uri="{FF2B5EF4-FFF2-40B4-BE49-F238E27FC236}">
              <a16:creationId xmlns:a16="http://schemas.microsoft.com/office/drawing/2014/main" id="{99B8DB32-A340-D04A-88CB-ECB6BBEA3D86}"/>
            </a:ext>
          </a:extLst>
        </cdr:cNvPr>
        <cdr:cNvCxnSpPr/>
      </cdr:nvCxnSpPr>
      <cdr:spPr>
        <a:xfrm xmlns:a="http://schemas.openxmlformats.org/drawingml/2006/main">
          <a:off x="638217" y="1831214"/>
          <a:ext cx="386861" cy="199292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0.59049</cdr:x>
      <cdr:y>0.42617</cdr:y>
    </cdr:from>
    <cdr:to>
      <cdr:x>0.79106</cdr:x>
      <cdr:y>0.46152</cdr:y>
    </cdr:to>
    <cdr:cxnSp macro="">
      <cdr:nvCxnSpPr>
        <cdr:cNvPr id="7" name="Straight Arrow Connector 6">
          <a:extLst xmlns:a="http://schemas.openxmlformats.org/drawingml/2006/main">
            <a:ext uri="{FF2B5EF4-FFF2-40B4-BE49-F238E27FC236}">
              <a16:creationId xmlns:a16="http://schemas.microsoft.com/office/drawing/2014/main" id="{7A1009E1-6F45-5C41-AB0B-8A002A2CABAC}"/>
            </a:ext>
          </a:extLst>
        </cdr:cNvPr>
        <cdr:cNvCxnSpPr>
          <a:stCxn xmlns:a="http://schemas.openxmlformats.org/drawingml/2006/main" id="9" idx="0"/>
        </cdr:cNvCxnSpPr>
      </cdr:nvCxnSpPr>
      <cdr:spPr>
        <a:xfrm xmlns:a="http://schemas.openxmlformats.org/drawingml/2006/main" flipV="1">
          <a:off x="2620319" y="2206352"/>
          <a:ext cx="890052" cy="182985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0.48041</cdr:x>
      <cdr:y>0.47257</cdr:y>
    </cdr:from>
    <cdr:to>
      <cdr:x>0.66269</cdr:x>
      <cdr:y>0.53583</cdr:y>
    </cdr:to>
    <cdr:sp macro="" textlink="">
      <cdr:nvSpPr>
        <cdr:cNvPr id="8" name="TextBox 7">
          <a:extLst xmlns:a="http://schemas.openxmlformats.org/drawingml/2006/main">
            <a:ext uri="{FF2B5EF4-FFF2-40B4-BE49-F238E27FC236}">
              <a16:creationId xmlns:a16="http://schemas.microsoft.com/office/drawing/2014/main" id="{B0B0C65D-431F-8E47-A164-9D598722D6CD}"/>
            </a:ext>
          </a:extLst>
        </cdr:cNvPr>
        <cdr:cNvSpPr txBox="1"/>
      </cdr:nvSpPr>
      <cdr:spPr>
        <a:xfrm xmlns:a="http://schemas.openxmlformats.org/drawingml/2006/main">
          <a:off x="3484605" y="2215477"/>
          <a:ext cx="1322173" cy="2965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0.41633</cdr:x>
      <cdr:y>0.46152</cdr:y>
    </cdr:from>
    <cdr:to>
      <cdr:x>0.76465</cdr:x>
      <cdr:y>0.6345</cdr:y>
    </cdr:to>
    <cdr:sp macro="" textlink="">
      <cdr:nvSpPr>
        <cdr:cNvPr id="9" name="TextBox 8">
          <a:extLst xmlns:a="http://schemas.openxmlformats.org/drawingml/2006/main">
            <a:ext uri="{FF2B5EF4-FFF2-40B4-BE49-F238E27FC236}">
              <a16:creationId xmlns:a16="http://schemas.microsoft.com/office/drawing/2014/main" id="{AB2BFF13-CFDB-7E48-BA55-A8DCE0358ED2}"/>
            </a:ext>
          </a:extLst>
        </cdr:cNvPr>
        <cdr:cNvSpPr txBox="1"/>
      </cdr:nvSpPr>
      <cdr:spPr>
        <a:xfrm xmlns:a="http://schemas.openxmlformats.org/drawingml/2006/main">
          <a:off x="1847497" y="2389337"/>
          <a:ext cx="1545643" cy="8955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>
              <a:latin typeface="Arial" panose="020B0604020202020204" pitchFamily="34" charset="0"/>
              <a:cs typeface="Arial" panose="020B0604020202020204" pitchFamily="34" charset="0"/>
            </a:rPr>
            <a:t>60% gas restoration takes 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30</a:t>
          </a:r>
          <a:r>
            <a:rPr lang="en-US" sz="1100" dirty="0">
              <a:latin typeface="Arial" panose="020B0604020202020204" pitchFamily="34" charset="0"/>
              <a:cs typeface="Arial" panose="020B0604020202020204" pitchFamily="34" charset="0"/>
            </a:rPr>
            <a:t> times longer than electricity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0.37512</cdr:x>
      <cdr:y>0.36738</cdr:y>
    </cdr:from>
    <cdr:to>
      <cdr:x>0.93212</cdr:x>
      <cdr:y>0.43359</cdr:y>
    </cdr:to>
    <cdr:sp macro="" textlink="">
      <cdr:nvSpPr>
        <cdr:cNvPr id="10" name="TextBox 7">
          <a:extLst xmlns:a="http://schemas.openxmlformats.org/drawingml/2006/main">
            <a:ext uri="{FF2B5EF4-FFF2-40B4-BE49-F238E27FC236}">
              <a16:creationId xmlns:a16="http://schemas.microsoft.com/office/drawing/2014/main" id="{94518FD3-300F-1B4E-BEF9-E4C170C13428}"/>
            </a:ext>
          </a:extLst>
        </cdr:cNvPr>
        <cdr:cNvSpPr txBox="1"/>
      </cdr:nvSpPr>
      <cdr:spPr>
        <a:xfrm xmlns:a="http://schemas.openxmlformats.org/drawingml/2006/main">
          <a:off x="2349364" y="1537024"/>
          <a:ext cx="3488468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</a:defPPr>
          <a:lvl1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1pPr>
          <a:lvl2pPr marR="0" lvl="1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2pPr>
          <a:lvl3pPr marR="0" lvl="2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3pPr>
          <a:lvl4pPr marR="0" lvl="3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4pPr>
          <a:lvl5pPr marR="0" lvl="4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5pPr>
          <a:lvl6pPr marR="0" lvl="5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6pPr>
          <a:lvl7pPr marR="0" lvl="6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7pPr>
          <a:lvl8pPr marR="0" lvl="7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8pPr>
          <a:lvl9pPr marR="0" lvl="8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9pPr>
        </a:lstStyle>
        <a:p xmlns:a="http://schemas.openxmlformats.org/drawingml/2006/main">
          <a:r>
            <a:rPr lang="en-US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Tier 1 = Critical load, ~10% of total load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0.37512</cdr:x>
      <cdr:y>0.36738</cdr:y>
    </cdr:from>
    <cdr:to>
      <cdr:x>0.93212</cdr:x>
      <cdr:y>0.43359</cdr:y>
    </cdr:to>
    <cdr:sp macro="" textlink="">
      <cdr:nvSpPr>
        <cdr:cNvPr id="10" name="TextBox 7">
          <a:extLst xmlns:a="http://schemas.openxmlformats.org/drawingml/2006/main">
            <a:ext uri="{FF2B5EF4-FFF2-40B4-BE49-F238E27FC236}">
              <a16:creationId xmlns:a16="http://schemas.microsoft.com/office/drawing/2014/main" id="{94518FD3-300F-1B4E-BEF9-E4C170C13428}"/>
            </a:ext>
          </a:extLst>
        </cdr:cNvPr>
        <cdr:cNvSpPr txBox="1"/>
      </cdr:nvSpPr>
      <cdr:spPr>
        <a:xfrm xmlns:a="http://schemas.openxmlformats.org/drawingml/2006/main">
          <a:off x="2349364" y="1537024"/>
          <a:ext cx="3488468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</a:defPPr>
          <a:lvl1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1pPr>
          <a:lvl2pPr marR="0" lvl="1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2pPr>
          <a:lvl3pPr marR="0" lvl="2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3pPr>
          <a:lvl4pPr marR="0" lvl="3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4pPr>
          <a:lvl5pPr marR="0" lvl="4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5pPr>
          <a:lvl6pPr marR="0" lvl="5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6pPr>
          <a:lvl7pPr marR="0" lvl="6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7pPr>
          <a:lvl8pPr marR="0" lvl="7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8pPr>
          <a:lvl9pPr marR="0" lvl="8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9pPr>
        </a:lstStyle>
        <a:p xmlns:a="http://schemas.openxmlformats.org/drawingml/2006/main">
          <a:r>
            <a:rPr lang="en-US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Tier 1 = Critical load, ~10% of total load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143B7E1-0B10-3549-8891-8758F365EEB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AF1625-8529-7243-9944-289910F5466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88C188-704C-AF4C-951A-2B6B7E0080E5}" type="datetimeFigureOut">
              <a:rPr lang="en-US" smtClean="0"/>
              <a:t>10/27/20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3E44BF-D708-AF44-A43A-F5031E82D59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F070D9-626D-2441-AA01-D7426060F18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BB3368-80D2-E142-8B2A-F04C3E268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1973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8D3ACD8-E326-2941-9B22-4E8C7D22AC7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F636AE-09BF-8A4D-8717-AEEF65AA72F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9B591D7-3886-AB40-B66D-18CE28588577}" type="datetimeFigureOut">
              <a:rPr lang="en-US" altLang="en-US"/>
              <a:pPr>
                <a:defRPr/>
              </a:pPr>
              <a:t>10/27/20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60626977-013B-2149-AA8F-233FC460B14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574835C3-8FF2-C74C-8CA0-BEE34C83F0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6BF108-FB91-E649-8049-A7F7E402585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FFCF46-F2AC-1146-AF6F-7CE4845FD8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6BAC258-D5A7-F949-B3BC-8E9B2CBED2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35844" name="Slide Number Placeholder 3"/>
          <p:cNvSpPr txBox="1">
            <a:spLocks noGrp="1"/>
          </p:cNvSpPr>
          <p:nvPr/>
        </p:nvSpPr>
        <p:spPr bwMode="auto">
          <a:xfrm>
            <a:off x="4008708" y="8893296"/>
            <a:ext cx="3066733" cy="468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900" tIns="46950" rIns="93900" bIns="46950" anchor="b"/>
          <a:lstStyle/>
          <a:p>
            <a:pPr algn="r"/>
            <a:fld id="{7EA841E0-2D0D-4211-ACAE-C96B997E0FCF}" type="slidenum">
              <a:rPr lang="en-US" sz="1200">
                <a:latin typeface="Calibri" pitchFamily="34" charset="0"/>
              </a:rPr>
              <a:pPr algn="r"/>
              <a:t>2</a:t>
            </a:fld>
            <a:endParaRPr lang="en-US" sz="1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0364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Google Shape;86;p2:notes">
            <a:extLst>
              <a:ext uri="{FF2B5EF4-FFF2-40B4-BE49-F238E27FC236}">
                <a16:creationId xmlns:a16="http://schemas.microsoft.com/office/drawing/2014/main" id="{ABBDE225-6445-6947-B141-FBEE49C124A8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cap="flat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6" name="Google Shape;87;p2:notes">
            <a:extLst>
              <a:ext uri="{FF2B5EF4-FFF2-40B4-BE49-F238E27FC236}">
                <a16:creationId xmlns:a16="http://schemas.microsoft.com/office/drawing/2014/main" id="{A236F327-FB2F-E048-9CE7-FA93C125EC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645" tIns="48309" rIns="96645" bIns="48309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375"/>
              </a:spcBef>
              <a:buClr>
                <a:srgbClr val="000000"/>
              </a:buClr>
              <a:buSzPts val="1200"/>
            </a:pPr>
            <a:endParaRPr lang="en-US" altLang="en-US" dirty="0">
              <a:latin typeface="Arial Regular"/>
            </a:endParaRPr>
          </a:p>
        </p:txBody>
      </p:sp>
      <p:sp>
        <p:nvSpPr>
          <p:cNvPr id="16387" name="Google Shape;88;p2:notes">
            <a:extLst>
              <a:ext uri="{FF2B5EF4-FFF2-40B4-BE49-F238E27FC236}">
                <a16:creationId xmlns:a16="http://schemas.microsoft.com/office/drawing/2014/main" id="{E5D8FB55-4E3D-7E49-A385-93974C50E0A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45" tIns="48309" rIns="96645" bIns="48309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7F556D23-9FBE-D542-9A2A-005BFF767863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25359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Google Shape;86;p2:notes">
            <a:extLst>
              <a:ext uri="{FF2B5EF4-FFF2-40B4-BE49-F238E27FC236}">
                <a16:creationId xmlns:a16="http://schemas.microsoft.com/office/drawing/2014/main" id="{ABBDE225-6445-6947-B141-FBEE49C124A8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cap="flat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6" name="Google Shape;87;p2:notes">
            <a:extLst>
              <a:ext uri="{FF2B5EF4-FFF2-40B4-BE49-F238E27FC236}">
                <a16:creationId xmlns:a16="http://schemas.microsoft.com/office/drawing/2014/main" id="{A236F327-FB2F-E048-9CE7-FA93C125EC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645" tIns="48309" rIns="96645" bIns="48309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375"/>
              </a:spcBef>
              <a:buClr>
                <a:srgbClr val="000000"/>
              </a:buClr>
              <a:buSzPts val="1200"/>
            </a:pPr>
            <a:endParaRPr lang="en-US" altLang="en-US" dirty="0">
              <a:latin typeface="Arial Regular"/>
            </a:endParaRPr>
          </a:p>
        </p:txBody>
      </p:sp>
      <p:sp>
        <p:nvSpPr>
          <p:cNvPr id="16387" name="Google Shape;88;p2:notes">
            <a:extLst>
              <a:ext uri="{FF2B5EF4-FFF2-40B4-BE49-F238E27FC236}">
                <a16:creationId xmlns:a16="http://schemas.microsoft.com/office/drawing/2014/main" id="{E5D8FB55-4E3D-7E49-A385-93974C50E0A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45" tIns="48309" rIns="96645" bIns="48309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7F556D23-9FBE-D542-9A2A-005BFF767863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06325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0" name="Google Shape;260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23515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D975E9-4F9F-2741-A4F5-F453A59CC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5950AE-0782-2E45-B992-941C750E23C5}" type="datetimeFigureOut">
              <a:rPr lang="en-US" altLang="en-US"/>
              <a:pPr>
                <a:defRPr/>
              </a:pPr>
              <a:t>10/27/20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9F211E-70FF-1243-981D-7BA715F1C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DF491D-CEF3-4F4B-BD27-B20475205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FBA3C-C551-A847-88BE-C8AD39BF2A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3619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3F966E-7469-E544-A7FA-0698D5977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E8EAA5-B581-A840-9BE8-0914D33A6C43}" type="datetimeFigureOut">
              <a:rPr lang="en-US" altLang="en-US"/>
              <a:pPr>
                <a:defRPr/>
              </a:pPr>
              <a:t>10/27/20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F09DEC-3DC4-464A-AF70-CAAA2A4F0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3326E1-ECB7-7641-A730-86649382E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EA4A89-4D8C-AA4B-9F02-A821DDFD25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0563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587C57-C086-4B42-B670-BDA5BC33E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1F523D-BAAF-5B44-8EDC-A5BEF7C48FB4}" type="datetimeFigureOut">
              <a:rPr lang="en-US" altLang="en-US"/>
              <a:pPr>
                <a:defRPr/>
              </a:pPr>
              <a:t>10/27/20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655431-5BCB-E74D-ADB1-889349B04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22248C-1A15-FE49-A71C-E84D92F09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F8EB2A-6CA7-E342-A68F-42E85B9C67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83779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>
            <a:extLst>
              <a:ext uri="{FF2B5EF4-FFF2-40B4-BE49-F238E27FC236}">
                <a16:creationId xmlns:a16="http://schemas.microsoft.com/office/drawing/2014/main" id="{3DFA53CE-6795-C947-947A-E8BA3D8CA19E}"/>
              </a:ext>
            </a:extLst>
          </p:cNvPr>
          <p:cNvSpPr/>
          <p:nvPr userDrawn="1"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0A3046A0-4A55-1D4A-B644-E8D76CFA1FE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6488113"/>
            <a:ext cx="4724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CA" altLang="en-US" sz="1600">
                <a:solidFill>
                  <a:srgbClr val="595959"/>
                </a:solidFill>
                <a:cs typeface="Arial" panose="020B0604020202020204" pitchFamily="34" charset="0"/>
              </a:rPr>
              <a:t>Making Clean Local Energy Accessible Now</a:t>
            </a:r>
            <a:endParaRPr lang="en-CA" altLang="en-US">
              <a:solidFill>
                <a:srgbClr val="595959"/>
              </a:solidFill>
              <a:cs typeface="Arial" panose="020B0604020202020204" pitchFamily="34" charset="0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8F39DE6-1256-C346-9AB8-45B77E3AA60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7391400" cy="762000"/>
          </a:xfrm>
          <a:prstGeom prst="rect">
            <a:avLst/>
          </a:prstGeom>
          <a:solidFill>
            <a:srgbClr val="249C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CA" altLang="en-US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BF102AE4-9E97-E04E-BF77-2074DC86BD3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534400" y="6492875"/>
            <a:ext cx="457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defRPr/>
            </a:pPr>
            <a:fld id="{E7166A5B-3056-1D40-9051-DB5AC141CB75}" type="slidenum">
              <a:rPr lang="en-US" altLang="en-US" sz="1200" smtClean="0">
                <a:cs typeface="Arial" panose="020B0604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200">
              <a:solidFill>
                <a:srgbClr val="013D21"/>
              </a:solidFill>
              <a:latin typeface="Informatic" charset="0"/>
              <a:cs typeface="Arial" panose="020B0604020202020204" pitchFamily="34" charset="0"/>
            </a:endParaRPr>
          </a:p>
        </p:txBody>
      </p:sp>
      <p:pic>
        <p:nvPicPr>
          <p:cNvPr id="8" name="Picture 10" descr="Clean Coalition Logo_no tagline_updated_slideshowedit_zf2 yellow_final2.pdf">
            <a:extLst>
              <a:ext uri="{FF2B5EF4-FFF2-40B4-BE49-F238E27FC236}">
                <a16:creationId xmlns:a16="http://schemas.microsoft.com/office/drawing/2014/main" id="{316C0A59-26E0-8F46-B70B-85A845CCE84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31100" y="46038"/>
            <a:ext cx="16129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0" y="0"/>
            <a:ext cx="7315200" cy="762000"/>
          </a:xfrm>
        </p:spPr>
        <p:txBody>
          <a:bodyPr>
            <a:normAutofit/>
          </a:bodyPr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>
            <a:lvl1pPr>
              <a:buFontTx/>
              <a:buBlip>
                <a:blip r:embed="rId3"/>
              </a:buBlip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  <a:lvl2pPr>
              <a:buFontTx/>
              <a:buBlip>
                <a:blip r:embed="rId3"/>
              </a:buBlip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2pPr>
            <a:lvl3pPr>
              <a:buFontTx/>
              <a:buBlip>
                <a:blip r:embed="rId3"/>
              </a:buBlip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3pPr>
            <a:lvl4pPr>
              <a:buFontTx/>
              <a:buBlip>
                <a:blip r:embed="rId3"/>
              </a:buBlip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4pPr>
            <a:lvl5pPr>
              <a:buFontTx/>
              <a:buBlip>
                <a:blip r:embed="rId3"/>
              </a:buBlip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649881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>
            <a:extLst>
              <a:ext uri="{FF2B5EF4-FFF2-40B4-BE49-F238E27FC236}">
                <a16:creationId xmlns:a16="http://schemas.microsoft.com/office/drawing/2014/main" id="{59CD30C6-57B6-8D45-9699-219F1C2A4C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124200"/>
            <a:ext cx="9144000" cy="3352800"/>
          </a:xfrm>
          <a:prstGeom prst="rect">
            <a:avLst/>
          </a:prstGeom>
          <a:solidFill>
            <a:srgbClr val="249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defTabSz="914400" eaLnBrk="1" hangingPunct="1">
              <a:defRPr/>
            </a:pPr>
            <a:endParaRPr lang="en-US" alt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28B8289-9559-C848-870B-D3E0D69E377F}"/>
              </a:ext>
            </a:extLst>
          </p:cNvPr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CA">
              <a:solidFill>
                <a:srgbClr val="FFFFFF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EFC259-21D0-1D4D-8F8F-AFEA3690FD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9144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defTabSz="914400" eaLnBrk="1" hangingPunct="1">
              <a:defRPr/>
            </a:pPr>
            <a:r>
              <a:rPr lang="en-CA" altLang="en-US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Making Clean Local Energy Accessible Now			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5300663"/>
            <a:ext cx="7161213" cy="841375"/>
          </a:xfrm>
        </p:spPr>
        <p:txBody>
          <a:bodyPr/>
          <a:lstStyle>
            <a:lvl1pPr marL="0" indent="0" algn="ctr">
              <a:buFontTx/>
              <a:buNone/>
              <a:defRPr sz="24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479865"/>
      </p:ext>
    </p:extLst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773585-4FFF-4F48-B0FF-4AECA5D2B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975AA9-EE18-8F43-B456-905CE7AAD138}" type="datetimeFigureOut">
              <a:rPr lang="en-US" altLang="en-US"/>
              <a:pPr>
                <a:defRPr/>
              </a:pPr>
              <a:t>10/27/20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8201DA-F647-A240-A8FC-BAB25D3AC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8BF850-481A-5748-BACC-F16CCAAF3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F457A-51B7-5D48-BED3-A7125AA8DE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3629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36BC11-48C6-8546-9434-A1A3F196F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39D073-608E-4B45-B31D-BBE0122C028D}" type="datetimeFigureOut">
              <a:rPr lang="en-US" altLang="en-US"/>
              <a:pPr>
                <a:defRPr/>
              </a:pPr>
              <a:t>10/27/20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99ED33-2661-F144-8C03-967912C59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450073-3400-C641-ABE0-4FBC660E1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DDA36-A3E7-8943-AD0F-CAAE473AC2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9696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A8FEEF8-6A58-0C49-BA29-9DC09A922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E84EE1-3C0A-FB49-9D30-A1ACF0C9ADA1}" type="datetimeFigureOut">
              <a:rPr lang="en-US" altLang="en-US"/>
              <a:pPr>
                <a:defRPr/>
              </a:pPr>
              <a:t>10/27/20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9A10E6D-4E32-2440-AA0C-D7A2AFC7F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73B1B4C-1787-104B-A1E3-0CEFB613D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DF979-1FFA-B344-A81C-F0A9AB9BBE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8232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36B69B9-826F-8244-8A6A-0CD6DD73F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456BA6-D5D8-9E41-83F7-D3F7CAD4DBA2}" type="datetimeFigureOut">
              <a:rPr lang="en-US" altLang="en-US"/>
              <a:pPr>
                <a:defRPr/>
              </a:pPr>
              <a:t>10/27/20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270ED67-A230-304A-BD81-68AA113F9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74C0F45-8463-BA4F-8288-144B4F266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1DBFC4-966A-DC4E-8401-7EC346D39E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7926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B0413AD-A5B6-3E47-82A6-DC212F8EA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F6AAD-5580-6948-BA51-04DEF50219D1}" type="datetimeFigureOut">
              <a:rPr lang="en-US" altLang="en-US"/>
              <a:pPr>
                <a:defRPr/>
              </a:pPr>
              <a:t>10/27/20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7C4DF3C-F67F-824D-BCF9-CF584E35B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DB9843D-60A1-CF4E-8ACB-6628817B7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6BDCD-F2CC-1D48-9787-0714F2C144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6950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6CA4EA2-9500-A64C-943D-D41953EB1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AF50A-28C6-644A-A9E4-E0AA41577ED2}" type="datetimeFigureOut">
              <a:rPr lang="en-US" altLang="en-US"/>
              <a:pPr>
                <a:defRPr/>
              </a:pPr>
              <a:t>10/27/20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B28F9A6-51F7-6B46-AE80-5A0F5ED17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F955289-BF67-3F4A-83D6-2E446C77A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C2235-F009-8E46-8B12-1D1BA3AABF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7171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E6C4C1D-1D2E-B842-B86E-6E98A5744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9F010-7C26-6D47-B67A-417DB6684702}" type="datetimeFigureOut">
              <a:rPr lang="en-US" altLang="en-US"/>
              <a:pPr>
                <a:defRPr/>
              </a:pPr>
              <a:t>10/27/20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0159143-02B9-DA4D-BDE1-AD2257C32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6E6B76C-BAC2-EC46-BABE-4C4F7F30C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DA04F-A6CC-E342-86CD-6D2A735BF8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0820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F292A62-A395-E049-A626-82620BE7F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ED2C06-8DD9-3F4E-8F9F-0F00322BD965}" type="datetimeFigureOut">
              <a:rPr lang="en-US" altLang="en-US"/>
              <a:pPr>
                <a:defRPr/>
              </a:pPr>
              <a:t>10/27/20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6FBE9E1-7041-A344-AF59-CF3F70209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41A7395-15F9-BE4A-AC9C-85D545854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5C453-A81E-BE49-AA5D-B218D0C7AF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3058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6DA54B54-AC78-BE44-8316-CC433DF0595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AA1ADFB8-E6CC-1F49-AB8D-1000686DA54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44A4AA-89CF-6942-8327-8EDD3D917D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DF2B45D-93EA-8842-9FA0-CE5586F7A049}" type="datetimeFigureOut">
              <a:rPr lang="en-US" altLang="en-US"/>
              <a:pPr>
                <a:defRPr/>
              </a:pPr>
              <a:t>10/27/20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8C3639-3FD4-6C45-B5AB-7F7A8228DD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7C3915-19AD-A544-8D62-414C293A9A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380B357-4B70-4E49-971C-1690C95396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7" r:id="rId1"/>
    <p:sldLayoutId id="2147484008" r:id="rId2"/>
    <p:sldLayoutId id="2147484009" r:id="rId3"/>
    <p:sldLayoutId id="2147484010" r:id="rId4"/>
    <p:sldLayoutId id="2147484011" r:id="rId5"/>
    <p:sldLayoutId id="2147484012" r:id="rId6"/>
    <p:sldLayoutId id="2147484013" r:id="rId7"/>
    <p:sldLayoutId id="2147484014" r:id="rId8"/>
    <p:sldLayoutId id="2147484015" r:id="rId9"/>
    <p:sldLayoutId id="2147484016" r:id="rId10"/>
    <p:sldLayoutId id="2147484017" r:id="rId11"/>
    <p:sldLayoutId id="2147484019" r:id="rId12"/>
    <p:sldLayoutId id="2147484020" r:id="rId13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image" Target="../media/image6.PNG"/><Relationship Id="rId16" Type="http://schemas.openxmlformats.org/officeDocument/2006/relationships/image" Target="../media/image20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JPG"/><Relationship Id="rId11" Type="http://schemas.openxmlformats.org/officeDocument/2006/relationships/image" Target="../media/image15.png"/><Relationship Id="rId5" Type="http://schemas.openxmlformats.org/officeDocument/2006/relationships/image" Target="../media/image9.JP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8.JP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6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22.png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 descr="Clean Coalition Logo_no tagline_updated yellow.eps">
            <a:extLst>
              <a:ext uri="{FF2B5EF4-FFF2-40B4-BE49-F238E27FC236}">
                <a16:creationId xmlns:a16="http://schemas.microsoft.com/office/drawing/2014/main" id="{791C78BD-805F-C84C-9056-27A504BA78C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8755" y="546036"/>
            <a:ext cx="6030088" cy="89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angle 5">
            <a:extLst>
              <a:ext uri="{FF2B5EF4-FFF2-40B4-BE49-F238E27FC236}">
                <a16:creationId xmlns:a16="http://schemas.microsoft.com/office/drawing/2014/main" id="{D957BCAA-9C77-DE43-8291-D69C87BF04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8660" y="4858517"/>
            <a:ext cx="2436813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defTabSz="914400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" pitchFamily="2" charset="0"/>
              </a:rPr>
              <a:t>Craig Lewis</a:t>
            </a:r>
          </a:p>
          <a:p>
            <a:pPr algn="ctr" defTabSz="914400"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" pitchFamily="2" charset="0"/>
              </a:rPr>
              <a:t>Executive Director</a:t>
            </a:r>
          </a:p>
          <a:p>
            <a:pPr algn="ctr" defTabSz="914400"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" pitchFamily="2" charset="0"/>
              </a:rPr>
              <a:t>Clean Coalition</a:t>
            </a:r>
            <a:endParaRPr lang="en-US" altLang="en-US" sz="16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ctr" defTabSz="914400"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650-796-2353</a:t>
            </a:r>
            <a:r>
              <a:rPr lang="en-US" alt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" pitchFamily="2" charset="0"/>
              </a:rPr>
              <a:t> mobile</a:t>
            </a:r>
          </a:p>
          <a:p>
            <a:pPr algn="ctr" defTabSz="914400"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" pitchFamily="2" charset="0"/>
              </a:rPr>
              <a:t>craig@clean-coalition.org</a:t>
            </a:r>
            <a:endParaRPr lang="en-US" altLang="en-US" sz="16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472167-7297-423F-A184-BDC6DC4362C0}"/>
              </a:ext>
            </a:extLst>
          </p:cNvPr>
          <p:cNvSpPr txBox="1"/>
          <p:nvPr/>
        </p:nvSpPr>
        <p:spPr>
          <a:xfrm>
            <a:off x="7619203" y="6495716"/>
            <a:ext cx="15167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29 October 2020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F15FC90-6578-CF4B-8A98-E5D6BCF87755}"/>
              </a:ext>
            </a:extLst>
          </p:cNvPr>
          <p:cNvSpPr txBox="1">
            <a:spLocks/>
          </p:cNvSpPr>
          <p:nvPr/>
        </p:nvSpPr>
        <p:spPr>
          <a:xfrm>
            <a:off x="1" y="2411014"/>
            <a:ext cx="9014132" cy="162729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sz="4100" dirty="0"/>
              <a:t>Community Microgrids</a:t>
            </a:r>
          </a:p>
          <a:p>
            <a:endParaRPr lang="en-US" sz="700" dirty="0"/>
          </a:p>
          <a:p>
            <a:r>
              <a:rPr lang="en-US" sz="4100" dirty="0">
                <a:solidFill>
                  <a:schemeClr val="bg1"/>
                </a:solidFill>
              </a:rPr>
              <a:t>Unparalleled trifecta of benefits</a:t>
            </a:r>
          </a:p>
          <a:p>
            <a:r>
              <a:rPr lang="en-US" sz="700" dirty="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7315200" cy="762000"/>
          </a:xfrm>
        </p:spPr>
        <p:txBody>
          <a:bodyPr/>
          <a:lstStyle/>
          <a:p>
            <a:pPr algn="l"/>
            <a:r>
              <a:rPr lang="en-US" sz="2400" b="1" dirty="0">
                <a:solidFill>
                  <a:schemeClr val="bg1"/>
                </a:solidFill>
                <a:latin typeface="Arial" charset="0"/>
                <a:cs typeface="Arial" charset="0"/>
              </a:rPr>
              <a:t>Clean Coalition (nonprofit)</a:t>
            </a:r>
          </a:p>
        </p:txBody>
      </p:sp>
      <p:sp>
        <p:nvSpPr>
          <p:cNvPr id="34819" name="TextBox 2"/>
          <p:cNvSpPr txBox="1">
            <a:spLocks noChangeArrowheads="1"/>
          </p:cNvSpPr>
          <p:nvPr/>
        </p:nvSpPr>
        <p:spPr bwMode="auto">
          <a:xfrm>
            <a:off x="1928813" y="294798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27100" y="822208"/>
            <a:ext cx="6851396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800" b="1" u="sng" dirty="0">
                <a:latin typeface="Arial"/>
                <a:cs typeface="Arial"/>
              </a:rPr>
              <a:t>Mission</a:t>
            </a:r>
          </a:p>
          <a:p>
            <a:pPr algn="ctr">
              <a:defRPr/>
            </a:pPr>
            <a:r>
              <a:rPr lang="en-US" sz="2800" dirty="0">
                <a:latin typeface="Arial"/>
                <a:cs typeface="Arial"/>
              </a:rPr>
              <a:t>To accelerate the transition to renewable energy and a modern grid through</a:t>
            </a:r>
          </a:p>
          <a:p>
            <a:pPr algn="ctr">
              <a:defRPr/>
            </a:pPr>
            <a:r>
              <a:rPr lang="en-US" sz="2800" dirty="0">
                <a:latin typeface="Arial"/>
                <a:cs typeface="Arial"/>
              </a:rPr>
              <a:t> technical, policy, and project development expertise.</a:t>
            </a:r>
          </a:p>
          <a:p>
            <a:pPr algn="ctr">
              <a:defRPr/>
            </a:pPr>
            <a:endParaRPr lang="en-US" sz="2000" dirty="0">
              <a:latin typeface="Arial"/>
              <a:cs typeface="Arial"/>
            </a:endParaRPr>
          </a:p>
          <a:p>
            <a:pPr algn="ctr">
              <a:defRPr/>
            </a:pPr>
            <a:r>
              <a:rPr lang="en-US" sz="2800" b="1" u="sng" dirty="0">
                <a:latin typeface="Arial"/>
                <a:cs typeface="Arial"/>
              </a:rPr>
              <a:t>100% renewable energy end-game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Arial"/>
                <a:cs typeface="Arial"/>
              </a:rPr>
              <a:t>25% local, interconnected within the distribution grid and facilitating resilience without dependence on the transmission grid.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Arial"/>
                <a:cs typeface="Arial"/>
              </a:rPr>
              <a:t>75% remote, dependent on the transmission grid for serving loads.</a:t>
            </a:r>
          </a:p>
        </p:txBody>
      </p:sp>
    </p:spTree>
    <p:extLst>
      <p:ext uri="{BB962C8B-B14F-4D97-AF65-F5344CB8AC3E}">
        <p14:creationId xmlns:p14="http://schemas.microsoft.com/office/powerpoint/2010/main" val="793696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7CBCD-25FC-EE46-9E76-9391251E7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Natural gas infrastructure is not resilient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302570-8328-A84E-9F03-3A4DB0AF2563}"/>
              </a:ext>
            </a:extLst>
          </p:cNvPr>
          <p:cNvSpPr txBox="1"/>
          <p:nvPr/>
        </p:nvSpPr>
        <p:spPr>
          <a:xfrm>
            <a:off x="162710" y="865094"/>
            <a:ext cx="4234191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Assertion: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Gas-driven generation is often claimed to be resilient.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Reality: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Gas infrastructure is not resilient and takes much longer to restore than electricity infrastructure.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Threats: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Gas infrastructure can be flat-out dangerous and is highly vulnerable to earthquakes, fires, landslides, and terrorism.</a:t>
            </a:r>
            <a:endParaRPr lang="en-US" b="1" dirty="0"/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DB9EC0AD-CF97-1748-B651-A4C453B21DF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0295369"/>
              </p:ext>
            </p:extLst>
          </p:nvPr>
        </p:nvGraphicFramePr>
        <p:xfrm>
          <a:off x="4531660" y="865094"/>
          <a:ext cx="4437529" cy="51771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2C1A6764-49A4-984A-9EDD-9C305DC842A1}"/>
              </a:ext>
            </a:extLst>
          </p:cNvPr>
          <p:cNvSpPr txBox="1"/>
          <p:nvPr/>
        </p:nvSpPr>
        <p:spPr>
          <a:xfrm>
            <a:off x="4740089" y="6042229"/>
            <a:ext cx="40206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u="sng" dirty="0"/>
              <a:t>Source</a:t>
            </a:r>
            <a:r>
              <a:rPr lang="en-US" sz="1200" b="1" dirty="0"/>
              <a:t>: The City and County of San Francisco Lifelines Study</a:t>
            </a:r>
          </a:p>
          <a:p>
            <a:endParaRPr lang="en-US" sz="1200" dirty="0"/>
          </a:p>
        </p:txBody>
      </p:sp>
      <p:pic>
        <p:nvPicPr>
          <p:cNvPr id="7" name="Picture 6" descr="gas-blast.jpg">
            <a:extLst>
              <a:ext uri="{FF2B5EF4-FFF2-40B4-BE49-F238E27FC236}">
                <a16:creationId xmlns:a16="http://schemas.microsoft.com/office/drawing/2014/main" id="{496BE724-BE63-0144-B3D0-D1C0C35D5D0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501" y="3658530"/>
            <a:ext cx="3312936" cy="23836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8A2F0AC-AE6A-F242-9908-5D57CC6AA56C}"/>
              </a:ext>
            </a:extLst>
          </p:cNvPr>
          <p:cNvSpPr txBox="1"/>
          <p:nvPr/>
        </p:nvSpPr>
        <p:spPr>
          <a:xfrm>
            <a:off x="866631" y="6042229"/>
            <a:ext cx="27526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2010 San Bruno Pipeline Explosion</a:t>
            </a:r>
          </a:p>
        </p:txBody>
      </p:sp>
    </p:spTree>
    <p:extLst>
      <p:ext uri="{BB962C8B-B14F-4D97-AF65-F5344CB8AC3E}">
        <p14:creationId xmlns:p14="http://schemas.microsoft.com/office/powerpoint/2010/main" val="19947321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Chart 25">
            <a:extLst>
              <a:ext uri="{FF2B5EF4-FFF2-40B4-BE49-F238E27FC236}">
                <a16:creationId xmlns:a16="http://schemas.microsoft.com/office/drawing/2014/main" id="{3BE37468-1C6D-594F-AB9D-6AD5D6900B08}"/>
              </a:ext>
            </a:extLst>
          </p:cNvPr>
          <p:cNvGraphicFramePr/>
          <p:nvPr>
            <p:extLst/>
          </p:nvPr>
        </p:nvGraphicFramePr>
        <p:xfrm>
          <a:off x="1637093" y="990860"/>
          <a:ext cx="6262972" cy="41836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F8AE3DE4-56F7-CF4D-8651-14E79B4CE34F}"/>
              </a:ext>
            </a:extLst>
          </p:cNvPr>
          <p:cNvSpPr txBox="1"/>
          <p:nvPr/>
        </p:nvSpPr>
        <p:spPr>
          <a:xfrm>
            <a:off x="1242361" y="1886251"/>
            <a:ext cx="369332" cy="2176509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Percentage of total load</a:t>
            </a:r>
          </a:p>
        </p:txBody>
      </p:sp>
      <p:sp>
        <p:nvSpPr>
          <p:cNvPr id="15364" name="TextBox 12">
            <a:extLst>
              <a:ext uri="{FF2B5EF4-FFF2-40B4-BE49-F238E27FC236}">
                <a16:creationId xmlns:a16="http://schemas.microsoft.com/office/drawing/2014/main" id="{E7630293-D15E-C24B-8F89-D4EB845555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8409" y="5174555"/>
            <a:ext cx="180022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Arial" panose="020B0604020202020204" pitchFamily="34" charset="0"/>
                <a:cs typeface="Arial" panose="020B0604020202020204" pitchFamily="34" charset="0"/>
              </a:rPr>
              <a:t>Percentage of time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9E1267F-BE3A-EE4A-ABD7-840D89726B9A}"/>
              </a:ext>
            </a:extLst>
          </p:cNvPr>
          <p:cNvSpPr/>
          <p:nvPr/>
        </p:nvSpPr>
        <p:spPr>
          <a:xfrm>
            <a:off x="2085972" y="1145480"/>
            <a:ext cx="5573712" cy="26304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B0DFF8D-E9CE-7C4F-8F15-5D9A9725133A}"/>
              </a:ext>
            </a:extLst>
          </p:cNvPr>
          <p:cNvSpPr/>
          <p:nvPr/>
        </p:nvSpPr>
        <p:spPr>
          <a:xfrm>
            <a:off x="2084384" y="3736280"/>
            <a:ext cx="5573713" cy="6794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3E00CF6-1A4B-7141-82E2-DBAF4A2968F3}"/>
              </a:ext>
            </a:extLst>
          </p:cNvPr>
          <p:cNvSpPr/>
          <p:nvPr/>
        </p:nvSpPr>
        <p:spPr>
          <a:xfrm flipV="1">
            <a:off x="2082797" y="1159767"/>
            <a:ext cx="1422400" cy="2752725"/>
          </a:xfrm>
          <a:prstGeom prst="rect">
            <a:avLst/>
          </a:prstGeom>
          <a:solidFill>
            <a:srgbClr val="1E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Right Triangle 20">
            <a:extLst>
              <a:ext uri="{FF2B5EF4-FFF2-40B4-BE49-F238E27FC236}">
                <a16:creationId xmlns:a16="http://schemas.microsoft.com/office/drawing/2014/main" id="{729349CC-2038-5B45-B055-A173F8E04231}"/>
              </a:ext>
            </a:extLst>
          </p:cNvPr>
          <p:cNvSpPr/>
          <p:nvPr/>
        </p:nvSpPr>
        <p:spPr>
          <a:xfrm>
            <a:off x="3498847" y="1145480"/>
            <a:ext cx="2463800" cy="2767012"/>
          </a:xfrm>
          <a:prstGeom prst="rtTriangle">
            <a:avLst/>
          </a:prstGeom>
          <a:solidFill>
            <a:srgbClr val="1E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369" name="TextBox 17">
            <a:extLst>
              <a:ext uri="{FF2B5EF4-FFF2-40B4-BE49-F238E27FC236}">
                <a16:creationId xmlns:a16="http://schemas.microsoft.com/office/drawing/2014/main" id="{59914BD4-E926-DD4B-B935-8642652138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397" y="3367980"/>
            <a:ext cx="35099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Tier 3 = Discretionary load, ~75% of total load</a:t>
            </a:r>
          </a:p>
        </p:txBody>
      </p:sp>
      <p:sp>
        <p:nvSpPr>
          <p:cNvPr id="22" name="Right Triangle 21">
            <a:extLst>
              <a:ext uri="{FF2B5EF4-FFF2-40B4-BE49-F238E27FC236}">
                <a16:creationId xmlns:a16="http://schemas.microsoft.com/office/drawing/2014/main" id="{6C68A283-BD51-B141-862D-3AF012B92629}"/>
              </a:ext>
            </a:extLst>
          </p:cNvPr>
          <p:cNvSpPr/>
          <p:nvPr/>
        </p:nvSpPr>
        <p:spPr>
          <a:xfrm>
            <a:off x="6453184" y="3904555"/>
            <a:ext cx="612775" cy="569912"/>
          </a:xfrm>
          <a:prstGeom prst="rtTriangle">
            <a:avLst/>
          </a:prstGeom>
          <a:solidFill>
            <a:srgbClr val="224A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9BA8CA3-36B0-7645-A242-7DCA30B5DD41}"/>
              </a:ext>
            </a:extLst>
          </p:cNvPr>
          <p:cNvCxnSpPr>
            <a:cxnSpLocks/>
          </p:cNvCxnSpPr>
          <p:nvPr/>
        </p:nvCxnSpPr>
        <p:spPr>
          <a:xfrm>
            <a:off x="2066922" y="1145480"/>
            <a:ext cx="1423987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7EDBEC1-DAF3-C94B-BBE6-97B8A22D0872}"/>
              </a:ext>
            </a:extLst>
          </p:cNvPr>
          <p:cNvCxnSpPr>
            <a:cxnSpLocks/>
          </p:cNvCxnSpPr>
          <p:nvPr/>
        </p:nvCxnSpPr>
        <p:spPr>
          <a:xfrm>
            <a:off x="6452867" y="3902650"/>
            <a:ext cx="600075" cy="57150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6C928CB-6C81-A14E-9155-E2D3BADFF362}"/>
              </a:ext>
            </a:extLst>
          </p:cNvPr>
          <p:cNvCxnSpPr>
            <a:cxnSpLocks/>
          </p:cNvCxnSpPr>
          <p:nvPr/>
        </p:nvCxnSpPr>
        <p:spPr>
          <a:xfrm>
            <a:off x="3481384" y="1156592"/>
            <a:ext cx="2482850" cy="27955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BA6E9FC3-6756-DC45-A770-A369BE921570}"/>
              </a:ext>
            </a:extLst>
          </p:cNvPr>
          <p:cNvSpPr/>
          <p:nvPr/>
        </p:nvSpPr>
        <p:spPr>
          <a:xfrm>
            <a:off x="2084384" y="4457005"/>
            <a:ext cx="5584825" cy="366712"/>
          </a:xfrm>
          <a:prstGeom prst="rect">
            <a:avLst/>
          </a:prstGeom>
          <a:solidFill>
            <a:srgbClr val="3D8C9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375" name="TextBox 7">
            <a:extLst>
              <a:ext uri="{FF2B5EF4-FFF2-40B4-BE49-F238E27FC236}">
                <a16:creationId xmlns:a16="http://schemas.microsoft.com/office/drawing/2014/main" id="{6BF44E66-9EF6-364F-B7D3-694BEB51DB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6922" y="4496692"/>
            <a:ext cx="482441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Tier 1 = Critical, life-sustaining load, ~10% of total load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E6594AA-2C7F-CD45-B73C-B2955B11DD20}"/>
              </a:ext>
            </a:extLst>
          </p:cNvPr>
          <p:cNvSpPr/>
          <p:nvPr/>
        </p:nvSpPr>
        <p:spPr>
          <a:xfrm flipV="1">
            <a:off x="2082797" y="3912492"/>
            <a:ext cx="4384675" cy="544513"/>
          </a:xfrm>
          <a:prstGeom prst="rect">
            <a:avLst/>
          </a:prstGeom>
          <a:solidFill>
            <a:srgbClr val="224A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379" name="TextBox 16">
            <a:extLst>
              <a:ext uri="{FF2B5EF4-FFF2-40B4-BE49-F238E27FC236}">
                <a16:creationId xmlns:a16="http://schemas.microsoft.com/office/drawing/2014/main" id="{B810509C-1F19-F644-B9DE-0162866FBF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9622" y="4045842"/>
            <a:ext cx="307816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Tier 2 = Priority load, ~15% of total load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64F9F16-8296-E740-A08C-E01B0A0E19A6}"/>
              </a:ext>
            </a:extLst>
          </p:cNvPr>
          <p:cNvCxnSpPr>
            <a:cxnSpLocks/>
          </p:cNvCxnSpPr>
          <p:nvPr/>
        </p:nvCxnSpPr>
        <p:spPr>
          <a:xfrm flipV="1">
            <a:off x="5911530" y="3904555"/>
            <a:ext cx="547846" cy="5236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096FC51-3C40-0143-ADC5-792128F413DC}"/>
              </a:ext>
            </a:extLst>
          </p:cNvPr>
          <p:cNvCxnSpPr>
            <a:cxnSpLocks/>
          </p:cNvCxnSpPr>
          <p:nvPr/>
        </p:nvCxnSpPr>
        <p:spPr>
          <a:xfrm>
            <a:off x="7008809" y="4441130"/>
            <a:ext cx="64770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5">
            <a:extLst>
              <a:ext uri="{FF2B5EF4-FFF2-40B4-BE49-F238E27FC236}">
                <a16:creationId xmlns:a16="http://schemas.microsoft.com/office/drawing/2014/main" id="{00C92744-AD4C-BD49-A9C0-2AF0E6321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0460" y="5288093"/>
            <a:ext cx="6264339" cy="1228472"/>
          </a:xfrm>
        </p:spPr>
        <p:txBody>
          <a:bodyPr>
            <a:normAutofit/>
          </a:bodyPr>
          <a:lstStyle/>
          <a:p>
            <a:pPr algn="ctr"/>
            <a:r>
              <a:rPr lang="en-US" sz="1400" b="0" dirty="0">
                <a:solidFill>
                  <a:schemeClr val="tx1"/>
                </a:solidFill>
              </a:rPr>
              <a:t>Percentage of time online for Tier 1, 2, and 3 loads for a Solar Microgrid designed for the University of California Santa Barbara (UCSB) with enough solar to achieve net zero and enough energy storage capacity to hold 2 hours of the nameplate solar (200 kWh energy storage per 100 kW solar).</a:t>
            </a:r>
          </a:p>
        </p:txBody>
      </p:sp>
      <p:sp>
        <p:nvSpPr>
          <p:cNvPr id="27" name="Title 5">
            <a:extLst>
              <a:ext uri="{FF2B5EF4-FFF2-40B4-BE49-F238E27FC236}">
                <a16:creationId xmlns:a16="http://schemas.microsoft.com/office/drawing/2014/main" id="{C7300492-CF4C-C043-872C-BF5BA1E0EB0A}"/>
              </a:ext>
            </a:extLst>
          </p:cNvPr>
          <p:cNvSpPr txBox="1">
            <a:spLocks/>
          </p:cNvSpPr>
          <p:nvPr/>
        </p:nvSpPr>
        <p:spPr bwMode="auto">
          <a:xfrm>
            <a:off x="-1" y="0"/>
            <a:ext cx="7656509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bg1"/>
                </a:solidFill>
                <a:latin typeface="Arial" pitchFamily="34" charset="0"/>
                <a:ea typeface="MS PGothic" panose="020B0600070205080204" pitchFamily="34" charset="-128"/>
                <a:cs typeface="Arial" pitchFamily="34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dirty="0"/>
              <a:t>Typical load tier resilience from a Solar Microgrid</a:t>
            </a:r>
          </a:p>
        </p:txBody>
      </p:sp>
    </p:spTree>
    <p:extLst>
      <p:ext uri="{BB962C8B-B14F-4D97-AF65-F5344CB8AC3E}">
        <p14:creationId xmlns:p14="http://schemas.microsoft.com/office/powerpoint/2010/main" val="16741771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Chart 25">
            <a:extLst>
              <a:ext uri="{FF2B5EF4-FFF2-40B4-BE49-F238E27FC236}">
                <a16:creationId xmlns:a16="http://schemas.microsoft.com/office/drawing/2014/main" id="{3BE37468-1C6D-594F-AB9D-6AD5D6900B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75795021"/>
              </p:ext>
            </p:extLst>
          </p:nvPr>
        </p:nvGraphicFramePr>
        <p:xfrm>
          <a:off x="1637093" y="917708"/>
          <a:ext cx="6262972" cy="41836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F8AE3DE4-56F7-CF4D-8651-14E79B4CE34F}"/>
              </a:ext>
            </a:extLst>
          </p:cNvPr>
          <p:cNvSpPr txBox="1"/>
          <p:nvPr/>
        </p:nvSpPr>
        <p:spPr>
          <a:xfrm>
            <a:off x="1242361" y="1813099"/>
            <a:ext cx="369332" cy="2176509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Percentage of total load</a:t>
            </a:r>
          </a:p>
        </p:txBody>
      </p:sp>
      <p:sp>
        <p:nvSpPr>
          <p:cNvPr id="15364" name="TextBox 12">
            <a:extLst>
              <a:ext uri="{FF2B5EF4-FFF2-40B4-BE49-F238E27FC236}">
                <a16:creationId xmlns:a16="http://schemas.microsoft.com/office/drawing/2014/main" id="{E7630293-D15E-C24B-8F89-D4EB845555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8409" y="5101403"/>
            <a:ext cx="180022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Arial" panose="020B0604020202020204" pitchFamily="34" charset="0"/>
                <a:cs typeface="Arial" panose="020B0604020202020204" pitchFamily="34" charset="0"/>
              </a:rPr>
              <a:t>Percentage of time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9E1267F-BE3A-EE4A-ABD7-840D89726B9A}"/>
              </a:ext>
            </a:extLst>
          </p:cNvPr>
          <p:cNvSpPr/>
          <p:nvPr/>
        </p:nvSpPr>
        <p:spPr>
          <a:xfrm>
            <a:off x="2085972" y="1072328"/>
            <a:ext cx="5573712" cy="26304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B0DFF8D-E9CE-7C4F-8F15-5D9A9725133A}"/>
              </a:ext>
            </a:extLst>
          </p:cNvPr>
          <p:cNvSpPr/>
          <p:nvPr/>
        </p:nvSpPr>
        <p:spPr>
          <a:xfrm>
            <a:off x="2084384" y="3663128"/>
            <a:ext cx="5573713" cy="6794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3E00CF6-1A4B-7141-82E2-DBAF4A2968F3}"/>
              </a:ext>
            </a:extLst>
          </p:cNvPr>
          <p:cNvSpPr/>
          <p:nvPr/>
        </p:nvSpPr>
        <p:spPr>
          <a:xfrm flipV="1">
            <a:off x="2082797" y="1086615"/>
            <a:ext cx="1422400" cy="2752725"/>
          </a:xfrm>
          <a:prstGeom prst="rect">
            <a:avLst/>
          </a:prstGeom>
          <a:solidFill>
            <a:srgbClr val="1E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Right Triangle 20">
            <a:extLst>
              <a:ext uri="{FF2B5EF4-FFF2-40B4-BE49-F238E27FC236}">
                <a16:creationId xmlns:a16="http://schemas.microsoft.com/office/drawing/2014/main" id="{729349CC-2038-5B45-B055-A173F8E04231}"/>
              </a:ext>
            </a:extLst>
          </p:cNvPr>
          <p:cNvSpPr/>
          <p:nvPr/>
        </p:nvSpPr>
        <p:spPr>
          <a:xfrm>
            <a:off x="3498847" y="1072328"/>
            <a:ext cx="2463800" cy="2767012"/>
          </a:xfrm>
          <a:prstGeom prst="rtTriangle">
            <a:avLst/>
          </a:prstGeom>
          <a:solidFill>
            <a:srgbClr val="1E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369" name="TextBox 17">
            <a:extLst>
              <a:ext uri="{FF2B5EF4-FFF2-40B4-BE49-F238E27FC236}">
                <a16:creationId xmlns:a16="http://schemas.microsoft.com/office/drawing/2014/main" id="{59914BD4-E926-DD4B-B935-8642652138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397" y="3294828"/>
            <a:ext cx="35099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Tier 3 = Discretionary load, ~75% of total load</a:t>
            </a:r>
          </a:p>
        </p:txBody>
      </p:sp>
      <p:sp>
        <p:nvSpPr>
          <p:cNvPr id="22" name="Right Triangle 21">
            <a:extLst>
              <a:ext uri="{FF2B5EF4-FFF2-40B4-BE49-F238E27FC236}">
                <a16:creationId xmlns:a16="http://schemas.microsoft.com/office/drawing/2014/main" id="{6C68A283-BD51-B141-862D-3AF012B92629}"/>
              </a:ext>
            </a:extLst>
          </p:cNvPr>
          <p:cNvSpPr/>
          <p:nvPr/>
        </p:nvSpPr>
        <p:spPr>
          <a:xfrm>
            <a:off x="6453184" y="3831403"/>
            <a:ext cx="612775" cy="569912"/>
          </a:xfrm>
          <a:prstGeom prst="rtTriangle">
            <a:avLst/>
          </a:prstGeom>
          <a:solidFill>
            <a:srgbClr val="224A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9BA8CA3-36B0-7645-A242-7DCA30B5DD41}"/>
              </a:ext>
            </a:extLst>
          </p:cNvPr>
          <p:cNvCxnSpPr>
            <a:cxnSpLocks/>
          </p:cNvCxnSpPr>
          <p:nvPr/>
        </p:nvCxnSpPr>
        <p:spPr>
          <a:xfrm>
            <a:off x="2066922" y="1072328"/>
            <a:ext cx="1423987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7EDBEC1-DAF3-C94B-BBE6-97B8A22D0872}"/>
              </a:ext>
            </a:extLst>
          </p:cNvPr>
          <p:cNvCxnSpPr>
            <a:cxnSpLocks/>
          </p:cNvCxnSpPr>
          <p:nvPr/>
        </p:nvCxnSpPr>
        <p:spPr>
          <a:xfrm>
            <a:off x="6452867" y="3829498"/>
            <a:ext cx="600075" cy="57150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6C928CB-6C81-A14E-9155-E2D3BADFF362}"/>
              </a:ext>
            </a:extLst>
          </p:cNvPr>
          <p:cNvCxnSpPr>
            <a:cxnSpLocks/>
          </p:cNvCxnSpPr>
          <p:nvPr/>
        </p:nvCxnSpPr>
        <p:spPr>
          <a:xfrm>
            <a:off x="3481384" y="1083440"/>
            <a:ext cx="2482850" cy="27955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BA6E9FC3-6756-DC45-A770-A369BE921570}"/>
              </a:ext>
            </a:extLst>
          </p:cNvPr>
          <p:cNvSpPr/>
          <p:nvPr/>
        </p:nvSpPr>
        <p:spPr>
          <a:xfrm>
            <a:off x="2084384" y="4383853"/>
            <a:ext cx="5584825" cy="366712"/>
          </a:xfrm>
          <a:prstGeom prst="rect">
            <a:avLst/>
          </a:prstGeom>
          <a:solidFill>
            <a:srgbClr val="3D8C9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375" name="TextBox 7">
            <a:extLst>
              <a:ext uri="{FF2B5EF4-FFF2-40B4-BE49-F238E27FC236}">
                <a16:creationId xmlns:a16="http://schemas.microsoft.com/office/drawing/2014/main" id="{6BF44E66-9EF6-364F-B7D3-694BEB51DB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6922" y="4423540"/>
            <a:ext cx="482441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Tier 1 = Critical, life-sustaining load, ~10% of total load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E6594AA-2C7F-CD45-B73C-B2955B11DD20}"/>
              </a:ext>
            </a:extLst>
          </p:cNvPr>
          <p:cNvSpPr/>
          <p:nvPr/>
        </p:nvSpPr>
        <p:spPr>
          <a:xfrm flipV="1">
            <a:off x="2082797" y="3839340"/>
            <a:ext cx="4384675" cy="544513"/>
          </a:xfrm>
          <a:prstGeom prst="rect">
            <a:avLst/>
          </a:prstGeom>
          <a:solidFill>
            <a:srgbClr val="224A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379" name="TextBox 16">
            <a:extLst>
              <a:ext uri="{FF2B5EF4-FFF2-40B4-BE49-F238E27FC236}">
                <a16:creationId xmlns:a16="http://schemas.microsoft.com/office/drawing/2014/main" id="{B810509C-1F19-F644-B9DE-0162866FBF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9622" y="3972690"/>
            <a:ext cx="307816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Tier 2 = Priority load, ~15% of total load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64F9F16-8296-E740-A08C-E01B0A0E19A6}"/>
              </a:ext>
            </a:extLst>
          </p:cNvPr>
          <p:cNvCxnSpPr>
            <a:cxnSpLocks/>
          </p:cNvCxnSpPr>
          <p:nvPr/>
        </p:nvCxnSpPr>
        <p:spPr>
          <a:xfrm flipV="1">
            <a:off x="5911530" y="3831403"/>
            <a:ext cx="547846" cy="5236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096FC51-3C40-0143-ADC5-792128F413DC}"/>
              </a:ext>
            </a:extLst>
          </p:cNvPr>
          <p:cNvCxnSpPr>
            <a:cxnSpLocks/>
          </p:cNvCxnSpPr>
          <p:nvPr/>
        </p:nvCxnSpPr>
        <p:spPr>
          <a:xfrm>
            <a:off x="7008809" y="4367978"/>
            <a:ext cx="64770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5">
            <a:extLst>
              <a:ext uri="{FF2B5EF4-FFF2-40B4-BE49-F238E27FC236}">
                <a16:creationId xmlns:a16="http://schemas.microsoft.com/office/drawing/2014/main" id="{00C92744-AD4C-BD49-A9C0-2AF0E6321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4300" y="5288093"/>
            <a:ext cx="5922964" cy="1228472"/>
          </a:xfrm>
        </p:spPr>
        <p:txBody>
          <a:bodyPr>
            <a:normAutofit/>
          </a:bodyPr>
          <a:lstStyle/>
          <a:p>
            <a:pPr algn="ctr"/>
            <a:r>
              <a:rPr lang="en-US" sz="1400" b="0" dirty="0">
                <a:solidFill>
                  <a:schemeClr val="tx1"/>
                </a:solidFill>
              </a:rPr>
              <a:t>A typical diesel generator is configured to maintain 25% of the normal load for two days.  f diesel fuel cannot be resupplied within two days, goodbye. This is hardly a solution for increasingly necessary long-term resilience. In California, Solar Microgrids provide a vastly superior trifecta of economic, environmental, and resilience benefits. </a:t>
            </a:r>
          </a:p>
        </p:txBody>
      </p:sp>
      <p:sp>
        <p:nvSpPr>
          <p:cNvPr id="27" name="Title 5">
            <a:extLst>
              <a:ext uri="{FF2B5EF4-FFF2-40B4-BE49-F238E27FC236}">
                <a16:creationId xmlns:a16="http://schemas.microsoft.com/office/drawing/2014/main" id="{C7300492-CF4C-C043-872C-BF5BA1E0EB0A}"/>
              </a:ext>
            </a:extLst>
          </p:cNvPr>
          <p:cNvSpPr txBox="1">
            <a:spLocks/>
          </p:cNvSpPr>
          <p:nvPr/>
        </p:nvSpPr>
        <p:spPr bwMode="auto">
          <a:xfrm>
            <a:off x="-1" y="0"/>
            <a:ext cx="7656509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bg1"/>
                </a:solidFill>
                <a:latin typeface="Arial" pitchFamily="34" charset="0"/>
                <a:ea typeface="MS PGothic" panose="020B0600070205080204" pitchFamily="34" charset="-128"/>
                <a:cs typeface="Arial" pitchFamily="34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dirty="0"/>
              <a:t>Diesel generators are designed for limited resilience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F972533-E55B-6742-86D5-839342750CAB}"/>
              </a:ext>
            </a:extLst>
          </p:cNvPr>
          <p:cNvSpPr/>
          <p:nvPr/>
        </p:nvSpPr>
        <p:spPr>
          <a:xfrm>
            <a:off x="2085972" y="3836639"/>
            <a:ext cx="561306" cy="913926"/>
          </a:xfrm>
          <a:prstGeom prst="rect">
            <a:avLst/>
          </a:prstGeom>
          <a:noFill/>
          <a:ln w="666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166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92323-51F9-4B49-8EEB-773194FE0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522464" cy="762000"/>
          </a:xfrm>
        </p:spPr>
        <p:txBody>
          <a:bodyPr>
            <a:normAutofit/>
          </a:bodyPr>
          <a:lstStyle/>
          <a:p>
            <a:r>
              <a:rPr lang="en-US" dirty="0"/>
              <a:t>Goleta Load Pocket (GLP) Community Microgrid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774484-E231-684C-9411-374C649B72B7}"/>
              </a:ext>
            </a:extLst>
          </p:cNvPr>
          <p:cNvSpPr txBox="1"/>
          <p:nvPr/>
        </p:nvSpPr>
        <p:spPr>
          <a:xfrm>
            <a:off x="89747" y="761187"/>
            <a:ext cx="89645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GLP is the perfect opportunity for a comprehensive Community Microgrid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44DF93E-8EA0-B843-9562-66ED9FF153E2}"/>
              </a:ext>
            </a:extLst>
          </p:cNvPr>
          <p:cNvSpPr/>
          <p:nvPr/>
        </p:nvSpPr>
        <p:spPr>
          <a:xfrm>
            <a:off x="89747" y="3631970"/>
            <a:ext cx="9054253" cy="28982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911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GLP spans 70 miles of California coastline, from Point Conception to Lake Casitas, encompassing the cities of Goleta, Santa Barbara (including Montecito), and Carpinteria.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911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GLP is highly transmission-vulnerable and disaster-prone (fire, landslide, earthquake). </a:t>
            </a:r>
          </a:p>
          <a:p>
            <a:pPr marL="285750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200 megawatts (MW) of solar and 400 megawatt-hours (MWh) of energy storage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will provide 100% protection to GLP against a complete transmission outage (“N-2 event”).</a:t>
            </a:r>
          </a:p>
          <a:p>
            <a:pPr marL="742950" lvl="1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200 MW of solar is equivalent to about 5 times the amount of solar currently deployed in the GLP and represents about 25% of the energy mix. </a:t>
            </a:r>
          </a:p>
          <a:p>
            <a:pPr marL="742950" lvl="1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Multi-GWs of solar siting opportunity exists on commercial-scale built environments like parking lots, parking structures, and rooftops; and 200 MW represents about 7% of the technical siting potential.</a:t>
            </a:r>
          </a:p>
          <a:p>
            <a:pPr marL="742950" lvl="1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Other resources like energy efficiency, demand response, and offshore wind can significantly reduce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solar+storage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requirements.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BB60C0-D8C3-4784-A6B4-3ED808E9CA9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37326"/>
            <a:ext cx="9144000" cy="2538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2825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0260D-53FB-4241-9FE0-907FCED6A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Need to properly value local energy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E44B307-750D-41B5-BEC7-E8CAFBDC8D0B}"/>
              </a:ext>
            </a:extLst>
          </p:cNvPr>
          <p:cNvSpPr/>
          <p:nvPr/>
        </p:nvSpPr>
        <p:spPr>
          <a:xfrm>
            <a:off x="76080" y="5311832"/>
            <a:ext cx="8788231" cy="100278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400" b="1" dirty="0">
                <a:solidFill>
                  <a:schemeClr val="tx1"/>
                </a:solidFill>
              </a:rPr>
              <a:t>Legend</a:t>
            </a:r>
          </a:p>
          <a:p>
            <a:endParaRPr lang="en-US" sz="1400" dirty="0">
              <a:solidFill>
                <a:schemeClr val="tx1"/>
              </a:solidFill>
            </a:endParaRPr>
          </a:p>
          <a:p>
            <a:endParaRPr lang="en-US" sz="1400" dirty="0">
              <a:solidFill>
                <a:schemeClr val="tx1"/>
              </a:solidFill>
            </a:endParaRPr>
          </a:p>
          <a:p>
            <a:r>
              <a:rPr lang="en-US" sz="1400" dirty="0">
                <a:solidFill>
                  <a:schemeClr val="tx1"/>
                </a:solidFill>
              </a:rPr>
              <a:t>	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E1241C7-D963-41DD-BE27-C937DFFC62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50" y="6047501"/>
            <a:ext cx="259102" cy="20575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D1036CD-95A5-4C54-ABEF-1540F432CF72}"/>
              </a:ext>
            </a:extLst>
          </p:cNvPr>
          <p:cNvSpPr txBox="1"/>
          <p:nvPr/>
        </p:nvSpPr>
        <p:spPr>
          <a:xfrm>
            <a:off x="2282732" y="5375282"/>
            <a:ext cx="14821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16kV Gladiola Feeder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FB365F0-D6D6-4FBE-83DD-8C8F25E2BBF1}"/>
              </a:ext>
            </a:extLst>
          </p:cNvPr>
          <p:cNvSpPr txBox="1"/>
          <p:nvPr/>
        </p:nvSpPr>
        <p:spPr>
          <a:xfrm>
            <a:off x="611038" y="6021316"/>
            <a:ext cx="8776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Substations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EBA49C9-9FD3-4230-8110-4F8F71A22DF6}"/>
              </a:ext>
            </a:extLst>
          </p:cNvPr>
          <p:cNvSpPr txBox="1"/>
          <p:nvPr/>
        </p:nvSpPr>
        <p:spPr>
          <a:xfrm>
            <a:off x="2276189" y="5593596"/>
            <a:ext cx="14821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16kV Gaucho Feeder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1ADBB9E-903F-4E5E-B2CB-B0D39A042719}"/>
              </a:ext>
            </a:extLst>
          </p:cNvPr>
          <p:cNvSpPr txBox="1"/>
          <p:nvPr/>
        </p:nvSpPr>
        <p:spPr>
          <a:xfrm>
            <a:off x="2278534" y="5819963"/>
            <a:ext cx="16241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16kV  Professor Feeder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00849E3-3209-406D-A2C4-4D447F5FD5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9928" y="5669194"/>
            <a:ext cx="216464" cy="18853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AFF25DD-0044-4065-BF10-264061DA17B9}"/>
              </a:ext>
            </a:extLst>
          </p:cNvPr>
          <p:cNvSpPr txBox="1"/>
          <p:nvPr/>
        </p:nvSpPr>
        <p:spPr>
          <a:xfrm>
            <a:off x="4192100" y="5632284"/>
            <a:ext cx="23468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University of California Santa Barbara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485F45B-12F9-4C6B-A65A-36BE7406B5D6}"/>
              </a:ext>
            </a:extLst>
          </p:cNvPr>
          <p:cNvSpPr txBox="1"/>
          <p:nvPr/>
        </p:nvSpPr>
        <p:spPr>
          <a:xfrm>
            <a:off x="2309562" y="6060372"/>
            <a:ext cx="14324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Santa Barbara Airport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1B31795-0912-4EBB-9107-EBA621BEB6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2118" y="5361691"/>
            <a:ext cx="315190" cy="24245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7AF6283-85E0-45B1-BF65-CAA70259200F}"/>
              </a:ext>
            </a:extLst>
          </p:cNvPr>
          <p:cNvSpPr txBox="1"/>
          <p:nvPr/>
        </p:nvSpPr>
        <p:spPr>
          <a:xfrm>
            <a:off x="4172584" y="5374521"/>
            <a:ext cx="130266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Tier 3 Fire Threat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F29EC64-C6F6-4C6F-8AB4-EC604C054D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5864" y="5672961"/>
            <a:ext cx="362389" cy="11753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5E37017-EEF3-4D18-9802-569969BB76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88496" y="5904927"/>
            <a:ext cx="361950" cy="13335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0B3428B-D426-43D5-B345-F5E43736D5C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98421" y="5446474"/>
            <a:ext cx="342900" cy="10477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C00AEF4-3D8A-4070-852C-9F74794F5BB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07" y="5856651"/>
            <a:ext cx="358171" cy="12955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8062E9A-D3DD-478B-84DE-8D52D0022B3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88" y="5653302"/>
            <a:ext cx="342930" cy="11431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2A559EF4-8491-4E56-A162-D8EC2941DFA2}"/>
              </a:ext>
            </a:extLst>
          </p:cNvPr>
          <p:cNvSpPr txBox="1"/>
          <p:nvPr/>
        </p:nvSpPr>
        <p:spPr>
          <a:xfrm>
            <a:off x="603210" y="5577081"/>
            <a:ext cx="13461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220 kV Transmission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760906A-F5DC-46FE-9D3C-C6EDB182CE8E}"/>
              </a:ext>
            </a:extLst>
          </p:cNvPr>
          <p:cNvSpPr txBox="1"/>
          <p:nvPr/>
        </p:nvSpPr>
        <p:spPr>
          <a:xfrm>
            <a:off x="598455" y="5787312"/>
            <a:ext cx="13193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66 kV Feeder #4311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E73671F8-9DB2-47AC-99E6-3711E8562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757" y="5872137"/>
            <a:ext cx="183919" cy="18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D32B3AD6-7A96-46B8-8571-0DA7F8B04B51}"/>
              </a:ext>
            </a:extLst>
          </p:cNvPr>
          <p:cNvSpPr txBox="1"/>
          <p:nvPr/>
        </p:nvSpPr>
        <p:spPr>
          <a:xfrm>
            <a:off x="4275185" y="5845754"/>
            <a:ext cx="130266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Fire Stations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340F2FA2-DABB-481C-9C31-08A3C72BAB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7186" y="6116518"/>
            <a:ext cx="173148" cy="173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7DA14EFB-1364-464E-A583-62FEB7C26720}"/>
              </a:ext>
            </a:extLst>
          </p:cNvPr>
          <p:cNvSpPr txBox="1"/>
          <p:nvPr/>
        </p:nvSpPr>
        <p:spPr>
          <a:xfrm>
            <a:off x="4275185" y="6067417"/>
            <a:ext cx="18076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Sanitary or Water Districts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6C632A73-FC8F-4F76-ADDE-AB3D996A677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582110" y="6076768"/>
            <a:ext cx="183920" cy="183920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99DC1E6C-5282-4828-9702-3849C37C3613}"/>
              </a:ext>
            </a:extLst>
          </p:cNvPr>
          <p:cNvSpPr txBox="1"/>
          <p:nvPr/>
        </p:nvSpPr>
        <p:spPr>
          <a:xfrm>
            <a:off x="6836695" y="6047501"/>
            <a:ext cx="20359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Proposed 160-240 MWh Battery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B9960319-7F09-47C2-ABC8-63703901DA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744" y="5402604"/>
            <a:ext cx="183920" cy="183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E36B7668-550E-4EFD-A80D-04A02D1D6C11}"/>
              </a:ext>
            </a:extLst>
          </p:cNvPr>
          <p:cNvSpPr txBox="1"/>
          <p:nvPr/>
        </p:nvSpPr>
        <p:spPr>
          <a:xfrm>
            <a:off x="6821997" y="5372536"/>
            <a:ext cx="20359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Goleta Valley Cottage Hospital</a:t>
            </a:r>
          </a:p>
        </p:txBody>
      </p:sp>
      <p:pic>
        <p:nvPicPr>
          <p:cNvPr id="37" name="Picture 2">
            <a:extLst>
              <a:ext uri="{FF2B5EF4-FFF2-40B4-BE49-F238E27FC236}">
                <a16:creationId xmlns:a16="http://schemas.microsoft.com/office/drawing/2014/main" id="{A658E33A-1595-4ADB-9A47-630AA79AC4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4332" y="5610875"/>
            <a:ext cx="231058" cy="231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>
            <a:extLst>
              <a:ext uri="{FF2B5EF4-FFF2-40B4-BE49-F238E27FC236}">
                <a16:creationId xmlns:a16="http://schemas.microsoft.com/office/drawing/2014/main" id="{7F3A987E-D9AE-47FB-B7BF-067D382D7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798" y="6065042"/>
            <a:ext cx="219309" cy="21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ACE2324B-73CF-4040-96FC-B297114952BC}"/>
              </a:ext>
            </a:extLst>
          </p:cNvPr>
          <p:cNvSpPr txBox="1"/>
          <p:nvPr/>
        </p:nvSpPr>
        <p:spPr>
          <a:xfrm>
            <a:off x="6814718" y="5592684"/>
            <a:ext cx="20359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Direct Relief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500B2D09-D6DD-4E50-B2AE-8B3F934CEE6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927838"/>
            <a:ext cx="9144000" cy="4314560"/>
          </a:xfrm>
          <a:prstGeom prst="rect">
            <a:avLst/>
          </a:prstGeom>
        </p:spPr>
      </p:pic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53324BFE-8251-4410-AD13-4A70F80C50A4}"/>
              </a:ext>
            </a:extLst>
          </p:cNvPr>
          <p:cNvCxnSpPr>
            <a:cxnSpLocks/>
            <a:stCxn id="43" idx="3"/>
          </p:cNvCxnSpPr>
          <p:nvPr/>
        </p:nvCxnSpPr>
        <p:spPr>
          <a:xfrm flipV="1">
            <a:off x="2438097" y="3553231"/>
            <a:ext cx="1280076" cy="46923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20BDE6A1-B2D7-416E-A2A8-B649B15406DD}"/>
              </a:ext>
            </a:extLst>
          </p:cNvPr>
          <p:cNvSpPr txBox="1"/>
          <p:nvPr/>
        </p:nvSpPr>
        <p:spPr>
          <a:xfrm>
            <a:off x="1328260" y="3891659"/>
            <a:ext cx="1109837" cy="26161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/>
              <a:t>Fire Station # 17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4993657E-8000-45BA-8FD1-CDEDEE389A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7917" y="3255746"/>
            <a:ext cx="173148" cy="173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4DAB7840-7F62-4CBB-B4D1-D5F29B726B49}"/>
              </a:ext>
            </a:extLst>
          </p:cNvPr>
          <p:cNvCxnSpPr>
            <a:cxnSpLocks/>
          </p:cNvCxnSpPr>
          <p:nvPr/>
        </p:nvCxnSpPr>
        <p:spPr>
          <a:xfrm>
            <a:off x="5028288" y="1382276"/>
            <a:ext cx="0" cy="79308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71269E7E-9B6B-4333-9DBC-C4F38DA9D00E}"/>
              </a:ext>
            </a:extLst>
          </p:cNvPr>
          <p:cNvSpPr txBox="1"/>
          <p:nvPr/>
        </p:nvSpPr>
        <p:spPr>
          <a:xfrm>
            <a:off x="4356842" y="1120666"/>
            <a:ext cx="895392" cy="26161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/>
              <a:t>Direct Relief</a:t>
            </a:r>
          </a:p>
        </p:txBody>
      </p:sp>
      <p:pic>
        <p:nvPicPr>
          <p:cNvPr id="47" name="Picture 2">
            <a:extLst>
              <a:ext uri="{FF2B5EF4-FFF2-40B4-BE49-F238E27FC236}">
                <a16:creationId xmlns:a16="http://schemas.microsoft.com/office/drawing/2014/main" id="{16516E5D-16EB-435E-9C4D-74D8B76742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969" y="2205948"/>
            <a:ext cx="231058" cy="231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98E78390-AA86-47FE-88C0-FFAC7FCA4147}"/>
              </a:ext>
            </a:extLst>
          </p:cNvPr>
          <p:cNvCxnSpPr>
            <a:cxnSpLocks/>
          </p:cNvCxnSpPr>
          <p:nvPr/>
        </p:nvCxnSpPr>
        <p:spPr>
          <a:xfrm flipH="1">
            <a:off x="6689187" y="1018924"/>
            <a:ext cx="777092" cy="329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DECD0571-94A8-4A14-A347-D2C7F96BA8F8}"/>
              </a:ext>
            </a:extLst>
          </p:cNvPr>
          <p:cNvSpPr txBox="1"/>
          <p:nvPr/>
        </p:nvSpPr>
        <p:spPr>
          <a:xfrm>
            <a:off x="7466279" y="975415"/>
            <a:ext cx="1195526" cy="26161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/>
              <a:t>Vegas Substation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01298E61-2F90-4482-9ED4-DE53548038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199" y="3406538"/>
            <a:ext cx="183919" cy="18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474AF230-0388-49E2-AE9D-5482CCE290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120" y="2519683"/>
            <a:ext cx="183919" cy="18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11AD1C37-63E8-44C9-887B-3E06AF52ACC1}"/>
              </a:ext>
            </a:extLst>
          </p:cNvPr>
          <p:cNvCxnSpPr>
            <a:cxnSpLocks/>
          </p:cNvCxnSpPr>
          <p:nvPr/>
        </p:nvCxnSpPr>
        <p:spPr>
          <a:xfrm>
            <a:off x="1700591" y="2634870"/>
            <a:ext cx="6531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53EC999B-482F-43B0-93C0-31381EAE8E1A}"/>
              </a:ext>
            </a:extLst>
          </p:cNvPr>
          <p:cNvSpPr txBox="1"/>
          <p:nvPr/>
        </p:nvSpPr>
        <p:spPr>
          <a:xfrm>
            <a:off x="352109" y="2497746"/>
            <a:ext cx="1348482" cy="26161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/>
              <a:t>Isla Vista Substation</a:t>
            </a: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EA49414E-1A34-488F-B8C7-4B32F501018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564646" y="2421542"/>
            <a:ext cx="183920" cy="183920"/>
          </a:xfrm>
          <a:prstGeom prst="rect">
            <a:avLst/>
          </a:prstGeom>
        </p:spPr>
      </p:pic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5FBBA536-1D56-42AC-8347-88BA2BAC795C}"/>
              </a:ext>
            </a:extLst>
          </p:cNvPr>
          <p:cNvCxnSpPr>
            <a:cxnSpLocks/>
            <a:stCxn id="56" idx="2"/>
          </p:cNvCxnSpPr>
          <p:nvPr/>
        </p:nvCxnSpPr>
        <p:spPr>
          <a:xfrm>
            <a:off x="2664333" y="1320722"/>
            <a:ext cx="0" cy="107136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21D806AB-B5A4-4692-9530-284A1C15FF7F}"/>
              </a:ext>
            </a:extLst>
          </p:cNvPr>
          <p:cNvSpPr txBox="1"/>
          <p:nvPr/>
        </p:nvSpPr>
        <p:spPr>
          <a:xfrm>
            <a:off x="1635431" y="1059112"/>
            <a:ext cx="2057803" cy="26161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/>
              <a:t>Proposed 160-240 MWh Battery </a:t>
            </a: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DF0B5F64-E7A9-413F-9CCF-FE9B668FA6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8173" y="1405298"/>
            <a:ext cx="183919" cy="18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7ECE1800-D7C5-43FB-B694-9E5A23DFD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4743" y="1480106"/>
            <a:ext cx="183919" cy="18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AB2D9A8C-6214-44AA-B9EE-5EF89CCA9C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515" y="2336585"/>
            <a:ext cx="183920" cy="183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20A95062-6801-44C5-A22C-2ED5227C824D}"/>
              </a:ext>
            </a:extLst>
          </p:cNvPr>
          <p:cNvCxnSpPr>
            <a:cxnSpLocks/>
          </p:cNvCxnSpPr>
          <p:nvPr/>
        </p:nvCxnSpPr>
        <p:spPr>
          <a:xfrm flipH="1" flipV="1">
            <a:off x="5104797" y="2638144"/>
            <a:ext cx="1193059" cy="47600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CA2CC3C2-D914-48D6-B590-1EEC38F2B783}"/>
              </a:ext>
            </a:extLst>
          </p:cNvPr>
          <p:cNvSpPr txBox="1"/>
          <p:nvPr/>
        </p:nvSpPr>
        <p:spPr>
          <a:xfrm>
            <a:off x="6297856" y="3105988"/>
            <a:ext cx="1109837" cy="26161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/>
              <a:t>Fire Station # 8</a:t>
            </a:r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08CC9B00-6542-45C0-AE4A-CB9E27661272}"/>
              </a:ext>
            </a:extLst>
          </p:cNvPr>
          <p:cNvCxnSpPr>
            <a:cxnSpLocks/>
            <a:stCxn id="63" idx="1"/>
          </p:cNvCxnSpPr>
          <p:nvPr/>
        </p:nvCxnSpPr>
        <p:spPr>
          <a:xfrm flipH="1" flipV="1">
            <a:off x="5521065" y="3464904"/>
            <a:ext cx="999831" cy="112916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E70D8B70-BADD-4B91-9404-DA50BF3267EE}"/>
              </a:ext>
            </a:extLst>
          </p:cNvPr>
          <p:cNvSpPr txBox="1"/>
          <p:nvPr/>
        </p:nvSpPr>
        <p:spPr>
          <a:xfrm>
            <a:off x="6520896" y="4463264"/>
            <a:ext cx="1495449" cy="26161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/>
              <a:t>Goleta Sanitary District</a:t>
            </a:r>
          </a:p>
        </p:txBody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id="{52C6C336-A228-4CAC-A0B4-D4FEF51562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055" y="2987387"/>
            <a:ext cx="183919" cy="18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2">
            <a:extLst>
              <a:ext uri="{FF2B5EF4-FFF2-40B4-BE49-F238E27FC236}">
                <a16:creationId xmlns:a16="http://schemas.microsoft.com/office/drawing/2014/main" id="{9204F2A7-47F0-4496-B952-75E2EFD95A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646" y="2908731"/>
            <a:ext cx="219309" cy="21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F3EBE069-E84C-4906-9960-01593C05DA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0081" y="1917375"/>
            <a:ext cx="183919" cy="18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99F1DAD8-1EFD-4164-AED3-0A1CC9873DB4}"/>
              </a:ext>
            </a:extLst>
          </p:cNvPr>
          <p:cNvSpPr txBox="1"/>
          <p:nvPr/>
        </p:nvSpPr>
        <p:spPr>
          <a:xfrm>
            <a:off x="6821524" y="5824070"/>
            <a:ext cx="20359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Deckers</a:t>
            </a:r>
          </a:p>
        </p:txBody>
      </p:sp>
      <p:pic>
        <p:nvPicPr>
          <p:cNvPr id="70" name="Picture 2">
            <a:extLst>
              <a:ext uri="{FF2B5EF4-FFF2-40B4-BE49-F238E27FC236}">
                <a16:creationId xmlns:a16="http://schemas.microsoft.com/office/drawing/2014/main" id="{5BC1E3F4-248A-4FF0-872C-C0BE462614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868" y="2780295"/>
            <a:ext cx="183919" cy="18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2">
            <a:extLst>
              <a:ext uri="{FF2B5EF4-FFF2-40B4-BE49-F238E27FC236}">
                <a16:creationId xmlns:a16="http://schemas.microsoft.com/office/drawing/2014/main" id="{639C1436-83D6-49FD-8251-1C8559EB67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711" y="5837397"/>
            <a:ext cx="183919" cy="18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CCC62B5F-5B84-C549-9BD7-E6AB51AB8856}"/>
              </a:ext>
            </a:extLst>
          </p:cNvPr>
          <p:cNvSpPr txBox="1"/>
          <p:nvPr/>
        </p:nvSpPr>
        <p:spPr>
          <a:xfrm>
            <a:off x="3967829" y="4287899"/>
            <a:ext cx="529032" cy="26161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UCSB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E4887ADA-408C-2849-A759-DAA7EDBE4390}"/>
              </a:ext>
            </a:extLst>
          </p:cNvPr>
          <p:cNvSpPr txBox="1"/>
          <p:nvPr/>
        </p:nvSpPr>
        <p:spPr>
          <a:xfrm>
            <a:off x="4279544" y="3178197"/>
            <a:ext cx="778034" cy="26161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SB Airport</a:t>
            </a:r>
          </a:p>
        </p:txBody>
      </p:sp>
    </p:spTree>
    <p:extLst>
      <p:ext uri="{BB962C8B-B14F-4D97-AF65-F5344CB8AC3E}">
        <p14:creationId xmlns:p14="http://schemas.microsoft.com/office/powerpoint/2010/main" val="11211093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3"/>
          <p:cNvSpPr txBox="1">
            <a:spLocks noGrp="1"/>
          </p:cNvSpPr>
          <p:nvPr>
            <p:ph type="title"/>
          </p:nvPr>
        </p:nvSpPr>
        <p:spPr>
          <a:xfrm>
            <a:off x="1" y="0"/>
            <a:ext cx="7571485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Need to streamline Interconnection</a:t>
            </a:r>
            <a:endParaRPr dirty="0"/>
          </a:p>
        </p:txBody>
      </p:sp>
      <p:sp>
        <p:nvSpPr>
          <p:cNvPr id="265" name="Google Shape;265;p13"/>
          <p:cNvSpPr/>
          <p:nvPr/>
        </p:nvSpPr>
        <p:spPr>
          <a:xfrm>
            <a:off x="2018489" y="3273275"/>
            <a:ext cx="1101981" cy="676275"/>
          </a:xfrm>
          <a:prstGeom prst="rect">
            <a:avLst/>
          </a:prstGeom>
          <a:solidFill>
            <a:srgbClr val="7F7F7F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Isla Vista Substation </a:t>
            </a:r>
            <a:r>
              <a:rPr lang="en-US" sz="105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(66-to-16kV</a:t>
            </a:r>
            <a:r>
              <a:rPr lang="en-US" sz="12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14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13"/>
          <p:cNvSpPr/>
          <p:nvPr/>
        </p:nvSpPr>
        <p:spPr>
          <a:xfrm>
            <a:off x="3665708" y="4697107"/>
            <a:ext cx="880435" cy="623596"/>
          </a:xfrm>
          <a:prstGeom prst="rect">
            <a:avLst/>
          </a:prstGeom>
          <a:solidFill>
            <a:srgbClr val="E5B8B7"/>
          </a:solidFill>
          <a:ln w="9525" cap="flat" cmpd="sng">
            <a:solidFill>
              <a:srgbClr val="45A9C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Fire Station #17</a:t>
            </a:r>
            <a:endParaRPr sz="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13"/>
          <p:cNvSpPr txBox="1"/>
          <p:nvPr/>
        </p:nvSpPr>
        <p:spPr>
          <a:xfrm>
            <a:off x="2326332" y="2411850"/>
            <a:ext cx="1309709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66kV underground interconnection</a:t>
            </a:r>
            <a:endParaRPr sz="1050" dirty="0"/>
          </a:p>
        </p:txBody>
      </p:sp>
      <p:cxnSp>
        <p:nvCxnSpPr>
          <p:cNvPr id="302" name="Google Shape;302;p13"/>
          <p:cNvCxnSpPr>
            <a:cxnSpLocks/>
          </p:cNvCxnSpPr>
          <p:nvPr/>
        </p:nvCxnSpPr>
        <p:spPr>
          <a:xfrm>
            <a:off x="2977921" y="2708362"/>
            <a:ext cx="0" cy="214887"/>
          </a:xfrm>
          <a:prstGeom prst="straightConnector1">
            <a:avLst/>
          </a:prstGeom>
          <a:noFill/>
          <a:ln w="3175" cap="flat" cmpd="sng">
            <a:solidFill>
              <a:schemeClr val="dk1"/>
            </a:solidFill>
            <a:prstDash val="solid"/>
            <a:round/>
            <a:headEnd type="none" w="sm" len="sm"/>
            <a:tailEnd type="triangl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48" name="Google Shape;264;p13">
            <a:extLst>
              <a:ext uri="{FF2B5EF4-FFF2-40B4-BE49-F238E27FC236}">
                <a16:creationId xmlns:a16="http://schemas.microsoft.com/office/drawing/2014/main" id="{4A60D3B5-8122-448D-B0DF-0936C3966418}"/>
              </a:ext>
            </a:extLst>
          </p:cNvPr>
          <p:cNvCxnSpPr>
            <a:cxnSpLocks/>
          </p:cNvCxnSpPr>
          <p:nvPr/>
        </p:nvCxnSpPr>
        <p:spPr>
          <a:xfrm>
            <a:off x="3120470" y="3728480"/>
            <a:ext cx="361666" cy="0"/>
          </a:xfrm>
          <a:prstGeom prst="straightConnector1">
            <a:avLst/>
          </a:prstGeom>
          <a:noFill/>
          <a:ln w="38100" cap="flat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1" name="Google Shape;264;p13">
            <a:extLst>
              <a:ext uri="{FF2B5EF4-FFF2-40B4-BE49-F238E27FC236}">
                <a16:creationId xmlns:a16="http://schemas.microsoft.com/office/drawing/2014/main" id="{94E8602B-0431-4157-AF09-F931390FCC2B}"/>
              </a:ext>
            </a:extLst>
          </p:cNvPr>
          <p:cNvCxnSpPr>
            <a:cxnSpLocks/>
          </p:cNvCxnSpPr>
          <p:nvPr/>
        </p:nvCxnSpPr>
        <p:spPr>
          <a:xfrm>
            <a:off x="3481284" y="3713170"/>
            <a:ext cx="0" cy="1239417"/>
          </a:xfrm>
          <a:prstGeom prst="straightConnector1">
            <a:avLst/>
          </a:prstGeom>
          <a:noFill/>
          <a:ln w="38100" cap="flat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4" name="Google Shape;264;p13">
            <a:extLst>
              <a:ext uri="{FF2B5EF4-FFF2-40B4-BE49-F238E27FC236}">
                <a16:creationId xmlns:a16="http://schemas.microsoft.com/office/drawing/2014/main" id="{2091130C-6B75-4C55-9CC9-824EC55BAAFF}"/>
              </a:ext>
            </a:extLst>
          </p:cNvPr>
          <p:cNvCxnSpPr>
            <a:cxnSpLocks/>
          </p:cNvCxnSpPr>
          <p:nvPr/>
        </p:nvCxnSpPr>
        <p:spPr>
          <a:xfrm>
            <a:off x="3120470" y="3499452"/>
            <a:ext cx="3251150" cy="7567"/>
          </a:xfrm>
          <a:prstGeom prst="straightConnector1">
            <a:avLst/>
          </a:prstGeom>
          <a:noFill/>
          <a:ln w="381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6" name="Google Shape;265;p13">
            <a:extLst>
              <a:ext uri="{FF2B5EF4-FFF2-40B4-BE49-F238E27FC236}">
                <a16:creationId xmlns:a16="http://schemas.microsoft.com/office/drawing/2014/main" id="{E56ACFCB-E210-4EEB-8F06-E9194F44B0DE}"/>
              </a:ext>
            </a:extLst>
          </p:cNvPr>
          <p:cNvSpPr/>
          <p:nvPr/>
        </p:nvSpPr>
        <p:spPr>
          <a:xfrm>
            <a:off x="7294782" y="1016626"/>
            <a:ext cx="1058611" cy="676580"/>
          </a:xfrm>
          <a:prstGeom prst="rect">
            <a:avLst/>
          </a:prstGeom>
          <a:solidFill>
            <a:srgbClr val="7F7F7F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Vegas Substation </a:t>
            </a:r>
            <a:r>
              <a:rPr lang="en-US" sz="105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(66-to-16kV)</a:t>
            </a:r>
            <a:endParaRPr sz="14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7" name="Google Shape;264;p13">
            <a:extLst>
              <a:ext uri="{FF2B5EF4-FFF2-40B4-BE49-F238E27FC236}">
                <a16:creationId xmlns:a16="http://schemas.microsoft.com/office/drawing/2014/main" id="{30D189BC-FA11-468C-AE10-76C48E734ADB}"/>
              </a:ext>
            </a:extLst>
          </p:cNvPr>
          <p:cNvCxnSpPr>
            <a:cxnSpLocks/>
            <a:stCxn id="76" idx="2"/>
          </p:cNvCxnSpPr>
          <p:nvPr/>
        </p:nvCxnSpPr>
        <p:spPr>
          <a:xfrm>
            <a:off x="7824088" y="1693206"/>
            <a:ext cx="0" cy="3975691"/>
          </a:xfrm>
          <a:prstGeom prst="straightConnector1">
            <a:avLst/>
          </a:prstGeom>
          <a:noFill/>
          <a:ln w="38100" cap="flat" cmpd="sng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4" name="Google Shape;278;p13">
            <a:extLst>
              <a:ext uri="{FF2B5EF4-FFF2-40B4-BE49-F238E27FC236}">
                <a16:creationId xmlns:a16="http://schemas.microsoft.com/office/drawing/2014/main" id="{FD00C9E0-CB7A-4223-91E0-79EF9FE932A0}"/>
              </a:ext>
            </a:extLst>
          </p:cNvPr>
          <p:cNvSpPr/>
          <p:nvPr/>
        </p:nvSpPr>
        <p:spPr>
          <a:xfrm>
            <a:off x="3198260" y="5514278"/>
            <a:ext cx="880434" cy="62359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>
            <a:solidFill>
              <a:srgbClr val="45A9C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UCSB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 Solar</a:t>
            </a:r>
          </a:p>
        </p:txBody>
      </p:sp>
      <p:sp>
        <p:nvSpPr>
          <p:cNvPr id="90" name="Google Shape;278;p13">
            <a:extLst>
              <a:ext uri="{FF2B5EF4-FFF2-40B4-BE49-F238E27FC236}">
                <a16:creationId xmlns:a16="http://schemas.microsoft.com/office/drawing/2014/main" id="{A028121C-6A2C-4286-A689-2FC5A76F488A}"/>
              </a:ext>
            </a:extLst>
          </p:cNvPr>
          <p:cNvSpPr/>
          <p:nvPr/>
        </p:nvSpPr>
        <p:spPr>
          <a:xfrm>
            <a:off x="6322589" y="3598428"/>
            <a:ext cx="1039408" cy="69890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>
            <a:solidFill>
              <a:srgbClr val="45A9C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SBA (runway lights &amp; ATC)</a:t>
            </a:r>
            <a:endParaRPr sz="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3" name="Picture 92">
            <a:extLst>
              <a:ext uri="{FF2B5EF4-FFF2-40B4-BE49-F238E27FC236}">
                <a16:creationId xmlns:a16="http://schemas.microsoft.com/office/drawing/2014/main" id="{7EF44475-EDCF-47C5-81A1-598DA4A12C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598" y="2719937"/>
            <a:ext cx="527653" cy="527653"/>
          </a:xfrm>
          <a:prstGeom prst="rect">
            <a:avLst/>
          </a:prstGeom>
        </p:spPr>
      </p:pic>
      <p:cxnSp>
        <p:nvCxnSpPr>
          <p:cNvPr id="94" name="Google Shape;264;p13">
            <a:extLst>
              <a:ext uri="{FF2B5EF4-FFF2-40B4-BE49-F238E27FC236}">
                <a16:creationId xmlns:a16="http://schemas.microsoft.com/office/drawing/2014/main" id="{16CE66D1-9C26-4B2A-9064-F5E295D165A3}"/>
              </a:ext>
            </a:extLst>
          </p:cNvPr>
          <p:cNvCxnSpPr>
            <a:cxnSpLocks/>
          </p:cNvCxnSpPr>
          <p:nvPr/>
        </p:nvCxnSpPr>
        <p:spPr>
          <a:xfrm>
            <a:off x="2557309" y="2948713"/>
            <a:ext cx="841224" cy="0"/>
          </a:xfrm>
          <a:prstGeom prst="straightConnector1">
            <a:avLst/>
          </a:prstGeom>
          <a:noFill/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7" name="Google Shape;264;p13">
            <a:extLst>
              <a:ext uri="{FF2B5EF4-FFF2-40B4-BE49-F238E27FC236}">
                <a16:creationId xmlns:a16="http://schemas.microsoft.com/office/drawing/2014/main" id="{F727B670-E564-4C1B-AAD3-8ED01FB8541F}"/>
              </a:ext>
            </a:extLst>
          </p:cNvPr>
          <p:cNvCxnSpPr>
            <a:cxnSpLocks/>
          </p:cNvCxnSpPr>
          <p:nvPr/>
        </p:nvCxnSpPr>
        <p:spPr>
          <a:xfrm flipH="1">
            <a:off x="3948545" y="2275934"/>
            <a:ext cx="3879574" cy="9636"/>
          </a:xfrm>
          <a:prstGeom prst="straightConnector1">
            <a:avLst/>
          </a:prstGeom>
          <a:noFill/>
          <a:ln w="38100" cap="flat" cmpd="sng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14" name="Google Shape;276;p13">
            <a:extLst>
              <a:ext uri="{FF2B5EF4-FFF2-40B4-BE49-F238E27FC236}">
                <a16:creationId xmlns:a16="http://schemas.microsoft.com/office/drawing/2014/main" id="{F04D5A2D-9653-4085-8FDD-60BC21653F42}"/>
              </a:ext>
            </a:extLst>
          </p:cNvPr>
          <p:cNvGrpSpPr/>
          <p:nvPr/>
        </p:nvGrpSpPr>
        <p:grpSpPr>
          <a:xfrm rot="10800000">
            <a:off x="5713604" y="2289848"/>
            <a:ext cx="1058612" cy="899697"/>
            <a:chOff x="4529532" y="1956320"/>
            <a:chExt cx="1385308" cy="1016205"/>
          </a:xfrm>
        </p:grpSpPr>
        <p:cxnSp>
          <p:nvCxnSpPr>
            <p:cNvPr id="115" name="Google Shape;277;p13">
              <a:extLst>
                <a:ext uri="{FF2B5EF4-FFF2-40B4-BE49-F238E27FC236}">
                  <a16:creationId xmlns:a16="http://schemas.microsoft.com/office/drawing/2014/main" id="{4D382873-E418-458A-9C3E-3BA30C807D06}"/>
                </a:ext>
              </a:extLst>
            </p:cNvPr>
            <p:cNvCxnSpPr>
              <a:cxnSpLocks/>
              <a:endCxn id="116" idx="0"/>
            </p:cNvCxnSpPr>
            <p:nvPr/>
          </p:nvCxnSpPr>
          <p:spPr>
            <a:xfrm rot="10800000">
              <a:off x="5212127" y="2754160"/>
              <a:ext cx="27918" cy="218365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sp>
          <p:nvSpPr>
            <p:cNvPr id="116" name="Google Shape;278;p13">
              <a:extLst>
                <a:ext uri="{FF2B5EF4-FFF2-40B4-BE49-F238E27FC236}">
                  <a16:creationId xmlns:a16="http://schemas.microsoft.com/office/drawing/2014/main" id="{C02B5101-8C63-486D-92E7-1815FCA4A924}"/>
                </a:ext>
              </a:extLst>
            </p:cNvPr>
            <p:cNvSpPr/>
            <p:nvPr/>
          </p:nvSpPr>
          <p:spPr>
            <a:xfrm rot="10800000">
              <a:off x="4608137" y="2049812"/>
              <a:ext cx="1207980" cy="704349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>
              <a:solidFill>
                <a:srgbClr val="45A9C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Direct Relief</a:t>
              </a: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+ Solar Microgrid</a:t>
              </a:r>
              <a:endParaRPr sz="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279;p13">
              <a:extLst>
                <a:ext uri="{FF2B5EF4-FFF2-40B4-BE49-F238E27FC236}">
                  <a16:creationId xmlns:a16="http://schemas.microsoft.com/office/drawing/2014/main" id="{F024710E-C6FD-40D5-B028-3F4C9DD042CE}"/>
                </a:ext>
              </a:extLst>
            </p:cNvPr>
            <p:cNvSpPr/>
            <p:nvPr/>
          </p:nvSpPr>
          <p:spPr>
            <a:xfrm>
              <a:off x="4529532" y="1956320"/>
              <a:ext cx="1385308" cy="891332"/>
            </a:xfrm>
            <a:prstGeom prst="rect">
              <a:avLst/>
            </a:prstGeom>
            <a:noFill/>
            <a:ln w="38100" cap="flat" cmpd="sng">
              <a:solidFill>
                <a:srgbClr val="D99593"/>
              </a:solidFill>
              <a:prstDash val="dot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7" name="Google Shape;276;p13">
            <a:extLst>
              <a:ext uri="{FF2B5EF4-FFF2-40B4-BE49-F238E27FC236}">
                <a16:creationId xmlns:a16="http://schemas.microsoft.com/office/drawing/2014/main" id="{28142A43-68BC-4EB2-9EC6-31789A874886}"/>
              </a:ext>
            </a:extLst>
          </p:cNvPr>
          <p:cNvGrpSpPr/>
          <p:nvPr/>
        </p:nvGrpSpPr>
        <p:grpSpPr>
          <a:xfrm rot="10800000">
            <a:off x="6537902" y="4638886"/>
            <a:ext cx="1273110" cy="698903"/>
            <a:chOff x="4376162" y="2049812"/>
            <a:chExt cx="1411197" cy="704349"/>
          </a:xfrm>
        </p:grpSpPr>
        <p:cxnSp>
          <p:nvCxnSpPr>
            <p:cNvPr id="128" name="Google Shape;277;p13">
              <a:extLst>
                <a:ext uri="{FF2B5EF4-FFF2-40B4-BE49-F238E27FC236}">
                  <a16:creationId xmlns:a16="http://schemas.microsoft.com/office/drawing/2014/main" id="{F23F7D27-7ED6-4F13-82F1-CCAD4F5893F5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4376162" y="2434358"/>
              <a:ext cx="265506" cy="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sp>
          <p:nvSpPr>
            <p:cNvPr id="129" name="Google Shape;278;p13">
              <a:extLst>
                <a:ext uri="{FF2B5EF4-FFF2-40B4-BE49-F238E27FC236}">
                  <a16:creationId xmlns:a16="http://schemas.microsoft.com/office/drawing/2014/main" id="{28B83492-92D8-4422-BDBD-F16FDB75C78E}"/>
                </a:ext>
              </a:extLst>
            </p:cNvPr>
            <p:cNvSpPr/>
            <p:nvPr/>
          </p:nvSpPr>
          <p:spPr>
            <a:xfrm rot="10800000">
              <a:off x="4635215" y="2049812"/>
              <a:ext cx="1152144" cy="704349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9525" cap="flat" cmpd="sng">
              <a:solidFill>
                <a:srgbClr val="45A9C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SBA (Main Terminal)</a:t>
              </a:r>
              <a:endParaRPr sz="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5" name="Google Shape;276;p13">
            <a:extLst>
              <a:ext uri="{FF2B5EF4-FFF2-40B4-BE49-F238E27FC236}">
                <a16:creationId xmlns:a16="http://schemas.microsoft.com/office/drawing/2014/main" id="{99072194-D81B-42EC-9315-F8023D67F9F8}"/>
              </a:ext>
            </a:extLst>
          </p:cNvPr>
          <p:cNvGrpSpPr/>
          <p:nvPr/>
        </p:nvGrpSpPr>
        <p:grpSpPr>
          <a:xfrm rot="10800000">
            <a:off x="7835058" y="5157350"/>
            <a:ext cx="1121469" cy="623596"/>
            <a:chOff x="4646114" y="2049812"/>
            <a:chExt cx="1467564" cy="704349"/>
          </a:xfrm>
        </p:grpSpPr>
        <p:cxnSp>
          <p:nvCxnSpPr>
            <p:cNvPr id="136" name="Google Shape;277;p13">
              <a:extLst>
                <a:ext uri="{FF2B5EF4-FFF2-40B4-BE49-F238E27FC236}">
                  <a16:creationId xmlns:a16="http://schemas.microsoft.com/office/drawing/2014/main" id="{5DB5D348-5630-48AF-AF8F-6295B28C5C8B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5805439" y="2401987"/>
              <a:ext cx="308239" cy="2475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sp>
          <p:nvSpPr>
            <p:cNvPr id="137" name="Google Shape;278;p13">
              <a:extLst>
                <a:ext uri="{FF2B5EF4-FFF2-40B4-BE49-F238E27FC236}">
                  <a16:creationId xmlns:a16="http://schemas.microsoft.com/office/drawing/2014/main" id="{D771B95B-AC95-4BCB-96F0-28D056E448DC}"/>
                </a:ext>
              </a:extLst>
            </p:cNvPr>
            <p:cNvSpPr/>
            <p:nvPr/>
          </p:nvSpPr>
          <p:spPr>
            <a:xfrm rot="10800000">
              <a:off x="4646114" y="2049812"/>
              <a:ext cx="1152144" cy="70434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 cap="flat" cmpd="sng">
              <a:solidFill>
                <a:srgbClr val="45A9C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Goleta Sanitary District</a:t>
              </a:r>
              <a:endParaRPr sz="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" name="Google Shape;265;p13">
            <a:extLst>
              <a:ext uri="{FF2B5EF4-FFF2-40B4-BE49-F238E27FC236}">
                <a16:creationId xmlns:a16="http://schemas.microsoft.com/office/drawing/2014/main" id="{CBF27581-4A4E-42F6-9D8C-A2FA3E1D9AA2}"/>
              </a:ext>
            </a:extLst>
          </p:cNvPr>
          <p:cNvSpPr/>
          <p:nvPr/>
        </p:nvSpPr>
        <p:spPr>
          <a:xfrm>
            <a:off x="248182" y="984419"/>
            <a:ext cx="1133462" cy="762000"/>
          </a:xfrm>
          <a:prstGeom prst="rect">
            <a:avLst/>
          </a:prstGeom>
          <a:solidFill>
            <a:srgbClr val="7F7F7F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Goleta Substation </a:t>
            </a:r>
            <a:r>
              <a:rPr lang="en-US" sz="105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(220-to-66kV)</a:t>
            </a:r>
            <a:endParaRPr sz="14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4" name="Google Shape;264;p13">
            <a:extLst>
              <a:ext uri="{FF2B5EF4-FFF2-40B4-BE49-F238E27FC236}">
                <a16:creationId xmlns:a16="http://schemas.microsoft.com/office/drawing/2014/main" id="{8159E15F-85CD-45C4-A029-50CC3884B982}"/>
              </a:ext>
            </a:extLst>
          </p:cNvPr>
          <p:cNvCxnSpPr>
            <a:cxnSpLocks/>
          </p:cNvCxnSpPr>
          <p:nvPr/>
        </p:nvCxnSpPr>
        <p:spPr>
          <a:xfrm flipH="1">
            <a:off x="1373766" y="1354916"/>
            <a:ext cx="5909441" cy="18568"/>
          </a:xfrm>
          <a:prstGeom prst="straightConnector1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6" name="Google Shape;264;p13">
            <a:extLst>
              <a:ext uri="{FF2B5EF4-FFF2-40B4-BE49-F238E27FC236}">
                <a16:creationId xmlns:a16="http://schemas.microsoft.com/office/drawing/2014/main" id="{C00B90EE-5155-4C5D-8BB2-4817A23B6FF4}"/>
              </a:ext>
            </a:extLst>
          </p:cNvPr>
          <p:cNvCxnSpPr>
            <a:cxnSpLocks/>
          </p:cNvCxnSpPr>
          <p:nvPr/>
        </p:nvCxnSpPr>
        <p:spPr>
          <a:xfrm>
            <a:off x="1750453" y="1365419"/>
            <a:ext cx="11115" cy="1592741"/>
          </a:xfrm>
          <a:prstGeom prst="straightConnector1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7" name="Google Shape;273;p13">
            <a:extLst>
              <a:ext uri="{FF2B5EF4-FFF2-40B4-BE49-F238E27FC236}">
                <a16:creationId xmlns:a16="http://schemas.microsoft.com/office/drawing/2014/main" id="{912D4AFC-B174-48EE-ACE3-4508074E7B38}"/>
              </a:ext>
            </a:extLst>
          </p:cNvPr>
          <p:cNvSpPr txBox="1"/>
          <p:nvPr/>
        </p:nvSpPr>
        <p:spPr>
          <a:xfrm>
            <a:off x="357348" y="4312622"/>
            <a:ext cx="2423564" cy="2062063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Diagram Elements</a:t>
            </a:r>
            <a:endParaRPr sz="105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	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solidFill>
                  <a:schemeClr val="dk1"/>
                </a:solidFill>
                <a:latin typeface="Arial"/>
                <a:cs typeface="Arial"/>
                <a:sym typeface="Arial"/>
              </a:rPr>
              <a:t>	66 kV Distribution Feeder #4311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500" dirty="0">
              <a:solidFill>
                <a:schemeClr val="dk1"/>
              </a:solidFill>
              <a:latin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dirty="0">
                <a:solidFill>
                  <a:schemeClr val="dk1"/>
                </a:solidFill>
                <a:latin typeface="Arial"/>
                <a:cs typeface="Arial"/>
                <a:sym typeface="Arial"/>
              </a:rPr>
              <a:t>	16 kV Gladiola Feeder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500" dirty="0">
              <a:solidFill>
                <a:schemeClr val="dk1"/>
              </a:solidFill>
              <a:latin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dirty="0">
                <a:solidFill>
                  <a:schemeClr val="dk1"/>
                </a:solidFill>
                <a:latin typeface="Arial"/>
                <a:cs typeface="Arial"/>
                <a:sym typeface="Arial"/>
              </a:rPr>
              <a:t>	16 kV Gaucho Feeder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500" dirty="0">
              <a:solidFill>
                <a:schemeClr val="dk1"/>
              </a:solidFill>
              <a:latin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dirty="0">
                <a:solidFill>
                  <a:schemeClr val="dk1"/>
                </a:solidFill>
                <a:latin typeface="Arial"/>
                <a:cs typeface="Arial"/>
                <a:sym typeface="Arial"/>
              </a:rPr>
              <a:t>	16 kV Professor Feeder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900" dirty="0">
              <a:solidFill>
                <a:schemeClr val="dk1"/>
              </a:solidFill>
              <a:latin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500" dirty="0">
              <a:solidFill>
                <a:schemeClr val="dk1"/>
              </a:solidFill>
              <a:latin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dirty="0">
                <a:solidFill>
                  <a:schemeClr val="dk1"/>
                </a:solidFill>
                <a:latin typeface="Arial"/>
                <a:cs typeface="Arial"/>
                <a:sym typeface="Arial"/>
              </a:rPr>
              <a:t>	Planned 160-240 MWh Battery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500" dirty="0">
              <a:solidFill>
                <a:schemeClr val="dk1"/>
              </a:solidFill>
              <a:latin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dirty="0">
                <a:solidFill>
                  <a:schemeClr val="dk1"/>
                </a:solidFill>
                <a:latin typeface="Arial"/>
                <a:cs typeface="Arial"/>
                <a:sym typeface="Arial"/>
              </a:rPr>
              <a:t>	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dirty="0">
                <a:solidFill>
                  <a:schemeClr val="dk1"/>
                </a:solidFill>
                <a:latin typeface="Arial"/>
                <a:cs typeface="Arial"/>
                <a:sym typeface="Arial"/>
              </a:rPr>
              <a:t>              Grid isolation switch (open, closed)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" dirty="0">
                <a:solidFill>
                  <a:schemeClr val="dk1"/>
                </a:solidFill>
                <a:latin typeface="Arial"/>
                <a:cs typeface="Arial"/>
                <a:sym typeface="Arial"/>
              </a:rPr>
              <a:t>	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dirty="0">
                <a:solidFill>
                  <a:schemeClr val="dk1"/>
                </a:solidFill>
                <a:latin typeface="Arial"/>
                <a:cs typeface="Arial"/>
                <a:sym typeface="Arial"/>
              </a:rPr>
              <a:t>              Smart meter switch (open, closed)</a:t>
            </a:r>
          </a:p>
        </p:txBody>
      </p:sp>
      <p:cxnSp>
        <p:nvCxnSpPr>
          <p:cNvPr id="58" name="Google Shape;264;p13">
            <a:extLst>
              <a:ext uri="{FF2B5EF4-FFF2-40B4-BE49-F238E27FC236}">
                <a16:creationId xmlns:a16="http://schemas.microsoft.com/office/drawing/2014/main" id="{3AF5F8F4-3462-43AD-9BCE-125BF1DF365E}"/>
              </a:ext>
            </a:extLst>
          </p:cNvPr>
          <p:cNvCxnSpPr>
            <a:cxnSpLocks/>
          </p:cNvCxnSpPr>
          <p:nvPr/>
        </p:nvCxnSpPr>
        <p:spPr>
          <a:xfrm flipH="1">
            <a:off x="510305" y="4690236"/>
            <a:ext cx="260850" cy="0"/>
          </a:xfrm>
          <a:prstGeom prst="straightConnector1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2" name="Google Shape;264;p13">
            <a:extLst>
              <a:ext uri="{FF2B5EF4-FFF2-40B4-BE49-F238E27FC236}">
                <a16:creationId xmlns:a16="http://schemas.microsoft.com/office/drawing/2014/main" id="{9385D812-4CB7-485A-90FB-822F01B85196}"/>
              </a:ext>
            </a:extLst>
          </p:cNvPr>
          <p:cNvCxnSpPr>
            <a:cxnSpLocks/>
          </p:cNvCxnSpPr>
          <p:nvPr/>
        </p:nvCxnSpPr>
        <p:spPr>
          <a:xfrm flipH="1">
            <a:off x="510305" y="4892072"/>
            <a:ext cx="260850" cy="0"/>
          </a:xfrm>
          <a:prstGeom prst="straightConnector1">
            <a:avLst/>
          </a:prstGeom>
          <a:noFill/>
          <a:ln w="38100" cap="flat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3" name="Google Shape;264;p13">
            <a:extLst>
              <a:ext uri="{FF2B5EF4-FFF2-40B4-BE49-F238E27FC236}">
                <a16:creationId xmlns:a16="http://schemas.microsoft.com/office/drawing/2014/main" id="{E2C1B24F-ED3D-4765-998D-CBB5BCA1E8A0}"/>
              </a:ext>
            </a:extLst>
          </p:cNvPr>
          <p:cNvCxnSpPr>
            <a:cxnSpLocks/>
          </p:cNvCxnSpPr>
          <p:nvPr/>
        </p:nvCxnSpPr>
        <p:spPr>
          <a:xfrm flipH="1">
            <a:off x="510305" y="5117940"/>
            <a:ext cx="275602" cy="0"/>
          </a:xfrm>
          <a:prstGeom prst="straightConnector1">
            <a:avLst/>
          </a:prstGeom>
          <a:noFill/>
          <a:ln w="38100" cap="flat" cmpd="sng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4" name="Google Shape;264;p13">
            <a:extLst>
              <a:ext uri="{FF2B5EF4-FFF2-40B4-BE49-F238E27FC236}">
                <a16:creationId xmlns:a16="http://schemas.microsoft.com/office/drawing/2014/main" id="{575359E6-A4E2-4C9C-A6D5-F768FC02A5B7}"/>
              </a:ext>
            </a:extLst>
          </p:cNvPr>
          <p:cNvCxnSpPr>
            <a:cxnSpLocks/>
          </p:cNvCxnSpPr>
          <p:nvPr/>
        </p:nvCxnSpPr>
        <p:spPr>
          <a:xfrm flipH="1">
            <a:off x="510305" y="5327580"/>
            <a:ext cx="270688" cy="4030"/>
          </a:xfrm>
          <a:prstGeom prst="straightConnector1">
            <a:avLst/>
          </a:prstGeom>
          <a:noFill/>
          <a:ln w="381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69" name="Picture 68">
            <a:extLst>
              <a:ext uri="{FF2B5EF4-FFF2-40B4-BE49-F238E27FC236}">
                <a16:creationId xmlns:a16="http://schemas.microsoft.com/office/drawing/2014/main" id="{6C135015-CDC2-4F96-B809-9653047664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01" y="5574529"/>
            <a:ext cx="210117" cy="210117"/>
          </a:xfrm>
          <a:prstGeom prst="rect">
            <a:avLst/>
          </a:prstGeom>
        </p:spPr>
      </p:pic>
      <p:grpSp>
        <p:nvGrpSpPr>
          <p:cNvPr id="86" name="Google Shape;276;p13">
            <a:extLst>
              <a:ext uri="{FF2B5EF4-FFF2-40B4-BE49-F238E27FC236}">
                <a16:creationId xmlns:a16="http://schemas.microsoft.com/office/drawing/2014/main" id="{F23D4EFF-9D3F-414B-9D82-BEACAE86C2D6}"/>
              </a:ext>
            </a:extLst>
          </p:cNvPr>
          <p:cNvGrpSpPr/>
          <p:nvPr/>
        </p:nvGrpSpPr>
        <p:grpSpPr>
          <a:xfrm rot="10800000">
            <a:off x="4348813" y="2285570"/>
            <a:ext cx="880435" cy="826835"/>
            <a:chOff x="4646114" y="2049812"/>
            <a:chExt cx="1152144" cy="933907"/>
          </a:xfrm>
        </p:grpSpPr>
        <p:cxnSp>
          <p:nvCxnSpPr>
            <p:cNvPr id="87" name="Google Shape;277;p13">
              <a:extLst>
                <a:ext uri="{FF2B5EF4-FFF2-40B4-BE49-F238E27FC236}">
                  <a16:creationId xmlns:a16="http://schemas.microsoft.com/office/drawing/2014/main" id="{88E59F36-0334-4DD7-B741-D22423961594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5209003" y="2761915"/>
              <a:ext cx="0" cy="221804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sp>
          <p:nvSpPr>
            <p:cNvPr id="92" name="Google Shape;278;p13">
              <a:extLst>
                <a:ext uri="{FF2B5EF4-FFF2-40B4-BE49-F238E27FC236}">
                  <a16:creationId xmlns:a16="http://schemas.microsoft.com/office/drawing/2014/main" id="{17E6CA76-684F-486E-8324-4B0368CBCA3E}"/>
                </a:ext>
              </a:extLst>
            </p:cNvPr>
            <p:cNvSpPr/>
            <p:nvPr/>
          </p:nvSpPr>
          <p:spPr>
            <a:xfrm rot="10800000">
              <a:off x="4646114" y="2049812"/>
              <a:ext cx="1152144" cy="704349"/>
            </a:xfrm>
            <a:prstGeom prst="rect">
              <a:avLst/>
            </a:prstGeom>
            <a:solidFill>
              <a:srgbClr val="E5B8B7"/>
            </a:solidFill>
            <a:ln w="9525" cap="flat" cmpd="sng">
              <a:solidFill>
                <a:srgbClr val="45A9C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Fire Station #8</a:t>
              </a:r>
              <a:endParaRPr sz="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97" name="Google Shape;280;p13" descr="http://maps.google.com/mapfiles/kml/shapes/firedept.png">
            <a:extLst>
              <a:ext uri="{FF2B5EF4-FFF2-40B4-BE49-F238E27FC236}">
                <a16:creationId xmlns:a16="http://schemas.microsoft.com/office/drawing/2014/main" id="{45ADAABF-4854-42AB-8710-AAB21B6FDCA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40709" y="2944920"/>
            <a:ext cx="274320" cy="274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Picture 2">
            <a:extLst>
              <a:ext uri="{FF2B5EF4-FFF2-40B4-BE49-F238E27FC236}">
                <a16:creationId xmlns:a16="http://schemas.microsoft.com/office/drawing/2014/main" id="{9644B420-197D-43E2-837F-1BE0557ECF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053" y="2936013"/>
            <a:ext cx="326347" cy="326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Picture 2">
            <a:extLst>
              <a:ext uri="{FF2B5EF4-FFF2-40B4-BE49-F238E27FC236}">
                <a16:creationId xmlns:a16="http://schemas.microsoft.com/office/drawing/2014/main" id="{49BD4231-1186-484A-9B16-CD72F09FE2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172" y="5102038"/>
            <a:ext cx="338248" cy="338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Google Shape;280;p13" descr="http://maps.google.com/mapfiles/kml/shapes/firedept.png">
            <a:extLst>
              <a:ext uri="{FF2B5EF4-FFF2-40B4-BE49-F238E27FC236}">
                <a16:creationId xmlns:a16="http://schemas.microsoft.com/office/drawing/2014/main" id="{2CC2272D-C68E-486C-9B18-EA6D499D6B9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81228" y="4559947"/>
            <a:ext cx="274320" cy="274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293;p13">
            <a:extLst>
              <a:ext uri="{FF2B5EF4-FFF2-40B4-BE49-F238E27FC236}">
                <a16:creationId xmlns:a16="http://schemas.microsoft.com/office/drawing/2014/main" id="{CB58E7D6-4B15-4C42-A9B3-57B2A00BCA2D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949760" y="5928092"/>
            <a:ext cx="274320" cy="274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id="{8CE2CE49-C7D0-4418-904B-BAE6347DA7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4003" y="5680671"/>
            <a:ext cx="209572" cy="209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9" name="Google Shape;264;p13">
            <a:extLst>
              <a:ext uri="{FF2B5EF4-FFF2-40B4-BE49-F238E27FC236}">
                <a16:creationId xmlns:a16="http://schemas.microsoft.com/office/drawing/2014/main" id="{F9C738B7-425A-4C47-B005-11FAA275AB05}"/>
              </a:ext>
            </a:extLst>
          </p:cNvPr>
          <p:cNvCxnSpPr>
            <a:cxnSpLocks/>
          </p:cNvCxnSpPr>
          <p:nvPr/>
        </p:nvCxnSpPr>
        <p:spPr>
          <a:xfrm flipH="1">
            <a:off x="1739918" y="2956835"/>
            <a:ext cx="817391" cy="0"/>
          </a:xfrm>
          <a:prstGeom prst="straightConnector1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5" name="Google Shape;264;p13">
            <a:extLst>
              <a:ext uri="{FF2B5EF4-FFF2-40B4-BE49-F238E27FC236}">
                <a16:creationId xmlns:a16="http://schemas.microsoft.com/office/drawing/2014/main" id="{02FA304C-40DB-42C8-8C69-51B85D9041CF}"/>
              </a:ext>
            </a:extLst>
          </p:cNvPr>
          <p:cNvCxnSpPr>
            <a:cxnSpLocks/>
          </p:cNvCxnSpPr>
          <p:nvPr/>
        </p:nvCxnSpPr>
        <p:spPr>
          <a:xfrm flipV="1">
            <a:off x="2557309" y="2930632"/>
            <a:ext cx="0" cy="316780"/>
          </a:xfrm>
          <a:prstGeom prst="straightConnector1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7" name="Google Shape;264;p13">
            <a:extLst>
              <a:ext uri="{FF2B5EF4-FFF2-40B4-BE49-F238E27FC236}">
                <a16:creationId xmlns:a16="http://schemas.microsoft.com/office/drawing/2014/main" id="{E902E553-91C6-452D-8E41-8FBE4FEB8A63}"/>
              </a:ext>
            </a:extLst>
          </p:cNvPr>
          <p:cNvCxnSpPr>
            <a:cxnSpLocks/>
          </p:cNvCxnSpPr>
          <p:nvPr/>
        </p:nvCxnSpPr>
        <p:spPr>
          <a:xfrm flipH="1">
            <a:off x="1763855" y="4175736"/>
            <a:ext cx="1356615" cy="0"/>
          </a:xfrm>
          <a:prstGeom prst="straightConnector1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0" name="Google Shape;264;p13">
            <a:extLst>
              <a:ext uri="{FF2B5EF4-FFF2-40B4-BE49-F238E27FC236}">
                <a16:creationId xmlns:a16="http://schemas.microsoft.com/office/drawing/2014/main" id="{12AA3511-5155-4272-80B3-5AB2B6178D7C}"/>
              </a:ext>
            </a:extLst>
          </p:cNvPr>
          <p:cNvCxnSpPr>
            <a:cxnSpLocks/>
            <a:stCxn id="132" idx="0"/>
          </p:cNvCxnSpPr>
          <p:nvPr/>
        </p:nvCxnSpPr>
        <p:spPr>
          <a:xfrm flipV="1">
            <a:off x="3110070" y="4162319"/>
            <a:ext cx="11664" cy="1368718"/>
          </a:xfrm>
          <a:prstGeom prst="straightConnector1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9" name="Google Shape;264;p13">
            <a:extLst>
              <a:ext uri="{FF2B5EF4-FFF2-40B4-BE49-F238E27FC236}">
                <a16:creationId xmlns:a16="http://schemas.microsoft.com/office/drawing/2014/main" id="{74F16054-7729-405E-8E7B-01B58C02CB9E}"/>
              </a:ext>
            </a:extLst>
          </p:cNvPr>
          <p:cNvCxnSpPr>
            <a:cxnSpLocks/>
          </p:cNvCxnSpPr>
          <p:nvPr/>
        </p:nvCxnSpPr>
        <p:spPr>
          <a:xfrm>
            <a:off x="1753738" y="2945579"/>
            <a:ext cx="8721" cy="1249815"/>
          </a:xfrm>
          <a:prstGeom prst="straightConnector1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AEECDEA-3052-42CF-8469-6D7676882FC1}"/>
              </a:ext>
            </a:extLst>
          </p:cNvPr>
          <p:cNvSpPr txBox="1"/>
          <p:nvPr/>
        </p:nvSpPr>
        <p:spPr>
          <a:xfrm>
            <a:off x="1828689" y="1048118"/>
            <a:ext cx="45888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dk1"/>
                </a:solidFill>
                <a:latin typeface="Arial"/>
                <a:cs typeface="Arial"/>
                <a:sym typeface="Arial"/>
              </a:rPr>
              <a:t>66kV distribution feeder #4311 with multiple branches</a:t>
            </a:r>
          </a:p>
        </p:txBody>
      </p:sp>
      <p:grpSp>
        <p:nvGrpSpPr>
          <p:cNvPr id="71" name="Google Shape;276;p13">
            <a:extLst>
              <a:ext uri="{FF2B5EF4-FFF2-40B4-BE49-F238E27FC236}">
                <a16:creationId xmlns:a16="http://schemas.microsoft.com/office/drawing/2014/main" id="{C2C105E2-9918-4AD1-8381-C055E958DD2A}"/>
              </a:ext>
            </a:extLst>
          </p:cNvPr>
          <p:cNvGrpSpPr/>
          <p:nvPr/>
        </p:nvGrpSpPr>
        <p:grpSpPr>
          <a:xfrm rot="10800000">
            <a:off x="4619292" y="3499448"/>
            <a:ext cx="1129800" cy="1023837"/>
            <a:chOff x="4529532" y="1956320"/>
            <a:chExt cx="1385308" cy="1069446"/>
          </a:xfrm>
        </p:grpSpPr>
        <p:cxnSp>
          <p:nvCxnSpPr>
            <p:cNvPr id="72" name="Google Shape;277;p13">
              <a:extLst>
                <a:ext uri="{FF2B5EF4-FFF2-40B4-BE49-F238E27FC236}">
                  <a16:creationId xmlns:a16="http://schemas.microsoft.com/office/drawing/2014/main" id="{4AAEBBEE-F34C-408E-9B90-76A89519CA19}"/>
                </a:ext>
              </a:extLst>
            </p:cNvPr>
            <p:cNvCxnSpPr>
              <a:cxnSpLocks/>
              <a:endCxn id="73" idx="0"/>
            </p:cNvCxnSpPr>
            <p:nvPr/>
          </p:nvCxnSpPr>
          <p:spPr>
            <a:xfrm rot="10800000">
              <a:off x="5222185" y="2754160"/>
              <a:ext cx="0" cy="271606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sp>
          <p:nvSpPr>
            <p:cNvPr id="73" name="Google Shape;278;p13">
              <a:extLst>
                <a:ext uri="{FF2B5EF4-FFF2-40B4-BE49-F238E27FC236}">
                  <a16:creationId xmlns:a16="http://schemas.microsoft.com/office/drawing/2014/main" id="{3E794BBE-7B2B-4BAC-B58B-E45DC2C331BB}"/>
                </a:ext>
              </a:extLst>
            </p:cNvPr>
            <p:cNvSpPr/>
            <p:nvPr/>
          </p:nvSpPr>
          <p:spPr>
            <a:xfrm rot="10800000">
              <a:off x="4646114" y="2049812"/>
              <a:ext cx="1152144" cy="70434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 cap="flat" cmpd="sng">
              <a:solidFill>
                <a:srgbClr val="45A9C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Deckers</a:t>
              </a: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+ Solar Microgrid</a:t>
              </a:r>
              <a:endParaRPr sz="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279;p13">
              <a:extLst>
                <a:ext uri="{FF2B5EF4-FFF2-40B4-BE49-F238E27FC236}">
                  <a16:creationId xmlns:a16="http://schemas.microsoft.com/office/drawing/2014/main" id="{6CC2BC95-2DBF-4689-B69B-48A24FE49F45}"/>
                </a:ext>
              </a:extLst>
            </p:cNvPr>
            <p:cNvSpPr/>
            <p:nvPr/>
          </p:nvSpPr>
          <p:spPr>
            <a:xfrm>
              <a:off x="4529532" y="1956320"/>
              <a:ext cx="1385308" cy="891332"/>
            </a:xfrm>
            <a:prstGeom prst="rect">
              <a:avLst/>
            </a:prstGeom>
            <a:noFill/>
            <a:ln w="38100" cap="flat" cmpd="sng">
              <a:solidFill>
                <a:srgbClr val="D99593"/>
              </a:solidFill>
              <a:prstDash val="dot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8" name="Google Shape;275;p13">
            <a:extLst>
              <a:ext uri="{FF2B5EF4-FFF2-40B4-BE49-F238E27FC236}">
                <a16:creationId xmlns:a16="http://schemas.microsoft.com/office/drawing/2014/main" id="{AAF997E9-82C9-441E-9449-727C4B612440}"/>
              </a:ext>
            </a:extLst>
          </p:cNvPr>
          <p:cNvSpPr/>
          <p:nvPr/>
        </p:nvSpPr>
        <p:spPr>
          <a:xfrm>
            <a:off x="1494002" y="1296668"/>
            <a:ext cx="165539" cy="150912"/>
          </a:xfrm>
          <a:prstGeom prst="flowChartOr">
            <a:avLst/>
          </a:prstGeom>
          <a:solidFill>
            <a:srgbClr val="D9959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275;p13">
            <a:extLst>
              <a:ext uri="{FF2B5EF4-FFF2-40B4-BE49-F238E27FC236}">
                <a16:creationId xmlns:a16="http://schemas.microsoft.com/office/drawing/2014/main" id="{A4DF4FE0-8E69-4726-8315-BC965DB1DBC6}"/>
              </a:ext>
            </a:extLst>
          </p:cNvPr>
          <p:cNvSpPr/>
          <p:nvPr/>
        </p:nvSpPr>
        <p:spPr>
          <a:xfrm>
            <a:off x="684895" y="5960166"/>
            <a:ext cx="110797" cy="101007"/>
          </a:xfrm>
          <a:prstGeom prst="flowChartOr">
            <a:avLst/>
          </a:prstGeom>
          <a:solidFill>
            <a:srgbClr val="D9959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274;p13">
            <a:extLst>
              <a:ext uri="{FF2B5EF4-FFF2-40B4-BE49-F238E27FC236}">
                <a16:creationId xmlns:a16="http://schemas.microsoft.com/office/drawing/2014/main" id="{9CAA1866-B0FF-4718-B9B0-F59E65060A53}"/>
              </a:ext>
            </a:extLst>
          </p:cNvPr>
          <p:cNvSpPr/>
          <p:nvPr/>
        </p:nvSpPr>
        <p:spPr>
          <a:xfrm>
            <a:off x="459401" y="5960165"/>
            <a:ext cx="110797" cy="101007"/>
          </a:xfrm>
          <a:prstGeom prst="flowChartSummingJunction">
            <a:avLst/>
          </a:prstGeom>
          <a:solidFill>
            <a:srgbClr val="D9959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303;p13">
            <a:extLst>
              <a:ext uri="{FF2B5EF4-FFF2-40B4-BE49-F238E27FC236}">
                <a16:creationId xmlns:a16="http://schemas.microsoft.com/office/drawing/2014/main" id="{32403918-FB36-4299-ABAF-C89B86750B40}"/>
              </a:ext>
            </a:extLst>
          </p:cNvPr>
          <p:cNvSpPr/>
          <p:nvPr/>
        </p:nvSpPr>
        <p:spPr>
          <a:xfrm>
            <a:off x="673898" y="6221135"/>
            <a:ext cx="110797" cy="101007"/>
          </a:xfrm>
          <a:prstGeom prst="flowChartOr">
            <a:avLst/>
          </a:prstGeom>
          <a:solidFill>
            <a:srgbClr val="DAE5F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304;p13">
            <a:extLst>
              <a:ext uri="{FF2B5EF4-FFF2-40B4-BE49-F238E27FC236}">
                <a16:creationId xmlns:a16="http://schemas.microsoft.com/office/drawing/2014/main" id="{30069038-5575-49D7-9089-182CC8D255F3}"/>
              </a:ext>
            </a:extLst>
          </p:cNvPr>
          <p:cNvSpPr/>
          <p:nvPr/>
        </p:nvSpPr>
        <p:spPr>
          <a:xfrm>
            <a:off x="454487" y="6221134"/>
            <a:ext cx="110797" cy="101007"/>
          </a:xfrm>
          <a:prstGeom prst="flowChartSummingJunction">
            <a:avLst/>
          </a:prstGeom>
          <a:solidFill>
            <a:srgbClr val="DAE5F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0" name="Google Shape;270;p13">
            <a:extLst>
              <a:ext uri="{FF2B5EF4-FFF2-40B4-BE49-F238E27FC236}">
                <a16:creationId xmlns:a16="http://schemas.microsoft.com/office/drawing/2014/main" id="{5133E54D-AAEB-4A4E-9D43-B6209BA40EA1}"/>
              </a:ext>
            </a:extLst>
          </p:cNvPr>
          <p:cNvGrpSpPr/>
          <p:nvPr/>
        </p:nvGrpSpPr>
        <p:grpSpPr>
          <a:xfrm>
            <a:off x="7980177" y="2837891"/>
            <a:ext cx="779717" cy="669128"/>
            <a:chOff x="3915517" y="6170561"/>
            <a:chExt cx="1073139" cy="888868"/>
          </a:xfrm>
        </p:grpSpPr>
        <p:sp>
          <p:nvSpPr>
            <p:cNvPr id="111" name="Google Shape;269;p13">
              <a:extLst>
                <a:ext uri="{FF2B5EF4-FFF2-40B4-BE49-F238E27FC236}">
                  <a16:creationId xmlns:a16="http://schemas.microsoft.com/office/drawing/2014/main" id="{E0B89FB4-9E82-4121-A03E-551F48B3607F}"/>
                </a:ext>
              </a:extLst>
            </p:cNvPr>
            <p:cNvSpPr/>
            <p:nvPr/>
          </p:nvSpPr>
          <p:spPr>
            <a:xfrm>
              <a:off x="3915517" y="6170561"/>
              <a:ext cx="1073139" cy="888868"/>
            </a:xfrm>
            <a:prstGeom prst="cloud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271;p13">
              <a:extLst>
                <a:ext uri="{FF2B5EF4-FFF2-40B4-BE49-F238E27FC236}">
                  <a16:creationId xmlns:a16="http://schemas.microsoft.com/office/drawing/2014/main" id="{C2B5F9B1-F5E7-476A-9FB1-C88A1691575C}"/>
                </a:ext>
              </a:extLst>
            </p:cNvPr>
            <p:cNvSpPr txBox="1"/>
            <p:nvPr/>
          </p:nvSpPr>
          <p:spPr>
            <a:xfrm>
              <a:off x="3927552" y="6358628"/>
              <a:ext cx="1023541" cy="4905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Tier 2 &amp; 3 facilities</a:t>
              </a:r>
              <a:endParaRPr sz="1100" dirty="0"/>
            </a:p>
          </p:txBody>
        </p:sp>
      </p:grpSp>
      <p:cxnSp>
        <p:nvCxnSpPr>
          <p:cNvPr id="113" name="Google Shape;268;p13">
            <a:extLst>
              <a:ext uri="{FF2B5EF4-FFF2-40B4-BE49-F238E27FC236}">
                <a16:creationId xmlns:a16="http://schemas.microsoft.com/office/drawing/2014/main" id="{BAC81E89-DA9E-4FB3-A2E7-684B02491A60}"/>
              </a:ext>
            </a:extLst>
          </p:cNvPr>
          <p:cNvCxnSpPr>
            <a:cxnSpLocks/>
          </p:cNvCxnSpPr>
          <p:nvPr/>
        </p:nvCxnSpPr>
        <p:spPr>
          <a:xfrm>
            <a:off x="5865285" y="3499449"/>
            <a:ext cx="7543" cy="1280669"/>
          </a:xfrm>
          <a:prstGeom prst="straightConnector1">
            <a:avLst/>
          </a:prstGeom>
          <a:noFill/>
          <a:ln w="158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121" name="Google Shape;303;p13">
            <a:extLst>
              <a:ext uri="{FF2B5EF4-FFF2-40B4-BE49-F238E27FC236}">
                <a16:creationId xmlns:a16="http://schemas.microsoft.com/office/drawing/2014/main" id="{BECCC3D3-42A5-435E-9161-4F23368A3C35}"/>
              </a:ext>
            </a:extLst>
          </p:cNvPr>
          <p:cNvSpPr/>
          <p:nvPr/>
        </p:nvSpPr>
        <p:spPr>
          <a:xfrm>
            <a:off x="4722394" y="2314795"/>
            <a:ext cx="159384" cy="145301"/>
          </a:xfrm>
          <a:prstGeom prst="flowChartOr">
            <a:avLst/>
          </a:prstGeom>
          <a:solidFill>
            <a:srgbClr val="DAE5F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303;p13">
            <a:extLst>
              <a:ext uri="{FF2B5EF4-FFF2-40B4-BE49-F238E27FC236}">
                <a16:creationId xmlns:a16="http://schemas.microsoft.com/office/drawing/2014/main" id="{4FC7E7BA-F01A-4CEA-9549-642EBB483FF8}"/>
              </a:ext>
            </a:extLst>
          </p:cNvPr>
          <p:cNvSpPr/>
          <p:nvPr/>
        </p:nvSpPr>
        <p:spPr>
          <a:xfrm>
            <a:off x="6168156" y="2316444"/>
            <a:ext cx="159384" cy="145301"/>
          </a:xfrm>
          <a:prstGeom prst="flowChartOr">
            <a:avLst/>
          </a:prstGeom>
          <a:solidFill>
            <a:srgbClr val="DAE5F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303;p13">
            <a:extLst>
              <a:ext uri="{FF2B5EF4-FFF2-40B4-BE49-F238E27FC236}">
                <a16:creationId xmlns:a16="http://schemas.microsoft.com/office/drawing/2014/main" id="{0723671F-7674-4341-9236-F91CCBFD285F}"/>
              </a:ext>
            </a:extLst>
          </p:cNvPr>
          <p:cNvSpPr/>
          <p:nvPr/>
        </p:nvSpPr>
        <p:spPr>
          <a:xfrm>
            <a:off x="3506472" y="4714232"/>
            <a:ext cx="159384" cy="145301"/>
          </a:xfrm>
          <a:prstGeom prst="flowChartOr">
            <a:avLst/>
          </a:prstGeom>
          <a:solidFill>
            <a:srgbClr val="DAE5F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303;p13">
            <a:extLst>
              <a:ext uri="{FF2B5EF4-FFF2-40B4-BE49-F238E27FC236}">
                <a16:creationId xmlns:a16="http://schemas.microsoft.com/office/drawing/2014/main" id="{47AD40F2-2E23-4F85-8875-9F0466BD2EB5}"/>
              </a:ext>
            </a:extLst>
          </p:cNvPr>
          <p:cNvSpPr/>
          <p:nvPr/>
        </p:nvSpPr>
        <p:spPr>
          <a:xfrm>
            <a:off x="5104847" y="3557315"/>
            <a:ext cx="159384" cy="145301"/>
          </a:xfrm>
          <a:prstGeom prst="flowChartOr">
            <a:avLst/>
          </a:prstGeom>
          <a:solidFill>
            <a:srgbClr val="DAE5F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303;p13">
            <a:extLst>
              <a:ext uri="{FF2B5EF4-FFF2-40B4-BE49-F238E27FC236}">
                <a16:creationId xmlns:a16="http://schemas.microsoft.com/office/drawing/2014/main" id="{3BA2E7C9-79F4-4C15-A0D9-E5A276B74C38}"/>
              </a:ext>
            </a:extLst>
          </p:cNvPr>
          <p:cNvSpPr/>
          <p:nvPr/>
        </p:nvSpPr>
        <p:spPr>
          <a:xfrm>
            <a:off x="6361660" y="3439565"/>
            <a:ext cx="159384" cy="145301"/>
          </a:xfrm>
          <a:prstGeom prst="flowChartOr">
            <a:avLst/>
          </a:prstGeom>
          <a:solidFill>
            <a:srgbClr val="DAE5F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303;p13">
            <a:extLst>
              <a:ext uri="{FF2B5EF4-FFF2-40B4-BE49-F238E27FC236}">
                <a16:creationId xmlns:a16="http://schemas.microsoft.com/office/drawing/2014/main" id="{46473869-8FE2-480F-9E56-2CC7F81A4F79}"/>
              </a:ext>
            </a:extLst>
          </p:cNvPr>
          <p:cNvSpPr/>
          <p:nvPr/>
        </p:nvSpPr>
        <p:spPr>
          <a:xfrm>
            <a:off x="7623015" y="4883022"/>
            <a:ext cx="159384" cy="145301"/>
          </a:xfrm>
          <a:prstGeom prst="flowChartOr">
            <a:avLst/>
          </a:prstGeom>
          <a:solidFill>
            <a:srgbClr val="DAE5F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303;p13">
            <a:extLst>
              <a:ext uri="{FF2B5EF4-FFF2-40B4-BE49-F238E27FC236}">
                <a16:creationId xmlns:a16="http://schemas.microsoft.com/office/drawing/2014/main" id="{F4EADD57-954B-43A8-AA2A-47B2240C3FCB}"/>
              </a:ext>
            </a:extLst>
          </p:cNvPr>
          <p:cNvSpPr/>
          <p:nvPr/>
        </p:nvSpPr>
        <p:spPr>
          <a:xfrm>
            <a:off x="7886772" y="5405700"/>
            <a:ext cx="159384" cy="145301"/>
          </a:xfrm>
          <a:prstGeom prst="flowChartOr">
            <a:avLst/>
          </a:prstGeom>
          <a:solidFill>
            <a:srgbClr val="DAE5F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303;p13">
            <a:extLst>
              <a:ext uri="{FF2B5EF4-FFF2-40B4-BE49-F238E27FC236}">
                <a16:creationId xmlns:a16="http://schemas.microsoft.com/office/drawing/2014/main" id="{CA811610-28C3-4D70-B7EC-FBCAF2C84219}"/>
              </a:ext>
            </a:extLst>
          </p:cNvPr>
          <p:cNvSpPr/>
          <p:nvPr/>
        </p:nvSpPr>
        <p:spPr>
          <a:xfrm>
            <a:off x="3030378" y="5531037"/>
            <a:ext cx="159384" cy="145301"/>
          </a:xfrm>
          <a:prstGeom prst="flowChartOr">
            <a:avLst/>
          </a:prstGeom>
          <a:solidFill>
            <a:srgbClr val="DAE5F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275;p13">
            <a:extLst>
              <a:ext uri="{FF2B5EF4-FFF2-40B4-BE49-F238E27FC236}">
                <a16:creationId xmlns:a16="http://schemas.microsoft.com/office/drawing/2014/main" id="{62B77D72-54E3-4FA1-98D8-FA340A7D16C1}"/>
              </a:ext>
            </a:extLst>
          </p:cNvPr>
          <p:cNvSpPr/>
          <p:nvPr/>
        </p:nvSpPr>
        <p:spPr>
          <a:xfrm>
            <a:off x="4104458" y="2202522"/>
            <a:ext cx="165539" cy="150912"/>
          </a:xfrm>
          <a:prstGeom prst="flowChartOr">
            <a:avLst/>
          </a:prstGeom>
          <a:solidFill>
            <a:srgbClr val="D9959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275;p13">
            <a:extLst>
              <a:ext uri="{FF2B5EF4-FFF2-40B4-BE49-F238E27FC236}">
                <a16:creationId xmlns:a16="http://schemas.microsoft.com/office/drawing/2014/main" id="{2AF66247-8720-4F8E-BD4F-4055BB361ACE}"/>
              </a:ext>
            </a:extLst>
          </p:cNvPr>
          <p:cNvSpPr/>
          <p:nvPr/>
        </p:nvSpPr>
        <p:spPr>
          <a:xfrm>
            <a:off x="6874097" y="2204560"/>
            <a:ext cx="165539" cy="150912"/>
          </a:xfrm>
          <a:prstGeom prst="flowChartOr">
            <a:avLst/>
          </a:prstGeom>
          <a:solidFill>
            <a:srgbClr val="D9959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275;p13">
            <a:extLst>
              <a:ext uri="{FF2B5EF4-FFF2-40B4-BE49-F238E27FC236}">
                <a16:creationId xmlns:a16="http://schemas.microsoft.com/office/drawing/2014/main" id="{A6044913-659E-46B1-B42C-9CF3BEB679CD}"/>
              </a:ext>
            </a:extLst>
          </p:cNvPr>
          <p:cNvSpPr/>
          <p:nvPr/>
        </p:nvSpPr>
        <p:spPr>
          <a:xfrm>
            <a:off x="4407399" y="3415232"/>
            <a:ext cx="165539" cy="150912"/>
          </a:xfrm>
          <a:prstGeom prst="flowChartOr">
            <a:avLst/>
          </a:prstGeom>
          <a:solidFill>
            <a:srgbClr val="D9959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BCE10F86-5112-40EF-BAA5-AC45290C72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1737" y="3627965"/>
            <a:ext cx="266385" cy="266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6" name="Google Shape;270;p13">
            <a:extLst>
              <a:ext uri="{FF2B5EF4-FFF2-40B4-BE49-F238E27FC236}">
                <a16:creationId xmlns:a16="http://schemas.microsoft.com/office/drawing/2014/main" id="{FD936AE8-6A7F-5045-82AB-73AF897921FD}"/>
              </a:ext>
            </a:extLst>
          </p:cNvPr>
          <p:cNvGrpSpPr/>
          <p:nvPr/>
        </p:nvGrpSpPr>
        <p:grpSpPr>
          <a:xfrm>
            <a:off x="5413839" y="4931860"/>
            <a:ext cx="779717" cy="669128"/>
            <a:chOff x="3915517" y="6170561"/>
            <a:chExt cx="1073139" cy="888868"/>
          </a:xfrm>
        </p:grpSpPr>
        <p:sp>
          <p:nvSpPr>
            <p:cNvPr id="147" name="Google Shape;269;p13">
              <a:extLst>
                <a:ext uri="{FF2B5EF4-FFF2-40B4-BE49-F238E27FC236}">
                  <a16:creationId xmlns:a16="http://schemas.microsoft.com/office/drawing/2014/main" id="{604F2079-75E4-2246-9997-067C995E0256}"/>
                </a:ext>
              </a:extLst>
            </p:cNvPr>
            <p:cNvSpPr/>
            <p:nvPr/>
          </p:nvSpPr>
          <p:spPr>
            <a:xfrm>
              <a:off x="3915517" y="6170561"/>
              <a:ext cx="1073139" cy="888868"/>
            </a:xfrm>
            <a:prstGeom prst="cloud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271;p13">
              <a:extLst>
                <a:ext uri="{FF2B5EF4-FFF2-40B4-BE49-F238E27FC236}">
                  <a16:creationId xmlns:a16="http://schemas.microsoft.com/office/drawing/2014/main" id="{0DD9DC29-9ADA-1D4A-ACA0-5869C707BE58}"/>
                </a:ext>
              </a:extLst>
            </p:cNvPr>
            <p:cNvSpPr txBox="1"/>
            <p:nvPr/>
          </p:nvSpPr>
          <p:spPr>
            <a:xfrm>
              <a:off x="3927552" y="6358628"/>
              <a:ext cx="1023541" cy="4905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Tier 2 &amp; 3 facilities</a:t>
              </a:r>
              <a:endParaRPr sz="1100" dirty="0"/>
            </a:p>
          </p:txBody>
        </p:sp>
      </p:grpSp>
      <p:sp>
        <p:nvSpPr>
          <p:cNvPr id="149" name="Google Shape;303;p13">
            <a:extLst>
              <a:ext uri="{FF2B5EF4-FFF2-40B4-BE49-F238E27FC236}">
                <a16:creationId xmlns:a16="http://schemas.microsoft.com/office/drawing/2014/main" id="{FAFC1F7F-0AA0-C249-9EC3-0210D90FF593}"/>
              </a:ext>
            </a:extLst>
          </p:cNvPr>
          <p:cNvSpPr/>
          <p:nvPr/>
        </p:nvSpPr>
        <p:spPr>
          <a:xfrm>
            <a:off x="7839732" y="3080854"/>
            <a:ext cx="159384" cy="145301"/>
          </a:xfrm>
          <a:prstGeom prst="flowChartOr">
            <a:avLst/>
          </a:prstGeom>
          <a:solidFill>
            <a:srgbClr val="DAE5F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303;p13">
            <a:extLst>
              <a:ext uri="{FF2B5EF4-FFF2-40B4-BE49-F238E27FC236}">
                <a16:creationId xmlns:a16="http://schemas.microsoft.com/office/drawing/2014/main" id="{0688AAAE-F469-1844-92F7-6FD95A12E9C3}"/>
              </a:ext>
            </a:extLst>
          </p:cNvPr>
          <p:cNvSpPr/>
          <p:nvPr/>
        </p:nvSpPr>
        <p:spPr>
          <a:xfrm>
            <a:off x="5779635" y="4779579"/>
            <a:ext cx="171299" cy="159908"/>
          </a:xfrm>
          <a:prstGeom prst="flowChartOr">
            <a:avLst/>
          </a:prstGeom>
          <a:solidFill>
            <a:srgbClr val="DAE5F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1" name="Google Shape;270;p13">
            <a:extLst>
              <a:ext uri="{FF2B5EF4-FFF2-40B4-BE49-F238E27FC236}">
                <a16:creationId xmlns:a16="http://schemas.microsoft.com/office/drawing/2014/main" id="{96FBC257-9300-3A4B-A6BE-4DA486B5BF7E}"/>
              </a:ext>
            </a:extLst>
          </p:cNvPr>
          <p:cNvGrpSpPr/>
          <p:nvPr/>
        </p:nvGrpSpPr>
        <p:grpSpPr>
          <a:xfrm>
            <a:off x="5179497" y="1480883"/>
            <a:ext cx="779717" cy="669128"/>
            <a:chOff x="3915517" y="6170561"/>
            <a:chExt cx="1073139" cy="888868"/>
          </a:xfrm>
        </p:grpSpPr>
        <p:sp>
          <p:nvSpPr>
            <p:cNvPr id="152" name="Google Shape;269;p13">
              <a:extLst>
                <a:ext uri="{FF2B5EF4-FFF2-40B4-BE49-F238E27FC236}">
                  <a16:creationId xmlns:a16="http://schemas.microsoft.com/office/drawing/2014/main" id="{91A1DC39-E2D2-7E4F-8696-2D64ED241926}"/>
                </a:ext>
              </a:extLst>
            </p:cNvPr>
            <p:cNvSpPr/>
            <p:nvPr/>
          </p:nvSpPr>
          <p:spPr>
            <a:xfrm>
              <a:off x="3915517" y="6170561"/>
              <a:ext cx="1073139" cy="888868"/>
            </a:xfrm>
            <a:prstGeom prst="cloud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271;p13">
              <a:extLst>
                <a:ext uri="{FF2B5EF4-FFF2-40B4-BE49-F238E27FC236}">
                  <a16:creationId xmlns:a16="http://schemas.microsoft.com/office/drawing/2014/main" id="{59C96609-B62A-6A4C-ADEB-8D338A4B078B}"/>
                </a:ext>
              </a:extLst>
            </p:cNvPr>
            <p:cNvSpPr txBox="1"/>
            <p:nvPr/>
          </p:nvSpPr>
          <p:spPr>
            <a:xfrm>
              <a:off x="3927552" y="6358628"/>
              <a:ext cx="1023541" cy="4905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Tier 2 &amp; 3 facilities</a:t>
              </a:r>
              <a:endParaRPr sz="1100" dirty="0"/>
            </a:p>
          </p:txBody>
        </p:sp>
      </p:grpSp>
      <p:sp>
        <p:nvSpPr>
          <p:cNvPr id="154" name="Google Shape;303;p13">
            <a:extLst>
              <a:ext uri="{FF2B5EF4-FFF2-40B4-BE49-F238E27FC236}">
                <a16:creationId xmlns:a16="http://schemas.microsoft.com/office/drawing/2014/main" id="{F3A7A418-45C7-0E48-BF82-B766D91FF705}"/>
              </a:ext>
            </a:extLst>
          </p:cNvPr>
          <p:cNvSpPr/>
          <p:nvPr/>
        </p:nvSpPr>
        <p:spPr>
          <a:xfrm>
            <a:off x="5446606" y="2115483"/>
            <a:ext cx="159384" cy="145301"/>
          </a:xfrm>
          <a:prstGeom prst="flowChartOr">
            <a:avLst/>
          </a:prstGeom>
          <a:solidFill>
            <a:srgbClr val="DAE5F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7" name="Picture 2">
            <a:extLst>
              <a:ext uri="{FF2B5EF4-FFF2-40B4-BE49-F238E27FC236}">
                <a16:creationId xmlns:a16="http://schemas.microsoft.com/office/drawing/2014/main" id="{BAA6D475-6371-8A49-9FC0-B7D1F61546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9229" y="4066759"/>
            <a:ext cx="338248" cy="338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8" name="Google Shape;301;p13">
            <a:extLst>
              <a:ext uri="{FF2B5EF4-FFF2-40B4-BE49-F238E27FC236}">
                <a16:creationId xmlns:a16="http://schemas.microsoft.com/office/drawing/2014/main" id="{966F1888-022E-D345-A922-0A7778F3844E}"/>
              </a:ext>
            </a:extLst>
          </p:cNvPr>
          <p:cNvSpPr txBox="1"/>
          <p:nvPr/>
        </p:nvSpPr>
        <p:spPr>
          <a:xfrm>
            <a:off x="3064524" y="3196158"/>
            <a:ext cx="1309709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160+ MWh battery</a:t>
            </a:r>
            <a:endParaRPr sz="1050" dirty="0"/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305F5634-EF0E-6341-BA26-551A885448A3}"/>
              </a:ext>
            </a:extLst>
          </p:cNvPr>
          <p:cNvSpPr txBox="1"/>
          <p:nvPr/>
        </p:nvSpPr>
        <p:spPr>
          <a:xfrm>
            <a:off x="93140" y="1740628"/>
            <a:ext cx="13902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dk1"/>
                </a:solidFill>
                <a:latin typeface="Arial"/>
                <a:cs typeface="Arial"/>
                <a:sym typeface="Arial"/>
              </a:rPr>
              <a:t>Goleta Substation has eight feeders, all 66kV, that serve the entire GLP</a:t>
            </a:r>
            <a:endParaRPr lang="en-US" sz="1400" dirty="0">
              <a:solidFill>
                <a:schemeClr val="dk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60" name="Google Shape;275;p13">
            <a:extLst>
              <a:ext uri="{FF2B5EF4-FFF2-40B4-BE49-F238E27FC236}">
                <a16:creationId xmlns:a16="http://schemas.microsoft.com/office/drawing/2014/main" id="{AFD43042-85A7-D34F-8A05-9533256BC479}"/>
              </a:ext>
            </a:extLst>
          </p:cNvPr>
          <p:cNvSpPr/>
          <p:nvPr/>
        </p:nvSpPr>
        <p:spPr>
          <a:xfrm>
            <a:off x="1681127" y="2699138"/>
            <a:ext cx="165539" cy="150912"/>
          </a:xfrm>
          <a:prstGeom prst="flowChartOr">
            <a:avLst/>
          </a:prstGeom>
          <a:solidFill>
            <a:srgbClr val="D9959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1" name="Google Shape;270;p13">
            <a:extLst>
              <a:ext uri="{FF2B5EF4-FFF2-40B4-BE49-F238E27FC236}">
                <a16:creationId xmlns:a16="http://schemas.microsoft.com/office/drawing/2014/main" id="{687A49ED-E14C-074D-90B2-E7F527300E5B}"/>
              </a:ext>
            </a:extLst>
          </p:cNvPr>
          <p:cNvGrpSpPr/>
          <p:nvPr/>
        </p:nvGrpSpPr>
        <p:grpSpPr>
          <a:xfrm>
            <a:off x="3630019" y="3615324"/>
            <a:ext cx="779717" cy="669128"/>
            <a:chOff x="3915517" y="6170561"/>
            <a:chExt cx="1073139" cy="888868"/>
          </a:xfrm>
        </p:grpSpPr>
        <p:sp>
          <p:nvSpPr>
            <p:cNvPr id="162" name="Google Shape;269;p13">
              <a:extLst>
                <a:ext uri="{FF2B5EF4-FFF2-40B4-BE49-F238E27FC236}">
                  <a16:creationId xmlns:a16="http://schemas.microsoft.com/office/drawing/2014/main" id="{139B0449-3932-BE48-B23E-77F92E12A602}"/>
                </a:ext>
              </a:extLst>
            </p:cNvPr>
            <p:cNvSpPr/>
            <p:nvPr/>
          </p:nvSpPr>
          <p:spPr>
            <a:xfrm>
              <a:off x="3915517" y="6170561"/>
              <a:ext cx="1073139" cy="888868"/>
            </a:xfrm>
            <a:prstGeom prst="cloud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271;p13">
              <a:extLst>
                <a:ext uri="{FF2B5EF4-FFF2-40B4-BE49-F238E27FC236}">
                  <a16:creationId xmlns:a16="http://schemas.microsoft.com/office/drawing/2014/main" id="{87C03970-7797-824D-BE11-5362694EA2C0}"/>
                </a:ext>
              </a:extLst>
            </p:cNvPr>
            <p:cNvSpPr txBox="1"/>
            <p:nvPr/>
          </p:nvSpPr>
          <p:spPr>
            <a:xfrm>
              <a:off x="3927552" y="6358628"/>
              <a:ext cx="1023541" cy="4905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Tier 2 &amp; 3 facilities</a:t>
              </a:r>
              <a:endParaRPr sz="1100" dirty="0"/>
            </a:p>
          </p:txBody>
        </p:sp>
      </p:grpSp>
      <p:sp>
        <p:nvSpPr>
          <p:cNvPr id="164" name="Google Shape;303;p13">
            <a:extLst>
              <a:ext uri="{FF2B5EF4-FFF2-40B4-BE49-F238E27FC236}">
                <a16:creationId xmlns:a16="http://schemas.microsoft.com/office/drawing/2014/main" id="{8D8BDE24-FA63-AD45-9D1F-C4FAC9045237}"/>
              </a:ext>
            </a:extLst>
          </p:cNvPr>
          <p:cNvSpPr/>
          <p:nvPr/>
        </p:nvSpPr>
        <p:spPr>
          <a:xfrm>
            <a:off x="3512724" y="3823562"/>
            <a:ext cx="159384" cy="145301"/>
          </a:xfrm>
          <a:prstGeom prst="flowChartOr">
            <a:avLst/>
          </a:prstGeom>
          <a:solidFill>
            <a:srgbClr val="DAE5F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303;p13">
            <a:extLst>
              <a:ext uri="{FF2B5EF4-FFF2-40B4-BE49-F238E27FC236}">
                <a16:creationId xmlns:a16="http://schemas.microsoft.com/office/drawing/2014/main" id="{CFBE1577-DF82-8C45-A541-EDEEB452895C}"/>
              </a:ext>
            </a:extLst>
          </p:cNvPr>
          <p:cNvSpPr/>
          <p:nvPr/>
        </p:nvSpPr>
        <p:spPr>
          <a:xfrm>
            <a:off x="3873472" y="3501400"/>
            <a:ext cx="159384" cy="145301"/>
          </a:xfrm>
          <a:prstGeom prst="flowChartOr">
            <a:avLst/>
          </a:prstGeom>
          <a:solidFill>
            <a:srgbClr val="DAE5F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798557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1EDCAE6-CDAE-4CB1-8283-59012F53542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121664" y="1460236"/>
            <a:ext cx="6595872" cy="47125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9A8FC97-5664-482F-9C6A-8AA30CE8FBA2}"/>
              </a:ext>
            </a:extLst>
          </p:cNvPr>
          <p:cNvSpPr txBox="1"/>
          <p:nvPr/>
        </p:nvSpPr>
        <p:spPr>
          <a:xfrm>
            <a:off x="560832" y="938911"/>
            <a:ext cx="7839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sz="2400" b="1" dirty="0"/>
              <a:t>Direct Relief Solar Microgrid needs a FIT to maximize solar</a:t>
            </a:r>
            <a:endParaRPr lang="en-US" sz="120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F2A29B9-51E3-4745-8EC3-D757A59C9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635240" cy="762000"/>
          </a:xfrm>
        </p:spPr>
        <p:txBody>
          <a:bodyPr>
            <a:normAutofit/>
          </a:bodyPr>
          <a:lstStyle/>
          <a:p>
            <a:r>
              <a:rPr lang="en-US" dirty="0"/>
              <a:t>Need to implement Feed-In Tariffs (FITs)</a:t>
            </a:r>
          </a:p>
        </p:txBody>
      </p:sp>
    </p:spTree>
    <p:extLst>
      <p:ext uri="{BB962C8B-B14F-4D97-AF65-F5344CB8AC3E}">
        <p14:creationId xmlns:p14="http://schemas.microsoft.com/office/powerpoint/2010/main" val="28200862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25934</TotalTime>
  <Words>867</Words>
  <Application>Microsoft Macintosh PowerPoint</Application>
  <PresentationFormat>On-screen Show (4:3)</PresentationFormat>
  <Paragraphs>126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MS PGothic</vt:lpstr>
      <vt:lpstr>Arial</vt:lpstr>
      <vt:lpstr>Arial Regular</vt:lpstr>
      <vt:lpstr>Calibri</vt:lpstr>
      <vt:lpstr>Helvetica</vt:lpstr>
      <vt:lpstr>Informatic</vt:lpstr>
      <vt:lpstr>Office Theme</vt:lpstr>
      <vt:lpstr>PowerPoint Presentation</vt:lpstr>
      <vt:lpstr>Clean Coalition (nonprofit)</vt:lpstr>
      <vt:lpstr>Natural gas infrastructure is not resilient </vt:lpstr>
      <vt:lpstr>Percentage of time online for Tier 1, 2, and 3 loads for a Solar Microgrid designed for the University of California Santa Barbara (UCSB) with enough solar to achieve net zero and enough energy storage capacity to hold 2 hours of the nameplate solar (200 kWh energy storage per 100 kW solar).</vt:lpstr>
      <vt:lpstr>A typical diesel generator is configured to maintain 25% of the normal load for two days.  f diesel fuel cannot be resupplied within two days, goodbye. This is hardly a solution for increasingly necessary long-term resilience. In California, Solar Microgrids provide a vastly superior trifecta of economic, environmental, and resilience benefits. </vt:lpstr>
      <vt:lpstr>Goleta Load Pocket (GLP) Community Microgrid</vt:lpstr>
      <vt:lpstr>Need to properly value local energy</vt:lpstr>
      <vt:lpstr>Need to streamline Interconnection</vt:lpstr>
      <vt:lpstr>Need to implement Feed-In Tariffs (FITs)</vt:lpstr>
    </vt:vector>
  </TitlesOfParts>
  <Manager/>
  <Company/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Josh Valentine</dc:creator>
  <cp:keywords/>
  <dc:description/>
  <cp:lastModifiedBy>Craig Lewis</cp:lastModifiedBy>
  <cp:revision>608</cp:revision>
  <cp:lastPrinted>2020-07-08T15:44:11Z</cp:lastPrinted>
  <dcterms:created xsi:type="dcterms:W3CDTF">2017-01-28T15:52:04Z</dcterms:created>
  <dcterms:modified xsi:type="dcterms:W3CDTF">2020-10-29T06:41:23Z</dcterms:modified>
  <cp:category/>
</cp:coreProperties>
</file>