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1" r:id="rId1"/>
  </p:sldMasterIdLst>
  <p:notesMasterIdLst>
    <p:notesMasterId r:id="rId16"/>
  </p:notesMasterIdLst>
  <p:sldIdLst>
    <p:sldId id="256" r:id="rId2"/>
    <p:sldId id="1174" r:id="rId3"/>
    <p:sldId id="1175" r:id="rId4"/>
    <p:sldId id="1185" r:id="rId5"/>
    <p:sldId id="259" r:id="rId6"/>
    <p:sldId id="439" r:id="rId7"/>
    <p:sldId id="1172" r:id="rId8"/>
    <p:sldId id="1183" r:id="rId9"/>
    <p:sldId id="1184" r:id="rId10"/>
    <p:sldId id="376" r:id="rId11"/>
    <p:sldId id="579" r:id="rId12"/>
    <p:sldId id="1182" r:id="rId13"/>
    <p:sldId id="1097" r:id="rId14"/>
    <p:sldId id="1192" r:id="rId15"/>
  </p:sldIdLst>
  <p:sldSz cx="9144000" cy="6858000" type="screen4x3"/>
  <p:notesSz cx="7077075" cy="9363075"/>
  <p:embeddedFontLs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D6E05E1-B816-44C5-B7B9-B6EF7189CCDD}">
          <p14:sldIdLst>
            <p14:sldId id="256"/>
            <p14:sldId id="1174"/>
            <p14:sldId id="1175"/>
            <p14:sldId id="1185"/>
            <p14:sldId id="259"/>
            <p14:sldId id="439"/>
            <p14:sldId id="1172"/>
            <p14:sldId id="1183"/>
            <p14:sldId id="1184"/>
            <p14:sldId id="376"/>
            <p14:sldId id="579"/>
            <p14:sldId id="1182"/>
            <p14:sldId id="1097"/>
            <p14:sldId id="11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Schwartz" initials="BS" lastIdx="1" clrIdx="0">
    <p:extLst>
      <p:ext uri="{19B8F6BF-5375-455C-9EA6-DF929625EA0E}">
        <p15:presenceInfo xmlns:p15="http://schemas.microsoft.com/office/powerpoint/2012/main" userId="75e80aea5657b1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1"/>
    <p:restoredTop sz="94578"/>
  </p:normalViewPr>
  <p:slideViewPr>
    <p:cSldViewPr snapToGrid="0">
      <p:cViewPr varScale="1">
        <p:scale>
          <a:sx n="104" d="100"/>
          <a:sy n="104" d="100"/>
        </p:scale>
        <p:origin x="1672" y="20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66733" cy="468154"/>
          </a:xfrm>
          <a:prstGeom prst="rect">
            <a:avLst/>
          </a:prstGeom>
          <a:noFill/>
          <a:ln>
            <a:noFill/>
          </a:ln>
        </p:spPr>
        <p:txBody>
          <a:bodyPr spcFirstLastPara="1" wrap="square" lIns="93925" tIns="46950" rIns="93925" bIns="469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08705" y="0"/>
            <a:ext cx="3066733" cy="468154"/>
          </a:xfrm>
          <a:prstGeom prst="rect">
            <a:avLst/>
          </a:prstGeom>
          <a:noFill/>
          <a:ln>
            <a:noFill/>
          </a:ln>
        </p:spPr>
        <p:txBody>
          <a:bodyPr spcFirstLastPara="1" wrap="square" lIns="93925" tIns="46950" rIns="93925" bIns="469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93296"/>
            <a:ext cx="3066733" cy="468154"/>
          </a:xfrm>
          <a:prstGeom prst="rect">
            <a:avLst/>
          </a:prstGeom>
          <a:noFill/>
          <a:ln>
            <a:noFill/>
          </a:ln>
        </p:spPr>
        <p:txBody>
          <a:bodyPr spcFirstLastPara="1" wrap="square" lIns="93925" tIns="46950" rIns="93925" bIns="469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00" name="Google Shape;100;p1: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l" rtl="0">
              <a:lnSpc>
                <a:spcPct val="100000"/>
              </a:lnSpc>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buFont typeface="Arial" pitchFamily="34" charset="0"/>
              <a:buNone/>
            </a:pPr>
            <a:r>
              <a:rPr lang="en-US" b="1" dirty="0"/>
              <a:t>NOTE:</a:t>
            </a:r>
            <a:r>
              <a:rPr lang="en-US" b="1" baseline="0" dirty="0"/>
              <a:t> </a:t>
            </a:r>
            <a:r>
              <a:rPr lang="en-US" baseline="0" dirty="0"/>
              <a:t>Non-PTO utilities (metered sub-systems) currently operate under the system we are proposing. The Clean Coalition TAC fix would bring consistent TAC treatment to DG resources in all utility service territories.</a:t>
            </a:r>
            <a:endParaRPr lang="en-US" dirty="0"/>
          </a:p>
          <a:p>
            <a:pPr>
              <a:buFont typeface="Arial" pitchFamily="34" charset="0"/>
              <a:buChar char="•"/>
            </a:pPr>
            <a:endParaRPr lang="en-US" dirty="0"/>
          </a:p>
          <a:p>
            <a:pPr>
              <a:buFont typeface="Arial" pitchFamily="34" charset="0"/>
              <a:buChar char="•"/>
            </a:pPr>
            <a:r>
              <a:rPr lang="en-US" dirty="0"/>
              <a:t>TAC are currently treated properly at non-PTOs, which meter TAC at substations so that only transmission usage, as measured by Transmission</a:t>
            </a:r>
            <a:r>
              <a:rPr lang="en-US" baseline="0" dirty="0"/>
              <a:t> Energy Downflow</a:t>
            </a:r>
            <a:r>
              <a:rPr lang="en-US" dirty="0"/>
              <a:t>, pays for transmission.</a:t>
            </a:r>
          </a:p>
          <a:p>
            <a:pPr>
              <a:buFont typeface="Arial" pitchFamily="34" charset="0"/>
              <a:buChar char="•"/>
            </a:pPr>
            <a:r>
              <a:rPr lang="en-US" dirty="0"/>
              <a:t>However, TAC create a massive market distortion for PTOs, because TAC is being metered at the customer meter. This metering system imposes TAC on whole class of generation that does not use the transmission grid: local generation, or DG.</a:t>
            </a:r>
          </a:p>
          <a:p>
            <a:pPr lvl="1">
              <a:buFont typeface="Arial" pitchFamily="34" charset="0"/>
              <a:buChar char="•"/>
            </a:pPr>
            <a:r>
              <a:rPr lang="en-US" dirty="0"/>
              <a:t>PTOs pay TAC on every kWh delivered at the customer level, even if that energy was not delivered through the transmission system.</a:t>
            </a:r>
          </a:p>
          <a:p>
            <a:pPr>
              <a:buFont typeface="Arial" pitchFamily="34" charset="0"/>
              <a:buChar char="•"/>
            </a:pPr>
            <a:r>
              <a:rPr lang="en-US" dirty="0"/>
              <a:t>The Clean Coalition seeks to correct CAISO’s tariff language so that all utilities meter TAC on their Transmission</a:t>
            </a:r>
            <a:r>
              <a:rPr lang="en-US" baseline="0" dirty="0"/>
              <a:t> Energy Downflow</a:t>
            </a:r>
            <a:r>
              <a:rPr lang="en-US" dirty="0"/>
              <a:t>, so that only energy that uses the transmission system pays for the transmission system. This “usage pays” fix will ensure proper valuation of local renewable generation, including the avoided use of transmission. </a:t>
            </a:r>
          </a:p>
          <a:p>
            <a:pPr>
              <a:buFont typeface="Arial" pitchFamily="34" charset="0"/>
              <a:buChar char="•"/>
            </a:pPr>
            <a:r>
              <a:rPr lang="en-US" dirty="0"/>
              <a:t>The TAC “usage pays” fix aligns CAISO with FERC Order 1000, and provides consistent treatment across state of CA, since non-PTOs already meter TAC on Transmission</a:t>
            </a:r>
            <a:r>
              <a:rPr lang="en-US" baseline="0" dirty="0"/>
              <a:t> Energy Downflow</a:t>
            </a:r>
            <a:r>
              <a:rPr lang="en-US" dirty="0"/>
              <a:t>.</a:t>
            </a:r>
          </a:p>
          <a:p>
            <a:pPr lvl="1">
              <a:buFont typeface="Arial" pitchFamily="34" charset="0"/>
              <a:buChar char="•"/>
            </a:pPr>
            <a:r>
              <a:rPr lang="en-US" dirty="0"/>
              <a:t>Three of FERC Order 1000’s six principles for transmission cost allocation are about aligning costs with benefits.</a:t>
            </a:r>
          </a:p>
          <a:p>
            <a:pPr lvl="1">
              <a:buFont typeface="Arial" pitchFamily="34" charset="0"/>
              <a:buChar char="•"/>
            </a:pPr>
            <a:r>
              <a:rPr lang="en-US" dirty="0"/>
              <a:t>Around the country, most ISOs assess transmission usage fees based on TED, so this fix also aligns CAISO with other ISOs.</a:t>
            </a:r>
          </a:p>
          <a:p>
            <a:pPr>
              <a:buFont typeface="Arial" pitchFamily="34" charset="0"/>
              <a:buChar char="•"/>
            </a:pPr>
            <a:r>
              <a:rPr lang="en-US" dirty="0"/>
              <a:t> Resolving the TAC metering issue should be a relatively simple accounting fix,</a:t>
            </a:r>
            <a:r>
              <a:rPr lang="en-US" baseline="0" dirty="0"/>
              <a:t> once an investment of about $20 million is made to add Settlement Quality Meters to all substations in California; </a:t>
            </a:r>
            <a:r>
              <a:rPr lang="en-US" i="1" baseline="0" dirty="0"/>
              <a:t>this cost is &lt;1% of the projected savings that would result</a:t>
            </a:r>
            <a:endParaRPr lang="en-US" i="1" dirty="0"/>
          </a:p>
          <a:p>
            <a:pPr lvl="1">
              <a:buFont typeface="Arial" pitchFamily="34" charset="0"/>
              <a:buChar char="•"/>
            </a:pPr>
            <a:r>
              <a:rPr lang="en-US" dirty="0"/>
              <a:t>This accounting fix requires a CAISO tariff change that FERC would have to approve.</a:t>
            </a:r>
          </a:p>
          <a:p>
            <a:pPr lvl="1">
              <a:buFont typeface="Arial" pitchFamily="34" charset="0"/>
              <a:buChar char="•"/>
            </a:pPr>
            <a:r>
              <a:rPr lang="en-US" dirty="0"/>
              <a:t>It is worth noting that under proper substation TAC metering, any local generation that backfeeds</a:t>
            </a:r>
            <a:r>
              <a:rPr lang="en-US" baseline="0" dirty="0"/>
              <a:t> </a:t>
            </a:r>
            <a:r>
              <a:rPr lang="en-US" dirty="0"/>
              <a:t>to the transmission grid would be metered for TAC when it becomes</a:t>
            </a:r>
            <a:r>
              <a:rPr lang="en-US" baseline="0" dirty="0"/>
              <a:t> </a:t>
            </a:r>
            <a:r>
              <a:rPr lang="en-US" dirty="0"/>
              <a:t>Transmission</a:t>
            </a:r>
            <a:r>
              <a:rPr lang="en-US" baseline="0" dirty="0"/>
              <a:t> Energy Downflow </a:t>
            </a:r>
            <a:r>
              <a:rPr lang="en-US" dirty="0"/>
              <a:t>at a neighboring substation on its way to serving a load. </a:t>
            </a:r>
          </a:p>
        </p:txBody>
      </p:sp>
      <p:sp>
        <p:nvSpPr>
          <p:cNvPr id="4" name="Slide Number Placeholder 3"/>
          <p:cNvSpPr>
            <a:spLocks noGrp="1"/>
          </p:cNvSpPr>
          <p:nvPr>
            <p:ph type="sldNum" sz="quarter" idx="10"/>
          </p:nvPr>
        </p:nvSpPr>
        <p:spPr/>
        <p:txBody>
          <a:bodyPr/>
          <a:lstStyle/>
          <a:p>
            <a:fld id="{CC54812C-3253-A742-B793-96C63D0D932D}" type="slidenum">
              <a:rPr lang="en-US" smtClean="0"/>
              <a:pPr/>
              <a:t>10</a:t>
            </a:fld>
            <a:endParaRPr lang="en-US" dirty="0"/>
          </a:p>
        </p:txBody>
      </p:sp>
    </p:spTree>
    <p:extLst>
      <p:ext uri="{BB962C8B-B14F-4D97-AF65-F5344CB8AC3E}">
        <p14:creationId xmlns:p14="http://schemas.microsoft.com/office/powerpoint/2010/main" val="2616965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10657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707708" y="4447461"/>
            <a:ext cx="5661660" cy="4213384"/>
          </a:xfrm>
          <a:prstGeom prst="rect">
            <a:avLst/>
          </a:prstGeom>
          <a:noFill/>
          <a:ln>
            <a:noFill/>
          </a:ln>
        </p:spPr>
        <p:txBody>
          <a:bodyPr spcFirstLastPara="1" wrap="square" lIns="93925" tIns="46950" rIns="93925" bIns="469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111" name="Google Shape;111;p2:notes"/>
          <p:cNvSpPr txBox="1">
            <a:spLocks noGrp="1"/>
          </p:cNvSpPr>
          <p:nvPr>
            <p:ph type="sldNum" idx="12"/>
          </p:nvPr>
        </p:nvSpPr>
        <p:spPr>
          <a:xfrm>
            <a:off x="4008705" y="8893296"/>
            <a:ext cx="3066733" cy="468154"/>
          </a:xfrm>
          <a:prstGeom prst="rect">
            <a:avLst/>
          </a:prstGeom>
          <a:noFill/>
          <a:ln>
            <a:noFill/>
          </a:ln>
        </p:spPr>
        <p:txBody>
          <a:bodyPr spcFirstLastPara="1" wrap="square" lIns="93925" tIns="46950" rIns="93925" bIns="4695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973111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802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dirty="0"/>
          </a:p>
        </p:txBody>
      </p:sp>
      <p:sp>
        <p:nvSpPr>
          <p:cNvPr id="127" name="Google Shape;127;p4: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0851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707708" y="4447461"/>
            <a:ext cx="5661660" cy="4213384"/>
          </a:xfrm>
          <a:prstGeom prst="rect">
            <a:avLst/>
          </a:prstGeom>
        </p:spPr>
        <p:txBody>
          <a:bodyPr spcFirstLastPara="1" wrap="square" lIns="93925" tIns="46950" rIns="93925" bIns="46950"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1196975" y="701675"/>
            <a:ext cx="4683125" cy="35115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41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4" name="Slide Number Placeholder 3"/>
          <p:cNvSpPr txBox="1">
            <a:spLocks noGrp="1"/>
          </p:cNvSpPr>
          <p:nvPr/>
        </p:nvSpPr>
        <p:spPr bwMode="auto">
          <a:xfrm>
            <a:off x="4008708" y="8893296"/>
            <a:ext cx="3066733" cy="468154"/>
          </a:xfrm>
          <a:prstGeom prst="rect">
            <a:avLst/>
          </a:prstGeom>
          <a:noFill/>
          <a:ln w="9525">
            <a:noFill/>
            <a:miter lim="800000"/>
            <a:headEnd/>
            <a:tailEnd/>
          </a:ln>
        </p:spPr>
        <p:txBody>
          <a:bodyPr lIns="93900" tIns="46950" rIns="93900" bIns="46950" anchor="b"/>
          <a:lstStyle/>
          <a:p>
            <a:pPr algn="r"/>
            <a:fld id="{7EA841E0-2D0D-4211-ACAE-C96B997E0FCF}" type="slidenum">
              <a:rPr lang="en-US" sz="1200">
                <a:latin typeface="Calibri" pitchFamily="34" charset="0"/>
              </a:rPr>
              <a:pPr algn="r"/>
              <a:t>6</a:t>
            </a:fld>
            <a:endParaRPr lang="en-US" sz="1200" dirty="0">
              <a:latin typeface="Calibri" pitchFamily="34" charset="0"/>
            </a:endParaRPr>
          </a:p>
        </p:txBody>
      </p:sp>
    </p:spTree>
    <p:extLst>
      <p:ext uri="{BB962C8B-B14F-4D97-AF65-F5344CB8AC3E}">
        <p14:creationId xmlns:p14="http://schemas.microsoft.com/office/powerpoint/2010/main" val="3533781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transmission divestment article: https://</a:t>
            </a:r>
            <a:r>
              <a:rPr lang="en-US" dirty="0" err="1"/>
              <a:t>www.utilitydive.com</a:t>
            </a:r>
            <a:r>
              <a:rPr lang="en-US" dirty="0"/>
              <a:t>/news/how-to-protect-california-ratepayers-expand-clean-local-energy-and-avoid-b/554564/</a:t>
            </a:r>
          </a:p>
          <a:p>
            <a:r>
              <a:rPr lang="en-US" dirty="0"/>
              <a:t>Our article on TAC and ACC: https://</a:t>
            </a:r>
            <a:r>
              <a:rPr lang="en-US" dirty="0" err="1"/>
              <a:t>www.tdworld.com</a:t>
            </a:r>
            <a:r>
              <a:rPr lang="en-US" dirty="0"/>
              <a:t>/distributed-energy-resources/article/21132853/how-two-simple-fixes-can-fairly-compensate-the-true-value-of-ders-in-california</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842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transmission divestment article: https://</a:t>
            </a:r>
            <a:r>
              <a:rPr lang="en-US" dirty="0" err="1"/>
              <a:t>www.utilitydive.com</a:t>
            </a:r>
            <a:r>
              <a:rPr lang="en-US" dirty="0"/>
              <a:t>/news/how-to-protect-california-ratepayers-expand-clean-local-energy-and-avoid-b/554564/</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769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transmission divestment article: https://</a:t>
            </a:r>
            <a:r>
              <a:rPr lang="en-US" dirty="0" err="1"/>
              <a:t>www.utilitydive.com</a:t>
            </a:r>
            <a:r>
              <a:rPr lang="en-US" dirty="0"/>
              <a:t>/news/how-to-protect-california-ratepayers-expand-clean-local-energy-and-avoid-b/554564/</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528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3124200"/>
            <a:ext cx="9144000" cy="33528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 name="Google Shape;17;p2"/>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2"/>
          <p:cNvSpPr txBox="1"/>
          <p:nvPr/>
        </p:nvSpPr>
        <p:spPr>
          <a:xfrm>
            <a:off x="0" y="6488113"/>
            <a:ext cx="55626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595959"/>
                </a:solidFill>
                <a:latin typeface="Calibri"/>
                <a:ea typeface="Calibri"/>
                <a:cs typeface="Calibri"/>
                <a:sym typeface="Calibri"/>
              </a:rPr>
              <a:t>Making Clean Local Energy Accessible Now</a:t>
            </a:r>
            <a:endParaRPr sz="1400" b="0" i="0" u="none" strike="noStrike" cap="none" dirty="0">
              <a:solidFill>
                <a:srgbClr val="000000"/>
              </a:solidFill>
              <a:latin typeface="Arial"/>
              <a:ea typeface="Arial"/>
              <a:cs typeface="Arial"/>
              <a:sym typeface="Arial"/>
            </a:endParaRPr>
          </a:p>
        </p:txBody>
      </p:sp>
      <p:sp>
        <p:nvSpPr>
          <p:cNvPr id="19" name="Google Shape;19;p2"/>
          <p:cNvSpPr txBox="1">
            <a:spLocks noGrp="1"/>
          </p:cNvSpPr>
          <p:nvPr>
            <p:ph type="subTitle" idx="1"/>
          </p:nvPr>
        </p:nvSpPr>
        <p:spPr>
          <a:xfrm>
            <a:off x="990600" y="5300663"/>
            <a:ext cx="7161213" cy="841375"/>
          </a:xfrm>
          <a:prstGeom prst="rect">
            <a:avLst/>
          </a:prstGeom>
          <a:noFill/>
          <a:ln>
            <a:noFill/>
          </a:ln>
        </p:spPr>
        <p:txBody>
          <a:bodyPr spcFirstLastPara="1" wrap="square" lIns="91425" tIns="45700" rIns="91425" bIns="45700" anchor="t" anchorCtr="0">
            <a:noAutofit/>
          </a:bodyPr>
          <a:lstStyle>
            <a:lvl1pPr lvl="0" algn="ctr">
              <a:lnSpc>
                <a:spcPct val="100000"/>
              </a:lnSpc>
              <a:spcBef>
                <a:spcPts val="480"/>
              </a:spcBef>
              <a:spcAft>
                <a:spcPts val="0"/>
              </a:spcAft>
              <a:buClr>
                <a:srgbClr val="4683D1"/>
              </a:buClr>
              <a:buSzPts val="2400"/>
              <a:buFont typeface="Calibri"/>
              <a:buNone/>
              <a:defRPr sz="2400">
                <a:solidFill>
                  <a:srgbClr val="4683D1"/>
                </a:solidFill>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74" name="Google Shape;74;p1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82" name="Google Shape;8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 name="Google Shape;9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9_Title, Text and Chart">
  <p:cSld name="19_Title, Text and Char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1350"/>
              <a:buFont typeface="Arial"/>
              <a:buNone/>
              <a:defRPr sz="135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Autofit/>
          </a:bodyPr>
          <a:lstStyle>
            <a:lvl1pPr marL="457200" lvl="0" indent="-328612" algn="l">
              <a:lnSpc>
                <a:spcPct val="100000"/>
              </a:lnSpc>
              <a:spcBef>
                <a:spcPts val="315"/>
              </a:spcBef>
              <a:spcAft>
                <a:spcPts val="0"/>
              </a:spcAft>
              <a:buClr>
                <a:schemeClr val="dk1"/>
              </a:buClr>
              <a:buSzPts val="1575"/>
              <a:buFont typeface="Arial"/>
              <a:buChar char="•"/>
              <a:defRPr sz="1575">
                <a:solidFill>
                  <a:schemeClr val="dk1"/>
                </a:solidFill>
                <a:latin typeface="Arial"/>
                <a:ea typeface="Arial"/>
                <a:cs typeface="Arial"/>
                <a:sym typeface="Arial"/>
              </a:defRPr>
            </a:lvl1pPr>
            <a:lvl2pPr marL="914400" lvl="1" indent="-314325" algn="l">
              <a:lnSpc>
                <a:spcPct val="100000"/>
              </a:lnSpc>
              <a:spcBef>
                <a:spcPts val="270"/>
              </a:spcBef>
              <a:spcAft>
                <a:spcPts val="0"/>
              </a:spcAft>
              <a:buClr>
                <a:schemeClr val="dk1"/>
              </a:buClr>
              <a:buSzPts val="1350"/>
              <a:buFont typeface="Arial"/>
              <a:buChar char="•"/>
              <a:defRPr sz="1350">
                <a:solidFill>
                  <a:schemeClr val="dk1"/>
                </a:solidFill>
                <a:latin typeface="Arial"/>
                <a:ea typeface="Arial"/>
                <a:cs typeface="Arial"/>
                <a:sym typeface="Arial"/>
              </a:defRPr>
            </a:lvl2pPr>
            <a:lvl3pPr marL="1371600" lvl="2" indent="-300037" algn="l">
              <a:lnSpc>
                <a:spcPct val="100000"/>
              </a:lnSpc>
              <a:spcBef>
                <a:spcPts val="225"/>
              </a:spcBef>
              <a:spcAft>
                <a:spcPts val="0"/>
              </a:spcAft>
              <a:buClr>
                <a:schemeClr val="dk1"/>
              </a:buClr>
              <a:buSzPts val="1125"/>
              <a:buFont typeface="Arial"/>
              <a:buChar char="•"/>
              <a:defRPr sz="1125">
                <a:solidFill>
                  <a:schemeClr val="dk1"/>
                </a:solidFill>
                <a:latin typeface="Arial"/>
                <a:ea typeface="Arial"/>
                <a:cs typeface="Arial"/>
                <a:sym typeface="Arial"/>
              </a:defRPr>
            </a:lvl3pPr>
            <a:lvl4pPr marL="1828800" lvl="3" indent="-292925" algn="l">
              <a:lnSpc>
                <a:spcPct val="100000"/>
              </a:lnSpc>
              <a:spcBef>
                <a:spcPts val="203"/>
              </a:spcBef>
              <a:spcAft>
                <a:spcPts val="0"/>
              </a:spcAft>
              <a:buClr>
                <a:schemeClr val="dk1"/>
              </a:buClr>
              <a:buSzPts val="1013"/>
              <a:buFont typeface="Arial"/>
              <a:buChar char="•"/>
              <a:defRPr sz="1013">
                <a:solidFill>
                  <a:schemeClr val="dk1"/>
                </a:solidFill>
                <a:latin typeface="Arial"/>
                <a:ea typeface="Arial"/>
                <a:cs typeface="Arial"/>
                <a:sym typeface="Arial"/>
              </a:defRPr>
            </a:lvl4pPr>
            <a:lvl5pPr marL="2286000" lvl="4" indent="-292925" algn="l">
              <a:lnSpc>
                <a:spcPct val="100000"/>
              </a:lnSpc>
              <a:spcBef>
                <a:spcPts val="203"/>
              </a:spcBef>
              <a:spcAft>
                <a:spcPts val="0"/>
              </a:spcAft>
              <a:buClr>
                <a:schemeClr val="dk1"/>
              </a:buClr>
              <a:buSzPts val="1013"/>
              <a:buFont typeface="Arial"/>
              <a:buChar char="•"/>
              <a:defRPr sz="1013">
                <a:solidFill>
                  <a:schemeClr val="dk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3"/>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endParaRPr sz="1013" b="0" i="0" u="none" strike="noStrike" cap="none">
              <a:solidFill>
                <a:schemeClr val="lt1"/>
              </a:solidFill>
              <a:latin typeface="Calibri"/>
              <a:ea typeface="Calibri"/>
              <a:cs typeface="Calibri"/>
              <a:sym typeface="Calibri"/>
            </a:endParaRPr>
          </a:p>
        </p:txBody>
      </p:sp>
      <p:sp>
        <p:nvSpPr>
          <p:cNvPr id="24" name="Google Shape;24;p3"/>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13"/>
              <a:buFont typeface="Arial"/>
              <a:buNone/>
            </a:pPr>
            <a:r>
              <a:rPr lang="en-US" sz="1013"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5" name="Google Shape;25;p3"/>
          <p:cNvSpPr txBox="1"/>
          <p:nvPr/>
        </p:nvSpPr>
        <p:spPr>
          <a:xfrm>
            <a:off x="8331201" y="6492881"/>
            <a:ext cx="6604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Arial"/>
                <a:ea typeface="Arial"/>
                <a:cs typeface="Arial"/>
                <a:sym typeface="Arial"/>
              </a:rPr>
              <a:t>‹#›</a:t>
            </a:fld>
            <a:endParaRPr sz="1013" b="0" i="0" u="none" strike="noStrike" cap="none">
              <a:solidFill>
                <a:srgbClr val="013D21"/>
              </a:solidFill>
              <a:latin typeface="Arial"/>
              <a:ea typeface="Arial"/>
              <a:cs typeface="Arial"/>
              <a:sym typeface="Arial"/>
            </a:endParaRPr>
          </a:p>
        </p:txBody>
      </p:sp>
      <p:pic>
        <p:nvPicPr>
          <p:cNvPr id="27" name="Google Shape;27;p3"/>
          <p:cNvPicPr preferRelativeResize="0"/>
          <p:nvPr/>
        </p:nvPicPr>
        <p:blipFill rotWithShape="1">
          <a:blip r:embed="rId2">
            <a:alphaModFix/>
          </a:blip>
          <a:srcRect/>
          <a:stretch/>
        </p:blipFill>
        <p:spPr>
          <a:xfrm>
            <a:off x="7513624" y="88494"/>
            <a:ext cx="1477976" cy="620097"/>
          </a:xfrm>
          <a:prstGeom prst="rect">
            <a:avLst/>
          </a:prstGeom>
          <a:noFill/>
          <a:ln>
            <a:noFill/>
          </a:ln>
        </p:spPr>
      </p:pic>
      <p:sp>
        <p:nvSpPr>
          <p:cNvPr id="9" name="Google Shape;18;p2">
            <a:extLst>
              <a:ext uri="{FF2B5EF4-FFF2-40B4-BE49-F238E27FC236}">
                <a16:creationId xmlns:a16="http://schemas.microsoft.com/office/drawing/2014/main" id="{F289B43C-BD77-BB4D-AD76-9B8057ABE1A1}"/>
              </a:ext>
            </a:extLst>
          </p:cNvPr>
          <p:cNvSpPr txBox="1"/>
          <p:nvPr userDrawn="1"/>
        </p:nvSpPr>
        <p:spPr>
          <a:xfrm>
            <a:off x="0" y="6488113"/>
            <a:ext cx="55626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595959"/>
                </a:solidFill>
                <a:latin typeface="Calibri"/>
                <a:ea typeface="Calibri"/>
                <a:cs typeface="Calibri"/>
                <a:sym typeface="Calibri"/>
              </a:rPr>
              <a:t>Making Clean Local Energy Accessible Now</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sp>
        <p:nvSpPr>
          <p:cNvPr id="29" name="Google Shape;29;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3" name="Google Shape;43;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9" name="Google Shape;49;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6" name="Google Shape;56;p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7" name="Google Shape;57;p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8" name="Google Shape;58;p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9" name="Google Shape;59;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lean-coalition.org/policy/transmission-access-charge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clean-coalition.org/news/webinar-valuing-resilience-solar-microgrids-thursday-5-nov-202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lean-coalition.org/community-microgrids/goleta-load-pocket/https:/clean-coalition.org/community-microgrids/goleta-load-pocke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s://clean-coalition.org/community-microgrids/direct-relief-case-stud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utilitydive.com/news/how-to-protect-california-ratepayers-expand-clean-local-energy-and-avoid-b/55456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clean-coalition.org/policy/transmission-access-charg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5" descr="Clean Coalition Logo_no tagline_updated yellow.ep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67317" y="279054"/>
            <a:ext cx="5708650" cy="850900"/>
          </a:xfrm>
          <a:prstGeom prst="rect">
            <a:avLst/>
          </a:prstGeom>
          <a:noFill/>
          <a:ln>
            <a:noFill/>
          </a:ln>
        </p:spPr>
      </p:pic>
      <p:sp>
        <p:nvSpPr>
          <p:cNvPr id="104" name="Google Shape;104;p15"/>
          <p:cNvSpPr txBox="1"/>
          <p:nvPr/>
        </p:nvSpPr>
        <p:spPr>
          <a:xfrm>
            <a:off x="7105136" y="6480725"/>
            <a:ext cx="1934692"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9 December 2020</a:t>
            </a:r>
            <a:endParaRPr dirty="0"/>
          </a:p>
          <a:p>
            <a:pPr marL="0" marR="0" lvl="0" indent="0" algn="l"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p:txBody>
      </p:sp>
      <p:sp>
        <p:nvSpPr>
          <p:cNvPr id="106" name="Google Shape;106;p15"/>
          <p:cNvSpPr txBox="1"/>
          <p:nvPr/>
        </p:nvSpPr>
        <p:spPr>
          <a:xfrm>
            <a:off x="0" y="1508525"/>
            <a:ext cx="9144000" cy="991122"/>
          </a:xfrm>
          <a:prstGeom prst="rect">
            <a:avLst/>
          </a:prstGeom>
          <a:noFill/>
          <a:ln>
            <a:noFill/>
          </a:ln>
        </p:spPr>
        <p:txBody>
          <a:bodyPr spcFirstLastPara="1" wrap="square" lIns="91425" tIns="45700" rIns="91425" bIns="45700" anchor="t" anchorCtr="0">
            <a:noAutofit/>
          </a:bodyPr>
          <a:lstStyle/>
          <a:p>
            <a:pPr algn="ctr"/>
            <a:r>
              <a:rPr lang="en-US" sz="3200" b="1" dirty="0"/>
              <a:t>CAISO: New leadership and the path forward </a:t>
            </a:r>
          </a:p>
        </p:txBody>
      </p:sp>
      <p:pic>
        <p:nvPicPr>
          <p:cNvPr id="3" name="Picture 2">
            <a:extLst>
              <a:ext uri="{FF2B5EF4-FFF2-40B4-BE49-F238E27FC236}">
                <a16:creationId xmlns:a16="http://schemas.microsoft.com/office/drawing/2014/main" id="{5A86CCE7-70E8-424B-9991-DBA3C5C774EA}"/>
              </a:ext>
            </a:extLst>
          </p:cNvPr>
          <p:cNvPicPr>
            <a:picLocks noChangeAspect="1"/>
          </p:cNvPicPr>
          <p:nvPr/>
        </p:nvPicPr>
        <p:blipFill>
          <a:blip r:embed="rId4"/>
          <a:stretch>
            <a:fillRect/>
          </a:stretch>
        </p:blipFill>
        <p:spPr>
          <a:xfrm>
            <a:off x="0" y="2376079"/>
            <a:ext cx="9144000" cy="30518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AC infographic (01_jv 12 Apr 2016).png"/>
          <p:cNvPicPr>
            <a:picLocks noChangeAspect="1"/>
          </p:cNvPicPr>
          <p:nvPr/>
        </p:nvPicPr>
        <p:blipFill>
          <a:blip r:embed="rId3"/>
          <a:stretch>
            <a:fillRect/>
          </a:stretch>
        </p:blipFill>
        <p:spPr>
          <a:xfrm>
            <a:off x="772509" y="1023106"/>
            <a:ext cx="5922276" cy="5279147"/>
          </a:xfrm>
          <a:prstGeom prst="rect">
            <a:avLst/>
          </a:prstGeom>
        </p:spPr>
      </p:pic>
      <p:sp>
        <p:nvSpPr>
          <p:cNvPr id="2" name="Title 1"/>
          <p:cNvSpPr>
            <a:spLocks noGrp="1"/>
          </p:cNvSpPr>
          <p:nvPr>
            <p:ph type="title"/>
          </p:nvPr>
        </p:nvSpPr>
        <p:spPr/>
        <p:txBody>
          <a:bodyPr/>
          <a:lstStyle/>
          <a:p>
            <a:r>
              <a:rPr lang="en-US" sz="2400" dirty="0"/>
              <a:t>TAC market distortion visual</a:t>
            </a:r>
          </a:p>
        </p:txBody>
      </p:sp>
      <p:sp>
        <p:nvSpPr>
          <p:cNvPr id="5" name="TextBox 4"/>
          <p:cNvSpPr txBox="1"/>
          <p:nvPr/>
        </p:nvSpPr>
        <p:spPr>
          <a:xfrm>
            <a:off x="6595551" y="4366001"/>
            <a:ext cx="2548449" cy="1384995"/>
          </a:xfrm>
          <a:prstGeom prst="rect">
            <a:avLst/>
          </a:prstGeom>
          <a:solidFill>
            <a:schemeClr val="bg1"/>
          </a:solidFill>
        </p:spPr>
        <p:txBody>
          <a:bodyPr wrap="square" rtlCol="0">
            <a:spAutoFit/>
          </a:bodyPr>
          <a:lstStyle/>
          <a:p>
            <a:r>
              <a:rPr lang="en-US" b="1" dirty="0">
                <a:solidFill>
                  <a:srgbClr val="FF0000"/>
                </a:solidFill>
              </a:rPr>
              <a:t>Current interface for metering TAC in IOU service territories</a:t>
            </a:r>
          </a:p>
          <a:p>
            <a:r>
              <a:rPr lang="en-US" dirty="0">
                <a:solidFill>
                  <a:srgbClr val="FF0000"/>
                </a:solidFill>
              </a:rPr>
              <a:t>(at customer meters with no distinction of energy from next door vs 1,000 miles away)</a:t>
            </a:r>
          </a:p>
        </p:txBody>
      </p:sp>
      <p:sp>
        <p:nvSpPr>
          <p:cNvPr id="6" name="TextBox 5"/>
          <p:cNvSpPr txBox="1"/>
          <p:nvPr/>
        </p:nvSpPr>
        <p:spPr>
          <a:xfrm>
            <a:off x="3589637" y="831040"/>
            <a:ext cx="3725563" cy="738664"/>
          </a:xfrm>
          <a:prstGeom prst="rect">
            <a:avLst/>
          </a:prstGeom>
          <a:noFill/>
        </p:spPr>
        <p:txBody>
          <a:bodyPr wrap="square" rtlCol="0">
            <a:spAutoFit/>
          </a:bodyPr>
          <a:lstStyle/>
          <a:p>
            <a:r>
              <a:rPr lang="en-US" b="1" dirty="0">
                <a:solidFill>
                  <a:srgbClr val="008000"/>
                </a:solidFill>
              </a:rPr>
              <a:t>Proper interface for metering &amp; assessing all </a:t>
            </a:r>
            <a:r>
              <a:rPr lang="en-US" b="1" u="sng" dirty="0">
                <a:solidFill>
                  <a:srgbClr val="008000"/>
                </a:solidFill>
              </a:rPr>
              <a:t>High-Voltage TAC</a:t>
            </a:r>
            <a:r>
              <a:rPr lang="en-US" b="1" dirty="0">
                <a:solidFill>
                  <a:srgbClr val="008000"/>
                </a:solidFill>
              </a:rPr>
              <a:t> </a:t>
            </a:r>
            <a:r>
              <a:rPr lang="en-US" dirty="0">
                <a:solidFill>
                  <a:srgbClr val="008000"/>
                </a:solidFill>
              </a:rPr>
              <a:t>(done properly for municipal utilities, but not for IOUs</a:t>
            </a:r>
          </a:p>
        </p:txBody>
      </p:sp>
      <p:sp>
        <p:nvSpPr>
          <p:cNvPr id="7" name="TextBox 6"/>
          <p:cNvSpPr txBox="1"/>
          <p:nvPr/>
        </p:nvSpPr>
        <p:spPr>
          <a:xfrm>
            <a:off x="5944250" y="1835535"/>
            <a:ext cx="3276600" cy="738664"/>
          </a:xfrm>
          <a:prstGeom prst="rect">
            <a:avLst/>
          </a:prstGeom>
          <a:noFill/>
        </p:spPr>
        <p:txBody>
          <a:bodyPr wrap="square" rtlCol="0">
            <a:spAutoFit/>
          </a:bodyPr>
          <a:lstStyle/>
          <a:p>
            <a:r>
              <a:rPr lang="en-US" b="1" dirty="0">
                <a:solidFill>
                  <a:srgbClr val="008000"/>
                </a:solidFill>
              </a:rPr>
              <a:t>Proper interface for metering all </a:t>
            </a:r>
          </a:p>
          <a:p>
            <a:r>
              <a:rPr lang="en-US" b="1" u="sng" dirty="0">
                <a:solidFill>
                  <a:srgbClr val="008000"/>
                </a:solidFill>
              </a:rPr>
              <a:t>Low-Voltage TAC</a:t>
            </a:r>
            <a:r>
              <a:rPr lang="en-US" b="1" dirty="0">
                <a:solidFill>
                  <a:srgbClr val="008000"/>
                </a:solidFill>
              </a:rPr>
              <a:t> </a:t>
            </a:r>
            <a:r>
              <a:rPr lang="en-US" dirty="0">
                <a:solidFill>
                  <a:srgbClr val="008000"/>
                </a:solidFill>
              </a:rPr>
              <a:t>(done properly for municipal utilities, but not for P)</a:t>
            </a:r>
            <a:endParaRPr lang="en-US" b="1" u="sng" dirty="0">
              <a:solidFill>
                <a:srgbClr val="008000"/>
              </a:solidFill>
            </a:endParaRPr>
          </a:p>
        </p:txBody>
      </p:sp>
      <p:cxnSp>
        <p:nvCxnSpPr>
          <p:cNvPr id="8" name="Straight Arrow Connector 7"/>
          <p:cNvCxnSpPr>
            <a:cxnSpLocks/>
          </p:cNvCxnSpPr>
          <p:nvPr/>
        </p:nvCxnSpPr>
        <p:spPr>
          <a:xfrm flipH="1">
            <a:off x="2635471" y="1682496"/>
            <a:ext cx="1253777" cy="1230855"/>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1854200" y="4939292"/>
            <a:ext cx="4708254" cy="53758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4991100" y="4942467"/>
            <a:ext cx="1565004" cy="53440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5638802" y="2674471"/>
            <a:ext cx="305448" cy="16268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flipV="1">
            <a:off x="2635469" y="4695825"/>
            <a:ext cx="3926983" cy="2307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493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8EC73-4648-FF43-AD64-32F7B749FBE3}"/>
              </a:ext>
            </a:extLst>
          </p:cNvPr>
          <p:cNvSpPr>
            <a:spLocks noGrp="1"/>
          </p:cNvSpPr>
          <p:nvPr>
            <p:ph type="title"/>
          </p:nvPr>
        </p:nvSpPr>
        <p:spPr/>
        <p:txBody>
          <a:bodyPr/>
          <a:lstStyle/>
          <a:p>
            <a:r>
              <a:rPr lang="en-US" sz="2400" dirty="0"/>
              <a:t>TAC Campaign = easy fix to massive distortion</a:t>
            </a:r>
          </a:p>
        </p:txBody>
      </p:sp>
      <p:sp>
        <p:nvSpPr>
          <p:cNvPr id="3" name="Text Placeholder 2">
            <a:extLst>
              <a:ext uri="{FF2B5EF4-FFF2-40B4-BE49-F238E27FC236}">
                <a16:creationId xmlns:a16="http://schemas.microsoft.com/office/drawing/2014/main" id="{07B18DD3-090E-0E40-956B-037F44271827}"/>
              </a:ext>
            </a:extLst>
          </p:cNvPr>
          <p:cNvSpPr>
            <a:spLocks noGrp="1"/>
          </p:cNvSpPr>
          <p:nvPr>
            <p:ph type="body" idx="1"/>
          </p:nvPr>
        </p:nvSpPr>
        <p:spPr>
          <a:xfrm>
            <a:off x="28353" y="701040"/>
            <a:ext cx="9115647" cy="5638800"/>
          </a:xfrm>
        </p:spPr>
        <p:txBody>
          <a:bodyPr/>
          <a:lstStyle/>
          <a:p>
            <a:pPr indent="-342900">
              <a:spcBef>
                <a:spcPts val="600"/>
              </a:spcBef>
              <a:buClrTx/>
              <a:buFont typeface="Arial" panose="020B0604020202020204" pitchFamily="34" charset="0"/>
              <a:buChar char="•"/>
            </a:pPr>
            <a:r>
              <a:rPr lang="en-US" sz="1800" dirty="0">
                <a:solidFill>
                  <a:schemeClr val="tx1"/>
                </a:solidFill>
                <a:latin typeface="+mn-lt"/>
                <a:hlinkClick r:id="rId3"/>
              </a:rPr>
              <a:t>Transmission Access Charges (TAC)</a:t>
            </a:r>
            <a:r>
              <a:rPr lang="en-US" sz="1800" dirty="0">
                <a:solidFill>
                  <a:schemeClr val="tx1"/>
                </a:solidFill>
                <a:latin typeface="+mn-lt"/>
              </a:rPr>
              <a:t> in California are assessed inconsistently and unfairly, creating a massive market distortion</a:t>
            </a:r>
          </a:p>
          <a:p>
            <a:pPr lvl="1" indent="-342900">
              <a:spcBef>
                <a:spcPts val="600"/>
              </a:spcBef>
              <a:buClrTx/>
              <a:buFont typeface="Arial" panose="020B0604020202020204" pitchFamily="34" charset="0"/>
              <a:buChar char="•"/>
            </a:pPr>
            <a:r>
              <a:rPr lang="en-US" sz="1600" dirty="0">
                <a:solidFill>
                  <a:schemeClr val="tx1"/>
                </a:solidFill>
                <a:latin typeface="+mn-lt"/>
              </a:rPr>
              <a:t>In Participating Transmission Owner (PTO) utility service territories, like IOUs, California ratepayers erroneously pay the same volumetric transmission usage fee (aka TAC) whether or not the energy they use travels across the transmission grid.</a:t>
            </a:r>
          </a:p>
          <a:p>
            <a:pPr indent="-342900">
              <a:spcBef>
                <a:spcPts val="600"/>
              </a:spcBef>
              <a:buClrTx/>
              <a:buFont typeface="Arial" panose="020B0604020202020204" pitchFamily="34" charset="0"/>
              <a:buChar char="•"/>
            </a:pPr>
            <a:r>
              <a:rPr lang="en-US" sz="1800" dirty="0">
                <a:solidFill>
                  <a:schemeClr val="tx1"/>
                </a:solidFill>
                <a:latin typeface="+mn-lt"/>
              </a:rPr>
              <a:t>The TAC market distortion is massive:</a:t>
            </a:r>
          </a:p>
          <a:p>
            <a:pPr marL="688086" lvl="1">
              <a:spcBef>
                <a:spcPts val="600"/>
              </a:spcBef>
              <a:buClrTx/>
              <a:buFont typeface="Arial" panose="020B0604020202020204" pitchFamily="34" charset="0"/>
              <a:buChar char="•"/>
            </a:pPr>
            <a:r>
              <a:rPr lang="en-US" sz="1600" dirty="0">
                <a:solidFill>
                  <a:schemeClr val="tx1"/>
                </a:solidFill>
                <a:latin typeface="+mn-lt"/>
              </a:rPr>
              <a:t>3 cents per kWh is being stolen from local renewables, making them look more expensive  at an estimated $60 billion cost to California ratepayers over 20 years. </a:t>
            </a:r>
          </a:p>
          <a:p>
            <a:pPr marL="688086" lvl="1">
              <a:spcBef>
                <a:spcPts val="600"/>
              </a:spcBef>
              <a:buClrTx/>
              <a:buFont typeface="Arial" panose="020B0604020202020204" pitchFamily="34" charset="0"/>
              <a:buChar char="•"/>
            </a:pPr>
            <a:r>
              <a:rPr lang="en-US" sz="1600" dirty="0">
                <a:solidFill>
                  <a:schemeClr val="tx1"/>
                </a:solidFill>
                <a:latin typeface="+mn-lt"/>
              </a:rPr>
              <a:t>Stealing funds from DER-driven Community Microgrids that deliver </a:t>
            </a:r>
            <a:r>
              <a:rPr lang="en-US" sz="1600" dirty="0">
                <a:solidFill>
                  <a:schemeClr val="tx1"/>
                </a:solidFill>
                <a:latin typeface="+mn-lt"/>
                <a:hlinkClick r:id="rId4"/>
              </a:rPr>
              <a:t>community resilience</a:t>
            </a:r>
            <a:r>
              <a:rPr lang="en-US" sz="1600" dirty="0">
                <a:solidFill>
                  <a:schemeClr val="tx1"/>
                </a:solidFill>
                <a:latin typeface="+mn-lt"/>
              </a:rPr>
              <a:t>.</a:t>
            </a:r>
            <a:endParaRPr lang="en-US" sz="1400" dirty="0">
              <a:solidFill>
                <a:schemeClr val="tx1"/>
              </a:solidFill>
              <a:latin typeface="+mn-lt"/>
            </a:endParaRPr>
          </a:p>
          <a:p>
            <a:pPr>
              <a:spcBef>
                <a:spcPts val="600"/>
              </a:spcBef>
              <a:buClr>
                <a:schemeClr val="tx1"/>
              </a:buClr>
              <a:buFont typeface="Arial" panose="020B0604020202020204" pitchFamily="34" charset="0"/>
              <a:buChar char="•"/>
            </a:pPr>
            <a:r>
              <a:rPr lang="en-US" sz="1800" dirty="0">
                <a:solidFill>
                  <a:schemeClr val="tx1"/>
                </a:solidFill>
                <a:latin typeface="+mn-lt"/>
              </a:rPr>
              <a:t>The easy fix is to consistently meter and assess TAC based on actual volumetric use of the transmission grid as is already the case for non-PTO utilities.</a:t>
            </a:r>
          </a:p>
          <a:p>
            <a:pPr indent="-342900">
              <a:spcBef>
                <a:spcPts val="600"/>
              </a:spcBef>
              <a:buClrTx/>
              <a:buFont typeface="Arial" panose="020B0604020202020204" pitchFamily="34" charset="0"/>
              <a:buChar char="•"/>
            </a:pPr>
            <a:endParaRPr lang="en-US" sz="1800" dirty="0">
              <a:solidFill>
                <a:schemeClr val="tx1"/>
              </a:solidFill>
              <a:latin typeface="+mn-lt"/>
            </a:endParaRPr>
          </a:p>
          <a:p>
            <a:pPr indent="-342900">
              <a:spcBef>
                <a:spcPts val="420"/>
              </a:spcBef>
              <a:buClrTx/>
              <a:buFont typeface="Arial" panose="020B0604020202020204" pitchFamily="34" charset="0"/>
              <a:buChar char="•"/>
            </a:pPr>
            <a:endParaRPr lang="en-US" sz="2000" dirty="0">
              <a:solidFill>
                <a:srgbClr val="091129"/>
              </a:solidFill>
            </a:endParaRPr>
          </a:p>
          <a:p>
            <a:pPr indent="-342900">
              <a:spcBef>
                <a:spcPts val="420"/>
              </a:spcBef>
              <a:buClrTx/>
              <a:buFont typeface="Arial" panose="020B0604020202020204" pitchFamily="34" charset="0"/>
              <a:buChar char="•"/>
            </a:pPr>
            <a:endParaRPr lang="en-US" sz="2000" dirty="0">
              <a:solidFill>
                <a:srgbClr val="091129"/>
              </a:solidFill>
              <a:latin typeface="+mn-lt"/>
            </a:endParaRPr>
          </a:p>
        </p:txBody>
      </p:sp>
      <p:pic>
        <p:nvPicPr>
          <p:cNvPr id="5" name="Picture 4">
            <a:extLst>
              <a:ext uri="{FF2B5EF4-FFF2-40B4-BE49-F238E27FC236}">
                <a16:creationId xmlns:a16="http://schemas.microsoft.com/office/drawing/2014/main" id="{B740D66F-3F88-A241-827B-FBBB9B93E9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2251" y="4107242"/>
            <a:ext cx="7856897" cy="2403286"/>
          </a:xfrm>
          <a:prstGeom prst="rect">
            <a:avLst/>
          </a:prstGeom>
        </p:spPr>
      </p:pic>
    </p:spTree>
    <p:extLst>
      <p:ext uri="{BB962C8B-B14F-4D97-AF65-F5344CB8AC3E}">
        <p14:creationId xmlns:p14="http://schemas.microsoft.com/office/powerpoint/2010/main" val="187911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4D16-9A5F-4573-A53A-F439AAFE6E4D}"/>
              </a:ext>
            </a:extLst>
          </p:cNvPr>
          <p:cNvSpPr>
            <a:spLocks noGrp="1"/>
          </p:cNvSpPr>
          <p:nvPr>
            <p:ph type="title"/>
          </p:nvPr>
        </p:nvSpPr>
        <p:spPr/>
        <p:txBody>
          <a:bodyPr/>
          <a:lstStyle/>
          <a:p>
            <a:r>
              <a:rPr lang="en-US" sz="2400" dirty="0"/>
              <a:t>Not fixing TAC would cost Californians $60 billion over the next two decades</a:t>
            </a:r>
          </a:p>
        </p:txBody>
      </p:sp>
      <p:sp>
        <p:nvSpPr>
          <p:cNvPr id="3" name="Text Placeholder 2">
            <a:extLst>
              <a:ext uri="{FF2B5EF4-FFF2-40B4-BE49-F238E27FC236}">
                <a16:creationId xmlns:a16="http://schemas.microsoft.com/office/drawing/2014/main" id="{D6178716-8E95-46A4-BD9D-4664665C01A5}"/>
              </a:ext>
            </a:extLst>
          </p:cNvPr>
          <p:cNvSpPr>
            <a:spLocks noGrp="1"/>
          </p:cNvSpPr>
          <p:nvPr>
            <p:ph type="body" idx="1"/>
          </p:nvPr>
        </p:nvSpPr>
        <p:spPr>
          <a:xfrm>
            <a:off x="117068" y="762001"/>
            <a:ext cx="8818587" cy="1522874"/>
          </a:xfrm>
        </p:spPr>
        <p:txBody>
          <a:bodyPr/>
          <a:lstStyle/>
          <a:p>
            <a:r>
              <a:rPr lang="en-US" sz="1600" dirty="0"/>
              <a:t>Generating energy closer to where we use it means we need less transmission infrastructure, which lowers costs for ratepayers by avoiding expensive transmission lines.</a:t>
            </a:r>
          </a:p>
          <a:p>
            <a:r>
              <a:rPr lang="en-US" sz="1600" dirty="0"/>
              <a:t>Continuing with business as usual will cost Californians ~ $60 billion in avoidable transmission costs over the next 20 years.</a:t>
            </a:r>
          </a:p>
          <a:p>
            <a:pPr marL="128588" indent="0">
              <a:buNone/>
            </a:pPr>
            <a:endParaRPr lang="en-US" dirty="0"/>
          </a:p>
          <a:p>
            <a:pPr marL="128588" indent="0" algn="ctr">
              <a:buNone/>
            </a:pPr>
            <a:endParaRPr lang="en-US" sz="2400" dirty="0"/>
          </a:p>
        </p:txBody>
      </p:sp>
      <p:pic>
        <p:nvPicPr>
          <p:cNvPr id="5" name="Picture 4">
            <a:extLst>
              <a:ext uri="{FF2B5EF4-FFF2-40B4-BE49-F238E27FC236}">
                <a16:creationId xmlns:a16="http://schemas.microsoft.com/office/drawing/2014/main" id="{5C41094F-8808-A841-91F3-AA132CD83362}"/>
              </a:ext>
            </a:extLst>
          </p:cNvPr>
          <p:cNvPicPr>
            <a:picLocks noChangeAspect="1"/>
          </p:cNvPicPr>
          <p:nvPr/>
        </p:nvPicPr>
        <p:blipFill>
          <a:blip r:embed="rId2"/>
          <a:stretch>
            <a:fillRect/>
          </a:stretch>
        </p:blipFill>
        <p:spPr>
          <a:xfrm>
            <a:off x="1401982" y="2141316"/>
            <a:ext cx="6879375" cy="4180899"/>
          </a:xfrm>
          <a:prstGeom prst="rect">
            <a:avLst/>
          </a:prstGeom>
        </p:spPr>
      </p:pic>
    </p:spTree>
    <p:extLst>
      <p:ext uri="{BB962C8B-B14F-4D97-AF65-F5344CB8AC3E}">
        <p14:creationId xmlns:p14="http://schemas.microsoft.com/office/powerpoint/2010/main" val="3605017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2323-51F9-4B49-8EEB-773194FE0424}"/>
              </a:ext>
            </a:extLst>
          </p:cNvPr>
          <p:cNvSpPr>
            <a:spLocks noGrp="1"/>
          </p:cNvSpPr>
          <p:nvPr>
            <p:ph type="title"/>
          </p:nvPr>
        </p:nvSpPr>
        <p:spPr>
          <a:xfrm>
            <a:off x="0" y="0"/>
            <a:ext cx="7522464" cy="762000"/>
          </a:xfrm>
        </p:spPr>
        <p:txBody>
          <a:bodyPr>
            <a:normAutofit fontScale="90000"/>
          </a:bodyPr>
          <a:lstStyle/>
          <a:p>
            <a:r>
              <a:rPr lang="en-US" sz="2400" dirty="0"/>
              <a:t>Optimizing the grid for energy resilience requires lots of local renewables &amp; energy storage</a:t>
            </a:r>
          </a:p>
        </p:txBody>
      </p:sp>
      <p:sp>
        <p:nvSpPr>
          <p:cNvPr id="6" name="TextBox 5">
            <a:extLst>
              <a:ext uri="{FF2B5EF4-FFF2-40B4-BE49-F238E27FC236}">
                <a16:creationId xmlns:a16="http://schemas.microsoft.com/office/drawing/2014/main" id="{EE774484-E231-684C-9411-374C649B72B7}"/>
              </a:ext>
            </a:extLst>
          </p:cNvPr>
          <p:cNvSpPr txBox="1"/>
          <p:nvPr/>
        </p:nvSpPr>
        <p:spPr>
          <a:xfrm>
            <a:off x="44591" y="761187"/>
            <a:ext cx="9066906" cy="400110"/>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hlinkClick r:id="rId2"/>
              </a:rPr>
              <a:t>Goleta Load Pocket (GLP)</a:t>
            </a:r>
            <a:r>
              <a:rPr lang="en-US" sz="2000" dirty="0">
                <a:latin typeface="Arial" panose="020B0604020202020204" pitchFamily="34" charset="0"/>
                <a:cs typeface="Arial" panose="020B0604020202020204" pitchFamily="34" charset="0"/>
              </a:rPr>
              <a:t> is the perfect opportunity for a Community Microgrid</a:t>
            </a:r>
          </a:p>
        </p:txBody>
      </p:sp>
      <p:sp>
        <p:nvSpPr>
          <p:cNvPr id="8" name="Rectangle 7">
            <a:extLst>
              <a:ext uri="{FF2B5EF4-FFF2-40B4-BE49-F238E27FC236}">
                <a16:creationId xmlns:a16="http://schemas.microsoft.com/office/drawing/2014/main" id="{444DF93E-8EA0-B843-9562-66ED9FF153E2}"/>
              </a:ext>
            </a:extLst>
          </p:cNvPr>
          <p:cNvSpPr/>
          <p:nvPr/>
        </p:nvSpPr>
        <p:spPr>
          <a:xfrm>
            <a:off x="89747" y="3631970"/>
            <a:ext cx="9054253" cy="2898229"/>
          </a:xfrm>
          <a:prstGeom prst="rect">
            <a:avLst/>
          </a:prstGeom>
        </p:spPr>
        <p:txBody>
          <a:bodyPr wrap="square">
            <a:spAutoFit/>
          </a:bodyPr>
          <a:lstStyle/>
          <a:p>
            <a:pPr marL="285750" indent="-285750">
              <a:spcBef>
                <a:spcPts val="600"/>
              </a:spcBef>
              <a:buFont typeface="Arial" panose="020B0604020202020204" pitchFamily="34" charset="0"/>
              <a:buChar char="•"/>
            </a:pPr>
            <a:r>
              <a:rPr lang="en-US" sz="1600" dirty="0">
                <a:solidFill>
                  <a:srgbClr val="091129"/>
                </a:solidFill>
                <a:latin typeface="Arial" panose="020B0604020202020204" pitchFamily="34" charset="0"/>
                <a:cs typeface="Arial" panose="020B0604020202020204" pitchFamily="34" charset="0"/>
              </a:rPr>
              <a:t>GLP spans 70 miles of California coastline, from Point Conception to Lake Casitas, encompassing the cities of Goleta, Santa Barbara (including Montecito), and Carpinteria. </a:t>
            </a:r>
          </a:p>
          <a:p>
            <a:pPr marL="285750" indent="-285750">
              <a:spcBef>
                <a:spcPts val="600"/>
              </a:spcBef>
              <a:buFont typeface="Arial" panose="020B0604020202020204" pitchFamily="34" charset="0"/>
              <a:buChar char="•"/>
            </a:pPr>
            <a:r>
              <a:rPr lang="en-US" sz="1600" dirty="0">
                <a:solidFill>
                  <a:srgbClr val="091129"/>
                </a:solidFill>
                <a:latin typeface="Arial" panose="020B0604020202020204" pitchFamily="34" charset="0"/>
                <a:cs typeface="Arial" panose="020B0604020202020204" pitchFamily="34" charset="0"/>
              </a:rPr>
              <a:t>GLP is highly transmission-vulnerable and disaster-prone (fire, landslide, earthquake). </a:t>
            </a:r>
          </a:p>
          <a:p>
            <a:pPr marL="285750" indent="-285750">
              <a:spcBef>
                <a:spcPts val="400"/>
              </a:spcBef>
              <a:buFont typeface="Arial" panose="020B0604020202020204" pitchFamily="34" charset="0"/>
              <a:buChar char="•"/>
            </a:pPr>
            <a:r>
              <a:rPr lang="en-US" sz="1600" b="1" dirty="0">
                <a:latin typeface="Arial" panose="020B0604020202020204" pitchFamily="34" charset="0"/>
                <a:cs typeface="Arial" panose="020B0604020202020204" pitchFamily="34" charset="0"/>
              </a:rPr>
              <a:t>200 megawatts (MW) of solar and 400 megawatt-hours (MWh) of energy storage </a:t>
            </a:r>
            <a:r>
              <a:rPr lang="en-US" sz="1600" dirty="0">
                <a:latin typeface="Arial" panose="020B0604020202020204" pitchFamily="34" charset="0"/>
                <a:cs typeface="Arial" panose="020B0604020202020204" pitchFamily="34" charset="0"/>
              </a:rPr>
              <a:t>will provide 100% protection to GLP against a complete transmission outage (“N-2 event”).</a:t>
            </a:r>
          </a:p>
          <a:p>
            <a:pPr marL="742950" lvl="1" indent="-285750">
              <a:spcBef>
                <a:spcPts val="400"/>
              </a:spcBef>
              <a:buFont typeface="Arial" panose="020B0604020202020204" pitchFamily="34" charset="0"/>
              <a:buChar char="•"/>
            </a:pPr>
            <a:r>
              <a:rPr lang="en-US" sz="1400" dirty="0">
                <a:latin typeface="Arial" panose="020B0604020202020204" pitchFamily="34" charset="0"/>
                <a:cs typeface="Arial" panose="020B0604020202020204" pitchFamily="34" charset="0"/>
              </a:rPr>
              <a:t>200 MW of solar is equivalent to about 5 times the amount of solar currently deployed in the GLP and represents about 25% of the energy mix. </a:t>
            </a:r>
          </a:p>
          <a:p>
            <a:pPr marL="742950" lvl="1" indent="-285750">
              <a:spcBef>
                <a:spcPts val="400"/>
              </a:spcBef>
              <a:buFont typeface="Arial" panose="020B0604020202020204" pitchFamily="34" charset="0"/>
              <a:buChar char="•"/>
            </a:pPr>
            <a:r>
              <a:rPr lang="en-US" sz="1400" dirty="0">
                <a:latin typeface="Arial" panose="020B0604020202020204" pitchFamily="34" charset="0"/>
                <a:cs typeface="Arial" panose="020B0604020202020204" pitchFamily="34" charset="0"/>
              </a:rPr>
              <a:t>Multi-GWs of solar siting opportunity exists on commercial-scale built environments like parking lots, parking structures, and rooftops; and 200 MW represents about 7% of the technical siting potential.</a:t>
            </a:r>
          </a:p>
          <a:p>
            <a:pPr marL="742950" lvl="1" indent="-285750">
              <a:spcBef>
                <a:spcPts val="400"/>
              </a:spcBef>
              <a:buFont typeface="Arial" panose="020B0604020202020204" pitchFamily="34" charset="0"/>
              <a:buChar char="•"/>
            </a:pPr>
            <a:r>
              <a:rPr lang="en-US" sz="1400" dirty="0">
                <a:latin typeface="Arial" panose="020B0604020202020204" pitchFamily="34" charset="0"/>
                <a:cs typeface="Arial" panose="020B0604020202020204" pitchFamily="34" charset="0"/>
              </a:rPr>
              <a:t>Other resources like energy efficiency, demand response, and offshore wind can significantly reduce </a:t>
            </a:r>
            <a:r>
              <a:rPr lang="en-US" sz="1400" dirty="0" err="1">
                <a:latin typeface="Arial" panose="020B0604020202020204" pitchFamily="34" charset="0"/>
                <a:cs typeface="Arial" panose="020B0604020202020204" pitchFamily="34" charset="0"/>
              </a:rPr>
              <a:t>solar+storage</a:t>
            </a:r>
            <a:r>
              <a:rPr lang="en-US" sz="1400" dirty="0">
                <a:latin typeface="Arial" panose="020B0604020202020204" pitchFamily="34" charset="0"/>
                <a:cs typeface="Arial" panose="020B0604020202020204" pitchFamily="34" charset="0"/>
              </a:rPr>
              <a:t> requirements. </a:t>
            </a:r>
          </a:p>
        </p:txBody>
      </p:sp>
      <p:pic>
        <p:nvPicPr>
          <p:cNvPr id="7" name="Picture 6">
            <a:extLst>
              <a:ext uri="{FF2B5EF4-FFF2-40B4-BE49-F238E27FC236}">
                <a16:creationId xmlns:a16="http://schemas.microsoft.com/office/drawing/2014/main" id="{8BBB60C0-D8C3-4784-A6B4-3ED808E9CA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37326"/>
            <a:ext cx="9144000" cy="2538484"/>
          </a:xfrm>
          <a:prstGeom prst="rect">
            <a:avLst/>
          </a:prstGeom>
        </p:spPr>
      </p:pic>
    </p:spTree>
    <p:extLst>
      <p:ext uri="{BB962C8B-B14F-4D97-AF65-F5344CB8AC3E}">
        <p14:creationId xmlns:p14="http://schemas.microsoft.com/office/powerpoint/2010/main" val="153380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BF71E4-DAB3-4716-B74D-29799D4D4925}"/>
              </a:ext>
            </a:extLst>
          </p:cNvPr>
          <p:cNvSpPr>
            <a:spLocks noGrp="1"/>
          </p:cNvSpPr>
          <p:nvPr>
            <p:ph idx="1"/>
          </p:nvPr>
        </p:nvSpPr>
        <p:spPr>
          <a:xfrm>
            <a:off x="457199" y="909637"/>
            <a:ext cx="8229600" cy="1357313"/>
          </a:xfrm>
        </p:spPr>
        <p:txBody>
          <a:bodyPr/>
          <a:lstStyle/>
          <a:p>
            <a:pPr marL="128588" lvl="0" indent="0">
              <a:buNone/>
            </a:pPr>
            <a:r>
              <a:rPr lang="en-US" sz="1600" b="1" dirty="0">
                <a:solidFill>
                  <a:schemeClr val="tx1"/>
                </a:solidFill>
                <a:hlinkClick r:id="rId2"/>
              </a:rPr>
              <a:t>Direct Relief case study</a:t>
            </a:r>
            <a:r>
              <a:rPr lang="en-US" sz="1600" b="1" dirty="0">
                <a:solidFill>
                  <a:schemeClr val="tx1"/>
                </a:solidFill>
              </a:rPr>
              <a:t>: </a:t>
            </a:r>
            <a:r>
              <a:rPr lang="en-US" sz="1600" dirty="0">
                <a:solidFill>
                  <a:schemeClr val="tx1"/>
                </a:solidFill>
              </a:rPr>
              <a:t>Can do five times more local solar (and lots more energy storage too), but there are no market mechanisms available for commercial-scale DER.  What is clear, though, is that the TAC market distortion steals 3 cents/kWh from Feed-In Tariff (FIT) programs and Net Energy Metering (NEM) export — and this massive market distortion needs to be fixed.</a:t>
            </a:r>
          </a:p>
        </p:txBody>
      </p:sp>
      <p:pic>
        <p:nvPicPr>
          <p:cNvPr id="4" name="Picture 3">
            <a:extLst>
              <a:ext uri="{FF2B5EF4-FFF2-40B4-BE49-F238E27FC236}">
                <a16:creationId xmlns:a16="http://schemas.microsoft.com/office/drawing/2014/main" id="{91EDCAE6-CDAE-4CB1-8283-59012F535426}"/>
              </a:ext>
            </a:extLst>
          </p:cNvPr>
          <p:cNvPicPr/>
          <p:nvPr/>
        </p:nvPicPr>
        <p:blipFill>
          <a:blip r:embed="rId3"/>
          <a:stretch>
            <a:fillRect/>
          </a:stretch>
        </p:blipFill>
        <p:spPr>
          <a:xfrm>
            <a:off x="2314384" y="2327529"/>
            <a:ext cx="4539615" cy="3382010"/>
          </a:xfrm>
          <a:prstGeom prst="rect">
            <a:avLst/>
          </a:prstGeom>
        </p:spPr>
      </p:pic>
      <p:sp>
        <p:nvSpPr>
          <p:cNvPr id="5" name="TextBox 4">
            <a:extLst>
              <a:ext uri="{FF2B5EF4-FFF2-40B4-BE49-F238E27FC236}">
                <a16:creationId xmlns:a16="http://schemas.microsoft.com/office/drawing/2014/main" id="{89A8FC97-5664-482F-9C6A-8AA30CE8FBA2}"/>
              </a:ext>
            </a:extLst>
          </p:cNvPr>
          <p:cNvSpPr txBox="1"/>
          <p:nvPr/>
        </p:nvSpPr>
        <p:spPr>
          <a:xfrm>
            <a:off x="2154848" y="5793474"/>
            <a:ext cx="4758016" cy="461665"/>
          </a:xfrm>
          <a:prstGeom prst="rect">
            <a:avLst/>
          </a:prstGeom>
          <a:solidFill>
            <a:srgbClr val="FFFF00"/>
          </a:solidFill>
        </p:spPr>
        <p:txBody>
          <a:bodyPr wrap="square" rtlCol="0">
            <a:spAutoFit/>
          </a:bodyPr>
          <a:lstStyle/>
          <a:p>
            <a:pPr marL="0" indent="0" algn="ctr">
              <a:buNone/>
            </a:pPr>
            <a:r>
              <a:rPr lang="en-US" sz="1200" dirty="0"/>
              <a:t>Direct Relief Solar Microgrid could be 5 times bigger and serve the broader GLP Community Microgrid</a:t>
            </a:r>
            <a:endParaRPr lang="en-US" sz="800" dirty="0"/>
          </a:p>
        </p:txBody>
      </p:sp>
      <p:sp>
        <p:nvSpPr>
          <p:cNvPr id="8" name="Title 1">
            <a:extLst>
              <a:ext uri="{FF2B5EF4-FFF2-40B4-BE49-F238E27FC236}">
                <a16:creationId xmlns:a16="http://schemas.microsoft.com/office/drawing/2014/main" id="{BCD95485-0132-EA45-AF3A-7B67733526DA}"/>
              </a:ext>
            </a:extLst>
          </p:cNvPr>
          <p:cNvSpPr txBox="1">
            <a:spLocks/>
          </p:cNvSpPr>
          <p:nvPr/>
        </p:nvSpPr>
        <p:spPr>
          <a:xfrm>
            <a:off x="0" y="24384"/>
            <a:ext cx="7522464" cy="762000"/>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350"/>
              <a:buFont typeface="Arial"/>
              <a:buNone/>
              <a:defRPr sz="135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2400" dirty="0"/>
              <a:t>Full value of local renewables must be compensated </a:t>
            </a:r>
          </a:p>
        </p:txBody>
      </p:sp>
    </p:spTree>
    <p:extLst>
      <p:ext uri="{BB962C8B-B14F-4D97-AF65-F5344CB8AC3E}">
        <p14:creationId xmlns:p14="http://schemas.microsoft.com/office/powerpoint/2010/main" val="3633556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1350"/>
              <a:buFont typeface="Arial"/>
              <a:buNone/>
            </a:pPr>
            <a:r>
              <a:rPr lang="en-US" sz="2400" dirty="0"/>
              <a:t>GoToWebinar FAQ</a:t>
            </a:r>
            <a:endParaRPr sz="2400" dirty="0"/>
          </a:p>
        </p:txBody>
      </p:sp>
      <p:pic>
        <p:nvPicPr>
          <p:cNvPr id="3" name="Picture 2">
            <a:extLst>
              <a:ext uri="{FF2B5EF4-FFF2-40B4-BE49-F238E27FC236}">
                <a16:creationId xmlns:a16="http://schemas.microsoft.com/office/drawing/2014/main" id="{B56F85A0-9DCF-B44C-A3E9-58C6BAD3162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22605" y="846175"/>
            <a:ext cx="3327992" cy="5495260"/>
          </a:xfrm>
          <a:prstGeom prst="rect">
            <a:avLst/>
          </a:prstGeom>
        </p:spPr>
      </p:pic>
      <p:cxnSp>
        <p:nvCxnSpPr>
          <p:cNvPr id="5" name="Straight Arrow Connector 4">
            <a:extLst>
              <a:ext uri="{FF2B5EF4-FFF2-40B4-BE49-F238E27FC236}">
                <a16:creationId xmlns:a16="http://schemas.microsoft.com/office/drawing/2014/main" id="{04267A69-031B-5843-94D1-416EE601FD6E}"/>
              </a:ext>
            </a:extLst>
          </p:cNvPr>
          <p:cNvCxnSpPr>
            <a:cxnSpLocks/>
          </p:cNvCxnSpPr>
          <p:nvPr/>
        </p:nvCxnSpPr>
        <p:spPr>
          <a:xfrm>
            <a:off x="4338084" y="3640105"/>
            <a:ext cx="1158949"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3829B83A-B014-0B40-B7E3-4C58579FA78B}"/>
              </a:ext>
            </a:extLst>
          </p:cNvPr>
          <p:cNvSpPr>
            <a:spLocks noGrp="1"/>
          </p:cNvSpPr>
          <p:nvPr>
            <p:ph type="body" idx="1"/>
          </p:nvPr>
        </p:nvSpPr>
        <p:spPr>
          <a:xfrm>
            <a:off x="425301" y="1753486"/>
            <a:ext cx="4319694" cy="3680637"/>
          </a:xfrm>
        </p:spPr>
        <p:txBody>
          <a:bodyPr/>
          <a:lstStyle/>
          <a:p>
            <a:pPr marL="342900" lvl="0" indent="-342900">
              <a:spcBef>
                <a:spcPts val="0"/>
              </a:spcBef>
              <a:spcAft>
                <a:spcPts val="420"/>
              </a:spcAft>
              <a:buSzPts val="1600"/>
            </a:pPr>
            <a:r>
              <a:rPr lang="en-US" sz="1600" dirty="0"/>
              <a:t>Webinar recording and slides will be sent to registered attendees within two business days.</a:t>
            </a:r>
            <a:endParaRPr lang="en-US" dirty="0"/>
          </a:p>
          <a:p>
            <a:pPr marL="342900" lvl="0" indent="-342900">
              <a:spcBef>
                <a:spcPts val="320"/>
              </a:spcBef>
              <a:spcAft>
                <a:spcPts val="420"/>
              </a:spcAft>
              <a:buSzPts val="1600"/>
            </a:pPr>
            <a:r>
              <a:rPr lang="en-US" sz="1600" dirty="0"/>
              <a:t>All webinars are archived on clean-</a:t>
            </a:r>
            <a:r>
              <a:rPr lang="en-US" sz="1600" dirty="0" err="1"/>
              <a:t>coalition.org</a:t>
            </a:r>
            <a:r>
              <a:rPr lang="en-US" sz="1600" dirty="0"/>
              <a:t>, under Events.</a:t>
            </a:r>
            <a:endParaRPr lang="en-US" dirty="0"/>
          </a:p>
          <a:p>
            <a:pPr marL="342900" lvl="0" indent="-342900">
              <a:spcBef>
                <a:spcPts val="320"/>
              </a:spcBef>
              <a:spcAft>
                <a:spcPts val="420"/>
              </a:spcAft>
              <a:buSzPts val="1600"/>
            </a:pPr>
            <a:r>
              <a:rPr lang="en-US" sz="1600" dirty="0"/>
              <a:t>Submit questions in the Questions pane at any time during the webinar. </a:t>
            </a:r>
          </a:p>
          <a:p>
            <a:pPr marL="640080" lvl="4" indent="-182880">
              <a:spcBef>
                <a:spcPts val="320"/>
              </a:spcBef>
              <a:spcAft>
                <a:spcPts val="420"/>
              </a:spcAft>
              <a:buSzPts val="1600"/>
            </a:pPr>
            <a:r>
              <a:rPr lang="en-US" sz="1400" dirty="0"/>
              <a:t>View varies by operating system and browser.</a:t>
            </a:r>
          </a:p>
          <a:p>
            <a:pPr marL="342900" lvl="0" indent="-342900">
              <a:spcBef>
                <a:spcPts val="320"/>
              </a:spcBef>
              <a:spcAft>
                <a:spcPts val="420"/>
              </a:spcAft>
              <a:buSzPts val="1600"/>
            </a:pPr>
            <a:r>
              <a:rPr lang="en-US" sz="1600" dirty="0"/>
              <a:t>Questions will be answered during the Q&amp;A portion of the webinar.</a:t>
            </a:r>
            <a:endParaRPr lang="en-US" dirty="0"/>
          </a:p>
          <a:p>
            <a:pPr marL="342900" lvl="0" indent="-342900">
              <a:spcBef>
                <a:spcPts val="320"/>
              </a:spcBef>
              <a:spcAft>
                <a:spcPts val="420"/>
              </a:spcAft>
              <a:buSzPts val="1600"/>
            </a:pPr>
            <a:r>
              <a:rPr lang="en-US" sz="1600" dirty="0"/>
              <a:t>For other questions, contact Rosana Francescato: </a:t>
            </a:r>
            <a:r>
              <a:rPr lang="en-US" sz="1600" dirty="0" err="1"/>
              <a:t>rosana@clean-coalition.org</a:t>
            </a:r>
            <a:endParaRPr lang="en-US" dirty="0"/>
          </a:p>
        </p:txBody>
      </p:sp>
    </p:spTree>
    <p:extLst>
      <p:ext uri="{BB962C8B-B14F-4D97-AF65-F5344CB8AC3E}">
        <p14:creationId xmlns:p14="http://schemas.microsoft.com/office/powerpoint/2010/main" val="3934827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1350"/>
              <a:buFont typeface="Arial"/>
              <a:buNone/>
            </a:pPr>
            <a:r>
              <a:rPr lang="en-US" sz="2400" dirty="0"/>
              <a:t>Presenters</a:t>
            </a:r>
            <a:endParaRPr sz="2400" dirty="0"/>
          </a:p>
        </p:txBody>
      </p:sp>
      <p:sp>
        <p:nvSpPr>
          <p:cNvPr id="131" name="Google Shape;131;p18"/>
          <p:cNvSpPr txBox="1"/>
          <p:nvPr/>
        </p:nvSpPr>
        <p:spPr>
          <a:xfrm>
            <a:off x="3813647" y="1069247"/>
            <a:ext cx="5243856" cy="52697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Elliot </a:t>
            </a:r>
            <a:r>
              <a:rPr lang="en-US" sz="1800" b="1" i="0" u="none" strike="noStrike" cap="none" dirty="0" err="1">
                <a:solidFill>
                  <a:srgbClr val="000000"/>
                </a:solidFill>
                <a:latin typeface="Arial"/>
                <a:ea typeface="Arial"/>
                <a:cs typeface="Arial"/>
                <a:sym typeface="Arial"/>
              </a:rPr>
              <a:t>Mainzer</a:t>
            </a:r>
            <a:r>
              <a:rPr lang="en-US" sz="1800" b="1" i="0" u="none" strike="noStrike" cap="none" dirty="0">
                <a:solidFill>
                  <a:srgbClr val="000000"/>
                </a:solidFill>
                <a:latin typeface="Arial"/>
                <a:ea typeface="Arial"/>
                <a:cs typeface="Arial"/>
                <a:sym typeface="Arial"/>
              </a:rPr>
              <a:t>, CAISO President and CEO</a:t>
            </a:r>
            <a:endParaRPr sz="1800" dirty="0"/>
          </a:p>
          <a:p>
            <a:pPr marL="0" marR="0" lvl="0" indent="0" algn="l"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r>
              <a:rPr lang="en-US" sz="1600" dirty="0"/>
              <a:t>Elliot </a:t>
            </a:r>
            <a:r>
              <a:rPr lang="en-US" sz="1600" dirty="0" err="1"/>
              <a:t>Mainzer</a:t>
            </a:r>
            <a:r>
              <a:rPr lang="en-US" sz="1600" dirty="0"/>
              <a:t> is committed to using leading-edge policies and new technologies to accelerate California’s drive toward the reliable decarbonization of its electric power grid. He started in his new role at the ISO on September 30, 2020 following a successful 18-year career at the Bonneville Power Administration (BPA) where he was at the forefront of transformational changes in the western electricity market. He has co-chaired the Western Electric Industry Leaders Group and has served as the Chair of the U.S. Entity for the Columbia River Treaty with Canada and on the boards of the Electric Power Research Institute, and the Utility Wind Integration Group.</a:t>
            </a:r>
          </a:p>
          <a:p>
            <a:endParaRPr lang="en-US" sz="1600" dirty="0"/>
          </a:p>
          <a:p>
            <a:r>
              <a:rPr lang="en-US" sz="1600" dirty="0"/>
              <a:t>A native of San Francisco, Mr. </a:t>
            </a:r>
            <a:r>
              <a:rPr lang="en-US" sz="1600" dirty="0" err="1"/>
              <a:t>Mainzer</a:t>
            </a:r>
            <a:r>
              <a:rPr lang="en-US" sz="1600" dirty="0"/>
              <a:t> has an undergraduate degree in geography from U.C. Berkeley and a master’s degrees in Business Administration and Environmental Studies from Yale University</a:t>
            </a:r>
          </a:p>
        </p:txBody>
      </p:sp>
      <p:pic>
        <p:nvPicPr>
          <p:cNvPr id="3" name="Picture 2">
            <a:extLst>
              <a:ext uri="{FF2B5EF4-FFF2-40B4-BE49-F238E27FC236}">
                <a16:creationId xmlns:a16="http://schemas.microsoft.com/office/drawing/2014/main" id="{4D8DBE46-FF7A-4C4E-AD58-EDF861871939}"/>
              </a:ext>
            </a:extLst>
          </p:cNvPr>
          <p:cNvPicPr>
            <a:picLocks noChangeAspect="1"/>
          </p:cNvPicPr>
          <p:nvPr/>
        </p:nvPicPr>
        <p:blipFill>
          <a:blip r:embed="rId3"/>
          <a:stretch>
            <a:fillRect/>
          </a:stretch>
        </p:blipFill>
        <p:spPr>
          <a:xfrm>
            <a:off x="543698" y="1131031"/>
            <a:ext cx="2977978" cy="4185829"/>
          </a:xfrm>
          <a:prstGeom prst="rect">
            <a:avLst/>
          </a:prstGeom>
        </p:spPr>
      </p:pic>
    </p:spTree>
    <p:extLst>
      <p:ext uri="{BB962C8B-B14F-4D97-AF65-F5344CB8AC3E}">
        <p14:creationId xmlns:p14="http://schemas.microsoft.com/office/powerpoint/2010/main" val="406011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1350"/>
              <a:buFont typeface="Arial"/>
              <a:buNone/>
            </a:pPr>
            <a:r>
              <a:rPr lang="en-US" sz="2400" dirty="0"/>
              <a:t>Presenters</a:t>
            </a:r>
            <a:endParaRPr sz="2400" dirty="0"/>
          </a:p>
        </p:txBody>
      </p:sp>
      <p:sp>
        <p:nvSpPr>
          <p:cNvPr id="131" name="Google Shape;131;p18"/>
          <p:cNvSpPr txBox="1"/>
          <p:nvPr/>
        </p:nvSpPr>
        <p:spPr>
          <a:xfrm>
            <a:off x="6921870" y="5648349"/>
            <a:ext cx="2169470" cy="763481"/>
          </a:xfrm>
          <a:prstGeom prst="rect">
            <a:avLst/>
          </a:prstGeom>
          <a:noFill/>
          <a:ln>
            <a:noFill/>
          </a:ln>
        </p:spPr>
        <p:txBody>
          <a:bodyPr spcFirstLastPara="1" wrap="square" lIns="91425" tIns="45700" rIns="91425" bIns="45700" anchor="t" anchorCtr="0">
            <a:noAutofit/>
          </a:bodyPr>
          <a:lstStyle/>
          <a:p>
            <a:pPr lvl="0"/>
            <a:r>
              <a:rPr lang="en-US" b="1" dirty="0"/>
              <a:t>Delphine </a:t>
            </a:r>
            <a:r>
              <a:rPr lang="en-US" b="1" dirty="0" err="1"/>
              <a:t>Hou</a:t>
            </a:r>
            <a:br>
              <a:rPr lang="en-US" b="1" dirty="0"/>
            </a:br>
            <a:r>
              <a:rPr lang="en-US" b="1" dirty="0"/>
              <a:t>Director of California </a:t>
            </a:r>
            <a:br>
              <a:rPr lang="en-US" b="1" dirty="0"/>
            </a:br>
            <a:r>
              <a:rPr lang="en-US" b="1" dirty="0"/>
              <a:t>Regulatory Affairs</a:t>
            </a:r>
            <a:endParaRPr lang="en-US" sz="1600" b="1" dirty="0"/>
          </a:p>
        </p:txBody>
      </p:sp>
      <p:pic>
        <p:nvPicPr>
          <p:cNvPr id="4" name="Picture 3">
            <a:extLst>
              <a:ext uri="{FF2B5EF4-FFF2-40B4-BE49-F238E27FC236}">
                <a16:creationId xmlns:a16="http://schemas.microsoft.com/office/drawing/2014/main" id="{6C2F6E1C-DAEF-9847-B968-67BA1212F606}"/>
              </a:ext>
            </a:extLst>
          </p:cNvPr>
          <p:cNvPicPr>
            <a:picLocks noChangeAspect="1"/>
          </p:cNvPicPr>
          <p:nvPr/>
        </p:nvPicPr>
        <p:blipFill>
          <a:blip r:embed="rId3"/>
          <a:stretch>
            <a:fillRect/>
          </a:stretch>
        </p:blipFill>
        <p:spPr>
          <a:xfrm>
            <a:off x="469591" y="762000"/>
            <a:ext cx="1675904" cy="2343837"/>
          </a:xfrm>
          <a:prstGeom prst="rect">
            <a:avLst/>
          </a:prstGeom>
        </p:spPr>
      </p:pic>
      <p:sp>
        <p:nvSpPr>
          <p:cNvPr id="5" name="Rectangle 4">
            <a:extLst>
              <a:ext uri="{FF2B5EF4-FFF2-40B4-BE49-F238E27FC236}">
                <a16:creationId xmlns:a16="http://schemas.microsoft.com/office/drawing/2014/main" id="{B3E94EAD-08D8-6A4A-9319-FD300417A71B}"/>
              </a:ext>
            </a:extLst>
          </p:cNvPr>
          <p:cNvSpPr/>
          <p:nvPr/>
        </p:nvSpPr>
        <p:spPr>
          <a:xfrm>
            <a:off x="400141" y="3105837"/>
            <a:ext cx="2194832" cy="738664"/>
          </a:xfrm>
          <a:prstGeom prst="rect">
            <a:avLst/>
          </a:prstGeom>
        </p:spPr>
        <p:txBody>
          <a:bodyPr wrap="none">
            <a:spAutoFit/>
          </a:bodyPr>
          <a:lstStyle/>
          <a:p>
            <a:pPr lvl="0"/>
            <a:r>
              <a:rPr lang="en-US" b="1" dirty="0"/>
              <a:t>Mark </a:t>
            </a:r>
            <a:r>
              <a:rPr lang="en-US" b="1" dirty="0" err="1"/>
              <a:t>Rothleder</a:t>
            </a:r>
            <a:br>
              <a:rPr lang="en-US" b="1" dirty="0"/>
            </a:br>
            <a:r>
              <a:rPr lang="en-US" b="1" dirty="0"/>
              <a:t>CAISO Chief Operating </a:t>
            </a:r>
            <a:br>
              <a:rPr lang="en-US" b="1" dirty="0"/>
            </a:br>
            <a:r>
              <a:rPr lang="en-US" b="1" dirty="0"/>
              <a:t>Officer</a:t>
            </a:r>
          </a:p>
        </p:txBody>
      </p:sp>
      <p:pic>
        <p:nvPicPr>
          <p:cNvPr id="7" name="Picture 6">
            <a:extLst>
              <a:ext uri="{FF2B5EF4-FFF2-40B4-BE49-F238E27FC236}">
                <a16:creationId xmlns:a16="http://schemas.microsoft.com/office/drawing/2014/main" id="{20C4E6E0-69BC-C946-BCB3-30282BDC446E}"/>
              </a:ext>
            </a:extLst>
          </p:cNvPr>
          <p:cNvPicPr>
            <a:picLocks noChangeAspect="1"/>
          </p:cNvPicPr>
          <p:nvPr/>
        </p:nvPicPr>
        <p:blipFill>
          <a:blip r:embed="rId4"/>
          <a:stretch>
            <a:fillRect/>
          </a:stretch>
        </p:blipFill>
        <p:spPr>
          <a:xfrm>
            <a:off x="3504610" y="762000"/>
            <a:ext cx="1596481" cy="2377493"/>
          </a:xfrm>
          <a:prstGeom prst="rect">
            <a:avLst/>
          </a:prstGeom>
        </p:spPr>
      </p:pic>
      <p:sp>
        <p:nvSpPr>
          <p:cNvPr id="8" name="Rectangle 7">
            <a:extLst>
              <a:ext uri="{FF2B5EF4-FFF2-40B4-BE49-F238E27FC236}">
                <a16:creationId xmlns:a16="http://schemas.microsoft.com/office/drawing/2014/main" id="{16F33E5F-447C-C449-9D0D-B9497104ABE9}"/>
              </a:ext>
            </a:extLst>
          </p:cNvPr>
          <p:cNvSpPr/>
          <p:nvPr/>
        </p:nvSpPr>
        <p:spPr>
          <a:xfrm>
            <a:off x="3435160" y="3139679"/>
            <a:ext cx="2248930" cy="738664"/>
          </a:xfrm>
          <a:prstGeom prst="rect">
            <a:avLst/>
          </a:prstGeom>
        </p:spPr>
        <p:txBody>
          <a:bodyPr wrap="square">
            <a:spAutoFit/>
          </a:bodyPr>
          <a:lstStyle/>
          <a:p>
            <a:pPr lvl="0"/>
            <a:r>
              <a:rPr lang="en-US" b="1" dirty="0"/>
              <a:t>Neil Millar</a:t>
            </a:r>
            <a:br>
              <a:rPr lang="en-US" b="1" dirty="0"/>
            </a:br>
            <a:r>
              <a:rPr lang="en-US" b="1" dirty="0"/>
              <a:t>VP of Infrastructure and </a:t>
            </a:r>
            <a:br>
              <a:rPr lang="en-US" b="1" dirty="0"/>
            </a:br>
            <a:r>
              <a:rPr lang="en-US" b="1" dirty="0"/>
              <a:t>Operations Planning</a:t>
            </a:r>
          </a:p>
        </p:txBody>
      </p:sp>
      <p:pic>
        <p:nvPicPr>
          <p:cNvPr id="10" name="Picture 9">
            <a:extLst>
              <a:ext uri="{FF2B5EF4-FFF2-40B4-BE49-F238E27FC236}">
                <a16:creationId xmlns:a16="http://schemas.microsoft.com/office/drawing/2014/main" id="{2C220599-8083-284F-88DC-17EAEDAF53B9}"/>
              </a:ext>
            </a:extLst>
          </p:cNvPr>
          <p:cNvPicPr>
            <a:picLocks noChangeAspect="1"/>
          </p:cNvPicPr>
          <p:nvPr/>
        </p:nvPicPr>
        <p:blipFill>
          <a:blip r:embed="rId5"/>
          <a:stretch>
            <a:fillRect/>
          </a:stretch>
        </p:blipFill>
        <p:spPr>
          <a:xfrm>
            <a:off x="6451319" y="755907"/>
            <a:ext cx="1714500" cy="2438400"/>
          </a:xfrm>
          <a:prstGeom prst="rect">
            <a:avLst/>
          </a:prstGeom>
        </p:spPr>
      </p:pic>
      <p:sp>
        <p:nvSpPr>
          <p:cNvPr id="11" name="Rectangle 10">
            <a:extLst>
              <a:ext uri="{FF2B5EF4-FFF2-40B4-BE49-F238E27FC236}">
                <a16:creationId xmlns:a16="http://schemas.microsoft.com/office/drawing/2014/main" id="{0FB6274F-945C-6F40-843C-B8920539DC87}"/>
              </a:ext>
            </a:extLst>
          </p:cNvPr>
          <p:cNvSpPr/>
          <p:nvPr/>
        </p:nvSpPr>
        <p:spPr>
          <a:xfrm>
            <a:off x="6381869" y="3162829"/>
            <a:ext cx="2197494" cy="738664"/>
          </a:xfrm>
          <a:prstGeom prst="rect">
            <a:avLst/>
          </a:prstGeom>
        </p:spPr>
        <p:txBody>
          <a:bodyPr wrap="square">
            <a:spAutoFit/>
          </a:bodyPr>
          <a:lstStyle/>
          <a:p>
            <a:pPr lvl="0"/>
            <a:r>
              <a:rPr lang="en-US" b="1" dirty="0"/>
              <a:t>Stacey Crowley</a:t>
            </a:r>
            <a:br>
              <a:rPr lang="en-US" b="1" dirty="0"/>
            </a:br>
            <a:r>
              <a:rPr lang="en-US" b="1" dirty="0"/>
              <a:t>VP of External and </a:t>
            </a:r>
            <a:br>
              <a:rPr lang="en-US" b="1" dirty="0"/>
            </a:br>
            <a:r>
              <a:rPr lang="en-US" b="1" dirty="0"/>
              <a:t>Customer Affairs</a:t>
            </a:r>
          </a:p>
        </p:txBody>
      </p:sp>
      <p:pic>
        <p:nvPicPr>
          <p:cNvPr id="13" name="Picture 12">
            <a:extLst>
              <a:ext uri="{FF2B5EF4-FFF2-40B4-BE49-F238E27FC236}">
                <a16:creationId xmlns:a16="http://schemas.microsoft.com/office/drawing/2014/main" id="{244CF6C9-781A-4648-B2C2-7363A9836F55}"/>
              </a:ext>
            </a:extLst>
          </p:cNvPr>
          <p:cNvPicPr>
            <a:picLocks noChangeAspect="1"/>
          </p:cNvPicPr>
          <p:nvPr/>
        </p:nvPicPr>
        <p:blipFill>
          <a:blip r:embed="rId6"/>
          <a:stretch>
            <a:fillRect/>
          </a:stretch>
        </p:blipFill>
        <p:spPr>
          <a:xfrm>
            <a:off x="843069" y="4159641"/>
            <a:ext cx="1657479" cy="2325075"/>
          </a:xfrm>
          <a:prstGeom prst="rect">
            <a:avLst/>
          </a:prstGeom>
        </p:spPr>
      </p:pic>
      <p:sp>
        <p:nvSpPr>
          <p:cNvPr id="14" name="Rectangle 13">
            <a:extLst>
              <a:ext uri="{FF2B5EF4-FFF2-40B4-BE49-F238E27FC236}">
                <a16:creationId xmlns:a16="http://schemas.microsoft.com/office/drawing/2014/main" id="{74C56586-CD98-C344-A19D-E3A346FF0640}"/>
              </a:ext>
            </a:extLst>
          </p:cNvPr>
          <p:cNvSpPr/>
          <p:nvPr/>
        </p:nvSpPr>
        <p:spPr>
          <a:xfrm>
            <a:off x="2559768" y="5661591"/>
            <a:ext cx="2262960" cy="738664"/>
          </a:xfrm>
          <a:prstGeom prst="rect">
            <a:avLst/>
          </a:prstGeom>
        </p:spPr>
        <p:txBody>
          <a:bodyPr wrap="square">
            <a:spAutoFit/>
          </a:bodyPr>
          <a:lstStyle/>
          <a:p>
            <a:pPr lvl="0"/>
            <a:r>
              <a:rPr lang="en-US" b="1" dirty="0"/>
              <a:t>Anna McKenna</a:t>
            </a:r>
            <a:br>
              <a:rPr lang="en-US" b="1" dirty="0"/>
            </a:br>
            <a:r>
              <a:rPr lang="en-US" b="1" dirty="0"/>
              <a:t>Interim Head of Market </a:t>
            </a:r>
            <a:br>
              <a:rPr lang="en-US" b="1" dirty="0"/>
            </a:br>
            <a:r>
              <a:rPr lang="en-US" b="1" dirty="0"/>
              <a:t>Policy and Performance</a:t>
            </a:r>
          </a:p>
        </p:txBody>
      </p:sp>
      <p:pic>
        <p:nvPicPr>
          <p:cNvPr id="16" name="Picture 15">
            <a:extLst>
              <a:ext uri="{FF2B5EF4-FFF2-40B4-BE49-F238E27FC236}">
                <a16:creationId xmlns:a16="http://schemas.microsoft.com/office/drawing/2014/main" id="{6875E168-7F0F-E244-9F0C-7BD7582754E3}"/>
              </a:ext>
            </a:extLst>
          </p:cNvPr>
          <p:cNvPicPr>
            <a:picLocks noChangeAspect="1"/>
          </p:cNvPicPr>
          <p:nvPr/>
        </p:nvPicPr>
        <p:blipFill>
          <a:blip r:embed="rId7"/>
          <a:stretch>
            <a:fillRect/>
          </a:stretch>
        </p:blipFill>
        <p:spPr>
          <a:xfrm>
            <a:off x="5266237" y="4181849"/>
            <a:ext cx="1655633" cy="2313500"/>
          </a:xfrm>
          <a:prstGeom prst="rect">
            <a:avLst/>
          </a:prstGeom>
        </p:spPr>
      </p:pic>
    </p:spTree>
    <p:extLst>
      <p:ext uri="{BB962C8B-B14F-4D97-AF65-F5344CB8AC3E}">
        <p14:creationId xmlns:p14="http://schemas.microsoft.com/office/powerpoint/2010/main" val="198269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1350"/>
              <a:buFont typeface="Arial"/>
              <a:buNone/>
            </a:pPr>
            <a:r>
              <a:rPr lang="en-US" sz="2400" dirty="0"/>
              <a:t>Presenters</a:t>
            </a:r>
            <a:endParaRPr sz="2400" dirty="0"/>
          </a:p>
        </p:txBody>
      </p:sp>
      <p:sp>
        <p:nvSpPr>
          <p:cNvPr id="131" name="Google Shape;131;p18"/>
          <p:cNvSpPr txBox="1"/>
          <p:nvPr/>
        </p:nvSpPr>
        <p:spPr>
          <a:xfrm>
            <a:off x="3657600" y="1030173"/>
            <a:ext cx="5288692" cy="45427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Arial"/>
                <a:ea typeface="Arial"/>
                <a:cs typeface="Arial"/>
                <a:sym typeface="Arial"/>
              </a:rPr>
              <a:t>Craig Lewis</a:t>
            </a:r>
            <a:endParaRPr sz="1800" dirty="0"/>
          </a:p>
          <a:p>
            <a:pPr marL="0" marR="0" lvl="0" indent="0" algn="l" rtl="0">
              <a:lnSpc>
                <a:spcPct val="100000"/>
              </a:lnSpc>
              <a:spcBef>
                <a:spcPts val="0"/>
              </a:spcBef>
              <a:spcAft>
                <a:spcPts val="0"/>
              </a:spcAft>
              <a:buNone/>
            </a:pPr>
            <a:endParaRPr sz="1600" b="0" i="0" u="none" strike="noStrike" cap="none" dirty="0">
              <a:solidFill>
                <a:srgbClr val="000000"/>
              </a:solidFill>
              <a:latin typeface="Arial"/>
              <a:ea typeface="Arial"/>
              <a:cs typeface="Arial"/>
              <a:sym typeface="Arial"/>
            </a:endParaRPr>
          </a:p>
          <a:p>
            <a:pPr lvl="0"/>
            <a:r>
              <a:rPr lang="en-US" sz="1600" dirty="0"/>
              <a:t>Craig is Executive Director of the Clean Coalition. He has over 30 years of experience in the renewables, wireless, semiconductor, and banking industries. Previously VP of Government Relations at GreenVolts, he was the first to successfully navigate a solar project through California’s Renewable Portfolio Standard solicitation process. Craig was energy policy lead on Steve </a:t>
            </a:r>
            <a:r>
              <a:rPr lang="en-US" sz="1600" dirty="0" err="1"/>
              <a:t>Westly’s</a:t>
            </a:r>
            <a:r>
              <a:rPr lang="en-US" sz="1600" dirty="0"/>
              <a:t> 2006 California gubernatorial campaign. His resume includes senior government relations, corporate development, and marketing positions at leading wireless, semiconductor, and banking companies such as Qualcomm, Ericsson, and Barclays Bank. Craig received an MBA and MSEE from the University of Southern California and a BSEE from the University of California, Berkeley.</a:t>
            </a:r>
            <a:endParaRPr sz="1600" b="0" i="0" u="none" strike="noStrike" cap="none" dirty="0">
              <a:solidFill>
                <a:srgbClr val="000000"/>
              </a:solidFill>
              <a:latin typeface="Arial"/>
              <a:ea typeface="Arial"/>
              <a:cs typeface="Arial"/>
              <a:sym typeface="Arial"/>
            </a:endParaRPr>
          </a:p>
        </p:txBody>
      </p:sp>
      <p:pic>
        <p:nvPicPr>
          <p:cNvPr id="4" name="Picture 3">
            <a:extLst>
              <a:ext uri="{FF2B5EF4-FFF2-40B4-BE49-F238E27FC236}">
                <a16:creationId xmlns:a16="http://schemas.microsoft.com/office/drawing/2014/main" id="{BDEBCC9E-DF30-5E49-8FFF-5C09922F0B9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0405" y="1124462"/>
            <a:ext cx="3029025" cy="4040660"/>
          </a:xfrm>
          <a:prstGeom prst="rect">
            <a:avLst/>
          </a:prstGeom>
        </p:spPr>
      </p:pic>
    </p:spTree>
    <p:extLst>
      <p:ext uri="{BB962C8B-B14F-4D97-AF65-F5344CB8AC3E}">
        <p14:creationId xmlns:p14="http://schemas.microsoft.com/office/powerpoint/2010/main" val="476620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0"/>
            <a:ext cx="7315200" cy="762000"/>
          </a:xfrm>
        </p:spPr>
        <p:txBody>
          <a:bodyPr/>
          <a:lstStyle/>
          <a:p>
            <a:pPr algn="l"/>
            <a:r>
              <a:rPr lang="en-US" sz="2400" b="1" dirty="0">
                <a:solidFill>
                  <a:schemeClr val="bg1"/>
                </a:solidFill>
                <a:latin typeface="Arial" charset="0"/>
                <a:cs typeface="Arial" charset="0"/>
              </a:rPr>
              <a:t>Clean Coalition (nonprofit)</a:t>
            </a:r>
          </a:p>
        </p:txBody>
      </p:sp>
      <p:sp>
        <p:nvSpPr>
          <p:cNvPr id="34819" name="TextBox 2"/>
          <p:cNvSpPr txBox="1">
            <a:spLocks noChangeArrowheads="1"/>
          </p:cNvSpPr>
          <p:nvPr/>
        </p:nvSpPr>
        <p:spPr bwMode="auto">
          <a:xfrm>
            <a:off x="1928813" y="2947988"/>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2" name="TextBox 1"/>
          <p:cNvSpPr txBox="1"/>
          <p:nvPr/>
        </p:nvSpPr>
        <p:spPr>
          <a:xfrm>
            <a:off x="927100" y="822208"/>
            <a:ext cx="6851396" cy="5570756"/>
          </a:xfrm>
          <a:prstGeom prst="rect">
            <a:avLst/>
          </a:prstGeom>
          <a:noFill/>
        </p:spPr>
        <p:txBody>
          <a:bodyPr wrap="square" rtlCol="0">
            <a:spAutoFit/>
          </a:bodyPr>
          <a:lstStyle/>
          <a:p>
            <a:pPr algn="ctr">
              <a:defRPr/>
            </a:pPr>
            <a:r>
              <a:rPr lang="en-US" sz="2800" b="1" u="sng" dirty="0">
                <a:latin typeface="Arial"/>
                <a:cs typeface="Arial"/>
              </a:rPr>
              <a:t>Mission</a:t>
            </a:r>
          </a:p>
          <a:p>
            <a:pPr algn="ctr">
              <a:defRPr/>
            </a:pPr>
            <a:r>
              <a:rPr lang="en-US" sz="2800" dirty="0">
                <a:latin typeface="Arial"/>
                <a:cs typeface="Arial"/>
              </a:rPr>
              <a:t>To accelerate the transition to renewable energy and a modern grid through</a:t>
            </a:r>
          </a:p>
          <a:p>
            <a:pPr algn="ctr">
              <a:defRPr/>
            </a:pPr>
            <a:r>
              <a:rPr lang="en-US" sz="2800" dirty="0">
                <a:latin typeface="Arial"/>
                <a:cs typeface="Arial"/>
              </a:rPr>
              <a:t> technical, policy, and project development expertise.</a:t>
            </a:r>
          </a:p>
          <a:p>
            <a:pPr algn="ctr">
              <a:defRPr/>
            </a:pPr>
            <a:endParaRPr lang="en-US" sz="2000" dirty="0">
              <a:latin typeface="Arial"/>
              <a:cs typeface="Arial"/>
            </a:endParaRPr>
          </a:p>
          <a:p>
            <a:pPr algn="ctr">
              <a:defRPr/>
            </a:pPr>
            <a:r>
              <a:rPr lang="en-US" sz="2800" b="1" u="sng" dirty="0">
                <a:latin typeface="Arial"/>
                <a:cs typeface="Arial"/>
              </a:rPr>
              <a:t>100% renewable energy end-game</a:t>
            </a:r>
          </a:p>
          <a:p>
            <a:pPr marL="914400" lvl="1" indent="-457200">
              <a:buFont typeface="Arial" panose="020B0604020202020204" pitchFamily="34" charset="0"/>
              <a:buChar char="•"/>
              <a:defRPr/>
            </a:pPr>
            <a:r>
              <a:rPr lang="en-US" sz="2800" dirty="0">
                <a:latin typeface="Arial"/>
                <a:cs typeface="Arial"/>
              </a:rPr>
              <a:t>25% local, interconnected within the distribution grid and facilitating resilience without dependence on the transmission grid.</a:t>
            </a:r>
          </a:p>
          <a:p>
            <a:pPr marL="914400" lvl="1" indent="-457200">
              <a:buFont typeface="Arial" panose="020B0604020202020204" pitchFamily="34" charset="0"/>
              <a:buChar char="•"/>
              <a:defRPr/>
            </a:pPr>
            <a:r>
              <a:rPr lang="en-US" sz="2800" dirty="0">
                <a:latin typeface="Arial"/>
                <a:cs typeface="Arial"/>
              </a:rPr>
              <a:t>75% remote, dependent on the transmission grid for serving loads.</a:t>
            </a:r>
          </a:p>
        </p:txBody>
      </p:sp>
    </p:spTree>
    <p:extLst>
      <p:ext uri="{BB962C8B-B14F-4D97-AF65-F5344CB8AC3E}">
        <p14:creationId xmlns:p14="http://schemas.microsoft.com/office/powerpoint/2010/main" val="3339689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4D16-9A5F-4573-A53A-F439AAFE6E4D}"/>
              </a:ext>
            </a:extLst>
          </p:cNvPr>
          <p:cNvSpPr>
            <a:spLocks noGrp="1"/>
          </p:cNvSpPr>
          <p:nvPr>
            <p:ph type="title"/>
          </p:nvPr>
        </p:nvSpPr>
        <p:spPr/>
        <p:txBody>
          <a:bodyPr/>
          <a:lstStyle/>
          <a:p>
            <a:r>
              <a:rPr lang="en-US" sz="2400" dirty="0"/>
              <a:t>Transmission costs are fastest growing component of electricity costs</a:t>
            </a:r>
          </a:p>
        </p:txBody>
      </p:sp>
      <p:sp>
        <p:nvSpPr>
          <p:cNvPr id="3" name="Text Placeholder 2">
            <a:extLst>
              <a:ext uri="{FF2B5EF4-FFF2-40B4-BE49-F238E27FC236}">
                <a16:creationId xmlns:a16="http://schemas.microsoft.com/office/drawing/2014/main" id="{D6178716-8E95-46A4-BD9D-4664665C01A5}"/>
              </a:ext>
            </a:extLst>
          </p:cNvPr>
          <p:cNvSpPr>
            <a:spLocks noGrp="1"/>
          </p:cNvSpPr>
          <p:nvPr>
            <p:ph type="body" idx="1"/>
          </p:nvPr>
        </p:nvSpPr>
        <p:spPr>
          <a:xfrm>
            <a:off x="117069" y="725424"/>
            <a:ext cx="8229600" cy="1396683"/>
          </a:xfrm>
        </p:spPr>
        <p:txBody>
          <a:bodyPr/>
          <a:lstStyle/>
          <a:p>
            <a:r>
              <a:rPr lang="en-US" sz="1600" dirty="0"/>
              <a:t>Unbelievably high guaranteed 12% return-on-equity for transmission investments leads to predictable </a:t>
            </a:r>
            <a:r>
              <a:rPr lang="en-US" sz="1600" dirty="0">
                <a:hlinkClick r:id="rId3"/>
              </a:rPr>
              <a:t>conflicts-of-interest</a:t>
            </a:r>
            <a:r>
              <a:rPr lang="en-US" sz="1600" dirty="0"/>
              <a:t> and perverse market outcomes.</a:t>
            </a:r>
          </a:p>
          <a:p>
            <a:r>
              <a:rPr lang="en-US" sz="1600" dirty="0"/>
              <a:t>Market distortions like the erroneous metering &amp; assessment of </a:t>
            </a:r>
            <a:r>
              <a:rPr lang="en-US" sz="1600" dirty="0">
                <a:hlinkClick r:id="rId4"/>
              </a:rPr>
              <a:t>Transmission Access Charges (TAC) </a:t>
            </a:r>
            <a:r>
              <a:rPr lang="en-US" sz="1600" dirty="0"/>
              <a:t>for California IOUs creates massive market distortions that steal value from local generation, hurt ratepayers, and preempt energy resilience.</a:t>
            </a:r>
            <a:endParaRPr lang="en-US" dirty="0"/>
          </a:p>
          <a:p>
            <a:pPr marL="128588" indent="0" algn="ctr">
              <a:buNone/>
            </a:pPr>
            <a:endParaRPr lang="en-US" sz="2400" dirty="0"/>
          </a:p>
        </p:txBody>
      </p:sp>
      <p:pic>
        <p:nvPicPr>
          <p:cNvPr id="7" name="Picture 6">
            <a:extLst>
              <a:ext uri="{FF2B5EF4-FFF2-40B4-BE49-F238E27FC236}">
                <a16:creationId xmlns:a16="http://schemas.microsoft.com/office/drawing/2014/main" id="{BCDEAD5A-54EF-C74C-8484-92265D4E9AB9}"/>
              </a:ext>
            </a:extLst>
          </p:cNvPr>
          <p:cNvPicPr>
            <a:picLocks noChangeAspect="1"/>
          </p:cNvPicPr>
          <p:nvPr/>
        </p:nvPicPr>
        <p:blipFill>
          <a:blip r:embed="rId5"/>
          <a:stretch>
            <a:fillRect/>
          </a:stretch>
        </p:blipFill>
        <p:spPr>
          <a:xfrm>
            <a:off x="1561641" y="2122107"/>
            <a:ext cx="5753559" cy="4339653"/>
          </a:xfrm>
          <a:prstGeom prst="rect">
            <a:avLst/>
          </a:prstGeom>
        </p:spPr>
      </p:pic>
    </p:spTree>
    <p:extLst>
      <p:ext uri="{BB962C8B-B14F-4D97-AF65-F5344CB8AC3E}">
        <p14:creationId xmlns:p14="http://schemas.microsoft.com/office/powerpoint/2010/main" val="3520702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4D16-9A5F-4573-A53A-F439AAFE6E4D}"/>
              </a:ext>
            </a:extLst>
          </p:cNvPr>
          <p:cNvSpPr>
            <a:spLocks noGrp="1"/>
          </p:cNvSpPr>
          <p:nvPr>
            <p:ph type="title"/>
          </p:nvPr>
        </p:nvSpPr>
        <p:spPr>
          <a:xfrm>
            <a:off x="-1" y="0"/>
            <a:ext cx="7525617" cy="762000"/>
          </a:xfrm>
        </p:spPr>
        <p:txBody>
          <a:bodyPr/>
          <a:lstStyle/>
          <a:p>
            <a:r>
              <a:rPr lang="en-US" sz="2400" dirty="0"/>
              <a:t>Transmission costs are bigger than they seem due to O&amp;M driving ~10x increase to upfront costs</a:t>
            </a:r>
          </a:p>
        </p:txBody>
      </p:sp>
      <p:sp>
        <p:nvSpPr>
          <p:cNvPr id="3" name="Text Placeholder 2">
            <a:extLst>
              <a:ext uri="{FF2B5EF4-FFF2-40B4-BE49-F238E27FC236}">
                <a16:creationId xmlns:a16="http://schemas.microsoft.com/office/drawing/2014/main" id="{D6178716-8E95-46A4-BD9D-4664665C01A5}"/>
              </a:ext>
            </a:extLst>
          </p:cNvPr>
          <p:cNvSpPr>
            <a:spLocks noGrp="1"/>
          </p:cNvSpPr>
          <p:nvPr>
            <p:ph type="body" idx="1"/>
          </p:nvPr>
        </p:nvSpPr>
        <p:spPr>
          <a:xfrm>
            <a:off x="238989" y="932688"/>
            <a:ext cx="8229600" cy="4525963"/>
          </a:xfrm>
        </p:spPr>
        <p:txBody>
          <a:bodyPr/>
          <a:lstStyle/>
          <a:p>
            <a:r>
              <a:rPr lang="en-US" sz="1600" dirty="0"/>
              <a:t>Transmission costs are the fastest-growing component of electricity bill and are already about the same cost as the energy itself. </a:t>
            </a:r>
          </a:p>
          <a:p>
            <a:r>
              <a:rPr lang="en-US" sz="1600" dirty="0"/>
              <a:t>The capital costs of transmission infrastructure represent a fraction of total transmission costs. Operations and maintenance (O&amp;M) and returns on investments drive up transmission costs significantly over the life of these assets, with those excessive costs borne by ratepayers.</a:t>
            </a:r>
          </a:p>
          <a:p>
            <a:pPr marL="128588" indent="0">
              <a:buNone/>
            </a:pPr>
            <a:endParaRPr lang="en-US" dirty="0"/>
          </a:p>
          <a:p>
            <a:pPr marL="128588" indent="0" algn="ctr">
              <a:buNone/>
            </a:pPr>
            <a:endParaRPr lang="en-US" sz="2400" dirty="0"/>
          </a:p>
        </p:txBody>
      </p:sp>
      <p:pic>
        <p:nvPicPr>
          <p:cNvPr id="5" name="Picture 4">
            <a:extLst>
              <a:ext uri="{FF2B5EF4-FFF2-40B4-BE49-F238E27FC236}">
                <a16:creationId xmlns:a16="http://schemas.microsoft.com/office/drawing/2014/main" id="{A97DA033-1583-DE4B-BFC6-D85189F2E7DE}"/>
              </a:ext>
            </a:extLst>
          </p:cNvPr>
          <p:cNvPicPr>
            <a:picLocks noChangeAspect="1"/>
          </p:cNvPicPr>
          <p:nvPr/>
        </p:nvPicPr>
        <p:blipFill>
          <a:blip r:embed="rId3"/>
          <a:stretch>
            <a:fillRect/>
          </a:stretch>
        </p:blipFill>
        <p:spPr>
          <a:xfrm>
            <a:off x="847357" y="2767687"/>
            <a:ext cx="7249519" cy="1772460"/>
          </a:xfrm>
          <a:prstGeom prst="rect">
            <a:avLst/>
          </a:prstGeom>
        </p:spPr>
      </p:pic>
      <p:sp>
        <p:nvSpPr>
          <p:cNvPr id="6" name="Rectangle 5">
            <a:extLst>
              <a:ext uri="{FF2B5EF4-FFF2-40B4-BE49-F238E27FC236}">
                <a16:creationId xmlns:a16="http://schemas.microsoft.com/office/drawing/2014/main" id="{15287736-A89B-1944-A00B-3DEAD34F1E16}"/>
              </a:ext>
            </a:extLst>
          </p:cNvPr>
          <p:cNvSpPr/>
          <p:nvPr/>
        </p:nvSpPr>
        <p:spPr>
          <a:xfrm>
            <a:off x="1060040" y="4609597"/>
            <a:ext cx="6587497" cy="954107"/>
          </a:xfrm>
          <a:prstGeom prst="rect">
            <a:avLst/>
          </a:prstGeom>
        </p:spPr>
        <p:txBody>
          <a:bodyPr wrap="square">
            <a:spAutoFit/>
          </a:bodyPr>
          <a:lstStyle/>
          <a:p>
            <a:pPr algn="ctr"/>
            <a:r>
              <a:rPr lang="en-US" i="1" dirty="0">
                <a:solidFill>
                  <a:srgbClr val="101316"/>
                </a:solidFill>
                <a:latin typeface="+mn-lt"/>
              </a:rPr>
              <a:t>In nominal dollars, total lifetime ratepayer cost is nearly 10x the initial capital cost; O&amp;M accounts for 68% of this because it increases much faster than inflation. In real dollars (constant value dollars, accounting for inflation), the total lifetime cost is 5x the initial capital cost, and O&amp;M accounts for 55% of this.</a:t>
            </a:r>
            <a:endParaRPr lang="en-US" dirty="0">
              <a:solidFill>
                <a:srgbClr val="101316"/>
              </a:solidFill>
              <a:latin typeface="+mn-lt"/>
            </a:endParaRPr>
          </a:p>
        </p:txBody>
      </p:sp>
    </p:spTree>
    <p:extLst>
      <p:ext uri="{BB962C8B-B14F-4D97-AF65-F5344CB8AC3E}">
        <p14:creationId xmlns:p14="http://schemas.microsoft.com/office/powerpoint/2010/main" val="3895407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4D16-9A5F-4573-A53A-F439AAFE6E4D}"/>
              </a:ext>
            </a:extLst>
          </p:cNvPr>
          <p:cNvSpPr>
            <a:spLocks noGrp="1"/>
          </p:cNvSpPr>
          <p:nvPr>
            <p:ph type="title"/>
          </p:nvPr>
        </p:nvSpPr>
        <p:spPr>
          <a:xfrm>
            <a:off x="-1" y="0"/>
            <a:ext cx="7525617" cy="762000"/>
          </a:xfrm>
        </p:spPr>
        <p:txBody>
          <a:bodyPr/>
          <a:lstStyle/>
          <a:p>
            <a:r>
              <a:rPr lang="en-US" sz="2400" dirty="0">
                <a:ea typeface="ＭＳ Ｐゴシック" charset="0"/>
              </a:rPr>
              <a:t>Optimizing the grid for ratepayer savings requires lots of local renewables &amp; energy storage</a:t>
            </a:r>
            <a:endParaRPr lang="en-US" sz="2400" dirty="0"/>
          </a:p>
        </p:txBody>
      </p:sp>
      <p:pic>
        <p:nvPicPr>
          <p:cNvPr id="8" name="Picture 7">
            <a:extLst>
              <a:ext uri="{FF2B5EF4-FFF2-40B4-BE49-F238E27FC236}">
                <a16:creationId xmlns:a16="http://schemas.microsoft.com/office/drawing/2014/main" id="{87DE292F-58FC-9A44-93F5-2C3806929F4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59032" y="2254479"/>
            <a:ext cx="5856357" cy="4206253"/>
          </a:xfrm>
          <a:prstGeom prst="rect">
            <a:avLst/>
          </a:prstGeom>
          <a:noFill/>
          <a:ln>
            <a:noFill/>
          </a:ln>
        </p:spPr>
      </p:pic>
      <p:sp>
        <p:nvSpPr>
          <p:cNvPr id="9" name="Rectangle 8">
            <a:extLst>
              <a:ext uri="{FF2B5EF4-FFF2-40B4-BE49-F238E27FC236}">
                <a16:creationId xmlns:a16="http://schemas.microsoft.com/office/drawing/2014/main" id="{7A8D5452-D2DC-444C-B0BA-B10176D50824}"/>
              </a:ext>
            </a:extLst>
          </p:cNvPr>
          <p:cNvSpPr/>
          <p:nvPr/>
        </p:nvSpPr>
        <p:spPr>
          <a:xfrm>
            <a:off x="97535" y="841105"/>
            <a:ext cx="8906933" cy="1569660"/>
          </a:xfrm>
          <a:prstGeom prst="rect">
            <a:avLst/>
          </a:prstGeom>
          <a:solidFill>
            <a:schemeClr val="lt1">
              <a:alpha val="0"/>
            </a:schemeClr>
          </a:solidFill>
        </p:spPr>
        <p:txBody>
          <a:bodyPr wrap="square">
            <a:spAutoFit/>
          </a:bodyPr>
          <a:lstStyle/>
          <a:p>
            <a:pPr marL="285750" indent="-285750">
              <a:buFont typeface="Arial" panose="020B0604020202020204" pitchFamily="34" charset="0"/>
              <a:buChar char="•"/>
            </a:pPr>
            <a:r>
              <a:rPr lang="en-US" sz="1600" dirty="0"/>
              <a:t>SCE found that intelligently siting 4 GW of local solar would preempt over </a:t>
            </a:r>
            <a:r>
              <a:rPr lang="en-US" sz="1600" b="1" dirty="0"/>
              <a:t>$2.2 billion </a:t>
            </a:r>
            <a:r>
              <a:rPr lang="en-US" sz="1600" dirty="0"/>
              <a:t>in new transmission infrastructure investments, which represents approximately </a:t>
            </a:r>
            <a:r>
              <a:rPr lang="en-US" sz="1600" b="1" dirty="0"/>
              <a:t>$20 billion </a:t>
            </a:r>
            <a:r>
              <a:rPr lang="en-US" sz="1600" dirty="0"/>
              <a:t>in ratepayer savings over the lifetime of such transmission investments when considering O&amp;M.</a:t>
            </a:r>
          </a:p>
          <a:p>
            <a:pPr marL="285750" indent="-285750">
              <a:buFont typeface="Arial" panose="020B0604020202020204" pitchFamily="34" charset="0"/>
              <a:buChar char="•"/>
            </a:pPr>
            <a:r>
              <a:rPr lang="en-US" sz="1600" dirty="0">
                <a:cs typeface="Arial" charset="0"/>
              </a:rPr>
              <a:t>Transmission costs are always borne by ratepayers, while distribution &amp; interconnection costs are always borne by solar project developers.</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129692394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1701</TotalTime>
  <Words>1801</Words>
  <Application>Microsoft Macintosh PowerPoint</Application>
  <PresentationFormat>On-screen Show (4:3)</PresentationFormat>
  <Paragraphs>95</Paragraphs>
  <Slides>14</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ＭＳ Ｐゴシック</vt:lpstr>
      <vt:lpstr>Calibri</vt:lpstr>
      <vt:lpstr>Arial</vt:lpstr>
      <vt:lpstr>Office Theme</vt:lpstr>
      <vt:lpstr>PowerPoint Presentation</vt:lpstr>
      <vt:lpstr>GoToWebinar FAQ</vt:lpstr>
      <vt:lpstr>Presenters</vt:lpstr>
      <vt:lpstr>Presenters</vt:lpstr>
      <vt:lpstr>Presenters</vt:lpstr>
      <vt:lpstr>Clean Coalition (nonprofit)</vt:lpstr>
      <vt:lpstr>Transmission costs are fastest growing component of electricity costs</vt:lpstr>
      <vt:lpstr>Transmission costs are bigger than they seem due to O&amp;M driving ~10x increase to upfront costs</vt:lpstr>
      <vt:lpstr>Optimizing the grid for ratepayer savings requires lots of local renewables &amp; energy storage</vt:lpstr>
      <vt:lpstr>TAC market distortion visual</vt:lpstr>
      <vt:lpstr>TAC Campaign = easy fix to massive distortion</vt:lpstr>
      <vt:lpstr>Not fixing TAC would cost Californians $60 billion over the next two decades</vt:lpstr>
      <vt:lpstr>Optimizing the grid for energy resilience requires lots of local renewables &amp; energy storage</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Benjamin Schwartz</dc:creator>
  <cp:keywords/>
  <dc:description/>
  <cp:lastModifiedBy>Rosana Francescato</cp:lastModifiedBy>
  <cp:revision>113</cp:revision>
  <dcterms:modified xsi:type="dcterms:W3CDTF">2020-12-10T00:43:54Z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6359361</vt:lpwstr>
  </property>
  <property fmtid="{D5CDD505-2E9C-101B-9397-08002B2CF9AE}" pid="3" name="NXPowerLiteSettings">
    <vt:lpwstr>C7000400038000</vt:lpwstr>
  </property>
  <property fmtid="{D5CDD505-2E9C-101B-9397-08002B2CF9AE}" pid="4" name="NXPowerLiteVersion">
    <vt:lpwstr>S9.0.1</vt:lpwstr>
  </property>
</Properties>
</file>