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15" roundtripDataSignature="AMtx7mgQywKsr7rCryTM7wjvkHXulkE4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customschemas.google.com/relationships/presentationmetadata" Target="metadata"/><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50" name="Google Shape;50;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1" name="Google Shape;51;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 name="Google Shape;61;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 name="Google Shape;62;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 name="Google Shape;70;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 name="Google Shape;71;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6b1a1bbe1e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6b1a1bbe1e_0_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8" name="Google Shape;78;g36b1a1bbe1e_0_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6b1a1bbe1e_0_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6b1a1bbe1e_0_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6" name="Google Shape;86;g36b1a1bbe1e_0_4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6b1a1bbe1e_0_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6b1a1bbe1e_0_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5" name="Google Shape;95;g36b1a1bbe1e_0_3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3" name="Google Shape;103;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 name="Google Shape;104;p4:notes"/>
          <p:cNvSpPr txBox="1"/>
          <p:nvPr/>
        </p:nvSpPr>
        <p:spPr>
          <a:xfrm>
            <a:off x="3884615" y="8685213"/>
            <a:ext cx="2971800" cy="457200"/>
          </a:xfrm>
          <a:prstGeom prst="rect">
            <a:avLst/>
          </a:prstGeom>
          <a:noFill/>
          <a:ln>
            <a:noFill/>
          </a:ln>
        </p:spPr>
        <p:txBody>
          <a:bodyPr anchorCtr="0" anchor="b" bIns="45700" lIns="91400" spcFirstLastPara="1" rIns="91400"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6b1a1bbe1e_0_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3" name="Google Shape;113;g36b1a1bbe1e_0_8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 name="Google Shape;114;g36b1a1bbe1e_0_81:notes"/>
          <p:cNvSpPr txBox="1"/>
          <p:nvPr/>
        </p:nvSpPr>
        <p:spPr>
          <a:xfrm>
            <a:off x="3884615" y="8685213"/>
            <a:ext cx="2971800" cy="457200"/>
          </a:xfrm>
          <a:prstGeom prst="rect">
            <a:avLst/>
          </a:prstGeom>
          <a:noFill/>
          <a:ln>
            <a:noFill/>
          </a:ln>
        </p:spPr>
        <p:txBody>
          <a:bodyPr anchorCtr="0" anchor="b" bIns="45700" lIns="91400" spcFirstLastPara="1" rIns="91400"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6b1a1bbe1e_0_7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122" name="Google Shape;122;g36b1a1bbe1e_0_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3" name="Google Shape;123;g36b1a1bbe1e_0_7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type="title">
  <p:cSld name="TITLE">
    <p:spTree>
      <p:nvGrpSpPr>
        <p:cNvPr id="12" name="Shape 12"/>
        <p:cNvGrpSpPr/>
        <p:nvPr/>
      </p:nvGrpSpPr>
      <p:grpSpPr>
        <a:xfrm>
          <a:off x="0" y="0"/>
          <a:ext cx="0" cy="0"/>
          <a:chOff x="0" y="0"/>
          <a:chExt cx="0" cy="0"/>
        </a:xfrm>
      </p:grpSpPr>
      <p:sp>
        <p:nvSpPr>
          <p:cNvPr id="13" name="Google Shape;13;p10"/>
          <p:cNvSpPr/>
          <p:nvPr/>
        </p:nvSpPr>
        <p:spPr>
          <a:xfrm>
            <a:off x="0" y="3124200"/>
            <a:ext cx="9144000" cy="3352800"/>
          </a:xfrm>
          <a:prstGeom prst="rect">
            <a:avLst/>
          </a:prstGeom>
          <a:solidFill>
            <a:srgbClr val="249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 name="Google Shape;14;p10"/>
          <p:cNvSpPr/>
          <p:nvPr/>
        </p:nvSpPr>
        <p:spPr>
          <a:xfrm>
            <a:off x="0" y="6477000"/>
            <a:ext cx="9144000" cy="3810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5" name="Google Shape;15;p10"/>
          <p:cNvSpPr txBox="1"/>
          <p:nvPr/>
        </p:nvSpPr>
        <p:spPr>
          <a:xfrm>
            <a:off x="0" y="6488113"/>
            <a:ext cx="55626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595959"/>
                </a:solidFill>
                <a:latin typeface="Arial"/>
                <a:ea typeface="Arial"/>
                <a:cs typeface="Arial"/>
                <a:sym typeface="Arial"/>
              </a:rPr>
              <a:t>Making Clean Local Energy Accessible Now</a:t>
            </a:r>
            <a:endParaRPr b="0" i="0" sz="1400" u="none" cap="none" strike="noStrike">
              <a:solidFill>
                <a:srgbClr val="000000"/>
              </a:solidFill>
              <a:latin typeface="Arial"/>
              <a:ea typeface="Arial"/>
              <a:cs typeface="Arial"/>
              <a:sym typeface="Arial"/>
            </a:endParaRPr>
          </a:p>
        </p:txBody>
      </p:sp>
      <p:sp>
        <p:nvSpPr>
          <p:cNvPr id="16" name="Google Shape;16;p10"/>
          <p:cNvSpPr txBox="1"/>
          <p:nvPr>
            <p:ph idx="1" type="subTitle"/>
          </p:nvPr>
        </p:nvSpPr>
        <p:spPr>
          <a:xfrm>
            <a:off x="990600" y="5300663"/>
            <a:ext cx="7161213" cy="841375"/>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480"/>
              </a:spcBef>
              <a:spcAft>
                <a:spcPts val="0"/>
              </a:spcAft>
              <a:buSzPts val="2400"/>
              <a:buFont typeface="Arial"/>
              <a:buNone/>
              <a:defRPr sz="2400">
                <a:solidFill>
                  <a:srgbClr val="595959"/>
                </a:solidFill>
              </a:defRPr>
            </a:lvl1pPr>
            <a:lvl2pPr lvl="1" algn="l">
              <a:lnSpc>
                <a:spcPct val="100000"/>
              </a:lnSpc>
              <a:spcBef>
                <a:spcPts val="360"/>
              </a:spcBef>
              <a:spcAft>
                <a:spcPts val="0"/>
              </a:spcAft>
              <a:buSzPts val="1800"/>
              <a:buChar char="•"/>
              <a:defRPr/>
            </a:lvl2pPr>
            <a:lvl3pPr lvl="2" algn="l">
              <a:lnSpc>
                <a:spcPct val="100000"/>
              </a:lnSpc>
              <a:spcBef>
                <a:spcPts val="360"/>
              </a:spcBef>
              <a:spcAft>
                <a:spcPts val="0"/>
              </a:spcAft>
              <a:buSzPts val="1800"/>
              <a:buChar char="•"/>
              <a:defRPr/>
            </a:lvl3pPr>
            <a:lvl4pPr lvl="3" algn="l">
              <a:lnSpc>
                <a:spcPct val="100000"/>
              </a:lnSpc>
              <a:spcBef>
                <a:spcPts val="360"/>
              </a:spcBef>
              <a:spcAft>
                <a:spcPts val="0"/>
              </a:spcAft>
              <a:buClr>
                <a:schemeClr val="dk1"/>
              </a:buClr>
              <a:buSzPts val="1800"/>
              <a:buChar char="•"/>
              <a:defRPr/>
            </a:lvl4pPr>
            <a:lvl5pPr lvl="4" algn="l">
              <a:lnSpc>
                <a:spcPct val="100000"/>
              </a:lnSpc>
              <a:spcBef>
                <a:spcPts val="360"/>
              </a:spcBef>
              <a:spcAft>
                <a:spcPts val="0"/>
              </a:spcAft>
              <a:buClr>
                <a:schemeClr val="dk1"/>
              </a:buClr>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Title, Text and Chart">
  <p:cSld name="19_Title, Text and Chart">
    <p:spTree>
      <p:nvGrpSpPr>
        <p:cNvPr id="17" name="Shape 17"/>
        <p:cNvGrpSpPr/>
        <p:nvPr/>
      </p:nvGrpSpPr>
      <p:grpSpPr>
        <a:xfrm>
          <a:off x="0" y="0"/>
          <a:ext cx="0" cy="0"/>
          <a:chOff x="0" y="0"/>
          <a:chExt cx="0" cy="0"/>
        </a:xfrm>
      </p:grpSpPr>
      <p:sp>
        <p:nvSpPr>
          <p:cNvPr id="18" name="Google Shape;18;p11"/>
          <p:cNvSpPr/>
          <p:nvPr/>
        </p:nvSpPr>
        <p:spPr>
          <a:xfrm>
            <a:off x="0" y="6477000"/>
            <a:ext cx="9144000" cy="3810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 name="Google Shape;19;p11"/>
          <p:cNvSpPr/>
          <p:nvPr/>
        </p:nvSpPr>
        <p:spPr>
          <a:xfrm>
            <a:off x="0" y="0"/>
            <a:ext cx="7391400" cy="762000"/>
          </a:xfrm>
          <a:prstGeom prst="rect">
            <a:avLst/>
          </a:prstGeom>
          <a:solidFill>
            <a:srgbClr val="249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0" name="Google Shape;20;p11"/>
          <p:cNvSpPr txBox="1"/>
          <p:nvPr/>
        </p:nvSpPr>
        <p:spPr>
          <a:xfrm>
            <a:off x="8331200" y="6492875"/>
            <a:ext cx="6604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chemeClr val="dk1"/>
                </a:solidFill>
                <a:latin typeface="Arial"/>
                <a:ea typeface="Arial"/>
                <a:cs typeface="Arial"/>
                <a:sym typeface="Arial"/>
              </a:rPr>
              <a:t>‹#›</a:t>
            </a:fld>
            <a:endParaRPr b="0" i="0" sz="1800" u="none" cap="none" strike="noStrike">
              <a:solidFill>
                <a:srgbClr val="013D21"/>
              </a:solidFill>
              <a:latin typeface="Arial"/>
              <a:ea typeface="Arial"/>
              <a:cs typeface="Arial"/>
              <a:sym typeface="Arial"/>
            </a:endParaRPr>
          </a:p>
        </p:txBody>
      </p:sp>
      <p:sp>
        <p:nvSpPr>
          <p:cNvPr id="21" name="Google Shape;21;p11"/>
          <p:cNvSpPr txBox="1"/>
          <p:nvPr>
            <p:ph type="title"/>
          </p:nvPr>
        </p:nvSpPr>
        <p:spPr>
          <a:xfrm>
            <a:off x="0" y="0"/>
            <a:ext cx="7315200" cy="762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400"/>
              <a:buNone/>
              <a:defRPr b="1"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1"/>
          <p:cNvSpPr txBox="1"/>
          <p:nvPr>
            <p:ph idx="1" type="body"/>
          </p:nvPr>
        </p:nvSpPr>
        <p:spPr>
          <a:xfrm>
            <a:off x="457200" y="1295400"/>
            <a:ext cx="8229600" cy="452596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Font typeface="Arial"/>
              <a:buChar char="•"/>
              <a:defRPr>
                <a:solidFill>
                  <a:srgbClr val="595959"/>
                </a:solidFill>
                <a:latin typeface="Arial"/>
                <a:ea typeface="Arial"/>
                <a:cs typeface="Arial"/>
                <a:sym typeface="Arial"/>
              </a:defRPr>
            </a:lvl1pPr>
            <a:lvl2pPr indent="-406400" lvl="1" marL="914400" algn="l">
              <a:lnSpc>
                <a:spcPct val="100000"/>
              </a:lnSpc>
              <a:spcBef>
                <a:spcPts val="560"/>
              </a:spcBef>
              <a:spcAft>
                <a:spcPts val="0"/>
              </a:spcAft>
              <a:buClr>
                <a:schemeClr val="dk1"/>
              </a:buClr>
              <a:buSzPts val="2800"/>
              <a:buFont typeface="Arial"/>
              <a:buChar char="•"/>
              <a:defRPr>
                <a:solidFill>
                  <a:srgbClr val="595959"/>
                </a:solidFill>
                <a:latin typeface="Arial"/>
                <a:ea typeface="Arial"/>
                <a:cs typeface="Arial"/>
                <a:sym typeface="Arial"/>
              </a:defRPr>
            </a:lvl2pPr>
            <a:lvl3pPr indent="-381000" lvl="2" marL="1371600" algn="l">
              <a:lnSpc>
                <a:spcPct val="100000"/>
              </a:lnSpc>
              <a:spcBef>
                <a:spcPts val="480"/>
              </a:spcBef>
              <a:spcAft>
                <a:spcPts val="0"/>
              </a:spcAft>
              <a:buClr>
                <a:schemeClr val="dk1"/>
              </a:buClr>
              <a:buSzPts val="2400"/>
              <a:buFont typeface="Arial"/>
              <a:buChar char="•"/>
              <a:defRPr>
                <a:solidFill>
                  <a:srgbClr val="595959"/>
                </a:solidFill>
                <a:latin typeface="Arial"/>
                <a:ea typeface="Arial"/>
                <a:cs typeface="Arial"/>
                <a:sym typeface="Arial"/>
              </a:defRPr>
            </a:lvl3pPr>
            <a:lvl4pPr indent="-355600" lvl="3" marL="1828800" algn="l">
              <a:lnSpc>
                <a:spcPct val="100000"/>
              </a:lnSpc>
              <a:spcBef>
                <a:spcPts val="400"/>
              </a:spcBef>
              <a:spcAft>
                <a:spcPts val="0"/>
              </a:spcAft>
              <a:buClr>
                <a:schemeClr val="dk1"/>
              </a:buClr>
              <a:buSzPts val="2000"/>
              <a:buFont typeface="Arial"/>
              <a:buChar char="•"/>
              <a:defRPr>
                <a:solidFill>
                  <a:srgbClr val="595959"/>
                </a:solidFill>
                <a:latin typeface="Arial"/>
                <a:ea typeface="Arial"/>
                <a:cs typeface="Arial"/>
                <a:sym typeface="Arial"/>
              </a:defRPr>
            </a:lvl4pPr>
            <a:lvl5pPr indent="-355600" lvl="4" marL="2286000" algn="l">
              <a:lnSpc>
                <a:spcPct val="100000"/>
              </a:lnSpc>
              <a:spcBef>
                <a:spcPts val="400"/>
              </a:spcBef>
              <a:spcAft>
                <a:spcPts val="0"/>
              </a:spcAft>
              <a:buClr>
                <a:schemeClr val="dk1"/>
              </a:buClr>
              <a:buSzPts val="2000"/>
              <a:buFont typeface="Arial"/>
              <a:buChar char="•"/>
              <a:defRPr>
                <a:solidFill>
                  <a:srgbClr val="595959"/>
                </a:solidFill>
                <a:latin typeface="Arial"/>
                <a:ea typeface="Arial"/>
                <a:cs typeface="Arial"/>
                <a:sym typeface="Aria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3" name="Google Shape;23;p11"/>
          <p:cNvSpPr txBox="1"/>
          <p:nvPr/>
        </p:nvSpPr>
        <p:spPr>
          <a:xfrm>
            <a:off x="0" y="6488113"/>
            <a:ext cx="83312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595959"/>
                </a:solidFill>
                <a:latin typeface="Arial"/>
                <a:ea typeface="Arial"/>
                <a:cs typeface="Arial"/>
                <a:sym typeface="Arial"/>
              </a:rPr>
              <a:t>Making Clean Local Energy Accessible Now						</a:t>
            </a:r>
            <a:endParaRPr b="0" i="0" sz="1400" u="none" cap="none" strike="noStrike">
              <a:solidFill>
                <a:srgbClr val="000000"/>
              </a:solidFill>
              <a:latin typeface="Arial"/>
              <a:ea typeface="Arial"/>
              <a:cs typeface="Arial"/>
              <a:sym typeface="Arial"/>
            </a:endParaRPr>
          </a:p>
        </p:txBody>
      </p:sp>
      <p:pic>
        <p:nvPicPr>
          <p:cNvPr id="24" name="Google Shape;24;p11"/>
          <p:cNvPicPr preferRelativeResize="0"/>
          <p:nvPr/>
        </p:nvPicPr>
        <p:blipFill rotWithShape="1">
          <a:blip r:embed="rId2">
            <a:alphaModFix/>
          </a:blip>
          <a:srcRect b="0" l="0" r="0" t="0"/>
          <a:stretch/>
        </p:blipFill>
        <p:spPr>
          <a:xfrm>
            <a:off x="7513624" y="88490"/>
            <a:ext cx="1477976" cy="62009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Title, Text and Chart">
  <p:cSld name="22_Title, Text and Chart">
    <p:spTree>
      <p:nvGrpSpPr>
        <p:cNvPr id="25" name="Shape 25"/>
        <p:cNvGrpSpPr/>
        <p:nvPr/>
      </p:nvGrpSpPr>
      <p:grpSpPr>
        <a:xfrm>
          <a:off x="0" y="0"/>
          <a:ext cx="0" cy="0"/>
          <a:chOff x="0" y="0"/>
          <a:chExt cx="0" cy="0"/>
        </a:xfrm>
      </p:grpSpPr>
      <p:sp>
        <p:nvSpPr>
          <p:cNvPr id="26" name="Google Shape;26;p12"/>
          <p:cNvSpPr/>
          <p:nvPr/>
        </p:nvSpPr>
        <p:spPr>
          <a:xfrm>
            <a:off x="0" y="6477000"/>
            <a:ext cx="9144000" cy="3810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7" name="Google Shape;27;p12"/>
          <p:cNvSpPr txBox="1"/>
          <p:nvPr/>
        </p:nvSpPr>
        <p:spPr>
          <a:xfrm>
            <a:off x="0" y="6488113"/>
            <a:ext cx="82296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595959"/>
                </a:solidFill>
                <a:latin typeface="Arial"/>
                <a:ea typeface="Arial"/>
                <a:cs typeface="Arial"/>
                <a:sym typeface="Arial"/>
              </a:rPr>
              <a:t>Making Clean Local </a:t>
            </a:r>
            <a:r>
              <a:rPr b="0" i="0" lang="en-US" sz="1800" u="none" cap="none" strike="noStrike">
                <a:solidFill>
                  <a:srgbClr val="595959"/>
                </a:solidFill>
                <a:latin typeface="Arial"/>
                <a:ea typeface="Arial"/>
                <a:cs typeface="Arial"/>
                <a:sym typeface="Arial"/>
              </a:rPr>
              <a:t>Energy</a:t>
            </a:r>
            <a:r>
              <a:rPr b="0" i="0" lang="en-US" sz="1600" u="none" cap="none" strike="noStrike">
                <a:solidFill>
                  <a:srgbClr val="595959"/>
                </a:solidFill>
                <a:latin typeface="Arial"/>
                <a:ea typeface="Arial"/>
                <a:cs typeface="Arial"/>
                <a:sym typeface="Arial"/>
              </a:rPr>
              <a:t> Accessible Now						</a:t>
            </a:r>
            <a:endParaRPr b="0" i="0" sz="1800" u="none" cap="none" strike="noStrike">
              <a:solidFill>
                <a:srgbClr val="595959"/>
              </a:solidFill>
              <a:latin typeface="Arial"/>
              <a:ea typeface="Arial"/>
              <a:cs typeface="Arial"/>
              <a:sym typeface="Arial"/>
            </a:endParaRPr>
          </a:p>
        </p:txBody>
      </p:sp>
      <p:sp>
        <p:nvSpPr>
          <p:cNvPr id="28" name="Google Shape;28;p12"/>
          <p:cNvSpPr/>
          <p:nvPr/>
        </p:nvSpPr>
        <p:spPr>
          <a:xfrm>
            <a:off x="0" y="0"/>
            <a:ext cx="7391400" cy="762000"/>
          </a:xfrm>
          <a:prstGeom prst="rect">
            <a:avLst/>
          </a:prstGeom>
          <a:solidFill>
            <a:srgbClr val="249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9" name="Google Shape;29;p12"/>
          <p:cNvSpPr txBox="1"/>
          <p:nvPr/>
        </p:nvSpPr>
        <p:spPr>
          <a:xfrm>
            <a:off x="8416636" y="6492875"/>
            <a:ext cx="574964"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chemeClr val="dk1"/>
                </a:solidFill>
                <a:latin typeface="Arial"/>
                <a:ea typeface="Arial"/>
                <a:cs typeface="Arial"/>
                <a:sym typeface="Arial"/>
              </a:rPr>
              <a:t>‹#›</a:t>
            </a:fld>
            <a:endParaRPr b="0" i="0" sz="1800" u="none" cap="none" strike="noStrike">
              <a:solidFill>
                <a:srgbClr val="013D21"/>
              </a:solidFill>
              <a:latin typeface="Arial"/>
              <a:ea typeface="Arial"/>
              <a:cs typeface="Arial"/>
              <a:sym typeface="Arial"/>
            </a:endParaRPr>
          </a:p>
        </p:txBody>
      </p:sp>
      <p:sp>
        <p:nvSpPr>
          <p:cNvPr id="30" name="Google Shape;30;p12"/>
          <p:cNvSpPr txBox="1"/>
          <p:nvPr>
            <p:ph type="title"/>
          </p:nvPr>
        </p:nvSpPr>
        <p:spPr>
          <a:xfrm>
            <a:off x="0" y="0"/>
            <a:ext cx="7315200" cy="762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400"/>
              <a:buNone/>
              <a:defRPr b="1"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2"/>
          <p:cNvSpPr txBox="1"/>
          <p:nvPr>
            <p:ph idx="1" type="body"/>
          </p:nvPr>
        </p:nvSpPr>
        <p:spPr>
          <a:xfrm>
            <a:off x="457200" y="1295400"/>
            <a:ext cx="8229600" cy="452596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Font typeface="Arial"/>
              <a:buChar char="•"/>
              <a:defRPr>
                <a:solidFill>
                  <a:srgbClr val="595959"/>
                </a:solidFill>
                <a:latin typeface="Arial"/>
                <a:ea typeface="Arial"/>
                <a:cs typeface="Arial"/>
                <a:sym typeface="Arial"/>
              </a:defRPr>
            </a:lvl1pPr>
            <a:lvl2pPr indent="-406400" lvl="1" marL="914400" algn="l">
              <a:lnSpc>
                <a:spcPct val="100000"/>
              </a:lnSpc>
              <a:spcBef>
                <a:spcPts val="560"/>
              </a:spcBef>
              <a:spcAft>
                <a:spcPts val="0"/>
              </a:spcAft>
              <a:buClr>
                <a:schemeClr val="dk1"/>
              </a:buClr>
              <a:buSzPts val="2800"/>
              <a:buFont typeface="Arial"/>
              <a:buChar char="•"/>
              <a:defRPr>
                <a:solidFill>
                  <a:srgbClr val="595959"/>
                </a:solidFill>
                <a:latin typeface="Arial"/>
                <a:ea typeface="Arial"/>
                <a:cs typeface="Arial"/>
                <a:sym typeface="Arial"/>
              </a:defRPr>
            </a:lvl2pPr>
            <a:lvl3pPr indent="-381000" lvl="2" marL="1371600" algn="l">
              <a:lnSpc>
                <a:spcPct val="100000"/>
              </a:lnSpc>
              <a:spcBef>
                <a:spcPts val="480"/>
              </a:spcBef>
              <a:spcAft>
                <a:spcPts val="0"/>
              </a:spcAft>
              <a:buClr>
                <a:schemeClr val="dk1"/>
              </a:buClr>
              <a:buSzPts val="2400"/>
              <a:buFont typeface="Arial"/>
              <a:buChar char="•"/>
              <a:defRPr>
                <a:solidFill>
                  <a:srgbClr val="595959"/>
                </a:solidFill>
                <a:latin typeface="Arial"/>
                <a:ea typeface="Arial"/>
                <a:cs typeface="Arial"/>
                <a:sym typeface="Arial"/>
              </a:defRPr>
            </a:lvl3pPr>
            <a:lvl4pPr indent="-355600" lvl="3" marL="1828800" algn="l">
              <a:lnSpc>
                <a:spcPct val="100000"/>
              </a:lnSpc>
              <a:spcBef>
                <a:spcPts val="400"/>
              </a:spcBef>
              <a:spcAft>
                <a:spcPts val="0"/>
              </a:spcAft>
              <a:buClr>
                <a:schemeClr val="dk1"/>
              </a:buClr>
              <a:buSzPts val="2000"/>
              <a:buFont typeface="Arial"/>
              <a:buChar char="•"/>
              <a:defRPr>
                <a:solidFill>
                  <a:srgbClr val="595959"/>
                </a:solidFill>
                <a:latin typeface="Arial"/>
                <a:ea typeface="Arial"/>
                <a:cs typeface="Arial"/>
                <a:sym typeface="Arial"/>
              </a:defRPr>
            </a:lvl4pPr>
            <a:lvl5pPr indent="-355600" lvl="4" marL="2286000" algn="l">
              <a:lnSpc>
                <a:spcPct val="100000"/>
              </a:lnSpc>
              <a:spcBef>
                <a:spcPts val="400"/>
              </a:spcBef>
              <a:spcAft>
                <a:spcPts val="0"/>
              </a:spcAft>
              <a:buClr>
                <a:schemeClr val="dk1"/>
              </a:buClr>
              <a:buSzPts val="2000"/>
              <a:buFont typeface="Arial"/>
              <a:buChar char="•"/>
              <a:defRPr>
                <a:solidFill>
                  <a:srgbClr val="595959"/>
                </a:solidFill>
                <a:latin typeface="Arial"/>
                <a:ea typeface="Arial"/>
                <a:cs typeface="Arial"/>
                <a:sym typeface="Aria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Title, Text and Chart">
  <p:cSld name="20_Title, Text and Chart">
    <p:spTree>
      <p:nvGrpSpPr>
        <p:cNvPr id="32" name="Shape 32"/>
        <p:cNvGrpSpPr/>
        <p:nvPr/>
      </p:nvGrpSpPr>
      <p:grpSpPr>
        <a:xfrm>
          <a:off x="0" y="0"/>
          <a:ext cx="0" cy="0"/>
          <a:chOff x="0" y="0"/>
          <a:chExt cx="0" cy="0"/>
        </a:xfrm>
      </p:grpSpPr>
      <p:sp>
        <p:nvSpPr>
          <p:cNvPr id="33" name="Google Shape;33;p13"/>
          <p:cNvSpPr/>
          <p:nvPr/>
        </p:nvSpPr>
        <p:spPr>
          <a:xfrm>
            <a:off x="0" y="6477000"/>
            <a:ext cx="9144000" cy="3810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4" name="Google Shape;34;p13"/>
          <p:cNvSpPr txBox="1"/>
          <p:nvPr/>
        </p:nvSpPr>
        <p:spPr>
          <a:xfrm>
            <a:off x="0" y="6488113"/>
            <a:ext cx="83312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595959"/>
                </a:solidFill>
                <a:latin typeface="Arial"/>
                <a:ea typeface="Arial"/>
                <a:cs typeface="Arial"/>
                <a:sym typeface="Arial"/>
              </a:rPr>
              <a:t>Making Clean Local Energy Accessible Now						</a:t>
            </a:r>
            <a:endParaRPr b="0" i="0" sz="1400" u="none" cap="none" strike="noStrike">
              <a:solidFill>
                <a:srgbClr val="000000"/>
              </a:solidFill>
              <a:latin typeface="Arial"/>
              <a:ea typeface="Arial"/>
              <a:cs typeface="Arial"/>
              <a:sym typeface="Arial"/>
            </a:endParaRPr>
          </a:p>
        </p:txBody>
      </p:sp>
      <p:sp>
        <p:nvSpPr>
          <p:cNvPr id="35" name="Google Shape;35;p13"/>
          <p:cNvSpPr/>
          <p:nvPr/>
        </p:nvSpPr>
        <p:spPr>
          <a:xfrm>
            <a:off x="0" y="0"/>
            <a:ext cx="7391400" cy="762000"/>
          </a:xfrm>
          <a:prstGeom prst="rect">
            <a:avLst/>
          </a:prstGeom>
          <a:solidFill>
            <a:srgbClr val="249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6" name="Google Shape;36;p13"/>
          <p:cNvSpPr txBox="1"/>
          <p:nvPr>
            <p:ph type="title"/>
          </p:nvPr>
        </p:nvSpPr>
        <p:spPr>
          <a:xfrm>
            <a:off x="0" y="0"/>
            <a:ext cx="7315200" cy="762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400"/>
              <a:buNone/>
              <a:defRPr b="1"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3"/>
          <p:cNvSpPr txBox="1"/>
          <p:nvPr>
            <p:ph idx="1" type="body"/>
          </p:nvPr>
        </p:nvSpPr>
        <p:spPr>
          <a:xfrm>
            <a:off x="457200" y="1295400"/>
            <a:ext cx="8229600" cy="452596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Font typeface="Arial"/>
              <a:buChar char="•"/>
              <a:defRPr>
                <a:solidFill>
                  <a:srgbClr val="595959"/>
                </a:solidFill>
                <a:latin typeface="Arial"/>
                <a:ea typeface="Arial"/>
                <a:cs typeface="Arial"/>
                <a:sym typeface="Arial"/>
              </a:defRPr>
            </a:lvl1pPr>
            <a:lvl2pPr indent="-406400" lvl="1" marL="914400" algn="l">
              <a:lnSpc>
                <a:spcPct val="100000"/>
              </a:lnSpc>
              <a:spcBef>
                <a:spcPts val="560"/>
              </a:spcBef>
              <a:spcAft>
                <a:spcPts val="0"/>
              </a:spcAft>
              <a:buClr>
                <a:schemeClr val="dk1"/>
              </a:buClr>
              <a:buSzPts val="2800"/>
              <a:buFont typeface="Arial"/>
              <a:buChar char="•"/>
              <a:defRPr>
                <a:solidFill>
                  <a:srgbClr val="595959"/>
                </a:solidFill>
                <a:latin typeface="Arial"/>
                <a:ea typeface="Arial"/>
                <a:cs typeface="Arial"/>
                <a:sym typeface="Arial"/>
              </a:defRPr>
            </a:lvl2pPr>
            <a:lvl3pPr indent="-381000" lvl="2" marL="1371600" algn="l">
              <a:lnSpc>
                <a:spcPct val="100000"/>
              </a:lnSpc>
              <a:spcBef>
                <a:spcPts val="480"/>
              </a:spcBef>
              <a:spcAft>
                <a:spcPts val="0"/>
              </a:spcAft>
              <a:buClr>
                <a:schemeClr val="dk1"/>
              </a:buClr>
              <a:buSzPts val="2400"/>
              <a:buFont typeface="Arial"/>
              <a:buChar char="•"/>
              <a:defRPr>
                <a:solidFill>
                  <a:srgbClr val="595959"/>
                </a:solidFill>
                <a:latin typeface="Arial"/>
                <a:ea typeface="Arial"/>
                <a:cs typeface="Arial"/>
                <a:sym typeface="Arial"/>
              </a:defRPr>
            </a:lvl3pPr>
            <a:lvl4pPr indent="-355600" lvl="3" marL="1828800" algn="l">
              <a:lnSpc>
                <a:spcPct val="100000"/>
              </a:lnSpc>
              <a:spcBef>
                <a:spcPts val="400"/>
              </a:spcBef>
              <a:spcAft>
                <a:spcPts val="0"/>
              </a:spcAft>
              <a:buClr>
                <a:schemeClr val="dk1"/>
              </a:buClr>
              <a:buSzPts val="2000"/>
              <a:buFont typeface="Arial"/>
              <a:buChar char="•"/>
              <a:defRPr>
                <a:solidFill>
                  <a:srgbClr val="595959"/>
                </a:solidFill>
                <a:latin typeface="Arial"/>
                <a:ea typeface="Arial"/>
                <a:cs typeface="Arial"/>
                <a:sym typeface="Arial"/>
              </a:defRPr>
            </a:lvl4pPr>
            <a:lvl5pPr indent="-355600" lvl="4" marL="2286000" algn="l">
              <a:lnSpc>
                <a:spcPct val="100000"/>
              </a:lnSpc>
              <a:spcBef>
                <a:spcPts val="400"/>
              </a:spcBef>
              <a:spcAft>
                <a:spcPts val="0"/>
              </a:spcAft>
              <a:buClr>
                <a:schemeClr val="dk1"/>
              </a:buClr>
              <a:buSzPts val="2000"/>
              <a:buFont typeface="Arial"/>
              <a:buChar char="•"/>
              <a:defRPr>
                <a:solidFill>
                  <a:srgbClr val="595959"/>
                </a:solidFill>
                <a:latin typeface="Arial"/>
                <a:ea typeface="Arial"/>
                <a:cs typeface="Arial"/>
                <a:sym typeface="Aria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pic>
        <p:nvPicPr>
          <p:cNvPr descr="Clean Coalition Logo_no tagline_updated_slideshowedit_zf2 yellow_final2.pdf" id="38" name="Google Shape;38;p13"/>
          <p:cNvPicPr preferRelativeResize="0"/>
          <p:nvPr/>
        </p:nvPicPr>
        <p:blipFill rotWithShape="1">
          <a:blip r:embed="rId2">
            <a:alphaModFix/>
          </a:blip>
          <a:srcRect b="0" l="0" r="0" t="0"/>
          <a:stretch/>
        </p:blipFill>
        <p:spPr>
          <a:xfrm>
            <a:off x="7531219" y="46181"/>
            <a:ext cx="1612783" cy="676656"/>
          </a:xfrm>
          <a:prstGeom prst="rect">
            <a:avLst/>
          </a:prstGeom>
          <a:noFill/>
          <a:ln>
            <a:noFill/>
          </a:ln>
        </p:spPr>
      </p:pic>
      <p:sp>
        <p:nvSpPr>
          <p:cNvPr id="39" name="Google Shape;39;p13"/>
          <p:cNvSpPr txBox="1"/>
          <p:nvPr/>
        </p:nvSpPr>
        <p:spPr>
          <a:xfrm>
            <a:off x="8416636" y="6492875"/>
            <a:ext cx="574964"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chemeClr val="dk1"/>
                </a:solidFill>
                <a:latin typeface="Arial"/>
                <a:ea typeface="Arial"/>
                <a:cs typeface="Arial"/>
                <a:sym typeface="Arial"/>
              </a:rPr>
              <a:t>‹#›</a:t>
            </a:fld>
            <a:endParaRPr b="0" i="0" sz="1800" u="none" cap="none" strike="noStrike">
              <a:solidFill>
                <a:srgbClr val="013D2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Title, Text and Chart">
  <p:cSld name="21_Title, Text and Chart">
    <p:spTree>
      <p:nvGrpSpPr>
        <p:cNvPr id="40" name="Shape 40"/>
        <p:cNvGrpSpPr/>
        <p:nvPr/>
      </p:nvGrpSpPr>
      <p:grpSpPr>
        <a:xfrm>
          <a:off x="0" y="0"/>
          <a:ext cx="0" cy="0"/>
          <a:chOff x="0" y="0"/>
          <a:chExt cx="0" cy="0"/>
        </a:xfrm>
      </p:grpSpPr>
      <p:sp>
        <p:nvSpPr>
          <p:cNvPr id="41" name="Google Shape;41;p14"/>
          <p:cNvSpPr/>
          <p:nvPr/>
        </p:nvSpPr>
        <p:spPr>
          <a:xfrm>
            <a:off x="0" y="6477000"/>
            <a:ext cx="9144000" cy="3810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2" name="Google Shape;42;p14"/>
          <p:cNvSpPr/>
          <p:nvPr/>
        </p:nvSpPr>
        <p:spPr>
          <a:xfrm>
            <a:off x="0" y="0"/>
            <a:ext cx="7391400" cy="762000"/>
          </a:xfrm>
          <a:prstGeom prst="rect">
            <a:avLst/>
          </a:prstGeom>
          <a:solidFill>
            <a:srgbClr val="249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3" name="Google Shape;43;p14"/>
          <p:cNvSpPr txBox="1"/>
          <p:nvPr>
            <p:ph type="title"/>
          </p:nvPr>
        </p:nvSpPr>
        <p:spPr>
          <a:xfrm>
            <a:off x="0" y="0"/>
            <a:ext cx="7315200" cy="762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400"/>
              <a:buNone/>
              <a:defRPr b="1"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4"/>
          <p:cNvSpPr txBox="1"/>
          <p:nvPr>
            <p:ph idx="1" type="body"/>
          </p:nvPr>
        </p:nvSpPr>
        <p:spPr>
          <a:xfrm>
            <a:off x="457200" y="1295400"/>
            <a:ext cx="8229600" cy="452596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Font typeface="Arial"/>
              <a:buChar char="•"/>
              <a:defRPr>
                <a:solidFill>
                  <a:srgbClr val="595959"/>
                </a:solidFill>
                <a:latin typeface="Arial"/>
                <a:ea typeface="Arial"/>
                <a:cs typeface="Arial"/>
                <a:sym typeface="Arial"/>
              </a:defRPr>
            </a:lvl1pPr>
            <a:lvl2pPr indent="-406400" lvl="1" marL="914400" algn="l">
              <a:lnSpc>
                <a:spcPct val="100000"/>
              </a:lnSpc>
              <a:spcBef>
                <a:spcPts val="560"/>
              </a:spcBef>
              <a:spcAft>
                <a:spcPts val="0"/>
              </a:spcAft>
              <a:buClr>
                <a:schemeClr val="dk1"/>
              </a:buClr>
              <a:buSzPts val="2800"/>
              <a:buFont typeface="Arial"/>
              <a:buChar char="•"/>
              <a:defRPr>
                <a:solidFill>
                  <a:srgbClr val="595959"/>
                </a:solidFill>
                <a:latin typeface="Arial"/>
                <a:ea typeface="Arial"/>
                <a:cs typeface="Arial"/>
                <a:sym typeface="Arial"/>
              </a:defRPr>
            </a:lvl2pPr>
            <a:lvl3pPr indent="-381000" lvl="2" marL="1371600" algn="l">
              <a:lnSpc>
                <a:spcPct val="100000"/>
              </a:lnSpc>
              <a:spcBef>
                <a:spcPts val="480"/>
              </a:spcBef>
              <a:spcAft>
                <a:spcPts val="0"/>
              </a:spcAft>
              <a:buClr>
                <a:schemeClr val="dk1"/>
              </a:buClr>
              <a:buSzPts val="2400"/>
              <a:buFont typeface="Arial"/>
              <a:buChar char="•"/>
              <a:defRPr>
                <a:solidFill>
                  <a:srgbClr val="595959"/>
                </a:solidFill>
                <a:latin typeface="Arial"/>
                <a:ea typeface="Arial"/>
                <a:cs typeface="Arial"/>
                <a:sym typeface="Arial"/>
              </a:defRPr>
            </a:lvl3pPr>
            <a:lvl4pPr indent="-355600" lvl="3" marL="1828800" algn="l">
              <a:lnSpc>
                <a:spcPct val="100000"/>
              </a:lnSpc>
              <a:spcBef>
                <a:spcPts val="400"/>
              </a:spcBef>
              <a:spcAft>
                <a:spcPts val="0"/>
              </a:spcAft>
              <a:buClr>
                <a:schemeClr val="dk1"/>
              </a:buClr>
              <a:buSzPts val="2000"/>
              <a:buFont typeface="Arial"/>
              <a:buChar char="•"/>
              <a:defRPr>
                <a:solidFill>
                  <a:srgbClr val="595959"/>
                </a:solidFill>
                <a:latin typeface="Arial"/>
                <a:ea typeface="Arial"/>
                <a:cs typeface="Arial"/>
                <a:sym typeface="Arial"/>
              </a:defRPr>
            </a:lvl4pPr>
            <a:lvl5pPr indent="-355600" lvl="4" marL="2286000" algn="l">
              <a:lnSpc>
                <a:spcPct val="100000"/>
              </a:lnSpc>
              <a:spcBef>
                <a:spcPts val="400"/>
              </a:spcBef>
              <a:spcAft>
                <a:spcPts val="0"/>
              </a:spcAft>
              <a:buClr>
                <a:schemeClr val="dk1"/>
              </a:buClr>
              <a:buSzPts val="2000"/>
              <a:buFont typeface="Arial"/>
              <a:buChar char="•"/>
              <a:defRPr>
                <a:solidFill>
                  <a:srgbClr val="595959"/>
                </a:solidFill>
                <a:latin typeface="Arial"/>
                <a:ea typeface="Arial"/>
                <a:cs typeface="Arial"/>
                <a:sym typeface="Aria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5" name="Google Shape;45;p14"/>
          <p:cNvSpPr txBox="1"/>
          <p:nvPr/>
        </p:nvSpPr>
        <p:spPr>
          <a:xfrm>
            <a:off x="0" y="6488113"/>
            <a:ext cx="83312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595959"/>
                </a:solidFill>
                <a:latin typeface="Arial"/>
                <a:ea typeface="Arial"/>
                <a:cs typeface="Arial"/>
                <a:sym typeface="Arial"/>
              </a:rPr>
              <a:t>Making Clean Local Energy Accessible Now</a:t>
            </a:r>
            <a:r>
              <a:rPr b="0" i="0" lang="en-US" sz="1600" u="none" cap="none" strike="noStrike">
                <a:solidFill>
                  <a:srgbClr val="595959"/>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descr="Clean Coalition Logo_no tagline_updated_slideshowedit_zf2 yellow_final2.pdf" id="46" name="Google Shape;46;p14"/>
          <p:cNvPicPr preferRelativeResize="0"/>
          <p:nvPr/>
        </p:nvPicPr>
        <p:blipFill rotWithShape="1">
          <a:blip r:embed="rId2">
            <a:alphaModFix/>
          </a:blip>
          <a:srcRect b="0" l="0" r="0" t="0"/>
          <a:stretch/>
        </p:blipFill>
        <p:spPr>
          <a:xfrm>
            <a:off x="7531219" y="46181"/>
            <a:ext cx="1612783" cy="676656"/>
          </a:xfrm>
          <a:prstGeom prst="rect">
            <a:avLst/>
          </a:prstGeom>
          <a:noFill/>
          <a:ln>
            <a:noFill/>
          </a:ln>
        </p:spPr>
      </p:pic>
      <p:sp>
        <p:nvSpPr>
          <p:cNvPr id="47" name="Google Shape;47;p14"/>
          <p:cNvSpPr txBox="1"/>
          <p:nvPr/>
        </p:nvSpPr>
        <p:spPr>
          <a:xfrm>
            <a:off x="8416636" y="6492875"/>
            <a:ext cx="574964"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chemeClr val="dk1"/>
                </a:solidFill>
                <a:latin typeface="Arial"/>
                <a:ea typeface="Arial"/>
                <a:cs typeface="Arial"/>
                <a:sym typeface="Arial"/>
              </a:rPr>
              <a:t>‹#›</a:t>
            </a:fld>
            <a:endParaRPr b="0" i="0" sz="1800" u="none" cap="none" strike="noStrike">
              <a:solidFill>
                <a:srgbClr val="013D2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9"/>
          <p:cNvSpPr txBox="1"/>
          <p:nvPr>
            <p:ph type="title"/>
          </p:nvPr>
        </p:nvSpPr>
        <p:spPr>
          <a:xfrm>
            <a:off x="381000" y="0"/>
            <a:ext cx="5257800" cy="731838"/>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36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36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36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3600" u="none" cap="none" strike="noStrike">
                <a:solidFill>
                  <a:schemeClr val="dk2"/>
                </a:solidFill>
                <a:latin typeface="Arial"/>
                <a:ea typeface="Arial"/>
                <a:cs typeface="Arial"/>
                <a:sym typeface="Arial"/>
              </a:defRPr>
            </a:lvl9pPr>
          </a:lstStyle>
          <a:p/>
        </p:txBody>
      </p:sp>
      <p:sp>
        <p:nvSpPr>
          <p:cNvPr id="11" name="Google Shape;11;p9"/>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rgbClr val="33CC33"/>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rgbClr val="66FF33"/>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clean-coalition.org/news/the-importance-of-robust-daytime-ev-charging/"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clean-coalition.org/news/flattening-californias-duck-curve-with-local-solar-and-battery-storage/" TargetMode="External"/><Relationship Id="rId4" Type="http://schemas.openxmlformats.org/officeDocument/2006/relationships/image" Target="../media/image5.png"/><Relationship Id="rId5" Type="http://schemas.openxmlformats.org/officeDocument/2006/relationships/hyperlink" Target="https://clean-coalition.org/news/the-importance-of-robust-daytime-ev-charging/" TargetMode="External"/><Relationship Id="rId6" Type="http://schemas.openxmlformats.org/officeDocument/2006/relationships/hyperlink" Target="https://clean-coalition.org/news/flattening-californias-duck-curve-with-local-solar-and-battery-storag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hyperlink" Target="https://clean-coalition.org/news/the-importance-of-robust-daytime-ev-charging/" TargetMode="External"/><Relationship Id="rId5" Type="http://schemas.openxmlformats.org/officeDocument/2006/relationships/hyperlink" Target="https://clean-coalition.org/news/flattening-californias-duck-curve-with-local-solar-and-battery-storag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pic>
        <p:nvPicPr>
          <p:cNvPr descr="Clean Coalition Logo_no tagline_updated yellow.eps" id="53" name="Google Shape;53;p1"/>
          <p:cNvPicPr preferRelativeResize="0"/>
          <p:nvPr/>
        </p:nvPicPr>
        <p:blipFill rotWithShape="1">
          <a:blip r:embed="rId3">
            <a:alphaModFix/>
          </a:blip>
          <a:srcRect b="0" l="0" r="0" t="0"/>
          <a:stretch/>
        </p:blipFill>
        <p:spPr>
          <a:xfrm>
            <a:off x="1717680" y="120304"/>
            <a:ext cx="5708650" cy="850900"/>
          </a:xfrm>
          <a:prstGeom prst="rect">
            <a:avLst/>
          </a:prstGeom>
          <a:noFill/>
          <a:ln>
            <a:noFill/>
          </a:ln>
        </p:spPr>
      </p:pic>
      <p:sp>
        <p:nvSpPr>
          <p:cNvPr id="54" name="Google Shape;54;p1"/>
          <p:cNvSpPr/>
          <p:nvPr/>
        </p:nvSpPr>
        <p:spPr>
          <a:xfrm>
            <a:off x="-12" y="5472200"/>
            <a:ext cx="4097100" cy="904500"/>
          </a:xfrm>
          <a:prstGeom prst="rect">
            <a:avLst/>
          </a:prstGeom>
          <a:noFill/>
          <a:ln>
            <a:noFill/>
          </a:ln>
        </p:spPr>
        <p:txBody>
          <a:bodyPr anchorCtr="0" anchor="t" bIns="38100" lIns="38100" spcFirstLastPara="1" rIns="38100" wrap="square" tIns="38100">
            <a:no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rgbClr val="FFFFFF"/>
                </a:solidFill>
              </a:rPr>
              <a:t>Brandon Oldham</a:t>
            </a:r>
            <a:endParaRPr/>
          </a:p>
          <a:p>
            <a:pPr indent="0" lvl="0" marL="0" marR="0" rtl="0" algn="ctr">
              <a:lnSpc>
                <a:spcPct val="100000"/>
              </a:lnSpc>
              <a:spcBef>
                <a:spcPts val="0"/>
              </a:spcBef>
              <a:spcAft>
                <a:spcPts val="0"/>
              </a:spcAft>
              <a:buClr>
                <a:srgbClr val="000000"/>
              </a:buClr>
              <a:buSzPts val="1800"/>
              <a:buFont typeface="Arial"/>
              <a:buNone/>
            </a:pPr>
            <a:r>
              <a:rPr lang="en-US">
                <a:solidFill>
                  <a:schemeClr val="lt1"/>
                </a:solidFill>
              </a:rPr>
              <a:t>Senior Project Manager</a:t>
            </a:r>
            <a:endParaRPr>
              <a:solidFill>
                <a:schemeClr val="lt1"/>
              </a:solidFill>
            </a:endParaRPr>
          </a:p>
          <a:p>
            <a:pPr indent="0" lvl="0" marL="0" marR="0" rtl="0" algn="ctr">
              <a:lnSpc>
                <a:spcPct val="100000"/>
              </a:lnSpc>
              <a:spcBef>
                <a:spcPts val="0"/>
              </a:spcBef>
              <a:spcAft>
                <a:spcPts val="0"/>
              </a:spcAft>
              <a:buClr>
                <a:srgbClr val="000000"/>
              </a:buClr>
              <a:buSzPts val="1800"/>
              <a:buFont typeface="Arial"/>
              <a:buNone/>
            </a:pPr>
            <a:r>
              <a:rPr lang="en-US">
                <a:solidFill>
                  <a:srgbClr val="FFFFFF"/>
                </a:solidFill>
              </a:rPr>
              <a:t>CALSTART</a:t>
            </a:r>
            <a:endParaRPr b="0" i="0" sz="1400" u="none" cap="none" strike="noStrike">
              <a:solidFill>
                <a:srgbClr val="FFFFFF"/>
              </a:solidFill>
              <a:latin typeface="Arial"/>
              <a:ea typeface="Arial"/>
              <a:cs typeface="Arial"/>
              <a:sym typeface="Arial"/>
            </a:endParaRPr>
          </a:p>
        </p:txBody>
      </p:sp>
      <p:sp>
        <p:nvSpPr>
          <p:cNvPr id="55" name="Google Shape;55;p1"/>
          <p:cNvSpPr txBox="1"/>
          <p:nvPr/>
        </p:nvSpPr>
        <p:spPr>
          <a:xfrm>
            <a:off x="7573125" y="6480725"/>
            <a:ext cx="1358400" cy="554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26</a:t>
            </a:r>
            <a:r>
              <a:rPr b="0" i="0" lang="en-US" sz="1400" u="none" cap="none" strike="noStrike">
                <a:solidFill>
                  <a:srgbClr val="000000"/>
                </a:solidFill>
                <a:latin typeface="Arial"/>
                <a:ea typeface="Arial"/>
                <a:cs typeface="Arial"/>
                <a:sym typeface="Arial"/>
              </a:rPr>
              <a:t> </a:t>
            </a:r>
            <a:r>
              <a:rPr lang="en-US"/>
              <a:t>June</a:t>
            </a:r>
            <a:r>
              <a:rPr b="0" i="0" lang="en-US" sz="1400" u="none" cap="none" strike="noStrike">
                <a:solidFill>
                  <a:srgbClr val="000000"/>
                </a:solidFill>
                <a:latin typeface="Arial"/>
                <a:ea typeface="Arial"/>
                <a:cs typeface="Arial"/>
                <a:sym typeface="Arial"/>
              </a:rPr>
              <a:t> 2025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56" name="Google Shape;56;p1"/>
          <p:cNvSpPr txBox="1"/>
          <p:nvPr/>
        </p:nvSpPr>
        <p:spPr>
          <a:xfrm>
            <a:off x="0" y="1102498"/>
            <a:ext cx="9144000" cy="991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lang="en-US" sz="2800"/>
              <a:t>Powering Workplace EV Adoption: Charge@Work in Review &amp; What’s Ahead</a:t>
            </a:r>
            <a:endParaRPr b="0" i="0" sz="2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pic>
        <p:nvPicPr>
          <p:cNvPr id="57" name="Google Shape;57;p1" title="Webinar Graphic 2.png"/>
          <p:cNvPicPr preferRelativeResize="0"/>
          <p:nvPr/>
        </p:nvPicPr>
        <p:blipFill rotWithShape="1">
          <a:blip r:embed="rId4">
            <a:alphaModFix/>
          </a:blip>
          <a:srcRect b="11722" l="0" r="0" t="34603"/>
          <a:stretch/>
        </p:blipFill>
        <p:spPr>
          <a:xfrm>
            <a:off x="-17375" y="2083738"/>
            <a:ext cx="9178725" cy="3284449"/>
          </a:xfrm>
          <a:prstGeom prst="rect">
            <a:avLst/>
          </a:prstGeom>
          <a:noFill/>
          <a:ln>
            <a:noFill/>
          </a:ln>
        </p:spPr>
      </p:pic>
      <p:sp>
        <p:nvSpPr>
          <p:cNvPr id="58" name="Google Shape;58;p1"/>
          <p:cNvSpPr/>
          <p:nvPr/>
        </p:nvSpPr>
        <p:spPr>
          <a:xfrm>
            <a:off x="4964563" y="5472200"/>
            <a:ext cx="4097100" cy="904500"/>
          </a:xfrm>
          <a:prstGeom prst="rect">
            <a:avLst/>
          </a:prstGeom>
          <a:noFill/>
          <a:ln>
            <a:noFill/>
          </a:ln>
        </p:spPr>
        <p:txBody>
          <a:bodyPr anchorCtr="0" anchor="t" bIns="38100" lIns="38100" spcFirstLastPara="1" rIns="38100" wrap="square" tIns="38100">
            <a:no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rgbClr val="FFFFFF"/>
                </a:solidFill>
              </a:rPr>
              <a:t>Haley Weinstein</a:t>
            </a:r>
            <a:endParaRPr/>
          </a:p>
          <a:p>
            <a:pPr indent="0" lvl="0" marL="0" marR="0" rtl="0" algn="ctr">
              <a:lnSpc>
                <a:spcPct val="100000"/>
              </a:lnSpc>
              <a:spcBef>
                <a:spcPts val="0"/>
              </a:spcBef>
              <a:spcAft>
                <a:spcPts val="0"/>
              </a:spcAft>
              <a:buClr>
                <a:srgbClr val="000000"/>
              </a:buClr>
              <a:buSzPts val="1800"/>
              <a:buFont typeface="Arial"/>
              <a:buNone/>
            </a:pPr>
            <a:r>
              <a:rPr lang="en-US">
                <a:solidFill>
                  <a:schemeClr val="lt1"/>
                </a:solidFill>
              </a:rPr>
              <a:t>Communications Lead</a:t>
            </a:r>
            <a:endParaRPr>
              <a:solidFill>
                <a:schemeClr val="lt1"/>
              </a:solidFill>
            </a:endParaRPr>
          </a:p>
          <a:p>
            <a:pPr indent="0" lvl="0" marL="0" marR="0" rtl="0" algn="ctr">
              <a:lnSpc>
                <a:spcPct val="100000"/>
              </a:lnSpc>
              <a:spcBef>
                <a:spcPts val="0"/>
              </a:spcBef>
              <a:spcAft>
                <a:spcPts val="0"/>
              </a:spcAft>
              <a:buClr>
                <a:srgbClr val="000000"/>
              </a:buClr>
              <a:buSzPts val="1400"/>
              <a:buFont typeface="Arial"/>
              <a:buNone/>
            </a:pPr>
            <a:r>
              <a:rPr lang="en-US">
                <a:solidFill>
                  <a:srgbClr val="FFFFFF"/>
                </a:solidFill>
              </a:rPr>
              <a:t>Clean Coalition</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2"/>
          <p:cNvSpPr txBox="1"/>
          <p:nvPr/>
        </p:nvSpPr>
        <p:spPr>
          <a:xfrm>
            <a:off x="0" y="0"/>
            <a:ext cx="7315200" cy="762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FFFFFF"/>
                </a:solidFill>
                <a:latin typeface="Arial"/>
                <a:ea typeface="Arial"/>
                <a:cs typeface="Arial"/>
                <a:sym typeface="Arial"/>
              </a:rPr>
              <a:t>GoToWebinar FAQ</a:t>
            </a:r>
            <a:endParaRPr b="1" i="0" sz="2400" u="none" cap="none" strike="noStrike">
              <a:solidFill>
                <a:srgbClr val="FFFFFF"/>
              </a:solidFill>
              <a:latin typeface="Arial"/>
              <a:ea typeface="Arial"/>
              <a:cs typeface="Arial"/>
              <a:sym typeface="Arial"/>
            </a:endParaRPr>
          </a:p>
        </p:txBody>
      </p:sp>
      <p:pic>
        <p:nvPicPr>
          <p:cNvPr id="65" name="Google Shape;65;p2"/>
          <p:cNvPicPr preferRelativeResize="0"/>
          <p:nvPr/>
        </p:nvPicPr>
        <p:blipFill rotWithShape="1">
          <a:blip r:embed="rId3">
            <a:alphaModFix/>
          </a:blip>
          <a:srcRect b="1342" l="11166" r="4100" t="1314"/>
          <a:stretch/>
        </p:blipFill>
        <p:spPr>
          <a:xfrm>
            <a:off x="5422605" y="846175"/>
            <a:ext cx="3327992" cy="5495260"/>
          </a:xfrm>
          <a:prstGeom prst="rect">
            <a:avLst/>
          </a:prstGeom>
          <a:noFill/>
          <a:ln>
            <a:noFill/>
          </a:ln>
        </p:spPr>
      </p:pic>
      <p:cxnSp>
        <p:nvCxnSpPr>
          <p:cNvPr id="66" name="Google Shape;66;p2"/>
          <p:cNvCxnSpPr/>
          <p:nvPr/>
        </p:nvCxnSpPr>
        <p:spPr>
          <a:xfrm>
            <a:off x="4338084" y="3640105"/>
            <a:ext cx="1158900" cy="0"/>
          </a:xfrm>
          <a:prstGeom prst="straightConnector1">
            <a:avLst/>
          </a:prstGeom>
          <a:noFill/>
          <a:ln cap="flat" cmpd="sng" w="76200">
            <a:solidFill>
              <a:srgbClr val="FF0000"/>
            </a:solidFill>
            <a:prstDash val="solid"/>
            <a:round/>
            <a:headEnd len="sm" w="sm" type="none"/>
            <a:tailEnd len="med" w="med" type="triangle"/>
          </a:ln>
        </p:spPr>
      </p:cxnSp>
      <p:sp>
        <p:nvSpPr>
          <p:cNvPr id="67" name="Google Shape;67;p2"/>
          <p:cNvSpPr txBox="1"/>
          <p:nvPr/>
        </p:nvSpPr>
        <p:spPr>
          <a:xfrm>
            <a:off x="425301" y="1753486"/>
            <a:ext cx="4167900" cy="36807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Webinar recording and slides will be sent to registered attendees within two business days.</a:t>
            </a:r>
            <a:endParaRPr b="0" i="0" sz="1575" u="none" cap="none" strike="noStrike">
              <a:solidFill>
                <a:srgbClr val="000000"/>
              </a:solidFill>
              <a:latin typeface="Arial"/>
              <a:ea typeface="Arial"/>
              <a:cs typeface="Arial"/>
              <a:sym typeface="Arial"/>
            </a:endParaRPr>
          </a:p>
          <a:p>
            <a:pPr indent="-342900" lvl="0" marL="342900" marR="0" rtl="0" algn="l">
              <a:lnSpc>
                <a:spcPct val="100000"/>
              </a:lnSpc>
              <a:spcBef>
                <a:spcPts val="74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All webinars are archived on clean-coalition.org, under Events.</a:t>
            </a:r>
            <a:endParaRPr b="0" i="0" sz="1575" u="none" cap="none" strike="noStrike">
              <a:solidFill>
                <a:srgbClr val="000000"/>
              </a:solidFill>
              <a:latin typeface="Arial"/>
              <a:ea typeface="Arial"/>
              <a:cs typeface="Arial"/>
              <a:sym typeface="Arial"/>
            </a:endParaRPr>
          </a:p>
          <a:p>
            <a:pPr indent="-342900" lvl="0" marL="342900" marR="0" rtl="0" algn="l">
              <a:lnSpc>
                <a:spcPct val="100000"/>
              </a:lnSpc>
              <a:spcBef>
                <a:spcPts val="74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Submit questions in the Questions pane at any time during the webinar. </a:t>
            </a:r>
            <a:endParaRPr b="0" i="0" sz="1575" u="none" cap="none" strike="noStrike">
              <a:solidFill>
                <a:srgbClr val="000000"/>
              </a:solidFill>
              <a:latin typeface="Arial"/>
              <a:ea typeface="Arial"/>
              <a:cs typeface="Arial"/>
              <a:sym typeface="Arial"/>
            </a:endParaRPr>
          </a:p>
          <a:p>
            <a:pPr indent="-182880" lvl="4" marL="640080" marR="0" rtl="0" algn="l">
              <a:lnSpc>
                <a:spcPct val="100000"/>
              </a:lnSpc>
              <a:spcBef>
                <a:spcPts val="740"/>
              </a:spcBef>
              <a:spcAft>
                <a:spcPts val="0"/>
              </a:spcAft>
              <a:buClr>
                <a:srgbClr val="000000"/>
              </a:buClr>
              <a:buSzPts val="1600"/>
              <a:buFont typeface="Arial"/>
              <a:buChar char="•"/>
            </a:pPr>
            <a:r>
              <a:rPr b="0" i="0" lang="en-US" sz="1400" u="none" cap="none" strike="noStrike">
                <a:solidFill>
                  <a:srgbClr val="000000"/>
                </a:solidFill>
                <a:latin typeface="Arial"/>
                <a:ea typeface="Arial"/>
                <a:cs typeface="Arial"/>
                <a:sym typeface="Arial"/>
              </a:rPr>
              <a:t>View varies by operating system and browser.</a:t>
            </a:r>
            <a:endParaRPr b="0" i="0" sz="1013" u="none" cap="none" strike="noStrike">
              <a:solidFill>
                <a:srgbClr val="000000"/>
              </a:solidFill>
              <a:latin typeface="Arial"/>
              <a:ea typeface="Arial"/>
              <a:cs typeface="Arial"/>
              <a:sym typeface="Arial"/>
            </a:endParaRPr>
          </a:p>
          <a:p>
            <a:pPr indent="-342900" lvl="0" marL="342900" marR="0" rtl="0" algn="l">
              <a:lnSpc>
                <a:spcPct val="100000"/>
              </a:lnSpc>
              <a:spcBef>
                <a:spcPts val="74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Questions will be answered during the Q&amp;A portion of the webinar.</a:t>
            </a:r>
            <a:endParaRPr b="0" i="0" sz="1575" u="none" cap="none" strike="noStrike">
              <a:solidFill>
                <a:srgbClr val="000000"/>
              </a:solidFill>
              <a:latin typeface="Arial"/>
              <a:ea typeface="Arial"/>
              <a:cs typeface="Arial"/>
              <a:sym typeface="Arial"/>
            </a:endParaRPr>
          </a:p>
          <a:p>
            <a:pPr indent="-342900" lvl="0" marL="342900" marR="0" rtl="0" algn="l">
              <a:lnSpc>
                <a:spcPct val="100000"/>
              </a:lnSpc>
              <a:spcBef>
                <a:spcPts val="740"/>
              </a:spcBef>
              <a:spcAft>
                <a:spcPts val="42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For other questions, contact Haley: haley@clean-coalition.org</a:t>
            </a:r>
            <a:endParaRPr b="0" i="0" sz="1575"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p3"/>
          <p:cNvPicPr preferRelativeResize="0"/>
          <p:nvPr/>
        </p:nvPicPr>
        <p:blipFill rotWithShape="1">
          <a:blip r:embed="rId3">
            <a:alphaModFix/>
          </a:blip>
          <a:srcRect b="0" l="0" r="0" t="0"/>
          <a:stretch/>
        </p:blipFill>
        <p:spPr>
          <a:xfrm>
            <a:off x="1018025" y="785188"/>
            <a:ext cx="6972101" cy="5592424"/>
          </a:xfrm>
          <a:prstGeom prst="rect">
            <a:avLst/>
          </a:prstGeom>
          <a:noFill/>
          <a:ln>
            <a:noFill/>
          </a:ln>
        </p:spPr>
      </p:pic>
      <p:sp>
        <p:nvSpPr>
          <p:cNvPr id="74" name="Google Shape;74;p3"/>
          <p:cNvSpPr txBox="1"/>
          <p:nvPr/>
        </p:nvSpPr>
        <p:spPr>
          <a:xfrm>
            <a:off x="0" y="0"/>
            <a:ext cx="7315200" cy="762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FFFFFF"/>
                </a:solidFill>
                <a:latin typeface="Arial"/>
                <a:ea typeface="Arial"/>
                <a:cs typeface="Arial"/>
                <a:sym typeface="Arial"/>
              </a:rPr>
              <a:t>Clean Coalition (nonprofit)</a:t>
            </a:r>
            <a:endParaRPr b="1" i="0" sz="2400" u="none" cap="none" strike="noStrike">
              <a:solidFill>
                <a:srgbClr val="FFFFFF"/>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g36b1a1bbe1e_0_1"/>
          <p:cNvSpPr txBox="1"/>
          <p:nvPr>
            <p:ph type="title"/>
          </p:nvPr>
        </p:nvSpPr>
        <p:spPr>
          <a:xfrm>
            <a:off x="0" y="0"/>
            <a:ext cx="7315200" cy="7620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Electric Vehicles (EVs) - </a:t>
            </a:r>
            <a:endParaRPr/>
          </a:p>
        </p:txBody>
      </p:sp>
      <p:sp>
        <p:nvSpPr>
          <p:cNvPr id="81" name="Google Shape;81;g36b1a1bbe1e_0_1"/>
          <p:cNvSpPr txBox="1"/>
          <p:nvPr>
            <p:ph idx="1" type="body"/>
          </p:nvPr>
        </p:nvSpPr>
        <p:spPr>
          <a:xfrm>
            <a:off x="202775" y="918675"/>
            <a:ext cx="3796800" cy="5403900"/>
          </a:xfrm>
          <a:prstGeom prst="rect">
            <a:avLst/>
          </a:prstGeom>
        </p:spPr>
        <p:txBody>
          <a:bodyPr anchorCtr="0" anchor="t" bIns="45700" lIns="91425" spcFirstLastPara="1" rIns="91425" wrap="square" tIns="45700">
            <a:normAutofit/>
          </a:bodyPr>
          <a:lstStyle/>
          <a:p>
            <a:pPr indent="-339090" lvl="0" marL="457200" rtl="0" algn="l">
              <a:lnSpc>
                <a:spcPct val="115000"/>
              </a:lnSpc>
              <a:spcBef>
                <a:spcPts val="640"/>
              </a:spcBef>
              <a:spcAft>
                <a:spcPts val="0"/>
              </a:spcAft>
              <a:buClr>
                <a:schemeClr val="dk2"/>
              </a:buClr>
              <a:buSzPts val="1740"/>
              <a:buChar char="•"/>
            </a:pPr>
            <a:r>
              <a:rPr lang="en-US" sz="1740">
                <a:solidFill>
                  <a:schemeClr val="dk2"/>
                </a:solidFill>
              </a:rPr>
              <a:t>On average, EVs emit as little as a 93 MPG gasoline car.</a:t>
            </a:r>
            <a:endParaRPr sz="1740">
              <a:solidFill>
                <a:schemeClr val="dk2"/>
              </a:solidFill>
            </a:endParaRPr>
          </a:p>
          <a:p>
            <a:pPr indent="0" lvl="0" marL="0" rtl="0" algn="l">
              <a:lnSpc>
                <a:spcPct val="115000"/>
              </a:lnSpc>
              <a:spcBef>
                <a:spcPts val="640"/>
              </a:spcBef>
              <a:spcAft>
                <a:spcPts val="0"/>
              </a:spcAft>
              <a:buNone/>
            </a:pPr>
            <a:r>
              <a:t/>
            </a:r>
            <a:endParaRPr sz="1740">
              <a:solidFill>
                <a:schemeClr val="dk2"/>
              </a:solidFill>
            </a:endParaRPr>
          </a:p>
          <a:p>
            <a:pPr indent="-339090" lvl="0" marL="457200" rtl="0" algn="l">
              <a:lnSpc>
                <a:spcPct val="115000"/>
              </a:lnSpc>
              <a:spcBef>
                <a:spcPts val="640"/>
              </a:spcBef>
              <a:spcAft>
                <a:spcPts val="0"/>
              </a:spcAft>
              <a:buClr>
                <a:schemeClr val="dk2"/>
              </a:buClr>
              <a:buSzPts val="1740"/>
              <a:buChar char="•"/>
            </a:pPr>
            <a:r>
              <a:rPr lang="en-US" sz="1740">
                <a:solidFill>
                  <a:schemeClr val="dk2"/>
                </a:solidFill>
              </a:rPr>
              <a:t>T</a:t>
            </a:r>
            <a:r>
              <a:rPr lang="en-US" sz="1740">
                <a:solidFill>
                  <a:schemeClr val="dk2"/>
                </a:solidFill>
              </a:rPr>
              <a:t>he time of day people charge is </a:t>
            </a:r>
            <a:r>
              <a:rPr lang="en-US" sz="1740">
                <a:solidFill>
                  <a:schemeClr val="dk2"/>
                </a:solidFill>
              </a:rPr>
              <a:t>extremely</a:t>
            </a:r>
            <a:r>
              <a:rPr lang="en-US" sz="1740">
                <a:solidFill>
                  <a:schemeClr val="dk2"/>
                </a:solidFill>
              </a:rPr>
              <a:t> important.</a:t>
            </a:r>
            <a:endParaRPr sz="1740">
              <a:solidFill>
                <a:schemeClr val="dk2"/>
              </a:solidFill>
            </a:endParaRPr>
          </a:p>
          <a:p>
            <a:pPr indent="0" lvl="0" marL="457200" rtl="0" algn="l">
              <a:lnSpc>
                <a:spcPct val="115000"/>
              </a:lnSpc>
              <a:spcBef>
                <a:spcPts val="640"/>
              </a:spcBef>
              <a:spcAft>
                <a:spcPts val="0"/>
              </a:spcAft>
              <a:buNone/>
            </a:pPr>
            <a:r>
              <a:t/>
            </a:r>
            <a:endParaRPr sz="1740">
              <a:solidFill>
                <a:schemeClr val="dk2"/>
              </a:solidFill>
            </a:endParaRPr>
          </a:p>
          <a:p>
            <a:pPr indent="-339090" lvl="0" marL="457200" rtl="0" algn="l">
              <a:lnSpc>
                <a:spcPct val="115000"/>
              </a:lnSpc>
              <a:spcBef>
                <a:spcPts val="640"/>
              </a:spcBef>
              <a:spcAft>
                <a:spcPts val="0"/>
              </a:spcAft>
              <a:buClr>
                <a:schemeClr val="dk2"/>
              </a:buClr>
              <a:buSzPts val="1740"/>
              <a:buChar char="•"/>
            </a:pPr>
            <a:r>
              <a:rPr lang="en-US" sz="1740">
                <a:solidFill>
                  <a:schemeClr val="dk2"/>
                </a:solidFill>
              </a:rPr>
              <a:t>Being thoughtful about when we charge helps maximize the climate benefits of EVs by utilizing clean energy and reduces ratepayer costs. </a:t>
            </a:r>
            <a:endParaRPr sz="1740">
              <a:solidFill>
                <a:schemeClr val="dk2"/>
              </a:solidFill>
            </a:endParaRPr>
          </a:p>
          <a:p>
            <a:pPr indent="0" lvl="0" marL="0" rtl="0" algn="l">
              <a:lnSpc>
                <a:spcPct val="80000"/>
              </a:lnSpc>
              <a:spcBef>
                <a:spcPts val="640"/>
              </a:spcBef>
              <a:spcAft>
                <a:spcPts val="0"/>
              </a:spcAft>
              <a:buNone/>
            </a:pPr>
            <a:r>
              <a:t/>
            </a:r>
            <a:endParaRPr sz="1740">
              <a:solidFill>
                <a:schemeClr val="dk2"/>
              </a:solidFill>
            </a:endParaRPr>
          </a:p>
          <a:p>
            <a:pPr indent="0" lvl="0" marL="0" rtl="0" algn="l">
              <a:lnSpc>
                <a:spcPct val="80000"/>
              </a:lnSpc>
              <a:spcBef>
                <a:spcPts val="640"/>
              </a:spcBef>
              <a:spcAft>
                <a:spcPts val="0"/>
              </a:spcAft>
              <a:buNone/>
            </a:pPr>
            <a:r>
              <a:rPr lang="en-US" sz="1740" u="sng">
                <a:solidFill>
                  <a:srgbClr val="249CFF"/>
                </a:solidFill>
                <a:hlinkClick r:id="rId3">
                  <a:extLst>
                    <a:ext uri="{A12FA001-AC4F-418D-AE19-62706E023703}">
                      <ahyp:hlinkClr val="tx"/>
                    </a:ext>
                  </a:extLst>
                </a:hlinkClick>
              </a:rPr>
              <a:t>https://clean-coalition.org/news/the-importance-of-robust-daytime-ev-charging/</a:t>
            </a:r>
            <a:endParaRPr sz="1740">
              <a:solidFill>
                <a:srgbClr val="249CFF"/>
              </a:solidFill>
            </a:endParaRPr>
          </a:p>
          <a:p>
            <a:pPr indent="0" lvl="0" marL="0" rtl="0" algn="l">
              <a:lnSpc>
                <a:spcPct val="80000"/>
              </a:lnSpc>
              <a:spcBef>
                <a:spcPts val="640"/>
              </a:spcBef>
              <a:spcAft>
                <a:spcPts val="0"/>
              </a:spcAft>
              <a:buNone/>
            </a:pPr>
            <a:r>
              <a:t/>
            </a:r>
            <a:endParaRPr sz="1740">
              <a:solidFill>
                <a:schemeClr val="dk2"/>
              </a:solidFill>
            </a:endParaRPr>
          </a:p>
        </p:txBody>
      </p:sp>
      <p:pic>
        <p:nvPicPr>
          <p:cNvPr id="82" name="Google Shape;82;g36b1a1bbe1e_0_1" title="EV-emissions.png"/>
          <p:cNvPicPr preferRelativeResize="0"/>
          <p:nvPr/>
        </p:nvPicPr>
        <p:blipFill>
          <a:blip r:embed="rId4">
            <a:alphaModFix/>
          </a:blip>
          <a:stretch>
            <a:fillRect/>
          </a:stretch>
        </p:blipFill>
        <p:spPr>
          <a:xfrm>
            <a:off x="4206050" y="1605825"/>
            <a:ext cx="4876800" cy="3905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g36b1a1bbe1e_0_44"/>
          <p:cNvSpPr txBox="1"/>
          <p:nvPr>
            <p:ph type="title"/>
          </p:nvPr>
        </p:nvSpPr>
        <p:spPr>
          <a:xfrm>
            <a:off x="0" y="0"/>
            <a:ext cx="7315200" cy="7620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SzPts val="990"/>
              <a:buNone/>
            </a:pPr>
            <a:r>
              <a:rPr lang="en-US" sz="1860"/>
              <a:t>Flattening the Duck - The importance of midday EV charging</a:t>
            </a:r>
            <a:endParaRPr sz="1860"/>
          </a:p>
        </p:txBody>
      </p:sp>
      <p:sp>
        <p:nvSpPr>
          <p:cNvPr id="89" name="Google Shape;89;g36b1a1bbe1e_0_44"/>
          <p:cNvSpPr txBox="1"/>
          <p:nvPr>
            <p:ph idx="1" type="body"/>
          </p:nvPr>
        </p:nvSpPr>
        <p:spPr>
          <a:xfrm>
            <a:off x="457200" y="937025"/>
            <a:ext cx="3103500" cy="4820700"/>
          </a:xfrm>
          <a:prstGeom prst="rect">
            <a:avLst/>
          </a:prstGeom>
        </p:spPr>
        <p:txBody>
          <a:bodyPr anchorCtr="0" anchor="t" bIns="45700" lIns="91425" spcFirstLastPara="1" rIns="91425" wrap="square" tIns="45700">
            <a:noAutofit/>
          </a:bodyPr>
          <a:lstStyle/>
          <a:p>
            <a:pPr indent="-313213" lvl="0" marL="457200" rtl="0" algn="l">
              <a:lnSpc>
                <a:spcPct val="105000"/>
              </a:lnSpc>
              <a:spcBef>
                <a:spcPts val="640"/>
              </a:spcBef>
              <a:spcAft>
                <a:spcPts val="0"/>
              </a:spcAft>
              <a:buSzPts val="1333"/>
              <a:buChar char="•"/>
            </a:pPr>
            <a:r>
              <a:rPr lang="en-US" sz="1332">
                <a:solidFill>
                  <a:schemeClr val="dk1"/>
                </a:solidFill>
              </a:rPr>
              <a:t>California’s grid is cleanest from 10am to 2pm, when solar generation peaks and renewables are abundant.</a:t>
            </a:r>
            <a:endParaRPr sz="1332">
              <a:solidFill>
                <a:schemeClr val="dk1"/>
              </a:solidFill>
            </a:endParaRPr>
          </a:p>
          <a:p>
            <a:pPr indent="0" lvl="0" marL="0" rtl="0" algn="l">
              <a:lnSpc>
                <a:spcPct val="105000"/>
              </a:lnSpc>
              <a:spcBef>
                <a:spcPts val="640"/>
              </a:spcBef>
              <a:spcAft>
                <a:spcPts val="0"/>
              </a:spcAft>
              <a:buSzPts val="935"/>
              <a:buNone/>
            </a:pPr>
            <a:r>
              <a:t/>
            </a:r>
            <a:endParaRPr sz="1332">
              <a:solidFill>
                <a:schemeClr val="dk1"/>
              </a:solidFill>
            </a:endParaRPr>
          </a:p>
          <a:p>
            <a:pPr indent="-313213" lvl="0" marL="457200" rtl="0" algn="l">
              <a:lnSpc>
                <a:spcPct val="105000"/>
              </a:lnSpc>
              <a:spcBef>
                <a:spcPts val="640"/>
              </a:spcBef>
              <a:spcAft>
                <a:spcPts val="0"/>
              </a:spcAft>
              <a:buSzPts val="1333"/>
              <a:buChar char="•"/>
            </a:pPr>
            <a:r>
              <a:rPr lang="en-US" sz="1332">
                <a:solidFill>
                  <a:schemeClr val="dk1"/>
                </a:solidFill>
              </a:rPr>
              <a:t>As solar generation drops in the late afternoon, natural gas plants ramp up to meet rising demand. These plants emit greenhouse gases that drive climate change and release air pollutants that harm human health — especially in disadvantaged communities where many of these plants are located.</a:t>
            </a:r>
            <a:endParaRPr sz="1332">
              <a:solidFill>
                <a:schemeClr val="dk1"/>
              </a:solidFill>
            </a:endParaRPr>
          </a:p>
          <a:p>
            <a:pPr indent="0" lvl="0" marL="0" rtl="0" algn="l">
              <a:lnSpc>
                <a:spcPct val="105000"/>
              </a:lnSpc>
              <a:spcBef>
                <a:spcPts val="640"/>
              </a:spcBef>
              <a:spcAft>
                <a:spcPts val="0"/>
              </a:spcAft>
              <a:buSzPts val="935"/>
              <a:buNone/>
            </a:pPr>
            <a:r>
              <a:t/>
            </a:r>
            <a:endParaRPr sz="1332">
              <a:solidFill>
                <a:schemeClr val="dk1"/>
              </a:solidFill>
            </a:endParaRPr>
          </a:p>
          <a:p>
            <a:pPr indent="-313213" lvl="0" marL="457200" rtl="0" algn="l">
              <a:lnSpc>
                <a:spcPct val="105000"/>
              </a:lnSpc>
              <a:spcBef>
                <a:spcPts val="640"/>
              </a:spcBef>
              <a:spcAft>
                <a:spcPts val="0"/>
              </a:spcAft>
              <a:buSzPts val="1333"/>
              <a:buChar char="•"/>
            </a:pPr>
            <a:r>
              <a:rPr lang="en-US" sz="1332">
                <a:solidFill>
                  <a:schemeClr val="dk1"/>
                </a:solidFill>
              </a:rPr>
              <a:t>While Local Solar plus storage can flatten the duck curve, the grid still relies heavily on natural gas. (</a:t>
            </a:r>
            <a:r>
              <a:rPr lang="en-US" sz="1332" u="sng">
                <a:solidFill>
                  <a:srgbClr val="249CFF"/>
                </a:solidFill>
                <a:hlinkClick r:id="rId3">
                  <a:extLst>
                    <a:ext uri="{A12FA001-AC4F-418D-AE19-62706E023703}">
                      <ahyp:hlinkClr val="tx"/>
                    </a:ext>
                  </a:extLst>
                </a:hlinkClick>
              </a:rPr>
              <a:t>read the Clean Coalition’s article on Flattening California’s Duck Curve with Local Solar</a:t>
            </a:r>
            <a:r>
              <a:rPr lang="en-US" sz="1332">
                <a:solidFill>
                  <a:schemeClr val="dk1"/>
                </a:solidFill>
              </a:rPr>
              <a:t>). </a:t>
            </a:r>
            <a:endParaRPr sz="1332">
              <a:solidFill>
                <a:schemeClr val="dk1"/>
              </a:solidFill>
            </a:endParaRPr>
          </a:p>
        </p:txBody>
      </p:sp>
      <p:pic>
        <p:nvPicPr>
          <p:cNvPr id="90" name="Google Shape;90;g36b1a1bbe1e_0_44" title="image (1).png"/>
          <p:cNvPicPr preferRelativeResize="0"/>
          <p:nvPr/>
        </p:nvPicPr>
        <p:blipFill rotWithShape="1">
          <a:blip r:embed="rId4">
            <a:alphaModFix/>
          </a:blip>
          <a:srcRect b="6170" l="5294" r="0" t="17557"/>
          <a:stretch/>
        </p:blipFill>
        <p:spPr>
          <a:xfrm>
            <a:off x="3656200" y="1625212"/>
            <a:ext cx="5201325" cy="3141425"/>
          </a:xfrm>
          <a:prstGeom prst="rect">
            <a:avLst/>
          </a:prstGeom>
          <a:noFill/>
          <a:ln>
            <a:noFill/>
          </a:ln>
        </p:spPr>
      </p:pic>
      <p:sp>
        <p:nvSpPr>
          <p:cNvPr id="91" name="Google Shape;91;g36b1a1bbe1e_0_44"/>
          <p:cNvSpPr txBox="1"/>
          <p:nvPr/>
        </p:nvSpPr>
        <p:spPr>
          <a:xfrm>
            <a:off x="4734500" y="5513025"/>
            <a:ext cx="4490700" cy="139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640"/>
              </a:spcBef>
              <a:spcAft>
                <a:spcPts val="0"/>
              </a:spcAft>
              <a:buNone/>
            </a:pPr>
            <a:r>
              <a:rPr lang="en-US">
                <a:solidFill>
                  <a:schemeClr val="dk1"/>
                </a:solidFill>
              </a:rPr>
              <a:t>Learn more:</a:t>
            </a:r>
            <a:endParaRPr>
              <a:solidFill>
                <a:schemeClr val="dk1"/>
              </a:solidFill>
            </a:endParaRPr>
          </a:p>
          <a:p>
            <a:pPr indent="0" lvl="0" marL="0" rtl="0" algn="l">
              <a:lnSpc>
                <a:spcPct val="115000"/>
              </a:lnSpc>
              <a:spcBef>
                <a:spcPts val="640"/>
              </a:spcBef>
              <a:spcAft>
                <a:spcPts val="0"/>
              </a:spcAft>
              <a:buNone/>
            </a:pPr>
            <a:r>
              <a:rPr lang="en-US">
                <a:solidFill>
                  <a:srgbClr val="249CFF"/>
                </a:solidFill>
              </a:rPr>
              <a:t>(</a:t>
            </a:r>
            <a:r>
              <a:rPr lang="en-US" u="sng">
                <a:solidFill>
                  <a:srgbClr val="249CFF"/>
                </a:solidFill>
                <a:hlinkClick r:id="rId5">
                  <a:extLst>
                    <a:ext uri="{A12FA001-AC4F-418D-AE19-62706E023703}">
                      <ahyp:hlinkClr val="tx"/>
                    </a:ext>
                  </a:extLst>
                </a:hlinkClick>
              </a:rPr>
              <a:t>The importance of robust daytime EV charging</a:t>
            </a:r>
            <a:r>
              <a:rPr lang="en-US">
                <a:solidFill>
                  <a:srgbClr val="249CFF"/>
                </a:solidFill>
              </a:rPr>
              <a:t>)</a:t>
            </a:r>
            <a:br>
              <a:rPr lang="en-US">
                <a:solidFill>
                  <a:srgbClr val="249CFF"/>
                </a:solidFill>
              </a:rPr>
            </a:br>
            <a:r>
              <a:rPr lang="en-US">
                <a:solidFill>
                  <a:srgbClr val="249CFF"/>
                </a:solidFill>
              </a:rPr>
              <a:t>(</a:t>
            </a:r>
            <a:r>
              <a:rPr lang="en-US" u="sng">
                <a:solidFill>
                  <a:srgbClr val="249CFF"/>
                </a:solidFill>
                <a:hlinkClick r:id="rId6">
                  <a:extLst>
                    <a:ext uri="{A12FA001-AC4F-418D-AE19-62706E023703}">
                      <ahyp:hlinkClr val="tx"/>
                    </a:ext>
                  </a:extLst>
                </a:hlinkClick>
              </a:rPr>
              <a:t>Flattening California’s Duck Curve with Local Solar</a:t>
            </a:r>
            <a:r>
              <a:rPr lang="en-US">
                <a:solidFill>
                  <a:srgbClr val="249CFF"/>
                </a:solidFill>
              </a:rPr>
              <a:t>) </a:t>
            </a: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g36b1a1bbe1e_0_36"/>
          <p:cNvSpPr txBox="1"/>
          <p:nvPr>
            <p:ph type="title"/>
          </p:nvPr>
        </p:nvSpPr>
        <p:spPr>
          <a:xfrm>
            <a:off x="0" y="0"/>
            <a:ext cx="7315200" cy="7620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sz="1860"/>
              <a:t>Flattening the Duck - The importance of midday EV charging</a:t>
            </a:r>
            <a:endParaRPr/>
          </a:p>
        </p:txBody>
      </p:sp>
      <p:sp>
        <p:nvSpPr>
          <p:cNvPr id="98" name="Google Shape;98;g36b1a1bbe1e_0_36"/>
          <p:cNvSpPr txBox="1"/>
          <p:nvPr>
            <p:ph idx="1" type="body"/>
          </p:nvPr>
        </p:nvSpPr>
        <p:spPr>
          <a:xfrm>
            <a:off x="457200" y="1118200"/>
            <a:ext cx="3103500" cy="4526100"/>
          </a:xfrm>
          <a:prstGeom prst="rect">
            <a:avLst/>
          </a:prstGeom>
        </p:spPr>
        <p:txBody>
          <a:bodyPr anchorCtr="0" anchor="t" bIns="45700" lIns="91425" spcFirstLastPara="1" rIns="91425" wrap="square" tIns="45700">
            <a:noAutofit/>
          </a:bodyPr>
          <a:lstStyle/>
          <a:p>
            <a:pPr indent="-311150" lvl="0" marL="457200" rtl="0" algn="l">
              <a:lnSpc>
                <a:spcPct val="105000"/>
              </a:lnSpc>
              <a:spcBef>
                <a:spcPts val="640"/>
              </a:spcBef>
              <a:spcAft>
                <a:spcPts val="0"/>
              </a:spcAft>
              <a:buSzPts val="1300"/>
              <a:buChar char="•"/>
            </a:pPr>
            <a:r>
              <a:rPr lang="en-US" sz="1300">
                <a:solidFill>
                  <a:schemeClr val="dk1"/>
                </a:solidFill>
              </a:rPr>
              <a:t>Charging EVs in the evening adds to peak demand, increasing grid stress and fossil fuel use. This drives up electricity costs and contributes to expensive transmission upgrades — costs ultimately paid by ratepayers.</a:t>
            </a:r>
            <a:endParaRPr sz="1300">
              <a:solidFill>
                <a:schemeClr val="dk1"/>
              </a:solidFill>
            </a:endParaRPr>
          </a:p>
          <a:p>
            <a:pPr indent="0" lvl="0" marL="0" rtl="0" algn="l">
              <a:lnSpc>
                <a:spcPct val="105000"/>
              </a:lnSpc>
              <a:spcBef>
                <a:spcPts val="640"/>
              </a:spcBef>
              <a:spcAft>
                <a:spcPts val="0"/>
              </a:spcAft>
              <a:buSzPts val="1018"/>
              <a:buNone/>
            </a:pPr>
            <a:r>
              <a:t/>
            </a:r>
            <a:endParaRPr sz="1300">
              <a:solidFill>
                <a:schemeClr val="dk1"/>
              </a:solidFill>
            </a:endParaRPr>
          </a:p>
          <a:p>
            <a:pPr indent="-311150" lvl="0" marL="457200" rtl="0" algn="l">
              <a:lnSpc>
                <a:spcPct val="105000"/>
              </a:lnSpc>
              <a:spcBef>
                <a:spcPts val="640"/>
              </a:spcBef>
              <a:spcAft>
                <a:spcPts val="0"/>
              </a:spcAft>
              <a:buSzPts val="1300"/>
              <a:buChar char="•"/>
            </a:pPr>
            <a:r>
              <a:rPr lang="en-US" sz="1300">
                <a:solidFill>
                  <a:schemeClr val="dk1"/>
                </a:solidFill>
              </a:rPr>
              <a:t>Charging EVs midday, when the sun is shining and solar energy is abundant, uses cleaner energy, eases grid stress, and reduces the need for costly transmission upgrades.</a:t>
            </a:r>
            <a:endParaRPr sz="1300">
              <a:solidFill>
                <a:schemeClr val="dk1"/>
              </a:solidFill>
            </a:endParaRPr>
          </a:p>
          <a:p>
            <a:pPr indent="0" lvl="0" marL="0" rtl="0" algn="l">
              <a:lnSpc>
                <a:spcPct val="105000"/>
              </a:lnSpc>
              <a:spcBef>
                <a:spcPts val="640"/>
              </a:spcBef>
              <a:spcAft>
                <a:spcPts val="0"/>
              </a:spcAft>
              <a:buSzPts val="1018"/>
              <a:buNone/>
            </a:pPr>
            <a:r>
              <a:t/>
            </a:r>
            <a:endParaRPr sz="1300">
              <a:solidFill>
                <a:schemeClr val="dk1"/>
              </a:solidFill>
            </a:endParaRPr>
          </a:p>
          <a:p>
            <a:pPr indent="-311150" lvl="0" marL="457200" rtl="0" algn="l">
              <a:lnSpc>
                <a:spcPct val="105000"/>
              </a:lnSpc>
              <a:spcBef>
                <a:spcPts val="640"/>
              </a:spcBef>
              <a:spcAft>
                <a:spcPts val="0"/>
              </a:spcAft>
              <a:buSzPts val="1300"/>
              <a:buChar char="•"/>
            </a:pPr>
            <a:r>
              <a:rPr lang="en-US" sz="1300">
                <a:solidFill>
                  <a:schemeClr val="dk1"/>
                </a:solidFill>
              </a:rPr>
              <a:t>Most drivers aren’t home between 10am and 2pm, when renewable energy is plentiful. Workplace chargers are key to shifting charging behavior toward these cleaner, midday hours.</a:t>
            </a:r>
            <a:endParaRPr sz="1300">
              <a:solidFill>
                <a:schemeClr val="dk1"/>
              </a:solidFill>
            </a:endParaRPr>
          </a:p>
        </p:txBody>
      </p:sp>
      <p:pic>
        <p:nvPicPr>
          <p:cNvPr id="99" name="Google Shape;99;g36b1a1bbe1e_0_36" title="image (1).png"/>
          <p:cNvPicPr preferRelativeResize="0"/>
          <p:nvPr/>
        </p:nvPicPr>
        <p:blipFill rotWithShape="1">
          <a:blip r:embed="rId3">
            <a:alphaModFix/>
          </a:blip>
          <a:srcRect b="6170" l="5294" r="0" t="17557"/>
          <a:stretch/>
        </p:blipFill>
        <p:spPr>
          <a:xfrm>
            <a:off x="3656200" y="1625212"/>
            <a:ext cx="5201325" cy="3141425"/>
          </a:xfrm>
          <a:prstGeom prst="rect">
            <a:avLst/>
          </a:prstGeom>
          <a:noFill/>
          <a:ln>
            <a:noFill/>
          </a:ln>
        </p:spPr>
      </p:pic>
      <p:sp>
        <p:nvSpPr>
          <p:cNvPr id="100" name="Google Shape;100;g36b1a1bbe1e_0_36"/>
          <p:cNvSpPr txBox="1"/>
          <p:nvPr/>
        </p:nvSpPr>
        <p:spPr>
          <a:xfrm>
            <a:off x="4734500" y="5513025"/>
            <a:ext cx="4490700" cy="139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640"/>
              </a:spcBef>
              <a:spcAft>
                <a:spcPts val="0"/>
              </a:spcAft>
              <a:buNone/>
            </a:pPr>
            <a:r>
              <a:rPr lang="en-US">
                <a:solidFill>
                  <a:schemeClr val="dk1"/>
                </a:solidFill>
              </a:rPr>
              <a:t>Learn more:</a:t>
            </a:r>
            <a:endParaRPr>
              <a:solidFill>
                <a:schemeClr val="dk1"/>
              </a:solidFill>
            </a:endParaRPr>
          </a:p>
          <a:p>
            <a:pPr indent="0" lvl="0" marL="0" rtl="0" algn="l">
              <a:lnSpc>
                <a:spcPct val="115000"/>
              </a:lnSpc>
              <a:spcBef>
                <a:spcPts val="640"/>
              </a:spcBef>
              <a:spcAft>
                <a:spcPts val="0"/>
              </a:spcAft>
              <a:buNone/>
            </a:pPr>
            <a:r>
              <a:rPr lang="en-US">
                <a:solidFill>
                  <a:srgbClr val="249CFF"/>
                </a:solidFill>
              </a:rPr>
              <a:t>(</a:t>
            </a:r>
            <a:r>
              <a:rPr lang="en-US" u="sng">
                <a:solidFill>
                  <a:srgbClr val="249CFF"/>
                </a:solidFill>
                <a:hlinkClick r:id="rId4">
                  <a:extLst>
                    <a:ext uri="{A12FA001-AC4F-418D-AE19-62706E023703}">
                      <ahyp:hlinkClr val="tx"/>
                    </a:ext>
                  </a:extLst>
                </a:hlinkClick>
              </a:rPr>
              <a:t>The importance of robust daytime EV charging</a:t>
            </a:r>
            <a:r>
              <a:rPr lang="en-US">
                <a:solidFill>
                  <a:srgbClr val="249CFF"/>
                </a:solidFill>
              </a:rPr>
              <a:t>)</a:t>
            </a:r>
            <a:br>
              <a:rPr lang="en-US">
                <a:solidFill>
                  <a:srgbClr val="249CFF"/>
                </a:solidFill>
              </a:rPr>
            </a:br>
            <a:r>
              <a:rPr lang="en-US">
                <a:solidFill>
                  <a:srgbClr val="249CFF"/>
                </a:solidFill>
              </a:rPr>
              <a:t>(</a:t>
            </a:r>
            <a:r>
              <a:rPr lang="en-US" u="sng">
                <a:solidFill>
                  <a:srgbClr val="249CFF"/>
                </a:solidFill>
                <a:hlinkClick r:id="rId5">
                  <a:extLst>
                    <a:ext uri="{A12FA001-AC4F-418D-AE19-62706E023703}">
                      <ahyp:hlinkClr val="tx"/>
                    </a:ext>
                  </a:extLst>
                </a:hlinkClick>
              </a:rPr>
              <a:t>Flattening California’s Duck Curve with Local Solar</a:t>
            </a:r>
            <a:r>
              <a:rPr lang="en-US">
                <a:solidFill>
                  <a:srgbClr val="249CFF"/>
                </a:solidFill>
              </a:rPr>
              <a:t>) </a:t>
            </a: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4"/>
          <p:cNvSpPr txBox="1"/>
          <p:nvPr>
            <p:ph idx="4294967295" type="title"/>
          </p:nvPr>
        </p:nvSpPr>
        <p:spPr>
          <a:xfrm>
            <a:off x="0" y="0"/>
            <a:ext cx="73152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lang="en-US"/>
              <a:t>Charge@Work</a:t>
            </a:r>
            <a:endParaRPr/>
          </a:p>
        </p:txBody>
      </p:sp>
      <p:sp>
        <p:nvSpPr>
          <p:cNvPr id="107" name="Google Shape;107;p4"/>
          <p:cNvSpPr txBox="1"/>
          <p:nvPr/>
        </p:nvSpPr>
        <p:spPr>
          <a:xfrm>
            <a:off x="1928813" y="2947988"/>
            <a:ext cx="18415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8" name="Google Shape;108;p4"/>
          <p:cNvSpPr txBox="1"/>
          <p:nvPr/>
        </p:nvSpPr>
        <p:spPr>
          <a:xfrm>
            <a:off x="4390275" y="2282600"/>
            <a:ext cx="4187700" cy="378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2"/>
                </a:solidFill>
              </a:rPr>
              <a:t>For the past three years, the Charge@Work program — funded by the U.S. Department of Energy and led by CALSTART — has supported thousands of employers across the country in planning and deploying EV charging infrastructure at their workplaces. From small businesses to major national brands, the program has helped streamline the process, lower costs through incentives, and build momentum for clean transportation in real communities.</a:t>
            </a:r>
            <a:endParaRPr>
              <a:solidFill>
                <a:schemeClr val="dk2"/>
              </a:solidFill>
            </a:endParaRPr>
          </a:p>
          <a:p>
            <a:pPr indent="0" lvl="0" marL="0" rtl="0" algn="l">
              <a:spcBef>
                <a:spcPts val="0"/>
              </a:spcBef>
              <a:spcAft>
                <a:spcPts val="0"/>
              </a:spcAft>
              <a:buClr>
                <a:schemeClr val="dk1"/>
              </a:buClr>
              <a:buSzPts val="1100"/>
              <a:buFont typeface="Arial"/>
              <a:buNone/>
            </a:pPr>
            <a:r>
              <a:t/>
            </a:r>
            <a:endParaRPr>
              <a:solidFill>
                <a:schemeClr val="dk2"/>
              </a:solidFill>
            </a:endParaRPr>
          </a:p>
          <a:p>
            <a:pPr indent="0" lvl="0" marL="0" rtl="0" algn="l">
              <a:spcBef>
                <a:spcPts val="0"/>
              </a:spcBef>
              <a:spcAft>
                <a:spcPts val="0"/>
              </a:spcAft>
              <a:buClr>
                <a:schemeClr val="dk1"/>
              </a:buClr>
              <a:buSzPts val="1100"/>
              <a:buFont typeface="Arial"/>
              <a:buNone/>
            </a:pPr>
            <a:r>
              <a:rPr lang="en-US">
                <a:solidFill>
                  <a:schemeClr val="dk2"/>
                </a:solidFill>
              </a:rPr>
              <a:t>Today’s webinar will explore what we’ve learned through that work, the tools and funding pathways available to support your projects, and what comes next for the growing Charge@Work network.</a:t>
            </a:r>
            <a:endParaRPr>
              <a:solidFill>
                <a:schemeClr val="dk2"/>
              </a:solidFill>
            </a:endParaRPr>
          </a:p>
          <a:p>
            <a:pPr indent="0" lvl="0" marL="0" rtl="0" algn="l">
              <a:spcBef>
                <a:spcPts val="0"/>
              </a:spcBef>
              <a:spcAft>
                <a:spcPts val="0"/>
              </a:spcAft>
              <a:buNone/>
            </a:pPr>
            <a:r>
              <a:t/>
            </a:r>
            <a:endParaRPr>
              <a:solidFill>
                <a:schemeClr val="dk1"/>
              </a:solidFill>
            </a:endParaRPr>
          </a:p>
        </p:txBody>
      </p:sp>
      <p:pic>
        <p:nvPicPr>
          <p:cNvPr id="109" name="Google Shape;109;p4" title="pexels-kindelmedia-9800002.jpg"/>
          <p:cNvPicPr preferRelativeResize="0"/>
          <p:nvPr/>
        </p:nvPicPr>
        <p:blipFill>
          <a:blip r:embed="rId3">
            <a:alphaModFix/>
          </a:blip>
          <a:stretch>
            <a:fillRect/>
          </a:stretch>
        </p:blipFill>
        <p:spPr>
          <a:xfrm>
            <a:off x="136000" y="892150"/>
            <a:ext cx="4076198" cy="5434952"/>
          </a:xfrm>
          <a:prstGeom prst="rect">
            <a:avLst/>
          </a:prstGeom>
          <a:noFill/>
          <a:ln>
            <a:noFill/>
          </a:ln>
        </p:spPr>
      </p:pic>
      <p:pic>
        <p:nvPicPr>
          <p:cNvPr id="110" name="Google Shape;110;p4" title="Screen Shot 2025-06-27 at 9.01.31 AM.png"/>
          <p:cNvPicPr preferRelativeResize="0"/>
          <p:nvPr/>
        </p:nvPicPr>
        <p:blipFill>
          <a:blip r:embed="rId4">
            <a:alphaModFix/>
          </a:blip>
          <a:stretch>
            <a:fillRect/>
          </a:stretch>
        </p:blipFill>
        <p:spPr>
          <a:xfrm>
            <a:off x="4390277" y="963300"/>
            <a:ext cx="4446498" cy="982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36b1a1bbe1e_0_81"/>
          <p:cNvSpPr txBox="1"/>
          <p:nvPr>
            <p:ph idx="4294967295" type="title"/>
          </p:nvPr>
        </p:nvSpPr>
        <p:spPr>
          <a:xfrm>
            <a:off x="0" y="0"/>
            <a:ext cx="73152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lang="en-US"/>
              <a:t>Presenter: Brandon Oldham</a:t>
            </a:r>
            <a:endParaRPr/>
          </a:p>
        </p:txBody>
      </p:sp>
      <p:sp>
        <p:nvSpPr>
          <p:cNvPr id="117" name="Google Shape;117;g36b1a1bbe1e_0_81"/>
          <p:cNvSpPr txBox="1"/>
          <p:nvPr/>
        </p:nvSpPr>
        <p:spPr>
          <a:xfrm>
            <a:off x="1928813" y="2947988"/>
            <a:ext cx="1842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8" name="Google Shape;118;g36b1a1bbe1e_0_81"/>
          <p:cNvSpPr txBox="1"/>
          <p:nvPr/>
        </p:nvSpPr>
        <p:spPr>
          <a:xfrm>
            <a:off x="3270100" y="1978800"/>
            <a:ext cx="5307900" cy="378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600">
                <a:solidFill>
                  <a:schemeClr val="dk1"/>
                </a:solidFill>
              </a:rPr>
              <a:t>Brandon Oldham</a:t>
            </a:r>
            <a:r>
              <a:rPr lang="en-US" sz="1600">
                <a:solidFill>
                  <a:schemeClr val="dk1"/>
                </a:solidFill>
              </a:rPr>
              <a:t> is a Senior Project Manager at CALSTART, leading the Charge@Work initiative to expand workplace EV charging across the U.S. With over seven years in e-mobility, he brings expertise in charging infrastructure, utility planning, and resilient energy solutions. Previously, Brandon supported national deployment projects with Electrify America at Shell Recharge Solutions. He holds a Bachelor’s in Environmental Science from the University of San Francisco and a Master’s in Energy Regulation and Law from Vermont Law School.</a:t>
            </a:r>
            <a:endParaRPr>
              <a:solidFill>
                <a:schemeClr val="dk1"/>
              </a:solidFill>
            </a:endParaRPr>
          </a:p>
        </p:txBody>
      </p:sp>
      <p:pic>
        <p:nvPicPr>
          <p:cNvPr id="119" name="Google Shape;119;g36b1a1bbe1e_0_81" title="Brandon_Oldham_CALSTART_Headshot.jpeg"/>
          <p:cNvPicPr preferRelativeResize="0"/>
          <p:nvPr/>
        </p:nvPicPr>
        <p:blipFill>
          <a:blip r:embed="rId3">
            <a:alphaModFix/>
          </a:blip>
          <a:stretch>
            <a:fillRect/>
          </a:stretch>
        </p:blipFill>
        <p:spPr>
          <a:xfrm>
            <a:off x="484675" y="1811325"/>
            <a:ext cx="2426494" cy="3235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descr="Clean Coalition Logo_no tagline_updated yellow.eps" id="125" name="Google Shape;125;g36b1a1bbe1e_0_71"/>
          <p:cNvPicPr preferRelativeResize="0"/>
          <p:nvPr/>
        </p:nvPicPr>
        <p:blipFill rotWithShape="1">
          <a:blip r:embed="rId3">
            <a:alphaModFix/>
          </a:blip>
          <a:srcRect b="0" l="0" r="0" t="0"/>
          <a:stretch/>
        </p:blipFill>
        <p:spPr>
          <a:xfrm>
            <a:off x="1717680" y="120304"/>
            <a:ext cx="5708650" cy="850900"/>
          </a:xfrm>
          <a:prstGeom prst="rect">
            <a:avLst/>
          </a:prstGeom>
          <a:noFill/>
          <a:ln>
            <a:noFill/>
          </a:ln>
        </p:spPr>
      </p:pic>
      <p:sp>
        <p:nvSpPr>
          <p:cNvPr id="126" name="Google Shape;126;g36b1a1bbe1e_0_71"/>
          <p:cNvSpPr/>
          <p:nvPr/>
        </p:nvSpPr>
        <p:spPr>
          <a:xfrm>
            <a:off x="-12" y="5472200"/>
            <a:ext cx="4097100" cy="904500"/>
          </a:xfrm>
          <a:prstGeom prst="rect">
            <a:avLst/>
          </a:prstGeom>
          <a:noFill/>
          <a:ln>
            <a:noFill/>
          </a:ln>
        </p:spPr>
        <p:txBody>
          <a:bodyPr anchorCtr="0" anchor="t" bIns="38100" lIns="38100" spcFirstLastPara="1" rIns="38100" wrap="square" tIns="38100">
            <a:no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rgbClr val="FFFFFF"/>
                </a:solidFill>
              </a:rPr>
              <a:t>Brandon Oldham</a:t>
            </a:r>
            <a:endParaRPr/>
          </a:p>
          <a:p>
            <a:pPr indent="0" lvl="0" marL="0" marR="0" rtl="0" algn="ctr">
              <a:lnSpc>
                <a:spcPct val="100000"/>
              </a:lnSpc>
              <a:spcBef>
                <a:spcPts val="0"/>
              </a:spcBef>
              <a:spcAft>
                <a:spcPts val="0"/>
              </a:spcAft>
              <a:buClr>
                <a:srgbClr val="000000"/>
              </a:buClr>
              <a:buSzPts val="1800"/>
              <a:buFont typeface="Arial"/>
              <a:buNone/>
            </a:pPr>
            <a:r>
              <a:rPr lang="en-US">
                <a:solidFill>
                  <a:schemeClr val="lt1"/>
                </a:solidFill>
              </a:rPr>
              <a:t>Senior Project Manager</a:t>
            </a:r>
            <a:endParaRPr>
              <a:solidFill>
                <a:schemeClr val="lt1"/>
              </a:solidFill>
            </a:endParaRPr>
          </a:p>
          <a:p>
            <a:pPr indent="0" lvl="0" marL="0" marR="0" rtl="0" algn="ctr">
              <a:lnSpc>
                <a:spcPct val="100000"/>
              </a:lnSpc>
              <a:spcBef>
                <a:spcPts val="0"/>
              </a:spcBef>
              <a:spcAft>
                <a:spcPts val="0"/>
              </a:spcAft>
              <a:buClr>
                <a:srgbClr val="000000"/>
              </a:buClr>
              <a:buSzPts val="1800"/>
              <a:buFont typeface="Arial"/>
              <a:buNone/>
            </a:pPr>
            <a:r>
              <a:rPr lang="en-US">
                <a:solidFill>
                  <a:srgbClr val="FFFFFF"/>
                </a:solidFill>
              </a:rPr>
              <a:t>CALSTART</a:t>
            </a:r>
            <a:endParaRPr b="0" i="0" sz="1400" u="none" cap="none" strike="noStrike">
              <a:solidFill>
                <a:srgbClr val="FFFFFF"/>
              </a:solidFill>
              <a:latin typeface="Arial"/>
              <a:ea typeface="Arial"/>
              <a:cs typeface="Arial"/>
              <a:sym typeface="Arial"/>
            </a:endParaRPr>
          </a:p>
        </p:txBody>
      </p:sp>
      <p:sp>
        <p:nvSpPr>
          <p:cNvPr id="127" name="Google Shape;127;g36b1a1bbe1e_0_71"/>
          <p:cNvSpPr txBox="1"/>
          <p:nvPr/>
        </p:nvSpPr>
        <p:spPr>
          <a:xfrm>
            <a:off x="7573125" y="6480725"/>
            <a:ext cx="1358400" cy="554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26</a:t>
            </a:r>
            <a:r>
              <a:rPr b="0" i="0" lang="en-US" sz="1400" u="none" cap="none" strike="noStrike">
                <a:solidFill>
                  <a:srgbClr val="000000"/>
                </a:solidFill>
                <a:latin typeface="Arial"/>
                <a:ea typeface="Arial"/>
                <a:cs typeface="Arial"/>
                <a:sym typeface="Arial"/>
              </a:rPr>
              <a:t> </a:t>
            </a:r>
            <a:r>
              <a:rPr lang="en-US"/>
              <a:t>June</a:t>
            </a:r>
            <a:r>
              <a:rPr b="0" i="0" lang="en-US" sz="1400" u="none" cap="none" strike="noStrike">
                <a:solidFill>
                  <a:srgbClr val="000000"/>
                </a:solidFill>
                <a:latin typeface="Arial"/>
                <a:ea typeface="Arial"/>
                <a:cs typeface="Arial"/>
                <a:sym typeface="Arial"/>
              </a:rPr>
              <a:t> 2025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128" name="Google Shape;128;g36b1a1bbe1e_0_71"/>
          <p:cNvSpPr txBox="1"/>
          <p:nvPr/>
        </p:nvSpPr>
        <p:spPr>
          <a:xfrm>
            <a:off x="0" y="1102498"/>
            <a:ext cx="9144000" cy="991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lang="en-US" sz="2800"/>
              <a:t>Powering Workplace EV Adoption: Charge@Work in Review &amp; What’s Ahead</a:t>
            </a:r>
            <a:endParaRPr b="0" i="0" sz="2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pic>
        <p:nvPicPr>
          <p:cNvPr id="129" name="Google Shape;129;g36b1a1bbe1e_0_71" title="Webinar Graphic 2.png"/>
          <p:cNvPicPr preferRelativeResize="0"/>
          <p:nvPr/>
        </p:nvPicPr>
        <p:blipFill rotWithShape="1">
          <a:blip r:embed="rId4">
            <a:alphaModFix/>
          </a:blip>
          <a:srcRect b="11722" l="0" r="0" t="34603"/>
          <a:stretch/>
        </p:blipFill>
        <p:spPr>
          <a:xfrm>
            <a:off x="-17375" y="2083738"/>
            <a:ext cx="9178725" cy="3284449"/>
          </a:xfrm>
          <a:prstGeom prst="rect">
            <a:avLst/>
          </a:prstGeom>
          <a:noFill/>
          <a:ln>
            <a:noFill/>
          </a:ln>
        </p:spPr>
      </p:pic>
      <p:sp>
        <p:nvSpPr>
          <p:cNvPr id="130" name="Google Shape;130;g36b1a1bbe1e_0_71"/>
          <p:cNvSpPr/>
          <p:nvPr/>
        </p:nvSpPr>
        <p:spPr>
          <a:xfrm>
            <a:off x="4964563" y="5472200"/>
            <a:ext cx="4097100" cy="904500"/>
          </a:xfrm>
          <a:prstGeom prst="rect">
            <a:avLst/>
          </a:prstGeom>
          <a:noFill/>
          <a:ln>
            <a:noFill/>
          </a:ln>
        </p:spPr>
        <p:txBody>
          <a:bodyPr anchorCtr="0" anchor="t" bIns="38100" lIns="38100" spcFirstLastPara="1" rIns="38100" wrap="square" tIns="38100">
            <a:no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rgbClr val="FFFFFF"/>
                </a:solidFill>
              </a:rPr>
              <a:t>Haley Weinstein</a:t>
            </a:r>
            <a:endParaRPr/>
          </a:p>
          <a:p>
            <a:pPr indent="0" lvl="0" marL="0" marR="0" rtl="0" algn="ctr">
              <a:lnSpc>
                <a:spcPct val="100000"/>
              </a:lnSpc>
              <a:spcBef>
                <a:spcPts val="0"/>
              </a:spcBef>
              <a:spcAft>
                <a:spcPts val="0"/>
              </a:spcAft>
              <a:buClr>
                <a:srgbClr val="000000"/>
              </a:buClr>
              <a:buSzPts val="1800"/>
              <a:buFont typeface="Arial"/>
              <a:buNone/>
            </a:pPr>
            <a:r>
              <a:rPr lang="en-US">
                <a:solidFill>
                  <a:schemeClr val="lt1"/>
                </a:solidFill>
              </a:rPr>
              <a:t>Communications Lead</a:t>
            </a:r>
            <a:endParaRPr>
              <a:solidFill>
                <a:schemeClr val="lt1"/>
              </a:solidFill>
            </a:endParaRPr>
          </a:p>
          <a:p>
            <a:pPr indent="0" lvl="0" marL="0" marR="0" rtl="0" algn="ctr">
              <a:lnSpc>
                <a:spcPct val="100000"/>
              </a:lnSpc>
              <a:spcBef>
                <a:spcPts val="0"/>
              </a:spcBef>
              <a:spcAft>
                <a:spcPts val="0"/>
              </a:spcAft>
              <a:buClr>
                <a:srgbClr val="000000"/>
              </a:buClr>
              <a:buSzPts val="1400"/>
              <a:buFont typeface="Arial"/>
              <a:buNone/>
            </a:pPr>
            <a:r>
              <a:rPr lang="en-US">
                <a:solidFill>
                  <a:srgbClr val="FFFFFF"/>
                </a:solidFill>
              </a:rPr>
              <a:t>Clean Coalition</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LEAN-CA DRA 10 March 2011">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2011-10-27T18:10:48Z</dcterms:created>
  <dc:creator>Andrea Clatterbuck</dc:creator>
</cp:coreProperties>
</file>