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0" r:id="rId6"/>
    <p:sldId id="296" r:id="rId7"/>
    <p:sldId id="281" r:id="rId8"/>
    <p:sldId id="279" r:id="rId9"/>
    <p:sldId id="280" r:id="rId10"/>
    <p:sldId id="283" r:id="rId11"/>
    <p:sldId id="282" r:id="rId12"/>
    <p:sldId id="267" r:id="rId13"/>
    <p:sldId id="273" r:id="rId14"/>
    <p:sldId id="268" r:id="rId15"/>
    <p:sldId id="271" r:id="rId16"/>
    <p:sldId id="270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6BF"/>
    <a:srgbClr val="3EB780"/>
    <a:srgbClr val="E5F2FA"/>
    <a:srgbClr val="237BAF"/>
    <a:srgbClr val="0B4566"/>
    <a:srgbClr val="3A3A3A"/>
    <a:srgbClr val="084464"/>
    <a:srgbClr val="78B9DD"/>
    <a:srgbClr val="0A4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F2789E-25C0-2142-9FBD-3D5CD8DD3536}" v="29" dt="2025-06-27T15:35:35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70337" autoAdjust="0"/>
  </p:normalViewPr>
  <p:slideViewPr>
    <p:cSldViewPr snapToGrid="0">
      <p:cViewPr>
        <p:scale>
          <a:sx n="125" d="100"/>
          <a:sy n="125" d="100"/>
        </p:scale>
        <p:origin x="2144" y="-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4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on Oldham" userId="c45a1a1e-40a9-498a-ad03-335cdcd56a61" providerId="ADAL" clId="{7AF2789E-25C0-2142-9FBD-3D5CD8DD3536}"/>
    <pc:docChg chg="custSel modSld">
      <pc:chgData name="Brandon Oldham" userId="c45a1a1e-40a9-498a-ad03-335cdcd56a61" providerId="ADAL" clId="{7AF2789E-25C0-2142-9FBD-3D5CD8DD3536}" dt="2025-06-27T15:35:35.053" v="131" actId="18331"/>
      <pc:docMkLst>
        <pc:docMk/>
      </pc:docMkLst>
      <pc:sldChg chg="addSp delSp modSp mod">
        <pc:chgData name="Brandon Oldham" userId="c45a1a1e-40a9-498a-ad03-335cdcd56a61" providerId="ADAL" clId="{7AF2789E-25C0-2142-9FBD-3D5CD8DD3536}" dt="2025-06-27T15:16:17.706" v="63" actId="20577"/>
        <pc:sldMkLst>
          <pc:docMk/>
          <pc:sldMk cId="109857222" sldId="256"/>
        </pc:sldMkLst>
        <pc:spChg chg="mod">
          <ac:chgData name="Brandon Oldham" userId="c45a1a1e-40a9-498a-ad03-335cdcd56a61" providerId="ADAL" clId="{7AF2789E-25C0-2142-9FBD-3D5CD8DD3536}" dt="2025-06-27T15:15:59.131" v="47" actId="20577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Brandon Oldham" userId="c45a1a1e-40a9-498a-ad03-335cdcd56a61" providerId="ADAL" clId="{7AF2789E-25C0-2142-9FBD-3D5CD8DD3536}" dt="2025-06-27T15:16:11.692" v="49" actId="478"/>
          <ac:spMkLst>
            <pc:docMk/>
            <pc:sldMk cId="109857222" sldId="256"/>
            <ac:spMk id="23" creationId="{54D5F22D-7F67-EFFE-1FA8-2A9A11976752}"/>
          </ac:spMkLst>
        </pc:spChg>
        <pc:spChg chg="mod">
          <ac:chgData name="Brandon Oldham" userId="c45a1a1e-40a9-498a-ad03-335cdcd56a61" providerId="ADAL" clId="{7AF2789E-25C0-2142-9FBD-3D5CD8DD3536}" dt="2025-06-27T15:16:17.706" v="63" actId="20577"/>
          <ac:spMkLst>
            <pc:docMk/>
            <pc:sldMk cId="109857222" sldId="256"/>
            <ac:spMk id="24" creationId="{E5D54978-0DAC-818A-60B4-1D55CE5131A4}"/>
          </ac:spMkLst>
        </pc:spChg>
        <pc:picChg chg="mod">
          <ac:chgData name="Brandon Oldham" userId="c45a1a1e-40a9-498a-ad03-335cdcd56a61" providerId="ADAL" clId="{7AF2789E-25C0-2142-9FBD-3D5CD8DD3536}" dt="2025-06-27T15:15:40.505" v="12" actId="1076"/>
          <ac:picMkLst>
            <pc:docMk/>
            <pc:sldMk cId="109857222" sldId="256"/>
            <ac:picMk id="3" creationId="{D15893B0-48B2-430B-CC21-7C62CA8478BE}"/>
          </ac:picMkLst>
        </pc:picChg>
        <pc:picChg chg="add mod">
          <ac:chgData name="Brandon Oldham" userId="c45a1a1e-40a9-498a-ad03-335cdcd56a61" providerId="ADAL" clId="{7AF2789E-25C0-2142-9FBD-3D5CD8DD3536}" dt="2025-06-27T15:15:35.406" v="11" actId="1076"/>
          <ac:picMkLst>
            <pc:docMk/>
            <pc:sldMk cId="109857222" sldId="256"/>
            <ac:picMk id="5" creationId="{ED1D870F-8E33-FAE9-CCC0-47F8AEF0EBB8}"/>
          </ac:picMkLst>
        </pc:picChg>
      </pc:sldChg>
      <pc:sldChg chg="modSp mod">
        <pc:chgData name="Brandon Oldham" userId="c45a1a1e-40a9-498a-ad03-335cdcd56a61" providerId="ADAL" clId="{7AF2789E-25C0-2142-9FBD-3D5CD8DD3536}" dt="2025-06-27T15:17:45.273" v="77" actId="20577"/>
        <pc:sldMkLst>
          <pc:docMk/>
          <pc:sldMk cId="829069310" sldId="260"/>
        </pc:sldMkLst>
        <pc:spChg chg="mod">
          <ac:chgData name="Brandon Oldham" userId="c45a1a1e-40a9-498a-ad03-335cdcd56a61" providerId="ADAL" clId="{7AF2789E-25C0-2142-9FBD-3D5CD8DD3536}" dt="2025-06-27T15:17:45.273" v="77" actId="20577"/>
          <ac:spMkLst>
            <pc:docMk/>
            <pc:sldMk cId="829069310" sldId="260"/>
            <ac:spMk id="3" creationId="{CAAC42D1-090B-6BF8-FB84-F79401E090C5}"/>
          </ac:spMkLst>
        </pc:spChg>
      </pc:sldChg>
      <pc:sldChg chg="modSp mod">
        <pc:chgData name="Brandon Oldham" userId="c45a1a1e-40a9-498a-ad03-335cdcd56a61" providerId="ADAL" clId="{7AF2789E-25C0-2142-9FBD-3D5CD8DD3536}" dt="2025-06-27T15:25:57.108" v="130" actId="20577"/>
        <pc:sldMkLst>
          <pc:docMk/>
          <pc:sldMk cId="325546953" sldId="264"/>
        </pc:sldMkLst>
        <pc:spChg chg="mod">
          <ac:chgData name="Brandon Oldham" userId="c45a1a1e-40a9-498a-ad03-335cdcd56a61" providerId="ADAL" clId="{7AF2789E-25C0-2142-9FBD-3D5CD8DD3536}" dt="2025-06-27T15:25:57.108" v="130" actId="20577"/>
          <ac:spMkLst>
            <pc:docMk/>
            <pc:sldMk cId="325546953" sldId="264"/>
            <ac:spMk id="3" creationId="{1E4BEC1F-AAB8-17A0-D1C5-27ABFD5DE752}"/>
          </ac:spMkLst>
        </pc:spChg>
      </pc:sldChg>
      <pc:sldChg chg="addSp modSp mod">
        <pc:chgData name="Brandon Oldham" userId="c45a1a1e-40a9-498a-ad03-335cdcd56a61" providerId="ADAL" clId="{7AF2789E-25C0-2142-9FBD-3D5CD8DD3536}" dt="2025-06-27T15:35:35.053" v="131" actId="18331"/>
        <pc:sldMkLst>
          <pc:docMk/>
          <pc:sldMk cId="2215915416" sldId="273"/>
        </pc:sldMkLst>
        <pc:picChg chg="add mod">
          <ac:chgData name="Brandon Oldham" userId="c45a1a1e-40a9-498a-ad03-335cdcd56a61" providerId="ADAL" clId="{7AF2789E-25C0-2142-9FBD-3D5CD8DD3536}" dt="2025-06-27T15:35:35.053" v="131" actId="18331"/>
          <ac:picMkLst>
            <pc:docMk/>
            <pc:sldMk cId="2215915416" sldId="273"/>
            <ac:picMk id="6" creationId="{A80AE54B-6905-9426-2868-CEE358150E80}"/>
          </ac:picMkLst>
        </pc:picChg>
        <pc:picChg chg="mod">
          <ac:chgData name="Brandon Oldham" userId="c45a1a1e-40a9-498a-ad03-335cdcd56a61" providerId="ADAL" clId="{7AF2789E-25C0-2142-9FBD-3D5CD8DD3536}" dt="2025-06-27T15:20:08.200" v="116" actId="1076"/>
          <ac:picMkLst>
            <pc:docMk/>
            <pc:sldMk cId="2215915416" sldId="273"/>
            <ac:picMk id="9" creationId="{95F20212-85A2-CFB4-F393-8F2BE64FE5C2}"/>
          </ac:picMkLst>
        </pc:picChg>
        <pc:picChg chg="mod">
          <ac:chgData name="Brandon Oldham" userId="c45a1a1e-40a9-498a-ad03-335cdcd56a61" providerId="ADAL" clId="{7AF2789E-25C0-2142-9FBD-3D5CD8DD3536}" dt="2025-06-27T15:20:10.083" v="117" actId="1076"/>
          <ac:picMkLst>
            <pc:docMk/>
            <pc:sldMk cId="2215915416" sldId="273"/>
            <ac:picMk id="10" creationId="{182D115F-06C7-2926-BD2D-18F4F2C84C78}"/>
          </ac:picMkLst>
        </pc:picChg>
        <pc:picChg chg="mod">
          <ac:chgData name="Brandon Oldham" userId="c45a1a1e-40a9-498a-ad03-335cdcd56a61" providerId="ADAL" clId="{7AF2789E-25C0-2142-9FBD-3D5CD8DD3536}" dt="2025-06-27T15:20:11.564" v="118" actId="1076"/>
          <ac:picMkLst>
            <pc:docMk/>
            <pc:sldMk cId="2215915416" sldId="273"/>
            <ac:picMk id="11" creationId="{423ECE21-94D5-198B-60AE-77C7ABB1B84A}"/>
          </ac:picMkLst>
        </pc:picChg>
        <pc:picChg chg="mod">
          <ac:chgData name="Brandon Oldham" userId="c45a1a1e-40a9-498a-ad03-335cdcd56a61" providerId="ADAL" clId="{7AF2789E-25C0-2142-9FBD-3D5CD8DD3536}" dt="2025-06-27T15:19:24.948" v="98" actId="1076"/>
          <ac:picMkLst>
            <pc:docMk/>
            <pc:sldMk cId="2215915416" sldId="273"/>
            <ac:picMk id="12" creationId="{655E1728-8B05-D444-8D1C-D0EA813CFB41}"/>
          </ac:picMkLst>
        </pc:picChg>
        <pc:picChg chg="mod">
          <ac:chgData name="Brandon Oldham" userId="c45a1a1e-40a9-498a-ad03-335cdcd56a61" providerId="ADAL" clId="{7AF2789E-25C0-2142-9FBD-3D5CD8DD3536}" dt="2025-06-27T15:20:19.396" v="123" actId="1076"/>
          <ac:picMkLst>
            <pc:docMk/>
            <pc:sldMk cId="2215915416" sldId="273"/>
            <ac:picMk id="13" creationId="{08AED991-1CAF-3200-F36C-9A9D4BBD6AF4}"/>
          </ac:picMkLst>
        </pc:picChg>
        <pc:picChg chg="mod">
          <ac:chgData name="Brandon Oldham" userId="c45a1a1e-40a9-498a-ad03-335cdcd56a61" providerId="ADAL" clId="{7AF2789E-25C0-2142-9FBD-3D5CD8DD3536}" dt="2025-06-27T15:20:16.413" v="121" actId="1076"/>
          <ac:picMkLst>
            <pc:docMk/>
            <pc:sldMk cId="2215915416" sldId="273"/>
            <ac:picMk id="14" creationId="{E60A31E5-B49F-9ADA-DDC9-4AFB551B21B9}"/>
          </ac:picMkLst>
        </pc:picChg>
        <pc:picChg chg="mod">
          <ac:chgData name="Brandon Oldham" userId="c45a1a1e-40a9-498a-ad03-335cdcd56a61" providerId="ADAL" clId="{7AF2789E-25C0-2142-9FBD-3D5CD8DD3536}" dt="2025-06-27T15:20:13.427" v="119" actId="1076"/>
          <ac:picMkLst>
            <pc:docMk/>
            <pc:sldMk cId="2215915416" sldId="273"/>
            <ac:picMk id="15" creationId="{C0957167-B155-2573-A6C3-41FE478F5ED8}"/>
          </ac:picMkLst>
        </pc:picChg>
        <pc:picChg chg="mod">
          <ac:chgData name="Brandon Oldham" userId="c45a1a1e-40a9-498a-ad03-335cdcd56a61" providerId="ADAL" clId="{7AF2789E-25C0-2142-9FBD-3D5CD8DD3536}" dt="2025-06-27T15:20:15.215" v="120" actId="1076"/>
          <ac:picMkLst>
            <pc:docMk/>
            <pc:sldMk cId="2215915416" sldId="273"/>
            <ac:picMk id="16" creationId="{7A90D70B-CC51-2BBC-F8CC-7C4E6E14412A}"/>
          </ac:picMkLst>
        </pc:picChg>
        <pc:picChg chg="mod">
          <ac:chgData name="Brandon Oldham" userId="c45a1a1e-40a9-498a-ad03-335cdcd56a61" providerId="ADAL" clId="{7AF2789E-25C0-2142-9FBD-3D5CD8DD3536}" dt="2025-06-27T15:19:51.857" v="110" actId="1076"/>
          <ac:picMkLst>
            <pc:docMk/>
            <pc:sldMk cId="2215915416" sldId="273"/>
            <ac:picMk id="18" creationId="{A5A20D3A-9DE4-64CB-3042-B1F15DEC77DA}"/>
          </ac:picMkLst>
        </pc:picChg>
        <pc:picChg chg="mod">
          <ac:chgData name="Brandon Oldham" userId="c45a1a1e-40a9-498a-ad03-335cdcd56a61" providerId="ADAL" clId="{7AF2789E-25C0-2142-9FBD-3D5CD8DD3536}" dt="2025-06-27T15:20:17.821" v="122" actId="1076"/>
          <ac:picMkLst>
            <pc:docMk/>
            <pc:sldMk cId="2215915416" sldId="273"/>
            <ac:picMk id="19" creationId="{3B650270-B27B-8190-A87B-2CA0C42276A1}"/>
          </ac:picMkLst>
        </pc:picChg>
        <pc:picChg chg="mod">
          <ac:chgData name="Brandon Oldham" userId="c45a1a1e-40a9-498a-ad03-335cdcd56a61" providerId="ADAL" clId="{7AF2789E-25C0-2142-9FBD-3D5CD8DD3536}" dt="2025-06-27T15:20:03.316" v="114" actId="1076"/>
          <ac:picMkLst>
            <pc:docMk/>
            <pc:sldMk cId="2215915416" sldId="273"/>
            <ac:picMk id="20" creationId="{22519B42-CAD8-84D2-EEC9-E0893B285006}"/>
          </ac:picMkLst>
        </pc:picChg>
        <pc:picChg chg="mod">
          <ac:chgData name="Brandon Oldham" userId="c45a1a1e-40a9-498a-ad03-335cdcd56a61" providerId="ADAL" clId="{7AF2789E-25C0-2142-9FBD-3D5CD8DD3536}" dt="2025-06-27T15:20:06.366" v="115" actId="1076"/>
          <ac:picMkLst>
            <pc:docMk/>
            <pc:sldMk cId="2215915416" sldId="273"/>
            <ac:picMk id="21" creationId="{567C51A2-455C-BF47-EC3E-0E48179DD25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DE5C1E-248D-707E-FE51-01C10F6AF4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CD8FB-E150-28D7-E994-B875FA408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D2D27-09C6-7346-BCEA-A2F19A19EF7F}" type="datetimeFigureOut">
              <a:rPr lang="en-US" smtClean="0"/>
              <a:t>6/27/25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3BAED-41A2-8B01-A897-3FA2AE1E15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chargeatwork.com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18239-F16D-5E94-9ED0-9CD307C67C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4BED-8149-E741-8232-EA22D1782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8288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679B5-AE9C-274F-8695-48C7DA4DCA7C}" type="datetimeFigureOut">
              <a:rPr lang="en-US" smtClean="0"/>
              <a:t>6/27/25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chargeatwork.com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A7F5B-1B34-E145-A95C-FA333EBBA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3422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chargeatwork.com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A7F5B-1B34-E145-A95C-FA333EBBA2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87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chargeatwork.com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A7F5B-1B34-E145-A95C-FA333EBBA2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44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chargeatwork.com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A7F5B-1B34-E145-A95C-FA333EBBA2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00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chargeatwork.com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A7F5B-1B34-E145-A95C-FA333EBBA2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3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chargeatwork.com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A7F5B-1B34-E145-A95C-FA333EBBA2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1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chargeatwork.com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A7F5B-1B34-E145-A95C-FA333EBBA2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25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chargeatwork.com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A7F5B-1B34-E145-A95C-FA333EBBA2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chargeatwork.com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A7F5B-1B34-E145-A95C-FA333EBBA2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6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chargeatwork.com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A7F5B-1B34-E145-A95C-FA333EBBA2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7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chargeatwork.com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A7F5B-1B34-E145-A95C-FA333EBBA2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93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EAFB0-C00A-452F-9644-51DF9F844079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47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chargeatwork.com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A7F5B-1B34-E145-A95C-FA333EBBA2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2686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7860171-85DC-4F56-C440-D405E0D2ABEB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68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686BF"/>
                </a:solidFill>
              </a:rPr>
              <a:t>v</a:t>
            </a:r>
          </a:p>
        </p:txBody>
      </p:sp>
      <p:pic>
        <p:nvPicPr>
          <p:cNvPr id="20" name="Picture 19" descr="A white car with a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3C0F1D05-F2FC-1C60-7CD9-A196D83F5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02052"/>
          <a:stretch/>
        </p:blipFill>
        <p:spPr>
          <a:xfrm>
            <a:off x="0" y="0"/>
            <a:ext cx="12188757" cy="6857999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90C4B7-E5CA-728B-C552-D2F371A6DE1D}"/>
              </a:ext>
            </a:extLst>
          </p:cNvPr>
          <p:cNvSpPr/>
          <p:nvPr userDrawn="1"/>
        </p:nvSpPr>
        <p:spPr>
          <a:xfrm>
            <a:off x="0" y="0"/>
            <a:ext cx="81534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298EF7D-7E2C-6478-AED8-7323B2940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8" y="2034148"/>
            <a:ext cx="6477002" cy="150018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237BA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resentation Description">
            <a:extLst>
              <a:ext uri="{FF2B5EF4-FFF2-40B4-BE49-F238E27FC236}">
                <a16:creationId xmlns:a16="http://schemas.microsoft.com/office/drawing/2014/main" id="{A11C7BB1-BE29-0C1D-323E-81F03B50786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8198" y="3534337"/>
            <a:ext cx="6477002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FC7445D5-1726-104A-265F-40DD705409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198" y="604143"/>
            <a:ext cx="3461428" cy="75026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CB2F2C-DC26-0048-2515-9CC1EA4248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394808"/>
            <a:ext cx="3944938" cy="3170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65261F8-5B47-2B0F-248C-C55A0AC43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5711808"/>
            <a:ext cx="3944938" cy="317000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[Date]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A85DC4CF-6783-DA69-A2AD-4B1DE03E9C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6028808"/>
            <a:ext cx="3944938" cy="317000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Charge@Work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191CB0B-1865-FB32-90AA-4E7D642F10B4}"/>
              </a:ext>
            </a:extLst>
          </p:cNvPr>
          <p:cNvCxnSpPr/>
          <p:nvPr userDrawn="1"/>
        </p:nvCxnSpPr>
        <p:spPr>
          <a:xfrm>
            <a:off x="838198" y="1710861"/>
            <a:ext cx="6477002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9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9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A456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11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A456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11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Photo w/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Shape">
            <a:extLst>
              <a:ext uri="{FF2B5EF4-FFF2-40B4-BE49-F238E27FC236}">
                <a16:creationId xmlns:a16="http://schemas.microsoft.com/office/drawing/2014/main" id="{B2272D79-7C63-6BD2-FB70-0A8B4EC6174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37B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E3D7-B9CD-9D5A-43E6-67D9F1A65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5909"/>
            <a:ext cx="1871133" cy="40556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8BBE70-8A78-EF5E-16A8-D7638BFA93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2079" y="4545675"/>
            <a:ext cx="10787842" cy="14148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237BAF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[Brief Descriptions]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E87586CA-33E4-40D1-1295-861962DD20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2078" y="570856"/>
            <a:ext cx="10787842" cy="3783720"/>
          </a:xfrm>
          <a:effectLst>
            <a:outerShdw blurRad="127000" dist="127000" dir="2700000" algn="ctr" rotWithShape="0">
              <a:srgbClr val="2686BF">
                <a:alpha val="10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[Photo]</a:t>
            </a:r>
          </a:p>
        </p:txBody>
      </p:sp>
    </p:spTree>
    <p:extLst>
      <p:ext uri="{BB962C8B-B14F-4D97-AF65-F5344CB8AC3E}">
        <p14:creationId xmlns:p14="http://schemas.microsoft.com/office/powerpoint/2010/main" val="26706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hotos w/ One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Shape">
            <a:extLst>
              <a:ext uri="{FF2B5EF4-FFF2-40B4-BE49-F238E27FC236}">
                <a16:creationId xmlns:a16="http://schemas.microsoft.com/office/drawing/2014/main" id="{B2272D79-7C63-6BD2-FB70-0A8B4EC6174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37B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E3D7-B9CD-9D5A-43E6-67D9F1A65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5909"/>
            <a:ext cx="1871133" cy="40556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8BBE70-8A78-EF5E-16A8-D7638BFA93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2079" y="4545675"/>
            <a:ext cx="10787842" cy="14148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237BAF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[Brief Descriptions]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191FC5-7CEC-81EC-0F2E-30339FE893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2078" y="570856"/>
            <a:ext cx="5199354" cy="3783720"/>
          </a:xfrm>
          <a:effectLst>
            <a:outerShdw blurRad="127000" dist="127000" dir="2700000" algn="ctr" rotWithShape="0">
              <a:srgbClr val="2686BF">
                <a:alpha val="10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[Photo]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0364DE1F-9F45-524C-39DC-46031A1B98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90570" y="564444"/>
            <a:ext cx="5199354" cy="3783720"/>
          </a:xfrm>
          <a:effectLst>
            <a:outerShdw blurRad="127000" dist="127000" dir="2700000" algn="ctr" rotWithShape="0">
              <a:srgbClr val="2686BF">
                <a:alpha val="10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[Photo]</a:t>
            </a:r>
          </a:p>
        </p:txBody>
      </p:sp>
    </p:spTree>
    <p:extLst>
      <p:ext uri="{BB962C8B-B14F-4D97-AF65-F5344CB8AC3E}">
        <p14:creationId xmlns:p14="http://schemas.microsoft.com/office/powerpoint/2010/main" val="260602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hotos w/ Individual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Shape">
            <a:extLst>
              <a:ext uri="{FF2B5EF4-FFF2-40B4-BE49-F238E27FC236}">
                <a16:creationId xmlns:a16="http://schemas.microsoft.com/office/drawing/2014/main" id="{B2272D79-7C63-6BD2-FB70-0A8B4EC6174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37B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E3D7-B9CD-9D5A-43E6-67D9F1A65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5909"/>
            <a:ext cx="1871133" cy="40556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8BBE70-8A78-EF5E-16A8-D7638BFA93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2079" y="4545675"/>
            <a:ext cx="5199353" cy="14148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237BAF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[Brief Descriptions]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191FC5-7CEC-81EC-0F2E-30339FE893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2078" y="570856"/>
            <a:ext cx="5199354" cy="3783720"/>
          </a:xfrm>
          <a:effectLst>
            <a:outerShdw blurRad="127000" dist="127000" dir="2700000" algn="ctr" rotWithShape="0">
              <a:srgbClr val="2686BF">
                <a:alpha val="10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[Photo]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0364DE1F-9F45-524C-39DC-46031A1B98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90570" y="564444"/>
            <a:ext cx="5199354" cy="3783720"/>
          </a:xfrm>
          <a:effectLst>
            <a:outerShdw blurRad="127000" dist="127000" dir="2700000" algn="ctr" rotWithShape="0">
              <a:srgbClr val="2686BF">
                <a:alpha val="10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[Photo]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7E62AA-10F6-3289-CD08-0C0BF0B8DBF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90570" y="4540737"/>
            <a:ext cx="5199353" cy="14148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237BAF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[Brief Descriptions]</a:t>
            </a:r>
          </a:p>
        </p:txBody>
      </p:sp>
    </p:spTree>
    <p:extLst>
      <p:ext uri="{BB962C8B-B14F-4D97-AF65-F5344CB8AC3E}">
        <p14:creationId xmlns:p14="http://schemas.microsoft.com/office/powerpoint/2010/main" val="14771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hotos w/ One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Shape">
            <a:extLst>
              <a:ext uri="{FF2B5EF4-FFF2-40B4-BE49-F238E27FC236}">
                <a16:creationId xmlns:a16="http://schemas.microsoft.com/office/drawing/2014/main" id="{B2272D79-7C63-6BD2-FB70-0A8B4EC6174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37B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E3D7-B9CD-9D5A-43E6-67D9F1A65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5909"/>
            <a:ext cx="1871133" cy="40556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8BBE70-8A78-EF5E-16A8-D7638BFA93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2079" y="4545675"/>
            <a:ext cx="10787842" cy="14148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237BAF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[Brief Descriptions]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191FC5-7CEC-81EC-0F2E-30339FE893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2079" y="564444"/>
            <a:ext cx="3336521" cy="3783720"/>
          </a:xfrm>
          <a:effectLst>
            <a:outerShdw blurRad="127000" dist="127000" dir="2700000" algn="ctr" rotWithShape="0">
              <a:srgbClr val="2686BF">
                <a:alpha val="10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[Photo]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B1324EE-C598-A3FD-575D-AC323E2894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53400" y="568499"/>
            <a:ext cx="3336521" cy="3783720"/>
          </a:xfrm>
          <a:effectLst>
            <a:outerShdw blurRad="127000" dist="127000" dir="2700000" algn="ctr" rotWithShape="0">
              <a:srgbClr val="2686BF">
                <a:alpha val="10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[Photo]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0364DE1F-9F45-524C-39DC-46031A1B98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7740" y="564444"/>
            <a:ext cx="3336521" cy="3783720"/>
          </a:xfrm>
          <a:effectLst>
            <a:outerShdw blurRad="127000" dist="127000" dir="2700000" algn="ctr" rotWithShape="0">
              <a:srgbClr val="2686BF">
                <a:alpha val="10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[Photo]</a:t>
            </a:r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hotos w/ Individual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Shape">
            <a:extLst>
              <a:ext uri="{FF2B5EF4-FFF2-40B4-BE49-F238E27FC236}">
                <a16:creationId xmlns:a16="http://schemas.microsoft.com/office/drawing/2014/main" id="{B2272D79-7C63-6BD2-FB70-0A8B4EC6174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37B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E3D7-B9CD-9D5A-43E6-67D9F1A65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5909"/>
            <a:ext cx="1871133" cy="40556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8BBE70-8A78-EF5E-16A8-D7638BFA93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2079" y="4545675"/>
            <a:ext cx="3336521" cy="14148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237BAF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[Brief Descriptions]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4E3DE16-76E8-DC2C-CBA7-787531468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2079" y="564444"/>
            <a:ext cx="3336521" cy="3783720"/>
          </a:xfrm>
          <a:effectLst>
            <a:outerShdw blurRad="127000" dist="127000" dir="2700000" algn="ctr" rotWithShape="0">
              <a:srgbClr val="2686BF">
                <a:alpha val="10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[Photo]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09075528-35E3-E54A-9D99-91143745A7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53400" y="568499"/>
            <a:ext cx="3336521" cy="3783720"/>
          </a:xfrm>
          <a:effectLst>
            <a:outerShdw blurRad="127000" dist="127000" dir="2700000" algn="ctr" rotWithShape="0">
              <a:srgbClr val="2686BF">
                <a:alpha val="10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[Photo]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315586C1-F5EC-C5F6-74A0-5FDA47275AE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7740" y="564444"/>
            <a:ext cx="3336521" cy="3783720"/>
          </a:xfrm>
          <a:effectLst>
            <a:outerShdw blurRad="127000" dist="127000" dir="2700000" algn="ctr" rotWithShape="0">
              <a:srgbClr val="2686BF">
                <a:alpha val="10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[Photo]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41BD7A1-5B84-1912-C5EE-2ED01B5017A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27739" y="4545675"/>
            <a:ext cx="3336521" cy="14148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237BAF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[Brief Descriptions]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4F39558-E1E1-CACB-6233-AE595397478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153400" y="4545674"/>
            <a:ext cx="3336521" cy="14148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237BAF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[Brief Descriptions]</a:t>
            </a:r>
          </a:p>
        </p:txBody>
      </p:sp>
    </p:spTree>
    <p:extLst>
      <p:ext uri="{BB962C8B-B14F-4D97-AF65-F5344CB8AC3E}">
        <p14:creationId xmlns:p14="http://schemas.microsoft.com/office/powerpoint/2010/main" val="28845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hree Photos w/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Shape">
            <a:extLst>
              <a:ext uri="{FF2B5EF4-FFF2-40B4-BE49-F238E27FC236}">
                <a16:creationId xmlns:a16="http://schemas.microsoft.com/office/drawing/2014/main" id="{B2272D79-7C63-6BD2-FB70-0A8B4EC6174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37B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67E3D7-B9CD-9D5A-43E6-67D9F1A65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5909"/>
            <a:ext cx="1871133" cy="40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0E6650-C9DF-1C87-069E-301BEE58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847851"/>
            <a:ext cx="6172200" cy="41239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707D3C-9CCD-A87C-4576-17908303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256B908-82CF-D64C-9CEE-A68CCEA228C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88" y="1825625"/>
            <a:ext cx="4114800" cy="41461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01F363-7DA9-B74A-C64E-750474AB4C55}"/>
              </a:ext>
            </a:extLst>
          </p:cNvPr>
          <p:cNvSpPr/>
          <p:nvPr userDrawn="1"/>
        </p:nvSpPr>
        <p:spPr>
          <a:xfrm>
            <a:off x="4167962" y="0"/>
            <a:ext cx="8024037" cy="6858000"/>
          </a:xfrm>
          <a:prstGeom prst="rect">
            <a:avLst/>
          </a:prstGeom>
          <a:solidFill>
            <a:srgbClr val="237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686BF"/>
                </a:solidFill>
              </a:rPr>
              <a:t>v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6160" y="1854201"/>
            <a:ext cx="6347640" cy="1655762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Presentation Description">
            <a:extLst>
              <a:ext uri="{FF2B5EF4-FFF2-40B4-BE49-F238E27FC236}">
                <a16:creationId xmlns:a16="http://schemas.microsoft.com/office/drawing/2014/main" id="{C163A83C-7DF8-F3B3-C97C-3DDCC280BB7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006161" y="3544888"/>
            <a:ext cx="63476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49EEDA-71DC-7021-C213-07A304EC7E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167188" cy="6858000"/>
          </a:xfrm>
        </p:spPr>
        <p:txBody>
          <a:bodyPr/>
          <a:lstStyle>
            <a:lvl1pPr>
              <a:defRPr>
                <a:solidFill>
                  <a:srgbClr val="3A3A3A"/>
                </a:solidFill>
              </a:defRPr>
            </a:lvl1pPr>
          </a:lstStyle>
          <a:p>
            <a:r>
              <a:rPr lang="en-US" dirty="0"/>
              <a:t>Cover photo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4C937EA-4004-FDD5-3EDD-62CDE89BC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5663" y="418391"/>
            <a:ext cx="1088137" cy="1124905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2908AEB-CEAC-28E3-6310-69ED5FDDCE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chargeatwork.org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CB3F5B8-851B-9A73-C3C1-5EF2327D5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825625"/>
            <a:ext cx="6172200" cy="414619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9F32A7-13B3-5093-C862-B4D52014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69FD05C-DCF2-729F-E4CB-21D753A864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4"/>
            <a:ext cx="4114800" cy="41461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825625"/>
            <a:ext cx="6172200" cy="414619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5625"/>
            <a:ext cx="4114800" cy="41461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04E27B-403B-0939-A970-493A0AF0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3444"/>
            <a:ext cx="10515600" cy="39903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chargeatwork.org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1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inu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Shape">
            <a:extLst>
              <a:ext uri="{FF2B5EF4-FFF2-40B4-BE49-F238E27FC236}">
                <a16:creationId xmlns:a16="http://schemas.microsoft.com/office/drawing/2014/main" id="{D82A8A55-3195-EF67-D234-5510D231825C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37B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chargeatwork.org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3794"/>
            <a:ext cx="10515600" cy="5437238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EB24E4-8372-3198-4817-46DD350659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5909"/>
            <a:ext cx="1871133" cy="40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E4B9D-DC9A-6999-BD8B-52D97562E0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chargeatwork.org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35EAD-45D0-5891-88F0-185F71654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13DF34-ACA9-23E0-D505-98841F9CBB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6656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[Brief Description]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F6F3BB5-7C74-DCA5-BBA8-9361AF87E7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2574925"/>
            <a:ext cx="10515600" cy="31543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[Roadmap]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D51304-B909-2B30-54D8-9047C9CC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19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bo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DA3AC642-6FAE-352F-9502-04A1B8F7DA52}"/>
              </a:ext>
            </a:extLst>
          </p:cNvPr>
          <p:cNvSpPr/>
          <p:nvPr userDrawn="1"/>
        </p:nvSpPr>
        <p:spPr>
          <a:xfrm>
            <a:off x="344129" y="365124"/>
            <a:ext cx="11523406" cy="1325563"/>
          </a:xfrm>
          <a:prstGeom prst="round1Rect">
            <a:avLst/>
          </a:prstGeom>
          <a:solidFill>
            <a:srgbClr val="E5F2FA"/>
          </a:solidFill>
          <a:ln>
            <a:noFill/>
          </a:ln>
          <a:effectLst>
            <a:outerShdw blurRad="232076" dist="58247" dir="2700000" sx="101000" sy="101000" algn="tl" rotWithShape="0">
              <a:schemeClr val="accent1">
                <a:lumMod val="20000"/>
                <a:lumOff val="8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Shape">
            <a:extLst>
              <a:ext uri="{FF2B5EF4-FFF2-40B4-BE49-F238E27FC236}">
                <a16:creationId xmlns:a16="http://schemas.microsoft.com/office/drawing/2014/main" id="{23EA854C-5FE7-F277-5F43-54416C1B63FC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37B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4C086BF-2F82-A5E7-C778-294DF530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4E13F4-7A56-8F0F-8F1D-6BF97305913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6000" y="4545675"/>
            <a:ext cx="4196787" cy="105647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237BAF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[Brief Descriptions]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6711E9E-F02D-833A-54CD-2F7AF46C1D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10144" y="2223606"/>
            <a:ext cx="1968500" cy="1968500"/>
          </a:xfrm>
          <a:effectLst>
            <a:outerShdw blurRad="381000" algn="ctr" rotWithShape="0">
              <a:schemeClr val="bg1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[Company Logo]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C0D1EC-D39D-BD4B-8BBC-C128B0B985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31543" y="4545675"/>
            <a:ext cx="4196787" cy="105647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237BAF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[Brief Descriptions]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19A0BB-AFF0-CC6F-EAC7-789B752C5E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45687" y="2223606"/>
            <a:ext cx="1968500" cy="1968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[Company Logo]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D0472B-80F9-E3FE-CBE8-211F3CAB74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5909"/>
            <a:ext cx="1871133" cy="40556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FE600-DB07-8C26-8B2E-960358184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chargeatwork.org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E336C-216F-6BF0-2C63-C473C42CD7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est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7982-1D03-7ABE-7001-EFB07DDA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E4B9D-DC9A-6999-BD8B-52D97562E0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chargeatwork.org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35EAD-45D0-5891-88F0-185F71654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19A0BB-AFF0-CC6F-EAC7-789B752C5E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4521" y="2339188"/>
            <a:ext cx="2928158" cy="2928158"/>
          </a:xfrm>
          <a:prstGeom prst="ellipse">
            <a:avLst/>
          </a:prstGeom>
          <a:ln w="76200">
            <a:solidFill>
              <a:srgbClr val="3EB780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[Guest Headshot]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C0D1EC-D39D-BD4B-8BBC-C128B0B985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37175" y="2514532"/>
            <a:ext cx="4691496" cy="81607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rgbClr val="08446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[Guest Name]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852BA8-2AF3-C598-2F6D-11EF2C9E04E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937175" y="3603536"/>
            <a:ext cx="4691496" cy="40312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>
                <a:solidFill>
                  <a:srgbClr val="237BAF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[Guest Title]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A18D7A-543D-6456-2063-D7B21F7F0A2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37175" y="4040380"/>
            <a:ext cx="4691496" cy="40312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/>
            </a:lvl1pPr>
            <a:lvl5pPr>
              <a:defRPr/>
            </a:lvl5pPr>
          </a:lstStyle>
          <a:p>
            <a:pPr lvl="0"/>
            <a:r>
              <a:rPr lang="en-US" dirty="0"/>
              <a:t>[Guest Employer]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005738-C01C-AE69-31CF-E6BA97666C57}"/>
              </a:ext>
            </a:extLst>
          </p:cNvPr>
          <p:cNvCxnSpPr/>
          <p:nvPr userDrawn="1"/>
        </p:nvCxnSpPr>
        <p:spPr>
          <a:xfrm>
            <a:off x="5937175" y="3457241"/>
            <a:ext cx="4691496" cy="0"/>
          </a:xfrm>
          <a:prstGeom prst="line">
            <a:avLst/>
          </a:prstGeom>
          <a:ln>
            <a:solidFill>
              <a:schemeClr val="tx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38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uest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7982-1D03-7ABE-7001-EFB07DDA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E4B9D-DC9A-6999-BD8B-52D97562E0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chargeatwork.org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35EAD-45D0-5891-88F0-185F71654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FA0026CB-7855-F4D0-A473-D4AFE34E32F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01493" y="2068522"/>
            <a:ext cx="1793390" cy="1793390"/>
          </a:xfrm>
          <a:prstGeom prst="ellipse">
            <a:avLst/>
          </a:prstGeom>
          <a:ln w="76200">
            <a:solidFill>
              <a:srgbClr val="3EB780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[Guest Headshot]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C91AB4-C2E2-2986-BB4A-DB352A5E90F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527193" y="2106239"/>
            <a:ext cx="3993406" cy="586884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08446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[Guest Name]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CD22CF-45A0-5505-C699-F76CDF4C2E9E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527193" y="2917006"/>
            <a:ext cx="3993406" cy="311907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rgbClr val="237BAF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[Guest Title]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9C0A62-A59C-9596-2794-D8C5EA41B4A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527193" y="3255299"/>
            <a:ext cx="3993406" cy="22874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/>
            </a:lvl1pPr>
            <a:lvl5pPr>
              <a:defRPr/>
            </a:lvl5pPr>
          </a:lstStyle>
          <a:p>
            <a:pPr lvl="0"/>
            <a:r>
              <a:rPr lang="en-US" dirty="0"/>
              <a:t>[Guest Employer]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9E56DC-DEBC-7C2E-8873-B008BCAB1A0E}"/>
              </a:ext>
            </a:extLst>
          </p:cNvPr>
          <p:cNvCxnSpPr>
            <a:cxnSpLocks/>
          </p:cNvCxnSpPr>
          <p:nvPr userDrawn="1"/>
        </p:nvCxnSpPr>
        <p:spPr>
          <a:xfrm>
            <a:off x="4527193" y="2788648"/>
            <a:ext cx="3993406" cy="0"/>
          </a:xfrm>
          <a:prstGeom prst="line">
            <a:avLst/>
          </a:prstGeom>
          <a:ln>
            <a:solidFill>
              <a:schemeClr val="tx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BC0BBD85-5EB3-C639-7C38-A4D7FC827BB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02610" y="3867567"/>
            <a:ext cx="1793390" cy="1793390"/>
          </a:xfrm>
          <a:prstGeom prst="ellipse">
            <a:avLst/>
          </a:prstGeom>
          <a:ln w="76200">
            <a:solidFill>
              <a:srgbClr val="3EB780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Guest Headshot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361B695-4119-60EB-6835-8C845234838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428310" y="3905284"/>
            <a:ext cx="3993406" cy="586884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08446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[Guest Name]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5755CA3-8E76-CE2F-3746-6F7EF0A1BE02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428310" y="4716051"/>
            <a:ext cx="3993406" cy="311907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rgbClr val="237BAF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[Guest Title]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B584D42-45F4-84FC-3B43-4EAF85BB670A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428310" y="5054344"/>
            <a:ext cx="3993406" cy="22874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/>
            </a:lvl1pPr>
            <a:lvl5pPr>
              <a:defRPr/>
            </a:lvl5pPr>
          </a:lstStyle>
          <a:p>
            <a:pPr lvl="0"/>
            <a:r>
              <a:rPr lang="en-US" dirty="0"/>
              <a:t>[Guest Employer]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241336-90A9-3F54-288B-7894D3AAA032}"/>
              </a:ext>
            </a:extLst>
          </p:cNvPr>
          <p:cNvCxnSpPr>
            <a:cxnSpLocks/>
          </p:cNvCxnSpPr>
          <p:nvPr userDrawn="1"/>
        </p:nvCxnSpPr>
        <p:spPr>
          <a:xfrm>
            <a:off x="6428310" y="4587693"/>
            <a:ext cx="3993406" cy="0"/>
          </a:xfrm>
          <a:prstGeom prst="line">
            <a:avLst/>
          </a:prstGeom>
          <a:ln>
            <a:solidFill>
              <a:schemeClr val="tx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89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7982-1D03-7ABE-7001-EFB07DDA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E4B9D-DC9A-6999-BD8B-52D97562E0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chargeatwork.org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35EAD-45D0-5891-88F0-185F71654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Shape">
            <a:extLst>
              <a:ext uri="{FF2B5EF4-FFF2-40B4-BE49-F238E27FC236}">
                <a16:creationId xmlns:a16="http://schemas.microsoft.com/office/drawing/2014/main" id="{D47BF979-E458-A6A4-B7EC-97AB9299D3CC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37B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Website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i="0">
                <a:solidFill>
                  <a:schemeClr val="bg1"/>
                </a:solidFill>
                <a:latin typeface="Microsoft PhagsPa" panose="020B0502040204020203" pitchFamily="34" charset="0"/>
              </a:defRPr>
            </a:lvl1pPr>
          </a:lstStyle>
          <a:p>
            <a:r>
              <a:rPr lang="en-US" dirty="0" err="1"/>
              <a:t>chargeatwork.org</a:t>
            </a:r>
            <a:endParaRPr lang="en-US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B52CA508-6518-2063-7A91-00DB23C71905}"/>
              </a:ext>
            </a:extLst>
          </p:cNvPr>
          <p:cNvSpPr/>
          <p:nvPr userDrawn="1"/>
        </p:nvSpPr>
        <p:spPr>
          <a:xfrm>
            <a:off x="344129" y="365124"/>
            <a:ext cx="11523406" cy="1325563"/>
          </a:xfrm>
          <a:prstGeom prst="round1Rect">
            <a:avLst/>
          </a:prstGeom>
          <a:solidFill>
            <a:srgbClr val="E5F2FA"/>
          </a:solidFill>
          <a:ln>
            <a:noFill/>
          </a:ln>
          <a:effectLst>
            <a:outerShdw blurRad="254000" dist="127000" dir="2700000" algn="tl" rotWithShape="0">
              <a:srgbClr val="2686BF">
                <a:alpha val="4611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7402C28-50C7-9928-4928-505781DF1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>
                <a:solidFill>
                  <a:schemeClr val="bg1"/>
                </a:solidFill>
                <a:latin typeface="Microsoft PhagsPa" panose="020B0502040204020203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10DF3-D04E-014A-A3E0-5029B3C9EE07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38200" y="6315909"/>
            <a:ext cx="1871133" cy="40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88" r:id="rId3"/>
    <p:sldLayoutId id="2147483679" r:id="rId4"/>
    <p:sldLayoutId id="2147483689" r:id="rId5"/>
    <p:sldLayoutId id="2147483674" r:id="rId6"/>
    <p:sldLayoutId id="2147483677" r:id="rId7"/>
    <p:sldLayoutId id="2147483678" r:id="rId8"/>
    <p:sldLayoutId id="2147483675" r:id="rId9"/>
    <p:sldLayoutId id="2147483664" r:id="rId10"/>
    <p:sldLayoutId id="2147483665" r:id="rId11"/>
    <p:sldLayoutId id="2147483666" r:id="rId12"/>
    <p:sldLayoutId id="2147483687" r:id="rId13"/>
    <p:sldLayoutId id="2147483685" r:id="rId14"/>
    <p:sldLayoutId id="2147483686" r:id="rId15"/>
    <p:sldLayoutId id="2147483667" r:id="rId16"/>
    <p:sldLayoutId id="2147483683" r:id="rId17"/>
    <p:sldLayoutId id="2147483680" r:id="rId18"/>
    <p:sldLayoutId id="2147483668" r:id="rId19"/>
    <p:sldLayoutId id="2147483669" r:id="rId20"/>
    <p:sldLayoutId id="2147483672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rgbClr val="0B4566"/>
          </a:solidFill>
          <a:latin typeface="Microsoft PhagsPa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PhagsPa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PhagsPa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PhagsPa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PhagsPa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PhagsPa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hyperlink" Target="https://chargeatwork.org/get-updates/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hyperlink" Target="https://chargeatwork.org/pledge/" TargetMode="External"/><Relationship Id="rId10" Type="http://schemas.openxmlformats.org/officeDocument/2006/relationships/image" Target="../media/image34.png"/><Relationship Id="rId4" Type="http://schemas.openxmlformats.org/officeDocument/2006/relationships/hyperlink" Target="https://build.chargeatwork.org/" TargetMode="External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stanford.edu/press-releases/2022/09/22/charging-cars-honight-not-way-go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8" y="2034148"/>
            <a:ext cx="7291814" cy="1500188"/>
          </a:xfrm>
        </p:spPr>
        <p:txBody>
          <a:bodyPr>
            <a:normAutofit fontScale="90000"/>
          </a:bodyPr>
          <a:lstStyle/>
          <a:p>
            <a:r>
              <a:rPr lang="en-US" dirty="0"/>
              <a:t>POWERING WORKPLACE EV ADOPTION: CHARGE@WORK IN REVIEW &amp; WHAT’S AHEAD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41758F1-578E-9337-89B3-D527AE88D00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8197" y="3628782"/>
            <a:ext cx="6477002" cy="1318320"/>
          </a:xfrm>
        </p:spPr>
        <p:txBody>
          <a:bodyPr/>
          <a:lstStyle/>
          <a:p>
            <a:r>
              <a:rPr lang="en-US" dirty="0"/>
              <a:t>Workplace charging is now a necessity, not just an amenity. Workplace’s role in accelerating EV adoption.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D54978-0DAC-818A-60B4-1D55CE5131A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June 27, 2025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3B7DCFA8-27FA-842F-C3B2-7C76E757C1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197" y="6028808"/>
            <a:ext cx="5870421" cy="233096"/>
          </a:xfrm>
        </p:spPr>
        <p:txBody>
          <a:bodyPr>
            <a:noAutofit/>
          </a:bodyPr>
          <a:lstStyle/>
          <a:p>
            <a:r>
              <a:rPr lang="en-US" dirty="0"/>
              <a:t>Brandon Oldham, Program Manager, CALSTART</a:t>
            </a:r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526CF170-F779-2B1A-3FB9-A49FA846267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/>
              <a:t>chargeatwork.org</a:t>
            </a:r>
          </a:p>
        </p:txBody>
      </p:sp>
      <p:pic>
        <p:nvPicPr>
          <p:cNvPr id="3" name="Picture 2" descr="A logo with clouds and blue sky&#10;&#10;Description automatically generated">
            <a:extLst>
              <a:ext uri="{FF2B5EF4-FFF2-40B4-BE49-F238E27FC236}">
                <a16:creationId xmlns:a16="http://schemas.microsoft.com/office/drawing/2014/main" id="{D15893B0-48B2-430B-CC21-7C62CA8478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182" y="605682"/>
            <a:ext cx="855830" cy="904046"/>
          </a:xfrm>
          <a:prstGeom prst="rect">
            <a:avLst/>
          </a:prstGeom>
        </p:spPr>
      </p:pic>
      <p:pic>
        <p:nvPicPr>
          <p:cNvPr id="5" name="Picture 4" descr="A blue and yellow logo&#10;&#10;AI-generated content may be incorrect.">
            <a:extLst>
              <a:ext uri="{FF2B5EF4-FFF2-40B4-BE49-F238E27FC236}">
                <a16:creationId xmlns:a16="http://schemas.microsoft.com/office/drawing/2014/main" id="{ED1D870F-8E33-FAE9-CCC0-47F8AEF0EB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471" y="571288"/>
            <a:ext cx="2319342" cy="9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D986-06D8-354B-9D48-CDECD9C4A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icrosoft PhagsPa"/>
              </a:rPr>
              <a:t>The </a:t>
            </a:r>
            <a:r>
              <a:rPr lang="en-US" err="1">
                <a:latin typeface="Microsoft PhagsPa"/>
              </a:rPr>
              <a:t>Charge@Work</a:t>
            </a:r>
            <a:r>
              <a:rPr lang="en-US">
                <a:latin typeface="Microsoft PhagsPa"/>
              </a:rPr>
              <a:t> Team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A5183-2ACC-2F15-D934-127265CA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3A941-4D40-180C-F395-085447B6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4" descr="Historical Contexts and Considerations for EV Promotion in Diverse  Communities – Virginia Clean Cities">
            <a:extLst>
              <a:ext uri="{FF2B5EF4-FFF2-40B4-BE49-F238E27FC236}">
                <a16:creationId xmlns:a16="http://schemas.microsoft.com/office/drawing/2014/main" id="{95F20212-85A2-CFB4-F393-8F2BE64FE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0774" y="3888274"/>
            <a:ext cx="2820787" cy="56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mart tech, building efficiency and the safe return to workplaces | Climate  Group">
            <a:extLst>
              <a:ext uri="{FF2B5EF4-FFF2-40B4-BE49-F238E27FC236}">
                <a16:creationId xmlns:a16="http://schemas.microsoft.com/office/drawing/2014/main" id="{182D115F-06C7-2926-BD2D-18F4F2C84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3083" y="3771579"/>
            <a:ext cx="2494050" cy="75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conomic Analysis of a Program to Promote Clean Transportation Fuels in the  Northeast/Mid-Atlantic Region">
            <a:extLst>
              <a:ext uri="{FF2B5EF4-FFF2-40B4-BE49-F238E27FC236}">
                <a16:creationId xmlns:a16="http://schemas.microsoft.com/office/drawing/2014/main" id="{423ECE21-94D5-198B-60AE-77C7ABB1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3678" y="5102439"/>
            <a:ext cx="1840399" cy="67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Natural Gas &amp; Electricity | National Grid">
            <a:extLst>
              <a:ext uri="{FF2B5EF4-FFF2-40B4-BE49-F238E27FC236}">
                <a16:creationId xmlns:a16="http://schemas.microsoft.com/office/drawing/2014/main" id="{655E1728-8B05-D444-8D1C-D0EA813C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59" y="3911886"/>
            <a:ext cx="2820787" cy="58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Empire Clean Cities | UBIQUE">
            <a:extLst>
              <a:ext uri="{FF2B5EF4-FFF2-40B4-BE49-F238E27FC236}">
                <a16:creationId xmlns:a16="http://schemas.microsoft.com/office/drawing/2014/main" id="{08AED991-1CAF-3200-F36C-9A9D4BBD6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133" y="4883057"/>
            <a:ext cx="1206764" cy="94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Eastern Pennsylvania Alliance for Clean Transportation - Home | Facebook">
            <a:extLst>
              <a:ext uri="{FF2B5EF4-FFF2-40B4-BE49-F238E27FC236}">
                <a16:creationId xmlns:a16="http://schemas.microsoft.com/office/drawing/2014/main" id="{E60A31E5-B49F-9ADA-DDC9-4AFB551B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841" y="4768949"/>
            <a:ext cx="1012755" cy="101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Drive Clean Colorado on Twitter: &quot;Denver Metro Clean Cities Coalition is  thrilled to announce an exciting evolution of the DMCC organization: We  have officially changed our name to Drive Clean Colorado -">
            <a:extLst>
              <a:ext uri="{FF2B5EF4-FFF2-40B4-BE49-F238E27FC236}">
                <a16:creationId xmlns:a16="http://schemas.microsoft.com/office/drawing/2014/main" id="{C0957167-B155-2573-A6C3-41FE478F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6146" y="4858361"/>
            <a:ext cx="1122202" cy="10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Pittsburgh Region Clean Cities, Author at Fuels Fix">
            <a:extLst>
              <a:ext uri="{FF2B5EF4-FFF2-40B4-BE49-F238E27FC236}">
                <a16:creationId xmlns:a16="http://schemas.microsoft.com/office/drawing/2014/main" id="{7A90D70B-CC51-2BBC-F8CC-7C4E6E144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1171" y="4847197"/>
            <a:ext cx="1060570" cy="10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Qmerit Partners With Chargeway to Simplify for Auto Dealerships the  Transition to Evs for Their Customers">
            <a:extLst>
              <a:ext uri="{FF2B5EF4-FFF2-40B4-BE49-F238E27FC236}">
                <a16:creationId xmlns:a16="http://schemas.microsoft.com/office/drawing/2014/main" id="{A5A20D3A-9DE4-64CB-3042-B1F15DEC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349" y="2215597"/>
            <a:ext cx="1802728" cy="9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EEI (@Edison_Electric) / Twitter">
            <a:extLst>
              <a:ext uri="{FF2B5EF4-FFF2-40B4-BE49-F238E27FC236}">
                <a16:creationId xmlns:a16="http://schemas.microsoft.com/office/drawing/2014/main" id="{3B650270-B27B-8190-A87B-2CA0C4227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661" y="4635766"/>
            <a:ext cx="1440687" cy="14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Placeholder 18">
            <a:extLst>
              <a:ext uri="{FF2B5EF4-FFF2-40B4-BE49-F238E27FC236}">
                <a16:creationId xmlns:a16="http://schemas.microsoft.com/office/drawing/2014/main" id="{567C51A2-455C-BF47-EC3E-0E48179DD25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47" t="-66550" r="-1079" b="-67040"/>
          <a:stretch/>
        </p:blipFill>
        <p:spPr>
          <a:xfrm>
            <a:off x="3461360" y="3616060"/>
            <a:ext cx="2494050" cy="1314025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F3DC6AA8-4CA2-8B5F-38C5-10E67E607C3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92" y="1750333"/>
            <a:ext cx="1873251" cy="1916339"/>
          </a:xfrm>
          <a:prstGeom prst="rect">
            <a:avLst/>
          </a:prstGeom>
        </p:spPr>
      </p:pic>
      <p:pic>
        <p:nvPicPr>
          <p:cNvPr id="20" name="Picture 19" descr="Pacific Energy Concepts is a 2024 Inc. Best Workplaces honoree!">
            <a:extLst>
              <a:ext uri="{FF2B5EF4-FFF2-40B4-BE49-F238E27FC236}">
                <a16:creationId xmlns:a16="http://schemas.microsoft.com/office/drawing/2014/main" id="{22519B42-CAD8-84D2-EEC9-E0893B28500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967" y="2073663"/>
            <a:ext cx="1593396" cy="1455247"/>
          </a:xfrm>
          <a:prstGeom prst="rect">
            <a:avLst/>
          </a:prstGeom>
        </p:spPr>
      </p:pic>
      <p:pic>
        <p:nvPicPr>
          <p:cNvPr id="6" name="Picture 5" descr="Blue text with a lightning bolt&#10;&#10;AI-generated content may be incorrect.">
            <a:extLst>
              <a:ext uri="{FF2B5EF4-FFF2-40B4-BE49-F238E27FC236}">
                <a16:creationId xmlns:a16="http://schemas.microsoft.com/office/drawing/2014/main" id="{A80AE54B-6905-9426-2868-CEE358150E8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084" y="1926238"/>
            <a:ext cx="4071657" cy="16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project&#10;&#10;Description automatically generated">
            <a:extLst>
              <a:ext uri="{FF2B5EF4-FFF2-40B4-BE49-F238E27FC236}">
                <a16:creationId xmlns:a16="http://schemas.microsoft.com/office/drawing/2014/main" id="{94618D49-ADF5-A42F-508A-EC0EEBC5C8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287" y="1789739"/>
            <a:ext cx="4308036" cy="4332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D5D986-06D8-354B-9D48-CDECD9C4A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Microsoft PhagsPa"/>
              </a:rPr>
              <a:t>Charge@Work</a:t>
            </a:r>
            <a:r>
              <a:rPr lang="en-US">
                <a:latin typeface="Microsoft PhagsPa"/>
              </a:rPr>
              <a:t> Project Builder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529C3-3FFD-4140-C1DD-3CEBDF787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862730"/>
            <a:ext cx="5991808" cy="39903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en-US" sz="2400">
                <a:latin typeface="Microsoft PhagsPa"/>
              </a:rPr>
              <a:t>Free virtual workspace to build your project</a:t>
            </a:r>
            <a:endParaRPr lang="en-US"/>
          </a:p>
          <a:p>
            <a:pPr marL="342900" indent="-342900"/>
            <a:r>
              <a:rPr lang="en-US" sz="2400">
                <a:latin typeface="Microsoft PhagsPa"/>
              </a:rPr>
              <a:t>Users can access:</a:t>
            </a:r>
            <a:endParaRPr lang="en-US" sz="2400"/>
          </a:p>
          <a:p>
            <a:pPr marL="800100" lvl="1"/>
            <a:r>
              <a:rPr lang="en-US">
                <a:latin typeface="Microsoft PhagsPa"/>
              </a:rPr>
              <a:t>Cost estimates for equipment and installation</a:t>
            </a:r>
          </a:p>
          <a:p>
            <a:pPr marL="800100" lvl="1"/>
            <a:r>
              <a:rPr lang="en-US">
                <a:latin typeface="Microsoft PhagsPa"/>
              </a:rPr>
              <a:t>Free site assessments</a:t>
            </a:r>
          </a:p>
          <a:p>
            <a:pPr marL="800100" lvl="1"/>
            <a:r>
              <a:rPr lang="en-US">
                <a:latin typeface="Microsoft PhagsPa"/>
              </a:rPr>
              <a:t>Incentives database </a:t>
            </a:r>
          </a:p>
          <a:p>
            <a:pPr marL="800100" lvl="1"/>
            <a:r>
              <a:rPr lang="en-US">
                <a:latin typeface="Microsoft PhagsPa"/>
              </a:rPr>
              <a:t>Charger catalog</a:t>
            </a:r>
          </a:p>
          <a:p>
            <a:pPr marL="800100" lvl="1"/>
            <a:r>
              <a:rPr lang="en-US">
                <a:latin typeface="Microsoft PhagsPa"/>
              </a:rPr>
              <a:t>Project planner</a:t>
            </a:r>
          </a:p>
          <a:p>
            <a:pPr marL="571500" lvl="1" indent="0">
              <a:buNone/>
            </a:pPr>
            <a:endParaRPr lang="en-US">
              <a:latin typeface="Microsoft PhagsP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A5183-2ACC-2F15-D934-127265CA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3A941-4D40-180C-F395-085447B6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 descr="A graph with blue and orange squares&#10;&#10;Description automatically generated">
            <a:extLst>
              <a:ext uri="{FF2B5EF4-FFF2-40B4-BE49-F238E27FC236}">
                <a16:creationId xmlns:a16="http://schemas.microsoft.com/office/drawing/2014/main" id="{BB3FE62A-D9A2-A4F5-48FD-406F44C900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527" y="3703814"/>
            <a:ext cx="4114799" cy="232733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72418B-92C2-C11C-C9A0-EE23076D58ED}"/>
              </a:ext>
            </a:extLst>
          </p:cNvPr>
          <p:cNvCxnSpPr>
            <a:cxnSpLocks/>
          </p:cNvCxnSpPr>
          <p:nvPr/>
        </p:nvCxnSpPr>
        <p:spPr>
          <a:xfrm flipH="1">
            <a:off x="6195527" y="2872673"/>
            <a:ext cx="2560055" cy="83114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221CC2-7CF9-DEE3-8AF1-A95C6E0CC548}"/>
              </a:ext>
            </a:extLst>
          </p:cNvPr>
          <p:cNvCxnSpPr>
            <a:cxnSpLocks/>
          </p:cNvCxnSpPr>
          <p:nvPr/>
        </p:nvCxnSpPr>
        <p:spPr>
          <a:xfrm flipH="1">
            <a:off x="10310326" y="3018329"/>
            <a:ext cx="1443596" cy="6854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A2774B-15C1-FE68-385C-383C992E7AC0}"/>
              </a:ext>
            </a:extLst>
          </p:cNvPr>
          <p:cNvCxnSpPr>
            <a:cxnSpLocks/>
          </p:cNvCxnSpPr>
          <p:nvPr/>
        </p:nvCxnSpPr>
        <p:spPr>
          <a:xfrm flipH="1">
            <a:off x="10310326" y="4607396"/>
            <a:ext cx="1443596" cy="14237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39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D986-06D8-354B-9D48-CDECD9C4A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icrosoft PhagsPa"/>
              </a:rPr>
              <a:t>Charge@Work Employer &amp; Employee Guides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A5183-2ACC-2F15-D934-127265CA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3A941-4D40-180C-F395-085447B6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5" descr="A person in a suit leaning against a car&#10;&#10;Description automatically generated">
            <a:extLst>
              <a:ext uri="{FF2B5EF4-FFF2-40B4-BE49-F238E27FC236}">
                <a16:creationId xmlns:a16="http://schemas.microsoft.com/office/drawing/2014/main" id="{429B1CCA-1099-3861-0E19-3F030E6BE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562" y="1693373"/>
            <a:ext cx="3435712" cy="4383607"/>
          </a:xfrm>
        </p:spPr>
      </p:pic>
      <p:pic>
        <p:nvPicPr>
          <p:cNvPr id="9" name="Picture 8" descr="A person holding a bag and charging a car&#10;&#10;Description automatically generated">
            <a:extLst>
              <a:ext uri="{FF2B5EF4-FFF2-40B4-BE49-F238E27FC236}">
                <a16:creationId xmlns:a16="http://schemas.microsoft.com/office/drawing/2014/main" id="{12C15238-B874-6EFA-2288-F1E169EF7D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370" y="1690688"/>
            <a:ext cx="3435712" cy="438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5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D986-06D8-354B-9D48-CDECD9C4A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icrosoft PhagsPa"/>
              </a:rPr>
              <a:t>Get Started with </a:t>
            </a:r>
            <a:r>
              <a:rPr lang="en-US" err="1">
                <a:latin typeface="Microsoft PhagsPa"/>
              </a:rPr>
              <a:t>Charge@Work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529C3-3FFD-4140-C1DD-3CEBDF787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00" y="2053270"/>
            <a:ext cx="4273722" cy="35944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en-US">
                <a:latin typeface="Microsoft PhagsPa"/>
                <a:hlinkClick r:id="rId3"/>
              </a:rPr>
              <a:t>Join our program</a:t>
            </a:r>
            <a:endParaRPr lang="en-US"/>
          </a:p>
          <a:p>
            <a:pPr marL="342900" indent="-342900"/>
            <a:r>
              <a:rPr lang="en-US">
                <a:latin typeface="Microsoft PhagsPa"/>
                <a:hlinkClick r:id="rId4"/>
              </a:rPr>
              <a:t>Create a Project Builder account</a:t>
            </a:r>
          </a:p>
          <a:p>
            <a:pPr marL="342900" indent="-342900"/>
            <a:r>
              <a:rPr lang="en-US">
                <a:latin typeface="Microsoft PhagsPa"/>
                <a:hlinkClick r:id="rId5"/>
              </a:rPr>
              <a:t>Show your support for workplace charging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A5183-2ACC-2F15-D934-127265CA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3A941-4D40-180C-F395-085447B6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31EE3360-F0C4-27F4-6332-832BEBC40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671" y="3683929"/>
            <a:ext cx="1493088" cy="697841"/>
          </a:xfrm>
          <a:prstGeom prst="rect">
            <a:avLst/>
          </a:prstGeom>
        </p:spPr>
      </p:pic>
      <p:pic>
        <p:nvPicPr>
          <p:cNvPr id="10" name="Picture 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2532C93A-6EB7-A23A-5140-721B2DA8A9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210" y="2709862"/>
            <a:ext cx="1430548" cy="221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E5F139-F362-7592-CA46-AA0B81564CC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503" y="5143230"/>
            <a:ext cx="1678557" cy="516867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5EC08F4-111A-6804-F577-E48CE0A47BA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833" y="2652355"/>
            <a:ext cx="1710907" cy="318998"/>
          </a:xfrm>
          <a:prstGeom prst="rect">
            <a:avLst/>
          </a:prstGeom>
        </p:spPr>
      </p:pic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26B37320-1F58-A4DE-FE69-AC852F98808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5744" y="3425226"/>
            <a:ext cx="1609575" cy="1051158"/>
          </a:xfrm>
          <a:prstGeom prst="rect">
            <a:avLst/>
          </a:prstGeom>
        </p:spPr>
      </p:pic>
      <p:pic>
        <p:nvPicPr>
          <p:cNvPr id="14" name="Picture 13" descr="A logo with a bird and waves&#10;&#10;Description automatically generated">
            <a:extLst>
              <a:ext uri="{FF2B5EF4-FFF2-40B4-BE49-F238E27FC236}">
                <a16:creationId xmlns:a16="http://schemas.microsoft.com/office/drawing/2014/main" id="{AAE23ACB-8A57-3577-F25B-C4709C73BEB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323" y="4528597"/>
            <a:ext cx="1175173" cy="1243645"/>
          </a:xfrm>
          <a:prstGeom prst="rect">
            <a:avLst/>
          </a:prstGeom>
        </p:spPr>
      </p:pic>
      <p:pic>
        <p:nvPicPr>
          <p:cNvPr id="15" name="Picture 14" descr="A blue and black logo&#10;&#10;Description automatically generated">
            <a:extLst>
              <a:ext uri="{FF2B5EF4-FFF2-40B4-BE49-F238E27FC236}">
                <a16:creationId xmlns:a16="http://schemas.microsoft.com/office/drawing/2014/main" id="{AE9BF649-9240-B2AC-1192-E0343F72360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050" y="2389965"/>
            <a:ext cx="1840304" cy="1037688"/>
          </a:xfrm>
          <a:prstGeom prst="rect">
            <a:avLst/>
          </a:prstGeom>
        </p:spPr>
      </p:pic>
      <p:pic>
        <p:nvPicPr>
          <p:cNvPr id="16" name="Picture 15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B739F58-3152-A1C8-705F-4C84DB4445D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8965" y="3850705"/>
            <a:ext cx="1825926" cy="357278"/>
          </a:xfrm>
          <a:prstGeom prst="rect">
            <a:avLst/>
          </a:prstGeom>
        </p:spPr>
      </p:pic>
      <p:pic>
        <p:nvPicPr>
          <p:cNvPr id="19" name="Picture 18" descr="A logo of a bird and sun&#10;&#10;Description automatically generated">
            <a:extLst>
              <a:ext uri="{FF2B5EF4-FFF2-40B4-BE49-F238E27FC236}">
                <a16:creationId xmlns:a16="http://schemas.microsoft.com/office/drawing/2014/main" id="{5A1721D9-4D0A-F4E2-D918-444CF5E760F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1378" y="4597160"/>
            <a:ext cx="1713033" cy="127239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799FD-ED7B-82F4-8520-3C64DD47F7CB}"/>
              </a:ext>
            </a:extLst>
          </p:cNvPr>
          <p:cNvSpPr txBox="1">
            <a:spLocks/>
          </p:cNvSpPr>
          <p:nvPr/>
        </p:nvSpPr>
        <p:spPr>
          <a:xfrm>
            <a:off x="7248679" y="1889368"/>
            <a:ext cx="3005635" cy="546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PhagsPa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PhagsPa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PhagsPa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PhagsPa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PhagsPa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Microsoft PhagsPa"/>
              </a:rPr>
              <a:t>Examples of Current Pledges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392524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5EF54-224D-F7C8-57AE-3810AB224A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Connect with us.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BEC1F-AAB8-17A0-D1C5-27ABFD5DE75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006161" y="3544888"/>
            <a:ext cx="3249565" cy="1500187"/>
          </a:xfrm>
        </p:spPr>
        <p:txBody>
          <a:bodyPr>
            <a:normAutofit fontScale="92500" lnSpcReduction="20000"/>
          </a:bodyPr>
          <a:lstStyle/>
          <a:p>
            <a:endParaRPr lang="en-US" sz="1600" dirty="0"/>
          </a:p>
          <a:p>
            <a:r>
              <a:rPr lang="en-US" sz="1600" dirty="0"/>
              <a:t>Jason Zimbler</a:t>
            </a:r>
          </a:p>
          <a:p>
            <a:r>
              <a:rPr lang="en-US" sz="1600" dirty="0"/>
              <a:t>Senior Director, Light Duty Initiative</a:t>
            </a:r>
          </a:p>
          <a:p>
            <a:r>
              <a:rPr lang="en-US" sz="1600" dirty="0"/>
              <a:t>CALSTART</a:t>
            </a:r>
          </a:p>
          <a:p>
            <a:r>
              <a:rPr lang="en-US" sz="1600" dirty="0"/>
              <a:t>jzimbler@calstart.org</a:t>
            </a:r>
          </a:p>
        </p:txBody>
      </p:sp>
      <p:pic>
        <p:nvPicPr>
          <p:cNvPr id="6" name="Picture Placeholder 5" descr="Electric car charger">
            <a:extLst>
              <a:ext uri="{FF2B5EF4-FFF2-40B4-BE49-F238E27FC236}">
                <a16:creationId xmlns:a16="http://schemas.microsoft.com/office/drawing/2014/main" id="{196E82DF-CC34-26DA-9AD0-FCB866CBD4F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67188" cy="6858000"/>
          </a:xfr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F304864-B1B3-96C2-8E04-7224446E57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chargeatwork.org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075782B-D3E1-AAB9-2C2B-4AB502A9BF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B2E961-1C09-4F6F-B38A-A6EDE2B37883}"/>
              </a:ext>
            </a:extLst>
          </p:cNvPr>
          <p:cNvSpPr txBox="1">
            <a:spLocks/>
          </p:cNvSpPr>
          <p:nvPr/>
        </p:nvSpPr>
        <p:spPr>
          <a:xfrm>
            <a:off x="8610600" y="3544887"/>
            <a:ext cx="2893423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icrosoft PhagsPa" panose="020B05020402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PhagsPa" panose="020B0502040204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icrosoft PhagsPa" panose="020B0502040204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icrosoft PhagsPa" panose="020B0502040204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icrosoft PhagsPa" panose="020B0502040204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r>
              <a:rPr lang="en-US" sz="1600" dirty="0"/>
              <a:t>Brandon Oldham</a:t>
            </a:r>
          </a:p>
          <a:p>
            <a:r>
              <a:rPr lang="en-US" sz="1600" dirty="0"/>
              <a:t>Program Manager</a:t>
            </a:r>
          </a:p>
          <a:p>
            <a:r>
              <a:rPr lang="en-US" sz="1600" dirty="0"/>
              <a:t>CALSTART</a:t>
            </a:r>
          </a:p>
          <a:p>
            <a:r>
              <a:rPr lang="en-US" sz="1600" dirty="0" err="1"/>
              <a:t>boldham@calstart.org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5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2494-8D49-6DF1-968B-227808D0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C42D1-090B-6BF8-FB84-F79401E09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Why Workplace Charging?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</a:t>
            </a:r>
            <a:r>
              <a:rPr lang="en-US" dirty="0" err="1"/>
              <a:t>Charge@Work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we work together on this?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Demonstration and Discussion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E7AF097D-0A4F-2A06-799A-049084E6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chargeatwork.org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14583-43A7-1913-C24A-E76CC54C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5E1D-30BC-A446-955D-620956BA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Workplace Charging?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DACA-9F73-F6FC-9816-EFD852A5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F83A9-8E29-DCD5-E5A5-C22BD9B7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25694-EDD5-E6DA-A02A-FE8D5FD2C3DE}"/>
              </a:ext>
            </a:extLst>
          </p:cNvPr>
          <p:cNvSpPr txBox="1"/>
          <p:nvPr/>
        </p:nvSpPr>
        <p:spPr>
          <a:xfrm>
            <a:off x="1584960" y="2158444"/>
            <a:ext cx="387096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3EB780"/>
                </a:solidFill>
                <a:latin typeface="Microsoft PhagsPa" panose="020B0502040204020203" pitchFamily="34" charset="0"/>
              </a:rPr>
              <a:t>74%</a:t>
            </a:r>
          </a:p>
          <a:p>
            <a:pPr algn="ctr"/>
            <a:r>
              <a:rPr lang="en-US" i="0" dirty="0">
                <a:solidFill>
                  <a:srgbClr val="333333"/>
                </a:solidFill>
                <a:effectLst/>
                <a:latin typeface="Microsoft PhagsPa" panose="020B0502040204020203" pitchFamily="34" charset="0"/>
              </a:rPr>
              <a:t>of current EV owners express strong interest in workplace charging.</a:t>
            </a:r>
            <a:endParaRPr lang="en-US" dirty="0">
              <a:solidFill>
                <a:srgbClr val="3EB780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E650E1-B0C7-8850-EEBB-6020B3E05B60}"/>
              </a:ext>
            </a:extLst>
          </p:cNvPr>
          <p:cNvSpPr txBox="1"/>
          <p:nvPr/>
        </p:nvSpPr>
        <p:spPr>
          <a:xfrm>
            <a:off x="6840724" y="2158443"/>
            <a:ext cx="35397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3EB780"/>
                </a:solidFill>
                <a:latin typeface="Microsoft PhagsPa" panose="020B0502040204020203" pitchFamily="34" charset="0"/>
              </a:rPr>
              <a:t>60%</a:t>
            </a:r>
          </a:p>
          <a:p>
            <a:pPr algn="ctr"/>
            <a:r>
              <a:rPr lang="en-US" i="0" dirty="0">
                <a:solidFill>
                  <a:srgbClr val="333333"/>
                </a:solidFill>
                <a:effectLst/>
                <a:latin typeface="Microsoft PhagsPa" panose="020B0502040204020203" pitchFamily="34" charset="0"/>
              </a:rPr>
              <a:t>of EV drivers need chargers at work, either because of long commutes or no access to at-home charging.</a:t>
            </a:r>
            <a:endParaRPr lang="en-US" dirty="0">
              <a:solidFill>
                <a:srgbClr val="3EB780"/>
              </a:solidFill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76146-147E-3E68-08F7-D9A2A7331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Workplace Charging to Cross “the Chasm”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FADCB-56B4-53A4-18E8-A709A992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2D0D7-3AE0-F010-8FF6-BA6DB927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ECFE9-5149-7A03-6F84-74C6D0D02B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3" t="6047" r="4553" b="7022"/>
          <a:stretch/>
        </p:blipFill>
        <p:spPr>
          <a:xfrm>
            <a:off x="1990847" y="1690688"/>
            <a:ext cx="8264324" cy="43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5E1D-30BC-A446-955D-620956BA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Three-legged Stool Paradigm for EV Charging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DACA-9F73-F6FC-9816-EFD852A5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F83A9-8E29-DCD5-E5A5-C22BD9B7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D0ED21-B9BB-8C9B-2BB4-B59A766130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4475" y="2035142"/>
            <a:ext cx="4278925" cy="40415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CB80C4-8FA6-277A-B189-B0F27E94DE38}"/>
              </a:ext>
            </a:extLst>
          </p:cNvPr>
          <p:cNvSpPr txBox="1"/>
          <p:nvPr/>
        </p:nvSpPr>
        <p:spPr>
          <a:xfrm rot="17209348">
            <a:off x="4694550" y="4082056"/>
            <a:ext cx="92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PhagsPa" panose="020B0502040204020203" pitchFamily="34" charset="0"/>
              </a:rPr>
              <a:t>Live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5D1970-6741-516D-AC4E-6B3D1CC083F6}"/>
              </a:ext>
            </a:extLst>
          </p:cNvPr>
          <p:cNvSpPr txBox="1"/>
          <p:nvPr/>
        </p:nvSpPr>
        <p:spPr>
          <a:xfrm rot="16200000">
            <a:off x="5553310" y="4234457"/>
            <a:ext cx="92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PhagsPa" panose="020B0502040204020203" pitchFamily="34" charset="0"/>
              </a:rPr>
              <a:t>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25FF0C-2202-B0A5-4A1E-D67BCD5310E5}"/>
              </a:ext>
            </a:extLst>
          </p:cNvPr>
          <p:cNvSpPr txBox="1"/>
          <p:nvPr/>
        </p:nvSpPr>
        <p:spPr>
          <a:xfrm rot="15049463">
            <a:off x="6353376" y="4013444"/>
            <a:ext cx="92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PhagsPa" panose="020B0502040204020203" pitchFamily="34" charset="0"/>
              </a:rPr>
              <a:t>Play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66B5C8-6283-243F-AB2E-C947B60BF270}"/>
              </a:ext>
            </a:extLst>
          </p:cNvPr>
          <p:cNvSpPr txBox="1"/>
          <p:nvPr/>
        </p:nvSpPr>
        <p:spPr>
          <a:xfrm>
            <a:off x="524689" y="1859118"/>
            <a:ext cx="10996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Microsoft PhagsPa" panose="020B0502040204020203" pitchFamily="34" charset="0"/>
                <a:ea typeface="Times New Roman" panose="02020603050405020304" pitchFamily="18" charset="0"/>
              </a:rPr>
              <a:t>EV Charging must exist </a:t>
            </a:r>
            <a:r>
              <a:rPr lang="en-US" sz="2400" dirty="0">
                <a:solidFill>
                  <a:srgbClr val="000000"/>
                </a:solidFill>
                <a:latin typeface="Microsoft PhagsPa" panose="020B0502040204020203" pitchFamily="34" charset="0"/>
                <a:ea typeface="Times New Roman" panose="02020603050405020304" pitchFamily="18" charset="0"/>
              </a:rPr>
              <a:t>where EV drivers Live, Work, and Play, otherwise Pragmatists (the Early Majority) will not consider EVs viable.</a:t>
            </a:r>
            <a:endParaRPr lang="en-US" sz="2400" dirty="0"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5E1D-30BC-A446-955D-620956BA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people work?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DACA-9F73-F6FC-9816-EFD852A5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F83A9-8E29-DCD5-E5A5-C22BD9B7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059D2F-5089-01B2-E54D-41FD919C8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19989"/>
              </p:ext>
            </p:extLst>
          </p:nvPr>
        </p:nvGraphicFramePr>
        <p:xfrm>
          <a:off x="524689" y="2927195"/>
          <a:ext cx="10996750" cy="2500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8723">
                  <a:extLst>
                    <a:ext uri="{9D8B030D-6E8A-4147-A177-3AD203B41FA5}">
                      <a16:colId xmlns:a16="http://schemas.microsoft.com/office/drawing/2014/main" val="314090143"/>
                    </a:ext>
                  </a:extLst>
                </a:gridCol>
                <a:gridCol w="4428632">
                  <a:extLst>
                    <a:ext uri="{9D8B030D-6E8A-4147-A177-3AD203B41FA5}">
                      <a16:colId xmlns:a16="http://schemas.microsoft.com/office/drawing/2014/main" val="3917497235"/>
                    </a:ext>
                  </a:extLst>
                </a:gridCol>
                <a:gridCol w="2229395">
                  <a:extLst>
                    <a:ext uri="{9D8B030D-6E8A-4147-A177-3AD203B41FA5}">
                      <a16:colId xmlns:a16="http://schemas.microsoft.com/office/drawing/2014/main" val="2421431586"/>
                    </a:ext>
                  </a:extLst>
                </a:gridCol>
              </a:tblGrid>
              <a:tr h="38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Microsoft PhagsPa" panose="020B0502040204020203" pitchFamily="34" charset="0"/>
                        </a:rPr>
                        <a:t>Industry</a:t>
                      </a:r>
                      <a:endParaRPr lang="en-US" sz="1800"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2686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Microsoft PhagsPa" panose="020B0502040204020203" pitchFamily="34" charset="0"/>
                        </a:rPr>
                        <a:t>Example of Common Building Type</a:t>
                      </a:r>
                      <a:endParaRPr lang="en-US" sz="1800"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2686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Microsoft PhagsPa" panose="020B0502040204020203" pitchFamily="34" charset="0"/>
                        </a:rPr>
                        <a:t>% of workforce</a:t>
                      </a:r>
                      <a:endParaRPr lang="en-US" sz="1800" dirty="0"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2686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896278"/>
                  </a:ext>
                </a:extLst>
              </a:tr>
              <a:tr h="406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Microsoft PhagsPa" panose="020B0502040204020203" pitchFamily="34" charset="0"/>
                        </a:rPr>
                        <a:t>Professional &amp; business services</a:t>
                      </a:r>
                      <a:endParaRPr lang="en-US" sz="1800"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3EB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Microsoft PhagsPa" panose="020B0502040204020203" pitchFamily="34" charset="0"/>
                        </a:rPr>
                        <a:t>Office Buildings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3EB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Microsoft PhagsPa" panose="020B0502040204020203" pitchFamily="34" charset="0"/>
                        </a:rPr>
                        <a:t>13.2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3EB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88717"/>
                  </a:ext>
                </a:extLst>
              </a:tr>
              <a:tr h="431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Microsoft PhagsPa" panose="020B0502040204020203" pitchFamily="34" charset="0"/>
                        </a:rPr>
                        <a:t>Health care &amp; social assistance </a:t>
                      </a:r>
                      <a:endParaRPr lang="en-US" sz="1800" dirty="0"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3EB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Microsoft PhagsPa" panose="020B0502040204020203" pitchFamily="34" charset="0"/>
                        </a:rPr>
                        <a:t>Hospitals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3EB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Microsoft PhagsPa" panose="020B0502040204020203" pitchFamily="34" charset="0"/>
                        </a:rPr>
                        <a:t>12.9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3EB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80546"/>
                  </a:ext>
                </a:extLst>
              </a:tr>
              <a:tr h="3734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Microsoft PhagsPa" panose="020B0502040204020203" pitchFamily="34" charset="0"/>
                        </a:rPr>
                        <a:t>State &amp; local government</a:t>
                      </a:r>
                      <a:endParaRPr lang="en-US" sz="1800"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3EB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Microsoft PhagsPa" panose="020B0502040204020203" pitchFamily="34" charset="0"/>
                        </a:rPr>
                        <a:t>Schools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3EB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Microsoft PhagsPa" panose="020B0502040204020203" pitchFamily="34" charset="0"/>
                        </a:rPr>
                        <a:t>12.4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3EB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520477"/>
                  </a:ext>
                </a:extLst>
              </a:tr>
              <a:tr h="4559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Microsoft PhagsPa" panose="020B0502040204020203" pitchFamily="34" charset="0"/>
                        </a:rPr>
                        <a:t>Retail Trade</a:t>
                      </a:r>
                      <a:endParaRPr lang="en-US" sz="1800"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3EB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Microsoft PhagsPa" panose="020B0502040204020203" pitchFamily="34" charset="0"/>
                        </a:rPr>
                        <a:t>Shopping Centers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3EB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Microsoft PhagsPa" panose="020B0502040204020203" pitchFamily="34" charset="0"/>
                        </a:rPr>
                        <a:t>9.7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3EB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184546"/>
                  </a:ext>
                </a:extLst>
              </a:tr>
              <a:tr h="3943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Microsoft PhagsPa" panose="020B0502040204020203" pitchFamily="34" charset="0"/>
                        </a:rPr>
                        <a:t>Leisure &amp; hospitality</a:t>
                      </a:r>
                      <a:endParaRPr lang="en-US" sz="1800"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3EB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Microsoft PhagsPa" panose="020B0502040204020203" pitchFamily="34" charset="0"/>
                        </a:rPr>
                        <a:t>Hotels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3EB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Microsoft PhagsPa" panose="020B0502040204020203" pitchFamily="34" charset="0"/>
                        </a:rPr>
                        <a:t>8.7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Microsoft PhagsPa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50800" marB="50800">
                    <a:solidFill>
                      <a:srgbClr val="3EB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91371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E162EFC-790E-0911-A619-B56E19E10991}"/>
              </a:ext>
            </a:extLst>
          </p:cNvPr>
          <p:cNvSpPr txBox="1"/>
          <p:nvPr/>
        </p:nvSpPr>
        <p:spPr>
          <a:xfrm>
            <a:off x="524689" y="1975090"/>
            <a:ext cx="10996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Microsoft PhagsPa" panose="020B0502040204020203" pitchFamily="34" charset="0"/>
                <a:ea typeface="Times New Roman" panose="02020603050405020304" pitchFamily="18" charset="0"/>
              </a:rPr>
              <a:t>How do we make electric vehicle ownership viable for nurses, teachers, cashiers, operations managers, and customer service representatives?</a:t>
            </a:r>
            <a:endParaRPr lang="en-US" sz="2400" b="1" dirty="0">
              <a:latin typeface="Microsoft PhagsPa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12460-573D-ADD3-815D-33B40A762113}"/>
              </a:ext>
            </a:extLst>
          </p:cNvPr>
          <p:cNvSpPr txBox="1"/>
          <p:nvPr/>
        </p:nvSpPr>
        <p:spPr>
          <a:xfrm>
            <a:off x="9296400" y="5499637"/>
            <a:ext cx="2370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icrosoft PhagsPa" panose="020B0502040204020203" pitchFamily="34" charset="0"/>
              </a:rPr>
              <a:t>( = 56.9% of the workforce)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808A0-FBFB-7E45-2038-1384778776AA}"/>
              </a:ext>
            </a:extLst>
          </p:cNvPr>
          <p:cNvSpPr txBox="1"/>
          <p:nvPr/>
        </p:nvSpPr>
        <p:spPr>
          <a:xfrm>
            <a:off x="524689" y="5499636"/>
            <a:ext cx="330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icrosoft PhagsPa" panose="020B0502040204020203" pitchFamily="34" charset="0"/>
              </a:rPr>
              <a:t>Source: Bureau of Labor Statistics (BLS)</a:t>
            </a:r>
          </a:p>
        </p:txBody>
      </p:sp>
    </p:spTree>
    <p:extLst>
      <p:ext uri="{BB962C8B-B14F-4D97-AF65-F5344CB8AC3E}">
        <p14:creationId xmlns:p14="http://schemas.microsoft.com/office/powerpoint/2010/main" val="218563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8734-DC5D-4DD3-A4CE-D61F8691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Distinguishing between charging for customers, employees, and fleet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0993F-0E2D-72FF-2A56-61432D6AA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intended use – Who is this charging solution designed to serve? The customers? The employees? Or, the fleet?</a:t>
            </a:r>
          </a:p>
          <a:p>
            <a:r>
              <a:rPr lang="en-US" dirty="0"/>
              <a:t>For our purposes, workplace charging solutions are those that are </a:t>
            </a:r>
            <a:r>
              <a:rPr lang="en-US" b="1" dirty="0"/>
              <a:t>designed for use by employees </a:t>
            </a:r>
            <a:r>
              <a:rPr lang="en-US" dirty="0"/>
              <a:t>during typical working hours.</a:t>
            </a:r>
          </a:p>
          <a:p>
            <a:r>
              <a:rPr lang="en-US" dirty="0"/>
              <a:t>Workplace charging solutions are generally Level 1 and 2 chargers, not DC fast chargers.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11B04-E41C-92E9-DE67-CF5F0DD13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D2984-FB34-EB21-5B27-00D4D110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0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3419-8299-B7EE-9BDB-C86B31602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Workplace Charging is Good for the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CC50B-3F98-CB1F-5498-7D431415D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>
                <a:solidFill>
                  <a:srgbClr val="1155C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 recent study by Stanford researchers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suggests that shifting current EV charging from home to work and night to day could 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cut costs, 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improve grid efficiency, and 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reduce greenhouse gas emissions significantly.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Enables wider buildout of and reliance on renewable generation.</a:t>
            </a:r>
          </a:p>
          <a:p>
            <a:pPr lvl="2"/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Mid-day solar would be curtailed if not for vehicles being able to absorb it.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83019-8A1D-A8F0-9A6F-9A60AC92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02A8D-2A71-AB5D-CC2D-787A7199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2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D986-06D8-354B-9D48-CDECD9C4A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icrosoft PhagsPa"/>
              </a:rPr>
              <a:t>What is </a:t>
            </a:r>
            <a:r>
              <a:rPr lang="en-US" err="1">
                <a:latin typeface="Microsoft PhagsPa"/>
              </a:rPr>
              <a:t>Charge@Work</a:t>
            </a:r>
            <a:r>
              <a:rPr lang="en-US">
                <a:latin typeface="Microsoft PhagsPa"/>
              </a:rPr>
              <a:t>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529C3-3FFD-4140-C1DD-3CEBDF787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444"/>
            <a:ext cx="4811641" cy="39903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sz="2000" b="1">
                <a:latin typeface="Microsoft PhagsPa"/>
              </a:rPr>
              <a:t>Technical Assistance</a:t>
            </a:r>
            <a:endParaRPr lang="en-US" sz="2000">
              <a:latin typeface="Microsoft PhagsPa"/>
            </a:endParaRPr>
          </a:p>
          <a:p>
            <a:pPr marL="800100" lvl="1">
              <a:lnSpc>
                <a:spcPct val="100000"/>
              </a:lnSpc>
              <a:buFont typeface="Courier New,monospace" panose="020B0604020202020204" pitchFamily="34" charset="0"/>
              <a:buChar char="o"/>
            </a:pPr>
            <a:r>
              <a:rPr lang="en-US" sz="1600">
                <a:latin typeface="Microsoft PhagsPa"/>
              </a:rPr>
              <a:t>Free site assessments ($1,000 value)</a:t>
            </a:r>
          </a:p>
          <a:p>
            <a:pPr marL="800100" lvl="1">
              <a:lnSpc>
                <a:spcPct val="100000"/>
              </a:lnSpc>
              <a:buFont typeface="Courier New,monospace" panose="020B0604020202020204" pitchFamily="34" charset="0"/>
              <a:buChar char="o"/>
            </a:pPr>
            <a:r>
              <a:rPr lang="en-US" sz="1600">
                <a:latin typeface="Microsoft PhagsPa"/>
              </a:rPr>
              <a:t>Project Builder tool</a:t>
            </a:r>
            <a:endParaRPr lang="en-US"/>
          </a:p>
          <a:p>
            <a:pPr marL="800100" lvl="1">
              <a:lnSpc>
                <a:spcPct val="100000"/>
              </a:lnSpc>
              <a:buFont typeface="Courier New,monospace" panose="020B0604020202020204" pitchFamily="34" charset="0"/>
              <a:buChar char="o"/>
            </a:pPr>
            <a:r>
              <a:rPr lang="en-US" sz="1600">
                <a:latin typeface="Microsoft PhagsPa"/>
              </a:rPr>
              <a:t>Support from EV charging experts</a:t>
            </a:r>
          </a:p>
          <a:p>
            <a:pPr marL="342900" indent="-342900">
              <a:lnSpc>
                <a:spcPct val="100000"/>
              </a:lnSpc>
            </a:pPr>
            <a:r>
              <a:rPr lang="en-US" sz="2000" b="1">
                <a:latin typeface="Microsoft PhagsPa"/>
              </a:rPr>
              <a:t>Education and Outreach</a:t>
            </a:r>
            <a:endParaRPr lang="en-US" sz="2000"/>
          </a:p>
          <a:p>
            <a:pPr marL="800100"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 sz="1600">
                <a:latin typeface="Microsoft PhagsPa"/>
              </a:rPr>
              <a:t>Resources, guides, and case studies</a:t>
            </a:r>
            <a:endParaRPr lang="en-US" sz="1600" b="1">
              <a:latin typeface="Microsoft PhagsPa"/>
            </a:endParaRPr>
          </a:p>
          <a:p>
            <a:pPr marL="800100"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 sz="1600">
                <a:latin typeface="Microsoft PhagsPa"/>
              </a:rPr>
              <a:t>Webinars, ribbon-cuttings, and ride-and-drive events</a:t>
            </a:r>
          </a:p>
          <a:p>
            <a:pPr marL="800100"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 sz="1600">
                <a:latin typeface="Microsoft PhagsPa"/>
              </a:rPr>
              <a:t>Press releases and articles</a:t>
            </a:r>
          </a:p>
          <a:p>
            <a:pPr marL="800100"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 sz="1600">
                <a:latin typeface="Microsoft PhagsPa"/>
              </a:rPr>
              <a:t>Employee engagement</a:t>
            </a:r>
          </a:p>
          <a:p>
            <a:pPr marL="342900">
              <a:lnSpc>
                <a:spcPct val="100000"/>
              </a:lnSpc>
            </a:pPr>
            <a:r>
              <a:rPr lang="en-US" sz="2000" b="1">
                <a:latin typeface="Microsoft PhagsPa"/>
              </a:rPr>
              <a:t>Deploy Infrastructure</a:t>
            </a:r>
          </a:p>
          <a:p>
            <a:pPr marL="800100" lvl="1">
              <a:lnSpc>
                <a:spcPct val="100000"/>
              </a:lnSpc>
              <a:buFont typeface="Courier New" panose="020B0604020202020204" pitchFamily="34" charset="0"/>
              <a:buChar char="o"/>
            </a:pPr>
            <a:endParaRPr lang="en-US" sz="1600">
              <a:latin typeface="Microsoft PhagsPa"/>
            </a:endParaRPr>
          </a:p>
          <a:p>
            <a:pPr marL="800100" lvl="1">
              <a:buFont typeface="Courier New" panose="020B0604020202020204" pitchFamily="34" charset="0"/>
              <a:buChar char="o"/>
            </a:pPr>
            <a:endParaRPr lang="en-US" sz="1600">
              <a:latin typeface="Microsoft PhagsP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A5183-2ACC-2F15-D934-127265CA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chargeatwork.org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3A941-4D40-180C-F395-085447B6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diagram of a work experience&#10;&#10;Description automatically generated">
            <a:extLst>
              <a:ext uri="{FF2B5EF4-FFF2-40B4-BE49-F238E27FC236}">
                <a16:creationId xmlns:a16="http://schemas.microsoft.com/office/drawing/2014/main" id="{E241A13A-0E2C-6E7C-23CF-AA80F16CA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04"/>
          <a:stretch/>
        </p:blipFill>
        <p:spPr>
          <a:xfrm>
            <a:off x="5587714" y="1953142"/>
            <a:ext cx="6505677" cy="350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9a8185-7cc5-450e-b25c-b1eaa796bcf2" xsi:nil="true"/>
    <lcf76f155ced4ddcb4097134ff3c332f xmlns="bca3c660-ce3d-4c6a-8970-e187f24629c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FD25FB8CC8B409DACD3384DC053D9" ma:contentTypeVersion="16" ma:contentTypeDescription="Create a new document." ma:contentTypeScope="" ma:versionID="675d7d4eba17b83e7c564d01ee9cd7dd">
  <xsd:schema xmlns:xsd="http://www.w3.org/2001/XMLSchema" xmlns:xs="http://www.w3.org/2001/XMLSchema" xmlns:p="http://schemas.microsoft.com/office/2006/metadata/properties" xmlns:ns2="bca3c660-ce3d-4c6a-8970-e187f24629cd" xmlns:ns3="179a8185-7cc5-450e-b25c-b1eaa796bcf2" targetNamespace="http://schemas.microsoft.com/office/2006/metadata/properties" ma:root="true" ma:fieldsID="9a691a654aacdb55686f9f03dfc146a8" ns2:_="" ns3:_="">
    <xsd:import namespace="bca3c660-ce3d-4c6a-8970-e187f24629cd"/>
    <xsd:import namespace="179a8185-7cc5-450e-b25c-b1eaa796bc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3c660-ce3d-4c6a-8970-e187f2462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4558a2a-5c14-4ef2-a01f-7b4050f25a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a8185-7cc5-450e-b25c-b1eaa796bc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6e71e4a-629c-4699-93bb-85787869eb69}" ma:internalName="TaxCatchAll" ma:showField="CatchAllData" ma:web="179a8185-7cc5-450e-b25c-b1eaa796bc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BBDA6A-841B-498D-9104-E5582F9CF9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95DD1E-63B3-4D12-BD2B-DCDDC2F9CCDB}">
  <ds:schemaRefs>
    <ds:schemaRef ds:uri="http://www.w3.org/XML/1998/namespace"/>
    <ds:schemaRef ds:uri="179a8185-7cc5-450e-b25c-b1eaa796bcf2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bca3c660-ce3d-4c6a-8970-e187f24629c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EAD6FA-A644-4599-B8F6-D62FE0FB2D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3c660-ce3d-4c6a-8970-e187f24629cd"/>
    <ds:schemaRef ds:uri="179a8185-7cc5-450e-b25c-b1eaa796b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20854</TotalTime>
  <Words>618</Words>
  <Application>Microsoft Macintosh PowerPoint</Application>
  <PresentationFormat>Widescreen</PresentationFormat>
  <Paragraphs>140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Courier New,monospace</vt:lpstr>
      <vt:lpstr>Microsoft PhagsPa</vt:lpstr>
      <vt:lpstr>Times New Roman</vt:lpstr>
      <vt:lpstr>office theme</vt:lpstr>
      <vt:lpstr>POWERING WORKPLACE EV ADOPTION: CHARGE@WORK IN REVIEW &amp; WHAT’S AHEAD</vt:lpstr>
      <vt:lpstr>Overview</vt:lpstr>
      <vt:lpstr>Why Workplace Charging?</vt:lpstr>
      <vt:lpstr>We Need Workplace Charging to Cross “the Chasm”</vt:lpstr>
      <vt:lpstr>The Three-legged Stool Paradigm for EV Charging</vt:lpstr>
      <vt:lpstr>Where do people work?</vt:lpstr>
      <vt:lpstr>Distinguishing between charging for customers, employees, and fleet operations</vt:lpstr>
      <vt:lpstr>Workplace Charging is Good for the Environment</vt:lpstr>
      <vt:lpstr>What is Charge@Work?</vt:lpstr>
      <vt:lpstr>The Charge@Work Team</vt:lpstr>
      <vt:lpstr>Charge@Work Project Builder</vt:lpstr>
      <vt:lpstr>Charge@Work Employer &amp; Employee Guides</vt:lpstr>
      <vt:lpstr>Get Started with Charge@Work</vt:lpstr>
      <vt:lpstr>Connect with us.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Plummer</dc:creator>
  <cp:lastModifiedBy>Brandon Oldham</cp:lastModifiedBy>
  <cp:revision>287</cp:revision>
  <dcterms:created xsi:type="dcterms:W3CDTF">2022-12-13T21:01:17Z</dcterms:created>
  <dcterms:modified xsi:type="dcterms:W3CDTF">2025-06-27T15:35:37Z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0x010100AE0FD25FB8CC8B409DACD3384DC053D9</vt:lpwstr>
  </property>
  <property fmtid="{D5CDD505-2E9C-101B-9397-08002B2CF9AE}" pid="3" name="MediaServiceImageTags">
    <vt:lpwstr/>
  </property>
</Properties>
</file>