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64" r:id="rId2"/>
    <p:sldId id="439" r:id="rId3"/>
    <p:sldId id="1065" r:id="rId4"/>
    <p:sldId id="1641" r:id="rId5"/>
    <p:sldId id="1642" r:id="rId6"/>
    <p:sldId id="164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FEFF8E-BC89-44C4-B27B-4E8F2CA2BF73}" type="datetimeFigureOut">
              <a:rPr lang="en-US" smtClean="0"/>
              <a:t>5/3/2021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1F1493-EA12-4125-97C9-8C453D337821}" type="slidenum">
              <a:rPr lang="en-US" smtClean="0"/>
              <a:t>‹#›</a:t>
            </a:fld>
            <a:endParaRPr lang="en-US"/>
          </a:p>
        </p:txBody>
      </p:sp>
    </p:spTree>
    <p:extLst>
      <p:ext uri="{BB962C8B-B14F-4D97-AF65-F5344CB8AC3E}">
        <p14:creationId xmlns:p14="http://schemas.microsoft.com/office/powerpoint/2010/main" val="1257451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26196" fontAlgn="base">
              <a:spcBef>
                <a:spcPct val="0"/>
              </a:spcBef>
              <a:spcAft>
                <a:spcPct val="0"/>
              </a:spcAft>
              <a:defRPr/>
            </a:pPr>
            <a:fld id="{F6430095-C63B-4218-B85F-DEFDD5F2AA56}" type="slidenum">
              <a:rPr lang="en-US">
                <a:ea typeface="ＭＳ Ｐゴシック"/>
                <a:cs typeface="ＭＳ Ｐゴシック"/>
              </a:rPr>
              <a:pPr defTabSz="926196" fontAlgn="base">
                <a:spcBef>
                  <a:spcPct val="0"/>
                </a:spcBef>
                <a:spcAft>
                  <a:spcPct val="0"/>
                </a:spcAft>
                <a:defRPr/>
              </a:pPr>
              <a:t>1</a:t>
            </a:fld>
            <a:endParaRPr lang="en-US" dirty="0">
              <a:ea typeface="ＭＳ Ｐゴシック"/>
              <a:cs typeface="ＭＳ Ｐゴシック"/>
            </a:endParaRPr>
          </a:p>
        </p:txBody>
      </p:sp>
      <p:sp>
        <p:nvSpPr>
          <p:cNvPr id="174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Tree>
    <p:extLst>
      <p:ext uri="{BB962C8B-B14F-4D97-AF65-F5344CB8AC3E}">
        <p14:creationId xmlns:p14="http://schemas.microsoft.com/office/powerpoint/2010/main" val="2590454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35844" name="Slide Number Placeholder 3"/>
          <p:cNvSpPr txBox="1">
            <a:spLocks noGrp="1"/>
          </p:cNvSpPr>
          <p:nvPr/>
        </p:nvSpPr>
        <p:spPr bwMode="auto">
          <a:xfrm>
            <a:off x="4008708" y="8893296"/>
            <a:ext cx="3066733" cy="468154"/>
          </a:xfrm>
          <a:prstGeom prst="rect">
            <a:avLst/>
          </a:prstGeom>
          <a:noFill/>
          <a:ln w="9525">
            <a:noFill/>
            <a:miter lim="800000"/>
            <a:headEnd/>
            <a:tailEnd/>
          </a:ln>
        </p:spPr>
        <p:txBody>
          <a:bodyPr lIns="93900" tIns="46950" rIns="93900" bIns="46950" anchor="b"/>
          <a:lstStyle/>
          <a:p>
            <a:pPr algn="r"/>
            <a:fld id="{7EA841E0-2D0D-4211-ACAE-C96B997E0FCF}" type="slidenum">
              <a:rPr lang="en-US" sz="1200">
                <a:latin typeface="Calibri" pitchFamily="34" charset="0"/>
              </a:rPr>
              <a:pPr algn="r"/>
              <a:t>2</a:t>
            </a:fld>
            <a:endParaRPr lang="en-US" sz="1200" dirty="0">
              <a:latin typeface="Calibri" pitchFamily="34" charset="0"/>
            </a:endParaRPr>
          </a:p>
        </p:txBody>
      </p:sp>
    </p:spTree>
    <p:extLst>
      <p:ext uri="{BB962C8B-B14F-4D97-AF65-F5344CB8AC3E}">
        <p14:creationId xmlns:p14="http://schemas.microsoft.com/office/powerpoint/2010/main" val="415837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latinLnBrk="0"/>
            <a:r>
              <a:rPr lang="en-US" sz="1200" b="0" i="0" kern="1200" dirty="0">
                <a:solidFill>
                  <a:schemeClr val="tx1"/>
                </a:solidFill>
                <a:effectLst/>
                <a:latin typeface="+mn-lt"/>
                <a:ea typeface="+mn-ea"/>
                <a:cs typeface="+mn-cs"/>
              </a:rPr>
              <a:t>Part of the problem is that there is currently no existing regulatory avenue to address the flaws in the FOM interconnection process. The solution is twofold; first, the best way to effectively fix the interconnection process is partnering with a utility — in this case, PG&amp;E — to create agreed-upon solutions to clear problems. Collaborating with a utility will grease the wheels of a regulatory process that can at times be slow, particularly if there is significant stakeholder pushback.</a:t>
            </a:r>
          </a:p>
          <a:p>
            <a:pPr rtl="0" latinLnBrk="0"/>
            <a:endParaRPr lang="en-US" sz="1200" b="0" i="0" kern="1200" dirty="0">
              <a:solidFill>
                <a:schemeClr val="tx1"/>
              </a:solidFill>
              <a:effectLst/>
              <a:latin typeface="+mn-lt"/>
              <a:ea typeface="+mn-ea"/>
              <a:cs typeface="+mn-cs"/>
            </a:endParaRPr>
          </a:p>
          <a:p>
            <a:pPr rtl="0" latinLnBrk="0"/>
            <a:r>
              <a:rPr lang="en-US" sz="1200" b="0" i="0" kern="1200" dirty="0">
                <a:solidFill>
                  <a:schemeClr val="tx1"/>
                </a:solidFill>
                <a:effectLst/>
                <a:latin typeface="+mn-lt"/>
                <a:ea typeface="+mn-ea"/>
                <a:cs typeface="+mn-cs"/>
              </a:rPr>
              <a:t>Then the main issue becomes the best way to implement solutions throughout the state. While the Rule 21 Interconnection Rulemaking, R. 17-07-007 exists at the CPUC for BTM projects, it does not apply to FOM projects.  So, second, the CPUC should either create a new OIR to tackle the issues with FOM interconnection or expand the existing interconnection rulemaking to include FOM interconnection as well. I would recommend the former rather than the latter since R. the Rule 21 Interconnection Proceeding is running behind schedule.</a:t>
            </a:r>
          </a:p>
          <a:p>
            <a:pPr rtl="0" latinLnBrk="0"/>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8BB393-29C9-4448-96C4-0DA85A6FFB62}" type="slidenum">
              <a:rPr lang="en-US" smtClean="0"/>
              <a:pPr/>
              <a:t>4</a:t>
            </a:fld>
            <a:endParaRPr lang="en-US" dirty="0"/>
          </a:p>
        </p:txBody>
      </p:sp>
    </p:spTree>
    <p:extLst>
      <p:ext uri="{BB962C8B-B14F-4D97-AF65-F5344CB8AC3E}">
        <p14:creationId xmlns:p14="http://schemas.microsoft.com/office/powerpoint/2010/main" val="695227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latinLnBrk="0"/>
            <a:r>
              <a:rPr lang="en-US" sz="1200" b="0" i="0" kern="1200" dirty="0">
                <a:solidFill>
                  <a:schemeClr val="tx1"/>
                </a:solidFill>
                <a:effectLst/>
                <a:latin typeface="+mn-lt"/>
                <a:ea typeface="+mn-ea"/>
                <a:cs typeface="+mn-cs"/>
              </a:rPr>
              <a:t>Part of the problem is that there is currently no existing regulatory avenue to address the flaws in the FOM interconnection process. The solution is twofold; first, the best way to effectively fix the interconnection process is partnering with a utility — in this case, PG&amp;E — to create agreed-upon solutions to clear problems. Collaborating with a utility will grease the wheels of a regulatory process that can at times be slow, particularly if there is significant stakeholder pushback.</a:t>
            </a:r>
          </a:p>
          <a:p>
            <a:pPr rtl="0" latinLnBrk="0"/>
            <a:endParaRPr lang="en-US" sz="1200" b="0" i="0" kern="1200" dirty="0">
              <a:solidFill>
                <a:schemeClr val="tx1"/>
              </a:solidFill>
              <a:effectLst/>
              <a:latin typeface="+mn-lt"/>
              <a:ea typeface="+mn-ea"/>
              <a:cs typeface="+mn-cs"/>
            </a:endParaRPr>
          </a:p>
          <a:p>
            <a:pPr rtl="0" latinLnBrk="0"/>
            <a:r>
              <a:rPr lang="en-US" sz="1200" b="0" i="0" kern="1200" dirty="0">
                <a:solidFill>
                  <a:schemeClr val="tx1"/>
                </a:solidFill>
                <a:effectLst/>
                <a:latin typeface="+mn-lt"/>
                <a:ea typeface="+mn-ea"/>
                <a:cs typeface="+mn-cs"/>
              </a:rPr>
              <a:t>Then the main issue becomes the best way to implement solutions throughout the state. While the Rule 21 Interconnection Rulemaking, R. 17-07-007 exists at the CPUC for BTM projects, it does not apply to FOM projects.  So, second, the CPUC should either create a new OIR to tackle the issues with FOM interconnection or expand the existing interconnection rulemaking to include FOM interconnection as well. I would recommend the former rather than the latter since R. the Rule 21 Interconnection Proceeding is running behind schedule.</a:t>
            </a:r>
          </a:p>
          <a:p>
            <a:pPr rtl="0" latinLnBrk="0"/>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8BB393-29C9-4448-96C4-0DA85A6FFB62}" type="slidenum">
              <a:rPr lang="en-US" smtClean="0"/>
              <a:pPr/>
              <a:t>5</a:t>
            </a:fld>
            <a:endParaRPr lang="en-US" dirty="0"/>
          </a:p>
        </p:txBody>
      </p:sp>
    </p:spTree>
    <p:extLst>
      <p:ext uri="{BB962C8B-B14F-4D97-AF65-F5344CB8AC3E}">
        <p14:creationId xmlns:p14="http://schemas.microsoft.com/office/powerpoint/2010/main" val="14787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2907D-9AC7-4F1A-90DE-C3AA5B1697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DF771B-C02C-4F72-99B9-23CBEABC61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7A5FD3-2EC5-4F42-ADFA-0F16703C7E64}"/>
              </a:ext>
            </a:extLst>
          </p:cNvPr>
          <p:cNvSpPr>
            <a:spLocks noGrp="1"/>
          </p:cNvSpPr>
          <p:nvPr>
            <p:ph type="dt" sz="half" idx="10"/>
          </p:nvPr>
        </p:nvSpPr>
        <p:spPr/>
        <p:txBody>
          <a:bodyPr/>
          <a:lstStyle/>
          <a:p>
            <a:fld id="{1D9B6D96-B307-49D2-B53B-30FB7A07032D}" type="datetimeFigureOut">
              <a:rPr lang="en-US" smtClean="0"/>
              <a:t>5/3/2021</a:t>
            </a:fld>
            <a:endParaRPr lang="en-US"/>
          </a:p>
        </p:txBody>
      </p:sp>
      <p:sp>
        <p:nvSpPr>
          <p:cNvPr id="5" name="Footer Placeholder 4">
            <a:extLst>
              <a:ext uri="{FF2B5EF4-FFF2-40B4-BE49-F238E27FC236}">
                <a16:creationId xmlns:a16="http://schemas.microsoft.com/office/drawing/2014/main" id="{D9A66C62-DE25-4927-8F5E-111FC9DA7D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26B6B3-0C5A-4272-8AD5-0365C83650AD}"/>
              </a:ext>
            </a:extLst>
          </p:cNvPr>
          <p:cNvSpPr>
            <a:spLocks noGrp="1"/>
          </p:cNvSpPr>
          <p:nvPr>
            <p:ph type="sldNum" sz="quarter" idx="12"/>
          </p:nvPr>
        </p:nvSpPr>
        <p:spPr/>
        <p:txBody>
          <a:bodyPr/>
          <a:lstStyle/>
          <a:p>
            <a:fld id="{3634DA79-0A10-4CC3-BC2E-1367AA8C674C}" type="slidenum">
              <a:rPr lang="en-US" smtClean="0"/>
              <a:t>‹#›</a:t>
            </a:fld>
            <a:endParaRPr lang="en-US"/>
          </a:p>
        </p:txBody>
      </p:sp>
    </p:spTree>
    <p:extLst>
      <p:ext uri="{BB962C8B-B14F-4D97-AF65-F5344CB8AC3E}">
        <p14:creationId xmlns:p14="http://schemas.microsoft.com/office/powerpoint/2010/main" val="685288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6603F-DECD-4D2A-BFEA-888A1B29CB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20EA29-CCCB-42C7-A547-21023B1C89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6A2652-538E-4AF4-80BD-F9EF4974E21A}"/>
              </a:ext>
            </a:extLst>
          </p:cNvPr>
          <p:cNvSpPr>
            <a:spLocks noGrp="1"/>
          </p:cNvSpPr>
          <p:nvPr>
            <p:ph type="dt" sz="half" idx="10"/>
          </p:nvPr>
        </p:nvSpPr>
        <p:spPr/>
        <p:txBody>
          <a:bodyPr/>
          <a:lstStyle/>
          <a:p>
            <a:fld id="{1D9B6D96-B307-49D2-B53B-30FB7A07032D}" type="datetimeFigureOut">
              <a:rPr lang="en-US" smtClean="0"/>
              <a:t>5/3/2021</a:t>
            </a:fld>
            <a:endParaRPr lang="en-US"/>
          </a:p>
        </p:txBody>
      </p:sp>
      <p:sp>
        <p:nvSpPr>
          <p:cNvPr id="5" name="Footer Placeholder 4">
            <a:extLst>
              <a:ext uri="{FF2B5EF4-FFF2-40B4-BE49-F238E27FC236}">
                <a16:creationId xmlns:a16="http://schemas.microsoft.com/office/drawing/2014/main" id="{260775CA-A1DC-473A-9291-7C86A79C7E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DA8FEE-A8DF-455E-8E78-3E0F0D1B2C83}"/>
              </a:ext>
            </a:extLst>
          </p:cNvPr>
          <p:cNvSpPr>
            <a:spLocks noGrp="1"/>
          </p:cNvSpPr>
          <p:nvPr>
            <p:ph type="sldNum" sz="quarter" idx="12"/>
          </p:nvPr>
        </p:nvSpPr>
        <p:spPr/>
        <p:txBody>
          <a:bodyPr/>
          <a:lstStyle/>
          <a:p>
            <a:fld id="{3634DA79-0A10-4CC3-BC2E-1367AA8C674C}" type="slidenum">
              <a:rPr lang="en-US" smtClean="0"/>
              <a:t>‹#›</a:t>
            </a:fld>
            <a:endParaRPr lang="en-US"/>
          </a:p>
        </p:txBody>
      </p:sp>
    </p:spTree>
    <p:extLst>
      <p:ext uri="{BB962C8B-B14F-4D97-AF65-F5344CB8AC3E}">
        <p14:creationId xmlns:p14="http://schemas.microsoft.com/office/powerpoint/2010/main" val="1761901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29313B-C324-4A74-A109-3B4974FED2C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5F71F2-3169-41CF-A155-7F22D7118C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F16EFB-DF1F-411C-B853-14E7E553DA60}"/>
              </a:ext>
            </a:extLst>
          </p:cNvPr>
          <p:cNvSpPr>
            <a:spLocks noGrp="1"/>
          </p:cNvSpPr>
          <p:nvPr>
            <p:ph type="dt" sz="half" idx="10"/>
          </p:nvPr>
        </p:nvSpPr>
        <p:spPr/>
        <p:txBody>
          <a:bodyPr/>
          <a:lstStyle/>
          <a:p>
            <a:fld id="{1D9B6D96-B307-49D2-B53B-30FB7A07032D}" type="datetimeFigureOut">
              <a:rPr lang="en-US" smtClean="0"/>
              <a:t>5/3/2021</a:t>
            </a:fld>
            <a:endParaRPr lang="en-US"/>
          </a:p>
        </p:txBody>
      </p:sp>
      <p:sp>
        <p:nvSpPr>
          <p:cNvPr id="5" name="Footer Placeholder 4">
            <a:extLst>
              <a:ext uri="{FF2B5EF4-FFF2-40B4-BE49-F238E27FC236}">
                <a16:creationId xmlns:a16="http://schemas.microsoft.com/office/drawing/2014/main" id="{41205E81-B69E-4EBC-B9A0-0109087CB8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0222F7-C22A-4C5A-A707-AF2FBAD4B36C}"/>
              </a:ext>
            </a:extLst>
          </p:cNvPr>
          <p:cNvSpPr>
            <a:spLocks noGrp="1"/>
          </p:cNvSpPr>
          <p:nvPr>
            <p:ph type="sldNum" sz="quarter" idx="12"/>
          </p:nvPr>
        </p:nvSpPr>
        <p:spPr/>
        <p:txBody>
          <a:bodyPr/>
          <a:lstStyle/>
          <a:p>
            <a:fld id="{3634DA79-0A10-4CC3-BC2E-1367AA8C674C}" type="slidenum">
              <a:rPr lang="en-US" smtClean="0"/>
              <a:t>‹#›</a:t>
            </a:fld>
            <a:endParaRPr lang="en-US"/>
          </a:p>
        </p:txBody>
      </p:sp>
    </p:spTree>
    <p:extLst>
      <p:ext uri="{BB962C8B-B14F-4D97-AF65-F5344CB8AC3E}">
        <p14:creationId xmlns:p14="http://schemas.microsoft.com/office/powerpoint/2010/main" val="2817143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3" name="Rectangle 7"/>
          <p:cNvSpPr>
            <a:spLocks noChangeArrowheads="1"/>
          </p:cNvSpPr>
          <p:nvPr/>
        </p:nvSpPr>
        <p:spPr bwMode="auto">
          <a:xfrm>
            <a:off x="0" y="3124200"/>
            <a:ext cx="12192000" cy="3352800"/>
          </a:xfrm>
          <a:prstGeom prst="rect">
            <a:avLst/>
          </a:prstGeom>
          <a:solidFill>
            <a:srgbClr val="249CFF"/>
          </a:solidFill>
          <a:ln w="9525">
            <a:noFill/>
            <a:miter lim="800000"/>
            <a:headEnd/>
            <a:tailEnd/>
          </a:ln>
          <a:effectLst/>
        </p:spPr>
        <p:txBody>
          <a:bodyPr wrap="none" anchor="ctr"/>
          <a:lstStyle/>
          <a:p>
            <a:pPr fontAlgn="auto">
              <a:spcBef>
                <a:spcPts val="0"/>
              </a:spcBef>
              <a:spcAft>
                <a:spcPts val="0"/>
              </a:spcAft>
              <a:defRPr/>
            </a:pPr>
            <a:endParaRPr lang="en-US" sz="1800">
              <a:latin typeface="+mn-lt"/>
            </a:endParaRPr>
          </a:p>
        </p:txBody>
      </p:sp>
      <p:sp>
        <p:nvSpPr>
          <p:cNvPr id="4" name="Rectangle 3"/>
          <p:cNvSpPr/>
          <p:nvPr/>
        </p:nvSpPr>
        <p:spPr>
          <a:xfrm>
            <a:off x="0" y="6477000"/>
            <a:ext cx="12192000" cy="381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sz="1800"/>
          </a:p>
        </p:txBody>
      </p:sp>
      <p:sp>
        <p:nvSpPr>
          <p:cNvPr id="5" name="TextBox 4"/>
          <p:cNvSpPr txBox="1"/>
          <p:nvPr/>
        </p:nvSpPr>
        <p:spPr>
          <a:xfrm>
            <a:off x="0" y="6488113"/>
            <a:ext cx="7416800" cy="366712"/>
          </a:xfrm>
          <a:prstGeom prst="rect">
            <a:avLst/>
          </a:prstGeom>
          <a:noFill/>
        </p:spPr>
        <p:txBody>
          <a:bodyPr>
            <a:spAutoFit/>
          </a:bodyPr>
          <a:lstStyle/>
          <a:p>
            <a:pPr fontAlgn="auto">
              <a:spcBef>
                <a:spcPts val="0"/>
              </a:spcBef>
              <a:spcAft>
                <a:spcPts val="0"/>
              </a:spcAft>
              <a:defRPr/>
            </a:pPr>
            <a:r>
              <a:rPr lang="en-CA" sz="1800">
                <a:solidFill>
                  <a:srgbClr val="595959"/>
                </a:solidFill>
                <a:latin typeface="+mn-lt"/>
              </a:rPr>
              <a:t>Making Clean Local Energy Accessible Now</a:t>
            </a:r>
          </a:p>
        </p:txBody>
      </p:sp>
      <p:sp>
        <p:nvSpPr>
          <p:cNvPr id="61443" name="Rectangle 3"/>
          <p:cNvSpPr>
            <a:spLocks noGrp="1" noChangeArrowheads="1"/>
          </p:cNvSpPr>
          <p:nvPr>
            <p:ph type="subTitle" idx="1"/>
          </p:nvPr>
        </p:nvSpPr>
        <p:spPr>
          <a:xfrm>
            <a:off x="1320801" y="5300664"/>
            <a:ext cx="9548284" cy="841375"/>
          </a:xfrm>
        </p:spPr>
        <p:txBody>
          <a:bodyPr/>
          <a:lstStyle>
            <a:lvl1pPr marL="0" indent="0" algn="ctr">
              <a:buFontTx/>
              <a:buNone/>
              <a:defRPr sz="2400">
                <a:solidFill>
                  <a:schemeClr val="tx2">
                    <a:lumMod val="65000"/>
                    <a:lumOff val="35000"/>
                  </a:schemeClr>
                </a:solidFill>
              </a:defRPr>
            </a:lvl1pPr>
          </a:lstStyle>
          <a:p>
            <a:r>
              <a:rPr lang="en-US"/>
              <a:t>Click to edit Master subtitle style</a:t>
            </a:r>
            <a:endParaRPr lang="en-US" dirty="0"/>
          </a:p>
        </p:txBody>
      </p:sp>
    </p:spTree>
    <p:extLst>
      <p:ext uri="{BB962C8B-B14F-4D97-AF65-F5344CB8AC3E}">
        <p14:creationId xmlns:p14="http://schemas.microsoft.com/office/powerpoint/2010/main" val="3853304746"/>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9_Title, Text and Chart">
    <p:spTree>
      <p:nvGrpSpPr>
        <p:cNvPr id="1" name=""/>
        <p:cNvGrpSpPr/>
        <p:nvPr/>
      </p:nvGrpSpPr>
      <p:grpSpPr>
        <a:xfrm>
          <a:off x="0" y="0"/>
          <a:ext cx="0" cy="0"/>
          <a:chOff x="0" y="0"/>
          <a:chExt cx="0" cy="0"/>
        </a:xfrm>
      </p:grpSpPr>
      <p:sp>
        <p:nvSpPr>
          <p:cNvPr id="4" name="Rectangle 4"/>
          <p:cNvSpPr/>
          <p:nvPr userDrawn="1"/>
        </p:nvSpPr>
        <p:spPr>
          <a:xfrm>
            <a:off x="0" y="6477000"/>
            <a:ext cx="12192000" cy="381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sz="1800"/>
          </a:p>
        </p:txBody>
      </p:sp>
      <p:sp>
        <p:nvSpPr>
          <p:cNvPr id="5" name="TextBox 5"/>
          <p:cNvSpPr txBox="1"/>
          <p:nvPr userDrawn="1"/>
        </p:nvSpPr>
        <p:spPr>
          <a:xfrm>
            <a:off x="0" y="6488113"/>
            <a:ext cx="6299200" cy="336550"/>
          </a:xfrm>
          <a:prstGeom prst="rect">
            <a:avLst/>
          </a:prstGeom>
          <a:noFill/>
        </p:spPr>
        <p:txBody>
          <a:bodyPr>
            <a:spAutoFit/>
          </a:bodyPr>
          <a:lstStyle/>
          <a:p>
            <a:pPr fontAlgn="auto">
              <a:spcBef>
                <a:spcPts val="0"/>
              </a:spcBef>
              <a:spcAft>
                <a:spcPts val="0"/>
              </a:spcAft>
              <a:defRPr/>
            </a:pPr>
            <a:r>
              <a:rPr lang="en-CA" sz="1600">
                <a:solidFill>
                  <a:srgbClr val="595959"/>
                </a:solidFill>
                <a:latin typeface="+mn-lt"/>
                <a:cs typeface="Arial" pitchFamily="34" charset="0"/>
              </a:rPr>
              <a:t>Making Clean Local Energy Accessible Now</a:t>
            </a:r>
            <a:endParaRPr lang="en-CA" sz="1800">
              <a:solidFill>
                <a:srgbClr val="595959"/>
              </a:solidFill>
              <a:latin typeface="+mn-lt"/>
              <a:cs typeface="Arial" pitchFamily="34" charset="0"/>
            </a:endParaRPr>
          </a:p>
        </p:txBody>
      </p:sp>
      <p:sp>
        <p:nvSpPr>
          <p:cNvPr id="6" name="Rectangle 6"/>
          <p:cNvSpPr>
            <a:spLocks noChangeArrowheads="1"/>
          </p:cNvSpPr>
          <p:nvPr userDrawn="1"/>
        </p:nvSpPr>
        <p:spPr bwMode="auto">
          <a:xfrm>
            <a:off x="0" y="0"/>
            <a:ext cx="9855200" cy="762000"/>
          </a:xfrm>
          <a:prstGeom prst="rect">
            <a:avLst/>
          </a:prstGeom>
          <a:solidFill>
            <a:srgbClr val="249CFF"/>
          </a:solidFill>
          <a:ln w="25400" algn="ctr">
            <a:noFill/>
            <a:miter lim="800000"/>
            <a:headEnd/>
            <a:tailEnd/>
          </a:ln>
        </p:spPr>
        <p:txBody>
          <a:bodyPr anchor="ctr"/>
          <a:lstStyle/>
          <a:p>
            <a:pPr algn="ctr" fontAlgn="auto">
              <a:spcBef>
                <a:spcPts val="0"/>
              </a:spcBef>
              <a:spcAft>
                <a:spcPts val="0"/>
              </a:spcAft>
              <a:defRPr/>
            </a:pPr>
            <a:r>
              <a:rPr lang="en-CA" sz="1800" dirty="0">
                <a:solidFill>
                  <a:schemeClr val="lt1"/>
                </a:solidFill>
                <a:latin typeface="+mn-lt"/>
              </a:rPr>
              <a:t> </a:t>
            </a:r>
          </a:p>
        </p:txBody>
      </p:sp>
      <p:sp>
        <p:nvSpPr>
          <p:cNvPr id="7" name="Slide Number Placeholder 3"/>
          <p:cNvSpPr txBox="1">
            <a:spLocks/>
          </p:cNvSpPr>
          <p:nvPr userDrawn="1"/>
        </p:nvSpPr>
        <p:spPr bwMode="auto">
          <a:xfrm>
            <a:off x="11379200" y="6492876"/>
            <a:ext cx="609600" cy="365125"/>
          </a:xfrm>
          <a:prstGeom prst="rect">
            <a:avLst/>
          </a:prstGeom>
          <a:noFill/>
          <a:ln w="9525">
            <a:noFill/>
            <a:miter lim="800000"/>
            <a:headEnd/>
            <a:tailEnd/>
          </a:ln>
        </p:spPr>
        <p:txBody>
          <a:bodyPr/>
          <a:lstStyle/>
          <a:p>
            <a:pPr algn="r" fontAlgn="auto">
              <a:spcBef>
                <a:spcPts val="0"/>
              </a:spcBef>
              <a:spcAft>
                <a:spcPts val="0"/>
              </a:spcAft>
              <a:defRPr/>
            </a:pPr>
            <a:fld id="{25ECF004-2F5D-416B-8086-41D1EB82224A}" type="slidenum">
              <a:rPr lang="en-US" sz="1200">
                <a:latin typeface="+mn-lt"/>
                <a:cs typeface="Arial" pitchFamily="34" charset="0"/>
              </a:rPr>
              <a:pPr algn="r" fontAlgn="auto">
                <a:spcBef>
                  <a:spcPts val="0"/>
                </a:spcBef>
                <a:spcAft>
                  <a:spcPts val="0"/>
                </a:spcAft>
                <a:defRPr/>
              </a:pPr>
              <a:t>‹#›</a:t>
            </a:fld>
            <a:endParaRPr lang="en-US" sz="1200">
              <a:solidFill>
                <a:srgbClr val="013D21"/>
              </a:solidFill>
              <a:latin typeface="Informatic"/>
              <a:cs typeface="Arial" pitchFamily="34" charset="0"/>
            </a:endParaRPr>
          </a:p>
        </p:txBody>
      </p:sp>
      <p:sp>
        <p:nvSpPr>
          <p:cNvPr id="13" name="Title 12"/>
          <p:cNvSpPr>
            <a:spLocks noGrp="1"/>
          </p:cNvSpPr>
          <p:nvPr>
            <p:ph type="title"/>
          </p:nvPr>
        </p:nvSpPr>
        <p:spPr>
          <a:xfrm>
            <a:off x="0" y="0"/>
            <a:ext cx="9753600" cy="762000"/>
          </a:xfrm>
        </p:spPr>
        <p:txBody>
          <a:bodyPr>
            <a:normAutofit/>
          </a:bodyPr>
          <a:lstStyle>
            <a:lvl1pPr algn="l">
              <a:defRPr sz="2400" b="1">
                <a:solidFill>
                  <a:schemeClr val="bg1"/>
                </a:solidFill>
                <a:latin typeface="Arial" pitchFamily="34" charset="0"/>
                <a:cs typeface="Arial" pitchFamily="34" charset="0"/>
              </a:defRPr>
            </a:lvl1pPr>
          </a:lstStyle>
          <a:p>
            <a:r>
              <a:rPr lang="en-US" dirty="0"/>
              <a:t>Click to edit Master title style</a:t>
            </a:r>
          </a:p>
        </p:txBody>
      </p:sp>
      <p:sp>
        <p:nvSpPr>
          <p:cNvPr id="14" name="Content Placeholder 2"/>
          <p:cNvSpPr>
            <a:spLocks noGrp="1"/>
          </p:cNvSpPr>
          <p:nvPr>
            <p:ph idx="1"/>
          </p:nvPr>
        </p:nvSpPr>
        <p:spPr>
          <a:xfrm>
            <a:off x="609600" y="1295400"/>
            <a:ext cx="10972800" cy="4525963"/>
          </a:xfrm>
        </p:spPr>
        <p:txBody>
          <a:bodyPr/>
          <a:lstStyle>
            <a:lvl1pPr>
              <a:buFontTx/>
              <a:buBlip>
                <a:blip r:embed="rId2"/>
              </a:buBlip>
              <a:defRPr>
                <a:solidFill>
                  <a:schemeClr val="tx2">
                    <a:lumMod val="65000"/>
                    <a:lumOff val="35000"/>
                  </a:schemeClr>
                </a:solidFill>
              </a:defRPr>
            </a:lvl1pPr>
            <a:lvl2pPr>
              <a:buFontTx/>
              <a:buBlip>
                <a:blip r:embed="rId2"/>
              </a:buBlip>
              <a:defRPr>
                <a:solidFill>
                  <a:schemeClr val="tx2">
                    <a:lumMod val="65000"/>
                    <a:lumOff val="35000"/>
                  </a:schemeClr>
                </a:solidFill>
              </a:defRPr>
            </a:lvl2pPr>
            <a:lvl3pPr>
              <a:buFontTx/>
              <a:buBlip>
                <a:blip r:embed="rId2"/>
              </a:buBlip>
              <a:defRPr>
                <a:solidFill>
                  <a:schemeClr val="tx2">
                    <a:lumMod val="65000"/>
                    <a:lumOff val="35000"/>
                  </a:schemeClr>
                </a:solidFill>
              </a:defRPr>
            </a:lvl3pPr>
            <a:lvl4pPr>
              <a:buFontTx/>
              <a:buBlip>
                <a:blip r:embed="rId2"/>
              </a:buBlip>
              <a:defRPr>
                <a:solidFill>
                  <a:schemeClr val="tx2">
                    <a:lumMod val="65000"/>
                    <a:lumOff val="35000"/>
                  </a:schemeClr>
                </a:solidFill>
              </a:defRPr>
            </a:lvl4pPr>
            <a:lvl5pPr>
              <a:buFontTx/>
              <a:buBlip>
                <a:blip r:embed="rId2"/>
              </a:buBlip>
              <a:defRPr>
                <a:solidFill>
                  <a:schemeClr val="tx2">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Clean Coalition Logo_no tagline_updated_slideshowedit_zf2 yellow_final2.pdf"/>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41624" y="46181"/>
            <a:ext cx="2150377" cy="676656"/>
          </a:xfrm>
          <a:prstGeom prst="rect">
            <a:avLst/>
          </a:prstGeom>
        </p:spPr>
      </p:pic>
    </p:spTree>
    <p:extLst>
      <p:ext uri="{BB962C8B-B14F-4D97-AF65-F5344CB8AC3E}">
        <p14:creationId xmlns:p14="http://schemas.microsoft.com/office/powerpoint/2010/main" val="33640649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Text and Chart">
    <p:spTree>
      <p:nvGrpSpPr>
        <p:cNvPr id="1" name=""/>
        <p:cNvGrpSpPr/>
        <p:nvPr/>
      </p:nvGrpSpPr>
      <p:grpSpPr>
        <a:xfrm>
          <a:off x="0" y="0"/>
          <a:ext cx="0" cy="0"/>
          <a:chOff x="0" y="0"/>
          <a:chExt cx="0" cy="0"/>
        </a:xfrm>
      </p:grpSpPr>
      <p:sp>
        <p:nvSpPr>
          <p:cNvPr id="5" name="Rectangle 4"/>
          <p:cNvSpPr/>
          <p:nvPr userDrawn="1"/>
        </p:nvSpPr>
        <p:spPr>
          <a:xfrm>
            <a:off x="0" y="6477000"/>
            <a:ext cx="12192000" cy="381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1013" dirty="0">
              <a:solidFill>
                <a:prstClr val="white"/>
              </a:solidFill>
              <a:latin typeface="Calibri"/>
            </a:endParaRPr>
          </a:p>
        </p:txBody>
      </p:sp>
      <p:sp>
        <p:nvSpPr>
          <p:cNvPr id="6" name="TextBox 5"/>
          <p:cNvSpPr txBox="1"/>
          <p:nvPr userDrawn="1"/>
        </p:nvSpPr>
        <p:spPr>
          <a:xfrm>
            <a:off x="0" y="6488117"/>
            <a:ext cx="6299200" cy="253916"/>
          </a:xfrm>
          <a:prstGeom prst="rect">
            <a:avLst/>
          </a:prstGeom>
          <a:noFill/>
        </p:spPr>
        <p:txBody>
          <a:bodyPr>
            <a:spAutoFit/>
          </a:bodyPr>
          <a:lstStyle/>
          <a:p>
            <a:pPr>
              <a:defRPr/>
            </a:pPr>
            <a:r>
              <a:rPr lang="en-CA" sz="1050" baseline="0" dirty="0">
                <a:solidFill>
                  <a:schemeClr val="tx1">
                    <a:lumMod val="65000"/>
                    <a:lumOff val="35000"/>
                  </a:schemeClr>
                </a:solidFill>
                <a:latin typeface="Arial" panose="020B0604020202020204" pitchFamily="34" charset="0"/>
                <a:cs typeface="Arial" panose="020B0604020202020204" pitchFamily="34" charset="0"/>
              </a:rPr>
              <a:t>Making Clean Local Energy Accessible Now</a:t>
            </a:r>
          </a:p>
        </p:txBody>
      </p:sp>
      <p:sp>
        <p:nvSpPr>
          <p:cNvPr id="7" name="Rectangle 6"/>
          <p:cNvSpPr>
            <a:spLocks noChangeArrowheads="1"/>
          </p:cNvSpPr>
          <p:nvPr userDrawn="1"/>
        </p:nvSpPr>
        <p:spPr bwMode="auto">
          <a:xfrm>
            <a:off x="0" y="0"/>
            <a:ext cx="9855200" cy="762000"/>
          </a:xfrm>
          <a:prstGeom prst="rect">
            <a:avLst/>
          </a:prstGeom>
          <a:solidFill>
            <a:srgbClr val="249CFF"/>
          </a:solidFill>
          <a:ln w="25400" algn="ctr">
            <a:noFill/>
            <a:miter lim="800000"/>
            <a:headEnd/>
            <a:tailEnd/>
          </a:ln>
        </p:spPr>
        <p:txBody>
          <a:bodyPr anchor="ctr"/>
          <a:lstStyle/>
          <a:p>
            <a:pPr algn="ctr">
              <a:defRPr/>
            </a:pPr>
            <a:r>
              <a:rPr lang="en-CA" sz="1013" dirty="0">
                <a:solidFill>
                  <a:prstClr val="white"/>
                </a:solidFill>
                <a:latin typeface="Calibri"/>
                <a:cs typeface="Arial" pitchFamily="34" charset="0"/>
              </a:rPr>
              <a:t> </a:t>
            </a:r>
          </a:p>
        </p:txBody>
      </p:sp>
      <p:sp>
        <p:nvSpPr>
          <p:cNvPr id="13" name="Title 12"/>
          <p:cNvSpPr>
            <a:spLocks noGrp="1"/>
          </p:cNvSpPr>
          <p:nvPr>
            <p:ph type="title"/>
          </p:nvPr>
        </p:nvSpPr>
        <p:spPr>
          <a:xfrm>
            <a:off x="0" y="0"/>
            <a:ext cx="9753600" cy="762000"/>
          </a:xfrm>
        </p:spPr>
        <p:txBody>
          <a:bodyPr>
            <a:normAutofit/>
          </a:bodyPr>
          <a:lstStyle>
            <a:lvl1pPr algn="l">
              <a:defRPr sz="1350" b="1">
                <a:solidFill>
                  <a:schemeClr val="bg1"/>
                </a:solidFill>
                <a:latin typeface="Arial" pitchFamily="34" charset="0"/>
                <a:cs typeface="Arial" pitchFamily="34" charset="0"/>
              </a:defRPr>
            </a:lvl1pPr>
          </a:lstStyle>
          <a:p>
            <a:r>
              <a:rPr lang="en-US" dirty="0"/>
              <a:t>Click to edit Master title style</a:t>
            </a:r>
          </a:p>
        </p:txBody>
      </p:sp>
      <p:sp>
        <p:nvSpPr>
          <p:cNvPr id="10" name="Slide Number Placeholder 3">
            <a:extLst>
              <a:ext uri="{FF2B5EF4-FFF2-40B4-BE49-F238E27FC236}">
                <a16:creationId xmlns:a16="http://schemas.microsoft.com/office/drawing/2014/main" id="{2A0F102B-1C26-6647-8494-9E42D095C977}"/>
              </a:ext>
            </a:extLst>
          </p:cNvPr>
          <p:cNvSpPr txBox="1">
            <a:spLocks/>
          </p:cNvSpPr>
          <p:nvPr userDrawn="1"/>
        </p:nvSpPr>
        <p:spPr bwMode="auto">
          <a:xfrm>
            <a:off x="11222181" y="6542573"/>
            <a:ext cx="766619" cy="365125"/>
          </a:xfrm>
          <a:prstGeom prst="rect">
            <a:avLst/>
          </a:prstGeom>
          <a:noFill/>
          <a:ln w="9525">
            <a:noFill/>
            <a:miter lim="800000"/>
            <a:headEnd/>
            <a:tailEnd/>
          </a:ln>
        </p:spPr>
        <p:txBody>
          <a:bodyPr/>
          <a:lstStyle/>
          <a:p>
            <a:pPr algn="r" fontAlgn="auto">
              <a:spcBef>
                <a:spcPts val="0"/>
              </a:spcBef>
              <a:spcAft>
                <a:spcPts val="0"/>
              </a:spcAft>
              <a:defRPr/>
            </a:pPr>
            <a:fld id="{5691FF1C-8EAB-45A1-8D21-9B31E83BA670}" type="slidenum">
              <a:rPr lang="en-US" sz="1050" baseline="0">
                <a:solidFill>
                  <a:schemeClr val="tx1">
                    <a:lumMod val="65000"/>
                    <a:lumOff val="35000"/>
                  </a:schemeClr>
                </a:solidFill>
                <a:latin typeface="Arial" panose="020B0604020202020204" pitchFamily="34" charset="0"/>
                <a:ea typeface="+mn-ea"/>
                <a:cs typeface="Arial" panose="020B0604020202020204" pitchFamily="34" charset="0"/>
              </a:rPr>
              <a:pPr algn="r" fontAlgn="auto">
                <a:spcBef>
                  <a:spcPts val="0"/>
                </a:spcBef>
                <a:spcAft>
                  <a:spcPts val="0"/>
                </a:spcAft>
                <a:defRPr/>
              </a:pPr>
              <a:t>‹#›</a:t>
            </a:fld>
            <a:endParaRPr lang="en-US" sz="1050" baseline="0" dirty="0">
              <a:solidFill>
                <a:schemeClr val="tx1">
                  <a:lumMod val="65000"/>
                  <a:lumOff val="35000"/>
                </a:schemeClr>
              </a:solidFill>
              <a:latin typeface="Arial" panose="020B0604020202020204" pitchFamily="34" charset="0"/>
              <a:ea typeface="+mn-ea"/>
              <a:cs typeface="Arial" panose="020B0604020202020204" pitchFamily="34" charset="0"/>
            </a:endParaRPr>
          </a:p>
        </p:txBody>
      </p:sp>
      <p:pic>
        <p:nvPicPr>
          <p:cNvPr id="11" name="Picture 10">
            <a:extLst>
              <a:ext uri="{FF2B5EF4-FFF2-40B4-BE49-F238E27FC236}">
                <a16:creationId xmlns:a16="http://schemas.microsoft.com/office/drawing/2014/main" id="{3C332C46-71B7-6E41-9CD4-CBBE2C22183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54831" y="132243"/>
            <a:ext cx="1895284" cy="596418"/>
          </a:xfrm>
          <a:prstGeom prst="rect">
            <a:avLst/>
          </a:prstGeom>
        </p:spPr>
      </p:pic>
      <p:sp>
        <p:nvSpPr>
          <p:cNvPr id="12" name="Content Placeholder 2">
            <a:extLst>
              <a:ext uri="{FF2B5EF4-FFF2-40B4-BE49-F238E27FC236}">
                <a16:creationId xmlns:a16="http://schemas.microsoft.com/office/drawing/2014/main" id="{55CC431F-6B69-0E4D-91B6-9F59AF1B8176}"/>
              </a:ext>
            </a:extLst>
          </p:cNvPr>
          <p:cNvSpPr>
            <a:spLocks noGrp="1"/>
          </p:cNvSpPr>
          <p:nvPr>
            <p:ph idx="1" hasCustomPrompt="1"/>
          </p:nvPr>
        </p:nvSpPr>
        <p:spPr>
          <a:xfrm>
            <a:off x="609600" y="1295400"/>
            <a:ext cx="10972800" cy="4525963"/>
          </a:xfrm>
        </p:spPr>
        <p:txBody>
          <a:bodyPr/>
          <a:lstStyle>
            <a:lvl1pPr marL="192872" indent="-192872">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1pPr>
            <a:lvl2pPr marL="417889" indent="-160727">
              <a:buFont typeface="Courier New" panose="02070309020205020404" pitchFamily="49" charset="0"/>
              <a:buChar char="o"/>
              <a:defRPr sz="1500">
                <a:solidFill>
                  <a:schemeClr val="tx1"/>
                </a:solidFill>
                <a:latin typeface="Arial" panose="020B0604020202020204" pitchFamily="34" charset="0"/>
                <a:cs typeface="Arial" panose="020B0604020202020204" pitchFamily="34" charset="0"/>
              </a:defRPr>
            </a:lvl2pPr>
            <a:lvl3pPr marL="642905" indent="-128582">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900068" indent="-128582">
              <a:buFont typeface="Courier New" panose="02070309020205020404" pitchFamily="49" charset="0"/>
              <a:buChar char="o"/>
              <a:defRPr sz="1050">
                <a:solidFill>
                  <a:schemeClr val="tx1"/>
                </a:solidFill>
                <a:latin typeface="Arial" panose="020B0604020202020204" pitchFamily="34" charset="0"/>
                <a:cs typeface="Arial" panose="020B0604020202020204" pitchFamily="34" charset="0"/>
              </a:defRPr>
            </a:lvl4pPr>
            <a:lvl5pPr marL="1157231" indent="-128582">
              <a:buFont typeface="Arial" panose="020B0604020202020204" pitchFamily="34" charset="0"/>
              <a:buChar char="•"/>
              <a:defRPr sz="105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95123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02B04-757F-43AB-A85D-D8F9358635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A186E6-3211-4FB4-9796-89C539C628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056922-51E4-4517-9103-E9CA38F64C56}"/>
              </a:ext>
            </a:extLst>
          </p:cNvPr>
          <p:cNvSpPr>
            <a:spLocks noGrp="1"/>
          </p:cNvSpPr>
          <p:nvPr>
            <p:ph type="dt" sz="half" idx="10"/>
          </p:nvPr>
        </p:nvSpPr>
        <p:spPr/>
        <p:txBody>
          <a:bodyPr/>
          <a:lstStyle/>
          <a:p>
            <a:fld id="{1D9B6D96-B307-49D2-B53B-30FB7A07032D}" type="datetimeFigureOut">
              <a:rPr lang="en-US" smtClean="0"/>
              <a:t>5/3/2021</a:t>
            </a:fld>
            <a:endParaRPr lang="en-US"/>
          </a:p>
        </p:txBody>
      </p:sp>
      <p:sp>
        <p:nvSpPr>
          <p:cNvPr id="5" name="Footer Placeholder 4">
            <a:extLst>
              <a:ext uri="{FF2B5EF4-FFF2-40B4-BE49-F238E27FC236}">
                <a16:creationId xmlns:a16="http://schemas.microsoft.com/office/drawing/2014/main" id="{C4CBE9F0-9170-4252-84E3-5B1132025A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E0062A-9B4B-4993-A216-FC60625F58E4}"/>
              </a:ext>
            </a:extLst>
          </p:cNvPr>
          <p:cNvSpPr>
            <a:spLocks noGrp="1"/>
          </p:cNvSpPr>
          <p:nvPr>
            <p:ph type="sldNum" sz="quarter" idx="12"/>
          </p:nvPr>
        </p:nvSpPr>
        <p:spPr/>
        <p:txBody>
          <a:bodyPr/>
          <a:lstStyle/>
          <a:p>
            <a:fld id="{3634DA79-0A10-4CC3-BC2E-1367AA8C674C}" type="slidenum">
              <a:rPr lang="en-US" smtClean="0"/>
              <a:t>‹#›</a:t>
            </a:fld>
            <a:endParaRPr lang="en-US"/>
          </a:p>
        </p:txBody>
      </p:sp>
    </p:spTree>
    <p:extLst>
      <p:ext uri="{BB962C8B-B14F-4D97-AF65-F5344CB8AC3E}">
        <p14:creationId xmlns:p14="http://schemas.microsoft.com/office/powerpoint/2010/main" val="1774492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68594-8C5A-4B36-8798-0D1C75302F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D82308-D2A5-416D-9DEC-7BC7DFCA06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2C7366-941F-49DD-88E8-2C9DF6FF996F}"/>
              </a:ext>
            </a:extLst>
          </p:cNvPr>
          <p:cNvSpPr>
            <a:spLocks noGrp="1"/>
          </p:cNvSpPr>
          <p:nvPr>
            <p:ph type="dt" sz="half" idx="10"/>
          </p:nvPr>
        </p:nvSpPr>
        <p:spPr/>
        <p:txBody>
          <a:bodyPr/>
          <a:lstStyle/>
          <a:p>
            <a:fld id="{1D9B6D96-B307-49D2-B53B-30FB7A07032D}" type="datetimeFigureOut">
              <a:rPr lang="en-US" smtClean="0"/>
              <a:t>5/3/2021</a:t>
            </a:fld>
            <a:endParaRPr lang="en-US"/>
          </a:p>
        </p:txBody>
      </p:sp>
      <p:sp>
        <p:nvSpPr>
          <p:cNvPr id="5" name="Footer Placeholder 4">
            <a:extLst>
              <a:ext uri="{FF2B5EF4-FFF2-40B4-BE49-F238E27FC236}">
                <a16:creationId xmlns:a16="http://schemas.microsoft.com/office/drawing/2014/main" id="{FC8A722D-F275-4D19-BC14-D192F34956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A8CF76-301F-4B1C-8599-E7BB06C84B57}"/>
              </a:ext>
            </a:extLst>
          </p:cNvPr>
          <p:cNvSpPr>
            <a:spLocks noGrp="1"/>
          </p:cNvSpPr>
          <p:nvPr>
            <p:ph type="sldNum" sz="quarter" idx="12"/>
          </p:nvPr>
        </p:nvSpPr>
        <p:spPr/>
        <p:txBody>
          <a:bodyPr/>
          <a:lstStyle/>
          <a:p>
            <a:fld id="{3634DA79-0A10-4CC3-BC2E-1367AA8C674C}" type="slidenum">
              <a:rPr lang="en-US" smtClean="0"/>
              <a:t>‹#›</a:t>
            </a:fld>
            <a:endParaRPr lang="en-US"/>
          </a:p>
        </p:txBody>
      </p:sp>
    </p:spTree>
    <p:extLst>
      <p:ext uri="{BB962C8B-B14F-4D97-AF65-F5344CB8AC3E}">
        <p14:creationId xmlns:p14="http://schemas.microsoft.com/office/powerpoint/2010/main" val="4224100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EA675-E865-414A-8ED7-59F9690C04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1BBCC1-A407-4319-8439-ABCDA73BCB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F5FCDE-56AC-4CB2-A58B-C004643771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E714EF-461A-48B4-BAF0-B0EC37A2B3A3}"/>
              </a:ext>
            </a:extLst>
          </p:cNvPr>
          <p:cNvSpPr>
            <a:spLocks noGrp="1"/>
          </p:cNvSpPr>
          <p:nvPr>
            <p:ph type="dt" sz="half" idx="10"/>
          </p:nvPr>
        </p:nvSpPr>
        <p:spPr/>
        <p:txBody>
          <a:bodyPr/>
          <a:lstStyle/>
          <a:p>
            <a:fld id="{1D9B6D96-B307-49D2-B53B-30FB7A07032D}" type="datetimeFigureOut">
              <a:rPr lang="en-US" smtClean="0"/>
              <a:t>5/3/2021</a:t>
            </a:fld>
            <a:endParaRPr lang="en-US"/>
          </a:p>
        </p:txBody>
      </p:sp>
      <p:sp>
        <p:nvSpPr>
          <p:cNvPr id="6" name="Footer Placeholder 5">
            <a:extLst>
              <a:ext uri="{FF2B5EF4-FFF2-40B4-BE49-F238E27FC236}">
                <a16:creationId xmlns:a16="http://schemas.microsoft.com/office/drawing/2014/main" id="{1F9582D1-3E94-4E3F-9946-8E4C11C8BC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A0EFF3-3A3C-4E82-BBF3-5937AFFE7CBF}"/>
              </a:ext>
            </a:extLst>
          </p:cNvPr>
          <p:cNvSpPr>
            <a:spLocks noGrp="1"/>
          </p:cNvSpPr>
          <p:nvPr>
            <p:ph type="sldNum" sz="quarter" idx="12"/>
          </p:nvPr>
        </p:nvSpPr>
        <p:spPr/>
        <p:txBody>
          <a:bodyPr/>
          <a:lstStyle/>
          <a:p>
            <a:fld id="{3634DA79-0A10-4CC3-BC2E-1367AA8C674C}" type="slidenum">
              <a:rPr lang="en-US" smtClean="0"/>
              <a:t>‹#›</a:t>
            </a:fld>
            <a:endParaRPr lang="en-US"/>
          </a:p>
        </p:txBody>
      </p:sp>
    </p:spTree>
    <p:extLst>
      <p:ext uri="{BB962C8B-B14F-4D97-AF65-F5344CB8AC3E}">
        <p14:creationId xmlns:p14="http://schemas.microsoft.com/office/powerpoint/2010/main" val="3027599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40DF3-B65D-46D6-98B6-A64E439FE04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A7A38F9-B0B4-421B-B726-4E3AF2EA47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46686A-3856-4A70-AE13-F3688A81D4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4F67BC-727D-4ED0-A714-7385E68AC2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48E247-2563-484A-85F4-A80FB14054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1D7C98-6DA5-4D6E-B8DC-11679A396AB4}"/>
              </a:ext>
            </a:extLst>
          </p:cNvPr>
          <p:cNvSpPr>
            <a:spLocks noGrp="1"/>
          </p:cNvSpPr>
          <p:nvPr>
            <p:ph type="dt" sz="half" idx="10"/>
          </p:nvPr>
        </p:nvSpPr>
        <p:spPr/>
        <p:txBody>
          <a:bodyPr/>
          <a:lstStyle/>
          <a:p>
            <a:fld id="{1D9B6D96-B307-49D2-B53B-30FB7A07032D}" type="datetimeFigureOut">
              <a:rPr lang="en-US" smtClean="0"/>
              <a:t>5/3/2021</a:t>
            </a:fld>
            <a:endParaRPr lang="en-US"/>
          </a:p>
        </p:txBody>
      </p:sp>
      <p:sp>
        <p:nvSpPr>
          <p:cNvPr id="8" name="Footer Placeholder 7">
            <a:extLst>
              <a:ext uri="{FF2B5EF4-FFF2-40B4-BE49-F238E27FC236}">
                <a16:creationId xmlns:a16="http://schemas.microsoft.com/office/drawing/2014/main" id="{AEBEF4F7-C03E-4FB4-BA8B-8394C02486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3A0B50B-6243-4829-88BB-1EF5FE215316}"/>
              </a:ext>
            </a:extLst>
          </p:cNvPr>
          <p:cNvSpPr>
            <a:spLocks noGrp="1"/>
          </p:cNvSpPr>
          <p:nvPr>
            <p:ph type="sldNum" sz="quarter" idx="12"/>
          </p:nvPr>
        </p:nvSpPr>
        <p:spPr/>
        <p:txBody>
          <a:bodyPr/>
          <a:lstStyle/>
          <a:p>
            <a:fld id="{3634DA79-0A10-4CC3-BC2E-1367AA8C674C}" type="slidenum">
              <a:rPr lang="en-US" smtClean="0"/>
              <a:t>‹#›</a:t>
            </a:fld>
            <a:endParaRPr lang="en-US"/>
          </a:p>
        </p:txBody>
      </p:sp>
    </p:spTree>
    <p:extLst>
      <p:ext uri="{BB962C8B-B14F-4D97-AF65-F5344CB8AC3E}">
        <p14:creationId xmlns:p14="http://schemas.microsoft.com/office/powerpoint/2010/main" val="1518348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D8C1-2A92-4F5D-BA01-975496F1B8F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8151D4-0591-44F2-9296-AFB17DF281ED}"/>
              </a:ext>
            </a:extLst>
          </p:cNvPr>
          <p:cNvSpPr>
            <a:spLocks noGrp="1"/>
          </p:cNvSpPr>
          <p:nvPr>
            <p:ph type="dt" sz="half" idx="10"/>
          </p:nvPr>
        </p:nvSpPr>
        <p:spPr/>
        <p:txBody>
          <a:bodyPr/>
          <a:lstStyle/>
          <a:p>
            <a:fld id="{1D9B6D96-B307-49D2-B53B-30FB7A07032D}" type="datetimeFigureOut">
              <a:rPr lang="en-US" smtClean="0"/>
              <a:t>5/3/2021</a:t>
            </a:fld>
            <a:endParaRPr lang="en-US"/>
          </a:p>
        </p:txBody>
      </p:sp>
      <p:sp>
        <p:nvSpPr>
          <p:cNvPr id="4" name="Footer Placeholder 3">
            <a:extLst>
              <a:ext uri="{FF2B5EF4-FFF2-40B4-BE49-F238E27FC236}">
                <a16:creationId xmlns:a16="http://schemas.microsoft.com/office/drawing/2014/main" id="{6E7EE518-5667-4D3C-B231-7C7A1FE9847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9C57F6-862A-49C2-B324-DB29D4588F2D}"/>
              </a:ext>
            </a:extLst>
          </p:cNvPr>
          <p:cNvSpPr>
            <a:spLocks noGrp="1"/>
          </p:cNvSpPr>
          <p:nvPr>
            <p:ph type="sldNum" sz="quarter" idx="12"/>
          </p:nvPr>
        </p:nvSpPr>
        <p:spPr/>
        <p:txBody>
          <a:bodyPr/>
          <a:lstStyle/>
          <a:p>
            <a:fld id="{3634DA79-0A10-4CC3-BC2E-1367AA8C674C}" type="slidenum">
              <a:rPr lang="en-US" smtClean="0"/>
              <a:t>‹#›</a:t>
            </a:fld>
            <a:endParaRPr lang="en-US"/>
          </a:p>
        </p:txBody>
      </p:sp>
    </p:spTree>
    <p:extLst>
      <p:ext uri="{BB962C8B-B14F-4D97-AF65-F5344CB8AC3E}">
        <p14:creationId xmlns:p14="http://schemas.microsoft.com/office/powerpoint/2010/main" val="1380449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A037D9-D425-4E24-953F-F1636289CB6A}"/>
              </a:ext>
            </a:extLst>
          </p:cNvPr>
          <p:cNvSpPr>
            <a:spLocks noGrp="1"/>
          </p:cNvSpPr>
          <p:nvPr>
            <p:ph type="dt" sz="half" idx="10"/>
          </p:nvPr>
        </p:nvSpPr>
        <p:spPr/>
        <p:txBody>
          <a:bodyPr/>
          <a:lstStyle/>
          <a:p>
            <a:fld id="{1D9B6D96-B307-49D2-B53B-30FB7A07032D}" type="datetimeFigureOut">
              <a:rPr lang="en-US" smtClean="0"/>
              <a:t>5/3/2021</a:t>
            </a:fld>
            <a:endParaRPr lang="en-US"/>
          </a:p>
        </p:txBody>
      </p:sp>
      <p:sp>
        <p:nvSpPr>
          <p:cNvPr id="3" name="Footer Placeholder 2">
            <a:extLst>
              <a:ext uri="{FF2B5EF4-FFF2-40B4-BE49-F238E27FC236}">
                <a16:creationId xmlns:a16="http://schemas.microsoft.com/office/drawing/2014/main" id="{6B75DE45-3737-4BDA-BED2-55195C62AF6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A8E5D0-EA93-4E46-B049-27F0E12231CC}"/>
              </a:ext>
            </a:extLst>
          </p:cNvPr>
          <p:cNvSpPr>
            <a:spLocks noGrp="1"/>
          </p:cNvSpPr>
          <p:nvPr>
            <p:ph type="sldNum" sz="quarter" idx="12"/>
          </p:nvPr>
        </p:nvSpPr>
        <p:spPr/>
        <p:txBody>
          <a:bodyPr/>
          <a:lstStyle/>
          <a:p>
            <a:fld id="{3634DA79-0A10-4CC3-BC2E-1367AA8C674C}" type="slidenum">
              <a:rPr lang="en-US" smtClean="0"/>
              <a:t>‹#›</a:t>
            </a:fld>
            <a:endParaRPr lang="en-US"/>
          </a:p>
        </p:txBody>
      </p:sp>
    </p:spTree>
    <p:extLst>
      <p:ext uri="{BB962C8B-B14F-4D97-AF65-F5344CB8AC3E}">
        <p14:creationId xmlns:p14="http://schemas.microsoft.com/office/powerpoint/2010/main" val="4138099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5475F-0C05-4E9D-A36B-A905A50AD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1104D4-F2D0-4525-8C34-D68A619E52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42E06E-B4C4-40B1-B0F5-63E995F83A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47C80F-7F01-4FE2-8D7B-AC03AC39EC69}"/>
              </a:ext>
            </a:extLst>
          </p:cNvPr>
          <p:cNvSpPr>
            <a:spLocks noGrp="1"/>
          </p:cNvSpPr>
          <p:nvPr>
            <p:ph type="dt" sz="half" idx="10"/>
          </p:nvPr>
        </p:nvSpPr>
        <p:spPr/>
        <p:txBody>
          <a:bodyPr/>
          <a:lstStyle/>
          <a:p>
            <a:fld id="{1D9B6D96-B307-49D2-B53B-30FB7A07032D}" type="datetimeFigureOut">
              <a:rPr lang="en-US" smtClean="0"/>
              <a:t>5/3/2021</a:t>
            </a:fld>
            <a:endParaRPr lang="en-US"/>
          </a:p>
        </p:txBody>
      </p:sp>
      <p:sp>
        <p:nvSpPr>
          <p:cNvPr id="6" name="Footer Placeholder 5">
            <a:extLst>
              <a:ext uri="{FF2B5EF4-FFF2-40B4-BE49-F238E27FC236}">
                <a16:creationId xmlns:a16="http://schemas.microsoft.com/office/drawing/2014/main" id="{56D0C93D-B4FE-4D04-937A-DE54C83DDE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2036CD-A239-4CE5-B1A6-A4A5EDA0BB56}"/>
              </a:ext>
            </a:extLst>
          </p:cNvPr>
          <p:cNvSpPr>
            <a:spLocks noGrp="1"/>
          </p:cNvSpPr>
          <p:nvPr>
            <p:ph type="sldNum" sz="quarter" idx="12"/>
          </p:nvPr>
        </p:nvSpPr>
        <p:spPr/>
        <p:txBody>
          <a:bodyPr/>
          <a:lstStyle/>
          <a:p>
            <a:fld id="{3634DA79-0A10-4CC3-BC2E-1367AA8C674C}" type="slidenum">
              <a:rPr lang="en-US" smtClean="0"/>
              <a:t>‹#›</a:t>
            </a:fld>
            <a:endParaRPr lang="en-US"/>
          </a:p>
        </p:txBody>
      </p:sp>
    </p:spTree>
    <p:extLst>
      <p:ext uri="{BB962C8B-B14F-4D97-AF65-F5344CB8AC3E}">
        <p14:creationId xmlns:p14="http://schemas.microsoft.com/office/powerpoint/2010/main" val="4142405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50409-E2E8-4208-B52C-B68A63ACB9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ADB882-B98A-49A7-9372-D97983682D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0245D5-5EB6-43A9-B6F5-88CDCD0A6D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2DA09F-7ECE-40FC-8551-61059E9A150A}"/>
              </a:ext>
            </a:extLst>
          </p:cNvPr>
          <p:cNvSpPr>
            <a:spLocks noGrp="1"/>
          </p:cNvSpPr>
          <p:nvPr>
            <p:ph type="dt" sz="half" idx="10"/>
          </p:nvPr>
        </p:nvSpPr>
        <p:spPr/>
        <p:txBody>
          <a:bodyPr/>
          <a:lstStyle/>
          <a:p>
            <a:fld id="{1D9B6D96-B307-49D2-B53B-30FB7A07032D}" type="datetimeFigureOut">
              <a:rPr lang="en-US" smtClean="0"/>
              <a:t>5/3/2021</a:t>
            </a:fld>
            <a:endParaRPr lang="en-US"/>
          </a:p>
        </p:txBody>
      </p:sp>
      <p:sp>
        <p:nvSpPr>
          <p:cNvPr id="6" name="Footer Placeholder 5">
            <a:extLst>
              <a:ext uri="{FF2B5EF4-FFF2-40B4-BE49-F238E27FC236}">
                <a16:creationId xmlns:a16="http://schemas.microsoft.com/office/drawing/2014/main" id="{DD60F827-89B9-421C-B989-6636E0BB92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341D6F-6328-49BB-AFB0-291A8D308DDA}"/>
              </a:ext>
            </a:extLst>
          </p:cNvPr>
          <p:cNvSpPr>
            <a:spLocks noGrp="1"/>
          </p:cNvSpPr>
          <p:nvPr>
            <p:ph type="sldNum" sz="quarter" idx="12"/>
          </p:nvPr>
        </p:nvSpPr>
        <p:spPr/>
        <p:txBody>
          <a:bodyPr/>
          <a:lstStyle/>
          <a:p>
            <a:fld id="{3634DA79-0A10-4CC3-BC2E-1367AA8C674C}" type="slidenum">
              <a:rPr lang="en-US" smtClean="0"/>
              <a:t>‹#›</a:t>
            </a:fld>
            <a:endParaRPr lang="en-US"/>
          </a:p>
        </p:txBody>
      </p:sp>
    </p:spTree>
    <p:extLst>
      <p:ext uri="{BB962C8B-B14F-4D97-AF65-F5344CB8AC3E}">
        <p14:creationId xmlns:p14="http://schemas.microsoft.com/office/powerpoint/2010/main" val="4205697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F0ECE1-3F99-4D2F-9953-D38AF865A7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4C194B-AE68-464F-8291-FF6B886D57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1D2ABD-7828-43E9-B3C9-EAB01BDF24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9B6D96-B307-49D2-B53B-30FB7A07032D}" type="datetimeFigureOut">
              <a:rPr lang="en-US" smtClean="0"/>
              <a:t>5/3/2021</a:t>
            </a:fld>
            <a:endParaRPr lang="en-US"/>
          </a:p>
        </p:txBody>
      </p:sp>
      <p:sp>
        <p:nvSpPr>
          <p:cNvPr id="5" name="Footer Placeholder 4">
            <a:extLst>
              <a:ext uri="{FF2B5EF4-FFF2-40B4-BE49-F238E27FC236}">
                <a16:creationId xmlns:a16="http://schemas.microsoft.com/office/drawing/2014/main" id="{3B4131B1-6D3A-40E5-9E3D-CF612D47BA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BCF4C7-3A94-4EE4-8B3B-39B96A7978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34DA79-0A10-4CC3-BC2E-1367AA8C674C}" type="slidenum">
              <a:rPr lang="en-US" smtClean="0"/>
              <a:t>‹#›</a:t>
            </a:fld>
            <a:endParaRPr lang="en-US"/>
          </a:p>
        </p:txBody>
      </p:sp>
    </p:spTree>
    <p:extLst>
      <p:ext uri="{BB962C8B-B14F-4D97-AF65-F5344CB8AC3E}">
        <p14:creationId xmlns:p14="http://schemas.microsoft.com/office/powerpoint/2010/main" val="945276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lean Coalition Logo_updated yellow.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215290" y="636825"/>
            <a:ext cx="3761419" cy="688905"/>
          </a:xfrm>
          <a:prstGeom prst="rect">
            <a:avLst/>
          </a:prstGeom>
        </p:spPr>
      </p:pic>
      <p:sp>
        <p:nvSpPr>
          <p:cNvPr id="7" name="TextBox 6"/>
          <p:cNvSpPr txBox="1">
            <a:spLocks noChangeArrowheads="1"/>
          </p:cNvSpPr>
          <p:nvPr/>
        </p:nvSpPr>
        <p:spPr bwMode="auto">
          <a:xfrm>
            <a:off x="1432432" y="1127280"/>
            <a:ext cx="9305365" cy="1815882"/>
          </a:xfrm>
          <a:prstGeom prst="rect">
            <a:avLst/>
          </a:prstGeom>
          <a:noFill/>
          <a:ln w="9525">
            <a:noFill/>
            <a:miter lim="800000"/>
            <a:headEnd/>
            <a:tailEnd/>
          </a:ln>
        </p:spPr>
        <p:txBody>
          <a:bodyPr wrap="square">
            <a:spAutoFit/>
          </a:bodyPr>
          <a:lstStyle/>
          <a:p>
            <a:pPr algn="ctr" fontAlgn="base">
              <a:spcBef>
                <a:spcPct val="0"/>
              </a:spcBef>
              <a:spcAft>
                <a:spcPct val="0"/>
              </a:spcAft>
            </a:pPr>
            <a:endParaRPr lang="en-US" sz="2800" dirty="0">
              <a:solidFill>
                <a:srgbClr val="000000"/>
              </a:solidFill>
              <a:latin typeface="Arial" panose="020B0604020202020204" pitchFamily="34" charset="0"/>
              <a:cs typeface="Arial" panose="020B0604020202020204" pitchFamily="34" charset="0"/>
            </a:endParaRPr>
          </a:p>
          <a:p>
            <a:pPr algn="ctr" fontAlgn="base">
              <a:spcBef>
                <a:spcPct val="0"/>
              </a:spcBef>
              <a:spcAft>
                <a:spcPct val="0"/>
              </a:spcAft>
            </a:pPr>
            <a:endParaRPr lang="en-US" sz="2800" dirty="0">
              <a:solidFill>
                <a:srgbClr val="000000"/>
              </a:solidFill>
              <a:latin typeface="Arial" panose="020B0604020202020204" pitchFamily="34" charset="0"/>
              <a:cs typeface="Arial" panose="020B0604020202020204" pitchFamily="34" charset="0"/>
            </a:endParaRPr>
          </a:p>
          <a:p>
            <a:pPr algn="ctr" fontAlgn="base">
              <a:spcBef>
                <a:spcPct val="0"/>
              </a:spcBef>
              <a:spcAft>
                <a:spcPct val="0"/>
              </a:spcAft>
            </a:pPr>
            <a:r>
              <a:rPr lang="en-US" sz="2800" dirty="0">
                <a:solidFill>
                  <a:srgbClr val="000000"/>
                </a:solidFill>
                <a:latin typeface="Arial" panose="020B0604020202020204" pitchFamily="34" charset="0"/>
                <a:cs typeface="Arial" panose="020B0604020202020204" pitchFamily="34" charset="0"/>
              </a:rPr>
              <a:t>DER Deferral Evaluation Criteria and Performance Metrics</a:t>
            </a:r>
            <a:endParaRPr lang="en-US" sz="2400" dirty="0">
              <a:solidFill>
                <a:schemeClr val="bg1"/>
              </a:solidFill>
              <a:latin typeface="Arial" panose="020B0604020202020204" pitchFamily="34" charset="0"/>
              <a:cs typeface="Arial" panose="020B0604020202020204" pitchFamily="34" charset="0"/>
            </a:endParaRPr>
          </a:p>
        </p:txBody>
      </p:sp>
      <p:sp>
        <p:nvSpPr>
          <p:cNvPr id="3" name="TextBox 2"/>
          <p:cNvSpPr txBox="1"/>
          <p:nvPr/>
        </p:nvSpPr>
        <p:spPr>
          <a:xfrm>
            <a:off x="8942823" y="6495716"/>
            <a:ext cx="1119217" cy="553998"/>
          </a:xfrm>
          <a:prstGeom prst="rect">
            <a:avLst/>
          </a:prstGeom>
          <a:noFill/>
        </p:spPr>
        <p:txBody>
          <a:bodyPr wrap="none" rtlCol="0">
            <a:spAutoFit/>
          </a:bodyPr>
          <a:lstStyle/>
          <a:p>
            <a:r>
              <a:rPr lang="en-US" sz="1400" dirty="0">
                <a:latin typeface="Arial" panose="020B0604020202020204" pitchFamily="34" charset="0"/>
                <a:cs typeface="Arial" panose="020B0604020202020204" pitchFamily="34" charset="0"/>
              </a:rPr>
              <a:t>4 May 2021</a:t>
            </a:r>
          </a:p>
          <a:p>
            <a:endParaRPr lang="en-US" sz="1600" dirty="0"/>
          </a:p>
        </p:txBody>
      </p:sp>
      <p:sp>
        <p:nvSpPr>
          <p:cNvPr id="11" name="Rectangle 10">
            <a:extLst>
              <a:ext uri="{FF2B5EF4-FFF2-40B4-BE49-F238E27FC236}">
                <a16:creationId xmlns:a16="http://schemas.microsoft.com/office/drawing/2014/main" id="{476296FC-355F-4B3B-8585-B5A58C51228B}"/>
              </a:ext>
            </a:extLst>
          </p:cNvPr>
          <p:cNvSpPr>
            <a:spLocks/>
          </p:cNvSpPr>
          <p:nvPr/>
        </p:nvSpPr>
        <p:spPr bwMode="auto">
          <a:xfrm>
            <a:off x="4368736" y="3780496"/>
            <a:ext cx="3454526" cy="18158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Lst>
        </p:spPr>
        <p:txBody>
          <a:bodyPr lIns="38100" tIns="38100" rIns="38100" bIns="38100"/>
          <a:lstStyle/>
          <a:p>
            <a:pPr algn="ctr"/>
            <a:r>
              <a:rPr lang="en-US" sz="2000" dirty="0">
                <a:solidFill>
                  <a:srgbClr val="FFFFFF"/>
                </a:solidFill>
                <a:latin typeface="Arial" charset="0"/>
                <a:ea typeface="Arial" charset="0"/>
                <a:cs typeface="Arial" charset="0"/>
                <a:sym typeface="Helvetica" charset="0"/>
              </a:rPr>
              <a:t>Ben Schwartz</a:t>
            </a:r>
          </a:p>
          <a:p>
            <a:pPr algn="ctr"/>
            <a:r>
              <a:rPr lang="en-US" sz="2000" dirty="0">
                <a:solidFill>
                  <a:srgbClr val="FFFFFF"/>
                </a:solidFill>
                <a:latin typeface="Arial" charset="0"/>
                <a:ea typeface="Arial" charset="0"/>
                <a:cs typeface="Arial" charset="0"/>
                <a:sym typeface="Helvetica" charset="0"/>
              </a:rPr>
              <a:t>Policy Manager</a:t>
            </a:r>
          </a:p>
          <a:p>
            <a:pPr algn="ctr"/>
            <a:r>
              <a:rPr lang="en-US" sz="2000" dirty="0">
                <a:solidFill>
                  <a:srgbClr val="FFFFFF"/>
                </a:solidFill>
                <a:latin typeface="Arial" charset="0"/>
                <a:ea typeface="Arial" charset="0"/>
                <a:cs typeface="Arial" charset="0"/>
                <a:sym typeface="Helvetica" charset="0"/>
              </a:rPr>
              <a:t>Clean Coalition</a:t>
            </a:r>
            <a:endParaRPr lang="en-US" sz="2000" dirty="0">
              <a:solidFill>
                <a:srgbClr val="FFFFFF"/>
              </a:solidFill>
              <a:latin typeface="Arial" charset="0"/>
              <a:ea typeface="Arial" charset="0"/>
              <a:cs typeface="Arial" charset="0"/>
              <a:sym typeface="Arial" charset="0"/>
            </a:endParaRPr>
          </a:p>
          <a:p>
            <a:pPr algn="ctr"/>
            <a:r>
              <a:rPr lang="en-US" sz="2000" dirty="0">
                <a:solidFill>
                  <a:schemeClr val="bg1"/>
                </a:solidFill>
                <a:latin typeface="Arial" charset="0"/>
                <a:ea typeface="Arial" charset="0"/>
                <a:cs typeface="Arial" charset="0"/>
              </a:rPr>
              <a:t>626-232-7573</a:t>
            </a:r>
            <a:r>
              <a:rPr lang="en-US" sz="2000" dirty="0">
                <a:solidFill>
                  <a:srgbClr val="FFFFFF"/>
                </a:solidFill>
                <a:latin typeface="Arial" charset="0"/>
                <a:ea typeface="Arial" charset="0"/>
                <a:cs typeface="Arial" charset="0"/>
                <a:sym typeface="Helvetica" charset="0"/>
              </a:rPr>
              <a:t> mobile</a:t>
            </a:r>
          </a:p>
          <a:p>
            <a:pPr algn="ctr"/>
            <a:r>
              <a:rPr lang="en-US" sz="2000" dirty="0">
                <a:solidFill>
                  <a:srgbClr val="FFFFFF"/>
                </a:solidFill>
                <a:latin typeface="Arial" charset="0"/>
                <a:ea typeface="Arial" charset="0"/>
                <a:cs typeface="Arial" charset="0"/>
                <a:sym typeface="Helvetica" charset="0"/>
              </a:rPr>
              <a:t>ben@clean-coalition.org </a:t>
            </a:r>
          </a:p>
          <a:p>
            <a:pPr algn="ctr"/>
            <a:r>
              <a:rPr lang="en-US" sz="2000" dirty="0">
                <a:solidFill>
                  <a:srgbClr val="FFFFFF"/>
                </a:solidFill>
                <a:latin typeface="Arial" charset="0"/>
                <a:ea typeface="Arial" charset="0"/>
                <a:cs typeface="Arial" charset="0"/>
                <a:sym typeface="Helvetica" charset="0"/>
              </a:rPr>
              <a:t>clean-coalition.org</a:t>
            </a:r>
          </a:p>
          <a:p>
            <a:pPr algn="ctr"/>
            <a:endParaRPr lang="en-US" sz="2000" dirty="0">
              <a:solidFill>
                <a:srgbClr val="FFFFFF"/>
              </a:solidFill>
              <a:latin typeface="Arial" charset="0"/>
              <a:ea typeface="Arial" charset="0"/>
              <a:cs typeface="Arial" charset="0"/>
              <a:sym typeface="Arial" charset="0"/>
            </a:endParaRPr>
          </a:p>
        </p:txBody>
      </p:sp>
    </p:spTree>
    <p:extLst>
      <p:ext uri="{BB962C8B-B14F-4D97-AF65-F5344CB8AC3E}">
        <p14:creationId xmlns:p14="http://schemas.microsoft.com/office/powerpoint/2010/main" val="2376634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a:xfrm>
            <a:off x="1524000" y="0"/>
            <a:ext cx="7315200" cy="762000"/>
          </a:xfrm>
        </p:spPr>
        <p:txBody>
          <a:bodyPr/>
          <a:lstStyle/>
          <a:p>
            <a:pPr algn="l"/>
            <a:r>
              <a:rPr lang="en-US" sz="2400" b="1" dirty="0">
                <a:solidFill>
                  <a:schemeClr val="bg1"/>
                </a:solidFill>
                <a:latin typeface="Arial" charset="0"/>
                <a:cs typeface="Arial" charset="0"/>
              </a:rPr>
              <a:t>Clean Coalition (non-profit)</a:t>
            </a:r>
          </a:p>
        </p:txBody>
      </p:sp>
      <p:sp>
        <p:nvSpPr>
          <p:cNvPr id="34819" name="TextBox 2"/>
          <p:cNvSpPr txBox="1">
            <a:spLocks noChangeArrowheads="1"/>
          </p:cNvSpPr>
          <p:nvPr/>
        </p:nvSpPr>
        <p:spPr bwMode="auto">
          <a:xfrm>
            <a:off x="3452813" y="2947989"/>
            <a:ext cx="184150" cy="369887"/>
          </a:xfrm>
          <a:prstGeom prst="rect">
            <a:avLst/>
          </a:prstGeom>
          <a:noFill/>
          <a:ln w="9525">
            <a:noFill/>
            <a:miter lim="800000"/>
            <a:headEnd/>
            <a:tailEnd/>
          </a:ln>
        </p:spPr>
        <p:txBody>
          <a:bodyPr wrap="none">
            <a:spAutoFit/>
          </a:bodyPr>
          <a:lstStyle/>
          <a:p>
            <a:endParaRPr lang="en-US">
              <a:latin typeface="Calibri" pitchFamily="34" charset="0"/>
            </a:endParaRPr>
          </a:p>
        </p:txBody>
      </p:sp>
      <p:sp>
        <p:nvSpPr>
          <p:cNvPr id="2" name="TextBox 1"/>
          <p:cNvSpPr txBox="1"/>
          <p:nvPr/>
        </p:nvSpPr>
        <p:spPr>
          <a:xfrm>
            <a:off x="2451100" y="822208"/>
            <a:ext cx="6859588" cy="5539978"/>
          </a:xfrm>
          <a:prstGeom prst="rect">
            <a:avLst/>
          </a:prstGeom>
          <a:noFill/>
        </p:spPr>
        <p:txBody>
          <a:bodyPr wrap="square" rtlCol="0">
            <a:spAutoFit/>
          </a:bodyPr>
          <a:lstStyle/>
          <a:p>
            <a:pPr algn="ctr">
              <a:defRPr/>
            </a:pPr>
            <a:r>
              <a:rPr lang="en-US" sz="2800" b="1" u="sng" dirty="0">
                <a:latin typeface="Arial"/>
                <a:cs typeface="Arial"/>
              </a:rPr>
              <a:t>Mission</a:t>
            </a:r>
          </a:p>
          <a:p>
            <a:pPr algn="ctr">
              <a:defRPr/>
            </a:pPr>
            <a:r>
              <a:rPr lang="en-US" sz="2800" dirty="0">
                <a:latin typeface="Arial"/>
                <a:cs typeface="Arial"/>
              </a:rPr>
              <a:t>To accelerate the transition to renewable energy and a modern grid through</a:t>
            </a:r>
          </a:p>
          <a:p>
            <a:pPr algn="ctr">
              <a:defRPr/>
            </a:pPr>
            <a:r>
              <a:rPr lang="en-US" sz="2800" dirty="0">
                <a:latin typeface="Arial"/>
                <a:cs typeface="Arial"/>
              </a:rPr>
              <a:t> technical, policy, and project development expertise.</a:t>
            </a:r>
          </a:p>
          <a:p>
            <a:pPr algn="ctr">
              <a:defRPr/>
            </a:pPr>
            <a:endParaRPr lang="en-US" sz="2000" dirty="0">
              <a:latin typeface="Arial"/>
              <a:cs typeface="Arial"/>
            </a:endParaRPr>
          </a:p>
          <a:p>
            <a:pPr algn="ctr">
              <a:defRPr/>
            </a:pPr>
            <a:r>
              <a:rPr lang="en-US" sz="2800" b="1" u="sng" dirty="0">
                <a:latin typeface="Arial"/>
                <a:cs typeface="Arial"/>
              </a:rPr>
              <a:t>Renewable Energy End-Game</a:t>
            </a:r>
          </a:p>
          <a:p>
            <a:pPr algn="ctr">
              <a:defRPr/>
            </a:pPr>
            <a:r>
              <a:rPr lang="en-US" sz="2800" dirty="0">
                <a:latin typeface="Arial"/>
                <a:cs typeface="Arial"/>
              </a:rPr>
              <a:t>100% renewable energy; 25% local, interconnected within the distribution grid and ensuring resilience without dependence on the transmission grid; and 75% remote, fully dependent on the transmission grid for serving loads.</a:t>
            </a:r>
          </a:p>
        </p:txBody>
      </p:sp>
    </p:spTree>
    <p:extLst>
      <p:ext uri="{BB962C8B-B14F-4D97-AF65-F5344CB8AC3E}">
        <p14:creationId xmlns:p14="http://schemas.microsoft.com/office/powerpoint/2010/main" val="2045738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69753-3325-4278-9B65-9C78F2F0E481}"/>
              </a:ext>
            </a:extLst>
          </p:cNvPr>
          <p:cNvSpPr>
            <a:spLocks noGrp="1"/>
          </p:cNvSpPr>
          <p:nvPr>
            <p:ph type="title"/>
          </p:nvPr>
        </p:nvSpPr>
        <p:spPr/>
        <p:txBody>
          <a:bodyPr/>
          <a:lstStyle/>
          <a:p>
            <a:r>
              <a:rPr lang="en-US" dirty="0"/>
              <a:t>Achieving long-term success with DER Deferral</a:t>
            </a:r>
          </a:p>
        </p:txBody>
      </p:sp>
      <p:pic>
        <p:nvPicPr>
          <p:cNvPr id="5" name="Content Placeholder 4" descr="Chart&#10;&#10;Description automatically generated">
            <a:extLst>
              <a:ext uri="{FF2B5EF4-FFF2-40B4-BE49-F238E27FC236}">
                <a16:creationId xmlns:a16="http://schemas.microsoft.com/office/drawing/2014/main" id="{64A4652F-FEC1-4003-8D3D-E8EBCF21760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42230" y="1413726"/>
            <a:ext cx="5187950" cy="4030548"/>
          </a:xfrm>
        </p:spPr>
      </p:pic>
      <p:sp>
        <p:nvSpPr>
          <p:cNvPr id="6" name="TextBox 5">
            <a:extLst>
              <a:ext uri="{FF2B5EF4-FFF2-40B4-BE49-F238E27FC236}">
                <a16:creationId xmlns:a16="http://schemas.microsoft.com/office/drawing/2014/main" id="{7285B6C1-D10D-4DC9-8FDC-71F6DB97F552}"/>
              </a:ext>
            </a:extLst>
          </p:cNvPr>
          <p:cNvSpPr txBox="1"/>
          <p:nvPr/>
        </p:nvSpPr>
        <p:spPr>
          <a:xfrm>
            <a:off x="213434" y="914770"/>
            <a:ext cx="6067425" cy="5355312"/>
          </a:xfrm>
          <a:prstGeom prst="rect">
            <a:avLst/>
          </a:prstGeom>
          <a:noFill/>
        </p:spPr>
        <p:txBody>
          <a:bodyPr wrap="square" rtlCol="0">
            <a:spAutoFit/>
          </a:bodyPr>
          <a:lstStyle/>
          <a:p>
            <a:pPr marL="285750" indent="-285750">
              <a:buFont typeface="Arial" panose="020B0604020202020204" pitchFamily="34" charset="0"/>
              <a:buChar char="•"/>
            </a:pPr>
            <a:r>
              <a:rPr lang="en-US" dirty="0"/>
              <a:t>DER Deferral is relatively new, and the pilots should be continued so long as there is any avenue to success.</a:t>
            </a:r>
          </a:p>
          <a:p>
            <a:pPr marL="742950" lvl="1" indent="-285750">
              <a:buFont typeface="Arial" panose="020B0604020202020204" pitchFamily="34" charset="0"/>
              <a:buChar char="•"/>
            </a:pPr>
            <a:r>
              <a:rPr lang="en-US" dirty="0"/>
              <a:t>Changing market conditions and the new pilots means that it will take time before a reasonable picture of the true value of the pilots are realized.</a:t>
            </a:r>
          </a:p>
          <a:p>
            <a:pPr marL="285750" indent="-285750">
              <a:buFont typeface="Arial" panose="020B0604020202020204" pitchFamily="34" charset="0"/>
              <a:buChar char="•"/>
            </a:pPr>
            <a:r>
              <a:rPr lang="en-US" dirty="0"/>
              <a:t>While some modifications are reasonable, ramping either (or both) of the pilots down or ending them prematurely would be a mistake.</a:t>
            </a:r>
          </a:p>
          <a:p>
            <a:pPr marL="285750" indent="-285750">
              <a:buFont typeface="Arial" panose="020B0604020202020204" pitchFamily="34" charset="0"/>
              <a:buChar char="•"/>
            </a:pPr>
            <a:r>
              <a:rPr lang="en-US" dirty="0"/>
              <a:t>Any analysis should consider necessary technologies or structural changes that might lead to a more effective process.</a:t>
            </a:r>
          </a:p>
          <a:p>
            <a:pPr marL="742950" lvl="1" indent="-285750">
              <a:buFont typeface="Arial" panose="020B0604020202020204" pitchFamily="34" charset="0"/>
              <a:buChar char="•"/>
            </a:pPr>
            <a:r>
              <a:rPr lang="en-US" dirty="0"/>
              <a:t>Optimizing DER: Currently the two pilots are separated by resources on either side of the meter. Would one pilot that allows aggregations of resources on either side of the meter lead to ideal DER solutions?</a:t>
            </a:r>
          </a:p>
          <a:p>
            <a:pPr marL="742950" lvl="1" indent="-285750">
              <a:buFont typeface="Arial" panose="020B0604020202020204" pitchFamily="34" charset="0"/>
              <a:buChar char="•"/>
            </a:pPr>
            <a:r>
              <a:rPr lang="en-US" dirty="0"/>
              <a:t>Distributed Energy Management Systems (DERMS): Currently DERMS is not required for either pilot. How would the economics and procurement change with DERMS?</a:t>
            </a:r>
          </a:p>
        </p:txBody>
      </p:sp>
    </p:spTree>
    <p:extLst>
      <p:ext uri="{BB962C8B-B14F-4D97-AF65-F5344CB8AC3E}">
        <p14:creationId xmlns:p14="http://schemas.microsoft.com/office/powerpoint/2010/main" val="3003764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C7C86-516C-444B-88D0-2853B8E88909}"/>
              </a:ext>
            </a:extLst>
          </p:cNvPr>
          <p:cNvSpPr>
            <a:spLocks noGrp="1"/>
          </p:cNvSpPr>
          <p:nvPr>
            <p:ph type="title"/>
          </p:nvPr>
        </p:nvSpPr>
        <p:spPr/>
        <p:txBody>
          <a:bodyPr>
            <a:normAutofit/>
          </a:bodyPr>
          <a:lstStyle/>
          <a:p>
            <a:r>
              <a:rPr lang="en-US" sz="2500" dirty="0"/>
              <a:t>Evaluation Criteria – understanding the whole picture</a:t>
            </a:r>
          </a:p>
        </p:txBody>
      </p:sp>
      <p:sp>
        <p:nvSpPr>
          <p:cNvPr id="3" name="Content Placeholder 2">
            <a:extLst>
              <a:ext uri="{FF2B5EF4-FFF2-40B4-BE49-F238E27FC236}">
                <a16:creationId xmlns:a16="http://schemas.microsoft.com/office/drawing/2014/main" id="{D80FA2DC-E702-43FC-B8FB-293D90591897}"/>
              </a:ext>
            </a:extLst>
          </p:cNvPr>
          <p:cNvSpPr>
            <a:spLocks noGrp="1"/>
          </p:cNvSpPr>
          <p:nvPr>
            <p:ph idx="1"/>
          </p:nvPr>
        </p:nvSpPr>
        <p:spPr>
          <a:xfrm>
            <a:off x="1772092" y="803923"/>
            <a:ext cx="7832652" cy="515119"/>
          </a:xfrm>
        </p:spPr>
        <p:txBody>
          <a:bodyPr>
            <a:noAutofit/>
          </a:bodyPr>
          <a:lstStyle/>
          <a:p>
            <a:pPr marL="0" indent="0">
              <a:spcBef>
                <a:spcPts val="0"/>
              </a:spcBef>
              <a:spcAft>
                <a:spcPts val="600"/>
              </a:spcAft>
              <a:buNone/>
            </a:pPr>
            <a:r>
              <a:rPr lang="en-US" sz="1800" b="1" dirty="0"/>
              <a:t>The future of DER Deferral should factor in cost-effectiveness but should not hinge entirely on it.</a:t>
            </a:r>
          </a:p>
        </p:txBody>
      </p:sp>
      <p:graphicFrame>
        <p:nvGraphicFramePr>
          <p:cNvPr id="8" name="Table 7">
            <a:extLst>
              <a:ext uri="{FF2B5EF4-FFF2-40B4-BE49-F238E27FC236}">
                <a16:creationId xmlns:a16="http://schemas.microsoft.com/office/drawing/2014/main" id="{7626C7DB-DFB6-D948-870D-AAAEE0B18B8A}"/>
              </a:ext>
            </a:extLst>
          </p:cNvPr>
          <p:cNvGraphicFramePr>
            <a:graphicFrameLocks noGrp="1"/>
          </p:cNvGraphicFramePr>
          <p:nvPr>
            <p:extLst>
              <p:ext uri="{D42A27DB-BD31-4B8C-83A1-F6EECF244321}">
                <p14:modId xmlns:p14="http://schemas.microsoft.com/office/powerpoint/2010/main" val="68965086"/>
              </p:ext>
            </p:extLst>
          </p:nvPr>
        </p:nvGraphicFramePr>
        <p:xfrm>
          <a:off x="1772092" y="1360966"/>
          <a:ext cx="8098466" cy="5085406"/>
        </p:xfrm>
        <a:graphic>
          <a:graphicData uri="http://schemas.openxmlformats.org/drawingml/2006/table">
            <a:tbl>
              <a:tblPr firstRow="1" bandRow="1">
                <a:tableStyleId>{5C22544A-7EE6-4342-B048-85BDC9FD1C3A}</a:tableStyleId>
              </a:tblPr>
              <a:tblGrid>
                <a:gridCol w="4679523">
                  <a:extLst>
                    <a:ext uri="{9D8B030D-6E8A-4147-A177-3AD203B41FA5}">
                      <a16:colId xmlns:a16="http://schemas.microsoft.com/office/drawing/2014/main" val="2353614485"/>
                    </a:ext>
                  </a:extLst>
                </a:gridCol>
                <a:gridCol w="3418943">
                  <a:extLst>
                    <a:ext uri="{9D8B030D-6E8A-4147-A177-3AD203B41FA5}">
                      <a16:colId xmlns:a16="http://schemas.microsoft.com/office/drawing/2014/main" val="343522227"/>
                    </a:ext>
                  </a:extLst>
                </a:gridCol>
              </a:tblGrid>
              <a:tr h="574366">
                <a:tc>
                  <a:txBody>
                    <a:bodyPr/>
                    <a:lstStyle/>
                    <a:p>
                      <a:r>
                        <a:rPr lang="en-US" sz="1600" dirty="0">
                          <a:latin typeface="Arial" panose="020B0604020202020204" pitchFamily="34" charset="0"/>
                          <a:cs typeface="Arial" panose="020B0604020202020204" pitchFamily="34" charset="0"/>
                        </a:rPr>
                        <a:t>Category</a:t>
                      </a:r>
                    </a:p>
                  </a:txBody>
                  <a:tcPr anchor="ctr"/>
                </a:tc>
                <a:tc>
                  <a:txBody>
                    <a:bodyPr/>
                    <a:lstStyle/>
                    <a:p>
                      <a:r>
                        <a:rPr lang="en-US" sz="1600" dirty="0">
                          <a:latin typeface="Arial" panose="020B0604020202020204" pitchFamily="34" charset="0"/>
                          <a:cs typeface="Arial" panose="020B0604020202020204" pitchFamily="34" charset="0"/>
                        </a:rPr>
                        <a:t>Reasoning</a:t>
                      </a:r>
                    </a:p>
                  </a:txBody>
                  <a:tcPr anchor="ctr"/>
                </a:tc>
                <a:extLst>
                  <a:ext uri="{0D108BD9-81ED-4DB2-BD59-A6C34878D82A}">
                    <a16:rowId xmlns:a16="http://schemas.microsoft.com/office/drawing/2014/main" val="1010198418"/>
                  </a:ext>
                </a:extLst>
              </a:tr>
              <a:tr h="956008">
                <a:tc>
                  <a:txBody>
                    <a:bodyPr/>
                    <a:lstStyle/>
                    <a:p>
                      <a:r>
                        <a:rPr lang="en-US" sz="1400" dirty="0">
                          <a:latin typeface="Arial" panose="020B0604020202020204" pitchFamily="34" charset="0"/>
                          <a:cs typeface="Arial" panose="020B0604020202020204" pitchFamily="34" charset="0"/>
                        </a:rPr>
                        <a:t>Cost-effectiveness (utility costs)</a:t>
                      </a:r>
                    </a:p>
                  </a:txBody>
                  <a:tcPr/>
                </a:tc>
                <a:tc>
                  <a:txBody>
                    <a:bodyPr/>
                    <a:lstStyle/>
                    <a:p>
                      <a:pPr marL="0" marR="0" lvl="0" indent="0" algn="l" defTabSz="342884"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latin typeface="Arial" panose="020B0604020202020204" pitchFamily="34" charset="0"/>
                          <a:cs typeface="Arial" panose="020B0604020202020204" pitchFamily="34" charset="0"/>
                        </a:rPr>
                        <a:t>The two pilots should be measured for cost-effectiveness, but because of the prevalence of private capital, cost-effectiveness should only be measured with utility expenditures.</a:t>
                      </a:r>
                    </a:p>
                  </a:txBody>
                  <a:tcPr anchor="ctr"/>
                </a:tc>
                <a:extLst>
                  <a:ext uri="{0D108BD9-81ED-4DB2-BD59-A6C34878D82A}">
                    <a16:rowId xmlns:a16="http://schemas.microsoft.com/office/drawing/2014/main" val="3404847968"/>
                  </a:ext>
                </a:extLst>
              </a:tr>
              <a:tr h="3238090">
                <a:tc>
                  <a:txBody>
                    <a:bodyPr/>
                    <a:lstStyle/>
                    <a:p>
                      <a:pPr marL="0" marR="0" lvl="0" indent="0" algn="l" defTabSz="342884"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p>
                      <a:pPr marL="0" marR="0" lvl="0" indent="0" algn="l" defTabSz="342884"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Avoided Costs</a:t>
                      </a:r>
                    </a:p>
                    <a:p>
                      <a:pPr marL="0" marR="0" lvl="0" indent="0" algn="l" defTabSz="342884"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p>
                      <a:pPr marL="0" marR="0" lvl="0" indent="0" algn="l" defTabSz="342884"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p>
                      <a:pPr marL="0" marR="0" lvl="0" indent="0" algn="l" defTabSz="342884"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p>
                      <a:pPr marL="0" marR="0" lvl="0" indent="0" algn="l" defTabSz="342884"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p>
                      <a:pPr marL="0" marR="0" lvl="0" indent="0" algn="l" defTabSz="342884"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p>
                      <a:pPr marL="0" marR="0" lvl="0" indent="0" algn="l" defTabSz="342884"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Moving the cost cap</a:t>
                      </a:r>
                    </a:p>
                    <a:p>
                      <a:pPr marL="0" marR="0" lvl="0" indent="0" algn="l" defTabSz="342884"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p>
                      <a:pPr marL="0" marR="0" lvl="0" indent="0" algn="l" defTabSz="342884"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txBody>
                  <a:tcPr/>
                </a:tc>
                <a:tc>
                  <a:txBody>
                    <a:bodyPr/>
                    <a:lstStyle/>
                    <a:p>
                      <a:pPr marL="0" marR="0" lvl="0" indent="0" algn="l" defTabSz="342884" rtl="0" eaLnBrk="1" fontAlgn="auto" latinLnBrk="0" hangingPunct="1">
                        <a:lnSpc>
                          <a:spcPct val="100000"/>
                        </a:lnSpc>
                        <a:spcBef>
                          <a:spcPts val="0"/>
                        </a:spcBef>
                        <a:spcAft>
                          <a:spcPts val="0"/>
                        </a:spcAft>
                        <a:buClrTx/>
                        <a:buSzTx/>
                        <a:buFontTx/>
                        <a:buNone/>
                        <a:tabLst/>
                        <a:defRPr/>
                      </a:pPr>
                      <a:endParaRPr lang="en-US" sz="800" dirty="0">
                        <a:latin typeface="Arial" panose="020B0604020202020204" pitchFamily="34" charset="0"/>
                        <a:cs typeface="Arial" panose="020B0604020202020204" pitchFamily="34" charset="0"/>
                      </a:endParaRPr>
                    </a:p>
                    <a:p>
                      <a:pPr marL="0" marR="0" lvl="0" indent="0" algn="l" defTabSz="342884"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Using the Avoided Cost Calculator, the value of DER installed for the purpose of DER Deferral should be considered, including benefits on the broader grid (e.g., avoided transmission)</a:t>
                      </a:r>
                    </a:p>
                    <a:p>
                      <a:pPr marL="0" marR="0" lvl="0" indent="0" algn="l" defTabSz="34288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a:latin typeface="Arial" panose="020B0604020202020204" pitchFamily="34" charset="0"/>
                        <a:cs typeface="Arial" panose="020B0604020202020204" pitchFamily="34" charset="0"/>
                      </a:endParaRPr>
                    </a:p>
                    <a:p>
                      <a:pPr marL="0" marR="0" lvl="0" indent="0" algn="l" defTabSz="342884"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latin typeface="Arial" panose="020B0604020202020204" pitchFamily="34" charset="0"/>
                          <a:cs typeface="Arial" panose="020B0604020202020204" pitchFamily="34" charset="0"/>
                        </a:rPr>
                        <a:t>Depending on the success of the program, it is reasonable to consider the potential for dual value that the program has. If the cost cap is shifted to 90% or 95%, it is still more cost effective than a traditional solution. Can the cost cap be increased to increase the penetration of DER in disadvantaged communities?</a:t>
                      </a:r>
                    </a:p>
                  </a:txBody>
                  <a:tcPr anchor="ctr"/>
                </a:tc>
                <a:extLst>
                  <a:ext uri="{0D108BD9-81ED-4DB2-BD59-A6C34878D82A}">
                    <a16:rowId xmlns:a16="http://schemas.microsoft.com/office/drawing/2014/main" val="3478434788"/>
                  </a:ext>
                </a:extLst>
              </a:tr>
            </a:tbl>
          </a:graphicData>
        </a:graphic>
      </p:graphicFrame>
    </p:spTree>
    <p:extLst>
      <p:ext uri="{BB962C8B-B14F-4D97-AF65-F5344CB8AC3E}">
        <p14:creationId xmlns:p14="http://schemas.microsoft.com/office/powerpoint/2010/main" val="2693887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C7C86-516C-444B-88D0-2853B8E88909}"/>
              </a:ext>
            </a:extLst>
          </p:cNvPr>
          <p:cNvSpPr>
            <a:spLocks noGrp="1"/>
          </p:cNvSpPr>
          <p:nvPr>
            <p:ph type="title"/>
          </p:nvPr>
        </p:nvSpPr>
        <p:spPr>
          <a:xfrm>
            <a:off x="0" y="0"/>
            <a:ext cx="9753600" cy="648070"/>
          </a:xfrm>
        </p:spPr>
        <p:txBody>
          <a:bodyPr>
            <a:normAutofit/>
          </a:bodyPr>
          <a:lstStyle/>
          <a:p>
            <a:r>
              <a:rPr lang="en-US" sz="2500" dirty="0"/>
              <a:t>Performance metrics</a:t>
            </a:r>
          </a:p>
        </p:txBody>
      </p:sp>
      <p:graphicFrame>
        <p:nvGraphicFramePr>
          <p:cNvPr id="8" name="Table 7">
            <a:extLst>
              <a:ext uri="{FF2B5EF4-FFF2-40B4-BE49-F238E27FC236}">
                <a16:creationId xmlns:a16="http://schemas.microsoft.com/office/drawing/2014/main" id="{7626C7DB-DFB6-D948-870D-AAAEE0B18B8A}"/>
              </a:ext>
            </a:extLst>
          </p:cNvPr>
          <p:cNvGraphicFramePr>
            <a:graphicFrameLocks noGrp="1"/>
          </p:cNvGraphicFramePr>
          <p:nvPr>
            <p:extLst>
              <p:ext uri="{D42A27DB-BD31-4B8C-83A1-F6EECF244321}">
                <p14:modId xmlns:p14="http://schemas.microsoft.com/office/powerpoint/2010/main" val="573042101"/>
              </p:ext>
            </p:extLst>
          </p:nvPr>
        </p:nvGraphicFramePr>
        <p:xfrm>
          <a:off x="588403" y="762000"/>
          <a:ext cx="10002657" cy="5683258"/>
        </p:xfrm>
        <a:graphic>
          <a:graphicData uri="http://schemas.openxmlformats.org/drawingml/2006/table">
            <a:tbl>
              <a:tblPr firstRow="1" bandRow="1">
                <a:tableStyleId>{5C22544A-7EE6-4342-B048-85BDC9FD1C3A}</a:tableStyleId>
              </a:tblPr>
              <a:tblGrid>
                <a:gridCol w="5779818">
                  <a:extLst>
                    <a:ext uri="{9D8B030D-6E8A-4147-A177-3AD203B41FA5}">
                      <a16:colId xmlns:a16="http://schemas.microsoft.com/office/drawing/2014/main" val="2353614485"/>
                    </a:ext>
                  </a:extLst>
                </a:gridCol>
                <a:gridCol w="4222839">
                  <a:extLst>
                    <a:ext uri="{9D8B030D-6E8A-4147-A177-3AD203B41FA5}">
                      <a16:colId xmlns:a16="http://schemas.microsoft.com/office/drawing/2014/main" val="343522227"/>
                    </a:ext>
                  </a:extLst>
                </a:gridCol>
              </a:tblGrid>
              <a:tr h="320733">
                <a:tc>
                  <a:txBody>
                    <a:bodyPr/>
                    <a:lstStyle/>
                    <a:p>
                      <a:r>
                        <a:rPr lang="en-US" sz="1600" dirty="0">
                          <a:latin typeface="Arial" panose="020B0604020202020204" pitchFamily="34" charset="0"/>
                          <a:cs typeface="Arial" panose="020B0604020202020204" pitchFamily="34" charset="0"/>
                        </a:rPr>
                        <a:t>Category</a:t>
                      </a:r>
                    </a:p>
                  </a:txBody>
                  <a:tcPr anchor="ctr"/>
                </a:tc>
                <a:tc>
                  <a:txBody>
                    <a:bodyPr/>
                    <a:lstStyle/>
                    <a:p>
                      <a:r>
                        <a:rPr lang="en-US" sz="1600" dirty="0">
                          <a:latin typeface="Arial" panose="020B0604020202020204" pitchFamily="34" charset="0"/>
                          <a:cs typeface="Arial" panose="020B0604020202020204" pitchFamily="34" charset="0"/>
                        </a:rPr>
                        <a:t>Reasoning</a:t>
                      </a:r>
                    </a:p>
                  </a:txBody>
                  <a:tcPr anchor="ctr"/>
                </a:tc>
                <a:extLst>
                  <a:ext uri="{0D108BD9-81ED-4DB2-BD59-A6C34878D82A}">
                    <a16:rowId xmlns:a16="http://schemas.microsoft.com/office/drawing/2014/main" val="1010198418"/>
                  </a:ext>
                </a:extLst>
              </a:tr>
              <a:tr h="1107985">
                <a:tc>
                  <a:txBody>
                    <a:bodyPr/>
                    <a:lstStyle/>
                    <a:p>
                      <a:pPr marL="0" marR="0" lvl="0" indent="0" algn="l" defTabSz="342884" rtl="0" eaLnBrk="1" fontAlgn="auto" latinLnBrk="0" hangingPunct="1">
                        <a:lnSpc>
                          <a:spcPct val="100000"/>
                        </a:lnSpc>
                        <a:spcBef>
                          <a:spcPts val="0"/>
                        </a:spcBef>
                        <a:spcAft>
                          <a:spcPts val="0"/>
                        </a:spcAft>
                        <a:buClrTx/>
                        <a:buSzTx/>
                        <a:buFontTx/>
                        <a:buNone/>
                        <a:tabLst/>
                        <a:defRPr/>
                      </a:pPr>
                      <a:endParaRPr lang="en-US" sz="1350" dirty="0">
                        <a:latin typeface="Arial" panose="020B0604020202020204" pitchFamily="34" charset="0"/>
                        <a:cs typeface="Arial" panose="020B0604020202020204" pitchFamily="34" charset="0"/>
                      </a:endParaRPr>
                    </a:p>
                    <a:p>
                      <a:pPr marL="0" marR="0" lvl="0" indent="0" algn="l" defTabSz="342884" rtl="0" eaLnBrk="1" fontAlgn="auto" latinLnBrk="0" hangingPunct="1">
                        <a:lnSpc>
                          <a:spcPct val="100000"/>
                        </a:lnSpc>
                        <a:spcBef>
                          <a:spcPts val="0"/>
                        </a:spcBef>
                        <a:spcAft>
                          <a:spcPts val="0"/>
                        </a:spcAft>
                        <a:buClrTx/>
                        <a:buSzTx/>
                        <a:buFontTx/>
                        <a:buNone/>
                        <a:tabLst/>
                        <a:defRPr/>
                      </a:pPr>
                      <a:r>
                        <a:rPr lang="en-US" sz="1350" dirty="0">
                          <a:latin typeface="Arial" panose="020B0604020202020204" pitchFamily="34" charset="0"/>
                          <a:cs typeface="Arial" panose="020B0604020202020204" pitchFamily="34" charset="0"/>
                        </a:rPr>
                        <a:t>Greenhouse Gas Reductions</a:t>
                      </a:r>
                    </a:p>
                  </a:txBody>
                  <a:tcPr/>
                </a:tc>
                <a:tc>
                  <a:txBody>
                    <a:bodyPr/>
                    <a:lstStyle/>
                    <a:p>
                      <a:pPr marL="0" marR="0" lvl="0" indent="0" algn="l" defTabSz="342884"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350" dirty="0">
                          <a:latin typeface="Arial" panose="020B0604020202020204" pitchFamily="34" charset="0"/>
                          <a:cs typeface="Arial" panose="020B0604020202020204" pitchFamily="34" charset="0"/>
                        </a:rPr>
                        <a:t>This can be considered an aspect of avoided costs, but it is worth mentioning here as well. DER add value through GHG reduction, which is necessary to achieve state goals. The resources types should also be cataloged.</a:t>
                      </a:r>
                    </a:p>
                  </a:txBody>
                  <a:tcPr anchor="ctr"/>
                </a:tc>
                <a:extLst>
                  <a:ext uri="{0D108BD9-81ED-4DB2-BD59-A6C34878D82A}">
                    <a16:rowId xmlns:a16="http://schemas.microsoft.com/office/drawing/2014/main" val="3404847968"/>
                  </a:ext>
                </a:extLst>
              </a:tr>
              <a:tr h="4227838">
                <a:tc>
                  <a:txBody>
                    <a:bodyPr/>
                    <a:lstStyle/>
                    <a:p>
                      <a:pPr marL="0" marR="0" lvl="0" indent="0" algn="l" defTabSz="342884" rtl="0" eaLnBrk="1" fontAlgn="auto" latinLnBrk="0" hangingPunct="1">
                        <a:lnSpc>
                          <a:spcPct val="100000"/>
                        </a:lnSpc>
                        <a:spcBef>
                          <a:spcPts val="0"/>
                        </a:spcBef>
                        <a:spcAft>
                          <a:spcPts val="0"/>
                        </a:spcAft>
                        <a:buClrTx/>
                        <a:buSzTx/>
                        <a:buFontTx/>
                        <a:buNone/>
                        <a:tabLst/>
                        <a:defRPr/>
                      </a:pPr>
                      <a:endParaRPr lang="en-US" sz="1350" dirty="0">
                        <a:latin typeface="Arial" panose="020B0604020202020204" pitchFamily="34" charset="0"/>
                        <a:cs typeface="Arial" panose="020B0604020202020204" pitchFamily="34" charset="0"/>
                      </a:endParaRPr>
                    </a:p>
                    <a:p>
                      <a:pPr marL="0" marR="0" lvl="0" indent="0" algn="l" defTabSz="342884" rtl="0" eaLnBrk="1" fontAlgn="auto" latinLnBrk="0" hangingPunct="1">
                        <a:lnSpc>
                          <a:spcPct val="100000"/>
                        </a:lnSpc>
                        <a:spcBef>
                          <a:spcPts val="0"/>
                        </a:spcBef>
                        <a:spcAft>
                          <a:spcPts val="0"/>
                        </a:spcAft>
                        <a:buClrTx/>
                        <a:buSzTx/>
                        <a:buFontTx/>
                        <a:buNone/>
                        <a:tabLst/>
                        <a:defRPr/>
                      </a:pPr>
                      <a:r>
                        <a:rPr lang="en-US" sz="1350" dirty="0">
                          <a:latin typeface="Arial" panose="020B0604020202020204" pitchFamily="34" charset="0"/>
                          <a:cs typeface="Arial" panose="020B0604020202020204" pitchFamily="34" charset="0"/>
                        </a:rPr>
                        <a:t>Aggregator Survey</a:t>
                      </a:r>
                    </a:p>
                    <a:p>
                      <a:pPr marL="0" marR="0" lvl="0" indent="0" algn="l" defTabSz="342884" rtl="0" eaLnBrk="1" fontAlgn="auto" latinLnBrk="0" hangingPunct="1">
                        <a:lnSpc>
                          <a:spcPct val="100000"/>
                        </a:lnSpc>
                        <a:spcBef>
                          <a:spcPts val="0"/>
                        </a:spcBef>
                        <a:spcAft>
                          <a:spcPts val="0"/>
                        </a:spcAft>
                        <a:buClrTx/>
                        <a:buSzTx/>
                        <a:buFontTx/>
                        <a:buNone/>
                        <a:tabLst/>
                        <a:defRPr/>
                      </a:pPr>
                      <a:endParaRPr lang="en-US" sz="1350" dirty="0">
                        <a:latin typeface="Arial" panose="020B0604020202020204" pitchFamily="34" charset="0"/>
                        <a:cs typeface="Arial" panose="020B0604020202020204" pitchFamily="34" charset="0"/>
                      </a:endParaRPr>
                    </a:p>
                    <a:p>
                      <a:pPr marL="0" marR="0" lvl="0" indent="0" algn="l" defTabSz="342884" rtl="0" eaLnBrk="1" fontAlgn="auto" latinLnBrk="0" hangingPunct="1">
                        <a:lnSpc>
                          <a:spcPct val="100000"/>
                        </a:lnSpc>
                        <a:spcBef>
                          <a:spcPts val="0"/>
                        </a:spcBef>
                        <a:spcAft>
                          <a:spcPts val="0"/>
                        </a:spcAft>
                        <a:buClrTx/>
                        <a:buSzTx/>
                        <a:buFontTx/>
                        <a:buNone/>
                        <a:tabLst/>
                        <a:defRPr/>
                      </a:pPr>
                      <a:endParaRPr lang="en-US" sz="1350" dirty="0">
                        <a:latin typeface="Arial" panose="020B0604020202020204" pitchFamily="34" charset="0"/>
                        <a:cs typeface="Arial" panose="020B0604020202020204" pitchFamily="34" charset="0"/>
                      </a:endParaRPr>
                    </a:p>
                    <a:p>
                      <a:pPr marL="0" marR="0" lvl="0" indent="0" algn="l" defTabSz="342884" rtl="0" eaLnBrk="1" fontAlgn="auto" latinLnBrk="0" hangingPunct="1">
                        <a:lnSpc>
                          <a:spcPct val="100000"/>
                        </a:lnSpc>
                        <a:spcBef>
                          <a:spcPts val="0"/>
                        </a:spcBef>
                        <a:spcAft>
                          <a:spcPts val="0"/>
                        </a:spcAft>
                        <a:buClrTx/>
                        <a:buSzTx/>
                        <a:buFontTx/>
                        <a:buNone/>
                        <a:tabLst/>
                        <a:defRPr/>
                      </a:pPr>
                      <a:endParaRPr lang="en-US" sz="1350" dirty="0">
                        <a:latin typeface="Arial" panose="020B0604020202020204" pitchFamily="34" charset="0"/>
                        <a:cs typeface="Arial" panose="020B0604020202020204" pitchFamily="34" charset="0"/>
                      </a:endParaRPr>
                    </a:p>
                    <a:p>
                      <a:pPr marL="0" marR="0" lvl="0" indent="0" algn="l" defTabSz="342884" rtl="0" eaLnBrk="1" fontAlgn="auto" latinLnBrk="0" hangingPunct="1">
                        <a:lnSpc>
                          <a:spcPct val="100000"/>
                        </a:lnSpc>
                        <a:spcBef>
                          <a:spcPts val="0"/>
                        </a:spcBef>
                        <a:spcAft>
                          <a:spcPts val="0"/>
                        </a:spcAft>
                        <a:buClrTx/>
                        <a:buSzTx/>
                        <a:buFontTx/>
                        <a:buNone/>
                        <a:tabLst/>
                        <a:defRPr/>
                      </a:pPr>
                      <a:endParaRPr lang="en-US" sz="1350" dirty="0">
                        <a:latin typeface="Arial" panose="020B0604020202020204" pitchFamily="34" charset="0"/>
                        <a:cs typeface="Arial" panose="020B0604020202020204" pitchFamily="34" charset="0"/>
                      </a:endParaRPr>
                    </a:p>
                    <a:p>
                      <a:pPr marL="0" marR="0" lvl="0" indent="0" algn="l" defTabSz="342884" rtl="0" eaLnBrk="1" fontAlgn="auto" latinLnBrk="0" hangingPunct="1">
                        <a:lnSpc>
                          <a:spcPct val="100000"/>
                        </a:lnSpc>
                        <a:spcBef>
                          <a:spcPts val="0"/>
                        </a:spcBef>
                        <a:spcAft>
                          <a:spcPts val="0"/>
                        </a:spcAft>
                        <a:buClrTx/>
                        <a:buSzTx/>
                        <a:buFontTx/>
                        <a:buNone/>
                        <a:tabLst/>
                        <a:defRPr/>
                      </a:pPr>
                      <a:endParaRPr lang="en-US" sz="1350" dirty="0">
                        <a:latin typeface="Arial" panose="020B0604020202020204" pitchFamily="34" charset="0"/>
                        <a:cs typeface="Arial" panose="020B0604020202020204" pitchFamily="34" charset="0"/>
                      </a:endParaRPr>
                    </a:p>
                    <a:p>
                      <a:pPr marL="0" marR="0" lvl="0" indent="0" algn="l" defTabSz="342884" rtl="0" eaLnBrk="1" fontAlgn="auto" latinLnBrk="0" hangingPunct="1">
                        <a:lnSpc>
                          <a:spcPct val="100000"/>
                        </a:lnSpc>
                        <a:spcBef>
                          <a:spcPts val="0"/>
                        </a:spcBef>
                        <a:spcAft>
                          <a:spcPts val="0"/>
                        </a:spcAft>
                        <a:buClrTx/>
                        <a:buSzTx/>
                        <a:buFontTx/>
                        <a:buNone/>
                        <a:tabLst/>
                        <a:defRPr/>
                      </a:pPr>
                      <a:endParaRPr lang="en-US" sz="1350" dirty="0">
                        <a:latin typeface="Arial" panose="020B0604020202020204" pitchFamily="34" charset="0"/>
                        <a:cs typeface="Arial" panose="020B0604020202020204" pitchFamily="34" charset="0"/>
                      </a:endParaRPr>
                    </a:p>
                    <a:p>
                      <a:pPr marL="0" marR="0" lvl="0" indent="0" algn="l" defTabSz="342884" rtl="0" eaLnBrk="1" fontAlgn="auto" latinLnBrk="0" hangingPunct="1">
                        <a:lnSpc>
                          <a:spcPct val="100000"/>
                        </a:lnSpc>
                        <a:spcBef>
                          <a:spcPts val="0"/>
                        </a:spcBef>
                        <a:spcAft>
                          <a:spcPts val="0"/>
                        </a:spcAft>
                        <a:buClrTx/>
                        <a:buSzTx/>
                        <a:buFontTx/>
                        <a:buNone/>
                        <a:tabLst/>
                        <a:defRPr/>
                      </a:pPr>
                      <a:endParaRPr lang="en-US" sz="1350" dirty="0">
                        <a:latin typeface="Arial" panose="020B0604020202020204" pitchFamily="34" charset="0"/>
                        <a:cs typeface="Arial" panose="020B0604020202020204" pitchFamily="34" charset="0"/>
                      </a:endParaRPr>
                    </a:p>
                    <a:p>
                      <a:pPr marL="0" marR="0" lvl="0" indent="0" algn="l" defTabSz="342884" rtl="0" eaLnBrk="1" fontAlgn="auto" latinLnBrk="0" hangingPunct="1">
                        <a:lnSpc>
                          <a:spcPct val="100000"/>
                        </a:lnSpc>
                        <a:spcBef>
                          <a:spcPts val="0"/>
                        </a:spcBef>
                        <a:spcAft>
                          <a:spcPts val="0"/>
                        </a:spcAft>
                        <a:buClrTx/>
                        <a:buSzTx/>
                        <a:buFontTx/>
                        <a:buNone/>
                        <a:tabLst/>
                        <a:defRPr/>
                      </a:pPr>
                      <a:endParaRPr lang="en-US" sz="1350" dirty="0">
                        <a:latin typeface="Arial" panose="020B0604020202020204" pitchFamily="34" charset="0"/>
                        <a:cs typeface="Arial" panose="020B0604020202020204" pitchFamily="34" charset="0"/>
                      </a:endParaRPr>
                    </a:p>
                    <a:p>
                      <a:pPr marL="0" marR="0" lvl="0" indent="0" algn="l" defTabSz="342884" rtl="0" eaLnBrk="1" fontAlgn="auto" latinLnBrk="0" hangingPunct="1">
                        <a:lnSpc>
                          <a:spcPct val="100000"/>
                        </a:lnSpc>
                        <a:spcBef>
                          <a:spcPts val="0"/>
                        </a:spcBef>
                        <a:spcAft>
                          <a:spcPts val="0"/>
                        </a:spcAft>
                        <a:buClrTx/>
                        <a:buSzTx/>
                        <a:buFontTx/>
                        <a:buNone/>
                        <a:tabLst/>
                        <a:defRPr/>
                      </a:pPr>
                      <a:endParaRPr lang="en-US" sz="1350" dirty="0">
                        <a:latin typeface="Arial" panose="020B0604020202020204" pitchFamily="34" charset="0"/>
                        <a:cs typeface="Arial" panose="020B0604020202020204" pitchFamily="34" charset="0"/>
                      </a:endParaRPr>
                    </a:p>
                    <a:p>
                      <a:pPr marL="0" marR="0" lvl="0" indent="0" algn="l" defTabSz="342884" rtl="0" eaLnBrk="1" fontAlgn="auto" latinLnBrk="0" hangingPunct="1">
                        <a:lnSpc>
                          <a:spcPct val="100000"/>
                        </a:lnSpc>
                        <a:spcBef>
                          <a:spcPts val="0"/>
                        </a:spcBef>
                        <a:spcAft>
                          <a:spcPts val="0"/>
                        </a:spcAft>
                        <a:buClrTx/>
                        <a:buSzTx/>
                        <a:buFontTx/>
                        <a:buNone/>
                        <a:tabLst/>
                        <a:defRPr/>
                      </a:pPr>
                      <a:endParaRPr lang="en-US" sz="1350" dirty="0">
                        <a:latin typeface="Arial" panose="020B0604020202020204" pitchFamily="34" charset="0"/>
                        <a:cs typeface="Arial" panose="020B0604020202020204" pitchFamily="34" charset="0"/>
                      </a:endParaRPr>
                    </a:p>
                    <a:p>
                      <a:pPr marL="0" marR="0" lvl="0" indent="0" algn="l" defTabSz="342884" rtl="0" eaLnBrk="1" fontAlgn="auto" latinLnBrk="0" hangingPunct="1">
                        <a:lnSpc>
                          <a:spcPct val="100000"/>
                        </a:lnSpc>
                        <a:spcBef>
                          <a:spcPts val="0"/>
                        </a:spcBef>
                        <a:spcAft>
                          <a:spcPts val="0"/>
                        </a:spcAft>
                        <a:buClrTx/>
                        <a:buSzTx/>
                        <a:buFontTx/>
                        <a:buNone/>
                        <a:tabLst/>
                        <a:defRPr/>
                      </a:pPr>
                      <a:r>
                        <a:rPr lang="en-US" sz="1350" dirty="0">
                          <a:latin typeface="Arial" panose="020B0604020202020204" pitchFamily="34" charset="0"/>
                          <a:cs typeface="Arial" panose="020B0604020202020204" pitchFamily="34" charset="0"/>
                        </a:rPr>
                        <a:t>Information about Aggregators</a:t>
                      </a:r>
                    </a:p>
                    <a:p>
                      <a:pPr marL="0" marR="0" lvl="0" indent="0" algn="l" defTabSz="342884" rtl="0" eaLnBrk="1" fontAlgn="auto" latinLnBrk="0" hangingPunct="1">
                        <a:lnSpc>
                          <a:spcPct val="100000"/>
                        </a:lnSpc>
                        <a:spcBef>
                          <a:spcPts val="0"/>
                        </a:spcBef>
                        <a:spcAft>
                          <a:spcPts val="0"/>
                        </a:spcAft>
                        <a:buClrTx/>
                        <a:buSzTx/>
                        <a:buFontTx/>
                        <a:buNone/>
                        <a:tabLst/>
                        <a:defRPr/>
                      </a:pPr>
                      <a:endParaRPr lang="en-US" sz="1350" dirty="0">
                        <a:latin typeface="Arial" panose="020B0604020202020204" pitchFamily="34" charset="0"/>
                        <a:cs typeface="Arial" panose="020B0604020202020204" pitchFamily="34" charset="0"/>
                      </a:endParaRPr>
                    </a:p>
                    <a:p>
                      <a:pPr marL="0" marR="0" lvl="0" indent="0" algn="l" defTabSz="342884" rtl="0" eaLnBrk="1" fontAlgn="auto" latinLnBrk="0" hangingPunct="1">
                        <a:lnSpc>
                          <a:spcPct val="100000"/>
                        </a:lnSpc>
                        <a:spcBef>
                          <a:spcPts val="0"/>
                        </a:spcBef>
                        <a:spcAft>
                          <a:spcPts val="0"/>
                        </a:spcAft>
                        <a:buClrTx/>
                        <a:buSzTx/>
                        <a:buFontTx/>
                        <a:buNone/>
                        <a:tabLst/>
                        <a:defRPr/>
                      </a:pPr>
                      <a:endParaRPr lang="en-US" sz="1350" dirty="0">
                        <a:latin typeface="Arial" panose="020B0604020202020204" pitchFamily="34" charset="0"/>
                        <a:cs typeface="Arial" panose="020B0604020202020204" pitchFamily="34" charset="0"/>
                      </a:endParaRPr>
                    </a:p>
                    <a:p>
                      <a:endParaRPr lang="en-US" sz="1350" dirty="0">
                        <a:latin typeface="Arial" panose="020B0604020202020204" pitchFamily="34" charset="0"/>
                        <a:cs typeface="Arial" panose="020B0604020202020204" pitchFamily="34" charset="0"/>
                      </a:endParaRPr>
                    </a:p>
                    <a:p>
                      <a:endParaRPr lang="en-US" sz="1350" dirty="0">
                        <a:latin typeface="Arial" panose="020B0604020202020204" pitchFamily="34" charset="0"/>
                        <a:cs typeface="Arial" panose="020B0604020202020204" pitchFamily="34" charset="0"/>
                      </a:endParaRPr>
                    </a:p>
                    <a:p>
                      <a:endParaRPr lang="en-US" sz="1350" dirty="0">
                        <a:latin typeface="Arial" panose="020B0604020202020204" pitchFamily="34" charset="0"/>
                        <a:cs typeface="Arial" panose="020B0604020202020204" pitchFamily="34" charset="0"/>
                      </a:endParaRPr>
                    </a:p>
                    <a:p>
                      <a:endParaRPr lang="en-US" sz="1350" dirty="0">
                        <a:latin typeface="Arial" panose="020B0604020202020204" pitchFamily="34" charset="0"/>
                        <a:cs typeface="Arial" panose="020B0604020202020204" pitchFamily="34" charset="0"/>
                      </a:endParaRPr>
                    </a:p>
                    <a:p>
                      <a:endParaRPr lang="en-US" sz="1350" dirty="0">
                        <a:latin typeface="Arial" panose="020B0604020202020204" pitchFamily="34" charset="0"/>
                        <a:cs typeface="Arial" panose="020B0604020202020204" pitchFamily="34" charset="0"/>
                      </a:endParaRPr>
                    </a:p>
                  </a:txBody>
                  <a:tcPr/>
                </a:tc>
                <a:tc>
                  <a:txBody>
                    <a:bodyPr/>
                    <a:lstStyle/>
                    <a:p>
                      <a:r>
                        <a:rPr lang="en-US" sz="1350" b="0" i="0" u="none" strike="noStrike" kern="1200" baseline="0" dirty="0">
                          <a:solidFill>
                            <a:schemeClr val="dk1"/>
                          </a:solidFill>
                          <a:latin typeface="Arial" panose="020B0604020202020204" pitchFamily="34" charset="0"/>
                          <a:ea typeface="+mn-ea"/>
                          <a:cs typeface="Arial" panose="020B0604020202020204" pitchFamily="34" charset="0"/>
                        </a:rPr>
                        <a:t>1. How easy is it to navigate the interconnection process and ICA maps? What changes, if any, need to be made to maximize an aggregator’s experience?</a:t>
                      </a:r>
                    </a:p>
                    <a:p>
                      <a:r>
                        <a:rPr lang="en-US" sz="1350" b="0" i="0" u="none" strike="noStrike" kern="1200" baseline="0" dirty="0">
                          <a:solidFill>
                            <a:schemeClr val="dk1"/>
                          </a:solidFill>
                          <a:latin typeface="Arial" panose="020B0604020202020204" pitchFamily="34" charset="0"/>
                          <a:ea typeface="+mn-ea"/>
                          <a:cs typeface="Arial" panose="020B0604020202020204" pitchFamily="34" charset="0"/>
                        </a:rPr>
                        <a:t>2. How can the interconnection application for an aggregation be further streamlined?</a:t>
                      </a:r>
                    </a:p>
                    <a:p>
                      <a:r>
                        <a:rPr lang="en-US" sz="1350" b="0" i="0" u="none" strike="noStrike" kern="1200" baseline="0" dirty="0">
                          <a:solidFill>
                            <a:schemeClr val="dk1"/>
                          </a:solidFill>
                          <a:latin typeface="Arial" panose="020B0604020202020204" pitchFamily="34" charset="0"/>
                          <a:ea typeface="+mn-ea"/>
                          <a:cs typeface="Arial" panose="020B0604020202020204" pitchFamily="34" charset="0"/>
                        </a:rPr>
                        <a:t>3. How competitive are the payments made to resources compared to project costs?</a:t>
                      </a:r>
                    </a:p>
                    <a:p>
                      <a:r>
                        <a:rPr lang="en-US" sz="1350" b="0" i="0" u="none" strike="noStrike" kern="1200" baseline="0" dirty="0">
                          <a:solidFill>
                            <a:schemeClr val="dk1"/>
                          </a:solidFill>
                          <a:latin typeface="Arial" panose="020B0604020202020204" pitchFamily="34" charset="0"/>
                          <a:ea typeface="+mn-ea"/>
                          <a:cs typeface="Arial" panose="020B0604020202020204" pitchFamily="34" charset="0"/>
                        </a:rPr>
                        <a:t>4.Are any other market mechanisms needed to increase aggregator participation or to encourage the deployment of any type of resource?</a:t>
                      </a:r>
                    </a:p>
                    <a:p>
                      <a:pPr marL="0" marR="0" lvl="0" indent="0" algn="l" defTabSz="34288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350" b="0" i="0" u="none" strike="noStrike" kern="1200" baseline="0" dirty="0">
                        <a:solidFill>
                          <a:schemeClr val="dk1"/>
                        </a:solidFill>
                        <a:latin typeface="Arial" panose="020B0604020202020204" pitchFamily="34" charset="0"/>
                        <a:ea typeface="+mn-ea"/>
                        <a:cs typeface="Arial" panose="020B0604020202020204" pitchFamily="34" charset="0"/>
                      </a:endParaRPr>
                    </a:p>
                    <a:p>
                      <a:pPr marL="0" marR="0" lvl="0" indent="0" algn="l" defTabSz="34288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350" b="0" i="0" u="none" strike="noStrike" kern="1200" baseline="0" dirty="0">
                        <a:solidFill>
                          <a:schemeClr val="dk1"/>
                        </a:solidFill>
                        <a:latin typeface="Arial" panose="020B0604020202020204" pitchFamily="34" charset="0"/>
                        <a:ea typeface="+mn-ea"/>
                        <a:cs typeface="Arial" panose="020B0604020202020204" pitchFamily="34" charset="0"/>
                      </a:endParaRPr>
                    </a:p>
                    <a:p>
                      <a:pPr marL="0" marR="0" lvl="0" indent="0" algn="l" defTabSz="342884"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350" dirty="0">
                          <a:latin typeface="Arial" panose="020B0604020202020204" pitchFamily="34" charset="0"/>
                          <a:cs typeface="Arial" panose="020B0604020202020204" pitchFamily="34" charset="0"/>
                        </a:rPr>
                        <a:t>Information about the interest from aggregators is an important metric to consider. Data should be collected about the number of aggregators that bid on a project and the number that pass a pre-screening process in each IOU service territory.</a:t>
                      </a:r>
                    </a:p>
                  </a:txBody>
                  <a:tcPr anchor="ctr"/>
                </a:tc>
                <a:extLst>
                  <a:ext uri="{0D108BD9-81ED-4DB2-BD59-A6C34878D82A}">
                    <a16:rowId xmlns:a16="http://schemas.microsoft.com/office/drawing/2014/main" val="3478434788"/>
                  </a:ext>
                </a:extLst>
              </a:tr>
            </a:tbl>
          </a:graphicData>
        </a:graphic>
      </p:graphicFrame>
    </p:spTree>
    <p:extLst>
      <p:ext uri="{BB962C8B-B14F-4D97-AF65-F5344CB8AC3E}">
        <p14:creationId xmlns:p14="http://schemas.microsoft.com/office/powerpoint/2010/main" val="197188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C7A0A-921A-4556-913D-4DEEA26B9FF8}"/>
              </a:ext>
            </a:extLst>
          </p:cNvPr>
          <p:cNvSpPr>
            <a:spLocks noGrp="1"/>
          </p:cNvSpPr>
          <p:nvPr>
            <p:ph type="title"/>
          </p:nvPr>
        </p:nvSpPr>
        <p:spPr/>
        <p:txBody>
          <a:bodyPr>
            <a:normAutofit/>
          </a:bodyPr>
          <a:lstStyle/>
          <a:p>
            <a:r>
              <a:rPr lang="en-US" sz="2500" dirty="0"/>
              <a:t>Questions</a:t>
            </a:r>
          </a:p>
        </p:txBody>
      </p:sp>
      <p:sp>
        <p:nvSpPr>
          <p:cNvPr id="3" name="Content Placeholder 2">
            <a:extLst>
              <a:ext uri="{FF2B5EF4-FFF2-40B4-BE49-F238E27FC236}">
                <a16:creationId xmlns:a16="http://schemas.microsoft.com/office/drawing/2014/main" id="{F6DD89CD-A304-43A9-BB57-77E2CB0FC769}"/>
              </a:ext>
            </a:extLst>
          </p:cNvPr>
          <p:cNvSpPr>
            <a:spLocks noGrp="1"/>
          </p:cNvSpPr>
          <p:nvPr>
            <p:ph idx="1"/>
          </p:nvPr>
        </p:nvSpPr>
        <p:spPr>
          <a:xfrm>
            <a:off x="4258322" y="2727294"/>
            <a:ext cx="3838113" cy="1403411"/>
          </a:xfrm>
        </p:spPr>
        <p:txBody>
          <a:bodyPr/>
          <a:lstStyle/>
          <a:p>
            <a:pPr marL="0" indent="0" algn="ctr">
              <a:buNone/>
            </a:pPr>
            <a:r>
              <a:rPr lang="en-US" sz="4400" dirty="0"/>
              <a:t>Questions?</a:t>
            </a:r>
          </a:p>
          <a:p>
            <a:endParaRPr lang="en-US" dirty="0"/>
          </a:p>
        </p:txBody>
      </p:sp>
    </p:spTree>
    <p:extLst>
      <p:ext uri="{BB962C8B-B14F-4D97-AF65-F5344CB8AC3E}">
        <p14:creationId xmlns:p14="http://schemas.microsoft.com/office/powerpoint/2010/main" val="42723290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586</TotalTime>
  <Words>970</Words>
  <Application>Microsoft Office PowerPoint</Application>
  <PresentationFormat>Widescreen</PresentationFormat>
  <Paragraphs>90</Paragraphs>
  <Slides>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Courier New</vt:lpstr>
      <vt:lpstr>Informatic</vt:lpstr>
      <vt:lpstr>Office Theme</vt:lpstr>
      <vt:lpstr>PowerPoint Presentation</vt:lpstr>
      <vt:lpstr>Clean Coalition (non-profit)</vt:lpstr>
      <vt:lpstr>Achieving long-term success with DER Deferral</vt:lpstr>
      <vt:lpstr>Evaluation Criteria – understanding the whole picture</vt:lpstr>
      <vt:lpstr>Performance metrics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Schwartz</dc:creator>
  <cp:lastModifiedBy>Benjamin Schwartz</cp:lastModifiedBy>
  <cp:revision>11</cp:revision>
  <dcterms:created xsi:type="dcterms:W3CDTF">2021-05-04T06:58:09Z</dcterms:created>
  <dcterms:modified xsi:type="dcterms:W3CDTF">2021-05-04T16:44:19Z</dcterms:modified>
</cp:coreProperties>
</file>